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131"/>
  </p:notesMasterIdLst>
  <p:handoutMasterIdLst>
    <p:handoutMasterId r:id="rId132"/>
  </p:handoutMasterIdLst>
  <p:sldIdLst>
    <p:sldId id="447" r:id="rId6"/>
    <p:sldId id="451" r:id="rId7"/>
    <p:sldId id="536" r:id="rId8"/>
    <p:sldId id="556" r:id="rId9"/>
    <p:sldId id="452" r:id="rId10"/>
    <p:sldId id="444" r:id="rId11"/>
    <p:sldId id="453" r:id="rId12"/>
    <p:sldId id="516" r:id="rId13"/>
    <p:sldId id="517" r:id="rId14"/>
    <p:sldId id="518" r:id="rId15"/>
    <p:sldId id="443" r:id="rId16"/>
    <p:sldId id="520" r:id="rId17"/>
    <p:sldId id="519" r:id="rId18"/>
    <p:sldId id="521" r:id="rId19"/>
    <p:sldId id="522" r:id="rId20"/>
    <p:sldId id="523" r:id="rId21"/>
    <p:sldId id="525" r:id="rId22"/>
    <p:sldId id="527" r:id="rId23"/>
    <p:sldId id="526" r:id="rId24"/>
    <p:sldId id="528" r:id="rId25"/>
    <p:sldId id="524" r:id="rId26"/>
    <p:sldId id="637" r:id="rId27"/>
    <p:sldId id="638" r:id="rId28"/>
    <p:sldId id="561" r:id="rId29"/>
    <p:sldId id="639" r:id="rId30"/>
    <p:sldId id="640" r:id="rId31"/>
    <p:sldId id="641" r:id="rId32"/>
    <p:sldId id="642" r:id="rId33"/>
    <p:sldId id="643" r:id="rId34"/>
    <p:sldId id="644" r:id="rId35"/>
    <p:sldId id="645" r:id="rId36"/>
    <p:sldId id="646" r:id="rId37"/>
    <p:sldId id="647" r:id="rId38"/>
    <p:sldId id="648" r:id="rId39"/>
    <p:sldId id="565" r:id="rId40"/>
    <p:sldId id="649" r:id="rId41"/>
    <p:sldId id="650" r:id="rId42"/>
    <p:sldId id="651" r:id="rId43"/>
    <p:sldId id="652" r:id="rId44"/>
    <p:sldId id="653" r:id="rId45"/>
    <p:sldId id="625" r:id="rId46"/>
    <p:sldId id="600" r:id="rId47"/>
    <p:sldId id="603" r:id="rId48"/>
    <p:sldId id="654" r:id="rId49"/>
    <p:sldId id="611" r:id="rId50"/>
    <p:sldId id="612" r:id="rId51"/>
    <p:sldId id="613" r:id="rId52"/>
    <p:sldId id="615" r:id="rId53"/>
    <p:sldId id="614" r:id="rId54"/>
    <p:sldId id="616" r:id="rId55"/>
    <p:sldId id="617" r:id="rId56"/>
    <p:sldId id="626" r:id="rId57"/>
    <p:sldId id="620" r:id="rId58"/>
    <p:sldId id="621" r:id="rId59"/>
    <p:sldId id="627" r:id="rId60"/>
    <p:sldId id="628" r:id="rId61"/>
    <p:sldId id="629" r:id="rId62"/>
    <p:sldId id="630" r:id="rId63"/>
    <p:sldId id="548" r:id="rId64"/>
    <p:sldId id="592" r:id="rId65"/>
    <p:sldId id="550" r:id="rId66"/>
    <p:sldId id="455" r:id="rId67"/>
    <p:sldId id="456" r:id="rId68"/>
    <p:sldId id="457" r:id="rId69"/>
    <p:sldId id="458" r:id="rId70"/>
    <p:sldId id="459" r:id="rId71"/>
    <p:sldId id="460" r:id="rId72"/>
    <p:sldId id="555" r:id="rId73"/>
    <p:sldId id="463" r:id="rId74"/>
    <p:sldId id="593" r:id="rId75"/>
    <p:sldId id="594" r:id="rId76"/>
    <p:sldId id="557" r:id="rId77"/>
    <p:sldId id="551" r:id="rId78"/>
    <p:sldId id="466" r:id="rId79"/>
    <p:sldId id="554" r:id="rId80"/>
    <p:sldId id="467" r:id="rId81"/>
    <p:sldId id="468" r:id="rId82"/>
    <p:sldId id="469" r:id="rId83"/>
    <p:sldId id="470" r:id="rId84"/>
    <p:sldId id="471" r:id="rId85"/>
    <p:sldId id="462" r:id="rId86"/>
    <p:sldId id="595" r:id="rId87"/>
    <p:sldId id="500" r:id="rId88"/>
    <p:sldId id="477" r:id="rId89"/>
    <p:sldId id="475" r:id="rId90"/>
    <p:sldId id="574" r:id="rId91"/>
    <p:sldId id="575" r:id="rId92"/>
    <p:sldId id="480" r:id="rId93"/>
    <p:sldId id="481" r:id="rId94"/>
    <p:sldId id="578" r:id="rId95"/>
    <p:sldId id="579" r:id="rId96"/>
    <p:sldId id="580" r:id="rId97"/>
    <p:sldId id="485" r:id="rId98"/>
    <p:sldId id="582" r:id="rId99"/>
    <p:sldId id="487" r:id="rId100"/>
    <p:sldId id="488" r:id="rId101"/>
    <p:sldId id="489" r:id="rId102"/>
    <p:sldId id="490" r:id="rId103"/>
    <p:sldId id="491" r:id="rId104"/>
    <p:sldId id="492" r:id="rId105"/>
    <p:sldId id="499" r:id="rId106"/>
    <p:sldId id="493" r:id="rId107"/>
    <p:sldId id="494" r:id="rId108"/>
    <p:sldId id="495" r:id="rId109"/>
    <p:sldId id="496" r:id="rId110"/>
    <p:sldId id="497" r:id="rId111"/>
    <p:sldId id="498" r:id="rId112"/>
    <p:sldId id="442" r:id="rId113"/>
    <p:sldId id="501" r:id="rId114"/>
    <p:sldId id="502" r:id="rId115"/>
    <p:sldId id="503" r:id="rId116"/>
    <p:sldId id="504" r:id="rId117"/>
    <p:sldId id="505" r:id="rId118"/>
    <p:sldId id="506" r:id="rId119"/>
    <p:sldId id="507" r:id="rId120"/>
    <p:sldId id="583" r:id="rId121"/>
    <p:sldId id="530" r:id="rId122"/>
    <p:sldId id="584" r:id="rId123"/>
    <p:sldId id="529" r:id="rId124"/>
    <p:sldId id="585" r:id="rId125"/>
    <p:sldId id="586" r:id="rId126"/>
    <p:sldId id="587" r:id="rId127"/>
    <p:sldId id="588" r:id="rId128"/>
    <p:sldId id="589" r:id="rId129"/>
    <p:sldId id="590" r:id="rId130"/>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B00"/>
    <a:srgbClr val="00195A"/>
    <a:srgbClr val="FF0000"/>
    <a:srgbClr val="0F46A7"/>
    <a:srgbClr val="970A82"/>
    <a:srgbClr val="FF3399"/>
    <a:srgbClr val="FFFFFF"/>
    <a:srgbClr val="FEE3A1"/>
    <a:srgbClr val="FFF1D0"/>
    <a:srgbClr val="FFF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DBAB4-1316-46E4-B8F8-3BC70F2F88E1}" v="2" dt="2023-10-19T19:18:34.377"/>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2" autoAdjust="0"/>
    <p:restoredTop sz="85384" autoAdjust="0"/>
  </p:normalViewPr>
  <p:slideViewPr>
    <p:cSldViewPr snapToGrid="0" showGuides="1">
      <p:cViewPr varScale="1">
        <p:scale>
          <a:sx n="57" d="100"/>
          <a:sy n="57" d="100"/>
        </p:scale>
        <p:origin x="1194" y="39"/>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123" d="100"/>
          <a:sy n="123" d="100"/>
        </p:scale>
        <p:origin x="497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microsoft.com/office/2015/10/relationships/revisionInfo" Target="revisionInfo.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viewProps" Target="view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handoutMaster" Target="handoutMasters/handoutMaster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ouse, Kristen" userId="928388fb-72db-4d50-8f26-28a80b6218cb" providerId="ADAL" clId="{9E6BFF46-8BF2-4922-B535-1028A9EC5266}"/>
    <pc:docChg chg="undo redo custSel delSld modSld">
      <pc:chgData name="Strouse, Kristen" userId="928388fb-72db-4d50-8f26-28a80b6218cb" providerId="ADAL" clId="{9E6BFF46-8BF2-4922-B535-1028A9EC5266}" dt="2023-07-12T18:48:00.128" v="107" actId="47"/>
      <pc:docMkLst>
        <pc:docMk/>
      </pc:docMkLst>
      <pc:sldChg chg="del">
        <pc:chgData name="Strouse, Kristen" userId="928388fb-72db-4d50-8f26-28a80b6218cb" providerId="ADAL" clId="{9E6BFF46-8BF2-4922-B535-1028A9EC5266}" dt="2023-07-12T18:48:00.128" v="107" actId="47"/>
        <pc:sldMkLst>
          <pc:docMk/>
          <pc:sldMk cId="3005185487" sldId="435"/>
        </pc:sldMkLst>
      </pc:sldChg>
      <pc:sldChg chg="modNotesTx">
        <pc:chgData name="Strouse, Kristen" userId="928388fb-72db-4d50-8f26-28a80b6218cb" providerId="ADAL" clId="{9E6BFF46-8BF2-4922-B535-1028A9EC5266}" dt="2023-07-12T18:34:27.614" v="32" actId="6549"/>
        <pc:sldMkLst>
          <pc:docMk/>
          <pc:sldMk cId="3209001106" sldId="443"/>
        </pc:sldMkLst>
      </pc:sldChg>
      <pc:sldChg chg="modNotesTx">
        <pc:chgData name="Strouse, Kristen" userId="928388fb-72db-4d50-8f26-28a80b6218cb" providerId="ADAL" clId="{9E6BFF46-8BF2-4922-B535-1028A9EC5266}" dt="2023-07-12T18:34:16.279" v="28" actId="6549"/>
        <pc:sldMkLst>
          <pc:docMk/>
          <pc:sldMk cId="3234758671" sldId="444"/>
        </pc:sldMkLst>
      </pc:sldChg>
      <pc:sldChg chg="modSp mod modNotesTx">
        <pc:chgData name="Strouse, Kristen" userId="928388fb-72db-4d50-8f26-28a80b6218cb" providerId="ADAL" clId="{9E6BFF46-8BF2-4922-B535-1028A9EC5266}" dt="2023-07-12T18:34:07.697" v="26" actId="6549"/>
        <pc:sldMkLst>
          <pc:docMk/>
          <pc:sldMk cId="0" sldId="451"/>
        </pc:sldMkLst>
        <pc:spChg chg="mod">
          <ac:chgData name="Strouse, Kristen" userId="928388fb-72db-4d50-8f26-28a80b6218cb" providerId="ADAL" clId="{9E6BFF46-8BF2-4922-B535-1028A9EC5266}" dt="2023-07-12T18:22:42.386" v="25" actId="27636"/>
          <ac:spMkLst>
            <pc:docMk/>
            <pc:sldMk cId="0" sldId="451"/>
            <ac:spMk id="3" creationId="{00000000-0000-0000-0000-000000000000}"/>
          </ac:spMkLst>
        </pc:spChg>
      </pc:sldChg>
      <pc:sldChg chg="modNotesTx">
        <pc:chgData name="Strouse, Kristen" userId="928388fb-72db-4d50-8f26-28a80b6218cb" providerId="ADAL" clId="{9E6BFF46-8BF2-4922-B535-1028A9EC5266}" dt="2023-07-12T18:35:48.216" v="58" actId="6549"/>
        <pc:sldMkLst>
          <pc:docMk/>
          <pc:sldMk cId="1238740233" sldId="456"/>
        </pc:sldMkLst>
      </pc:sldChg>
      <pc:sldChg chg="modNotesTx">
        <pc:chgData name="Strouse, Kristen" userId="928388fb-72db-4d50-8f26-28a80b6218cb" providerId="ADAL" clId="{9E6BFF46-8BF2-4922-B535-1028A9EC5266}" dt="2023-07-12T18:35:51.837" v="59" actId="6549"/>
        <pc:sldMkLst>
          <pc:docMk/>
          <pc:sldMk cId="362126565" sldId="457"/>
        </pc:sldMkLst>
      </pc:sldChg>
      <pc:sldChg chg="modNotesTx">
        <pc:chgData name="Strouse, Kristen" userId="928388fb-72db-4d50-8f26-28a80b6218cb" providerId="ADAL" clId="{9E6BFF46-8BF2-4922-B535-1028A9EC5266}" dt="2023-07-12T18:36:01.734" v="60" actId="6549"/>
        <pc:sldMkLst>
          <pc:docMk/>
          <pc:sldMk cId="3524765827" sldId="460"/>
        </pc:sldMkLst>
      </pc:sldChg>
      <pc:sldChg chg="modNotesTx">
        <pc:chgData name="Strouse, Kristen" userId="928388fb-72db-4d50-8f26-28a80b6218cb" providerId="ADAL" clId="{9E6BFF46-8BF2-4922-B535-1028A9EC5266}" dt="2023-07-12T18:36:36.534" v="68" actId="6549"/>
        <pc:sldMkLst>
          <pc:docMk/>
          <pc:sldMk cId="776020073" sldId="462"/>
        </pc:sldMkLst>
      </pc:sldChg>
      <pc:sldChg chg="modNotesTx">
        <pc:chgData name="Strouse, Kristen" userId="928388fb-72db-4d50-8f26-28a80b6218cb" providerId="ADAL" clId="{9E6BFF46-8BF2-4922-B535-1028A9EC5266}" dt="2023-07-12T18:36:06.574" v="62" actId="6549"/>
        <pc:sldMkLst>
          <pc:docMk/>
          <pc:sldMk cId="4120804790" sldId="463"/>
        </pc:sldMkLst>
      </pc:sldChg>
      <pc:sldChg chg="modNotesTx">
        <pc:chgData name="Strouse, Kristen" userId="928388fb-72db-4d50-8f26-28a80b6218cb" providerId="ADAL" clId="{9E6BFF46-8BF2-4922-B535-1028A9EC5266}" dt="2023-07-12T18:36:24.783" v="65" actId="6549"/>
        <pc:sldMkLst>
          <pc:docMk/>
          <pc:sldMk cId="1188522018" sldId="467"/>
        </pc:sldMkLst>
      </pc:sldChg>
      <pc:sldChg chg="modNotesTx">
        <pc:chgData name="Strouse, Kristen" userId="928388fb-72db-4d50-8f26-28a80b6218cb" providerId="ADAL" clId="{9E6BFF46-8BF2-4922-B535-1028A9EC5266}" dt="2023-07-12T18:36:28.321" v="66" actId="6549"/>
        <pc:sldMkLst>
          <pc:docMk/>
          <pc:sldMk cId="2804320606" sldId="468"/>
        </pc:sldMkLst>
      </pc:sldChg>
      <pc:sldChg chg="modNotesTx">
        <pc:chgData name="Strouse, Kristen" userId="928388fb-72db-4d50-8f26-28a80b6218cb" providerId="ADAL" clId="{9E6BFF46-8BF2-4922-B535-1028A9EC5266}" dt="2023-07-12T18:36:32.400" v="67" actId="6549"/>
        <pc:sldMkLst>
          <pc:docMk/>
          <pc:sldMk cId="2018469337" sldId="470"/>
        </pc:sldMkLst>
      </pc:sldChg>
      <pc:sldChg chg="modNotesTx">
        <pc:chgData name="Strouse, Kristen" userId="928388fb-72db-4d50-8f26-28a80b6218cb" providerId="ADAL" clId="{9E6BFF46-8BF2-4922-B535-1028A9EC5266}" dt="2023-07-12T18:36:47.383" v="71" actId="6549"/>
        <pc:sldMkLst>
          <pc:docMk/>
          <pc:sldMk cId="1620563859" sldId="475"/>
        </pc:sldMkLst>
      </pc:sldChg>
      <pc:sldChg chg="modNotesTx">
        <pc:chgData name="Strouse, Kristen" userId="928388fb-72db-4d50-8f26-28a80b6218cb" providerId="ADAL" clId="{9E6BFF46-8BF2-4922-B535-1028A9EC5266}" dt="2023-07-12T18:36:53.651" v="73" actId="6549"/>
        <pc:sldMkLst>
          <pc:docMk/>
          <pc:sldMk cId="1518177601" sldId="480"/>
        </pc:sldMkLst>
      </pc:sldChg>
      <pc:sldChg chg="modNotesTx">
        <pc:chgData name="Strouse, Kristen" userId="928388fb-72db-4d50-8f26-28a80b6218cb" providerId="ADAL" clId="{9E6BFF46-8BF2-4922-B535-1028A9EC5266}" dt="2023-07-12T18:36:56.804" v="74" actId="6549"/>
        <pc:sldMkLst>
          <pc:docMk/>
          <pc:sldMk cId="817725576" sldId="481"/>
        </pc:sldMkLst>
      </pc:sldChg>
      <pc:sldChg chg="modNotesTx">
        <pc:chgData name="Strouse, Kristen" userId="928388fb-72db-4d50-8f26-28a80b6218cb" providerId="ADAL" clId="{9E6BFF46-8BF2-4922-B535-1028A9EC5266}" dt="2023-07-12T18:37:11.321" v="78" actId="6549"/>
        <pc:sldMkLst>
          <pc:docMk/>
          <pc:sldMk cId="685076948" sldId="485"/>
        </pc:sldMkLst>
      </pc:sldChg>
      <pc:sldChg chg="modNotesTx">
        <pc:chgData name="Strouse, Kristen" userId="928388fb-72db-4d50-8f26-28a80b6218cb" providerId="ADAL" clId="{9E6BFF46-8BF2-4922-B535-1028A9EC5266}" dt="2023-07-12T18:37:16.301" v="80" actId="6549"/>
        <pc:sldMkLst>
          <pc:docMk/>
          <pc:sldMk cId="2899924703" sldId="487"/>
        </pc:sldMkLst>
      </pc:sldChg>
      <pc:sldChg chg="modNotesTx">
        <pc:chgData name="Strouse, Kristen" userId="928388fb-72db-4d50-8f26-28a80b6218cb" providerId="ADAL" clId="{9E6BFF46-8BF2-4922-B535-1028A9EC5266}" dt="2023-07-12T18:37:18.840" v="81" actId="6549"/>
        <pc:sldMkLst>
          <pc:docMk/>
          <pc:sldMk cId="2856917141" sldId="488"/>
        </pc:sldMkLst>
      </pc:sldChg>
      <pc:sldChg chg="modNotesTx">
        <pc:chgData name="Strouse, Kristen" userId="928388fb-72db-4d50-8f26-28a80b6218cb" providerId="ADAL" clId="{9E6BFF46-8BF2-4922-B535-1028A9EC5266}" dt="2023-07-12T18:37:21.252" v="82" actId="6549"/>
        <pc:sldMkLst>
          <pc:docMk/>
          <pc:sldMk cId="3190551658" sldId="489"/>
        </pc:sldMkLst>
      </pc:sldChg>
      <pc:sldChg chg="modNotesTx">
        <pc:chgData name="Strouse, Kristen" userId="928388fb-72db-4d50-8f26-28a80b6218cb" providerId="ADAL" clId="{9E6BFF46-8BF2-4922-B535-1028A9EC5266}" dt="2023-07-12T18:37:30.402" v="84" actId="6549"/>
        <pc:sldMkLst>
          <pc:docMk/>
          <pc:sldMk cId="1503430033" sldId="493"/>
        </pc:sldMkLst>
      </pc:sldChg>
      <pc:sldChg chg="modNotesTx">
        <pc:chgData name="Strouse, Kristen" userId="928388fb-72db-4d50-8f26-28a80b6218cb" providerId="ADAL" clId="{9E6BFF46-8BF2-4922-B535-1028A9EC5266}" dt="2023-07-12T18:37:32.483" v="85" actId="6549"/>
        <pc:sldMkLst>
          <pc:docMk/>
          <pc:sldMk cId="3805712895" sldId="494"/>
        </pc:sldMkLst>
      </pc:sldChg>
      <pc:sldChg chg="modNotesTx">
        <pc:chgData name="Strouse, Kristen" userId="928388fb-72db-4d50-8f26-28a80b6218cb" providerId="ADAL" clId="{9E6BFF46-8BF2-4922-B535-1028A9EC5266}" dt="2023-07-12T18:37:38.798" v="86" actId="6549"/>
        <pc:sldMkLst>
          <pc:docMk/>
          <pc:sldMk cId="2640406251" sldId="496"/>
        </pc:sldMkLst>
      </pc:sldChg>
      <pc:sldChg chg="modNotesTx">
        <pc:chgData name="Strouse, Kristen" userId="928388fb-72db-4d50-8f26-28a80b6218cb" providerId="ADAL" clId="{9E6BFF46-8BF2-4922-B535-1028A9EC5266}" dt="2023-07-12T18:37:41.579" v="87" actId="6549"/>
        <pc:sldMkLst>
          <pc:docMk/>
          <pc:sldMk cId="2606169058" sldId="497"/>
        </pc:sldMkLst>
      </pc:sldChg>
      <pc:sldChg chg="modNotesTx">
        <pc:chgData name="Strouse, Kristen" userId="928388fb-72db-4d50-8f26-28a80b6218cb" providerId="ADAL" clId="{9E6BFF46-8BF2-4922-B535-1028A9EC5266}" dt="2023-07-12T18:37:27.518" v="83" actId="6549"/>
        <pc:sldMkLst>
          <pc:docMk/>
          <pc:sldMk cId="2847174475" sldId="499"/>
        </pc:sldMkLst>
      </pc:sldChg>
      <pc:sldChg chg="modNotesTx">
        <pc:chgData name="Strouse, Kristen" userId="928388fb-72db-4d50-8f26-28a80b6218cb" providerId="ADAL" clId="{9E6BFF46-8BF2-4922-B535-1028A9EC5266}" dt="2023-07-12T18:36:42.850" v="70" actId="6549"/>
        <pc:sldMkLst>
          <pc:docMk/>
          <pc:sldMk cId="3647871066" sldId="500"/>
        </pc:sldMkLst>
      </pc:sldChg>
      <pc:sldChg chg="modNotesTx">
        <pc:chgData name="Strouse, Kristen" userId="928388fb-72db-4d50-8f26-28a80b6218cb" providerId="ADAL" clId="{9E6BFF46-8BF2-4922-B535-1028A9EC5266}" dt="2023-07-12T18:41:26.923" v="105" actId="20577"/>
        <pc:sldMkLst>
          <pc:docMk/>
          <pc:sldMk cId="2033047802" sldId="501"/>
        </pc:sldMkLst>
      </pc:sldChg>
      <pc:sldChg chg="modNotesTx">
        <pc:chgData name="Strouse, Kristen" userId="928388fb-72db-4d50-8f26-28a80b6218cb" providerId="ADAL" clId="{9E6BFF46-8BF2-4922-B535-1028A9EC5266}" dt="2023-07-12T18:37:50.704" v="89" actId="6549"/>
        <pc:sldMkLst>
          <pc:docMk/>
          <pc:sldMk cId="166162697" sldId="502"/>
        </pc:sldMkLst>
      </pc:sldChg>
      <pc:sldChg chg="modNotesTx">
        <pc:chgData name="Strouse, Kristen" userId="928388fb-72db-4d50-8f26-28a80b6218cb" providerId="ADAL" clId="{9E6BFF46-8BF2-4922-B535-1028A9EC5266}" dt="2023-07-12T18:38:38.237" v="90" actId="6549"/>
        <pc:sldMkLst>
          <pc:docMk/>
          <pc:sldMk cId="2367411147" sldId="503"/>
        </pc:sldMkLst>
      </pc:sldChg>
      <pc:sldChg chg="modNotesTx">
        <pc:chgData name="Strouse, Kristen" userId="928388fb-72db-4d50-8f26-28a80b6218cb" providerId="ADAL" clId="{9E6BFF46-8BF2-4922-B535-1028A9EC5266}" dt="2023-07-12T18:38:41.807" v="91" actId="6549"/>
        <pc:sldMkLst>
          <pc:docMk/>
          <pc:sldMk cId="137787204" sldId="505"/>
        </pc:sldMkLst>
      </pc:sldChg>
      <pc:sldChg chg="modNotesTx">
        <pc:chgData name="Strouse, Kristen" userId="928388fb-72db-4d50-8f26-28a80b6218cb" providerId="ADAL" clId="{9E6BFF46-8BF2-4922-B535-1028A9EC5266}" dt="2023-07-12T18:38:46.037" v="92" actId="6549"/>
        <pc:sldMkLst>
          <pc:docMk/>
          <pc:sldMk cId="2836507399" sldId="507"/>
        </pc:sldMkLst>
      </pc:sldChg>
      <pc:sldChg chg="modNotesTx">
        <pc:chgData name="Strouse, Kristen" userId="928388fb-72db-4d50-8f26-28a80b6218cb" providerId="ADAL" clId="{9E6BFF46-8BF2-4922-B535-1028A9EC5266}" dt="2023-07-12T18:34:19.612" v="29" actId="6549"/>
        <pc:sldMkLst>
          <pc:docMk/>
          <pc:sldMk cId="831664064" sldId="516"/>
        </pc:sldMkLst>
      </pc:sldChg>
      <pc:sldChg chg="modNotesTx">
        <pc:chgData name="Strouse, Kristen" userId="928388fb-72db-4d50-8f26-28a80b6218cb" providerId="ADAL" clId="{9E6BFF46-8BF2-4922-B535-1028A9EC5266}" dt="2023-07-12T18:34:22.064" v="30" actId="6549"/>
        <pc:sldMkLst>
          <pc:docMk/>
          <pc:sldMk cId="2547864129" sldId="517"/>
        </pc:sldMkLst>
      </pc:sldChg>
      <pc:sldChg chg="modNotesTx">
        <pc:chgData name="Strouse, Kristen" userId="928388fb-72db-4d50-8f26-28a80b6218cb" providerId="ADAL" clId="{9E6BFF46-8BF2-4922-B535-1028A9EC5266}" dt="2023-07-12T18:34:25.547" v="31" actId="6549"/>
        <pc:sldMkLst>
          <pc:docMk/>
          <pc:sldMk cId="2693633070" sldId="518"/>
        </pc:sldMkLst>
      </pc:sldChg>
      <pc:sldChg chg="modNotesTx">
        <pc:chgData name="Strouse, Kristen" userId="928388fb-72db-4d50-8f26-28a80b6218cb" providerId="ADAL" clId="{9E6BFF46-8BF2-4922-B535-1028A9EC5266}" dt="2023-07-12T18:34:33.331" v="34" actId="6549"/>
        <pc:sldMkLst>
          <pc:docMk/>
          <pc:sldMk cId="627333006" sldId="519"/>
        </pc:sldMkLst>
      </pc:sldChg>
      <pc:sldChg chg="modNotesTx">
        <pc:chgData name="Strouse, Kristen" userId="928388fb-72db-4d50-8f26-28a80b6218cb" providerId="ADAL" clId="{9E6BFF46-8BF2-4922-B535-1028A9EC5266}" dt="2023-07-12T18:34:30.864" v="33" actId="6549"/>
        <pc:sldMkLst>
          <pc:docMk/>
          <pc:sldMk cId="91164476" sldId="520"/>
        </pc:sldMkLst>
      </pc:sldChg>
      <pc:sldChg chg="modNotesTx">
        <pc:chgData name="Strouse, Kristen" userId="928388fb-72db-4d50-8f26-28a80b6218cb" providerId="ADAL" clId="{9E6BFF46-8BF2-4922-B535-1028A9EC5266}" dt="2023-07-12T18:34:37.049" v="35" actId="6549"/>
        <pc:sldMkLst>
          <pc:docMk/>
          <pc:sldMk cId="3002060455" sldId="521"/>
        </pc:sldMkLst>
      </pc:sldChg>
      <pc:sldChg chg="modNotesTx">
        <pc:chgData name="Strouse, Kristen" userId="928388fb-72db-4d50-8f26-28a80b6218cb" providerId="ADAL" clId="{9E6BFF46-8BF2-4922-B535-1028A9EC5266}" dt="2023-07-12T18:34:39.297" v="36" actId="6549"/>
        <pc:sldMkLst>
          <pc:docMk/>
          <pc:sldMk cId="3026832354" sldId="522"/>
        </pc:sldMkLst>
      </pc:sldChg>
      <pc:sldChg chg="modNotesTx">
        <pc:chgData name="Strouse, Kristen" userId="928388fb-72db-4d50-8f26-28a80b6218cb" providerId="ADAL" clId="{9E6BFF46-8BF2-4922-B535-1028A9EC5266}" dt="2023-07-12T18:34:41.518" v="37" actId="6549"/>
        <pc:sldMkLst>
          <pc:docMk/>
          <pc:sldMk cId="3175267593" sldId="523"/>
        </pc:sldMkLst>
      </pc:sldChg>
      <pc:sldChg chg="modNotesTx">
        <pc:chgData name="Strouse, Kristen" userId="928388fb-72db-4d50-8f26-28a80b6218cb" providerId="ADAL" clId="{9E6BFF46-8BF2-4922-B535-1028A9EC5266}" dt="2023-07-12T18:34:55.265" v="42" actId="6549"/>
        <pc:sldMkLst>
          <pc:docMk/>
          <pc:sldMk cId="3146266290" sldId="524"/>
        </pc:sldMkLst>
      </pc:sldChg>
      <pc:sldChg chg="modNotesTx">
        <pc:chgData name="Strouse, Kristen" userId="928388fb-72db-4d50-8f26-28a80b6218cb" providerId="ADAL" clId="{9E6BFF46-8BF2-4922-B535-1028A9EC5266}" dt="2023-07-12T18:34:44.881" v="38" actId="6549"/>
        <pc:sldMkLst>
          <pc:docMk/>
          <pc:sldMk cId="575670269" sldId="525"/>
        </pc:sldMkLst>
      </pc:sldChg>
      <pc:sldChg chg="modNotesTx">
        <pc:chgData name="Strouse, Kristen" userId="928388fb-72db-4d50-8f26-28a80b6218cb" providerId="ADAL" clId="{9E6BFF46-8BF2-4922-B535-1028A9EC5266}" dt="2023-07-12T18:34:49.924" v="40" actId="6549"/>
        <pc:sldMkLst>
          <pc:docMk/>
          <pc:sldMk cId="583132360" sldId="526"/>
        </pc:sldMkLst>
      </pc:sldChg>
      <pc:sldChg chg="modNotesTx">
        <pc:chgData name="Strouse, Kristen" userId="928388fb-72db-4d50-8f26-28a80b6218cb" providerId="ADAL" clId="{9E6BFF46-8BF2-4922-B535-1028A9EC5266}" dt="2023-07-12T18:34:47.148" v="39" actId="6549"/>
        <pc:sldMkLst>
          <pc:docMk/>
          <pc:sldMk cId="602871893" sldId="527"/>
        </pc:sldMkLst>
      </pc:sldChg>
      <pc:sldChg chg="modNotesTx">
        <pc:chgData name="Strouse, Kristen" userId="928388fb-72db-4d50-8f26-28a80b6218cb" providerId="ADAL" clId="{9E6BFF46-8BF2-4922-B535-1028A9EC5266}" dt="2023-07-12T18:34:53.298" v="41" actId="6549"/>
        <pc:sldMkLst>
          <pc:docMk/>
          <pc:sldMk cId="3361139594" sldId="528"/>
        </pc:sldMkLst>
      </pc:sldChg>
      <pc:sldChg chg="modNotesTx">
        <pc:chgData name="Strouse, Kristen" userId="928388fb-72db-4d50-8f26-28a80b6218cb" providerId="ADAL" clId="{9E6BFF46-8BF2-4922-B535-1028A9EC5266}" dt="2023-07-12T18:40:14.056" v="94" actId="6549"/>
        <pc:sldMkLst>
          <pc:docMk/>
          <pc:sldMk cId="4221161908" sldId="529"/>
        </pc:sldMkLst>
      </pc:sldChg>
      <pc:sldChg chg="modNotesTx">
        <pc:chgData name="Strouse, Kristen" userId="928388fb-72db-4d50-8f26-28a80b6218cb" providerId="ADAL" clId="{9E6BFF46-8BF2-4922-B535-1028A9EC5266}" dt="2023-07-12T18:40:10.408" v="93" actId="6549"/>
        <pc:sldMkLst>
          <pc:docMk/>
          <pc:sldMk cId="3200824968" sldId="530"/>
        </pc:sldMkLst>
      </pc:sldChg>
      <pc:sldChg chg="modNotesTx">
        <pc:chgData name="Strouse, Kristen" userId="928388fb-72db-4d50-8f26-28a80b6218cb" providerId="ADAL" clId="{9E6BFF46-8BF2-4922-B535-1028A9EC5266}" dt="2023-07-12T18:35:06.116" v="45" actId="6549"/>
        <pc:sldMkLst>
          <pc:docMk/>
          <pc:sldMk cId="2631905486" sldId="544"/>
        </pc:sldMkLst>
      </pc:sldChg>
      <pc:sldChg chg="modNotesTx">
        <pc:chgData name="Strouse, Kristen" userId="928388fb-72db-4d50-8f26-28a80b6218cb" providerId="ADAL" clId="{9E6BFF46-8BF2-4922-B535-1028A9EC5266}" dt="2023-07-12T18:35:41.149" v="56" actId="6549"/>
        <pc:sldMkLst>
          <pc:docMk/>
          <pc:sldMk cId="2235302834" sldId="548"/>
        </pc:sldMkLst>
      </pc:sldChg>
      <pc:sldChg chg="del">
        <pc:chgData name="Strouse, Kristen" userId="928388fb-72db-4d50-8f26-28a80b6218cb" providerId="ADAL" clId="{9E6BFF46-8BF2-4922-B535-1028A9EC5266}" dt="2023-07-12T18:47:59.154" v="106" actId="47"/>
        <pc:sldMkLst>
          <pc:docMk/>
          <pc:sldMk cId="0" sldId="553"/>
        </pc:sldMkLst>
      </pc:sldChg>
      <pc:sldChg chg="modNotesTx">
        <pc:chgData name="Strouse, Kristen" userId="928388fb-72db-4d50-8f26-28a80b6218cb" providerId="ADAL" clId="{9E6BFF46-8BF2-4922-B535-1028A9EC5266}" dt="2023-07-12T18:36:04.128" v="61" actId="6549"/>
        <pc:sldMkLst>
          <pc:docMk/>
          <pc:sldMk cId="2509251514" sldId="555"/>
        </pc:sldMkLst>
      </pc:sldChg>
      <pc:sldChg chg="modNotesTx">
        <pc:chgData name="Strouse, Kristen" userId="928388fb-72db-4d50-8f26-28a80b6218cb" providerId="ADAL" clId="{9E6BFF46-8BF2-4922-B535-1028A9EC5266}" dt="2023-07-12T18:34:12.095" v="27" actId="6549"/>
        <pc:sldMkLst>
          <pc:docMk/>
          <pc:sldMk cId="3207619887" sldId="556"/>
        </pc:sldMkLst>
      </pc:sldChg>
      <pc:sldChg chg="modNotesTx">
        <pc:chgData name="Strouse, Kristen" userId="928388fb-72db-4d50-8f26-28a80b6218cb" providerId="ADAL" clId="{9E6BFF46-8BF2-4922-B535-1028A9EC5266}" dt="2023-07-12T18:34:57.597" v="43" actId="6549"/>
        <pc:sldMkLst>
          <pc:docMk/>
          <pc:sldMk cId="3416741351" sldId="559"/>
        </pc:sldMkLst>
      </pc:sldChg>
      <pc:sldChg chg="modNotesTx">
        <pc:chgData name="Strouse, Kristen" userId="928388fb-72db-4d50-8f26-28a80b6218cb" providerId="ADAL" clId="{9E6BFF46-8BF2-4922-B535-1028A9EC5266}" dt="2023-07-12T18:35:03.431" v="44" actId="6549"/>
        <pc:sldMkLst>
          <pc:docMk/>
          <pc:sldMk cId="3259182903" sldId="560"/>
        </pc:sldMkLst>
      </pc:sldChg>
      <pc:sldChg chg="modNotesTx">
        <pc:chgData name="Strouse, Kristen" userId="928388fb-72db-4d50-8f26-28a80b6218cb" providerId="ADAL" clId="{9E6BFF46-8BF2-4922-B535-1028A9EC5266}" dt="2023-07-12T18:35:08.432" v="46" actId="6549"/>
        <pc:sldMkLst>
          <pc:docMk/>
          <pc:sldMk cId="1123151442" sldId="562"/>
        </pc:sldMkLst>
      </pc:sldChg>
      <pc:sldChg chg="modNotesTx">
        <pc:chgData name="Strouse, Kristen" userId="928388fb-72db-4d50-8f26-28a80b6218cb" providerId="ADAL" clId="{9E6BFF46-8BF2-4922-B535-1028A9EC5266}" dt="2023-07-12T18:35:11.608" v="47" actId="6549"/>
        <pc:sldMkLst>
          <pc:docMk/>
          <pc:sldMk cId="2423710129" sldId="563"/>
        </pc:sldMkLst>
      </pc:sldChg>
      <pc:sldChg chg="modNotesTx">
        <pc:chgData name="Strouse, Kristen" userId="928388fb-72db-4d50-8f26-28a80b6218cb" providerId="ADAL" clId="{9E6BFF46-8BF2-4922-B535-1028A9EC5266}" dt="2023-07-12T18:35:14.465" v="48" actId="6549"/>
        <pc:sldMkLst>
          <pc:docMk/>
          <pc:sldMk cId="4239541052" sldId="564"/>
        </pc:sldMkLst>
      </pc:sldChg>
      <pc:sldChg chg="modNotesTx">
        <pc:chgData name="Strouse, Kristen" userId="928388fb-72db-4d50-8f26-28a80b6218cb" providerId="ADAL" clId="{9E6BFF46-8BF2-4922-B535-1028A9EC5266}" dt="2023-07-12T18:35:16.648" v="49" actId="6549"/>
        <pc:sldMkLst>
          <pc:docMk/>
          <pc:sldMk cId="1765449511" sldId="570"/>
        </pc:sldMkLst>
      </pc:sldChg>
      <pc:sldChg chg="modNotesTx">
        <pc:chgData name="Strouse, Kristen" userId="928388fb-72db-4d50-8f26-28a80b6218cb" providerId="ADAL" clId="{9E6BFF46-8BF2-4922-B535-1028A9EC5266}" dt="2023-07-12T18:35:19.815" v="50" actId="6549"/>
        <pc:sldMkLst>
          <pc:docMk/>
          <pc:sldMk cId="2364963733" sldId="571"/>
        </pc:sldMkLst>
      </pc:sldChg>
      <pc:sldChg chg="modNotesTx">
        <pc:chgData name="Strouse, Kristen" userId="928388fb-72db-4d50-8f26-28a80b6218cb" providerId="ADAL" clId="{9E6BFF46-8BF2-4922-B535-1028A9EC5266}" dt="2023-07-12T18:35:31.316" v="54" actId="6549"/>
        <pc:sldMkLst>
          <pc:docMk/>
          <pc:sldMk cId="3866354760" sldId="573"/>
        </pc:sldMkLst>
      </pc:sldChg>
      <pc:sldChg chg="modNotesTx">
        <pc:chgData name="Strouse, Kristen" userId="928388fb-72db-4d50-8f26-28a80b6218cb" providerId="ADAL" clId="{9E6BFF46-8BF2-4922-B535-1028A9EC5266}" dt="2023-07-12T18:36:50.934" v="72" actId="6549"/>
        <pc:sldMkLst>
          <pc:docMk/>
          <pc:sldMk cId="1242622068" sldId="575"/>
        </pc:sldMkLst>
      </pc:sldChg>
      <pc:sldChg chg="modNotesTx">
        <pc:chgData name="Strouse, Kristen" userId="928388fb-72db-4d50-8f26-28a80b6218cb" providerId="ADAL" clId="{9E6BFF46-8BF2-4922-B535-1028A9EC5266}" dt="2023-07-12T18:37:00.301" v="75" actId="6549"/>
        <pc:sldMkLst>
          <pc:docMk/>
          <pc:sldMk cId="2840712359" sldId="578"/>
        </pc:sldMkLst>
      </pc:sldChg>
      <pc:sldChg chg="modNotesTx">
        <pc:chgData name="Strouse, Kristen" userId="928388fb-72db-4d50-8f26-28a80b6218cb" providerId="ADAL" clId="{9E6BFF46-8BF2-4922-B535-1028A9EC5266}" dt="2023-07-12T18:37:04.768" v="76" actId="6549"/>
        <pc:sldMkLst>
          <pc:docMk/>
          <pc:sldMk cId="1045099739" sldId="579"/>
        </pc:sldMkLst>
      </pc:sldChg>
      <pc:sldChg chg="modNotesTx">
        <pc:chgData name="Strouse, Kristen" userId="928388fb-72db-4d50-8f26-28a80b6218cb" providerId="ADAL" clId="{9E6BFF46-8BF2-4922-B535-1028A9EC5266}" dt="2023-07-12T18:37:08.101" v="77" actId="6549"/>
        <pc:sldMkLst>
          <pc:docMk/>
          <pc:sldMk cId="3550449294" sldId="580"/>
        </pc:sldMkLst>
      </pc:sldChg>
      <pc:sldChg chg="modNotesTx">
        <pc:chgData name="Strouse, Kristen" userId="928388fb-72db-4d50-8f26-28a80b6218cb" providerId="ADAL" clId="{9E6BFF46-8BF2-4922-B535-1028A9EC5266}" dt="2023-07-12T18:37:13.651" v="79" actId="6549"/>
        <pc:sldMkLst>
          <pc:docMk/>
          <pc:sldMk cId="3055945535" sldId="582"/>
        </pc:sldMkLst>
      </pc:sldChg>
      <pc:sldChg chg="modNotesTx">
        <pc:chgData name="Strouse, Kristen" userId="928388fb-72db-4d50-8f26-28a80b6218cb" providerId="ADAL" clId="{9E6BFF46-8BF2-4922-B535-1028A9EC5266}" dt="2023-07-12T18:40:18.305" v="95" actId="6549"/>
        <pc:sldMkLst>
          <pc:docMk/>
          <pc:sldMk cId="3798803650" sldId="588"/>
        </pc:sldMkLst>
      </pc:sldChg>
      <pc:sldChg chg="modNotesTx">
        <pc:chgData name="Strouse, Kristen" userId="928388fb-72db-4d50-8f26-28a80b6218cb" providerId="ADAL" clId="{9E6BFF46-8BF2-4922-B535-1028A9EC5266}" dt="2023-07-12T18:35:33.815" v="55" actId="6549"/>
        <pc:sldMkLst>
          <pc:docMk/>
          <pc:sldMk cId="3695585932" sldId="591"/>
        </pc:sldMkLst>
      </pc:sldChg>
      <pc:sldChg chg="modNotesTx">
        <pc:chgData name="Strouse, Kristen" userId="928388fb-72db-4d50-8f26-28a80b6218cb" providerId="ADAL" clId="{9E6BFF46-8BF2-4922-B535-1028A9EC5266}" dt="2023-07-12T18:35:43.716" v="57" actId="6549"/>
        <pc:sldMkLst>
          <pc:docMk/>
          <pc:sldMk cId="2717679622" sldId="592"/>
        </pc:sldMkLst>
      </pc:sldChg>
      <pc:sldChg chg="modNotesTx">
        <pc:chgData name="Strouse, Kristen" userId="928388fb-72db-4d50-8f26-28a80b6218cb" providerId="ADAL" clId="{9E6BFF46-8BF2-4922-B535-1028A9EC5266}" dt="2023-07-12T18:36:10.200" v="63" actId="6549"/>
        <pc:sldMkLst>
          <pc:docMk/>
          <pc:sldMk cId="1028592120" sldId="593"/>
        </pc:sldMkLst>
      </pc:sldChg>
      <pc:sldChg chg="modNotesTx">
        <pc:chgData name="Strouse, Kristen" userId="928388fb-72db-4d50-8f26-28a80b6218cb" providerId="ADAL" clId="{9E6BFF46-8BF2-4922-B535-1028A9EC5266}" dt="2023-07-12T18:36:13.100" v="64" actId="6549"/>
        <pc:sldMkLst>
          <pc:docMk/>
          <pc:sldMk cId="4180314777" sldId="594"/>
        </pc:sldMkLst>
      </pc:sldChg>
      <pc:sldChg chg="modNotesTx">
        <pc:chgData name="Strouse, Kristen" userId="928388fb-72db-4d50-8f26-28a80b6218cb" providerId="ADAL" clId="{9E6BFF46-8BF2-4922-B535-1028A9EC5266}" dt="2023-07-12T18:36:40.084" v="69" actId="6549"/>
        <pc:sldMkLst>
          <pc:docMk/>
          <pc:sldMk cId="1612430773" sldId="595"/>
        </pc:sldMkLst>
      </pc:sldChg>
      <pc:sldChg chg="modNotesTx">
        <pc:chgData name="Strouse, Kristen" userId="928388fb-72db-4d50-8f26-28a80b6218cb" providerId="ADAL" clId="{9E6BFF46-8BF2-4922-B535-1028A9EC5266}" dt="2023-07-12T18:35:21.782" v="51" actId="6549"/>
        <pc:sldMkLst>
          <pc:docMk/>
          <pc:sldMk cId="2252130527" sldId="634"/>
        </pc:sldMkLst>
      </pc:sldChg>
      <pc:sldChg chg="modNotesTx">
        <pc:chgData name="Strouse, Kristen" userId="928388fb-72db-4d50-8f26-28a80b6218cb" providerId="ADAL" clId="{9E6BFF46-8BF2-4922-B535-1028A9EC5266}" dt="2023-07-12T18:35:24.432" v="52" actId="6549"/>
        <pc:sldMkLst>
          <pc:docMk/>
          <pc:sldMk cId="826928560" sldId="635"/>
        </pc:sldMkLst>
      </pc:sldChg>
      <pc:sldChg chg="modNotesTx">
        <pc:chgData name="Strouse, Kristen" userId="928388fb-72db-4d50-8f26-28a80b6218cb" providerId="ADAL" clId="{9E6BFF46-8BF2-4922-B535-1028A9EC5266}" dt="2023-07-12T18:35:26.512" v="53" actId="6549"/>
        <pc:sldMkLst>
          <pc:docMk/>
          <pc:sldMk cId="4116191749" sldId="636"/>
        </pc:sldMkLst>
      </pc:sldChg>
    </pc:docChg>
  </pc:docChgLst>
  <pc:docChgLst>
    <pc:chgData name="Strouse, Kristen" userId="928388fb-72db-4d50-8f26-28a80b6218cb" providerId="ADAL" clId="{A88DBAB4-1316-46E4-B8F8-3BC70F2F88E1}"/>
    <pc:docChg chg="undo custSel delSld modSld modMainMaster">
      <pc:chgData name="Strouse, Kristen" userId="928388fb-72db-4d50-8f26-28a80b6218cb" providerId="ADAL" clId="{A88DBAB4-1316-46E4-B8F8-3BC70F2F88E1}" dt="2023-10-20T19:46:04.405" v="138" actId="5793"/>
      <pc:docMkLst>
        <pc:docMk/>
      </pc:docMkLst>
      <pc:sldChg chg="mod modShow">
        <pc:chgData name="Strouse, Kristen" userId="928388fb-72db-4d50-8f26-28a80b6218cb" providerId="ADAL" clId="{A88DBAB4-1316-46E4-B8F8-3BC70F2F88E1}" dt="2023-10-19T19:42:08.473" v="31" actId="729"/>
        <pc:sldMkLst>
          <pc:docMk/>
          <pc:sldMk cId="2195477937" sldId="442"/>
        </pc:sldMkLst>
      </pc:sldChg>
      <pc:sldChg chg="modSp mod">
        <pc:chgData name="Strouse, Kristen" userId="928388fb-72db-4d50-8f26-28a80b6218cb" providerId="ADAL" clId="{A88DBAB4-1316-46E4-B8F8-3BC70F2F88E1}" dt="2023-10-20T17:38:31.172" v="56" actId="6549"/>
        <pc:sldMkLst>
          <pc:docMk/>
          <pc:sldMk cId="0" sldId="451"/>
        </pc:sldMkLst>
        <pc:spChg chg="mod">
          <ac:chgData name="Strouse, Kristen" userId="928388fb-72db-4d50-8f26-28a80b6218cb" providerId="ADAL" clId="{A88DBAB4-1316-46E4-B8F8-3BC70F2F88E1}" dt="2023-10-20T17:38:31.172" v="56" actId="6549"/>
          <ac:spMkLst>
            <pc:docMk/>
            <pc:sldMk cId="0" sldId="451"/>
            <ac:spMk id="3" creationId="{00000000-0000-0000-0000-000000000000}"/>
          </ac:spMkLst>
        </pc:spChg>
      </pc:sldChg>
      <pc:sldChg chg="mod modShow">
        <pc:chgData name="Strouse, Kristen" userId="928388fb-72db-4d50-8f26-28a80b6218cb" providerId="ADAL" clId="{A88DBAB4-1316-46E4-B8F8-3BC70F2F88E1}" dt="2023-10-19T19:41:50.789" v="30" actId="729"/>
        <pc:sldMkLst>
          <pc:docMk/>
          <pc:sldMk cId="2327155099" sldId="455"/>
        </pc:sldMkLst>
      </pc:sldChg>
      <pc:sldChg chg="mod modShow">
        <pc:chgData name="Strouse, Kristen" userId="928388fb-72db-4d50-8f26-28a80b6218cb" providerId="ADAL" clId="{A88DBAB4-1316-46E4-B8F8-3BC70F2F88E1}" dt="2023-10-19T19:41:50.789" v="30" actId="729"/>
        <pc:sldMkLst>
          <pc:docMk/>
          <pc:sldMk cId="1238740233" sldId="456"/>
        </pc:sldMkLst>
      </pc:sldChg>
      <pc:sldChg chg="mod modShow">
        <pc:chgData name="Strouse, Kristen" userId="928388fb-72db-4d50-8f26-28a80b6218cb" providerId="ADAL" clId="{A88DBAB4-1316-46E4-B8F8-3BC70F2F88E1}" dt="2023-10-19T19:41:50.789" v="30" actId="729"/>
        <pc:sldMkLst>
          <pc:docMk/>
          <pc:sldMk cId="362126565" sldId="457"/>
        </pc:sldMkLst>
      </pc:sldChg>
      <pc:sldChg chg="mod modShow">
        <pc:chgData name="Strouse, Kristen" userId="928388fb-72db-4d50-8f26-28a80b6218cb" providerId="ADAL" clId="{A88DBAB4-1316-46E4-B8F8-3BC70F2F88E1}" dt="2023-10-19T19:41:50.789" v="30" actId="729"/>
        <pc:sldMkLst>
          <pc:docMk/>
          <pc:sldMk cId="1961896160" sldId="458"/>
        </pc:sldMkLst>
      </pc:sldChg>
      <pc:sldChg chg="modSp mod modShow">
        <pc:chgData name="Strouse, Kristen" userId="928388fb-72db-4d50-8f26-28a80b6218cb" providerId="ADAL" clId="{A88DBAB4-1316-46E4-B8F8-3BC70F2F88E1}" dt="2023-10-20T17:42:24.926" v="90" actId="20577"/>
        <pc:sldMkLst>
          <pc:docMk/>
          <pc:sldMk cId="1019906737" sldId="459"/>
        </pc:sldMkLst>
        <pc:spChg chg="mod">
          <ac:chgData name="Strouse, Kristen" userId="928388fb-72db-4d50-8f26-28a80b6218cb" providerId="ADAL" clId="{A88DBAB4-1316-46E4-B8F8-3BC70F2F88E1}" dt="2023-10-20T17:42:24.926" v="90" actId="20577"/>
          <ac:spMkLst>
            <pc:docMk/>
            <pc:sldMk cId="1019906737" sldId="459"/>
            <ac:spMk id="9" creationId="{00000000-0000-0000-0000-000000000000}"/>
          </ac:spMkLst>
        </pc:spChg>
      </pc:sldChg>
      <pc:sldChg chg="mod modShow">
        <pc:chgData name="Strouse, Kristen" userId="928388fb-72db-4d50-8f26-28a80b6218cb" providerId="ADAL" clId="{A88DBAB4-1316-46E4-B8F8-3BC70F2F88E1}" dt="2023-10-19T19:41:50.789" v="30" actId="729"/>
        <pc:sldMkLst>
          <pc:docMk/>
          <pc:sldMk cId="3524765827" sldId="460"/>
        </pc:sldMkLst>
      </pc:sldChg>
      <pc:sldChg chg="modSp mod modShow">
        <pc:chgData name="Strouse, Kristen" userId="928388fb-72db-4d50-8f26-28a80b6218cb" providerId="ADAL" clId="{A88DBAB4-1316-46E4-B8F8-3BC70F2F88E1}" dt="2023-10-20T18:11:13.999" v="103" actId="20577"/>
        <pc:sldMkLst>
          <pc:docMk/>
          <pc:sldMk cId="4120804790" sldId="463"/>
        </pc:sldMkLst>
        <pc:spChg chg="mod">
          <ac:chgData name="Strouse, Kristen" userId="928388fb-72db-4d50-8f26-28a80b6218cb" providerId="ADAL" clId="{A88DBAB4-1316-46E4-B8F8-3BC70F2F88E1}" dt="2023-10-20T18:11:13.999" v="103" actId="20577"/>
          <ac:spMkLst>
            <pc:docMk/>
            <pc:sldMk cId="4120804790" sldId="463"/>
            <ac:spMk id="8" creationId="{00000000-0000-0000-0000-000000000000}"/>
          </ac:spMkLst>
        </pc:spChg>
      </pc:sldChg>
      <pc:sldChg chg="modSp mod">
        <pc:chgData name="Strouse, Kristen" userId="928388fb-72db-4d50-8f26-28a80b6218cb" providerId="ADAL" clId="{A88DBAB4-1316-46E4-B8F8-3BC70F2F88E1}" dt="2023-10-20T18:37:11.358" v="121" actId="20577"/>
        <pc:sldMkLst>
          <pc:docMk/>
          <pc:sldMk cId="2018469337" sldId="470"/>
        </pc:sldMkLst>
        <pc:spChg chg="mod">
          <ac:chgData name="Strouse, Kristen" userId="928388fb-72db-4d50-8f26-28a80b6218cb" providerId="ADAL" clId="{A88DBAB4-1316-46E4-B8F8-3BC70F2F88E1}" dt="2023-10-20T18:37:11.358" v="121" actId="20577"/>
          <ac:spMkLst>
            <pc:docMk/>
            <pc:sldMk cId="2018469337" sldId="470"/>
            <ac:spMk id="9" creationId="{00000000-0000-0000-0000-000000000000}"/>
          </ac:spMkLst>
        </pc:spChg>
        <pc:graphicFrameChg chg="modGraphic">
          <ac:chgData name="Strouse, Kristen" userId="928388fb-72db-4d50-8f26-28a80b6218cb" providerId="ADAL" clId="{A88DBAB4-1316-46E4-B8F8-3BC70F2F88E1}" dt="2023-10-20T18:26:09.064" v="113" actId="20577"/>
          <ac:graphicFrameMkLst>
            <pc:docMk/>
            <pc:sldMk cId="2018469337" sldId="470"/>
            <ac:graphicFrameMk id="6" creationId="{00000000-0000-0000-0000-000000000000}"/>
          </ac:graphicFrameMkLst>
        </pc:graphicFrameChg>
      </pc:sldChg>
      <pc:sldChg chg="mod modShow">
        <pc:chgData name="Strouse, Kristen" userId="928388fb-72db-4d50-8f26-28a80b6218cb" providerId="ADAL" clId="{A88DBAB4-1316-46E4-B8F8-3BC70F2F88E1}" dt="2023-10-19T19:42:08.473" v="31" actId="729"/>
        <pc:sldMkLst>
          <pc:docMk/>
          <pc:sldMk cId="2863529647" sldId="491"/>
        </pc:sldMkLst>
      </pc:sldChg>
      <pc:sldChg chg="mod modShow">
        <pc:chgData name="Strouse, Kristen" userId="928388fb-72db-4d50-8f26-28a80b6218cb" providerId="ADAL" clId="{A88DBAB4-1316-46E4-B8F8-3BC70F2F88E1}" dt="2023-10-19T19:42:08.473" v="31" actId="729"/>
        <pc:sldMkLst>
          <pc:docMk/>
          <pc:sldMk cId="3086413792" sldId="492"/>
        </pc:sldMkLst>
      </pc:sldChg>
      <pc:sldChg chg="mod modShow">
        <pc:chgData name="Strouse, Kristen" userId="928388fb-72db-4d50-8f26-28a80b6218cb" providerId="ADAL" clId="{A88DBAB4-1316-46E4-B8F8-3BC70F2F88E1}" dt="2023-10-19T19:42:08.473" v="31" actId="729"/>
        <pc:sldMkLst>
          <pc:docMk/>
          <pc:sldMk cId="1503430033" sldId="493"/>
        </pc:sldMkLst>
      </pc:sldChg>
      <pc:sldChg chg="mod modShow">
        <pc:chgData name="Strouse, Kristen" userId="928388fb-72db-4d50-8f26-28a80b6218cb" providerId="ADAL" clId="{A88DBAB4-1316-46E4-B8F8-3BC70F2F88E1}" dt="2023-10-19T19:42:08.473" v="31" actId="729"/>
        <pc:sldMkLst>
          <pc:docMk/>
          <pc:sldMk cId="3805712895" sldId="494"/>
        </pc:sldMkLst>
      </pc:sldChg>
      <pc:sldChg chg="mod modShow">
        <pc:chgData name="Strouse, Kristen" userId="928388fb-72db-4d50-8f26-28a80b6218cb" providerId="ADAL" clId="{A88DBAB4-1316-46E4-B8F8-3BC70F2F88E1}" dt="2023-10-19T19:42:08.473" v="31" actId="729"/>
        <pc:sldMkLst>
          <pc:docMk/>
          <pc:sldMk cId="3438082590" sldId="495"/>
        </pc:sldMkLst>
      </pc:sldChg>
      <pc:sldChg chg="mod modShow">
        <pc:chgData name="Strouse, Kristen" userId="928388fb-72db-4d50-8f26-28a80b6218cb" providerId="ADAL" clId="{A88DBAB4-1316-46E4-B8F8-3BC70F2F88E1}" dt="2023-10-19T19:42:08.473" v="31" actId="729"/>
        <pc:sldMkLst>
          <pc:docMk/>
          <pc:sldMk cId="2640406251" sldId="496"/>
        </pc:sldMkLst>
      </pc:sldChg>
      <pc:sldChg chg="mod modShow">
        <pc:chgData name="Strouse, Kristen" userId="928388fb-72db-4d50-8f26-28a80b6218cb" providerId="ADAL" clId="{A88DBAB4-1316-46E4-B8F8-3BC70F2F88E1}" dt="2023-10-19T19:42:08.473" v="31" actId="729"/>
        <pc:sldMkLst>
          <pc:docMk/>
          <pc:sldMk cId="2606169058" sldId="497"/>
        </pc:sldMkLst>
      </pc:sldChg>
      <pc:sldChg chg="mod modShow">
        <pc:chgData name="Strouse, Kristen" userId="928388fb-72db-4d50-8f26-28a80b6218cb" providerId="ADAL" clId="{A88DBAB4-1316-46E4-B8F8-3BC70F2F88E1}" dt="2023-10-19T19:42:08.473" v="31" actId="729"/>
        <pc:sldMkLst>
          <pc:docMk/>
          <pc:sldMk cId="528058822" sldId="498"/>
        </pc:sldMkLst>
      </pc:sldChg>
      <pc:sldChg chg="mod modShow">
        <pc:chgData name="Strouse, Kristen" userId="928388fb-72db-4d50-8f26-28a80b6218cb" providerId="ADAL" clId="{A88DBAB4-1316-46E4-B8F8-3BC70F2F88E1}" dt="2023-10-19T19:42:08.473" v="31" actId="729"/>
        <pc:sldMkLst>
          <pc:docMk/>
          <pc:sldMk cId="2847174475" sldId="499"/>
        </pc:sldMkLst>
      </pc:sldChg>
      <pc:sldChg chg="modSp mod">
        <pc:chgData name="Strouse, Kristen" userId="928388fb-72db-4d50-8f26-28a80b6218cb" providerId="ADAL" clId="{A88DBAB4-1316-46E4-B8F8-3BC70F2F88E1}" dt="2023-10-20T18:41:01.005" v="130" actId="20577"/>
        <pc:sldMkLst>
          <pc:docMk/>
          <pc:sldMk cId="3647871066" sldId="500"/>
        </pc:sldMkLst>
        <pc:spChg chg="mod">
          <ac:chgData name="Strouse, Kristen" userId="928388fb-72db-4d50-8f26-28a80b6218cb" providerId="ADAL" clId="{A88DBAB4-1316-46E4-B8F8-3BC70F2F88E1}" dt="2023-10-20T18:41:01.005" v="130" actId="20577"/>
          <ac:spMkLst>
            <pc:docMk/>
            <pc:sldMk cId="3647871066" sldId="500"/>
            <ac:spMk id="8" creationId="{00000000-0000-0000-0000-000000000000}"/>
          </ac:spMkLst>
        </pc:spChg>
      </pc:sldChg>
      <pc:sldChg chg="mod modShow">
        <pc:chgData name="Strouse, Kristen" userId="928388fb-72db-4d50-8f26-28a80b6218cb" providerId="ADAL" clId="{A88DBAB4-1316-46E4-B8F8-3BC70F2F88E1}" dt="2023-10-19T19:42:08.473" v="31" actId="729"/>
        <pc:sldMkLst>
          <pc:docMk/>
          <pc:sldMk cId="2033047802" sldId="501"/>
        </pc:sldMkLst>
      </pc:sldChg>
      <pc:sldChg chg="mod modShow">
        <pc:chgData name="Strouse, Kristen" userId="928388fb-72db-4d50-8f26-28a80b6218cb" providerId="ADAL" clId="{A88DBAB4-1316-46E4-B8F8-3BC70F2F88E1}" dt="2023-10-19T19:42:08.473" v="31" actId="729"/>
        <pc:sldMkLst>
          <pc:docMk/>
          <pc:sldMk cId="166162697" sldId="502"/>
        </pc:sldMkLst>
      </pc:sldChg>
      <pc:sldChg chg="mod modShow">
        <pc:chgData name="Strouse, Kristen" userId="928388fb-72db-4d50-8f26-28a80b6218cb" providerId="ADAL" clId="{A88DBAB4-1316-46E4-B8F8-3BC70F2F88E1}" dt="2023-10-19T19:42:08.473" v="31" actId="729"/>
        <pc:sldMkLst>
          <pc:docMk/>
          <pc:sldMk cId="2367411147" sldId="503"/>
        </pc:sldMkLst>
      </pc:sldChg>
      <pc:sldChg chg="mod modShow">
        <pc:chgData name="Strouse, Kristen" userId="928388fb-72db-4d50-8f26-28a80b6218cb" providerId="ADAL" clId="{A88DBAB4-1316-46E4-B8F8-3BC70F2F88E1}" dt="2023-10-19T19:42:08.473" v="31" actId="729"/>
        <pc:sldMkLst>
          <pc:docMk/>
          <pc:sldMk cId="3655645351" sldId="504"/>
        </pc:sldMkLst>
      </pc:sldChg>
      <pc:sldChg chg="modSp mod modShow">
        <pc:chgData name="Strouse, Kristen" userId="928388fb-72db-4d50-8f26-28a80b6218cb" providerId="ADAL" clId="{A88DBAB4-1316-46E4-B8F8-3BC70F2F88E1}" dt="2023-10-20T18:41:18.715" v="131" actId="20577"/>
        <pc:sldMkLst>
          <pc:docMk/>
          <pc:sldMk cId="137787204" sldId="505"/>
        </pc:sldMkLst>
        <pc:spChg chg="mod">
          <ac:chgData name="Strouse, Kristen" userId="928388fb-72db-4d50-8f26-28a80b6218cb" providerId="ADAL" clId="{A88DBAB4-1316-46E4-B8F8-3BC70F2F88E1}" dt="2023-10-20T18:41:18.715" v="131" actId="20577"/>
          <ac:spMkLst>
            <pc:docMk/>
            <pc:sldMk cId="137787204" sldId="505"/>
            <ac:spMk id="11" creationId="{CF711FCB-9E1F-41C9-9F21-DCB8ACF6EF36}"/>
          </ac:spMkLst>
        </pc:spChg>
      </pc:sldChg>
      <pc:sldChg chg="mod modShow">
        <pc:chgData name="Strouse, Kristen" userId="928388fb-72db-4d50-8f26-28a80b6218cb" providerId="ADAL" clId="{A88DBAB4-1316-46E4-B8F8-3BC70F2F88E1}" dt="2023-10-19T19:42:08.473" v="31" actId="729"/>
        <pc:sldMkLst>
          <pc:docMk/>
          <pc:sldMk cId="1132578108" sldId="506"/>
        </pc:sldMkLst>
      </pc:sldChg>
      <pc:sldChg chg="mod modShow">
        <pc:chgData name="Strouse, Kristen" userId="928388fb-72db-4d50-8f26-28a80b6218cb" providerId="ADAL" clId="{A88DBAB4-1316-46E4-B8F8-3BC70F2F88E1}" dt="2023-10-19T19:42:08.473" v="31" actId="729"/>
        <pc:sldMkLst>
          <pc:docMk/>
          <pc:sldMk cId="2836507399" sldId="507"/>
        </pc:sldMkLst>
      </pc:sldChg>
      <pc:sldChg chg="mod modShow">
        <pc:chgData name="Strouse, Kristen" userId="928388fb-72db-4d50-8f26-28a80b6218cb" providerId="ADAL" clId="{A88DBAB4-1316-46E4-B8F8-3BC70F2F88E1}" dt="2023-10-19T19:42:08.473" v="31" actId="729"/>
        <pc:sldMkLst>
          <pc:docMk/>
          <pc:sldMk cId="4221161908" sldId="529"/>
        </pc:sldMkLst>
      </pc:sldChg>
      <pc:sldChg chg="mod modShow">
        <pc:chgData name="Strouse, Kristen" userId="928388fb-72db-4d50-8f26-28a80b6218cb" providerId="ADAL" clId="{A88DBAB4-1316-46E4-B8F8-3BC70F2F88E1}" dt="2023-10-19T19:42:08.473" v="31" actId="729"/>
        <pc:sldMkLst>
          <pc:docMk/>
          <pc:sldMk cId="3200824968" sldId="530"/>
        </pc:sldMkLst>
      </pc:sldChg>
      <pc:sldChg chg="del">
        <pc:chgData name="Strouse, Kristen" userId="928388fb-72db-4d50-8f26-28a80b6218cb" providerId="ADAL" clId="{A88DBAB4-1316-46E4-B8F8-3BC70F2F88E1}" dt="2023-10-18T20:12:09.627" v="0" actId="47"/>
        <pc:sldMkLst>
          <pc:docMk/>
          <pc:sldMk cId="2631905486" sldId="544"/>
        </pc:sldMkLst>
      </pc:sldChg>
      <pc:sldChg chg="mod modShow">
        <pc:chgData name="Strouse, Kristen" userId="928388fb-72db-4d50-8f26-28a80b6218cb" providerId="ADAL" clId="{A88DBAB4-1316-46E4-B8F8-3BC70F2F88E1}" dt="2023-10-19T19:41:50.789" v="30" actId="729"/>
        <pc:sldMkLst>
          <pc:docMk/>
          <pc:sldMk cId="2235302834" sldId="548"/>
        </pc:sldMkLst>
      </pc:sldChg>
      <pc:sldChg chg="mod modShow">
        <pc:chgData name="Strouse, Kristen" userId="928388fb-72db-4d50-8f26-28a80b6218cb" providerId="ADAL" clId="{A88DBAB4-1316-46E4-B8F8-3BC70F2F88E1}" dt="2023-10-19T19:41:50.789" v="30" actId="729"/>
        <pc:sldMkLst>
          <pc:docMk/>
          <pc:sldMk cId="594151637" sldId="550"/>
        </pc:sldMkLst>
      </pc:sldChg>
      <pc:sldChg chg="modSp mod modShow">
        <pc:chgData name="Strouse, Kristen" userId="928388fb-72db-4d50-8f26-28a80b6218cb" providerId="ADAL" clId="{A88DBAB4-1316-46E4-B8F8-3BC70F2F88E1}" dt="2023-10-20T18:10:34.617" v="91"/>
        <pc:sldMkLst>
          <pc:docMk/>
          <pc:sldMk cId="2509251514" sldId="555"/>
        </pc:sldMkLst>
        <pc:spChg chg="mod">
          <ac:chgData name="Strouse, Kristen" userId="928388fb-72db-4d50-8f26-28a80b6218cb" providerId="ADAL" clId="{A88DBAB4-1316-46E4-B8F8-3BC70F2F88E1}" dt="2023-10-20T18:10:34.617" v="91"/>
          <ac:spMkLst>
            <pc:docMk/>
            <pc:sldMk cId="2509251514" sldId="555"/>
            <ac:spMk id="9" creationId="{00000000-0000-0000-0000-000000000000}"/>
          </ac:spMkLst>
        </pc:spChg>
      </pc:sldChg>
      <pc:sldChg chg="del">
        <pc:chgData name="Strouse, Kristen" userId="928388fb-72db-4d50-8f26-28a80b6218cb" providerId="ADAL" clId="{A88DBAB4-1316-46E4-B8F8-3BC70F2F88E1}" dt="2023-10-19T18:44:13.726" v="1" actId="47"/>
        <pc:sldMkLst>
          <pc:docMk/>
          <pc:sldMk cId="3416741351" sldId="559"/>
        </pc:sldMkLst>
      </pc:sldChg>
      <pc:sldChg chg="del">
        <pc:chgData name="Strouse, Kristen" userId="928388fb-72db-4d50-8f26-28a80b6218cb" providerId="ADAL" clId="{A88DBAB4-1316-46E4-B8F8-3BC70F2F88E1}" dt="2023-10-18T20:12:09.627" v="0" actId="47"/>
        <pc:sldMkLst>
          <pc:docMk/>
          <pc:sldMk cId="3259182903" sldId="560"/>
        </pc:sldMkLst>
      </pc:sldChg>
      <pc:sldChg chg="del">
        <pc:chgData name="Strouse, Kristen" userId="928388fb-72db-4d50-8f26-28a80b6218cb" providerId="ADAL" clId="{A88DBAB4-1316-46E4-B8F8-3BC70F2F88E1}" dt="2023-10-18T20:12:09.627" v="0" actId="47"/>
        <pc:sldMkLst>
          <pc:docMk/>
          <pc:sldMk cId="1123151442" sldId="562"/>
        </pc:sldMkLst>
      </pc:sldChg>
      <pc:sldChg chg="del">
        <pc:chgData name="Strouse, Kristen" userId="928388fb-72db-4d50-8f26-28a80b6218cb" providerId="ADAL" clId="{A88DBAB4-1316-46E4-B8F8-3BC70F2F88E1}" dt="2023-10-18T20:12:09.627" v="0" actId="47"/>
        <pc:sldMkLst>
          <pc:docMk/>
          <pc:sldMk cId="2423710129" sldId="563"/>
        </pc:sldMkLst>
      </pc:sldChg>
      <pc:sldChg chg="del">
        <pc:chgData name="Strouse, Kristen" userId="928388fb-72db-4d50-8f26-28a80b6218cb" providerId="ADAL" clId="{A88DBAB4-1316-46E4-B8F8-3BC70F2F88E1}" dt="2023-10-18T20:12:09.627" v="0" actId="47"/>
        <pc:sldMkLst>
          <pc:docMk/>
          <pc:sldMk cId="4239541052" sldId="564"/>
        </pc:sldMkLst>
      </pc:sldChg>
      <pc:sldChg chg="del">
        <pc:chgData name="Strouse, Kristen" userId="928388fb-72db-4d50-8f26-28a80b6218cb" providerId="ADAL" clId="{A88DBAB4-1316-46E4-B8F8-3BC70F2F88E1}" dt="2023-10-18T20:12:09.627" v="0" actId="47"/>
        <pc:sldMkLst>
          <pc:docMk/>
          <pc:sldMk cId="2351138361" sldId="566"/>
        </pc:sldMkLst>
      </pc:sldChg>
      <pc:sldChg chg="del">
        <pc:chgData name="Strouse, Kristen" userId="928388fb-72db-4d50-8f26-28a80b6218cb" providerId="ADAL" clId="{A88DBAB4-1316-46E4-B8F8-3BC70F2F88E1}" dt="2023-10-18T20:12:09.627" v="0" actId="47"/>
        <pc:sldMkLst>
          <pc:docMk/>
          <pc:sldMk cId="1527166666" sldId="567"/>
        </pc:sldMkLst>
      </pc:sldChg>
      <pc:sldChg chg="del">
        <pc:chgData name="Strouse, Kristen" userId="928388fb-72db-4d50-8f26-28a80b6218cb" providerId="ADAL" clId="{A88DBAB4-1316-46E4-B8F8-3BC70F2F88E1}" dt="2023-10-18T20:12:09.627" v="0" actId="47"/>
        <pc:sldMkLst>
          <pc:docMk/>
          <pc:sldMk cId="1697716786" sldId="568"/>
        </pc:sldMkLst>
      </pc:sldChg>
      <pc:sldChg chg="del">
        <pc:chgData name="Strouse, Kristen" userId="928388fb-72db-4d50-8f26-28a80b6218cb" providerId="ADAL" clId="{A88DBAB4-1316-46E4-B8F8-3BC70F2F88E1}" dt="2023-10-18T20:12:09.627" v="0" actId="47"/>
        <pc:sldMkLst>
          <pc:docMk/>
          <pc:sldMk cId="2973605772" sldId="569"/>
        </pc:sldMkLst>
      </pc:sldChg>
      <pc:sldChg chg="del">
        <pc:chgData name="Strouse, Kristen" userId="928388fb-72db-4d50-8f26-28a80b6218cb" providerId="ADAL" clId="{A88DBAB4-1316-46E4-B8F8-3BC70F2F88E1}" dt="2023-10-18T20:12:09.627" v="0" actId="47"/>
        <pc:sldMkLst>
          <pc:docMk/>
          <pc:sldMk cId="1765449511" sldId="570"/>
        </pc:sldMkLst>
      </pc:sldChg>
      <pc:sldChg chg="del">
        <pc:chgData name="Strouse, Kristen" userId="928388fb-72db-4d50-8f26-28a80b6218cb" providerId="ADAL" clId="{A88DBAB4-1316-46E4-B8F8-3BC70F2F88E1}" dt="2023-10-18T20:12:09.627" v="0" actId="47"/>
        <pc:sldMkLst>
          <pc:docMk/>
          <pc:sldMk cId="2364963733" sldId="571"/>
        </pc:sldMkLst>
      </pc:sldChg>
      <pc:sldChg chg="del">
        <pc:chgData name="Strouse, Kristen" userId="928388fb-72db-4d50-8f26-28a80b6218cb" providerId="ADAL" clId="{A88DBAB4-1316-46E4-B8F8-3BC70F2F88E1}" dt="2023-10-18T20:12:09.627" v="0" actId="47"/>
        <pc:sldMkLst>
          <pc:docMk/>
          <pc:sldMk cId="4111190808" sldId="572"/>
        </pc:sldMkLst>
      </pc:sldChg>
      <pc:sldChg chg="del">
        <pc:chgData name="Strouse, Kristen" userId="928388fb-72db-4d50-8f26-28a80b6218cb" providerId="ADAL" clId="{A88DBAB4-1316-46E4-B8F8-3BC70F2F88E1}" dt="2023-10-18T20:12:09.627" v="0" actId="47"/>
        <pc:sldMkLst>
          <pc:docMk/>
          <pc:sldMk cId="3866354760" sldId="573"/>
        </pc:sldMkLst>
      </pc:sldChg>
      <pc:sldChg chg="mod modShow">
        <pc:chgData name="Strouse, Kristen" userId="928388fb-72db-4d50-8f26-28a80b6218cb" providerId="ADAL" clId="{A88DBAB4-1316-46E4-B8F8-3BC70F2F88E1}" dt="2023-10-19T19:42:08.473" v="31" actId="729"/>
        <pc:sldMkLst>
          <pc:docMk/>
          <pc:sldMk cId="1542083594" sldId="583"/>
        </pc:sldMkLst>
      </pc:sldChg>
      <pc:sldChg chg="mod modShow">
        <pc:chgData name="Strouse, Kristen" userId="928388fb-72db-4d50-8f26-28a80b6218cb" providerId="ADAL" clId="{A88DBAB4-1316-46E4-B8F8-3BC70F2F88E1}" dt="2023-10-19T19:42:08.473" v="31" actId="729"/>
        <pc:sldMkLst>
          <pc:docMk/>
          <pc:sldMk cId="3541238596" sldId="584"/>
        </pc:sldMkLst>
      </pc:sldChg>
      <pc:sldChg chg="mod modShow">
        <pc:chgData name="Strouse, Kristen" userId="928388fb-72db-4d50-8f26-28a80b6218cb" providerId="ADAL" clId="{A88DBAB4-1316-46E4-B8F8-3BC70F2F88E1}" dt="2023-10-19T19:42:08.473" v="31" actId="729"/>
        <pc:sldMkLst>
          <pc:docMk/>
          <pc:sldMk cId="2462631714" sldId="585"/>
        </pc:sldMkLst>
      </pc:sldChg>
      <pc:sldChg chg="mod modShow">
        <pc:chgData name="Strouse, Kristen" userId="928388fb-72db-4d50-8f26-28a80b6218cb" providerId="ADAL" clId="{A88DBAB4-1316-46E4-B8F8-3BC70F2F88E1}" dt="2023-10-19T19:42:08.473" v="31" actId="729"/>
        <pc:sldMkLst>
          <pc:docMk/>
          <pc:sldMk cId="2317788653" sldId="586"/>
        </pc:sldMkLst>
      </pc:sldChg>
      <pc:sldChg chg="mod modShow">
        <pc:chgData name="Strouse, Kristen" userId="928388fb-72db-4d50-8f26-28a80b6218cb" providerId="ADAL" clId="{A88DBAB4-1316-46E4-B8F8-3BC70F2F88E1}" dt="2023-10-19T19:42:08.473" v="31" actId="729"/>
        <pc:sldMkLst>
          <pc:docMk/>
          <pc:sldMk cId="1732003942" sldId="587"/>
        </pc:sldMkLst>
      </pc:sldChg>
      <pc:sldChg chg="mod modShow">
        <pc:chgData name="Strouse, Kristen" userId="928388fb-72db-4d50-8f26-28a80b6218cb" providerId="ADAL" clId="{A88DBAB4-1316-46E4-B8F8-3BC70F2F88E1}" dt="2023-10-19T19:42:08.473" v="31" actId="729"/>
        <pc:sldMkLst>
          <pc:docMk/>
          <pc:sldMk cId="3798803650" sldId="588"/>
        </pc:sldMkLst>
      </pc:sldChg>
      <pc:sldChg chg="mod modShow">
        <pc:chgData name="Strouse, Kristen" userId="928388fb-72db-4d50-8f26-28a80b6218cb" providerId="ADAL" clId="{A88DBAB4-1316-46E4-B8F8-3BC70F2F88E1}" dt="2023-10-19T19:42:08.473" v="31" actId="729"/>
        <pc:sldMkLst>
          <pc:docMk/>
          <pc:sldMk cId="2054213884" sldId="589"/>
        </pc:sldMkLst>
      </pc:sldChg>
      <pc:sldChg chg="delSp modSp mod modShow">
        <pc:chgData name="Strouse, Kristen" userId="928388fb-72db-4d50-8f26-28a80b6218cb" providerId="ADAL" clId="{A88DBAB4-1316-46E4-B8F8-3BC70F2F88E1}" dt="2023-10-20T17:39:12.422" v="58" actId="478"/>
        <pc:sldMkLst>
          <pc:docMk/>
          <pc:sldMk cId="3610122157" sldId="590"/>
        </pc:sldMkLst>
        <pc:spChg chg="del mod">
          <ac:chgData name="Strouse, Kristen" userId="928388fb-72db-4d50-8f26-28a80b6218cb" providerId="ADAL" clId="{A88DBAB4-1316-46E4-B8F8-3BC70F2F88E1}" dt="2023-10-20T17:39:12.422" v="58" actId="478"/>
          <ac:spMkLst>
            <pc:docMk/>
            <pc:sldMk cId="3610122157" sldId="590"/>
            <ac:spMk id="5" creationId="{00000000-0000-0000-0000-000000000000}"/>
          </ac:spMkLst>
        </pc:spChg>
      </pc:sldChg>
      <pc:sldChg chg="del">
        <pc:chgData name="Strouse, Kristen" userId="928388fb-72db-4d50-8f26-28a80b6218cb" providerId="ADAL" clId="{A88DBAB4-1316-46E4-B8F8-3BC70F2F88E1}" dt="2023-10-18T20:12:09.627" v="0" actId="47"/>
        <pc:sldMkLst>
          <pc:docMk/>
          <pc:sldMk cId="3695585932" sldId="591"/>
        </pc:sldMkLst>
      </pc:sldChg>
      <pc:sldChg chg="mod modShow">
        <pc:chgData name="Strouse, Kristen" userId="928388fb-72db-4d50-8f26-28a80b6218cb" providerId="ADAL" clId="{A88DBAB4-1316-46E4-B8F8-3BC70F2F88E1}" dt="2023-10-19T19:41:50.789" v="30" actId="729"/>
        <pc:sldMkLst>
          <pc:docMk/>
          <pc:sldMk cId="2717679622" sldId="592"/>
        </pc:sldMkLst>
      </pc:sldChg>
      <pc:sldChg chg="mod modShow">
        <pc:chgData name="Strouse, Kristen" userId="928388fb-72db-4d50-8f26-28a80b6218cb" providerId="ADAL" clId="{A88DBAB4-1316-46E4-B8F8-3BC70F2F88E1}" dt="2023-10-19T19:41:50.789" v="30" actId="729"/>
        <pc:sldMkLst>
          <pc:docMk/>
          <pc:sldMk cId="1028592120" sldId="593"/>
        </pc:sldMkLst>
      </pc:sldChg>
      <pc:sldChg chg="modSp mod">
        <pc:chgData name="Strouse, Kristen" userId="928388fb-72db-4d50-8f26-28a80b6218cb" providerId="ADAL" clId="{A88DBAB4-1316-46E4-B8F8-3BC70F2F88E1}" dt="2023-10-20T18:39:35.999" v="122"/>
        <pc:sldMkLst>
          <pc:docMk/>
          <pc:sldMk cId="1612430773" sldId="595"/>
        </pc:sldMkLst>
        <pc:spChg chg="mod">
          <ac:chgData name="Strouse, Kristen" userId="928388fb-72db-4d50-8f26-28a80b6218cb" providerId="ADAL" clId="{A88DBAB4-1316-46E4-B8F8-3BC70F2F88E1}" dt="2023-10-20T18:39:35.999" v="122"/>
          <ac:spMkLst>
            <pc:docMk/>
            <pc:sldMk cId="1612430773" sldId="595"/>
            <ac:spMk id="9" creationId="{00000000-0000-0000-0000-000000000000}"/>
          </ac:spMkLst>
        </pc:spChg>
      </pc:sldChg>
      <pc:sldChg chg="delSp mod modNotesTx">
        <pc:chgData name="Strouse, Kristen" userId="928388fb-72db-4d50-8f26-28a80b6218cb" providerId="ADAL" clId="{A88DBAB4-1316-46E4-B8F8-3BC70F2F88E1}" dt="2023-10-20T19:45:42.005" v="134" actId="6549"/>
        <pc:sldMkLst>
          <pc:docMk/>
          <pc:sldMk cId="2952745565" sldId="600"/>
        </pc:sldMkLst>
        <pc:spChg chg="del">
          <ac:chgData name="Strouse, Kristen" userId="928388fb-72db-4d50-8f26-28a80b6218cb" providerId="ADAL" clId="{A88DBAB4-1316-46E4-B8F8-3BC70F2F88E1}" dt="2023-10-19T19:41:26.561" v="27" actId="478"/>
          <ac:spMkLst>
            <pc:docMk/>
            <pc:sldMk cId="2952745565" sldId="600"/>
            <ac:spMk id="6" creationId="{DB9372BA-17D4-3E2C-9B2D-339B198B3596}"/>
          </ac:spMkLst>
        </pc:spChg>
      </pc:sldChg>
      <pc:sldChg chg="delSp mod modNotesTx">
        <pc:chgData name="Strouse, Kristen" userId="928388fb-72db-4d50-8f26-28a80b6218cb" providerId="ADAL" clId="{A88DBAB4-1316-46E4-B8F8-3BC70F2F88E1}" dt="2023-10-20T19:45:45.315" v="135" actId="6549"/>
        <pc:sldMkLst>
          <pc:docMk/>
          <pc:sldMk cId="1501473355" sldId="603"/>
        </pc:sldMkLst>
        <pc:spChg chg="del">
          <ac:chgData name="Strouse, Kristen" userId="928388fb-72db-4d50-8f26-28a80b6218cb" providerId="ADAL" clId="{A88DBAB4-1316-46E4-B8F8-3BC70F2F88E1}" dt="2023-10-19T19:41:23.977" v="26" actId="478"/>
          <ac:spMkLst>
            <pc:docMk/>
            <pc:sldMk cId="1501473355" sldId="603"/>
            <ac:spMk id="5" creationId="{94F6AB09-3567-40AE-B1D8-6BA1CD286DA9}"/>
          </ac:spMkLst>
        </pc:spChg>
      </pc:sldChg>
      <pc:sldChg chg="delSp mod">
        <pc:chgData name="Strouse, Kristen" userId="928388fb-72db-4d50-8f26-28a80b6218cb" providerId="ADAL" clId="{A88DBAB4-1316-46E4-B8F8-3BC70F2F88E1}" dt="2023-10-19T19:41:17.936" v="24" actId="478"/>
        <pc:sldMkLst>
          <pc:docMk/>
          <pc:sldMk cId="1817554753" sldId="611"/>
        </pc:sldMkLst>
        <pc:spChg chg="del">
          <ac:chgData name="Strouse, Kristen" userId="928388fb-72db-4d50-8f26-28a80b6218cb" providerId="ADAL" clId="{A88DBAB4-1316-46E4-B8F8-3BC70F2F88E1}" dt="2023-10-19T19:41:17.936" v="24" actId="478"/>
          <ac:spMkLst>
            <pc:docMk/>
            <pc:sldMk cId="1817554753" sldId="611"/>
            <ac:spMk id="4" creationId="{9FFF562C-5F60-0FF4-00BC-4CF4794DC237}"/>
          </ac:spMkLst>
        </pc:spChg>
      </pc:sldChg>
      <pc:sldChg chg="delSp mod">
        <pc:chgData name="Strouse, Kristen" userId="928388fb-72db-4d50-8f26-28a80b6218cb" providerId="ADAL" clId="{A88DBAB4-1316-46E4-B8F8-3BC70F2F88E1}" dt="2023-10-19T19:41:14.096" v="23" actId="478"/>
        <pc:sldMkLst>
          <pc:docMk/>
          <pc:sldMk cId="3951133419" sldId="612"/>
        </pc:sldMkLst>
        <pc:spChg chg="del">
          <ac:chgData name="Strouse, Kristen" userId="928388fb-72db-4d50-8f26-28a80b6218cb" providerId="ADAL" clId="{A88DBAB4-1316-46E4-B8F8-3BC70F2F88E1}" dt="2023-10-19T19:41:14.096" v="23" actId="478"/>
          <ac:spMkLst>
            <pc:docMk/>
            <pc:sldMk cId="3951133419" sldId="612"/>
            <ac:spMk id="5" creationId="{A22E54C5-87F3-C49D-F27A-A98EBF61D60F}"/>
          </ac:spMkLst>
        </pc:spChg>
      </pc:sldChg>
      <pc:sldChg chg="delSp mod">
        <pc:chgData name="Strouse, Kristen" userId="928388fb-72db-4d50-8f26-28a80b6218cb" providerId="ADAL" clId="{A88DBAB4-1316-46E4-B8F8-3BC70F2F88E1}" dt="2023-10-19T19:41:09.098" v="22" actId="478"/>
        <pc:sldMkLst>
          <pc:docMk/>
          <pc:sldMk cId="2568389407" sldId="613"/>
        </pc:sldMkLst>
        <pc:spChg chg="del">
          <ac:chgData name="Strouse, Kristen" userId="928388fb-72db-4d50-8f26-28a80b6218cb" providerId="ADAL" clId="{A88DBAB4-1316-46E4-B8F8-3BC70F2F88E1}" dt="2023-10-19T19:41:09.098" v="22" actId="478"/>
          <ac:spMkLst>
            <pc:docMk/>
            <pc:sldMk cId="2568389407" sldId="613"/>
            <ac:spMk id="4" creationId="{6A292997-AE31-AF09-A63E-ABB2B5731861}"/>
          </ac:spMkLst>
        </pc:spChg>
      </pc:sldChg>
      <pc:sldChg chg="delSp mod modNotesTx">
        <pc:chgData name="Strouse, Kristen" userId="928388fb-72db-4d50-8f26-28a80b6218cb" providerId="ADAL" clId="{A88DBAB4-1316-46E4-B8F8-3BC70F2F88E1}" dt="2023-10-20T19:45:51.638" v="136" actId="5793"/>
        <pc:sldMkLst>
          <pc:docMk/>
          <pc:sldMk cId="3454364259" sldId="614"/>
        </pc:sldMkLst>
        <pc:spChg chg="del">
          <ac:chgData name="Strouse, Kristen" userId="928388fb-72db-4d50-8f26-28a80b6218cb" providerId="ADAL" clId="{A88DBAB4-1316-46E4-B8F8-3BC70F2F88E1}" dt="2023-10-19T19:41:01.270" v="20" actId="478"/>
          <ac:spMkLst>
            <pc:docMk/>
            <pc:sldMk cId="3454364259" sldId="614"/>
            <ac:spMk id="4" creationId="{DBC3FE9E-A4BD-1318-931F-2136F95F33D8}"/>
          </ac:spMkLst>
        </pc:spChg>
      </pc:sldChg>
      <pc:sldChg chg="delSp mod">
        <pc:chgData name="Strouse, Kristen" userId="928388fb-72db-4d50-8f26-28a80b6218cb" providerId="ADAL" clId="{A88DBAB4-1316-46E4-B8F8-3BC70F2F88E1}" dt="2023-10-19T19:41:05.317" v="21" actId="478"/>
        <pc:sldMkLst>
          <pc:docMk/>
          <pc:sldMk cId="2319330978" sldId="615"/>
        </pc:sldMkLst>
        <pc:spChg chg="del">
          <ac:chgData name="Strouse, Kristen" userId="928388fb-72db-4d50-8f26-28a80b6218cb" providerId="ADAL" clId="{A88DBAB4-1316-46E4-B8F8-3BC70F2F88E1}" dt="2023-10-19T19:41:05.317" v="21" actId="478"/>
          <ac:spMkLst>
            <pc:docMk/>
            <pc:sldMk cId="2319330978" sldId="615"/>
            <ac:spMk id="4" creationId="{7FCC88AA-23FA-677E-E35A-7CDC432FDD91}"/>
          </ac:spMkLst>
        </pc:spChg>
      </pc:sldChg>
      <pc:sldChg chg="delSp mod">
        <pc:chgData name="Strouse, Kristen" userId="928388fb-72db-4d50-8f26-28a80b6218cb" providerId="ADAL" clId="{A88DBAB4-1316-46E4-B8F8-3BC70F2F88E1}" dt="2023-10-19T19:40:58.593" v="19" actId="478"/>
        <pc:sldMkLst>
          <pc:docMk/>
          <pc:sldMk cId="2362978074" sldId="616"/>
        </pc:sldMkLst>
        <pc:spChg chg="del">
          <ac:chgData name="Strouse, Kristen" userId="928388fb-72db-4d50-8f26-28a80b6218cb" providerId="ADAL" clId="{A88DBAB4-1316-46E4-B8F8-3BC70F2F88E1}" dt="2023-10-19T19:40:58.593" v="19" actId="478"/>
          <ac:spMkLst>
            <pc:docMk/>
            <pc:sldMk cId="2362978074" sldId="616"/>
            <ac:spMk id="5" creationId="{1A9F3C86-1C70-BE20-5F3F-2F4D5FD61918}"/>
          </ac:spMkLst>
        </pc:spChg>
      </pc:sldChg>
      <pc:sldChg chg="delSp mod">
        <pc:chgData name="Strouse, Kristen" userId="928388fb-72db-4d50-8f26-28a80b6218cb" providerId="ADAL" clId="{A88DBAB4-1316-46E4-B8F8-3BC70F2F88E1}" dt="2023-10-19T19:40:55.589" v="18" actId="478"/>
        <pc:sldMkLst>
          <pc:docMk/>
          <pc:sldMk cId="79320866" sldId="617"/>
        </pc:sldMkLst>
        <pc:spChg chg="del">
          <ac:chgData name="Strouse, Kristen" userId="928388fb-72db-4d50-8f26-28a80b6218cb" providerId="ADAL" clId="{A88DBAB4-1316-46E4-B8F8-3BC70F2F88E1}" dt="2023-10-19T19:40:55.589" v="18" actId="478"/>
          <ac:spMkLst>
            <pc:docMk/>
            <pc:sldMk cId="79320866" sldId="617"/>
            <ac:spMk id="4" creationId="{8DAF0599-C6F1-1FCF-7C76-C0A4E7DF19B0}"/>
          </ac:spMkLst>
        </pc:spChg>
      </pc:sldChg>
      <pc:sldChg chg="delSp mod">
        <pc:chgData name="Strouse, Kristen" userId="928388fb-72db-4d50-8f26-28a80b6218cb" providerId="ADAL" clId="{A88DBAB4-1316-46E4-B8F8-3BC70F2F88E1}" dt="2023-10-19T19:40:49.240" v="16" actId="478"/>
        <pc:sldMkLst>
          <pc:docMk/>
          <pc:sldMk cId="869303615" sldId="620"/>
        </pc:sldMkLst>
        <pc:spChg chg="del">
          <ac:chgData name="Strouse, Kristen" userId="928388fb-72db-4d50-8f26-28a80b6218cb" providerId="ADAL" clId="{A88DBAB4-1316-46E4-B8F8-3BC70F2F88E1}" dt="2023-10-19T19:40:49.240" v="16" actId="478"/>
          <ac:spMkLst>
            <pc:docMk/>
            <pc:sldMk cId="869303615" sldId="620"/>
            <ac:spMk id="4" creationId="{6C4304D8-6C44-8178-84B7-0642ED50D584}"/>
          </ac:spMkLst>
        </pc:spChg>
      </pc:sldChg>
      <pc:sldChg chg="delSp mod">
        <pc:chgData name="Strouse, Kristen" userId="928388fb-72db-4d50-8f26-28a80b6218cb" providerId="ADAL" clId="{A88DBAB4-1316-46E4-B8F8-3BC70F2F88E1}" dt="2023-10-19T19:40:45.610" v="15" actId="478"/>
        <pc:sldMkLst>
          <pc:docMk/>
          <pc:sldMk cId="2870041839" sldId="621"/>
        </pc:sldMkLst>
        <pc:spChg chg="del">
          <ac:chgData name="Strouse, Kristen" userId="928388fb-72db-4d50-8f26-28a80b6218cb" providerId="ADAL" clId="{A88DBAB4-1316-46E4-B8F8-3BC70F2F88E1}" dt="2023-10-19T19:40:45.610" v="15" actId="478"/>
          <ac:spMkLst>
            <pc:docMk/>
            <pc:sldMk cId="2870041839" sldId="621"/>
            <ac:spMk id="4" creationId="{1ACBD418-D443-3ADC-242C-EDAEA6C25332}"/>
          </ac:spMkLst>
        </pc:spChg>
      </pc:sldChg>
      <pc:sldChg chg="delSp mod modNotesTx">
        <pc:chgData name="Strouse, Kristen" userId="928388fb-72db-4d50-8f26-28a80b6218cb" providerId="ADAL" clId="{A88DBAB4-1316-46E4-B8F8-3BC70F2F88E1}" dt="2023-10-20T19:45:38.414" v="133" actId="6549"/>
        <pc:sldMkLst>
          <pc:docMk/>
          <pc:sldMk cId="757111424" sldId="625"/>
        </pc:sldMkLst>
        <pc:spChg chg="del">
          <ac:chgData name="Strouse, Kristen" userId="928388fb-72db-4d50-8f26-28a80b6218cb" providerId="ADAL" clId="{A88DBAB4-1316-46E4-B8F8-3BC70F2F88E1}" dt="2023-10-19T19:41:29.513" v="28" actId="478"/>
          <ac:spMkLst>
            <pc:docMk/>
            <pc:sldMk cId="757111424" sldId="625"/>
            <ac:spMk id="4" creationId="{A7AE0C45-601F-20DB-7A1E-6D9071260EF2}"/>
          </ac:spMkLst>
        </pc:spChg>
      </pc:sldChg>
      <pc:sldChg chg="delSp mod modNotesTx">
        <pc:chgData name="Strouse, Kristen" userId="928388fb-72db-4d50-8f26-28a80b6218cb" providerId="ADAL" clId="{A88DBAB4-1316-46E4-B8F8-3BC70F2F88E1}" dt="2023-10-20T19:45:57.461" v="137" actId="5793"/>
        <pc:sldMkLst>
          <pc:docMk/>
          <pc:sldMk cId="3768949785" sldId="626"/>
        </pc:sldMkLst>
        <pc:spChg chg="del">
          <ac:chgData name="Strouse, Kristen" userId="928388fb-72db-4d50-8f26-28a80b6218cb" providerId="ADAL" clId="{A88DBAB4-1316-46E4-B8F8-3BC70F2F88E1}" dt="2023-10-19T19:40:52.377" v="17" actId="478"/>
          <ac:spMkLst>
            <pc:docMk/>
            <pc:sldMk cId="3768949785" sldId="626"/>
            <ac:spMk id="4" creationId="{B5A6B1BD-2913-BC58-120E-82BAA1D3D27B}"/>
          </ac:spMkLst>
        </pc:spChg>
      </pc:sldChg>
      <pc:sldChg chg="delSp mod">
        <pc:chgData name="Strouse, Kristen" userId="928388fb-72db-4d50-8f26-28a80b6218cb" providerId="ADAL" clId="{A88DBAB4-1316-46E4-B8F8-3BC70F2F88E1}" dt="2023-10-19T19:40:39.955" v="14" actId="478"/>
        <pc:sldMkLst>
          <pc:docMk/>
          <pc:sldMk cId="2896438388" sldId="627"/>
        </pc:sldMkLst>
        <pc:picChg chg="del">
          <ac:chgData name="Strouse, Kristen" userId="928388fb-72db-4d50-8f26-28a80b6218cb" providerId="ADAL" clId="{A88DBAB4-1316-46E4-B8F8-3BC70F2F88E1}" dt="2023-10-19T19:40:39.955" v="14" actId="478"/>
          <ac:picMkLst>
            <pc:docMk/>
            <pc:sldMk cId="2896438388" sldId="627"/>
            <ac:picMk id="5" creationId="{6CA3163D-D63B-5418-12D9-B3F184642515}"/>
          </ac:picMkLst>
        </pc:picChg>
      </pc:sldChg>
      <pc:sldChg chg="delSp mod">
        <pc:chgData name="Strouse, Kristen" userId="928388fb-72db-4d50-8f26-28a80b6218cb" providerId="ADAL" clId="{A88DBAB4-1316-46E4-B8F8-3BC70F2F88E1}" dt="2023-10-19T19:40:36.977" v="13" actId="478"/>
        <pc:sldMkLst>
          <pc:docMk/>
          <pc:sldMk cId="3635460846" sldId="628"/>
        </pc:sldMkLst>
        <pc:spChg chg="del">
          <ac:chgData name="Strouse, Kristen" userId="928388fb-72db-4d50-8f26-28a80b6218cb" providerId="ADAL" clId="{A88DBAB4-1316-46E4-B8F8-3BC70F2F88E1}" dt="2023-10-19T19:40:36.977" v="13" actId="478"/>
          <ac:spMkLst>
            <pc:docMk/>
            <pc:sldMk cId="3635460846" sldId="628"/>
            <ac:spMk id="4" creationId="{5AD22339-10F3-7E52-A4D2-5CA695D93BD3}"/>
          </ac:spMkLst>
        </pc:spChg>
      </pc:sldChg>
      <pc:sldChg chg="delSp mod">
        <pc:chgData name="Strouse, Kristen" userId="928388fb-72db-4d50-8f26-28a80b6218cb" providerId="ADAL" clId="{A88DBAB4-1316-46E4-B8F8-3BC70F2F88E1}" dt="2023-10-19T19:40:33.666" v="12" actId="478"/>
        <pc:sldMkLst>
          <pc:docMk/>
          <pc:sldMk cId="2184205892" sldId="629"/>
        </pc:sldMkLst>
        <pc:spChg chg="del">
          <ac:chgData name="Strouse, Kristen" userId="928388fb-72db-4d50-8f26-28a80b6218cb" providerId="ADAL" clId="{A88DBAB4-1316-46E4-B8F8-3BC70F2F88E1}" dt="2023-10-19T19:40:33.666" v="12" actId="478"/>
          <ac:spMkLst>
            <pc:docMk/>
            <pc:sldMk cId="2184205892" sldId="629"/>
            <ac:spMk id="4" creationId="{1122FCBF-3588-5211-3C05-C4D47E475F3F}"/>
          </ac:spMkLst>
        </pc:spChg>
      </pc:sldChg>
      <pc:sldChg chg="delSp modSp mod modNotesTx">
        <pc:chgData name="Strouse, Kristen" userId="928388fb-72db-4d50-8f26-28a80b6218cb" providerId="ADAL" clId="{A88DBAB4-1316-46E4-B8F8-3BC70F2F88E1}" dt="2023-10-20T19:46:04.405" v="138" actId="5793"/>
        <pc:sldMkLst>
          <pc:docMk/>
          <pc:sldMk cId="3321311791" sldId="630"/>
        </pc:sldMkLst>
        <pc:spChg chg="del mod">
          <ac:chgData name="Strouse, Kristen" userId="928388fb-72db-4d50-8f26-28a80b6218cb" providerId="ADAL" clId="{A88DBAB4-1316-46E4-B8F8-3BC70F2F88E1}" dt="2023-10-19T19:40:29.193" v="11" actId="478"/>
          <ac:spMkLst>
            <pc:docMk/>
            <pc:sldMk cId="3321311791" sldId="630"/>
            <ac:spMk id="4" creationId="{1AFFA97F-9D26-856C-6F04-86519DBC2B12}"/>
          </ac:spMkLst>
        </pc:spChg>
      </pc:sldChg>
      <pc:sldChg chg="del">
        <pc:chgData name="Strouse, Kristen" userId="928388fb-72db-4d50-8f26-28a80b6218cb" providerId="ADAL" clId="{A88DBAB4-1316-46E4-B8F8-3BC70F2F88E1}" dt="2023-10-18T20:12:09.627" v="0" actId="47"/>
        <pc:sldMkLst>
          <pc:docMk/>
          <pc:sldMk cId="2252130527" sldId="634"/>
        </pc:sldMkLst>
      </pc:sldChg>
      <pc:sldChg chg="del">
        <pc:chgData name="Strouse, Kristen" userId="928388fb-72db-4d50-8f26-28a80b6218cb" providerId="ADAL" clId="{A88DBAB4-1316-46E4-B8F8-3BC70F2F88E1}" dt="2023-10-18T20:12:09.627" v="0" actId="47"/>
        <pc:sldMkLst>
          <pc:docMk/>
          <pc:sldMk cId="826928560" sldId="635"/>
        </pc:sldMkLst>
      </pc:sldChg>
      <pc:sldChg chg="del">
        <pc:chgData name="Strouse, Kristen" userId="928388fb-72db-4d50-8f26-28a80b6218cb" providerId="ADAL" clId="{A88DBAB4-1316-46E4-B8F8-3BC70F2F88E1}" dt="2023-10-18T20:12:09.627" v="0" actId="47"/>
        <pc:sldMkLst>
          <pc:docMk/>
          <pc:sldMk cId="4116191749" sldId="636"/>
        </pc:sldMkLst>
      </pc:sldChg>
      <pc:sldChg chg="modSp mod">
        <pc:chgData name="Strouse, Kristen" userId="928388fb-72db-4d50-8f26-28a80b6218cb" providerId="ADAL" clId="{A88DBAB4-1316-46E4-B8F8-3BC70F2F88E1}" dt="2023-10-19T18:44:54.155" v="2" actId="20577"/>
        <pc:sldMkLst>
          <pc:docMk/>
          <pc:sldMk cId="1830399883" sldId="641"/>
        </pc:sldMkLst>
        <pc:spChg chg="mod">
          <ac:chgData name="Strouse, Kristen" userId="928388fb-72db-4d50-8f26-28a80b6218cb" providerId="ADAL" clId="{A88DBAB4-1316-46E4-B8F8-3BC70F2F88E1}" dt="2023-10-19T18:44:54.155" v="2" actId="20577"/>
          <ac:spMkLst>
            <pc:docMk/>
            <pc:sldMk cId="1830399883" sldId="641"/>
            <ac:spMk id="3" creationId="{61D1E40A-B693-4B16-A45C-9D40AB8D37A7}"/>
          </ac:spMkLst>
        </pc:spChg>
      </pc:sldChg>
      <pc:sldChg chg="delSp mod modNotesTx">
        <pc:chgData name="Strouse, Kristen" userId="928388fb-72db-4d50-8f26-28a80b6218cb" providerId="ADAL" clId="{A88DBAB4-1316-46E4-B8F8-3BC70F2F88E1}" dt="2023-10-20T19:45:14.416" v="132" actId="6549"/>
        <pc:sldMkLst>
          <pc:docMk/>
          <pc:sldMk cId="4148919077" sldId="653"/>
        </pc:sldMkLst>
        <pc:spChg chg="del">
          <ac:chgData name="Strouse, Kristen" userId="928388fb-72db-4d50-8f26-28a80b6218cb" providerId="ADAL" clId="{A88DBAB4-1316-46E4-B8F8-3BC70F2F88E1}" dt="2023-10-19T19:41:32.584" v="29" actId="478"/>
          <ac:spMkLst>
            <pc:docMk/>
            <pc:sldMk cId="4148919077" sldId="653"/>
            <ac:spMk id="4" creationId="{8018DA91-17E9-D153-CEF3-8540FB3E1F7F}"/>
          </ac:spMkLst>
        </pc:spChg>
      </pc:sldChg>
      <pc:sldChg chg="delSp mod">
        <pc:chgData name="Strouse, Kristen" userId="928388fb-72db-4d50-8f26-28a80b6218cb" providerId="ADAL" clId="{A88DBAB4-1316-46E4-B8F8-3BC70F2F88E1}" dt="2023-10-19T19:41:20.960" v="25" actId="478"/>
        <pc:sldMkLst>
          <pc:docMk/>
          <pc:sldMk cId="1837529419" sldId="654"/>
        </pc:sldMkLst>
        <pc:spChg chg="del">
          <ac:chgData name="Strouse, Kristen" userId="928388fb-72db-4d50-8f26-28a80b6218cb" providerId="ADAL" clId="{A88DBAB4-1316-46E4-B8F8-3BC70F2F88E1}" dt="2023-10-19T19:41:20.960" v="25" actId="478"/>
          <ac:spMkLst>
            <pc:docMk/>
            <pc:sldMk cId="1837529419" sldId="654"/>
            <ac:spMk id="2" creationId="{05BA3A43-FB8B-ABE1-9798-4043A907DF75}"/>
          </ac:spMkLst>
        </pc:spChg>
      </pc:sldChg>
      <pc:sldMasterChg chg="modSp mod modSldLayout">
        <pc:chgData name="Strouse, Kristen" userId="928388fb-72db-4d50-8f26-28a80b6218cb" providerId="ADAL" clId="{A88DBAB4-1316-46E4-B8F8-3BC70F2F88E1}" dt="2023-10-20T17:41:31.584" v="76" actId="20577"/>
        <pc:sldMasterMkLst>
          <pc:docMk/>
          <pc:sldMasterMk cId="3408294523" sldId="2147483733"/>
        </pc:sldMasterMkLst>
        <pc:spChg chg="mod">
          <ac:chgData name="Strouse, Kristen" userId="928388fb-72db-4d50-8f26-28a80b6218cb" providerId="ADAL" clId="{A88DBAB4-1316-46E4-B8F8-3BC70F2F88E1}" dt="2023-10-20T17:39:41.851" v="59"/>
          <ac:spMkLst>
            <pc:docMk/>
            <pc:sldMasterMk cId="3408294523" sldId="2147483733"/>
            <ac:spMk id="11" creationId="{00000000-0000-0000-0000-000000000000}"/>
          </ac:spMkLst>
        </pc:spChg>
        <pc:sldLayoutChg chg="delSp mod">
          <pc:chgData name="Strouse, Kristen" userId="928388fb-72db-4d50-8f26-28a80b6218cb" providerId="ADAL" clId="{A88DBAB4-1316-46E4-B8F8-3BC70F2F88E1}" dt="2023-10-20T17:41:15.233" v="70" actId="478"/>
          <pc:sldLayoutMkLst>
            <pc:docMk/>
            <pc:sldMasterMk cId="3408294523" sldId="2147483733"/>
            <pc:sldLayoutMk cId="781090314" sldId="2147483740"/>
          </pc:sldLayoutMkLst>
          <pc:spChg chg="del">
            <ac:chgData name="Strouse, Kristen" userId="928388fb-72db-4d50-8f26-28a80b6218cb" providerId="ADAL" clId="{A88DBAB4-1316-46E4-B8F8-3BC70F2F88E1}" dt="2023-10-20T17:41:13.387" v="69" actId="478"/>
            <ac:spMkLst>
              <pc:docMk/>
              <pc:sldMasterMk cId="3408294523" sldId="2147483733"/>
              <pc:sldLayoutMk cId="781090314" sldId="2147483740"/>
              <ac:spMk id="93" creationId="{00000000-0000-0000-0000-000000000000}"/>
            </ac:spMkLst>
          </pc:spChg>
          <pc:picChg chg="del">
            <ac:chgData name="Strouse, Kristen" userId="928388fb-72db-4d50-8f26-28a80b6218cb" providerId="ADAL" clId="{A88DBAB4-1316-46E4-B8F8-3BC70F2F88E1}" dt="2023-10-20T17:41:15.233" v="70" actId="478"/>
            <ac:picMkLst>
              <pc:docMk/>
              <pc:sldMasterMk cId="3408294523" sldId="2147483733"/>
              <pc:sldLayoutMk cId="781090314" sldId="2147483740"/>
              <ac:picMk id="5" creationId="{96516E72-F364-4206-A433-CF5070CD9AA7}"/>
            </ac:picMkLst>
          </pc:picChg>
        </pc:sldLayoutChg>
        <pc:sldLayoutChg chg="delSp modSp mod">
          <pc:chgData name="Strouse, Kristen" userId="928388fb-72db-4d50-8f26-28a80b6218cb" providerId="ADAL" clId="{A88DBAB4-1316-46E4-B8F8-3BC70F2F88E1}" dt="2023-10-20T17:41:21.374" v="73" actId="20577"/>
          <pc:sldLayoutMkLst>
            <pc:docMk/>
            <pc:sldMasterMk cId="3408294523" sldId="2147483733"/>
            <pc:sldLayoutMk cId="451925193" sldId="2147483754"/>
          </pc:sldLayoutMkLst>
          <pc:spChg chg="mod">
            <ac:chgData name="Strouse, Kristen" userId="928388fb-72db-4d50-8f26-28a80b6218cb" providerId="ADAL" clId="{A88DBAB4-1316-46E4-B8F8-3BC70F2F88E1}" dt="2023-10-20T17:41:21.374" v="73" actId="20577"/>
            <ac:spMkLst>
              <pc:docMk/>
              <pc:sldMasterMk cId="3408294523" sldId="2147483733"/>
              <pc:sldLayoutMk cId="451925193" sldId="2147483754"/>
              <ac:spMk id="19" creationId="{00000000-0000-0000-0000-000000000000}"/>
            </ac:spMkLst>
          </pc:spChg>
          <pc:picChg chg="del">
            <ac:chgData name="Strouse, Kristen" userId="928388fb-72db-4d50-8f26-28a80b6218cb" providerId="ADAL" clId="{A88DBAB4-1316-46E4-B8F8-3BC70F2F88E1}" dt="2023-10-20T17:41:19.161" v="71" actId="478"/>
            <ac:picMkLst>
              <pc:docMk/>
              <pc:sldMasterMk cId="3408294523" sldId="2147483733"/>
              <pc:sldLayoutMk cId="451925193" sldId="2147483754"/>
              <ac:picMk id="10" creationId="{82677D37-4F06-4FD4-9B6F-3FFD34929A63}"/>
            </ac:picMkLst>
          </pc:picChg>
        </pc:sldLayoutChg>
        <pc:sldLayoutChg chg="delSp modSp mod">
          <pc:chgData name="Strouse, Kristen" userId="928388fb-72db-4d50-8f26-28a80b6218cb" providerId="ADAL" clId="{A88DBAB4-1316-46E4-B8F8-3BC70F2F88E1}" dt="2023-10-20T17:41:31.584" v="76" actId="20577"/>
          <pc:sldLayoutMkLst>
            <pc:docMk/>
            <pc:sldMasterMk cId="3408294523" sldId="2147483733"/>
            <pc:sldLayoutMk cId="1911862759" sldId="2147483755"/>
          </pc:sldLayoutMkLst>
          <pc:spChg chg="mod">
            <ac:chgData name="Strouse, Kristen" userId="928388fb-72db-4d50-8f26-28a80b6218cb" providerId="ADAL" clId="{A88DBAB4-1316-46E4-B8F8-3BC70F2F88E1}" dt="2023-10-20T17:41:31.584" v="76" actId="20577"/>
            <ac:spMkLst>
              <pc:docMk/>
              <pc:sldMasterMk cId="3408294523" sldId="2147483733"/>
              <pc:sldLayoutMk cId="1911862759" sldId="2147483755"/>
              <ac:spMk id="32" creationId="{00000000-0000-0000-0000-000000000000}"/>
            </ac:spMkLst>
          </pc:spChg>
          <pc:picChg chg="del">
            <ac:chgData name="Strouse, Kristen" userId="928388fb-72db-4d50-8f26-28a80b6218cb" providerId="ADAL" clId="{A88DBAB4-1316-46E4-B8F8-3BC70F2F88E1}" dt="2023-10-20T17:41:26.821" v="74" actId="478"/>
            <ac:picMkLst>
              <pc:docMk/>
              <pc:sldMasterMk cId="3408294523" sldId="2147483733"/>
              <pc:sldLayoutMk cId="1911862759" sldId="2147483755"/>
              <ac:picMk id="10" creationId="{38F9C765-2B7F-4D29-8684-0945DE90428F}"/>
            </ac:picMkLst>
          </pc:picChg>
        </pc:sldLayoutChg>
        <pc:sldLayoutChg chg="delSp modSp mod">
          <pc:chgData name="Strouse, Kristen" userId="928388fb-72db-4d50-8f26-28a80b6218cb" providerId="ADAL" clId="{A88DBAB4-1316-46E4-B8F8-3BC70F2F88E1}" dt="2023-10-20T17:40:38.678" v="62"/>
          <pc:sldLayoutMkLst>
            <pc:docMk/>
            <pc:sldMasterMk cId="3408294523" sldId="2147483733"/>
            <pc:sldLayoutMk cId="2452717617" sldId="2147483772"/>
          </pc:sldLayoutMkLst>
          <pc:spChg chg="mod">
            <ac:chgData name="Strouse, Kristen" userId="928388fb-72db-4d50-8f26-28a80b6218cb" providerId="ADAL" clId="{A88DBAB4-1316-46E4-B8F8-3BC70F2F88E1}" dt="2023-10-20T17:40:38.678" v="62"/>
            <ac:spMkLst>
              <pc:docMk/>
              <pc:sldMasterMk cId="3408294523" sldId="2147483733"/>
              <pc:sldLayoutMk cId="2452717617" sldId="2147483772"/>
              <ac:spMk id="13" creationId="{00000000-0000-0000-0000-000000000000}"/>
            </ac:spMkLst>
          </pc:spChg>
          <pc:spChg chg="del">
            <ac:chgData name="Strouse, Kristen" userId="928388fb-72db-4d50-8f26-28a80b6218cb" providerId="ADAL" clId="{A88DBAB4-1316-46E4-B8F8-3BC70F2F88E1}" dt="2023-10-20T17:40:34.985" v="61" actId="478"/>
            <ac:spMkLst>
              <pc:docMk/>
              <pc:sldMasterMk cId="3408294523" sldId="2147483733"/>
              <pc:sldLayoutMk cId="2452717617" sldId="2147483772"/>
              <ac:spMk id="19" creationId="{00000000-0000-0000-0000-000000000000}"/>
            </ac:spMkLst>
          </pc:spChg>
          <pc:picChg chg="del">
            <ac:chgData name="Strouse, Kristen" userId="928388fb-72db-4d50-8f26-28a80b6218cb" providerId="ADAL" clId="{A88DBAB4-1316-46E4-B8F8-3BC70F2F88E1}" dt="2023-10-20T17:40:32.271" v="60" actId="478"/>
            <ac:picMkLst>
              <pc:docMk/>
              <pc:sldMasterMk cId="3408294523" sldId="2147483733"/>
              <pc:sldLayoutMk cId="2452717617" sldId="2147483772"/>
              <ac:picMk id="7" creationId="{2F96132E-1950-4623-8EF9-82744C3A379C}"/>
            </ac:picMkLst>
          </pc:picChg>
        </pc:sldLayoutChg>
        <pc:sldLayoutChg chg="delSp modSp mod">
          <pc:chgData name="Strouse, Kristen" userId="928388fb-72db-4d50-8f26-28a80b6218cb" providerId="ADAL" clId="{A88DBAB4-1316-46E4-B8F8-3BC70F2F88E1}" dt="2023-10-20T17:40:46.768" v="65"/>
          <pc:sldLayoutMkLst>
            <pc:docMk/>
            <pc:sldMasterMk cId="3408294523" sldId="2147483733"/>
            <pc:sldLayoutMk cId="1982410628" sldId="2147483773"/>
          </pc:sldLayoutMkLst>
          <pc:spChg chg="del">
            <ac:chgData name="Strouse, Kristen" userId="928388fb-72db-4d50-8f26-28a80b6218cb" providerId="ADAL" clId="{A88DBAB4-1316-46E4-B8F8-3BC70F2F88E1}" dt="2023-10-20T17:40:43.924" v="64" actId="478"/>
            <ac:spMkLst>
              <pc:docMk/>
              <pc:sldMasterMk cId="3408294523" sldId="2147483733"/>
              <pc:sldLayoutMk cId="1982410628" sldId="2147483773"/>
              <ac:spMk id="6" creationId="{00000000-0000-0000-0000-000000000000}"/>
            </ac:spMkLst>
          </pc:spChg>
          <pc:spChg chg="mod">
            <ac:chgData name="Strouse, Kristen" userId="928388fb-72db-4d50-8f26-28a80b6218cb" providerId="ADAL" clId="{A88DBAB4-1316-46E4-B8F8-3BC70F2F88E1}" dt="2023-10-20T17:40:46.768" v="65"/>
            <ac:spMkLst>
              <pc:docMk/>
              <pc:sldMasterMk cId="3408294523" sldId="2147483733"/>
              <pc:sldLayoutMk cId="1982410628" sldId="2147483773"/>
              <ac:spMk id="24" creationId="{00000000-0000-0000-0000-000000000000}"/>
            </ac:spMkLst>
          </pc:spChg>
          <pc:picChg chg="del">
            <ac:chgData name="Strouse, Kristen" userId="928388fb-72db-4d50-8f26-28a80b6218cb" providerId="ADAL" clId="{A88DBAB4-1316-46E4-B8F8-3BC70F2F88E1}" dt="2023-10-20T17:40:42.329" v="63" actId="478"/>
            <ac:picMkLst>
              <pc:docMk/>
              <pc:sldMasterMk cId="3408294523" sldId="2147483733"/>
              <pc:sldLayoutMk cId="1982410628" sldId="2147483773"/>
              <ac:picMk id="7" creationId="{686A7A9B-76A8-4C7F-8BCE-92349C51A387}"/>
            </ac:picMkLst>
          </pc:picChg>
        </pc:sldLayoutChg>
        <pc:sldLayoutChg chg="delSp modSp mod">
          <pc:chgData name="Strouse, Kristen" userId="928388fb-72db-4d50-8f26-28a80b6218cb" providerId="ADAL" clId="{A88DBAB4-1316-46E4-B8F8-3BC70F2F88E1}" dt="2023-10-20T17:40:53.618" v="68"/>
          <pc:sldLayoutMkLst>
            <pc:docMk/>
            <pc:sldMasterMk cId="3408294523" sldId="2147483733"/>
            <pc:sldLayoutMk cId="3048046299" sldId="2147483775"/>
          </pc:sldLayoutMkLst>
          <pc:spChg chg="del">
            <ac:chgData name="Strouse, Kristen" userId="928388fb-72db-4d50-8f26-28a80b6218cb" providerId="ADAL" clId="{A88DBAB4-1316-46E4-B8F8-3BC70F2F88E1}" dt="2023-10-20T17:40:50.239" v="67" actId="478"/>
            <ac:spMkLst>
              <pc:docMk/>
              <pc:sldMasterMk cId="3408294523" sldId="2147483733"/>
              <pc:sldLayoutMk cId="3048046299" sldId="2147483775"/>
              <ac:spMk id="6" creationId="{00000000-0000-0000-0000-000000000000}"/>
            </ac:spMkLst>
          </pc:spChg>
          <pc:spChg chg="mod">
            <ac:chgData name="Strouse, Kristen" userId="928388fb-72db-4d50-8f26-28a80b6218cb" providerId="ADAL" clId="{A88DBAB4-1316-46E4-B8F8-3BC70F2F88E1}" dt="2023-10-20T17:40:53.618" v="68"/>
            <ac:spMkLst>
              <pc:docMk/>
              <pc:sldMasterMk cId="3408294523" sldId="2147483733"/>
              <pc:sldLayoutMk cId="3048046299" sldId="2147483775"/>
              <ac:spMk id="24" creationId="{00000000-0000-0000-0000-000000000000}"/>
            </ac:spMkLst>
          </pc:spChg>
          <pc:picChg chg="del">
            <ac:chgData name="Strouse, Kristen" userId="928388fb-72db-4d50-8f26-28a80b6218cb" providerId="ADAL" clId="{A88DBAB4-1316-46E4-B8F8-3BC70F2F88E1}" dt="2023-10-20T17:40:48.474" v="66" actId="478"/>
            <ac:picMkLst>
              <pc:docMk/>
              <pc:sldMasterMk cId="3408294523" sldId="2147483733"/>
              <pc:sldLayoutMk cId="3048046299" sldId="2147483775"/>
              <ac:picMk id="10" creationId="{24C63741-565D-441D-A8D6-2CBDFED260B9}"/>
            </ac:picMkLst>
          </pc:picChg>
        </pc:sldLayoutChg>
      </pc:sldMasterChg>
      <pc:sldMasterChg chg="modSp mod">
        <pc:chgData name="Strouse, Kristen" userId="928388fb-72db-4d50-8f26-28a80b6218cb" providerId="ADAL" clId="{A88DBAB4-1316-46E4-B8F8-3BC70F2F88E1}" dt="2023-10-20T17:41:52.329" v="88" actId="20577"/>
        <pc:sldMasterMkLst>
          <pc:docMk/>
          <pc:sldMasterMk cId="2031361106" sldId="2147483782"/>
        </pc:sldMasterMkLst>
        <pc:spChg chg="mod">
          <ac:chgData name="Strouse, Kristen" userId="928388fb-72db-4d50-8f26-28a80b6218cb" providerId="ADAL" clId="{A88DBAB4-1316-46E4-B8F8-3BC70F2F88E1}" dt="2023-10-20T17:41:36.668" v="77"/>
          <ac:spMkLst>
            <pc:docMk/>
            <pc:sldMasterMk cId="2031361106" sldId="2147483782"/>
            <ac:spMk id="14" creationId="{4950D02E-DEA7-4F24-8212-FEEF73ED9421}"/>
          </ac:spMkLst>
        </pc:spChg>
        <pc:spChg chg="mod">
          <ac:chgData name="Strouse, Kristen" userId="928388fb-72db-4d50-8f26-28a80b6218cb" providerId="ADAL" clId="{A88DBAB4-1316-46E4-B8F8-3BC70F2F88E1}" dt="2023-10-20T17:41:52.329" v="88" actId="20577"/>
          <ac:spMkLst>
            <pc:docMk/>
            <pc:sldMasterMk cId="2031361106" sldId="2147483782"/>
            <ac:spMk id="15" creationId="{A507F817-5D47-4500-8930-FF4D058FA111}"/>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46106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209826792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101</a:t>
            </a:fld>
            <a:endParaRPr lang="en-US"/>
          </a:p>
        </p:txBody>
      </p:sp>
    </p:spTree>
    <p:extLst>
      <p:ext uri="{BB962C8B-B14F-4D97-AF65-F5344CB8AC3E}">
        <p14:creationId xmlns:p14="http://schemas.microsoft.com/office/powerpoint/2010/main" val="32293511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102</a:t>
            </a:fld>
            <a:endParaRPr lang="en-US"/>
          </a:p>
        </p:txBody>
      </p:sp>
    </p:spTree>
    <p:extLst>
      <p:ext uri="{BB962C8B-B14F-4D97-AF65-F5344CB8AC3E}">
        <p14:creationId xmlns:p14="http://schemas.microsoft.com/office/powerpoint/2010/main" val="21457120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103</a:t>
            </a:fld>
            <a:endParaRPr lang="en-US"/>
          </a:p>
        </p:txBody>
      </p:sp>
    </p:spTree>
    <p:extLst>
      <p:ext uri="{BB962C8B-B14F-4D97-AF65-F5344CB8AC3E}">
        <p14:creationId xmlns:p14="http://schemas.microsoft.com/office/powerpoint/2010/main" val="16739749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104</a:t>
            </a:fld>
            <a:endParaRPr lang="en-US"/>
          </a:p>
        </p:txBody>
      </p:sp>
    </p:spTree>
    <p:extLst>
      <p:ext uri="{BB962C8B-B14F-4D97-AF65-F5344CB8AC3E}">
        <p14:creationId xmlns:p14="http://schemas.microsoft.com/office/powerpoint/2010/main" val="348131099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105</a:t>
            </a:fld>
            <a:endParaRPr lang="en-US"/>
          </a:p>
        </p:txBody>
      </p:sp>
    </p:spTree>
    <p:extLst>
      <p:ext uri="{BB962C8B-B14F-4D97-AF65-F5344CB8AC3E}">
        <p14:creationId xmlns:p14="http://schemas.microsoft.com/office/powerpoint/2010/main" val="5759724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106</a:t>
            </a:fld>
            <a:endParaRPr lang="en-US"/>
          </a:p>
        </p:txBody>
      </p:sp>
    </p:spTree>
    <p:extLst>
      <p:ext uri="{BB962C8B-B14F-4D97-AF65-F5344CB8AC3E}">
        <p14:creationId xmlns:p14="http://schemas.microsoft.com/office/powerpoint/2010/main" val="235374934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107</a:t>
            </a:fld>
            <a:endParaRPr lang="en-US"/>
          </a:p>
        </p:txBody>
      </p:sp>
    </p:spTree>
    <p:extLst>
      <p:ext uri="{BB962C8B-B14F-4D97-AF65-F5344CB8AC3E}">
        <p14:creationId xmlns:p14="http://schemas.microsoft.com/office/powerpoint/2010/main" val="18715797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108</a:t>
            </a:fld>
            <a:endParaRPr lang="de-DE" dirty="0"/>
          </a:p>
        </p:txBody>
      </p:sp>
    </p:spTree>
    <p:extLst>
      <p:ext uri="{BB962C8B-B14F-4D97-AF65-F5344CB8AC3E}">
        <p14:creationId xmlns:p14="http://schemas.microsoft.com/office/powerpoint/2010/main" val="29527546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109</a:t>
            </a:fld>
            <a:endParaRPr lang="en-US"/>
          </a:p>
        </p:txBody>
      </p:sp>
    </p:spTree>
    <p:extLst>
      <p:ext uri="{BB962C8B-B14F-4D97-AF65-F5344CB8AC3E}">
        <p14:creationId xmlns:p14="http://schemas.microsoft.com/office/powerpoint/2010/main" val="38401595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110</a:t>
            </a:fld>
            <a:endParaRPr lang="en-US"/>
          </a:p>
        </p:txBody>
      </p:sp>
    </p:spTree>
    <p:extLst>
      <p:ext uri="{BB962C8B-B14F-4D97-AF65-F5344CB8AC3E}">
        <p14:creationId xmlns:p14="http://schemas.microsoft.com/office/powerpoint/2010/main" val="128053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11</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2907197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111</a:t>
            </a:fld>
            <a:endParaRPr lang="en-US"/>
          </a:p>
        </p:txBody>
      </p:sp>
    </p:spTree>
    <p:extLst>
      <p:ext uri="{BB962C8B-B14F-4D97-AF65-F5344CB8AC3E}">
        <p14:creationId xmlns:p14="http://schemas.microsoft.com/office/powerpoint/2010/main" val="393260084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112</a:t>
            </a:fld>
            <a:endParaRPr lang="en-US"/>
          </a:p>
        </p:txBody>
      </p:sp>
    </p:spTree>
    <p:extLst>
      <p:ext uri="{BB962C8B-B14F-4D97-AF65-F5344CB8AC3E}">
        <p14:creationId xmlns:p14="http://schemas.microsoft.com/office/powerpoint/2010/main" val="20898740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113</a:t>
            </a:fld>
            <a:endParaRPr lang="en-US"/>
          </a:p>
        </p:txBody>
      </p:sp>
    </p:spTree>
    <p:extLst>
      <p:ext uri="{BB962C8B-B14F-4D97-AF65-F5344CB8AC3E}">
        <p14:creationId xmlns:p14="http://schemas.microsoft.com/office/powerpoint/2010/main" val="23715808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114</a:t>
            </a:fld>
            <a:endParaRPr lang="en-US"/>
          </a:p>
        </p:txBody>
      </p:sp>
    </p:spTree>
    <p:extLst>
      <p:ext uri="{BB962C8B-B14F-4D97-AF65-F5344CB8AC3E}">
        <p14:creationId xmlns:p14="http://schemas.microsoft.com/office/powerpoint/2010/main" val="395863202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115</a:t>
            </a:fld>
            <a:endParaRPr lang="en-US"/>
          </a:p>
        </p:txBody>
      </p:sp>
    </p:spTree>
    <p:extLst>
      <p:ext uri="{BB962C8B-B14F-4D97-AF65-F5344CB8AC3E}">
        <p14:creationId xmlns:p14="http://schemas.microsoft.com/office/powerpoint/2010/main" val="35787942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117</a:t>
            </a:fld>
            <a:endParaRPr lang="en-US"/>
          </a:p>
        </p:txBody>
      </p:sp>
    </p:spTree>
    <p:extLst>
      <p:ext uri="{BB962C8B-B14F-4D97-AF65-F5344CB8AC3E}">
        <p14:creationId xmlns:p14="http://schemas.microsoft.com/office/powerpoint/2010/main" val="261249179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119</a:t>
            </a:fld>
            <a:endParaRPr lang="de-DE" dirty="0"/>
          </a:p>
        </p:txBody>
      </p:sp>
    </p:spTree>
    <p:extLst>
      <p:ext uri="{BB962C8B-B14F-4D97-AF65-F5344CB8AC3E}">
        <p14:creationId xmlns:p14="http://schemas.microsoft.com/office/powerpoint/2010/main" val="131648981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123</a:t>
            </a:fld>
            <a:endParaRPr lang="de-DE" dirty="0"/>
          </a:p>
        </p:txBody>
      </p:sp>
    </p:spTree>
    <p:extLst>
      <p:ext uri="{BB962C8B-B14F-4D97-AF65-F5344CB8AC3E}">
        <p14:creationId xmlns:p14="http://schemas.microsoft.com/office/powerpoint/2010/main" val="217240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12</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3625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13</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1419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14</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74681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15</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03266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16</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7183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17</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86407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18</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900894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19</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9930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79621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20</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25844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21</a:t>
            </a:fld>
            <a:endParaRPr lang="en-US" dirty="0"/>
          </a:p>
        </p:txBody>
      </p:sp>
      <p:sp>
        <p:nvSpPr>
          <p:cNvPr id="9" name="Slide Image Placeholder 8"/>
          <p:cNvSpPr>
            <a:spLocks noGrp="1" noRot="1" noChangeAspect="1"/>
          </p:cNvSpPr>
          <p:nvPr>
            <p:ph type="sldImg"/>
          </p:nvPr>
        </p:nvSpPr>
        <p:spPr>
          <a:xfrm>
            <a:off x="287338" y="661988"/>
            <a:ext cx="6223000" cy="350043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68876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22</a:t>
            </a:fld>
            <a:endParaRPr lang="de-DE"/>
          </a:p>
        </p:txBody>
      </p:sp>
    </p:spTree>
    <p:extLst>
      <p:ext uri="{BB962C8B-B14F-4D97-AF65-F5344CB8AC3E}">
        <p14:creationId xmlns:p14="http://schemas.microsoft.com/office/powerpoint/2010/main" val="1249071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a:p>
        </p:txBody>
      </p:sp>
    </p:spTree>
    <p:extLst>
      <p:ext uri="{BB962C8B-B14F-4D97-AF65-F5344CB8AC3E}">
        <p14:creationId xmlns:p14="http://schemas.microsoft.com/office/powerpoint/2010/main" val="1620168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24</a:t>
            </a:fld>
            <a:endParaRPr lang="en-US"/>
          </a:p>
        </p:txBody>
      </p:sp>
    </p:spTree>
    <p:extLst>
      <p:ext uri="{BB962C8B-B14F-4D97-AF65-F5344CB8AC3E}">
        <p14:creationId xmlns:p14="http://schemas.microsoft.com/office/powerpoint/2010/main" val="2506522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25</a:t>
            </a:fld>
            <a:endParaRPr lang="de-DE"/>
          </a:p>
        </p:txBody>
      </p:sp>
    </p:spTree>
    <p:extLst>
      <p:ext uri="{BB962C8B-B14F-4D97-AF65-F5344CB8AC3E}">
        <p14:creationId xmlns:p14="http://schemas.microsoft.com/office/powerpoint/2010/main" val="2912462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26</a:t>
            </a:fld>
            <a:endParaRPr lang="de-DE"/>
          </a:p>
        </p:txBody>
      </p:sp>
    </p:spTree>
    <p:extLst>
      <p:ext uri="{BB962C8B-B14F-4D97-AF65-F5344CB8AC3E}">
        <p14:creationId xmlns:p14="http://schemas.microsoft.com/office/powerpoint/2010/main" val="3435694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27</a:t>
            </a:fld>
            <a:endParaRPr lang="de-DE"/>
          </a:p>
        </p:txBody>
      </p:sp>
    </p:spTree>
    <p:extLst>
      <p:ext uri="{BB962C8B-B14F-4D97-AF65-F5344CB8AC3E}">
        <p14:creationId xmlns:p14="http://schemas.microsoft.com/office/powerpoint/2010/main" val="4086925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28</a:t>
            </a:fld>
            <a:endParaRPr lang="de-DE"/>
          </a:p>
        </p:txBody>
      </p:sp>
    </p:spTree>
    <p:extLst>
      <p:ext uri="{BB962C8B-B14F-4D97-AF65-F5344CB8AC3E}">
        <p14:creationId xmlns:p14="http://schemas.microsoft.com/office/powerpoint/2010/main" val="3838227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29</a:t>
            </a:fld>
            <a:endParaRPr lang="de-DE"/>
          </a:p>
        </p:txBody>
      </p:sp>
    </p:spTree>
    <p:extLst>
      <p:ext uri="{BB962C8B-B14F-4D97-AF65-F5344CB8AC3E}">
        <p14:creationId xmlns:p14="http://schemas.microsoft.com/office/powerpoint/2010/main" val="247912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3</a:t>
            </a:fld>
            <a:endParaRPr lang="en-US" dirty="0"/>
          </a:p>
        </p:txBody>
      </p:sp>
    </p:spTree>
    <p:extLst>
      <p:ext uri="{BB962C8B-B14F-4D97-AF65-F5344CB8AC3E}">
        <p14:creationId xmlns:p14="http://schemas.microsoft.com/office/powerpoint/2010/main" val="1707746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30</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67442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31</a:t>
            </a:fld>
            <a:endParaRPr lang="de-DE"/>
          </a:p>
        </p:txBody>
      </p:sp>
    </p:spTree>
    <p:extLst>
      <p:ext uri="{BB962C8B-B14F-4D97-AF65-F5344CB8AC3E}">
        <p14:creationId xmlns:p14="http://schemas.microsoft.com/office/powerpoint/2010/main" val="3187989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32</a:t>
            </a:fld>
            <a:endParaRPr lang="de-DE"/>
          </a:p>
        </p:txBody>
      </p:sp>
    </p:spTree>
    <p:extLst>
      <p:ext uri="{BB962C8B-B14F-4D97-AF65-F5344CB8AC3E}">
        <p14:creationId xmlns:p14="http://schemas.microsoft.com/office/powerpoint/2010/main" val="3300290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33</a:t>
            </a:fld>
            <a:endParaRPr lang="de-DE"/>
          </a:p>
        </p:txBody>
      </p:sp>
    </p:spTree>
    <p:extLst>
      <p:ext uri="{BB962C8B-B14F-4D97-AF65-F5344CB8AC3E}">
        <p14:creationId xmlns:p14="http://schemas.microsoft.com/office/powerpoint/2010/main" val="3819223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34</a:t>
            </a:fld>
            <a:endParaRPr lang="de-DE"/>
          </a:p>
        </p:txBody>
      </p:sp>
    </p:spTree>
    <p:extLst>
      <p:ext uri="{BB962C8B-B14F-4D97-AF65-F5344CB8AC3E}">
        <p14:creationId xmlns:p14="http://schemas.microsoft.com/office/powerpoint/2010/main" val="4007609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35</a:t>
            </a:fld>
            <a:endParaRPr lang="en-US"/>
          </a:p>
        </p:txBody>
      </p:sp>
    </p:spTree>
    <p:extLst>
      <p:ext uri="{BB962C8B-B14F-4D97-AF65-F5344CB8AC3E}">
        <p14:creationId xmlns:p14="http://schemas.microsoft.com/office/powerpoint/2010/main" val="317624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36</a:t>
            </a:fld>
            <a:endParaRPr lang="de-DE"/>
          </a:p>
        </p:txBody>
      </p:sp>
    </p:spTree>
    <p:extLst>
      <p:ext uri="{BB962C8B-B14F-4D97-AF65-F5344CB8AC3E}">
        <p14:creationId xmlns:p14="http://schemas.microsoft.com/office/powerpoint/2010/main" val="2180236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37</a:t>
            </a:fld>
            <a:endParaRPr lang="de-DE"/>
          </a:p>
        </p:txBody>
      </p:sp>
    </p:spTree>
    <p:extLst>
      <p:ext uri="{BB962C8B-B14F-4D97-AF65-F5344CB8AC3E}">
        <p14:creationId xmlns:p14="http://schemas.microsoft.com/office/powerpoint/2010/main" val="3523061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38</a:t>
            </a:fld>
            <a:endParaRPr lang="de-DE"/>
          </a:p>
        </p:txBody>
      </p:sp>
    </p:spTree>
    <p:extLst>
      <p:ext uri="{BB962C8B-B14F-4D97-AF65-F5344CB8AC3E}">
        <p14:creationId xmlns:p14="http://schemas.microsoft.com/office/powerpoint/2010/main" val="2076351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39</a:t>
            </a:fld>
            <a:endParaRPr lang="de-DE"/>
          </a:p>
        </p:txBody>
      </p:sp>
    </p:spTree>
    <p:extLst>
      <p:ext uri="{BB962C8B-B14F-4D97-AF65-F5344CB8AC3E}">
        <p14:creationId xmlns:p14="http://schemas.microsoft.com/office/powerpoint/2010/main" val="56422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4</a:t>
            </a:fld>
            <a:endParaRPr lang="en-US" dirty="0"/>
          </a:p>
        </p:txBody>
      </p:sp>
    </p:spTree>
    <p:extLst>
      <p:ext uri="{BB962C8B-B14F-4D97-AF65-F5344CB8AC3E}">
        <p14:creationId xmlns:p14="http://schemas.microsoft.com/office/powerpoint/2010/main" val="1790353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40</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31393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41</a:t>
            </a:fld>
            <a:endParaRPr lang="de-DE"/>
          </a:p>
        </p:txBody>
      </p:sp>
    </p:spTree>
    <p:extLst>
      <p:ext uri="{BB962C8B-B14F-4D97-AF65-F5344CB8AC3E}">
        <p14:creationId xmlns:p14="http://schemas.microsoft.com/office/powerpoint/2010/main" val="2961768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42</a:t>
            </a:fld>
            <a:endParaRPr lang="de-DE"/>
          </a:p>
        </p:txBody>
      </p:sp>
    </p:spTree>
    <p:extLst>
      <p:ext uri="{BB962C8B-B14F-4D97-AF65-F5344CB8AC3E}">
        <p14:creationId xmlns:p14="http://schemas.microsoft.com/office/powerpoint/2010/main" val="1543338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cs typeface="Arial"/>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pPr/>
              <a:t>43</a:t>
            </a:fld>
            <a:endParaRPr lang="de-DE"/>
          </a:p>
        </p:txBody>
      </p:sp>
    </p:spTree>
    <p:extLst>
      <p:ext uri="{BB962C8B-B14F-4D97-AF65-F5344CB8AC3E}">
        <p14:creationId xmlns:p14="http://schemas.microsoft.com/office/powerpoint/2010/main" val="19298865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44</a:t>
            </a:fld>
            <a:endParaRPr lang="de-DE"/>
          </a:p>
        </p:txBody>
      </p:sp>
    </p:spTree>
    <p:extLst>
      <p:ext uri="{BB962C8B-B14F-4D97-AF65-F5344CB8AC3E}">
        <p14:creationId xmlns:p14="http://schemas.microsoft.com/office/powerpoint/2010/main" val="1024207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10"/>
          </p:nvPr>
        </p:nvSpPr>
        <p:spPr/>
        <p:txBody>
          <a:bodyPr/>
          <a:lstStyle/>
          <a:p>
            <a:fld id="{EEB53E66-CA09-4306-A2ED-94C6F7DB3B54}" type="slidenum">
              <a:rPr lang="en-US" smtClean="0"/>
              <a:pPr/>
              <a:t>45</a:t>
            </a:fld>
            <a:endParaRPr lang="en-US"/>
          </a:p>
        </p:txBody>
      </p:sp>
    </p:spTree>
    <p:extLst>
      <p:ext uri="{BB962C8B-B14F-4D97-AF65-F5344CB8AC3E}">
        <p14:creationId xmlns:p14="http://schemas.microsoft.com/office/powerpoint/2010/main" val="222903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46</a:t>
            </a:fld>
            <a:endParaRPr lang="en-US"/>
          </a:p>
        </p:txBody>
      </p:sp>
    </p:spTree>
    <p:extLst>
      <p:ext uri="{BB962C8B-B14F-4D97-AF65-F5344CB8AC3E}">
        <p14:creationId xmlns:p14="http://schemas.microsoft.com/office/powerpoint/2010/main" val="33589724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10"/>
          </p:nvPr>
        </p:nvSpPr>
        <p:spPr/>
        <p:txBody>
          <a:bodyPr/>
          <a:lstStyle/>
          <a:p>
            <a:fld id="{EEB53E66-CA09-4306-A2ED-94C6F7DB3B54}" type="slidenum">
              <a:rPr lang="en-US" smtClean="0"/>
              <a:pPr/>
              <a:t>47</a:t>
            </a:fld>
            <a:endParaRPr lang="en-US"/>
          </a:p>
        </p:txBody>
      </p:sp>
    </p:spTree>
    <p:extLst>
      <p:ext uri="{BB962C8B-B14F-4D97-AF65-F5344CB8AC3E}">
        <p14:creationId xmlns:p14="http://schemas.microsoft.com/office/powerpoint/2010/main" val="1644123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48</a:t>
            </a:fld>
            <a:endParaRPr lang="en-US"/>
          </a:p>
        </p:txBody>
      </p:sp>
    </p:spTree>
    <p:extLst>
      <p:ext uri="{BB962C8B-B14F-4D97-AF65-F5344CB8AC3E}">
        <p14:creationId xmlns:p14="http://schemas.microsoft.com/office/powerpoint/2010/main" val="17768680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Arial"/>
            </a:endParaRPr>
          </a:p>
        </p:txBody>
      </p:sp>
      <p:sp>
        <p:nvSpPr>
          <p:cNvPr id="4" name="Slide Number Placeholder 3"/>
          <p:cNvSpPr>
            <a:spLocks noGrp="1"/>
          </p:cNvSpPr>
          <p:nvPr>
            <p:ph type="sldNum" sz="quarter" idx="10"/>
          </p:nvPr>
        </p:nvSpPr>
        <p:spPr/>
        <p:txBody>
          <a:bodyPr/>
          <a:lstStyle/>
          <a:p>
            <a:fld id="{EEB53E66-CA09-4306-A2ED-94C6F7DB3B54}" type="slidenum">
              <a:rPr lang="en-US" smtClean="0"/>
              <a:pPr/>
              <a:t>49</a:t>
            </a:fld>
            <a:endParaRPr lang="en-US"/>
          </a:p>
        </p:txBody>
      </p:sp>
    </p:spTree>
    <p:extLst>
      <p:ext uri="{BB962C8B-B14F-4D97-AF65-F5344CB8AC3E}">
        <p14:creationId xmlns:p14="http://schemas.microsoft.com/office/powerpoint/2010/main" val="206510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12780759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50</a:t>
            </a:fld>
            <a:endParaRPr lang="en-US"/>
          </a:p>
        </p:txBody>
      </p:sp>
    </p:spTree>
    <p:extLst>
      <p:ext uri="{BB962C8B-B14F-4D97-AF65-F5344CB8AC3E}">
        <p14:creationId xmlns:p14="http://schemas.microsoft.com/office/powerpoint/2010/main" val="3101247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a:t>
            </a:r>
          </a:p>
          <a:p>
            <a:pPr marL="342900" indent="-342900">
              <a:buAutoNum type="arabicParenR"/>
            </a:pPr>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42694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375762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32137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54</a:t>
            </a:fld>
            <a:endParaRPr lang="en-US"/>
          </a:p>
        </p:txBody>
      </p:sp>
    </p:spTree>
    <p:extLst>
      <p:ext uri="{BB962C8B-B14F-4D97-AF65-F5344CB8AC3E}">
        <p14:creationId xmlns:p14="http://schemas.microsoft.com/office/powerpoint/2010/main" val="20844154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56954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56</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010872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544582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58</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130278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59</a:t>
            </a:fld>
            <a:endParaRPr lang="de-DE" dirty="0"/>
          </a:p>
        </p:txBody>
      </p:sp>
    </p:spTree>
    <p:extLst>
      <p:ext uri="{BB962C8B-B14F-4D97-AF65-F5344CB8AC3E}">
        <p14:creationId xmlns:p14="http://schemas.microsoft.com/office/powerpoint/2010/main" val="35331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18911480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60</a:t>
            </a:fld>
            <a:endParaRPr lang="de-DE"/>
          </a:p>
        </p:txBody>
      </p:sp>
    </p:spTree>
    <p:extLst>
      <p:ext uri="{BB962C8B-B14F-4D97-AF65-F5344CB8AC3E}">
        <p14:creationId xmlns:p14="http://schemas.microsoft.com/office/powerpoint/2010/main" val="1809687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61</a:t>
            </a:fld>
            <a:endParaRPr lang="de-DE" dirty="0"/>
          </a:p>
        </p:txBody>
      </p:sp>
    </p:spTree>
    <p:extLst>
      <p:ext uri="{BB962C8B-B14F-4D97-AF65-F5344CB8AC3E}">
        <p14:creationId xmlns:p14="http://schemas.microsoft.com/office/powerpoint/2010/main" val="16746999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62</a:t>
            </a:fld>
            <a:endParaRPr lang="en-US"/>
          </a:p>
        </p:txBody>
      </p:sp>
    </p:spTree>
    <p:extLst>
      <p:ext uri="{BB962C8B-B14F-4D97-AF65-F5344CB8AC3E}">
        <p14:creationId xmlns:p14="http://schemas.microsoft.com/office/powerpoint/2010/main" val="13582891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63</a:t>
            </a:fld>
            <a:endParaRPr lang="en-US"/>
          </a:p>
        </p:txBody>
      </p:sp>
    </p:spTree>
    <p:extLst>
      <p:ext uri="{BB962C8B-B14F-4D97-AF65-F5344CB8AC3E}">
        <p14:creationId xmlns:p14="http://schemas.microsoft.com/office/powerpoint/2010/main" val="16370952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64</a:t>
            </a:fld>
            <a:endParaRPr lang="en-US"/>
          </a:p>
        </p:txBody>
      </p:sp>
    </p:spTree>
    <p:extLst>
      <p:ext uri="{BB962C8B-B14F-4D97-AF65-F5344CB8AC3E}">
        <p14:creationId xmlns:p14="http://schemas.microsoft.com/office/powerpoint/2010/main" val="27411739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65</a:t>
            </a:fld>
            <a:endParaRPr lang="en-US"/>
          </a:p>
        </p:txBody>
      </p:sp>
    </p:spTree>
    <p:extLst>
      <p:ext uri="{BB962C8B-B14F-4D97-AF65-F5344CB8AC3E}">
        <p14:creationId xmlns:p14="http://schemas.microsoft.com/office/powerpoint/2010/main" val="21242008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66</a:t>
            </a:fld>
            <a:endParaRPr lang="en-US"/>
          </a:p>
        </p:txBody>
      </p:sp>
    </p:spTree>
    <p:extLst>
      <p:ext uri="{BB962C8B-B14F-4D97-AF65-F5344CB8AC3E}">
        <p14:creationId xmlns:p14="http://schemas.microsoft.com/office/powerpoint/2010/main" val="19492561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67</a:t>
            </a:fld>
            <a:endParaRPr lang="en-US"/>
          </a:p>
        </p:txBody>
      </p:sp>
    </p:spTree>
    <p:extLst>
      <p:ext uri="{BB962C8B-B14F-4D97-AF65-F5344CB8AC3E}">
        <p14:creationId xmlns:p14="http://schemas.microsoft.com/office/powerpoint/2010/main" val="34799069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68</a:t>
            </a:fld>
            <a:endParaRPr lang="en-US"/>
          </a:p>
        </p:txBody>
      </p:sp>
    </p:spTree>
    <p:extLst>
      <p:ext uri="{BB962C8B-B14F-4D97-AF65-F5344CB8AC3E}">
        <p14:creationId xmlns:p14="http://schemas.microsoft.com/office/powerpoint/2010/main" val="16821438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30291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35820646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70</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808718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71</a:t>
            </a:fld>
            <a:endParaRPr lang="de-DE"/>
          </a:p>
        </p:txBody>
      </p:sp>
    </p:spTree>
    <p:extLst>
      <p:ext uri="{BB962C8B-B14F-4D97-AF65-F5344CB8AC3E}">
        <p14:creationId xmlns:p14="http://schemas.microsoft.com/office/powerpoint/2010/main" val="13539230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72</a:t>
            </a:fld>
            <a:endParaRPr lang="de-DE" dirty="0"/>
          </a:p>
        </p:txBody>
      </p:sp>
    </p:spTree>
    <p:extLst>
      <p:ext uri="{BB962C8B-B14F-4D97-AF65-F5344CB8AC3E}">
        <p14:creationId xmlns:p14="http://schemas.microsoft.com/office/powerpoint/2010/main" val="6403693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73</a:t>
            </a:fld>
            <a:endParaRPr lang="de-DE" dirty="0"/>
          </a:p>
        </p:txBody>
      </p:sp>
    </p:spTree>
    <p:extLst>
      <p:ext uri="{BB962C8B-B14F-4D97-AF65-F5344CB8AC3E}">
        <p14:creationId xmlns:p14="http://schemas.microsoft.com/office/powerpoint/2010/main" val="923674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74</a:t>
            </a:fld>
            <a:endParaRPr lang="en-US"/>
          </a:p>
        </p:txBody>
      </p:sp>
    </p:spTree>
    <p:extLst>
      <p:ext uri="{BB962C8B-B14F-4D97-AF65-F5344CB8AC3E}">
        <p14:creationId xmlns:p14="http://schemas.microsoft.com/office/powerpoint/2010/main" val="12540465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76</a:t>
            </a:fld>
            <a:endParaRPr lang="en-US"/>
          </a:p>
        </p:txBody>
      </p:sp>
    </p:spTree>
    <p:extLst>
      <p:ext uri="{BB962C8B-B14F-4D97-AF65-F5344CB8AC3E}">
        <p14:creationId xmlns:p14="http://schemas.microsoft.com/office/powerpoint/2010/main" val="17596658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77</a:t>
            </a:fld>
            <a:endParaRPr lang="en-US"/>
          </a:p>
        </p:txBody>
      </p:sp>
    </p:spTree>
    <p:extLst>
      <p:ext uri="{BB962C8B-B14F-4D97-AF65-F5344CB8AC3E}">
        <p14:creationId xmlns:p14="http://schemas.microsoft.com/office/powerpoint/2010/main" val="38968710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78</a:t>
            </a:fld>
            <a:endParaRPr lang="en-US"/>
          </a:p>
        </p:txBody>
      </p:sp>
    </p:spTree>
    <p:extLst>
      <p:ext uri="{BB962C8B-B14F-4D97-AF65-F5344CB8AC3E}">
        <p14:creationId xmlns:p14="http://schemas.microsoft.com/office/powerpoint/2010/main" val="19592153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79</a:t>
            </a:fld>
            <a:endParaRPr lang="en-US"/>
          </a:p>
        </p:txBody>
      </p:sp>
    </p:spTree>
    <p:extLst>
      <p:ext uri="{BB962C8B-B14F-4D97-AF65-F5344CB8AC3E}">
        <p14:creationId xmlns:p14="http://schemas.microsoft.com/office/powerpoint/2010/main" val="36968947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80</a:t>
            </a:fld>
            <a:endParaRPr lang="en-US"/>
          </a:p>
        </p:txBody>
      </p:sp>
    </p:spTree>
    <p:extLst>
      <p:ext uri="{BB962C8B-B14F-4D97-AF65-F5344CB8AC3E}">
        <p14:creationId xmlns:p14="http://schemas.microsoft.com/office/powerpoint/2010/main" val="212776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Tree>
    <p:extLst>
      <p:ext uri="{BB962C8B-B14F-4D97-AF65-F5344CB8AC3E}">
        <p14:creationId xmlns:p14="http://schemas.microsoft.com/office/powerpoint/2010/main" val="31928094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81</a:t>
            </a:fld>
            <a:endParaRPr lang="en-US"/>
          </a:p>
        </p:txBody>
      </p:sp>
    </p:spTree>
    <p:extLst>
      <p:ext uri="{BB962C8B-B14F-4D97-AF65-F5344CB8AC3E}">
        <p14:creationId xmlns:p14="http://schemas.microsoft.com/office/powerpoint/2010/main" val="33980442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a:p>
            <a:pPr marL="0" indent="0">
              <a:buNone/>
            </a:pPr>
            <a:endParaRPr lang="en-US" dirty="0">
              <a:cs typeface="Arial"/>
            </a:endParaRPr>
          </a:p>
          <a:p>
            <a:endParaRPr lang="en-US" dirty="0">
              <a:cs typeface="Arial"/>
            </a:endParaRPr>
          </a:p>
          <a:p>
            <a:endParaRPr lang="en-US" dirty="0">
              <a:cs typeface="Arial"/>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82</a:t>
            </a:fld>
            <a:endParaRPr lang="en-US"/>
          </a:p>
        </p:txBody>
      </p:sp>
    </p:spTree>
    <p:extLst>
      <p:ext uri="{BB962C8B-B14F-4D97-AF65-F5344CB8AC3E}">
        <p14:creationId xmlns:p14="http://schemas.microsoft.com/office/powerpoint/2010/main" val="16288143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975815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84</a:t>
            </a:fld>
            <a:endParaRPr lang="en-US"/>
          </a:p>
        </p:txBody>
      </p:sp>
    </p:spTree>
    <p:extLst>
      <p:ext uri="{BB962C8B-B14F-4D97-AF65-F5344CB8AC3E}">
        <p14:creationId xmlns:p14="http://schemas.microsoft.com/office/powerpoint/2010/main" val="3100265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85</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469510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86</a:t>
            </a:fld>
            <a:endParaRPr lang="en-US"/>
          </a:p>
        </p:txBody>
      </p:sp>
    </p:spTree>
    <p:extLst>
      <p:ext uri="{BB962C8B-B14F-4D97-AF65-F5344CB8AC3E}">
        <p14:creationId xmlns:p14="http://schemas.microsoft.com/office/powerpoint/2010/main" val="16228977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87</a:t>
            </a:fld>
            <a:endParaRPr lang="en-US"/>
          </a:p>
        </p:txBody>
      </p:sp>
    </p:spTree>
    <p:extLst>
      <p:ext uri="{BB962C8B-B14F-4D97-AF65-F5344CB8AC3E}">
        <p14:creationId xmlns:p14="http://schemas.microsoft.com/office/powerpoint/2010/main" val="1269881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88</a:t>
            </a:fld>
            <a:endParaRPr lang="en-US"/>
          </a:p>
        </p:txBody>
      </p:sp>
    </p:spTree>
    <p:extLst>
      <p:ext uri="{BB962C8B-B14F-4D97-AF65-F5344CB8AC3E}">
        <p14:creationId xmlns:p14="http://schemas.microsoft.com/office/powerpoint/2010/main" val="3471569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89</a:t>
            </a:fld>
            <a:endParaRPr lang="en-US"/>
          </a:p>
        </p:txBody>
      </p:sp>
    </p:spTree>
    <p:extLst>
      <p:ext uri="{BB962C8B-B14F-4D97-AF65-F5344CB8AC3E}">
        <p14:creationId xmlns:p14="http://schemas.microsoft.com/office/powerpoint/2010/main" val="18520504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90</a:t>
            </a:fld>
            <a:endParaRPr lang="en-US"/>
          </a:p>
        </p:txBody>
      </p:sp>
    </p:spTree>
    <p:extLst>
      <p:ext uri="{BB962C8B-B14F-4D97-AF65-F5344CB8AC3E}">
        <p14:creationId xmlns:p14="http://schemas.microsoft.com/office/powerpoint/2010/main" val="364649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11051672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91</a:t>
            </a:fld>
            <a:endParaRPr lang="en-US"/>
          </a:p>
        </p:txBody>
      </p:sp>
    </p:spTree>
    <p:extLst>
      <p:ext uri="{BB962C8B-B14F-4D97-AF65-F5344CB8AC3E}">
        <p14:creationId xmlns:p14="http://schemas.microsoft.com/office/powerpoint/2010/main" val="9683442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92</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14309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93</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440362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94</a:t>
            </a:fld>
            <a:endParaRPr lang="en-US"/>
          </a:p>
        </p:txBody>
      </p:sp>
    </p:spTree>
    <p:extLst>
      <p:ext uri="{BB962C8B-B14F-4D97-AF65-F5344CB8AC3E}">
        <p14:creationId xmlns:p14="http://schemas.microsoft.com/office/powerpoint/2010/main" val="19030108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95</a:t>
            </a:fld>
            <a:endParaRPr lang="en-US"/>
          </a:p>
        </p:txBody>
      </p:sp>
    </p:spTree>
    <p:extLst>
      <p:ext uri="{BB962C8B-B14F-4D97-AF65-F5344CB8AC3E}">
        <p14:creationId xmlns:p14="http://schemas.microsoft.com/office/powerpoint/2010/main" val="5531746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96</a:t>
            </a:fld>
            <a:endParaRPr lang="en-US"/>
          </a:p>
        </p:txBody>
      </p:sp>
    </p:spTree>
    <p:extLst>
      <p:ext uri="{BB962C8B-B14F-4D97-AF65-F5344CB8AC3E}">
        <p14:creationId xmlns:p14="http://schemas.microsoft.com/office/powerpoint/2010/main" val="34131635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97</a:t>
            </a:fld>
            <a:endParaRPr lang="en-US"/>
          </a:p>
        </p:txBody>
      </p:sp>
    </p:spTree>
    <p:extLst>
      <p:ext uri="{BB962C8B-B14F-4D97-AF65-F5344CB8AC3E}">
        <p14:creationId xmlns:p14="http://schemas.microsoft.com/office/powerpoint/2010/main" val="41618608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98</a:t>
            </a:fld>
            <a:endParaRPr lang="en-US"/>
          </a:p>
        </p:txBody>
      </p:sp>
    </p:spTree>
    <p:extLst>
      <p:ext uri="{BB962C8B-B14F-4D97-AF65-F5344CB8AC3E}">
        <p14:creationId xmlns:p14="http://schemas.microsoft.com/office/powerpoint/2010/main" val="103702310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99</a:t>
            </a:fld>
            <a:endParaRPr lang="en-US"/>
          </a:p>
        </p:txBody>
      </p:sp>
    </p:spTree>
    <p:extLst>
      <p:ext uri="{BB962C8B-B14F-4D97-AF65-F5344CB8AC3E}">
        <p14:creationId xmlns:p14="http://schemas.microsoft.com/office/powerpoint/2010/main" val="36035987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100</a:t>
            </a:fld>
            <a:endParaRPr lang="en-US"/>
          </a:p>
        </p:txBody>
      </p:sp>
    </p:spTree>
    <p:extLst>
      <p:ext uri="{BB962C8B-B14F-4D97-AF65-F5344CB8AC3E}">
        <p14:creationId xmlns:p14="http://schemas.microsoft.com/office/powerpoint/2010/main" val="2398544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 – SAP Buyers, Suppliers and Partners</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 – SAP Buyers, Suppliers and Partners</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2019-2023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2019-2023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 – SAP Buyers, Suppliers and Partners</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171040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 – SAP Buyers, Suppliers and Partners</a:t>
            </a:r>
          </a:p>
        </p:txBody>
      </p:sp>
      <p:sp>
        <p:nvSpPr>
          <p:cNvPr id="10" name="Copyright"/>
          <p:cNvSpPr txBox="1"/>
          <p:nvPr userDrawn="1"/>
        </p:nvSpPr>
        <p:spPr bwMode="black">
          <a:xfrm>
            <a:off x="504001" y="6559834"/>
            <a:ext cx="2269679" cy="184666"/>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2019-2023 SAP SE or an SAP affiliate company. All rights reserved.</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171040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 – SAP Buyers, Suppliers and Partners</a:t>
            </a: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184666"/>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2019-2023 SAP SE or an SAP affiliate company. All rights reserved. </a:t>
            </a:r>
            <a:endParaRPr kumimoji="0" lang="en-US" sz="600" b="0" i="0" u="none" kern="0" baseline="0" dirty="0">
              <a:solidFill>
                <a:schemeClr val="tx1"/>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6.xml"/><Relationship Id="rId1" Type="http://schemas.openxmlformats.org/officeDocument/2006/relationships/slideLayout" Target="../slideLayouts/slideLayout8.xml"/><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8.xml"/><Relationship Id="rId5" Type="http://schemas.openxmlformats.org/officeDocument/2006/relationships/image" Target="../media/image75.png"/><Relationship Id="rId4" Type="http://schemas.openxmlformats.org/officeDocument/2006/relationships/image" Target="../media/image74.png"/></Relationships>
</file>

<file path=ppt/slides/_rels/slide1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7.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supplier.ariba.com/"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supplier.ariba.com/"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hyperlink" Target="http://www.mylogo12354.jpg/" TargetMode="External"/><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cxml.or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hyperlink" Target="https://www.1.com/34.jpg" TargetMode="External"/><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hyperlink" Target="https://www.1.com/12354.jpg" TargetMode="External"/><Relationship Id="rId2" Type="http://schemas.openxmlformats.org/officeDocument/2006/relationships/notesSlide" Target="../notesSlides/notesSlide81.xml"/><Relationship Id="rId1" Type="http://schemas.openxmlformats.org/officeDocument/2006/relationships/slideLayout" Target="../slideLayouts/slideLayout8.xml"/><Relationship Id="rId5" Type="http://schemas.openxmlformats.org/officeDocument/2006/relationships/hyperlink" Target="https://www.1.com/587.Jpg" TargetMode="External"/><Relationship Id="rId4" Type="http://schemas.openxmlformats.org/officeDocument/2006/relationships/hyperlink" Target="https://www.1.com/34.jpg"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8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2D29180-CCB4-9542-9DC8-8A8F221444B6}"/>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8" name="Presentation Title"/>
          <p:cNvSpPr>
            <a:spLocks noGrp="1"/>
          </p:cNvSpPr>
          <p:nvPr>
            <p:ph type="title"/>
          </p:nvPr>
        </p:nvSpPr>
        <p:spPr bwMode="gray">
          <a:xfrm>
            <a:off x="271375" y="4498255"/>
            <a:ext cx="10899174" cy="997196"/>
          </a:xfrm>
        </p:spPr>
        <p:txBody>
          <a:bodyPr/>
          <a:lstStyle/>
          <a:p>
            <a:r>
              <a:rPr lang="en-US" dirty="0"/>
              <a:t>Understanding, Creating and Publishing </a:t>
            </a:r>
            <a:r>
              <a:rPr lang="en-US" dirty="0">
                <a:solidFill>
                  <a:schemeClr val="accent1"/>
                </a:solidFill>
              </a:rPr>
              <a:t>PunchOut</a:t>
            </a:r>
            <a:r>
              <a:rPr lang="en-US" sz="2200" baseline="75000" dirty="0">
                <a:solidFill>
                  <a:schemeClr val="accent1"/>
                </a:solidFill>
              </a:rPr>
              <a:t>®</a:t>
            </a:r>
            <a:r>
              <a:rPr lang="en-US" dirty="0">
                <a:solidFill>
                  <a:schemeClr val="accent1"/>
                </a:solidFill>
              </a:rPr>
              <a:t> Catalogs</a:t>
            </a:r>
            <a:endParaRPr lang="de-DE" dirty="0">
              <a:solidFill>
                <a:schemeClr val="accent1"/>
              </a:solidFill>
            </a:endParaRPr>
          </a:p>
        </p:txBody>
      </p:sp>
      <p:sp>
        <p:nvSpPr>
          <p:cNvPr id="2" name="Rectangle 1">
            <a:extLst>
              <a:ext uri="{FF2B5EF4-FFF2-40B4-BE49-F238E27FC236}">
                <a16:creationId xmlns:a16="http://schemas.microsoft.com/office/drawing/2014/main" id="{D19BBB93-01A4-35DB-B48A-257BB504A096}"/>
              </a:ext>
            </a:extLst>
          </p:cNvPr>
          <p:cNvSpPr/>
          <p:nvPr/>
        </p:nvSpPr>
        <p:spPr bwMode="gray">
          <a:xfrm>
            <a:off x="9847385" y="5178669"/>
            <a:ext cx="2076415" cy="997196"/>
          </a:xfrm>
          <a:prstGeom prst="rect">
            <a:avLst/>
          </a:prstGeom>
          <a:noFill/>
          <a:ln w="25400" algn="ctr">
            <a:solidFill>
              <a:schemeClr val="tx1"/>
            </a:solidFill>
            <a:prstDash val="lg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AU" sz="1800" kern="0" dirty="0">
                <a:ea typeface="Arial Unicode MS" pitchFamily="34" charset="-128"/>
                <a:cs typeface="Arial Unicode MS" pitchFamily="34" charset="-128"/>
              </a:rPr>
              <a:t>Customer Logo</a:t>
            </a:r>
            <a:endParaRPr kumimoji="0" lang="en-AU" sz="18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26217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1" y="1617663"/>
            <a:ext cx="11186348" cy="4718050"/>
          </a:xfrm>
        </p:spPr>
        <p:txBody>
          <a:bodyPr/>
          <a:lstStyle/>
          <a:p>
            <a:r>
              <a:rPr lang="en-US" dirty="0"/>
              <a:t>The steps on the next few slides shows how a simple </a:t>
            </a:r>
            <a:r>
              <a:rPr lang="en-US" b="1" dirty="0">
                <a:solidFill>
                  <a:schemeClr val="accent1"/>
                </a:solidFill>
              </a:rPr>
              <a:t>L1</a:t>
            </a:r>
            <a:r>
              <a:rPr lang="en-US" dirty="0"/>
              <a:t> PunchOut works.</a:t>
            </a:r>
          </a:p>
          <a:p>
            <a:r>
              <a:rPr lang="en-US" dirty="0"/>
              <a:t>The User </a:t>
            </a:r>
            <a:r>
              <a:rPr lang="en-US" b="1" dirty="0">
                <a:solidFill>
                  <a:srgbClr val="FFC000"/>
                </a:solidFill>
              </a:rPr>
              <a:t>chooses</a:t>
            </a:r>
            <a:r>
              <a:rPr lang="en-US" dirty="0"/>
              <a:t> the Supplier’s </a:t>
            </a:r>
            <a:r>
              <a:rPr lang="en-US" b="1" dirty="0">
                <a:solidFill>
                  <a:srgbClr val="FFC000"/>
                </a:solidFill>
              </a:rPr>
              <a:t>catalog link </a:t>
            </a:r>
            <a:r>
              <a:rPr lang="en-US" dirty="0"/>
              <a:t>in the </a:t>
            </a:r>
            <a:r>
              <a:rPr lang="en-US" b="1" dirty="0">
                <a:solidFill>
                  <a:srgbClr val="FFC000"/>
                </a:solidFill>
              </a:rPr>
              <a:t>Ariba catalog </a:t>
            </a:r>
            <a:r>
              <a:rPr lang="en-US" dirty="0"/>
              <a:t>and is taken to the </a:t>
            </a:r>
            <a:r>
              <a:rPr lang="en-US" b="1" dirty="0">
                <a:solidFill>
                  <a:srgbClr val="FFC000"/>
                </a:solidFill>
              </a:rPr>
              <a:t>Suppliers site,</a:t>
            </a:r>
            <a:r>
              <a:rPr lang="en-US" dirty="0"/>
              <a:t> where they </a:t>
            </a:r>
            <a:r>
              <a:rPr lang="en-US" b="1" dirty="0">
                <a:solidFill>
                  <a:srgbClr val="FFC000"/>
                </a:solidFill>
              </a:rPr>
              <a:t>shop</a:t>
            </a:r>
            <a:r>
              <a:rPr lang="en-US" dirty="0"/>
              <a:t>.  The User then </a:t>
            </a:r>
            <a:r>
              <a:rPr lang="en-US" b="1" dirty="0">
                <a:solidFill>
                  <a:srgbClr val="FFC000"/>
                </a:solidFill>
              </a:rPr>
              <a:t>returns</a:t>
            </a:r>
            <a:r>
              <a:rPr lang="en-US" dirty="0"/>
              <a:t> the selected items back to their </a:t>
            </a:r>
            <a:r>
              <a:rPr lang="en-US" b="1" dirty="0">
                <a:solidFill>
                  <a:srgbClr val="FFC000"/>
                </a:solidFill>
              </a:rPr>
              <a:t>Ariba Procurement application.</a:t>
            </a:r>
          </a:p>
          <a:p>
            <a:r>
              <a:rPr lang="en-US" dirty="0"/>
              <a:t>Once the </a:t>
            </a:r>
            <a:r>
              <a:rPr lang="en-US" b="1" dirty="0">
                <a:solidFill>
                  <a:srgbClr val="FFC000"/>
                </a:solidFill>
              </a:rPr>
              <a:t>items</a:t>
            </a:r>
            <a:r>
              <a:rPr lang="en-US" dirty="0"/>
              <a:t> are back in Ariba Procurement, the User can </a:t>
            </a:r>
            <a:r>
              <a:rPr lang="en-US" b="1" dirty="0">
                <a:solidFill>
                  <a:srgbClr val="FFC000"/>
                </a:solidFill>
              </a:rPr>
              <a:t>submit </a:t>
            </a:r>
            <a:r>
              <a:rPr lang="en-US" dirty="0"/>
              <a:t>the </a:t>
            </a:r>
            <a:r>
              <a:rPr lang="en-US" b="1" dirty="0">
                <a:solidFill>
                  <a:srgbClr val="FFC000"/>
                </a:solidFill>
              </a:rPr>
              <a:t>Cart</a:t>
            </a:r>
            <a:r>
              <a:rPr lang="en-US" dirty="0"/>
              <a:t> to become a </a:t>
            </a:r>
            <a:r>
              <a:rPr lang="en-US" b="1" dirty="0">
                <a:solidFill>
                  <a:srgbClr val="FFC000"/>
                </a:solidFill>
              </a:rPr>
              <a:t>Requisition,</a:t>
            </a:r>
            <a:r>
              <a:rPr lang="en-US" dirty="0"/>
              <a:t> and ultimately a </a:t>
            </a:r>
            <a:r>
              <a:rPr lang="en-US" b="1" dirty="0">
                <a:solidFill>
                  <a:srgbClr val="FFC000"/>
                </a:solidFill>
              </a:rPr>
              <a:t>Purchase Order, </a:t>
            </a:r>
            <a:r>
              <a:rPr lang="en-US" dirty="0"/>
              <a:t>which is sent off to the Supplier.</a:t>
            </a:r>
          </a:p>
        </p:txBody>
      </p:sp>
      <p:sp>
        <p:nvSpPr>
          <p:cNvPr id="2" name="Divider"/>
          <p:cNvSpPr>
            <a:spLocks noGrp="1"/>
          </p:cNvSpPr>
          <p:nvPr>
            <p:ph type="title"/>
          </p:nvPr>
        </p:nvSpPr>
        <p:spPr bwMode="gray">
          <a:xfrm>
            <a:off x="504001" y="504000"/>
            <a:ext cx="11186476" cy="369332"/>
          </a:xfrm>
        </p:spPr>
        <p:txBody>
          <a:bodyPr/>
          <a:lstStyle/>
          <a:p>
            <a:r>
              <a:rPr lang="en-US" dirty="0"/>
              <a:t>How does it work?</a:t>
            </a:r>
          </a:p>
        </p:txBody>
      </p:sp>
      <p:pic>
        <p:nvPicPr>
          <p:cNvPr id="5" name="Picture 4">
            <a:extLst>
              <a:ext uri="{FF2B5EF4-FFF2-40B4-BE49-F238E27FC236}">
                <a16:creationId xmlns:a16="http://schemas.microsoft.com/office/drawing/2014/main" id="{F6634E29-7EF5-45EC-91F1-9989248A3EFE}"/>
              </a:ext>
            </a:extLst>
          </p:cNvPr>
          <p:cNvPicPr>
            <a:picLocks noChangeAspect="1"/>
          </p:cNvPicPr>
          <p:nvPr/>
        </p:nvPicPr>
        <p:blipFill>
          <a:blip r:embed="rId3"/>
          <a:stretch>
            <a:fillRect/>
          </a:stretch>
        </p:blipFill>
        <p:spPr>
          <a:xfrm>
            <a:off x="9134876" y="3772057"/>
            <a:ext cx="2901337" cy="2901337"/>
          </a:xfrm>
          <a:prstGeom prst="rect">
            <a:avLst/>
          </a:prstGeom>
        </p:spPr>
      </p:pic>
    </p:spTree>
    <p:extLst>
      <p:ext uri="{BB962C8B-B14F-4D97-AF65-F5344CB8AC3E}">
        <p14:creationId xmlns:p14="http://schemas.microsoft.com/office/powerpoint/2010/main" val="26936330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2275725"/>
          </a:xfrm>
          <a:prstGeom prst="rect">
            <a:avLst/>
          </a:prstGeom>
        </p:spPr>
        <p:txBody>
          <a:bodyPr/>
          <a:lstStyle/>
          <a:p>
            <a:pPr marL="61912">
              <a:lnSpc>
                <a:spcPts val="2200"/>
              </a:lnSpc>
              <a:spcBef>
                <a:spcPts val="0"/>
              </a:spcBef>
              <a:spcAft>
                <a:spcPts val="1200"/>
              </a:spcAft>
              <a:buSzPct val="100000"/>
            </a:pPr>
            <a:r>
              <a:rPr lang="en-US" dirty="0"/>
              <a:t>Due to the nature of L1 PunchOut Index files, it is rare that you would need to update them. Only a change to the logo, the Description to appear on the UI or additional keywords would require an update to a L1 Catalog.</a:t>
            </a:r>
          </a:p>
          <a:p>
            <a:pPr marL="61912">
              <a:lnSpc>
                <a:spcPts val="2200"/>
              </a:lnSpc>
              <a:spcBef>
                <a:spcPts val="0"/>
              </a:spcBef>
              <a:spcAft>
                <a:spcPts val="1200"/>
              </a:spcAft>
              <a:buSzPct val="100000"/>
            </a:pPr>
            <a:r>
              <a:rPr lang="en-US" dirty="0"/>
              <a:t>For L2, updating will occur much like a static catalog. Since the Index file is used for searching the items in the Supplier’s catalog, before punching the User out to their website, it is important that the data in the L2 Index files be kept current.</a:t>
            </a: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Replacing Existing PunchOut Catalogs</a:t>
            </a:r>
          </a:p>
        </p:txBody>
      </p:sp>
      <p:pic>
        <p:nvPicPr>
          <p:cNvPr id="7" name="Picture 6">
            <a:extLst>
              <a:ext uri="{FF2B5EF4-FFF2-40B4-BE49-F238E27FC236}">
                <a16:creationId xmlns:a16="http://schemas.microsoft.com/office/drawing/2014/main" id="{A9F70172-5B9D-4D3C-8EFF-CCB886381EEE}"/>
              </a:ext>
            </a:extLst>
          </p:cNvPr>
          <p:cNvPicPr>
            <a:picLocks noChangeAspect="1"/>
          </p:cNvPicPr>
          <p:nvPr/>
        </p:nvPicPr>
        <p:blipFill>
          <a:blip r:embed="rId3"/>
          <a:stretch>
            <a:fillRect/>
          </a:stretch>
        </p:blipFill>
        <p:spPr>
          <a:xfrm>
            <a:off x="9293465" y="3629429"/>
            <a:ext cx="3151638" cy="3151638"/>
          </a:xfrm>
          <a:prstGeom prst="rect">
            <a:avLst/>
          </a:prstGeom>
        </p:spPr>
      </p:pic>
    </p:spTree>
    <p:extLst>
      <p:ext uri="{BB962C8B-B14F-4D97-AF65-F5344CB8AC3E}">
        <p14:creationId xmlns:p14="http://schemas.microsoft.com/office/powerpoint/2010/main" val="30864137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2275725"/>
          </a:xfrm>
          <a:prstGeom prst="rect">
            <a:avLst/>
          </a:prstGeom>
        </p:spPr>
        <p:txBody>
          <a:bodyPr/>
          <a:lstStyle/>
          <a:p>
            <a:pPr marL="61912">
              <a:lnSpc>
                <a:spcPts val="2200"/>
              </a:lnSpc>
              <a:spcBef>
                <a:spcPts val="0"/>
              </a:spcBef>
              <a:spcAft>
                <a:spcPts val="600"/>
              </a:spcAft>
              <a:buSzPct val="100000"/>
            </a:pPr>
            <a:r>
              <a:rPr lang="en-US" dirty="0"/>
              <a:t>To replace an existing Catalog, the steps are almost the same as uploading a new Catalog for the Customer. </a:t>
            </a:r>
          </a:p>
          <a:p>
            <a:pPr marL="514350" indent="-230188">
              <a:lnSpc>
                <a:spcPts val="2000"/>
              </a:lnSpc>
              <a:spcBef>
                <a:spcPts val="0"/>
              </a:spcBef>
              <a:spcAft>
                <a:spcPts val="600"/>
              </a:spcAft>
              <a:buSzPct val="100000"/>
              <a:buFont typeface="Wingdings" pitchFamily="2" charset="2"/>
              <a:buChar char="§"/>
            </a:pPr>
            <a:r>
              <a:rPr lang="en-US" sz="1800" dirty="0"/>
              <a:t>Log into your SAP Business Network account</a:t>
            </a:r>
          </a:p>
          <a:p>
            <a:pPr marL="514350" indent="-230188">
              <a:lnSpc>
                <a:spcPts val="2000"/>
              </a:lnSpc>
              <a:spcBef>
                <a:spcPts val="0"/>
              </a:spcBef>
              <a:spcAft>
                <a:spcPts val="600"/>
              </a:spcAft>
              <a:buSzPct val="100000"/>
              <a:buFont typeface="Wingdings" pitchFamily="2" charset="2"/>
              <a:buChar char="§"/>
            </a:pPr>
            <a:r>
              <a:rPr lang="en-US" sz="1800" dirty="0"/>
              <a:t>Navigate to </a:t>
            </a:r>
            <a:r>
              <a:rPr lang="en-US" sz="1800" b="1" dirty="0"/>
              <a:t>Catalogs</a:t>
            </a:r>
          </a:p>
          <a:p>
            <a:pPr marL="514350" indent="-230188">
              <a:lnSpc>
                <a:spcPts val="2000"/>
              </a:lnSpc>
              <a:spcBef>
                <a:spcPts val="0"/>
              </a:spcBef>
              <a:spcAft>
                <a:spcPts val="600"/>
              </a:spcAft>
              <a:buSzPct val="100000"/>
              <a:buFont typeface="Wingdings" pitchFamily="2" charset="2"/>
              <a:buChar char="§"/>
            </a:pPr>
            <a:r>
              <a:rPr lang="en-US" sz="1800" dirty="0"/>
              <a:t>Update the Catalog—using “View/Edit”</a:t>
            </a:r>
          </a:p>
          <a:p>
            <a:pPr marL="685800" lvl="1" indent="-171450">
              <a:lnSpc>
                <a:spcPts val="1600"/>
              </a:lnSpc>
              <a:spcBef>
                <a:spcPts val="0"/>
              </a:spcBef>
              <a:spcAft>
                <a:spcPts val="200"/>
              </a:spcAft>
              <a:buClrTx/>
            </a:pPr>
            <a:r>
              <a:rPr lang="en-US" sz="1400" dirty="0"/>
              <a:t>When </a:t>
            </a:r>
            <a:r>
              <a:rPr lang="en-US" sz="1400" i="1" dirty="0"/>
              <a:t>replacing</a:t>
            </a:r>
            <a:r>
              <a:rPr lang="en-US" sz="1400" dirty="0"/>
              <a:t> an existing Catalog, do </a:t>
            </a:r>
            <a:r>
              <a:rPr lang="en-US" sz="1400" b="1" dirty="0"/>
              <a:t>not </a:t>
            </a:r>
            <a:r>
              <a:rPr lang="en-US" sz="1400" dirty="0"/>
              <a:t>use the “Create” button—it is important to keep the </a:t>
            </a:r>
            <a:r>
              <a:rPr lang="en-US" sz="1400" b="1" dirty="0"/>
              <a:t>same</a:t>
            </a:r>
            <a:r>
              <a:rPr lang="en-US" sz="1400" dirty="0"/>
              <a:t> Catalog Name. The file name </a:t>
            </a:r>
            <a:r>
              <a:rPr lang="en-US" sz="1400" b="1" dirty="0"/>
              <a:t>can</a:t>
            </a:r>
            <a:r>
              <a:rPr lang="en-US" sz="1400" dirty="0"/>
              <a:t> be different:</a:t>
            </a:r>
          </a:p>
          <a:p>
            <a:pPr marL="461962" lvl="1">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Replacing Existing PunchOut Catalogs</a:t>
            </a:r>
          </a:p>
        </p:txBody>
      </p:sp>
      <p:pic>
        <p:nvPicPr>
          <p:cNvPr id="4" name="Picture 3">
            <a:extLst>
              <a:ext uri="{FF2B5EF4-FFF2-40B4-BE49-F238E27FC236}">
                <a16:creationId xmlns:a16="http://schemas.microsoft.com/office/drawing/2014/main" id="{7CD96426-1936-9081-E3E6-2FC13C41A1BF}"/>
              </a:ext>
            </a:extLst>
          </p:cNvPr>
          <p:cNvPicPr>
            <a:picLocks noChangeAspect="1"/>
          </p:cNvPicPr>
          <p:nvPr/>
        </p:nvPicPr>
        <p:blipFill>
          <a:blip r:embed="rId3"/>
          <a:stretch>
            <a:fillRect/>
          </a:stretch>
        </p:blipFill>
        <p:spPr>
          <a:xfrm>
            <a:off x="2725213" y="3601137"/>
            <a:ext cx="6744047" cy="26861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471744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SzPct val="100000"/>
              <a:buFont typeface="Wingdings" pitchFamily="2" charset="2"/>
              <a:buChar char="§"/>
            </a:pPr>
            <a:r>
              <a:rPr lang="en-US" sz="1800" dirty="0"/>
              <a:t>Find the existing Catalog you wish to replace with a new version</a:t>
            </a:r>
          </a:p>
          <a:p>
            <a:pPr marL="403225" lvl="1" indent="-177800">
              <a:lnSpc>
                <a:spcPts val="1700"/>
              </a:lnSpc>
              <a:spcBef>
                <a:spcPts val="0"/>
              </a:spcBef>
              <a:spcAft>
                <a:spcPts val="200"/>
              </a:spcAft>
              <a:buClr>
                <a:schemeClr val="tx1"/>
              </a:buClr>
            </a:pPr>
            <a:r>
              <a:rPr lang="en-US" sz="1400" dirty="0"/>
              <a:t>Click on the radio button to select the existing Catalog</a:t>
            </a: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461962" lvl="1" indent="0">
              <a:lnSpc>
                <a:spcPts val="1700"/>
              </a:lnSpc>
              <a:spcBef>
                <a:spcPts val="0"/>
              </a:spcBef>
              <a:spcAft>
                <a:spcPts val="200"/>
              </a:spcAft>
              <a:buNone/>
            </a:pPr>
            <a:br>
              <a:rPr lang="en-US" sz="1600" dirty="0"/>
            </a:br>
            <a:br>
              <a:rPr lang="en-US" sz="1600" dirty="0"/>
            </a:br>
            <a:br>
              <a:rPr lang="en-US" sz="1600" dirty="0"/>
            </a:br>
            <a:br>
              <a:rPr lang="en-US" sz="1600" dirty="0"/>
            </a:br>
            <a:br>
              <a:rPr lang="en-US" sz="1600" dirty="0"/>
            </a:br>
            <a:br>
              <a:rPr lang="en-US" sz="1600" dirty="0"/>
            </a:br>
            <a:br>
              <a:rPr lang="en-US" sz="1600" dirty="0"/>
            </a:b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225425" lvl="1" indent="0">
              <a:lnSpc>
                <a:spcPts val="1700"/>
              </a:lnSpc>
              <a:spcBef>
                <a:spcPts val="2600"/>
              </a:spcBef>
              <a:spcAft>
                <a:spcPts val="200"/>
              </a:spcAft>
              <a:buNone/>
            </a:pPr>
            <a:endParaRPr lang="en-US" sz="1600" dirty="0"/>
          </a:p>
          <a:p>
            <a:pPr marL="331211" indent="-285750">
              <a:lnSpc>
                <a:spcPts val="1700"/>
              </a:lnSpc>
              <a:spcBef>
                <a:spcPts val="2600"/>
              </a:spcBef>
              <a:spcAft>
                <a:spcPts val="200"/>
              </a:spcAft>
              <a:buSzPct val="100000"/>
              <a:buFont typeface="Wingdings" panose="05000000000000000000" pitchFamily="2" charset="2"/>
              <a:buChar char="§"/>
            </a:pPr>
            <a:r>
              <a:rPr lang="en-US" sz="1800" dirty="0"/>
              <a:t>Click “View/Edit”</a:t>
            </a:r>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Replacing Existing PunchOut Catalogs</a:t>
            </a:r>
          </a:p>
        </p:txBody>
      </p:sp>
      <p:pic>
        <p:nvPicPr>
          <p:cNvPr id="4" name="Picture 3">
            <a:extLst>
              <a:ext uri="{FF2B5EF4-FFF2-40B4-BE49-F238E27FC236}">
                <a16:creationId xmlns:a16="http://schemas.microsoft.com/office/drawing/2014/main" id="{0955920C-7EF5-8FEE-464C-231446D72FDE}"/>
              </a:ext>
            </a:extLst>
          </p:cNvPr>
          <p:cNvPicPr>
            <a:picLocks noChangeAspect="1"/>
          </p:cNvPicPr>
          <p:nvPr/>
        </p:nvPicPr>
        <p:blipFill>
          <a:blip r:embed="rId3"/>
          <a:stretch>
            <a:fillRect/>
          </a:stretch>
        </p:blipFill>
        <p:spPr>
          <a:xfrm>
            <a:off x="1710673" y="2357400"/>
            <a:ext cx="8137483" cy="3241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034300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1"/>
            <a:ext cx="11186477" cy="1265440"/>
          </a:xfrm>
          <a:prstGeom prst="rect">
            <a:avLst/>
          </a:prstGeom>
        </p:spPr>
        <p:txBody>
          <a:bodyPr>
            <a:normAutofit fontScale="25000" lnSpcReduction="20000"/>
          </a:bodyPr>
          <a:lstStyle/>
          <a:p>
            <a:pPr marL="230188" indent="-230188">
              <a:lnSpc>
                <a:spcPts val="2000"/>
              </a:lnSpc>
              <a:spcBef>
                <a:spcPts val="0"/>
              </a:spcBef>
              <a:spcAft>
                <a:spcPts val="600"/>
              </a:spcAft>
              <a:buFont typeface="Wingdings" panose="05000000000000000000" pitchFamily="2" charset="2"/>
              <a:buChar char="§"/>
            </a:pPr>
            <a:r>
              <a:rPr lang="en-US" sz="7200" dirty="0"/>
              <a:t>You are now taken to the Edit a Catalog Screen</a:t>
            </a:r>
          </a:p>
          <a:p>
            <a:pPr marL="228600" indent="-228600">
              <a:lnSpc>
                <a:spcPts val="2000"/>
              </a:lnSpc>
              <a:spcBef>
                <a:spcPts val="0"/>
              </a:spcBef>
              <a:spcAft>
                <a:spcPts val="600"/>
              </a:spcAft>
              <a:buFont typeface="Wingdings" pitchFamily="2" charset="2"/>
              <a:buChar char="§"/>
            </a:pPr>
            <a:r>
              <a:rPr lang="en-US" sz="7200" dirty="0"/>
              <a:t>You see the same 3 steps as a New Catalog</a:t>
            </a:r>
          </a:p>
          <a:p>
            <a:pPr marL="461963" lvl="1" indent="-231775">
              <a:lnSpc>
                <a:spcPts val="1700"/>
              </a:lnSpc>
              <a:spcBef>
                <a:spcPts val="0"/>
              </a:spcBef>
              <a:spcAft>
                <a:spcPts val="600"/>
              </a:spcAft>
              <a:buFont typeface="+mj-lt"/>
              <a:buAutoNum type="arabicPeriod"/>
            </a:pPr>
            <a:r>
              <a:rPr lang="en-US" sz="6400" b="1" dirty="0"/>
              <a:t>Details</a:t>
            </a:r>
            <a:r>
              <a:rPr lang="en-US" sz="6400" dirty="0"/>
              <a:t>—Most of the fields are pre-populated with the existing information, but you can add a new Description for the updated Catalog</a:t>
            </a:r>
          </a:p>
          <a:p>
            <a:pPr marL="230188" lvl="1" indent="-230188">
              <a:lnSpc>
                <a:spcPts val="1700"/>
              </a:lnSpc>
              <a:spcBef>
                <a:spcPts val="0"/>
              </a:spcBef>
              <a:spcAft>
                <a:spcPts val="600"/>
              </a:spcAft>
            </a:pPr>
            <a:endParaRPr lang="en-US" sz="88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spcBef>
                <a:spcPts val="0"/>
              </a:spcBef>
              <a:spcAft>
                <a:spcPts val="600"/>
              </a:spcAft>
            </a:pPr>
            <a:r>
              <a:rPr lang="en-US" sz="7200" dirty="0"/>
              <a:t>Click “Next”</a:t>
            </a:r>
          </a:p>
          <a:p>
            <a:pPr marL="461963" indent="-231775">
              <a:lnSpc>
                <a:spcPts val="1700"/>
              </a:lnSpc>
              <a:spcBef>
                <a:spcPts val="0"/>
              </a:spcBef>
              <a:spcAft>
                <a:spcPts val="600"/>
              </a:spcAft>
              <a:buSzPct val="100000"/>
              <a:buFont typeface="+mj-lt"/>
              <a:buAutoNum type="arabicPeriod"/>
            </a:pPr>
            <a:endParaRPr lang="en-US"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03225" lvl="1" indent="-177800">
              <a:lnSpc>
                <a:spcPts val="2300"/>
              </a:lnSpc>
              <a:spcBef>
                <a:spcPts val="2800"/>
              </a:spcBef>
            </a:pPr>
            <a:endParaRPr lang="en-US" sz="1600" dirty="0"/>
          </a:p>
        </p:txBody>
      </p:sp>
      <p:sp>
        <p:nvSpPr>
          <p:cNvPr id="2" name="Title 1"/>
          <p:cNvSpPr>
            <a:spLocks noGrp="1"/>
          </p:cNvSpPr>
          <p:nvPr>
            <p:ph type="title"/>
          </p:nvPr>
        </p:nvSpPr>
        <p:spPr/>
        <p:txBody>
          <a:bodyPr/>
          <a:lstStyle/>
          <a:p>
            <a:r>
              <a:rPr lang="en-US" dirty="0"/>
              <a:t>Replacing Existing PunchOut Catalogs</a:t>
            </a:r>
            <a:endParaRPr lang="en-US" noProof="0" dirty="0"/>
          </a:p>
        </p:txBody>
      </p:sp>
      <p:pic>
        <p:nvPicPr>
          <p:cNvPr id="10" name="Picture 9">
            <a:extLst>
              <a:ext uri="{FF2B5EF4-FFF2-40B4-BE49-F238E27FC236}">
                <a16:creationId xmlns:a16="http://schemas.microsoft.com/office/drawing/2014/main" id="{FA9A8868-C120-2988-B470-AEE663CD5004}"/>
              </a:ext>
            </a:extLst>
          </p:cNvPr>
          <p:cNvPicPr>
            <a:picLocks noChangeAspect="1"/>
          </p:cNvPicPr>
          <p:nvPr/>
        </p:nvPicPr>
        <p:blipFill>
          <a:blip r:embed="rId3"/>
          <a:stretch>
            <a:fillRect/>
          </a:stretch>
        </p:blipFill>
        <p:spPr>
          <a:xfrm>
            <a:off x="2926270" y="2723027"/>
            <a:ext cx="6341934" cy="3472033"/>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7BE83D5E-F848-B42C-A74B-458E5ABB67F7}"/>
              </a:ext>
            </a:extLst>
          </p:cNvPr>
          <p:cNvSpPr/>
          <p:nvPr/>
        </p:nvSpPr>
        <p:spPr>
          <a:xfrm>
            <a:off x="8122740" y="5958136"/>
            <a:ext cx="531613" cy="278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8057128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461963" lvl="1" indent="-236538">
              <a:lnSpc>
                <a:spcPts val="1700"/>
              </a:lnSpc>
              <a:spcBef>
                <a:spcPts val="0"/>
              </a:spcBef>
              <a:spcAft>
                <a:spcPts val="1200"/>
              </a:spcAft>
              <a:buFont typeface="+mj-lt"/>
              <a:buAutoNum type="arabicPeriod" startAt="2"/>
            </a:pPr>
            <a:r>
              <a:rPr lang="en-US" sz="1600" b="1" dirty="0"/>
              <a:t>Content—</a:t>
            </a:r>
            <a:r>
              <a:rPr lang="en-US" sz="1600" dirty="0"/>
              <a:t>The Network will display the current Catalog (if it is under 4Mb)</a:t>
            </a:r>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03225" lvl="1" indent="-177800">
              <a:lnSpc>
                <a:spcPts val="2300"/>
              </a:lnSpc>
              <a:spcBef>
                <a:spcPts val="2800"/>
              </a:spcBef>
            </a:pPr>
            <a:endParaRPr lang="en-US" sz="1600" dirty="0"/>
          </a:p>
          <a:p>
            <a:pPr marL="403225" lvl="1" indent="-177800">
              <a:lnSpc>
                <a:spcPts val="2300"/>
              </a:lnSpc>
              <a:spcBef>
                <a:spcPts val="2800"/>
              </a:spcBef>
            </a:pPr>
            <a:endParaRPr lang="en-US" sz="1600" dirty="0"/>
          </a:p>
          <a:p>
            <a:pPr marL="225425" lvl="1" indent="0">
              <a:lnSpc>
                <a:spcPts val="1700"/>
              </a:lnSpc>
              <a:spcBef>
                <a:spcPts val="0"/>
              </a:spcBef>
              <a:spcAft>
                <a:spcPts val="600"/>
              </a:spcAft>
              <a:buNone/>
            </a:pPr>
            <a:br>
              <a:rPr lang="en-US" sz="1600" dirty="0"/>
            </a:br>
            <a:endParaRPr lang="en-US" sz="1600" dirty="0"/>
          </a:p>
          <a:p>
            <a:pPr marL="403225" lvl="1" indent="-177800">
              <a:lnSpc>
                <a:spcPts val="1800"/>
              </a:lnSpc>
              <a:spcBef>
                <a:spcPts val="1200"/>
              </a:spcBef>
              <a:spcAft>
                <a:spcPts val="600"/>
              </a:spcAft>
            </a:pPr>
            <a:endParaRPr lang="en-US" sz="1600" dirty="0"/>
          </a:p>
          <a:p>
            <a:pPr marL="403225" lvl="1" indent="-177800">
              <a:lnSpc>
                <a:spcPts val="1800"/>
              </a:lnSpc>
              <a:spcBef>
                <a:spcPts val="1200"/>
              </a:spcBef>
              <a:spcAft>
                <a:spcPts val="600"/>
              </a:spcAft>
            </a:pPr>
            <a:r>
              <a:rPr lang="en-US" sz="1600" dirty="0"/>
              <a:t>Click the </a:t>
            </a:r>
            <a:r>
              <a:rPr lang="en-US" sz="1600" b="1" dirty="0"/>
              <a:t>Upload Catalog File </a:t>
            </a:r>
            <a:r>
              <a:rPr lang="en-US" sz="1600" dirty="0"/>
              <a:t>button. This will replace the existing Catalog File with our updated Catalog</a:t>
            </a:r>
          </a:p>
        </p:txBody>
      </p:sp>
      <p:sp>
        <p:nvSpPr>
          <p:cNvPr id="2" name="Title 1"/>
          <p:cNvSpPr>
            <a:spLocks noGrp="1"/>
          </p:cNvSpPr>
          <p:nvPr>
            <p:ph type="title"/>
          </p:nvPr>
        </p:nvSpPr>
        <p:spPr/>
        <p:txBody>
          <a:bodyPr/>
          <a:lstStyle/>
          <a:p>
            <a:r>
              <a:rPr lang="en-US" dirty="0"/>
              <a:t>Replacing Existing PunchOut Catalogs</a:t>
            </a:r>
            <a:endParaRPr lang="en-US" noProof="0" dirty="0"/>
          </a:p>
        </p:txBody>
      </p:sp>
      <p:pic>
        <p:nvPicPr>
          <p:cNvPr id="14" name="Picture 13">
            <a:extLst>
              <a:ext uri="{FF2B5EF4-FFF2-40B4-BE49-F238E27FC236}">
                <a16:creationId xmlns:a16="http://schemas.microsoft.com/office/drawing/2014/main" id="{AEAB2DF7-D803-92BD-2E62-0F72F8F0C6D2}"/>
              </a:ext>
            </a:extLst>
          </p:cNvPr>
          <p:cNvPicPr>
            <a:picLocks noChangeAspect="1"/>
          </p:cNvPicPr>
          <p:nvPr/>
        </p:nvPicPr>
        <p:blipFill>
          <a:blip r:embed="rId3"/>
          <a:stretch>
            <a:fillRect/>
          </a:stretch>
        </p:blipFill>
        <p:spPr>
          <a:xfrm>
            <a:off x="1565275" y="2115629"/>
            <a:ext cx="8744586" cy="37247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380825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5066550"/>
          </a:xfrm>
          <a:prstGeom prst="rect">
            <a:avLst/>
          </a:prstGeom>
        </p:spPr>
        <p:txBody>
          <a:bodyPr>
            <a:normAutofit/>
          </a:bodyPr>
          <a:lstStyle/>
          <a:p>
            <a:pPr marL="461963" lvl="1" indent="-176213">
              <a:lnSpc>
                <a:spcPts val="1800"/>
              </a:lnSpc>
              <a:spcBef>
                <a:spcPts val="0"/>
              </a:spcBef>
              <a:spcAft>
                <a:spcPts val="600"/>
              </a:spcAft>
            </a:pPr>
            <a:r>
              <a:rPr lang="en-US" sz="1600" dirty="0"/>
              <a:t>Select your Catalog file, by clicking the </a:t>
            </a:r>
            <a:r>
              <a:rPr lang="en-US" sz="1600" b="1" dirty="0"/>
              <a:t>Choose File </a:t>
            </a:r>
            <a:r>
              <a:rPr lang="en-US" sz="1600" dirty="0"/>
              <a:t>button and navigating to where your file is saved.</a:t>
            </a:r>
          </a:p>
          <a:p>
            <a:pPr marL="461963" lvl="2" indent="166688">
              <a:lnSpc>
                <a:spcPts val="1600"/>
              </a:lnSpc>
              <a:spcBef>
                <a:spcPts val="0"/>
              </a:spcBef>
              <a:spcAft>
                <a:spcPts val="200"/>
              </a:spcAft>
              <a:buFont typeface="Wingdings" pitchFamily="2" charset="2"/>
              <a:buChar char="§"/>
            </a:pPr>
            <a:r>
              <a:rPr lang="en-US" sz="1400" dirty="0"/>
              <a:t>Your Excel file must not exceed 1 Mb, however you can use zip compression</a:t>
            </a:r>
          </a:p>
          <a:p>
            <a:pPr marL="630238" lvl="2" indent="-168275">
              <a:lnSpc>
                <a:spcPts val="1600"/>
              </a:lnSpc>
              <a:spcBef>
                <a:spcPts val="0"/>
              </a:spcBef>
              <a:spcAft>
                <a:spcPts val="600"/>
              </a:spcAft>
              <a:buFont typeface="Wingdings" pitchFamily="2" charset="2"/>
              <a:buChar char="§"/>
            </a:pPr>
            <a:r>
              <a:rPr lang="en-US" sz="1400" dirty="0"/>
              <a:t>If your Excel file is too large, you will need to convert it to a CIF. See the Appendix—“How to convert an Excel file to CIF”</a:t>
            </a:r>
          </a:p>
          <a:p>
            <a:pPr marL="461963" lvl="1" indent="-176213">
              <a:lnSpc>
                <a:spcPts val="1800"/>
              </a:lnSpc>
              <a:spcBef>
                <a:spcPts val="0"/>
              </a:spcBef>
              <a:spcAft>
                <a:spcPts val="600"/>
              </a:spcAft>
            </a:pPr>
            <a:r>
              <a:rPr lang="en-US" sz="1600" dirty="0"/>
              <a:t>After you have selected your Catalog file, click “Validate and Publish”</a:t>
            </a: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461962" lvl="1" indent="0">
              <a:lnSpc>
                <a:spcPts val="1700"/>
              </a:lnSpc>
              <a:spcBef>
                <a:spcPts val="0"/>
              </a:spcBef>
              <a:spcAft>
                <a:spcPts val="200"/>
              </a:spcAft>
              <a:buNone/>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461962" lvl="1">
              <a:lnSpc>
                <a:spcPts val="1800"/>
              </a:lnSpc>
              <a:spcBef>
                <a:spcPts val="0"/>
              </a:spcBef>
              <a:spcAft>
                <a:spcPts val="200"/>
              </a:spcAft>
            </a:pPr>
            <a:endParaRPr lang="en-US" sz="1600" dirty="0"/>
          </a:p>
          <a:p>
            <a:pPr marL="461963" lvl="1" indent="-176213">
              <a:lnSpc>
                <a:spcPts val="1800"/>
              </a:lnSpc>
              <a:spcBef>
                <a:spcPts val="200"/>
              </a:spcBef>
              <a:spcAft>
                <a:spcPts val="200"/>
              </a:spcAft>
            </a:pPr>
            <a:r>
              <a:rPr lang="en-US" sz="1600" dirty="0"/>
              <a:t>As your Catalog loads, you will be returned to the Catalog Home screen and the status will read “Validating”. Click the “Refresh” button at the bottom of the screen to see the status change. Be sure to wait for the validation to finish</a:t>
            </a:r>
          </a:p>
          <a:p>
            <a:pPr marL="0" lvl="1" indent="0">
              <a:lnSpc>
                <a:spcPts val="2300"/>
              </a:lnSpc>
              <a:spcBef>
                <a:spcPts val="0"/>
              </a:spcBef>
              <a:spcAft>
                <a:spcPts val="200"/>
              </a:spcAft>
              <a:buNone/>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dirty="0"/>
              <a:t>Replacing Existing PunchOut Catalogs</a:t>
            </a:r>
            <a:endParaRPr lang="en-US" noProof="0" dirty="0"/>
          </a:p>
        </p:txBody>
      </p:sp>
      <p:pic>
        <p:nvPicPr>
          <p:cNvPr id="6" name="Picture 5">
            <a:extLst>
              <a:ext uri="{FF2B5EF4-FFF2-40B4-BE49-F238E27FC236}">
                <a16:creationId xmlns:a16="http://schemas.microsoft.com/office/drawing/2014/main" id="{C65C4B22-05E5-0624-8708-5C49729596A1}"/>
              </a:ext>
            </a:extLst>
          </p:cNvPr>
          <p:cNvPicPr>
            <a:picLocks noChangeAspect="1"/>
          </p:cNvPicPr>
          <p:nvPr/>
        </p:nvPicPr>
        <p:blipFill>
          <a:blip r:embed="rId3"/>
          <a:stretch>
            <a:fillRect/>
          </a:stretch>
        </p:blipFill>
        <p:spPr>
          <a:xfrm>
            <a:off x="921721" y="2837105"/>
            <a:ext cx="10351032" cy="29211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04062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1650" y="1619712"/>
            <a:ext cx="11186477" cy="4986827"/>
          </a:xfrm>
          <a:prstGeom prst="rect">
            <a:avLst/>
          </a:prstGeom>
        </p:spPr>
        <p:txBody>
          <a:bodyPr>
            <a:normAutofit/>
          </a:bodyPr>
          <a:lstStyle/>
          <a:p>
            <a:pPr marL="400050" lvl="1" indent="-169863">
              <a:lnSpc>
                <a:spcPts val="1800"/>
              </a:lnSpc>
              <a:spcBef>
                <a:spcPts val="0"/>
              </a:spcBef>
              <a:spcAft>
                <a:spcPts val="1200"/>
              </a:spcAft>
            </a:pPr>
            <a:r>
              <a:rPr lang="en-US" sz="1600" dirty="0"/>
              <a:t>When your Catalog passes the Network upload validation, the Network may show any of these statuses: </a:t>
            </a:r>
            <a:r>
              <a:rPr lang="en-US" sz="1600" b="1" dirty="0"/>
              <a:t>“Published”, “Validated by Customer” or “Pending Buyer Validation”—</a:t>
            </a:r>
            <a:r>
              <a:rPr lang="en-US" sz="1600" i="1" dirty="0"/>
              <a:t>note that these are </a:t>
            </a:r>
            <a:r>
              <a:rPr lang="en-US" sz="1600" b="1" dirty="0"/>
              <a:t>all</a:t>
            </a:r>
            <a:r>
              <a:rPr lang="en-US" sz="1600" i="1" dirty="0"/>
              <a:t> valid statuses</a:t>
            </a:r>
            <a:r>
              <a:rPr lang="en-US" sz="1600" dirty="0"/>
              <a:t>. The upload is complete.</a:t>
            </a:r>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230187" lvl="1" indent="0">
              <a:lnSpc>
                <a:spcPts val="1800"/>
              </a:lnSpc>
              <a:spcBef>
                <a:spcPts val="0"/>
              </a:spcBef>
              <a:spcAft>
                <a:spcPts val="600"/>
              </a:spcAft>
              <a:buNone/>
            </a:pPr>
            <a:endParaRPr lang="en-US" sz="1600" dirty="0"/>
          </a:p>
          <a:p>
            <a:pPr marL="230187" lvl="1" indent="0">
              <a:lnSpc>
                <a:spcPts val="1800"/>
              </a:lnSpc>
              <a:spcBef>
                <a:spcPts val="0"/>
              </a:spcBef>
              <a:spcAft>
                <a:spcPts val="600"/>
              </a:spcAft>
              <a:buNone/>
            </a:pPr>
            <a:endParaRPr lang="en-US" sz="1600" dirty="0"/>
          </a:p>
          <a:p>
            <a:pPr marL="230187" lvl="1" indent="0">
              <a:lnSpc>
                <a:spcPts val="1800"/>
              </a:lnSpc>
              <a:spcBef>
                <a:spcPts val="0"/>
              </a:spcBef>
              <a:spcAft>
                <a:spcPts val="600"/>
              </a:spcAft>
              <a:buNone/>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230187" lvl="1">
              <a:lnSpc>
                <a:spcPts val="1800"/>
              </a:lnSpc>
              <a:spcBef>
                <a:spcPts val="0"/>
              </a:spcBef>
              <a:spcAft>
                <a:spcPts val="600"/>
              </a:spcAft>
            </a:pPr>
            <a:endParaRPr lang="en-US" sz="1600" dirty="0"/>
          </a:p>
          <a:p>
            <a:pPr marL="400050" lvl="1" indent="-169863">
              <a:lnSpc>
                <a:spcPts val="1800"/>
              </a:lnSpc>
              <a:spcBef>
                <a:spcPts val="0"/>
              </a:spcBef>
              <a:spcAft>
                <a:spcPts val="600"/>
              </a:spcAft>
            </a:pPr>
            <a:r>
              <a:rPr lang="en-US" sz="1600" dirty="0"/>
              <a:t>Notice that the Catalog Name stayed the same, but the new File Name we loaded is reflected on the Network.</a:t>
            </a:r>
          </a:p>
          <a:p>
            <a:pPr marL="400050" lvl="1" indent="-169863">
              <a:lnSpc>
                <a:spcPts val="1800"/>
              </a:lnSpc>
              <a:spcBef>
                <a:spcPts val="0"/>
              </a:spcBef>
              <a:spcAft>
                <a:spcPts val="600"/>
              </a:spcAft>
            </a:pPr>
            <a:r>
              <a:rPr lang="en-US" sz="1600" dirty="0"/>
              <a:t>The Network does Catalog version control for you. See that our replacement Catalog is now Version 2, and is active. Note that the radio button has moved up to our new active version.</a:t>
            </a: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dirty="0"/>
              <a:t>Replacing Existing PunchOut Catalogs</a:t>
            </a:r>
            <a:endParaRPr lang="en-US" noProof="0" dirty="0"/>
          </a:p>
        </p:txBody>
      </p:sp>
      <p:pic>
        <p:nvPicPr>
          <p:cNvPr id="4" name="Picture 3">
            <a:extLst>
              <a:ext uri="{FF2B5EF4-FFF2-40B4-BE49-F238E27FC236}">
                <a16:creationId xmlns:a16="http://schemas.microsoft.com/office/drawing/2014/main" id="{4A51D2CA-61C3-4429-92EC-31DABF3C0D09}"/>
              </a:ext>
            </a:extLst>
          </p:cNvPr>
          <p:cNvPicPr>
            <a:picLocks noChangeAspect="1"/>
          </p:cNvPicPr>
          <p:nvPr/>
        </p:nvPicPr>
        <p:blipFill>
          <a:blip r:embed="rId3"/>
          <a:stretch>
            <a:fillRect/>
          </a:stretch>
        </p:blipFill>
        <p:spPr>
          <a:xfrm>
            <a:off x="1887797" y="2270045"/>
            <a:ext cx="8414182" cy="30989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61690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275625" cy="4716000"/>
          </a:xfrm>
          <a:prstGeom prst="rect">
            <a:avLst/>
          </a:prstGeom>
        </p:spPr>
        <p:txBody>
          <a:bodyPr/>
          <a:lstStyle/>
          <a:p>
            <a:pPr marL="228600" indent="-228600">
              <a:lnSpc>
                <a:spcPts val="2000"/>
              </a:lnSpc>
              <a:spcBef>
                <a:spcPts val="0"/>
              </a:spcBef>
              <a:spcAft>
                <a:spcPts val="600"/>
              </a:spcAft>
              <a:buFont typeface="Wingdings" pitchFamily="2" charset="2"/>
              <a:buChar char="§"/>
            </a:pPr>
            <a:r>
              <a:rPr lang="en-US" dirty="0"/>
              <a:t>Customer Approval</a:t>
            </a:r>
          </a:p>
          <a:p>
            <a:pPr marL="400050" lvl="1" indent="-169863">
              <a:lnSpc>
                <a:spcPts val="2000"/>
              </a:lnSpc>
              <a:spcBef>
                <a:spcPts val="0"/>
              </a:spcBef>
              <a:spcAft>
                <a:spcPts val="600"/>
              </a:spcAft>
            </a:pPr>
            <a:r>
              <a:rPr lang="en-US" dirty="0"/>
              <a:t>When your Catalog passes the Network upload validation, your Customer is then notified to audit, validate and approve your Catalog. </a:t>
            </a:r>
          </a:p>
          <a:p>
            <a:pPr marL="400050" lvl="1" indent="-169863">
              <a:lnSpc>
                <a:spcPts val="2000"/>
              </a:lnSpc>
              <a:spcBef>
                <a:spcPts val="0"/>
              </a:spcBef>
              <a:spcAft>
                <a:spcPts val="600"/>
              </a:spcAft>
            </a:pPr>
            <a:r>
              <a:rPr lang="en-US" dirty="0"/>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2000"/>
              </a:lnSpc>
              <a:spcBef>
                <a:spcPts val="0"/>
              </a:spcBef>
              <a:spcAft>
                <a:spcPts val="600"/>
              </a:spcAft>
            </a:pPr>
            <a:r>
              <a:rPr lang="en-US" spc="-20" dirty="0"/>
              <a:t>If your Customer finds anything in your Catalog file that requires your attention, you will be notified by e-Mail.</a:t>
            </a:r>
          </a:p>
          <a:p>
            <a:pPr marL="568325" lvl="2" indent="-165100">
              <a:lnSpc>
                <a:spcPts val="2000"/>
              </a:lnSpc>
              <a:spcBef>
                <a:spcPts val="0"/>
              </a:spcBef>
              <a:spcAft>
                <a:spcPts val="600"/>
              </a:spcAft>
              <a:buFont typeface="Wingdings" pitchFamily="2" charset="2"/>
              <a:buChar char="§"/>
            </a:pPr>
            <a:r>
              <a:rPr lang="en-US" sz="1400" dirty="0"/>
              <a:t>Corrections should be made to the original Excel file, then the corrected Catalog file needs to be uploaded to the Network.</a:t>
            </a:r>
          </a:p>
          <a:p>
            <a:pPr marL="568325" lvl="2" indent="-168275">
              <a:lnSpc>
                <a:spcPts val="2000"/>
              </a:lnSpc>
              <a:spcBef>
                <a:spcPts val="0"/>
              </a:spcBef>
              <a:spcAft>
                <a:spcPts val="600"/>
              </a:spcAft>
              <a:buFont typeface="Wingdings" pitchFamily="2" charset="2"/>
              <a:buChar char="§"/>
            </a:pPr>
            <a:r>
              <a:rPr lang="en-US" sz="1400" dirty="0"/>
              <a:t>Each Catalog must pass both the Network validation, and the Customer audit before it can be loaded into the Customer’s buying application and be available for their Users.</a:t>
            </a:r>
            <a:endParaRPr lang="en-US" sz="1400" dirty="0">
              <a:solidFill>
                <a:schemeClr val="bg2"/>
              </a:solidFill>
            </a:endParaRP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dirty="0"/>
              <a:t>Replacing Existing PunchOut Catalogs</a:t>
            </a:r>
            <a:endParaRPr lang="en-US" noProof="0" dirty="0"/>
          </a:p>
        </p:txBody>
      </p:sp>
    </p:spTree>
    <p:extLst>
      <p:ext uri="{BB962C8B-B14F-4D97-AF65-F5344CB8AC3E}">
        <p14:creationId xmlns:p14="http://schemas.microsoft.com/office/powerpoint/2010/main" val="5280588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p:txBody>
          <a:bodyPr/>
          <a:lstStyle/>
          <a:p>
            <a:r>
              <a:rPr lang="en-US" dirty="0"/>
              <a:t>Testing </a:t>
            </a:r>
            <a:r>
              <a:rPr lang="en-US" dirty="0">
                <a:solidFill>
                  <a:schemeClr val="accent1"/>
                </a:solidFill>
              </a:rPr>
              <a:t>Connectivity</a:t>
            </a:r>
          </a:p>
        </p:txBody>
      </p:sp>
    </p:spTree>
    <p:extLst>
      <p:ext uri="{BB962C8B-B14F-4D97-AF65-F5344CB8AC3E}">
        <p14:creationId xmlns:p14="http://schemas.microsoft.com/office/powerpoint/2010/main" val="21954779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31373"/>
            <a:ext cx="11186477" cy="4791310"/>
          </a:xfrm>
          <a:prstGeom prst="rect">
            <a:avLst/>
          </a:prstGeom>
        </p:spPr>
        <p:txBody>
          <a:bodyPr vert="horz" lIns="0" tIns="0" rIns="0" bIns="0" rtlCol="0" anchor="t">
            <a:normAutofit/>
          </a:bodyPr>
          <a:lstStyle/>
          <a:p>
            <a:pPr marL="60325" indent="-60325">
              <a:lnSpc>
                <a:spcPts val="2200"/>
              </a:lnSpc>
              <a:spcBef>
                <a:spcPts val="0"/>
              </a:spcBef>
              <a:spcAft>
                <a:spcPts val="1200"/>
              </a:spcAft>
              <a:buSzPct val="100000"/>
            </a:pPr>
            <a:r>
              <a:rPr lang="en-US" b="1" dirty="0"/>
              <a:t>All</a:t>
            </a:r>
            <a:r>
              <a:rPr lang="en-US" dirty="0"/>
              <a:t> PunchOut catalogs </a:t>
            </a:r>
            <a:r>
              <a:rPr lang="en-US" b="1" dirty="0"/>
              <a:t>must </a:t>
            </a:r>
            <a:r>
              <a:rPr lang="en-US" dirty="0"/>
              <a:t>be tested in both the </a:t>
            </a:r>
            <a:r>
              <a:rPr lang="en-US" b="1" dirty="0"/>
              <a:t>Test </a:t>
            </a:r>
            <a:r>
              <a:rPr lang="en-US" dirty="0"/>
              <a:t>and </a:t>
            </a:r>
            <a:r>
              <a:rPr lang="en-US" b="1" dirty="0"/>
              <a:t>Production</a:t>
            </a:r>
            <a:r>
              <a:rPr lang="en-US" dirty="0"/>
              <a:t> environments.</a:t>
            </a:r>
          </a:p>
          <a:p>
            <a:pPr marL="60325" indent="-60325">
              <a:lnSpc>
                <a:spcPts val="2200"/>
              </a:lnSpc>
              <a:spcBef>
                <a:spcPts val="0"/>
              </a:spcBef>
              <a:spcAft>
                <a:spcPts val="1200"/>
              </a:spcAft>
              <a:buSzPct val="100000"/>
            </a:pPr>
            <a:r>
              <a:rPr lang="en-US" dirty="0"/>
              <a:t>Success in the </a:t>
            </a:r>
            <a:r>
              <a:rPr lang="en-US" b="1" dirty="0"/>
              <a:t>Test </a:t>
            </a:r>
            <a:r>
              <a:rPr lang="en-US" dirty="0"/>
              <a:t>environment does not mean that the catalog will connect properly in </a:t>
            </a:r>
            <a:r>
              <a:rPr lang="en-US" b="1" dirty="0"/>
              <a:t>Production</a:t>
            </a:r>
            <a:r>
              <a:rPr lang="en-US" dirty="0"/>
              <a:t>.</a:t>
            </a:r>
          </a:p>
          <a:p>
            <a:pPr marL="514350" lvl="1" indent="-168275">
              <a:lnSpc>
                <a:spcPts val="2200"/>
              </a:lnSpc>
              <a:spcBef>
                <a:spcPts val="0"/>
              </a:spcBef>
              <a:spcAft>
                <a:spcPts val="1200"/>
              </a:spcAft>
            </a:pPr>
            <a:r>
              <a:rPr lang="en-US" dirty="0"/>
              <a:t>Supplier ANIDs in a Test environment contain a “–T” suffix (</a:t>
            </a:r>
            <a:r>
              <a:rPr lang="en-US" i="1" dirty="0"/>
              <a:t>Example: </a:t>
            </a:r>
            <a:r>
              <a:rPr lang="en-US" dirty="0"/>
              <a:t>AN99999999999-T)—in Production there is no “-T”. This means the that the PunchOut in Production is using a different “User Name”.</a:t>
            </a:r>
          </a:p>
          <a:p>
            <a:pPr marL="514350" lvl="1" indent="-168275">
              <a:lnSpc>
                <a:spcPts val="2200"/>
              </a:lnSpc>
              <a:spcBef>
                <a:spcPts val="0"/>
              </a:spcBef>
              <a:spcAft>
                <a:spcPts val="1200"/>
              </a:spcAft>
            </a:pPr>
            <a:r>
              <a:rPr lang="en-US" dirty="0"/>
              <a:t>The Network does not allow the same Shared Secret to be set for both Test and Production—this means the PunchOut in Production is using a different “Password”.</a:t>
            </a:r>
          </a:p>
          <a:p>
            <a:pPr>
              <a:lnSpc>
                <a:spcPts val="2200"/>
              </a:lnSpc>
              <a:spcBef>
                <a:spcPts val="0"/>
              </a:spcBef>
              <a:spcAft>
                <a:spcPts val="1200"/>
              </a:spcAft>
            </a:pPr>
            <a:r>
              <a:rPr lang="en-US" dirty="0"/>
              <a:t>Once the PunchOut Catalog Index file has been created and loaded, you’ll need to set up your</a:t>
            </a:r>
            <a:br>
              <a:rPr lang="en-US" dirty="0"/>
            </a:br>
            <a:r>
              <a:rPr lang="en-US" dirty="0"/>
              <a:t>website to accept </a:t>
            </a:r>
            <a:r>
              <a:rPr lang="en-US" dirty="0" err="1"/>
              <a:t>PunchOut</a:t>
            </a:r>
            <a:r>
              <a:rPr lang="en-US" dirty="0"/>
              <a:t> requests from your Customer.</a:t>
            </a:r>
            <a:endParaRPr lang="en-US" dirty="0">
              <a:cs typeface="Arial"/>
            </a:endParaRPr>
          </a:p>
          <a:p>
            <a:pPr marL="346075" lvl="1" indent="168275">
              <a:lnSpc>
                <a:spcPts val="2000"/>
              </a:lnSpc>
              <a:spcBef>
                <a:spcPts val="0"/>
              </a:spcBef>
              <a:spcAft>
                <a:spcPts val="600"/>
              </a:spcAft>
            </a:pPr>
            <a:r>
              <a:rPr lang="en-US" dirty="0"/>
              <a:t>The “User Name” will be their ANID:</a:t>
            </a:r>
          </a:p>
          <a:p>
            <a:pPr marL="524510" lvl="2" indent="168275">
              <a:lnSpc>
                <a:spcPts val="2000"/>
              </a:lnSpc>
              <a:spcBef>
                <a:spcPts val="0"/>
              </a:spcBef>
              <a:spcAft>
                <a:spcPts val="600"/>
              </a:spcAft>
            </a:pPr>
            <a:r>
              <a:rPr lang="en-US" dirty="0"/>
              <a:t>AN99999999999 for </a:t>
            </a:r>
            <a:r>
              <a:rPr lang="en-US" b="1" dirty="0"/>
              <a:t>Production</a:t>
            </a:r>
            <a:endParaRPr lang="en-US" b="1" dirty="0">
              <a:cs typeface="Arial"/>
            </a:endParaRPr>
          </a:p>
          <a:p>
            <a:pPr marL="524510" lvl="2" indent="168275">
              <a:lnSpc>
                <a:spcPts val="2000"/>
              </a:lnSpc>
              <a:spcBef>
                <a:spcPts val="0"/>
              </a:spcBef>
              <a:spcAft>
                <a:spcPts val="600"/>
              </a:spcAft>
            </a:pPr>
            <a:r>
              <a:rPr lang="en-US" dirty="0"/>
              <a:t>AN99999999999-T for </a:t>
            </a:r>
            <a:r>
              <a:rPr lang="en-US" b="1" dirty="0"/>
              <a:t>Test</a:t>
            </a:r>
            <a:endParaRPr lang="en-US" b="1" dirty="0">
              <a:cs typeface="Arial"/>
            </a:endParaRPr>
          </a:p>
          <a:p>
            <a:pPr marL="346075" lvl="1" indent="168275">
              <a:lnSpc>
                <a:spcPts val="2200"/>
              </a:lnSpc>
              <a:spcBef>
                <a:spcPts val="0"/>
              </a:spcBef>
              <a:spcAft>
                <a:spcPts val="1200"/>
              </a:spcAft>
            </a:pPr>
            <a:r>
              <a:rPr lang="en-US" dirty="0"/>
              <a:t>The “Password” will be the Shared Secret you have set up on your AN account.</a:t>
            </a:r>
          </a:p>
          <a:p>
            <a:pPr marL="625475" lvl="1" indent="-163195">
              <a:lnSpc>
                <a:spcPts val="1700"/>
              </a:lnSpc>
              <a:spcBef>
                <a:spcPts val="0"/>
              </a:spcBef>
              <a:spcAft>
                <a:spcPts val="200"/>
              </a:spcAft>
            </a:pPr>
            <a:endParaRPr lang="en-US" sz="1600" dirty="0">
              <a:cs typeface="Arial"/>
            </a:endParaRPr>
          </a:p>
          <a:p>
            <a:pPr marL="625475" lvl="1" indent="-163195">
              <a:lnSpc>
                <a:spcPts val="1700"/>
              </a:lnSpc>
              <a:spcBef>
                <a:spcPts val="0"/>
              </a:spcBef>
              <a:spcAft>
                <a:spcPts val="200"/>
              </a:spcAft>
            </a:pPr>
            <a:endParaRPr lang="en-US" sz="1600" dirty="0">
              <a:cs typeface="Arial"/>
            </a:endParaRPr>
          </a:p>
          <a:p>
            <a:pPr marL="625475" lvl="1" indent="-163195">
              <a:lnSpc>
                <a:spcPts val="1700"/>
              </a:lnSpc>
              <a:spcBef>
                <a:spcPts val="0"/>
              </a:spcBef>
              <a:spcAft>
                <a:spcPts val="200"/>
              </a:spcAft>
            </a:pPr>
            <a:endParaRPr lang="en-US" sz="1600" dirty="0">
              <a:cs typeface="Arial"/>
            </a:endParaRPr>
          </a:p>
          <a:p>
            <a:pPr marL="346075" indent="-283845">
              <a:lnSpc>
                <a:spcPts val="1700"/>
              </a:lnSpc>
              <a:spcBef>
                <a:spcPts val="0"/>
              </a:spcBef>
              <a:spcAft>
                <a:spcPts val="200"/>
              </a:spcAft>
              <a:buSzPct val="100000"/>
              <a:buFont typeface="Wingdings" pitchFamily="2" charset="2"/>
              <a:buChar char="§"/>
            </a:pPr>
            <a:endParaRPr lang="en-US" sz="2200" dirty="0">
              <a:cs typeface="Arial"/>
            </a:endParaRPr>
          </a:p>
        </p:txBody>
      </p:sp>
      <p:sp>
        <p:nvSpPr>
          <p:cNvPr id="2" name="Title 1"/>
          <p:cNvSpPr>
            <a:spLocks noGrp="1"/>
          </p:cNvSpPr>
          <p:nvPr>
            <p:ph type="title"/>
          </p:nvPr>
        </p:nvSpPr>
        <p:spPr/>
        <p:txBody>
          <a:bodyPr/>
          <a:lstStyle/>
          <a:p>
            <a:r>
              <a:rPr lang="en-US" noProof="0" dirty="0"/>
              <a:t>Testing Connectivity</a:t>
            </a:r>
          </a:p>
        </p:txBody>
      </p:sp>
      <p:pic>
        <p:nvPicPr>
          <p:cNvPr id="5" name="Picture 4">
            <a:extLst>
              <a:ext uri="{FF2B5EF4-FFF2-40B4-BE49-F238E27FC236}">
                <a16:creationId xmlns:a16="http://schemas.microsoft.com/office/drawing/2014/main" id="{C5EBF95A-00AE-4EFD-8161-9F25C69ABE02}"/>
              </a:ext>
            </a:extLst>
          </p:cNvPr>
          <p:cNvPicPr>
            <a:picLocks noChangeAspect="1"/>
          </p:cNvPicPr>
          <p:nvPr/>
        </p:nvPicPr>
        <p:blipFill>
          <a:blip r:embed="rId3"/>
          <a:stretch>
            <a:fillRect/>
          </a:stretch>
        </p:blipFill>
        <p:spPr>
          <a:xfrm>
            <a:off x="8767948" y="3895725"/>
            <a:ext cx="3151638" cy="3151638"/>
          </a:xfrm>
          <a:prstGeom prst="rect">
            <a:avLst/>
          </a:prstGeom>
        </p:spPr>
      </p:pic>
      <p:sp>
        <p:nvSpPr>
          <p:cNvPr id="4" name="Star: 5 Points 3">
            <a:extLst>
              <a:ext uri="{FF2B5EF4-FFF2-40B4-BE49-F238E27FC236}">
                <a16:creationId xmlns:a16="http://schemas.microsoft.com/office/drawing/2014/main" id="{E25F1A08-FD63-B7D6-502E-44C7EFF80247}"/>
              </a:ext>
            </a:extLst>
          </p:cNvPr>
          <p:cNvSpPr/>
          <p:nvPr/>
        </p:nvSpPr>
        <p:spPr bwMode="gray">
          <a:xfrm>
            <a:off x="6135307" y="589756"/>
            <a:ext cx="5265282" cy="3718983"/>
          </a:xfrm>
          <a:prstGeom prst="star5">
            <a:avLst/>
          </a:prstGeom>
          <a:solidFill>
            <a:srgbClr val="FF0000"/>
          </a:solid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800" kern="0" dirty="0">
                <a:ea typeface="Arial Unicode MS"/>
                <a:cs typeface="Arial Unicode MS"/>
              </a:rPr>
              <a:t>Change example ANID to your Customer's ANID</a:t>
            </a: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03304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re's How it works Title 1"/>
          <p:cNvSpPr>
            <a:spLocks noGrp="1"/>
          </p:cNvSpPr>
          <p:nvPr>
            <p:ph type="title"/>
          </p:nvPr>
        </p:nvSpPr>
        <p:spPr>
          <a:xfrm>
            <a:off x="503874" y="500467"/>
            <a:ext cx="11186476" cy="369332"/>
          </a:xfrm>
        </p:spPr>
        <p:txBody>
          <a:bodyPr/>
          <a:lstStyle/>
          <a:p>
            <a:r>
              <a:rPr lang="en-US" dirty="0"/>
              <a:t>How does it work?</a:t>
            </a:r>
            <a:endParaRPr lang="en-US" b="0" dirty="0"/>
          </a:p>
        </p:txBody>
      </p:sp>
      <p:sp>
        <p:nvSpPr>
          <p:cNvPr id="34" name="TextBox  Buyer User"/>
          <p:cNvSpPr txBox="1"/>
          <p:nvPr/>
        </p:nvSpPr>
        <p:spPr>
          <a:xfrm>
            <a:off x="1068550" y="3471689"/>
            <a:ext cx="1153895"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Buyer User</a:t>
            </a:r>
          </a:p>
        </p:txBody>
      </p:sp>
      <p:sp>
        <p:nvSpPr>
          <p:cNvPr id="22" name="1 User clicks Buy From Supplier"/>
          <p:cNvSpPr/>
          <p:nvPr/>
        </p:nvSpPr>
        <p:spPr>
          <a:xfrm>
            <a:off x="462845" y="5521983"/>
            <a:ext cx="11288103" cy="425758"/>
          </a:xfrm>
          <a:prstGeom prst="rect">
            <a:avLst/>
          </a:prstGeom>
          <a:noFill/>
        </p:spPr>
        <p:txBody>
          <a:bodyPr wrap="square" lIns="0" rIns="0">
            <a:spAutoFit/>
          </a:bodyPr>
          <a:lstStyle/>
          <a:p>
            <a:pPr algn="ctr">
              <a:lnSpc>
                <a:spcPts val="2600"/>
              </a:lnSpc>
            </a:pPr>
            <a:r>
              <a:rPr lang="en-US" sz="2400" spc="-20" dirty="0">
                <a:solidFill>
                  <a:sysClr val="windowText" lastClr="000000"/>
                </a:solidFill>
                <a:latin typeface="+mj-lt"/>
                <a:ea typeface="+mj-ea"/>
                <a:cs typeface="+mj-cs"/>
              </a:rPr>
              <a:t>The User finds the Supplier’s link in the Ariba Catalog and clicks “Buy from Supplier.”</a:t>
            </a:r>
          </a:p>
        </p:txBody>
      </p:sp>
      <p:pic>
        <p:nvPicPr>
          <p:cNvPr id="45" name="Ariba Catalog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sp>
        <p:nvSpPr>
          <p:cNvPr id="43" name="Graphic Server">
            <a:extLst>
              <a:ext uri="{FF2B5EF4-FFF2-40B4-BE49-F238E27FC236}">
                <a16:creationId xmlns:a16="http://schemas.microsoft.com/office/drawing/2014/main" id="{6F95B5CA-C231-4A4C-A433-C7E2F6C1669D}"/>
              </a:ext>
            </a:extLst>
          </p:cNvPr>
          <p:cNvSpPr/>
          <p:nvPr/>
        </p:nvSpPr>
        <p:spPr>
          <a:xfrm>
            <a:off x="9916697" y="1686128"/>
            <a:ext cx="1341754" cy="3107824"/>
          </a:xfrm>
          <a:prstGeom prst="rect">
            <a:avLst/>
          </a:prstGeom>
        </p:spPr>
        <p:txBody>
          <a:bodyPr wrap="square">
            <a:spAutoFit/>
          </a:bodyPr>
          <a:lstStyle/>
          <a:p>
            <a:r>
              <a:rPr lang="en-US" sz="19596" dirty="0">
                <a:latin typeface="Webdings" panose="05030102010509060703" pitchFamily="18" charset="2"/>
              </a:rPr>
              <a:t>À</a:t>
            </a:r>
            <a:endParaRPr lang="en-US" sz="19596" dirty="0">
              <a:latin typeface="MS Shell Dlg 2" panose="020B0604030504040204" pitchFamily="34" charset="0"/>
            </a:endParaRPr>
          </a:p>
        </p:txBody>
      </p:sp>
      <p:pic>
        <p:nvPicPr>
          <p:cNvPr id="47" name="Ariba Network Graphic">
            <a:extLst>
              <a:ext uri="{FF2B5EF4-FFF2-40B4-BE49-F238E27FC236}">
                <a16:creationId xmlns:a16="http://schemas.microsoft.com/office/drawing/2014/main" id="{EDFDC933-8931-498F-AA3E-194720493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658" y="1212983"/>
            <a:ext cx="4989321" cy="3513473"/>
          </a:xfrm>
          <a:prstGeom prst="rect">
            <a:avLst/>
          </a:prstGeom>
        </p:spPr>
      </p:pic>
      <p:sp>
        <p:nvSpPr>
          <p:cNvPr id="48" name="TextBox www.shop.com Supplier">
            <a:extLst>
              <a:ext uri="{FF2B5EF4-FFF2-40B4-BE49-F238E27FC236}">
                <a16:creationId xmlns:a16="http://schemas.microsoft.com/office/drawing/2014/main" id="{96657B74-7740-4D84-A205-8C021B6C6E12}"/>
              </a:ext>
            </a:extLst>
          </p:cNvPr>
          <p:cNvSpPr txBox="1"/>
          <p:nvPr/>
        </p:nvSpPr>
        <p:spPr>
          <a:xfrm>
            <a:off x="9901326" y="4197181"/>
            <a:ext cx="1872307"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www.supplier.com</a:t>
            </a:r>
          </a:p>
        </p:txBody>
      </p:sp>
      <p:sp>
        <p:nvSpPr>
          <p:cNvPr id="3" name="TextBox 2">
            <a:extLst>
              <a:ext uri="{FF2B5EF4-FFF2-40B4-BE49-F238E27FC236}">
                <a16:creationId xmlns:a16="http://schemas.microsoft.com/office/drawing/2014/main" id="{6784FD14-7A8E-59AE-DF04-136EE08DE329}"/>
              </a:ext>
            </a:extLst>
          </p:cNvPr>
          <p:cNvSpPr txBox="1"/>
          <p:nvPr/>
        </p:nvSpPr>
        <p:spPr>
          <a:xfrm>
            <a:off x="6225318" y="1707851"/>
            <a:ext cx="1244600" cy="830997"/>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1800" b="1" kern="0" dirty="0">
                <a:solidFill>
                  <a:schemeClr val="bg1"/>
                </a:solidFill>
                <a:ea typeface="Arial Unicode MS" pitchFamily="34" charset="-128"/>
                <a:cs typeface="Arial Unicode MS" pitchFamily="34" charset="-128"/>
              </a:rPr>
              <a:t>SAP</a:t>
            </a:r>
          </a:p>
          <a:p>
            <a:pPr algn="ctr" fontAlgn="base">
              <a:spcAft>
                <a:spcPct val="0"/>
              </a:spcAft>
              <a:buClr>
                <a:srgbClr val="F0AB00"/>
              </a:buClr>
              <a:buSzPct val="80000"/>
            </a:pPr>
            <a:r>
              <a:rPr lang="en-AU" sz="1800" b="1" kern="0" dirty="0">
                <a:solidFill>
                  <a:schemeClr val="bg1"/>
                </a:solidFill>
                <a:ea typeface="Arial Unicode MS" pitchFamily="34" charset="-128"/>
                <a:cs typeface="Arial Unicode MS" pitchFamily="34" charset="-128"/>
              </a:rPr>
              <a:t>Business Network</a:t>
            </a:r>
          </a:p>
        </p:txBody>
      </p:sp>
    </p:spTree>
    <p:extLst>
      <p:ext uri="{BB962C8B-B14F-4D97-AF65-F5344CB8AC3E}">
        <p14:creationId xmlns:p14="http://schemas.microsoft.com/office/powerpoint/2010/main" val="32090011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91310"/>
          </a:xfrm>
          <a:prstGeom prst="rect">
            <a:avLst/>
          </a:prstGeom>
        </p:spPr>
        <p:txBody>
          <a:bodyPr/>
          <a:lstStyle/>
          <a:p>
            <a:pPr marL="60325" indent="-60325">
              <a:lnSpc>
                <a:spcPts val="2200"/>
              </a:lnSpc>
              <a:spcBef>
                <a:spcPts val="0"/>
              </a:spcBef>
              <a:spcAft>
                <a:spcPts val="1200"/>
              </a:spcAft>
              <a:buSzPct val="100000"/>
            </a:pPr>
            <a:r>
              <a:rPr lang="en-US" dirty="0"/>
              <a:t>For both Test and Production environments, the process is the same. When your site is ready to receive PunchOut requests, let your Customer know.</a:t>
            </a:r>
          </a:p>
          <a:p>
            <a:pPr marL="514350" lvl="1" indent="-168275">
              <a:lnSpc>
                <a:spcPts val="2200"/>
              </a:lnSpc>
              <a:spcBef>
                <a:spcPts val="0"/>
              </a:spcBef>
              <a:spcAft>
                <a:spcPts val="1200"/>
              </a:spcAft>
            </a:pPr>
            <a:r>
              <a:rPr lang="en-US" dirty="0"/>
              <a:t>Your Customer will test the PunchOut from their Ariba Catalog application.</a:t>
            </a:r>
          </a:p>
          <a:p>
            <a:pPr marL="514350" lvl="1" indent="-168275">
              <a:lnSpc>
                <a:spcPts val="2200"/>
              </a:lnSpc>
              <a:spcBef>
                <a:spcPts val="0"/>
              </a:spcBef>
              <a:spcAft>
                <a:spcPts val="1200"/>
              </a:spcAft>
            </a:pPr>
            <a:r>
              <a:rPr lang="en-US" dirty="0"/>
              <a:t>If there are any connectivity issues or errors that are indicated on the UI, the information will be shared with you, including any logs that help to troubleshoot the connectivity.</a:t>
            </a:r>
          </a:p>
          <a:p>
            <a:pPr marL="514350" lvl="1" indent="-168275">
              <a:lnSpc>
                <a:spcPts val="2200"/>
              </a:lnSpc>
              <a:spcBef>
                <a:spcPts val="0"/>
              </a:spcBef>
              <a:spcAft>
                <a:spcPts val="1200"/>
              </a:spcAft>
            </a:pPr>
            <a:r>
              <a:rPr lang="en-US" dirty="0"/>
              <a:t>Once the connectivity is established and your site is accessible, your Customer will audit the site for agreed-upon content, usability and the ability to successfully return a Shopping Cart or item back to the Ariba Procurement solution.</a:t>
            </a:r>
          </a:p>
          <a:p>
            <a:pPr marL="514350" lvl="1" indent="-168275">
              <a:lnSpc>
                <a:spcPts val="2200"/>
              </a:lnSpc>
              <a:spcBef>
                <a:spcPts val="0"/>
              </a:spcBef>
              <a:spcAft>
                <a:spcPts val="1200"/>
              </a:spcAft>
            </a:pPr>
            <a:r>
              <a:rPr lang="en-US" dirty="0"/>
              <a:t>Once the Test environment is working, then Production will be tested.</a:t>
            </a:r>
          </a:p>
          <a:p>
            <a:pPr marL="514350" lvl="1" indent="-168275">
              <a:lnSpc>
                <a:spcPts val="2200"/>
              </a:lnSpc>
              <a:spcBef>
                <a:spcPts val="0"/>
              </a:spcBef>
              <a:spcAft>
                <a:spcPts val="1200"/>
              </a:spcAft>
            </a:pPr>
            <a:r>
              <a:rPr lang="en-US" dirty="0"/>
              <a:t>When Production testing is successful, the go live date and preparation will start.</a:t>
            </a: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Testing Connectivity</a:t>
            </a:r>
          </a:p>
        </p:txBody>
      </p:sp>
      <p:pic>
        <p:nvPicPr>
          <p:cNvPr id="6" name="Picture 5">
            <a:extLst>
              <a:ext uri="{FF2B5EF4-FFF2-40B4-BE49-F238E27FC236}">
                <a16:creationId xmlns:a16="http://schemas.microsoft.com/office/drawing/2014/main" id="{C70E1455-33B6-47D5-9C99-F7A66D7BFC07}"/>
              </a:ext>
            </a:extLst>
          </p:cNvPr>
          <p:cNvPicPr>
            <a:picLocks noChangeAspect="1"/>
          </p:cNvPicPr>
          <p:nvPr/>
        </p:nvPicPr>
        <p:blipFill>
          <a:blip r:embed="rId3"/>
          <a:stretch>
            <a:fillRect/>
          </a:stretch>
        </p:blipFill>
        <p:spPr>
          <a:xfrm>
            <a:off x="8992573" y="3706362"/>
            <a:ext cx="3151638" cy="3151638"/>
          </a:xfrm>
          <a:prstGeom prst="rect">
            <a:avLst/>
          </a:prstGeom>
        </p:spPr>
      </p:pic>
    </p:spTree>
    <p:extLst>
      <p:ext uri="{BB962C8B-B14F-4D97-AF65-F5344CB8AC3E}">
        <p14:creationId xmlns:p14="http://schemas.microsoft.com/office/powerpoint/2010/main" val="1661626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582293"/>
            <a:ext cx="11186477" cy="4791310"/>
          </a:xfrm>
          <a:prstGeom prst="rect">
            <a:avLst/>
          </a:prstGeom>
        </p:spPr>
        <p:txBody>
          <a:bodyPr/>
          <a:lstStyle/>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Testing Connectivity</a:t>
            </a:r>
          </a:p>
        </p:txBody>
      </p:sp>
      <p:pic>
        <p:nvPicPr>
          <p:cNvPr id="6" name="Torn page">
            <a:extLst>
              <a:ext uri="{FF2B5EF4-FFF2-40B4-BE49-F238E27FC236}">
                <a16:creationId xmlns:a16="http://schemas.microsoft.com/office/drawing/2014/main" id="{388402C7-210B-4F5F-AE28-F83F6E5AE8B6}"/>
              </a:ext>
            </a:extLst>
          </p:cNvPr>
          <p:cNvPicPr>
            <a:picLocks noChangeAspect="1"/>
          </p:cNvPicPr>
          <p:nvPr/>
        </p:nvPicPr>
        <p:blipFill rotWithShape="1">
          <a:blip r:embed="rId3">
            <a:extLst>
              <a:ext uri="{28A0092B-C50C-407E-A947-70E740481C1C}">
                <a14:useLocalDpi xmlns:a14="http://schemas.microsoft.com/office/drawing/2010/main" val="0"/>
              </a:ext>
            </a:extLst>
          </a:blip>
          <a:srcRect b="18267"/>
          <a:stretch/>
        </p:blipFill>
        <p:spPr>
          <a:xfrm>
            <a:off x="503999" y="1617663"/>
            <a:ext cx="5688201" cy="4791310"/>
          </a:xfrm>
          <a:prstGeom prst="rect">
            <a:avLst/>
          </a:prstGeom>
        </p:spPr>
      </p:pic>
      <p:sp>
        <p:nvSpPr>
          <p:cNvPr id="7" name="POSR">
            <a:extLst>
              <a:ext uri="{FF2B5EF4-FFF2-40B4-BE49-F238E27FC236}">
                <a16:creationId xmlns:a16="http://schemas.microsoft.com/office/drawing/2014/main" id="{7A8FE1EE-B632-423E-B1EE-3DA055C0A22F}"/>
              </a:ext>
            </a:extLst>
          </p:cNvPr>
          <p:cNvSpPr txBox="1"/>
          <p:nvPr/>
        </p:nvSpPr>
        <p:spPr>
          <a:xfrm>
            <a:off x="664935" y="1954568"/>
            <a:ext cx="5241879" cy="4616648"/>
          </a:xfrm>
          <a:prstGeom prst="rect">
            <a:avLst/>
          </a:prstGeom>
          <a:noFill/>
        </p:spPr>
        <p:txBody>
          <a:bodyPr wrap="square" lIns="0" tIns="0" rIns="0" bIns="0" rtlCol="0">
            <a:spAutoFit/>
          </a:bodyPr>
          <a:lstStyle/>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&lt;Header&gt;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&lt;From&gt;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&lt;Credential domain="</a:t>
            </a:r>
            <a:r>
              <a:rPr lang="en-US" sz="1200" b="1" dirty="0" err="1">
                <a:solidFill>
                  <a:schemeClr val="bg1">
                    <a:lumMod val="65000"/>
                  </a:schemeClr>
                </a:solidFill>
                <a:latin typeface="Courier New" panose="02070309020205020404" pitchFamily="49" charset="0"/>
                <a:cs typeface="Courier New" panose="02070309020205020404" pitchFamily="49" charset="0"/>
              </a:rPr>
              <a:t>NetworkID</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&lt;Identity&gt;AN99999999999-t&lt;/Identity&gt;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&lt;Credential domain="DUNS"&gt;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&lt;Identity&gt;12345678-t&lt;/Identity&gt;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&lt;/Credential&gt;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&lt;/From&gt;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&lt;To&gt;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&lt;Credential domain="DUNS"&gt;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&lt;Identity&gt;84658742-t&lt;/Identity&gt;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&lt;/Credential&gt;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&lt;/To&gt;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&lt;Sender&gt;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&lt;Credential domain="</a:t>
            </a:r>
            <a:r>
              <a:rPr lang="en-US" sz="1200" b="1" dirty="0" err="1">
                <a:solidFill>
                  <a:schemeClr val="bg1">
                    <a:lumMod val="65000"/>
                  </a:schemeClr>
                </a:solidFill>
                <a:latin typeface="Courier New" panose="02070309020205020404" pitchFamily="49" charset="0"/>
                <a:cs typeface="Courier New" panose="02070309020205020404" pitchFamily="49" charset="0"/>
              </a:rPr>
              <a:t>AribaNetworkUserId</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&lt;Identity&gt;sysadmin@ariba.com/Identity&gt;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SharedSecret</a:t>
            </a:r>
            <a:r>
              <a:rPr lang="en-US" sz="1200" b="1" dirty="0">
                <a:solidFill>
                  <a:schemeClr val="bg1">
                    <a:lumMod val="65000"/>
                  </a:schemeClr>
                </a:solidFill>
                <a:latin typeface="Courier New" panose="02070309020205020404" pitchFamily="49" charset="0"/>
                <a:cs typeface="Courier New" panose="02070309020205020404" pitchFamily="49" charset="0"/>
              </a:rPr>
              <a:t>&gt;&lt;##REMOVED##&gt;&lt;/</a:t>
            </a:r>
            <a:r>
              <a:rPr lang="en-US" sz="1200" b="1" dirty="0" err="1">
                <a:solidFill>
                  <a:schemeClr val="bg1">
                    <a:lumMod val="65000"/>
                  </a:schemeClr>
                </a:solidFill>
                <a:latin typeface="Courier New" panose="02070309020205020404" pitchFamily="49" charset="0"/>
                <a:cs typeface="Courier New" panose="02070309020205020404" pitchFamily="49" charset="0"/>
              </a:rPr>
              <a:t>SharedSecret</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&lt;/Credential&gt;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UserAgent</a:t>
            </a:r>
            <a:r>
              <a:rPr lang="en-US" sz="1200" b="1" dirty="0">
                <a:solidFill>
                  <a:schemeClr val="bg1">
                    <a:lumMod val="65000"/>
                  </a:schemeClr>
                </a:solidFill>
                <a:latin typeface="Courier New" panose="02070309020205020404" pitchFamily="49" charset="0"/>
                <a:cs typeface="Courier New" panose="02070309020205020404" pitchFamily="49" charset="0"/>
              </a:rPr>
              <a:t>&gt;Ariba Buyer 8.2&lt;/</a:t>
            </a:r>
            <a:r>
              <a:rPr lang="en-US" sz="1200" b="1" dirty="0" err="1">
                <a:solidFill>
                  <a:schemeClr val="bg1">
                    <a:lumMod val="65000"/>
                  </a:schemeClr>
                </a:solidFill>
                <a:latin typeface="Courier New" panose="02070309020205020404" pitchFamily="49" charset="0"/>
                <a:cs typeface="Courier New" panose="02070309020205020404" pitchFamily="49" charset="0"/>
              </a:rPr>
              <a:t>UserAgent</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&lt;/Sender&gt;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&lt;/Header&gt;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&lt;Request&gt;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PunchOutSetupRequest</a:t>
            </a:r>
            <a:r>
              <a:rPr lang="en-US" sz="1200" b="1" dirty="0">
                <a:solidFill>
                  <a:schemeClr val="bg1">
                    <a:lumMod val="65000"/>
                  </a:schemeClr>
                </a:solidFill>
                <a:latin typeface="Courier New" panose="02070309020205020404" pitchFamily="49" charset="0"/>
                <a:cs typeface="Courier New" panose="02070309020205020404" pitchFamily="49" charset="0"/>
              </a:rPr>
              <a:t> operation="create"&gt;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BuyerCookie</a:t>
            </a:r>
            <a:r>
              <a:rPr lang="en-US" sz="1200" b="1" dirty="0">
                <a:solidFill>
                  <a:schemeClr val="bg1">
                    <a:lumMod val="65000"/>
                  </a:schemeClr>
                </a:solidFill>
                <a:latin typeface="Courier New" panose="02070309020205020404" pitchFamily="49" charset="0"/>
                <a:cs typeface="Courier New" panose="02070309020205020404" pitchFamily="49" charset="0"/>
              </a:rPr>
              <a:t>&gt;1J3YVWU9QWMTB&lt;/</a:t>
            </a:r>
            <a:r>
              <a:rPr lang="en-US" sz="1200" b="1" dirty="0" err="1">
                <a:solidFill>
                  <a:schemeClr val="bg1">
                    <a:lumMod val="65000"/>
                  </a:schemeClr>
                </a:solidFill>
                <a:latin typeface="Courier New" panose="02070309020205020404" pitchFamily="49" charset="0"/>
                <a:cs typeface="Courier New" panose="02070309020205020404" pitchFamily="49" charset="0"/>
              </a:rPr>
              <a:t>BuyerCookie</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a:t>
            </a:r>
            <a:endParaRPr lang="en-US" sz="1200" b="1" kern="0" dirty="0">
              <a:solidFill>
                <a:schemeClr val="bg1">
                  <a:lumMod val="65000"/>
                </a:schemeClr>
              </a:solidFill>
              <a:ea typeface="Arial Unicode MS" pitchFamily="34" charset="-128"/>
              <a:cs typeface="Arial Unicode MS" pitchFamily="34" charset="-128"/>
            </a:endParaRPr>
          </a:p>
        </p:txBody>
      </p:sp>
      <p:sp>
        <p:nvSpPr>
          <p:cNvPr id="8" name="Content Placeholder 2">
            <a:extLst>
              <a:ext uri="{FF2B5EF4-FFF2-40B4-BE49-F238E27FC236}">
                <a16:creationId xmlns:a16="http://schemas.microsoft.com/office/drawing/2014/main" id="{2F875265-8BC8-4561-AD03-F9404302BCA8}"/>
              </a:ext>
            </a:extLst>
          </p:cNvPr>
          <p:cNvSpPr txBox="1">
            <a:spLocks/>
          </p:cNvSpPr>
          <p:nvPr/>
        </p:nvSpPr>
        <p:spPr bwMode="black">
          <a:xfrm>
            <a:off x="6338598" y="1620000"/>
            <a:ext cx="5351878" cy="3924151"/>
          </a:xfrm>
          <a:prstGeom prst="rect">
            <a:avLst/>
          </a:prstGeom>
        </p:spPr>
        <p:txBody>
          <a:bodyPr vert="horz"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61912">
              <a:lnSpc>
                <a:spcPts val="2000"/>
              </a:lnSpc>
              <a:spcBef>
                <a:spcPts val="0"/>
              </a:spcBef>
              <a:spcAft>
                <a:spcPts val="1200"/>
              </a:spcAft>
              <a:buSzPct val="100000"/>
            </a:pPr>
            <a:r>
              <a:rPr lang="en-US" b="1" dirty="0">
                <a:solidFill>
                  <a:srgbClr val="FFC000"/>
                </a:solidFill>
              </a:rPr>
              <a:t>Common Troubleshooting Issues</a:t>
            </a:r>
            <a:endParaRPr lang="en-US" b="1" dirty="0"/>
          </a:p>
          <a:p>
            <a:pPr marL="61912">
              <a:lnSpc>
                <a:spcPts val="2000"/>
              </a:lnSpc>
              <a:spcBef>
                <a:spcPts val="0"/>
              </a:spcBef>
              <a:spcAft>
                <a:spcPts val="1200"/>
              </a:spcAft>
              <a:buSzPct val="100000"/>
            </a:pPr>
            <a:r>
              <a:rPr lang="en-US" sz="1800" dirty="0"/>
              <a:t>This is a common </a:t>
            </a:r>
            <a:r>
              <a:rPr lang="en-US" sz="1800" b="1" dirty="0"/>
              <a:t>PunchOut Setup Request (POSR)</a:t>
            </a:r>
            <a:r>
              <a:rPr lang="en-US" sz="1800" dirty="0"/>
              <a:t>. Some issues that come up are:</a:t>
            </a:r>
          </a:p>
          <a:p>
            <a:pPr marL="231775" indent="-171450">
              <a:lnSpc>
                <a:spcPts val="1800"/>
              </a:lnSpc>
              <a:spcBef>
                <a:spcPts val="0"/>
              </a:spcBef>
              <a:spcAft>
                <a:spcPts val="1200"/>
              </a:spcAft>
              <a:buSzPct val="100000"/>
              <a:buFont typeface="Wingdings" panose="05000000000000000000" pitchFamily="2" charset="2"/>
              <a:buChar char="§"/>
            </a:pPr>
            <a:r>
              <a:rPr lang="en-US" sz="1600" b="1" dirty="0"/>
              <a:t>Multiple </a:t>
            </a:r>
            <a:r>
              <a:rPr lang="en-US" sz="1600" b="1" dirty="0">
                <a:latin typeface="Courier New" panose="02070309020205020404" pitchFamily="49" charset="0"/>
                <a:cs typeface="Courier New" panose="02070309020205020404" pitchFamily="49" charset="0"/>
              </a:rPr>
              <a:t>&lt;From&gt;</a:t>
            </a:r>
            <a:r>
              <a:rPr lang="en-US" sz="1600" b="1" dirty="0">
                <a:cs typeface="Courier New" panose="02070309020205020404" pitchFamily="49" charset="0"/>
              </a:rPr>
              <a:t> </a:t>
            </a:r>
            <a:r>
              <a:rPr lang="en-US" sz="1600" b="1" dirty="0"/>
              <a:t>credentials. </a:t>
            </a:r>
            <a:r>
              <a:rPr lang="en-US" sz="1600" dirty="0"/>
              <a:t>Your documents may contain multiple domains. This is not something that is under Ariba’s control. It is suggested that you use the Buyer’s ANID—the “</a:t>
            </a:r>
            <a:r>
              <a:rPr lang="en-US" sz="1600" dirty="0" err="1"/>
              <a:t>NetworkID</a:t>
            </a:r>
            <a:r>
              <a:rPr lang="en-US" sz="1600" dirty="0"/>
              <a:t>” domain.</a:t>
            </a:r>
          </a:p>
          <a:p>
            <a:pPr marL="231775" indent="-171450">
              <a:lnSpc>
                <a:spcPts val="1800"/>
              </a:lnSpc>
              <a:spcBef>
                <a:spcPts val="0"/>
              </a:spcBef>
              <a:spcAft>
                <a:spcPts val="1200"/>
              </a:spcAft>
              <a:buSzPct val="100000"/>
              <a:buFont typeface="Wingdings" panose="05000000000000000000" pitchFamily="2" charset="2"/>
              <a:buChar char="§"/>
            </a:pPr>
            <a:r>
              <a:rPr lang="en-US" sz="1600" b="1" dirty="0"/>
              <a:t>Identity uses lower/upper-case characters. </a:t>
            </a:r>
            <a:r>
              <a:rPr lang="en-US" sz="1600" dirty="0"/>
              <a:t>This is not something that is under Ariba’s control. Your processing of PunchOut documents should be case-insensitive.</a:t>
            </a:r>
          </a:p>
          <a:p>
            <a:pPr marL="231775" indent="-171450">
              <a:lnSpc>
                <a:spcPts val="1800"/>
              </a:lnSpc>
              <a:spcBef>
                <a:spcPts val="0"/>
              </a:spcBef>
              <a:spcAft>
                <a:spcPts val="1200"/>
              </a:spcAft>
              <a:buSzPct val="100000"/>
              <a:buFont typeface="Wingdings" panose="05000000000000000000" pitchFamily="2" charset="2"/>
              <a:buChar char="§"/>
            </a:pPr>
            <a:r>
              <a:rPr lang="en-US" sz="1600" b="1" dirty="0"/>
              <a:t>Using </a:t>
            </a:r>
            <a:r>
              <a:rPr lang="en-US" sz="1600" b="1" dirty="0">
                <a:latin typeface="Courier New" panose="02070309020205020404" pitchFamily="49" charset="0"/>
                <a:cs typeface="Courier New" panose="02070309020205020404" pitchFamily="49" charset="0"/>
              </a:rPr>
              <a:t>&lt;Sender&gt;</a:t>
            </a:r>
            <a:r>
              <a:rPr lang="en-US" sz="1600" b="1" dirty="0">
                <a:latin typeface="+mj-lt"/>
                <a:cs typeface="Courier New" panose="02070309020205020404" pitchFamily="49" charset="0"/>
              </a:rPr>
              <a:t> </a:t>
            </a:r>
            <a:r>
              <a:rPr lang="en-US" sz="1600" b="1" dirty="0">
                <a:cs typeface="Courier New" panose="02070309020205020404" pitchFamily="49" charset="0"/>
              </a:rPr>
              <a:t>identity, rather than </a:t>
            </a:r>
            <a:r>
              <a:rPr lang="en-US" sz="1600" b="1" dirty="0">
                <a:latin typeface="Courier New" panose="02070309020205020404" pitchFamily="49" charset="0"/>
                <a:cs typeface="Courier New" panose="02070309020205020404" pitchFamily="49" charset="0"/>
              </a:rPr>
              <a:t>&lt;From&gt; </a:t>
            </a:r>
            <a:r>
              <a:rPr lang="en-US" sz="1600" b="1" dirty="0"/>
              <a:t>credentials.</a:t>
            </a:r>
            <a:r>
              <a:rPr lang="en-US" sz="1600" b="1" dirty="0">
                <a:cs typeface="Courier New" panose="02070309020205020404" pitchFamily="49" charset="0"/>
              </a:rPr>
              <a:t> </a:t>
            </a:r>
            <a:r>
              <a:rPr lang="en-US" sz="1600" dirty="0">
                <a:cs typeface="Courier New" panose="02070309020205020404" pitchFamily="49" charset="0"/>
              </a:rPr>
              <a:t>Use only the </a:t>
            </a:r>
            <a:r>
              <a:rPr lang="en-US" sz="1600" b="1" dirty="0">
                <a:latin typeface="Courier New" panose="02070309020205020404" pitchFamily="49" charset="0"/>
                <a:cs typeface="Courier New" panose="02070309020205020404" pitchFamily="49" charset="0"/>
              </a:rPr>
              <a:t>&lt;</a:t>
            </a:r>
            <a:r>
              <a:rPr lang="en-US" sz="1600" b="1" dirty="0" err="1">
                <a:latin typeface="Courier New" panose="02070309020205020404" pitchFamily="49" charset="0"/>
                <a:cs typeface="Courier New" panose="02070309020205020404" pitchFamily="49" charset="0"/>
              </a:rPr>
              <a:t>SharedSecret</a:t>
            </a:r>
            <a:r>
              <a:rPr lang="en-US" sz="1600" b="1" dirty="0">
                <a:latin typeface="Courier New" panose="02070309020205020404" pitchFamily="49" charset="0"/>
                <a:cs typeface="Courier New" panose="02070309020205020404" pitchFamily="49" charset="0"/>
              </a:rPr>
              <a:t>&gt;</a:t>
            </a:r>
            <a:r>
              <a:rPr lang="en-US" sz="1600" dirty="0">
                <a:latin typeface="+mj-lt"/>
                <a:cs typeface="Courier New" panose="02070309020205020404" pitchFamily="49" charset="0"/>
              </a:rPr>
              <a:t> from the</a:t>
            </a:r>
            <a:r>
              <a:rPr lang="en-US" sz="1600" b="1" dirty="0">
                <a:latin typeface="+mj-lt"/>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&lt;Sender&gt;</a:t>
            </a:r>
            <a:r>
              <a:rPr lang="en-US" sz="1600" b="1" dirty="0">
                <a:cs typeface="Courier New" panose="02070309020205020404" pitchFamily="49" charset="0"/>
              </a:rPr>
              <a:t> </a:t>
            </a:r>
            <a:r>
              <a:rPr lang="en-US" sz="1600" dirty="0">
                <a:cs typeface="Courier New" panose="02070309020205020404" pitchFamily="49" charset="0"/>
              </a:rPr>
              <a:t>section. Use the identity in</a:t>
            </a:r>
            <a:r>
              <a:rPr lang="en-US" sz="1600" b="1" dirty="0">
                <a:cs typeface="Courier New" panose="02070309020205020404" pitchFamily="49" charset="0"/>
              </a:rPr>
              <a:t> </a:t>
            </a:r>
            <a:r>
              <a:rPr lang="en-US" sz="1600" dirty="0">
                <a:cs typeface="Courier New" panose="02070309020205020404" pitchFamily="49" charset="0"/>
              </a:rPr>
              <a:t>the </a:t>
            </a:r>
            <a:r>
              <a:rPr lang="en-US" sz="1600" b="1" dirty="0">
                <a:latin typeface="Courier New" panose="02070309020205020404" pitchFamily="49" charset="0"/>
                <a:cs typeface="Courier New" panose="02070309020205020404" pitchFamily="49" charset="0"/>
              </a:rPr>
              <a:t>&lt;From&gt;</a:t>
            </a:r>
            <a:r>
              <a:rPr lang="en-US" sz="1600" b="1" dirty="0">
                <a:cs typeface="Courier New" panose="02070309020205020404" pitchFamily="49" charset="0"/>
              </a:rPr>
              <a:t> </a:t>
            </a:r>
            <a:r>
              <a:rPr lang="en-US" sz="1600" dirty="0">
                <a:cs typeface="Courier New" panose="02070309020205020404" pitchFamily="49" charset="0"/>
              </a:rPr>
              <a:t>section </a:t>
            </a:r>
            <a:r>
              <a:rPr lang="en-US" sz="1600" dirty="0">
                <a:latin typeface="+mj-lt"/>
                <a:cs typeface="Courier New" panose="02070309020205020404" pitchFamily="49" charset="0"/>
              </a:rPr>
              <a:t>for your User Name.</a:t>
            </a:r>
            <a:endParaRPr lang="en-US" sz="1600" dirty="0"/>
          </a:p>
        </p:txBody>
      </p:sp>
      <p:cxnSp>
        <p:nvCxnSpPr>
          <p:cNvPr id="9" name="Straight Connector 8">
            <a:extLst>
              <a:ext uri="{FF2B5EF4-FFF2-40B4-BE49-F238E27FC236}">
                <a16:creationId xmlns:a16="http://schemas.microsoft.com/office/drawing/2014/main" id="{B691BAE6-E0AA-4D63-A7FC-01A70C5820A4}"/>
              </a:ext>
            </a:extLst>
          </p:cNvPr>
          <p:cNvCxnSpPr>
            <a:cxnSpLocks/>
          </p:cNvCxnSpPr>
          <p:nvPr/>
        </p:nvCxnSpPr>
        <p:spPr>
          <a:xfrm flipH="1" flipV="1">
            <a:off x="4172607" y="2406869"/>
            <a:ext cx="2162286" cy="378373"/>
          </a:xfrm>
          <a:prstGeom prst="line">
            <a:avLst/>
          </a:prstGeom>
          <a:ln w="1905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05AECB0-C10C-4A3C-A137-E79A267A13E7}"/>
              </a:ext>
            </a:extLst>
          </p:cNvPr>
          <p:cNvCxnSpPr>
            <a:cxnSpLocks/>
          </p:cNvCxnSpPr>
          <p:nvPr/>
        </p:nvCxnSpPr>
        <p:spPr>
          <a:xfrm flipH="1" flipV="1">
            <a:off x="3285874" y="3037490"/>
            <a:ext cx="3067262" cy="828414"/>
          </a:xfrm>
          <a:prstGeom prst="line">
            <a:avLst/>
          </a:prstGeom>
          <a:ln w="1905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868885-6F6C-4845-ABF2-D33F74212E8F}"/>
              </a:ext>
            </a:extLst>
          </p:cNvPr>
          <p:cNvCxnSpPr>
            <a:cxnSpLocks/>
          </p:cNvCxnSpPr>
          <p:nvPr/>
        </p:nvCxnSpPr>
        <p:spPr>
          <a:xfrm flipH="1">
            <a:off x="4819505" y="4698296"/>
            <a:ext cx="1519093" cy="104932"/>
          </a:xfrm>
          <a:prstGeom prst="line">
            <a:avLst/>
          </a:prstGeom>
          <a:ln w="1905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29C1C32-5B62-4509-8CD5-70ABBCC9C9B5}"/>
              </a:ext>
            </a:extLst>
          </p:cNvPr>
          <p:cNvCxnSpPr/>
          <p:nvPr/>
        </p:nvCxnSpPr>
        <p:spPr>
          <a:xfrm>
            <a:off x="503999" y="6408973"/>
            <a:ext cx="5593588" cy="0"/>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4111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91310"/>
          </a:xfrm>
          <a:prstGeom prst="rect">
            <a:avLst/>
          </a:prstGeom>
        </p:spPr>
        <p:txBody>
          <a:bodyPr/>
          <a:lstStyle/>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Testing Connectivity</a:t>
            </a:r>
          </a:p>
        </p:txBody>
      </p:sp>
      <p:pic>
        <p:nvPicPr>
          <p:cNvPr id="6" name="Torn page">
            <a:extLst>
              <a:ext uri="{FF2B5EF4-FFF2-40B4-BE49-F238E27FC236}">
                <a16:creationId xmlns:a16="http://schemas.microsoft.com/office/drawing/2014/main" id="{388402C7-210B-4F5F-AE28-F83F6E5AE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 y="1617663"/>
            <a:ext cx="5593588" cy="4861860"/>
          </a:xfrm>
          <a:prstGeom prst="rect">
            <a:avLst/>
          </a:prstGeom>
        </p:spPr>
      </p:pic>
      <p:sp>
        <p:nvSpPr>
          <p:cNvPr id="7" name="POSR">
            <a:extLst>
              <a:ext uri="{FF2B5EF4-FFF2-40B4-BE49-F238E27FC236}">
                <a16:creationId xmlns:a16="http://schemas.microsoft.com/office/drawing/2014/main" id="{7A8FE1EE-B632-423E-B1EE-3DA055C0A22F}"/>
              </a:ext>
            </a:extLst>
          </p:cNvPr>
          <p:cNvSpPr txBox="1"/>
          <p:nvPr/>
        </p:nvSpPr>
        <p:spPr>
          <a:xfrm>
            <a:off x="727159" y="1979741"/>
            <a:ext cx="5241879" cy="4247317"/>
          </a:xfrm>
          <a:prstGeom prst="rect">
            <a:avLst/>
          </a:prstGeom>
          <a:noFill/>
        </p:spPr>
        <p:txBody>
          <a:bodyPr wrap="square" lIns="0" tIns="0" rIns="0" bIns="0" rtlCol="0">
            <a:spAutoFit/>
          </a:bodyPr>
          <a:lstStyle/>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ShipTo</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&lt;Address </a:t>
            </a:r>
            <a:r>
              <a:rPr lang="en-US" sz="1200" b="1" dirty="0" err="1">
                <a:solidFill>
                  <a:schemeClr val="bg1">
                    <a:lumMod val="65000"/>
                  </a:schemeClr>
                </a:solidFill>
                <a:latin typeface="Courier New" panose="02070309020205020404" pitchFamily="49" charset="0"/>
                <a:cs typeface="Courier New" panose="02070309020205020404" pitchFamily="49" charset="0"/>
              </a:rPr>
              <a:t>addressID</a:t>
            </a:r>
            <a:r>
              <a:rPr lang="en-US" sz="1200" b="1" dirty="0">
                <a:solidFill>
                  <a:schemeClr val="bg1">
                    <a:lumMod val="65000"/>
                  </a:schemeClr>
                </a:solidFill>
                <a:latin typeface="Courier New" panose="02070309020205020404" pitchFamily="49" charset="0"/>
                <a:cs typeface="Courier New" panose="02070309020205020404" pitchFamily="49" charset="0"/>
              </a:rPr>
              <a:t>="001"&gt;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&lt;Name </a:t>
            </a:r>
            <a:r>
              <a:rPr lang="en-US" sz="1200" b="1" dirty="0" err="1">
                <a:solidFill>
                  <a:schemeClr val="bg1">
                    <a:lumMod val="65000"/>
                  </a:schemeClr>
                </a:solidFill>
                <a:latin typeface="Courier New" panose="02070309020205020404" pitchFamily="49" charset="0"/>
                <a:cs typeface="Courier New" panose="02070309020205020404" pitchFamily="49" charset="0"/>
              </a:rPr>
              <a:t>xml:lang</a:t>
            </a:r>
            <a:r>
              <a:rPr lang="en-US" sz="1200" b="1" dirty="0">
                <a:solidFill>
                  <a:schemeClr val="bg1">
                    <a:lumMod val="65000"/>
                  </a:schemeClr>
                </a:solidFill>
                <a:latin typeface="Courier New" panose="02070309020205020404" pitchFamily="49" charset="0"/>
                <a:cs typeface="Courier New" panose="02070309020205020404" pitchFamily="49" charset="0"/>
              </a:rPr>
              <a:t>="en"&gt;</a:t>
            </a:r>
            <a:r>
              <a:rPr lang="en-US" sz="1200" b="1" dirty="0" err="1">
                <a:solidFill>
                  <a:schemeClr val="bg1">
                    <a:lumMod val="65000"/>
                  </a:schemeClr>
                </a:solidFill>
                <a:latin typeface="Courier New" panose="02070309020205020404" pitchFamily="49" charset="0"/>
                <a:cs typeface="Courier New" panose="02070309020205020404" pitchFamily="49" charset="0"/>
              </a:rPr>
              <a:t>BigBuyer</a:t>
            </a:r>
            <a:r>
              <a:rPr lang="en-US" sz="1200" b="1" dirty="0">
                <a:solidFill>
                  <a:schemeClr val="bg1">
                    <a:lumMod val="65000"/>
                  </a:schemeClr>
                </a:solidFill>
                <a:latin typeface="Courier New" panose="02070309020205020404" pitchFamily="49" charset="0"/>
                <a:cs typeface="Courier New" panose="02070309020205020404" pitchFamily="49" charset="0"/>
              </a:rPr>
              <a:t> Headquarters&lt;/Name&gt;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PostalAddress</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DeliverTo</a:t>
            </a:r>
            <a:r>
              <a:rPr lang="en-US" sz="1200" b="1" dirty="0">
                <a:solidFill>
                  <a:schemeClr val="bg1">
                    <a:lumMod val="65000"/>
                  </a:schemeClr>
                </a:solidFill>
                <a:latin typeface="Courier New" panose="02070309020205020404" pitchFamily="49" charset="0"/>
                <a:cs typeface="Courier New" panose="02070309020205020404" pitchFamily="49" charset="0"/>
              </a:rPr>
              <a:t>&gt;Catalog Manager&lt;/</a:t>
            </a:r>
            <a:r>
              <a:rPr lang="en-US" sz="1200" b="1" dirty="0" err="1">
                <a:solidFill>
                  <a:schemeClr val="bg1">
                    <a:lumMod val="65000"/>
                  </a:schemeClr>
                </a:solidFill>
                <a:latin typeface="Courier New" panose="02070309020205020404" pitchFamily="49" charset="0"/>
                <a:cs typeface="Courier New" panose="02070309020205020404" pitchFamily="49" charset="0"/>
              </a:rPr>
              <a:t>DeliverTo</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&lt;Street&gt;123 Main, MS A.2&lt;/Street&gt;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&lt;City&gt;New York&lt;/City&gt;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&lt;State&gt;NY&lt;/State&gt;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PostalCode</a:t>
            </a:r>
            <a:r>
              <a:rPr lang="en-US" sz="1200" b="1" dirty="0">
                <a:solidFill>
                  <a:schemeClr val="bg1">
                    <a:lumMod val="65000"/>
                  </a:schemeClr>
                </a:solidFill>
                <a:latin typeface="Courier New" panose="02070309020205020404" pitchFamily="49" charset="0"/>
                <a:cs typeface="Courier New" panose="02070309020205020404" pitchFamily="49" charset="0"/>
              </a:rPr>
              <a:t>&gt;01043&lt;/</a:t>
            </a:r>
            <a:r>
              <a:rPr lang="en-US" sz="1200" b="1" dirty="0" err="1">
                <a:solidFill>
                  <a:schemeClr val="bg1">
                    <a:lumMod val="65000"/>
                  </a:schemeClr>
                </a:solidFill>
                <a:latin typeface="Courier New" panose="02070309020205020404" pitchFamily="49" charset="0"/>
                <a:cs typeface="Courier New" panose="02070309020205020404" pitchFamily="49" charset="0"/>
              </a:rPr>
              <a:t>PostalCode</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&lt;Country </a:t>
            </a:r>
            <a:r>
              <a:rPr lang="en-US" sz="1200" b="1" dirty="0" err="1">
                <a:solidFill>
                  <a:schemeClr val="bg1">
                    <a:lumMod val="65000"/>
                  </a:schemeClr>
                </a:solidFill>
                <a:latin typeface="Courier New" panose="02070309020205020404" pitchFamily="49" charset="0"/>
                <a:cs typeface="Courier New" panose="02070309020205020404" pitchFamily="49" charset="0"/>
              </a:rPr>
              <a:t>isoCountryCode</a:t>
            </a:r>
            <a:r>
              <a:rPr lang="en-US" sz="1200" b="1" dirty="0">
                <a:solidFill>
                  <a:schemeClr val="bg1">
                    <a:lumMod val="65000"/>
                  </a:schemeClr>
                </a:solidFill>
                <a:latin typeface="Courier New" panose="02070309020205020404" pitchFamily="49" charset="0"/>
                <a:cs typeface="Courier New" panose="02070309020205020404" pitchFamily="49" charset="0"/>
              </a:rPr>
              <a:t>="US"&gt;United States&lt;/Country&gt;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PostalAddress</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&lt;/Address&gt;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ShipTo</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&lt;Contact&gt;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&lt;Name&gt;</a:t>
            </a:r>
            <a:r>
              <a:rPr lang="en-US" sz="1200" b="1" dirty="0" err="1">
                <a:solidFill>
                  <a:schemeClr val="bg1">
                    <a:lumMod val="65000"/>
                  </a:schemeClr>
                </a:solidFill>
                <a:latin typeface="Courier New" panose="02070309020205020404" pitchFamily="49" charset="0"/>
                <a:cs typeface="Courier New" panose="02070309020205020404" pitchFamily="49" charset="0"/>
              </a:rPr>
              <a:t>catmanager</a:t>
            </a:r>
            <a:r>
              <a:rPr lang="en-US" sz="1200" b="1" dirty="0">
                <a:solidFill>
                  <a:schemeClr val="bg1">
                    <a:lumMod val="65000"/>
                  </a:schemeClr>
                </a:solidFill>
                <a:latin typeface="Courier New" panose="02070309020205020404" pitchFamily="49" charset="0"/>
                <a:cs typeface="Courier New" panose="02070309020205020404" pitchFamily="49" charset="0"/>
              </a:rPr>
              <a:t>&lt;/Name&gt;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&lt;/Contact&gt;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SelectedItem</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ItemID</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SupplierPartID</a:t>
            </a:r>
            <a:r>
              <a:rPr lang="en-US" sz="1200" b="1" dirty="0">
                <a:solidFill>
                  <a:schemeClr val="bg1">
                    <a:lumMod val="65000"/>
                  </a:schemeClr>
                </a:solidFill>
                <a:latin typeface="Courier New" panose="02070309020205020404" pitchFamily="49" charset="0"/>
                <a:cs typeface="Courier New" panose="02070309020205020404" pitchFamily="49" charset="0"/>
              </a:rPr>
              <a:t>&gt;54543&lt;/</a:t>
            </a:r>
            <a:r>
              <a:rPr lang="en-US" sz="1200" b="1" dirty="0" err="1">
                <a:solidFill>
                  <a:schemeClr val="bg1">
                    <a:lumMod val="65000"/>
                  </a:schemeClr>
                </a:solidFill>
                <a:latin typeface="Courier New" panose="02070309020205020404" pitchFamily="49" charset="0"/>
                <a:cs typeface="Courier New" panose="02070309020205020404" pitchFamily="49" charset="0"/>
              </a:rPr>
              <a:t>SupplierPartID</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SupplierPartAuxiliaryID</a:t>
            </a:r>
            <a:r>
              <a:rPr lang="en-US" sz="1200" b="1" dirty="0">
                <a:solidFill>
                  <a:schemeClr val="bg1">
                    <a:lumMod val="65000"/>
                  </a:schemeClr>
                </a:solidFill>
                <a:latin typeface="Courier New" panose="02070309020205020404" pitchFamily="49" charset="0"/>
                <a:cs typeface="Courier New" panose="02070309020205020404" pitchFamily="49" charset="0"/>
              </a:rPr>
              <a:t>&gt;54543</a:t>
            </a:r>
            <a:br>
              <a:rPr lang="en-US" sz="1200" b="1" dirty="0">
                <a:solidFill>
                  <a:schemeClr val="bg1">
                    <a:lumMod val="65000"/>
                  </a:schemeClr>
                </a:solidFill>
                <a:latin typeface="Courier New" panose="02070309020205020404" pitchFamily="49" charset="0"/>
                <a:cs typeface="Courier New" panose="02070309020205020404" pitchFamily="49" charset="0"/>
              </a:rPr>
            </a:b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SupplierPartAuxiliaryID</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a:t>
            </a:r>
            <a:endParaRPr lang="en-US" sz="1200" b="1" kern="0" dirty="0">
              <a:solidFill>
                <a:schemeClr val="bg1">
                  <a:lumMod val="65000"/>
                </a:schemeClr>
              </a:solidFill>
              <a:ea typeface="Arial Unicode MS" pitchFamily="34" charset="-128"/>
              <a:cs typeface="Arial Unicode MS" pitchFamily="34" charset="-128"/>
            </a:endParaRPr>
          </a:p>
        </p:txBody>
      </p:sp>
      <p:sp>
        <p:nvSpPr>
          <p:cNvPr id="8" name="Content Placeholder 2">
            <a:extLst>
              <a:ext uri="{FF2B5EF4-FFF2-40B4-BE49-F238E27FC236}">
                <a16:creationId xmlns:a16="http://schemas.microsoft.com/office/drawing/2014/main" id="{2F875265-8BC8-4561-AD03-F9404302BCA8}"/>
              </a:ext>
            </a:extLst>
          </p:cNvPr>
          <p:cNvSpPr txBox="1">
            <a:spLocks/>
          </p:cNvSpPr>
          <p:nvPr/>
        </p:nvSpPr>
        <p:spPr bwMode="black">
          <a:xfrm>
            <a:off x="6338598" y="1620000"/>
            <a:ext cx="5351878" cy="692497"/>
          </a:xfrm>
          <a:prstGeom prst="rect">
            <a:avLst/>
          </a:prstGeom>
        </p:spPr>
        <p:txBody>
          <a:bodyPr vert="horz"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31775" indent="-171450">
              <a:lnSpc>
                <a:spcPts val="1800"/>
              </a:lnSpc>
              <a:spcBef>
                <a:spcPts val="0"/>
              </a:spcBef>
              <a:spcAft>
                <a:spcPts val="1200"/>
              </a:spcAft>
              <a:buSzPct val="100000"/>
              <a:buFont typeface="Wingdings" panose="05000000000000000000" pitchFamily="2" charset="2"/>
              <a:buChar char="§"/>
            </a:pPr>
            <a:r>
              <a:rPr lang="en-US" sz="1600" b="1" dirty="0"/>
              <a:t>Missing User Name, Ship-to address, email. </a:t>
            </a:r>
            <a:r>
              <a:rPr lang="en-US" sz="1600" dirty="0"/>
              <a:t>Not all Buyers will provide this information. Your PunchOut should not depend on it being present in the POSR.</a:t>
            </a:r>
          </a:p>
        </p:txBody>
      </p:sp>
      <p:cxnSp>
        <p:nvCxnSpPr>
          <p:cNvPr id="9" name="Straight Connector 8">
            <a:extLst>
              <a:ext uri="{FF2B5EF4-FFF2-40B4-BE49-F238E27FC236}">
                <a16:creationId xmlns:a16="http://schemas.microsoft.com/office/drawing/2014/main" id="{8008617F-32CE-4A18-B4B8-036B65109D67}"/>
              </a:ext>
            </a:extLst>
          </p:cNvPr>
          <p:cNvCxnSpPr>
            <a:cxnSpLocks/>
          </p:cNvCxnSpPr>
          <p:nvPr/>
        </p:nvCxnSpPr>
        <p:spPr>
          <a:xfrm flipH="1">
            <a:off x="2081048" y="1723697"/>
            <a:ext cx="4257550" cy="346841"/>
          </a:xfrm>
          <a:prstGeom prst="line">
            <a:avLst/>
          </a:prstGeom>
          <a:ln w="1905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453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91310"/>
          </a:xfrm>
          <a:prstGeom prst="rect">
            <a:avLst/>
          </a:prstGeom>
        </p:spPr>
        <p:txBody>
          <a:bodyPr/>
          <a:lstStyle/>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Testing Connectivity</a:t>
            </a:r>
          </a:p>
        </p:txBody>
      </p:sp>
      <p:pic>
        <p:nvPicPr>
          <p:cNvPr id="6" name="Torn page">
            <a:extLst>
              <a:ext uri="{FF2B5EF4-FFF2-40B4-BE49-F238E27FC236}">
                <a16:creationId xmlns:a16="http://schemas.microsoft.com/office/drawing/2014/main" id="{388402C7-210B-4F5F-AE28-F83F6E5AE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99" y="1617663"/>
            <a:ext cx="5688201" cy="4791310"/>
          </a:xfrm>
          <a:prstGeom prst="rect">
            <a:avLst/>
          </a:prstGeom>
        </p:spPr>
      </p:pic>
      <p:sp>
        <p:nvSpPr>
          <p:cNvPr id="8" name="Content Placeholder 2">
            <a:extLst>
              <a:ext uri="{FF2B5EF4-FFF2-40B4-BE49-F238E27FC236}">
                <a16:creationId xmlns:a16="http://schemas.microsoft.com/office/drawing/2014/main" id="{2F875265-8BC8-4561-AD03-F9404302BCA8}"/>
              </a:ext>
            </a:extLst>
          </p:cNvPr>
          <p:cNvSpPr txBox="1">
            <a:spLocks/>
          </p:cNvSpPr>
          <p:nvPr/>
        </p:nvSpPr>
        <p:spPr bwMode="black">
          <a:xfrm>
            <a:off x="6338598" y="1620000"/>
            <a:ext cx="5351878" cy="3052118"/>
          </a:xfrm>
          <a:prstGeom prst="rect">
            <a:avLst/>
          </a:prstGeom>
        </p:spPr>
        <p:txBody>
          <a:bodyPr vert="horz"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61912">
              <a:lnSpc>
                <a:spcPts val="2000"/>
              </a:lnSpc>
              <a:spcBef>
                <a:spcPts val="0"/>
              </a:spcBef>
              <a:spcAft>
                <a:spcPts val="1200"/>
              </a:spcAft>
              <a:buSzPct val="100000"/>
            </a:pPr>
            <a:r>
              <a:rPr lang="en-US" sz="1800" dirty="0"/>
              <a:t>This is a common </a:t>
            </a:r>
            <a:r>
              <a:rPr lang="en-US" sz="1800" b="1" dirty="0"/>
              <a:t>PunchOut Setup Response</a:t>
            </a:r>
            <a:r>
              <a:rPr lang="en-US" sz="1800" dirty="0"/>
              <a:t>. Some issues that come up are:</a:t>
            </a:r>
          </a:p>
          <a:p>
            <a:pPr marL="231775" indent="-171450">
              <a:lnSpc>
                <a:spcPts val="1800"/>
              </a:lnSpc>
              <a:spcBef>
                <a:spcPts val="0"/>
              </a:spcBef>
              <a:spcAft>
                <a:spcPts val="1200"/>
              </a:spcAft>
              <a:buSzPct val="100000"/>
              <a:buFont typeface="Wingdings" panose="05000000000000000000" pitchFamily="2" charset="2"/>
              <a:buChar char="§"/>
            </a:pPr>
            <a:r>
              <a:rPr lang="en-US" sz="1600" b="1" dirty="0"/>
              <a:t>Missing Doctype. </a:t>
            </a:r>
            <a:r>
              <a:rPr lang="en-US" sz="1600" dirty="0"/>
              <a:t>Responses must contain the standard Doctype value.</a:t>
            </a:r>
          </a:p>
          <a:p>
            <a:pPr marL="231775" indent="-171450">
              <a:lnSpc>
                <a:spcPts val="1800"/>
              </a:lnSpc>
              <a:spcBef>
                <a:spcPts val="0"/>
              </a:spcBef>
              <a:spcAft>
                <a:spcPts val="1200"/>
              </a:spcAft>
              <a:buSzPct val="100000"/>
              <a:buFont typeface="Wingdings" panose="05000000000000000000" pitchFamily="2" charset="2"/>
              <a:buChar char="§"/>
            </a:pPr>
            <a:r>
              <a:rPr lang="en-US" sz="1600" b="1" dirty="0"/>
              <a:t>Status Code present, but no Text. </a:t>
            </a:r>
            <a:r>
              <a:rPr lang="en-US" sz="1600" dirty="0"/>
              <a:t>Responses must include the </a:t>
            </a:r>
            <a:r>
              <a:rPr lang="en-US" sz="1600" b="1" dirty="0">
                <a:latin typeface="Courier New" panose="02070309020205020404" pitchFamily="49" charset="0"/>
                <a:cs typeface="Courier New" panose="02070309020205020404" pitchFamily="49" charset="0"/>
              </a:rPr>
              <a:t>Status code</a:t>
            </a:r>
            <a:r>
              <a:rPr lang="en-US" sz="1600" b="1" dirty="0">
                <a:latin typeface="+mj-lt"/>
                <a:cs typeface="Courier New" panose="02070309020205020404" pitchFamily="49" charset="0"/>
              </a:rPr>
              <a:t> </a:t>
            </a:r>
            <a:r>
              <a:rPr lang="en-US" sz="1600" dirty="0"/>
              <a:t>indicator </a:t>
            </a:r>
            <a:r>
              <a:rPr lang="en-US" sz="1600" b="1" dirty="0"/>
              <a:t>and</a:t>
            </a:r>
            <a:r>
              <a:rPr lang="en-US" sz="1600" dirty="0"/>
              <a:t> the </a:t>
            </a:r>
            <a:r>
              <a:rPr lang="en-US" sz="1600" b="1" dirty="0">
                <a:latin typeface="Courier New" panose="02070309020205020404" pitchFamily="49" charset="0"/>
                <a:cs typeface="Courier New" panose="02070309020205020404" pitchFamily="49" charset="0"/>
              </a:rPr>
              <a:t>text</a:t>
            </a:r>
            <a:r>
              <a:rPr lang="en-US" sz="1600" dirty="0"/>
              <a:t> element.</a:t>
            </a:r>
          </a:p>
          <a:p>
            <a:pPr marL="231775" indent="-171450">
              <a:lnSpc>
                <a:spcPts val="1800"/>
              </a:lnSpc>
              <a:spcBef>
                <a:spcPts val="0"/>
              </a:spcBef>
              <a:spcAft>
                <a:spcPts val="1200"/>
              </a:spcAft>
              <a:buSzPct val="100000"/>
              <a:buFont typeface="Wingdings" panose="05000000000000000000" pitchFamily="2" charset="2"/>
              <a:buChar char="§"/>
            </a:pPr>
            <a:r>
              <a:rPr lang="en-US" sz="1600" b="1" dirty="0"/>
              <a:t>Incorrect &lt;</a:t>
            </a:r>
            <a:r>
              <a:rPr lang="en-US" sz="1600" b="1" dirty="0">
                <a:latin typeface="Courier New" panose="02070309020205020404" pitchFamily="49" charset="0"/>
                <a:cs typeface="Courier New" panose="02070309020205020404" pitchFamily="49" charset="0"/>
              </a:rPr>
              <a:t>Start Page&gt;</a:t>
            </a:r>
            <a:r>
              <a:rPr lang="en-US" sz="1600" b="1" dirty="0">
                <a:cs typeface="Courier New" panose="02070309020205020404" pitchFamily="49" charset="0"/>
              </a:rPr>
              <a:t> </a:t>
            </a:r>
            <a:r>
              <a:rPr lang="en-US" sz="1600" b="1" dirty="0"/>
              <a:t>URL. </a:t>
            </a:r>
            <a:r>
              <a:rPr lang="en-US" sz="1600" dirty="0"/>
              <a:t>This is the URL that the Ariba Procurement application will present to the User. It should reflect the correct Buyer, and if there are any special views, the correct view for the User.</a:t>
            </a:r>
          </a:p>
        </p:txBody>
      </p:sp>
      <p:cxnSp>
        <p:nvCxnSpPr>
          <p:cNvPr id="9" name="Straight Connector 8">
            <a:extLst>
              <a:ext uri="{FF2B5EF4-FFF2-40B4-BE49-F238E27FC236}">
                <a16:creationId xmlns:a16="http://schemas.microsoft.com/office/drawing/2014/main" id="{B691BAE6-E0AA-4D63-A7FC-01A70C5820A4}"/>
              </a:ext>
            </a:extLst>
          </p:cNvPr>
          <p:cNvCxnSpPr>
            <a:cxnSpLocks/>
          </p:cNvCxnSpPr>
          <p:nvPr/>
        </p:nvCxnSpPr>
        <p:spPr>
          <a:xfrm flipH="1" flipV="1">
            <a:off x="2722179" y="2123794"/>
            <a:ext cx="3616419" cy="273650"/>
          </a:xfrm>
          <a:prstGeom prst="line">
            <a:avLst/>
          </a:prstGeom>
          <a:ln w="1905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05AECB0-C10C-4A3C-A137-E79A267A13E7}"/>
              </a:ext>
            </a:extLst>
          </p:cNvPr>
          <p:cNvCxnSpPr>
            <a:cxnSpLocks/>
          </p:cNvCxnSpPr>
          <p:nvPr/>
        </p:nvCxnSpPr>
        <p:spPr>
          <a:xfrm flipH="1">
            <a:off x="4456386" y="3005959"/>
            <a:ext cx="1878508" cy="220717"/>
          </a:xfrm>
          <a:prstGeom prst="line">
            <a:avLst/>
          </a:prstGeom>
          <a:ln w="1905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POSResponse">
            <a:extLst>
              <a:ext uri="{FF2B5EF4-FFF2-40B4-BE49-F238E27FC236}">
                <a16:creationId xmlns:a16="http://schemas.microsoft.com/office/drawing/2014/main" id="{CF711FCB-9E1F-41C9-9F21-DCB8ACF6EF36}"/>
              </a:ext>
            </a:extLst>
          </p:cNvPr>
          <p:cNvSpPr txBox="1"/>
          <p:nvPr/>
        </p:nvSpPr>
        <p:spPr>
          <a:xfrm>
            <a:off x="698381" y="1843936"/>
            <a:ext cx="5271496" cy="3215521"/>
          </a:xfrm>
          <a:prstGeom prst="rect">
            <a:avLst/>
          </a:prstGeom>
          <a:noFill/>
          <a:ln>
            <a:noFill/>
          </a:ln>
        </p:spPr>
        <p:txBody>
          <a:bodyPr wrap="square" lIns="0" tIns="0" rIns="0" bIns="0" rtlCol="0">
            <a:spAutoFit/>
          </a:bodyPr>
          <a:lstStyle/>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&lt;?xml version="1.0"?&gt;</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&lt;!DOCTYPE </a:t>
            </a:r>
            <a:r>
              <a:rPr lang="en-US" sz="1200" b="1" dirty="0" err="1">
                <a:solidFill>
                  <a:schemeClr val="bg1">
                    <a:lumMod val="65000"/>
                  </a:schemeClr>
                </a:solidFill>
                <a:latin typeface="Courier New" panose="02070309020205020404" pitchFamily="49" charset="0"/>
                <a:cs typeface="Courier New" panose="02070309020205020404" pitchFamily="49" charset="0"/>
              </a:rPr>
              <a:t>cXML</a:t>
            </a:r>
            <a:r>
              <a:rPr lang="en-US" sz="1200" b="1" dirty="0">
                <a:solidFill>
                  <a:schemeClr val="bg1">
                    <a:lumMod val="65000"/>
                  </a:schemeClr>
                </a:solidFill>
                <a:latin typeface="Courier New" panose="02070309020205020404" pitchFamily="49" charset="0"/>
                <a:cs typeface="Courier New" panose="02070309020205020404" pitchFamily="49" charset="0"/>
              </a:rPr>
              <a:t> SYSTEM</a:t>
            </a:r>
          </a:p>
          <a:p>
            <a:pPr defTabSz="745976">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"https://xml.cxml.org/schemas/cXML/1.2.014/cXML.dtd"&gt;</a:t>
            </a:r>
          </a:p>
          <a:p>
            <a:pPr defTabSz="745976">
              <a:tabLst>
                <a:tab pos="169829" algn="l"/>
                <a:tab pos="406319" algn="l"/>
                <a:tab pos="576148" algn="l"/>
                <a:tab pos="795179" algn="l"/>
                <a:tab pos="1033256" algn="l"/>
                <a:tab pos="1084046" algn="l"/>
              </a:tabLst>
            </a:pPr>
            <a:r>
              <a:rPr lang="fr-FR" sz="1200" b="1" dirty="0">
                <a:solidFill>
                  <a:schemeClr val="bg1">
                    <a:lumMod val="65000"/>
                  </a:schemeClr>
                </a:solidFill>
                <a:latin typeface="Courier New" panose="02070309020205020404" pitchFamily="49" charset="0"/>
                <a:cs typeface="Courier New" panose="02070309020205020404" pitchFamily="49" charset="0"/>
              </a:rPr>
              <a:t>&lt;</a:t>
            </a:r>
            <a:r>
              <a:rPr lang="fr-FR" sz="1200" b="1" dirty="0" err="1">
                <a:solidFill>
                  <a:schemeClr val="bg1">
                    <a:lumMod val="65000"/>
                  </a:schemeClr>
                </a:solidFill>
                <a:latin typeface="Courier New" panose="02070309020205020404" pitchFamily="49" charset="0"/>
                <a:cs typeface="Courier New" panose="02070309020205020404" pitchFamily="49" charset="0"/>
              </a:rPr>
              <a:t>cXML</a:t>
            </a:r>
            <a:r>
              <a:rPr lang="fr-FR" sz="1200" b="1" dirty="0">
                <a:solidFill>
                  <a:schemeClr val="bg1">
                    <a:lumMod val="65000"/>
                  </a:schemeClr>
                </a:solidFill>
                <a:latin typeface="Courier New" panose="02070309020205020404" pitchFamily="49" charset="0"/>
                <a:cs typeface="Courier New" panose="02070309020205020404" pitchFamily="49" charset="0"/>
              </a:rPr>
              <a:t> </a:t>
            </a:r>
          </a:p>
          <a:p>
            <a:pPr defTabSz="745976">
              <a:tabLst>
                <a:tab pos="169829" algn="l"/>
                <a:tab pos="406319" algn="l"/>
                <a:tab pos="576148" algn="l"/>
                <a:tab pos="795179" algn="l"/>
                <a:tab pos="1033256" algn="l"/>
                <a:tab pos="1084046" algn="l"/>
              </a:tabLst>
            </a:pPr>
            <a:r>
              <a:rPr lang="fr-FR" sz="1200" b="1" dirty="0">
                <a:solidFill>
                  <a:schemeClr val="bg1">
                    <a:lumMod val="65000"/>
                  </a:schemeClr>
                </a:solidFill>
                <a:latin typeface="Courier New" panose="02070309020205020404" pitchFamily="49" charset="0"/>
                <a:cs typeface="Courier New" panose="02070309020205020404" pitchFamily="49" charset="0"/>
              </a:rPr>
              <a:t>payloadID=958075346970@www.bigbuyer.com </a:t>
            </a:r>
          </a:p>
          <a:p>
            <a:pPr defTabSz="745976">
              <a:tabLst>
                <a:tab pos="176178" algn="l"/>
                <a:tab pos="461871" algn="l"/>
                <a:tab pos="795179" algn="l"/>
                <a:tab pos="1090395" algn="l"/>
              </a:tabLst>
            </a:pPr>
            <a:r>
              <a:rPr lang="fr-FR" sz="1200" b="1" dirty="0" err="1">
                <a:solidFill>
                  <a:schemeClr val="bg1">
                    <a:lumMod val="65000"/>
                  </a:schemeClr>
                </a:solidFill>
                <a:latin typeface="Courier New" panose="02070309020205020404" pitchFamily="49" charset="0"/>
                <a:cs typeface="Courier New" panose="02070309020205020404" pitchFamily="49" charset="0"/>
              </a:rPr>
              <a:t>timestamp</a:t>
            </a:r>
            <a:r>
              <a:rPr lang="fr-FR" sz="1200" b="1" dirty="0">
                <a:solidFill>
                  <a:schemeClr val="bg1">
                    <a:lumMod val="65000"/>
                  </a:schemeClr>
                </a:solidFill>
                <a:latin typeface="Courier New" panose="02070309020205020404" pitchFamily="49" charset="0"/>
                <a:cs typeface="Courier New" panose="02070309020205020404" pitchFamily="49" charset="0"/>
              </a:rPr>
              <a:t>="2005-06-14T12:57:09-07:00"&gt;</a:t>
            </a:r>
          </a:p>
          <a:p>
            <a:pPr>
              <a:tabLst>
                <a:tab pos="176178" algn="l"/>
                <a:tab pos="461871" algn="l"/>
                <a:tab pos="795179" algn="l"/>
                <a:tab pos="1090395"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&lt;Response&gt;</a:t>
            </a:r>
          </a:p>
          <a:p>
            <a:pPr>
              <a:tabLst>
                <a:tab pos="176178" algn="l"/>
                <a:tab pos="461871" algn="l"/>
                <a:tab pos="795179" algn="l"/>
                <a:tab pos="1090395"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&lt;Status code="200" text="success"/&gt;</a:t>
            </a:r>
          </a:p>
          <a:p>
            <a:pPr>
              <a:tabLst>
                <a:tab pos="176178" algn="l"/>
                <a:tab pos="461871" algn="l"/>
                <a:tab pos="795179" algn="l"/>
                <a:tab pos="1090395"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PunchOutSetupResponse</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a:tabLst>
                <a:tab pos="176178" algn="l"/>
                <a:tab pos="461871" algn="l"/>
                <a:tab pos="795179" algn="l"/>
                <a:tab pos="1090395"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StartPage</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a:tabLst>
                <a:tab pos="176178" algn="l"/>
                <a:tab pos="461871" algn="l"/>
                <a:tab pos="795179" algn="l"/>
                <a:tab pos="1090395"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&lt;URL&gt;https://punchout.workchairs.com/Servlet/</a:t>
            </a:r>
          </a:p>
          <a:p>
            <a:pPr>
              <a:tabLst>
                <a:tab pos="176178" algn="l"/>
                <a:tab pos="461871" algn="l"/>
                <a:tab pos="795179" algn="l"/>
                <a:tab pos="1090395"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&lt;/URL&gt;</a:t>
            </a:r>
          </a:p>
          <a:p>
            <a:pPr>
              <a:tabLst>
                <a:tab pos="176178" algn="l"/>
                <a:tab pos="461871" algn="l"/>
                <a:tab pos="795179" algn="l"/>
                <a:tab pos="1090395"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StartPage</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a:tabLst>
                <a:tab pos="176178" algn="l"/>
                <a:tab pos="461871" algn="l"/>
                <a:tab pos="795179" algn="l"/>
                <a:tab pos="1090395"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PunchOutSetupResponse</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a:tabLst>
                <a:tab pos="176178" algn="l"/>
                <a:tab pos="461871" algn="l"/>
                <a:tab pos="795179" algn="l"/>
                <a:tab pos="1090395"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&lt;/Response&gt;</a:t>
            </a:r>
          </a:p>
          <a:p>
            <a:pPr>
              <a:tabLst>
                <a:tab pos="176178" algn="l"/>
                <a:tab pos="461871" algn="l"/>
                <a:tab pos="795179" algn="l"/>
                <a:tab pos="1090395"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&lt;/</a:t>
            </a:r>
            <a:r>
              <a:rPr lang="en-US" sz="1200" b="1" dirty="0" err="1">
                <a:solidFill>
                  <a:schemeClr val="bg1">
                    <a:lumMod val="65000"/>
                  </a:schemeClr>
                </a:solidFill>
                <a:latin typeface="Courier New" panose="02070309020205020404" pitchFamily="49" charset="0"/>
                <a:cs typeface="Courier New" panose="02070309020205020404" pitchFamily="49" charset="0"/>
              </a:rPr>
              <a:t>cXML</a:t>
            </a:r>
            <a:r>
              <a:rPr lang="en-US" sz="1200" b="1" dirty="0">
                <a:solidFill>
                  <a:schemeClr val="bg1">
                    <a:lumMod val="65000"/>
                  </a:schemeClr>
                </a:solidFill>
                <a:latin typeface="Courier New" panose="02070309020205020404" pitchFamily="49" charset="0"/>
                <a:cs typeface="Courier New" panose="02070309020205020404" pitchFamily="49" charset="0"/>
              </a:rPr>
              <a:t>&gt;</a:t>
            </a:r>
            <a:endParaRPr lang="fr-FR" sz="1200" b="1" dirty="0">
              <a:solidFill>
                <a:schemeClr val="bg1">
                  <a:lumMod val="65000"/>
                </a:schemeClr>
              </a:solidFill>
              <a:latin typeface="Courier New" panose="02070309020205020404" pitchFamily="49" charset="0"/>
              <a:cs typeface="Courier New" panose="02070309020205020404" pitchFamily="49" charset="0"/>
            </a:endParaRPr>
          </a:p>
          <a:p>
            <a:pPr defTabSz="745976" fontAlgn="base">
              <a:spcBef>
                <a:spcPts val="600"/>
              </a:spcBef>
              <a:spcAft>
                <a:spcPct val="0"/>
              </a:spcAft>
              <a:buClr>
                <a:srgbClr val="F0AB00"/>
              </a:buClr>
              <a:buSzPct val="80000"/>
              <a:tabLst>
                <a:tab pos="176178" algn="l"/>
                <a:tab pos="396796" algn="l"/>
                <a:tab pos="628524" algn="l"/>
                <a:tab pos="804702" algn="l"/>
              </a:tabLst>
            </a:pPr>
            <a:endParaRPr lang="en-US" sz="1200" b="1" kern="0" dirty="0" err="1">
              <a:solidFill>
                <a:schemeClr val="bg1">
                  <a:lumMod val="65000"/>
                </a:schemeClr>
              </a:solidFill>
              <a:ea typeface="Arial Unicode MS" pitchFamily="34" charset="-128"/>
              <a:cs typeface="Arial Unicode MS" pitchFamily="34" charset="-128"/>
            </a:endParaRPr>
          </a:p>
        </p:txBody>
      </p:sp>
      <p:cxnSp>
        <p:nvCxnSpPr>
          <p:cNvPr id="17" name="Straight Connector 16">
            <a:extLst>
              <a:ext uri="{FF2B5EF4-FFF2-40B4-BE49-F238E27FC236}">
                <a16:creationId xmlns:a16="http://schemas.microsoft.com/office/drawing/2014/main" id="{9CC7BE1A-37C9-405C-82D6-7CD6B11B0F66}"/>
              </a:ext>
            </a:extLst>
          </p:cNvPr>
          <p:cNvCxnSpPr>
            <a:cxnSpLocks/>
          </p:cNvCxnSpPr>
          <p:nvPr/>
        </p:nvCxnSpPr>
        <p:spPr>
          <a:xfrm flipH="1" flipV="1">
            <a:off x="2596055" y="3594538"/>
            <a:ext cx="3738839" cy="231228"/>
          </a:xfrm>
          <a:prstGeom prst="line">
            <a:avLst/>
          </a:prstGeom>
          <a:ln w="1905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872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orn page">
            <a:extLst>
              <a:ext uri="{FF2B5EF4-FFF2-40B4-BE49-F238E27FC236}">
                <a16:creationId xmlns:a16="http://schemas.microsoft.com/office/drawing/2014/main" id="{388402C7-210B-4F5F-AE28-F83F6E5AE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99" y="1617663"/>
            <a:ext cx="5688201" cy="4736337"/>
          </a:xfrm>
          <a:prstGeom prst="rect">
            <a:avLst/>
          </a:prstGeom>
        </p:spPr>
      </p:pic>
      <p:sp>
        <p:nvSpPr>
          <p:cNvPr id="8" name="Content Placeholder 2">
            <a:extLst>
              <a:ext uri="{FF2B5EF4-FFF2-40B4-BE49-F238E27FC236}">
                <a16:creationId xmlns:a16="http://schemas.microsoft.com/office/drawing/2014/main" id="{2F875265-8BC8-4561-AD03-F9404302BCA8}"/>
              </a:ext>
            </a:extLst>
          </p:cNvPr>
          <p:cNvSpPr txBox="1">
            <a:spLocks/>
          </p:cNvSpPr>
          <p:nvPr/>
        </p:nvSpPr>
        <p:spPr bwMode="black">
          <a:xfrm>
            <a:off x="6338598" y="1620000"/>
            <a:ext cx="5351878" cy="2667397"/>
          </a:xfrm>
          <a:prstGeom prst="rect">
            <a:avLst/>
          </a:prstGeom>
        </p:spPr>
        <p:txBody>
          <a:bodyPr vert="horz"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61912">
              <a:lnSpc>
                <a:spcPts val="2000"/>
              </a:lnSpc>
              <a:spcBef>
                <a:spcPts val="0"/>
              </a:spcBef>
              <a:spcAft>
                <a:spcPts val="1200"/>
              </a:spcAft>
              <a:buSzPct val="100000"/>
            </a:pPr>
            <a:r>
              <a:rPr lang="en-US" sz="1800" dirty="0"/>
              <a:t>This is a common </a:t>
            </a:r>
            <a:r>
              <a:rPr lang="en-US" sz="1800" b="1" dirty="0"/>
              <a:t>PunchOut Order Message (POOM).</a:t>
            </a:r>
            <a:r>
              <a:rPr lang="en-US" sz="1800" dirty="0"/>
              <a:t> Some issues that come up are:</a:t>
            </a:r>
          </a:p>
          <a:p>
            <a:pPr marL="231775" indent="-171450">
              <a:lnSpc>
                <a:spcPts val="1800"/>
              </a:lnSpc>
              <a:spcBef>
                <a:spcPts val="0"/>
              </a:spcBef>
              <a:spcAft>
                <a:spcPts val="1200"/>
              </a:spcAft>
              <a:buSzPct val="100000"/>
              <a:buFont typeface="Wingdings" panose="05000000000000000000" pitchFamily="2" charset="2"/>
              <a:buChar char="§"/>
            </a:pPr>
            <a:r>
              <a:rPr lang="en-US" sz="1600" b="1" dirty="0"/>
              <a:t>Missing Classification. </a:t>
            </a:r>
            <a:r>
              <a:rPr lang="en-US" sz="1600" dirty="0"/>
              <a:t>Each item must have a classification. Be sure the correct </a:t>
            </a:r>
            <a:r>
              <a:rPr lang="en-US" sz="1600" b="1" dirty="0">
                <a:latin typeface="Courier New" panose="02070309020205020404" pitchFamily="49" charset="0"/>
                <a:cs typeface="Courier New" panose="02070309020205020404" pitchFamily="49" charset="0"/>
              </a:rPr>
              <a:t>&lt;Classification domain&gt;</a:t>
            </a:r>
            <a:r>
              <a:rPr lang="en-US" sz="1600" dirty="0"/>
              <a:t> is specified.</a:t>
            </a:r>
          </a:p>
          <a:p>
            <a:pPr marL="231775" indent="-171450">
              <a:lnSpc>
                <a:spcPts val="1800"/>
              </a:lnSpc>
              <a:spcBef>
                <a:spcPts val="0"/>
              </a:spcBef>
              <a:spcAft>
                <a:spcPts val="1200"/>
              </a:spcAft>
              <a:buSzPct val="100000"/>
              <a:buFont typeface="Wingdings" panose="05000000000000000000" pitchFamily="2" charset="2"/>
              <a:buChar char="§"/>
            </a:pPr>
            <a:r>
              <a:rPr lang="en-US" sz="1600" dirty="0"/>
              <a:t>Optional Elements in the wrong position/order. Make sure that elements are in the correct order, or the POOM with fail. (This is typical, where </a:t>
            </a:r>
            <a:r>
              <a:rPr lang="en-US" sz="1600" b="1" dirty="0">
                <a:latin typeface="Courier New" panose="02070309020205020404" pitchFamily="49" charset="0"/>
                <a:cs typeface="Courier New" panose="02070309020205020404" pitchFamily="49" charset="0"/>
              </a:rPr>
              <a:t>&lt;</a:t>
            </a:r>
            <a:r>
              <a:rPr lang="en-US" sz="1600" b="1" dirty="0" err="1">
                <a:latin typeface="Courier New" panose="02070309020205020404" pitchFamily="49" charset="0"/>
                <a:cs typeface="Courier New" panose="02070309020205020404" pitchFamily="49" charset="0"/>
              </a:rPr>
              <a:t>ManufacturerPartID</a:t>
            </a:r>
            <a:r>
              <a:rPr lang="en-US" sz="1600" b="1" dirty="0">
                <a:latin typeface="Courier New" panose="02070309020205020404" pitchFamily="49" charset="0"/>
                <a:cs typeface="Courier New" panose="02070309020205020404" pitchFamily="49" charset="0"/>
              </a:rPr>
              <a:t>&gt;</a:t>
            </a:r>
            <a:r>
              <a:rPr lang="en-US" sz="1600" b="1" dirty="0">
                <a:latin typeface="+mj-lt"/>
                <a:cs typeface="Courier New" panose="02070309020205020404" pitchFamily="49" charset="0"/>
              </a:rPr>
              <a:t> </a:t>
            </a:r>
            <a:r>
              <a:rPr lang="en-US" sz="1600" dirty="0"/>
              <a:t>and </a:t>
            </a:r>
            <a:r>
              <a:rPr lang="en-US" sz="1600" b="1" dirty="0">
                <a:latin typeface="Courier New" panose="02070309020205020404" pitchFamily="49" charset="0"/>
                <a:cs typeface="Courier New" panose="02070309020205020404" pitchFamily="49" charset="0"/>
              </a:rPr>
              <a:t>&lt;</a:t>
            </a:r>
            <a:r>
              <a:rPr lang="en-US" sz="1600" b="1" dirty="0" err="1">
                <a:latin typeface="Courier New" panose="02070309020205020404" pitchFamily="49" charset="0"/>
                <a:cs typeface="Courier New" panose="02070309020205020404" pitchFamily="49" charset="0"/>
              </a:rPr>
              <a:t>ManufacturerName</a:t>
            </a:r>
            <a:r>
              <a:rPr lang="en-US" sz="1600" b="1" dirty="0">
                <a:latin typeface="Courier New" panose="02070309020205020404" pitchFamily="49" charset="0"/>
                <a:cs typeface="Courier New" panose="02070309020205020404" pitchFamily="49" charset="0"/>
              </a:rPr>
              <a:t>&gt;</a:t>
            </a:r>
            <a:r>
              <a:rPr lang="en-US" sz="1600" b="1" dirty="0">
                <a:latin typeface="+mj-lt"/>
                <a:cs typeface="Courier New" panose="02070309020205020404" pitchFamily="49" charset="0"/>
              </a:rPr>
              <a:t> </a:t>
            </a:r>
            <a:r>
              <a:rPr lang="en-US" sz="1600" dirty="0"/>
              <a:t>are reversed.)</a:t>
            </a:r>
          </a:p>
        </p:txBody>
      </p:sp>
      <p:sp>
        <p:nvSpPr>
          <p:cNvPr id="2" name="Title 1"/>
          <p:cNvSpPr>
            <a:spLocks noGrp="1"/>
          </p:cNvSpPr>
          <p:nvPr>
            <p:ph type="title"/>
          </p:nvPr>
        </p:nvSpPr>
        <p:spPr/>
        <p:txBody>
          <a:bodyPr/>
          <a:lstStyle/>
          <a:p>
            <a:r>
              <a:rPr lang="en-US" noProof="0" dirty="0"/>
              <a:t>Testing Connectivity</a:t>
            </a:r>
          </a:p>
        </p:txBody>
      </p:sp>
      <p:sp>
        <p:nvSpPr>
          <p:cNvPr id="13" name="POOM">
            <a:extLst>
              <a:ext uri="{FF2B5EF4-FFF2-40B4-BE49-F238E27FC236}">
                <a16:creationId xmlns:a16="http://schemas.microsoft.com/office/drawing/2014/main" id="{70E4927C-043D-4206-A7A0-4B53824E10C4}"/>
              </a:ext>
            </a:extLst>
          </p:cNvPr>
          <p:cNvSpPr txBox="1"/>
          <p:nvPr/>
        </p:nvSpPr>
        <p:spPr>
          <a:xfrm>
            <a:off x="654544" y="1811129"/>
            <a:ext cx="5387110" cy="4505079"/>
          </a:xfrm>
          <a:prstGeom prst="rect">
            <a:avLst/>
          </a:prstGeom>
          <a:noFill/>
        </p:spPr>
        <p:txBody>
          <a:bodyPr wrap="square" lIns="0" tIns="0" rIns="0" bIns="0" rtlCol="0">
            <a:spAutoFit/>
          </a:bodyPr>
          <a:lstStyle/>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&lt;Message&gt;</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PunchOutOrderMessage</a:t>
            </a:r>
            <a:r>
              <a:rPr lang="en-US" sz="1200" b="1" dirty="0">
                <a:solidFill>
                  <a:schemeClr val="bg1">
                    <a:lumMod val="65000"/>
                  </a:schemeClr>
                </a:solidFill>
                <a:latin typeface="Courier New" panose="02070309020205020404" pitchFamily="49" charset="0"/>
                <a:cs typeface="Courier New" panose="02070309020205020404" pitchFamily="49" charset="0"/>
              </a:rPr>
              <a:t>&gt;            						&lt;</a:t>
            </a:r>
            <a:r>
              <a:rPr lang="en-US" sz="1200" b="1" dirty="0" err="1">
                <a:solidFill>
                  <a:schemeClr val="bg1">
                    <a:lumMod val="65000"/>
                  </a:schemeClr>
                </a:solidFill>
                <a:latin typeface="Courier New" panose="02070309020205020404" pitchFamily="49" charset="0"/>
                <a:cs typeface="Courier New" panose="02070309020205020404" pitchFamily="49" charset="0"/>
              </a:rPr>
              <a:t>BuyerCookie</a:t>
            </a:r>
            <a:r>
              <a:rPr lang="en-US" sz="1200" b="1" dirty="0">
                <a:solidFill>
                  <a:schemeClr val="bg1">
                    <a:lumMod val="65000"/>
                  </a:schemeClr>
                </a:solidFill>
                <a:latin typeface="Courier New" panose="02070309020205020404" pitchFamily="49" charset="0"/>
                <a:cs typeface="Courier New" panose="02070309020205020404" pitchFamily="49" charset="0"/>
              </a:rPr>
              <a:t>&gt;34234234ADFSDF234234&lt;/</a:t>
            </a:r>
            <a:r>
              <a:rPr lang="en-US" sz="1200" b="1" dirty="0" err="1">
                <a:solidFill>
                  <a:schemeClr val="bg1">
                    <a:lumMod val="65000"/>
                  </a:schemeClr>
                </a:solidFill>
                <a:latin typeface="Courier New" panose="02070309020205020404" pitchFamily="49" charset="0"/>
                <a:cs typeface="Courier New" panose="02070309020205020404" pitchFamily="49" charset="0"/>
              </a:rPr>
              <a:t>BuyerCookie</a:t>
            </a:r>
            <a:r>
              <a:rPr lang="en-US" sz="1200" b="1" dirty="0">
                <a:solidFill>
                  <a:schemeClr val="bg1">
                    <a:lumMod val="65000"/>
                  </a:schemeClr>
                </a:solidFill>
                <a:latin typeface="Courier New" panose="02070309020205020404" pitchFamily="49" charset="0"/>
                <a:cs typeface="Courier New" panose="02070309020205020404" pitchFamily="49" charset="0"/>
              </a:rPr>
              <a:t>&gt;         	&lt;</a:t>
            </a:r>
            <a:r>
              <a:rPr lang="en-US" sz="1200" b="1" dirty="0" err="1">
                <a:solidFill>
                  <a:schemeClr val="bg1">
                    <a:lumMod val="65000"/>
                  </a:schemeClr>
                </a:solidFill>
                <a:latin typeface="Courier New" panose="02070309020205020404" pitchFamily="49" charset="0"/>
                <a:cs typeface="Courier New" panose="02070309020205020404" pitchFamily="49" charset="0"/>
              </a:rPr>
              <a:t>PunchOutOrderMessageHeader</a:t>
            </a:r>
            <a:br>
              <a:rPr lang="en-US" sz="1200" b="1" dirty="0">
                <a:solidFill>
                  <a:schemeClr val="bg1">
                    <a:lumMod val="65000"/>
                  </a:schemeClr>
                </a:solidFill>
                <a:latin typeface="Courier New" panose="02070309020205020404" pitchFamily="49" charset="0"/>
                <a:cs typeface="Courier New" panose="02070309020205020404" pitchFamily="49" charset="0"/>
              </a:rPr>
            </a:br>
            <a:r>
              <a:rPr lang="en-US" sz="1200" b="1" dirty="0">
                <a:solidFill>
                  <a:schemeClr val="bg1">
                    <a:lumMod val="65000"/>
                  </a:schemeClr>
                </a:solidFill>
                <a:latin typeface="Courier New" panose="02070309020205020404" pitchFamily="49" charset="0"/>
                <a:cs typeface="Courier New" panose="02070309020205020404" pitchFamily="49" charset="0"/>
              </a:rPr>
              <a:t>            </a:t>
            </a:r>
            <a:r>
              <a:rPr lang="en-US" sz="1200" b="1" dirty="0" err="1">
                <a:solidFill>
                  <a:schemeClr val="bg1">
                    <a:lumMod val="65000"/>
                  </a:schemeClr>
                </a:solidFill>
                <a:latin typeface="Courier New" panose="02070309020205020404" pitchFamily="49" charset="0"/>
                <a:cs typeface="Courier New" panose="02070309020205020404" pitchFamily="49" charset="0"/>
              </a:rPr>
              <a:t>operationAllowed</a:t>
            </a:r>
            <a:r>
              <a:rPr lang="en-US" sz="1200" b="1" dirty="0">
                <a:solidFill>
                  <a:schemeClr val="bg1">
                    <a:lumMod val="65000"/>
                  </a:schemeClr>
                </a:solidFill>
                <a:latin typeface="Courier New" panose="02070309020205020404" pitchFamily="49" charset="0"/>
                <a:cs typeface="Courier New" panose="02070309020205020404" pitchFamily="49" charset="0"/>
              </a:rPr>
              <a:t>=“create"&gt;                				&lt;Total&gt;</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&lt;Money currency="USD"&gt;100.23&lt;/Money&gt;                				&lt;/Total&gt;</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PunchOutOrderMessageHeader</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ItemIn</a:t>
            </a:r>
            <a:r>
              <a:rPr lang="en-US" sz="1200" b="1" dirty="0">
                <a:solidFill>
                  <a:schemeClr val="bg1">
                    <a:lumMod val="65000"/>
                  </a:schemeClr>
                </a:solidFill>
                <a:latin typeface="Courier New" panose="02070309020205020404" pitchFamily="49" charset="0"/>
                <a:cs typeface="Courier New" panose="02070309020205020404" pitchFamily="49" charset="0"/>
              </a:rPr>
              <a:t> quantity="1"&gt;</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ItemID</a:t>
            </a:r>
            <a:r>
              <a:rPr lang="en-US" sz="1200" b="1" dirty="0">
                <a:solidFill>
                  <a:schemeClr val="bg1">
                    <a:lumMod val="65000"/>
                  </a:schemeClr>
                </a:solidFill>
                <a:latin typeface="Courier New" panose="02070309020205020404" pitchFamily="49" charset="0"/>
                <a:cs typeface="Courier New" panose="02070309020205020404" pitchFamily="49" charset="0"/>
              </a:rPr>
              <a:t>&gt;                    								&lt;</a:t>
            </a:r>
            <a:r>
              <a:rPr lang="en-US" sz="1200" b="1" dirty="0" err="1">
                <a:solidFill>
                  <a:schemeClr val="bg1">
                    <a:lumMod val="65000"/>
                  </a:schemeClr>
                </a:solidFill>
                <a:latin typeface="Courier New" panose="02070309020205020404" pitchFamily="49" charset="0"/>
                <a:cs typeface="Courier New" panose="02070309020205020404" pitchFamily="49" charset="0"/>
              </a:rPr>
              <a:t>SupplierPartID</a:t>
            </a:r>
            <a:r>
              <a:rPr lang="en-US" sz="1200" b="1" dirty="0">
                <a:solidFill>
                  <a:schemeClr val="bg1">
                    <a:lumMod val="65000"/>
                  </a:schemeClr>
                </a:solidFill>
                <a:latin typeface="Courier New" panose="02070309020205020404" pitchFamily="49" charset="0"/>
                <a:cs typeface="Courier New" panose="02070309020205020404" pitchFamily="49" charset="0"/>
              </a:rPr>
              <a:t>&gt;1234&lt;/</a:t>
            </a:r>
            <a:r>
              <a:rPr lang="en-US" sz="1200" b="1" dirty="0" err="1">
                <a:solidFill>
                  <a:schemeClr val="bg1">
                    <a:lumMod val="65000"/>
                  </a:schemeClr>
                </a:solidFill>
                <a:latin typeface="Courier New" panose="02070309020205020404" pitchFamily="49" charset="0"/>
                <a:cs typeface="Courier New" panose="02070309020205020404" pitchFamily="49" charset="0"/>
              </a:rPr>
              <a:t>SupplierPartID</a:t>
            </a:r>
            <a:r>
              <a:rPr lang="en-US" sz="1200" b="1" dirty="0">
                <a:solidFill>
                  <a:schemeClr val="bg1">
                    <a:lumMod val="65000"/>
                  </a:schemeClr>
                </a:solidFill>
                <a:latin typeface="Courier New" panose="02070309020205020404" pitchFamily="49" charset="0"/>
                <a:cs typeface="Courier New" panose="02070309020205020404" pitchFamily="49" charset="0"/>
              </a:rPr>
              <a:t>&gt;                    					&lt;</a:t>
            </a:r>
            <a:r>
              <a:rPr lang="en-US" sz="1200" b="1" dirty="0" err="1">
                <a:solidFill>
                  <a:schemeClr val="bg1">
                    <a:lumMod val="65000"/>
                  </a:schemeClr>
                </a:solidFill>
                <a:latin typeface="Courier New" panose="02070309020205020404" pitchFamily="49" charset="0"/>
                <a:cs typeface="Courier New" panose="02070309020205020404" pitchFamily="49" charset="0"/>
              </a:rPr>
              <a:t>SupplierPartAuxiliaryID</a:t>
            </a:r>
            <a:r>
              <a:rPr lang="en-US" sz="1200" b="1" dirty="0">
                <a:solidFill>
                  <a:schemeClr val="bg1">
                    <a:lumMod val="65000"/>
                  </a:schemeClr>
                </a:solidFill>
                <a:latin typeface="Courier New" panose="02070309020205020404" pitchFamily="49" charset="0"/>
                <a:cs typeface="Courier New" panose="02070309020205020404" pitchFamily="49" charset="0"/>
              </a:rPr>
              <a:t>&gt;supplier cookie to </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describe configuration options on this item</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SupplierPartAuxiliaryID</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ItemID</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ItemDetail</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UnitPrice</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&lt;Money currency="USD"&gt;10.23&lt;/Money&gt;</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a:t>
            </a:r>
            <a:r>
              <a:rPr lang="en-US" sz="1200" b="1" dirty="0" err="1">
                <a:solidFill>
                  <a:schemeClr val="bg1">
                    <a:lumMod val="65000"/>
                  </a:schemeClr>
                </a:solidFill>
                <a:latin typeface="Courier New" panose="02070309020205020404" pitchFamily="49" charset="0"/>
                <a:cs typeface="Courier New" panose="02070309020205020404" pitchFamily="49" charset="0"/>
              </a:rPr>
              <a:t>UnitPrice</a:t>
            </a:r>
            <a:r>
              <a:rPr lang="en-US" sz="1200" b="1" dirty="0">
                <a:solidFill>
                  <a:schemeClr val="bg1">
                    <a:lumMod val="65000"/>
                  </a:schemeClr>
                </a:solidFill>
                <a:latin typeface="Courier New" panose="02070309020205020404" pitchFamily="49" charset="0"/>
                <a:cs typeface="Courier New" panose="02070309020205020404" pitchFamily="49" charset="0"/>
              </a:rPr>
              <a:t>&gt;</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&lt;Description </a:t>
            </a:r>
            <a:r>
              <a:rPr lang="en-US" sz="1200" b="1" dirty="0" err="1">
                <a:solidFill>
                  <a:schemeClr val="bg1">
                    <a:lumMod val="65000"/>
                  </a:schemeClr>
                </a:solidFill>
                <a:latin typeface="Courier New" panose="02070309020205020404" pitchFamily="49" charset="0"/>
                <a:cs typeface="Courier New" panose="02070309020205020404" pitchFamily="49" charset="0"/>
              </a:rPr>
              <a:t>xml:lang</a:t>
            </a:r>
            <a:r>
              <a:rPr lang="en-US" sz="1200" b="1" dirty="0">
                <a:solidFill>
                  <a:schemeClr val="bg1">
                    <a:lumMod val="65000"/>
                  </a:schemeClr>
                </a:solidFill>
                <a:latin typeface="Courier New" panose="02070309020205020404" pitchFamily="49" charset="0"/>
                <a:cs typeface="Courier New" panose="02070309020205020404" pitchFamily="49" charset="0"/>
              </a:rPr>
              <a:t>="en"&gt;Learn ASP in a Week!</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&lt;/Description&gt;                    							&lt;</a:t>
            </a:r>
            <a:r>
              <a:rPr lang="en-US" sz="1200" b="1" dirty="0" err="1">
                <a:solidFill>
                  <a:schemeClr val="bg1">
                    <a:lumMod val="65000"/>
                  </a:schemeClr>
                </a:solidFill>
                <a:latin typeface="Courier New" panose="02070309020205020404" pitchFamily="49" charset="0"/>
                <a:cs typeface="Courier New" panose="02070309020205020404" pitchFamily="49" charset="0"/>
              </a:rPr>
              <a:t>UnitOfMeasure</a:t>
            </a:r>
            <a:r>
              <a:rPr lang="en-US" sz="1200" b="1" dirty="0">
                <a:solidFill>
                  <a:schemeClr val="bg1">
                    <a:lumMod val="65000"/>
                  </a:schemeClr>
                </a:solidFill>
                <a:latin typeface="Courier New" panose="02070309020205020404" pitchFamily="49" charset="0"/>
                <a:cs typeface="Courier New" panose="02070309020205020404" pitchFamily="49" charset="0"/>
              </a:rPr>
              <a:t>&gt;EA&lt;/</a:t>
            </a:r>
            <a:r>
              <a:rPr lang="en-US" sz="1200" b="1" dirty="0" err="1">
                <a:solidFill>
                  <a:schemeClr val="bg1">
                    <a:lumMod val="65000"/>
                  </a:schemeClr>
                </a:solidFill>
                <a:latin typeface="Courier New" panose="02070309020205020404" pitchFamily="49" charset="0"/>
                <a:cs typeface="Courier New" panose="02070309020205020404" pitchFamily="49" charset="0"/>
              </a:rPr>
              <a:t>UnitOfMeasure</a:t>
            </a:r>
            <a:r>
              <a:rPr lang="en-US" sz="1200" b="1" dirty="0">
                <a:solidFill>
                  <a:schemeClr val="bg1">
                    <a:lumMod val="65000"/>
                  </a:schemeClr>
                </a:solidFill>
                <a:latin typeface="Courier New" panose="02070309020205020404" pitchFamily="49" charset="0"/>
                <a:cs typeface="Courier New" panose="02070309020205020404" pitchFamily="49" charset="0"/>
              </a:rPr>
              <a:t>&gt;                    					&lt;Classification domain="SPSC"&gt;12345</a:t>
            </a:r>
          </a:p>
          <a:p>
            <a:pPr defTabSz="745976">
              <a:lnSpc>
                <a:spcPts val="1300"/>
              </a:lnSpc>
              <a:tabLst>
                <a:tab pos="169829" algn="l"/>
                <a:tab pos="406319" algn="l"/>
                <a:tab pos="576148" algn="l"/>
                <a:tab pos="795179" algn="l"/>
                <a:tab pos="1033256" algn="l"/>
                <a:tab pos="1084046" algn="l"/>
              </a:tabLst>
            </a:pPr>
            <a:r>
              <a:rPr lang="en-US" sz="1200" b="1" dirty="0">
                <a:solidFill>
                  <a:schemeClr val="bg1">
                    <a:lumMod val="65000"/>
                  </a:schemeClr>
                </a:solidFill>
                <a:latin typeface="Courier New" panose="02070309020205020404" pitchFamily="49" charset="0"/>
                <a:cs typeface="Courier New" panose="02070309020205020404" pitchFamily="49" charset="0"/>
              </a:rPr>
              <a:t>					&lt;/Classification&gt;                    							&lt;</a:t>
            </a:r>
            <a:r>
              <a:rPr lang="en-US" sz="1200" b="1" dirty="0" err="1">
                <a:solidFill>
                  <a:schemeClr val="bg1">
                    <a:lumMod val="65000"/>
                  </a:schemeClr>
                </a:solidFill>
                <a:latin typeface="Courier New" panose="02070309020205020404" pitchFamily="49" charset="0"/>
                <a:cs typeface="Courier New" panose="02070309020205020404" pitchFamily="49" charset="0"/>
              </a:rPr>
              <a:t>ManufacturerPartID</a:t>
            </a:r>
            <a:r>
              <a:rPr lang="en-US" sz="1200" b="1" dirty="0">
                <a:solidFill>
                  <a:schemeClr val="bg1">
                    <a:lumMod val="65000"/>
                  </a:schemeClr>
                </a:solidFill>
                <a:latin typeface="Courier New" panose="02070309020205020404" pitchFamily="49" charset="0"/>
                <a:cs typeface="Courier New" panose="02070309020205020404" pitchFamily="49" charset="0"/>
              </a:rPr>
              <a:t>&gt;234556&lt;/</a:t>
            </a:r>
            <a:r>
              <a:rPr lang="en-US" sz="1200" b="1" dirty="0" err="1">
                <a:solidFill>
                  <a:schemeClr val="bg1">
                    <a:lumMod val="65000"/>
                  </a:schemeClr>
                </a:solidFill>
                <a:latin typeface="Courier New" panose="02070309020205020404" pitchFamily="49" charset="0"/>
                <a:cs typeface="Courier New" panose="02070309020205020404" pitchFamily="49" charset="0"/>
              </a:rPr>
              <a:t>ManufacturerPartID</a:t>
            </a:r>
            <a:r>
              <a:rPr lang="en-US" sz="1200" b="1" dirty="0">
                <a:solidFill>
                  <a:schemeClr val="bg1">
                    <a:lumMod val="65000"/>
                  </a:schemeClr>
                </a:solidFill>
                <a:latin typeface="Courier New" panose="02070309020205020404" pitchFamily="49" charset="0"/>
                <a:cs typeface="Courier New" panose="02070309020205020404" pitchFamily="49" charset="0"/>
              </a:rPr>
              <a:t>&gt;                    				                			</a:t>
            </a:r>
            <a:endParaRPr lang="en-US" sz="1200" b="1" kern="0" dirty="0">
              <a:solidFill>
                <a:schemeClr val="bg1">
                  <a:lumMod val="65000"/>
                </a:schemeClr>
              </a:solidFill>
              <a:ea typeface="Arial Unicode MS" pitchFamily="34" charset="-128"/>
              <a:cs typeface="Arial Unicode MS" pitchFamily="34" charset="-128"/>
            </a:endParaRPr>
          </a:p>
        </p:txBody>
      </p:sp>
      <p:cxnSp>
        <p:nvCxnSpPr>
          <p:cNvPr id="9" name="Straight Connector 8">
            <a:extLst>
              <a:ext uri="{FF2B5EF4-FFF2-40B4-BE49-F238E27FC236}">
                <a16:creationId xmlns:a16="http://schemas.microsoft.com/office/drawing/2014/main" id="{B691BAE6-E0AA-4D63-A7FC-01A70C5820A4}"/>
              </a:ext>
            </a:extLst>
          </p:cNvPr>
          <p:cNvCxnSpPr>
            <a:cxnSpLocks/>
          </p:cNvCxnSpPr>
          <p:nvPr/>
        </p:nvCxnSpPr>
        <p:spPr>
          <a:xfrm flipH="1">
            <a:off x="3142593" y="2397444"/>
            <a:ext cx="3196006" cy="3267632"/>
          </a:xfrm>
          <a:prstGeom prst="line">
            <a:avLst/>
          </a:prstGeom>
          <a:ln w="1905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98204E-29FD-4747-8255-855C53CF9E90}"/>
              </a:ext>
            </a:extLst>
          </p:cNvPr>
          <p:cNvCxnSpPr>
            <a:cxnSpLocks/>
          </p:cNvCxnSpPr>
          <p:nvPr/>
        </p:nvCxnSpPr>
        <p:spPr>
          <a:xfrm flipH="1">
            <a:off x="5118538" y="3279228"/>
            <a:ext cx="1220059" cy="2669627"/>
          </a:xfrm>
          <a:prstGeom prst="line">
            <a:avLst/>
          </a:prstGeom>
          <a:ln w="19050">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5781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875265-8BC8-4561-AD03-F9404302BCA8}"/>
              </a:ext>
            </a:extLst>
          </p:cNvPr>
          <p:cNvSpPr txBox="1">
            <a:spLocks/>
          </p:cNvSpPr>
          <p:nvPr/>
        </p:nvSpPr>
        <p:spPr bwMode="black">
          <a:xfrm>
            <a:off x="501649" y="1602354"/>
            <a:ext cx="11188827" cy="3847207"/>
          </a:xfrm>
          <a:prstGeom prst="rect">
            <a:avLst/>
          </a:prstGeom>
        </p:spPr>
        <p:txBody>
          <a:bodyPr vert="horz" wrap="square" lIns="0" tIns="0" rIns="0" bIns="0" rtlCol="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61912">
              <a:lnSpc>
                <a:spcPts val="2000"/>
              </a:lnSpc>
              <a:spcBef>
                <a:spcPts val="0"/>
              </a:spcBef>
              <a:spcAft>
                <a:spcPts val="1200"/>
              </a:spcAft>
              <a:buSzPct val="100000"/>
            </a:pPr>
            <a:r>
              <a:rPr lang="en-US" sz="1800" b="1" dirty="0"/>
              <a:t>Other Common issues:</a:t>
            </a:r>
          </a:p>
          <a:p>
            <a:pPr marL="568325" indent="-222250">
              <a:lnSpc>
                <a:spcPts val="2000"/>
              </a:lnSpc>
              <a:spcBef>
                <a:spcPts val="0"/>
              </a:spcBef>
              <a:spcAft>
                <a:spcPts val="1200"/>
              </a:spcAft>
              <a:buSzPct val="100000"/>
              <a:buFont typeface="Wingdings" panose="05000000000000000000" pitchFamily="2" charset="2"/>
              <a:buChar char="§"/>
            </a:pPr>
            <a:r>
              <a:rPr lang="en-US" sz="1800" b="1" dirty="0"/>
              <a:t>Supplier site not set up. </a:t>
            </a:r>
            <a:r>
              <a:rPr lang="en-US" sz="1800" dirty="0"/>
              <a:t>The Buyer tries to PunchOut to a site that has not been configured to accept PunchOuts from them.</a:t>
            </a:r>
          </a:p>
          <a:p>
            <a:pPr marL="568325" indent="-222250">
              <a:lnSpc>
                <a:spcPts val="2000"/>
              </a:lnSpc>
              <a:spcBef>
                <a:spcPts val="0"/>
              </a:spcBef>
              <a:spcAft>
                <a:spcPts val="1200"/>
              </a:spcAft>
              <a:buSzPct val="100000"/>
              <a:buFont typeface="Wingdings" panose="05000000000000000000" pitchFamily="2" charset="2"/>
              <a:buChar char="§"/>
            </a:pPr>
            <a:r>
              <a:rPr lang="en-US" sz="1800" b="1" dirty="0"/>
              <a:t>Supplier site not available. </a:t>
            </a:r>
            <a:r>
              <a:rPr lang="en-US" sz="1800" dirty="0"/>
              <a:t>The Buyer tries to PunchOut to a site that is not active. Typical that the Response sends back a code in the 400 series. Sometimes happens when a Test site is being used for multiple things, and has been taken out of service.</a:t>
            </a:r>
          </a:p>
          <a:p>
            <a:pPr marL="568325" indent="-222250">
              <a:lnSpc>
                <a:spcPts val="2000"/>
              </a:lnSpc>
              <a:spcBef>
                <a:spcPts val="0"/>
              </a:spcBef>
              <a:spcAft>
                <a:spcPts val="1200"/>
              </a:spcAft>
              <a:buSzPct val="100000"/>
              <a:buFont typeface="Wingdings" panose="05000000000000000000" pitchFamily="2" charset="2"/>
              <a:buChar char="§"/>
            </a:pPr>
            <a:r>
              <a:rPr lang="en-US" sz="1800" b="1" dirty="0"/>
              <a:t>Wrong ANID. </a:t>
            </a:r>
            <a:r>
              <a:rPr lang="en-US" sz="1800" dirty="0"/>
              <a:t>The ANID where the POSR is being sent is different than the one set up in the Supplier’s SBN account.</a:t>
            </a:r>
          </a:p>
          <a:p>
            <a:pPr marL="568325" indent="-222250">
              <a:lnSpc>
                <a:spcPts val="2000"/>
              </a:lnSpc>
              <a:spcBef>
                <a:spcPts val="0"/>
              </a:spcBef>
              <a:spcAft>
                <a:spcPts val="1200"/>
              </a:spcAft>
              <a:buSzPct val="100000"/>
              <a:buFont typeface="Wingdings" panose="05000000000000000000" pitchFamily="2" charset="2"/>
              <a:buChar char="§"/>
            </a:pPr>
            <a:r>
              <a:rPr lang="en-US" sz="1800" b="1" dirty="0"/>
              <a:t>Master Data problems. </a:t>
            </a:r>
            <a:r>
              <a:rPr lang="en-US" sz="1800" dirty="0"/>
              <a:t>The Buyer has not included the ANID on the Supplier record in their Ariba Procurement application.</a:t>
            </a:r>
          </a:p>
          <a:p>
            <a:pPr marL="568325" indent="-222250">
              <a:lnSpc>
                <a:spcPts val="2000"/>
              </a:lnSpc>
              <a:spcBef>
                <a:spcPts val="0"/>
              </a:spcBef>
              <a:spcAft>
                <a:spcPts val="1200"/>
              </a:spcAft>
              <a:buSzPct val="100000"/>
              <a:buFont typeface="Wingdings" panose="05000000000000000000" pitchFamily="2" charset="2"/>
              <a:buChar char="§"/>
            </a:pPr>
            <a:r>
              <a:rPr lang="en-US" sz="1800" b="1" dirty="0"/>
              <a:t>PunchOut connects, but site asks for User login. </a:t>
            </a:r>
            <a:r>
              <a:rPr lang="en-US" sz="1800" dirty="0"/>
              <a:t>The Supplier site has not been configured to authenticate any user from the Buyer—it is dependent on receiving specific User data.</a:t>
            </a:r>
          </a:p>
        </p:txBody>
      </p:sp>
      <p:sp>
        <p:nvSpPr>
          <p:cNvPr id="2" name="Title 1"/>
          <p:cNvSpPr>
            <a:spLocks noGrp="1"/>
          </p:cNvSpPr>
          <p:nvPr>
            <p:ph type="title"/>
          </p:nvPr>
        </p:nvSpPr>
        <p:spPr/>
        <p:txBody>
          <a:bodyPr/>
          <a:lstStyle/>
          <a:p>
            <a:r>
              <a:rPr lang="en-US" noProof="0" dirty="0"/>
              <a:t>Testing Connectivity</a:t>
            </a:r>
          </a:p>
        </p:txBody>
      </p:sp>
    </p:spTree>
    <p:extLst>
      <p:ext uri="{BB962C8B-B14F-4D97-AF65-F5344CB8AC3E}">
        <p14:creationId xmlns:p14="http://schemas.microsoft.com/office/powerpoint/2010/main" val="28365073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Appendix</a:t>
            </a:r>
          </a:p>
        </p:txBody>
      </p:sp>
    </p:spTree>
    <p:extLst>
      <p:ext uri="{BB962C8B-B14F-4D97-AF65-F5344CB8AC3E}">
        <p14:creationId xmlns:p14="http://schemas.microsoft.com/office/powerpoint/2010/main" val="15420835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50" dirty="0"/>
              <a:t>Creating a CIF from </a:t>
            </a:r>
            <a:r>
              <a:rPr lang="en-US" spc="-50" dirty="0">
                <a:solidFill>
                  <a:schemeClr val="accent1"/>
                </a:solidFill>
              </a:rPr>
              <a:t>an Excel Catalog File</a:t>
            </a:r>
            <a:endParaRPr lang="en-US" noProof="0" dirty="0">
              <a:solidFill>
                <a:schemeClr val="accent1"/>
              </a:solidFill>
              <a:latin typeface="+mj-lt"/>
            </a:endParaRPr>
          </a:p>
        </p:txBody>
      </p:sp>
    </p:spTree>
    <p:extLst>
      <p:ext uri="{BB962C8B-B14F-4D97-AF65-F5344CB8AC3E}">
        <p14:creationId xmlns:p14="http://schemas.microsoft.com/office/powerpoint/2010/main" val="32008249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Open your Excel Catalog file.</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pic>
        <p:nvPicPr>
          <p:cNvPr id="4" name="Picture 3">
            <a:extLst>
              <a:ext uri="{FF2B5EF4-FFF2-40B4-BE49-F238E27FC236}">
                <a16:creationId xmlns:a16="http://schemas.microsoft.com/office/drawing/2014/main" id="{70C86ABE-7207-6C31-CAA7-C6D598F09C95}"/>
              </a:ext>
            </a:extLst>
          </p:cNvPr>
          <p:cNvPicPr>
            <a:picLocks noChangeAspect="1"/>
          </p:cNvPicPr>
          <p:nvPr/>
        </p:nvPicPr>
        <p:blipFill>
          <a:blip r:embed="rId2"/>
          <a:stretch>
            <a:fillRect/>
          </a:stretch>
        </p:blipFill>
        <p:spPr>
          <a:xfrm>
            <a:off x="1982754" y="2062145"/>
            <a:ext cx="7597016" cy="40662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412385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Click on the drop down menu and save it as a “.csv” file.</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sp>
        <p:nvSpPr>
          <p:cNvPr id="9" name="Rectangle 8">
            <a:extLst>
              <a:ext uri="{FF2B5EF4-FFF2-40B4-BE49-F238E27FC236}">
                <a16:creationId xmlns:a16="http://schemas.microsoft.com/office/drawing/2014/main" id="{6D7AD709-3A1C-D7D6-80F7-F59B21BA9BD6}"/>
              </a:ext>
            </a:extLst>
          </p:cNvPr>
          <p:cNvSpPr/>
          <p:nvPr/>
        </p:nvSpPr>
        <p:spPr bwMode="gray">
          <a:xfrm>
            <a:off x="7365087" y="3966688"/>
            <a:ext cx="3444240" cy="21336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7" name="Group 16">
            <a:extLst>
              <a:ext uri="{FF2B5EF4-FFF2-40B4-BE49-F238E27FC236}">
                <a16:creationId xmlns:a16="http://schemas.microsoft.com/office/drawing/2014/main" id="{D98FC64F-A0F3-640D-B9FD-3F39F840A771}"/>
              </a:ext>
            </a:extLst>
          </p:cNvPr>
          <p:cNvGrpSpPr/>
          <p:nvPr/>
        </p:nvGrpSpPr>
        <p:grpSpPr>
          <a:xfrm>
            <a:off x="984335" y="2225940"/>
            <a:ext cx="5393879" cy="3504119"/>
            <a:chOff x="591988" y="2048602"/>
            <a:chExt cx="5393879" cy="3504119"/>
          </a:xfrm>
        </p:grpSpPr>
        <p:pic>
          <p:nvPicPr>
            <p:cNvPr id="5" name="Picture 4">
              <a:extLst>
                <a:ext uri="{FF2B5EF4-FFF2-40B4-BE49-F238E27FC236}">
                  <a16:creationId xmlns:a16="http://schemas.microsoft.com/office/drawing/2014/main" id="{19D2FD20-3654-5273-6C02-24754BDD1489}"/>
                </a:ext>
              </a:extLst>
            </p:cNvPr>
            <p:cNvPicPr>
              <a:picLocks noChangeAspect="1"/>
            </p:cNvPicPr>
            <p:nvPr/>
          </p:nvPicPr>
          <p:blipFill>
            <a:blip r:embed="rId3"/>
            <a:stretch>
              <a:fillRect/>
            </a:stretch>
          </p:blipFill>
          <p:spPr>
            <a:xfrm>
              <a:off x="591988" y="2048602"/>
              <a:ext cx="5393879" cy="3504119"/>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1D2FA37E-712E-5B12-901F-A1CBF2822BDF}"/>
                </a:ext>
              </a:extLst>
            </p:cNvPr>
            <p:cNvSpPr/>
            <p:nvPr/>
          </p:nvSpPr>
          <p:spPr bwMode="gray">
            <a:xfrm>
              <a:off x="601983" y="2237024"/>
              <a:ext cx="349439" cy="21336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nvGrpSpPr>
          <p:cNvPr id="21" name="Group 20">
            <a:extLst>
              <a:ext uri="{FF2B5EF4-FFF2-40B4-BE49-F238E27FC236}">
                <a16:creationId xmlns:a16="http://schemas.microsoft.com/office/drawing/2014/main" id="{343927F2-ABE3-52FA-AAC8-400B1C6C7F68}"/>
              </a:ext>
            </a:extLst>
          </p:cNvPr>
          <p:cNvGrpSpPr/>
          <p:nvPr/>
        </p:nvGrpSpPr>
        <p:grpSpPr>
          <a:xfrm>
            <a:off x="4606647" y="3335416"/>
            <a:ext cx="6964680" cy="3018584"/>
            <a:chOff x="4606647" y="3265648"/>
            <a:chExt cx="6964680" cy="3018584"/>
          </a:xfrm>
        </p:grpSpPr>
        <p:grpSp>
          <p:nvGrpSpPr>
            <p:cNvPr id="20" name="Group 19">
              <a:extLst>
                <a:ext uri="{FF2B5EF4-FFF2-40B4-BE49-F238E27FC236}">
                  <a16:creationId xmlns:a16="http://schemas.microsoft.com/office/drawing/2014/main" id="{A062FD3A-DD2B-858C-7674-A03A79EF4C60}"/>
                </a:ext>
              </a:extLst>
            </p:cNvPr>
            <p:cNvGrpSpPr/>
            <p:nvPr/>
          </p:nvGrpSpPr>
          <p:grpSpPr>
            <a:xfrm>
              <a:off x="4606647" y="3265648"/>
              <a:ext cx="6964680" cy="3018584"/>
              <a:chOff x="4606647" y="3265648"/>
              <a:chExt cx="6964680" cy="3018584"/>
            </a:xfrm>
          </p:grpSpPr>
          <p:pic>
            <p:nvPicPr>
              <p:cNvPr id="7" name="Picture 6">
                <a:extLst>
                  <a:ext uri="{FF2B5EF4-FFF2-40B4-BE49-F238E27FC236}">
                    <a16:creationId xmlns:a16="http://schemas.microsoft.com/office/drawing/2014/main" id="{07F4A50C-0676-C165-5C24-36C3ECCC17AD}"/>
                  </a:ext>
                </a:extLst>
              </p:cNvPr>
              <p:cNvPicPr>
                <a:picLocks noChangeAspect="1"/>
              </p:cNvPicPr>
              <p:nvPr/>
            </p:nvPicPr>
            <p:blipFill>
              <a:blip r:embed="rId4"/>
              <a:stretch>
                <a:fillRect/>
              </a:stretch>
            </p:blipFill>
            <p:spPr>
              <a:xfrm>
                <a:off x="4606647" y="3265648"/>
                <a:ext cx="6964680" cy="3018584"/>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CA964EEA-C61E-F3A5-F371-19A18BA8D999}"/>
                  </a:ext>
                </a:extLst>
              </p:cNvPr>
              <p:cNvSpPr/>
              <p:nvPr/>
            </p:nvSpPr>
            <p:spPr bwMode="gray">
              <a:xfrm>
                <a:off x="4637820" y="4195288"/>
                <a:ext cx="670560" cy="24384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10" name="Rectangle 9">
              <a:extLst>
                <a:ext uri="{FF2B5EF4-FFF2-40B4-BE49-F238E27FC236}">
                  <a16:creationId xmlns:a16="http://schemas.microsoft.com/office/drawing/2014/main" id="{B27F9691-D9F0-8A17-2D6A-9671C2CCB0A9}"/>
                </a:ext>
              </a:extLst>
            </p:cNvPr>
            <p:cNvSpPr/>
            <p:nvPr/>
          </p:nvSpPr>
          <p:spPr bwMode="gray">
            <a:xfrm>
              <a:off x="10890376" y="3401422"/>
              <a:ext cx="548640" cy="218209"/>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cxnSp>
        <p:nvCxnSpPr>
          <p:cNvPr id="4" name="Straight Arrow Connector 3">
            <a:extLst>
              <a:ext uri="{FF2B5EF4-FFF2-40B4-BE49-F238E27FC236}">
                <a16:creationId xmlns:a16="http://schemas.microsoft.com/office/drawing/2014/main" id="{28A021C0-683C-6142-C0F5-DFA97128B1AF}"/>
              </a:ext>
            </a:extLst>
          </p:cNvPr>
          <p:cNvCxnSpPr>
            <a:cxnSpLocks/>
          </p:cNvCxnSpPr>
          <p:nvPr/>
        </p:nvCxnSpPr>
        <p:spPr>
          <a:xfrm flipV="1">
            <a:off x="5410591" y="3471190"/>
            <a:ext cx="1791097" cy="930542"/>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26D6DA0-C20A-43CD-83FF-F4542355C023}"/>
              </a:ext>
            </a:extLst>
          </p:cNvPr>
          <p:cNvSpPr/>
          <p:nvPr/>
        </p:nvSpPr>
        <p:spPr bwMode="gray">
          <a:xfrm>
            <a:off x="7290583" y="3319895"/>
            <a:ext cx="995774" cy="218209"/>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22116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re's How it works Title 1"/>
          <p:cNvSpPr>
            <a:spLocks noGrp="1"/>
          </p:cNvSpPr>
          <p:nvPr>
            <p:ph type="title"/>
          </p:nvPr>
        </p:nvSpPr>
        <p:spPr>
          <a:xfrm>
            <a:off x="503874" y="500467"/>
            <a:ext cx="11186476" cy="369332"/>
          </a:xfrm>
        </p:spPr>
        <p:txBody>
          <a:bodyPr/>
          <a:lstStyle/>
          <a:p>
            <a:r>
              <a:rPr lang="en-US" dirty="0"/>
              <a:t>How does it work?</a:t>
            </a:r>
            <a:endParaRPr lang="en-US" b="0" dirty="0"/>
          </a:p>
        </p:txBody>
      </p:sp>
      <p:sp>
        <p:nvSpPr>
          <p:cNvPr id="4" name="Rectangle 3" hidden="1"/>
          <p:cNvSpPr/>
          <p:nvPr/>
        </p:nvSpPr>
        <p:spPr>
          <a:xfrm rot="1091262">
            <a:off x="1112356" y="2228333"/>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31" name="Blank behind Buyer Server" hidden="1"/>
          <p:cNvSpPr/>
          <p:nvPr/>
        </p:nvSpPr>
        <p:spPr bwMode="gray">
          <a:xfrm>
            <a:off x="1143292" y="1935903"/>
            <a:ext cx="914188" cy="197300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34" name="TextBox  Buyer User"/>
          <p:cNvSpPr txBox="1"/>
          <p:nvPr/>
        </p:nvSpPr>
        <p:spPr>
          <a:xfrm>
            <a:off x="1068550" y="3471689"/>
            <a:ext cx="1153895"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Buyer User</a:t>
            </a:r>
          </a:p>
        </p:txBody>
      </p:sp>
      <p:pic>
        <p:nvPicPr>
          <p:cNvPr id="11" name="Ariba Network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58" y="1206209"/>
            <a:ext cx="4989321" cy="3513473"/>
          </a:xfrm>
          <a:prstGeom prst="rect">
            <a:avLst/>
          </a:prstGeom>
        </p:spPr>
      </p:pic>
      <p:pic>
        <p:nvPicPr>
          <p:cNvPr id="7" name="Ariba Catalog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grpSp>
        <p:nvGrpSpPr>
          <p:cNvPr id="9" name="Group 8">
            <a:extLst>
              <a:ext uri="{FF2B5EF4-FFF2-40B4-BE49-F238E27FC236}">
                <a16:creationId xmlns:a16="http://schemas.microsoft.com/office/drawing/2014/main" id="{C4FB24C6-6FCA-49F2-9CBA-5D04D3D8D7B6}"/>
              </a:ext>
            </a:extLst>
          </p:cNvPr>
          <p:cNvGrpSpPr/>
          <p:nvPr/>
        </p:nvGrpSpPr>
        <p:grpSpPr>
          <a:xfrm>
            <a:off x="2353235" y="1411715"/>
            <a:ext cx="2853327" cy="1690140"/>
            <a:chOff x="2353235" y="1411715"/>
            <a:chExt cx="2853327" cy="1690140"/>
          </a:xfrm>
        </p:grpSpPr>
        <p:sp>
          <p:nvSpPr>
            <p:cNvPr id="5" name="Arc 4">
              <a:extLst>
                <a:ext uri="{FF2B5EF4-FFF2-40B4-BE49-F238E27FC236}">
                  <a16:creationId xmlns:a16="http://schemas.microsoft.com/office/drawing/2014/main" id="{738605C3-B5C3-4485-80F7-504C4AADC08C}"/>
                </a:ext>
              </a:extLst>
            </p:cNvPr>
            <p:cNvSpPr/>
            <p:nvPr/>
          </p:nvSpPr>
          <p:spPr>
            <a:xfrm>
              <a:off x="2353235" y="1933953"/>
              <a:ext cx="2853327" cy="1167902"/>
            </a:xfrm>
            <a:prstGeom prst="arc">
              <a:avLst>
                <a:gd name="adj1" fmla="val 11176783"/>
                <a:gd name="adj2" fmla="val 20523037"/>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CE302B21-407E-4C16-A794-15A8B283AA13}"/>
                </a:ext>
              </a:extLst>
            </p:cNvPr>
            <p:cNvSpPr/>
            <p:nvPr/>
          </p:nvSpPr>
          <p:spPr bwMode="gray">
            <a:xfrm>
              <a:off x="3281082" y="1575691"/>
              <a:ext cx="449576" cy="749019"/>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9" name="Rectangle 18"/>
            <p:cNvSpPr/>
            <p:nvPr/>
          </p:nvSpPr>
          <p:spPr>
            <a:xfrm rot="1091262">
              <a:off x="3122986" y="1411715"/>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grpSp>
      <p:sp>
        <p:nvSpPr>
          <p:cNvPr id="43" name="2 POSR Routed to AN">
            <a:extLst>
              <a:ext uri="{FF2B5EF4-FFF2-40B4-BE49-F238E27FC236}">
                <a16:creationId xmlns:a16="http://schemas.microsoft.com/office/drawing/2014/main" id="{685AD94B-4F82-4950-A324-9CA4AD9F4E98}"/>
              </a:ext>
            </a:extLst>
          </p:cNvPr>
          <p:cNvSpPr/>
          <p:nvPr/>
        </p:nvSpPr>
        <p:spPr>
          <a:xfrm>
            <a:off x="503238" y="5484167"/>
            <a:ext cx="11188700" cy="830997"/>
          </a:xfrm>
          <a:prstGeom prst="rect">
            <a:avLst/>
          </a:prstGeom>
          <a:noFill/>
        </p:spPr>
        <p:txBody>
          <a:bodyPr wrap="square">
            <a:spAutoFit/>
          </a:bodyPr>
          <a:lstStyle/>
          <a:p>
            <a:pPr algn="ct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PunchOut Setup Request (POSR) </a:t>
            </a:r>
            <a:r>
              <a:rPr lang="en-US" sz="2400" dirty="0">
                <a:solidFill>
                  <a:sysClr val="windowText" lastClr="000000"/>
                </a:solidFill>
                <a:latin typeface="+mj-lt"/>
                <a:ea typeface="+mj-ea"/>
                <a:cs typeface="+mj-cs"/>
              </a:rPr>
              <a:t>is routed from Ariba to </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the SAP Business Network.</a:t>
            </a:r>
          </a:p>
        </p:txBody>
      </p:sp>
      <p:sp>
        <p:nvSpPr>
          <p:cNvPr id="48" name="Graphic Server">
            <a:extLst>
              <a:ext uri="{FF2B5EF4-FFF2-40B4-BE49-F238E27FC236}">
                <a16:creationId xmlns:a16="http://schemas.microsoft.com/office/drawing/2014/main" id="{4618B9D4-6FF3-4C88-B4CE-B779B3D78255}"/>
              </a:ext>
            </a:extLst>
          </p:cNvPr>
          <p:cNvSpPr/>
          <p:nvPr/>
        </p:nvSpPr>
        <p:spPr>
          <a:xfrm>
            <a:off x="9916697" y="1686128"/>
            <a:ext cx="1341754" cy="3107824"/>
          </a:xfrm>
          <a:prstGeom prst="rect">
            <a:avLst/>
          </a:prstGeom>
        </p:spPr>
        <p:txBody>
          <a:bodyPr wrap="square">
            <a:spAutoFit/>
          </a:bodyPr>
          <a:lstStyle/>
          <a:p>
            <a:r>
              <a:rPr lang="en-US" sz="19596" dirty="0">
                <a:latin typeface="Webdings" panose="05030102010509060703" pitchFamily="18" charset="2"/>
              </a:rPr>
              <a:t>À</a:t>
            </a:r>
            <a:endParaRPr lang="en-US" sz="19596" dirty="0">
              <a:latin typeface="MS Shell Dlg 2" panose="020B0604030504040204" pitchFamily="34" charset="0"/>
            </a:endParaRPr>
          </a:p>
        </p:txBody>
      </p:sp>
      <p:sp>
        <p:nvSpPr>
          <p:cNvPr id="49" name="TextBox www.shop.com Supplier">
            <a:extLst>
              <a:ext uri="{FF2B5EF4-FFF2-40B4-BE49-F238E27FC236}">
                <a16:creationId xmlns:a16="http://schemas.microsoft.com/office/drawing/2014/main" id="{61DE3F68-247B-4F13-B483-140C22FBE149}"/>
              </a:ext>
            </a:extLst>
          </p:cNvPr>
          <p:cNvSpPr txBox="1"/>
          <p:nvPr/>
        </p:nvSpPr>
        <p:spPr>
          <a:xfrm>
            <a:off x="9901326" y="4197181"/>
            <a:ext cx="1872307"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www.supplier.com</a:t>
            </a:r>
          </a:p>
        </p:txBody>
      </p:sp>
      <p:sp>
        <p:nvSpPr>
          <p:cNvPr id="17" name="Arrow: Down 16">
            <a:extLst>
              <a:ext uri="{FF2B5EF4-FFF2-40B4-BE49-F238E27FC236}">
                <a16:creationId xmlns:a16="http://schemas.microsoft.com/office/drawing/2014/main" id="{B77DE929-7A69-461A-9E99-A70D2D1AAB9C}"/>
              </a:ext>
            </a:extLst>
          </p:cNvPr>
          <p:cNvSpPr/>
          <p:nvPr/>
        </p:nvSpPr>
        <p:spPr bwMode="gray">
          <a:xfrm rot="16200000">
            <a:off x="3260958" y="2256929"/>
            <a:ext cx="225831" cy="301994"/>
          </a:xfrm>
          <a:prstGeom prst="downArrow">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 name="TextBox 7">
            <a:extLst>
              <a:ext uri="{FF2B5EF4-FFF2-40B4-BE49-F238E27FC236}">
                <a16:creationId xmlns:a16="http://schemas.microsoft.com/office/drawing/2014/main" id="{0D558DC4-F806-5656-C3CB-FB15BAD73914}"/>
              </a:ext>
            </a:extLst>
          </p:cNvPr>
          <p:cNvSpPr txBox="1"/>
          <p:nvPr/>
        </p:nvSpPr>
        <p:spPr>
          <a:xfrm>
            <a:off x="6225318" y="1695027"/>
            <a:ext cx="1244600" cy="830997"/>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1800" b="1" kern="0" dirty="0">
                <a:solidFill>
                  <a:schemeClr val="bg1"/>
                </a:solidFill>
                <a:ea typeface="Arial Unicode MS" pitchFamily="34" charset="-128"/>
                <a:cs typeface="Arial Unicode MS" pitchFamily="34" charset="-128"/>
              </a:rPr>
              <a:t>SAP</a:t>
            </a:r>
          </a:p>
          <a:p>
            <a:pPr algn="ctr" fontAlgn="base">
              <a:spcAft>
                <a:spcPct val="0"/>
              </a:spcAft>
              <a:buClr>
                <a:srgbClr val="F0AB00"/>
              </a:buClr>
              <a:buSzPct val="80000"/>
            </a:pPr>
            <a:r>
              <a:rPr lang="en-AU" sz="1800" b="1" kern="0" dirty="0">
                <a:solidFill>
                  <a:schemeClr val="bg1"/>
                </a:solidFill>
                <a:ea typeface="Arial Unicode MS" pitchFamily="34" charset="-128"/>
                <a:cs typeface="Arial Unicode MS" pitchFamily="34" charset="-128"/>
              </a:rPr>
              <a:t>Business Network</a:t>
            </a:r>
          </a:p>
        </p:txBody>
      </p:sp>
    </p:spTree>
    <p:extLst>
      <p:ext uri="{BB962C8B-B14F-4D97-AF65-F5344CB8AC3E}">
        <p14:creationId xmlns:p14="http://schemas.microsoft.com/office/powerpoint/2010/main" val="911644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16000"/>
          </a:xfrm>
          <a:prstGeom prst="rect">
            <a:avLst/>
          </a:prstGeom>
        </p:spPr>
        <p:txBody>
          <a:bodyPr/>
          <a:lstStyle/>
          <a:p>
            <a:pPr marL="228600" indent="-228600">
              <a:lnSpc>
                <a:spcPts val="2300"/>
              </a:lnSpc>
              <a:spcBef>
                <a:spcPts val="0"/>
              </a:spcBef>
              <a:spcAft>
                <a:spcPts val="1200"/>
              </a:spcAft>
              <a:buFont typeface="Wingdings" pitchFamily="2" charset="2"/>
              <a:buChar char="§"/>
            </a:pPr>
            <a:r>
              <a:rPr lang="en-US" sz="2200" dirty="0"/>
              <a:t>You will get a system warning about saving it as a .csv—click “Yes” to continue.</a:t>
            </a:r>
          </a:p>
          <a:p>
            <a:pPr marL="228600" indent="-228600">
              <a:lnSpc>
                <a:spcPts val="2300"/>
              </a:lnSpc>
              <a:spcBef>
                <a:spcPts val="12000"/>
              </a:spcBef>
              <a:spcAft>
                <a:spcPts val="1200"/>
              </a:spcAft>
              <a:buFont typeface="Wingdings" pitchFamily="2" charset="2"/>
              <a:buChar char="§"/>
            </a:pPr>
            <a:r>
              <a:rPr lang="en-US" sz="2200" dirty="0"/>
              <a:t>Rename your saved file, by changing the extension to “.</a:t>
            </a:r>
            <a:r>
              <a:rPr lang="en-US" sz="2200" dirty="0" err="1"/>
              <a:t>cif</a:t>
            </a:r>
            <a:r>
              <a:rPr lang="en-US" sz="2200" dirty="0"/>
              <a:t>”.</a:t>
            </a:r>
          </a:p>
          <a:p>
            <a:pPr marL="228600" indent="-228600">
              <a:lnSpc>
                <a:spcPts val="2300"/>
              </a:lnSpc>
              <a:spcBef>
                <a:spcPts val="7500"/>
              </a:spcBef>
              <a:spcAft>
                <a:spcPts val="600"/>
              </a:spcAft>
              <a:buFont typeface="Wingdings" pitchFamily="2" charset="2"/>
              <a:buChar char="§"/>
            </a:pPr>
            <a:r>
              <a:rPr lang="en-US" sz="2200" dirty="0"/>
              <a:t>The system will warn you about changing the </a:t>
            </a:r>
            <a:br>
              <a:rPr lang="en-US" sz="2200" dirty="0"/>
            </a:br>
            <a:r>
              <a:rPr lang="en-US" sz="2200" dirty="0"/>
              <a:t>extension. Click “Yes” to continue.</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533" y="2030236"/>
            <a:ext cx="7105650" cy="1381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pc="-50" dirty="0"/>
              <a:t>Creating a CIF from an Excel File</a:t>
            </a:r>
            <a:endParaRPr lang="en-US" noProof="0" dirty="0"/>
          </a:p>
        </p:txBody>
      </p:sp>
      <p:sp>
        <p:nvSpPr>
          <p:cNvPr id="8" name="Rectangle 7"/>
          <p:cNvSpPr/>
          <p:nvPr/>
        </p:nvSpPr>
        <p:spPr>
          <a:xfrm flipV="1">
            <a:off x="5014088" y="3064483"/>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355" y="3970863"/>
            <a:ext cx="998269" cy="82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155" y="3986814"/>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a:spLocks noChangeArrowheads="1"/>
          </p:cNvSpPr>
          <p:nvPr/>
        </p:nvSpPr>
        <p:spPr bwMode="auto">
          <a:xfrm>
            <a:off x="5552721" y="4261281"/>
            <a:ext cx="1092200" cy="178396"/>
          </a:xfrm>
          <a:prstGeom prst="rightArrow">
            <a:avLst>
              <a:gd name="adj1" fmla="val 50000"/>
              <a:gd name="adj2" fmla="val 49990"/>
            </a:avLst>
          </a:prstGeom>
          <a:solidFill>
            <a:srgbClr val="FF0000"/>
          </a:solidFill>
          <a:ln w="9525" algn="ctr">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a:p>
        </p:txBody>
      </p:sp>
      <p:pic>
        <p:nvPicPr>
          <p:cNvPr id="4" name="Picture 3"/>
          <p:cNvPicPr>
            <a:picLocks noChangeAspect="1"/>
          </p:cNvPicPr>
          <p:nvPr/>
        </p:nvPicPr>
        <p:blipFill>
          <a:blip r:embed="rId5"/>
          <a:stretch>
            <a:fillRect/>
          </a:stretch>
        </p:blipFill>
        <p:spPr>
          <a:xfrm>
            <a:off x="6541734" y="4926476"/>
            <a:ext cx="4161905" cy="1409524"/>
          </a:xfrm>
          <a:prstGeom prst="rect">
            <a:avLst/>
          </a:prstGeom>
          <a:effectLst>
            <a:outerShdw blurRad="50800" dist="38100" dir="2700000" algn="tl" rotWithShape="0">
              <a:prstClr val="black">
                <a:alpha val="40000"/>
              </a:prstClr>
            </a:outerShdw>
          </a:effectLst>
        </p:spPr>
      </p:pic>
      <p:sp>
        <p:nvSpPr>
          <p:cNvPr id="15" name="Rectangle 14"/>
          <p:cNvSpPr/>
          <p:nvPr/>
        </p:nvSpPr>
        <p:spPr>
          <a:xfrm flipV="1">
            <a:off x="9215391" y="5962398"/>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626317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sz="2200" dirty="0"/>
              <a:t>Open your CIF Catalog file with Notepad, or your favorite text editor.</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pic>
        <p:nvPicPr>
          <p:cNvPr id="4" name="Picture 3"/>
          <p:cNvPicPr>
            <a:picLocks noChangeAspect="1"/>
          </p:cNvPicPr>
          <p:nvPr/>
        </p:nvPicPr>
        <p:blipFill>
          <a:blip r:embed="rId2"/>
          <a:stretch>
            <a:fillRect/>
          </a:stretch>
        </p:blipFill>
        <p:spPr>
          <a:xfrm>
            <a:off x="4962845" y="2214159"/>
            <a:ext cx="2824211" cy="4114800"/>
          </a:xfrm>
          <a:prstGeom prst="rect">
            <a:avLst/>
          </a:prstGeom>
          <a:effectLst>
            <a:outerShdw blurRad="50800" dist="38100" dir="2700000" algn="tl" rotWithShape="0">
              <a:prstClr val="black">
                <a:alpha val="40000"/>
              </a:prstClr>
            </a:outerShdw>
          </a:effec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556" y="2214160"/>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981850" y="3677496"/>
            <a:ext cx="872231" cy="220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cxnSp>
        <p:nvCxnSpPr>
          <p:cNvPr id="13" name="Straight Arrow Connector 12"/>
          <p:cNvCxnSpPr/>
          <p:nvPr/>
        </p:nvCxnSpPr>
        <p:spPr>
          <a:xfrm>
            <a:off x="4315567" y="3028672"/>
            <a:ext cx="652088" cy="759054"/>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7886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sz="2200" dirty="0"/>
              <a:t>Notice that the file has new, added commas in the Header, and after the DATA and ENDOFDATA markers.</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pic>
        <p:nvPicPr>
          <p:cNvPr id="4" name="Picture 3">
            <a:extLst>
              <a:ext uri="{FF2B5EF4-FFF2-40B4-BE49-F238E27FC236}">
                <a16:creationId xmlns:a16="http://schemas.microsoft.com/office/drawing/2014/main" id="{B946F930-8A2C-C264-389F-D62FA6C585B9}"/>
              </a:ext>
            </a:extLst>
          </p:cNvPr>
          <p:cNvPicPr>
            <a:picLocks noChangeAspect="1"/>
          </p:cNvPicPr>
          <p:nvPr/>
        </p:nvPicPr>
        <p:blipFill>
          <a:blip r:embed="rId2"/>
          <a:stretch>
            <a:fillRect/>
          </a:stretch>
        </p:blipFill>
        <p:spPr>
          <a:xfrm>
            <a:off x="1697369" y="2517089"/>
            <a:ext cx="8060245" cy="3287329"/>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7174F0E6-E495-1F47-0B37-A56FE23583E0}"/>
              </a:ext>
            </a:extLst>
          </p:cNvPr>
          <p:cNvSpPr/>
          <p:nvPr/>
        </p:nvSpPr>
        <p:spPr bwMode="gray">
          <a:xfrm>
            <a:off x="2338572" y="4160754"/>
            <a:ext cx="2090923" cy="209366"/>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6" name="Rectangle 5">
            <a:extLst>
              <a:ext uri="{FF2B5EF4-FFF2-40B4-BE49-F238E27FC236}">
                <a16:creationId xmlns:a16="http://schemas.microsoft.com/office/drawing/2014/main" id="{87525BE4-0A29-32FC-632D-FA1082D36A74}"/>
              </a:ext>
            </a:extLst>
          </p:cNvPr>
          <p:cNvSpPr/>
          <p:nvPr/>
        </p:nvSpPr>
        <p:spPr bwMode="gray">
          <a:xfrm>
            <a:off x="2039710" y="5028634"/>
            <a:ext cx="2817298" cy="775784"/>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45771691-EC8C-8A1F-B1D5-682CD1D5B0E8}"/>
              </a:ext>
            </a:extLst>
          </p:cNvPr>
          <p:cNvSpPr/>
          <p:nvPr/>
        </p:nvSpPr>
        <p:spPr bwMode="gray">
          <a:xfrm>
            <a:off x="2766085" y="2519365"/>
            <a:ext cx="2090923" cy="209366"/>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7320039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1800"/>
              </a:spcAft>
              <a:buFont typeface="Wingdings" pitchFamily="2" charset="2"/>
              <a:buChar char="§"/>
            </a:pPr>
            <a:r>
              <a:rPr lang="en-US" sz="2200" dirty="0"/>
              <a:t>Remove these extra commas after the Header values and the DATA and ENDOFDATA markers. Be sure to remove any commas in </a:t>
            </a:r>
            <a:r>
              <a:rPr lang="en-US" sz="2200" i="1" dirty="0"/>
              <a:t>front</a:t>
            </a:r>
            <a:r>
              <a:rPr lang="en-US" sz="2200" dirty="0"/>
              <a:t> of the data in the Header as well.</a:t>
            </a:r>
            <a:br>
              <a:rPr lang="en-US" sz="2200" dirty="0"/>
            </a:br>
            <a:br>
              <a:rPr lang="en-US" sz="2200" dirty="0"/>
            </a:br>
            <a:endParaRPr lang="en-US" sz="2200" dirty="0"/>
          </a:p>
          <a:p>
            <a:pPr marL="228600" indent="-228600">
              <a:lnSpc>
                <a:spcPts val="2300"/>
              </a:lnSpc>
              <a:spcBef>
                <a:spcPts val="20500"/>
              </a:spcBef>
              <a:buFont typeface="Wingdings" pitchFamily="2" charset="2"/>
              <a:buChar char="§"/>
            </a:pPr>
            <a:r>
              <a:rPr lang="en-US" sz="2200" dirty="0"/>
              <a:t>Be careful if you use the “Replace” function—you don’t want to replace any of the commas in the actual Catalog data.</a:t>
            </a:r>
          </a:p>
          <a:p>
            <a:pPr marL="228600" indent="-228600">
              <a:lnSpc>
                <a:spcPts val="2300"/>
              </a:lnSpc>
              <a:spcBef>
                <a:spcPts val="600"/>
              </a:spcBef>
              <a:spcAft>
                <a:spcPts val="600"/>
              </a:spcAft>
              <a:buFont typeface="Wingdings" pitchFamily="2" charset="2"/>
              <a:buChar char="§"/>
            </a:pPr>
            <a:endParaRPr lang="en-US" sz="2200" dirty="0"/>
          </a:p>
        </p:txBody>
      </p:sp>
      <p:sp>
        <p:nvSpPr>
          <p:cNvPr id="2" name="Title 1"/>
          <p:cNvSpPr>
            <a:spLocks noGrp="1"/>
          </p:cNvSpPr>
          <p:nvPr>
            <p:ph type="title"/>
          </p:nvPr>
        </p:nvSpPr>
        <p:spPr/>
        <p:txBody>
          <a:bodyPr/>
          <a:lstStyle/>
          <a:p>
            <a:r>
              <a:rPr lang="en-US" spc="-50" dirty="0"/>
              <a:t>Creating a CIF from an Excel File</a:t>
            </a:r>
            <a:endParaRPr lang="en-US" noProof="0" dirty="0">
              <a:latin typeface="+mj-lt"/>
            </a:endParaRPr>
          </a:p>
        </p:txBody>
      </p:sp>
      <p:grpSp>
        <p:nvGrpSpPr>
          <p:cNvPr id="4" name="Group 3">
            <a:extLst>
              <a:ext uri="{FF2B5EF4-FFF2-40B4-BE49-F238E27FC236}">
                <a16:creationId xmlns:a16="http://schemas.microsoft.com/office/drawing/2014/main" id="{9750D25C-D57A-4EA2-59B0-E0E883B6E46C}"/>
              </a:ext>
            </a:extLst>
          </p:cNvPr>
          <p:cNvGrpSpPr/>
          <p:nvPr/>
        </p:nvGrpSpPr>
        <p:grpSpPr>
          <a:xfrm>
            <a:off x="1724231" y="2367783"/>
            <a:ext cx="7847281" cy="3189869"/>
            <a:chOff x="1859797" y="2294441"/>
            <a:chExt cx="7882319" cy="3220434"/>
          </a:xfrm>
        </p:grpSpPr>
        <p:grpSp>
          <p:nvGrpSpPr>
            <p:cNvPr id="11" name="Group 10">
              <a:extLst>
                <a:ext uri="{FF2B5EF4-FFF2-40B4-BE49-F238E27FC236}">
                  <a16:creationId xmlns:a16="http://schemas.microsoft.com/office/drawing/2014/main" id="{D7BA9BCB-92FB-FD0F-E0EF-D3C886ABFFED}"/>
                </a:ext>
              </a:extLst>
            </p:cNvPr>
            <p:cNvGrpSpPr/>
            <p:nvPr/>
          </p:nvGrpSpPr>
          <p:grpSpPr>
            <a:xfrm>
              <a:off x="1859797" y="2294441"/>
              <a:ext cx="7882319" cy="3220434"/>
              <a:chOff x="1859797" y="2294441"/>
              <a:chExt cx="7882319" cy="3220434"/>
            </a:xfrm>
          </p:grpSpPr>
          <p:pic>
            <p:nvPicPr>
              <p:cNvPr id="17" name="Picture 16">
                <a:extLst>
                  <a:ext uri="{FF2B5EF4-FFF2-40B4-BE49-F238E27FC236}">
                    <a16:creationId xmlns:a16="http://schemas.microsoft.com/office/drawing/2014/main" id="{BFDA942E-1078-E9FC-BF35-C9AB219DAF5B}"/>
                  </a:ext>
                </a:extLst>
              </p:cNvPr>
              <p:cNvPicPr>
                <a:picLocks noChangeAspect="1"/>
              </p:cNvPicPr>
              <p:nvPr/>
            </p:nvPicPr>
            <p:blipFill>
              <a:blip r:embed="rId3"/>
              <a:stretch>
                <a:fillRect/>
              </a:stretch>
            </p:blipFill>
            <p:spPr>
              <a:xfrm>
                <a:off x="1859797" y="2300112"/>
                <a:ext cx="7882319" cy="3214763"/>
              </a:xfrm>
              <a:prstGeom prst="rect">
                <a:avLst/>
              </a:prstGeom>
              <a:ln>
                <a:noFill/>
              </a:ln>
              <a:effectLst>
                <a:outerShdw blurRad="190500" algn="tl" rotWithShape="0">
                  <a:srgbClr val="000000">
                    <a:alpha val="70000"/>
                  </a:srgbClr>
                </a:outerShdw>
              </a:effectLst>
            </p:spPr>
          </p:pic>
          <p:sp>
            <p:nvSpPr>
              <p:cNvPr id="18" name="Rectangle 17">
                <a:extLst>
                  <a:ext uri="{FF2B5EF4-FFF2-40B4-BE49-F238E27FC236}">
                    <a16:creationId xmlns:a16="http://schemas.microsoft.com/office/drawing/2014/main" id="{06014C28-7A67-85FE-6080-9912AF15B30D}"/>
                  </a:ext>
                </a:extLst>
              </p:cNvPr>
              <p:cNvSpPr/>
              <p:nvPr/>
            </p:nvSpPr>
            <p:spPr bwMode="gray">
              <a:xfrm>
                <a:off x="3008061" y="2294441"/>
                <a:ext cx="1997435"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9" name="Rectangle 18">
                <a:extLst>
                  <a:ext uri="{FF2B5EF4-FFF2-40B4-BE49-F238E27FC236}">
                    <a16:creationId xmlns:a16="http://schemas.microsoft.com/office/drawing/2014/main" id="{FB040823-7AA3-5A1C-A315-C4DAE6F852F4}"/>
                  </a:ext>
                </a:extLst>
              </p:cNvPr>
              <p:cNvSpPr/>
              <p:nvPr/>
            </p:nvSpPr>
            <p:spPr bwMode="gray">
              <a:xfrm>
                <a:off x="2561865" y="3901799"/>
                <a:ext cx="1997435" cy="152401"/>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0" name="Rectangle 19">
                <a:extLst>
                  <a:ext uri="{FF2B5EF4-FFF2-40B4-BE49-F238E27FC236}">
                    <a16:creationId xmlns:a16="http://schemas.microsoft.com/office/drawing/2014/main" id="{43367CD4-A7B7-339E-D758-31706130AB7D}"/>
                  </a:ext>
                </a:extLst>
              </p:cNvPr>
              <p:cNvSpPr/>
              <p:nvPr/>
            </p:nvSpPr>
            <p:spPr bwMode="gray">
              <a:xfrm>
                <a:off x="2244365" y="4943199"/>
                <a:ext cx="1997435" cy="571676"/>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1" name="Rectangle 20">
                <a:extLst>
                  <a:ext uri="{FF2B5EF4-FFF2-40B4-BE49-F238E27FC236}">
                    <a16:creationId xmlns:a16="http://schemas.microsoft.com/office/drawing/2014/main" id="{21DD2019-7ED2-922D-1603-E258ECB4134B}"/>
                  </a:ext>
                </a:extLst>
              </p:cNvPr>
              <p:cNvSpPr/>
              <p:nvPr/>
            </p:nvSpPr>
            <p:spPr bwMode="gray">
              <a:xfrm>
                <a:off x="2930165" y="4800868"/>
                <a:ext cx="1997435" cy="129081"/>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grpSp>
        <p:sp>
          <p:nvSpPr>
            <p:cNvPr id="12" name="Rectangle 11">
              <a:extLst>
                <a:ext uri="{FF2B5EF4-FFF2-40B4-BE49-F238E27FC236}">
                  <a16:creationId xmlns:a16="http://schemas.microsoft.com/office/drawing/2014/main" id="{7D9B476C-FAA0-64BA-FFF4-450D4B52D4E7}"/>
                </a:ext>
              </a:extLst>
            </p:cNvPr>
            <p:cNvSpPr/>
            <p:nvPr/>
          </p:nvSpPr>
          <p:spPr bwMode="gray">
            <a:xfrm>
              <a:off x="2930405" y="2563306"/>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638C6EBB-350B-3E59-515C-E452D7A11AA0}"/>
                </a:ext>
              </a:extLst>
            </p:cNvPr>
            <p:cNvSpPr/>
            <p:nvPr/>
          </p:nvSpPr>
          <p:spPr bwMode="gray">
            <a:xfrm>
              <a:off x="3072174" y="2708273"/>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4" name="Rectangle 13">
              <a:extLst>
                <a:ext uri="{FF2B5EF4-FFF2-40B4-BE49-F238E27FC236}">
                  <a16:creationId xmlns:a16="http://schemas.microsoft.com/office/drawing/2014/main" id="{47D01737-4E6C-9B41-660D-BBBB6EAE0280}"/>
                </a:ext>
              </a:extLst>
            </p:cNvPr>
            <p:cNvSpPr/>
            <p:nvPr/>
          </p:nvSpPr>
          <p:spPr bwMode="gray">
            <a:xfrm>
              <a:off x="3608202" y="2995333"/>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B83353CA-BDB9-B385-ED10-90B0689DA080}"/>
                </a:ext>
              </a:extLst>
            </p:cNvPr>
            <p:cNvSpPr/>
            <p:nvPr/>
          </p:nvSpPr>
          <p:spPr bwMode="gray">
            <a:xfrm>
              <a:off x="2706414" y="3440129"/>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B2BD7338-CFDC-21AF-FDD9-7039AF8406B0}"/>
                </a:ext>
              </a:extLst>
            </p:cNvPr>
            <p:cNvSpPr/>
            <p:nvPr/>
          </p:nvSpPr>
          <p:spPr bwMode="gray">
            <a:xfrm>
              <a:off x="2928302" y="3585591"/>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grpSp>
      <p:sp>
        <p:nvSpPr>
          <p:cNvPr id="22" name="Rectangle 21">
            <a:extLst>
              <a:ext uri="{FF2B5EF4-FFF2-40B4-BE49-F238E27FC236}">
                <a16:creationId xmlns:a16="http://schemas.microsoft.com/office/drawing/2014/main" id="{A1299D8C-A461-9FB6-C57B-164264BD4E6D}"/>
              </a:ext>
            </a:extLst>
          </p:cNvPr>
          <p:cNvSpPr/>
          <p:nvPr/>
        </p:nvSpPr>
        <p:spPr bwMode="gray">
          <a:xfrm>
            <a:off x="2872495" y="3375642"/>
            <a:ext cx="79759"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3" name="Rectangle 22">
            <a:extLst>
              <a:ext uri="{FF2B5EF4-FFF2-40B4-BE49-F238E27FC236}">
                <a16:creationId xmlns:a16="http://schemas.microsoft.com/office/drawing/2014/main" id="{8458D805-5A70-2412-DD29-4816C7EAA780}"/>
              </a:ext>
            </a:extLst>
          </p:cNvPr>
          <p:cNvSpPr/>
          <p:nvPr/>
        </p:nvSpPr>
        <p:spPr bwMode="gray">
          <a:xfrm>
            <a:off x="2866323" y="3227358"/>
            <a:ext cx="79759"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4" name="Rectangle 23">
            <a:extLst>
              <a:ext uri="{FF2B5EF4-FFF2-40B4-BE49-F238E27FC236}">
                <a16:creationId xmlns:a16="http://schemas.microsoft.com/office/drawing/2014/main" id="{A577385F-1648-FB63-8488-543AB0C3EF47}"/>
              </a:ext>
            </a:extLst>
          </p:cNvPr>
          <p:cNvSpPr/>
          <p:nvPr/>
        </p:nvSpPr>
        <p:spPr bwMode="gray">
          <a:xfrm>
            <a:off x="2782761" y="2932779"/>
            <a:ext cx="79759"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25" name="Rectangle 24">
            <a:extLst>
              <a:ext uri="{FF2B5EF4-FFF2-40B4-BE49-F238E27FC236}">
                <a16:creationId xmlns:a16="http://schemas.microsoft.com/office/drawing/2014/main" id="{2E38C0BA-8A80-009E-856F-A01828007C46}"/>
              </a:ext>
            </a:extLst>
          </p:cNvPr>
          <p:cNvSpPr/>
          <p:nvPr/>
        </p:nvSpPr>
        <p:spPr bwMode="gray">
          <a:xfrm>
            <a:off x="2712977" y="2501433"/>
            <a:ext cx="79759"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798803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800"/>
              </a:spcAft>
              <a:buFont typeface="Wingdings" pitchFamily="2" charset="2"/>
              <a:buChar char="§"/>
            </a:pPr>
            <a:r>
              <a:rPr lang="en-US" sz="2200" dirty="0"/>
              <a:t>Once the commas are deleted, save the CIF Catalog file. It is now ready to be loaded.</a:t>
            </a:r>
          </a:p>
          <a:p>
            <a:pPr marL="228600" indent="-228600">
              <a:lnSpc>
                <a:spcPts val="2300"/>
              </a:lnSpc>
              <a:spcBef>
                <a:spcPts val="0"/>
              </a:spcBef>
              <a:spcAft>
                <a:spcPts val="1800"/>
              </a:spcAft>
              <a:buFont typeface="Wingdings" pitchFamily="2" charset="2"/>
              <a:buChar char="§"/>
            </a:pPr>
            <a:r>
              <a:rPr lang="en-US" sz="2200" dirty="0"/>
              <a:t>Your completed file should look like this.</a:t>
            </a:r>
          </a:p>
        </p:txBody>
      </p:sp>
      <p:sp>
        <p:nvSpPr>
          <p:cNvPr id="2" name="Title 1"/>
          <p:cNvSpPr>
            <a:spLocks noGrp="1"/>
          </p:cNvSpPr>
          <p:nvPr>
            <p:ph type="title"/>
          </p:nvPr>
        </p:nvSpPr>
        <p:spPr/>
        <p:txBody>
          <a:bodyPr/>
          <a:lstStyle/>
          <a:p>
            <a:r>
              <a:rPr lang="en-US" spc="-50" dirty="0"/>
              <a:t>Creating a CIF from an Excel File</a:t>
            </a:r>
            <a:endParaRPr lang="en-US" noProof="0" dirty="0">
              <a:latin typeface="+mj-lt"/>
            </a:endParaRPr>
          </a:p>
        </p:txBody>
      </p:sp>
      <p:pic>
        <p:nvPicPr>
          <p:cNvPr id="6" name="Picture 5">
            <a:extLst>
              <a:ext uri="{FF2B5EF4-FFF2-40B4-BE49-F238E27FC236}">
                <a16:creationId xmlns:a16="http://schemas.microsoft.com/office/drawing/2014/main" id="{EF9ED4A7-4D17-BA2C-5E1D-9924A5C360B1}"/>
              </a:ext>
            </a:extLst>
          </p:cNvPr>
          <p:cNvPicPr>
            <a:picLocks noChangeAspect="1"/>
          </p:cNvPicPr>
          <p:nvPr/>
        </p:nvPicPr>
        <p:blipFill>
          <a:blip r:embed="rId2"/>
          <a:stretch>
            <a:fillRect/>
          </a:stretch>
        </p:blipFill>
        <p:spPr>
          <a:xfrm>
            <a:off x="1380298" y="2676385"/>
            <a:ext cx="9433878" cy="3450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542138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63C7B8-AF69-E078-DB27-89DAC3283DC3}"/>
              </a:ext>
            </a:extLst>
          </p:cNvPr>
          <p:cNvSpPr>
            <a:spLocks noGrp="1"/>
          </p:cNvSpPr>
          <p:nvPr>
            <p:ph type="ctrTitle"/>
          </p:nvPr>
        </p:nvSpPr>
        <p:spPr>
          <a:xfrm>
            <a:off x="504000" y="2967442"/>
            <a:ext cx="5593588" cy="923116"/>
          </a:xfrm>
        </p:spPr>
        <p:txBody>
          <a:bodyPr/>
          <a:lstStyle/>
          <a:p>
            <a:endParaRPr lang="en-AU" dirty="0"/>
          </a:p>
        </p:txBody>
      </p:sp>
    </p:spTree>
    <p:extLst>
      <p:ext uri="{BB962C8B-B14F-4D97-AF65-F5344CB8AC3E}">
        <p14:creationId xmlns:p14="http://schemas.microsoft.com/office/powerpoint/2010/main" val="361012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c from Supplier to Buyer" hidden="1"/>
          <p:cNvSpPr/>
          <p:nvPr/>
        </p:nvSpPr>
        <p:spPr>
          <a:xfrm rot="1091262">
            <a:off x="10304229" y="3201168"/>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8" name="Doc from Supplier to AN" hidden="1"/>
          <p:cNvSpPr/>
          <p:nvPr/>
        </p:nvSpPr>
        <p:spPr>
          <a:xfrm rot="1091262">
            <a:off x="10516830" y="2352237"/>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0" name="Doc from AN to Supplier" hidden="1"/>
          <p:cNvSpPr/>
          <p:nvPr/>
        </p:nvSpPr>
        <p:spPr>
          <a:xfrm rot="1091262">
            <a:off x="5856539" y="1429969"/>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 name="Here's How it works Title 1"/>
          <p:cNvSpPr>
            <a:spLocks noGrp="1"/>
          </p:cNvSpPr>
          <p:nvPr>
            <p:ph type="title"/>
          </p:nvPr>
        </p:nvSpPr>
        <p:spPr>
          <a:xfrm>
            <a:off x="503874" y="500467"/>
            <a:ext cx="11186476" cy="369332"/>
          </a:xfrm>
        </p:spPr>
        <p:txBody>
          <a:bodyPr/>
          <a:lstStyle/>
          <a:p>
            <a:r>
              <a:rPr lang="en-US" dirty="0"/>
              <a:t>How does it work?</a:t>
            </a:r>
            <a:endParaRPr lang="en-US" b="0" dirty="0"/>
          </a:p>
        </p:txBody>
      </p:sp>
      <p:sp>
        <p:nvSpPr>
          <p:cNvPr id="4" name="Rectangle 3" hidden="1"/>
          <p:cNvSpPr/>
          <p:nvPr/>
        </p:nvSpPr>
        <p:spPr>
          <a:xfrm rot="1091262">
            <a:off x="1112356" y="2228333"/>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9" name="Rectangle 18" hidden="1"/>
          <p:cNvSpPr/>
          <p:nvPr/>
        </p:nvSpPr>
        <p:spPr>
          <a:xfrm rot="1091262">
            <a:off x="1219252" y="2957832"/>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31" name="Blank behind Buyer Server" hidden="1"/>
          <p:cNvSpPr/>
          <p:nvPr/>
        </p:nvSpPr>
        <p:spPr bwMode="gray">
          <a:xfrm>
            <a:off x="1143292" y="1935903"/>
            <a:ext cx="914188" cy="197300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9" name="Blank behing Supplier server" hidden="1"/>
          <p:cNvSpPr/>
          <p:nvPr/>
        </p:nvSpPr>
        <p:spPr bwMode="gray">
          <a:xfrm>
            <a:off x="9896475" y="2295092"/>
            <a:ext cx="1220740" cy="184506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5" name="7 Evaluates other info" hidden="1"/>
          <p:cNvSpPr/>
          <p:nvPr/>
        </p:nvSpPr>
        <p:spPr>
          <a:xfrm>
            <a:off x="501651" y="5528797"/>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then evaluates any other information, and sends back a </a:t>
            </a:r>
            <a:r>
              <a:rPr lang="en-US" sz="2400" b="1" dirty="0">
                <a:solidFill>
                  <a:sysClr val="windowText" lastClr="000000"/>
                </a:solidFill>
                <a:latin typeface="+mj-lt"/>
                <a:ea typeface="+mj-ea"/>
                <a:cs typeface="+mj-cs"/>
              </a:rPr>
              <a:t>PunchOut</a:t>
            </a:r>
            <a:r>
              <a:rPr lang="en-US" sz="2400" dirty="0">
                <a:solidFill>
                  <a:sysClr val="windowText" lastClr="000000"/>
                </a:solidFill>
                <a:latin typeface="+mj-lt"/>
                <a:ea typeface="+mj-ea"/>
                <a:cs typeface="+mj-cs"/>
              </a:rPr>
              <a:t> </a:t>
            </a:r>
            <a:r>
              <a:rPr lang="en-US" sz="2400" b="1" dirty="0">
                <a:solidFill>
                  <a:sysClr val="windowText" lastClr="000000"/>
                </a:solidFill>
                <a:latin typeface="+mj-lt"/>
                <a:ea typeface="+mj-ea"/>
                <a:cs typeface="+mj-cs"/>
              </a:rPr>
              <a:t>Order Response, </a:t>
            </a:r>
            <a:r>
              <a:rPr lang="en-US" sz="2400" dirty="0">
                <a:solidFill>
                  <a:sysClr val="windowText" lastClr="000000"/>
                </a:solidFill>
                <a:latin typeface="+mj-lt"/>
                <a:ea typeface="+mj-ea"/>
                <a:cs typeface="+mj-cs"/>
              </a:rPr>
              <a:t>with the URL of the catalog to display to the User.</a:t>
            </a:r>
          </a:p>
        </p:txBody>
      </p:sp>
      <p:sp>
        <p:nvSpPr>
          <p:cNvPr id="33" name="TextBox www.shop.com Supplier"/>
          <p:cNvSpPr txBox="1"/>
          <p:nvPr/>
        </p:nvSpPr>
        <p:spPr>
          <a:xfrm>
            <a:off x="9901326" y="4197181"/>
            <a:ext cx="1872307"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www.supplier.com</a:t>
            </a:r>
          </a:p>
        </p:txBody>
      </p:sp>
      <p:sp>
        <p:nvSpPr>
          <p:cNvPr id="34" name="TextBox  Buyer User"/>
          <p:cNvSpPr txBox="1"/>
          <p:nvPr/>
        </p:nvSpPr>
        <p:spPr>
          <a:xfrm>
            <a:off x="1068550" y="3471689"/>
            <a:ext cx="1153895"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Buyer User</a:t>
            </a:r>
          </a:p>
        </p:txBody>
      </p:sp>
      <p:sp>
        <p:nvSpPr>
          <p:cNvPr id="10" name="Graphic Server"/>
          <p:cNvSpPr/>
          <p:nvPr/>
        </p:nvSpPr>
        <p:spPr>
          <a:xfrm>
            <a:off x="9916697" y="1686128"/>
            <a:ext cx="1341754" cy="3107824"/>
          </a:xfrm>
          <a:prstGeom prst="rect">
            <a:avLst/>
          </a:prstGeom>
        </p:spPr>
        <p:txBody>
          <a:bodyPr wrap="square">
            <a:spAutoFit/>
          </a:bodyPr>
          <a:lstStyle/>
          <a:p>
            <a:r>
              <a:rPr lang="en-US" sz="19596" dirty="0">
                <a:latin typeface="Webdings" panose="05030102010509060703" pitchFamily="18" charset="2"/>
              </a:rPr>
              <a:t>À</a:t>
            </a:r>
            <a:endParaRPr lang="en-US" sz="19596" dirty="0">
              <a:latin typeface="MS Shell Dlg 2" panose="020B0604030504040204" pitchFamily="34" charset="0"/>
            </a:endParaRPr>
          </a:p>
        </p:txBody>
      </p:sp>
      <p:sp>
        <p:nvSpPr>
          <p:cNvPr id="36" name="Authenticat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Authenticated!</a:t>
            </a:r>
          </a:p>
        </p:txBody>
      </p:sp>
      <p:sp>
        <p:nvSpPr>
          <p:cNvPr id="28" name="10 Converts Cart to cXML" hidden="1"/>
          <p:cNvSpPr/>
          <p:nvPr/>
        </p:nvSpPr>
        <p:spPr>
          <a:xfrm>
            <a:off x="257175" y="5199122"/>
            <a:ext cx="11639550" cy="1092607"/>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converts their Shopping Cart to cXML, closes the connection and sends a </a:t>
            </a:r>
            <a:r>
              <a:rPr lang="en-US" sz="2400" b="1" dirty="0">
                <a:solidFill>
                  <a:sysClr val="windowText" lastClr="000000"/>
                </a:solidFill>
                <a:latin typeface="+mj-lt"/>
                <a:ea typeface="+mj-ea"/>
                <a:cs typeface="+mj-cs"/>
              </a:rPr>
              <a:t>PunchOut Order Message (POOM)</a:t>
            </a:r>
            <a:r>
              <a:rPr lang="en-US" sz="2400" dirty="0">
                <a:solidFill>
                  <a:sysClr val="windowText" lastClr="000000"/>
                </a:solidFill>
                <a:latin typeface="+mj-lt"/>
                <a:ea typeface="+mj-ea"/>
                <a:cs typeface="+mj-cs"/>
              </a:rPr>
              <a:t> back </a:t>
            </a:r>
            <a:r>
              <a:rPr lang="en-US" sz="2400" spc="-30" dirty="0">
                <a:solidFill>
                  <a:sysClr val="windowText" lastClr="000000"/>
                </a:solidFill>
                <a:latin typeface="+mj-lt"/>
                <a:ea typeface="+mj-ea"/>
                <a:cs typeface="+mj-cs"/>
              </a:rPr>
              <a:t>directly to the Ariba application, </a:t>
            </a:r>
            <a:br>
              <a:rPr lang="en-US" sz="2400"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which then adds the items from the Supplier into the User’s Ariba Shopping Cart.</a:t>
            </a:r>
          </a:p>
        </p:txBody>
      </p:sp>
      <p:sp>
        <p:nvSpPr>
          <p:cNvPr id="27" name="9 Shops Supplier catalog" hidden="1"/>
          <p:cNvSpPr/>
          <p:nvPr/>
        </p:nvSpPr>
        <p:spPr>
          <a:xfrm>
            <a:off x="501650" y="552797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User shops the Supplier’s Catalog (now in the Ariba window), and adds items to their Cart. When they are done, they submit the Cart back to Ariba.</a:t>
            </a:r>
          </a:p>
        </p:txBody>
      </p:sp>
      <p:sp>
        <p:nvSpPr>
          <p:cNvPr id="26" name="8 Validates Response" hidden="1"/>
          <p:cNvSpPr/>
          <p:nvPr/>
        </p:nvSpPr>
        <p:spPr>
          <a:xfrm>
            <a:off x="501650" y="5524275"/>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Network validates the </a:t>
            </a:r>
            <a:r>
              <a:rPr lang="en-US" sz="2400" b="1" dirty="0">
                <a:solidFill>
                  <a:sysClr val="windowText" lastClr="000000"/>
                </a:solidFill>
                <a:latin typeface="+mj-lt"/>
                <a:ea typeface="+mj-ea"/>
                <a:cs typeface="+mj-cs"/>
              </a:rPr>
              <a:t>Response</a:t>
            </a:r>
            <a:r>
              <a:rPr lang="en-US" sz="2400" dirty="0">
                <a:solidFill>
                  <a:sysClr val="windowText" lastClr="000000"/>
                </a:solidFill>
                <a:latin typeface="+mj-lt"/>
                <a:ea typeface="+mj-ea"/>
                <a:cs typeface="+mj-cs"/>
              </a:rPr>
              <a:t>, then sends the URL of the Supplier’s Catalog to the Buyer’s Ariba application to display to the User.</a:t>
            </a:r>
          </a:p>
        </p:txBody>
      </p:sp>
      <p:sp>
        <p:nvSpPr>
          <p:cNvPr id="24" name="6 Supplier authenticates POSR" hidden="1"/>
          <p:cNvSpPr/>
          <p:nvPr/>
        </p:nvSpPr>
        <p:spPr>
          <a:xfrm>
            <a:off x="501650" y="553918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authenticates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using the </a:t>
            </a:r>
            <a:r>
              <a:rPr lang="en-US" sz="2400" b="1" dirty="0">
                <a:solidFill>
                  <a:srgbClr val="9C277B"/>
                </a:solidFill>
                <a:latin typeface="Courier New" panose="02070309020205020404" pitchFamily="49" charset="0"/>
                <a:ea typeface="+mj-ea"/>
                <a:cs typeface="Courier New" panose="02070309020205020404" pitchFamily="49" charset="0"/>
              </a:rPr>
              <a:t>&lt;From&gt;</a:t>
            </a:r>
            <a:r>
              <a:rPr lang="en-US" sz="2400" dirty="0">
                <a:solidFill>
                  <a:sysClr val="windowText" lastClr="000000"/>
                </a:solidFill>
                <a:latin typeface="+mj-lt"/>
                <a:ea typeface="+mj-ea"/>
                <a:cs typeface="+mj-cs"/>
              </a:rPr>
              <a:t> ANID (as a User Name)</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their own Shared Secret (as the Password).</a:t>
            </a:r>
          </a:p>
        </p:txBody>
      </p:sp>
      <p:sp>
        <p:nvSpPr>
          <p:cNvPr id="23" name="5 POSR routed" hidden="1"/>
          <p:cNvSpPr/>
          <p:nvPr/>
        </p:nvSpPr>
        <p:spPr>
          <a:xfrm>
            <a:off x="451557" y="5523224"/>
            <a:ext cx="11272662" cy="425758"/>
          </a:xfrm>
          <a:prstGeom prst="rect">
            <a:avLst/>
          </a:prstGeom>
          <a:noFill/>
        </p:spPr>
        <p:txBody>
          <a:bodyPr wrap="square" lIns="0" rIns="0">
            <a:spAutoFit/>
          </a:bodyPr>
          <a:lstStyle/>
          <a:p>
            <a:pPr algn="ctr">
              <a:lnSpc>
                <a:spcPts val="2600"/>
              </a:lnSpc>
            </a:pP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is then routed and presented to the Supplier’s specified PunchOut URL.</a:t>
            </a:r>
          </a:p>
        </p:txBody>
      </p:sp>
      <p:sp>
        <p:nvSpPr>
          <p:cNvPr id="14" name="4 In the Supplier Record" hidden="1"/>
          <p:cNvSpPr/>
          <p:nvPr/>
        </p:nvSpPr>
        <p:spPr>
          <a:xfrm>
            <a:off x="501651" y="5533184"/>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In the AN Supplier record, the Supplier’s Shared Secret is looked up, </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added to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then it looks up the Supplier’s PunchOut URL.</a:t>
            </a:r>
          </a:p>
        </p:txBody>
      </p:sp>
      <p:sp>
        <p:nvSpPr>
          <p:cNvPr id="32" name="3 The AN Looks up &lt;To&gt; ANID"/>
          <p:cNvSpPr/>
          <p:nvPr/>
        </p:nvSpPr>
        <p:spPr>
          <a:xfrm>
            <a:off x="0" y="5561082"/>
            <a:ext cx="12195175" cy="707886"/>
          </a:xfrm>
          <a:prstGeom prst="rect">
            <a:avLst/>
          </a:prstGeom>
          <a:noFill/>
        </p:spPr>
        <p:txBody>
          <a:bodyPr wrap="square">
            <a:spAutoFit/>
          </a:bodyPr>
          <a:lstStyle/>
          <a:p>
            <a:pPr algn="ctr">
              <a:lnSpc>
                <a:spcPts val="2400"/>
              </a:lnSpc>
            </a:pPr>
            <a:r>
              <a:rPr lang="en-US" sz="2400" spc="-30" dirty="0">
                <a:solidFill>
                  <a:sysClr val="windowText" lastClr="000000"/>
                </a:solidFill>
                <a:latin typeface="+mj-lt"/>
                <a:ea typeface="+mj-ea"/>
                <a:cs typeface="+mj-cs"/>
              </a:rPr>
              <a:t>The SAP </a:t>
            </a:r>
            <a:r>
              <a:rPr lang="en-US" sz="2400" dirty="0">
                <a:solidFill>
                  <a:sysClr val="windowText" lastClr="000000"/>
                </a:solidFill>
              </a:rPr>
              <a:t>Business Network</a:t>
            </a:r>
            <a:r>
              <a:rPr lang="en-US" sz="2400" spc="-30" dirty="0">
                <a:solidFill>
                  <a:sysClr val="windowText" lastClr="000000"/>
                </a:solidFill>
                <a:latin typeface="+mj-lt"/>
                <a:ea typeface="+mj-ea"/>
                <a:cs typeface="+mj-cs"/>
              </a:rPr>
              <a:t> looks up the ANID in the </a:t>
            </a:r>
            <a:r>
              <a:rPr lang="en-US" sz="2400" b="1" spc="-30" dirty="0">
                <a:solidFill>
                  <a:srgbClr val="9C277B"/>
                </a:solidFill>
                <a:latin typeface="Courier New" panose="02070309020205020404" pitchFamily="49" charset="0"/>
                <a:ea typeface="+mj-ea"/>
                <a:cs typeface="Courier New" panose="02070309020205020404" pitchFamily="49" charset="0"/>
              </a:rPr>
              <a:t>&lt;To&gt;</a:t>
            </a:r>
            <a:r>
              <a:rPr lang="en-US" sz="2400" spc="-30" dirty="0">
                <a:solidFill>
                  <a:sysClr val="windowText" lastClr="000000"/>
                </a:solidFill>
                <a:latin typeface="+mj-lt"/>
                <a:ea typeface="+mj-ea"/>
                <a:cs typeface="+mj-cs"/>
              </a:rPr>
              <a:t> element of the </a:t>
            </a:r>
            <a:r>
              <a:rPr lang="en-US" sz="2400" b="1" spc="-30" dirty="0">
                <a:solidFill>
                  <a:sysClr val="windowText" lastClr="000000"/>
                </a:solidFill>
                <a:latin typeface="+mj-lt"/>
                <a:ea typeface="+mj-ea"/>
                <a:cs typeface="+mj-cs"/>
              </a:rPr>
              <a:t>POSR, </a:t>
            </a:r>
            <a:br>
              <a:rPr lang="en-US" sz="2400" b="1"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and finds the Supplier record.</a:t>
            </a:r>
          </a:p>
        </p:txBody>
      </p:sp>
      <p:sp>
        <p:nvSpPr>
          <p:cNvPr id="13" name="2 POSR Routed to AN" hidden="1"/>
          <p:cNvSpPr/>
          <p:nvPr/>
        </p:nvSpPr>
        <p:spPr>
          <a:xfrm>
            <a:off x="503238" y="5484167"/>
            <a:ext cx="11188700" cy="461665"/>
          </a:xfrm>
          <a:prstGeom prst="rect">
            <a:avLst/>
          </a:prstGeom>
          <a:noFill/>
        </p:spPr>
        <p:txBody>
          <a:bodyPr wrap="square">
            <a:spAutoFit/>
          </a:bodyPr>
          <a:lstStyle/>
          <a:p>
            <a:pPr algn="ct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PunchOut Setup Request (POSR) </a:t>
            </a:r>
            <a:r>
              <a:rPr lang="en-US" sz="2400" dirty="0">
                <a:solidFill>
                  <a:sysClr val="windowText" lastClr="000000"/>
                </a:solidFill>
                <a:latin typeface="+mj-lt"/>
                <a:ea typeface="+mj-ea"/>
                <a:cs typeface="+mj-cs"/>
              </a:rPr>
              <a:t>is routed from Ariba to the AN.</a:t>
            </a:r>
          </a:p>
        </p:txBody>
      </p:sp>
      <p:sp>
        <p:nvSpPr>
          <p:cNvPr id="22" name="1 User clicks Buy From Supplier" hidden="1"/>
          <p:cNvSpPr/>
          <p:nvPr/>
        </p:nvSpPr>
        <p:spPr>
          <a:xfrm>
            <a:off x="462845" y="5521983"/>
            <a:ext cx="11288103" cy="425758"/>
          </a:xfrm>
          <a:prstGeom prst="rect">
            <a:avLst/>
          </a:prstGeom>
          <a:noFill/>
        </p:spPr>
        <p:txBody>
          <a:bodyPr wrap="square" lIns="0" rIns="0">
            <a:spAutoFit/>
          </a:bodyPr>
          <a:lstStyle/>
          <a:p>
            <a:pPr algn="ctr">
              <a:lnSpc>
                <a:spcPts val="2600"/>
              </a:lnSpc>
            </a:pPr>
            <a:r>
              <a:rPr lang="en-US" sz="2400" spc="-20" dirty="0">
                <a:solidFill>
                  <a:sysClr val="windowText" lastClr="000000"/>
                </a:solidFill>
                <a:latin typeface="+mj-lt"/>
                <a:ea typeface="+mj-ea"/>
                <a:cs typeface="+mj-cs"/>
              </a:rPr>
              <a:t>The User finds the Supplier’s link in the Ariba Catalog and clicks “Buy from Supplier.”</a:t>
            </a:r>
          </a:p>
        </p:txBody>
      </p:sp>
      <p:pic>
        <p:nvPicPr>
          <p:cNvPr id="11" name="Ariba Network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58" y="1212983"/>
            <a:ext cx="4989321" cy="3513473"/>
          </a:xfrm>
          <a:prstGeom prst="rect">
            <a:avLst/>
          </a:prstGeom>
        </p:spPr>
      </p:pic>
      <p:sp>
        <p:nvSpPr>
          <p:cNvPr id="41" name="AN Supplier Shared Secret, URL" hidden="1"/>
          <p:cNvSpPr/>
          <p:nvPr/>
        </p:nvSpPr>
        <p:spPr bwMode="gray">
          <a:xfrm>
            <a:off x="5180560" y="2197219"/>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Supplier</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Shared Secret</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PunchOut URL</a:t>
            </a:r>
          </a:p>
        </p:txBody>
      </p:sp>
      <p:sp>
        <p:nvSpPr>
          <p:cNvPr id="40" name="URL Determin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URL determined</a:t>
            </a:r>
          </a:p>
        </p:txBody>
      </p:sp>
      <p:pic>
        <p:nvPicPr>
          <p:cNvPr id="7" name="Ariba Catalog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pic>
        <p:nvPicPr>
          <p:cNvPr id="45" name="Ariba Catalog Graphic"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sp>
        <p:nvSpPr>
          <p:cNvPr id="35" name="Cart--&gt;POOM" hidden="1"/>
          <p:cNvSpPr/>
          <p:nvPr/>
        </p:nvSpPr>
        <p:spPr bwMode="gray">
          <a:xfrm>
            <a:off x="9547124" y="1651391"/>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err="1">
                <a:ea typeface="Arial Unicode MS" pitchFamily="34" charset="-128"/>
                <a:cs typeface="Arial Unicode MS" pitchFamily="34" charset="-128"/>
              </a:rPr>
              <a:t>Cart</a:t>
            </a:r>
            <a:r>
              <a:rPr lang="en-US" sz="2000" kern="0" dirty="0" err="1">
                <a:ea typeface="Arial Unicode MS" pitchFamily="34" charset="-128"/>
                <a:cs typeface="Arial Unicode MS" pitchFamily="34" charset="-128"/>
                <a:sym typeface="Wingdings" panose="05000000000000000000" pitchFamily="2" charset="2"/>
              </a:rPr>
              <a:t>POOM</a:t>
            </a:r>
            <a:endParaRPr lang="en-US" sz="2000" kern="0" dirty="0">
              <a:ea typeface="Arial Unicode MS" pitchFamily="34" charset="-128"/>
              <a:cs typeface="Arial Unicode MS" pitchFamily="34" charset="-128"/>
            </a:endParaRPr>
          </a:p>
        </p:txBody>
      </p:sp>
      <p:sp>
        <p:nvSpPr>
          <p:cNvPr id="44" name="Network Cloud Blockout" hidden="1"/>
          <p:cNvSpPr/>
          <p:nvPr/>
        </p:nvSpPr>
        <p:spPr bwMode="gray">
          <a:xfrm>
            <a:off x="5231426" y="2213376"/>
            <a:ext cx="2125565" cy="1298610"/>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100"/>
              </a:lnSpc>
              <a:spcBef>
                <a:spcPct val="50000"/>
              </a:spcBef>
              <a:spcAft>
                <a:spcPct val="0"/>
              </a:spcAft>
              <a:buClr>
                <a:srgbClr val="00B050"/>
              </a:buClr>
              <a:buSzPct val="80000"/>
            </a:pPr>
            <a:endParaRPr lang="en-US" sz="2000" kern="0" dirty="0">
              <a:ea typeface="Arial Unicode MS" pitchFamily="34" charset="-128"/>
              <a:cs typeface="Arial Unicode MS" pitchFamily="34" charset="-128"/>
            </a:endParaRPr>
          </a:p>
        </p:txBody>
      </p:sp>
      <p:sp>
        <p:nvSpPr>
          <p:cNvPr id="38" name="AN Response" hidden="1"/>
          <p:cNvSpPr/>
          <p:nvPr/>
        </p:nvSpPr>
        <p:spPr bwMode="gray">
          <a:xfrm>
            <a:off x="5157198" y="2250941"/>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Response:</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200 “Success”</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URL</a:t>
            </a:r>
          </a:p>
        </p:txBody>
      </p:sp>
      <p:pic>
        <p:nvPicPr>
          <p:cNvPr id="8" name="Cat Graphic w/ with www.shop.com"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97" y="1695027"/>
            <a:ext cx="2208796" cy="2216110"/>
          </a:xfrm>
          <a:prstGeom prst="rect">
            <a:avLst/>
          </a:prstGeom>
        </p:spPr>
      </p:pic>
      <p:pic>
        <p:nvPicPr>
          <p:cNvPr id="15" name="Cat Graphic Shop Shop"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897" y="1695027"/>
            <a:ext cx="2208497" cy="2215809"/>
          </a:xfrm>
          <a:prstGeom prst="rect">
            <a:avLst/>
          </a:prstGeom>
        </p:spPr>
      </p:pic>
      <p:pic>
        <p:nvPicPr>
          <p:cNvPr id="12" name="Cart Graphic w/Ariba Cart" hid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897" y="1696333"/>
            <a:ext cx="2208797" cy="2216110"/>
          </a:xfrm>
          <a:prstGeom prst="rect">
            <a:avLst/>
          </a:prstGeom>
        </p:spPr>
      </p:pic>
      <p:sp>
        <p:nvSpPr>
          <p:cNvPr id="42" name="White behind Submit" hidden="1">
            <a:extLst>
              <a:ext uri="{FF2B5EF4-FFF2-40B4-BE49-F238E27FC236}">
                <a16:creationId xmlns:a16="http://schemas.microsoft.com/office/drawing/2014/main" id="{8A8A1B94-CFF3-4D61-91A8-10843778A1EC}"/>
              </a:ext>
            </a:extLst>
          </p:cNvPr>
          <p:cNvSpPr/>
          <p:nvPr/>
        </p:nvSpPr>
        <p:spPr bwMode="gray">
          <a:xfrm>
            <a:off x="468244" y="3890964"/>
            <a:ext cx="2274956" cy="1077514"/>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46" name="Click Submit" hidden="1"/>
          <p:cNvSpPr/>
          <p:nvPr/>
        </p:nvSpPr>
        <p:spPr bwMode="gray">
          <a:xfrm>
            <a:off x="532200" y="3966068"/>
            <a:ext cx="2125565" cy="466236"/>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000"/>
              </a:lnSpc>
              <a:spcBef>
                <a:spcPct val="50000"/>
              </a:spcBef>
              <a:spcAft>
                <a:spcPct val="0"/>
              </a:spcAft>
              <a:buClr>
                <a:srgbClr val="F0AB00"/>
              </a:buClr>
              <a:buSzPct val="80000"/>
            </a:pPr>
            <a:r>
              <a:rPr lang="en-US" sz="2000" kern="0" dirty="0">
                <a:ea typeface="Arial Unicode MS" pitchFamily="34" charset="-128"/>
                <a:cs typeface="Arial Unicode MS" pitchFamily="34" charset="-128"/>
              </a:rPr>
              <a:t>Click “Submit”</a:t>
            </a:r>
          </a:p>
        </p:txBody>
      </p:sp>
      <p:sp>
        <p:nvSpPr>
          <p:cNvPr id="39" name="Ready to Buy" hidden="1"/>
          <p:cNvSpPr/>
          <p:nvPr/>
        </p:nvSpPr>
        <p:spPr bwMode="gray">
          <a:xfrm>
            <a:off x="535651" y="3952311"/>
            <a:ext cx="2125565" cy="964788"/>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Ready to submit Ariba Cart</a:t>
            </a:r>
            <a:br>
              <a:rPr lang="en-US" sz="2000" kern="0" dirty="0">
                <a:ea typeface="Arial Unicode MS" pitchFamily="34" charset="-128"/>
                <a:cs typeface="Arial Unicode MS" pitchFamily="34" charset="-128"/>
              </a:rPr>
            </a:br>
            <a:r>
              <a:rPr lang="en-US" sz="2000" kern="0" dirty="0">
                <a:ea typeface="Arial Unicode MS" pitchFamily="34" charset="-128"/>
                <a:cs typeface="Arial Unicode MS" pitchFamily="34" charset="-128"/>
              </a:rPr>
              <a:t>and buy!</a:t>
            </a:r>
          </a:p>
        </p:txBody>
      </p:sp>
      <p:sp>
        <p:nvSpPr>
          <p:cNvPr id="5" name="AN Supplier Shared Secret, URL">
            <a:extLst>
              <a:ext uri="{FF2B5EF4-FFF2-40B4-BE49-F238E27FC236}">
                <a16:creationId xmlns:a16="http://schemas.microsoft.com/office/drawing/2014/main" id="{E8D8957D-1067-7D44-F5F9-D47CAB1AF141}"/>
              </a:ext>
            </a:extLst>
          </p:cNvPr>
          <p:cNvSpPr/>
          <p:nvPr/>
        </p:nvSpPr>
        <p:spPr bwMode="gray">
          <a:xfrm>
            <a:off x="5180560" y="2250384"/>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Supplier</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endParaRPr lang="en-US" sz="2000" kern="0" dirty="0">
              <a:ea typeface="Arial Unicode MS" pitchFamily="34" charset="-128"/>
              <a:cs typeface="Arial Unicode MS" pitchFamily="34" charset="-128"/>
            </a:endParaRP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endParaRPr lang="en-US" sz="2000" kern="0" dirty="0">
              <a:ea typeface="Arial Unicode MS" pitchFamily="34" charset="-128"/>
              <a:cs typeface="Arial Unicode MS" pitchFamily="34" charset="-128"/>
            </a:endParaRPr>
          </a:p>
        </p:txBody>
      </p:sp>
      <p:sp>
        <p:nvSpPr>
          <p:cNvPr id="6" name="TextBox 5">
            <a:extLst>
              <a:ext uri="{FF2B5EF4-FFF2-40B4-BE49-F238E27FC236}">
                <a16:creationId xmlns:a16="http://schemas.microsoft.com/office/drawing/2014/main" id="{14C6D09B-060F-31E7-F006-D2C59375EE4B}"/>
              </a:ext>
            </a:extLst>
          </p:cNvPr>
          <p:cNvSpPr txBox="1"/>
          <p:nvPr/>
        </p:nvSpPr>
        <p:spPr>
          <a:xfrm>
            <a:off x="6225317" y="1707852"/>
            <a:ext cx="1164389" cy="646331"/>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SAP</a:t>
            </a:r>
          </a:p>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Business Network</a:t>
            </a:r>
          </a:p>
        </p:txBody>
      </p:sp>
    </p:spTree>
    <p:extLst>
      <p:ext uri="{BB962C8B-B14F-4D97-AF65-F5344CB8AC3E}">
        <p14:creationId xmlns:p14="http://schemas.microsoft.com/office/powerpoint/2010/main" val="62733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58" presetClass="path" presetSubtype="0" accel="50000" decel="50000" fill="hold" grpId="0" nodeType="withEffect">
                                  <p:stCondLst>
                                    <p:cond delay="0"/>
                                  </p:stCondLst>
                                  <p:childTnLst>
                                    <p:animMotion origin="layout" path="M 2.77532E-6 2.50636E-6 L 0.08461 -0.10044 C 0.10127 -0.12289 0.12848 -0.1414 0.15855 -0.14696 C 0.19187 -0.15228 0.21934 -0.1458 0.23926 -0.12937 L 0.33481 -0.06272 " pathEditMode="relative" rAng="15840000" ptsTypes="AAAAA">
                                      <p:cBhvr>
                                        <p:cTn id="16" dur="3000" fill="hold"/>
                                        <p:tgtEl>
                                          <p:spTgt spid="4"/>
                                        </p:tgtEl>
                                        <p:attrNameLst>
                                          <p:attrName>ppt_x</p:attrName>
                                          <p:attrName>ppt_y</p:attrName>
                                        </p:attrNameLst>
                                      </p:cBhvr>
                                      <p:rCtr x="16402" y="-8933"/>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21" dur="500" fill="hold"/>
                                        <p:tgtEl>
                                          <p:spTgt spid="32">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xEl>
                                              <p:charRg st="4294967295" end="429496729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27" dur="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xEl>
                                              <p:charRg st="4294967295" end="4294967295"/>
                                            </p:txEl>
                                          </p:spTgt>
                                        </p:tgtEl>
                                        <p:attrNameLst>
                                          <p:attrName>style.visibility</p:attrName>
                                        </p:attrNameLst>
                                      </p:cBhvr>
                                      <p:to>
                                        <p:strVal val="hidden"/>
                                      </p:to>
                                    </p:set>
                                  </p:sub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38" presetID="58" presetClass="path" presetSubtype="0" accel="50000" decel="50000" fill="hold" grpId="0" nodeType="withEffect">
                                  <p:stCondLst>
                                    <p:cond delay="0"/>
                                  </p:stCondLst>
                                  <p:childTnLst>
                                    <p:animMotion origin="layout" path="M 0.03267 0.14583 L 0.11624 0.07708 C 0.13355 0.06157 0.15998 0.05254 0.18745 0.05254 C 0.21856 0.05254 0.24355 0.06157 0.26113 0.07708 L 0.34483 0.14583 " pathEditMode="relative" rAng="16200000" ptsTypes="AAAAA">
                                      <p:cBhvr>
                                        <p:cTn id="39" dur="3000" fill="hold"/>
                                        <p:tgtEl>
                                          <p:spTgt spid="20"/>
                                        </p:tgtEl>
                                        <p:attrNameLst>
                                          <p:attrName>ppt_x</p:attrName>
                                          <p:attrName>ppt_y</p:attrName>
                                        </p:attrNameLst>
                                      </p:cBhvr>
                                      <p:rCtr x="15608" y="-4653"/>
                                    </p:animMotion>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49" presetID="2" presetClass="entr" presetSubtype="2" fill="hold" grpId="0" nodeType="withEffect">
                                  <p:stCondLst>
                                    <p:cond delay="50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1+#ppt_w/2"/>
                                          </p:val>
                                        </p:tav>
                                        <p:tav tm="100000">
                                          <p:val>
                                            <p:strVal val="#ppt_x"/>
                                          </p:val>
                                        </p:tav>
                                      </p:tavLst>
                                    </p:anim>
                                    <p:anim calcmode="lin" valueType="num">
                                      <p:cBhvr additive="base">
                                        <p:cTn id="52" dur="500" fill="hold"/>
                                        <p:tgtEl>
                                          <p:spTgt spid="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par>
                                <p:cTn id="59" presetID="2" presetClass="entr" presetSubtype="2"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1+#ppt_w/2"/>
                                          </p:val>
                                        </p:tav>
                                        <p:tav tm="100000">
                                          <p:val>
                                            <p:strVal val="#ppt_x"/>
                                          </p:val>
                                        </p:tav>
                                      </p:tavLst>
                                    </p:anim>
                                    <p:anim calcmode="lin" valueType="num">
                                      <p:cBhvr additive="base">
                                        <p:cTn id="62" dur="500" fill="hold"/>
                                        <p:tgtEl>
                                          <p:spTgt spid="4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0"/>
                                        </p:tgtEl>
                                        <p:attrNameLst>
                                          <p:attrName>style.visibility</p:attrName>
                                        </p:attrNameLst>
                                      </p:cBhvr>
                                      <p:to>
                                        <p:strVal val="hidden"/>
                                      </p:to>
                                    </p:set>
                                  </p:subTnLst>
                                </p:cTn>
                              </p:par>
                              <p:par>
                                <p:cTn id="63" presetID="44" presetClass="path" presetSubtype="0" accel="50000" decel="50000" fill="hold" grpId="0" nodeType="withEffect">
                                  <p:stCondLst>
                                    <p:cond delay="0"/>
                                  </p:stCondLst>
                                  <p:childTnLst>
                                    <p:animMotion origin="layout" path="M -0.25006 -3.3557E-7 L -0.18302 -0.04004 C -0.16909 -0.04906 -0.14801 -0.05392 -0.12601 -0.05392 C -0.10101 -0.05392 -0.0811 -0.04906 -0.06704 -0.04004 L -2.71544E-6 -3.3557E-7 " pathEditMode="relative" rAng="0" ptsTypes="AAAAA">
                                      <p:cBhvr>
                                        <p:cTn id="64" dur="3000" spd="-100000" fill="hold"/>
                                        <p:tgtEl>
                                          <p:spTgt spid="18"/>
                                        </p:tgtEl>
                                        <p:attrNameLst>
                                          <p:attrName>ppt_x</p:attrName>
                                          <p:attrName>ppt_y</p:attrName>
                                        </p:attrNameLst>
                                      </p:cBhvr>
                                      <p:rCtr x="12497" y="-2708"/>
                                    </p:animMotion>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71" presetID="10"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74" presetID="1" presetClass="entr" presetSubtype="0" fill="hold" nodeType="withEffect">
                                  <p:stCondLst>
                                    <p:cond delay="0"/>
                                  </p:stCondLst>
                                  <p:childTnLst>
                                    <p:set>
                                      <p:cBhvr>
                                        <p:cTn id="75" dur="1" fill="hold">
                                          <p:stCondLst>
                                            <p:cond delay="0"/>
                                          </p:stCondLst>
                                        </p:cTn>
                                        <p:tgtEl>
                                          <p:spTgt spid="8"/>
                                        </p:tgtEl>
                                        <p:attrNameLst>
                                          <p:attrName>style.visibility</p:attrName>
                                        </p:attrNameLst>
                                      </p:cBhvr>
                                      <p:to>
                                        <p:strVal val="visible"/>
                                      </p:to>
                                    </p:set>
                                  </p:childTnLst>
                                </p:cTn>
                              </p:par>
                              <p:par>
                                <p:cTn id="76" presetID="44" presetClass="path" presetSubtype="0" accel="50000" decel="50000" fill="hold" grpId="0" nodeType="withEffect">
                                  <p:stCondLst>
                                    <p:cond delay="0"/>
                                  </p:stCondLst>
                                  <p:childTnLst>
                                    <p:animMotion origin="layout" path="M -0.34795 -0.21222 L -0.46264 -0.29207 C -0.4862 -0.31035 -0.51991 -0.31336 -0.55376 -0.30294 C -0.59216 -0.29091 -0.62132 -0.268 -0.64032 -0.23606 L -0.73197 -0.09188 " pathEditMode="relative" rAng="21000000" ptsTypes="AAAAA">
                                      <p:cBhvr>
                                        <p:cTn id="77" dur="3000" fill="hold"/>
                                        <p:tgtEl>
                                          <p:spTgt spid="16"/>
                                        </p:tgtEl>
                                        <p:attrNameLst>
                                          <p:attrName>ppt_x</p:attrName>
                                          <p:attrName>ppt_y</p:attrName>
                                        </p:attrNameLst>
                                      </p:cBhvr>
                                      <p:rCtr x="-19956" y="-1504"/>
                                    </p:animMotion>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fill="hold"/>
                                        <p:tgtEl>
                                          <p:spTgt spid="27"/>
                                        </p:tgtEl>
                                        <p:attrNameLst>
                                          <p:attrName>ppt_x</p:attrName>
                                        </p:attrNameLst>
                                      </p:cBhvr>
                                      <p:tavLst>
                                        <p:tav tm="0">
                                          <p:val>
                                            <p:strVal val="#ppt_x"/>
                                          </p:val>
                                        </p:tav>
                                        <p:tav tm="100000">
                                          <p:val>
                                            <p:strVal val="#ppt_x"/>
                                          </p:val>
                                        </p:tav>
                                      </p:tavLst>
                                    </p:anim>
                                    <p:anim calcmode="lin" valueType="num">
                                      <p:cBhvr additive="base">
                                        <p:cTn id="83" dur="500" fill="hold"/>
                                        <p:tgtEl>
                                          <p:spTgt spid="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par>
                                <p:cTn id="84" presetID="10" presetClass="entr" presetSubtype="0"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2000"/>
                                        <p:tgtEl>
                                          <p:spTgt spid="46"/>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46"/>
                                        </p:tgtEl>
                                        <p:attrNameLst>
                                          <p:attrName>style.visibility</p:attrName>
                                        </p:attrNameLst>
                                      </p:cBhvr>
                                      <p:to>
                                        <p:strVal val="hidden"/>
                                      </p:to>
                                    </p:set>
                                  </p:childTnLst>
                                </p:cTn>
                              </p:par>
                              <p:par>
                                <p:cTn id="94" presetID="2" presetClass="entr" presetSubtype="4"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additive="base">
                                        <p:cTn id="96" dur="500" fill="hold"/>
                                        <p:tgtEl>
                                          <p:spTgt spid="28"/>
                                        </p:tgtEl>
                                        <p:attrNameLst>
                                          <p:attrName>ppt_x</p:attrName>
                                        </p:attrNameLst>
                                      </p:cBhvr>
                                      <p:tavLst>
                                        <p:tav tm="0">
                                          <p:val>
                                            <p:strVal val="#ppt_x"/>
                                          </p:val>
                                        </p:tav>
                                        <p:tav tm="100000">
                                          <p:val>
                                            <p:strVal val="#ppt_x"/>
                                          </p:val>
                                        </p:tav>
                                      </p:tavLst>
                                    </p:anim>
                                    <p:anim calcmode="lin" valueType="num">
                                      <p:cBhvr additive="base">
                                        <p:cTn id="97" dur="500" fill="hold"/>
                                        <p:tgtEl>
                                          <p:spTgt spid="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98" presetID="2" presetClass="entr" presetSubtype="2" fill="hold" grpId="0" nodeType="withEffect">
                                  <p:stCondLst>
                                    <p:cond delay="1000"/>
                                  </p:stCondLst>
                                  <p:childTnLst>
                                    <p:set>
                                      <p:cBhvr>
                                        <p:cTn id="99" dur="1" fill="hold">
                                          <p:stCondLst>
                                            <p:cond delay="0"/>
                                          </p:stCondLst>
                                        </p:cTn>
                                        <p:tgtEl>
                                          <p:spTgt spid="35"/>
                                        </p:tgtEl>
                                        <p:attrNameLst>
                                          <p:attrName>style.visibility</p:attrName>
                                        </p:attrNameLst>
                                      </p:cBhvr>
                                      <p:to>
                                        <p:strVal val="visible"/>
                                      </p:to>
                                    </p:set>
                                    <p:anim calcmode="lin" valueType="num">
                                      <p:cBhvr additive="base">
                                        <p:cTn id="100" dur="500" fill="hold"/>
                                        <p:tgtEl>
                                          <p:spTgt spid="35"/>
                                        </p:tgtEl>
                                        <p:attrNameLst>
                                          <p:attrName>ppt_x</p:attrName>
                                        </p:attrNameLst>
                                      </p:cBhvr>
                                      <p:tavLst>
                                        <p:tav tm="0">
                                          <p:val>
                                            <p:strVal val="1+#ppt_w/2"/>
                                          </p:val>
                                        </p:tav>
                                        <p:tav tm="100000">
                                          <p:val>
                                            <p:strVal val="#ppt_x"/>
                                          </p:val>
                                        </p:tav>
                                      </p:tavLst>
                                    </p:anim>
                                    <p:anim calcmode="lin" valueType="num">
                                      <p:cBhvr additive="base">
                                        <p:cTn id="101" dur="500" fill="hold"/>
                                        <p:tgtEl>
                                          <p:spTgt spid="3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par>
                                <p:cTn id="102" presetID="37" presetClass="path" presetSubtype="0" accel="50000" decel="50000" fill="hold" grpId="1" nodeType="withEffect">
                                  <p:stCondLst>
                                    <p:cond delay="2500"/>
                                  </p:stCondLst>
                                  <p:childTnLst>
                                    <p:animMotion origin="layout" path="M -0.73197 -0.09188 L -0.54556 0.06595 C -0.50742 0.1009 -0.44727 0.1289 -0.38349 0.14094 C -0.31137 0.15251 -0.25279 0.14857 -0.21062 0.1289 L -0.00924 0.04327 " pathEditMode="relative" rAng="360000" ptsTypes="AAAAA">
                                      <p:cBhvr>
                                        <p:cTn id="103" dur="3000" spd="-100000" fill="hold"/>
                                        <p:tgtEl>
                                          <p:spTgt spid="16"/>
                                        </p:tgtEl>
                                        <p:attrNameLst>
                                          <p:attrName>ppt_x</p:attrName>
                                          <p:attrName>ppt_y</p:attrName>
                                        </p:attrNameLst>
                                      </p:cBhvr>
                                      <p:rCtr x="35642" y="15043"/>
                                    </p:animMotion>
                                  </p:childTnLst>
                                </p:cTn>
                              </p:par>
                              <p:par>
                                <p:cTn id="104" presetID="1" presetClass="entr" presetSubtype="0" fill="hold" nodeType="withEffect">
                                  <p:stCondLst>
                                    <p:cond delay="2500"/>
                                  </p:stCondLst>
                                  <p:childTnLst>
                                    <p:set>
                                      <p:cBhvr>
                                        <p:cTn id="105" dur="1" fill="hold">
                                          <p:stCondLst>
                                            <p:cond delay="0"/>
                                          </p:stCondLst>
                                        </p:cTn>
                                        <p:tgtEl>
                                          <p:spTgt spid="1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1"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1" restart="whenNotActive" fill="hold" evtFilter="cancelBubble" nodeType="interactiveSeq">
                <p:stCondLst>
                  <p:cond evt="onClick" delay="0">
                    <p:tgtEl>
                      <p:spTgt spid="39"/>
                    </p:tgtEl>
                  </p:cond>
                </p:stCondLst>
                <p:endSync evt="end" delay="0">
                  <p:rtn val="all"/>
                </p:endSync>
                <p:childTnLst>
                  <p:par>
                    <p:cTn id="112" fill="hold">
                      <p:stCondLst>
                        <p:cond delay="0"/>
                      </p:stCondLst>
                      <p:childTnLst>
                        <p:par>
                          <p:cTn id="113" fill="hold">
                            <p:stCondLst>
                              <p:cond delay="0"/>
                            </p:stCondLst>
                            <p:childTnLst>
                              <p:par>
                                <p:cTn id="114" presetID="2" presetClass="entr" presetSubtype="8" fill="hold" grpId="0" nodeType="click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additive="base">
                                        <p:cTn id="116" dur="500" fill="hold"/>
                                        <p:tgtEl>
                                          <p:spTgt spid="39"/>
                                        </p:tgtEl>
                                        <p:attrNameLst>
                                          <p:attrName>ppt_x</p:attrName>
                                        </p:attrNameLst>
                                      </p:cBhvr>
                                      <p:tavLst>
                                        <p:tav tm="0">
                                          <p:val>
                                            <p:strVal val="0-#ppt_w/2"/>
                                          </p:val>
                                        </p:tav>
                                        <p:tav tm="100000">
                                          <p:val>
                                            <p:strVal val="#ppt_x"/>
                                          </p:val>
                                        </p:tav>
                                      </p:tavLst>
                                    </p:anim>
                                    <p:anim calcmode="lin" valueType="num">
                                      <p:cBhvr additive="base">
                                        <p:cTn id="117"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nextCondLst>
                <p:cond evt="onClick" delay="0">
                  <p:tgtEl>
                    <p:spTgt spid="39"/>
                  </p:tgtEl>
                </p:cond>
              </p:nextCondLst>
            </p:seq>
          </p:childTnLst>
        </p:cTn>
      </p:par>
    </p:tnLst>
    <p:bldLst>
      <p:bldP spid="16" grpId="0"/>
      <p:bldP spid="16" grpId="1"/>
      <p:bldP spid="18" grpId="0"/>
      <p:bldP spid="20" grpId="0"/>
      <p:bldP spid="4" grpId="0"/>
      <p:bldP spid="25" grpId="0"/>
      <p:bldP spid="36" grpId="0" animBg="1"/>
      <p:bldP spid="28" grpId="0"/>
      <p:bldP spid="27" grpId="0"/>
      <p:bldP spid="26" grpId="0"/>
      <p:bldP spid="24" grpId="0"/>
      <p:bldP spid="23" grpId="0"/>
      <p:bldP spid="14" grpId="0" autoUpdateAnimBg="0"/>
      <p:bldP spid="32" grpId="0" autoUpdateAnimBg="0"/>
      <p:bldP spid="13" grpId="0"/>
      <p:bldP spid="22" grpId="0"/>
      <p:bldP spid="41" grpId="0" animBg="1"/>
      <p:bldP spid="40" grpId="0" animBg="1"/>
      <p:bldP spid="35" grpId="0" animBg="1"/>
      <p:bldP spid="44" grpId="0" animBg="1"/>
      <p:bldP spid="38" grpId="0" animBg="1"/>
      <p:bldP spid="46" grpId="0" animBg="1"/>
      <p:bldP spid="46" grpId="1" animBg="1"/>
      <p:bldP spid="39" grpId="0" animBg="1"/>
      <p:bldP spid="3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c from Supplier to Buyer" hidden="1"/>
          <p:cNvSpPr/>
          <p:nvPr/>
        </p:nvSpPr>
        <p:spPr>
          <a:xfrm rot="1091262">
            <a:off x="10304229" y="3201168"/>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8" name="Doc from Supplier to AN" hidden="1"/>
          <p:cNvSpPr/>
          <p:nvPr/>
        </p:nvSpPr>
        <p:spPr>
          <a:xfrm rot="1091262">
            <a:off x="10516830" y="2352237"/>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0" name="Doc from AN to Supplier" hidden="1"/>
          <p:cNvSpPr/>
          <p:nvPr/>
        </p:nvSpPr>
        <p:spPr>
          <a:xfrm rot="1091262">
            <a:off x="5856539" y="1429969"/>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 name="Here's How it works Title 1"/>
          <p:cNvSpPr>
            <a:spLocks noGrp="1"/>
          </p:cNvSpPr>
          <p:nvPr>
            <p:ph type="title"/>
          </p:nvPr>
        </p:nvSpPr>
        <p:spPr>
          <a:xfrm>
            <a:off x="503874" y="500467"/>
            <a:ext cx="11186476" cy="369332"/>
          </a:xfrm>
        </p:spPr>
        <p:txBody>
          <a:bodyPr/>
          <a:lstStyle/>
          <a:p>
            <a:r>
              <a:rPr lang="en-US" dirty="0"/>
              <a:t>How does it work?</a:t>
            </a:r>
            <a:endParaRPr lang="en-US" b="0" dirty="0"/>
          </a:p>
        </p:txBody>
      </p:sp>
      <p:sp>
        <p:nvSpPr>
          <p:cNvPr id="4" name="Rectangle 3" hidden="1"/>
          <p:cNvSpPr/>
          <p:nvPr/>
        </p:nvSpPr>
        <p:spPr>
          <a:xfrm rot="1091262">
            <a:off x="1112356" y="2228333"/>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9" name="Rectangle 18" hidden="1"/>
          <p:cNvSpPr/>
          <p:nvPr/>
        </p:nvSpPr>
        <p:spPr>
          <a:xfrm rot="1091262">
            <a:off x="1219252" y="2957832"/>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31" name="Blank behind Buyer Server" hidden="1"/>
          <p:cNvSpPr/>
          <p:nvPr/>
        </p:nvSpPr>
        <p:spPr bwMode="gray">
          <a:xfrm>
            <a:off x="1143292" y="1935903"/>
            <a:ext cx="914188" cy="197300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9" name="Blank behing Supplier server" hidden="1"/>
          <p:cNvSpPr/>
          <p:nvPr/>
        </p:nvSpPr>
        <p:spPr bwMode="gray">
          <a:xfrm>
            <a:off x="9896475" y="2295092"/>
            <a:ext cx="1220740" cy="184506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5" name="7 Evaluates other info" hidden="1"/>
          <p:cNvSpPr/>
          <p:nvPr/>
        </p:nvSpPr>
        <p:spPr>
          <a:xfrm>
            <a:off x="501651" y="5528797"/>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then evaluates any other information, and sends back a </a:t>
            </a:r>
            <a:r>
              <a:rPr lang="en-US" sz="2400" b="1" dirty="0">
                <a:solidFill>
                  <a:sysClr val="windowText" lastClr="000000"/>
                </a:solidFill>
                <a:latin typeface="+mj-lt"/>
                <a:ea typeface="+mj-ea"/>
                <a:cs typeface="+mj-cs"/>
              </a:rPr>
              <a:t>PunchOut</a:t>
            </a:r>
            <a:r>
              <a:rPr lang="en-US" sz="2400" dirty="0">
                <a:solidFill>
                  <a:sysClr val="windowText" lastClr="000000"/>
                </a:solidFill>
                <a:latin typeface="+mj-lt"/>
                <a:ea typeface="+mj-ea"/>
                <a:cs typeface="+mj-cs"/>
              </a:rPr>
              <a:t> </a:t>
            </a:r>
            <a:r>
              <a:rPr lang="en-US" sz="2400" b="1" dirty="0">
                <a:solidFill>
                  <a:sysClr val="windowText" lastClr="000000"/>
                </a:solidFill>
                <a:latin typeface="+mj-lt"/>
                <a:ea typeface="+mj-ea"/>
                <a:cs typeface="+mj-cs"/>
              </a:rPr>
              <a:t>Order Response, </a:t>
            </a:r>
            <a:r>
              <a:rPr lang="en-US" sz="2400" dirty="0">
                <a:solidFill>
                  <a:sysClr val="windowText" lastClr="000000"/>
                </a:solidFill>
                <a:latin typeface="+mj-lt"/>
                <a:ea typeface="+mj-ea"/>
                <a:cs typeface="+mj-cs"/>
              </a:rPr>
              <a:t>with the URL of the catalog to display to the User.</a:t>
            </a:r>
          </a:p>
        </p:txBody>
      </p:sp>
      <p:sp>
        <p:nvSpPr>
          <p:cNvPr id="33" name="TextBox www.shop.com Supplier" hidden="1"/>
          <p:cNvSpPr txBox="1"/>
          <p:nvPr/>
        </p:nvSpPr>
        <p:spPr>
          <a:xfrm>
            <a:off x="9901326" y="4197181"/>
            <a:ext cx="1564169"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www.shop.com</a:t>
            </a:r>
          </a:p>
        </p:txBody>
      </p:sp>
      <p:sp>
        <p:nvSpPr>
          <p:cNvPr id="34" name="TextBox  Buyer User"/>
          <p:cNvSpPr txBox="1"/>
          <p:nvPr/>
        </p:nvSpPr>
        <p:spPr>
          <a:xfrm>
            <a:off x="1068550" y="3471689"/>
            <a:ext cx="1153895"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Buyer User</a:t>
            </a:r>
          </a:p>
        </p:txBody>
      </p:sp>
      <p:sp>
        <p:nvSpPr>
          <p:cNvPr id="10" name="Graphic Server"/>
          <p:cNvSpPr/>
          <p:nvPr/>
        </p:nvSpPr>
        <p:spPr>
          <a:xfrm>
            <a:off x="9916697" y="1686128"/>
            <a:ext cx="1341754" cy="3107824"/>
          </a:xfrm>
          <a:prstGeom prst="rect">
            <a:avLst/>
          </a:prstGeom>
        </p:spPr>
        <p:txBody>
          <a:bodyPr wrap="square">
            <a:spAutoFit/>
          </a:bodyPr>
          <a:lstStyle/>
          <a:p>
            <a:r>
              <a:rPr lang="en-US" sz="19596" dirty="0">
                <a:latin typeface="Webdings" panose="05030102010509060703" pitchFamily="18" charset="2"/>
              </a:rPr>
              <a:t>À</a:t>
            </a:r>
            <a:endParaRPr lang="en-US" sz="19596" dirty="0">
              <a:latin typeface="MS Shell Dlg 2" panose="020B0604030504040204" pitchFamily="34" charset="0"/>
            </a:endParaRPr>
          </a:p>
        </p:txBody>
      </p:sp>
      <p:sp>
        <p:nvSpPr>
          <p:cNvPr id="36" name="Authenticat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Authenticated!</a:t>
            </a:r>
          </a:p>
        </p:txBody>
      </p:sp>
      <p:sp>
        <p:nvSpPr>
          <p:cNvPr id="28" name="10 Converts Cart to cXML" hidden="1"/>
          <p:cNvSpPr/>
          <p:nvPr/>
        </p:nvSpPr>
        <p:spPr>
          <a:xfrm>
            <a:off x="257175" y="5199122"/>
            <a:ext cx="11639550" cy="1092607"/>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converts their Shopping Cart to cXML, closes the connection and sends a </a:t>
            </a:r>
            <a:r>
              <a:rPr lang="en-US" sz="2400" b="1" dirty="0">
                <a:solidFill>
                  <a:sysClr val="windowText" lastClr="000000"/>
                </a:solidFill>
                <a:latin typeface="+mj-lt"/>
                <a:ea typeface="+mj-ea"/>
                <a:cs typeface="+mj-cs"/>
              </a:rPr>
              <a:t>PunchOut Order Message (POOM)</a:t>
            </a:r>
            <a:r>
              <a:rPr lang="en-US" sz="2400" dirty="0">
                <a:solidFill>
                  <a:sysClr val="windowText" lastClr="000000"/>
                </a:solidFill>
                <a:latin typeface="+mj-lt"/>
                <a:ea typeface="+mj-ea"/>
                <a:cs typeface="+mj-cs"/>
              </a:rPr>
              <a:t> back </a:t>
            </a:r>
            <a:r>
              <a:rPr lang="en-US" sz="2400" spc="-30" dirty="0">
                <a:solidFill>
                  <a:sysClr val="windowText" lastClr="000000"/>
                </a:solidFill>
                <a:latin typeface="+mj-lt"/>
                <a:ea typeface="+mj-ea"/>
                <a:cs typeface="+mj-cs"/>
              </a:rPr>
              <a:t>directly to the Ariba application, </a:t>
            </a:r>
            <a:br>
              <a:rPr lang="en-US" sz="2400"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which then adds the items from the Supplier into the User’s Ariba Shopping Cart.</a:t>
            </a:r>
          </a:p>
        </p:txBody>
      </p:sp>
      <p:sp>
        <p:nvSpPr>
          <p:cNvPr id="27" name="9 Shops Supplier catalog" hidden="1"/>
          <p:cNvSpPr/>
          <p:nvPr/>
        </p:nvSpPr>
        <p:spPr>
          <a:xfrm>
            <a:off x="501650" y="552797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User shops the Supplier’s Catalog (now in the Ariba window), and adds items to their Cart. When they are done, they submit the Cart back to Ariba.</a:t>
            </a:r>
          </a:p>
        </p:txBody>
      </p:sp>
      <p:sp>
        <p:nvSpPr>
          <p:cNvPr id="26" name="8 Validates Response" hidden="1"/>
          <p:cNvSpPr/>
          <p:nvPr/>
        </p:nvSpPr>
        <p:spPr>
          <a:xfrm>
            <a:off x="501650" y="5524275"/>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Network validates the </a:t>
            </a:r>
            <a:r>
              <a:rPr lang="en-US" sz="2400" b="1" dirty="0">
                <a:solidFill>
                  <a:sysClr val="windowText" lastClr="000000"/>
                </a:solidFill>
                <a:latin typeface="+mj-lt"/>
                <a:ea typeface="+mj-ea"/>
                <a:cs typeface="+mj-cs"/>
              </a:rPr>
              <a:t>Response</a:t>
            </a:r>
            <a:r>
              <a:rPr lang="en-US" sz="2400" dirty="0">
                <a:solidFill>
                  <a:sysClr val="windowText" lastClr="000000"/>
                </a:solidFill>
                <a:latin typeface="+mj-lt"/>
                <a:ea typeface="+mj-ea"/>
                <a:cs typeface="+mj-cs"/>
              </a:rPr>
              <a:t>, then sends the URL of the Supplier’s Catalog to the Buyer’s Ariba application to display to the User.</a:t>
            </a:r>
          </a:p>
        </p:txBody>
      </p:sp>
      <p:sp>
        <p:nvSpPr>
          <p:cNvPr id="24" name="6 Supplier authenticates POSR" hidden="1"/>
          <p:cNvSpPr/>
          <p:nvPr/>
        </p:nvSpPr>
        <p:spPr>
          <a:xfrm>
            <a:off x="501650" y="553918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authenticates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using the </a:t>
            </a:r>
            <a:r>
              <a:rPr lang="en-US" sz="2400" b="1" dirty="0">
                <a:solidFill>
                  <a:srgbClr val="9C277B"/>
                </a:solidFill>
                <a:latin typeface="Courier New" panose="02070309020205020404" pitchFamily="49" charset="0"/>
                <a:ea typeface="+mj-ea"/>
                <a:cs typeface="Courier New" panose="02070309020205020404" pitchFamily="49" charset="0"/>
              </a:rPr>
              <a:t>&lt;From&gt;</a:t>
            </a:r>
            <a:r>
              <a:rPr lang="en-US" sz="2400" dirty="0">
                <a:solidFill>
                  <a:sysClr val="windowText" lastClr="000000"/>
                </a:solidFill>
                <a:latin typeface="+mj-lt"/>
                <a:ea typeface="+mj-ea"/>
                <a:cs typeface="+mj-cs"/>
              </a:rPr>
              <a:t> ANID (as a User Name)</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their own Shared Secret (as the Password).</a:t>
            </a:r>
          </a:p>
        </p:txBody>
      </p:sp>
      <p:sp>
        <p:nvSpPr>
          <p:cNvPr id="23" name="5 POSR routed" hidden="1"/>
          <p:cNvSpPr/>
          <p:nvPr/>
        </p:nvSpPr>
        <p:spPr>
          <a:xfrm>
            <a:off x="451557" y="5523224"/>
            <a:ext cx="11272662" cy="425758"/>
          </a:xfrm>
          <a:prstGeom prst="rect">
            <a:avLst/>
          </a:prstGeom>
          <a:noFill/>
        </p:spPr>
        <p:txBody>
          <a:bodyPr wrap="square" lIns="0" rIns="0">
            <a:spAutoFit/>
          </a:bodyPr>
          <a:lstStyle/>
          <a:p>
            <a:pPr algn="ctr">
              <a:lnSpc>
                <a:spcPts val="2600"/>
              </a:lnSpc>
            </a:pP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is then routed and presented to the Supplier’s specified PunchOut URL.</a:t>
            </a:r>
          </a:p>
        </p:txBody>
      </p:sp>
      <p:sp>
        <p:nvSpPr>
          <p:cNvPr id="14" name="4 In the Supplier Record"/>
          <p:cNvSpPr/>
          <p:nvPr/>
        </p:nvSpPr>
        <p:spPr>
          <a:xfrm>
            <a:off x="501651" y="5533184"/>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In the Business Network Supplier record, the Supplier’s Shared Secret is looked up, and added to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then it looks up the Supplier’s PunchOut URL.</a:t>
            </a:r>
          </a:p>
        </p:txBody>
      </p:sp>
      <p:sp>
        <p:nvSpPr>
          <p:cNvPr id="32" name="3 The AN Looks up &lt;To&gt; ANID" hidden="1"/>
          <p:cNvSpPr/>
          <p:nvPr/>
        </p:nvSpPr>
        <p:spPr>
          <a:xfrm>
            <a:off x="0" y="5561082"/>
            <a:ext cx="12195175" cy="707886"/>
          </a:xfrm>
          <a:prstGeom prst="rect">
            <a:avLst/>
          </a:prstGeom>
          <a:noFill/>
        </p:spPr>
        <p:txBody>
          <a:bodyPr wrap="square">
            <a:spAutoFit/>
          </a:bodyPr>
          <a:lstStyle/>
          <a:p>
            <a:pPr algn="ctr">
              <a:lnSpc>
                <a:spcPts val="2400"/>
              </a:lnSpc>
            </a:pPr>
            <a:r>
              <a:rPr lang="en-US" sz="2400" spc="-30" dirty="0">
                <a:solidFill>
                  <a:sysClr val="windowText" lastClr="000000"/>
                </a:solidFill>
                <a:latin typeface="+mj-lt"/>
                <a:ea typeface="+mj-ea"/>
                <a:cs typeface="+mj-cs"/>
              </a:rPr>
              <a:t>The AN looks up the ANID in the </a:t>
            </a:r>
            <a:r>
              <a:rPr lang="en-US" sz="2400" b="1" spc="-30" dirty="0">
                <a:solidFill>
                  <a:srgbClr val="9C277B"/>
                </a:solidFill>
                <a:latin typeface="Courier New" panose="02070309020205020404" pitchFamily="49" charset="0"/>
                <a:ea typeface="+mj-ea"/>
                <a:cs typeface="Courier New" panose="02070309020205020404" pitchFamily="49" charset="0"/>
              </a:rPr>
              <a:t>&lt;To&gt;</a:t>
            </a:r>
            <a:r>
              <a:rPr lang="en-US" sz="2400" spc="-30" dirty="0">
                <a:solidFill>
                  <a:sysClr val="windowText" lastClr="000000"/>
                </a:solidFill>
                <a:latin typeface="+mj-lt"/>
                <a:ea typeface="+mj-ea"/>
                <a:cs typeface="+mj-cs"/>
              </a:rPr>
              <a:t> element of the </a:t>
            </a:r>
            <a:r>
              <a:rPr lang="en-US" sz="2400" b="1" spc="-30" dirty="0">
                <a:solidFill>
                  <a:sysClr val="windowText" lastClr="000000"/>
                </a:solidFill>
                <a:latin typeface="+mj-lt"/>
                <a:ea typeface="+mj-ea"/>
                <a:cs typeface="+mj-cs"/>
              </a:rPr>
              <a:t>POSR, </a:t>
            </a:r>
            <a:br>
              <a:rPr lang="en-US" sz="2400" b="1"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and finds the Supplier record on the Network.</a:t>
            </a:r>
          </a:p>
        </p:txBody>
      </p:sp>
      <p:sp>
        <p:nvSpPr>
          <p:cNvPr id="13" name="2 POSR Routed to AN" hidden="1"/>
          <p:cNvSpPr/>
          <p:nvPr/>
        </p:nvSpPr>
        <p:spPr>
          <a:xfrm>
            <a:off x="503238" y="5484167"/>
            <a:ext cx="11188700" cy="461665"/>
          </a:xfrm>
          <a:prstGeom prst="rect">
            <a:avLst/>
          </a:prstGeom>
          <a:noFill/>
        </p:spPr>
        <p:txBody>
          <a:bodyPr wrap="square">
            <a:spAutoFit/>
          </a:bodyPr>
          <a:lstStyle/>
          <a:p>
            <a:pPr algn="ct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PunchOut Setup Request (POSR) </a:t>
            </a:r>
            <a:r>
              <a:rPr lang="en-US" sz="2400" dirty="0">
                <a:solidFill>
                  <a:sysClr val="windowText" lastClr="000000"/>
                </a:solidFill>
                <a:latin typeface="+mj-lt"/>
                <a:ea typeface="+mj-ea"/>
                <a:cs typeface="+mj-cs"/>
              </a:rPr>
              <a:t>is routed from Ariba to the AN.</a:t>
            </a:r>
          </a:p>
        </p:txBody>
      </p:sp>
      <p:sp>
        <p:nvSpPr>
          <p:cNvPr id="22" name="1 User clicks Buy From Supplier" hidden="1"/>
          <p:cNvSpPr/>
          <p:nvPr/>
        </p:nvSpPr>
        <p:spPr>
          <a:xfrm>
            <a:off x="462845" y="5521983"/>
            <a:ext cx="11288103" cy="425758"/>
          </a:xfrm>
          <a:prstGeom prst="rect">
            <a:avLst/>
          </a:prstGeom>
          <a:noFill/>
        </p:spPr>
        <p:txBody>
          <a:bodyPr wrap="square" lIns="0" rIns="0">
            <a:spAutoFit/>
          </a:bodyPr>
          <a:lstStyle/>
          <a:p>
            <a:pPr algn="ctr">
              <a:lnSpc>
                <a:spcPts val="2600"/>
              </a:lnSpc>
            </a:pPr>
            <a:r>
              <a:rPr lang="en-US" sz="2400" spc="-20" dirty="0">
                <a:solidFill>
                  <a:sysClr val="windowText" lastClr="000000"/>
                </a:solidFill>
                <a:latin typeface="+mj-lt"/>
                <a:ea typeface="+mj-ea"/>
                <a:cs typeface="+mj-cs"/>
              </a:rPr>
              <a:t>The User finds the Supplier’s link in the Ariba Catalog and clicks “Buy from Supplier.”</a:t>
            </a:r>
          </a:p>
        </p:txBody>
      </p:sp>
      <p:sp>
        <p:nvSpPr>
          <p:cNvPr id="40" name="URL Determin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URL determined</a:t>
            </a:r>
          </a:p>
        </p:txBody>
      </p:sp>
      <p:pic>
        <p:nvPicPr>
          <p:cNvPr id="7" name="Ariba Catalog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pic>
        <p:nvPicPr>
          <p:cNvPr id="45" name="Ariba Catalog Graphic" hidden="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sp>
        <p:nvSpPr>
          <p:cNvPr id="35" name="Cart--&gt;POOM" hidden="1"/>
          <p:cNvSpPr/>
          <p:nvPr/>
        </p:nvSpPr>
        <p:spPr bwMode="gray">
          <a:xfrm>
            <a:off x="9547124" y="1651391"/>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err="1">
                <a:ea typeface="Arial Unicode MS" pitchFamily="34" charset="-128"/>
                <a:cs typeface="Arial Unicode MS" pitchFamily="34" charset="-128"/>
              </a:rPr>
              <a:t>Cart</a:t>
            </a:r>
            <a:r>
              <a:rPr lang="en-US" sz="2000" kern="0" dirty="0" err="1">
                <a:ea typeface="Arial Unicode MS" pitchFamily="34" charset="-128"/>
                <a:cs typeface="Arial Unicode MS" pitchFamily="34" charset="-128"/>
                <a:sym typeface="Wingdings" panose="05000000000000000000" pitchFamily="2" charset="2"/>
              </a:rPr>
              <a:t>POOM</a:t>
            </a:r>
            <a:endParaRPr lang="en-US" sz="2000" kern="0" dirty="0">
              <a:ea typeface="Arial Unicode MS" pitchFamily="34" charset="-128"/>
              <a:cs typeface="Arial Unicode MS" pitchFamily="34" charset="-128"/>
            </a:endParaRPr>
          </a:p>
        </p:txBody>
      </p:sp>
      <p:sp>
        <p:nvSpPr>
          <p:cNvPr id="44" name="Network Cloud Blockout" hidden="1"/>
          <p:cNvSpPr/>
          <p:nvPr/>
        </p:nvSpPr>
        <p:spPr bwMode="gray">
          <a:xfrm>
            <a:off x="5231426" y="2213376"/>
            <a:ext cx="2125565" cy="1298610"/>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100"/>
              </a:lnSpc>
              <a:spcBef>
                <a:spcPct val="50000"/>
              </a:spcBef>
              <a:spcAft>
                <a:spcPct val="0"/>
              </a:spcAft>
              <a:buClr>
                <a:srgbClr val="00B050"/>
              </a:buClr>
              <a:buSzPct val="80000"/>
            </a:pPr>
            <a:endParaRPr lang="en-US" sz="2000" kern="0" dirty="0">
              <a:ea typeface="Arial Unicode MS" pitchFamily="34" charset="-128"/>
              <a:cs typeface="Arial Unicode MS" pitchFamily="34" charset="-128"/>
            </a:endParaRPr>
          </a:p>
        </p:txBody>
      </p:sp>
      <p:sp>
        <p:nvSpPr>
          <p:cNvPr id="38" name="AN Response" hidden="1"/>
          <p:cNvSpPr/>
          <p:nvPr/>
        </p:nvSpPr>
        <p:spPr bwMode="gray">
          <a:xfrm>
            <a:off x="5157198" y="2250941"/>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Response:</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200 “Success”</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URL</a:t>
            </a:r>
          </a:p>
        </p:txBody>
      </p:sp>
      <p:pic>
        <p:nvPicPr>
          <p:cNvPr id="8" name="Cat Graphic w/ with www.shop.com"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97" y="1695027"/>
            <a:ext cx="2208796" cy="2216110"/>
          </a:xfrm>
          <a:prstGeom prst="rect">
            <a:avLst/>
          </a:prstGeom>
        </p:spPr>
      </p:pic>
      <p:pic>
        <p:nvPicPr>
          <p:cNvPr id="15" name="Cat Graphic Shop Shop"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97" y="1695027"/>
            <a:ext cx="2208497" cy="2215809"/>
          </a:xfrm>
          <a:prstGeom prst="rect">
            <a:avLst/>
          </a:prstGeom>
        </p:spPr>
      </p:pic>
      <p:pic>
        <p:nvPicPr>
          <p:cNvPr id="12" name="Cart Graphic w/Ariba Cart"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897" y="1696333"/>
            <a:ext cx="2208797" cy="2216110"/>
          </a:xfrm>
          <a:prstGeom prst="rect">
            <a:avLst/>
          </a:prstGeom>
        </p:spPr>
      </p:pic>
      <p:sp>
        <p:nvSpPr>
          <p:cNvPr id="42" name="White behind Submit" hidden="1">
            <a:extLst>
              <a:ext uri="{FF2B5EF4-FFF2-40B4-BE49-F238E27FC236}">
                <a16:creationId xmlns:a16="http://schemas.microsoft.com/office/drawing/2014/main" id="{8A8A1B94-CFF3-4D61-91A8-10843778A1EC}"/>
              </a:ext>
            </a:extLst>
          </p:cNvPr>
          <p:cNvSpPr/>
          <p:nvPr/>
        </p:nvSpPr>
        <p:spPr bwMode="gray">
          <a:xfrm>
            <a:off x="468244" y="3890964"/>
            <a:ext cx="2274956" cy="1077514"/>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46" name="Click Submit" hidden="1"/>
          <p:cNvSpPr/>
          <p:nvPr/>
        </p:nvSpPr>
        <p:spPr bwMode="gray">
          <a:xfrm>
            <a:off x="532200" y="3966068"/>
            <a:ext cx="2125565" cy="466236"/>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000"/>
              </a:lnSpc>
              <a:spcBef>
                <a:spcPct val="50000"/>
              </a:spcBef>
              <a:spcAft>
                <a:spcPct val="0"/>
              </a:spcAft>
              <a:buClr>
                <a:srgbClr val="F0AB00"/>
              </a:buClr>
              <a:buSzPct val="80000"/>
            </a:pPr>
            <a:r>
              <a:rPr lang="en-US" sz="2000" kern="0" dirty="0">
                <a:ea typeface="Arial Unicode MS" pitchFamily="34" charset="-128"/>
                <a:cs typeface="Arial Unicode MS" pitchFamily="34" charset="-128"/>
              </a:rPr>
              <a:t>Click “Submit”</a:t>
            </a:r>
          </a:p>
        </p:txBody>
      </p:sp>
      <p:sp>
        <p:nvSpPr>
          <p:cNvPr id="39" name="Ready to Buy" hidden="1"/>
          <p:cNvSpPr/>
          <p:nvPr/>
        </p:nvSpPr>
        <p:spPr bwMode="gray">
          <a:xfrm>
            <a:off x="535651" y="3952311"/>
            <a:ext cx="2125565" cy="964788"/>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Ready to submit Ariba Cart</a:t>
            </a:r>
            <a:br>
              <a:rPr lang="en-US" sz="2000" kern="0" dirty="0">
                <a:ea typeface="Arial Unicode MS" pitchFamily="34" charset="-128"/>
                <a:cs typeface="Arial Unicode MS" pitchFamily="34" charset="-128"/>
              </a:rPr>
            </a:br>
            <a:r>
              <a:rPr lang="en-US" sz="2000" kern="0" dirty="0">
                <a:ea typeface="Arial Unicode MS" pitchFamily="34" charset="-128"/>
                <a:cs typeface="Arial Unicode MS" pitchFamily="34" charset="-128"/>
              </a:rPr>
              <a:t>and buy!</a:t>
            </a:r>
          </a:p>
        </p:txBody>
      </p:sp>
      <p:sp>
        <p:nvSpPr>
          <p:cNvPr id="43" name="TextBox www.shop.com Supplier">
            <a:extLst>
              <a:ext uri="{FF2B5EF4-FFF2-40B4-BE49-F238E27FC236}">
                <a16:creationId xmlns:a16="http://schemas.microsoft.com/office/drawing/2014/main" id="{BAEF192E-208D-4200-911D-AD35AABF18E4}"/>
              </a:ext>
            </a:extLst>
          </p:cNvPr>
          <p:cNvSpPr txBox="1"/>
          <p:nvPr/>
        </p:nvSpPr>
        <p:spPr>
          <a:xfrm>
            <a:off x="9902952" y="4197096"/>
            <a:ext cx="1872307"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www.supplier.com</a:t>
            </a:r>
          </a:p>
        </p:txBody>
      </p:sp>
      <p:pic>
        <p:nvPicPr>
          <p:cNvPr id="3" name="Ariba Network Graphic">
            <a:extLst>
              <a:ext uri="{FF2B5EF4-FFF2-40B4-BE49-F238E27FC236}">
                <a16:creationId xmlns:a16="http://schemas.microsoft.com/office/drawing/2014/main" id="{3E991BFB-BE24-52B6-60B8-4CED2154FC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0658" y="1212983"/>
            <a:ext cx="4989321" cy="3513473"/>
          </a:xfrm>
          <a:prstGeom prst="rect">
            <a:avLst/>
          </a:prstGeom>
        </p:spPr>
      </p:pic>
      <p:sp>
        <p:nvSpPr>
          <p:cNvPr id="5" name="AN Supplier Shared Secret, URL">
            <a:extLst>
              <a:ext uri="{FF2B5EF4-FFF2-40B4-BE49-F238E27FC236}">
                <a16:creationId xmlns:a16="http://schemas.microsoft.com/office/drawing/2014/main" id="{F22C9568-7CCC-6A78-2A7F-8DCEF9700C3A}"/>
              </a:ext>
            </a:extLst>
          </p:cNvPr>
          <p:cNvSpPr/>
          <p:nvPr/>
        </p:nvSpPr>
        <p:spPr bwMode="gray">
          <a:xfrm>
            <a:off x="5180560" y="2250384"/>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Supplier</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Shared Secret</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PunchOut URL</a:t>
            </a:r>
          </a:p>
        </p:txBody>
      </p:sp>
      <p:sp>
        <p:nvSpPr>
          <p:cNvPr id="9" name="TextBox 8">
            <a:extLst>
              <a:ext uri="{FF2B5EF4-FFF2-40B4-BE49-F238E27FC236}">
                <a16:creationId xmlns:a16="http://schemas.microsoft.com/office/drawing/2014/main" id="{D295046A-9073-6343-55A5-7D704C5D14CC}"/>
              </a:ext>
            </a:extLst>
          </p:cNvPr>
          <p:cNvSpPr txBox="1"/>
          <p:nvPr/>
        </p:nvSpPr>
        <p:spPr>
          <a:xfrm>
            <a:off x="6225317" y="1707852"/>
            <a:ext cx="1164389" cy="646331"/>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SAP</a:t>
            </a:r>
          </a:p>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Business Network</a:t>
            </a:r>
          </a:p>
        </p:txBody>
      </p:sp>
    </p:spTree>
    <p:extLst>
      <p:ext uri="{BB962C8B-B14F-4D97-AF65-F5344CB8AC3E}">
        <p14:creationId xmlns:p14="http://schemas.microsoft.com/office/powerpoint/2010/main" val="30020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58" presetClass="path" presetSubtype="0" accel="50000" decel="50000" fill="hold" grpId="0" nodeType="withEffect">
                                  <p:stCondLst>
                                    <p:cond delay="0"/>
                                  </p:stCondLst>
                                  <p:childTnLst>
                                    <p:animMotion origin="layout" path="M 2.77532E-6 2.50636E-6 L 0.08461 -0.10044 C 0.10127 -0.12289 0.12848 -0.1414 0.15855 -0.14696 C 0.19187 -0.15228 0.21934 -0.1458 0.23926 -0.12937 L 0.33481 -0.06272 " pathEditMode="relative" rAng="15840000" ptsTypes="AAAAA">
                                      <p:cBhvr>
                                        <p:cTn id="16" dur="3000" fill="hold"/>
                                        <p:tgtEl>
                                          <p:spTgt spid="4"/>
                                        </p:tgtEl>
                                        <p:attrNameLst>
                                          <p:attrName>ppt_x</p:attrName>
                                          <p:attrName>ppt_y</p:attrName>
                                        </p:attrNameLst>
                                      </p:cBhvr>
                                      <p:rCtr x="16402" y="-8933"/>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21" dur="500" fill="hold"/>
                                        <p:tgtEl>
                                          <p:spTgt spid="32">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xEl>
                                              <p:charRg st="4294967295" end="429496729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29" presetID="58" presetClass="path" presetSubtype="0" accel="50000" decel="50000" fill="hold" grpId="0" nodeType="withEffect">
                                  <p:stCondLst>
                                    <p:cond delay="0"/>
                                  </p:stCondLst>
                                  <p:childTnLst>
                                    <p:animMotion origin="layout" path="M 0.03267 0.14583 L 0.11624 0.07708 C 0.13355 0.06157 0.15998 0.05254 0.18745 0.05254 C 0.21856 0.05254 0.24355 0.06157 0.26113 0.07708 L 0.34483 0.14583 " pathEditMode="relative" rAng="16200000" ptsTypes="AAAAA">
                                      <p:cBhvr>
                                        <p:cTn id="30" dur="3000" fill="hold"/>
                                        <p:tgtEl>
                                          <p:spTgt spid="20"/>
                                        </p:tgtEl>
                                        <p:attrNameLst>
                                          <p:attrName>ppt_x</p:attrName>
                                          <p:attrName>ppt_y</p:attrName>
                                        </p:attrNameLst>
                                      </p:cBhvr>
                                      <p:rCtr x="15608" y="-4653"/>
                                    </p:animMotion>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40" presetID="2" presetClass="entr" presetSubtype="2" fill="hold" grpId="0" nodeType="withEffect">
                                  <p:stCondLst>
                                    <p:cond delay="50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par>
                                <p:cTn id="50" presetID="2" presetClass="entr" presetSubtype="2"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fill="hold"/>
                                        <p:tgtEl>
                                          <p:spTgt spid="40"/>
                                        </p:tgtEl>
                                        <p:attrNameLst>
                                          <p:attrName>ppt_x</p:attrName>
                                        </p:attrNameLst>
                                      </p:cBhvr>
                                      <p:tavLst>
                                        <p:tav tm="0">
                                          <p:val>
                                            <p:strVal val="1+#ppt_w/2"/>
                                          </p:val>
                                        </p:tav>
                                        <p:tav tm="100000">
                                          <p:val>
                                            <p:strVal val="#ppt_x"/>
                                          </p:val>
                                        </p:tav>
                                      </p:tavLst>
                                    </p:anim>
                                    <p:anim calcmode="lin" valueType="num">
                                      <p:cBhvr additive="base">
                                        <p:cTn id="53" dur="500" fill="hold"/>
                                        <p:tgtEl>
                                          <p:spTgt spid="4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0"/>
                                        </p:tgtEl>
                                        <p:attrNameLst>
                                          <p:attrName>style.visibility</p:attrName>
                                        </p:attrNameLst>
                                      </p:cBhvr>
                                      <p:to>
                                        <p:strVal val="hidden"/>
                                      </p:to>
                                    </p:set>
                                  </p:subTnLst>
                                </p:cTn>
                              </p:par>
                              <p:par>
                                <p:cTn id="54" presetID="44" presetClass="path" presetSubtype="0" accel="50000" decel="50000" fill="hold" grpId="0" nodeType="withEffect">
                                  <p:stCondLst>
                                    <p:cond delay="0"/>
                                  </p:stCondLst>
                                  <p:childTnLst>
                                    <p:animMotion origin="layout" path="M -0.25006 -3.3557E-7 L -0.18302 -0.04004 C -0.16909 -0.04906 -0.14801 -0.05392 -0.12601 -0.05392 C -0.10101 -0.05392 -0.0811 -0.04906 -0.06704 -0.04004 L -2.71544E-6 -3.3557E-7 " pathEditMode="relative" rAng="0" ptsTypes="AAAAA">
                                      <p:cBhvr>
                                        <p:cTn id="55" dur="3000" spd="-100000" fill="hold"/>
                                        <p:tgtEl>
                                          <p:spTgt spid="18"/>
                                        </p:tgtEl>
                                        <p:attrNameLst>
                                          <p:attrName>ppt_x</p:attrName>
                                          <p:attrName>ppt_y</p:attrName>
                                        </p:attrNameLst>
                                      </p:cBhvr>
                                      <p:rCtr x="12497" y="-2708"/>
                                    </p:animMotion>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44" presetClass="path" presetSubtype="0" accel="50000" decel="50000" fill="hold" grpId="0" nodeType="withEffect">
                                  <p:stCondLst>
                                    <p:cond delay="0"/>
                                  </p:stCondLst>
                                  <p:childTnLst>
                                    <p:animMotion origin="layout" path="M -0.34795 -0.21222 L -0.46264 -0.29207 C -0.4862 -0.31035 -0.51991 -0.31336 -0.55376 -0.30294 C -0.59216 -0.29091 -0.62132 -0.268 -0.64032 -0.23606 L -0.73197 -0.09188 " pathEditMode="relative" rAng="21000000" ptsTypes="AAAAA">
                                      <p:cBhvr>
                                        <p:cTn id="68" dur="3000" fill="hold"/>
                                        <p:tgtEl>
                                          <p:spTgt spid="16"/>
                                        </p:tgtEl>
                                        <p:attrNameLst>
                                          <p:attrName>ppt_x</p:attrName>
                                          <p:attrName>ppt_y</p:attrName>
                                        </p:attrNameLst>
                                      </p:cBhvr>
                                      <p:rCtr x="-19956" y="-1504"/>
                                    </p:animMotion>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par>
                                <p:cTn id="75" presetID="10" presetClass="entr" presetSubtype="0"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20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46"/>
                                        </p:tgtEl>
                                        <p:attrNameLst>
                                          <p:attrName>style.visibility</p:attrName>
                                        </p:attrNameLst>
                                      </p:cBhvr>
                                      <p:to>
                                        <p:strVal val="hidden"/>
                                      </p:to>
                                    </p:set>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89" presetID="2" presetClass="entr" presetSubtype="2" fill="hold" grpId="0" nodeType="withEffect">
                                  <p:stCondLst>
                                    <p:cond delay="100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1+#ppt_w/2"/>
                                          </p:val>
                                        </p:tav>
                                        <p:tav tm="100000">
                                          <p:val>
                                            <p:strVal val="#ppt_x"/>
                                          </p:val>
                                        </p:tav>
                                      </p:tavLst>
                                    </p:anim>
                                    <p:anim calcmode="lin" valueType="num">
                                      <p:cBhvr additive="base">
                                        <p:cTn id="92" dur="500" fill="hold"/>
                                        <p:tgtEl>
                                          <p:spTgt spid="3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par>
                                <p:cTn id="93" presetID="37" presetClass="path" presetSubtype="0" accel="50000" decel="50000" fill="hold" grpId="1" nodeType="withEffect">
                                  <p:stCondLst>
                                    <p:cond delay="2500"/>
                                  </p:stCondLst>
                                  <p:childTnLst>
                                    <p:animMotion origin="layout" path="M -0.73197 -0.09188 L -0.54556 0.06595 C -0.50742 0.1009 -0.44727 0.1289 -0.38349 0.14094 C -0.31137 0.15251 -0.25279 0.14857 -0.21062 0.1289 L -0.00924 0.04327 " pathEditMode="relative" rAng="360000" ptsTypes="AAAAA">
                                      <p:cBhvr>
                                        <p:cTn id="94" dur="3000" spd="-100000" fill="hold"/>
                                        <p:tgtEl>
                                          <p:spTgt spid="16"/>
                                        </p:tgtEl>
                                        <p:attrNameLst>
                                          <p:attrName>ppt_x</p:attrName>
                                          <p:attrName>ppt_y</p:attrName>
                                        </p:attrNameLst>
                                      </p:cBhvr>
                                      <p:rCtr x="35642" y="15043"/>
                                    </p:animMotion>
                                  </p:childTnLst>
                                </p:cTn>
                              </p:par>
                              <p:par>
                                <p:cTn id="95" presetID="1" presetClass="entr" presetSubtype="0" fill="hold" nodeType="withEffect">
                                  <p:stCondLst>
                                    <p:cond delay="2500"/>
                                  </p:stCondLst>
                                  <p:childTnLst>
                                    <p:set>
                                      <p:cBhvr>
                                        <p:cTn id="96" dur="1" fill="hold">
                                          <p:stCondLst>
                                            <p:cond delay="0"/>
                                          </p:stCondLst>
                                        </p:cTn>
                                        <p:tgtEl>
                                          <p:spTgt spid="1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1"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2" restart="whenNotActive" fill="hold" evtFilter="cancelBubble" nodeType="interactiveSeq">
                <p:stCondLst>
                  <p:cond evt="onClick" delay="0">
                    <p:tgtEl>
                      <p:spTgt spid="39"/>
                    </p:tgtEl>
                  </p:cond>
                </p:stCondLst>
                <p:endSync evt="end" delay="0">
                  <p:rtn val="all"/>
                </p:endSync>
                <p:childTnLst>
                  <p:par>
                    <p:cTn id="103" fill="hold">
                      <p:stCondLst>
                        <p:cond delay="0"/>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0-#ppt_w/2"/>
                                          </p:val>
                                        </p:tav>
                                        <p:tav tm="100000">
                                          <p:val>
                                            <p:strVal val="#ppt_x"/>
                                          </p:val>
                                        </p:tav>
                                      </p:tavLst>
                                    </p:anim>
                                    <p:anim calcmode="lin" valueType="num">
                                      <p:cBhvr additive="base">
                                        <p:cTn id="108"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nextCondLst>
                <p:cond evt="onClick" delay="0">
                  <p:tgtEl>
                    <p:spTgt spid="39"/>
                  </p:tgtEl>
                </p:cond>
              </p:nextCondLst>
            </p:seq>
          </p:childTnLst>
        </p:cTn>
      </p:par>
    </p:tnLst>
    <p:bldLst>
      <p:bldP spid="16" grpId="0"/>
      <p:bldP spid="16" grpId="1"/>
      <p:bldP spid="18" grpId="0"/>
      <p:bldP spid="20" grpId="0"/>
      <p:bldP spid="4" grpId="0"/>
      <p:bldP spid="25" grpId="0"/>
      <p:bldP spid="36" grpId="0" animBg="1"/>
      <p:bldP spid="28" grpId="0"/>
      <p:bldP spid="27" grpId="0"/>
      <p:bldP spid="26" grpId="0"/>
      <p:bldP spid="24" grpId="0"/>
      <p:bldP spid="23" grpId="0"/>
      <p:bldP spid="32" grpId="0" autoUpdateAnimBg="0"/>
      <p:bldP spid="13" grpId="0"/>
      <p:bldP spid="22" grpId="0"/>
      <p:bldP spid="40" grpId="0" animBg="1"/>
      <p:bldP spid="35" grpId="0" animBg="1"/>
      <p:bldP spid="44" grpId="0" animBg="1"/>
      <p:bldP spid="38" grpId="0" animBg="1"/>
      <p:bldP spid="46" grpId="0" animBg="1"/>
      <p:bldP spid="46" grpId="1" animBg="1"/>
      <p:bldP spid="39" grpId="0" animBg="1"/>
      <p:bldP spid="3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c from Supplier to Buyer" hidden="1"/>
          <p:cNvSpPr/>
          <p:nvPr/>
        </p:nvSpPr>
        <p:spPr>
          <a:xfrm rot="1091262">
            <a:off x="10304229" y="3201168"/>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8" name="Doc from Supplier to AN" hidden="1"/>
          <p:cNvSpPr/>
          <p:nvPr/>
        </p:nvSpPr>
        <p:spPr>
          <a:xfrm rot="1091262">
            <a:off x="10516830" y="2352237"/>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0" name="Doc from AN to Supplier" hidden="1"/>
          <p:cNvSpPr/>
          <p:nvPr/>
        </p:nvSpPr>
        <p:spPr>
          <a:xfrm rot="1091262">
            <a:off x="5856539" y="1429969"/>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 name="Here's How it works Title 1"/>
          <p:cNvSpPr>
            <a:spLocks noGrp="1"/>
          </p:cNvSpPr>
          <p:nvPr>
            <p:ph type="title"/>
          </p:nvPr>
        </p:nvSpPr>
        <p:spPr>
          <a:xfrm>
            <a:off x="503874" y="500467"/>
            <a:ext cx="11186476" cy="369332"/>
          </a:xfrm>
        </p:spPr>
        <p:txBody>
          <a:bodyPr/>
          <a:lstStyle/>
          <a:p>
            <a:r>
              <a:rPr lang="en-US" dirty="0"/>
              <a:t>How does it work?</a:t>
            </a:r>
            <a:endParaRPr lang="en-US" b="0" dirty="0"/>
          </a:p>
        </p:txBody>
      </p:sp>
      <p:sp>
        <p:nvSpPr>
          <p:cNvPr id="4" name="Rectangle 3" hidden="1"/>
          <p:cNvSpPr/>
          <p:nvPr/>
        </p:nvSpPr>
        <p:spPr>
          <a:xfrm rot="1091262">
            <a:off x="1112356" y="2228333"/>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9" name="Rectangle 18" hidden="1"/>
          <p:cNvSpPr/>
          <p:nvPr/>
        </p:nvSpPr>
        <p:spPr>
          <a:xfrm rot="1091262">
            <a:off x="1219252" y="2957832"/>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31" name="Blank behind Buyer Server" hidden="1"/>
          <p:cNvSpPr/>
          <p:nvPr/>
        </p:nvSpPr>
        <p:spPr bwMode="gray">
          <a:xfrm>
            <a:off x="1143292" y="1935903"/>
            <a:ext cx="914188" cy="197300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9" name="Blank behing Supplier server" hidden="1"/>
          <p:cNvSpPr/>
          <p:nvPr/>
        </p:nvSpPr>
        <p:spPr bwMode="gray">
          <a:xfrm>
            <a:off x="9896475" y="2295092"/>
            <a:ext cx="1220740" cy="184506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5" name="7 Evaluates other info" hidden="1"/>
          <p:cNvSpPr/>
          <p:nvPr/>
        </p:nvSpPr>
        <p:spPr>
          <a:xfrm>
            <a:off x="501651" y="5528797"/>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then evaluates any other information, and sends back a </a:t>
            </a:r>
            <a:r>
              <a:rPr lang="en-US" sz="2400" b="1" dirty="0">
                <a:solidFill>
                  <a:sysClr val="windowText" lastClr="000000"/>
                </a:solidFill>
                <a:latin typeface="+mj-lt"/>
                <a:ea typeface="+mj-ea"/>
                <a:cs typeface="+mj-cs"/>
              </a:rPr>
              <a:t>PunchOut</a:t>
            </a:r>
            <a:r>
              <a:rPr lang="en-US" sz="2400" dirty="0">
                <a:solidFill>
                  <a:sysClr val="windowText" lastClr="000000"/>
                </a:solidFill>
                <a:latin typeface="+mj-lt"/>
                <a:ea typeface="+mj-ea"/>
                <a:cs typeface="+mj-cs"/>
              </a:rPr>
              <a:t> </a:t>
            </a:r>
            <a:r>
              <a:rPr lang="en-US" sz="2400" b="1" dirty="0">
                <a:solidFill>
                  <a:sysClr val="windowText" lastClr="000000"/>
                </a:solidFill>
                <a:latin typeface="+mj-lt"/>
                <a:ea typeface="+mj-ea"/>
                <a:cs typeface="+mj-cs"/>
              </a:rPr>
              <a:t>Order Response, </a:t>
            </a:r>
            <a:r>
              <a:rPr lang="en-US" sz="2400" dirty="0">
                <a:solidFill>
                  <a:sysClr val="windowText" lastClr="000000"/>
                </a:solidFill>
                <a:latin typeface="+mj-lt"/>
                <a:ea typeface="+mj-ea"/>
                <a:cs typeface="+mj-cs"/>
              </a:rPr>
              <a:t>with the URL of the catalog to display to the User.</a:t>
            </a:r>
          </a:p>
        </p:txBody>
      </p:sp>
      <p:sp>
        <p:nvSpPr>
          <p:cNvPr id="33" name="TextBox www.shop.com Supplier" hidden="1"/>
          <p:cNvSpPr txBox="1"/>
          <p:nvPr/>
        </p:nvSpPr>
        <p:spPr>
          <a:xfrm>
            <a:off x="9901326" y="4197181"/>
            <a:ext cx="1564169"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www.shop.com</a:t>
            </a:r>
          </a:p>
        </p:txBody>
      </p:sp>
      <p:sp>
        <p:nvSpPr>
          <p:cNvPr id="34" name="TextBox  Buyer User"/>
          <p:cNvSpPr txBox="1"/>
          <p:nvPr/>
        </p:nvSpPr>
        <p:spPr>
          <a:xfrm>
            <a:off x="1068550" y="3471689"/>
            <a:ext cx="1153895"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Buyer User</a:t>
            </a:r>
          </a:p>
        </p:txBody>
      </p:sp>
      <p:sp>
        <p:nvSpPr>
          <p:cNvPr id="10" name="Graphic Server"/>
          <p:cNvSpPr/>
          <p:nvPr/>
        </p:nvSpPr>
        <p:spPr>
          <a:xfrm>
            <a:off x="9916697" y="1686128"/>
            <a:ext cx="1341754" cy="3107824"/>
          </a:xfrm>
          <a:prstGeom prst="rect">
            <a:avLst/>
          </a:prstGeom>
        </p:spPr>
        <p:txBody>
          <a:bodyPr wrap="square">
            <a:spAutoFit/>
          </a:bodyPr>
          <a:lstStyle/>
          <a:p>
            <a:r>
              <a:rPr lang="en-US" sz="19596" dirty="0">
                <a:latin typeface="Webdings" panose="05030102010509060703" pitchFamily="18" charset="2"/>
              </a:rPr>
              <a:t>À</a:t>
            </a:r>
            <a:endParaRPr lang="en-US" sz="19596" dirty="0">
              <a:latin typeface="MS Shell Dlg 2" panose="020B0604030504040204" pitchFamily="34" charset="0"/>
            </a:endParaRPr>
          </a:p>
        </p:txBody>
      </p:sp>
      <p:sp>
        <p:nvSpPr>
          <p:cNvPr id="36" name="Authenticat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Authenticated!</a:t>
            </a:r>
          </a:p>
        </p:txBody>
      </p:sp>
      <p:sp>
        <p:nvSpPr>
          <p:cNvPr id="28" name="10 Converts Cart to cXML" hidden="1"/>
          <p:cNvSpPr/>
          <p:nvPr/>
        </p:nvSpPr>
        <p:spPr>
          <a:xfrm>
            <a:off x="257175" y="5199122"/>
            <a:ext cx="11639550" cy="1092607"/>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converts their Shopping Cart to cXML, closes the connection and sends a </a:t>
            </a:r>
            <a:r>
              <a:rPr lang="en-US" sz="2400" b="1" dirty="0">
                <a:solidFill>
                  <a:sysClr val="windowText" lastClr="000000"/>
                </a:solidFill>
                <a:latin typeface="+mj-lt"/>
                <a:ea typeface="+mj-ea"/>
                <a:cs typeface="+mj-cs"/>
              </a:rPr>
              <a:t>PunchOut Order Message (POOM)</a:t>
            </a:r>
            <a:r>
              <a:rPr lang="en-US" sz="2400" dirty="0">
                <a:solidFill>
                  <a:sysClr val="windowText" lastClr="000000"/>
                </a:solidFill>
                <a:latin typeface="+mj-lt"/>
                <a:ea typeface="+mj-ea"/>
                <a:cs typeface="+mj-cs"/>
              </a:rPr>
              <a:t> back </a:t>
            </a:r>
            <a:r>
              <a:rPr lang="en-US" sz="2400" spc="-30" dirty="0">
                <a:solidFill>
                  <a:sysClr val="windowText" lastClr="000000"/>
                </a:solidFill>
                <a:latin typeface="+mj-lt"/>
                <a:ea typeface="+mj-ea"/>
                <a:cs typeface="+mj-cs"/>
              </a:rPr>
              <a:t>directly to the Ariba application, </a:t>
            </a:r>
            <a:br>
              <a:rPr lang="en-US" sz="2400"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which then adds the items from the Supplier into the User’s Ariba Shopping Cart.</a:t>
            </a:r>
          </a:p>
        </p:txBody>
      </p:sp>
      <p:sp>
        <p:nvSpPr>
          <p:cNvPr id="27" name="9 Shops Supplier catalog" hidden="1"/>
          <p:cNvSpPr/>
          <p:nvPr/>
        </p:nvSpPr>
        <p:spPr>
          <a:xfrm>
            <a:off x="501650" y="552797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User shops the Supplier’s Catalog (now in the Ariba window), and adds items to their Cart. When they are done, they submit the Cart back to Ariba.</a:t>
            </a:r>
          </a:p>
        </p:txBody>
      </p:sp>
      <p:sp>
        <p:nvSpPr>
          <p:cNvPr id="26" name="8 Validates Response" hidden="1"/>
          <p:cNvSpPr/>
          <p:nvPr/>
        </p:nvSpPr>
        <p:spPr>
          <a:xfrm>
            <a:off x="501650" y="5524275"/>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Network validates the </a:t>
            </a:r>
            <a:r>
              <a:rPr lang="en-US" sz="2400" b="1" dirty="0">
                <a:solidFill>
                  <a:sysClr val="windowText" lastClr="000000"/>
                </a:solidFill>
                <a:latin typeface="+mj-lt"/>
                <a:ea typeface="+mj-ea"/>
                <a:cs typeface="+mj-cs"/>
              </a:rPr>
              <a:t>Response</a:t>
            </a:r>
            <a:r>
              <a:rPr lang="en-US" sz="2400" dirty="0">
                <a:solidFill>
                  <a:sysClr val="windowText" lastClr="000000"/>
                </a:solidFill>
                <a:latin typeface="+mj-lt"/>
                <a:ea typeface="+mj-ea"/>
                <a:cs typeface="+mj-cs"/>
              </a:rPr>
              <a:t>, then sends the URL of the Supplier’s Catalog to the Buyer’s Ariba application to display to the User.</a:t>
            </a:r>
          </a:p>
        </p:txBody>
      </p:sp>
      <p:sp>
        <p:nvSpPr>
          <p:cNvPr id="24" name="6 Supplier authenticates POSR" hidden="1"/>
          <p:cNvSpPr/>
          <p:nvPr/>
        </p:nvSpPr>
        <p:spPr>
          <a:xfrm>
            <a:off x="501650" y="553918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authenticates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using the </a:t>
            </a:r>
            <a:r>
              <a:rPr lang="en-US" sz="2400" b="1" dirty="0">
                <a:solidFill>
                  <a:srgbClr val="9C277B"/>
                </a:solidFill>
                <a:latin typeface="Courier New" panose="02070309020205020404" pitchFamily="49" charset="0"/>
                <a:ea typeface="+mj-ea"/>
                <a:cs typeface="Courier New" panose="02070309020205020404" pitchFamily="49" charset="0"/>
              </a:rPr>
              <a:t>&lt;From&gt;</a:t>
            </a:r>
            <a:r>
              <a:rPr lang="en-US" sz="2400" dirty="0">
                <a:solidFill>
                  <a:sysClr val="windowText" lastClr="000000"/>
                </a:solidFill>
                <a:latin typeface="+mj-lt"/>
                <a:ea typeface="+mj-ea"/>
                <a:cs typeface="+mj-cs"/>
              </a:rPr>
              <a:t> ANID (as a User Name)</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their own Shared Secret (as the Password).</a:t>
            </a:r>
          </a:p>
        </p:txBody>
      </p:sp>
      <p:sp>
        <p:nvSpPr>
          <p:cNvPr id="23" name="5 POSR routed"/>
          <p:cNvSpPr/>
          <p:nvPr/>
        </p:nvSpPr>
        <p:spPr>
          <a:xfrm>
            <a:off x="451557" y="5523224"/>
            <a:ext cx="11272662" cy="425758"/>
          </a:xfrm>
          <a:prstGeom prst="rect">
            <a:avLst/>
          </a:prstGeom>
          <a:noFill/>
        </p:spPr>
        <p:txBody>
          <a:bodyPr wrap="square" lIns="0" rIns="0">
            <a:spAutoFit/>
          </a:bodyPr>
          <a:lstStyle/>
          <a:p>
            <a:pPr algn="ctr">
              <a:lnSpc>
                <a:spcPts val="2600"/>
              </a:lnSpc>
            </a:pP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is then routed and presented to the Supplier’s specified PunchOut URL.</a:t>
            </a:r>
          </a:p>
        </p:txBody>
      </p:sp>
      <p:sp>
        <p:nvSpPr>
          <p:cNvPr id="14" name="4 In the Supplier Record" hidden="1"/>
          <p:cNvSpPr/>
          <p:nvPr/>
        </p:nvSpPr>
        <p:spPr>
          <a:xfrm>
            <a:off x="501651" y="5533184"/>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In the AN Supplier record, the Supplier’s Shared Secret is looked up, </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added to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then it looks up the Supplier’s PunchOut URL.</a:t>
            </a:r>
          </a:p>
        </p:txBody>
      </p:sp>
      <p:sp>
        <p:nvSpPr>
          <p:cNvPr id="32" name="3 The AN Looks up &lt;To&gt; ANID" hidden="1"/>
          <p:cNvSpPr/>
          <p:nvPr/>
        </p:nvSpPr>
        <p:spPr>
          <a:xfrm>
            <a:off x="0" y="5561082"/>
            <a:ext cx="12195175" cy="707886"/>
          </a:xfrm>
          <a:prstGeom prst="rect">
            <a:avLst/>
          </a:prstGeom>
          <a:noFill/>
        </p:spPr>
        <p:txBody>
          <a:bodyPr wrap="square">
            <a:spAutoFit/>
          </a:bodyPr>
          <a:lstStyle/>
          <a:p>
            <a:pPr algn="ctr">
              <a:lnSpc>
                <a:spcPts val="2400"/>
              </a:lnSpc>
            </a:pPr>
            <a:r>
              <a:rPr lang="en-US" sz="2400" spc="-30" dirty="0">
                <a:solidFill>
                  <a:sysClr val="windowText" lastClr="000000"/>
                </a:solidFill>
                <a:latin typeface="+mj-lt"/>
                <a:ea typeface="+mj-ea"/>
                <a:cs typeface="+mj-cs"/>
              </a:rPr>
              <a:t>The AN looks up the ANID in the </a:t>
            </a:r>
            <a:r>
              <a:rPr lang="en-US" sz="2400" b="1" spc="-30" dirty="0">
                <a:solidFill>
                  <a:srgbClr val="9C277B"/>
                </a:solidFill>
                <a:latin typeface="Courier New" panose="02070309020205020404" pitchFamily="49" charset="0"/>
                <a:ea typeface="+mj-ea"/>
                <a:cs typeface="Courier New" panose="02070309020205020404" pitchFamily="49" charset="0"/>
              </a:rPr>
              <a:t>&lt;To&gt;</a:t>
            </a:r>
            <a:r>
              <a:rPr lang="en-US" sz="2400" spc="-30" dirty="0">
                <a:solidFill>
                  <a:sysClr val="windowText" lastClr="000000"/>
                </a:solidFill>
                <a:latin typeface="+mj-lt"/>
                <a:ea typeface="+mj-ea"/>
                <a:cs typeface="+mj-cs"/>
              </a:rPr>
              <a:t> element of the </a:t>
            </a:r>
            <a:r>
              <a:rPr lang="en-US" sz="2400" b="1" spc="-30" dirty="0">
                <a:solidFill>
                  <a:sysClr val="windowText" lastClr="000000"/>
                </a:solidFill>
                <a:latin typeface="+mj-lt"/>
                <a:ea typeface="+mj-ea"/>
                <a:cs typeface="+mj-cs"/>
              </a:rPr>
              <a:t>POSR, </a:t>
            </a:r>
            <a:br>
              <a:rPr lang="en-US" sz="2400" b="1"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and finds the Supplier record on the Network.</a:t>
            </a:r>
          </a:p>
        </p:txBody>
      </p:sp>
      <p:sp>
        <p:nvSpPr>
          <p:cNvPr id="13" name="2 POSR Routed to AN" hidden="1"/>
          <p:cNvSpPr/>
          <p:nvPr/>
        </p:nvSpPr>
        <p:spPr>
          <a:xfrm>
            <a:off x="503238" y="5484167"/>
            <a:ext cx="11188700" cy="461665"/>
          </a:xfrm>
          <a:prstGeom prst="rect">
            <a:avLst/>
          </a:prstGeom>
          <a:noFill/>
        </p:spPr>
        <p:txBody>
          <a:bodyPr wrap="square">
            <a:spAutoFit/>
          </a:bodyPr>
          <a:lstStyle/>
          <a:p>
            <a:pPr algn="ct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PunchOut Setup Request (POSR) </a:t>
            </a:r>
            <a:r>
              <a:rPr lang="en-US" sz="2400" dirty="0">
                <a:solidFill>
                  <a:sysClr val="windowText" lastClr="000000"/>
                </a:solidFill>
                <a:latin typeface="+mj-lt"/>
                <a:ea typeface="+mj-ea"/>
                <a:cs typeface="+mj-cs"/>
              </a:rPr>
              <a:t>is routed from Ariba to the AN.</a:t>
            </a:r>
          </a:p>
        </p:txBody>
      </p:sp>
      <p:sp>
        <p:nvSpPr>
          <p:cNvPr id="22" name="1 User clicks Buy From Supplier" hidden="1"/>
          <p:cNvSpPr/>
          <p:nvPr/>
        </p:nvSpPr>
        <p:spPr>
          <a:xfrm>
            <a:off x="462845" y="5521983"/>
            <a:ext cx="11288103" cy="425758"/>
          </a:xfrm>
          <a:prstGeom prst="rect">
            <a:avLst/>
          </a:prstGeom>
          <a:noFill/>
        </p:spPr>
        <p:txBody>
          <a:bodyPr wrap="square" lIns="0" rIns="0">
            <a:spAutoFit/>
          </a:bodyPr>
          <a:lstStyle/>
          <a:p>
            <a:pPr algn="ctr">
              <a:lnSpc>
                <a:spcPts val="2600"/>
              </a:lnSpc>
            </a:pPr>
            <a:r>
              <a:rPr lang="en-US" sz="2400" spc="-20" dirty="0">
                <a:solidFill>
                  <a:sysClr val="windowText" lastClr="000000"/>
                </a:solidFill>
                <a:latin typeface="+mj-lt"/>
                <a:ea typeface="+mj-ea"/>
                <a:cs typeface="+mj-cs"/>
              </a:rPr>
              <a:t>The User finds the Supplier’s link in the Ariba Catalog and clicks “Buy from Supplier.”</a:t>
            </a:r>
          </a:p>
        </p:txBody>
      </p:sp>
      <p:pic>
        <p:nvPicPr>
          <p:cNvPr id="11" name="Ariba Network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58" y="1212983"/>
            <a:ext cx="4989321" cy="3513473"/>
          </a:xfrm>
          <a:prstGeom prst="rect">
            <a:avLst/>
          </a:prstGeom>
        </p:spPr>
      </p:pic>
      <p:sp>
        <p:nvSpPr>
          <p:cNvPr id="41" name="AN Supplier Shared Secret, URL"/>
          <p:cNvSpPr/>
          <p:nvPr/>
        </p:nvSpPr>
        <p:spPr bwMode="gray">
          <a:xfrm>
            <a:off x="5180560" y="2250384"/>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Supplier</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Shared Secret</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PunchOut URL</a:t>
            </a:r>
          </a:p>
        </p:txBody>
      </p:sp>
      <p:sp>
        <p:nvSpPr>
          <p:cNvPr id="40" name="URL Determin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URL determined</a:t>
            </a:r>
          </a:p>
        </p:txBody>
      </p:sp>
      <p:pic>
        <p:nvPicPr>
          <p:cNvPr id="7" name="Ariba Catalog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pic>
        <p:nvPicPr>
          <p:cNvPr id="45" name="Ariba Catalog Graphic"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sp>
        <p:nvSpPr>
          <p:cNvPr id="35" name="Cart--&gt;POOM" hidden="1"/>
          <p:cNvSpPr/>
          <p:nvPr/>
        </p:nvSpPr>
        <p:spPr bwMode="gray">
          <a:xfrm>
            <a:off x="9547124" y="1651391"/>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err="1">
                <a:ea typeface="Arial Unicode MS" pitchFamily="34" charset="-128"/>
                <a:cs typeface="Arial Unicode MS" pitchFamily="34" charset="-128"/>
              </a:rPr>
              <a:t>Cart</a:t>
            </a:r>
            <a:r>
              <a:rPr lang="en-US" sz="2000" kern="0" dirty="0" err="1">
                <a:ea typeface="Arial Unicode MS" pitchFamily="34" charset="-128"/>
                <a:cs typeface="Arial Unicode MS" pitchFamily="34" charset="-128"/>
                <a:sym typeface="Wingdings" panose="05000000000000000000" pitchFamily="2" charset="2"/>
              </a:rPr>
              <a:t>POOM</a:t>
            </a:r>
            <a:endParaRPr lang="en-US" sz="2000" kern="0" dirty="0">
              <a:ea typeface="Arial Unicode MS" pitchFamily="34" charset="-128"/>
              <a:cs typeface="Arial Unicode MS" pitchFamily="34" charset="-128"/>
            </a:endParaRPr>
          </a:p>
        </p:txBody>
      </p:sp>
      <p:sp>
        <p:nvSpPr>
          <p:cNvPr id="44" name="Network Cloud Blockout" hidden="1"/>
          <p:cNvSpPr/>
          <p:nvPr/>
        </p:nvSpPr>
        <p:spPr bwMode="gray">
          <a:xfrm>
            <a:off x="5231426" y="2213376"/>
            <a:ext cx="2125565" cy="1298610"/>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100"/>
              </a:lnSpc>
              <a:spcBef>
                <a:spcPct val="50000"/>
              </a:spcBef>
              <a:spcAft>
                <a:spcPct val="0"/>
              </a:spcAft>
              <a:buClr>
                <a:srgbClr val="00B050"/>
              </a:buClr>
              <a:buSzPct val="80000"/>
            </a:pPr>
            <a:endParaRPr lang="en-US" sz="2000" kern="0" dirty="0">
              <a:ea typeface="Arial Unicode MS" pitchFamily="34" charset="-128"/>
              <a:cs typeface="Arial Unicode MS" pitchFamily="34" charset="-128"/>
            </a:endParaRPr>
          </a:p>
        </p:txBody>
      </p:sp>
      <p:sp>
        <p:nvSpPr>
          <p:cNvPr id="38" name="AN Response" hidden="1"/>
          <p:cNvSpPr/>
          <p:nvPr/>
        </p:nvSpPr>
        <p:spPr bwMode="gray">
          <a:xfrm>
            <a:off x="5157198" y="2250941"/>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Response:</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200 “Success”</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URL</a:t>
            </a:r>
          </a:p>
        </p:txBody>
      </p:sp>
      <p:pic>
        <p:nvPicPr>
          <p:cNvPr id="8" name="Cat Graphic w/ with www.shop.com"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97" y="1695027"/>
            <a:ext cx="2208796" cy="2216110"/>
          </a:xfrm>
          <a:prstGeom prst="rect">
            <a:avLst/>
          </a:prstGeom>
        </p:spPr>
      </p:pic>
      <p:pic>
        <p:nvPicPr>
          <p:cNvPr id="15" name="Cat Graphic Shop Shop"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897" y="1695027"/>
            <a:ext cx="2208497" cy="2215809"/>
          </a:xfrm>
          <a:prstGeom prst="rect">
            <a:avLst/>
          </a:prstGeom>
        </p:spPr>
      </p:pic>
      <p:pic>
        <p:nvPicPr>
          <p:cNvPr id="12" name="Cart Graphic w/Ariba Cart" hid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897" y="1696333"/>
            <a:ext cx="2208797" cy="2216110"/>
          </a:xfrm>
          <a:prstGeom prst="rect">
            <a:avLst/>
          </a:prstGeom>
        </p:spPr>
      </p:pic>
      <p:sp>
        <p:nvSpPr>
          <p:cNvPr id="42" name="White behind Submit" hidden="1">
            <a:extLst>
              <a:ext uri="{FF2B5EF4-FFF2-40B4-BE49-F238E27FC236}">
                <a16:creationId xmlns:a16="http://schemas.microsoft.com/office/drawing/2014/main" id="{8A8A1B94-CFF3-4D61-91A8-10843778A1EC}"/>
              </a:ext>
            </a:extLst>
          </p:cNvPr>
          <p:cNvSpPr/>
          <p:nvPr/>
        </p:nvSpPr>
        <p:spPr bwMode="gray">
          <a:xfrm>
            <a:off x="468244" y="3890964"/>
            <a:ext cx="2274956" cy="1077514"/>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46" name="Click Submit" hidden="1"/>
          <p:cNvSpPr/>
          <p:nvPr/>
        </p:nvSpPr>
        <p:spPr bwMode="gray">
          <a:xfrm>
            <a:off x="532200" y="3966068"/>
            <a:ext cx="2125565" cy="466236"/>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000"/>
              </a:lnSpc>
              <a:spcBef>
                <a:spcPct val="50000"/>
              </a:spcBef>
              <a:spcAft>
                <a:spcPct val="0"/>
              </a:spcAft>
              <a:buClr>
                <a:srgbClr val="F0AB00"/>
              </a:buClr>
              <a:buSzPct val="80000"/>
            </a:pPr>
            <a:r>
              <a:rPr lang="en-US" sz="2000" kern="0" dirty="0">
                <a:ea typeface="Arial Unicode MS" pitchFamily="34" charset="-128"/>
                <a:cs typeface="Arial Unicode MS" pitchFamily="34" charset="-128"/>
              </a:rPr>
              <a:t>Click “Submit”</a:t>
            </a:r>
          </a:p>
        </p:txBody>
      </p:sp>
      <p:sp>
        <p:nvSpPr>
          <p:cNvPr id="39" name="Ready to Buy" hidden="1"/>
          <p:cNvSpPr/>
          <p:nvPr/>
        </p:nvSpPr>
        <p:spPr bwMode="gray">
          <a:xfrm>
            <a:off x="535651" y="3952311"/>
            <a:ext cx="2125565" cy="964788"/>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Ready to submit Ariba Cart</a:t>
            </a:r>
            <a:br>
              <a:rPr lang="en-US" sz="2000" kern="0" dirty="0">
                <a:ea typeface="Arial Unicode MS" pitchFamily="34" charset="-128"/>
                <a:cs typeface="Arial Unicode MS" pitchFamily="34" charset="-128"/>
              </a:rPr>
            </a:br>
            <a:r>
              <a:rPr lang="en-US" sz="2000" kern="0" dirty="0">
                <a:ea typeface="Arial Unicode MS" pitchFamily="34" charset="-128"/>
                <a:cs typeface="Arial Unicode MS" pitchFamily="34" charset="-128"/>
              </a:rPr>
              <a:t>and buy!</a:t>
            </a:r>
          </a:p>
        </p:txBody>
      </p:sp>
      <p:grpSp>
        <p:nvGrpSpPr>
          <p:cNvPr id="43" name="Group 42">
            <a:extLst>
              <a:ext uri="{FF2B5EF4-FFF2-40B4-BE49-F238E27FC236}">
                <a16:creationId xmlns:a16="http://schemas.microsoft.com/office/drawing/2014/main" id="{5609FF38-CABA-40E3-A1BD-9B52C5D2B5CB}"/>
              </a:ext>
            </a:extLst>
          </p:cNvPr>
          <p:cNvGrpSpPr/>
          <p:nvPr/>
        </p:nvGrpSpPr>
        <p:grpSpPr>
          <a:xfrm rot="318908">
            <a:off x="7813700" y="1382739"/>
            <a:ext cx="2853327" cy="1690140"/>
            <a:chOff x="2353235" y="1411715"/>
            <a:chExt cx="2853327" cy="1690140"/>
          </a:xfrm>
        </p:grpSpPr>
        <p:sp>
          <p:nvSpPr>
            <p:cNvPr id="47" name="Arc 46">
              <a:extLst>
                <a:ext uri="{FF2B5EF4-FFF2-40B4-BE49-F238E27FC236}">
                  <a16:creationId xmlns:a16="http://schemas.microsoft.com/office/drawing/2014/main" id="{F1CA881E-B649-4CD9-B0B4-90EC9DA64DDF}"/>
                </a:ext>
              </a:extLst>
            </p:cNvPr>
            <p:cNvSpPr/>
            <p:nvPr/>
          </p:nvSpPr>
          <p:spPr>
            <a:xfrm>
              <a:off x="2353235" y="1933953"/>
              <a:ext cx="2853327" cy="1167902"/>
            </a:xfrm>
            <a:prstGeom prst="arc">
              <a:avLst>
                <a:gd name="adj1" fmla="val 11176783"/>
                <a:gd name="adj2" fmla="val 20523037"/>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ectangle 47">
              <a:extLst>
                <a:ext uri="{FF2B5EF4-FFF2-40B4-BE49-F238E27FC236}">
                  <a16:creationId xmlns:a16="http://schemas.microsoft.com/office/drawing/2014/main" id="{E9685C2C-C618-4E38-8AB0-3E7191254A2B}"/>
                </a:ext>
              </a:extLst>
            </p:cNvPr>
            <p:cNvSpPr/>
            <p:nvPr/>
          </p:nvSpPr>
          <p:spPr bwMode="gray">
            <a:xfrm>
              <a:off x="3281082" y="1575691"/>
              <a:ext cx="449576" cy="749019"/>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9" name="Rectangle 48">
              <a:extLst>
                <a:ext uri="{FF2B5EF4-FFF2-40B4-BE49-F238E27FC236}">
                  <a16:creationId xmlns:a16="http://schemas.microsoft.com/office/drawing/2014/main" id="{8B54CAFE-068F-4493-9D78-BDFBBAB82027}"/>
                </a:ext>
              </a:extLst>
            </p:cNvPr>
            <p:cNvSpPr/>
            <p:nvPr/>
          </p:nvSpPr>
          <p:spPr>
            <a:xfrm rot="1091262">
              <a:off x="3122986" y="1411715"/>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grpSp>
      <p:sp>
        <p:nvSpPr>
          <p:cNvPr id="50" name="TextBox www.shop.com Supplier">
            <a:extLst>
              <a:ext uri="{FF2B5EF4-FFF2-40B4-BE49-F238E27FC236}">
                <a16:creationId xmlns:a16="http://schemas.microsoft.com/office/drawing/2014/main" id="{A9932B9F-EB0F-4CDA-ABE5-6009E4A521A5}"/>
              </a:ext>
            </a:extLst>
          </p:cNvPr>
          <p:cNvSpPr txBox="1"/>
          <p:nvPr/>
        </p:nvSpPr>
        <p:spPr>
          <a:xfrm>
            <a:off x="9902952" y="4197096"/>
            <a:ext cx="1872307"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www.supplier.com</a:t>
            </a:r>
          </a:p>
        </p:txBody>
      </p:sp>
      <p:sp>
        <p:nvSpPr>
          <p:cNvPr id="51" name="Arrow: Down 50">
            <a:extLst>
              <a:ext uri="{FF2B5EF4-FFF2-40B4-BE49-F238E27FC236}">
                <a16:creationId xmlns:a16="http://schemas.microsoft.com/office/drawing/2014/main" id="{85BB147C-D22D-4E1B-8208-25965D41CF1C}"/>
              </a:ext>
            </a:extLst>
          </p:cNvPr>
          <p:cNvSpPr/>
          <p:nvPr/>
        </p:nvSpPr>
        <p:spPr bwMode="gray">
          <a:xfrm rot="16200000">
            <a:off x="9245847" y="1933307"/>
            <a:ext cx="225831" cy="301994"/>
          </a:xfrm>
          <a:prstGeom prst="downArrow">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 name="TextBox 4">
            <a:extLst>
              <a:ext uri="{FF2B5EF4-FFF2-40B4-BE49-F238E27FC236}">
                <a16:creationId xmlns:a16="http://schemas.microsoft.com/office/drawing/2014/main" id="{20FD6818-70A2-76FB-6711-20AFB32BF074}"/>
              </a:ext>
            </a:extLst>
          </p:cNvPr>
          <p:cNvSpPr txBox="1"/>
          <p:nvPr/>
        </p:nvSpPr>
        <p:spPr>
          <a:xfrm>
            <a:off x="6225317" y="1707852"/>
            <a:ext cx="1164389" cy="646331"/>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SAP</a:t>
            </a:r>
          </a:p>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Business Network</a:t>
            </a:r>
          </a:p>
        </p:txBody>
      </p:sp>
    </p:spTree>
    <p:extLst>
      <p:ext uri="{BB962C8B-B14F-4D97-AF65-F5344CB8AC3E}">
        <p14:creationId xmlns:p14="http://schemas.microsoft.com/office/powerpoint/2010/main" val="30268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58" presetClass="path" presetSubtype="0" accel="50000" decel="50000" fill="hold" grpId="0" nodeType="withEffect">
                                  <p:stCondLst>
                                    <p:cond delay="0"/>
                                  </p:stCondLst>
                                  <p:childTnLst>
                                    <p:animMotion origin="layout" path="M 2.77532E-6 2.50636E-6 L 0.08461 -0.10044 C 0.10127 -0.12289 0.12848 -0.1414 0.15855 -0.14696 C 0.19187 -0.15228 0.21934 -0.1458 0.23926 -0.12937 L 0.33481 -0.06272 " pathEditMode="relative" rAng="15840000" ptsTypes="AAAAA">
                                      <p:cBhvr>
                                        <p:cTn id="16" dur="3000" fill="hold"/>
                                        <p:tgtEl>
                                          <p:spTgt spid="4"/>
                                        </p:tgtEl>
                                        <p:attrNameLst>
                                          <p:attrName>ppt_x</p:attrName>
                                          <p:attrName>ppt_y</p:attrName>
                                        </p:attrNameLst>
                                      </p:cBhvr>
                                      <p:rCtr x="16402" y="-8933"/>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21" dur="500" fill="hold"/>
                                        <p:tgtEl>
                                          <p:spTgt spid="32">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xEl>
                                              <p:charRg st="4294967295" end="429496729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27" dur="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xEl>
                                              <p:charRg st="4294967295" end="4294967295"/>
                                            </p:txEl>
                                          </p:spTgt>
                                        </p:tgtEl>
                                        <p:attrNameLst>
                                          <p:attrName>style.visibility</p:attrName>
                                        </p:attrNameLst>
                                      </p:cBhvr>
                                      <p:to>
                                        <p:strVal val="hidden"/>
                                      </p:to>
                                    </p:set>
                                  </p:subTnLst>
                                </p:cTn>
                              </p:par>
                              <p:par>
                                <p:cTn id="29" presetID="58" presetClass="path" presetSubtype="0" accel="50000" decel="50000" fill="hold" grpId="0" nodeType="withEffect">
                                  <p:stCondLst>
                                    <p:cond delay="0"/>
                                  </p:stCondLst>
                                  <p:childTnLst>
                                    <p:animMotion origin="layout" path="M 0.03267 0.14583 L 0.11624 0.07708 C 0.13355 0.06157 0.15998 0.05254 0.18745 0.05254 C 0.21856 0.05254 0.24355 0.06157 0.26113 0.07708 L 0.34483 0.14583 " pathEditMode="relative" rAng="16200000" ptsTypes="AAAAA">
                                      <p:cBhvr>
                                        <p:cTn id="30" dur="3000" fill="hold"/>
                                        <p:tgtEl>
                                          <p:spTgt spid="20"/>
                                        </p:tgtEl>
                                        <p:attrNameLst>
                                          <p:attrName>ppt_x</p:attrName>
                                          <p:attrName>ppt_y</p:attrName>
                                        </p:attrNameLst>
                                      </p:cBhvr>
                                      <p:rCtr x="15608" y="-4653"/>
                                    </p:animMotion>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40" presetID="2" presetClass="entr" presetSubtype="2" fill="hold" grpId="0" nodeType="withEffect">
                                  <p:stCondLst>
                                    <p:cond delay="50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par>
                                <p:cTn id="50" presetID="2" presetClass="entr" presetSubtype="2"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fill="hold"/>
                                        <p:tgtEl>
                                          <p:spTgt spid="40"/>
                                        </p:tgtEl>
                                        <p:attrNameLst>
                                          <p:attrName>ppt_x</p:attrName>
                                        </p:attrNameLst>
                                      </p:cBhvr>
                                      <p:tavLst>
                                        <p:tav tm="0">
                                          <p:val>
                                            <p:strVal val="1+#ppt_w/2"/>
                                          </p:val>
                                        </p:tav>
                                        <p:tav tm="100000">
                                          <p:val>
                                            <p:strVal val="#ppt_x"/>
                                          </p:val>
                                        </p:tav>
                                      </p:tavLst>
                                    </p:anim>
                                    <p:anim calcmode="lin" valueType="num">
                                      <p:cBhvr additive="base">
                                        <p:cTn id="53" dur="500" fill="hold"/>
                                        <p:tgtEl>
                                          <p:spTgt spid="4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0"/>
                                        </p:tgtEl>
                                        <p:attrNameLst>
                                          <p:attrName>style.visibility</p:attrName>
                                        </p:attrNameLst>
                                      </p:cBhvr>
                                      <p:to>
                                        <p:strVal val="hidden"/>
                                      </p:to>
                                    </p:set>
                                  </p:subTnLst>
                                </p:cTn>
                              </p:par>
                              <p:par>
                                <p:cTn id="54" presetID="44" presetClass="path" presetSubtype="0" accel="50000" decel="50000" fill="hold" grpId="0" nodeType="withEffect">
                                  <p:stCondLst>
                                    <p:cond delay="0"/>
                                  </p:stCondLst>
                                  <p:childTnLst>
                                    <p:animMotion origin="layout" path="M -0.25006 -3.3557E-7 L -0.18302 -0.04004 C -0.16909 -0.04906 -0.14801 -0.05392 -0.12601 -0.05392 C -0.10101 -0.05392 -0.0811 -0.04906 -0.06704 -0.04004 L -2.71544E-6 -3.3557E-7 " pathEditMode="relative" rAng="0" ptsTypes="AAAAA">
                                      <p:cBhvr>
                                        <p:cTn id="55" dur="3000" spd="-100000" fill="hold"/>
                                        <p:tgtEl>
                                          <p:spTgt spid="18"/>
                                        </p:tgtEl>
                                        <p:attrNameLst>
                                          <p:attrName>ppt_x</p:attrName>
                                          <p:attrName>ppt_y</p:attrName>
                                        </p:attrNameLst>
                                      </p:cBhvr>
                                      <p:rCtr x="12497" y="-2708"/>
                                    </p:animMotion>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44" presetClass="path" presetSubtype="0" accel="50000" decel="50000" fill="hold" grpId="0" nodeType="withEffect">
                                  <p:stCondLst>
                                    <p:cond delay="0"/>
                                  </p:stCondLst>
                                  <p:childTnLst>
                                    <p:animMotion origin="layout" path="M -0.34795 -0.21222 L -0.46264 -0.29207 C -0.4862 -0.31035 -0.51991 -0.31336 -0.55376 -0.30294 C -0.59216 -0.29091 -0.62132 -0.268 -0.64032 -0.23606 L -0.73197 -0.09188 " pathEditMode="relative" rAng="21000000" ptsTypes="AAAAA">
                                      <p:cBhvr>
                                        <p:cTn id="68" dur="3000" fill="hold"/>
                                        <p:tgtEl>
                                          <p:spTgt spid="16"/>
                                        </p:tgtEl>
                                        <p:attrNameLst>
                                          <p:attrName>ppt_x</p:attrName>
                                          <p:attrName>ppt_y</p:attrName>
                                        </p:attrNameLst>
                                      </p:cBhvr>
                                      <p:rCtr x="-19956" y="-1504"/>
                                    </p:animMotion>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par>
                                <p:cTn id="75" presetID="10" presetClass="entr" presetSubtype="0"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20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46"/>
                                        </p:tgtEl>
                                        <p:attrNameLst>
                                          <p:attrName>style.visibility</p:attrName>
                                        </p:attrNameLst>
                                      </p:cBhvr>
                                      <p:to>
                                        <p:strVal val="hidden"/>
                                      </p:to>
                                    </p:set>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89" presetID="2" presetClass="entr" presetSubtype="2" fill="hold" grpId="0" nodeType="withEffect">
                                  <p:stCondLst>
                                    <p:cond delay="100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1+#ppt_w/2"/>
                                          </p:val>
                                        </p:tav>
                                        <p:tav tm="100000">
                                          <p:val>
                                            <p:strVal val="#ppt_x"/>
                                          </p:val>
                                        </p:tav>
                                      </p:tavLst>
                                    </p:anim>
                                    <p:anim calcmode="lin" valueType="num">
                                      <p:cBhvr additive="base">
                                        <p:cTn id="92" dur="500" fill="hold"/>
                                        <p:tgtEl>
                                          <p:spTgt spid="3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par>
                                <p:cTn id="93" presetID="37" presetClass="path" presetSubtype="0" accel="50000" decel="50000" fill="hold" grpId="1" nodeType="withEffect">
                                  <p:stCondLst>
                                    <p:cond delay="2500"/>
                                  </p:stCondLst>
                                  <p:childTnLst>
                                    <p:animMotion origin="layout" path="M -0.73197 -0.09188 L -0.54556 0.06595 C -0.50742 0.1009 -0.44727 0.1289 -0.38349 0.14094 C -0.31137 0.15251 -0.25279 0.14857 -0.21062 0.1289 L -0.00924 0.04327 " pathEditMode="relative" rAng="360000" ptsTypes="AAAAA">
                                      <p:cBhvr>
                                        <p:cTn id="94" dur="3000" spd="-100000" fill="hold"/>
                                        <p:tgtEl>
                                          <p:spTgt spid="16"/>
                                        </p:tgtEl>
                                        <p:attrNameLst>
                                          <p:attrName>ppt_x</p:attrName>
                                          <p:attrName>ppt_y</p:attrName>
                                        </p:attrNameLst>
                                      </p:cBhvr>
                                      <p:rCtr x="35642" y="15043"/>
                                    </p:animMotion>
                                  </p:childTnLst>
                                </p:cTn>
                              </p:par>
                              <p:par>
                                <p:cTn id="95" presetID="1" presetClass="entr" presetSubtype="0" fill="hold" nodeType="withEffect">
                                  <p:stCondLst>
                                    <p:cond delay="2500"/>
                                  </p:stCondLst>
                                  <p:childTnLst>
                                    <p:set>
                                      <p:cBhvr>
                                        <p:cTn id="96" dur="1" fill="hold">
                                          <p:stCondLst>
                                            <p:cond delay="0"/>
                                          </p:stCondLst>
                                        </p:cTn>
                                        <p:tgtEl>
                                          <p:spTgt spid="1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1"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2" restart="whenNotActive" fill="hold" evtFilter="cancelBubble" nodeType="interactiveSeq">
                <p:stCondLst>
                  <p:cond evt="onClick" delay="0">
                    <p:tgtEl>
                      <p:spTgt spid="39"/>
                    </p:tgtEl>
                  </p:cond>
                </p:stCondLst>
                <p:endSync evt="end" delay="0">
                  <p:rtn val="all"/>
                </p:endSync>
                <p:childTnLst>
                  <p:par>
                    <p:cTn id="103" fill="hold">
                      <p:stCondLst>
                        <p:cond delay="0"/>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0-#ppt_w/2"/>
                                          </p:val>
                                        </p:tav>
                                        <p:tav tm="100000">
                                          <p:val>
                                            <p:strVal val="#ppt_x"/>
                                          </p:val>
                                        </p:tav>
                                      </p:tavLst>
                                    </p:anim>
                                    <p:anim calcmode="lin" valueType="num">
                                      <p:cBhvr additive="base">
                                        <p:cTn id="108"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nextCondLst>
                <p:cond evt="onClick" delay="0">
                  <p:tgtEl>
                    <p:spTgt spid="39"/>
                  </p:tgtEl>
                </p:cond>
              </p:nextCondLst>
            </p:seq>
          </p:childTnLst>
        </p:cTn>
      </p:par>
    </p:tnLst>
    <p:bldLst>
      <p:bldP spid="16" grpId="0"/>
      <p:bldP spid="16" grpId="1"/>
      <p:bldP spid="18" grpId="0"/>
      <p:bldP spid="20" grpId="0"/>
      <p:bldP spid="4" grpId="0"/>
      <p:bldP spid="25" grpId="0"/>
      <p:bldP spid="36" grpId="0" animBg="1"/>
      <p:bldP spid="28" grpId="0"/>
      <p:bldP spid="27" grpId="0"/>
      <p:bldP spid="26" grpId="0"/>
      <p:bldP spid="24" grpId="0"/>
      <p:bldP spid="14" grpId="0" autoUpdateAnimBg="0"/>
      <p:bldP spid="32" grpId="0" autoUpdateAnimBg="0"/>
      <p:bldP spid="13" grpId="0"/>
      <p:bldP spid="22" grpId="0"/>
      <p:bldP spid="40" grpId="0" animBg="1"/>
      <p:bldP spid="35" grpId="0" animBg="1"/>
      <p:bldP spid="44" grpId="0" animBg="1"/>
      <p:bldP spid="38" grpId="0" animBg="1"/>
      <p:bldP spid="46" grpId="0" animBg="1"/>
      <p:bldP spid="46" grpId="1" animBg="1"/>
      <p:bldP spid="39" grpId="0" animBg="1"/>
      <p:bldP spid="3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c from Supplier to Buyer" hidden="1"/>
          <p:cNvSpPr/>
          <p:nvPr/>
        </p:nvSpPr>
        <p:spPr>
          <a:xfrm rot="1091262">
            <a:off x="10304229" y="3201168"/>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8" name="Doc from Supplier to AN" hidden="1"/>
          <p:cNvSpPr/>
          <p:nvPr/>
        </p:nvSpPr>
        <p:spPr>
          <a:xfrm rot="1091262">
            <a:off x="10516830" y="2352237"/>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0" name="Doc from AN to Supplier" hidden="1"/>
          <p:cNvSpPr/>
          <p:nvPr/>
        </p:nvSpPr>
        <p:spPr>
          <a:xfrm rot="1091262">
            <a:off x="5856539" y="1429969"/>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 name="Here's How it works Title 1"/>
          <p:cNvSpPr>
            <a:spLocks noGrp="1"/>
          </p:cNvSpPr>
          <p:nvPr>
            <p:ph type="title"/>
          </p:nvPr>
        </p:nvSpPr>
        <p:spPr>
          <a:xfrm>
            <a:off x="503874" y="500467"/>
            <a:ext cx="11186476" cy="369332"/>
          </a:xfrm>
        </p:spPr>
        <p:txBody>
          <a:bodyPr/>
          <a:lstStyle/>
          <a:p>
            <a:r>
              <a:rPr lang="en-US" dirty="0"/>
              <a:t>How does it work?</a:t>
            </a:r>
            <a:endParaRPr lang="en-US" b="0" dirty="0"/>
          </a:p>
        </p:txBody>
      </p:sp>
      <p:sp>
        <p:nvSpPr>
          <p:cNvPr id="4" name="Rectangle 3" hidden="1"/>
          <p:cNvSpPr/>
          <p:nvPr/>
        </p:nvSpPr>
        <p:spPr>
          <a:xfrm rot="1091262">
            <a:off x="1112356" y="2228333"/>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9" name="Rectangle 18" hidden="1"/>
          <p:cNvSpPr/>
          <p:nvPr/>
        </p:nvSpPr>
        <p:spPr>
          <a:xfrm rot="1091262">
            <a:off x="1219252" y="2957832"/>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31" name="Blank behind Buyer Server" hidden="1"/>
          <p:cNvSpPr/>
          <p:nvPr/>
        </p:nvSpPr>
        <p:spPr bwMode="gray">
          <a:xfrm>
            <a:off x="1143292" y="1935903"/>
            <a:ext cx="914188" cy="197300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9" name="Blank behing Supplier server" hidden="1"/>
          <p:cNvSpPr/>
          <p:nvPr/>
        </p:nvSpPr>
        <p:spPr bwMode="gray">
          <a:xfrm>
            <a:off x="9896475" y="2295092"/>
            <a:ext cx="1220740" cy="184506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5" name="7 Evaluates other info" hidden="1"/>
          <p:cNvSpPr/>
          <p:nvPr/>
        </p:nvSpPr>
        <p:spPr>
          <a:xfrm>
            <a:off x="501651" y="5528797"/>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then evaluates any other information, and sends back a </a:t>
            </a:r>
            <a:r>
              <a:rPr lang="en-US" sz="2400" b="1" dirty="0">
                <a:solidFill>
                  <a:sysClr val="windowText" lastClr="000000"/>
                </a:solidFill>
                <a:latin typeface="+mj-lt"/>
                <a:ea typeface="+mj-ea"/>
                <a:cs typeface="+mj-cs"/>
              </a:rPr>
              <a:t>PunchOut</a:t>
            </a:r>
            <a:r>
              <a:rPr lang="en-US" sz="2400" dirty="0">
                <a:solidFill>
                  <a:sysClr val="windowText" lastClr="000000"/>
                </a:solidFill>
                <a:latin typeface="+mj-lt"/>
                <a:ea typeface="+mj-ea"/>
                <a:cs typeface="+mj-cs"/>
              </a:rPr>
              <a:t> </a:t>
            </a:r>
            <a:r>
              <a:rPr lang="en-US" sz="2400" b="1" dirty="0">
                <a:solidFill>
                  <a:sysClr val="windowText" lastClr="000000"/>
                </a:solidFill>
                <a:latin typeface="+mj-lt"/>
                <a:ea typeface="+mj-ea"/>
                <a:cs typeface="+mj-cs"/>
              </a:rPr>
              <a:t>Order Response, </a:t>
            </a:r>
            <a:r>
              <a:rPr lang="en-US" sz="2400" dirty="0">
                <a:solidFill>
                  <a:sysClr val="windowText" lastClr="000000"/>
                </a:solidFill>
                <a:latin typeface="+mj-lt"/>
                <a:ea typeface="+mj-ea"/>
                <a:cs typeface="+mj-cs"/>
              </a:rPr>
              <a:t>with the URL of the catalog to display to the User.</a:t>
            </a:r>
          </a:p>
        </p:txBody>
      </p:sp>
      <p:sp>
        <p:nvSpPr>
          <p:cNvPr id="33" name="TextBox www.shop.com Supplier" hidden="1"/>
          <p:cNvSpPr txBox="1"/>
          <p:nvPr/>
        </p:nvSpPr>
        <p:spPr>
          <a:xfrm>
            <a:off x="9901326" y="4197181"/>
            <a:ext cx="1564169"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www.shop.com</a:t>
            </a:r>
          </a:p>
        </p:txBody>
      </p:sp>
      <p:sp>
        <p:nvSpPr>
          <p:cNvPr id="34" name="TextBox  Buyer User"/>
          <p:cNvSpPr txBox="1"/>
          <p:nvPr/>
        </p:nvSpPr>
        <p:spPr>
          <a:xfrm>
            <a:off x="1068550" y="3471689"/>
            <a:ext cx="1153895"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Buyer User</a:t>
            </a:r>
          </a:p>
        </p:txBody>
      </p:sp>
      <p:sp>
        <p:nvSpPr>
          <p:cNvPr id="10" name="Graphic Server"/>
          <p:cNvSpPr/>
          <p:nvPr/>
        </p:nvSpPr>
        <p:spPr>
          <a:xfrm>
            <a:off x="9916697" y="1686128"/>
            <a:ext cx="1341754" cy="3107824"/>
          </a:xfrm>
          <a:prstGeom prst="rect">
            <a:avLst/>
          </a:prstGeom>
        </p:spPr>
        <p:txBody>
          <a:bodyPr wrap="square">
            <a:spAutoFit/>
          </a:bodyPr>
          <a:lstStyle/>
          <a:p>
            <a:r>
              <a:rPr lang="en-US" sz="19596" dirty="0">
                <a:latin typeface="Webdings" panose="05030102010509060703" pitchFamily="18" charset="2"/>
              </a:rPr>
              <a:t>À</a:t>
            </a:r>
            <a:endParaRPr lang="en-US" sz="19596" dirty="0">
              <a:latin typeface="MS Shell Dlg 2" panose="020B0604030504040204" pitchFamily="34" charset="0"/>
            </a:endParaRPr>
          </a:p>
        </p:txBody>
      </p:sp>
      <p:sp>
        <p:nvSpPr>
          <p:cNvPr id="36" name="Authenticated"/>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Authenticated!</a:t>
            </a:r>
          </a:p>
        </p:txBody>
      </p:sp>
      <p:sp>
        <p:nvSpPr>
          <p:cNvPr id="28" name="10 Converts Cart to cXML" hidden="1"/>
          <p:cNvSpPr/>
          <p:nvPr/>
        </p:nvSpPr>
        <p:spPr>
          <a:xfrm>
            <a:off x="257175" y="5199122"/>
            <a:ext cx="11639550" cy="1092607"/>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converts their Shopping Cart to cXML, closes the connection and sends a </a:t>
            </a:r>
            <a:r>
              <a:rPr lang="en-US" sz="2400" b="1" dirty="0">
                <a:solidFill>
                  <a:sysClr val="windowText" lastClr="000000"/>
                </a:solidFill>
                <a:latin typeface="+mj-lt"/>
                <a:ea typeface="+mj-ea"/>
                <a:cs typeface="+mj-cs"/>
              </a:rPr>
              <a:t>PunchOut Order Message (POOM)</a:t>
            </a:r>
            <a:r>
              <a:rPr lang="en-US" sz="2400" dirty="0">
                <a:solidFill>
                  <a:sysClr val="windowText" lastClr="000000"/>
                </a:solidFill>
                <a:latin typeface="+mj-lt"/>
                <a:ea typeface="+mj-ea"/>
                <a:cs typeface="+mj-cs"/>
              </a:rPr>
              <a:t> back </a:t>
            </a:r>
            <a:r>
              <a:rPr lang="en-US" sz="2400" spc="-30" dirty="0">
                <a:solidFill>
                  <a:sysClr val="windowText" lastClr="000000"/>
                </a:solidFill>
                <a:latin typeface="+mj-lt"/>
                <a:ea typeface="+mj-ea"/>
                <a:cs typeface="+mj-cs"/>
              </a:rPr>
              <a:t>directly to the Ariba application, </a:t>
            </a:r>
            <a:br>
              <a:rPr lang="en-US" sz="2400"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which then adds the items from the Supplier into the User’s Ariba Shopping Cart.</a:t>
            </a:r>
          </a:p>
        </p:txBody>
      </p:sp>
      <p:sp>
        <p:nvSpPr>
          <p:cNvPr id="27" name="9 Shops Supplier catalog" hidden="1"/>
          <p:cNvSpPr/>
          <p:nvPr/>
        </p:nvSpPr>
        <p:spPr>
          <a:xfrm>
            <a:off x="501650" y="552797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User shops the Supplier’s Catalog (now in the Ariba window), and adds items to their Cart. When they are done, they submit the Cart back to Ariba.</a:t>
            </a:r>
          </a:p>
        </p:txBody>
      </p:sp>
      <p:sp>
        <p:nvSpPr>
          <p:cNvPr id="26" name="8 Validates Response" hidden="1"/>
          <p:cNvSpPr/>
          <p:nvPr/>
        </p:nvSpPr>
        <p:spPr>
          <a:xfrm>
            <a:off x="501650" y="5524275"/>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Network validates the </a:t>
            </a:r>
            <a:r>
              <a:rPr lang="en-US" sz="2400" b="1" dirty="0">
                <a:solidFill>
                  <a:sysClr val="windowText" lastClr="000000"/>
                </a:solidFill>
                <a:latin typeface="+mj-lt"/>
                <a:ea typeface="+mj-ea"/>
                <a:cs typeface="+mj-cs"/>
              </a:rPr>
              <a:t>Response</a:t>
            </a:r>
            <a:r>
              <a:rPr lang="en-US" sz="2400" dirty="0">
                <a:solidFill>
                  <a:sysClr val="windowText" lastClr="000000"/>
                </a:solidFill>
                <a:latin typeface="+mj-lt"/>
                <a:ea typeface="+mj-ea"/>
                <a:cs typeface="+mj-cs"/>
              </a:rPr>
              <a:t>, then sends the URL of the Supplier’s Catalog to the Buyer’s Ariba application to display to the User.</a:t>
            </a:r>
          </a:p>
        </p:txBody>
      </p:sp>
      <p:sp>
        <p:nvSpPr>
          <p:cNvPr id="24" name="6 Supplier authenticates POSR"/>
          <p:cNvSpPr/>
          <p:nvPr/>
        </p:nvSpPr>
        <p:spPr>
          <a:xfrm>
            <a:off x="501650" y="553918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authenticates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using the </a:t>
            </a:r>
            <a:r>
              <a:rPr lang="en-US" sz="2400" b="1" dirty="0">
                <a:solidFill>
                  <a:srgbClr val="9C277B"/>
                </a:solidFill>
                <a:latin typeface="Courier New" panose="02070309020205020404" pitchFamily="49" charset="0"/>
                <a:ea typeface="+mj-ea"/>
                <a:cs typeface="Courier New" panose="02070309020205020404" pitchFamily="49" charset="0"/>
              </a:rPr>
              <a:t>&lt;From&gt;</a:t>
            </a:r>
            <a:r>
              <a:rPr lang="en-US" sz="2400" dirty="0">
                <a:solidFill>
                  <a:sysClr val="windowText" lastClr="000000"/>
                </a:solidFill>
                <a:latin typeface="+mj-lt"/>
                <a:ea typeface="+mj-ea"/>
                <a:cs typeface="+mj-cs"/>
              </a:rPr>
              <a:t> ANID (as a User Name)</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their own Shared Secret (as the Password).</a:t>
            </a:r>
          </a:p>
        </p:txBody>
      </p:sp>
      <p:sp>
        <p:nvSpPr>
          <p:cNvPr id="23" name="5 POSR routed" hidden="1"/>
          <p:cNvSpPr/>
          <p:nvPr/>
        </p:nvSpPr>
        <p:spPr>
          <a:xfrm>
            <a:off x="451557" y="5523224"/>
            <a:ext cx="11272662" cy="425758"/>
          </a:xfrm>
          <a:prstGeom prst="rect">
            <a:avLst/>
          </a:prstGeom>
          <a:noFill/>
        </p:spPr>
        <p:txBody>
          <a:bodyPr wrap="square" lIns="0" rIns="0">
            <a:spAutoFit/>
          </a:bodyPr>
          <a:lstStyle/>
          <a:p>
            <a:pPr algn="ctr">
              <a:lnSpc>
                <a:spcPts val="2600"/>
              </a:lnSpc>
            </a:pP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is then routed and presented to the Supplier’s specified PunchOut URL.</a:t>
            </a:r>
          </a:p>
        </p:txBody>
      </p:sp>
      <p:sp>
        <p:nvSpPr>
          <p:cNvPr id="14" name="4 In the Supplier Record" hidden="1"/>
          <p:cNvSpPr/>
          <p:nvPr/>
        </p:nvSpPr>
        <p:spPr>
          <a:xfrm>
            <a:off x="501651" y="5533184"/>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In the AN Supplier record, the Supplier’s Shared Secret is looked up, </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added to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then it looks up the Supplier’s PunchOut URL.</a:t>
            </a:r>
          </a:p>
        </p:txBody>
      </p:sp>
      <p:sp>
        <p:nvSpPr>
          <p:cNvPr id="32" name="3 The AN Looks up &lt;To&gt; ANID" hidden="1"/>
          <p:cNvSpPr/>
          <p:nvPr/>
        </p:nvSpPr>
        <p:spPr>
          <a:xfrm>
            <a:off x="0" y="5561082"/>
            <a:ext cx="12195175" cy="707886"/>
          </a:xfrm>
          <a:prstGeom prst="rect">
            <a:avLst/>
          </a:prstGeom>
          <a:noFill/>
        </p:spPr>
        <p:txBody>
          <a:bodyPr wrap="square">
            <a:spAutoFit/>
          </a:bodyPr>
          <a:lstStyle/>
          <a:p>
            <a:pPr algn="ctr">
              <a:lnSpc>
                <a:spcPts val="2400"/>
              </a:lnSpc>
            </a:pPr>
            <a:r>
              <a:rPr lang="en-US" sz="2400" spc="-30" dirty="0">
                <a:solidFill>
                  <a:sysClr val="windowText" lastClr="000000"/>
                </a:solidFill>
                <a:latin typeface="+mj-lt"/>
                <a:ea typeface="+mj-ea"/>
                <a:cs typeface="+mj-cs"/>
              </a:rPr>
              <a:t>The AN looks up the ANID in the </a:t>
            </a:r>
            <a:r>
              <a:rPr lang="en-US" sz="2400" b="1" spc="-30" dirty="0">
                <a:solidFill>
                  <a:srgbClr val="9C277B"/>
                </a:solidFill>
                <a:latin typeface="Courier New" panose="02070309020205020404" pitchFamily="49" charset="0"/>
                <a:ea typeface="+mj-ea"/>
                <a:cs typeface="Courier New" panose="02070309020205020404" pitchFamily="49" charset="0"/>
              </a:rPr>
              <a:t>&lt;To&gt;</a:t>
            </a:r>
            <a:r>
              <a:rPr lang="en-US" sz="2400" spc="-30" dirty="0">
                <a:solidFill>
                  <a:sysClr val="windowText" lastClr="000000"/>
                </a:solidFill>
                <a:latin typeface="+mj-lt"/>
                <a:ea typeface="+mj-ea"/>
                <a:cs typeface="+mj-cs"/>
              </a:rPr>
              <a:t> element of the </a:t>
            </a:r>
            <a:r>
              <a:rPr lang="en-US" sz="2400" b="1" spc="-30" dirty="0">
                <a:solidFill>
                  <a:sysClr val="windowText" lastClr="000000"/>
                </a:solidFill>
                <a:latin typeface="+mj-lt"/>
                <a:ea typeface="+mj-ea"/>
                <a:cs typeface="+mj-cs"/>
              </a:rPr>
              <a:t>POSR, </a:t>
            </a:r>
            <a:br>
              <a:rPr lang="en-US" sz="2400" b="1"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and finds the Supplier record on the Network.</a:t>
            </a:r>
          </a:p>
        </p:txBody>
      </p:sp>
      <p:sp>
        <p:nvSpPr>
          <p:cNvPr id="13" name="2 POSR Routed to AN" hidden="1"/>
          <p:cNvSpPr/>
          <p:nvPr/>
        </p:nvSpPr>
        <p:spPr>
          <a:xfrm>
            <a:off x="503238" y="5484167"/>
            <a:ext cx="11188700" cy="461665"/>
          </a:xfrm>
          <a:prstGeom prst="rect">
            <a:avLst/>
          </a:prstGeom>
          <a:noFill/>
        </p:spPr>
        <p:txBody>
          <a:bodyPr wrap="square">
            <a:spAutoFit/>
          </a:bodyPr>
          <a:lstStyle/>
          <a:p>
            <a:pPr algn="ct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PunchOut Setup Request (POSR) </a:t>
            </a:r>
            <a:r>
              <a:rPr lang="en-US" sz="2400" dirty="0">
                <a:solidFill>
                  <a:sysClr val="windowText" lastClr="000000"/>
                </a:solidFill>
                <a:latin typeface="+mj-lt"/>
                <a:ea typeface="+mj-ea"/>
                <a:cs typeface="+mj-cs"/>
              </a:rPr>
              <a:t>is routed from Ariba to the AN.</a:t>
            </a:r>
          </a:p>
        </p:txBody>
      </p:sp>
      <p:sp>
        <p:nvSpPr>
          <p:cNvPr id="22" name="1 User clicks Buy From Supplier" hidden="1"/>
          <p:cNvSpPr/>
          <p:nvPr/>
        </p:nvSpPr>
        <p:spPr>
          <a:xfrm>
            <a:off x="462845" y="5521983"/>
            <a:ext cx="11288103" cy="425758"/>
          </a:xfrm>
          <a:prstGeom prst="rect">
            <a:avLst/>
          </a:prstGeom>
          <a:noFill/>
        </p:spPr>
        <p:txBody>
          <a:bodyPr wrap="square" lIns="0" rIns="0">
            <a:spAutoFit/>
          </a:bodyPr>
          <a:lstStyle/>
          <a:p>
            <a:pPr algn="ctr">
              <a:lnSpc>
                <a:spcPts val="2600"/>
              </a:lnSpc>
            </a:pPr>
            <a:r>
              <a:rPr lang="en-US" sz="2400" spc="-20" dirty="0">
                <a:solidFill>
                  <a:sysClr val="windowText" lastClr="000000"/>
                </a:solidFill>
                <a:latin typeface="+mj-lt"/>
                <a:ea typeface="+mj-ea"/>
                <a:cs typeface="+mj-cs"/>
              </a:rPr>
              <a:t>The User finds the Supplier’s link in the Ariba Catalog and clicks “Buy from Supplier.”</a:t>
            </a:r>
          </a:p>
        </p:txBody>
      </p:sp>
      <p:pic>
        <p:nvPicPr>
          <p:cNvPr id="11" name="Ariba Network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58" y="1212983"/>
            <a:ext cx="4989321" cy="3513473"/>
          </a:xfrm>
          <a:prstGeom prst="rect">
            <a:avLst/>
          </a:prstGeom>
        </p:spPr>
      </p:pic>
      <p:sp>
        <p:nvSpPr>
          <p:cNvPr id="40" name="URL Determin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URL determined</a:t>
            </a:r>
          </a:p>
        </p:txBody>
      </p:sp>
      <p:pic>
        <p:nvPicPr>
          <p:cNvPr id="7" name="Ariba Catalog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pic>
        <p:nvPicPr>
          <p:cNvPr id="45" name="Ariba Catalog Graphic"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sp>
        <p:nvSpPr>
          <p:cNvPr id="35" name="Cart--&gt;POOM" hidden="1"/>
          <p:cNvSpPr/>
          <p:nvPr/>
        </p:nvSpPr>
        <p:spPr bwMode="gray">
          <a:xfrm>
            <a:off x="9547124" y="1651391"/>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err="1">
                <a:ea typeface="Arial Unicode MS" pitchFamily="34" charset="-128"/>
                <a:cs typeface="Arial Unicode MS" pitchFamily="34" charset="-128"/>
              </a:rPr>
              <a:t>Cart</a:t>
            </a:r>
            <a:r>
              <a:rPr lang="en-US" sz="2000" kern="0" dirty="0" err="1">
                <a:ea typeface="Arial Unicode MS" pitchFamily="34" charset="-128"/>
                <a:cs typeface="Arial Unicode MS" pitchFamily="34" charset="-128"/>
                <a:sym typeface="Wingdings" panose="05000000000000000000" pitchFamily="2" charset="2"/>
              </a:rPr>
              <a:t>POOM</a:t>
            </a:r>
            <a:endParaRPr lang="en-US" sz="2000" kern="0" dirty="0">
              <a:ea typeface="Arial Unicode MS" pitchFamily="34" charset="-128"/>
              <a:cs typeface="Arial Unicode MS" pitchFamily="34" charset="-128"/>
            </a:endParaRPr>
          </a:p>
        </p:txBody>
      </p:sp>
      <p:sp>
        <p:nvSpPr>
          <p:cNvPr id="44" name="Network Cloud Blockout" hidden="1"/>
          <p:cNvSpPr/>
          <p:nvPr/>
        </p:nvSpPr>
        <p:spPr bwMode="gray">
          <a:xfrm>
            <a:off x="5231426" y="2213376"/>
            <a:ext cx="2125565" cy="1298610"/>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100"/>
              </a:lnSpc>
              <a:spcBef>
                <a:spcPct val="50000"/>
              </a:spcBef>
              <a:spcAft>
                <a:spcPct val="0"/>
              </a:spcAft>
              <a:buClr>
                <a:srgbClr val="00B050"/>
              </a:buClr>
              <a:buSzPct val="80000"/>
            </a:pPr>
            <a:endParaRPr lang="en-US" sz="2000" kern="0" dirty="0">
              <a:ea typeface="Arial Unicode MS" pitchFamily="34" charset="-128"/>
              <a:cs typeface="Arial Unicode MS" pitchFamily="34" charset="-128"/>
            </a:endParaRPr>
          </a:p>
        </p:txBody>
      </p:sp>
      <p:sp>
        <p:nvSpPr>
          <p:cNvPr id="38" name="AN Response" hidden="1"/>
          <p:cNvSpPr/>
          <p:nvPr/>
        </p:nvSpPr>
        <p:spPr bwMode="gray">
          <a:xfrm>
            <a:off x="5157198" y="2250941"/>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Response:</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200 “Success”</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URL</a:t>
            </a:r>
          </a:p>
        </p:txBody>
      </p:sp>
      <p:pic>
        <p:nvPicPr>
          <p:cNvPr id="8" name="Cat Graphic w/ with www.shop.com"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97" y="1695027"/>
            <a:ext cx="2208796" cy="2216110"/>
          </a:xfrm>
          <a:prstGeom prst="rect">
            <a:avLst/>
          </a:prstGeom>
        </p:spPr>
      </p:pic>
      <p:pic>
        <p:nvPicPr>
          <p:cNvPr id="15" name="Cat Graphic Shop Shop"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897" y="1695027"/>
            <a:ext cx="2208497" cy="2215809"/>
          </a:xfrm>
          <a:prstGeom prst="rect">
            <a:avLst/>
          </a:prstGeom>
        </p:spPr>
      </p:pic>
      <p:pic>
        <p:nvPicPr>
          <p:cNvPr id="12" name="Cart Graphic w/Ariba Cart" hid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897" y="1696333"/>
            <a:ext cx="2208797" cy="2216110"/>
          </a:xfrm>
          <a:prstGeom prst="rect">
            <a:avLst/>
          </a:prstGeom>
        </p:spPr>
      </p:pic>
      <p:sp>
        <p:nvSpPr>
          <p:cNvPr id="42" name="White behind Submit" hidden="1">
            <a:extLst>
              <a:ext uri="{FF2B5EF4-FFF2-40B4-BE49-F238E27FC236}">
                <a16:creationId xmlns:a16="http://schemas.microsoft.com/office/drawing/2014/main" id="{8A8A1B94-CFF3-4D61-91A8-10843778A1EC}"/>
              </a:ext>
            </a:extLst>
          </p:cNvPr>
          <p:cNvSpPr/>
          <p:nvPr/>
        </p:nvSpPr>
        <p:spPr bwMode="gray">
          <a:xfrm>
            <a:off x="468244" y="3890964"/>
            <a:ext cx="2274956" cy="1077514"/>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46" name="Click Submit" hidden="1"/>
          <p:cNvSpPr/>
          <p:nvPr/>
        </p:nvSpPr>
        <p:spPr bwMode="gray">
          <a:xfrm>
            <a:off x="532200" y="3966068"/>
            <a:ext cx="2125565" cy="466236"/>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000"/>
              </a:lnSpc>
              <a:spcBef>
                <a:spcPct val="50000"/>
              </a:spcBef>
              <a:spcAft>
                <a:spcPct val="0"/>
              </a:spcAft>
              <a:buClr>
                <a:srgbClr val="F0AB00"/>
              </a:buClr>
              <a:buSzPct val="80000"/>
            </a:pPr>
            <a:r>
              <a:rPr lang="en-US" sz="2000" kern="0" dirty="0">
                <a:ea typeface="Arial Unicode MS" pitchFamily="34" charset="-128"/>
                <a:cs typeface="Arial Unicode MS" pitchFamily="34" charset="-128"/>
              </a:rPr>
              <a:t>Click “Submit”</a:t>
            </a:r>
          </a:p>
        </p:txBody>
      </p:sp>
      <p:sp>
        <p:nvSpPr>
          <p:cNvPr id="39" name="Ready to Buy" hidden="1"/>
          <p:cNvSpPr/>
          <p:nvPr/>
        </p:nvSpPr>
        <p:spPr bwMode="gray">
          <a:xfrm>
            <a:off x="535651" y="3952311"/>
            <a:ext cx="2125565" cy="964788"/>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Ready to submit Ariba Cart</a:t>
            </a:r>
            <a:br>
              <a:rPr lang="en-US" sz="2000" kern="0" dirty="0">
                <a:ea typeface="Arial Unicode MS" pitchFamily="34" charset="-128"/>
                <a:cs typeface="Arial Unicode MS" pitchFamily="34" charset="-128"/>
              </a:rPr>
            </a:br>
            <a:r>
              <a:rPr lang="en-US" sz="2000" kern="0" dirty="0">
                <a:ea typeface="Arial Unicode MS" pitchFamily="34" charset="-128"/>
                <a:cs typeface="Arial Unicode MS" pitchFamily="34" charset="-128"/>
              </a:rPr>
              <a:t>and buy!</a:t>
            </a:r>
          </a:p>
        </p:txBody>
      </p:sp>
      <p:sp>
        <p:nvSpPr>
          <p:cNvPr id="50" name="TextBox www.shop.com Supplier">
            <a:extLst>
              <a:ext uri="{FF2B5EF4-FFF2-40B4-BE49-F238E27FC236}">
                <a16:creationId xmlns:a16="http://schemas.microsoft.com/office/drawing/2014/main" id="{D290EF9C-8B0E-461C-8782-A03A97827C7B}"/>
              </a:ext>
            </a:extLst>
          </p:cNvPr>
          <p:cNvSpPr txBox="1"/>
          <p:nvPr/>
        </p:nvSpPr>
        <p:spPr>
          <a:xfrm>
            <a:off x="9902952" y="4197096"/>
            <a:ext cx="1872307"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www.supplier.com</a:t>
            </a:r>
          </a:p>
        </p:txBody>
      </p:sp>
      <p:sp>
        <p:nvSpPr>
          <p:cNvPr id="3" name="TextBox 2">
            <a:extLst>
              <a:ext uri="{FF2B5EF4-FFF2-40B4-BE49-F238E27FC236}">
                <a16:creationId xmlns:a16="http://schemas.microsoft.com/office/drawing/2014/main" id="{70A78C3A-85FC-4222-3984-98CF2EB08E12}"/>
              </a:ext>
            </a:extLst>
          </p:cNvPr>
          <p:cNvSpPr txBox="1"/>
          <p:nvPr/>
        </p:nvSpPr>
        <p:spPr>
          <a:xfrm>
            <a:off x="6225318" y="1707851"/>
            <a:ext cx="1244600" cy="553998"/>
          </a:xfrm>
          <a:prstGeom prst="rect">
            <a:avLst/>
          </a:prstGeom>
          <a:solidFill>
            <a:srgbClr val="F0AB00"/>
          </a:solidFill>
        </p:spPr>
        <p:txBody>
          <a:bodyPr wrap="square" lIns="0" tIns="0" rIns="0" bIns="0" rtlCol="0">
            <a:spAutoFit/>
          </a:bodyPr>
          <a:lstStyle/>
          <a:p>
            <a:pPr algn="ctr" fontAlgn="base">
              <a:spcBef>
                <a:spcPts val="600"/>
              </a:spcBef>
              <a:spcAft>
                <a:spcPct val="0"/>
              </a:spcAft>
              <a:buClr>
                <a:srgbClr val="F0AB00"/>
              </a:buClr>
              <a:buSzPct val="80000"/>
            </a:pPr>
            <a:r>
              <a:rPr lang="en-AU" sz="1800" b="1" kern="0" dirty="0">
                <a:solidFill>
                  <a:schemeClr val="bg1"/>
                </a:solidFill>
                <a:ea typeface="Arial Unicode MS" pitchFamily="34" charset="-128"/>
                <a:cs typeface="Arial Unicode MS" pitchFamily="34" charset="-128"/>
              </a:rPr>
              <a:t>Business Network</a:t>
            </a:r>
          </a:p>
        </p:txBody>
      </p:sp>
      <p:sp>
        <p:nvSpPr>
          <p:cNvPr id="5" name="TextBox 4">
            <a:extLst>
              <a:ext uri="{FF2B5EF4-FFF2-40B4-BE49-F238E27FC236}">
                <a16:creationId xmlns:a16="http://schemas.microsoft.com/office/drawing/2014/main" id="{0861BCE8-65C6-C759-5B9E-45F5F0E00F20}"/>
              </a:ext>
            </a:extLst>
          </p:cNvPr>
          <p:cNvSpPr txBox="1"/>
          <p:nvPr/>
        </p:nvSpPr>
        <p:spPr>
          <a:xfrm>
            <a:off x="6225317" y="1707852"/>
            <a:ext cx="1164389" cy="646331"/>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SAP</a:t>
            </a:r>
          </a:p>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Business Network</a:t>
            </a:r>
          </a:p>
        </p:txBody>
      </p:sp>
    </p:spTree>
    <p:extLst>
      <p:ext uri="{BB962C8B-B14F-4D97-AF65-F5344CB8AC3E}">
        <p14:creationId xmlns:p14="http://schemas.microsoft.com/office/powerpoint/2010/main" val="317526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58" presetClass="path" presetSubtype="0" accel="50000" decel="50000" fill="hold" grpId="0" nodeType="withEffect">
                                  <p:stCondLst>
                                    <p:cond delay="0"/>
                                  </p:stCondLst>
                                  <p:childTnLst>
                                    <p:animMotion origin="layout" path="M 2.77532E-6 2.50636E-6 L 0.08461 -0.10044 C 0.10127 -0.12289 0.12848 -0.1414 0.15855 -0.14696 C 0.19187 -0.15228 0.21934 -0.1458 0.23926 -0.12937 L 0.33481 -0.06272 " pathEditMode="relative" rAng="15840000" ptsTypes="AAAAA">
                                      <p:cBhvr>
                                        <p:cTn id="16" dur="3000" fill="hold"/>
                                        <p:tgtEl>
                                          <p:spTgt spid="4"/>
                                        </p:tgtEl>
                                        <p:attrNameLst>
                                          <p:attrName>ppt_x</p:attrName>
                                          <p:attrName>ppt_y</p:attrName>
                                        </p:attrNameLst>
                                      </p:cBhvr>
                                      <p:rCtr x="16402" y="-8933"/>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21" dur="500" fill="hold"/>
                                        <p:tgtEl>
                                          <p:spTgt spid="32">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xEl>
                                              <p:charRg st="4294967295" end="429496729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27" dur="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xEl>
                                              <p:charRg st="4294967295" end="4294967295"/>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35" presetID="58" presetClass="path" presetSubtype="0" accel="50000" decel="50000" fill="hold" grpId="0" nodeType="withEffect">
                                  <p:stCondLst>
                                    <p:cond delay="0"/>
                                  </p:stCondLst>
                                  <p:childTnLst>
                                    <p:animMotion origin="layout" path="M 0.03267 0.14583 L 0.11624 0.07708 C 0.13355 0.06157 0.15998 0.05254 0.18745 0.05254 C 0.21856 0.05254 0.24355 0.06157 0.26113 0.07708 L 0.34483 0.14583 " pathEditMode="relative" rAng="16200000" ptsTypes="AAAAA">
                                      <p:cBhvr>
                                        <p:cTn id="36" dur="3000" fill="hold"/>
                                        <p:tgtEl>
                                          <p:spTgt spid="20"/>
                                        </p:tgtEl>
                                        <p:attrNameLst>
                                          <p:attrName>ppt_x</p:attrName>
                                          <p:attrName>ppt_y</p:attrName>
                                        </p:attrNameLst>
                                      </p:cBhvr>
                                      <p:rCtr x="15608" y="-4653"/>
                                    </p:animMotion>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par>
                                <p:cTn id="46" presetID="2" presetClass="entr" presetSubtype="2"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1+#ppt_w/2"/>
                                          </p:val>
                                        </p:tav>
                                        <p:tav tm="100000">
                                          <p:val>
                                            <p:strVal val="#ppt_x"/>
                                          </p:val>
                                        </p:tav>
                                      </p:tavLst>
                                    </p:anim>
                                    <p:anim calcmode="lin" valueType="num">
                                      <p:cBhvr additive="base">
                                        <p:cTn id="49" dur="500" fill="hold"/>
                                        <p:tgtEl>
                                          <p:spTgt spid="4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0"/>
                                        </p:tgtEl>
                                        <p:attrNameLst>
                                          <p:attrName>style.visibility</p:attrName>
                                        </p:attrNameLst>
                                      </p:cBhvr>
                                      <p:to>
                                        <p:strVal val="hidden"/>
                                      </p:to>
                                    </p:set>
                                  </p:subTnLst>
                                </p:cTn>
                              </p:par>
                              <p:par>
                                <p:cTn id="50" presetID="44" presetClass="path" presetSubtype="0" accel="50000" decel="50000" fill="hold" grpId="0" nodeType="withEffect">
                                  <p:stCondLst>
                                    <p:cond delay="0"/>
                                  </p:stCondLst>
                                  <p:childTnLst>
                                    <p:animMotion origin="layout" path="M -0.25006 -3.3557E-7 L -0.18302 -0.04004 C -0.16909 -0.04906 -0.14801 -0.05392 -0.12601 -0.05392 C -0.10101 -0.05392 -0.0811 -0.04906 -0.06704 -0.04004 L -2.71544E-6 -3.3557E-7 " pathEditMode="relative" rAng="0" ptsTypes="AAAAA">
                                      <p:cBhvr>
                                        <p:cTn id="51" dur="3000" spd="-100000" fill="hold"/>
                                        <p:tgtEl>
                                          <p:spTgt spid="18"/>
                                        </p:tgtEl>
                                        <p:attrNameLst>
                                          <p:attrName>ppt_x</p:attrName>
                                          <p:attrName>ppt_y</p:attrName>
                                        </p:attrNameLst>
                                      </p:cBhvr>
                                      <p:rCtr x="12497" y="-2708"/>
                                    </p:animMotion>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61" presetID="1"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44" presetClass="path" presetSubtype="0" accel="50000" decel="50000" fill="hold" grpId="0" nodeType="withEffect">
                                  <p:stCondLst>
                                    <p:cond delay="0"/>
                                  </p:stCondLst>
                                  <p:childTnLst>
                                    <p:animMotion origin="layout" path="M -0.34795 -0.21222 L -0.46264 -0.29207 C -0.4862 -0.31035 -0.51991 -0.31336 -0.55376 -0.30294 C -0.59216 -0.29091 -0.62132 -0.268 -0.64032 -0.23606 L -0.73197 -0.09188 " pathEditMode="relative" rAng="21000000" ptsTypes="AAAAA">
                                      <p:cBhvr>
                                        <p:cTn id="64" dur="3000" fill="hold"/>
                                        <p:tgtEl>
                                          <p:spTgt spid="16"/>
                                        </p:tgtEl>
                                        <p:attrNameLst>
                                          <p:attrName>ppt_x</p:attrName>
                                          <p:attrName>ppt_y</p:attrName>
                                        </p:attrNameLst>
                                      </p:cBhvr>
                                      <p:rCtr x="-19956" y="-1504"/>
                                    </p:animMotion>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par>
                                <p:cTn id="71" presetID="10"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200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46"/>
                                        </p:tgtEl>
                                        <p:attrNameLst>
                                          <p:attrName>style.visibility</p:attrName>
                                        </p:attrNameLst>
                                      </p:cBhvr>
                                      <p:to>
                                        <p:strVal val="hidden"/>
                                      </p:to>
                                    </p:set>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85" presetID="2" presetClass="entr" presetSubtype="2" fill="hold" grpId="0" nodeType="withEffect">
                                  <p:stCondLst>
                                    <p:cond delay="100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1+#ppt_w/2"/>
                                          </p:val>
                                        </p:tav>
                                        <p:tav tm="100000">
                                          <p:val>
                                            <p:strVal val="#ppt_x"/>
                                          </p:val>
                                        </p:tav>
                                      </p:tavLst>
                                    </p:anim>
                                    <p:anim calcmode="lin" valueType="num">
                                      <p:cBhvr additive="base">
                                        <p:cTn id="88" dur="500" fill="hold"/>
                                        <p:tgtEl>
                                          <p:spTgt spid="3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par>
                                <p:cTn id="89" presetID="37" presetClass="path" presetSubtype="0" accel="50000" decel="50000" fill="hold" grpId="1" nodeType="withEffect">
                                  <p:stCondLst>
                                    <p:cond delay="2500"/>
                                  </p:stCondLst>
                                  <p:childTnLst>
                                    <p:animMotion origin="layout" path="M -0.73197 -0.09188 L -0.54556 0.06595 C -0.50742 0.1009 -0.44727 0.1289 -0.38349 0.14094 C -0.31137 0.15251 -0.25279 0.14857 -0.21062 0.1289 L -0.00924 0.04327 " pathEditMode="relative" rAng="360000" ptsTypes="AAAAA">
                                      <p:cBhvr>
                                        <p:cTn id="90" dur="3000" spd="-100000" fill="hold"/>
                                        <p:tgtEl>
                                          <p:spTgt spid="16"/>
                                        </p:tgtEl>
                                        <p:attrNameLst>
                                          <p:attrName>ppt_x</p:attrName>
                                          <p:attrName>ppt_y</p:attrName>
                                        </p:attrNameLst>
                                      </p:cBhvr>
                                      <p:rCtr x="35642" y="15043"/>
                                    </p:animMotion>
                                  </p:childTnLst>
                                </p:cTn>
                              </p:par>
                              <p:par>
                                <p:cTn id="91" presetID="1" presetClass="entr" presetSubtype="0" fill="hold" nodeType="withEffect">
                                  <p:stCondLst>
                                    <p:cond delay="2500"/>
                                  </p:stCondLst>
                                  <p:childTnLst>
                                    <p:set>
                                      <p:cBhvr>
                                        <p:cTn id="92" dur="1" fill="hold">
                                          <p:stCondLst>
                                            <p:cond delay="0"/>
                                          </p:stCondLst>
                                        </p:cTn>
                                        <p:tgtEl>
                                          <p:spTgt spid="1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1"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p:stCondLst>
                        <p:cond delay="0"/>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0-#ppt_w/2"/>
                                          </p:val>
                                        </p:tav>
                                        <p:tav tm="100000">
                                          <p:val>
                                            <p:strVal val="#ppt_x"/>
                                          </p:val>
                                        </p:tav>
                                      </p:tavLst>
                                    </p:anim>
                                    <p:anim calcmode="lin" valueType="num">
                                      <p:cBhvr additive="base">
                                        <p:cTn id="104"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nextCondLst>
                <p:cond evt="onClick" delay="0">
                  <p:tgtEl>
                    <p:spTgt spid="39"/>
                  </p:tgtEl>
                </p:cond>
              </p:nextCondLst>
            </p:seq>
          </p:childTnLst>
        </p:cTn>
      </p:par>
    </p:tnLst>
    <p:bldLst>
      <p:bldP spid="16" grpId="0"/>
      <p:bldP spid="16" grpId="1"/>
      <p:bldP spid="18" grpId="0"/>
      <p:bldP spid="20" grpId="0"/>
      <p:bldP spid="4" grpId="0"/>
      <p:bldP spid="25" grpId="0"/>
      <p:bldP spid="28" grpId="0"/>
      <p:bldP spid="27" grpId="0"/>
      <p:bldP spid="26" grpId="0"/>
      <p:bldP spid="23" grpId="0"/>
      <p:bldP spid="14" grpId="0" autoUpdateAnimBg="0"/>
      <p:bldP spid="32" grpId="0" autoUpdateAnimBg="0"/>
      <p:bldP spid="13" grpId="0"/>
      <p:bldP spid="22" grpId="0"/>
      <p:bldP spid="40" grpId="0" animBg="1"/>
      <p:bldP spid="35" grpId="0" animBg="1"/>
      <p:bldP spid="44" grpId="0" animBg="1"/>
      <p:bldP spid="38" grpId="0" animBg="1"/>
      <p:bldP spid="46" grpId="0" animBg="1"/>
      <p:bldP spid="46" grpId="1" animBg="1"/>
      <p:bldP spid="39" grpId="0" animBg="1"/>
      <p:bldP spid="3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c from Supplier to Buyer" hidden="1"/>
          <p:cNvSpPr/>
          <p:nvPr/>
        </p:nvSpPr>
        <p:spPr>
          <a:xfrm rot="1091262">
            <a:off x="10304229" y="3201168"/>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8" name="Doc from Supplier to AN" hidden="1"/>
          <p:cNvSpPr/>
          <p:nvPr/>
        </p:nvSpPr>
        <p:spPr>
          <a:xfrm rot="1091262">
            <a:off x="10516830" y="2352237"/>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0" name="Doc from AN to Supplier" hidden="1"/>
          <p:cNvSpPr/>
          <p:nvPr/>
        </p:nvSpPr>
        <p:spPr>
          <a:xfrm rot="1091262">
            <a:off x="5856539" y="1429969"/>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 name="Here's How it works Title 1"/>
          <p:cNvSpPr>
            <a:spLocks noGrp="1"/>
          </p:cNvSpPr>
          <p:nvPr>
            <p:ph type="title"/>
          </p:nvPr>
        </p:nvSpPr>
        <p:spPr>
          <a:xfrm>
            <a:off x="503874" y="500467"/>
            <a:ext cx="11186476" cy="369332"/>
          </a:xfrm>
        </p:spPr>
        <p:txBody>
          <a:bodyPr/>
          <a:lstStyle/>
          <a:p>
            <a:r>
              <a:rPr lang="en-US" dirty="0"/>
              <a:t>How does it work?</a:t>
            </a:r>
            <a:endParaRPr lang="en-US" b="0" dirty="0"/>
          </a:p>
        </p:txBody>
      </p:sp>
      <p:sp>
        <p:nvSpPr>
          <p:cNvPr id="4" name="Rectangle 3" hidden="1"/>
          <p:cNvSpPr/>
          <p:nvPr/>
        </p:nvSpPr>
        <p:spPr>
          <a:xfrm rot="1091262">
            <a:off x="1112356" y="2228333"/>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9" name="Rectangle 18" hidden="1"/>
          <p:cNvSpPr/>
          <p:nvPr/>
        </p:nvSpPr>
        <p:spPr>
          <a:xfrm rot="1091262">
            <a:off x="1219252" y="2957832"/>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31" name="Blank behind Buyer Server" hidden="1"/>
          <p:cNvSpPr/>
          <p:nvPr/>
        </p:nvSpPr>
        <p:spPr bwMode="gray">
          <a:xfrm>
            <a:off x="1143292" y="1935903"/>
            <a:ext cx="914188" cy="197300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9" name="Blank behing Supplier server" hidden="1"/>
          <p:cNvSpPr/>
          <p:nvPr/>
        </p:nvSpPr>
        <p:spPr bwMode="gray">
          <a:xfrm>
            <a:off x="9896475" y="2295092"/>
            <a:ext cx="1220740" cy="184506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5" name="7 Evaluates other info"/>
          <p:cNvSpPr/>
          <p:nvPr/>
        </p:nvSpPr>
        <p:spPr>
          <a:xfrm>
            <a:off x="501651" y="5528797"/>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then evaluates any other information, and sends back a </a:t>
            </a:r>
            <a:r>
              <a:rPr lang="en-US" sz="2400" b="1" dirty="0">
                <a:solidFill>
                  <a:sysClr val="windowText" lastClr="000000"/>
                </a:solidFill>
                <a:latin typeface="+mj-lt"/>
                <a:ea typeface="+mj-ea"/>
                <a:cs typeface="+mj-cs"/>
              </a:rPr>
              <a:t>PunchOut</a:t>
            </a:r>
            <a:r>
              <a:rPr lang="en-US" sz="2400" dirty="0">
                <a:solidFill>
                  <a:sysClr val="windowText" lastClr="000000"/>
                </a:solidFill>
                <a:latin typeface="+mj-lt"/>
                <a:ea typeface="+mj-ea"/>
                <a:cs typeface="+mj-cs"/>
              </a:rPr>
              <a:t> </a:t>
            </a:r>
            <a:r>
              <a:rPr lang="en-US" sz="2400" b="1" dirty="0">
                <a:solidFill>
                  <a:sysClr val="windowText" lastClr="000000"/>
                </a:solidFill>
                <a:latin typeface="+mj-lt"/>
                <a:ea typeface="+mj-ea"/>
                <a:cs typeface="+mj-cs"/>
              </a:rPr>
              <a:t>Order Response, </a:t>
            </a:r>
            <a:r>
              <a:rPr lang="en-US" sz="2400" dirty="0">
                <a:solidFill>
                  <a:sysClr val="windowText" lastClr="000000"/>
                </a:solidFill>
                <a:latin typeface="+mj-lt"/>
                <a:ea typeface="+mj-ea"/>
                <a:cs typeface="+mj-cs"/>
              </a:rPr>
              <a:t>with the URL of the catalog to display to the User.</a:t>
            </a:r>
          </a:p>
        </p:txBody>
      </p:sp>
      <p:sp>
        <p:nvSpPr>
          <p:cNvPr id="33" name="TextBox www.shop.com Supplier" hidden="1"/>
          <p:cNvSpPr txBox="1"/>
          <p:nvPr/>
        </p:nvSpPr>
        <p:spPr>
          <a:xfrm>
            <a:off x="9901326" y="4197181"/>
            <a:ext cx="1564169"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www.shop.com</a:t>
            </a:r>
          </a:p>
        </p:txBody>
      </p:sp>
      <p:sp>
        <p:nvSpPr>
          <p:cNvPr id="34" name="TextBox  Buyer User"/>
          <p:cNvSpPr txBox="1"/>
          <p:nvPr/>
        </p:nvSpPr>
        <p:spPr>
          <a:xfrm>
            <a:off x="1068550" y="3471689"/>
            <a:ext cx="1153895"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Buyer User</a:t>
            </a:r>
          </a:p>
        </p:txBody>
      </p:sp>
      <p:sp>
        <p:nvSpPr>
          <p:cNvPr id="10" name="Graphic Server"/>
          <p:cNvSpPr/>
          <p:nvPr/>
        </p:nvSpPr>
        <p:spPr>
          <a:xfrm>
            <a:off x="9916697" y="1686128"/>
            <a:ext cx="1341754" cy="3107824"/>
          </a:xfrm>
          <a:prstGeom prst="rect">
            <a:avLst/>
          </a:prstGeom>
        </p:spPr>
        <p:txBody>
          <a:bodyPr wrap="square">
            <a:spAutoFit/>
          </a:bodyPr>
          <a:lstStyle/>
          <a:p>
            <a:r>
              <a:rPr lang="en-US" sz="19596" dirty="0">
                <a:latin typeface="Webdings" panose="05030102010509060703" pitchFamily="18" charset="2"/>
              </a:rPr>
              <a:t>À</a:t>
            </a:r>
            <a:endParaRPr lang="en-US" sz="19596" dirty="0">
              <a:latin typeface="MS Shell Dlg 2" panose="020B0604030504040204" pitchFamily="34" charset="0"/>
            </a:endParaRPr>
          </a:p>
        </p:txBody>
      </p:sp>
      <p:sp>
        <p:nvSpPr>
          <p:cNvPr id="36" name="Authenticat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Authenticated!</a:t>
            </a:r>
          </a:p>
        </p:txBody>
      </p:sp>
      <p:sp>
        <p:nvSpPr>
          <p:cNvPr id="28" name="10 Converts Cart to cXML" hidden="1"/>
          <p:cNvSpPr/>
          <p:nvPr/>
        </p:nvSpPr>
        <p:spPr>
          <a:xfrm>
            <a:off x="257175" y="5199122"/>
            <a:ext cx="11639550" cy="1092607"/>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converts their Shopping Cart to cXML, closes the connection and sends a </a:t>
            </a:r>
            <a:r>
              <a:rPr lang="en-US" sz="2400" b="1" dirty="0">
                <a:solidFill>
                  <a:sysClr val="windowText" lastClr="000000"/>
                </a:solidFill>
                <a:latin typeface="+mj-lt"/>
                <a:ea typeface="+mj-ea"/>
                <a:cs typeface="+mj-cs"/>
              </a:rPr>
              <a:t>PunchOut Order Message (POOM)</a:t>
            </a:r>
            <a:r>
              <a:rPr lang="en-US" sz="2400" dirty="0">
                <a:solidFill>
                  <a:sysClr val="windowText" lastClr="000000"/>
                </a:solidFill>
                <a:latin typeface="+mj-lt"/>
                <a:ea typeface="+mj-ea"/>
                <a:cs typeface="+mj-cs"/>
              </a:rPr>
              <a:t> back </a:t>
            </a:r>
            <a:r>
              <a:rPr lang="en-US" sz="2400" spc="-30" dirty="0">
                <a:solidFill>
                  <a:sysClr val="windowText" lastClr="000000"/>
                </a:solidFill>
                <a:latin typeface="+mj-lt"/>
                <a:ea typeface="+mj-ea"/>
                <a:cs typeface="+mj-cs"/>
              </a:rPr>
              <a:t>directly to the Ariba application, </a:t>
            </a:r>
            <a:br>
              <a:rPr lang="en-US" sz="2400"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which then adds the items from the Supplier into the User’s Ariba Shopping Cart.</a:t>
            </a:r>
          </a:p>
        </p:txBody>
      </p:sp>
      <p:sp>
        <p:nvSpPr>
          <p:cNvPr id="27" name="9 Shops Supplier catalog" hidden="1"/>
          <p:cNvSpPr/>
          <p:nvPr/>
        </p:nvSpPr>
        <p:spPr>
          <a:xfrm>
            <a:off x="501650" y="552797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User shops the Supplier’s Catalog (now in the Ariba window), and adds items to their Cart. When they are done, they submit the Cart back to Ariba.</a:t>
            </a:r>
          </a:p>
        </p:txBody>
      </p:sp>
      <p:sp>
        <p:nvSpPr>
          <p:cNvPr id="26" name="8 Validates Response" hidden="1"/>
          <p:cNvSpPr/>
          <p:nvPr/>
        </p:nvSpPr>
        <p:spPr>
          <a:xfrm>
            <a:off x="501650" y="5524275"/>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Network validates the </a:t>
            </a:r>
            <a:r>
              <a:rPr lang="en-US" sz="2400" b="1" dirty="0">
                <a:solidFill>
                  <a:sysClr val="windowText" lastClr="000000"/>
                </a:solidFill>
                <a:latin typeface="+mj-lt"/>
                <a:ea typeface="+mj-ea"/>
                <a:cs typeface="+mj-cs"/>
              </a:rPr>
              <a:t>Response</a:t>
            </a:r>
            <a:r>
              <a:rPr lang="en-US" sz="2400" dirty="0">
                <a:solidFill>
                  <a:sysClr val="windowText" lastClr="000000"/>
                </a:solidFill>
                <a:latin typeface="+mj-lt"/>
                <a:ea typeface="+mj-ea"/>
                <a:cs typeface="+mj-cs"/>
              </a:rPr>
              <a:t>, then sends the URL of the Supplier’s Catalog to the Buyer’s Ariba application to display to the User.</a:t>
            </a:r>
          </a:p>
        </p:txBody>
      </p:sp>
      <p:sp>
        <p:nvSpPr>
          <p:cNvPr id="24" name="6 Supplier authenticates POSR" hidden="1"/>
          <p:cNvSpPr/>
          <p:nvPr/>
        </p:nvSpPr>
        <p:spPr>
          <a:xfrm>
            <a:off x="501650" y="553918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authenticates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using the </a:t>
            </a:r>
            <a:r>
              <a:rPr lang="en-US" sz="2400" b="1" dirty="0">
                <a:solidFill>
                  <a:srgbClr val="9C277B"/>
                </a:solidFill>
                <a:latin typeface="Courier New" panose="02070309020205020404" pitchFamily="49" charset="0"/>
                <a:ea typeface="+mj-ea"/>
                <a:cs typeface="Courier New" panose="02070309020205020404" pitchFamily="49" charset="0"/>
              </a:rPr>
              <a:t>&lt;From&gt;</a:t>
            </a:r>
            <a:r>
              <a:rPr lang="en-US" sz="2400" dirty="0">
                <a:solidFill>
                  <a:sysClr val="windowText" lastClr="000000"/>
                </a:solidFill>
                <a:latin typeface="+mj-lt"/>
                <a:ea typeface="+mj-ea"/>
                <a:cs typeface="+mj-cs"/>
              </a:rPr>
              <a:t> ANID (as a User Name)</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their own Shared Secret (as the Password).</a:t>
            </a:r>
          </a:p>
        </p:txBody>
      </p:sp>
      <p:sp>
        <p:nvSpPr>
          <p:cNvPr id="23" name="5 POSR routed" hidden="1"/>
          <p:cNvSpPr/>
          <p:nvPr/>
        </p:nvSpPr>
        <p:spPr>
          <a:xfrm>
            <a:off x="451557" y="5523224"/>
            <a:ext cx="11272662" cy="425758"/>
          </a:xfrm>
          <a:prstGeom prst="rect">
            <a:avLst/>
          </a:prstGeom>
          <a:noFill/>
        </p:spPr>
        <p:txBody>
          <a:bodyPr wrap="square" lIns="0" rIns="0">
            <a:spAutoFit/>
          </a:bodyPr>
          <a:lstStyle/>
          <a:p>
            <a:pPr algn="ctr">
              <a:lnSpc>
                <a:spcPts val="2600"/>
              </a:lnSpc>
            </a:pP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is then routed and presented to the Supplier’s specified PunchOut URL.</a:t>
            </a:r>
          </a:p>
        </p:txBody>
      </p:sp>
      <p:sp>
        <p:nvSpPr>
          <p:cNvPr id="14" name="4 In the Supplier Record" hidden="1"/>
          <p:cNvSpPr/>
          <p:nvPr/>
        </p:nvSpPr>
        <p:spPr>
          <a:xfrm>
            <a:off x="501651" y="5533184"/>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In the AN Supplier record, the Supplier’s Shared Secret is looked up, </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added to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then it looks up the Supplier’s PunchOut URL.</a:t>
            </a:r>
          </a:p>
        </p:txBody>
      </p:sp>
      <p:sp>
        <p:nvSpPr>
          <p:cNvPr id="32" name="3 The AN Looks up &lt;To&gt; ANID" hidden="1"/>
          <p:cNvSpPr/>
          <p:nvPr/>
        </p:nvSpPr>
        <p:spPr>
          <a:xfrm>
            <a:off x="0" y="5561082"/>
            <a:ext cx="12195175" cy="707886"/>
          </a:xfrm>
          <a:prstGeom prst="rect">
            <a:avLst/>
          </a:prstGeom>
          <a:noFill/>
        </p:spPr>
        <p:txBody>
          <a:bodyPr wrap="square">
            <a:spAutoFit/>
          </a:bodyPr>
          <a:lstStyle/>
          <a:p>
            <a:pPr algn="ctr">
              <a:lnSpc>
                <a:spcPts val="2400"/>
              </a:lnSpc>
            </a:pPr>
            <a:r>
              <a:rPr lang="en-US" sz="2400" spc="-30" dirty="0">
                <a:solidFill>
                  <a:sysClr val="windowText" lastClr="000000"/>
                </a:solidFill>
                <a:latin typeface="+mj-lt"/>
                <a:ea typeface="+mj-ea"/>
                <a:cs typeface="+mj-cs"/>
              </a:rPr>
              <a:t>The AN looks up the ANID in the </a:t>
            </a:r>
            <a:r>
              <a:rPr lang="en-US" sz="2400" b="1" spc="-30" dirty="0">
                <a:solidFill>
                  <a:srgbClr val="9C277B"/>
                </a:solidFill>
                <a:latin typeface="Courier New" panose="02070309020205020404" pitchFamily="49" charset="0"/>
                <a:ea typeface="+mj-ea"/>
                <a:cs typeface="Courier New" panose="02070309020205020404" pitchFamily="49" charset="0"/>
              </a:rPr>
              <a:t>&lt;To&gt;</a:t>
            </a:r>
            <a:r>
              <a:rPr lang="en-US" sz="2400" spc="-30" dirty="0">
                <a:solidFill>
                  <a:sysClr val="windowText" lastClr="000000"/>
                </a:solidFill>
                <a:latin typeface="+mj-lt"/>
                <a:ea typeface="+mj-ea"/>
                <a:cs typeface="+mj-cs"/>
              </a:rPr>
              <a:t> element of the </a:t>
            </a:r>
            <a:r>
              <a:rPr lang="en-US" sz="2400" b="1" spc="-30" dirty="0">
                <a:solidFill>
                  <a:sysClr val="windowText" lastClr="000000"/>
                </a:solidFill>
                <a:latin typeface="+mj-lt"/>
                <a:ea typeface="+mj-ea"/>
                <a:cs typeface="+mj-cs"/>
              </a:rPr>
              <a:t>POSR, </a:t>
            </a:r>
            <a:br>
              <a:rPr lang="en-US" sz="2400" b="1"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and finds the Supplier record on the Network.</a:t>
            </a:r>
          </a:p>
        </p:txBody>
      </p:sp>
      <p:sp>
        <p:nvSpPr>
          <p:cNvPr id="13" name="2 POSR Routed to AN" hidden="1"/>
          <p:cNvSpPr/>
          <p:nvPr/>
        </p:nvSpPr>
        <p:spPr>
          <a:xfrm>
            <a:off x="503238" y="5484167"/>
            <a:ext cx="11188700" cy="461665"/>
          </a:xfrm>
          <a:prstGeom prst="rect">
            <a:avLst/>
          </a:prstGeom>
          <a:noFill/>
        </p:spPr>
        <p:txBody>
          <a:bodyPr wrap="square">
            <a:spAutoFit/>
          </a:bodyPr>
          <a:lstStyle/>
          <a:p>
            <a:pPr algn="ct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PunchOut Setup Request (POSR) </a:t>
            </a:r>
            <a:r>
              <a:rPr lang="en-US" sz="2400" dirty="0">
                <a:solidFill>
                  <a:sysClr val="windowText" lastClr="000000"/>
                </a:solidFill>
                <a:latin typeface="+mj-lt"/>
                <a:ea typeface="+mj-ea"/>
                <a:cs typeface="+mj-cs"/>
              </a:rPr>
              <a:t>is routed from Ariba to the AN.</a:t>
            </a:r>
          </a:p>
        </p:txBody>
      </p:sp>
      <p:sp>
        <p:nvSpPr>
          <p:cNvPr id="22" name="1 User clicks Buy From Supplier" hidden="1"/>
          <p:cNvSpPr/>
          <p:nvPr/>
        </p:nvSpPr>
        <p:spPr>
          <a:xfrm>
            <a:off x="462845" y="5521983"/>
            <a:ext cx="11288103" cy="425758"/>
          </a:xfrm>
          <a:prstGeom prst="rect">
            <a:avLst/>
          </a:prstGeom>
          <a:noFill/>
        </p:spPr>
        <p:txBody>
          <a:bodyPr wrap="square" lIns="0" rIns="0">
            <a:spAutoFit/>
          </a:bodyPr>
          <a:lstStyle/>
          <a:p>
            <a:pPr algn="ctr">
              <a:lnSpc>
                <a:spcPts val="2600"/>
              </a:lnSpc>
            </a:pPr>
            <a:r>
              <a:rPr lang="en-US" sz="2400" spc="-20" dirty="0">
                <a:solidFill>
                  <a:sysClr val="windowText" lastClr="000000"/>
                </a:solidFill>
                <a:latin typeface="+mj-lt"/>
                <a:ea typeface="+mj-ea"/>
                <a:cs typeface="+mj-cs"/>
              </a:rPr>
              <a:t>The User finds the Supplier’s link in the Ariba Catalog and clicks “Buy from Supplier.”</a:t>
            </a:r>
          </a:p>
        </p:txBody>
      </p:sp>
      <p:pic>
        <p:nvPicPr>
          <p:cNvPr id="11" name="Ariba Network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58" y="1212983"/>
            <a:ext cx="4989321" cy="3513473"/>
          </a:xfrm>
          <a:prstGeom prst="rect">
            <a:avLst/>
          </a:prstGeom>
        </p:spPr>
      </p:pic>
      <p:sp>
        <p:nvSpPr>
          <p:cNvPr id="40" name="URL Determined"/>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URL determined</a:t>
            </a:r>
          </a:p>
        </p:txBody>
      </p:sp>
      <p:pic>
        <p:nvPicPr>
          <p:cNvPr id="7" name="Ariba Catalog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pic>
        <p:nvPicPr>
          <p:cNvPr id="45" name="Ariba Catalog Graphic"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sp>
        <p:nvSpPr>
          <p:cNvPr id="35" name="Cart--&gt;POOM" hidden="1"/>
          <p:cNvSpPr/>
          <p:nvPr/>
        </p:nvSpPr>
        <p:spPr bwMode="gray">
          <a:xfrm>
            <a:off x="9547124" y="1651391"/>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err="1">
                <a:ea typeface="Arial Unicode MS" pitchFamily="34" charset="-128"/>
                <a:cs typeface="Arial Unicode MS" pitchFamily="34" charset="-128"/>
              </a:rPr>
              <a:t>Cart</a:t>
            </a:r>
            <a:r>
              <a:rPr lang="en-US" sz="2000" kern="0" dirty="0" err="1">
                <a:ea typeface="Arial Unicode MS" pitchFamily="34" charset="-128"/>
                <a:cs typeface="Arial Unicode MS" pitchFamily="34" charset="-128"/>
                <a:sym typeface="Wingdings" panose="05000000000000000000" pitchFamily="2" charset="2"/>
              </a:rPr>
              <a:t>POOM</a:t>
            </a:r>
            <a:endParaRPr lang="en-US" sz="2000" kern="0" dirty="0">
              <a:ea typeface="Arial Unicode MS" pitchFamily="34" charset="-128"/>
              <a:cs typeface="Arial Unicode MS" pitchFamily="34" charset="-128"/>
            </a:endParaRPr>
          </a:p>
        </p:txBody>
      </p:sp>
      <p:sp>
        <p:nvSpPr>
          <p:cNvPr id="44" name="Network Cloud Blockout" hidden="1"/>
          <p:cNvSpPr/>
          <p:nvPr/>
        </p:nvSpPr>
        <p:spPr bwMode="gray">
          <a:xfrm>
            <a:off x="5231426" y="2213376"/>
            <a:ext cx="2125565" cy="1298610"/>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100"/>
              </a:lnSpc>
              <a:spcBef>
                <a:spcPct val="50000"/>
              </a:spcBef>
              <a:spcAft>
                <a:spcPct val="0"/>
              </a:spcAft>
              <a:buClr>
                <a:srgbClr val="00B050"/>
              </a:buClr>
              <a:buSzPct val="80000"/>
            </a:pPr>
            <a:endParaRPr lang="en-US" sz="2000" kern="0" dirty="0">
              <a:ea typeface="Arial Unicode MS" pitchFamily="34" charset="-128"/>
              <a:cs typeface="Arial Unicode MS" pitchFamily="34" charset="-128"/>
            </a:endParaRPr>
          </a:p>
        </p:txBody>
      </p:sp>
      <p:sp>
        <p:nvSpPr>
          <p:cNvPr id="38" name="AN Response"/>
          <p:cNvSpPr/>
          <p:nvPr/>
        </p:nvSpPr>
        <p:spPr bwMode="gray">
          <a:xfrm>
            <a:off x="5157198" y="2250941"/>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Response:</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200 “Success”</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URL</a:t>
            </a:r>
          </a:p>
        </p:txBody>
      </p:sp>
      <p:pic>
        <p:nvPicPr>
          <p:cNvPr id="8" name="Cat Graphic w/ with www.shop.com"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97" y="1695027"/>
            <a:ext cx="2208796" cy="2216110"/>
          </a:xfrm>
          <a:prstGeom prst="rect">
            <a:avLst/>
          </a:prstGeom>
        </p:spPr>
      </p:pic>
      <p:pic>
        <p:nvPicPr>
          <p:cNvPr id="15" name="Cat Graphic Shop Shop"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897" y="1695027"/>
            <a:ext cx="2208497" cy="2215809"/>
          </a:xfrm>
          <a:prstGeom prst="rect">
            <a:avLst/>
          </a:prstGeom>
        </p:spPr>
      </p:pic>
      <p:pic>
        <p:nvPicPr>
          <p:cNvPr id="12" name="Cart Graphic w/Ariba Cart" hid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897" y="1696333"/>
            <a:ext cx="2208797" cy="2216110"/>
          </a:xfrm>
          <a:prstGeom prst="rect">
            <a:avLst/>
          </a:prstGeom>
        </p:spPr>
      </p:pic>
      <p:sp>
        <p:nvSpPr>
          <p:cNvPr id="42" name="White behind Submit" hidden="1">
            <a:extLst>
              <a:ext uri="{FF2B5EF4-FFF2-40B4-BE49-F238E27FC236}">
                <a16:creationId xmlns:a16="http://schemas.microsoft.com/office/drawing/2014/main" id="{8A8A1B94-CFF3-4D61-91A8-10843778A1EC}"/>
              </a:ext>
            </a:extLst>
          </p:cNvPr>
          <p:cNvSpPr/>
          <p:nvPr/>
        </p:nvSpPr>
        <p:spPr bwMode="gray">
          <a:xfrm>
            <a:off x="468244" y="3890964"/>
            <a:ext cx="2274956" cy="1077514"/>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46" name="Click Submit" hidden="1"/>
          <p:cNvSpPr/>
          <p:nvPr/>
        </p:nvSpPr>
        <p:spPr bwMode="gray">
          <a:xfrm>
            <a:off x="532200" y="3966068"/>
            <a:ext cx="2125565" cy="466236"/>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000"/>
              </a:lnSpc>
              <a:spcBef>
                <a:spcPct val="50000"/>
              </a:spcBef>
              <a:spcAft>
                <a:spcPct val="0"/>
              </a:spcAft>
              <a:buClr>
                <a:srgbClr val="F0AB00"/>
              </a:buClr>
              <a:buSzPct val="80000"/>
            </a:pPr>
            <a:r>
              <a:rPr lang="en-US" sz="2000" kern="0" dirty="0">
                <a:ea typeface="Arial Unicode MS" pitchFamily="34" charset="-128"/>
                <a:cs typeface="Arial Unicode MS" pitchFamily="34" charset="-128"/>
              </a:rPr>
              <a:t>Click “Submit”</a:t>
            </a:r>
          </a:p>
        </p:txBody>
      </p:sp>
      <p:sp>
        <p:nvSpPr>
          <p:cNvPr id="39" name="Ready to Buy" hidden="1"/>
          <p:cNvSpPr/>
          <p:nvPr/>
        </p:nvSpPr>
        <p:spPr bwMode="gray">
          <a:xfrm>
            <a:off x="535651" y="3952311"/>
            <a:ext cx="2125565" cy="964788"/>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Ready to submit Ariba Cart</a:t>
            </a:r>
            <a:br>
              <a:rPr lang="en-US" sz="2000" kern="0" dirty="0">
                <a:ea typeface="Arial Unicode MS" pitchFamily="34" charset="-128"/>
                <a:cs typeface="Arial Unicode MS" pitchFamily="34" charset="-128"/>
              </a:rPr>
            </a:br>
            <a:r>
              <a:rPr lang="en-US" sz="2000" kern="0" dirty="0">
                <a:ea typeface="Arial Unicode MS" pitchFamily="34" charset="-128"/>
                <a:cs typeface="Arial Unicode MS" pitchFamily="34" charset="-128"/>
              </a:rPr>
              <a:t>and buy!</a:t>
            </a:r>
          </a:p>
        </p:txBody>
      </p:sp>
      <p:sp>
        <p:nvSpPr>
          <p:cNvPr id="50" name="Arc 49">
            <a:extLst>
              <a:ext uri="{FF2B5EF4-FFF2-40B4-BE49-F238E27FC236}">
                <a16:creationId xmlns:a16="http://schemas.microsoft.com/office/drawing/2014/main" id="{6B3D6D11-0978-4EF5-A788-715CE1921DD8}"/>
              </a:ext>
            </a:extLst>
          </p:cNvPr>
          <p:cNvSpPr/>
          <p:nvPr/>
        </p:nvSpPr>
        <p:spPr>
          <a:xfrm rot="318908">
            <a:off x="7789512" y="1903854"/>
            <a:ext cx="2853327" cy="1167902"/>
          </a:xfrm>
          <a:prstGeom prst="arc">
            <a:avLst>
              <a:gd name="adj1" fmla="val 11176783"/>
              <a:gd name="adj2" fmla="val 20523037"/>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www.shop.com Supplier">
            <a:extLst>
              <a:ext uri="{FF2B5EF4-FFF2-40B4-BE49-F238E27FC236}">
                <a16:creationId xmlns:a16="http://schemas.microsoft.com/office/drawing/2014/main" id="{7847AAA5-297C-4BC7-B9AC-51FB06407545}"/>
              </a:ext>
            </a:extLst>
          </p:cNvPr>
          <p:cNvSpPr txBox="1"/>
          <p:nvPr/>
        </p:nvSpPr>
        <p:spPr>
          <a:xfrm>
            <a:off x="9902952" y="4197096"/>
            <a:ext cx="1872307"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www.supplier.com</a:t>
            </a:r>
          </a:p>
        </p:txBody>
      </p:sp>
      <p:sp>
        <p:nvSpPr>
          <p:cNvPr id="3" name="Rectangle 2">
            <a:extLst>
              <a:ext uri="{FF2B5EF4-FFF2-40B4-BE49-F238E27FC236}">
                <a16:creationId xmlns:a16="http://schemas.microsoft.com/office/drawing/2014/main" id="{91697771-27D7-49B3-9DC0-AA80F1486EB2}"/>
              </a:ext>
            </a:extLst>
          </p:cNvPr>
          <p:cNvSpPr/>
          <p:nvPr/>
        </p:nvSpPr>
        <p:spPr bwMode="gray">
          <a:xfrm>
            <a:off x="8753517" y="1774207"/>
            <a:ext cx="476208" cy="209139"/>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1" name="Rectangle 50">
            <a:extLst>
              <a:ext uri="{FF2B5EF4-FFF2-40B4-BE49-F238E27FC236}">
                <a16:creationId xmlns:a16="http://schemas.microsoft.com/office/drawing/2014/main" id="{0908B76A-9557-4A92-B03E-8067DE30B829}"/>
              </a:ext>
            </a:extLst>
          </p:cNvPr>
          <p:cNvSpPr/>
          <p:nvPr/>
        </p:nvSpPr>
        <p:spPr>
          <a:xfrm rot="1410170">
            <a:off x="8613045" y="1358330"/>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53" name="Arrow: Down 52">
            <a:extLst>
              <a:ext uri="{FF2B5EF4-FFF2-40B4-BE49-F238E27FC236}">
                <a16:creationId xmlns:a16="http://schemas.microsoft.com/office/drawing/2014/main" id="{74025446-D51D-4B3F-BC78-394B4867501E}"/>
              </a:ext>
            </a:extLst>
          </p:cNvPr>
          <p:cNvSpPr/>
          <p:nvPr/>
        </p:nvSpPr>
        <p:spPr bwMode="gray">
          <a:xfrm rot="5400000">
            <a:off x="8588896" y="2162129"/>
            <a:ext cx="225831" cy="301994"/>
          </a:xfrm>
          <a:prstGeom prst="downArrow">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TextBox 5">
            <a:extLst>
              <a:ext uri="{FF2B5EF4-FFF2-40B4-BE49-F238E27FC236}">
                <a16:creationId xmlns:a16="http://schemas.microsoft.com/office/drawing/2014/main" id="{6EC13D06-877F-3AB5-8AEB-5C2E5ABDCD13}"/>
              </a:ext>
            </a:extLst>
          </p:cNvPr>
          <p:cNvSpPr txBox="1"/>
          <p:nvPr/>
        </p:nvSpPr>
        <p:spPr>
          <a:xfrm>
            <a:off x="6225317" y="1707852"/>
            <a:ext cx="1164389" cy="646331"/>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SAP</a:t>
            </a:r>
          </a:p>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Business Network</a:t>
            </a:r>
          </a:p>
        </p:txBody>
      </p:sp>
    </p:spTree>
    <p:extLst>
      <p:ext uri="{BB962C8B-B14F-4D97-AF65-F5344CB8AC3E}">
        <p14:creationId xmlns:p14="http://schemas.microsoft.com/office/powerpoint/2010/main" val="5756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58" presetClass="path" presetSubtype="0" accel="50000" decel="50000" fill="hold" grpId="0" nodeType="withEffect">
                                  <p:stCondLst>
                                    <p:cond delay="0"/>
                                  </p:stCondLst>
                                  <p:childTnLst>
                                    <p:animMotion origin="layout" path="M 2.77532E-6 2.50636E-6 L 0.08461 -0.10044 C 0.10127 -0.12289 0.12848 -0.1414 0.15855 -0.14696 C 0.19187 -0.15228 0.21934 -0.1458 0.23926 -0.12937 L 0.33481 -0.06272 " pathEditMode="relative" rAng="15840000" ptsTypes="AAAAA">
                                      <p:cBhvr>
                                        <p:cTn id="16" dur="3000" fill="hold"/>
                                        <p:tgtEl>
                                          <p:spTgt spid="4"/>
                                        </p:tgtEl>
                                        <p:attrNameLst>
                                          <p:attrName>ppt_x</p:attrName>
                                          <p:attrName>ppt_y</p:attrName>
                                        </p:attrNameLst>
                                      </p:cBhvr>
                                      <p:rCtr x="16402" y="-8933"/>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21" dur="500" fill="hold"/>
                                        <p:tgtEl>
                                          <p:spTgt spid="32">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xEl>
                                              <p:charRg st="4294967295" end="429496729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27" dur="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xEl>
                                              <p:charRg st="4294967295" end="4294967295"/>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35" presetID="58" presetClass="path" presetSubtype="0" accel="50000" decel="50000" fill="hold" grpId="0" nodeType="withEffect">
                                  <p:stCondLst>
                                    <p:cond delay="0"/>
                                  </p:stCondLst>
                                  <p:childTnLst>
                                    <p:animMotion origin="layout" path="M 0.03267 0.14583 L 0.11624 0.07708 C 0.13355 0.06157 0.15998 0.05254 0.18745 0.05254 C 0.21856 0.05254 0.24355 0.06157 0.26113 0.07708 L 0.34483 0.14583 " pathEditMode="relative" rAng="16200000" ptsTypes="AAAAA">
                                      <p:cBhvr>
                                        <p:cTn id="36" dur="3000" fill="hold"/>
                                        <p:tgtEl>
                                          <p:spTgt spid="20"/>
                                        </p:tgtEl>
                                        <p:attrNameLst>
                                          <p:attrName>ppt_x</p:attrName>
                                          <p:attrName>ppt_y</p:attrName>
                                        </p:attrNameLst>
                                      </p:cBhvr>
                                      <p:rCtr x="15608" y="-4653"/>
                                    </p:animMotion>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46" presetID="2" presetClass="entr" presetSubtype="2" fill="hold" grpId="0" nodeType="withEffect">
                                  <p:stCondLst>
                                    <p:cond delay="5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1+#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par>
                                <p:cTn id="50" presetID="44" presetClass="path" presetSubtype="0" accel="50000" decel="50000" fill="hold" grpId="0" nodeType="withEffect">
                                  <p:stCondLst>
                                    <p:cond delay="0"/>
                                  </p:stCondLst>
                                  <p:childTnLst>
                                    <p:animMotion origin="layout" path="M -0.25006 -3.3557E-7 L -0.18302 -0.04004 C -0.16909 -0.04906 -0.14801 -0.05392 -0.12601 -0.05392 C -0.10101 -0.05392 -0.0811 -0.04906 -0.06704 -0.04004 L -2.71544E-6 -3.3557E-7 " pathEditMode="relative" rAng="0" ptsTypes="AAAAA">
                                      <p:cBhvr>
                                        <p:cTn id="51" dur="3000" spd="-100000" fill="hold"/>
                                        <p:tgtEl>
                                          <p:spTgt spid="18"/>
                                        </p:tgtEl>
                                        <p:attrNameLst>
                                          <p:attrName>ppt_x</p:attrName>
                                          <p:attrName>ppt_y</p:attrName>
                                        </p:attrNameLst>
                                      </p:cBhvr>
                                      <p:rCtr x="12497" y="-2708"/>
                                    </p:animMotion>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58" presetID="1"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par>
                                <p:cTn id="60" presetID="44" presetClass="path" presetSubtype="0" accel="50000" decel="50000" fill="hold" grpId="0" nodeType="withEffect">
                                  <p:stCondLst>
                                    <p:cond delay="0"/>
                                  </p:stCondLst>
                                  <p:childTnLst>
                                    <p:animMotion origin="layout" path="M -0.34795 -0.21222 L -0.46264 -0.29207 C -0.4862 -0.31035 -0.51991 -0.31336 -0.55376 -0.30294 C -0.59216 -0.29091 -0.62132 -0.268 -0.64032 -0.23606 L -0.73197 -0.09188 " pathEditMode="relative" rAng="21000000" ptsTypes="AAAAA">
                                      <p:cBhvr>
                                        <p:cTn id="61" dur="3000" fill="hold"/>
                                        <p:tgtEl>
                                          <p:spTgt spid="16"/>
                                        </p:tgtEl>
                                        <p:attrNameLst>
                                          <p:attrName>ppt_x</p:attrName>
                                          <p:attrName>ppt_y</p:attrName>
                                        </p:attrNameLst>
                                      </p:cBhvr>
                                      <p:rCtr x="-19956" y="-1504"/>
                                    </p:animMotion>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ppt_x"/>
                                          </p:val>
                                        </p:tav>
                                        <p:tav tm="100000">
                                          <p:val>
                                            <p:strVal val="#ppt_x"/>
                                          </p:val>
                                        </p:tav>
                                      </p:tavLst>
                                    </p:anim>
                                    <p:anim calcmode="lin" valueType="num">
                                      <p:cBhvr additive="base">
                                        <p:cTn id="67" dur="500" fill="hold"/>
                                        <p:tgtEl>
                                          <p:spTgt spid="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grpId="0" nodeType="withEffect">
                                  <p:stCondLst>
                                    <p:cond delay="100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20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6"/>
                                        </p:tgtEl>
                                        <p:attrNameLst>
                                          <p:attrName>style.visibility</p:attrName>
                                        </p:attrNameLst>
                                      </p:cBhvr>
                                      <p:to>
                                        <p:strVal val="hidden"/>
                                      </p:to>
                                    </p:set>
                                  </p:childTnLst>
                                </p:cTn>
                              </p:par>
                              <p:par>
                                <p:cTn id="78" presetID="2" presetClass="entr" presetSubtype="4"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82" presetID="2" presetClass="entr" presetSubtype="2" fill="hold" grpId="0" nodeType="withEffect">
                                  <p:stCondLst>
                                    <p:cond delay="100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fill="hold"/>
                                        <p:tgtEl>
                                          <p:spTgt spid="35"/>
                                        </p:tgtEl>
                                        <p:attrNameLst>
                                          <p:attrName>ppt_x</p:attrName>
                                        </p:attrNameLst>
                                      </p:cBhvr>
                                      <p:tavLst>
                                        <p:tav tm="0">
                                          <p:val>
                                            <p:strVal val="1+#ppt_w/2"/>
                                          </p:val>
                                        </p:tav>
                                        <p:tav tm="100000">
                                          <p:val>
                                            <p:strVal val="#ppt_x"/>
                                          </p:val>
                                        </p:tav>
                                      </p:tavLst>
                                    </p:anim>
                                    <p:anim calcmode="lin" valueType="num">
                                      <p:cBhvr additive="base">
                                        <p:cTn id="85" dur="500" fill="hold"/>
                                        <p:tgtEl>
                                          <p:spTgt spid="3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par>
                                <p:cTn id="86" presetID="37" presetClass="path" presetSubtype="0" accel="50000" decel="50000" fill="hold" grpId="1" nodeType="withEffect">
                                  <p:stCondLst>
                                    <p:cond delay="2500"/>
                                  </p:stCondLst>
                                  <p:childTnLst>
                                    <p:animMotion origin="layout" path="M -0.73197 -0.09188 L -0.54556 0.06595 C -0.50742 0.1009 -0.44727 0.1289 -0.38349 0.14094 C -0.31137 0.15251 -0.25279 0.14857 -0.21062 0.1289 L -0.00924 0.04327 " pathEditMode="relative" rAng="360000" ptsTypes="AAAAA">
                                      <p:cBhvr>
                                        <p:cTn id="87" dur="3000" spd="-100000" fill="hold"/>
                                        <p:tgtEl>
                                          <p:spTgt spid="16"/>
                                        </p:tgtEl>
                                        <p:attrNameLst>
                                          <p:attrName>ppt_x</p:attrName>
                                          <p:attrName>ppt_y</p:attrName>
                                        </p:attrNameLst>
                                      </p:cBhvr>
                                      <p:rCtr x="35642" y="15043"/>
                                    </p:animMotion>
                                  </p:childTnLst>
                                </p:cTn>
                              </p:par>
                              <p:par>
                                <p:cTn id="88" presetID="1" presetClass="entr" presetSubtype="0" fill="hold" nodeType="withEffect">
                                  <p:stCondLst>
                                    <p:cond delay="2500"/>
                                  </p:stCondLst>
                                  <p:childTnLst>
                                    <p:set>
                                      <p:cBhvr>
                                        <p:cTn id="89" dur="1" fill="hold">
                                          <p:stCondLst>
                                            <p:cond delay="0"/>
                                          </p:stCondLst>
                                        </p:cTn>
                                        <p:tgtEl>
                                          <p:spTgt spid="1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1"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39"/>
                    </p:tgtEl>
                  </p:cond>
                </p:stCondLst>
                <p:endSync evt="end" delay="0">
                  <p:rtn val="all"/>
                </p:endSync>
                <p:childTnLst>
                  <p:par>
                    <p:cTn id="96" fill="hold">
                      <p:stCondLst>
                        <p:cond delay="0"/>
                      </p:stCondLst>
                      <p:childTnLst>
                        <p:par>
                          <p:cTn id="97" fill="hold">
                            <p:stCondLst>
                              <p:cond delay="0"/>
                            </p:stCondLst>
                            <p:childTnLst>
                              <p:par>
                                <p:cTn id="98" presetID="2" presetClass="entr" presetSubtype="8" fill="hold" grpId="0" nodeType="click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additive="base">
                                        <p:cTn id="100" dur="500" fill="hold"/>
                                        <p:tgtEl>
                                          <p:spTgt spid="39"/>
                                        </p:tgtEl>
                                        <p:attrNameLst>
                                          <p:attrName>ppt_x</p:attrName>
                                        </p:attrNameLst>
                                      </p:cBhvr>
                                      <p:tavLst>
                                        <p:tav tm="0">
                                          <p:val>
                                            <p:strVal val="0-#ppt_w/2"/>
                                          </p:val>
                                        </p:tav>
                                        <p:tav tm="100000">
                                          <p:val>
                                            <p:strVal val="#ppt_x"/>
                                          </p:val>
                                        </p:tav>
                                      </p:tavLst>
                                    </p:anim>
                                    <p:anim calcmode="lin" valueType="num">
                                      <p:cBhvr additive="base">
                                        <p:cTn id="101"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nextCondLst>
                <p:cond evt="onClick" delay="0">
                  <p:tgtEl>
                    <p:spTgt spid="39"/>
                  </p:tgtEl>
                </p:cond>
              </p:nextCondLst>
            </p:seq>
          </p:childTnLst>
        </p:cTn>
      </p:par>
    </p:tnLst>
    <p:bldLst>
      <p:bldP spid="16" grpId="0"/>
      <p:bldP spid="16" grpId="1"/>
      <p:bldP spid="18" grpId="0"/>
      <p:bldP spid="20" grpId="0"/>
      <p:bldP spid="4" grpId="0"/>
      <p:bldP spid="36" grpId="0" animBg="1"/>
      <p:bldP spid="28" grpId="0"/>
      <p:bldP spid="27" grpId="0"/>
      <p:bldP spid="26" grpId="0"/>
      <p:bldP spid="24" grpId="0"/>
      <p:bldP spid="23" grpId="0"/>
      <p:bldP spid="14" grpId="0" autoUpdateAnimBg="0"/>
      <p:bldP spid="32" grpId="0" autoUpdateAnimBg="0"/>
      <p:bldP spid="13" grpId="0"/>
      <p:bldP spid="22" grpId="0"/>
      <p:bldP spid="35" grpId="0" animBg="1"/>
      <p:bldP spid="44" grpId="0" animBg="1"/>
      <p:bldP spid="46" grpId="0" animBg="1"/>
      <p:bldP spid="46" grpId="1" animBg="1"/>
      <p:bldP spid="39" grpId="0" animBg="1"/>
      <p:bldP spid="3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c from Supplier to Buyer" hidden="1"/>
          <p:cNvSpPr/>
          <p:nvPr/>
        </p:nvSpPr>
        <p:spPr>
          <a:xfrm rot="1091262">
            <a:off x="10304229" y="3201168"/>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8" name="Doc from Supplier to AN" hidden="1"/>
          <p:cNvSpPr/>
          <p:nvPr/>
        </p:nvSpPr>
        <p:spPr>
          <a:xfrm rot="1091262">
            <a:off x="10516830" y="2352237"/>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0" name="Doc from AN to Supplier" hidden="1"/>
          <p:cNvSpPr/>
          <p:nvPr/>
        </p:nvSpPr>
        <p:spPr>
          <a:xfrm rot="1091262">
            <a:off x="5856539" y="1429969"/>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 name="Here's How it works Title 1"/>
          <p:cNvSpPr>
            <a:spLocks noGrp="1"/>
          </p:cNvSpPr>
          <p:nvPr>
            <p:ph type="title"/>
          </p:nvPr>
        </p:nvSpPr>
        <p:spPr>
          <a:xfrm>
            <a:off x="503874" y="500467"/>
            <a:ext cx="11186476" cy="369332"/>
          </a:xfrm>
        </p:spPr>
        <p:txBody>
          <a:bodyPr/>
          <a:lstStyle/>
          <a:p>
            <a:r>
              <a:rPr lang="en-US" dirty="0"/>
              <a:t>How does it work?</a:t>
            </a:r>
            <a:endParaRPr lang="en-US" b="0" dirty="0"/>
          </a:p>
        </p:txBody>
      </p:sp>
      <p:sp>
        <p:nvSpPr>
          <p:cNvPr id="4" name="Rectangle 3" hidden="1"/>
          <p:cNvSpPr/>
          <p:nvPr/>
        </p:nvSpPr>
        <p:spPr>
          <a:xfrm rot="1091262">
            <a:off x="1112356" y="2228333"/>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9" name="Rectangle 18" hidden="1"/>
          <p:cNvSpPr/>
          <p:nvPr/>
        </p:nvSpPr>
        <p:spPr>
          <a:xfrm rot="1091262">
            <a:off x="1219252" y="2957832"/>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31" name="Blank behind Buyer Server" hidden="1"/>
          <p:cNvSpPr/>
          <p:nvPr/>
        </p:nvSpPr>
        <p:spPr bwMode="gray">
          <a:xfrm>
            <a:off x="1143292" y="1935903"/>
            <a:ext cx="914188" cy="197300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9" name="Blank behing Supplier server" hidden="1"/>
          <p:cNvSpPr/>
          <p:nvPr/>
        </p:nvSpPr>
        <p:spPr bwMode="gray">
          <a:xfrm>
            <a:off x="9896475" y="2295092"/>
            <a:ext cx="1220740" cy="184506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5" name="7 Evaluates other info" hidden="1"/>
          <p:cNvSpPr/>
          <p:nvPr/>
        </p:nvSpPr>
        <p:spPr>
          <a:xfrm>
            <a:off x="501651" y="5528797"/>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then evaluates any other information, and sends back a </a:t>
            </a:r>
            <a:r>
              <a:rPr lang="en-US" sz="2400" b="1" dirty="0">
                <a:solidFill>
                  <a:sysClr val="windowText" lastClr="000000"/>
                </a:solidFill>
                <a:latin typeface="+mj-lt"/>
                <a:ea typeface="+mj-ea"/>
                <a:cs typeface="+mj-cs"/>
              </a:rPr>
              <a:t>PunchOut</a:t>
            </a:r>
            <a:r>
              <a:rPr lang="en-US" sz="2400" dirty="0">
                <a:solidFill>
                  <a:sysClr val="windowText" lastClr="000000"/>
                </a:solidFill>
                <a:latin typeface="+mj-lt"/>
                <a:ea typeface="+mj-ea"/>
                <a:cs typeface="+mj-cs"/>
              </a:rPr>
              <a:t> </a:t>
            </a:r>
            <a:r>
              <a:rPr lang="en-US" sz="2400" b="1" dirty="0">
                <a:solidFill>
                  <a:sysClr val="windowText" lastClr="000000"/>
                </a:solidFill>
                <a:latin typeface="+mj-lt"/>
                <a:ea typeface="+mj-ea"/>
                <a:cs typeface="+mj-cs"/>
              </a:rPr>
              <a:t>Order Response, </a:t>
            </a:r>
            <a:r>
              <a:rPr lang="en-US" sz="2400" dirty="0">
                <a:solidFill>
                  <a:sysClr val="windowText" lastClr="000000"/>
                </a:solidFill>
                <a:latin typeface="+mj-lt"/>
                <a:ea typeface="+mj-ea"/>
                <a:cs typeface="+mj-cs"/>
              </a:rPr>
              <a:t>with the URL of the catalog to display to the User.</a:t>
            </a:r>
          </a:p>
        </p:txBody>
      </p:sp>
      <p:sp>
        <p:nvSpPr>
          <p:cNvPr id="33" name="TextBox www.shop.com Supplier" hidden="1"/>
          <p:cNvSpPr txBox="1"/>
          <p:nvPr/>
        </p:nvSpPr>
        <p:spPr>
          <a:xfrm>
            <a:off x="9901326" y="4197181"/>
            <a:ext cx="1564169"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www.shop.com</a:t>
            </a:r>
          </a:p>
        </p:txBody>
      </p:sp>
      <p:sp>
        <p:nvSpPr>
          <p:cNvPr id="34" name="TextBox  Buyer User"/>
          <p:cNvSpPr txBox="1"/>
          <p:nvPr/>
        </p:nvSpPr>
        <p:spPr>
          <a:xfrm>
            <a:off x="1068550" y="3471689"/>
            <a:ext cx="1153895"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Buyer User</a:t>
            </a:r>
          </a:p>
        </p:txBody>
      </p:sp>
      <p:sp>
        <p:nvSpPr>
          <p:cNvPr id="10" name="Graphic Server"/>
          <p:cNvSpPr/>
          <p:nvPr/>
        </p:nvSpPr>
        <p:spPr>
          <a:xfrm>
            <a:off x="9916697" y="1686128"/>
            <a:ext cx="1341754" cy="3107824"/>
          </a:xfrm>
          <a:prstGeom prst="rect">
            <a:avLst/>
          </a:prstGeom>
        </p:spPr>
        <p:txBody>
          <a:bodyPr wrap="square">
            <a:spAutoFit/>
          </a:bodyPr>
          <a:lstStyle/>
          <a:p>
            <a:r>
              <a:rPr lang="en-US" sz="19596" dirty="0">
                <a:latin typeface="Webdings" panose="05030102010509060703" pitchFamily="18" charset="2"/>
              </a:rPr>
              <a:t>À</a:t>
            </a:r>
            <a:endParaRPr lang="en-US" sz="19596" dirty="0">
              <a:latin typeface="MS Shell Dlg 2" panose="020B0604030504040204" pitchFamily="34" charset="0"/>
            </a:endParaRPr>
          </a:p>
        </p:txBody>
      </p:sp>
      <p:sp>
        <p:nvSpPr>
          <p:cNvPr id="36" name="Authenticat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Authenticated!</a:t>
            </a:r>
          </a:p>
        </p:txBody>
      </p:sp>
      <p:sp>
        <p:nvSpPr>
          <p:cNvPr id="28" name="10 Converts Cart to cXML" hidden="1"/>
          <p:cNvSpPr/>
          <p:nvPr/>
        </p:nvSpPr>
        <p:spPr>
          <a:xfrm>
            <a:off x="257175" y="5199122"/>
            <a:ext cx="11639550" cy="1092607"/>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converts their Shopping Cart to cXML, closes the connection and sends a </a:t>
            </a:r>
            <a:r>
              <a:rPr lang="en-US" sz="2400" b="1" dirty="0">
                <a:solidFill>
                  <a:sysClr val="windowText" lastClr="000000"/>
                </a:solidFill>
                <a:latin typeface="+mj-lt"/>
                <a:ea typeface="+mj-ea"/>
                <a:cs typeface="+mj-cs"/>
              </a:rPr>
              <a:t>PunchOut Order Message (POOM)</a:t>
            </a:r>
            <a:r>
              <a:rPr lang="en-US" sz="2400" dirty="0">
                <a:solidFill>
                  <a:sysClr val="windowText" lastClr="000000"/>
                </a:solidFill>
                <a:latin typeface="+mj-lt"/>
                <a:ea typeface="+mj-ea"/>
                <a:cs typeface="+mj-cs"/>
              </a:rPr>
              <a:t> back </a:t>
            </a:r>
            <a:r>
              <a:rPr lang="en-US" sz="2400" spc="-30" dirty="0">
                <a:solidFill>
                  <a:sysClr val="windowText" lastClr="000000"/>
                </a:solidFill>
                <a:latin typeface="+mj-lt"/>
                <a:ea typeface="+mj-ea"/>
                <a:cs typeface="+mj-cs"/>
              </a:rPr>
              <a:t>directly to the Ariba application, </a:t>
            </a:r>
            <a:br>
              <a:rPr lang="en-US" sz="2400"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which then adds the items from the Supplier into the User’s Ariba Shopping Cart.</a:t>
            </a:r>
          </a:p>
        </p:txBody>
      </p:sp>
      <p:sp>
        <p:nvSpPr>
          <p:cNvPr id="27" name="9 Shops Supplier catalog" hidden="1"/>
          <p:cNvSpPr/>
          <p:nvPr/>
        </p:nvSpPr>
        <p:spPr>
          <a:xfrm>
            <a:off x="501650" y="552797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User shops the Supplier’s Catalog (now in the Ariba window), and adds items to their Cart. When they are done, they submit the Cart back to Ariba.</a:t>
            </a:r>
          </a:p>
        </p:txBody>
      </p:sp>
      <p:sp>
        <p:nvSpPr>
          <p:cNvPr id="26" name="8 Validates Response"/>
          <p:cNvSpPr/>
          <p:nvPr/>
        </p:nvSpPr>
        <p:spPr>
          <a:xfrm>
            <a:off x="501650" y="5524275"/>
            <a:ext cx="11188700" cy="1092607"/>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SAP Business Network validates the </a:t>
            </a:r>
            <a:r>
              <a:rPr lang="en-US" sz="2400" b="1" dirty="0">
                <a:solidFill>
                  <a:sysClr val="windowText" lastClr="000000"/>
                </a:solidFill>
                <a:latin typeface="+mj-lt"/>
                <a:ea typeface="+mj-ea"/>
                <a:cs typeface="+mj-cs"/>
              </a:rPr>
              <a:t>Response</a:t>
            </a:r>
            <a:r>
              <a:rPr lang="en-US" sz="2400" dirty="0">
                <a:solidFill>
                  <a:sysClr val="windowText" lastClr="000000"/>
                </a:solidFill>
                <a:latin typeface="+mj-lt"/>
                <a:ea typeface="+mj-ea"/>
                <a:cs typeface="+mj-cs"/>
              </a:rPr>
              <a:t>, then sends the URL of the Supplier’s Catalog to the Buyer’s Ariba Procurement application to display to the User.</a:t>
            </a:r>
          </a:p>
        </p:txBody>
      </p:sp>
      <p:sp>
        <p:nvSpPr>
          <p:cNvPr id="24" name="6 Supplier authenticates POSR" hidden="1"/>
          <p:cNvSpPr/>
          <p:nvPr/>
        </p:nvSpPr>
        <p:spPr>
          <a:xfrm>
            <a:off x="501650" y="553918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authenticates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using the </a:t>
            </a:r>
            <a:r>
              <a:rPr lang="en-US" sz="2400" b="1" dirty="0">
                <a:solidFill>
                  <a:srgbClr val="9C277B"/>
                </a:solidFill>
                <a:latin typeface="Courier New" panose="02070309020205020404" pitchFamily="49" charset="0"/>
                <a:ea typeface="+mj-ea"/>
                <a:cs typeface="Courier New" panose="02070309020205020404" pitchFamily="49" charset="0"/>
              </a:rPr>
              <a:t>&lt;From&gt;</a:t>
            </a:r>
            <a:r>
              <a:rPr lang="en-US" sz="2400" dirty="0">
                <a:solidFill>
                  <a:sysClr val="windowText" lastClr="000000"/>
                </a:solidFill>
                <a:latin typeface="+mj-lt"/>
                <a:ea typeface="+mj-ea"/>
                <a:cs typeface="+mj-cs"/>
              </a:rPr>
              <a:t> ANID (as a User Name)</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their own Shared Secret (as the Password).</a:t>
            </a:r>
          </a:p>
        </p:txBody>
      </p:sp>
      <p:sp>
        <p:nvSpPr>
          <p:cNvPr id="23" name="5 POSR routed" hidden="1"/>
          <p:cNvSpPr/>
          <p:nvPr/>
        </p:nvSpPr>
        <p:spPr>
          <a:xfrm>
            <a:off x="451557" y="5523224"/>
            <a:ext cx="11272662" cy="425758"/>
          </a:xfrm>
          <a:prstGeom prst="rect">
            <a:avLst/>
          </a:prstGeom>
          <a:noFill/>
        </p:spPr>
        <p:txBody>
          <a:bodyPr wrap="square" lIns="0" rIns="0">
            <a:spAutoFit/>
          </a:bodyPr>
          <a:lstStyle/>
          <a:p>
            <a:pPr algn="ctr">
              <a:lnSpc>
                <a:spcPts val="2600"/>
              </a:lnSpc>
            </a:pP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is then routed and presented to the Supplier’s specified PunchOut URL.</a:t>
            </a:r>
          </a:p>
        </p:txBody>
      </p:sp>
      <p:sp>
        <p:nvSpPr>
          <p:cNvPr id="14" name="4 In the Supplier Record" hidden="1"/>
          <p:cNvSpPr/>
          <p:nvPr/>
        </p:nvSpPr>
        <p:spPr>
          <a:xfrm>
            <a:off x="501651" y="5533184"/>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In the AN Supplier record, the Supplier’s Shared Secret is looked up, </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added to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then it looks up the Supplier’s PunchOut URL.</a:t>
            </a:r>
          </a:p>
        </p:txBody>
      </p:sp>
      <p:sp>
        <p:nvSpPr>
          <p:cNvPr id="32" name="3 The AN Looks up &lt;To&gt; ANID" hidden="1"/>
          <p:cNvSpPr/>
          <p:nvPr/>
        </p:nvSpPr>
        <p:spPr>
          <a:xfrm>
            <a:off x="0" y="5561082"/>
            <a:ext cx="12195175" cy="707886"/>
          </a:xfrm>
          <a:prstGeom prst="rect">
            <a:avLst/>
          </a:prstGeom>
          <a:noFill/>
        </p:spPr>
        <p:txBody>
          <a:bodyPr wrap="square">
            <a:spAutoFit/>
          </a:bodyPr>
          <a:lstStyle/>
          <a:p>
            <a:pPr algn="ctr">
              <a:lnSpc>
                <a:spcPts val="2400"/>
              </a:lnSpc>
            </a:pPr>
            <a:r>
              <a:rPr lang="en-US" sz="2400" spc="-30" dirty="0">
                <a:solidFill>
                  <a:sysClr val="windowText" lastClr="000000"/>
                </a:solidFill>
                <a:latin typeface="+mj-lt"/>
                <a:ea typeface="+mj-ea"/>
                <a:cs typeface="+mj-cs"/>
              </a:rPr>
              <a:t>The AN looks up the ANID in the </a:t>
            </a:r>
            <a:r>
              <a:rPr lang="en-US" sz="2400" b="1" spc="-30" dirty="0">
                <a:solidFill>
                  <a:srgbClr val="9C277B"/>
                </a:solidFill>
                <a:latin typeface="Courier New" panose="02070309020205020404" pitchFamily="49" charset="0"/>
                <a:ea typeface="+mj-ea"/>
                <a:cs typeface="Courier New" panose="02070309020205020404" pitchFamily="49" charset="0"/>
              </a:rPr>
              <a:t>&lt;To&gt;</a:t>
            </a:r>
            <a:r>
              <a:rPr lang="en-US" sz="2400" spc="-30" dirty="0">
                <a:solidFill>
                  <a:sysClr val="windowText" lastClr="000000"/>
                </a:solidFill>
                <a:latin typeface="+mj-lt"/>
                <a:ea typeface="+mj-ea"/>
                <a:cs typeface="+mj-cs"/>
              </a:rPr>
              <a:t> element of the </a:t>
            </a:r>
            <a:r>
              <a:rPr lang="en-US" sz="2400" b="1" spc="-30" dirty="0">
                <a:solidFill>
                  <a:sysClr val="windowText" lastClr="000000"/>
                </a:solidFill>
                <a:latin typeface="+mj-lt"/>
                <a:ea typeface="+mj-ea"/>
                <a:cs typeface="+mj-cs"/>
              </a:rPr>
              <a:t>POSR, </a:t>
            </a:r>
            <a:br>
              <a:rPr lang="en-US" sz="2400" b="1"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and finds the Supplier record on the Network.</a:t>
            </a:r>
          </a:p>
        </p:txBody>
      </p:sp>
      <p:sp>
        <p:nvSpPr>
          <p:cNvPr id="13" name="2 POSR Routed to AN" hidden="1"/>
          <p:cNvSpPr/>
          <p:nvPr/>
        </p:nvSpPr>
        <p:spPr>
          <a:xfrm>
            <a:off x="503238" y="5484167"/>
            <a:ext cx="11188700" cy="461665"/>
          </a:xfrm>
          <a:prstGeom prst="rect">
            <a:avLst/>
          </a:prstGeom>
          <a:noFill/>
        </p:spPr>
        <p:txBody>
          <a:bodyPr wrap="square">
            <a:spAutoFit/>
          </a:bodyPr>
          <a:lstStyle/>
          <a:p>
            <a:pPr algn="ct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PunchOut Setup Request (POSR) </a:t>
            </a:r>
            <a:r>
              <a:rPr lang="en-US" sz="2400" dirty="0">
                <a:solidFill>
                  <a:sysClr val="windowText" lastClr="000000"/>
                </a:solidFill>
                <a:latin typeface="+mj-lt"/>
                <a:ea typeface="+mj-ea"/>
                <a:cs typeface="+mj-cs"/>
              </a:rPr>
              <a:t>is routed from Ariba to the AN.</a:t>
            </a:r>
          </a:p>
        </p:txBody>
      </p:sp>
      <p:sp>
        <p:nvSpPr>
          <p:cNvPr id="22" name="1 User clicks Buy From Supplier" hidden="1"/>
          <p:cNvSpPr/>
          <p:nvPr/>
        </p:nvSpPr>
        <p:spPr>
          <a:xfrm>
            <a:off x="462845" y="5521983"/>
            <a:ext cx="11288103" cy="425758"/>
          </a:xfrm>
          <a:prstGeom prst="rect">
            <a:avLst/>
          </a:prstGeom>
          <a:noFill/>
        </p:spPr>
        <p:txBody>
          <a:bodyPr wrap="square" lIns="0" rIns="0">
            <a:spAutoFit/>
          </a:bodyPr>
          <a:lstStyle/>
          <a:p>
            <a:pPr algn="ctr">
              <a:lnSpc>
                <a:spcPts val="2600"/>
              </a:lnSpc>
            </a:pPr>
            <a:r>
              <a:rPr lang="en-US" sz="2400" spc="-20" dirty="0">
                <a:solidFill>
                  <a:sysClr val="windowText" lastClr="000000"/>
                </a:solidFill>
                <a:latin typeface="+mj-lt"/>
                <a:ea typeface="+mj-ea"/>
                <a:cs typeface="+mj-cs"/>
              </a:rPr>
              <a:t>The User finds the Supplier’s link in the Ariba Catalog and clicks “Buy from Supplier.”</a:t>
            </a:r>
          </a:p>
        </p:txBody>
      </p:sp>
      <p:pic>
        <p:nvPicPr>
          <p:cNvPr id="11" name="Ariba Network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58" y="1212983"/>
            <a:ext cx="4989321" cy="3513473"/>
          </a:xfrm>
          <a:prstGeom prst="rect">
            <a:avLst/>
          </a:prstGeom>
        </p:spPr>
      </p:pic>
      <p:sp>
        <p:nvSpPr>
          <p:cNvPr id="40" name="URL Determin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URL determined</a:t>
            </a:r>
          </a:p>
        </p:txBody>
      </p:sp>
      <p:pic>
        <p:nvPicPr>
          <p:cNvPr id="7" name="Ariba Catalog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pic>
        <p:nvPicPr>
          <p:cNvPr id="45" name="Ariba Catalog Graphic"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sp>
        <p:nvSpPr>
          <p:cNvPr id="35" name="Cart--&gt;POOM" hidden="1"/>
          <p:cNvSpPr/>
          <p:nvPr/>
        </p:nvSpPr>
        <p:spPr bwMode="gray">
          <a:xfrm>
            <a:off x="9547124" y="1651391"/>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err="1">
                <a:ea typeface="Arial Unicode MS" pitchFamily="34" charset="-128"/>
                <a:cs typeface="Arial Unicode MS" pitchFamily="34" charset="-128"/>
              </a:rPr>
              <a:t>Cart</a:t>
            </a:r>
            <a:r>
              <a:rPr lang="en-US" sz="2000" kern="0" dirty="0" err="1">
                <a:ea typeface="Arial Unicode MS" pitchFamily="34" charset="-128"/>
                <a:cs typeface="Arial Unicode MS" pitchFamily="34" charset="-128"/>
                <a:sym typeface="Wingdings" panose="05000000000000000000" pitchFamily="2" charset="2"/>
              </a:rPr>
              <a:t>POOM</a:t>
            </a:r>
            <a:endParaRPr lang="en-US" sz="2000" kern="0" dirty="0">
              <a:ea typeface="Arial Unicode MS" pitchFamily="34" charset="-128"/>
              <a:cs typeface="Arial Unicode MS" pitchFamily="34" charset="-128"/>
            </a:endParaRPr>
          </a:p>
        </p:txBody>
      </p:sp>
      <p:sp>
        <p:nvSpPr>
          <p:cNvPr id="44" name="Network Cloud Blockout" hidden="1"/>
          <p:cNvSpPr/>
          <p:nvPr/>
        </p:nvSpPr>
        <p:spPr bwMode="gray">
          <a:xfrm>
            <a:off x="5231426" y="2213376"/>
            <a:ext cx="2125565" cy="1298610"/>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100"/>
              </a:lnSpc>
              <a:spcBef>
                <a:spcPct val="50000"/>
              </a:spcBef>
              <a:spcAft>
                <a:spcPct val="0"/>
              </a:spcAft>
              <a:buClr>
                <a:srgbClr val="00B050"/>
              </a:buClr>
              <a:buSzPct val="80000"/>
            </a:pPr>
            <a:endParaRPr lang="en-US" sz="2000" kern="0" dirty="0">
              <a:ea typeface="Arial Unicode MS" pitchFamily="34" charset="-128"/>
              <a:cs typeface="Arial Unicode MS" pitchFamily="34" charset="-128"/>
            </a:endParaRPr>
          </a:p>
        </p:txBody>
      </p:sp>
      <p:sp>
        <p:nvSpPr>
          <p:cNvPr id="38" name="AN Response"/>
          <p:cNvSpPr/>
          <p:nvPr/>
        </p:nvSpPr>
        <p:spPr bwMode="gray">
          <a:xfrm>
            <a:off x="5157198" y="2250941"/>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Response:</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200 “Success”</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URL</a:t>
            </a:r>
          </a:p>
        </p:txBody>
      </p:sp>
      <p:pic>
        <p:nvPicPr>
          <p:cNvPr id="8" name="Cat Graphic w/ with www.shop.c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97" y="1695027"/>
            <a:ext cx="2208796" cy="2216110"/>
          </a:xfrm>
          <a:prstGeom prst="rect">
            <a:avLst/>
          </a:prstGeom>
        </p:spPr>
      </p:pic>
      <p:pic>
        <p:nvPicPr>
          <p:cNvPr id="15" name="Cat Graphic Shop Shop"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897" y="1695027"/>
            <a:ext cx="2208497" cy="2215809"/>
          </a:xfrm>
          <a:prstGeom prst="rect">
            <a:avLst/>
          </a:prstGeom>
        </p:spPr>
      </p:pic>
      <p:pic>
        <p:nvPicPr>
          <p:cNvPr id="12" name="Cart Graphic w/Ariba Cart" hid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897" y="1696333"/>
            <a:ext cx="2208797" cy="2216110"/>
          </a:xfrm>
          <a:prstGeom prst="rect">
            <a:avLst/>
          </a:prstGeom>
        </p:spPr>
      </p:pic>
      <p:sp>
        <p:nvSpPr>
          <p:cNvPr id="42" name="White behind Submit" hidden="1">
            <a:extLst>
              <a:ext uri="{FF2B5EF4-FFF2-40B4-BE49-F238E27FC236}">
                <a16:creationId xmlns:a16="http://schemas.microsoft.com/office/drawing/2014/main" id="{8A8A1B94-CFF3-4D61-91A8-10843778A1EC}"/>
              </a:ext>
            </a:extLst>
          </p:cNvPr>
          <p:cNvSpPr/>
          <p:nvPr/>
        </p:nvSpPr>
        <p:spPr bwMode="gray">
          <a:xfrm>
            <a:off x="468244" y="3890964"/>
            <a:ext cx="2274956" cy="1077514"/>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46" name="Click Submit" hidden="1"/>
          <p:cNvSpPr/>
          <p:nvPr/>
        </p:nvSpPr>
        <p:spPr bwMode="gray">
          <a:xfrm>
            <a:off x="532200" y="3966068"/>
            <a:ext cx="2125565" cy="466236"/>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000"/>
              </a:lnSpc>
              <a:spcBef>
                <a:spcPct val="50000"/>
              </a:spcBef>
              <a:spcAft>
                <a:spcPct val="0"/>
              </a:spcAft>
              <a:buClr>
                <a:srgbClr val="F0AB00"/>
              </a:buClr>
              <a:buSzPct val="80000"/>
            </a:pPr>
            <a:r>
              <a:rPr lang="en-US" sz="2000" kern="0" dirty="0">
                <a:ea typeface="Arial Unicode MS" pitchFamily="34" charset="-128"/>
                <a:cs typeface="Arial Unicode MS" pitchFamily="34" charset="-128"/>
              </a:rPr>
              <a:t>Click “Submit”</a:t>
            </a:r>
          </a:p>
        </p:txBody>
      </p:sp>
      <p:sp>
        <p:nvSpPr>
          <p:cNvPr id="39" name="Ready to Buy" hidden="1"/>
          <p:cNvSpPr/>
          <p:nvPr/>
        </p:nvSpPr>
        <p:spPr bwMode="gray">
          <a:xfrm>
            <a:off x="535651" y="3952311"/>
            <a:ext cx="2125565" cy="964788"/>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Ready to submit Ariba Cart</a:t>
            </a:r>
            <a:br>
              <a:rPr lang="en-US" sz="2000" kern="0" dirty="0">
                <a:ea typeface="Arial Unicode MS" pitchFamily="34" charset="-128"/>
                <a:cs typeface="Arial Unicode MS" pitchFamily="34" charset="-128"/>
              </a:rPr>
            </a:br>
            <a:r>
              <a:rPr lang="en-US" sz="2000" kern="0" dirty="0">
                <a:ea typeface="Arial Unicode MS" pitchFamily="34" charset="-128"/>
                <a:cs typeface="Arial Unicode MS" pitchFamily="34" charset="-128"/>
              </a:rPr>
              <a:t>and buy!</a:t>
            </a:r>
          </a:p>
        </p:txBody>
      </p:sp>
      <p:grpSp>
        <p:nvGrpSpPr>
          <p:cNvPr id="43" name="Group 42">
            <a:extLst>
              <a:ext uri="{FF2B5EF4-FFF2-40B4-BE49-F238E27FC236}">
                <a16:creationId xmlns:a16="http://schemas.microsoft.com/office/drawing/2014/main" id="{754E348E-097C-4D31-99D7-846BD62D1C6C}"/>
              </a:ext>
            </a:extLst>
          </p:cNvPr>
          <p:cNvGrpSpPr/>
          <p:nvPr/>
        </p:nvGrpSpPr>
        <p:grpSpPr>
          <a:xfrm>
            <a:off x="2353235" y="1411715"/>
            <a:ext cx="2853327" cy="1690140"/>
            <a:chOff x="2353235" y="1411715"/>
            <a:chExt cx="2853327" cy="1690140"/>
          </a:xfrm>
        </p:grpSpPr>
        <p:sp>
          <p:nvSpPr>
            <p:cNvPr id="47" name="Arc 46">
              <a:extLst>
                <a:ext uri="{FF2B5EF4-FFF2-40B4-BE49-F238E27FC236}">
                  <a16:creationId xmlns:a16="http://schemas.microsoft.com/office/drawing/2014/main" id="{275E6513-66AE-4204-9646-DA87806A4993}"/>
                </a:ext>
              </a:extLst>
            </p:cNvPr>
            <p:cNvSpPr/>
            <p:nvPr/>
          </p:nvSpPr>
          <p:spPr>
            <a:xfrm>
              <a:off x="2353235" y="1933953"/>
              <a:ext cx="2853327" cy="1167902"/>
            </a:xfrm>
            <a:prstGeom prst="arc">
              <a:avLst>
                <a:gd name="adj1" fmla="val 11176783"/>
                <a:gd name="adj2" fmla="val 20523037"/>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ectangle 47">
              <a:extLst>
                <a:ext uri="{FF2B5EF4-FFF2-40B4-BE49-F238E27FC236}">
                  <a16:creationId xmlns:a16="http://schemas.microsoft.com/office/drawing/2014/main" id="{C7CFD85D-7C82-41AF-B142-B90C484B61A2}"/>
                </a:ext>
              </a:extLst>
            </p:cNvPr>
            <p:cNvSpPr/>
            <p:nvPr/>
          </p:nvSpPr>
          <p:spPr bwMode="gray">
            <a:xfrm>
              <a:off x="3281082" y="1575691"/>
              <a:ext cx="449576" cy="749019"/>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9" name="Rectangle 48">
              <a:extLst>
                <a:ext uri="{FF2B5EF4-FFF2-40B4-BE49-F238E27FC236}">
                  <a16:creationId xmlns:a16="http://schemas.microsoft.com/office/drawing/2014/main" id="{A37957C9-1A14-436D-971D-3F92D58A0C6C}"/>
                </a:ext>
              </a:extLst>
            </p:cNvPr>
            <p:cNvSpPr/>
            <p:nvPr/>
          </p:nvSpPr>
          <p:spPr>
            <a:xfrm rot="1091262">
              <a:off x="3122986" y="1411715"/>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grpSp>
      <p:sp>
        <p:nvSpPr>
          <p:cNvPr id="41" name="TextBox www.shop.com Supplier">
            <a:extLst>
              <a:ext uri="{FF2B5EF4-FFF2-40B4-BE49-F238E27FC236}">
                <a16:creationId xmlns:a16="http://schemas.microsoft.com/office/drawing/2014/main" id="{DCF6C0EB-09E8-42F6-8757-27FEEA67C386}"/>
              </a:ext>
            </a:extLst>
          </p:cNvPr>
          <p:cNvSpPr txBox="1"/>
          <p:nvPr/>
        </p:nvSpPr>
        <p:spPr>
          <a:xfrm>
            <a:off x="9902952" y="4197096"/>
            <a:ext cx="1872307"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www.supplier.com</a:t>
            </a:r>
          </a:p>
        </p:txBody>
      </p:sp>
      <p:sp>
        <p:nvSpPr>
          <p:cNvPr id="50" name="Arrow: Down 49">
            <a:extLst>
              <a:ext uri="{FF2B5EF4-FFF2-40B4-BE49-F238E27FC236}">
                <a16:creationId xmlns:a16="http://schemas.microsoft.com/office/drawing/2014/main" id="{0F6B8BB4-12B0-4E2E-B411-F5C889BDDC7F}"/>
              </a:ext>
            </a:extLst>
          </p:cNvPr>
          <p:cNvSpPr/>
          <p:nvPr/>
        </p:nvSpPr>
        <p:spPr bwMode="gray">
          <a:xfrm rot="5400000">
            <a:off x="3196563" y="2256929"/>
            <a:ext cx="225831" cy="301994"/>
          </a:xfrm>
          <a:prstGeom prst="downArrow">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 name="TextBox 4">
            <a:extLst>
              <a:ext uri="{FF2B5EF4-FFF2-40B4-BE49-F238E27FC236}">
                <a16:creationId xmlns:a16="http://schemas.microsoft.com/office/drawing/2014/main" id="{C40A2008-FB53-9BC9-AF7B-EE5744263F69}"/>
              </a:ext>
            </a:extLst>
          </p:cNvPr>
          <p:cNvSpPr txBox="1"/>
          <p:nvPr/>
        </p:nvSpPr>
        <p:spPr>
          <a:xfrm>
            <a:off x="6225317" y="1707852"/>
            <a:ext cx="1164389" cy="646331"/>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SAP</a:t>
            </a:r>
          </a:p>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Business Network</a:t>
            </a:r>
          </a:p>
        </p:txBody>
      </p:sp>
    </p:spTree>
    <p:extLst>
      <p:ext uri="{BB962C8B-B14F-4D97-AF65-F5344CB8AC3E}">
        <p14:creationId xmlns:p14="http://schemas.microsoft.com/office/powerpoint/2010/main" val="60287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58" presetClass="path" presetSubtype="0" accel="50000" decel="50000" fill="hold" grpId="0" nodeType="withEffect">
                                  <p:stCondLst>
                                    <p:cond delay="0"/>
                                  </p:stCondLst>
                                  <p:childTnLst>
                                    <p:animMotion origin="layout" path="M 2.77532E-6 2.50636E-6 L 0.08461 -0.10044 C 0.10127 -0.12289 0.12848 -0.1414 0.15855 -0.14696 C 0.19187 -0.15228 0.21934 -0.1458 0.23926 -0.12937 L 0.33481 -0.06272 " pathEditMode="relative" rAng="15840000" ptsTypes="AAAAA">
                                      <p:cBhvr>
                                        <p:cTn id="16" dur="3000" fill="hold"/>
                                        <p:tgtEl>
                                          <p:spTgt spid="4"/>
                                        </p:tgtEl>
                                        <p:attrNameLst>
                                          <p:attrName>ppt_x</p:attrName>
                                          <p:attrName>ppt_y</p:attrName>
                                        </p:attrNameLst>
                                      </p:cBhvr>
                                      <p:rCtr x="16402" y="-8933"/>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21" dur="500" fill="hold"/>
                                        <p:tgtEl>
                                          <p:spTgt spid="32">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xEl>
                                              <p:charRg st="4294967295" end="429496729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27" dur="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xEl>
                                              <p:charRg st="4294967295" end="4294967295"/>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35" presetID="58" presetClass="path" presetSubtype="0" accel="50000" decel="50000" fill="hold" grpId="0" nodeType="withEffect">
                                  <p:stCondLst>
                                    <p:cond delay="0"/>
                                  </p:stCondLst>
                                  <p:childTnLst>
                                    <p:animMotion origin="layout" path="M 0.03267 0.14583 L 0.11624 0.07708 C 0.13355 0.06157 0.15998 0.05254 0.18745 0.05254 C 0.21856 0.05254 0.24355 0.06157 0.26113 0.07708 L 0.34483 0.14583 " pathEditMode="relative" rAng="16200000" ptsTypes="AAAAA">
                                      <p:cBhvr>
                                        <p:cTn id="36" dur="3000" fill="hold"/>
                                        <p:tgtEl>
                                          <p:spTgt spid="20"/>
                                        </p:tgtEl>
                                        <p:attrNameLst>
                                          <p:attrName>ppt_x</p:attrName>
                                          <p:attrName>ppt_y</p:attrName>
                                        </p:attrNameLst>
                                      </p:cBhvr>
                                      <p:rCtr x="15608" y="-4653"/>
                                    </p:animMotion>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46" presetID="2" presetClass="entr" presetSubtype="2" fill="hold" grpId="0" nodeType="withEffect">
                                  <p:stCondLst>
                                    <p:cond delay="5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1+#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par>
                                <p:cTn id="50" presetID="2" presetClass="entr" presetSubtype="2"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fill="hold"/>
                                        <p:tgtEl>
                                          <p:spTgt spid="40"/>
                                        </p:tgtEl>
                                        <p:attrNameLst>
                                          <p:attrName>ppt_x</p:attrName>
                                        </p:attrNameLst>
                                      </p:cBhvr>
                                      <p:tavLst>
                                        <p:tav tm="0">
                                          <p:val>
                                            <p:strVal val="1+#ppt_w/2"/>
                                          </p:val>
                                        </p:tav>
                                        <p:tav tm="100000">
                                          <p:val>
                                            <p:strVal val="#ppt_x"/>
                                          </p:val>
                                        </p:tav>
                                      </p:tavLst>
                                    </p:anim>
                                    <p:anim calcmode="lin" valueType="num">
                                      <p:cBhvr additive="base">
                                        <p:cTn id="53" dur="500" fill="hold"/>
                                        <p:tgtEl>
                                          <p:spTgt spid="4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0"/>
                                        </p:tgtEl>
                                        <p:attrNameLst>
                                          <p:attrName>style.visibility</p:attrName>
                                        </p:attrNameLst>
                                      </p:cBhvr>
                                      <p:to>
                                        <p:strVal val="hidden"/>
                                      </p:to>
                                    </p:set>
                                  </p:subTnLst>
                                </p:cTn>
                              </p:par>
                              <p:par>
                                <p:cTn id="54" presetID="44" presetClass="path" presetSubtype="0" accel="50000" decel="50000" fill="hold" grpId="0" nodeType="withEffect">
                                  <p:stCondLst>
                                    <p:cond delay="0"/>
                                  </p:stCondLst>
                                  <p:childTnLst>
                                    <p:animMotion origin="layout" path="M -0.25006 -3.3557E-7 L -0.18302 -0.04004 C -0.16909 -0.04906 -0.14801 -0.05392 -0.12601 -0.05392 C -0.10101 -0.05392 -0.0811 -0.04906 -0.06704 -0.04004 L -2.71544E-6 -3.3557E-7 " pathEditMode="relative" rAng="0" ptsTypes="AAAAA">
                                      <p:cBhvr>
                                        <p:cTn id="55" dur="3000" spd="-100000" fill="hold"/>
                                        <p:tgtEl>
                                          <p:spTgt spid="18"/>
                                        </p:tgtEl>
                                        <p:attrNameLst>
                                          <p:attrName>ppt_x</p:attrName>
                                          <p:attrName>ppt_y</p:attrName>
                                        </p:attrNameLst>
                                      </p:cBhvr>
                                      <p:rCtr x="12497" y="-2708"/>
                                    </p:animMotion>
                                  </p:childTnLst>
                                  <p:subTnLst>
                                    <p:set>
                                      <p:cBhvr override="childStyle">
                                        <p:cTn dur="1" fill="hold" display="0" masterRel="nextClick" afterEffect="1"/>
                                        <p:tgtEl>
                                          <p:spTgt spid="18"/>
                                        </p:tgtEl>
                                        <p:attrNameLst>
                                          <p:attrName>style.visibility</p:attrName>
                                        </p:attrNameLst>
                                      </p:cBhvr>
                                      <p:to>
                                        <p:strVal val="hidden"/>
                                      </p:to>
                                    </p:set>
                                  </p:subTnLst>
                                </p:cTn>
                              </p:par>
                              <p:par>
                                <p:cTn id="56" presetID="44" presetClass="path" presetSubtype="0" accel="50000" decel="50000" fill="hold" grpId="0" nodeType="withEffect">
                                  <p:stCondLst>
                                    <p:cond delay="0"/>
                                  </p:stCondLst>
                                  <p:childTnLst>
                                    <p:animMotion origin="layout" path="M -0.34795 -0.21222 L -0.46264 -0.29207 C -0.4862 -0.31035 -0.51991 -0.31336 -0.55376 -0.30294 C -0.59216 -0.29091 -0.62132 -0.268 -0.64032 -0.23606 L -0.73197 -0.09188 " pathEditMode="relative" rAng="21000000" ptsTypes="AAAAA">
                                      <p:cBhvr>
                                        <p:cTn id="57" dur="3000" fill="hold"/>
                                        <p:tgtEl>
                                          <p:spTgt spid="16"/>
                                        </p:tgtEl>
                                        <p:attrNameLst>
                                          <p:attrName>ppt_x</p:attrName>
                                          <p:attrName>ppt_y</p:attrName>
                                        </p:attrNameLst>
                                      </p:cBhvr>
                                      <p:rCtr x="-19956" y="-1504"/>
                                    </p:animMotion>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par>
                                <p:cTn id="64" presetID="10" presetClass="entr" presetSubtype="0"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0" nodeType="withEffect">
                                  <p:stCondLst>
                                    <p:cond delay="100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2000"/>
                                        <p:tgtEl>
                                          <p:spTgt spid="46"/>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46"/>
                                        </p:tgtEl>
                                        <p:attrNameLst>
                                          <p:attrName>style.visibility</p:attrName>
                                        </p:attrNameLst>
                                      </p:cBhvr>
                                      <p:to>
                                        <p:strVal val="hidden"/>
                                      </p:to>
                                    </p:set>
                                  </p:childTnLst>
                                </p:cTn>
                              </p:par>
                              <p:par>
                                <p:cTn id="74" presetID="2" presetClass="entr" presetSubtype="4"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ppt_x"/>
                                          </p:val>
                                        </p:tav>
                                        <p:tav tm="100000">
                                          <p:val>
                                            <p:strVal val="#ppt_x"/>
                                          </p:val>
                                        </p:tav>
                                      </p:tavLst>
                                    </p:anim>
                                    <p:anim calcmode="lin" valueType="num">
                                      <p:cBhvr additive="base">
                                        <p:cTn id="77" dur="500" fill="hold"/>
                                        <p:tgtEl>
                                          <p:spTgt spid="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78" presetID="2" presetClass="entr" presetSubtype="2" fill="hold" grpId="0" nodeType="withEffect">
                                  <p:stCondLst>
                                    <p:cond delay="100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1+#ppt_w/2"/>
                                          </p:val>
                                        </p:tav>
                                        <p:tav tm="100000">
                                          <p:val>
                                            <p:strVal val="#ppt_x"/>
                                          </p:val>
                                        </p:tav>
                                      </p:tavLst>
                                    </p:anim>
                                    <p:anim calcmode="lin" valueType="num">
                                      <p:cBhvr additive="base">
                                        <p:cTn id="81" dur="500" fill="hold"/>
                                        <p:tgtEl>
                                          <p:spTgt spid="3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par>
                                <p:cTn id="82" presetID="37" presetClass="path" presetSubtype="0" accel="50000" decel="50000" fill="hold" grpId="1" nodeType="withEffect">
                                  <p:stCondLst>
                                    <p:cond delay="2500"/>
                                  </p:stCondLst>
                                  <p:childTnLst>
                                    <p:animMotion origin="layout" path="M -0.73197 -0.09188 L -0.54556 0.06595 C -0.50742 0.1009 -0.44727 0.1289 -0.38349 0.14094 C -0.31137 0.15251 -0.25279 0.14857 -0.21062 0.1289 L -0.00924 0.04327 " pathEditMode="relative" rAng="360000" ptsTypes="AAAAA">
                                      <p:cBhvr>
                                        <p:cTn id="83" dur="3000" spd="-100000" fill="hold"/>
                                        <p:tgtEl>
                                          <p:spTgt spid="16"/>
                                        </p:tgtEl>
                                        <p:attrNameLst>
                                          <p:attrName>ppt_x</p:attrName>
                                          <p:attrName>ppt_y</p:attrName>
                                        </p:attrNameLst>
                                      </p:cBhvr>
                                      <p:rCtr x="35642" y="15043"/>
                                    </p:animMotion>
                                  </p:childTnLst>
                                </p:cTn>
                              </p:par>
                              <p:par>
                                <p:cTn id="84" presetID="1" presetClass="entr" presetSubtype="0" fill="hold" nodeType="withEffect">
                                  <p:stCondLst>
                                    <p:cond delay="2500"/>
                                  </p:stCondLst>
                                  <p:childTnLst>
                                    <p:set>
                                      <p:cBhvr>
                                        <p:cTn id="85" dur="1" fill="hold">
                                          <p:stCondLst>
                                            <p:cond delay="0"/>
                                          </p:stCondLst>
                                        </p:cTn>
                                        <p:tgtEl>
                                          <p:spTgt spid="1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1"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anim calcmode="lin" valueType="num">
                                      <p:cBhvr additive="base">
                                        <p:cTn id="96" dur="500" fill="hold"/>
                                        <p:tgtEl>
                                          <p:spTgt spid="39"/>
                                        </p:tgtEl>
                                        <p:attrNameLst>
                                          <p:attrName>ppt_x</p:attrName>
                                        </p:attrNameLst>
                                      </p:cBhvr>
                                      <p:tavLst>
                                        <p:tav tm="0">
                                          <p:val>
                                            <p:strVal val="0-#ppt_w/2"/>
                                          </p:val>
                                        </p:tav>
                                        <p:tav tm="100000">
                                          <p:val>
                                            <p:strVal val="#ppt_x"/>
                                          </p:val>
                                        </p:tav>
                                      </p:tavLst>
                                    </p:anim>
                                    <p:anim calcmode="lin" valueType="num">
                                      <p:cBhvr additive="base">
                                        <p:cTn id="97"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nextCondLst>
                <p:cond evt="onClick" delay="0">
                  <p:tgtEl>
                    <p:spTgt spid="39"/>
                  </p:tgtEl>
                </p:cond>
              </p:nextCondLst>
            </p:seq>
          </p:childTnLst>
        </p:cTn>
      </p:par>
    </p:tnLst>
    <p:bldLst>
      <p:bldP spid="16" grpId="0"/>
      <p:bldP spid="16" grpId="1"/>
      <p:bldP spid="18" grpId="0"/>
      <p:bldP spid="20" grpId="0"/>
      <p:bldP spid="4" grpId="0"/>
      <p:bldP spid="36" grpId="0" animBg="1"/>
      <p:bldP spid="28" grpId="0"/>
      <p:bldP spid="27" grpId="0"/>
      <p:bldP spid="24" grpId="0"/>
      <p:bldP spid="23" grpId="0"/>
      <p:bldP spid="14" grpId="0" autoUpdateAnimBg="0"/>
      <p:bldP spid="32" grpId="0" autoUpdateAnimBg="0"/>
      <p:bldP spid="13" grpId="0"/>
      <p:bldP spid="22" grpId="0"/>
      <p:bldP spid="40" grpId="0" animBg="1"/>
      <p:bldP spid="35" grpId="0" animBg="1"/>
      <p:bldP spid="44" grpId="0" animBg="1"/>
      <p:bldP spid="46" grpId="0" animBg="1"/>
      <p:bldP spid="46" grpId="1" animBg="1"/>
      <p:bldP spid="39" grpId="0" animBg="1"/>
      <p:bldP spid="3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c from Supplier to Buyer" hidden="1"/>
          <p:cNvSpPr/>
          <p:nvPr/>
        </p:nvSpPr>
        <p:spPr>
          <a:xfrm rot="1091262">
            <a:off x="10304229" y="3201168"/>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8" name="Doc from Supplier to AN" hidden="1"/>
          <p:cNvSpPr/>
          <p:nvPr/>
        </p:nvSpPr>
        <p:spPr>
          <a:xfrm rot="1091262">
            <a:off x="10516830" y="2352237"/>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0" name="Doc from AN to Supplier" hidden="1"/>
          <p:cNvSpPr/>
          <p:nvPr/>
        </p:nvSpPr>
        <p:spPr>
          <a:xfrm rot="1091262">
            <a:off x="5856539" y="1429969"/>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 name="Here's How it works Title 1"/>
          <p:cNvSpPr>
            <a:spLocks noGrp="1"/>
          </p:cNvSpPr>
          <p:nvPr>
            <p:ph type="title"/>
          </p:nvPr>
        </p:nvSpPr>
        <p:spPr>
          <a:xfrm>
            <a:off x="503874" y="500467"/>
            <a:ext cx="11186476" cy="369332"/>
          </a:xfrm>
        </p:spPr>
        <p:txBody>
          <a:bodyPr/>
          <a:lstStyle/>
          <a:p>
            <a:r>
              <a:rPr lang="en-US" dirty="0"/>
              <a:t>How does it work?</a:t>
            </a:r>
            <a:endParaRPr lang="en-US" b="0" dirty="0"/>
          </a:p>
        </p:txBody>
      </p:sp>
      <p:sp>
        <p:nvSpPr>
          <p:cNvPr id="4" name="Rectangle 3" hidden="1"/>
          <p:cNvSpPr/>
          <p:nvPr/>
        </p:nvSpPr>
        <p:spPr>
          <a:xfrm rot="1091262">
            <a:off x="1112356" y="2228333"/>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9" name="Rectangle 18" hidden="1"/>
          <p:cNvSpPr/>
          <p:nvPr/>
        </p:nvSpPr>
        <p:spPr>
          <a:xfrm rot="1091262">
            <a:off x="1219252" y="2957832"/>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31" name="Blank behind Buyer Server" hidden="1"/>
          <p:cNvSpPr/>
          <p:nvPr/>
        </p:nvSpPr>
        <p:spPr bwMode="gray">
          <a:xfrm>
            <a:off x="1143292" y="1935903"/>
            <a:ext cx="914188" cy="197300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9" name="Blank behing Supplier server" hidden="1"/>
          <p:cNvSpPr/>
          <p:nvPr/>
        </p:nvSpPr>
        <p:spPr bwMode="gray">
          <a:xfrm>
            <a:off x="9896475" y="2295092"/>
            <a:ext cx="1220740" cy="184506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5" name="7 Evaluates other info" hidden="1"/>
          <p:cNvSpPr/>
          <p:nvPr/>
        </p:nvSpPr>
        <p:spPr>
          <a:xfrm>
            <a:off x="501651" y="5528797"/>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then evaluates any other information, and sends back a </a:t>
            </a:r>
            <a:r>
              <a:rPr lang="en-US" sz="2400" b="1" dirty="0">
                <a:solidFill>
                  <a:sysClr val="windowText" lastClr="000000"/>
                </a:solidFill>
                <a:latin typeface="+mj-lt"/>
                <a:ea typeface="+mj-ea"/>
                <a:cs typeface="+mj-cs"/>
              </a:rPr>
              <a:t>PunchOut</a:t>
            </a:r>
            <a:r>
              <a:rPr lang="en-US" sz="2400" dirty="0">
                <a:solidFill>
                  <a:sysClr val="windowText" lastClr="000000"/>
                </a:solidFill>
                <a:latin typeface="+mj-lt"/>
                <a:ea typeface="+mj-ea"/>
                <a:cs typeface="+mj-cs"/>
              </a:rPr>
              <a:t> </a:t>
            </a:r>
            <a:r>
              <a:rPr lang="en-US" sz="2400" b="1" dirty="0">
                <a:solidFill>
                  <a:sysClr val="windowText" lastClr="000000"/>
                </a:solidFill>
                <a:latin typeface="+mj-lt"/>
                <a:ea typeface="+mj-ea"/>
                <a:cs typeface="+mj-cs"/>
              </a:rPr>
              <a:t>Order Response, </a:t>
            </a:r>
            <a:r>
              <a:rPr lang="en-US" sz="2400" dirty="0">
                <a:solidFill>
                  <a:sysClr val="windowText" lastClr="000000"/>
                </a:solidFill>
                <a:latin typeface="+mj-lt"/>
                <a:ea typeface="+mj-ea"/>
                <a:cs typeface="+mj-cs"/>
              </a:rPr>
              <a:t>with the URL of the catalog to display to the User.</a:t>
            </a:r>
          </a:p>
        </p:txBody>
      </p:sp>
      <p:sp>
        <p:nvSpPr>
          <p:cNvPr id="33" name="TextBox www.shop.com Supplier" hidden="1"/>
          <p:cNvSpPr txBox="1"/>
          <p:nvPr/>
        </p:nvSpPr>
        <p:spPr>
          <a:xfrm>
            <a:off x="9901326" y="4197181"/>
            <a:ext cx="1564169"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www.shop.com</a:t>
            </a:r>
          </a:p>
        </p:txBody>
      </p:sp>
      <p:sp>
        <p:nvSpPr>
          <p:cNvPr id="34" name="TextBox  Buyer User"/>
          <p:cNvSpPr txBox="1"/>
          <p:nvPr/>
        </p:nvSpPr>
        <p:spPr>
          <a:xfrm>
            <a:off x="1068550" y="3471689"/>
            <a:ext cx="1153895"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Buyer User</a:t>
            </a:r>
          </a:p>
        </p:txBody>
      </p:sp>
      <p:sp>
        <p:nvSpPr>
          <p:cNvPr id="10" name="Graphic Server"/>
          <p:cNvSpPr/>
          <p:nvPr/>
        </p:nvSpPr>
        <p:spPr>
          <a:xfrm>
            <a:off x="9916697" y="1686128"/>
            <a:ext cx="1341754" cy="3107824"/>
          </a:xfrm>
          <a:prstGeom prst="rect">
            <a:avLst/>
          </a:prstGeom>
        </p:spPr>
        <p:txBody>
          <a:bodyPr wrap="square">
            <a:spAutoFit/>
          </a:bodyPr>
          <a:lstStyle/>
          <a:p>
            <a:r>
              <a:rPr lang="en-US" sz="19596" dirty="0">
                <a:latin typeface="Webdings" panose="05030102010509060703" pitchFamily="18" charset="2"/>
              </a:rPr>
              <a:t>À</a:t>
            </a:r>
            <a:endParaRPr lang="en-US" sz="19596" dirty="0">
              <a:latin typeface="MS Shell Dlg 2" panose="020B0604030504040204" pitchFamily="34" charset="0"/>
            </a:endParaRPr>
          </a:p>
        </p:txBody>
      </p:sp>
      <p:sp>
        <p:nvSpPr>
          <p:cNvPr id="36" name="Authenticat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Authenticated!</a:t>
            </a:r>
          </a:p>
        </p:txBody>
      </p:sp>
      <p:sp>
        <p:nvSpPr>
          <p:cNvPr id="28" name="10 Converts Cart to cXML" hidden="1"/>
          <p:cNvSpPr/>
          <p:nvPr/>
        </p:nvSpPr>
        <p:spPr>
          <a:xfrm>
            <a:off x="257175" y="5199122"/>
            <a:ext cx="11639550" cy="1092607"/>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converts their Shopping Cart to cXML, closes the connection and sends a </a:t>
            </a:r>
            <a:r>
              <a:rPr lang="en-US" sz="2400" b="1" dirty="0">
                <a:solidFill>
                  <a:sysClr val="windowText" lastClr="000000"/>
                </a:solidFill>
                <a:latin typeface="+mj-lt"/>
                <a:ea typeface="+mj-ea"/>
                <a:cs typeface="+mj-cs"/>
              </a:rPr>
              <a:t>PunchOut Order Message (POOM)</a:t>
            </a:r>
            <a:r>
              <a:rPr lang="en-US" sz="2400" dirty="0">
                <a:solidFill>
                  <a:sysClr val="windowText" lastClr="000000"/>
                </a:solidFill>
                <a:latin typeface="+mj-lt"/>
                <a:ea typeface="+mj-ea"/>
                <a:cs typeface="+mj-cs"/>
              </a:rPr>
              <a:t> back </a:t>
            </a:r>
            <a:r>
              <a:rPr lang="en-US" sz="2400" spc="-30" dirty="0">
                <a:solidFill>
                  <a:sysClr val="windowText" lastClr="000000"/>
                </a:solidFill>
                <a:latin typeface="+mj-lt"/>
                <a:ea typeface="+mj-ea"/>
                <a:cs typeface="+mj-cs"/>
              </a:rPr>
              <a:t>directly to the Ariba application, </a:t>
            </a:r>
            <a:br>
              <a:rPr lang="en-US" sz="2400"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which then adds the items from the Supplier into the User’s Ariba Shopping Cart.</a:t>
            </a:r>
          </a:p>
        </p:txBody>
      </p:sp>
      <p:sp>
        <p:nvSpPr>
          <p:cNvPr id="27" name="9 Shops Supplier catalog"/>
          <p:cNvSpPr/>
          <p:nvPr/>
        </p:nvSpPr>
        <p:spPr>
          <a:xfrm>
            <a:off x="501650" y="5527976"/>
            <a:ext cx="11188700" cy="1092607"/>
          </a:xfrm>
          <a:prstGeom prst="rect">
            <a:avLst/>
          </a:prstGeom>
          <a:noFill/>
        </p:spPr>
        <p:txBody>
          <a:bodyPr wrap="square">
            <a:spAutoFit/>
          </a:bodyPr>
          <a:lstStyle/>
          <a:p>
            <a:pPr algn="ctr">
              <a:lnSpc>
                <a:spcPts val="2600"/>
              </a:lnSpc>
            </a:pPr>
            <a:r>
              <a:rPr lang="en-US" sz="2400" spc="-30" dirty="0">
                <a:solidFill>
                  <a:sysClr val="windowText" lastClr="000000"/>
                </a:solidFill>
                <a:latin typeface="+mj-lt"/>
                <a:ea typeface="+mj-ea"/>
                <a:cs typeface="+mj-cs"/>
              </a:rPr>
              <a:t>The User shops the Supplier’s Catalog (now in the Ariba Procurement window), and adds items to the Supplier’s Cart. When they are done, they submit the Cart back to Ariba Procurement application.</a:t>
            </a:r>
          </a:p>
        </p:txBody>
      </p:sp>
      <p:sp>
        <p:nvSpPr>
          <p:cNvPr id="26" name="8 Validates Response" hidden="1"/>
          <p:cNvSpPr/>
          <p:nvPr/>
        </p:nvSpPr>
        <p:spPr>
          <a:xfrm>
            <a:off x="501650" y="5524275"/>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Network validates the </a:t>
            </a:r>
            <a:r>
              <a:rPr lang="en-US" sz="2400" b="1" dirty="0">
                <a:solidFill>
                  <a:sysClr val="windowText" lastClr="000000"/>
                </a:solidFill>
                <a:latin typeface="+mj-lt"/>
                <a:ea typeface="+mj-ea"/>
                <a:cs typeface="+mj-cs"/>
              </a:rPr>
              <a:t>Response</a:t>
            </a:r>
            <a:r>
              <a:rPr lang="en-US" sz="2400" dirty="0">
                <a:solidFill>
                  <a:sysClr val="windowText" lastClr="000000"/>
                </a:solidFill>
                <a:latin typeface="+mj-lt"/>
                <a:ea typeface="+mj-ea"/>
                <a:cs typeface="+mj-cs"/>
              </a:rPr>
              <a:t>, then sends the URL of the Supplier’s Catalog to the Buyer’s Ariba application to display to the User.</a:t>
            </a:r>
          </a:p>
        </p:txBody>
      </p:sp>
      <p:sp>
        <p:nvSpPr>
          <p:cNvPr id="24" name="6 Supplier authenticates POSR" hidden="1"/>
          <p:cNvSpPr/>
          <p:nvPr/>
        </p:nvSpPr>
        <p:spPr>
          <a:xfrm>
            <a:off x="501650" y="553918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authenticates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using the </a:t>
            </a:r>
            <a:r>
              <a:rPr lang="en-US" sz="2400" b="1" dirty="0">
                <a:solidFill>
                  <a:srgbClr val="9C277B"/>
                </a:solidFill>
                <a:latin typeface="Courier New" panose="02070309020205020404" pitchFamily="49" charset="0"/>
                <a:ea typeface="+mj-ea"/>
                <a:cs typeface="Courier New" panose="02070309020205020404" pitchFamily="49" charset="0"/>
              </a:rPr>
              <a:t>&lt;From&gt;</a:t>
            </a:r>
            <a:r>
              <a:rPr lang="en-US" sz="2400" dirty="0">
                <a:solidFill>
                  <a:sysClr val="windowText" lastClr="000000"/>
                </a:solidFill>
                <a:latin typeface="+mj-lt"/>
                <a:ea typeface="+mj-ea"/>
                <a:cs typeface="+mj-cs"/>
              </a:rPr>
              <a:t> ANID (as a User Name)</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their own Shared Secret (as the Password).</a:t>
            </a:r>
          </a:p>
        </p:txBody>
      </p:sp>
      <p:sp>
        <p:nvSpPr>
          <p:cNvPr id="23" name="5 POSR routed" hidden="1"/>
          <p:cNvSpPr/>
          <p:nvPr/>
        </p:nvSpPr>
        <p:spPr>
          <a:xfrm>
            <a:off x="451557" y="5523224"/>
            <a:ext cx="11272662" cy="425758"/>
          </a:xfrm>
          <a:prstGeom prst="rect">
            <a:avLst/>
          </a:prstGeom>
          <a:noFill/>
        </p:spPr>
        <p:txBody>
          <a:bodyPr wrap="square" lIns="0" rIns="0">
            <a:spAutoFit/>
          </a:bodyPr>
          <a:lstStyle/>
          <a:p>
            <a:pPr algn="ctr">
              <a:lnSpc>
                <a:spcPts val="2600"/>
              </a:lnSpc>
            </a:pP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is then routed and presented to the Supplier’s specified PunchOut URL.</a:t>
            </a:r>
          </a:p>
        </p:txBody>
      </p:sp>
      <p:sp>
        <p:nvSpPr>
          <p:cNvPr id="14" name="4 In the Supplier Record" hidden="1"/>
          <p:cNvSpPr/>
          <p:nvPr/>
        </p:nvSpPr>
        <p:spPr>
          <a:xfrm>
            <a:off x="501651" y="5533184"/>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In the AN Supplier record, the Supplier’s Shared Secret is looked up, </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added to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then it looks up the Supplier’s PunchOut URL.</a:t>
            </a:r>
          </a:p>
        </p:txBody>
      </p:sp>
      <p:sp>
        <p:nvSpPr>
          <p:cNvPr id="32" name="3 The AN Looks up &lt;To&gt; ANID" hidden="1"/>
          <p:cNvSpPr/>
          <p:nvPr/>
        </p:nvSpPr>
        <p:spPr>
          <a:xfrm>
            <a:off x="0" y="5561082"/>
            <a:ext cx="12195175" cy="707886"/>
          </a:xfrm>
          <a:prstGeom prst="rect">
            <a:avLst/>
          </a:prstGeom>
          <a:noFill/>
        </p:spPr>
        <p:txBody>
          <a:bodyPr wrap="square">
            <a:spAutoFit/>
          </a:bodyPr>
          <a:lstStyle/>
          <a:p>
            <a:pPr algn="ctr">
              <a:lnSpc>
                <a:spcPts val="2400"/>
              </a:lnSpc>
            </a:pPr>
            <a:r>
              <a:rPr lang="en-US" sz="2400" spc="-30" dirty="0">
                <a:solidFill>
                  <a:sysClr val="windowText" lastClr="000000"/>
                </a:solidFill>
                <a:latin typeface="+mj-lt"/>
                <a:ea typeface="+mj-ea"/>
                <a:cs typeface="+mj-cs"/>
              </a:rPr>
              <a:t>The AN looks up the ANID in the </a:t>
            </a:r>
            <a:r>
              <a:rPr lang="en-US" sz="2400" b="1" spc="-30" dirty="0">
                <a:solidFill>
                  <a:srgbClr val="9C277B"/>
                </a:solidFill>
                <a:latin typeface="Courier New" panose="02070309020205020404" pitchFamily="49" charset="0"/>
                <a:ea typeface="+mj-ea"/>
                <a:cs typeface="Courier New" panose="02070309020205020404" pitchFamily="49" charset="0"/>
              </a:rPr>
              <a:t>&lt;To&gt;</a:t>
            </a:r>
            <a:r>
              <a:rPr lang="en-US" sz="2400" spc="-30" dirty="0">
                <a:solidFill>
                  <a:sysClr val="windowText" lastClr="000000"/>
                </a:solidFill>
                <a:latin typeface="+mj-lt"/>
                <a:ea typeface="+mj-ea"/>
                <a:cs typeface="+mj-cs"/>
              </a:rPr>
              <a:t> element of the </a:t>
            </a:r>
            <a:r>
              <a:rPr lang="en-US" sz="2400" b="1" spc="-30" dirty="0">
                <a:solidFill>
                  <a:sysClr val="windowText" lastClr="000000"/>
                </a:solidFill>
                <a:latin typeface="+mj-lt"/>
                <a:ea typeface="+mj-ea"/>
                <a:cs typeface="+mj-cs"/>
              </a:rPr>
              <a:t>POSR, </a:t>
            </a:r>
            <a:br>
              <a:rPr lang="en-US" sz="2400" b="1"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and finds the Supplier record on the Network.</a:t>
            </a:r>
          </a:p>
        </p:txBody>
      </p:sp>
      <p:sp>
        <p:nvSpPr>
          <p:cNvPr id="13" name="2 POSR Routed to AN" hidden="1"/>
          <p:cNvSpPr/>
          <p:nvPr/>
        </p:nvSpPr>
        <p:spPr>
          <a:xfrm>
            <a:off x="503238" y="5484167"/>
            <a:ext cx="11188700" cy="461665"/>
          </a:xfrm>
          <a:prstGeom prst="rect">
            <a:avLst/>
          </a:prstGeom>
          <a:noFill/>
        </p:spPr>
        <p:txBody>
          <a:bodyPr wrap="square">
            <a:spAutoFit/>
          </a:bodyPr>
          <a:lstStyle/>
          <a:p>
            <a:pPr algn="ct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PunchOut Setup Request (POSR) </a:t>
            </a:r>
            <a:r>
              <a:rPr lang="en-US" sz="2400" dirty="0">
                <a:solidFill>
                  <a:sysClr val="windowText" lastClr="000000"/>
                </a:solidFill>
                <a:latin typeface="+mj-lt"/>
                <a:ea typeface="+mj-ea"/>
                <a:cs typeface="+mj-cs"/>
              </a:rPr>
              <a:t>is routed from Ariba to the AN.</a:t>
            </a:r>
          </a:p>
        </p:txBody>
      </p:sp>
      <p:sp>
        <p:nvSpPr>
          <p:cNvPr id="22" name="1 User clicks Buy From Supplier" hidden="1"/>
          <p:cNvSpPr/>
          <p:nvPr/>
        </p:nvSpPr>
        <p:spPr>
          <a:xfrm>
            <a:off x="462845" y="5521983"/>
            <a:ext cx="11288103" cy="425758"/>
          </a:xfrm>
          <a:prstGeom prst="rect">
            <a:avLst/>
          </a:prstGeom>
          <a:noFill/>
        </p:spPr>
        <p:txBody>
          <a:bodyPr wrap="square" lIns="0" rIns="0">
            <a:spAutoFit/>
          </a:bodyPr>
          <a:lstStyle/>
          <a:p>
            <a:pPr algn="ctr">
              <a:lnSpc>
                <a:spcPts val="2600"/>
              </a:lnSpc>
            </a:pPr>
            <a:r>
              <a:rPr lang="en-US" sz="2400" spc="-20" dirty="0">
                <a:solidFill>
                  <a:sysClr val="windowText" lastClr="000000"/>
                </a:solidFill>
                <a:latin typeface="+mj-lt"/>
                <a:ea typeface="+mj-ea"/>
                <a:cs typeface="+mj-cs"/>
              </a:rPr>
              <a:t>The User finds the Supplier’s link in the Ariba Catalog and clicks “Buy from Supplier.”</a:t>
            </a:r>
          </a:p>
        </p:txBody>
      </p:sp>
      <p:pic>
        <p:nvPicPr>
          <p:cNvPr id="11" name="Ariba Network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58" y="1212983"/>
            <a:ext cx="4989321" cy="3513473"/>
          </a:xfrm>
          <a:prstGeom prst="rect">
            <a:avLst/>
          </a:prstGeom>
        </p:spPr>
      </p:pic>
      <p:sp>
        <p:nvSpPr>
          <p:cNvPr id="40" name="URL Determin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URL determined</a:t>
            </a:r>
          </a:p>
        </p:txBody>
      </p:sp>
      <p:pic>
        <p:nvPicPr>
          <p:cNvPr id="7" name="Ariba Catalog Graphic"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pic>
        <p:nvPicPr>
          <p:cNvPr id="45" name="Ariba Catalog Graphic"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sp>
        <p:nvSpPr>
          <p:cNvPr id="35" name="Cart--&gt;POOM" hidden="1"/>
          <p:cNvSpPr/>
          <p:nvPr/>
        </p:nvSpPr>
        <p:spPr bwMode="gray">
          <a:xfrm>
            <a:off x="9547124" y="1651391"/>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err="1">
                <a:ea typeface="Arial Unicode MS" pitchFamily="34" charset="-128"/>
                <a:cs typeface="Arial Unicode MS" pitchFamily="34" charset="-128"/>
              </a:rPr>
              <a:t>Cart</a:t>
            </a:r>
            <a:r>
              <a:rPr lang="en-US" sz="2000" kern="0" dirty="0" err="1">
                <a:ea typeface="Arial Unicode MS" pitchFamily="34" charset="-128"/>
                <a:cs typeface="Arial Unicode MS" pitchFamily="34" charset="-128"/>
                <a:sym typeface="Wingdings" panose="05000000000000000000" pitchFamily="2" charset="2"/>
              </a:rPr>
              <a:t>POOM</a:t>
            </a:r>
            <a:endParaRPr lang="en-US" sz="2000" kern="0" dirty="0">
              <a:ea typeface="Arial Unicode MS" pitchFamily="34" charset="-128"/>
              <a:cs typeface="Arial Unicode MS" pitchFamily="34" charset="-128"/>
            </a:endParaRPr>
          </a:p>
        </p:txBody>
      </p:sp>
      <p:sp>
        <p:nvSpPr>
          <p:cNvPr id="44" name="Network Cloud Blockout" hidden="1"/>
          <p:cNvSpPr/>
          <p:nvPr/>
        </p:nvSpPr>
        <p:spPr bwMode="gray">
          <a:xfrm>
            <a:off x="5231426" y="2213376"/>
            <a:ext cx="2125565" cy="1298610"/>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100"/>
              </a:lnSpc>
              <a:spcBef>
                <a:spcPct val="50000"/>
              </a:spcBef>
              <a:spcAft>
                <a:spcPct val="0"/>
              </a:spcAft>
              <a:buClr>
                <a:srgbClr val="00B050"/>
              </a:buClr>
              <a:buSzPct val="80000"/>
            </a:pPr>
            <a:endParaRPr lang="en-US" sz="2000" kern="0" dirty="0">
              <a:ea typeface="Arial Unicode MS" pitchFamily="34" charset="-128"/>
              <a:cs typeface="Arial Unicode MS" pitchFamily="34" charset="-128"/>
            </a:endParaRPr>
          </a:p>
        </p:txBody>
      </p:sp>
      <p:sp>
        <p:nvSpPr>
          <p:cNvPr id="38" name="AN Response" hidden="1"/>
          <p:cNvSpPr/>
          <p:nvPr/>
        </p:nvSpPr>
        <p:spPr bwMode="gray">
          <a:xfrm>
            <a:off x="5157198" y="2250941"/>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Response:</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200 “Success”</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URL</a:t>
            </a:r>
          </a:p>
        </p:txBody>
      </p:sp>
      <p:pic>
        <p:nvPicPr>
          <p:cNvPr id="8" name="Cat Graphic w/ with www.shop.com"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97" y="1695027"/>
            <a:ext cx="2208796" cy="2216110"/>
          </a:xfrm>
          <a:prstGeom prst="rect">
            <a:avLst/>
          </a:prstGeom>
        </p:spPr>
      </p:pic>
      <p:pic>
        <p:nvPicPr>
          <p:cNvPr id="15" name="Cat Graphic Shop Sh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897" y="1695027"/>
            <a:ext cx="2208497" cy="2215809"/>
          </a:xfrm>
          <a:prstGeom prst="rect">
            <a:avLst/>
          </a:prstGeom>
        </p:spPr>
      </p:pic>
      <p:pic>
        <p:nvPicPr>
          <p:cNvPr id="12" name="Cart Graphic w/Ariba Cart" hid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897" y="1696333"/>
            <a:ext cx="2208797" cy="2216110"/>
          </a:xfrm>
          <a:prstGeom prst="rect">
            <a:avLst/>
          </a:prstGeom>
        </p:spPr>
      </p:pic>
      <p:sp>
        <p:nvSpPr>
          <p:cNvPr id="42" name="White behind Submit" hidden="1">
            <a:extLst>
              <a:ext uri="{FF2B5EF4-FFF2-40B4-BE49-F238E27FC236}">
                <a16:creationId xmlns:a16="http://schemas.microsoft.com/office/drawing/2014/main" id="{8A8A1B94-CFF3-4D61-91A8-10843778A1EC}"/>
              </a:ext>
            </a:extLst>
          </p:cNvPr>
          <p:cNvSpPr/>
          <p:nvPr/>
        </p:nvSpPr>
        <p:spPr bwMode="gray">
          <a:xfrm>
            <a:off x="468244" y="3890964"/>
            <a:ext cx="2274956" cy="1077514"/>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46" name="Click Submit"/>
          <p:cNvSpPr/>
          <p:nvPr/>
        </p:nvSpPr>
        <p:spPr bwMode="gray">
          <a:xfrm>
            <a:off x="532200" y="3966068"/>
            <a:ext cx="2125565" cy="466236"/>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000"/>
              </a:lnSpc>
              <a:spcBef>
                <a:spcPct val="50000"/>
              </a:spcBef>
              <a:spcAft>
                <a:spcPct val="0"/>
              </a:spcAft>
              <a:buClr>
                <a:srgbClr val="F0AB00"/>
              </a:buClr>
              <a:buSzPct val="80000"/>
            </a:pPr>
            <a:r>
              <a:rPr lang="en-US" sz="2000" kern="0" dirty="0">
                <a:ea typeface="Arial Unicode MS" pitchFamily="34" charset="-128"/>
                <a:cs typeface="Arial Unicode MS" pitchFamily="34" charset="-128"/>
              </a:rPr>
              <a:t>Click “Submit”</a:t>
            </a:r>
          </a:p>
        </p:txBody>
      </p:sp>
      <p:sp>
        <p:nvSpPr>
          <p:cNvPr id="39" name="Ready to Buy" hidden="1"/>
          <p:cNvSpPr/>
          <p:nvPr/>
        </p:nvSpPr>
        <p:spPr bwMode="gray">
          <a:xfrm>
            <a:off x="535651" y="3952311"/>
            <a:ext cx="2125565" cy="964788"/>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Ready to submit Ariba Cart</a:t>
            </a:r>
            <a:br>
              <a:rPr lang="en-US" sz="2000" kern="0" dirty="0">
                <a:ea typeface="Arial Unicode MS" pitchFamily="34" charset="-128"/>
                <a:cs typeface="Arial Unicode MS" pitchFamily="34" charset="-128"/>
              </a:rPr>
            </a:br>
            <a:r>
              <a:rPr lang="en-US" sz="2000" kern="0" dirty="0">
                <a:ea typeface="Arial Unicode MS" pitchFamily="34" charset="-128"/>
                <a:cs typeface="Arial Unicode MS" pitchFamily="34" charset="-128"/>
              </a:rPr>
              <a:t>and buy!</a:t>
            </a:r>
          </a:p>
        </p:txBody>
      </p:sp>
      <p:sp>
        <p:nvSpPr>
          <p:cNvPr id="37" name="TextBox www.shop.com Supplier">
            <a:extLst>
              <a:ext uri="{FF2B5EF4-FFF2-40B4-BE49-F238E27FC236}">
                <a16:creationId xmlns:a16="http://schemas.microsoft.com/office/drawing/2014/main" id="{7396194F-4C6B-4027-9C0A-F773D8449C12}"/>
              </a:ext>
            </a:extLst>
          </p:cNvPr>
          <p:cNvSpPr txBox="1"/>
          <p:nvPr/>
        </p:nvSpPr>
        <p:spPr>
          <a:xfrm>
            <a:off x="9902952" y="4197096"/>
            <a:ext cx="1872307"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www.supplier.com</a:t>
            </a:r>
          </a:p>
        </p:txBody>
      </p:sp>
      <p:sp>
        <p:nvSpPr>
          <p:cNvPr id="5" name="TextBox 4">
            <a:extLst>
              <a:ext uri="{FF2B5EF4-FFF2-40B4-BE49-F238E27FC236}">
                <a16:creationId xmlns:a16="http://schemas.microsoft.com/office/drawing/2014/main" id="{94158189-E3F7-DB62-E6D1-E0195F8A7B8E}"/>
              </a:ext>
            </a:extLst>
          </p:cNvPr>
          <p:cNvSpPr txBox="1"/>
          <p:nvPr/>
        </p:nvSpPr>
        <p:spPr>
          <a:xfrm>
            <a:off x="6225317" y="1707852"/>
            <a:ext cx="1164389" cy="646331"/>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SAP</a:t>
            </a:r>
          </a:p>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Business Network</a:t>
            </a:r>
          </a:p>
        </p:txBody>
      </p:sp>
    </p:spTree>
    <p:extLst>
      <p:ext uri="{BB962C8B-B14F-4D97-AF65-F5344CB8AC3E}">
        <p14:creationId xmlns:p14="http://schemas.microsoft.com/office/powerpoint/2010/main" val="58313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58" presetClass="path" presetSubtype="0" accel="50000" decel="50000" fill="hold" grpId="0" nodeType="withEffect">
                                  <p:stCondLst>
                                    <p:cond delay="0"/>
                                  </p:stCondLst>
                                  <p:childTnLst>
                                    <p:animMotion origin="layout" path="M 2.77532E-6 2.50636E-6 L 0.08461 -0.10044 C 0.10127 -0.12289 0.12848 -0.1414 0.15855 -0.14696 C 0.19187 -0.15228 0.21934 -0.1458 0.23926 -0.12937 L 0.33481 -0.06272 " pathEditMode="relative" rAng="15840000" ptsTypes="AAAAA">
                                      <p:cBhvr>
                                        <p:cTn id="16" dur="3000" fill="hold"/>
                                        <p:tgtEl>
                                          <p:spTgt spid="4"/>
                                        </p:tgtEl>
                                        <p:attrNameLst>
                                          <p:attrName>ppt_x</p:attrName>
                                          <p:attrName>ppt_y</p:attrName>
                                        </p:attrNameLst>
                                      </p:cBhvr>
                                      <p:rCtr x="16402" y="-8933"/>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21" dur="500" fill="hold"/>
                                        <p:tgtEl>
                                          <p:spTgt spid="32">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xEl>
                                              <p:charRg st="4294967295" end="429496729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27" dur="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xEl>
                                              <p:charRg st="4294967295" end="4294967295"/>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35" presetID="58" presetClass="path" presetSubtype="0" accel="50000" decel="50000" fill="hold" grpId="0" nodeType="withEffect">
                                  <p:stCondLst>
                                    <p:cond delay="0"/>
                                  </p:stCondLst>
                                  <p:childTnLst>
                                    <p:animMotion origin="layout" path="M 0.03267 0.14583 L 0.11624 0.07708 C 0.13355 0.06157 0.15998 0.05254 0.18745 0.05254 C 0.21856 0.05254 0.24355 0.06157 0.26113 0.07708 L 0.34483 0.14583 " pathEditMode="relative" rAng="16200000" ptsTypes="AAAAA">
                                      <p:cBhvr>
                                        <p:cTn id="36" dur="3000" fill="hold"/>
                                        <p:tgtEl>
                                          <p:spTgt spid="20"/>
                                        </p:tgtEl>
                                        <p:attrNameLst>
                                          <p:attrName>ppt_x</p:attrName>
                                          <p:attrName>ppt_y</p:attrName>
                                        </p:attrNameLst>
                                      </p:cBhvr>
                                      <p:rCtr x="15608" y="-4653"/>
                                    </p:animMotion>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46" presetID="2" presetClass="entr" presetSubtype="2" fill="hold" grpId="0" nodeType="withEffect">
                                  <p:stCondLst>
                                    <p:cond delay="5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1+#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par>
                                <p:cTn id="56" presetID="2" presetClass="entr" presetSubtype="2"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1+#ppt_w/2"/>
                                          </p:val>
                                        </p:tav>
                                        <p:tav tm="100000">
                                          <p:val>
                                            <p:strVal val="#ppt_x"/>
                                          </p:val>
                                        </p:tav>
                                      </p:tavLst>
                                    </p:anim>
                                    <p:anim calcmode="lin" valueType="num">
                                      <p:cBhvr additive="base">
                                        <p:cTn id="59" dur="500" fill="hold"/>
                                        <p:tgtEl>
                                          <p:spTgt spid="4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0"/>
                                        </p:tgtEl>
                                        <p:attrNameLst>
                                          <p:attrName>style.visibility</p:attrName>
                                        </p:attrNameLst>
                                      </p:cBhvr>
                                      <p:to>
                                        <p:strVal val="hidden"/>
                                      </p:to>
                                    </p:set>
                                  </p:subTnLst>
                                </p:cTn>
                              </p:par>
                              <p:par>
                                <p:cTn id="60" presetID="44" presetClass="path" presetSubtype="0" accel="50000" decel="50000" fill="hold" grpId="0" nodeType="withEffect">
                                  <p:stCondLst>
                                    <p:cond delay="0"/>
                                  </p:stCondLst>
                                  <p:childTnLst>
                                    <p:animMotion origin="layout" path="M -0.25006 -3.3557E-7 L -0.18302 -0.04004 C -0.16909 -0.04906 -0.14801 -0.05392 -0.12601 -0.05392 C -0.10101 -0.05392 -0.0811 -0.04906 -0.06704 -0.04004 L -2.71544E-6 -3.3557E-7 " pathEditMode="relative" rAng="0" ptsTypes="AAAAA">
                                      <p:cBhvr>
                                        <p:cTn id="61" dur="3000" spd="-100000" fill="hold"/>
                                        <p:tgtEl>
                                          <p:spTgt spid="18"/>
                                        </p:tgtEl>
                                        <p:attrNameLst>
                                          <p:attrName>ppt_x</p:attrName>
                                          <p:attrName>ppt_y</p:attrName>
                                        </p:attrNameLst>
                                      </p:cBhvr>
                                      <p:rCtr x="12497" y="-2708"/>
                                    </p:animMotion>
                                  </p:childTnLst>
                                  <p:subTnLst>
                                    <p:set>
                                      <p:cBhvr override="childStyle">
                                        <p:cTn dur="1" fill="hold" display="0" masterRel="nextClick" afterEffect="1"/>
                                        <p:tgtEl>
                                          <p:spTgt spid="18"/>
                                        </p:tgtEl>
                                        <p:attrNameLst>
                                          <p:attrName>style.visibility</p:attrName>
                                        </p:attrNameLst>
                                      </p:cBhvr>
                                      <p:to>
                                        <p:strVal val="hidden"/>
                                      </p:to>
                                    </p:set>
                                  </p:sub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65" presetID="1"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44" presetClass="path" presetSubtype="0" accel="50000" decel="50000" fill="hold" grpId="0" nodeType="withEffect">
                                  <p:stCondLst>
                                    <p:cond delay="0"/>
                                  </p:stCondLst>
                                  <p:childTnLst>
                                    <p:animMotion origin="layout" path="M -0.34795 -0.21222 L -0.46264 -0.29207 C -0.4862 -0.31035 -0.51991 -0.31336 -0.55376 -0.30294 C -0.59216 -0.29091 -0.62132 -0.268 -0.64032 -0.23606 L -0.73197 -0.09188 " pathEditMode="relative" rAng="21000000" ptsTypes="AAAAA">
                                      <p:cBhvr>
                                        <p:cTn id="68" dur="3000" fill="hold"/>
                                        <p:tgtEl>
                                          <p:spTgt spid="16"/>
                                        </p:tgtEl>
                                        <p:attrNameLst>
                                          <p:attrName>ppt_x</p:attrName>
                                          <p:attrName>ppt_y</p:attrName>
                                        </p:attrNameLst>
                                      </p:cBhvr>
                                      <p:rCtr x="-19956" y="-1504"/>
                                    </p:animMotion>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73" presetID="2" presetClass="entr" presetSubtype="2" fill="hold" grpId="0" nodeType="withEffect">
                                  <p:stCondLst>
                                    <p:cond delay="100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1+#ppt_w/2"/>
                                          </p:val>
                                        </p:tav>
                                        <p:tav tm="100000">
                                          <p:val>
                                            <p:strVal val="#ppt_x"/>
                                          </p:val>
                                        </p:tav>
                                      </p:tavLst>
                                    </p:anim>
                                    <p:anim calcmode="lin" valueType="num">
                                      <p:cBhvr additive="base">
                                        <p:cTn id="76" dur="500" fill="hold"/>
                                        <p:tgtEl>
                                          <p:spTgt spid="3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par>
                                <p:cTn id="77" presetID="37" presetClass="path" presetSubtype="0" accel="50000" decel="50000" fill="hold" grpId="1" nodeType="withEffect">
                                  <p:stCondLst>
                                    <p:cond delay="2500"/>
                                  </p:stCondLst>
                                  <p:childTnLst>
                                    <p:animMotion origin="layout" path="M -0.73197 -0.09188 L -0.54556 0.06595 C -0.50742 0.1009 -0.44727 0.1289 -0.38349 0.14094 C -0.31137 0.15251 -0.25279 0.14857 -0.21062 0.1289 L -0.00924 0.04327 " pathEditMode="relative" rAng="360000" ptsTypes="AAAAA">
                                      <p:cBhvr>
                                        <p:cTn id="78" dur="3000" spd="-100000" fill="hold"/>
                                        <p:tgtEl>
                                          <p:spTgt spid="16"/>
                                        </p:tgtEl>
                                        <p:attrNameLst>
                                          <p:attrName>ppt_x</p:attrName>
                                          <p:attrName>ppt_y</p:attrName>
                                        </p:attrNameLst>
                                      </p:cBhvr>
                                      <p:rCtr x="35642" y="15043"/>
                                    </p:animMotion>
                                  </p:childTnLst>
                                </p:cTn>
                              </p:par>
                              <p:par>
                                <p:cTn id="79" presetID="1" presetClass="entr" presetSubtype="0" fill="hold" nodeType="withEffect">
                                  <p:stCondLst>
                                    <p:cond delay="2500"/>
                                  </p:stCondLst>
                                  <p:childTnLst>
                                    <p:set>
                                      <p:cBhvr>
                                        <p:cTn id="80" dur="1" fill="hold">
                                          <p:stCondLst>
                                            <p:cond delay="0"/>
                                          </p:stCondLst>
                                        </p:cTn>
                                        <p:tgtEl>
                                          <p:spTgt spid="1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1"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39"/>
                    </p:tgtEl>
                  </p:cond>
                </p:stCondLst>
                <p:endSync evt="end" delay="0">
                  <p:rtn val="all"/>
                </p:endSync>
                <p:childTnLst>
                  <p:par>
                    <p:cTn id="87" fill="hold">
                      <p:stCondLst>
                        <p:cond delay="0"/>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500" fill="hold"/>
                                        <p:tgtEl>
                                          <p:spTgt spid="39"/>
                                        </p:tgtEl>
                                        <p:attrNameLst>
                                          <p:attrName>ppt_x</p:attrName>
                                        </p:attrNameLst>
                                      </p:cBhvr>
                                      <p:tavLst>
                                        <p:tav tm="0">
                                          <p:val>
                                            <p:strVal val="0-#ppt_w/2"/>
                                          </p:val>
                                        </p:tav>
                                        <p:tav tm="100000">
                                          <p:val>
                                            <p:strVal val="#ppt_x"/>
                                          </p:val>
                                        </p:tav>
                                      </p:tavLst>
                                    </p:anim>
                                    <p:anim calcmode="lin" valueType="num">
                                      <p:cBhvr additive="base">
                                        <p:cTn id="92"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nextCondLst>
                <p:cond evt="onClick" delay="0">
                  <p:tgtEl>
                    <p:spTgt spid="39"/>
                  </p:tgtEl>
                </p:cond>
              </p:nextCondLst>
            </p:seq>
          </p:childTnLst>
        </p:cTn>
      </p:par>
    </p:tnLst>
    <p:bldLst>
      <p:bldP spid="16" grpId="0"/>
      <p:bldP spid="16" grpId="1"/>
      <p:bldP spid="18" grpId="0"/>
      <p:bldP spid="20" grpId="0"/>
      <p:bldP spid="4" grpId="0"/>
      <p:bldP spid="25" grpId="0"/>
      <p:bldP spid="36" grpId="0" animBg="1"/>
      <p:bldP spid="28" grpId="0"/>
      <p:bldP spid="24" grpId="0"/>
      <p:bldP spid="23" grpId="0"/>
      <p:bldP spid="14" grpId="0" autoUpdateAnimBg="0"/>
      <p:bldP spid="32" grpId="0" autoUpdateAnimBg="0"/>
      <p:bldP spid="13" grpId="0"/>
      <p:bldP spid="22" grpId="0"/>
      <p:bldP spid="40" grpId="0" animBg="1"/>
      <p:bldP spid="35" grpId="0" animBg="1"/>
      <p:bldP spid="44" grpId="0" animBg="1"/>
      <p:bldP spid="38" grpId="0" animBg="1"/>
      <p:bldP spid="39" grpId="0" animBg="1"/>
      <p:bldP spid="3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genda items"/>
          <p:cNvSpPr>
            <a:spLocks noGrp="1"/>
          </p:cNvSpPr>
          <p:nvPr>
            <p:ph type="body" sz="quarter" idx="10"/>
          </p:nvPr>
        </p:nvSpPr>
        <p:spPr bwMode="gray">
          <a:xfrm>
            <a:off x="501449" y="1121923"/>
            <a:ext cx="11185200" cy="5350968"/>
          </a:xfrm>
        </p:spPr>
        <p:txBody>
          <a:bodyPr>
            <a:normAutofit fontScale="47500" lnSpcReduction="20000"/>
          </a:bodyPr>
          <a:lstStyle/>
          <a:p>
            <a:r>
              <a:rPr lang="en-US" sz="2000" b="1" dirty="0"/>
              <a:t>The Catalog Upload Process</a:t>
            </a:r>
          </a:p>
          <a:p>
            <a:pPr lvl="1"/>
            <a:r>
              <a:rPr lang="en-US" dirty="0"/>
              <a:t>The SAP Business Network and Customer Validation </a:t>
            </a:r>
          </a:p>
          <a:p>
            <a:pPr>
              <a:spcBef>
                <a:spcPts val="1800"/>
              </a:spcBef>
            </a:pPr>
            <a:r>
              <a:rPr lang="en-US" sz="2100" b="1" dirty="0"/>
              <a:t>What is PunchOut?</a:t>
            </a:r>
          </a:p>
          <a:p>
            <a:pPr lvl="1"/>
            <a:r>
              <a:rPr lang="en-US" dirty="0"/>
              <a:t>How does it work?</a:t>
            </a:r>
          </a:p>
          <a:p>
            <a:pPr marL="0" lvl="1" indent="0">
              <a:buNone/>
            </a:pPr>
            <a:endParaRPr lang="en-US" sz="2100" b="1" dirty="0"/>
          </a:p>
          <a:p>
            <a:pPr marL="0" lvl="1" indent="0">
              <a:buNone/>
            </a:pPr>
            <a:r>
              <a:rPr lang="en-US" sz="2100" b="1" dirty="0"/>
              <a:t>Configuring a SAP Business Network (SBN) Account for PunchOut</a:t>
            </a:r>
          </a:p>
          <a:p>
            <a:pPr lvl="1"/>
            <a:r>
              <a:rPr lang="en-US" dirty="0"/>
              <a:t>Creating the </a:t>
            </a:r>
            <a:r>
              <a:rPr lang="en-US" i="1" dirty="0"/>
              <a:t>default</a:t>
            </a:r>
            <a:r>
              <a:rPr lang="en-US" dirty="0"/>
              <a:t> PunchOut Connection</a:t>
            </a:r>
          </a:p>
          <a:p>
            <a:pPr marL="0" marR="0" lvl="1" indent="0" algn="l" defTabSz="1088558" rtl="0" eaLnBrk="1" fontAlgn="auto" latinLnBrk="0" hangingPunct="1">
              <a:lnSpc>
                <a:spcPct val="160000"/>
              </a:lnSpc>
              <a:spcBef>
                <a:spcPts val="600"/>
              </a:spcBef>
              <a:spcAft>
                <a:spcPts val="0"/>
              </a:spcAft>
              <a:buClr>
                <a:srgbClr val="F0AB00"/>
              </a:buClr>
              <a:buSzPct val="100000"/>
              <a:buFont typeface="Wingdings" panose="05000000000000000000" pitchFamily="2" charset="2"/>
              <a:buNone/>
              <a:tabLst/>
              <a:defRPr/>
            </a:pPr>
            <a:r>
              <a:rPr kumimoji="0" lang="en-US" sz="2100" b="1" i="0" u="none" strike="noStrike" kern="1200" cap="none" spc="0" normalizeH="0" baseline="0" noProof="0" dirty="0">
                <a:ln>
                  <a:noFill/>
                </a:ln>
                <a:solidFill>
                  <a:srgbClr val="000000"/>
                </a:solidFill>
                <a:effectLst/>
                <a:uLnTx/>
                <a:uFillTx/>
                <a:latin typeface="Arial"/>
                <a:ea typeface="+mn-ea"/>
                <a:cs typeface="+mn-cs"/>
              </a:rPr>
              <a:t>Native cXML Transaction Setup</a:t>
            </a:r>
          </a:p>
          <a:p>
            <a:pPr marL="0" marR="0" lvl="1" indent="0" algn="l" defTabSz="1088558" rtl="0" eaLnBrk="1" fontAlgn="auto" latinLnBrk="0" hangingPunct="1">
              <a:lnSpc>
                <a:spcPct val="160000"/>
              </a:lnSpc>
              <a:spcBef>
                <a:spcPts val="600"/>
              </a:spcBef>
              <a:spcAft>
                <a:spcPts val="0"/>
              </a:spcAft>
              <a:buClr>
                <a:srgbClr val="F0AB00"/>
              </a:buClr>
              <a:buSzPct val="100000"/>
              <a:buFont typeface="Wingdings" panose="05000000000000000000" pitchFamily="2" charset="2"/>
              <a:buNone/>
              <a:tabLst/>
              <a:defRPr/>
            </a:pPr>
            <a:r>
              <a:rPr lang="en-US" sz="2100" b="1" dirty="0"/>
              <a:t>Configuring your Customer Specific PunchOut URL connection</a:t>
            </a:r>
          </a:p>
          <a:p>
            <a:pPr lvl="1"/>
            <a:r>
              <a:rPr lang="en-US" dirty="0"/>
              <a:t>Creating a </a:t>
            </a:r>
            <a:r>
              <a:rPr lang="en-US" i="1" dirty="0"/>
              <a:t>customer-specific</a:t>
            </a:r>
            <a:r>
              <a:rPr lang="en-US" dirty="0"/>
              <a:t> PunchOut connection</a:t>
            </a:r>
          </a:p>
          <a:p>
            <a:pPr marL="0" lvl="1" indent="0">
              <a:buNone/>
            </a:pPr>
            <a:endParaRPr lang="en-US" dirty="0"/>
          </a:p>
          <a:p>
            <a:pPr marL="0" lvl="1" indent="0">
              <a:buNone/>
            </a:pPr>
            <a:r>
              <a:rPr lang="en-US" sz="2200" b="1" dirty="0"/>
              <a:t>Setting up Default Level 1 Index File Template Details</a:t>
            </a:r>
          </a:p>
          <a:p>
            <a:pPr marL="0" lvl="1" indent="0">
              <a:buNone/>
            </a:pPr>
            <a:endParaRPr lang="en-US" sz="2200" b="1" dirty="0"/>
          </a:p>
          <a:p>
            <a:pPr marL="0" lvl="1" indent="0">
              <a:buNone/>
            </a:pPr>
            <a:r>
              <a:rPr lang="en-US" sz="2100" b="1" dirty="0"/>
              <a:t>Creating and Publishing PunchOut Level 1 Catalogs Online</a:t>
            </a:r>
          </a:p>
          <a:p>
            <a:pPr>
              <a:spcBef>
                <a:spcPts val="1800"/>
              </a:spcBef>
            </a:pPr>
            <a:r>
              <a:rPr lang="en-US" sz="2200" b="1" dirty="0"/>
              <a:t>Templates and Catalog File Creation</a:t>
            </a:r>
          </a:p>
          <a:p>
            <a:pPr lvl="1"/>
            <a:r>
              <a:rPr lang="en-US" dirty="0"/>
              <a:t>For Level 1 and Level 2 PunchOut Catalogs</a:t>
            </a:r>
          </a:p>
          <a:p>
            <a:pPr>
              <a:spcBef>
                <a:spcPts val="1800"/>
              </a:spcBef>
            </a:pPr>
            <a:r>
              <a:rPr lang="en-US" sz="2200" b="1" dirty="0"/>
              <a:t>Uploading and Publishing PunchOut Catalogs</a:t>
            </a:r>
          </a:p>
          <a:p>
            <a:pPr lvl="1"/>
            <a:r>
              <a:rPr lang="en-US" dirty="0"/>
              <a:t>Replacing Existing Catalogs</a:t>
            </a:r>
          </a:p>
          <a:p>
            <a:pPr>
              <a:spcBef>
                <a:spcPts val="1800"/>
              </a:spcBef>
            </a:pPr>
            <a:r>
              <a:rPr lang="en-US" sz="2200" b="1" dirty="0"/>
              <a:t>Testing Connectivity</a:t>
            </a:r>
          </a:p>
          <a:p>
            <a:pPr lvl="1"/>
            <a:r>
              <a:rPr lang="en-US" dirty="0"/>
              <a:t>Troubleshooting</a:t>
            </a:r>
          </a:p>
          <a:p>
            <a:pPr marL="0" lvl="1" indent="0">
              <a:spcBef>
                <a:spcPts val="1800"/>
              </a:spcBef>
              <a:buSzPct val="80000"/>
              <a:buNone/>
            </a:pPr>
            <a:r>
              <a:rPr lang="en-US" sz="2200" b="1" dirty="0"/>
              <a:t>Appendix</a:t>
            </a:r>
          </a:p>
          <a:p>
            <a:pPr lvl="1"/>
            <a:r>
              <a:rPr lang="en-US" dirty="0"/>
              <a:t>Creating a CIF from an Excel Catalog File</a:t>
            </a:r>
          </a:p>
          <a:p>
            <a:pPr marL="0" lvl="1" indent="0">
              <a:spcBef>
                <a:spcPts val="1800"/>
              </a:spcBef>
              <a:buNone/>
            </a:pPr>
            <a:endParaRPr lang="en-US" sz="2000" b="1" dirty="0"/>
          </a:p>
        </p:txBody>
      </p:sp>
      <p:sp>
        <p:nvSpPr>
          <p:cNvPr id="2" name="Agenda"/>
          <p:cNvSpPr>
            <a:spLocks noGrp="1"/>
          </p:cNvSpPr>
          <p:nvPr>
            <p:ph type="title"/>
          </p:nvPr>
        </p:nvSpPr>
        <p:spPr bwMode="gray"/>
        <p:txBody>
          <a:bodyPr/>
          <a:lstStyle/>
          <a:p>
            <a:r>
              <a:rPr lang="en-US"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riba Network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58" y="1212983"/>
            <a:ext cx="4989321" cy="3513473"/>
          </a:xfrm>
          <a:prstGeom prst="rect">
            <a:avLst/>
          </a:prstGeom>
        </p:spPr>
      </p:pic>
      <p:pic>
        <p:nvPicPr>
          <p:cNvPr id="7" name="Ariba Catalog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pic>
        <p:nvPicPr>
          <p:cNvPr id="12" name="Cart Graphic w/Ariba Car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97" y="1696333"/>
            <a:ext cx="2208797" cy="2216110"/>
          </a:xfrm>
          <a:prstGeom prst="rect">
            <a:avLst/>
          </a:prstGeom>
        </p:spPr>
      </p:pic>
      <p:sp>
        <p:nvSpPr>
          <p:cNvPr id="16" name="Doc from Supplier to Buyer" hidden="1"/>
          <p:cNvSpPr/>
          <p:nvPr/>
        </p:nvSpPr>
        <p:spPr>
          <a:xfrm rot="1091262">
            <a:off x="10304229" y="3201168"/>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8" name="Doc from Supplier to AN" hidden="1"/>
          <p:cNvSpPr/>
          <p:nvPr/>
        </p:nvSpPr>
        <p:spPr>
          <a:xfrm rot="1091262">
            <a:off x="10516830" y="2352237"/>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0" name="Doc from AN to Supplier" hidden="1"/>
          <p:cNvSpPr/>
          <p:nvPr/>
        </p:nvSpPr>
        <p:spPr>
          <a:xfrm rot="1091262">
            <a:off x="5856539" y="1429969"/>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 name="Here's How it works Title 1"/>
          <p:cNvSpPr>
            <a:spLocks noGrp="1"/>
          </p:cNvSpPr>
          <p:nvPr>
            <p:ph type="title"/>
          </p:nvPr>
        </p:nvSpPr>
        <p:spPr>
          <a:xfrm>
            <a:off x="503874" y="500467"/>
            <a:ext cx="11186476" cy="369332"/>
          </a:xfrm>
        </p:spPr>
        <p:txBody>
          <a:bodyPr/>
          <a:lstStyle/>
          <a:p>
            <a:r>
              <a:rPr lang="en-US" dirty="0"/>
              <a:t>How does it work?</a:t>
            </a:r>
            <a:endParaRPr lang="en-US" b="0" dirty="0"/>
          </a:p>
        </p:txBody>
      </p:sp>
      <p:sp>
        <p:nvSpPr>
          <p:cNvPr id="4" name="Rectangle 3" hidden="1"/>
          <p:cNvSpPr/>
          <p:nvPr/>
        </p:nvSpPr>
        <p:spPr>
          <a:xfrm rot="1091262">
            <a:off x="1112356" y="2228333"/>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31" name="Blank behind Buyer Server" hidden="1"/>
          <p:cNvSpPr/>
          <p:nvPr/>
        </p:nvSpPr>
        <p:spPr bwMode="gray">
          <a:xfrm>
            <a:off x="1143292" y="1935903"/>
            <a:ext cx="914188" cy="197300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9" name="Blank behing Supplier server" hidden="1"/>
          <p:cNvSpPr/>
          <p:nvPr/>
        </p:nvSpPr>
        <p:spPr bwMode="gray">
          <a:xfrm>
            <a:off x="9896475" y="2295092"/>
            <a:ext cx="1220740" cy="184506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5" name="7 Evaluates other info" hidden="1"/>
          <p:cNvSpPr/>
          <p:nvPr/>
        </p:nvSpPr>
        <p:spPr>
          <a:xfrm>
            <a:off x="501651" y="5528797"/>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then evaluates any other information, and sends back a </a:t>
            </a:r>
            <a:r>
              <a:rPr lang="en-US" sz="2400" b="1" dirty="0">
                <a:solidFill>
                  <a:sysClr val="windowText" lastClr="000000"/>
                </a:solidFill>
                <a:latin typeface="+mj-lt"/>
                <a:ea typeface="+mj-ea"/>
                <a:cs typeface="+mj-cs"/>
              </a:rPr>
              <a:t>PunchOut</a:t>
            </a:r>
            <a:r>
              <a:rPr lang="en-US" sz="2400" dirty="0">
                <a:solidFill>
                  <a:sysClr val="windowText" lastClr="000000"/>
                </a:solidFill>
                <a:latin typeface="+mj-lt"/>
                <a:ea typeface="+mj-ea"/>
                <a:cs typeface="+mj-cs"/>
              </a:rPr>
              <a:t> </a:t>
            </a:r>
            <a:r>
              <a:rPr lang="en-US" sz="2400" b="1" dirty="0">
                <a:solidFill>
                  <a:sysClr val="windowText" lastClr="000000"/>
                </a:solidFill>
                <a:latin typeface="+mj-lt"/>
                <a:ea typeface="+mj-ea"/>
                <a:cs typeface="+mj-cs"/>
              </a:rPr>
              <a:t>Order Response, </a:t>
            </a:r>
            <a:r>
              <a:rPr lang="en-US" sz="2400" dirty="0">
                <a:solidFill>
                  <a:sysClr val="windowText" lastClr="000000"/>
                </a:solidFill>
                <a:latin typeface="+mj-lt"/>
                <a:ea typeface="+mj-ea"/>
                <a:cs typeface="+mj-cs"/>
              </a:rPr>
              <a:t>with the URL of the catalog to display to the User.</a:t>
            </a:r>
          </a:p>
        </p:txBody>
      </p:sp>
      <p:sp>
        <p:nvSpPr>
          <p:cNvPr id="33" name="TextBox www.shop.com Supplier" hidden="1"/>
          <p:cNvSpPr txBox="1"/>
          <p:nvPr/>
        </p:nvSpPr>
        <p:spPr>
          <a:xfrm>
            <a:off x="9901326" y="4197181"/>
            <a:ext cx="1564169"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www.shop.com</a:t>
            </a:r>
          </a:p>
        </p:txBody>
      </p:sp>
      <p:sp>
        <p:nvSpPr>
          <p:cNvPr id="34" name="TextBox  Buyer User"/>
          <p:cNvSpPr txBox="1"/>
          <p:nvPr/>
        </p:nvSpPr>
        <p:spPr>
          <a:xfrm>
            <a:off x="1068550" y="3471689"/>
            <a:ext cx="1153895"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Buyer User</a:t>
            </a:r>
          </a:p>
        </p:txBody>
      </p:sp>
      <p:sp>
        <p:nvSpPr>
          <p:cNvPr id="10" name="Graphic Server"/>
          <p:cNvSpPr/>
          <p:nvPr/>
        </p:nvSpPr>
        <p:spPr>
          <a:xfrm>
            <a:off x="9916697" y="1686128"/>
            <a:ext cx="1341754" cy="3107824"/>
          </a:xfrm>
          <a:prstGeom prst="rect">
            <a:avLst/>
          </a:prstGeom>
        </p:spPr>
        <p:txBody>
          <a:bodyPr wrap="square">
            <a:spAutoFit/>
          </a:bodyPr>
          <a:lstStyle/>
          <a:p>
            <a:r>
              <a:rPr lang="en-US" sz="19596" dirty="0">
                <a:latin typeface="Webdings" panose="05030102010509060703" pitchFamily="18" charset="2"/>
              </a:rPr>
              <a:t>À</a:t>
            </a:r>
            <a:endParaRPr lang="en-US" sz="19596" dirty="0">
              <a:latin typeface="MS Shell Dlg 2" panose="020B0604030504040204" pitchFamily="34" charset="0"/>
            </a:endParaRPr>
          </a:p>
        </p:txBody>
      </p:sp>
      <p:sp>
        <p:nvSpPr>
          <p:cNvPr id="36" name="Authenticat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Authenticated!</a:t>
            </a:r>
          </a:p>
        </p:txBody>
      </p:sp>
      <p:sp>
        <p:nvSpPr>
          <p:cNvPr id="28" name="10 Converts Cart to cXML"/>
          <p:cNvSpPr/>
          <p:nvPr/>
        </p:nvSpPr>
        <p:spPr>
          <a:xfrm>
            <a:off x="257175" y="5199122"/>
            <a:ext cx="11639550" cy="1426031"/>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converts their Shopping Cart to cXML, closes the connection and sends a </a:t>
            </a:r>
            <a:r>
              <a:rPr lang="en-US" sz="2400" b="1" dirty="0">
                <a:solidFill>
                  <a:sysClr val="windowText" lastClr="000000"/>
                </a:solidFill>
                <a:latin typeface="+mj-lt"/>
                <a:ea typeface="+mj-ea"/>
                <a:cs typeface="+mj-cs"/>
              </a:rPr>
              <a:t>PunchOut Order Message (POOM)</a:t>
            </a:r>
            <a:r>
              <a:rPr lang="en-US" sz="2400" dirty="0">
                <a:solidFill>
                  <a:sysClr val="windowText" lastClr="000000"/>
                </a:solidFill>
                <a:latin typeface="+mj-lt"/>
                <a:ea typeface="+mj-ea"/>
                <a:cs typeface="+mj-cs"/>
              </a:rPr>
              <a:t> back </a:t>
            </a:r>
            <a:r>
              <a:rPr lang="en-US" sz="2400" spc="-30" dirty="0">
                <a:solidFill>
                  <a:sysClr val="windowText" lastClr="000000"/>
                </a:solidFill>
                <a:latin typeface="+mj-lt"/>
                <a:ea typeface="+mj-ea"/>
                <a:cs typeface="+mj-cs"/>
              </a:rPr>
              <a:t>directly to the Ariba Procurement application, which then adds the items from the Supplier into the User’s Ariba Procurement Shopping Cart.</a:t>
            </a:r>
          </a:p>
        </p:txBody>
      </p:sp>
      <p:sp>
        <p:nvSpPr>
          <p:cNvPr id="27" name="9 Shops Supplier catalog" hidden="1"/>
          <p:cNvSpPr/>
          <p:nvPr/>
        </p:nvSpPr>
        <p:spPr>
          <a:xfrm>
            <a:off x="501650" y="552797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User shops the Supplier’s Catalog (now in the Ariba window), and adds items to their Cart. When they are done, they submit the Cart back to Ariba.</a:t>
            </a:r>
          </a:p>
        </p:txBody>
      </p:sp>
      <p:sp>
        <p:nvSpPr>
          <p:cNvPr id="26" name="8 Validates Response" hidden="1"/>
          <p:cNvSpPr/>
          <p:nvPr/>
        </p:nvSpPr>
        <p:spPr>
          <a:xfrm>
            <a:off x="501650" y="5524275"/>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Network validates the </a:t>
            </a:r>
            <a:r>
              <a:rPr lang="en-US" sz="2400" b="1" dirty="0">
                <a:solidFill>
                  <a:sysClr val="windowText" lastClr="000000"/>
                </a:solidFill>
                <a:latin typeface="+mj-lt"/>
                <a:ea typeface="+mj-ea"/>
                <a:cs typeface="+mj-cs"/>
              </a:rPr>
              <a:t>Response</a:t>
            </a:r>
            <a:r>
              <a:rPr lang="en-US" sz="2400" dirty="0">
                <a:solidFill>
                  <a:sysClr val="windowText" lastClr="000000"/>
                </a:solidFill>
                <a:latin typeface="+mj-lt"/>
                <a:ea typeface="+mj-ea"/>
                <a:cs typeface="+mj-cs"/>
              </a:rPr>
              <a:t>, then sends the URL of the Supplier’s Catalog to the Buyer’s Ariba application to display to the User.</a:t>
            </a:r>
          </a:p>
        </p:txBody>
      </p:sp>
      <p:sp>
        <p:nvSpPr>
          <p:cNvPr id="24" name="6 Supplier authenticates POSR" hidden="1"/>
          <p:cNvSpPr/>
          <p:nvPr/>
        </p:nvSpPr>
        <p:spPr>
          <a:xfrm>
            <a:off x="501650" y="553918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authenticates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using the </a:t>
            </a:r>
            <a:r>
              <a:rPr lang="en-US" sz="2400" b="1" dirty="0">
                <a:solidFill>
                  <a:srgbClr val="9C277B"/>
                </a:solidFill>
                <a:latin typeface="Courier New" panose="02070309020205020404" pitchFamily="49" charset="0"/>
                <a:ea typeface="+mj-ea"/>
                <a:cs typeface="Courier New" panose="02070309020205020404" pitchFamily="49" charset="0"/>
              </a:rPr>
              <a:t>&lt;From&gt;</a:t>
            </a:r>
            <a:r>
              <a:rPr lang="en-US" sz="2400" dirty="0">
                <a:solidFill>
                  <a:sysClr val="windowText" lastClr="000000"/>
                </a:solidFill>
                <a:latin typeface="+mj-lt"/>
                <a:ea typeface="+mj-ea"/>
                <a:cs typeface="+mj-cs"/>
              </a:rPr>
              <a:t> ANID (as a User Name)</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their own Shared Secret (as the Password).</a:t>
            </a:r>
          </a:p>
        </p:txBody>
      </p:sp>
      <p:sp>
        <p:nvSpPr>
          <p:cNvPr id="23" name="5 POSR routed" hidden="1"/>
          <p:cNvSpPr/>
          <p:nvPr/>
        </p:nvSpPr>
        <p:spPr>
          <a:xfrm>
            <a:off x="451557" y="5523224"/>
            <a:ext cx="11272662" cy="425758"/>
          </a:xfrm>
          <a:prstGeom prst="rect">
            <a:avLst/>
          </a:prstGeom>
          <a:noFill/>
        </p:spPr>
        <p:txBody>
          <a:bodyPr wrap="square" lIns="0" rIns="0">
            <a:spAutoFit/>
          </a:bodyPr>
          <a:lstStyle/>
          <a:p>
            <a:pPr algn="ctr">
              <a:lnSpc>
                <a:spcPts val="2600"/>
              </a:lnSpc>
            </a:pP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is then routed and presented to the Supplier’s specified PunchOut URL.</a:t>
            </a:r>
          </a:p>
        </p:txBody>
      </p:sp>
      <p:sp>
        <p:nvSpPr>
          <p:cNvPr id="14" name="4 In the Supplier Record" hidden="1"/>
          <p:cNvSpPr/>
          <p:nvPr/>
        </p:nvSpPr>
        <p:spPr>
          <a:xfrm>
            <a:off x="501651" y="5533184"/>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In the AN Supplier record, the Supplier’s Shared Secret is looked up, </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added to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then it looks up the Supplier’s PunchOut URL.</a:t>
            </a:r>
          </a:p>
        </p:txBody>
      </p:sp>
      <p:sp>
        <p:nvSpPr>
          <p:cNvPr id="32" name="3 The AN Looks up &lt;To&gt; ANID" hidden="1"/>
          <p:cNvSpPr/>
          <p:nvPr/>
        </p:nvSpPr>
        <p:spPr>
          <a:xfrm>
            <a:off x="0" y="5561082"/>
            <a:ext cx="12195175" cy="707886"/>
          </a:xfrm>
          <a:prstGeom prst="rect">
            <a:avLst/>
          </a:prstGeom>
          <a:noFill/>
        </p:spPr>
        <p:txBody>
          <a:bodyPr wrap="square">
            <a:spAutoFit/>
          </a:bodyPr>
          <a:lstStyle/>
          <a:p>
            <a:pPr algn="ctr">
              <a:lnSpc>
                <a:spcPts val="2400"/>
              </a:lnSpc>
            </a:pPr>
            <a:r>
              <a:rPr lang="en-US" sz="2400" spc="-30" dirty="0">
                <a:solidFill>
                  <a:sysClr val="windowText" lastClr="000000"/>
                </a:solidFill>
                <a:latin typeface="+mj-lt"/>
                <a:ea typeface="+mj-ea"/>
                <a:cs typeface="+mj-cs"/>
              </a:rPr>
              <a:t>The AN looks up the ANID in the </a:t>
            </a:r>
            <a:r>
              <a:rPr lang="en-US" sz="2400" b="1" spc="-30" dirty="0">
                <a:solidFill>
                  <a:srgbClr val="9C277B"/>
                </a:solidFill>
                <a:latin typeface="Courier New" panose="02070309020205020404" pitchFamily="49" charset="0"/>
                <a:ea typeface="+mj-ea"/>
                <a:cs typeface="Courier New" panose="02070309020205020404" pitchFamily="49" charset="0"/>
              </a:rPr>
              <a:t>&lt;To&gt;</a:t>
            </a:r>
            <a:r>
              <a:rPr lang="en-US" sz="2400" spc="-30" dirty="0">
                <a:solidFill>
                  <a:sysClr val="windowText" lastClr="000000"/>
                </a:solidFill>
                <a:latin typeface="+mj-lt"/>
                <a:ea typeface="+mj-ea"/>
                <a:cs typeface="+mj-cs"/>
              </a:rPr>
              <a:t> element of the </a:t>
            </a:r>
            <a:r>
              <a:rPr lang="en-US" sz="2400" b="1" spc="-30" dirty="0">
                <a:solidFill>
                  <a:sysClr val="windowText" lastClr="000000"/>
                </a:solidFill>
                <a:latin typeface="+mj-lt"/>
                <a:ea typeface="+mj-ea"/>
                <a:cs typeface="+mj-cs"/>
              </a:rPr>
              <a:t>POSR, </a:t>
            </a:r>
            <a:br>
              <a:rPr lang="en-US" sz="2400" b="1"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and finds the Supplier record on the Network.</a:t>
            </a:r>
          </a:p>
        </p:txBody>
      </p:sp>
      <p:sp>
        <p:nvSpPr>
          <p:cNvPr id="13" name="2 POSR Routed to AN" hidden="1"/>
          <p:cNvSpPr/>
          <p:nvPr/>
        </p:nvSpPr>
        <p:spPr>
          <a:xfrm>
            <a:off x="503238" y="5484167"/>
            <a:ext cx="11188700" cy="461665"/>
          </a:xfrm>
          <a:prstGeom prst="rect">
            <a:avLst/>
          </a:prstGeom>
          <a:noFill/>
        </p:spPr>
        <p:txBody>
          <a:bodyPr wrap="square">
            <a:spAutoFit/>
          </a:bodyPr>
          <a:lstStyle/>
          <a:p>
            <a:pPr algn="ct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PunchOut Setup Request (POSR) </a:t>
            </a:r>
            <a:r>
              <a:rPr lang="en-US" sz="2400" dirty="0">
                <a:solidFill>
                  <a:sysClr val="windowText" lastClr="000000"/>
                </a:solidFill>
                <a:latin typeface="+mj-lt"/>
                <a:ea typeface="+mj-ea"/>
                <a:cs typeface="+mj-cs"/>
              </a:rPr>
              <a:t>is routed from Ariba to the AN.</a:t>
            </a:r>
          </a:p>
        </p:txBody>
      </p:sp>
      <p:sp>
        <p:nvSpPr>
          <p:cNvPr id="22" name="1 User clicks Buy From Supplier" hidden="1"/>
          <p:cNvSpPr/>
          <p:nvPr/>
        </p:nvSpPr>
        <p:spPr>
          <a:xfrm>
            <a:off x="462845" y="5521983"/>
            <a:ext cx="11288103" cy="425758"/>
          </a:xfrm>
          <a:prstGeom prst="rect">
            <a:avLst/>
          </a:prstGeom>
          <a:noFill/>
        </p:spPr>
        <p:txBody>
          <a:bodyPr wrap="square" lIns="0" rIns="0">
            <a:spAutoFit/>
          </a:bodyPr>
          <a:lstStyle/>
          <a:p>
            <a:pPr algn="ctr">
              <a:lnSpc>
                <a:spcPts val="2600"/>
              </a:lnSpc>
            </a:pPr>
            <a:r>
              <a:rPr lang="en-US" sz="2400" spc="-20" dirty="0">
                <a:solidFill>
                  <a:sysClr val="windowText" lastClr="000000"/>
                </a:solidFill>
                <a:latin typeface="+mj-lt"/>
                <a:ea typeface="+mj-ea"/>
                <a:cs typeface="+mj-cs"/>
              </a:rPr>
              <a:t>The User finds the Supplier’s link in the Ariba Catalog and clicks “Buy from Supplier.”</a:t>
            </a:r>
          </a:p>
        </p:txBody>
      </p:sp>
      <p:sp>
        <p:nvSpPr>
          <p:cNvPr id="40" name="URL Determin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URL determined</a:t>
            </a:r>
          </a:p>
        </p:txBody>
      </p:sp>
      <p:pic>
        <p:nvPicPr>
          <p:cNvPr id="45" name="Ariba Catalog Graphic"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sp>
        <p:nvSpPr>
          <p:cNvPr id="35" name="Cart--&gt;POOM"/>
          <p:cNvSpPr/>
          <p:nvPr/>
        </p:nvSpPr>
        <p:spPr bwMode="gray">
          <a:xfrm>
            <a:off x="9547124" y="1651391"/>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err="1">
                <a:ea typeface="Arial Unicode MS" pitchFamily="34" charset="-128"/>
                <a:cs typeface="Arial Unicode MS" pitchFamily="34" charset="-128"/>
              </a:rPr>
              <a:t>Cart</a:t>
            </a:r>
            <a:r>
              <a:rPr lang="en-US" sz="2000" kern="0" dirty="0" err="1">
                <a:ea typeface="Arial Unicode MS" pitchFamily="34" charset="-128"/>
                <a:cs typeface="Arial Unicode MS" pitchFamily="34" charset="-128"/>
                <a:sym typeface="Wingdings" panose="05000000000000000000" pitchFamily="2" charset="2"/>
              </a:rPr>
              <a:t>POOM</a:t>
            </a:r>
            <a:endParaRPr lang="en-US" sz="2000" kern="0" dirty="0">
              <a:ea typeface="Arial Unicode MS" pitchFamily="34" charset="-128"/>
              <a:cs typeface="Arial Unicode MS" pitchFamily="34" charset="-128"/>
            </a:endParaRPr>
          </a:p>
        </p:txBody>
      </p:sp>
      <p:sp>
        <p:nvSpPr>
          <p:cNvPr id="44" name="Network Cloud Blockout" hidden="1"/>
          <p:cNvSpPr/>
          <p:nvPr/>
        </p:nvSpPr>
        <p:spPr bwMode="gray">
          <a:xfrm>
            <a:off x="5231426" y="2213376"/>
            <a:ext cx="2125565" cy="1298610"/>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100"/>
              </a:lnSpc>
              <a:spcBef>
                <a:spcPct val="50000"/>
              </a:spcBef>
              <a:spcAft>
                <a:spcPct val="0"/>
              </a:spcAft>
              <a:buClr>
                <a:srgbClr val="00B050"/>
              </a:buClr>
              <a:buSzPct val="80000"/>
            </a:pPr>
            <a:endParaRPr lang="en-US" sz="2000" kern="0" dirty="0">
              <a:ea typeface="Arial Unicode MS" pitchFamily="34" charset="-128"/>
              <a:cs typeface="Arial Unicode MS" pitchFamily="34" charset="-128"/>
            </a:endParaRPr>
          </a:p>
        </p:txBody>
      </p:sp>
      <p:sp>
        <p:nvSpPr>
          <p:cNvPr id="38" name="AN Response" hidden="1"/>
          <p:cNvSpPr/>
          <p:nvPr/>
        </p:nvSpPr>
        <p:spPr bwMode="gray">
          <a:xfrm>
            <a:off x="5157198" y="2250941"/>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Response:</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200 “Success”</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URL</a:t>
            </a:r>
          </a:p>
        </p:txBody>
      </p:sp>
      <p:pic>
        <p:nvPicPr>
          <p:cNvPr id="8" name="Cat Graphic w/ with www.shop.com"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897" y="1695027"/>
            <a:ext cx="2208796" cy="2216110"/>
          </a:xfrm>
          <a:prstGeom prst="rect">
            <a:avLst/>
          </a:prstGeom>
        </p:spPr>
      </p:pic>
      <p:pic>
        <p:nvPicPr>
          <p:cNvPr id="15" name="Cat Graphic Shop Shop" hid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897" y="1695027"/>
            <a:ext cx="2208497" cy="2215809"/>
          </a:xfrm>
          <a:prstGeom prst="rect">
            <a:avLst/>
          </a:prstGeom>
        </p:spPr>
      </p:pic>
      <p:sp>
        <p:nvSpPr>
          <p:cNvPr id="42" name="White behind Submit" hidden="1">
            <a:extLst>
              <a:ext uri="{FF2B5EF4-FFF2-40B4-BE49-F238E27FC236}">
                <a16:creationId xmlns:a16="http://schemas.microsoft.com/office/drawing/2014/main" id="{8A8A1B94-CFF3-4D61-91A8-10843778A1EC}"/>
              </a:ext>
            </a:extLst>
          </p:cNvPr>
          <p:cNvSpPr/>
          <p:nvPr/>
        </p:nvSpPr>
        <p:spPr bwMode="gray">
          <a:xfrm>
            <a:off x="468244" y="3890964"/>
            <a:ext cx="2274956" cy="1077514"/>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46" name="Click Submit" hidden="1"/>
          <p:cNvSpPr/>
          <p:nvPr/>
        </p:nvSpPr>
        <p:spPr bwMode="gray">
          <a:xfrm>
            <a:off x="532200" y="3966068"/>
            <a:ext cx="2125565" cy="466236"/>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000"/>
              </a:lnSpc>
              <a:spcBef>
                <a:spcPct val="50000"/>
              </a:spcBef>
              <a:spcAft>
                <a:spcPct val="0"/>
              </a:spcAft>
              <a:buClr>
                <a:srgbClr val="F0AB00"/>
              </a:buClr>
              <a:buSzPct val="80000"/>
            </a:pPr>
            <a:r>
              <a:rPr lang="en-US" sz="2000" kern="0" dirty="0">
                <a:ea typeface="Arial Unicode MS" pitchFamily="34" charset="-128"/>
                <a:cs typeface="Arial Unicode MS" pitchFamily="34" charset="-128"/>
              </a:rPr>
              <a:t>Click “Submit”</a:t>
            </a:r>
          </a:p>
        </p:txBody>
      </p:sp>
      <p:sp>
        <p:nvSpPr>
          <p:cNvPr id="39" name="Ready to Buy" hidden="1"/>
          <p:cNvSpPr/>
          <p:nvPr/>
        </p:nvSpPr>
        <p:spPr bwMode="gray">
          <a:xfrm>
            <a:off x="535651" y="3952311"/>
            <a:ext cx="2125565" cy="964788"/>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Ready to submit Ariba Cart</a:t>
            </a:r>
            <a:br>
              <a:rPr lang="en-US" sz="2000" kern="0" dirty="0">
                <a:ea typeface="Arial Unicode MS" pitchFamily="34" charset="-128"/>
                <a:cs typeface="Arial Unicode MS" pitchFamily="34" charset="-128"/>
              </a:rPr>
            </a:br>
            <a:r>
              <a:rPr lang="en-US" sz="2000" kern="0" dirty="0">
                <a:ea typeface="Arial Unicode MS" pitchFamily="34" charset="-128"/>
                <a:cs typeface="Arial Unicode MS" pitchFamily="34" charset="-128"/>
              </a:rPr>
              <a:t>and buy!</a:t>
            </a:r>
          </a:p>
        </p:txBody>
      </p:sp>
      <p:sp>
        <p:nvSpPr>
          <p:cNvPr id="43" name="TextBox www.shop.com Supplier">
            <a:extLst>
              <a:ext uri="{FF2B5EF4-FFF2-40B4-BE49-F238E27FC236}">
                <a16:creationId xmlns:a16="http://schemas.microsoft.com/office/drawing/2014/main" id="{C085D01C-002F-456F-BEC7-27002362ADC9}"/>
              </a:ext>
            </a:extLst>
          </p:cNvPr>
          <p:cNvSpPr txBox="1"/>
          <p:nvPr/>
        </p:nvSpPr>
        <p:spPr>
          <a:xfrm>
            <a:off x="9902952" y="4197096"/>
            <a:ext cx="1872307"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www.supplier.com</a:t>
            </a:r>
          </a:p>
        </p:txBody>
      </p:sp>
      <p:sp>
        <p:nvSpPr>
          <p:cNvPr id="3" name="Arc 2">
            <a:extLst>
              <a:ext uri="{FF2B5EF4-FFF2-40B4-BE49-F238E27FC236}">
                <a16:creationId xmlns:a16="http://schemas.microsoft.com/office/drawing/2014/main" id="{6A4ADCC1-68C9-45D1-962E-6F192E8C6AD8}"/>
              </a:ext>
            </a:extLst>
          </p:cNvPr>
          <p:cNvSpPr/>
          <p:nvPr/>
        </p:nvSpPr>
        <p:spPr>
          <a:xfrm flipV="1">
            <a:off x="2592018" y="2271834"/>
            <a:ext cx="7559364" cy="2363740"/>
          </a:xfrm>
          <a:prstGeom prst="arc">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a:extLst>
              <a:ext uri="{FF2B5EF4-FFF2-40B4-BE49-F238E27FC236}">
                <a16:creationId xmlns:a16="http://schemas.microsoft.com/office/drawing/2014/main" id="{8A3FB765-F39B-405A-A6B9-415F6DCB2A18}"/>
              </a:ext>
            </a:extLst>
          </p:cNvPr>
          <p:cNvSpPr/>
          <p:nvPr/>
        </p:nvSpPr>
        <p:spPr>
          <a:xfrm rot="11081991">
            <a:off x="730778" y="3389092"/>
            <a:ext cx="11432254" cy="1253717"/>
          </a:xfrm>
          <a:prstGeom prst="arc">
            <a:avLst>
              <a:gd name="adj1" fmla="val 16200000"/>
              <a:gd name="adj2" fmla="val 88995"/>
            </a:avLst>
          </a:prstGeom>
          <a:ln w="254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A0573B82-405F-4AA7-9ED7-18C25ED05F85}"/>
              </a:ext>
            </a:extLst>
          </p:cNvPr>
          <p:cNvSpPr/>
          <p:nvPr/>
        </p:nvSpPr>
        <p:spPr bwMode="gray">
          <a:xfrm>
            <a:off x="6152357" y="4509361"/>
            <a:ext cx="450849" cy="252425"/>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9" name="Rectangle 18"/>
          <p:cNvSpPr/>
          <p:nvPr/>
        </p:nvSpPr>
        <p:spPr>
          <a:xfrm rot="1091262">
            <a:off x="5992518" y="4118162"/>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41" name="Arrow: Down 40">
            <a:extLst>
              <a:ext uri="{FF2B5EF4-FFF2-40B4-BE49-F238E27FC236}">
                <a16:creationId xmlns:a16="http://schemas.microsoft.com/office/drawing/2014/main" id="{7679F909-6CB3-4D61-ABD7-8CAB0579554D}"/>
              </a:ext>
            </a:extLst>
          </p:cNvPr>
          <p:cNvSpPr/>
          <p:nvPr/>
        </p:nvSpPr>
        <p:spPr bwMode="gray">
          <a:xfrm rot="5400000">
            <a:off x="5703659" y="4642419"/>
            <a:ext cx="225831" cy="301994"/>
          </a:xfrm>
          <a:prstGeom prst="downArrow">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7" name="TextBox 16">
            <a:extLst>
              <a:ext uri="{FF2B5EF4-FFF2-40B4-BE49-F238E27FC236}">
                <a16:creationId xmlns:a16="http://schemas.microsoft.com/office/drawing/2014/main" id="{08C65A00-1C12-807C-87A2-A63090C1FDEA}"/>
              </a:ext>
            </a:extLst>
          </p:cNvPr>
          <p:cNvSpPr txBox="1"/>
          <p:nvPr/>
        </p:nvSpPr>
        <p:spPr>
          <a:xfrm>
            <a:off x="6225317" y="1707852"/>
            <a:ext cx="1164389" cy="646331"/>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SAP</a:t>
            </a:r>
          </a:p>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Business Network</a:t>
            </a:r>
          </a:p>
        </p:txBody>
      </p:sp>
    </p:spTree>
    <p:extLst>
      <p:ext uri="{BB962C8B-B14F-4D97-AF65-F5344CB8AC3E}">
        <p14:creationId xmlns:p14="http://schemas.microsoft.com/office/powerpoint/2010/main" val="33611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58" presetClass="path" presetSubtype="0" accel="50000" decel="50000" fill="hold" grpId="0" nodeType="withEffect">
                                  <p:stCondLst>
                                    <p:cond delay="0"/>
                                  </p:stCondLst>
                                  <p:childTnLst>
                                    <p:animMotion origin="layout" path="M 2.77532E-6 2.50636E-6 L 0.08461 -0.10044 C 0.10127 -0.12289 0.12848 -0.1414 0.15855 -0.14696 C 0.19187 -0.15228 0.21934 -0.1458 0.23926 -0.12937 L 0.33481 -0.06272 " pathEditMode="relative" rAng="15840000" ptsTypes="AAAAA">
                                      <p:cBhvr>
                                        <p:cTn id="16" dur="3000" fill="hold"/>
                                        <p:tgtEl>
                                          <p:spTgt spid="4"/>
                                        </p:tgtEl>
                                        <p:attrNameLst>
                                          <p:attrName>ppt_x</p:attrName>
                                          <p:attrName>ppt_y</p:attrName>
                                        </p:attrNameLst>
                                      </p:cBhvr>
                                      <p:rCtr x="16402" y="-8933"/>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21" dur="500" fill="hold"/>
                                        <p:tgtEl>
                                          <p:spTgt spid="32">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xEl>
                                              <p:charRg st="4294967295" end="429496729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27" dur="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xEl>
                                              <p:charRg st="4294967295" end="4294967295"/>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35" presetID="58" presetClass="path" presetSubtype="0" accel="50000" decel="50000" fill="hold" grpId="0" nodeType="withEffect">
                                  <p:stCondLst>
                                    <p:cond delay="0"/>
                                  </p:stCondLst>
                                  <p:childTnLst>
                                    <p:animMotion origin="layout" path="M 0.03267 0.14583 L 0.11624 0.07708 C 0.13355 0.06157 0.15998 0.05254 0.18745 0.05254 C 0.21856 0.05254 0.24355 0.06157 0.26113 0.07708 L 0.34483 0.14583 " pathEditMode="relative" rAng="16200000" ptsTypes="AAAAA">
                                      <p:cBhvr>
                                        <p:cTn id="36" dur="3000" fill="hold"/>
                                        <p:tgtEl>
                                          <p:spTgt spid="20"/>
                                        </p:tgtEl>
                                        <p:attrNameLst>
                                          <p:attrName>ppt_x</p:attrName>
                                          <p:attrName>ppt_y</p:attrName>
                                        </p:attrNameLst>
                                      </p:cBhvr>
                                      <p:rCtr x="15608" y="-4653"/>
                                    </p:animMotion>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46" presetID="2" presetClass="entr" presetSubtype="2" fill="hold" grpId="0" nodeType="withEffect">
                                  <p:stCondLst>
                                    <p:cond delay="5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1+#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par>
                                <p:cTn id="56" presetID="2" presetClass="entr" presetSubtype="2"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1+#ppt_w/2"/>
                                          </p:val>
                                        </p:tav>
                                        <p:tav tm="100000">
                                          <p:val>
                                            <p:strVal val="#ppt_x"/>
                                          </p:val>
                                        </p:tav>
                                      </p:tavLst>
                                    </p:anim>
                                    <p:anim calcmode="lin" valueType="num">
                                      <p:cBhvr additive="base">
                                        <p:cTn id="59" dur="500" fill="hold"/>
                                        <p:tgtEl>
                                          <p:spTgt spid="4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0"/>
                                        </p:tgtEl>
                                        <p:attrNameLst>
                                          <p:attrName>style.visibility</p:attrName>
                                        </p:attrNameLst>
                                      </p:cBhvr>
                                      <p:to>
                                        <p:strVal val="hidden"/>
                                      </p:to>
                                    </p:set>
                                  </p:subTnLst>
                                </p:cTn>
                              </p:par>
                              <p:par>
                                <p:cTn id="60" presetID="44" presetClass="path" presetSubtype="0" accel="50000" decel="50000" fill="hold" grpId="0" nodeType="withEffect">
                                  <p:stCondLst>
                                    <p:cond delay="0"/>
                                  </p:stCondLst>
                                  <p:childTnLst>
                                    <p:animMotion origin="layout" path="M -0.25006 -3.3557E-7 L -0.18302 -0.04004 C -0.16909 -0.04906 -0.14801 -0.05392 -0.12601 -0.05392 C -0.10101 -0.05392 -0.0811 -0.04906 -0.06704 -0.04004 L -2.71544E-6 -3.3557E-7 " pathEditMode="relative" rAng="0" ptsTypes="AAAAA">
                                      <p:cBhvr>
                                        <p:cTn id="61" dur="3000" spd="-100000" fill="hold"/>
                                        <p:tgtEl>
                                          <p:spTgt spid="18"/>
                                        </p:tgtEl>
                                        <p:attrNameLst>
                                          <p:attrName>ppt_x</p:attrName>
                                          <p:attrName>ppt_y</p:attrName>
                                        </p:attrNameLst>
                                      </p:cBhvr>
                                      <p:rCtr x="12497" y="-2708"/>
                                    </p:animMotion>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71" presetID="1"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44" presetClass="path" presetSubtype="0" accel="50000" decel="50000" fill="hold" grpId="0" nodeType="withEffect">
                                  <p:stCondLst>
                                    <p:cond delay="0"/>
                                  </p:stCondLst>
                                  <p:childTnLst>
                                    <p:animMotion origin="layout" path="M -0.34795 -0.21222 L -0.46264 -0.29207 C -0.4862 -0.31035 -0.51991 -0.31336 -0.55376 -0.30294 C -0.59216 -0.29091 -0.62132 -0.268 -0.64032 -0.23606 L -0.73197 -0.09188 " pathEditMode="relative" rAng="21000000" ptsTypes="AAAAA">
                                      <p:cBhvr>
                                        <p:cTn id="74" dur="3000" fill="hold"/>
                                        <p:tgtEl>
                                          <p:spTgt spid="16"/>
                                        </p:tgtEl>
                                        <p:attrNameLst>
                                          <p:attrName>ppt_x</p:attrName>
                                          <p:attrName>ppt_y</p:attrName>
                                        </p:attrNameLst>
                                      </p:cBhvr>
                                      <p:rCtr x="-19956" y="-1504"/>
                                    </p:animMotion>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par>
                                <p:cTn id="81" presetID="10" presetClass="entr" presetSubtype="0" fill="hold"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20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6"/>
                                        </p:tgtEl>
                                        <p:attrNameLst>
                                          <p:attrName>style.visibility</p:attrName>
                                        </p:attrNameLst>
                                      </p:cBhvr>
                                      <p:to>
                                        <p:strVal val="hidden"/>
                                      </p:to>
                                    </p:set>
                                  </p:childTnLst>
                                </p:cTn>
                              </p:par>
                              <p:par>
                                <p:cTn id="91" presetID="37" presetClass="path" presetSubtype="0" accel="50000" decel="50000" fill="hold" grpId="1" nodeType="withEffect">
                                  <p:stCondLst>
                                    <p:cond delay="2500"/>
                                  </p:stCondLst>
                                  <p:childTnLst>
                                    <p:animMotion origin="layout" path="M -0.73197 -0.09188 L -0.54556 0.06595 C -0.50742 0.1009 -0.44727 0.1289 -0.38349 0.14094 C -0.31137 0.15251 -0.25279 0.14857 -0.21062 0.1289 L -0.00924 0.04327 " pathEditMode="relative" rAng="360000" ptsTypes="AAAAA">
                                      <p:cBhvr>
                                        <p:cTn id="92" dur="3000" spd="-100000" fill="hold"/>
                                        <p:tgtEl>
                                          <p:spTgt spid="16"/>
                                        </p:tgtEl>
                                        <p:attrNameLst>
                                          <p:attrName>ppt_x</p:attrName>
                                          <p:attrName>ppt_y</p:attrName>
                                        </p:attrNameLst>
                                      </p:cBhvr>
                                      <p:rCtr x="35642" y="15043"/>
                                    </p:animMotion>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1"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p:stCondLst>
                        <p:cond delay="0"/>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0-#ppt_w/2"/>
                                          </p:val>
                                        </p:tav>
                                        <p:tav tm="100000">
                                          <p:val>
                                            <p:strVal val="#ppt_x"/>
                                          </p:val>
                                        </p:tav>
                                      </p:tavLst>
                                    </p:anim>
                                    <p:anim calcmode="lin" valueType="num">
                                      <p:cBhvr additive="base">
                                        <p:cTn id="104"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nextCondLst>
                <p:cond evt="onClick" delay="0">
                  <p:tgtEl>
                    <p:spTgt spid="39"/>
                  </p:tgtEl>
                </p:cond>
              </p:nextCondLst>
            </p:seq>
          </p:childTnLst>
        </p:cTn>
      </p:par>
    </p:tnLst>
    <p:bldLst>
      <p:bldP spid="16" grpId="0"/>
      <p:bldP spid="16" grpId="1"/>
      <p:bldP spid="18" grpId="0"/>
      <p:bldP spid="20" grpId="0"/>
      <p:bldP spid="4" grpId="0"/>
      <p:bldP spid="25" grpId="0"/>
      <p:bldP spid="36" grpId="0" animBg="1"/>
      <p:bldP spid="27" grpId="0"/>
      <p:bldP spid="26" grpId="0"/>
      <p:bldP spid="24" grpId="0"/>
      <p:bldP spid="23" grpId="0"/>
      <p:bldP spid="14" grpId="0" autoUpdateAnimBg="0"/>
      <p:bldP spid="32" grpId="0" autoUpdateAnimBg="0"/>
      <p:bldP spid="13" grpId="0"/>
      <p:bldP spid="22" grpId="0"/>
      <p:bldP spid="40" grpId="0" animBg="1"/>
      <p:bldP spid="44" grpId="0" animBg="1"/>
      <p:bldP spid="38" grpId="0" animBg="1"/>
      <p:bldP spid="46" grpId="0" animBg="1"/>
      <p:bldP spid="46" grpId="1" animBg="1"/>
      <p:bldP spid="39" grpId="0" animBg="1"/>
      <p:bldP spid="3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riba Network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58" y="1212983"/>
            <a:ext cx="4989321" cy="3513473"/>
          </a:xfrm>
          <a:prstGeom prst="rect">
            <a:avLst/>
          </a:prstGeom>
        </p:spPr>
      </p:pic>
      <p:pic>
        <p:nvPicPr>
          <p:cNvPr id="7" name="Ariba Catalog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pic>
        <p:nvPicPr>
          <p:cNvPr id="12" name="Cart Graphic w/Ariba Car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97" y="1696333"/>
            <a:ext cx="2208797" cy="2216110"/>
          </a:xfrm>
          <a:prstGeom prst="rect">
            <a:avLst/>
          </a:prstGeom>
        </p:spPr>
      </p:pic>
      <p:sp>
        <p:nvSpPr>
          <p:cNvPr id="16" name="Doc from Supplier to Buyer" hidden="1"/>
          <p:cNvSpPr/>
          <p:nvPr/>
        </p:nvSpPr>
        <p:spPr>
          <a:xfrm rot="1091262">
            <a:off x="10304229" y="3201168"/>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18" name="Doc from Supplier to AN" hidden="1"/>
          <p:cNvSpPr/>
          <p:nvPr/>
        </p:nvSpPr>
        <p:spPr>
          <a:xfrm rot="1091262">
            <a:off x="10516830" y="2352237"/>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0" name="Doc from AN to Supplier" hidden="1"/>
          <p:cNvSpPr/>
          <p:nvPr/>
        </p:nvSpPr>
        <p:spPr>
          <a:xfrm rot="1091262">
            <a:off x="5856539" y="1429969"/>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2" name="Here's How it works Title 1"/>
          <p:cNvSpPr>
            <a:spLocks noGrp="1"/>
          </p:cNvSpPr>
          <p:nvPr>
            <p:ph type="title"/>
          </p:nvPr>
        </p:nvSpPr>
        <p:spPr>
          <a:xfrm>
            <a:off x="503874" y="500467"/>
            <a:ext cx="11186476" cy="369332"/>
          </a:xfrm>
        </p:spPr>
        <p:txBody>
          <a:bodyPr/>
          <a:lstStyle/>
          <a:p>
            <a:r>
              <a:rPr lang="en-US" dirty="0"/>
              <a:t>How does it work?</a:t>
            </a:r>
            <a:endParaRPr lang="en-US" b="0" dirty="0"/>
          </a:p>
        </p:txBody>
      </p:sp>
      <p:sp>
        <p:nvSpPr>
          <p:cNvPr id="4" name="Rectangle 3" hidden="1"/>
          <p:cNvSpPr/>
          <p:nvPr/>
        </p:nvSpPr>
        <p:spPr>
          <a:xfrm rot="1091262">
            <a:off x="1112356" y="2228333"/>
            <a:ext cx="758365" cy="1076969"/>
          </a:xfrm>
          <a:prstGeom prst="rect">
            <a:avLst/>
          </a:prstGeom>
        </p:spPr>
        <p:txBody>
          <a:bodyPr wrap="none">
            <a:spAutoFit/>
          </a:bodyPr>
          <a:lstStyle/>
          <a:p>
            <a:r>
              <a:rPr lang="en-US" sz="6399" dirty="0">
                <a:latin typeface="Wingdings" panose="05000000000000000000" pitchFamily="2" charset="2"/>
              </a:rPr>
              <a:t>2</a:t>
            </a:r>
            <a:endParaRPr lang="en-US" sz="6399" dirty="0">
              <a:latin typeface="MS Shell Dlg 2" panose="020B0604030504040204" pitchFamily="34" charset="0"/>
            </a:endParaRPr>
          </a:p>
        </p:txBody>
      </p:sp>
      <p:sp>
        <p:nvSpPr>
          <p:cNvPr id="31" name="Blank behind Buyer Server" hidden="1"/>
          <p:cNvSpPr/>
          <p:nvPr/>
        </p:nvSpPr>
        <p:spPr bwMode="gray">
          <a:xfrm>
            <a:off x="1143292" y="1935903"/>
            <a:ext cx="914188" cy="197300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9" name="Blank behing Supplier server" hidden="1"/>
          <p:cNvSpPr/>
          <p:nvPr/>
        </p:nvSpPr>
        <p:spPr bwMode="gray">
          <a:xfrm>
            <a:off x="9896475" y="2295092"/>
            <a:ext cx="1220740" cy="1845061"/>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25" name="7 Evaluates other info" hidden="1"/>
          <p:cNvSpPr/>
          <p:nvPr/>
        </p:nvSpPr>
        <p:spPr>
          <a:xfrm>
            <a:off x="501651" y="5528797"/>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then evaluates any other information, and sends back a </a:t>
            </a:r>
            <a:r>
              <a:rPr lang="en-US" sz="2400" b="1" dirty="0">
                <a:solidFill>
                  <a:sysClr val="windowText" lastClr="000000"/>
                </a:solidFill>
                <a:latin typeface="+mj-lt"/>
                <a:ea typeface="+mj-ea"/>
                <a:cs typeface="+mj-cs"/>
              </a:rPr>
              <a:t>PunchOut</a:t>
            </a:r>
            <a:r>
              <a:rPr lang="en-US" sz="2400" dirty="0">
                <a:solidFill>
                  <a:sysClr val="windowText" lastClr="000000"/>
                </a:solidFill>
                <a:latin typeface="+mj-lt"/>
                <a:ea typeface="+mj-ea"/>
                <a:cs typeface="+mj-cs"/>
              </a:rPr>
              <a:t> </a:t>
            </a:r>
            <a:r>
              <a:rPr lang="en-US" sz="2400" b="1" dirty="0">
                <a:solidFill>
                  <a:sysClr val="windowText" lastClr="000000"/>
                </a:solidFill>
                <a:latin typeface="+mj-lt"/>
                <a:ea typeface="+mj-ea"/>
                <a:cs typeface="+mj-cs"/>
              </a:rPr>
              <a:t>Order Response, </a:t>
            </a:r>
            <a:r>
              <a:rPr lang="en-US" sz="2400" dirty="0">
                <a:solidFill>
                  <a:sysClr val="windowText" lastClr="000000"/>
                </a:solidFill>
                <a:latin typeface="+mj-lt"/>
                <a:ea typeface="+mj-ea"/>
                <a:cs typeface="+mj-cs"/>
              </a:rPr>
              <a:t>with the URL of the catalog to display to the User.</a:t>
            </a:r>
          </a:p>
        </p:txBody>
      </p:sp>
      <p:sp>
        <p:nvSpPr>
          <p:cNvPr id="33" name="TextBox www.shop.com Supplier" hidden="1"/>
          <p:cNvSpPr txBox="1"/>
          <p:nvPr/>
        </p:nvSpPr>
        <p:spPr>
          <a:xfrm>
            <a:off x="9901326" y="4197181"/>
            <a:ext cx="1564169"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www.shop.com</a:t>
            </a:r>
          </a:p>
        </p:txBody>
      </p:sp>
      <p:sp>
        <p:nvSpPr>
          <p:cNvPr id="34" name="TextBox  Buyer User"/>
          <p:cNvSpPr txBox="1"/>
          <p:nvPr/>
        </p:nvSpPr>
        <p:spPr>
          <a:xfrm>
            <a:off x="1068550" y="3471689"/>
            <a:ext cx="1153895" cy="276935"/>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Buyer User</a:t>
            </a:r>
          </a:p>
        </p:txBody>
      </p:sp>
      <p:sp>
        <p:nvSpPr>
          <p:cNvPr id="10" name="Graphic Server"/>
          <p:cNvSpPr/>
          <p:nvPr/>
        </p:nvSpPr>
        <p:spPr>
          <a:xfrm>
            <a:off x="9916697" y="1686128"/>
            <a:ext cx="1341754" cy="3107824"/>
          </a:xfrm>
          <a:prstGeom prst="rect">
            <a:avLst/>
          </a:prstGeom>
        </p:spPr>
        <p:txBody>
          <a:bodyPr wrap="square">
            <a:spAutoFit/>
          </a:bodyPr>
          <a:lstStyle/>
          <a:p>
            <a:r>
              <a:rPr lang="en-US" sz="19596" dirty="0">
                <a:latin typeface="Webdings" panose="05030102010509060703" pitchFamily="18" charset="2"/>
              </a:rPr>
              <a:t>À</a:t>
            </a:r>
            <a:endParaRPr lang="en-US" sz="19596" dirty="0">
              <a:latin typeface="MS Shell Dlg 2" panose="020B0604030504040204" pitchFamily="34" charset="0"/>
            </a:endParaRPr>
          </a:p>
        </p:txBody>
      </p:sp>
      <p:sp>
        <p:nvSpPr>
          <p:cNvPr id="36" name="Authenticat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Authenticated!</a:t>
            </a:r>
          </a:p>
        </p:txBody>
      </p:sp>
      <p:sp>
        <p:nvSpPr>
          <p:cNvPr id="27" name="9 Shops Supplier catalog" hidden="1"/>
          <p:cNvSpPr/>
          <p:nvPr/>
        </p:nvSpPr>
        <p:spPr>
          <a:xfrm>
            <a:off x="501650" y="552797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User shops the Supplier’s Catalog (now in the Ariba window), and adds items to their Cart. When they are done, they submit the Cart back to Ariba.</a:t>
            </a:r>
          </a:p>
        </p:txBody>
      </p:sp>
      <p:sp>
        <p:nvSpPr>
          <p:cNvPr id="26" name="8 Validates Response" hidden="1"/>
          <p:cNvSpPr/>
          <p:nvPr/>
        </p:nvSpPr>
        <p:spPr>
          <a:xfrm>
            <a:off x="501650" y="5524275"/>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Network validates the </a:t>
            </a:r>
            <a:r>
              <a:rPr lang="en-US" sz="2400" b="1" dirty="0">
                <a:solidFill>
                  <a:sysClr val="windowText" lastClr="000000"/>
                </a:solidFill>
                <a:latin typeface="+mj-lt"/>
                <a:ea typeface="+mj-ea"/>
                <a:cs typeface="+mj-cs"/>
              </a:rPr>
              <a:t>Response</a:t>
            </a:r>
            <a:r>
              <a:rPr lang="en-US" sz="2400" dirty="0">
                <a:solidFill>
                  <a:sysClr val="windowText" lastClr="000000"/>
                </a:solidFill>
                <a:latin typeface="+mj-lt"/>
                <a:ea typeface="+mj-ea"/>
                <a:cs typeface="+mj-cs"/>
              </a:rPr>
              <a:t>, then sends the URL of the Supplier’s Catalog to the Buyer’s Ariba application to display to the User.</a:t>
            </a:r>
          </a:p>
        </p:txBody>
      </p:sp>
      <p:sp>
        <p:nvSpPr>
          <p:cNvPr id="24" name="6 Supplier authenticates POSR" hidden="1"/>
          <p:cNvSpPr/>
          <p:nvPr/>
        </p:nvSpPr>
        <p:spPr>
          <a:xfrm>
            <a:off x="501650" y="5539186"/>
            <a:ext cx="11188700"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The Supplier authenticates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using the </a:t>
            </a:r>
            <a:r>
              <a:rPr lang="en-US" sz="2400" b="1" dirty="0">
                <a:solidFill>
                  <a:srgbClr val="9C277B"/>
                </a:solidFill>
                <a:latin typeface="Courier New" panose="02070309020205020404" pitchFamily="49" charset="0"/>
                <a:ea typeface="+mj-ea"/>
                <a:cs typeface="Courier New" panose="02070309020205020404" pitchFamily="49" charset="0"/>
              </a:rPr>
              <a:t>&lt;From&gt;</a:t>
            </a:r>
            <a:r>
              <a:rPr lang="en-US" sz="2400" dirty="0">
                <a:solidFill>
                  <a:sysClr val="windowText" lastClr="000000"/>
                </a:solidFill>
                <a:latin typeface="+mj-lt"/>
                <a:ea typeface="+mj-ea"/>
                <a:cs typeface="+mj-cs"/>
              </a:rPr>
              <a:t> ANID (as a User Name)</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their own Shared Secret (as the Password).</a:t>
            </a:r>
          </a:p>
        </p:txBody>
      </p:sp>
      <p:sp>
        <p:nvSpPr>
          <p:cNvPr id="23" name="5 POSR routed" hidden="1"/>
          <p:cNvSpPr/>
          <p:nvPr/>
        </p:nvSpPr>
        <p:spPr>
          <a:xfrm>
            <a:off x="451557" y="5523224"/>
            <a:ext cx="11272662" cy="425758"/>
          </a:xfrm>
          <a:prstGeom prst="rect">
            <a:avLst/>
          </a:prstGeom>
          <a:noFill/>
        </p:spPr>
        <p:txBody>
          <a:bodyPr wrap="square" lIns="0" rIns="0">
            <a:spAutoFit/>
          </a:bodyPr>
          <a:lstStyle/>
          <a:p>
            <a:pPr algn="ctr">
              <a:lnSpc>
                <a:spcPts val="2600"/>
              </a:lnSpc>
            </a:pP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is then routed and presented to the Supplier’s specified PunchOut URL.</a:t>
            </a:r>
          </a:p>
        </p:txBody>
      </p:sp>
      <p:sp>
        <p:nvSpPr>
          <p:cNvPr id="14" name="4 In the Supplier Record" hidden="1"/>
          <p:cNvSpPr/>
          <p:nvPr/>
        </p:nvSpPr>
        <p:spPr>
          <a:xfrm>
            <a:off x="501651" y="5533184"/>
            <a:ext cx="11188699" cy="759182"/>
          </a:xfrm>
          <a:prstGeom prst="rect">
            <a:avLst/>
          </a:prstGeom>
          <a:noFill/>
        </p:spPr>
        <p:txBody>
          <a:bodyPr wrap="square">
            <a:spAutoFit/>
          </a:bodyPr>
          <a:lstStyle/>
          <a:p>
            <a:pPr algn="ctr">
              <a:lnSpc>
                <a:spcPts val="2600"/>
              </a:lnSpc>
            </a:pPr>
            <a:r>
              <a:rPr lang="en-US" sz="2400" dirty="0">
                <a:solidFill>
                  <a:sysClr val="windowText" lastClr="000000"/>
                </a:solidFill>
                <a:latin typeface="+mj-lt"/>
                <a:ea typeface="+mj-ea"/>
                <a:cs typeface="+mj-cs"/>
              </a:rPr>
              <a:t>In the AN Supplier record, the Supplier’s Shared Secret is looked up, </a:t>
            </a:r>
            <a:br>
              <a:rPr lang="en-US" sz="2400" dirty="0">
                <a:solidFill>
                  <a:sysClr val="windowText" lastClr="000000"/>
                </a:solidFill>
                <a:latin typeface="+mj-lt"/>
                <a:ea typeface="+mj-ea"/>
                <a:cs typeface="+mj-cs"/>
              </a:rPr>
            </a:br>
            <a:r>
              <a:rPr lang="en-US" sz="2400" dirty="0">
                <a:solidFill>
                  <a:sysClr val="windowText" lastClr="000000"/>
                </a:solidFill>
                <a:latin typeface="+mj-lt"/>
                <a:ea typeface="+mj-ea"/>
                <a:cs typeface="+mj-cs"/>
              </a:rPr>
              <a:t>and added to the </a:t>
            </a:r>
            <a:r>
              <a:rPr lang="en-US" sz="2400" b="1" dirty="0">
                <a:solidFill>
                  <a:sysClr val="windowText" lastClr="000000"/>
                </a:solidFill>
                <a:latin typeface="+mj-lt"/>
                <a:ea typeface="+mj-ea"/>
                <a:cs typeface="+mj-cs"/>
              </a:rPr>
              <a:t>POSR</a:t>
            </a:r>
            <a:r>
              <a:rPr lang="en-US" sz="2400" dirty="0">
                <a:solidFill>
                  <a:sysClr val="windowText" lastClr="000000"/>
                </a:solidFill>
                <a:latin typeface="+mj-lt"/>
                <a:ea typeface="+mj-ea"/>
                <a:cs typeface="+mj-cs"/>
              </a:rPr>
              <a:t>, then it looks up the Supplier’s PunchOut URL.</a:t>
            </a:r>
          </a:p>
        </p:txBody>
      </p:sp>
      <p:sp>
        <p:nvSpPr>
          <p:cNvPr id="32" name="3 The AN Looks up &lt;To&gt; ANID" hidden="1"/>
          <p:cNvSpPr/>
          <p:nvPr/>
        </p:nvSpPr>
        <p:spPr>
          <a:xfrm>
            <a:off x="0" y="5561082"/>
            <a:ext cx="12195175" cy="707886"/>
          </a:xfrm>
          <a:prstGeom prst="rect">
            <a:avLst/>
          </a:prstGeom>
          <a:noFill/>
        </p:spPr>
        <p:txBody>
          <a:bodyPr wrap="square">
            <a:spAutoFit/>
          </a:bodyPr>
          <a:lstStyle/>
          <a:p>
            <a:pPr algn="ctr">
              <a:lnSpc>
                <a:spcPts val="2400"/>
              </a:lnSpc>
            </a:pPr>
            <a:r>
              <a:rPr lang="en-US" sz="2400" spc="-30" dirty="0">
                <a:solidFill>
                  <a:sysClr val="windowText" lastClr="000000"/>
                </a:solidFill>
                <a:latin typeface="+mj-lt"/>
                <a:ea typeface="+mj-ea"/>
                <a:cs typeface="+mj-cs"/>
              </a:rPr>
              <a:t>The AN looks up the ANID in the </a:t>
            </a:r>
            <a:r>
              <a:rPr lang="en-US" sz="2400" b="1" spc="-30" dirty="0">
                <a:solidFill>
                  <a:srgbClr val="9C277B"/>
                </a:solidFill>
                <a:latin typeface="Courier New" panose="02070309020205020404" pitchFamily="49" charset="0"/>
                <a:ea typeface="+mj-ea"/>
                <a:cs typeface="Courier New" panose="02070309020205020404" pitchFamily="49" charset="0"/>
              </a:rPr>
              <a:t>&lt;To&gt;</a:t>
            </a:r>
            <a:r>
              <a:rPr lang="en-US" sz="2400" spc="-30" dirty="0">
                <a:solidFill>
                  <a:sysClr val="windowText" lastClr="000000"/>
                </a:solidFill>
                <a:latin typeface="+mj-lt"/>
                <a:ea typeface="+mj-ea"/>
                <a:cs typeface="+mj-cs"/>
              </a:rPr>
              <a:t> element of the </a:t>
            </a:r>
            <a:r>
              <a:rPr lang="en-US" sz="2400" b="1" spc="-30" dirty="0">
                <a:solidFill>
                  <a:sysClr val="windowText" lastClr="000000"/>
                </a:solidFill>
                <a:latin typeface="+mj-lt"/>
                <a:ea typeface="+mj-ea"/>
                <a:cs typeface="+mj-cs"/>
              </a:rPr>
              <a:t>POSR, </a:t>
            </a:r>
            <a:br>
              <a:rPr lang="en-US" sz="2400" b="1" spc="-30" dirty="0">
                <a:solidFill>
                  <a:sysClr val="windowText" lastClr="000000"/>
                </a:solidFill>
                <a:latin typeface="+mj-lt"/>
                <a:ea typeface="+mj-ea"/>
                <a:cs typeface="+mj-cs"/>
              </a:rPr>
            </a:br>
            <a:r>
              <a:rPr lang="en-US" sz="2400" spc="-30" dirty="0">
                <a:solidFill>
                  <a:sysClr val="windowText" lastClr="000000"/>
                </a:solidFill>
                <a:latin typeface="+mj-lt"/>
                <a:ea typeface="+mj-ea"/>
                <a:cs typeface="+mj-cs"/>
              </a:rPr>
              <a:t>and finds the Supplier record on the Network.</a:t>
            </a:r>
          </a:p>
        </p:txBody>
      </p:sp>
      <p:sp>
        <p:nvSpPr>
          <p:cNvPr id="13" name="2 POSR Routed to AN" hidden="1"/>
          <p:cNvSpPr/>
          <p:nvPr/>
        </p:nvSpPr>
        <p:spPr>
          <a:xfrm>
            <a:off x="503238" y="5484167"/>
            <a:ext cx="11188700" cy="461665"/>
          </a:xfrm>
          <a:prstGeom prst="rect">
            <a:avLst/>
          </a:prstGeom>
          <a:noFill/>
        </p:spPr>
        <p:txBody>
          <a:bodyPr wrap="square">
            <a:spAutoFit/>
          </a:bodyPr>
          <a:lstStyle/>
          <a:p>
            <a:pPr algn="ctr"/>
            <a:r>
              <a:rPr lang="en-US" sz="2400" dirty="0">
                <a:solidFill>
                  <a:sysClr val="windowText" lastClr="000000"/>
                </a:solidFill>
                <a:latin typeface="+mj-lt"/>
                <a:ea typeface="+mj-ea"/>
                <a:cs typeface="+mj-cs"/>
              </a:rPr>
              <a:t>The </a:t>
            </a:r>
            <a:r>
              <a:rPr lang="en-US" sz="2400" b="1" dirty="0">
                <a:solidFill>
                  <a:sysClr val="windowText" lastClr="000000"/>
                </a:solidFill>
                <a:latin typeface="+mj-lt"/>
                <a:ea typeface="+mj-ea"/>
                <a:cs typeface="+mj-cs"/>
              </a:rPr>
              <a:t>PunchOut Setup Request (POSR) </a:t>
            </a:r>
            <a:r>
              <a:rPr lang="en-US" sz="2400" dirty="0">
                <a:solidFill>
                  <a:sysClr val="windowText" lastClr="000000"/>
                </a:solidFill>
                <a:latin typeface="+mj-lt"/>
                <a:ea typeface="+mj-ea"/>
                <a:cs typeface="+mj-cs"/>
              </a:rPr>
              <a:t>is routed from Ariba to the AN.</a:t>
            </a:r>
          </a:p>
        </p:txBody>
      </p:sp>
      <p:sp>
        <p:nvSpPr>
          <p:cNvPr id="22" name="1 User clicks Buy From Supplier" hidden="1"/>
          <p:cNvSpPr/>
          <p:nvPr/>
        </p:nvSpPr>
        <p:spPr>
          <a:xfrm>
            <a:off x="462845" y="5521983"/>
            <a:ext cx="11288103" cy="425758"/>
          </a:xfrm>
          <a:prstGeom prst="rect">
            <a:avLst/>
          </a:prstGeom>
          <a:noFill/>
        </p:spPr>
        <p:txBody>
          <a:bodyPr wrap="square" lIns="0" rIns="0">
            <a:spAutoFit/>
          </a:bodyPr>
          <a:lstStyle/>
          <a:p>
            <a:pPr algn="ctr">
              <a:lnSpc>
                <a:spcPts val="2600"/>
              </a:lnSpc>
            </a:pPr>
            <a:r>
              <a:rPr lang="en-US" sz="2400" spc="-20" dirty="0">
                <a:solidFill>
                  <a:sysClr val="windowText" lastClr="000000"/>
                </a:solidFill>
                <a:latin typeface="+mj-lt"/>
                <a:ea typeface="+mj-ea"/>
                <a:cs typeface="+mj-cs"/>
              </a:rPr>
              <a:t>The User finds the Supplier’s link in the Ariba Catalog and clicks “Buy from Supplier.”</a:t>
            </a:r>
          </a:p>
        </p:txBody>
      </p:sp>
      <p:sp>
        <p:nvSpPr>
          <p:cNvPr id="40" name="URL Determined" hidden="1"/>
          <p:cNvSpPr/>
          <p:nvPr/>
        </p:nvSpPr>
        <p:spPr bwMode="gray">
          <a:xfrm>
            <a:off x="9547124" y="1641866"/>
            <a:ext cx="2125565" cy="462601"/>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URL determined</a:t>
            </a:r>
          </a:p>
        </p:txBody>
      </p:sp>
      <p:pic>
        <p:nvPicPr>
          <p:cNvPr id="45" name="Ariba Catalog Graphic"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2" y="1695027"/>
            <a:ext cx="2208796" cy="2216110"/>
          </a:xfrm>
          <a:prstGeom prst="rect">
            <a:avLst/>
          </a:prstGeom>
        </p:spPr>
      </p:pic>
      <p:sp>
        <p:nvSpPr>
          <p:cNvPr id="44" name="Network Cloud Blockout" hidden="1"/>
          <p:cNvSpPr/>
          <p:nvPr/>
        </p:nvSpPr>
        <p:spPr bwMode="gray">
          <a:xfrm>
            <a:off x="5231426" y="2213376"/>
            <a:ext cx="2125565" cy="1298610"/>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100"/>
              </a:lnSpc>
              <a:spcBef>
                <a:spcPct val="50000"/>
              </a:spcBef>
              <a:spcAft>
                <a:spcPct val="0"/>
              </a:spcAft>
              <a:buClr>
                <a:srgbClr val="00B050"/>
              </a:buClr>
              <a:buSzPct val="80000"/>
            </a:pPr>
            <a:endParaRPr lang="en-US" sz="2000" kern="0" dirty="0">
              <a:ea typeface="Arial Unicode MS" pitchFamily="34" charset="-128"/>
              <a:cs typeface="Arial Unicode MS" pitchFamily="34" charset="-128"/>
            </a:endParaRPr>
          </a:p>
        </p:txBody>
      </p:sp>
      <p:sp>
        <p:nvSpPr>
          <p:cNvPr id="38" name="AN Response" hidden="1"/>
          <p:cNvSpPr/>
          <p:nvPr/>
        </p:nvSpPr>
        <p:spPr bwMode="gray">
          <a:xfrm>
            <a:off x="5157198" y="2250941"/>
            <a:ext cx="2125565" cy="1298610"/>
          </a:xfrm>
          <a:prstGeom prst="rect">
            <a:avLst/>
          </a:prstGeom>
          <a:solidFill>
            <a:schemeClr val="accent1"/>
          </a:solidFill>
          <a:ln w="6350" algn="ctr">
            <a:noFill/>
            <a:miter lim="800000"/>
            <a:headEnd/>
            <a:tailEnd/>
          </a:ln>
        </p:spPr>
        <p:txBody>
          <a:bodyPr lIns="89979" tIns="71983" rIns="89979" bIns="71983" rtlCol="0" anchor="ctr"/>
          <a:lstStyle/>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Response:</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200 “Success”</a:t>
            </a:r>
          </a:p>
          <a:p>
            <a:pPr marL="231729" indent="-231729" algn="ctr" defTabSz="914217" fontAlgn="base">
              <a:lnSpc>
                <a:spcPts val="2100"/>
              </a:lnSpc>
              <a:spcBef>
                <a:spcPct val="50000"/>
              </a:spcBef>
              <a:spcAft>
                <a:spcPct val="0"/>
              </a:spcAft>
              <a:buClr>
                <a:srgbClr val="00B050"/>
              </a:buClr>
              <a:buSzPct val="80000"/>
              <a:buFont typeface="Wingdings" panose="05000000000000000000" pitchFamily="2" charset="2"/>
              <a:buChar char="ü"/>
            </a:pPr>
            <a:r>
              <a:rPr lang="en-US" sz="2000" kern="0" dirty="0">
                <a:ea typeface="Arial Unicode MS" pitchFamily="34" charset="-128"/>
                <a:cs typeface="Arial Unicode MS" pitchFamily="34" charset="-128"/>
              </a:rPr>
              <a:t>URL</a:t>
            </a:r>
          </a:p>
        </p:txBody>
      </p:sp>
      <p:pic>
        <p:nvPicPr>
          <p:cNvPr id="8" name="Cat Graphic w/ with www.shop.com"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897" y="1695027"/>
            <a:ext cx="2208796" cy="2216110"/>
          </a:xfrm>
          <a:prstGeom prst="rect">
            <a:avLst/>
          </a:prstGeom>
        </p:spPr>
      </p:pic>
      <p:pic>
        <p:nvPicPr>
          <p:cNvPr id="15" name="Cat Graphic Shop Shop" hid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897" y="1695027"/>
            <a:ext cx="2208497" cy="2215809"/>
          </a:xfrm>
          <a:prstGeom prst="rect">
            <a:avLst/>
          </a:prstGeom>
        </p:spPr>
      </p:pic>
      <p:sp>
        <p:nvSpPr>
          <p:cNvPr id="42" name="White behind Submit" hidden="1">
            <a:extLst>
              <a:ext uri="{FF2B5EF4-FFF2-40B4-BE49-F238E27FC236}">
                <a16:creationId xmlns:a16="http://schemas.microsoft.com/office/drawing/2014/main" id="{8A8A1B94-CFF3-4D61-91A8-10843778A1EC}"/>
              </a:ext>
            </a:extLst>
          </p:cNvPr>
          <p:cNvSpPr/>
          <p:nvPr/>
        </p:nvSpPr>
        <p:spPr bwMode="gray">
          <a:xfrm>
            <a:off x="468244" y="3890964"/>
            <a:ext cx="2274956" cy="1077514"/>
          </a:xfrm>
          <a:prstGeom prst="rect">
            <a:avLst/>
          </a:prstGeom>
          <a:solidFill>
            <a:schemeClr val="bg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46" name="Click Submit" hidden="1"/>
          <p:cNvSpPr/>
          <p:nvPr/>
        </p:nvSpPr>
        <p:spPr bwMode="gray">
          <a:xfrm>
            <a:off x="532200" y="3966068"/>
            <a:ext cx="2125565" cy="466236"/>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lnSpc>
                <a:spcPts val="2000"/>
              </a:lnSpc>
              <a:spcBef>
                <a:spcPct val="50000"/>
              </a:spcBef>
              <a:spcAft>
                <a:spcPct val="0"/>
              </a:spcAft>
              <a:buClr>
                <a:srgbClr val="F0AB00"/>
              </a:buClr>
              <a:buSzPct val="80000"/>
            </a:pPr>
            <a:r>
              <a:rPr lang="en-US" sz="2000" kern="0" dirty="0">
                <a:ea typeface="Arial Unicode MS" pitchFamily="34" charset="-128"/>
                <a:cs typeface="Arial Unicode MS" pitchFamily="34" charset="-128"/>
              </a:rPr>
              <a:t>Click “Submit”</a:t>
            </a:r>
          </a:p>
        </p:txBody>
      </p:sp>
      <p:sp>
        <p:nvSpPr>
          <p:cNvPr id="39" name="Ready to Buy"/>
          <p:cNvSpPr/>
          <p:nvPr/>
        </p:nvSpPr>
        <p:spPr bwMode="gray">
          <a:xfrm>
            <a:off x="535651" y="3952310"/>
            <a:ext cx="2207549" cy="1734183"/>
          </a:xfrm>
          <a:prstGeom prst="rect">
            <a:avLst/>
          </a:prstGeom>
          <a:solidFill>
            <a:schemeClr val="accent1"/>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2000" kern="0" dirty="0">
                <a:ea typeface="Arial Unicode MS" pitchFamily="34" charset="-128"/>
                <a:cs typeface="Arial Unicode MS" pitchFamily="34" charset="-128"/>
              </a:rPr>
              <a:t>Ready to submit Ariba Cart to become a Requisition</a:t>
            </a:r>
            <a:br>
              <a:rPr lang="en-US" sz="2000" kern="0" dirty="0">
                <a:ea typeface="Arial Unicode MS" pitchFamily="34" charset="-128"/>
                <a:cs typeface="Arial Unicode MS" pitchFamily="34" charset="-128"/>
              </a:rPr>
            </a:br>
            <a:r>
              <a:rPr lang="en-US" sz="2000" kern="0" dirty="0">
                <a:ea typeface="Arial Unicode MS" pitchFamily="34" charset="-128"/>
                <a:cs typeface="Arial Unicode MS" pitchFamily="34" charset="-128"/>
              </a:rPr>
              <a:t>and buy!</a:t>
            </a:r>
          </a:p>
        </p:txBody>
      </p:sp>
      <p:sp>
        <p:nvSpPr>
          <p:cNvPr id="43" name="TextBox www.shop.com Supplier">
            <a:extLst>
              <a:ext uri="{FF2B5EF4-FFF2-40B4-BE49-F238E27FC236}">
                <a16:creationId xmlns:a16="http://schemas.microsoft.com/office/drawing/2014/main" id="{C085D01C-002F-456F-BEC7-27002362ADC9}"/>
              </a:ext>
            </a:extLst>
          </p:cNvPr>
          <p:cNvSpPr txBox="1"/>
          <p:nvPr/>
        </p:nvSpPr>
        <p:spPr>
          <a:xfrm>
            <a:off x="9902952" y="4197096"/>
            <a:ext cx="1872307" cy="2769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en-US" sz="1800" kern="0" dirty="0">
                <a:solidFill>
                  <a:srgbClr val="F0AB00"/>
                </a:solidFill>
                <a:ea typeface="Arial Unicode MS" pitchFamily="34" charset="-128"/>
                <a:cs typeface="Arial Unicode MS" pitchFamily="34" charset="-128"/>
              </a:rPr>
              <a:t>www.supplier.com</a:t>
            </a:r>
          </a:p>
        </p:txBody>
      </p:sp>
      <p:sp>
        <p:nvSpPr>
          <p:cNvPr id="9" name="Rectangle 8">
            <a:extLst>
              <a:ext uri="{FF2B5EF4-FFF2-40B4-BE49-F238E27FC236}">
                <a16:creationId xmlns:a16="http://schemas.microsoft.com/office/drawing/2014/main" id="{A0573B82-405F-4AA7-9ED7-18C25ED05F85}"/>
              </a:ext>
            </a:extLst>
          </p:cNvPr>
          <p:cNvSpPr/>
          <p:nvPr/>
        </p:nvSpPr>
        <p:spPr bwMode="gray">
          <a:xfrm>
            <a:off x="6152357" y="4509361"/>
            <a:ext cx="450849" cy="252425"/>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TextBox 5">
            <a:extLst>
              <a:ext uri="{FF2B5EF4-FFF2-40B4-BE49-F238E27FC236}">
                <a16:creationId xmlns:a16="http://schemas.microsoft.com/office/drawing/2014/main" id="{AAD6DE25-BD8F-4E1F-D128-7AFBA1B52450}"/>
              </a:ext>
            </a:extLst>
          </p:cNvPr>
          <p:cNvSpPr txBox="1"/>
          <p:nvPr/>
        </p:nvSpPr>
        <p:spPr>
          <a:xfrm>
            <a:off x="6225317" y="1707852"/>
            <a:ext cx="1164389" cy="646331"/>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SAP</a:t>
            </a:r>
          </a:p>
          <a:p>
            <a:pPr algn="ctr" fontAlgn="base">
              <a:spcAft>
                <a:spcPct val="0"/>
              </a:spcAft>
              <a:buClr>
                <a:srgbClr val="F0AB00"/>
              </a:buClr>
              <a:buSzPct val="80000"/>
            </a:pPr>
            <a:r>
              <a:rPr lang="en-AU" sz="1400" b="1" kern="0" dirty="0">
                <a:solidFill>
                  <a:schemeClr val="bg1"/>
                </a:solidFill>
                <a:ea typeface="Arial Unicode MS" pitchFamily="34" charset="-128"/>
                <a:cs typeface="Arial Unicode MS" pitchFamily="34" charset="-128"/>
              </a:rPr>
              <a:t>Business Network</a:t>
            </a:r>
          </a:p>
        </p:txBody>
      </p:sp>
    </p:spTree>
    <p:extLst>
      <p:ext uri="{BB962C8B-B14F-4D97-AF65-F5344CB8AC3E}">
        <p14:creationId xmlns:p14="http://schemas.microsoft.com/office/powerpoint/2010/main" val="314626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58" presetClass="path" presetSubtype="0" accel="50000" decel="50000" fill="hold" grpId="0" nodeType="withEffect">
                                  <p:stCondLst>
                                    <p:cond delay="0"/>
                                  </p:stCondLst>
                                  <p:childTnLst>
                                    <p:animMotion origin="layout" path="M 2.77532E-6 2.50636E-6 L 0.08461 -0.10044 C 0.10127 -0.12289 0.12848 -0.1414 0.15855 -0.14696 C 0.19187 -0.15228 0.21934 -0.1458 0.23926 -0.12937 L 0.33481 -0.06272 " pathEditMode="relative" rAng="15840000" ptsTypes="AAAAA">
                                      <p:cBhvr>
                                        <p:cTn id="16" dur="3000" fill="hold"/>
                                        <p:tgtEl>
                                          <p:spTgt spid="4"/>
                                        </p:tgtEl>
                                        <p:attrNameLst>
                                          <p:attrName>ppt_x</p:attrName>
                                          <p:attrName>ppt_y</p:attrName>
                                        </p:attrNameLst>
                                      </p:cBhvr>
                                      <p:rCtr x="16402" y="-8933"/>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21" dur="500" fill="hold"/>
                                        <p:tgtEl>
                                          <p:spTgt spid="32">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xEl>
                                              <p:charRg st="4294967295" end="429496729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27" dur="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charRg st="4294967295" end="429496729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xEl>
                                              <p:charRg st="4294967295" end="4294967295"/>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35" presetID="58" presetClass="path" presetSubtype="0" accel="50000" decel="50000" fill="hold" grpId="0" nodeType="withEffect">
                                  <p:stCondLst>
                                    <p:cond delay="0"/>
                                  </p:stCondLst>
                                  <p:childTnLst>
                                    <p:animMotion origin="layout" path="M 0.03267 0.14583 L 0.11624 0.07708 C 0.13355 0.06157 0.15998 0.05254 0.18745 0.05254 C 0.21856 0.05254 0.24355 0.06157 0.26113 0.07708 L 0.34483 0.14583 " pathEditMode="relative" rAng="16200000" ptsTypes="AAAAA">
                                      <p:cBhvr>
                                        <p:cTn id="36" dur="3000" fill="hold"/>
                                        <p:tgtEl>
                                          <p:spTgt spid="20"/>
                                        </p:tgtEl>
                                        <p:attrNameLst>
                                          <p:attrName>ppt_x</p:attrName>
                                          <p:attrName>ppt_y</p:attrName>
                                        </p:attrNameLst>
                                      </p:cBhvr>
                                      <p:rCtr x="15608" y="-4653"/>
                                    </p:animMotion>
                                  </p:childTnLst>
                                </p:cTn>
                              </p:par>
                              <p:par>
                                <p:cTn id="37" presetID="10"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46" presetID="2" presetClass="entr" presetSubtype="2" fill="hold" grpId="0" nodeType="withEffect">
                                  <p:stCondLst>
                                    <p:cond delay="5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1+#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par>
                                <p:cTn id="56" presetID="2" presetClass="entr" presetSubtype="2"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1+#ppt_w/2"/>
                                          </p:val>
                                        </p:tav>
                                        <p:tav tm="100000">
                                          <p:val>
                                            <p:strVal val="#ppt_x"/>
                                          </p:val>
                                        </p:tav>
                                      </p:tavLst>
                                    </p:anim>
                                    <p:anim calcmode="lin" valueType="num">
                                      <p:cBhvr additive="base">
                                        <p:cTn id="59" dur="500" fill="hold"/>
                                        <p:tgtEl>
                                          <p:spTgt spid="4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0"/>
                                        </p:tgtEl>
                                        <p:attrNameLst>
                                          <p:attrName>style.visibility</p:attrName>
                                        </p:attrNameLst>
                                      </p:cBhvr>
                                      <p:to>
                                        <p:strVal val="hidden"/>
                                      </p:to>
                                    </p:set>
                                  </p:subTnLst>
                                </p:cTn>
                              </p:par>
                              <p:par>
                                <p:cTn id="60" presetID="44" presetClass="path" presetSubtype="0" accel="50000" decel="50000" fill="hold" grpId="0" nodeType="withEffect">
                                  <p:stCondLst>
                                    <p:cond delay="0"/>
                                  </p:stCondLst>
                                  <p:childTnLst>
                                    <p:animMotion origin="layout" path="M -0.25006 -3.3557E-7 L -0.18302 -0.04004 C -0.16909 -0.04906 -0.14801 -0.05392 -0.12601 -0.05392 C -0.10101 -0.05392 -0.0811 -0.04906 -0.06704 -0.04004 L -2.71544E-6 -3.3557E-7 " pathEditMode="relative" rAng="0" ptsTypes="AAAAA">
                                      <p:cBhvr>
                                        <p:cTn id="61" dur="3000" spd="-100000" fill="hold"/>
                                        <p:tgtEl>
                                          <p:spTgt spid="18"/>
                                        </p:tgtEl>
                                        <p:attrNameLst>
                                          <p:attrName>ppt_x</p:attrName>
                                          <p:attrName>ppt_y</p:attrName>
                                        </p:attrNameLst>
                                      </p:cBhvr>
                                      <p:rCtr x="12497" y="-2708"/>
                                    </p:animMotion>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71" presetID="1"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44" presetClass="path" presetSubtype="0" accel="50000" decel="50000" fill="hold" grpId="0" nodeType="withEffect">
                                  <p:stCondLst>
                                    <p:cond delay="0"/>
                                  </p:stCondLst>
                                  <p:childTnLst>
                                    <p:animMotion origin="layout" path="M -0.34795 -0.21222 L -0.46264 -0.29207 C -0.4862 -0.31035 -0.51991 -0.31336 -0.55376 -0.30294 C -0.59216 -0.29091 -0.62132 -0.268 -0.64032 -0.23606 L -0.73197 -0.09188 " pathEditMode="relative" rAng="21000000" ptsTypes="AAAAA">
                                      <p:cBhvr>
                                        <p:cTn id="74" dur="3000" fill="hold"/>
                                        <p:tgtEl>
                                          <p:spTgt spid="16"/>
                                        </p:tgtEl>
                                        <p:attrNameLst>
                                          <p:attrName>ppt_x</p:attrName>
                                          <p:attrName>ppt_y</p:attrName>
                                        </p:attrNameLst>
                                      </p:cBhvr>
                                      <p:rCtr x="-19956" y="-1504"/>
                                    </p:animMotion>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par>
                                <p:cTn id="81" presetID="10" presetClass="entr" presetSubtype="0" fill="hold"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20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6"/>
                                        </p:tgtEl>
                                        <p:attrNameLst>
                                          <p:attrName>style.visibility</p:attrName>
                                        </p:attrNameLst>
                                      </p:cBhvr>
                                      <p:to>
                                        <p:strVal val="hidden"/>
                                      </p:to>
                                    </p:set>
                                  </p:childTnLst>
                                </p:cTn>
                              </p:par>
                              <p:par>
                                <p:cTn id="91" presetID="37" presetClass="path" presetSubtype="0" accel="50000" decel="50000" fill="hold" grpId="1" nodeType="withEffect">
                                  <p:stCondLst>
                                    <p:cond delay="2500"/>
                                  </p:stCondLst>
                                  <p:childTnLst>
                                    <p:animMotion origin="layout" path="M -0.73197 -0.09188 L -0.54556 0.06595 C -0.50742 0.1009 -0.44727 0.1289 -0.38349 0.14094 C -0.31137 0.15251 -0.25279 0.14857 -0.21062 0.1289 L -0.00924 0.04327 " pathEditMode="relative" rAng="360000" ptsTypes="AAAAA">
                                      <p:cBhvr>
                                        <p:cTn id="92" dur="3000" spd="-100000" fill="hold"/>
                                        <p:tgtEl>
                                          <p:spTgt spid="16"/>
                                        </p:tgtEl>
                                        <p:attrNameLst>
                                          <p:attrName>ppt_x</p:attrName>
                                          <p:attrName>ppt_y</p:attrName>
                                        </p:attrNameLst>
                                      </p:cBhvr>
                                      <p:rCtr x="35642" y="150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P spid="20" grpId="0"/>
      <p:bldP spid="4" grpId="0"/>
      <p:bldP spid="25" grpId="0"/>
      <p:bldP spid="36" grpId="0" animBg="1"/>
      <p:bldP spid="27" grpId="0"/>
      <p:bldP spid="26" grpId="0"/>
      <p:bldP spid="24" grpId="0"/>
      <p:bldP spid="23" grpId="0"/>
      <p:bldP spid="14" grpId="0" autoUpdateAnimBg="0"/>
      <p:bldP spid="32" grpId="0" autoUpdateAnimBg="0"/>
      <p:bldP spid="13" grpId="0"/>
      <p:bldP spid="22" grpId="0"/>
      <p:bldP spid="40" grpId="0" animBg="1"/>
      <p:bldP spid="44" grpId="0" animBg="1"/>
      <p:bldP spid="38" grpId="0" animBg="1"/>
      <p:bldP spid="46" grpId="0" animBg="1"/>
      <p:bldP spid="4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65265" y="2771503"/>
            <a:ext cx="11124922" cy="1314994"/>
          </a:xfrm>
        </p:spPr>
        <p:txBody>
          <a:bodyPr/>
          <a:lstStyle/>
          <a:p>
            <a:r>
              <a:rPr lang="en-US" sz="4300" i="0">
                <a:solidFill>
                  <a:srgbClr val="242424"/>
                </a:solidFill>
                <a:effectLst/>
              </a:rPr>
              <a:t>Configuring a SAP Business Network (SBN) Account </a:t>
            </a:r>
            <a:r>
              <a:rPr lang="en-US" sz="4300" i="0">
                <a:solidFill>
                  <a:schemeClr val="accent1"/>
                </a:solidFill>
                <a:effectLst/>
              </a:rPr>
              <a:t>for </a:t>
            </a:r>
            <a:r>
              <a:rPr lang="en-US" sz="4300" i="0" err="1">
                <a:solidFill>
                  <a:schemeClr val="accent1"/>
                </a:solidFill>
                <a:effectLst/>
              </a:rPr>
              <a:t>PunchOut</a:t>
            </a:r>
            <a:endParaRPr lang="en-US" sz="4300">
              <a:solidFill>
                <a:schemeClr val="accent1"/>
              </a:solidFill>
            </a:endParaRPr>
          </a:p>
        </p:txBody>
      </p:sp>
    </p:spTree>
    <p:extLst>
      <p:ext uri="{BB962C8B-B14F-4D97-AF65-F5344CB8AC3E}">
        <p14:creationId xmlns:p14="http://schemas.microsoft.com/office/powerpoint/2010/main" val="183120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1" y="1489370"/>
            <a:ext cx="10452174" cy="5119248"/>
          </a:xfrm>
        </p:spPr>
        <p:txBody>
          <a:bodyPr>
            <a:normAutofit/>
          </a:bodyPr>
          <a:lstStyle/>
          <a:p>
            <a:pPr marL="169863" indent="-169863">
              <a:buSzPct val="100000"/>
              <a:buFont typeface="Wingdings" panose="05000000000000000000" pitchFamily="2" charset="2"/>
              <a:buChar char="§"/>
            </a:pPr>
            <a:r>
              <a:rPr lang="en-US" dirty="0"/>
              <a:t>Login to your </a:t>
            </a:r>
            <a:r>
              <a:rPr lang="en-US" b="1" dirty="0"/>
              <a:t>Business Supplier Account </a:t>
            </a:r>
            <a:r>
              <a:rPr lang="en-US" dirty="0"/>
              <a:t>(https://supplier.ariba.com)</a:t>
            </a:r>
          </a:p>
          <a:p>
            <a:pPr marL="169863" indent="-169863">
              <a:buSzPct val="100000"/>
              <a:buFont typeface="Wingdings" panose="05000000000000000000" pitchFamily="2" charset="2"/>
              <a:buChar char="§"/>
            </a:pPr>
            <a:endParaRPr lang="en-US" dirty="0"/>
          </a:p>
          <a:p>
            <a:pPr marL="169863" indent="-169863">
              <a:buSzPct val="100000"/>
              <a:buFont typeface="Wingdings" panose="05000000000000000000" pitchFamily="2" charset="2"/>
              <a:buChar char="§"/>
            </a:pPr>
            <a:endParaRPr lang="en-US" dirty="0"/>
          </a:p>
          <a:p>
            <a:pPr marL="169863" indent="-169863">
              <a:buSzPct val="100000"/>
              <a:buFont typeface="Wingdings" panose="05000000000000000000" pitchFamily="2" charset="2"/>
              <a:buChar char="§"/>
            </a:pPr>
            <a:endParaRPr lang="en-US" dirty="0"/>
          </a:p>
          <a:p>
            <a:pPr>
              <a:buSzPct val="100000"/>
            </a:pPr>
            <a:br>
              <a:rPr lang="en-US" dirty="0"/>
            </a:br>
            <a:endParaRPr lang="en-US" dirty="0"/>
          </a:p>
          <a:p>
            <a:pPr marL="169863" indent="-169863">
              <a:buSzPct val="100000"/>
              <a:buFont typeface="Wingdings" panose="05000000000000000000" pitchFamily="2" charset="2"/>
              <a:buChar char="§"/>
            </a:pPr>
            <a:endParaRPr lang="en-US" dirty="0"/>
          </a:p>
          <a:p>
            <a:pPr marL="169863" indent="-169863">
              <a:buSzPct val="100000"/>
              <a:buFont typeface="Wingdings" panose="05000000000000000000" pitchFamily="2" charset="2"/>
              <a:buChar char="§"/>
            </a:pPr>
            <a:endParaRPr lang="en-US" dirty="0"/>
          </a:p>
          <a:p>
            <a:pPr marL="169863" indent="-169863">
              <a:buSzPct val="100000"/>
              <a:buFont typeface="Wingdings" panose="05000000000000000000" pitchFamily="2" charset="2"/>
              <a:buChar char="§"/>
            </a:pPr>
            <a:endParaRPr lang="en-US" dirty="0"/>
          </a:p>
          <a:p>
            <a:pPr marL="169863" indent="-169863">
              <a:buSzPct val="100000"/>
              <a:buFont typeface="Wingdings" panose="05000000000000000000" pitchFamily="2" charset="2"/>
              <a:buChar char="§"/>
            </a:pPr>
            <a:r>
              <a:rPr lang="en-US" sz="2000" dirty="0"/>
              <a:t>Assistance from your IT Manager may be needed for the following slides.</a:t>
            </a:r>
            <a:endParaRPr lang="en-US" dirty="0"/>
          </a:p>
          <a:p>
            <a:pPr marL="169863" indent="-169863">
              <a:buSzPct val="100000"/>
              <a:buFont typeface="Wingdings" panose="05000000000000000000" pitchFamily="2" charset="2"/>
              <a:buChar char="§"/>
            </a:pPr>
            <a:endParaRPr lang="en-US" dirty="0"/>
          </a:p>
        </p:txBody>
      </p:sp>
      <p:sp>
        <p:nvSpPr>
          <p:cNvPr id="2" name="Divider"/>
          <p:cNvSpPr>
            <a:spLocks noGrp="1"/>
          </p:cNvSpPr>
          <p:nvPr>
            <p:ph type="title"/>
          </p:nvPr>
        </p:nvSpPr>
        <p:spPr bwMode="gray">
          <a:xfrm>
            <a:off x="504001" y="504000"/>
            <a:ext cx="11186476" cy="369332"/>
          </a:xfrm>
        </p:spPr>
        <p:txBody>
          <a:bodyPr/>
          <a:lstStyle/>
          <a:p>
            <a:r>
              <a:rPr lang="en-US" i="0">
                <a:effectLst/>
              </a:rPr>
              <a:t>Configuring a SAP Business Network Account for </a:t>
            </a:r>
            <a:r>
              <a:rPr lang="en-US" i="0" err="1">
                <a:effectLst/>
              </a:rPr>
              <a:t>PunchOut</a:t>
            </a:r>
            <a:endParaRPr lang="en-US"/>
          </a:p>
        </p:txBody>
      </p:sp>
      <p:pic>
        <p:nvPicPr>
          <p:cNvPr id="14" name="Picture 13">
            <a:extLst>
              <a:ext uri="{FF2B5EF4-FFF2-40B4-BE49-F238E27FC236}">
                <a16:creationId xmlns:a16="http://schemas.microsoft.com/office/drawing/2014/main" id="{9D24588F-B3C3-441D-B39B-094916A51901}"/>
              </a:ext>
            </a:extLst>
          </p:cNvPr>
          <p:cNvPicPr>
            <a:picLocks noChangeAspect="1"/>
          </p:cNvPicPr>
          <p:nvPr/>
        </p:nvPicPr>
        <p:blipFill rotWithShape="1">
          <a:blip r:embed="rId3"/>
          <a:srcRect r="1731"/>
          <a:stretch/>
        </p:blipFill>
        <p:spPr>
          <a:xfrm>
            <a:off x="2113573" y="1959691"/>
            <a:ext cx="7233029" cy="38758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9924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1" y="1445829"/>
            <a:ext cx="11186476" cy="5050766"/>
          </a:xfrm>
          <a:prstGeom prst="rect">
            <a:avLst/>
          </a:prstGeom>
        </p:spPr>
        <p:txBody>
          <a:bodyPr>
            <a:normAutofit/>
          </a:bodyPr>
          <a:lstStyle/>
          <a:p>
            <a:pPr marL="228600" indent="-228600">
              <a:lnSpc>
                <a:spcPts val="2300"/>
              </a:lnSpc>
              <a:spcBef>
                <a:spcPts val="600"/>
              </a:spcBef>
              <a:spcAft>
                <a:spcPts val="600"/>
              </a:spcAft>
              <a:buFont typeface="Wingdings" pitchFamily="2" charset="2"/>
              <a:buChar char="§"/>
            </a:pPr>
            <a:r>
              <a:rPr lang="en-US"/>
              <a:t>Switch to your Test Account</a:t>
            </a:r>
          </a:p>
          <a:p>
            <a:pPr marL="403225" lvl="1" indent="-177800">
              <a:lnSpc>
                <a:spcPts val="2000"/>
              </a:lnSpc>
              <a:spcAft>
                <a:spcPts val="600"/>
              </a:spcAft>
            </a:pPr>
            <a:r>
              <a:rPr lang="en-US"/>
              <a:t>Your Network Account needs to be set up in both your Test and Production environments</a:t>
            </a:r>
          </a:p>
          <a:p>
            <a:pPr marL="403225" lvl="1" indent="-177800">
              <a:lnSpc>
                <a:spcPts val="2000"/>
              </a:lnSpc>
              <a:spcAft>
                <a:spcPts val="600"/>
              </a:spcAft>
            </a:pPr>
            <a:r>
              <a:rPr lang="en-US"/>
              <a:t>Find your initials in the upper right corner and click for the pull down menu, then click “Switch To Test Account”</a:t>
            </a:r>
          </a:p>
          <a:p>
            <a:pPr marL="403225" lvl="1" indent="-177800">
              <a:lnSpc>
                <a:spcPts val="2000"/>
              </a:lnSpc>
              <a:spcAft>
                <a:spcPts val="600"/>
              </a:spcAft>
            </a:pPr>
            <a:r>
              <a:rPr lang="en-US"/>
              <a:t>If you don’t see a “Switch to Test Account” link, </a:t>
            </a:r>
            <a:br>
              <a:rPr lang="en-US"/>
            </a:br>
            <a:r>
              <a:rPr lang="en-US"/>
              <a:t>your Test account has not yet been set up. </a:t>
            </a:r>
            <a:br>
              <a:rPr lang="en-US"/>
            </a:br>
            <a:r>
              <a:rPr lang="en-US"/>
              <a:t>Contact your </a:t>
            </a:r>
            <a:r>
              <a:rPr lang="en-US" sz="1800">
                <a:solidFill>
                  <a:sysClr val="windowText" lastClr="000000"/>
                </a:solidFill>
                <a:latin typeface="+mj-lt"/>
                <a:ea typeface="+mj-ea"/>
                <a:cs typeface="+mj-cs"/>
              </a:rPr>
              <a:t>SAP Business Network</a:t>
            </a:r>
            <a:r>
              <a:rPr lang="en-US"/>
              <a:t> </a:t>
            </a:r>
            <a:br>
              <a:rPr lang="en-US"/>
            </a:br>
            <a:r>
              <a:rPr lang="en-US"/>
              <a:t>Administrator</a:t>
            </a:r>
          </a:p>
          <a:p>
            <a:pPr marL="403225" lvl="1" indent="-177800">
              <a:lnSpc>
                <a:spcPts val="1700"/>
              </a:lnSpc>
              <a:spcAft>
                <a:spcPts val="600"/>
              </a:spcAft>
            </a:pPr>
            <a:r>
              <a:rPr lang="en-US"/>
              <a:t>You will get a warning. </a:t>
            </a:r>
            <a:br>
              <a:rPr lang="en-US"/>
            </a:br>
            <a:r>
              <a:rPr lang="en-US" b="1"/>
              <a:t>“You are about to switch to Test Mode.” </a:t>
            </a:r>
            <a:br>
              <a:rPr lang="en-US" b="1"/>
            </a:br>
            <a:r>
              <a:rPr lang="en-US"/>
              <a:t>Click “OK”</a:t>
            </a:r>
          </a:p>
          <a:p>
            <a:pPr lvl="1">
              <a:lnSpc>
                <a:spcPts val="1700"/>
              </a:lnSpc>
              <a:spcBef>
                <a:spcPts val="0"/>
              </a:spcBef>
              <a:spcAft>
                <a:spcPts val="200"/>
              </a:spcAft>
            </a:pPr>
            <a:endParaRPr lang="en-US" sz="1600"/>
          </a:p>
          <a:p>
            <a:pPr lvl="1">
              <a:lnSpc>
                <a:spcPts val="1700"/>
              </a:lnSpc>
              <a:spcBef>
                <a:spcPts val="0"/>
              </a:spcBef>
              <a:spcAft>
                <a:spcPts val="200"/>
              </a:spcAft>
            </a:pPr>
            <a:endParaRPr lang="en-US" sz="1600"/>
          </a:p>
          <a:p>
            <a:pPr marL="0" lvl="1" indent="0">
              <a:lnSpc>
                <a:spcPts val="1700"/>
              </a:lnSpc>
              <a:spcBef>
                <a:spcPts val="0"/>
              </a:spcBef>
              <a:spcAft>
                <a:spcPts val="200"/>
              </a:spcAft>
              <a:buNone/>
            </a:pPr>
            <a:endParaRPr lang="en-US" sz="1600"/>
          </a:p>
          <a:p>
            <a:pPr lvl="1">
              <a:lnSpc>
                <a:spcPts val="1700"/>
              </a:lnSpc>
              <a:spcBef>
                <a:spcPts val="0"/>
              </a:spcBef>
              <a:spcAft>
                <a:spcPts val="200"/>
              </a:spcAft>
            </a:pPr>
            <a:endParaRPr lang="en-US" sz="1600"/>
          </a:p>
          <a:p>
            <a:pPr lvl="1">
              <a:lnSpc>
                <a:spcPts val="1700"/>
              </a:lnSpc>
              <a:spcBef>
                <a:spcPts val="0"/>
              </a:spcBef>
              <a:spcAft>
                <a:spcPts val="200"/>
              </a:spcAft>
            </a:pPr>
            <a:endParaRPr lang="en-US" sz="1600"/>
          </a:p>
        </p:txBody>
      </p:sp>
      <p:sp>
        <p:nvSpPr>
          <p:cNvPr id="2" name="Title 1"/>
          <p:cNvSpPr>
            <a:spLocks noGrp="1"/>
          </p:cNvSpPr>
          <p:nvPr>
            <p:ph type="title"/>
          </p:nvPr>
        </p:nvSpPr>
        <p:spPr/>
        <p:txBody>
          <a:bodyPr/>
          <a:lstStyle/>
          <a:p>
            <a:r>
              <a:rPr lang="en-US" i="0">
                <a:effectLst/>
              </a:rPr>
              <a:t>Configuring a SAP Business Network Account for </a:t>
            </a:r>
            <a:r>
              <a:rPr lang="en-US" i="0" err="1">
                <a:effectLst/>
              </a:rPr>
              <a:t>PunchOut</a:t>
            </a:r>
            <a:endParaRPr lang="en-US" noProof="0"/>
          </a:p>
        </p:txBody>
      </p:sp>
      <p:pic>
        <p:nvPicPr>
          <p:cNvPr id="4" name="Picture 3">
            <a:extLst>
              <a:ext uri="{FF2B5EF4-FFF2-40B4-BE49-F238E27FC236}">
                <a16:creationId xmlns:a16="http://schemas.microsoft.com/office/drawing/2014/main" id="{2E90FAB0-CB70-6CD7-6B9E-262B2B997F68}"/>
              </a:ext>
            </a:extLst>
          </p:cNvPr>
          <p:cNvPicPr>
            <a:picLocks noChangeAspect="1"/>
          </p:cNvPicPr>
          <p:nvPr/>
        </p:nvPicPr>
        <p:blipFill rotWithShape="1">
          <a:blip r:embed="rId3"/>
          <a:srcRect l="-1" r="473"/>
          <a:stretch/>
        </p:blipFill>
        <p:spPr>
          <a:xfrm>
            <a:off x="5685290" y="2717876"/>
            <a:ext cx="6086215" cy="33421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5184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3516457" cy="4716000"/>
          </a:xfrm>
        </p:spPr>
        <p:txBody>
          <a:bodyPr vert="horz" lIns="0" tIns="0" rIns="0" bIns="0" rtlCol="0" anchor="t">
            <a:normAutofit/>
          </a:bodyPr>
          <a:lstStyle/>
          <a:p>
            <a:pPr marL="169545" indent="-169545">
              <a:buSzPct val="100000"/>
              <a:buFont typeface="Wingdings" panose="05000000000000000000" pitchFamily="2" charset="2"/>
              <a:buChar char="§"/>
            </a:pPr>
            <a:r>
              <a:rPr lang="en-US" dirty="0"/>
              <a:t>Go to </a:t>
            </a:r>
            <a:r>
              <a:rPr lang="en-US" b="1" dirty="0"/>
              <a:t>Catalog</a:t>
            </a:r>
            <a:r>
              <a:rPr lang="en-US" dirty="0"/>
              <a:t> tab, choose </a:t>
            </a:r>
            <a:r>
              <a:rPr lang="en-US" b="1" dirty="0"/>
              <a:t>Customer Catalogs</a:t>
            </a:r>
            <a:r>
              <a:rPr lang="en-US" dirty="0"/>
              <a:t>, and click </a:t>
            </a:r>
            <a:r>
              <a:rPr lang="en-US" b="1" dirty="0" err="1"/>
              <a:t>PunchOut</a:t>
            </a:r>
            <a:r>
              <a:rPr lang="en-US" b="1" dirty="0"/>
              <a:t> Configuration</a:t>
            </a:r>
            <a:r>
              <a:rPr lang="en-US" dirty="0"/>
              <a:t>.</a:t>
            </a:r>
          </a:p>
          <a:p>
            <a:pPr marL="169545" indent="-169545">
              <a:buSzPct val="100000"/>
              <a:buFont typeface="Wingdings" panose="05000000000000000000" pitchFamily="2" charset="2"/>
              <a:buChar char="§"/>
            </a:pPr>
            <a:r>
              <a:rPr lang="en-US" dirty="0"/>
              <a:t>This area allows you to create your </a:t>
            </a:r>
            <a:r>
              <a:rPr lang="en-US" b="1" dirty="0"/>
              <a:t>default</a:t>
            </a:r>
            <a:r>
              <a:rPr lang="en-US" dirty="0"/>
              <a:t> </a:t>
            </a:r>
            <a:r>
              <a:rPr lang="en-US" dirty="0" err="1"/>
              <a:t>PunchOut</a:t>
            </a:r>
            <a:r>
              <a:rPr lang="en-US" dirty="0"/>
              <a:t> connection as well as a </a:t>
            </a:r>
            <a:r>
              <a:rPr lang="en-US" b="1" dirty="0"/>
              <a:t>unique</a:t>
            </a:r>
            <a:r>
              <a:rPr lang="en-US" dirty="0"/>
              <a:t> connection with your customer (if applicable).</a:t>
            </a:r>
            <a:endParaRPr lang="en-US" dirty="0">
              <a:cs typeface="Arial"/>
            </a:endParaRPr>
          </a:p>
          <a:p>
            <a:pPr marL="169545" indent="-169545">
              <a:buSzPct val="100000"/>
              <a:buFont typeface="Wingdings" panose="05000000000000000000" pitchFamily="2" charset="2"/>
              <a:buChar char="§"/>
            </a:pPr>
            <a:r>
              <a:rPr lang="en-US" dirty="0"/>
              <a:t>Please note the next steps need to be completed in your </a:t>
            </a:r>
            <a:r>
              <a:rPr lang="en-US" b="1" dirty="0"/>
              <a:t>Test</a:t>
            </a:r>
            <a:r>
              <a:rPr lang="en-US" dirty="0"/>
              <a:t> and </a:t>
            </a:r>
            <a:r>
              <a:rPr lang="en-US" b="1" dirty="0"/>
              <a:t>Production</a:t>
            </a:r>
            <a:r>
              <a:rPr lang="en-US" dirty="0"/>
              <a:t> environments.</a:t>
            </a:r>
            <a:endParaRPr lang="en-US" dirty="0">
              <a:cs typeface="Arial"/>
            </a:endParaRPr>
          </a:p>
          <a:p>
            <a:pPr>
              <a:buSzPct val="100000"/>
            </a:pPr>
            <a:endParaRPr lang="en-US"/>
          </a:p>
          <a:p>
            <a:pPr marL="169545" indent="-169545">
              <a:buSzPct val="100000"/>
              <a:buFont typeface="Wingdings" panose="05000000000000000000" pitchFamily="2" charset="2"/>
              <a:buChar char="§"/>
            </a:pPr>
            <a:endParaRPr lang="en-US" b="1">
              <a:cs typeface="Arial"/>
            </a:endParaRPr>
          </a:p>
        </p:txBody>
      </p:sp>
      <p:sp>
        <p:nvSpPr>
          <p:cNvPr id="2" name="Divider"/>
          <p:cNvSpPr>
            <a:spLocks noGrp="1"/>
          </p:cNvSpPr>
          <p:nvPr>
            <p:ph type="title"/>
          </p:nvPr>
        </p:nvSpPr>
        <p:spPr bwMode="gray">
          <a:xfrm>
            <a:off x="504001" y="504000"/>
            <a:ext cx="11186476" cy="369332"/>
          </a:xfrm>
        </p:spPr>
        <p:txBody>
          <a:bodyPr/>
          <a:lstStyle/>
          <a:p>
            <a:r>
              <a:rPr lang="en-US" i="0">
                <a:effectLst/>
              </a:rPr>
              <a:t>Configuring a SAP Business Network Account for </a:t>
            </a:r>
            <a:r>
              <a:rPr lang="en-US" i="0" err="1">
                <a:effectLst/>
              </a:rPr>
              <a:t>PunchOut</a:t>
            </a:r>
            <a:endParaRPr lang="en-US"/>
          </a:p>
        </p:txBody>
      </p:sp>
      <p:pic>
        <p:nvPicPr>
          <p:cNvPr id="4" name="Picture 3">
            <a:extLst>
              <a:ext uri="{FF2B5EF4-FFF2-40B4-BE49-F238E27FC236}">
                <a16:creationId xmlns:a16="http://schemas.microsoft.com/office/drawing/2014/main" id="{E212AFCF-F91D-C657-7993-1D949633804F}"/>
              </a:ext>
            </a:extLst>
          </p:cNvPr>
          <p:cNvPicPr>
            <a:picLocks noChangeAspect="1"/>
          </p:cNvPicPr>
          <p:nvPr/>
        </p:nvPicPr>
        <p:blipFill rotWithShape="1">
          <a:blip r:embed="rId3"/>
          <a:srcRect b="50717"/>
          <a:stretch/>
        </p:blipFill>
        <p:spPr>
          <a:xfrm>
            <a:off x="4274913" y="1415772"/>
            <a:ext cx="7051354" cy="180900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EAACC793-25C9-796A-E0BD-5270EC3AAD39}"/>
              </a:ext>
            </a:extLst>
          </p:cNvPr>
          <p:cNvPicPr>
            <a:picLocks noChangeAspect="1"/>
          </p:cNvPicPr>
          <p:nvPr/>
        </p:nvPicPr>
        <p:blipFill>
          <a:blip r:embed="rId4"/>
          <a:stretch>
            <a:fillRect/>
          </a:stretch>
        </p:blipFill>
        <p:spPr>
          <a:xfrm>
            <a:off x="4839266" y="3586734"/>
            <a:ext cx="6160042" cy="28051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7265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4817148" cy="5095760"/>
          </a:xfrm>
        </p:spPr>
        <p:txBody>
          <a:bodyPr>
            <a:normAutofit/>
          </a:bodyPr>
          <a:lstStyle/>
          <a:p>
            <a:pPr>
              <a:buSzPct val="100000"/>
            </a:pPr>
            <a:r>
              <a:rPr lang="en-US"/>
              <a:t>To create your default </a:t>
            </a:r>
            <a:r>
              <a:rPr lang="en-US" err="1"/>
              <a:t>PunchOut</a:t>
            </a:r>
            <a:r>
              <a:rPr lang="en-US"/>
              <a:t> Catalog:</a:t>
            </a:r>
          </a:p>
          <a:p>
            <a:pPr marL="169863" indent="-169863">
              <a:buSzPct val="100000"/>
              <a:buFont typeface="Wingdings" panose="05000000000000000000" pitchFamily="2" charset="2"/>
              <a:buChar char="§"/>
            </a:pPr>
            <a:r>
              <a:rPr lang="en-US"/>
              <a:t>Click on </a:t>
            </a:r>
            <a:r>
              <a:rPr lang="en-US" b="1"/>
              <a:t>Create</a:t>
            </a:r>
          </a:p>
          <a:p>
            <a:pPr marL="169863" indent="-169863">
              <a:buSzPct val="100000"/>
              <a:buFont typeface="Wingdings" panose="05000000000000000000" pitchFamily="2" charset="2"/>
              <a:buChar char="§"/>
            </a:pPr>
            <a:r>
              <a:rPr lang="en-US"/>
              <a:t>In the </a:t>
            </a:r>
            <a:r>
              <a:rPr lang="en-US" b="1"/>
              <a:t>Name</a:t>
            </a:r>
            <a:r>
              <a:rPr lang="en-US"/>
              <a:t> field, write “</a:t>
            </a:r>
            <a:r>
              <a:rPr lang="en-US" i="1"/>
              <a:t>Default URL” </a:t>
            </a:r>
            <a:r>
              <a:rPr lang="en-US"/>
              <a:t>as seen in the image.</a:t>
            </a:r>
          </a:p>
          <a:p>
            <a:pPr marL="169863" indent="-169863">
              <a:buSzPct val="100000"/>
              <a:buFont typeface="Wingdings" panose="05000000000000000000" pitchFamily="2" charset="2"/>
              <a:buChar char="§"/>
            </a:pPr>
            <a:r>
              <a:rPr lang="en-US"/>
              <a:t>Add your company’s complete </a:t>
            </a:r>
            <a:r>
              <a:rPr lang="en-US" b="1" err="1"/>
              <a:t>PunchOut</a:t>
            </a:r>
            <a:r>
              <a:rPr lang="en-US" b="1"/>
              <a:t> Request URL </a:t>
            </a:r>
            <a:r>
              <a:rPr lang="en-US"/>
              <a:t>within the </a:t>
            </a:r>
            <a:r>
              <a:rPr lang="en-US" err="1"/>
              <a:t>PunchOut</a:t>
            </a:r>
            <a:r>
              <a:rPr lang="en-US"/>
              <a:t> URL field. </a:t>
            </a:r>
          </a:p>
          <a:p>
            <a:pPr marL="349827" lvl="1" indent="-169863">
              <a:buClrTx/>
            </a:pPr>
            <a:r>
              <a:rPr lang="en-US" sz="1600"/>
              <a:t>This is the </a:t>
            </a:r>
            <a:r>
              <a:rPr lang="en-US" sz="1600" b="1"/>
              <a:t>default</a:t>
            </a:r>
            <a:r>
              <a:rPr lang="en-US" sz="1600"/>
              <a:t> URL that will be used for </a:t>
            </a:r>
            <a:r>
              <a:rPr lang="en-US" sz="1600" b="1" u="sng"/>
              <a:t>all</a:t>
            </a:r>
            <a:r>
              <a:rPr lang="en-US" sz="1600"/>
              <a:t> of your customers, each time they initiate a </a:t>
            </a:r>
            <a:r>
              <a:rPr lang="en-US" sz="1600" err="1"/>
              <a:t>PunchOut</a:t>
            </a:r>
            <a:r>
              <a:rPr lang="en-US" sz="1600"/>
              <a:t> session.</a:t>
            </a:r>
          </a:p>
          <a:p>
            <a:pPr marL="349827" lvl="1" indent="-169863">
              <a:buClrTx/>
            </a:pPr>
            <a:endParaRPr lang="en-US"/>
          </a:p>
          <a:p>
            <a:pPr lvl="1" indent="0">
              <a:buClrTx/>
              <a:buNone/>
            </a:pPr>
            <a:r>
              <a:rPr lang="en-US" b="1"/>
              <a:t>Note</a:t>
            </a:r>
            <a:r>
              <a:rPr lang="en-US"/>
              <a:t>: Refer to the section </a:t>
            </a:r>
            <a:r>
              <a:rPr lang="en-US">
                <a:solidFill>
                  <a:schemeClr val="accent1"/>
                </a:solidFill>
              </a:rPr>
              <a:t>Configuring your</a:t>
            </a:r>
            <a:r>
              <a:rPr lang="en-US"/>
              <a:t> </a:t>
            </a:r>
            <a:r>
              <a:rPr lang="en-US" i="1">
                <a:solidFill>
                  <a:schemeClr val="accent1"/>
                </a:solidFill>
              </a:rPr>
              <a:t>Customer Specific </a:t>
            </a:r>
            <a:r>
              <a:rPr lang="en-US" i="1" err="1">
                <a:solidFill>
                  <a:schemeClr val="accent1"/>
                </a:solidFill>
              </a:rPr>
              <a:t>PunchOut</a:t>
            </a:r>
            <a:r>
              <a:rPr lang="en-US" i="1">
                <a:solidFill>
                  <a:schemeClr val="accent1"/>
                </a:solidFill>
              </a:rPr>
              <a:t> URL connection, </a:t>
            </a:r>
            <a:r>
              <a:rPr lang="en-US"/>
              <a:t>to use a unique URL.</a:t>
            </a:r>
            <a:endParaRPr lang="en-US">
              <a:solidFill>
                <a:schemeClr val="accent1"/>
              </a:solidFill>
            </a:endParaRPr>
          </a:p>
          <a:p>
            <a:pPr>
              <a:buSzPct val="100000"/>
            </a:pPr>
            <a:endParaRPr lang="en-US" b="1"/>
          </a:p>
        </p:txBody>
      </p:sp>
      <p:sp>
        <p:nvSpPr>
          <p:cNvPr id="2" name="Divider"/>
          <p:cNvSpPr>
            <a:spLocks noGrp="1"/>
          </p:cNvSpPr>
          <p:nvPr>
            <p:ph type="title"/>
          </p:nvPr>
        </p:nvSpPr>
        <p:spPr bwMode="gray">
          <a:xfrm>
            <a:off x="504001" y="504000"/>
            <a:ext cx="11186476" cy="369332"/>
          </a:xfrm>
        </p:spPr>
        <p:txBody>
          <a:bodyPr/>
          <a:lstStyle/>
          <a:p>
            <a:r>
              <a:rPr lang="en-US" i="0">
                <a:effectLst/>
              </a:rPr>
              <a:t>Configuring a SAP Business Network Account for </a:t>
            </a:r>
            <a:r>
              <a:rPr lang="en-US" i="0" err="1">
                <a:effectLst/>
              </a:rPr>
              <a:t>PunchOut</a:t>
            </a:r>
            <a:endParaRPr lang="en-US"/>
          </a:p>
        </p:txBody>
      </p:sp>
      <p:pic>
        <p:nvPicPr>
          <p:cNvPr id="10" name="Picture 9">
            <a:extLst>
              <a:ext uri="{FF2B5EF4-FFF2-40B4-BE49-F238E27FC236}">
                <a16:creationId xmlns:a16="http://schemas.microsoft.com/office/drawing/2014/main" id="{022C88CE-EEC3-4239-8A99-442F63C8AA4E}"/>
              </a:ext>
            </a:extLst>
          </p:cNvPr>
          <p:cNvPicPr>
            <a:picLocks noChangeAspect="1"/>
          </p:cNvPicPr>
          <p:nvPr/>
        </p:nvPicPr>
        <p:blipFill rotWithShape="1">
          <a:blip r:embed="rId3"/>
          <a:srcRect l="1398"/>
          <a:stretch/>
        </p:blipFill>
        <p:spPr>
          <a:xfrm>
            <a:off x="5786577" y="1668260"/>
            <a:ext cx="5613689" cy="1996101"/>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C80EE0BD-8542-497D-AFD5-645DAF54F5BD}"/>
              </a:ext>
            </a:extLst>
          </p:cNvPr>
          <p:cNvPicPr>
            <a:picLocks noChangeAspect="1"/>
          </p:cNvPicPr>
          <p:nvPr/>
        </p:nvPicPr>
        <p:blipFill rotWithShape="1">
          <a:blip r:embed="rId4"/>
          <a:srcRect b="40784"/>
          <a:stretch/>
        </p:blipFill>
        <p:spPr>
          <a:xfrm>
            <a:off x="5496367" y="4191689"/>
            <a:ext cx="6194110" cy="20926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2181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4397039" cy="4716000"/>
          </a:xfrm>
        </p:spPr>
        <p:txBody>
          <a:bodyPr>
            <a:normAutofit/>
          </a:bodyPr>
          <a:lstStyle/>
          <a:p>
            <a:pPr marL="182563" indent="-182563">
              <a:lnSpc>
                <a:spcPct val="107000"/>
              </a:lnSpc>
              <a:spcAft>
                <a:spcPts val="800"/>
              </a:spcAft>
              <a:buSzPct val="100000"/>
              <a:buFont typeface="Wingdings" panose="05000000000000000000" pitchFamily="2" charset="2"/>
              <a:buChar char="§"/>
            </a:pPr>
            <a:r>
              <a:rPr lang="en-AU" dirty="0">
                <a:solidFill>
                  <a:srgbClr val="242424"/>
                </a:solidFill>
              </a:rPr>
              <a:t>Select </a:t>
            </a:r>
            <a:r>
              <a:rPr lang="en-AU" b="1" dirty="0">
                <a:solidFill>
                  <a:srgbClr val="242424"/>
                </a:solidFill>
              </a:rPr>
              <a:t>Public visibility </a:t>
            </a:r>
            <a:r>
              <a:rPr lang="en-AU" dirty="0">
                <a:solidFill>
                  <a:srgbClr val="242424"/>
                </a:solidFill>
              </a:rPr>
              <a:t>as this default URL will be used to received the </a:t>
            </a:r>
            <a:r>
              <a:rPr lang="en-AU" dirty="0" err="1">
                <a:solidFill>
                  <a:srgbClr val="242424"/>
                </a:solidFill>
              </a:rPr>
              <a:t>PunchOutSetUpRequest</a:t>
            </a:r>
            <a:r>
              <a:rPr lang="en-AU" dirty="0">
                <a:solidFill>
                  <a:srgbClr val="242424"/>
                </a:solidFill>
              </a:rPr>
              <a:t>. </a:t>
            </a:r>
            <a:br>
              <a:rPr lang="en-AU" dirty="0">
                <a:solidFill>
                  <a:srgbClr val="242424"/>
                </a:solidFill>
              </a:rPr>
            </a:br>
            <a:r>
              <a:rPr lang="en-AU" dirty="0">
                <a:solidFill>
                  <a:srgbClr val="242424"/>
                </a:solidFill>
              </a:rPr>
              <a:t>This link can be used to connect with all customers.</a:t>
            </a:r>
          </a:p>
          <a:p>
            <a:pPr marL="539750" lvl="2" indent="-180975">
              <a:lnSpc>
                <a:spcPct val="107000"/>
              </a:lnSpc>
              <a:spcAft>
                <a:spcPts val="800"/>
              </a:spcAft>
              <a:buFont typeface="Arial" panose="020B0604020202020204" pitchFamily="34" charset="0"/>
              <a:buChar char="•"/>
            </a:pPr>
            <a:r>
              <a:rPr lang="en-AU" dirty="0">
                <a:solidFill>
                  <a:srgbClr val="242424"/>
                </a:solidFill>
              </a:rPr>
              <a:t>Note 1: This setting will not impact which customers can access the punchout site.</a:t>
            </a:r>
          </a:p>
          <a:p>
            <a:pPr marL="539750" lvl="2" indent="-180975">
              <a:lnSpc>
                <a:spcPct val="107000"/>
              </a:lnSpc>
              <a:spcAft>
                <a:spcPts val="800"/>
              </a:spcAft>
              <a:buFont typeface="Arial" panose="020B0604020202020204" pitchFamily="34" charset="0"/>
              <a:buChar char="•"/>
            </a:pPr>
            <a:r>
              <a:rPr lang="en-AU" dirty="0">
                <a:solidFill>
                  <a:srgbClr val="242424"/>
                </a:solidFill>
              </a:rPr>
              <a:t>Note 2: To configure a customer specific punchout connection, using a specific URL link, please refer to </a:t>
            </a:r>
            <a:r>
              <a:rPr lang="en-US" i="1" dirty="0">
                <a:solidFill>
                  <a:schemeClr val="accent1"/>
                </a:solidFill>
              </a:rPr>
              <a:t>Configuring your Customer Specific PunchOut URL connection.</a:t>
            </a:r>
            <a:r>
              <a:rPr lang="en-AU" dirty="0">
                <a:solidFill>
                  <a:srgbClr val="242424"/>
                </a:solidFill>
              </a:rPr>
              <a:t>.</a:t>
            </a:r>
          </a:p>
        </p:txBody>
      </p:sp>
      <p:sp>
        <p:nvSpPr>
          <p:cNvPr id="2" name="Divider"/>
          <p:cNvSpPr>
            <a:spLocks noGrp="1"/>
          </p:cNvSpPr>
          <p:nvPr>
            <p:ph type="title"/>
          </p:nvPr>
        </p:nvSpPr>
        <p:spPr bwMode="gray">
          <a:xfrm>
            <a:off x="504001" y="504000"/>
            <a:ext cx="11186476" cy="369332"/>
          </a:xfrm>
        </p:spPr>
        <p:txBody>
          <a:bodyPr/>
          <a:lstStyle/>
          <a:p>
            <a:r>
              <a:rPr lang="en-US" i="0">
                <a:effectLst/>
              </a:rPr>
              <a:t>Configuring a SAP Business Network Account for </a:t>
            </a:r>
            <a:r>
              <a:rPr lang="en-US" i="0" err="1">
                <a:effectLst/>
              </a:rPr>
              <a:t>PunchOut</a:t>
            </a:r>
            <a:endParaRPr lang="en-US"/>
          </a:p>
        </p:txBody>
      </p:sp>
      <p:pic>
        <p:nvPicPr>
          <p:cNvPr id="6" name="Picture 5">
            <a:extLst>
              <a:ext uri="{FF2B5EF4-FFF2-40B4-BE49-F238E27FC236}">
                <a16:creationId xmlns:a16="http://schemas.microsoft.com/office/drawing/2014/main" id="{2237693D-8C0A-4F1A-A691-F0A017B9A53B}"/>
              </a:ext>
            </a:extLst>
          </p:cNvPr>
          <p:cNvPicPr>
            <a:picLocks noChangeAspect="1"/>
          </p:cNvPicPr>
          <p:nvPr/>
        </p:nvPicPr>
        <p:blipFill>
          <a:blip r:embed="rId3"/>
          <a:stretch>
            <a:fillRect/>
          </a:stretch>
        </p:blipFill>
        <p:spPr>
          <a:xfrm>
            <a:off x="5070077" y="1620000"/>
            <a:ext cx="6620400" cy="3777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30399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19999"/>
            <a:ext cx="4433185" cy="5034189"/>
          </a:xfrm>
        </p:spPr>
        <p:txBody>
          <a:bodyPr>
            <a:normAutofit fontScale="85000" lnSpcReduction="20000"/>
          </a:bodyPr>
          <a:lstStyle/>
          <a:p>
            <a:pPr marL="169863" indent="-169863">
              <a:lnSpc>
                <a:spcPct val="134000"/>
              </a:lnSpc>
              <a:spcBef>
                <a:spcPts val="600"/>
              </a:spcBef>
              <a:buSzPct val="100000"/>
              <a:buFont typeface="Wingdings" panose="05000000000000000000" pitchFamily="2" charset="2"/>
              <a:buChar char="§"/>
            </a:pPr>
            <a:r>
              <a:rPr lang="en-US" sz="2400"/>
              <a:t>Next, select an </a:t>
            </a:r>
            <a:r>
              <a:rPr lang="en-US" sz="2400" b="1"/>
              <a:t>Authentication</a:t>
            </a:r>
            <a:r>
              <a:rPr lang="en-US" sz="2400"/>
              <a:t> option. The</a:t>
            </a:r>
            <a:r>
              <a:rPr lang="en-US" sz="2400" b="1"/>
              <a:t> </a:t>
            </a:r>
            <a:r>
              <a:rPr lang="en-US" sz="2400"/>
              <a:t>Preferred method is </a:t>
            </a:r>
            <a:r>
              <a:rPr lang="en-US" sz="2400" b="1"/>
              <a:t>Shared Secret. </a:t>
            </a:r>
          </a:p>
          <a:p>
            <a:pPr marL="349827" lvl="1" indent="-169863">
              <a:lnSpc>
                <a:spcPct val="134000"/>
              </a:lnSpc>
              <a:spcAft>
                <a:spcPts val="600"/>
              </a:spcAft>
              <a:buClrTx/>
            </a:pPr>
            <a:r>
              <a:rPr lang="en-US" sz="1600" i="1"/>
              <a:t>Customized Authentication</a:t>
            </a:r>
            <a:r>
              <a:rPr lang="en-US" sz="1600"/>
              <a:t>: This shared secret is used purely for </a:t>
            </a:r>
            <a:r>
              <a:rPr lang="en-US" sz="1600" err="1"/>
              <a:t>PunchOut</a:t>
            </a:r>
            <a:r>
              <a:rPr lang="en-US" sz="1600"/>
              <a:t> catalog connectivity. These credentials will be sent to your </a:t>
            </a:r>
            <a:r>
              <a:rPr lang="en-US" sz="1600" err="1"/>
              <a:t>PunchOut</a:t>
            </a:r>
            <a:r>
              <a:rPr lang="en-US" sz="1600"/>
              <a:t> site to authenticate requests from </a:t>
            </a:r>
            <a:r>
              <a:rPr lang="en-US" sz="1600" b="1" u="sng"/>
              <a:t>ALL</a:t>
            </a:r>
            <a:r>
              <a:rPr lang="en-US" sz="1600" b="1"/>
              <a:t> </a:t>
            </a:r>
            <a:r>
              <a:rPr lang="en-US" sz="1600"/>
              <a:t>Buyers.</a:t>
            </a:r>
          </a:p>
          <a:p>
            <a:pPr marL="349827" lvl="1" indent="-169863">
              <a:lnSpc>
                <a:spcPct val="134000"/>
              </a:lnSpc>
              <a:buClrTx/>
            </a:pPr>
            <a:r>
              <a:rPr lang="en-US" sz="1600" i="1"/>
              <a:t>Default Authentication</a:t>
            </a:r>
            <a:r>
              <a:rPr lang="en-US" sz="1600"/>
              <a:t>: This Account Level authentication is used for all cXML transactional documents and is maintained in another section of your Supplier account. More detail regarding this topic and setup is covered in section </a:t>
            </a:r>
            <a:r>
              <a:rPr lang="en-US" sz="1600" b="1" i="1">
                <a:solidFill>
                  <a:schemeClr val="accent1"/>
                </a:solidFill>
              </a:rPr>
              <a:t>Native cXML transaction setup </a:t>
            </a:r>
            <a:r>
              <a:rPr lang="en-US" sz="1600" b="1" i="1" err="1">
                <a:solidFill>
                  <a:schemeClr val="accent1"/>
                </a:solidFill>
              </a:rPr>
              <a:t>PunchOut</a:t>
            </a:r>
            <a:r>
              <a:rPr lang="en-US" sz="1600" b="1" i="1">
                <a:solidFill>
                  <a:schemeClr val="accent1"/>
                </a:solidFill>
              </a:rPr>
              <a:t> Index File Template</a:t>
            </a:r>
            <a:r>
              <a:rPr lang="en-US" sz="1600"/>
              <a:t>.</a:t>
            </a:r>
          </a:p>
          <a:p>
            <a:pPr>
              <a:lnSpc>
                <a:spcPct val="134000"/>
              </a:lnSpc>
              <a:spcBef>
                <a:spcPts val="0"/>
              </a:spcBef>
              <a:buSzPct val="100000"/>
            </a:pPr>
            <a:endParaRPr lang="en-US" sz="1800"/>
          </a:p>
          <a:p>
            <a:pPr marL="169863" indent="-169863">
              <a:lnSpc>
                <a:spcPct val="134000"/>
              </a:lnSpc>
              <a:spcBef>
                <a:spcPts val="0"/>
              </a:spcBef>
              <a:buSzPct val="100000"/>
              <a:buFont typeface="Wingdings" panose="05000000000000000000" pitchFamily="2" charset="2"/>
              <a:buChar char="§"/>
            </a:pPr>
            <a:r>
              <a:rPr lang="en-US" sz="2400"/>
              <a:t>If using the customized option, type in your Shared Secret, and confirm it.</a:t>
            </a:r>
          </a:p>
        </p:txBody>
      </p:sp>
      <p:sp>
        <p:nvSpPr>
          <p:cNvPr id="2" name="Divider"/>
          <p:cNvSpPr>
            <a:spLocks noGrp="1"/>
          </p:cNvSpPr>
          <p:nvPr>
            <p:ph type="title"/>
          </p:nvPr>
        </p:nvSpPr>
        <p:spPr bwMode="gray">
          <a:xfrm>
            <a:off x="504001" y="504000"/>
            <a:ext cx="11186476" cy="369332"/>
          </a:xfrm>
        </p:spPr>
        <p:txBody>
          <a:bodyPr/>
          <a:lstStyle/>
          <a:p>
            <a:r>
              <a:rPr lang="en-US" i="0">
                <a:effectLst/>
              </a:rPr>
              <a:t>Configuring a SAP Business Network Account for </a:t>
            </a:r>
            <a:r>
              <a:rPr lang="en-US" i="0" err="1">
                <a:effectLst/>
              </a:rPr>
              <a:t>PunchOut</a:t>
            </a:r>
            <a:endParaRPr lang="en-US"/>
          </a:p>
        </p:txBody>
      </p:sp>
      <p:pic>
        <p:nvPicPr>
          <p:cNvPr id="6" name="Picture 5">
            <a:extLst>
              <a:ext uri="{FF2B5EF4-FFF2-40B4-BE49-F238E27FC236}">
                <a16:creationId xmlns:a16="http://schemas.microsoft.com/office/drawing/2014/main" id="{D86FAC99-D4B9-4A8D-B7B7-02CF731031FA}"/>
              </a:ext>
            </a:extLst>
          </p:cNvPr>
          <p:cNvPicPr>
            <a:picLocks noChangeAspect="1"/>
          </p:cNvPicPr>
          <p:nvPr/>
        </p:nvPicPr>
        <p:blipFill>
          <a:blip r:embed="rId3"/>
          <a:stretch>
            <a:fillRect/>
          </a:stretch>
        </p:blipFill>
        <p:spPr>
          <a:xfrm>
            <a:off x="5078965" y="1619998"/>
            <a:ext cx="6483316" cy="36988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0182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3913764" cy="3029118"/>
          </a:xfrm>
        </p:spPr>
        <p:txBody>
          <a:bodyPr>
            <a:normAutofit/>
          </a:bodyPr>
          <a:lstStyle/>
          <a:p>
            <a:pPr marL="169863" lvl="1" indent="-169863"/>
            <a:r>
              <a:rPr lang="en-US" sz="2000"/>
              <a:t>Uncheck if your URL is not </a:t>
            </a:r>
            <a:r>
              <a:rPr lang="en-US" sz="2000" b="1"/>
              <a:t>Server Name Indication</a:t>
            </a:r>
            <a:r>
              <a:rPr lang="en-US" sz="2000"/>
              <a:t> (</a:t>
            </a:r>
            <a:r>
              <a:rPr lang="en-US" sz="2000" b="1"/>
              <a:t>SNI)</a:t>
            </a:r>
            <a:r>
              <a:rPr lang="en-US" sz="2000"/>
              <a:t> enabled.</a:t>
            </a:r>
          </a:p>
          <a:p>
            <a:pPr marL="169863" indent="-169863">
              <a:buSzPct val="100000"/>
              <a:buFont typeface="Wingdings" panose="05000000000000000000" pitchFamily="2" charset="2"/>
              <a:buChar char="§"/>
            </a:pPr>
            <a:r>
              <a:rPr lang="en-US"/>
              <a:t>Click OK</a:t>
            </a:r>
            <a:br>
              <a:rPr lang="en-US"/>
            </a:br>
            <a:endParaRPr lang="en-US"/>
          </a:p>
        </p:txBody>
      </p:sp>
      <p:sp>
        <p:nvSpPr>
          <p:cNvPr id="2" name="Divider"/>
          <p:cNvSpPr>
            <a:spLocks noGrp="1"/>
          </p:cNvSpPr>
          <p:nvPr>
            <p:ph type="title"/>
          </p:nvPr>
        </p:nvSpPr>
        <p:spPr bwMode="gray">
          <a:xfrm>
            <a:off x="504001" y="504000"/>
            <a:ext cx="11186476" cy="369332"/>
          </a:xfrm>
        </p:spPr>
        <p:txBody>
          <a:bodyPr/>
          <a:lstStyle/>
          <a:p>
            <a:r>
              <a:rPr lang="en-US" i="0">
                <a:effectLst/>
              </a:rPr>
              <a:t>Configuring a SAP Business Network Account for </a:t>
            </a:r>
            <a:r>
              <a:rPr lang="en-US" i="0" err="1">
                <a:effectLst/>
              </a:rPr>
              <a:t>PunchOut</a:t>
            </a:r>
            <a:endParaRPr lang="en-US"/>
          </a:p>
        </p:txBody>
      </p:sp>
      <p:pic>
        <p:nvPicPr>
          <p:cNvPr id="6" name="Picture 5">
            <a:extLst>
              <a:ext uri="{FF2B5EF4-FFF2-40B4-BE49-F238E27FC236}">
                <a16:creationId xmlns:a16="http://schemas.microsoft.com/office/drawing/2014/main" id="{F17AB01C-5385-4328-8A2C-5C0502D68D32}"/>
              </a:ext>
            </a:extLst>
          </p:cNvPr>
          <p:cNvPicPr>
            <a:picLocks noChangeAspect="1"/>
          </p:cNvPicPr>
          <p:nvPr/>
        </p:nvPicPr>
        <p:blipFill>
          <a:blip r:embed="rId3"/>
          <a:stretch>
            <a:fillRect/>
          </a:stretch>
        </p:blipFill>
        <p:spPr>
          <a:xfrm>
            <a:off x="4667016" y="1620000"/>
            <a:ext cx="7023461" cy="40070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716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The Catalog Upload</a:t>
            </a:r>
            <a:r>
              <a:rPr lang="en-US" noProof="0" dirty="0">
                <a:solidFill>
                  <a:schemeClr val="accent1"/>
                </a:solidFill>
                <a:latin typeface="+mj-lt"/>
              </a:rPr>
              <a:t> Process</a:t>
            </a:r>
          </a:p>
        </p:txBody>
      </p:sp>
    </p:spTree>
    <p:extLst>
      <p:ext uri="{BB962C8B-B14F-4D97-AF65-F5344CB8AC3E}">
        <p14:creationId xmlns:p14="http://schemas.microsoft.com/office/powerpoint/2010/main" val="1173667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4987" y="2771503"/>
            <a:ext cx="11185200" cy="1314994"/>
          </a:xfrm>
        </p:spPr>
        <p:txBody>
          <a:bodyPr/>
          <a:lstStyle/>
          <a:p>
            <a:r>
              <a:rPr lang="en-US" i="0">
                <a:solidFill>
                  <a:srgbClr val="242424"/>
                </a:solidFill>
                <a:effectLst/>
              </a:rPr>
              <a:t>Native cXML </a:t>
            </a:r>
            <a:r>
              <a:rPr lang="en-US" i="0">
                <a:solidFill>
                  <a:schemeClr val="accent1"/>
                </a:solidFill>
                <a:effectLst/>
              </a:rPr>
              <a:t>transaction setup</a:t>
            </a:r>
            <a:br>
              <a:rPr lang="en-US" i="0">
                <a:solidFill>
                  <a:srgbClr val="242424"/>
                </a:solidFill>
                <a:effectLst/>
              </a:rPr>
            </a:br>
            <a:endParaRPr lang="en-US">
              <a:solidFill>
                <a:schemeClr val="accent1"/>
              </a:solidFill>
            </a:endParaRPr>
          </a:p>
        </p:txBody>
      </p:sp>
    </p:spTree>
    <p:extLst>
      <p:ext uri="{BB962C8B-B14F-4D97-AF65-F5344CB8AC3E}">
        <p14:creationId xmlns:p14="http://schemas.microsoft.com/office/powerpoint/2010/main" val="375006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4934692" cy="4439277"/>
          </a:xfrm>
        </p:spPr>
        <p:txBody>
          <a:bodyPr>
            <a:normAutofit/>
          </a:bodyPr>
          <a:lstStyle/>
          <a:p>
            <a:pPr marL="169863" indent="-169863">
              <a:lnSpc>
                <a:spcPct val="134000"/>
              </a:lnSpc>
              <a:spcBef>
                <a:spcPts val="0"/>
              </a:spcBef>
              <a:spcAft>
                <a:spcPts val="600"/>
              </a:spcAft>
              <a:buSzPct val="100000"/>
              <a:buFont typeface="Wingdings" panose="05000000000000000000" pitchFamily="2" charset="2"/>
              <a:buChar char="§"/>
            </a:pPr>
            <a:r>
              <a:rPr lang="en-US"/>
              <a:t>This option refers to the account level </a:t>
            </a:r>
            <a:r>
              <a:rPr lang="en-US" b="1"/>
              <a:t>Default</a:t>
            </a:r>
            <a:r>
              <a:rPr lang="en-US"/>
              <a:t> </a:t>
            </a:r>
            <a:r>
              <a:rPr lang="en-US" b="1"/>
              <a:t>Authentication</a:t>
            </a:r>
            <a:r>
              <a:rPr lang="en-US"/>
              <a:t>. This option would be used for all cXML transactional documents across all customers.</a:t>
            </a:r>
            <a:br>
              <a:rPr lang="en-US"/>
            </a:br>
            <a:endParaRPr lang="en-US"/>
          </a:p>
          <a:p>
            <a:pPr marL="169863" indent="-169863">
              <a:lnSpc>
                <a:spcPct val="134000"/>
              </a:lnSpc>
              <a:spcBef>
                <a:spcPts val="0"/>
              </a:spcBef>
              <a:spcAft>
                <a:spcPts val="600"/>
              </a:spcAft>
              <a:buSzPct val="100000"/>
              <a:buFont typeface="Wingdings" panose="05000000000000000000" pitchFamily="2" charset="2"/>
              <a:buChar char="§"/>
            </a:pPr>
            <a:r>
              <a:rPr lang="en-US"/>
              <a:t>To access this authentication setup: </a:t>
            </a:r>
          </a:p>
          <a:p>
            <a:pPr marL="349827" lvl="1" indent="-169863">
              <a:lnSpc>
                <a:spcPct val="134000"/>
              </a:lnSpc>
              <a:spcBef>
                <a:spcPts val="0"/>
              </a:spcBef>
              <a:spcAft>
                <a:spcPts val="600"/>
              </a:spcAft>
              <a:buClrTx/>
            </a:pPr>
            <a:r>
              <a:rPr lang="en-US"/>
              <a:t>Click your initials</a:t>
            </a:r>
          </a:p>
          <a:p>
            <a:pPr marL="349827" lvl="1" indent="-169863">
              <a:lnSpc>
                <a:spcPct val="134000"/>
              </a:lnSpc>
              <a:spcBef>
                <a:spcPts val="0"/>
              </a:spcBef>
              <a:spcAft>
                <a:spcPts val="600"/>
              </a:spcAft>
              <a:buClrTx/>
            </a:pPr>
            <a:r>
              <a:rPr lang="en-US"/>
              <a:t>Select Settings</a:t>
            </a:r>
          </a:p>
          <a:p>
            <a:pPr marL="349827" lvl="1" indent="-169863">
              <a:lnSpc>
                <a:spcPct val="134000"/>
              </a:lnSpc>
              <a:spcBef>
                <a:spcPts val="0"/>
              </a:spcBef>
              <a:spcAft>
                <a:spcPts val="600"/>
              </a:spcAft>
              <a:buClrTx/>
            </a:pPr>
            <a:r>
              <a:rPr lang="en-US"/>
              <a:t>Click Electronic Order Routing</a:t>
            </a:r>
          </a:p>
        </p:txBody>
      </p:sp>
      <p:sp>
        <p:nvSpPr>
          <p:cNvPr id="2" name="Divider"/>
          <p:cNvSpPr>
            <a:spLocks noGrp="1"/>
          </p:cNvSpPr>
          <p:nvPr>
            <p:ph type="title"/>
          </p:nvPr>
        </p:nvSpPr>
        <p:spPr bwMode="gray">
          <a:xfrm>
            <a:off x="504001" y="504000"/>
            <a:ext cx="11186476" cy="369332"/>
          </a:xfrm>
        </p:spPr>
        <p:txBody>
          <a:bodyPr/>
          <a:lstStyle/>
          <a:p>
            <a:r>
              <a:rPr lang="en-US" i="0">
                <a:effectLst/>
              </a:rPr>
              <a:t>Native cXML transaction setup</a:t>
            </a:r>
            <a:endParaRPr lang="en-US"/>
          </a:p>
        </p:txBody>
      </p:sp>
      <p:pic>
        <p:nvPicPr>
          <p:cNvPr id="4" name="Picture 3">
            <a:extLst>
              <a:ext uri="{FF2B5EF4-FFF2-40B4-BE49-F238E27FC236}">
                <a16:creationId xmlns:a16="http://schemas.microsoft.com/office/drawing/2014/main" id="{D6297663-35A1-3C67-014B-038D8F207EB6}"/>
              </a:ext>
            </a:extLst>
          </p:cNvPr>
          <p:cNvPicPr>
            <a:picLocks noChangeAspect="1"/>
          </p:cNvPicPr>
          <p:nvPr/>
        </p:nvPicPr>
        <p:blipFill>
          <a:blip r:embed="rId3"/>
          <a:stretch>
            <a:fillRect/>
          </a:stretch>
        </p:blipFill>
        <p:spPr>
          <a:xfrm>
            <a:off x="5438692" y="1698377"/>
            <a:ext cx="6144252" cy="39796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73327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4831325" cy="5098852"/>
          </a:xfrm>
        </p:spPr>
        <p:txBody>
          <a:bodyPr>
            <a:normAutofit fontScale="77500" lnSpcReduction="20000"/>
          </a:bodyPr>
          <a:lstStyle/>
          <a:p>
            <a:pPr marL="169863" lvl="1" indent="-169863">
              <a:lnSpc>
                <a:spcPct val="134000"/>
              </a:lnSpc>
            </a:pPr>
            <a:r>
              <a:rPr lang="en-US" sz="2600"/>
              <a:t>Click Configure cXML (native) Integration</a:t>
            </a:r>
          </a:p>
          <a:p>
            <a:pPr marL="0" lvl="1" indent="0">
              <a:lnSpc>
                <a:spcPct val="134000"/>
              </a:lnSpc>
              <a:buNone/>
            </a:pPr>
            <a:endParaRPr lang="en-US" sz="2600"/>
          </a:p>
          <a:p>
            <a:pPr marL="169863" indent="-169863">
              <a:lnSpc>
                <a:spcPct val="134000"/>
              </a:lnSpc>
              <a:spcBef>
                <a:spcPts val="600"/>
              </a:spcBef>
              <a:buSzPct val="100000"/>
              <a:buFont typeface="Wingdings" panose="05000000000000000000" pitchFamily="2" charset="2"/>
              <a:buChar char="§"/>
            </a:pPr>
            <a:r>
              <a:rPr lang="en-US" sz="2600"/>
              <a:t>Select your Authentication Method. The Preferred method is Shared Secret. </a:t>
            </a:r>
          </a:p>
          <a:p>
            <a:pPr>
              <a:lnSpc>
                <a:spcPct val="134000"/>
              </a:lnSpc>
              <a:spcBef>
                <a:spcPts val="600"/>
              </a:spcBef>
              <a:buSzPct val="100000"/>
            </a:pPr>
            <a:endParaRPr lang="en-US" sz="2600"/>
          </a:p>
          <a:p>
            <a:pPr marL="169863" indent="-169863">
              <a:lnSpc>
                <a:spcPct val="134000"/>
              </a:lnSpc>
              <a:spcBef>
                <a:spcPts val="600"/>
              </a:spcBef>
              <a:buSzPct val="100000"/>
              <a:buFont typeface="Wingdings" panose="05000000000000000000" pitchFamily="2" charset="2"/>
              <a:buChar char="§"/>
            </a:pPr>
            <a:r>
              <a:rPr lang="en-US" sz="2600"/>
              <a:t>Type in your Shared Secret credentials.</a:t>
            </a:r>
          </a:p>
          <a:p>
            <a:pPr marL="349827" lvl="1" indent="-169863">
              <a:lnSpc>
                <a:spcPct val="134000"/>
              </a:lnSpc>
              <a:buClrTx/>
            </a:pPr>
            <a:r>
              <a:rPr lang="en-US" sz="2300"/>
              <a:t>This Shared Secret will be sent to your systems to authenticate requests.</a:t>
            </a:r>
          </a:p>
          <a:p>
            <a:pPr lvl="1" indent="0">
              <a:lnSpc>
                <a:spcPct val="134000"/>
              </a:lnSpc>
              <a:buNone/>
              <a:tabLst>
                <a:tab pos="1998663" algn="l"/>
              </a:tabLst>
            </a:pPr>
            <a:endParaRPr lang="en-US" sz="2400"/>
          </a:p>
          <a:p>
            <a:pPr marL="169863" indent="-169863">
              <a:lnSpc>
                <a:spcPct val="134000"/>
              </a:lnSpc>
              <a:spcBef>
                <a:spcPts val="600"/>
              </a:spcBef>
              <a:buSzPct val="100000"/>
              <a:buFont typeface="Wingdings" panose="05000000000000000000" pitchFamily="2" charset="2"/>
              <a:buChar char="§"/>
            </a:pPr>
            <a:r>
              <a:rPr lang="en-US" sz="2600"/>
              <a:t>Click OK</a:t>
            </a:r>
            <a:endParaRPr lang="en-US"/>
          </a:p>
        </p:txBody>
      </p:sp>
      <p:sp>
        <p:nvSpPr>
          <p:cNvPr id="2" name="Divider"/>
          <p:cNvSpPr>
            <a:spLocks noGrp="1"/>
          </p:cNvSpPr>
          <p:nvPr>
            <p:ph type="title"/>
          </p:nvPr>
        </p:nvSpPr>
        <p:spPr bwMode="gray">
          <a:xfrm>
            <a:off x="504001" y="504000"/>
            <a:ext cx="11186476" cy="369332"/>
          </a:xfrm>
        </p:spPr>
        <p:txBody>
          <a:bodyPr/>
          <a:lstStyle/>
          <a:p>
            <a:r>
              <a:rPr lang="en-US" i="0">
                <a:effectLst/>
              </a:rPr>
              <a:t>Native cXML transaction setup</a:t>
            </a:r>
            <a:endParaRPr lang="en-US"/>
          </a:p>
        </p:txBody>
      </p:sp>
      <p:pic>
        <p:nvPicPr>
          <p:cNvPr id="6" name="Picture 5">
            <a:extLst>
              <a:ext uri="{FF2B5EF4-FFF2-40B4-BE49-F238E27FC236}">
                <a16:creationId xmlns:a16="http://schemas.microsoft.com/office/drawing/2014/main" id="{ADF44A43-7935-E552-4A3F-B167E6961E1F}"/>
              </a:ext>
            </a:extLst>
          </p:cNvPr>
          <p:cNvPicPr>
            <a:picLocks noChangeAspect="1"/>
          </p:cNvPicPr>
          <p:nvPr/>
        </p:nvPicPr>
        <p:blipFill>
          <a:blip r:embed="rId3"/>
          <a:stretch>
            <a:fillRect/>
          </a:stretch>
        </p:blipFill>
        <p:spPr>
          <a:xfrm>
            <a:off x="5704121" y="1263165"/>
            <a:ext cx="5890114" cy="1898676"/>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B1EC07B1-B1B2-94A8-2A8C-AD7DB4637C91}"/>
              </a:ext>
            </a:extLst>
          </p:cNvPr>
          <p:cNvPicPr>
            <a:picLocks noChangeAspect="1"/>
          </p:cNvPicPr>
          <p:nvPr/>
        </p:nvPicPr>
        <p:blipFill>
          <a:blip r:embed="rId4"/>
          <a:stretch>
            <a:fillRect/>
          </a:stretch>
        </p:blipFill>
        <p:spPr>
          <a:xfrm>
            <a:off x="5647027" y="3584725"/>
            <a:ext cx="6004302" cy="27653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28639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355954" y="2864023"/>
            <a:ext cx="11185200" cy="677108"/>
          </a:xfrm>
        </p:spPr>
        <p:txBody>
          <a:bodyPr/>
          <a:lstStyle/>
          <a:p>
            <a:r>
              <a:rPr lang="en-US"/>
              <a:t>Configuring your Customer Specific </a:t>
            </a:r>
            <a:r>
              <a:rPr lang="en-US">
                <a:solidFill>
                  <a:schemeClr val="accent1"/>
                </a:solidFill>
              </a:rPr>
              <a:t>PunchOut URL connection</a:t>
            </a:r>
            <a:endParaRPr lang="en-US"/>
          </a:p>
        </p:txBody>
      </p:sp>
    </p:spTree>
    <p:extLst>
      <p:ext uri="{BB962C8B-B14F-4D97-AF65-F5344CB8AC3E}">
        <p14:creationId xmlns:p14="http://schemas.microsoft.com/office/powerpoint/2010/main" val="1531737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1" y="1837714"/>
            <a:ext cx="5095610" cy="3648686"/>
          </a:xfrm>
        </p:spPr>
        <p:txBody>
          <a:bodyPr>
            <a:normAutofit lnSpcReduction="10000"/>
          </a:bodyPr>
          <a:lstStyle/>
          <a:p>
            <a:pPr>
              <a:buSzPct val="100000"/>
            </a:pPr>
            <a:r>
              <a:rPr lang="en-US" dirty="0"/>
              <a:t>In some cases, you may wish to use a unique PunchOut URL, that is different to your Default URL, for a specific customer.</a:t>
            </a:r>
          </a:p>
          <a:p>
            <a:pPr>
              <a:buSzPct val="100000"/>
            </a:pPr>
            <a:r>
              <a:rPr lang="en-US" dirty="0"/>
              <a:t>To configure your customer specific PunchOut URL connection, please follow these steps. </a:t>
            </a:r>
          </a:p>
          <a:p>
            <a:pPr>
              <a:buSzPct val="100000"/>
            </a:pPr>
            <a:endParaRPr lang="en-US" dirty="0"/>
          </a:p>
          <a:p>
            <a:pPr marL="169863" indent="-169863">
              <a:buSzPct val="100000"/>
              <a:buFont typeface="Wingdings" panose="05000000000000000000" pitchFamily="2" charset="2"/>
              <a:buChar char="§"/>
            </a:pPr>
            <a:r>
              <a:rPr lang="en-US" dirty="0"/>
              <a:t>Login to your </a:t>
            </a:r>
            <a:r>
              <a:rPr lang="en-US" b="1" dirty="0"/>
              <a:t>SAP</a:t>
            </a:r>
            <a:r>
              <a:rPr lang="en-US" dirty="0"/>
              <a:t> </a:t>
            </a:r>
            <a:r>
              <a:rPr lang="en-US" b="1" dirty="0"/>
              <a:t>Business Network Supplier Account </a:t>
            </a:r>
            <a:r>
              <a:rPr lang="en-US" dirty="0"/>
              <a:t>(</a:t>
            </a:r>
            <a:r>
              <a:rPr lang="en-US" dirty="0">
                <a:hlinkClick r:id="rId3"/>
              </a:rPr>
              <a:t>https://supplier.ariba.com</a:t>
            </a:r>
            <a:r>
              <a:rPr lang="en-US" dirty="0"/>
              <a:t>)</a:t>
            </a:r>
          </a:p>
          <a:p>
            <a:pPr marL="169863" indent="-169863">
              <a:buSzPct val="100000"/>
              <a:buFont typeface="Wingdings" panose="05000000000000000000" pitchFamily="2" charset="2"/>
              <a:buChar char="§"/>
            </a:pPr>
            <a:endParaRPr lang="en-US" sz="1500" dirty="0">
              <a:cs typeface="Arial"/>
            </a:endParaRPr>
          </a:p>
          <a:p>
            <a:pPr marL="169863" indent="-169863">
              <a:buSzPct val="100000"/>
              <a:buFont typeface="Wingdings" panose="05000000000000000000" pitchFamily="2" charset="2"/>
              <a:buChar char="§"/>
            </a:pPr>
            <a:endParaRPr lang="en-US" dirty="0"/>
          </a:p>
        </p:txBody>
      </p:sp>
      <p:sp>
        <p:nvSpPr>
          <p:cNvPr id="2" name="Divider"/>
          <p:cNvSpPr>
            <a:spLocks noGrp="1"/>
          </p:cNvSpPr>
          <p:nvPr>
            <p:ph type="title"/>
          </p:nvPr>
        </p:nvSpPr>
        <p:spPr bwMode="gray">
          <a:xfrm>
            <a:off x="504001" y="504000"/>
            <a:ext cx="11186476" cy="369332"/>
          </a:xfrm>
        </p:spPr>
        <p:txBody>
          <a:bodyPr/>
          <a:lstStyle/>
          <a:p>
            <a:r>
              <a:rPr lang="en-US"/>
              <a:t>Configuring your Customer Specific </a:t>
            </a:r>
            <a:r>
              <a:rPr lang="en-US" err="1"/>
              <a:t>PunchOut</a:t>
            </a:r>
            <a:r>
              <a:rPr lang="en-US"/>
              <a:t> URL connection</a:t>
            </a:r>
          </a:p>
        </p:txBody>
      </p:sp>
      <p:pic>
        <p:nvPicPr>
          <p:cNvPr id="14" name="Picture 13">
            <a:extLst>
              <a:ext uri="{FF2B5EF4-FFF2-40B4-BE49-F238E27FC236}">
                <a16:creationId xmlns:a16="http://schemas.microsoft.com/office/drawing/2014/main" id="{9D24588F-B3C3-441D-B39B-094916A51901}"/>
              </a:ext>
            </a:extLst>
          </p:cNvPr>
          <p:cNvPicPr>
            <a:picLocks noChangeAspect="1"/>
          </p:cNvPicPr>
          <p:nvPr/>
        </p:nvPicPr>
        <p:blipFill rotWithShape="1">
          <a:blip r:embed="rId4"/>
          <a:srcRect r="1731"/>
          <a:stretch/>
        </p:blipFill>
        <p:spPr>
          <a:xfrm>
            <a:off x="5439834" y="1837712"/>
            <a:ext cx="6250643" cy="3349429"/>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FB4570C0-F159-4C26-F93E-C1B92800AF31}"/>
              </a:ext>
            </a:extLst>
          </p:cNvPr>
          <p:cNvSpPr txBox="1"/>
          <p:nvPr/>
        </p:nvSpPr>
        <p:spPr>
          <a:xfrm>
            <a:off x="504001" y="6077001"/>
            <a:ext cx="10599310" cy="276999"/>
          </a:xfrm>
          <a:prstGeom prst="rect">
            <a:avLst/>
          </a:prstGeom>
          <a:noFill/>
        </p:spPr>
        <p:txBody>
          <a:bodyPr wrap="square">
            <a:spAutoFit/>
          </a:bodyPr>
          <a:lstStyle/>
          <a:p>
            <a:pPr marL="169863" indent="-169863">
              <a:buClr>
                <a:schemeClr val="accent1"/>
              </a:buClr>
              <a:buSzPct val="100000"/>
              <a:buFont typeface="Wingdings" panose="05000000000000000000" pitchFamily="2" charset="2"/>
              <a:buChar char="§"/>
            </a:pPr>
            <a:r>
              <a:rPr lang="en-US" sz="1200">
                <a:cs typeface="Arial"/>
              </a:rPr>
              <a:t>Assistance from your IT Manager may be needed for the following slides.</a:t>
            </a:r>
          </a:p>
        </p:txBody>
      </p:sp>
    </p:spTree>
    <p:extLst>
      <p:ext uri="{BB962C8B-B14F-4D97-AF65-F5344CB8AC3E}">
        <p14:creationId xmlns:p14="http://schemas.microsoft.com/office/powerpoint/2010/main" val="2967145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445829"/>
            <a:ext cx="11186477" cy="5050766"/>
          </a:xfrm>
          <a:prstGeom prst="rect">
            <a:avLst/>
          </a:prstGeom>
        </p:spPr>
        <p:txBody>
          <a:bodyPr>
            <a:normAutofit/>
          </a:bodyPr>
          <a:lstStyle/>
          <a:p>
            <a:pPr marL="228600" indent="-228600">
              <a:lnSpc>
                <a:spcPts val="2300"/>
              </a:lnSpc>
              <a:spcBef>
                <a:spcPts val="600"/>
              </a:spcBef>
              <a:spcAft>
                <a:spcPts val="600"/>
              </a:spcAft>
              <a:buFont typeface="Wingdings" pitchFamily="2" charset="2"/>
              <a:buChar char="§"/>
            </a:pPr>
            <a:r>
              <a:rPr lang="en-US"/>
              <a:t>Switch to your Test Account</a:t>
            </a:r>
          </a:p>
          <a:p>
            <a:pPr marL="403225" lvl="1" indent="-177800">
              <a:lnSpc>
                <a:spcPts val="2000"/>
              </a:lnSpc>
              <a:spcAft>
                <a:spcPts val="600"/>
              </a:spcAft>
            </a:pPr>
            <a:r>
              <a:rPr lang="en-US"/>
              <a:t>Your Network Account needs to be set up in both your Test and Production environments</a:t>
            </a:r>
          </a:p>
          <a:p>
            <a:pPr marL="403225" lvl="1" indent="-177800">
              <a:lnSpc>
                <a:spcPts val="2000"/>
              </a:lnSpc>
              <a:spcAft>
                <a:spcPts val="600"/>
              </a:spcAft>
            </a:pPr>
            <a:r>
              <a:rPr lang="en-US"/>
              <a:t>Find your initials in the upper right corner and click for the pull down menu, then click “Switch To Test Account”</a:t>
            </a:r>
          </a:p>
          <a:p>
            <a:pPr marL="403225" lvl="1" indent="-177800">
              <a:lnSpc>
                <a:spcPts val="2000"/>
              </a:lnSpc>
              <a:spcAft>
                <a:spcPts val="600"/>
              </a:spcAft>
            </a:pPr>
            <a:r>
              <a:rPr lang="en-US"/>
              <a:t>If you don’t see a “Switch to Test Account” link, </a:t>
            </a:r>
            <a:br>
              <a:rPr lang="en-US"/>
            </a:br>
            <a:r>
              <a:rPr lang="en-US"/>
              <a:t>your Test account has not yet been set up. </a:t>
            </a:r>
            <a:br>
              <a:rPr lang="en-US"/>
            </a:br>
            <a:r>
              <a:rPr lang="en-US"/>
              <a:t>Contact your </a:t>
            </a:r>
            <a:r>
              <a:rPr lang="en-US" sz="1800">
                <a:solidFill>
                  <a:sysClr val="windowText" lastClr="000000"/>
                </a:solidFill>
                <a:latin typeface="+mj-lt"/>
                <a:ea typeface="+mj-ea"/>
                <a:cs typeface="+mj-cs"/>
              </a:rPr>
              <a:t>SAP Business Network</a:t>
            </a:r>
            <a:r>
              <a:rPr lang="en-US"/>
              <a:t> </a:t>
            </a:r>
            <a:br>
              <a:rPr lang="en-US"/>
            </a:br>
            <a:r>
              <a:rPr lang="en-US"/>
              <a:t>Administrator</a:t>
            </a:r>
          </a:p>
          <a:p>
            <a:pPr marL="403225" lvl="1" indent="-177800">
              <a:lnSpc>
                <a:spcPts val="1700"/>
              </a:lnSpc>
              <a:spcAft>
                <a:spcPts val="600"/>
              </a:spcAft>
            </a:pPr>
            <a:r>
              <a:rPr lang="en-US"/>
              <a:t>You will get a warning. </a:t>
            </a:r>
            <a:br>
              <a:rPr lang="en-US"/>
            </a:br>
            <a:r>
              <a:rPr lang="en-US" b="1"/>
              <a:t>“You are about to switch to Test Mode.” </a:t>
            </a:r>
            <a:br>
              <a:rPr lang="en-US" b="1"/>
            </a:br>
            <a:r>
              <a:rPr lang="en-US"/>
              <a:t>Click “OK”</a:t>
            </a:r>
          </a:p>
        </p:txBody>
      </p:sp>
      <p:sp>
        <p:nvSpPr>
          <p:cNvPr id="2" name="Title 1"/>
          <p:cNvSpPr>
            <a:spLocks noGrp="1"/>
          </p:cNvSpPr>
          <p:nvPr>
            <p:ph type="title"/>
          </p:nvPr>
        </p:nvSpPr>
        <p:spPr/>
        <p:txBody>
          <a:bodyPr/>
          <a:lstStyle/>
          <a:p>
            <a:r>
              <a:rPr lang="en-US"/>
              <a:t>Configuring your Customer Specific </a:t>
            </a:r>
            <a:r>
              <a:rPr lang="en-US" err="1"/>
              <a:t>PunchOut</a:t>
            </a:r>
            <a:r>
              <a:rPr lang="en-US"/>
              <a:t> URL connection</a:t>
            </a:r>
            <a:endParaRPr lang="en-US" noProof="0"/>
          </a:p>
        </p:txBody>
      </p:sp>
      <p:pic>
        <p:nvPicPr>
          <p:cNvPr id="5" name="Picture 4">
            <a:extLst>
              <a:ext uri="{FF2B5EF4-FFF2-40B4-BE49-F238E27FC236}">
                <a16:creationId xmlns:a16="http://schemas.microsoft.com/office/drawing/2014/main" id="{984D41DC-1B5E-E3EA-B6EC-6C4BBA5FD7F0}"/>
              </a:ext>
            </a:extLst>
          </p:cNvPr>
          <p:cNvPicPr>
            <a:picLocks noChangeAspect="1"/>
          </p:cNvPicPr>
          <p:nvPr/>
        </p:nvPicPr>
        <p:blipFill>
          <a:blip r:embed="rId3"/>
          <a:stretch>
            <a:fillRect/>
          </a:stretch>
        </p:blipFill>
        <p:spPr>
          <a:xfrm>
            <a:off x="5756313" y="2928682"/>
            <a:ext cx="5934164" cy="32624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76997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3472914" cy="4716000"/>
          </a:xfrm>
        </p:spPr>
        <p:txBody>
          <a:bodyPr vert="horz" lIns="0" tIns="0" rIns="0" bIns="0" rtlCol="0" anchor="t">
            <a:normAutofit/>
          </a:bodyPr>
          <a:lstStyle/>
          <a:p>
            <a:pPr marL="169545" indent="-169545">
              <a:buSzPct val="100000"/>
              <a:buFont typeface="Wingdings" panose="05000000000000000000" pitchFamily="2" charset="2"/>
              <a:buChar char="§"/>
            </a:pPr>
            <a:r>
              <a:rPr lang="en-US"/>
              <a:t>Go to </a:t>
            </a:r>
            <a:r>
              <a:rPr lang="en-US" b="1"/>
              <a:t>Catalog</a:t>
            </a:r>
            <a:r>
              <a:rPr lang="en-US"/>
              <a:t> tab, </a:t>
            </a:r>
            <a:r>
              <a:rPr lang="en-US" dirty="0"/>
              <a:t>choose </a:t>
            </a:r>
            <a:r>
              <a:rPr lang="en-US" b="1" dirty="0"/>
              <a:t>Customer Catalogs</a:t>
            </a:r>
            <a:r>
              <a:rPr lang="en-US" dirty="0"/>
              <a:t>, </a:t>
            </a:r>
            <a:r>
              <a:rPr lang="en-US"/>
              <a:t>and click </a:t>
            </a:r>
            <a:r>
              <a:rPr lang="en-US" b="1" dirty="0" err="1"/>
              <a:t>PunchOut</a:t>
            </a:r>
            <a:r>
              <a:rPr lang="en-US" b="1"/>
              <a:t> Configuration</a:t>
            </a:r>
            <a:r>
              <a:rPr lang="en-US"/>
              <a:t>.</a:t>
            </a:r>
            <a:endParaRPr lang="en-US" dirty="0"/>
          </a:p>
          <a:p>
            <a:pPr marL="169545" indent="-169545">
              <a:buSzPct val="100000"/>
              <a:buFont typeface="Wingdings" panose="05000000000000000000" pitchFamily="2" charset="2"/>
              <a:buChar char="§"/>
            </a:pPr>
            <a:r>
              <a:rPr lang="en-US"/>
              <a:t>Please note the next steps need to be completed in your </a:t>
            </a:r>
            <a:r>
              <a:rPr lang="en-US" b="1"/>
              <a:t>Test</a:t>
            </a:r>
            <a:r>
              <a:rPr lang="en-US"/>
              <a:t> and </a:t>
            </a:r>
            <a:r>
              <a:rPr lang="en-US" b="1"/>
              <a:t>Production</a:t>
            </a:r>
            <a:r>
              <a:rPr lang="en-US"/>
              <a:t> environments.</a:t>
            </a:r>
            <a:endParaRPr lang="en-US" dirty="0">
              <a:cs typeface="Arial"/>
            </a:endParaRPr>
          </a:p>
          <a:p>
            <a:pPr marL="169545" indent="-169545">
              <a:buSzPct val="100000"/>
              <a:buFont typeface="Wingdings" panose="05000000000000000000" pitchFamily="2" charset="2"/>
              <a:buChar char="§"/>
            </a:pPr>
            <a:endParaRPr lang="en-US" b="1">
              <a:cs typeface="Arial"/>
            </a:endParaRPr>
          </a:p>
        </p:txBody>
      </p:sp>
      <p:sp>
        <p:nvSpPr>
          <p:cNvPr id="2" name="Divider"/>
          <p:cNvSpPr>
            <a:spLocks noGrp="1"/>
          </p:cNvSpPr>
          <p:nvPr>
            <p:ph type="title"/>
          </p:nvPr>
        </p:nvSpPr>
        <p:spPr bwMode="gray">
          <a:xfrm>
            <a:off x="504001" y="504000"/>
            <a:ext cx="11186476" cy="369332"/>
          </a:xfrm>
        </p:spPr>
        <p:txBody>
          <a:bodyPr/>
          <a:lstStyle/>
          <a:p>
            <a:r>
              <a:rPr lang="en-US"/>
              <a:t>Configuring your Customer Specific PunchOut URL connection</a:t>
            </a:r>
          </a:p>
        </p:txBody>
      </p:sp>
      <p:pic>
        <p:nvPicPr>
          <p:cNvPr id="4" name="Picture 3">
            <a:extLst>
              <a:ext uri="{FF2B5EF4-FFF2-40B4-BE49-F238E27FC236}">
                <a16:creationId xmlns:a16="http://schemas.microsoft.com/office/drawing/2014/main" id="{F3F7D69B-ACC7-17A3-C2E6-7013D91D00DC}"/>
              </a:ext>
            </a:extLst>
          </p:cNvPr>
          <p:cNvPicPr>
            <a:picLocks noChangeAspect="1"/>
          </p:cNvPicPr>
          <p:nvPr/>
        </p:nvPicPr>
        <p:blipFill rotWithShape="1">
          <a:blip r:embed="rId3"/>
          <a:srcRect b="50717"/>
          <a:stretch/>
        </p:blipFill>
        <p:spPr>
          <a:xfrm>
            <a:off x="4393610" y="1462267"/>
            <a:ext cx="7051354" cy="180900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A1190FE8-0606-29B8-C06E-B2AE8B5307AB}"/>
              </a:ext>
            </a:extLst>
          </p:cNvPr>
          <p:cNvPicPr>
            <a:picLocks noChangeAspect="1"/>
          </p:cNvPicPr>
          <p:nvPr/>
        </p:nvPicPr>
        <p:blipFill>
          <a:blip r:embed="rId4"/>
          <a:stretch>
            <a:fillRect/>
          </a:stretch>
        </p:blipFill>
        <p:spPr>
          <a:xfrm>
            <a:off x="4839266" y="3586734"/>
            <a:ext cx="6160042" cy="28051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7734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4480775" cy="5095760"/>
          </a:xfrm>
        </p:spPr>
        <p:txBody>
          <a:bodyPr>
            <a:normAutofit/>
          </a:bodyPr>
          <a:lstStyle/>
          <a:p>
            <a:pPr>
              <a:buSzPct val="100000"/>
            </a:pPr>
            <a:r>
              <a:rPr lang="en-US"/>
              <a:t>To create your customer specific PunchOut Catalog connection:</a:t>
            </a:r>
          </a:p>
          <a:p>
            <a:pPr marL="169863" indent="-169863">
              <a:buSzPct val="100000"/>
              <a:buFont typeface="Wingdings" panose="05000000000000000000" pitchFamily="2" charset="2"/>
              <a:buChar char="§"/>
            </a:pPr>
            <a:r>
              <a:rPr lang="en-US"/>
              <a:t>Click on </a:t>
            </a:r>
            <a:r>
              <a:rPr lang="en-US" b="1"/>
              <a:t>Create</a:t>
            </a:r>
          </a:p>
          <a:p>
            <a:pPr marL="169863" indent="-169863">
              <a:buSzPct val="100000"/>
              <a:buFont typeface="Wingdings" panose="05000000000000000000" pitchFamily="2" charset="2"/>
              <a:buChar char="§"/>
            </a:pPr>
            <a:r>
              <a:rPr lang="en-US"/>
              <a:t>In the </a:t>
            </a:r>
            <a:r>
              <a:rPr lang="en-US" b="1"/>
              <a:t>Name</a:t>
            </a:r>
            <a:r>
              <a:rPr lang="en-US"/>
              <a:t> field, write your customer’s company name.</a:t>
            </a:r>
          </a:p>
          <a:p>
            <a:pPr marL="169863" indent="-169863">
              <a:buSzPct val="100000"/>
              <a:buFont typeface="Wingdings" panose="05000000000000000000" pitchFamily="2" charset="2"/>
              <a:buChar char="§"/>
            </a:pPr>
            <a:r>
              <a:rPr lang="en-US"/>
              <a:t>Add your company’s complete unique </a:t>
            </a:r>
            <a:r>
              <a:rPr lang="en-US" b="1"/>
              <a:t>PunchOut Request URL </a:t>
            </a:r>
            <a:r>
              <a:rPr lang="en-US"/>
              <a:t>within the PunchOut URL field. This is the</a:t>
            </a:r>
            <a:br>
              <a:rPr lang="en-US"/>
            </a:br>
            <a:r>
              <a:rPr lang="en-US"/>
              <a:t>location where your customer’s specific PunchOut requests will be sent to. This field is checked,</a:t>
            </a:r>
            <a:br>
              <a:rPr lang="en-US"/>
            </a:br>
            <a:r>
              <a:rPr lang="en-US"/>
              <a:t>and its value used each time your customer punches out to your site.</a:t>
            </a:r>
            <a:endParaRPr lang="en-US">
              <a:solidFill>
                <a:srgbClr val="FF0000"/>
              </a:solidFill>
            </a:endParaRPr>
          </a:p>
          <a:p>
            <a:pPr>
              <a:buSzPct val="100000"/>
            </a:pPr>
            <a:endParaRPr lang="en-US" b="1"/>
          </a:p>
        </p:txBody>
      </p:sp>
      <p:sp>
        <p:nvSpPr>
          <p:cNvPr id="2" name="Divider"/>
          <p:cNvSpPr>
            <a:spLocks noGrp="1"/>
          </p:cNvSpPr>
          <p:nvPr>
            <p:ph type="title"/>
          </p:nvPr>
        </p:nvSpPr>
        <p:spPr bwMode="gray">
          <a:xfrm>
            <a:off x="504001" y="504000"/>
            <a:ext cx="11186476" cy="369332"/>
          </a:xfrm>
        </p:spPr>
        <p:txBody>
          <a:bodyPr/>
          <a:lstStyle/>
          <a:p>
            <a:r>
              <a:rPr lang="en-US"/>
              <a:t>Configuring your Customer Specific </a:t>
            </a:r>
            <a:r>
              <a:rPr lang="en-US" err="1"/>
              <a:t>PunchOut</a:t>
            </a:r>
            <a:r>
              <a:rPr lang="en-US"/>
              <a:t> URL connection</a:t>
            </a:r>
          </a:p>
        </p:txBody>
      </p:sp>
      <p:pic>
        <p:nvPicPr>
          <p:cNvPr id="10" name="Picture 9">
            <a:extLst>
              <a:ext uri="{FF2B5EF4-FFF2-40B4-BE49-F238E27FC236}">
                <a16:creationId xmlns:a16="http://schemas.microsoft.com/office/drawing/2014/main" id="{022C88CE-EEC3-4239-8A99-442F63C8AA4E}"/>
              </a:ext>
            </a:extLst>
          </p:cNvPr>
          <p:cNvPicPr>
            <a:picLocks noChangeAspect="1"/>
          </p:cNvPicPr>
          <p:nvPr/>
        </p:nvPicPr>
        <p:blipFill rotWithShape="1">
          <a:blip r:embed="rId3"/>
          <a:srcRect l="1398"/>
          <a:stretch/>
        </p:blipFill>
        <p:spPr>
          <a:xfrm>
            <a:off x="4984774" y="1568773"/>
            <a:ext cx="5613689" cy="1996101"/>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9ECA4E9C-DB12-425E-84DB-90C6BA9A8B4E}"/>
              </a:ext>
            </a:extLst>
          </p:cNvPr>
          <p:cNvPicPr>
            <a:picLocks noChangeAspect="1"/>
          </p:cNvPicPr>
          <p:nvPr/>
        </p:nvPicPr>
        <p:blipFill>
          <a:blip r:embed="rId4"/>
          <a:stretch>
            <a:fillRect/>
          </a:stretch>
        </p:blipFill>
        <p:spPr>
          <a:xfrm>
            <a:off x="4984774" y="4329238"/>
            <a:ext cx="6705703" cy="19199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9995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4267703" cy="4716000"/>
          </a:xfrm>
        </p:spPr>
        <p:txBody>
          <a:bodyPr>
            <a:normAutofit/>
          </a:bodyPr>
          <a:lstStyle/>
          <a:p>
            <a:pPr marL="182563" indent="-182563">
              <a:buSzPct val="100000"/>
              <a:buFont typeface="Wingdings" panose="05000000000000000000" pitchFamily="2" charset="2"/>
              <a:buChar char="§"/>
            </a:pPr>
            <a:r>
              <a:rPr lang="en-US" sz="2200"/>
              <a:t>Select </a:t>
            </a:r>
            <a:r>
              <a:rPr lang="en-US" sz="2200" b="1"/>
              <a:t>Private</a:t>
            </a:r>
            <a:r>
              <a:rPr lang="en-US" sz="2200"/>
              <a:t> visibility as this URL is applicable to only your specific customer.</a:t>
            </a:r>
            <a:endParaRPr lang="en-US"/>
          </a:p>
          <a:p>
            <a:pPr marL="539750" lvl="2" indent="-182563">
              <a:buFont typeface="Arial" panose="020B0604020202020204" pitchFamily="34" charset="0"/>
              <a:buChar char="•"/>
            </a:pPr>
            <a:r>
              <a:rPr lang="en-US">
                <a:solidFill>
                  <a:srgbClr val="242424"/>
                </a:solidFill>
              </a:rPr>
              <a:t>Note: A table will appear and show all existing customer relationships.</a:t>
            </a:r>
            <a:br>
              <a:rPr lang="en-US" sz="1500"/>
            </a:br>
            <a:endParaRPr lang="en-US" sz="1500"/>
          </a:p>
          <a:p>
            <a:pPr marL="169863" indent="-169863">
              <a:buSzPct val="100000"/>
              <a:buFont typeface="Wingdings" panose="05000000000000000000" pitchFamily="2" charset="2"/>
              <a:buChar char="§"/>
            </a:pPr>
            <a:r>
              <a:rPr lang="en-US"/>
              <a:t>Next, select </a:t>
            </a:r>
            <a:r>
              <a:rPr lang="en-US" b="1"/>
              <a:t>Customized Authentication</a:t>
            </a:r>
            <a:r>
              <a:rPr lang="en-US"/>
              <a:t> option. The</a:t>
            </a:r>
            <a:r>
              <a:rPr lang="en-US" b="1"/>
              <a:t> </a:t>
            </a:r>
            <a:r>
              <a:rPr lang="en-US"/>
              <a:t>Preferred method is </a:t>
            </a:r>
            <a:r>
              <a:rPr lang="en-US" b="1"/>
              <a:t>Shared Secret. </a:t>
            </a:r>
            <a:r>
              <a:rPr lang="en-US"/>
              <a:t>This Shared Secret will be sent to you to authenticate requests from your Buyers. Type in your Shared Secret, and confirm it. </a:t>
            </a:r>
          </a:p>
        </p:txBody>
      </p:sp>
      <p:sp>
        <p:nvSpPr>
          <p:cNvPr id="2" name="Divider"/>
          <p:cNvSpPr>
            <a:spLocks noGrp="1"/>
          </p:cNvSpPr>
          <p:nvPr>
            <p:ph type="title"/>
          </p:nvPr>
        </p:nvSpPr>
        <p:spPr bwMode="gray">
          <a:xfrm>
            <a:off x="504001" y="504000"/>
            <a:ext cx="11186476" cy="369332"/>
          </a:xfrm>
        </p:spPr>
        <p:txBody>
          <a:bodyPr/>
          <a:lstStyle/>
          <a:p>
            <a:r>
              <a:rPr lang="en-US"/>
              <a:t>Configuring your Customer Specific </a:t>
            </a:r>
            <a:r>
              <a:rPr lang="en-US" err="1"/>
              <a:t>PunchOut</a:t>
            </a:r>
            <a:r>
              <a:rPr lang="en-US"/>
              <a:t> URL connection</a:t>
            </a:r>
          </a:p>
        </p:txBody>
      </p:sp>
      <p:pic>
        <p:nvPicPr>
          <p:cNvPr id="7" name="Picture 6">
            <a:extLst>
              <a:ext uri="{FF2B5EF4-FFF2-40B4-BE49-F238E27FC236}">
                <a16:creationId xmlns:a16="http://schemas.microsoft.com/office/drawing/2014/main" id="{34F6878B-B5A5-4F58-B05C-2FA37D61DD98}"/>
              </a:ext>
            </a:extLst>
          </p:cNvPr>
          <p:cNvPicPr>
            <a:picLocks noChangeAspect="1"/>
          </p:cNvPicPr>
          <p:nvPr/>
        </p:nvPicPr>
        <p:blipFill>
          <a:blip r:embed="rId3"/>
          <a:stretch>
            <a:fillRect/>
          </a:stretch>
        </p:blipFill>
        <p:spPr>
          <a:xfrm>
            <a:off x="5211607" y="1433548"/>
            <a:ext cx="6039160" cy="49024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851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4259590" cy="1558629"/>
          </a:xfrm>
        </p:spPr>
        <p:txBody>
          <a:bodyPr>
            <a:normAutofit/>
          </a:bodyPr>
          <a:lstStyle/>
          <a:p>
            <a:pPr marL="169863" lvl="1" indent="-169863"/>
            <a:r>
              <a:rPr lang="en-US" sz="2000"/>
              <a:t>Uncheck if your URL is not </a:t>
            </a:r>
            <a:r>
              <a:rPr lang="en-US" sz="2000" b="1"/>
              <a:t>Server Name Indication</a:t>
            </a:r>
            <a:r>
              <a:rPr lang="en-US" sz="2000"/>
              <a:t> (</a:t>
            </a:r>
            <a:r>
              <a:rPr lang="en-US" sz="2000" b="1"/>
              <a:t>SNI)</a:t>
            </a:r>
            <a:r>
              <a:rPr lang="en-US" sz="2000"/>
              <a:t> enabled.</a:t>
            </a:r>
          </a:p>
          <a:p>
            <a:pPr marL="169863" indent="-169863">
              <a:buSzPct val="100000"/>
              <a:buFont typeface="Wingdings" panose="05000000000000000000" pitchFamily="2" charset="2"/>
              <a:buChar char="§"/>
            </a:pPr>
            <a:r>
              <a:rPr lang="en-US" sz="2000"/>
              <a:t>Click OK</a:t>
            </a:r>
            <a:br>
              <a:rPr lang="en-US"/>
            </a:br>
            <a:endParaRPr lang="en-US"/>
          </a:p>
        </p:txBody>
      </p:sp>
      <p:sp>
        <p:nvSpPr>
          <p:cNvPr id="2" name="Divider"/>
          <p:cNvSpPr>
            <a:spLocks noGrp="1"/>
          </p:cNvSpPr>
          <p:nvPr>
            <p:ph type="title"/>
          </p:nvPr>
        </p:nvSpPr>
        <p:spPr bwMode="gray">
          <a:xfrm>
            <a:off x="504001" y="504000"/>
            <a:ext cx="11186476" cy="369332"/>
          </a:xfrm>
        </p:spPr>
        <p:txBody>
          <a:bodyPr/>
          <a:lstStyle/>
          <a:p>
            <a:r>
              <a:rPr lang="en-US"/>
              <a:t>Configuring your Customer Specific </a:t>
            </a:r>
            <a:r>
              <a:rPr lang="en-US" err="1"/>
              <a:t>PunchOut</a:t>
            </a:r>
            <a:r>
              <a:rPr lang="en-US"/>
              <a:t> URL connection</a:t>
            </a:r>
          </a:p>
        </p:txBody>
      </p:sp>
      <p:pic>
        <p:nvPicPr>
          <p:cNvPr id="8" name="Picture 7">
            <a:extLst>
              <a:ext uri="{FF2B5EF4-FFF2-40B4-BE49-F238E27FC236}">
                <a16:creationId xmlns:a16="http://schemas.microsoft.com/office/drawing/2014/main" id="{45116401-83D0-4087-9D79-3BC1BD29AE2B}"/>
              </a:ext>
            </a:extLst>
          </p:cNvPr>
          <p:cNvPicPr>
            <a:picLocks noChangeAspect="1"/>
          </p:cNvPicPr>
          <p:nvPr/>
        </p:nvPicPr>
        <p:blipFill>
          <a:blip r:embed="rId3"/>
          <a:stretch>
            <a:fillRect/>
          </a:stretch>
        </p:blipFill>
        <p:spPr>
          <a:xfrm>
            <a:off x="5282727" y="1620000"/>
            <a:ext cx="6039160" cy="49024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6819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0" dirty="0"/>
              <a:t>The PunchOut Catalog Upload Process </a:t>
            </a:r>
            <a:endParaRPr lang="en-US" noProof="0" dirty="0">
              <a:latin typeface="+mj-lt"/>
            </a:endParaRPr>
          </a:p>
        </p:txBody>
      </p:sp>
      <p:cxnSp>
        <p:nvCxnSpPr>
          <p:cNvPr id="54" name="Elbow Connector 53"/>
          <p:cNvCxnSpPr>
            <a:cxnSpLocks/>
          </p:cNvCxnSpPr>
          <p:nvPr/>
        </p:nvCxnSpPr>
        <p:spPr>
          <a:xfrm rot="5400000" flipH="1" flipV="1">
            <a:off x="3920996" y="1109203"/>
            <a:ext cx="739692" cy="2257467"/>
          </a:xfrm>
          <a:prstGeom prst="bentConnector2">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1972138" y="2514794"/>
            <a:ext cx="2379942" cy="1015663"/>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New or Updated Supplier Catalog File (from Template) uploaded and published </a:t>
            </a:r>
            <a:br>
              <a:rPr lang="en-GB" sz="1200" dirty="0">
                <a:latin typeface="Arial" panose="020B0604020202020204" pitchFamily="34" charset="0"/>
              </a:rPr>
            </a:br>
            <a:r>
              <a:rPr lang="en-GB" sz="1200" dirty="0">
                <a:latin typeface="Arial" panose="020B0604020202020204" pitchFamily="34" charset="0"/>
              </a:rPr>
              <a:t>to the Customer on the SAP </a:t>
            </a:r>
            <a:br>
              <a:rPr lang="en-GB" sz="1200" dirty="0">
                <a:latin typeface="Arial" panose="020B0604020202020204" pitchFamily="34" charset="0"/>
              </a:rPr>
            </a:br>
            <a:r>
              <a:rPr lang="en-GB" sz="1200" dirty="0">
                <a:latin typeface="Arial" panose="020B0604020202020204" pitchFamily="34" charset="0"/>
              </a:rPr>
              <a:t>Business Network (SBN) </a:t>
            </a:r>
            <a:endParaRPr lang="en-US" sz="1200" dirty="0">
              <a:latin typeface="Arial" panose="020B0604020202020204" pitchFamily="34" charset="0"/>
            </a:endParaRPr>
          </a:p>
        </p:txBody>
      </p:sp>
      <p:sp>
        <p:nvSpPr>
          <p:cNvPr id="57" name="Rectangle 6"/>
          <p:cNvSpPr>
            <a:spLocks noChangeArrowheads="1"/>
          </p:cNvSpPr>
          <p:nvPr/>
        </p:nvSpPr>
        <p:spPr bwMode="auto">
          <a:xfrm>
            <a:off x="5004423" y="2560166"/>
            <a:ext cx="2200617" cy="9144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noAutofit/>
          </a:bodyPr>
          <a:lstStyle/>
          <a:p>
            <a:pPr algn="ctr"/>
            <a:r>
              <a:rPr lang="en-GB" sz="1200" dirty="0">
                <a:latin typeface="Arial" panose="020B0604020202020204" pitchFamily="34" charset="0"/>
              </a:rPr>
              <a:t>Network validation (errors reported back to Supplier during upload)</a:t>
            </a:r>
            <a:endParaRPr lang="en-US" sz="1200" dirty="0">
              <a:latin typeface="Arial" panose="020B0604020202020204" pitchFamily="34" charset="0"/>
            </a:endParaRPr>
          </a:p>
        </p:txBody>
      </p:sp>
      <p:sp>
        <p:nvSpPr>
          <p:cNvPr id="59" name="Rectangle 58"/>
          <p:cNvSpPr/>
          <p:nvPr/>
        </p:nvSpPr>
        <p:spPr>
          <a:xfrm>
            <a:off x="8583710" y="1503175"/>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rtlCol="0" anchor="ctr"/>
          <a:lstStyle/>
          <a:p>
            <a:pPr algn="ctr"/>
            <a:r>
              <a:rPr lang="en-US" sz="1200" b="1" dirty="0">
                <a:latin typeface="Arial Narrow" panose="020B0606020202030204" pitchFamily="34" charset="0"/>
              </a:rPr>
              <a:t>Buyer</a:t>
            </a:r>
          </a:p>
        </p:txBody>
      </p:sp>
      <p:sp>
        <p:nvSpPr>
          <p:cNvPr id="60" name="Rectangle 59"/>
          <p:cNvSpPr/>
          <p:nvPr/>
        </p:nvSpPr>
        <p:spPr>
          <a:xfrm>
            <a:off x="2652090" y="1509191"/>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1200" b="1" dirty="0">
                <a:latin typeface="Arial Narrow" panose="020B0606020202030204" pitchFamily="34" charset="0"/>
              </a:rPr>
              <a:t>Supplier</a:t>
            </a:r>
          </a:p>
        </p:txBody>
      </p:sp>
      <p:sp>
        <p:nvSpPr>
          <p:cNvPr id="62" name="Rectangle 6"/>
          <p:cNvSpPr>
            <a:spLocks noChangeArrowheads="1"/>
          </p:cNvSpPr>
          <p:nvPr/>
        </p:nvSpPr>
        <p:spPr bwMode="auto">
          <a:xfrm>
            <a:off x="7987458" y="2052232"/>
            <a:ext cx="2273968"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Notified a new or updated Catalog is published </a:t>
            </a:r>
            <a:br>
              <a:rPr lang="en-GB" sz="1200" dirty="0">
                <a:latin typeface="Arial" panose="020B0604020202020204" pitchFamily="34" charset="0"/>
              </a:rPr>
            </a:br>
            <a:r>
              <a:rPr lang="en-GB" sz="1200" dirty="0">
                <a:latin typeface="Arial" panose="020B0604020202020204" pitchFamily="34" charset="0"/>
              </a:rPr>
              <a:t>from Supplier</a:t>
            </a:r>
            <a:endParaRPr lang="en-US" sz="1200" dirty="0">
              <a:latin typeface="Arial" panose="020B0604020202020204" pitchFamily="34" charset="0"/>
            </a:endParaRPr>
          </a:p>
        </p:txBody>
      </p:sp>
      <p:sp>
        <p:nvSpPr>
          <p:cNvPr id="87" name="Rectangle 6"/>
          <p:cNvSpPr>
            <a:spLocks noChangeArrowheads="1"/>
          </p:cNvSpPr>
          <p:nvPr/>
        </p:nvSpPr>
        <p:spPr bwMode="auto">
          <a:xfrm>
            <a:off x="7979437" y="5867292"/>
            <a:ext cx="2286000"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Activated and available for Users</a:t>
            </a:r>
            <a:endParaRPr lang="en-US" sz="1200" dirty="0">
              <a:latin typeface="Arial" panose="020B0604020202020204" pitchFamily="34" charset="0"/>
            </a:endParaRPr>
          </a:p>
        </p:txBody>
      </p:sp>
      <p:sp>
        <p:nvSpPr>
          <p:cNvPr id="69" name="Rectangle 6"/>
          <p:cNvSpPr>
            <a:spLocks noChangeArrowheads="1"/>
          </p:cNvSpPr>
          <p:nvPr/>
        </p:nvSpPr>
        <p:spPr bwMode="auto">
          <a:xfrm>
            <a:off x="7979437" y="3021776"/>
            <a:ext cx="2286000"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File downloaded from the Network to </a:t>
            </a:r>
            <a:br>
              <a:rPr lang="en-GB" sz="1200" dirty="0">
                <a:latin typeface="Arial" panose="020B0604020202020204" pitchFamily="34" charset="0"/>
              </a:rPr>
            </a:br>
            <a:r>
              <a:rPr lang="en-GB" sz="1200" dirty="0">
                <a:latin typeface="Arial" panose="020B0604020202020204" pitchFamily="34" charset="0"/>
              </a:rPr>
              <a:t>Buyer-specific Catalog</a:t>
            </a:r>
            <a:endParaRPr lang="en-US" sz="1200" dirty="0">
              <a:latin typeface="Arial" panose="020B0604020202020204" pitchFamily="34" charset="0"/>
            </a:endParaRPr>
          </a:p>
        </p:txBody>
      </p:sp>
      <p:sp>
        <p:nvSpPr>
          <p:cNvPr id="80" name="Rectangle 6"/>
          <p:cNvSpPr>
            <a:spLocks noChangeArrowheads="1"/>
          </p:cNvSpPr>
          <p:nvPr/>
        </p:nvSpPr>
        <p:spPr bwMode="auto">
          <a:xfrm>
            <a:off x="7979438" y="4007116"/>
            <a:ext cx="2281988" cy="46166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Loaded in </a:t>
            </a:r>
            <a:br>
              <a:rPr lang="en-GB" sz="1200" dirty="0">
                <a:latin typeface="Arial" panose="020B0604020202020204" pitchFamily="34" charset="0"/>
              </a:rPr>
            </a:br>
            <a:r>
              <a:rPr lang="en-GB" sz="1200" dirty="0">
                <a:latin typeface="Arial" panose="020B0604020202020204" pitchFamily="34" charset="0"/>
              </a:rPr>
              <a:t>Ariba Procurement application</a:t>
            </a:r>
            <a:endParaRPr lang="en-US" sz="1200" dirty="0">
              <a:latin typeface="Arial" panose="020B0604020202020204" pitchFamily="34" charset="0"/>
            </a:endParaRPr>
          </a:p>
        </p:txBody>
      </p:sp>
      <p:cxnSp>
        <p:nvCxnSpPr>
          <p:cNvPr id="106" name="Straight Arrow Connector 105"/>
          <p:cNvCxnSpPr>
            <a:stCxn id="85" idx="2"/>
            <a:endCxn id="87" idx="0"/>
          </p:cNvCxnSpPr>
          <p:nvPr/>
        </p:nvCxnSpPr>
        <p:spPr>
          <a:xfrm>
            <a:off x="9122437" y="5322223"/>
            <a:ext cx="0" cy="5450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2" idx="2"/>
            <a:endCxn id="69" idx="0"/>
          </p:cNvCxnSpPr>
          <p:nvPr/>
        </p:nvCxnSpPr>
        <p:spPr>
          <a:xfrm flipH="1">
            <a:off x="9122437" y="2698563"/>
            <a:ext cx="2005" cy="3232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80" idx="2"/>
            <a:endCxn id="85" idx="0"/>
          </p:cNvCxnSpPr>
          <p:nvPr/>
        </p:nvCxnSpPr>
        <p:spPr>
          <a:xfrm>
            <a:off x="9120432" y="4468781"/>
            <a:ext cx="2005" cy="57644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69" idx="2"/>
            <a:endCxn id="80" idx="0"/>
          </p:cNvCxnSpPr>
          <p:nvPr/>
        </p:nvCxnSpPr>
        <p:spPr>
          <a:xfrm flipH="1">
            <a:off x="9120432" y="3668107"/>
            <a:ext cx="2005" cy="3390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8904000" y="5486465"/>
            <a:ext cx="442911" cy="290512"/>
            <a:chOff x="5145882" y="4319588"/>
            <a:chExt cx="442911" cy="290512"/>
          </a:xfrm>
        </p:grpSpPr>
        <p:sp>
          <p:nvSpPr>
            <p:cNvPr id="140" name="Flowchart: Decision 139"/>
            <p:cNvSpPr/>
            <p:nvPr/>
          </p:nvSpPr>
          <p:spPr bwMode="gray">
            <a:xfrm>
              <a:off x="5207794" y="4319588"/>
              <a:ext cx="319088" cy="290512"/>
            </a:xfrm>
            <a:prstGeom prst="flowChartDecision">
              <a:avLst/>
            </a:prstGeom>
            <a:solidFill>
              <a:schemeClr val="accent1"/>
            </a:solidFill>
            <a:ln w="6350" algn="ctr">
              <a:noFill/>
              <a:miter lim="800000"/>
              <a:headEnd/>
              <a:tailEnd/>
            </a:ln>
          </p:spPr>
          <p:txBody>
            <a:bodyPr vert="wordArtVert" lIns="90000" tIns="72000" rIns="90000" bIns="72000" rtlCol="0" anchor="ctr" anchorCtr="1">
              <a:normAutofit fontScale="25000" lnSpcReduction="20000"/>
            </a:bodyPr>
            <a:lstStyle/>
            <a:p>
              <a:pPr algn="ctr" defTabSz="914400"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145" name="TextBox 144"/>
            <p:cNvSpPr txBox="1"/>
            <p:nvPr/>
          </p:nvSpPr>
          <p:spPr>
            <a:xfrm>
              <a:off x="5145882" y="4405311"/>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dirty="0">
                  <a:latin typeface="Arial" panose="020B0604020202020204" pitchFamily="34" charset="0"/>
                </a:rPr>
                <a:t>Pass</a:t>
              </a:r>
            </a:p>
          </p:txBody>
        </p:sp>
      </p:grpSp>
      <p:cxnSp>
        <p:nvCxnSpPr>
          <p:cNvPr id="158" name="Elbow Connector 157"/>
          <p:cNvCxnSpPr>
            <a:stCxn id="85" idx="1"/>
            <a:endCxn id="163" idx="2"/>
          </p:cNvCxnSpPr>
          <p:nvPr/>
        </p:nvCxnSpPr>
        <p:spPr>
          <a:xfrm rot="10800000">
            <a:off x="3153655" y="4435714"/>
            <a:ext cx="4825783" cy="748011"/>
          </a:xfrm>
          <a:prstGeom prst="bentConnector2">
            <a:avLst/>
          </a:prstGeom>
          <a:ln w="952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5882271" y="5038468"/>
            <a:ext cx="442911" cy="290512"/>
            <a:chOff x="4807744" y="5291139"/>
            <a:chExt cx="442911" cy="290512"/>
          </a:xfrm>
        </p:grpSpPr>
        <p:sp>
          <p:nvSpPr>
            <p:cNvPr id="151" name="Flowchart: Decision 150"/>
            <p:cNvSpPr/>
            <p:nvPr/>
          </p:nvSpPr>
          <p:spPr bwMode="gray">
            <a:xfrm>
              <a:off x="4864893" y="5291139"/>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150" name="TextBox 149"/>
            <p:cNvSpPr txBox="1"/>
            <p:nvPr/>
          </p:nvSpPr>
          <p:spPr>
            <a:xfrm>
              <a:off x="4807744" y="5386386"/>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dirty="0">
                  <a:latin typeface="Arial" panose="020B0604020202020204" pitchFamily="34" charset="0"/>
                </a:rPr>
                <a:t>Fail</a:t>
              </a:r>
            </a:p>
          </p:txBody>
        </p:sp>
      </p:grpSp>
      <p:sp>
        <p:nvSpPr>
          <p:cNvPr id="163" name="Rectangle 6"/>
          <p:cNvSpPr>
            <a:spLocks noChangeArrowheads="1"/>
          </p:cNvSpPr>
          <p:nvPr/>
        </p:nvSpPr>
        <p:spPr bwMode="auto">
          <a:xfrm>
            <a:off x="2325687" y="3974048"/>
            <a:ext cx="1655933" cy="46166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Troubleshoot PunchOut issues</a:t>
            </a:r>
            <a:endParaRPr lang="en-US" sz="1200" dirty="0">
              <a:latin typeface="Arial" panose="020B0604020202020204" pitchFamily="34" charset="0"/>
            </a:endParaRPr>
          </a:p>
        </p:txBody>
      </p:sp>
      <p:sp>
        <p:nvSpPr>
          <p:cNvPr id="85" name="Rectangle 6"/>
          <p:cNvSpPr>
            <a:spLocks noChangeArrowheads="1"/>
          </p:cNvSpPr>
          <p:nvPr/>
        </p:nvSpPr>
        <p:spPr bwMode="auto">
          <a:xfrm>
            <a:off x="7979437" y="5045224"/>
            <a:ext cx="2286000" cy="276999"/>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US" sz="1200" dirty="0">
                <a:latin typeface="Arial" panose="020B0604020202020204" pitchFamily="34" charset="0"/>
              </a:rPr>
              <a:t>PunchOut testing</a:t>
            </a:r>
          </a:p>
        </p:txBody>
      </p:sp>
      <p:cxnSp>
        <p:nvCxnSpPr>
          <p:cNvPr id="90" name="Straight Arrow Connector 89"/>
          <p:cNvCxnSpPr>
            <a:cxnSpLocks/>
          </p:cNvCxnSpPr>
          <p:nvPr/>
        </p:nvCxnSpPr>
        <p:spPr>
          <a:xfrm>
            <a:off x="6088230" y="2117702"/>
            <a:ext cx="0" cy="4393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bwMode="gray">
          <a:xfrm>
            <a:off x="1956767" y="2424546"/>
            <a:ext cx="342898" cy="157271"/>
          </a:xfrm>
          <a:prstGeom prst="ellipse">
            <a:avLst/>
          </a:prstGeom>
          <a:solidFill>
            <a:srgbClr val="FF0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3" name="TextBox 72"/>
          <p:cNvSpPr txBox="1"/>
          <p:nvPr/>
        </p:nvSpPr>
        <p:spPr>
          <a:xfrm>
            <a:off x="2017102" y="2433956"/>
            <a:ext cx="218008" cy="12311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800" kern="0" dirty="0">
                <a:solidFill>
                  <a:schemeClr val="bg1"/>
                </a:solidFill>
                <a:ea typeface="Arial Unicode MS" pitchFamily="34" charset="-128"/>
                <a:cs typeface="Arial Unicode MS" pitchFamily="34" charset="-128"/>
              </a:rPr>
              <a:t>Start</a:t>
            </a:r>
          </a:p>
        </p:txBody>
      </p:sp>
      <p:cxnSp>
        <p:nvCxnSpPr>
          <p:cNvPr id="36" name="Straight Arrow Connector 35">
            <a:extLst>
              <a:ext uri="{FF2B5EF4-FFF2-40B4-BE49-F238E27FC236}">
                <a16:creationId xmlns:a16="http://schemas.microsoft.com/office/drawing/2014/main" id="{37A7618B-88D8-4E89-B491-21C493620E83}"/>
              </a:ext>
            </a:extLst>
          </p:cNvPr>
          <p:cNvCxnSpPr>
            <a:cxnSpLocks/>
            <a:stCxn id="57" idx="1"/>
            <a:endCxn id="47" idx="3"/>
          </p:cNvCxnSpPr>
          <p:nvPr/>
        </p:nvCxnSpPr>
        <p:spPr>
          <a:xfrm flipH="1">
            <a:off x="4352080" y="3017366"/>
            <a:ext cx="652343" cy="52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53">
            <a:extLst>
              <a:ext uri="{FF2B5EF4-FFF2-40B4-BE49-F238E27FC236}">
                <a16:creationId xmlns:a16="http://schemas.microsoft.com/office/drawing/2014/main" id="{2508E1F8-E8BA-4113-95B6-9C8BC2F7A6FF}"/>
              </a:ext>
            </a:extLst>
          </p:cNvPr>
          <p:cNvCxnSpPr>
            <a:cxnSpLocks/>
            <a:stCxn id="62" idx="0"/>
          </p:cNvCxnSpPr>
          <p:nvPr/>
        </p:nvCxnSpPr>
        <p:spPr>
          <a:xfrm rot="16200000" flipV="1">
            <a:off x="7842846" y="770635"/>
            <a:ext cx="204636" cy="2358557"/>
          </a:xfrm>
          <a:prstGeom prst="bentConnector2">
            <a:avLst/>
          </a:prstGeom>
          <a:ln w="95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Elbow Connector 157">
            <a:extLst>
              <a:ext uri="{FF2B5EF4-FFF2-40B4-BE49-F238E27FC236}">
                <a16:creationId xmlns:a16="http://schemas.microsoft.com/office/drawing/2014/main" id="{A54399FC-52A4-4DC5-83FA-2FFA9D834A9D}"/>
              </a:ext>
            </a:extLst>
          </p:cNvPr>
          <p:cNvCxnSpPr>
            <a:cxnSpLocks/>
          </p:cNvCxnSpPr>
          <p:nvPr/>
        </p:nvCxnSpPr>
        <p:spPr>
          <a:xfrm rot="10800000">
            <a:off x="3981620" y="4233863"/>
            <a:ext cx="5138812" cy="512592"/>
          </a:xfrm>
          <a:prstGeom prst="bentConnector3">
            <a:avLst>
              <a:gd name="adj1" fmla="val 58897"/>
            </a:avLst>
          </a:prstGeom>
          <a:ln w="952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A067161F-92B1-4503-9366-5AC8808CC0B5}"/>
              </a:ext>
            </a:extLst>
          </p:cNvPr>
          <p:cNvGrpSpPr/>
          <p:nvPr/>
        </p:nvGrpSpPr>
        <p:grpSpPr>
          <a:xfrm>
            <a:off x="4517823" y="2872110"/>
            <a:ext cx="442911" cy="290512"/>
            <a:chOff x="4807744" y="5291139"/>
            <a:chExt cx="442911" cy="290512"/>
          </a:xfrm>
        </p:grpSpPr>
        <p:sp>
          <p:nvSpPr>
            <p:cNvPr id="37" name="Flowchart: Decision 36">
              <a:extLst>
                <a:ext uri="{FF2B5EF4-FFF2-40B4-BE49-F238E27FC236}">
                  <a16:creationId xmlns:a16="http://schemas.microsoft.com/office/drawing/2014/main" id="{C634B399-95CB-471F-9613-DCE5B7EFD389}"/>
                </a:ext>
              </a:extLst>
            </p:cNvPr>
            <p:cNvSpPr/>
            <p:nvPr/>
          </p:nvSpPr>
          <p:spPr bwMode="gray">
            <a:xfrm>
              <a:off x="4864893" y="5291139"/>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39" name="TextBox 38">
              <a:extLst>
                <a:ext uri="{FF2B5EF4-FFF2-40B4-BE49-F238E27FC236}">
                  <a16:creationId xmlns:a16="http://schemas.microsoft.com/office/drawing/2014/main" id="{D9F15E14-D654-4B4E-B645-71A7DAF23929}"/>
                </a:ext>
              </a:extLst>
            </p:cNvPr>
            <p:cNvSpPr txBox="1"/>
            <p:nvPr/>
          </p:nvSpPr>
          <p:spPr>
            <a:xfrm>
              <a:off x="4807744" y="5386386"/>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dirty="0">
                  <a:latin typeface="Arial" panose="020B0604020202020204" pitchFamily="34" charset="0"/>
                </a:rPr>
                <a:t>Fail</a:t>
              </a:r>
            </a:p>
          </p:txBody>
        </p:sp>
      </p:grpSp>
      <p:grpSp>
        <p:nvGrpSpPr>
          <p:cNvPr id="6" name="Group 5">
            <a:extLst>
              <a:ext uri="{FF2B5EF4-FFF2-40B4-BE49-F238E27FC236}">
                <a16:creationId xmlns:a16="http://schemas.microsoft.com/office/drawing/2014/main" id="{C8ED72D6-1B39-F9F1-2685-169DCA94CFC9}"/>
              </a:ext>
            </a:extLst>
          </p:cNvPr>
          <p:cNvGrpSpPr/>
          <p:nvPr/>
        </p:nvGrpSpPr>
        <p:grpSpPr>
          <a:xfrm>
            <a:off x="5419576" y="1323984"/>
            <a:ext cx="1356022" cy="902235"/>
            <a:chOff x="5419576" y="1323984"/>
            <a:chExt cx="1356022" cy="902235"/>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576" y="1323984"/>
              <a:ext cx="1356022" cy="902235"/>
            </a:xfrm>
            <a:prstGeom prst="rect">
              <a:avLst/>
            </a:prstGeom>
          </p:spPr>
        </p:pic>
        <p:sp>
          <p:nvSpPr>
            <p:cNvPr id="5" name="TextBox 4">
              <a:extLst>
                <a:ext uri="{FF2B5EF4-FFF2-40B4-BE49-F238E27FC236}">
                  <a16:creationId xmlns:a16="http://schemas.microsoft.com/office/drawing/2014/main" id="{5CCF4921-6AFC-F783-0A05-8A13E72F2CF2}"/>
                </a:ext>
              </a:extLst>
            </p:cNvPr>
            <p:cNvSpPr txBox="1"/>
            <p:nvPr/>
          </p:nvSpPr>
          <p:spPr>
            <a:xfrm>
              <a:off x="5825068" y="1608298"/>
              <a:ext cx="677332" cy="415498"/>
            </a:xfrm>
            <a:prstGeom prst="rect">
              <a:avLst/>
            </a:prstGeom>
            <a:solidFill>
              <a:srgbClr val="F0AB00"/>
            </a:solidFill>
          </p:spPr>
          <p:txBody>
            <a:bodyPr wrap="square" lIns="0" tIns="0" rIns="0" bIns="0" rtlCol="0">
              <a:spAutoFit/>
            </a:bodyPr>
            <a:lstStyle/>
            <a:p>
              <a:pPr algn="ctr" fontAlgn="base">
                <a:spcAft>
                  <a:spcPct val="0"/>
                </a:spcAft>
                <a:buClr>
                  <a:srgbClr val="F0AB00"/>
                </a:buClr>
                <a:buSzPct val="80000"/>
              </a:pPr>
              <a:r>
                <a:rPr lang="en-AU" sz="900" b="1" kern="0" dirty="0">
                  <a:ea typeface="Arial Unicode MS" pitchFamily="34" charset="-128"/>
                  <a:cs typeface="Arial Unicode MS" pitchFamily="34" charset="-128"/>
                </a:rPr>
                <a:t>SAP</a:t>
              </a:r>
            </a:p>
            <a:p>
              <a:pPr algn="ctr" fontAlgn="base">
                <a:spcAft>
                  <a:spcPct val="0"/>
                </a:spcAft>
                <a:buClr>
                  <a:srgbClr val="F0AB00"/>
                </a:buClr>
                <a:buSzPct val="80000"/>
              </a:pPr>
              <a:r>
                <a:rPr lang="en-AU" sz="900" b="1" kern="0" dirty="0">
                  <a:ea typeface="Arial Unicode MS" pitchFamily="34" charset="-128"/>
                  <a:cs typeface="Arial Unicode MS" pitchFamily="34" charset="-128"/>
                </a:rPr>
                <a:t>Business </a:t>
              </a:r>
            </a:p>
            <a:p>
              <a:pPr algn="ctr" fontAlgn="base">
                <a:spcAft>
                  <a:spcPct val="0"/>
                </a:spcAft>
                <a:buClr>
                  <a:srgbClr val="F0AB00"/>
                </a:buClr>
                <a:buSzPct val="80000"/>
              </a:pPr>
              <a:r>
                <a:rPr lang="en-AU" sz="900" b="1" kern="0" dirty="0">
                  <a:ea typeface="Arial Unicode MS" pitchFamily="34" charset="-128"/>
                  <a:cs typeface="Arial Unicode MS" pitchFamily="34" charset="-128"/>
                </a:rPr>
                <a:t>Network</a:t>
              </a:r>
            </a:p>
          </p:txBody>
        </p:sp>
      </p:grpSp>
    </p:spTree>
    <p:extLst>
      <p:ext uri="{BB962C8B-B14F-4D97-AF65-F5344CB8AC3E}">
        <p14:creationId xmlns:p14="http://schemas.microsoft.com/office/powerpoint/2010/main" val="3207619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4987" y="2771503"/>
            <a:ext cx="11185200" cy="1314994"/>
          </a:xfrm>
        </p:spPr>
        <p:txBody>
          <a:bodyPr/>
          <a:lstStyle/>
          <a:p>
            <a:r>
              <a:rPr lang="en-US">
                <a:solidFill>
                  <a:srgbClr val="242424"/>
                </a:solidFill>
              </a:rPr>
              <a:t>Setting up Default Level 1 </a:t>
            </a:r>
            <a:br>
              <a:rPr lang="en-US">
                <a:solidFill>
                  <a:schemeClr val="accent1"/>
                </a:solidFill>
              </a:rPr>
            </a:br>
            <a:r>
              <a:rPr lang="en-US">
                <a:solidFill>
                  <a:schemeClr val="accent1"/>
                </a:solidFill>
              </a:rPr>
              <a:t>Index File Template Details</a:t>
            </a:r>
            <a:br>
              <a:rPr lang="en-US">
                <a:solidFill>
                  <a:schemeClr val="accent1"/>
                </a:solidFill>
              </a:rPr>
            </a:br>
            <a:endParaRPr lang="en-US">
              <a:solidFill>
                <a:schemeClr val="accent1"/>
              </a:solidFill>
            </a:endParaRPr>
          </a:p>
        </p:txBody>
      </p:sp>
    </p:spTree>
    <p:extLst>
      <p:ext uri="{BB962C8B-B14F-4D97-AF65-F5344CB8AC3E}">
        <p14:creationId xmlns:p14="http://schemas.microsoft.com/office/powerpoint/2010/main" val="4148919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p:txBody>
          <a:bodyPr/>
          <a:lstStyle/>
          <a:p>
            <a:r>
              <a:rPr lang="en-US"/>
              <a:t>In </a:t>
            </a:r>
            <a:r>
              <a:rPr lang="en-US" b="1"/>
              <a:t>Level 1 PunchOut</a:t>
            </a:r>
            <a:r>
              <a:rPr lang="en-US"/>
              <a:t>, the catalog file is a simple, one line Index file. This is because a Level 1 Catalog appears on the catalog interface just as a link to the Supplier’s website.</a:t>
            </a:r>
          </a:p>
        </p:txBody>
      </p:sp>
      <p:sp>
        <p:nvSpPr>
          <p:cNvPr id="2" name="Divider"/>
          <p:cNvSpPr>
            <a:spLocks noGrp="1"/>
          </p:cNvSpPr>
          <p:nvPr>
            <p:ph type="title"/>
          </p:nvPr>
        </p:nvSpPr>
        <p:spPr bwMode="gray">
          <a:xfrm>
            <a:off x="504001" y="504000"/>
            <a:ext cx="11186476" cy="369332"/>
          </a:xfrm>
        </p:spPr>
        <p:txBody>
          <a:bodyPr/>
          <a:lstStyle/>
          <a:p>
            <a:r>
              <a:rPr lang="en-US"/>
              <a:t>Setting</a:t>
            </a:r>
            <a:r>
              <a:rPr lang="en-US" sz="2400"/>
              <a:t> </a:t>
            </a:r>
            <a:r>
              <a:rPr lang="en-US"/>
              <a:t>up Default </a:t>
            </a:r>
            <a:r>
              <a:rPr lang="en-US" sz="2400"/>
              <a:t>Level 1 Index File Template </a:t>
            </a:r>
            <a:r>
              <a:rPr lang="en-US"/>
              <a:t>Details</a:t>
            </a:r>
            <a:endParaRPr lang="en-US" sz="2400"/>
          </a:p>
        </p:txBody>
      </p:sp>
      <p:sp>
        <p:nvSpPr>
          <p:cNvPr id="5" name="TextBox 4">
            <a:extLst>
              <a:ext uri="{FF2B5EF4-FFF2-40B4-BE49-F238E27FC236}">
                <a16:creationId xmlns:a16="http://schemas.microsoft.com/office/drawing/2014/main" id="{AD485C64-9A01-41D5-BC40-C82695849402}"/>
              </a:ext>
            </a:extLst>
          </p:cNvPr>
          <p:cNvSpPr txBox="1"/>
          <p:nvPr/>
        </p:nvSpPr>
        <p:spPr>
          <a:xfrm>
            <a:off x="5253334" y="2602925"/>
            <a:ext cx="5212472" cy="584775"/>
          </a:xfrm>
          <a:prstGeom prst="rect">
            <a:avLst/>
          </a:prstGeom>
          <a:solidFill>
            <a:schemeClr val="bg1"/>
          </a:solidFill>
        </p:spPr>
        <p:txBody>
          <a:bodyPr wrap="square" rtlCol="0">
            <a:spAutoFit/>
          </a:bodyPr>
          <a:lstStyle/>
          <a:p>
            <a:r>
              <a:rPr lang="en-US" sz="1600">
                <a:latin typeface="Arial" panose="020B0604020202020204" pitchFamily="34" charset="0"/>
              </a:rPr>
              <a:t>The PunchOut icon tells the User that this is an external catalog, as well as the</a:t>
            </a:r>
            <a:r>
              <a:rPr lang="en-US" sz="1600" b="1">
                <a:latin typeface="Arial" panose="020B0604020202020204" pitchFamily="34" charset="0"/>
              </a:rPr>
              <a:t> “</a:t>
            </a:r>
            <a:r>
              <a:rPr lang="en-US" sz="1600">
                <a:latin typeface="Arial" panose="020B0604020202020204" pitchFamily="34" charset="0"/>
              </a:rPr>
              <a:t>Buy From Supplier” button.</a:t>
            </a:r>
          </a:p>
        </p:txBody>
      </p:sp>
      <p:pic>
        <p:nvPicPr>
          <p:cNvPr id="23" name="Picture 22">
            <a:extLst>
              <a:ext uri="{FF2B5EF4-FFF2-40B4-BE49-F238E27FC236}">
                <a16:creationId xmlns:a16="http://schemas.microsoft.com/office/drawing/2014/main" id="{02C9E4B4-115B-8011-EA8A-07F51DB02F8C}"/>
              </a:ext>
            </a:extLst>
          </p:cNvPr>
          <p:cNvPicPr>
            <a:picLocks noChangeAspect="1"/>
          </p:cNvPicPr>
          <p:nvPr/>
        </p:nvPicPr>
        <p:blipFill>
          <a:blip r:embed="rId3"/>
          <a:stretch>
            <a:fillRect/>
          </a:stretch>
        </p:blipFill>
        <p:spPr>
          <a:xfrm>
            <a:off x="1129908" y="4292600"/>
            <a:ext cx="9755270" cy="1238038"/>
          </a:xfrm>
          <a:prstGeom prst="rect">
            <a:avLst/>
          </a:prstGeom>
          <a:ln>
            <a:noFill/>
          </a:ln>
          <a:effectLst>
            <a:outerShdw blurRad="190500" algn="tl" rotWithShape="0">
              <a:srgbClr val="000000">
                <a:alpha val="70000"/>
              </a:srgbClr>
            </a:outerShdw>
          </a:effectLst>
        </p:spPr>
      </p:pic>
      <p:grpSp>
        <p:nvGrpSpPr>
          <p:cNvPr id="19" name="Group 18">
            <a:extLst>
              <a:ext uri="{FF2B5EF4-FFF2-40B4-BE49-F238E27FC236}">
                <a16:creationId xmlns:a16="http://schemas.microsoft.com/office/drawing/2014/main" id="{D1BD9F80-AA42-AC71-7419-6CD6D3C1F2A3}"/>
              </a:ext>
            </a:extLst>
          </p:cNvPr>
          <p:cNvGrpSpPr/>
          <p:nvPr/>
        </p:nvGrpSpPr>
        <p:grpSpPr>
          <a:xfrm>
            <a:off x="3373164" y="2895313"/>
            <a:ext cx="1880170" cy="1697235"/>
            <a:chOff x="3187783" y="2895313"/>
            <a:chExt cx="2065551" cy="1640257"/>
          </a:xfrm>
        </p:grpSpPr>
        <p:sp>
          <p:nvSpPr>
            <p:cNvPr id="8" name="Rectangle 7">
              <a:extLst>
                <a:ext uri="{FF2B5EF4-FFF2-40B4-BE49-F238E27FC236}">
                  <a16:creationId xmlns:a16="http://schemas.microsoft.com/office/drawing/2014/main" id="{3E4C3616-6B35-464C-88B8-B6958979ABC9}"/>
                </a:ext>
              </a:extLst>
            </p:cNvPr>
            <p:cNvSpPr/>
            <p:nvPr/>
          </p:nvSpPr>
          <p:spPr>
            <a:xfrm flipV="1">
              <a:off x="3187783" y="4341302"/>
              <a:ext cx="209984" cy="19426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9F9F117-381B-43C6-9884-D95C3396BFA9}"/>
                </a:ext>
              </a:extLst>
            </p:cNvPr>
            <p:cNvCxnSpPr>
              <a:cxnSpLocks/>
              <a:stCxn id="5" idx="1"/>
            </p:cNvCxnSpPr>
            <p:nvPr/>
          </p:nvCxnSpPr>
          <p:spPr>
            <a:xfrm flipH="1">
              <a:off x="3429000" y="2895313"/>
              <a:ext cx="1824334" cy="1397287"/>
            </a:xfrm>
            <a:prstGeom prst="straightConnector1">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BD25297-FD32-B38A-3297-3A1083D18508}"/>
              </a:ext>
            </a:extLst>
          </p:cNvPr>
          <p:cNvGrpSpPr/>
          <p:nvPr/>
        </p:nvGrpSpPr>
        <p:grpSpPr>
          <a:xfrm>
            <a:off x="8846049" y="3187699"/>
            <a:ext cx="1869654" cy="1826089"/>
            <a:chOff x="9055100" y="3187700"/>
            <a:chExt cx="2010167" cy="1784992"/>
          </a:xfrm>
        </p:grpSpPr>
        <p:sp>
          <p:nvSpPr>
            <p:cNvPr id="6" name="Rectangle 5">
              <a:extLst>
                <a:ext uri="{FF2B5EF4-FFF2-40B4-BE49-F238E27FC236}">
                  <a16:creationId xmlns:a16="http://schemas.microsoft.com/office/drawing/2014/main" id="{72CE8EEA-84CD-42F3-A860-DC718833F5C2}"/>
                </a:ext>
              </a:extLst>
            </p:cNvPr>
            <p:cNvSpPr/>
            <p:nvPr/>
          </p:nvSpPr>
          <p:spPr>
            <a:xfrm flipV="1">
              <a:off x="9185097" y="4438436"/>
              <a:ext cx="1880170" cy="53425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C7602FE-5BA8-40A9-9F4D-F8F8830937BC}"/>
                </a:ext>
              </a:extLst>
            </p:cNvPr>
            <p:cNvCxnSpPr>
              <a:cxnSpLocks/>
            </p:cNvCxnSpPr>
            <p:nvPr/>
          </p:nvCxnSpPr>
          <p:spPr>
            <a:xfrm>
              <a:off x="9055100" y="3187700"/>
              <a:ext cx="1089387" cy="1250736"/>
            </a:xfrm>
            <a:prstGeom prst="straightConnector1">
              <a:avLst/>
            </a:prstGeom>
            <a:ln w="6350">
              <a:solidFill>
                <a:srgbClr val="C00000"/>
              </a:solidFill>
              <a:headEnd type="none"/>
              <a:tail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7111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5A6C72-7D76-F11D-5D4D-42EF17E1D920}"/>
              </a:ext>
            </a:extLst>
          </p:cNvPr>
          <p:cNvPicPr>
            <a:picLocks noChangeAspect="1"/>
          </p:cNvPicPr>
          <p:nvPr/>
        </p:nvPicPr>
        <p:blipFill>
          <a:blip r:embed="rId3"/>
          <a:stretch>
            <a:fillRect/>
          </a:stretch>
        </p:blipFill>
        <p:spPr>
          <a:xfrm>
            <a:off x="4788355" y="3351053"/>
            <a:ext cx="6311087" cy="3170967"/>
          </a:xfrm>
          <a:prstGeom prst="rect">
            <a:avLst/>
          </a:prstGeom>
          <a:ln>
            <a:noFill/>
          </a:ln>
          <a:effectLst>
            <a:outerShdw blurRad="190500" algn="tl" rotWithShape="0">
              <a:srgbClr val="000000">
                <a:alpha val="70000"/>
              </a:srgbClr>
            </a:outerShdw>
          </a:effectLst>
        </p:spPr>
      </p:pic>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3844480" cy="4716000"/>
          </a:xfrm>
        </p:spPr>
        <p:txBody>
          <a:bodyPr>
            <a:normAutofit lnSpcReduction="10000"/>
          </a:bodyPr>
          <a:lstStyle/>
          <a:p>
            <a:pPr marL="169863" indent="-169863">
              <a:buSzPct val="100000"/>
              <a:buFont typeface="Wingdings" panose="05000000000000000000" pitchFamily="2" charset="2"/>
              <a:buChar char="§"/>
            </a:pPr>
            <a:r>
              <a:rPr lang="en-US"/>
              <a:t>Enter default PunchOut details by specifying standard information and company logos to be applied to all future PunchOut Level 1 catalog templates.</a:t>
            </a:r>
          </a:p>
          <a:p>
            <a:pPr marL="169863" indent="-169863">
              <a:buSzPct val="100000"/>
              <a:buFont typeface="Wingdings" panose="05000000000000000000" pitchFamily="2" charset="2"/>
              <a:buChar char="§"/>
            </a:pPr>
            <a:r>
              <a:rPr lang="en-US"/>
              <a:t>Go to </a:t>
            </a:r>
            <a:r>
              <a:rPr lang="en-US" b="1"/>
              <a:t>Catalogs</a:t>
            </a:r>
            <a:r>
              <a:rPr lang="en-US"/>
              <a:t> tab, choose </a:t>
            </a:r>
            <a:r>
              <a:rPr lang="en-US" b="1"/>
              <a:t>Customer Catalogs</a:t>
            </a:r>
            <a:r>
              <a:rPr lang="en-US"/>
              <a:t>, and then click the </a:t>
            </a:r>
            <a:r>
              <a:rPr lang="en-US" b="1"/>
              <a:t>PunchOut Configuration </a:t>
            </a:r>
            <a:r>
              <a:rPr lang="en-US"/>
              <a:t>tab.</a:t>
            </a:r>
          </a:p>
          <a:p>
            <a:pPr marL="169863" indent="-169863">
              <a:buSzPct val="100000"/>
              <a:buFont typeface="Wingdings" panose="05000000000000000000" pitchFamily="2" charset="2"/>
              <a:buChar char="§"/>
            </a:pPr>
            <a:r>
              <a:rPr lang="en-US"/>
              <a:t>Click </a:t>
            </a:r>
            <a:r>
              <a:rPr lang="en-US" b="1"/>
              <a:t>View/Edit </a:t>
            </a:r>
            <a:r>
              <a:rPr lang="en-US"/>
              <a:t>to start populating your </a:t>
            </a:r>
            <a:r>
              <a:rPr lang="en-US" b="1"/>
              <a:t>default Level 1 Index File Template Form </a:t>
            </a:r>
            <a:r>
              <a:rPr lang="en-US"/>
              <a:t>details.</a:t>
            </a:r>
          </a:p>
          <a:p>
            <a:pPr marL="169863" indent="-169863">
              <a:buSzPct val="100000"/>
              <a:buFont typeface="Wingdings" panose="05000000000000000000" pitchFamily="2" charset="2"/>
              <a:buChar char="§"/>
            </a:pPr>
            <a:endParaRPr lang="en-US" b="1"/>
          </a:p>
        </p:txBody>
      </p:sp>
      <p:sp>
        <p:nvSpPr>
          <p:cNvPr id="2" name="Divider"/>
          <p:cNvSpPr>
            <a:spLocks noGrp="1"/>
          </p:cNvSpPr>
          <p:nvPr>
            <p:ph type="title"/>
          </p:nvPr>
        </p:nvSpPr>
        <p:spPr bwMode="gray">
          <a:xfrm>
            <a:off x="504001" y="504000"/>
            <a:ext cx="11186476" cy="369332"/>
          </a:xfrm>
        </p:spPr>
        <p:txBody>
          <a:bodyPr/>
          <a:lstStyle/>
          <a:p>
            <a:r>
              <a:rPr lang="en-US"/>
              <a:t>Setting up Default </a:t>
            </a:r>
            <a:r>
              <a:rPr lang="en-US" sz="2400"/>
              <a:t>Level 1 Index File Template </a:t>
            </a:r>
            <a:r>
              <a:rPr lang="en-US"/>
              <a:t>Details</a:t>
            </a:r>
          </a:p>
        </p:txBody>
      </p:sp>
      <p:pic>
        <p:nvPicPr>
          <p:cNvPr id="4" name="Picture 3">
            <a:extLst>
              <a:ext uri="{FF2B5EF4-FFF2-40B4-BE49-F238E27FC236}">
                <a16:creationId xmlns:a16="http://schemas.microsoft.com/office/drawing/2014/main" id="{80D0021A-6B9F-7B8D-2DBF-B39CBB4B45CF}"/>
              </a:ext>
            </a:extLst>
          </p:cNvPr>
          <p:cNvPicPr>
            <a:picLocks noChangeAspect="1"/>
          </p:cNvPicPr>
          <p:nvPr/>
        </p:nvPicPr>
        <p:blipFill rotWithShape="1">
          <a:blip r:embed="rId4"/>
          <a:srcRect b="50717"/>
          <a:stretch/>
        </p:blipFill>
        <p:spPr>
          <a:xfrm>
            <a:off x="4418222" y="1392525"/>
            <a:ext cx="7051354" cy="1809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52745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3844480" cy="4716000"/>
          </a:xfrm>
        </p:spPr>
        <p:txBody>
          <a:bodyPr vert="horz" lIns="0" tIns="0" rIns="0" bIns="0" rtlCol="0" anchor="t">
            <a:normAutofit/>
          </a:bodyPr>
          <a:lstStyle/>
          <a:p>
            <a:pPr marL="169545" indent="-169545">
              <a:buSzPct val="100000"/>
              <a:buFont typeface="Wingdings" panose="05000000000000000000" pitchFamily="2" charset="2"/>
              <a:buChar char="§"/>
            </a:pPr>
            <a:r>
              <a:rPr lang="en-US"/>
              <a:t>This is where </a:t>
            </a:r>
            <a:r>
              <a:rPr lang="en-US" b="1"/>
              <a:t>default</a:t>
            </a:r>
            <a:r>
              <a:rPr lang="en-US"/>
              <a:t> information can be specified.</a:t>
            </a:r>
          </a:p>
          <a:p>
            <a:pPr marL="169545" indent="-169545">
              <a:buSzPct val="100000"/>
              <a:buFont typeface="Wingdings" panose="05000000000000000000" pitchFamily="2" charset="2"/>
              <a:buChar char="§"/>
            </a:pPr>
            <a:r>
              <a:rPr lang="en-US"/>
              <a:t>This information will be visible to any customers when you use the </a:t>
            </a:r>
            <a:r>
              <a:rPr lang="en-US" b="1" err="1"/>
              <a:t>PunchOut</a:t>
            </a:r>
            <a:r>
              <a:rPr lang="en-US" b="1"/>
              <a:t> Level 1 Template</a:t>
            </a:r>
            <a:r>
              <a:rPr lang="en-US"/>
              <a:t>.</a:t>
            </a:r>
            <a:endParaRPr lang="en-US">
              <a:cs typeface="Arial"/>
            </a:endParaRPr>
          </a:p>
          <a:p>
            <a:pPr marL="169545" indent="-169545">
              <a:buSzPct val="100000"/>
              <a:buFont typeface="Wingdings" panose="05000000000000000000" pitchFamily="2" charset="2"/>
              <a:buChar char="§"/>
            </a:pPr>
            <a:r>
              <a:rPr lang="en-US"/>
              <a:t>Information about each field is captured on the next page.</a:t>
            </a:r>
            <a:endParaRPr lang="en-US">
              <a:cs typeface="Arial"/>
            </a:endParaRPr>
          </a:p>
          <a:p>
            <a:pPr marL="169545" indent="-169545">
              <a:buSzPct val="100000"/>
              <a:buFont typeface="Wingdings" panose="05000000000000000000" pitchFamily="2" charset="2"/>
              <a:buChar char="§"/>
            </a:pPr>
            <a:r>
              <a:rPr lang="en-US"/>
              <a:t>Once populated you can click the </a:t>
            </a:r>
            <a:r>
              <a:rPr lang="en-US" b="1"/>
              <a:t>OK </a:t>
            </a:r>
            <a:r>
              <a:rPr lang="en-US"/>
              <a:t>button to save your changes.</a:t>
            </a:r>
            <a:endParaRPr lang="en-US">
              <a:cs typeface="Arial"/>
            </a:endParaRPr>
          </a:p>
          <a:p>
            <a:pPr>
              <a:buSzPct val="100000"/>
            </a:pPr>
            <a:endParaRPr lang="en-US" b="1"/>
          </a:p>
        </p:txBody>
      </p:sp>
      <p:sp>
        <p:nvSpPr>
          <p:cNvPr id="2" name="Divider"/>
          <p:cNvSpPr>
            <a:spLocks noGrp="1"/>
          </p:cNvSpPr>
          <p:nvPr>
            <p:ph type="title"/>
          </p:nvPr>
        </p:nvSpPr>
        <p:spPr bwMode="gray">
          <a:xfrm>
            <a:off x="504001" y="504000"/>
            <a:ext cx="11186476" cy="369332"/>
          </a:xfrm>
        </p:spPr>
        <p:txBody>
          <a:bodyPr/>
          <a:lstStyle/>
          <a:p>
            <a:r>
              <a:rPr lang="en-US"/>
              <a:t>Setting up Default </a:t>
            </a:r>
            <a:r>
              <a:rPr lang="en-US" sz="2400"/>
              <a:t>Level 1 Index File Template </a:t>
            </a:r>
            <a:r>
              <a:rPr lang="en-US"/>
              <a:t>Details</a:t>
            </a:r>
          </a:p>
        </p:txBody>
      </p:sp>
      <p:pic>
        <p:nvPicPr>
          <p:cNvPr id="4" name="Picture 3">
            <a:extLst>
              <a:ext uri="{FF2B5EF4-FFF2-40B4-BE49-F238E27FC236}">
                <a16:creationId xmlns:a16="http://schemas.microsoft.com/office/drawing/2014/main" id="{6D73174E-423C-22A7-EEE8-D32E9A080B6E}"/>
              </a:ext>
            </a:extLst>
          </p:cNvPr>
          <p:cNvPicPr>
            <a:picLocks noChangeAspect="1"/>
          </p:cNvPicPr>
          <p:nvPr/>
        </p:nvPicPr>
        <p:blipFill>
          <a:blip r:embed="rId3"/>
          <a:stretch>
            <a:fillRect/>
          </a:stretch>
        </p:blipFill>
        <p:spPr>
          <a:xfrm>
            <a:off x="4498981" y="1620000"/>
            <a:ext cx="7191496" cy="3943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01473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221B8F-5151-47F5-48B6-41C9A07B06D6}"/>
              </a:ext>
            </a:extLst>
          </p:cNvPr>
          <p:cNvSpPr>
            <a:spLocks noGrp="1"/>
          </p:cNvSpPr>
          <p:nvPr>
            <p:ph type="title"/>
          </p:nvPr>
        </p:nvSpPr>
        <p:spPr/>
        <p:txBody>
          <a:bodyPr/>
          <a:lstStyle/>
          <a:p>
            <a:r>
              <a:rPr lang="en-US"/>
              <a:t>Setting up Default </a:t>
            </a:r>
            <a:r>
              <a:rPr lang="en-US" sz="2400"/>
              <a:t>Level 1 Index File Template </a:t>
            </a:r>
            <a:r>
              <a:rPr lang="en-US"/>
              <a:t>Details</a:t>
            </a:r>
          </a:p>
        </p:txBody>
      </p:sp>
      <p:sp>
        <p:nvSpPr>
          <p:cNvPr id="7" name="TextBox 6">
            <a:extLst>
              <a:ext uri="{FF2B5EF4-FFF2-40B4-BE49-F238E27FC236}">
                <a16:creationId xmlns:a16="http://schemas.microsoft.com/office/drawing/2014/main" id="{BA659810-2867-2B15-B3BA-5ADB4387FA71}"/>
              </a:ext>
            </a:extLst>
          </p:cNvPr>
          <p:cNvSpPr txBox="1"/>
          <p:nvPr/>
        </p:nvSpPr>
        <p:spPr>
          <a:xfrm>
            <a:off x="5588934" y="1620000"/>
            <a:ext cx="6101542" cy="977191"/>
          </a:xfrm>
          <a:prstGeom prst="rect">
            <a:avLst/>
          </a:prstGeom>
          <a:noFill/>
        </p:spPr>
        <p:txBody>
          <a:bodyPr wrap="square" lIns="91440" tIns="45720" rIns="91440" bIns="45720" anchor="t">
            <a:spAutoFit/>
          </a:bodyPr>
          <a:lstStyle/>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Supplier ID - </a:t>
            </a:r>
            <a:r>
              <a:rPr kumimoji="0" lang="en-US" sz="1400" b="1" i="0" u="none" strike="noStrike" kern="1200" cap="none" spc="0" normalizeH="0" baseline="0" noProof="0">
                <a:ln>
                  <a:noFill/>
                </a:ln>
                <a:solidFill>
                  <a:srgbClr val="FF0000"/>
                </a:solidFill>
                <a:effectLst/>
                <a:uLnTx/>
                <a:uFillTx/>
                <a:latin typeface="Arial Narrow" panose="020B0606020202030204" pitchFamily="34" charset="0"/>
                <a:ea typeface="+mn-ea"/>
                <a:cs typeface="+mn-cs"/>
              </a:rPr>
              <a:t>Required</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Description:  </a:t>
            </a:r>
            <a:r>
              <a:rPr kumimoji="0" lang="en-US" sz="1200"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This will default to your ANID or can be changed to your DUNS</a:t>
            </a:r>
            <a:r>
              <a:rPr lang="en-US" sz="1200" i="1">
                <a:solidFill>
                  <a:srgbClr val="000000"/>
                </a:solidFill>
                <a:latin typeface="Arial Narrow" panose="020B0606020202030204" pitchFamily="34" charset="0"/>
              </a:rPr>
              <a:t>, if it is maintained in your supplier profile.</a:t>
            </a:r>
            <a:r>
              <a:rPr kumimoji="0" lang="en-US" sz="120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 </a:t>
            </a:r>
          </a:p>
          <a:p>
            <a:pPr marL="171450">
              <a:lnSpc>
                <a:spcPts val="1300"/>
              </a:lnSpc>
              <a:spcAft>
                <a:spcPts val="1200"/>
              </a:spcAft>
              <a:defRPr/>
            </a:pPr>
            <a:r>
              <a:rPr kumimoji="0" lang="en-US" sz="1200" b="0" i="1" u="none" strike="noStrike" kern="1200" cap="none" spc="0" normalizeH="0" baseline="0" noProof="0">
                <a:ln>
                  <a:noFill/>
                </a:ln>
                <a:solidFill>
                  <a:srgbClr val="000000"/>
                </a:solidFill>
                <a:effectLst/>
                <a:uLnTx/>
                <a:uFillTx/>
                <a:latin typeface="Arial Narrow"/>
              </a:rPr>
              <a:t>Note: </a:t>
            </a:r>
            <a:r>
              <a:rPr kumimoji="0" lang="en-US" sz="1200" b="0" i="0" u="none" strike="noStrike" kern="1200" cap="none" spc="0" normalizeH="0" baseline="0" noProof="0">
                <a:ln>
                  <a:noFill/>
                </a:ln>
                <a:solidFill>
                  <a:srgbClr val="000000"/>
                </a:solidFill>
                <a:effectLst/>
                <a:uLnTx/>
                <a:uFillTx/>
                <a:latin typeface="Arial Narrow"/>
              </a:rPr>
              <a:t>If you publish the Catalog in your test account, add a suffix –T to your ANID or DUNS number</a:t>
            </a:r>
            <a:r>
              <a:rPr lang="en-US" sz="1200">
                <a:solidFill>
                  <a:srgbClr val="000000"/>
                </a:solidFill>
                <a:latin typeface="Arial Narrow"/>
              </a:rPr>
              <a:t> like this:</a:t>
            </a:r>
            <a:r>
              <a:rPr kumimoji="0" lang="en-US" sz="1200" b="0" i="0" u="none" strike="noStrike" kern="1200" cap="none" spc="0" normalizeH="0" baseline="0" noProof="0">
                <a:ln>
                  <a:noFill/>
                </a:ln>
                <a:solidFill>
                  <a:srgbClr val="000000"/>
                </a:solidFill>
                <a:effectLst/>
                <a:uLnTx/>
                <a:uFillTx/>
                <a:latin typeface="Arial Narrow"/>
              </a:rPr>
              <a:t> AN99999999999-T</a:t>
            </a:r>
            <a:endParaRPr lang="en-US" sz="1200" b="0" i="0" u="none" strike="noStrike" kern="1200" cap="none" spc="0" normalizeH="0" baseline="0" noProof="0">
              <a:ln>
                <a:noFill/>
              </a:ln>
              <a:solidFill>
                <a:srgbClr val="000000"/>
              </a:solidFill>
              <a:effectLst/>
              <a:uLnTx/>
              <a:uFillTx/>
              <a:latin typeface="Arial Narrow"/>
            </a:endParaRPr>
          </a:p>
        </p:txBody>
      </p:sp>
      <p:sp>
        <p:nvSpPr>
          <p:cNvPr id="9" name="TextBox 8">
            <a:extLst>
              <a:ext uri="{FF2B5EF4-FFF2-40B4-BE49-F238E27FC236}">
                <a16:creationId xmlns:a16="http://schemas.microsoft.com/office/drawing/2014/main" id="{89A3C533-95B9-5EB0-5548-CD67ABAA856A}"/>
              </a:ext>
            </a:extLst>
          </p:cNvPr>
          <p:cNvSpPr txBox="1"/>
          <p:nvPr/>
        </p:nvSpPr>
        <p:spPr>
          <a:xfrm>
            <a:off x="5588934" y="2635926"/>
            <a:ext cx="6101542" cy="1169551"/>
          </a:xfrm>
          <a:prstGeom prst="rect">
            <a:avLst/>
          </a:prstGeom>
          <a:noFill/>
        </p:spPr>
        <p:txBody>
          <a:bodyPr wrap="square" lIns="91440" tIns="45720" rIns="91440" bIns="45720" anchor="t">
            <a:spAutoFit/>
          </a:bodyPr>
          <a:lstStyle/>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fr-FR" sz="1400" b="1" i="0" u="none" strike="noStrike" kern="1200" cap="none" spc="0" normalizeH="0" baseline="0" noProof="0" dirty="0">
                <a:ln>
                  <a:noFill/>
                </a:ln>
                <a:solidFill>
                  <a:srgbClr val="000000"/>
                </a:solidFill>
                <a:effectLst/>
                <a:uLnTx/>
                <a:uFillTx/>
                <a:latin typeface="Arial Narrow"/>
              </a:rPr>
              <a:t>Keywords - </a:t>
            </a:r>
            <a:r>
              <a:rPr kumimoji="0" lang="en-US" sz="1400" b="1" i="0" u="none" strike="noStrike" kern="1200" cap="none" spc="0" normalizeH="0" baseline="0" noProof="0" dirty="0">
                <a:ln>
                  <a:noFill/>
                </a:ln>
                <a:solidFill>
                  <a:srgbClr val="FF0000"/>
                </a:solidFill>
                <a:effectLst/>
                <a:uLnTx/>
                <a:uFillTx/>
                <a:latin typeface="Arial Narrow"/>
              </a:rPr>
              <a:t>Required</a:t>
            </a:r>
          </a:p>
          <a:p>
            <a:pPr marL="171450" marR="0" lvl="0" indent="0" algn="l" defTabSz="1088776" rtl="0" eaLnBrk="1" fontAlgn="auto" latinLnBrk="0" hangingPunct="1">
              <a:lnSpc>
                <a:spcPts val="13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a:rPr>
              <a:t>Description: </a:t>
            </a:r>
            <a:r>
              <a:rPr kumimoji="0" lang="en-US" sz="1200" b="0" i="0" u="none" strike="noStrike" kern="1200" cap="none" spc="0" normalizeH="0" baseline="0" noProof="0">
                <a:ln>
                  <a:noFill/>
                </a:ln>
                <a:solidFill>
                  <a:srgbClr val="000000"/>
                </a:solidFill>
                <a:effectLst/>
                <a:uLnTx/>
                <a:uFillTx/>
                <a:latin typeface="Arial Narrow"/>
              </a:rPr>
              <a:t>Additional keywords to help users find items, </a:t>
            </a:r>
            <a:r>
              <a:rPr kumimoji="0" lang="en-US" sz="1200" b="0" i="0" u="none" strike="noStrike" kern="1200" cap="none" spc="0" normalizeH="0" baseline="0" noProof="0" dirty="0">
                <a:ln>
                  <a:noFill/>
                </a:ln>
                <a:solidFill>
                  <a:srgbClr val="000000"/>
                </a:solidFill>
                <a:effectLst/>
                <a:uLnTx/>
                <a:uFillTx/>
                <a:latin typeface="Arial Narrow"/>
              </a:rPr>
              <a:t>this information will also populate the Item Description field when creating a customer catalog online.</a:t>
            </a:r>
            <a:endParaRPr lang="en-US" sz="1200" b="0" i="0" u="none" strike="noStrike" kern="1200" cap="none" spc="0" normalizeH="0" baseline="0" noProof="0" dirty="0">
              <a:ln>
                <a:noFill/>
              </a:ln>
              <a:solidFill>
                <a:srgbClr val="000000"/>
              </a:solidFill>
              <a:effectLst/>
              <a:uLnTx/>
              <a:uFillTx/>
              <a:latin typeface="Arial Narrow"/>
            </a:endParaRP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a:rPr>
              <a:t>Type of data: </a:t>
            </a:r>
            <a:r>
              <a:rPr kumimoji="0" lang="en-US" sz="1200" b="0" i="0" u="none" strike="noStrike" kern="1200" cap="none" spc="0" normalizeH="0" baseline="0" noProof="0" dirty="0">
                <a:ln>
                  <a:noFill/>
                </a:ln>
                <a:solidFill>
                  <a:srgbClr val="000000"/>
                </a:solidFill>
                <a:effectLst/>
                <a:uLnTx/>
                <a:uFillTx/>
                <a:latin typeface="Arial Narrow"/>
              </a:rPr>
              <a:t>String</a:t>
            </a:r>
            <a:endParaRPr lang="en-US" sz="1200" b="0" i="0" u="none" strike="noStrike" kern="1200" cap="none" spc="0" normalizeH="0" baseline="0" noProof="0" dirty="0">
              <a:ln>
                <a:noFill/>
              </a:ln>
              <a:solidFill>
                <a:srgbClr val="000000"/>
              </a:solidFill>
              <a:effectLst/>
              <a:uLnTx/>
              <a:uFillTx/>
              <a:latin typeface="Arial Narrow"/>
            </a:endParaRPr>
          </a:p>
          <a:p>
            <a:pPr marL="169545" marR="0" lvl="0" indent="-635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a:rPr>
              <a:t>Maximum length: </a:t>
            </a:r>
            <a:r>
              <a:rPr kumimoji="0" lang="en-US" sz="1200" b="0" i="0" u="none" strike="noStrike" kern="1200" cap="none" spc="0" normalizeH="0" baseline="0" noProof="0" dirty="0">
                <a:ln>
                  <a:noFill/>
                </a:ln>
                <a:solidFill>
                  <a:srgbClr val="000000"/>
                </a:solidFill>
                <a:effectLst/>
                <a:uLnTx/>
                <a:uFillTx/>
                <a:latin typeface="Arial Narrow"/>
              </a:rPr>
              <a:t>255</a:t>
            </a:r>
            <a:endParaRPr lang="en-US" sz="1200" b="0" i="0" u="none" strike="noStrike" kern="1200" cap="none" spc="0" normalizeH="0" baseline="0" noProof="0" dirty="0">
              <a:ln>
                <a:noFill/>
              </a:ln>
              <a:solidFill>
                <a:srgbClr val="000000"/>
              </a:solidFill>
              <a:effectLst/>
              <a:uLnTx/>
              <a:uFillTx/>
              <a:latin typeface="Arial Narrow"/>
            </a:endParaRPr>
          </a:p>
          <a:p>
            <a:pPr marL="169545" marR="0" lvl="0" indent="-6350" algn="l" defTabSz="1088776" rtl="0" eaLnBrk="1" fontAlgn="auto" latinLnBrk="0" hangingPunct="1">
              <a:lnSpc>
                <a:spcPts val="1300"/>
              </a:lnSpc>
              <a:spcBef>
                <a:spcPts val="0"/>
              </a:spcBef>
              <a:spcAft>
                <a:spcPts val="1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a:rPr>
              <a:t>Example: </a:t>
            </a:r>
            <a:r>
              <a:rPr kumimoji="0" lang="en-US" sz="1200" b="0" i="0" u="none" strike="noStrike" kern="1200" cap="none" spc="0" normalizeH="0" baseline="0" noProof="0" dirty="0">
                <a:ln>
                  <a:noFill/>
                </a:ln>
                <a:solidFill>
                  <a:srgbClr val="000000"/>
                </a:solidFill>
                <a:effectLst/>
                <a:uLnTx/>
                <a:uFillTx/>
                <a:latin typeface="Arial Narrow"/>
              </a:rPr>
              <a:t>Pens, Pencils, Paper, Copier</a:t>
            </a:r>
            <a:endParaRPr lang="en-US" sz="1200" b="0" i="0" u="none" strike="noStrike" kern="1200" cap="none" spc="0" normalizeH="0" baseline="0" noProof="0" dirty="0">
              <a:ln>
                <a:noFill/>
              </a:ln>
              <a:solidFill>
                <a:srgbClr val="000000"/>
              </a:solidFill>
              <a:effectLst/>
              <a:uLnTx/>
              <a:uFillTx/>
              <a:latin typeface="Arial Narrow"/>
            </a:endParaRPr>
          </a:p>
        </p:txBody>
      </p:sp>
      <p:sp>
        <p:nvSpPr>
          <p:cNvPr id="11" name="TextBox 10">
            <a:extLst>
              <a:ext uri="{FF2B5EF4-FFF2-40B4-BE49-F238E27FC236}">
                <a16:creationId xmlns:a16="http://schemas.microsoft.com/office/drawing/2014/main" id="{DDC8BF95-2176-5CB2-F65B-44D70DF74BAF}"/>
              </a:ext>
            </a:extLst>
          </p:cNvPr>
          <p:cNvSpPr txBox="1"/>
          <p:nvPr/>
        </p:nvSpPr>
        <p:spPr>
          <a:xfrm>
            <a:off x="5588934" y="3848941"/>
            <a:ext cx="6101542" cy="1028487"/>
          </a:xfrm>
          <a:prstGeom prst="rect">
            <a:avLst/>
          </a:prstGeom>
          <a:noFill/>
        </p:spPr>
        <p:txBody>
          <a:bodyPr wrap="square" lIns="91440" tIns="45720" rIns="91440" bIns="45720" anchor="t">
            <a:spAutoFit/>
          </a:bodyPr>
          <a:lstStyle/>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Short Name - </a:t>
            </a:r>
            <a:r>
              <a:rPr kumimoji="0" lang="en-US" sz="1400" b="1" i="0" u="none" strike="noStrike" kern="1200" cap="none" spc="0" normalizeH="0" baseline="0" noProof="0">
                <a:ln>
                  <a:noFill/>
                </a:ln>
                <a:solidFill>
                  <a:srgbClr val="FF0000"/>
                </a:solidFill>
                <a:effectLst/>
                <a:uLnTx/>
                <a:uFillTx/>
                <a:latin typeface="Arial Narrow" panose="020B0606020202030204" pitchFamily="34" charset="0"/>
                <a:ea typeface="+mn-ea"/>
                <a:cs typeface="+mn-cs"/>
              </a:rPr>
              <a:t>Required</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a:rPr>
              <a:t>Description: </a:t>
            </a:r>
            <a:r>
              <a:rPr kumimoji="0" lang="en-US" sz="1200" b="0" i="0" u="none" strike="noStrike" kern="1200" cap="none" spc="0" normalizeH="0" baseline="0" noProof="0">
                <a:ln>
                  <a:noFill/>
                </a:ln>
                <a:solidFill>
                  <a:srgbClr val="000000"/>
                </a:solidFill>
                <a:effectLst/>
                <a:uLnTx/>
                <a:uFillTx/>
                <a:latin typeface="Arial Narrow"/>
              </a:rPr>
              <a:t>In L1 PunchOut, this is what will actually display to the User on the UI</a:t>
            </a:r>
            <a:endParaRPr kumimoji="0" lang="fr-FR" sz="1200" b="0" i="0" u="none" strike="noStrike" kern="1200" cap="none" spc="0" normalizeH="0" baseline="0" noProof="0">
              <a:ln>
                <a:noFill/>
              </a:ln>
              <a:solidFill>
                <a:srgbClr val="000000"/>
              </a:solidFill>
              <a:effectLst/>
              <a:uLnTx/>
              <a:uFillTx/>
              <a:latin typeface="Arial Narrow"/>
            </a:endParaRP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String</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Narrow" panose="020B0606020202030204" pitchFamily="34" charset="0"/>
                <a:ea typeface="+mn-ea"/>
                <a:cs typeface="+mn-cs"/>
              </a:rPr>
              <a:t>Example: </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&lt;</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SupplierName</a:t>
            </a:r>
            <a:r>
              <a:rPr kumimoji="0" lang="en-U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&gt; </a:t>
            </a:r>
            <a:r>
              <a:rPr kumimoji="0" lang="en-US" sz="1200" b="0" i="0" u="none" strike="noStrike" kern="1200" cap="none" spc="0" normalizeH="0" baseline="0" noProof="0" err="1">
                <a:ln>
                  <a:noFill/>
                </a:ln>
                <a:solidFill>
                  <a:srgbClr val="000000"/>
                </a:solidFill>
                <a:effectLst/>
                <a:uLnTx/>
                <a:uFillTx/>
                <a:latin typeface="Arial Narrow" panose="020B0606020202030204" pitchFamily="34" charset="0"/>
                <a:ea typeface="+mn-ea"/>
                <a:cs typeface="+mn-cs"/>
              </a:rPr>
              <a:t>PunchOut</a:t>
            </a:r>
          </a:p>
          <a:p>
            <a:pPr marL="171450">
              <a:lnSpc>
                <a:spcPts val="1300"/>
              </a:lnSpc>
              <a:spcAft>
                <a:spcPts val="200"/>
              </a:spcAft>
              <a:defRPr/>
            </a:pPr>
            <a:r>
              <a:rPr kumimoji="0" lang="en-US" sz="1200" b="1" i="1" u="none" strike="noStrike" kern="1200" cap="none" spc="0" normalizeH="0" baseline="0" noProof="0">
                <a:ln>
                  <a:noFill/>
                </a:ln>
                <a:solidFill>
                  <a:srgbClr val="000000"/>
                </a:solidFill>
                <a:effectLst/>
                <a:uLnTx/>
                <a:uFillTx/>
                <a:latin typeface="Arial Narrow"/>
              </a:rPr>
              <a:t>Maximum length: </a:t>
            </a:r>
            <a:r>
              <a:rPr lang="en-US" sz="1200">
                <a:solidFill>
                  <a:srgbClr val="000000"/>
                </a:solidFill>
                <a:latin typeface="Arial Narrow"/>
              </a:rPr>
              <a:t>50 </a:t>
            </a:r>
            <a:r>
              <a:rPr kumimoji="0" lang="en-US" sz="1200" b="0" i="0" u="none" strike="noStrike" kern="1200" cap="none" spc="0" normalizeH="0" baseline="0" noProof="0">
                <a:ln>
                  <a:noFill/>
                </a:ln>
                <a:solidFill>
                  <a:srgbClr val="000000"/>
                </a:solidFill>
                <a:effectLst/>
                <a:uLnTx/>
                <a:uFillTx/>
                <a:latin typeface="Arial Narrow"/>
              </a:rPr>
              <a:t>characters</a:t>
            </a:r>
            <a:r>
              <a:rPr lang="en-US" sz="1200">
                <a:solidFill>
                  <a:srgbClr val="000000"/>
                </a:solidFill>
                <a:latin typeface="Arial Narrow"/>
              </a:rPr>
              <a:t> </a:t>
            </a:r>
            <a:endParaRPr lang="en-US" sz="1200" b="0" i="0" u="none" strike="noStrike" kern="1200" cap="none" spc="0" normalizeH="0" baseline="0" noProof="0">
              <a:ln>
                <a:noFill/>
              </a:ln>
              <a:solidFill>
                <a:srgbClr val="000000"/>
              </a:solidFill>
              <a:effectLst/>
              <a:uLnTx/>
              <a:uFillTx/>
              <a:latin typeface="Arial Narrow" panose="020B0606020202030204" pitchFamily="34" charset="0"/>
            </a:endParaRPr>
          </a:p>
        </p:txBody>
      </p:sp>
      <p:sp>
        <p:nvSpPr>
          <p:cNvPr id="13" name="TextBox 12">
            <a:extLst>
              <a:ext uri="{FF2B5EF4-FFF2-40B4-BE49-F238E27FC236}">
                <a16:creationId xmlns:a16="http://schemas.microsoft.com/office/drawing/2014/main" id="{74E66005-6BB8-197B-220B-F23FB3C326C7}"/>
              </a:ext>
            </a:extLst>
          </p:cNvPr>
          <p:cNvSpPr txBox="1"/>
          <p:nvPr/>
        </p:nvSpPr>
        <p:spPr>
          <a:xfrm>
            <a:off x="5588934" y="4915158"/>
            <a:ext cx="6101542" cy="836126"/>
          </a:xfrm>
          <a:prstGeom prst="rect">
            <a:avLst/>
          </a:prstGeom>
          <a:noFill/>
        </p:spPr>
        <p:txBody>
          <a:bodyPr wrap="square" lIns="91440" tIns="45720" rIns="91440" bIns="45720" anchor="t">
            <a:spAutoFit/>
          </a:bodyPr>
          <a:lstStyle/>
          <a:p>
            <a:pPr marL="171450" indent="-171450">
              <a:lnSpc>
                <a:spcPts val="1300"/>
              </a:lnSpc>
              <a:spcAft>
                <a:spcPts val="200"/>
              </a:spcAft>
              <a:buFont typeface="Wingdings" pitchFamily="2" charset="2"/>
              <a:buChar char="§"/>
              <a:defRPr/>
            </a:pPr>
            <a:r>
              <a:rPr lang="en-US" sz="1400" b="1" dirty="0">
                <a:solidFill>
                  <a:srgbClr val="000000"/>
                </a:solidFill>
                <a:latin typeface="Arial Narrow"/>
              </a:rPr>
              <a:t>Image</a:t>
            </a:r>
            <a:r>
              <a:rPr kumimoji="0" lang="en-US" sz="1400" b="1" i="0" u="none" strike="noStrike" kern="1200" cap="none" spc="0" normalizeH="0" baseline="0" noProof="0" dirty="0">
                <a:ln>
                  <a:noFill/>
                </a:ln>
                <a:solidFill>
                  <a:srgbClr val="000000"/>
                </a:solidFill>
                <a:effectLst/>
                <a:uLnTx/>
                <a:uFillTx/>
                <a:latin typeface="Arial Narrow"/>
              </a:rPr>
              <a:t> </a:t>
            </a:r>
            <a:r>
              <a:rPr lang="en-US" sz="1400" b="1" dirty="0">
                <a:solidFill>
                  <a:srgbClr val="000000"/>
                </a:solidFill>
                <a:latin typeface="Arial Narrow"/>
              </a:rPr>
              <a:t>–</a:t>
            </a:r>
            <a:r>
              <a:rPr kumimoji="0" lang="en-US" sz="1400" b="1" i="0" u="none" strike="noStrike" kern="1200" cap="none" spc="0" normalizeH="0" baseline="0" noProof="0" dirty="0">
                <a:ln>
                  <a:noFill/>
                </a:ln>
                <a:solidFill>
                  <a:srgbClr val="000000"/>
                </a:solidFill>
                <a:effectLst/>
                <a:uLnTx/>
                <a:uFillTx/>
                <a:latin typeface="Arial Narrow"/>
              </a:rPr>
              <a:t> </a:t>
            </a:r>
            <a:r>
              <a:rPr lang="en-US" sz="1400" b="1" dirty="0">
                <a:solidFill>
                  <a:srgbClr val="FFC000"/>
                </a:solidFill>
                <a:latin typeface="Arial Narrow"/>
              </a:rPr>
              <a:t>Optional but Preferred</a:t>
            </a:r>
            <a:endParaRPr kumimoji="0" lang="en-US"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Description: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 L1 PunchOut, this can be your company logo that will display to the User on the UI</a:t>
            </a:r>
            <a:endParaRPr kumimoji="0" lang="fr-FR"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URL that begins with https://, as required by SAP.</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Example: </a:t>
            </a:r>
            <a:r>
              <a:rPr kumimoji="0" lang="en-US" sz="120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https://www.supplier.com/branding/images/lrg_logo.jpg</a:t>
            </a:r>
            <a:endParaRPr kumimoji="0" lang="en-US" sz="120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4" name="TextBox 13">
            <a:extLst>
              <a:ext uri="{FF2B5EF4-FFF2-40B4-BE49-F238E27FC236}">
                <a16:creationId xmlns:a16="http://schemas.microsoft.com/office/drawing/2014/main" id="{6B14D45D-5F53-8D75-8AAE-06330D3E49D1}"/>
              </a:ext>
            </a:extLst>
          </p:cNvPr>
          <p:cNvSpPr txBox="1"/>
          <p:nvPr/>
        </p:nvSpPr>
        <p:spPr>
          <a:xfrm>
            <a:off x="5588934" y="5789014"/>
            <a:ext cx="6101542" cy="836126"/>
          </a:xfrm>
          <a:prstGeom prst="rect">
            <a:avLst/>
          </a:prstGeom>
          <a:noFill/>
        </p:spPr>
        <p:txBody>
          <a:bodyPr wrap="square">
            <a:spAutoFit/>
          </a:bodyPr>
          <a:lstStyle/>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lang="en-US" sz="1400" b="1" dirty="0">
                <a:solidFill>
                  <a:srgbClr val="000000"/>
                </a:solidFill>
                <a:latin typeface="Arial Narrow" panose="020B0606020202030204" pitchFamily="34" charset="0"/>
              </a:rPr>
              <a:t>Thumbnail</a:t>
            </a: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 </a:t>
            </a:r>
            <a:r>
              <a:rPr lang="en-US" sz="1400" b="1" dirty="0">
                <a:solidFill>
                  <a:srgbClr val="00B050"/>
                </a:solidFill>
                <a:latin typeface="Arial Narrow" panose="020B0606020202030204" pitchFamily="34" charset="0"/>
              </a:rPr>
              <a:t>Optional</a:t>
            </a:r>
            <a:endParaRPr kumimoji="0" lang="en-US" sz="14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endParaRP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Description: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In L1 PunchOut, this can be your company logo that will display to the User on the UI</a:t>
            </a:r>
            <a:endParaRPr kumimoji="0" lang="fr-FR"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URL that begins with https://, as required by SAP</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Example: </a:t>
            </a:r>
            <a:r>
              <a:rPr kumimoji="0" lang="en-US" sz="120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https://www.supplier.com/branding/images/sml_logo_thumbnail.jpg</a:t>
            </a:r>
            <a:endParaRPr kumimoji="0" lang="en-US" sz="120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pic>
        <p:nvPicPr>
          <p:cNvPr id="16" name="Picture 15">
            <a:extLst>
              <a:ext uri="{FF2B5EF4-FFF2-40B4-BE49-F238E27FC236}">
                <a16:creationId xmlns:a16="http://schemas.microsoft.com/office/drawing/2014/main" id="{94E412D5-3507-1F18-A120-F75B0B8298CE}"/>
              </a:ext>
            </a:extLst>
          </p:cNvPr>
          <p:cNvPicPr>
            <a:picLocks noChangeAspect="1"/>
          </p:cNvPicPr>
          <p:nvPr/>
        </p:nvPicPr>
        <p:blipFill>
          <a:blip r:embed="rId3"/>
          <a:stretch>
            <a:fillRect/>
          </a:stretch>
        </p:blipFill>
        <p:spPr>
          <a:xfrm>
            <a:off x="504001" y="1620000"/>
            <a:ext cx="4707563" cy="29986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37529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Creating and Publishing</a:t>
            </a:r>
            <a:br>
              <a:rPr lang="en-US" noProof="0" dirty="0">
                <a:latin typeface="+mj-lt"/>
              </a:rPr>
            </a:br>
            <a:r>
              <a:rPr lang="en-US" noProof="0" dirty="0">
                <a:solidFill>
                  <a:schemeClr val="accent1"/>
                </a:solidFill>
                <a:latin typeface="+mj-lt"/>
              </a:rPr>
              <a:t>PunchOut Level 1 Catalogs Online</a:t>
            </a:r>
            <a:endParaRPr lang="en-US" noProof="0" dirty="0">
              <a:solidFill>
                <a:schemeClr val="accent1"/>
              </a:solidFill>
            </a:endParaRPr>
          </a:p>
        </p:txBody>
      </p:sp>
      <p:sp>
        <p:nvSpPr>
          <p:cNvPr id="3" name="TextBox 2">
            <a:extLst>
              <a:ext uri="{FF2B5EF4-FFF2-40B4-BE49-F238E27FC236}">
                <a16:creationId xmlns:a16="http://schemas.microsoft.com/office/drawing/2014/main" id="{0E7DD378-1B22-B044-EE82-414967D82D8E}"/>
              </a:ext>
            </a:extLst>
          </p:cNvPr>
          <p:cNvSpPr txBox="1"/>
          <p:nvPr/>
        </p:nvSpPr>
        <p:spPr>
          <a:xfrm>
            <a:off x="716796" y="4694694"/>
            <a:ext cx="7014741" cy="27699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fontAlgn="base">
              <a:spcBef>
                <a:spcPct val="50000"/>
              </a:spcBef>
              <a:spcAft>
                <a:spcPct val="0"/>
              </a:spcAft>
              <a:buClr>
                <a:srgbClr val="F0AB00"/>
              </a:buClr>
              <a:buSzPct val="80000"/>
            </a:pPr>
            <a:r>
              <a:rPr lang="en-US" sz="1800" kern="0">
                <a:ea typeface="Arial Unicode MS"/>
                <a:cs typeface="Arial Unicode MS"/>
              </a:rPr>
              <a:t>*Within your SAP Business Network Account, not using the Excel file.</a:t>
            </a:r>
            <a:endParaRPr lang="en-US" sz="1800" kern="0" err="1">
              <a:ea typeface="Arial Unicode MS" pitchFamily="34" charset="-128"/>
              <a:cs typeface="Arial Unicode MS" pitchFamily="34" charset="-128"/>
            </a:endParaRPr>
          </a:p>
        </p:txBody>
      </p:sp>
    </p:spTree>
    <p:extLst>
      <p:ext uri="{BB962C8B-B14F-4D97-AF65-F5344CB8AC3E}">
        <p14:creationId xmlns:p14="http://schemas.microsoft.com/office/powerpoint/2010/main" val="1817554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SzPct val="100000"/>
              <a:buFont typeface="Wingdings" pitchFamily="2" charset="2"/>
              <a:buChar char="§"/>
            </a:pPr>
            <a:r>
              <a:rPr lang="en-US" dirty="0"/>
              <a:t>Login to Ariba Network</a:t>
            </a:r>
          </a:p>
          <a:p>
            <a:pPr marL="400050" lvl="2" indent="-169863">
              <a:lnSpc>
                <a:spcPts val="2000"/>
              </a:lnSpc>
              <a:spcBef>
                <a:spcPts val="0"/>
              </a:spcBef>
              <a:spcAft>
                <a:spcPts val="200"/>
              </a:spcAft>
              <a:buFont typeface="Wingdings" pitchFamily="2" charset="2"/>
              <a:buChar char="§"/>
            </a:pPr>
            <a:r>
              <a:rPr lang="en-US" dirty="0"/>
              <a:t>Go to: </a:t>
            </a:r>
            <a:r>
              <a:rPr lang="en-US" dirty="0">
                <a:hlinkClick r:id="rId3"/>
              </a:rPr>
              <a:t>https://supplier.ariba.com</a:t>
            </a:r>
            <a:endParaRPr lang="en-US" dirty="0"/>
          </a:p>
          <a:p>
            <a:pPr marL="400050" lvl="2" indent="-169863">
              <a:lnSpc>
                <a:spcPts val="2000"/>
              </a:lnSpc>
              <a:spcBef>
                <a:spcPts val="0"/>
              </a:spcBef>
              <a:spcAft>
                <a:spcPts val="200"/>
              </a:spcAft>
              <a:buFont typeface="Wingdings" pitchFamily="2" charset="2"/>
              <a:buChar char="§"/>
            </a:pPr>
            <a:r>
              <a:rPr lang="en-US" dirty="0"/>
              <a:t>Log in with your Username and Password</a:t>
            </a:r>
          </a:p>
        </p:txBody>
      </p:sp>
      <p:sp>
        <p:nvSpPr>
          <p:cNvPr id="2" name="Title 1"/>
          <p:cNvSpPr>
            <a:spLocks noGrp="1"/>
          </p:cNvSpPr>
          <p:nvPr>
            <p:ph type="title"/>
          </p:nvPr>
        </p:nvSpPr>
        <p:spPr>
          <a:xfrm>
            <a:off x="504001" y="504000"/>
            <a:ext cx="11186476" cy="369332"/>
          </a:xfrm>
        </p:spPr>
        <p:txBody>
          <a:bodyPr/>
          <a:lstStyle/>
          <a:p>
            <a:r>
              <a:rPr lang="en-US" spc="-50"/>
              <a:t>Creating and Publishing PunchOut Level 1 Catalogs Online</a:t>
            </a:r>
          </a:p>
        </p:txBody>
      </p:sp>
      <p:pic>
        <p:nvPicPr>
          <p:cNvPr id="7" name="Picture 6">
            <a:extLst>
              <a:ext uri="{FF2B5EF4-FFF2-40B4-BE49-F238E27FC236}">
                <a16:creationId xmlns:a16="http://schemas.microsoft.com/office/drawing/2014/main" id="{27BA4330-DA80-44DF-A1F7-A2FFCA4EC4D7}"/>
              </a:ext>
            </a:extLst>
          </p:cNvPr>
          <p:cNvPicPr>
            <a:picLocks noChangeAspect="1"/>
          </p:cNvPicPr>
          <p:nvPr/>
        </p:nvPicPr>
        <p:blipFill rotWithShape="1">
          <a:blip r:embed="rId4"/>
          <a:srcRect r="1731"/>
          <a:stretch/>
        </p:blipFill>
        <p:spPr>
          <a:xfrm>
            <a:off x="2783840" y="2785010"/>
            <a:ext cx="6626794" cy="3550990"/>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5FA75FA3-06C8-0743-F5A6-F1BA56087A20}"/>
              </a:ext>
            </a:extLst>
          </p:cNvPr>
          <p:cNvSpPr/>
          <p:nvPr/>
        </p:nvSpPr>
        <p:spPr bwMode="gray">
          <a:xfrm>
            <a:off x="2926080" y="3701143"/>
            <a:ext cx="1994263" cy="1271451"/>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951133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2" y="1426960"/>
            <a:ext cx="11108878" cy="4716000"/>
          </a:xfrm>
          <a:prstGeom prst="rect">
            <a:avLst/>
          </a:prstGeom>
        </p:spPr>
        <p:txBody>
          <a:bodyPr vert="horz" lIns="0" tIns="0" rIns="0" bIns="0" rtlCol="0" anchor="t">
            <a:normAutofit/>
          </a:bodyPr>
          <a:lstStyle/>
          <a:p>
            <a:pPr marL="228600" indent="-228600">
              <a:lnSpc>
                <a:spcPts val="2300"/>
              </a:lnSpc>
              <a:spcBef>
                <a:spcPts val="0"/>
              </a:spcBef>
              <a:spcAft>
                <a:spcPts val="600"/>
              </a:spcAft>
              <a:buFont typeface="Wingdings" pitchFamily="2" charset="2"/>
              <a:buChar char="§"/>
            </a:pPr>
            <a:r>
              <a:rPr lang="en-US" dirty="0"/>
              <a:t>Switch to your Test Account</a:t>
            </a:r>
          </a:p>
          <a:p>
            <a:pPr marL="403225" lvl="1" indent="-177800">
              <a:lnSpc>
                <a:spcPts val="2000"/>
              </a:lnSpc>
              <a:spcBef>
                <a:spcPts val="300"/>
              </a:spcBef>
              <a:spcAft>
                <a:spcPts val="600"/>
              </a:spcAft>
              <a:buClrTx/>
            </a:pPr>
            <a:r>
              <a:rPr lang="en-US" sz="1600" dirty="0"/>
              <a:t>Your Catalog should be loaded and tested in your Test Account prior to loading the catalog in Production. (</a:t>
            </a:r>
            <a:r>
              <a:rPr lang="en-US" sz="1600" i="1" dirty="0"/>
              <a:t>Note: </a:t>
            </a:r>
            <a:r>
              <a:rPr lang="en-US" sz="1600" dirty="0"/>
              <a:t>If you are instructed to load a Catalog to a Production account, just skip this step)</a:t>
            </a:r>
            <a:endParaRPr lang="en-US" sz="1600" dirty="0">
              <a:cs typeface="Arial"/>
            </a:endParaRPr>
          </a:p>
          <a:p>
            <a:pPr marL="403225" lvl="1" indent="-177800">
              <a:lnSpc>
                <a:spcPts val="2000"/>
              </a:lnSpc>
              <a:spcBef>
                <a:spcPts val="300"/>
              </a:spcBef>
              <a:spcAft>
                <a:spcPts val="600"/>
              </a:spcAft>
              <a:buClrTx/>
            </a:pPr>
            <a:r>
              <a:rPr lang="en-US" sz="1600" dirty="0"/>
              <a:t>Find your initials in the upper right corner and click for the pull-down menu, then click “Switch To Test Account”</a:t>
            </a:r>
            <a:endParaRPr lang="en-US" sz="1600" dirty="0">
              <a:cs typeface="Arial"/>
            </a:endParaRPr>
          </a:p>
          <a:p>
            <a:pPr marL="403225" lvl="1" indent="-177800">
              <a:lnSpc>
                <a:spcPts val="2000"/>
              </a:lnSpc>
              <a:spcBef>
                <a:spcPts val="300"/>
              </a:spcBef>
              <a:spcAft>
                <a:spcPts val="600"/>
              </a:spcAft>
              <a:buClrTx/>
            </a:pPr>
            <a:r>
              <a:rPr lang="en-US" sz="1600" dirty="0"/>
              <a:t>If you don’t see a “Switch to Test Account” link, your Test account has not yet been set up. Contact your SAP Business Network Administrator</a:t>
            </a:r>
            <a:endParaRPr lang="en-US" sz="1600" dirty="0">
              <a:cs typeface="Arial"/>
            </a:endParaRPr>
          </a:p>
          <a:p>
            <a:pPr marL="179705" lvl="1" indent="-179705">
              <a:lnSpc>
                <a:spcPts val="1700"/>
              </a:lnSpc>
              <a:spcBef>
                <a:spcPts val="300"/>
              </a:spcBef>
              <a:spcAft>
                <a:spcPts val="600"/>
              </a:spcAft>
            </a:pPr>
            <a:endParaRPr lang="en-US" sz="1600" dirty="0">
              <a:cs typeface="Arial"/>
            </a:endParaRPr>
          </a:p>
          <a:p>
            <a:pPr marL="403225" lvl="1" indent="-177800">
              <a:lnSpc>
                <a:spcPts val="1700"/>
              </a:lnSpc>
              <a:spcBef>
                <a:spcPts val="300"/>
              </a:spcBef>
              <a:spcAft>
                <a:spcPts val="600"/>
              </a:spcAft>
            </a:pPr>
            <a:r>
              <a:rPr lang="en-US" sz="1600" dirty="0"/>
              <a:t>You will get a warning. </a:t>
            </a:r>
            <a:br>
              <a:rPr lang="en-US" sz="1600" dirty="0"/>
            </a:br>
            <a:r>
              <a:rPr lang="en-US" sz="1600" b="1" dirty="0"/>
              <a:t>“You are about to switch to Test Mode.” </a:t>
            </a:r>
            <a:br>
              <a:rPr lang="en-US" sz="1600" b="1" dirty="0"/>
            </a:br>
            <a:r>
              <a:rPr lang="en-US" sz="1600" dirty="0"/>
              <a:t>Click “OK”</a:t>
            </a:r>
            <a:endParaRPr lang="en-US" sz="1600" dirty="0">
              <a:cs typeface="Arial"/>
            </a:endParaRPr>
          </a:p>
        </p:txBody>
      </p:sp>
      <p:sp>
        <p:nvSpPr>
          <p:cNvPr id="2" name="Title 1"/>
          <p:cNvSpPr>
            <a:spLocks noGrp="1"/>
          </p:cNvSpPr>
          <p:nvPr>
            <p:ph type="title"/>
          </p:nvPr>
        </p:nvSpPr>
        <p:spPr/>
        <p:txBody>
          <a:bodyPr/>
          <a:lstStyle/>
          <a:p>
            <a:r>
              <a:rPr lang="en-US" spc="-50" dirty="0"/>
              <a:t>Creating and Publishing PunchOut Level 1 Catalogs Online</a:t>
            </a:r>
            <a:endParaRPr lang="en-US" noProof="0" dirty="0"/>
          </a:p>
        </p:txBody>
      </p:sp>
      <p:pic>
        <p:nvPicPr>
          <p:cNvPr id="5" name="Picture 4">
            <a:extLst>
              <a:ext uri="{FF2B5EF4-FFF2-40B4-BE49-F238E27FC236}">
                <a16:creationId xmlns:a16="http://schemas.microsoft.com/office/drawing/2014/main" id="{21660963-7D55-DF43-962B-1EB2913811DC}"/>
              </a:ext>
            </a:extLst>
          </p:cNvPr>
          <p:cNvPicPr>
            <a:picLocks noChangeAspect="1"/>
          </p:cNvPicPr>
          <p:nvPr/>
        </p:nvPicPr>
        <p:blipFill>
          <a:blip r:embed="rId3"/>
          <a:stretch>
            <a:fillRect/>
          </a:stretch>
        </p:blipFill>
        <p:spPr>
          <a:xfrm>
            <a:off x="5099242" y="3187611"/>
            <a:ext cx="5759404" cy="31663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68389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620000"/>
            <a:ext cx="4343772" cy="4716000"/>
          </a:xfrm>
          <a:prstGeom prst="rect">
            <a:avLst/>
          </a:prstGeom>
        </p:spPr>
        <p:txBody>
          <a:bodyPr>
            <a:normAutofit/>
          </a:bodyPr>
          <a:lstStyle/>
          <a:p>
            <a:pPr marL="228600" indent="-228600">
              <a:lnSpc>
                <a:spcPts val="2300"/>
              </a:lnSpc>
              <a:spcBef>
                <a:spcPts val="0"/>
              </a:spcBef>
              <a:spcAft>
                <a:spcPts val="1600"/>
              </a:spcAft>
              <a:buFont typeface="Wingdings" pitchFamily="2" charset="2"/>
              <a:buChar char="§"/>
            </a:pPr>
            <a:r>
              <a:rPr lang="en-US" sz="2000"/>
              <a:t>Navigate to the Catalogs Tab and click “Customer Catalogs” tab.</a:t>
            </a:r>
          </a:p>
          <a:p>
            <a:pPr marL="228600" indent="-228600">
              <a:lnSpc>
                <a:spcPts val="2300"/>
              </a:lnSpc>
              <a:spcBef>
                <a:spcPts val="0"/>
              </a:spcBef>
              <a:spcAft>
                <a:spcPts val="1600"/>
              </a:spcAft>
              <a:buFont typeface="Wingdings" pitchFamily="2" charset="2"/>
              <a:buChar char="§"/>
            </a:pPr>
            <a:endParaRPr lang="en-US"/>
          </a:p>
          <a:p>
            <a:pPr marL="228600" indent="-228600">
              <a:lnSpc>
                <a:spcPts val="2300"/>
              </a:lnSpc>
              <a:spcBef>
                <a:spcPts val="0"/>
              </a:spcBef>
              <a:spcAft>
                <a:spcPts val="1600"/>
              </a:spcAft>
              <a:buFont typeface="Wingdings" pitchFamily="2" charset="2"/>
              <a:buChar char="§"/>
            </a:pPr>
            <a:endParaRPr lang="en-US" sz="2000"/>
          </a:p>
          <a:p>
            <a:pPr>
              <a:lnSpc>
                <a:spcPts val="2300"/>
              </a:lnSpc>
              <a:spcBef>
                <a:spcPts val="0"/>
              </a:spcBef>
              <a:spcAft>
                <a:spcPts val="1600"/>
              </a:spcAft>
            </a:pPr>
            <a:br>
              <a:rPr lang="en-US" sz="2000"/>
            </a:br>
            <a:br>
              <a:rPr lang="en-US" sz="2000"/>
            </a:br>
            <a:br>
              <a:rPr lang="en-US" sz="2000"/>
            </a:br>
            <a:endParaRPr lang="en-US" sz="2000"/>
          </a:p>
          <a:p>
            <a:pPr marL="228600" indent="-228600">
              <a:lnSpc>
                <a:spcPts val="2300"/>
              </a:lnSpc>
              <a:spcBef>
                <a:spcPts val="0"/>
              </a:spcBef>
              <a:spcAft>
                <a:spcPts val="1600"/>
              </a:spcAft>
              <a:buFont typeface="Wingdings" pitchFamily="2" charset="2"/>
              <a:buChar char="§"/>
            </a:pPr>
            <a:r>
              <a:rPr lang="en-US"/>
              <a:t>Click “Files” tab.</a:t>
            </a:r>
          </a:p>
          <a:p>
            <a:pPr marL="228600" indent="-228600">
              <a:lnSpc>
                <a:spcPts val="2000"/>
              </a:lnSpc>
              <a:spcBef>
                <a:spcPts val="2400"/>
              </a:spcBef>
              <a:spcAft>
                <a:spcPts val="1200"/>
              </a:spcAft>
              <a:buFont typeface="Wingdings" pitchFamily="2" charset="2"/>
              <a:buChar char="§"/>
            </a:pPr>
            <a:r>
              <a:rPr lang="en-US" sz="2000"/>
              <a:t>On the Catalogs screen, click the </a:t>
            </a:r>
            <a:br>
              <a:rPr lang="en-US" sz="2000"/>
            </a:br>
            <a:r>
              <a:rPr lang="en-US" sz="2000"/>
              <a:t>“Create” button. </a:t>
            </a:r>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p:txBody>
      </p:sp>
      <p:sp>
        <p:nvSpPr>
          <p:cNvPr id="2" name="Title 1"/>
          <p:cNvSpPr>
            <a:spLocks noGrp="1"/>
          </p:cNvSpPr>
          <p:nvPr>
            <p:ph type="title"/>
          </p:nvPr>
        </p:nvSpPr>
        <p:spPr/>
        <p:txBody>
          <a:bodyPr/>
          <a:lstStyle/>
          <a:p>
            <a:r>
              <a:rPr lang="en-US" spc="-50"/>
              <a:t>Creating and Publishing PunchOut Level 1 Catalogs Online</a:t>
            </a:r>
            <a:endParaRPr lang="en-US" noProof="0"/>
          </a:p>
        </p:txBody>
      </p:sp>
      <p:pic>
        <p:nvPicPr>
          <p:cNvPr id="8" name="Picture 7">
            <a:extLst>
              <a:ext uri="{FF2B5EF4-FFF2-40B4-BE49-F238E27FC236}">
                <a16:creationId xmlns:a16="http://schemas.microsoft.com/office/drawing/2014/main" id="{79DB9B1A-B819-3775-24E1-6F58026384BF}"/>
              </a:ext>
            </a:extLst>
          </p:cNvPr>
          <p:cNvPicPr>
            <a:picLocks noChangeAspect="1"/>
          </p:cNvPicPr>
          <p:nvPr/>
        </p:nvPicPr>
        <p:blipFill rotWithShape="1">
          <a:blip r:embed="rId3"/>
          <a:srcRect b="50717"/>
          <a:stretch/>
        </p:blipFill>
        <p:spPr>
          <a:xfrm>
            <a:off x="4639123" y="1364819"/>
            <a:ext cx="7051354" cy="1809000"/>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FECA0FB3-B1D9-C26C-923C-84D68D05BE37}"/>
              </a:ext>
            </a:extLst>
          </p:cNvPr>
          <p:cNvPicPr>
            <a:picLocks noChangeAspect="1"/>
          </p:cNvPicPr>
          <p:nvPr/>
        </p:nvPicPr>
        <p:blipFill>
          <a:blip r:embed="rId4"/>
          <a:stretch>
            <a:fillRect/>
          </a:stretch>
        </p:blipFill>
        <p:spPr>
          <a:xfrm>
            <a:off x="5561166" y="3559910"/>
            <a:ext cx="5207268" cy="29846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19330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vert="horz" lIns="0" tIns="0" rIns="0" bIns="0" rtlCol="0" anchor="t">
            <a:normAutofit/>
          </a:bodyPr>
          <a:lstStyle/>
          <a:p>
            <a:pPr marL="228600" indent="-228600">
              <a:lnSpc>
                <a:spcPts val="2300"/>
              </a:lnSpc>
              <a:spcBef>
                <a:spcPts val="0"/>
              </a:spcBef>
              <a:spcAft>
                <a:spcPts val="900"/>
              </a:spcAft>
              <a:buFont typeface="Wingdings" pitchFamily="2" charset="2"/>
              <a:buChar char="§"/>
            </a:pPr>
            <a:r>
              <a:rPr lang="en-US" dirty="0"/>
              <a:t>When creating a Catalog within your SAP Business Network account, there are four steps you will follow:</a:t>
            </a:r>
          </a:p>
          <a:p>
            <a:pPr marL="746125" lvl="1" indent="-283845">
              <a:lnSpc>
                <a:spcPts val="2000"/>
              </a:lnSpc>
              <a:spcAft>
                <a:spcPts val="600"/>
              </a:spcAft>
              <a:buClr>
                <a:srgbClr val="FF1100"/>
              </a:buClr>
              <a:buAutoNum type="arabicPeriod"/>
            </a:pPr>
            <a:r>
              <a:rPr lang="en-US" b="1" dirty="0"/>
              <a:t>Populate—</a:t>
            </a:r>
            <a:r>
              <a:rPr lang="en-US" dirty="0"/>
              <a:t>During this step, you</a:t>
            </a:r>
            <a:r>
              <a:rPr lang="en-US" b="0" noProof="0" dirty="0"/>
              <a:t> enter</a:t>
            </a:r>
            <a:r>
              <a:rPr lang="en-US" dirty="0"/>
              <a:t> specific information related to your catalog, such as </a:t>
            </a:r>
            <a:r>
              <a:rPr lang="en-US" b="0" noProof="0" dirty="0"/>
              <a:t>the Catalog name (this becomes the “Subscription Name” in the Buyer’s local Catalog) descriptive text, and classify it so that buying organizations that are looking for specific products and services can find your Catalog</a:t>
            </a:r>
            <a:r>
              <a:rPr lang="en-US" dirty="0"/>
              <a:t>.</a:t>
            </a:r>
            <a:endParaRPr lang="en-US" b="0" noProof="0" dirty="0">
              <a:cs typeface="Arial"/>
            </a:endParaRPr>
          </a:p>
          <a:p>
            <a:pPr marL="746125" lvl="1" indent="-285750">
              <a:lnSpc>
                <a:spcPts val="2000"/>
              </a:lnSpc>
              <a:spcAft>
                <a:spcPts val="600"/>
              </a:spcAft>
              <a:buClr>
                <a:srgbClr val="FF1100"/>
              </a:buClr>
              <a:buFont typeface="+mj-lt"/>
              <a:buAutoNum type="arabicPeriod"/>
            </a:pPr>
            <a:r>
              <a:rPr lang="en-US" b="1" dirty="0">
                <a:cs typeface="Arial"/>
              </a:rPr>
              <a:t>Setting </a:t>
            </a:r>
            <a:r>
              <a:rPr lang="en-US" b="1" noProof="0" dirty="0">
                <a:cs typeface="Arial"/>
              </a:rPr>
              <a:t>Visibility—</a:t>
            </a:r>
            <a:r>
              <a:rPr lang="en-US" noProof="0" dirty="0"/>
              <a:t>Allows you to specify whether the Catalog version is </a:t>
            </a:r>
            <a:r>
              <a:rPr lang="en-US" dirty="0"/>
              <a:t>“Public” or “Private” and determines which of your Customers can access it</a:t>
            </a:r>
            <a:endParaRPr lang="en-US" dirty="0">
              <a:cs typeface="Arial"/>
            </a:endParaRPr>
          </a:p>
          <a:p>
            <a:pPr marL="746125" lvl="1" indent="-283845">
              <a:lnSpc>
                <a:spcPts val="2000"/>
              </a:lnSpc>
              <a:spcAft>
                <a:spcPts val="600"/>
              </a:spcAft>
              <a:buClr>
                <a:srgbClr val="FF1100"/>
              </a:buClr>
              <a:buFont typeface="+mj-lt"/>
              <a:buAutoNum type="arabicPeriod"/>
            </a:pPr>
            <a:r>
              <a:rPr lang="en-US" b="1" dirty="0">
                <a:cs typeface="Arial"/>
              </a:rPr>
              <a:t>Validating—</a:t>
            </a:r>
            <a:r>
              <a:rPr lang="en-US" noProof="0" dirty="0"/>
              <a:t>The Network checks the Catalog for errors, checks for zero price values </a:t>
            </a:r>
            <a:r>
              <a:rPr lang="en-US" b="0" noProof="0" dirty="0"/>
              <a:t>and does a high-level validation of UNSPSC codes and Units of Measure</a:t>
            </a:r>
            <a:endParaRPr lang="en-US" b="0" noProof="0" dirty="0">
              <a:cs typeface="Arial"/>
            </a:endParaRPr>
          </a:p>
          <a:p>
            <a:pPr marL="744855" lvl="2" indent="0">
              <a:lnSpc>
                <a:spcPts val="1600"/>
              </a:lnSpc>
              <a:spcBef>
                <a:spcPts val="600"/>
              </a:spcBef>
              <a:spcAft>
                <a:spcPts val="600"/>
              </a:spcAft>
              <a:buClr>
                <a:srgbClr val="FF1100"/>
              </a:buClr>
              <a:buNone/>
            </a:pPr>
            <a:r>
              <a:rPr lang="en-US" sz="1400" dirty="0"/>
              <a:t>(</a:t>
            </a:r>
            <a:r>
              <a:rPr lang="en-US" sz="1400" i="1" dirty="0"/>
              <a:t>Note: </a:t>
            </a:r>
            <a:r>
              <a:rPr lang="en-US" sz="1400" dirty="0"/>
              <a:t>Customer-specific validation rules for UNSPSC and UOM codes, and zero price values can be more detailed and much more strict than the high-level Network validations, therefore your Catalog may </a:t>
            </a:r>
            <a:r>
              <a:rPr lang="en-US" sz="1400" b="1" dirty="0"/>
              <a:t>pass</a:t>
            </a:r>
            <a:r>
              <a:rPr lang="en-US" sz="1400" dirty="0"/>
              <a:t> the Network validations but </a:t>
            </a:r>
            <a:r>
              <a:rPr lang="en-US" sz="1400" b="1" dirty="0"/>
              <a:t>fail </a:t>
            </a:r>
            <a:r>
              <a:rPr lang="en-US" sz="1400" dirty="0"/>
              <a:t>the Customer-specific validations for these same items)</a:t>
            </a:r>
            <a:endParaRPr lang="en-US" sz="1400" dirty="0">
              <a:cs typeface="Arial"/>
            </a:endParaRPr>
          </a:p>
          <a:p>
            <a:pPr marL="746125" lvl="1" indent="-283845">
              <a:lnSpc>
                <a:spcPts val="2000"/>
              </a:lnSpc>
              <a:spcAft>
                <a:spcPts val="600"/>
              </a:spcAft>
              <a:buClr>
                <a:srgbClr val="FF1100"/>
              </a:buClr>
              <a:buFont typeface="+mj-lt"/>
              <a:buAutoNum type="arabicPeriod" startAt="4"/>
            </a:pPr>
            <a:r>
              <a:rPr lang="en-US" b="1" dirty="0">
                <a:cs typeface="Arial"/>
              </a:rPr>
              <a:t>Publishing—</a:t>
            </a:r>
            <a:r>
              <a:rPr lang="en-US" noProof="0" dirty="0"/>
              <a:t>Freezes the current version and notifies your Customer of</a:t>
            </a:r>
            <a:r>
              <a:rPr lang="en-US" dirty="0"/>
              <a:t> </a:t>
            </a:r>
            <a:r>
              <a:rPr lang="en-US" noProof="0" dirty="0"/>
              <a:t> the Catalog’s </a:t>
            </a:r>
            <a:r>
              <a:rPr lang="en-US" b="0" noProof="0" dirty="0"/>
              <a:t>availability</a:t>
            </a:r>
            <a:endParaRPr lang="en-US" b="0" noProof="0" dirty="0">
              <a:cs typeface="Arial"/>
            </a:endParaRPr>
          </a:p>
        </p:txBody>
      </p:sp>
      <p:sp>
        <p:nvSpPr>
          <p:cNvPr id="2" name="Title 1"/>
          <p:cNvSpPr>
            <a:spLocks noGrp="1"/>
          </p:cNvSpPr>
          <p:nvPr>
            <p:ph type="title"/>
          </p:nvPr>
        </p:nvSpPr>
        <p:spPr/>
        <p:txBody>
          <a:bodyPr/>
          <a:lstStyle/>
          <a:p>
            <a:r>
              <a:rPr lang="en-US" spc="-50"/>
              <a:t>Creating and Publishing PunchOut Level 1 Catalogs Online</a:t>
            </a:r>
            <a:endParaRPr lang="en-US" noProof="0"/>
          </a:p>
        </p:txBody>
      </p:sp>
    </p:spTree>
    <p:extLst>
      <p:ext uri="{BB962C8B-B14F-4D97-AF65-F5344CB8AC3E}">
        <p14:creationId xmlns:p14="http://schemas.microsoft.com/office/powerpoint/2010/main" val="345436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p:txBody>
          <a:bodyPr/>
          <a:lstStyle/>
          <a:p>
            <a:r>
              <a:rPr lang="en-US" dirty="0"/>
              <a:t>What is </a:t>
            </a:r>
            <a:r>
              <a:rPr lang="en-US" dirty="0">
                <a:solidFill>
                  <a:schemeClr val="accent1"/>
                </a:solidFill>
              </a:rPr>
              <a:t>PunchOut?</a:t>
            </a:r>
          </a:p>
        </p:txBody>
      </p:sp>
    </p:spTree>
    <p:extLst>
      <p:ext uri="{BB962C8B-B14F-4D97-AF65-F5344CB8AC3E}">
        <p14:creationId xmlns:p14="http://schemas.microsoft.com/office/powerpoint/2010/main" val="1839415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620000"/>
            <a:ext cx="5057215" cy="4716000"/>
          </a:xfrm>
          <a:prstGeom prst="rect">
            <a:avLst/>
          </a:prstGeom>
        </p:spPr>
        <p:txBody>
          <a:bodyPr/>
          <a:lstStyle/>
          <a:p>
            <a:pPr marL="342900" indent="-342900">
              <a:lnSpc>
                <a:spcPts val="2300"/>
              </a:lnSpc>
              <a:spcBef>
                <a:spcPts val="0"/>
              </a:spcBef>
              <a:spcAft>
                <a:spcPts val="600"/>
              </a:spcAft>
              <a:buFont typeface="Wingdings" pitchFamily="2" charset="2"/>
              <a:buChar char="§"/>
            </a:pPr>
            <a:r>
              <a:rPr lang="en-US"/>
              <a:t>You are now on the </a:t>
            </a:r>
            <a:r>
              <a:rPr lang="en-US" b="1"/>
              <a:t>Create a New Catalog </a:t>
            </a:r>
            <a:r>
              <a:rPr lang="en-US"/>
              <a:t>screen</a:t>
            </a:r>
            <a:br>
              <a:rPr lang="en-US"/>
            </a:br>
            <a:endParaRPr lang="en-US"/>
          </a:p>
          <a:p>
            <a:pPr>
              <a:lnSpc>
                <a:spcPts val="2300"/>
              </a:lnSpc>
              <a:spcBef>
                <a:spcPts val="0"/>
              </a:spcBef>
              <a:spcAft>
                <a:spcPts val="600"/>
              </a:spcAft>
            </a:pPr>
            <a:endParaRPr lang="en-US"/>
          </a:p>
          <a:p>
            <a:pPr marL="342900" indent="-342900">
              <a:lnSpc>
                <a:spcPts val="2300"/>
              </a:lnSpc>
              <a:spcBef>
                <a:spcPts val="0"/>
              </a:spcBef>
              <a:spcAft>
                <a:spcPts val="600"/>
              </a:spcAft>
              <a:buFont typeface="Wingdings" pitchFamily="2" charset="2"/>
              <a:buChar char="§"/>
            </a:pPr>
            <a:r>
              <a:rPr lang="en-US"/>
              <a:t>To create the Catalog, there is a 3-step Wizard:</a:t>
            </a:r>
          </a:p>
          <a:p>
            <a:pPr marL="623888" lvl="1" indent="-260350">
              <a:lnSpc>
                <a:spcPts val="2000"/>
              </a:lnSpc>
              <a:spcBef>
                <a:spcPts val="0"/>
              </a:spcBef>
              <a:spcAft>
                <a:spcPts val="600"/>
              </a:spcAft>
              <a:buSzPct val="80000"/>
            </a:pPr>
            <a:r>
              <a:rPr lang="en-US" b="1"/>
              <a:t>Details—</a:t>
            </a:r>
            <a:r>
              <a:rPr lang="en-US"/>
              <a:t>General information about the Catalog</a:t>
            </a:r>
          </a:p>
          <a:p>
            <a:pPr marL="623888" lvl="1" indent="-260350">
              <a:lnSpc>
                <a:spcPts val="2000"/>
              </a:lnSpc>
              <a:spcBef>
                <a:spcPts val="0"/>
              </a:spcBef>
              <a:spcAft>
                <a:spcPts val="600"/>
              </a:spcAft>
              <a:buSzPct val="80000"/>
            </a:pPr>
            <a:r>
              <a:rPr lang="en-US" b="1"/>
              <a:t>Subscriptions—</a:t>
            </a:r>
            <a:r>
              <a:rPr lang="en-US"/>
              <a:t>Who you are publishing the Catalog to</a:t>
            </a:r>
          </a:p>
          <a:p>
            <a:pPr marL="623888" lvl="1" indent="-260350">
              <a:lnSpc>
                <a:spcPts val="2000"/>
              </a:lnSpc>
              <a:spcBef>
                <a:spcPts val="0"/>
              </a:spcBef>
              <a:spcAft>
                <a:spcPts val="600"/>
              </a:spcAft>
              <a:buSzPct val="80000"/>
            </a:pPr>
            <a:r>
              <a:rPr lang="en-US" b="1"/>
              <a:t>Content—</a:t>
            </a:r>
            <a:r>
              <a:rPr lang="en-US"/>
              <a:t>Uploading the actual Catalog file</a:t>
            </a:r>
          </a:p>
          <a:p>
            <a:pPr marL="230188" lvl="1" indent="0">
              <a:lnSpc>
                <a:spcPts val="1700"/>
              </a:lnSpc>
              <a:spcBef>
                <a:spcPts val="0"/>
              </a:spcBef>
              <a:spcAft>
                <a:spcPts val="600"/>
              </a:spcAft>
              <a:buNone/>
            </a:pPr>
            <a:endParaRPr lang="en-US" sz="1600"/>
          </a:p>
          <a:p>
            <a:pPr marL="515938" lvl="1" indent="-285750">
              <a:lnSpc>
                <a:spcPts val="1700"/>
              </a:lnSpc>
              <a:spcBef>
                <a:spcPts val="0"/>
              </a:spcBef>
              <a:spcAft>
                <a:spcPts val="600"/>
              </a:spcAft>
              <a:buFont typeface="Wingdings" panose="05000000000000000000" pitchFamily="2" charset="2"/>
              <a:buChar char=""/>
            </a:pPr>
            <a:endParaRPr lang="en-US" sz="1600"/>
          </a:p>
          <a:p>
            <a:pPr lvl="1">
              <a:lnSpc>
                <a:spcPts val="2300"/>
              </a:lnSpc>
              <a:spcBef>
                <a:spcPts val="0"/>
              </a:spcBef>
              <a:spcAft>
                <a:spcPts val="200"/>
              </a:spcAft>
            </a:pPr>
            <a:endParaRPr lang="en-US" sz="2000"/>
          </a:p>
        </p:txBody>
      </p:sp>
      <p:sp>
        <p:nvSpPr>
          <p:cNvPr id="2" name="Title 1"/>
          <p:cNvSpPr>
            <a:spLocks noGrp="1"/>
          </p:cNvSpPr>
          <p:nvPr>
            <p:ph type="title"/>
          </p:nvPr>
        </p:nvSpPr>
        <p:spPr/>
        <p:txBody>
          <a:bodyPr/>
          <a:lstStyle/>
          <a:p>
            <a:r>
              <a:rPr lang="en-US" spc="-50"/>
              <a:t>Creating and Publishing PunchOut Level 1 Catalogs Online</a:t>
            </a:r>
            <a:endParaRPr lang="en-US" noProof="0"/>
          </a:p>
        </p:txBody>
      </p:sp>
      <p:pic>
        <p:nvPicPr>
          <p:cNvPr id="4" name="Picture 3">
            <a:extLst>
              <a:ext uri="{FF2B5EF4-FFF2-40B4-BE49-F238E27FC236}">
                <a16:creationId xmlns:a16="http://schemas.microsoft.com/office/drawing/2014/main" id="{9A4431A3-3CFC-5652-A624-13636435D56A}"/>
              </a:ext>
            </a:extLst>
          </p:cNvPr>
          <p:cNvPicPr>
            <a:picLocks noChangeAspect="1"/>
          </p:cNvPicPr>
          <p:nvPr/>
        </p:nvPicPr>
        <p:blipFill>
          <a:blip r:embed="rId3"/>
          <a:stretch>
            <a:fillRect/>
          </a:stretch>
        </p:blipFill>
        <p:spPr>
          <a:xfrm>
            <a:off x="5693849" y="1620000"/>
            <a:ext cx="5996628" cy="33412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2978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1979543"/>
          </a:xfrm>
          <a:prstGeom prst="rect">
            <a:avLst/>
          </a:prstGeom>
        </p:spPr>
        <p:txBody>
          <a:bodyPr vert="horz" lIns="0" tIns="0" rIns="0" bIns="0" rtlCol="0" anchor="t">
            <a:normAutofit/>
          </a:bodyPr>
          <a:lstStyle/>
          <a:p>
            <a:pPr marL="285750" indent="-285750">
              <a:lnSpc>
                <a:spcPts val="2300"/>
              </a:lnSpc>
              <a:spcBef>
                <a:spcPts val="0"/>
              </a:spcBef>
              <a:spcAft>
                <a:spcPts val="600"/>
              </a:spcAft>
              <a:buSzPct val="100000"/>
              <a:buFont typeface="Wingdings" panose="05000000000000000000" pitchFamily="2" charset="2"/>
              <a:buChar char=""/>
            </a:pPr>
            <a:r>
              <a:rPr lang="en-US" dirty="0"/>
              <a:t>Details</a:t>
            </a:r>
          </a:p>
          <a:p>
            <a:pPr marL="461645" lvl="1" indent="-175895">
              <a:lnSpc>
                <a:spcPts val="2000"/>
              </a:lnSpc>
              <a:spcBef>
                <a:spcPts val="0"/>
              </a:spcBef>
            </a:pPr>
            <a:r>
              <a:rPr lang="en-US" b="1" dirty="0"/>
              <a:t>Catalog Name: </a:t>
            </a:r>
            <a:r>
              <a:rPr lang="en-US" dirty="0"/>
              <a:t>This becomes the “Subscription Name” for this Catalog that </a:t>
            </a:r>
            <a:r>
              <a:rPr lang="en-US" b="1" dirty="0"/>
              <a:t>will not change. </a:t>
            </a:r>
            <a:r>
              <a:rPr lang="en-US" dirty="0"/>
              <a:t>The format for this Name is set by your customer.  Use this format (no special characters are allowed, you can use a dash (-) or underscore(_)): </a:t>
            </a:r>
            <a:endParaRPr lang="en-US" b="1" dirty="0">
              <a:solidFill>
                <a:schemeClr val="accent1"/>
              </a:solidFill>
            </a:endParaRPr>
          </a:p>
          <a:p>
            <a:pPr marL="285750" lvl="1" indent="0">
              <a:lnSpc>
                <a:spcPts val="2000"/>
              </a:lnSpc>
              <a:spcBef>
                <a:spcPts val="0"/>
              </a:spcBef>
              <a:buNone/>
            </a:pPr>
            <a:r>
              <a:rPr lang="en-US" b="1" dirty="0">
                <a:solidFill>
                  <a:schemeClr val="accent1"/>
                </a:solidFill>
              </a:rPr>
              <a:t>   &lt;Put the specific format required by the Customer here&gt;</a:t>
            </a:r>
            <a:endParaRPr lang="en-US" b="1" dirty="0">
              <a:solidFill>
                <a:schemeClr val="accent1"/>
              </a:solidFill>
              <a:cs typeface="Arial"/>
            </a:endParaRPr>
          </a:p>
          <a:p>
            <a:pPr marL="640080" lvl="2" indent="-175895">
              <a:lnSpc>
                <a:spcPts val="2000"/>
              </a:lnSpc>
              <a:spcBef>
                <a:spcPts val="0"/>
              </a:spcBef>
            </a:pPr>
            <a:endParaRPr lang="en-US" sz="1600" b="1" dirty="0">
              <a:cs typeface="Arial"/>
            </a:endParaRPr>
          </a:p>
          <a:p>
            <a:pPr marL="640080" lvl="2" indent="-175895">
              <a:lnSpc>
                <a:spcPts val="2000"/>
              </a:lnSpc>
              <a:spcBef>
                <a:spcPts val="0"/>
              </a:spcBef>
            </a:pPr>
            <a:r>
              <a:rPr lang="en-US" sz="1600" b="1" dirty="0">
                <a:cs typeface="Arial"/>
              </a:rPr>
              <a:t>Example:</a:t>
            </a:r>
            <a:r>
              <a:rPr lang="en-US" sz="1600" b="1" dirty="0">
                <a:solidFill>
                  <a:schemeClr val="accent1"/>
                </a:solidFill>
                <a:cs typeface="Arial"/>
              </a:rPr>
              <a:t> </a:t>
            </a:r>
            <a:r>
              <a:rPr lang="en-US" sz="1600" b="1" dirty="0" err="1">
                <a:solidFill>
                  <a:schemeClr val="accent1"/>
                </a:solidFill>
                <a:cs typeface="Arial"/>
              </a:rPr>
              <a:t>SupplierName_PunchOut_EXT</a:t>
            </a:r>
            <a:endParaRPr lang="en-US" sz="1600" dirty="0">
              <a:solidFill>
                <a:schemeClr val="accent1"/>
              </a:solidFill>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p:txBody>
      </p:sp>
      <p:sp>
        <p:nvSpPr>
          <p:cNvPr id="2" name="Title 1"/>
          <p:cNvSpPr>
            <a:spLocks noGrp="1"/>
          </p:cNvSpPr>
          <p:nvPr>
            <p:ph type="title"/>
          </p:nvPr>
        </p:nvSpPr>
        <p:spPr/>
        <p:txBody>
          <a:bodyPr/>
          <a:lstStyle/>
          <a:p>
            <a:r>
              <a:rPr lang="en-US" spc="-50"/>
              <a:t>Creating and Publishing PunchOut Level 1 Catalogs Online</a:t>
            </a:r>
            <a:endParaRPr lang="en-US" noProof="0"/>
          </a:p>
        </p:txBody>
      </p:sp>
      <p:sp>
        <p:nvSpPr>
          <p:cNvPr id="7" name="Rectangle 6"/>
          <p:cNvSpPr/>
          <p:nvPr/>
        </p:nvSpPr>
        <p:spPr>
          <a:xfrm>
            <a:off x="399223" y="3599543"/>
            <a:ext cx="5593589" cy="2375009"/>
          </a:xfrm>
          <a:prstGeom prst="rect">
            <a:avLst/>
          </a:prstGeom>
        </p:spPr>
        <p:txBody>
          <a:bodyPr wrap="square" lIns="91440" tIns="45720" rIns="91440" bIns="45720" anchor="t">
            <a:spAutoFit/>
          </a:bodyPr>
          <a:lstStyle/>
          <a:p>
            <a:pPr marL="461645" marR="0" lvl="1" indent="-175895"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lang="en-US" sz="1800" b="1" err="1">
                <a:solidFill>
                  <a:srgbClr val="000000"/>
                </a:solidFill>
              </a:rPr>
              <a:t>PunchOut</a:t>
            </a:r>
            <a:r>
              <a:rPr lang="en-US" sz="1800" b="1">
                <a:solidFill>
                  <a:srgbClr val="000000"/>
                </a:solidFill>
              </a:rPr>
              <a:t> Level 1: </a:t>
            </a:r>
            <a:r>
              <a:rPr lang="en-US" sz="1600">
                <a:solidFill>
                  <a:srgbClr val="000000"/>
                </a:solidFill>
              </a:rPr>
              <a:t>Check this box to apply the default template details.</a:t>
            </a:r>
            <a:endParaRPr lang="en-US" sz="1600" b="1" i="0" u="none" strike="noStrike" kern="1200" cap="none" spc="0" normalizeH="0" baseline="0" noProof="0">
              <a:ln>
                <a:noFill/>
              </a:ln>
              <a:solidFill>
                <a:srgbClr val="000000"/>
              </a:solidFill>
              <a:effectLst/>
              <a:uLnTx/>
              <a:uFillTx/>
              <a:latin typeface="Arial"/>
              <a:cs typeface="Arial"/>
            </a:endParaRPr>
          </a:p>
          <a:p>
            <a:pPr marL="461645" marR="0" lvl="1" indent="-175895"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Description: </a:t>
            </a:r>
            <a:r>
              <a:rPr kumimoji="0" lang="en-US" sz="1600" b="0" i="1" u="none" strike="noStrike" kern="1200" cap="none" spc="0" normalizeH="0" baseline="0" noProof="0">
                <a:ln>
                  <a:noFill/>
                </a:ln>
                <a:solidFill>
                  <a:srgbClr val="000000"/>
                </a:solidFill>
                <a:effectLst/>
                <a:uLnTx/>
                <a:uFillTx/>
                <a:latin typeface="Arial"/>
                <a:ea typeface="+mn-ea"/>
                <a:cs typeface="+mn-cs"/>
              </a:rPr>
              <a:t>(Optional) </a:t>
            </a:r>
            <a:r>
              <a:rPr kumimoji="0" lang="en-US" sz="1600" b="0" i="0" u="none" strike="noStrike" kern="1200" cap="none" spc="0" normalizeH="0" baseline="0" noProof="0">
                <a:ln>
                  <a:noFill/>
                </a:ln>
                <a:solidFill>
                  <a:srgbClr val="000000"/>
                </a:solidFill>
                <a:effectLst/>
                <a:uLnTx/>
                <a:uFillTx/>
                <a:latin typeface="Arial"/>
                <a:ea typeface="+mn-ea"/>
                <a:cs typeface="+mn-cs"/>
              </a:rPr>
              <a:t>Brief description of the content of your Catalog</a:t>
            </a:r>
            <a:endParaRPr lang="en-US" sz="1600" b="0" i="0" u="none" strike="noStrike" kern="1200" cap="none" spc="0" normalizeH="0" baseline="0" noProof="0">
              <a:ln>
                <a:noFill/>
              </a:ln>
              <a:solidFill>
                <a:srgbClr val="000000"/>
              </a:solidFill>
              <a:effectLst/>
              <a:uLnTx/>
              <a:uFillTx/>
              <a:latin typeface="Arial"/>
              <a:cs typeface="Arial"/>
            </a:endParaRPr>
          </a:p>
          <a:p>
            <a:pPr marL="461645" marR="0" lvl="1" indent="-175895"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Commodities: </a:t>
            </a:r>
            <a:r>
              <a:rPr kumimoji="0" lang="en-US" sz="1600" b="0" i="1" u="none" strike="noStrike" kern="1200" cap="none" spc="0" normalizeH="0" baseline="0" noProof="0">
                <a:ln>
                  <a:noFill/>
                </a:ln>
                <a:solidFill>
                  <a:srgbClr val="000000"/>
                </a:solidFill>
                <a:effectLst/>
                <a:uLnTx/>
                <a:uFillTx/>
                <a:latin typeface="Arial"/>
                <a:ea typeface="+mn-ea"/>
                <a:cs typeface="+mn-cs"/>
              </a:rPr>
              <a:t>(Optional) </a:t>
            </a:r>
            <a:r>
              <a:rPr kumimoji="0" lang="en-US" sz="1600" b="0" i="0" u="none" strike="noStrike" kern="1200" cap="none" spc="0" normalizeH="0" baseline="0" noProof="0">
                <a:ln>
                  <a:noFill/>
                </a:ln>
                <a:solidFill>
                  <a:srgbClr val="000000"/>
                </a:solidFill>
                <a:effectLst/>
                <a:uLnTx/>
                <a:uFillTx/>
                <a:latin typeface="Arial"/>
                <a:ea typeface="+mn-ea"/>
                <a:cs typeface="+mn-cs"/>
              </a:rPr>
              <a:t>The UNSPSC code(s)</a:t>
            </a:r>
            <a:br>
              <a:rPr lang="en-US" sz="1600" b="0" i="0" u="none" strike="noStrike" kern="1200" cap="none" spc="0" normalizeH="0" baseline="0" noProof="0">
                <a:ln>
                  <a:noFill/>
                </a:ln>
                <a:effectLst/>
                <a:uLnTx/>
                <a:uFillTx/>
                <a:latin typeface="Arial"/>
              </a:rPr>
            </a:br>
            <a:r>
              <a:rPr kumimoji="0" lang="en-US" sz="1600" b="0" i="0" u="none" strike="noStrike" kern="1200" cap="none" spc="0" normalizeH="0" baseline="0" noProof="0">
                <a:ln>
                  <a:noFill/>
                </a:ln>
                <a:solidFill>
                  <a:srgbClr val="000000"/>
                </a:solidFill>
                <a:effectLst/>
                <a:uLnTx/>
                <a:uFillTx/>
                <a:latin typeface="Arial"/>
                <a:ea typeface="+mn-ea"/>
                <a:cs typeface="+mn-cs"/>
              </a:rPr>
              <a:t>that corresponds to the items family/ group of your Catalog. Use the “Add” button to find the code</a:t>
            </a:r>
            <a:endParaRPr lang="en-US" sz="1600" b="0" i="0" u="none" strike="noStrike" kern="1200" cap="none" spc="0" normalizeH="0" baseline="0" noProof="0">
              <a:ln>
                <a:noFill/>
              </a:ln>
              <a:solidFill>
                <a:srgbClr val="000000"/>
              </a:solidFill>
              <a:effectLst/>
              <a:uLnTx/>
              <a:uFillTx/>
              <a:latin typeface="Arial"/>
              <a:cs typeface="Arial"/>
            </a:endParaRPr>
          </a:p>
          <a:p>
            <a:pPr marL="461645" marR="0" lvl="1" indent="-175895"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When you complete this screen, click “</a:t>
            </a:r>
            <a:r>
              <a:rPr kumimoji="0" lang="en-US" sz="1800" b="1" i="0" u="none" strike="noStrike" kern="1200" cap="none" spc="0" normalizeH="0" baseline="0" noProof="0">
                <a:ln>
                  <a:noFill/>
                </a:ln>
                <a:solidFill>
                  <a:srgbClr val="000000"/>
                </a:solidFill>
                <a:effectLst/>
                <a:uLnTx/>
                <a:uFillTx/>
                <a:latin typeface="Arial"/>
                <a:ea typeface="+mn-ea"/>
                <a:cs typeface="+mn-cs"/>
              </a:rPr>
              <a:t>Next</a:t>
            </a:r>
            <a:r>
              <a:rPr kumimoji="0" lang="en-US" sz="1800" b="0" i="0" u="none" strike="noStrike" kern="1200" cap="none" spc="0" normalizeH="0" baseline="0" noProof="0">
                <a:ln>
                  <a:noFill/>
                </a:ln>
                <a:solidFill>
                  <a:srgbClr val="000000"/>
                </a:solidFill>
                <a:effectLst/>
                <a:uLnTx/>
                <a:uFillTx/>
                <a:latin typeface="Arial"/>
                <a:ea typeface="+mn-ea"/>
                <a:cs typeface="+mn-cs"/>
              </a:rPr>
              <a:t>”</a:t>
            </a:r>
            <a:endParaRPr lang="en-US" sz="1800" b="0" i="0" u="none" strike="noStrike" kern="1200" cap="none" spc="0" normalizeH="0" baseline="0" noProof="0">
              <a:ln>
                <a:noFill/>
              </a:ln>
              <a:solidFill>
                <a:srgbClr val="000000"/>
              </a:solidFill>
              <a:effectLst/>
              <a:uLnTx/>
              <a:uFillTx/>
              <a:latin typeface="Arial"/>
              <a:cs typeface="Arial"/>
            </a:endParaRPr>
          </a:p>
        </p:txBody>
      </p:sp>
      <p:pic>
        <p:nvPicPr>
          <p:cNvPr id="8" name="Picture 7">
            <a:extLst>
              <a:ext uri="{FF2B5EF4-FFF2-40B4-BE49-F238E27FC236}">
                <a16:creationId xmlns:a16="http://schemas.microsoft.com/office/drawing/2014/main" id="{9887FCD0-2243-0660-355F-0C19F2375AD5}"/>
              </a:ext>
            </a:extLst>
          </p:cNvPr>
          <p:cNvPicPr>
            <a:picLocks noChangeAspect="1"/>
          </p:cNvPicPr>
          <p:nvPr/>
        </p:nvPicPr>
        <p:blipFill>
          <a:blip r:embed="rId3"/>
          <a:stretch>
            <a:fillRect/>
          </a:stretch>
        </p:blipFill>
        <p:spPr>
          <a:xfrm>
            <a:off x="5825893" y="3282091"/>
            <a:ext cx="5957372" cy="30078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9320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19999"/>
            <a:ext cx="11467177" cy="1279853"/>
          </a:xfrm>
          <a:prstGeom prst="rect">
            <a:avLst/>
          </a:prstGeom>
        </p:spPr>
        <p:txBody>
          <a:bodyPr vert="horz" lIns="0" tIns="0" rIns="0" bIns="0" rtlCol="0" anchor="t">
            <a:noAutofit/>
          </a:bodyPr>
          <a:lstStyle/>
          <a:p>
            <a:pPr marL="285750" indent="-285750">
              <a:lnSpc>
                <a:spcPts val="2300"/>
              </a:lnSpc>
              <a:spcBef>
                <a:spcPts val="0"/>
              </a:spcBef>
              <a:spcAft>
                <a:spcPts val="600"/>
              </a:spcAft>
              <a:buSzPct val="100000"/>
              <a:buFont typeface="Wingdings" panose="05000000000000000000" pitchFamily="2" charset="2"/>
              <a:buChar char=""/>
            </a:pPr>
            <a:r>
              <a:rPr lang="en-US" dirty="0"/>
              <a:t>Subscriptions</a:t>
            </a:r>
          </a:p>
          <a:p>
            <a:pPr marL="461645" lvl="1" indent="-175895">
              <a:lnSpc>
                <a:spcPts val="2000"/>
              </a:lnSpc>
              <a:spcBef>
                <a:spcPts val="0"/>
              </a:spcBef>
              <a:spcAft>
                <a:spcPts val="600"/>
              </a:spcAft>
            </a:pPr>
            <a:r>
              <a:rPr lang="en-US" dirty="0"/>
              <a:t>Populate the fields which will be used to help generate the catalog index file.</a:t>
            </a:r>
            <a:endParaRPr lang="en-US" dirty="0">
              <a:cs typeface="Arial"/>
            </a:endParaRPr>
          </a:p>
          <a:p>
            <a:pPr marL="461645" lvl="1" indent="-175895">
              <a:lnSpc>
                <a:spcPts val="2000"/>
              </a:lnSpc>
              <a:spcBef>
                <a:spcPts val="0"/>
              </a:spcBef>
              <a:spcAft>
                <a:spcPts val="600"/>
              </a:spcAft>
            </a:pPr>
            <a:endParaRPr lang="en-US" sz="2400">
              <a:cs typeface="Arial"/>
            </a:endParaRPr>
          </a:p>
        </p:txBody>
      </p:sp>
      <p:sp>
        <p:nvSpPr>
          <p:cNvPr id="2" name="Title 1"/>
          <p:cNvSpPr>
            <a:spLocks noGrp="1"/>
          </p:cNvSpPr>
          <p:nvPr>
            <p:ph type="title"/>
          </p:nvPr>
        </p:nvSpPr>
        <p:spPr/>
        <p:txBody>
          <a:bodyPr/>
          <a:lstStyle/>
          <a:p>
            <a:r>
              <a:rPr lang="en-US" spc="-50"/>
              <a:t>Creating and Publishing PunchOut Level 1 Catalogs Online</a:t>
            </a:r>
            <a:endParaRPr lang="en-US" noProof="0"/>
          </a:p>
        </p:txBody>
      </p:sp>
      <p:pic>
        <p:nvPicPr>
          <p:cNvPr id="9" name="Picture 8">
            <a:extLst>
              <a:ext uri="{FF2B5EF4-FFF2-40B4-BE49-F238E27FC236}">
                <a16:creationId xmlns:a16="http://schemas.microsoft.com/office/drawing/2014/main" id="{A2F78382-D4D0-4A4E-A46C-9FF9C2294D6A}"/>
              </a:ext>
            </a:extLst>
          </p:cNvPr>
          <p:cNvPicPr>
            <a:picLocks noChangeAspect="1"/>
          </p:cNvPicPr>
          <p:nvPr/>
        </p:nvPicPr>
        <p:blipFill>
          <a:blip r:embed="rId3"/>
          <a:stretch>
            <a:fillRect/>
          </a:stretch>
        </p:blipFill>
        <p:spPr>
          <a:xfrm>
            <a:off x="6025106" y="2534244"/>
            <a:ext cx="5791298" cy="3253900"/>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AA45D718-DABC-8F02-AC32-8446879EDB8F}"/>
              </a:ext>
            </a:extLst>
          </p:cNvPr>
          <p:cNvSpPr txBox="1"/>
          <p:nvPr/>
        </p:nvSpPr>
        <p:spPr>
          <a:xfrm>
            <a:off x="708293" y="2481236"/>
            <a:ext cx="5118360" cy="1157048"/>
          </a:xfrm>
          <a:prstGeom prst="rect">
            <a:avLst/>
          </a:prstGeom>
          <a:noFill/>
        </p:spPr>
        <p:txBody>
          <a:bodyPr wrap="square" lIns="91440" tIns="45720" rIns="91440" bIns="45720" anchor="t">
            <a:spAutoFit/>
          </a:bodyPr>
          <a:lstStyle/>
          <a:p>
            <a:pPr marL="171450" indent="-171450">
              <a:lnSpc>
                <a:spcPts val="1300"/>
              </a:lnSpc>
              <a:spcAft>
                <a:spcPts val="200"/>
              </a:spcAft>
              <a:buFont typeface="Wingdings" pitchFamily="2" charset="2"/>
              <a:buChar char="§"/>
              <a:defRPr/>
            </a:pPr>
            <a:r>
              <a:rPr kumimoji="0" lang="en-US" sz="1400" b="1" i="0" u="none" strike="noStrike" kern="1200" cap="none" spc="0" normalizeH="0" baseline="0" noProof="0" dirty="0">
                <a:ln>
                  <a:noFill/>
                </a:ln>
                <a:solidFill>
                  <a:srgbClr val="000000"/>
                </a:solidFill>
                <a:effectLst/>
                <a:uLnTx/>
                <a:uFillTx/>
                <a:latin typeface="+mn-lt"/>
              </a:rPr>
              <a:t>Supplier Part ID </a:t>
            </a:r>
            <a:r>
              <a:rPr kumimoji="0" lang="en-US" sz="1400" b="1" i="0" u="none" strike="noStrike" kern="1200" cap="none" spc="0" normalizeH="0" baseline="0" noProof="0" dirty="0">
                <a:ln>
                  <a:noFill/>
                </a:ln>
                <a:solidFill>
                  <a:srgbClr val="FF0000"/>
                </a:solidFill>
                <a:effectLst/>
                <a:uLnTx/>
                <a:uFillTx/>
                <a:latin typeface="+mn-lt"/>
              </a:rPr>
              <a:t>-</a:t>
            </a:r>
            <a:r>
              <a:rPr kumimoji="0" lang="en-US" sz="1400" b="1" i="0" u="none" strike="noStrike" kern="1200" cap="none" spc="0" normalizeH="0" baseline="0" noProof="0" dirty="0">
                <a:ln>
                  <a:noFill/>
                </a:ln>
                <a:solidFill>
                  <a:srgbClr val="000000"/>
                </a:solidFill>
                <a:effectLst/>
                <a:uLnTx/>
                <a:uFillTx/>
                <a:latin typeface="+mn-lt"/>
              </a:rPr>
              <a:t> </a:t>
            </a:r>
            <a:r>
              <a:rPr kumimoji="0" lang="en-US" sz="1400" b="1" i="0" u="none" strike="noStrike" kern="1200" cap="none" spc="0" normalizeH="0" baseline="0" noProof="0" dirty="0">
                <a:ln>
                  <a:noFill/>
                </a:ln>
                <a:solidFill>
                  <a:srgbClr val="FF0000"/>
                </a:solidFill>
                <a:effectLst/>
                <a:uLnTx/>
                <a:uFillTx/>
                <a:latin typeface="+mn-lt"/>
              </a:rPr>
              <a:t>Required</a:t>
            </a:r>
            <a:endParaRPr lang="en-US" sz="1600" b="0" i="0" u="none" strike="noStrike" kern="1200" cap="none" spc="0" normalizeH="0" baseline="0" noProof="0" dirty="0">
              <a:ln>
                <a:noFill/>
              </a:ln>
              <a:solidFill>
                <a:srgbClr val="FF0000"/>
              </a:solidFill>
              <a:effectLst/>
              <a:uLnTx/>
              <a:uFillTx/>
              <a:latin typeface="+mn-lt"/>
              <a:cs typeface="Arial"/>
            </a:endParaRPr>
          </a:p>
          <a:p>
            <a:pPr marL="171450">
              <a:lnSpc>
                <a:spcPts val="1300"/>
              </a:lnSpc>
              <a:spcAft>
                <a:spcPts val="200"/>
              </a:spcAft>
              <a:defRPr/>
            </a:pPr>
            <a:r>
              <a:rPr kumimoji="0" lang="en-US" sz="1000" b="1" i="1" u="none" strike="noStrike" kern="1200" cap="none" spc="0" normalizeH="0" baseline="0" noProof="0" dirty="0">
                <a:ln>
                  <a:noFill/>
                </a:ln>
                <a:solidFill>
                  <a:srgbClr val="000000"/>
                </a:solidFill>
                <a:effectLst/>
                <a:uLnTx/>
                <a:uFillTx/>
                <a:latin typeface="+mn-lt"/>
              </a:rPr>
              <a:t>Description: </a:t>
            </a:r>
            <a:r>
              <a:rPr kumimoji="0" lang="en-US" sz="1000" b="0" i="0" u="none" strike="noStrike" kern="1200" cap="none" spc="0" normalizeH="0" baseline="0" noProof="0" dirty="0">
                <a:ln>
                  <a:noFill/>
                </a:ln>
                <a:solidFill>
                  <a:srgbClr val="000000"/>
                </a:solidFill>
                <a:effectLst/>
                <a:uLnTx/>
                <a:uFillTx/>
                <a:latin typeface="+mn-lt"/>
                <a:ea typeface="+mn-ea"/>
                <a:cs typeface="+mn-cs"/>
              </a:rPr>
              <a:t>This </a:t>
            </a:r>
            <a:r>
              <a:rPr kumimoji="0" lang="en-US" sz="1000" b="0" i="0" u="none" strike="noStrike" kern="1200" cap="none" spc="0" normalizeH="0" baseline="0" noProof="0" dirty="0">
                <a:ln>
                  <a:noFill/>
                </a:ln>
                <a:solidFill>
                  <a:srgbClr val="000000"/>
                </a:solidFill>
                <a:effectLst/>
                <a:uLnTx/>
                <a:uFillTx/>
                <a:latin typeface="+mn-lt"/>
              </a:rPr>
              <a:t>can be </a:t>
            </a:r>
            <a:r>
              <a:rPr kumimoji="0" lang="en-US" sz="1000" b="0" i="0" u="none" strike="noStrike" kern="1200" cap="none" spc="0" normalizeH="0" baseline="0" noProof="0" dirty="0">
                <a:ln>
                  <a:noFill/>
                </a:ln>
                <a:solidFill>
                  <a:srgbClr val="000000"/>
                </a:solidFill>
                <a:effectLst/>
                <a:uLnTx/>
                <a:uFillTx/>
                <a:latin typeface="+mn-lt"/>
                <a:ea typeface="+mn-ea"/>
                <a:cs typeface="+mn-cs"/>
              </a:rPr>
              <a:t>a default </a:t>
            </a:r>
            <a:r>
              <a:rPr kumimoji="0" lang="en-US" sz="1000" b="0" i="0" u="none" strike="noStrike" kern="1200" cap="none" spc="0" normalizeH="0" baseline="0" noProof="0" dirty="0">
                <a:ln>
                  <a:noFill/>
                </a:ln>
                <a:solidFill>
                  <a:srgbClr val="000000"/>
                </a:solidFill>
                <a:effectLst/>
                <a:uLnTx/>
                <a:uFillTx/>
                <a:latin typeface="+mn-lt"/>
              </a:rPr>
              <a:t>value</a:t>
            </a:r>
            <a:r>
              <a:rPr kumimoji="0" lang="en-US" sz="1000" b="0" i="0" u="none" strike="noStrike" kern="1200" cap="none" spc="0" normalizeH="0" baseline="0" noProof="0" dirty="0">
                <a:ln>
                  <a:noFill/>
                </a:ln>
                <a:solidFill>
                  <a:srgbClr val="000000"/>
                </a:solidFill>
                <a:effectLst/>
                <a:uLnTx/>
                <a:uFillTx/>
                <a:latin typeface="+mn-lt"/>
                <a:ea typeface="+mn-ea"/>
                <a:cs typeface="+mn-cs"/>
              </a:rPr>
              <a:t> such as AAA, or</a:t>
            </a:r>
            <a:r>
              <a:rPr kumimoji="0" lang="en-US" sz="1000" b="0" i="0" u="none" strike="noStrike" kern="1200" cap="none" spc="0" normalizeH="0" baseline="0" noProof="0" dirty="0">
                <a:ln>
                  <a:noFill/>
                </a:ln>
                <a:solidFill>
                  <a:srgbClr val="000000"/>
                </a:solidFill>
                <a:effectLst/>
                <a:uLnTx/>
                <a:uFillTx/>
                <a:latin typeface="+mn-lt"/>
              </a:rPr>
              <a:t> a </a:t>
            </a:r>
            <a:r>
              <a:rPr kumimoji="0" lang="en-US" sz="1000" b="0" i="0" u="none" strike="noStrike" kern="1200" cap="none" spc="0" normalizeH="0" baseline="0" noProof="0" dirty="0">
                <a:ln>
                  <a:noFill/>
                </a:ln>
                <a:solidFill>
                  <a:srgbClr val="000000"/>
                </a:solidFill>
                <a:effectLst/>
                <a:uLnTx/>
                <a:uFillTx/>
                <a:latin typeface="+mn-lt"/>
                <a:ea typeface="+mn-ea"/>
                <a:cs typeface="+mn-cs"/>
              </a:rPr>
              <a:t>customer specific value if </a:t>
            </a:r>
            <a:r>
              <a:rPr kumimoji="0" lang="en-US" sz="1000" b="0" i="0" u="none" strike="noStrike" kern="1200" cap="none" spc="0" normalizeH="0" baseline="0" noProof="0" dirty="0">
                <a:ln>
                  <a:noFill/>
                </a:ln>
                <a:solidFill>
                  <a:srgbClr val="000000"/>
                </a:solidFill>
                <a:effectLst/>
                <a:uLnTx/>
                <a:uFillTx/>
                <a:latin typeface="+mn-lt"/>
              </a:rPr>
              <a:t>your </a:t>
            </a:r>
            <a:r>
              <a:rPr kumimoji="0" lang="en-US" sz="1000" b="0" i="0" u="none" strike="noStrike" kern="1200" cap="none" spc="0" normalizeH="0" baseline="0" noProof="0" dirty="0" err="1">
                <a:ln>
                  <a:noFill/>
                </a:ln>
                <a:solidFill>
                  <a:srgbClr val="000000"/>
                </a:solidFill>
                <a:effectLst/>
                <a:uLnTx/>
                <a:uFillTx/>
                <a:latin typeface="+mn-lt"/>
              </a:rPr>
              <a:t>PunchOut</a:t>
            </a:r>
            <a:r>
              <a:rPr kumimoji="0" lang="en-US" sz="1000" b="0" i="0" u="none" strike="noStrike" kern="1200" cap="none" spc="0" normalizeH="0" baseline="0" noProof="0" dirty="0">
                <a:ln>
                  <a:noFill/>
                </a:ln>
                <a:solidFill>
                  <a:srgbClr val="000000"/>
                </a:solidFill>
                <a:effectLst/>
                <a:uLnTx/>
                <a:uFillTx/>
                <a:latin typeface="+mn-lt"/>
              </a:rPr>
              <a:t> </a:t>
            </a:r>
            <a:r>
              <a:rPr kumimoji="0" lang="en-US" sz="1000" b="0" i="0" u="none" strike="noStrike" kern="1200" cap="none" spc="0" normalizeH="0" baseline="0" noProof="0" dirty="0">
                <a:ln>
                  <a:noFill/>
                </a:ln>
                <a:solidFill>
                  <a:srgbClr val="000000"/>
                </a:solidFill>
                <a:effectLst/>
                <a:uLnTx/>
                <a:uFillTx/>
                <a:latin typeface="+mn-lt"/>
                <a:ea typeface="+mn-ea"/>
                <a:cs typeface="+mn-cs"/>
              </a:rPr>
              <a:t>solution validates on additional information</a:t>
            </a:r>
            <a:r>
              <a:rPr kumimoji="0" lang="en-US" sz="1000" i="0" u="none" strike="noStrike" kern="1200" cap="none" spc="0" normalizeH="0" baseline="0" noProof="0" dirty="0">
                <a:ln>
                  <a:noFill/>
                </a:ln>
                <a:solidFill>
                  <a:srgbClr val="000000"/>
                </a:solidFill>
                <a:effectLst/>
                <a:uLnTx/>
                <a:uFillTx/>
                <a:latin typeface="+mn-lt"/>
              </a:rPr>
              <a:t>.</a:t>
            </a:r>
            <a:endParaRPr lang="en-US" sz="1000" dirty="0">
              <a:cs typeface="Arial"/>
            </a:endParaRPr>
          </a:p>
          <a:p>
            <a:pPr marL="171450">
              <a:lnSpc>
                <a:spcPts val="1300"/>
              </a:lnSpc>
              <a:spcAft>
                <a:spcPts val="200"/>
              </a:spcAft>
              <a:defRPr/>
            </a:pPr>
            <a:r>
              <a:rPr lang="en-US" sz="900" b="1" i="1" dirty="0">
                <a:latin typeface="Arial Narrow"/>
              </a:rPr>
              <a:t>Note:</a:t>
            </a:r>
            <a:r>
              <a:rPr lang="en-US" sz="900" b="1" dirty="0">
                <a:latin typeface="Arial Narrow"/>
              </a:rPr>
              <a:t> If you provide more than one catalog for the same customer, please see the Appendix – Template and Catalog File Creation section.</a:t>
            </a:r>
            <a:endParaRPr lang="en-US" sz="900" dirty="0">
              <a:cs typeface="Arial"/>
            </a:endParaRP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mn-lt"/>
              </a:rPr>
              <a:t>Maximum length: </a:t>
            </a:r>
            <a:r>
              <a:rPr kumimoji="0" lang="en-US" sz="1000" b="0" i="0" u="none" strike="noStrike" kern="1200" cap="none" spc="0" normalizeH="0" baseline="0" noProof="0" dirty="0">
                <a:ln>
                  <a:noFill/>
                </a:ln>
                <a:solidFill>
                  <a:srgbClr val="000000"/>
                </a:solidFill>
                <a:effectLst/>
                <a:uLnTx/>
                <a:uFillTx/>
                <a:latin typeface="+mn-lt"/>
              </a:rPr>
              <a:t>255</a:t>
            </a:r>
            <a:endParaRPr lang="en-US" sz="1000" b="0" i="0" u="none" strike="noStrike" kern="1200" cap="none" spc="0" normalizeH="0" baseline="0" noProof="0" dirty="0">
              <a:ln>
                <a:noFill/>
              </a:ln>
              <a:solidFill>
                <a:srgbClr val="000000"/>
              </a:solidFill>
              <a:effectLst/>
              <a:uLnTx/>
              <a:uFillTx/>
              <a:latin typeface="+mn-lt"/>
              <a:cs typeface="Arial"/>
            </a:endParaRPr>
          </a:p>
        </p:txBody>
      </p:sp>
      <p:sp>
        <p:nvSpPr>
          <p:cNvPr id="8" name="TextBox 7">
            <a:extLst>
              <a:ext uri="{FF2B5EF4-FFF2-40B4-BE49-F238E27FC236}">
                <a16:creationId xmlns:a16="http://schemas.microsoft.com/office/drawing/2014/main" id="{134222AF-D5E1-0971-1566-9FBA292778C4}"/>
              </a:ext>
            </a:extLst>
          </p:cNvPr>
          <p:cNvSpPr txBox="1"/>
          <p:nvPr/>
        </p:nvSpPr>
        <p:spPr>
          <a:xfrm>
            <a:off x="708293" y="3863076"/>
            <a:ext cx="5118360" cy="1272464"/>
          </a:xfrm>
          <a:prstGeom prst="rect">
            <a:avLst/>
          </a:prstGeom>
          <a:noFill/>
        </p:spPr>
        <p:txBody>
          <a:bodyPr wrap="square" lIns="91440" tIns="45720" rIns="91440" bIns="45720" anchor="t">
            <a:spAutoFit/>
          </a:bodyPr>
          <a:lstStyle/>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a:ln>
                  <a:noFill/>
                </a:ln>
                <a:solidFill>
                  <a:srgbClr val="000000"/>
                </a:solidFill>
                <a:effectLst/>
                <a:uLnTx/>
                <a:uFillTx/>
                <a:latin typeface="+mn-lt"/>
                <a:ea typeface="+mn-ea"/>
                <a:cs typeface="+mn-cs"/>
              </a:rPr>
              <a:t>Catalog Code </a:t>
            </a:r>
            <a:r>
              <a:rPr kumimoji="0" lang="en-US" sz="1400" b="1" i="0" u="none" strike="noStrike" kern="1200" cap="none" spc="0" normalizeH="0" baseline="0" noProof="0">
                <a:ln>
                  <a:noFill/>
                </a:ln>
                <a:solidFill>
                  <a:srgbClr val="FF0000"/>
                </a:solidFill>
                <a:effectLst/>
                <a:uLnTx/>
                <a:uFillTx/>
                <a:latin typeface="+mn-lt"/>
                <a:ea typeface="+mn-ea"/>
                <a:cs typeface="+mn-cs"/>
              </a:rPr>
              <a:t>- Required</a:t>
            </a:r>
            <a:endParaRPr lang="en-US" sz="1400" b="1" i="0" u="none" strike="noStrike" kern="1200" cap="none" spc="0" normalizeH="0" baseline="0" noProof="0">
              <a:ln>
                <a:noFill/>
              </a:ln>
              <a:solidFill>
                <a:srgbClr val="FF0000"/>
              </a:solidFill>
              <a:effectLst/>
              <a:uLnTx/>
              <a:uFillTx/>
              <a:latin typeface="+mn-lt"/>
              <a:cs typeface="Arial"/>
            </a:endParaRPr>
          </a:p>
          <a:p>
            <a:pPr marL="171450">
              <a:lnSpc>
                <a:spcPts val="1300"/>
              </a:lnSpc>
              <a:spcAft>
                <a:spcPts val="200"/>
              </a:spcAft>
              <a:defRPr/>
            </a:pPr>
            <a:r>
              <a:rPr kumimoji="0" lang="fr-FR" sz="1000" b="1" i="1" u="none" strike="noStrike" kern="1200" cap="none" spc="0" normalizeH="0" baseline="0" noProof="0">
                <a:ln>
                  <a:noFill/>
                </a:ln>
                <a:solidFill>
                  <a:srgbClr val="000000"/>
                </a:solidFill>
                <a:effectLst/>
                <a:uLnTx/>
                <a:uFillTx/>
                <a:latin typeface="+mn-lt"/>
                <a:ea typeface="+mn-ea"/>
                <a:cs typeface="+mn-cs"/>
              </a:rPr>
              <a:t>Description: </a:t>
            </a:r>
            <a:r>
              <a:rPr kumimoji="0" lang="fr-FR" sz="1000" b="0" i="0" u="none" strike="noStrike" kern="1200" cap="none" spc="0" normalizeH="0" baseline="0" noProof="0">
                <a:ln>
                  <a:noFill/>
                </a:ln>
                <a:solidFill>
                  <a:srgbClr val="000000"/>
                </a:solidFill>
                <a:effectLst/>
                <a:uLnTx/>
                <a:uFillTx/>
                <a:latin typeface="+mn-lt"/>
                <a:ea typeface="+mn-ea"/>
                <a:cs typeface="+mn-cs"/>
              </a:rPr>
              <a:t>Classification of the main </a:t>
            </a:r>
            <a:r>
              <a:rPr kumimoji="0" lang="fr-FR" sz="1000" b="0" i="0" u="none" strike="noStrike" kern="1200" cap="none" spc="0" normalizeH="0" baseline="0" noProof="0" err="1">
                <a:ln>
                  <a:noFill/>
                </a:ln>
                <a:solidFill>
                  <a:srgbClr val="000000"/>
                </a:solidFill>
                <a:effectLst/>
                <a:uLnTx/>
                <a:uFillTx/>
                <a:latin typeface="+mn-lt"/>
                <a:ea typeface="+mn-ea"/>
                <a:cs typeface="+mn-cs"/>
              </a:rPr>
              <a:t>product</a:t>
            </a:r>
            <a:r>
              <a:rPr kumimoji="0" lang="fr-FR" sz="1000" b="0" i="0" u="none" strike="noStrike" kern="1200" cap="none" spc="0" normalizeH="0" baseline="0" noProof="0">
                <a:ln>
                  <a:noFill/>
                </a:ln>
                <a:solidFill>
                  <a:srgbClr val="000000"/>
                </a:solidFill>
                <a:effectLst/>
                <a:uLnTx/>
                <a:uFillTx/>
                <a:latin typeface="+mn-lt"/>
                <a:ea typeface="+mn-ea"/>
                <a:cs typeface="+mn-cs"/>
              </a:rPr>
              <a:t> or service </a:t>
            </a:r>
            <a:r>
              <a:rPr kumimoji="0" lang="fr-FR" sz="1000" b="0" i="0" u="none" strike="noStrike" kern="1200" cap="none" spc="0" normalizeH="0" baseline="0" noProof="0" err="1">
                <a:ln>
                  <a:noFill/>
                </a:ln>
                <a:solidFill>
                  <a:srgbClr val="000000"/>
                </a:solidFill>
                <a:effectLst/>
                <a:uLnTx/>
                <a:uFillTx/>
                <a:latin typeface="+mn-lt"/>
                <a:ea typeface="+mn-ea"/>
                <a:cs typeface="+mn-cs"/>
              </a:rPr>
              <a:t>you</a:t>
            </a:r>
            <a:r>
              <a:rPr kumimoji="0" lang="fr-FR" sz="1000" b="0" i="0" u="none" strike="noStrike" kern="1200" cap="none" spc="0" normalizeH="0" baseline="0" noProof="0">
                <a:ln>
                  <a:noFill/>
                </a:ln>
                <a:solidFill>
                  <a:srgbClr val="000000"/>
                </a:solidFill>
                <a:effectLst/>
                <a:uLnTx/>
                <a:uFillTx/>
                <a:latin typeface="+mn-lt"/>
                <a:ea typeface="+mn-ea"/>
                <a:cs typeface="+mn-cs"/>
              </a:rPr>
              <a:t> </a:t>
            </a:r>
            <a:r>
              <a:rPr kumimoji="0" lang="fr-FR" sz="1000" b="0" i="0" u="none" strike="noStrike" kern="1200" cap="none" spc="0" normalizeH="0" baseline="0" noProof="0" err="1">
                <a:ln>
                  <a:noFill/>
                </a:ln>
                <a:solidFill>
                  <a:srgbClr val="000000"/>
                </a:solidFill>
                <a:effectLst/>
                <a:uLnTx/>
                <a:uFillTx/>
                <a:latin typeface="+mn-lt"/>
                <a:ea typeface="+mn-ea"/>
                <a:cs typeface="+mn-cs"/>
              </a:rPr>
              <a:t>sell</a:t>
            </a:r>
            <a:r>
              <a:rPr lang="fr-FR" sz="1000">
                <a:solidFill>
                  <a:srgbClr val="000000"/>
                </a:solidFill>
                <a:latin typeface="+mn-lt"/>
              </a:rPr>
              <a:t>.  It</a:t>
            </a:r>
            <a:r>
              <a:rPr kumimoji="0" lang="fr-FR" sz="1000" b="0" i="0" u="none" strike="noStrike" kern="1200" cap="none" spc="0" normalizeH="0" baseline="0" noProof="0">
                <a:ln>
                  <a:noFill/>
                </a:ln>
                <a:solidFill>
                  <a:srgbClr val="000000"/>
                </a:solidFill>
                <a:effectLst/>
                <a:uLnTx/>
                <a:uFillTx/>
                <a:latin typeface="+mn-lt"/>
                <a:ea typeface="+mn-ea"/>
                <a:cs typeface="+mn-cs"/>
              </a:rPr>
              <a:t> </a:t>
            </a:r>
            <a:r>
              <a:rPr kumimoji="0" lang="fr-FR" sz="1000" b="0" i="0" u="none" strike="noStrike" kern="1200" cap="none" spc="0" normalizeH="0" baseline="0" noProof="0" err="1">
                <a:ln>
                  <a:noFill/>
                </a:ln>
                <a:solidFill>
                  <a:srgbClr val="000000"/>
                </a:solidFill>
                <a:effectLst/>
                <a:uLnTx/>
                <a:uFillTx/>
                <a:latin typeface="+mn-lt"/>
                <a:ea typeface="+mn-ea"/>
                <a:cs typeface="+mn-cs"/>
              </a:rPr>
              <a:t>is</a:t>
            </a:r>
            <a:r>
              <a:rPr kumimoji="0" lang="fr-FR" sz="1000" b="0" i="0" u="none" strike="noStrike" kern="1200" cap="none" spc="0" normalizeH="0" baseline="0" noProof="0">
                <a:ln>
                  <a:noFill/>
                </a:ln>
                <a:solidFill>
                  <a:srgbClr val="000000"/>
                </a:solidFill>
                <a:effectLst/>
                <a:uLnTx/>
                <a:uFillTx/>
                <a:latin typeface="+mn-lt"/>
                <a:ea typeface="+mn-ea"/>
                <a:cs typeface="+mn-cs"/>
              </a:rPr>
              <a:t> </a:t>
            </a:r>
            <a:r>
              <a:rPr kumimoji="0" lang="fr-FR" sz="1000" b="0" i="0" u="none" strike="noStrike" kern="1200" cap="none" spc="0" normalizeH="0" baseline="0" noProof="0" err="1">
                <a:ln>
                  <a:noFill/>
                </a:ln>
                <a:solidFill>
                  <a:srgbClr val="000000"/>
                </a:solidFill>
                <a:effectLst/>
                <a:uLnTx/>
                <a:uFillTx/>
                <a:latin typeface="+mn-lt"/>
                <a:ea typeface="+mn-ea"/>
                <a:cs typeface="+mn-cs"/>
              </a:rPr>
              <a:t>recommended</a:t>
            </a:r>
            <a:r>
              <a:rPr kumimoji="0" lang="fr-FR" sz="1000" b="0" i="0" u="none" strike="noStrike" kern="1200" cap="none" spc="0" normalizeH="0" baseline="0" noProof="0">
                <a:ln>
                  <a:noFill/>
                </a:ln>
                <a:solidFill>
                  <a:srgbClr val="000000"/>
                </a:solidFill>
                <a:effectLst/>
                <a:uLnTx/>
                <a:uFillTx/>
                <a:latin typeface="+mn-lt"/>
                <a:ea typeface="+mn-ea"/>
                <a:cs typeface="+mn-cs"/>
              </a:rPr>
              <a:t> to use a high </a:t>
            </a:r>
            <a:r>
              <a:rPr kumimoji="0" lang="fr-FR" sz="1000" b="0" i="0" u="none" strike="noStrike" kern="1200" cap="none" spc="0" normalizeH="0" baseline="0" noProof="0" err="1">
                <a:ln>
                  <a:noFill/>
                </a:ln>
                <a:solidFill>
                  <a:srgbClr val="000000"/>
                </a:solidFill>
                <a:effectLst/>
                <a:uLnTx/>
                <a:uFillTx/>
                <a:latin typeface="+mn-lt"/>
                <a:ea typeface="+mn-ea"/>
                <a:cs typeface="+mn-cs"/>
              </a:rPr>
              <a:t>level</a:t>
            </a:r>
            <a:r>
              <a:rPr kumimoji="0" lang="fr-FR" sz="1000" b="0" i="0" u="none" strike="noStrike" kern="1200" cap="none" spc="0" normalizeH="0" baseline="0" noProof="0">
                <a:ln>
                  <a:noFill/>
                </a:ln>
                <a:solidFill>
                  <a:srgbClr val="000000"/>
                </a:solidFill>
                <a:effectLst/>
                <a:uLnTx/>
                <a:uFillTx/>
                <a:latin typeface="+mn-lt"/>
                <a:ea typeface="+mn-ea"/>
                <a:cs typeface="+mn-cs"/>
              </a:rPr>
              <a:t> </a:t>
            </a:r>
            <a:r>
              <a:rPr kumimoji="0" lang="fr-FR" sz="1000" b="0" i="0" u="none" strike="noStrike" kern="1200" cap="none" spc="0" normalizeH="0" baseline="0" noProof="0" err="1">
                <a:ln>
                  <a:noFill/>
                </a:ln>
                <a:solidFill>
                  <a:srgbClr val="000000"/>
                </a:solidFill>
                <a:effectLst/>
                <a:uLnTx/>
                <a:uFillTx/>
                <a:latin typeface="+mn-lt"/>
                <a:ea typeface="+mn-ea"/>
                <a:cs typeface="+mn-cs"/>
              </a:rPr>
              <a:t>commodity</a:t>
            </a:r>
            <a:r>
              <a:rPr kumimoji="0" lang="fr-FR" sz="1000" b="0" i="0" u="none" strike="noStrike" kern="1200" cap="none" spc="0" normalizeH="0" baseline="0" noProof="0">
                <a:ln>
                  <a:noFill/>
                </a:ln>
                <a:solidFill>
                  <a:srgbClr val="000000"/>
                </a:solidFill>
                <a:effectLst/>
                <a:uLnTx/>
                <a:uFillTx/>
                <a:latin typeface="+mn-lt"/>
                <a:ea typeface="+mn-ea"/>
                <a:cs typeface="+mn-cs"/>
              </a:rPr>
              <a:t> code</a:t>
            </a:r>
            <a:r>
              <a:rPr lang="fr-FR" sz="1000">
                <a:solidFill>
                  <a:srgbClr val="000000"/>
                </a:solidFill>
                <a:latin typeface="+mn-lt"/>
              </a:rPr>
              <a:t> </a:t>
            </a:r>
            <a:r>
              <a:rPr lang="fr-FR" sz="1000" err="1">
                <a:solidFill>
                  <a:srgbClr val="000000"/>
                </a:solidFill>
                <a:latin typeface="+mn-lt"/>
              </a:rPr>
              <a:t>that</a:t>
            </a:r>
            <a:r>
              <a:rPr lang="fr-FR" sz="1000">
                <a:solidFill>
                  <a:srgbClr val="000000"/>
                </a:solidFill>
                <a:latin typeface="+mn-lt"/>
              </a:rPr>
              <a:t> best </a:t>
            </a:r>
            <a:r>
              <a:rPr lang="fr-FR" sz="1000" err="1">
                <a:solidFill>
                  <a:srgbClr val="000000"/>
                </a:solidFill>
                <a:latin typeface="+mn-lt"/>
              </a:rPr>
              <a:t>represents</a:t>
            </a:r>
            <a:r>
              <a:rPr lang="fr-FR" sz="1000">
                <a:solidFill>
                  <a:srgbClr val="000000"/>
                </a:solidFill>
                <a:latin typeface="+mn-lt"/>
              </a:rPr>
              <a:t> the </a:t>
            </a:r>
            <a:r>
              <a:rPr lang="fr-FR" sz="1000" err="1">
                <a:solidFill>
                  <a:srgbClr val="000000"/>
                </a:solidFill>
                <a:latin typeface="+mn-lt"/>
              </a:rPr>
              <a:t>overall</a:t>
            </a:r>
            <a:r>
              <a:rPr lang="fr-FR" sz="1000">
                <a:solidFill>
                  <a:srgbClr val="000000"/>
                </a:solidFill>
                <a:latin typeface="+mn-lt"/>
              </a:rPr>
              <a:t> </a:t>
            </a:r>
            <a:r>
              <a:rPr lang="fr-FR" sz="1000" err="1">
                <a:solidFill>
                  <a:srgbClr val="000000"/>
                </a:solidFill>
                <a:latin typeface="+mn-lt"/>
              </a:rPr>
              <a:t>category</a:t>
            </a:r>
            <a:r>
              <a:rPr lang="fr-FR" sz="1000">
                <a:solidFill>
                  <a:srgbClr val="000000"/>
                </a:solidFill>
                <a:latin typeface="+mn-lt"/>
              </a:rPr>
              <a:t> of </a:t>
            </a:r>
            <a:r>
              <a:rPr lang="fr-FR" sz="1000" err="1">
                <a:solidFill>
                  <a:srgbClr val="000000"/>
                </a:solidFill>
                <a:latin typeface="+mn-lt"/>
              </a:rPr>
              <a:t>products</a:t>
            </a:r>
            <a:r>
              <a:rPr lang="fr-FR" sz="1000">
                <a:solidFill>
                  <a:srgbClr val="000000"/>
                </a:solidFill>
                <a:latin typeface="+mn-lt"/>
              </a:rPr>
              <a:t>/services </a:t>
            </a:r>
            <a:r>
              <a:rPr lang="fr-FR" sz="1000" err="1">
                <a:solidFill>
                  <a:srgbClr val="000000"/>
                </a:solidFill>
                <a:latin typeface="+mn-lt"/>
              </a:rPr>
              <a:t>sold</a:t>
            </a:r>
            <a:r>
              <a:rPr lang="fr-FR" sz="1000">
                <a:solidFill>
                  <a:srgbClr val="000000"/>
                </a:solidFill>
                <a:latin typeface="+mn-lt"/>
              </a:rPr>
              <a:t> to </a:t>
            </a:r>
            <a:r>
              <a:rPr lang="fr-FR" sz="1000" err="1">
                <a:solidFill>
                  <a:srgbClr val="000000"/>
                </a:solidFill>
                <a:latin typeface="+mn-lt"/>
              </a:rPr>
              <a:t>your</a:t>
            </a:r>
            <a:r>
              <a:rPr lang="fr-FR" sz="1000">
                <a:solidFill>
                  <a:srgbClr val="000000"/>
                </a:solidFill>
                <a:latin typeface="+mn-lt"/>
              </a:rPr>
              <a:t> </a:t>
            </a:r>
            <a:r>
              <a:rPr lang="fr-FR" sz="1000" err="1">
                <a:solidFill>
                  <a:srgbClr val="000000"/>
                </a:solidFill>
                <a:latin typeface="+mn-lt"/>
              </a:rPr>
              <a:t>customer</a:t>
            </a:r>
            <a:r>
              <a:rPr lang="fr-FR" sz="1000">
                <a:solidFill>
                  <a:srgbClr val="000000"/>
                </a:solidFill>
                <a:latin typeface="+mn-lt"/>
              </a:rPr>
              <a:t>.</a:t>
            </a:r>
            <a:r>
              <a:rPr kumimoji="0" lang="fr-FR" sz="1000" b="0" i="0" u="none" strike="noStrike" kern="1200" cap="none" spc="0" normalizeH="0" baseline="0" noProof="0">
                <a:ln>
                  <a:noFill/>
                </a:ln>
                <a:solidFill>
                  <a:srgbClr val="000000"/>
                </a:solidFill>
                <a:effectLst/>
                <a:uLnTx/>
                <a:uFillTx/>
                <a:latin typeface="+mn-lt"/>
                <a:ea typeface="+mn-ea"/>
                <a:cs typeface="+mn-cs"/>
              </a:rPr>
              <a:t> This </a:t>
            </a:r>
            <a:r>
              <a:rPr kumimoji="0" lang="fr-FR" sz="1000" b="0" i="0" u="none" strike="noStrike" kern="1200" cap="none" spc="0" normalizeH="0" baseline="0" noProof="0" err="1">
                <a:ln>
                  <a:noFill/>
                </a:ln>
                <a:solidFill>
                  <a:srgbClr val="000000"/>
                </a:solidFill>
                <a:effectLst/>
                <a:uLnTx/>
                <a:uFillTx/>
                <a:latin typeface="+mn-lt"/>
                <a:ea typeface="+mn-ea"/>
                <a:cs typeface="+mn-cs"/>
              </a:rPr>
              <a:t>will</a:t>
            </a:r>
            <a:r>
              <a:rPr kumimoji="0" lang="fr-FR" sz="1000" b="0" i="0" u="none" strike="noStrike" kern="1200" cap="none" spc="0" normalizeH="0" baseline="0" noProof="0">
                <a:ln>
                  <a:noFill/>
                </a:ln>
                <a:solidFill>
                  <a:srgbClr val="000000"/>
                </a:solidFill>
                <a:effectLst/>
                <a:uLnTx/>
                <a:uFillTx/>
                <a:latin typeface="+mn-lt"/>
                <a:ea typeface="+mn-ea"/>
                <a:cs typeface="+mn-cs"/>
              </a:rPr>
              <a:t> </a:t>
            </a:r>
            <a:r>
              <a:rPr kumimoji="0" lang="fr-FR" sz="1000" b="0" i="0" u="none" strike="noStrike" kern="1200" cap="none" spc="0" normalizeH="0" baseline="0" noProof="0" err="1">
                <a:ln>
                  <a:noFill/>
                </a:ln>
                <a:solidFill>
                  <a:srgbClr val="000000"/>
                </a:solidFill>
                <a:effectLst/>
                <a:uLnTx/>
                <a:uFillTx/>
                <a:latin typeface="+mn-lt"/>
                <a:ea typeface="+mn-ea"/>
                <a:cs typeface="+mn-cs"/>
              </a:rPr>
              <a:t>determine</a:t>
            </a:r>
            <a:r>
              <a:rPr kumimoji="0" lang="fr-FR" sz="1000" b="0" i="0" u="none" strike="noStrike" kern="1200" cap="none" spc="0" normalizeH="0" baseline="0" noProof="0">
                <a:ln>
                  <a:noFill/>
                </a:ln>
                <a:solidFill>
                  <a:srgbClr val="000000"/>
                </a:solidFill>
                <a:effectLst/>
                <a:uLnTx/>
                <a:uFillTx/>
                <a:latin typeface="+mn-lt"/>
                <a:ea typeface="+mn-ea"/>
                <a:cs typeface="+mn-cs"/>
              </a:rPr>
              <a:t> </a:t>
            </a:r>
            <a:r>
              <a:rPr kumimoji="0" lang="fr-FR" sz="1000" b="0" i="0" u="none" strike="noStrike" kern="1200" cap="none" spc="0" normalizeH="0" baseline="0" noProof="0" err="1">
                <a:ln>
                  <a:noFill/>
                </a:ln>
                <a:solidFill>
                  <a:srgbClr val="000000"/>
                </a:solidFill>
                <a:effectLst/>
                <a:uLnTx/>
                <a:uFillTx/>
                <a:latin typeface="+mn-lt"/>
                <a:ea typeface="+mn-ea"/>
                <a:cs typeface="+mn-cs"/>
              </a:rPr>
              <a:t>where</a:t>
            </a:r>
            <a:r>
              <a:rPr kumimoji="0" lang="fr-FR" sz="1000" b="0" i="0" u="none" strike="noStrike" kern="1200" cap="none" spc="0" normalizeH="0" baseline="0" noProof="0">
                <a:ln>
                  <a:noFill/>
                </a:ln>
                <a:solidFill>
                  <a:srgbClr val="000000"/>
                </a:solidFill>
                <a:effectLst/>
                <a:uLnTx/>
                <a:uFillTx/>
                <a:latin typeface="+mn-lt"/>
                <a:ea typeface="+mn-ea"/>
                <a:cs typeface="+mn-cs"/>
              </a:rPr>
              <a:t> </a:t>
            </a:r>
            <a:r>
              <a:rPr kumimoji="0" lang="fr-FR" sz="1000" b="0" i="0" u="none" strike="noStrike" kern="1200" cap="none" spc="0" normalizeH="0" baseline="0" noProof="0" err="1">
                <a:ln>
                  <a:noFill/>
                </a:ln>
                <a:solidFill>
                  <a:srgbClr val="000000"/>
                </a:solidFill>
                <a:effectLst/>
                <a:uLnTx/>
                <a:uFillTx/>
                <a:latin typeface="+mn-lt"/>
                <a:ea typeface="+mn-ea"/>
                <a:cs typeface="+mn-cs"/>
              </a:rPr>
              <a:t>your</a:t>
            </a:r>
            <a:r>
              <a:rPr kumimoji="0" lang="fr-FR" sz="1000" b="0" i="0" u="none" strike="noStrike" kern="1200" cap="none" spc="0" normalizeH="0" baseline="0" noProof="0">
                <a:ln>
                  <a:noFill/>
                </a:ln>
                <a:solidFill>
                  <a:srgbClr val="000000"/>
                </a:solidFill>
                <a:effectLst/>
                <a:uLnTx/>
                <a:uFillTx/>
                <a:latin typeface="+mn-lt"/>
                <a:ea typeface="+mn-ea"/>
                <a:cs typeface="+mn-cs"/>
              </a:rPr>
              <a:t> Supplier </a:t>
            </a:r>
            <a:r>
              <a:rPr kumimoji="0" lang="fr-FR" sz="1000" b="0" i="0" u="none" strike="noStrike" kern="1200" cap="none" spc="0" normalizeH="0" baseline="0" noProof="0" err="1">
                <a:ln>
                  <a:noFill/>
                </a:ln>
                <a:solidFill>
                  <a:srgbClr val="000000"/>
                </a:solidFill>
                <a:effectLst/>
                <a:uLnTx/>
                <a:uFillTx/>
                <a:latin typeface="+mn-lt"/>
                <a:ea typeface="+mn-ea"/>
                <a:cs typeface="+mn-cs"/>
              </a:rPr>
              <a:t>link</a:t>
            </a:r>
            <a:r>
              <a:rPr kumimoji="0" lang="fr-FR" sz="1000" b="0" i="0" u="none" strike="noStrike" kern="1200" cap="none" spc="0" normalizeH="0" baseline="0" noProof="0">
                <a:ln>
                  <a:noFill/>
                </a:ln>
                <a:solidFill>
                  <a:srgbClr val="000000"/>
                </a:solidFill>
                <a:effectLst/>
                <a:uLnTx/>
                <a:uFillTx/>
                <a:latin typeface="+mn-lt"/>
                <a:ea typeface="+mn-ea"/>
                <a:cs typeface="+mn-cs"/>
              </a:rPr>
              <a:t> </a:t>
            </a:r>
            <a:r>
              <a:rPr kumimoji="0" lang="fr-FR" sz="1000" b="0" i="0" u="none" strike="noStrike" kern="1200" cap="none" spc="0" normalizeH="0" baseline="0" noProof="0" err="1">
                <a:ln>
                  <a:noFill/>
                </a:ln>
                <a:solidFill>
                  <a:srgbClr val="000000"/>
                </a:solidFill>
                <a:effectLst/>
                <a:uLnTx/>
                <a:uFillTx/>
                <a:latin typeface="+mn-lt"/>
                <a:ea typeface="+mn-ea"/>
                <a:cs typeface="+mn-cs"/>
              </a:rPr>
              <a:t>appears</a:t>
            </a:r>
            <a:r>
              <a:rPr kumimoji="0" lang="fr-FR" sz="1000" b="0" i="0" u="none" strike="noStrike" kern="1200" cap="none" spc="0" normalizeH="0" baseline="0" noProof="0">
                <a:ln>
                  <a:noFill/>
                </a:ln>
                <a:solidFill>
                  <a:srgbClr val="000000"/>
                </a:solidFill>
                <a:effectLst/>
                <a:uLnTx/>
                <a:uFillTx/>
                <a:latin typeface="+mn-lt"/>
                <a:ea typeface="+mn-ea"/>
                <a:cs typeface="+mn-cs"/>
              </a:rPr>
              <a:t> in the </a:t>
            </a:r>
            <a:r>
              <a:rPr kumimoji="0" lang="fr-FR" sz="1000" b="0" i="0" u="none" strike="noStrike" kern="1200" cap="none" spc="0" normalizeH="0" baseline="0" noProof="0" err="1">
                <a:ln>
                  <a:noFill/>
                </a:ln>
                <a:solidFill>
                  <a:srgbClr val="000000"/>
                </a:solidFill>
                <a:effectLst/>
                <a:uLnTx/>
                <a:uFillTx/>
                <a:latin typeface="+mn-lt"/>
                <a:ea typeface="+mn-ea"/>
                <a:cs typeface="+mn-cs"/>
              </a:rPr>
              <a:t>catalog</a:t>
            </a:r>
            <a:r>
              <a:rPr kumimoji="0" lang="fr-FR" sz="1000" b="0" i="0" u="none" strike="noStrike" kern="1200" cap="none" spc="0" normalizeH="0" baseline="0" noProof="0">
                <a:ln>
                  <a:noFill/>
                </a:ln>
                <a:solidFill>
                  <a:srgbClr val="000000"/>
                </a:solidFill>
                <a:effectLst/>
                <a:uLnTx/>
                <a:uFillTx/>
                <a:latin typeface="+mn-lt"/>
                <a:ea typeface="+mn-ea"/>
                <a:cs typeface="+mn-cs"/>
              </a:rPr>
              <a:t> </a:t>
            </a:r>
            <a:r>
              <a:rPr kumimoji="0" lang="fr-FR" sz="1000" b="0" i="0" u="none" strike="noStrike" kern="1200" cap="none" spc="0" normalizeH="0" baseline="0" noProof="0" err="1">
                <a:ln>
                  <a:noFill/>
                </a:ln>
                <a:solidFill>
                  <a:srgbClr val="000000"/>
                </a:solidFill>
                <a:effectLst/>
                <a:uLnTx/>
                <a:uFillTx/>
                <a:latin typeface="+mn-lt"/>
                <a:ea typeface="+mn-ea"/>
                <a:cs typeface="+mn-cs"/>
              </a:rPr>
              <a:t>hierarchy</a:t>
            </a:r>
            <a:r>
              <a:rPr kumimoji="0" lang="fr-FR" sz="1000" b="0" i="0" u="none" strike="noStrike" kern="1200" cap="none" spc="0" normalizeH="0" baseline="0" noProof="0">
                <a:ln>
                  <a:noFill/>
                </a:ln>
                <a:solidFill>
                  <a:srgbClr val="000000"/>
                </a:solidFill>
                <a:effectLst/>
                <a:uLnTx/>
                <a:uFillTx/>
                <a:latin typeface="+mn-lt"/>
                <a:ea typeface="+mn-ea"/>
                <a:cs typeface="+mn-cs"/>
              </a:rPr>
              <a:t>—not </a:t>
            </a:r>
            <a:r>
              <a:rPr kumimoji="0" lang="fr-FR" sz="1000" b="0" i="0" u="none" strike="noStrike" kern="1200" cap="none" spc="0" normalizeH="0" baseline="0" noProof="0" err="1">
                <a:ln>
                  <a:noFill/>
                </a:ln>
                <a:solidFill>
                  <a:srgbClr val="000000"/>
                </a:solidFill>
                <a:effectLst/>
                <a:uLnTx/>
                <a:uFillTx/>
                <a:latin typeface="+mn-lt"/>
                <a:ea typeface="+mn-ea"/>
                <a:cs typeface="+mn-cs"/>
              </a:rPr>
              <a:t>what</a:t>
            </a:r>
            <a:r>
              <a:rPr kumimoji="0" lang="fr-FR" sz="1000" b="0" i="0" u="none" strike="noStrike" kern="1200" cap="none" spc="0" normalizeH="0" baseline="0" noProof="0">
                <a:ln>
                  <a:noFill/>
                </a:ln>
                <a:solidFill>
                  <a:srgbClr val="000000"/>
                </a:solidFill>
                <a:effectLst/>
                <a:uLnTx/>
                <a:uFillTx/>
                <a:latin typeface="+mn-lt"/>
                <a:ea typeface="+mn-ea"/>
                <a:cs typeface="+mn-cs"/>
              </a:rPr>
              <a:t> the </a:t>
            </a:r>
            <a:r>
              <a:rPr kumimoji="0" lang="fr-FR" sz="1000" b="0" i="0" u="none" strike="noStrike" kern="1200" cap="none" spc="0" normalizeH="0" baseline="0" noProof="0" err="1">
                <a:ln>
                  <a:noFill/>
                </a:ln>
                <a:solidFill>
                  <a:srgbClr val="000000"/>
                </a:solidFill>
                <a:effectLst/>
                <a:uLnTx/>
                <a:uFillTx/>
                <a:latin typeface="+mn-lt"/>
                <a:ea typeface="+mn-ea"/>
                <a:cs typeface="+mn-cs"/>
              </a:rPr>
              <a:t>actual</a:t>
            </a:r>
            <a:r>
              <a:rPr kumimoji="0" lang="fr-FR" sz="1000" b="0" i="0" u="none" strike="noStrike" kern="1200" cap="none" spc="0" normalizeH="0" baseline="0" noProof="0">
                <a:ln>
                  <a:noFill/>
                </a:ln>
                <a:solidFill>
                  <a:srgbClr val="000000"/>
                </a:solidFill>
                <a:effectLst/>
                <a:uLnTx/>
                <a:uFillTx/>
                <a:latin typeface="+mn-lt"/>
                <a:ea typeface="+mn-ea"/>
                <a:cs typeface="+mn-cs"/>
              </a:rPr>
              <a:t> items are. </a:t>
            </a:r>
            <a:br>
              <a:rPr lang="fr-FR" sz="1000" b="1" i="1" u="none" strike="noStrike" kern="1200" cap="none" spc="0" normalizeH="0" baseline="0" noProof="0">
                <a:ln>
                  <a:noFill/>
                </a:ln>
                <a:effectLst/>
                <a:uLnTx/>
                <a:uFillTx/>
                <a:latin typeface="+mn-lt"/>
              </a:rPr>
            </a:br>
            <a:r>
              <a:rPr kumimoji="0" lang="en-US" sz="900" b="1" i="1" u="none" strike="noStrike" kern="1200" cap="none" spc="0" normalizeH="0" baseline="0" noProof="0">
                <a:ln>
                  <a:noFill/>
                </a:ln>
                <a:solidFill>
                  <a:srgbClr val="000000"/>
                </a:solidFill>
                <a:effectLst/>
                <a:uLnTx/>
                <a:uFillTx/>
                <a:latin typeface="+mn-lt"/>
                <a:ea typeface="+mn-ea"/>
                <a:cs typeface="+mn-cs"/>
              </a:rPr>
              <a:t>Note: </a:t>
            </a:r>
            <a:r>
              <a:rPr kumimoji="0" lang="en-US" sz="900" b="0" i="0" u="none" strike="noStrike" kern="1200" cap="none" spc="0" normalizeH="0" baseline="0" noProof="0">
                <a:ln>
                  <a:noFill/>
                </a:ln>
                <a:solidFill>
                  <a:srgbClr val="000000"/>
                </a:solidFill>
                <a:effectLst/>
                <a:uLnTx/>
                <a:uFillTx/>
                <a:latin typeface="+mn-lt"/>
              </a:rPr>
              <a:t>The domain can be changed to; UNSPSC, ECLASS, and Custom. </a:t>
            </a:r>
            <a:r>
              <a:rPr lang="en-US" sz="900">
                <a:latin typeface="+mn-lt"/>
              </a:rPr>
              <a:t>Consult with your customer specific materials for their accepted commodity codes.</a:t>
            </a:r>
            <a:endParaRPr lang="en-US" sz="900" b="0" i="0" u="none" strike="noStrike" kern="1200" cap="none" spc="0" normalizeH="0" baseline="0" noProof="0">
              <a:ln>
                <a:noFill/>
              </a:ln>
              <a:effectLst/>
              <a:uLnTx/>
              <a:uFillTx/>
              <a:latin typeface="+mn-lt"/>
              <a:cs typeface="Arial"/>
            </a:endParaRPr>
          </a:p>
        </p:txBody>
      </p:sp>
      <p:sp>
        <p:nvSpPr>
          <p:cNvPr id="11" name="TextBox 10">
            <a:extLst>
              <a:ext uri="{FF2B5EF4-FFF2-40B4-BE49-F238E27FC236}">
                <a16:creationId xmlns:a16="http://schemas.microsoft.com/office/drawing/2014/main" id="{A26B1037-C1A2-3ECF-D494-706BA3F0CD90}"/>
              </a:ext>
            </a:extLst>
          </p:cNvPr>
          <p:cNvSpPr txBox="1"/>
          <p:nvPr/>
        </p:nvSpPr>
        <p:spPr>
          <a:xfrm>
            <a:off x="708293" y="5223510"/>
            <a:ext cx="5117979" cy="1323760"/>
          </a:xfrm>
          <a:prstGeom prst="rect">
            <a:avLst/>
          </a:prstGeom>
          <a:noFill/>
        </p:spPr>
        <p:txBody>
          <a:bodyPr wrap="square" lIns="91440" tIns="45720" rIns="91440" bIns="45720" anchor="t">
            <a:spAutoFit/>
          </a:bodyPr>
          <a:lstStyle/>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Item Description </a:t>
            </a:r>
            <a:r>
              <a:rPr kumimoji="0" lang="en-US" sz="1400" b="1" i="0" u="none" strike="noStrike" kern="1200" cap="none" spc="0" normalizeH="0" baseline="0" noProof="0" dirty="0">
                <a:ln>
                  <a:noFill/>
                </a:ln>
                <a:solidFill>
                  <a:srgbClr val="FF0000"/>
                </a:solidFill>
                <a:effectLst/>
                <a:uLnTx/>
                <a:uFillTx/>
                <a:latin typeface="+mn-lt"/>
                <a:ea typeface="+mn-ea"/>
                <a:cs typeface="+mn-cs"/>
              </a:rPr>
              <a:t>- Required</a:t>
            </a:r>
            <a:endParaRPr lang="en-US" sz="1400" b="1" i="0" u="none" strike="noStrike" kern="1200" cap="none" spc="0" normalizeH="0" baseline="0" noProof="0" dirty="0">
              <a:ln>
                <a:noFill/>
              </a:ln>
              <a:solidFill>
                <a:srgbClr val="FF0000"/>
              </a:solidFill>
              <a:effectLst/>
              <a:uLnTx/>
              <a:uFillTx/>
              <a:latin typeface="+mn-lt"/>
              <a:cs typeface="Arial"/>
            </a:endParaRP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mn-lt"/>
                <a:ea typeface="+mn-ea"/>
                <a:cs typeface="+mn-cs"/>
              </a:rPr>
              <a:t>Description: </a:t>
            </a:r>
            <a:r>
              <a:rPr kumimoji="0" lang="en-US" sz="1000" b="0" i="0" u="none" strike="noStrike" kern="1200" cap="none" spc="0" normalizeH="0" baseline="0" noProof="0" dirty="0">
                <a:ln>
                  <a:noFill/>
                </a:ln>
                <a:solidFill>
                  <a:srgbClr val="000000"/>
                </a:solidFill>
                <a:effectLst/>
                <a:uLnTx/>
                <a:uFillTx/>
                <a:latin typeface="+mn-lt"/>
                <a:ea typeface="+mn-ea"/>
                <a:cs typeface="+mn-cs"/>
              </a:rPr>
              <a:t>In L1 </a:t>
            </a:r>
            <a:r>
              <a:rPr kumimoji="0" lang="en-US" sz="1000" b="0" i="0" u="none" strike="noStrike" kern="1200" cap="none" spc="0" normalizeH="0" baseline="0" noProof="0" err="1">
                <a:ln>
                  <a:noFill/>
                </a:ln>
                <a:solidFill>
                  <a:srgbClr val="000000"/>
                </a:solidFill>
                <a:effectLst/>
                <a:uLnTx/>
                <a:uFillTx/>
                <a:latin typeface="+mn-lt"/>
                <a:ea typeface="+mn-ea"/>
                <a:cs typeface="+mn-cs"/>
              </a:rPr>
              <a:t>PunchOut</a:t>
            </a:r>
            <a:r>
              <a:rPr kumimoji="0" lang="en-US" sz="1000" b="0" i="0" u="none" strike="noStrike" kern="1200" cap="none" spc="0" normalizeH="0" baseline="0" noProof="0" dirty="0">
                <a:ln>
                  <a:noFill/>
                </a:ln>
                <a:solidFill>
                  <a:srgbClr val="000000"/>
                </a:solidFill>
                <a:effectLst/>
                <a:uLnTx/>
                <a:uFillTx/>
                <a:latin typeface="+mn-lt"/>
                <a:ea typeface="+mn-ea"/>
                <a:cs typeface="+mn-cs"/>
              </a:rPr>
              <a:t>, use keywords from product categories and services available on the Supplier’s site. These keywords are searched and display the Supplier’s </a:t>
            </a:r>
            <a:r>
              <a:rPr kumimoji="0" lang="en-US" sz="1000" b="0" i="0" u="none" strike="noStrike" kern="1200" cap="none" spc="0" normalizeH="0" baseline="0" noProof="0" err="1">
                <a:ln>
                  <a:noFill/>
                </a:ln>
                <a:solidFill>
                  <a:srgbClr val="000000"/>
                </a:solidFill>
                <a:effectLst/>
                <a:uLnTx/>
                <a:uFillTx/>
                <a:latin typeface="+mn-lt"/>
                <a:ea typeface="+mn-ea"/>
                <a:cs typeface="+mn-cs"/>
              </a:rPr>
              <a:t>PunchOut</a:t>
            </a:r>
            <a:r>
              <a:rPr kumimoji="0" lang="en-US" sz="1000" b="0" i="0" u="none" strike="noStrike" kern="1200" cap="none" spc="0" normalizeH="0" baseline="0" noProof="0" dirty="0">
                <a:ln>
                  <a:noFill/>
                </a:ln>
                <a:solidFill>
                  <a:srgbClr val="000000"/>
                </a:solidFill>
                <a:effectLst/>
                <a:uLnTx/>
                <a:uFillTx/>
                <a:latin typeface="+mn-lt"/>
                <a:ea typeface="+mn-ea"/>
                <a:cs typeface="+mn-cs"/>
              </a:rPr>
              <a:t> link when matched</a:t>
            </a:r>
            <a:r>
              <a:rPr lang="en-US" sz="1000" dirty="0">
                <a:solidFill>
                  <a:srgbClr val="000000"/>
                </a:solidFill>
                <a:latin typeface="+mn-lt"/>
              </a:rPr>
              <a:t>.</a:t>
            </a:r>
            <a:endParaRPr lang="fr-FR" sz="1000" b="1" i="0" u="none" strike="noStrike" kern="1200" cap="none" spc="0" normalizeH="0" baseline="0" noProof="0" dirty="0">
              <a:ln>
                <a:noFill/>
              </a:ln>
              <a:solidFill>
                <a:srgbClr val="FF0000"/>
              </a:solidFill>
              <a:effectLst/>
              <a:uLnTx/>
              <a:uFillTx/>
              <a:latin typeface="+mn-lt"/>
              <a:cs typeface="Arial"/>
            </a:endParaRPr>
          </a:p>
          <a:p>
            <a:pPr marL="171450">
              <a:lnSpc>
                <a:spcPts val="1300"/>
              </a:lnSpc>
              <a:spcAft>
                <a:spcPts val="200"/>
              </a:spcAft>
              <a:defRPr/>
            </a:pPr>
            <a:r>
              <a:rPr lang="en-US" sz="1000" dirty="0">
                <a:solidFill>
                  <a:srgbClr val="000000"/>
                </a:solidFill>
                <a:latin typeface="+mn-lt"/>
                <a:cs typeface="Arial"/>
              </a:rPr>
              <a:t>Along with the </a:t>
            </a:r>
            <a:r>
              <a:rPr lang="en-US" sz="1000" dirty="0" err="1">
                <a:solidFill>
                  <a:srgbClr val="000000"/>
                </a:solidFill>
                <a:latin typeface="+mn-lt"/>
                <a:cs typeface="Arial"/>
              </a:rPr>
              <a:t>prepropulated</a:t>
            </a:r>
            <a:r>
              <a:rPr lang="en-US" sz="1000" dirty="0">
                <a:solidFill>
                  <a:srgbClr val="000000"/>
                </a:solidFill>
                <a:latin typeface="+mn-lt"/>
                <a:cs typeface="Arial"/>
              </a:rPr>
              <a:t> keywords, you will have an additional 745 characters to add additional information about the content you provide.</a:t>
            </a:r>
            <a:endParaRPr lang="en-US" sz="1000" dirty="0">
              <a:solidFill>
                <a:srgbClr val="000000"/>
              </a:solidFill>
              <a:latin typeface="+mn-lt"/>
            </a:endParaRP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mn-lt"/>
                <a:ea typeface="+mn-ea"/>
                <a:cs typeface="+mn-cs"/>
              </a:rPr>
              <a:t>Maximum length: </a:t>
            </a:r>
            <a:r>
              <a:rPr kumimoji="0" lang="en-US" sz="1000" b="0" i="0" u="none" strike="noStrike" kern="1200" cap="none" spc="0" normalizeH="0" baseline="0" noProof="0" dirty="0">
                <a:ln>
                  <a:noFill/>
                </a:ln>
                <a:solidFill>
                  <a:srgbClr val="000000"/>
                </a:solidFill>
                <a:effectLst/>
                <a:uLnTx/>
                <a:uFillTx/>
                <a:latin typeface="+mn-lt"/>
                <a:ea typeface="+mn-ea"/>
                <a:cs typeface="+mn-cs"/>
              </a:rPr>
              <a:t>1000</a:t>
            </a:r>
            <a:endParaRPr lang="en-US" sz="1000" b="0" i="0" u="none" strike="noStrike" kern="1200" cap="none" spc="0" normalizeH="0" baseline="0" noProof="0" dirty="0">
              <a:ln>
                <a:noFill/>
              </a:ln>
              <a:solidFill>
                <a:srgbClr val="000000"/>
              </a:solidFill>
              <a:effectLst/>
              <a:uLnTx/>
              <a:uFillTx/>
              <a:latin typeface="+mn-lt"/>
              <a:cs typeface="Arial"/>
            </a:endParaRPr>
          </a:p>
        </p:txBody>
      </p:sp>
    </p:spTree>
    <p:extLst>
      <p:ext uri="{BB962C8B-B14F-4D97-AF65-F5344CB8AC3E}">
        <p14:creationId xmlns:p14="http://schemas.microsoft.com/office/powerpoint/2010/main" val="3768949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19999"/>
            <a:ext cx="11186477" cy="1279853"/>
          </a:xfrm>
          <a:prstGeom prst="rect">
            <a:avLst/>
          </a:prstGeom>
        </p:spPr>
        <p:txBody>
          <a:bodyPr vert="horz" lIns="0" tIns="0" rIns="0" bIns="0" rtlCol="0" anchor="t">
            <a:noAutofit/>
          </a:bodyPr>
          <a:lstStyle/>
          <a:p>
            <a:pPr marL="285750" indent="-285750">
              <a:lnSpc>
                <a:spcPts val="2300"/>
              </a:lnSpc>
              <a:spcBef>
                <a:spcPts val="0"/>
              </a:spcBef>
              <a:spcAft>
                <a:spcPts val="600"/>
              </a:spcAft>
              <a:buSzPct val="100000"/>
              <a:buFont typeface="Wingdings" panose="05000000000000000000" pitchFamily="2" charset="2"/>
              <a:buChar char=""/>
            </a:pPr>
            <a:r>
              <a:rPr lang="en-US"/>
              <a:t>Subscriptions</a:t>
            </a:r>
          </a:p>
          <a:p>
            <a:pPr marL="461645" lvl="1" indent="-175895">
              <a:lnSpc>
                <a:spcPts val="2000"/>
              </a:lnSpc>
              <a:spcBef>
                <a:spcPts val="0"/>
              </a:spcBef>
              <a:spcAft>
                <a:spcPts val="600"/>
              </a:spcAft>
            </a:pPr>
            <a:r>
              <a:rPr lang="en-US"/>
              <a:t>You determine which Customers subscribe to your Catalog—specific Customer(s) or to all Customers on the Network</a:t>
            </a:r>
            <a:endParaRPr lang="en-US">
              <a:cs typeface="Arial"/>
            </a:endParaRPr>
          </a:p>
          <a:p>
            <a:pPr marL="461645" lvl="1" indent="-175895">
              <a:lnSpc>
                <a:spcPts val="2000"/>
              </a:lnSpc>
              <a:spcBef>
                <a:spcPts val="0"/>
              </a:spcBef>
              <a:spcAft>
                <a:spcPts val="600"/>
              </a:spcAft>
            </a:pPr>
            <a:r>
              <a:rPr lang="en-US"/>
              <a:t>Set the Visibility to “Private”.  You can select a single customer.</a:t>
            </a:r>
            <a:endParaRPr lang="en-US">
              <a:cs typeface="Arial"/>
            </a:endParaRPr>
          </a:p>
          <a:p>
            <a:pPr marL="461645" lvl="1" indent="-175895">
              <a:lnSpc>
                <a:spcPts val="2000"/>
              </a:lnSpc>
              <a:spcBef>
                <a:spcPts val="0"/>
              </a:spcBef>
              <a:spcAft>
                <a:spcPts val="600"/>
              </a:spcAft>
            </a:pPr>
            <a:endParaRPr lang="en-US" sz="2400">
              <a:cs typeface="Arial"/>
            </a:endParaRPr>
          </a:p>
        </p:txBody>
      </p:sp>
      <p:sp>
        <p:nvSpPr>
          <p:cNvPr id="2" name="Title 1"/>
          <p:cNvSpPr>
            <a:spLocks noGrp="1"/>
          </p:cNvSpPr>
          <p:nvPr>
            <p:ph type="title"/>
          </p:nvPr>
        </p:nvSpPr>
        <p:spPr/>
        <p:txBody>
          <a:bodyPr/>
          <a:lstStyle/>
          <a:p>
            <a:r>
              <a:rPr lang="en-US" spc="-50"/>
              <a:t>Creating and Publishing PunchOut Level 1 Catalogs Online</a:t>
            </a:r>
            <a:endParaRPr lang="en-US" noProof="0"/>
          </a:p>
        </p:txBody>
      </p:sp>
      <p:sp>
        <p:nvSpPr>
          <p:cNvPr id="6" name="TextBox 5">
            <a:extLst>
              <a:ext uri="{FF2B5EF4-FFF2-40B4-BE49-F238E27FC236}">
                <a16:creationId xmlns:a16="http://schemas.microsoft.com/office/drawing/2014/main" id="{64F50619-60D0-4B8A-A209-72C3645CFD0D}"/>
              </a:ext>
            </a:extLst>
          </p:cNvPr>
          <p:cNvSpPr txBox="1"/>
          <p:nvPr/>
        </p:nvSpPr>
        <p:spPr>
          <a:xfrm>
            <a:off x="413502" y="2899852"/>
            <a:ext cx="4985966" cy="2811026"/>
          </a:xfrm>
          <a:prstGeom prst="rect">
            <a:avLst/>
          </a:prstGeom>
          <a:noFill/>
        </p:spPr>
        <p:txBody>
          <a:bodyPr wrap="square" lIns="91440" tIns="45720" rIns="91440" bIns="45720" anchor="t">
            <a:spAutoFit/>
          </a:bodyPr>
          <a:lstStyle/>
          <a:p>
            <a:pPr marL="447675" lvl="1" indent="-161925">
              <a:lnSpc>
                <a:spcPts val="2000"/>
              </a:lnSpc>
              <a:spcAft>
                <a:spcPts val="600"/>
              </a:spcAft>
              <a:buFont typeface="Wingdings" panose="05000000000000000000" pitchFamily="2" charset="2"/>
              <a:buChar char="§"/>
            </a:pPr>
            <a:r>
              <a:rPr lang="en-US" sz="1800"/>
              <a:t>To select your Customer, click the radio button next to their name in the "Customers" list. </a:t>
            </a:r>
          </a:p>
          <a:p>
            <a:pPr marL="447675" lvl="1" indent="-161925">
              <a:lnSpc>
                <a:spcPts val="2000"/>
              </a:lnSpc>
              <a:spcAft>
                <a:spcPts val="600"/>
              </a:spcAft>
              <a:buFont typeface="Wingdings" panose="05000000000000000000" pitchFamily="2" charset="2"/>
              <a:buChar char="§"/>
            </a:pPr>
            <a:r>
              <a:rPr lang="en-US" sz="1800"/>
              <a:t>If</a:t>
            </a:r>
            <a:r>
              <a:rPr lang="en-US" sz="1800" noProof="0"/>
              <a:t> </a:t>
            </a:r>
            <a:r>
              <a:rPr lang="en-US" sz="1800"/>
              <a:t>the Customer does not appear, it means</a:t>
            </a:r>
            <a:br>
              <a:rPr lang="en-US" sz="1800"/>
            </a:br>
            <a:r>
              <a:rPr lang="en-US" sz="1800"/>
              <a:t>that your company has not established a </a:t>
            </a:r>
            <a:br>
              <a:rPr lang="en-US" sz="1800"/>
            </a:br>
            <a:r>
              <a:rPr lang="en-US" sz="1800"/>
              <a:t>relationship with your Customer yet. </a:t>
            </a:r>
            <a:br>
              <a:rPr lang="en-US" sz="1800"/>
            </a:br>
            <a:r>
              <a:rPr lang="en-US" sz="1800"/>
              <a:t>This is required prior to publishing a </a:t>
            </a:r>
            <a:br>
              <a:rPr lang="en-US" sz="1800"/>
            </a:br>
            <a:r>
              <a:rPr lang="en-US" sz="1800"/>
              <a:t>Catalog to them.</a:t>
            </a:r>
            <a:endParaRPr lang="en-US" sz="1800">
              <a:cs typeface="Arial"/>
            </a:endParaRPr>
          </a:p>
          <a:p>
            <a:pPr marL="447675" lvl="1" indent="-174625">
              <a:lnSpc>
                <a:spcPts val="2000"/>
              </a:lnSpc>
              <a:spcBef>
                <a:spcPts val="0"/>
              </a:spcBef>
              <a:spcAft>
                <a:spcPts val="600"/>
              </a:spcAft>
              <a:buFont typeface="Wingdings" panose="05000000000000000000" pitchFamily="2" charset="2"/>
              <a:buChar char="§"/>
            </a:pPr>
            <a:r>
              <a:rPr lang="en-US" sz="1800">
                <a:latin typeface="Arial"/>
                <a:cs typeface="Arial"/>
              </a:rPr>
              <a:t>When you complete this screen, click “</a:t>
            </a:r>
            <a:r>
              <a:rPr lang="en-US" sz="1800" b="1">
                <a:latin typeface="Arial"/>
                <a:cs typeface="Arial"/>
              </a:rPr>
              <a:t>Next</a:t>
            </a:r>
            <a:r>
              <a:rPr lang="en-US" sz="1800">
                <a:latin typeface="Arial"/>
                <a:cs typeface="Arial"/>
              </a:rPr>
              <a:t>”.</a:t>
            </a:r>
          </a:p>
        </p:txBody>
      </p:sp>
      <p:pic>
        <p:nvPicPr>
          <p:cNvPr id="8" name="Picture 7">
            <a:extLst>
              <a:ext uri="{FF2B5EF4-FFF2-40B4-BE49-F238E27FC236}">
                <a16:creationId xmlns:a16="http://schemas.microsoft.com/office/drawing/2014/main" id="{BE920E57-B20B-F18B-549D-B297BFC9D69E}"/>
              </a:ext>
            </a:extLst>
          </p:cNvPr>
          <p:cNvPicPr>
            <a:picLocks noChangeAspect="1"/>
          </p:cNvPicPr>
          <p:nvPr/>
        </p:nvPicPr>
        <p:blipFill>
          <a:blip r:embed="rId3"/>
          <a:stretch>
            <a:fillRect/>
          </a:stretch>
        </p:blipFill>
        <p:spPr>
          <a:xfrm>
            <a:off x="5602513" y="2944646"/>
            <a:ext cx="6087961" cy="34203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9303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84163" indent="-284163">
              <a:lnSpc>
                <a:spcPts val="2300"/>
              </a:lnSpc>
              <a:spcBef>
                <a:spcPts val="0"/>
              </a:spcBef>
              <a:spcAft>
                <a:spcPts val="600"/>
              </a:spcAft>
              <a:buSzPct val="100000"/>
              <a:buFont typeface="Wingdings" panose="05000000000000000000" pitchFamily="2" charset="2"/>
              <a:buChar char=""/>
            </a:pPr>
            <a:r>
              <a:rPr lang="en-US"/>
              <a:t>Content</a:t>
            </a:r>
          </a:p>
          <a:p>
            <a:pPr marL="461963" lvl="1" indent="-176213">
              <a:lnSpc>
                <a:spcPts val="2000"/>
              </a:lnSpc>
              <a:spcBef>
                <a:spcPts val="0"/>
              </a:spcBef>
              <a:spcAft>
                <a:spcPts val="200"/>
              </a:spcAft>
            </a:pPr>
            <a:r>
              <a:rPr lang="en-US"/>
              <a:t>The system will display a brief summary of the contents. </a:t>
            </a:r>
          </a:p>
          <a:p>
            <a:pPr marL="461963" lvl="1" indent="-176213">
              <a:lnSpc>
                <a:spcPts val="2000"/>
              </a:lnSpc>
              <a:spcBef>
                <a:spcPts val="0"/>
              </a:spcBef>
              <a:spcAft>
                <a:spcPts val="600"/>
              </a:spcAft>
            </a:pPr>
            <a:r>
              <a:rPr lang="en-US"/>
              <a:t>If everything is correct click the “</a:t>
            </a:r>
            <a:r>
              <a:rPr lang="en-US" b="1"/>
              <a:t>Validate and Publish</a:t>
            </a:r>
            <a:r>
              <a:rPr lang="en-US"/>
              <a:t>” button.</a:t>
            </a:r>
            <a:endParaRPr lang="en-US" sz="1600"/>
          </a:p>
          <a:p>
            <a:pPr marL="461963" lvl="1" indent="-176213">
              <a:lnSpc>
                <a:spcPts val="2000"/>
              </a:lnSpc>
              <a:spcBef>
                <a:spcPts val="0"/>
              </a:spcBef>
              <a:spcAft>
                <a:spcPts val="200"/>
              </a:spcAft>
            </a:pPr>
            <a:r>
              <a:rPr lang="en-US"/>
              <a:t>The catalog will then be validated by the system, and then published to selected customers.</a:t>
            </a:r>
            <a:br>
              <a:rPr lang="en-US"/>
            </a:br>
            <a:r>
              <a:rPr lang="en-US"/>
              <a:t>You will be able to see the catalog subscription under the </a:t>
            </a:r>
            <a:r>
              <a:rPr lang="en-US" b="1"/>
              <a:t>Catalog Files </a:t>
            </a:r>
            <a:r>
              <a:rPr lang="en-US"/>
              <a:t>tab.</a:t>
            </a: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Creating and Publishing PunchOut Level 1 Catalogs Online</a:t>
            </a:r>
            <a:endParaRPr lang="en-US" noProof="0"/>
          </a:p>
        </p:txBody>
      </p:sp>
      <p:pic>
        <p:nvPicPr>
          <p:cNvPr id="6" name="Picture 5">
            <a:extLst>
              <a:ext uri="{FF2B5EF4-FFF2-40B4-BE49-F238E27FC236}">
                <a16:creationId xmlns:a16="http://schemas.microsoft.com/office/drawing/2014/main" id="{2AFB33FD-36D8-E51C-239D-889446F51855}"/>
              </a:ext>
            </a:extLst>
          </p:cNvPr>
          <p:cNvPicPr>
            <a:picLocks noChangeAspect="1"/>
          </p:cNvPicPr>
          <p:nvPr/>
        </p:nvPicPr>
        <p:blipFill>
          <a:blip r:embed="rId3"/>
          <a:stretch>
            <a:fillRect/>
          </a:stretch>
        </p:blipFill>
        <p:spPr>
          <a:xfrm>
            <a:off x="1712240" y="3429000"/>
            <a:ext cx="8769994" cy="27729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70041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vert="horz" lIns="0" tIns="0" rIns="0" bIns="0" rtlCol="0" anchor="t">
            <a:normAutofit/>
          </a:bodyPr>
          <a:lstStyle/>
          <a:p>
            <a:pPr marL="228600" indent="-228600">
              <a:lnSpc>
                <a:spcPts val="2300"/>
              </a:lnSpc>
              <a:spcBef>
                <a:spcPts val="0"/>
              </a:spcBef>
              <a:spcAft>
                <a:spcPts val="600"/>
              </a:spcAft>
              <a:buFont typeface="Wingdings" pitchFamily="2" charset="2"/>
              <a:buChar char="§"/>
            </a:pPr>
            <a:r>
              <a:rPr lang="en-US"/>
              <a:t>Network Catalog Validation</a:t>
            </a:r>
          </a:p>
          <a:p>
            <a:pPr marL="629920" lvl="1" indent="-168275">
              <a:lnSpc>
                <a:spcPts val="2000"/>
              </a:lnSpc>
              <a:spcBef>
                <a:spcPts val="0"/>
              </a:spcBef>
              <a:spcAft>
                <a:spcPts val="200"/>
              </a:spcAft>
            </a:pPr>
            <a:r>
              <a:rPr lang="en-US"/>
              <a:t>After the Network completes validation, it changes the Catalog status from “Validating” to one of the following statuses:</a:t>
            </a:r>
            <a:endParaRPr lang="en-US">
              <a:cs typeface="Arial"/>
            </a:endParaRPr>
          </a:p>
          <a:p>
            <a:pPr marL="1025525" lvl="2" indent="-163195">
              <a:lnSpc>
                <a:spcPts val="1600"/>
              </a:lnSpc>
              <a:spcBef>
                <a:spcPts val="0"/>
              </a:spcBef>
              <a:spcAft>
                <a:spcPts val="400"/>
              </a:spcAft>
              <a:buFont typeface="Wingdings" pitchFamily="2" charset="2"/>
              <a:buChar char="§"/>
            </a:pPr>
            <a:r>
              <a:rPr lang="en-US" sz="1400" b="1"/>
              <a:t>Validated, Published or Pending Buyer Validation—</a:t>
            </a:r>
            <a:r>
              <a:rPr lang="en-US" sz="1400"/>
              <a:t>your Catalog is error-free.</a:t>
            </a:r>
            <a:endParaRPr lang="en-US" sz="1400">
              <a:cs typeface="Arial"/>
            </a:endParaRPr>
          </a:p>
          <a:p>
            <a:pPr marL="1025525" lvl="2" indent="-163195">
              <a:lnSpc>
                <a:spcPts val="1600"/>
              </a:lnSpc>
              <a:spcBef>
                <a:spcPts val="0"/>
              </a:spcBef>
              <a:spcAft>
                <a:spcPts val="400"/>
              </a:spcAft>
              <a:buFont typeface="Wingdings" pitchFamily="2" charset="2"/>
              <a:buChar char="§"/>
            </a:pPr>
            <a:r>
              <a:rPr lang="en-US" sz="1400" b="1"/>
              <a:t>Errors Found by SAP Business Network—</a:t>
            </a:r>
            <a:r>
              <a:rPr lang="en-US" sz="1400"/>
              <a:t>the Network detected Catalog content that violates validation rules.</a:t>
            </a:r>
            <a:endParaRPr lang="en-US" sz="1400">
              <a:cs typeface="Arial"/>
            </a:endParaRPr>
          </a:p>
          <a:p>
            <a:pPr marL="1025525" lvl="2" indent="-163195">
              <a:lnSpc>
                <a:spcPts val="1600"/>
              </a:lnSpc>
              <a:spcBef>
                <a:spcPts val="0"/>
              </a:spcBef>
              <a:spcAft>
                <a:spcPts val="600"/>
              </a:spcAft>
              <a:buFont typeface="Wingdings" pitchFamily="2" charset="2"/>
              <a:buChar char="§"/>
            </a:pPr>
            <a:r>
              <a:rPr lang="en-US" sz="1400" b="1"/>
              <a:t>Bad Format—</a:t>
            </a:r>
            <a:r>
              <a:rPr lang="en-US" sz="1400"/>
              <a:t>your Catalog failed the file validation check. Audit the file for problems in format.</a:t>
            </a:r>
            <a:endParaRPr lang="en-US" sz="1400">
              <a:cs typeface="Arial"/>
            </a:endParaRPr>
          </a:p>
          <a:p>
            <a:pPr marL="629920" lvl="1" indent="-168275">
              <a:lnSpc>
                <a:spcPts val="1700"/>
              </a:lnSpc>
              <a:spcBef>
                <a:spcPts val="0"/>
              </a:spcBef>
              <a:spcAft>
                <a:spcPts val="200"/>
              </a:spcAft>
            </a:pPr>
            <a:r>
              <a:rPr lang="en-US" sz="1600"/>
              <a:t>A Catalog with an error status means you need to review the error results and correct them before going on.</a:t>
            </a:r>
            <a:endParaRPr lang="en-US" sz="1600">
              <a:cs typeface="Arial"/>
            </a:endParaRPr>
          </a:p>
          <a:p>
            <a:pPr marL="625475" lvl="1" indent="-163195">
              <a:lnSpc>
                <a:spcPts val="1300"/>
              </a:lnSpc>
              <a:spcBef>
                <a:spcPts val="0"/>
              </a:spcBef>
              <a:spcAft>
                <a:spcPts val="200"/>
              </a:spcAft>
            </a:pPr>
            <a:endParaRPr lang="en-US" noProof="0">
              <a:cs typeface="Arial"/>
            </a:endParaRPr>
          </a:p>
          <a:p>
            <a:pPr marL="179705" lvl="1" indent="-179705">
              <a:lnSpc>
                <a:spcPts val="2300"/>
              </a:lnSpc>
              <a:spcBef>
                <a:spcPts val="0"/>
              </a:spcBef>
              <a:spcAft>
                <a:spcPts val="200"/>
              </a:spcAft>
            </a:pPr>
            <a:endParaRPr lang="en-US" sz="2000">
              <a:cs typeface="Arial"/>
            </a:endParaRPr>
          </a:p>
          <a:p>
            <a:pPr marL="179705" lvl="1" indent="-179705">
              <a:lnSpc>
                <a:spcPts val="2300"/>
              </a:lnSpc>
              <a:spcBef>
                <a:spcPts val="0"/>
              </a:spcBef>
              <a:spcAft>
                <a:spcPts val="200"/>
              </a:spcAft>
            </a:pPr>
            <a:endParaRPr lang="en-US" sz="2000">
              <a:cs typeface="Arial"/>
            </a:endParaRPr>
          </a:p>
          <a:p>
            <a:pPr marL="179705" lvl="1" indent="-179705">
              <a:lnSpc>
                <a:spcPts val="2300"/>
              </a:lnSpc>
              <a:spcBef>
                <a:spcPts val="0"/>
              </a:spcBef>
              <a:spcAft>
                <a:spcPts val="200"/>
              </a:spcAft>
            </a:pPr>
            <a:endParaRPr lang="en-US" sz="2000">
              <a:cs typeface="Arial"/>
            </a:endParaRPr>
          </a:p>
          <a:p>
            <a:pPr marL="179705" lvl="1" indent="-179705">
              <a:lnSpc>
                <a:spcPts val="2300"/>
              </a:lnSpc>
              <a:spcBef>
                <a:spcPts val="0"/>
              </a:spcBef>
              <a:spcAft>
                <a:spcPts val="200"/>
              </a:spcAft>
            </a:pPr>
            <a:endParaRPr lang="en-US" sz="2000">
              <a:cs typeface="Arial"/>
            </a:endParaRPr>
          </a:p>
          <a:p>
            <a:pPr marL="179705" lvl="1" indent="-179705">
              <a:lnSpc>
                <a:spcPts val="2300"/>
              </a:lnSpc>
              <a:spcBef>
                <a:spcPts val="0"/>
              </a:spcBef>
              <a:spcAft>
                <a:spcPts val="200"/>
              </a:spcAft>
            </a:pPr>
            <a:endParaRPr lang="en-US" sz="2000">
              <a:cs typeface="Arial"/>
            </a:endParaRPr>
          </a:p>
          <a:p>
            <a:pPr marL="179705" lvl="1" indent="-179705">
              <a:lnSpc>
                <a:spcPts val="2300"/>
              </a:lnSpc>
              <a:spcBef>
                <a:spcPts val="0"/>
              </a:spcBef>
              <a:spcAft>
                <a:spcPts val="200"/>
              </a:spcAft>
            </a:pPr>
            <a:endParaRPr lang="en-US" sz="2000">
              <a:cs typeface="Arial"/>
            </a:endParaRPr>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Creating and Publishing PunchOut Level 1 Catalogs Online</a:t>
            </a:r>
            <a:endParaRPr lang="en-US" noProof="0"/>
          </a:p>
        </p:txBody>
      </p:sp>
      <p:pic>
        <p:nvPicPr>
          <p:cNvPr id="4" name="Picture 3">
            <a:extLst>
              <a:ext uri="{FF2B5EF4-FFF2-40B4-BE49-F238E27FC236}">
                <a16:creationId xmlns:a16="http://schemas.microsoft.com/office/drawing/2014/main" id="{89275AE0-24B8-8085-DE7F-0F35F2E52487}"/>
              </a:ext>
            </a:extLst>
          </p:cNvPr>
          <p:cNvPicPr>
            <a:picLocks noChangeAspect="1"/>
          </p:cNvPicPr>
          <p:nvPr/>
        </p:nvPicPr>
        <p:blipFill>
          <a:blip r:embed="rId3"/>
          <a:stretch>
            <a:fillRect/>
          </a:stretch>
        </p:blipFill>
        <p:spPr>
          <a:xfrm>
            <a:off x="1617449" y="3649812"/>
            <a:ext cx="8312577" cy="26861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6438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a:t>Correcting Validation Errors</a:t>
            </a:r>
          </a:p>
          <a:p>
            <a:pPr marL="400050" lvl="1" indent="-169863">
              <a:lnSpc>
                <a:spcPts val="1700"/>
              </a:lnSpc>
              <a:spcBef>
                <a:spcPts val="0"/>
              </a:spcBef>
              <a:spcAft>
                <a:spcPts val="200"/>
              </a:spcAft>
            </a:pPr>
            <a:r>
              <a:rPr lang="en-US"/>
              <a:t>To see the error detail, click on the “</a:t>
            </a:r>
            <a:r>
              <a:rPr lang="en-US" u="sng"/>
              <a:t>Errors Found</a:t>
            </a:r>
            <a:r>
              <a:rPr lang="en-US"/>
              <a:t>” hyperlink:</a:t>
            </a:r>
          </a:p>
        </p:txBody>
      </p:sp>
      <p:sp>
        <p:nvSpPr>
          <p:cNvPr id="2" name="Title 1"/>
          <p:cNvSpPr>
            <a:spLocks noGrp="1"/>
          </p:cNvSpPr>
          <p:nvPr>
            <p:ph type="title"/>
          </p:nvPr>
        </p:nvSpPr>
        <p:spPr/>
        <p:txBody>
          <a:bodyPr/>
          <a:lstStyle/>
          <a:p>
            <a:r>
              <a:rPr lang="en-US" spc="-50"/>
              <a:t>Creating and Publishing PunchOut Level 1 Catalogs Online</a:t>
            </a:r>
            <a:endParaRPr lang="en-US" noProof="0"/>
          </a:p>
        </p:txBody>
      </p:sp>
      <p:pic>
        <p:nvPicPr>
          <p:cNvPr id="6" name="Picture 5">
            <a:extLst>
              <a:ext uri="{FF2B5EF4-FFF2-40B4-BE49-F238E27FC236}">
                <a16:creationId xmlns:a16="http://schemas.microsoft.com/office/drawing/2014/main" id="{62B0689A-F5FC-32BF-BF18-1533B789C694}"/>
              </a:ext>
            </a:extLst>
          </p:cNvPr>
          <p:cNvPicPr>
            <a:picLocks noChangeAspect="1"/>
          </p:cNvPicPr>
          <p:nvPr/>
        </p:nvPicPr>
        <p:blipFill>
          <a:blip r:embed="rId3"/>
          <a:stretch>
            <a:fillRect/>
          </a:stretch>
        </p:blipFill>
        <p:spPr>
          <a:xfrm>
            <a:off x="503998" y="2902334"/>
            <a:ext cx="11186475" cy="3185091"/>
          </a:xfrm>
          <a:prstGeom prst="rect">
            <a:avLst/>
          </a:prstGeom>
        </p:spPr>
      </p:pic>
      <p:cxnSp>
        <p:nvCxnSpPr>
          <p:cNvPr id="11" name="Straight Arrow Connector 10">
            <a:extLst>
              <a:ext uri="{FF2B5EF4-FFF2-40B4-BE49-F238E27FC236}">
                <a16:creationId xmlns:a16="http://schemas.microsoft.com/office/drawing/2014/main" id="{630B3F14-883F-40DE-8B67-93E9154CBE4D}"/>
              </a:ext>
            </a:extLst>
          </p:cNvPr>
          <p:cNvCxnSpPr>
            <a:cxnSpLocks/>
          </p:cNvCxnSpPr>
          <p:nvPr/>
        </p:nvCxnSpPr>
        <p:spPr>
          <a:xfrm>
            <a:off x="6916189" y="2241300"/>
            <a:ext cx="2252403" cy="2656069"/>
          </a:xfrm>
          <a:prstGeom prst="straightConnector1">
            <a:avLst/>
          </a:prstGeom>
          <a:ln>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635460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19999"/>
            <a:ext cx="11186477" cy="5316582"/>
          </a:xfrm>
          <a:prstGeom prst="rect">
            <a:avLst/>
          </a:prstGeom>
        </p:spPr>
        <p:txBody>
          <a:bodyPr vert="horz" lIns="0" tIns="0" rIns="0" bIns="0" rtlCol="0" anchor="t">
            <a:normAutofit/>
          </a:bodyPr>
          <a:lstStyle/>
          <a:p>
            <a:pPr marL="228600" indent="-228600">
              <a:lnSpc>
                <a:spcPts val="2300"/>
              </a:lnSpc>
              <a:spcBef>
                <a:spcPts val="0"/>
              </a:spcBef>
              <a:spcAft>
                <a:spcPts val="600"/>
              </a:spcAft>
              <a:buFont typeface="Wingdings" pitchFamily="2" charset="2"/>
              <a:buChar char="§"/>
            </a:pPr>
            <a:r>
              <a:rPr lang="en-US" b="1" dirty="0"/>
              <a:t>Viewing Validation Errors</a:t>
            </a:r>
          </a:p>
          <a:p>
            <a:pPr marL="400050" lvl="1" indent="-169545">
              <a:lnSpc>
                <a:spcPts val="1700"/>
              </a:lnSpc>
              <a:spcBef>
                <a:spcPts val="0"/>
              </a:spcBef>
              <a:spcAft>
                <a:spcPts val="600"/>
              </a:spcAft>
            </a:pPr>
            <a:r>
              <a:rPr lang="en-US" dirty="0"/>
              <a:t>The Network displays Description, Field and Line Number for each error</a:t>
            </a:r>
            <a:endParaRPr lang="en-US" dirty="0">
              <a:cs typeface="Arial"/>
            </a:endParaRPr>
          </a:p>
          <a:p>
            <a:pPr marL="400050" lvl="1" indent="-169545">
              <a:lnSpc>
                <a:spcPts val="1700"/>
              </a:lnSpc>
              <a:spcBef>
                <a:spcPts val="0"/>
              </a:spcBef>
              <a:spcAft>
                <a:spcPts val="600"/>
              </a:spcAft>
            </a:pPr>
            <a:endParaRPr lang="en-US" dirty="0">
              <a:cs typeface="Arial"/>
            </a:endParaRPr>
          </a:p>
          <a:p>
            <a:pPr marL="461645">
              <a:lnSpc>
                <a:spcPts val="1700"/>
              </a:lnSpc>
              <a:spcBef>
                <a:spcPts val="0"/>
              </a:spcBef>
              <a:spcAft>
                <a:spcPts val="600"/>
              </a:spcAft>
              <a:buSzPct val="100000"/>
            </a:pPr>
            <a:endParaRPr lang="en-US" sz="1800" dirty="0">
              <a:cs typeface="Arial"/>
            </a:endParaRPr>
          </a:p>
          <a:p>
            <a:pPr marL="625475" lvl="1" indent="-163195">
              <a:lnSpc>
                <a:spcPts val="1700"/>
              </a:lnSpc>
              <a:spcBef>
                <a:spcPts val="0"/>
              </a:spcBef>
              <a:spcAft>
                <a:spcPts val="600"/>
              </a:spcAft>
            </a:pPr>
            <a:endParaRPr lang="en-US" dirty="0">
              <a:cs typeface="Arial"/>
            </a:endParaRPr>
          </a:p>
          <a:p>
            <a:pPr marL="461645">
              <a:lnSpc>
                <a:spcPts val="1700"/>
              </a:lnSpc>
              <a:spcBef>
                <a:spcPts val="0"/>
              </a:spcBef>
              <a:spcAft>
                <a:spcPts val="600"/>
              </a:spcAft>
              <a:buSzPct val="100000"/>
            </a:pPr>
            <a:br>
              <a:rPr lang="en-US" sz="1800" dirty="0"/>
            </a:br>
            <a:br>
              <a:rPr lang="en-US" sz="1800" dirty="0"/>
            </a:br>
            <a:br>
              <a:rPr lang="en-US" sz="1800" dirty="0"/>
            </a:br>
            <a:endParaRPr lang="en-US" sz="1800" dirty="0">
              <a:cs typeface="Arial"/>
            </a:endParaRPr>
          </a:p>
          <a:p>
            <a:pPr marL="461645" lvl="1" indent="0">
              <a:lnSpc>
                <a:spcPts val="1700"/>
              </a:lnSpc>
              <a:spcBef>
                <a:spcPts val="0"/>
              </a:spcBef>
              <a:spcAft>
                <a:spcPts val="600"/>
              </a:spcAft>
              <a:buNone/>
            </a:pPr>
            <a:endParaRPr lang="en-US" dirty="0">
              <a:cs typeface="Arial"/>
            </a:endParaRPr>
          </a:p>
          <a:p>
            <a:pPr marL="625475" lvl="1" indent="-163195">
              <a:lnSpc>
                <a:spcPts val="1700"/>
              </a:lnSpc>
              <a:spcBef>
                <a:spcPts val="0"/>
              </a:spcBef>
              <a:spcAft>
                <a:spcPts val="600"/>
              </a:spcAft>
            </a:pPr>
            <a:endParaRPr lang="en-US" dirty="0">
              <a:cs typeface="Arial"/>
            </a:endParaRPr>
          </a:p>
          <a:p>
            <a:pPr marL="625475" lvl="1" indent="-163195">
              <a:lnSpc>
                <a:spcPts val="1700"/>
              </a:lnSpc>
              <a:spcBef>
                <a:spcPts val="0"/>
              </a:spcBef>
              <a:spcAft>
                <a:spcPts val="600"/>
              </a:spcAft>
            </a:pPr>
            <a:endParaRPr lang="en-US" dirty="0">
              <a:cs typeface="Arial"/>
            </a:endParaRPr>
          </a:p>
          <a:p>
            <a:pPr marL="461645" lvl="1" indent="0">
              <a:lnSpc>
                <a:spcPts val="1700"/>
              </a:lnSpc>
              <a:spcBef>
                <a:spcPts val="0"/>
              </a:spcBef>
              <a:spcAft>
                <a:spcPts val="600"/>
              </a:spcAft>
              <a:buNone/>
            </a:pPr>
            <a:endParaRPr lang="en-US" dirty="0">
              <a:cs typeface="Arial"/>
            </a:endParaRPr>
          </a:p>
          <a:p>
            <a:pPr marL="400050" lvl="1" indent="-169545">
              <a:lnSpc>
                <a:spcPts val="2000"/>
              </a:lnSpc>
              <a:spcBef>
                <a:spcPts val="800"/>
              </a:spcBef>
              <a:spcAft>
                <a:spcPts val="600"/>
              </a:spcAft>
            </a:pPr>
            <a:r>
              <a:rPr lang="en-US" dirty="0"/>
              <a:t>In this case, the Network is telling us that the </a:t>
            </a:r>
            <a:r>
              <a:rPr lang="en-US" b="1" dirty="0"/>
              <a:t>Commodity Code </a:t>
            </a:r>
            <a:r>
              <a:rPr lang="en-US" dirty="0"/>
              <a:t>is not found.</a:t>
            </a:r>
            <a:endParaRPr lang="en-US" dirty="0">
              <a:cs typeface="Arial"/>
            </a:endParaRPr>
          </a:p>
          <a:p>
            <a:pPr marL="400050" lvl="1" indent="-169545">
              <a:lnSpc>
                <a:spcPts val="2000"/>
              </a:lnSpc>
              <a:spcBef>
                <a:spcPts val="0"/>
              </a:spcBef>
              <a:spcAft>
                <a:spcPts val="600"/>
              </a:spcAft>
            </a:pPr>
            <a:r>
              <a:rPr lang="en-US" dirty="0"/>
              <a:t>To correct any issues that didn’t pop up during the process described in slides 51-54, a new version of the catalog will need to be created either online or through a catalog template.</a:t>
            </a:r>
            <a:endParaRPr lang="en-US" dirty="0">
              <a:cs typeface="Arial"/>
            </a:endParaRPr>
          </a:p>
          <a:p>
            <a:pPr marL="179705" lvl="1" indent="-179705">
              <a:lnSpc>
                <a:spcPts val="2300"/>
              </a:lnSpc>
              <a:spcBef>
                <a:spcPts val="0"/>
              </a:spcBef>
              <a:spcAft>
                <a:spcPts val="200"/>
              </a:spcAft>
            </a:pPr>
            <a:endParaRPr lang="en-US" sz="2000" dirty="0">
              <a:cs typeface="Arial"/>
            </a:endParaRPr>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a:xfrm>
            <a:off x="504001" y="504000"/>
            <a:ext cx="11186476" cy="369332"/>
          </a:xfrm>
        </p:spPr>
        <p:txBody>
          <a:bodyPr/>
          <a:lstStyle/>
          <a:p>
            <a:r>
              <a:rPr lang="en-US" spc="-50"/>
              <a:t>Creating and Publishing PunchOut Level 1 Catalogs Online</a:t>
            </a:r>
            <a:endParaRPr lang="en-US" noProof="0"/>
          </a:p>
        </p:txBody>
      </p:sp>
      <p:pic>
        <p:nvPicPr>
          <p:cNvPr id="5" name="Picture 4">
            <a:extLst>
              <a:ext uri="{FF2B5EF4-FFF2-40B4-BE49-F238E27FC236}">
                <a16:creationId xmlns:a16="http://schemas.microsoft.com/office/drawing/2014/main" id="{7F45879A-3976-3B45-2EA1-EB26E9A89726}"/>
              </a:ext>
            </a:extLst>
          </p:cNvPr>
          <p:cNvPicPr>
            <a:picLocks noChangeAspect="1"/>
          </p:cNvPicPr>
          <p:nvPr/>
        </p:nvPicPr>
        <p:blipFill>
          <a:blip r:embed="rId3"/>
          <a:stretch>
            <a:fillRect/>
          </a:stretch>
        </p:blipFill>
        <p:spPr>
          <a:xfrm>
            <a:off x="1759580" y="2514347"/>
            <a:ext cx="8191921" cy="25464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84205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620000"/>
            <a:ext cx="11186478" cy="4716000"/>
          </a:xfrm>
          <a:prstGeom prst="rect">
            <a:avLst/>
          </a:prstGeom>
        </p:spPr>
        <p:txBody>
          <a:bodyPr vert="horz" lIns="0" tIns="0" rIns="0" bIns="0" rtlCol="0" anchor="t">
            <a:normAutofit/>
          </a:bodyPr>
          <a:lstStyle/>
          <a:p>
            <a:pPr marL="228600" indent="-228600">
              <a:lnSpc>
                <a:spcPts val="2000"/>
              </a:lnSpc>
              <a:spcBef>
                <a:spcPts val="0"/>
              </a:spcBef>
              <a:spcAft>
                <a:spcPts val="600"/>
              </a:spcAft>
              <a:buFont typeface="Wingdings" pitchFamily="2" charset="2"/>
              <a:buChar char="§"/>
            </a:pPr>
            <a:r>
              <a:rPr lang="en-US" dirty="0"/>
              <a:t>Customer Approval</a:t>
            </a:r>
          </a:p>
          <a:p>
            <a:pPr marL="400050" lvl="1" indent="-169545">
              <a:lnSpc>
                <a:spcPts val="2000"/>
              </a:lnSpc>
              <a:spcBef>
                <a:spcPts val="0"/>
              </a:spcBef>
              <a:spcAft>
                <a:spcPts val="600"/>
              </a:spcAft>
            </a:pPr>
            <a:r>
              <a:rPr lang="en-US" dirty="0"/>
              <a:t>When your Catalog passes the Network upload validation, your Customer is then notified to audit, validate and approve your Catalog. The Network may show any of these statuses: </a:t>
            </a:r>
            <a:r>
              <a:rPr lang="en-US" b="1" dirty="0"/>
              <a:t>“Published”, “Validated by Customer” or “Pending Buyer Validation”</a:t>
            </a:r>
            <a:r>
              <a:rPr lang="en-US" dirty="0"/>
              <a:t>—</a:t>
            </a:r>
            <a:r>
              <a:rPr lang="en-US" i="1" dirty="0"/>
              <a:t>note that these are </a:t>
            </a:r>
            <a:r>
              <a:rPr lang="en-US" b="1" dirty="0"/>
              <a:t>all </a:t>
            </a:r>
            <a:r>
              <a:rPr lang="en-US" i="1" dirty="0"/>
              <a:t>valid statuses</a:t>
            </a:r>
            <a:endParaRPr lang="en-US" i="1" dirty="0">
              <a:cs typeface="Arial"/>
            </a:endParaRPr>
          </a:p>
          <a:p>
            <a:pPr marL="400050" lvl="1" indent="-171450">
              <a:lnSpc>
                <a:spcPts val="2000"/>
              </a:lnSpc>
              <a:spcBef>
                <a:spcPts val="0"/>
              </a:spcBef>
              <a:spcAft>
                <a:spcPts val="600"/>
              </a:spcAft>
            </a:pPr>
            <a:r>
              <a:rPr lang="en-US" dirty="0"/>
              <a:t>Each Customer may have specific validation rules—and these rules may be more strict than the standard Network rules. This means that your Catalog could pass the Network validation, but fail the Customer-specific rules and be returned to you</a:t>
            </a:r>
            <a:endParaRPr lang="en-US" dirty="0">
              <a:cs typeface="Arial"/>
            </a:endParaRPr>
          </a:p>
          <a:p>
            <a:pPr marL="400050" lvl="1" indent="-169545">
              <a:lnSpc>
                <a:spcPts val="2000"/>
              </a:lnSpc>
              <a:spcBef>
                <a:spcPts val="0"/>
              </a:spcBef>
              <a:spcAft>
                <a:spcPts val="600"/>
              </a:spcAft>
            </a:pPr>
            <a:r>
              <a:rPr lang="en-US" spc="-20" dirty="0"/>
              <a:t>If your Customer finds anything in your Catalog file that requires your attention, you will be notified by e-Mail</a:t>
            </a:r>
            <a:endParaRPr lang="en-US" spc="-20" dirty="0">
              <a:cs typeface="Arial"/>
            </a:endParaRPr>
          </a:p>
          <a:p>
            <a:pPr marL="568325" lvl="2" indent="-168275">
              <a:lnSpc>
                <a:spcPts val="2000"/>
              </a:lnSpc>
              <a:spcBef>
                <a:spcPts val="0"/>
              </a:spcBef>
              <a:spcAft>
                <a:spcPts val="600"/>
              </a:spcAft>
              <a:buFont typeface="Wingdings" pitchFamily="2" charset="2"/>
              <a:buChar char="§"/>
            </a:pPr>
            <a:r>
              <a:rPr lang="en-US" sz="1400" dirty="0"/>
              <a:t>Each Catalog must pass both the Network validation, and the Customer audit before it can be loaded into the Customer’s buying application and be available for their Users.</a:t>
            </a:r>
            <a:endParaRPr lang="en-US" sz="1400" dirty="0">
              <a:solidFill>
                <a:schemeClr val="bg2"/>
              </a:solidFill>
            </a:endParaRPr>
          </a:p>
          <a:p>
            <a:pPr marL="457200" lvl="1" indent="0">
              <a:lnSpc>
                <a:spcPts val="2300"/>
              </a:lnSpc>
              <a:spcBef>
                <a:spcPts val="0"/>
              </a:spcBef>
              <a:spcAft>
                <a:spcPts val="200"/>
              </a:spcAft>
              <a:buNone/>
            </a:pPr>
            <a:endParaRPr lang="en-US" sz="2000" dirty="0"/>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a:t>Creating and Publishing PunchOut Level 1 Catalogs Online</a:t>
            </a:r>
            <a:endParaRPr lang="en-US" noProof="0"/>
          </a:p>
        </p:txBody>
      </p:sp>
    </p:spTree>
    <p:extLst>
      <p:ext uri="{BB962C8B-B14F-4D97-AF65-F5344CB8AC3E}">
        <p14:creationId xmlns:p14="http://schemas.microsoft.com/office/powerpoint/2010/main" val="3321311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4000" y="3090446"/>
            <a:ext cx="11185200" cy="677108"/>
          </a:xfrm>
        </p:spPr>
        <p:txBody>
          <a:bodyPr/>
          <a:lstStyle/>
          <a:p>
            <a:r>
              <a:rPr lang="en-US" dirty="0"/>
              <a:t>Template and </a:t>
            </a:r>
            <a:r>
              <a:rPr lang="en-US" dirty="0">
                <a:solidFill>
                  <a:schemeClr val="accent1"/>
                </a:solidFill>
              </a:rPr>
              <a:t>Catalog</a:t>
            </a:r>
            <a:r>
              <a:rPr lang="en-US" dirty="0"/>
              <a:t> </a:t>
            </a:r>
            <a:r>
              <a:rPr lang="en-US" dirty="0">
                <a:solidFill>
                  <a:schemeClr val="accent1"/>
                </a:solidFill>
              </a:rPr>
              <a:t>File Creation</a:t>
            </a:r>
            <a:br>
              <a:rPr lang="en-US" dirty="0">
                <a:solidFill>
                  <a:schemeClr val="accent1"/>
                </a:solidFill>
              </a:rPr>
            </a:br>
            <a:r>
              <a:rPr lang="en-US" dirty="0">
                <a:solidFill>
                  <a:schemeClr val="accent1"/>
                </a:solidFill>
              </a:rPr>
              <a:t>for a Level 1 PunchOut Catalog</a:t>
            </a:r>
          </a:p>
        </p:txBody>
      </p:sp>
    </p:spTree>
    <p:extLst>
      <p:ext uri="{BB962C8B-B14F-4D97-AF65-F5344CB8AC3E}">
        <p14:creationId xmlns:p14="http://schemas.microsoft.com/office/powerpoint/2010/main" val="223530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p:txBody>
          <a:bodyPr/>
          <a:lstStyle/>
          <a:p>
            <a:r>
              <a:rPr lang="en-US" dirty="0"/>
              <a:t>Unlike static catalogs where all the product information resides in the Ariba Procurement catalog database, PunchOut catalogs utilize a supplier’s website/store.  This allows the Ariba shopper to ‘punch out’ to the site, shop, then return their selected items to their Ariba Procurement application where they will complete the requisition process.</a:t>
            </a:r>
          </a:p>
          <a:p>
            <a:r>
              <a:rPr lang="en-US" dirty="0"/>
              <a:t>For Level 1 (L1) PunchOut catalogs, the User does all their shopping on the Supplier’s website. In a Level 2 (L2) scenario, the User shops using the Ariba Procurement catalog database </a:t>
            </a:r>
            <a:r>
              <a:rPr lang="en-US" i="1" dirty="0"/>
              <a:t>and</a:t>
            </a:r>
            <a:r>
              <a:rPr lang="en-US" dirty="0"/>
              <a:t> the Supplier’s site.</a:t>
            </a:r>
          </a:p>
        </p:txBody>
      </p:sp>
      <p:sp>
        <p:nvSpPr>
          <p:cNvPr id="2" name="Divider"/>
          <p:cNvSpPr>
            <a:spLocks noGrp="1"/>
          </p:cNvSpPr>
          <p:nvPr>
            <p:ph type="title"/>
          </p:nvPr>
        </p:nvSpPr>
        <p:spPr bwMode="gray">
          <a:xfrm>
            <a:off x="504001" y="504000"/>
            <a:ext cx="11186476" cy="369332"/>
          </a:xfrm>
        </p:spPr>
        <p:txBody>
          <a:bodyPr/>
          <a:lstStyle/>
          <a:p>
            <a:r>
              <a:rPr lang="en-US" dirty="0"/>
              <a:t>What is PunchOut?</a:t>
            </a:r>
          </a:p>
        </p:txBody>
      </p:sp>
      <p:grpSp>
        <p:nvGrpSpPr>
          <p:cNvPr id="4" name="Group 3">
            <a:extLst>
              <a:ext uri="{FF2B5EF4-FFF2-40B4-BE49-F238E27FC236}">
                <a16:creationId xmlns:a16="http://schemas.microsoft.com/office/drawing/2014/main" id="{92D82C3C-F823-40D5-9531-9FBB5C50D15E}"/>
              </a:ext>
            </a:extLst>
          </p:cNvPr>
          <p:cNvGrpSpPr/>
          <p:nvPr/>
        </p:nvGrpSpPr>
        <p:grpSpPr>
          <a:xfrm>
            <a:off x="2728457" y="3744702"/>
            <a:ext cx="6733548" cy="2244431"/>
            <a:chOff x="2646980" y="3092853"/>
            <a:chExt cx="6733548" cy="2244431"/>
          </a:xfrm>
        </p:grpSpPr>
        <p:grpSp>
          <p:nvGrpSpPr>
            <p:cNvPr id="24" name="Group 23">
              <a:extLst>
                <a:ext uri="{FF2B5EF4-FFF2-40B4-BE49-F238E27FC236}">
                  <a16:creationId xmlns:a16="http://schemas.microsoft.com/office/drawing/2014/main" id="{48460539-7EE6-4598-A017-7106A3B07557}"/>
                </a:ext>
              </a:extLst>
            </p:cNvPr>
            <p:cNvGrpSpPr/>
            <p:nvPr/>
          </p:nvGrpSpPr>
          <p:grpSpPr>
            <a:xfrm>
              <a:off x="2646980" y="3767589"/>
              <a:ext cx="2083831" cy="1413451"/>
              <a:chOff x="2032491" y="3408870"/>
              <a:chExt cx="2866606" cy="1944403"/>
            </a:xfrm>
          </p:grpSpPr>
          <p:pic>
            <p:nvPicPr>
              <p:cNvPr id="7" name="Picture 6">
                <a:extLst>
                  <a:ext uri="{FF2B5EF4-FFF2-40B4-BE49-F238E27FC236}">
                    <a16:creationId xmlns:a16="http://schemas.microsoft.com/office/drawing/2014/main" id="{5E80C4F0-5198-4999-AA3C-770ED19AA372}"/>
                  </a:ext>
                </a:extLst>
              </p:cNvPr>
              <p:cNvPicPr>
                <a:picLocks noChangeAspect="1"/>
              </p:cNvPicPr>
              <p:nvPr/>
            </p:nvPicPr>
            <p:blipFill>
              <a:blip r:embed="rId3"/>
              <a:stretch>
                <a:fillRect/>
              </a:stretch>
            </p:blipFill>
            <p:spPr>
              <a:xfrm>
                <a:off x="2032491" y="3740314"/>
                <a:ext cx="1612959" cy="1612959"/>
              </a:xfrm>
              <a:prstGeom prst="rect">
                <a:avLst/>
              </a:prstGeom>
            </p:spPr>
          </p:pic>
          <p:pic>
            <p:nvPicPr>
              <p:cNvPr id="21" name="Picture 20">
                <a:extLst>
                  <a:ext uri="{FF2B5EF4-FFF2-40B4-BE49-F238E27FC236}">
                    <a16:creationId xmlns:a16="http://schemas.microsoft.com/office/drawing/2014/main" id="{0DA8C63A-7C02-45EF-9241-DB0F8B54BA6A}"/>
                  </a:ext>
                </a:extLst>
              </p:cNvPr>
              <p:cNvPicPr>
                <a:picLocks noChangeAspect="1"/>
              </p:cNvPicPr>
              <p:nvPr/>
            </p:nvPicPr>
            <p:blipFill>
              <a:blip r:embed="rId4"/>
              <a:stretch>
                <a:fillRect/>
              </a:stretch>
            </p:blipFill>
            <p:spPr>
              <a:xfrm>
                <a:off x="3240854" y="3408870"/>
                <a:ext cx="1658243" cy="1658243"/>
              </a:xfrm>
              <a:prstGeom prst="rect">
                <a:avLst/>
              </a:prstGeom>
            </p:spPr>
          </p:pic>
        </p:grpSp>
        <p:grpSp>
          <p:nvGrpSpPr>
            <p:cNvPr id="25" name="Group 24">
              <a:extLst>
                <a:ext uri="{FF2B5EF4-FFF2-40B4-BE49-F238E27FC236}">
                  <a16:creationId xmlns:a16="http://schemas.microsoft.com/office/drawing/2014/main" id="{7DDB8E0E-BE72-44B0-8708-06FA58238965}"/>
                </a:ext>
              </a:extLst>
            </p:cNvPr>
            <p:cNvGrpSpPr/>
            <p:nvPr/>
          </p:nvGrpSpPr>
          <p:grpSpPr>
            <a:xfrm>
              <a:off x="7524398" y="3767589"/>
              <a:ext cx="1856130" cy="1158000"/>
              <a:chOff x="7287870" y="3395095"/>
              <a:chExt cx="2657957" cy="1658243"/>
            </a:xfrm>
          </p:grpSpPr>
          <p:pic>
            <p:nvPicPr>
              <p:cNvPr id="23" name="Picture 22">
                <a:extLst>
                  <a:ext uri="{FF2B5EF4-FFF2-40B4-BE49-F238E27FC236}">
                    <a16:creationId xmlns:a16="http://schemas.microsoft.com/office/drawing/2014/main" id="{BCAE343D-BDF3-4AE7-B410-5CC6D6BA7452}"/>
                  </a:ext>
                </a:extLst>
              </p:cNvPr>
              <p:cNvPicPr>
                <a:picLocks noChangeAspect="1"/>
              </p:cNvPicPr>
              <p:nvPr/>
            </p:nvPicPr>
            <p:blipFill>
              <a:blip r:embed="rId5"/>
              <a:stretch>
                <a:fillRect/>
              </a:stretch>
            </p:blipFill>
            <p:spPr>
              <a:xfrm>
                <a:off x="8562590" y="3465315"/>
                <a:ext cx="1383237" cy="1511099"/>
              </a:xfrm>
              <a:prstGeom prst="rect">
                <a:avLst/>
              </a:prstGeom>
            </p:spPr>
          </p:pic>
          <p:pic>
            <p:nvPicPr>
              <p:cNvPr id="22" name="Picture 21">
                <a:extLst>
                  <a:ext uri="{FF2B5EF4-FFF2-40B4-BE49-F238E27FC236}">
                    <a16:creationId xmlns:a16="http://schemas.microsoft.com/office/drawing/2014/main" id="{79047192-5EB3-4122-B99E-64F1ECABDE24}"/>
                  </a:ext>
                </a:extLst>
              </p:cNvPr>
              <p:cNvPicPr>
                <a:picLocks noChangeAspect="1"/>
              </p:cNvPicPr>
              <p:nvPr/>
            </p:nvPicPr>
            <p:blipFill>
              <a:blip r:embed="rId4"/>
              <a:stretch>
                <a:fillRect/>
              </a:stretch>
            </p:blipFill>
            <p:spPr>
              <a:xfrm rot="10800000">
                <a:off x="7287870" y="3395095"/>
                <a:ext cx="1658243" cy="1658243"/>
              </a:xfrm>
              <a:prstGeom prst="rect">
                <a:avLst/>
              </a:prstGeom>
            </p:spPr>
          </p:pic>
        </p:grpSp>
        <p:pic>
          <p:nvPicPr>
            <p:cNvPr id="27" name="Picture 26">
              <a:extLst>
                <a:ext uri="{FF2B5EF4-FFF2-40B4-BE49-F238E27FC236}">
                  <a16:creationId xmlns:a16="http://schemas.microsoft.com/office/drawing/2014/main" id="{5A65F47C-43EF-415B-BCE7-3E5A9DA8EB27}"/>
                </a:ext>
              </a:extLst>
            </p:cNvPr>
            <p:cNvPicPr>
              <a:picLocks noChangeAspect="1"/>
            </p:cNvPicPr>
            <p:nvPr/>
          </p:nvPicPr>
          <p:blipFill>
            <a:blip r:embed="rId6"/>
            <a:stretch>
              <a:fillRect/>
            </a:stretch>
          </p:blipFill>
          <p:spPr>
            <a:xfrm>
              <a:off x="4675314" y="3092853"/>
              <a:ext cx="2882657" cy="2244431"/>
            </a:xfrm>
            <a:prstGeom prst="rect">
              <a:avLst/>
            </a:prstGeom>
          </p:spPr>
        </p:pic>
      </p:grpSp>
    </p:spTree>
    <p:extLst>
      <p:ext uri="{BB962C8B-B14F-4D97-AF65-F5344CB8AC3E}">
        <p14:creationId xmlns:p14="http://schemas.microsoft.com/office/powerpoint/2010/main" val="3234758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60DC77A-4A0B-4C47-84FE-4BE7F590C245}"/>
              </a:ext>
            </a:extLst>
          </p:cNvPr>
          <p:cNvSpPr>
            <a:spLocks noGrp="1"/>
          </p:cNvSpPr>
          <p:nvPr>
            <p:ph type="title"/>
          </p:nvPr>
        </p:nvSpPr>
        <p:spPr>
          <a:xfrm>
            <a:off x="504001" y="504000"/>
            <a:ext cx="11186476" cy="369332"/>
          </a:xfrm>
        </p:spPr>
        <p:txBody>
          <a:bodyPr/>
          <a:lstStyle/>
          <a:p>
            <a:r>
              <a:rPr lang="en-US" err="1"/>
              <a:t>PunchOut</a:t>
            </a:r>
            <a:r>
              <a:rPr lang="en-US"/>
              <a:t> L1 Template</a:t>
            </a:r>
            <a:endParaRPr lang="en-US" noProof="0">
              <a:latin typeface="+mj-lt"/>
            </a:endParaRPr>
          </a:p>
        </p:txBody>
      </p:sp>
      <p:sp>
        <p:nvSpPr>
          <p:cNvPr id="6" name="Content Placeholder 2">
            <a:extLst>
              <a:ext uri="{FF2B5EF4-FFF2-40B4-BE49-F238E27FC236}">
                <a16:creationId xmlns:a16="http://schemas.microsoft.com/office/drawing/2014/main" id="{7F861663-C3F6-4ED9-9905-5D62AC144A34}"/>
              </a:ext>
            </a:extLst>
          </p:cNvPr>
          <p:cNvSpPr txBox="1">
            <a:spLocks/>
          </p:cNvSpPr>
          <p:nvPr/>
        </p:nvSpPr>
        <p:spPr bwMode="gray">
          <a:xfrm>
            <a:off x="503998" y="1617663"/>
            <a:ext cx="11186351"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200"/>
              </a:lnSpc>
              <a:spcBef>
                <a:spcPts val="0"/>
              </a:spcBef>
              <a:spcAft>
                <a:spcPts val="200"/>
              </a:spcAft>
            </a:pPr>
            <a:r>
              <a:rPr lang="en-US" sz="2000" b="0">
                <a:latin typeface="Arial" panose="020B0604020202020204" pitchFamily="34" charset="0"/>
              </a:rPr>
              <a:t>A </a:t>
            </a:r>
            <a:r>
              <a:rPr lang="en-US" sz="2000">
                <a:latin typeface="Arial" panose="020B0604020202020204" pitchFamily="34" charset="0"/>
              </a:rPr>
              <a:t>PunchOut Template </a:t>
            </a:r>
            <a:r>
              <a:rPr lang="en-US" sz="2000" b="0">
                <a:latin typeface="Arial" panose="020B0604020202020204" pitchFamily="34" charset="0"/>
              </a:rPr>
              <a:t>is a special </a:t>
            </a:r>
            <a:r>
              <a:rPr lang="en-US" sz="2000">
                <a:latin typeface="Arial" panose="020B0604020202020204" pitchFamily="34" charset="0"/>
              </a:rPr>
              <a:t>CIF Template </a:t>
            </a:r>
            <a:r>
              <a:rPr lang="en-US" sz="2000" b="0">
                <a:latin typeface="Arial" panose="020B0604020202020204" pitchFamily="34" charset="0"/>
              </a:rPr>
              <a:t>that creates a </a:t>
            </a:r>
            <a:r>
              <a:rPr lang="en-US" sz="2000">
                <a:latin typeface="Arial" panose="020B0604020202020204" pitchFamily="34" charset="0"/>
              </a:rPr>
              <a:t>PunchOut Index file</a:t>
            </a:r>
            <a:r>
              <a:rPr lang="en-US" sz="2000" b="0">
                <a:latin typeface="Arial" panose="020B0604020202020204" pitchFamily="34" charset="0"/>
              </a:rPr>
              <a:t>. There is an addition field which changes a CIF file to a PunchOut Index file called </a:t>
            </a:r>
            <a:r>
              <a:rPr lang="en-US" sz="2000" err="1">
                <a:latin typeface="Arial" panose="020B0604020202020204" pitchFamily="34" charset="0"/>
              </a:rPr>
              <a:t>PunchOut</a:t>
            </a:r>
            <a:r>
              <a:rPr lang="en-US" sz="2000">
                <a:latin typeface="Arial" panose="020B0604020202020204" pitchFamily="34" charset="0"/>
              </a:rPr>
              <a:t> Enabled. </a:t>
            </a:r>
          </a:p>
          <a:p>
            <a:pPr>
              <a:lnSpc>
                <a:spcPts val="2200"/>
              </a:lnSpc>
              <a:spcBef>
                <a:spcPts val="0"/>
              </a:spcBef>
              <a:spcAft>
                <a:spcPts val="200"/>
              </a:spcAft>
            </a:pPr>
            <a:endParaRPr lang="en-US" sz="2000" b="0">
              <a:latin typeface="Arial" panose="020B0604020202020204" pitchFamily="34" charset="0"/>
            </a:endParaRPr>
          </a:p>
          <a:p>
            <a:pPr>
              <a:lnSpc>
                <a:spcPts val="2200"/>
              </a:lnSpc>
              <a:spcBef>
                <a:spcPts val="0"/>
              </a:spcBef>
              <a:spcAft>
                <a:spcPts val="200"/>
              </a:spcAft>
            </a:pPr>
            <a:r>
              <a:rPr lang="en-US" sz="2000" b="0">
                <a:latin typeface="Arial" panose="020B0604020202020204" pitchFamily="34" charset="0"/>
              </a:rPr>
              <a:t>Here is a sample </a:t>
            </a:r>
            <a:r>
              <a:rPr lang="en-US" sz="2000">
                <a:latin typeface="Arial" panose="020B0604020202020204" pitchFamily="34" charset="0"/>
              </a:rPr>
              <a:t>L1 PunchOut Template </a:t>
            </a:r>
            <a:r>
              <a:rPr lang="en-US" sz="2000" b="0">
                <a:latin typeface="Arial" panose="020B0604020202020204" pitchFamily="34" charset="0"/>
              </a:rPr>
              <a:t>in Excel format.</a:t>
            </a:r>
          </a:p>
          <a:p>
            <a:pPr marL="3429000" indent="-3429000">
              <a:lnSpc>
                <a:spcPts val="2000"/>
              </a:lnSpc>
              <a:spcBef>
                <a:spcPts val="0"/>
              </a:spcBef>
              <a:spcAft>
                <a:spcPts val="900"/>
              </a:spcAft>
            </a:pPr>
            <a:endParaRPr lang="en-US" b="0">
              <a:latin typeface="Arial" panose="020B0604020202020204" pitchFamily="34" charset="0"/>
            </a:endParaRPr>
          </a:p>
          <a:p>
            <a:pPr marL="3429000" indent="-3429000">
              <a:lnSpc>
                <a:spcPts val="2000"/>
              </a:lnSpc>
              <a:spcBef>
                <a:spcPts val="0"/>
              </a:spcBef>
              <a:spcAft>
                <a:spcPts val="900"/>
              </a:spcAft>
            </a:pPr>
            <a:endParaRPr lang="en-US" b="0">
              <a:latin typeface="Arial" panose="020B0604020202020204" pitchFamily="34" charset="0"/>
            </a:endParaRPr>
          </a:p>
          <a:p>
            <a:pPr marL="3429000" indent="-3429000">
              <a:lnSpc>
                <a:spcPts val="2000"/>
              </a:lnSpc>
              <a:spcBef>
                <a:spcPts val="0"/>
              </a:spcBef>
              <a:spcAft>
                <a:spcPts val="900"/>
              </a:spcAft>
            </a:pPr>
            <a:endParaRPr lang="en-US" b="0">
              <a:latin typeface="Arial" panose="020B0604020202020204" pitchFamily="34" charset="0"/>
            </a:endParaRPr>
          </a:p>
          <a:p>
            <a:pPr>
              <a:lnSpc>
                <a:spcPts val="2000"/>
              </a:lnSpc>
              <a:spcBef>
                <a:spcPts val="0"/>
              </a:spcBef>
              <a:spcAft>
                <a:spcPts val="1200"/>
              </a:spcAft>
            </a:pPr>
            <a:endParaRPr lang="en-US" b="0">
              <a:latin typeface="Arial" panose="020B0604020202020204" pitchFamily="34" charset="0"/>
            </a:endParaRPr>
          </a:p>
          <a:p>
            <a:pPr>
              <a:lnSpc>
                <a:spcPts val="2000"/>
              </a:lnSpc>
              <a:spcBef>
                <a:spcPts val="0"/>
              </a:spcBef>
              <a:spcAft>
                <a:spcPts val="1200"/>
              </a:spcAft>
            </a:pPr>
            <a:endParaRPr lang="en-US" b="0">
              <a:latin typeface="Arial" panose="020B0604020202020204" pitchFamily="34" charset="0"/>
            </a:endParaRPr>
          </a:p>
          <a:p>
            <a:pPr>
              <a:lnSpc>
                <a:spcPts val="2200"/>
              </a:lnSpc>
              <a:spcBef>
                <a:spcPts val="1200"/>
              </a:spcBef>
            </a:pPr>
            <a:r>
              <a:rPr lang="en-US" sz="2000" b="0">
                <a:latin typeface="Arial" panose="020B0604020202020204" pitchFamily="34" charset="0"/>
              </a:rPr>
              <a:t>The Template is color coded and has Tool Tips that provide information about how to treat each field.</a:t>
            </a:r>
          </a:p>
          <a:p>
            <a:pPr>
              <a:lnSpc>
                <a:spcPts val="2200"/>
              </a:lnSpc>
              <a:spcBef>
                <a:spcPts val="0"/>
              </a:spcBef>
            </a:pPr>
            <a:endParaRPr lang="en-US" sz="2000" b="0">
              <a:latin typeface="Arial" panose="020B0604020202020204" pitchFamily="34" charset="0"/>
            </a:endParaRPr>
          </a:p>
          <a:p>
            <a:pPr>
              <a:lnSpc>
                <a:spcPts val="2200"/>
              </a:lnSpc>
              <a:spcBef>
                <a:spcPts val="0"/>
              </a:spcBef>
              <a:spcAft>
                <a:spcPts val="1200"/>
              </a:spcAft>
            </a:pPr>
            <a:r>
              <a:rPr lang="en-US" sz="2000" b="0">
                <a:latin typeface="Arial" panose="020B0604020202020204" pitchFamily="34" charset="0"/>
              </a:rPr>
              <a:t>Each Template includes specific instructions, including custom fields or other requirements set by your Customer.</a:t>
            </a:r>
          </a:p>
          <a:p>
            <a:pPr marL="3429000" indent="-3429000">
              <a:lnSpc>
                <a:spcPts val="2000"/>
              </a:lnSpc>
              <a:spcBef>
                <a:spcPts val="0"/>
              </a:spcBef>
              <a:spcAft>
                <a:spcPts val="900"/>
              </a:spcAft>
            </a:pPr>
            <a:endParaRPr lang="en-US" b="0">
              <a:latin typeface="Arial" panose="020B0604020202020204" pitchFamily="34" charset="0"/>
            </a:endParaRPr>
          </a:p>
        </p:txBody>
      </p:sp>
      <p:pic>
        <p:nvPicPr>
          <p:cNvPr id="2" name="Picture 1">
            <a:extLst>
              <a:ext uri="{FF2B5EF4-FFF2-40B4-BE49-F238E27FC236}">
                <a16:creationId xmlns:a16="http://schemas.microsoft.com/office/drawing/2014/main" id="{B58632FC-5BAB-108F-3E01-B38E9D921161}"/>
              </a:ext>
            </a:extLst>
          </p:cNvPr>
          <p:cNvPicPr>
            <a:picLocks noChangeAspect="1"/>
          </p:cNvPicPr>
          <p:nvPr/>
        </p:nvPicPr>
        <p:blipFill>
          <a:blip r:embed="rId3"/>
          <a:stretch>
            <a:fillRect/>
          </a:stretch>
        </p:blipFill>
        <p:spPr>
          <a:xfrm>
            <a:off x="552829" y="3080938"/>
            <a:ext cx="11088688" cy="131326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4D5A1AD-A95D-1AC9-806A-1B23794D8C53}"/>
              </a:ext>
            </a:extLst>
          </p:cNvPr>
          <p:cNvSpPr/>
          <p:nvPr/>
        </p:nvSpPr>
        <p:spPr>
          <a:xfrm>
            <a:off x="10984599" y="3734292"/>
            <a:ext cx="705749" cy="3612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717679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p:txBody>
          <a:bodyPr/>
          <a:lstStyle/>
          <a:p>
            <a:r>
              <a:rPr lang="en-US" dirty="0"/>
              <a:t>In </a:t>
            </a:r>
            <a:r>
              <a:rPr lang="en-US" b="1" dirty="0"/>
              <a:t>Level 1 PunchOut</a:t>
            </a:r>
            <a:r>
              <a:rPr lang="en-US" dirty="0"/>
              <a:t>, the catalog file is a simple, one line Index file. This is because a L1 Catalog appears on the catalog interface just as a link to the Supplier’s website.</a:t>
            </a:r>
          </a:p>
        </p:txBody>
      </p:sp>
      <p:sp>
        <p:nvSpPr>
          <p:cNvPr id="2" name="Divider"/>
          <p:cNvSpPr>
            <a:spLocks noGrp="1"/>
          </p:cNvSpPr>
          <p:nvPr>
            <p:ph type="title"/>
          </p:nvPr>
        </p:nvSpPr>
        <p:spPr bwMode="gray">
          <a:xfrm>
            <a:off x="504001" y="504000"/>
            <a:ext cx="11186476" cy="369332"/>
          </a:xfrm>
        </p:spPr>
        <p:txBody>
          <a:bodyPr/>
          <a:lstStyle/>
          <a:p>
            <a:r>
              <a:rPr lang="en-US" dirty="0"/>
              <a:t>Templates and Catalog Creation – L1 PunchOut</a:t>
            </a:r>
          </a:p>
        </p:txBody>
      </p:sp>
      <p:sp>
        <p:nvSpPr>
          <p:cNvPr id="5" name="TextBox 4">
            <a:extLst>
              <a:ext uri="{FF2B5EF4-FFF2-40B4-BE49-F238E27FC236}">
                <a16:creationId xmlns:a16="http://schemas.microsoft.com/office/drawing/2014/main" id="{AD485C64-9A01-41D5-BC40-C82695849402}"/>
              </a:ext>
            </a:extLst>
          </p:cNvPr>
          <p:cNvSpPr txBox="1"/>
          <p:nvPr/>
        </p:nvSpPr>
        <p:spPr>
          <a:xfrm>
            <a:off x="5253334" y="2602925"/>
            <a:ext cx="5212472" cy="584775"/>
          </a:xfrm>
          <a:prstGeom prst="rect">
            <a:avLst/>
          </a:prstGeom>
          <a:solidFill>
            <a:schemeClr val="bg1"/>
          </a:solidFill>
        </p:spPr>
        <p:txBody>
          <a:bodyPr wrap="square" rtlCol="0">
            <a:spAutoFit/>
          </a:bodyPr>
          <a:lstStyle/>
          <a:p>
            <a:r>
              <a:rPr lang="en-US" sz="1600" dirty="0">
                <a:latin typeface="Arial" panose="020B0604020202020204" pitchFamily="34" charset="0"/>
              </a:rPr>
              <a:t>The PunchOut icon tells the User that this is an external catalog, as well as the</a:t>
            </a:r>
            <a:r>
              <a:rPr lang="en-US" sz="1600" b="1" dirty="0">
                <a:latin typeface="Arial" panose="020B0604020202020204" pitchFamily="34" charset="0"/>
              </a:rPr>
              <a:t> “</a:t>
            </a:r>
            <a:r>
              <a:rPr lang="en-US" sz="1600" dirty="0">
                <a:latin typeface="Arial" panose="020B0604020202020204" pitchFamily="34" charset="0"/>
              </a:rPr>
              <a:t>Buy From Supplier” button.</a:t>
            </a:r>
          </a:p>
        </p:txBody>
      </p:sp>
      <p:pic>
        <p:nvPicPr>
          <p:cNvPr id="23" name="Picture 22">
            <a:extLst>
              <a:ext uri="{FF2B5EF4-FFF2-40B4-BE49-F238E27FC236}">
                <a16:creationId xmlns:a16="http://schemas.microsoft.com/office/drawing/2014/main" id="{02C9E4B4-115B-8011-EA8A-07F51DB02F8C}"/>
              </a:ext>
            </a:extLst>
          </p:cNvPr>
          <p:cNvPicPr>
            <a:picLocks noChangeAspect="1"/>
          </p:cNvPicPr>
          <p:nvPr/>
        </p:nvPicPr>
        <p:blipFill>
          <a:blip r:embed="rId3"/>
          <a:stretch>
            <a:fillRect/>
          </a:stretch>
        </p:blipFill>
        <p:spPr>
          <a:xfrm>
            <a:off x="1129908" y="4292600"/>
            <a:ext cx="9755270" cy="1238038"/>
          </a:xfrm>
          <a:prstGeom prst="rect">
            <a:avLst/>
          </a:prstGeom>
          <a:ln>
            <a:noFill/>
          </a:ln>
          <a:effectLst>
            <a:outerShdw blurRad="190500" algn="tl" rotWithShape="0">
              <a:srgbClr val="000000">
                <a:alpha val="70000"/>
              </a:srgbClr>
            </a:outerShdw>
          </a:effectLst>
        </p:spPr>
      </p:pic>
      <p:grpSp>
        <p:nvGrpSpPr>
          <p:cNvPr id="19" name="Group 18">
            <a:extLst>
              <a:ext uri="{FF2B5EF4-FFF2-40B4-BE49-F238E27FC236}">
                <a16:creationId xmlns:a16="http://schemas.microsoft.com/office/drawing/2014/main" id="{D1BD9F80-AA42-AC71-7419-6CD6D3C1F2A3}"/>
              </a:ext>
            </a:extLst>
          </p:cNvPr>
          <p:cNvGrpSpPr/>
          <p:nvPr/>
        </p:nvGrpSpPr>
        <p:grpSpPr>
          <a:xfrm>
            <a:off x="3373164" y="2895313"/>
            <a:ext cx="1880170" cy="1697235"/>
            <a:chOff x="3187783" y="2895313"/>
            <a:chExt cx="2065551" cy="1640257"/>
          </a:xfrm>
        </p:grpSpPr>
        <p:sp>
          <p:nvSpPr>
            <p:cNvPr id="8" name="Rectangle 7">
              <a:extLst>
                <a:ext uri="{FF2B5EF4-FFF2-40B4-BE49-F238E27FC236}">
                  <a16:creationId xmlns:a16="http://schemas.microsoft.com/office/drawing/2014/main" id="{3E4C3616-6B35-464C-88B8-B6958979ABC9}"/>
                </a:ext>
              </a:extLst>
            </p:cNvPr>
            <p:cNvSpPr/>
            <p:nvPr/>
          </p:nvSpPr>
          <p:spPr>
            <a:xfrm flipV="1">
              <a:off x="3187783" y="4341302"/>
              <a:ext cx="209984" cy="19426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E9F9F117-381B-43C6-9884-D95C3396BFA9}"/>
                </a:ext>
              </a:extLst>
            </p:cNvPr>
            <p:cNvCxnSpPr>
              <a:cxnSpLocks/>
              <a:stCxn id="5" idx="1"/>
            </p:cNvCxnSpPr>
            <p:nvPr/>
          </p:nvCxnSpPr>
          <p:spPr>
            <a:xfrm flipH="1">
              <a:off x="3429000" y="2895313"/>
              <a:ext cx="1824334" cy="1397287"/>
            </a:xfrm>
            <a:prstGeom prst="straightConnector1">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BD25297-FD32-B38A-3297-3A1083D18508}"/>
              </a:ext>
            </a:extLst>
          </p:cNvPr>
          <p:cNvGrpSpPr/>
          <p:nvPr/>
        </p:nvGrpSpPr>
        <p:grpSpPr>
          <a:xfrm>
            <a:off x="8846049" y="3187699"/>
            <a:ext cx="1869654" cy="1826089"/>
            <a:chOff x="9055100" y="3187700"/>
            <a:chExt cx="2010167" cy="1784992"/>
          </a:xfrm>
        </p:grpSpPr>
        <p:sp>
          <p:nvSpPr>
            <p:cNvPr id="6" name="Rectangle 5">
              <a:extLst>
                <a:ext uri="{FF2B5EF4-FFF2-40B4-BE49-F238E27FC236}">
                  <a16:creationId xmlns:a16="http://schemas.microsoft.com/office/drawing/2014/main" id="{72CE8EEA-84CD-42F3-A860-DC718833F5C2}"/>
                </a:ext>
              </a:extLst>
            </p:cNvPr>
            <p:cNvSpPr/>
            <p:nvPr/>
          </p:nvSpPr>
          <p:spPr>
            <a:xfrm flipV="1">
              <a:off x="9185097" y="4438436"/>
              <a:ext cx="1880170" cy="53425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2C7602FE-5BA8-40A9-9F4D-F8F8830937BC}"/>
                </a:ext>
              </a:extLst>
            </p:cNvPr>
            <p:cNvCxnSpPr>
              <a:cxnSpLocks/>
            </p:cNvCxnSpPr>
            <p:nvPr/>
          </p:nvCxnSpPr>
          <p:spPr>
            <a:xfrm>
              <a:off x="9055100" y="3187700"/>
              <a:ext cx="1089387" cy="1250736"/>
            </a:xfrm>
            <a:prstGeom prst="straightConnector1">
              <a:avLst/>
            </a:prstGeom>
            <a:ln w="6350">
              <a:solidFill>
                <a:srgbClr val="C00000"/>
              </a:solidFill>
              <a:headEnd type="none"/>
              <a:tail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4151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mj-lt"/>
              </a:rPr>
              <a:t>Creating a L1 PunchOut Catalog</a:t>
            </a:r>
          </a:p>
        </p:txBody>
      </p:sp>
      <p:sp>
        <p:nvSpPr>
          <p:cNvPr id="12" name="Content Placeholder 2"/>
          <p:cNvSpPr txBox="1">
            <a:spLocks/>
          </p:cNvSpPr>
          <p:nvPr/>
        </p:nvSpPr>
        <p:spPr>
          <a:xfrm>
            <a:off x="40401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Header Section</a:t>
            </a:r>
          </a:p>
        </p:txBody>
      </p:sp>
      <p:pic>
        <p:nvPicPr>
          <p:cNvPr id="7" name="Picture 2" descr="C:\Users\mardavis\AppData\Local\Temp\SNAGHTML4d5a7eb.PNG">
            <a:extLst>
              <a:ext uri="{FF2B5EF4-FFF2-40B4-BE49-F238E27FC236}">
                <a16:creationId xmlns:a16="http://schemas.microsoft.com/office/drawing/2014/main" id="{8658651A-980D-4CEA-89C3-4667832C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1" y="1919031"/>
            <a:ext cx="3457143" cy="192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CIF_I_V3.0—</a:t>
            </a:r>
            <a:r>
              <a:rPr lang="fr-FR" sz="1200" dirty="0">
                <a:latin typeface="Arial Narrow" panose="020B0606020202030204" pitchFamily="34" charset="0"/>
              </a:rPr>
              <a:t>Specifies the </a:t>
            </a:r>
            <a:r>
              <a:rPr lang="fr-FR" sz="1200" dirty="0" err="1">
                <a:latin typeface="Arial Narrow" panose="020B0606020202030204" pitchFamily="34" charset="0"/>
              </a:rPr>
              <a:t>Catalog</a:t>
            </a:r>
            <a:r>
              <a:rPr lang="fr-FR" sz="1200" dirty="0">
                <a:latin typeface="Arial Narrow" panose="020B0606020202030204" pitchFamily="34" charset="0"/>
              </a:rPr>
              <a:t> format (CIF 3.0). Do not change </a:t>
            </a:r>
            <a:r>
              <a:rPr lang="fr-FR" sz="1200" dirty="0" err="1">
                <a:latin typeface="Arial Narrow" panose="020B0606020202030204" pitchFamily="34" charset="0"/>
              </a:rPr>
              <a:t>this</a:t>
            </a:r>
            <a:r>
              <a:rPr lang="fr-FR" sz="1200" dirty="0">
                <a:latin typeface="Arial Narrow" panose="020B0606020202030204" pitchFamily="34" charset="0"/>
              </a:rPr>
              <a:t> value</a:t>
            </a:r>
            <a:endParaRPr lang="en-US"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CHARSET—</a:t>
            </a:r>
            <a:r>
              <a:rPr lang="en-US" sz="1200" dirty="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LOADMODE—</a:t>
            </a:r>
            <a:r>
              <a:rPr lang="en-US" sz="1200" dirty="0">
                <a:latin typeface="Arial Narrow" panose="020B0606020202030204" pitchFamily="34" charset="0"/>
              </a:rPr>
              <a:t>F  (Full) or I (Incremental)</a:t>
            </a:r>
            <a:endParaRPr lang="fr-FR"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CODEFORMAT—</a:t>
            </a:r>
            <a:r>
              <a:rPr lang="en-US" sz="1200" dirty="0">
                <a:latin typeface="Arial Narrow" panose="020B0606020202030204" pitchFamily="34" charset="0"/>
              </a:rPr>
              <a:t>S</a:t>
            </a:r>
            <a:r>
              <a:rPr lang="fr-FR" sz="1200" dirty="0" err="1">
                <a:latin typeface="Arial Narrow" panose="020B0606020202030204" pitchFamily="34" charset="0"/>
              </a:rPr>
              <a:t>pecifies</a:t>
            </a:r>
            <a:r>
              <a:rPr lang="fr-FR" sz="1200" dirty="0">
                <a:latin typeface="Arial Narrow" panose="020B0606020202030204" pitchFamily="34" charset="0"/>
              </a:rPr>
              <a:t> the </a:t>
            </a:r>
            <a:r>
              <a:rPr lang="fr-FR" sz="1200" dirty="0" err="1">
                <a:latin typeface="Arial Narrow" panose="020B0606020202030204" pitchFamily="34" charset="0"/>
              </a:rPr>
              <a:t>commodity</a:t>
            </a:r>
            <a:r>
              <a:rPr lang="fr-FR" sz="1200" dirty="0">
                <a:latin typeface="Arial Narrow" panose="020B0606020202030204" pitchFamily="34" charset="0"/>
              </a:rPr>
              <a:t> </a:t>
            </a:r>
            <a:r>
              <a:rPr lang="fr-FR" sz="1200" dirty="0" err="1">
                <a:latin typeface="Arial Narrow" panose="020B0606020202030204" pitchFamily="34" charset="0"/>
              </a:rPr>
              <a:t>coding</a:t>
            </a:r>
            <a:r>
              <a:rPr lang="fr-FR" sz="1200" dirty="0">
                <a:latin typeface="Arial Narrow" panose="020B0606020202030204" pitchFamily="34" charset="0"/>
              </a:rPr>
              <a:t> (UNSPSC: </a:t>
            </a:r>
            <a:r>
              <a:rPr lang="en-US" sz="1200" dirty="0">
                <a:latin typeface="Arial Narrow" panose="020B0606020202030204" pitchFamily="34" charset="0"/>
              </a:rPr>
              <a:t>United Nations Standard Products and Services Code</a:t>
            </a:r>
            <a:r>
              <a:rPr lang="fr-FR" sz="1200" dirty="0">
                <a:latin typeface="Arial Narrow" panose="020B0606020202030204" pitchFamily="34" charset="0"/>
              </a:rPr>
              <a:t>) in the </a:t>
            </a:r>
            <a:r>
              <a:rPr lang="fr-FR" sz="1200" dirty="0" err="1">
                <a:latin typeface="Arial Narrow" panose="020B0606020202030204" pitchFamily="34" charset="0"/>
              </a:rPr>
              <a:t>field</a:t>
            </a:r>
            <a:r>
              <a:rPr lang="fr-FR" sz="1200" dirty="0">
                <a:latin typeface="Arial Narrow" panose="020B0606020202030204" pitchFamily="34" charset="0"/>
              </a:rPr>
              <a:t> “SPSC Code”</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CURRENCY—</a:t>
            </a:r>
            <a:r>
              <a:rPr lang="en-US" sz="1200" dirty="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SUPPLIERID_DOMAIN—</a:t>
            </a:r>
            <a:r>
              <a:rPr lang="fr-FR" sz="1200" dirty="0" err="1">
                <a:latin typeface="Arial Narrow" panose="020B0606020202030204" pitchFamily="34" charset="0"/>
              </a:rPr>
              <a:t>Specifies</a:t>
            </a:r>
            <a:r>
              <a:rPr lang="fr-FR" sz="1200" dirty="0">
                <a:latin typeface="Arial Narrow" panose="020B0606020202030204" pitchFamily="34" charset="0"/>
              </a:rPr>
              <a:t> the Domain </a:t>
            </a:r>
            <a:r>
              <a:rPr lang="fr-FR" sz="1200" dirty="0" err="1">
                <a:latin typeface="Arial Narrow" panose="020B0606020202030204" pitchFamily="34" charset="0"/>
              </a:rPr>
              <a:t>used</a:t>
            </a:r>
            <a:r>
              <a:rPr lang="fr-FR" sz="1200" dirty="0">
                <a:latin typeface="Arial Narrow" panose="020B0606020202030204" pitchFamily="34" charset="0"/>
              </a:rPr>
              <a:t>. The </a:t>
            </a:r>
            <a:r>
              <a:rPr lang="fr-FR" sz="1200" dirty="0" err="1">
                <a:latin typeface="Arial Narrow" panose="020B0606020202030204" pitchFamily="34" charset="0"/>
              </a:rPr>
              <a:t>preferred</a:t>
            </a:r>
            <a:r>
              <a:rPr lang="fr-FR" sz="1200" dirty="0">
                <a:latin typeface="Arial Narrow" panose="020B0606020202030204" pitchFamily="34" charset="0"/>
              </a:rPr>
              <a:t> value </a:t>
            </a:r>
            <a:r>
              <a:rPr lang="fr-FR" sz="1200" dirty="0" err="1">
                <a:latin typeface="Arial Narrow" panose="020B0606020202030204" pitchFamily="34" charset="0"/>
              </a:rPr>
              <a:t>is</a:t>
            </a:r>
            <a:r>
              <a:rPr lang="fr-FR" sz="1200" dirty="0">
                <a:latin typeface="Arial Narrow" panose="020B0606020202030204" pitchFamily="34" charset="0"/>
              </a:rPr>
              <a:t> the </a:t>
            </a:r>
            <a:r>
              <a:rPr lang="fr-FR" sz="1200" dirty="0" err="1">
                <a:latin typeface="Arial Narrow" panose="020B0606020202030204" pitchFamily="34" charset="0"/>
              </a:rPr>
              <a:t>Supplier’s</a:t>
            </a:r>
            <a:r>
              <a:rPr lang="fr-FR" sz="1200" dirty="0">
                <a:latin typeface="Arial Narrow" panose="020B0606020202030204" pitchFamily="34" charset="0"/>
              </a:rPr>
              <a:t> Business Network ID </a:t>
            </a:r>
            <a:r>
              <a:rPr lang="fr-FR" sz="1200" dirty="0" err="1">
                <a:latin typeface="Arial Narrow" panose="020B0606020202030204" pitchFamily="34" charset="0"/>
              </a:rPr>
              <a:t>Number</a:t>
            </a:r>
            <a:r>
              <a:rPr lang="fr-FR" sz="1200" dirty="0">
                <a:latin typeface="Arial Narrow" panose="020B0606020202030204" pitchFamily="34" charset="0"/>
              </a:rPr>
              <a:t>—“</a:t>
            </a:r>
            <a:r>
              <a:rPr lang="fr-FR" sz="1200" dirty="0" err="1">
                <a:latin typeface="Arial Narrow" panose="020B0606020202030204" pitchFamily="34" charset="0"/>
              </a:rPr>
              <a:t>NetworkID</a:t>
            </a:r>
            <a:r>
              <a:rPr lang="fr-FR" sz="1200" dirty="0">
                <a:latin typeface="Arial Narrow" panose="020B0606020202030204" pitchFamily="34" charset="0"/>
              </a:rPr>
              <a:t>”. </a:t>
            </a:r>
            <a:r>
              <a:rPr lang="fr-FR" sz="1200" dirty="0" err="1">
                <a:latin typeface="Arial Narrow" panose="020B0606020202030204" pitchFamily="34" charset="0"/>
              </a:rPr>
              <a:t>Other</a:t>
            </a:r>
            <a:r>
              <a:rPr lang="fr-FR" sz="1200" dirty="0">
                <a:latin typeface="Arial Narrow" panose="020B0606020202030204" pitchFamily="34" charset="0"/>
              </a:rPr>
              <a:t> values </a:t>
            </a:r>
            <a:r>
              <a:rPr lang="fr-FR" sz="1200" dirty="0" err="1">
                <a:latin typeface="Arial Narrow" panose="020B0606020202030204" pitchFamily="34" charset="0"/>
              </a:rPr>
              <a:t>include</a:t>
            </a:r>
            <a:r>
              <a:rPr lang="fr-FR" sz="1200" dirty="0">
                <a:latin typeface="Arial Narrow" panose="020B0606020202030204" pitchFamily="34" charset="0"/>
              </a:rPr>
              <a:t> “DUNS”, “</a:t>
            </a:r>
            <a:r>
              <a:rPr lang="fr-FR" sz="1200" dirty="0" err="1">
                <a:latin typeface="Arial Narrow" panose="020B0606020202030204" pitchFamily="34" charset="0"/>
              </a:rPr>
              <a:t>internalsupplierid</a:t>
            </a:r>
            <a:r>
              <a:rPr lang="fr-FR" sz="1200" dirty="0">
                <a:latin typeface="Arial Narrow" panose="020B0606020202030204" pitchFamily="34" charset="0"/>
              </a:rPr>
              <a:t>” or </a:t>
            </a:r>
            <a:r>
              <a:rPr lang="fr-FR" sz="1200" dirty="0" err="1">
                <a:latin typeface="Arial Narrow" panose="020B0606020202030204" pitchFamily="34" charset="0"/>
              </a:rPr>
              <a:t>other</a:t>
            </a:r>
            <a:r>
              <a:rPr lang="fr-FR" sz="1200" dirty="0">
                <a:latin typeface="Arial Narrow" panose="020B0606020202030204" pitchFamily="34" charset="0"/>
              </a:rPr>
              <a:t> custom values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ITEMCOUNT—</a:t>
            </a:r>
            <a:r>
              <a:rPr lang="fr-FR" sz="1200" dirty="0" err="1">
                <a:latin typeface="Arial Narrow" panose="020B0606020202030204" pitchFamily="34" charset="0"/>
              </a:rPr>
              <a:t>Specifies</a:t>
            </a:r>
            <a:r>
              <a:rPr lang="fr-FR" sz="1200" dirty="0">
                <a:latin typeface="Arial Narrow" panose="020B0606020202030204" pitchFamily="34" charset="0"/>
              </a:rPr>
              <a:t> the </a:t>
            </a:r>
            <a:r>
              <a:rPr lang="fr-FR" sz="1200" dirty="0" err="1">
                <a:latin typeface="Arial Narrow" panose="020B0606020202030204" pitchFamily="34" charset="0"/>
              </a:rPr>
              <a:t>number</a:t>
            </a:r>
            <a:r>
              <a:rPr lang="fr-FR" sz="1200" dirty="0">
                <a:latin typeface="Arial Narrow" panose="020B0606020202030204" pitchFamily="34" charset="0"/>
              </a:rPr>
              <a:t> of items of the </a:t>
            </a:r>
            <a:r>
              <a:rPr lang="fr-FR" sz="1200" dirty="0" err="1">
                <a:latin typeface="Arial Narrow" panose="020B0606020202030204" pitchFamily="34" charset="0"/>
              </a:rPr>
              <a:t>Catalog</a:t>
            </a:r>
            <a:r>
              <a:rPr lang="fr-FR" sz="1200" dirty="0">
                <a:latin typeface="Arial Narrow" panose="020B0606020202030204" pitchFamily="34" charset="0"/>
              </a:rPr>
              <a:t>. Enter the total </a:t>
            </a:r>
            <a:r>
              <a:rPr lang="fr-FR" sz="1200" dirty="0" err="1">
                <a:latin typeface="Arial Narrow" panose="020B0606020202030204" pitchFamily="34" charset="0"/>
              </a:rPr>
              <a:t>number</a:t>
            </a:r>
            <a:r>
              <a:rPr lang="fr-FR" sz="1200" dirty="0">
                <a:latin typeface="Arial Narrow" panose="020B0606020202030204" pitchFamily="34" charset="0"/>
              </a:rPr>
              <a:t> of all items </a:t>
            </a:r>
            <a:r>
              <a:rPr lang="fr-FR" sz="1200" dirty="0" err="1">
                <a:latin typeface="Arial Narrow" panose="020B0606020202030204" pitchFamily="34" charset="0"/>
              </a:rPr>
              <a:t>between</a:t>
            </a:r>
            <a:r>
              <a:rPr lang="fr-FR" sz="1200" dirty="0">
                <a:latin typeface="Arial Narrow" panose="020B0606020202030204" pitchFamily="34" charset="0"/>
              </a:rPr>
              <a:t> the DATA and ENDOFDATA markers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TIMESTAMP—</a:t>
            </a:r>
            <a:r>
              <a:rPr lang="fr-FR" sz="1200" dirty="0">
                <a:latin typeface="Arial Narrow" panose="020B0606020202030204" pitchFamily="34" charset="0"/>
              </a:rPr>
              <a:t>Enter the date </a:t>
            </a:r>
            <a:r>
              <a:rPr lang="fr-FR" sz="1200" dirty="0" err="1">
                <a:latin typeface="Arial Narrow" panose="020B0606020202030204" pitchFamily="34" charset="0"/>
              </a:rPr>
              <a:t>you</a:t>
            </a:r>
            <a:r>
              <a:rPr lang="fr-FR" sz="1200" dirty="0">
                <a:latin typeface="Arial Narrow" panose="020B0606020202030204" pitchFamily="34" charset="0"/>
              </a:rPr>
              <a:t> </a:t>
            </a:r>
            <a:r>
              <a:rPr lang="fr-FR" sz="1200" dirty="0" err="1">
                <a:latin typeface="Arial Narrow" panose="020B0606020202030204" pitchFamily="34" charset="0"/>
              </a:rPr>
              <a:t>created</a:t>
            </a:r>
            <a:r>
              <a:rPr lang="fr-FR" sz="1200" dirty="0">
                <a:latin typeface="Arial Narrow" panose="020B0606020202030204" pitchFamily="34" charset="0"/>
              </a:rPr>
              <a:t>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UNUOM—</a:t>
            </a:r>
            <a:r>
              <a:rPr lang="fr-FR" sz="1200" dirty="0">
                <a:latin typeface="Arial Narrow" panose="020B0606020202030204" pitchFamily="34" charset="0"/>
              </a:rPr>
              <a:t>If  set to “TRUE”, the Unit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set to UNUOM (United Nations Unit of </a:t>
            </a:r>
            <a:r>
              <a:rPr lang="fr-FR" sz="1200" dirty="0" err="1">
                <a:latin typeface="Arial Narrow" panose="020B0606020202030204" pitchFamily="34" charset="0"/>
              </a:rPr>
              <a:t>Measure</a:t>
            </a:r>
            <a:r>
              <a:rPr lang="fr-FR" sz="1200" dirty="0">
                <a:latin typeface="Arial Narrow" panose="020B0606020202030204" pitchFamily="34" charset="0"/>
              </a:rPr>
              <a:t>); if set to “FALSE”,  the value </a:t>
            </a:r>
            <a:r>
              <a:rPr lang="fr-FR" sz="1200" dirty="0" err="1">
                <a:latin typeface="Arial Narrow" panose="020B0606020202030204" pitchFamily="34" charset="0"/>
              </a:rPr>
              <a:t>is</a:t>
            </a:r>
            <a:r>
              <a:rPr lang="fr-FR" sz="1200" dirty="0">
                <a:latin typeface="Arial Narrow" panose="020B0606020202030204" pitchFamily="34" charset="0"/>
              </a:rPr>
              <a:t> set to ANSI. (</a:t>
            </a:r>
            <a:r>
              <a:rPr lang="fr-FR" sz="1200" dirty="0" err="1">
                <a:latin typeface="Arial Narrow" panose="020B0606020202030204" pitchFamily="34" charset="0"/>
              </a:rPr>
              <a:t>Ariba</a:t>
            </a:r>
            <a:r>
              <a:rPr lang="fr-FR" sz="1200" dirty="0">
                <a:latin typeface="Arial Narrow" panose="020B0606020202030204" pitchFamily="34" charset="0"/>
              </a:rPr>
              <a:t> </a:t>
            </a:r>
            <a:r>
              <a:rPr lang="fr-FR" sz="1200" dirty="0" err="1">
                <a:latin typeface="Arial Narrow" panose="020B0606020202030204" pitchFamily="34" charset="0"/>
              </a:rPr>
              <a:t>recommends</a:t>
            </a:r>
            <a:r>
              <a:rPr lang="fr-FR" sz="1200" dirty="0">
                <a:latin typeface="Arial Narrow" panose="020B0606020202030204" pitchFamily="34" charset="0"/>
              </a:rPr>
              <a:t> UNUOM)</a:t>
            </a:r>
          </a:p>
          <a:p>
            <a:pPr marL="115888" lvl="1"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COMMENTS—</a:t>
            </a:r>
            <a:r>
              <a:rPr lang="fr-FR" sz="1200" dirty="0">
                <a:latin typeface="Arial Narrow" panose="020B0606020202030204" pitchFamily="34" charset="0"/>
              </a:rPr>
              <a:t>This </a:t>
            </a:r>
            <a:r>
              <a:rPr lang="fr-FR" sz="1200" dirty="0" err="1">
                <a:latin typeface="Arial Narrow" panose="020B0606020202030204" pitchFamily="34" charset="0"/>
              </a:rPr>
              <a:t>field</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optional</a:t>
            </a:r>
            <a:r>
              <a:rPr lang="fr-FR" sz="1200" dirty="0">
                <a:latin typeface="Arial Narrow" panose="020B0606020202030204" pitchFamily="34" charset="0"/>
              </a:rPr>
              <a:t>, but </a:t>
            </a:r>
            <a:r>
              <a:rPr lang="fr-FR" sz="1200" dirty="0" err="1">
                <a:latin typeface="Arial Narrow" panose="020B0606020202030204" pitchFamily="34" charset="0"/>
              </a:rPr>
              <a:t>can</a:t>
            </a:r>
            <a:r>
              <a:rPr lang="fr-FR" sz="1200" dirty="0">
                <a:latin typeface="Arial Narrow" panose="020B0606020202030204" pitchFamily="34" charset="0"/>
              </a:rPr>
              <a:t> </a:t>
            </a:r>
            <a:r>
              <a:rPr lang="fr-FR" sz="1200" dirty="0" err="1">
                <a:latin typeface="Arial Narrow" panose="020B0606020202030204" pitchFamily="34" charset="0"/>
              </a:rPr>
              <a:t>be</a:t>
            </a:r>
            <a:r>
              <a:rPr lang="fr-FR" sz="1200" dirty="0">
                <a:latin typeface="Arial Narrow" panose="020B0606020202030204" pitchFamily="34" charset="0"/>
              </a:rPr>
              <a:t> </a:t>
            </a:r>
            <a:r>
              <a:rPr lang="fr-FR" sz="1200" dirty="0" err="1">
                <a:latin typeface="Arial Narrow" panose="020B0606020202030204" pitchFamily="34" charset="0"/>
              </a:rPr>
              <a:t>used</a:t>
            </a:r>
            <a:r>
              <a:rPr lang="fr-FR" sz="1200" dirty="0">
                <a:latin typeface="Arial Narrow" panose="020B0606020202030204" pitchFamily="34" charset="0"/>
              </a:rPr>
              <a:t> for </a:t>
            </a:r>
            <a:r>
              <a:rPr lang="fr-FR" sz="1200" dirty="0" err="1">
                <a:latin typeface="Arial Narrow" panose="020B0606020202030204" pitchFamily="34" charset="0"/>
              </a:rPr>
              <a:t>comments</a:t>
            </a:r>
            <a:r>
              <a:rPr lang="fr-FR" sz="1200" dirty="0">
                <a:latin typeface="Arial Narrow" panose="020B0606020202030204" pitchFamily="34" charset="0"/>
              </a:rPr>
              <a:t> </a:t>
            </a:r>
            <a:r>
              <a:rPr lang="fr-FR" sz="1200" dirty="0" err="1">
                <a:latin typeface="Arial Narrow" panose="020B0606020202030204" pitchFamily="34" charset="0"/>
              </a:rPr>
              <a:t>related</a:t>
            </a:r>
            <a:r>
              <a:rPr lang="fr-FR" sz="1200" dirty="0">
                <a:latin typeface="Arial Narrow" panose="020B0606020202030204" pitchFamily="34" charset="0"/>
              </a:rPr>
              <a:t> to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It </a:t>
            </a:r>
            <a:r>
              <a:rPr lang="fr-FR" sz="1200" dirty="0" err="1">
                <a:latin typeface="Arial Narrow" panose="020B0606020202030204" pitchFamily="34" charset="0"/>
              </a:rPr>
              <a:t>is</a:t>
            </a:r>
            <a:r>
              <a:rPr lang="fr-FR" sz="1200" dirty="0">
                <a:latin typeface="Arial Narrow" panose="020B0606020202030204" pitchFamily="34" charset="0"/>
              </a:rPr>
              <a:t> a good place to enter the Supplier Name, the Customer Name and </a:t>
            </a:r>
            <a:r>
              <a:rPr lang="fr-FR" sz="1200" dirty="0" err="1">
                <a:latin typeface="Arial Narrow" panose="020B0606020202030204" pitchFamily="34" charset="0"/>
              </a:rPr>
              <a:t>Catalog</a:t>
            </a:r>
            <a:r>
              <a:rPr lang="fr-FR" sz="1200" dirty="0">
                <a:latin typeface="Arial Narrow" panose="020B0606020202030204" pitchFamily="34" charset="0"/>
              </a:rPr>
              <a:t> Name</a:t>
            </a:r>
          </a:p>
          <a:p>
            <a:pPr lvl="1">
              <a:lnSpc>
                <a:spcPts val="1300"/>
              </a:lnSpc>
              <a:spcAft>
                <a:spcPts val="400"/>
              </a:spcAft>
              <a:defRPr/>
            </a:pPr>
            <a:endParaRPr lang="fr-FR" sz="1200" dirty="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dirty="0">
                <a:solidFill>
                  <a:srgbClr val="000000"/>
                </a:solidFill>
                <a:latin typeface="Arial Narrow" panose="020B0606020202030204" pitchFamily="34" charset="0"/>
              </a:rPr>
              <a:t>Note: </a:t>
            </a:r>
            <a:r>
              <a:rPr lang="fr-FR" sz="1200" dirty="0">
                <a:solidFill>
                  <a:srgbClr val="000000"/>
                </a:solidFill>
                <a:latin typeface="Arial Narrow" panose="020B0606020202030204" pitchFamily="34" charset="0"/>
              </a:rPr>
              <a:t>The </a:t>
            </a:r>
            <a:r>
              <a:rPr lang="fr-FR" sz="1200" dirty="0" err="1">
                <a:solidFill>
                  <a:srgbClr val="000000"/>
                </a:solidFill>
                <a:latin typeface="Arial Narrow" panose="020B0606020202030204" pitchFamily="34" charset="0"/>
              </a:rPr>
              <a:t>only</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that</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Suppliers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modify</a:t>
            </a:r>
            <a:r>
              <a:rPr lang="fr-FR" sz="1200" dirty="0">
                <a:solidFill>
                  <a:srgbClr val="000000"/>
                </a:solidFill>
                <a:latin typeface="Arial Narrow" panose="020B0606020202030204" pitchFamily="34" charset="0"/>
              </a:rPr>
              <a:t> in the Template are </a:t>
            </a:r>
            <a:r>
              <a:rPr lang="fr-FR" sz="1200" dirty="0" err="1">
                <a:solidFill>
                  <a:srgbClr val="000000"/>
                </a:solidFill>
                <a:latin typeface="Arial Narrow" panose="020B0606020202030204" pitchFamily="34" charset="0"/>
              </a:rPr>
              <a:t>indicated</a:t>
            </a:r>
            <a:r>
              <a:rPr lang="fr-FR" sz="1200" dirty="0">
                <a:solidFill>
                  <a:srgbClr val="000000"/>
                </a:solidFill>
                <a:latin typeface="Arial Narrow" panose="020B0606020202030204" pitchFamily="34" charset="0"/>
              </a:rPr>
              <a:t> in </a:t>
            </a:r>
            <a:r>
              <a:rPr lang="fr-FR" sz="1200" dirty="0" err="1">
                <a:solidFill>
                  <a:srgbClr val="000000"/>
                </a:solidFill>
                <a:latin typeface="Arial Narrow" panose="020B0606020202030204" pitchFamily="34" charset="0"/>
              </a:rPr>
              <a:t>red</a:t>
            </a:r>
            <a:r>
              <a:rPr lang="fr-FR" sz="1200"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CURRENCY,</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ITEMCOUNT</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TIMESTAMP</a:t>
            </a:r>
            <a:r>
              <a:rPr lang="fr-FR" sz="1200" dirty="0">
                <a:solidFill>
                  <a:srgbClr val="FF0000"/>
                </a:solidFill>
                <a:latin typeface="Arial Narrow" panose="020B0606020202030204" pitchFamily="34" charset="0"/>
              </a:rPr>
              <a:t> </a:t>
            </a:r>
            <a:r>
              <a:rPr lang="fr-FR" sz="1200" dirty="0">
                <a:latin typeface="Arial Narrow" panose="020B0606020202030204" pitchFamily="34" charset="0"/>
              </a:rPr>
              <a:t>and</a:t>
            </a:r>
            <a:r>
              <a:rPr lang="fr-FR" sz="1200" dirty="0">
                <a:solidFill>
                  <a:srgbClr val="FF0000"/>
                </a:solidFill>
                <a:latin typeface="Arial Narrow" panose="020B0606020202030204" pitchFamily="34" charset="0"/>
              </a:rPr>
              <a:t> </a:t>
            </a:r>
            <a:r>
              <a:rPr lang="fr-FR" sz="1200" b="1" dirty="0">
                <a:solidFill>
                  <a:srgbClr val="FF0000"/>
                </a:solidFill>
                <a:latin typeface="Arial Narrow" panose="020B0606020202030204" pitchFamily="34" charset="0"/>
              </a:rPr>
              <a:t>COMMENTS</a:t>
            </a:r>
            <a:r>
              <a:rPr lang="fr-FR" sz="1200" b="1" dirty="0">
                <a:solidFill>
                  <a:srgbClr val="000000"/>
                </a:solidFill>
                <a:latin typeface="Arial Narrow" panose="020B0606020202030204" pitchFamily="34" charset="0"/>
              </a:rPr>
              <a:t>. </a:t>
            </a:r>
            <a:r>
              <a:rPr lang="fr-FR" sz="1200" dirty="0">
                <a:solidFill>
                  <a:srgbClr val="000000"/>
                </a:solidFill>
                <a:latin typeface="Arial Narrow" panose="020B0606020202030204" pitchFamily="34" charset="0"/>
              </a:rPr>
              <a:t>All the </a:t>
            </a:r>
            <a:r>
              <a:rPr lang="fr-FR" sz="1200" dirty="0" err="1">
                <a:solidFill>
                  <a:srgbClr val="000000"/>
                </a:solidFill>
                <a:latin typeface="Arial Narrow" panose="020B0606020202030204" pitchFamily="34" charset="0"/>
              </a:rPr>
              <a:t>other</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are </a:t>
            </a:r>
            <a:r>
              <a:rPr lang="fr-FR" sz="1200" dirty="0" err="1">
                <a:solidFill>
                  <a:srgbClr val="000000"/>
                </a:solidFill>
                <a:latin typeface="Arial Narrow" panose="020B0606020202030204" pitchFamily="34" charset="0"/>
              </a:rPr>
              <a:t>predefined</a:t>
            </a:r>
            <a:r>
              <a:rPr lang="fr-FR" sz="1200" dirty="0">
                <a:solidFill>
                  <a:srgbClr val="000000"/>
                </a:solidFill>
                <a:latin typeface="Arial Narrow" panose="020B0606020202030204" pitchFamily="34" charset="0"/>
              </a:rPr>
              <a:t> in the Template for the Customer and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not </a:t>
            </a:r>
            <a:r>
              <a:rPr lang="fr-FR" sz="1200" dirty="0" err="1">
                <a:solidFill>
                  <a:srgbClr val="000000"/>
                </a:solidFill>
                <a:latin typeface="Arial Narrow" panose="020B0606020202030204" pitchFamily="34" charset="0"/>
              </a:rPr>
              <a:t>be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modified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unless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instructed</a:t>
            </a:r>
            <a:r>
              <a:rPr lang="fr-FR" sz="1200" dirty="0">
                <a:solidFill>
                  <a:srgbClr val="000000"/>
                </a:solidFill>
                <a:latin typeface="Arial Narrow" panose="020B0606020202030204" pitchFamily="34" charset="0"/>
              </a:rPr>
              <a:t> by a </a:t>
            </a:r>
            <a:r>
              <a:rPr lang="fr-FR" sz="1200" dirty="0" err="1">
                <a:solidFill>
                  <a:srgbClr val="000000"/>
                </a:solidFill>
                <a:latin typeface="Arial Narrow" panose="020B0606020202030204" pitchFamily="34" charset="0"/>
              </a:rPr>
              <a:t>Catalog</a:t>
            </a:r>
            <a:r>
              <a:rPr lang="fr-FR" sz="1200" dirty="0">
                <a:solidFill>
                  <a:srgbClr val="000000"/>
                </a:solidFill>
                <a:latin typeface="Arial Narrow" panose="020B0606020202030204" pitchFamily="34" charset="0"/>
              </a:rPr>
              <a:t> Expert.</a:t>
            </a:r>
            <a:endParaRPr lang="en-US" sz="1200" dirty="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3271550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922463"/>
            <a:ext cx="5592890" cy="5027017"/>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ID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If the Header is set to “</a:t>
            </a:r>
            <a:r>
              <a:rPr lang="en-US" sz="1200" dirty="0" err="1">
                <a:latin typeface="Arial Narrow" panose="020B0606020202030204" pitchFamily="34" charset="0"/>
              </a:rPr>
              <a:t>NetworkID</a:t>
            </a:r>
            <a:r>
              <a:rPr lang="en-US" sz="1200" dirty="0">
                <a:latin typeface="Arial Narrow" panose="020B0606020202030204" pitchFamily="34" charset="0"/>
              </a:rPr>
              <a:t>”, then enter the Supplier’s Business Network ID, otherwise the appropriate value for the Domain used—DUNS, </a:t>
            </a:r>
            <a:r>
              <a:rPr lang="en-US" sz="1200" dirty="0" err="1">
                <a:latin typeface="Arial Narrow" panose="020B0606020202030204" pitchFamily="34" charset="0"/>
              </a:rPr>
              <a:t>internalsystem</a:t>
            </a:r>
            <a:r>
              <a:rPr lang="en-US" sz="1200" dirty="0">
                <a:latin typeface="Arial Narrow" panose="020B0606020202030204" pitchFamily="34" charset="0"/>
              </a:rPr>
              <a:t>, etc. Ask your Catalog Expert if you have questions. For PunchOut, be sure the Supplier can accept the Domain and value in their system for authentication </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fr-FR" sz="1200" b="1" i="1" dirty="0">
                <a:latin typeface="Arial Narrow" panose="020B0606020202030204" pitchFamily="34" charset="0"/>
              </a:rPr>
              <a:t>Example: </a:t>
            </a:r>
            <a:r>
              <a:rPr lang="en-US" sz="1200" dirty="0">
                <a:latin typeface="Arial Narrow" panose="020B0606020202030204" pitchFamily="34" charset="0"/>
              </a:rPr>
              <a:t>AN99999999999</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If you publish the Catalog in your test account, add a suffix –T to your ANID or DUNS number like this: AN99999999999-T</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ID - </a:t>
            </a:r>
            <a:r>
              <a:rPr lang="en-US" sz="1400" b="1" dirty="0">
                <a:solidFill>
                  <a:srgbClr val="FF0000"/>
                </a:solidFill>
                <a:latin typeface="Arial Narrow" panose="020B0606020202030204" pitchFamily="34" charset="0"/>
              </a:rPr>
              <a:t>Required </a:t>
            </a:r>
            <a:r>
              <a:rPr lang="en-US" sz="1400" dirty="0">
                <a:solidFill>
                  <a:srgbClr val="FF0000"/>
                </a:solidFill>
                <a:latin typeface="Arial Narrow" panose="020B0606020202030204" pitchFamily="34" charset="0"/>
              </a:rPr>
              <a:t>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In L1 PunchOut this can be any value. It is required to be populated. You could set a keyword for your </a:t>
            </a:r>
            <a:r>
              <a:rPr lang="en-US" sz="1200" dirty="0" err="1">
                <a:latin typeface="Arial Narrow" panose="020B0606020202030204" pitchFamily="34" charset="0"/>
              </a:rPr>
              <a:t>PunchOut</a:t>
            </a:r>
            <a:r>
              <a:rPr lang="en-US" sz="1200" dirty="0">
                <a:latin typeface="Arial Narrow" panose="020B0606020202030204" pitchFamily="34" charset="0"/>
              </a:rPr>
              <a:t> system to evaluate here if you wish</a:t>
            </a:r>
          </a:p>
          <a:p>
            <a:pPr marL="171450">
              <a:lnSpc>
                <a:spcPts val="1300"/>
              </a:lnSpc>
              <a:spcAft>
                <a:spcPts val="200"/>
              </a:spcAft>
              <a:defRPr/>
            </a:pPr>
            <a:r>
              <a:rPr lang="en-US" sz="1200" b="1" dirty="0">
                <a:latin typeface="Arial Narrow" panose="020B0606020202030204" pitchFamily="34" charset="0"/>
              </a:rPr>
              <a:t>NOTE: 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2772882</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Part ID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In L1 PunchOut this can be any value. It is not required to be populated, but the field must remain. You could set a keyword for the Supplier to evaluate here if you wish</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TTSIBM412CID</a:t>
            </a:r>
          </a:p>
        </p:txBody>
      </p:sp>
      <p:sp>
        <p:nvSpPr>
          <p:cNvPr id="2" name="Title 1"/>
          <p:cNvSpPr>
            <a:spLocks noGrp="1"/>
          </p:cNvSpPr>
          <p:nvPr>
            <p:ph type="title"/>
          </p:nvPr>
        </p:nvSpPr>
        <p:spPr/>
        <p:txBody>
          <a:bodyPr/>
          <a:lstStyle/>
          <a:p>
            <a:r>
              <a:rPr lang="en-US" noProof="0" dirty="0"/>
              <a:t>Creating a L1 PunchOut Catalog</a:t>
            </a:r>
          </a:p>
        </p:txBody>
      </p:sp>
      <p:graphicFrame>
        <p:nvGraphicFramePr>
          <p:cNvPr id="8" name="Table 7"/>
          <p:cNvGraphicFramePr>
            <a:graphicFrameLocks noGrp="1"/>
          </p:cNvGraphicFramePr>
          <p:nvPr>
            <p:extLst>
              <p:ext uri="{D42A27DB-BD31-4B8C-83A1-F6EECF244321}">
                <p14:modId xmlns:p14="http://schemas.microsoft.com/office/powerpoint/2010/main" val="3925510788"/>
              </p:ext>
            </p:extLst>
          </p:nvPr>
        </p:nvGraphicFramePr>
        <p:xfrm>
          <a:off x="504000" y="1922463"/>
          <a:ext cx="5270076" cy="560346"/>
        </p:xfrm>
        <a:graphic>
          <a:graphicData uri="http://schemas.openxmlformats.org/drawingml/2006/table">
            <a:tbl>
              <a:tblPr firstRow="1" bandRow="1">
                <a:effectLst/>
                <a:tableStyleId>{2D5ABB26-0587-4C30-8999-92F81FD0307C}</a:tableStyleId>
              </a:tblPr>
              <a:tblGrid>
                <a:gridCol w="1756692">
                  <a:extLst>
                    <a:ext uri="{9D8B030D-6E8A-4147-A177-3AD203B41FA5}">
                      <a16:colId xmlns:a16="http://schemas.microsoft.com/office/drawing/2014/main" val="20000"/>
                    </a:ext>
                  </a:extLst>
                </a:gridCol>
                <a:gridCol w="1756692">
                  <a:extLst>
                    <a:ext uri="{9D8B030D-6E8A-4147-A177-3AD203B41FA5}">
                      <a16:colId xmlns:a16="http://schemas.microsoft.com/office/drawing/2014/main" val="20001"/>
                    </a:ext>
                  </a:extLst>
                </a:gridCol>
                <a:gridCol w="1756692">
                  <a:extLst>
                    <a:ext uri="{9D8B030D-6E8A-4147-A177-3AD203B41FA5}">
                      <a16:colId xmlns:a16="http://schemas.microsoft.com/office/drawing/2014/main" val="20002"/>
                    </a:ext>
                  </a:extLst>
                </a:gridCol>
              </a:tblGrid>
              <a:tr h="280173">
                <a:tc>
                  <a:txBody>
                    <a:bodyPr/>
                    <a:lstStyle/>
                    <a:p>
                      <a:pPr algn="ctr"/>
                      <a:r>
                        <a:rPr lang="en-US" sz="1000" b="1" dirty="0">
                          <a:solidFill>
                            <a:schemeClr val="bg1"/>
                          </a:solidFill>
                          <a:latin typeface="Arial" panose="020B0604020202020204" pitchFamily="34" charset="0"/>
                          <a:cs typeface="Arial" panose="020B0604020202020204" pitchFamily="34" charset="0"/>
                        </a:rPr>
                        <a:t>Supplier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80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PurchGrp500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a:lnSpc>
                          <a:spcPts val="1300"/>
                        </a:lnSpc>
                        <a:spcAft>
                          <a:spcPts val="200"/>
                        </a:spcAft>
                        <a:defRPr/>
                      </a:pPr>
                      <a:endParaRPr lang="en-US" sz="1000" dirty="0">
                        <a:latin typeface="Arial Narrow" panose="020B060602020203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Data Section</a:t>
            </a:r>
          </a:p>
        </p:txBody>
      </p:sp>
      <p:graphicFrame>
        <p:nvGraphicFramePr>
          <p:cNvPr id="6" name="Table 5">
            <a:extLst>
              <a:ext uri="{FF2B5EF4-FFF2-40B4-BE49-F238E27FC236}">
                <a16:creationId xmlns:a16="http://schemas.microsoft.com/office/drawing/2014/main" id="{19E8A182-1AC0-401F-9CF2-ACB647A43E72}"/>
              </a:ext>
            </a:extLst>
          </p:cNvPr>
          <p:cNvGraphicFramePr>
            <a:graphicFrameLocks noGrp="1"/>
          </p:cNvGraphicFramePr>
          <p:nvPr/>
        </p:nvGraphicFramePr>
        <p:xfrm>
          <a:off x="504000" y="5131210"/>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dirty="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dirty="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8740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2574" y="1627188"/>
            <a:ext cx="5923213" cy="5168081"/>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Item Description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In L1 PunchOut, use keywords from product categories and services available on the Supplier’s site. These keywords are searched and display the Supplier’s PunchOut link when matched</a:t>
            </a:r>
            <a:endParaRPr lang="fr-FR" sz="1200" b="1" dirty="0">
              <a:solidFill>
                <a:srgbClr val="FF0000"/>
              </a:solidFill>
              <a:latin typeface="Arial Narrow" panose="020B0606020202030204" pitchFamily="34" charset="0"/>
            </a:endParaRPr>
          </a:p>
          <a:p>
            <a:pPr marL="171450">
              <a:lnSpc>
                <a:spcPts val="1300"/>
              </a:lnSpc>
              <a:spcAft>
                <a:spcPts val="200"/>
              </a:spcAft>
              <a:defRPr/>
            </a:pPr>
            <a:r>
              <a:rPr lang="fr-FR" sz="1200" i="1" dirty="0">
                <a:latin typeface="Arial Narrow" panose="020B0606020202030204" pitchFamily="34" charset="0"/>
              </a:rPr>
              <a:t>Note: </a:t>
            </a:r>
            <a:r>
              <a:rPr lang="en-US" sz="1200" dirty="0">
                <a:latin typeface="Arial Narrow" panose="020B0606020202030204" pitchFamily="34" charset="0"/>
              </a:rPr>
              <a:t>To use a special character as a literal value, you need to “escape” it by putting a backslash (\) in front of it. For example, \" lets a double quote be seen as a quote instead of a delimiter for an entry. To escape a quote (") within a quoted field, use two quotes ("")</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2000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Printer, Laser, Inkjet, laptop, tablet, mouse, HP, Apple, Microsoft, Software</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SPSC Code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fr-FR" sz="1200" b="1" i="1" dirty="0">
                <a:latin typeface="Arial Narrow" panose="020B0606020202030204" pitchFamily="34" charset="0"/>
              </a:rPr>
              <a:t>Description: </a:t>
            </a:r>
            <a:r>
              <a:rPr lang="fr-FR" sz="1200" dirty="0">
                <a:latin typeface="Arial Narrow" panose="020B0606020202030204" pitchFamily="34" charset="0"/>
              </a:rPr>
              <a:t>Classification of the main </a:t>
            </a:r>
            <a:r>
              <a:rPr lang="fr-FR" sz="1200" dirty="0" err="1">
                <a:latin typeface="Arial Narrow" panose="020B0606020202030204" pitchFamily="34" charset="0"/>
              </a:rPr>
              <a:t>product</a:t>
            </a:r>
            <a:r>
              <a:rPr lang="fr-FR" sz="1200" dirty="0">
                <a:latin typeface="Arial Narrow" panose="020B0606020202030204" pitchFamily="34" charset="0"/>
              </a:rPr>
              <a:t> or service </a:t>
            </a:r>
            <a:r>
              <a:rPr lang="fr-FR" sz="1200" dirty="0" err="1">
                <a:latin typeface="Arial Narrow" panose="020B0606020202030204" pitchFamily="34" charset="0"/>
              </a:rPr>
              <a:t>you</a:t>
            </a:r>
            <a:r>
              <a:rPr lang="fr-FR" sz="1200" dirty="0">
                <a:latin typeface="Arial Narrow" panose="020B0606020202030204" pitchFamily="34" charset="0"/>
              </a:rPr>
              <a:t> </a:t>
            </a:r>
            <a:r>
              <a:rPr lang="fr-FR" sz="1200" dirty="0" err="1">
                <a:latin typeface="Arial Narrow" panose="020B0606020202030204" pitchFamily="34" charset="0"/>
              </a:rPr>
              <a:t>sell</a:t>
            </a:r>
            <a:r>
              <a:rPr lang="fr-FR" sz="1200" dirty="0">
                <a:latin typeface="Arial Narrow" panose="020B0606020202030204" pitchFamily="34" charset="0"/>
              </a:rPr>
              <a:t>. It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recommended</a:t>
            </a:r>
            <a:r>
              <a:rPr lang="fr-FR" sz="1200" dirty="0">
                <a:latin typeface="Arial Narrow" panose="020B0606020202030204" pitchFamily="34" charset="0"/>
              </a:rPr>
              <a:t> to use a high </a:t>
            </a:r>
            <a:r>
              <a:rPr lang="fr-FR" sz="1200" dirty="0" err="1">
                <a:latin typeface="Arial Narrow" panose="020B0606020202030204" pitchFamily="34" charset="0"/>
              </a:rPr>
              <a:t>level</a:t>
            </a:r>
            <a:r>
              <a:rPr lang="fr-FR" sz="1200" dirty="0">
                <a:latin typeface="Arial Narrow" panose="020B0606020202030204" pitchFamily="34" charset="0"/>
              </a:rPr>
              <a:t> (</a:t>
            </a:r>
            <a:r>
              <a:rPr lang="fr-FR" sz="1200" dirty="0" err="1">
                <a:latin typeface="Arial Narrow" panose="020B0606020202030204" pitchFamily="34" charset="0"/>
              </a:rPr>
              <a:t>Level</a:t>
            </a:r>
            <a:r>
              <a:rPr lang="fr-FR" sz="1200" dirty="0">
                <a:latin typeface="Arial Narrow" panose="020B0606020202030204" pitchFamily="34" charset="0"/>
              </a:rPr>
              <a:t> 1 or 2) </a:t>
            </a:r>
            <a:r>
              <a:rPr lang="fr-FR" sz="1200" dirty="0" err="1">
                <a:latin typeface="Arial Narrow" panose="020B0606020202030204" pitchFamily="34" charset="0"/>
              </a:rPr>
              <a:t>commodity</a:t>
            </a:r>
            <a:r>
              <a:rPr lang="fr-FR" sz="1200" dirty="0">
                <a:latin typeface="Arial Narrow" panose="020B0606020202030204" pitchFamily="34" charset="0"/>
              </a:rPr>
              <a:t> code </a:t>
            </a:r>
            <a:r>
              <a:rPr lang="fr-FR" sz="1200" dirty="0" err="1">
                <a:latin typeface="Arial Narrow" panose="020B0606020202030204" pitchFamily="34" charset="0"/>
              </a:rPr>
              <a:t>that</a:t>
            </a:r>
            <a:r>
              <a:rPr lang="fr-FR" sz="1200" dirty="0">
                <a:latin typeface="Arial Narrow" panose="020B0606020202030204" pitchFamily="34" charset="0"/>
              </a:rPr>
              <a:t> best </a:t>
            </a:r>
            <a:r>
              <a:rPr lang="fr-FR" sz="1200" dirty="0" err="1">
                <a:latin typeface="Arial Narrow" panose="020B0606020202030204" pitchFamily="34" charset="0"/>
              </a:rPr>
              <a:t>represents</a:t>
            </a:r>
            <a:r>
              <a:rPr lang="fr-FR" sz="1200" dirty="0">
                <a:latin typeface="Arial Narrow" panose="020B0606020202030204" pitchFamily="34" charset="0"/>
              </a:rPr>
              <a:t> the </a:t>
            </a:r>
            <a:r>
              <a:rPr lang="fr-FR" sz="1200" dirty="0" err="1">
                <a:latin typeface="Arial Narrow" panose="020B0606020202030204" pitchFamily="34" charset="0"/>
              </a:rPr>
              <a:t>overall</a:t>
            </a:r>
            <a:r>
              <a:rPr lang="fr-FR" sz="1200" dirty="0">
                <a:latin typeface="Arial Narrow" panose="020B0606020202030204" pitchFamily="34" charset="0"/>
              </a:rPr>
              <a:t> </a:t>
            </a:r>
            <a:r>
              <a:rPr lang="fr-FR" sz="1200" dirty="0" err="1">
                <a:latin typeface="Arial Narrow" panose="020B0606020202030204" pitchFamily="34" charset="0"/>
              </a:rPr>
              <a:t>category</a:t>
            </a:r>
            <a:r>
              <a:rPr lang="fr-FR" sz="1200" dirty="0">
                <a:latin typeface="Arial Narrow" panose="020B0606020202030204" pitchFamily="34" charset="0"/>
              </a:rPr>
              <a:t> of </a:t>
            </a:r>
            <a:r>
              <a:rPr lang="fr-FR" sz="1200" dirty="0" err="1">
                <a:latin typeface="Arial Narrow" panose="020B0606020202030204" pitchFamily="34" charset="0"/>
              </a:rPr>
              <a:t>products</a:t>
            </a:r>
            <a:r>
              <a:rPr lang="fr-FR" sz="1200" dirty="0">
                <a:latin typeface="Arial Narrow" panose="020B0606020202030204" pitchFamily="34" charset="0"/>
              </a:rPr>
              <a:t>/services </a:t>
            </a:r>
            <a:r>
              <a:rPr lang="fr-FR" sz="1200" dirty="0" err="1">
                <a:latin typeface="Arial Narrow" panose="020B0606020202030204" pitchFamily="34" charset="0"/>
              </a:rPr>
              <a:t>sold</a:t>
            </a:r>
            <a:r>
              <a:rPr lang="fr-FR" sz="1200" dirty="0">
                <a:latin typeface="Arial Narrow" panose="020B0606020202030204" pitchFamily="34" charset="0"/>
              </a:rPr>
              <a:t> to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customer</a:t>
            </a:r>
            <a:r>
              <a:rPr lang="fr-FR" sz="1200" dirty="0">
                <a:latin typeface="Arial Narrow" panose="020B0606020202030204" pitchFamily="34" charset="0"/>
              </a:rPr>
              <a:t>. For L1 PunchOut, </a:t>
            </a:r>
            <a:r>
              <a:rPr lang="fr-FR" sz="1200" dirty="0" err="1">
                <a:latin typeface="Arial Narrow" panose="020B0606020202030204" pitchFamily="34" charset="0"/>
              </a:rPr>
              <a:t>this</a:t>
            </a:r>
            <a:r>
              <a:rPr lang="fr-FR" sz="1200" dirty="0">
                <a:latin typeface="Arial Narrow" panose="020B0606020202030204" pitchFamily="34" charset="0"/>
              </a:rPr>
              <a:t> </a:t>
            </a:r>
            <a:r>
              <a:rPr lang="fr-FR" sz="1200" dirty="0" err="1">
                <a:latin typeface="Arial Narrow" panose="020B0606020202030204" pitchFamily="34" charset="0"/>
              </a:rPr>
              <a:t>commodity</a:t>
            </a:r>
            <a:r>
              <a:rPr lang="fr-FR" sz="1200" dirty="0">
                <a:latin typeface="Arial Narrow" panose="020B0606020202030204" pitchFamily="34" charset="0"/>
              </a:rPr>
              <a:t> code </a:t>
            </a:r>
            <a:r>
              <a:rPr lang="fr-FR" sz="1200" dirty="0" err="1">
                <a:latin typeface="Arial Narrow" panose="020B0606020202030204" pitchFamily="34" charset="0"/>
              </a:rPr>
              <a:t>will</a:t>
            </a:r>
            <a:r>
              <a:rPr lang="fr-FR" sz="1200" dirty="0">
                <a:latin typeface="Arial Narrow" panose="020B0606020202030204" pitchFamily="34" charset="0"/>
              </a:rPr>
              <a:t> </a:t>
            </a:r>
            <a:r>
              <a:rPr lang="fr-FR" sz="1200" dirty="0" err="1">
                <a:latin typeface="Arial Narrow" panose="020B0606020202030204" pitchFamily="34" charset="0"/>
              </a:rPr>
              <a:t>only</a:t>
            </a:r>
            <a:r>
              <a:rPr lang="fr-FR" sz="1200" dirty="0">
                <a:latin typeface="Arial Narrow" panose="020B0606020202030204" pitchFamily="34" charset="0"/>
              </a:rPr>
              <a:t> </a:t>
            </a:r>
            <a:r>
              <a:rPr lang="fr-FR" sz="1200" dirty="0" err="1">
                <a:latin typeface="Arial Narrow" panose="020B0606020202030204" pitchFamily="34" charset="0"/>
              </a:rPr>
              <a:t>determine</a:t>
            </a:r>
            <a:r>
              <a:rPr lang="fr-FR" sz="1200" dirty="0">
                <a:latin typeface="Arial Narrow" panose="020B0606020202030204" pitchFamily="34" charset="0"/>
              </a:rPr>
              <a:t> </a:t>
            </a:r>
            <a:r>
              <a:rPr lang="fr-FR" sz="1200" dirty="0" err="1">
                <a:latin typeface="Arial Narrow" panose="020B0606020202030204" pitchFamily="34" charset="0"/>
              </a:rPr>
              <a:t>where</a:t>
            </a:r>
            <a:r>
              <a:rPr lang="fr-FR" sz="1200" dirty="0">
                <a:latin typeface="Arial Narrow" panose="020B0606020202030204" pitchFamily="34" charset="0"/>
              </a:rPr>
              <a:t> the Supplier </a:t>
            </a:r>
            <a:r>
              <a:rPr lang="fr-FR" sz="1200" dirty="0" err="1">
                <a:latin typeface="Arial Narrow" panose="020B0606020202030204" pitchFamily="34" charset="0"/>
              </a:rPr>
              <a:t>link</a:t>
            </a:r>
            <a:r>
              <a:rPr lang="fr-FR" sz="1200" dirty="0">
                <a:latin typeface="Arial Narrow" panose="020B0606020202030204" pitchFamily="34" charset="0"/>
              </a:rPr>
              <a:t> </a:t>
            </a:r>
            <a:r>
              <a:rPr lang="fr-FR" sz="1200" dirty="0" err="1">
                <a:latin typeface="Arial Narrow" panose="020B0606020202030204" pitchFamily="34" charset="0"/>
              </a:rPr>
              <a:t>appears</a:t>
            </a:r>
            <a:r>
              <a:rPr lang="fr-FR" sz="1200" dirty="0">
                <a:latin typeface="Arial Narrow" panose="020B0606020202030204" pitchFamily="34" charset="0"/>
              </a:rPr>
              <a:t> in the catalog </a:t>
            </a:r>
            <a:r>
              <a:rPr lang="fr-FR" sz="1200" dirty="0" err="1">
                <a:latin typeface="Arial Narrow" panose="020B0606020202030204" pitchFamily="34" charset="0"/>
              </a:rPr>
              <a:t>hierarchy</a:t>
            </a:r>
            <a:r>
              <a:rPr lang="fr-FR" sz="1200" dirty="0">
                <a:latin typeface="Arial Narrow" panose="020B0606020202030204" pitchFamily="34" charset="0"/>
              </a:rPr>
              <a:t>—not </a:t>
            </a:r>
            <a:r>
              <a:rPr lang="fr-FR" sz="1200" dirty="0" err="1">
                <a:latin typeface="Arial Narrow" panose="020B0606020202030204" pitchFamily="34" charset="0"/>
              </a:rPr>
              <a:t>what</a:t>
            </a:r>
            <a:r>
              <a:rPr lang="fr-FR" sz="1200" dirty="0">
                <a:latin typeface="Arial Narrow" panose="020B0606020202030204" pitchFamily="34" charset="0"/>
              </a:rPr>
              <a:t> the </a:t>
            </a:r>
            <a:r>
              <a:rPr lang="fr-FR" sz="1200" dirty="0" err="1">
                <a:latin typeface="Arial Narrow" panose="020B0606020202030204" pitchFamily="34" charset="0"/>
              </a:rPr>
              <a:t>actual</a:t>
            </a:r>
            <a:r>
              <a:rPr lang="fr-FR" sz="1200" dirty="0">
                <a:latin typeface="Arial Narrow" panose="020B0606020202030204" pitchFamily="34" charset="0"/>
              </a:rPr>
              <a:t> items are. </a:t>
            </a:r>
            <a:br>
              <a:rPr lang="fr-FR" sz="1200" b="1" i="1" dirty="0">
                <a:latin typeface="Arial Narrow" panose="020B0606020202030204" pitchFamily="34" charset="0"/>
              </a:rPr>
            </a:br>
            <a:r>
              <a:rPr lang="fr-FR" sz="1200" b="1" i="1" dirty="0" err="1">
                <a:latin typeface="Arial Narrow" panose="020B0606020202030204" pitchFamily="34" charset="0"/>
              </a:rPr>
              <a:t>T</a:t>
            </a:r>
            <a:r>
              <a:rPr lang="en-US" sz="1200" b="1" i="1" dirty="0" err="1">
                <a:latin typeface="Arial Narrow" panose="020B0606020202030204" pitchFamily="34" charset="0"/>
              </a:rPr>
              <a:t>ype</a:t>
            </a:r>
            <a:r>
              <a:rPr lang="en-US" sz="1200" b="1" i="1" dirty="0">
                <a:latin typeface="Arial Narrow" panose="020B0606020202030204" pitchFamily="34" charset="0"/>
              </a:rPr>
              <a:t>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200"/>
              </a:spcAft>
              <a:defRPr/>
            </a:pPr>
            <a:r>
              <a:rPr lang="en-US" sz="1200" b="1" i="1" dirty="0">
                <a:latin typeface="Arial Narrow" panose="020B0606020202030204" pitchFamily="34" charset="0"/>
              </a:rPr>
              <a:t>Example: </a:t>
            </a:r>
            <a:r>
              <a:rPr lang="fr-FR" sz="1200" dirty="0">
                <a:latin typeface="Arial Narrow" panose="020B0606020202030204" pitchFamily="34" charset="0"/>
              </a:rPr>
              <a:t>440000 (</a:t>
            </a:r>
            <a:r>
              <a:rPr lang="fr-FR" sz="1200" dirty="0" err="1">
                <a:latin typeface="Arial Narrow" panose="020B0606020202030204" pitchFamily="34" charset="0"/>
              </a:rPr>
              <a:t>level</a:t>
            </a:r>
            <a:r>
              <a:rPr lang="fr-FR" sz="1200" dirty="0">
                <a:latin typeface="Arial Narrow" panose="020B0606020202030204" pitchFamily="34" charset="0"/>
              </a:rPr>
              <a:t> 1) and 44120000 (</a:t>
            </a:r>
            <a:r>
              <a:rPr lang="fr-FR" sz="1200" dirty="0" err="1">
                <a:latin typeface="Arial Narrow" panose="020B0606020202030204" pitchFamily="34" charset="0"/>
              </a:rPr>
              <a:t>level</a:t>
            </a:r>
            <a:r>
              <a:rPr lang="fr-FR" sz="1200" dirty="0">
                <a:latin typeface="Arial Narrow" panose="020B0606020202030204" pitchFamily="34" charset="0"/>
              </a:rPr>
              <a:t> 2)</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Ariba supports UNSPSC Version 13.5. A code list is available in your Customer’s Supplier Information Portal</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Price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In </a:t>
            </a:r>
            <a:r>
              <a:rPr lang="fr-FR" sz="1200" dirty="0" err="1">
                <a:latin typeface="Arial Narrow" panose="020B0606020202030204" pitchFamily="34" charset="0"/>
              </a:rPr>
              <a:t>Level</a:t>
            </a:r>
            <a:r>
              <a:rPr lang="fr-FR" sz="1200" dirty="0">
                <a:latin typeface="Arial Narrow" panose="020B0606020202030204" pitchFamily="34" charset="0"/>
              </a:rPr>
              <a:t> 1 PunchOut, the </a:t>
            </a:r>
            <a:r>
              <a:rPr lang="fr-FR" sz="1200" dirty="0" err="1">
                <a:latin typeface="Arial Narrow" panose="020B0606020202030204" pitchFamily="34" charset="0"/>
              </a:rPr>
              <a:t>price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not </a:t>
            </a:r>
            <a:r>
              <a:rPr lang="fr-FR" sz="1200" dirty="0" err="1">
                <a:latin typeface="Arial Narrow" panose="020B0606020202030204" pitchFamily="34" charset="0"/>
              </a:rPr>
              <a:t>used</a:t>
            </a:r>
            <a:r>
              <a:rPr lang="fr-FR" sz="1200" dirty="0">
                <a:latin typeface="Arial Narrow" panose="020B0606020202030204" pitchFamily="34" charset="0"/>
              </a:rPr>
              <a:t>, but must </a:t>
            </a:r>
            <a:r>
              <a:rPr lang="fr-FR" sz="1200" dirty="0" err="1">
                <a:latin typeface="Arial Narrow" panose="020B0606020202030204" pitchFamily="34" charset="0"/>
              </a:rPr>
              <a:t>be</a:t>
            </a:r>
            <a:r>
              <a:rPr lang="fr-FR" sz="1200" dirty="0">
                <a:latin typeface="Arial Narrow" panose="020B0606020202030204" pitchFamily="34" charset="0"/>
              </a:rPr>
              <a:t> </a:t>
            </a:r>
            <a:r>
              <a:rPr lang="fr-FR" sz="1200" dirty="0" err="1">
                <a:latin typeface="Arial Narrow" panose="020B0606020202030204" pitchFamily="34" charset="0"/>
              </a:rPr>
              <a:t>populated</a:t>
            </a:r>
            <a:r>
              <a:rPr lang="fr-FR" sz="1200" dirty="0">
                <a:latin typeface="Arial Narrow" panose="020B0606020202030204" pitchFamily="34" charset="0"/>
              </a:rPr>
              <a:t>. It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suggested</a:t>
            </a:r>
            <a:r>
              <a:rPr lang="fr-FR" sz="1200" dirty="0">
                <a:latin typeface="Arial Narrow" panose="020B0606020202030204" pitchFamily="34" charset="0"/>
              </a:rPr>
              <a:t> </a:t>
            </a:r>
            <a:r>
              <a:rPr lang="fr-FR" sz="1200" dirty="0" err="1">
                <a:latin typeface="Arial Narrow" panose="020B0606020202030204" pitchFamily="34" charset="0"/>
              </a:rPr>
              <a:t>that</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set the value to 1.00</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1.00</a:t>
            </a:r>
          </a:p>
          <a:p>
            <a:pPr marL="171450">
              <a:lnSpc>
                <a:spcPts val="1300"/>
              </a:lnSpc>
              <a:spcAft>
                <a:spcPts val="1200"/>
              </a:spcAft>
              <a:defRPr/>
            </a:pPr>
            <a:r>
              <a:rPr lang="en-US" sz="1200" i="1" dirty="0">
                <a:latin typeface="Arial Narrow" panose="020B0606020202030204" pitchFamily="34" charset="0"/>
              </a:rPr>
              <a:t>Note: </a:t>
            </a:r>
            <a:r>
              <a:rPr lang="fr-FR" sz="1200" dirty="0">
                <a:latin typeface="Arial Narrow" panose="020B0606020202030204" pitchFamily="34" charset="0"/>
              </a:rPr>
              <a:t>To </a:t>
            </a:r>
            <a:r>
              <a:rPr lang="fr-FR" sz="1200" dirty="0" err="1">
                <a:latin typeface="Arial Narrow" panose="020B0606020202030204" pitchFamily="34" charset="0"/>
              </a:rPr>
              <a:t>separate</a:t>
            </a:r>
            <a:r>
              <a:rPr lang="fr-FR" sz="1200" dirty="0">
                <a:latin typeface="Arial Narrow" panose="020B0606020202030204" pitchFamily="34" charset="0"/>
              </a:rPr>
              <a:t> the </a:t>
            </a:r>
            <a:r>
              <a:rPr lang="fr-FR" sz="1200" dirty="0" err="1">
                <a:latin typeface="Arial Narrow" panose="020B0606020202030204" pitchFamily="34" charset="0"/>
              </a:rPr>
              <a:t>integer</a:t>
            </a:r>
            <a:r>
              <a:rPr lang="fr-FR" sz="1200" dirty="0">
                <a:latin typeface="Arial Narrow" panose="020B0606020202030204" pitchFamily="34" charset="0"/>
              </a:rPr>
              <a:t> </a:t>
            </a:r>
            <a:r>
              <a:rPr lang="fr-FR" sz="1200" dirty="0" err="1">
                <a:latin typeface="Arial Narrow" panose="020B0606020202030204" pitchFamily="34" charset="0"/>
              </a:rPr>
              <a:t>from</a:t>
            </a:r>
            <a:r>
              <a:rPr lang="fr-FR" sz="1200" dirty="0">
                <a:latin typeface="Arial Narrow" panose="020B0606020202030204" pitchFamily="34" charset="0"/>
              </a:rPr>
              <a:t> the </a:t>
            </a:r>
            <a:r>
              <a:rPr lang="fr-FR" sz="1200" dirty="0" err="1">
                <a:latin typeface="Arial Narrow" panose="020B0606020202030204" pitchFamily="34" charset="0"/>
              </a:rPr>
              <a:t>decimal</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must use a ‘dot’ and not a comma. </a:t>
            </a:r>
            <a:r>
              <a:rPr lang="fr-FR" sz="1200" dirty="0" err="1">
                <a:latin typeface="Arial Narrow" panose="020B0606020202030204" pitchFamily="34" charset="0"/>
              </a:rPr>
              <a:t>Also</a:t>
            </a:r>
            <a:r>
              <a:rPr lang="fr-FR" sz="1200" dirty="0">
                <a:latin typeface="Arial Narrow" panose="020B0606020202030204" pitchFamily="34" charset="0"/>
              </a:rPr>
              <a:t>, do not use a comma to </a:t>
            </a:r>
            <a:r>
              <a:rPr lang="fr-FR" sz="1200" dirty="0" err="1">
                <a:latin typeface="Arial Narrow" panose="020B0606020202030204" pitchFamily="34" charset="0"/>
              </a:rPr>
              <a:t>indicate</a:t>
            </a:r>
            <a:r>
              <a:rPr lang="fr-FR" sz="1200" dirty="0">
                <a:latin typeface="Arial Narrow" panose="020B0606020202030204" pitchFamily="34" charset="0"/>
              </a:rPr>
              <a:t> ‘</a:t>
            </a:r>
            <a:r>
              <a:rPr lang="fr-FR" sz="1200" dirty="0" err="1">
                <a:latin typeface="Arial Narrow" panose="020B0606020202030204" pitchFamily="34" charset="0"/>
              </a:rPr>
              <a:t>thousands</a:t>
            </a:r>
            <a:r>
              <a:rPr lang="fr-FR" sz="1200" dirty="0">
                <a:latin typeface="Arial Narrow" panose="020B0606020202030204" pitchFamily="34" charset="0"/>
              </a:rPr>
              <a:t>’. Do not </a:t>
            </a:r>
            <a:r>
              <a:rPr lang="fr-FR" sz="1200" dirty="0" err="1">
                <a:latin typeface="Arial Narrow" panose="020B0606020202030204" pitchFamily="34" charset="0"/>
              </a:rPr>
              <a:t>include</a:t>
            </a:r>
            <a:r>
              <a:rPr lang="fr-FR" sz="1200" dirty="0">
                <a:latin typeface="Arial Narrow" panose="020B0606020202030204" pitchFamily="34" charset="0"/>
              </a:rPr>
              <a:t> </a:t>
            </a:r>
            <a:r>
              <a:rPr lang="fr-FR" sz="1200" dirty="0" err="1">
                <a:latin typeface="Arial Narrow" panose="020B0606020202030204" pitchFamily="34" charset="0"/>
              </a:rPr>
              <a:t>any</a:t>
            </a:r>
            <a:r>
              <a:rPr lang="fr-FR" sz="1200" dirty="0">
                <a:latin typeface="Arial Narrow" panose="020B0606020202030204" pitchFamily="34" charset="0"/>
              </a:rPr>
              <a:t> </a:t>
            </a:r>
            <a:r>
              <a:rPr lang="fr-FR" sz="1200" dirty="0" err="1">
                <a:latin typeface="Arial Narrow" panose="020B0606020202030204" pitchFamily="34" charset="0"/>
              </a:rPr>
              <a:t>currency</a:t>
            </a:r>
            <a:r>
              <a:rPr lang="fr-FR" sz="1200" dirty="0">
                <a:latin typeface="Arial Narrow" panose="020B0606020202030204" pitchFamily="34" charset="0"/>
              </a:rPr>
              <a:t> </a:t>
            </a:r>
            <a:r>
              <a:rPr lang="fr-FR" sz="1200" dirty="0" err="1">
                <a:latin typeface="Arial Narrow" panose="020B0606020202030204" pitchFamily="34" charset="0"/>
              </a:rPr>
              <a:t>symbols</a:t>
            </a:r>
            <a:r>
              <a:rPr lang="fr-FR" sz="1200" dirty="0">
                <a:latin typeface="Arial Narrow" panose="020B0606020202030204" pitchFamily="34" charset="0"/>
              </a:rPr>
              <a:t> </a:t>
            </a:r>
            <a:r>
              <a:rPr lang="fr-FR" sz="1200" dirty="0" err="1">
                <a:latin typeface="Arial Narrow" panose="020B0606020202030204" pitchFamily="34" charset="0"/>
              </a:rPr>
              <a:t>such</a:t>
            </a:r>
            <a:r>
              <a:rPr lang="fr-FR" sz="1200" dirty="0">
                <a:latin typeface="Arial Narrow" panose="020B0606020202030204" pitchFamily="34" charset="0"/>
              </a:rPr>
              <a:t> as $, </a:t>
            </a:r>
            <a:r>
              <a:rPr lang="en-US" sz="1200" dirty="0"/>
              <a:t>£ </a:t>
            </a:r>
            <a:r>
              <a:rPr lang="fr-FR" sz="1200" dirty="0">
                <a:latin typeface="Arial Narrow" panose="020B0606020202030204" pitchFamily="34" charset="0"/>
              </a:rPr>
              <a:t>or </a:t>
            </a:r>
            <a:r>
              <a:rPr lang="en-US" sz="1200" dirty="0"/>
              <a:t>¥.</a:t>
            </a:r>
          </a:p>
        </p:txBody>
      </p:sp>
      <p:sp>
        <p:nvSpPr>
          <p:cNvPr id="2" name="Title 1"/>
          <p:cNvSpPr>
            <a:spLocks noGrp="1"/>
          </p:cNvSpPr>
          <p:nvPr>
            <p:ph type="title"/>
          </p:nvPr>
        </p:nvSpPr>
        <p:spPr/>
        <p:txBody>
          <a:bodyPr/>
          <a:lstStyle/>
          <a:p>
            <a:r>
              <a:rPr lang="en-US" dirty="0"/>
              <a:t>Creating a L1 PunchOut Catalog</a:t>
            </a:r>
            <a:endParaRPr lang="en-US" noProof="0" dirty="0"/>
          </a:p>
        </p:txBody>
      </p:sp>
      <p:graphicFrame>
        <p:nvGraphicFramePr>
          <p:cNvPr id="6" name="Table 5"/>
          <p:cNvGraphicFramePr>
            <a:graphicFrameLocks noGrp="1"/>
          </p:cNvGraphicFramePr>
          <p:nvPr>
            <p:extLst>
              <p:ext uri="{D42A27DB-BD31-4B8C-83A1-F6EECF244321}">
                <p14:modId xmlns:p14="http://schemas.microsoft.com/office/powerpoint/2010/main" val="1256674320"/>
              </p:ext>
            </p:extLst>
          </p:nvPr>
        </p:nvGraphicFramePr>
        <p:xfrm>
          <a:off x="504000" y="1617663"/>
          <a:ext cx="5218706" cy="639503"/>
        </p:xfrm>
        <a:graphic>
          <a:graphicData uri="http://schemas.openxmlformats.org/drawingml/2006/table">
            <a:tbl>
              <a:tblPr firstRow="1" bandRow="1">
                <a:effectLst/>
                <a:tableStyleId>{2D5ABB26-0587-4C30-8999-92F81FD0307C}</a:tableStyleId>
              </a:tblPr>
              <a:tblGrid>
                <a:gridCol w="2910598">
                  <a:extLst>
                    <a:ext uri="{9D8B030D-6E8A-4147-A177-3AD203B41FA5}">
                      <a16:colId xmlns:a16="http://schemas.microsoft.com/office/drawing/2014/main" val="20000"/>
                    </a:ext>
                  </a:extLst>
                </a:gridCol>
                <a:gridCol w="1002725">
                  <a:extLst>
                    <a:ext uri="{9D8B030D-6E8A-4147-A177-3AD203B41FA5}">
                      <a16:colId xmlns:a16="http://schemas.microsoft.com/office/drawing/2014/main" val="20001"/>
                    </a:ext>
                  </a:extLst>
                </a:gridCol>
                <a:gridCol w="1305383">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Item Description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SPSC Code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Unit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r>
                        <a:rPr lang="en-US" sz="1000" dirty="0">
                          <a:latin typeface="Arial" panose="020B0604020202020204" pitchFamily="34" charset="0"/>
                          <a:cs typeface="Arial" panose="020B0604020202020204" pitchFamily="34" charset="0"/>
                        </a:rPr>
                        <a:t>Pen, Sharpie, staple, tape, folder, post-it, scissors, mouse</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4412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1.00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2126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30364"/>
            <a:ext cx="4811714" cy="3282950"/>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of Measure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just populated to meet the system requirement—UOM is not used. It is suggested that you use EA</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32 </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EA</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Lead Time - </a:t>
            </a:r>
            <a:r>
              <a:rPr lang="en-US" sz="1400" b="1" dirty="0">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not used, but the field must remain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Integer</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1</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Name - </a:t>
            </a:r>
            <a:r>
              <a:rPr lang="en-US" sz="1400" b="1" dirty="0">
                <a:solidFill>
                  <a:schemeClr val="bg1">
                    <a:lumMod val="50000"/>
                  </a:schemeClr>
                </a:solidFill>
                <a:latin typeface="Arial Narrow" panose="020B0606020202030204" pitchFamily="34" charset="0"/>
              </a:rPr>
              <a:t>Do Not Use</a:t>
            </a:r>
            <a:r>
              <a:rPr lang="en-US" sz="1400" b="1" dirty="0">
                <a:solidFill>
                  <a:srgbClr val="00B050"/>
                </a:solidFill>
                <a:latin typeface="Arial Narrow" panose="020B0606020202030204" pitchFamily="34" charset="0"/>
              </a:rPr>
              <a:t>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not used, but the field must remain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Epson</a:t>
            </a:r>
          </a:p>
        </p:txBody>
      </p:sp>
      <p:sp>
        <p:nvSpPr>
          <p:cNvPr id="2" name="Title 1"/>
          <p:cNvSpPr>
            <a:spLocks noGrp="1"/>
          </p:cNvSpPr>
          <p:nvPr>
            <p:ph type="title"/>
          </p:nvPr>
        </p:nvSpPr>
        <p:spPr/>
        <p:txBody>
          <a:bodyPr/>
          <a:lstStyle/>
          <a:p>
            <a:r>
              <a:rPr lang="en-US" dirty="0"/>
              <a:t>Creating a L1 PunchOut Catalog</a:t>
            </a:r>
            <a:endParaRPr lang="en-US" noProof="0" dirty="0"/>
          </a:p>
        </p:txBody>
      </p:sp>
      <p:graphicFrame>
        <p:nvGraphicFramePr>
          <p:cNvPr id="6" name="Table 5"/>
          <p:cNvGraphicFramePr>
            <a:graphicFrameLocks noGrp="1"/>
          </p:cNvGraphicFramePr>
          <p:nvPr>
            <p:extLst>
              <p:ext uri="{D42A27DB-BD31-4B8C-83A1-F6EECF244321}">
                <p14:modId xmlns:p14="http://schemas.microsoft.com/office/powerpoint/2010/main" val="3484486981"/>
              </p:ext>
            </p:extLst>
          </p:nvPr>
        </p:nvGraphicFramePr>
        <p:xfrm>
          <a:off x="504000" y="1630364"/>
          <a:ext cx="5239254" cy="517584"/>
        </p:xfrm>
        <a:graphic>
          <a:graphicData uri="http://schemas.openxmlformats.org/drawingml/2006/table">
            <a:tbl>
              <a:tblPr firstRow="1" bandRow="1">
                <a:tableStyleId>{2D5ABB26-0587-4C30-8999-92F81FD0307C}</a:tableStyleId>
              </a:tblPr>
              <a:tblGrid>
                <a:gridCol w="1746418">
                  <a:extLst>
                    <a:ext uri="{9D8B030D-6E8A-4147-A177-3AD203B41FA5}">
                      <a16:colId xmlns:a16="http://schemas.microsoft.com/office/drawing/2014/main" val="20000"/>
                    </a:ext>
                  </a:extLst>
                </a:gridCol>
                <a:gridCol w="1746418">
                  <a:extLst>
                    <a:ext uri="{9D8B030D-6E8A-4147-A177-3AD203B41FA5}">
                      <a16:colId xmlns:a16="http://schemas.microsoft.com/office/drawing/2014/main" val="20001"/>
                    </a:ext>
                  </a:extLst>
                </a:gridCol>
                <a:gridCol w="1746418">
                  <a:extLst>
                    <a:ext uri="{9D8B030D-6E8A-4147-A177-3AD203B41FA5}">
                      <a16:colId xmlns:a16="http://schemas.microsoft.com/office/drawing/2014/main" val="20002"/>
                    </a:ext>
                  </a:extLst>
                </a:gridCol>
              </a:tblGrid>
              <a:tr h="258792">
                <a:tc>
                  <a:txBody>
                    <a:bodyPr/>
                    <a:lstStyle/>
                    <a:p>
                      <a:pPr algn="ctr"/>
                      <a:r>
                        <a:rPr lang="en-US" sz="1000" b="1" dirty="0">
                          <a:solidFill>
                            <a:schemeClr val="bg1"/>
                          </a:solidFill>
                          <a:latin typeface="Arial" panose="020B0604020202020204" pitchFamily="34" charset="0"/>
                          <a:cs typeface="Arial" panose="020B0604020202020204" pitchFamily="34" charset="0"/>
                        </a:rPr>
                        <a:t>Unit of Measure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dirty="0">
                          <a:solidFill>
                            <a:schemeClr val="bg1"/>
                          </a:solidFill>
                          <a:latin typeface="Arial" panose="020B0604020202020204" pitchFamily="34" charset="0"/>
                          <a:ea typeface="+mn-ea"/>
                          <a:cs typeface="Arial" panose="020B0604020202020204" pitchFamily="34" charset="0"/>
                        </a:rPr>
                        <a:t>Lead Time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58792">
                <a:tc>
                  <a:txBody>
                    <a:bodyPr/>
                    <a:lstStyle/>
                    <a:p>
                      <a:pPr algn="ctr"/>
                      <a:r>
                        <a:rPr lang="en-US" sz="1000" dirty="0">
                          <a:latin typeface="Arial" panose="020B0604020202020204" pitchFamily="34" charset="0"/>
                          <a:cs typeface="Arial" panose="020B0604020202020204" pitchFamily="34" charset="0"/>
                        </a:rPr>
                        <a:t>EA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1896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2911053"/>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URL - </a:t>
            </a:r>
            <a:r>
              <a:rPr lang="en-US" sz="1400" b="1" dirty="0">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not used, but the field must remain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https://www.supply.com/Catalog/product18.htm</a:t>
            </a:r>
            <a:endParaRPr lang="en-US" sz="1200" b="1" dirty="0">
              <a:latin typeface="Arial Narrow" panose="020B0606020202030204" pitchFamily="34" charset="0"/>
            </a:endParaRP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URL - </a:t>
            </a:r>
            <a:r>
              <a:rPr lang="en-US" sz="1400" b="1" dirty="0">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not used, but the field must remain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https://www.manu.com/Catalog/product18.htm</a:t>
            </a: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Market Price - </a:t>
            </a:r>
            <a:r>
              <a:rPr lang="en-US" sz="1400" b="1" dirty="0">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For L1 PunchOut, this is not used, but the field must remain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4.32 or 1234.78</a:t>
            </a:r>
          </a:p>
        </p:txBody>
      </p:sp>
      <p:sp>
        <p:nvSpPr>
          <p:cNvPr id="2" name="Title 1"/>
          <p:cNvSpPr>
            <a:spLocks noGrp="1"/>
          </p:cNvSpPr>
          <p:nvPr>
            <p:ph type="title"/>
          </p:nvPr>
        </p:nvSpPr>
        <p:spPr/>
        <p:txBody>
          <a:bodyPr/>
          <a:lstStyle/>
          <a:p>
            <a:r>
              <a:rPr lang="en-US" dirty="0"/>
              <a:t>Creating a L1 PunchOut Catalog</a:t>
            </a:r>
            <a:endParaRPr lang="en-US" noProof="0" dirty="0"/>
          </a:p>
        </p:txBody>
      </p:sp>
      <p:graphicFrame>
        <p:nvGraphicFramePr>
          <p:cNvPr id="6" name="Table 5"/>
          <p:cNvGraphicFramePr>
            <a:graphicFrameLocks noGrp="1"/>
          </p:cNvGraphicFramePr>
          <p:nvPr>
            <p:extLst>
              <p:ext uri="{D42A27DB-BD31-4B8C-83A1-F6EECF244321}">
                <p14:modId xmlns:p14="http://schemas.microsoft.com/office/powerpoint/2010/main" val="2916312219"/>
              </p:ext>
            </p:extLst>
          </p:nvPr>
        </p:nvGraphicFramePr>
        <p:xfrm>
          <a:off x="504000" y="1617663"/>
          <a:ext cx="5228979" cy="517583"/>
        </p:xfrm>
        <a:graphic>
          <a:graphicData uri="http://schemas.openxmlformats.org/drawingml/2006/table">
            <a:tbl>
              <a:tblPr firstRow="1" bandRow="1">
                <a:tableStyleId>{2D5ABB26-0587-4C30-8999-92F81FD0307C}</a:tableStyleId>
              </a:tblPr>
              <a:tblGrid>
                <a:gridCol w="1742993">
                  <a:extLst>
                    <a:ext uri="{9D8B030D-6E8A-4147-A177-3AD203B41FA5}">
                      <a16:colId xmlns:a16="http://schemas.microsoft.com/office/drawing/2014/main" val="20000"/>
                    </a:ext>
                  </a:extLst>
                </a:gridCol>
                <a:gridCol w="1742993">
                  <a:extLst>
                    <a:ext uri="{9D8B030D-6E8A-4147-A177-3AD203B41FA5}">
                      <a16:colId xmlns:a16="http://schemas.microsoft.com/office/drawing/2014/main" val="20001"/>
                    </a:ext>
                  </a:extLst>
                </a:gridCol>
                <a:gridCol w="1742993">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a:t>
                      </a:r>
                      <a:r>
                        <a:rPr lang="en-US" sz="1000" b="1" baseline="0" dirty="0">
                          <a:solidFill>
                            <a:schemeClr val="bg1"/>
                          </a:solidFill>
                          <a:latin typeface="Arial" panose="020B0604020202020204" pitchFamily="34" charset="0"/>
                          <a:cs typeface="Arial" panose="020B0604020202020204" pitchFamily="34" charset="0"/>
                        </a:rPr>
                        <a:t> URL</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URL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Market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82880">
                <a:tc>
                  <a:txBody>
                    <a:bodyPr/>
                    <a:lstStyle/>
                    <a:p>
                      <a:pPr algn="ct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990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6" y="1617663"/>
            <a:ext cx="5592763" cy="3077766"/>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Auxiliary ID - </a:t>
            </a:r>
            <a:r>
              <a:rPr lang="en-US" sz="1400" b="1" dirty="0">
                <a:solidFill>
                  <a:srgbClr val="00B050"/>
                </a:solidFill>
                <a:latin typeface="Arial Narrow" panose="020B0606020202030204" pitchFamily="34" charset="0"/>
              </a:rPr>
              <a:t>Optional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In L1 PunchOut, this can be used to convey a value for the Supplier to process, and send back the appropriate catalog URL</a:t>
            </a:r>
          </a:p>
          <a:p>
            <a:pPr marL="171450">
              <a:lnSpc>
                <a:spcPts val="1300"/>
              </a:lnSpc>
              <a:spcAft>
                <a:spcPts val="200"/>
              </a:spcAft>
              <a:defRPr/>
            </a:pPr>
            <a:r>
              <a:rPr lang="en-US" sz="1200" b="1" dirty="0">
                <a:latin typeface="Arial Narrow" panose="020B0606020202030204" pitchFamily="34" charset="0"/>
              </a:rPr>
              <a:t>NOTE: 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1234 French</a:t>
            </a:r>
            <a:endParaRPr lang="en-US" sz="1200" b="1" i="1" dirty="0">
              <a:latin typeface="Arial Narrow" panose="020B0606020202030204" pitchFamily="34" charset="0"/>
            </a:endParaRPr>
          </a:p>
          <a:p>
            <a:pPr marL="171450">
              <a:lnSpc>
                <a:spcPts val="1300"/>
              </a:lnSpc>
              <a:spcAft>
                <a:spcPts val="1200"/>
              </a:spcAft>
              <a:defRPr/>
            </a:pPr>
            <a:r>
              <a:rPr lang="en-US" sz="1200" i="1" dirty="0">
                <a:latin typeface="Arial Narrow" panose="020B0606020202030204" pitchFamily="34" charset="0"/>
              </a:rPr>
              <a:t>Note</a:t>
            </a:r>
            <a:r>
              <a:rPr lang="en-US" sz="1200" dirty="0">
                <a:latin typeface="Arial Narrow" panose="020B0606020202030204" pitchFamily="34" charset="0"/>
              </a:rPr>
              <a:t>: If any items have the same reference (Supplier Part ID column), this column allows you to differentiate them</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panose="020B0606020202030204" pitchFamily="34" charset="0"/>
              </a:rPr>
              <a:t>Short Name - </a:t>
            </a:r>
            <a:r>
              <a:rPr lang="en-US" sz="1400" b="1" dirty="0">
                <a:solidFill>
                  <a:srgbClr val="FF0000"/>
                </a:solidFill>
                <a:latin typeface="Arial Narrow" panose="020B0606020202030204" pitchFamily="34" charset="0"/>
              </a:rPr>
              <a:t>Required</a:t>
            </a:r>
          </a:p>
          <a:p>
            <a:pPr marL="171450" lvl="0">
              <a:lnSpc>
                <a:spcPts val="1300"/>
              </a:lnSpc>
              <a:spcAft>
                <a:spcPts val="200"/>
              </a:spcAft>
              <a:defRPr/>
            </a:pPr>
            <a:r>
              <a:rPr lang="en-US" sz="1200" b="1" i="1" dirty="0">
                <a:solidFill>
                  <a:srgbClr val="000000"/>
                </a:solidFill>
                <a:latin typeface="Arial Narrow" panose="020B0606020202030204" pitchFamily="34" charset="0"/>
              </a:rPr>
              <a:t>Description: </a:t>
            </a:r>
            <a:r>
              <a:rPr lang="en-US" sz="1200" dirty="0">
                <a:solidFill>
                  <a:srgbClr val="000000"/>
                </a:solidFill>
                <a:latin typeface="Arial Narrow" panose="020B0606020202030204" pitchFamily="34" charset="0"/>
              </a:rPr>
              <a:t>In L1 PunchOut, this is what will actually display to the User on the UI</a:t>
            </a:r>
            <a:endParaRPr lang="fr-FR" sz="1200" dirty="0">
              <a:solidFill>
                <a:srgbClr val="000000"/>
              </a:solidFill>
              <a:latin typeface="Arial Narrow" panose="020B0606020202030204" pitchFamily="34" charset="0"/>
            </a:endParaRPr>
          </a:p>
          <a:p>
            <a:pPr marL="171450" lvl="0">
              <a:lnSpc>
                <a:spcPts val="1300"/>
              </a:lnSpc>
              <a:spcAft>
                <a:spcPts val="200"/>
              </a:spcAft>
              <a:defRPr/>
            </a:pP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String</a:t>
            </a:r>
          </a:p>
          <a:p>
            <a:pPr marL="171450" lvl="0">
              <a:lnSpc>
                <a:spcPts val="1300"/>
              </a:lnSpc>
              <a:spcAft>
                <a:spcPts val="200"/>
              </a:spcAft>
              <a:defRPr/>
            </a:pPr>
            <a:r>
              <a:rPr lang="en-US" sz="1200" b="1" i="1" dirty="0">
                <a:solidFill>
                  <a:srgbClr val="000000"/>
                </a:solidFill>
                <a:latin typeface="Arial Narrow" panose="020B0606020202030204" pitchFamily="34" charset="0"/>
              </a:rPr>
              <a:t>Example: </a:t>
            </a:r>
            <a:r>
              <a:rPr lang="en-US" sz="1200" dirty="0">
                <a:solidFill>
                  <a:srgbClr val="000000"/>
                </a:solidFill>
                <a:latin typeface="Arial Narrow" panose="020B0606020202030204" pitchFamily="34" charset="0"/>
              </a:rPr>
              <a:t>&lt;</a:t>
            </a:r>
            <a:r>
              <a:rPr lang="en-US" sz="1200" dirty="0" err="1">
                <a:solidFill>
                  <a:srgbClr val="000000"/>
                </a:solidFill>
                <a:latin typeface="Arial Narrow" panose="020B0606020202030204" pitchFamily="34" charset="0"/>
              </a:rPr>
              <a:t>SupplierName</a:t>
            </a:r>
            <a:r>
              <a:rPr lang="en-US" sz="1200" dirty="0">
                <a:solidFill>
                  <a:srgbClr val="000000"/>
                </a:solidFill>
                <a:latin typeface="Arial Narrow" panose="020B0606020202030204" pitchFamily="34" charset="0"/>
              </a:rPr>
              <a:t>&gt; PunchOut</a:t>
            </a:r>
          </a:p>
          <a:p>
            <a:pPr marL="171450" lvl="0">
              <a:lnSpc>
                <a:spcPts val="1300"/>
              </a:lnSpc>
              <a:spcAft>
                <a:spcPts val="200"/>
              </a:spcAft>
              <a:defRPr/>
            </a:pPr>
            <a:r>
              <a:rPr lang="en-US" sz="1200" b="1" i="1" dirty="0">
                <a:solidFill>
                  <a:srgbClr val="000000"/>
                </a:solidFill>
                <a:latin typeface="Arial Narrow" panose="020B0606020202030204" pitchFamily="34" charset="0"/>
              </a:rPr>
              <a:t>Maximum length: </a:t>
            </a:r>
            <a:r>
              <a:rPr lang="en-US" sz="1200" dirty="0">
                <a:solidFill>
                  <a:srgbClr val="000000"/>
                </a:solidFill>
                <a:latin typeface="Arial Narrow" panose="020B0606020202030204" pitchFamily="34" charset="0"/>
              </a:rPr>
              <a:t>50 characters </a:t>
            </a:r>
          </a:p>
        </p:txBody>
      </p:sp>
      <p:sp>
        <p:nvSpPr>
          <p:cNvPr id="2" name="Title 1"/>
          <p:cNvSpPr>
            <a:spLocks noGrp="1"/>
          </p:cNvSpPr>
          <p:nvPr>
            <p:ph type="title"/>
          </p:nvPr>
        </p:nvSpPr>
        <p:spPr/>
        <p:txBody>
          <a:bodyPr/>
          <a:lstStyle/>
          <a:p>
            <a:r>
              <a:rPr lang="en-US" dirty="0"/>
              <a:t>Creating a L1 PunchOut Catalog</a:t>
            </a:r>
            <a:endParaRPr lang="en-US" noProof="0" dirty="0"/>
          </a:p>
        </p:txBody>
      </p:sp>
      <p:graphicFrame>
        <p:nvGraphicFramePr>
          <p:cNvPr id="6" name="Table 5"/>
          <p:cNvGraphicFramePr>
            <a:graphicFrameLocks noGrp="1"/>
          </p:cNvGraphicFramePr>
          <p:nvPr>
            <p:extLst>
              <p:ext uri="{D42A27DB-BD31-4B8C-83A1-F6EECF244321}">
                <p14:modId xmlns:p14="http://schemas.microsoft.com/office/powerpoint/2010/main" val="2233068340"/>
              </p:ext>
            </p:extLst>
          </p:nvPr>
        </p:nvGraphicFramePr>
        <p:xfrm>
          <a:off x="504000" y="1617662"/>
          <a:ext cx="5249528" cy="701643"/>
        </p:xfrm>
        <a:graphic>
          <a:graphicData uri="http://schemas.openxmlformats.org/drawingml/2006/table">
            <a:tbl>
              <a:tblPr firstRow="1" bandRow="1">
                <a:tableStyleId>{2D5ABB26-0587-4C30-8999-92F81FD0307C}</a:tableStyleId>
              </a:tblPr>
              <a:tblGrid>
                <a:gridCol w="2624764">
                  <a:extLst>
                    <a:ext uri="{9D8B030D-6E8A-4147-A177-3AD203B41FA5}">
                      <a16:colId xmlns:a16="http://schemas.microsoft.com/office/drawing/2014/main" val="20000"/>
                    </a:ext>
                  </a:extLst>
                </a:gridCol>
                <a:gridCol w="2624764">
                  <a:extLst>
                    <a:ext uri="{9D8B030D-6E8A-4147-A177-3AD203B41FA5}">
                      <a16:colId xmlns:a16="http://schemas.microsoft.com/office/drawing/2014/main" val="20001"/>
                    </a:ext>
                  </a:extLst>
                </a:gridCol>
              </a:tblGrid>
              <a:tr h="453729">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Auxiliary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Short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47914">
                <a:tc>
                  <a:txBody>
                    <a:bodyPr/>
                    <a:lstStyle/>
                    <a:p>
                      <a:pPr algn="ctr"/>
                      <a:r>
                        <a:rPr lang="en-US" sz="1000" dirty="0">
                          <a:latin typeface="Arial" panose="020B0604020202020204" pitchFamily="34" charset="0"/>
                          <a:cs typeface="Arial" panose="020B0604020202020204" pitchFamily="34" charset="0"/>
                        </a:rPr>
                        <a:t>Seattle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err="1">
                          <a:latin typeface="Arial" panose="020B0604020202020204" pitchFamily="34" charset="0"/>
                          <a:cs typeface="Arial" panose="020B0604020202020204" pitchFamily="34" charset="0"/>
                        </a:rPr>
                        <a:t>SupplierABC</a:t>
                      </a:r>
                      <a:r>
                        <a:rPr lang="en-US" sz="1000" dirty="0">
                          <a:latin typeface="Arial" panose="020B0604020202020204" pitchFamily="34" charset="0"/>
                          <a:cs typeface="Arial" panose="020B0604020202020204" pitchFamily="34" charset="0"/>
                        </a:rPr>
                        <a:t> PunchOut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4765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3398366"/>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fr-FR" sz="1400" b="1" dirty="0">
                <a:latin typeface="Arial Narrow" panose="020B0606020202030204" pitchFamily="34" charset="0"/>
              </a:rPr>
              <a:t>Image - </a:t>
            </a:r>
            <a:r>
              <a:rPr lang="en-US" sz="1400" b="1" dirty="0">
                <a:solidFill>
                  <a:srgbClr val="FF0000"/>
                </a:solidFill>
                <a:latin typeface="Arial Narrow" panose="020B0606020202030204" pitchFamily="34" charset="0"/>
              </a:rPr>
              <a:t>Required</a:t>
            </a:r>
          </a:p>
          <a:p>
            <a:pPr marL="171450">
              <a:lnSpc>
                <a:spcPts val="1300"/>
              </a:lnSpc>
              <a:defRPr/>
            </a:pPr>
            <a:r>
              <a:rPr lang="en-US" sz="1200" b="1" i="1" dirty="0">
                <a:latin typeface="Arial Narrow" panose="020B0606020202030204" pitchFamily="34" charset="0"/>
              </a:rPr>
              <a:t>Description: </a:t>
            </a:r>
            <a:r>
              <a:rPr lang="en-US" sz="1200" dirty="0">
                <a:latin typeface="Arial Narrow" panose="020B0606020202030204" pitchFamily="34" charset="0"/>
              </a:rPr>
              <a:t>URL of the item’s image (preferred and in https: format as required by SAP), or filename of the image (sent in a zip file)</a:t>
            </a:r>
          </a:p>
          <a:p>
            <a:pPr marL="1714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1200"/>
              </a:spcAft>
              <a:defRPr/>
            </a:pPr>
            <a:r>
              <a:rPr lang="fr-FR" sz="1200" b="1" i="1" dirty="0">
                <a:latin typeface="Arial Narrow" panose="020B0606020202030204" pitchFamily="34" charset="0"/>
              </a:rPr>
              <a:t>Recommended Size: </a:t>
            </a:r>
            <a:r>
              <a:rPr lang="fr-FR" sz="1200" dirty="0">
                <a:latin typeface="Arial Narrow" panose="020B0606020202030204" pitchFamily="34" charset="0"/>
              </a:rPr>
              <a:t>250 x 250 pixels</a:t>
            </a:r>
          </a:p>
          <a:p>
            <a:pPr marL="171450" indent="-171450">
              <a:lnSpc>
                <a:spcPts val="1300"/>
              </a:lnSpc>
              <a:spcAft>
                <a:spcPts val="200"/>
              </a:spcAft>
              <a:buFont typeface="Wingdings" pitchFamily="2" charset="2"/>
              <a:buChar char="§"/>
              <a:defRPr/>
            </a:pPr>
            <a:r>
              <a:rPr lang="fr-FR" sz="1400" b="1" dirty="0">
                <a:latin typeface="Arial Narrow" panose="020B0606020202030204" pitchFamily="34" charset="0"/>
              </a:rPr>
              <a:t>Keywords - </a:t>
            </a:r>
            <a:r>
              <a:rPr lang="en-US" sz="1400" b="1" dirty="0">
                <a:solidFill>
                  <a:srgbClr val="FF0000"/>
                </a:solidFill>
                <a:latin typeface="Arial Narrow" panose="020B0606020202030204" pitchFamily="34" charset="0"/>
              </a:rPr>
              <a:t>Required</a:t>
            </a:r>
          </a:p>
          <a:p>
            <a:pPr marL="171450">
              <a:lnSpc>
                <a:spcPts val="1300"/>
              </a:lnSpc>
              <a:defRPr/>
            </a:pPr>
            <a:r>
              <a:rPr lang="en-US" sz="1200" b="1" i="1" dirty="0">
                <a:latin typeface="Arial Narrow" panose="020B0606020202030204" pitchFamily="34" charset="0"/>
              </a:rPr>
              <a:t>Description: </a:t>
            </a:r>
            <a:r>
              <a:rPr lang="en-US" sz="1200" dirty="0">
                <a:latin typeface="Arial Narrow" panose="020B0606020202030204" pitchFamily="34" charset="0"/>
              </a:rPr>
              <a:t>Additional keywords to help users find items</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Pens, Pencils, Paper, Copier</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PunchOut Enabled - </a:t>
            </a:r>
            <a:r>
              <a:rPr lang="en-US" sz="1400" b="1" dirty="0">
                <a:solidFill>
                  <a:srgbClr val="FF0000"/>
                </a:solidFill>
                <a:latin typeface="Arial Narrow" panose="020B0606020202030204" pitchFamily="34" charset="0"/>
              </a:rPr>
              <a:t>Required</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Tells the system that this file is a PunchOut Index file. Must be set to TRUE for the system to see this as a PunchOut item</a:t>
            </a:r>
          </a:p>
          <a:p>
            <a:pPr marL="169863" indent="-63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Boolean</a:t>
            </a:r>
          </a:p>
          <a:p>
            <a:pPr marL="169863" indent="-63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L1 PunchOut Catalog</a:t>
            </a:r>
            <a:endParaRPr lang="en-US" noProof="0" dirty="0"/>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extLst>
              <p:ext uri="{D42A27DB-BD31-4B8C-83A1-F6EECF244321}">
                <p14:modId xmlns:p14="http://schemas.microsoft.com/office/powerpoint/2010/main" val="3192542528"/>
              </p:ext>
            </p:extLst>
          </p:nvPr>
        </p:nvGraphicFramePr>
        <p:xfrm>
          <a:off x="501648" y="1617663"/>
          <a:ext cx="5251878" cy="639503"/>
        </p:xfrm>
        <a:graphic>
          <a:graphicData uri="http://schemas.openxmlformats.org/drawingml/2006/table">
            <a:tbl>
              <a:tblPr firstRow="1" bandRow="1">
                <a:tableStyleId>{2D5ABB26-0587-4C30-8999-92F81FD0307C}</a:tableStyleId>
              </a:tblPr>
              <a:tblGrid>
                <a:gridCol w="1750626">
                  <a:extLst>
                    <a:ext uri="{9D8B030D-6E8A-4147-A177-3AD203B41FA5}">
                      <a16:colId xmlns:a16="http://schemas.microsoft.com/office/drawing/2014/main" val="20000"/>
                    </a:ext>
                  </a:extLst>
                </a:gridCol>
                <a:gridCol w="1750626">
                  <a:extLst>
                    <a:ext uri="{9D8B030D-6E8A-4147-A177-3AD203B41FA5}">
                      <a16:colId xmlns:a16="http://schemas.microsoft.com/office/drawing/2014/main" val="2632700653"/>
                    </a:ext>
                  </a:extLst>
                </a:gridCol>
                <a:gridCol w="1750626">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Keywords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PunchOut Enabled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ctr"/>
                      <a:r>
                        <a:rPr lang="en-US" sz="1000" dirty="0">
                          <a:latin typeface="Arial" panose="020B0604020202020204" pitchFamily="34" charset="0"/>
                          <a:cs typeface="Arial" panose="020B0604020202020204" pitchFamily="34" charset="0"/>
                          <a:hlinkClick r:id="rId3"/>
                        </a:rPr>
                        <a:t>https://www.mylogo12354.jpg</a:t>
                      </a: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effectLst/>
                          <a:latin typeface="Arial" panose="020B0604020202020204" pitchFamily="34" charset="0"/>
                        </a:rPr>
                        <a:t>IT, communication, paper, pens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TRUE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09251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vert="horz" lIns="0" tIns="0" rIns="0" bIns="0" rtlCol="0" anchor="t">
            <a:normAutofit/>
          </a:bodyPr>
          <a:lstStyle/>
          <a:p>
            <a:pPr fontAlgn="base">
              <a:lnSpc>
                <a:spcPts val="2100"/>
              </a:lnSpc>
              <a:spcBef>
                <a:spcPts val="0"/>
              </a:spcBef>
              <a:spcAft>
                <a:spcPts val="600"/>
              </a:spcAft>
              <a:buClr>
                <a:srgbClr val="FFC000"/>
              </a:buClr>
              <a:buSzPct val="100000"/>
            </a:pPr>
            <a:r>
              <a:rPr lang="en-US" kern="0" dirty="0">
                <a:solidFill>
                  <a:srgbClr val="000000"/>
                </a:solidFill>
              </a:rPr>
              <a:t>Special Notes for Images</a:t>
            </a:r>
          </a:p>
          <a:p>
            <a:pPr marL="461645" indent="-226695" fontAlgn="base">
              <a:lnSpc>
                <a:spcPts val="2000"/>
              </a:lnSpc>
              <a:spcBef>
                <a:spcPts val="0"/>
              </a:spcBef>
              <a:spcAft>
                <a:spcPts val="900"/>
              </a:spcAft>
              <a:buClr>
                <a:srgbClr val="FFC000"/>
              </a:buClr>
              <a:buSzPct val="100000"/>
              <a:buFont typeface="Wingdings" pitchFamily="2" charset="2"/>
              <a:buChar char="§"/>
            </a:pPr>
            <a:r>
              <a:rPr lang="en-US" sz="1800" b="0" kern="0" noProof="0" dirty="0">
                <a:solidFill>
                  <a:srgbClr val="000000"/>
                </a:solidFill>
              </a:rPr>
              <a:t>In the Catalog file, you can refer to a </a:t>
            </a:r>
            <a:r>
              <a:rPr lang="en-US" sz="1800" kern="0" noProof="0" dirty="0">
                <a:solidFill>
                  <a:srgbClr val="000000"/>
                </a:solidFill>
                <a:latin typeface="+mn-lt"/>
              </a:rPr>
              <a:t>Remote Image</a:t>
            </a:r>
            <a:r>
              <a:rPr lang="en-US" sz="1800" b="0" kern="0" noProof="0" dirty="0">
                <a:solidFill>
                  <a:srgbClr val="000000"/>
                </a:solidFill>
              </a:rPr>
              <a:t>—using a URL—or you can refer to a </a:t>
            </a:r>
            <a:r>
              <a:rPr lang="en-US" sz="1800" kern="0" noProof="0" dirty="0">
                <a:solidFill>
                  <a:srgbClr val="000000"/>
                </a:solidFill>
                <a:latin typeface="+mn-lt"/>
              </a:rPr>
              <a:t>Local Image</a:t>
            </a:r>
            <a:r>
              <a:rPr lang="en-US" sz="1800" b="0" kern="0" noProof="0" dirty="0">
                <a:solidFill>
                  <a:srgbClr val="000000"/>
                </a:solidFill>
              </a:rPr>
              <a:t>, and send that im</a:t>
            </a:r>
            <a:r>
              <a:rPr lang="en-US" sz="1800" b="0" kern="0" noProof="0" dirty="0"/>
              <a:t>age to your Customer to stor</a:t>
            </a:r>
            <a:r>
              <a:rPr lang="en-US" sz="1800" b="0" kern="0" noProof="0" dirty="0">
                <a:solidFill>
                  <a:srgbClr val="000000"/>
                </a:solidFill>
              </a:rPr>
              <a:t>e</a:t>
            </a:r>
            <a:endParaRPr lang="en-US" sz="1800" b="0" kern="0" noProof="0" dirty="0">
              <a:solidFill>
                <a:srgbClr val="000000"/>
              </a:solidFill>
              <a:cs typeface="Arial"/>
            </a:endParaRPr>
          </a:p>
          <a:p>
            <a:pPr marL="461645" indent="-226695"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Using </a:t>
            </a:r>
            <a:r>
              <a:rPr lang="en-US" sz="1800" kern="0" noProof="0" dirty="0">
                <a:solidFill>
                  <a:srgbClr val="000000"/>
                </a:solidFill>
                <a:latin typeface="+mn-lt"/>
              </a:rPr>
              <a:t>Remote Images </a:t>
            </a:r>
            <a:r>
              <a:rPr lang="en-US" sz="1800" b="0" kern="0" noProof="0" dirty="0">
                <a:solidFill>
                  <a:srgbClr val="000000"/>
                </a:solidFill>
              </a:rPr>
              <a:t>is preferred</a:t>
            </a:r>
            <a:endParaRPr lang="en-US" sz="1800" b="0" kern="0" noProof="0" dirty="0">
              <a:solidFill>
                <a:srgbClr val="000000"/>
              </a:solidFill>
              <a:cs typeface="Arial"/>
            </a:endParaRPr>
          </a:p>
          <a:p>
            <a:pPr marL="628650" lvl="1" indent="-171450" fontAlgn="base">
              <a:lnSpc>
                <a:spcPts val="2200"/>
              </a:lnSpc>
              <a:spcBef>
                <a:spcPts val="0"/>
              </a:spcBef>
              <a:spcAft>
                <a:spcPts val="400"/>
              </a:spcAft>
              <a:buClrTx/>
              <a:buFont typeface="Arial" panose="020B0604020202020204" pitchFamily="34" charset="0"/>
              <a:buChar char="•"/>
            </a:pPr>
            <a:r>
              <a:rPr lang="en-US" b="0" kern="0" noProof="0" dirty="0"/>
              <a:t>Be sure the </a:t>
            </a:r>
            <a:r>
              <a:rPr lang="en-US" kern="0" noProof="0" dirty="0"/>
              <a:t>URL in the Template </a:t>
            </a:r>
            <a:r>
              <a:rPr lang="en-US" b="0" kern="0" noProof="0" dirty="0"/>
              <a:t>is </a:t>
            </a:r>
            <a:r>
              <a:rPr lang="en-US" b="0" i="1" kern="0" noProof="0" dirty="0">
                <a:latin typeface="+mn-lt"/>
              </a:rPr>
              <a:t>complete</a:t>
            </a:r>
            <a:r>
              <a:rPr lang="en-US" b="0" kern="0" noProof="0" dirty="0"/>
              <a:t> (including </a:t>
            </a:r>
            <a:r>
              <a:rPr lang="en-US" kern="0" dirty="0"/>
              <a:t>https</a:t>
            </a:r>
            <a:r>
              <a:rPr lang="en-US" b="0" kern="0" noProof="0" dirty="0"/>
              <a:t>:// as required by SAP) </a:t>
            </a:r>
          </a:p>
          <a:p>
            <a:pPr marL="457200" lvl="1" indent="0" fontAlgn="base">
              <a:lnSpc>
                <a:spcPts val="2200"/>
              </a:lnSpc>
              <a:spcBef>
                <a:spcPts val="0"/>
              </a:spcBef>
              <a:spcAft>
                <a:spcPts val="400"/>
              </a:spcAft>
              <a:buClrTx/>
              <a:buNone/>
            </a:pPr>
            <a:r>
              <a:rPr lang="en-US" b="0" i="1" kern="0" noProof="0" dirty="0"/>
              <a:t>     </a:t>
            </a:r>
            <a:r>
              <a:rPr lang="en-US" b="0" i="1" kern="0" noProof="0" dirty="0">
                <a:latin typeface="+mn-lt"/>
              </a:rPr>
              <a:t>Example: </a:t>
            </a:r>
            <a:r>
              <a:rPr lang="en-US" b="0" kern="0" noProof="0" dirty="0"/>
              <a:t>https://server/directory/imagefilename.jpg </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t>Point to the image itself—not a program that serves up images</a:t>
            </a:r>
          </a:p>
          <a:p>
            <a:pPr marL="461645" indent="-226695"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If you use </a:t>
            </a:r>
            <a:r>
              <a:rPr lang="en-US" sz="1800" kern="0" noProof="0" dirty="0">
                <a:solidFill>
                  <a:srgbClr val="000000"/>
                </a:solidFill>
                <a:latin typeface="+mn-lt"/>
              </a:rPr>
              <a:t>Local Images</a:t>
            </a:r>
            <a:endParaRPr lang="en-US" sz="1800" kern="0" noProof="0" dirty="0">
              <a:solidFill>
                <a:srgbClr val="000000"/>
              </a:solidFill>
              <a:latin typeface="+mn-lt"/>
              <a:cs typeface="Arial"/>
            </a:endParaRPr>
          </a:p>
          <a:p>
            <a:pPr marL="628650" lvl="1" indent="-171450" fontAlgn="base">
              <a:lnSpc>
                <a:spcPts val="2200"/>
              </a:lnSpc>
              <a:spcBef>
                <a:spcPts val="0"/>
              </a:spcBef>
              <a:spcAft>
                <a:spcPts val="400"/>
              </a:spcAft>
              <a:buClrTx/>
              <a:buFont typeface="Arial" panose="020B0604020202020204" pitchFamily="34" charset="0"/>
              <a:buChar char="•"/>
            </a:pPr>
            <a:r>
              <a:rPr lang="en-US" kern="0" noProof="0" dirty="0">
                <a:solidFill>
                  <a:srgbClr val="000000"/>
                </a:solidFill>
              </a:rPr>
              <a:t>Be sure the filename in the Template is </a:t>
            </a:r>
            <a:r>
              <a:rPr lang="en-US" i="1" kern="0" noProof="0" dirty="0">
                <a:solidFill>
                  <a:srgbClr val="000000"/>
                </a:solidFill>
                <a:latin typeface="+mn-lt"/>
              </a:rPr>
              <a:t>exact</a:t>
            </a:r>
            <a:r>
              <a:rPr lang="en-US" kern="0" noProof="0" dirty="0">
                <a:solidFill>
                  <a:srgbClr val="000000"/>
                </a:solidFill>
              </a:rPr>
              <a:t>—including upper and lower case</a:t>
            </a:r>
            <a:br>
              <a:rPr lang="en-US" kern="0" dirty="0">
                <a:solidFill>
                  <a:srgbClr val="000000"/>
                </a:solidFill>
              </a:rPr>
            </a:br>
            <a:r>
              <a:rPr lang="en-US" i="1" kern="0" noProof="0" dirty="0">
                <a:solidFill>
                  <a:srgbClr val="000000"/>
                </a:solidFill>
                <a:latin typeface="+mn-lt"/>
              </a:rPr>
              <a:t>Example: </a:t>
            </a:r>
            <a:r>
              <a:rPr lang="en-US" kern="0" noProof="0" dirty="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solidFill>
                  <a:srgbClr val="000000"/>
                </a:solidFill>
              </a:rPr>
              <a:t>Load images in a zip file format with the Customer Name and Supplier Name on the </a:t>
            </a:r>
            <a:r>
              <a:rPr lang="en-US" sz="1800" kern="0" dirty="0">
                <a:solidFill>
                  <a:srgbClr val="000000"/>
                </a:solidFill>
              </a:rPr>
              <a:t>SBN Account</a:t>
            </a:r>
            <a:endParaRPr lang="en-US" sz="1800" b="0" kern="0" noProof="0" dirty="0">
              <a:solidFill>
                <a:srgbClr val="000000"/>
              </a:solidFill>
            </a:endParaRPr>
          </a:p>
        </p:txBody>
      </p:sp>
      <p:sp>
        <p:nvSpPr>
          <p:cNvPr id="3" name="Title 2"/>
          <p:cNvSpPr>
            <a:spLocks noGrp="1"/>
          </p:cNvSpPr>
          <p:nvPr>
            <p:ph type="title"/>
          </p:nvPr>
        </p:nvSpPr>
        <p:spPr/>
        <p:txBody>
          <a:bodyPr/>
          <a:lstStyle/>
          <a:p>
            <a:r>
              <a:rPr lang="en-US" dirty="0"/>
              <a:t>Creating a L1 PunchOut Catalog</a:t>
            </a:r>
            <a:endParaRPr lang="en-US" noProof="0" dirty="0"/>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Tree>
    <p:extLst>
      <p:ext uri="{BB962C8B-B14F-4D97-AF65-F5344CB8AC3E}">
        <p14:creationId xmlns:p14="http://schemas.microsoft.com/office/powerpoint/2010/main" val="412080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p:txBody>
          <a:bodyPr/>
          <a:lstStyle/>
          <a:p>
            <a:r>
              <a:rPr lang="en-US" dirty="0"/>
              <a:t>How does it </a:t>
            </a:r>
            <a:r>
              <a:rPr lang="en-US" dirty="0">
                <a:solidFill>
                  <a:schemeClr val="accent1"/>
                </a:solidFill>
              </a:rPr>
              <a:t>work?</a:t>
            </a:r>
          </a:p>
        </p:txBody>
      </p:sp>
    </p:spTree>
    <p:extLst>
      <p:ext uri="{BB962C8B-B14F-4D97-AF65-F5344CB8AC3E}">
        <p14:creationId xmlns:p14="http://schemas.microsoft.com/office/powerpoint/2010/main" val="653220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6890" y="1617663"/>
            <a:ext cx="5593587" cy="4655121"/>
          </a:xfrm>
          <a:prstGeom prst="rect">
            <a:avLst/>
          </a:prstGeom>
          <a:solidFill>
            <a:schemeClr val="bg1"/>
          </a:solidFill>
          <a:ln w="9525">
            <a:noFill/>
            <a:miter lim="800000"/>
            <a:headEnd/>
            <a:tailEnd type="none" w="lg" len="lg"/>
          </a:ln>
        </p:spPr>
        <p:txBody>
          <a:bodyPr wrap="square" lIns="0" tIns="0" rIns="0" bIns="0">
            <a:spAutoFit/>
          </a:bodyPr>
          <a:lstStyle/>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Custom Field Name - </a:t>
            </a:r>
            <a:r>
              <a:rPr kumimoji="0" lang="en-US" sz="14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Required</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Description: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String</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Maximum length: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255</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Example: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123</a:t>
            </a:r>
          </a:p>
          <a:p>
            <a:pPr marL="171450" marR="0" lvl="0" indent="0" algn="l" defTabSz="1088776" rtl="0" eaLnBrk="1" fontAlgn="auto" latinLnBrk="0" hangingPunct="1">
              <a:lnSpc>
                <a:spcPts val="13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Note: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Custom Field Name - </a:t>
            </a:r>
            <a:r>
              <a:rPr kumimoji="0" lang="en-US" sz="1400" b="1" i="0" u="none" strike="noStrike" kern="1200" cap="none" spc="0" normalizeH="0" baseline="0" noProof="0" dirty="0">
                <a:ln>
                  <a:noFill/>
                </a:ln>
                <a:solidFill>
                  <a:srgbClr val="00B050"/>
                </a:solidFill>
                <a:effectLst/>
                <a:uLnTx/>
                <a:uFillTx/>
                <a:latin typeface="Arial Narrow" panose="020B0606020202030204" pitchFamily="34" charset="0"/>
                <a:ea typeface="+mn-ea"/>
                <a:cs typeface="+mn-cs"/>
              </a:rPr>
              <a:t>Optional</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Description: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String</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Maximum length: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255</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Example: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123</a:t>
            </a:r>
          </a:p>
          <a:p>
            <a:pPr marL="171450" marR="0" lvl="0" indent="0" algn="l" defTabSz="1088776" rtl="0" eaLnBrk="1" fontAlgn="auto" latinLnBrk="0" hangingPunct="1">
              <a:lnSpc>
                <a:spcPts val="13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Note: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Custom Field Name - </a:t>
            </a:r>
            <a:r>
              <a:rPr kumimoji="0" lang="en-US" sz="1400" b="1" i="0" u="none" strike="noStrike" kern="1200" cap="none" spc="0" normalizeH="0" baseline="0" noProof="0" dirty="0">
                <a:ln>
                  <a:noFill/>
                </a:ln>
                <a:solidFill>
                  <a:srgbClr val="00B050"/>
                </a:solidFill>
                <a:effectLst/>
                <a:uLnTx/>
                <a:uFillTx/>
                <a:latin typeface="Arial Narrow" panose="020B0606020202030204" pitchFamily="34" charset="0"/>
                <a:ea typeface="+mn-ea"/>
                <a:cs typeface="+mn-cs"/>
              </a:rPr>
              <a:t>Optional</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Description: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String</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Maximum length: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255</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Example: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123</a:t>
            </a:r>
          </a:p>
          <a:p>
            <a:pPr marL="171450" marR="0" lvl="0" indent="0" algn="l" defTabSz="1088776" rtl="0" eaLnBrk="1" fontAlgn="auto" latinLnBrk="0" hangingPunct="1">
              <a:lnSpc>
                <a:spcPts val="13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Note: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15888" marR="0" lvl="0" indent="0" algn="l" defTabSz="1088776" rtl="0" eaLnBrk="1" fontAlgn="auto" latinLnBrk="0" hangingPunct="1">
              <a:lnSpc>
                <a:spcPts val="1300"/>
              </a:lnSpc>
              <a:spcBef>
                <a:spcPts val="0"/>
              </a:spcBef>
              <a:spcAft>
                <a:spcPts val="9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115888" marR="0" lvl="0" indent="0" algn="l" defTabSz="1088776" rtl="0" eaLnBrk="1" fontAlgn="auto" latinLnBrk="0" hangingPunct="1">
              <a:lnSpc>
                <a:spcPts val="1300"/>
              </a:lnSpc>
              <a:spcBef>
                <a:spcPts val="0"/>
              </a:spcBef>
              <a:spcAft>
                <a:spcPts val="2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115888" marR="0" lvl="0" indent="0" algn="l" defTabSz="1088776" rtl="0" eaLnBrk="1" fontAlgn="auto" latinLnBrk="0" hangingPunct="1">
              <a:lnSpc>
                <a:spcPts val="1200"/>
              </a:lnSpc>
              <a:spcBef>
                <a:spcPts val="0"/>
              </a:spcBef>
              <a:spcAft>
                <a:spcPts val="2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115888" marR="0" lvl="0" indent="0" algn="l" defTabSz="1088776" rtl="0" eaLnBrk="1" fontAlgn="auto" latinLnBrk="0" hangingPunct="1">
              <a:lnSpc>
                <a:spcPts val="1200"/>
              </a:lnSpc>
              <a:spcBef>
                <a:spcPts val="0"/>
              </a:spcBef>
              <a:spcAft>
                <a:spcPts val="2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2" name="Title 1"/>
          <p:cNvSpPr>
            <a:spLocks noGrp="1"/>
          </p:cNvSpPr>
          <p:nvPr>
            <p:ph type="title"/>
          </p:nvPr>
        </p:nvSpPr>
        <p:spPr/>
        <p:txBody>
          <a:bodyPr/>
          <a:lstStyle/>
          <a:p>
            <a:r>
              <a:rPr lang="en-US"/>
              <a:t>Creating a L1 PunchOut Catalog</a:t>
            </a:r>
            <a:endParaRPr lang="en-US" noProof="0"/>
          </a:p>
        </p:txBody>
      </p:sp>
      <p:graphicFrame>
        <p:nvGraphicFramePr>
          <p:cNvPr id="5" name="Table 4"/>
          <p:cNvGraphicFramePr>
            <a:graphicFrameLocks noGrp="1"/>
          </p:cNvGraphicFramePr>
          <p:nvPr/>
        </p:nvGraphicFramePr>
        <p:xfrm>
          <a:off x="504001" y="1617663"/>
          <a:ext cx="5230050" cy="1066223"/>
        </p:xfrm>
        <a:graphic>
          <a:graphicData uri="http://schemas.openxmlformats.org/drawingml/2006/table">
            <a:tbl>
              <a:tblPr firstRow="1" bandRow="1">
                <a:tableStyleId>{2D5ABB26-0587-4C30-8999-92F81FD0307C}</a:tableStyleId>
              </a:tblPr>
              <a:tblGrid>
                <a:gridCol w="1743350">
                  <a:extLst>
                    <a:ext uri="{9D8B030D-6E8A-4147-A177-3AD203B41FA5}">
                      <a16:colId xmlns:a16="http://schemas.microsoft.com/office/drawing/2014/main" val="20000"/>
                    </a:ext>
                  </a:extLst>
                </a:gridCol>
                <a:gridCol w="1743350">
                  <a:extLst>
                    <a:ext uri="{9D8B030D-6E8A-4147-A177-3AD203B41FA5}">
                      <a16:colId xmlns:a16="http://schemas.microsoft.com/office/drawing/2014/main" val="20001"/>
                    </a:ext>
                  </a:extLst>
                </a:gridCol>
                <a:gridCol w="1743350">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Custom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Custom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Custom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Star: 5 Points 3">
            <a:extLst>
              <a:ext uri="{FF2B5EF4-FFF2-40B4-BE49-F238E27FC236}">
                <a16:creationId xmlns:a16="http://schemas.microsoft.com/office/drawing/2014/main" id="{3CD14ADA-3CC2-F3EE-609C-32E1F0826516}"/>
              </a:ext>
            </a:extLst>
          </p:cNvPr>
          <p:cNvSpPr/>
          <p:nvPr/>
        </p:nvSpPr>
        <p:spPr bwMode="gray">
          <a:xfrm>
            <a:off x="5800166" y="1100893"/>
            <a:ext cx="3794555" cy="3604537"/>
          </a:xfrm>
          <a:prstGeom prst="star5">
            <a:avLst/>
          </a:prstGeom>
          <a:solidFill>
            <a:srgbClr val="FF0000"/>
          </a:solidFill>
          <a:ln w="25400"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400" kern="0">
                <a:ea typeface="Arial Unicode MS"/>
                <a:cs typeface="Arial Unicode MS"/>
              </a:rPr>
              <a:t>Remove this slide if custom fields are not applicable.</a:t>
            </a:r>
            <a:endParaRPr lang="en-US" sz="1400" b="0" i="0" u="none" strike="noStrike" kern="0" cap="none" spc="0" normalizeH="0" baseline="0" noProof="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028592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4000" y="3090446"/>
            <a:ext cx="11185200" cy="677108"/>
          </a:xfrm>
        </p:spPr>
        <p:txBody>
          <a:bodyPr/>
          <a:lstStyle/>
          <a:p>
            <a:r>
              <a:rPr lang="en-US"/>
              <a:t>Template and </a:t>
            </a:r>
            <a:r>
              <a:rPr lang="en-US">
                <a:solidFill>
                  <a:schemeClr val="accent1"/>
                </a:solidFill>
              </a:rPr>
              <a:t>Catalog</a:t>
            </a:r>
            <a:r>
              <a:rPr lang="en-US"/>
              <a:t> </a:t>
            </a:r>
            <a:r>
              <a:rPr lang="en-US">
                <a:solidFill>
                  <a:schemeClr val="accent1"/>
                </a:solidFill>
              </a:rPr>
              <a:t>File Creation</a:t>
            </a:r>
            <a:br>
              <a:rPr lang="en-US">
                <a:solidFill>
                  <a:schemeClr val="accent1"/>
                </a:solidFill>
              </a:rPr>
            </a:br>
            <a:r>
              <a:rPr lang="en-US">
                <a:solidFill>
                  <a:schemeClr val="accent1"/>
                </a:solidFill>
              </a:rPr>
              <a:t>for a Level 2 PunchOut Catalog</a:t>
            </a:r>
          </a:p>
        </p:txBody>
      </p:sp>
      <p:sp>
        <p:nvSpPr>
          <p:cNvPr id="3" name="Star: 5 Points 2">
            <a:extLst>
              <a:ext uri="{FF2B5EF4-FFF2-40B4-BE49-F238E27FC236}">
                <a16:creationId xmlns:a16="http://schemas.microsoft.com/office/drawing/2014/main" id="{60902424-EC14-D34C-F847-4E4A3765E929}"/>
              </a:ext>
            </a:extLst>
          </p:cNvPr>
          <p:cNvSpPr/>
          <p:nvPr/>
        </p:nvSpPr>
        <p:spPr bwMode="gray">
          <a:xfrm>
            <a:off x="5800166" y="1100893"/>
            <a:ext cx="4568570" cy="4655978"/>
          </a:xfrm>
          <a:prstGeom prst="star5">
            <a:avLst/>
          </a:prstGeom>
          <a:solidFill>
            <a:srgbClr val="FF0000"/>
          </a:solidFill>
          <a:ln w="25400"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800" kern="0">
                <a:ea typeface="Arial Unicode MS"/>
                <a:cs typeface="Arial Unicode MS"/>
              </a:rPr>
              <a:t>Remove following slides if L2 is not applicable.</a:t>
            </a:r>
            <a:endParaRPr lang="en-US" sz="1800" b="0" i="0" u="none" strike="noStrike" kern="0" cap="none" spc="0" normalizeH="0" baseline="0" noProof="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1803147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60DC77A-4A0B-4C47-84FE-4BE7F590C245}"/>
              </a:ext>
            </a:extLst>
          </p:cNvPr>
          <p:cNvSpPr>
            <a:spLocks noGrp="1"/>
          </p:cNvSpPr>
          <p:nvPr>
            <p:ph type="title"/>
          </p:nvPr>
        </p:nvSpPr>
        <p:spPr>
          <a:xfrm>
            <a:off x="504001" y="504000"/>
            <a:ext cx="11186476" cy="369332"/>
          </a:xfrm>
        </p:spPr>
        <p:txBody>
          <a:bodyPr/>
          <a:lstStyle/>
          <a:p>
            <a:r>
              <a:rPr lang="en-US" dirty="0" err="1"/>
              <a:t>PunchOut</a:t>
            </a:r>
            <a:r>
              <a:rPr lang="en-US" dirty="0"/>
              <a:t> L2 Template</a:t>
            </a:r>
            <a:endParaRPr lang="en-US" noProof="0" dirty="0">
              <a:latin typeface="+mj-lt"/>
            </a:endParaRPr>
          </a:p>
        </p:txBody>
      </p:sp>
      <p:sp>
        <p:nvSpPr>
          <p:cNvPr id="6" name="Content Placeholder 2">
            <a:extLst>
              <a:ext uri="{FF2B5EF4-FFF2-40B4-BE49-F238E27FC236}">
                <a16:creationId xmlns:a16="http://schemas.microsoft.com/office/drawing/2014/main" id="{7F861663-C3F6-4ED9-9905-5D62AC144A34}"/>
              </a:ext>
            </a:extLst>
          </p:cNvPr>
          <p:cNvSpPr txBox="1">
            <a:spLocks/>
          </p:cNvSpPr>
          <p:nvPr/>
        </p:nvSpPr>
        <p:spPr bwMode="gray">
          <a:xfrm>
            <a:off x="503998" y="1617663"/>
            <a:ext cx="11186351"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200"/>
              </a:lnSpc>
              <a:spcBef>
                <a:spcPts val="0"/>
              </a:spcBef>
              <a:spcAft>
                <a:spcPts val="200"/>
              </a:spcAft>
            </a:pPr>
            <a:r>
              <a:rPr lang="en-US" sz="2000" b="0" dirty="0">
                <a:latin typeface="Arial" panose="020B0604020202020204" pitchFamily="34" charset="0"/>
              </a:rPr>
              <a:t>A </a:t>
            </a:r>
            <a:r>
              <a:rPr lang="en-US" sz="2000" dirty="0" err="1">
                <a:latin typeface="Arial" panose="020B0604020202020204" pitchFamily="34" charset="0"/>
              </a:rPr>
              <a:t>PunchOut</a:t>
            </a:r>
            <a:r>
              <a:rPr lang="en-US" sz="2000" dirty="0">
                <a:latin typeface="Arial" panose="020B0604020202020204" pitchFamily="34" charset="0"/>
              </a:rPr>
              <a:t> L2 Template </a:t>
            </a:r>
            <a:r>
              <a:rPr lang="en-US" sz="2000" b="0" dirty="0">
                <a:latin typeface="Arial" panose="020B0604020202020204" pitchFamily="34" charset="0"/>
              </a:rPr>
              <a:t>is a special </a:t>
            </a:r>
            <a:r>
              <a:rPr lang="en-US" sz="2000" dirty="0">
                <a:latin typeface="Arial" panose="020B0604020202020204" pitchFamily="34" charset="0"/>
              </a:rPr>
              <a:t>CIF Template </a:t>
            </a:r>
            <a:r>
              <a:rPr lang="en-US" sz="2000" b="0" dirty="0">
                <a:latin typeface="Arial" panose="020B0604020202020204" pitchFamily="34" charset="0"/>
              </a:rPr>
              <a:t>that creates a </a:t>
            </a:r>
            <a:r>
              <a:rPr lang="en-US" sz="2000" dirty="0">
                <a:latin typeface="Arial" panose="020B0604020202020204" pitchFamily="34" charset="0"/>
              </a:rPr>
              <a:t>PunchOut Index file</a:t>
            </a:r>
            <a:r>
              <a:rPr lang="en-US" sz="2000" b="0" dirty="0">
                <a:latin typeface="Arial" panose="020B0604020202020204" pitchFamily="34" charset="0"/>
              </a:rPr>
              <a:t>. The addition of two fields changes a CIF file to a PunchOut Index file. The fields are:</a:t>
            </a:r>
          </a:p>
          <a:p>
            <a:pPr marL="3603625" indent="-173038">
              <a:lnSpc>
                <a:spcPts val="2200"/>
              </a:lnSpc>
              <a:spcBef>
                <a:spcPts val="0"/>
              </a:spcBef>
              <a:spcAft>
                <a:spcPts val="400"/>
              </a:spcAft>
              <a:buFont typeface="Wingdings" panose="05000000000000000000" pitchFamily="2" charset="2"/>
              <a:buChar char="§"/>
            </a:pPr>
            <a:r>
              <a:rPr lang="en-US" sz="2000" dirty="0">
                <a:latin typeface="Arial" panose="020B0604020202020204" pitchFamily="34" charset="0"/>
              </a:rPr>
              <a:t>PunchOut Enabled </a:t>
            </a:r>
            <a:r>
              <a:rPr lang="en-US" sz="2000" b="0" dirty="0">
                <a:latin typeface="Arial" panose="020B0604020202020204" pitchFamily="34" charset="0"/>
              </a:rPr>
              <a:t>and </a:t>
            </a:r>
          </a:p>
          <a:p>
            <a:pPr marL="3603625" indent="-173038">
              <a:lnSpc>
                <a:spcPts val="2200"/>
              </a:lnSpc>
              <a:spcBef>
                <a:spcPts val="0"/>
              </a:spcBef>
              <a:spcAft>
                <a:spcPts val="900"/>
              </a:spcAft>
              <a:buFont typeface="Wingdings" panose="05000000000000000000" pitchFamily="2" charset="2"/>
              <a:buChar char="§"/>
            </a:pPr>
            <a:r>
              <a:rPr lang="en-US" sz="2000" dirty="0" err="1">
                <a:latin typeface="Arial" panose="020B0604020202020204" pitchFamily="34" charset="0"/>
              </a:rPr>
              <a:t>PunchOutLevel</a:t>
            </a:r>
            <a:endParaRPr lang="en-US" sz="2000" dirty="0">
              <a:latin typeface="Arial" panose="020B0604020202020204" pitchFamily="34" charset="0"/>
            </a:endParaRPr>
          </a:p>
          <a:p>
            <a:pPr marL="3429000" indent="-3429000">
              <a:lnSpc>
                <a:spcPts val="2200"/>
              </a:lnSpc>
              <a:spcBef>
                <a:spcPts val="0"/>
              </a:spcBef>
              <a:spcAft>
                <a:spcPts val="900"/>
              </a:spcAft>
            </a:pPr>
            <a:r>
              <a:rPr lang="en-US" sz="2000" b="0" dirty="0">
                <a:latin typeface="Arial" panose="020B0604020202020204" pitchFamily="34" charset="0"/>
              </a:rPr>
              <a:t>Here is a sample </a:t>
            </a:r>
            <a:r>
              <a:rPr lang="en-US" sz="2000" dirty="0">
                <a:latin typeface="Arial" panose="020B0604020202020204" pitchFamily="34" charset="0"/>
              </a:rPr>
              <a:t>L2 PunchOut Template </a:t>
            </a:r>
            <a:r>
              <a:rPr lang="en-US" sz="2000" b="0" dirty="0">
                <a:latin typeface="Arial" panose="020B0604020202020204" pitchFamily="34" charset="0"/>
              </a:rPr>
              <a:t>in Excel format.</a:t>
            </a:r>
          </a:p>
          <a:p>
            <a:pPr marL="3429000" indent="-3429000">
              <a:lnSpc>
                <a:spcPts val="2000"/>
              </a:lnSpc>
              <a:spcBef>
                <a:spcPts val="0"/>
              </a:spcBef>
              <a:spcAft>
                <a:spcPts val="900"/>
              </a:spcAft>
            </a:pPr>
            <a:endParaRPr lang="en-US" b="0" dirty="0">
              <a:latin typeface="Arial" panose="020B0604020202020204" pitchFamily="34" charset="0"/>
            </a:endParaRPr>
          </a:p>
          <a:p>
            <a:pPr marL="3429000" indent="-3429000">
              <a:lnSpc>
                <a:spcPts val="2000"/>
              </a:lnSpc>
              <a:spcBef>
                <a:spcPts val="0"/>
              </a:spcBef>
              <a:spcAft>
                <a:spcPts val="900"/>
              </a:spcAft>
            </a:pPr>
            <a:endParaRPr lang="en-US" b="0" dirty="0">
              <a:latin typeface="Arial" panose="020B0604020202020204" pitchFamily="34" charset="0"/>
            </a:endParaRPr>
          </a:p>
          <a:p>
            <a:pPr marL="3429000" indent="-3429000">
              <a:lnSpc>
                <a:spcPts val="2000"/>
              </a:lnSpc>
              <a:spcBef>
                <a:spcPts val="0"/>
              </a:spcBef>
              <a:spcAft>
                <a:spcPts val="900"/>
              </a:spcAft>
            </a:pPr>
            <a:endParaRPr lang="en-US" b="0" dirty="0">
              <a:latin typeface="Arial" panose="020B0604020202020204" pitchFamily="34" charset="0"/>
            </a:endParaRPr>
          </a:p>
          <a:p>
            <a:pPr>
              <a:lnSpc>
                <a:spcPts val="2000"/>
              </a:lnSpc>
              <a:spcBef>
                <a:spcPts val="0"/>
              </a:spcBef>
              <a:spcAft>
                <a:spcPts val="1200"/>
              </a:spcAft>
            </a:pPr>
            <a:endParaRPr lang="en-US" b="0" dirty="0">
              <a:latin typeface="Arial" panose="020B0604020202020204" pitchFamily="34" charset="0"/>
            </a:endParaRPr>
          </a:p>
          <a:p>
            <a:pPr>
              <a:lnSpc>
                <a:spcPts val="2000"/>
              </a:lnSpc>
              <a:spcBef>
                <a:spcPts val="0"/>
              </a:spcBef>
              <a:spcAft>
                <a:spcPts val="1200"/>
              </a:spcAft>
            </a:pPr>
            <a:endParaRPr lang="en-US" b="0" dirty="0">
              <a:latin typeface="Arial" panose="020B0604020202020204" pitchFamily="34" charset="0"/>
            </a:endParaRPr>
          </a:p>
          <a:p>
            <a:pPr>
              <a:lnSpc>
                <a:spcPts val="2200"/>
              </a:lnSpc>
              <a:spcBef>
                <a:spcPts val="1200"/>
              </a:spcBef>
              <a:spcAft>
                <a:spcPts val="900"/>
              </a:spcAft>
            </a:pPr>
            <a:r>
              <a:rPr lang="en-US" b="0" dirty="0">
                <a:latin typeface="Arial" panose="020B0604020202020204" pitchFamily="34" charset="0"/>
              </a:rPr>
              <a:t>The Template is color coded and has Tool Tips that provide information about how to treat each field.</a:t>
            </a:r>
          </a:p>
          <a:p>
            <a:pPr>
              <a:lnSpc>
                <a:spcPts val="2200"/>
              </a:lnSpc>
              <a:spcBef>
                <a:spcPts val="0"/>
              </a:spcBef>
              <a:spcAft>
                <a:spcPts val="1200"/>
              </a:spcAft>
            </a:pPr>
            <a:r>
              <a:rPr lang="en-US" b="0" dirty="0">
                <a:latin typeface="Arial" panose="020B0604020202020204" pitchFamily="34" charset="0"/>
              </a:rPr>
              <a:t>Each Template includes specific instructions, including custom fields or other requirements set by your Customer.</a:t>
            </a:r>
          </a:p>
          <a:p>
            <a:pPr marL="3429000" indent="-3429000">
              <a:lnSpc>
                <a:spcPts val="2000"/>
              </a:lnSpc>
              <a:spcBef>
                <a:spcPts val="0"/>
              </a:spcBef>
              <a:spcAft>
                <a:spcPts val="900"/>
              </a:spcAft>
            </a:pPr>
            <a:endParaRPr lang="en-US" b="0" dirty="0">
              <a:latin typeface="Arial" panose="020B0604020202020204" pitchFamily="34" charset="0"/>
            </a:endParaRPr>
          </a:p>
        </p:txBody>
      </p:sp>
      <p:pic>
        <p:nvPicPr>
          <p:cNvPr id="2" name="Picture 4" descr="Graphical user interface, application, table, Excel&#10;&#10;Description automatically generated">
            <a:extLst>
              <a:ext uri="{FF2B5EF4-FFF2-40B4-BE49-F238E27FC236}">
                <a16:creationId xmlns:a16="http://schemas.microsoft.com/office/drawing/2014/main" id="{48D7C192-88F9-C411-E154-3A714334F46F}"/>
              </a:ext>
            </a:extLst>
          </p:cNvPr>
          <p:cNvPicPr>
            <a:picLocks noChangeAspect="1"/>
          </p:cNvPicPr>
          <p:nvPr/>
        </p:nvPicPr>
        <p:blipFill>
          <a:blip r:embed="rId3"/>
          <a:stretch>
            <a:fillRect/>
          </a:stretch>
        </p:blipFill>
        <p:spPr>
          <a:xfrm>
            <a:off x="501780" y="3497622"/>
            <a:ext cx="11170440" cy="18100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495393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p:txBody>
          <a:bodyPr/>
          <a:lstStyle/>
          <a:p>
            <a:r>
              <a:rPr lang="en-US" dirty="0"/>
              <a:t>In </a:t>
            </a:r>
            <a:r>
              <a:rPr lang="en-US" b="1" dirty="0"/>
              <a:t>Level 2 PunchOut</a:t>
            </a:r>
            <a:r>
              <a:rPr lang="en-US" dirty="0"/>
              <a:t>, the catalog file is a combination of static catalog information (this is used to search) and it also contains the </a:t>
            </a:r>
            <a:r>
              <a:rPr lang="en-US" b="1" dirty="0"/>
              <a:t>PunchOut Enabled </a:t>
            </a:r>
            <a:r>
              <a:rPr lang="en-US" dirty="0"/>
              <a:t>and </a:t>
            </a:r>
            <a:r>
              <a:rPr lang="en-US" b="1" dirty="0" err="1"/>
              <a:t>PunchOut</a:t>
            </a:r>
            <a:r>
              <a:rPr lang="en-US" b="1" dirty="0"/>
              <a:t> Level </a:t>
            </a:r>
            <a:r>
              <a:rPr lang="en-US" dirty="0"/>
              <a:t>fields, to tell the system that this is a PunchOut catalog, and the User will be taken to the Supplier’s website to add items to their cart as they shop. </a:t>
            </a:r>
          </a:p>
          <a:p>
            <a:r>
              <a:rPr lang="en-US" dirty="0"/>
              <a:t>L2 PunchOut items appear on the Catalog interface just as a static item does, but has the “Buy from Supplier” button instead of “Add to Cart”.</a:t>
            </a:r>
          </a:p>
        </p:txBody>
      </p:sp>
      <p:sp>
        <p:nvSpPr>
          <p:cNvPr id="2" name="Divider"/>
          <p:cNvSpPr>
            <a:spLocks noGrp="1"/>
          </p:cNvSpPr>
          <p:nvPr>
            <p:ph type="title"/>
          </p:nvPr>
        </p:nvSpPr>
        <p:spPr bwMode="gray">
          <a:xfrm>
            <a:off x="504001" y="504000"/>
            <a:ext cx="11186476" cy="369332"/>
          </a:xfrm>
        </p:spPr>
        <p:txBody>
          <a:bodyPr/>
          <a:lstStyle/>
          <a:p>
            <a:r>
              <a:rPr lang="en-US" dirty="0"/>
              <a:t>Creating a L2 PunchOut Catalog</a:t>
            </a:r>
          </a:p>
        </p:txBody>
      </p:sp>
      <p:sp>
        <p:nvSpPr>
          <p:cNvPr id="14" name="TextBox 13">
            <a:extLst>
              <a:ext uri="{FF2B5EF4-FFF2-40B4-BE49-F238E27FC236}">
                <a16:creationId xmlns:a16="http://schemas.microsoft.com/office/drawing/2014/main" id="{94FC57A0-745D-455E-BBC2-F765BC6991D0}"/>
              </a:ext>
            </a:extLst>
          </p:cNvPr>
          <p:cNvSpPr txBox="1"/>
          <p:nvPr/>
        </p:nvSpPr>
        <p:spPr>
          <a:xfrm>
            <a:off x="4253943" y="3854352"/>
            <a:ext cx="4201994" cy="523220"/>
          </a:xfrm>
          <a:prstGeom prst="rect">
            <a:avLst/>
          </a:prstGeom>
          <a:solidFill>
            <a:schemeClr val="bg1"/>
          </a:solidFill>
        </p:spPr>
        <p:txBody>
          <a:bodyPr wrap="square" rtlCol="0">
            <a:spAutoFit/>
          </a:bodyPr>
          <a:lstStyle/>
          <a:p>
            <a:r>
              <a:rPr lang="en-US" sz="1400" dirty="0">
                <a:latin typeface="Arial" panose="020B0604020202020204" pitchFamily="34" charset="0"/>
              </a:rPr>
              <a:t>The PunchOut icon tells you that this is an external catalog, as well as the</a:t>
            </a:r>
            <a:r>
              <a:rPr lang="en-US" sz="1400" b="1" dirty="0">
                <a:latin typeface="Arial" panose="020B0604020202020204" pitchFamily="34" charset="0"/>
              </a:rPr>
              <a:t> </a:t>
            </a:r>
            <a:r>
              <a:rPr lang="en-US" sz="1400" dirty="0">
                <a:latin typeface="Arial" panose="020B0604020202020204" pitchFamily="34" charset="0"/>
              </a:rPr>
              <a:t>“Buy From Supplier” button.</a:t>
            </a:r>
          </a:p>
        </p:txBody>
      </p:sp>
      <p:pic>
        <p:nvPicPr>
          <p:cNvPr id="4" name="Picture 3">
            <a:extLst>
              <a:ext uri="{FF2B5EF4-FFF2-40B4-BE49-F238E27FC236}">
                <a16:creationId xmlns:a16="http://schemas.microsoft.com/office/drawing/2014/main" id="{282F6F8B-708A-AF8F-622B-B6178796A432}"/>
              </a:ext>
            </a:extLst>
          </p:cNvPr>
          <p:cNvPicPr>
            <a:picLocks noChangeAspect="1"/>
          </p:cNvPicPr>
          <p:nvPr/>
        </p:nvPicPr>
        <p:blipFill>
          <a:blip r:embed="rId3"/>
          <a:stretch>
            <a:fillRect/>
          </a:stretch>
        </p:blipFill>
        <p:spPr>
          <a:xfrm>
            <a:off x="1794214" y="4778692"/>
            <a:ext cx="9286027" cy="1575308"/>
          </a:xfrm>
          <a:prstGeom prst="rect">
            <a:avLst/>
          </a:prstGeom>
          <a:ln>
            <a:noFill/>
          </a:ln>
          <a:effectLst>
            <a:outerShdw blurRad="190500" algn="tl" rotWithShape="0">
              <a:srgbClr val="000000">
                <a:alpha val="70000"/>
              </a:srgbClr>
            </a:outerShdw>
          </a:effectLst>
        </p:spPr>
      </p:pic>
      <p:grpSp>
        <p:nvGrpSpPr>
          <p:cNvPr id="11" name="Group 10">
            <a:extLst>
              <a:ext uri="{FF2B5EF4-FFF2-40B4-BE49-F238E27FC236}">
                <a16:creationId xmlns:a16="http://schemas.microsoft.com/office/drawing/2014/main" id="{F27D7F2D-8097-4756-9056-5C49E73D1008}"/>
              </a:ext>
            </a:extLst>
          </p:cNvPr>
          <p:cNvGrpSpPr/>
          <p:nvPr/>
        </p:nvGrpSpPr>
        <p:grpSpPr>
          <a:xfrm>
            <a:off x="3026834" y="4115963"/>
            <a:ext cx="1227109" cy="917470"/>
            <a:chOff x="1709314" y="2460068"/>
            <a:chExt cx="990304" cy="1234230"/>
          </a:xfrm>
        </p:grpSpPr>
        <p:cxnSp>
          <p:nvCxnSpPr>
            <p:cNvPr id="12" name="Straight Arrow Connector 11">
              <a:extLst>
                <a:ext uri="{FF2B5EF4-FFF2-40B4-BE49-F238E27FC236}">
                  <a16:creationId xmlns:a16="http://schemas.microsoft.com/office/drawing/2014/main" id="{F652F876-85A4-4176-A951-16961BB1F846}"/>
                </a:ext>
              </a:extLst>
            </p:cNvPr>
            <p:cNvCxnSpPr>
              <a:cxnSpLocks/>
              <a:stCxn id="14" idx="1"/>
              <a:endCxn id="13" idx="2"/>
            </p:cNvCxnSpPr>
            <p:nvPr/>
          </p:nvCxnSpPr>
          <p:spPr>
            <a:xfrm flipH="1">
              <a:off x="1765684" y="2460068"/>
              <a:ext cx="933934" cy="1039105"/>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E84545B-5A45-44B2-B3B9-F60815B65663}"/>
                </a:ext>
              </a:extLst>
            </p:cNvPr>
            <p:cNvSpPr/>
            <p:nvPr/>
          </p:nvSpPr>
          <p:spPr>
            <a:xfrm flipV="1">
              <a:off x="1709314" y="3499173"/>
              <a:ext cx="112740" cy="195125"/>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5763C2EC-5192-455A-B181-E264DC565EA3}"/>
              </a:ext>
            </a:extLst>
          </p:cNvPr>
          <p:cNvGrpSpPr/>
          <p:nvPr/>
        </p:nvGrpSpPr>
        <p:grpSpPr>
          <a:xfrm>
            <a:off x="7749766" y="4323252"/>
            <a:ext cx="3400324" cy="1086948"/>
            <a:chOff x="6109813" y="2676154"/>
            <a:chExt cx="2487608" cy="1375114"/>
          </a:xfrm>
        </p:grpSpPr>
        <p:sp>
          <p:nvSpPr>
            <p:cNvPr id="16" name="Rectangle 15">
              <a:extLst>
                <a:ext uri="{FF2B5EF4-FFF2-40B4-BE49-F238E27FC236}">
                  <a16:creationId xmlns:a16="http://schemas.microsoft.com/office/drawing/2014/main" id="{007CAA3F-72AB-404A-999A-864A2D058C0D}"/>
                </a:ext>
              </a:extLst>
            </p:cNvPr>
            <p:cNvSpPr/>
            <p:nvPr/>
          </p:nvSpPr>
          <p:spPr>
            <a:xfrm flipV="1">
              <a:off x="7568837" y="3702315"/>
              <a:ext cx="1028584" cy="348953"/>
            </a:xfrm>
            <a:prstGeom prst="rect">
              <a:avLst/>
            </a:prstGeom>
            <a:noFill/>
            <a:ln w="6350">
              <a:solidFill>
                <a:srgbClr val="C00000"/>
              </a:solidFill>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F666B2EF-A7C3-407A-8975-15656D660097}"/>
                </a:ext>
              </a:extLst>
            </p:cNvPr>
            <p:cNvCxnSpPr>
              <a:endCxn id="16" idx="1"/>
            </p:cNvCxnSpPr>
            <p:nvPr/>
          </p:nvCxnSpPr>
          <p:spPr>
            <a:xfrm>
              <a:off x="6109813" y="2676154"/>
              <a:ext cx="1459024" cy="1200637"/>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77544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mj-lt"/>
              </a:rPr>
              <a:t>Creating a L2 PunchOut Catalog</a:t>
            </a:r>
          </a:p>
        </p:txBody>
      </p:sp>
      <p:sp>
        <p:nvSpPr>
          <p:cNvPr id="12"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Header Section</a:t>
            </a:r>
          </a:p>
        </p:txBody>
      </p:sp>
      <p:pic>
        <p:nvPicPr>
          <p:cNvPr id="7" name="Picture 2" descr="C:\Users\mardavis\AppData\Local\Temp\SNAGHTML4d5a7eb.PNG">
            <a:extLst>
              <a:ext uri="{FF2B5EF4-FFF2-40B4-BE49-F238E27FC236}">
                <a16:creationId xmlns:a16="http://schemas.microsoft.com/office/drawing/2014/main" id="{8658651A-980D-4CEA-89C3-4667832C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1" y="1919031"/>
            <a:ext cx="3457143" cy="192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CIF_I_V3.0—</a:t>
            </a:r>
            <a:r>
              <a:rPr lang="fr-FR" sz="1200" dirty="0">
                <a:latin typeface="Arial Narrow" panose="020B0606020202030204" pitchFamily="34" charset="0"/>
              </a:rPr>
              <a:t>Specifies the </a:t>
            </a:r>
            <a:r>
              <a:rPr lang="fr-FR" sz="1200" dirty="0" err="1">
                <a:latin typeface="Arial Narrow" panose="020B0606020202030204" pitchFamily="34" charset="0"/>
              </a:rPr>
              <a:t>Catalog</a:t>
            </a:r>
            <a:r>
              <a:rPr lang="fr-FR" sz="1200" dirty="0">
                <a:latin typeface="Arial Narrow" panose="020B0606020202030204" pitchFamily="34" charset="0"/>
              </a:rPr>
              <a:t> format (CIF 3.0). Do not change </a:t>
            </a:r>
            <a:r>
              <a:rPr lang="fr-FR" sz="1200" dirty="0" err="1">
                <a:latin typeface="Arial Narrow" panose="020B0606020202030204" pitchFamily="34" charset="0"/>
              </a:rPr>
              <a:t>this</a:t>
            </a:r>
            <a:r>
              <a:rPr lang="fr-FR" sz="1200" dirty="0">
                <a:latin typeface="Arial Narrow" panose="020B0606020202030204" pitchFamily="34" charset="0"/>
              </a:rPr>
              <a:t> value</a:t>
            </a:r>
            <a:endParaRPr lang="en-US"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CHARSET—</a:t>
            </a:r>
            <a:r>
              <a:rPr lang="en-US" sz="1200" dirty="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LOADMODE—</a:t>
            </a:r>
            <a:r>
              <a:rPr lang="en-US" sz="1200" dirty="0">
                <a:latin typeface="Arial Narrow" panose="020B0606020202030204" pitchFamily="34" charset="0"/>
              </a:rPr>
              <a:t>F  (Full) or I (Incremental)</a:t>
            </a:r>
            <a:endParaRPr lang="fr-FR"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CODEFORMAT—</a:t>
            </a:r>
            <a:r>
              <a:rPr lang="en-US" sz="1200" dirty="0">
                <a:latin typeface="Arial Narrow" panose="020B0606020202030204" pitchFamily="34" charset="0"/>
              </a:rPr>
              <a:t>S</a:t>
            </a:r>
            <a:r>
              <a:rPr lang="fr-FR" sz="1200" dirty="0" err="1">
                <a:latin typeface="Arial Narrow" panose="020B0606020202030204" pitchFamily="34" charset="0"/>
              </a:rPr>
              <a:t>pecifies</a:t>
            </a:r>
            <a:r>
              <a:rPr lang="fr-FR" sz="1200" dirty="0">
                <a:latin typeface="Arial Narrow" panose="020B0606020202030204" pitchFamily="34" charset="0"/>
              </a:rPr>
              <a:t> the </a:t>
            </a:r>
            <a:r>
              <a:rPr lang="fr-FR" sz="1200" dirty="0" err="1">
                <a:latin typeface="Arial Narrow" panose="020B0606020202030204" pitchFamily="34" charset="0"/>
              </a:rPr>
              <a:t>commodity</a:t>
            </a:r>
            <a:r>
              <a:rPr lang="fr-FR" sz="1200" dirty="0">
                <a:latin typeface="Arial Narrow" panose="020B0606020202030204" pitchFamily="34" charset="0"/>
              </a:rPr>
              <a:t> </a:t>
            </a:r>
            <a:r>
              <a:rPr lang="fr-FR" sz="1200" dirty="0" err="1">
                <a:latin typeface="Arial Narrow" panose="020B0606020202030204" pitchFamily="34" charset="0"/>
              </a:rPr>
              <a:t>coding</a:t>
            </a:r>
            <a:r>
              <a:rPr lang="fr-FR" sz="1200" dirty="0">
                <a:latin typeface="Arial Narrow" panose="020B0606020202030204" pitchFamily="34" charset="0"/>
              </a:rPr>
              <a:t> (UNSPSC: </a:t>
            </a:r>
            <a:r>
              <a:rPr lang="en-US" sz="1200" dirty="0">
                <a:latin typeface="Arial Narrow" panose="020B0606020202030204" pitchFamily="34" charset="0"/>
              </a:rPr>
              <a:t>United Nations Standard Products and Services Code</a:t>
            </a:r>
            <a:r>
              <a:rPr lang="fr-FR" sz="1200" dirty="0">
                <a:latin typeface="Arial Narrow" panose="020B0606020202030204" pitchFamily="34" charset="0"/>
              </a:rPr>
              <a:t>) in the </a:t>
            </a:r>
            <a:r>
              <a:rPr lang="fr-FR" sz="1200" dirty="0" err="1">
                <a:latin typeface="Arial Narrow" panose="020B0606020202030204" pitchFamily="34" charset="0"/>
              </a:rPr>
              <a:t>field</a:t>
            </a:r>
            <a:r>
              <a:rPr lang="fr-FR" sz="1200" dirty="0">
                <a:latin typeface="Arial Narrow" panose="020B0606020202030204" pitchFamily="34" charset="0"/>
              </a:rPr>
              <a:t> “SPSC Code”</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CURRENCY—</a:t>
            </a:r>
            <a:r>
              <a:rPr lang="en-US" sz="1200" dirty="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SUPPLIERID_DOMAIN—</a:t>
            </a:r>
            <a:r>
              <a:rPr lang="fr-FR" sz="1200" dirty="0" err="1">
                <a:latin typeface="Arial Narrow" panose="020B0606020202030204" pitchFamily="34" charset="0"/>
              </a:rPr>
              <a:t>Specifies</a:t>
            </a:r>
            <a:r>
              <a:rPr lang="fr-FR" sz="1200" dirty="0">
                <a:latin typeface="Arial Narrow" panose="020B0606020202030204" pitchFamily="34" charset="0"/>
              </a:rPr>
              <a:t> the Domain </a:t>
            </a:r>
            <a:r>
              <a:rPr lang="fr-FR" sz="1200" dirty="0" err="1">
                <a:latin typeface="Arial Narrow" panose="020B0606020202030204" pitchFamily="34" charset="0"/>
              </a:rPr>
              <a:t>used</a:t>
            </a:r>
            <a:r>
              <a:rPr lang="fr-FR" sz="1200" dirty="0">
                <a:latin typeface="Arial Narrow" panose="020B0606020202030204" pitchFamily="34" charset="0"/>
              </a:rPr>
              <a:t>. The </a:t>
            </a:r>
            <a:r>
              <a:rPr lang="fr-FR" sz="1200" dirty="0" err="1">
                <a:latin typeface="Arial Narrow" panose="020B0606020202030204" pitchFamily="34" charset="0"/>
              </a:rPr>
              <a:t>preferred</a:t>
            </a:r>
            <a:r>
              <a:rPr lang="fr-FR" sz="1200" dirty="0">
                <a:latin typeface="Arial Narrow" panose="020B0606020202030204" pitchFamily="34" charset="0"/>
              </a:rPr>
              <a:t> value </a:t>
            </a:r>
            <a:r>
              <a:rPr lang="fr-FR" sz="1200" dirty="0" err="1">
                <a:latin typeface="Arial Narrow" panose="020B0606020202030204" pitchFamily="34" charset="0"/>
              </a:rPr>
              <a:t>is</a:t>
            </a:r>
            <a:r>
              <a:rPr lang="fr-FR" sz="1200" dirty="0">
                <a:latin typeface="Arial Narrow" panose="020B0606020202030204" pitchFamily="34" charset="0"/>
              </a:rPr>
              <a:t> the </a:t>
            </a:r>
            <a:r>
              <a:rPr lang="fr-FR" sz="1200" dirty="0" err="1">
                <a:latin typeface="Arial Narrow" panose="020B0606020202030204" pitchFamily="34" charset="0"/>
              </a:rPr>
              <a:t>Supplier’s</a:t>
            </a:r>
            <a:r>
              <a:rPr lang="fr-FR" sz="1200" dirty="0">
                <a:latin typeface="Arial Narrow" panose="020B0606020202030204" pitchFamily="34" charset="0"/>
              </a:rPr>
              <a:t> Business Network ID </a:t>
            </a:r>
            <a:r>
              <a:rPr lang="fr-FR" sz="1200" dirty="0" err="1">
                <a:latin typeface="Arial Narrow" panose="020B0606020202030204" pitchFamily="34" charset="0"/>
              </a:rPr>
              <a:t>Number</a:t>
            </a:r>
            <a:r>
              <a:rPr lang="fr-FR" sz="1200" dirty="0">
                <a:latin typeface="Arial Narrow" panose="020B0606020202030204" pitchFamily="34" charset="0"/>
              </a:rPr>
              <a:t>—“</a:t>
            </a:r>
            <a:r>
              <a:rPr lang="fr-FR" sz="1200" dirty="0" err="1">
                <a:latin typeface="Arial Narrow" panose="020B0606020202030204" pitchFamily="34" charset="0"/>
              </a:rPr>
              <a:t>NetworkID</a:t>
            </a:r>
            <a:r>
              <a:rPr lang="fr-FR" sz="1200" dirty="0">
                <a:latin typeface="Arial Narrow" panose="020B0606020202030204" pitchFamily="34" charset="0"/>
              </a:rPr>
              <a:t>”. </a:t>
            </a:r>
            <a:r>
              <a:rPr lang="fr-FR" sz="1200" dirty="0" err="1">
                <a:latin typeface="Arial Narrow" panose="020B0606020202030204" pitchFamily="34" charset="0"/>
              </a:rPr>
              <a:t>Other</a:t>
            </a:r>
            <a:r>
              <a:rPr lang="fr-FR" sz="1200" dirty="0">
                <a:latin typeface="Arial Narrow" panose="020B0606020202030204" pitchFamily="34" charset="0"/>
              </a:rPr>
              <a:t> values </a:t>
            </a:r>
            <a:r>
              <a:rPr lang="fr-FR" sz="1200" dirty="0" err="1">
                <a:latin typeface="Arial Narrow" panose="020B0606020202030204" pitchFamily="34" charset="0"/>
              </a:rPr>
              <a:t>include</a:t>
            </a:r>
            <a:r>
              <a:rPr lang="fr-FR" sz="1200" dirty="0">
                <a:latin typeface="Arial Narrow" panose="020B0606020202030204" pitchFamily="34" charset="0"/>
              </a:rPr>
              <a:t> “DUNS”, “</a:t>
            </a:r>
            <a:r>
              <a:rPr lang="fr-FR" sz="1200" dirty="0" err="1">
                <a:latin typeface="Arial Narrow" panose="020B0606020202030204" pitchFamily="34" charset="0"/>
              </a:rPr>
              <a:t>internalsupplierid</a:t>
            </a:r>
            <a:r>
              <a:rPr lang="fr-FR" sz="1200" dirty="0">
                <a:latin typeface="Arial Narrow" panose="020B0606020202030204" pitchFamily="34" charset="0"/>
              </a:rPr>
              <a:t>” or </a:t>
            </a:r>
            <a:r>
              <a:rPr lang="fr-FR" sz="1200" dirty="0" err="1">
                <a:latin typeface="Arial Narrow" panose="020B0606020202030204" pitchFamily="34" charset="0"/>
              </a:rPr>
              <a:t>other</a:t>
            </a:r>
            <a:r>
              <a:rPr lang="fr-FR" sz="1200" dirty="0">
                <a:latin typeface="Arial Narrow" panose="020B0606020202030204" pitchFamily="34" charset="0"/>
              </a:rPr>
              <a:t> custom values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ITEMCOUNT—</a:t>
            </a:r>
            <a:r>
              <a:rPr lang="fr-FR" sz="1200" dirty="0" err="1">
                <a:latin typeface="Arial Narrow" panose="020B0606020202030204" pitchFamily="34" charset="0"/>
              </a:rPr>
              <a:t>Specifies</a:t>
            </a:r>
            <a:r>
              <a:rPr lang="fr-FR" sz="1200" dirty="0">
                <a:latin typeface="Arial Narrow" panose="020B0606020202030204" pitchFamily="34" charset="0"/>
              </a:rPr>
              <a:t> the </a:t>
            </a:r>
            <a:r>
              <a:rPr lang="fr-FR" sz="1200" dirty="0" err="1">
                <a:latin typeface="Arial Narrow" panose="020B0606020202030204" pitchFamily="34" charset="0"/>
              </a:rPr>
              <a:t>number</a:t>
            </a:r>
            <a:r>
              <a:rPr lang="fr-FR" sz="1200" dirty="0">
                <a:latin typeface="Arial Narrow" panose="020B0606020202030204" pitchFamily="34" charset="0"/>
              </a:rPr>
              <a:t> of items of the </a:t>
            </a:r>
            <a:r>
              <a:rPr lang="fr-FR" sz="1200" dirty="0" err="1">
                <a:latin typeface="Arial Narrow" panose="020B0606020202030204" pitchFamily="34" charset="0"/>
              </a:rPr>
              <a:t>Catalog</a:t>
            </a:r>
            <a:r>
              <a:rPr lang="fr-FR" sz="1200" dirty="0">
                <a:latin typeface="Arial Narrow" panose="020B0606020202030204" pitchFamily="34" charset="0"/>
              </a:rPr>
              <a:t>. Enter the total </a:t>
            </a:r>
            <a:r>
              <a:rPr lang="fr-FR" sz="1200" dirty="0" err="1">
                <a:latin typeface="Arial Narrow" panose="020B0606020202030204" pitchFamily="34" charset="0"/>
              </a:rPr>
              <a:t>number</a:t>
            </a:r>
            <a:r>
              <a:rPr lang="fr-FR" sz="1200" dirty="0">
                <a:latin typeface="Arial Narrow" panose="020B0606020202030204" pitchFamily="34" charset="0"/>
              </a:rPr>
              <a:t> of all items </a:t>
            </a:r>
            <a:r>
              <a:rPr lang="fr-FR" sz="1200" dirty="0" err="1">
                <a:latin typeface="Arial Narrow" panose="020B0606020202030204" pitchFamily="34" charset="0"/>
              </a:rPr>
              <a:t>between</a:t>
            </a:r>
            <a:r>
              <a:rPr lang="fr-FR" sz="1200" dirty="0">
                <a:latin typeface="Arial Narrow" panose="020B0606020202030204" pitchFamily="34" charset="0"/>
              </a:rPr>
              <a:t> the DATA and ENDOFDATA markers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TIMESTAMP—</a:t>
            </a:r>
            <a:r>
              <a:rPr lang="fr-FR" sz="1200" dirty="0">
                <a:latin typeface="Arial Narrow" panose="020B0606020202030204" pitchFamily="34" charset="0"/>
              </a:rPr>
              <a:t>Enter the date </a:t>
            </a:r>
            <a:r>
              <a:rPr lang="fr-FR" sz="1200" dirty="0" err="1">
                <a:latin typeface="Arial Narrow" panose="020B0606020202030204" pitchFamily="34" charset="0"/>
              </a:rPr>
              <a:t>you</a:t>
            </a:r>
            <a:r>
              <a:rPr lang="fr-FR" sz="1200" dirty="0">
                <a:latin typeface="Arial Narrow" panose="020B0606020202030204" pitchFamily="34" charset="0"/>
              </a:rPr>
              <a:t> </a:t>
            </a:r>
            <a:r>
              <a:rPr lang="fr-FR" sz="1200" dirty="0" err="1">
                <a:latin typeface="Arial Narrow" panose="020B0606020202030204" pitchFamily="34" charset="0"/>
              </a:rPr>
              <a:t>created</a:t>
            </a:r>
            <a:r>
              <a:rPr lang="fr-FR" sz="1200" dirty="0">
                <a:latin typeface="Arial Narrow" panose="020B0606020202030204" pitchFamily="34" charset="0"/>
              </a:rPr>
              <a:t>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UNUOM—</a:t>
            </a:r>
            <a:r>
              <a:rPr lang="fr-FR" sz="1200" dirty="0">
                <a:latin typeface="Arial Narrow" panose="020B0606020202030204" pitchFamily="34" charset="0"/>
              </a:rPr>
              <a:t>If  set to “TRUE”, the Unit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set to UNUOM (United Nations Unit of </a:t>
            </a:r>
            <a:r>
              <a:rPr lang="fr-FR" sz="1200" dirty="0" err="1">
                <a:latin typeface="Arial Narrow" panose="020B0606020202030204" pitchFamily="34" charset="0"/>
              </a:rPr>
              <a:t>Measure</a:t>
            </a:r>
            <a:r>
              <a:rPr lang="fr-FR" sz="1200" dirty="0">
                <a:latin typeface="Arial Narrow" panose="020B0606020202030204" pitchFamily="34" charset="0"/>
              </a:rPr>
              <a:t>); if set to “FALSE”,  the value </a:t>
            </a:r>
            <a:r>
              <a:rPr lang="fr-FR" sz="1200" dirty="0" err="1">
                <a:latin typeface="Arial Narrow" panose="020B0606020202030204" pitchFamily="34" charset="0"/>
              </a:rPr>
              <a:t>is</a:t>
            </a:r>
            <a:r>
              <a:rPr lang="fr-FR" sz="1200" dirty="0">
                <a:latin typeface="Arial Narrow" panose="020B0606020202030204" pitchFamily="34" charset="0"/>
              </a:rPr>
              <a:t> set to ANSI. (</a:t>
            </a:r>
            <a:r>
              <a:rPr lang="fr-FR" sz="1200" dirty="0" err="1">
                <a:latin typeface="Arial Narrow" panose="020B0606020202030204" pitchFamily="34" charset="0"/>
              </a:rPr>
              <a:t>Ariba</a:t>
            </a:r>
            <a:r>
              <a:rPr lang="fr-FR" sz="1200" dirty="0">
                <a:latin typeface="Arial Narrow" panose="020B0606020202030204" pitchFamily="34" charset="0"/>
              </a:rPr>
              <a:t> </a:t>
            </a:r>
            <a:r>
              <a:rPr lang="fr-FR" sz="1200" dirty="0" err="1">
                <a:latin typeface="Arial Narrow" panose="020B0606020202030204" pitchFamily="34" charset="0"/>
              </a:rPr>
              <a:t>recommends</a:t>
            </a:r>
            <a:r>
              <a:rPr lang="fr-FR" sz="1200" dirty="0">
                <a:latin typeface="Arial Narrow" panose="020B0606020202030204" pitchFamily="34" charset="0"/>
              </a:rPr>
              <a:t> UNUOM)</a:t>
            </a:r>
          </a:p>
          <a:p>
            <a:pPr marL="115888" lvl="1"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COMMENTS—</a:t>
            </a:r>
            <a:r>
              <a:rPr lang="fr-FR" sz="1200" dirty="0">
                <a:latin typeface="Arial Narrow" panose="020B0606020202030204" pitchFamily="34" charset="0"/>
              </a:rPr>
              <a:t>This </a:t>
            </a:r>
            <a:r>
              <a:rPr lang="fr-FR" sz="1200" dirty="0" err="1">
                <a:latin typeface="Arial Narrow" panose="020B0606020202030204" pitchFamily="34" charset="0"/>
              </a:rPr>
              <a:t>field</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optional</a:t>
            </a:r>
            <a:r>
              <a:rPr lang="fr-FR" sz="1200" dirty="0">
                <a:latin typeface="Arial Narrow" panose="020B0606020202030204" pitchFamily="34" charset="0"/>
              </a:rPr>
              <a:t>, but </a:t>
            </a:r>
            <a:r>
              <a:rPr lang="fr-FR" sz="1200" dirty="0" err="1">
                <a:latin typeface="Arial Narrow" panose="020B0606020202030204" pitchFamily="34" charset="0"/>
              </a:rPr>
              <a:t>can</a:t>
            </a:r>
            <a:r>
              <a:rPr lang="fr-FR" sz="1200" dirty="0">
                <a:latin typeface="Arial Narrow" panose="020B0606020202030204" pitchFamily="34" charset="0"/>
              </a:rPr>
              <a:t> </a:t>
            </a:r>
            <a:r>
              <a:rPr lang="fr-FR" sz="1200" dirty="0" err="1">
                <a:latin typeface="Arial Narrow" panose="020B0606020202030204" pitchFamily="34" charset="0"/>
              </a:rPr>
              <a:t>be</a:t>
            </a:r>
            <a:r>
              <a:rPr lang="fr-FR" sz="1200" dirty="0">
                <a:latin typeface="Arial Narrow" panose="020B0606020202030204" pitchFamily="34" charset="0"/>
              </a:rPr>
              <a:t> </a:t>
            </a:r>
            <a:r>
              <a:rPr lang="fr-FR" sz="1200" dirty="0" err="1">
                <a:latin typeface="Arial Narrow" panose="020B0606020202030204" pitchFamily="34" charset="0"/>
              </a:rPr>
              <a:t>used</a:t>
            </a:r>
            <a:r>
              <a:rPr lang="fr-FR" sz="1200" dirty="0">
                <a:latin typeface="Arial Narrow" panose="020B0606020202030204" pitchFamily="34" charset="0"/>
              </a:rPr>
              <a:t> for </a:t>
            </a:r>
            <a:r>
              <a:rPr lang="fr-FR" sz="1200" dirty="0" err="1">
                <a:latin typeface="Arial Narrow" panose="020B0606020202030204" pitchFamily="34" charset="0"/>
              </a:rPr>
              <a:t>comments</a:t>
            </a:r>
            <a:r>
              <a:rPr lang="fr-FR" sz="1200" dirty="0">
                <a:latin typeface="Arial Narrow" panose="020B0606020202030204" pitchFamily="34" charset="0"/>
              </a:rPr>
              <a:t> </a:t>
            </a:r>
            <a:r>
              <a:rPr lang="fr-FR" sz="1200" dirty="0" err="1">
                <a:latin typeface="Arial Narrow" panose="020B0606020202030204" pitchFamily="34" charset="0"/>
              </a:rPr>
              <a:t>related</a:t>
            </a:r>
            <a:r>
              <a:rPr lang="fr-FR" sz="1200" dirty="0">
                <a:latin typeface="Arial Narrow" panose="020B0606020202030204" pitchFamily="34" charset="0"/>
              </a:rPr>
              <a:t> to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It </a:t>
            </a:r>
            <a:r>
              <a:rPr lang="fr-FR" sz="1200" dirty="0" err="1">
                <a:latin typeface="Arial Narrow" panose="020B0606020202030204" pitchFamily="34" charset="0"/>
              </a:rPr>
              <a:t>is</a:t>
            </a:r>
            <a:r>
              <a:rPr lang="fr-FR" sz="1200" dirty="0">
                <a:latin typeface="Arial Narrow" panose="020B0606020202030204" pitchFamily="34" charset="0"/>
              </a:rPr>
              <a:t> a good place to enter the Supplier Name, the Customer Name and </a:t>
            </a:r>
            <a:r>
              <a:rPr lang="fr-FR" sz="1200" dirty="0" err="1">
                <a:latin typeface="Arial Narrow" panose="020B0606020202030204" pitchFamily="34" charset="0"/>
              </a:rPr>
              <a:t>Catalog</a:t>
            </a:r>
            <a:r>
              <a:rPr lang="fr-FR" sz="1200" dirty="0">
                <a:latin typeface="Arial Narrow" panose="020B0606020202030204" pitchFamily="34" charset="0"/>
              </a:rPr>
              <a:t> Name</a:t>
            </a:r>
          </a:p>
          <a:p>
            <a:pPr lvl="1">
              <a:lnSpc>
                <a:spcPts val="1300"/>
              </a:lnSpc>
              <a:spcAft>
                <a:spcPts val="400"/>
              </a:spcAft>
              <a:defRPr/>
            </a:pPr>
            <a:endParaRPr lang="fr-FR" sz="1200" dirty="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dirty="0">
                <a:solidFill>
                  <a:srgbClr val="000000"/>
                </a:solidFill>
                <a:latin typeface="Arial Narrow" panose="020B0606020202030204" pitchFamily="34" charset="0"/>
              </a:rPr>
              <a:t>Note: </a:t>
            </a:r>
            <a:r>
              <a:rPr lang="fr-FR" sz="1200" dirty="0">
                <a:solidFill>
                  <a:srgbClr val="000000"/>
                </a:solidFill>
                <a:latin typeface="Arial Narrow" panose="020B0606020202030204" pitchFamily="34" charset="0"/>
              </a:rPr>
              <a:t>The </a:t>
            </a:r>
            <a:r>
              <a:rPr lang="fr-FR" sz="1200" dirty="0" err="1">
                <a:solidFill>
                  <a:srgbClr val="000000"/>
                </a:solidFill>
                <a:latin typeface="Arial Narrow" panose="020B0606020202030204" pitchFamily="34" charset="0"/>
              </a:rPr>
              <a:t>only</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that</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Suppliers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modify</a:t>
            </a:r>
            <a:r>
              <a:rPr lang="fr-FR" sz="1200" dirty="0">
                <a:solidFill>
                  <a:srgbClr val="000000"/>
                </a:solidFill>
                <a:latin typeface="Arial Narrow" panose="020B0606020202030204" pitchFamily="34" charset="0"/>
              </a:rPr>
              <a:t> in the Template are </a:t>
            </a:r>
            <a:r>
              <a:rPr lang="fr-FR" sz="1200" dirty="0" err="1">
                <a:solidFill>
                  <a:srgbClr val="000000"/>
                </a:solidFill>
                <a:latin typeface="Arial Narrow" panose="020B0606020202030204" pitchFamily="34" charset="0"/>
              </a:rPr>
              <a:t>indicated</a:t>
            </a:r>
            <a:r>
              <a:rPr lang="fr-FR" sz="1200" dirty="0">
                <a:solidFill>
                  <a:srgbClr val="000000"/>
                </a:solidFill>
                <a:latin typeface="Arial Narrow" panose="020B0606020202030204" pitchFamily="34" charset="0"/>
              </a:rPr>
              <a:t> in </a:t>
            </a:r>
            <a:r>
              <a:rPr lang="fr-FR" sz="1200" dirty="0" err="1">
                <a:solidFill>
                  <a:srgbClr val="000000"/>
                </a:solidFill>
                <a:latin typeface="Arial Narrow" panose="020B0606020202030204" pitchFamily="34" charset="0"/>
              </a:rPr>
              <a:t>red</a:t>
            </a:r>
            <a:r>
              <a:rPr lang="fr-FR" sz="1200"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CURRENCY,</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ITEMCOUNT</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TIMESTAMP</a:t>
            </a:r>
            <a:r>
              <a:rPr lang="fr-FR" sz="1200" dirty="0">
                <a:solidFill>
                  <a:srgbClr val="FF0000"/>
                </a:solidFill>
                <a:latin typeface="Arial Narrow" panose="020B0606020202030204" pitchFamily="34" charset="0"/>
              </a:rPr>
              <a:t> </a:t>
            </a:r>
            <a:r>
              <a:rPr lang="fr-FR" sz="1200" dirty="0">
                <a:latin typeface="Arial Narrow" panose="020B0606020202030204" pitchFamily="34" charset="0"/>
              </a:rPr>
              <a:t>and</a:t>
            </a:r>
            <a:r>
              <a:rPr lang="fr-FR" sz="1200" dirty="0">
                <a:solidFill>
                  <a:srgbClr val="FF0000"/>
                </a:solidFill>
                <a:latin typeface="Arial Narrow" panose="020B0606020202030204" pitchFamily="34" charset="0"/>
              </a:rPr>
              <a:t> </a:t>
            </a:r>
            <a:r>
              <a:rPr lang="fr-FR" sz="1200" b="1" dirty="0">
                <a:solidFill>
                  <a:srgbClr val="FF0000"/>
                </a:solidFill>
                <a:latin typeface="Arial Narrow" panose="020B0606020202030204" pitchFamily="34" charset="0"/>
              </a:rPr>
              <a:t>COMMENTS</a:t>
            </a:r>
            <a:r>
              <a:rPr lang="fr-FR" sz="1200" b="1" dirty="0">
                <a:solidFill>
                  <a:srgbClr val="000000"/>
                </a:solidFill>
                <a:latin typeface="Arial Narrow" panose="020B0606020202030204" pitchFamily="34" charset="0"/>
              </a:rPr>
              <a:t>. </a:t>
            </a:r>
            <a:r>
              <a:rPr lang="fr-FR" sz="1200" dirty="0">
                <a:solidFill>
                  <a:srgbClr val="000000"/>
                </a:solidFill>
                <a:latin typeface="Arial Narrow" panose="020B0606020202030204" pitchFamily="34" charset="0"/>
              </a:rPr>
              <a:t>All the </a:t>
            </a:r>
            <a:r>
              <a:rPr lang="fr-FR" sz="1200" dirty="0" err="1">
                <a:solidFill>
                  <a:srgbClr val="000000"/>
                </a:solidFill>
                <a:latin typeface="Arial Narrow" panose="020B0606020202030204" pitchFamily="34" charset="0"/>
              </a:rPr>
              <a:t>other</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are </a:t>
            </a:r>
            <a:r>
              <a:rPr lang="fr-FR" sz="1200" dirty="0" err="1">
                <a:solidFill>
                  <a:srgbClr val="000000"/>
                </a:solidFill>
                <a:latin typeface="Arial Narrow" panose="020B0606020202030204" pitchFamily="34" charset="0"/>
              </a:rPr>
              <a:t>predefined</a:t>
            </a:r>
            <a:r>
              <a:rPr lang="fr-FR" sz="1200" dirty="0">
                <a:solidFill>
                  <a:srgbClr val="000000"/>
                </a:solidFill>
                <a:latin typeface="Arial Narrow" panose="020B0606020202030204" pitchFamily="34" charset="0"/>
              </a:rPr>
              <a:t> in the Template for the Customer and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not </a:t>
            </a:r>
            <a:r>
              <a:rPr lang="fr-FR" sz="1200" dirty="0" err="1">
                <a:solidFill>
                  <a:srgbClr val="000000"/>
                </a:solidFill>
                <a:latin typeface="Arial Narrow" panose="020B0606020202030204" pitchFamily="34" charset="0"/>
              </a:rPr>
              <a:t>be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modified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unless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instructed</a:t>
            </a:r>
            <a:r>
              <a:rPr lang="fr-FR" sz="1200" dirty="0">
                <a:solidFill>
                  <a:srgbClr val="000000"/>
                </a:solidFill>
                <a:latin typeface="Arial Narrow" panose="020B0606020202030204" pitchFamily="34" charset="0"/>
              </a:rPr>
              <a:t> by a </a:t>
            </a:r>
            <a:r>
              <a:rPr lang="fr-FR" sz="1200" dirty="0" err="1">
                <a:solidFill>
                  <a:srgbClr val="000000"/>
                </a:solidFill>
                <a:latin typeface="Arial Narrow" panose="020B0606020202030204" pitchFamily="34" charset="0"/>
              </a:rPr>
              <a:t>Catalog</a:t>
            </a:r>
            <a:r>
              <a:rPr lang="fr-FR" sz="1200" dirty="0">
                <a:solidFill>
                  <a:srgbClr val="000000"/>
                </a:solidFill>
                <a:latin typeface="Arial Narrow" panose="020B0606020202030204" pitchFamily="34" charset="0"/>
              </a:rPr>
              <a:t> Expert.</a:t>
            </a:r>
            <a:endParaRPr lang="en-US" sz="1200" dirty="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graphicFrame>
        <p:nvGraphicFramePr>
          <p:cNvPr id="10" name="Table 9">
            <a:extLst>
              <a:ext uri="{FF2B5EF4-FFF2-40B4-BE49-F238E27FC236}">
                <a16:creationId xmlns:a16="http://schemas.microsoft.com/office/drawing/2014/main" id="{6ABEBE96-B05D-4C7C-9194-A1CECC0CD9F1}"/>
              </a:ext>
            </a:extLst>
          </p:cNvPr>
          <p:cNvGraphicFramePr>
            <a:graphicFrameLocks noGrp="1"/>
          </p:cNvGraphicFramePr>
          <p:nvPr/>
        </p:nvGraphicFramePr>
        <p:xfrm>
          <a:off x="504001" y="5131210"/>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dirty="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dirty="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9843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BEE02-F0E0-435F-915F-BB110238483E}"/>
              </a:ext>
            </a:extLst>
          </p:cNvPr>
          <p:cNvSpPr>
            <a:spLocks noGrp="1"/>
          </p:cNvSpPr>
          <p:nvPr>
            <p:ph type="body" sz="quarter" idx="10"/>
          </p:nvPr>
        </p:nvSpPr>
        <p:spPr/>
        <p:txBody>
          <a:bodyPr>
            <a:normAutofit/>
          </a:bodyPr>
          <a:lstStyle/>
          <a:p>
            <a:pPr marL="285750" indent="-285750">
              <a:buFont typeface="Wingdings" panose="05000000000000000000" pitchFamily="2" charset="2"/>
              <a:buChar char="§"/>
            </a:pPr>
            <a:r>
              <a:rPr lang="en-US" dirty="0"/>
              <a:t>CIF Format : When using the catalog wizard, the catalog file can't exceed 95 MB or 400,000 lines.</a:t>
            </a:r>
          </a:p>
          <a:p>
            <a:pPr marL="285750" indent="-285750">
              <a:buFont typeface="Wingdings" panose="05000000000000000000" pitchFamily="2" charset="2"/>
              <a:buChar char="§"/>
            </a:pPr>
            <a:r>
              <a:rPr lang="en-US" dirty="0"/>
              <a:t>Excel Format : The maximum size of zipped Excel file that you can upload is 1 MB (uncompressed). If your Excel files exceed these size, you can convert them to CIF manually and upload the CIF files. Business Network uploads the file, unzips it if necessary, converts it to CIF format, and starts validation. Conversion from Excel to CIF can take several minutes depending on the catalog size. As Excel files convert, their status is Validating.</a:t>
            </a:r>
          </a:p>
          <a:p>
            <a:pPr marL="285750" indent="-285750">
              <a:buFont typeface="Wingdings" panose="05000000000000000000" pitchFamily="2" charset="2"/>
              <a:buChar char="§"/>
            </a:pPr>
            <a:r>
              <a:rPr lang="en-US" dirty="0"/>
              <a:t>cXML Format: If you use the cXML </a:t>
            </a:r>
            <a:r>
              <a:rPr lang="en-US" dirty="0" err="1"/>
              <a:t>CatalogUploadRequest</a:t>
            </a:r>
            <a:r>
              <a:rPr lang="en-US" dirty="0"/>
              <a:t> transaction, the zipped catalog file cannot exceed 10 MB, and the unzipped CIF file cannot exceed 95 MB (approximately 400,000 line items). To have this default size limit increased to 200 MB, contact SAP Ariba Customer Support. </a:t>
            </a:r>
          </a:p>
        </p:txBody>
      </p:sp>
      <p:sp>
        <p:nvSpPr>
          <p:cNvPr id="3" name="Title 2">
            <a:extLst>
              <a:ext uri="{FF2B5EF4-FFF2-40B4-BE49-F238E27FC236}">
                <a16:creationId xmlns:a16="http://schemas.microsoft.com/office/drawing/2014/main" id="{302EC5C5-4B5A-4346-825F-EBA94C22DC7A}"/>
              </a:ext>
            </a:extLst>
          </p:cNvPr>
          <p:cNvSpPr>
            <a:spLocks noGrp="1"/>
          </p:cNvSpPr>
          <p:nvPr>
            <p:ph type="title"/>
          </p:nvPr>
        </p:nvSpPr>
        <p:spPr/>
        <p:txBody>
          <a:bodyPr/>
          <a:lstStyle/>
          <a:p>
            <a:r>
              <a:rPr lang="en-US" spc="-50" dirty="0"/>
              <a:t>Business Network – File Size Limits</a:t>
            </a:r>
            <a:endParaRPr lang="en-US" dirty="0"/>
          </a:p>
        </p:txBody>
      </p:sp>
    </p:spTree>
    <p:extLst>
      <p:ext uri="{BB962C8B-B14F-4D97-AF65-F5344CB8AC3E}">
        <p14:creationId xmlns:p14="http://schemas.microsoft.com/office/powerpoint/2010/main" val="40671838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922463"/>
            <a:ext cx="5592890" cy="4860305"/>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ID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If the Header is set to “</a:t>
            </a:r>
            <a:r>
              <a:rPr lang="en-US" sz="1200" dirty="0" err="1">
                <a:latin typeface="Arial Narrow" panose="020B0606020202030204" pitchFamily="34" charset="0"/>
              </a:rPr>
              <a:t>NetworkID</a:t>
            </a:r>
            <a:r>
              <a:rPr lang="en-US" sz="1200" dirty="0">
                <a:latin typeface="Arial Narrow" panose="020B0606020202030204" pitchFamily="34" charset="0"/>
              </a:rPr>
              <a:t>”, then enter the Supplier’s Business Network ID, otherwise the appropriate value for the Domain used—DUNS, </a:t>
            </a:r>
            <a:r>
              <a:rPr lang="en-US" sz="1200" dirty="0" err="1">
                <a:latin typeface="Arial Narrow" panose="020B0606020202030204" pitchFamily="34" charset="0"/>
              </a:rPr>
              <a:t>internalsystem</a:t>
            </a:r>
            <a:r>
              <a:rPr lang="en-US" sz="1200" dirty="0">
                <a:latin typeface="Arial Narrow" panose="020B0606020202030204" pitchFamily="34" charset="0"/>
              </a:rPr>
              <a:t>, etc. Ask your Catalog Expert if you have questions. For PunchOut, be sure the Supplier can accept the Domain and value in their system for authentication </a:t>
            </a:r>
          </a:p>
          <a:p>
            <a:pPr marL="171450">
              <a:lnSpc>
                <a:spcPts val="1300"/>
              </a:lnSpc>
              <a:spcAft>
                <a:spcPts val="200"/>
              </a:spcAft>
              <a:defRPr/>
            </a:pPr>
            <a:r>
              <a:rPr lang="en-US" sz="1200" dirty="0">
                <a:latin typeface="Arial Narrow" panose="020B0606020202030204" pitchFamily="34" charset="0"/>
              </a:rPr>
              <a:t> </a:t>
            </a: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fr-FR" sz="1200" b="1" i="1" dirty="0">
                <a:latin typeface="Arial Narrow" panose="020B0606020202030204" pitchFamily="34" charset="0"/>
              </a:rPr>
              <a:t>Example: </a:t>
            </a:r>
            <a:r>
              <a:rPr lang="en-US" sz="1200" dirty="0">
                <a:latin typeface="Arial Narrow" panose="020B0606020202030204" pitchFamily="34" charset="0"/>
              </a:rPr>
              <a:t>AN99999999999</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If you publish the Catalog in your test account, add a suffix –T to your ANID or DUNS number like this: AN99999999999-T</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ID - </a:t>
            </a:r>
            <a:r>
              <a:rPr lang="en-US" sz="1400" b="1" dirty="0">
                <a:solidFill>
                  <a:srgbClr val="FF0000"/>
                </a:solidFill>
                <a:latin typeface="Arial Narrow" panose="020B0606020202030204" pitchFamily="34" charset="0"/>
              </a:rPr>
              <a:t>Required </a:t>
            </a:r>
            <a:r>
              <a:rPr lang="en-US" sz="1400" dirty="0">
                <a:solidFill>
                  <a:srgbClr val="FF0000"/>
                </a:solidFill>
                <a:latin typeface="Arial Narrow" panose="020B0606020202030204" pitchFamily="34" charset="0"/>
              </a:rPr>
              <a:t>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Part Number used by the Supplier. </a:t>
            </a:r>
            <a:r>
              <a:rPr lang="fr-FR" sz="1200" dirty="0">
                <a:latin typeface="Arial Narrow" panose="020B0606020202030204" pitchFamily="34" charset="0"/>
              </a:rPr>
              <a:t>The Part </a:t>
            </a:r>
            <a:r>
              <a:rPr lang="fr-FR" sz="1200" dirty="0" err="1">
                <a:latin typeface="Arial Narrow" panose="020B0606020202030204" pitchFamily="34" charset="0"/>
              </a:rPr>
              <a:t>Number</a:t>
            </a:r>
            <a:r>
              <a:rPr lang="fr-FR" sz="1200" dirty="0">
                <a:latin typeface="Arial Narrow" panose="020B0606020202030204" pitchFamily="34" charset="0"/>
              </a:rPr>
              <a:t> must </a:t>
            </a:r>
            <a:r>
              <a:rPr lang="fr-FR" sz="1200" dirty="0" err="1">
                <a:latin typeface="Arial Narrow" panose="020B0606020202030204" pitchFamily="34" charset="0"/>
              </a:rPr>
              <a:t>be</a:t>
            </a:r>
            <a:r>
              <a:rPr lang="fr-FR" sz="1200" dirty="0">
                <a:latin typeface="Arial Narrow" panose="020B0606020202030204" pitchFamily="34" charset="0"/>
              </a:rPr>
              <a:t> unique for </a:t>
            </a:r>
            <a:r>
              <a:rPr lang="fr-FR" sz="1200" dirty="0" err="1">
                <a:latin typeface="Arial Narrow" panose="020B0606020202030204" pitchFamily="34" charset="0"/>
              </a:rPr>
              <a:t>each</a:t>
            </a:r>
            <a:r>
              <a:rPr lang="fr-FR" sz="1200" dirty="0">
                <a:latin typeface="Arial Narrow" panose="020B0606020202030204" pitchFamily="34" charset="0"/>
              </a:rPr>
              <a:t> item in the Catalog.</a:t>
            </a:r>
          </a:p>
          <a:p>
            <a:pPr marL="171450">
              <a:lnSpc>
                <a:spcPts val="1300"/>
              </a:lnSpc>
              <a:spcAft>
                <a:spcPts val="200"/>
              </a:spcAft>
              <a:defRPr/>
            </a:pPr>
            <a:r>
              <a:rPr lang="en-US" sz="1200" b="1" dirty="0">
                <a:latin typeface="Arial Narrow" panose="020B0606020202030204" pitchFamily="34" charset="0"/>
              </a:rPr>
              <a:t>NOTE: 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2772882</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Part ID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A Part Number that a Manufacturer uses</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TTSIBM412CID</a:t>
            </a:r>
          </a:p>
          <a:p>
            <a:pPr marL="1714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8" name="Table 7"/>
          <p:cNvGraphicFramePr>
            <a:graphicFrameLocks noGrp="1"/>
          </p:cNvGraphicFramePr>
          <p:nvPr>
            <p:extLst>
              <p:ext uri="{D42A27DB-BD31-4B8C-83A1-F6EECF244321}">
                <p14:modId xmlns:p14="http://schemas.microsoft.com/office/powerpoint/2010/main" val="1652261617"/>
              </p:ext>
            </p:extLst>
          </p:nvPr>
        </p:nvGraphicFramePr>
        <p:xfrm>
          <a:off x="504000" y="1922462"/>
          <a:ext cx="5195050" cy="1020572"/>
        </p:xfrm>
        <a:graphic>
          <a:graphicData uri="http://schemas.openxmlformats.org/drawingml/2006/table">
            <a:tbl>
              <a:tblPr firstRow="1" bandRow="1">
                <a:effectLst/>
                <a:tableStyleId>{2D5ABB26-0587-4C30-8999-92F81FD0307C}</a:tableStyleId>
              </a:tblPr>
              <a:tblGrid>
                <a:gridCol w="1733824">
                  <a:extLst>
                    <a:ext uri="{9D8B030D-6E8A-4147-A177-3AD203B41FA5}">
                      <a16:colId xmlns:a16="http://schemas.microsoft.com/office/drawing/2014/main" val="20000"/>
                    </a:ext>
                  </a:extLst>
                </a:gridCol>
                <a:gridCol w="1528424">
                  <a:extLst>
                    <a:ext uri="{9D8B030D-6E8A-4147-A177-3AD203B41FA5}">
                      <a16:colId xmlns:a16="http://schemas.microsoft.com/office/drawing/2014/main" val="20001"/>
                    </a:ext>
                  </a:extLst>
                </a:gridCol>
                <a:gridCol w="1932802">
                  <a:extLst>
                    <a:ext uri="{9D8B030D-6E8A-4147-A177-3AD203B41FA5}">
                      <a16:colId xmlns:a16="http://schemas.microsoft.com/office/drawing/2014/main" val="20002"/>
                    </a:ext>
                  </a:extLst>
                </a:gridCol>
              </a:tblGrid>
              <a:tr h="383624">
                <a:tc>
                  <a:txBody>
                    <a:bodyPr/>
                    <a:lstStyle/>
                    <a:p>
                      <a:pPr algn="ctr"/>
                      <a:r>
                        <a:rPr lang="en-US" sz="1000" b="1" dirty="0">
                          <a:solidFill>
                            <a:schemeClr val="bg1"/>
                          </a:solidFill>
                          <a:latin typeface="Arial" panose="020B0604020202020204" pitchFamily="34" charset="0"/>
                          <a:cs typeface="Arial" panose="020B0604020202020204" pitchFamily="34" charset="0"/>
                        </a:rPr>
                        <a:t>Supplier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096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12345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CFG 11562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77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87690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87690-12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96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479-56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A100-BLK</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Data Section</a:t>
            </a:r>
          </a:p>
        </p:txBody>
      </p:sp>
    </p:spTree>
    <p:extLst>
      <p:ext uri="{BB962C8B-B14F-4D97-AF65-F5344CB8AC3E}">
        <p14:creationId xmlns:p14="http://schemas.microsoft.com/office/powerpoint/2010/main" val="1188522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27188"/>
            <a:ext cx="5592890" cy="4988545"/>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Item Description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Description of the product or service. Make your </a:t>
            </a:r>
            <a:r>
              <a:rPr lang="fr-FR" sz="1200" dirty="0">
                <a:latin typeface="Arial Narrow" panose="020B0606020202030204" pitchFamily="34" charset="0"/>
              </a:rPr>
              <a:t>descriptions as </a:t>
            </a:r>
            <a:r>
              <a:rPr lang="fr-FR" sz="1200" dirty="0" err="1">
                <a:latin typeface="Arial Narrow" panose="020B0606020202030204" pitchFamily="34" charset="0"/>
              </a:rPr>
              <a:t>clear</a:t>
            </a:r>
            <a:r>
              <a:rPr lang="fr-FR" sz="1200" dirty="0">
                <a:latin typeface="Arial Narrow" panose="020B0606020202030204" pitchFamily="34" charset="0"/>
              </a:rPr>
              <a:t> and </a:t>
            </a:r>
            <a:r>
              <a:rPr lang="fr-FR" sz="1200" dirty="0" err="1">
                <a:latin typeface="Arial Narrow" panose="020B0606020202030204" pitchFamily="34" charset="0"/>
              </a:rPr>
              <a:t>complete</a:t>
            </a:r>
            <a:r>
              <a:rPr lang="fr-FR" sz="1200" dirty="0">
                <a:latin typeface="Arial Narrow" panose="020B0606020202030204" pitchFamily="34" charset="0"/>
              </a:rPr>
              <a:t> as possible (Item type, brand, model, </a:t>
            </a:r>
            <a:r>
              <a:rPr lang="fr-FR" sz="1200" dirty="0" err="1">
                <a:latin typeface="Arial Narrow" panose="020B0606020202030204" pitchFamily="34" charset="0"/>
              </a:rPr>
              <a:t>color</a:t>
            </a:r>
            <a:r>
              <a:rPr lang="fr-FR" sz="1200" dirty="0">
                <a:latin typeface="Arial Narrow" panose="020B0606020202030204" pitchFamily="34" charset="0"/>
              </a:rPr>
              <a:t>, etc.)</a:t>
            </a:r>
            <a:r>
              <a:rPr lang="fr-FR" sz="1200" b="1" dirty="0">
                <a:solidFill>
                  <a:srgbClr val="FF0000"/>
                </a:solidFill>
                <a:latin typeface="Arial Narrow" panose="020B0606020202030204" pitchFamily="34" charset="0"/>
              </a:rPr>
              <a:t> </a:t>
            </a:r>
          </a:p>
          <a:p>
            <a:pPr marL="171450">
              <a:lnSpc>
                <a:spcPts val="1300"/>
              </a:lnSpc>
              <a:spcAft>
                <a:spcPts val="200"/>
              </a:spcAft>
              <a:defRPr/>
            </a:pPr>
            <a:r>
              <a:rPr lang="fr-FR" sz="1200" i="1" dirty="0">
                <a:latin typeface="Arial Narrow" panose="020B0606020202030204" pitchFamily="34" charset="0"/>
              </a:rPr>
              <a:t>Note: </a:t>
            </a:r>
            <a:r>
              <a:rPr lang="en-US" sz="1200" dirty="0">
                <a:latin typeface="Arial Narrow" panose="020B0606020202030204" pitchFamily="34" charset="0"/>
              </a:rPr>
              <a:t>To use a special character as a literal value, you need to “escape” it by putting a backslash (\) in front of it. For example, \" lets a double quote be seen as a quote instead of a delimiter for an entry. To escape a quote (") within a quoted field, use two quotes ("")</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2000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Printer, Laser, A4, Epson Stylus Color 740</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SPSC Code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fr-FR" sz="1200" b="1" i="1" dirty="0">
                <a:latin typeface="Arial Narrow" panose="020B0606020202030204" pitchFamily="34" charset="0"/>
              </a:rPr>
              <a:t>Description: </a:t>
            </a:r>
            <a:r>
              <a:rPr lang="fr-FR" sz="1200" dirty="0">
                <a:latin typeface="Arial Narrow" panose="020B0606020202030204" pitchFamily="34" charset="0"/>
              </a:rPr>
              <a:t>Classification of the </a:t>
            </a:r>
            <a:r>
              <a:rPr lang="fr-FR" sz="1200" dirty="0" err="1">
                <a:latin typeface="Arial Narrow" panose="020B0606020202030204" pitchFamily="34" charset="0"/>
              </a:rPr>
              <a:t>product</a:t>
            </a:r>
            <a:r>
              <a:rPr lang="fr-FR" sz="1200" dirty="0">
                <a:latin typeface="Arial Narrow" panose="020B0606020202030204" pitchFamily="34" charset="0"/>
              </a:rPr>
              <a:t> or service. Use a UNSPSC code if the Header </a:t>
            </a:r>
            <a:r>
              <a:rPr lang="fr-FR" sz="1200" dirty="0" err="1">
                <a:latin typeface="Arial Narrow" panose="020B0606020202030204" pitchFamily="34" charset="0"/>
              </a:rPr>
              <a:t>specifies</a:t>
            </a:r>
            <a:r>
              <a:rPr lang="fr-FR" sz="1200" dirty="0">
                <a:latin typeface="Arial Narrow" panose="020B0606020202030204" pitchFamily="34" charset="0"/>
              </a:rPr>
              <a:t> “UNSPSC” as the CODEFORMAT</a:t>
            </a:r>
          </a:p>
          <a:p>
            <a:pPr marL="171450">
              <a:lnSpc>
                <a:spcPts val="1300"/>
              </a:lnSpc>
              <a:spcAft>
                <a:spcPts val="200"/>
              </a:spcAft>
              <a:defRPr/>
            </a:pPr>
            <a:r>
              <a:rPr lang="fr-FR" sz="1200" b="1" i="1" dirty="0">
                <a:latin typeface="Arial Narrow" panose="020B0606020202030204" pitchFamily="34" charset="0"/>
              </a:rPr>
              <a:t>T</a:t>
            </a:r>
            <a:r>
              <a:rPr lang="en-US" sz="1200" b="1" i="1" dirty="0" err="1">
                <a:latin typeface="Arial Narrow" panose="020B0606020202030204" pitchFamily="34" charset="0"/>
              </a:rPr>
              <a:t>ype</a:t>
            </a:r>
            <a:r>
              <a:rPr lang="en-US" sz="1200" b="1" i="1" dirty="0">
                <a:latin typeface="Arial Narrow" panose="020B0606020202030204" pitchFamily="34" charset="0"/>
              </a:rPr>
              <a:t>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200"/>
              </a:spcAft>
              <a:defRPr/>
            </a:pPr>
            <a:r>
              <a:rPr lang="en-US" sz="1200" b="1" i="1" dirty="0">
                <a:latin typeface="Arial Narrow" panose="020B0606020202030204" pitchFamily="34" charset="0"/>
              </a:rPr>
              <a:t>Example: </a:t>
            </a:r>
            <a:r>
              <a:rPr lang="fr-FR" sz="1200" dirty="0">
                <a:latin typeface="Arial Narrow" panose="020B0606020202030204" pitchFamily="34" charset="0"/>
              </a:rPr>
              <a:t>45678900 (</a:t>
            </a:r>
            <a:r>
              <a:rPr lang="fr-FR" sz="1200" dirty="0" err="1">
                <a:latin typeface="Arial Narrow" panose="020B0606020202030204" pitchFamily="34" charset="0"/>
              </a:rPr>
              <a:t>level</a:t>
            </a:r>
            <a:r>
              <a:rPr lang="fr-FR" sz="1200" dirty="0">
                <a:latin typeface="Arial Narrow" panose="020B0606020202030204" pitchFamily="34" charset="0"/>
              </a:rPr>
              <a:t> 3) and 45678923 (</a:t>
            </a:r>
            <a:r>
              <a:rPr lang="fr-FR" sz="1200" dirty="0" err="1">
                <a:latin typeface="Arial Narrow" panose="020B0606020202030204" pitchFamily="34" charset="0"/>
              </a:rPr>
              <a:t>level</a:t>
            </a:r>
            <a:r>
              <a:rPr lang="fr-FR" sz="1200" dirty="0">
                <a:latin typeface="Arial Narrow" panose="020B0606020202030204" pitchFamily="34" charset="0"/>
              </a:rPr>
              <a:t> 4)</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Ariba supports UNSPSC Version 13.5. A code list is available in your Customer’s Supplier Information Portal</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Price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Customer-</a:t>
            </a:r>
            <a:r>
              <a:rPr lang="fr-FR" sz="1200" dirty="0" err="1">
                <a:latin typeface="Arial Narrow" panose="020B0606020202030204" pitchFamily="34" charset="0"/>
              </a:rPr>
              <a:t>specific</a:t>
            </a:r>
            <a:r>
              <a:rPr lang="fr-FR" sz="1200" dirty="0">
                <a:latin typeface="Arial Narrow" panose="020B0606020202030204" pitchFamily="34" charset="0"/>
              </a:rPr>
              <a:t> </a:t>
            </a:r>
            <a:r>
              <a:rPr lang="fr-FR" sz="1200" dirty="0" err="1">
                <a:latin typeface="Arial Narrow" panose="020B0606020202030204" pitchFamily="34" charset="0"/>
              </a:rPr>
              <a:t>price</a:t>
            </a:r>
            <a:r>
              <a:rPr lang="fr-FR" sz="1200" dirty="0">
                <a:latin typeface="Arial Narrow" panose="020B0606020202030204" pitchFamily="34" charset="0"/>
              </a:rPr>
              <a:t>. For L2 PunchOuts the </a:t>
            </a:r>
            <a:r>
              <a:rPr lang="fr-FR" sz="1200" dirty="0" err="1">
                <a:latin typeface="Arial Narrow" panose="020B0606020202030204" pitchFamily="34" charset="0"/>
              </a:rPr>
              <a:t>price</a:t>
            </a:r>
            <a:r>
              <a:rPr lang="fr-FR" sz="1200" dirty="0">
                <a:latin typeface="Arial Narrow" panose="020B0606020202030204" pitchFamily="34" charset="0"/>
              </a:rPr>
              <a:t> can </a:t>
            </a:r>
            <a:r>
              <a:rPr lang="fr-FR" sz="1200" dirty="0" err="1">
                <a:latin typeface="Arial Narrow" panose="020B0606020202030204" pitchFamily="34" charset="0"/>
              </a:rPr>
              <a:t>be</a:t>
            </a:r>
            <a:r>
              <a:rPr lang="fr-FR" sz="1200" dirty="0">
                <a:latin typeface="Arial Narrow" panose="020B0606020202030204" pitchFamily="34" charset="0"/>
              </a:rPr>
              <a:t> </a:t>
            </a:r>
            <a:r>
              <a:rPr lang="fr-FR" sz="1200" dirty="0" err="1">
                <a:latin typeface="Arial Narrow" panose="020B0606020202030204" pitchFamily="34" charset="0"/>
              </a:rPr>
              <a:t>left</a:t>
            </a:r>
            <a:r>
              <a:rPr lang="fr-FR" sz="1200" dirty="0">
                <a:latin typeface="Arial Narrow" panose="020B0606020202030204" pitchFamily="34" charset="0"/>
              </a:rPr>
              <a:t> </a:t>
            </a:r>
            <a:r>
              <a:rPr lang="fr-FR" sz="1200" dirty="0" err="1">
                <a:latin typeface="Arial Narrow" panose="020B0606020202030204" pitchFamily="34" charset="0"/>
              </a:rPr>
              <a:t>blank</a:t>
            </a:r>
            <a:r>
              <a:rPr lang="fr-FR" sz="1200" dirty="0">
                <a:latin typeface="Arial Narrow" panose="020B0606020202030204" pitchFamily="34" charset="0"/>
              </a:rPr>
              <a:t> if the Buyer </a:t>
            </a:r>
            <a:r>
              <a:rPr lang="fr-FR" sz="1200" dirty="0" err="1">
                <a:latin typeface="Arial Narrow" panose="020B0606020202030204" pitchFamily="34" charset="0"/>
              </a:rPr>
              <a:t>agrees</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4.32 or 1234.78</a:t>
            </a:r>
          </a:p>
          <a:p>
            <a:pPr marL="171450">
              <a:lnSpc>
                <a:spcPts val="1300"/>
              </a:lnSpc>
              <a:spcAft>
                <a:spcPts val="1200"/>
              </a:spcAft>
              <a:defRPr/>
            </a:pPr>
            <a:r>
              <a:rPr lang="en-US" sz="1200" i="1" dirty="0">
                <a:latin typeface="Arial Narrow" panose="020B0606020202030204" pitchFamily="34" charset="0"/>
              </a:rPr>
              <a:t>Note: </a:t>
            </a:r>
            <a:r>
              <a:rPr lang="fr-FR" sz="1200" dirty="0">
                <a:latin typeface="Arial Narrow" panose="020B0606020202030204" pitchFamily="34" charset="0"/>
              </a:rPr>
              <a:t>To </a:t>
            </a:r>
            <a:r>
              <a:rPr lang="fr-FR" sz="1200" dirty="0" err="1">
                <a:latin typeface="Arial Narrow" panose="020B0606020202030204" pitchFamily="34" charset="0"/>
              </a:rPr>
              <a:t>separate</a:t>
            </a:r>
            <a:r>
              <a:rPr lang="fr-FR" sz="1200" dirty="0">
                <a:latin typeface="Arial Narrow" panose="020B0606020202030204" pitchFamily="34" charset="0"/>
              </a:rPr>
              <a:t> the </a:t>
            </a:r>
            <a:r>
              <a:rPr lang="fr-FR" sz="1200" dirty="0" err="1">
                <a:latin typeface="Arial Narrow" panose="020B0606020202030204" pitchFamily="34" charset="0"/>
              </a:rPr>
              <a:t>integer</a:t>
            </a:r>
            <a:r>
              <a:rPr lang="fr-FR" sz="1200" dirty="0">
                <a:latin typeface="Arial Narrow" panose="020B0606020202030204" pitchFamily="34" charset="0"/>
              </a:rPr>
              <a:t> </a:t>
            </a:r>
            <a:r>
              <a:rPr lang="fr-FR" sz="1200" dirty="0" err="1">
                <a:latin typeface="Arial Narrow" panose="020B0606020202030204" pitchFamily="34" charset="0"/>
              </a:rPr>
              <a:t>from</a:t>
            </a:r>
            <a:r>
              <a:rPr lang="fr-FR" sz="1200" dirty="0">
                <a:latin typeface="Arial Narrow" panose="020B0606020202030204" pitchFamily="34" charset="0"/>
              </a:rPr>
              <a:t> the </a:t>
            </a:r>
            <a:r>
              <a:rPr lang="fr-FR" sz="1200" dirty="0" err="1">
                <a:latin typeface="Arial Narrow" panose="020B0606020202030204" pitchFamily="34" charset="0"/>
              </a:rPr>
              <a:t>decimal</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must use a ‘dot’ and not a comma. </a:t>
            </a:r>
            <a:r>
              <a:rPr lang="fr-FR" sz="1200" dirty="0" err="1">
                <a:latin typeface="Arial Narrow" panose="020B0606020202030204" pitchFamily="34" charset="0"/>
              </a:rPr>
              <a:t>Also</a:t>
            </a:r>
            <a:r>
              <a:rPr lang="fr-FR" sz="1200" dirty="0">
                <a:latin typeface="Arial Narrow" panose="020B0606020202030204" pitchFamily="34" charset="0"/>
              </a:rPr>
              <a:t>, do not use a comma to </a:t>
            </a:r>
            <a:r>
              <a:rPr lang="fr-FR" sz="1200" dirty="0" err="1">
                <a:latin typeface="Arial Narrow" panose="020B0606020202030204" pitchFamily="34" charset="0"/>
              </a:rPr>
              <a:t>indicate</a:t>
            </a:r>
            <a:r>
              <a:rPr lang="fr-FR" sz="1200" dirty="0">
                <a:latin typeface="Arial Narrow" panose="020B0606020202030204" pitchFamily="34" charset="0"/>
              </a:rPr>
              <a:t> ‘</a:t>
            </a:r>
            <a:r>
              <a:rPr lang="fr-FR" sz="1200" dirty="0" err="1">
                <a:latin typeface="Arial Narrow" panose="020B0606020202030204" pitchFamily="34" charset="0"/>
              </a:rPr>
              <a:t>thousands</a:t>
            </a:r>
            <a:r>
              <a:rPr lang="fr-FR" sz="1200" dirty="0">
                <a:latin typeface="Arial Narrow" panose="020B0606020202030204" pitchFamily="34" charset="0"/>
              </a:rPr>
              <a:t>’. Do not </a:t>
            </a:r>
            <a:r>
              <a:rPr lang="fr-FR" sz="1200" dirty="0" err="1">
                <a:latin typeface="Arial Narrow" panose="020B0606020202030204" pitchFamily="34" charset="0"/>
              </a:rPr>
              <a:t>include</a:t>
            </a:r>
            <a:r>
              <a:rPr lang="fr-FR" sz="1200" dirty="0">
                <a:latin typeface="Arial Narrow" panose="020B0606020202030204" pitchFamily="34" charset="0"/>
              </a:rPr>
              <a:t> </a:t>
            </a:r>
            <a:r>
              <a:rPr lang="fr-FR" sz="1200" dirty="0" err="1">
                <a:latin typeface="Arial Narrow" panose="020B0606020202030204" pitchFamily="34" charset="0"/>
              </a:rPr>
              <a:t>any</a:t>
            </a:r>
            <a:r>
              <a:rPr lang="fr-FR" sz="1200" dirty="0">
                <a:latin typeface="Arial Narrow" panose="020B0606020202030204" pitchFamily="34" charset="0"/>
              </a:rPr>
              <a:t> </a:t>
            </a:r>
            <a:r>
              <a:rPr lang="fr-FR" sz="1200" dirty="0" err="1">
                <a:latin typeface="Arial Narrow" panose="020B0606020202030204" pitchFamily="34" charset="0"/>
              </a:rPr>
              <a:t>currency</a:t>
            </a:r>
            <a:r>
              <a:rPr lang="fr-FR" sz="1200" dirty="0">
                <a:latin typeface="Arial Narrow" panose="020B0606020202030204" pitchFamily="34" charset="0"/>
              </a:rPr>
              <a:t> </a:t>
            </a:r>
            <a:r>
              <a:rPr lang="fr-FR" sz="1200" dirty="0" err="1">
                <a:latin typeface="Arial Narrow" panose="020B0606020202030204" pitchFamily="34" charset="0"/>
              </a:rPr>
              <a:t>symbols</a:t>
            </a:r>
            <a:r>
              <a:rPr lang="fr-FR" sz="1200" dirty="0">
                <a:latin typeface="Arial Narrow" panose="020B0606020202030204" pitchFamily="34" charset="0"/>
              </a:rPr>
              <a:t> </a:t>
            </a:r>
            <a:r>
              <a:rPr lang="fr-FR" sz="1200" dirty="0" err="1">
                <a:latin typeface="Arial Narrow" panose="020B0606020202030204" pitchFamily="34" charset="0"/>
              </a:rPr>
              <a:t>such</a:t>
            </a:r>
            <a:r>
              <a:rPr lang="fr-FR" sz="1200" dirty="0">
                <a:latin typeface="Arial Narrow" panose="020B0606020202030204" pitchFamily="34" charset="0"/>
              </a:rPr>
              <a:t> as $, </a:t>
            </a:r>
            <a:r>
              <a:rPr lang="en-US" sz="1200" dirty="0"/>
              <a:t>£ </a:t>
            </a:r>
            <a:r>
              <a:rPr lang="fr-FR" sz="1200" dirty="0">
                <a:latin typeface="Arial Narrow" panose="020B0606020202030204" pitchFamily="34" charset="0"/>
              </a:rPr>
              <a:t>or </a:t>
            </a:r>
            <a:r>
              <a:rPr lang="en-US" sz="1200" dirty="0"/>
              <a:t>¥.</a:t>
            </a:r>
          </a:p>
          <a:p>
            <a:pPr marL="115888">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6" name="Table 5"/>
          <p:cNvGraphicFramePr>
            <a:graphicFrameLocks noGrp="1"/>
          </p:cNvGraphicFramePr>
          <p:nvPr>
            <p:extLst>
              <p:ext uri="{D42A27DB-BD31-4B8C-83A1-F6EECF244321}">
                <p14:modId xmlns:p14="http://schemas.microsoft.com/office/powerpoint/2010/main" val="2700611855"/>
              </p:ext>
            </p:extLst>
          </p:nvPr>
        </p:nvGraphicFramePr>
        <p:xfrm>
          <a:off x="504000" y="1617663"/>
          <a:ext cx="5237581" cy="1066223"/>
        </p:xfrm>
        <a:graphic>
          <a:graphicData uri="http://schemas.openxmlformats.org/drawingml/2006/table">
            <a:tbl>
              <a:tblPr firstRow="1" bandRow="1">
                <a:effectLst/>
                <a:tableStyleId>{2D5ABB26-0587-4C30-8999-92F81FD0307C}</a:tableStyleId>
              </a:tblPr>
              <a:tblGrid>
                <a:gridCol w="2921125">
                  <a:extLst>
                    <a:ext uri="{9D8B030D-6E8A-4147-A177-3AD203B41FA5}">
                      <a16:colId xmlns:a16="http://schemas.microsoft.com/office/drawing/2014/main" val="20000"/>
                    </a:ext>
                  </a:extLst>
                </a:gridCol>
                <a:gridCol w="1006351">
                  <a:extLst>
                    <a:ext uri="{9D8B030D-6E8A-4147-A177-3AD203B41FA5}">
                      <a16:colId xmlns:a16="http://schemas.microsoft.com/office/drawing/2014/main" val="20001"/>
                    </a:ext>
                  </a:extLst>
                </a:gridCol>
                <a:gridCol w="131010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Item Description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SPSC Code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Unit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Pens, </a:t>
                      </a:r>
                      <a:r>
                        <a:rPr lang="en-US" sz="1000" err="1">
                          <a:latin typeface="Arial" panose="020B0604020202020204" pitchFamily="34" charset="0"/>
                          <a:cs typeface="Arial" panose="020B0604020202020204" pitchFamily="34" charset="0"/>
                        </a:rPr>
                        <a:t>Bic</a:t>
                      </a:r>
                      <a:r>
                        <a:rPr lang="en-US" sz="1000">
                          <a:latin typeface="Arial" panose="020B0604020202020204" pitchFamily="34" charset="0"/>
                          <a:cs typeface="Arial" panose="020B0604020202020204" pitchFamily="34" charset="0"/>
                        </a:rPr>
                        <a:t>, Ballpoint, Blue, 1 dozen</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43191504</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3.48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Stapler,</a:t>
                      </a:r>
                      <a:r>
                        <a:rPr lang="en-US" sz="1000" baseline="0">
                          <a:latin typeface="Arial" panose="020B0604020202020204" pitchFamily="34" charset="0"/>
                          <a:cs typeface="Arial" panose="020B0604020202020204" pitchFamily="34" charset="0"/>
                        </a:rPr>
                        <a:t> </a:t>
                      </a:r>
                      <a:r>
                        <a:rPr lang="en-US" sz="1000" baseline="0" err="1">
                          <a:latin typeface="Arial" panose="020B0604020202020204" pitchFamily="34" charset="0"/>
                          <a:cs typeface="Arial" panose="020B0604020202020204" pitchFamily="34" charset="0"/>
                        </a:rPr>
                        <a:t>Swingline</a:t>
                      </a:r>
                      <a:r>
                        <a:rPr lang="en-US" sz="1000" baseline="0">
                          <a:latin typeface="Arial" panose="020B0604020202020204" pitchFamily="34" charset="0"/>
                          <a:cs typeface="Arial" panose="020B0604020202020204" pitchFamily="34" charset="0"/>
                        </a:rPr>
                        <a:t>, Black</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55010125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18.72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Post-It, Yellow, 1”x2”, pad of 100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15874236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6.49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Folders, Letter, </a:t>
                      </a:r>
                      <a:r>
                        <a:rPr lang="en-US" sz="1000" err="1">
                          <a:latin typeface="Arial" panose="020B0604020202020204" pitchFamily="34" charset="0"/>
                          <a:cs typeface="Arial" panose="020B0604020202020204" pitchFamily="34" charset="0"/>
                        </a:rPr>
                        <a:t>Manilla</a:t>
                      </a:r>
                      <a:r>
                        <a:rPr lang="en-US" sz="1000">
                          <a:latin typeface="Arial" panose="020B0604020202020204" pitchFamily="34" charset="0"/>
                          <a:cs typeface="Arial" panose="020B0604020202020204" pitchFamily="34" charset="0"/>
                        </a:rPr>
                        <a:t>,</a:t>
                      </a:r>
                      <a:r>
                        <a:rPr lang="en-US" sz="1000" baseline="0">
                          <a:latin typeface="Arial" panose="020B0604020202020204" pitchFamily="34" charset="0"/>
                          <a:cs typeface="Arial" panose="020B0604020202020204" pitchFamily="34" charset="0"/>
                        </a:rPr>
                        <a:t> 100</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89745125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12.98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04320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30364"/>
            <a:ext cx="5592762" cy="382155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of Measure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Unit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related</a:t>
            </a:r>
            <a:r>
              <a:rPr lang="fr-FR" sz="1200" dirty="0">
                <a:latin typeface="Arial Narrow" panose="020B0606020202030204" pitchFamily="34" charset="0"/>
              </a:rPr>
              <a:t> to the Unit Price. Use a United Nations UOM if the UNUOM  in the Header </a:t>
            </a:r>
            <a:r>
              <a:rPr lang="fr-FR" sz="1200" dirty="0" err="1">
                <a:latin typeface="Arial Narrow" panose="020B0606020202030204" pitchFamily="34" charset="0"/>
              </a:rPr>
              <a:t>is</a:t>
            </a:r>
            <a:r>
              <a:rPr lang="fr-FR" sz="1200" dirty="0">
                <a:latin typeface="Arial Narrow" panose="020B0606020202030204" pitchFamily="34" charset="0"/>
              </a:rPr>
              <a:t> set to “</a:t>
            </a:r>
            <a:r>
              <a:rPr lang="fr-FR" sz="1200" dirty="0" err="1">
                <a:latin typeface="Arial Narrow" panose="020B0606020202030204" pitchFamily="34" charset="0"/>
              </a:rPr>
              <a:t>True</a:t>
            </a:r>
            <a:r>
              <a:rPr lang="fr-FR" sz="1200" dirty="0">
                <a:latin typeface="Arial Narrow" panose="020B0606020202030204" pitchFamily="34" charset="0"/>
              </a:rPr>
              <a:t>”</a:t>
            </a:r>
            <a:endParaRPr lang="en-US"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32 </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BX</a:t>
            </a:r>
          </a:p>
          <a:p>
            <a:pPr marL="171450">
              <a:lnSpc>
                <a:spcPts val="1300"/>
              </a:lnSpc>
              <a:spcAft>
                <a:spcPts val="900"/>
              </a:spcAft>
              <a:defRPr/>
            </a:pPr>
            <a:r>
              <a:rPr lang="fr-FR" sz="1200" i="1" dirty="0">
                <a:latin typeface="Arial Narrow" panose="020B0606020202030204" pitchFamily="34" charset="0"/>
              </a:rPr>
              <a:t>Note: </a:t>
            </a:r>
            <a:r>
              <a:rPr lang="fr-FR" sz="1200" dirty="0">
                <a:latin typeface="Arial Narrow" panose="020B0606020202030204" pitchFamily="34" charset="0"/>
              </a:rPr>
              <a:t>A file </a:t>
            </a:r>
            <a:r>
              <a:rPr lang="fr-FR" sz="1200" dirty="0" err="1">
                <a:latin typeface="Arial Narrow" panose="020B0606020202030204" pitchFamily="34" charset="0"/>
              </a:rPr>
              <a:t>containing</a:t>
            </a:r>
            <a:r>
              <a:rPr lang="fr-FR" sz="1200" dirty="0">
                <a:latin typeface="Arial Narrow" panose="020B0606020202030204" pitchFamily="34" charset="0"/>
              </a:rPr>
              <a:t> the </a:t>
            </a:r>
            <a:r>
              <a:rPr lang="fr-FR" sz="1200" dirty="0" err="1">
                <a:latin typeface="Arial Narrow" panose="020B0606020202030204" pitchFamily="34" charset="0"/>
              </a:rPr>
              <a:t>Units</a:t>
            </a:r>
            <a:r>
              <a:rPr lang="fr-FR" sz="1200" dirty="0">
                <a:latin typeface="Arial Narrow" panose="020B0606020202030204" pitchFamily="34" charset="0"/>
              </a:rPr>
              <a: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available</a:t>
            </a:r>
            <a:r>
              <a:rPr lang="fr-FR" sz="1200" dirty="0">
                <a:latin typeface="Arial Narrow" panose="020B0606020202030204" pitchFamily="34" charset="0"/>
              </a:rPr>
              <a:t> in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Customer’s</a:t>
            </a:r>
            <a:r>
              <a:rPr lang="fr-FR" sz="1200" dirty="0">
                <a:latin typeface="Arial Narrow" panose="020B0606020202030204" pitchFamily="34" charset="0"/>
              </a:rPr>
              <a:t> Supplier Information Portal</a:t>
            </a:r>
            <a:endParaRPr lang="en-US" sz="1200" b="1" dirty="0">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Lead Time - </a:t>
            </a:r>
            <a:r>
              <a:rPr lang="en-US" sz="1400" b="1" dirty="0">
                <a:solidFill>
                  <a:srgbClr val="00B050"/>
                </a:solidFill>
                <a:latin typeface="Arial Narrow" panose="020B0606020202030204" pitchFamily="34" charset="0"/>
              </a:rPr>
              <a:t>Optional</a:t>
            </a:r>
          </a:p>
          <a:p>
            <a:pPr marL="171450">
              <a:lnSpc>
                <a:spcPts val="1300"/>
              </a:lnSpc>
              <a:spcAft>
                <a:spcPts val="6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Number of working days for the product to be shipped from the date you receive the Purchase Order</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Integer</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1</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Name - </a:t>
            </a:r>
            <a:r>
              <a:rPr lang="en-US" sz="1400" b="1" dirty="0">
                <a:solidFill>
                  <a:srgbClr val="00B050"/>
                </a:solidFill>
                <a:latin typeface="Arial Narrow" panose="020B0606020202030204" pitchFamily="34" charset="0"/>
              </a:rPr>
              <a:t>Optional </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Name of the manufacturer</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Epson</a:t>
            </a: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6" name="Table 5"/>
          <p:cNvGraphicFramePr>
            <a:graphicFrameLocks noGrp="1"/>
          </p:cNvGraphicFramePr>
          <p:nvPr>
            <p:extLst>
              <p:ext uri="{D42A27DB-BD31-4B8C-83A1-F6EECF244321}">
                <p14:modId xmlns:p14="http://schemas.microsoft.com/office/powerpoint/2010/main" val="2662541972"/>
              </p:ext>
            </p:extLst>
          </p:nvPr>
        </p:nvGraphicFramePr>
        <p:xfrm>
          <a:off x="504000" y="1630364"/>
          <a:ext cx="5216316" cy="1066223"/>
        </p:xfrm>
        <a:graphic>
          <a:graphicData uri="http://schemas.openxmlformats.org/drawingml/2006/table">
            <a:tbl>
              <a:tblPr firstRow="1" bandRow="1">
                <a:tableStyleId>{2D5ABB26-0587-4C30-8999-92F81FD0307C}</a:tableStyleId>
              </a:tblPr>
              <a:tblGrid>
                <a:gridCol w="1738772">
                  <a:extLst>
                    <a:ext uri="{9D8B030D-6E8A-4147-A177-3AD203B41FA5}">
                      <a16:colId xmlns:a16="http://schemas.microsoft.com/office/drawing/2014/main" val="20000"/>
                    </a:ext>
                  </a:extLst>
                </a:gridCol>
                <a:gridCol w="1738772">
                  <a:extLst>
                    <a:ext uri="{9D8B030D-6E8A-4147-A177-3AD203B41FA5}">
                      <a16:colId xmlns:a16="http://schemas.microsoft.com/office/drawing/2014/main" val="20001"/>
                    </a:ext>
                  </a:extLst>
                </a:gridCol>
                <a:gridCol w="1738772">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Unit of Measure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dirty="0">
                          <a:solidFill>
                            <a:schemeClr val="bg1"/>
                          </a:solidFill>
                          <a:latin typeface="Arial" panose="020B0604020202020204" pitchFamily="34" charset="0"/>
                          <a:ea typeface="+mn-ea"/>
                          <a:cs typeface="Arial" panose="020B0604020202020204" pitchFamily="34" charset="0"/>
                        </a:rPr>
                        <a:t>Lead Time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EA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err="1">
                          <a:latin typeface="Arial" panose="020B0604020202020204" pitchFamily="34" charset="0"/>
                          <a:cs typeface="Arial" panose="020B0604020202020204" pitchFamily="34" charset="0"/>
                        </a:rPr>
                        <a:t>Intelidata</a:t>
                      </a: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IDG Book</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DZN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Bic</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err="1">
                          <a:latin typeface="Arial" panose="020B0604020202020204" pitchFamily="34" charset="0"/>
                          <a:cs typeface="Arial" panose="020B0604020202020204" pitchFamily="34" charset="0"/>
                        </a:rPr>
                        <a:t>Swingline</a:t>
                      </a: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8881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375743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URL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a:rPr>
              <a:t>A URL that links to a Supplier static page about the item (could be a MSDS, construction info, packaging info, etc.), in https: format as required by SAP.</a:t>
            </a:r>
            <a:endParaRPr lang="en-US"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900"/>
              </a:spcAft>
              <a:defRPr/>
            </a:pPr>
            <a:r>
              <a:rPr lang="en-US" sz="1200" b="1" i="1" dirty="0">
                <a:latin typeface="Arial Narrow" panose="020B0606020202030204" pitchFamily="34" charset="0"/>
              </a:rPr>
              <a:t>Example: </a:t>
            </a:r>
            <a:r>
              <a:rPr lang="en-US" sz="1200" dirty="0">
                <a:latin typeface="Arial Narrow" panose="020B0606020202030204" pitchFamily="34" charset="0"/>
              </a:rPr>
              <a:t>https://www.supply.com/Catalog/product18.htm</a:t>
            </a:r>
            <a:endParaRPr lang="en-US" sz="1200" b="1" dirty="0">
              <a:latin typeface="Arial Narrow" panose="020B0606020202030204" pitchFamily="34" charset="0"/>
            </a:endParaRP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URL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A URL that links to a Manufacturer’s static page about the item (could be a MSDS, construction info, packaging info, etc.), in https: format as required by SAP.</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2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https://www.manu.com/Catalog/product18.htm</a:t>
            </a: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Market Price - Do Not Use</a:t>
            </a:r>
            <a:endParaRPr lang="en-US" sz="1400" b="1" dirty="0">
              <a:solidFill>
                <a:srgbClr val="00B050"/>
              </a:solidFill>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List or </a:t>
            </a:r>
            <a:r>
              <a:rPr lang="fr-FR" sz="1200" dirty="0" err="1">
                <a:latin typeface="Arial Narrow" panose="020B0606020202030204" pitchFamily="34" charset="0"/>
              </a:rPr>
              <a:t>retail</a:t>
            </a:r>
            <a:r>
              <a:rPr lang="fr-FR" sz="1200" dirty="0">
                <a:latin typeface="Arial Narrow" panose="020B0606020202030204" pitchFamily="34" charset="0"/>
              </a:rPr>
              <a:t> </a:t>
            </a:r>
            <a:r>
              <a:rPr lang="fr-FR" sz="1200" dirty="0" err="1">
                <a:latin typeface="Arial Narrow" panose="020B0606020202030204" pitchFamily="34" charset="0"/>
              </a:rPr>
              <a:t>price</a:t>
            </a:r>
            <a:r>
              <a:rPr lang="fr-FR" sz="1200" dirty="0">
                <a:latin typeface="Arial Narrow" panose="020B0606020202030204" pitchFamily="34" charset="0"/>
              </a:rPr>
              <a:t>. </a:t>
            </a:r>
          </a:p>
          <a:p>
            <a:pPr marL="171450">
              <a:lnSpc>
                <a:spcPts val="1300"/>
              </a:lnSpc>
              <a:spcAft>
                <a:spcPts val="200"/>
              </a:spcAft>
              <a:defRPr/>
            </a:pPr>
            <a:r>
              <a:rPr lang="fr-FR" sz="1200" i="1" dirty="0">
                <a:latin typeface="Arial Narrow" panose="020B0606020202030204" pitchFamily="34" charset="0"/>
              </a:rPr>
              <a:t>Note: </a:t>
            </a:r>
            <a:r>
              <a:rPr lang="fr-FR" sz="1200" dirty="0" err="1">
                <a:latin typeface="Arial Narrow" panose="020B0606020202030204" pitchFamily="34" charset="0"/>
              </a:rPr>
              <a:t>Does</a:t>
            </a:r>
            <a:r>
              <a:rPr lang="fr-FR" sz="1200" dirty="0">
                <a:latin typeface="Arial Narrow" panose="020B0606020202030204" pitchFamily="34" charset="0"/>
              </a:rPr>
              <a:t> not show on the Ariba UI—</a:t>
            </a:r>
            <a:r>
              <a:rPr lang="fr-FR" sz="1200" dirty="0" err="1">
                <a:latin typeface="Arial Narrow" panose="020B0606020202030204" pitchFamily="34" charset="0"/>
              </a:rPr>
              <a:t>this</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an </a:t>
            </a:r>
            <a:r>
              <a:rPr lang="fr-FR" sz="1200" dirty="0" err="1">
                <a:latin typeface="Arial Narrow" panose="020B0606020202030204" pitchFamily="34" charset="0"/>
              </a:rPr>
              <a:t>informational-only</a:t>
            </a:r>
            <a:r>
              <a:rPr lang="fr-FR" sz="1200" dirty="0">
                <a:latin typeface="Arial Narrow" panose="020B0606020202030204" pitchFamily="34" charset="0"/>
              </a:rPr>
              <a:t> </a:t>
            </a:r>
            <a:r>
              <a:rPr lang="fr-FR" sz="1200" dirty="0" err="1">
                <a:latin typeface="Arial Narrow" panose="020B0606020202030204" pitchFamily="34" charset="0"/>
              </a:rPr>
              <a:t>field</a:t>
            </a:r>
            <a:r>
              <a:rPr lang="fr-FR" sz="1200" dirty="0">
                <a:latin typeface="Arial Narrow" panose="020B0606020202030204" pitchFamily="34" charset="0"/>
              </a:rPr>
              <a:t> for </a:t>
            </a:r>
            <a:r>
              <a:rPr lang="fr-FR" sz="1200" dirty="0" err="1">
                <a:latin typeface="Arial Narrow" panose="020B0606020202030204" pitchFamily="34" charset="0"/>
              </a:rPr>
              <a:t>Suppliers</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4.32 or 1234.78</a:t>
            </a:r>
          </a:p>
          <a:p>
            <a:pPr marL="171450">
              <a:lnSpc>
                <a:spcPts val="1300"/>
              </a:lnSpc>
              <a:spcAft>
                <a:spcPts val="900"/>
              </a:spcAft>
              <a:defRPr/>
            </a:pPr>
            <a:r>
              <a:rPr lang="en-US" sz="1200" i="1" dirty="0">
                <a:latin typeface="Arial Narrow" panose="020B0606020202030204" pitchFamily="34" charset="0"/>
              </a:rPr>
              <a:t>Note: </a:t>
            </a:r>
            <a:r>
              <a:rPr lang="fr-FR" sz="1200" dirty="0">
                <a:latin typeface="Arial Narrow" panose="020B0606020202030204" pitchFamily="34" charset="0"/>
              </a:rPr>
              <a:t>To </a:t>
            </a:r>
            <a:r>
              <a:rPr lang="fr-FR" sz="1200" dirty="0" err="1">
                <a:latin typeface="Arial Narrow" panose="020B0606020202030204" pitchFamily="34" charset="0"/>
              </a:rPr>
              <a:t>separate</a:t>
            </a:r>
            <a:r>
              <a:rPr lang="fr-FR" sz="1200" dirty="0">
                <a:latin typeface="Arial Narrow" panose="020B0606020202030204" pitchFamily="34" charset="0"/>
              </a:rPr>
              <a:t> the </a:t>
            </a:r>
            <a:r>
              <a:rPr lang="fr-FR" sz="1200" dirty="0" err="1">
                <a:latin typeface="Arial Narrow" panose="020B0606020202030204" pitchFamily="34" charset="0"/>
              </a:rPr>
              <a:t>integer</a:t>
            </a:r>
            <a:r>
              <a:rPr lang="fr-FR" sz="1200" dirty="0">
                <a:latin typeface="Arial Narrow" panose="020B0606020202030204" pitchFamily="34" charset="0"/>
              </a:rPr>
              <a:t> </a:t>
            </a:r>
            <a:r>
              <a:rPr lang="fr-FR" sz="1200" dirty="0" err="1">
                <a:latin typeface="Arial Narrow" panose="020B0606020202030204" pitchFamily="34" charset="0"/>
              </a:rPr>
              <a:t>from</a:t>
            </a:r>
            <a:r>
              <a:rPr lang="fr-FR" sz="1200" dirty="0">
                <a:latin typeface="Arial Narrow" panose="020B0606020202030204" pitchFamily="34" charset="0"/>
              </a:rPr>
              <a:t> the </a:t>
            </a:r>
            <a:r>
              <a:rPr lang="fr-FR" sz="1200" dirty="0" err="1">
                <a:latin typeface="Arial Narrow" panose="020B0606020202030204" pitchFamily="34" charset="0"/>
              </a:rPr>
              <a:t>decimal</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must use a ‘dot’ and not a comma. </a:t>
            </a:r>
            <a:r>
              <a:rPr lang="fr-FR" sz="1200" dirty="0" err="1">
                <a:latin typeface="Arial Narrow" panose="020B0606020202030204" pitchFamily="34" charset="0"/>
              </a:rPr>
              <a:t>Also</a:t>
            </a:r>
            <a:r>
              <a:rPr lang="fr-FR" sz="1200" dirty="0">
                <a:latin typeface="Arial Narrow" panose="020B0606020202030204" pitchFamily="34" charset="0"/>
              </a:rPr>
              <a:t>, do not use a comma to </a:t>
            </a:r>
            <a:r>
              <a:rPr lang="fr-FR" sz="1200" dirty="0" err="1">
                <a:latin typeface="Arial Narrow" panose="020B0606020202030204" pitchFamily="34" charset="0"/>
              </a:rPr>
              <a:t>indicate</a:t>
            </a:r>
            <a:r>
              <a:rPr lang="fr-FR" sz="1200" dirty="0">
                <a:latin typeface="Arial Narrow" panose="020B0606020202030204" pitchFamily="34" charset="0"/>
              </a:rPr>
              <a:t> ‘</a:t>
            </a:r>
            <a:r>
              <a:rPr lang="fr-FR" sz="1200" dirty="0" err="1">
                <a:latin typeface="Arial Narrow" panose="020B0606020202030204" pitchFamily="34" charset="0"/>
              </a:rPr>
              <a:t>thousands</a:t>
            </a:r>
            <a:r>
              <a:rPr lang="fr-FR" sz="1200" dirty="0">
                <a:latin typeface="Arial Narrow" panose="020B0606020202030204" pitchFamily="34" charset="0"/>
              </a:rPr>
              <a:t>’. Do not </a:t>
            </a:r>
            <a:r>
              <a:rPr lang="fr-FR" sz="1200" dirty="0" err="1">
                <a:latin typeface="Arial Narrow" panose="020B0606020202030204" pitchFamily="34" charset="0"/>
              </a:rPr>
              <a:t>include</a:t>
            </a:r>
            <a:r>
              <a:rPr lang="fr-FR" sz="1200" dirty="0">
                <a:latin typeface="Arial Narrow" panose="020B0606020202030204" pitchFamily="34" charset="0"/>
              </a:rPr>
              <a:t> </a:t>
            </a:r>
            <a:r>
              <a:rPr lang="fr-FR" sz="1200" dirty="0" err="1">
                <a:latin typeface="Arial Narrow" panose="020B0606020202030204" pitchFamily="34" charset="0"/>
              </a:rPr>
              <a:t>any</a:t>
            </a:r>
            <a:r>
              <a:rPr lang="fr-FR" sz="1200" dirty="0">
                <a:latin typeface="Arial Narrow" panose="020B0606020202030204" pitchFamily="34" charset="0"/>
              </a:rPr>
              <a:t> </a:t>
            </a:r>
            <a:r>
              <a:rPr lang="fr-FR" sz="1200" dirty="0" err="1">
                <a:latin typeface="Arial Narrow" panose="020B0606020202030204" pitchFamily="34" charset="0"/>
              </a:rPr>
              <a:t>currency</a:t>
            </a:r>
            <a:r>
              <a:rPr lang="fr-FR" sz="1200" dirty="0">
                <a:latin typeface="Arial Narrow" panose="020B0606020202030204" pitchFamily="34" charset="0"/>
              </a:rPr>
              <a:t> </a:t>
            </a:r>
            <a:r>
              <a:rPr lang="fr-FR" sz="1200" dirty="0" err="1">
                <a:latin typeface="Arial Narrow" panose="020B0606020202030204" pitchFamily="34" charset="0"/>
              </a:rPr>
              <a:t>symbols</a:t>
            </a:r>
            <a:r>
              <a:rPr lang="fr-FR" sz="1200" dirty="0">
                <a:latin typeface="Arial Narrow" panose="020B0606020202030204" pitchFamily="34" charset="0"/>
              </a:rPr>
              <a:t> </a:t>
            </a:r>
            <a:r>
              <a:rPr lang="fr-FR" sz="1200" dirty="0" err="1">
                <a:latin typeface="Arial Narrow" panose="020B0606020202030204" pitchFamily="34" charset="0"/>
              </a:rPr>
              <a:t>such</a:t>
            </a:r>
            <a:r>
              <a:rPr lang="fr-FR" sz="1200" dirty="0">
                <a:latin typeface="Arial Narrow" panose="020B0606020202030204" pitchFamily="34" charset="0"/>
              </a:rPr>
              <a:t> as $, </a:t>
            </a:r>
            <a:r>
              <a:rPr lang="en-US" sz="1200" dirty="0"/>
              <a:t>£ </a:t>
            </a:r>
            <a:r>
              <a:rPr lang="fr-FR" sz="1200" dirty="0">
                <a:latin typeface="Arial Narrow" panose="020B0606020202030204" pitchFamily="34" charset="0"/>
              </a:rPr>
              <a:t>or </a:t>
            </a:r>
            <a:r>
              <a:rPr lang="en-US" sz="1200" dirty="0"/>
              <a:t>¥.</a:t>
            </a: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6" name="Table 5"/>
          <p:cNvGraphicFramePr>
            <a:graphicFrameLocks noGrp="1"/>
          </p:cNvGraphicFramePr>
          <p:nvPr>
            <p:extLst>
              <p:ext uri="{D42A27DB-BD31-4B8C-83A1-F6EECF244321}">
                <p14:modId xmlns:p14="http://schemas.microsoft.com/office/powerpoint/2010/main" val="924313992"/>
              </p:ext>
            </p:extLst>
          </p:nvPr>
        </p:nvGraphicFramePr>
        <p:xfrm>
          <a:off x="504000" y="1617663"/>
          <a:ext cx="5205684" cy="1066223"/>
        </p:xfrm>
        <a:graphic>
          <a:graphicData uri="http://schemas.openxmlformats.org/drawingml/2006/table">
            <a:tbl>
              <a:tblPr firstRow="1" bandRow="1">
                <a:tableStyleId>{2D5ABB26-0587-4C30-8999-92F81FD0307C}</a:tableStyleId>
              </a:tblPr>
              <a:tblGrid>
                <a:gridCol w="1735228">
                  <a:extLst>
                    <a:ext uri="{9D8B030D-6E8A-4147-A177-3AD203B41FA5}">
                      <a16:colId xmlns:a16="http://schemas.microsoft.com/office/drawing/2014/main" val="20000"/>
                    </a:ext>
                  </a:extLst>
                </a:gridCol>
                <a:gridCol w="1735228">
                  <a:extLst>
                    <a:ext uri="{9D8B030D-6E8A-4147-A177-3AD203B41FA5}">
                      <a16:colId xmlns:a16="http://schemas.microsoft.com/office/drawing/2014/main" val="20001"/>
                    </a:ext>
                  </a:extLst>
                </a:gridCol>
                <a:gridCol w="1735228">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a:t>
                      </a:r>
                      <a:r>
                        <a:rPr lang="en-US" sz="1000" b="1" baseline="0" dirty="0">
                          <a:solidFill>
                            <a:schemeClr val="bg1"/>
                          </a:solidFill>
                          <a:latin typeface="Arial" panose="020B0604020202020204" pitchFamily="34" charset="0"/>
                          <a:cs typeface="Arial" panose="020B0604020202020204" pitchFamily="34" charset="0"/>
                        </a:rPr>
                        <a:t> URL</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URL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Market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82880">
                <a:tc>
                  <a:txBody>
                    <a:bodyPr/>
                    <a:lstStyle/>
                    <a:p>
                      <a:pPr algn="ctr"/>
                      <a:r>
                        <a:rPr lang="en-US" sz="1000" dirty="0">
                          <a:latin typeface="Arial" panose="020B0604020202020204" pitchFamily="34" charset="0"/>
                          <a:cs typeface="Arial" panose="020B0604020202020204" pitchFamily="34" charset="0"/>
                        </a:rPr>
                        <a:t>https://www.supplier.com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https://www.manu.com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12.95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ctr"/>
                      <a:r>
                        <a:rPr lang="en-US" sz="1000" dirty="0">
                          <a:latin typeface="Arial" panose="020B0604020202020204" pitchFamily="34" charset="0"/>
                          <a:cs typeface="Arial" panose="020B0604020202020204" pitchFamily="34" charset="0"/>
                        </a:rPr>
                        <a:t>https://www.supplier.com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2296.56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algn="ctr"/>
                      <a:r>
                        <a:rPr lang="en-US" sz="1000" dirty="0">
                          <a:latin typeface="Arial" panose="020B0604020202020204" pitchFamily="34" charset="0"/>
                          <a:cs typeface="Arial" panose="020B0604020202020204" pitchFamily="34" charset="0"/>
                        </a:rPr>
                        <a:t>https://www.supplier.com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4.86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ctr"/>
                      <a:r>
                        <a:rPr lang="en-US" sz="1000" dirty="0">
                          <a:latin typeface="Arial" panose="020B0604020202020204" pitchFamily="34" charset="0"/>
                          <a:cs typeface="Arial" panose="020B0604020202020204" pitchFamily="34" charset="0"/>
                        </a:rPr>
                        <a:t>https://www.supplier.com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12.86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8469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title"/>
          </p:nvPr>
        </p:nvSpPr>
        <p:spPr bwMode="gray">
          <a:xfrm>
            <a:off x="504001" y="504000"/>
            <a:ext cx="11186476" cy="369332"/>
          </a:xfrm>
        </p:spPr>
        <p:txBody>
          <a:bodyPr/>
          <a:lstStyle/>
          <a:p>
            <a:r>
              <a:rPr lang="en-US" dirty="0"/>
              <a:t>How does it work?</a:t>
            </a:r>
          </a:p>
        </p:txBody>
      </p:sp>
      <p:sp>
        <p:nvSpPr>
          <p:cNvPr id="6" name="Rectangle 5">
            <a:extLst>
              <a:ext uri="{FF2B5EF4-FFF2-40B4-BE49-F238E27FC236}">
                <a16:creationId xmlns:a16="http://schemas.microsoft.com/office/drawing/2014/main" id="{A129D0EC-F393-431D-A717-98FA94D96B3F}"/>
              </a:ext>
            </a:extLst>
          </p:cNvPr>
          <p:cNvSpPr/>
          <p:nvPr/>
        </p:nvSpPr>
        <p:spPr>
          <a:xfrm>
            <a:off x="400980" y="1990144"/>
            <a:ext cx="9378020" cy="3400931"/>
          </a:xfrm>
          <a:prstGeom prst="rect">
            <a:avLst/>
          </a:prstGeom>
        </p:spPr>
        <p:txBody>
          <a:bodyPr wrap="square">
            <a:spAutoFit/>
          </a:bodyPr>
          <a:lstStyle/>
          <a:p>
            <a:pPr>
              <a:lnSpc>
                <a:spcPts val="2200"/>
              </a:lnSpc>
              <a:spcAft>
                <a:spcPts val="1200"/>
              </a:spcAft>
            </a:pPr>
            <a:r>
              <a:rPr lang="en-US" sz="2000" dirty="0">
                <a:latin typeface="Arial" panose="020B0604020202020204" pitchFamily="34" charset="0"/>
              </a:rPr>
              <a:t>cXML is freely available and is well documented for Suppliers.</a:t>
            </a:r>
          </a:p>
          <a:p>
            <a:pPr>
              <a:lnSpc>
                <a:spcPts val="2200"/>
              </a:lnSpc>
              <a:spcAft>
                <a:spcPts val="2400"/>
              </a:spcAft>
            </a:pPr>
            <a:r>
              <a:rPr lang="en-US" sz="2000" dirty="0">
                <a:latin typeface="Arial" panose="020B0604020202020204" pitchFamily="34" charset="0"/>
              </a:rPr>
              <a:t>Details for PunchOut catalog syntax, DTD listings, guides and other information is available for download at:</a:t>
            </a:r>
          </a:p>
          <a:p>
            <a:pPr>
              <a:lnSpc>
                <a:spcPts val="2200"/>
              </a:lnSpc>
              <a:spcAft>
                <a:spcPts val="2400"/>
              </a:spcAft>
            </a:pPr>
            <a:r>
              <a:rPr lang="en-US" sz="2400" spc="-30" dirty="0">
                <a:latin typeface="Arial" panose="020B0604020202020204" pitchFamily="34" charset="0"/>
              </a:rPr>
              <a:t>		</a:t>
            </a:r>
            <a:r>
              <a:rPr lang="en-US" sz="2400" b="1" dirty="0">
                <a:latin typeface="Arial" panose="020B0604020202020204" pitchFamily="34" charset="0"/>
                <a:hlinkClick r:id="rId3"/>
              </a:rPr>
              <a:t>www.cxml.org</a:t>
            </a:r>
            <a:endParaRPr lang="en-US" sz="2400" b="1" dirty="0">
              <a:latin typeface="Arial" panose="020B0604020202020204" pitchFamily="34" charset="0"/>
            </a:endParaRPr>
          </a:p>
          <a:p>
            <a:pPr>
              <a:lnSpc>
                <a:spcPts val="2200"/>
              </a:lnSpc>
            </a:pPr>
            <a:r>
              <a:rPr lang="en-US" sz="2000" dirty="0">
                <a:latin typeface="Arial" panose="020B0604020202020204" pitchFamily="34" charset="0"/>
              </a:rPr>
              <a:t>Catalog-specific information is available in the chapters titled</a:t>
            </a:r>
            <a:br>
              <a:rPr lang="en-US" sz="2000" dirty="0">
                <a:latin typeface="Arial" panose="020B0604020202020204" pitchFamily="34" charset="0"/>
              </a:rPr>
            </a:br>
            <a:r>
              <a:rPr lang="en-US" sz="2000" dirty="0">
                <a:latin typeface="Arial" panose="020B0604020202020204" pitchFamily="34" charset="0"/>
              </a:rPr>
              <a:t>“</a:t>
            </a:r>
            <a:r>
              <a:rPr lang="en-US" sz="2000" dirty="0"/>
              <a:t>PunchOut site planning” and “PunchOut transactions” in the </a:t>
            </a:r>
            <a:r>
              <a:rPr lang="en-US" sz="2000" b="1" i="1" dirty="0">
                <a:latin typeface="Arial" panose="020B0604020202020204" pitchFamily="34" charset="0"/>
              </a:rPr>
              <a:t>cXML</a:t>
            </a:r>
            <a:br>
              <a:rPr lang="en-US" sz="2000" b="1" i="1" dirty="0">
                <a:latin typeface="Arial" panose="020B0604020202020204" pitchFamily="34" charset="0"/>
              </a:rPr>
            </a:br>
            <a:r>
              <a:rPr lang="en-US" sz="2000" b="1" i="1" dirty="0">
                <a:latin typeface="Arial" panose="020B0604020202020204" pitchFamily="34" charset="0"/>
              </a:rPr>
              <a:t>Solutions Guide</a:t>
            </a:r>
            <a:r>
              <a:rPr lang="en-US" sz="2000" i="1" dirty="0">
                <a:latin typeface="Arial" panose="020B0604020202020204" pitchFamily="34" charset="0"/>
              </a:rPr>
              <a:t> </a:t>
            </a:r>
            <a:r>
              <a:rPr lang="en-US" sz="2000" dirty="0">
                <a:latin typeface="Arial" panose="020B0604020202020204" pitchFamily="34" charset="0"/>
              </a:rPr>
              <a:t>and the chapter titled</a:t>
            </a:r>
            <a:r>
              <a:rPr lang="en-US" sz="2000" i="1" dirty="0">
                <a:latin typeface="Arial" panose="020B0604020202020204" pitchFamily="34" charset="0"/>
              </a:rPr>
              <a:t> </a:t>
            </a:r>
            <a:r>
              <a:rPr lang="en-US" sz="2000" dirty="0">
                <a:latin typeface="Arial" panose="020B0604020202020204" pitchFamily="34" charset="0"/>
              </a:rPr>
              <a:t>“PunchOut transactions”</a:t>
            </a:r>
            <a:br>
              <a:rPr lang="en-US" sz="2000" dirty="0">
                <a:latin typeface="Arial" panose="020B0604020202020204" pitchFamily="34" charset="0"/>
              </a:rPr>
            </a:br>
            <a:r>
              <a:rPr lang="en-US" sz="2000" dirty="0">
                <a:latin typeface="Arial" panose="020B0604020202020204" pitchFamily="34" charset="0"/>
              </a:rPr>
              <a:t>in the </a:t>
            </a:r>
            <a:r>
              <a:rPr lang="en-US" sz="2000" b="1" i="1" dirty="0">
                <a:latin typeface="Arial" panose="020B0604020202020204" pitchFamily="34" charset="0"/>
              </a:rPr>
              <a:t>cXML User’s Guide</a:t>
            </a:r>
            <a:r>
              <a:rPr lang="en-US" sz="2000" i="1" dirty="0">
                <a:latin typeface="Arial" panose="020B0604020202020204" pitchFamily="34" charset="0"/>
              </a:rPr>
              <a:t>.</a:t>
            </a:r>
            <a:br>
              <a:rPr lang="en-US" sz="2000" i="1" dirty="0">
                <a:latin typeface="Arial" panose="020B0604020202020204" pitchFamily="34" charset="0"/>
              </a:rPr>
            </a:br>
            <a:r>
              <a:rPr lang="en-US" spc="-30" dirty="0">
                <a:latin typeface="Arial" panose="020B0604020202020204" pitchFamily="34" charset="0"/>
              </a:rPr>
              <a:t> </a:t>
            </a:r>
            <a:endParaRPr lang="en-US" dirty="0"/>
          </a:p>
        </p:txBody>
      </p:sp>
      <p:grpSp>
        <p:nvGrpSpPr>
          <p:cNvPr id="7" name="Group 6">
            <a:extLst>
              <a:ext uri="{FF2B5EF4-FFF2-40B4-BE49-F238E27FC236}">
                <a16:creationId xmlns:a16="http://schemas.microsoft.com/office/drawing/2014/main" id="{C6D5D0FA-3035-4C55-819C-C1A00A612485}"/>
              </a:ext>
            </a:extLst>
          </p:cNvPr>
          <p:cNvGrpSpPr/>
          <p:nvPr/>
        </p:nvGrpSpPr>
        <p:grpSpPr>
          <a:xfrm>
            <a:off x="8285197" y="3283194"/>
            <a:ext cx="3039697" cy="2894040"/>
            <a:chOff x="2717381" y="3598930"/>
            <a:chExt cx="2999493" cy="2855762"/>
          </a:xfrm>
        </p:grpSpPr>
        <p:pic>
          <p:nvPicPr>
            <p:cNvPr id="8" name="Picture 7">
              <a:extLst>
                <a:ext uri="{FF2B5EF4-FFF2-40B4-BE49-F238E27FC236}">
                  <a16:creationId xmlns:a16="http://schemas.microsoft.com/office/drawing/2014/main" id="{B427ED6E-E2EC-4BB0-974D-D2BD92BC9F38}"/>
                </a:ext>
              </a:extLst>
            </p:cNvPr>
            <p:cNvPicPr>
              <a:picLocks noChangeAspect="1"/>
            </p:cNvPicPr>
            <p:nvPr/>
          </p:nvPicPr>
          <p:blipFill>
            <a:blip r:embed="rId4"/>
            <a:stretch>
              <a:fillRect/>
            </a:stretch>
          </p:blipFill>
          <p:spPr>
            <a:xfrm rot="20599130">
              <a:off x="2717381" y="3598930"/>
              <a:ext cx="2118145" cy="2750367"/>
            </a:xfrm>
            <a:prstGeom prst="rect">
              <a:avLst/>
            </a:prstGeom>
          </p:spPr>
        </p:pic>
        <p:pic>
          <p:nvPicPr>
            <p:cNvPr id="9" name="Picture 8">
              <a:extLst>
                <a:ext uri="{FF2B5EF4-FFF2-40B4-BE49-F238E27FC236}">
                  <a16:creationId xmlns:a16="http://schemas.microsoft.com/office/drawing/2014/main" id="{ED5BCCA2-F511-4A32-932B-1E1A5F7C3D28}"/>
                </a:ext>
              </a:extLst>
            </p:cNvPr>
            <p:cNvPicPr>
              <a:picLocks noChangeAspect="1"/>
            </p:cNvPicPr>
            <p:nvPr/>
          </p:nvPicPr>
          <p:blipFill>
            <a:blip r:embed="rId5"/>
            <a:stretch>
              <a:fillRect/>
            </a:stretch>
          </p:blipFill>
          <p:spPr>
            <a:xfrm rot="20601064">
              <a:off x="3751014" y="3653231"/>
              <a:ext cx="1965860" cy="2801461"/>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sp>
        <p:nvSpPr>
          <p:cNvPr id="11" name="Rectangle 10">
            <a:extLst>
              <a:ext uri="{FF2B5EF4-FFF2-40B4-BE49-F238E27FC236}">
                <a16:creationId xmlns:a16="http://schemas.microsoft.com/office/drawing/2014/main" id="{7A52E710-E59B-42E4-9B15-A913BFAB8A15}"/>
              </a:ext>
            </a:extLst>
          </p:cNvPr>
          <p:cNvSpPr/>
          <p:nvPr/>
        </p:nvSpPr>
        <p:spPr>
          <a:xfrm>
            <a:off x="400980" y="1566392"/>
            <a:ext cx="11185833" cy="374461"/>
          </a:xfrm>
          <a:prstGeom prst="rect">
            <a:avLst/>
          </a:prstGeom>
        </p:spPr>
        <p:txBody>
          <a:bodyPr wrap="square">
            <a:spAutoFit/>
          </a:bodyPr>
          <a:lstStyle/>
          <a:p>
            <a:pPr>
              <a:lnSpc>
                <a:spcPts val="2200"/>
              </a:lnSpc>
              <a:spcAft>
                <a:spcPts val="1200"/>
              </a:spcAft>
            </a:pPr>
            <a:r>
              <a:rPr lang="en-US" sz="2000" dirty="0">
                <a:latin typeface="Arial" panose="020B0604020202020204" pitchFamily="34" charset="0"/>
              </a:rPr>
              <a:t>PunchOut uses the </a:t>
            </a:r>
            <a:r>
              <a:rPr lang="en-US" sz="2000" b="1" dirty="0">
                <a:latin typeface="Arial" panose="020B0604020202020204" pitchFamily="34" charset="0"/>
              </a:rPr>
              <a:t>cXML</a:t>
            </a:r>
            <a:r>
              <a:rPr lang="en-US" sz="2000" dirty="0">
                <a:latin typeface="Arial" panose="020B0604020202020204" pitchFamily="34" charset="0"/>
              </a:rPr>
              <a:t> protocol, based on XML and created by SAP Ariba. </a:t>
            </a:r>
          </a:p>
        </p:txBody>
      </p:sp>
    </p:spTree>
    <p:extLst>
      <p:ext uri="{BB962C8B-B14F-4D97-AF65-F5344CB8AC3E}">
        <p14:creationId xmlns:p14="http://schemas.microsoft.com/office/powerpoint/2010/main" val="8316640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6" y="1617663"/>
            <a:ext cx="5592763" cy="5065489"/>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Auxiliary ID - </a:t>
            </a:r>
            <a:r>
              <a:rPr lang="en-US" sz="1400" b="1" dirty="0">
                <a:solidFill>
                  <a:srgbClr val="00B050"/>
                </a:solidFill>
                <a:latin typeface="Arial Narrow" panose="020B0606020202030204" pitchFamily="34" charset="0"/>
              </a:rPr>
              <a:t>Optional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Uniquely identifies a single item. For example, items in multiple languages or available in multiple units of measure</a:t>
            </a:r>
          </a:p>
          <a:p>
            <a:pPr marL="171450">
              <a:lnSpc>
                <a:spcPts val="1300"/>
              </a:lnSpc>
              <a:spcAft>
                <a:spcPts val="200"/>
              </a:spcAft>
              <a:defRPr/>
            </a:pPr>
            <a:r>
              <a:rPr lang="en-US" sz="1200" i="1" dirty="0">
                <a:latin typeface="Arial Narrow" panose="020B0606020202030204" pitchFamily="34" charset="0"/>
              </a:rPr>
              <a:t>NOTE: 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1234 French</a:t>
            </a:r>
            <a:endParaRPr lang="en-US" sz="1200" b="1" i="1" dirty="0">
              <a:latin typeface="Arial Narrow" panose="020B0606020202030204" pitchFamily="34" charset="0"/>
            </a:endParaRPr>
          </a:p>
          <a:p>
            <a:pPr marL="171450">
              <a:lnSpc>
                <a:spcPts val="1300"/>
              </a:lnSpc>
              <a:spcAft>
                <a:spcPts val="1200"/>
              </a:spcAft>
              <a:defRPr/>
            </a:pPr>
            <a:r>
              <a:rPr lang="en-US" sz="1200" i="1" dirty="0">
                <a:latin typeface="Arial Narrow" panose="020B0606020202030204" pitchFamily="34" charset="0"/>
              </a:rPr>
              <a:t>Note</a:t>
            </a:r>
            <a:r>
              <a:rPr lang="en-US" sz="1200" dirty="0">
                <a:latin typeface="Arial Narrow" panose="020B0606020202030204" pitchFamily="34" charset="0"/>
              </a:rPr>
              <a:t>: If any items have the same reference (Supplier Part ID column), this column allows you to differentiate them</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Language - </a:t>
            </a:r>
            <a:r>
              <a:rPr lang="en-US" sz="1400" b="1" dirty="0">
                <a:solidFill>
                  <a:srgbClr val="00B050"/>
                </a:solidFill>
                <a:latin typeface="Arial Narrow" panose="020B0606020202030204" pitchFamily="34" charset="0"/>
              </a:rPr>
              <a:t>Optional </a:t>
            </a:r>
            <a:r>
              <a:rPr lang="en-US" sz="1200" dirty="0">
                <a:latin typeface="Arial Narrow" panose="020B0606020202030204" pitchFamily="34" charset="0"/>
              </a:rPr>
              <a:t>(If blank, defaults to ‘</a:t>
            </a:r>
            <a:r>
              <a:rPr lang="en-US" sz="1200" dirty="0" err="1">
                <a:latin typeface="Arial Narrow" panose="020B0606020202030204" pitchFamily="34" charset="0"/>
              </a:rPr>
              <a:t>en_US</a:t>
            </a:r>
            <a:r>
              <a:rPr lang="en-US" sz="1200" dirty="0">
                <a:latin typeface="Arial Narrow" panose="020B0606020202030204" pitchFamily="34" charset="0"/>
              </a:rPr>
              <a:t>’)</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Specifies the language used to describe the item.</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err="1">
                <a:latin typeface="Arial Narrow" panose="020B0606020202030204" pitchFamily="34" charset="0"/>
              </a:rPr>
              <a:t>en_US</a:t>
            </a:r>
            <a:endParaRPr lang="en-US" sz="1200" dirty="0">
              <a:latin typeface="Arial Narrow" panose="020B0606020202030204" pitchFamily="34" charset="0"/>
            </a:endParaRP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 listing of language codes is in your Customer’s Supplier Information Portal</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Currency - </a:t>
            </a:r>
            <a:r>
              <a:rPr lang="en-US" sz="1400" b="1" dirty="0">
                <a:solidFill>
                  <a:srgbClr val="00B050"/>
                </a:solidFill>
                <a:latin typeface="Arial Narrow" panose="020B0606020202030204" pitchFamily="34" charset="0"/>
              </a:rPr>
              <a:t>Optional </a:t>
            </a:r>
            <a:r>
              <a:rPr lang="en-US" sz="1200" dirty="0">
                <a:latin typeface="Arial Narrow" panose="020B0606020202030204" pitchFamily="34" charset="0"/>
              </a:rPr>
              <a:t>(Set in Header)</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Specifies the currency used for the prices</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32</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USD, CAD (Canadian Dollar)</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 listing of currency codes is in your Customer’s Supplier Information Portal</a:t>
            </a:r>
          </a:p>
          <a:p>
            <a:pPr marL="115888">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6" name="Table 5"/>
          <p:cNvGraphicFramePr>
            <a:graphicFrameLocks noGrp="1"/>
          </p:cNvGraphicFramePr>
          <p:nvPr>
            <p:extLst>
              <p:ext uri="{D42A27DB-BD31-4B8C-83A1-F6EECF244321}">
                <p14:modId xmlns:p14="http://schemas.microsoft.com/office/powerpoint/2010/main" val="2911811918"/>
              </p:ext>
            </p:extLst>
          </p:nvPr>
        </p:nvGraphicFramePr>
        <p:xfrm>
          <a:off x="504001" y="1617663"/>
          <a:ext cx="5226948" cy="1066223"/>
        </p:xfrm>
        <a:graphic>
          <a:graphicData uri="http://schemas.openxmlformats.org/drawingml/2006/table">
            <a:tbl>
              <a:tblPr firstRow="1" bandRow="1">
                <a:tableStyleId>{2D5ABB26-0587-4C30-8999-92F81FD0307C}</a:tableStyleId>
              </a:tblPr>
              <a:tblGrid>
                <a:gridCol w="1742316">
                  <a:extLst>
                    <a:ext uri="{9D8B030D-6E8A-4147-A177-3AD203B41FA5}">
                      <a16:colId xmlns:a16="http://schemas.microsoft.com/office/drawing/2014/main" val="20000"/>
                    </a:ext>
                  </a:extLst>
                </a:gridCol>
                <a:gridCol w="1742316">
                  <a:extLst>
                    <a:ext uri="{9D8B030D-6E8A-4147-A177-3AD203B41FA5}">
                      <a16:colId xmlns:a16="http://schemas.microsoft.com/office/drawing/2014/main" val="20001"/>
                    </a:ext>
                  </a:extLst>
                </a:gridCol>
                <a:gridCol w="1742316">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Auxiliary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Language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Currency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1234-75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USD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USD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1608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89" cy="3077766"/>
          </a:xfrm>
          <a:prstGeom prst="rect">
            <a:avLst/>
          </a:prstGeom>
          <a:solidFill>
            <a:schemeClr val="bg1"/>
          </a:solidFill>
          <a:ln w="9525">
            <a:noFill/>
            <a:miter lim="800000"/>
            <a:headEnd/>
            <a:tailEnd type="none" w="lg" len="lg"/>
          </a:ln>
        </p:spPr>
        <p:txBody>
          <a:bodyPr wrap="square" lIns="0" tIns="0" rIns="0" bIns="0" anchor="t">
            <a:spAutoFit/>
          </a:bodyPr>
          <a:lstStyle/>
          <a:p>
            <a:pPr marL="171450" indent="-171450">
              <a:lnSpc>
                <a:spcPts val="1300"/>
              </a:lnSpc>
              <a:spcAft>
                <a:spcPts val="200"/>
              </a:spcAft>
              <a:buFont typeface="Wingdings" pitchFamily="2" charset="2"/>
              <a:buChar char="§"/>
              <a:defRPr/>
            </a:pPr>
            <a:r>
              <a:rPr lang="en-US" sz="1400" b="1" dirty="0">
                <a:latin typeface="Arial Narrow"/>
              </a:rPr>
              <a:t>Short Name – </a:t>
            </a:r>
            <a:r>
              <a:rPr lang="en-US" sz="1400" b="1" dirty="0">
                <a:solidFill>
                  <a:srgbClr val="FECE59"/>
                </a:solidFill>
                <a:latin typeface="Arial Narrow"/>
              </a:rPr>
              <a:t>Optional but Preferred</a:t>
            </a:r>
          </a:p>
          <a:p>
            <a:pPr marL="171450">
              <a:lnSpc>
                <a:spcPts val="1300"/>
              </a:lnSpc>
              <a:spcAft>
                <a:spcPts val="200"/>
              </a:spcAft>
              <a:defRPr/>
            </a:pPr>
            <a:r>
              <a:rPr lang="en-US" sz="1200" b="1" i="1" dirty="0">
                <a:latin typeface="Arial Narrow"/>
              </a:rPr>
              <a:t>Description: </a:t>
            </a:r>
            <a:r>
              <a:rPr lang="en-US" sz="1200" dirty="0">
                <a:latin typeface="Arial Narrow"/>
              </a:rPr>
              <a:t>Short description of the item. The Short Name is displayed first in the UI, and is in a larger type face and blue color. You can use the Short Name to describe a category or Item type, then give the specifics in the Item Description.</a:t>
            </a:r>
            <a:endParaRPr lang="fr-FR" sz="1200" dirty="0">
              <a:latin typeface="Arial Narrow"/>
            </a:endParaRPr>
          </a:p>
          <a:p>
            <a:pPr marL="171450">
              <a:lnSpc>
                <a:spcPts val="1300"/>
              </a:lnSpc>
              <a:spcAft>
                <a:spcPts val="200"/>
              </a:spcAft>
              <a:defRPr/>
            </a:pPr>
            <a:r>
              <a:rPr lang="en-US" sz="1200" b="1" i="1" dirty="0">
                <a:latin typeface="Arial Narrow"/>
              </a:rPr>
              <a:t>Type of data: </a:t>
            </a:r>
            <a:r>
              <a:rPr lang="en-US" sz="1200" dirty="0">
                <a:latin typeface="Arial Narrow"/>
              </a:rPr>
              <a:t>String</a:t>
            </a:r>
          </a:p>
          <a:p>
            <a:pPr marL="171450">
              <a:lnSpc>
                <a:spcPts val="1300"/>
              </a:lnSpc>
              <a:spcAft>
                <a:spcPts val="200"/>
              </a:spcAft>
              <a:defRPr/>
            </a:pPr>
            <a:r>
              <a:rPr lang="en-US" sz="1200" b="1" i="1" dirty="0">
                <a:latin typeface="Arial Narrow"/>
              </a:rPr>
              <a:t>Example: </a:t>
            </a:r>
            <a:r>
              <a:rPr lang="en-US" sz="1200" dirty="0">
                <a:latin typeface="Arial Narrow"/>
              </a:rPr>
              <a:t>Nylon Glove, Blue</a:t>
            </a:r>
          </a:p>
          <a:p>
            <a:pPr marL="171450">
              <a:lnSpc>
                <a:spcPts val="1300"/>
              </a:lnSpc>
              <a:spcAft>
                <a:spcPts val="200"/>
              </a:spcAft>
              <a:defRPr/>
            </a:pPr>
            <a:r>
              <a:rPr lang="en-US" sz="1200" b="1" i="1" dirty="0">
                <a:latin typeface="Arial Narrow"/>
              </a:rPr>
              <a:t>Maximum length: </a:t>
            </a:r>
            <a:r>
              <a:rPr lang="en-US" sz="1200" dirty="0">
                <a:latin typeface="Arial Narrow"/>
              </a:rPr>
              <a:t>50</a:t>
            </a:r>
            <a:r>
              <a:rPr lang="en-US" sz="1200" i="1" dirty="0">
                <a:latin typeface="Arial Narrow"/>
              </a:rPr>
              <a:t> </a:t>
            </a:r>
            <a:r>
              <a:rPr lang="en-US" sz="1200" dirty="0">
                <a:latin typeface="Arial Narrow"/>
              </a:rPr>
              <a:t>characters </a:t>
            </a:r>
            <a:endParaRPr lang="en-US" sz="1200" dirty="0">
              <a:latin typeface="Arial Narrow" panose="020B0606020202030204" pitchFamily="34" charset="0"/>
            </a:endParaRPr>
          </a:p>
          <a:p>
            <a:pPr marL="171450">
              <a:lnSpc>
                <a:spcPts val="1300"/>
              </a:lnSpc>
              <a:spcAft>
                <a:spcPts val="1200"/>
              </a:spcAft>
              <a:defRPr/>
            </a:pPr>
            <a:r>
              <a:rPr lang="en-US" sz="1200" i="1" dirty="0">
                <a:latin typeface="Arial Narrow"/>
              </a:rPr>
              <a:t>Note: </a:t>
            </a:r>
            <a:r>
              <a:rPr lang="en-US" sz="1200" dirty="0">
                <a:latin typeface="Arial Narrow"/>
              </a:rPr>
              <a:t>If the “Short Name” field is left blank, the first 50 characters of the Item Description column will automatically fill the “Short Name” field.</a:t>
            </a:r>
          </a:p>
          <a:p>
            <a:pPr marL="171450" indent="-171450">
              <a:lnSpc>
                <a:spcPts val="1300"/>
              </a:lnSpc>
              <a:spcAft>
                <a:spcPts val="200"/>
              </a:spcAft>
              <a:buFont typeface="Wingdings" pitchFamily="2" charset="2"/>
              <a:buChar char="§"/>
              <a:defRPr/>
            </a:pPr>
            <a:r>
              <a:rPr lang="fr-FR" sz="1400" b="1" dirty="0">
                <a:latin typeface="Arial Narrow"/>
              </a:rPr>
              <a:t>Image - </a:t>
            </a:r>
            <a:r>
              <a:rPr lang="en-US" sz="1400" b="1" dirty="0">
                <a:solidFill>
                  <a:srgbClr val="FECE59"/>
                </a:solidFill>
                <a:latin typeface="Arial Narrow"/>
              </a:rPr>
              <a:t>Optional but Preferred</a:t>
            </a:r>
          </a:p>
          <a:p>
            <a:pPr marL="171450">
              <a:lnSpc>
                <a:spcPts val="1300"/>
              </a:lnSpc>
              <a:defRPr/>
            </a:pPr>
            <a:r>
              <a:rPr lang="en-US" sz="1200" b="1" i="1" dirty="0">
                <a:latin typeface="Arial Narrow"/>
              </a:rPr>
              <a:t>Description: </a:t>
            </a:r>
            <a:r>
              <a:rPr lang="en-US" sz="1200" dirty="0">
                <a:latin typeface="Arial Narrow"/>
              </a:rPr>
              <a:t>URL of the item’s image (preferred), or filename of the image (sent in a zip file)</a:t>
            </a:r>
          </a:p>
          <a:p>
            <a:pPr marL="171450">
              <a:lnSpc>
                <a:spcPts val="1300"/>
              </a:lnSpc>
              <a:spcAft>
                <a:spcPts val="200"/>
              </a:spcAft>
              <a:defRPr/>
            </a:pPr>
            <a:r>
              <a:rPr lang="en-US" sz="1200" b="1" i="1" dirty="0">
                <a:latin typeface="Arial Narrow"/>
              </a:rPr>
              <a:t>Supported image formats: </a:t>
            </a:r>
            <a:r>
              <a:rPr lang="en-US" sz="1200" dirty="0">
                <a:latin typeface="Arial Narrow"/>
              </a:rPr>
              <a:t>JPG, JPEG, GIF, PNG, BMP—(JPG preferred)</a:t>
            </a:r>
          </a:p>
          <a:p>
            <a:pPr marL="171450">
              <a:lnSpc>
                <a:spcPts val="1300"/>
              </a:lnSpc>
              <a:spcAft>
                <a:spcPts val="200"/>
              </a:spcAft>
              <a:defRPr/>
            </a:pPr>
            <a:r>
              <a:rPr lang="en-US" sz="1200" b="1" i="1" dirty="0">
                <a:latin typeface="Arial Narrow"/>
              </a:rPr>
              <a:t>Type of data: </a:t>
            </a:r>
            <a:r>
              <a:rPr lang="en-US" sz="1200" dirty="0">
                <a:latin typeface="Arial Narrow"/>
              </a:rPr>
              <a:t>String</a:t>
            </a:r>
          </a:p>
          <a:p>
            <a:pPr marL="169545" indent="-6350">
              <a:lnSpc>
                <a:spcPts val="1300"/>
              </a:lnSpc>
              <a:spcAft>
                <a:spcPts val="200"/>
              </a:spcAft>
              <a:defRPr/>
            </a:pPr>
            <a:r>
              <a:rPr lang="en-US" sz="1200" b="1" i="1" dirty="0">
                <a:latin typeface="Arial Narrow"/>
              </a:rPr>
              <a:t>Maximum length: </a:t>
            </a:r>
            <a:r>
              <a:rPr lang="en-US" sz="1200" dirty="0">
                <a:latin typeface="Arial Narrow"/>
              </a:rPr>
              <a:t>255</a:t>
            </a:r>
          </a:p>
          <a:p>
            <a:pPr marL="169545" indent="-6350">
              <a:lnSpc>
                <a:spcPts val="1300"/>
              </a:lnSpc>
              <a:spcAft>
                <a:spcPts val="200"/>
              </a:spcAft>
              <a:defRPr/>
            </a:pPr>
            <a:r>
              <a:rPr lang="fr-FR" sz="1200" b="1" i="1" dirty="0" err="1">
                <a:latin typeface="Arial Narrow"/>
              </a:rPr>
              <a:t>Recommended</a:t>
            </a:r>
            <a:r>
              <a:rPr lang="fr-FR" sz="1200" b="1" i="1" dirty="0">
                <a:latin typeface="Arial Narrow"/>
              </a:rPr>
              <a:t> Size: </a:t>
            </a:r>
            <a:r>
              <a:rPr lang="fr-FR" sz="1200" dirty="0">
                <a:latin typeface="Arial Narrow"/>
              </a:rPr>
              <a:t>250 x 250 pixels </a:t>
            </a:r>
            <a:endParaRPr lang="fr-FR" sz="1200" dirty="0">
              <a:latin typeface="Arial Narrow" panose="020B0606020202030204" pitchFamily="34" charset="0"/>
            </a:endParaRPr>
          </a:p>
          <a:p>
            <a:pPr marL="171450">
              <a:lnSpc>
                <a:spcPts val="1300"/>
              </a:lnSpc>
              <a:spcAft>
                <a:spcPts val="1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8" name="Table 7"/>
          <p:cNvGraphicFramePr>
            <a:graphicFrameLocks noGrp="1"/>
          </p:cNvGraphicFramePr>
          <p:nvPr>
            <p:extLst>
              <p:ext uri="{D42A27DB-BD31-4B8C-83A1-F6EECF244321}">
                <p14:modId xmlns:p14="http://schemas.microsoft.com/office/powerpoint/2010/main" val="530814036"/>
              </p:ext>
            </p:extLst>
          </p:nvPr>
        </p:nvGraphicFramePr>
        <p:xfrm>
          <a:off x="504000" y="1617663"/>
          <a:ext cx="5234070" cy="1066223"/>
        </p:xfrm>
        <a:graphic>
          <a:graphicData uri="http://schemas.openxmlformats.org/drawingml/2006/table">
            <a:tbl>
              <a:tblPr firstRow="1" bandRow="1">
                <a:tableStyleId>{2D5ABB26-0587-4C30-8999-92F81FD0307C}</a:tableStyleId>
              </a:tblPr>
              <a:tblGrid>
                <a:gridCol w="2617035">
                  <a:extLst>
                    <a:ext uri="{9D8B030D-6E8A-4147-A177-3AD203B41FA5}">
                      <a16:colId xmlns:a16="http://schemas.microsoft.com/office/drawing/2014/main" val="20000"/>
                    </a:ext>
                  </a:extLst>
                </a:gridCol>
                <a:gridCol w="2617035">
                  <a:extLst>
                    <a:ext uri="{9D8B030D-6E8A-4147-A177-3AD203B41FA5}">
                      <a16:colId xmlns:a16="http://schemas.microsoft.com/office/drawing/2014/main" val="630865385"/>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Short Name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82880">
                <a:tc>
                  <a:txBody>
                    <a:bodyPr/>
                    <a:lstStyle/>
                    <a:p>
                      <a:pPr algn="l"/>
                      <a:r>
                        <a:rPr lang="en-US" sz="1000" b="0">
                          <a:latin typeface="Arial" panose="020B0604020202020204" pitchFamily="34" charset="0"/>
                          <a:cs typeface="Arial" panose="020B0604020202020204" pitchFamily="34" charset="0"/>
                        </a:rPr>
                        <a:t>Soft Drink, Soda, </a:t>
                      </a:r>
                      <a:r>
                        <a:rPr lang="en-US" sz="1000" b="0" err="1">
                          <a:latin typeface="Arial" panose="020B0604020202020204" pitchFamily="34" charset="0"/>
                          <a:cs typeface="Arial" panose="020B0604020202020204" pitchFamily="34" charset="0"/>
                        </a:rPr>
                        <a:t>Dr</a:t>
                      </a:r>
                      <a:r>
                        <a:rPr lang="en-US" sz="1000" b="0">
                          <a:latin typeface="Arial" panose="020B0604020202020204" pitchFamily="34" charset="0"/>
                          <a:cs typeface="Arial" panose="020B0604020202020204" pitchFamily="34" charset="0"/>
                        </a:rPr>
                        <a:t> Pepper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panose="020B0604020202020204" pitchFamily="34" charset="0"/>
                          <a:cs typeface="Arial" panose="020B0604020202020204" pitchFamily="34" charset="0"/>
                        </a:rPr>
                        <a:t>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Dairy, Milk, 1% </a:t>
                      </a:r>
                      <a:r>
                        <a:rPr lang="en-US" sz="1000" b="0" err="1">
                          <a:latin typeface="Arial" panose="020B0604020202020204" pitchFamily="34" charset="0"/>
                          <a:cs typeface="Arial" panose="020B0604020202020204" pitchFamily="34" charset="0"/>
                        </a:rPr>
                        <a:t>milkfat</a:t>
                      </a:r>
                      <a:endParaRPr lang="en-US" sz="1000" b="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hlinkClick r:id="rId3"/>
                        </a:rPr>
                        <a:t>https://www.1.com/34.jpg</a:t>
                      </a:r>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Coffee, Dark Roast, Starbucks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Soft</a:t>
                      </a:r>
                      <a:r>
                        <a:rPr lang="en-US" sz="1000" b="0" baseline="0">
                          <a:latin typeface="Arial" panose="020B0604020202020204" pitchFamily="34" charset="0"/>
                          <a:cs typeface="Arial" panose="020B0604020202020204" pitchFamily="34" charset="0"/>
                        </a:rPr>
                        <a:t> Drink, Juice, Minute Maid</a:t>
                      </a:r>
                      <a:endParaRPr lang="en-US" sz="1000" b="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https://www.1.36.jpg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6020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165429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Detail: Thumbnail - </a:t>
            </a:r>
            <a:r>
              <a:rPr lang="en-US" sz="1400" b="1" dirty="0">
                <a:solidFill>
                  <a:srgbClr val="00B050"/>
                </a:solidFill>
                <a:latin typeface="Arial Narrow" panose="020B0606020202030204" pitchFamily="34" charset="0"/>
              </a:rPr>
              <a:t>Optional</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URL of an Icon-size image of the item (in https: format as required by SAP), or filename of the image (sent in the zip file)—can be different from the product’s full-size Image.</a:t>
            </a:r>
          </a:p>
          <a:p>
            <a:pPr marL="169863" indent="-63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69863" indent="-63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200"/>
              </a:spcAft>
              <a:defRPr/>
            </a:pPr>
            <a:r>
              <a:rPr lang="fr-FR" sz="1200" b="1" i="1" dirty="0" err="1">
                <a:latin typeface="Arial Narrow" panose="020B0606020202030204" pitchFamily="34" charset="0"/>
              </a:rPr>
              <a:t>Recommended</a:t>
            </a:r>
            <a:r>
              <a:rPr lang="fr-FR" sz="1200" b="1" i="1" dirty="0">
                <a:latin typeface="Arial Narrow" panose="020B0606020202030204" pitchFamily="34" charset="0"/>
              </a:rPr>
              <a:t> Size: </a:t>
            </a:r>
            <a:r>
              <a:rPr lang="fr-FR" sz="1200" dirty="0">
                <a:latin typeface="Arial Narrow" panose="020B0606020202030204" pitchFamily="34" charset="0"/>
              </a:rPr>
              <a:t>85 x 85 pixels </a:t>
            </a:r>
          </a:p>
          <a:p>
            <a:pPr marL="169863" indent="-6350">
              <a:lnSpc>
                <a:spcPts val="1300"/>
              </a:lnSpc>
              <a:spcAft>
                <a:spcPts val="900"/>
              </a:spcAft>
              <a:defRPr/>
            </a:pPr>
            <a:r>
              <a:rPr lang="en-US" sz="1200" b="1" i="1" dirty="0">
                <a:latin typeface="Arial Narrow" panose="020B0606020202030204" pitchFamily="34" charset="0"/>
              </a:rPr>
              <a:t>Note: </a:t>
            </a:r>
            <a:r>
              <a:rPr lang="en-US" sz="1200" dirty="0">
                <a:latin typeface="Arial Narrow" panose="020B0606020202030204" pitchFamily="34" charset="0"/>
              </a:rPr>
              <a:t>If the “Thumbnail” field is left blank, the file in the “Image” field will be resized and populate the Thumbnail.</a:t>
            </a:r>
          </a:p>
        </p:txBody>
      </p:sp>
      <p:sp>
        <p:nvSpPr>
          <p:cNvPr id="2" name="Title 1"/>
          <p:cNvSpPr>
            <a:spLocks noGrp="1"/>
          </p:cNvSpPr>
          <p:nvPr>
            <p:ph type="title"/>
          </p:nvPr>
        </p:nvSpPr>
        <p:spPr/>
        <p:txBody>
          <a:bodyPr/>
          <a:lstStyle/>
          <a:p>
            <a:r>
              <a:rPr lang="en-US"/>
              <a:t>Creating a L2 PunchOut Catalog</a:t>
            </a:r>
            <a:endParaRPr lang="en-US" noProof="0"/>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extLst>
              <p:ext uri="{D42A27DB-BD31-4B8C-83A1-F6EECF244321}">
                <p14:modId xmlns:p14="http://schemas.microsoft.com/office/powerpoint/2010/main" val="4264347161"/>
              </p:ext>
            </p:extLst>
          </p:nvPr>
        </p:nvGraphicFramePr>
        <p:xfrm>
          <a:off x="501650" y="1617663"/>
          <a:ext cx="2691130" cy="1066223"/>
        </p:xfrm>
        <a:graphic>
          <a:graphicData uri="http://schemas.openxmlformats.org/drawingml/2006/table">
            <a:tbl>
              <a:tblPr firstRow="1" bandRow="1">
                <a:tableStyleId>{2D5ABB26-0587-4C30-8999-92F81FD0307C}</a:tableStyleId>
              </a:tblPr>
              <a:tblGrid>
                <a:gridCol w="2691130">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Thumbnail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hlinkClick r:id="rId3"/>
                        </a:rPr>
                        <a:t>https://www.1.com/12354.jpg</a:t>
                      </a:r>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l"/>
                      <a:r>
                        <a:rPr lang="en-US" sz="1000" dirty="0">
                          <a:latin typeface="Arial" panose="020B0604020202020204" pitchFamily="34" charset="0"/>
                          <a:cs typeface="Arial" panose="020B0604020202020204" pitchFamily="34" charset="0"/>
                          <a:hlinkClick r:id="rId4"/>
                        </a:rPr>
                        <a:t>https://www.1.com/34.jpg</a:t>
                      </a:r>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hlinkClick r:id="rId5"/>
                        </a:rPr>
                        <a:t>https://www.1.com/587.Jpg</a:t>
                      </a:r>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l"/>
                      <a:r>
                        <a:rPr lang="en-US" sz="1000" dirty="0">
                          <a:latin typeface="Arial" panose="020B0604020202020204" pitchFamily="34" charset="0"/>
                          <a:cs typeface="Arial" panose="020B0604020202020204" pitchFamily="34" charset="0"/>
                        </a:rPr>
                        <a:t>https://www.1.36.jpg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2430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kern="0" dirty="0">
                <a:solidFill>
                  <a:srgbClr val="000000"/>
                </a:solidFill>
              </a:rPr>
              <a:t>Special Notes for Images</a:t>
            </a:r>
          </a:p>
          <a:p>
            <a:pPr marL="461963" indent="-227013" fontAlgn="base">
              <a:lnSpc>
                <a:spcPts val="2000"/>
              </a:lnSpc>
              <a:spcBef>
                <a:spcPts val="0"/>
              </a:spcBef>
              <a:spcAft>
                <a:spcPts val="900"/>
              </a:spcAft>
              <a:buClr>
                <a:srgbClr val="FFC000"/>
              </a:buClr>
              <a:buSzPct val="100000"/>
              <a:buFont typeface="Wingdings" pitchFamily="2" charset="2"/>
              <a:buChar char="§"/>
            </a:pPr>
            <a:r>
              <a:rPr lang="en-US" sz="1800" b="0" kern="0" noProof="0" dirty="0">
                <a:solidFill>
                  <a:srgbClr val="000000"/>
                </a:solidFill>
              </a:rPr>
              <a:t>In the Catalog file, you can refer to a </a:t>
            </a:r>
            <a:r>
              <a:rPr lang="en-US" sz="1800" kern="0" noProof="0" dirty="0">
                <a:solidFill>
                  <a:srgbClr val="000000"/>
                </a:solidFill>
                <a:latin typeface="+mn-lt"/>
              </a:rPr>
              <a:t>Remote Image</a:t>
            </a:r>
            <a:r>
              <a:rPr lang="en-US" sz="1800" b="0" kern="0" noProof="0" dirty="0">
                <a:solidFill>
                  <a:srgbClr val="000000"/>
                </a:solidFill>
              </a:rPr>
              <a:t>—using a URL—or you can refer to a </a:t>
            </a:r>
            <a:r>
              <a:rPr lang="en-US" sz="1800" kern="0" noProof="0" dirty="0">
                <a:solidFill>
                  <a:srgbClr val="000000"/>
                </a:solidFill>
                <a:latin typeface="+mn-lt"/>
              </a:rPr>
              <a:t>Local Image</a:t>
            </a:r>
            <a:r>
              <a:rPr lang="en-US" sz="1800" b="0" kern="0" noProof="0" dirty="0">
                <a:solidFill>
                  <a:srgbClr val="000000"/>
                </a:solidFill>
              </a:rPr>
              <a:t>, and send that image to </a:t>
            </a:r>
            <a:r>
              <a:rPr lang="en-US" sz="1800" b="0" kern="0" noProof="0" dirty="0">
                <a:solidFill>
                  <a:schemeClr val="accent4"/>
                </a:solidFill>
              </a:rPr>
              <a:t>your Customer </a:t>
            </a:r>
            <a:r>
              <a:rPr lang="en-US" sz="1800" b="0" kern="0" noProof="0" dirty="0">
                <a:solidFill>
                  <a:srgbClr val="000000"/>
                </a:solidFill>
              </a:rPr>
              <a:t>to store</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Using </a:t>
            </a:r>
            <a:r>
              <a:rPr lang="en-US" sz="1800" kern="0" noProof="0" dirty="0">
                <a:solidFill>
                  <a:srgbClr val="000000"/>
                </a:solidFill>
                <a:latin typeface="+mn-lt"/>
              </a:rPr>
              <a:t>Remote Images </a:t>
            </a:r>
            <a:r>
              <a:rPr lang="en-US" sz="1800" b="0" kern="0" noProof="0" dirty="0">
                <a:solidFill>
                  <a:srgbClr val="000000"/>
                </a:solidFill>
              </a:rPr>
              <a:t>is preferred</a:t>
            </a:r>
          </a:p>
          <a:p>
            <a:pPr marL="628650" lvl="1" indent="-171450" fontAlgn="base">
              <a:lnSpc>
                <a:spcPts val="2200"/>
              </a:lnSpc>
              <a:spcBef>
                <a:spcPts val="0"/>
              </a:spcBef>
              <a:spcAft>
                <a:spcPts val="400"/>
              </a:spcAft>
              <a:buClrTx/>
              <a:buFont typeface="Arial" panose="020B0604020202020204" pitchFamily="34" charset="0"/>
              <a:buChar char="•"/>
            </a:pPr>
            <a:r>
              <a:rPr lang="en-US" b="0" kern="0" noProof="0" dirty="0"/>
              <a:t>Be sure the </a:t>
            </a:r>
            <a:r>
              <a:rPr lang="en-US" kern="0" noProof="0" dirty="0"/>
              <a:t>URL in the Template </a:t>
            </a:r>
            <a:r>
              <a:rPr lang="en-US" b="0" kern="0" noProof="0" dirty="0"/>
              <a:t>is </a:t>
            </a:r>
            <a:r>
              <a:rPr lang="en-US" b="0" i="1" kern="0" noProof="0" dirty="0">
                <a:latin typeface="+mn-lt"/>
              </a:rPr>
              <a:t>complete</a:t>
            </a:r>
            <a:r>
              <a:rPr lang="en-US" b="0" kern="0" noProof="0" dirty="0"/>
              <a:t> (including </a:t>
            </a:r>
            <a:r>
              <a:rPr lang="en-US" kern="0" dirty="0"/>
              <a:t>https</a:t>
            </a:r>
            <a:r>
              <a:rPr lang="en-US" b="0" kern="0" noProof="0" dirty="0"/>
              <a:t>:// as required by SAP) </a:t>
            </a:r>
          </a:p>
          <a:p>
            <a:pPr marL="457200" lvl="1" indent="0" fontAlgn="base">
              <a:lnSpc>
                <a:spcPts val="2200"/>
              </a:lnSpc>
              <a:spcBef>
                <a:spcPts val="0"/>
              </a:spcBef>
              <a:spcAft>
                <a:spcPts val="400"/>
              </a:spcAft>
              <a:buClrTx/>
              <a:buNone/>
            </a:pPr>
            <a:r>
              <a:rPr lang="en-US" i="1" kern="0" dirty="0">
                <a:latin typeface="+mn-lt"/>
              </a:rPr>
              <a:t>     </a:t>
            </a:r>
            <a:r>
              <a:rPr lang="en-US" b="0" i="1" kern="0" noProof="0" dirty="0">
                <a:latin typeface="+mn-lt"/>
              </a:rPr>
              <a:t>Example: </a:t>
            </a:r>
            <a:r>
              <a:rPr lang="en-US" b="0" kern="0" noProof="0" dirty="0"/>
              <a:t>https://server/directory/imagefilename.jpg </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t>Point to the image itself—not a program that serves up images</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dirty="0">
                <a:solidFill>
                  <a:srgbClr val="000000"/>
                </a:solidFill>
              </a:rPr>
              <a:t>If you use </a:t>
            </a:r>
            <a:r>
              <a:rPr lang="en-US" sz="1800" kern="0" noProof="0" dirty="0">
                <a:solidFill>
                  <a:srgbClr val="000000"/>
                </a:solidFill>
                <a:latin typeface="+mn-lt"/>
              </a:rPr>
              <a:t>Local Images</a:t>
            </a:r>
          </a:p>
          <a:p>
            <a:pPr marL="628650" lvl="1" indent="-171450" fontAlgn="base">
              <a:lnSpc>
                <a:spcPts val="2200"/>
              </a:lnSpc>
              <a:spcBef>
                <a:spcPts val="0"/>
              </a:spcBef>
              <a:spcAft>
                <a:spcPts val="400"/>
              </a:spcAft>
              <a:buClrTx/>
              <a:buFont typeface="Arial" panose="020B0604020202020204" pitchFamily="34" charset="0"/>
              <a:buChar char="•"/>
            </a:pPr>
            <a:r>
              <a:rPr lang="en-US" kern="0" noProof="0" dirty="0">
                <a:solidFill>
                  <a:srgbClr val="000000"/>
                </a:solidFill>
              </a:rPr>
              <a:t>Be sure the filename in the Template is </a:t>
            </a:r>
            <a:r>
              <a:rPr lang="en-US" i="1" kern="0" noProof="0" dirty="0">
                <a:solidFill>
                  <a:srgbClr val="000000"/>
                </a:solidFill>
                <a:latin typeface="+mn-lt"/>
              </a:rPr>
              <a:t>exact</a:t>
            </a:r>
            <a:r>
              <a:rPr lang="en-US" kern="0" noProof="0" dirty="0">
                <a:solidFill>
                  <a:srgbClr val="000000"/>
                </a:solidFill>
              </a:rPr>
              <a:t>—including upper and lower case</a:t>
            </a:r>
            <a:br>
              <a:rPr lang="en-US" kern="0" dirty="0">
                <a:solidFill>
                  <a:srgbClr val="000000"/>
                </a:solidFill>
              </a:rPr>
            </a:br>
            <a:r>
              <a:rPr lang="en-US" i="1" kern="0" noProof="0" dirty="0">
                <a:solidFill>
                  <a:srgbClr val="000000"/>
                </a:solidFill>
                <a:latin typeface="+mn-lt"/>
              </a:rPr>
              <a:t>Example: </a:t>
            </a:r>
            <a:r>
              <a:rPr lang="en-US" kern="0" noProof="0" dirty="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dirty="0">
                <a:solidFill>
                  <a:srgbClr val="000000"/>
                </a:solidFill>
              </a:rPr>
              <a:t>Load images in a zip file format with the Customer Name and Supplier Name on the SBN Account</a:t>
            </a:r>
          </a:p>
        </p:txBody>
      </p:sp>
      <p:sp>
        <p:nvSpPr>
          <p:cNvPr id="3" name="Title 2"/>
          <p:cNvSpPr>
            <a:spLocks noGrp="1"/>
          </p:cNvSpPr>
          <p:nvPr>
            <p:ph type="title"/>
          </p:nvPr>
        </p:nvSpPr>
        <p:spPr/>
        <p:txBody>
          <a:bodyPr/>
          <a:lstStyle/>
          <a:p>
            <a:r>
              <a:rPr lang="en-US" dirty="0"/>
              <a:t>Creating a L2 PunchOut Catalog</a:t>
            </a:r>
            <a:endParaRPr lang="en-US" noProof="0" dirty="0"/>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Tree>
    <p:extLst>
      <p:ext uri="{BB962C8B-B14F-4D97-AF65-F5344CB8AC3E}">
        <p14:creationId xmlns:p14="http://schemas.microsoft.com/office/powerpoint/2010/main" val="3647871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2923877"/>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PunchOut Enabled - </a:t>
            </a:r>
            <a:r>
              <a:rPr lang="en-US" sz="1400" b="1" dirty="0">
                <a:solidFill>
                  <a:srgbClr val="FF0000"/>
                </a:solidFill>
                <a:latin typeface="Arial Narrow" panose="020B0606020202030204" pitchFamily="34" charset="0"/>
              </a:rPr>
              <a:t>Required</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Tells the system that this file is a PunchOut Index file. Must be set to TRUE for the system to see this as a PunchOut item</a:t>
            </a:r>
          </a:p>
          <a:p>
            <a:pPr marL="169863" indent="-6350">
              <a:lnSpc>
                <a:spcPts val="1300"/>
              </a:lnSpc>
              <a:spcAft>
                <a:spcPts val="1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Boolean</a:t>
            </a:r>
          </a:p>
          <a:p>
            <a:pPr marL="171450" indent="-171450">
              <a:lnSpc>
                <a:spcPts val="1300"/>
              </a:lnSpc>
              <a:spcAft>
                <a:spcPts val="200"/>
              </a:spcAft>
              <a:buFont typeface="Wingdings" pitchFamily="2" charset="2"/>
              <a:buChar char="§"/>
              <a:defRPr/>
            </a:pPr>
            <a:r>
              <a:rPr lang="en-US" sz="1400" b="1" dirty="0" err="1">
                <a:latin typeface="Arial Narrow" panose="020B0606020202030204" pitchFamily="34" charset="0"/>
              </a:rPr>
              <a:t>PunchOutLevel</a:t>
            </a:r>
            <a:r>
              <a:rPr lang="en-US" sz="1400" b="1" dirty="0">
                <a:latin typeface="Arial Narrow" panose="020B0606020202030204" pitchFamily="34" charset="0"/>
              </a:rPr>
              <a:t> - </a:t>
            </a:r>
            <a:r>
              <a:rPr lang="en-US" sz="1400" b="1" dirty="0">
                <a:solidFill>
                  <a:srgbClr val="FF0000"/>
                </a:solidFill>
                <a:latin typeface="Arial Narrow" panose="020B0606020202030204" pitchFamily="34" charset="0"/>
              </a:rPr>
              <a:t>Required</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Tells the system that this item is a L2 PunchOut item that will take the User to the Supplier’s site at the </a:t>
            </a:r>
            <a:r>
              <a:rPr lang="en-US" sz="1200" b="1" dirty="0">
                <a:latin typeface="Arial Narrow" panose="020B0606020202030204" pitchFamily="34" charset="0"/>
              </a:rPr>
              <a:t>Store</a:t>
            </a:r>
            <a:r>
              <a:rPr lang="en-US" sz="1200" dirty="0">
                <a:latin typeface="Arial Narrow" panose="020B0606020202030204" pitchFamily="34" charset="0"/>
              </a:rPr>
              <a:t> Level (like a L1), the </a:t>
            </a:r>
            <a:r>
              <a:rPr lang="en-US" sz="1200" b="1" dirty="0">
                <a:latin typeface="Arial Narrow" panose="020B0606020202030204" pitchFamily="34" charset="0"/>
              </a:rPr>
              <a:t>Aisle </a:t>
            </a:r>
            <a:r>
              <a:rPr lang="en-US" sz="1200" dirty="0">
                <a:latin typeface="Arial Narrow" panose="020B0606020202030204" pitchFamily="34" charset="0"/>
              </a:rPr>
              <a:t>level (a category, that requires then to further refine the search on the Supplier’s site), the </a:t>
            </a:r>
            <a:r>
              <a:rPr lang="en-US" sz="1200" b="1" dirty="0">
                <a:latin typeface="Arial Narrow" panose="020B0606020202030204" pitchFamily="34" charset="0"/>
              </a:rPr>
              <a:t>Shelf</a:t>
            </a:r>
            <a:r>
              <a:rPr lang="en-US" sz="1200" dirty="0">
                <a:latin typeface="Arial Narrow" panose="020B0606020202030204" pitchFamily="34" charset="0"/>
              </a:rPr>
              <a:t> level (a refined category that results in only a few items that will all be displayed in the PunchOut) or the </a:t>
            </a:r>
            <a:r>
              <a:rPr lang="en-US" sz="1200" b="1" dirty="0">
                <a:latin typeface="Arial Narrow" panose="020B0606020202030204" pitchFamily="34" charset="0"/>
              </a:rPr>
              <a:t>Product </a:t>
            </a:r>
            <a:r>
              <a:rPr lang="en-US" sz="1200" dirty="0">
                <a:latin typeface="Arial Narrow" panose="020B0606020202030204" pitchFamily="34" charset="0"/>
              </a:rPr>
              <a:t>level (this takes the User to the exact item on the Supplier’s site that they searched for in Ariba). </a:t>
            </a:r>
            <a:r>
              <a:rPr lang="en-US" sz="1200" b="1" dirty="0">
                <a:latin typeface="Arial Narrow" panose="020B0606020202030204" pitchFamily="34" charset="0"/>
              </a:rPr>
              <a:t>Product</a:t>
            </a:r>
            <a:r>
              <a:rPr lang="en-US" sz="1200" dirty="0">
                <a:latin typeface="Arial Narrow" panose="020B0606020202030204" pitchFamily="34" charset="0"/>
              </a:rPr>
              <a:t> is the most common level</a:t>
            </a:r>
          </a:p>
          <a:p>
            <a:pPr marL="169863" indent="-6350">
              <a:lnSpc>
                <a:spcPts val="1300"/>
              </a:lnSpc>
              <a:spcAft>
                <a:spcPts val="200"/>
              </a:spcAft>
              <a:defRPr/>
            </a:pPr>
            <a:r>
              <a:rPr lang="en-US" sz="1200" b="1" i="1" dirty="0">
                <a:latin typeface="Arial Narrow" panose="020B0606020202030204" pitchFamily="34" charset="0"/>
              </a:rPr>
              <a:t>Values: </a:t>
            </a:r>
            <a:r>
              <a:rPr lang="en-US" sz="1200" dirty="0">
                <a:latin typeface="Arial Narrow" panose="020B0606020202030204" pitchFamily="34" charset="0"/>
              </a:rPr>
              <a:t>Store, Aisle, Shelf, Product	</a:t>
            </a:r>
          </a:p>
          <a:p>
            <a:pPr marL="169863" indent="-63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Boolean</a:t>
            </a:r>
          </a:p>
          <a:p>
            <a:pPr marL="171450">
              <a:lnSpc>
                <a:spcPts val="1300"/>
              </a:lnSpc>
              <a:spcAft>
                <a:spcPts val="900"/>
              </a:spcAft>
              <a:defRPr/>
            </a:pPr>
            <a:endParaRPr lang="en-US" sz="1200" dirty="0">
              <a:latin typeface="Arial Narrow" panose="020B0606020202030204" pitchFamily="34" charset="0"/>
            </a:endParaRPr>
          </a:p>
          <a:p>
            <a:pPr marL="169863" indent="-63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dirty="0"/>
              <a:t>Creating a L2 PunchOut Catalog</a:t>
            </a:r>
            <a:endParaRPr lang="en-US" noProof="0" dirty="0"/>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extLst>
              <p:ext uri="{D42A27DB-BD31-4B8C-83A1-F6EECF244321}">
                <p14:modId xmlns:p14="http://schemas.microsoft.com/office/powerpoint/2010/main" val="1196847532"/>
              </p:ext>
            </p:extLst>
          </p:nvPr>
        </p:nvGraphicFramePr>
        <p:xfrm>
          <a:off x="501650" y="1617663"/>
          <a:ext cx="5218666" cy="517583"/>
        </p:xfrm>
        <a:graphic>
          <a:graphicData uri="http://schemas.openxmlformats.org/drawingml/2006/table">
            <a:tbl>
              <a:tblPr firstRow="1" bandRow="1">
                <a:tableStyleId>{2D5ABB26-0587-4C30-8999-92F81FD0307C}</a:tableStyleId>
              </a:tblPr>
              <a:tblGrid>
                <a:gridCol w="2609333">
                  <a:extLst>
                    <a:ext uri="{9D8B030D-6E8A-4147-A177-3AD203B41FA5}">
                      <a16:colId xmlns:a16="http://schemas.microsoft.com/office/drawing/2014/main" val="20000"/>
                    </a:ext>
                  </a:extLst>
                </a:gridCol>
                <a:gridCol w="2609333">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PunchOut Enabled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err="1">
                          <a:solidFill>
                            <a:schemeClr val="bg1"/>
                          </a:solidFill>
                          <a:latin typeface="Arial" panose="020B0604020202020204" pitchFamily="34" charset="0"/>
                          <a:cs typeface="Arial" panose="020B0604020202020204" pitchFamily="34" charset="0"/>
                        </a:rPr>
                        <a:t>PunchOutLevel</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ctr"/>
                      <a:r>
                        <a:rPr lang="en-US" sz="1000" dirty="0">
                          <a:latin typeface="Arial" panose="020B0604020202020204" pitchFamily="34" charset="0"/>
                          <a:cs typeface="Arial" panose="020B0604020202020204" pitchFamily="34" charset="0"/>
                        </a:rPr>
                        <a:t>TRUE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Product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8373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4655121"/>
          </a:xfrm>
          <a:prstGeom prst="rect">
            <a:avLst/>
          </a:prstGeom>
          <a:solidFill>
            <a:schemeClr val="bg1"/>
          </a:solidFill>
          <a:ln w="9525">
            <a:noFill/>
            <a:miter lim="800000"/>
            <a:headEnd/>
            <a:tailEnd type="none" w="lg" len="lg"/>
          </a:ln>
        </p:spPr>
        <p:txBody>
          <a:bodyPr wrap="square" lIns="0" tIns="0" rIns="0" bIns="0">
            <a:spAutoFit/>
          </a:bodyPr>
          <a:lstStyle/>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Custom Field Name - </a:t>
            </a:r>
            <a:r>
              <a:rPr kumimoji="0" lang="en-US" sz="14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Required</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Description: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String</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Maximum length: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255</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Example: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123</a:t>
            </a:r>
          </a:p>
          <a:p>
            <a:pPr marL="171450" marR="0" lvl="0" indent="0" algn="l" defTabSz="1088776" rtl="0" eaLnBrk="1" fontAlgn="auto" latinLnBrk="0" hangingPunct="1">
              <a:lnSpc>
                <a:spcPts val="13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Note: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Custom Field Name - </a:t>
            </a:r>
            <a:r>
              <a:rPr kumimoji="0" lang="en-US" sz="1400" b="1" i="0" u="none" strike="noStrike" kern="1200" cap="none" spc="0" normalizeH="0" baseline="0" noProof="0" dirty="0">
                <a:ln>
                  <a:noFill/>
                </a:ln>
                <a:solidFill>
                  <a:srgbClr val="00B050"/>
                </a:solidFill>
                <a:effectLst/>
                <a:uLnTx/>
                <a:uFillTx/>
                <a:latin typeface="Arial Narrow" panose="020B0606020202030204" pitchFamily="34" charset="0"/>
                <a:ea typeface="+mn-ea"/>
                <a:cs typeface="+mn-cs"/>
              </a:rPr>
              <a:t>Optional</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Description: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String</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Maximum length: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255</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Example: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123</a:t>
            </a:r>
          </a:p>
          <a:p>
            <a:pPr marL="171450" marR="0" lvl="0" indent="0" algn="l" defTabSz="1088776" rtl="0" eaLnBrk="1" fontAlgn="auto" latinLnBrk="0" hangingPunct="1">
              <a:lnSpc>
                <a:spcPts val="13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Note: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71450" marR="0" lvl="0" indent="-171450" algn="l" defTabSz="1088776" rtl="0" eaLnBrk="1" fontAlgn="auto" latinLnBrk="0" hangingPunct="1">
              <a:lnSpc>
                <a:spcPts val="1300"/>
              </a:lnSpc>
              <a:spcBef>
                <a:spcPts val="0"/>
              </a:spcBef>
              <a:spcAft>
                <a:spcPts val="200"/>
              </a:spcAft>
              <a:buClrTx/>
              <a:buSzTx/>
              <a:buFont typeface="Wingdings"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Custom Field Name - </a:t>
            </a:r>
            <a:r>
              <a:rPr kumimoji="0" lang="en-US" sz="1400" b="1" i="0" u="none" strike="noStrike" kern="1200" cap="none" spc="0" normalizeH="0" baseline="0" noProof="0" dirty="0">
                <a:ln>
                  <a:noFill/>
                </a:ln>
                <a:solidFill>
                  <a:srgbClr val="00B050"/>
                </a:solidFill>
                <a:effectLst/>
                <a:uLnTx/>
                <a:uFillTx/>
                <a:latin typeface="Arial Narrow" panose="020B0606020202030204" pitchFamily="34" charset="0"/>
                <a:ea typeface="+mn-ea"/>
                <a:cs typeface="+mn-cs"/>
              </a:rPr>
              <a:t>Optional</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Description: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Type of data: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String</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Maximum length: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255</a:t>
            </a:r>
          </a:p>
          <a:p>
            <a:pPr marL="171450" marR="0" lvl="0" indent="0" algn="l" defTabSz="1088776" rtl="0" eaLnBrk="1" fontAlgn="auto" latinLnBrk="0" hangingPunct="1">
              <a:lnSpc>
                <a:spcPts val="1300"/>
              </a:lnSpc>
              <a:spcBef>
                <a:spcPts val="0"/>
              </a:spcBef>
              <a:spcAft>
                <a:spcPts val="20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Example: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123</a:t>
            </a:r>
          </a:p>
          <a:p>
            <a:pPr marL="171450" marR="0" lvl="0" indent="0" algn="l" defTabSz="1088776" rtl="0" eaLnBrk="1" fontAlgn="auto" latinLnBrk="0" hangingPunct="1">
              <a:lnSpc>
                <a:spcPts val="1300"/>
              </a:lnSpc>
              <a:spcBef>
                <a:spcPts val="0"/>
              </a:spcBef>
              <a:spcAft>
                <a:spcPts val="120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Note: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Lorum ipsum Lorum ipsum</a:t>
            </a:r>
          </a:p>
          <a:p>
            <a:pPr marL="115888" marR="0" lvl="0" indent="0" algn="l" defTabSz="1088776" rtl="0" eaLnBrk="1" fontAlgn="auto" latinLnBrk="0" hangingPunct="1">
              <a:lnSpc>
                <a:spcPts val="1300"/>
              </a:lnSpc>
              <a:spcBef>
                <a:spcPts val="0"/>
              </a:spcBef>
              <a:spcAft>
                <a:spcPts val="9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115888" marR="0" lvl="0" indent="0" algn="l" defTabSz="1088776" rtl="0" eaLnBrk="1" fontAlgn="auto" latinLnBrk="0" hangingPunct="1">
              <a:lnSpc>
                <a:spcPts val="1300"/>
              </a:lnSpc>
              <a:spcBef>
                <a:spcPts val="0"/>
              </a:spcBef>
              <a:spcAft>
                <a:spcPts val="2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115888" marR="0" lvl="0" indent="0" algn="l" defTabSz="1088776" rtl="0" eaLnBrk="1" fontAlgn="auto" latinLnBrk="0" hangingPunct="1">
              <a:lnSpc>
                <a:spcPts val="1200"/>
              </a:lnSpc>
              <a:spcBef>
                <a:spcPts val="0"/>
              </a:spcBef>
              <a:spcAft>
                <a:spcPts val="2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115888" marR="0" lvl="0" indent="0" algn="l" defTabSz="1088776" rtl="0" eaLnBrk="1" fontAlgn="auto" latinLnBrk="0" hangingPunct="1">
              <a:lnSpc>
                <a:spcPts val="1200"/>
              </a:lnSpc>
              <a:spcBef>
                <a:spcPts val="0"/>
              </a:spcBef>
              <a:spcAft>
                <a:spcPts val="2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2" name="Title 1"/>
          <p:cNvSpPr>
            <a:spLocks noGrp="1"/>
          </p:cNvSpPr>
          <p:nvPr>
            <p:ph type="title"/>
          </p:nvPr>
        </p:nvSpPr>
        <p:spPr/>
        <p:txBody>
          <a:bodyPr/>
          <a:lstStyle/>
          <a:p>
            <a:r>
              <a:rPr lang="en-US"/>
              <a:t>Creating a L2 PunchOut Catalog</a:t>
            </a:r>
            <a:endParaRPr lang="en-US" noProof="0"/>
          </a:p>
        </p:txBody>
      </p:sp>
      <p:graphicFrame>
        <p:nvGraphicFramePr>
          <p:cNvPr id="5" name="Table 4"/>
          <p:cNvGraphicFramePr>
            <a:graphicFrameLocks noGrp="1"/>
          </p:cNvGraphicFramePr>
          <p:nvPr/>
        </p:nvGraphicFramePr>
        <p:xfrm>
          <a:off x="504001" y="1617663"/>
          <a:ext cx="5230050" cy="1066223"/>
        </p:xfrm>
        <a:graphic>
          <a:graphicData uri="http://schemas.openxmlformats.org/drawingml/2006/table">
            <a:tbl>
              <a:tblPr firstRow="1" bandRow="1">
                <a:tableStyleId>{2D5ABB26-0587-4C30-8999-92F81FD0307C}</a:tableStyleId>
              </a:tblPr>
              <a:tblGrid>
                <a:gridCol w="1743350">
                  <a:extLst>
                    <a:ext uri="{9D8B030D-6E8A-4147-A177-3AD203B41FA5}">
                      <a16:colId xmlns:a16="http://schemas.microsoft.com/office/drawing/2014/main" val="20000"/>
                    </a:ext>
                  </a:extLst>
                </a:gridCol>
                <a:gridCol w="1743350">
                  <a:extLst>
                    <a:ext uri="{9D8B030D-6E8A-4147-A177-3AD203B41FA5}">
                      <a16:colId xmlns:a16="http://schemas.microsoft.com/office/drawing/2014/main" val="20001"/>
                    </a:ext>
                  </a:extLst>
                </a:gridCol>
                <a:gridCol w="1743350">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Custom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Custom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Custom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000" b="1">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Star: 5 Points 3">
            <a:extLst>
              <a:ext uri="{FF2B5EF4-FFF2-40B4-BE49-F238E27FC236}">
                <a16:creationId xmlns:a16="http://schemas.microsoft.com/office/drawing/2014/main" id="{EB50F2F5-74AC-4443-C66D-F5CE83E0E41F}"/>
              </a:ext>
            </a:extLst>
          </p:cNvPr>
          <p:cNvSpPr/>
          <p:nvPr/>
        </p:nvSpPr>
        <p:spPr bwMode="gray">
          <a:xfrm>
            <a:off x="5800166" y="1100893"/>
            <a:ext cx="3794555" cy="3604537"/>
          </a:xfrm>
          <a:prstGeom prst="star5">
            <a:avLst/>
          </a:prstGeom>
          <a:solidFill>
            <a:srgbClr val="FF0000"/>
          </a:solidFill>
          <a:ln w="25400"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400" kern="0" dirty="0">
                <a:ea typeface="Arial Unicode MS"/>
                <a:cs typeface="Arial Unicode MS"/>
              </a:rPr>
              <a:t>Remove this slide if custom fields are not applicable.</a:t>
            </a:r>
            <a:endParaRPr lang="en-US" sz="14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620563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Uploading and Publishing</a:t>
            </a:r>
            <a:br>
              <a:rPr lang="en-US" noProof="0" dirty="0">
                <a:latin typeface="+mj-lt"/>
              </a:rPr>
            </a:br>
            <a:r>
              <a:rPr lang="en-US" noProof="0" dirty="0">
                <a:solidFill>
                  <a:schemeClr val="accent1"/>
                </a:solidFill>
                <a:latin typeface="+mj-lt"/>
              </a:rPr>
              <a:t>PunchOut Catalogs</a:t>
            </a:r>
          </a:p>
        </p:txBody>
      </p:sp>
    </p:spTree>
    <p:extLst>
      <p:ext uri="{BB962C8B-B14F-4D97-AF65-F5344CB8AC3E}">
        <p14:creationId xmlns:p14="http://schemas.microsoft.com/office/powerpoint/2010/main" val="3298416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30188" indent="-230188">
              <a:lnSpc>
                <a:spcPts val="2300"/>
              </a:lnSpc>
              <a:spcBef>
                <a:spcPts val="0"/>
              </a:spcBef>
              <a:spcAft>
                <a:spcPts val="900"/>
              </a:spcAft>
              <a:buFont typeface="Wingdings" pitchFamily="2" charset="2"/>
              <a:buChar char="§"/>
            </a:pPr>
            <a:r>
              <a:rPr lang="en-US" dirty="0"/>
              <a:t>Login to Ariba Network</a:t>
            </a:r>
          </a:p>
          <a:p>
            <a:pPr marL="400050" lvl="2" indent="-169863">
              <a:lnSpc>
                <a:spcPts val="2000"/>
              </a:lnSpc>
              <a:spcBef>
                <a:spcPts val="0"/>
              </a:spcBef>
              <a:spcAft>
                <a:spcPts val="200"/>
              </a:spcAft>
              <a:buFont typeface="Wingdings" pitchFamily="2" charset="2"/>
              <a:buChar char="§"/>
            </a:pPr>
            <a:r>
              <a:rPr lang="en-US" dirty="0"/>
              <a:t>Go to: </a:t>
            </a:r>
            <a:r>
              <a:rPr lang="en-US" dirty="0">
                <a:hlinkClick r:id="rId3"/>
              </a:rPr>
              <a:t>https://supplier.ariba.com</a:t>
            </a:r>
            <a:endParaRPr lang="en-US" dirty="0"/>
          </a:p>
          <a:p>
            <a:pPr marL="400050" lvl="2" indent="-169863">
              <a:lnSpc>
                <a:spcPts val="2000"/>
              </a:lnSpc>
              <a:spcBef>
                <a:spcPts val="0"/>
              </a:spcBef>
              <a:spcAft>
                <a:spcPts val="200"/>
              </a:spcAft>
              <a:buFont typeface="Wingdings" pitchFamily="2" charset="2"/>
              <a:buChar char="§"/>
            </a:pPr>
            <a:r>
              <a:rPr lang="en-US" dirty="0"/>
              <a:t>Log in with your Username and Password</a:t>
            </a:r>
          </a:p>
        </p:txBody>
      </p:sp>
      <p:sp>
        <p:nvSpPr>
          <p:cNvPr id="2" name="Title 1"/>
          <p:cNvSpPr>
            <a:spLocks noGrp="1"/>
          </p:cNvSpPr>
          <p:nvPr>
            <p:ph type="title"/>
          </p:nvPr>
        </p:nvSpPr>
        <p:spPr/>
        <p:txBody>
          <a:bodyPr/>
          <a:lstStyle/>
          <a:p>
            <a:r>
              <a:rPr lang="en-US" spc="-50" dirty="0"/>
              <a:t>Uploading and Publishing PunchOut Catalogs</a:t>
            </a:r>
          </a:p>
        </p:txBody>
      </p:sp>
      <p:pic>
        <p:nvPicPr>
          <p:cNvPr id="7" name="Picture 6">
            <a:extLst>
              <a:ext uri="{FF2B5EF4-FFF2-40B4-BE49-F238E27FC236}">
                <a16:creationId xmlns:a16="http://schemas.microsoft.com/office/drawing/2014/main" id="{27BA4330-DA80-44DF-A1F7-A2FFCA4EC4D7}"/>
              </a:ext>
            </a:extLst>
          </p:cNvPr>
          <p:cNvPicPr>
            <a:picLocks noChangeAspect="1"/>
          </p:cNvPicPr>
          <p:nvPr/>
        </p:nvPicPr>
        <p:blipFill rotWithShape="1">
          <a:blip r:embed="rId4"/>
          <a:srcRect r="1731"/>
          <a:stretch/>
        </p:blipFill>
        <p:spPr>
          <a:xfrm>
            <a:off x="2783840" y="2785010"/>
            <a:ext cx="6626794" cy="3550990"/>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C8A88426-F69A-EF37-2D6B-BB91400D6E7C}"/>
              </a:ext>
            </a:extLst>
          </p:cNvPr>
          <p:cNvSpPr/>
          <p:nvPr/>
        </p:nvSpPr>
        <p:spPr bwMode="gray">
          <a:xfrm>
            <a:off x="2783840" y="3725883"/>
            <a:ext cx="2186586" cy="1265274"/>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2426220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1" y="1266092"/>
            <a:ext cx="11186477" cy="5762861"/>
          </a:xfrm>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dirty="0"/>
              <a:t>Switch to your Test Account</a:t>
            </a:r>
          </a:p>
          <a:p>
            <a:pPr marL="403225" lvl="1" indent="-177800">
              <a:lnSpc>
                <a:spcPts val="2000"/>
              </a:lnSpc>
              <a:spcBef>
                <a:spcPts val="300"/>
              </a:spcBef>
              <a:spcAft>
                <a:spcPts val="600"/>
              </a:spcAft>
              <a:buClrTx/>
            </a:pPr>
            <a:r>
              <a:rPr lang="en-US" sz="1600" dirty="0"/>
              <a:t>Your Catalog should be loaded and tested in your Test Account. (</a:t>
            </a:r>
            <a:r>
              <a:rPr lang="en-US" sz="1600" i="1" dirty="0"/>
              <a:t>Note: </a:t>
            </a:r>
            <a:r>
              <a:rPr lang="en-US" sz="1600" dirty="0"/>
              <a:t>If you are instructed to load a Catalog to a Production account, just skip this step)</a:t>
            </a:r>
          </a:p>
          <a:p>
            <a:pPr marL="403225" lvl="1" indent="-177800">
              <a:lnSpc>
                <a:spcPts val="2000"/>
              </a:lnSpc>
              <a:spcBef>
                <a:spcPts val="300"/>
              </a:spcBef>
              <a:spcAft>
                <a:spcPts val="600"/>
              </a:spcAft>
              <a:buClrTx/>
            </a:pPr>
            <a:r>
              <a:rPr lang="en-US" sz="1600" dirty="0"/>
              <a:t>Find your initials in the upper right corner and click for the pull down menu, then click “Switch To Test Account”</a:t>
            </a:r>
          </a:p>
          <a:p>
            <a:pPr marL="403225" lvl="1" indent="-177800">
              <a:lnSpc>
                <a:spcPts val="2000"/>
              </a:lnSpc>
              <a:spcBef>
                <a:spcPts val="300"/>
              </a:spcBef>
              <a:spcAft>
                <a:spcPts val="600"/>
              </a:spcAft>
              <a:buClrTx/>
            </a:pPr>
            <a:r>
              <a:rPr lang="en-US" sz="1600" dirty="0"/>
              <a:t>If you don’t see a “Switch to Test Account” link, your Test account has not yet been set up. Contact your SAP Business Network Administrator</a:t>
            </a:r>
          </a:p>
          <a:p>
            <a:pPr lvl="1">
              <a:lnSpc>
                <a:spcPts val="1700"/>
              </a:lnSpc>
              <a:spcBef>
                <a:spcPts val="300"/>
              </a:spcBef>
              <a:spcAft>
                <a:spcPts val="600"/>
              </a:spcAft>
            </a:pPr>
            <a:endParaRPr lang="en-US" sz="1600" dirty="0"/>
          </a:p>
          <a:p>
            <a:pPr lvl="1">
              <a:lnSpc>
                <a:spcPts val="1700"/>
              </a:lnSpc>
              <a:spcBef>
                <a:spcPts val="300"/>
              </a:spcBef>
              <a:spcAft>
                <a:spcPts val="600"/>
              </a:spcAft>
            </a:pPr>
            <a:endParaRPr lang="en-US" sz="1600" dirty="0"/>
          </a:p>
          <a:p>
            <a:pPr marL="0" lvl="1" indent="0">
              <a:lnSpc>
                <a:spcPts val="1700"/>
              </a:lnSpc>
              <a:spcBef>
                <a:spcPts val="300"/>
              </a:spcBef>
              <a:spcAft>
                <a:spcPts val="600"/>
              </a:spcAft>
              <a:buNone/>
            </a:pPr>
            <a:endParaRPr lang="en-US" sz="1600" dirty="0"/>
          </a:p>
          <a:p>
            <a:pPr lvl="1">
              <a:lnSpc>
                <a:spcPts val="1700"/>
              </a:lnSpc>
              <a:spcBef>
                <a:spcPts val="300"/>
              </a:spcBef>
              <a:spcAft>
                <a:spcPts val="600"/>
              </a:spcAft>
            </a:pPr>
            <a:endParaRPr lang="en-US" sz="1600" dirty="0"/>
          </a:p>
          <a:p>
            <a:pPr lvl="1">
              <a:lnSpc>
                <a:spcPts val="1700"/>
              </a:lnSpc>
              <a:spcBef>
                <a:spcPts val="300"/>
              </a:spcBef>
              <a:spcAft>
                <a:spcPts val="600"/>
              </a:spcAft>
            </a:pPr>
            <a:endParaRPr lang="en-US" sz="1600" dirty="0"/>
          </a:p>
          <a:p>
            <a:pPr lvl="1">
              <a:lnSpc>
                <a:spcPts val="1700"/>
              </a:lnSpc>
              <a:spcBef>
                <a:spcPts val="300"/>
              </a:spcBef>
              <a:spcAft>
                <a:spcPts val="600"/>
              </a:spcAft>
            </a:pPr>
            <a:endParaRPr lang="en-US" sz="1600" dirty="0"/>
          </a:p>
          <a:p>
            <a:pPr lvl="1">
              <a:lnSpc>
                <a:spcPts val="1700"/>
              </a:lnSpc>
              <a:spcBef>
                <a:spcPts val="300"/>
              </a:spcBef>
              <a:spcAft>
                <a:spcPts val="600"/>
              </a:spcAft>
            </a:pPr>
            <a:endParaRPr lang="en-US" sz="1600" dirty="0"/>
          </a:p>
          <a:p>
            <a:pPr lvl="1">
              <a:lnSpc>
                <a:spcPts val="1700"/>
              </a:lnSpc>
              <a:spcBef>
                <a:spcPts val="300"/>
              </a:spcBef>
              <a:spcAft>
                <a:spcPts val="600"/>
              </a:spcAft>
            </a:pPr>
            <a:endParaRPr lang="en-US" sz="1600" dirty="0"/>
          </a:p>
          <a:p>
            <a:pPr lvl="1">
              <a:lnSpc>
                <a:spcPts val="1700"/>
              </a:lnSpc>
              <a:spcBef>
                <a:spcPts val="300"/>
              </a:spcBef>
              <a:spcAft>
                <a:spcPts val="600"/>
              </a:spcAft>
            </a:pPr>
            <a:endParaRPr lang="en-US" sz="1600" dirty="0"/>
          </a:p>
          <a:p>
            <a:pPr marL="403225" lvl="1" indent="-177800">
              <a:lnSpc>
                <a:spcPts val="1700"/>
              </a:lnSpc>
              <a:spcBef>
                <a:spcPts val="300"/>
              </a:spcBef>
              <a:spcAft>
                <a:spcPts val="600"/>
              </a:spcAft>
            </a:pPr>
            <a:r>
              <a:rPr lang="en-US" sz="1600" dirty="0"/>
              <a:t>You will get a warning. </a:t>
            </a:r>
            <a:r>
              <a:rPr lang="en-US" sz="1600" b="1" dirty="0"/>
              <a:t>“You are about to switch to Test Mode.” </a:t>
            </a:r>
            <a:r>
              <a:rPr lang="en-US" sz="1600" dirty="0"/>
              <a:t>Click “OK”</a:t>
            </a:r>
          </a:p>
        </p:txBody>
      </p:sp>
      <p:sp>
        <p:nvSpPr>
          <p:cNvPr id="2" name="Title 1"/>
          <p:cNvSpPr>
            <a:spLocks noGrp="1"/>
          </p:cNvSpPr>
          <p:nvPr>
            <p:ph type="title"/>
          </p:nvPr>
        </p:nvSpPr>
        <p:spPr/>
        <p:txBody>
          <a:bodyPr/>
          <a:lstStyle/>
          <a:p>
            <a:r>
              <a:rPr lang="en-US" spc="-50"/>
              <a:t>Uploading and Publishing PunchOut Catalogs</a:t>
            </a:r>
            <a:endParaRPr lang="en-US" noProof="0"/>
          </a:p>
        </p:txBody>
      </p:sp>
      <p:pic>
        <p:nvPicPr>
          <p:cNvPr id="8" name="Picture 7">
            <a:extLst>
              <a:ext uri="{FF2B5EF4-FFF2-40B4-BE49-F238E27FC236}">
                <a16:creationId xmlns:a16="http://schemas.microsoft.com/office/drawing/2014/main" id="{F46EC9AA-166D-5ADA-CB5F-0565BEF2DE09}"/>
              </a:ext>
            </a:extLst>
          </p:cNvPr>
          <p:cNvPicPr>
            <a:picLocks noChangeAspect="1"/>
          </p:cNvPicPr>
          <p:nvPr/>
        </p:nvPicPr>
        <p:blipFill>
          <a:blip r:embed="rId3"/>
          <a:stretch>
            <a:fillRect/>
          </a:stretch>
        </p:blipFill>
        <p:spPr>
          <a:xfrm>
            <a:off x="3170690" y="2982740"/>
            <a:ext cx="5759404" cy="31663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181776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900"/>
              </a:spcAft>
              <a:buFont typeface="Wingdings" pitchFamily="2" charset="2"/>
              <a:buChar char="§"/>
            </a:pPr>
            <a:r>
              <a:rPr lang="en-US" dirty="0"/>
              <a:t>When uploading a Catalog on SAP Business Network, there are four steps you will follow:</a:t>
            </a:r>
          </a:p>
          <a:p>
            <a:pPr marL="746125" lvl="1" indent="-284163">
              <a:lnSpc>
                <a:spcPts val="2000"/>
              </a:lnSpc>
              <a:spcAft>
                <a:spcPts val="600"/>
              </a:spcAft>
              <a:buClr>
                <a:srgbClr val="FF1100"/>
              </a:buClr>
              <a:buFont typeface="+mj-lt"/>
              <a:buAutoNum type="arabicPeriod"/>
            </a:pPr>
            <a:r>
              <a:rPr lang="en-US" b="1" noProof="0" dirty="0"/>
              <a:t>Uploading—</a:t>
            </a:r>
            <a:r>
              <a:rPr lang="en-US" noProof="0" dirty="0">
                <a:solidFill>
                  <a:schemeClr val="tx1"/>
                </a:solidFill>
              </a:rPr>
              <a:t>Transfers the Catalog file from your local drive to the SAP Business Network</a:t>
            </a:r>
            <a:r>
              <a:rPr lang="en-US" b="0" noProof="0" dirty="0">
                <a:solidFill>
                  <a:schemeClr val="tx1"/>
                </a:solidFill>
              </a:rPr>
              <a:t>. During the upload process, you enter the Catalog name (this becomes the “Subscription Name” in the Buyer’s local Catalog) descriptive text, and classify it so that buying organizations that are looking for specific products and services can find your Catalog</a:t>
            </a:r>
          </a:p>
          <a:p>
            <a:pPr marL="746125" lvl="1" indent="-285750">
              <a:lnSpc>
                <a:spcPts val="2000"/>
              </a:lnSpc>
              <a:spcAft>
                <a:spcPts val="600"/>
              </a:spcAft>
              <a:buClr>
                <a:srgbClr val="FF1100"/>
              </a:buClr>
              <a:buFont typeface="+mj-lt"/>
              <a:buAutoNum type="arabicPeriod"/>
            </a:pPr>
            <a:r>
              <a:rPr lang="en-US" b="1" dirty="0">
                <a:cs typeface="Arial" panose="020B0604020202020204" pitchFamily="34" charset="0"/>
              </a:rPr>
              <a:t>Setting </a:t>
            </a:r>
            <a:r>
              <a:rPr lang="en-US" b="1" noProof="0" dirty="0">
                <a:cs typeface="Arial" panose="020B0604020202020204" pitchFamily="34" charset="0"/>
              </a:rPr>
              <a:t>Visibility—</a:t>
            </a:r>
            <a:r>
              <a:rPr lang="en-US" noProof="0" dirty="0">
                <a:solidFill>
                  <a:schemeClr val="tx1"/>
                </a:solidFill>
              </a:rPr>
              <a:t>Allows you to specify whether the Catalog version is </a:t>
            </a:r>
            <a:r>
              <a:rPr lang="en-US" dirty="0"/>
              <a:t>“Public” or “Private” and determines which of your Customers can access it</a:t>
            </a:r>
          </a:p>
          <a:p>
            <a:pPr marL="746125" lvl="1" indent="-284163">
              <a:lnSpc>
                <a:spcPts val="2000"/>
              </a:lnSpc>
              <a:spcAft>
                <a:spcPts val="600"/>
              </a:spcAft>
              <a:buClr>
                <a:srgbClr val="FF1100"/>
              </a:buClr>
              <a:buFont typeface="+mj-lt"/>
              <a:buAutoNum type="arabicPeriod"/>
            </a:pPr>
            <a:r>
              <a:rPr lang="en-US" b="1" dirty="0">
                <a:cs typeface="Arial" panose="020B0604020202020204" pitchFamily="34" charset="0"/>
              </a:rPr>
              <a:t>Validating—</a:t>
            </a:r>
            <a:r>
              <a:rPr lang="en-US" noProof="0" dirty="0">
                <a:solidFill>
                  <a:schemeClr val="tx1"/>
                </a:solidFill>
              </a:rPr>
              <a:t>The Network checks the Catalog for errors, checks for zero price values </a:t>
            </a:r>
            <a:r>
              <a:rPr lang="en-US" b="0" noProof="0" dirty="0">
                <a:solidFill>
                  <a:schemeClr val="tx1"/>
                </a:solidFill>
              </a:rPr>
              <a:t>and does a high-level validation of UNSPSC codes and Units of Measure</a:t>
            </a:r>
          </a:p>
          <a:p>
            <a:pPr marL="744972" lvl="2" indent="0">
              <a:lnSpc>
                <a:spcPts val="1600"/>
              </a:lnSpc>
              <a:spcBef>
                <a:spcPts val="600"/>
              </a:spcBef>
              <a:spcAft>
                <a:spcPts val="600"/>
              </a:spcAft>
              <a:buClr>
                <a:srgbClr val="FF1100"/>
              </a:buClr>
              <a:buNone/>
            </a:pPr>
            <a:r>
              <a:rPr lang="en-US" sz="1400" dirty="0"/>
              <a:t>(</a:t>
            </a:r>
            <a:r>
              <a:rPr lang="en-US" sz="1400" i="1" dirty="0"/>
              <a:t>Note: </a:t>
            </a:r>
            <a:r>
              <a:rPr lang="en-US" sz="1400" dirty="0"/>
              <a:t>Customer-specific validation rules for UNSPSC and UOM codes, and zero price values can be more detailed and much more strict than the high-level Network validations, therefore your Catalog may </a:t>
            </a:r>
            <a:r>
              <a:rPr lang="en-US" sz="1400" b="1" dirty="0"/>
              <a:t>pass</a:t>
            </a:r>
            <a:r>
              <a:rPr lang="en-US" sz="1400" dirty="0"/>
              <a:t> the Network validations but </a:t>
            </a:r>
            <a:r>
              <a:rPr lang="en-US" sz="1400" b="1" dirty="0"/>
              <a:t>fail </a:t>
            </a:r>
            <a:r>
              <a:rPr lang="en-US" sz="1400" dirty="0"/>
              <a:t>the Customer-specific validations for these same items)</a:t>
            </a:r>
          </a:p>
          <a:p>
            <a:pPr marL="746125" lvl="1" indent="-284163">
              <a:lnSpc>
                <a:spcPts val="2000"/>
              </a:lnSpc>
              <a:spcAft>
                <a:spcPts val="600"/>
              </a:spcAft>
              <a:buClr>
                <a:srgbClr val="FF1100"/>
              </a:buClr>
              <a:buFont typeface="+mj-lt"/>
              <a:buAutoNum type="arabicPeriod" startAt="4"/>
            </a:pPr>
            <a:r>
              <a:rPr lang="en-US" b="1" dirty="0">
                <a:cs typeface="Arial" panose="020B0604020202020204" pitchFamily="34" charset="0"/>
              </a:rPr>
              <a:t>Publishing—</a:t>
            </a:r>
            <a:r>
              <a:rPr lang="en-US" noProof="0" dirty="0">
                <a:solidFill>
                  <a:schemeClr val="tx1"/>
                </a:solidFill>
              </a:rPr>
              <a:t>Freezes the current version and notifies your Customer of  the Catalog’s </a:t>
            </a:r>
            <a:r>
              <a:rPr lang="en-US" b="0" noProof="0" dirty="0">
                <a:solidFill>
                  <a:schemeClr val="tx1"/>
                </a:solidFill>
              </a:rPr>
              <a:t>availability</a:t>
            </a:r>
          </a:p>
        </p:txBody>
      </p:sp>
      <p:sp>
        <p:nvSpPr>
          <p:cNvPr id="2" name="Title 1"/>
          <p:cNvSpPr>
            <a:spLocks noGrp="1"/>
          </p:cNvSpPr>
          <p:nvPr>
            <p:ph type="title"/>
          </p:nvPr>
        </p:nvSpPr>
        <p:spPr/>
        <p:txBody>
          <a:bodyPr/>
          <a:lstStyle/>
          <a:p>
            <a:r>
              <a:rPr lang="en-US" spc="-50"/>
              <a:t>Uploading and Publishing PunchOut Catalogs</a:t>
            </a:r>
            <a:endParaRPr lang="en-US" noProof="0"/>
          </a:p>
        </p:txBody>
      </p:sp>
    </p:spTree>
    <p:extLst>
      <p:ext uri="{BB962C8B-B14F-4D97-AF65-F5344CB8AC3E}">
        <p14:creationId xmlns:p14="http://schemas.microsoft.com/office/powerpoint/2010/main" val="81772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p:txBody>
          <a:bodyPr>
            <a:normAutofit lnSpcReduction="10000"/>
          </a:bodyPr>
          <a:lstStyle/>
          <a:p>
            <a:r>
              <a:rPr lang="en-US" dirty="0"/>
              <a:t>A special CIF catalog file called a </a:t>
            </a:r>
            <a:r>
              <a:rPr lang="en-US" b="1" dirty="0"/>
              <a:t>PunchOut Index file </a:t>
            </a:r>
            <a:r>
              <a:rPr lang="en-US" dirty="0"/>
              <a:t>is loaded into the SAP Business Network. This file has added fields that instruct the system to allow the catalog to connect with the Supplier’s site for shopping.</a:t>
            </a:r>
          </a:p>
          <a:p>
            <a:r>
              <a:rPr lang="en-US" dirty="0"/>
              <a:t>PunchOut uses cXML to connect and transfer information from the Ariba Procurement application to the Supplier and back. There are 3 cXML documents used by PunchOut to accomplish this:</a:t>
            </a:r>
          </a:p>
          <a:p>
            <a:pPr marL="515938" indent="-169863">
              <a:buSzPct val="100000"/>
              <a:buFont typeface="Wingdings" panose="05000000000000000000" pitchFamily="2" charset="2"/>
              <a:buChar char="§"/>
            </a:pPr>
            <a:r>
              <a:rPr lang="en-US" b="1" dirty="0"/>
              <a:t>PunchOut Setup Request </a:t>
            </a:r>
            <a:r>
              <a:rPr lang="en-US" dirty="0"/>
              <a:t>(POSR)—The POSR identifies the buyer, and sends authentication (basically name and password) to the supplier’s website to establish a connection</a:t>
            </a:r>
          </a:p>
          <a:p>
            <a:pPr marL="515938" indent="-169863">
              <a:buSzPct val="100000"/>
              <a:buFont typeface="Wingdings" panose="05000000000000000000" pitchFamily="2" charset="2"/>
              <a:buChar char="§"/>
            </a:pPr>
            <a:r>
              <a:rPr lang="en-US" b="1" dirty="0"/>
              <a:t>PunchOut </a:t>
            </a:r>
            <a:r>
              <a:rPr lang="en-US" b="1" dirty="0" err="1"/>
              <a:t>SetupResponse</a:t>
            </a:r>
            <a:r>
              <a:rPr lang="en-US" dirty="0"/>
              <a:t>—The Response document from the Supplier tells the Ariba Procurement application what website, or items on the site to display for the Ariba buyer to shop</a:t>
            </a:r>
          </a:p>
          <a:p>
            <a:pPr marL="515938" indent="-169863">
              <a:buSzPct val="100000"/>
              <a:buFont typeface="Wingdings" panose="05000000000000000000" pitchFamily="2" charset="2"/>
              <a:buChar char="§"/>
            </a:pPr>
            <a:r>
              <a:rPr lang="en-US" b="1" dirty="0"/>
              <a:t>PunchOut Order Message </a:t>
            </a:r>
            <a:r>
              <a:rPr lang="en-US" dirty="0"/>
              <a:t>(POOM)—The POOM converts the Shopping Cart on the Suppliers’ site, and sends the cart or items back to Ariba Procurement to be submitted for purchase  </a:t>
            </a:r>
          </a:p>
        </p:txBody>
      </p:sp>
      <p:sp>
        <p:nvSpPr>
          <p:cNvPr id="2" name="Divider"/>
          <p:cNvSpPr>
            <a:spLocks noGrp="1"/>
          </p:cNvSpPr>
          <p:nvPr>
            <p:ph type="title"/>
          </p:nvPr>
        </p:nvSpPr>
        <p:spPr bwMode="gray">
          <a:xfrm>
            <a:off x="504001" y="504000"/>
            <a:ext cx="11186476" cy="369332"/>
          </a:xfrm>
        </p:spPr>
        <p:txBody>
          <a:bodyPr/>
          <a:lstStyle/>
          <a:p>
            <a:r>
              <a:rPr lang="en-US" dirty="0"/>
              <a:t>How does it work?</a:t>
            </a:r>
          </a:p>
        </p:txBody>
      </p:sp>
    </p:spTree>
    <p:extLst>
      <p:ext uri="{BB962C8B-B14F-4D97-AF65-F5344CB8AC3E}">
        <p14:creationId xmlns:p14="http://schemas.microsoft.com/office/powerpoint/2010/main" val="25478641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600"/>
              </a:spcAft>
              <a:buFont typeface="Wingdings" pitchFamily="2" charset="2"/>
              <a:buChar char="§"/>
            </a:pPr>
            <a:r>
              <a:rPr lang="en-US" sz="1800" dirty="0"/>
              <a:t>Navigate to the Catalogs Tab and click “Files” tab.</a:t>
            </a:r>
            <a:endParaRPr lang="en-US" sz="1200" dirty="0"/>
          </a:p>
          <a:p>
            <a:pPr>
              <a:lnSpc>
                <a:spcPts val="2300"/>
              </a:lnSpc>
              <a:spcBef>
                <a:spcPts val="0"/>
              </a:spcBef>
              <a:spcAft>
                <a:spcPts val="1200"/>
              </a:spcAft>
              <a:buFont typeface="Wingdings" pitchFamily="2" charset="2"/>
              <a:buChar char="§"/>
            </a:pPr>
            <a:endParaRPr lang="en-US" sz="2200" dirty="0"/>
          </a:p>
          <a:p>
            <a:pPr>
              <a:lnSpc>
                <a:spcPts val="2300"/>
              </a:lnSpc>
              <a:spcBef>
                <a:spcPts val="0"/>
              </a:spcBef>
              <a:spcAft>
                <a:spcPts val="1200"/>
              </a:spcAft>
            </a:pPr>
            <a:endParaRPr lang="en-US" sz="2200" dirty="0"/>
          </a:p>
          <a:p>
            <a:pPr marL="228600" indent="-228600">
              <a:lnSpc>
                <a:spcPts val="2000"/>
              </a:lnSpc>
              <a:spcBef>
                <a:spcPts val="2400"/>
              </a:spcBef>
              <a:spcAft>
                <a:spcPts val="1200"/>
              </a:spcAft>
              <a:buFont typeface="Wingdings" pitchFamily="2" charset="2"/>
              <a:buChar char="§"/>
            </a:pPr>
            <a:r>
              <a:rPr lang="en-US" sz="1800" dirty="0"/>
              <a:t>On the Catalogs screen, click the </a:t>
            </a:r>
            <a:br>
              <a:rPr lang="en-US" sz="1800" dirty="0"/>
            </a:br>
            <a:r>
              <a:rPr lang="en-US" sz="1800" dirty="0"/>
              <a:t>“Create” button. </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4" name="Picture 3">
            <a:extLst>
              <a:ext uri="{FF2B5EF4-FFF2-40B4-BE49-F238E27FC236}">
                <a16:creationId xmlns:a16="http://schemas.microsoft.com/office/drawing/2014/main" id="{EDAE2068-00EE-DC0A-2398-7469D7D97359}"/>
              </a:ext>
            </a:extLst>
          </p:cNvPr>
          <p:cNvPicPr>
            <a:picLocks noChangeAspect="1"/>
          </p:cNvPicPr>
          <p:nvPr/>
        </p:nvPicPr>
        <p:blipFill>
          <a:blip r:embed="rId3"/>
          <a:stretch>
            <a:fillRect/>
          </a:stretch>
        </p:blipFill>
        <p:spPr>
          <a:xfrm>
            <a:off x="4731134" y="2243582"/>
            <a:ext cx="6854181" cy="39286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407123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5358321"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You are now on the </a:t>
            </a:r>
            <a:r>
              <a:rPr lang="en-US" b="1" dirty="0"/>
              <a:t>Create a New Catalog </a:t>
            </a:r>
            <a:r>
              <a:rPr lang="en-US" dirty="0"/>
              <a:t>Screen</a:t>
            </a:r>
            <a:br>
              <a:rPr lang="en-US" dirty="0"/>
            </a:br>
            <a:endParaRPr lang="en-US" dirty="0"/>
          </a:p>
          <a:p>
            <a:pPr marL="228600" indent="-228600">
              <a:lnSpc>
                <a:spcPts val="2300"/>
              </a:lnSpc>
              <a:spcBef>
                <a:spcPts val="0"/>
              </a:spcBef>
              <a:spcAft>
                <a:spcPts val="600"/>
              </a:spcAft>
              <a:buFont typeface="Wingdings" pitchFamily="2" charset="2"/>
              <a:buChar char="§"/>
            </a:pPr>
            <a:r>
              <a:rPr lang="en-US" dirty="0"/>
              <a:t>To create the Catalog, there is a 3-step Wizard:</a:t>
            </a:r>
          </a:p>
          <a:p>
            <a:pPr marL="515938" lvl="1" indent="-285750">
              <a:lnSpc>
                <a:spcPts val="2000"/>
              </a:lnSpc>
              <a:spcBef>
                <a:spcPts val="0"/>
              </a:spcBef>
              <a:spcAft>
                <a:spcPts val="600"/>
              </a:spcAft>
              <a:buFont typeface="Wingdings" panose="05000000000000000000" pitchFamily="2" charset="2"/>
              <a:buChar char=""/>
            </a:pPr>
            <a:r>
              <a:rPr lang="en-US" b="1" dirty="0"/>
              <a:t>Details—</a:t>
            </a:r>
            <a:r>
              <a:rPr lang="en-US" dirty="0"/>
              <a:t>General information about the Catalog</a:t>
            </a:r>
          </a:p>
          <a:p>
            <a:pPr marL="515938" lvl="1" indent="-285750">
              <a:lnSpc>
                <a:spcPts val="2000"/>
              </a:lnSpc>
              <a:spcBef>
                <a:spcPts val="0"/>
              </a:spcBef>
              <a:spcAft>
                <a:spcPts val="600"/>
              </a:spcAft>
              <a:buFont typeface="Wingdings" panose="05000000000000000000" pitchFamily="2" charset="2"/>
              <a:buChar char=""/>
            </a:pPr>
            <a:r>
              <a:rPr lang="en-US" b="1" dirty="0"/>
              <a:t>Subscriptions—</a:t>
            </a:r>
            <a:r>
              <a:rPr lang="en-US" dirty="0"/>
              <a:t>Who you are publishing the Catalog to</a:t>
            </a:r>
          </a:p>
          <a:p>
            <a:pPr marL="515938" lvl="1" indent="-285750">
              <a:lnSpc>
                <a:spcPts val="2000"/>
              </a:lnSpc>
              <a:spcBef>
                <a:spcPts val="0"/>
              </a:spcBef>
              <a:spcAft>
                <a:spcPts val="600"/>
              </a:spcAft>
              <a:buFont typeface="Wingdings" panose="05000000000000000000" pitchFamily="2" charset="2"/>
              <a:buChar char=""/>
            </a:pPr>
            <a:r>
              <a:rPr lang="en-US" b="1" dirty="0"/>
              <a:t>Content—</a:t>
            </a:r>
            <a:r>
              <a:rPr lang="en-US" dirty="0"/>
              <a:t>Uploading the actual Catalog file</a:t>
            </a:r>
            <a:endParaRPr lang="en-US" sz="2000" dirty="0"/>
          </a:p>
          <a:p>
            <a:pPr marL="515938" lvl="1" indent="-285750">
              <a:lnSpc>
                <a:spcPts val="1700"/>
              </a:lnSpc>
              <a:spcBef>
                <a:spcPts val="0"/>
              </a:spcBef>
              <a:spcAft>
                <a:spcPts val="600"/>
              </a:spcAft>
              <a:buFont typeface="Wingdings" panose="05000000000000000000" pitchFamily="2" charset="2"/>
              <a:buChar char=""/>
            </a:pPr>
            <a:endParaRPr lang="en-US" sz="1600" dirty="0"/>
          </a:p>
          <a:p>
            <a:pPr marL="515938" lvl="1" indent="-285750">
              <a:lnSpc>
                <a:spcPts val="1700"/>
              </a:lnSpc>
              <a:spcBef>
                <a:spcPts val="0"/>
              </a:spcBef>
              <a:spcAft>
                <a:spcPts val="600"/>
              </a:spcAft>
              <a:buFont typeface="Wingdings" panose="05000000000000000000" pitchFamily="2" charset="2"/>
              <a:buChar char=""/>
            </a:pPr>
            <a:endParaRPr lang="en-US" sz="16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8" name="Picture 7">
            <a:extLst>
              <a:ext uri="{FF2B5EF4-FFF2-40B4-BE49-F238E27FC236}">
                <a16:creationId xmlns:a16="http://schemas.microsoft.com/office/drawing/2014/main" id="{6A6BB655-E65C-478F-8571-62B3689DAB17}"/>
              </a:ext>
            </a:extLst>
          </p:cNvPr>
          <p:cNvPicPr>
            <a:picLocks noChangeAspect="1"/>
          </p:cNvPicPr>
          <p:nvPr/>
        </p:nvPicPr>
        <p:blipFill>
          <a:blip r:embed="rId3"/>
          <a:stretch>
            <a:fillRect/>
          </a:stretch>
        </p:blipFill>
        <p:spPr>
          <a:xfrm>
            <a:off x="5693849" y="2250440"/>
            <a:ext cx="6227006" cy="34696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450997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1623837"/>
          </a:xfrm>
          <a:prstGeom prst="rect">
            <a:avLst/>
          </a:prstGeom>
        </p:spPr>
        <p:txBody>
          <a:bodyPr vert="horz" lIns="0" tIns="0" rIns="0" bIns="0" rtlCol="0" anchor="t">
            <a:normAutofit/>
          </a:bodyPr>
          <a:lstStyle/>
          <a:p>
            <a:pPr marL="285750" indent="-285750">
              <a:lnSpc>
                <a:spcPts val="2300"/>
              </a:lnSpc>
              <a:spcBef>
                <a:spcPts val="0"/>
              </a:spcBef>
              <a:spcAft>
                <a:spcPts val="600"/>
              </a:spcAft>
              <a:buSzPct val="100000"/>
              <a:buFont typeface="Wingdings" panose="05000000000000000000" pitchFamily="2" charset="2"/>
              <a:buChar char=""/>
            </a:pPr>
            <a:r>
              <a:rPr lang="en-US" dirty="0"/>
              <a:t>Details</a:t>
            </a:r>
          </a:p>
          <a:p>
            <a:pPr marL="461645" lvl="1" indent="-175895">
              <a:lnSpc>
                <a:spcPts val="2000"/>
              </a:lnSpc>
              <a:spcBef>
                <a:spcPts val="0"/>
              </a:spcBef>
            </a:pPr>
            <a:r>
              <a:rPr lang="en-US" b="1" dirty="0"/>
              <a:t>Catalog Name: </a:t>
            </a:r>
            <a:r>
              <a:rPr lang="en-US" dirty="0"/>
              <a:t>This becomes the “Subscription Name” for this Catalog that </a:t>
            </a:r>
            <a:r>
              <a:rPr lang="en-US" b="1" dirty="0"/>
              <a:t>will not change. </a:t>
            </a:r>
            <a:r>
              <a:rPr lang="en-US" dirty="0"/>
              <a:t>The format for this Name is set by your Customer.  Use this format (no special characters are allowed, you can use a dash (-) or underscore(_)): </a:t>
            </a:r>
            <a:r>
              <a:rPr lang="en-US" b="1" dirty="0">
                <a:solidFill>
                  <a:schemeClr val="accent1"/>
                </a:solidFill>
              </a:rPr>
              <a:t>&lt;Put the specific format required by the Customer here&gt;</a:t>
            </a:r>
            <a:endParaRPr lang="en-US" dirty="0"/>
          </a:p>
          <a:p>
            <a:pPr marL="461645" lvl="1" indent="-175895">
              <a:lnSpc>
                <a:spcPts val="2000"/>
              </a:lnSpc>
              <a:spcBef>
                <a:spcPts val="0"/>
              </a:spcBef>
            </a:pPr>
            <a:endParaRPr lang="en-US" dirty="0">
              <a:cs typeface="Arial"/>
            </a:endParaRPr>
          </a:p>
          <a:p>
            <a:pPr marL="461645" lvl="2" indent="0">
              <a:lnSpc>
                <a:spcPts val="2000"/>
              </a:lnSpc>
              <a:spcBef>
                <a:spcPts val="0"/>
              </a:spcBef>
              <a:spcAft>
                <a:spcPts val="600"/>
              </a:spcAft>
              <a:buNone/>
            </a:pPr>
            <a:endParaRPr lang="en-US" b="1" dirty="0">
              <a:solidFill>
                <a:schemeClr val="accent1"/>
              </a:solidFill>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sp>
        <p:nvSpPr>
          <p:cNvPr id="7" name="Rectangle 6"/>
          <p:cNvSpPr/>
          <p:nvPr/>
        </p:nvSpPr>
        <p:spPr>
          <a:xfrm>
            <a:off x="399223" y="3080505"/>
            <a:ext cx="5593589" cy="3259867"/>
          </a:xfrm>
          <a:prstGeom prst="rect">
            <a:avLst/>
          </a:prstGeom>
        </p:spPr>
        <p:txBody>
          <a:bodyPr wrap="square">
            <a:spAutoFit/>
          </a:bodyPr>
          <a:lstStyle/>
          <a:p>
            <a:pPr marL="461963" marR="0" lvl="1" indent="-176213"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Description: </a:t>
            </a:r>
            <a:r>
              <a:rPr kumimoji="0" lang="en-US" sz="1800" b="0" i="1" u="none" strike="noStrike" kern="1200" cap="none" spc="0" normalizeH="0" baseline="0" noProof="0" dirty="0">
                <a:ln>
                  <a:noFill/>
                </a:ln>
                <a:solidFill>
                  <a:srgbClr val="000000"/>
                </a:solidFill>
                <a:effectLst/>
                <a:uLnTx/>
                <a:uFillTx/>
                <a:latin typeface="Arial"/>
                <a:ea typeface="+mn-ea"/>
                <a:cs typeface="+mn-cs"/>
              </a:rPr>
              <a:t>(Optional) </a:t>
            </a:r>
            <a:r>
              <a:rPr kumimoji="0" lang="en-US" sz="1800" b="0" i="0" u="none" strike="noStrike" kern="1200" cap="none" spc="0" normalizeH="0" baseline="0" noProof="0" dirty="0">
                <a:ln>
                  <a:noFill/>
                </a:ln>
                <a:solidFill>
                  <a:srgbClr val="000000"/>
                </a:solidFill>
                <a:effectLst/>
                <a:uLnTx/>
                <a:uFillTx/>
                <a:latin typeface="Arial"/>
                <a:ea typeface="+mn-ea"/>
                <a:cs typeface="+mn-cs"/>
              </a:rPr>
              <a:t>Brief description of the content of your Catalog</a:t>
            </a:r>
          </a:p>
          <a:p>
            <a:pPr marL="461963" marR="0" lvl="1" indent="-176213"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Commodities: </a:t>
            </a:r>
            <a:r>
              <a:rPr kumimoji="0" lang="en-US" sz="1800" b="0" i="1" u="none" strike="noStrike" kern="1200" cap="none" spc="0" normalizeH="0" baseline="0" noProof="0" dirty="0">
                <a:ln>
                  <a:noFill/>
                </a:ln>
                <a:solidFill>
                  <a:srgbClr val="000000"/>
                </a:solidFill>
                <a:effectLst/>
                <a:uLnTx/>
                <a:uFillTx/>
                <a:latin typeface="Arial"/>
                <a:ea typeface="+mn-ea"/>
                <a:cs typeface="+mn-cs"/>
              </a:rPr>
              <a:t>(Optional) </a:t>
            </a:r>
            <a:r>
              <a:rPr kumimoji="0" lang="en-US" sz="1800" b="0" i="0" u="none" strike="noStrike" kern="1200" cap="none" spc="0" normalizeH="0" baseline="0" noProof="0" dirty="0">
                <a:ln>
                  <a:noFill/>
                </a:ln>
                <a:solidFill>
                  <a:srgbClr val="000000"/>
                </a:solidFill>
                <a:effectLst/>
                <a:uLnTx/>
                <a:uFillTx/>
                <a:latin typeface="Arial"/>
                <a:ea typeface="+mn-ea"/>
                <a:cs typeface="+mn-cs"/>
              </a:rPr>
              <a:t>The UNSPSC code(s)</a:t>
            </a:r>
            <a:br>
              <a:rPr kumimoji="0" lang="en-US" sz="1800" b="0" i="0" u="none" strike="noStrike" kern="1200" cap="none" spc="0" normalizeH="0" baseline="0" noProof="0" dirty="0">
                <a:ln>
                  <a:noFill/>
                </a:ln>
                <a:solidFill>
                  <a:srgbClr val="000000"/>
                </a:solidFill>
                <a:effectLst/>
                <a:uLnTx/>
                <a:uFillTx/>
                <a:latin typeface="Arial"/>
                <a:ea typeface="+mn-ea"/>
                <a:cs typeface="+mn-cs"/>
              </a:rPr>
            </a:br>
            <a:r>
              <a:rPr kumimoji="0" lang="en-US" sz="1800" b="0" i="0" u="none" strike="noStrike" kern="1200" cap="none" spc="0" normalizeH="0" baseline="0" noProof="0" dirty="0">
                <a:ln>
                  <a:noFill/>
                </a:ln>
                <a:solidFill>
                  <a:srgbClr val="000000"/>
                </a:solidFill>
                <a:effectLst/>
                <a:uLnTx/>
                <a:uFillTx/>
                <a:latin typeface="Arial"/>
                <a:ea typeface="+mn-ea"/>
                <a:cs typeface="+mn-cs"/>
              </a:rPr>
              <a:t>that corresponds to the items family/ group of your Catalog. Use the “Add” button to find the code</a:t>
            </a:r>
          </a:p>
          <a:p>
            <a:pPr marL="461963" marR="0" lvl="1" indent="-176213"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lang="en-US" sz="1800" b="1" dirty="0">
                <a:solidFill>
                  <a:srgbClr val="FF0000"/>
                </a:solidFill>
              </a:rPr>
              <a:t>Do not select </a:t>
            </a:r>
            <a:r>
              <a:rPr lang="en-US" sz="1800" b="1" dirty="0" err="1">
                <a:solidFill>
                  <a:srgbClr val="FF0000"/>
                </a:solidFill>
              </a:rPr>
              <a:t>PunchOut</a:t>
            </a:r>
            <a:r>
              <a:rPr lang="en-US" sz="1800" b="1" dirty="0">
                <a:solidFill>
                  <a:srgbClr val="FF0000"/>
                </a:solidFill>
              </a:rPr>
              <a:t> Level 1 unless requested by your SAP Ariba Catalog Specialist.</a:t>
            </a:r>
            <a:endParaRPr kumimoji="0" lang="en-US" sz="1800" b="0" i="0" u="none" strike="noStrike" kern="1200" cap="none" spc="0" normalizeH="0" baseline="0" noProof="0" dirty="0">
              <a:ln>
                <a:noFill/>
              </a:ln>
              <a:solidFill>
                <a:srgbClr val="FF0000"/>
              </a:solidFill>
              <a:effectLst/>
              <a:uLnTx/>
              <a:uFillTx/>
              <a:latin typeface="Arial"/>
              <a:ea typeface="+mn-ea"/>
              <a:cs typeface="+mn-cs"/>
            </a:endParaRPr>
          </a:p>
          <a:p>
            <a:pPr marL="461963" marR="0" lvl="1" indent="-176213"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When you complete this screen, click “Next”</a:t>
            </a:r>
          </a:p>
          <a:p>
            <a:pPr marL="179964" marR="0" lvl="1" indent="-179964" algn="l" defTabSz="1088558" rtl="0" eaLnBrk="1" fontAlgn="auto" latinLnBrk="0" hangingPunct="1">
              <a:lnSpc>
                <a:spcPts val="2300"/>
              </a:lnSpc>
              <a:spcBef>
                <a:spcPts val="0"/>
              </a:spcBef>
              <a:spcAft>
                <a:spcPts val="200"/>
              </a:spcAft>
              <a:buClr>
                <a:srgbClr val="F0AB00"/>
              </a:buClr>
              <a:buSzPct val="100000"/>
              <a:buFont typeface="Wingdings"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FA5C7CDE-1EC1-4D7D-8B99-94ED481BA5D5}"/>
              </a:ext>
            </a:extLst>
          </p:cNvPr>
          <p:cNvPicPr>
            <a:picLocks noChangeAspect="1"/>
          </p:cNvPicPr>
          <p:nvPr/>
        </p:nvPicPr>
        <p:blipFill>
          <a:blip r:embed="rId3"/>
          <a:stretch>
            <a:fillRect/>
          </a:stretch>
        </p:blipFill>
        <p:spPr>
          <a:xfrm>
            <a:off x="6840186" y="3245830"/>
            <a:ext cx="5042297" cy="28095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504492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19999"/>
            <a:ext cx="11186477" cy="4295025"/>
          </a:xfrm>
          <a:prstGeom prst="rect">
            <a:avLst/>
          </a:prstGeom>
        </p:spPr>
        <p:txBody>
          <a:bodyPr vert="horz" lIns="0" tIns="0" rIns="0" bIns="0" rtlCol="0" anchor="t">
            <a:normAutofit/>
          </a:bodyPr>
          <a:lstStyle/>
          <a:p>
            <a:pPr marL="285750" indent="-285750">
              <a:lnSpc>
                <a:spcPts val="2300"/>
              </a:lnSpc>
              <a:spcBef>
                <a:spcPts val="0"/>
              </a:spcBef>
              <a:spcAft>
                <a:spcPts val="600"/>
              </a:spcAft>
              <a:buSzPct val="100000"/>
              <a:buFont typeface="Wingdings" panose="05000000000000000000" pitchFamily="2" charset="2"/>
              <a:buChar char=""/>
            </a:pPr>
            <a:r>
              <a:rPr lang="en-US" b="1" dirty="0"/>
              <a:t>Subscriptions</a:t>
            </a:r>
          </a:p>
          <a:p>
            <a:pPr marL="461645" lvl="1" indent="-175895">
              <a:lnSpc>
                <a:spcPts val="2000"/>
              </a:lnSpc>
              <a:spcAft>
                <a:spcPts val="600"/>
              </a:spcAft>
            </a:pPr>
            <a:r>
              <a:rPr lang="en-US" sz="1600" dirty="0"/>
              <a:t>You determine which Customers subscribe to your Catalog—specific Customer(s) or to all Customers on the Network</a:t>
            </a:r>
            <a:endParaRPr lang="en-US" sz="1600" dirty="0">
              <a:cs typeface="Arial"/>
            </a:endParaRPr>
          </a:p>
          <a:p>
            <a:pPr marL="461645" lvl="1" indent="-175895">
              <a:lnSpc>
                <a:spcPts val="2000"/>
              </a:lnSpc>
              <a:spcAft>
                <a:spcPts val="600"/>
              </a:spcAft>
            </a:pPr>
            <a:r>
              <a:rPr lang="en-US" sz="1600" dirty="0"/>
              <a:t>Set the Visibility to “Private”. You can select a single customer.</a:t>
            </a:r>
            <a:endParaRPr lang="en-US" sz="1600" dirty="0">
              <a:cs typeface="Arial"/>
            </a:endParaRPr>
          </a:p>
          <a:p>
            <a:pPr marL="461645" lvl="1" indent="-175895">
              <a:lnSpc>
                <a:spcPts val="2000"/>
              </a:lnSpc>
              <a:spcAft>
                <a:spcPts val="600"/>
              </a:spcAft>
            </a:pPr>
            <a:r>
              <a:rPr lang="en-US" sz="1600" dirty="0"/>
              <a:t>To select your Customer, check the box next to their name in the “Customers” list. </a:t>
            </a:r>
            <a:endParaRPr lang="en-US" sz="1600" dirty="0">
              <a:cs typeface="Arial"/>
            </a:endParaRPr>
          </a:p>
          <a:p>
            <a:pPr marL="461645" lvl="1" indent="-175895">
              <a:lnSpc>
                <a:spcPts val="2000"/>
              </a:lnSpc>
              <a:spcAft>
                <a:spcPts val="600"/>
              </a:spcAft>
            </a:pPr>
            <a:r>
              <a:rPr lang="en-US" sz="1600" dirty="0"/>
              <a:t>If</a:t>
            </a:r>
            <a:r>
              <a:rPr lang="en-US" sz="1600" noProof="0" dirty="0"/>
              <a:t> </a:t>
            </a:r>
            <a:r>
              <a:rPr lang="en-US" sz="1600" dirty="0"/>
              <a:t>the Customer does not appear, it means</a:t>
            </a:r>
            <a:br>
              <a:rPr lang="en-US" sz="1600" dirty="0"/>
            </a:br>
            <a:r>
              <a:rPr lang="en-US" sz="1600" dirty="0"/>
              <a:t>that your company has not established a </a:t>
            </a:r>
            <a:br>
              <a:rPr lang="en-US" sz="1600" dirty="0"/>
            </a:br>
            <a:r>
              <a:rPr lang="en-US" sz="1600" dirty="0"/>
              <a:t>relationship with your Customer yet. </a:t>
            </a:r>
            <a:br>
              <a:rPr lang="en-US" sz="1600" dirty="0"/>
            </a:br>
            <a:r>
              <a:rPr lang="en-US" sz="1600" dirty="0"/>
              <a:t>This is required prior to uploading a </a:t>
            </a:r>
            <a:br>
              <a:rPr lang="en-US" sz="1600" dirty="0"/>
            </a:br>
            <a:r>
              <a:rPr lang="en-US" sz="1600" dirty="0"/>
              <a:t>Catalog to them.</a:t>
            </a:r>
            <a:endParaRPr lang="en-US" sz="1600" dirty="0">
              <a:cs typeface="Arial"/>
            </a:endParaRPr>
          </a:p>
          <a:p>
            <a:pPr marL="461645" lvl="1" indent="-175895">
              <a:lnSpc>
                <a:spcPts val="2000"/>
              </a:lnSpc>
              <a:spcAft>
                <a:spcPts val="600"/>
              </a:spcAft>
            </a:pPr>
            <a:r>
              <a:rPr lang="en-US" sz="1600" dirty="0">
                <a:latin typeface="Arial"/>
                <a:cs typeface="Arial"/>
              </a:rPr>
              <a:t>When you complete this screen, </a:t>
            </a:r>
            <a:br>
              <a:rPr lang="en-US" sz="1600" dirty="0">
                <a:latin typeface="Arial"/>
                <a:cs typeface="Arial"/>
              </a:rPr>
            </a:br>
            <a:r>
              <a:rPr lang="en-US" sz="1600" dirty="0">
                <a:latin typeface="Arial"/>
                <a:cs typeface="Arial"/>
              </a:rPr>
              <a:t>click “Next”</a:t>
            </a:r>
            <a:endParaRPr lang="en-US" sz="1600" dirty="0">
              <a:cs typeface="Arial"/>
            </a:endParaRPr>
          </a:p>
          <a:p>
            <a:pPr marL="225425" lvl="1" indent="0">
              <a:lnSpc>
                <a:spcPts val="1300"/>
              </a:lnSpc>
              <a:spcBef>
                <a:spcPts val="0"/>
              </a:spcBef>
              <a:spcAft>
                <a:spcPts val="600"/>
              </a:spcAft>
              <a:buNone/>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57200" lvl="1" indent="0">
              <a:lnSpc>
                <a:spcPts val="2300"/>
              </a:lnSpc>
              <a:spcBef>
                <a:spcPts val="0"/>
              </a:spcBef>
              <a:spcAft>
                <a:spcPts val="200"/>
              </a:spcAft>
              <a:buNone/>
            </a:pPr>
            <a:endParaRPr lang="en-US" sz="2000" dirty="0"/>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a:p>
            <a:pPr marL="179705" lvl="1" indent="-179705">
              <a:lnSpc>
                <a:spcPts val="2300"/>
              </a:lnSpc>
              <a:spcBef>
                <a:spcPts val="0"/>
              </a:spcBef>
              <a:spcAft>
                <a:spcPts val="200"/>
              </a:spcAft>
            </a:pPr>
            <a:endParaRPr lang="en-US" sz="2000" dirty="0">
              <a:cs typeface="Arial"/>
            </a:endParaRPr>
          </a:p>
        </p:txBody>
      </p:sp>
      <p:sp>
        <p:nvSpPr>
          <p:cNvPr id="2" name="Title 1"/>
          <p:cNvSpPr>
            <a:spLocks noGrp="1"/>
          </p:cNvSpPr>
          <p:nvPr>
            <p:ph type="title"/>
          </p:nvPr>
        </p:nvSpPr>
        <p:spPr/>
        <p:txBody>
          <a:bodyPr/>
          <a:lstStyle/>
          <a:p>
            <a:r>
              <a:rPr lang="en-US" spc="-50"/>
              <a:t>Uploading and Publishing PunchOut Catalogs</a:t>
            </a:r>
            <a:endParaRPr lang="en-US" noProof="0"/>
          </a:p>
        </p:txBody>
      </p:sp>
      <p:pic>
        <p:nvPicPr>
          <p:cNvPr id="4" name="Picture 3">
            <a:extLst>
              <a:ext uri="{FF2B5EF4-FFF2-40B4-BE49-F238E27FC236}">
                <a16:creationId xmlns:a16="http://schemas.microsoft.com/office/drawing/2014/main" id="{A47F0B85-EF96-C063-3B84-FB9FE66FEAEF}"/>
              </a:ext>
            </a:extLst>
          </p:cNvPr>
          <p:cNvPicPr>
            <a:picLocks noChangeAspect="1"/>
          </p:cNvPicPr>
          <p:nvPr/>
        </p:nvPicPr>
        <p:blipFill>
          <a:blip r:embed="rId3"/>
          <a:stretch>
            <a:fillRect/>
          </a:stretch>
        </p:blipFill>
        <p:spPr>
          <a:xfrm>
            <a:off x="5032737" y="3301339"/>
            <a:ext cx="6771850" cy="28588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850769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84163" indent="-284163">
              <a:lnSpc>
                <a:spcPts val="2300"/>
              </a:lnSpc>
              <a:spcBef>
                <a:spcPts val="0"/>
              </a:spcBef>
              <a:spcAft>
                <a:spcPts val="600"/>
              </a:spcAft>
              <a:buSzPct val="100000"/>
              <a:buFont typeface="Wingdings" panose="05000000000000000000" pitchFamily="2" charset="2"/>
              <a:buChar char=""/>
            </a:pPr>
            <a:r>
              <a:rPr lang="en-US" dirty="0"/>
              <a:t>Content</a:t>
            </a:r>
          </a:p>
          <a:p>
            <a:pPr marL="461963" lvl="1" indent="-176213">
              <a:lnSpc>
                <a:spcPts val="2000"/>
              </a:lnSpc>
              <a:spcBef>
                <a:spcPts val="0"/>
              </a:spcBef>
              <a:spcAft>
                <a:spcPts val="200"/>
              </a:spcAft>
            </a:pPr>
            <a:r>
              <a:rPr lang="en-US" dirty="0"/>
              <a:t>Select your </a:t>
            </a:r>
            <a:r>
              <a:rPr lang="en-US" b="1" dirty="0">
                <a:solidFill>
                  <a:schemeClr val="accent1"/>
                </a:solidFill>
              </a:rPr>
              <a:t>Catalog File</a:t>
            </a:r>
            <a:r>
              <a:rPr lang="en-US" dirty="0"/>
              <a:t>, by clicking “Choose File” and navigating to where your file is saved.</a:t>
            </a:r>
          </a:p>
          <a:p>
            <a:pPr marL="461963" lvl="2" indent="166688">
              <a:lnSpc>
                <a:spcPts val="1600"/>
              </a:lnSpc>
              <a:spcBef>
                <a:spcPts val="0"/>
              </a:spcBef>
              <a:spcAft>
                <a:spcPts val="400"/>
              </a:spcAft>
              <a:buFont typeface="Wingdings" pitchFamily="2" charset="2"/>
              <a:buChar char="§"/>
            </a:pPr>
            <a:r>
              <a:rPr lang="en-US" sz="1400" dirty="0"/>
              <a:t>Your Excel file must not exceed 1 Mb, however you can use zip compression.</a:t>
            </a:r>
          </a:p>
          <a:p>
            <a:pPr marL="461963" lvl="2" indent="166688">
              <a:lnSpc>
                <a:spcPts val="1300"/>
              </a:lnSpc>
              <a:spcBef>
                <a:spcPts val="0"/>
              </a:spcBef>
              <a:spcAft>
                <a:spcPts val="600"/>
              </a:spcAft>
              <a:buFont typeface="Wingdings" pitchFamily="2" charset="2"/>
              <a:buChar char="§"/>
            </a:pPr>
            <a:r>
              <a:rPr lang="en-US" sz="1400" dirty="0"/>
              <a:t>If your Excel file is too large, you will need to convert it to a CIF. See the Appendix—“How to convert an Excel file to CIF”</a:t>
            </a:r>
          </a:p>
          <a:p>
            <a:pPr marL="461963" lvl="1" indent="-176213">
              <a:lnSpc>
                <a:spcPts val="2000"/>
              </a:lnSpc>
              <a:spcBef>
                <a:spcPts val="0"/>
              </a:spcBef>
              <a:spcAft>
                <a:spcPts val="600"/>
              </a:spcAft>
            </a:pPr>
            <a:r>
              <a:rPr lang="en-US" dirty="0"/>
              <a:t>After you have selected your Catalog file, click the “Validate and Publish” button.</a:t>
            </a:r>
            <a:endParaRPr lang="en-US" sz="1600" dirty="0"/>
          </a:p>
          <a:p>
            <a:pPr marL="461963" lvl="1" indent="-176213">
              <a:lnSpc>
                <a:spcPts val="2000"/>
              </a:lnSpc>
              <a:spcBef>
                <a:spcPts val="0"/>
              </a:spcBef>
              <a:spcAft>
                <a:spcPts val="200"/>
              </a:spcAft>
            </a:pPr>
            <a:r>
              <a:rPr lang="en-US" dirty="0"/>
              <a:t>As your Catalog loads, the</a:t>
            </a:r>
            <a:br>
              <a:rPr lang="en-US" dirty="0"/>
            </a:br>
            <a:r>
              <a:rPr lang="en-US" dirty="0"/>
              <a:t>status will read “Validating”.</a:t>
            </a:r>
            <a:br>
              <a:rPr lang="en-US" dirty="0"/>
            </a:br>
            <a:r>
              <a:rPr lang="en-US" dirty="0"/>
              <a:t>Click the “Refresh” button</a:t>
            </a:r>
            <a:br>
              <a:rPr lang="en-US" dirty="0"/>
            </a:br>
            <a:r>
              <a:rPr lang="en-US" dirty="0"/>
              <a:t>at the bottom of the screen</a:t>
            </a:r>
            <a:br>
              <a:rPr lang="en-US" dirty="0"/>
            </a:br>
            <a:r>
              <a:rPr lang="en-US" dirty="0"/>
              <a:t>to see the status change.</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5" name="Picture 4">
            <a:extLst>
              <a:ext uri="{FF2B5EF4-FFF2-40B4-BE49-F238E27FC236}">
                <a16:creationId xmlns:a16="http://schemas.microsoft.com/office/drawing/2014/main" id="{9D7C126D-3163-4558-A5C7-2A1BCD53A58F}"/>
              </a:ext>
            </a:extLst>
          </p:cNvPr>
          <p:cNvPicPr>
            <a:picLocks noChangeAspect="1"/>
          </p:cNvPicPr>
          <p:nvPr/>
        </p:nvPicPr>
        <p:blipFill rotWithShape="1">
          <a:blip r:embed="rId3"/>
          <a:srcRect r="450"/>
          <a:stretch/>
        </p:blipFill>
        <p:spPr>
          <a:xfrm>
            <a:off x="4108863" y="3273121"/>
            <a:ext cx="7745878" cy="25775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59455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Network Catalog Validation</a:t>
            </a:r>
          </a:p>
          <a:p>
            <a:pPr marL="630238" lvl="1" indent="-168275">
              <a:lnSpc>
                <a:spcPts val="2000"/>
              </a:lnSpc>
              <a:spcBef>
                <a:spcPts val="0"/>
              </a:spcBef>
              <a:spcAft>
                <a:spcPts val="200"/>
              </a:spcAft>
            </a:pPr>
            <a:r>
              <a:rPr lang="en-US" dirty="0"/>
              <a:t>After the Network completes validation, it changes the Catalog status from “Validating” to one of the following statuses:</a:t>
            </a:r>
          </a:p>
          <a:p>
            <a:pPr marL="1025525" lvl="2" indent="-163513">
              <a:lnSpc>
                <a:spcPts val="1600"/>
              </a:lnSpc>
              <a:spcBef>
                <a:spcPts val="0"/>
              </a:spcBef>
              <a:spcAft>
                <a:spcPts val="400"/>
              </a:spcAft>
              <a:buFont typeface="Wingdings" pitchFamily="2" charset="2"/>
              <a:buChar char="§"/>
            </a:pPr>
            <a:r>
              <a:rPr lang="en-US" sz="1400" b="1" dirty="0"/>
              <a:t>Validated, Published or Pending Buyer Validation—</a:t>
            </a:r>
            <a:r>
              <a:rPr lang="en-US" sz="1400" dirty="0"/>
              <a:t>your Catalog is error-free.</a:t>
            </a:r>
          </a:p>
          <a:p>
            <a:pPr marL="1025525" lvl="2" indent="-163513">
              <a:lnSpc>
                <a:spcPts val="1600"/>
              </a:lnSpc>
              <a:spcBef>
                <a:spcPts val="0"/>
              </a:spcBef>
              <a:spcAft>
                <a:spcPts val="400"/>
              </a:spcAft>
              <a:buFont typeface="Wingdings" pitchFamily="2" charset="2"/>
              <a:buChar char="§"/>
            </a:pPr>
            <a:r>
              <a:rPr lang="en-US" sz="1400" b="1" dirty="0"/>
              <a:t>Errors Found by SAP Business Network—</a:t>
            </a:r>
            <a:r>
              <a:rPr lang="en-US" sz="1400" dirty="0"/>
              <a:t>the Network detected Catalog content that violates validation rules.</a:t>
            </a:r>
          </a:p>
          <a:p>
            <a:pPr marL="1025525" lvl="2" indent="-163513">
              <a:lnSpc>
                <a:spcPts val="1600"/>
              </a:lnSpc>
              <a:spcBef>
                <a:spcPts val="0"/>
              </a:spcBef>
              <a:spcAft>
                <a:spcPts val="600"/>
              </a:spcAft>
              <a:buFont typeface="Wingdings" pitchFamily="2" charset="2"/>
              <a:buChar char="§"/>
            </a:pPr>
            <a:r>
              <a:rPr lang="en-US" sz="1400" b="1" dirty="0"/>
              <a:t>Bad Format—</a:t>
            </a:r>
            <a:r>
              <a:rPr lang="en-US" sz="1400" dirty="0"/>
              <a:t>your Catalog failed the file validation check. Audit the file for problems in format</a:t>
            </a:r>
          </a:p>
          <a:p>
            <a:pPr marL="630238" lvl="1" indent="-168275">
              <a:lnSpc>
                <a:spcPts val="1700"/>
              </a:lnSpc>
              <a:spcBef>
                <a:spcPts val="0"/>
              </a:spcBef>
              <a:spcAft>
                <a:spcPts val="200"/>
              </a:spcAft>
            </a:pPr>
            <a:r>
              <a:rPr lang="en-US" sz="1600" dirty="0"/>
              <a:t>A Catalog with an error status means you need to review the error results and correct them before going on</a:t>
            </a:r>
          </a:p>
          <a:p>
            <a:pPr marL="625475" lvl="1" indent="-163513">
              <a:lnSpc>
                <a:spcPts val="1300"/>
              </a:lnSpc>
              <a:spcBef>
                <a:spcPts val="0"/>
              </a:spcBef>
              <a:spcAft>
                <a:spcPts val="200"/>
              </a:spcAft>
            </a:pPr>
            <a:endParaRPr lang="en-US" noProof="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5" name="Picture 4">
            <a:extLst>
              <a:ext uri="{FF2B5EF4-FFF2-40B4-BE49-F238E27FC236}">
                <a16:creationId xmlns:a16="http://schemas.microsoft.com/office/drawing/2014/main" id="{8D69A41D-CA90-B923-D221-B03CDC3E8766}"/>
              </a:ext>
            </a:extLst>
          </p:cNvPr>
          <p:cNvPicPr>
            <a:picLocks noChangeAspect="1"/>
          </p:cNvPicPr>
          <p:nvPr/>
        </p:nvPicPr>
        <p:blipFill>
          <a:blip r:embed="rId3"/>
          <a:stretch>
            <a:fillRect/>
          </a:stretch>
        </p:blipFill>
        <p:spPr>
          <a:xfrm>
            <a:off x="1617449" y="3649812"/>
            <a:ext cx="8312577" cy="26861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99247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dirty="0"/>
              <a:t>Correcting Validation Errors</a:t>
            </a:r>
          </a:p>
          <a:p>
            <a:pPr marL="400050" lvl="1" indent="-169863">
              <a:lnSpc>
                <a:spcPts val="1700"/>
              </a:lnSpc>
              <a:spcBef>
                <a:spcPts val="0"/>
              </a:spcBef>
              <a:spcAft>
                <a:spcPts val="200"/>
              </a:spcAft>
            </a:pPr>
            <a:r>
              <a:rPr lang="en-US" dirty="0"/>
              <a:t>To see the error detail, click on the “</a:t>
            </a:r>
            <a:r>
              <a:rPr lang="en-US" u="sng" dirty="0"/>
              <a:t>Errors Found</a:t>
            </a:r>
            <a:r>
              <a:rPr lang="en-US" dirty="0"/>
              <a:t>” hyperlink:</a:t>
            </a:r>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5" name="Picture 4">
            <a:extLst>
              <a:ext uri="{FF2B5EF4-FFF2-40B4-BE49-F238E27FC236}">
                <a16:creationId xmlns:a16="http://schemas.microsoft.com/office/drawing/2014/main" id="{E0EE7951-49F1-DE6C-8B45-1B1BAD4CCED4}"/>
              </a:ext>
            </a:extLst>
          </p:cNvPr>
          <p:cNvPicPr>
            <a:picLocks noChangeAspect="1"/>
          </p:cNvPicPr>
          <p:nvPr/>
        </p:nvPicPr>
        <p:blipFill>
          <a:blip r:embed="rId3"/>
          <a:stretch>
            <a:fillRect/>
          </a:stretch>
        </p:blipFill>
        <p:spPr>
          <a:xfrm>
            <a:off x="878662" y="2602281"/>
            <a:ext cx="10437149" cy="3372738"/>
          </a:xfrm>
          <a:prstGeom prst="rect">
            <a:avLst/>
          </a:prstGeom>
          <a:ln>
            <a:noFill/>
          </a:ln>
          <a:effectLst>
            <a:outerShdw blurRad="190500" algn="tl" rotWithShape="0">
              <a:srgbClr val="000000">
                <a:alpha val="70000"/>
              </a:srgbClr>
            </a:outerShdw>
          </a:effectLst>
        </p:spPr>
      </p:pic>
      <p:cxnSp>
        <p:nvCxnSpPr>
          <p:cNvPr id="11" name="Straight Arrow Connector 10">
            <a:extLst>
              <a:ext uri="{FF2B5EF4-FFF2-40B4-BE49-F238E27FC236}">
                <a16:creationId xmlns:a16="http://schemas.microsoft.com/office/drawing/2014/main" id="{630B3F14-883F-40DE-8B67-93E9154CBE4D}"/>
              </a:ext>
            </a:extLst>
          </p:cNvPr>
          <p:cNvCxnSpPr>
            <a:cxnSpLocks/>
          </p:cNvCxnSpPr>
          <p:nvPr/>
        </p:nvCxnSpPr>
        <p:spPr>
          <a:xfrm>
            <a:off x="5748014" y="2268413"/>
            <a:ext cx="3463098" cy="2521701"/>
          </a:xfrm>
          <a:prstGeom prst="straightConnector1">
            <a:avLst/>
          </a:prstGeom>
          <a:ln>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8569171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19999"/>
            <a:ext cx="11186477" cy="5316582"/>
          </a:xfrm>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b="1" dirty="0"/>
              <a:t>Viewing Validation Errors</a:t>
            </a:r>
          </a:p>
          <a:p>
            <a:pPr marL="400050" lvl="1" indent="-169863">
              <a:lnSpc>
                <a:spcPts val="1700"/>
              </a:lnSpc>
              <a:spcBef>
                <a:spcPts val="0"/>
              </a:spcBef>
              <a:spcAft>
                <a:spcPts val="600"/>
              </a:spcAft>
            </a:pPr>
            <a:r>
              <a:rPr lang="en-US" dirty="0"/>
              <a:t>The Network displays Description, Field and Line Number for each error</a:t>
            </a:r>
          </a:p>
          <a:p>
            <a:pPr marL="400050" lvl="1" indent="-169863">
              <a:lnSpc>
                <a:spcPts val="1700"/>
              </a:lnSpc>
              <a:spcBef>
                <a:spcPts val="0"/>
              </a:spcBef>
              <a:spcAft>
                <a:spcPts val="600"/>
              </a:spcAft>
            </a:pPr>
            <a:endParaRPr lang="en-US" dirty="0"/>
          </a:p>
          <a:p>
            <a:pPr marL="461962">
              <a:lnSpc>
                <a:spcPts val="1700"/>
              </a:lnSpc>
              <a:spcBef>
                <a:spcPts val="0"/>
              </a:spcBef>
              <a:spcAft>
                <a:spcPts val="600"/>
              </a:spcAft>
              <a:buSzPct val="100000"/>
            </a:pPr>
            <a:endParaRPr lang="en-US" sz="1800" dirty="0"/>
          </a:p>
          <a:p>
            <a:pPr marL="625475" lvl="1" indent="-163513">
              <a:lnSpc>
                <a:spcPts val="1700"/>
              </a:lnSpc>
              <a:spcBef>
                <a:spcPts val="0"/>
              </a:spcBef>
              <a:spcAft>
                <a:spcPts val="600"/>
              </a:spcAft>
            </a:pPr>
            <a:endParaRPr lang="en-US" dirty="0"/>
          </a:p>
          <a:p>
            <a:pPr marL="461962">
              <a:lnSpc>
                <a:spcPts val="1700"/>
              </a:lnSpc>
              <a:spcBef>
                <a:spcPts val="0"/>
              </a:spcBef>
              <a:spcAft>
                <a:spcPts val="600"/>
              </a:spcAft>
              <a:buSzPct val="100000"/>
            </a:pPr>
            <a:br>
              <a:rPr lang="en-US" sz="1800" dirty="0"/>
            </a:br>
            <a:br>
              <a:rPr lang="en-US" sz="1800" dirty="0"/>
            </a:br>
            <a:br>
              <a:rPr lang="en-US" sz="1800" dirty="0"/>
            </a:br>
            <a:endParaRPr lang="en-US" sz="1800" dirty="0"/>
          </a:p>
          <a:p>
            <a:pPr marL="461962" lvl="1" indent="0">
              <a:lnSpc>
                <a:spcPts val="1700"/>
              </a:lnSpc>
              <a:spcBef>
                <a:spcPts val="0"/>
              </a:spcBef>
              <a:spcAft>
                <a:spcPts val="600"/>
              </a:spcAft>
              <a:buNone/>
            </a:pPr>
            <a:endParaRPr lang="en-US" dirty="0"/>
          </a:p>
          <a:p>
            <a:pPr marL="625475" lvl="1" indent="-163513">
              <a:lnSpc>
                <a:spcPts val="1700"/>
              </a:lnSpc>
              <a:spcBef>
                <a:spcPts val="0"/>
              </a:spcBef>
              <a:spcAft>
                <a:spcPts val="600"/>
              </a:spcAft>
            </a:pPr>
            <a:endParaRPr lang="en-US" dirty="0"/>
          </a:p>
          <a:p>
            <a:pPr marL="625475" lvl="1" indent="-163513">
              <a:lnSpc>
                <a:spcPts val="1700"/>
              </a:lnSpc>
              <a:spcBef>
                <a:spcPts val="0"/>
              </a:spcBef>
              <a:spcAft>
                <a:spcPts val="600"/>
              </a:spcAft>
            </a:pPr>
            <a:endParaRPr lang="en-US" dirty="0"/>
          </a:p>
          <a:p>
            <a:pPr marL="461962" lvl="1" indent="0">
              <a:lnSpc>
                <a:spcPts val="1700"/>
              </a:lnSpc>
              <a:spcBef>
                <a:spcPts val="0"/>
              </a:spcBef>
              <a:spcAft>
                <a:spcPts val="600"/>
              </a:spcAft>
              <a:buNone/>
            </a:pPr>
            <a:endParaRPr lang="en-US" dirty="0"/>
          </a:p>
          <a:p>
            <a:pPr marL="400050" lvl="1" indent="-169863">
              <a:lnSpc>
                <a:spcPts val="2000"/>
              </a:lnSpc>
              <a:spcBef>
                <a:spcPts val="800"/>
              </a:spcBef>
              <a:spcAft>
                <a:spcPts val="600"/>
              </a:spcAft>
            </a:pPr>
            <a:r>
              <a:rPr lang="en-US" dirty="0"/>
              <a:t>In this case, the Network is telling us that the </a:t>
            </a:r>
            <a:r>
              <a:rPr lang="en-US" b="1" dirty="0"/>
              <a:t>Supplier Part ID / Supplier Part Auxiliary ID </a:t>
            </a:r>
            <a:r>
              <a:rPr lang="en-US" dirty="0"/>
              <a:t>combination</a:t>
            </a:r>
            <a:r>
              <a:rPr lang="en-US" b="1" dirty="0"/>
              <a:t> </a:t>
            </a:r>
            <a:r>
              <a:rPr lang="en-US" dirty="0"/>
              <a:t>is not unique on line 14 and line 12 is missing a </a:t>
            </a:r>
            <a:r>
              <a:rPr lang="en-US" b="1" dirty="0"/>
              <a:t>Supplier Part ID</a:t>
            </a:r>
            <a:r>
              <a:rPr lang="en-US" dirty="0"/>
              <a:t>.</a:t>
            </a:r>
          </a:p>
          <a:p>
            <a:pPr marL="400050" lvl="1" indent="-169863">
              <a:lnSpc>
                <a:spcPts val="2000"/>
              </a:lnSpc>
              <a:spcBef>
                <a:spcPts val="0"/>
              </a:spcBef>
              <a:spcAft>
                <a:spcPts val="600"/>
              </a:spcAft>
            </a:pPr>
            <a:r>
              <a:rPr lang="en-US" dirty="0"/>
              <a:t>To correct any issues, go back to the original Excel Catalog file, make the corrections, then update the Catalog file, and upload the new version to replace the existing Catalog</a:t>
            </a:r>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pic>
        <p:nvPicPr>
          <p:cNvPr id="9" name="Picture 8">
            <a:extLst>
              <a:ext uri="{FF2B5EF4-FFF2-40B4-BE49-F238E27FC236}">
                <a16:creationId xmlns:a16="http://schemas.microsoft.com/office/drawing/2014/main" id="{646B3053-30BD-5136-CA95-180DA1E5A5B1}"/>
              </a:ext>
            </a:extLst>
          </p:cNvPr>
          <p:cNvPicPr>
            <a:picLocks noChangeAspect="1"/>
          </p:cNvPicPr>
          <p:nvPr/>
        </p:nvPicPr>
        <p:blipFill>
          <a:blip r:embed="rId3"/>
          <a:stretch>
            <a:fillRect/>
          </a:stretch>
        </p:blipFill>
        <p:spPr>
          <a:xfrm>
            <a:off x="1628867" y="2422707"/>
            <a:ext cx="8408102" cy="2655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05516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620000"/>
            <a:ext cx="11186478" cy="4716000"/>
          </a:xfrm>
          <a:prstGeom prst="rect">
            <a:avLst/>
          </a:prstGeom>
        </p:spPr>
        <p:txBody>
          <a:bodyPr/>
          <a:lstStyle/>
          <a:p>
            <a:pPr marL="228600" indent="-228600">
              <a:lnSpc>
                <a:spcPts val="2000"/>
              </a:lnSpc>
              <a:spcBef>
                <a:spcPts val="0"/>
              </a:spcBef>
              <a:spcAft>
                <a:spcPts val="600"/>
              </a:spcAft>
              <a:buFont typeface="Wingdings" pitchFamily="2" charset="2"/>
              <a:buChar char="§"/>
            </a:pPr>
            <a:r>
              <a:rPr lang="en-US" dirty="0"/>
              <a:t>Customer Approval</a:t>
            </a:r>
          </a:p>
          <a:p>
            <a:pPr marL="400050" lvl="1" indent="-169863">
              <a:lnSpc>
                <a:spcPts val="2000"/>
              </a:lnSpc>
              <a:spcBef>
                <a:spcPts val="0"/>
              </a:spcBef>
              <a:spcAft>
                <a:spcPts val="600"/>
              </a:spcAft>
            </a:pPr>
            <a:r>
              <a:rPr lang="en-US" dirty="0"/>
              <a:t>When your Catalog passes the Network upload validation, your Customer is then notified to audit, validate and approve your Catalog. The Network may show any of these statuses: </a:t>
            </a:r>
            <a:r>
              <a:rPr lang="en-US" b="1" dirty="0"/>
              <a:t>“Published”, “Validated by Customer” or “Pending Buyer Validation”</a:t>
            </a:r>
            <a:r>
              <a:rPr lang="en-US" dirty="0"/>
              <a:t>—</a:t>
            </a:r>
            <a:r>
              <a:rPr lang="en-US" i="1" dirty="0"/>
              <a:t>note that these are </a:t>
            </a:r>
            <a:r>
              <a:rPr lang="en-US" b="1" dirty="0"/>
              <a:t>all </a:t>
            </a:r>
            <a:r>
              <a:rPr lang="en-US" i="1" dirty="0"/>
              <a:t>valid statuses</a:t>
            </a:r>
          </a:p>
          <a:p>
            <a:pPr marL="400050" lvl="1" indent="-171450">
              <a:lnSpc>
                <a:spcPts val="2000"/>
              </a:lnSpc>
              <a:spcBef>
                <a:spcPts val="0"/>
              </a:spcBef>
              <a:spcAft>
                <a:spcPts val="600"/>
              </a:spcAft>
            </a:pPr>
            <a:r>
              <a:rPr lang="en-US" dirty="0"/>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2000"/>
              </a:lnSpc>
              <a:spcBef>
                <a:spcPts val="0"/>
              </a:spcBef>
              <a:spcAft>
                <a:spcPts val="600"/>
              </a:spcAft>
            </a:pPr>
            <a:r>
              <a:rPr lang="en-US" spc="-20" dirty="0"/>
              <a:t>If your Customer finds anything in your Catalog file that requires your attention, you will be notified by e-Mail</a:t>
            </a:r>
          </a:p>
          <a:p>
            <a:pPr marL="568325" lvl="2" indent="-165100">
              <a:lnSpc>
                <a:spcPts val="2000"/>
              </a:lnSpc>
              <a:spcBef>
                <a:spcPts val="0"/>
              </a:spcBef>
              <a:spcAft>
                <a:spcPts val="600"/>
              </a:spcAft>
              <a:buFont typeface="Wingdings" pitchFamily="2" charset="2"/>
              <a:buChar char="§"/>
            </a:pPr>
            <a:r>
              <a:rPr lang="en-US" sz="1400" dirty="0"/>
              <a:t>Corrections should be made to the original Excel file, then the corrected Catalog file needs to be uploaded to the Network</a:t>
            </a:r>
          </a:p>
          <a:p>
            <a:pPr marL="568325" lvl="2" indent="-168275">
              <a:lnSpc>
                <a:spcPts val="2000"/>
              </a:lnSpc>
              <a:spcBef>
                <a:spcPts val="0"/>
              </a:spcBef>
              <a:spcAft>
                <a:spcPts val="600"/>
              </a:spcAft>
              <a:buFont typeface="Wingdings" pitchFamily="2" charset="2"/>
              <a:buChar char="§"/>
            </a:pPr>
            <a:r>
              <a:rPr lang="en-US" sz="1400" dirty="0"/>
              <a:t>Each Catalog must pass both the Network validation, and the Customer audit before it can be loaded into the Customer’s buying application and be available for their Users</a:t>
            </a:r>
            <a:endParaRPr lang="en-US" sz="1400" dirty="0">
              <a:solidFill>
                <a:schemeClr val="bg2"/>
              </a:solidFill>
            </a:endParaRP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PunchOut Catalogs</a:t>
            </a:r>
            <a:endParaRPr lang="en-US" noProof="0" dirty="0"/>
          </a:p>
        </p:txBody>
      </p:sp>
    </p:spTree>
    <p:extLst>
      <p:ext uri="{BB962C8B-B14F-4D97-AF65-F5344CB8AC3E}">
        <p14:creationId xmlns:p14="http://schemas.microsoft.com/office/powerpoint/2010/main" val="16253659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Replacing </a:t>
            </a:r>
            <a:r>
              <a:rPr lang="en-US" noProof="0" dirty="0">
                <a:solidFill>
                  <a:schemeClr val="accent1"/>
                </a:solidFill>
                <a:latin typeface="+mj-lt"/>
              </a:rPr>
              <a:t>Existing Catalogs</a:t>
            </a:r>
          </a:p>
        </p:txBody>
      </p:sp>
    </p:spTree>
    <p:extLst>
      <p:ext uri="{BB962C8B-B14F-4D97-AF65-F5344CB8AC3E}">
        <p14:creationId xmlns:p14="http://schemas.microsoft.com/office/powerpoint/2010/main" val="2863529647"/>
      </p:ext>
    </p:extLst>
  </p:cSld>
  <p:clrMapOvr>
    <a:masterClrMapping/>
  </p:clrMapOvr>
</p:sld>
</file>

<file path=ppt/theme/theme1.xml><?xml version="1.0" encoding="utf-8"?>
<a:theme xmlns:a="http://schemas.openxmlformats.org/drawingml/2006/main" name="SAP Ariba 2020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575079F9-F693-284C-B0E2-F5F49C6F9CD0}"/>
    </a:ext>
  </a:extLst>
</a:theme>
</file>

<file path=ppt/theme/theme2.xml><?xml version="1.0" encoding="utf-8"?>
<a:theme xmlns:a="http://schemas.openxmlformats.org/drawingml/2006/main" name="SAP Ariba 2020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4799BEFA-6B0F-684C-B670-D23CAA0EB59B}"/>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AFC211E4A64D418430FFFCF74E9522" ma:contentTypeVersion="2" ma:contentTypeDescription="Create a new document." ma:contentTypeScope="" ma:versionID="ec61d6c35a52d9f6c38f7c15b39fc806">
  <xsd:schema xmlns:xsd="http://www.w3.org/2001/XMLSchema" xmlns:xs="http://www.w3.org/2001/XMLSchema" xmlns:p="http://schemas.microsoft.com/office/2006/metadata/properties" xmlns:ns2="20a98044-2581-439e-bd45-fea6bae7c17c" targetNamespace="http://schemas.microsoft.com/office/2006/metadata/properties" ma:root="true" ma:fieldsID="48761b70bc68147999a4945e40ab104a" ns2:_="">
    <xsd:import namespace="20a98044-2581-439e-bd45-fea6bae7c17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98044-2581-439e-bd45-fea6bae7c1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BB605F-A1BE-4413-97EA-CAE336E17BA5}">
  <ds:schemaRefs>
    <ds:schemaRef ds:uri="http://schemas.microsoft.com/office/2006/metadata/properties"/>
    <ds:schemaRef ds:uri="http://purl.org/dc/dcmitype/"/>
    <ds:schemaRef ds:uri="20a98044-2581-439e-bd45-fea6bae7c17c"/>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3721412-42A4-4D78-8A33-64D152C8BBDB}">
  <ds:schemaRefs>
    <ds:schemaRef ds:uri="http://schemas.microsoft.com/sharepoint/v3/contenttype/forms"/>
  </ds:schemaRefs>
</ds:datastoreItem>
</file>

<file path=customXml/itemProps3.xml><?xml version="1.0" encoding="utf-8"?>
<ds:datastoreItem xmlns:ds="http://schemas.openxmlformats.org/officeDocument/2006/customXml" ds:itemID="{260B4BBB-C206-475D-93F6-BEF0DDBBF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a98044-2581-439e-bd45-fea6bae7c1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SAP_Ariba_2020_16x9_white (3)</Template>
  <TotalTime>7066</TotalTime>
  <Words>14984</Words>
  <Application>Microsoft Office PowerPoint</Application>
  <PresentationFormat>Custom</PresentationFormat>
  <Paragraphs>1598</Paragraphs>
  <Slides>125</Slides>
  <Notes>117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125</vt:i4>
      </vt:variant>
    </vt:vector>
  </HeadingPairs>
  <TitlesOfParts>
    <vt:vector size="136" baseType="lpstr">
      <vt:lpstr>Arial</vt:lpstr>
      <vt:lpstr>Arial Narrow</vt:lpstr>
      <vt:lpstr>Calibri</vt:lpstr>
      <vt:lpstr>Courier New</vt:lpstr>
      <vt:lpstr>MS Shell Dlg 2</vt:lpstr>
      <vt:lpstr>Symbol</vt:lpstr>
      <vt:lpstr>Webdings</vt:lpstr>
      <vt:lpstr>wingdings</vt:lpstr>
      <vt:lpstr>wingdings</vt:lpstr>
      <vt:lpstr>SAP Ariba 2020 16x9 white</vt:lpstr>
      <vt:lpstr>SAP Ariba 2020 16x9 blue</vt:lpstr>
      <vt:lpstr>Understanding, Creating and Publishing PunchOut® Catalogs</vt:lpstr>
      <vt:lpstr>Agenda</vt:lpstr>
      <vt:lpstr>The Catalog Upload Process</vt:lpstr>
      <vt:lpstr>The PunchOut Catalog Upload Process </vt:lpstr>
      <vt:lpstr>What is PunchOut?</vt:lpstr>
      <vt:lpstr>What is PunchOut?</vt:lpstr>
      <vt:lpstr>How does it work?</vt:lpstr>
      <vt:lpstr>How does it work?</vt:lpstr>
      <vt:lpstr>How does it work?</vt:lpstr>
      <vt:lpstr>How does it work?</vt:lpstr>
      <vt:lpstr>How does it work?</vt:lpstr>
      <vt:lpstr>How does it work?</vt:lpstr>
      <vt:lpstr>How does it work?</vt:lpstr>
      <vt:lpstr>How does it work?</vt:lpstr>
      <vt:lpstr>How does it work?</vt:lpstr>
      <vt:lpstr>How does it work?</vt:lpstr>
      <vt:lpstr>How does it work?</vt:lpstr>
      <vt:lpstr>How does it work?</vt:lpstr>
      <vt:lpstr>How does it work?</vt:lpstr>
      <vt:lpstr>How does it work?</vt:lpstr>
      <vt:lpstr>How does it work?</vt:lpstr>
      <vt:lpstr>Configuring a SAP Business Network (SBN) Account for PunchOut</vt:lpstr>
      <vt:lpstr>Configuring a SAP Business Network Account for PunchOut</vt:lpstr>
      <vt:lpstr>Configuring a SAP Business Network Account for PunchOut</vt:lpstr>
      <vt:lpstr>Configuring a SAP Business Network Account for PunchOut</vt:lpstr>
      <vt:lpstr>Configuring a SAP Business Network Account for PunchOut</vt:lpstr>
      <vt:lpstr>Configuring a SAP Business Network Account for PunchOut</vt:lpstr>
      <vt:lpstr>Configuring a SAP Business Network Account for PunchOut</vt:lpstr>
      <vt:lpstr>Configuring a SAP Business Network Account for PunchOut</vt:lpstr>
      <vt:lpstr>Native cXML transaction setup </vt:lpstr>
      <vt:lpstr>Native cXML transaction setup</vt:lpstr>
      <vt:lpstr>Native cXML transaction setup</vt:lpstr>
      <vt:lpstr>Configuring your Customer Specific PunchOut URL connection</vt:lpstr>
      <vt:lpstr>Configuring your Customer Specific PunchOut URL connection</vt:lpstr>
      <vt:lpstr>Configuring your Customer Specific PunchOut URL connection</vt:lpstr>
      <vt:lpstr>Configuring your Customer Specific PunchOut URL connection</vt:lpstr>
      <vt:lpstr>Configuring your Customer Specific PunchOut URL connection</vt:lpstr>
      <vt:lpstr>Configuring your Customer Specific PunchOut URL connection</vt:lpstr>
      <vt:lpstr>Configuring your Customer Specific PunchOut URL connection</vt:lpstr>
      <vt:lpstr>Setting up Default Level 1  Index File Template Details </vt:lpstr>
      <vt:lpstr>Setting up Default Level 1 Index File Template Details</vt:lpstr>
      <vt:lpstr>Setting up Default Level 1 Index File Template Details</vt:lpstr>
      <vt:lpstr>Setting up Default Level 1 Index File Template Details</vt:lpstr>
      <vt:lpstr>Setting up Default Level 1 Index File Template Details</vt:lpstr>
      <vt:lpstr>Creating and Publishing PunchOut Level 1 Catalogs Online</vt:lpstr>
      <vt:lpstr>Creating and Publishing PunchOut Level 1 Catalogs Online</vt:lpstr>
      <vt:lpstr>Creating and Publishing PunchOut Level 1 Catalogs Online</vt:lpstr>
      <vt:lpstr>Creating and Publishing PunchOut Level 1 Catalogs Online</vt:lpstr>
      <vt:lpstr>Creating and Publishing PunchOut Level 1 Catalogs Online</vt:lpstr>
      <vt:lpstr>Creating and Publishing PunchOut Level 1 Catalogs Online</vt:lpstr>
      <vt:lpstr>Creating and Publishing PunchOut Level 1 Catalogs Online</vt:lpstr>
      <vt:lpstr>Creating and Publishing PunchOut Level 1 Catalogs Online</vt:lpstr>
      <vt:lpstr>Creating and Publishing PunchOut Level 1 Catalogs Online</vt:lpstr>
      <vt:lpstr>Creating and Publishing PunchOut Level 1 Catalogs Online</vt:lpstr>
      <vt:lpstr>Creating and Publishing PunchOut Level 1 Catalogs Online</vt:lpstr>
      <vt:lpstr>Creating and Publishing PunchOut Level 1 Catalogs Online</vt:lpstr>
      <vt:lpstr>Creating and Publishing PunchOut Level 1 Catalogs Online</vt:lpstr>
      <vt:lpstr>Creating and Publishing PunchOut Level 1 Catalogs Online</vt:lpstr>
      <vt:lpstr>Template and Catalog File Creation for a Level 1 PunchOut Catalog</vt:lpstr>
      <vt:lpstr>PunchOut L1 Template</vt:lpstr>
      <vt:lpstr>Templates and Catalog Creation – L1 PunchOut</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Template and Catalog File Creation for a Level 2 PunchOut Catalog</vt:lpstr>
      <vt:lpstr>PunchOut L2 Template</vt:lpstr>
      <vt:lpstr>Creating a L2 PunchOut Catalog</vt:lpstr>
      <vt:lpstr>Creating a L2 PunchOut Catalog</vt:lpstr>
      <vt:lpstr>Business Network – File Size Limits</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Replacing Existing Catalogs</vt:lpstr>
      <vt:lpstr>Replacing Existing PunchOut Catalogs</vt:lpstr>
      <vt:lpstr>Replacing Existing PunchOut Catalogs</vt:lpstr>
      <vt:lpstr>Replacing Existing PunchOut Catalogs</vt:lpstr>
      <vt:lpstr>Replacing Existing PunchOut Catalogs</vt:lpstr>
      <vt:lpstr>Replacing Existing PunchOut Catalogs</vt:lpstr>
      <vt:lpstr>Replacing Existing PunchOut Catalogs</vt:lpstr>
      <vt:lpstr>Replacing Existing PunchOut Catalogs</vt:lpstr>
      <vt:lpstr>Replacing Existing PunchOut Catalogs</vt:lpstr>
      <vt:lpstr>Testing Connectivity</vt:lpstr>
      <vt:lpstr>Testing Connectivity</vt:lpstr>
      <vt:lpstr>Testing Connectivity</vt:lpstr>
      <vt:lpstr>Testing Connectivity</vt:lpstr>
      <vt:lpstr>Testing Connectivity</vt:lpstr>
      <vt:lpstr>Testing Connectivity</vt:lpstr>
      <vt:lpstr>Testing Connectivity</vt:lpstr>
      <vt:lpstr>Testing Connectivity</vt:lpstr>
      <vt:lpstr>Appendix</vt:lpstr>
      <vt:lpstr>Creating a CIF from an Excel Catalog File</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Menegazzi, Mike</dc:creator>
  <cp:keywords>2020/16:9/white</cp:keywords>
  <dc:description/>
  <cp:lastModifiedBy>Strouse, Kristen</cp:lastModifiedBy>
  <cp:revision>35</cp:revision>
  <dcterms:created xsi:type="dcterms:W3CDTF">2020-02-17T22:48:48Z</dcterms:created>
  <dcterms:modified xsi:type="dcterms:W3CDTF">2023-10-20T19:46:06Z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0x01010039AFC211E4A64D418430FFFCF74E9522</vt:lpwstr>
  </property>
  <property fmtid="{D5CDD505-2E9C-101B-9397-08002B2CF9AE}" pid="4" name="MediaServiceImageTags">
    <vt:lpwstr/>
  </property>
</Properties>
</file>