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</p:sldMasterIdLst>
  <p:notesMasterIdLst>
    <p:notesMasterId r:id="rId29"/>
  </p:notesMasterIdLst>
  <p:handoutMasterIdLst>
    <p:handoutMasterId r:id="rId30"/>
  </p:handoutMasterIdLst>
  <p:sldIdLst>
    <p:sldId id="256" r:id="rId6"/>
    <p:sldId id="344" r:id="rId7"/>
    <p:sldId id="1067" r:id="rId8"/>
    <p:sldId id="1068" r:id="rId9"/>
    <p:sldId id="1070" r:id="rId10"/>
    <p:sldId id="320" r:id="rId11"/>
    <p:sldId id="1069" r:id="rId12"/>
    <p:sldId id="294" r:id="rId13"/>
    <p:sldId id="1046" r:id="rId14"/>
    <p:sldId id="1049" r:id="rId15"/>
    <p:sldId id="1050" r:id="rId16"/>
    <p:sldId id="1051" r:id="rId17"/>
    <p:sldId id="1047" r:id="rId18"/>
    <p:sldId id="1071" r:id="rId19"/>
    <p:sldId id="946" r:id="rId20"/>
    <p:sldId id="1064" r:id="rId21"/>
    <p:sldId id="1072" r:id="rId22"/>
    <p:sldId id="1061" r:id="rId23"/>
    <p:sldId id="261" r:id="rId24"/>
    <p:sldId id="262" r:id="rId25"/>
    <p:sldId id="1062" r:id="rId26"/>
    <p:sldId id="1065" r:id="rId27"/>
    <p:sldId id="275" r:id="rId28"/>
  </p:sldIdLst>
  <p:sldSz cx="12192000" cy="6858000"/>
  <p:notesSz cx="6797675" cy="9928225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97B"/>
    <a:srgbClr val="C0C0C0"/>
    <a:srgbClr val="00B050"/>
    <a:srgbClr val="114F7B"/>
    <a:srgbClr val="FFFFFF"/>
    <a:srgbClr val="73A0CD"/>
    <a:srgbClr val="90B4D8"/>
    <a:srgbClr val="34648F"/>
    <a:srgbClr val="000000"/>
    <a:srgbClr val="11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5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540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8AF4A-9CDF-4841-B54E-86EA1C28D6C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4FDEE5-90D0-46F7-B697-22453848038D}">
      <dgm:prSet phldrT="[Text]"/>
      <dgm:spPr/>
      <dgm:t>
        <a:bodyPr/>
        <a:lstStyle/>
        <a:p>
          <a:r>
            <a:rPr lang="en-US"/>
            <a:t>Quality Notification – Search and View </a:t>
          </a:r>
        </a:p>
      </dgm:t>
    </dgm:pt>
    <dgm:pt modelId="{4F165E47-0DDC-4F52-A93C-8027D1004F13}" type="parTrans" cxnId="{72811F55-6760-4C18-A887-8B83C5CF8ECD}">
      <dgm:prSet/>
      <dgm:spPr/>
      <dgm:t>
        <a:bodyPr/>
        <a:lstStyle/>
        <a:p>
          <a:endParaRPr lang="en-US"/>
        </a:p>
      </dgm:t>
    </dgm:pt>
    <dgm:pt modelId="{DE371A4A-51EA-4339-B393-B27AB1DFEBFD}" type="sibTrans" cxnId="{72811F55-6760-4C18-A887-8B83C5CF8ECD}">
      <dgm:prSet/>
      <dgm:spPr/>
      <dgm:t>
        <a:bodyPr/>
        <a:lstStyle/>
        <a:p>
          <a:endParaRPr lang="en-US"/>
        </a:p>
      </dgm:t>
    </dgm:pt>
    <dgm:pt modelId="{B634516B-39BD-44C0-92F3-F65367C5DBF1}">
      <dgm:prSet phldrT="[Text]"/>
      <dgm:spPr/>
      <dgm:t>
        <a:bodyPr/>
        <a:lstStyle/>
        <a:p>
          <a:r>
            <a:rPr lang="en-US"/>
            <a:t>Maintain Quality Notification </a:t>
          </a:r>
        </a:p>
      </dgm:t>
    </dgm:pt>
    <dgm:pt modelId="{79299B56-8458-424E-807D-B74B4702941D}" type="parTrans" cxnId="{D6B1E2C8-A9CD-4141-98C9-74AD10323ECC}">
      <dgm:prSet/>
      <dgm:spPr/>
      <dgm:t>
        <a:bodyPr/>
        <a:lstStyle/>
        <a:p>
          <a:endParaRPr lang="en-US"/>
        </a:p>
      </dgm:t>
    </dgm:pt>
    <dgm:pt modelId="{D1A2599A-E0C9-4214-B452-898997D69988}" type="sibTrans" cxnId="{D6B1E2C8-A9CD-4141-98C9-74AD10323ECC}">
      <dgm:prSet/>
      <dgm:spPr/>
      <dgm:t>
        <a:bodyPr/>
        <a:lstStyle/>
        <a:p>
          <a:endParaRPr lang="en-US"/>
        </a:p>
      </dgm:t>
    </dgm:pt>
    <dgm:pt modelId="{B3E9E302-D2F6-44AF-93DC-B377F4198834}">
      <dgm:prSet phldrT="[Text]"/>
      <dgm:spPr/>
      <dgm:t>
        <a:bodyPr/>
        <a:lstStyle/>
        <a:p>
          <a:r>
            <a:rPr lang="en-US"/>
            <a:t>Complete and Publish a Quality Notification</a:t>
          </a:r>
        </a:p>
      </dgm:t>
    </dgm:pt>
    <dgm:pt modelId="{242B0D25-036F-45CB-A9E8-EC0A21638445}" type="parTrans" cxnId="{909B4CB6-688B-42B8-BBAC-6F0F65876CBB}">
      <dgm:prSet/>
      <dgm:spPr/>
      <dgm:t>
        <a:bodyPr/>
        <a:lstStyle/>
        <a:p>
          <a:endParaRPr lang="en-US"/>
        </a:p>
      </dgm:t>
    </dgm:pt>
    <dgm:pt modelId="{39005335-FBA7-4D05-A72D-EDBEC74D37C8}" type="sibTrans" cxnId="{909B4CB6-688B-42B8-BBAC-6F0F65876CBB}">
      <dgm:prSet/>
      <dgm:spPr/>
      <dgm:t>
        <a:bodyPr/>
        <a:lstStyle/>
        <a:p>
          <a:endParaRPr lang="en-US"/>
        </a:p>
      </dgm:t>
    </dgm:pt>
    <dgm:pt modelId="{E8C0F9DA-D236-4613-A0E8-62CBED45DEDC}">
      <dgm:prSet/>
      <dgm:spPr/>
      <dgm:t>
        <a:bodyPr/>
        <a:lstStyle/>
        <a:p>
          <a:r>
            <a:rPr lang="en-US"/>
            <a:t>Return Purchase Order – Search and View</a:t>
          </a:r>
        </a:p>
      </dgm:t>
    </dgm:pt>
    <dgm:pt modelId="{75E8F953-2F79-49B2-AB7C-7F27631F5BC1}" type="parTrans" cxnId="{358467B4-33BA-458D-B949-487845E15DB7}">
      <dgm:prSet/>
      <dgm:spPr/>
      <dgm:t>
        <a:bodyPr/>
        <a:lstStyle/>
        <a:p>
          <a:endParaRPr lang="en-US"/>
        </a:p>
      </dgm:t>
    </dgm:pt>
    <dgm:pt modelId="{94612309-54A4-4AA5-9575-A12920C728EC}" type="sibTrans" cxnId="{358467B4-33BA-458D-B949-487845E15DB7}">
      <dgm:prSet/>
      <dgm:spPr/>
      <dgm:t>
        <a:bodyPr/>
        <a:lstStyle/>
        <a:p>
          <a:endParaRPr lang="en-US"/>
        </a:p>
      </dgm:t>
    </dgm:pt>
    <dgm:pt modelId="{AE96067B-EA64-4250-9E00-EF4FDB47DA97}" type="pres">
      <dgm:prSet presAssocID="{1B48AF4A-9CDF-4841-B54E-86EA1C28D6C8}" presName="Name0" presStyleCnt="0">
        <dgm:presLayoutVars>
          <dgm:dir/>
          <dgm:animLvl val="lvl"/>
          <dgm:resizeHandles val="exact"/>
        </dgm:presLayoutVars>
      </dgm:prSet>
      <dgm:spPr/>
    </dgm:pt>
    <dgm:pt modelId="{2F13F78D-6055-483B-A476-E3EC285C6EE0}" type="pres">
      <dgm:prSet presAssocID="{E84FDEE5-90D0-46F7-B697-22453848038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784854-D926-4264-B391-D31DC57686DB}" type="pres">
      <dgm:prSet presAssocID="{DE371A4A-51EA-4339-B393-B27AB1DFEBFD}" presName="parTxOnlySpace" presStyleCnt="0"/>
      <dgm:spPr/>
    </dgm:pt>
    <dgm:pt modelId="{9607E78B-0201-4605-AFF0-0F598D33A10B}" type="pres">
      <dgm:prSet presAssocID="{B634516B-39BD-44C0-92F3-F65367C5DBF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46C20B-B8FB-4957-9FAA-4AA24C497CF0}" type="pres">
      <dgm:prSet presAssocID="{D1A2599A-E0C9-4214-B452-898997D69988}" presName="parTxOnlySpace" presStyleCnt="0"/>
      <dgm:spPr/>
    </dgm:pt>
    <dgm:pt modelId="{AC727F88-7D79-44E9-A793-2D1AD90C85FC}" type="pres">
      <dgm:prSet presAssocID="{B3E9E302-D2F6-44AF-93DC-B377F41988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2673B5-9320-4495-90DC-2262E4DDE2AF}" type="pres">
      <dgm:prSet presAssocID="{39005335-FBA7-4D05-A72D-EDBEC74D37C8}" presName="parTxOnlySpace" presStyleCnt="0"/>
      <dgm:spPr/>
    </dgm:pt>
    <dgm:pt modelId="{B4E2B676-8A78-4FDA-BCE8-EAB9EAFF9E08}" type="pres">
      <dgm:prSet presAssocID="{E8C0F9DA-D236-4613-A0E8-62CBED45DED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2811F55-6760-4C18-A887-8B83C5CF8ECD}" srcId="{1B48AF4A-9CDF-4841-B54E-86EA1C28D6C8}" destId="{E84FDEE5-90D0-46F7-B697-22453848038D}" srcOrd="0" destOrd="0" parTransId="{4F165E47-0DDC-4F52-A93C-8027D1004F13}" sibTransId="{DE371A4A-51EA-4339-B393-B27AB1DFEBFD}"/>
    <dgm:cxn modelId="{82223E99-5149-4647-96C9-4C204DECCF27}" type="presOf" srcId="{B634516B-39BD-44C0-92F3-F65367C5DBF1}" destId="{9607E78B-0201-4605-AFF0-0F598D33A10B}" srcOrd="0" destOrd="0" presId="urn:microsoft.com/office/officeart/2005/8/layout/chevron1"/>
    <dgm:cxn modelId="{358467B4-33BA-458D-B949-487845E15DB7}" srcId="{1B48AF4A-9CDF-4841-B54E-86EA1C28D6C8}" destId="{E8C0F9DA-D236-4613-A0E8-62CBED45DEDC}" srcOrd="3" destOrd="0" parTransId="{75E8F953-2F79-49B2-AB7C-7F27631F5BC1}" sibTransId="{94612309-54A4-4AA5-9575-A12920C728EC}"/>
    <dgm:cxn modelId="{6A2C25B5-6C6F-4552-8C38-1CF0E6D2DC45}" type="presOf" srcId="{E84FDEE5-90D0-46F7-B697-22453848038D}" destId="{2F13F78D-6055-483B-A476-E3EC285C6EE0}" srcOrd="0" destOrd="0" presId="urn:microsoft.com/office/officeart/2005/8/layout/chevron1"/>
    <dgm:cxn modelId="{909B4CB6-688B-42B8-BBAC-6F0F65876CBB}" srcId="{1B48AF4A-9CDF-4841-B54E-86EA1C28D6C8}" destId="{B3E9E302-D2F6-44AF-93DC-B377F4198834}" srcOrd="2" destOrd="0" parTransId="{242B0D25-036F-45CB-A9E8-EC0A21638445}" sibTransId="{39005335-FBA7-4D05-A72D-EDBEC74D37C8}"/>
    <dgm:cxn modelId="{D6B1E2C8-A9CD-4141-98C9-74AD10323ECC}" srcId="{1B48AF4A-9CDF-4841-B54E-86EA1C28D6C8}" destId="{B634516B-39BD-44C0-92F3-F65367C5DBF1}" srcOrd="1" destOrd="0" parTransId="{79299B56-8458-424E-807D-B74B4702941D}" sibTransId="{D1A2599A-E0C9-4214-B452-898997D69988}"/>
    <dgm:cxn modelId="{27997BEB-E3E1-40C6-95CE-AAB8F55DB380}" type="presOf" srcId="{E8C0F9DA-D236-4613-A0E8-62CBED45DEDC}" destId="{B4E2B676-8A78-4FDA-BCE8-EAB9EAFF9E08}" srcOrd="0" destOrd="0" presId="urn:microsoft.com/office/officeart/2005/8/layout/chevron1"/>
    <dgm:cxn modelId="{9EA417F7-03F3-43F6-844E-FC5713A828BB}" type="presOf" srcId="{B3E9E302-D2F6-44AF-93DC-B377F4198834}" destId="{AC727F88-7D79-44E9-A793-2D1AD90C85FC}" srcOrd="0" destOrd="0" presId="urn:microsoft.com/office/officeart/2005/8/layout/chevron1"/>
    <dgm:cxn modelId="{A32889FE-960E-478D-8085-A325B2B1751F}" type="presOf" srcId="{1B48AF4A-9CDF-4841-B54E-86EA1C28D6C8}" destId="{AE96067B-EA64-4250-9E00-EF4FDB47DA97}" srcOrd="0" destOrd="0" presId="urn:microsoft.com/office/officeart/2005/8/layout/chevron1"/>
    <dgm:cxn modelId="{A3307BF4-4DD5-4A6F-BC53-EE486ABDD376}" type="presParOf" srcId="{AE96067B-EA64-4250-9E00-EF4FDB47DA97}" destId="{2F13F78D-6055-483B-A476-E3EC285C6EE0}" srcOrd="0" destOrd="0" presId="urn:microsoft.com/office/officeart/2005/8/layout/chevron1"/>
    <dgm:cxn modelId="{80E148B5-59A6-4085-8161-7EFC96444E42}" type="presParOf" srcId="{AE96067B-EA64-4250-9E00-EF4FDB47DA97}" destId="{6B784854-D926-4264-B391-D31DC57686DB}" srcOrd="1" destOrd="0" presId="urn:microsoft.com/office/officeart/2005/8/layout/chevron1"/>
    <dgm:cxn modelId="{C1A4EFCE-AFEC-4870-828D-3E72F6C1EB6C}" type="presParOf" srcId="{AE96067B-EA64-4250-9E00-EF4FDB47DA97}" destId="{9607E78B-0201-4605-AFF0-0F598D33A10B}" srcOrd="2" destOrd="0" presId="urn:microsoft.com/office/officeart/2005/8/layout/chevron1"/>
    <dgm:cxn modelId="{9B2E4361-B913-4F5D-AC05-B5993A5CF00E}" type="presParOf" srcId="{AE96067B-EA64-4250-9E00-EF4FDB47DA97}" destId="{6B46C20B-B8FB-4957-9FAA-4AA24C497CF0}" srcOrd="3" destOrd="0" presId="urn:microsoft.com/office/officeart/2005/8/layout/chevron1"/>
    <dgm:cxn modelId="{56D33847-DE4A-4C73-A14A-897E9FDAE49F}" type="presParOf" srcId="{AE96067B-EA64-4250-9E00-EF4FDB47DA97}" destId="{AC727F88-7D79-44E9-A793-2D1AD90C85FC}" srcOrd="4" destOrd="0" presId="urn:microsoft.com/office/officeart/2005/8/layout/chevron1"/>
    <dgm:cxn modelId="{A4890945-E51D-4597-A603-6D6337F925B2}" type="presParOf" srcId="{AE96067B-EA64-4250-9E00-EF4FDB47DA97}" destId="{302673B5-9320-4495-90DC-2262E4DDE2AF}" srcOrd="5" destOrd="0" presId="urn:microsoft.com/office/officeart/2005/8/layout/chevron1"/>
    <dgm:cxn modelId="{B42710BA-8CE1-4CB4-8EAA-764F99389DEF}" type="presParOf" srcId="{AE96067B-EA64-4250-9E00-EF4FDB47DA97}" destId="{B4E2B676-8A78-4FDA-BCE8-EAB9EAFF9E0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F78D-6055-483B-A476-E3EC285C6EE0}">
      <dsp:nvSpPr>
        <dsp:cNvPr id="0" name=""/>
        <dsp:cNvSpPr/>
      </dsp:nvSpPr>
      <dsp:spPr>
        <a:xfrm>
          <a:off x="5321" y="287911"/>
          <a:ext cx="3097664" cy="1239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Quality Notification – Search and View </a:t>
          </a:r>
        </a:p>
      </dsp:txBody>
      <dsp:txXfrm>
        <a:off x="624854" y="287911"/>
        <a:ext cx="1858599" cy="1239065"/>
      </dsp:txXfrm>
    </dsp:sp>
    <dsp:sp modelId="{9607E78B-0201-4605-AFF0-0F598D33A10B}">
      <dsp:nvSpPr>
        <dsp:cNvPr id="0" name=""/>
        <dsp:cNvSpPr/>
      </dsp:nvSpPr>
      <dsp:spPr>
        <a:xfrm>
          <a:off x="2793219" y="287911"/>
          <a:ext cx="3097664" cy="1239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Maintain Quality Notification </a:t>
          </a:r>
        </a:p>
      </dsp:txBody>
      <dsp:txXfrm>
        <a:off x="3412752" y="287911"/>
        <a:ext cx="1858599" cy="1239065"/>
      </dsp:txXfrm>
    </dsp:sp>
    <dsp:sp modelId="{AC727F88-7D79-44E9-A793-2D1AD90C85FC}">
      <dsp:nvSpPr>
        <dsp:cNvPr id="0" name=""/>
        <dsp:cNvSpPr/>
      </dsp:nvSpPr>
      <dsp:spPr>
        <a:xfrm>
          <a:off x="5581116" y="287911"/>
          <a:ext cx="3097664" cy="1239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Complete and Publish a Quality Notification</a:t>
          </a:r>
        </a:p>
      </dsp:txBody>
      <dsp:txXfrm>
        <a:off x="6200649" y="287911"/>
        <a:ext cx="1858599" cy="1239065"/>
      </dsp:txXfrm>
    </dsp:sp>
    <dsp:sp modelId="{B4E2B676-8A78-4FDA-BCE8-EAB9EAFF9E08}">
      <dsp:nvSpPr>
        <dsp:cNvPr id="0" name=""/>
        <dsp:cNvSpPr/>
      </dsp:nvSpPr>
      <dsp:spPr>
        <a:xfrm>
          <a:off x="8369014" y="287911"/>
          <a:ext cx="3097664" cy="1239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Return Purchase Order – Search and View</a:t>
          </a:r>
        </a:p>
      </dsp:txBody>
      <dsp:txXfrm>
        <a:off x="8988547" y="287911"/>
        <a:ext cx="1858599" cy="123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41358CCC-6F56-43DD-8E6C-EA1D04BE9FE9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AF0EAB28-5B9C-4697-8701-0D3AA7BAF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90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2B48A068-4DD0-45F4-94E7-C55B9B1640CE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B0B3AEDA-FA2C-4C5B-8D07-E10DAED93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AEDA-FA2C-4C5B-8D07-E10DAED930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5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Add any requirements for QN to be completed and published.  Describe the preferred process of QN changes in status Completed. Describe cancellation policy and prerequisites.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1088760">
              <a:defRPr/>
            </a:pPr>
            <a:fld id="{7D8C2C35-2B8A-446E-BEC0-FD36716C29AC}" type="slidenum">
              <a:rPr lang="de-DE" sz="800">
                <a:solidFill>
                  <a:srgbClr val="000000"/>
                </a:solidFill>
                <a:latin typeface="Arial"/>
              </a:rPr>
              <a:pPr algn="ctr" defTabSz="1088760">
                <a:defRPr/>
              </a:pPr>
              <a:t>2</a:t>
            </a:fld>
            <a:endParaRPr lang="de-DE" sz="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69875" y="665163"/>
            <a:ext cx="6257925" cy="3519487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Customer to adapt to project implementation specifics. </a:t>
            </a:r>
          </a:p>
        </p:txBody>
      </p:sp>
    </p:spTree>
    <p:extLst>
      <p:ext uri="{BB962C8B-B14F-4D97-AF65-F5344CB8AC3E}">
        <p14:creationId xmlns:p14="http://schemas.microsoft.com/office/powerpoint/2010/main" val="409516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AEDA-FA2C-4C5B-8D07-E10DAED930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7">
              <a:defRPr/>
            </a:pPr>
            <a:r>
              <a:rPr lang="en-US"/>
              <a:t>Customer to adapt to project implementation specifics.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ED34-BEDA-4742-8CDE-6D7210333F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7">
              <a:defRPr/>
            </a:pPr>
            <a:r>
              <a:rPr lang="en-US"/>
              <a:t>Customer to adapt to project implementation specifics.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ED34-BEDA-4742-8CDE-6D7210333F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7">
              <a:defRPr/>
            </a:pPr>
            <a:r>
              <a:rPr lang="en-US"/>
              <a:t>Customer to adapt to project implementation specifics.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ED34-BEDA-4742-8CDE-6D7210333F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7">
              <a:defRPr/>
            </a:pPr>
            <a:r>
              <a:rPr lang="en-US"/>
              <a:t>Customer to adapt to project implementation specifics.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ED34-BEDA-4742-8CDE-6D7210333F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7">
              <a:defRPr/>
            </a:pPr>
            <a:r>
              <a:rPr lang="en-US"/>
              <a:t>Customer to adapt to project implementation specifics.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9ED34-BEDA-4742-8CDE-6D7210333F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5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Customer to adapt to project implementation specifics.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9ED34-BEDA-4742-8CDE-6D7210333F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F22944-9B3E-4552-89DF-C6D809335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" b="28089"/>
          <a:stretch/>
        </p:blipFill>
        <p:spPr>
          <a:xfrm>
            <a:off x="4929445" y="1267928"/>
            <a:ext cx="7262555" cy="5590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21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itle 12"/>
          <p:cNvSpPr>
            <a:spLocks noGrp="1"/>
          </p:cNvSpPr>
          <p:nvPr>
            <p:ph type="title"/>
          </p:nvPr>
        </p:nvSpPr>
        <p:spPr>
          <a:xfrm>
            <a:off x="548639" y="1619999"/>
            <a:ext cx="11094724" cy="9360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9" y="2662733"/>
            <a:ext cx="11094724" cy="2776000"/>
          </a:xfrm>
        </p:spPr>
        <p:txBody>
          <a:bodyPr/>
          <a:lstStyle>
            <a:lvl1pPr marL="0" indent="0">
              <a:buNone/>
              <a:defRPr>
                <a:solidFill>
                  <a:srgbClr val="73A0CD"/>
                </a:solidFill>
              </a:defRPr>
            </a:lvl1pPr>
            <a:lvl2pPr marL="360362" indent="0">
              <a:buNone/>
              <a:defRPr>
                <a:solidFill>
                  <a:srgbClr val="73A0CD"/>
                </a:solidFill>
              </a:defRPr>
            </a:lvl2pPr>
            <a:lvl3pPr marL="720725" indent="0">
              <a:buNone/>
              <a:defRPr>
                <a:solidFill>
                  <a:srgbClr val="73A0CD"/>
                </a:solidFill>
              </a:defRPr>
            </a:lvl3pPr>
            <a:lvl4pPr marL="1073150" indent="0">
              <a:buNone/>
              <a:defRPr>
                <a:solidFill>
                  <a:srgbClr val="73A0CD"/>
                </a:solidFill>
              </a:defRPr>
            </a:lvl4pPr>
            <a:lvl5pPr marL="1433512" indent="0">
              <a:buNone/>
              <a:defRPr>
                <a:solidFill>
                  <a:srgbClr val="73A0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EB6C2-2AFD-43DC-A496-4C20E17F47C1}"/>
              </a:ext>
            </a:extLst>
          </p:cNvPr>
          <p:cNvSpPr txBox="1"/>
          <p:nvPr userDrawn="1"/>
        </p:nvSpPr>
        <p:spPr>
          <a:xfrm>
            <a:off x="360000" y="190159"/>
            <a:ext cx="45694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800">
                <a:solidFill>
                  <a:srgbClr val="BBBDB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IN EVERY DETAIL</a:t>
            </a:r>
            <a:endParaRPr lang="en-US" sz="1800">
              <a:solidFill>
                <a:srgbClr val="BBBDB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658800"/>
            <a:ext cx="11472000" cy="8146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617284"/>
            <a:ext cx="5648842" cy="44109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Line 35"/>
          <p:cNvSpPr>
            <a:spLocks noChangeShapeType="1"/>
          </p:cNvSpPr>
          <p:nvPr userDrawn="1"/>
        </p:nvSpPr>
        <p:spPr bwMode="auto">
          <a:xfrm>
            <a:off x="2825496" y="363007"/>
            <a:ext cx="9366504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5496" y="33868"/>
            <a:ext cx="9186503" cy="3132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1200" b="1">
                <a:latin typeface="Calibri" panose="020F0502020204030204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83154" y="1617284"/>
            <a:ext cx="5648846" cy="441098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064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489378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3AD14F02-5D12-4787-A0AF-AC26098D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6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1142163"/>
            <a:ext cx="5736000" cy="489378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42163"/>
            <a:ext cx="5736000" cy="24498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586095"/>
            <a:ext cx="2866800" cy="24498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960709" y="3586095"/>
            <a:ext cx="2866800" cy="244985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19F4C713-4663-4BA8-B06E-E4985FB8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21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320024"/>
            <a:ext cx="11472000" cy="134270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FC62394F-BB7E-4650-A163-896C0077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19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258000" y="4937760"/>
            <a:ext cx="11934000" cy="1463040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35600" y="5580000"/>
            <a:ext cx="853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77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42163"/>
            <a:ext cx="12192000" cy="5715838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Pladsholder til tekst 12"/>
          <p:cNvSpPr>
            <a:spLocks noGrp="1" noChangeAspect="1"/>
          </p:cNvSpPr>
          <p:nvPr>
            <p:ph type="body" sz="quarter" idx="14"/>
          </p:nvPr>
        </p:nvSpPr>
        <p:spPr>
          <a:xfrm>
            <a:off x="258000" y="6390001"/>
            <a:ext cx="11934000" cy="35989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solidFill>
                  <a:srgbClr val="11497B"/>
                </a:solidFill>
                <a:latin typeface="Grundfos TheSans" pitchFamily="34" charset="0"/>
              </a:defRPr>
            </a:lvl1pPr>
            <a:lvl2pPr marL="609585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2pPr>
            <a:lvl3pPr marL="1219170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3pPr>
            <a:lvl4pPr marL="1828754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4pPr>
            <a:lvl5pPr marL="2438339" indent="0">
              <a:buFontTx/>
              <a:buNone/>
              <a:defRPr sz="1867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8">
            <a:extLst>
              <a:ext uri="{FF2B5EF4-FFF2-40B4-BE49-F238E27FC236}">
                <a16:creationId xmlns:a16="http://schemas.microsoft.com/office/drawing/2014/main" id="{851CC417-1F36-408C-A081-D7334961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5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32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C415E-F53E-4957-AA20-0D85EB49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" b="28089"/>
          <a:stretch/>
        </p:blipFill>
        <p:spPr>
          <a:xfrm>
            <a:off x="4929445" y="1267928"/>
            <a:ext cx="7262555" cy="559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0000" y="559490"/>
            <a:ext cx="11472000" cy="6162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126"/>
            <a:ext cx="11472000" cy="47116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B6D28-9DA1-4A77-870D-B43EBC6AAA8E}"/>
              </a:ext>
            </a:extLst>
          </p:cNvPr>
          <p:cNvSpPr txBox="1"/>
          <p:nvPr userDrawn="1"/>
        </p:nvSpPr>
        <p:spPr>
          <a:xfrm>
            <a:off x="360000" y="190159"/>
            <a:ext cx="45694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800">
                <a:solidFill>
                  <a:srgbClr val="BBBDB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IN EVERY DETAIL</a:t>
            </a:r>
            <a:endParaRPr lang="en-US" sz="1800">
              <a:solidFill>
                <a:srgbClr val="BBBDB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2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7B735-BA64-4543-BCF8-F69B86C16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" b="28089"/>
          <a:stretch/>
        </p:blipFill>
        <p:spPr>
          <a:xfrm>
            <a:off x="4929445" y="1267928"/>
            <a:ext cx="7262555" cy="5590072"/>
          </a:xfrm>
          <a:prstGeom prst="rect">
            <a:avLst/>
          </a:prstGeom>
        </p:spPr>
      </p:pic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548638" y="1619999"/>
            <a:ext cx="11283362" cy="9360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62733"/>
            <a:ext cx="11283361" cy="2776000"/>
          </a:xfrm>
        </p:spPr>
        <p:txBody>
          <a:bodyPr/>
          <a:lstStyle>
            <a:lvl1pPr marL="0" indent="0">
              <a:buNone/>
              <a:defRPr>
                <a:solidFill>
                  <a:srgbClr val="73A0CD"/>
                </a:solidFill>
              </a:defRPr>
            </a:lvl1pPr>
            <a:lvl2pPr marL="360362" indent="0">
              <a:buNone/>
              <a:defRPr>
                <a:solidFill>
                  <a:srgbClr val="73A0CD"/>
                </a:solidFill>
              </a:defRPr>
            </a:lvl2pPr>
            <a:lvl3pPr marL="720725" indent="0">
              <a:buNone/>
              <a:defRPr>
                <a:solidFill>
                  <a:srgbClr val="73A0CD"/>
                </a:solidFill>
              </a:defRPr>
            </a:lvl3pPr>
            <a:lvl4pPr marL="1073150" indent="0">
              <a:buNone/>
              <a:defRPr>
                <a:solidFill>
                  <a:srgbClr val="73A0CD"/>
                </a:solidFill>
              </a:defRPr>
            </a:lvl4pPr>
            <a:lvl5pPr marL="1433512" indent="0">
              <a:buNone/>
              <a:defRPr>
                <a:solidFill>
                  <a:srgbClr val="73A0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D2581-7FD1-4C32-B853-4E97962292E6}"/>
              </a:ext>
            </a:extLst>
          </p:cNvPr>
          <p:cNvSpPr txBox="1"/>
          <p:nvPr userDrawn="1"/>
        </p:nvSpPr>
        <p:spPr>
          <a:xfrm>
            <a:off x="360000" y="190159"/>
            <a:ext cx="45694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800">
                <a:solidFill>
                  <a:srgbClr val="BBBDB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IN EVERY DETAIL</a:t>
            </a:r>
            <a:endParaRPr lang="en-US" sz="1800">
              <a:solidFill>
                <a:srgbClr val="BBBDB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2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548638" y="1619999"/>
            <a:ext cx="11283362" cy="936000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>
                <a:solidFill>
                  <a:srgbClr val="1149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62733"/>
            <a:ext cx="11283362" cy="2776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 marL="360362" indent="0">
              <a:buNone/>
              <a:defRPr>
                <a:solidFill>
                  <a:srgbClr val="000000"/>
                </a:solidFill>
              </a:defRPr>
            </a:lvl2pPr>
            <a:lvl3pPr marL="720725" indent="0">
              <a:buNone/>
              <a:defRPr>
                <a:solidFill>
                  <a:srgbClr val="000000"/>
                </a:solidFill>
              </a:defRPr>
            </a:lvl3pPr>
            <a:lvl4pPr marL="1073150" indent="0">
              <a:buNone/>
              <a:defRPr>
                <a:solidFill>
                  <a:srgbClr val="000000"/>
                </a:solidFill>
              </a:defRPr>
            </a:lvl4pPr>
            <a:lvl5pPr marL="1433512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0" y="5764699"/>
            <a:ext cx="11826000" cy="895908"/>
          </a:xfrm>
          <a:prstGeom prst="rect">
            <a:avLst/>
          </a:prstGeom>
          <a:ln w="3175">
            <a:noFill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34648F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79019-B732-4C24-9CBA-E44583B25CAE}"/>
              </a:ext>
            </a:extLst>
          </p:cNvPr>
          <p:cNvSpPr txBox="1"/>
          <p:nvPr userDrawn="1"/>
        </p:nvSpPr>
        <p:spPr>
          <a:xfrm>
            <a:off x="360000" y="190159"/>
            <a:ext cx="45694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800">
                <a:solidFill>
                  <a:srgbClr val="114F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IN EVERY DETAIL</a:t>
            </a:r>
            <a:endParaRPr lang="en-US" sz="1800">
              <a:solidFill>
                <a:srgbClr val="114F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548638" y="1619998"/>
            <a:ext cx="11283361" cy="919797"/>
          </a:xfrm>
        </p:spPr>
        <p:txBody>
          <a:bodyPr>
            <a:noAutofit/>
          </a:bodyPr>
          <a:lstStyle>
            <a:lvl1pPr>
              <a:lnSpc>
                <a:spcPts val="3900"/>
              </a:lnSpc>
              <a:defRPr sz="39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8638" y="2664000"/>
            <a:ext cx="11283362" cy="52749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2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16736"/>
            <a:ext cx="11472000" cy="471100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367E303-7464-4F9A-B9BD-504CF0E7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6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t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366000" y="4068000"/>
            <a:ext cx="11826000" cy="1730382"/>
          </a:xfrm>
          <a:solidFill>
            <a:srgbClr val="11497B">
              <a:alpha val="74902"/>
            </a:srgbClr>
          </a:solidFill>
        </p:spPr>
        <p:txBody>
          <a:bodyPr vert="horz" wrap="square" lIns="180000" tIns="162000" rIns="180000" bIns="90000" rtlCol="0" anchor="t" anchorCtr="0">
            <a:noAutofit/>
          </a:bodyPr>
          <a:lstStyle>
            <a:lvl1pPr>
              <a:defRPr lang="en-GB" dirty="0">
                <a:solidFill>
                  <a:srgbClr val="FFFFFF"/>
                </a:solidFill>
              </a:defRPr>
            </a:lvl1pPr>
          </a:lstStyle>
          <a:p>
            <a:pPr marL="0" lvl="0" indent="-179388">
              <a:lnSpc>
                <a:spcPct val="100000"/>
              </a:lnSpc>
              <a:buFont typeface="Arial" pitchFamily="34" charset="0"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6000" y="5763600"/>
            <a:ext cx="11826000" cy="89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867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5459776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10"/>
          <p:cNvSpPr>
            <a:spLocks noGrp="1"/>
          </p:cNvSpPr>
          <p:nvPr>
            <p:ph type="dt" sz="half" idx="2"/>
          </p:nvPr>
        </p:nvSpPr>
        <p:spPr>
          <a:xfrm>
            <a:off x="548639" y="5459776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99000" y="5538544"/>
            <a:ext cx="936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0000" y="4708800"/>
            <a:ext cx="11292000" cy="896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360362" indent="0">
              <a:buNone/>
              <a:defRPr>
                <a:solidFill>
                  <a:srgbClr val="FFFFFF"/>
                </a:solidFill>
              </a:defRPr>
            </a:lvl2pPr>
            <a:lvl3pPr marL="720725" indent="0">
              <a:buNone/>
              <a:defRPr>
                <a:solidFill>
                  <a:srgbClr val="FFFFFF"/>
                </a:solidFill>
              </a:defRPr>
            </a:lvl3pPr>
            <a:lvl4pPr marL="1073150" indent="0">
              <a:buNone/>
              <a:defRPr>
                <a:solidFill>
                  <a:srgbClr val="FFFFFF"/>
                </a:solidFill>
              </a:defRPr>
            </a:lvl4pPr>
            <a:lvl5pPr marL="1433512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8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11182288" cy="4716000"/>
          </a:xfrm>
        </p:spPr>
        <p:txBody>
          <a:bodyPr>
            <a:normAutofit/>
          </a:bodyPr>
          <a:lstStyle>
            <a:lvl1pPr marL="0" marR="0" indent="0" algn="l" defTabSz="1088231" rtl="0" eaLnBrk="1" fontAlgn="auto" latinLnBrk="0" hangingPunct="1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999" b="0"/>
            </a:lvl1pPr>
            <a:lvl2pPr marL="179910" marR="0" indent="-179910" algn="l" defTabSz="10882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799"/>
            </a:lvl2pPr>
            <a:lvl3pPr marL="359820" marR="0" indent="-179298" algn="l" defTabSz="10882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799" baseline="0"/>
            </a:lvl3pPr>
            <a:lvl4pPr marL="539730" marR="0" indent="-179910" algn="l" defTabSz="1088231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95487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3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472000" cy="8146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2578484"/>
            <a:ext cx="11472000" cy="3449781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2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4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1320025"/>
            <a:ext cx="5645400" cy="470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4"/>
          </p:nvPr>
        </p:nvSpPr>
        <p:spPr>
          <a:xfrm>
            <a:off x="360000" y="1320023"/>
            <a:ext cx="5645400" cy="4707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1C4A52B-BD68-4D0A-A97A-7B1D37A0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61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1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/>
          </p:nvPr>
        </p:nvSpPr>
        <p:spPr>
          <a:xfrm>
            <a:off x="6186600" y="2044646"/>
            <a:ext cx="5645400" cy="3983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4"/>
          </p:nvPr>
        </p:nvSpPr>
        <p:spPr>
          <a:xfrm>
            <a:off x="359999" y="2044646"/>
            <a:ext cx="5650199" cy="3983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0000" y="1324647"/>
            <a:ext cx="5650197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600" y="1324647"/>
            <a:ext cx="5645400" cy="720000"/>
          </a:xfrm>
        </p:spPr>
        <p:txBody>
          <a:bodyPr bIns="144000" anchor="b" anchorCtr="0"/>
          <a:lstStyle>
            <a:lvl1pPr marL="0" indent="0">
              <a:buFontTx/>
              <a:buNone/>
              <a:defRPr b="1"/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1073150" indent="0">
              <a:buFontTx/>
              <a:buNone/>
              <a:defRPr/>
            </a:lvl4pPr>
            <a:lvl5pPr marL="1433512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DFDC057-AE38-416A-ABD4-C6369E2E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2F0F3821-41AC-4FEC-A001-06C8D346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70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0000" y="566928"/>
            <a:ext cx="3326400" cy="448272"/>
          </a:xfrm>
        </p:spPr>
        <p:txBody>
          <a:bodyPr bIns="0"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15"/>
          </p:nvPr>
        </p:nvSpPr>
        <p:spPr>
          <a:xfrm>
            <a:off x="3862800" y="566928"/>
            <a:ext cx="7969200" cy="546081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0000" y="1015200"/>
            <a:ext cx="3326400" cy="50130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92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6390622"/>
            <a:ext cx="11934000" cy="361635"/>
          </a:xfrm>
          <a:prstGeom prst="rect">
            <a:avLst/>
          </a:prstGeom>
        </p:spPr>
      </p:pic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90B4D8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999" y="1320024"/>
            <a:ext cx="5648843" cy="4708242"/>
          </a:xfrm>
        </p:spPr>
        <p:txBody>
          <a:bodyPr/>
          <a:lstStyle>
            <a:lvl1pPr marL="0" indent="0">
              <a:buNone/>
              <a:defRPr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1073150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83154" y="1320024"/>
            <a:ext cx="5648845" cy="470824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19008541-2A88-46DA-A179-EF312B96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01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0E7183-E297-411D-9847-734A3B8E4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8211" b="29088"/>
          <a:stretch/>
        </p:blipFill>
        <p:spPr>
          <a:xfrm>
            <a:off x="4929446" y="1340353"/>
            <a:ext cx="7262553" cy="5517647"/>
          </a:xfrm>
          <a:prstGeom prst="rect">
            <a:avLst/>
          </a:prstGeom>
        </p:spPr>
      </p:pic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000" y="1318684"/>
            <a:ext cx="11472000" cy="4707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2"/>
          </p:nvPr>
        </p:nvSpPr>
        <p:spPr>
          <a:xfrm>
            <a:off x="364799" y="6086350"/>
            <a:ext cx="889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65000" y="6165118"/>
            <a:ext cx="9720000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73A0CD"/>
                </a:solidFill>
                <a:latin typeface="Calibri" panose="020F0502020204030204" pitchFamily="34" charset="0"/>
              </a:defRPr>
            </a:lvl1pPr>
          </a:lstStyle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5826A-77DA-4044-9DF6-4F6ED8B8C0B5}"/>
              </a:ext>
            </a:extLst>
          </p:cNvPr>
          <p:cNvSpPr txBox="1"/>
          <p:nvPr userDrawn="1"/>
        </p:nvSpPr>
        <p:spPr>
          <a:xfrm>
            <a:off x="360000" y="190159"/>
            <a:ext cx="456944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800">
                <a:solidFill>
                  <a:srgbClr val="BBBDB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IN EVERY DETAIL</a:t>
            </a:r>
            <a:endParaRPr lang="en-US" sz="1800">
              <a:solidFill>
                <a:srgbClr val="BBBDB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9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687" r:id="rId9"/>
    <p:sldLayoutId id="2147483690" r:id="rId10"/>
    <p:sldLayoutId id="2147483710" r:id="rId11"/>
    <p:sldLayoutId id="2147483709" r:id="rId12"/>
    <p:sldLayoutId id="2147483692" r:id="rId13"/>
    <p:sldLayoutId id="2147483693" r:id="rId14"/>
    <p:sldLayoutId id="2147483694" r:id="rId15"/>
    <p:sldLayoutId id="2147483696" r:id="rId16"/>
    <p:sldLayoutId id="2147483663" r:id="rId17"/>
    <p:sldLayoutId id="2147483708" r:id="rId18"/>
    <p:sldLayoutId id="2147483664" r:id="rId19"/>
    <p:sldLayoutId id="2147483665" r:id="rId20"/>
    <p:sldLayoutId id="2147483711" r:id="rId21"/>
    <p:sldLayoutId id="2147483712" r:id="rId22"/>
  </p:sldLayoutIdLst>
  <p:hf hdr="0" ftr="0" dt="0"/>
  <p:txStyles>
    <p:titleStyle>
      <a:lvl1pPr algn="l" defTabSz="121917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11497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4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90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26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620000" indent="-180000" algn="l" defTabSz="1219170" rtl="0" eaLnBrk="1" latinLnBrk="0" hangingPunct="1">
        <a:spcBef>
          <a:spcPts val="0"/>
        </a:spcBef>
        <a:buFont typeface="Arial" pitchFamily="34" charset="0"/>
        <a:buChar char="•"/>
        <a:defRPr sz="17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0.xml"/><Relationship Id="rId18" Type="http://schemas.openxmlformats.org/officeDocument/2006/relationships/slide" Target="slide2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9.xml"/><Relationship Id="rId17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slide" Target="slide18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diagramLayout" Target="../diagrams/layout1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undfos.sharepoint.com/sites/Team-018340/Shared%20Documents/Forms/AllItems.aspx?viewid=8373f982%2D9e9e%2D42da%2D8fa4%2D29d88fba91a4&amp;id=%2Fsites%2FTeam%2D018340%2FShared%20Documents%2FTraining%20Materials%2FQuality" TargetMode="External"/><Relationship Id="rId2" Type="http://schemas.openxmlformats.org/officeDocument/2006/relationships/hyperlink" Target="mailto:ariba@grundfo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38" y="3209578"/>
            <a:ext cx="11094724" cy="936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Supplier Training Guide</a:t>
            </a:r>
            <a:br>
              <a:rPr lang="en-US" sz="4000">
                <a:solidFill>
                  <a:schemeClr val="accent1"/>
                </a:solidFill>
              </a:rPr>
            </a:br>
            <a:r>
              <a:rPr lang="en-US" sz="4000"/>
              <a:t>Quality Notification and Return PO</a:t>
            </a:r>
            <a:endParaRPr lang="en-GB" b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93847150-6EA8-4A3E-BA04-0E250E70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" r="68"/>
          <a:stretch>
            <a:fillRect/>
          </a:stretch>
        </p:blipFill>
        <p:spPr>
          <a:xfrm>
            <a:off x="947833" y="200578"/>
            <a:ext cx="10695529" cy="3009000"/>
          </a:xfrm>
          <a:prstGeom prst="rect">
            <a:avLst/>
          </a:prstGeom>
        </p:spPr>
      </p:pic>
      <p:sp>
        <p:nvSpPr>
          <p:cNvPr id="5" name="Speaker">
            <a:extLst>
              <a:ext uri="{FF2B5EF4-FFF2-40B4-BE49-F238E27FC236}">
                <a16:creationId xmlns:a16="http://schemas.microsoft.com/office/drawing/2014/main" id="{67E95FE2-520B-4B85-AA9E-962437BD1B4E}"/>
              </a:ext>
            </a:extLst>
          </p:cNvPr>
          <p:cNvSpPr txBox="1">
            <a:spLocks/>
          </p:cNvSpPr>
          <p:nvPr/>
        </p:nvSpPr>
        <p:spPr>
          <a:xfrm>
            <a:off x="542737" y="4416668"/>
            <a:ext cx="10896336" cy="4308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2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Created by: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Sema Hansen</a:t>
            </a:r>
            <a:r>
              <a:rPr lang="hu-HU">
                <a:solidFill>
                  <a:schemeClr val="bg1"/>
                </a:solidFill>
              </a:rPr>
              <a:t>/Norbert Szabo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hu-HU">
                <a:solidFill>
                  <a:schemeClr val="bg1"/>
                </a:solidFill>
                <a:latin typeface="Calibri"/>
                <a:cs typeface="Calibri"/>
              </a:rPr>
              <a:t>6 May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, 202</a:t>
            </a:r>
            <a:r>
              <a:rPr lang="hu-HU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Version </a:t>
            </a:r>
            <a:r>
              <a:rPr lang="hu-HU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.00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3DC46D-8988-4015-827E-23C6A4D8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6040"/>
            <a:ext cx="12192000" cy="1738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87686-9EFB-4C29-BEDB-0C58A747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000"/>
            <a:ext cx="11183564" cy="676980"/>
          </a:xfrm>
        </p:spPr>
        <p:txBody>
          <a:bodyPr/>
          <a:lstStyle/>
          <a:p>
            <a:r>
              <a:rPr lang="en-US"/>
              <a:t>Search and View a QN</a:t>
            </a:r>
            <a:br>
              <a:rPr lang="en-US"/>
            </a:br>
            <a:r>
              <a:rPr lang="en-US" sz="2000">
                <a:solidFill>
                  <a:schemeClr val="accent1"/>
                </a:solidFill>
              </a:rPr>
              <a:t>Open a QN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667EA-341B-483E-9CD3-A8FBAD2BF544}"/>
              </a:ext>
            </a:extLst>
          </p:cNvPr>
          <p:cNvSpPr txBox="1"/>
          <p:nvPr/>
        </p:nvSpPr>
        <p:spPr>
          <a:xfrm>
            <a:off x="502749" y="1492742"/>
            <a:ext cx="8446223" cy="1184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Search results will appear. Identify the right deviation number (Claim) and click </a:t>
            </a:r>
            <a:r>
              <a:rPr lang="en-US" sz="1400" b="1" kern="0">
                <a:ea typeface="Arial Unicode MS" pitchFamily="34" charset="-128"/>
                <a:cs typeface="Arial Unicode MS" pitchFamily="34" charset="-128"/>
              </a:rPr>
              <a:t>Supplier deviation no. 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to view it.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You can configure your view by clicking the configure icon.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Priority – (Two different priorities)  </a:t>
            </a:r>
            <a:r>
              <a:rPr lang="en-US" sz="1400" b="1" kern="0">
                <a:ea typeface="Arial Unicode MS" pitchFamily="34" charset="-128"/>
                <a:cs typeface="Arial Unicode MS" pitchFamily="34" charset="-128"/>
              </a:rPr>
              <a:t>1. High 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= No 8D tasks connected; </a:t>
            </a:r>
            <a:r>
              <a:rPr lang="en-US" sz="1400" b="1" kern="0">
                <a:ea typeface="Arial Unicode MS" pitchFamily="34" charset="-128"/>
                <a:cs typeface="Arial Unicode MS" pitchFamily="34" charset="-128"/>
              </a:rPr>
              <a:t>2. Critical 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= 8D tasks connected to the claim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ker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Note: 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If you cannot</a:t>
            </a:r>
            <a:r>
              <a:rPr lang="hu-HU" sz="1400" kern="0">
                <a:ea typeface="Arial Unicode MS" pitchFamily="34" charset="-128"/>
                <a:cs typeface="Arial Unicode MS" pitchFamily="34" charset="-128"/>
              </a:rPr>
              <a:t> see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 the required notification, contact your customer.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54A13-D948-4A3E-91C1-57CFAAC6980D}"/>
              </a:ext>
            </a:extLst>
          </p:cNvPr>
          <p:cNvGrpSpPr/>
          <p:nvPr/>
        </p:nvGrpSpPr>
        <p:grpSpPr>
          <a:xfrm>
            <a:off x="11739347" y="2609360"/>
            <a:ext cx="395006" cy="373885"/>
            <a:chOff x="9010206" y="2868943"/>
            <a:chExt cx="395006" cy="373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BACE63-6DED-4DE5-867D-89CB2A4135A7}"/>
                </a:ext>
              </a:extLst>
            </p:cNvPr>
            <p:cNvSpPr/>
            <p:nvPr/>
          </p:nvSpPr>
          <p:spPr bwMode="gray">
            <a:xfrm>
              <a:off x="9120340" y="2983245"/>
              <a:ext cx="284872" cy="259583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BCF122-8207-43E7-9082-3B4B0E41E2E6}"/>
                </a:ext>
              </a:extLst>
            </p:cNvPr>
            <p:cNvSpPr/>
            <p:nvPr/>
          </p:nvSpPr>
          <p:spPr bwMode="gray">
            <a:xfrm>
              <a:off x="9010206" y="2868943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14563-EC29-48C8-B0D1-53114A2BB841}"/>
              </a:ext>
            </a:extLst>
          </p:cNvPr>
          <p:cNvGrpSpPr/>
          <p:nvPr/>
        </p:nvGrpSpPr>
        <p:grpSpPr>
          <a:xfrm>
            <a:off x="109674" y="3069772"/>
            <a:ext cx="1644481" cy="1178620"/>
            <a:chOff x="392616" y="3168526"/>
            <a:chExt cx="1006416" cy="9247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320446-C3F2-43F9-BDE0-19D6487F79F8}"/>
                </a:ext>
              </a:extLst>
            </p:cNvPr>
            <p:cNvSpPr/>
            <p:nvPr/>
          </p:nvSpPr>
          <p:spPr bwMode="gray">
            <a:xfrm>
              <a:off x="392616" y="3168526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036D2D-2A3A-426C-85AA-AB3900E503CF}"/>
                </a:ext>
              </a:extLst>
            </p:cNvPr>
            <p:cNvSpPr/>
            <p:nvPr/>
          </p:nvSpPr>
          <p:spPr bwMode="gray">
            <a:xfrm>
              <a:off x="533922" y="3323645"/>
              <a:ext cx="865110" cy="76962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3D4007-2EF1-432B-824D-17DD90AB5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2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6CA40-3388-4067-9826-CC7C817DEE73}"/>
              </a:ext>
            </a:extLst>
          </p:cNvPr>
          <p:cNvGrpSpPr/>
          <p:nvPr/>
        </p:nvGrpSpPr>
        <p:grpSpPr>
          <a:xfrm>
            <a:off x="4632694" y="177831"/>
            <a:ext cx="6816483" cy="6219376"/>
            <a:chOff x="4612637" y="133713"/>
            <a:chExt cx="6816483" cy="62193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2ADBF3-F08E-4A6C-B17E-F33EBBF82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26" b="19194"/>
            <a:stretch/>
          </p:blipFill>
          <p:spPr>
            <a:xfrm>
              <a:off x="4786206" y="133713"/>
              <a:ext cx="6642914" cy="23780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7C1DA5-33BE-4BA0-9FDA-BDCF8C00C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9" r="14982" b="20206"/>
            <a:stretch/>
          </p:blipFill>
          <p:spPr>
            <a:xfrm>
              <a:off x="4746316" y="2466865"/>
              <a:ext cx="6637464" cy="12729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F24EDA-94ED-4163-BBD8-01F73F37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866" y="3704052"/>
              <a:ext cx="6642914" cy="181195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EF9FBB-2FC7-4BB9-97B6-033EDACD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0742" y="5389362"/>
              <a:ext cx="4685051" cy="963727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F5AD7F-9B97-48CC-B715-A4727545FD30}"/>
                </a:ext>
              </a:extLst>
            </p:cNvPr>
            <p:cNvSpPr/>
            <p:nvPr/>
          </p:nvSpPr>
          <p:spPr bwMode="gray">
            <a:xfrm>
              <a:off x="4684505" y="5596235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C38855-7D4D-472A-9A01-533231C30466}"/>
                </a:ext>
              </a:extLst>
            </p:cNvPr>
            <p:cNvSpPr/>
            <p:nvPr/>
          </p:nvSpPr>
          <p:spPr bwMode="gray">
            <a:xfrm>
              <a:off x="4612637" y="3290335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6B2DD6-1102-4905-9844-C9CF54A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18" y="502933"/>
            <a:ext cx="11183564" cy="676980"/>
          </a:xfrm>
        </p:spPr>
        <p:txBody>
          <a:bodyPr/>
          <a:lstStyle/>
          <a:p>
            <a:r>
              <a:rPr lang="en-US" dirty="0"/>
              <a:t>Search and View a QN </a:t>
            </a:r>
            <a:br>
              <a:rPr lang="en-US" dirty="0"/>
            </a:br>
            <a:r>
              <a:rPr lang="en-US" sz="2000" dirty="0">
                <a:solidFill>
                  <a:schemeClr val="accent1"/>
                </a:solidFill>
              </a:rPr>
              <a:t>Detail 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4214F-38D9-44B3-A1CE-204F8EFDFE69}"/>
              </a:ext>
            </a:extLst>
          </p:cNvPr>
          <p:cNvSpPr txBox="1"/>
          <p:nvPr/>
        </p:nvSpPr>
        <p:spPr>
          <a:xfrm>
            <a:off x="503870" y="1350818"/>
            <a:ext cx="400578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View the quality notification.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Comments from Grundfos and supplier are available in the Problem description.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hu-HU" sz="1400" kern="0">
                <a:ea typeface="Arial Unicode MS" pitchFamily="34" charset="-128"/>
                <a:cs typeface="Arial Unicode MS" pitchFamily="34" charset="-128"/>
              </a:rPr>
              <a:t>No. Of defectives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 information – Here are the number of </a:t>
            </a:r>
            <a:r>
              <a:rPr lang="hu-HU" sz="1400" kern="0">
                <a:ea typeface="Arial Unicode MS" pitchFamily="34" charset="-128"/>
                <a:cs typeface="Arial Unicode MS" pitchFamily="34" charset="-128"/>
              </a:rPr>
              <a:t>bad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 quantities written. 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Click </a:t>
            </a:r>
            <a:r>
              <a:rPr lang="en-US" sz="1400" b="1" kern="0">
                <a:ea typeface="Arial Unicode MS" pitchFamily="34" charset="-128"/>
                <a:cs typeface="Arial Unicode MS" pitchFamily="34" charset="-128"/>
              </a:rPr>
              <a:t>Edit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 to start working with the quality notification.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Click </a:t>
            </a:r>
            <a:r>
              <a:rPr lang="en-US" sz="1400" b="1" kern="0">
                <a:ea typeface="Arial Unicode MS" pitchFamily="34" charset="-128"/>
                <a:cs typeface="Arial Unicode MS" pitchFamily="34" charset="-128"/>
              </a:rPr>
              <a:t>Cancel</a:t>
            </a:r>
            <a:r>
              <a:rPr lang="en-US" sz="1400" kern="0">
                <a:ea typeface="Arial Unicode MS" pitchFamily="34" charset="-128"/>
                <a:cs typeface="Arial Unicode MS" pitchFamily="34" charset="-128"/>
              </a:rPr>
              <a:t> to exit the screen.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C6DD8-DBAF-4C35-9094-1EFFB2FDD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800" y="5908797"/>
            <a:ext cx="523595" cy="365125"/>
          </a:xfrm>
        </p:spPr>
        <p:txBody>
          <a:bodyPr/>
          <a:lstStyle/>
          <a:p>
            <a:fld id="{CBCF9B5F-7303-487F-84C3-25EFE368C5C8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557ECE-3D38-413A-9C0A-F6AB6ACA3A83}"/>
              </a:ext>
            </a:extLst>
          </p:cNvPr>
          <p:cNvGrpSpPr/>
          <p:nvPr/>
        </p:nvGrpSpPr>
        <p:grpSpPr>
          <a:xfrm>
            <a:off x="4669662" y="61941"/>
            <a:ext cx="6898817" cy="5327421"/>
            <a:chOff x="4611017" y="408259"/>
            <a:chExt cx="6898817" cy="532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4868BF-DC45-466C-B457-0B826340881D}"/>
                </a:ext>
              </a:extLst>
            </p:cNvPr>
            <p:cNvSpPr/>
            <p:nvPr/>
          </p:nvSpPr>
          <p:spPr bwMode="gray">
            <a:xfrm>
              <a:off x="4749950" y="3765407"/>
              <a:ext cx="3931374" cy="163936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A8B234-2025-4FBE-82F0-9EE532693F5B}"/>
                </a:ext>
              </a:extLst>
            </p:cNvPr>
            <p:cNvSpPr/>
            <p:nvPr/>
          </p:nvSpPr>
          <p:spPr bwMode="gray">
            <a:xfrm>
              <a:off x="4755227" y="5404774"/>
              <a:ext cx="3926097" cy="330906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9B8F00-04BC-4F96-AD2F-70C89D18E210}"/>
                </a:ext>
              </a:extLst>
            </p:cNvPr>
            <p:cNvSpPr/>
            <p:nvPr/>
          </p:nvSpPr>
          <p:spPr bwMode="gray">
            <a:xfrm>
              <a:off x="11292968" y="408259"/>
              <a:ext cx="216866" cy="213191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2A88E6-12F7-40A3-BA06-F2814783ECE9}"/>
                </a:ext>
              </a:extLst>
            </p:cNvPr>
            <p:cNvSpPr/>
            <p:nvPr/>
          </p:nvSpPr>
          <p:spPr bwMode="gray">
            <a:xfrm>
              <a:off x="4611017" y="715958"/>
              <a:ext cx="216866" cy="213191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BE7888-1529-478C-92A0-BD3969697E5B}"/>
                </a:ext>
              </a:extLst>
            </p:cNvPr>
            <p:cNvSpPr/>
            <p:nvPr/>
          </p:nvSpPr>
          <p:spPr bwMode="gray">
            <a:xfrm>
              <a:off x="10616677" y="422213"/>
              <a:ext cx="188872" cy="213191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0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F2CA-9B6A-4BFA-BC2E-1D2C0030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000"/>
            <a:ext cx="11183564" cy="676980"/>
          </a:xfrm>
        </p:spPr>
        <p:txBody>
          <a:bodyPr/>
          <a:lstStyle/>
          <a:p>
            <a:r>
              <a:rPr lang="en-US"/>
              <a:t>Search and View a QN </a:t>
            </a:r>
            <a:br>
              <a:rPr lang="en-US"/>
            </a:br>
            <a:r>
              <a:rPr lang="en-US" sz="2000">
                <a:solidFill>
                  <a:schemeClr val="accent1"/>
                </a:solidFill>
              </a:rPr>
              <a:t>Defect 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39401-A94D-4FEE-942B-E49EAB0B9A28}"/>
              </a:ext>
            </a:extLst>
          </p:cNvPr>
          <p:cNvSpPr txBox="1"/>
          <p:nvPr/>
        </p:nvSpPr>
        <p:spPr>
          <a:xfrm>
            <a:off x="503870" y="1350818"/>
            <a:ext cx="40057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Defect(s) categories can be viewed via the defect tab. </a:t>
            </a:r>
          </a:p>
          <a:p>
            <a:pPr marL="228600" indent="-228600" fontAlgn="base"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AU" sz="1400" dirty="0"/>
              <a:t>The number in the brackets indicates the number of defects.</a:t>
            </a:r>
          </a:p>
          <a:p>
            <a:pPr marL="228600" indent="-228600" fontAlgn="base"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AU" sz="1400" dirty="0"/>
              <a:t>The number indicate which defect you are currently viewing.</a:t>
            </a:r>
          </a:p>
          <a:p>
            <a:pPr marL="228600" indent="-228600" fontAlgn="base"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AU" sz="1400" dirty="0"/>
              <a:t>Code for </a:t>
            </a:r>
            <a:r>
              <a:rPr lang="en-AU" sz="1400"/>
              <a:t>Defect </a:t>
            </a:r>
            <a:r>
              <a:rPr lang="hu-HU" sz="1400"/>
              <a:t>material </a:t>
            </a:r>
            <a:r>
              <a:rPr lang="en-AU" sz="1400"/>
              <a:t>category </a:t>
            </a:r>
            <a:r>
              <a:rPr lang="en-AU" sz="1400" dirty="0"/>
              <a:t>and Defect subcategory can be viewed here. </a:t>
            </a: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AU" sz="1400" dirty="0"/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AU" sz="1400" dirty="0"/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300" kern="0" dirty="0">
              <a:ea typeface="Arial Unicode MS" pitchFamily="34" charset="-128"/>
              <a:cs typeface="Arial Unicode MS" pitchFamily="34" charset="-128"/>
            </a:endParaRP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endParaRPr lang="en-US" sz="13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9DE9B0-5D00-4626-B064-A0BEF18E4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88AE4B-2831-4E72-B893-FC05AF257880}"/>
              </a:ext>
            </a:extLst>
          </p:cNvPr>
          <p:cNvGrpSpPr/>
          <p:nvPr/>
        </p:nvGrpSpPr>
        <p:grpSpPr>
          <a:xfrm>
            <a:off x="4668938" y="1338169"/>
            <a:ext cx="7401142" cy="2478580"/>
            <a:chOff x="4509655" y="1361901"/>
            <a:chExt cx="7587044" cy="247858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2E1238-166F-4EA5-AC38-28EC0DA50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634"/>
            <a:stretch/>
          </p:blipFill>
          <p:spPr>
            <a:xfrm>
              <a:off x="4509655" y="1361901"/>
              <a:ext cx="7587044" cy="24785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F576DE-EE45-4606-92C8-91EF85829FEC}"/>
                </a:ext>
              </a:extLst>
            </p:cNvPr>
            <p:cNvSpPr/>
            <p:nvPr/>
          </p:nvSpPr>
          <p:spPr bwMode="gray">
            <a:xfrm>
              <a:off x="4878670" y="2774519"/>
              <a:ext cx="220267" cy="21832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D943C1-62A8-41BA-8261-4B26B6222E07}"/>
                </a:ext>
              </a:extLst>
            </p:cNvPr>
            <p:cNvSpPr/>
            <p:nvPr/>
          </p:nvSpPr>
          <p:spPr bwMode="gray">
            <a:xfrm>
              <a:off x="4987670" y="2358422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5252ED-A491-466A-8468-29E6895270A1}"/>
                </a:ext>
              </a:extLst>
            </p:cNvPr>
            <p:cNvSpPr/>
            <p:nvPr/>
          </p:nvSpPr>
          <p:spPr bwMode="gray">
            <a:xfrm>
              <a:off x="4591598" y="2772807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E53DD2-C1EA-46DD-92DC-AF0EBF926F45}"/>
                </a:ext>
              </a:extLst>
            </p:cNvPr>
            <p:cNvSpPr/>
            <p:nvPr/>
          </p:nvSpPr>
          <p:spPr>
            <a:xfrm>
              <a:off x="4811865" y="3352793"/>
              <a:ext cx="3950143" cy="4424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724FF7-10B2-4DBE-BB61-AF702A7B3883}"/>
                </a:ext>
              </a:extLst>
            </p:cNvPr>
            <p:cNvSpPr/>
            <p:nvPr/>
          </p:nvSpPr>
          <p:spPr bwMode="gray">
            <a:xfrm>
              <a:off x="4571473" y="3408282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12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D50E-7761-4B12-ACA8-9F161DAA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25" y="445235"/>
            <a:ext cx="11183564" cy="676980"/>
          </a:xfrm>
        </p:spPr>
        <p:txBody>
          <a:bodyPr/>
          <a:lstStyle/>
          <a:p>
            <a:r>
              <a:rPr lang="en-US"/>
              <a:t>Maintain Quality Notification </a:t>
            </a:r>
            <a:br>
              <a:rPr lang="en-US"/>
            </a:br>
            <a:r>
              <a:rPr lang="en-US" sz="2000">
                <a:solidFill>
                  <a:schemeClr val="accent1"/>
                </a:solidFill>
              </a:rPr>
              <a:t>Detail 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7E73D-24B7-4343-87A5-D2554A53C5E4}"/>
              </a:ext>
            </a:extLst>
          </p:cNvPr>
          <p:cNvSpPr txBox="1"/>
          <p:nvPr/>
        </p:nvSpPr>
        <p:spPr>
          <a:xfrm>
            <a:off x="503871" y="1361209"/>
            <a:ext cx="4223994" cy="1308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400" b="1" kern="0">
                <a:solidFill>
                  <a:srgbClr val="00B0F0"/>
                </a:solidFill>
                <a:ea typeface="Arial Unicode MS"/>
                <a:cs typeface="Arial Unicode MS"/>
              </a:rPr>
              <a:t>Clicking Edit button takes you to editing mode.</a:t>
            </a: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US" sz="1400" kern="0">
              <a:ea typeface="Arial Unicode MS" pitchFamily="34" charset="-128"/>
              <a:cs typeface="Arial Unicode MS" pitchFamily="34" charset="-128"/>
            </a:endParaRPr>
          </a:p>
          <a:p>
            <a:pPr marL="228600" indent="-228600" fontAlgn="base"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/>
                <a:cs typeface="Arial Unicode MS"/>
              </a:rPr>
              <a:t>Detail tab allows to view and edit quality notification.</a:t>
            </a:r>
          </a:p>
          <a:p>
            <a:pPr marL="228600" indent="-228600" fontAlgn="base"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kern="0">
                <a:ea typeface="Arial Unicode MS"/>
                <a:cs typeface="Arial Unicode MS"/>
              </a:rPr>
              <a:t>Add a comment for every update that have been created and add an attachment.</a:t>
            </a:r>
            <a:endParaRPr lang="en-US" sz="1400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0F33E00-CE05-41A6-AFBC-0351DE78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969CF-5F6C-42FA-8A8C-6EA19BA64474}"/>
              </a:ext>
            </a:extLst>
          </p:cNvPr>
          <p:cNvGrpSpPr/>
          <p:nvPr/>
        </p:nvGrpSpPr>
        <p:grpSpPr>
          <a:xfrm>
            <a:off x="5650302" y="987050"/>
            <a:ext cx="6061098" cy="5299114"/>
            <a:chOff x="5650302" y="987050"/>
            <a:chExt cx="6061098" cy="52991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A45A3B-52CC-45C2-BC1D-82F759212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7068" y="4926967"/>
              <a:ext cx="5474524" cy="13419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5081A9-8EA4-40DF-B5A0-2732BBF4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0302" y="987050"/>
              <a:ext cx="6061098" cy="524964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00C350-B2DE-46C1-8618-BC2066AB32A4}"/>
                </a:ext>
              </a:extLst>
            </p:cNvPr>
            <p:cNvSpPr/>
            <p:nvPr/>
          </p:nvSpPr>
          <p:spPr bwMode="gray">
            <a:xfrm>
              <a:off x="5727936" y="5064978"/>
              <a:ext cx="4911260" cy="1221186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8FC79E-7EAF-4B27-B5CF-ED5382DF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7068" y="5988853"/>
              <a:ext cx="1031921" cy="2973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C3CFAF-80AC-45CD-84F3-2F0CDD13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7068" y="5217813"/>
              <a:ext cx="2000529" cy="333422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3BAF0E3C-6A75-413B-A525-0FA624294BD3}"/>
              </a:ext>
            </a:extLst>
          </p:cNvPr>
          <p:cNvSpPr/>
          <p:nvPr/>
        </p:nvSpPr>
        <p:spPr bwMode="gray">
          <a:xfrm>
            <a:off x="6557672" y="978200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BA6BE1-FA1D-4EFE-B02E-F613470F9A96}"/>
              </a:ext>
            </a:extLst>
          </p:cNvPr>
          <p:cNvSpPr/>
          <p:nvPr/>
        </p:nvSpPr>
        <p:spPr bwMode="gray">
          <a:xfrm>
            <a:off x="7912018" y="5248263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24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04577-EE16-42C6-81CA-88E56366B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6" name="Picture 2" descr="Product Demonstrations: Focus on the Benefits, Not the Tech - HR ...">
            <a:extLst>
              <a:ext uri="{FF2B5EF4-FFF2-40B4-BE49-F238E27FC236}">
                <a16:creationId xmlns:a16="http://schemas.microsoft.com/office/drawing/2014/main" id="{25CC492F-A983-47F1-A6AB-7CDD6273EDA9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48" y="686185"/>
            <a:ext cx="8943190" cy="51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2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DBD49B-AEB9-43F3-9495-88D0B02A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87" y="2454009"/>
            <a:ext cx="181812" cy="23180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1BD2A-E2C6-4F7D-9A6A-D2090BF57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969" y="1664487"/>
            <a:ext cx="4717095" cy="4716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/>
              <a:t>To perform the steps below, make sure you are in the </a:t>
            </a:r>
            <a:r>
              <a:rPr lang="en-US" sz="1400" b="1"/>
              <a:t>editing</a:t>
            </a:r>
            <a:r>
              <a:rPr lang="en-US" sz="1400"/>
              <a:t> mode.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/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/>
              <a:t>Click </a:t>
            </a:r>
            <a:r>
              <a:rPr lang="en-US" sz="1400" b="1"/>
              <a:t>   </a:t>
            </a:r>
            <a:r>
              <a:rPr lang="en-US" sz="1400"/>
              <a:t> icon to expand the </a:t>
            </a:r>
            <a:r>
              <a:rPr lang="en-US" sz="1400" b="1"/>
              <a:t>Required task </a:t>
            </a:r>
            <a:r>
              <a:rPr lang="en-US" sz="1400"/>
              <a:t>section. </a:t>
            </a:r>
            <a:r>
              <a:rPr lang="en-AU" sz="1400"/>
              <a:t>The number in brackets indicates the number of tasks created.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400"/>
              <a:t>Confirm, update or enter necessary task information. </a:t>
            </a:r>
          </a:p>
          <a:p>
            <a:pPr lvl="1">
              <a:spcAft>
                <a:spcPts val="600"/>
              </a:spcAft>
            </a:pPr>
            <a:r>
              <a:rPr lang="en-AU" sz="1400"/>
              <a:t>Title: Write a short headline for your task</a:t>
            </a:r>
          </a:p>
          <a:p>
            <a:pPr lvl="1">
              <a:spcAft>
                <a:spcPts val="600"/>
              </a:spcAft>
            </a:pPr>
            <a:r>
              <a:rPr lang="en-AU" sz="1400"/>
              <a:t>Further comments must be written under Description which correspond to each task send from Grundfos. </a:t>
            </a:r>
          </a:p>
          <a:p>
            <a:pPr lvl="1">
              <a:spcAft>
                <a:spcPts val="600"/>
              </a:spcAft>
            </a:pPr>
            <a:r>
              <a:rPr lang="en-AU" sz="1400"/>
              <a:t>Start date: when was the task created from Grundfos</a:t>
            </a:r>
          </a:p>
          <a:p>
            <a:pPr lvl="1">
              <a:spcAft>
                <a:spcPts val="600"/>
              </a:spcAft>
            </a:pPr>
            <a:r>
              <a:rPr lang="en-AU" sz="1400"/>
              <a:t>Target date: Deadline for when the supplier needs to send an answer for a task.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400"/>
              <a:t>When updating a task remember to update the status “In-process” or “complete”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/>
              <a:t>Click </a:t>
            </a:r>
            <a:r>
              <a:rPr lang="en-US" sz="1400" b="1"/>
              <a:t>Publish</a:t>
            </a:r>
            <a:r>
              <a:rPr lang="en-US" sz="1400"/>
              <a:t> to send updated notification to the Customer.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0" indent="0">
              <a:spcAft>
                <a:spcPts val="600"/>
              </a:spcAft>
              <a:buNone/>
            </a:pPr>
            <a:r>
              <a:rPr lang="en-US" sz="1300" b="1"/>
              <a:t>NOTE: </a:t>
            </a:r>
            <a:r>
              <a:rPr lang="en-US" sz="1200" b="1" i="1" u="sng"/>
              <a:t>Attach the 8D report when you have completed the 4 tasks.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3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494168"/>
            <a:ext cx="11183564" cy="676980"/>
          </a:xfrm>
        </p:spPr>
        <p:txBody>
          <a:bodyPr/>
          <a:lstStyle/>
          <a:p>
            <a:r>
              <a:rPr lang="en-US" spc="50">
                <a:cs typeface="Arial" panose="020B0604020202020204" pitchFamily="34" charset="0"/>
              </a:rPr>
              <a:t>Maintain Quality Notification</a:t>
            </a:r>
            <a:br>
              <a:rPr lang="en-US" spc="50">
                <a:cs typeface="Arial" panose="020B0604020202020204" pitchFamily="34" charset="0"/>
              </a:rPr>
            </a:br>
            <a:r>
              <a:rPr lang="en-US" sz="2000" spc="50">
                <a:solidFill>
                  <a:schemeClr val="accent1"/>
                </a:solidFill>
                <a:cs typeface="Arial" panose="020B0604020202020204" pitchFamily="34" charset="0"/>
              </a:rPr>
              <a:t>Detail – Required Task  (8D)</a:t>
            </a:r>
            <a:endParaRPr lang="en-US" sz="200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EAD88F-0ED2-499A-9B32-67D150F22D76}"/>
              </a:ext>
            </a:extLst>
          </p:cNvPr>
          <p:cNvGrpSpPr/>
          <p:nvPr/>
        </p:nvGrpSpPr>
        <p:grpSpPr>
          <a:xfrm>
            <a:off x="8704681" y="508751"/>
            <a:ext cx="2324746" cy="1132175"/>
            <a:chOff x="2044700" y="4953000"/>
            <a:chExt cx="2019300" cy="1714500"/>
          </a:xfrm>
        </p:grpSpPr>
        <p:sp>
          <p:nvSpPr>
            <p:cNvPr id="13" name="Scroll: Vertical 12">
              <a:extLst>
                <a:ext uri="{FF2B5EF4-FFF2-40B4-BE49-F238E27FC236}">
                  <a16:creationId xmlns:a16="http://schemas.microsoft.com/office/drawing/2014/main" id="{7582801A-62B5-479C-A061-37512D821CA1}"/>
                </a:ext>
              </a:extLst>
            </p:cNvPr>
            <p:cNvSpPr/>
            <p:nvPr/>
          </p:nvSpPr>
          <p:spPr>
            <a:xfrm>
              <a:off x="2044700" y="4953000"/>
              <a:ext cx="2019300" cy="1714500"/>
            </a:xfrm>
            <a:prstGeom prst="vertic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071038-4DC5-4E1F-BF77-C730DC6EAA19}"/>
                </a:ext>
              </a:extLst>
            </p:cNvPr>
            <p:cNvSpPr txBox="1"/>
            <p:nvPr/>
          </p:nvSpPr>
          <p:spPr>
            <a:xfrm>
              <a:off x="2273300" y="5206763"/>
              <a:ext cx="1473200" cy="84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/>
                <a:t>RULE:</a:t>
              </a:r>
            </a:p>
            <a:p>
              <a:r>
                <a:rPr lang="en-US" sz="1100"/>
                <a:t>Every time a new update has been made – Remember to write it in the Comment Field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EAFF87-4F13-4C18-B0BF-B1FD14A8E47D}"/>
              </a:ext>
            </a:extLst>
          </p:cNvPr>
          <p:cNvGrpSpPr/>
          <p:nvPr/>
        </p:nvGrpSpPr>
        <p:grpSpPr>
          <a:xfrm>
            <a:off x="5406805" y="1664487"/>
            <a:ext cx="6616670" cy="5016190"/>
            <a:chOff x="5406805" y="1664487"/>
            <a:chExt cx="6616670" cy="50161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028DCE-31F7-48F7-B681-6118D364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6805" y="1664487"/>
              <a:ext cx="6615673" cy="471636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04E768-CD27-4107-AFC1-64C19BCD7AA1}"/>
                </a:ext>
              </a:extLst>
            </p:cNvPr>
            <p:cNvSpPr/>
            <p:nvPr/>
          </p:nvSpPr>
          <p:spPr bwMode="gray">
            <a:xfrm>
              <a:off x="9217879" y="2610253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F6E028-FA2D-4F18-9F01-185FC5333856}"/>
                </a:ext>
              </a:extLst>
            </p:cNvPr>
            <p:cNvSpPr/>
            <p:nvPr/>
          </p:nvSpPr>
          <p:spPr>
            <a:xfrm>
              <a:off x="5488057" y="3889108"/>
              <a:ext cx="1369943" cy="233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1A0007-EC49-43AE-B74F-975D04E573A9}"/>
                </a:ext>
              </a:extLst>
            </p:cNvPr>
            <p:cNvSpPr/>
            <p:nvPr/>
          </p:nvSpPr>
          <p:spPr>
            <a:xfrm>
              <a:off x="5493070" y="3441671"/>
              <a:ext cx="1882513" cy="2849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3B6021-8CC1-4EA3-BE8B-0A9378AEED98}"/>
                </a:ext>
              </a:extLst>
            </p:cNvPr>
            <p:cNvSpPr/>
            <p:nvPr/>
          </p:nvSpPr>
          <p:spPr bwMode="gray">
            <a:xfrm>
              <a:off x="6311060" y="1761020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6A9647-6FD5-4ABB-9770-14AF18F75F3A}"/>
                </a:ext>
              </a:extLst>
            </p:cNvPr>
            <p:cNvSpPr/>
            <p:nvPr/>
          </p:nvSpPr>
          <p:spPr>
            <a:xfrm>
              <a:off x="5496684" y="2829328"/>
              <a:ext cx="5524117" cy="5825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7C4005-2622-471D-84A4-82D5AFE5B61A}"/>
                </a:ext>
              </a:extLst>
            </p:cNvPr>
            <p:cNvSpPr/>
            <p:nvPr/>
          </p:nvSpPr>
          <p:spPr>
            <a:xfrm>
              <a:off x="8203721" y="2473435"/>
              <a:ext cx="2825706" cy="35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FD58C5-A2E5-4455-9DD9-91A3B354163B}"/>
                </a:ext>
              </a:extLst>
            </p:cNvPr>
            <p:cNvSpPr/>
            <p:nvPr/>
          </p:nvSpPr>
          <p:spPr bwMode="gray">
            <a:xfrm>
              <a:off x="6747866" y="3031810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3012351-1C45-4C15-862F-37C1BCC4A9EF}"/>
                </a:ext>
              </a:extLst>
            </p:cNvPr>
            <p:cNvSpPr/>
            <p:nvPr/>
          </p:nvSpPr>
          <p:spPr bwMode="gray">
            <a:xfrm>
              <a:off x="6920387" y="4022104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D7BCAD-69F1-49B4-8FF0-D9FBC95F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7315" y="6128150"/>
              <a:ext cx="1686160" cy="55252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A0743B-0ABA-419F-BC88-8893CDD345F6}"/>
                </a:ext>
              </a:extLst>
            </p:cNvPr>
            <p:cNvSpPr/>
            <p:nvPr/>
          </p:nvSpPr>
          <p:spPr bwMode="gray">
            <a:xfrm>
              <a:off x="10230049" y="6296596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10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2811" y="1716997"/>
            <a:ext cx="4954629" cy="43228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  <a:buClr>
                <a:schemeClr val="accent5"/>
              </a:buClr>
              <a:buSzPct val="120000"/>
            </a:pPr>
            <a:r>
              <a:rPr lang="en-US" sz="1400" b="1">
                <a:solidFill>
                  <a:schemeClr val="accent1"/>
                </a:solidFill>
              </a:rPr>
              <a:t>Note:</a:t>
            </a:r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/>
              <a:t>If </a:t>
            </a:r>
            <a:r>
              <a:rPr lang="en-US" sz="1400" u="sng"/>
              <a:t>QN status is changed to </a:t>
            </a:r>
            <a:r>
              <a:rPr lang="en-US" sz="1400" b="1" u="sng"/>
              <a:t>closed from Grundfos</a:t>
            </a:r>
            <a:r>
              <a:rPr lang="en-US" sz="1400"/>
              <a:t>, the edit option is no longer available. If suppliers needs to update a QN after completion, supplier should contact Grundfos.</a:t>
            </a:r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/>
              <a:t>After </a:t>
            </a:r>
            <a:r>
              <a:rPr lang="en-US" sz="1400" b="1" u="sng"/>
              <a:t>a task has been completed </a:t>
            </a:r>
            <a:r>
              <a:rPr lang="en-US" sz="1400"/>
              <a:t>from supplier side and later needs some updating, then contact Grundfos </a:t>
            </a:r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/>
              <a:t>Only Grundfos can initiate QN cancellation. If supplier considers QN needs to be cancelled, supplier must contact Grundfos.</a:t>
            </a:r>
          </a:p>
          <a:p>
            <a:pPr>
              <a:lnSpc>
                <a:spcPts val="1700"/>
              </a:lnSpc>
              <a:spcAft>
                <a:spcPts val="600"/>
              </a:spcAft>
              <a:buClr>
                <a:schemeClr val="accent5"/>
              </a:buClr>
              <a:buSzPct val="120000"/>
            </a:pPr>
            <a:endParaRPr lang="en-US" sz="1300"/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r>
              <a:rPr lang="en-US" sz="13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300" b="1">
              <a:solidFill>
                <a:srgbClr val="000000"/>
              </a:solidFill>
            </a:endParaRP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300" b="1">
              <a:solidFill>
                <a:srgbClr val="000000"/>
              </a:solidFill>
            </a:endParaRP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300" b="1">
              <a:solidFill>
                <a:srgbClr val="000000"/>
              </a:solidFill>
            </a:endParaRP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300">
              <a:solidFill>
                <a:srgbClr val="000000"/>
              </a:solidFill>
            </a:endParaRPr>
          </a:p>
          <a:p>
            <a:pPr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300">
              <a:solidFill>
                <a:srgbClr val="000000"/>
              </a:solidFill>
            </a:endParaRPr>
          </a:p>
          <a:p>
            <a:pPr marL="800100" lvl="1" indent="-342900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  <a:buFont typeface="Arial" panose="020B0604020202020204" pitchFamily="34" charset="0"/>
              <a:buChar char="•"/>
            </a:pPr>
            <a:endParaRPr lang="en-US" sz="1300">
              <a:solidFill>
                <a:srgbClr val="000000"/>
              </a:solidFill>
            </a:endParaRPr>
          </a:p>
          <a:p>
            <a:pPr marL="800100" lvl="1" indent="-342900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  <a:buFont typeface="Arial" panose="020B0604020202020204" pitchFamily="34" charset="0"/>
              <a:buChar char="•"/>
            </a:pPr>
            <a:endParaRPr lang="en-US" sz="1300" b="1">
              <a:solidFill>
                <a:srgbClr val="000000"/>
              </a:solidFill>
            </a:endParaRPr>
          </a:p>
          <a:p>
            <a:pPr marL="800100" lvl="1" indent="-342900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  <a:buFont typeface="Arial" panose="020B0604020202020204" pitchFamily="34" charset="0"/>
              <a:buChar char="•"/>
            </a:pP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7" y="641840"/>
            <a:ext cx="8496000" cy="369204"/>
          </a:xfrm>
        </p:spPr>
        <p:txBody>
          <a:bodyPr/>
          <a:lstStyle/>
          <a:p>
            <a:r>
              <a:rPr lang="en-US" sz="2000" spc="50">
                <a:latin typeface="Arial"/>
                <a:cs typeface="Arial" panose="020B0604020202020204" pitchFamily="34" charset="0"/>
              </a:rPr>
              <a:t>Complete and Publish a Quality Notification</a:t>
            </a:r>
            <a:endParaRPr lang="en-US" sz="1400" spc="50">
              <a:solidFill>
                <a:schemeClr val="accent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407" y="1331366"/>
            <a:ext cx="594265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>
                <a:solidFill>
                  <a:srgbClr val="FF0000"/>
                </a:solidFill>
              </a:rPr>
              <a:t>Please verify that all required fields are provided before changing the status to Completed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200" ker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D3ADB-0F43-4C0B-B645-62BB514BC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55"/>
          <a:stretch/>
        </p:blipFill>
        <p:spPr>
          <a:xfrm>
            <a:off x="6465463" y="4224396"/>
            <a:ext cx="2350489" cy="2604476"/>
          </a:xfrm>
          <a:prstGeom prst="rect">
            <a:avLst/>
          </a:prstGeom>
          <a:ln>
            <a:solidFill>
              <a:scrgbClr r="0" g="0" b="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D5863-1386-4F78-881F-6AF8BC9F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63" y="1182969"/>
            <a:ext cx="4290842" cy="2869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9CED58-9B08-428D-96F1-4244A398B688}"/>
              </a:ext>
            </a:extLst>
          </p:cNvPr>
          <p:cNvSpPr/>
          <p:nvPr/>
        </p:nvSpPr>
        <p:spPr>
          <a:xfrm>
            <a:off x="8827356" y="1182969"/>
            <a:ext cx="420161" cy="269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C5B94-8CED-4014-AC3B-FAB8EE92AB0C}"/>
              </a:ext>
            </a:extLst>
          </p:cNvPr>
          <p:cNvSpPr txBox="1"/>
          <p:nvPr/>
        </p:nvSpPr>
        <p:spPr>
          <a:xfrm>
            <a:off x="914400" y="6356412"/>
            <a:ext cx="1313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/>
              <a:t>SAMPLE</a:t>
            </a:r>
            <a:endParaRPr lang="am-ET" sz="1200"/>
          </a:p>
        </p:txBody>
      </p:sp>
    </p:spTree>
    <p:extLst>
      <p:ext uri="{BB962C8B-B14F-4D97-AF65-F5344CB8AC3E}">
        <p14:creationId xmlns:p14="http://schemas.microsoft.com/office/powerpoint/2010/main" val="12506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04577-EE16-42C6-81CA-88E56366B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 descr="Product Demonstrations: Focus on the Benefits, Not the Tech - HR ...">
            <a:extLst>
              <a:ext uri="{FF2B5EF4-FFF2-40B4-BE49-F238E27FC236}">
                <a16:creationId xmlns:a16="http://schemas.microsoft.com/office/drawing/2014/main" id="{25CC492F-A983-47F1-A6AB-7CDD6273EDA9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48" y="686185"/>
            <a:ext cx="8943190" cy="51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9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C0966-9486-4213-B265-A5C3E66D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PURCHACE ORDER (RPO)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29AC316-74A8-42EE-9FCD-E6EC934355B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6309" y="1079845"/>
            <a:ext cx="9035846" cy="47491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7F0B95-75C3-4E67-864D-C7D4ED9A383C}"/>
              </a:ext>
            </a:extLst>
          </p:cNvPr>
          <p:cNvSpPr/>
          <p:nvPr/>
        </p:nvSpPr>
        <p:spPr>
          <a:xfrm>
            <a:off x="5422900" y="2133600"/>
            <a:ext cx="3327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E68D4-4ED6-48EC-A37C-F54241C25604}"/>
              </a:ext>
            </a:extLst>
          </p:cNvPr>
          <p:cNvSpPr txBox="1"/>
          <p:nvPr/>
        </p:nvSpPr>
        <p:spPr>
          <a:xfrm>
            <a:off x="5340350" y="1734924"/>
            <a:ext cx="34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Logistic and Finance team have explained this part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6F66E-33FF-4229-BD66-092A0671C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B6C7F2C0-FE6A-470F-AC50-6233B2E42D9E}"/>
              </a:ext>
            </a:extLst>
          </p:cNvPr>
          <p:cNvSpPr/>
          <p:nvPr/>
        </p:nvSpPr>
        <p:spPr>
          <a:xfrm rot="2743960">
            <a:off x="7150245" y="3152502"/>
            <a:ext cx="1504274" cy="812145"/>
          </a:xfrm>
          <a:prstGeom prst="mathDivide">
            <a:avLst>
              <a:gd name="adj1" fmla="val 23520"/>
              <a:gd name="adj2" fmla="val 2930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D872-A0A1-43EF-8CD9-F52ED1220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2BEA31-5408-434A-A810-0FFF985B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55435"/>
            <a:ext cx="11472000" cy="825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/>
              <a:t>Search for a Return Purchase Order</a:t>
            </a:r>
            <a:br>
              <a:rPr lang="en-US" sz="1800"/>
            </a:br>
            <a:r>
              <a:rPr lang="en-US" sz="1600"/>
              <a:t>Orders and Releases – Return Items</a:t>
            </a:r>
            <a:br>
              <a:rPr lang="en-US" sz="1800"/>
            </a:br>
            <a:br>
              <a:rPr lang="en-US" sz="1800"/>
            </a:br>
            <a:r>
              <a:rPr lang="en-US" sz="1800"/>
              <a:t>1. </a:t>
            </a:r>
            <a:r>
              <a:rPr lang="en-US" sz="1800" b="0">
                <a:solidFill>
                  <a:srgbClr val="000000"/>
                </a:solidFill>
              </a:rPr>
              <a:t>Click </a:t>
            </a:r>
            <a:r>
              <a:rPr lang="hu-HU" sz="1800" b="0">
                <a:solidFill>
                  <a:srgbClr val="000000"/>
                </a:solidFill>
              </a:rPr>
              <a:t>Orders</a:t>
            </a:r>
            <a:r>
              <a:rPr lang="en-US" sz="1800" b="0">
                <a:solidFill>
                  <a:srgbClr val="000000"/>
                </a:solidFill>
              </a:rPr>
              <a:t> and choose - “Order and Releases”</a:t>
            </a:r>
            <a:br>
              <a:rPr lang="en-US" sz="1800" b="0">
                <a:solidFill>
                  <a:srgbClr val="000000"/>
                </a:solidFill>
              </a:rPr>
            </a:br>
            <a:br>
              <a:rPr lang="en-US" sz="1800" b="0">
                <a:solidFill>
                  <a:srgbClr val="000000"/>
                </a:solidFill>
              </a:rPr>
            </a:br>
            <a:endParaRPr lang="en-US" sz="1800" b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8BEE2E-21A4-42B6-AE20-4921767C5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139769"/>
            <a:ext cx="5648843" cy="1077736"/>
          </a:xfrm>
        </p:spPr>
        <p:txBody>
          <a:bodyPr/>
          <a:lstStyle/>
          <a:p>
            <a:r>
              <a:rPr lang="en-US"/>
              <a:t>2. Select “Return Items” in Order and Releases</a:t>
            </a:r>
          </a:p>
          <a:p>
            <a:r>
              <a:rPr lang="en-US"/>
              <a:t>Every single RPO will appear that are connected with Return Items. </a:t>
            </a:r>
          </a:p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80F6DE-28D9-4B3C-BC43-FB60FC0C6D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56152" y="3398422"/>
            <a:ext cx="3854648" cy="825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1276B-8DF7-44A8-BB00-C58AE84F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496" y="5055965"/>
            <a:ext cx="8589304" cy="746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6C29DA-6775-4CC1-8161-FC24B2A6E538}"/>
              </a:ext>
            </a:extLst>
          </p:cNvPr>
          <p:cNvSpPr txBox="1">
            <a:spLocks/>
          </p:cNvSpPr>
          <p:nvPr/>
        </p:nvSpPr>
        <p:spPr>
          <a:xfrm>
            <a:off x="359998" y="4323274"/>
            <a:ext cx="5648843" cy="1203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0362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20725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7315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33512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the example below, there are 21 </a:t>
            </a:r>
            <a:r>
              <a:rPr lang="hu-HU"/>
              <a:t>return items</a:t>
            </a:r>
            <a:r>
              <a:rPr lang="en-US"/>
              <a:t> </a:t>
            </a:r>
          </a:p>
          <a:p>
            <a:r>
              <a:rPr lang="en-US"/>
              <a:t>If you select one and click on the Order Number, the RPO will be displayed  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CB5EEA-272C-4E0B-BE75-7C6391215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97" y="211892"/>
            <a:ext cx="6752103" cy="24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3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"/>
          <p:cNvSpPr>
            <a:spLocks noGrp="1"/>
          </p:cNvSpPr>
          <p:nvPr>
            <p:ph type="title"/>
          </p:nvPr>
        </p:nvSpPr>
        <p:spPr>
          <a:xfrm>
            <a:off x="360000" y="707223"/>
            <a:ext cx="11472000" cy="615395"/>
          </a:xfrm>
        </p:spPr>
        <p:txBody>
          <a:bodyPr/>
          <a:lstStyle/>
          <a:p>
            <a:r>
              <a:rPr lang="en-US"/>
              <a:t>Table of Content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70950E5-3A8D-4271-96F9-C497BBA98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171514"/>
              </p:ext>
            </p:extLst>
          </p:nvPr>
        </p:nvGraphicFramePr>
        <p:xfrm>
          <a:off x="418993" y="1597642"/>
          <a:ext cx="11472000" cy="181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110FAF-061A-42E8-A911-EDE48016793A}"/>
              </a:ext>
            </a:extLst>
          </p:cNvPr>
          <p:cNvSpPr txBox="1"/>
          <p:nvPr/>
        </p:nvSpPr>
        <p:spPr>
          <a:xfrm>
            <a:off x="3101183" y="3190412"/>
            <a:ext cx="238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u="sng">
                <a:solidFill>
                  <a:srgbClr val="11497B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 Quality Notification</a:t>
            </a:r>
            <a:endParaRPr lang="en-US" sz="1200" u="sng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/>
              </a:buClr>
            </a:pPr>
            <a:r>
              <a:rPr lang="en-US" sz="1200" u="sng">
                <a:solidFill>
                  <a:srgbClr val="11497B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 Screen</a:t>
            </a:r>
            <a:endParaRPr lang="en-US" sz="1200" u="sng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/>
              </a:buClr>
            </a:pPr>
            <a:r>
              <a:rPr lang="en-US" sz="1200" u="sng">
                <a:solidFill>
                  <a:srgbClr val="11497B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Required Tasks – 8D</a:t>
            </a:r>
            <a:endParaRPr lang="en-US" sz="1200" u="sng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chemeClr val="accent1"/>
              </a:buClr>
            </a:pPr>
            <a:endParaRPr lang="en-US" sz="1200" u="sng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Clr>
                <a:schemeClr val="accent1"/>
              </a:buClr>
            </a:pPr>
            <a:r>
              <a:rPr lang="en-US" sz="1200" u="sng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u="sn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667C2-2AC9-4D7D-9691-A1720B63F1CA}"/>
              </a:ext>
            </a:extLst>
          </p:cNvPr>
          <p:cNvSpPr txBox="1"/>
          <p:nvPr/>
        </p:nvSpPr>
        <p:spPr>
          <a:xfrm>
            <a:off x="5857689" y="3169698"/>
            <a:ext cx="288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u="sng">
                <a:solidFill>
                  <a:srgbClr val="11497B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and Publish a Quality Notification </a:t>
            </a:r>
            <a:endParaRPr lang="en-US" sz="1200" u="sng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F413D-E695-4597-8BD1-9691BEA4EACA}"/>
              </a:ext>
            </a:extLst>
          </p:cNvPr>
          <p:cNvSpPr txBox="1"/>
          <p:nvPr/>
        </p:nvSpPr>
        <p:spPr>
          <a:xfrm>
            <a:off x="8793370" y="3162943"/>
            <a:ext cx="3203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11497B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Purchase Order workflow</a:t>
            </a:r>
            <a:endParaRPr lang="en-US" sz="1200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>
                <a:solidFill>
                  <a:srgbClr val="11497B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for a RPO</a:t>
            </a:r>
            <a:endParaRPr lang="en-US" sz="1200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>
                <a:solidFill>
                  <a:srgbClr val="11497B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via the in-box</a:t>
            </a:r>
            <a:endParaRPr lang="en-US" sz="1200">
              <a:solidFill>
                <a:srgbClr val="11497B"/>
              </a:solidFill>
            </a:endParaRPr>
          </a:p>
          <a:p>
            <a:r>
              <a:rPr lang="en-US" sz="1200">
                <a:solidFill>
                  <a:srgbClr val="11497B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 and Releases – Return Items</a:t>
            </a:r>
            <a:endParaRPr lang="en-US" sz="1200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>
                <a:solidFill>
                  <a:srgbClr val="11497B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a RPO</a:t>
            </a:r>
            <a:endParaRPr lang="en-US" sz="1200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267C5-FCE5-4591-A9E5-00DEC1716A04}"/>
              </a:ext>
            </a:extLst>
          </p:cNvPr>
          <p:cNvSpPr txBox="1"/>
          <p:nvPr/>
        </p:nvSpPr>
        <p:spPr>
          <a:xfrm>
            <a:off x="360000" y="3225437"/>
            <a:ext cx="2693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29063"/>
            <a:r>
              <a:rPr lang="en-US" sz="1200">
                <a:solidFill>
                  <a:srgbClr val="11497B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notification workflow</a:t>
            </a:r>
            <a:endParaRPr lang="en-US" sz="1200">
              <a:solidFill>
                <a:srgbClr val="11497B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1" indent="-429063"/>
            <a:r>
              <a:rPr lang="en-US" sz="1200">
                <a:solidFill>
                  <a:srgbClr val="11497B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and View a Quality Notification</a:t>
            </a:r>
            <a:endParaRPr lang="en-US" sz="1200">
              <a:solidFill>
                <a:srgbClr val="11497B"/>
              </a:solidFill>
              <a:hlinkClick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1" indent="-429063"/>
            <a:r>
              <a:rPr lang="en-US" sz="1200">
                <a:solidFill>
                  <a:srgbClr val="11497B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Filters</a:t>
            </a:r>
          </a:p>
          <a:p>
            <a:pPr marL="0" lvl="1" indent="-429063"/>
            <a:r>
              <a:rPr lang="en-US" sz="1200">
                <a:solidFill>
                  <a:srgbClr val="11497B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a QN</a:t>
            </a:r>
          </a:p>
          <a:p>
            <a:pPr marL="0" lvl="1" indent="-429063"/>
            <a:r>
              <a:rPr lang="en-US" sz="1200">
                <a:solidFill>
                  <a:srgbClr val="11497B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 Screen</a:t>
            </a:r>
            <a:endParaRPr lang="en-US" sz="1200">
              <a:solidFill>
                <a:srgbClr val="11497B"/>
              </a:solidFill>
              <a:hlinkClick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1" indent="-429063"/>
            <a:r>
              <a:rPr lang="en-US" sz="1200">
                <a:solidFill>
                  <a:srgbClr val="11497B"/>
                </a:solid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 Screen</a:t>
            </a:r>
            <a:endParaRPr lang="en-US" sz="1200">
              <a:solidFill>
                <a:srgbClr val="11497B"/>
              </a:solidFill>
              <a:hlinkClick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585" lvl="2" indent="-429063"/>
            <a:endParaRPr lang="en-US" sz="1200" u="sng">
              <a:hlinkClick r:id="rId1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585" lvl="2" indent="-429063"/>
            <a:r>
              <a:rPr lang="en-US" sz="1200" u="sng"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u="sng"/>
          </a:p>
          <a:p>
            <a:pPr marL="0" lvl="1" indent="-429063"/>
            <a:endParaRPr lang="en-US" sz="1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8868-9CC7-4F11-889C-480EBC7DF0F6}"/>
              </a:ext>
            </a:extLst>
          </p:cNvPr>
          <p:cNvSpPr txBox="1"/>
          <p:nvPr/>
        </p:nvSpPr>
        <p:spPr>
          <a:xfrm>
            <a:off x="360000" y="5429621"/>
            <a:ext cx="218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1497B"/>
                </a:solidFill>
                <a:latin typeface="Calibri" panose="020F0502020204030204" pitchFamily="34" charset="0"/>
                <a:ea typeface="+mj-ea"/>
                <a:cs typeface="+mj-cs"/>
                <a:hlinkClick r:id="rId18" action="ppaction://hlinksldjump"/>
              </a:rPr>
              <a:t>Support</a:t>
            </a:r>
            <a:endParaRPr lang="en-US" sz="3200" b="1">
              <a:solidFill>
                <a:srgbClr val="11497B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238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18A0-F7AC-48A4-849F-D730EE78B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128719-2301-4360-A0BD-5C6625DD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99" y="553683"/>
            <a:ext cx="11472000" cy="815496"/>
          </a:xfrm>
        </p:spPr>
        <p:txBody>
          <a:bodyPr/>
          <a:lstStyle/>
          <a:p>
            <a:r>
              <a:rPr lang="en-US"/>
              <a:t>View a RPO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7A95A9-64AE-4BAD-92DF-3F9E80259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Comment field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Bill To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Line Items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Order status 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AB15AF-EC88-45F7-88BC-F1712848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65" y="-10324"/>
            <a:ext cx="5964355" cy="62777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14A3DF-4947-429C-8C5C-DCBB6AC19995}"/>
              </a:ext>
            </a:extLst>
          </p:cNvPr>
          <p:cNvSpPr txBox="1"/>
          <p:nvPr/>
        </p:nvSpPr>
        <p:spPr>
          <a:xfrm>
            <a:off x="6905625" y="3095625"/>
            <a:ext cx="3448050" cy="106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CE723-DD29-461C-AAC2-02612B2B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27" y="1128191"/>
            <a:ext cx="5321573" cy="2000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897C55-0A42-44F2-8C69-014CC704EC7D}"/>
              </a:ext>
            </a:extLst>
          </p:cNvPr>
          <p:cNvSpPr txBox="1"/>
          <p:nvPr/>
        </p:nvSpPr>
        <p:spPr>
          <a:xfrm>
            <a:off x="6696075" y="3415371"/>
            <a:ext cx="21526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/>
              <a:t>Qty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/>
              <a:t>Sub-total</a:t>
            </a:r>
          </a:p>
        </p:txBody>
      </p:sp>
    </p:spTree>
    <p:extLst>
      <p:ext uri="{BB962C8B-B14F-4D97-AF65-F5344CB8AC3E}">
        <p14:creationId xmlns:p14="http://schemas.microsoft.com/office/powerpoint/2010/main" val="127011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EEF28-2736-46EA-A55A-46F663ECD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F629E-6C14-4092-AF74-BADCD7CB1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It’s your own responsibility to set up e-mail notifications.</a:t>
            </a:r>
          </a:p>
          <a:p>
            <a:r>
              <a:rPr lang="en-US"/>
              <a:t>You can be notified every time a Quality Notification has been created and/or changed.</a:t>
            </a:r>
          </a:p>
          <a:p>
            <a:endParaRPr lang="da-DK"/>
          </a:p>
          <a:p>
            <a:r>
              <a:rPr lang="en-US"/>
              <a:t>Remember that a Quality Notifications from Grundfos must be in status ‘in-process’ before it’s ready for you to respond.</a:t>
            </a:r>
          </a:p>
          <a:p>
            <a:endParaRPr lang="da-DK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It will be listed what settings you have done for e-mail notifications. In the example below nothing is set up.</a:t>
            </a:r>
            <a:br>
              <a:rPr lang="en-US"/>
            </a:br>
            <a:r>
              <a:rPr lang="en-US"/>
              <a:t>Click on Edit.</a:t>
            </a:r>
            <a:endParaRPr lang="da-DK"/>
          </a:p>
          <a:p>
            <a:endParaRPr lang="da-DK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7052B8-AD2D-400A-9560-2F4ECBEA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e-mail notifications for Quality Notification</a:t>
            </a:r>
            <a:br>
              <a:rPr lang="da-DK"/>
            </a:b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738663-8C83-4C79-826E-3DC53C4B46CC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83675" y="1816927"/>
            <a:ext cx="5648325" cy="13725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663C5-83C7-4BA0-9672-18EF4624E4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44358" y="3997870"/>
            <a:ext cx="6487642" cy="1639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DE08B9-11E2-4DEA-8C02-B1DBADBDA63F}"/>
              </a:ext>
            </a:extLst>
          </p:cNvPr>
          <p:cNvSpPr txBox="1"/>
          <p:nvPr/>
        </p:nvSpPr>
        <p:spPr>
          <a:xfrm>
            <a:off x="6096000" y="1320024"/>
            <a:ext cx="56766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To set up e-mail notifications you have to do this in Ariba: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055EF-4CAF-48E2-8B5C-B2908B48C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CF9B5F-7303-487F-84C3-25EFE368C5C8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C5FFC-92E7-4D07-9346-B9C92C283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320023"/>
            <a:ext cx="3767384" cy="497848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300"/>
              <a:t>Chose if this should apply for all customers or a specific      customer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300"/>
              <a:t> Select Quality Notification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300"/>
              <a:t>Select Complaint from Customer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300"/>
              <a:t>Select at least ‘A notification has been updated’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300"/>
              <a:t>Submit you settings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endParaRPr lang="en-US" sz="230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300" i="1"/>
              <a:t>NOTE: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300" i="1"/>
              <a:t>You might receive multiple e-mail notifications for updates, before the Quality notification reach status ‘in process’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5A2913-25CD-4717-B21A-67E5300A780B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27383" y="1465162"/>
            <a:ext cx="7793826" cy="47082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B442DD-560D-4682-8AC3-863FF4FB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</p:spPr>
        <p:txBody>
          <a:bodyPr anchor="t">
            <a:normAutofit/>
          </a:bodyPr>
          <a:lstStyle/>
          <a:p>
            <a:r>
              <a:rPr lang="en-US"/>
              <a:t>Set up e-mail notifications for Quality Notification</a:t>
            </a:r>
          </a:p>
        </p:txBody>
      </p:sp>
    </p:spTree>
    <p:extLst>
      <p:ext uri="{BB962C8B-B14F-4D97-AF65-F5344CB8AC3E}">
        <p14:creationId xmlns:p14="http://schemas.microsoft.com/office/powerpoint/2010/main" val="205314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A148-B1DE-429C-A70A-2623C1E4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50" y="597591"/>
            <a:ext cx="11472000" cy="615395"/>
          </a:xfrm>
        </p:spPr>
        <p:txBody>
          <a:bodyPr/>
          <a:lstStyle/>
          <a:p>
            <a:r>
              <a:rPr lang="en-US">
                <a:cs typeface="Arial" charset="0"/>
              </a:rPr>
              <a:t>Customer Support</a:t>
            </a:r>
            <a:endParaRPr lang="hu-H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E71542-18E1-4E13-8712-514055D1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93639"/>
              </p:ext>
            </p:extLst>
          </p:nvPr>
        </p:nvGraphicFramePr>
        <p:xfrm>
          <a:off x="274827" y="1362278"/>
          <a:ext cx="8545172" cy="4879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986">
                <a:tc gridSpan="2">
                  <a:txBody>
                    <a:bodyPr/>
                    <a:lstStyle/>
                    <a:p>
                      <a:pPr marL="118745" indent="-283210" eaLnBrk="1" hangingPunct="1">
                        <a:spcBef>
                          <a:spcPts val="42"/>
                        </a:spcBef>
                        <a:defRPr/>
                      </a:pPr>
                      <a:r>
                        <a:rPr lang="en-US" sz="1600" b="1">
                          <a:solidFill>
                            <a:schemeClr val="accent1"/>
                          </a:solidFill>
                          <a:cs typeface="Arial"/>
                        </a:rPr>
                        <a:t>Supplier Support During Deployment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32">
                <a:tc>
                  <a:txBody>
                    <a:bodyPr/>
                    <a:lstStyle/>
                    <a:p>
                      <a:pPr marL="0" lvl="1" indent="0" eaLnBrk="1" hangingPunct="1">
                        <a:buSzPct val="130000"/>
                        <a:buFont typeface="Arial" pitchFamily="34" charset="0"/>
                        <a:buNone/>
                        <a:defRPr/>
                      </a:pP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eaLnBrk="1" hangingPunct="1">
                        <a:buSzPct val="130000"/>
                        <a:buFont typeface="Arial" pitchFamily="34" charset="0"/>
                        <a:buNone/>
                        <a:defRPr/>
                      </a:pPr>
                      <a:endParaRPr lang="en-US" sz="12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587">
                <a:tc>
                  <a:txBody>
                    <a:bodyPr/>
                    <a:lstStyle/>
                    <a:p>
                      <a:pPr marL="365760" lvl="1">
                        <a:buSzPct val="130000"/>
                        <a:defRPr/>
                      </a:pP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eaLnBrk="1" hangingPunct="1">
                        <a:buSzPct val="130000"/>
                        <a:buFont typeface="Arial" pitchFamily="34" charset="0"/>
                        <a:buNone/>
                        <a:defRPr/>
                      </a:pPr>
                      <a:r>
                        <a:rPr lang="en-US" sz="1200" b="1">
                          <a:solidFill>
                            <a:schemeClr val="accent1"/>
                          </a:solidFill>
                          <a:cs typeface="Arial"/>
                        </a:rPr>
                        <a:t>Enablement Business Process Support</a:t>
                      </a:r>
                    </a:p>
                    <a:p>
                      <a:pPr marL="537210" lvl="1" indent="-171450">
                        <a:buSzPct val="13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Business-Related Questions​</a:t>
                      </a:r>
                    </a:p>
                    <a:p>
                      <a:pPr marL="537210" lvl="1" indent="-171450">
                        <a:buSzPct val="13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hu-HU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Email: </a:t>
                      </a:r>
                      <a:r>
                        <a:rPr lang="hu-HU" sz="1200" b="0" i="0" u="sng" strike="noStrike" kern="12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ariba@grundfos.com</a:t>
                      </a:r>
                      <a:r>
                        <a:rPr lang="hu-HU" sz="1200" b="0" i="0" u="sng" strike="noStrike" kern="12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1200" b="0" i="0" u="sng" strike="noStrike" kern="12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5760" lvl="1">
                        <a:buSzPct val="130000"/>
                        <a:defRPr/>
                      </a:pPr>
                      <a:endParaRPr lang="en-US" sz="12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249">
                <a:tc>
                  <a:txBody>
                    <a:bodyPr/>
                    <a:lstStyle/>
                    <a:p>
                      <a:pPr marL="365760" lvl="1">
                        <a:buSzPct val="130000"/>
                        <a:defRPr/>
                      </a:pP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43205"/>
                      <a:r>
                        <a:rPr lang="en-US" sz="1200" b="1" baseline="0">
                          <a:solidFill>
                            <a:schemeClr val="accent1"/>
                          </a:solidFill>
                        </a:rPr>
                        <a:t>Supplier Portal - Ariba</a:t>
                      </a:r>
                    </a:p>
                    <a:p>
                      <a:pPr marL="537210" lvl="1" indent="-171450">
                        <a:buFont typeface="Arial"/>
                        <a:buChar char="•"/>
                      </a:pPr>
                      <a:r>
                        <a:rPr lang="en-US" sz="1200" baseline="0">
                          <a:solidFill>
                            <a:schemeClr val="accent1"/>
                          </a:solidFill>
                        </a:rPr>
                        <a:t>Presentations and documentations – Click </a:t>
                      </a:r>
                      <a:r>
                        <a:rPr lang="en-US" sz="1200" baseline="0">
                          <a:solidFill>
                            <a:schemeClr val="accent1"/>
                          </a:solidFill>
                          <a:hlinkClick r:id="rId3"/>
                        </a:rPr>
                        <a:t>Here</a:t>
                      </a:r>
                      <a:endParaRPr lang="en-US" sz="1200" baseline="0">
                        <a:solidFill>
                          <a:schemeClr val="accent1"/>
                        </a:solidFill>
                      </a:endParaRPr>
                    </a:p>
                    <a:p>
                      <a:pPr marL="365760" lvl="1"/>
                      <a:endParaRPr lang="en-US" sz="12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36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lang="en-US" sz="1600" b="1">
                        <a:solidFill>
                          <a:schemeClr val="accent1"/>
                        </a:solidFill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9249">
                <a:tc>
                  <a:txBody>
                    <a:bodyPr/>
                    <a:lstStyle/>
                    <a:p>
                      <a:pPr marL="365760" lvl="1">
                        <a:buSzPct val="130000"/>
                        <a:defRPr/>
                      </a:pP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SzPct val="130000"/>
                        <a:defRPr/>
                      </a:pPr>
                      <a:endParaRPr lang="en-US" sz="1200" b="1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FBBD68-C38A-4151-A564-79A48249D6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0420" r="7005" b="8170"/>
          <a:stretch/>
        </p:blipFill>
        <p:spPr>
          <a:xfrm>
            <a:off x="1147010" y="2807881"/>
            <a:ext cx="685800" cy="62573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51C5B-E316-4AF1-A8F7-73AFB84B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4" name="Graphic 9" descr="Call center">
            <a:extLst>
              <a:ext uri="{FF2B5EF4-FFF2-40B4-BE49-F238E27FC236}">
                <a16:creationId xmlns:a16="http://schemas.microsoft.com/office/drawing/2014/main" id="{597D4723-F963-4AEC-92A3-6A0EBB487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659" y="3787588"/>
            <a:ext cx="681318" cy="6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51C5B-E316-4AF1-A8F7-73AFB84B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F40A01-326F-445B-9B8D-6550D855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en-US" sz="4000">
                <a:solidFill>
                  <a:srgbClr val="064B86"/>
                </a:solidFill>
              </a:rPr>
              <a:t>Quality Notification</a:t>
            </a:r>
            <a:endParaRPr lang="am-ET" sz="40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639D5FC-41D6-4B66-9C24-2B221236F275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1412874"/>
            <a:ext cx="11340911" cy="4200525"/>
          </a:xfrm>
          <a:prstGeom prst="rect">
            <a:avLst/>
          </a:prstGeom>
        </p:spPr>
        <p:txBody>
          <a:bodyPr/>
          <a:lstStyle>
            <a:lvl1pPr marL="18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20000" indent="-180000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altLang="en-US" sz="3200">
                <a:solidFill>
                  <a:srgbClr val="064B86"/>
                </a:solidFill>
                <a:ea typeface="+mj-ea"/>
                <a:cs typeface="+mj-cs"/>
              </a:rPr>
              <a:t>This is an official record in SAP about a complaint towards a supplier. (</a:t>
            </a:r>
            <a:r>
              <a:rPr lang="hu-HU" altLang="en-US" sz="3200">
                <a:solidFill>
                  <a:srgbClr val="064B86"/>
                </a:solidFill>
              </a:rPr>
              <a:t>Shortly called: Q-Note.)</a:t>
            </a:r>
          </a:p>
          <a:p>
            <a:pPr marL="0" indent="0">
              <a:buNone/>
            </a:pPr>
            <a:endParaRPr lang="hu-HU" altLang="en-US" sz="3200">
              <a:solidFill>
                <a:srgbClr val="064B86"/>
              </a:solidFill>
            </a:endParaRPr>
          </a:p>
          <a:p>
            <a:pPr>
              <a:buFontTx/>
              <a:buChar char="-"/>
            </a:pPr>
            <a:r>
              <a:rPr lang="hu-HU" altLang="en-US" sz="3200">
                <a:solidFill>
                  <a:srgbClr val="064B86"/>
                </a:solidFill>
                <a:ea typeface="+mj-ea"/>
                <a:cs typeface="+mj-cs"/>
              </a:rPr>
              <a:t>Trivial case – quality notification arrives for your information – this case the </a:t>
            </a:r>
            <a:r>
              <a:rPr lang="hu-HU" altLang="en-US" sz="3200" b="1">
                <a:solidFill>
                  <a:srgbClr val="064B86"/>
                </a:solidFill>
                <a:ea typeface="+mj-ea"/>
                <a:cs typeface="+mj-cs"/>
              </a:rPr>
              <a:t>priority </a:t>
            </a:r>
            <a:r>
              <a:rPr lang="hu-HU" altLang="en-US" sz="3200">
                <a:solidFill>
                  <a:srgbClr val="064B86"/>
                </a:solidFill>
                <a:ea typeface="+mj-ea"/>
                <a:cs typeface="+mj-cs"/>
              </a:rPr>
              <a:t>ranking is </a:t>
            </a:r>
            <a:r>
              <a:rPr lang="hu-HU" altLang="en-US" sz="3200" b="1">
                <a:solidFill>
                  <a:srgbClr val="064B86"/>
                </a:solidFill>
                <a:ea typeface="+mj-ea"/>
                <a:cs typeface="+mj-cs"/>
              </a:rPr>
              <a:t>high.</a:t>
            </a:r>
            <a:endParaRPr lang="hu-HU" altLang="en-US" sz="3200">
              <a:solidFill>
                <a:srgbClr val="064B86"/>
              </a:solidFill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hu-HU" altLang="en-US" sz="3200">
                <a:solidFill>
                  <a:srgbClr val="064B86"/>
                </a:solidFill>
                <a:ea typeface="+mj-ea"/>
                <a:cs typeface="+mj-cs"/>
              </a:rPr>
              <a:t>Serious case: when an 8D report is requested, it is called as </a:t>
            </a:r>
            <a:r>
              <a:rPr lang="hu-HU" altLang="en-US" sz="3200" b="1">
                <a:solidFill>
                  <a:srgbClr val="064B86"/>
                </a:solidFill>
                <a:ea typeface="+mj-ea"/>
                <a:cs typeface="+mj-cs"/>
              </a:rPr>
              <a:t>Supplier Quality Incident </a:t>
            </a:r>
            <a:r>
              <a:rPr lang="hu-HU" altLang="en-US" sz="3200">
                <a:solidFill>
                  <a:srgbClr val="064B86"/>
                </a:solidFill>
                <a:ea typeface="+mj-ea"/>
                <a:cs typeface="+mj-cs"/>
              </a:rPr>
              <a:t>(SQI) - </a:t>
            </a:r>
            <a:r>
              <a:rPr lang="hu-HU" altLang="en-US" sz="3200">
                <a:solidFill>
                  <a:srgbClr val="064B86"/>
                </a:solidFill>
              </a:rPr>
              <a:t>the </a:t>
            </a:r>
            <a:r>
              <a:rPr lang="hu-HU" altLang="en-US" sz="3200" b="1">
                <a:solidFill>
                  <a:srgbClr val="064B86"/>
                </a:solidFill>
              </a:rPr>
              <a:t>priority </a:t>
            </a:r>
            <a:r>
              <a:rPr lang="hu-HU" altLang="en-US" sz="3200">
                <a:solidFill>
                  <a:srgbClr val="064B86"/>
                </a:solidFill>
              </a:rPr>
              <a:t>ranking is </a:t>
            </a:r>
            <a:r>
              <a:rPr lang="hu-HU" altLang="en-US" sz="3200" b="1">
                <a:solidFill>
                  <a:srgbClr val="064B86"/>
                </a:solidFill>
              </a:rPr>
              <a:t>critical.</a:t>
            </a:r>
            <a:endParaRPr lang="hu-HU" altLang="en-US" sz="3200">
              <a:solidFill>
                <a:srgbClr val="064B8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hu-HU" altLang="en-US" sz="3200">
              <a:solidFill>
                <a:srgbClr val="064B8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60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51C5B-E316-4AF1-A8F7-73AFB84B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F40A01-326F-445B-9B8D-6550D855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8D report steps and meaning of tasks</a:t>
            </a:r>
            <a:endParaRPr lang="am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65CF9-3CA8-4585-8A70-AFBCE095759F}"/>
              </a:ext>
            </a:extLst>
          </p:cNvPr>
          <p:cNvSpPr txBox="1"/>
          <p:nvPr/>
        </p:nvSpPr>
        <p:spPr>
          <a:xfrm>
            <a:off x="2845964" y="1325888"/>
            <a:ext cx="75983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32363A"/>
                </a:solidFill>
                <a:effectLst/>
                <a:latin typeface="72"/>
              </a:rPr>
              <a:t>D0 - Supplier acknowledge of 8D reception</a:t>
            </a:r>
            <a:endParaRPr lang="hu-HU" sz="2800" b="0" i="0">
              <a:solidFill>
                <a:srgbClr val="32363A"/>
              </a:solidFill>
              <a:effectLst/>
              <a:latin typeface="72"/>
            </a:endParaRPr>
          </a:p>
          <a:p>
            <a:r>
              <a:rPr lang="hu-HU" sz="2800">
                <a:solidFill>
                  <a:srgbClr val="32363A"/>
                </a:solidFill>
                <a:latin typeface="72"/>
              </a:rPr>
              <a:t>D1 - </a:t>
            </a:r>
            <a:r>
              <a:rPr lang="am-ET" sz="2800"/>
              <a:t>Team assembled</a:t>
            </a:r>
            <a:endParaRPr lang="hu-HU" sz="2800"/>
          </a:p>
          <a:p>
            <a:r>
              <a:rPr lang="hu-HU" sz="2800"/>
              <a:t>D2 - Problem description</a:t>
            </a:r>
          </a:p>
          <a:p>
            <a:r>
              <a:rPr lang="hu-HU" sz="2800"/>
              <a:t>D3 - Implement containment actions</a:t>
            </a:r>
          </a:p>
          <a:p>
            <a:r>
              <a:rPr lang="hu-HU" sz="2800"/>
              <a:t>D4 - Root cause analysis</a:t>
            </a:r>
          </a:p>
          <a:p>
            <a:r>
              <a:rPr lang="hu-HU" sz="2800"/>
              <a:t>D5 - </a:t>
            </a:r>
            <a:r>
              <a:rPr lang="fr-FR" sz="2800"/>
              <a:t>Chosen permanent corrective actions</a:t>
            </a:r>
            <a:endParaRPr lang="hu-HU" sz="2800"/>
          </a:p>
          <a:p>
            <a:r>
              <a:rPr lang="hu-HU" sz="2800"/>
              <a:t>D6 - </a:t>
            </a:r>
            <a:r>
              <a:rPr lang="en-US" sz="2800"/>
              <a:t>Verification of permanent Corrective action</a:t>
            </a:r>
            <a:endParaRPr lang="hu-HU" sz="2800"/>
          </a:p>
          <a:p>
            <a:r>
              <a:rPr lang="hu-HU" sz="2800"/>
              <a:t>D7 - </a:t>
            </a:r>
            <a:r>
              <a:rPr lang="en-US" sz="2800"/>
              <a:t>Actions to prevent recurrence</a:t>
            </a:r>
            <a:endParaRPr lang="hu-HU" sz="2800"/>
          </a:p>
          <a:p>
            <a:r>
              <a:rPr lang="hu-HU" sz="2800"/>
              <a:t>D8 - Closing report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B2D5B1-DEB2-4234-829F-83BC7D414514}"/>
              </a:ext>
            </a:extLst>
          </p:cNvPr>
          <p:cNvSpPr/>
          <p:nvPr/>
        </p:nvSpPr>
        <p:spPr>
          <a:xfrm>
            <a:off x="2751589" y="1325888"/>
            <a:ext cx="6677637" cy="4861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m-E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5EEB6F-2729-4860-A289-1C17AFF26896}"/>
              </a:ext>
            </a:extLst>
          </p:cNvPr>
          <p:cNvSpPr/>
          <p:nvPr/>
        </p:nvSpPr>
        <p:spPr>
          <a:xfrm>
            <a:off x="2751588" y="1872356"/>
            <a:ext cx="6677637" cy="12231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m-ET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A82AA9-36D4-4D88-A4F6-A9EC49A880C1}"/>
              </a:ext>
            </a:extLst>
          </p:cNvPr>
          <p:cNvSpPr/>
          <p:nvPr/>
        </p:nvSpPr>
        <p:spPr>
          <a:xfrm>
            <a:off x="2751589" y="3155872"/>
            <a:ext cx="6677637" cy="7785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m-ET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41436F-48D1-4FA4-BCCE-BF0DD9EC57C6}"/>
              </a:ext>
            </a:extLst>
          </p:cNvPr>
          <p:cNvSpPr/>
          <p:nvPr/>
        </p:nvSpPr>
        <p:spPr>
          <a:xfrm>
            <a:off x="2751587" y="3994772"/>
            <a:ext cx="6677637" cy="12231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m-E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5D49D-2F31-44DA-8E4C-7D39F5A748C5}"/>
              </a:ext>
            </a:extLst>
          </p:cNvPr>
          <p:cNvSpPr txBox="1"/>
          <p:nvPr/>
        </p:nvSpPr>
        <p:spPr>
          <a:xfrm>
            <a:off x="1369502" y="1292788"/>
            <a:ext cx="10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Task 1</a:t>
            </a:r>
            <a:endParaRPr lang="am-E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74869B-A9E8-4AE3-AD6A-0F24BD5A1C58}"/>
              </a:ext>
            </a:extLst>
          </p:cNvPr>
          <p:cNvSpPr txBox="1"/>
          <p:nvPr/>
        </p:nvSpPr>
        <p:spPr>
          <a:xfrm>
            <a:off x="1369502" y="2183419"/>
            <a:ext cx="10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Task 2</a:t>
            </a:r>
            <a:endParaRPr lang="am-E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D408D-B35C-4FBC-9588-1F3329C07D76}"/>
              </a:ext>
            </a:extLst>
          </p:cNvPr>
          <p:cNvSpPr txBox="1"/>
          <p:nvPr/>
        </p:nvSpPr>
        <p:spPr>
          <a:xfrm>
            <a:off x="1369502" y="3198167"/>
            <a:ext cx="10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Task 3</a:t>
            </a:r>
            <a:endParaRPr lang="am-E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1232F-9610-4FC6-8CA8-57692ABCBECF}"/>
              </a:ext>
            </a:extLst>
          </p:cNvPr>
          <p:cNvSpPr txBox="1"/>
          <p:nvPr/>
        </p:nvSpPr>
        <p:spPr>
          <a:xfrm>
            <a:off x="1369501" y="4214069"/>
            <a:ext cx="10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Task 4</a:t>
            </a:r>
            <a:endParaRPr lang="am-ET"/>
          </a:p>
        </p:txBody>
      </p:sp>
    </p:spTree>
    <p:extLst>
      <p:ext uri="{BB962C8B-B14F-4D97-AF65-F5344CB8AC3E}">
        <p14:creationId xmlns:p14="http://schemas.microsoft.com/office/powerpoint/2010/main" val="10339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51C5B-E316-4AF1-A8F7-73AFB84B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800" y="6086350"/>
            <a:ext cx="601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CF9B5F-7303-487F-84C3-25EFE368C5C8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23D9F1-FE72-45B9-8F6E-F83A8F66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33" y="1316736"/>
            <a:ext cx="4945933" cy="4711002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9F40A01-326F-445B-9B8D-6550D855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59491"/>
            <a:ext cx="11472000" cy="615395"/>
          </a:xfrm>
        </p:spPr>
        <p:txBody>
          <a:bodyPr anchor="t">
            <a:normAutofit/>
          </a:bodyPr>
          <a:lstStyle/>
          <a:p>
            <a:r>
              <a:rPr lang="hu-HU" u="sng"/>
              <a:t>Info mail to quality responsible when a q-note is issued/changed</a:t>
            </a:r>
            <a:endParaRPr lang="am-ET" u="sng"/>
          </a:p>
        </p:txBody>
      </p:sp>
    </p:spTree>
    <p:extLst>
      <p:ext uri="{BB962C8B-B14F-4D97-AF65-F5344CB8AC3E}">
        <p14:creationId xmlns:p14="http://schemas.microsoft.com/office/powerpoint/2010/main" val="160927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04577-EE16-42C6-81CA-88E56366B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 descr="Product Demonstrations: Focus on the Benefits, Not the Tech - HR ...">
            <a:extLst>
              <a:ext uri="{FF2B5EF4-FFF2-40B4-BE49-F238E27FC236}">
                <a16:creationId xmlns:a16="http://schemas.microsoft.com/office/drawing/2014/main" id="{25CC492F-A983-47F1-A6AB-7CDD6273EDA9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48" y="686185"/>
            <a:ext cx="8943190" cy="51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5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51C5B-E316-4AF1-A8F7-73AFB84B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F40A01-326F-445B-9B8D-6550D855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/>
              <a:t>Info mail to quality responsible when a q-note is issued/changed</a:t>
            </a:r>
            <a:endParaRPr lang="am-ET" u="sn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2E928-1127-4683-A0BC-4970C595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70" y="1037617"/>
            <a:ext cx="10714349" cy="55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2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0CFC901-1BA7-4C20-9272-C3BC2AA50D7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378803" y="1345534"/>
            <a:ext cx="9434395" cy="471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A1C5B45-CF48-440B-9AD1-74CCF9F5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BA206-149C-41A2-B8E7-DA98B7FCA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7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90C9-A117-4E4A-AD2C-CC913B80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000"/>
            <a:ext cx="11183564" cy="676980"/>
          </a:xfrm>
        </p:spPr>
        <p:txBody>
          <a:bodyPr/>
          <a:lstStyle/>
          <a:p>
            <a:r>
              <a:rPr lang="en-US"/>
              <a:t>Search and View a QN</a:t>
            </a:r>
            <a:br>
              <a:rPr lang="en-US"/>
            </a:br>
            <a:r>
              <a:rPr lang="en-US" sz="2000">
                <a:solidFill>
                  <a:schemeClr val="accent1"/>
                </a:solidFill>
              </a:rPr>
              <a:t>Search Filters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D1A8A-C729-484D-B9F6-48A7624DAC3D}"/>
              </a:ext>
            </a:extLst>
          </p:cNvPr>
          <p:cNvSpPr txBox="1"/>
          <p:nvPr/>
        </p:nvSpPr>
        <p:spPr>
          <a:xfrm>
            <a:off x="503870" y="1444336"/>
            <a:ext cx="90659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/>
              <a:t>Quality notifications are listed in the Quality tab - Notification. </a:t>
            </a:r>
            <a:endParaRPr lang="en-US" sz="1200" ker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63992-B266-4B13-94C8-4750CC8DBADE}"/>
              </a:ext>
            </a:extLst>
          </p:cNvPr>
          <p:cNvSpPr txBox="1"/>
          <p:nvPr/>
        </p:nvSpPr>
        <p:spPr>
          <a:xfrm>
            <a:off x="503870" y="1964745"/>
            <a:ext cx="3147646" cy="3739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Go to </a:t>
            </a:r>
            <a:r>
              <a:rPr lang="en-US" sz="1400" b="1" kern="0" dirty="0">
                <a:ea typeface="Arial Unicode MS" pitchFamily="34" charset="-128"/>
                <a:cs typeface="Arial Unicode MS" pitchFamily="34" charset="-128"/>
              </a:rPr>
              <a:t>Quality </a:t>
            </a: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tab, </a:t>
            </a:r>
            <a:r>
              <a:rPr lang="en-US" sz="1400" b="1" kern="0" dirty="0">
                <a:ea typeface="Arial Unicode MS" pitchFamily="34" charset="-128"/>
                <a:cs typeface="Arial Unicode MS" pitchFamily="34" charset="-128"/>
              </a:rPr>
              <a:t>Notifications</a:t>
            </a: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 sub-tab.</a:t>
            </a:r>
          </a:p>
          <a:p>
            <a:pPr marL="228600" indent="-2286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Search filters help you to identify the right notification. You can use the below filters or any others applicable to your business process: </a:t>
            </a:r>
          </a:p>
          <a:p>
            <a:pPr marL="628650" lvl="1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Customer </a:t>
            </a:r>
          </a:p>
          <a:p>
            <a:pPr marL="628650" lvl="1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1" u="sng" kern="0" dirty="0">
                <a:highlight>
                  <a:srgbClr val="FFFF00"/>
                </a:highlight>
                <a:ea typeface="Arial Unicode MS"/>
                <a:cs typeface="Arial Unicode MS"/>
              </a:rPr>
              <a:t>Status = In-Process </a:t>
            </a:r>
            <a:r>
              <a:rPr lang="en-US" sz="1050" kern="0" dirty="0">
                <a:ea typeface="Arial Unicode MS"/>
                <a:cs typeface="Arial Unicode MS"/>
              </a:rPr>
              <a:t>(make sure to have the filters “In-Process” to see the notifications from Grundfos )</a:t>
            </a:r>
          </a:p>
          <a:p>
            <a:pPr marL="628650" lvl="1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ea typeface="Arial Unicode MS"/>
                <a:cs typeface="Arial Unicode MS"/>
              </a:rPr>
              <a:t>Creation date </a:t>
            </a:r>
            <a:r>
              <a:rPr lang="en-US" sz="1200" kern="0" dirty="0">
                <a:ea typeface="Arial Unicode MS"/>
              </a:rPr>
              <a:t>(As default, the system will use 24 hours, click the drop-down list to see the different options.)</a:t>
            </a:r>
            <a:endParaRPr lang="en-US" sz="1200" kern="0" dirty="0">
              <a:ea typeface="Arial Unicode MS"/>
              <a:cs typeface="Calibri"/>
            </a:endParaRPr>
          </a:p>
          <a:p>
            <a:pPr marL="228600" indent="-2286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3"/>
            </a:pPr>
            <a:r>
              <a:rPr lang="en-US" sz="1400" kern="0" dirty="0">
                <a:ea typeface="Arial Unicode MS"/>
                <a:cs typeface="Arial Unicode MS"/>
              </a:rPr>
              <a:t>Choose the required parameters and click </a:t>
            </a:r>
            <a:r>
              <a:rPr lang="en-US" sz="1400" b="1" kern="0" dirty="0">
                <a:ea typeface="Arial Unicode MS"/>
                <a:cs typeface="Arial Unicode MS"/>
              </a:rPr>
              <a:t>Search</a:t>
            </a:r>
            <a:r>
              <a:rPr lang="en-US" sz="1400" kern="0" dirty="0">
                <a:ea typeface="Arial Unicode MS"/>
                <a:cs typeface="Arial Unicode MS"/>
              </a:rPr>
              <a:t>.</a:t>
            </a:r>
          </a:p>
          <a:p>
            <a:pPr marL="228600" indent="-2286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3"/>
            </a:pPr>
            <a:r>
              <a:rPr lang="en-US" sz="1400" kern="0" dirty="0">
                <a:ea typeface="Arial Unicode MS"/>
                <a:cs typeface="Arial Unicode MS"/>
              </a:rPr>
              <a:t>To reset search parameters click </a:t>
            </a:r>
            <a:r>
              <a:rPr lang="en-US" sz="1400" b="1" kern="0" dirty="0">
                <a:ea typeface="Arial Unicode MS"/>
                <a:cs typeface="Arial Unicode MS"/>
              </a:rPr>
              <a:t>Reset</a:t>
            </a:r>
            <a:r>
              <a:rPr lang="en-US" sz="1400" kern="0" dirty="0">
                <a:ea typeface="Arial Unicode MS"/>
                <a:cs typeface="Arial Unicode MS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C99FB-461F-4B3F-B4D2-1C13EEE2F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6182C-DC70-4340-BFB7-17679EDD852E}"/>
              </a:ext>
            </a:extLst>
          </p:cNvPr>
          <p:cNvSpPr/>
          <p:nvPr/>
        </p:nvSpPr>
        <p:spPr>
          <a:xfrm>
            <a:off x="5271975" y="3053575"/>
            <a:ext cx="520817" cy="203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41927-1329-434C-891A-B0B2B4BD91D3}"/>
              </a:ext>
            </a:extLst>
          </p:cNvPr>
          <p:cNvSpPr/>
          <p:nvPr/>
        </p:nvSpPr>
        <p:spPr>
          <a:xfrm>
            <a:off x="8761445" y="4562396"/>
            <a:ext cx="1473600" cy="245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>
            <a:extLst>
              <a:ext uri="{FF2B5EF4-FFF2-40B4-BE49-F238E27FC236}">
                <a16:creationId xmlns:a16="http://schemas.microsoft.com/office/drawing/2014/main" id="{3412ED89-5572-45CF-A591-BE077E4B3D3B}"/>
              </a:ext>
            </a:extLst>
          </p:cNvPr>
          <p:cNvSpPr/>
          <p:nvPr/>
        </p:nvSpPr>
        <p:spPr>
          <a:xfrm>
            <a:off x="4451230" y="4528829"/>
            <a:ext cx="250166" cy="25899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B6885C-85A4-4271-BB77-5F0BC4A07D7D}"/>
              </a:ext>
            </a:extLst>
          </p:cNvPr>
          <p:cNvGrpSpPr/>
          <p:nvPr/>
        </p:nvGrpSpPr>
        <p:grpSpPr>
          <a:xfrm>
            <a:off x="4451230" y="1873666"/>
            <a:ext cx="7740422" cy="4187042"/>
            <a:chOff x="4839398" y="7609163"/>
            <a:chExt cx="7740422" cy="418704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712434-D305-4A9C-B9B3-A3125835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9398" y="7609163"/>
              <a:ext cx="7740422" cy="418704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063FB1-806A-414C-AC19-FAF00ED0F2AF}"/>
                </a:ext>
              </a:extLst>
            </p:cNvPr>
            <p:cNvSpPr/>
            <p:nvPr/>
          </p:nvSpPr>
          <p:spPr>
            <a:xfrm>
              <a:off x="6903417" y="10549501"/>
              <a:ext cx="1912759" cy="6058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F29D58-DBC5-4A5F-9EA4-DF2048B95CDE}"/>
                </a:ext>
              </a:extLst>
            </p:cNvPr>
            <p:cNvSpPr/>
            <p:nvPr/>
          </p:nvSpPr>
          <p:spPr bwMode="gray">
            <a:xfrm>
              <a:off x="4915893" y="8507384"/>
              <a:ext cx="220267" cy="219075"/>
            </a:xfrm>
            <a:prstGeom prst="ellipse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AD3E8CA-9796-4AE5-8B07-A3FE62B4A63A}"/>
              </a:ext>
            </a:extLst>
          </p:cNvPr>
          <p:cNvSpPr/>
          <p:nvPr/>
        </p:nvSpPr>
        <p:spPr bwMode="gray">
          <a:xfrm>
            <a:off x="5752258" y="2644198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ED0334-50F8-493B-9DC1-A4CAE230D26C}"/>
              </a:ext>
            </a:extLst>
          </p:cNvPr>
          <p:cNvSpPr/>
          <p:nvPr/>
        </p:nvSpPr>
        <p:spPr bwMode="gray">
          <a:xfrm>
            <a:off x="11095741" y="5587925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D9757F-0B4C-4BBA-8314-89E34010DE8D}"/>
              </a:ext>
            </a:extLst>
          </p:cNvPr>
          <p:cNvSpPr/>
          <p:nvPr/>
        </p:nvSpPr>
        <p:spPr bwMode="gray">
          <a:xfrm>
            <a:off x="11874125" y="5542184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CF40E-4E84-40A1-BFCE-56ABBFE355AB}"/>
              </a:ext>
            </a:extLst>
          </p:cNvPr>
          <p:cNvSpPr/>
          <p:nvPr/>
        </p:nvSpPr>
        <p:spPr>
          <a:xfrm>
            <a:off x="6023241" y="2644198"/>
            <a:ext cx="548640" cy="219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2455"/>
      </p:ext>
    </p:extLst>
  </p:cSld>
  <p:clrMapOvr>
    <a:masterClrMapping/>
  </p:clrMapOvr>
</p:sld>
</file>

<file path=ppt/theme/theme1.xml><?xml version="1.0" encoding="utf-8"?>
<a:theme xmlns:a="http://schemas.openxmlformats.org/drawingml/2006/main" name="Grundfos">
  <a:themeElements>
    <a:clrScheme name="Grundfos colours 02-16">
      <a:dk1>
        <a:sysClr val="windowText" lastClr="000000"/>
      </a:dk1>
      <a:lt1>
        <a:sysClr val="window" lastClr="FFFFFF"/>
      </a:lt1>
      <a:dk2>
        <a:srgbClr val="11497B"/>
      </a:dk2>
      <a:lt2>
        <a:srgbClr val="D7E0E9"/>
      </a:lt2>
      <a:accent1>
        <a:srgbClr val="34648F"/>
      </a:accent1>
      <a:accent2>
        <a:srgbClr val="3386C3"/>
      </a:accent2>
      <a:accent3>
        <a:srgbClr val="4DBBEB"/>
      </a:accent3>
      <a:accent4>
        <a:srgbClr val="6EB556"/>
      </a:accent4>
      <a:accent5>
        <a:srgbClr val="C0D0AF"/>
      </a:accent5>
      <a:accent6>
        <a:srgbClr val="5D5D5C"/>
      </a:accent6>
      <a:hlink>
        <a:srgbClr val="3386C3"/>
      </a:hlink>
      <a:folHlink>
        <a:srgbClr val="3386C3"/>
      </a:folHlink>
    </a:clrScheme>
    <a:fontScheme name="Grundfos Basic V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8D9CF89-0821-4A9B-85D1-FD977E62F0FD}" vid="{3B9CFE19-3D13-4E10-94A2-08E372C8A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LCPolicyLabelClientValue xmlns="307DD0F3-7078-4D93-94A7-FF6A82C30695" xsi:nil="true"/>
    <DLCPolicyLabelLock xmlns="307DD0F3-7078-4D93-94A7-FF6A82C30695" xsi:nil="true"/>
    <_dlc_DocId xmlns="add409d8-c458-45bf-bf5f-710f0ed12ba3">CY54R7KD54KC-1396896365-44</_dlc_DocId>
    <_dlc_DocIdUrl xmlns="add409d8-c458-45bf-bf5f-710f0ed12ba3">
      <Url>https://grundfos.sharepoint.com/sites/Team-018340/_layouts/15/DocIdRedir.aspx?ID=CY54R7KD54KC-1396896365-44</Url>
      <Description>CY54R7KD54KC-1396896365-44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2C12090842544A41CD01E116A9783" ma:contentTypeVersion="7" ma:contentTypeDescription="Create a new document." ma:contentTypeScope="" ma:versionID="c8aaa53ff16a39479ca1735ef84cc8e6">
  <xsd:schema xmlns:xsd="http://www.w3.org/2001/XMLSchema" xmlns:xs="http://www.w3.org/2001/XMLSchema" xmlns:p="http://schemas.microsoft.com/office/2006/metadata/properties" xmlns:ns2="add409d8-c458-45bf-bf5f-710f0ed12ba3" xmlns:ns3="307DD0F3-7078-4D93-94A7-FF6A82C30695" xmlns:ns4="307dd0f3-7078-4d93-94a7-ff6a82c30695" targetNamespace="http://schemas.microsoft.com/office/2006/metadata/properties" ma:root="true" ma:fieldsID="92bb727bc132afc25bc6352f25e45304" ns2:_="" ns3:_="" ns4:_="">
    <xsd:import namespace="add409d8-c458-45bf-bf5f-710f0ed12ba3"/>
    <xsd:import namespace="307DD0F3-7078-4D93-94A7-FF6A82C30695"/>
    <xsd:import namespace="307dd0f3-7078-4d93-94a7-ff6a82c306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LCPolicyLabelValue" minOccurs="0"/>
                <xsd:element ref="ns3:DLCPolicyLabelClientValue" minOccurs="0"/>
                <xsd:element ref="ns3:DLCPolicyLabelLock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9d8-c458-45bf-bf5f-710f0ed12b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DD0F3-7078-4D93-94A7-FF6A82C30695" elementFormDefault="qualified">
    <xsd:import namespace="http://schemas.microsoft.com/office/2006/documentManagement/types"/>
    <xsd:import namespace="http://schemas.microsoft.com/office/infopath/2007/PartnerControls"/>
    <xsd:element name="DLCPolicyLabelValue" ma:index="11" nillable="true" ma:displayName="Label" ma:description="Stores the current value of the label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12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13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dd0f3-7078-4d93-94a7-ff6a82c30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428711-1DBA-499A-BCFD-0A10464A9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1FC602-A2A1-495A-B67D-6D1498BDC561}">
  <ds:schemaRefs>
    <ds:schemaRef ds:uri="http://purl.org/dc/terms/"/>
    <ds:schemaRef ds:uri="add409d8-c458-45bf-bf5f-710f0ed12ba3"/>
    <ds:schemaRef ds:uri="307dd0f3-7078-4d93-94a7-ff6a82c3069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07DD0F3-7078-4D93-94A7-FF6A82C306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DF425D-AFEC-42E6-9BC4-6EC2D54AE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d409d8-c458-45bf-bf5f-710f0ed12ba3"/>
    <ds:schemaRef ds:uri="307DD0F3-7078-4D93-94A7-FF6A82C30695"/>
    <ds:schemaRef ds:uri="307dd0f3-7078-4d93-94a7-ff6a82c30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A58D44-E331-4B89-B69D-B6E4520EB95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Widescreen</PresentationFormat>
  <Paragraphs>222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72</vt:lpstr>
      <vt:lpstr>Arial</vt:lpstr>
      <vt:lpstr>Calibri</vt:lpstr>
      <vt:lpstr>Calibri Light</vt:lpstr>
      <vt:lpstr>Courier New</vt:lpstr>
      <vt:lpstr>Grundfos TheSans</vt:lpstr>
      <vt:lpstr>Grundfos TheSans V2</vt:lpstr>
      <vt:lpstr>Wingdings</vt:lpstr>
      <vt:lpstr>Grundfos</vt:lpstr>
      <vt:lpstr>Supplier Training Guide Quality Notification and Return PO</vt:lpstr>
      <vt:lpstr>Table of Content</vt:lpstr>
      <vt:lpstr>Quality Notification</vt:lpstr>
      <vt:lpstr>8D report steps and meaning of tasks</vt:lpstr>
      <vt:lpstr>Info mail to quality responsible when a q-note is issued/changed</vt:lpstr>
      <vt:lpstr>PowerPoint Presentation</vt:lpstr>
      <vt:lpstr>Info mail to quality responsible when a q-note is issued/changed</vt:lpstr>
      <vt:lpstr>Introduction </vt:lpstr>
      <vt:lpstr>Search and View a QN Search Filters</vt:lpstr>
      <vt:lpstr>Search and View a QN Open a QN</vt:lpstr>
      <vt:lpstr>Search and View a QN  Detail Screen</vt:lpstr>
      <vt:lpstr>Search and View a QN  Defect Screen</vt:lpstr>
      <vt:lpstr>Maintain Quality Notification  Detail Screen</vt:lpstr>
      <vt:lpstr>PowerPoint Presentation</vt:lpstr>
      <vt:lpstr>Maintain Quality Notification Detail – Required Task  (8D)</vt:lpstr>
      <vt:lpstr>Complete and Publish a Quality Notification</vt:lpstr>
      <vt:lpstr>PowerPoint Presentation</vt:lpstr>
      <vt:lpstr>RETURN PURCHACE ORDER (RPO)</vt:lpstr>
      <vt:lpstr>Search for a Return Purchase Order Orders and Releases – Return Items  1. Click Orders and choose - “Order and Releases”  </vt:lpstr>
      <vt:lpstr>View a RPO </vt:lpstr>
      <vt:lpstr>Set up e-mail notifications for Quality Notification </vt:lpstr>
      <vt:lpstr>Set up e-mail notifications for Quality Notification</vt:lpstr>
      <vt:lpstr>Customer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Supplier Training Guide Quality Notification and Return PO</dc:title>
  <dc:creator>Lisbet Tophøj;shansen@grundfos.com</dc:creator>
  <cp:lastModifiedBy>Mads Anders Lindskov Jacobsen</cp:lastModifiedBy>
  <cp:revision>85</cp:revision>
  <dcterms:created xsi:type="dcterms:W3CDTF">2020-08-31T10:12:30Z</dcterms:created>
  <dcterms:modified xsi:type="dcterms:W3CDTF">2022-07-07T12:51:23Z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0x0101007622C12090842544A41CD01E116A9783</vt:lpwstr>
  </property>
  <property fmtid="{D5CDD505-2E9C-101B-9397-08002B2CF9AE}" pid="3" name="_dlc_DocIdItemGuid">
    <vt:lpwstr>84047623-5943-4ed8-bb3d-fbd6ac04dcb2</vt:lpwstr>
  </property>
</Properties>
</file>