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48"/>
  </p:notesMasterIdLst>
  <p:handoutMasterIdLst>
    <p:handoutMasterId r:id="rId49"/>
  </p:handoutMasterIdLst>
  <p:sldIdLst>
    <p:sldId id="474" r:id="rId5"/>
    <p:sldId id="443" r:id="rId6"/>
    <p:sldId id="430" r:id="rId7"/>
    <p:sldId id="284" r:id="rId8"/>
    <p:sldId id="438" r:id="rId9"/>
    <p:sldId id="325" r:id="rId10"/>
    <p:sldId id="286" r:id="rId11"/>
    <p:sldId id="285" r:id="rId12"/>
    <p:sldId id="416" r:id="rId13"/>
    <p:sldId id="291" r:id="rId14"/>
    <p:sldId id="475" r:id="rId15"/>
    <p:sldId id="444" r:id="rId16"/>
    <p:sldId id="445" r:id="rId17"/>
    <p:sldId id="446" r:id="rId18"/>
    <p:sldId id="467" r:id="rId19"/>
    <p:sldId id="476" r:id="rId20"/>
    <p:sldId id="359" r:id="rId21"/>
    <p:sldId id="360" r:id="rId22"/>
    <p:sldId id="362" r:id="rId23"/>
    <p:sldId id="363" r:id="rId24"/>
    <p:sldId id="477" r:id="rId25"/>
    <p:sldId id="468" r:id="rId26"/>
    <p:sldId id="366" r:id="rId27"/>
    <p:sldId id="367" r:id="rId28"/>
    <p:sldId id="368" r:id="rId29"/>
    <p:sldId id="369" r:id="rId30"/>
    <p:sldId id="469" r:id="rId31"/>
    <p:sldId id="370" r:id="rId32"/>
    <p:sldId id="371" r:id="rId33"/>
    <p:sldId id="372" r:id="rId34"/>
    <p:sldId id="373" r:id="rId35"/>
    <p:sldId id="374" r:id="rId36"/>
    <p:sldId id="478" r:id="rId37"/>
    <p:sldId id="375" r:id="rId38"/>
    <p:sldId id="377" r:id="rId39"/>
    <p:sldId id="378" r:id="rId40"/>
    <p:sldId id="470" r:id="rId41"/>
    <p:sldId id="471" r:id="rId42"/>
    <p:sldId id="381" r:id="rId43"/>
    <p:sldId id="472" r:id="rId44"/>
    <p:sldId id="383" r:id="rId45"/>
    <p:sldId id="473" r:id="rId46"/>
    <p:sldId id="339" r:id="rId47"/>
  </p:sldIdLst>
  <p:sldSz cx="12195175" cy="6858000"/>
  <p:notesSz cx="6797675" cy="9928225"/>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95A"/>
    <a:srgbClr val="0F46A7"/>
    <a:srgbClr val="970A82"/>
    <a:srgbClr val="FF3399"/>
    <a:srgbClr val="FF0000"/>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EEBE7B-E2CD-485A-9E51-67E54D09668D}" v="13" dt="2021-06-11T09:22:48.588"/>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6327"/>
  </p:normalViewPr>
  <p:slideViewPr>
    <p:cSldViewPr snapToGrid="0" showGuides="1">
      <p:cViewPr>
        <p:scale>
          <a:sx n="71" d="100"/>
          <a:sy n="71" d="100"/>
        </p:scale>
        <p:origin x="460" y="-136"/>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roksova, Barbora" userId="3de6feab-7cf3-4ad1-bb49-a0ccd80bfee3" providerId="ADAL" clId="{F1EEBE7B-E2CD-485A-9E51-67E54D09668D}"/>
    <pc:docChg chg="custSel modSld">
      <pc:chgData name="Proksova, Barbora" userId="3de6feab-7cf3-4ad1-bb49-a0ccd80bfee3" providerId="ADAL" clId="{F1EEBE7B-E2CD-485A-9E51-67E54D09668D}" dt="2021-06-11T09:22:56.706" v="39" actId="1076"/>
      <pc:docMkLst>
        <pc:docMk/>
      </pc:docMkLst>
      <pc:sldChg chg="addSp delSp modSp mod">
        <pc:chgData name="Proksova, Barbora" userId="3de6feab-7cf3-4ad1-bb49-a0ccd80bfee3" providerId="ADAL" clId="{F1EEBE7B-E2CD-485A-9E51-67E54D09668D}" dt="2021-06-11T09:21:20.475" v="25" actId="14100"/>
        <pc:sldMkLst>
          <pc:docMk/>
          <pc:sldMk cId="3083720878" sldId="375"/>
        </pc:sldMkLst>
        <pc:spChg chg="add mod">
          <ac:chgData name="Proksova, Barbora" userId="3de6feab-7cf3-4ad1-bb49-a0ccd80bfee3" providerId="ADAL" clId="{F1EEBE7B-E2CD-485A-9E51-67E54D09668D}" dt="2021-06-11T09:20:55.202" v="19" actId="1076"/>
          <ac:spMkLst>
            <pc:docMk/>
            <pc:sldMk cId="3083720878" sldId="375"/>
            <ac:spMk id="11" creationId="{1C42A7C0-F1B3-41A7-A0E4-5B2E7165D413}"/>
          </ac:spMkLst>
        </pc:spChg>
        <pc:spChg chg="mod">
          <ac:chgData name="Proksova, Barbora" userId="3de6feab-7cf3-4ad1-bb49-a0ccd80bfee3" providerId="ADAL" clId="{F1EEBE7B-E2CD-485A-9E51-67E54D09668D}" dt="2021-06-11T09:19:30.822" v="7" actId="1076"/>
          <ac:spMkLst>
            <pc:docMk/>
            <pc:sldMk cId="3083720878" sldId="375"/>
            <ac:spMk id="14" creationId="{00000000-0000-0000-0000-000000000000}"/>
          </ac:spMkLst>
        </pc:spChg>
        <pc:spChg chg="mod">
          <ac:chgData name="Proksova, Barbora" userId="3de6feab-7cf3-4ad1-bb49-a0ccd80bfee3" providerId="ADAL" clId="{F1EEBE7B-E2CD-485A-9E51-67E54D09668D}" dt="2021-06-11T09:19:30.822" v="7" actId="1076"/>
          <ac:spMkLst>
            <pc:docMk/>
            <pc:sldMk cId="3083720878" sldId="375"/>
            <ac:spMk id="15" creationId="{00000000-0000-0000-0000-000000000000}"/>
          </ac:spMkLst>
        </pc:spChg>
        <pc:spChg chg="add mod">
          <ac:chgData name="Proksova, Barbora" userId="3de6feab-7cf3-4ad1-bb49-a0ccd80bfee3" providerId="ADAL" clId="{F1EEBE7B-E2CD-485A-9E51-67E54D09668D}" dt="2021-06-11T09:21:20.475" v="25" actId="14100"/>
          <ac:spMkLst>
            <pc:docMk/>
            <pc:sldMk cId="3083720878" sldId="375"/>
            <ac:spMk id="19" creationId="{97156CA6-093C-4B80-BBCB-F160C1F26689}"/>
          </ac:spMkLst>
        </pc:spChg>
        <pc:spChg chg="add mod">
          <ac:chgData name="Proksova, Barbora" userId="3de6feab-7cf3-4ad1-bb49-a0ccd80bfee3" providerId="ADAL" clId="{F1EEBE7B-E2CD-485A-9E51-67E54D09668D}" dt="2021-06-11T09:21:15.852" v="24" actId="1076"/>
          <ac:spMkLst>
            <pc:docMk/>
            <pc:sldMk cId="3083720878" sldId="375"/>
            <ac:spMk id="20" creationId="{E7D334AE-79B9-4924-AF56-D69255844327}"/>
          </ac:spMkLst>
        </pc:spChg>
        <pc:spChg chg="mod">
          <ac:chgData name="Proksova, Barbora" userId="3de6feab-7cf3-4ad1-bb49-a0ccd80bfee3" providerId="ADAL" clId="{F1EEBE7B-E2CD-485A-9E51-67E54D09668D}" dt="2021-06-11T09:19:30.822" v="7" actId="1076"/>
          <ac:spMkLst>
            <pc:docMk/>
            <pc:sldMk cId="3083720878" sldId="375"/>
            <ac:spMk id="22" creationId="{00000000-0000-0000-0000-000000000000}"/>
          </ac:spMkLst>
        </pc:spChg>
        <pc:grpChg chg="mod">
          <ac:chgData name="Proksova, Barbora" userId="3de6feab-7cf3-4ad1-bb49-a0ccd80bfee3" providerId="ADAL" clId="{F1EEBE7B-E2CD-485A-9E51-67E54D09668D}" dt="2021-06-11T09:19:30.822" v="7" actId="1076"/>
          <ac:grpSpMkLst>
            <pc:docMk/>
            <pc:sldMk cId="3083720878" sldId="375"/>
            <ac:grpSpMk id="18" creationId="{00000000-0000-0000-0000-000000000000}"/>
          </ac:grpSpMkLst>
        </pc:grpChg>
        <pc:picChg chg="add del mod">
          <ac:chgData name="Proksova, Barbora" userId="3de6feab-7cf3-4ad1-bb49-a0ccd80bfee3" providerId="ADAL" clId="{F1EEBE7B-E2CD-485A-9E51-67E54D09668D}" dt="2021-06-11T09:20:58.710" v="20" actId="478"/>
          <ac:picMkLst>
            <pc:docMk/>
            <pc:sldMk cId="3083720878" sldId="375"/>
            <ac:picMk id="3" creationId="{79FE878A-31D5-4845-AFF3-18E36D7881C9}"/>
          </ac:picMkLst>
        </pc:picChg>
        <pc:picChg chg="mod">
          <ac:chgData name="Proksova, Barbora" userId="3de6feab-7cf3-4ad1-bb49-a0ccd80bfee3" providerId="ADAL" clId="{F1EEBE7B-E2CD-485A-9E51-67E54D09668D}" dt="2021-06-11T09:19:30.822" v="7" actId="1076"/>
          <ac:picMkLst>
            <pc:docMk/>
            <pc:sldMk cId="3083720878" sldId="375"/>
            <ac:picMk id="4" creationId="{00000000-0000-0000-0000-000000000000}"/>
          </ac:picMkLst>
        </pc:picChg>
        <pc:picChg chg="mod">
          <ac:chgData name="Proksova, Barbora" userId="3de6feab-7cf3-4ad1-bb49-a0ccd80bfee3" providerId="ADAL" clId="{F1EEBE7B-E2CD-485A-9E51-67E54D09668D}" dt="2021-06-11T09:19:30.822" v="7" actId="1076"/>
          <ac:picMkLst>
            <pc:docMk/>
            <pc:sldMk cId="3083720878" sldId="375"/>
            <ac:picMk id="9" creationId="{00000000-0000-0000-0000-000000000000}"/>
          </ac:picMkLst>
        </pc:picChg>
        <pc:picChg chg="mod">
          <ac:chgData name="Proksova, Barbora" userId="3de6feab-7cf3-4ad1-bb49-a0ccd80bfee3" providerId="ADAL" clId="{F1EEBE7B-E2CD-485A-9E51-67E54D09668D}" dt="2021-06-11T09:19:30.822" v="7" actId="1076"/>
          <ac:picMkLst>
            <pc:docMk/>
            <pc:sldMk cId="3083720878" sldId="375"/>
            <ac:picMk id="16" creationId="{00000000-0000-0000-0000-000000000000}"/>
          </ac:picMkLst>
        </pc:picChg>
        <pc:picChg chg="add del mod">
          <ac:chgData name="Proksova, Barbora" userId="3de6feab-7cf3-4ad1-bb49-a0ccd80bfee3" providerId="ADAL" clId="{F1EEBE7B-E2CD-485A-9E51-67E54D09668D}" dt="2021-06-11T09:20:10.633" v="16" actId="478"/>
          <ac:picMkLst>
            <pc:docMk/>
            <pc:sldMk cId="3083720878" sldId="375"/>
            <ac:picMk id="17" creationId="{5ADA3247-5698-4197-8F28-73879273797E}"/>
          </ac:picMkLst>
        </pc:picChg>
        <pc:picChg chg="add del mod">
          <ac:chgData name="Proksova, Barbora" userId="3de6feab-7cf3-4ad1-bb49-a0ccd80bfee3" providerId="ADAL" clId="{F1EEBE7B-E2CD-485A-9E51-67E54D09668D}" dt="2021-06-11T09:18:55.715" v="2" actId="478"/>
          <ac:picMkLst>
            <pc:docMk/>
            <pc:sldMk cId="3083720878" sldId="375"/>
            <ac:picMk id="1026" creationId="{AF4CC6CE-C217-4ECA-A79E-78F23232ED4B}"/>
          </ac:picMkLst>
        </pc:picChg>
      </pc:sldChg>
      <pc:sldChg chg="addSp modSp mod">
        <pc:chgData name="Proksova, Barbora" userId="3de6feab-7cf3-4ad1-bb49-a0ccd80bfee3" providerId="ADAL" clId="{F1EEBE7B-E2CD-485A-9E51-67E54D09668D}" dt="2021-06-11T09:21:43.455" v="28" actId="14100"/>
        <pc:sldMkLst>
          <pc:docMk/>
          <pc:sldMk cId="828947775" sldId="378"/>
        </pc:sldMkLst>
        <pc:spChg chg="add mod">
          <ac:chgData name="Proksova, Barbora" userId="3de6feab-7cf3-4ad1-bb49-a0ccd80bfee3" providerId="ADAL" clId="{F1EEBE7B-E2CD-485A-9E51-67E54D09668D}" dt="2021-06-11T09:21:43.455" v="28" actId="14100"/>
          <ac:spMkLst>
            <pc:docMk/>
            <pc:sldMk cId="828947775" sldId="378"/>
            <ac:spMk id="10" creationId="{87F3E96B-2CCB-417B-854B-0ADB2CBC99EA}"/>
          </ac:spMkLst>
        </pc:spChg>
      </pc:sldChg>
      <pc:sldChg chg="addSp modSp mod">
        <pc:chgData name="Proksova, Barbora" userId="3de6feab-7cf3-4ad1-bb49-a0ccd80bfee3" providerId="ADAL" clId="{F1EEBE7B-E2CD-485A-9E51-67E54D09668D}" dt="2021-06-11T09:22:40.094" v="36" actId="1076"/>
        <pc:sldMkLst>
          <pc:docMk/>
          <pc:sldMk cId="504056875" sldId="381"/>
        </pc:sldMkLst>
        <pc:spChg chg="add mod">
          <ac:chgData name="Proksova, Barbora" userId="3de6feab-7cf3-4ad1-bb49-a0ccd80bfee3" providerId="ADAL" clId="{F1EEBE7B-E2CD-485A-9E51-67E54D09668D}" dt="2021-06-11T09:22:40.094" v="36" actId="1076"/>
          <ac:spMkLst>
            <pc:docMk/>
            <pc:sldMk cId="504056875" sldId="381"/>
            <ac:spMk id="8" creationId="{402F21C6-6E4B-419E-AFF1-D802180D734A}"/>
          </ac:spMkLst>
        </pc:spChg>
      </pc:sldChg>
      <pc:sldChg chg="addSp modSp mod">
        <pc:chgData name="Proksova, Barbora" userId="3de6feab-7cf3-4ad1-bb49-a0ccd80bfee3" providerId="ADAL" clId="{F1EEBE7B-E2CD-485A-9E51-67E54D09668D}" dt="2021-06-11T09:22:16.597" v="33" actId="14100"/>
        <pc:sldMkLst>
          <pc:docMk/>
          <pc:sldMk cId="2229350266" sldId="470"/>
        </pc:sldMkLst>
        <pc:spChg chg="add mod">
          <ac:chgData name="Proksova, Barbora" userId="3de6feab-7cf3-4ad1-bb49-a0ccd80bfee3" providerId="ADAL" clId="{F1EEBE7B-E2CD-485A-9E51-67E54D09668D}" dt="2021-06-11T09:22:16.597" v="33" actId="14100"/>
          <ac:spMkLst>
            <pc:docMk/>
            <pc:sldMk cId="2229350266" sldId="470"/>
            <ac:spMk id="11" creationId="{90D49F2D-6764-48B6-BE1E-EB1E97E444BA}"/>
          </ac:spMkLst>
        </pc:spChg>
        <pc:grpChg chg="mod">
          <ac:chgData name="Proksova, Barbora" userId="3de6feab-7cf3-4ad1-bb49-a0ccd80bfee3" providerId="ADAL" clId="{F1EEBE7B-E2CD-485A-9E51-67E54D09668D}" dt="2021-06-11T09:21:56.811" v="29" actId="1076"/>
          <ac:grpSpMkLst>
            <pc:docMk/>
            <pc:sldMk cId="2229350266" sldId="470"/>
            <ac:grpSpMk id="3" creationId="{E9308D51-1ED8-414F-B44A-BE1B8FF14006}"/>
          </ac:grpSpMkLst>
        </pc:grpChg>
      </pc:sldChg>
      <pc:sldChg chg="addSp modSp mod">
        <pc:chgData name="Proksova, Barbora" userId="3de6feab-7cf3-4ad1-bb49-a0ccd80bfee3" providerId="ADAL" clId="{F1EEBE7B-E2CD-485A-9E51-67E54D09668D}" dt="2021-06-11T09:22:56.706" v="39" actId="1076"/>
        <pc:sldMkLst>
          <pc:docMk/>
          <pc:sldMk cId="2546351974" sldId="472"/>
        </pc:sldMkLst>
        <pc:spChg chg="add mod">
          <ac:chgData name="Proksova, Barbora" userId="3de6feab-7cf3-4ad1-bb49-a0ccd80bfee3" providerId="ADAL" clId="{F1EEBE7B-E2CD-485A-9E51-67E54D09668D}" dt="2021-06-11T09:22:56.706" v="39" actId="1076"/>
          <ac:spMkLst>
            <pc:docMk/>
            <pc:sldMk cId="2546351974" sldId="472"/>
            <ac:spMk id="8" creationId="{E61D87F1-F6DF-4AB0-8163-C5B81A963D5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430091"/>
            <a:ext cx="2945659" cy="496411"/>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9875" y="665163"/>
            <a:ext cx="6257925" cy="35194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473523"/>
            <a:ext cx="5709333" cy="495494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31497" y="9702084"/>
            <a:ext cx="934681" cy="222970"/>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3045969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8003F844-3BBA-46F3-808B-7710B318763C}"/>
              </a:ext>
            </a:extLst>
          </p:cNvPr>
          <p:cNvSpPr>
            <a:spLocks noGrp="1" noRot="1" noChangeAspect="1" noChangeArrowheads="1" noTextEdit="1"/>
          </p:cNvSpPr>
          <p:nvPr>
            <p:ph type="sldImg"/>
          </p:nvPr>
        </p:nvSpPr>
        <p:spPr bwMode="auto">
          <a:xfrm>
            <a:off x="547688" y="612775"/>
            <a:ext cx="5762625" cy="32416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ctangle 3">
            <a:extLst>
              <a:ext uri="{FF2B5EF4-FFF2-40B4-BE49-F238E27FC236}">
                <a16:creationId xmlns:a16="http://schemas.microsoft.com/office/drawing/2014/main" id="{F4897F69-A9A9-4FC8-81C4-D22C6611D7F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en-US"/>
          </a:p>
        </p:txBody>
      </p:sp>
    </p:spTree>
    <p:extLst>
      <p:ext uri="{BB962C8B-B14F-4D97-AF65-F5344CB8AC3E}">
        <p14:creationId xmlns:p14="http://schemas.microsoft.com/office/powerpoint/2010/main" val="2006142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139B0EB5-F53D-47EA-B834-F18D22AC4A5D}"/>
              </a:ext>
            </a:extLst>
          </p:cNvPr>
          <p:cNvSpPr>
            <a:spLocks noGrp="1" noRot="1" noChangeAspect="1" noTextEdit="1"/>
          </p:cNvSpPr>
          <p:nvPr>
            <p:ph type="sldImg"/>
          </p:nvPr>
        </p:nvSpPr>
        <p:spPr bwMode="auto">
          <a:xfrm>
            <a:off x="547688" y="612775"/>
            <a:ext cx="5762625" cy="32416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1748D715-C956-4E34-AC8C-55D8267A2C3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1508" name="Slide Number Placeholder 1">
            <a:extLst>
              <a:ext uri="{FF2B5EF4-FFF2-40B4-BE49-F238E27FC236}">
                <a16:creationId xmlns:a16="http://schemas.microsoft.com/office/drawing/2014/main" id="{FA0BCD6A-CC48-488F-B55F-7FD84DD141D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Arial" panose="020B0604020202020204" pitchFamily="34" charset="0"/>
              </a:defRPr>
            </a:lvl1pPr>
            <a:lvl2pPr marL="784225" indent="-301625">
              <a:defRPr sz="2100">
                <a:solidFill>
                  <a:schemeClr val="tx1"/>
                </a:solidFill>
                <a:latin typeface="Arial" panose="020B0604020202020204" pitchFamily="34" charset="0"/>
              </a:defRPr>
            </a:lvl2pPr>
            <a:lvl3pPr marL="1208088" indent="-241300">
              <a:defRPr sz="2100">
                <a:solidFill>
                  <a:schemeClr val="tx1"/>
                </a:solidFill>
                <a:latin typeface="Arial" panose="020B0604020202020204" pitchFamily="34" charset="0"/>
              </a:defRPr>
            </a:lvl3pPr>
            <a:lvl4pPr marL="1690688" indent="-241300">
              <a:defRPr sz="2100">
                <a:solidFill>
                  <a:schemeClr val="tx1"/>
                </a:solidFill>
                <a:latin typeface="Arial" panose="020B0604020202020204" pitchFamily="34" charset="0"/>
              </a:defRPr>
            </a:lvl4pPr>
            <a:lvl5pPr marL="2174875" indent="-241300">
              <a:defRPr sz="2100">
                <a:solidFill>
                  <a:schemeClr val="tx1"/>
                </a:solidFill>
                <a:latin typeface="Arial" panose="020B0604020202020204" pitchFamily="34" charset="0"/>
              </a:defRPr>
            </a:lvl5pPr>
            <a:lvl6pPr marL="2632075" indent="-241300" defTabSz="1087438" eaLnBrk="0" fontAlgn="base" hangingPunct="0">
              <a:spcBef>
                <a:spcPct val="0"/>
              </a:spcBef>
              <a:spcAft>
                <a:spcPct val="0"/>
              </a:spcAft>
              <a:defRPr sz="2100">
                <a:solidFill>
                  <a:schemeClr val="tx1"/>
                </a:solidFill>
                <a:latin typeface="Arial" panose="020B0604020202020204" pitchFamily="34" charset="0"/>
              </a:defRPr>
            </a:lvl6pPr>
            <a:lvl7pPr marL="3089275" indent="-241300" defTabSz="1087438" eaLnBrk="0" fontAlgn="base" hangingPunct="0">
              <a:spcBef>
                <a:spcPct val="0"/>
              </a:spcBef>
              <a:spcAft>
                <a:spcPct val="0"/>
              </a:spcAft>
              <a:defRPr sz="2100">
                <a:solidFill>
                  <a:schemeClr val="tx1"/>
                </a:solidFill>
                <a:latin typeface="Arial" panose="020B0604020202020204" pitchFamily="34" charset="0"/>
              </a:defRPr>
            </a:lvl7pPr>
            <a:lvl8pPr marL="3546475" indent="-241300" defTabSz="1087438" eaLnBrk="0" fontAlgn="base" hangingPunct="0">
              <a:spcBef>
                <a:spcPct val="0"/>
              </a:spcBef>
              <a:spcAft>
                <a:spcPct val="0"/>
              </a:spcAft>
              <a:defRPr sz="2100">
                <a:solidFill>
                  <a:schemeClr val="tx1"/>
                </a:solidFill>
                <a:latin typeface="Arial" panose="020B0604020202020204" pitchFamily="34" charset="0"/>
              </a:defRPr>
            </a:lvl8pPr>
            <a:lvl9pPr marL="4003675" indent="-241300" defTabSz="1087438" eaLnBrk="0" fontAlgn="base" hangingPunct="0">
              <a:spcBef>
                <a:spcPct val="0"/>
              </a:spcBef>
              <a:spcAft>
                <a:spcPct val="0"/>
              </a:spcAft>
              <a:defRPr sz="2100">
                <a:solidFill>
                  <a:schemeClr val="tx1"/>
                </a:solidFill>
                <a:latin typeface="Arial" panose="020B0604020202020204" pitchFamily="34" charset="0"/>
              </a:defRPr>
            </a:lvl9pPr>
          </a:lstStyle>
          <a:p>
            <a:pPr defTabSz="1087438" fontAlgn="base">
              <a:spcBef>
                <a:spcPct val="0"/>
              </a:spcBef>
              <a:spcAft>
                <a:spcPct val="0"/>
              </a:spcAft>
            </a:pPr>
            <a:fld id="{A0AFE9D3-B49E-4714-816E-79F44FEB112B}" type="slidenum">
              <a:rPr lang="en-US" altLang="en-US" sz="800" smtClean="0"/>
              <a:pPr defTabSz="1087438" fontAlgn="base">
                <a:spcBef>
                  <a:spcPct val="0"/>
                </a:spcBef>
                <a:spcAft>
                  <a:spcPct val="0"/>
                </a:spcAft>
              </a:pPr>
              <a:t>13</a:t>
            </a:fld>
            <a:endParaRPr lang="en-US" altLang="en-US" sz="8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5BF3F0C6-8E73-4527-867E-0139CF292713}"/>
              </a:ext>
            </a:extLst>
          </p:cNvPr>
          <p:cNvSpPr>
            <a:spLocks noGrp="1" noRot="1" noChangeAspect="1" noTextEdit="1"/>
          </p:cNvSpPr>
          <p:nvPr>
            <p:ph type="sldImg"/>
          </p:nvPr>
        </p:nvSpPr>
        <p:spPr bwMode="auto">
          <a:xfrm>
            <a:off x="547688" y="612775"/>
            <a:ext cx="5762625" cy="32416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C0BAAB10-4F80-463A-9BCA-2D47B1270C8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3556" name="Slide Number Placeholder 1">
            <a:extLst>
              <a:ext uri="{FF2B5EF4-FFF2-40B4-BE49-F238E27FC236}">
                <a16:creationId xmlns:a16="http://schemas.microsoft.com/office/drawing/2014/main" id="{2279A6C5-869C-414E-9AC2-064EEB5756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Arial" panose="020B0604020202020204" pitchFamily="34" charset="0"/>
              </a:defRPr>
            </a:lvl1pPr>
            <a:lvl2pPr marL="784225" indent="-301625">
              <a:defRPr sz="2100">
                <a:solidFill>
                  <a:schemeClr val="tx1"/>
                </a:solidFill>
                <a:latin typeface="Arial" panose="020B0604020202020204" pitchFamily="34" charset="0"/>
              </a:defRPr>
            </a:lvl2pPr>
            <a:lvl3pPr marL="1208088" indent="-241300">
              <a:defRPr sz="2100">
                <a:solidFill>
                  <a:schemeClr val="tx1"/>
                </a:solidFill>
                <a:latin typeface="Arial" panose="020B0604020202020204" pitchFamily="34" charset="0"/>
              </a:defRPr>
            </a:lvl3pPr>
            <a:lvl4pPr marL="1690688" indent="-241300">
              <a:defRPr sz="2100">
                <a:solidFill>
                  <a:schemeClr val="tx1"/>
                </a:solidFill>
                <a:latin typeface="Arial" panose="020B0604020202020204" pitchFamily="34" charset="0"/>
              </a:defRPr>
            </a:lvl4pPr>
            <a:lvl5pPr marL="2174875" indent="-241300">
              <a:defRPr sz="2100">
                <a:solidFill>
                  <a:schemeClr val="tx1"/>
                </a:solidFill>
                <a:latin typeface="Arial" panose="020B0604020202020204" pitchFamily="34" charset="0"/>
              </a:defRPr>
            </a:lvl5pPr>
            <a:lvl6pPr marL="2632075" indent="-241300" defTabSz="1087438" eaLnBrk="0" fontAlgn="base" hangingPunct="0">
              <a:spcBef>
                <a:spcPct val="0"/>
              </a:spcBef>
              <a:spcAft>
                <a:spcPct val="0"/>
              </a:spcAft>
              <a:defRPr sz="2100">
                <a:solidFill>
                  <a:schemeClr val="tx1"/>
                </a:solidFill>
                <a:latin typeface="Arial" panose="020B0604020202020204" pitchFamily="34" charset="0"/>
              </a:defRPr>
            </a:lvl6pPr>
            <a:lvl7pPr marL="3089275" indent="-241300" defTabSz="1087438" eaLnBrk="0" fontAlgn="base" hangingPunct="0">
              <a:spcBef>
                <a:spcPct val="0"/>
              </a:spcBef>
              <a:spcAft>
                <a:spcPct val="0"/>
              </a:spcAft>
              <a:defRPr sz="2100">
                <a:solidFill>
                  <a:schemeClr val="tx1"/>
                </a:solidFill>
                <a:latin typeface="Arial" panose="020B0604020202020204" pitchFamily="34" charset="0"/>
              </a:defRPr>
            </a:lvl7pPr>
            <a:lvl8pPr marL="3546475" indent="-241300" defTabSz="1087438" eaLnBrk="0" fontAlgn="base" hangingPunct="0">
              <a:spcBef>
                <a:spcPct val="0"/>
              </a:spcBef>
              <a:spcAft>
                <a:spcPct val="0"/>
              </a:spcAft>
              <a:defRPr sz="2100">
                <a:solidFill>
                  <a:schemeClr val="tx1"/>
                </a:solidFill>
                <a:latin typeface="Arial" panose="020B0604020202020204" pitchFamily="34" charset="0"/>
              </a:defRPr>
            </a:lvl8pPr>
            <a:lvl9pPr marL="4003675" indent="-241300" defTabSz="1087438" eaLnBrk="0" fontAlgn="base" hangingPunct="0">
              <a:spcBef>
                <a:spcPct val="0"/>
              </a:spcBef>
              <a:spcAft>
                <a:spcPct val="0"/>
              </a:spcAft>
              <a:defRPr sz="2100">
                <a:solidFill>
                  <a:schemeClr val="tx1"/>
                </a:solidFill>
                <a:latin typeface="Arial" panose="020B0604020202020204" pitchFamily="34" charset="0"/>
              </a:defRPr>
            </a:lvl9pPr>
          </a:lstStyle>
          <a:p>
            <a:pPr defTabSz="1087438" fontAlgn="base">
              <a:spcBef>
                <a:spcPct val="0"/>
              </a:spcBef>
              <a:spcAft>
                <a:spcPct val="0"/>
              </a:spcAft>
            </a:pPr>
            <a:fld id="{7F40664C-78C2-49C2-96E8-7014EDED7F88}" type="slidenum">
              <a:rPr lang="en-US" altLang="en-US" sz="800" smtClean="0"/>
              <a:pPr defTabSz="1087438" fontAlgn="base">
                <a:spcBef>
                  <a:spcPct val="0"/>
                </a:spcBef>
                <a:spcAft>
                  <a:spcPct val="0"/>
                </a:spcAft>
              </a:pPr>
              <a:t>14</a:t>
            </a:fld>
            <a:endParaRPr lang="en-US" altLang="en-US" sz="8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7F4453B2-E242-4431-AE91-32FDD0E7306F}"/>
              </a:ext>
            </a:extLst>
          </p:cNvPr>
          <p:cNvSpPr>
            <a:spLocks noGrp="1" noRot="1" noChangeAspect="1" noChangeArrowheads="1" noTextEdit="1"/>
          </p:cNvSpPr>
          <p:nvPr>
            <p:ph type="sldImg"/>
          </p:nvPr>
        </p:nvSpPr>
        <p:spPr bwMode="auto">
          <a:xfrm>
            <a:off x="547688" y="612775"/>
            <a:ext cx="5762625" cy="32416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DD464EA6-7DC3-49C5-B5BF-95A2509A59B4}"/>
              </a:ext>
            </a:extLst>
          </p:cNvPr>
          <p:cNvSpPr>
            <a:spLocks noGrp="1"/>
          </p:cNvSpPr>
          <p:nvPr>
            <p:ph type="body" idx="1"/>
          </p:nvPr>
        </p:nvSpPr>
        <p:spPr/>
        <p:txBody>
          <a:bodyPr/>
          <a:lstStyle/>
          <a:p>
            <a:pPr marL="168309" indent="-168309">
              <a:spcAft>
                <a:spcPts val="600"/>
              </a:spcAft>
              <a:buFont typeface="Wingdings" panose="05000000000000000000" pitchFamily="2" charset="2"/>
              <a:buChar char="§"/>
              <a:defRPr/>
            </a:pPr>
            <a:r>
              <a:rPr lang="en-US" dirty="0"/>
              <a:t>ADVANTAGES</a:t>
            </a:r>
          </a:p>
          <a:p>
            <a:pPr marL="690563" lvl="3" indent="-233363">
              <a:buFont typeface="Arial" panose="020B0604020202020204" pitchFamily="34" charset="0"/>
              <a:buChar char="•"/>
              <a:defRPr/>
            </a:pPr>
            <a:r>
              <a:rPr lang="en-US" dirty="0"/>
              <a:t>Search for items directly in SAP Ariba application, no need to know the supplier</a:t>
            </a:r>
          </a:p>
          <a:p>
            <a:pPr marL="690563" lvl="3" indent="-233363">
              <a:buFont typeface="Arial" panose="020B0604020202020204" pitchFamily="34" charset="0"/>
              <a:buChar char="•"/>
              <a:defRPr/>
            </a:pPr>
            <a:r>
              <a:rPr lang="en-US" dirty="0"/>
              <a:t>Real time inventory and pricing </a:t>
            </a:r>
          </a:p>
          <a:p>
            <a:pPr marL="690563" lvl="3" indent="-233363">
              <a:buFont typeface="Arial" panose="020B0604020202020204" pitchFamily="34" charset="0"/>
              <a:buChar char="•"/>
              <a:defRPr/>
            </a:pPr>
            <a:r>
              <a:rPr lang="en-US" dirty="0"/>
              <a:t>Punching in to the Supplier</a:t>
            </a:r>
            <a:r>
              <a:rPr lang="sk-SK" dirty="0"/>
              <a:t>´s site at Aisle, Shelf and Product level</a:t>
            </a:r>
            <a:endParaRPr lang="en-US" dirty="0"/>
          </a:p>
          <a:p>
            <a:pPr marL="690563" lvl="3" indent="-233363">
              <a:buFont typeface="Arial" panose="020B0604020202020204" pitchFamily="34" charset="0"/>
              <a:buChar char="•"/>
              <a:defRPr/>
            </a:pPr>
            <a:endParaRPr lang="en-US" dirty="0"/>
          </a:p>
          <a:p>
            <a:pPr marL="690563" lvl="3" indent="-233363">
              <a:buFont typeface="Arial" panose="020B0604020202020204" pitchFamily="34" charset="0"/>
              <a:buChar char="•"/>
              <a:defRPr/>
            </a:pPr>
            <a:endParaRPr lang="en-US" dirty="0"/>
          </a:p>
          <a:p>
            <a:pPr marL="344557" lvl="3" indent="-176248">
              <a:buFont typeface="Arial" panose="020B0604020202020204" pitchFamily="34" charset="0"/>
              <a:buChar char="•"/>
              <a:defRPr/>
            </a:pPr>
            <a:endParaRPr lang="en-US" dirty="0"/>
          </a:p>
          <a:p>
            <a:pPr marL="168309" indent="-168309">
              <a:spcAft>
                <a:spcPts val="600"/>
              </a:spcAft>
              <a:buFont typeface="Wingdings" panose="05000000000000000000" pitchFamily="2" charset="2"/>
              <a:buChar char="§"/>
              <a:defRPr/>
            </a:pPr>
            <a:r>
              <a:rPr lang="hu-HU" dirty="0"/>
              <a:t>CHALLENGES</a:t>
            </a:r>
            <a:endParaRPr lang="en-US" dirty="0"/>
          </a:p>
          <a:p>
            <a:pPr marL="690563" lvl="3" indent="-233363">
              <a:buFont typeface="Arial" panose="020B0604020202020204" pitchFamily="34" charset="0"/>
              <a:buChar char="•"/>
              <a:defRPr/>
            </a:pPr>
            <a:r>
              <a:rPr lang="sk-SK" dirty="0"/>
              <a:t>More complicated set up – modification has to be done compared to Level I</a:t>
            </a:r>
          </a:p>
          <a:p>
            <a:pPr marL="690563" lvl="3" indent="-233363">
              <a:buFont typeface="Arial" panose="020B0604020202020204" pitchFamily="34" charset="0"/>
              <a:buChar char="•"/>
              <a:defRPr/>
            </a:pPr>
            <a:r>
              <a:rPr lang="sk-SK" dirty="0"/>
              <a:t>Supplier has to maintain PunchOut Index file for each SKU</a:t>
            </a:r>
          </a:p>
          <a:p>
            <a:pPr marL="690563" lvl="3" indent="-233363">
              <a:buFont typeface="Arial" panose="020B0604020202020204" pitchFamily="34" charset="0"/>
              <a:buChar char="•"/>
              <a:defRPr/>
            </a:pPr>
            <a:r>
              <a:rPr lang="sk-SK" dirty="0"/>
              <a:t>If pricing is required in the Index file when the User will punch out to the site the current price of the item may be different</a:t>
            </a:r>
          </a:p>
          <a:p>
            <a:pPr marL="168309" lvl="3" indent="0">
              <a:buFont typeface="Arial" panose="020B0604020202020204" pitchFamily="34" charset="0"/>
              <a:buNone/>
              <a:defRPr/>
            </a:pPr>
            <a:endParaRPr lang="en-US" dirty="0"/>
          </a:p>
        </p:txBody>
      </p:sp>
      <p:sp>
        <p:nvSpPr>
          <p:cNvPr id="29700" name="Slide Number Placeholder 3">
            <a:extLst>
              <a:ext uri="{FF2B5EF4-FFF2-40B4-BE49-F238E27FC236}">
                <a16:creationId xmlns:a16="http://schemas.microsoft.com/office/drawing/2014/main" id="{E8011003-42AC-4A2A-915E-3965D1AE531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defTabSz="1087438" fontAlgn="base">
              <a:spcBef>
                <a:spcPct val="0"/>
              </a:spcBef>
              <a:spcAft>
                <a:spcPct val="0"/>
              </a:spcAft>
            </a:pPr>
            <a:fld id="{CA15992D-3EC4-44E8-A462-2E252A1CDBF0}" type="slidenum">
              <a:rPr lang="de-DE" altLang="en-US" smtClean="0">
                <a:latin typeface="Arial" panose="020B0604020202020204" pitchFamily="34" charset="0"/>
              </a:rPr>
              <a:pPr defTabSz="1087438" fontAlgn="base">
                <a:spcBef>
                  <a:spcPct val="0"/>
                </a:spcBef>
                <a:spcAft>
                  <a:spcPct val="0"/>
                </a:spcAft>
              </a:pPr>
              <a:t>15</a:t>
            </a:fld>
            <a:endParaRPr lang="de-DE" altLang="en-US">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2077415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4335856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3146835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33</a:t>
            </a:fld>
            <a:endParaRPr lang="de-DE" dirty="0"/>
          </a:p>
        </p:txBody>
      </p:sp>
    </p:spTree>
    <p:extLst>
      <p:ext uri="{BB962C8B-B14F-4D97-AF65-F5344CB8AC3E}">
        <p14:creationId xmlns:p14="http://schemas.microsoft.com/office/powerpoint/2010/main" val="17370870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42</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5442643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43</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888169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795597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269612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391238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379143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1278075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100613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9170329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registration/contact.html" TargetMode="External"/><Relationship Id="rId9"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de/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germany/registration/contact.html" TargetMode="External"/><Relationship Id="rId9"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11"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a:t>
            </a:r>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2020</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E14B538-2723-4513-9074-4DD260306D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3646672"/>
            <a:ext cx="1108174" cy="216000"/>
          </a:xfrm>
          <a:prstGeom prst="rect">
            <a:avLst/>
          </a:prstGeom>
        </p:spPr>
      </p:pic>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 blue">
    <p:bg>
      <p:bgPr>
        <a:solidFill>
          <a:srgbClr val="00195A"/>
        </a:solidFill>
        <a:effectLst/>
      </p:bgPr>
    </p:bg>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197318721"/>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rgbClr val="00195A"/>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47991447"/>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a:t>
            </a:r>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2020</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1" name="SAP Logo" descr="SAP Logo" title="SAP Logo">
            <a:extLst>
              <a:ext uri="{FF2B5EF4-FFF2-40B4-BE49-F238E27FC236}">
                <a16:creationId xmlns:a16="http://schemas.microsoft.com/office/drawing/2014/main" id="{6F2859FE-B410-4A33-8F65-BF8D846379ED}"/>
              </a:ext>
            </a:extLst>
          </p:cNvPr>
          <p:cNvPicPr>
            <a:picLocks noChangeAspect="1"/>
          </p:cNvPicPr>
          <p:nvPr userDrawn="1"/>
        </p:nvPicPr>
        <p:blipFill>
          <a:blip r:embed="rId2"/>
          <a:stretch>
            <a:fillRect/>
          </a:stretch>
        </p:blipFill>
        <p:spPr>
          <a:xfrm>
            <a:off x="9950552" y="6217668"/>
            <a:ext cx="1963636" cy="360000"/>
          </a:xfrm>
          <a:prstGeom prst="rect">
            <a:avLst/>
          </a:prstGeom>
        </p:spPr>
      </p:pic>
      <p:pic>
        <p:nvPicPr>
          <p:cNvPr id="7" name="SAP Ariba Logo" descr="SAP Ariba Logo" title="SAP Ariba Logo">
            <a:extLst>
              <a:ext uri="{FF2B5EF4-FFF2-40B4-BE49-F238E27FC236}">
                <a16:creationId xmlns:a16="http://schemas.microsoft.com/office/drawing/2014/main" id="{06AF123D-7459-4F1F-9994-80A407155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7506" userDrawn="1">
          <p15:clr>
            <a:srgbClr val="FBAE40"/>
          </p15:clr>
        </p15:guide>
        <p15:guide id="7" orient="horz" pos="4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EBB5B608-C65E-42D4-9C7C-39EACE29FE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4E800222-D95D-49AC-BFA2-064F0A24C41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251261BD-F09F-D746-9481-92FEE8995604}"/>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2" name="YouTube icon with link">
            <a:hlinkClick r:id="rId8"/>
            <a:extLst>
              <a:ext uri="{FF2B5EF4-FFF2-40B4-BE49-F238E27FC236}">
                <a16:creationId xmlns:a16="http://schemas.microsoft.com/office/drawing/2014/main" id="{824B7980-FBEC-3041-A577-CB28ACF6708B}"/>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7" name="Twitter icon with link">
            <a:hlinkClick r:id="rId10" tooltip="https://twitter.com/sap"/>
            <a:extLst>
              <a:ext uri="{FF2B5EF4-FFF2-40B4-BE49-F238E27FC236}">
                <a16:creationId xmlns:a16="http://schemas.microsoft.com/office/drawing/2014/main" id="{C7DD8D5A-9558-C641-B317-5E16E76AA0F3}"/>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18" name="Facebook icon with link">
            <a:hlinkClick r:id="rId12"/>
            <a:extLst>
              <a:ext uri="{FF2B5EF4-FFF2-40B4-BE49-F238E27FC236}">
                <a16:creationId xmlns:a16="http://schemas.microsoft.com/office/drawing/2014/main" id="{F025CC37-340C-DA49-B389-CC3B3E5AFB63}"/>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3"/>
              </a:rPr>
              <a:t>www.sap.de/trademark</a:t>
            </a:r>
            <a:r>
              <a:rPr lang="de-DE" sz="800" kern="1200" noProof="0" dirty="0">
                <a:solidFill>
                  <a:schemeClr val="tx1"/>
                </a:solidFill>
                <a:effectLst/>
                <a:latin typeface="Arial"/>
                <a:ea typeface="+mn-ea"/>
                <a:cs typeface="+mn-cs"/>
              </a:rPr>
              <a:t>.</a:t>
            </a:r>
          </a:p>
        </p:txBody>
      </p:sp>
      <p:sp>
        <p:nvSpPr>
          <p:cNvPr id="16" name="Copyright information">
            <a:hlinkClick r:id="rId4"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56FA93D9-2EA3-451A-B989-8AB6FA858F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04FC08A0-A8CA-4B47-811C-B1F5FAD0BDD5}"/>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7" name="YouTube icon with link">
            <a:hlinkClick r:id="rId8"/>
            <a:extLst>
              <a:ext uri="{FF2B5EF4-FFF2-40B4-BE49-F238E27FC236}">
                <a16:creationId xmlns:a16="http://schemas.microsoft.com/office/drawing/2014/main" id="{1DCEF613-020B-7E48-892A-F21102C2B36E}"/>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8" name="Twitter icon with link">
            <a:hlinkClick r:id="rId10" tooltip="https://twitter.com/sap"/>
            <a:extLst>
              <a:ext uri="{FF2B5EF4-FFF2-40B4-BE49-F238E27FC236}">
                <a16:creationId xmlns:a16="http://schemas.microsoft.com/office/drawing/2014/main" id="{4DFA5F3A-4663-E84B-978B-699C77202B16}"/>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20" name="Facebook icon with link">
            <a:hlinkClick r:id="rId12"/>
            <a:extLst>
              <a:ext uri="{FF2B5EF4-FFF2-40B4-BE49-F238E27FC236}">
                <a16:creationId xmlns:a16="http://schemas.microsoft.com/office/drawing/2014/main" id="{5C6C21C3-2A13-104F-BAE7-FFE38F2F2B1C}"/>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1911862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11545200"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058658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7639051" y="1690688"/>
            <a:ext cx="4232275" cy="4391025"/>
          </a:xfrm>
          <a:solidFill>
            <a:schemeClr val="accent2"/>
          </a:solidFill>
        </p:spPr>
        <p:txBody>
          <a:bodyPr tIns="1543147" anchor="t" anchorCtr="0"/>
          <a:lstStyle>
            <a:lvl1pPr algn="ctr">
              <a:defRPr b="0">
                <a:solidFill>
                  <a:schemeClr val="tx1"/>
                </a:solidFill>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0688"/>
            <a:ext cx="714995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8382957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001"/>
            <a:ext cx="5662800" cy="4392000"/>
          </a:xfrm>
          <a:solidFill>
            <a:schemeClr val="accent2"/>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1"/>
            <a:ext cx="56628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634897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pic>
        <p:nvPicPr>
          <p:cNvPr id="9"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a:t>
            </a:r>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2020</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Ariba Logo" descr="SAP Ariba Logo" title="SAP Ariba Logo">
            <a:extLst>
              <a:ext uri="{FF2B5EF4-FFF2-40B4-BE49-F238E27FC236}">
                <a16:creationId xmlns:a16="http://schemas.microsoft.com/office/drawing/2014/main" id="{FE8E3BC1-501E-4723-93D4-1D0AA1B1DB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2"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706939" y="1692001"/>
            <a:ext cx="7164387" cy="4392000"/>
          </a:xfrm>
          <a:solidFill>
            <a:schemeClr val="accent2"/>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1"/>
            <a:ext cx="4224188"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4246311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rgbClr val="00195A"/>
        </a:solidFill>
        <a:effectLst/>
      </p:bgPr>
    </p:bg>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92189146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381515"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INTERNAL</a:t>
            </a: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2021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8" r:id="rId8"/>
    <p:sldLayoutId id="2147483774" r:id="rId9"/>
    <p:sldLayoutId id="2147483779" r:id="rId10"/>
    <p:sldLayoutId id="2147483745" r:id="rId11"/>
    <p:sldLayoutId id="2147483760" r:id="rId12"/>
    <p:sldLayoutId id="2147483768" r:id="rId13"/>
    <p:sldLayoutId id="2147483769" r:id="rId14"/>
    <p:sldLayoutId id="2147483770" r:id="rId15"/>
    <p:sldLayoutId id="2147483744" r:id="rId16"/>
    <p:sldLayoutId id="2147483780" r:id="rId17"/>
    <p:sldLayoutId id="2147483757" r:id="rId18"/>
    <p:sldLayoutId id="2147483748" r:id="rId19"/>
    <p:sldLayoutId id="2147483771" r:id="rId20"/>
    <p:sldLayoutId id="2147483763" r:id="rId21"/>
    <p:sldLayoutId id="2147483751" r:id="rId22"/>
    <p:sldLayoutId id="2147483756" r:id="rId23"/>
    <p:sldLayoutId id="2147483740" r:id="rId24"/>
    <p:sldLayoutId id="2147483754" r:id="rId25"/>
    <p:sldLayoutId id="2147483755" r:id="rId26"/>
    <p:sldLayoutId id="2147483783" r:id="rId27"/>
    <p:sldLayoutId id="2147483785" r:id="rId28"/>
    <p:sldLayoutId id="2147483786" r:id="rId29"/>
    <p:sldLayoutId id="2147483788" r:id="rId30"/>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upplier.ariba.com/" TargetMode="External"/><Relationship Id="rId1" Type="http://schemas.openxmlformats.org/officeDocument/2006/relationships/slideLayout" Target="../slideLayouts/slideLayout29.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upplier.ariba.com/" TargetMode="External"/><Relationship Id="rId1" Type="http://schemas.openxmlformats.org/officeDocument/2006/relationships/slideLayout" Target="../slideLayouts/slideLayout29.xml"/><Relationship Id="rId5" Type="http://schemas.openxmlformats.org/officeDocument/2006/relationships/image" Target="../media/image15.png"/><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EAAEF465-CCE9-0745-8D79-D8202F1F2F9B}"/>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a:xfrm>
            <a:off x="1" y="0"/>
            <a:ext cx="12193200" cy="3430006"/>
          </a:xfrm>
        </p:spPr>
      </p:pic>
      <p:sp>
        <p:nvSpPr>
          <p:cNvPr id="35" name="Speaker"/>
          <p:cNvSpPr>
            <a:spLocks noGrp="1"/>
          </p:cNvSpPr>
          <p:nvPr>
            <p:ph type="subTitle" idx="1"/>
          </p:nvPr>
        </p:nvSpPr>
        <p:spPr>
          <a:xfrm>
            <a:off x="288000" y="5130489"/>
            <a:ext cx="10899174" cy="430887"/>
          </a:xfrm>
        </p:spPr>
        <p:txBody>
          <a:bodyPr/>
          <a:lstStyle/>
          <a:p>
            <a:r>
              <a:rPr lang="en-US" dirty="0"/>
              <a:t>Q2, 2021</a:t>
            </a:r>
          </a:p>
        </p:txBody>
      </p:sp>
      <p:sp>
        <p:nvSpPr>
          <p:cNvPr id="8" name="Presentation Title"/>
          <p:cNvSpPr>
            <a:spLocks noGrp="1"/>
          </p:cNvSpPr>
          <p:nvPr>
            <p:ph type="title"/>
          </p:nvPr>
        </p:nvSpPr>
        <p:spPr/>
        <p:txBody>
          <a:bodyPr/>
          <a:lstStyle/>
          <a:p>
            <a:r>
              <a:rPr lang="en-US" dirty="0"/>
              <a:t>Ariba® Network</a:t>
            </a:r>
            <a:br>
              <a:rPr lang="en-US" dirty="0"/>
            </a:br>
            <a:r>
              <a:rPr lang="hu-HU" dirty="0"/>
              <a:t>Level </a:t>
            </a:r>
            <a:r>
              <a:rPr lang="en-US" dirty="0"/>
              <a:t>2</a:t>
            </a:r>
            <a:r>
              <a:rPr lang="hu-HU" dirty="0"/>
              <a:t> </a:t>
            </a:r>
            <a:r>
              <a:rPr lang="sk-SK" dirty="0"/>
              <a:t>PunchOut Catalog Guide</a:t>
            </a:r>
            <a:endParaRPr lang="de-DE" dirty="0">
              <a:solidFill>
                <a:schemeClr val="accent1"/>
              </a:solidFill>
            </a:endParaRPr>
          </a:p>
        </p:txBody>
      </p:sp>
      <p:pic>
        <p:nvPicPr>
          <p:cNvPr id="4" name="Picture 3">
            <a:extLst>
              <a:ext uri="{FF2B5EF4-FFF2-40B4-BE49-F238E27FC236}">
                <a16:creationId xmlns:a16="http://schemas.microsoft.com/office/drawing/2014/main" id="{17E04616-5D6E-4C25-A16C-524AD38229EF}"/>
              </a:ext>
            </a:extLst>
          </p:cNvPr>
          <p:cNvPicPr>
            <a:picLocks noChangeAspect="1"/>
          </p:cNvPicPr>
          <p:nvPr/>
        </p:nvPicPr>
        <p:blipFill>
          <a:blip r:embed="rId4"/>
          <a:stretch>
            <a:fillRect/>
          </a:stretch>
        </p:blipFill>
        <p:spPr>
          <a:xfrm>
            <a:off x="5659414" y="3343270"/>
            <a:ext cx="876345" cy="171459"/>
          </a:xfrm>
          <a:prstGeom prst="rect">
            <a:avLst/>
          </a:prstGeom>
        </p:spPr>
      </p:pic>
      <p:pic>
        <p:nvPicPr>
          <p:cNvPr id="6" name="Picture 5">
            <a:extLst>
              <a:ext uri="{FF2B5EF4-FFF2-40B4-BE49-F238E27FC236}">
                <a16:creationId xmlns:a16="http://schemas.microsoft.com/office/drawing/2014/main" id="{EBDD62DA-3A54-4556-946D-34522B7D2DB0}"/>
              </a:ext>
            </a:extLst>
          </p:cNvPr>
          <p:cNvPicPr>
            <a:picLocks noChangeAspect="1"/>
          </p:cNvPicPr>
          <p:nvPr/>
        </p:nvPicPr>
        <p:blipFill>
          <a:blip r:embed="rId4"/>
          <a:stretch>
            <a:fillRect/>
          </a:stretch>
        </p:blipFill>
        <p:spPr>
          <a:xfrm>
            <a:off x="288000" y="5745811"/>
            <a:ext cx="876345" cy="171459"/>
          </a:xfrm>
          <a:prstGeom prst="rect">
            <a:avLst/>
          </a:prstGeom>
        </p:spPr>
      </p:pic>
    </p:spTree>
    <p:extLst>
      <p:ext uri="{BB962C8B-B14F-4D97-AF65-F5344CB8AC3E}">
        <p14:creationId xmlns:p14="http://schemas.microsoft.com/office/powerpoint/2010/main" val="2892745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221012" y="3275038"/>
          <a:ext cx="8108784" cy="270969"/>
        </p:xfrm>
        <a:graphic>
          <a:graphicData uri="http://schemas.openxmlformats.org/drawingml/2006/table">
            <a:tbl>
              <a:tblPr firstRow="1" bandRow="1">
                <a:tableStyleId>{2D5ABB26-0587-4C30-8999-92F81FD0307C}</a:tableStyleId>
              </a:tblPr>
              <a:tblGrid>
                <a:gridCol w="1013598">
                  <a:extLst>
                    <a:ext uri="{9D8B030D-6E8A-4147-A177-3AD203B41FA5}">
                      <a16:colId xmlns:a16="http://schemas.microsoft.com/office/drawing/2014/main" val="2414991881"/>
                    </a:ext>
                  </a:extLst>
                </a:gridCol>
                <a:gridCol w="1013598">
                  <a:extLst>
                    <a:ext uri="{9D8B030D-6E8A-4147-A177-3AD203B41FA5}">
                      <a16:colId xmlns:a16="http://schemas.microsoft.com/office/drawing/2014/main" val="2018176524"/>
                    </a:ext>
                  </a:extLst>
                </a:gridCol>
                <a:gridCol w="1013598">
                  <a:extLst>
                    <a:ext uri="{9D8B030D-6E8A-4147-A177-3AD203B41FA5}">
                      <a16:colId xmlns:a16="http://schemas.microsoft.com/office/drawing/2014/main" val="2827254353"/>
                    </a:ext>
                  </a:extLst>
                </a:gridCol>
                <a:gridCol w="1013598">
                  <a:extLst>
                    <a:ext uri="{9D8B030D-6E8A-4147-A177-3AD203B41FA5}">
                      <a16:colId xmlns:a16="http://schemas.microsoft.com/office/drawing/2014/main" val="2303436367"/>
                    </a:ext>
                  </a:extLst>
                </a:gridCol>
                <a:gridCol w="1013598">
                  <a:extLst>
                    <a:ext uri="{9D8B030D-6E8A-4147-A177-3AD203B41FA5}">
                      <a16:colId xmlns:a16="http://schemas.microsoft.com/office/drawing/2014/main" val="3398649814"/>
                    </a:ext>
                  </a:extLst>
                </a:gridCol>
                <a:gridCol w="1013598">
                  <a:extLst>
                    <a:ext uri="{9D8B030D-6E8A-4147-A177-3AD203B41FA5}">
                      <a16:colId xmlns:a16="http://schemas.microsoft.com/office/drawing/2014/main" val="1364502855"/>
                    </a:ext>
                  </a:extLst>
                </a:gridCol>
                <a:gridCol w="1013598">
                  <a:extLst>
                    <a:ext uri="{9D8B030D-6E8A-4147-A177-3AD203B41FA5}">
                      <a16:colId xmlns:a16="http://schemas.microsoft.com/office/drawing/2014/main" val="2259067757"/>
                    </a:ext>
                  </a:extLst>
                </a:gridCol>
                <a:gridCol w="1013598">
                  <a:extLst>
                    <a:ext uri="{9D8B030D-6E8A-4147-A177-3AD203B41FA5}">
                      <a16:colId xmlns:a16="http://schemas.microsoft.com/office/drawing/2014/main" val="772759525"/>
                    </a:ext>
                  </a:extLst>
                </a:gridCol>
              </a:tblGrid>
              <a:tr h="270969">
                <a:tc>
                  <a:txBody>
                    <a:bodyPr/>
                    <a:lstStyle/>
                    <a:p>
                      <a:pPr algn="ctr"/>
                      <a:r>
                        <a:rPr lang="en-US" sz="1000" b="1" dirty="0"/>
                        <a:t>Week 1</a:t>
                      </a:r>
                    </a:p>
                  </a:txBody>
                  <a:tcPr marL="91419" marR="91419" marT="45709" marB="4570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000" b="1" dirty="0"/>
                        <a:t>Week</a:t>
                      </a:r>
                      <a:r>
                        <a:rPr lang="en-US" sz="1000" b="1" baseline="0" dirty="0"/>
                        <a:t> 2</a:t>
                      </a:r>
                      <a:endParaRPr lang="en-US" sz="1000" b="1" dirty="0"/>
                    </a:p>
                  </a:txBody>
                  <a:tcPr marL="91419" marR="91419" marT="45709" marB="4570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000" b="1" dirty="0"/>
                        <a:t>Week 3</a:t>
                      </a:r>
                    </a:p>
                  </a:txBody>
                  <a:tcPr marL="91419" marR="91419" marT="45709" marB="4570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000" b="1" dirty="0"/>
                        <a:t>Week 4</a:t>
                      </a:r>
                    </a:p>
                  </a:txBody>
                  <a:tcPr marL="91419" marR="91419" marT="45709" marB="4570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000" b="1" dirty="0"/>
                        <a:t>Week 5</a:t>
                      </a:r>
                    </a:p>
                  </a:txBody>
                  <a:tcPr marL="91419" marR="91419" marT="45709" marB="4570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000" b="1" dirty="0"/>
                        <a:t>Week 6</a:t>
                      </a:r>
                    </a:p>
                  </a:txBody>
                  <a:tcPr marL="91419" marR="91419" marT="45709" marB="4570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000" b="1" dirty="0"/>
                        <a:t>Week</a:t>
                      </a:r>
                      <a:r>
                        <a:rPr lang="en-US" sz="1000" b="1" baseline="0" dirty="0"/>
                        <a:t> 7</a:t>
                      </a:r>
                      <a:endParaRPr lang="en-US" sz="1000" b="1" dirty="0"/>
                    </a:p>
                  </a:txBody>
                  <a:tcPr marL="91419" marR="91419" marT="45709" marB="4570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1000" b="1" dirty="0"/>
                        <a:t>Week</a:t>
                      </a:r>
                      <a:r>
                        <a:rPr lang="en-US" sz="1000" b="1" baseline="0" dirty="0"/>
                        <a:t> 8</a:t>
                      </a:r>
                      <a:endParaRPr lang="en-US" sz="1000" b="1" dirty="0"/>
                    </a:p>
                  </a:txBody>
                  <a:tcPr marL="91419" marR="91419" marT="45709" marB="45709">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1391333"/>
                  </a:ext>
                </a:extLst>
              </a:tr>
            </a:tbl>
          </a:graphicData>
        </a:graphic>
      </p:graphicFrame>
      <p:graphicFrame>
        <p:nvGraphicFramePr>
          <p:cNvPr id="34" name="Table 33"/>
          <p:cNvGraphicFramePr>
            <a:graphicFrameLocks noGrp="1"/>
          </p:cNvGraphicFramePr>
          <p:nvPr/>
        </p:nvGraphicFramePr>
        <p:xfrm>
          <a:off x="881392" y="3618828"/>
          <a:ext cx="9448406" cy="2527948"/>
        </p:xfrm>
        <a:graphic>
          <a:graphicData uri="http://schemas.openxmlformats.org/drawingml/2006/table">
            <a:tbl>
              <a:tblPr firstRow="1" bandRow="1">
                <a:tableStyleId>{22838BEF-8BB2-4498-84A7-C5851F593DF1}</a:tableStyleId>
              </a:tblPr>
              <a:tblGrid>
                <a:gridCol w="1352506">
                  <a:extLst>
                    <a:ext uri="{9D8B030D-6E8A-4147-A177-3AD203B41FA5}">
                      <a16:colId xmlns:a16="http://schemas.microsoft.com/office/drawing/2014/main" val="20000"/>
                    </a:ext>
                  </a:extLst>
                </a:gridCol>
                <a:gridCol w="1004423">
                  <a:extLst>
                    <a:ext uri="{9D8B030D-6E8A-4147-A177-3AD203B41FA5}">
                      <a16:colId xmlns:a16="http://schemas.microsoft.com/office/drawing/2014/main" val="20001"/>
                    </a:ext>
                  </a:extLst>
                </a:gridCol>
                <a:gridCol w="1008759">
                  <a:extLst>
                    <a:ext uri="{9D8B030D-6E8A-4147-A177-3AD203B41FA5}">
                      <a16:colId xmlns:a16="http://schemas.microsoft.com/office/drawing/2014/main" val="20002"/>
                    </a:ext>
                  </a:extLst>
                </a:gridCol>
                <a:gridCol w="1008759">
                  <a:extLst>
                    <a:ext uri="{9D8B030D-6E8A-4147-A177-3AD203B41FA5}">
                      <a16:colId xmlns:a16="http://schemas.microsoft.com/office/drawing/2014/main" val="20003"/>
                    </a:ext>
                  </a:extLst>
                </a:gridCol>
                <a:gridCol w="1016641">
                  <a:extLst>
                    <a:ext uri="{9D8B030D-6E8A-4147-A177-3AD203B41FA5}">
                      <a16:colId xmlns:a16="http://schemas.microsoft.com/office/drawing/2014/main" val="20004"/>
                    </a:ext>
                  </a:extLst>
                </a:gridCol>
                <a:gridCol w="1016641">
                  <a:extLst>
                    <a:ext uri="{9D8B030D-6E8A-4147-A177-3AD203B41FA5}">
                      <a16:colId xmlns:a16="http://schemas.microsoft.com/office/drawing/2014/main" val="20005"/>
                    </a:ext>
                  </a:extLst>
                </a:gridCol>
                <a:gridCol w="2025400">
                  <a:extLst>
                    <a:ext uri="{9D8B030D-6E8A-4147-A177-3AD203B41FA5}">
                      <a16:colId xmlns:a16="http://schemas.microsoft.com/office/drawing/2014/main" val="20006"/>
                    </a:ext>
                  </a:extLst>
                </a:gridCol>
                <a:gridCol w="1015277">
                  <a:extLst>
                    <a:ext uri="{9D8B030D-6E8A-4147-A177-3AD203B41FA5}">
                      <a16:colId xmlns:a16="http://schemas.microsoft.com/office/drawing/2014/main" val="20007"/>
                    </a:ext>
                  </a:extLst>
                </a:gridCol>
              </a:tblGrid>
              <a:tr h="791188">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395" marR="91395" marT="45697" marB="45697"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PunchOut Setup</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Certificate Setup</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rPr>
                        <a:t>Upload of Index File in Ariba Network</a:t>
                      </a:r>
                      <a:endParaRPr lang="de-DE" sz="800" b="0" kern="1200" noProof="0" dirty="0">
                        <a:solidFill>
                          <a:schemeClr val="tx1"/>
                        </a:solidFill>
                        <a:latin typeface="+mn-lt"/>
                        <a:ea typeface="+mn-ea"/>
                        <a:cs typeface="+mn-cs"/>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de-DE" sz="800" b="0" kern="1200" dirty="0">
                          <a:solidFill>
                            <a:schemeClr val="tx1"/>
                          </a:solidFill>
                          <a:latin typeface="+mn-lt"/>
                          <a:ea typeface="+mn-ea"/>
                          <a:cs typeface="+mn-cs"/>
                        </a:rPr>
                        <a:t>Connectivity Setup</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de-DE" sz="800" b="0" kern="1200" baseline="0" dirty="0">
                          <a:solidFill>
                            <a:schemeClr val="tx1"/>
                          </a:solidFill>
                          <a:latin typeface="+mn-lt"/>
                          <a:ea typeface="+mn-ea"/>
                          <a:cs typeface="+mn-cs"/>
                        </a:rPr>
                        <a:t>Troubleshooting</a:t>
                      </a:r>
                      <a:endParaRPr lang="de-DE" sz="800" b="0" kern="1200" dirty="0">
                        <a:solidFill>
                          <a:schemeClr val="tx1"/>
                        </a:solidFill>
                        <a:latin typeface="+mn-lt"/>
                        <a:ea typeface="+mn-ea"/>
                        <a:cs typeface="+mn-cs"/>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Shopping Cart Transfer to Ariba TEST</a:t>
                      </a:r>
                      <a:endParaRPr lang="de-DE" sz="800" b="0" kern="1200" dirty="0">
                        <a:solidFill>
                          <a:schemeClr val="tx1"/>
                        </a:solidFill>
                        <a:latin typeface="+mn-lt"/>
                        <a:ea typeface="+mn-ea"/>
                        <a:cs typeface="+mn-cs"/>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Testing Support</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Upload of Index File in PROD</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Connectivity Setup in PROD</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83366">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endParaRPr lang="en-US" sz="1200" b="1" i="0" u="none" strike="noStrike" kern="1200" dirty="0">
                        <a:solidFill>
                          <a:schemeClr val="tx1"/>
                        </a:solidFill>
                        <a:latin typeface="+mn-lt"/>
                        <a:ea typeface=""/>
                        <a:cs typeface=""/>
                      </a:endParaRPr>
                    </a:p>
                  </a:txBody>
                  <a:tcPr marL="91395" marR="91395" marT="45697" marB="45697"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endParaRPr lang="en-US" sz="800" b="0" kern="1200" dirty="0">
                        <a:solidFill>
                          <a:schemeClr val="tx1"/>
                        </a:solidFill>
                        <a:latin typeface="+mn-lt"/>
                        <a:ea typeface="+mn-ea"/>
                        <a:cs typeface="+mn-cs"/>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Consulting</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Connectivity</a:t>
                      </a:r>
                      <a:r>
                        <a:rPr lang="de-DE" sz="800" b="0" kern="1200" baseline="0" dirty="0">
                          <a:solidFill>
                            <a:schemeClr val="tx1"/>
                          </a:solidFill>
                          <a:latin typeface="+mn-lt"/>
                          <a:ea typeface="+mn-ea"/>
                          <a:cs typeface="+mn-cs"/>
                        </a:rPr>
                        <a:t> </a:t>
                      </a:r>
                      <a:r>
                        <a:rPr lang="en-US" sz="800" b="0" kern="1200" dirty="0">
                          <a:solidFill>
                            <a:schemeClr val="tx1"/>
                          </a:solidFill>
                        </a:rPr>
                        <a:t>Setup Support</a:t>
                      </a:r>
                      <a:endParaRPr lang="de-DE" sz="800" b="0" kern="1200" dirty="0">
                        <a:solidFill>
                          <a:schemeClr val="tx1"/>
                        </a:solidFill>
                        <a:latin typeface="+mn-lt"/>
                        <a:ea typeface="+mn-ea"/>
                        <a:cs typeface="+mn-cs"/>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de-DE" sz="800" b="0" kern="1200" dirty="0">
                          <a:solidFill>
                            <a:schemeClr val="tx1"/>
                          </a:solidFill>
                        </a:rPr>
                        <a:t>Troubleshooting</a:t>
                      </a:r>
                      <a:endParaRPr lang="de-DE" sz="800" b="0" kern="1200" dirty="0">
                        <a:solidFill>
                          <a:schemeClr val="tx1"/>
                        </a:solidFill>
                        <a:latin typeface="+mn-lt"/>
                        <a:ea typeface="+mn-ea"/>
                        <a:cs typeface="+mn-cs"/>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218">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endParaRPr lang="hu-HU" sz="1200" b="1" i="0" u="none" strike="noStrike" kern="1200" noProof="0" dirty="0">
                        <a:solidFill>
                          <a:schemeClr val="tx1"/>
                        </a:solidFill>
                        <a:latin typeface="+mn-lt"/>
                        <a:ea typeface=""/>
                        <a:cs typeface=""/>
                      </a:endParaRPr>
                    </a:p>
                    <a:p>
                      <a:pPr marL="0" marR="0" lvl="0" indent="0" algn="ctr" defTabSz="914400" rtl="0" eaLnBrk="1" fontAlgn="b" latinLnBrk="0" hangingPunct="1">
                        <a:lnSpc>
                          <a:spcPct val="100000"/>
                        </a:lnSpc>
                        <a:spcBef>
                          <a:spcPts val="600"/>
                        </a:spcBef>
                        <a:spcAft>
                          <a:spcPts val="0"/>
                        </a:spcAft>
                        <a:buClrTx/>
                        <a:buSzTx/>
                        <a:buFontTx/>
                        <a:buNone/>
                        <a:tabLst/>
                        <a:defRPr/>
                      </a:pPr>
                      <a:endParaRPr lang="en-US" sz="1200" b="1" i="0" u="none" strike="noStrike" kern="1200" noProof="0" dirty="0">
                        <a:solidFill>
                          <a:schemeClr val="tx1"/>
                        </a:solidFill>
                        <a:latin typeface="+mn-lt"/>
                        <a:ea typeface=""/>
                        <a:cs typeface=""/>
                      </a:endParaRPr>
                    </a:p>
                    <a:p>
                      <a:pPr marL="0" lvl="0" indent="0" algn="ctr" defTabSz="914400" rtl="0" eaLnBrk="1" fontAlgn="b" latinLnBrk="0" hangingPunct="1">
                        <a:spcBef>
                          <a:spcPts val="600"/>
                        </a:spcBef>
                        <a:buFontTx/>
                        <a:buNone/>
                      </a:pPr>
                      <a:endParaRPr lang="en-US" sz="1200" b="1" i="0" u="none" strike="noStrike" kern="1200" noProof="0" dirty="0">
                        <a:solidFill>
                          <a:schemeClr val="tx1"/>
                        </a:solidFill>
                        <a:latin typeface="+mn-lt"/>
                        <a:ea typeface=""/>
                        <a:cs typeface=""/>
                      </a:endParaRPr>
                    </a:p>
                  </a:txBody>
                  <a:tcPr marL="91395" marR="91395" marT="45697" marB="45697"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Connectivity Check in PROD</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395" marR="91395" marT="45697" marB="45697"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2" name="Title 1"/>
          <p:cNvSpPr>
            <a:spLocks noGrp="1"/>
          </p:cNvSpPr>
          <p:nvPr>
            <p:ph type="title"/>
          </p:nvPr>
        </p:nvSpPr>
        <p:spPr/>
        <p:txBody>
          <a:bodyPr/>
          <a:lstStyle/>
          <a:p>
            <a:r>
              <a:rPr lang="de-DE" dirty="0"/>
              <a:t>PunchOut Catalog Enablement - Timelines</a:t>
            </a:r>
            <a:endParaRPr lang="en-US" dirty="0"/>
          </a:p>
        </p:txBody>
      </p:sp>
      <p:sp>
        <p:nvSpPr>
          <p:cNvPr id="7" name="TextBox 6"/>
          <p:cNvSpPr txBox="1"/>
          <p:nvPr/>
        </p:nvSpPr>
        <p:spPr>
          <a:xfrm>
            <a:off x="8184203" y="1379640"/>
            <a:ext cx="3683661" cy="1107740"/>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200" b="1" kern="0" dirty="0">
                <a:ea typeface="Arial Unicode MS" pitchFamily="34" charset="-128"/>
                <a:cs typeface="Arial Unicode MS" pitchFamily="34" charset="-128"/>
              </a:rPr>
              <a:t>Supplier’s Prerequisites to Start:</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Secured Web Shop Available</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IT Resources for Configuration Available</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Catalog Content Clarified with Buyer</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AN Trading Relationship Established</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AN Test Account Created</a:t>
            </a:r>
          </a:p>
        </p:txBody>
      </p:sp>
      <p:sp>
        <p:nvSpPr>
          <p:cNvPr id="8" name="TextBox 7"/>
          <p:cNvSpPr txBox="1"/>
          <p:nvPr/>
        </p:nvSpPr>
        <p:spPr>
          <a:xfrm>
            <a:off x="325337" y="1379641"/>
            <a:ext cx="3959700" cy="1461601"/>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200" b="1" kern="0" dirty="0">
                <a:ea typeface="Arial Unicode MS" pitchFamily="34" charset="-128"/>
                <a:cs typeface="Arial Unicode MS" pitchFamily="34" charset="-128"/>
              </a:rPr>
              <a:t>Buyer’s Prerequisites to Start:</a:t>
            </a:r>
            <a:endParaRPr lang="en-US" sz="1200" kern="0" dirty="0">
              <a:ea typeface="Arial Unicode MS" pitchFamily="34" charset="-128"/>
              <a:cs typeface="Arial Unicode MS" pitchFamily="34" charset="-128"/>
            </a:endParaRP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Catalog Requirements Completed</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Catalog Approvers Identified</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Commodity Codes &amp; UoM Loaded </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Supplier Master Data Enriched (Supplier ANID Added)</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Escalation Path Defined</a:t>
            </a:r>
          </a:p>
          <a:p>
            <a:pPr marL="285693" indent="-285693" fontAlgn="base">
              <a:spcAft>
                <a:spcPct val="0"/>
              </a:spcAft>
              <a:buClr>
                <a:srgbClr val="F0AB00"/>
              </a:buClr>
              <a:buSzPct val="80000"/>
              <a:buFont typeface="Arial" panose="020B0604020202020204" pitchFamily="34" charset="0"/>
              <a:buChar char="•"/>
            </a:pPr>
            <a:r>
              <a:rPr lang="en-US" sz="1200" kern="0" dirty="0">
                <a:ea typeface="Arial Unicode MS" pitchFamily="34" charset="-128"/>
                <a:cs typeface="Arial Unicode MS" pitchFamily="34" charset="-128"/>
              </a:rPr>
              <a:t>Catalog Content Clarified with Supplier</a:t>
            </a:r>
          </a:p>
          <a:p>
            <a:pPr marL="285693" indent="-285693" fontAlgn="base">
              <a:spcAft>
                <a:spcPct val="0"/>
              </a:spcAft>
              <a:buClr>
                <a:srgbClr val="F0AB00"/>
              </a:buClr>
              <a:buSzPct val="80000"/>
              <a:buFont typeface="Arial" panose="020B0604020202020204" pitchFamily="34" charset="0"/>
              <a:buChar char="•"/>
            </a:pPr>
            <a:endParaRPr lang="en-US" sz="1100" kern="0" dirty="0">
              <a:ea typeface="Arial Unicode MS" pitchFamily="34" charset="-128"/>
              <a:cs typeface="Arial Unicode MS" pitchFamily="34" charset="-128"/>
            </a:endParaRPr>
          </a:p>
        </p:txBody>
      </p:sp>
      <p:cxnSp>
        <p:nvCxnSpPr>
          <p:cNvPr id="15" name="Straight Arrow Connector 14"/>
          <p:cNvCxnSpPr/>
          <p:nvPr/>
        </p:nvCxnSpPr>
        <p:spPr>
          <a:xfrm>
            <a:off x="7293209" y="3232251"/>
            <a:ext cx="0" cy="3013729"/>
          </a:xfrm>
          <a:prstGeom prst="straightConnector1">
            <a:avLst/>
          </a:prstGeom>
          <a:ln w="57150">
            <a:solidFill>
              <a:schemeClr val="accent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293210" y="6245980"/>
            <a:ext cx="3779660" cy="276935"/>
          </a:xfrm>
          <a:prstGeom prst="rect">
            <a:avLst/>
          </a:prstGeom>
          <a:noFill/>
          <a:ln w="19050">
            <a:solidFill>
              <a:schemeClr val="bg1"/>
            </a:solidFill>
          </a:ln>
        </p:spPr>
        <p:txBody>
          <a:bodyPr wrap="square" lIns="0" tIns="0" rIns="0" bIns="0" rtlCol="0">
            <a:spAutoFit/>
          </a:bodyPr>
          <a:lstStyle/>
          <a:p>
            <a:r>
              <a:rPr lang="en-US" sz="900" b="1" dirty="0">
                <a:solidFill>
                  <a:srgbClr val="FFC000"/>
                </a:solidFill>
              </a:rPr>
              <a:t>Buyer Testing might be extended</a:t>
            </a:r>
            <a:r>
              <a:rPr lang="sk-SK" sz="900" b="1" dirty="0">
                <a:solidFill>
                  <a:srgbClr val="FFC000"/>
                </a:solidFill>
              </a:rPr>
              <a:t> up to additional 8 weeks</a:t>
            </a:r>
            <a:r>
              <a:rPr lang="hu-HU" sz="900" b="1" dirty="0">
                <a:solidFill>
                  <a:srgbClr val="FFC000"/>
                </a:solidFill>
              </a:rPr>
              <a:t> </a:t>
            </a:r>
            <a:r>
              <a:rPr lang="en-US" sz="900" b="1" dirty="0">
                <a:solidFill>
                  <a:srgbClr val="FFC000"/>
                </a:solidFill>
              </a:rPr>
              <a:t>if transaction integration </a:t>
            </a:r>
            <a:r>
              <a:rPr lang="hu-HU" sz="900" b="1" dirty="0">
                <a:solidFill>
                  <a:srgbClr val="FFC000"/>
                </a:solidFill>
              </a:rPr>
              <a:t>is requested by the Supplier</a:t>
            </a:r>
            <a:endParaRPr lang="en-US" sz="900" b="1" dirty="0">
              <a:solidFill>
                <a:srgbClr val="FFC000"/>
              </a:solidFill>
            </a:endParaRPr>
          </a:p>
        </p:txBody>
      </p:sp>
      <p:grpSp>
        <p:nvGrpSpPr>
          <p:cNvPr id="21" name="Group 20"/>
          <p:cNvGrpSpPr/>
          <p:nvPr/>
        </p:nvGrpSpPr>
        <p:grpSpPr>
          <a:xfrm>
            <a:off x="2221012" y="2717436"/>
            <a:ext cx="2206807" cy="529914"/>
            <a:chOff x="-39010" y="259805"/>
            <a:chExt cx="1975583" cy="417020"/>
          </a:xfrm>
        </p:grpSpPr>
        <p:sp>
          <p:nvSpPr>
            <p:cNvPr id="22" name="Chevron 21"/>
            <p:cNvSpPr/>
            <p:nvPr/>
          </p:nvSpPr>
          <p:spPr>
            <a:xfrm>
              <a:off x="-39010" y="259805"/>
              <a:ext cx="1975583" cy="407384"/>
            </a:xfrm>
            <a:prstGeom prst="chevron">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3" name="Chevron 4"/>
            <p:cNvSpPr txBox="1"/>
            <p:nvPr/>
          </p:nvSpPr>
          <p:spPr>
            <a:xfrm>
              <a:off x="212613" y="269441"/>
              <a:ext cx="1568199" cy="4073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997" tIns="10666" rIns="10666" bIns="10666" numCol="1" spcCol="1270" anchor="ctr" anchorCtr="0">
              <a:noAutofit/>
            </a:bodyPr>
            <a:lstStyle/>
            <a:p>
              <a:pPr algn="ctr" defTabSz="355529">
                <a:lnSpc>
                  <a:spcPct val="90000"/>
                </a:lnSpc>
                <a:spcBef>
                  <a:spcPct val="0"/>
                </a:spcBef>
                <a:spcAft>
                  <a:spcPct val="35000"/>
                </a:spcAft>
              </a:pPr>
              <a:r>
                <a:rPr lang="en-US" sz="900" b="1" dirty="0"/>
                <a:t>Catalog Creation</a:t>
              </a:r>
            </a:p>
          </p:txBody>
        </p:sp>
      </p:grpSp>
      <p:grpSp>
        <p:nvGrpSpPr>
          <p:cNvPr id="25" name="Group 24"/>
          <p:cNvGrpSpPr/>
          <p:nvPr/>
        </p:nvGrpSpPr>
        <p:grpSpPr>
          <a:xfrm>
            <a:off x="4292918" y="2729790"/>
            <a:ext cx="3114812" cy="509680"/>
            <a:chOff x="1877257" y="301389"/>
            <a:chExt cx="2844257" cy="404802"/>
          </a:xfrm>
        </p:grpSpPr>
        <p:sp>
          <p:nvSpPr>
            <p:cNvPr id="26" name="Chevron 25"/>
            <p:cNvSpPr/>
            <p:nvPr/>
          </p:nvSpPr>
          <p:spPr>
            <a:xfrm>
              <a:off x="1877257" y="301390"/>
              <a:ext cx="2844257" cy="404801"/>
            </a:xfrm>
            <a:prstGeom prst="chevron">
              <a:avLst/>
            </a:prstGeom>
          </p:spPr>
          <p:style>
            <a:lnRef idx="2">
              <a:schemeClr val="lt1">
                <a:hueOff val="0"/>
                <a:satOff val="0"/>
                <a:lumOff val="0"/>
                <a:alphaOff val="0"/>
              </a:schemeClr>
            </a:lnRef>
            <a:fillRef idx="1">
              <a:schemeClr val="accent3">
                <a:hueOff val="-2094805"/>
                <a:satOff val="-8804"/>
                <a:lumOff val="588"/>
                <a:alphaOff val="0"/>
              </a:schemeClr>
            </a:fillRef>
            <a:effectRef idx="0">
              <a:schemeClr val="accent3">
                <a:hueOff val="-2094805"/>
                <a:satOff val="-8804"/>
                <a:lumOff val="588"/>
                <a:alphaOff val="0"/>
              </a:schemeClr>
            </a:effectRef>
            <a:fontRef idx="minor">
              <a:schemeClr val="lt1"/>
            </a:fontRef>
          </p:style>
        </p:sp>
        <p:sp>
          <p:nvSpPr>
            <p:cNvPr id="27" name="Chevron 4"/>
            <p:cNvSpPr txBox="1"/>
            <p:nvPr/>
          </p:nvSpPr>
          <p:spPr>
            <a:xfrm>
              <a:off x="2079657" y="301389"/>
              <a:ext cx="2512006" cy="4041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997" tIns="10666" rIns="10666" bIns="10666" numCol="1" spcCol="1270" anchor="ctr" anchorCtr="0">
              <a:noAutofit/>
            </a:bodyPr>
            <a:lstStyle/>
            <a:p>
              <a:pPr algn="ctr" defTabSz="355529">
                <a:lnSpc>
                  <a:spcPct val="90000"/>
                </a:lnSpc>
                <a:spcBef>
                  <a:spcPct val="0"/>
                </a:spcBef>
                <a:spcAft>
                  <a:spcPct val="35000"/>
                </a:spcAft>
              </a:pPr>
              <a:r>
                <a:rPr lang="en-US" sz="900" b="1" dirty="0"/>
                <a:t>Connectivity Setup in TEST</a:t>
              </a:r>
            </a:p>
          </p:txBody>
        </p:sp>
      </p:grpSp>
      <p:grpSp>
        <p:nvGrpSpPr>
          <p:cNvPr id="28" name="Group 27"/>
          <p:cNvGrpSpPr/>
          <p:nvPr/>
        </p:nvGrpSpPr>
        <p:grpSpPr>
          <a:xfrm>
            <a:off x="7273408" y="2728912"/>
            <a:ext cx="2185469" cy="506306"/>
            <a:chOff x="4620314" y="301390"/>
            <a:chExt cx="2000883" cy="404801"/>
          </a:xfrm>
        </p:grpSpPr>
        <p:sp>
          <p:nvSpPr>
            <p:cNvPr id="29" name="Chevron 28"/>
            <p:cNvSpPr/>
            <p:nvPr/>
          </p:nvSpPr>
          <p:spPr>
            <a:xfrm>
              <a:off x="4620314" y="301390"/>
              <a:ext cx="2000883" cy="404801"/>
            </a:xfrm>
            <a:prstGeom prst="chevron">
              <a:avLst/>
            </a:prstGeom>
          </p:spPr>
          <p:style>
            <a:lnRef idx="2">
              <a:schemeClr val="lt1">
                <a:hueOff val="0"/>
                <a:satOff val="0"/>
                <a:lumOff val="0"/>
                <a:alphaOff val="0"/>
              </a:schemeClr>
            </a:lnRef>
            <a:fillRef idx="1">
              <a:schemeClr val="accent3">
                <a:hueOff val="-4189610"/>
                <a:satOff val="-17608"/>
                <a:lumOff val="1176"/>
                <a:alphaOff val="0"/>
              </a:schemeClr>
            </a:fillRef>
            <a:effectRef idx="0">
              <a:schemeClr val="accent3">
                <a:hueOff val="-4189610"/>
                <a:satOff val="-17608"/>
                <a:lumOff val="1176"/>
                <a:alphaOff val="0"/>
              </a:schemeClr>
            </a:effectRef>
            <a:fontRef idx="minor">
              <a:schemeClr val="lt1"/>
            </a:fontRef>
          </p:style>
        </p:sp>
        <p:sp>
          <p:nvSpPr>
            <p:cNvPr id="30" name="Chevron 4"/>
            <p:cNvSpPr txBox="1"/>
            <p:nvPr/>
          </p:nvSpPr>
          <p:spPr>
            <a:xfrm>
              <a:off x="4822715" y="301390"/>
              <a:ext cx="1596082" cy="4048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997" tIns="10666" rIns="10666" bIns="10666" numCol="1" spcCol="1270" anchor="ctr" anchorCtr="0">
              <a:noAutofit/>
            </a:bodyPr>
            <a:lstStyle/>
            <a:p>
              <a:pPr algn="ctr" defTabSz="355529">
                <a:lnSpc>
                  <a:spcPct val="90000"/>
                </a:lnSpc>
                <a:spcBef>
                  <a:spcPct val="0"/>
                </a:spcBef>
                <a:spcAft>
                  <a:spcPct val="35000"/>
                </a:spcAft>
              </a:pPr>
              <a:r>
                <a:rPr lang="en-US" sz="900" b="1" dirty="0"/>
                <a:t>Buyer Testing</a:t>
              </a:r>
            </a:p>
          </p:txBody>
        </p:sp>
      </p:grpSp>
      <p:grpSp>
        <p:nvGrpSpPr>
          <p:cNvPr id="31" name="Group 30"/>
          <p:cNvGrpSpPr/>
          <p:nvPr/>
        </p:nvGrpSpPr>
        <p:grpSpPr>
          <a:xfrm>
            <a:off x="9324556" y="2717436"/>
            <a:ext cx="1172260" cy="525291"/>
            <a:chOff x="6519997" y="301390"/>
            <a:chExt cx="945899" cy="413039"/>
          </a:xfrm>
        </p:grpSpPr>
        <p:sp>
          <p:nvSpPr>
            <p:cNvPr id="32" name="Chevron 31"/>
            <p:cNvSpPr/>
            <p:nvPr/>
          </p:nvSpPr>
          <p:spPr>
            <a:xfrm>
              <a:off x="6519997" y="309628"/>
              <a:ext cx="945899" cy="404801"/>
            </a:xfrm>
            <a:prstGeom prst="chevron">
              <a:avLst/>
            </a:prstGeom>
          </p:spPr>
          <p:style>
            <a:lnRef idx="2">
              <a:schemeClr val="lt1">
                <a:hueOff val="0"/>
                <a:satOff val="0"/>
                <a:lumOff val="0"/>
                <a:alphaOff val="0"/>
              </a:schemeClr>
            </a:lnRef>
            <a:fillRef idx="1">
              <a:schemeClr val="accent3">
                <a:hueOff val="-6284415"/>
                <a:satOff val="-26412"/>
                <a:lumOff val="1764"/>
                <a:alphaOff val="0"/>
              </a:schemeClr>
            </a:fillRef>
            <a:effectRef idx="0">
              <a:schemeClr val="accent3">
                <a:hueOff val="-6284415"/>
                <a:satOff val="-26412"/>
                <a:lumOff val="1764"/>
                <a:alphaOff val="0"/>
              </a:schemeClr>
            </a:effectRef>
            <a:fontRef idx="minor">
              <a:schemeClr val="lt1"/>
            </a:fontRef>
          </p:style>
        </p:sp>
        <p:sp>
          <p:nvSpPr>
            <p:cNvPr id="33" name="Chevron 4"/>
            <p:cNvSpPr txBox="1"/>
            <p:nvPr/>
          </p:nvSpPr>
          <p:spPr>
            <a:xfrm>
              <a:off x="6722398" y="301390"/>
              <a:ext cx="541098" cy="4048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1997" tIns="10666" rIns="10666" bIns="10666" numCol="1" spcCol="1270" anchor="ctr" anchorCtr="0">
              <a:noAutofit/>
            </a:bodyPr>
            <a:lstStyle/>
            <a:p>
              <a:pPr algn="ctr" defTabSz="355529">
                <a:lnSpc>
                  <a:spcPct val="90000"/>
                </a:lnSpc>
                <a:spcBef>
                  <a:spcPct val="0"/>
                </a:spcBef>
                <a:spcAft>
                  <a:spcPct val="35000"/>
                </a:spcAft>
              </a:pPr>
              <a:r>
                <a:rPr lang="en-US" sz="900" b="1" dirty="0"/>
                <a:t>Move to Production</a:t>
              </a:r>
            </a:p>
          </p:txBody>
        </p:sp>
      </p:gr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5888" y="4671571"/>
            <a:ext cx="970737" cy="189211"/>
          </a:xfrm>
          <a:prstGeom prst="rect">
            <a:avLst/>
          </a:prstGeom>
        </p:spPr>
      </p:pic>
      <p:cxnSp>
        <p:nvCxnSpPr>
          <p:cNvPr id="36" name="Straight Arrow Connector 35"/>
          <p:cNvCxnSpPr/>
          <p:nvPr/>
        </p:nvCxnSpPr>
        <p:spPr>
          <a:xfrm>
            <a:off x="4245947" y="3240433"/>
            <a:ext cx="0" cy="3013729"/>
          </a:xfrm>
          <a:prstGeom prst="straightConnector1">
            <a:avLst/>
          </a:prstGeom>
          <a:ln w="57150">
            <a:solidFill>
              <a:schemeClr val="accent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83555" y="6253388"/>
            <a:ext cx="3501482" cy="276935"/>
          </a:xfrm>
          <a:prstGeom prst="rect">
            <a:avLst/>
          </a:prstGeom>
          <a:noFill/>
          <a:ln w="19050">
            <a:solidFill>
              <a:schemeClr val="bg1"/>
            </a:solidFill>
          </a:ln>
        </p:spPr>
        <p:txBody>
          <a:bodyPr wrap="square" lIns="0" tIns="0" rIns="0" bIns="0" rtlCol="0">
            <a:spAutoFit/>
          </a:bodyPr>
          <a:lstStyle/>
          <a:p>
            <a:r>
              <a:rPr lang="hu-HU" sz="900" b="1" dirty="0">
                <a:solidFill>
                  <a:srgbClr val="FFC000"/>
                </a:solidFill>
              </a:rPr>
              <a:t>In case of Supplier without experience on SAP Ariba PunchOut, creation phase may take longer</a:t>
            </a:r>
            <a:endParaRPr lang="en-US" sz="900" b="1" dirty="0">
              <a:solidFill>
                <a:srgbClr val="FFC000"/>
              </a:solidFill>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p:txBody>
          <a:bodyPr/>
          <a:lstStyle/>
          <a:p>
            <a:r>
              <a:rPr lang="fr-FR" dirty="0" err="1"/>
              <a:t>Level</a:t>
            </a:r>
            <a:r>
              <a:rPr lang="fr-FR" dirty="0"/>
              <a:t> 2 </a:t>
            </a:r>
            <a:r>
              <a:rPr lang="fr-FR" sz="4000" dirty="0" err="1">
                <a:solidFill>
                  <a:schemeClr val="accent1"/>
                </a:solidFill>
              </a:rPr>
              <a:t>PunchOut</a:t>
            </a:r>
            <a:endParaRPr lang="en-US" sz="4000" dirty="0">
              <a:solidFill>
                <a:schemeClr val="accent1"/>
              </a:solidFill>
            </a:endParaRPr>
          </a:p>
        </p:txBody>
      </p:sp>
    </p:spTree>
    <p:extLst>
      <p:ext uri="{BB962C8B-B14F-4D97-AF65-F5344CB8AC3E}">
        <p14:creationId xmlns:p14="http://schemas.microsoft.com/office/powerpoint/2010/main" val="3851611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A9B7CFD0-9501-426E-90EE-8AAAFB16F2E4}"/>
              </a:ext>
            </a:extLst>
          </p:cNvPr>
          <p:cNvSpPr>
            <a:spLocks noGrp="1"/>
          </p:cNvSpPr>
          <p:nvPr>
            <p:ph type="title"/>
          </p:nvPr>
        </p:nvSpPr>
        <p:spPr>
          <a:xfrm>
            <a:off x="504533" y="503917"/>
            <a:ext cx="11184523" cy="369801"/>
          </a:xfrm>
        </p:spPr>
        <p:txBody>
          <a:bodyPr/>
          <a:lstStyle/>
          <a:p>
            <a:pPr eaLnBrk="1" hangingPunct="1">
              <a:defRPr/>
            </a:pPr>
            <a:r>
              <a:rPr lang="en-US" altLang="en-US" dirty="0">
                <a:latin typeface="+mn-lt"/>
              </a:rPr>
              <a:t>About PunchOut Catalog Level 2</a:t>
            </a:r>
          </a:p>
        </p:txBody>
      </p:sp>
      <p:sp>
        <p:nvSpPr>
          <p:cNvPr id="2" name="Rectangle 1">
            <a:extLst>
              <a:ext uri="{FF2B5EF4-FFF2-40B4-BE49-F238E27FC236}">
                <a16:creationId xmlns:a16="http://schemas.microsoft.com/office/drawing/2014/main" id="{3A086CAE-4DE9-4C18-AE9C-33765E3B07C1}"/>
              </a:ext>
            </a:extLst>
          </p:cNvPr>
          <p:cNvSpPr/>
          <p:nvPr/>
        </p:nvSpPr>
        <p:spPr>
          <a:xfrm>
            <a:off x="504533" y="1245107"/>
            <a:ext cx="11184523" cy="4523328"/>
          </a:xfrm>
          <a:prstGeom prst="rect">
            <a:avLst/>
          </a:prstGeom>
        </p:spPr>
        <p:txBody>
          <a:bodyPr anchor="t">
            <a:spAutoFit/>
          </a:bodyPr>
          <a:lstStyle/>
          <a:p>
            <a:pPr marL="285693" indent="-285693">
              <a:buClr>
                <a:schemeClr val="accent1"/>
              </a:buClr>
              <a:buFont typeface="Arial" panose="020B0604020202020204" pitchFamily="34" charset="0"/>
              <a:buChar char="•"/>
              <a:defRPr/>
            </a:pPr>
            <a:r>
              <a:rPr lang="en-US" altLang="en-US" sz="1600" dirty="0">
                <a:latin typeface="+mn-lt"/>
              </a:rPr>
              <a:t>Through a Punch Out Level 2 catalog  buying organizations is able to search for and find Punch Out items within their e-procurement application – SAP Ariba Catalog, buying &amp; </a:t>
            </a:r>
            <a:r>
              <a:rPr lang="en-US" altLang="en-US" sz="1600" dirty="0" err="1">
                <a:latin typeface="+mn-lt"/>
              </a:rPr>
              <a:t>Invoicng</a:t>
            </a:r>
            <a:r>
              <a:rPr lang="en-US" altLang="en-US" sz="1600" dirty="0">
                <a:latin typeface="+mn-lt"/>
              </a:rPr>
              <a:t>.. instead of having to  search within each supplier’s site directly.</a:t>
            </a:r>
          </a:p>
          <a:p>
            <a:pPr marL="285693" indent="-285693">
              <a:buClr>
                <a:schemeClr val="accent1"/>
              </a:buClr>
              <a:buFont typeface="Arial" panose="020B0604020202020204" pitchFamily="34" charset="0"/>
              <a:buChar char="•"/>
              <a:defRPr/>
            </a:pPr>
            <a:endParaRPr lang="en-US" altLang="en-US" sz="1600" dirty="0">
              <a:latin typeface="+mn-lt"/>
            </a:endParaRPr>
          </a:p>
          <a:p>
            <a:pPr marL="285693" indent="-285693">
              <a:buClr>
                <a:schemeClr val="accent1"/>
              </a:buClr>
              <a:buFont typeface="Arial" panose="020B0604020202020204" pitchFamily="34" charset="0"/>
              <a:buChar char="•"/>
              <a:defRPr/>
            </a:pPr>
            <a:r>
              <a:rPr lang="en-US" altLang="en-US" sz="1600" dirty="0">
                <a:latin typeface="+mn-lt"/>
              </a:rPr>
              <a:t>Supplier provides aisle, shelf or item level content feed. In the  index file – xlsx / CIF format. </a:t>
            </a:r>
          </a:p>
          <a:p>
            <a:pPr marL="285693" indent="-285693">
              <a:buClr>
                <a:schemeClr val="accent1"/>
              </a:buClr>
              <a:buFont typeface="Arial" panose="020B0604020202020204" pitchFamily="34" charset="0"/>
              <a:buChar char="•"/>
              <a:defRPr/>
            </a:pPr>
            <a:endParaRPr lang="en-US" altLang="en-US" sz="1600" dirty="0">
              <a:latin typeface="+mn-lt"/>
            </a:endParaRPr>
          </a:p>
          <a:p>
            <a:pPr marL="285693" indent="-285693">
              <a:buClr>
                <a:schemeClr val="accent1"/>
              </a:buClr>
              <a:buFont typeface="Arial" panose="020B0604020202020204" pitchFamily="34" charset="0"/>
              <a:buChar char="•"/>
              <a:defRPr/>
            </a:pPr>
            <a:r>
              <a:rPr lang="en-US" altLang="en-US" sz="1600" dirty="0">
                <a:latin typeface="+mn-lt"/>
              </a:rPr>
              <a:t> Supplier controls and maintains content.</a:t>
            </a:r>
          </a:p>
          <a:p>
            <a:pPr marL="285693" indent="-285693">
              <a:buClr>
                <a:schemeClr val="accent1"/>
              </a:buClr>
              <a:buFont typeface="Arial" panose="020B0604020202020204" pitchFamily="34" charset="0"/>
              <a:buChar char="•"/>
              <a:defRPr/>
            </a:pPr>
            <a:endParaRPr lang="en-US" altLang="en-US" sz="1600" dirty="0">
              <a:latin typeface="+mn-lt"/>
            </a:endParaRPr>
          </a:p>
          <a:p>
            <a:pPr marL="285693" indent="-285693">
              <a:buClr>
                <a:schemeClr val="accent1"/>
              </a:buClr>
              <a:buFont typeface="Arial" panose="020B0604020202020204" pitchFamily="34" charset="0"/>
              <a:buChar char="•"/>
              <a:defRPr/>
            </a:pPr>
            <a:r>
              <a:rPr lang="en-US" altLang="en-US" sz="1600" dirty="0">
                <a:latin typeface="+mn-lt"/>
              </a:rPr>
              <a:t>Content and Pricing is specific to Customer Level 2 makes suppliers’ products more accessible to buying organizations, increases the visibility of suppliers’ products, provide with the updated prices and increases visits to suppliers’ Punch Out sites. </a:t>
            </a:r>
          </a:p>
          <a:p>
            <a:pPr marL="285693" indent="-285693">
              <a:buClr>
                <a:schemeClr val="accent1"/>
              </a:buClr>
              <a:buFont typeface="Arial" panose="020B0604020202020204" pitchFamily="34" charset="0"/>
              <a:buChar char="•"/>
              <a:defRPr/>
            </a:pPr>
            <a:endParaRPr lang="en-US" altLang="en-US" sz="1600" dirty="0">
              <a:latin typeface="+mn-lt"/>
            </a:endParaRPr>
          </a:p>
          <a:p>
            <a:pPr marL="285693" indent="-285693">
              <a:buClr>
                <a:schemeClr val="accent1"/>
              </a:buClr>
              <a:buFont typeface="Arial" panose="020B0604020202020204" pitchFamily="34" charset="0"/>
              <a:buChar char="•"/>
              <a:defRPr/>
            </a:pPr>
            <a:r>
              <a:rPr lang="en-US" sz="1600" dirty="0">
                <a:latin typeface="+mn-lt"/>
              </a:rPr>
              <a:t>An index Punch Out catalog file, </a:t>
            </a:r>
            <a:r>
              <a:rPr lang="en-US" sz="1600" dirty="0" err="1">
                <a:latin typeface="+mn-lt"/>
              </a:rPr>
              <a:t>xls</a:t>
            </a:r>
            <a:r>
              <a:rPr lang="en-US" sz="1600" dirty="0">
                <a:latin typeface="+mn-lt"/>
              </a:rPr>
              <a:t> or CIF formats of items needs to be first published on Ariba Network and after that a customer loads into Ariba. </a:t>
            </a:r>
          </a:p>
          <a:p>
            <a:pPr marL="285693" indent="-285693">
              <a:buClr>
                <a:schemeClr val="accent1"/>
              </a:buClr>
              <a:buFont typeface="Arial" panose="020B0604020202020204" pitchFamily="34" charset="0"/>
              <a:buChar char="•"/>
              <a:defRPr/>
            </a:pPr>
            <a:r>
              <a:rPr lang="en-US" sz="1600" dirty="0">
                <a:latin typeface="+mn-lt"/>
              </a:rPr>
              <a:t>Items from an index file direct to a shell, aisle or product level in the supplier’s Punch out catalog (web shop). </a:t>
            </a:r>
          </a:p>
          <a:p>
            <a:pPr marL="285693" indent="-285693">
              <a:buClr>
                <a:schemeClr val="accent1"/>
              </a:buClr>
              <a:buFont typeface="Arial" panose="020B0604020202020204" pitchFamily="34" charset="0"/>
              <a:buChar char="•"/>
              <a:defRPr/>
            </a:pPr>
            <a:endParaRPr lang="en-US" sz="1600" dirty="0">
              <a:latin typeface="+mn-lt"/>
            </a:endParaRPr>
          </a:p>
          <a:p>
            <a:pPr marL="285693" indent="-285693">
              <a:buClr>
                <a:schemeClr val="accent1"/>
              </a:buClr>
              <a:buFont typeface="Arial" panose="020B0604020202020204" pitchFamily="34" charset="0"/>
              <a:buChar char="•"/>
              <a:defRPr/>
            </a:pPr>
            <a:r>
              <a:rPr lang="en-US" sz="1600" dirty="0">
                <a:latin typeface="+mn-lt"/>
              </a:rPr>
              <a:t>A template of the index Punch out Level 2 is provided by be provided to suppliers by catalog knowledge expert of Ariba or can be found on buyer informational portal. </a:t>
            </a:r>
          </a:p>
        </p:txBody>
      </p:sp>
    </p:spTree>
    <p:extLst>
      <p:ext uri="{BB962C8B-B14F-4D97-AF65-F5344CB8AC3E}">
        <p14:creationId xmlns:p14="http://schemas.microsoft.com/office/powerpoint/2010/main" val="377932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CC50271-AB62-47CC-BFDA-8E87025E33B3}"/>
              </a:ext>
            </a:extLst>
          </p:cNvPr>
          <p:cNvSpPr>
            <a:spLocks noGrp="1"/>
          </p:cNvSpPr>
          <p:nvPr>
            <p:ph type="title"/>
          </p:nvPr>
        </p:nvSpPr>
        <p:spPr>
          <a:xfrm>
            <a:off x="504533" y="503917"/>
            <a:ext cx="11184523" cy="369801"/>
          </a:xfrm>
        </p:spPr>
        <p:txBody>
          <a:bodyPr/>
          <a:lstStyle/>
          <a:p>
            <a:pPr eaLnBrk="1" hangingPunct="1">
              <a:defRPr/>
            </a:pPr>
            <a:r>
              <a:rPr lang="en-US" altLang="en-US" dirty="0"/>
              <a:t>Types </a:t>
            </a:r>
            <a:r>
              <a:rPr lang="en-US" altLang="en-US" dirty="0">
                <a:latin typeface="+mn-lt"/>
              </a:rPr>
              <a:t>of</a:t>
            </a:r>
            <a:r>
              <a:rPr lang="en-US" altLang="en-US" dirty="0"/>
              <a:t> Level 2 Punch out</a:t>
            </a:r>
          </a:p>
        </p:txBody>
      </p:sp>
      <p:graphicFrame>
        <p:nvGraphicFramePr>
          <p:cNvPr id="5" name="Group 196">
            <a:extLst>
              <a:ext uri="{FF2B5EF4-FFF2-40B4-BE49-F238E27FC236}">
                <a16:creationId xmlns:a16="http://schemas.microsoft.com/office/drawing/2014/main" id="{135379DF-4E45-4B5C-9E47-DAB04226C7A7}"/>
              </a:ext>
            </a:extLst>
          </p:cNvPr>
          <p:cNvGraphicFramePr>
            <a:graphicFrameLocks/>
          </p:cNvGraphicFramePr>
          <p:nvPr/>
        </p:nvGraphicFramePr>
        <p:xfrm>
          <a:off x="990195" y="1694265"/>
          <a:ext cx="9265649" cy="4397944"/>
        </p:xfrm>
        <a:graphic>
          <a:graphicData uri="http://schemas.openxmlformats.org/drawingml/2006/table">
            <a:tbl>
              <a:tblPr>
                <a:tableStyleId>{5940675A-B579-460E-94D1-54222C63F5DA}</a:tableStyleId>
              </a:tblPr>
              <a:tblGrid>
                <a:gridCol w="1570527">
                  <a:extLst>
                    <a:ext uri="{9D8B030D-6E8A-4147-A177-3AD203B41FA5}">
                      <a16:colId xmlns:a16="http://schemas.microsoft.com/office/drawing/2014/main" val="20000"/>
                    </a:ext>
                  </a:extLst>
                </a:gridCol>
                <a:gridCol w="2398495">
                  <a:extLst>
                    <a:ext uri="{9D8B030D-6E8A-4147-A177-3AD203B41FA5}">
                      <a16:colId xmlns:a16="http://schemas.microsoft.com/office/drawing/2014/main" val="20001"/>
                    </a:ext>
                  </a:extLst>
                </a:gridCol>
                <a:gridCol w="3200569">
                  <a:extLst>
                    <a:ext uri="{9D8B030D-6E8A-4147-A177-3AD203B41FA5}">
                      <a16:colId xmlns:a16="http://schemas.microsoft.com/office/drawing/2014/main" val="20002"/>
                    </a:ext>
                  </a:extLst>
                </a:gridCol>
                <a:gridCol w="2096058">
                  <a:extLst>
                    <a:ext uri="{9D8B030D-6E8A-4147-A177-3AD203B41FA5}">
                      <a16:colId xmlns:a16="http://schemas.microsoft.com/office/drawing/2014/main" val="20003"/>
                    </a:ext>
                  </a:extLst>
                </a:gridCol>
              </a:tblGrid>
              <a:tr h="542994">
                <a:tc>
                  <a:txBody>
                    <a:bodyPr/>
                    <a:lstStyle/>
                    <a:p>
                      <a:pPr marL="344488" marR="0" lvl="0" indent="-344488" algn="ctr" defTabSz="465138" rtl="0" eaLnBrk="1" fontAlgn="ctr" latinLnBrk="0" hangingPunct="1">
                        <a:lnSpc>
                          <a:spcPct val="100000"/>
                        </a:lnSpc>
                        <a:spcBef>
                          <a:spcPct val="0"/>
                        </a:spcBef>
                        <a:spcAft>
                          <a:spcPct val="0"/>
                        </a:spcAft>
                        <a:buClrTx/>
                        <a:buSzTx/>
                        <a:buFontTx/>
                        <a:buNone/>
                        <a:tabLst/>
                      </a:pPr>
                      <a:r>
                        <a:rPr kumimoji="0" lang="en-US" sz="1400" u="none" strike="noStrike" cap="none" normalizeH="0" baseline="0" dirty="0" err="1">
                          <a:ln>
                            <a:noFill/>
                          </a:ln>
                          <a:effectLst/>
                        </a:rPr>
                        <a:t>PunchOut</a:t>
                      </a:r>
                      <a:r>
                        <a:rPr kumimoji="0" lang="en-US" sz="1400" u="none" strike="noStrike" cap="none" normalizeH="0" baseline="0" dirty="0">
                          <a:ln>
                            <a:noFill/>
                          </a:ln>
                          <a:effectLst/>
                        </a:rPr>
                        <a:t> Level</a:t>
                      </a:r>
                      <a:endParaRPr kumimoji="0" lang="en-US" sz="1400" b="0" i="0" u="none" strike="noStrike" cap="none" normalizeH="0" baseline="0" dirty="0">
                        <a:ln>
                          <a:noFill/>
                        </a:ln>
                        <a:solidFill>
                          <a:schemeClr val="bg1"/>
                        </a:solidFill>
                        <a:effectLst/>
                        <a:latin typeface="Arial" pitchFamily="34" charset="0"/>
                      </a:endParaRPr>
                    </a:p>
                  </a:txBody>
                  <a:tcPr marL="91429" marR="91429" marT="45709" marB="45709" anchor="ctr" horzOverflow="overflow"/>
                </a:tc>
                <a:tc>
                  <a:txBody>
                    <a:bodyPr/>
                    <a:lstStyle/>
                    <a:p>
                      <a:pPr marL="344488" marR="0" lvl="0" indent="-344488" algn="ctr" defTabSz="465138" rtl="0" eaLnBrk="1" fontAlgn="ctr"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Description</a:t>
                      </a:r>
                      <a:endParaRPr kumimoji="0" lang="en-US" sz="1400" b="0" i="0" u="none" strike="noStrike" cap="none" normalizeH="0" baseline="0" dirty="0">
                        <a:ln>
                          <a:noFill/>
                        </a:ln>
                        <a:solidFill>
                          <a:schemeClr val="bg1"/>
                        </a:solidFill>
                        <a:effectLst/>
                        <a:latin typeface="Arial" pitchFamily="34" charset="0"/>
                      </a:endParaRPr>
                    </a:p>
                  </a:txBody>
                  <a:tcPr marL="91429" marR="91429" marT="45709" marB="45709" anchor="ctr" horzOverflow="overflow"/>
                </a:tc>
                <a:tc>
                  <a:txBody>
                    <a:bodyPr/>
                    <a:lstStyle/>
                    <a:p>
                      <a:pPr marL="344488" marR="0" lvl="0" indent="-344488" algn="ctr" defTabSz="465138" rtl="0" eaLnBrk="1" fontAlgn="ctr"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PunchOut Index</a:t>
                      </a:r>
                      <a:endParaRPr kumimoji="0" lang="en-US" sz="1400" b="0" i="0" u="none" strike="noStrike" cap="none" normalizeH="0" baseline="0">
                        <a:ln>
                          <a:noFill/>
                        </a:ln>
                        <a:solidFill>
                          <a:schemeClr val="bg1"/>
                        </a:solidFill>
                        <a:effectLst/>
                        <a:latin typeface="Arial" pitchFamily="34" charset="0"/>
                      </a:endParaRPr>
                    </a:p>
                  </a:txBody>
                  <a:tcPr marL="91429" marR="91429" marT="45709" marB="45709" anchor="ctr" horzOverflow="overflow"/>
                </a:tc>
                <a:tc>
                  <a:txBody>
                    <a:bodyPr/>
                    <a:lstStyle/>
                    <a:p>
                      <a:pPr marL="344488" marR="0" lvl="0" indent="-344488" algn="ctr" defTabSz="465138" rtl="0" eaLnBrk="1" fontAlgn="ctr"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Example</a:t>
                      </a:r>
                      <a:endParaRPr kumimoji="0" lang="en-US" sz="1400" b="0" i="0" u="none" strike="noStrike" cap="none" normalizeH="0" baseline="0" dirty="0">
                        <a:ln>
                          <a:noFill/>
                        </a:ln>
                        <a:solidFill>
                          <a:schemeClr val="bg1"/>
                        </a:solidFill>
                        <a:effectLst/>
                        <a:latin typeface="Arial" pitchFamily="34" charset="0"/>
                      </a:endParaRPr>
                    </a:p>
                  </a:txBody>
                  <a:tcPr marL="91429" marR="91429" marT="45709" marB="45709" anchor="ctr" horzOverflow="overflow"/>
                </a:tc>
                <a:extLst>
                  <a:ext uri="{0D108BD9-81ED-4DB2-BD59-A6C34878D82A}">
                    <a16:rowId xmlns:a16="http://schemas.microsoft.com/office/drawing/2014/main" val="10000"/>
                  </a:ext>
                </a:extLst>
              </a:tr>
              <a:tr h="782097">
                <a:tc>
                  <a:txBody>
                    <a:bodyPr/>
                    <a:lstStyle/>
                    <a:p>
                      <a:pPr marL="344488" marR="0" lvl="0" indent="-344488" algn="ctr"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Store</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Traditional scenario where</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a single entrance to the site</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is made</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Contains just one item—the</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front door of your PunchOut</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site.</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ctr" defTabSz="465138" rtl="0" eaLnBrk="1" fontAlgn="t" latinLnBrk="0" hangingPunct="1">
                        <a:lnSpc>
                          <a:spcPct val="100000"/>
                        </a:lnSpc>
                        <a:spcBef>
                          <a:spcPct val="0"/>
                        </a:spcBef>
                        <a:spcAft>
                          <a:spcPct val="0"/>
                        </a:spcAft>
                        <a:buClrTx/>
                        <a:buSzTx/>
                        <a:buFontTx/>
                        <a:buNone/>
                        <a:tabLst/>
                      </a:pPr>
                      <a:r>
                        <a:rPr kumimoji="0" lang="en-US" sz="1400" u="sng" strike="noStrike" cap="none" normalizeH="0" baseline="0">
                          <a:ln>
                            <a:noFill/>
                          </a:ln>
                          <a:effectLst/>
                          <a:hlinkClick r:id="" action="ppaction://noaction"/>
                        </a:rPr>
                        <a:t>www.grainger.com</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extLst>
                  <a:ext uri="{0D108BD9-81ED-4DB2-BD59-A6C34878D82A}">
                    <a16:rowId xmlns:a16="http://schemas.microsoft.com/office/drawing/2014/main" val="10001"/>
                  </a:ext>
                </a:extLst>
              </a:tr>
              <a:tr h="971836">
                <a:tc>
                  <a:txBody>
                    <a:bodyPr/>
                    <a:lstStyle/>
                    <a:p>
                      <a:pPr marL="344488" marR="0" lvl="0" indent="-344488" algn="ctr"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Aisle</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A broad product category is</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offered. Entry directly into</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this category. </a:t>
                      </a:r>
                      <a:endParaRPr kumimoji="0" lang="en-US" sz="1400" b="0" i="0" u="none" strike="noStrike" cap="none" normalizeH="0" baseline="0" dirty="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Contains several items,</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analogous to physical</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aisles in your store or broad</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product categories.</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ctr"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Power Tools</a:t>
                      </a:r>
                      <a:endParaRPr kumimoji="0" lang="en-US" sz="1400" b="0" i="0" u="none" strike="noStrike" cap="none" normalizeH="0" baseline="0" dirty="0">
                        <a:ln>
                          <a:noFill/>
                        </a:ln>
                        <a:solidFill>
                          <a:schemeClr val="tx1"/>
                        </a:solidFill>
                        <a:effectLst/>
                        <a:latin typeface="Arial" pitchFamily="34" charset="0"/>
                      </a:endParaRPr>
                    </a:p>
                  </a:txBody>
                  <a:tcPr marL="91429" marR="91429" marT="45709" marB="45709" horzOverflow="overflow"/>
                </a:tc>
                <a:extLst>
                  <a:ext uri="{0D108BD9-81ED-4DB2-BD59-A6C34878D82A}">
                    <a16:rowId xmlns:a16="http://schemas.microsoft.com/office/drawing/2014/main" val="10002"/>
                  </a:ext>
                </a:extLst>
              </a:tr>
              <a:tr h="1318920">
                <a:tc>
                  <a:txBody>
                    <a:bodyPr/>
                    <a:lstStyle/>
                    <a:p>
                      <a:pPr marL="344488" marR="0" lvl="0" indent="-344488" algn="ctr"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Shelf</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A specific product is offered</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that yields limited search</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results on supplier site. No</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further search / navigation</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required to pick SKU.</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Contains several items,</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analogous to physical</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shelves in your store or</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Specific product categories.</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ctr"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Power Drills</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extLst>
                  <a:ext uri="{0D108BD9-81ED-4DB2-BD59-A6C34878D82A}">
                    <a16:rowId xmlns:a16="http://schemas.microsoft.com/office/drawing/2014/main" val="10003"/>
                  </a:ext>
                </a:extLst>
              </a:tr>
              <a:tr h="782097">
                <a:tc>
                  <a:txBody>
                    <a:bodyPr/>
                    <a:lstStyle/>
                    <a:p>
                      <a:pPr marL="344488" marR="0" lvl="0" indent="-344488" algn="ctr"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Product</a:t>
                      </a:r>
                      <a:endParaRPr kumimoji="0" lang="en-US" sz="1400" b="0" i="0" u="none" strike="noStrike" cap="none" normalizeH="0" baseline="0" dirty="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User is taken directly to the</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item. </a:t>
                      </a:r>
                      <a:endParaRPr kumimoji="0" lang="en-US" sz="1400" b="0" i="0" u="none" strike="noStrike" cap="none" normalizeH="0" baseline="0" dirty="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Contains an item for each</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of your products, including</a:t>
                      </a:r>
                    </a:p>
                    <a:p>
                      <a:pPr marL="344488" marR="0" lvl="0" indent="-344488" algn="l"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a:ln>
                            <a:noFill/>
                          </a:ln>
                          <a:effectLst/>
                        </a:rPr>
                        <a:t>a price.</a:t>
                      </a:r>
                      <a:endParaRPr kumimoji="0" lang="en-US" sz="1400" b="0" i="0" u="none" strike="noStrike" cap="none" normalizeH="0" baseline="0">
                        <a:ln>
                          <a:noFill/>
                        </a:ln>
                        <a:solidFill>
                          <a:schemeClr val="tx1"/>
                        </a:solidFill>
                        <a:effectLst/>
                        <a:latin typeface="Arial" pitchFamily="34" charset="0"/>
                      </a:endParaRPr>
                    </a:p>
                  </a:txBody>
                  <a:tcPr marL="91429" marR="91429" marT="45709" marB="45709" horzOverflow="overflow"/>
                </a:tc>
                <a:tc>
                  <a:txBody>
                    <a:bodyPr/>
                    <a:lstStyle/>
                    <a:p>
                      <a:pPr marL="344488" marR="0" lvl="0" indent="-344488" algn="ctr" defTabSz="465138" rtl="0" eaLnBrk="1" fontAlgn="t" latinLnBrk="0" hangingPunct="1">
                        <a:lnSpc>
                          <a:spcPct val="100000"/>
                        </a:lnSpc>
                        <a:spcBef>
                          <a:spcPct val="0"/>
                        </a:spcBef>
                        <a:spcAft>
                          <a:spcPct val="0"/>
                        </a:spcAft>
                        <a:buClrTx/>
                        <a:buSzTx/>
                        <a:buFontTx/>
                        <a:buNone/>
                        <a:tabLst/>
                      </a:pPr>
                      <a:r>
                        <a:rPr kumimoji="0" lang="en-US" sz="1400" u="none" strike="noStrike" cap="none" normalizeH="0" baseline="0" dirty="0">
                          <a:ln>
                            <a:noFill/>
                          </a:ln>
                          <a:effectLst/>
                        </a:rPr>
                        <a:t>Power Drill Craftsman Model 1234</a:t>
                      </a:r>
                      <a:endParaRPr kumimoji="0" lang="en-US" sz="1400" b="0" i="0" u="none" strike="noStrike" cap="none" normalizeH="0" baseline="0" dirty="0">
                        <a:ln>
                          <a:noFill/>
                        </a:ln>
                        <a:solidFill>
                          <a:schemeClr val="tx1"/>
                        </a:solidFill>
                        <a:effectLst/>
                        <a:latin typeface="Arial" pitchFamily="34" charset="0"/>
                      </a:endParaRPr>
                    </a:p>
                  </a:txBody>
                  <a:tcPr marL="91429" marR="91429" marT="45709" marB="45709" horzOverflow="overflow"/>
                </a:tc>
                <a:extLst>
                  <a:ext uri="{0D108BD9-81ED-4DB2-BD59-A6C34878D82A}">
                    <a16:rowId xmlns:a16="http://schemas.microsoft.com/office/drawing/2014/main" val="10004"/>
                  </a:ext>
                </a:extLst>
              </a:tr>
            </a:tbl>
          </a:graphicData>
        </a:graphic>
      </p:graphicFrame>
      <p:sp>
        <p:nvSpPr>
          <p:cNvPr id="20515" name="Rectangle 9">
            <a:extLst>
              <a:ext uri="{FF2B5EF4-FFF2-40B4-BE49-F238E27FC236}">
                <a16:creationId xmlns:a16="http://schemas.microsoft.com/office/drawing/2014/main" id="{06AA1778-409A-4DBA-9FCF-2ADE02489875}"/>
              </a:ext>
            </a:extLst>
          </p:cNvPr>
          <p:cNvSpPr>
            <a:spLocks noChangeArrowheads="1"/>
          </p:cNvSpPr>
          <p:nvPr/>
        </p:nvSpPr>
        <p:spPr bwMode="auto">
          <a:xfrm>
            <a:off x="2145629" y="970534"/>
            <a:ext cx="7556338" cy="504708"/>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lvl1pPr marL="344488" indent="-344488" defTabSz="465138">
              <a:spcBef>
                <a:spcPts val="1800"/>
              </a:spcBef>
              <a:buClr>
                <a:schemeClr val="accent1"/>
              </a:buClr>
              <a:buSzPct val="80000"/>
              <a:defRPr sz="2000">
                <a:solidFill>
                  <a:schemeClr val="tx1"/>
                </a:solidFill>
                <a:latin typeface="Arial" panose="020B0604020202020204" pitchFamily="34" charset="0"/>
              </a:defRPr>
            </a:lvl1pPr>
            <a:lvl2pPr marL="742950" indent="-285750" defTabSz="465138">
              <a:spcBef>
                <a:spcPts val="600"/>
              </a:spcBef>
              <a:buClr>
                <a:schemeClr val="accent1"/>
              </a:buClr>
              <a:buSzPct val="100000"/>
              <a:buFont typeface="wingdings" panose="05000000000000000000" pitchFamily="2" charset="2"/>
              <a:buChar char="§"/>
              <a:defRPr>
                <a:solidFill>
                  <a:schemeClr val="tx1"/>
                </a:solidFill>
                <a:latin typeface="Arial" panose="020B0604020202020204" pitchFamily="34" charset="0"/>
              </a:defRPr>
            </a:lvl2pPr>
            <a:lvl3pPr marL="1143000" indent="-228600" defTabSz="465138">
              <a:spcBef>
                <a:spcPts val="300"/>
              </a:spcBef>
              <a:buClr>
                <a:schemeClr val="tx1"/>
              </a:buClr>
              <a:buSzPct val="100000"/>
              <a:buFont typeface="Arial" panose="020B0604020202020204" pitchFamily="34" charset="0"/>
              <a:buChar char="–"/>
              <a:defRPr>
                <a:solidFill>
                  <a:schemeClr val="tx1"/>
                </a:solidFill>
                <a:latin typeface="Arial" panose="020B0604020202020204" pitchFamily="34" charset="0"/>
              </a:defRPr>
            </a:lvl3pPr>
            <a:lvl4pPr marL="1600200" indent="-228600" defTabSz="465138">
              <a:spcBef>
                <a:spcPts val="300"/>
              </a:spcBef>
              <a:buClr>
                <a:schemeClr val="tx1"/>
              </a:buClr>
              <a:buSzPct val="120000"/>
              <a:buFont typeface="Arial" panose="020B0604020202020204" pitchFamily="34" charset="0"/>
              <a:buChar char="▫"/>
              <a:defRPr sz="1600">
                <a:solidFill>
                  <a:schemeClr val="tx1"/>
                </a:solidFill>
                <a:latin typeface="Arial" panose="020B0604020202020204" pitchFamily="34" charset="0"/>
              </a:defRPr>
            </a:lvl4pPr>
            <a:lvl5pPr marL="2057400" indent="-228600" defTabSz="465138">
              <a:spcBef>
                <a:spcPts val="100"/>
              </a:spcBef>
              <a:buClr>
                <a:schemeClr val="tx1"/>
              </a:buClr>
              <a:buSzPct val="100000"/>
              <a:buFont typeface="Symbol" panose="05050102010706020507" pitchFamily="18" charset="2"/>
              <a:buChar char="-"/>
              <a:defRPr sz="1400">
                <a:solidFill>
                  <a:schemeClr val="tx1"/>
                </a:solidFill>
                <a:latin typeface="Arial" panose="020B0604020202020204" pitchFamily="34" charset="0"/>
              </a:defRPr>
            </a:lvl5pPr>
            <a:lvl6pPr marL="2514600" indent="-228600" defTabSz="4651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6pPr>
            <a:lvl7pPr marL="2971800" indent="-228600" defTabSz="4651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7pPr>
            <a:lvl8pPr marL="3429000" indent="-228600" defTabSz="4651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8pPr>
            <a:lvl9pPr marL="3886200" indent="-228600" defTabSz="4651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9pPr>
          </a:lstStyle>
          <a:p>
            <a:pPr eaLnBrk="1" hangingPunct="1">
              <a:lnSpc>
                <a:spcPct val="65000"/>
              </a:lnSpc>
              <a:spcBef>
                <a:spcPct val="50000"/>
              </a:spcBef>
              <a:buClr>
                <a:srgbClr val="FF0000"/>
              </a:buClr>
              <a:buSzTx/>
              <a:buFont typeface="Webdings" panose="05030102010509060703" pitchFamily="18" charset="2"/>
              <a:buChar char="4"/>
            </a:pPr>
            <a:r>
              <a:rPr lang="en-US" altLang="en-US" sz="2100"/>
              <a:t>Allow suppliers to provide a mix of PunchOut levels with Store, Aisle, Shelf and Product</a:t>
            </a:r>
          </a:p>
          <a:p>
            <a:pPr eaLnBrk="1" hangingPunct="1">
              <a:lnSpc>
                <a:spcPct val="65000"/>
              </a:lnSpc>
              <a:spcBef>
                <a:spcPct val="50000"/>
              </a:spcBef>
              <a:buClr>
                <a:srgbClr val="FF0000"/>
              </a:buClr>
              <a:buSzTx/>
              <a:buFont typeface="Webdings" panose="05030102010509060703" pitchFamily="18" charset="2"/>
              <a:buChar char="4"/>
            </a:pPr>
            <a:endParaRPr lang="en-US" altLang="en-US" sz="2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CFB581-7F76-476A-94E9-F9F40814D799}"/>
              </a:ext>
            </a:extLst>
          </p:cNvPr>
          <p:cNvPicPr>
            <a:picLocks noChangeAspect="1"/>
          </p:cNvPicPr>
          <p:nvPr/>
        </p:nvPicPr>
        <p:blipFill>
          <a:blip r:embed="rId3"/>
          <a:stretch>
            <a:fillRect/>
          </a:stretch>
        </p:blipFill>
        <p:spPr>
          <a:xfrm>
            <a:off x="594999" y="2143422"/>
            <a:ext cx="9846571" cy="3840861"/>
          </a:xfrm>
          <a:prstGeom prst="rect">
            <a:avLst/>
          </a:prstGeom>
          <a:ln>
            <a:noFill/>
          </a:ln>
          <a:effectLst>
            <a:outerShdw blurRad="292100" dist="139700" dir="2700000" algn="tl" rotWithShape="0">
              <a:srgbClr val="333333">
                <a:alpha val="65000"/>
              </a:srgbClr>
            </a:outerShdw>
          </a:effectLst>
        </p:spPr>
      </p:pic>
      <p:sp>
        <p:nvSpPr>
          <p:cNvPr id="4" name="Rectangle 5">
            <a:extLst>
              <a:ext uri="{FF2B5EF4-FFF2-40B4-BE49-F238E27FC236}">
                <a16:creationId xmlns:a16="http://schemas.microsoft.com/office/drawing/2014/main" id="{33C103FF-40FC-432A-A398-8D52CF4F4F37}"/>
              </a:ext>
            </a:extLst>
          </p:cNvPr>
          <p:cNvSpPr txBox="1">
            <a:spLocks noChangeArrowheads="1"/>
          </p:cNvSpPr>
          <p:nvPr/>
        </p:nvSpPr>
        <p:spPr>
          <a:xfrm>
            <a:off x="1850421" y="61105"/>
            <a:ext cx="8397518" cy="1142735"/>
          </a:xfrm>
          <a:prstGeom prst="rect">
            <a:avLst/>
          </a:prstGeom>
        </p:spPr>
        <p:txBody>
          <a:bodyPr/>
          <a:lstStyle/>
          <a:p>
            <a:pPr>
              <a:defRPr/>
            </a:pPr>
            <a:endParaRPr lang="en-US" sz="2400" kern="0" dirty="0">
              <a:solidFill>
                <a:schemeClr val="accent2"/>
              </a:solidFill>
              <a:latin typeface="+mj-lt"/>
              <a:ea typeface="+mj-ea"/>
              <a:cs typeface="+mj-cs"/>
            </a:endParaRPr>
          </a:p>
        </p:txBody>
      </p:sp>
      <p:sp>
        <p:nvSpPr>
          <p:cNvPr id="22532" name="Rectangle 2">
            <a:extLst>
              <a:ext uri="{FF2B5EF4-FFF2-40B4-BE49-F238E27FC236}">
                <a16:creationId xmlns:a16="http://schemas.microsoft.com/office/drawing/2014/main" id="{65F4CCDD-45EB-4E8D-9E98-66A728521C16}"/>
              </a:ext>
            </a:extLst>
          </p:cNvPr>
          <p:cNvSpPr>
            <a:spLocks noGrp="1"/>
          </p:cNvSpPr>
          <p:nvPr>
            <p:ph type="title"/>
          </p:nvPr>
        </p:nvSpPr>
        <p:spPr>
          <a:xfrm>
            <a:off x="767997" y="497566"/>
            <a:ext cx="8494334" cy="368215"/>
          </a:xfrm>
        </p:spPr>
        <p:txBody>
          <a:bodyPr/>
          <a:lstStyle/>
          <a:p>
            <a:pPr eaLnBrk="1" hangingPunct="1"/>
            <a:r>
              <a:rPr lang="en-US" altLang="en-US" dirty="0"/>
              <a:t>View of the items from a </a:t>
            </a:r>
            <a:r>
              <a:rPr lang="en-US" altLang="en-US" dirty="0" err="1"/>
              <a:t>PunchOut</a:t>
            </a:r>
            <a:r>
              <a:rPr lang="en-US" altLang="en-US" dirty="0"/>
              <a:t> Level 2 </a:t>
            </a:r>
          </a:p>
        </p:txBody>
      </p:sp>
      <p:sp>
        <p:nvSpPr>
          <p:cNvPr id="22533" name="AutoShape 14">
            <a:extLst>
              <a:ext uri="{FF2B5EF4-FFF2-40B4-BE49-F238E27FC236}">
                <a16:creationId xmlns:a16="http://schemas.microsoft.com/office/drawing/2014/main" id="{40562F81-65A7-4D2F-88BB-E58A6492FECB}"/>
              </a:ext>
            </a:extLst>
          </p:cNvPr>
          <p:cNvSpPr>
            <a:spLocks noChangeArrowheads="1"/>
          </p:cNvSpPr>
          <p:nvPr/>
        </p:nvSpPr>
        <p:spPr bwMode="auto">
          <a:xfrm>
            <a:off x="7415701" y="1119722"/>
            <a:ext cx="4036079" cy="896730"/>
          </a:xfrm>
          <a:prstGeom prst="wedgeRoundRectCallout">
            <a:avLst>
              <a:gd name="adj1" fmla="val 10509"/>
              <a:gd name="adj2" fmla="val 111231"/>
              <a:gd name="adj3" fmla="val 16667"/>
            </a:avLst>
          </a:prstGeom>
          <a:solidFill>
            <a:schemeClr val="accent1"/>
          </a:solidFill>
          <a:ln>
            <a:noFill/>
          </a:ln>
          <a:effectLst>
            <a:outerShdw blurRad="50800" dist="38100" dir="8100000" algn="tr" rotWithShape="0">
              <a:prstClr val="black">
                <a:alpha val="40000"/>
              </a:prstClr>
            </a:outerShdw>
          </a:effectLst>
        </p:spPr>
        <p:txBody>
          <a:bodyPr/>
          <a:lstStyle>
            <a:lvl1pPr>
              <a:spcBef>
                <a:spcPts val="1800"/>
              </a:spcBef>
              <a:buClr>
                <a:schemeClr val="accent1"/>
              </a:buClr>
              <a:buSzPct val="80000"/>
              <a:defRPr sz="2000">
                <a:solidFill>
                  <a:schemeClr val="tx1"/>
                </a:solidFill>
                <a:latin typeface="Arial" panose="020B0604020202020204" pitchFamily="34" charset="0"/>
              </a:defRPr>
            </a:lvl1pPr>
            <a:lvl2pPr marL="742950" indent="-285750">
              <a:spcBef>
                <a:spcPts val="600"/>
              </a:spcBef>
              <a:buClr>
                <a:schemeClr val="accent1"/>
              </a:buClr>
              <a:buSzPct val="100000"/>
              <a:buFont typeface="wingdings" panose="05000000000000000000" pitchFamily="2" charset="2"/>
              <a:buChar char="§"/>
              <a:defRPr>
                <a:solidFill>
                  <a:schemeClr val="tx1"/>
                </a:solidFill>
                <a:latin typeface="Arial" panose="020B0604020202020204" pitchFamily="34" charset="0"/>
              </a:defRPr>
            </a:lvl2pPr>
            <a:lvl3pPr marL="1143000" indent="-228600">
              <a:spcBef>
                <a:spcPts val="300"/>
              </a:spcBef>
              <a:buClr>
                <a:schemeClr val="tx1"/>
              </a:buClr>
              <a:buSzPct val="100000"/>
              <a:buFont typeface="Arial" panose="020B0604020202020204" pitchFamily="34" charset="0"/>
              <a:buChar char="–"/>
              <a:defRPr>
                <a:solidFill>
                  <a:schemeClr val="tx1"/>
                </a:solidFill>
                <a:latin typeface="Arial" panose="020B0604020202020204" pitchFamily="34" charset="0"/>
              </a:defRPr>
            </a:lvl3pPr>
            <a:lvl4pPr marL="1600200" indent="-228600">
              <a:spcBef>
                <a:spcPts val="300"/>
              </a:spcBef>
              <a:buClr>
                <a:schemeClr val="tx1"/>
              </a:buClr>
              <a:buSzPct val="120000"/>
              <a:buFont typeface="Arial" panose="020B0604020202020204" pitchFamily="34" charset="0"/>
              <a:buChar char="▫"/>
              <a:defRPr sz="1600">
                <a:solidFill>
                  <a:schemeClr val="tx1"/>
                </a:solidFill>
                <a:latin typeface="Arial" panose="020B0604020202020204" pitchFamily="34" charset="0"/>
              </a:defRPr>
            </a:lvl4pPr>
            <a:lvl5pPr marL="2057400" indent="-228600">
              <a:spcBef>
                <a:spcPts val="100"/>
              </a:spcBef>
              <a:buClr>
                <a:schemeClr val="tx1"/>
              </a:buClr>
              <a:buSzPct val="100000"/>
              <a:buFont typeface="Symbol" panose="05050102010706020507" pitchFamily="18" charset="2"/>
              <a:buChar char="-"/>
              <a:defRPr sz="1400">
                <a:solidFill>
                  <a:schemeClr val="tx1"/>
                </a:solidFill>
                <a:latin typeface="Arial" panose="020B0604020202020204" pitchFamily="34" charset="0"/>
              </a:defRPr>
            </a:lvl5pPr>
            <a:lvl6pPr marL="2514600" indent="-228600" defTabSz="10874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6pPr>
            <a:lvl7pPr marL="2971800" indent="-228600" defTabSz="10874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7pPr>
            <a:lvl8pPr marL="3429000" indent="-228600" defTabSz="10874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8pPr>
            <a:lvl9pPr marL="3886200" indent="-228600" defTabSz="10874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9pPr>
          </a:lstStyle>
          <a:p>
            <a:pPr eaLnBrk="1" hangingPunct="1">
              <a:lnSpc>
                <a:spcPct val="85000"/>
              </a:lnSpc>
              <a:spcBef>
                <a:spcPct val="50000"/>
              </a:spcBef>
              <a:buClr>
                <a:srgbClr val="FF0000"/>
              </a:buClr>
              <a:buSzTx/>
              <a:buFont typeface="Webdings" panose="05030102010509060703" pitchFamily="18" charset="2"/>
              <a:buChar char="4"/>
              <a:defRPr/>
            </a:pPr>
            <a:r>
              <a:rPr lang="en-US" altLang="en-US" sz="2100" b="1" dirty="0">
                <a:solidFill>
                  <a:srgbClr val="FFFFFF"/>
                </a:solidFill>
              </a:rPr>
              <a:t>Click “Buy from Supplier” to enter </a:t>
            </a:r>
            <a:r>
              <a:rPr lang="en-US" altLang="en-US" sz="2100" b="1" dirty="0" err="1">
                <a:solidFill>
                  <a:srgbClr val="FFFFFF"/>
                </a:solidFill>
              </a:rPr>
              <a:t>Webshop</a:t>
            </a:r>
            <a:r>
              <a:rPr lang="en-US" altLang="en-US" sz="2100" b="1" dirty="0">
                <a:solidFill>
                  <a:srgbClr val="FFFFFF"/>
                </a:solidFill>
              </a:rPr>
              <a:t>.   </a:t>
            </a:r>
          </a:p>
        </p:txBody>
      </p:sp>
      <p:sp>
        <p:nvSpPr>
          <p:cNvPr id="22534" name="AutoShape 14">
            <a:extLst>
              <a:ext uri="{FF2B5EF4-FFF2-40B4-BE49-F238E27FC236}">
                <a16:creationId xmlns:a16="http://schemas.microsoft.com/office/drawing/2014/main" id="{DD176875-54A3-46BE-8921-5677164B519F}"/>
              </a:ext>
            </a:extLst>
          </p:cNvPr>
          <p:cNvSpPr>
            <a:spLocks noChangeArrowheads="1"/>
          </p:cNvSpPr>
          <p:nvPr/>
        </p:nvSpPr>
        <p:spPr bwMode="auto">
          <a:xfrm>
            <a:off x="5905544" y="5984283"/>
            <a:ext cx="4342395" cy="522167"/>
          </a:xfrm>
          <a:prstGeom prst="wedgeRoundRectCallout">
            <a:avLst>
              <a:gd name="adj1" fmla="val -101648"/>
              <a:gd name="adj2" fmla="val -431014"/>
              <a:gd name="adj3" fmla="val 16667"/>
            </a:avLst>
          </a:prstGeom>
          <a:solidFill>
            <a:schemeClr val="accent1"/>
          </a:solidFill>
          <a:ln>
            <a:noFill/>
          </a:ln>
          <a:effectLst>
            <a:outerShdw blurRad="50800" dist="38100" dir="8100000" algn="tr" rotWithShape="0">
              <a:prstClr val="black">
                <a:alpha val="40000"/>
              </a:prstClr>
            </a:outerShdw>
          </a:effectLst>
        </p:spPr>
        <p:txBody>
          <a:bodyPr/>
          <a:lstStyle>
            <a:lvl1pPr>
              <a:spcBef>
                <a:spcPts val="1800"/>
              </a:spcBef>
              <a:buClr>
                <a:schemeClr val="accent1"/>
              </a:buClr>
              <a:buSzPct val="80000"/>
              <a:defRPr sz="2000">
                <a:solidFill>
                  <a:schemeClr val="tx1"/>
                </a:solidFill>
                <a:latin typeface="Arial" panose="020B0604020202020204" pitchFamily="34" charset="0"/>
              </a:defRPr>
            </a:lvl1pPr>
            <a:lvl2pPr marL="742950" indent="-285750">
              <a:spcBef>
                <a:spcPts val="600"/>
              </a:spcBef>
              <a:buClr>
                <a:schemeClr val="accent1"/>
              </a:buClr>
              <a:buSzPct val="100000"/>
              <a:buFont typeface="wingdings" panose="05000000000000000000" pitchFamily="2" charset="2"/>
              <a:buChar char="§"/>
              <a:defRPr>
                <a:solidFill>
                  <a:schemeClr val="tx1"/>
                </a:solidFill>
                <a:latin typeface="Arial" panose="020B0604020202020204" pitchFamily="34" charset="0"/>
              </a:defRPr>
            </a:lvl2pPr>
            <a:lvl3pPr marL="1143000" indent="-228600">
              <a:spcBef>
                <a:spcPts val="300"/>
              </a:spcBef>
              <a:buClr>
                <a:schemeClr val="tx1"/>
              </a:buClr>
              <a:buSzPct val="100000"/>
              <a:buFont typeface="Arial" panose="020B0604020202020204" pitchFamily="34" charset="0"/>
              <a:buChar char="–"/>
              <a:defRPr>
                <a:solidFill>
                  <a:schemeClr val="tx1"/>
                </a:solidFill>
                <a:latin typeface="Arial" panose="020B0604020202020204" pitchFamily="34" charset="0"/>
              </a:defRPr>
            </a:lvl3pPr>
            <a:lvl4pPr marL="1600200" indent="-228600">
              <a:spcBef>
                <a:spcPts val="300"/>
              </a:spcBef>
              <a:buClr>
                <a:schemeClr val="tx1"/>
              </a:buClr>
              <a:buSzPct val="120000"/>
              <a:buFont typeface="Arial" panose="020B0604020202020204" pitchFamily="34" charset="0"/>
              <a:buChar char="▫"/>
              <a:defRPr sz="1600">
                <a:solidFill>
                  <a:schemeClr val="tx1"/>
                </a:solidFill>
                <a:latin typeface="Arial" panose="020B0604020202020204" pitchFamily="34" charset="0"/>
              </a:defRPr>
            </a:lvl4pPr>
            <a:lvl5pPr marL="2057400" indent="-228600">
              <a:spcBef>
                <a:spcPts val="100"/>
              </a:spcBef>
              <a:buClr>
                <a:schemeClr val="tx1"/>
              </a:buClr>
              <a:buSzPct val="100000"/>
              <a:buFont typeface="Symbol" panose="05050102010706020507" pitchFamily="18" charset="2"/>
              <a:buChar char="-"/>
              <a:defRPr sz="1400">
                <a:solidFill>
                  <a:schemeClr val="tx1"/>
                </a:solidFill>
                <a:latin typeface="Arial" panose="020B0604020202020204" pitchFamily="34" charset="0"/>
              </a:defRPr>
            </a:lvl5pPr>
            <a:lvl6pPr marL="2514600" indent="-228600" defTabSz="10874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6pPr>
            <a:lvl7pPr marL="2971800" indent="-228600" defTabSz="10874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7pPr>
            <a:lvl8pPr marL="3429000" indent="-228600" defTabSz="10874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8pPr>
            <a:lvl9pPr marL="3886200" indent="-228600" defTabSz="1087438" eaLnBrk="0" fontAlgn="base" hangingPunct="0">
              <a:spcBef>
                <a:spcPts val="100"/>
              </a:spcBef>
              <a:spcAft>
                <a:spcPct val="0"/>
              </a:spcAft>
              <a:buClr>
                <a:schemeClr val="tx1"/>
              </a:buClr>
              <a:buSzPct val="100000"/>
              <a:buFont typeface="Symbol" panose="05050102010706020507" pitchFamily="18" charset="2"/>
              <a:buChar char="-"/>
              <a:defRPr sz="1400">
                <a:solidFill>
                  <a:schemeClr val="tx1"/>
                </a:solidFill>
                <a:latin typeface="Arial" panose="020B0604020202020204" pitchFamily="34" charset="0"/>
              </a:defRPr>
            </a:lvl9pPr>
          </a:lstStyle>
          <a:p>
            <a:pPr eaLnBrk="1" hangingPunct="1">
              <a:lnSpc>
                <a:spcPct val="85000"/>
              </a:lnSpc>
              <a:spcBef>
                <a:spcPct val="50000"/>
              </a:spcBef>
              <a:buClr>
                <a:srgbClr val="FF0000"/>
              </a:buClr>
              <a:buSzTx/>
              <a:buFont typeface="Webdings" panose="05030102010509060703" pitchFamily="18" charset="2"/>
              <a:buChar char="4"/>
              <a:defRPr/>
            </a:pPr>
            <a:r>
              <a:rPr lang="en-US" altLang="en-US" sz="2100" b="1" dirty="0">
                <a:solidFill>
                  <a:srgbClr val="FFFFFF"/>
                </a:solidFill>
              </a:rPr>
              <a:t>Items from an index file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A723D30-0B91-4109-94A2-662F91DA3D11}"/>
              </a:ext>
            </a:extLst>
          </p:cNvPr>
          <p:cNvPicPr>
            <a:picLocks noChangeAspect="1"/>
          </p:cNvPicPr>
          <p:nvPr/>
        </p:nvPicPr>
        <p:blipFill rotWithShape="1">
          <a:blip r:embed="rId3"/>
          <a:srcRect b="42099"/>
          <a:stretch/>
        </p:blipFill>
        <p:spPr>
          <a:xfrm>
            <a:off x="641026" y="1911701"/>
            <a:ext cx="10752823" cy="2706062"/>
          </a:xfrm>
          <a:prstGeom prst="rect">
            <a:avLst/>
          </a:prstGeom>
          <a:ln>
            <a:noFill/>
          </a:ln>
          <a:effectLst>
            <a:outerShdw blurRad="292100" dist="139700" dir="2700000" algn="tl" rotWithShape="0">
              <a:srgbClr val="333333">
                <a:alpha val="65000"/>
              </a:srgbClr>
            </a:outerShdw>
          </a:effectLst>
        </p:spPr>
      </p:pic>
      <p:sp>
        <p:nvSpPr>
          <p:cNvPr id="28675" name="Title 6">
            <a:extLst>
              <a:ext uri="{FF2B5EF4-FFF2-40B4-BE49-F238E27FC236}">
                <a16:creationId xmlns:a16="http://schemas.microsoft.com/office/drawing/2014/main" id="{268B1A79-E4FE-4993-B59C-9E52935188DE}"/>
              </a:ext>
            </a:extLst>
          </p:cNvPr>
          <p:cNvSpPr>
            <a:spLocks noGrp="1"/>
          </p:cNvSpPr>
          <p:nvPr>
            <p:ph type="title"/>
          </p:nvPr>
        </p:nvSpPr>
        <p:spPr>
          <a:xfrm>
            <a:off x="504533" y="503917"/>
            <a:ext cx="11184523" cy="369801"/>
          </a:xfrm>
        </p:spPr>
        <p:txBody>
          <a:bodyPr/>
          <a:lstStyle/>
          <a:p>
            <a:r>
              <a:rPr lang="en-US" altLang="en-US">
                <a:cs typeface="Arial" panose="020B0604020202020204" pitchFamily="34" charset="0"/>
              </a:rPr>
              <a:t>PunchOut Level 2 – Supplier’s View</a:t>
            </a:r>
            <a:endParaRPr lang="en-US" altLang="en-US"/>
          </a:p>
        </p:txBody>
      </p:sp>
      <p:sp>
        <p:nvSpPr>
          <p:cNvPr id="3" name="TextBox 2">
            <a:extLst>
              <a:ext uri="{FF2B5EF4-FFF2-40B4-BE49-F238E27FC236}">
                <a16:creationId xmlns:a16="http://schemas.microsoft.com/office/drawing/2014/main" id="{5BBCF172-3D61-4CEB-BE67-EAC54E7D5E14}"/>
              </a:ext>
            </a:extLst>
          </p:cNvPr>
          <p:cNvSpPr txBox="1"/>
          <p:nvPr/>
        </p:nvSpPr>
        <p:spPr>
          <a:xfrm>
            <a:off x="6246778" y="5016134"/>
            <a:ext cx="5147071" cy="276161"/>
          </a:xfrm>
          <a:prstGeom prst="rect">
            <a:avLst/>
          </a:prstGeom>
          <a:noFill/>
        </p:spPr>
        <p:txBody>
          <a:bodyPr lIns="0" tIns="0" rIns="0" bIns="0">
            <a:spAutoFit/>
          </a:bodyPr>
          <a:lstStyle/>
          <a:p>
            <a:pPr>
              <a:spcBef>
                <a:spcPct val="50000"/>
              </a:spcBef>
              <a:buClr>
                <a:srgbClr val="F0AB00"/>
              </a:buClr>
              <a:buSzPct val="80000"/>
              <a:defRPr/>
            </a:pPr>
            <a:r>
              <a:rPr lang="en-US" sz="1800" b="1" dirty="0">
                <a:cs typeface="Arial" panose="020B0604020202020204" pitchFamily="34" charset="0"/>
              </a:rPr>
              <a:t>*</a:t>
            </a:r>
            <a:r>
              <a:rPr lang="en-US" sz="1800" dirty="0">
                <a:cs typeface="Arial" panose="020B0604020202020204" pitchFamily="34" charset="0"/>
              </a:rPr>
              <a:t> “Index File – links UI items to </a:t>
            </a:r>
            <a:r>
              <a:rPr lang="en-US" sz="1800" dirty="0" err="1">
                <a:cs typeface="Arial" panose="020B0604020202020204" pitchFamily="34" charset="0"/>
              </a:rPr>
              <a:t>webshop</a:t>
            </a:r>
            <a:r>
              <a:rPr lang="en-US" sz="1800" dirty="0">
                <a:cs typeface="Arial" panose="020B0604020202020204" pitchFamily="34" charset="0"/>
              </a:rPr>
              <a:t> items”</a:t>
            </a:r>
            <a:endParaRPr lang="fr-FR" sz="1800" kern="0" dirty="0" err="1">
              <a:ea typeface="Arial Unicode MS" pitchFamily="34" charset="-128"/>
              <a:cs typeface="Arial Unicode MS" pitchFamily="34" charset="-128"/>
            </a:endParaRPr>
          </a:p>
        </p:txBody>
      </p:sp>
      <p:sp>
        <p:nvSpPr>
          <p:cNvPr id="4" name="Callout: Up Arrow 3">
            <a:extLst>
              <a:ext uri="{FF2B5EF4-FFF2-40B4-BE49-F238E27FC236}">
                <a16:creationId xmlns:a16="http://schemas.microsoft.com/office/drawing/2014/main" id="{5D2B20B8-03C1-4715-83CC-09F3270CF34C}"/>
              </a:ext>
            </a:extLst>
          </p:cNvPr>
          <p:cNvSpPr/>
          <p:nvPr/>
        </p:nvSpPr>
        <p:spPr bwMode="gray">
          <a:xfrm>
            <a:off x="87117" y="4082083"/>
            <a:ext cx="4253151" cy="2420423"/>
          </a:xfrm>
          <a:prstGeom prst="upArrowCallout">
            <a:avLst/>
          </a:prstGeom>
          <a:solidFill>
            <a:schemeClr val="accent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r>
              <a:rPr lang="de-AT" sz="1400" kern="0" dirty="0">
                <a:ea typeface="Arial Unicode MS" pitchFamily="34" charset="-128"/>
                <a:cs typeface="Arial Unicode MS" pitchFamily="34" charset="-128"/>
              </a:rPr>
              <a:t>The Supplier </a:t>
            </a:r>
            <a:r>
              <a:rPr lang="de-AT" sz="1400" kern="0" dirty="0" err="1">
                <a:ea typeface="Arial Unicode MS" pitchFamily="34" charset="-128"/>
                <a:cs typeface="Arial Unicode MS" pitchFamily="34" charset="-128"/>
              </a:rPr>
              <a:t>PartID</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from</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the</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index</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file</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is</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transmitted</a:t>
            </a:r>
            <a:r>
              <a:rPr lang="de-AT" sz="1400" kern="0" dirty="0">
                <a:ea typeface="Arial Unicode MS" pitchFamily="34" charset="-128"/>
                <a:cs typeface="Arial Unicode MS" pitchFamily="34" charset="-128"/>
              </a:rPr>
              <a:t> in </a:t>
            </a:r>
            <a:r>
              <a:rPr lang="de-AT" sz="1400" kern="0" dirty="0" err="1">
                <a:ea typeface="Arial Unicode MS" pitchFamily="34" charset="-128"/>
                <a:cs typeface="Arial Unicode MS" pitchFamily="34" charset="-128"/>
              </a:rPr>
              <a:t>the</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cXML</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PunchOut</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SetupRequest</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once</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customer</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is</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accessing</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the</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website</a:t>
            </a:r>
            <a:r>
              <a:rPr lang="de-AT" sz="1400" kern="0" dirty="0">
                <a:ea typeface="Arial Unicode MS" pitchFamily="34" charset="-128"/>
                <a:cs typeface="Arial Unicode MS" pitchFamily="34" charset="-128"/>
              </a:rPr>
              <a:t> and </a:t>
            </a:r>
            <a:r>
              <a:rPr lang="de-AT" sz="1400" kern="0" dirty="0" err="1">
                <a:ea typeface="Arial Unicode MS" pitchFamily="34" charset="-128"/>
                <a:cs typeface="Arial Unicode MS" pitchFamily="34" charset="-128"/>
              </a:rPr>
              <a:t>is</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basically</a:t>
            </a:r>
            <a:r>
              <a:rPr lang="de-AT" sz="1400" kern="0" dirty="0">
                <a:ea typeface="Arial Unicode MS" pitchFamily="34" charset="-128"/>
                <a:cs typeface="Arial Unicode MS" pitchFamily="34" charset="-128"/>
              </a:rPr>
              <a:t> a </a:t>
            </a:r>
            <a:r>
              <a:rPr lang="de-AT" sz="1400" kern="0" dirty="0" err="1">
                <a:ea typeface="Arial Unicode MS" pitchFamily="34" charset="-128"/>
                <a:cs typeface="Arial Unicode MS" pitchFamily="34" charset="-128"/>
              </a:rPr>
              <a:t>differentiator</a:t>
            </a:r>
            <a:r>
              <a:rPr lang="de-AT" sz="1400" kern="0" dirty="0">
                <a:ea typeface="Arial Unicode MS" pitchFamily="34" charset="-128"/>
                <a:cs typeface="Arial Unicode MS" pitchFamily="34" charset="-128"/>
              </a:rPr>
              <a:t>/</a:t>
            </a:r>
            <a:r>
              <a:rPr lang="de-AT" sz="1400" kern="0" dirty="0" err="1">
                <a:ea typeface="Arial Unicode MS" pitchFamily="34" charset="-128"/>
                <a:cs typeface="Arial Unicode MS" pitchFamily="34" charset="-128"/>
              </a:rPr>
              <a:t>criterion</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for</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cXML</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re</a:t>
            </a:r>
            <a:r>
              <a:rPr lang="de-AT" sz="1400" kern="0" dirty="0">
                <a:ea typeface="Arial Unicode MS" pitchFamily="34" charset="-128"/>
                <a:cs typeface="Arial Unicode MS" pitchFamily="34" charset="-128"/>
              </a:rPr>
              <a:t>-routing on </a:t>
            </a:r>
            <a:r>
              <a:rPr lang="de-AT" sz="1400" kern="0" dirty="0" err="1">
                <a:ea typeface="Arial Unicode MS" pitchFamily="34" charset="-128"/>
                <a:cs typeface="Arial Unicode MS" pitchFamily="34" charset="-128"/>
              </a:rPr>
              <a:t>product</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level</a:t>
            </a:r>
            <a:endParaRPr lang="de-AT" sz="1400" kern="0" dirty="0">
              <a:ea typeface="Arial Unicode MS" pitchFamily="34" charset="-128"/>
              <a:cs typeface="Arial Unicode MS" pitchFamily="34" charset="-128"/>
            </a:endParaRPr>
          </a:p>
          <a:p>
            <a:pPr algn="ctr" defTabSz="914217" fontAlgn="base">
              <a:spcBef>
                <a:spcPct val="50000"/>
              </a:spcBef>
              <a:spcAft>
                <a:spcPct val="0"/>
              </a:spcAft>
              <a:buClr>
                <a:srgbClr val="F0AB00"/>
              </a:buClr>
              <a:buSzPct val="80000"/>
            </a:pPr>
            <a:endParaRPr lang="en-US" sz="2000" kern="0" dirty="0" err="1">
              <a:ea typeface="Arial Unicode MS" pitchFamily="34" charset="-128"/>
              <a:cs typeface="Arial Unicode MS" pitchFamily="34"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p:txBody>
          <a:bodyPr/>
          <a:lstStyle/>
          <a:p>
            <a:r>
              <a:rPr lang="en-US" dirty="0" err="1"/>
              <a:t>PunchOut</a:t>
            </a:r>
            <a:r>
              <a:rPr lang="en-US" dirty="0"/>
              <a:t> </a:t>
            </a:r>
            <a:r>
              <a:rPr lang="en-US" sz="4000" dirty="0">
                <a:solidFill>
                  <a:schemeClr val="accent1"/>
                </a:solidFill>
              </a:rPr>
              <a:t>Configuration</a:t>
            </a:r>
          </a:p>
        </p:txBody>
      </p:sp>
    </p:spTree>
    <p:extLst>
      <p:ext uri="{BB962C8B-B14F-4D97-AF65-F5344CB8AC3E}">
        <p14:creationId xmlns:p14="http://schemas.microsoft.com/office/powerpoint/2010/main" val="1114662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Configure your cXML profile</a:t>
            </a:r>
            <a:endParaRPr lang="en-US" dirty="0"/>
          </a:p>
        </p:txBody>
      </p:sp>
      <p:sp>
        <p:nvSpPr>
          <p:cNvPr id="4" name="Text Placeholder 3"/>
          <p:cNvSpPr>
            <a:spLocks noGrp="1"/>
          </p:cNvSpPr>
          <p:nvPr>
            <p:ph type="body" sz="quarter" idx="11"/>
          </p:nvPr>
        </p:nvSpPr>
        <p:spPr>
          <a:xfrm>
            <a:off x="325336" y="870237"/>
            <a:ext cx="11542528" cy="4680167"/>
          </a:xfrm>
        </p:spPr>
        <p:txBody>
          <a:bodyPr>
            <a:normAutofit lnSpcReduction="10000"/>
          </a:bodyPr>
          <a:lstStyle/>
          <a:p>
            <a:endParaRPr lang="en-US" sz="1600" dirty="0"/>
          </a:p>
          <a:p>
            <a:r>
              <a:rPr lang="en-US" sz="1600" dirty="0"/>
              <a:t>You must configure your cXML profile and set options in your Ariba Network account to connect with you cXML-enabled application.</a:t>
            </a:r>
          </a:p>
          <a:p>
            <a:r>
              <a:rPr lang="en-US" sz="1600" dirty="0"/>
              <a:t>You can set the following options:</a:t>
            </a:r>
          </a:p>
          <a:p>
            <a:pPr marL="285693" indent="-285693">
              <a:buSzPct val="150000"/>
              <a:buFont typeface="Arial" panose="020B0604020202020204" pitchFamily="34" charset="0"/>
              <a:buChar char="•"/>
            </a:pPr>
            <a:r>
              <a:rPr lang="fr-FR" sz="1600" dirty="0"/>
              <a:t>Authentication method</a:t>
            </a:r>
          </a:p>
          <a:p>
            <a:r>
              <a:rPr lang="en-US" sz="1600" dirty="0"/>
              <a:t>You can select </a:t>
            </a:r>
            <a:r>
              <a:rPr lang="en-US" sz="1600" dirty="0">
                <a:solidFill>
                  <a:schemeClr val="accent1"/>
                </a:solidFill>
              </a:rPr>
              <a:t>shared secret </a:t>
            </a:r>
            <a:r>
              <a:rPr lang="en-US" sz="1600" dirty="0"/>
              <a:t>or </a:t>
            </a:r>
            <a:r>
              <a:rPr lang="en-US" sz="1600" dirty="0">
                <a:solidFill>
                  <a:schemeClr val="accent1"/>
                </a:solidFill>
              </a:rPr>
              <a:t>digital certificate </a:t>
            </a:r>
            <a:r>
              <a:rPr lang="en-US" sz="1600" dirty="0"/>
              <a:t>authentication. Ariba Network and cXML-enabled applications (such as PunchOut websites) authenticate each cXML document they receive to ensure that they are legitimate.</a:t>
            </a:r>
          </a:p>
          <a:p>
            <a:pPr marL="285693" indent="-285693">
              <a:buSzPct val="150000"/>
              <a:buFont typeface="Arial" panose="020B0604020202020204" pitchFamily="34" charset="0"/>
              <a:buChar char="•"/>
            </a:pPr>
            <a:r>
              <a:rPr lang="en-US" sz="1600" dirty="0"/>
              <a:t>PunchOut URL</a:t>
            </a:r>
          </a:p>
          <a:p>
            <a:r>
              <a:rPr lang="en-US" sz="1600" dirty="0"/>
              <a:t>Ariba Network receives PunchOut requests from buyers and routes them to suppliers’ PunchOut sites. There are two methods you can use to specify the URLs of your PunchOut site. </a:t>
            </a:r>
          </a:p>
          <a:p>
            <a:pPr marL="285693" indent="-285693">
              <a:buFont typeface="Arial" panose="020B0604020202020204" pitchFamily="34" charset="0"/>
              <a:buChar char="‒"/>
            </a:pPr>
            <a:r>
              <a:rPr lang="en-US" sz="1600" dirty="0"/>
              <a:t>URL specified on your PunchOut site</a:t>
            </a:r>
          </a:p>
          <a:p>
            <a:pPr marL="285693" indent="-285693">
              <a:buFont typeface="Arial" panose="020B0604020202020204" pitchFamily="34" charset="0"/>
              <a:buChar char="‒"/>
            </a:pPr>
            <a:r>
              <a:rPr lang="en-US" sz="1600" dirty="0"/>
              <a:t>URL specified on Ariba Network</a:t>
            </a:r>
          </a:p>
        </p:txBody>
      </p:sp>
    </p:spTree>
    <p:extLst>
      <p:ext uri="{BB962C8B-B14F-4D97-AF65-F5344CB8AC3E}">
        <p14:creationId xmlns:p14="http://schemas.microsoft.com/office/powerpoint/2010/main" val="320991937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Authentication Methods</a:t>
            </a:r>
            <a:endParaRPr lang="en-US" dirty="0"/>
          </a:p>
        </p:txBody>
      </p:sp>
      <p:sp>
        <p:nvSpPr>
          <p:cNvPr id="4" name="Text Placeholder 3"/>
          <p:cNvSpPr>
            <a:spLocks noGrp="1"/>
          </p:cNvSpPr>
          <p:nvPr>
            <p:ph type="body" sz="quarter" idx="11"/>
          </p:nvPr>
        </p:nvSpPr>
        <p:spPr>
          <a:xfrm>
            <a:off x="325336" y="1483840"/>
            <a:ext cx="11542528" cy="4250224"/>
          </a:xfrm>
        </p:spPr>
        <p:txBody>
          <a:bodyPr/>
          <a:lstStyle/>
          <a:p>
            <a:r>
              <a:rPr lang="en-US" sz="1600" dirty="0"/>
              <a:t>When you configure your Ariba Network account, you select from two available cXML authentication methods: shared secret, or digital certificate.</a:t>
            </a:r>
          </a:p>
          <a:p>
            <a:pPr marL="285693" indent="-285693">
              <a:buSzPct val="150000"/>
              <a:buFont typeface="Arial" panose="020B0604020202020204" pitchFamily="34" charset="0"/>
              <a:buChar char="•"/>
            </a:pPr>
            <a:r>
              <a:rPr lang="en-US" sz="1600" dirty="0"/>
              <a:t>Shared Secret: (default) You enter a confidential text string into your Ariba Network account and configure your cXML application with that same string (if the shared secrets do not match, documents cannot be delivered). Then, those applications insert the shared secret string in cXML documents they generate. Each application authenticates received cXML documents by comparing the shared secret in them to the one it knows.</a:t>
            </a:r>
          </a:p>
          <a:p>
            <a:r>
              <a:rPr lang="en-US" sz="1600" dirty="0"/>
              <a:t>Shared secret authentication is simple to set up, it is free, and it requires little maintenance. </a:t>
            </a:r>
            <a:endParaRPr lang="fr-FR" sz="1600" dirty="0"/>
          </a:p>
          <a:p>
            <a:pPr marL="285693" indent="-285693">
              <a:buSzPct val="150000"/>
              <a:buFont typeface="Arial" panose="020B0604020202020204" pitchFamily="34" charset="0"/>
              <a:buChar char="•"/>
            </a:pPr>
            <a:r>
              <a:rPr lang="en-US" sz="1600" dirty="0"/>
              <a:t>Digital Certificate: You purchase and maintain a client digital certificate from a trusted certificate authority. Then, you enter that certificate into your Ariba Network account. Ariba Network and your application refer to that digital certificate for authentication. The certificate does not appear in the cXML document or attached to the document; instead, the TLSv1 protocol exchanges it before the document exchange takes place.</a:t>
            </a:r>
          </a:p>
          <a:p>
            <a:r>
              <a:rPr lang="en-US" sz="1600" dirty="0"/>
              <a:t>Digital certificate authentication requires more setup, certificates cost money, and they expire over time. However, it might be more compatible with your organization’s security strategy.</a:t>
            </a:r>
          </a:p>
          <a:p>
            <a:endParaRPr lang="en-US" dirty="0"/>
          </a:p>
        </p:txBody>
      </p:sp>
    </p:spTree>
    <p:extLst>
      <p:ext uri="{BB962C8B-B14F-4D97-AF65-F5344CB8AC3E}">
        <p14:creationId xmlns:p14="http://schemas.microsoft.com/office/powerpoint/2010/main" val="1006345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PunchOut</a:t>
            </a:r>
            <a:r>
              <a:rPr lang="en-US" dirty="0"/>
              <a:t> Configuration</a:t>
            </a:r>
            <a:r>
              <a:rPr lang="sk-SK" dirty="0"/>
              <a:t> Steps on Ariba Network</a:t>
            </a:r>
            <a:endParaRPr lang="en-US" dirty="0"/>
          </a:p>
        </p:txBody>
      </p:sp>
      <p:sp>
        <p:nvSpPr>
          <p:cNvPr id="6" name="Rectangle 5"/>
          <p:cNvSpPr/>
          <p:nvPr/>
        </p:nvSpPr>
        <p:spPr>
          <a:xfrm>
            <a:off x="224951" y="1371674"/>
            <a:ext cx="9855212" cy="338476"/>
          </a:xfrm>
          <a:prstGeom prst="rect">
            <a:avLst/>
          </a:prstGeom>
        </p:spPr>
        <p:txBody>
          <a:bodyPr wrap="square">
            <a:spAutoFit/>
          </a:bodyPr>
          <a:lstStyle/>
          <a:p>
            <a:pPr>
              <a:spcBef>
                <a:spcPct val="50000"/>
              </a:spcBef>
              <a:buClr>
                <a:srgbClr val="F0AB00"/>
              </a:buClr>
              <a:buSzPct val="80000"/>
            </a:pPr>
            <a:r>
              <a:rPr lang="en-US" sz="1600" dirty="0"/>
              <a:t>Your cXML setup must be created on Ariba Network in your </a:t>
            </a:r>
            <a:r>
              <a:rPr lang="en-US" sz="1600" b="1" dirty="0"/>
              <a:t>TEST and PRODUCTION account. </a:t>
            </a:r>
          </a:p>
        </p:txBody>
      </p:sp>
      <p:sp>
        <p:nvSpPr>
          <p:cNvPr id="8" name="AutoShape 2"/>
          <p:cNvSpPr>
            <a:spLocks noChangeArrowheads="1"/>
          </p:cNvSpPr>
          <p:nvPr/>
        </p:nvSpPr>
        <p:spPr bwMode="auto">
          <a:xfrm>
            <a:off x="325335" y="201185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224951" y="2448312"/>
            <a:ext cx="3266487" cy="1577426"/>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2430" y="2169426"/>
            <a:ext cx="3891488" cy="420280"/>
          </a:xfrm>
          <a:prstGeom prst="rect">
            <a:avLst/>
          </a:prstGeom>
        </p:spPr>
        <p:txBody>
          <a:bodyPr vert="horz" lIns="91419" tIns="45709" rIns="91419" bIns="45709"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sp>
        <p:nvSpPr>
          <p:cNvPr id="14" name="AutoShape 2"/>
          <p:cNvSpPr>
            <a:spLocks noChangeArrowheads="1"/>
          </p:cNvSpPr>
          <p:nvPr/>
        </p:nvSpPr>
        <p:spPr bwMode="auto">
          <a:xfrm>
            <a:off x="325335" y="360479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15" name="TextBox 14"/>
          <p:cNvSpPr txBox="1"/>
          <p:nvPr/>
        </p:nvSpPr>
        <p:spPr>
          <a:xfrm>
            <a:off x="782430" y="3678409"/>
            <a:ext cx="4426385" cy="352425"/>
          </a:xfrm>
          <a:prstGeom prst="rect">
            <a:avLst/>
          </a:prstGeom>
        </p:spPr>
        <p:txBody>
          <a:bodyPr vert="horz" lIns="91419" tIns="45709" rIns="91419" bIns="45709"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the Electronic Order Routing page</a:t>
            </a:r>
          </a:p>
        </p:txBody>
      </p:sp>
      <p:sp>
        <p:nvSpPr>
          <p:cNvPr id="16" name="Text Box 3"/>
          <p:cNvSpPr txBox="1">
            <a:spLocks noChangeArrowheads="1"/>
          </p:cNvSpPr>
          <p:nvPr/>
        </p:nvSpPr>
        <p:spPr bwMode="auto">
          <a:xfrm>
            <a:off x="224950" y="4107547"/>
            <a:ext cx="2697528" cy="1112377"/>
          </a:xfrm>
          <a:prstGeom prst="rect">
            <a:avLst/>
          </a:prstGeom>
        </p:spPr>
        <p:txBody>
          <a:bodyPr vert="horz" lIns="91419" tIns="45709" rIns="91419" bIns="45709" rtlCol="0">
            <a:norm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lnSpc>
                <a:spcPct val="80000"/>
              </a:lnSpc>
            </a:pPr>
            <a:r>
              <a:rPr lang="en-US" sz="1600" dirty="0"/>
              <a:t>Click </a:t>
            </a:r>
            <a:r>
              <a:rPr lang="en-US" sz="1600" b="1" dirty="0"/>
              <a:t>Electronic Order Routing</a:t>
            </a:r>
            <a:r>
              <a:rPr lang="en-US" sz="1600" dirty="0"/>
              <a:t> at </a:t>
            </a:r>
            <a:r>
              <a:rPr lang="en-US" sz="1600" b="1" dirty="0"/>
              <a:t>Administration Navigator</a:t>
            </a:r>
            <a:r>
              <a:rPr lang="en-US" sz="1600" dirty="0"/>
              <a:t>.</a:t>
            </a:r>
          </a:p>
        </p:txBody>
      </p:sp>
      <p:sp>
        <p:nvSpPr>
          <p:cNvPr id="17" name="AutoShape 2"/>
          <p:cNvSpPr>
            <a:spLocks noChangeArrowheads="1"/>
          </p:cNvSpPr>
          <p:nvPr/>
        </p:nvSpPr>
        <p:spPr bwMode="auto">
          <a:xfrm>
            <a:off x="325335" y="4895596"/>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18" name="Rectangle 17"/>
          <p:cNvSpPr/>
          <p:nvPr/>
        </p:nvSpPr>
        <p:spPr>
          <a:xfrm>
            <a:off x="763024" y="4949371"/>
            <a:ext cx="3040000" cy="338476"/>
          </a:xfrm>
          <a:prstGeom prst="rect">
            <a:avLst/>
          </a:prstGeom>
        </p:spPr>
        <p:txBody>
          <a:bodyPr wrap="none">
            <a:spAutoFit/>
          </a:bodyPr>
          <a:lstStyle/>
          <a:p>
            <a:r>
              <a:rPr lang="en-US" sz="1600" b="1" dirty="0">
                <a:solidFill>
                  <a:schemeClr val="accent1"/>
                </a:solidFill>
              </a:rPr>
              <a:t>Access the cXML Setup Page</a:t>
            </a:r>
            <a:endParaRPr lang="en-US" sz="1600" dirty="0"/>
          </a:p>
        </p:txBody>
      </p:sp>
      <p:sp>
        <p:nvSpPr>
          <p:cNvPr id="19" name="Text Box 3"/>
          <p:cNvSpPr txBox="1">
            <a:spLocks noChangeArrowheads="1"/>
          </p:cNvSpPr>
          <p:nvPr/>
        </p:nvSpPr>
        <p:spPr bwMode="auto">
          <a:xfrm>
            <a:off x="224951" y="5392019"/>
            <a:ext cx="4116147" cy="1112377"/>
          </a:xfrm>
          <a:prstGeom prst="rect">
            <a:avLst/>
          </a:prstGeom>
        </p:spPr>
        <p:txBody>
          <a:bodyPr vert="horz" lIns="91419" tIns="45709" rIns="91419" bIns="45709" rtlCol="0">
            <a:norm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lnSpc>
                <a:spcPct val="80000"/>
              </a:lnSpc>
            </a:pPr>
            <a:r>
              <a:rPr lang="en-US" sz="1600" dirty="0"/>
              <a:t>Under cXML Setup click on </a:t>
            </a:r>
            <a:r>
              <a:rPr lang="en-US" sz="1600" b="1" dirty="0"/>
              <a:t>Configure cXML setup.</a:t>
            </a:r>
          </a:p>
        </p:txBody>
      </p:sp>
      <p:grpSp>
        <p:nvGrpSpPr>
          <p:cNvPr id="7" name="Group 6"/>
          <p:cNvGrpSpPr/>
          <p:nvPr/>
        </p:nvGrpSpPr>
        <p:grpSpPr>
          <a:xfrm>
            <a:off x="5642266" y="1819198"/>
            <a:ext cx="4479129" cy="4444123"/>
            <a:chOff x="5605217" y="2012316"/>
            <a:chExt cx="4480166" cy="4445152"/>
          </a:xfrm>
        </p:grpSpPr>
        <p:pic>
          <p:nvPicPr>
            <p:cNvPr id="4" name="Picture 3"/>
            <p:cNvPicPr>
              <a:picLocks noChangeAspect="1"/>
            </p:cNvPicPr>
            <p:nvPr/>
          </p:nvPicPr>
          <p:blipFill>
            <a:blip r:embed="rId3"/>
            <a:stretch>
              <a:fillRect/>
            </a:stretch>
          </p:blipFill>
          <p:spPr>
            <a:xfrm>
              <a:off x="8426519" y="2012316"/>
              <a:ext cx="1658864" cy="3307392"/>
            </a:xfrm>
            <a:prstGeom prst="rect">
              <a:avLst/>
            </a:prstGeom>
          </p:spPr>
        </p:pic>
        <p:pic>
          <p:nvPicPr>
            <p:cNvPr id="3" name="Picture 2"/>
            <p:cNvPicPr>
              <a:picLocks noChangeAspect="1"/>
            </p:cNvPicPr>
            <p:nvPr/>
          </p:nvPicPr>
          <p:blipFill>
            <a:blip r:embed="rId4"/>
            <a:stretch>
              <a:fillRect/>
            </a:stretch>
          </p:blipFill>
          <p:spPr>
            <a:xfrm>
              <a:off x="5605217" y="2012316"/>
              <a:ext cx="2727160" cy="2386263"/>
            </a:xfrm>
            <a:prstGeom prst="rect">
              <a:avLst/>
            </a:prstGeom>
          </p:spPr>
        </p:pic>
        <p:sp>
          <p:nvSpPr>
            <p:cNvPr id="31" name="AutoShape 24"/>
            <p:cNvSpPr>
              <a:spLocks noChangeArrowheads="1"/>
            </p:cNvSpPr>
            <p:nvPr/>
          </p:nvSpPr>
          <p:spPr bwMode="auto">
            <a:xfrm>
              <a:off x="8426520" y="4253729"/>
              <a:ext cx="835722" cy="207912"/>
            </a:xfrm>
            <a:prstGeom prst="roundRect">
              <a:avLst>
                <a:gd name="adj" fmla="val 16667"/>
              </a:avLst>
            </a:prstGeom>
            <a:noFill/>
            <a:ln w="28575" algn="ctr">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lIns="0" anchor="ctr"/>
            <a:lstStyle/>
            <a:p>
              <a:endParaRPr lang="fr-FR" dirty="0"/>
            </a:p>
          </p:txBody>
        </p:sp>
        <p:pic>
          <p:nvPicPr>
            <p:cNvPr id="5" name="Picture 4"/>
            <p:cNvPicPr>
              <a:picLocks noChangeAspect="1"/>
            </p:cNvPicPr>
            <p:nvPr/>
          </p:nvPicPr>
          <p:blipFill>
            <a:blip r:embed="rId5"/>
            <a:stretch>
              <a:fillRect/>
            </a:stretch>
          </p:blipFill>
          <p:spPr>
            <a:xfrm>
              <a:off x="5605217" y="5374877"/>
              <a:ext cx="3912522" cy="1082591"/>
            </a:xfrm>
            <a:prstGeom prst="rect">
              <a:avLst/>
            </a:prstGeom>
          </p:spPr>
        </p:pic>
        <p:sp>
          <p:nvSpPr>
            <p:cNvPr id="32" name="AutoShape 24"/>
            <p:cNvSpPr>
              <a:spLocks noChangeArrowheads="1"/>
            </p:cNvSpPr>
            <p:nvPr/>
          </p:nvSpPr>
          <p:spPr bwMode="auto">
            <a:xfrm>
              <a:off x="5756446" y="3010228"/>
              <a:ext cx="1692761" cy="868089"/>
            </a:xfrm>
            <a:prstGeom prst="roundRect">
              <a:avLst>
                <a:gd name="adj" fmla="val 16667"/>
              </a:avLst>
            </a:prstGeom>
            <a:noFill/>
            <a:ln w="28575" algn="ctr">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lIns="0" anchor="ctr"/>
            <a:lstStyle/>
            <a:p>
              <a:endParaRPr lang="fr-FR" dirty="0"/>
            </a:p>
          </p:txBody>
        </p:sp>
        <p:sp>
          <p:nvSpPr>
            <p:cNvPr id="33" name="AutoShape 24"/>
            <p:cNvSpPr>
              <a:spLocks noChangeArrowheads="1"/>
            </p:cNvSpPr>
            <p:nvPr/>
          </p:nvSpPr>
          <p:spPr bwMode="auto">
            <a:xfrm>
              <a:off x="6032788" y="5957467"/>
              <a:ext cx="1306059" cy="175319"/>
            </a:xfrm>
            <a:prstGeom prst="roundRect">
              <a:avLst>
                <a:gd name="adj" fmla="val 16667"/>
              </a:avLst>
            </a:prstGeom>
            <a:noFill/>
            <a:ln w="28575" algn="ctr">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lIns="0" anchor="ctr"/>
            <a:lstStyle/>
            <a:p>
              <a:endParaRPr lang="fr-FR" dirty="0"/>
            </a:p>
          </p:txBody>
        </p:sp>
      </p:grpSp>
    </p:spTree>
    <p:extLst>
      <p:ext uri="{BB962C8B-B14F-4D97-AF65-F5344CB8AC3E}">
        <p14:creationId xmlns:p14="http://schemas.microsoft.com/office/powerpoint/2010/main" val="3370513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503294"/>
            <a:ext cx="11542528" cy="369332"/>
          </a:xfrm>
        </p:spPr>
        <p:txBody>
          <a:bodyPr/>
          <a:lstStyle/>
          <a:p>
            <a:r>
              <a:rPr lang="sk-SK" dirty="0"/>
              <a:t>Content</a:t>
            </a:r>
            <a:endParaRPr lang="en-US" dirty="0"/>
          </a:p>
        </p:txBody>
      </p:sp>
      <p:sp>
        <p:nvSpPr>
          <p:cNvPr id="3" name="Text Placeholder 2"/>
          <p:cNvSpPr>
            <a:spLocks noGrp="1"/>
          </p:cNvSpPr>
          <p:nvPr>
            <p:ph type="body" sz="quarter" idx="10"/>
          </p:nvPr>
        </p:nvSpPr>
        <p:spPr>
          <a:xfrm>
            <a:off x="325336" y="1463453"/>
            <a:ext cx="11542528" cy="3831818"/>
          </a:xfrm>
        </p:spPr>
        <p:txBody>
          <a:bodyPr/>
          <a:lstStyle/>
          <a:p>
            <a:pPr lvl="1">
              <a:defRPr/>
            </a:pPr>
            <a:r>
              <a:rPr lang="en-US" sz="1600" dirty="0"/>
              <a:t>What is PunchOut Catalog?</a:t>
            </a:r>
          </a:p>
          <a:p>
            <a:pPr lvl="1">
              <a:defRPr/>
            </a:pPr>
            <a:r>
              <a:rPr lang="en-US" sz="1600" dirty="0"/>
              <a:t>Requirements</a:t>
            </a:r>
          </a:p>
          <a:p>
            <a:pPr lvl="1">
              <a:defRPr/>
            </a:pPr>
            <a:r>
              <a:rPr lang="en-US" sz="1600" dirty="0"/>
              <a:t>PunchOut Catalog Enablement - Timelines</a:t>
            </a:r>
          </a:p>
          <a:p>
            <a:pPr lvl="1">
              <a:defRPr/>
            </a:pPr>
            <a:r>
              <a:rPr lang="en-US" sz="1600" dirty="0"/>
              <a:t>Level 2 </a:t>
            </a:r>
            <a:r>
              <a:rPr lang="en-US" sz="1600" dirty="0" err="1"/>
              <a:t>PunchOut</a:t>
            </a:r>
            <a:r>
              <a:rPr lang="en-US" sz="1600" dirty="0"/>
              <a:t> Specifics</a:t>
            </a:r>
          </a:p>
          <a:p>
            <a:pPr lvl="1">
              <a:defRPr/>
            </a:pPr>
            <a:r>
              <a:rPr lang="en-US" sz="1600" dirty="0"/>
              <a:t>PunchOut Configuration</a:t>
            </a:r>
          </a:p>
          <a:p>
            <a:pPr lvl="1">
              <a:defRPr/>
            </a:pPr>
            <a:r>
              <a:rPr lang="en-US" sz="1600" dirty="0"/>
              <a:t>PunchOut Message Flow</a:t>
            </a:r>
          </a:p>
          <a:p>
            <a:pPr lvl="1">
              <a:defRPr/>
            </a:pPr>
            <a:r>
              <a:rPr lang="en-US" sz="1600" dirty="0"/>
              <a:t>Publication of your Catalog on Ariba Network</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PunchOut</a:t>
            </a:r>
            <a:r>
              <a:rPr lang="en-US" dirty="0"/>
              <a:t> Configuration</a:t>
            </a:r>
            <a:r>
              <a:rPr lang="sk-SK" dirty="0"/>
              <a:t> Steps on Ariba Network</a:t>
            </a:r>
            <a:endParaRPr lang="en-US" dirty="0"/>
          </a:p>
        </p:txBody>
      </p:sp>
      <p:sp>
        <p:nvSpPr>
          <p:cNvPr id="5" name="AutoShape 2"/>
          <p:cNvSpPr>
            <a:spLocks noChangeArrowheads="1"/>
          </p:cNvSpPr>
          <p:nvPr/>
        </p:nvSpPr>
        <p:spPr bwMode="auto">
          <a:xfrm>
            <a:off x="325336" y="1434905"/>
            <a:ext cx="457094" cy="436462"/>
          </a:xfrm>
          <a:prstGeom prst="rect">
            <a:avLst/>
          </a:prstGeom>
          <a:solidFill>
            <a:schemeClr val="accent1"/>
          </a:solidFill>
          <a:ln w="9525">
            <a:noFill/>
            <a:miter lim="800000"/>
            <a:headEnd/>
            <a:tailEnd type="none" w="lg" len="lg"/>
          </a:ln>
          <a:effectLst/>
        </p:spPr>
        <p:txBody>
          <a:bodyPr wrap="none" anchor="ctr"/>
          <a:lstStyle/>
          <a:p>
            <a:pPr>
              <a:defRPr/>
            </a:pPr>
            <a:r>
              <a:rPr lang="en-US" b="1" dirty="0">
                <a:solidFill>
                  <a:schemeClr val="bg1"/>
                </a:solidFill>
              </a:rPr>
              <a:t> </a:t>
            </a:r>
            <a:r>
              <a:rPr lang="en-US" sz="1600" b="1" dirty="0"/>
              <a:t>4 </a:t>
            </a:r>
            <a:r>
              <a:rPr lang="en-US" b="1" dirty="0">
                <a:solidFill>
                  <a:schemeClr val="bg1"/>
                </a:solidFill>
              </a:rPr>
              <a:t>   </a:t>
            </a:r>
            <a:r>
              <a:rPr lang="en-US" sz="1600" b="1" dirty="0">
                <a:solidFill>
                  <a:schemeClr val="accent1"/>
                </a:solidFill>
              </a:rPr>
              <a:t>Configure your Shared Secret</a:t>
            </a:r>
          </a:p>
        </p:txBody>
      </p:sp>
      <p:sp>
        <p:nvSpPr>
          <p:cNvPr id="6" name="Text Box 3"/>
          <p:cNvSpPr txBox="1">
            <a:spLocks noChangeArrowheads="1"/>
          </p:cNvSpPr>
          <p:nvPr/>
        </p:nvSpPr>
        <p:spPr bwMode="auto">
          <a:xfrm>
            <a:off x="250828" y="1893665"/>
            <a:ext cx="8499428" cy="1242528"/>
          </a:xfrm>
          <a:prstGeom prst="rect">
            <a:avLst/>
          </a:prstGeom>
        </p:spPr>
        <p:txBody>
          <a:bodyPr vert="horz" lIns="91419" tIns="45709" rIns="91419" bIns="45709" rtlCol="0">
            <a:norm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lnSpc>
                <a:spcPct val="80000"/>
              </a:lnSpc>
            </a:pPr>
            <a:r>
              <a:rPr lang="en-US" sz="1600" dirty="0"/>
              <a:t>You need to enter a </a:t>
            </a:r>
            <a:r>
              <a:rPr lang="en-US" sz="1600" b="1" dirty="0"/>
              <a:t>Shared Secret </a:t>
            </a:r>
            <a:r>
              <a:rPr lang="en-US" sz="1600" dirty="0"/>
              <a:t>to authenticate your cXML documents.</a:t>
            </a:r>
            <a:endParaRPr lang="en-US" sz="1600" b="1" dirty="0"/>
          </a:p>
        </p:txBody>
      </p:sp>
      <p:sp>
        <p:nvSpPr>
          <p:cNvPr id="7" name="AutoShape 2"/>
          <p:cNvSpPr>
            <a:spLocks noChangeArrowheads="1"/>
          </p:cNvSpPr>
          <p:nvPr/>
        </p:nvSpPr>
        <p:spPr bwMode="auto">
          <a:xfrm>
            <a:off x="325336" y="224740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t> 5    </a:t>
            </a:r>
          </a:p>
        </p:txBody>
      </p:sp>
      <p:sp>
        <p:nvSpPr>
          <p:cNvPr id="8" name="TextBox 7"/>
          <p:cNvSpPr txBox="1"/>
          <p:nvPr/>
        </p:nvSpPr>
        <p:spPr>
          <a:xfrm>
            <a:off x="782431" y="2285530"/>
            <a:ext cx="3196673" cy="360216"/>
          </a:xfrm>
          <a:prstGeom prst="rect">
            <a:avLst/>
          </a:prstGeom>
        </p:spPr>
        <p:txBody>
          <a:bodyPr vert="horz" lIns="91419" tIns="45709" rIns="91419" bIns="45709"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Configure your PunchOut URL</a:t>
            </a:r>
          </a:p>
        </p:txBody>
      </p:sp>
      <p:sp>
        <p:nvSpPr>
          <p:cNvPr id="9" name="Text Box 3"/>
          <p:cNvSpPr txBox="1">
            <a:spLocks noChangeArrowheads="1"/>
          </p:cNvSpPr>
          <p:nvPr/>
        </p:nvSpPr>
        <p:spPr bwMode="auto">
          <a:xfrm>
            <a:off x="250827" y="2754100"/>
            <a:ext cx="3922784" cy="1453800"/>
          </a:xfrm>
          <a:prstGeom prst="rect">
            <a:avLst/>
          </a:prstGeom>
        </p:spPr>
        <p:txBody>
          <a:bodyPr vert="horz" lIns="91419" tIns="45709" rIns="91419" bIns="45709" rtlCol="0">
            <a:norm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lnSpc>
                <a:spcPct val="80000"/>
              </a:lnSpc>
            </a:pPr>
            <a:r>
              <a:rPr lang="en-US" sz="1600" dirty="0"/>
              <a:t>You need to enter your </a:t>
            </a:r>
            <a:r>
              <a:rPr lang="en-US" sz="1600" b="1" dirty="0"/>
              <a:t>PunchOut URL.</a:t>
            </a:r>
            <a:endParaRPr lang="en-US" sz="1600" dirty="0"/>
          </a:p>
          <a:p>
            <a:pPr>
              <a:lnSpc>
                <a:spcPct val="80000"/>
              </a:lnSpc>
            </a:pPr>
            <a:r>
              <a:rPr lang="en-US" sz="1600" dirty="0"/>
              <a:t>You should have </a:t>
            </a:r>
            <a:r>
              <a:rPr lang="en-US" sz="1600" b="1" dirty="0"/>
              <a:t>a secured link </a:t>
            </a:r>
            <a:r>
              <a:rPr lang="en-US" sz="1600" dirty="0"/>
              <a:t>in order to create your PunchOut (beginning with:</a:t>
            </a:r>
            <a:r>
              <a:rPr lang="en-US" sz="1600" b="1" dirty="0"/>
              <a:t> https://...</a:t>
            </a:r>
            <a:r>
              <a:rPr lang="en-US" sz="1600" dirty="0"/>
              <a:t>).</a:t>
            </a:r>
          </a:p>
          <a:p>
            <a:pPr>
              <a:lnSpc>
                <a:spcPct val="80000"/>
              </a:lnSpc>
            </a:pPr>
            <a:endParaRPr lang="en-US" sz="1600" b="1" dirty="0"/>
          </a:p>
          <a:p>
            <a:pPr>
              <a:lnSpc>
                <a:spcPct val="80000"/>
              </a:lnSpc>
            </a:pPr>
            <a:r>
              <a:rPr lang="en-US" sz="1600" dirty="0"/>
              <a:t>Click</a:t>
            </a:r>
            <a:r>
              <a:rPr lang="en-US" sz="1600" b="1" dirty="0"/>
              <a:t> OK.</a:t>
            </a:r>
            <a:endParaRPr lang="en-US" sz="1600" dirty="0"/>
          </a:p>
        </p:txBody>
      </p:sp>
      <p:grpSp>
        <p:nvGrpSpPr>
          <p:cNvPr id="14" name="Group 13"/>
          <p:cNvGrpSpPr/>
          <p:nvPr/>
        </p:nvGrpSpPr>
        <p:grpSpPr>
          <a:xfrm>
            <a:off x="5034906" y="2234596"/>
            <a:ext cx="6666171" cy="4250047"/>
            <a:chOff x="5034660" y="2235113"/>
            <a:chExt cx="6667714" cy="4251031"/>
          </a:xfrm>
        </p:grpSpPr>
        <p:pic>
          <p:nvPicPr>
            <p:cNvPr id="10" name="Picture 9"/>
            <p:cNvPicPr>
              <a:picLocks noChangeAspect="1"/>
            </p:cNvPicPr>
            <p:nvPr/>
          </p:nvPicPr>
          <p:blipFill>
            <a:blip r:embed="rId2"/>
            <a:stretch>
              <a:fillRect/>
            </a:stretch>
          </p:blipFill>
          <p:spPr>
            <a:xfrm>
              <a:off x="5034660" y="2235113"/>
              <a:ext cx="6667714" cy="4251031"/>
            </a:xfrm>
            <a:prstGeom prst="rect">
              <a:avLst/>
            </a:prstGeom>
          </p:spPr>
        </p:pic>
        <p:sp>
          <p:nvSpPr>
            <p:cNvPr id="11" name="AutoShape 20"/>
            <p:cNvSpPr>
              <a:spLocks noChangeArrowheads="1"/>
            </p:cNvSpPr>
            <p:nvPr/>
          </p:nvSpPr>
          <p:spPr bwMode="auto">
            <a:xfrm>
              <a:off x="10611131" y="2522022"/>
              <a:ext cx="525865" cy="19946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2" name="AutoShape 20"/>
            <p:cNvSpPr>
              <a:spLocks noChangeArrowheads="1"/>
            </p:cNvSpPr>
            <p:nvPr/>
          </p:nvSpPr>
          <p:spPr bwMode="auto">
            <a:xfrm>
              <a:off x="5104055" y="2887725"/>
              <a:ext cx="4215043" cy="118816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3" name="AutoShape 20"/>
            <p:cNvSpPr>
              <a:spLocks noChangeArrowheads="1"/>
            </p:cNvSpPr>
            <p:nvPr/>
          </p:nvSpPr>
          <p:spPr bwMode="auto">
            <a:xfrm>
              <a:off x="5104055" y="4820316"/>
              <a:ext cx="5907656" cy="734178"/>
            </a:xfrm>
            <a:prstGeom prst="roundRect">
              <a:avLst>
                <a:gd name="adj" fmla="val 9468"/>
              </a:avLst>
            </a:prstGeom>
            <a:noFill/>
            <a:ln w="28575">
              <a:solidFill>
                <a:schemeClr val="accent1"/>
              </a:solidFill>
              <a:round/>
              <a:headEnd/>
              <a:tailEnd/>
            </a:ln>
          </p:spPr>
          <p:txBody>
            <a:bodyPr wrap="none" anchor="ctr"/>
            <a:lstStyle/>
            <a:p>
              <a:endParaRPr lang="fr-FR" dirty="0"/>
            </a:p>
          </p:txBody>
        </p:sp>
      </p:grpSp>
      <p:sp>
        <p:nvSpPr>
          <p:cNvPr id="3" name="Callout: Right Arrow 2">
            <a:extLst>
              <a:ext uri="{FF2B5EF4-FFF2-40B4-BE49-F238E27FC236}">
                <a16:creationId xmlns:a16="http://schemas.microsoft.com/office/drawing/2014/main" id="{DA6412C3-7F9E-4579-BFF1-E2F367E6C3E8}"/>
              </a:ext>
            </a:extLst>
          </p:cNvPr>
          <p:cNvSpPr/>
          <p:nvPr/>
        </p:nvSpPr>
        <p:spPr bwMode="gray">
          <a:xfrm>
            <a:off x="1350928" y="4457757"/>
            <a:ext cx="3683978" cy="1523647"/>
          </a:xfrm>
          <a:prstGeom prst="rightArrowCallout">
            <a:avLst/>
          </a:prstGeom>
          <a:solidFill>
            <a:schemeClr val="accent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r>
              <a:rPr lang="de-AT" sz="1400" kern="0" dirty="0">
                <a:ea typeface="Arial Unicode MS" pitchFamily="34" charset="-128"/>
                <a:cs typeface="Arial Unicode MS" pitchFamily="34" charset="-128"/>
              </a:rPr>
              <a:t>This </a:t>
            </a:r>
            <a:r>
              <a:rPr lang="de-AT" sz="1400" kern="0" dirty="0" err="1">
                <a:ea typeface="Arial Unicode MS" pitchFamily="34" charset="-128"/>
                <a:cs typeface="Arial Unicode MS" pitchFamily="34" charset="-128"/>
              </a:rPr>
              <a:t>is</a:t>
            </a:r>
            <a:r>
              <a:rPr lang="de-AT" sz="1400" kern="0" dirty="0">
                <a:ea typeface="Arial Unicode MS" pitchFamily="34" charset="-128"/>
                <a:cs typeface="Arial Unicode MS" pitchFamily="34" charset="-128"/>
              </a:rPr>
              <a:t> a </a:t>
            </a:r>
            <a:r>
              <a:rPr lang="de-AT" sz="1400" kern="0" dirty="0" err="1">
                <a:ea typeface="Arial Unicode MS" pitchFamily="34" charset="-128"/>
                <a:cs typeface="Arial Unicode MS" pitchFamily="34" charset="-128"/>
              </a:rPr>
              <a:t>landing</a:t>
            </a:r>
            <a:r>
              <a:rPr lang="de-AT" sz="1400" kern="0" dirty="0">
                <a:ea typeface="Arial Unicode MS" pitchFamily="34" charset="-128"/>
                <a:cs typeface="Arial Unicode MS" pitchFamily="34" charset="-128"/>
              </a:rPr>
              <a:t> URL </a:t>
            </a:r>
            <a:r>
              <a:rPr lang="de-AT" sz="1400" kern="0" dirty="0" err="1">
                <a:ea typeface="Arial Unicode MS" pitchFamily="34" charset="-128"/>
                <a:cs typeface="Arial Unicode MS" pitchFamily="34" charset="-128"/>
              </a:rPr>
              <a:t>for</a:t>
            </a:r>
            <a:r>
              <a:rPr lang="de-AT" sz="1400" kern="0" dirty="0">
                <a:ea typeface="Arial Unicode MS" pitchFamily="34" charset="-128"/>
                <a:cs typeface="Arial Unicode MS" pitchFamily="34" charset="-128"/>
              </a:rPr>
              <a:t> all </a:t>
            </a:r>
            <a:r>
              <a:rPr lang="de-AT" sz="1400" kern="0" dirty="0" err="1">
                <a:ea typeface="Arial Unicode MS" pitchFamily="34" charset="-128"/>
                <a:cs typeface="Arial Unicode MS" pitchFamily="34" charset="-128"/>
              </a:rPr>
              <a:t>incoming</a:t>
            </a:r>
            <a:r>
              <a:rPr lang="de-AT" sz="1400" kern="0" dirty="0">
                <a:ea typeface="Arial Unicode MS" pitchFamily="34" charset="-128"/>
                <a:cs typeface="Arial Unicode MS" pitchFamily="34" charset="-128"/>
              </a:rPr>
              <a:t>  P</a:t>
            </a:r>
            <a:r>
              <a:rPr lang="de-AT" sz="1400" kern="0" dirty="0" err="1">
                <a:ea typeface="Arial Unicode MS" pitchFamily="34" charset="-128"/>
                <a:cs typeface="Arial Unicode MS" pitchFamily="34" charset="-128"/>
              </a:rPr>
              <a:t>unchout</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SetupRequests</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the</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product</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rerouting</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is</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maintained</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within</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website</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configuraiton</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based</a:t>
            </a:r>
            <a:r>
              <a:rPr lang="de-AT" sz="1400" kern="0" dirty="0">
                <a:ea typeface="Arial Unicode MS" pitchFamily="34" charset="-128"/>
                <a:cs typeface="Arial Unicode MS" pitchFamily="34" charset="-128"/>
              </a:rPr>
              <a:t> on </a:t>
            </a:r>
            <a:r>
              <a:rPr lang="de-AT" sz="1400" kern="0" dirty="0" err="1">
                <a:ea typeface="Arial Unicode MS" pitchFamily="34" charset="-128"/>
                <a:cs typeface="Arial Unicode MS" pitchFamily="34" charset="-128"/>
              </a:rPr>
              <a:t>SupplierPartId</a:t>
            </a:r>
            <a:r>
              <a:rPr lang="de-AT" sz="1400" kern="0" dirty="0">
                <a:ea typeface="Arial Unicode MS" pitchFamily="34" charset="-128"/>
                <a:cs typeface="Arial Unicode MS" pitchFamily="34" charset="-128"/>
              </a:rPr>
              <a:t> in </a:t>
            </a:r>
            <a:r>
              <a:rPr lang="de-AT" sz="1400" kern="0" dirty="0" err="1">
                <a:ea typeface="Arial Unicode MS" pitchFamily="34" charset="-128"/>
                <a:cs typeface="Arial Unicode MS" pitchFamily="34" charset="-128"/>
              </a:rPr>
              <a:t>the</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index</a:t>
            </a:r>
            <a:r>
              <a:rPr lang="de-AT" sz="1400" kern="0" dirty="0">
                <a:ea typeface="Arial Unicode MS" pitchFamily="34" charset="-128"/>
                <a:cs typeface="Arial Unicode MS" pitchFamily="34" charset="-128"/>
              </a:rPr>
              <a:t> </a:t>
            </a:r>
            <a:r>
              <a:rPr lang="de-AT" sz="1400" kern="0" dirty="0" err="1">
                <a:ea typeface="Arial Unicode MS" pitchFamily="34" charset="-128"/>
                <a:cs typeface="Arial Unicode MS" pitchFamily="34" charset="-128"/>
              </a:rPr>
              <a:t>file</a:t>
            </a:r>
            <a:r>
              <a:rPr lang="de-AT" sz="1400" kern="0" dirty="0">
                <a:ea typeface="Arial Unicode MS" pitchFamily="34" charset="-128"/>
                <a:cs typeface="Arial Unicode MS" pitchFamily="34" charset="-128"/>
              </a:rPr>
              <a:t>) </a:t>
            </a:r>
            <a:endParaRPr lang="en-US" sz="1400"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3322675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p:txBody>
          <a:bodyPr/>
          <a:lstStyle/>
          <a:p>
            <a:r>
              <a:rPr lang="fr-FR" dirty="0" err="1"/>
              <a:t>PunchOut</a:t>
            </a:r>
            <a:r>
              <a:rPr lang="fr-FR" dirty="0"/>
              <a:t> </a:t>
            </a:r>
            <a:r>
              <a:rPr lang="fr-FR" sz="4000" dirty="0">
                <a:solidFill>
                  <a:schemeClr val="accent1"/>
                </a:solidFill>
              </a:rPr>
              <a:t>Message Flow</a:t>
            </a:r>
            <a:endParaRPr lang="en-US" sz="4000" dirty="0">
              <a:solidFill>
                <a:schemeClr val="accent1"/>
              </a:solidFill>
            </a:endParaRPr>
          </a:p>
        </p:txBody>
      </p:sp>
    </p:spTree>
    <p:extLst>
      <p:ext uri="{BB962C8B-B14F-4D97-AF65-F5344CB8AC3E}">
        <p14:creationId xmlns:p14="http://schemas.microsoft.com/office/powerpoint/2010/main" val="36132775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Message Flow</a:t>
            </a:r>
            <a:endParaRPr lang="en-US" dirty="0"/>
          </a:p>
        </p:txBody>
      </p:sp>
      <p:sp>
        <p:nvSpPr>
          <p:cNvPr id="5" name="Rectangle 4"/>
          <p:cNvSpPr/>
          <p:nvPr/>
        </p:nvSpPr>
        <p:spPr>
          <a:xfrm>
            <a:off x="239652" y="1352367"/>
            <a:ext cx="11628213" cy="3046283"/>
          </a:xfrm>
          <a:prstGeom prst="rect">
            <a:avLst/>
          </a:prstGeom>
        </p:spPr>
        <p:txBody>
          <a:bodyPr wrap="square">
            <a:spAutoFit/>
          </a:bodyPr>
          <a:lstStyle/>
          <a:p>
            <a:r>
              <a:rPr lang="fr-FR" sz="1600" dirty="0"/>
              <a:t>Each step in the PunchOut process can be described through a message flow.</a:t>
            </a:r>
          </a:p>
          <a:p>
            <a:r>
              <a:rPr lang="en-US" sz="1600" dirty="0"/>
              <a:t>A PunchOut session is comprised of various cXML messages that pass between  SAP Ariba Procurement, Ariba Network, and your PunchOut site. They include:</a:t>
            </a:r>
          </a:p>
          <a:p>
            <a:pPr marL="285693" indent="-285693">
              <a:buSzPct val="100000"/>
              <a:buFont typeface="Arial" panose="020B0604020202020204" pitchFamily="34" charset="0"/>
              <a:buChar char="‒"/>
            </a:pPr>
            <a:r>
              <a:rPr lang="en-US" sz="1600" dirty="0"/>
              <a:t>User Login </a:t>
            </a:r>
          </a:p>
          <a:p>
            <a:pPr marL="285693" indent="-285693">
              <a:buSzPct val="100000"/>
              <a:buFont typeface="Arial" panose="020B0604020202020204" pitchFamily="34" charset="0"/>
              <a:buChar char="‒"/>
            </a:pPr>
            <a:r>
              <a:rPr lang="en-US" sz="1600" dirty="0"/>
              <a:t>PunchOut Site Selection</a:t>
            </a:r>
          </a:p>
          <a:p>
            <a:pPr marL="285693" indent="-285693">
              <a:buSzPct val="100000"/>
              <a:buFont typeface="Arial" panose="020B0604020202020204" pitchFamily="34" charset="0"/>
              <a:buChar char="‒"/>
            </a:pPr>
            <a:r>
              <a:rPr lang="en-US" sz="1600" dirty="0"/>
              <a:t>PunchOutSetupRequest</a:t>
            </a:r>
          </a:p>
          <a:p>
            <a:pPr marL="285693" indent="-285693">
              <a:buSzPct val="100000"/>
              <a:buFont typeface="Arial" panose="020B0604020202020204" pitchFamily="34" charset="0"/>
              <a:buChar char="‒"/>
            </a:pPr>
            <a:r>
              <a:rPr lang="en-US" sz="1600" dirty="0"/>
              <a:t>PunchOut authentication</a:t>
            </a:r>
          </a:p>
          <a:p>
            <a:pPr marL="285693" indent="-285693">
              <a:buSzPct val="100000"/>
              <a:buFont typeface="Arial" panose="020B0604020202020204" pitchFamily="34" charset="0"/>
              <a:buChar char="‒"/>
            </a:pPr>
            <a:r>
              <a:rPr lang="en-US" sz="1600" dirty="0"/>
              <a:t>PunchOutSetupResponse</a:t>
            </a:r>
          </a:p>
          <a:p>
            <a:pPr marL="285693" indent="-285693">
              <a:buSzPct val="100000"/>
              <a:buFont typeface="Arial" panose="020B0604020202020204" pitchFamily="34" charset="0"/>
              <a:buChar char="‒"/>
            </a:pPr>
            <a:r>
              <a:rPr lang="en-US" sz="1600" dirty="0"/>
              <a:t>Shopping</a:t>
            </a:r>
          </a:p>
          <a:p>
            <a:pPr marL="285693" indent="-285693">
              <a:buSzPct val="100000"/>
              <a:buFont typeface="Arial" panose="020B0604020202020204" pitchFamily="34" charset="0"/>
              <a:buChar char="‒"/>
            </a:pPr>
            <a:r>
              <a:rPr lang="en-US" sz="1600" dirty="0"/>
              <a:t>PunchOutOrderMessage</a:t>
            </a:r>
          </a:p>
          <a:p>
            <a:pPr marL="285693" indent="-285693">
              <a:buSzPct val="100000"/>
              <a:buFont typeface="Arial" panose="020B0604020202020204" pitchFamily="34" charset="0"/>
              <a:buChar char="‒"/>
            </a:pPr>
            <a:r>
              <a:rPr lang="en-US" sz="1600" dirty="0"/>
              <a:t>Requisition Approval</a:t>
            </a:r>
          </a:p>
          <a:p>
            <a:pPr marL="285693" indent="-285693">
              <a:buSzPct val="100000"/>
              <a:buFont typeface="Arial" panose="020B0604020202020204" pitchFamily="34" charset="0"/>
              <a:buChar char="‒"/>
            </a:pPr>
            <a:r>
              <a:rPr lang="en-US" sz="1600" dirty="0"/>
              <a:t>Order Request</a:t>
            </a:r>
            <a:endParaRPr lang="fr-FR" sz="1600" dirty="0"/>
          </a:p>
        </p:txBody>
      </p:sp>
    </p:spTree>
    <p:extLst>
      <p:ext uri="{BB962C8B-B14F-4D97-AF65-F5344CB8AC3E}">
        <p14:creationId xmlns:p14="http://schemas.microsoft.com/office/powerpoint/2010/main" val="21797386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Message Flow</a:t>
            </a:r>
            <a:endParaRPr lang="en-US" dirty="0"/>
          </a:p>
        </p:txBody>
      </p:sp>
      <p:sp>
        <p:nvSpPr>
          <p:cNvPr id="5" name="Rectangle 4"/>
          <p:cNvSpPr/>
          <p:nvPr/>
        </p:nvSpPr>
        <p:spPr>
          <a:xfrm>
            <a:off x="325336" y="1346758"/>
            <a:ext cx="11542528" cy="2800119"/>
          </a:xfrm>
          <a:prstGeom prst="rect">
            <a:avLst/>
          </a:prstGeom>
        </p:spPr>
        <p:txBody>
          <a:bodyPr wrap="square" anchor="t">
            <a:spAutoFit/>
          </a:bodyPr>
          <a:lstStyle/>
          <a:p>
            <a:pPr>
              <a:buClr>
                <a:schemeClr val="accent1"/>
              </a:buClr>
              <a:buSzPct val="150000"/>
            </a:pPr>
            <a:r>
              <a:rPr lang="en-US" sz="1600" b="1" dirty="0"/>
              <a:t>Login</a:t>
            </a:r>
          </a:p>
          <a:p>
            <a:pPr>
              <a:buClr>
                <a:schemeClr val="accent1"/>
              </a:buClr>
              <a:buSzPct val="150000"/>
            </a:pPr>
            <a:endParaRPr lang="en-US" sz="1600" dirty="0"/>
          </a:p>
          <a:p>
            <a:pPr marL="285693" indent="-285693">
              <a:buClr>
                <a:schemeClr val="accent1"/>
              </a:buClr>
              <a:buSzPct val="150000"/>
              <a:buFont typeface="Arial" panose="020B0604020202020204" pitchFamily="34" charset="0"/>
              <a:buChar char="•"/>
            </a:pPr>
            <a:r>
              <a:rPr lang="en-US" sz="1600" dirty="0"/>
              <a:t>A user at a buying organization first logs in to SAP Ariba Procurement and creates a requisition. This step is important, because it means the user has been authenticated by the buying organization. During PunchOut, Ariba Network authenticates the buying organization, not the user.</a:t>
            </a:r>
            <a:endParaRPr lang="hu-HU" sz="1600" dirty="0"/>
          </a:p>
          <a:p>
            <a:pPr>
              <a:buClr>
                <a:schemeClr val="accent1"/>
              </a:buClr>
              <a:buSzPct val="150000"/>
            </a:pPr>
            <a:endParaRPr lang="en-US" sz="1600" dirty="0"/>
          </a:p>
          <a:p>
            <a:pPr>
              <a:buClr>
                <a:schemeClr val="accent1"/>
              </a:buClr>
              <a:buSzPct val="150000"/>
            </a:pPr>
            <a:r>
              <a:rPr lang="en-US" sz="1600" b="1" dirty="0"/>
              <a:t>Site selection</a:t>
            </a:r>
          </a:p>
          <a:p>
            <a:pPr>
              <a:buClr>
                <a:schemeClr val="accent1"/>
              </a:buClr>
              <a:buSzPct val="150000"/>
            </a:pPr>
            <a:endParaRPr lang="en-US" sz="1600" dirty="0"/>
          </a:p>
          <a:p>
            <a:pPr marL="285693" indent="-285693">
              <a:buClr>
                <a:schemeClr val="accent1"/>
              </a:buClr>
              <a:buSzPct val="150000"/>
              <a:buFont typeface="Arial" panose="020B0604020202020204" pitchFamily="34" charset="0"/>
              <a:buChar char="•"/>
            </a:pPr>
            <a:r>
              <a:rPr lang="en-US" sz="1600" dirty="0"/>
              <a:t>Next, the user searches for products and services in the procurement application and selects your PunchOut item. As you offer a </a:t>
            </a:r>
            <a:r>
              <a:rPr lang="en-US" sz="1600" dirty="0" err="1"/>
              <a:t>PunchOut</a:t>
            </a:r>
            <a:r>
              <a:rPr lang="en-US" sz="1600" dirty="0"/>
              <a:t> Level 2, the user sees the items directly in the customer`s Procurement application and is re-directed to your Webstore to continue shopping. </a:t>
            </a:r>
            <a:endParaRPr lang="en-US" sz="1600" dirty="0">
              <a:cs typeface="Arial"/>
            </a:endParaRPr>
          </a:p>
        </p:txBody>
      </p:sp>
    </p:spTree>
    <p:extLst>
      <p:ext uri="{BB962C8B-B14F-4D97-AF65-F5344CB8AC3E}">
        <p14:creationId xmlns:p14="http://schemas.microsoft.com/office/powerpoint/2010/main" val="3566969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Message Flow</a:t>
            </a:r>
            <a:endParaRPr lang="en-US" dirty="0"/>
          </a:p>
        </p:txBody>
      </p:sp>
      <p:sp>
        <p:nvSpPr>
          <p:cNvPr id="5" name="Rectangle 4"/>
          <p:cNvSpPr/>
          <p:nvPr/>
        </p:nvSpPr>
        <p:spPr>
          <a:xfrm>
            <a:off x="325336" y="1356527"/>
            <a:ext cx="11542528" cy="3292447"/>
          </a:xfrm>
          <a:prstGeom prst="rect">
            <a:avLst/>
          </a:prstGeom>
        </p:spPr>
        <p:txBody>
          <a:bodyPr wrap="square">
            <a:spAutoFit/>
          </a:bodyPr>
          <a:lstStyle/>
          <a:p>
            <a:pPr>
              <a:buClr>
                <a:schemeClr val="accent1"/>
              </a:buClr>
              <a:buSzPct val="150000"/>
            </a:pPr>
            <a:r>
              <a:rPr lang="en-US" sz="1600" b="1" dirty="0"/>
              <a:t>PunchOutSetupRequest</a:t>
            </a:r>
          </a:p>
          <a:p>
            <a:pPr>
              <a:buClr>
                <a:schemeClr val="accent1"/>
              </a:buClr>
              <a:buSzPct val="150000"/>
            </a:pPr>
            <a:endParaRPr lang="en-US" sz="1600" dirty="0"/>
          </a:p>
          <a:p>
            <a:pPr marL="285693" indent="-285693">
              <a:buClr>
                <a:schemeClr val="accent1"/>
              </a:buClr>
              <a:buSzPct val="150000"/>
              <a:buFont typeface="Arial" panose="020B0604020202020204" pitchFamily="34" charset="0"/>
              <a:buChar char="•"/>
            </a:pPr>
            <a:r>
              <a:rPr lang="en-US" sz="1600" dirty="0"/>
              <a:t>SAP Ariba Procurement generates a cXML PunchOutSetupRequest document and sends it through an HTTP Post to Ariba Network. Ariba Network authenticates it and forwards it through an HTTP Post to your PunchOut site.</a:t>
            </a:r>
            <a:endParaRPr lang="hu-HU" sz="1600" dirty="0"/>
          </a:p>
          <a:p>
            <a:pPr>
              <a:buClr>
                <a:schemeClr val="accent1"/>
              </a:buClr>
              <a:buSzPct val="150000"/>
            </a:pPr>
            <a:endParaRPr lang="en-US" sz="1600" dirty="0"/>
          </a:p>
          <a:p>
            <a:pPr marL="285693" indent="-285693">
              <a:buClr>
                <a:schemeClr val="accent1"/>
              </a:buClr>
              <a:buSzPct val="150000"/>
              <a:buFont typeface="Arial" panose="020B0604020202020204" pitchFamily="34" charset="0"/>
              <a:buChar char="•"/>
            </a:pPr>
            <a:r>
              <a:rPr lang="en-US" sz="1600" dirty="0"/>
              <a:t>When the buying organization registers on Ariba Network, it configures a SharedSecret. PunchOutSetupRequest documents sent to Ariba Network identify the customer based on the Identity element in the From element and populate the Credential domain with the customer’s NetworkID. Each buying organization has its own NetworkID.</a:t>
            </a:r>
            <a:endParaRPr lang="hu-HU" sz="1600" dirty="0"/>
          </a:p>
          <a:p>
            <a:pPr>
              <a:buClr>
                <a:schemeClr val="accent1"/>
              </a:buClr>
              <a:buSzPct val="150000"/>
            </a:pPr>
            <a:endParaRPr lang="en-US" sz="1600" dirty="0"/>
          </a:p>
          <a:p>
            <a:pPr marL="285693" indent="-285693">
              <a:buClr>
                <a:schemeClr val="accent1"/>
              </a:buClr>
              <a:buSzPct val="150000"/>
              <a:buFont typeface="Arial" panose="020B0604020202020204" pitchFamily="34" charset="0"/>
              <a:buChar char="•"/>
            </a:pPr>
            <a:r>
              <a:rPr lang="en-US" sz="1600" dirty="0"/>
              <a:t>When Ariba Network determines who the request is from and who it is to, it deletes the customer’s shared secret and uses the one from your Ariba Network account. This shared secret allows the PunchOutSetupRequest to effectively log in to your PunchOut site. You never see your customer’s SharedSecret and do not have to maintain a separate password/login for each user or customer. The end user can be identified in Contact and Extrinsic elements.</a:t>
            </a:r>
          </a:p>
        </p:txBody>
      </p:sp>
    </p:spTree>
    <p:extLst>
      <p:ext uri="{BB962C8B-B14F-4D97-AF65-F5344CB8AC3E}">
        <p14:creationId xmlns:p14="http://schemas.microsoft.com/office/powerpoint/2010/main" val="3927781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Message Flow</a:t>
            </a:r>
            <a:endParaRPr lang="en-US" dirty="0"/>
          </a:p>
        </p:txBody>
      </p:sp>
      <p:sp>
        <p:nvSpPr>
          <p:cNvPr id="5" name="Rectangle 4"/>
          <p:cNvSpPr/>
          <p:nvPr/>
        </p:nvSpPr>
        <p:spPr>
          <a:xfrm>
            <a:off x="325336" y="1406947"/>
            <a:ext cx="6136925" cy="4693503"/>
          </a:xfrm>
          <a:prstGeom prst="rect">
            <a:avLst/>
          </a:prstGeom>
        </p:spPr>
        <p:txBody>
          <a:bodyPr wrap="square">
            <a:spAutoFit/>
          </a:bodyPr>
          <a:lstStyle/>
          <a:p>
            <a:pPr marL="285693" indent="-285693">
              <a:buClr>
                <a:schemeClr val="accent1"/>
              </a:buClr>
              <a:buSzPct val="150000"/>
              <a:buFont typeface="Arial" panose="020B0604020202020204" pitchFamily="34" charset="0"/>
              <a:buChar char="•"/>
            </a:pPr>
            <a:r>
              <a:rPr lang="en-US" sz="1600" b="1" dirty="0"/>
              <a:t>From Credential</a:t>
            </a:r>
          </a:p>
          <a:p>
            <a:r>
              <a:rPr lang="en-US" sz="1600" dirty="0"/>
              <a:t>This element identifies the originator of the POSR (the buying organization). For example:</a:t>
            </a:r>
          </a:p>
          <a:p>
            <a:endParaRPr lang="en-US" sz="1400" dirty="0"/>
          </a:p>
          <a:p>
            <a:r>
              <a:rPr lang="en-US" sz="1400" dirty="0">
                <a:solidFill>
                  <a:srgbClr val="7F7F7F"/>
                </a:solidFill>
              </a:rPr>
              <a:t>&lt;From&gt;</a:t>
            </a:r>
          </a:p>
          <a:p>
            <a:r>
              <a:rPr lang="en-US" sz="1400" dirty="0">
                <a:solidFill>
                  <a:srgbClr val="7F7F7F"/>
                </a:solidFill>
              </a:rPr>
              <a:t>&lt;Credential domain="NetworkID"&gt;</a:t>
            </a:r>
          </a:p>
          <a:p>
            <a:r>
              <a:rPr lang="en-US" sz="1400" dirty="0">
                <a:solidFill>
                  <a:srgbClr val="7F7F7F"/>
                </a:solidFill>
              </a:rPr>
              <a:t>&lt;Identity&gt;</a:t>
            </a:r>
            <a:r>
              <a:rPr lang="en-US" sz="1400" b="1" dirty="0">
                <a:solidFill>
                  <a:schemeClr val="accent1"/>
                </a:solidFill>
              </a:rPr>
              <a:t>AN01136XXXXXXX</a:t>
            </a:r>
            <a:r>
              <a:rPr lang="en-US" sz="1400" dirty="0">
                <a:solidFill>
                  <a:srgbClr val="7F7F7F"/>
                </a:solidFill>
              </a:rPr>
              <a:t>&lt;/Identity&gt;</a:t>
            </a:r>
          </a:p>
          <a:p>
            <a:r>
              <a:rPr lang="en-US" sz="1400" dirty="0">
                <a:solidFill>
                  <a:srgbClr val="7F7F7F"/>
                </a:solidFill>
              </a:rPr>
              <a:t>&lt;/Credential&gt;</a:t>
            </a:r>
          </a:p>
          <a:p>
            <a:r>
              <a:rPr lang="en-US" sz="1400" dirty="0">
                <a:solidFill>
                  <a:srgbClr val="7F7F7F"/>
                </a:solidFill>
              </a:rPr>
              <a:t>&lt;/From&gt;</a:t>
            </a:r>
          </a:p>
          <a:p>
            <a:endParaRPr lang="en-US" sz="1400" dirty="0"/>
          </a:p>
          <a:p>
            <a:pPr marL="285693" indent="-285693">
              <a:buClr>
                <a:schemeClr val="accent1"/>
              </a:buClr>
              <a:buSzPct val="150000"/>
              <a:buFont typeface="Arial" panose="020B0604020202020204" pitchFamily="34" charset="0"/>
              <a:buChar char="•"/>
            </a:pPr>
            <a:r>
              <a:rPr lang="en-US" sz="1600" b="1" dirty="0"/>
              <a:t>To Credential</a:t>
            </a:r>
          </a:p>
          <a:p>
            <a:r>
              <a:rPr lang="en-US" sz="1600" dirty="0"/>
              <a:t>This element identifies the supplier (the destination of the POSR). For example:</a:t>
            </a:r>
          </a:p>
          <a:p>
            <a:endParaRPr lang="en-US" sz="1400" dirty="0"/>
          </a:p>
          <a:p>
            <a:r>
              <a:rPr lang="en-US" sz="1400" dirty="0">
                <a:solidFill>
                  <a:srgbClr val="7F7F7F"/>
                </a:solidFill>
              </a:rPr>
              <a:t>&lt;To&gt;</a:t>
            </a:r>
          </a:p>
          <a:p>
            <a:r>
              <a:rPr lang="en-US" sz="1400" dirty="0">
                <a:solidFill>
                  <a:srgbClr val="7F7F7F"/>
                </a:solidFill>
              </a:rPr>
              <a:t>&lt;Credential domain=“NetworkID"&gt;</a:t>
            </a:r>
          </a:p>
          <a:p>
            <a:r>
              <a:rPr lang="en-US" sz="1400" dirty="0">
                <a:solidFill>
                  <a:srgbClr val="7F7F7F"/>
                </a:solidFill>
              </a:rPr>
              <a:t>&lt;Identity&gt;</a:t>
            </a:r>
            <a:r>
              <a:rPr lang="en-US" sz="1400" b="1" dirty="0">
                <a:solidFill>
                  <a:schemeClr val="accent1"/>
                </a:solidFill>
              </a:rPr>
              <a:t>YourANID</a:t>
            </a:r>
            <a:r>
              <a:rPr lang="en-US" sz="1400" dirty="0">
                <a:solidFill>
                  <a:srgbClr val="7F7F7F"/>
                </a:solidFill>
              </a:rPr>
              <a:t>&lt;/Identity&gt;</a:t>
            </a:r>
          </a:p>
          <a:p>
            <a:r>
              <a:rPr lang="en-US" sz="1400" dirty="0">
                <a:solidFill>
                  <a:srgbClr val="7F7F7F"/>
                </a:solidFill>
              </a:rPr>
              <a:t>&lt;/Credential&gt;</a:t>
            </a:r>
          </a:p>
          <a:p>
            <a:r>
              <a:rPr lang="en-US" sz="1400" dirty="0">
                <a:solidFill>
                  <a:srgbClr val="7F7F7F"/>
                </a:solidFill>
              </a:rPr>
              <a:t>&lt;/To&gt;</a:t>
            </a:r>
          </a:p>
          <a:p>
            <a:endParaRPr lang="en-US" dirty="0"/>
          </a:p>
        </p:txBody>
      </p:sp>
      <p:sp>
        <p:nvSpPr>
          <p:cNvPr id="6" name="Rectangle 5"/>
          <p:cNvSpPr/>
          <p:nvPr/>
        </p:nvSpPr>
        <p:spPr>
          <a:xfrm>
            <a:off x="7120410" y="1406947"/>
            <a:ext cx="4570942" cy="5507925"/>
          </a:xfrm>
          <a:prstGeom prst="rect">
            <a:avLst/>
          </a:prstGeom>
        </p:spPr>
        <p:txBody>
          <a:bodyPr wrap="square">
            <a:spAutoFit/>
          </a:bodyPr>
          <a:lstStyle/>
          <a:p>
            <a:pPr marL="285693" indent="-285693">
              <a:buClr>
                <a:schemeClr val="accent1"/>
              </a:buClr>
              <a:buSzPct val="150000"/>
              <a:buFont typeface="Arial" panose="020B0604020202020204" pitchFamily="34" charset="0"/>
              <a:buChar char="•"/>
            </a:pPr>
            <a:r>
              <a:rPr lang="en-US" sz="1600" b="1" dirty="0"/>
              <a:t>Sender Credential</a:t>
            </a:r>
          </a:p>
          <a:p>
            <a:pPr>
              <a:buClr>
                <a:schemeClr val="accent1"/>
              </a:buClr>
              <a:buSzPct val="150000"/>
            </a:pPr>
            <a:r>
              <a:rPr lang="en-US" sz="1600" dirty="0"/>
              <a:t>When a procurement application creates the POSR document, the Sender credential specifies the identity and shared secret of the buying organization. </a:t>
            </a:r>
            <a:r>
              <a:rPr lang="en-US" sz="1600" b="1" u="sng" dirty="0"/>
              <a:t>When Ariba Network forwards the document to the supplier, it changes the Sender credential to specify the identity of A</a:t>
            </a:r>
            <a:r>
              <a:rPr lang="sk-SK" sz="1600" b="1" u="sng" dirty="0"/>
              <a:t>riba </a:t>
            </a:r>
            <a:r>
              <a:rPr lang="en-US" sz="1600" b="1" u="sng" dirty="0"/>
              <a:t>N</a:t>
            </a:r>
            <a:r>
              <a:rPr lang="sk-SK" sz="1600" b="1" u="sng" dirty="0"/>
              <a:t>etwork</a:t>
            </a:r>
            <a:r>
              <a:rPr lang="en-US" sz="1600" b="1" u="sng" dirty="0"/>
              <a:t> and uses the supplier’s SharedSecret.</a:t>
            </a:r>
          </a:p>
          <a:p>
            <a:pPr marL="285693" indent="-285693">
              <a:buClr>
                <a:schemeClr val="accent1"/>
              </a:buClr>
              <a:buSzPct val="150000"/>
              <a:buFont typeface="Arial" panose="020B0604020202020204" pitchFamily="34" charset="0"/>
              <a:buChar char="•"/>
            </a:pPr>
            <a:endParaRPr lang="en-US" sz="1600" dirty="0"/>
          </a:p>
          <a:p>
            <a:pPr marL="285693" indent="-285693">
              <a:buClr>
                <a:schemeClr val="accent1"/>
              </a:buClr>
              <a:buSzPct val="150000"/>
              <a:buFont typeface="Arial" panose="020B0604020202020204" pitchFamily="34" charset="0"/>
              <a:buChar char="•"/>
            </a:pPr>
            <a:r>
              <a:rPr lang="en-US" sz="1600" dirty="0"/>
              <a:t>This example shows a PunchOutSetupRequest that has passed through Ariba Network.</a:t>
            </a:r>
          </a:p>
          <a:p>
            <a:pPr marL="285693" indent="-285693">
              <a:buClr>
                <a:schemeClr val="accent1"/>
              </a:buClr>
              <a:buSzPct val="150000"/>
              <a:buFont typeface="Arial" panose="020B0604020202020204" pitchFamily="34" charset="0"/>
              <a:buChar char="•"/>
            </a:pPr>
            <a:endParaRPr lang="en-US" sz="1400" dirty="0"/>
          </a:p>
          <a:p>
            <a:pPr>
              <a:buClr>
                <a:schemeClr val="accent1"/>
              </a:buClr>
              <a:buSzPct val="150000"/>
            </a:pPr>
            <a:r>
              <a:rPr lang="en-US" sz="1400" dirty="0">
                <a:solidFill>
                  <a:srgbClr val="7F7F7F"/>
                </a:solidFill>
              </a:rPr>
              <a:t>&lt;Sender&gt;</a:t>
            </a:r>
          </a:p>
          <a:p>
            <a:pPr>
              <a:buClr>
                <a:schemeClr val="accent1"/>
              </a:buClr>
              <a:buSzPct val="150000"/>
            </a:pPr>
            <a:r>
              <a:rPr lang="en-US" sz="1400" dirty="0">
                <a:solidFill>
                  <a:srgbClr val="7F7F7F"/>
                </a:solidFill>
              </a:rPr>
              <a:t>&lt;Credential domain="AribaNetworkUserId"&gt;</a:t>
            </a:r>
          </a:p>
          <a:p>
            <a:pPr>
              <a:buClr>
                <a:schemeClr val="accent1"/>
              </a:buClr>
              <a:buSzPct val="150000"/>
            </a:pPr>
            <a:r>
              <a:rPr lang="en-US" sz="1400" dirty="0">
                <a:solidFill>
                  <a:srgbClr val="7F7F7F"/>
                </a:solidFill>
              </a:rPr>
              <a:t>&lt;Identity&gt;</a:t>
            </a:r>
            <a:r>
              <a:rPr lang="en-US" sz="1400" b="1" dirty="0">
                <a:solidFill>
                  <a:schemeClr val="accent1"/>
                </a:solidFill>
              </a:rPr>
              <a:t>sysadmin@ariba.com</a:t>
            </a:r>
            <a:r>
              <a:rPr lang="en-US" sz="1400" dirty="0">
                <a:solidFill>
                  <a:srgbClr val="7F7F7F"/>
                </a:solidFill>
              </a:rPr>
              <a:t>&lt;/Identity&gt;</a:t>
            </a:r>
          </a:p>
          <a:p>
            <a:pPr>
              <a:buClr>
                <a:schemeClr val="accent1"/>
              </a:buClr>
              <a:buSzPct val="150000"/>
            </a:pPr>
            <a:r>
              <a:rPr lang="en-US" sz="1400" dirty="0">
                <a:solidFill>
                  <a:srgbClr val="7F7F7F"/>
                </a:solidFill>
              </a:rPr>
              <a:t>&lt;SharedSecret&gt;abracadabra&lt;/SharedSecret&gt;</a:t>
            </a:r>
          </a:p>
          <a:p>
            <a:pPr>
              <a:buClr>
                <a:schemeClr val="accent1"/>
              </a:buClr>
              <a:buSzPct val="150000"/>
            </a:pPr>
            <a:r>
              <a:rPr lang="en-US" sz="1400" dirty="0">
                <a:solidFill>
                  <a:srgbClr val="7F7F7F"/>
                </a:solidFill>
              </a:rPr>
              <a:t>&lt;/Credential&gt;</a:t>
            </a:r>
          </a:p>
          <a:p>
            <a:pPr>
              <a:buClr>
                <a:schemeClr val="accent1"/>
              </a:buClr>
              <a:buSzPct val="150000"/>
            </a:pPr>
            <a:r>
              <a:rPr lang="en-US" sz="1400" dirty="0">
                <a:solidFill>
                  <a:srgbClr val="7F7F7F"/>
                </a:solidFill>
              </a:rPr>
              <a:t>&lt;UserAgent&gt;SAP Ariba Procurement 7.1&lt;/UserAgent&gt;</a:t>
            </a:r>
          </a:p>
          <a:p>
            <a:pPr>
              <a:buClr>
                <a:schemeClr val="accent1"/>
              </a:buClr>
              <a:buSzPct val="150000"/>
            </a:pPr>
            <a:r>
              <a:rPr lang="en-US" sz="1400" dirty="0">
                <a:solidFill>
                  <a:srgbClr val="7F7F7F"/>
                </a:solidFill>
              </a:rPr>
              <a:t>&lt;/Sender&gt;</a:t>
            </a:r>
          </a:p>
          <a:p>
            <a:endParaRPr lang="en-US" dirty="0"/>
          </a:p>
        </p:txBody>
      </p:sp>
    </p:spTree>
    <p:extLst>
      <p:ext uri="{BB962C8B-B14F-4D97-AF65-F5344CB8AC3E}">
        <p14:creationId xmlns:p14="http://schemas.microsoft.com/office/powerpoint/2010/main" val="1499387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Message Flow</a:t>
            </a:r>
            <a:endParaRPr lang="en-US" dirty="0"/>
          </a:p>
        </p:txBody>
      </p:sp>
      <p:sp>
        <p:nvSpPr>
          <p:cNvPr id="5" name="Rectangle 4"/>
          <p:cNvSpPr/>
          <p:nvPr/>
        </p:nvSpPr>
        <p:spPr>
          <a:xfrm>
            <a:off x="325336" y="1335482"/>
            <a:ext cx="11542528" cy="2553954"/>
          </a:xfrm>
          <a:prstGeom prst="rect">
            <a:avLst/>
          </a:prstGeom>
        </p:spPr>
        <p:txBody>
          <a:bodyPr wrap="square">
            <a:spAutoFit/>
          </a:bodyPr>
          <a:lstStyle/>
          <a:p>
            <a:pPr>
              <a:buClr>
                <a:schemeClr val="accent1"/>
              </a:buClr>
              <a:buSzPct val="150000"/>
            </a:pPr>
            <a:r>
              <a:rPr lang="en-US" sz="1600" b="1" dirty="0"/>
              <a:t>Authentication</a:t>
            </a:r>
          </a:p>
          <a:p>
            <a:pPr>
              <a:buClr>
                <a:schemeClr val="accent1"/>
              </a:buClr>
              <a:buSzPct val="150000"/>
            </a:pPr>
            <a:endParaRPr lang="en-US" sz="1600" dirty="0"/>
          </a:p>
          <a:p>
            <a:pPr marL="285693" indent="-285693">
              <a:buClr>
                <a:schemeClr val="accent1"/>
              </a:buClr>
              <a:buSzPct val="150000"/>
              <a:buFont typeface="Arial" panose="020B0604020202020204" pitchFamily="34" charset="0"/>
              <a:buChar char="•"/>
            </a:pPr>
            <a:r>
              <a:rPr lang="en-US" sz="1600" dirty="0"/>
              <a:t>When your PunchOut site receives the PunchOutSetupRequest document, it performs the following tasks:</a:t>
            </a:r>
          </a:p>
          <a:p>
            <a:pPr>
              <a:buClr>
                <a:schemeClr val="accent1"/>
              </a:buClr>
              <a:buSzPct val="100000"/>
            </a:pPr>
            <a:r>
              <a:rPr lang="en-US" sz="1600" dirty="0"/>
              <a:t>Authenticates Ariba Network based on the Sender and SharedSecret</a:t>
            </a:r>
          </a:p>
          <a:p>
            <a:pPr>
              <a:buClr>
                <a:schemeClr val="accent1"/>
              </a:buClr>
              <a:buSzPct val="100000"/>
            </a:pPr>
            <a:r>
              <a:rPr lang="fr-FR" sz="1600" dirty="0"/>
              <a:t>Verifies the From identification </a:t>
            </a:r>
          </a:p>
          <a:p>
            <a:pPr marL="285693" indent="-285693">
              <a:buClr>
                <a:schemeClr val="accent1"/>
              </a:buClr>
              <a:buSzPct val="150000"/>
              <a:buFont typeface="Arial" panose="020B0604020202020204" pitchFamily="34" charset="0"/>
              <a:buChar char="•"/>
            </a:pPr>
            <a:r>
              <a:rPr lang="en-US" sz="1600" dirty="0"/>
              <a:t>You can now initiate a session because the user’s organization is a certified Ariba Network member. Your PunchOut site can generate a shopping page for the PunchOut session.</a:t>
            </a:r>
          </a:p>
          <a:p>
            <a:pPr marL="285693" indent="-285693">
              <a:buClr>
                <a:schemeClr val="accent1"/>
              </a:buClr>
              <a:buSzPct val="150000"/>
              <a:buFont typeface="Arial" panose="020B0604020202020204" pitchFamily="34" charset="0"/>
              <a:buChar char="•"/>
            </a:pPr>
            <a:r>
              <a:rPr lang="en-US" sz="1600" dirty="0"/>
              <a:t>Your PunchOut site must perform authentication through the domain, buyer identity, shared secret and product/product group specification (see next slide). You cannot deploy it if it performs authentication any other way, for example with a user ID or with a user-entered password.</a:t>
            </a:r>
          </a:p>
        </p:txBody>
      </p:sp>
    </p:spTree>
    <p:extLst>
      <p:ext uri="{BB962C8B-B14F-4D97-AF65-F5344CB8AC3E}">
        <p14:creationId xmlns:p14="http://schemas.microsoft.com/office/powerpoint/2010/main" val="13613967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678C-299D-4A73-AEA8-2F01BC2B4419}"/>
              </a:ext>
            </a:extLst>
          </p:cNvPr>
          <p:cNvSpPr>
            <a:spLocks noGrp="1"/>
          </p:cNvSpPr>
          <p:nvPr>
            <p:ph type="title"/>
          </p:nvPr>
        </p:nvSpPr>
        <p:spPr/>
        <p:txBody>
          <a:bodyPr/>
          <a:lstStyle/>
          <a:p>
            <a:r>
              <a:rPr lang="fr-FR" dirty="0" err="1"/>
              <a:t>PunchOut</a:t>
            </a:r>
            <a:r>
              <a:rPr lang="fr-FR" dirty="0"/>
              <a:t> Message Flow</a:t>
            </a:r>
            <a:endParaRPr lang="en-US" dirty="0"/>
          </a:p>
        </p:txBody>
      </p:sp>
      <p:sp>
        <p:nvSpPr>
          <p:cNvPr id="4" name="Text Placeholder 3">
            <a:extLst>
              <a:ext uri="{FF2B5EF4-FFF2-40B4-BE49-F238E27FC236}">
                <a16:creationId xmlns:a16="http://schemas.microsoft.com/office/drawing/2014/main" id="{6351770D-50E7-4461-860A-7884204F453A}"/>
              </a:ext>
            </a:extLst>
          </p:cNvPr>
          <p:cNvSpPr>
            <a:spLocks noGrp="1"/>
          </p:cNvSpPr>
          <p:nvPr>
            <p:ph type="body" sz="quarter" idx="11"/>
          </p:nvPr>
        </p:nvSpPr>
        <p:spPr/>
        <p:txBody>
          <a:bodyPr/>
          <a:lstStyle/>
          <a:p>
            <a:r>
              <a:rPr lang="de-AT" sz="1600" dirty="0"/>
              <a:t>The </a:t>
            </a:r>
            <a:r>
              <a:rPr lang="de-AT" sz="1600" dirty="0" err="1"/>
              <a:t>authentication</a:t>
            </a:r>
            <a:r>
              <a:rPr lang="de-AT" sz="1600" dirty="0"/>
              <a:t> </a:t>
            </a:r>
            <a:r>
              <a:rPr lang="de-AT" sz="1600" dirty="0" err="1"/>
              <a:t>is</a:t>
            </a:r>
            <a:r>
              <a:rPr lang="de-AT" sz="1600" dirty="0"/>
              <a:t> </a:t>
            </a:r>
            <a:r>
              <a:rPr lang="de-AT" sz="1600" dirty="0" err="1"/>
              <a:t>based</a:t>
            </a:r>
            <a:r>
              <a:rPr lang="de-AT" sz="1600" dirty="0"/>
              <a:t> </a:t>
            </a:r>
            <a:r>
              <a:rPr lang="de-AT" sz="1600" dirty="0" err="1"/>
              <a:t>mainly</a:t>
            </a:r>
            <a:r>
              <a:rPr lang="de-AT" sz="1600" dirty="0"/>
              <a:t> on </a:t>
            </a:r>
            <a:r>
              <a:rPr lang="de-AT" sz="1600" dirty="0" err="1"/>
              <a:t>incoming</a:t>
            </a:r>
            <a:r>
              <a:rPr lang="de-AT" sz="1600" dirty="0"/>
              <a:t> </a:t>
            </a:r>
            <a:r>
              <a:rPr lang="de-AT" sz="1600" dirty="0" err="1"/>
              <a:t>customer´s</a:t>
            </a:r>
            <a:r>
              <a:rPr lang="de-AT" sz="1600" dirty="0"/>
              <a:t> ANID, </a:t>
            </a:r>
            <a:r>
              <a:rPr lang="de-AT" sz="1600" dirty="0" err="1"/>
              <a:t>however</a:t>
            </a:r>
            <a:r>
              <a:rPr lang="de-AT" sz="1600" dirty="0"/>
              <a:t> </a:t>
            </a:r>
            <a:r>
              <a:rPr lang="de-AT" sz="1600" dirty="0" err="1"/>
              <a:t>for</a:t>
            </a:r>
            <a:r>
              <a:rPr lang="de-AT" sz="1600" dirty="0"/>
              <a:t> </a:t>
            </a:r>
            <a:r>
              <a:rPr lang="de-AT" sz="1600" dirty="0" err="1"/>
              <a:t>PunchOut</a:t>
            </a:r>
            <a:r>
              <a:rPr lang="de-AT" sz="1600" dirty="0"/>
              <a:t> Level 2 an additional </a:t>
            </a:r>
            <a:r>
              <a:rPr lang="de-AT" sz="1600" dirty="0" err="1"/>
              <a:t>validation</a:t>
            </a:r>
            <a:r>
              <a:rPr lang="de-AT" sz="1600" dirty="0"/>
              <a:t> must </a:t>
            </a:r>
            <a:r>
              <a:rPr lang="de-AT" sz="1600" dirty="0" err="1"/>
              <a:t>be</a:t>
            </a:r>
            <a:r>
              <a:rPr lang="de-AT" sz="1600" dirty="0"/>
              <a:t> </a:t>
            </a:r>
            <a:r>
              <a:rPr lang="de-AT" sz="1600" dirty="0" err="1"/>
              <a:t>set</a:t>
            </a:r>
            <a:r>
              <a:rPr lang="de-AT" sz="1600" dirty="0"/>
              <a:t> in </a:t>
            </a:r>
            <a:r>
              <a:rPr lang="de-AT" sz="1600" dirty="0" err="1"/>
              <a:t>place</a:t>
            </a:r>
            <a:r>
              <a:rPr lang="de-AT" sz="1600" dirty="0"/>
              <a:t> in </a:t>
            </a:r>
            <a:r>
              <a:rPr lang="de-AT" sz="1600" dirty="0" err="1"/>
              <a:t>order</a:t>
            </a:r>
            <a:r>
              <a:rPr lang="de-AT" sz="1600" dirty="0"/>
              <a:t> </a:t>
            </a:r>
            <a:r>
              <a:rPr lang="de-AT" sz="1600" dirty="0" err="1"/>
              <a:t>to</a:t>
            </a:r>
            <a:r>
              <a:rPr lang="de-AT" sz="1600" dirty="0"/>
              <a:t> </a:t>
            </a:r>
            <a:r>
              <a:rPr lang="de-AT" sz="1600" dirty="0" err="1"/>
              <a:t>re</a:t>
            </a:r>
            <a:r>
              <a:rPr lang="de-AT" sz="1600" dirty="0"/>
              <a:t>-route </a:t>
            </a:r>
            <a:r>
              <a:rPr lang="de-AT" sz="1600" dirty="0" err="1"/>
              <a:t>the</a:t>
            </a:r>
            <a:r>
              <a:rPr lang="de-AT" sz="1600" dirty="0"/>
              <a:t> </a:t>
            </a:r>
            <a:r>
              <a:rPr lang="de-AT" sz="1600" dirty="0" err="1"/>
              <a:t>cXML</a:t>
            </a:r>
            <a:r>
              <a:rPr lang="de-AT" sz="1600" dirty="0"/>
              <a:t> </a:t>
            </a:r>
            <a:r>
              <a:rPr lang="de-AT" sz="1600" dirty="0" err="1"/>
              <a:t>message</a:t>
            </a:r>
            <a:r>
              <a:rPr lang="de-AT" sz="1600" dirty="0"/>
              <a:t> </a:t>
            </a:r>
            <a:r>
              <a:rPr lang="de-AT" sz="1600" dirty="0" err="1"/>
              <a:t>to</a:t>
            </a:r>
            <a:r>
              <a:rPr lang="de-AT" sz="1600" dirty="0"/>
              <a:t> </a:t>
            </a:r>
            <a:r>
              <a:rPr lang="de-AT" sz="1600" dirty="0" err="1"/>
              <a:t>the</a:t>
            </a:r>
            <a:r>
              <a:rPr lang="de-AT" sz="1600" dirty="0"/>
              <a:t> final </a:t>
            </a:r>
            <a:r>
              <a:rPr lang="de-AT" sz="1600" dirty="0" err="1"/>
              <a:t>product</a:t>
            </a:r>
            <a:r>
              <a:rPr lang="de-AT" sz="1600" dirty="0"/>
              <a:t> (</a:t>
            </a:r>
            <a:r>
              <a:rPr lang="de-AT" sz="1600" dirty="0" err="1"/>
              <a:t>group</a:t>
            </a:r>
            <a:r>
              <a:rPr lang="de-AT" sz="1600" dirty="0"/>
              <a:t> </a:t>
            </a:r>
            <a:r>
              <a:rPr lang="de-AT" sz="1600" dirty="0" err="1"/>
              <a:t>of</a:t>
            </a:r>
            <a:r>
              <a:rPr lang="de-AT" sz="1600" dirty="0"/>
              <a:t> </a:t>
            </a:r>
            <a:r>
              <a:rPr lang="de-AT" sz="1600" dirty="0" err="1"/>
              <a:t>products</a:t>
            </a:r>
            <a:r>
              <a:rPr lang="de-AT" sz="1600" dirty="0"/>
              <a:t>)</a:t>
            </a:r>
          </a:p>
          <a:p>
            <a:r>
              <a:rPr lang="de-AT" sz="1600" dirty="0"/>
              <a:t>The </a:t>
            </a:r>
            <a:r>
              <a:rPr lang="de-AT" sz="1600" dirty="0" err="1"/>
              <a:t>SupplierPartID</a:t>
            </a:r>
            <a:r>
              <a:rPr lang="de-AT" sz="1600" dirty="0"/>
              <a:t> </a:t>
            </a:r>
            <a:r>
              <a:rPr lang="de-AT" sz="1600" dirty="0" err="1"/>
              <a:t>defined</a:t>
            </a:r>
            <a:r>
              <a:rPr lang="de-AT" sz="1600" dirty="0"/>
              <a:t> </a:t>
            </a:r>
            <a:r>
              <a:rPr lang="de-AT" sz="1600" dirty="0" err="1"/>
              <a:t>by</a:t>
            </a:r>
            <a:r>
              <a:rPr lang="de-AT" sz="1600" dirty="0"/>
              <a:t> </a:t>
            </a:r>
            <a:r>
              <a:rPr lang="de-AT" sz="1600" dirty="0" err="1"/>
              <a:t>the</a:t>
            </a:r>
            <a:r>
              <a:rPr lang="de-AT" sz="1600" dirty="0"/>
              <a:t> </a:t>
            </a:r>
            <a:r>
              <a:rPr lang="de-AT" sz="1600" dirty="0" err="1"/>
              <a:t>supplier</a:t>
            </a:r>
            <a:r>
              <a:rPr lang="de-AT" sz="1600" dirty="0"/>
              <a:t> and </a:t>
            </a:r>
            <a:r>
              <a:rPr lang="de-AT" sz="1600" dirty="0" err="1"/>
              <a:t>maintained</a:t>
            </a:r>
            <a:r>
              <a:rPr lang="de-AT" sz="1600" dirty="0"/>
              <a:t> in </a:t>
            </a:r>
            <a:r>
              <a:rPr lang="de-AT" sz="1600" dirty="0" err="1"/>
              <a:t>the</a:t>
            </a:r>
            <a:r>
              <a:rPr lang="de-AT" sz="1600" dirty="0"/>
              <a:t> </a:t>
            </a:r>
            <a:r>
              <a:rPr lang="de-AT" sz="1600" dirty="0" err="1"/>
              <a:t>index</a:t>
            </a:r>
            <a:r>
              <a:rPr lang="de-AT" sz="1600" dirty="0"/>
              <a:t> </a:t>
            </a:r>
            <a:r>
              <a:rPr lang="de-AT" sz="1600" dirty="0" err="1"/>
              <a:t>file</a:t>
            </a:r>
            <a:r>
              <a:rPr lang="de-AT" sz="1600" dirty="0"/>
              <a:t> </a:t>
            </a:r>
            <a:r>
              <a:rPr lang="de-AT" sz="1600" dirty="0" err="1"/>
              <a:t>identifies</a:t>
            </a:r>
            <a:r>
              <a:rPr lang="de-AT" sz="1600" dirty="0"/>
              <a:t> </a:t>
            </a:r>
            <a:r>
              <a:rPr lang="de-AT" sz="1600" dirty="0" err="1"/>
              <a:t>the</a:t>
            </a:r>
            <a:r>
              <a:rPr lang="de-AT" sz="1600" dirty="0"/>
              <a:t> </a:t>
            </a:r>
            <a:r>
              <a:rPr lang="de-AT" sz="1600" dirty="0" err="1"/>
              <a:t>product</a:t>
            </a:r>
            <a:r>
              <a:rPr lang="de-AT" sz="1600" dirty="0"/>
              <a:t> and must </a:t>
            </a:r>
            <a:r>
              <a:rPr lang="de-AT" sz="1600" dirty="0" err="1"/>
              <a:t>be</a:t>
            </a:r>
            <a:r>
              <a:rPr lang="de-AT" sz="1600" dirty="0"/>
              <a:t> </a:t>
            </a:r>
            <a:r>
              <a:rPr lang="de-AT" sz="1600" dirty="0" err="1"/>
              <a:t>part</a:t>
            </a:r>
            <a:r>
              <a:rPr lang="de-AT" sz="1600" dirty="0"/>
              <a:t> </a:t>
            </a:r>
            <a:r>
              <a:rPr lang="de-AT" sz="1600" dirty="0" err="1"/>
              <a:t>of</a:t>
            </a:r>
            <a:r>
              <a:rPr lang="de-AT" sz="1600" dirty="0"/>
              <a:t> </a:t>
            </a:r>
            <a:r>
              <a:rPr lang="de-AT" sz="1600" dirty="0" err="1"/>
              <a:t>the</a:t>
            </a:r>
            <a:r>
              <a:rPr lang="de-AT" sz="1600" dirty="0"/>
              <a:t> intern </a:t>
            </a:r>
            <a:r>
              <a:rPr lang="de-AT" sz="1600" dirty="0" err="1"/>
              <a:t>cXML</a:t>
            </a:r>
            <a:r>
              <a:rPr lang="de-AT" sz="1600" dirty="0"/>
              <a:t> </a:t>
            </a:r>
            <a:r>
              <a:rPr lang="de-AT" sz="1600" dirty="0" err="1"/>
              <a:t>validation</a:t>
            </a:r>
            <a:r>
              <a:rPr lang="de-AT" sz="1600" dirty="0"/>
              <a:t> </a:t>
            </a:r>
            <a:r>
              <a:rPr lang="de-AT" sz="1600" dirty="0" err="1"/>
              <a:t>criteria</a:t>
            </a:r>
            <a:r>
              <a:rPr lang="de-AT" sz="1600" dirty="0"/>
              <a:t>. </a:t>
            </a:r>
          </a:p>
          <a:p>
            <a:endParaRPr lang="de-AT" dirty="0"/>
          </a:p>
          <a:p>
            <a:endParaRPr lang="en-US" dirty="0"/>
          </a:p>
        </p:txBody>
      </p:sp>
      <p:pic>
        <p:nvPicPr>
          <p:cNvPr id="8" name="Picture 7">
            <a:extLst>
              <a:ext uri="{FF2B5EF4-FFF2-40B4-BE49-F238E27FC236}">
                <a16:creationId xmlns:a16="http://schemas.microsoft.com/office/drawing/2014/main" id="{7AC4EB22-C82E-403E-A1D9-8FB4B53302C8}"/>
              </a:ext>
            </a:extLst>
          </p:cNvPr>
          <p:cNvPicPr>
            <a:picLocks noChangeAspect="1"/>
          </p:cNvPicPr>
          <p:nvPr/>
        </p:nvPicPr>
        <p:blipFill>
          <a:blip r:embed="rId2"/>
          <a:stretch>
            <a:fillRect/>
          </a:stretch>
        </p:blipFill>
        <p:spPr>
          <a:xfrm>
            <a:off x="8045073" y="1752947"/>
            <a:ext cx="3753721" cy="3839634"/>
          </a:xfrm>
          <a:prstGeom prst="rect">
            <a:avLst/>
          </a:prstGeom>
        </p:spPr>
      </p:pic>
      <p:pic>
        <p:nvPicPr>
          <p:cNvPr id="9" name="Picture 8">
            <a:extLst>
              <a:ext uri="{FF2B5EF4-FFF2-40B4-BE49-F238E27FC236}">
                <a16:creationId xmlns:a16="http://schemas.microsoft.com/office/drawing/2014/main" id="{19F36F48-01AE-446B-859F-82BB0B4C6D47}"/>
              </a:ext>
            </a:extLst>
          </p:cNvPr>
          <p:cNvPicPr>
            <a:picLocks noChangeAspect="1"/>
          </p:cNvPicPr>
          <p:nvPr/>
        </p:nvPicPr>
        <p:blipFill>
          <a:blip r:embed="rId3"/>
          <a:stretch>
            <a:fillRect/>
          </a:stretch>
        </p:blipFill>
        <p:spPr>
          <a:xfrm>
            <a:off x="5929514" y="2403017"/>
            <a:ext cx="2004977" cy="1730047"/>
          </a:xfrm>
          <a:prstGeom prst="rect">
            <a:avLst/>
          </a:prstGeom>
        </p:spPr>
      </p:pic>
      <p:sp>
        <p:nvSpPr>
          <p:cNvPr id="11" name="Arrow: Down 10">
            <a:extLst>
              <a:ext uri="{FF2B5EF4-FFF2-40B4-BE49-F238E27FC236}">
                <a16:creationId xmlns:a16="http://schemas.microsoft.com/office/drawing/2014/main" id="{C4326E98-3EE4-478E-866A-90A8A7BB7E5F}"/>
              </a:ext>
            </a:extLst>
          </p:cNvPr>
          <p:cNvSpPr/>
          <p:nvPr/>
        </p:nvSpPr>
        <p:spPr bwMode="gray">
          <a:xfrm rot="19131172">
            <a:off x="7521103" y="3543111"/>
            <a:ext cx="153563" cy="1629955"/>
          </a:xfrm>
          <a:prstGeom prst="downArrow">
            <a:avLst/>
          </a:prstGeom>
          <a:solidFill>
            <a:schemeClr val="accent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9285092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Message Flow</a:t>
            </a:r>
            <a:endParaRPr lang="en-US" dirty="0"/>
          </a:p>
        </p:txBody>
      </p:sp>
      <p:sp>
        <p:nvSpPr>
          <p:cNvPr id="5" name="Rectangle 4"/>
          <p:cNvSpPr/>
          <p:nvPr/>
        </p:nvSpPr>
        <p:spPr>
          <a:xfrm>
            <a:off x="325336" y="1344006"/>
            <a:ext cx="11542528" cy="4523268"/>
          </a:xfrm>
          <a:prstGeom prst="rect">
            <a:avLst/>
          </a:prstGeom>
        </p:spPr>
        <p:txBody>
          <a:bodyPr wrap="square">
            <a:spAutoFit/>
          </a:bodyPr>
          <a:lstStyle/>
          <a:p>
            <a:pPr>
              <a:buClr>
                <a:schemeClr val="accent1"/>
              </a:buClr>
              <a:buSzPct val="150000"/>
            </a:pPr>
            <a:r>
              <a:rPr lang="en-US" sz="1600" b="1" dirty="0"/>
              <a:t>PunchOutSetupResponse</a:t>
            </a:r>
          </a:p>
          <a:p>
            <a:pPr>
              <a:buClr>
                <a:schemeClr val="accent1"/>
              </a:buClr>
              <a:buSzPct val="150000"/>
            </a:pPr>
            <a:endParaRPr lang="en-US" sz="1600" dirty="0"/>
          </a:p>
          <a:p>
            <a:pPr marL="285693" indent="-285693">
              <a:buClr>
                <a:schemeClr val="accent1"/>
              </a:buClr>
              <a:buSzPct val="150000"/>
              <a:buFont typeface="Arial" panose="020B0604020202020204" pitchFamily="34" charset="0"/>
              <a:buChar char="•"/>
            </a:pPr>
            <a:r>
              <a:rPr lang="en-US" sz="1600" dirty="0"/>
              <a:t>Your PunchOut site redirects the user. It issues a PunchOutSetupResponse document to Ariba Network with your StartPage URL, which is the shopping page of your PunchOut site. Ariba Network forwards the PunchOutSetupResponse to SAP Ariba Procurement.</a:t>
            </a:r>
          </a:p>
          <a:p>
            <a:pPr marL="285693" indent="-285693">
              <a:buClr>
                <a:schemeClr val="accent1"/>
              </a:buClr>
              <a:buSzPct val="150000"/>
              <a:buFont typeface="Arial" panose="020B0604020202020204" pitchFamily="34" charset="0"/>
              <a:buChar char="•"/>
            </a:pPr>
            <a:r>
              <a:rPr lang="en-US" sz="1600" dirty="0"/>
              <a:t>All PunchOutSetupResponse documents sent to Ariba Network must contain a 200 status code and the StartPage Uniform Resource Locater (URL).  Any deviation from this constitutes an invalid cXML response. The following example provides a correct cXML response:</a:t>
            </a:r>
          </a:p>
          <a:p>
            <a:pPr>
              <a:buSzPct val="150000"/>
            </a:pPr>
            <a:r>
              <a:rPr lang="en-US" sz="1600" dirty="0">
                <a:solidFill>
                  <a:srgbClr val="7F7F7F"/>
                </a:solidFill>
              </a:rPr>
              <a:t>&lt;!DOCTYPE cXML SYSTEM "http://xml.cxml.org/schemas/cXML/1.2.014/cXML.dtd"&gt;</a:t>
            </a:r>
            <a:br>
              <a:rPr lang="en-US" sz="1600" dirty="0">
                <a:solidFill>
                  <a:srgbClr val="7F7F7F"/>
                </a:solidFill>
              </a:rPr>
            </a:br>
            <a:r>
              <a:rPr lang="en-US" sz="1600" dirty="0">
                <a:solidFill>
                  <a:srgbClr val="7F7F7F"/>
                </a:solidFill>
              </a:rPr>
              <a:t>&lt; cXML payloadID = "958074700772234234242" timestamp = "2015-06-10T12:59:09-07:00"&gt;</a:t>
            </a:r>
            <a:br>
              <a:rPr lang="en-US" sz="1600" dirty="0">
                <a:solidFill>
                  <a:srgbClr val="7F7F7F"/>
                </a:solidFill>
              </a:rPr>
            </a:br>
            <a:r>
              <a:rPr lang="en-US" sz="1600" dirty="0">
                <a:solidFill>
                  <a:srgbClr val="7F7F7F"/>
                </a:solidFill>
              </a:rPr>
              <a:t>    &lt;Response&gt;</a:t>
            </a:r>
            <a:br>
              <a:rPr lang="en-US" sz="1600" dirty="0">
                <a:solidFill>
                  <a:srgbClr val="7F7F7F"/>
                </a:solidFill>
              </a:rPr>
            </a:br>
            <a:r>
              <a:rPr lang="en-US" sz="1600" dirty="0">
                <a:solidFill>
                  <a:srgbClr val="7F7F7F"/>
                </a:solidFill>
              </a:rPr>
              <a:t>        &lt;Status code = "200" text = "success"/&gt;</a:t>
            </a:r>
            <a:br>
              <a:rPr lang="en-US" sz="1600" dirty="0">
                <a:solidFill>
                  <a:srgbClr val="7F7F7F"/>
                </a:solidFill>
              </a:rPr>
            </a:br>
            <a:r>
              <a:rPr lang="en-US" sz="1600" dirty="0">
                <a:solidFill>
                  <a:srgbClr val="7F7F7F"/>
                </a:solidFill>
              </a:rPr>
              <a:t>        &lt;PunchOutSetupResponse&gt;</a:t>
            </a:r>
            <a:br>
              <a:rPr lang="en-US" sz="1600" dirty="0">
                <a:solidFill>
                  <a:srgbClr val="7F7F7F"/>
                </a:solidFill>
              </a:rPr>
            </a:br>
            <a:r>
              <a:rPr lang="en-US" sz="1600" dirty="0">
                <a:solidFill>
                  <a:srgbClr val="7F7F7F"/>
                </a:solidFill>
              </a:rPr>
              <a:t>            &lt;StartPage&gt;</a:t>
            </a:r>
            <a:br>
              <a:rPr lang="en-US" sz="1600" dirty="0">
                <a:solidFill>
                  <a:srgbClr val="7F7F7F"/>
                </a:solidFill>
              </a:rPr>
            </a:br>
            <a:r>
              <a:rPr lang="en-US" sz="1600" dirty="0">
                <a:solidFill>
                  <a:srgbClr val="7F7F7F"/>
                </a:solidFill>
              </a:rPr>
              <a:t>                &lt;URL&gt;https://punchout.company.com/Servlet/sessionid=7006&lt;/URL&gt;</a:t>
            </a:r>
            <a:br>
              <a:rPr lang="en-US" sz="1600" dirty="0">
                <a:solidFill>
                  <a:srgbClr val="7F7F7F"/>
                </a:solidFill>
              </a:rPr>
            </a:br>
            <a:r>
              <a:rPr lang="en-US" sz="1600" dirty="0">
                <a:solidFill>
                  <a:srgbClr val="7F7F7F"/>
                </a:solidFill>
              </a:rPr>
              <a:t>            &lt;/StartPage&gt;</a:t>
            </a:r>
            <a:br>
              <a:rPr lang="en-US" sz="1600" dirty="0">
                <a:solidFill>
                  <a:srgbClr val="7F7F7F"/>
                </a:solidFill>
              </a:rPr>
            </a:br>
            <a:r>
              <a:rPr lang="en-US" sz="1600" dirty="0">
                <a:solidFill>
                  <a:srgbClr val="7F7F7F"/>
                </a:solidFill>
              </a:rPr>
              <a:t>        &lt;/PunchOutSetupResponse&gt;</a:t>
            </a:r>
            <a:br>
              <a:rPr lang="en-US" sz="1600" dirty="0">
                <a:solidFill>
                  <a:srgbClr val="7F7F7F"/>
                </a:solidFill>
              </a:rPr>
            </a:br>
            <a:r>
              <a:rPr lang="en-US" sz="1600" dirty="0">
                <a:solidFill>
                  <a:srgbClr val="7F7F7F"/>
                </a:solidFill>
              </a:rPr>
              <a:t>    &lt;/Response&gt;</a:t>
            </a:r>
          </a:p>
        </p:txBody>
      </p:sp>
    </p:spTree>
    <p:extLst>
      <p:ext uri="{BB962C8B-B14F-4D97-AF65-F5344CB8AC3E}">
        <p14:creationId xmlns:p14="http://schemas.microsoft.com/office/powerpoint/2010/main" val="1832432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p:txBody>
          <a:bodyPr/>
          <a:lstStyle/>
          <a:p>
            <a:r>
              <a:rPr lang="fr-FR" dirty="0"/>
              <a:t>PunchOut Message Flow</a:t>
            </a:r>
          </a:p>
        </p:txBody>
      </p:sp>
      <p:sp>
        <p:nvSpPr>
          <p:cNvPr id="6" name="Rectangle 3"/>
          <p:cNvSpPr txBox="1">
            <a:spLocks noChangeArrowheads="1"/>
          </p:cNvSpPr>
          <p:nvPr/>
        </p:nvSpPr>
        <p:spPr bwMode="gray">
          <a:xfrm>
            <a:off x="325336" y="1354078"/>
            <a:ext cx="11542528" cy="4304615"/>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Pct val="150000"/>
            </a:pPr>
            <a:r>
              <a:rPr lang="en-US" sz="1600" dirty="0"/>
              <a:t>Shopping</a:t>
            </a:r>
          </a:p>
          <a:p>
            <a:pPr marL="285693" indent="-285693">
              <a:buSzPct val="150000"/>
              <a:buFont typeface="Arial" panose="020B0604020202020204" pitchFamily="34" charset="0"/>
              <a:buChar char="•"/>
            </a:pPr>
            <a:r>
              <a:rPr lang="en-US" sz="1600" b="0" dirty="0"/>
              <a:t>SAP Ariba Procurement opens your PunchOut site in a new window using the StartPage URL you supplied. The user selects and configures products or services. Selecting an item adds it to a shopping cart or basket on your site.</a:t>
            </a:r>
          </a:p>
          <a:p>
            <a:endParaRPr lang="fr-FR" sz="1600" b="0" dirty="0"/>
          </a:p>
          <a:p>
            <a:endParaRPr lang="fr-FR" sz="1600" b="0" dirty="0"/>
          </a:p>
          <a:p>
            <a:endParaRPr lang="en-US" sz="1600" b="0" dirty="0"/>
          </a:p>
          <a:p>
            <a:endParaRPr lang="en-US" sz="1600" b="0" dirty="0"/>
          </a:p>
        </p:txBody>
      </p:sp>
    </p:spTree>
    <p:extLst>
      <p:ext uri="{BB962C8B-B14F-4D97-AF65-F5344CB8AC3E}">
        <p14:creationId xmlns:p14="http://schemas.microsoft.com/office/powerpoint/2010/main" val="2845485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What is </a:t>
            </a:r>
            <a:r>
              <a:rPr lang="en-US" dirty="0" err="1"/>
              <a:t>PunchOut</a:t>
            </a:r>
            <a:r>
              <a:rPr lang="en-US" dirty="0"/>
              <a:t> Catalog?</a:t>
            </a:r>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invGray">
          <a:xfrm>
            <a:off x="0" y="3427200"/>
            <a:ext cx="12195175" cy="3430800"/>
          </a:xfrm>
        </p:spPr>
      </p:pic>
    </p:spTree>
    <p:extLst>
      <p:ext uri="{BB962C8B-B14F-4D97-AF65-F5344CB8AC3E}">
        <p14:creationId xmlns:p14="http://schemas.microsoft.com/office/powerpoint/2010/main" val="15154238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Message Flow</a:t>
            </a:r>
            <a:endParaRPr lang="en-US" dirty="0"/>
          </a:p>
        </p:txBody>
      </p:sp>
      <p:sp>
        <p:nvSpPr>
          <p:cNvPr id="5" name="Rectangle 3"/>
          <p:cNvSpPr txBox="1">
            <a:spLocks noChangeArrowheads="1"/>
          </p:cNvSpPr>
          <p:nvPr/>
        </p:nvSpPr>
        <p:spPr bwMode="gray">
          <a:xfrm>
            <a:off x="325336" y="1368552"/>
            <a:ext cx="11542528" cy="5054705"/>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Pct val="150000"/>
            </a:pPr>
            <a:r>
              <a:rPr lang="en-US" sz="1600" dirty="0"/>
              <a:t>PunchOutOrderMessage</a:t>
            </a:r>
          </a:p>
          <a:p>
            <a:pPr marL="285693" indent="-285693">
              <a:buSzPct val="150000"/>
              <a:buFont typeface="Arial" panose="020B0604020202020204" pitchFamily="34" charset="0"/>
              <a:buChar char="•"/>
            </a:pPr>
            <a:r>
              <a:rPr lang="en-US" sz="1600" b="0" dirty="0"/>
              <a:t>When done selecting items on your PunchOut site, the user clicks a Transfer Basket to SAP Ariba Procurement link. Your site issues a PunchOutOrderMessage document to SAP Ariba Procurement (in an HTML hidden form field) that lists the content of the user’s shopping cart.</a:t>
            </a:r>
          </a:p>
          <a:p>
            <a:pPr marL="285693" indent="-285693">
              <a:buSzPct val="150000"/>
              <a:buFont typeface="Arial" panose="020B0604020202020204" pitchFamily="34" charset="0"/>
              <a:buChar char="•"/>
            </a:pPr>
            <a:r>
              <a:rPr lang="en-US" sz="1600" b="0" dirty="0"/>
              <a:t>The window displaying your PunchOut site disappears and the description of the PunchOut items appears in the user’s requisition. This information acts as a quote, not an actual order. When the quote is approved in SAP Ariba Procurement, it generates a purchase order.</a:t>
            </a:r>
          </a:p>
          <a:p>
            <a:pPr marL="285693" indent="-285693">
              <a:buSzPct val="150000"/>
              <a:buFont typeface="Arial" panose="020B0604020202020204" pitchFamily="34" charset="0"/>
              <a:buChar char="•"/>
            </a:pPr>
            <a:r>
              <a:rPr lang="en-US" sz="1600" b="0" dirty="0"/>
              <a:t>To alleviate user confusion, your checkout process should use the following sequence of buttons:</a:t>
            </a:r>
          </a:p>
          <a:p>
            <a:pPr marL="285693" indent="-285693">
              <a:buSzPct val="100000"/>
              <a:buFont typeface="Arial" panose="020B0604020202020204" pitchFamily="34" charset="0"/>
              <a:buChar char="‒"/>
            </a:pPr>
            <a:r>
              <a:rPr lang="fr-FR" sz="1600" b="0" dirty="0"/>
              <a:t>Add item to basket</a:t>
            </a:r>
          </a:p>
          <a:p>
            <a:pPr marL="285693" indent="-285693">
              <a:buSzPct val="100000"/>
              <a:buFont typeface="Arial" panose="020B0604020202020204" pitchFamily="34" charset="0"/>
              <a:buChar char="‒"/>
            </a:pPr>
            <a:r>
              <a:rPr lang="en-US" sz="1600" b="0" dirty="0"/>
              <a:t>Transfer basket to SAP Ariba Procurement </a:t>
            </a:r>
          </a:p>
          <a:p>
            <a:pPr marL="285693" indent="-285693">
              <a:buSzPct val="150000"/>
              <a:buFont typeface="Arial" panose="020B0604020202020204" pitchFamily="34" charset="0"/>
              <a:buChar char="•"/>
            </a:pPr>
            <a:r>
              <a:rPr lang="en-US" sz="1600" b="0" dirty="0"/>
              <a:t>To allow users to return to the PunchOut site and make changes to it, the PunchOutOrderMessage document should have the operationAllowed="edit" attribute.</a:t>
            </a:r>
          </a:p>
          <a:p>
            <a:endParaRPr lang="fr-FR" sz="1600" b="0" dirty="0"/>
          </a:p>
          <a:p>
            <a:endParaRPr lang="en-US" sz="1600" b="0" dirty="0"/>
          </a:p>
          <a:p>
            <a:endParaRPr lang="fr-FR" sz="1600" b="0" dirty="0"/>
          </a:p>
          <a:p>
            <a:endParaRPr lang="en-US" sz="1600" b="0" dirty="0"/>
          </a:p>
          <a:p>
            <a:endParaRPr lang="en-US" sz="1600" b="0" dirty="0"/>
          </a:p>
          <a:p>
            <a:endParaRPr lang="fr-FR" sz="1600" b="0" dirty="0"/>
          </a:p>
          <a:p>
            <a:endParaRPr lang="fr-FR" sz="1600" b="0" dirty="0"/>
          </a:p>
          <a:p>
            <a:endParaRPr lang="en-US" sz="1600" b="0" dirty="0"/>
          </a:p>
          <a:p>
            <a:endParaRPr lang="en-US" sz="1600" b="0" dirty="0"/>
          </a:p>
        </p:txBody>
      </p:sp>
    </p:spTree>
    <p:extLst>
      <p:ext uri="{BB962C8B-B14F-4D97-AF65-F5344CB8AC3E}">
        <p14:creationId xmlns:p14="http://schemas.microsoft.com/office/powerpoint/2010/main" val="10149437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a:t>
            </a:r>
            <a:r>
              <a:rPr lang="hu-HU" dirty="0"/>
              <a:t>Order </a:t>
            </a:r>
            <a:r>
              <a:rPr lang="fr-FR" dirty="0"/>
              <a:t>Message Flow</a:t>
            </a:r>
            <a:endParaRPr lang="en-US" dirty="0"/>
          </a:p>
        </p:txBody>
      </p:sp>
      <p:pic>
        <p:nvPicPr>
          <p:cNvPr id="5" name="Picture 4"/>
          <p:cNvPicPr>
            <a:picLocks noChangeAspect="1"/>
          </p:cNvPicPr>
          <p:nvPr/>
        </p:nvPicPr>
        <p:blipFill>
          <a:blip r:embed="rId2"/>
          <a:stretch>
            <a:fillRect/>
          </a:stretch>
        </p:blipFill>
        <p:spPr>
          <a:xfrm>
            <a:off x="2274207" y="1408067"/>
            <a:ext cx="7644786" cy="4889908"/>
          </a:xfrm>
          <a:prstGeom prst="rect">
            <a:avLst/>
          </a:prstGeom>
        </p:spPr>
      </p:pic>
    </p:spTree>
    <p:extLst>
      <p:ext uri="{BB962C8B-B14F-4D97-AF65-F5344CB8AC3E}">
        <p14:creationId xmlns:p14="http://schemas.microsoft.com/office/powerpoint/2010/main" val="32415020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PunchOut Message Flow</a:t>
            </a:r>
            <a:endParaRPr lang="en-US" dirty="0"/>
          </a:p>
        </p:txBody>
      </p:sp>
      <p:sp>
        <p:nvSpPr>
          <p:cNvPr id="5" name="Rectangle 3"/>
          <p:cNvSpPr txBox="1">
            <a:spLocks noChangeArrowheads="1"/>
          </p:cNvSpPr>
          <p:nvPr/>
        </p:nvSpPr>
        <p:spPr bwMode="gray">
          <a:xfrm>
            <a:off x="325336" y="1389237"/>
            <a:ext cx="11542528" cy="4596376"/>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Pct val="150000"/>
            </a:pPr>
            <a:r>
              <a:rPr lang="en-US" sz="1600" dirty="0"/>
              <a:t>Requisition Approval</a:t>
            </a:r>
          </a:p>
          <a:p>
            <a:pPr marL="285693" indent="-285693">
              <a:buSzPct val="150000"/>
              <a:buFont typeface="Arial" panose="020B0604020202020204" pitchFamily="34" charset="0"/>
              <a:buChar char="•"/>
            </a:pPr>
            <a:r>
              <a:rPr lang="en-US" sz="1600" b="0" dirty="0"/>
              <a:t>SAP Ariba Procurement submits the requisition for approval within the buying organization. It does not update you on the progress of the requisition until after it has received all required approvals and has been turned into a purchase order.</a:t>
            </a:r>
          </a:p>
          <a:p>
            <a:pPr marL="285693" indent="-285693">
              <a:buSzPct val="150000"/>
              <a:buFont typeface="Arial" panose="020B0604020202020204" pitchFamily="34" charset="0"/>
              <a:buChar char="•"/>
            </a:pPr>
            <a:r>
              <a:rPr lang="en-US" sz="1600" b="0" dirty="0"/>
              <a:t>If managers in the approval chain deny a requisition, they can use PunchOut to go to your site to remove line items or delete the requisition. You should reach an agreement with customers about how canceled requisitions should be handled.</a:t>
            </a:r>
          </a:p>
          <a:p>
            <a:pPr>
              <a:buSzPct val="150000"/>
            </a:pPr>
            <a:r>
              <a:rPr lang="en-US" sz="1600" dirty="0"/>
              <a:t>OrderRequest</a:t>
            </a:r>
          </a:p>
          <a:p>
            <a:pPr marL="285693" indent="-285693">
              <a:buSzPct val="150000"/>
              <a:buFont typeface="Arial" panose="020B0604020202020204" pitchFamily="34" charset="0"/>
              <a:buChar char="•"/>
            </a:pPr>
            <a:r>
              <a:rPr lang="en-US" sz="1600" b="0" dirty="0"/>
              <a:t>Upon approval of the requisition, SAP Ariba Procurement generates an OrderRequest document and transmits it to you through Ariba Network. This document contains the purchase order details required for processing. </a:t>
            </a:r>
            <a:endParaRPr lang="fr-FR" sz="1600" b="0" dirty="0"/>
          </a:p>
          <a:p>
            <a:pPr>
              <a:buSzPct val="150000"/>
            </a:pPr>
            <a:endParaRPr lang="en-US" sz="1600" dirty="0"/>
          </a:p>
          <a:p>
            <a:endParaRPr lang="fr-FR" sz="1600" b="0" dirty="0"/>
          </a:p>
          <a:p>
            <a:endParaRPr lang="fr-FR" sz="1600" b="0" dirty="0"/>
          </a:p>
          <a:p>
            <a:endParaRPr lang="en-US" sz="1600" b="0" dirty="0"/>
          </a:p>
          <a:p>
            <a:endParaRPr lang="en-US" sz="1600" b="0" dirty="0"/>
          </a:p>
        </p:txBody>
      </p:sp>
    </p:spTree>
    <p:extLst>
      <p:ext uri="{BB962C8B-B14F-4D97-AF65-F5344CB8AC3E}">
        <p14:creationId xmlns:p14="http://schemas.microsoft.com/office/powerpoint/2010/main" val="32373577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p:txBody>
          <a:bodyPr/>
          <a:lstStyle/>
          <a:p>
            <a:r>
              <a:rPr lang="en-US" dirty="0"/>
              <a:t>Publication of a Catalog </a:t>
            </a:r>
            <a:r>
              <a:rPr lang="en-US" sz="4000" dirty="0">
                <a:solidFill>
                  <a:schemeClr val="accent1"/>
                </a:solidFill>
              </a:rPr>
              <a:t>on Ariba Network</a:t>
            </a:r>
          </a:p>
        </p:txBody>
      </p:sp>
    </p:spTree>
    <p:extLst>
      <p:ext uri="{BB962C8B-B14F-4D97-AF65-F5344CB8AC3E}">
        <p14:creationId xmlns:p14="http://schemas.microsoft.com/office/powerpoint/2010/main" val="22900257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Publication of Catalog on Ariba Network</a:t>
            </a:r>
          </a:p>
        </p:txBody>
      </p:sp>
      <p:sp>
        <p:nvSpPr>
          <p:cNvPr id="5" name="TextBox 4"/>
          <p:cNvSpPr txBox="1"/>
          <p:nvPr/>
        </p:nvSpPr>
        <p:spPr bwMode="auto">
          <a:xfrm>
            <a:off x="286645" y="1435258"/>
            <a:ext cx="11542528" cy="1009614"/>
          </a:xfrm>
          <a:prstGeom prst="rect">
            <a:avLst/>
          </a:prstGeom>
        </p:spPr>
        <p:txBody>
          <a:bodyPr vert="horz" lIns="91419" tIns="45709" rIns="91419" bIns="45709" rtlCol="0">
            <a:normAutofit/>
          </a:bodyPr>
          <a:lstStyle>
            <a:defPPr>
              <a:defRPr lang="en-US"/>
            </a:defPPr>
            <a:lvl1pPr marL="0" indent="0" defTabSz="914400" eaLnBrk="1" latinLnBrk="0" hangingPunct="1">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lvl="2" indent="-180000" defTabSz="914400" eaLnBrk="1" latinLnBrk="0" hangingPunct="1">
              <a:lnSpc>
                <a:spcPct val="80000"/>
              </a:lnSpc>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0" lvl="2" indent="0">
              <a:buSzPct val="150000"/>
              <a:buNone/>
            </a:pPr>
            <a:r>
              <a:rPr lang="en-US" dirty="0"/>
              <a:t>Your catalog on Ariba Network </a:t>
            </a:r>
            <a:r>
              <a:rPr lang="en-US" b="1" dirty="0"/>
              <a:t>must first be created in your TEST account.</a:t>
            </a:r>
          </a:p>
          <a:p>
            <a:pPr marL="0" lvl="2" indent="0">
              <a:buSzPct val="150000"/>
              <a:buNone/>
            </a:pPr>
            <a:r>
              <a:rPr lang="en-US" dirty="0"/>
              <a:t>You will load your catalog on your production account only after publication and validation of the catalog in your TEST account.</a:t>
            </a:r>
          </a:p>
          <a:p>
            <a:endParaRPr lang="en-US" dirty="0"/>
          </a:p>
        </p:txBody>
      </p:sp>
      <p:sp>
        <p:nvSpPr>
          <p:cNvPr id="6" name="AutoShape 2"/>
          <p:cNvSpPr>
            <a:spLocks noChangeArrowheads="1"/>
          </p:cNvSpPr>
          <p:nvPr/>
        </p:nvSpPr>
        <p:spPr bwMode="auto">
          <a:xfrm>
            <a:off x="325336" y="2260417"/>
            <a:ext cx="457094" cy="436462"/>
          </a:xfrm>
          <a:prstGeom prst="rect">
            <a:avLst/>
          </a:prstGeom>
          <a:solidFill>
            <a:schemeClr val="accent1"/>
          </a:solidFill>
          <a:ln w="9525">
            <a:noFill/>
            <a:miter lim="800000"/>
            <a:headEnd/>
            <a:tailEnd type="none" w="lg" len="lg"/>
          </a:ln>
          <a:effectLst/>
        </p:spPr>
        <p:txBody>
          <a:bodyPr wrap="none" anchor="ctr"/>
          <a:lstStyle/>
          <a:p>
            <a:pPr>
              <a:defRPr/>
            </a:pPr>
            <a:r>
              <a:rPr lang="en-US" sz="1600" b="1" dirty="0"/>
              <a:t> 1</a:t>
            </a:r>
            <a:r>
              <a:rPr lang="en-US" sz="1600" b="1" dirty="0">
                <a:solidFill>
                  <a:schemeClr val="accent1"/>
                </a:solidFill>
              </a:rPr>
              <a:t>     Access your Ariba Network account</a:t>
            </a:r>
          </a:p>
        </p:txBody>
      </p:sp>
      <p:sp>
        <p:nvSpPr>
          <p:cNvPr id="7" name="Text Box 3"/>
          <p:cNvSpPr txBox="1">
            <a:spLocks noChangeArrowheads="1"/>
          </p:cNvSpPr>
          <p:nvPr/>
        </p:nvSpPr>
        <p:spPr bwMode="auto">
          <a:xfrm>
            <a:off x="286645" y="2696879"/>
            <a:ext cx="3624591" cy="1215676"/>
          </a:xfrm>
          <a:prstGeom prst="rect">
            <a:avLst/>
          </a:prstGeom>
        </p:spPr>
        <p:txBody>
          <a:bodyPr vert="horz" lIns="91419" tIns="45709" rIns="91419" bIns="45709" rtlCol="0">
            <a:normAutofit lnSpcReduction="10000"/>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endParaRPr lang="en-US" sz="1600" dirty="0"/>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r>
              <a:rPr lang="en-US" sz="1400" dirty="0"/>
              <a:t>.</a:t>
            </a:r>
            <a:endParaRPr lang="en-US" sz="1400" b="1" dirty="0">
              <a:solidFill>
                <a:srgbClr val="FF0000"/>
              </a:solidFill>
            </a:endParaRPr>
          </a:p>
        </p:txBody>
      </p:sp>
      <p:sp>
        <p:nvSpPr>
          <p:cNvPr id="8" name="AutoShape 2"/>
          <p:cNvSpPr>
            <a:spLocks noChangeArrowheads="1"/>
          </p:cNvSpPr>
          <p:nvPr/>
        </p:nvSpPr>
        <p:spPr bwMode="auto">
          <a:xfrm>
            <a:off x="325336" y="392726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r>
              <a:rPr lang="en-US" sz="1600" b="1" dirty="0">
                <a:solidFill>
                  <a:schemeClr val="accent1"/>
                </a:solidFill>
              </a:rPr>
              <a:t>Switch to your Test Account </a:t>
            </a:r>
          </a:p>
        </p:txBody>
      </p:sp>
      <p:sp>
        <p:nvSpPr>
          <p:cNvPr id="10" name="Text Placeholder 2"/>
          <p:cNvSpPr txBox="1">
            <a:spLocks/>
          </p:cNvSpPr>
          <p:nvPr/>
        </p:nvSpPr>
        <p:spPr bwMode="gray">
          <a:xfrm>
            <a:off x="325337" y="4384451"/>
            <a:ext cx="8462322" cy="1679587"/>
          </a:xfrm>
          <a:prstGeom prst="rect">
            <a:avLst/>
          </a:prstGeom>
        </p:spPr>
        <p:txBody>
          <a:bodyPr vert="horz" lIns="91419" tIns="45709" rIns="91419" bIns="45709" rtlCol="0">
            <a:norm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defRPr/>
            </a:pPr>
            <a:r>
              <a:rPr lang="en-US" sz="1600" b="0" dirty="0"/>
              <a:t>At User Navigator click Switch to Test Account.</a:t>
            </a:r>
          </a:p>
          <a:p>
            <a:pPr>
              <a:spcBef>
                <a:spcPts val="0"/>
              </a:spcBef>
              <a:defRPr/>
            </a:pPr>
            <a:endParaRPr lang="en-US" sz="1600" b="0" dirty="0"/>
          </a:p>
          <a:p>
            <a:pPr>
              <a:spcBef>
                <a:spcPts val="0"/>
              </a:spcBef>
              <a:defRPr/>
            </a:pPr>
            <a:r>
              <a:rPr lang="en-US" sz="1600" b="0" dirty="0"/>
              <a:t>Click OK.</a:t>
            </a:r>
          </a:p>
          <a:p>
            <a:pPr>
              <a:defRPr/>
            </a:pPr>
            <a:endParaRPr lang="en-US" sz="1300" dirty="0"/>
          </a:p>
          <a:p>
            <a:pPr marL="0" lvl="2" indent="0">
              <a:lnSpc>
                <a:spcPct val="80000"/>
              </a:lnSpc>
              <a:buNone/>
              <a:defRPr/>
            </a:pPr>
            <a:endParaRPr lang="en-US" b="1" dirty="0"/>
          </a:p>
        </p:txBody>
      </p:sp>
      <p:grpSp>
        <p:nvGrpSpPr>
          <p:cNvPr id="18" name="Group 17"/>
          <p:cNvGrpSpPr/>
          <p:nvPr/>
        </p:nvGrpSpPr>
        <p:grpSpPr>
          <a:xfrm>
            <a:off x="4925106" y="2256801"/>
            <a:ext cx="6395668" cy="4063613"/>
            <a:chOff x="4915868" y="2260940"/>
            <a:chExt cx="6397148" cy="4064554"/>
          </a:xfrm>
        </p:grpSpPr>
        <p:pic>
          <p:nvPicPr>
            <p:cNvPr id="16" name="Picture 15"/>
            <p:cNvPicPr>
              <a:picLocks noChangeAspect="1"/>
            </p:cNvPicPr>
            <p:nvPr/>
          </p:nvPicPr>
          <p:blipFill>
            <a:blip r:embed="rId3"/>
            <a:stretch>
              <a:fillRect/>
            </a:stretch>
          </p:blipFill>
          <p:spPr>
            <a:xfrm>
              <a:off x="4915868" y="5108934"/>
              <a:ext cx="6397148" cy="1216560"/>
            </a:xfrm>
            <a:prstGeom prst="rect">
              <a:avLst/>
            </a:prstGeom>
          </p:spPr>
        </p:pic>
        <p:pic>
          <p:nvPicPr>
            <p:cNvPr id="9" name="Picture 8"/>
            <p:cNvPicPr>
              <a:picLocks noChangeAspect="1"/>
            </p:cNvPicPr>
            <p:nvPr/>
          </p:nvPicPr>
          <p:blipFill rotWithShape="1">
            <a:blip r:embed="rId4"/>
            <a:srcRect l="2948"/>
            <a:stretch/>
          </p:blipFill>
          <p:spPr>
            <a:xfrm>
              <a:off x="8712479" y="2260940"/>
              <a:ext cx="1889647" cy="2734343"/>
            </a:xfrm>
            <a:prstGeom prst="rect">
              <a:avLst/>
            </a:prstGeom>
          </p:spPr>
        </p:pic>
        <p:pic>
          <p:nvPicPr>
            <p:cNvPr id="4" name="Picture 3"/>
            <p:cNvPicPr>
              <a:picLocks noChangeAspect="1"/>
            </p:cNvPicPr>
            <p:nvPr/>
          </p:nvPicPr>
          <p:blipFill>
            <a:blip r:embed="rId5"/>
            <a:stretch>
              <a:fillRect/>
            </a:stretch>
          </p:blipFill>
          <p:spPr>
            <a:xfrm>
              <a:off x="4915868" y="2260940"/>
              <a:ext cx="3083757" cy="2698287"/>
            </a:xfrm>
            <a:prstGeom prst="rect">
              <a:avLst/>
            </a:prstGeom>
          </p:spPr>
        </p:pic>
        <p:sp>
          <p:nvSpPr>
            <p:cNvPr id="14" name="AutoShape 24"/>
            <p:cNvSpPr>
              <a:spLocks noChangeArrowheads="1"/>
            </p:cNvSpPr>
            <p:nvPr/>
          </p:nvSpPr>
          <p:spPr bwMode="auto">
            <a:xfrm>
              <a:off x="8712480" y="4165952"/>
              <a:ext cx="959665" cy="219514"/>
            </a:xfrm>
            <a:prstGeom prst="roundRect">
              <a:avLst>
                <a:gd name="adj" fmla="val 16667"/>
              </a:avLst>
            </a:prstGeom>
            <a:noFill/>
            <a:ln w="28575" algn="ctr">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lIns="0" anchor="ctr"/>
            <a:lstStyle/>
            <a:p>
              <a:endParaRPr lang="fr-FR" dirty="0"/>
            </a:p>
          </p:txBody>
        </p:sp>
        <p:sp>
          <p:nvSpPr>
            <p:cNvPr id="15" name="AutoShape 24"/>
            <p:cNvSpPr>
              <a:spLocks noChangeArrowheads="1"/>
            </p:cNvSpPr>
            <p:nvPr/>
          </p:nvSpPr>
          <p:spPr bwMode="auto">
            <a:xfrm>
              <a:off x="5136587" y="3409903"/>
              <a:ext cx="1792358" cy="954834"/>
            </a:xfrm>
            <a:prstGeom prst="roundRect">
              <a:avLst>
                <a:gd name="adj" fmla="val 16667"/>
              </a:avLst>
            </a:prstGeom>
            <a:noFill/>
            <a:ln w="28575" algn="ctr">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lIns="0" anchor="ctr"/>
            <a:lstStyle/>
            <a:p>
              <a:endParaRPr lang="fr-FR" dirty="0"/>
            </a:p>
          </p:txBody>
        </p:sp>
        <p:sp>
          <p:nvSpPr>
            <p:cNvPr id="22" name="AutoShape 22"/>
            <p:cNvSpPr>
              <a:spLocks noChangeArrowheads="1"/>
            </p:cNvSpPr>
            <p:nvPr/>
          </p:nvSpPr>
          <p:spPr bwMode="auto">
            <a:xfrm>
              <a:off x="10315061" y="5144990"/>
              <a:ext cx="435108" cy="235624"/>
            </a:xfrm>
            <a:prstGeom prst="roundRect">
              <a:avLst>
                <a:gd name="adj" fmla="val 11414"/>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dirty="0"/>
            </a:p>
          </p:txBody>
        </p:sp>
      </p:grpSp>
      <p:sp>
        <p:nvSpPr>
          <p:cNvPr id="11" name="Rectangle 10">
            <a:extLst>
              <a:ext uri="{FF2B5EF4-FFF2-40B4-BE49-F238E27FC236}">
                <a16:creationId xmlns:a16="http://schemas.microsoft.com/office/drawing/2014/main" id="{1C42A7C0-F1B3-41A7-A0E4-5B2E7165D413}"/>
              </a:ext>
            </a:extLst>
          </p:cNvPr>
          <p:cNvSpPr/>
          <p:nvPr/>
        </p:nvSpPr>
        <p:spPr bwMode="gray">
          <a:xfrm>
            <a:off x="8762860" y="3885683"/>
            <a:ext cx="743090" cy="135192"/>
          </a:xfrm>
          <a:prstGeom prst="rect">
            <a:avLst/>
          </a:prstGeom>
          <a:solidFill>
            <a:schemeClr val="tx2"/>
          </a:solidFill>
          <a:ln w="254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a:extLst>
              <a:ext uri="{FF2B5EF4-FFF2-40B4-BE49-F238E27FC236}">
                <a16:creationId xmlns:a16="http://schemas.microsoft.com/office/drawing/2014/main" id="{97156CA6-093C-4B80-BBCB-F160C1F26689}"/>
              </a:ext>
            </a:extLst>
          </p:cNvPr>
          <p:cNvSpPr/>
          <p:nvPr/>
        </p:nvSpPr>
        <p:spPr bwMode="gray">
          <a:xfrm>
            <a:off x="8719391" y="2370933"/>
            <a:ext cx="674174" cy="135192"/>
          </a:xfrm>
          <a:prstGeom prst="rect">
            <a:avLst/>
          </a:prstGeom>
          <a:solidFill>
            <a:schemeClr val="tx2"/>
          </a:solidFill>
          <a:ln w="254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a:extLst>
              <a:ext uri="{FF2B5EF4-FFF2-40B4-BE49-F238E27FC236}">
                <a16:creationId xmlns:a16="http://schemas.microsoft.com/office/drawing/2014/main" id="{E7D334AE-79B9-4924-AF56-D69255844327}"/>
              </a:ext>
            </a:extLst>
          </p:cNvPr>
          <p:cNvSpPr/>
          <p:nvPr/>
        </p:nvSpPr>
        <p:spPr bwMode="gray">
          <a:xfrm>
            <a:off x="8719391" y="4029640"/>
            <a:ext cx="743090" cy="135192"/>
          </a:xfrm>
          <a:prstGeom prst="rect">
            <a:avLst/>
          </a:prstGeom>
          <a:solidFill>
            <a:schemeClr val="tx2"/>
          </a:solidFill>
          <a:ln w="254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0837208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Publication of Catalog on Ariba Network</a:t>
            </a:r>
          </a:p>
        </p:txBody>
      </p:sp>
      <p:sp>
        <p:nvSpPr>
          <p:cNvPr id="23" name="AutoShape 2"/>
          <p:cNvSpPr>
            <a:spLocks noChangeArrowheads="1"/>
          </p:cNvSpPr>
          <p:nvPr/>
        </p:nvSpPr>
        <p:spPr bwMode="auto">
          <a:xfrm>
            <a:off x="325336" y="1508200"/>
            <a:ext cx="457094" cy="436462"/>
          </a:xfrm>
          <a:prstGeom prst="rect">
            <a:avLst/>
          </a:prstGeom>
          <a:solidFill>
            <a:schemeClr val="accent1"/>
          </a:solidFill>
          <a:ln w="9525">
            <a:noFill/>
            <a:miter lim="800000"/>
            <a:headEnd/>
            <a:tailEnd type="none" w="lg" len="lg"/>
          </a:ln>
          <a:effectLst/>
        </p:spPr>
        <p:txBody>
          <a:bodyPr wrap="none" anchor="ctr"/>
          <a:lstStyle/>
          <a:p>
            <a:pPr>
              <a:defRPr/>
            </a:pPr>
            <a:r>
              <a:rPr lang="en-US" b="1" dirty="0"/>
              <a:t> </a:t>
            </a:r>
            <a:r>
              <a:rPr lang="en-US" sz="1600" b="1" dirty="0"/>
              <a:t>3</a:t>
            </a:r>
            <a:r>
              <a:rPr lang="en-US" b="1" dirty="0"/>
              <a:t>    </a:t>
            </a:r>
            <a:r>
              <a:rPr lang="en-US" sz="1600" b="1" dirty="0">
                <a:solidFill>
                  <a:schemeClr val="accent1"/>
                </a:solidFill>
              </a:rPr>
              <a:t>Catalogs tab</a:t>
            </a:r>
          </a:p>
        </p:txBody>
      </p:sp>
      <p:sp>
        <p:nvSpPr>
          <p:cNvPr id="24" name="Text Box 3"/>
          <p:cNvSpPr txBox="1">
            <a:spLocks noChangeArrowheads="1"/>
          </p:cNvSpPr>
          <p:nvPr/>
        </p:nvSpPr>
        <p:spPr bwMode="auto">
          <a:xfrm>
            <a:off x="284834" y="1949486"/>
            <a:ext cx="4052509" cy="1341458"/>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defRPr/>
            </a:pPr>
            <a:r>
              <a:rPr lang="en-US" sz="1600" dirty="0"/>
              <a:t>Be sure you are in your Ariba Network Supplier Test account and click the </a:t>
            </a:r>
            <a:r>
              <a:rPr lang="en-US" sz="1600" b="1" dirty="0"/>
              <a:t>Catalogs tab </a:t>
            </a:r>
            <a:r>
              <a:rPr lang="en-US" sz="1600" dirty="0"/>
              <a:t>on your Home Dashboard. </a:t>
            </a:r>
          </a:p>
          <a:p>
            <a:pPr>
              <a:defRPr/>
            </a:pPr>
            <a:endParaRPr lang="en-US" sz="1600" dirty="0"/>
          </a:p>
          <a:p>
            <a:pPr>
              <a:defRPr/>
            </a:pPr>
            <a:r>
              <a:rPr lang="en-US" sz="1600" dirty="0"/>
              <a:t>The Catalogs page is displayed.</a:t>
            </a:r>
          </a:p>
        </p:txBody>
      </p:sp>
      <p:sp>
        <p:nvSpPr>
          <p:cNvPr id="25" name="AutoShape 2"/>
          <p:cNvSpPr>
            <a:spLocks noChangeArrowheads="1"/>
          </p:cNvSpPr>
          <p:nvPr/>
        </p:nvSpPr>
        <p:spPr bwMode="auto">
          <a:xfrm>
            <a:off x="325336" y="3290858"/>
            <a:ext cx="457094" cy="406724"/>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4</a:t>
            </a:r>
            <a:r>
              <a:rPr lang="en-US" sz="1600" b="1" dirty="0">
                <a:solidFill>
                  <a:schemeClr val="bg1"/>
                </a:solidFill>
              </a:rPr>
              <a:t>    </a:t>
            </a:r>
            <a:r>
              <a:rPr lang="en-US" sz="1600" b="1" dirty="0">
                <a:solidFill>
                  <a:schemeClr val="accent1"/>
                </a:solidFill>
              </a:rPr>
              <a:t>Create your Catalog</a:t>
            </a:r>
          </a:p>
        </p:txBody>
      </p:sp>
      <p:sp>
        <p:nvSpPr>
          <p:cNvPr id="26" name="Text Box 3"/>
          <p:cNvSpPr txBox="1">
            <a:spLocks noChangeArrowheads="1"/>
          </p:cNvSpPr>
          <p:nvPr/>
        </p:nvSpPr>
        <p:spPr bwMode="auto">
          <a:xfrm>
            <a:off x="285604" y="3697582"/>
            <a:ext cx="4070342" cy="1242528"/>
          </a:xfrm>
          <a:prstGeom prst="rect">
            <a:avLst/>
          </a:prstGeom>
        </p:spPr>
        <p:txBody>
          <a:bodyPr vert="horz" lIns="91419" tIns="45709" rIns="91419" bIns="45709" rtlCol="0">
            <a:norm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defRPr/>
            </a:pPr>
            <a:r>
              <a:rPr lang="en-US" sz="1600" dirty="0"/>
              <a:t>Click on the button </a:t>
            </a:r>
            <a:br>
              <a:rPr lang="en-US" sz="1600" dirty="0"/>
            </a:br>
            <a:r>
              <a:rPr lang="en-US" sz="1600" b="1" dirty="0"/>
              <a:t>Create PunchOut Only.</a:t>
            </a:r>
          </a:p>
        </p:txBody>
      </p:sp>
      <p:grpSp>
        <p:nvGrpSpPr>
          <p:cNvPr id="6" name="Group 5">
            <a:extLst>
              <a:ext uri="{FF2B5EF4-FFF2-40B4-BE49-F238E27FC236}">
                <a16:creationId xmlns:a16="http://schemas.microsoft.com/office/drawing/2014/main" id="{9A6C9534-466E-4ECC-BB14-51BB5547B17E}"/>
              </a:ext>
            </a:extLst>
          </p:cNvPr>
          <p:cNvGrpSpPr/>
          <p:nvPr/>
        </p:nvGrpSpPr>
        <p:grpSpPr>
          <a:xfrm>
            <a:off x="4233729" y="1508200"/>
            <a:ext cx="7634135" cy="3718021"/>
            <a:chOff x="4233298" y="1508549"/>
            <a:chExt cx="7635902" cy="3718882"/>
          </a:xfrm>
        </p:grpSpPr>
        <p:grpSp>
          <p:nvGrpSpPr>
            <p:cNvPr id="10" name="Group 9"/>
            <p:cNvGrpSpPr/>
            <p:nvPr/>
          </p:nvGrpSpPr>
          <p:grpSpPr>
            <a:xfrm>
              <a:off x="4233298" y="1508549"/>
              <a:ext cx="7635902" cy="3718882"/>
              <a:chOff x="4233298" y="1508549"/>
              <a:chExt cx="7635902" cy="3718882"/>
            </a:xfrm>
          </p:grpSpPr>
          <p:pic>
            <p:nvPicPr>
              <p:cNvPr id="7" name="Picture 6"/>
              <p:cNvPicPr>
                <a:picLocks noChangeAspect="1"/>
              </p:cNvPicPr>
              <p:nvPr/>
            </p:nvPicPr>
            <p:blipFill>
              <a:blip r:embed="rId2"/>
              <a:stretch>
                <a:fillRect/>
              </a:stretch>
            </p:blipFill>
            <p:spPr>
              <a:xfrm>
                <a:off x="4233298" y="1508549"/>
                <a:ext cx="7635902" cy="3718882"/>
              </a:xfrm>
              <a:prstGeom prst="rect">
                <a:avLst/>
              </a:prstGeom>
            </p:spPr>
          </p:pic>
          <p:sp>
            <p:nvSpPr>
              <p:cNvPr id="33" name="Rounded Rectangle 32"/>
              <p:cNvSpPr/>
              <p:nvPr/>
            </p:nvSpPr>
            <p:spPr>
              <a:xfrm>
                <a:off x="7332994" y="4832269"/>
                <a:ext cx="1161301" cy="260131"/>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6" name="Rounded Rectangle 35"/>
              <p:cNvSpPr/>
              <p:nvPr/>
            </p:nvSpPr>
            <p:spPr>
              <a:xfrm>
                <a:off x="10579794" y="1540081"/>
                <a:ext cx="1289406" cy="251272"/>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0" name="Rounded Rectangle 39"/>
              <p:cNvSpPr/>
              <p:nvPr/>
            </p:nvSpPr>
            <p:spPr>
              <a:xfrm>
                <a:off x="6005501" y="1968761"/>
                <a:ext cx="788276" cy="222647"/>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p:nvSpPr>
            <p:spPr bwMode="gray">
              <a:xfrm>
                <a:off x="6558455" y="3365938"/>
                <a:ext cx="1655379" cy="260131"/>
              </a:xfrm>
              <a:prstGeom prst="rect">
                <a:avLst/>
              </a:prstGeom>
              <a:solidFill>
                <a:schemeClr val="tx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dirty="0" err="1">
                  <a:ea typeface="Arial Unicode MS" pitchFamily="34" charset="-128"/>
                  <a:cs typeface="Arial Unicode MS" pitchFamily="34" charset="-128"/>
                </a:endParaRPr>
              </a:p>
            </p:txBody>
          </p:sp>
        </p:grpSp>
        <p:grpSp>
          <p:nvGrpSpPr>
            <p:cNvPr id="5" name="Group 4">
              <a:extLst>
                <a:ext uri="{FF2B5EF4-FFF2-40B4-BE49-F238E27FC236}">
                  <a16:creationId xmlns:a16="http://schemas.microsoft.com/office/drawing/2014/main" id="{33907E4D-B9DE-4AA3-A1B1-131A7B02182F}"/>
                </a:ext>
              </a:extLst>
            </p:cNvPr>
            <p:cNvGrpSpPr/>
            <p:nvPr/>
          </p:nvGrpSpPr>
          <p:grpSpPr>
            <a:xfrm>
              <a:off x="8584271" y="4856333"/>
              <a:ext cx="1161301" cy="260131"/>
              <a:chOff x="8584271" y="4856333"/>
              <a:chExt cx="1161301" cy="260131"/>
            </a:xfrm>
          </p:grpSpPr>
          <p:sp>
            <p:nvSpPr>
              <p:cNvPr id="13" name="Rounded Rectangle 32">
                <a:extLst>
                  <a:ext uri="{FF2B5EF4-FFF2-40B4-BE49-F238E27FC236}">
                    <a16:creationId xmlns:a16="http://schemas.microsoft.com/office/drawing/2014/main" id="{3CBC4B08-D623-472D-889E-025CB1C8CCBD}"/>
                  </a:ext>
                </a:extLst>
              </p:cNvPr>
              <p:cNvSpPr/>
              <p:nvPr/>
            </p:nvSpPr>
            <p:spPr>
              <a:xfrm>
                <a:off x="8584271" y="4856333"/>
                <a:ext cx="1161301" cy="26013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4" name="Straight Connector 3">
                <a:extLst>
                  <a:ext uri="{FF2B5EF4-FFF2-40B4-BE49-F238E27FC236}">
                    <a16:creationId xmlns:a16="http://schemas.microsoft.com/office/drawing/2014/main" id="{82955914-6BDF-49F0-BC8E-0C65DF6D0950}"/>
                  </a:ext>
                </a:extLst>
              </p:cNvPr>
              <p:cNvCxnSpPr/>
              <p:nvPr/>
            </p:nvCxnSpPr>
            <p:spPr>
              <a:xfrm flipV="1">
                <a:off x="8742947" y="4941254"/>
                <a:ext cx="834190" cy="87946"/>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0982694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Publication of Catalog on Ariba Network</a:t>
            </a:r>
          </a:p>
        </p:txBody>
      </p:sp>
      <p:sp>
        <p:nvSpPr>
          <p:cNvPr id="16" name="AutoShape 2"/>
          <p:cNvSpPr>
            <a:spLocks noChangeArrowheads="1"/>
          </p:cNvSpPr>
          <p:nvPr/>
        </p:nvSpPr>
        <p:spPr bwMode="auto">
          <a:xfrm>
            <a:off x="325336" y="1505018"/>
            <a:ext cx="457094" cy="436462"/>
          </a:xfrm>
          <a:prstGeom prst="rect">
            <a:avLst/>
          </a:prstGeom>
          <a:solidFill>
            <a:schemeClr val="accent1"/>
          </a:solidFill>
          <a:ln w="9525">
            <a:noFill/>
            <a:miter lim="800000"/>
            <a:headEnd/>
            <a:tailEnd type="none" w="lg" len="lg"/>
          </a:ln>
          <a:effectLst/>
        </p:spPr>
        <p:txBody>
          <a:bodyPr wrap="none" anchor="ctr"/>
          <a:lstStyle/>
          <a:p>
            <a:pPr>
              <a:defRPr/>
            </a:pPr>
            <a:r>
              <a:rPr lang="en-US" b="1" dirty="0"/>
              <a:t> </a:t>
            </a:r>
            <a:r>
              <a:rPr lang="en-US" sz="1600" b="1" dirty="0"/>
              <a:t>5</a:t>
            </a:r>
            <a:r>
              <a:rPr lang="en-US" b="1" dirty="0"/>
              <a:t>    </a:t>
            </a:r>
            <a:r>
              <a:rPr lang="en-US" sz="1600" b="1" dirty="0">
                <a:solidFill>
                  <a:schemeClr val="accent1"/>
                </a:solidFill>
              </a:rPr>
              <a:t>Catalog Information</a:t>
            </a:r>
          </a:p>
        </p:txBody>
      </p:sp>
      <p:sp>
        <p:nvSpPr>
          <p:cNvPr id="17" name="Text Box 3"/>
          <p:cNvSpPr txBox="1">
            <a:spLocks noChangeArrowheads="1"/>
          </p:cNvSpPr>
          <p:nvPr/>
        </p:nvSpPr>
        <p:spPr bwMode="auto">
          <a:xfrm>
            <a:off x="250827" y="1909650"/>
            <a:ext cx="11617037" cy="2216746"/>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defRPr/>
            </a:pPr>
            <a:r>
              <a:rPr lang="en-US" sz="1600" dirty="0"/>
              <a:t>Enter information about your PunchOut Catalog.</a:t>
            </a:r>
          </a:p>
          <a:p>
            <a:pPr>
              <a:defRPr/>
            </a:pPr>
            <a:r>
              <a:rPr lang="en-US" sz="1600" dirty="0"/>
              <a:t>The Catalog Administrator of the Buying organization can identify your catalog from each of these fields on Ariba Network:</a:t>
            </a:r>
            <a:endParaRPr lang="en-US" sz="1600" b="1" dirty="0"/>
          </a:p>
          <a:p>
            <a:pPr lvl="2">
              <a:lnSpc>
                <a:spcPct val="90000"/>
              </a:lnSpc>
              <a:defRPr/>
            </a:pPr>
            <a:r>
              <a:rPr lang="en-US" b="1" dirty="0"/>
              <a:t>Catalog Name: </a:t>
            </a:r>
            <a:r>
              <a:rPr lang="en-US" dirty="0"/>
              <a:t>ex. </a:t>
            </a:r>
            <a:r>
              <a:rPr lang="en-US" dirty="0" err="1"/>
              <a:t>Supplier_Customer_Country</a:t>
            </a:r>
            <a:r>
              <a:rPr lang="hu-HU" dirty="0"/>
              <a:t> (or it depends on Buyer</a:t>
            </a:r>
            <a:r>
              <a:rPr lang="sk-SK" dirty="0"/>
              <a:t>´s </a:t>
            </a:r>
            <a:r>
              <a:rPr lang="en-US" dirty="0"/>
              <a:t>requirements)</a:t>
            </a:r>
          </a:p>
          <a:p>
            <a:pPr lvl="2">
              <a:lnSpc>
                <a:spcPct val="90000"/>
              </a:lnSpc>
              <a:defRPr/>
            </a:pPr>
            <a:r>
              <a:rPr lang="en-US" b="1" dirty="0" err="1"/>
              <a:t>PunchOut</a:t>
            </a:r>
            <a:r>
              <a:rPr lang="en-US" b="1" dirty="0"/>
              <a:t> URL: </a:t>
            </a:r>
            <a:r>
              <a:rPr lang="en-US" dirty="0"/>
              <a:t>Enter the prefix https:// </a:t>
            </a:r>
          </a:p>
          <a:p>
            <a:pPr lvl="2">
              <a:lnSpc>
                <a:spcPct val="90000"/>
              </a:lnSpc>
              <a:defRPr/>
            </a:pPr>
            <a:r>
              <a:rPr lang="en-US" b="1" dirty="0"/>
              <a:t>UN/SPSC code: </a:t>
            </a:r>
            <a:r>
              <a:rPr lang="en-US" dirty="0"/>
              <a:t>The </a:t>
            </a:r>
            <a:r>
              <a:rPr lang="en-US" b="1" dirty="0"/>
              <a:t>UNSPSC</a:t>
            </a:r>
            <a:r>
              <a:rPr lang="en-US" dirty="0"/>
              <a:t> code corresponding to the items’ family/group of your catalog. Your customer will request to add a specific </a:t>
            </a:r>
            <a:r>
              <a:rPr lang="en-US" b="1" dirty="0"/>
              <a:t>CUSTOM</a:t>
            </a:r>
            <a:r>
              <a:rPr lang="en-US" dirty="0"/>
              <a:t>. If not, you will have to choose the most representative code as only one value is accepted.</a:t>
            </a:r>
          </a:p>
          <a:p>
            <a:pPr marL="0" lvl="2" indent="0">
              <a:lnSpc>
                <a:spcPct val="90000"/>
              </a:lnSpc>
              <a:buNone/>
              <a:defRPr/>
            </a:pPr>
            <a:endParaRPr lang="en-US" sz="1400" dirty="0"/>
          </a:p>
          <a:p>
            <a:pPr marL="0" lvl="2" indent="0">
              <a:lnSpc>
                <a:spcPct val="90000"/>
              </a:lnSpc>
              <a:buNone/>
              <a:defRPr/>
            </a:pPr>
            <a:r>
              <a:rPr lang="en-US" dirty="0"/>
              <a:t>Click </a:t>
            </a:r>
            <a:r>
              <a:rPr lang="en-US" b="1" dirty="0"/>
              <a:t>OK</a:t>
            </a:r>
            <a:r>
              <a:rPr lang="en-US" sz="1400" b="1" dirty="0"/>
              <a:t>.</a:t>
            </a:r>
          </a:p>
          <a:p>
            <a:pPr lvl="2">
              <a:lnSpc>
                <a:spcPct val="90000"/>
              </a:lnSpc>
              <a:defRPr/>
            </a:pPr>
            <a:endParaRPr lang="en-US" sz="1400" dirty="0"/>
          </a:p>
        </p:txBody>
      </p:sp>
      <p:sp>
        <p:nvSpPr>
          <p:cNvPr id="18" name="TextBox 17"/>
          <p:cNvSpPr txBox="1"/>
          <p:nvPr/>
        </p:nvSpPr>
        <p:spPr>
          <a:xfrm>
            <a:off x="250827" y="4866894"/>
            <a:ext cx="3768201" cy="1280844"/>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lvl="2" indent="-180000" defTabSz="914400" eaLnBrk="1" latinLnBrk="0" hangingPunct="1">
              <a:lnSpc>
                <a:spcPct val="90000"/>
              </a:lnSpc>
              <a:spcBef>
                <a:spcPts val="400"/>
              </a:spcBef>
              <a:buClr>
                <a:schemeClr val="accent1"/>
              </a:buClr>
              <a:buSzPct val="100000"/>
              <a:buFont typeface="Wingdings" pitchFamily="2" charset="2"/>
              <a:buChar char=""/>
              <a:defRPr sz="1400" b="1">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0" lvl="2" indent="0">
              <a:buNone/>
            </a:pPr>
            <a:r>
              <a:rPr lang="en-US" dirty="0">
                <a:solidFill>
                  <a:schemeClr val="accent1"/>
                </a:solidFill>
              </a:rPr>
              <a:t>Note: </a:t>
            </a:r>
            <a:r>
              <a:rPr lang="en-US" b="0" dirty="0"/>
              <a:t>The UNSPSC codes used in catalogs support version 13.5. However, it can translate any earlier version to 13.5 and vice versa.</a:t>
            </a:r>
          </a:p>
        </p:txBody>
      </p:sp>
      <p:grpSp>
        <p:nvGrpSpPr>
          <p:cNvPr id="4" name="Group 3">
            <a:extLst>
              <a:ext uri="{FF2B5EF4-FFF2-40B4-BE49-F238E27FC236}">
                <a16:creationId xmlns:a16="http://schemas.microsoft.com/office/drawing/2014/main" id="{472AC764-2B8C-4049-AB01-6B3EFF239AFA}"/>
              </a:ext>
            </a:extLst>
          </p:cNvPr>
          <p:cNvGrpSpPr/>
          <p:nvPr/>
        </p:nvGrpSpPr>
        <p:grpSpPr>
          <a:xfrm>
            <a:off x="5350581" y="4297012"/>
            <a:ext cx="5491647" cy="1933439"/>
            <a:chOff x="5350408" y="4298006"/>
            <a:chExt cx="5492918" cy="1933887"/>
          </a:xfrm>
        </p:grpSpPr>
        <p:pic>
          <p:nvPicPr>
            <p:cNvPr id="11" name="Picture 10">
              <a:extLst>
                <a:ext uri="{FF2B5EF4-FFF2-40B4-BE49-F238E27FC236}">
                  <a16:creationId xmlns:a16="http://schemas.microsoft.com/office/drawing/2014/main" id="{75B27183-3926-432C-8826-952F61ED1D53}"/>
                </a:ext>
              </a:extLst>
            </p:cNvPr>
            <p:cNvPicPr>
              <a:picLocks noChangeAspect="1"/>
            </p:cNvPicPr>
            <p:nvPr/>
          </p:nvPicPr>
          <p:blipFill>
            <a:blip r:embed="rId2"/>
            <a:stretch>
              <a:fillRect/>
            </a:stretch>
          </p:blipFill>
          <p:spPr>
            <a:xfrm>
              <a:off x="5350408" y="4298006"/>
              <a:ext cx="5492918" cy="1933887"/>
            </a:xfrm>
            <a:prstGeom prst="rect">
              <a:avLst/>
            </a:prstGeom>
          </p:spPr>
        </p:pic>
        <p:sp>
          <p:nvSpPr>
            <p:cNvPr id="12" name="AutoShape 20">
              <a:extLst>
                <a:ext uri="{FF2B5EF4-FFF2-40B4-BE49-F238E27FC236}">
                  <a16:creationId xmlns:a16="http://schemas.microsoft.com/office/drawing/2014/main" id="{00FCFFA4-E600-44AC-8254-58EC53D374B4}"/>
                </a:ext>
              </a:extLst>
            </p:cNvPr>
            <p:cNvSpPr>
              <a:spLocks noChangeArrowheads="1"/>
            </p:cNvSpPr>
            <p:nvPr/>
          </p:nvSpPr>
          <p:spPr bwMode="auto">
            <a:xfrm>
              <a:off x="6294037" y="4672040"/>
              <a:ext cx="1529255" cy="12524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3" name="AutoShape 20">
              <a:extLst>
                <a:ext uri="{FF2B5EF4-FFF2-40B4-BE49-F238E27FC236}">
                  <a16:creationId xmlns:a16="http://schemas.microsoft.com/office/drawing/2014/main" id="{97DBAA14-2B57-4B89-876C-E6DEBCEA9481}"/>
                </a:ext>
              </a:extLst>
            </p:cNvPr>
            <p:cNvSpPr>
              <a:spLocks noChangeArrowheads="1"/>
            </p:cNvSpPr>
            <p:nvPr/>
          </p:nvSpPr>
          <p:spPr bwMode="auto">
            <a:xfrm>
              <a:off x="10054112" y="6055159"/>
              <a:ext cx="401247" cy="176734"/>
            </a:xfrm>
            <a:prstGeom prst="roundRect">
              <a:avLst>
                <a:gd name="adj" fmla="val 9468"/>
              </a:avLst>
            </a:prstGeom>
            <a:noFill/>
            <a:ln w="28575">
              <a:solidFill>
                <a:schemeClr val="accent1"/>
              </a:solidFill>
              <a:round/>
              <a:headEnd/>
              <a:tailEnd/>
            </a:ln>
          </p:spPr>
          <p:txBody>
            <a:bodyPr wrap="none" anchor="ctr"/>
            <a:lstStyle/>
            <a:p>
              <a:endParaRPr lang="fr-FR" dirty="0"/>
            </a:p>
          </p:txBody>
        </p:sp>
      </p:grpSp>
      <p:sp>
        <p:nvSpPr>
          <p:cNvPr id="10" name="Rectangle 9">
            <a:extLst>
              <a:ext uri="{FF2B5EF4-FFF2-40B4-BE49-F238E27FC236}">
                <a16:creationId xmlns:a16="http://schemas.microsoft.com/office/drawing/2014/main" id="{87F3E96B-2CCB-417B-854B-0ADB2CBC99EA}"/>
              </a:ext>
            </a:extLst>
          </p:cNvPr>
          <p:cNvSpPr/>
          <p:nvPr/>
        </p:nvSpPr>
        <p:spPr bwMode="gray">
          <a:xfrm>
            <a:off x="6620295" y="4796171"/>
            <a:ext cx="434929" cy="70723"/>
          </a:xfrm>
          <a:prstGeom prst="rect">
            <a:avLst/>
          </a:prstGeom>
          <a:solidFill>
            <a:schemeClr val="tx2"/>
          </a:solidFill>
          <a:ln w="254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828947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Publication of Catalog on Ariba Network</a:t>
            </a:r>
          </a:p>
        </p:txBody>
      </p:sp>
      <p:sp>
        <p:nvSpPr>
          <p:cNvPr id="9" name="AutoShape 2"/>
          <p:cNvSpPr>
            <a:spLocks noChangeArrowheads="1"/>
          </p:cNvSpPr>
          <p:nvPr/>
        </p:nvSpPr>
        <p:spPr bwMode="auto">
          <a:xfrm>
            <a:off x="325336" y="1468038"/>
            <a:ext cx="457094" cy="448016"/>
          </a:xfrm>
          <a:prstGeom prst="rect">
            <a:avLst/>
          </a:prstGeom>
          <a:solidFill>
            <a:schemeClr val="accent1"/>
          </a:solidFill>
          <a:ln w="9525">
            <a:noFill/>
            <a:miter lim="800000"/>
            <a:headEnd/>
            <a:tailEnd type="none" w="lg" len="lg"/>
          </a:ln>
          <a:effectLst/>
        </p:spPr>
        <p:txBody>
          <a:bodyPr wrap="none" anchor="ctr"/>
          <a:lstStyle/>
          <a:p>
            <a:pPr>
              <a:defRPr/>
            </a:pPr>
            <a:r>
              <a:rPr lang="en-US" sz="1600" b="1" dirty="0">
                <a:solidFill>
                  <a:schemeClr val="bg1"/>
                </a:solidFill>
              </a:rPr>
              <a:t> </a:t>
            </a:r>
            <a:r>
              <a:rPr lang="en-US" sz="1600" b="1" dirty="0"/>
              <a:t>6 </a:t>
            </a:r>
            <a:r>
              <a:rPr lang="en-US" sz="1600" b="1" dirty="0">
                <a:solidFill>
                  <a:schemeClr val="bg1"/>
                </a:solidFill>
              </a:rPr>
              <a:t>   </a:t>
            </a:r>
            <a:r>
              <a:rPr lang="en-US" sz="1600" b="1" dirty="0">
                <a:solidFill>
                  <a:schemeClr val="accent1"/>
                </a:solidFill>
              </a:rPr>
              <a:t>Create your Catalog</a:t>
            </a:r>
          </a:p>
        </p:txBody>
      </p:sp>
      <p:sp>
        <p:nvSpPr>
          <p:cNvPr id="10" name="Text Box 3"/>
          <p:cNvSpPr txBox="1">
            <a:spLocks noChangeArrowheads="1"/>
          </p:cNvSpPr>
          <p:nvPr/>
        </p:nvSpPr>
        <p:spPr bwMode="auto">
          <a:xfrm>
            <a:off x="325337" y="1916074"/>
            <a:ext cx="8483665" cy="242466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dirty="0"/>
              <a:t>After this step the catalog is validated, but not published yet. </a:t>
            </a:r>
          </a:p>
        </p:txBody>
      </p:sp>
      <p:grpSp>
        <p:nvGrpSpPr>
          <p:cNvPr id="3" name="Group 2">
            <a:extLst>
              <a:ext uri="{FF2B5EF4-FFF2-40B4-BE49-F238E27FC236}">
                <a16:creationId xmlns:a16="http://schemas.microsoft.com/office/drawing/2014/main" id="{E9308D51-1ED8-414F-B44A-BE1B8FF14006}"/>
              </a:ext>
            </a:extLst>
          </p:cNvPr>
          <p:cNvGrpSpPr/>
          <p:nvPr/>
        </p:nvGrpSpPr>
        <p:grpSpPr>
          <a:xfrm>
            <a:off x="3991568" y="2356416"/>
            <a:ext cx="7878270" cy="1543983"/>
            <a:chOff x="3989106" y="2285999"/>
            <a:chExt cx="7880094" cy="1544340"/>
          </a:xfrm>
        </p:grpSpPr>
        <p:grpSp>
          <p:nvGrpSpPr>
            <p:cNvPr id="6" name="Group 5"/>
            <p:cNvGrpSpPr/>
            <p:nvPr/>
          </p:nvGrpSpPr>
          <p:grpSpPr>
            <a:xfrm>
              <a:off x="3989106" y="2285999"/>
              <a:ext cx="7880094" cy="1544340"/>
              <a:chOff x="3989106" y="2285999"/>
              <a:chExt cx="7880094" cy="1544340"/>
            </a:xfrm>
          </p:grpSpPr>
          <p:pic>
            <p:nvPicPr>
              <p:cNvPr id="4" name="Picture 3"/>
              <p:cNvPicPr>
                <a:picLocks noChangeAspect="1"/>
              </p:cNvPicPr>
              <p:nvPr/>
            </p:nvPicPr>
            <p:blipFill>
              <a:blip r:embed="rId2"/>
              <a:stretch>
                <a:fillRect/>
              </a:stretch>
            </p:blipFill>
            <p:spPr>
              <a:xfrm>
                <a:off x="3989106" y="2285999"/>
                <a:ext cx="7880094" cy="1544340"/>
              </a:xfrm>
              <a:prstGeom prst="rect">
                <a:avLst/>
              </a:prstGeom>
            </p:spPr>
          </p:pic>
          <p:sp>
            <p:nvSpPr>
              <p:cNvPr id="5" name="Rectangle 4"/>
              <p:cNvSpPr/>
              <p:nvPr/>
            </p:nvSpPr>
            <p:spPr bwMode="gray">
              <a:xfrm>
                <a:off x="5407571" y="2656490"/>
                <a:ext cx="1143001" cy="134007"/>
              </a:xfrm>
              <a:prstGeom prst="rect">
                <a:avLst/>
              </a:prstGeom>
              <a:solidFill>
                <a:schemeClr val="tx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dirty="0" err="1">
                  <a:ea typeface="Arial Unicode MS" pitchFamily="34" charset="-128"/>
                  <a:cs typeface="Arial Unicode MS" pitchFamily="34" charset="-128"/>
                </a:endParaRPr>
              </a:p>
            </p:txBody>
          </p:sp>
        </p:grpSp>
        <p:sp>
          <p:nvSpPr>
            <p:cNvPr id="8" name="Rounded Rectangle 10">
              <a:extLst>
                <a:ext uri="{FF2B5EF4-FFF2-40B4-BE49-F238E27FC236}">
                  <a16:creationId xmlns:a16="http://schemas.microsoft.com/office/drawing/2014/main" id="{04E9F1F5-301A-4B4E-8219-FCA1BDEC71F5}"/>
                </a:ext>
              </a:extLst>
            </p:cNvPr>
            <p:cNvSpPr/>
            <p:nvPr/>
          </p:nvSpPr>
          <p:spPr>
            <a:xfrm flipV="1">
              <a:off x="5983705" y="3618744"/>
              <a:ext cx="689811" cy="13400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11" name="Rectangle 10">
            <a:extLst>
              <a:ext uri="{FF2B5EF4-FFF2-40B4-BE49-F238E27FC236}">
                <a16:creationId xmlns:a16="http://schemas.microsoft.com/office/drawing/2014/main" id="{90D49F2D-6764-48B6-BE1E-EB1E97E444BA}"/>
              </a:ext>
            </a:extLst>
          </p:cNvPr>
          <p:cNvSpPr/>
          <p:nvPr/>
        </p:nvSpPr>
        <p:spPr bwMode="gray">
          <a:xfrm>
            <a:off x="9076625" y="2563770"/>
            <a:ext cx="300457" cy="1004183"/>
          </a:xfrm>
          <a:prstGeom prst="rect">
            <a:avLst/>
          </a:prstGeom>
          <a:solidFill>
            <a:schemeClr val="tx2"/>
          </a:solidFill>
          <a:ln w="254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2293502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title"/>
          </p:nvPr>
        </p:nvSpPr>
        <p:spPr/>
        <p:txBody>
          <a:bodyPr vert="horz" wrap="square" lIns="0" tIns="0" rIns="0" bIns="0" rtlCol="0" anchor="ctr" anchorCtr="0">
            <a:noAutofit/>
          </a:bodyPr>
          <a:lstStyle/>
          <a:p>
            <a:r>
              <a:rPr lang="en-US" dirty="0"/>
              <a:t>Validating and Publishing the Catalog</a:t>
            </a:r>
          </a:p>
        </p:txBody>
      </p:sp>
      <p:sp>
        <p:nvSpPr>
          <p:cNvPr id="6" name="AutoShape 2"/>
          <p:cNvSpPr>
            <a:spLocks noChangeArrowheads="1"/>
          </p:cNvSpPr>
          <p:nvPr/>
        </p:nvSpPr>
        <p:spPr bwMode="auto">
          <a:xfrm>
            <a:off x="325336" y="1427163"/>
            <a:ext cx="457094" cy="436462"/>
          </a:xfrm>
          <a:prstGeom prst="rect">
            <a:avLst/>
          </a:prstGeom>
          <a:solidFill>
            <a:schemeClr val="accent1"/>
          </a:solidFill>
          <a:ln w="9525">
            <a:noFill/>
            <a:miter lim="800000"/>
            <a:headEnd/>
            <a:tailEnd type="none" w="lg" len="lg"/>
          </a:ln>
          <a:effectLst/>
        </p:spPr>
        <p:txBody>
          <a:bodyPr wrap="none" anchor="ctr"/>
          <a:lstStyle/>
          <a:p>
            <a:pPr>
              <a:defRPr/>
            </a:pPr>
            <a:r>
              <a:rPr lang="en-US" sz="1600" b="1" dirty="0"/>
              <a:t> 7    </a:t>
            </a:r>
            <a:r>
              <a:rPr lang="en-US" sz="1600" b="1" dirty="0">
                <a:solidFill>
                  <a:schemeClr val="accent1"/>
                </a:solidFill>
              </a:rPr>
              <a:t>Catalog Subscriptions</a:t>
            </a:r>
          </a:p>
        </p:txBody>
      </p:sp>
      <p:sp>
        <p:nvSpPr>
          <p:cNvPr id="7" name="Text Box 3"/>
          <p:cNvSpPr txBox="1">
            <a:spLocks noChangeArrowheads="1"/>
          </p:cNvSpPr>
          <p:nvPr/>
        </p:nvSpPr>
        <p:spPr bwMode="auto">
          <a:xfrm>
            <a:off x="325336" y="1851586"/>
            <a:ext cx="11542528" cy="1205303"/>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defRPr/>
            </a:pPr>
            <a:r>
              <a:rPr lang="en-US" sz="1600" dirty="0"/>
              <a:t>Click on option 3 – Subscriptions.</a:t>
            </a:r>
          </a:p>
          <a:p>
            <a:pPr>
              <a:defRPr/>
            </a:pPr>
            <a:r>
              <a:rPr lang="en-US" sz="1600" dirty="0"/>
              <a:t>Select</a:t>
            </a:r>
            <a:r>
              <a:rPr lang="en-US" sz="1600" b="1" dirty="0"/>
              <a:t> Private </a:t>
            </a:r>
            <a:r>
              <a:rPr lang="en-US" sz="1600" dirty="0"/>
              <a:t>and select </a:t>
            </a:r>
            <a:r>
              <a:rPr lang="en-US" sz="1600" b="1" dirty="0"/>
              <a:t>ALDI </a:t>
            </a:r>
            <a:r>
              <a:rPr lang="en-US" sz="1600" dirty="0"/>
              <a:t>in your customers’ list.</a:t>
            </a:r>
          </a:p>
          <a:p>
            <a:pPr>
              <a:spcBef>
                <a:spcPts val="600"/>
              </a:spcBef>
              <a:defRPr/>
            </a:pPr>
            <a:r>
              <a:rPr lang="en-US" sz="1600" b="1" dirty="0">
                <a:solidFill>
                  <a:schemeClr val="accent1"/>
                </a:solidFill>
              </a:rPr>
              <a:t>Note: </a:t>
            </a:r>
            <a:r>
              <a:rPr lang="en-US" sz="1600" dirty="0"/>
              <a:t>If </a:t>
            </a:r>
            <a:r>
              <a:rPr lang="en-US" sz="1600" b="1" dirty="0"/>
              <a:t>ALDI </a:t>
            </a:r>
            <a:r>
              <a:rPr lang="en-US" sz="1600" dirty="0"/>
              <a:t>is not part of the customer list, it means that the customer relationship has not been accepted yet on the Ariba Network.</a:t>
            </a:r>
          </a:p>
          <a:p>
            <a:pPr>
              <a:spcBef>
                <a:spcPts val="600"/>
              </a:spcBef>
            </a:pPr>
            <a:r>
              <a:rPr lang="en-US" sz="1600" dirty="0"/>
              <a:t>Click on </a:t>
            </a:r>
            <a:r>
              <a:rPr lang="en-US" sz="1600" b="1" dirty="0"/>
              <a:t>Validate and Publish.</a:t>
            </a:r>
          </a:p>
        </p:txBody>
      </p:sp>
      <p:sp>
        <p:nvSpPr>
          <p:cNvPr id="8" name="TextBox 7"/>
          <p:cNvSpPr txBox="1"/>
          <p:nvPr/>
        </p:nvSpPr>
        <p:spPr>
          <a:xfrm>
            <a:off x="325336" y="4873158"/>
            <a:ext cx="5169995" cy="1984188"/>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dirty="0"/>
              <a:t>If there are no errors in the catalog fields, the catalog link will be validated by customer and published.</a:t>
            </a:r>
            <a:br>
              <a:rPr lang="en-US" sz="1600" dirty="0"/>
            </a:br>
            <a:endParaRPr lang="en-US" sz="1600" dirty="0"/>
          </a:p>
          <a:p>
            <a:r>
              <a:rPr lang="en-US" sz="1600" dirty="0"/>
              <a:t>If there are errors related to the fields the catalog file should be re-uploaded.</a:t>
            </a:r>
          </a:p>
        </p:txBody>
      </p:sp>
      <p:grpSp>
        <p:nvGrpSpPr>
          <p:cNvPr id="4" name="Group 3"/>
          <p:cNvGrpSpPr/>
          <p:nvPr/>
        </p:nvGrpSpPr>
        <p:grpSpPr>
          <a:xfrm>
            <a:off x="4034993" y="2880506"/>
            <a:ext cx="7832872" cy="2024975"/>
            <a:chOff x="4034515" y="2881173"/>
            <a:chExt cx="7834685" cy="2025444"/>
          </a:xfrm>
        </p:grpSpPr>
        <p:pic>
          <p:nvPicPr>
            <p:cNvPr id="2" name="Picture 1"/>
            <p:cNvPicPr>
              <a:picLocks noChangeAspect="1"/>
            </p:cNvPicPr>
            <p:nvPr/>
          </p:nvPicPr>
          <p:blipFill>
            <a:blip r:embed="rId2"/>
            <a:stretch>
              <a:fillRect/>
            </a:stretch>
          </p:blipFill>
          <p:spPr>
            <a:xfrm>
              <a:off x="4034515" y="2881173"/>
              <a:ext cx="7834685" cy="2025444"/>
            </a:xfrm>
            <a:prstGeom prst="rect">
              <a:avLst/>
            </a:prstGeom>
          </p:spPr>
        </p:pic>
        <p:sp>
          <p:nvSpPr>
            <p:cNvPr id="11" name="Rounded Rectangle 10"/>
            <p:cNvSpPr/>
            <p:nvPr/>
          </p:nvSpPr>
          <p:spPr>
            <a:xfrm flipV="1">
              <a:off x="4461640" y="3326523"/>
              <a:ext cx="441435" cy="155594"/>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Rounded Rectangle 11"/>
            <p:cNvSpPr/>
            <p:nvPr/>
          </p:nvSpPr>
          <p:spPr>
            <a:xfrm flipV="1">
              <a:off x="10310647" y="4624424"/>
              <a:ext cx="898635" cy="26562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ounded Rectangle 12"/>
            <p:cNvSpPr/>
            <p:nvPr/>
          </p:nvSpPr>
          <p:spPr>
            <a:xfrm flipV="1">
              <a:off x="4145406" y="4223524"/>
              <a:ext cx="292589" cy="210475"/>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Tree>
    <p:extLst>
      <p:ext uri="{BB962C8B-B14F-4D97-AF65-F5344CB8AC3E}">
        <p14:creationId xmlns:p14="http://schemas.microsoft.com/office/powerpoint/2010/main" val="13712256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Validating and Publishing the Catalog</a:t>
            </a:r>
          </a:p>
        </p:txBody>
      </p:sp>
      <p:sp>
        <p:nvSpPr>
          <p:cNvPr id="5" name="AutoShape 2"/>
          <p:cNvSpPr>
            <a:spLocks noChangeArrowheads="1"/>
          </p:cNvSpPr>
          <p:nvPr/>
        </p:nvSpPr>
        <p:spPr bwMode="auto">
          <a:xfrm>
            <a:off x="325336" y="1427639"/>
            <a:ext cx="457094" cy="436462"/>
          </a:xfrm>
          <a:prstGeom prst="rect">
            <a:avLst/>
          </a:prstGeom>
          <a:solidFill>
            <a:schemeClr val="accent1"/>
          </a:solidFill>
          <a:ln w="9525">
            <a:noFill/>
            <a:miter lim="800000"/>
            <a:headEnd/>
            <a:tailEnd type="none" w="lg" len="lg"/>
          </a:ln>
          <a:effectLst/>
        </p:spPr>
        <p:txBody>
          <a:bodyPr wrap="none" anchor="ctr"/>
          <a:lstStyle/>
          <a:p>
            <a:pPr>
              <a:defRPr/>
            </a:pPr>
            <a:r>
              <a:rPr lang="en-US" b="1" dirty="0"/>
              <a:t> </a:t>
            </a:r>
            <a:r>
              <a:rPr lang="en-US" sz="1600" b="1" dirty="0"/>
              <a:t>8</a:t>
            </a:r>
            <a:r>
              <a:rPr lang="en-US" b="1" dirty="0"/>
              <a:t>    </a:t>
            </a:r>
          </a:p>
        </p:txBody>
      </p:sp>
      <p:sp>
        <p:nvSpPr>
          <p:cNvPr id="6" name="Text Box 3"/>
          <p:cNvSpPr txBox="1">
            <a:spLocks noChangeArrowheads="1"/>
          </p:cNvSpPr>
          <p:nvPr/>
        </p:nvSpPr>
        <p:spPr bwMode="auto">
          <a:xfrm>
            <a:off x="325337" y="1864101"/>
            <a:ext cx="848366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dirty="0"/>
              <a:t>Click on </a:t>
            </a:r>
            <a:r>
              <a:rPr lang="en-US" sz="1600" b="1" dirty="0"/>
              <a:t>Exit.</a:t>
            </a:r>
          </a:p>
          <a:p>
            <a:r>
              <a:rPr lang="en-US" sz="1600" dirty="0"/>
              <a:t>Click on </a:t>
            </a:r>
            <a:r>
              <a:rPr lang="en-US" sz="1600" b="1" dirty="0"/>
              <a:t>OK</a:t>
            </a:r>
            <a:r>
              <a:rPr lang="en-US" sz="1600" dirty="0"/>
              <a:t> when the warning message appears</a:t>
            </a:r>
            <a:r>
              <a:rPr lang="en-US" sz="1400" dirty="0"/>
              <a:t>.</a:t>
            </a:r>
            <a:endParaRPr lang="en-US" sz="1400" b="1" dirty="0"/>
          </a:p>
        </p:txBody>
      </p:sp>
      <p:grpSp>
        <p:nvGrpSpPr>
          <p:cNvPr id="4" name="Group 3"/>
          <p:cNvGrpSpPr/>
          <p:nvPr/>
        </p:nvGrpSpPr>
        <p:grpSpPr>
          <a:xfrm>
            <a:off x="3455157" y="2553423"/>
            <a:ext cx="8412708" cy="3510526"/>
            <a:chOff x="3564907" y="2522483"/>
            <a:chExt cx="8414655" cy="3511339"/>
          </a:xfrm>
        </p:grpSpPr>
        <p:pic>
          <p:nvPicPr>
            <p:cNvPr id="3" name="Picture 2"/>
            <p:cNvPicPr>
              <a:picLocks noChangeAspect="1"/>
            </p:cNvPicPr>
            <p:nvPr/>
          </p:nvPicPr>
          <p:blipFill>
            <a:blip r:embed="rId2"/>
            <a:stretch>
              <a:fillRect/>
            </a:stretch>
          </p:blipFill>
          <p:spPr>
            <a:xfrm>
              <a:off x="3564907" y="2522483"/>
              <a:ext cx="8414655" cy="3511339"/>
            </a:xfrm>
            <a:prstGeom prst="rect">
              <a:avLst/>
            </a:prstGeom>
          </p:spPr>
        </p:pic>
        <p:sp>
          <p:nvSpPr>
            <p:cNvPr id="10" name="Rounded Rectangle 9"/>
            <p:cNvSpPr/>
            <p:nvPr/>
          </p:nvSpPr>
          <p:spPr>
            <a:xfrm flipV="1">
              <a:off x="10775731" y="5801710"/>
              <a:ext cx="591206" cy="216346"/>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8" name="Rectangle 7">
            <a:extLst>
              <a:ext uri="{FF2B5EF4-FFF2-40B4-BE49-F238E27FC236}">
                <a16:creationId xmlns:a16="http://schemas.microsoft.com/office/drawing/2014/main" id="{402F21C6-6E4B-419E-AFF1-D802180D734A}"/>
              </a:ext>
            </a:extLst>
          </p:cNvPr>
          <p:cNvSpPr/>
          <p:nvPr/>
        </p:nvSpPr>
        <p:spPr bwMode="gray">
          <a:xfrm>
            <a:off x="5203872" y="3332328"/>
            <a:ext cx="685940" cy="96672"/>
          </a:xfrm>
          <a:prstGeom prst="rect">
            <a:avLst/>
          </a:prstGeom>
          <a:solidFill>
            <a:schemeClr val="tx2"/>
          </a:solidFill>
          <a:ln w="254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504056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361" y="638470"/>
            <a:ext cx="11186476" cy="369332"/>
          </a:xfrm>
        </p:spPr>
        <p:txBody>
          <a:bodyPr/>
          <a:lstStyle/>
          <a:p>
            <a:r>
              <a:rPr lang="en-US" dirty="0"/>
              <a:t>What is a PunchOut Catalog? </a:t>
            </a:r>
          </a:p>
        </p:txBody>
      </p:sp>
      <p:sp>
        <p:nvSpPr>
          <p:cNvPr id="3" name="Text Placeholder 2"/>
          <p:cNvSpPr>
            <a:spLocks noGrp="1"/>
          </p:cNvSpPr>
          <p:nvPr>
            <p:ph type="body" sz="quarter" idx="10"/>
          </p:nvPr>
        </p:nvSpPr>
        <p:spPr>
          <a:xfrm>
            <a:off x="325335" y="1251173"/>
            <a:ext cx="11542528" cy="4391027"/>
          </a:xfrm>
        </p:spPr>
        <p:txBody>
          <a:bodyPr/>
          <a:lstStyle/>
          <a:p>
            <a:pPr lvl="2">
              <a:lnSpc>
                <a:spcPct val="90000"/>
              </a:lnSpc>
            </a:pPr>
            <a:endParaRPr lang="hu-HU" sz="1600" dirty="0"/>
          </a:p>
          <a:p>
            <a:pPr lvl="2">
              <a:lnSpc>
                <a:spcPct val="90000"/>
              </a:lnSpc>
            </a:pPr>
            <a:r>
              <a:rPr lang="en-US" sz="1600" dirty="0"/>
              <a:t>The PunchOut Catalog is directly hosted by the supplier in their website and allows end users to go directly to supplier’s website and search for items</a:t>
            </a:r>
          </a:p>
          <a:p>
            <a:pPr marL="0" lvl="2" indent="0">
              <a:lnSpc>
                <a:spcPct val="90000"/>
              </a:lnSpc>
              <a:buNone/>
            </a:pPr>
            <a:endParaRPr lang="en-US" sz="1600" dirty="0"/>
          </a:p>
          <a:p>
            <a:pPr lvl="2">
              <a:lnSpc>
                <a:spcPct val="90000"/>
              </a:lnSpc>
            </a:pPr>
            <a:r>
              <a:rPr lang="en-US" sz="1600" dirty="0"/>
              <a:t>The supplier is controlling and maintaining the content of their Catalog, according to their contract with </a:t>
            </a:r>
            <a:r>
              <a:rPr lang="hu-HU" sz="1600" b="1" dirty="0"/>
              <a:t>ALDI</a:t>
            </a:r>
            <a:endParaRPr lang="en-US" sz="1600"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Validating and Publishing the Catalog</a:t>
            </a:r>
          </a:p>
        </p:txBody>
      </p:sp>
      <p:sp>
        <p:nvSpPr>
          <p:cNvPr id="5" name="AutoShape 2"/>
          <p:cNvSpPr>
            <a:spLocks noChangeArrowheads="1"/>
          </p:cNvSpPr>
          <p:nvPr/>
        </p:nvSpPr>
        <p:spPr bwMode="auto">
          <a:xfrm>
            <a:off x="325336" y="1397329"/>
            <a:ext cx="457094" cy="436462"/>
          </a:xfrm>
          <a:prstGeom prst="rect">
            <a:avLst/>
          </a:prstGeom>
          <a:solidFill>
            <a:schemeClr val="accent1"/>
          </a:solidFill>
          <a:ln w="9525">
            <a:noFill/>
            <a:miter lim="800000"/>
            <a:headEnd/>
            <a:tailEnd type="none" w="lg" len="lg"/>
          </a:ln>
          <a:effectLst/>
        </p:spPr>
        <p:txBody>
          <a:bodyPr wrap="none" anchor="ctr"/>
          <a:lstStyle/>
          <a:p>
            <a:pPr>
              <a:defRPr/>
            </a:pPr>
            <a:r>
              <a:rPr lang="en-US" sz="1600" b="1" dirty="0">
                <a:solidFill>
                  <a:schemeClr val="bg1"/>
                </a:solidFill>
              </a:rPr>
              <a:t> </a:t>
            </a:r>
            <a:r>
              <a:rPr lang="en-US" sz="1600" b="1" dirty="0"/>
              <a:t>9</a:t>
            </a:r>
            <a:r>
              <a:rPr lang="en-US" sz="1600" b="1" dirty="0">
                <a:solidFill>
                  <a:schemeClr val="bg1"/>
                </a:solidFill>
              </a:rPr>
              <a:t>    </a:t>
            </a:r>
            <a:endParaRPr lang="en-US" sz="1600" b="1" dirty="0">
              <a:solidFill>
                <a:schemeClr val="accent1"/>
              </a:solidFill>
            </a:endParaRPr>
          </a:p>
        </p:txBody>
      </p:sp>
      <p:sp>
        <p:nvSpPr>
          <p:cNvPr id="6" name="Text Box 3"/>
          <p:cNvSpPr txBox="1">
            <a:spLocks noChangeArrowheads="1"/>
          </p:cNvSpPr>
          <p:nvPr/>
        </p:nvSpPr>
        <p:spPr bwMode="auto">
          <a:xfrm>
            <a:off x="325337" y="1833791"/>
            <a:ext cx="848366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dirty="0"/>
              <a:t>Your catalog has been successfully created.</a:t>
            </a:r>
          </a:p>
        </p:txBody>
      </p:sp>
      <p:grpSp>
        <p:nvGrpSpPr>
          <p:cNvPr id="11" name="Group 10"/>
          <p:cNvGrpSpPr/>
          <p:nvPr/>
        </p:nvGrpSpPr>
        <p:grpSpPr>
          <a:xfrm>
            <a:off x="1732356" y="2293183"/>
            <a:ext cx="10135509" cy="1939078"/>
            <a:chOff x="1731345" y="2293714"/>
            <a:chExt cx="10137855" cy="1939527"/>
          </a:xfrm>
        </p:grpSpPr>
        <p:pic>
          <p:nvPicPr>
            <p:cNvPr id="3" name="Picture 2"/>
            <p:cNvPicPr>
              <a:picLocks noChangeAspect="1"/>
            </p:cNvPicPr>
            <p:nvPr/>
          </p:nvPicPr>
          <p:blipFill>
            <a:blip r:embed="rId2"/>
            <a:stretch>
              <a:fillRect/>
            </a:stretch>
          </p:blipFill>
          <p:spPr>
            <a:xfrm>
              <a:off x="1731345" y="2293714"/>
              <a:ext cx="10137855" cy="1939527"/>
            </a:xfrm>
            <a:prstGeom prst="rect">
              <a:avLst/>
            </a:prstGeom>
          </p:spPr>
        </p:pic>
        <p:sp>
          <p:nvSpPr>
            <p:cNvPr id="4" name="Rectangle 3"/>
            <p:cNvSpPr/>
            <p:nvPr/>
          </p:nvSpPr>
          <p:spPr bwMode="gray">
            <a:xfrm>
              <a:off x="3594538" y="2727434"/>
              <a:ext cx="1450428" cy="204952"/>
            </a:xfrm>
            <a:prstGeom prst="rect">
              <a:avLst/>
            </a:prstGeom>
            <a:solidFill>
              <a:schemeClr val="tx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sz="2000" kern="0" dirty="0" err="1">
                <a:ea typeface="Arial Unicode MS" pitchFamily="34" charset="-128"/>
                <a:cs typeface="Arial Unicode MS" pitchFamily="34" charset="-128"/>
              </a:endParaRPr>
            </a:p>
          </p:txBody>
        </p:sp>
      </p:grpSp>
      <p:sp>
        <p:nvSpPr>
          <p:cNvPr id="8" name="Rectangle 7">
            <a:extLst>
              <a:ext uri="{FF2B5EF4-FFF2-40B4-BE49-F238E27FC236}">
                <a16:creationId xmlns:a16="http://schemas.microsoft.com/office/drawing/2014/main" id="{E61D87F1-F6DF-4AB0-8163-C5B81A963D50}"/>
              </a:ext>
            </a:extLst>
          </p:cNvPr>
          <p:cNvSpPr/>
          <p:nvPr/>
        </p:nvSpPr>
        <p:spPr bwMode="gray">
          <a:xfrm>
            <a:off x="8287730" y="2511968"/>
            <a:ext cx="443893" cy="1294072"/>
          </a:xfrm>
          <a:prstGeom prst="rect">
            <a:avLst/>
          </a:prstGeom>
          <a:solidFill>
            <a:schemeClr val="tx2"/>
          </a:solidFill>
          <a:ln w="254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5463519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0" dirty="0"/>
              <a:t>PunchOut Catalog Statuses</a:t>
            </a:r>
            <a:endParaRPr lang="en-US" dirty="0"/>
          </a:p>
        </p:txBody>
      </p:sp>
      <p:graphicFrame>
        <p:nvGraphicFramePr>
          <p:cNvPr id="6" name="Table 5"/>
          <p:cNvGraphicFramePr>
            <a:graphicFrameLocks noGrp="1"/>
          </p:cNvGraphicFramePr>
          <p:nvPr/>
        </p:nvGraphicFramePr>
        <p:xfrm>
          <a:off x="1802833" y="1380441"/>
          <a:ext cx="8587535" cy="5035059"/>
        </p:xfrm>
        <a:graphic>
          <a:graphicData uri="http://schemas.openxmlformats.org/drawingml/2006/table">
            <a:tbl>
              <a:tblPr firstRow="1" bandRow="1">
                <a:tableStyleId>{5C22544A-7EE6-4342-B048-85BDC9FD1C3A}</a:tableStyleId>
              </a:tblPr>
              <a:tblGrid>
                <a:gridCol w="1892184">
                  <a:extLst>
                    <a:ext uri="{9D8B030D-6E8A-4147-A177-3AD203B41FA5}">
                      <a16:colId xmlns:a16="http://schemas.microsoft.com/office/drawing/2014/main" val="20000"/>
                    </a:ext>
                  </a:extLst>
                </a:gridCol>
                <a:gridCol w="6695351">
                  <a:extLst>
                    <a:ext uri="{9D8B030D-6E8A-4147-A177-3AD203B41FA5}">
                      <a16:colId xmlns:a16="http://schemas.microsoft.com/office/drawing/2014/main" val="20001"/>
                    </a:ext>
                  </a:extLst>
                </a:gridCol>
              </a:tblGrid>
              <a:tr h="243786">
                <a:tc>
                  <a:txBody>
                    <a:bodyPr/>
                    <a:lstStyle/>
                    <a:p>
                      <a:pPr algn="l"/>
                      <a:r>
                        <a:rPr lang="en-US" sz="1000" b="1" dirty="0"/>
                        <a:t>Catalog Status</a:t>
                      </a:r>
                      <a:endParaRPr lang="fr-FR" sz="1000" b="1" dirty="0">
                        <a:solidFill>
                          <a:schemeClr val="tx1"/>
                        </a:solidFill>
                      </a:endParaRPr>
                    </a:p>
                  </a:txBody>
                  <a:tcPr marL="91419" marR="91419" marT="45710" marB="4571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l"/>
                      <a:r>
                        <a:rPr lang="en-US" sz="1000" dirty="0"/>
                        <a:t>Definition</a:t>
                      </a:r>
                      <a:endParaRPr lang="fr-FR" sz="1000" dirty="0">
                        <a:solidFill>
                          <a:schemeClr val="tx1"/>
                        </a:solidFill>
                      </a:endParaRPr>
                    </a:p>
                  </a:txBody>
                  <a:tcPr marL="91419" marR="91419" marT="45710" marB="4571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0"/>
                  </a:ext>
                </a:extLst>
              </a:tr>
              <a:tr h="327444">
                <a:tc>
                  <a:txBody>
                    <a:bodyPr/>
                    <a:lstStyle/>
                    <a:p>
                      <a:r>
                        <a:rPr lang="en-US" sz="1000" b="1" dirty="0"/>
                        <a:t>Validating</a:t>
                      </a:r>
                      <a:endParaRPr lang="fr-FR" sz="1000" b="1" dirty="0"/>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Catalog is in the process of being validated against Ariba Network high-level syntactic</a:t>
                      </a:r>
                      <a:r>
                        <a:rPr lang="en-US" sz="1000" baseline="0" dirty="0"/>
                        <a:t> and semantic validations.</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1"/>
                  </a:ext>
                </a:extLst>
              </a:tr>
              <a:tr h="396150">
                <a:tc>
                  <a:txBody>
                    <a:bodyPr/>
                    <a:lstStyle/>
                    <a:p>
                      <a:r>
                        <a:rPr lang="en-US" sz="1000" b="1" dirty="0"/>
                        <a:t>Published</a:t>
                      </a:r>
                      <a:endParaRPr lang="fr-FR" sz="1000" b="1" dirty="0"/>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The catalog has been published to customers</a:t>
                      </a:r>
                      <a:r>
                        <a:rPr lang="en-US" sz="1000" baseline="0" dirty="0"/>
                        <a:t> application manually loading catalogs. Ariba Network sends an email notification to your customer informing them your company has published a catalog.</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853244">
                <a:tc>
                  <a:txBody>
                    <a:bodyPr/>
                    <a:lstStyle/>
                    <a:p>
                      <a:r>
                        <a:rPr lang="en-US" sz="1000" b="1" dirty="0">
                          <a:solidFill>
                            <a:srgbClr val="FF0000"/>
                          </a:solidFill>
                        </a:rPr>
                        <a:t># Errors Found by Ariba Network</a:t>
                      </a:r>
                      <a:endParaRPr lang="fr-FR" sz="1000" b="1" dirty="0">
                        <a:solidFill>
                          <a:srgbClr val="FF0000"/>
                        </a:solidFill>
                      </a:endParaRPr>
                    </a:p>
                  </a:txBody>
                  <a:tcPr marL="91419" marR="91419" marT="45710" marB="45710" anchor="ct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t>The catalog failed during Ariba Network high-level validation. Ariba</a:t>
                      </a:r>
                      <a:r>
                        <a:rPr lang="en-US" sz="1000" baseline="0" dirty="0"/>
                        <a:t> Network checks the catalog for syntactic and semantic errors. The network will also conduct a high-level validation of UNSPSC and Units of Measure codes, and checks for zero price values. These errors must be corrected first before the catalog  can begin customer-specific validation rules. To view details of the error, click the  “# Validation Errors Found by Ariba Network” link for this catalog on the catalog dashboard and view details of the error message within your Ariba Network account.</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853244">
                <a:tc>
                  <a:txBody>
                    <a:bodyPr/>
                    <a:lstStyle/>
                    <a:p>
                      <a:r>
                        <a:rPr lang="en-US" sz="1000" b="1" dirty="0">
                          <a:solidFill>
                            <a:srgbClr val="FF0000"/>
                          </a:solidFill>
                        </a:rPr>
                        <a:t># Validation Errors Found by Customer</a:t>
                      </a:r>
                      <a:endParaRPr lang="fr-FR" sz="1000" b="1" dirty="0">
                        <a:solidFill>
                          <a:srgbClr val="FF0000"/>
                        </a:solidFill>
                      </a:endParaRPr>
                    </a:p>
                  </a:txBody>
                  <a:tcPr marL="91419" marR="91419" marT="45710" marB="45710" anchor="ct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t>The catalog</a:t>
                      </a:r>
                      <a:r>
                        <a:rPr lang="en-US" sz="1000" baseline="0" dirty="0"/>
                        <a:t> failed during validation of customer-specific rules in the SAP Ariba Procurement. During validation, the SAP Ariba Procurement validates the catalog against customer-specific validation rules. The catalog did not meet the customer’s catalog rules and validation failed. To view details of the error, click the “# Validation Errors Found by Customer” link for this catalog on the catalog dashboard and view details of the error message by punching in to the SAP Ariba Procurement.</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349195">
                <a:tc>
                  <a:txBody>
                    <a:bodyPr/>
                    <a:lstStyle/>
                    <a:p>
                      <a:r>
                        <a:rPr lang="en-US" sz="1000" b="1" dirty="0"/>
                        <a:t>Pending Buyer Validation</a:t>
                      </a:r>
                      <a:endParaRPr lang="fr-FR" sz="1000" b="1" dirty="0"/>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The catalog</a:t>
                      </a:r>
                      <a:r>
                        <a:rPr lang="en-US" sz="1000" baseline="0" dirty="0"/>
                        <a:t> is uploaded successfully in the SAP Ariba Procurement and is pending validation.</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396150">
                <a:tc>
                  <a:txBody>
                    <a:bodyPr/>
                    <a:lstStyle/>
                    <a:p>
                      <a:r>
                        <a:rPr lang="en-US" sz="1000" b="1" dirty="0">
                          <a:solidFill>
                            <a:srgbClr val="00B050"/>
                          </a:solidFill>
                        </a:rPr>
                        <a:t>Validated</a:t>
                      </a:r>
                      <a:r>
                        <a:rPr lang="en-US" sz="1000" b="1" baseline="0" dirty="0">
                          <a:solidFill>
                            <a:srgbClr val="00B050"/>
                          </a:solidFill>
                        </a:rPr>
                        <a:t> by Customer</a:t>
                      </a:r>
                      <a:endParaRPr lang="fr-FR" sz="1000" b="1" dirty="0">
                        <a:solidFill>
                          <a:srgbClr val="00B050"/>
                        </a:solidFill>
                      </a:endParaRPr>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The catalog is successfully uploaded in the SAP Ariba Procurement</a:t>
                      </a:r>
                      <a:r>
                        <a:rPr lang="en-US" sz="1000" baseline="0" dirty="0"/>
                        <a:t>, passing validation, but not yet approved by the customer.</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6"/>
                  </a:ext>
                </a:extLst>
              </a:tr>
              <a:tr h="243786">
                <a:tc>
                  <a:txBody>
                    <a:bodyPr/>
                    <a:lstStyle/>
                    <a:p>
                      <a:r>
                        <a:rPr lang="en-US" sz="1000" b="1" dirty="0">
                          <a:solidFill>
                            <a:srgbClr val="00B050"/>
                          </a:solidFill>
                        </a:rPr>
                        <a:t>Approved</a:t>
                      </a:r>
                      <a:endParaRPr lang="fr-FR" sz="1000" b="1" dirty="0">
                        <a:solidFill>
                          <a:srgbClr val="00B050"/>
                        </a:solidFill>
                      </a:endParaRPr>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The catalog has been approved by the customer during the approval process.</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7"/>
                  </a:ext>
                </a:extLst>
              </a:tr>
              <a:tr h="243786">
                <a:tc>
                  <a:txBody>
                    <a:bodyPr/>
                    <a:lstStyle/>
                    <a:p>
                      <a:r>
                        <a:rPr lang="en-US" sz="1000" b="1" dirty="0">
                          <a:solidFill>
                            <a:srgbClr val="FF0000"/>
                          </a:solidFill>
                        </a:rPr>
                        <a:t>Rejected</a:t>
                      </a:r>
                      <a:endParaRPr lang="fr-FR" sz="1000" b="1" dirty="0">
                        <a:solidFill>
                          <a:srgbClr val="FF0000"/>
                        </a:solidFill>
                      </a:endParaRPr>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The catalog has been denied by the customer during the approval process.</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8"/>
                  </a:ext>
                </a:extLst>
              </a:tr>
              <a:tr h="243786">
                <a:tc>
                  <a:txBody>
                    <a:bodyPr/>
                    <a:lstStyle/>
                    <a:p>
                      <a:r>
                        <a:rPr lang="en-US" sz="1000" b="1" dirty="0">
                          <a:solidFill>
                            <a:srgbClr val="00B050"/>
                          </a:solidFill>
                        </a:rPr>
                        <a:t>Activated</a:t>
                      </a:r>
                      <a:endParaRPr lang="fr-FR" sz="1000" b="1" dirty="0">
                        <a:solidFill>
                          <a:srgbClr val="00B050"/>
                        </a:solidFill>
                      </a:endParaRPr>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The catalog is activated and</a:t>
                      </a:r>
                      <a:r>
                        <a:rPr lang="en-US" sz="1000" baseline="0" dirty="0"/>
                        <a:t> available to users in the SAP Ariba Procurement.</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9"/>
                  </a:ext>
                </a:extLst>
              </a:tr>
              <a:tr h="396150">
                <a:tc>
                  <a:txBody>
                    <a:bodyPr/>
                    <a:lstStyle/>
                    <a:p>
                      <a:r>
                        <a:rPr lang="en-US" sz="1000" b="1" dirty="0">
                          <a:solidFill>
                            <a:srgbClr val="00B050"/>
                          </a:solidFill>
                        </a:rPr>
                        <a:t>Deactivated</a:t>
                      </a:r>
                      <a:endParaRPr lang="fr-FR" sz="1000" b="1" dirty="0">
                        <a:solidFill>
                          <a:srgbClr val="00B050"/>
                        </a:solidFill>
                      </a:endParaRPr>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A catalog version activated earlier is now deactivated. Catalogs can change statuses from Activated to Deactivated</a:t>
                      </a:r>
                      <a:r>
                        <a:rPr lang="en-US" sz="1000" baseline="0" dirty="0"/>
                        <a:t> states and back.</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10"/>
                  </a:ext>
                </a:extLst>
              </a:tr>
              <a:tr h="243786">
                <a:tc>
                  <a:txBody>
                    <a:bodyPr/>
                    <a:lstStyle/>
                    <a:p>
                      <a:r>
                        <a:rPr lang="en-US" sz="1000" b="1" dirty="0"/>
                        <a:t>Deleted</a:t>
                      </a:r>
                      <a:endParaRPr lang="fr-FR" sz="1000" b="1" dirty="0"/>
                    </a:p>
                  </a:txBody>
                  <a:tcPr marL="91419" marR="91419" marT="45710" marB="45710" anchor="ctr">
                    <a:lnL w="12700" cap="flat" cmpd="sng" algn="ctr">
                      <a:solidFill>
                        <a:schemeClr val="tx1"/>
                      </a:solidFill>
                      <a:prstDash val="solid"/>
                      <a:round/>
                      <a:headEnd type="none" w="med" len="med"/>
                      <a:tailEnd type="none" w="med" len="med"/>
                    </a:lnL>
                  </a:tcPr>
                </a:tc>
                <a:tc>
                  <a:txBody>
                    <a:bodyPr/>
                    <a:lstStyle/>
                    <a:p>
                      <a:r>
                        <a:rPr lang="en-US" sz="1000" dirty="0"/>
                        <a:t>The catalog has been deleted by the customer in the SAP Ariba Procurement.</a:t>
                      </a:r>
                      <a:endParaRPr lang="fr-FR" sz="1000" dirty="0"/>
                    </a:p>
                  </a:txBody>
                  <a:tcPr marL="91419" marR="91419" marT="45710" marB="4571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11"/>
                  </a:ext>
                </a:extLst>
              </a:tr>
              <a:tr h="243786">
                <a:tc>
                  <a:txBody>
                    <a:bodyPr/>
                    <a:lstStyle/>
                    <a:p>
                      <a:r>
                        <a:rPr lang="en-US" sz="1000" b="1" dirty="0"/>
                        <a:t>Changed</a:t>
                      </a:r>
                      <a:endParaRPr lang="fr-FR" sz="1000" b="1" dirty="0"/>
                    </a:p>
                  </a:txBody>
                  <a:tcPr marL="91419" marR="91419" marT="45710" marB="4571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000" dirty="0"/>
                        <a:t>The customer made some</a:t>
                      </a:r>
                      <a:r>
                        <a:rPr lang="en-US" sz="1000" baseline="0" dirty="0"/>
                        <a:t> changes to the catalog</a:t>
                      </a:r>
                      <a:endParaRPr lang="fr-FR" sz="1000" dirty="0"/>
                    </a:p>
                  </a:txBody>
                  <a:tcPr marL="91419" marR="91419" marT="45710" marB="4571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3283896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Requirements</a:t>
            </a:r>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prstGeom prst="rect">
            <a:avLst/>
          </a:prstGeom>
        </p:spPr>
      </p:pic>
    </p:spTree>
    <p:extLst>
      <p:ext uri="{BB962C8B-B14F-4D97-AF65-F5344CB8AC3E}">
        <p14:creationId xmlns:p14="http://schemas.microsoft.com/office/powerpoint/2010/main" val="3115733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367951"/>
            <a:ext cx="11542528" cy="756000"/>
          </a:xfrm>
        </p:spPr>
        <p:txBody>
          <a:bodyPr/>
          <a:lstStyle/>
          <a:p>
            <a:r>
              <a:rPr lang="en-US" dirty="0"/>
              <a:t>ALDI </a:t>
            </a:r>
            <a:r>
              <a:rPr lang="fr-FR" dirty="0"/>
              <a:t>PunchOut Requirements</a:t>
            </a:r>
            <a:br>
              <a:rPr lang="en-US" dirty="0"/>
            </a:br>
            <a:endParaRPr lang="en-US" b="0" dirty="0"/>
          </a:p>
        </p:txBody>
      </p:sp>
      <p:sp>
        <p:nvSpPr>
          <p:cNvPr id="3" name="Text Placeholder 2"/>
          <p:cNvSpPr>
            <a:spLocks noGrp="1"/>
          </p:cNvSpPr>
          <p:nvPr>
            <p:ph type="body" sz="quarter" idx="10"/>
          </p:nvPr>
        </p:nvSpPr>
        <p:spPr>
          <a:xfrm>
            <a:off x="325336" y="952304"/>
            <a:ext cx="11542528" cy="4391027"/>
          </a:xfrm>
        </p:spPr>
        <p:txBody>
          <a:bodyPr/>
          <a:lstStyle/>
          <a:p>
            <a:pPr>
              <a:buSzPct val="150000"/>
            </a:pPr>
            <a:endParaRPr lang="hu-HU" sz="1600" dirty="0"/>
          </a:p>
          <a:p>
            <a:pPr marL="285693" indent="-285693">
              <a:buSzPct val="150000"/>
              <a:buFont typeface="Arial" panose="020B0604020202020204" pitchFamily="34" charset="0"/>
              <a:buChar char="•"/>
            </a:pPr>
            <a:r>
              <a:rPr lang="sk-SK" sz="1600" dirty="0"/>
              <a:t>Business and Technical Requirements on catalog content</a:t>
            </a:r>
          </a:p>
          <a:p>
            <a:pPr>
              <a:buSzPct val="150000"/>
            </a:pPr>
            <a:r>
              <a:rPr lang="en-US" sz="1600" dirty="0"/>
              <a:t>Talk with ALDI about which products to make available on your PunchOut site. For the best user experience, you should understand the high-level business requirements of your customers.</a:t>
            </a:r>
            <a:endParaRPr lang="fr-FR" sz="1600" dirty="0"/>
          </a:p>
          <a:p>
            <a:pPr>
              <a:buSzPct val="150000"/>
            </a:pPr>
            <a:r>
              <a:rPr lang="en-US" sz="1600" dirty="0"/>
              <a:t>Find out ALDI technical requirements for product content and transactions. Develop the processes for addressing the issues that arise when two organizations enter into a trading relationship</a:t>
            </a:r>
            <a:endParaRPr lang="fr-FR" sz="1600"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768943" y="1270461"/>
            <a:ext cx="11542528" cy="4313069"/>
          </a:xfrm>
        </p:spPr>
        <p:txBody>
          <a:bodyPr/>
          <a:lstStyle/>
          <a:p>
            <a:pPr marL="0" lvl="2" indent="0">
              <a:lnSpc>
                <a:spcPct val="90000"/>
              </a:lnSpc>
              <a:buNone/>
            </a:pPr>
            <a:endParaRPr lang="hu-HU" sz="1600" b="1" dirty="0"/>
          </a:p>
          <a:p>
            <a:pPr lvl="2">
              <a:lnSpc>
                <a:spcPct val="90000"/>
              </a:lnSpc>
            </a:pPr>
            <a:r>
              <a:rPr lang="en-US" sz="1600" b="1" dirty="0"/>
              <a:t>Commodity Codes Required for Catalog Items:</a:t>
            </a:r>
          </a:p>
          <a:p>
            <a:pPr marL="0" lvl="2" indent="0">
              <a:lnSpc>
                <a:spcPct val="90000"/>
              </a:lnSpc>
              <a:buNone/>
            </a:pPr>
            <a:r>
              <a:rPr lang="en-US" sz="1600" dirty="0"/>
              <a:t>It is compulsory to associate a commodity code for each item in your catalog.  A list of commodity codes is available in your Supplier Information Portal which is accessible from your Ariba Network account.</a:t>
            </a:r>
          </a:p>
          <a:p>
            <a:pPr marL="0" lvl="2" indent="0">
              <a:lnSpc>
                <a:spcPct val="90000"/>
              </a:lnSpc>
              <a:buNone/>
            </a:pPr>
            <a:endParaRPr lang="en-US" sz="1600" dirty="0"/>
          </a:p>
          <a:p>
            <a:pPr lvl="2">
              <a:lnSpc>
                <a:spcPct val="90000"/>
              </a:lnSpc>
            </a:pPr>
            <a:r>
              <a:rPr lang="en-US" sz="1600" b="1" dirty="0"/>
              <a:t>Configure Website to Accept Customer’s ANID:</a:t>
            </a:r>
            <a:endParaRPr lang="en-US" sz="1600" dirty="0"/>
          </a:p>
          <a:p>
            <a:pPr marL="0" lvl="2" indent="0">
              <a:lnSpc>
                <a:spcPct val="90000"/>
              </a:lnSpc>
              <a:buNone/>
            </a:pPr>
            <a:r>
              <a:rPr lang="en-US" sz="1600" dirty="0"/>
              <a:t>You must configure your website in order to accept the ANID of </a:t>
            </a:r>
            <a:r>
              <a:rPr lang="en-US" sz="1600" b="1" dirty="0"/>
              <a:t>ALDI. </a:t>
            </a:r>
            <a:r>
              <a:rPr lang="en-US" sz="1600" dirty="0"/>
              <a:t>Please make sure during the PunchOutSetupRequest configuration to add the ending -T to </a:t>
            </a:r>
            <a:r>
              <a:rPr lang="en-US" sz="1600" b="1" dirty="0"/>
              <a:t>ALDI</a:t>
            </a:r>
            <a:r>
              <a:rPr lang="en-US" sz="1600" dirty="0"/>
              <a:t>’s ANID when you will create your catalog in your TEST account. </a:t>
            </a:r>
            <a:r>
              <a:rPr lang="en-US" sz="1600" b="1" dirty="0"/>
              <a:t>ALDI </a:t>
            </a:r>
            <a:r>
              <a:rPr lang="en-US" sz="1600" dirty="0"/>
              <a:t>might also request different accesses for its users, therefore make sure you configure your website using the UserIDs.</a:t>
            </a:r>
          </a:p>
          <a:p>
            <a:pPr>
              <a:lnSpc>
                <a:spcPct val="80000"/>
              </a:lnSpc>
            </a:pPr>
            <a:endParaRPr lang="en-US" sz="1600" dirty="0"/>
          </a:p>
          <a:p>
            <a:pPr lvl="2">
              <a:lnSpc>
                <a:spcPct val="90000"/>
              </a:lnSpc>
            </a:pPr>
            <a:r>
              <a:rPr lang="en-US" sz="1600" b="1" dirty="0"/>
              <a:t>Consult cXML Documentation:</a:t>
            </a:r>
          </a:p>
          <a:p>
            <a:pPr marL="0" lvl="2" indent="0">
              <a:lnSpc>
                <a:spcPct val="90000"/>
              </a:lnSpc>
              <a:buNone/>
            </a:pPr>
            <a:r>
              <a:rPr lang="en-US" sz="1600" dirty="0"/>
              <a:t>In order to help you to configure your website to transact via cXML data with</a:t>
            </a:r>
            <a:r>
              <a:rPr lang="sk-SK" sz="1600" dirty="0"/>
              <a:t> </a:t>
            </a:r>
            <a:r>
              <a:rPr lang="en-US" sz="1600" dirty="0"/>
              <a:t>Ariba Network, you should acknowledge the cXML requirements from </a:t>
            </a:r>
            <a:r>
              <a:rPr lang="en-US" sz="1600" b="1" dirty="0"/>
              <a:t>ALDI. </a:t>
            </a:r>
            <a:r>
              <a:rPr lang="en-US" sz="1600" dirty="0"/>
              <a:t>You can find the </a:t>
            </a:r>
            <a:r>
              <a:rPr lang="en-US" sz="1600" b="1" dirty="0"/>
              <a:t>ALDI </a:t>
            </a:r>
            <a:r>
              <a:rPr lang="en-US" sz="1600" dirty="0"/>
              <a:t>cXML Design Specification Guide and also refer to the Ariba cXML Solutions Guide and the cXML User Guide which are two guides available in your Supplier Information Portal.</a:t>
            </a:r>
          </a:p>
        </p:txBody>
      </p:sp>
      <p:sp>
        <p:nvSpPr>
          <p:cNvPr id="6" name="Title 1"/>
          <p:cNvSpPr>
            <a:spLocks noGrp="1"/>
          </p:cNvSpPr>
          <p:nvPr>
            <p:ph type="title"/>
          </p:nvPr>
        </p:nvSpPr>
        <p:spPr>
          <a:xfrm>
            <a:off x="325336" y="367951"/>
            <a:ext cx="11542528" cy="756000"/>
          </a:xfrm>
        </p:spPr>
        <p:txBody>
          <a:bodyPr/>
          <a:lstStyle/>
          <a:p>
            <a:r>
              <a:rPr lang="en-US" dirty="0"/>
              <a:t>ALDI </a:t>
            </a:r>
            <a:r>
              <a:rPr lang="fr-FR" dirty="0"/>
              <a:t>PunchOut Requirements</a:t>
            </a:r>
            <a:br>
              <a:rPr lang="en-US" dirty="0"/>
            </a:br>
            <a:endParaRPr lang="en-US" b="0"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25336" y="822049"/>
            <a:ext cx="11542528" cy="4294176"/>
          </a:xfrm>
        </p:spPr>
        <p:txBody>
          <a:bodyPr>
            <a:normAutofit fontScale="92500" lnSpcReduction="10000"/>
          </a:bodyPr>
          <a:lstStyle/>
          <a:p>
            <a:endParaRPr lang="hu-HU" sz="1600" dirty="0"/>
          </a:p>
          <a:p>
            <a:r>
              <a:rPr lang="en-US" sz="1600" dirty="0"/>
              <a:t>cXML is an open language defined by public Document Type Definitions (DTDs). These DTDs define cXML so that it is extremely flexible, which encourages its wide adoption.</a:t>
            </a:r>
            <a:br>
              <a:rPr lang="en-US" sz="1600" dirty="0"/>
            </a:br>
            <a:endParaRPr lang="en-US" sz="1600" dirty="0"/>
          </a:p>
          <a:p>
            <a:pPr lvl="2">
              <a:lnSpc>
                <a:spcPct val="90000"/>
              </a:lnSpc>
              <a:buFont typeface="Arial" panose="020B0604020202020204" pitchFamily="34" charset="0"/>
              <a:buChar char="•"/>
            </a:pPr>
            <a:r>
              <a:rPr lang="en-US" sz="1600" dirty="0"/>
              <a:t>Supplier’s PunchOut site must communicate through</a:t>
            </a:r>
            <a:r>
              <a:rPr lang="en-US" sz="1600" b="1" dirty="0"/>
              <a:t> </a:t>
            </a:r>
            <a:br>
              <a:rPr lang="en-US" sz="1600" b="1" dirty="0"/>
            </a:br>
            <a:r>
              <a:rPr lang="en-US" sz="1600" b="1" dirty="0"/>
              <a:t>HTTPS (Hyper Text Transfer Protocol Secure)</a:t>
            </a:r>
            <a:r>
              <a:rPr lang="en-US" sz="1600" dirty="0"/>
              <a:t> - for more information, see “HTTPS Connections” in Ariba cXML Solution Guide</a:t>
            </a:r>
          </a:p>
          <a:p>
            <a:pPr lvl="2">
              <a:lnSpc>
                <a:spcPct val="90000"/>
              </a:lnSpc>
              <a:buFont typeface="Arial" panose="020B0604020202020204" pitchFamily="34" charset="0"/>
              <a:buChar char="•"/>
            </a:pPr>
            <a:r>
              <a:rPr lang="en-US" sz="1600" dirty="0"/>
              <a:t>HTTPS protects all parties in PunchOut sessions: your customer, Ariba Network, and your PunchOut site.</a:t>
            </a:r>
          </a:p>
          <a:p>
            <a:pPr lvl="2">
              <a:lnSpc>
                <a:spcPct val="90000"/>
              </a:lnSpc>
              <a:buFont typeface="Arial" panose="020B0604020202020204" pitchFamily="34" charset="0"/>
              <a:buChar char="•"/>
            </a:pPr>
            <a:r>
              <a:rPr lang="en-US" sz="1600" dirty="0"/>
              <a:t>Supplier needs to document the transaction process flow into and out of your PunchOut site and identify which messages need to be coded.</a:t>
            </a:r>
          </a:p>
          <a:p>
            <a:pPr marL="0" lvl="2" indent="0">
              <a:lnSpc>
                <a:spcPct val="90000"/>
              </a:lnSpc>
              <a:buNone/>
            </a:pPr>
            <a:endParaRPr lang="en-US" sz="1600" dirty="0"/>
          </a:p>
          <a:p>
            <a:pPr marL="0" lvl="2" indent="0">
              <a:lnSpc>
                <a:spcPct val="90000"/>
              </a:lnSpc>
              <a:buNone/>
            </a:pPr>
            <a:r>
              <a:rPr lang="en-US" sz="1600" dirty="0"/>
              <a:t>Ariba has documentation available to assist in defining the process. The technical developer should read the following guides, available on Ariba  – login to your Ariba account &gt; select Help in top right corner &gt; </a:t>
            </a:r>
            <a:r>
              <a:rPr lang="en-US" sz="1600" i="1" dirty="0"/>
              <a:t> Help Center &gt; Learning Center &gt; For Administrator</a:t>
            </a:r>
            <a:r>
              <a:rPr lang="en-US" sz="1600" dirty="0"/>
              <a:t>:</a:t>
            </a:r>
            <a:br>
              <a:rPr lang="en-US" sz="1600" dirty="0"/>
            </a:br>
            <a:endParaRPr lang="en-US" sz="1600" dirty="0"/>
          </a:p>
          <a:p>
            <a:pPr lvl="2">
              <a:lnSpc>
                <a:spcPct val="90000"/>
              </a:lnSpc>
              <a:buFont typeface="Arial" panose="020B0604020202020204" pitchFamily="34" charset="0"/>
              <a:buChar char="•"/>
            </a:pPr>
            <a:r>
              <a:rPr lang="en-US" sz="1600" b="1" dirty="0"/>
              <a:t>Ariba cXML Solution Guide </a:t>
            </a:r>
            <a:endParaRPr lang="hu-HU" sz="1600" b="1" dirty="0"/>
          </a:p>
          <a:p>
            <a:pPr marL="0" lvl="2" indent="0">
              <a:lnSpc>
                <a:spcPct val="90000"/>
              </a:lnSpc>
              <a:buNone/>
            </a:pPr>
            <a:endParaRPr lang="hu-HU" sz="1600" b="1" dirty="0"/>
          </a:p>
          <a:p>
            <a:pPr lvl="2">
              <a:lnSpc>
                <a:spcPct val="90000"/>
              </a:lnSpc>
              <a:buFont typeface="Arial" panose="020B0604020202020204" pitchFamily="34" charset="0"/>
              <a:buChar char="•"/>
            </a:pPr>
            <a:r>
              <a:rPr lang="fr-FR" sz="1600" b="1" dirty="0"/>
              <a:t>Security</a:t>
            </a:r>
            <a:endParaRPr lang="hu-HU" sz="1600" b="1" dirty="0"/>
          </a:p>
          <a:p>
            <a:pPr marL="0" lvl="2" indent="0">
              <a:lnSpc>
                <a:spcPct val="90000"/>
              </a:lnSpc>
              <a:buNone/>
            </a:pPr>
            <a:r>
              <a:rPr lang="en-US" sz="1600" dirty="0"/>
              <a:t>Your PunchOut site must communicate through HTTPS (Hyper Text Transfer Protocol Secure). HTTPS protects all parties in PunchOut sessions: ALDI Ariba Network, and your PunchOut site.</a:t>
            </a:r>
            <a:endParaRPr lang="fr-FR" sz="1600" dirty="0"/>
          </a:p>
          <a:p>
            <a:pPr lvl="2">
              <a:lnSpc>
                <a:spcPct val="90000"/>
              </a:lnSpc>
              <a:buFont typeface="Arial" panose="020B0604020202020204" pitchFamily="34" charset="0"/>
              <a:buChar char="‒"/>
            </a:pPr>
            <a:endParaRPr lang="en-US" sz="1600" b="1" dirty="0"/>
          </a:p>
          <a:p>
            <a:endParaRPr lang="en-US" dirty="0"/>
          </a:p>
        </p:txBody>
      </p:sp>
      <p:sp>
        <p:nvSpPr>
          <p:cNvPr id="5" name="Title 1"/>
          <p:cNvSpPr>
            <a:spLocks noGrp="1"/>
          </p:cNvSpPr>
          <p:nvPr>
            <p:ph type="title"/>
          </p:nvPr>
        </p:nvSpPr>
        <p:spPr>
          <a:xfrm>
            <a:off x="325336" y="367951"/>
            <a:ext cx="11542528" cy="756000"/>
          </a:xfrm>
        </p:spPr>
        <p:txBody>
          <a:bodyPr/>
          <a:lstStyle/>
          <a:p>
            <a:r>
              <a:rPr lang="en-US" dirty="0"/>
              <a:t>ALDI </a:t>
            </a:r>
            <a:r>
              <a:rPr lang="fr-FR" dirty="0"/>
              <a:t>PunchOut Requirements</a:t>
            </a:r>
            <a:br>
              <a:rPr lang="en-US" dirty="0"/>
            </a:br>
            <a:endParaRPr lang="en-US" b="0"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p:txBody>
          <a:bodyPr/>
          <a:lstStyle/>
          <a:p>
            <a:r>
              <a:rPr lang="en-US" dirty="0" err="1"/>
              <a:t>PunchOut</a:t>
            </a:r>
            <a:r>
              <a:rPr lang="en-US" dirty="0"/>
              <a:t> Catalog Enablement - </a:t>
            </a:r>
            <a:r>
              <a:rPr lang="en-US" sz="4000" dirty="0">
                <a:solidFill>
                  <a:schemeClr val="accent1"/>
                </a:solidFill>
              </a:rPr>
              <a:t>Timelines</a:t>
            </a:r>
          </a:p>
        </p:txBody>
      </p:sp>
    </p:spTree>
    <p:extLst>
      <p:ext uri="{BB962C8B-B14F-4D97-AF65-F5344CB8AC3E}">
        <p14:creationId xmlns:p14="http://schemas.microsoft.com/office/powerpoint/2010/main" val="799205039"/>
      </p:ext>
    </p:extLst>
  </p:cSld>
  <p:clrMapOvr>
    <a:masterClrMapping/>
  </p:clrMapOvr>
</p:sld>
</file>

<file path=ppt/theme/theme1.xml><?xml version="1.0" encoding="utf-8"?>
<a:theme xmlns:a="http://schemas.openxmlformats.org/drawingml/2006/main" name="SAP Ariba 2021 16x9 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äsentation11" id="{67048335-5C2C-E746-9B9E-2B141489DD60}" vid="{9A2AB54F-CA3C-5846-99D8-D42EF9C17ABB}"/>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615F0F9DCBF1E94796646FCF98A7C072" ma:contentTypeVersion="13" ma:contentTypeDescription="Ein neues Dokument erstellen." ma:contentTypeScope="" ma:versionID="35c4870f76107f1824caf51e384b5645">
  <xsd:schema xmlns:xsd="http://www.w3.org/2001/XMLSchema" xmlns:xs="http://www.w3.org/2001/XMLSchema" xmlns:p="http://schemas.microsoft.com/office/2006/metadata/properties" xmlns:ns2="0e00d59e-b0d2-4e67-be34-67e465b0fbed" xmlns:ns3="47fc58d8-9f4b-4bc8-b278-c3cb6f298023" targetNamespace="http://schemas.microsoft.com/office/2006/metadata/properties" ma:root="true" ma:fieldsID="9e6c4fb431539cf6566f50e157bdb217" ns2:_="" ns3:_="">
    <xsd:import namespace="0e00d59e-b0d2-4e67-be34-67e465b0fbed"/>
    <xsd:import namespace="47fc58d8-9f4b-4bc8-b278-c3cb6f298023"/>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ResponsibleContact"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00d59e-b0d2-4e67-be34-67e465b0fbed"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fc58d8-9f4b-4bc8-b278-c3cb6f29802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ResponsibleContact" ma:index="17" nillable="true" ma:displayName="Responsible Contact" ma:format="Dropdown" ma:list="UserInfo" ma:SharePointGroup="0" ma:internalName="ResponsibleContact">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ResponsibleContact xmlns="47fc58d8-9f4b-4bc8-b278-c3cb6f298023">
      <UserInfo>
        <DisplayName/>
        <AccountId xsi:nil="true"/>
        <AccountType/>
      </UserInfo>
    </ResponsibleContact>
  </documentManagement>
</p:properties>
</file>

<file path=customXml/itemProps1.xml><?xml version="1.0" encoding="utf-8"?>
<ds:datastoreItem xmlns:ds="http://schemas.openxmlformats.org/officeDocument/2006/customXml" ds:itemID="{06A9BF17-1620-4973-946B-2D04BDD70DE1}">
  <ds:schemaRefs>
    <ds:schemaRef ds:uri="http://schemas.microsoft.com/sharepoint/v3/contenttype/forms"/>
  </ds:schemaRefs>
</ds:datastoreItem>
</file>

<file path=customXml/itemProps2.xml><?xml version="1.0" encoding="utf-8"?>
<ds:datastoreItem xmlns:ds="http://schemas.openxmlformats.org/officeDocument/2006/customXml" ds:itemID="{CBC55F80-F396-43DA-9788-259B695137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00d59e-b0d2-4e67-be34-67e465b0fbed"/>
    <ds:schemaRef ds:uri="47fc58d8-9f4b-4bc8-b278-c3cb6f2980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7EED86-F3CB-4A06-828E-3BF8DF11FC27}">
  <ds:schemaRefs>
    <ds:schemaRef ds:uri="http://purl.org/dc/elements/1.1/"/>
    <ds:schemaRef ds:uri="http://purl.org/dc/terms/"/>
    <ds:schemaRef ds:uri="http://www.w3.org/XML/1998/namespace"/>
    <ds:schemaRef ds:uri="47fc58d8-9f4b-4bc8-b278-c3cb6f298023"/>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0e00d59e-b0d2-4e67-be34-67e465b0fbed"/>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SAP_Ariba_2021_16x9_black</Template>
  <TotalTime>17</TotalTime>
  <Words>3916</Words>
  <Application>Microsoft Office PowerPoint</Application>
  <PresentationFormat>Custom</PresentationFormat>
  <Paragraphs>410</Paragraphs>
  <Slides>43</Slides>
  <Notes>19</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43</vt:i4>
      </vt:variant>
    </vt:vector>
  </HeadingPairs>
  <TitlesOfParts>
    <vt:vector size="50" baseType="lpstr">
      <vt:lpstr>Arial</vt:lpstr>
      <vt:lpstr>Courier New</vt:lpstr>
      <vt:lpstr>Symbol</vt:lpstr>
      <vt:lpstr>Webdings</vt:lpstr>
      <vt:lpstr>wingdings</vt:lpstr>
      <vt:lpstr>wingdings</vt:lpstr>
      <vt:lpstr>SAP Ariba 2021 16x9 black</vt:lpstr>
      <vt:lpstr>Ariba® Network Level 2 PunchOut Catalog Guide</vt:lpstr>
      <vt:lpstr>Content</vt:lpstr>
      <vt:lpstr>What is PunchOut Catalog?</vt:lpstr>
      <vt:lpstr>What is a PunchOut Catalog? </vt:lpstr>
      <vt:lpstr>Requirements</vt:lpstr>
      <vt:lpstr>ALDI PunchOut Requirements </vt:lpstr>
      <vt:lpstr>ALDI PunchOut Requirements </vt:lpstr>
      <vt:lpstr>ALDI PunchOut Requirements </vt:lpstr>
      <vt:lpstr>PunchOut Catalog Enablement - Timelines</vt:lpstr>
      <vt:lpstr>PunchOut Catalog Enablement - Timelines</vt:lpstr>
      <vt:lpstr>Level 2 PunchOut</vt:lpstr>
      <vt:lpstr>About PunchOut Catalog Level 2</vt:lpstr>
      <vt:lpstr>Types of Level 2 Punch out</vt:lpstr>
      <vt:lpstr>View of the items from a PunchOut Level 2 </vt:lpstr>
      <vt:lpstr>PunchOut Level 2 – Supplier’s View</vt:lpstr>
      <vt:lpstr>PunchOut Configuration</vt:lpstr>
      <vt:lpstr>Configure your cXML profile</vt:lpstr>
      <vt:lpstr>Authentication Methods</vt:lpstr>
      <vt:lpstr>PunchOut Configuration Steps on Ariba Network</vt:lpstr>
      <vt:lpstr>PunchOut Configuration Steps on Ariba Network</vt:lpstr>
      <vt:lpstr>PunchOut Message Flow</vt:lpstr>
      <vt:lpstr>PunchOut Message Flow</vt:lpstr>
      <vt:lpstr>PunchOut Message Flow</vt:lpstr>
      <vt:lpstr>PunchOut Message Flow</vt:lpstr>
      <vt:lpstr>PunchOut Message Flow</vt:lpstr>
      <vt:lpstr>PunchOut Message Flow</vt:lpstr>
      <vt:lpstr>PunchOut Message Flow</vt:lpstr>
      <vt:lpstr>PunchOut Message Flow</vt:lpstr>
      <vt:lpstr>PunchOut Message Flow</vt:lpstr>
      <vt:lpstr>PunchOut Message Flow</vt:lpstr>
      <vt:lpstr>PunchOut Order Message Flow</vt:lpstr>
      <vt:lpstr>PunchOut Message Flow</vt:lpstr>
      <vt:lpstr>Publication of a Catalog on Ariba Network</vt:lpstr>
      <vt:lpstr>Publication of Catalog on Ariba Network</vt:lpstr>
      <vt:lpstr>Publication of Catalog on Ariba Network</vt:lpstr>
      <vt:lpstr>Publication of Catalog on Ariba Network</vt:lpstr>
      <vt:lpstr>Publication of Catalog on Ariba Network</vt:lpstr>
      <vt:lpstr>Validating and Publishing the Catalog</vt:lpstr>
      <vt:lpstr>Validating and Publishing the Catalog</vt:lpstr>
      <vt:lpstr>Validating and Publishing the Catalog</vt:lpstr>
      <vt:lpstr>PunchOut Catalog Statuses</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Proksova, Barbora</dc:creator>
  <cp:keywords>2021/16:9/black</cp:keywords>
  <dc:description/>
  <cp:lastModifiedBy>Proksova, Barbora</cp:lastModifiedBy>
  <cp:revision>3</cp:revision>
  <dcterms:created xsi:type="dcterms:W3CDTF">2021-06-11T09:05:49Z</dcterms:created>
  <dcterms:modified xsi:type="dcterms:W3CDTF">2021-06-11T09:23:02Z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0x010100615F0F9DCBF1E94796646FCF98A7C072</vt:lpwstr>
  </property>
</Properties>
</file>