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s/slide23.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2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4.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slideMasters/slideMaster1.xml" ContentType="application/vnd.openxmlformats-officedocument.presentationml.slideMaster+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handoutMasterIdLst>
    <p:handoutMasterId r:id="rId27"/>
  </p:handoutMasterIdLst>
  <p:sldIdLst>
    <p:sldId id="379" r:id="rId2"/>
    <p:sldId id="360" r:id="rId3"/>
    <p:sldId id="361" r:id="rId4"/>
    <p:sldId id="362" r:id="rId5"/>
    <p:sldId id="363" r:id="rId6"/>
    <p:sldId id="364" r:id="rId7"/>
    <p:sldId id="365" r:id="rId8"/>
    <p:sldId id="366" r:id="rId9"/>
    <p:sldId id="380" r:id="rId10"/>
    <p:sldId id="368" r:id="rId11"/>
    <p:sldId id="384" r:id="rId12"/>
    <p:sldId id="385" r:id="rId13"/>
    <p:sldId id="370" r:id="rId14"/>
    <p:sldId id="371" r:id="rId15"/>
    <p:sldId id="372" r:id="rId16"/>
    <p:sldId id="373" r:id="rId17"/>
    <p:sldId id="378" r:id="rId18"/>
    <p:sldId id="383" r:id="rId19"/>
    <p:sldId id="375" r:id="rId20"/>
    <p:sldId id="376" r:id="rId21"/>
    <p:sldId id="377" r:id="rId22"/>
    <p:sldId id="310" r:id="rId23"/>
    <p:sldId id="265" r:id="rId24"/>
    <p:sldId id="339" r:id="rId25"/>
  </p:sldIdLst>
  <p:sldSz cx="12195175" cy="6859588"/>
  <p:notesSz cx="6797675" cy="987425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118">
          <p15:clr>
            <a:srgbClr val="A4A3A4"/>
          </p15:clr>
        </p15:guide>
        <p15:guide id="2" orient="horz" pos="3835">
          <p15:clr>
            <a:srgbClr val="A4A3A4"/>
          </p15:clr>
        </p15:guide>
        <p15:guide id="3" orient="horz" pos="1065">
          <p15:clr>
            <a:srgbClr val="A4A3A4"/>
          </p15:clr>
        </p15:guide>
        <p15:guide id="4" orient="horz" pos="779">
          <p15:clr>
            <a:srgbClr val="A4A3A4"/>
          </p15:clr>
        </p15:guide>
        <p15:guide id="5" pos="7478">
          <p15:clr>
            <a:srgbClr val="A4A3A4"/>
          </p15:clr>
        </p15:guide>
        <p15:guide id="6" pos="205">
          <p15:clr>
            <a:srgbClr val="A4A3A4"/>
          </p15:clr>
        </p15:guide>
        <p15:guide id="7" pos="3849">
          <p15:clr>
            <a:srgbClr val="A4A3A4"/>
          </p15:clr>
        </p15:guide>
        <p15:guide id="8" pos="4708">
          <p15:clr>
            <a:srgbClr val="A4A3A4"/>
          </p15:clr>
        </p15:guide>
        <p15:guide id="9" pos="4812">
          <p15:clr>
            <a:srgbClr val="A4A3A4"/>
          </p15:clr>
        </p15:guide>
        <p15:guide id="10" pos="2865">
          <p15:clr>
            <a:srgbClr val="A4A3A4"/>
          </p15:clr>
        </p15:guide>
        <p15:guide id="11" pos="2965">
          <p15:clr>
            <a:srgbClr val="A4A3A4"/>
          </p15:clr>
        </p15:guide>
      </p15:sldGuideLst>
    </p:ext>
    <p:ext uri="{2D200454-40CA-4A62-9FC3-DE9A4176ACB9}">
      <p15:notesGuideLst xmlns:p15="http://schemas.microsoft.com/office/powerpoint/2012/main" xmlns="">
        <p15:guide id="1" orient="horz" pos="3110">
          <p15:clr>
            <a:srgbClr val="A4A3A4"/>
          </p15:clr>
        </p15:guide>
        <p15:guide id="2" pos="351">
          <p15:clr>
            <a:srgbClr val="A4A3A4"/>
          </p15:clr>
        </p15:guide>
        <p15:guide id="3" pos="395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184" autoAdjust="0"/>
    <p:restoredTop sz="94690" autoAdjust="0"/>
  </p:normalViewPr>
  <p:slideViewPr>
    <p:cSldViewPr snapToGrid="0" showGuides="1">
      <p:cViewPr varScale="1">
        <p:scale>
          <a:sx n="123" d="100"/>
          <a:sy n="123" d="100"/>
        </p:scale>
        <p:origin x="-444" y="-90"/>
      </p:cViewPr>
      <p:guideLst>
        <p:guide orient="horz" pos="4118"/>
        <p:guide orient="horz" pos="3835"/>
        <p:guide orient="horz" pos="1065"/>
        <p:guide orient="horz" pos="779"/>
        <p:guide pos="7478"/>
        <p:guide pos="205"/>
        <p:guide pos="3849"/>
        <p:guide pos="4708"/>
        <p:guide pos="4812"/>
        <p:guide pos="2865"/>
        <p:guide pos="2965"/>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8" d="100"/>
          <a:sy n="88" d="100"/>
        </p:scale>
        <p:origin x="-2844" y="-120"/>
      </p:cViewPr>
      <p:guideLst>
        <p:guide orient="horz" pos="3110"/>
        <p:guide pos="351"/>
        <p:guide pos="395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26008" y="9378824"/>
            <a:ext cx="2945659" cy="493713"/>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557213" y="661988"/>
            <a:ext cx="5715000" cy="3214687"/>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4171" y="4548205"/>
            <a:ext cx="5709333" cy="4696698"/>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31497" y="9627396"/>
            <a:ext cx="934681" cy="2217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975" indent="-180975" algn="l" defTabSz="1088776"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357188" indent="-176213"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
        <p:nvSpPr>
          <p:cNvPr id="10" name="Slide Image Placeholder 9"/>
          <p:cNvSpPr>
            <a:spLocks noGrp="1" noRot="1" noChangeAspect="1"/>
          </p:cNvSpPr>
          <p:nvPr>
            <p:ph type="sldImg"/>
          </p:nvPr>
        </p:nvSpPr>
        <p:spPr>
          <a:xfrm>
            <a:off x="287338" y="661988"/>
            <a:ext cx="6223000" cy="3500437"/>
          </a:xfrm>
        </p:spPr>
      </p:sp>
      <p:sp>
        <p:nvSpPr>
          <p:cNvPr id="11" name="Notes Placeholder 10"/>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12381287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57200" indent="-457200">
              <a:lnSpc>
                <a:spcPct val="150000"/>
              </a:lnSpc>
              <a:buNone/>
            </a:pPr>
            <a:r>
              <a:rPr lang="en-US" dirty="0" smtClean="0"/>
              <a:t>Objective #</a:t>
            </a:r>
            <a:r>
              <a:rPr lang="en-US" sz="1200" dirty="0" smtClean="0"/>
              <a:t>4.</a:t>
            </a:r>
            <a:r>
              <a:rPr lang="en-US" sz="1200" baseline="0" dirty="0" smtClean="0"/>
              <a:t>  </a:t>
            </a:r>
            <a:r>
              <a:rPr lang="en-US" sz="1200" dirty="0" smtClean="0"/>
              <a:t>Set expectations for project logistics</a:t>
            </a:r>
          </a:p>
          <a:p>
            <a:endParaRPr lang="en-US" dirty="0" smtClean="0"/>
          </a:p>
        </p:txBody>
      </p:sp>
      <p:sp>
        <p:nvSpPr>
          <p:cNvPr id="4" name="Slide Number Placeholder 3"/>
          <p:cNvSpPr>
            <a:spLocks noGrp="1"/>
          </p:cNvSpPr>
          <p:nvPr>
            <p:ph type="sldNum" sz="quarter" idx="10"/>
          </p:nvPr>
        </p:nvSpPr>
        <p:spPr/>
        <p:txBody>
          <a:bodyPr/>
          <a:lstStyle/>
          <a:p>
            <a:fld id="{EEB53E66-CA09-4306-A2ED-94C6F7DB3B54}"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will be included</a:t>
            </a:r>
            <a:r>
              <a:rPr lang="en-US" baseline="0" dirty="0" smtClean="0"/>
              <a:t> in the KO slides for suppliers</a:t>
            </a: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22</a:t>
            </a:fld>
            <a:endParaRPr lang="en-US" dirty="0"/>
          </a:p>
        </p:txBody>
      </p:sp>
      <p:sp>
        <p:nvSpPr>
          <p:cNvPr id="6" name="Slide Image Placeholder 5"/>
          <p:cNvSpPr>
            <a:spLocks noGrp="1" noRot="1" noChangeAspect="1"/>
          </p:cNvSpPr>
          <p:nvPr>
            <p:ph type="sldImg"/>
          </p:nvPr>
        </p:nvSpPr>
        <p:spPr>
          <a:xfrm>
            <a:off x="287338" y="661988"/>
            <a:ext cx="6223000" cy="3500437"/>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4937402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23</a:t>
            </a:fld>
            <a:endParaRPr lang="en-US" dirty="0"/>
          </a:p>
        </p:txBody>
      </p:sp>
      <p:sp>
        <p:nvSpPr>
          <p:cNvPr id="6" name="Slide Image Placeholder 5"/>
          <p:cNvSpPr>
            <a:spLocks noGrp="1" noRot="1" noChangeAspect="1"/>
          </p:cNvSpPr>
          <p:nvPr>
            <p:ph type="sldImg"/>
          </p:nvPr>
        </p:nvSpPr>
        <p:spPr>
          <a:xfrm>
            <a:off x="287338" y="661988"/>
            <a:ext cx="6223000" cy="3500437"/>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41850414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en-US" smtClean="0"/>
              <a:pPr/>
              <a:t>24</a:t>
            </a:fld>
            <a:endParaRPr lang="en-US" dirty="0"/>
          </a:p>
        </p:txBody>
      </p:sp>
      <p:sp>
        <p:nvSpPr>
          <p:cNvPr id="6" name="Slide Image Placeholder 5"/>
          <p:cNvSpPr>
            <a:spLocks noGrp="1" noRot="1" noChangeAspect="1"/>
          </p:cNvSpPr>
          <p:nvPr>
            <p:ph type="sldImg"/>
          </p:nvPr>
        </p:nvSpPr>
        <p:spPr>
          <a:xfrm>
            <a:off x="287338" y="661988"/>
            <a:ext cx="6223000" cy="3500437"/>
          </a:xfrm>
        </p:spPr>
      </p:sp>
      <p:sp>
        <p:nvSpPr>
          <p:cNvPr id="7" name="Notes Placeholder 6"/>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212494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purpose of the Kick Off call is to formally start the integration project with Buyer and Supplier teams, define the project scope, and the targeted completion (Go Live) date.</a:t>
            </a:r>
          </a:p>
          <a:p>
            <a:endParaRPr lang="en-US" dirty="0" smtClean="0"/>
          </a:p>
          <a:p>
            <a:r>
              <a:rPr lang="en-US" dirty="0" smtClean="0"/>
              <a:t>********************************************</a:t>
            </a:r>
          </a:p>
          <a:p>
            <a:endParaRPr lang="en-US" dirty="0" smtClean="0"/>
          </a:p>
          <a:p>
            <a:r>
              <a:rPr lang="en-US" dirty="0" smtClean="0"/>
              <a:t>The general</a:t>
            </a:r>
            <a:r>
              <a:rPr lang="en-US" baseline="0" dirty="0" smtClean="0"/>
              <a:t> objectives for today’s call.</a:t>
            </a:r>
          </a:p>
          <a:p>
            <a:endParaRPr lang="en-US"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t>Capture action items from discussions in the Action Items slide</a:t>
            </a:r>
            <a:r>
              <a:rPr lang="en-US" sz="1200" baseline="0" dirty="0" smtClean="0"/>
              <a:t> at the end of the deck.</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Espace réservé de l'image des diapositives 1"/>
          <p:cNvSpPr>
            <a:spLocks noGrp="1" noRot="1" noChangeAspect="1" noTextEdit="1"/>
          </p:cNvSpPr>
          <p:nvPr>
            <p:ph type="sldImg"/>
          </p:nvPr>
        </p:nvSpPr>
        <p:spPr>
          <a:ln/>
        </p:spPr>
      </p:sp>
      <p:sp>
        <p:nvSpPr>
          <p:cNvPr id="5837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pitchFamily="18" charset="0"/>
            </a:endParaRPr>
          </a:p>
        </p:txBody>
      </p:sp>
      <p:sp>
        <p:nvSpPr>
          <p:cNvPr id="5837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pitchFamily="34" charset="0"/>
              </a:defRPr>
            </a:lvl1pPr>
            <a:lvl2pPr marL="685817" indent="-263776">
              <a:defRPr sz="2200">
                <a:solidFill>
                  <a:schemeClr val="tx1"/>
                </a:solidFill>
                <a:latin typeface="Arial" pitchFamily="34" charset="0"/>
              </a:defRPr>
            </a:lvl2pPr>
            <a:lvl3pPr marL="1055103" indent="-211021">
              <a:defRPr sz="2200">
                <a:solidFill>
                  <a:schemeClr val="tx1"/>
                </a:solidFill>
                <a:latin typeface="Arial" pitchFamily="34" charset="0"/>
              </a:defRPr>
            </a:lvl3pPr>
            <a:lvl4pPr marL="1477145" indent="-211021">
              <a:defRPr sz="2200">
                <a:solidFill>
                  <a:schemeClr val="tx1"/>
                </a:solidFill>
                <a:latin typeface="Arial" pitchFamily="34" charset="0"/>
              </a:defRPr>
            </a:lvl4pPr>
            <a:lvl5pPr marL="1899186" indent="-211021">
              <a:defRPr sz="2200">
                <a:solidFill>
                  <a:schemeClr val="tx1"/>
                </a:solidFill>
                <a:latin typeface="Arial" pitchFamily="34" charset="0"/>
              </a:defRPr>
            </a:lvl5pPr>
            <a:lvl6pPr marL="2321227" indent="-211021" algn="ctr" eaLnBrk="0" fontAlgn="base" hangingPunct="0">
              <a:spcBef>
                <a:spcPct val="0"/>
              </a:spcBef>
              <a:spcAft>
                <a:spcPct val="0"/>
              </a:spcAft>
              <a:defRPr sz="2200">
                <a:solidFill>
                  <a:schemeClr val="tx1"/>
                </a:solidFill>
                <a:latin typeface="Arial" pitchFamily="34" charset="0"/>
              </a:defRPr>
            </a:lvl6pPr>
            <a:lvl7pPr marL="2743269" indent="-211021" algn="ctr" eaLnBrk="0" fontAlgn="base" hangingPunct="0">
              <a:spcBef>
                <a:spcPct val="0"/>
              </a:spcBef>
              <a:spcAft>
                <a:spcPct val="0"/>
              </a:spcAft>
              <a:defRPr sz="2200">
                <a:solidFill>
                  <a:schemeClr val="tx1"/>
                </a:solidFill>
                <a:latin typeface="Arial" pitchFamily="34" charset="0"/>
              </a:defRPr>
            </a:lvl7pPr>
            <a:lvl8pPr marL="3165310" indent="-211021" algn="ctr" eaLnBrk="0" fontAlgn="base" hangingPunct="0">
              <a:spcBef>
                <a:spcPct val="0"/>
              </a:spcBef>
              <a:spcAft>
                <a:spcPct val="0"/>
              </a:spcAft>
              <a:defRPr sz="2200">
                <a:solidFill>
                  <a:schemeClr val="tx1"/>
                </a:solidFill>
                <a:latin typeface="Arial" pitchFamily="34" charset="0"/>
              </a:defRPr>
            </a:lvl8pPr>
            <a:lvl9pPr marL="3587351" indent="-211021" algn="ctr" eaLnBrk="0" fontAlgn="base" hangingPunct="0">
              <a:spcBef>
                <a:spcPct val="0"/>
              </a:spcBef>
              <a:spcAft>
                <a:spcPct val="0"/>
              </a:spcAft>
              <a:defRPr sz="2200">
                <a:solidFill>
                  <a:schemeClr val="tx1"/>
                </a:solidFill>
                <a:latin typeface="Arial" pitchFamily="34" charset="0"/>
              </a:defRPr>
            </a:lvl9pPr>
          </a:lstStyle>
          <a:p>
            <a:fld id="{B372E4DD-37C3-4089-B017-C094D63D7863}" type="slidenum">
              <a:rPr lang="fr-FR" sz="1100">
                <a:latin typeface="Times" pitchFamily="18" charset="0"/>
              </a:rPr>
              <a:pPr/>
              <a:t>4</a:t>
            </a:fld>
            <a:endParaRPr lang="fr-FR" sz="1100">
              <a:latin typeface="Times" pitchFamily="18" charset="0"/>
            </a:endParaRPr>
          </a:p>
        </p:txBody>
      </p:sp>
      <p:sp>
        <p:nvSpPr>
          <p:cNvPr id="58373" name="Espace réservé du pied de page 4"/>
          <p:cNvSpPr>
            <a:spLocks noGrp="1"/>
          </p:cNvSpPr>
          <p:nvPr>
            <p:ph type="ftr" sz="quarter" idx="4"/>
          </p:nvPr>
        </p:nvSpPr>
        <p:spPr>
          <a:xfrm>
            <a:off x="0" y="9378824"/>
            <a:ext cx="2945659" cy="493713"/>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200">
                <a:solidFill>
                  <a:schemeClr val="tx1"/>
                </a:solidFill>
                <a:latin typeface="Arial" pitchFamily="34" charset="0"/>
              </a:defRPr>
            </a:lvl1pPr>
            <a:lvl2pPr marL="685817" indent="-263776">
              <a:defRPr sz="2200">
                <a:solidFill>
                  <a:schemeClr val="tx1"/>
                </a:solidFill>
                <a:latin typeface="Arial" pitchFamily="34" charset="0"/>
              </a:defRPr>
            </a:lvl2pPr>
            <a:lvl3pPr marL="1055103" indent="-211021">
              <a:defRPr sz="2200">
                <a:solidFill>
                  <a:schemeClr val="tx1"/>
                </a:solidFill>
                <a:latin typeface="Arial" pitchFamily="34" charset="0"/>
              </a:defRPr>
            </a:lvl3pPr>
            <a:lvl4pPr marL="1477145" indent="-211021">
              <a:defRPr sz="2200">
                <a:solidFill>
                  <a:schemeClr val="tx1"/>
                </a:solidFill>
                <a:latin typeface="Arial" pitchFamily="34" charset="0"/>
              </a:defRPr>
            </a:lvl4pPr>
            <a:lvl5pPr marL="1899186" indent="-211021">
              <a:defRPr sz="2200">
                <a:solidFill>
                  <a:schemeClr val="tx1"/>
                </a:solidFill>
                <a:latin typeface="Arial" pitchFamily="34" charset="0"/>
              </a:defRPr>
            </a:lvl5pPr>
            <a:lvl6pPr marL="2321227" indent="-211021" algn="ctr" eaLnBrk="0" fontAlgn="base" hangingPunct="0">
              <a:spcBef>
                <a:spcPct val="0"/>
              </a:spcBef>
              <a:spcAft>
                <a:spcPct val="0"/>
              </a:spcAft>
              <a:defRPr sz="2200">
                <a:solidFill>
                  <a:schemeClr val="tx1"/>
                </a:solidFill>
                <a:latin typeface="Arial" pitchFamily="34" charset="0"/>
              </a:defRPr>
            </a:lvl6pPr>
            <a:lvl7pPr marL="2743269" indent="-211021" algn="ctr" eaLnBrk="0" fontAlgn="base" hangingPunct="0">
              <a:spcBef>
                <a:spcPct val="0"/>
              </a:spcBef>
              <a:spcAft>
                <a:spcPct val="0"/>
              </a:spcAft>
              <a:defRPr sz="2200">
                <a:solidFill>
                  <a:schemeClr val="tx1"/>
                </a:solidFill>
                <a:latin typeface="Arial" pitchFamily="34" charset="0"/>
              </a:defRPr>
            </a:lvl7pPr>
            <a:lvl8pPr marL="3165310" indent="-211021" algn="ctr" eaLnBrk="0" fontAlgn="base" hangingPunct="0">
              <a:spcBef>
                <a:spcPct val="0"/>
              </a:spcBef>
              <a:spcAft>
                <a:spcPct val="0"/>
              </a:spcAft>
              <a:defRPr sz="2200">
                <a:solidFill>
                  <a:schemeClr val="tx1"/>
                </a:solidFill>
                <a:latin typeface="Arial" pitchFamily="34" charset="0"/>
              </a:defRPr>
            </a:lvl8pPr>
            <a:lvl9pPr marL="3587351" indent="-211021" algn="ctr" eaLnBrk="0" fontAlgn="base" hangingPunct="0">
              <a:spcBef>
                <a:spcPct val="0"/>
              </a:spcBef>
              <a:spcAft>
                <a:spcPct val="0"/>
              </a:spcAft>
              <a:defRPr sz="2200">
                <a:solidFill>
                  <a:schemeClr val="tx1"/>
                </a:solidFill>
                <a:latin typeface="Arial" pitchFamily="34" charset="0"/>
              </a:defRPr>
            </a:lvl9pPr>
          </a:lstStyle>
          <a:p>
            <a:endParaRPr lang="en-US" sz="1100">
              <a:latin typeface="Times"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Identify</a:t>
            </a:r>
            <a:r>
              <a:rPr lang="en-US" baseline="0" dirty="0" smtClean="0"/>
              <a:t> any pre-work that may have been accomplished prior to the Kick off.</a:t>
            </a: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Objection#1.</a:t>
            </a:r>
            <a:r>
              <a:rPr lang="en-US" baseline="0" dirty="0" smtClean="0"/>
              <a:t>  Define Scope</a:t>
            </a:r>
          </a:p>
          <a:p>
            <a:endParaRPr lang="en-US" baseline="0" dirty="0" smtClean="0"/>
          </a:p>
          <a:p>
            <a:r>
              <a:rPr lang="en-US" baseline="0" dirty="0" smtClean="0"/>
              <a:t>These are f</a:t>
            </a:r>
            <a:r>
              <a:rPr lang="en-US" dirty="0" smtClean="0"/>
              <a:t>act finding questions</a:t>
            </a:r>
            <a:r>
              <a:rPr lang="en-US" baseline="0" dirty="0" smtClean="0"/>
              <a:t> to define as-is and to-be solution.</a:t>
            </a: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Review guide.</a:t>
            </a: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Review guide.</a:t>
            </a:r>
            <a:endParaRPr lang="en-US" dirty="0"/>
          </a:p>
        </p:txBody>
      </p:sp>
      <p:sp>
        <p:nvSpPr>
          <p:cNvPr id="4" name="Slide Number Placeholder 3"/>
          <p:cNvSpPr>
            <a:spLocks noGrp="1"/>
          </p:cNvSpPr>
          <p:nvPr>
            <p:ph type="sldNum" sz="quarter" idx="10"/>
          </p:nvPr>
        </p:nvSpPr>
        <p:spPr/>
        <p:txBody>
          <a:bodyPr/>
          <a:lstStyle/>
          <a:p>
            <a:fld id="{EEB53E66-CA09-4306-A2ED-94C6F7DB3B54}"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Objective#3</a:t>
            </a:r>
            <a:r>
              <a:rPr lang="en-US" baseline="0" dirty="0" smtClean="0"/>
              <a:t> – </a:t>
            </a:r>
            <a:r>
              <a:rPr lang="en-US" sz="1200" dirty="0" smtClean="0"/>
              <a:t>Define project timelines</a:t>
            </a:r>
          </a:p>
          <a:p>
            <a:endParaRPr lang="en-US" dirty="0" smtClean="0"/>
          </a:p>
          <a:p>
            <a:r>
              <a:rPr lang="en-US" dirty="0" smtClean="0"/>
              <a:t>Based on definitions</a:t>
            </a:r>
            <a:r>
              <a:rPr lang="en-US" baseline="0" dirty="0" smtClean="0"/>
              <a:t> of the project phases, enter milestone dates agreed upon by all parties during the Kick Off call.</a:t>
            </a:r>
          </a:p>
          <a:p>
            <a:r>
              <a:rPr lang="en-US" baseline="0" dirty="0" smtClean="0"/>
              <a:t>These should be dates that are realistic and achievable.  Discuss dependencies on each task and identify risks and mitigations.</a:t>
            </a:r>
          </a:p>
          <a:p>
            <a:endParaRPr lang="en-US" baseline="0" dirty="0" smtClean="0"/>
          </a:p>
          <a:p>
            <a:r>
              <a:rPr lang="en-US" baseline="0" dirty="0" smtClean="0"/>
              <a:t>Discuss the possibility of using PO Flip as a bridging strategy.</a:t>
            </a:r>
          </a:p>
        </p:txBody>
      </p:sp>
      <p:sp>
        <p:nvSpPr>
          <p:cNvPr id="4" name="Slide Number Placeholder 3"/>
          <p:cNvSpPr>
            <a:spLocks noGrp="1"/>
          </p:cNvSpPr>
          <p:nvPr>
            <p:ph type="sldNum" sz="quarter" idx="10"/>
          </p:nvPr>
        </p:nvSpPr>
        <p:spPr/>
        <p:txBody>
          <a:bodyPr/>
          <a:lstStyle/>
          <a:p>
            <a:fld id="{EEB53E66-CA09-4306-A2ED-94C6F7DB3B54}"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hyperlink" Target="http://global12.sap.com/corporate-en/legal/copyright/index.epx" TargetMode="Externa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hyperlink" Target="http://global.sap.com/corporate-de/legal/copyright/index.epx"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0"/>
            <a:ext cx="11545200" cy="2143622"/>
          </a:xfrm>
          <a:prstGeom prst="rect">
            <a:avLst/>
          </a:prstGeom>
          <a:solidFill>
            <a:schemeClr val="bg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67999" y="324075"/>
            <a:ext cx="11257200" cy="923330"/>
          </a:xfrm>
        </p:spPr>
        <p:txBody>
          <a:bodyPr anchor="t" anchorCtr="0">
            <a:noAutofit/>
          </a:bodyPr>
          <a:lstStyle>
            <a:lvl1pPr>
              <a:defRPr sz="60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5438" y="6083725"/>
            <a:ext cx="913247" cy="453600"/>
          </a:xfrm>
          <a:prstGeom prst="rect">
            <a:avLst/>
          </a:prstGeom>
          <a:noFill/>
          <a:ln>
            <a:noFill/>
          </a:ln>
        </p:spPr>
      </p:pic>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7999"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2015</a:t>
            </a:r>
          </a:p>
        </p:txBody>
      </p:sp>
      <p:sp>
        <p:nvSpPr>
          <p:cNvPr id="7" name="TextBox 6"/>
          <p:cNvSpPr txBox="1"/>
          <p:nvPr userDrawn="1"/>
        </p:nvSpPr>
        <p:spPr>
          <a:xfrm rot="21360000">
            <a:off x="4212456" y="3628659"/>
            <a:ext cx="3770263" cy="276999"/>
          </a:xfrm>
          <a:prstGeom prst="rect">
            <a:avLst/>
          </a:prstGeom>
          <a:noFill/>
        </p:spPr>
        <p:txBody>
          <a:bodyPr wrap="none" lIns="0" tIns="0" rIns="0" bIns="0" rtlCol="0">
            <a:spAutoFit/>
          </a:bodyPr>
          <a:ls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50000"/>
              </a:spcBef>
              <a:spcAft>
                <a:spcPct val="0"/>
              </a:spcAft>
              <a:buClr>
                <a:srgbClr val="F0AB00"/>
              </a:buClr>
              <a:buSzPct val="80000"/>
            </a:pPr>
            <a:r>
              <a:rPr lang="en-US" sz="1800" kern="0" dirty="0" smtClean="0">
                <a:solidFill>
                  <a:schemeClr val="tx1"/>
                </a:solidFill>
                <a:ea typeface="Arial Unicode MS" pitchFamily="34" charset="-128"/>
                <a:cs typeface="Arial Unicode MS" pitchFamily="34" charset="-128"/>
              </a:rPr>
              <a:t>Use this title slide only with an</a:t>
            </a:r>
            <a:r>
              <a:rPr lang="en-US" sz="1800" kern="0" baseline="0" dirty="0" smtClean="0">
                <a:solidFill>
                  <a:schemeClr val="tx1"/>
                </a:solidFill>
                <a:ea typeface="Arial Unicode MS" pitchFamily="34" charset="-128"/>
                <a:cs typeface="Arial Unicode MS" pitchFamily="34" charset="-128"/>
              </a:rPr>
              <a:t> image</a:t>
            </a:r>
            <a:endParaRPr lang="en-US" sz="1800" kern="0" dirty="0" smtClean="0">
              <a:solidFill>
                <a:schemeClr val="tx1"/>
              </a:solidFill>
              <a:ea typeface="Arial Unicode MS" pitchFamily="34" charset="-128"/>
              <a:cs typeface="Arial Unicode MS" pitchFamily="34"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078"/>
            <a:ext cx="11545200" cy="4392043"/>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2391"/>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208016" y="1692391"/>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75"/>
            <a:ext cx="11545200" cy="756175"/>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2391"/>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8133317" y="1692391"/>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4228658" y="1692391"/>
            <a:ext cx="37404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7639050" y="1691079"/>
            <a:ext cx="4232275" cy="4392042"/>
          </a:xfrm>
          <a:solidFill>
            <a:schemeClr val="bg1">
              <a:lumMod val="95000"/>
            </a:schemeClr>
          </a:solidFill>
        </p:spPr>
        <p:txBody>
          <a:bodyPr tIns="1543147" anchor="t" anchorCtr="0"/>
          <a:lstStyle>
            <a:lvl1pPr algn="ctr">
              <a:defRPr b="0"/>
            </a:lvl1pPr>
          </a:lstStyle>
          <a:p>
            <a:r>
              <a:rPr lang="en-US" smtClean="0"/>
              <a:t>Click icon to add picture</a:t>
            </a:r>
            <a:endParaRPr lang="en-US" dirty="0"/>
          </a:p>
        </p:txBody>
      </p:sp>
      <p:sp>
        <p:nvSpPr>
          <p:cNvPr id="7" name="Text Placeholder 6"/>
          <p:cNvSpPr>
            <a:spLocks noGrp="1"/>
          </p:cNvSpPr>
          <p:nvPr>
            <p:ph type="body" sz="quarter" idx="11" hasCustomPrompt="1"/>
          </p:nvPr>
        </p:nvSpPr>
        <p:spPr bwMode="gray">
          <a:xfrm>
            <a:off x="324000" y="1691079"/>
            <a:ext cx="7149950" cy="4392042"/>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6208016" y="1692392"/>
            <a:ext cx="5662800" cy="4393017"/>
          </a:xfrm>
          <a:solidFill>
            <a:schemeClr val="bg1">
              <a:lumMod val="95000"/>
            </a:schemeClr>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smtClean="0"/>
              <a:t>Click icon to add picture</a:t>
            </a:r>
            <a:endParaRPr lang="en-US" dirty="0"/>
          </a:p>
        </p:txBody>
      </p:sp>
      <p:sp>
        <p:nvSpPr>
          <p:cNvPr id="7" name="Text Placeholder 6"/>
          <p:cNvSpPr>
            <a:spLocks noGrp="1"/>
          </p:cNvSpPr>
          <p:nvPr>
            <p:ph type="body" sz="quarter" idx="11" hasCustomPrompt="1"/>
          </p:nvPr>
        </p:nvSpPr>
        <p:spPr bwMode="gray">
          <a:xfrm>
            <a:off x="324000" y="1692392"/>
            <a:ext cx="566280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
        <p:nvSpPr>
          <p:cNvPr id="5" name="Picture Placeholder 4"/>
          <p:cNvSpPr>
            <a:spLocks noGrp="1"/>
          </p:cNvSpPr>
          <p:nvPr>
            <p:ph type="pic" sz="quarter" idx="10"/>
          </p:nvPr>
        </p:nvSpPr>
        <p:spPr bwMode="gray">
          <a:xfrm>
            <a:off x="4706938" y="1692392"/>
            <a:ext cx="7164387" cy="4393017"/>
          </a:xfrm>
          <a:solidFill>
            <a:schemeClr val="bg1">
              <a:lumMod val="95000"/>
            </a:schemeClr>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smtClean="0"/>
              <a:t>Click icon to add picture</a:t>
            </a:r>
            <a:endParaRPr lang="en-US" dirty="0"/>
          </a:p>
        </p:txBody>
      </p:sp>
      <p:sp>
        <p:nvSpPr>
          <p:cNvPr id="7" name="Text Placeholder 6"/>
          <p:cNvSpPr>
            <a:spLocks noGrp="1"/>
          </p:cNvSpPr>
          <p:nvPr>
            <p:ph type="body" sz="quarter" idx="11" hasCustomPrompt="1"/>
          </p:nvPr>
        </p:nvSpPr>
        <p:spPr bwMode="gray">
          <a:xfrm>
            <a:off x="324000" y="1692392"/>
            <a:ext cx="4224188"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080"/>
            <a:ext cx="5662800" cy="1721198"/>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6208016" y="1691080"/>
            <a:ext cx="5662800" cy="1721198"/>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4318"/>
            <a:ext cx="5662800" cy="2508804"/>
          </a:xfrm>
          <a:solidFill>
            <a:schemeClr val="bg1">
              <a:lumMod val="95000"/>
            </a:schemeClr>
          </a:solidFill>
        </p:spPr>
        <p:txBody>
          <a:bodyPr tIns="600113" anchor="t" anchorCtr="0"/>
          <a:lstStyle>
            <a:lvl1pPr algn="ctr">
              <a:defRPr b="0"/>
            </a:lvl1pPr>
          </a:lstStyle>
          <a:p>
            <a:r>
              <a:rPr lang="en-US" smtClean="0"/>
              <a:t>Click icon to add picture</a:t>
            </a:r>
            <a:endParaRPr lang="en-US" dirty="0"/>
          </a:p>
        </p:txBody>
      </p:sp>
      <p:sp>
        <p:nvSpPr>
          <p:cNvPr id="11" name="Picture Placeholder 4"/>
          <p:cNvSpPr>
            <a:spLocks noGrp="1"/>
          </p:cNvSpPr>
          <p:nvPr>
            <p:ph type="pic" sz="quarter" idx="16"/>
          </p:nvPr>
        </p:nvSpPr>
        <p:spPr bwMode="gray">
          <a:xfrm>
            <a:off x="6208016" y="3574318"/>
            <a:ext cx="5662800" cy="2508804"/>
          </a:xfrm>
          <a:solidFill>
            <a:schemeClr val="bg1">
              <a:lumMod val="95000"/>
            </a:schemeClr>
          </a:solidFill>
        </p:spPr>
        <p:txBody>
          <a:bodyPr tIns="600113" anchor="t" anchorCtr="0"/>
          <a:lstStyle>
            <a:lvl1pPr algn="ctr">
              <a:defRPr b="0"/>
            </a:lvl1pPr>
          </a:lstStyle>
          <a:p>
            <a:r>
              <a:rPr lang="en-US" smtClean="0"/>
              <a:t>Click icon to add picture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7" name="Content Placeholder 2"/>
          <p:cNvSpPr>
            <a:spLocks noGrp="1"/>
          </p:cNvSpPr>
          <p:nvPr>
            <p:ph idx="1" hasCustomPrompt="1"/>
          </p:nvPr>
        </p:nvSpPr>
        <p:spPr>
          <a:xfrm>
            <a:off x="324000" y="1692390"/>
            <a:ext cx="11545200" cy="4393017"/>
          </a:xfrm>
        </p:spPr>
        <p:txBody>
          <a:bodyPr tIns="0"/>
          <a:lstStyle>
            <a:lvl1pPr algn="l">
              <a:defRPr b="0"/>
            </a:lvl1pPr>
          </a:lstStyle>
          <a:p>
            <a:pPr lvl="0"/>
            <a:r>
              <a:rPr lang="en-US" dirty="0" smtClean="0"/>
              <a:t>Click to add content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392"/>
            <a:ext cx="11545200" cy="3385542"/>
          </a:xfrm>
        </p:spPr>
        <p:txBody>
          <a:bodyPr>
            <a:spAutoFit/>
          </a:bodyPr>
          <a:lstStyle>
            <a:lvl1pPr>
              <a:spcBef>
                <a:spcPts val="24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3" name="TextBox 2"/>
          <p:cNvSpPr txBox="1"/>
          <p:nvPr userDrawn="1"/>
        </p:nvSpPr>
        <p:spPr bwMode="black">
          <a:xfrm>
            <a:off x="11711056" y="6637720"/>
            <a:ext cx="157094" cy="153888"/>
          </a:xfrm>
          <a:prstGeom prst="rect">
            <a:avLst/>
          </a:prstGeom>
          <a:noFill/>
        </p:spPr>
        <p:txBody>
          <a:bodyPr wrap="none" lIns="0" tIns="0" rIns="0" bIns="0" rtlCol="0">
            <a:spAutoFit/>
          </a:bodyPr>
          <a:lstStyle/>
          <a:p>
            <a:pPr marL="111525" indent="-111525" algn="r">
              <a:buClr>
                <a:schemeClr val="accent2"/>
              </a:buClr>
              <a:buFont typeface="Arial" pitchFamily="34" charset="0"/>
              <a:buNone/>
            </a:pPr>
            <a:fld id="{0BDC132A-5C91-4078-9777-31DA19A62E0A}" type="slidenum">
              <a:rPr lang="en-US" sz="1000" baseline="0" noProof="0" smtClean="0">
                <a:solidFill>
                  <a:schemeClr val="tx1"/>
                </a:solidFill>
              </a:rPr>
              <a:pPr marL="111525" indent="-111525" algn="r">
                <a:buClr>
                  <a:schemeClr val="accent2"/>
                </a:buClr>
                <a:buFont typeface="Arial" pitchFamily="34" charset="0"/>
                <a:buNone/>
              </a:pPr>
              <a:t>‹#›</a:t>
            </a:fld>
            <a:endParaRPr lang="en-US" sz="1000" noProof="0" dirty="0" smtClean="0">
              <a:solidFill>
                <a:schemeClr val="tx1"/>
              </a:solidFill>
            </a:endParaRPr>
          </a:p>
        </p:txBody>
      </p:sp>
      <p:sp>
        <p:nvSpPr>
          <p:cNvPr id="4" name="TextBox 3"/>
          <p:cNvSpPr txBox="1"/>
          <p:nvPr userDrawn="1"/>
        </p:nvSpPr>
        <p:spPr bwMode="black">
          <a:xfrm>
            <a:off x="324000" y="6622344"/>
            <a:ext cx="3648435" cy="153888"/>
          </a:xfrm>
          <a:prstGeom prst="rect">
            <a:avLst/>
          </a:prstGeom>
          <a:noFill/>
        </p:spPr>
        <p:txBody>
          <a:bodyPr wrap="none" lIns="0" tIns="0" rIns="0" bIns="0" rtlCol="0">
            <a:spAutoFit/>
          </a:bodyPr>
          <a:lstStyle/>
          <a:p>
            <a:pPr marL="133200" indent="-133200" algn="l">
              <a:buClr>
                <a:schemeClr val="tx1"/>
              </a:buClr>
              <a:buFont typeface="Arial" pitchFamily="34" charset="0"/>
              <a:buChar char="©"/>
              <a:tabLst/>
            </a:pPr>
            <a:r>
              <a:rPr lang="en-US" sz="1000" noProof="0" dirty="0" smtClean="0">
                <a:solidFill>
                  <a:schemeClr val="tx1"/>
                </a:solidFill>
              </a:rPr>
              <a:t>2015 SAP SE or an SAP affiliate company. All rights reserved.</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7" name="Rectangle 6"/>
          <p:cNvSpPr/>
          <p:nvPr userDrawn="1"/>
        </p:nvSpPr>
        <p:spPr bwMode="gray">
          <a:xfrm>
            <a:off x="324000" y="0"/>
            <a:ext cx="11545200" cy="2143622"/>
          </a:xfrm>
          <a:prstGeom prst="rect">
            <a:avLst/>
          </a:prstGeom>
          <a:solidFill>
            <a:schemeClr val="bg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0" name="Rectangle 9"/>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67999"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2015</a:t>
            </a:r>
          </a:p>
        </p:txBody>
      </p:sp>
      <p:sp>
        <p:nvSpPr>
          <p:cNvPr id="9" name="Title 1"/>
          <p:cNvSpPr>
            <a:spLocks noGrp="1"/>
          </p:cNvSpPr>
          <p:nvPr>
            <p:ph type="ctrTitle" hasCustomPrompt="1"/>
          </p:nvPr>
        </p:nvSpPr>
        <p:spPr bwMode="gray">
          <a:xfrm>
            <a:off x="467999" y="324075"/>
            <a:ext cx="11257200" cy="1107996"/>
          </a:xfrm>
        </p:spPr>
        <p:txBody>
          <a:bodyPr anchor="t" anchorCtr="0">
            <a:noAutofit/>
          </a:bodyPr>
          <a:lstStyle>
            <a:lvl1pPr>
              <a:defRPr sz="3600">
                <a:solidFill>
                  <a:sysClr val="windowText" lastClr="000000"/>
                </a:solidFill>
                <a:latin typeface="+mj-lt"/>
              </a:defRPr>
            </a:lvl1pPr>
          </a:lstStyle>
          <a:p>
            <a:r>
              <a:rPr lang="en-US" sz="3600" dirty="0" smtClean="0"/>
              <a:t>Alternate Presentation Title</a:t>
            </a:r>
            <a:br>
              <a:rPr lang="en-US" sz="3600" dirty="0" smtClean="0"/>
            </a:br>
            <a:r>
              <a:rPr lang="en-US" sz="3600" dirty="0" smtClean="0"/>
              <a:t>Breaks to Two Lines</a:t>
            </a:r>
            <a:endParaRPr lang="en-US" dirty="0"/>
          </a:p>
        </p:txBody>
      </p:sp>
      <p:pic>
        <p:nvPicPr>
          <p:cNvPr id="11" name="Picture 10"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5438" y="6083725"/>
            <a:ext cx="913247" cy="453600"/>
          </a:xfrm>
          <a:prstGeom prst="rect">
            <a:avLst/>
          </a:prstGeom>
          <a:noFill/>
          <a:ln>
            <a:noFill/>
          </a:ln>
        </p:spPr>
      </p:pic>
      <p:sp>
        <p:nvSpPr>
          <p:cNvPr id="12" name="TextBox 11"/>
          <p:cNvSpPr txBox="1"/>
          <p:nvPr userDrawn="1"/>
        </p:nvSpPr>
        <p:spPr>
          <a:xfrm rot="21360000">
            <a:off x="4212456" y="3628659"/>
            <a:ext cx="3770263" cy="276999"/>
          </a:xfrm>
          <a:prstGeom prst="rect">
            <a:avLst/>
          </a:prstGeom>
          <a:noFill/>
        </p:spPr>
        <p:txBody>
          <a:bodyPr wrap="none" lIns="0" tIns="0" rIns="0" bIns="0" rtlCol="0">
            <a:spAutoFit/>
          </a:bodyPr>
          <a:ls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spcBef>
                <a:spcPct val="50000"/>
              </a:spcBef>
              <a:spcAft>
                <a:spcPct val="0"/>
              </a:spcAft>
              <a:buClr>
                <a:srgbClr val="F0AB00"/>
              </a:buClr>
              <a:buSzPct val="80000"/>
            </a:pPr>
            <a:r>
              <a:rPr lang="en-US" sz="1800" kern="0" dirty="0" smtClean="0">
                <a:solidFill>
                  <a:schemeClr val="tx1"/>
                </a:solidFill>
                <a:ea typeface="Arial Unicode MS" pitchFamily="34" charset="-128"/>
                <a:cs typeface="Arial Unicode MS" pitchFamily="34" charset="-128"/>
              </a:rPr>
              <a:t>Use this title slide only with an</a:t>
            </a:r>
            <a:r>
              <a:rPr lang="en-US" sz="1800" kern="0" baseline="0" dirty="0" smtClean="0">
                <a:solidFill>
                  <a:schemeClr val="tx1"/>
                </a:solidFill>
                <a:ea typeface="Arial Unicode MS" pitchFamily="34" charset="-128"/>
                <a:cs typeface="Arial Unicode MS" pitchFamily="34" charset="-128"/>
              </a:rPr>
              <a:t> image</a:t>
            </a:r>
            <a:endParaRPr lang="en-US" sz="1800" kern="0" dirty="0" smtClean="0">
              <a:solidFill>
                <a:schemeClr val="tx1"/>
              </a:solidFill>
              <a:ea typeface="Arial Unicode MS" pitchFamily="34" charset="-128"/>
              <a:cs typeface="Arial Unicode MS" pitchFamily="34" charset="-128"/>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75"/>
            <a:ext cx="11547324" cy="756175"/>
          </a:xfrm>
          <a:prstGeom prst="rect">
            <a:avLst/>
          </a:prstGeom>
        </p:spPr>
        <p:txBody>
          <a:bodyPr vert="horz" lIns="0" tIns="0" rIns="0" bIns="0" rtlCol="0" anchor="ctr" anchorCtr="0">
            <a:noAutofit/>
          </a:bodyPr>
          <a:lstStyle/>
          <a:p>
            <a:pPr algn="l" defTabSz="1088776" rtl="0" eaLnBrk="1" latinLnBrk="0" hangingPunct="1">
              <a:spcBef>
                <a:spcPct val="0"/>
              </a:spcBef>
              <a:buNone/>
            </a:pPr>
            <a:r>
              <a:rPr lang="en-US" sz="2900" b="1" kern="1200" noProof="0" dirty="0" smtClean="0">
                <a:solidFill>
                  <a:schemeClr val="accent2"/>
                </a:solidFill>
                <a:latin typeface="+mj-lt"/>
                <a:ea typeface="+mj-ea"/>
                <a:cs typeface="+mj-cs"/>
              </a:rPr>
              <a:t>© 2015 SAP SE or an SAP affiliate company.</a:t>
            </a:r>
            <a:r>
              <a:rPr lang="en-US" sz="2900" b="1" kern="1200" baseline="0" noProof="0" dirty="0" smtClean="0">
                <a:solidFill>
                  <a:schemeClr val="accent2"/>
                </a:solidFill>
                <a:latin typeface="+mj-lt"/>
                <a:ea typeface="+mj-ea"/>
                <a:cs typeface="+mj-cs"/>
              </a:rPr>
              <a:t> </a:t>
            </a:r>
            <a:r>
              <a:rPr lang="en-US" sz="2900" b="1" kern="1200" noProof="0" dirty="0" smtClean="0">
                <a:solidFill>
                  <a:schemeClr val="accent2"/>
                </a:solidFill>
                <a:latin typeface="+mj-lt"/>
                <a:ea typeface="+mj-ea"/>
                <a:cs typeface="+mj-cs"/>
              </a:rPr>
              <a:t>All rights reserved.</a:t>
            </a:r>
          </a:p>
        </p:txBody>
      </p:sp>
      <p:sp>
        <p:nvSpPr>
          <p:cNvPr id="5" name="TextBox 4"/>
          <p:cNvSpPr txBox="1"/>
          <p:nvPr userDrawn="1"/>
        </p:nvSpPr>
        <p:spPr bwMode="gray">
          <a:xfrm>
            <a:off x="323999" y="1692000"/>
            <a:ext cx="11547325" cy="3908762"/>
          </a:xfrm>
          <a:prstGeom prst="rect">
            <a:avLst/>
          </a:prstGeom>
          <a:noFill/>
        </p:spPr>
        <p:txBody>
          <a:bodyPr wrap="square" lIns="0" tIns="0" rIns="0" bIns="0" rtlCol="0">
            <a:spAutoFit/>
          </a:bodyPr>
          <a:lstStyle/>
          <a:p>
            <a:r>
              <a:rPr lang="en-US" sz="1200" kern="1200" dirty="0" smtClean="0">
                <a:solidFill>
                  <a:schemeClr val="tx1"/>
                </a:solidFill>
                <a:latin typeface="Arial"/>
                <a:ea typeface="MS PGothic" pitchFamily="34" charset="-128"/>
                <a:cs typeface="+mn-cs"/>
              </a:rPr>
              <a:t>No part of this publication may be reproduced or transmitted in any form or for any purpose without the express permission of SAP SE or an </a:t>
            </a:r>
          </a:p>
          <a:p>
            <a:r>
              <a:rPr lang="en-US" sz="1200" kern="1200" dirty="0" smtClean="0">
                <a:solidFill>
                  <a:schemeClr val="tx1"/>
                </a:solidFill>
                <a:latin typeface="Arial"/>
                <a:ea typeface="MS PGothic" pitchFamily="34" charset="-128"/>
                <a:cs typeface="+mn-cs"/>
              </a:rPr>
              <a:t>SAP affiliate company.</a:t>
            </a:r>
          </a:p>
          <a:p>
            <a:pPr>
              <a:spcBef>
                <a:spcPts val="1200"/>
              </a:spcBef>
            </a:pPr>
            <a:r>
              <a:rPr lang="en-US" sz="1200" kern="1200" dirty="0" smtClean="0">
                <a:solidFill>
                  <a:schemeClr val="tx1"/>
                </a:solidFill>
                <a:latin typeface="Arial"/>
                <a:ea typeface="MS PGothic" pitchFamily="34" charset="-128"/>
                <a:cs typeface="+mn-cs"/>
              </a:rPr>
              <a:t>SAP and other SAP products and services mentioned herein as well as their respective logos are trademarks or registered trademarks of SAP SE </a:t>
            </a:r>
            <a:br>
              <a:rPr lang="en-US" sz="1200" kern="1200" dirty="0" smtClean="0">
                <a:solidFill>
                  <a:schemeClr val="tx1"/>
                </a:solidFill>
                <a:latin typeface="Arial"/>
                <a:ea typeface="MS PGothic" pitchFamily="34" charset="-128"/>
                <a:cs typeface="+mn-cs"/>
              </a:rPr>
            </a:br>
            <a:r>
              <a:rPr lang="en-US" sz="1200" kern="1200" dirty="0" smtClean="0">
                <a:solidFill>
                  <a:schemeClr val="tx1"/>
                </a:solidFill>
                <a:latin typeface="Arial"/>
                <a:ea typeface="MS PGothic" pitchFamily="34" charset="-128"/>
                <a:cs typeface="+mn-cs"/>
              </a:rPr>
              <a:t>(or an SAP affiliate company) in Germany and other countries. Please see </a:t>
            </a:r>
            <a:r>
              <a:rPr lang="en-US" sz="1200" kern="1200" dirty="0" smtClean="0">
                <a:solidFill>
                  <a:schemeClr val="tx1"/>
                </a:solidFill>
                <a:latin typeface="Arial"/>
                <a:ea typeface="MS PGothic" pitchFamily="34" charset="-128"/>
                <a:cs typeface="+mn-cs"/>
                <a:hlinkClick r:id="rId2"/>
              </a:rPr>
              <a:t>http://global12.sap.com/corporate-en/legal/copyright/index.epx</a:t>
            </a:r>
            <a:r>
              <a:rPr lang="en-US" sz="1200" kern="1200" dirty="0" smtClean="0">
                <a:solidFill>
                  <a:schemeClr val="tx1"/>
                </a:solidFill>
                <a:latin typeface="Arial"/>
                <a:ea typeface="MS PGothic" pitchFamily="34" charset="-128"/>
                <a:cs typeface="+mn-cs"/>
              </a:rPr>
              <a:t> for additional trademark information and notices.</a:t>
            </a:r>
          </a:p>
          <a:p>
            <a:pPr>
              <a:spcBef>
                <a:spcPts val="1200"/>
              </a:spcBef>
            </a:pPr>
            <a:r>
              <a:rPr lang="en-US" sz="1200" kern="1200" dirty="0" smtClean="0">
                <a:solidFill>
                  <a:schemeClr val="tx1"/>
                </a:solidFill>
                <a:latin typeface="Arial"/>
                <a:ea typeface="MS PGothic" pitchFamily="34" charset="-128"/>
                <a:cs typeface="+mn-cs"/>
              </a:rPr>
              <a:t>Some software products marketed by SAP SE and its distributors contain proprietary software components of other software vendors.</a:t>
            </a:r>
          </a:p>
          <a:p>
            <a:pPr>
              <a:spcBef>
                <a:spcPts val="1200"/>
              </a:spcBef>
            </a:pPr>
            <a:r>
              <a:rPr lang="en-US" sz="1200" kern="1200" dirty="0" smtClean="0">
                <a:solidFill>
                  <a:schemeClr val="tx1"/>
                </a:solidFill>
                <a:latin typeface="Arial"/>
                <a:ea typeface="MS PGothic" pitchFamily="34" charset="-128"/>
                <a:cs typeface="+mn-cs"/>
              </a:rPr>
              <a:t>National product specifications may vary.</a:t>
            </a:r>
          </a:p>
          <a:p>
            <a:pPr>
              <a:spcBef>
                <a:spcPts val="1200"/>
              </a:spcBef>
            </a:pPr>
            <a:r>
              <a:rPr lang="en-US" sz="1200" kern="1200" dirty="0" smtClean="0">
                <a:solidFill>
                  <a:schemeClr val="tx1"/>
                </a:solidFill>
                <a:latin typeface="Arial"/>
                <a:ea typeface="MS PGothic" pitchFamily="34" charset="-128"/>
                <a:cs typeface="+mn-cs"/>
              </a:rPr>
              <a:t>These materials are provided by SAP SE or an SAP affiliate company for informational purposes only, without representation or warranty of any kind, and SAP SE or its affiliated companies shall not be liable for errors or omissions with respect to the materials. The only warranties for SAP SE or </a:t>
            </a:r>
            <a:br>
              <a:rPr lang="en-US" sz="1200" kern="1200" dirty="0" smtClean="0">
                <a:solidFill>
                  <a:schemeClr val="tx1"/>
                </a:solidFill>
                <a:latin typeface="Arial"/>
                <a:ea typeface="MS PGothic" pitchFamily="34" charset="-128"/>
                <a:cs typeface="+mn-cs"/>
              </a:rPr>
            </a:br>
            <a:r>
              <a:rPr lang="en-US" sz="1200" kern="1200" dirty="0" smtClean="0">
                <a:solidFill>
                  <a:schemeClr val="tx1"/>
                </a:solidFill>
                <a:latin typeface="Arial"/>
                <a:ea typeface="MS PGothic" pitchFamily="34" charset="-128"/>
                <a:cs typeface="+mn-cs"/>
              </a:rPr>
              <a:t>SAP affiliate company products and services are those that are set forth in the express warranty statements accompanying such products and services, if any. Nothing herein should be construed as constituting an additional warranty. </a:t>
            </a:r>
          </a:p>
          <a:p>
            <a:pPr>
              <a:spcBef>
                <a:spcPts val="1200"/>
              </a:spcBef>
            </a:pPr>
            <a:r>
              <a:rPr lang="en-US" sz="1200" kern="1200" dirty="0" smtClean="0">
                <a:solidFill>
                  <a:schemeClr val="tx1"/>
                </a:solidFill>
                <a:latin typeface="Arial"/>
                <a:ea typeface="MS PGothic" pitchFamily="34" charset="-128"/>
                <a:cs typeface="+mn-cs"/>
              </a:rPr>
              <a:t>In particular, SAP SE or its affiliated companies have no obligation to pursue any course of business outlined in this document or any related presentation, or to develop 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for any reason without notice. The information in this document is not a commitment, promise, or legal obligation to deliver any material, code, or functionality. All forward-looking statements are subject to various risks and uncertainties that could cause actual results to differ materially from expectations. Readers are cautioned not to place undue reliance on these forward-looking statements, which speak only as of their dates, and they should not be relied upon in making purchasing decisions.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75"/>
            <a:ext cx="11547324" cy="756175"/>
          </a:xfrm>
          <a:prstGeom prst="rect">
            <a:avLst/>
          </a:prstGeom>
        </p:spPr>
        <p:txBody>
          <a:bodyPr vert="horz" lIns="0" tIns="0" rIns="0" bIns="0" rtlCol="0" anchor="ctr" anchorCtr="0">
            <a:noAutofit/>
          </a:bodyPr>
          <a:lstStyle/>
          <a:p>
            <a:pPr marL="0" marR="0" indent="0" algn="l" defTabSz="1088776" rtl="0" eaLnBrk="1" fontAlgn="auto" latinLnBrk="0" hangingPunct="1">
              <a:lnSpc>
                <a:spcPct val="100000"/>
              </a:lnSpc>
              <a:spcBef>
                <a:spcPct val="0"/>
              </a:spcBef>
              <a:spcAft>
                <a:spcPts val="0"/>
              </a:spcAft>
              <a:buClrTx/>
              <a:buSzTx/>
              <a:buFontTx/>
              <a:buNone/>
              <a:tabLst/>
              <a:defRPr/>
            </a:pPr>
            <a:r>
              <a:rPr lang="en-US" sz="2900" b="1" kern="1200" noProof="0" dirty="0" smtClean="0">
                <a:solidFill>
                  <a:schemeClr val="accent2"/>
                </a:solidFill>
                <a:latin typeface="+mj-lt"/>
                <a:ea typeface="+mj-ea"/>
                <a:cs typeface="+mj-cs"/>
              </a:rPr>
              <a:t>© 2015 SAP SE </a:t>
            </a:r>
            <a:r>
              <a:rPr lang="en-US" sz="2900" b="1" kern="1200" noProof="0" dirty="0" err="1" smtClean="0">
                <a:solidFill>
                  <a:schemeClr val="accent2"/>
                </a:solidFill>
                <a:latin typeface="+mj-lt"/>
                <a:ea typeface="+mj-ea"/>
                <a:cs typeface="+mj-cs"/>
              </a:rPr>
              <a:t>oder</a:t>
            </a:r>
            <a:r>
              <a:rPr lang="en-US" sz="2900" b="1" kern="1200" noProof="0" dirty="0" smtClean="0">
                <a:solidFill>
                  <a:schemeClr val="accent2"/>
                </a:solidFill>
                <a:latin typeface="+mj-lt"/>
                <a:ea typeface="+mj-ea"/>
                <a:cs typeface="+mj-cs"/>
              </a:rPr>
              <a:t> </a:t>
            </a:r>
            <a:r>
              <a:rPr lang="en-US" sz="2900" b="1" kern="1200" noProof="0" dirty="0" err="1" smtClean="0">
                <a:solidFill>
                  <a:schemeClr val="accent2"/>
                </a:solidFill>
                <a:latin typeface="+mj-lt"/>
                <a:ea typeface="+mj-ea"/>
                <a:cs typeface="+mj-cs"/>
              </a:rPr>
              <a:t>ein</a:t>
            </a:r>
            <a:r>
              <a:rPr lang="en-US" sz="2900" b="1" kern="1200" noProof="0" dirty="0" smtClean="0">
                <a:solidFill>
                  <a:schemeClr val="accent2"/>
                </a:solidFill>
                <a:latin typeface="+mj-lt"/>
                <a:ea typeface="+mj-ea"/>
                <a:cs typeface="+mj-cs"/>
              </a:rPr>
              <a:t> SAP-</a:t>
            </a:r>
            <a:r>
              <a:rPr lang="en-US" sz="2900" b="1" kern="1200" noProof="0" dirty="0" err="1" smtClean="0">
                <a:solidFill>
                  <a:schemeClr val="accent2"/>
                </a:solidFill>
                <a:latin typeface="+mj-lt"/>
                <a:ea typeface="+mj-ea"/>
                <a:cs typeface="+mj-cs"/>
              </a:rPr>
              <a:t>Konzernunternehmen</a:t>
            </a:r>
            <a:r>
              <a:rPr lang="en-US" sz="2900" b="1" kern="1200" noProof="0" dirty="0" smtClean="0">
                <a:solidFill>
                  <a:schemeClr val="accent2"/>
                </a:solidFill>
                <a:latin typeface="+mj-lt"/>
                <a:ea typeface="+mj-ea"/>
                <a:cs typeface="+mj-cs"/>
              </a:rPr>
              <a:t>. </a:t>
            </a:r>
            <a:br>
              <a:rPr lang="en-US" sz="2900" b="1" kern="1200" noProof="0" dirty="0" smtClean="0">
                <a:solidFill>
                  <a:schemeClr val="accent2"/>
                </a:solidFill>
                <a:latin typeface="+mj-lt"/>
                <a:ea typeface="+mj-ea"/>
                <a:cs typeface="+mj-cs"/>
              </a:rPr>
            </a:br>
            <a:r>
              <a:rPr lang="en-US" sz="2900" b="1" kern="1200" noProof="0" dirty="0" err="1" smtClean="0">
                <a:solidFill>
                  <a:schemeClr val="accent2"/>
                </a:solidFill>
                <a:latin typeface="+mj-lt"/>
                <a:ea typeface="+mj-ea"/>
                <a:cs typeface="+mj-cs"/>
              </a:rPr>
              <a:t>Alle</a:t>
            </a:r>
            <a:r>
              <a:rPr lang="en-US" sz="2900" b="1" kern="1200" noProof="0" dirty="0" smtClean="0">
                <a:solidFill>
                  <a:schemeClr val="accent2"/>
                </a:solidFill>
                <a:latin typeface="+mj-lt"/>
                <a:ea typeface="+mj-ea"/>
                <a:cs typeface="+mj-cs"/>
              </a:rPr>
              <a:t> </a:t>
            </a:r>
            <a:r>
              <a:rPr lang="en-US" sz="2900" b="1" kern="1200" noProof="0" dirty="0" err="1" smtClean="0">
                <a:solidFill>
                  <a:schemeClr val="accent2"/>
                </a:solidFill>
                <a:latin typeface="+mj-lt"/>
                <a:ea typeface="+mj-ea"/>
                <a:cs typeface="+mj-cs"/>
              </a:rPr>
              <a:t>Rechte</a:t>
            </a:r>
            <a:r>
              <a:rPr lang="en-US" sz="2900" b="1" kern="1200" noProof="0" dirty="0" smtClean="0">
                <a:solidFill>
                  <a:schemeClr val="accent2"/>
                </a:solidFill>
                <a:latin typeface="+mj-lt"/>
                <a:ea typeface="+mj-ea"/>
                <a:cs typeface="+mj-cs"/>
              </a:rPr>
              <a:t> </a:t>
            </a:r>
            <a:r>
              <a:rPr lang="en-US" sz="2900" b="1" kern="1200" noProof="0" dirty="0" err="1" smtClean="0">
                <a:solidFill>
                  <a:schemeClr val="accent2"/>
                </a:solidFill>
                <a:latin typeface="+mj-lt"/>
                <a:ea typeface="+mj-ea"/>
                <a:cs typeface="+mj-cs"/>
              </a:rPr>
              <a:t>vorbehalten</a:t>
            </a:r>
            <a:r>
              <a:rPr lang="en-US" sz="2900" b="1" kern="1200" noProof="0" dirty="0" smtClean="0">
                <a:solidFill>
                  <a:schemeClr val="accent2"/>
                </a:solidFill>
                <a:latin typeface="+mj-lt"/>
                <a:ea typeface="+mj-ea"/>
                <a:cs typeface="+mj-cs"/>
              </a:rPr>
              <a:t>.</a:t>
            </a:r>
          </a:p>
        </p:txBody>
      </p:sp>
      <p:sp>
        <p:nvSpPr>
          <p:cNvPr id="8" name="TextBox 7"/>
          <p:cNvSpPr txBox="1"/>
          <p:nvPr userDrawn="1"/>
        </p:nvSpPr>
        <p:spPr bwMode="gray">
          <a:xfrm>
            <a:off x="323999" y="1692000"/>
            <a:ext cx="11547325" cy="4278094"/>
          </a:xfrm>
          <a:prstGeom prst="rect">
            <a:avLst/>
          </a:prstGeom>
          <a:noFill/>
        </p:spPr>
        <p:txBody>
          <a:bodyPr wrap="square" lIns="0" tIns="0" rIns="0" bIns="0" rtlCol="0">
            <a:spAutoFit/>
          </a:bodyPr>
          <a:lstStyle/>
          <a:p>
            <a:r>
              <a:rPr lang="de-DE" sz="1200" kern="1200" noProof="0" dirty="0" smtClean="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a:t>
            </a: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ein SAP-Konzernunternehmen nicht gestattet.</a:t>
            </a:r>
          </a:p>
          <a:p>
            <a:pPr>
              <a:spcBef>
                <a:spcPts val="1200"/>
              </a:spcBef>
            </a:pPr>
            <a:r>
              <a:rPr lang="de-DE" sz="1200" kern="1200" noProof="0" dirty="0" smtClean="0">
                <a:solidFill>
                  <a:schemeClr val="tx1"/>
                </a:solidFill>
                <a:effectLst/>
                <a:latin typeface="Arial"/>
                <a:ea typeface="+mn-ea"/>
                <a:cs typeface="+mn-cs"/>
              </a:rPr>
              <a:t>SAP und andere in diesem Dokument erwähnte Produkte und Dienstleistungen von SAP sowie die dazugehörigen Logos sind Marken oder eingetragene Marken der </a:t>
            </a:r>
            <a:br>
              <a:rPr lang="de-DE" sz="1200" kern="1200" noProof="0" dirty="0" smtClean="0">
                <a:solidFill>
                  <a:schemeClr val="tx1"/>
                </a:solidFill>
                <a:effectLst/>
                <a:latin typeface="Arial"/>
                <a:ea typeface="+mn-ea"/>
                <a:cs typeface="+mn-cs"/>
              </a:rPr>
            </a:b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von einem SAP-Konzernunternehmen) in Deutschland und verschiedenen anderen Ländern weltweit.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Weitere Hinweise und Informationen zum Markenrecht finden Sie unter </a:t>
            </a:r>
            <a:r>
              <a:rPr lang="de-DE" sz="1200" kern="1200" noProof="0" dirty="0" smtClean="0">
                <a:solidFill>
                  <a:schemeClr val="tx1"/>
                </a:solidFill>
                <a:effectLst/>
                <a:latin typeface="Arial"/>
                <a:ea typeface="+mn-ea"/>
                <a:cs typeface="+mn-cs"/>
                <a:hlinkClick r:id="rId2"/>
              </a:rPr>
              <a:t>http://global.sap.com/corporate-de/legal/copyright/index.epx</a:t>
            </a:r>
            <a:r>
              <a:rPr lang="de-DE" sz="1200" kern="1200" noProof="0" dirty="0" smtClean="0">
                <a:solidFill>
                  <a:schemeClr val="tx1"/>
                </a:solidFill>
                <a:effectLst/>
                <a:latin typeface="Arial"/>
                <a:ea typeface="+mn-ea"/>
                <a:cs typeface="+mn-cs"/>
              </a:rPr>
              <a:t>.</a:t>
            </a:r>
          </a:p>
          <a:p>
            <a:pPr>
              <a:spcBef>
                <a:spcPts val="1200"/>
              </a:spcBef>
            </a:pPr>
            <a:r>
              <a:rPr lang="de-DE" sz="1200" kern="1200" noProof="0" dirty="0" smtClean="0">
                <a:solidFill>
                  <a:schemeClr val="tx1"/>
                </a:solidFill>
                <a:effectLst/>
                <a:latin typeface="Arial"/>
                <a:ea typeface="+mn-ea"/>
                <a:cs typeface="+mn-cs"/>
              </a:rPr>
              <a:t>Die von </a:t>
            </a: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deren Vertriebsfirmen angebotenen Softwareprodukte können Softwarekomponenten auch anderer Softwarehersteller enthalten.</a:t>
            </a:r>
          </a:p>
          <a:p>
            <a:pPr>
              <a:spcBef>
                <a:spcPts val="1200"/>
              </a:spcBef>
            </a:pPr>
            <a:r>
              <a:rPr lang="de-DE" sz="1200" kern="1200" noProof="0" dirty="0" smtClean="0">
                <a:solidFill>
                  <a:schemeClr val="tx1"/>
                </a:solidFill>
                <a:effectLst/>
                <a:latin typeface="Arial"/>
                <a:ea typeface="+mn-ea"/>
                <a:cs typeface="+mn-cs"/>
              </a:rPr>
              <a:t>Produkte können länderspezifische Unterschiede aufweisen.</a:t>
            </a:r>
          </a:p>
          <a:p>
            <a:pPr>
              <a:spcBef>
                <a:spcPts val="1200"/>
              </a:spcBef>
            </a:pPr>
            <a:r>
              <a:rPr lang="de-DE" sz="1200" kern="1200" noProof="0" dirty="0" smtClean="0">
                <a:solidFill>
                  <a:schemeClr val="tx1"/>
                </a:solidFill>
                <a:effectLst/>
                <a:latin typeface="Arial"/>
                <a:ea typeface="+mn-ea"/>
                <a:cs typeface="+mn-cs"/>
              </a:rPr>
              <a:t>Die vorliegenden Unterlagen werden von der </a:t>
            </a: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einem SAP-Konzernunternehmen bereitgestellt und dienen ausschließlich zu Informations-zwecken.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Die </a:t>
            </a: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ihre Konzernunternehmen übernehmen keinerlei Haftung oder Gewährleistung für Fehler oder Unvollständigkeiten in </a:t>
            </a:r>
            <a:r>
              <a:rPr lang="de-DE" sz="1200" kern="1200" baseline="0" noProof="0" dirty="0" smtClean="0">
                <a:solidFill>
                  <a:schemeClr val="tx1"/>
                </a:solidFill>
                <a:effectLst/>
                <a:latin typeface="Arial"/>
                <a:ea typeface="+mn-ea"/>
                <a:cs typeface="+mn-cs"/>
              </a:rPr>
              <a:t> </a:t>
            </a:r>
            <a:r>
              <a:rPr lang="de-DE" sz="1200" kern="1200" noProof="0" dirty="0" smtClean="0">
                <a:solidFill>
                  <a:schemeClr val="tx1"/>
                </a:solidFill>
                <a:effectLst/>
                <a:latin typeface="Arial"/>
                <a:ea typeface="+mn-ea"/>
                <a:cs typeface="+mn-cs"/>
              </a:rPr>
              <a:t>dieser Publikation.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Die </a:t>
            </a: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200" kern="1200" noProof="0" dirty="0" smtClean="0">
                <a:solidFill>
                  <a:schemeClr val="tx1"/>
                </a:solidFill>
                <a:effectLst/>
                <a:latin typeface="Arial"/>
                <a:ea typeface="+mn-ea"/>
                <a:cs typeface="+mn-cs"/>
              </a:rPr>
              <a:t>Insbesondere sind die </a:t>
            </a: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die Strategie und etwaige künftige Entwicklungen, Produkte und/oder Plattformen der </a:t>
            </a: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ihrer Konzernunternehmen können von der </a:t>
            </a:r>
            <a:r>
              <a:rPr lang="en-US" sz="1200" kern="1200" dirty="0" smtClean="0">
                <a:solidFill>
                  <a:schemeClr val="tx1"/>
                </a:solidFill>
                <a:latin typeface="Arial"/>
                <a:ea typeface="MS PGothic" pitchFamily="34" charset="-128"/>
                <a:cs typeface="+mn-cs"/>
              </a:rPr>
              <a:t>SAP SE </a:t>
            </a:r>
            <a:r>
              <a:rPr lang="de-DE" sz="1200" kern="1200" noProof="0" dirty="0" smtClean="0">
                <a:solidFill>
                  <a:schemeClr val="tx1"/>
                </a:solidFill>
                <a:effectLst/>
                <a:latin typeface="Arial"/>
                <a:ea typeface="+mn-ea"/>
                <a:cs typeface="+mn-cs"/>
              </a:rPr>
              <a:t>oder ihren Konzernunternehmen jederzeit und ohne Angabe von Gründen unangekündigt geändert werden.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Die vorausschauenden Aussagen geben die Sicht zu dem Zeitpunkt wieder, zu dem sie getätigt wurden. Dem Leser wird empfohlen, diesen Aussagen kein übertriebenes Vertrauen zu schenken und sich bei Kaufentscheidungen nicht auf sie zu stützen.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3999" y="324075"/>
            <a:ext cx="11547325" cy="923330"/>
          </a:xfrm>
        </p:spPr>
        <p:txBody>
          <a:bodyPr anchor="t" anchorCtr="0">
            <a:noAutofit/>
          </a:bodyPr>
          <a:lstStyle>
            <a:lvl1pPr>
              <a:defRPr sz="6000">
                <a:solidFill>
                  <a:schemeClr val="tx1"/>
                </a:solidFill>
              </a:defRPr>
            </a:lvl1pPr>
          </a:lstStyle>
          <a:p>
            <a:r>
              <a:rPr lang="en-US" dirty="0" smtClean="0"/>
              <a:t>Short Presentation Title</a:t>
            </a:r>
            <a:endParaRPr lang="en-US" dirty="0"/>
          </a:p>
        </p:txBody>
      </p:sp>
      <p:sp>
        <p:nvSpPr>
          <p:cNvPr id="6" name="Subtitle 2"/>
          <p:cNvSpPr>
            <a:spLocks noGrp="1"/>
          </p:cNvSpPr>
          <p:nvPr>
            <p:ph type="subTitle" idx="1" hasCustomPrompt="1"/>
          </p:nvPr>
        </p:nvSpPr>
        <p:spPr bwMode="gray">
          <a:xfrm>
            <a:off x="324000"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2015</a:t>
            </a:r>
          </a:p>
        </p:txBody>
      </p:sp>
      <p:pic>
        <p:nvPicPr>
          <p:cNvPr id="7" name="Picture 6"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5438" y="6083725"/>
            <a:ext cx="913247" cy="453600"/>
          </a:xfrm>
          <a:prstGeom prst="rect">
            <a:avLst/>
          </a:prstGeom>
          <a:noFill/>
          <a:ln>
            <a:noFill/>
          </a:ln>
        </p:spPr>
      </p:pic>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Ref idx="1001">
        <a:schemeClr val="bg1"/>
      </p:bgRef>
    </p:bg>
    <p:spTree>
      <p:nvGrpSpPr>
        <p:cNvPr id="1" name=""/>
        <p:cNvGrpSpPr/>
        <p:nvPr/>
      </p:nvGrpSpPr>
      <p:grpSpPr>
        <a:xfrm>
          <a:off x="0" y="0"/>
          <a:ext cx="0" cy="0"/>
          <a:chOff x="0" y="0"/>
          <a:chExt cx="0" cy="0"/>
        </a:xfrm>
      </p:grpSpPr>
      <p:sp>
        <p:nvSpPr>
          <p:cNvPr id="6" name="Subtitle 2"/>
          <p:cNvSpPr>
            <a:spLocks noGrp="1"/>
          </p:cNvSpPr>
          <p:nvPr>
            <p:ph type="subTitle" idx="1" hasCustomPrompt="1"/>
          </p:nvPr>
        </p:nvSpPr>
        <p:spPr bwMode="gray">
          <a:xfrm>
            <a:off x="324000" y="1500218"/>
            <a:ext cx="11257200" cy="584775"/>
          </a:xfrm>
        </p:spPr>
        <p:txBody>
          <a:bodyPr anchor="t" anchorCtr="0">
            <a:no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2000" b="0">
                <a:solidFill>
                  <a:sysClr val="windowText" lastClr="000000"/>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2015</a:t>
            </a:r>
          </a:p>
        </p:txBody>
      </p:sp>
      <p:sp>
        <p:nvSpPr>
          <p:cNvPr id="9" name="Title 1"/>
          <p:cNvSpPr>
            <a:spLocks noGrp="1"/>
          </p:cNvSpPr>
          <p:nvPr>
            <p:ph type="ctrTitle" hasCustomPrompt="1"/>
          </p:nvPr>
        </p:nvSpPr>
        <p:spPr bwMode="gray">
          <a:xfrm>
            <a:off x="323999" y="324075"/>
            <a:ext cx="11547325" cy="1107996"/>
          </a:xfrm>
        </p:spPr>
        <p:txBody>
          <a:bodyPr anchor="t" anchorCtr="0">
            <a:noAutofit/>
          </a:bodyPr>
          <a:lstStyle>
            <a:lvl1pPr>
              <a:defRPr sz="3600">
                <a:solidFill>
                  <a:sysClr val="windowText" lastClr="000000"/>
                </a:solidFill>
                <a:latin typeface="+mj-lt"/>
              </a:defRPr>
            </a:lvl1pPr>
          </a:lstStyle>
          <a:p>
            <a:r>
              <a:rPr lang="en-US" sz="3600" dirty="0" smtClean="0"/>
              <a:t>Alternate Presentation Title</a:t>
            </a:r>
            <a:br>
              <a:rPr lang="en-US" sz="3600" dirty="0" smtClean="0"/>
            </a:br>
            <a:r>
              <a:rPr lang="en-US" sz="3600" dirty="0" smtClean="0"/>
              <a:t>Breaks to Two Lines</a:t>
            </a:r>
            <a:endParaRPr lang="en-US" dirty="0"/>
          </a:p>
        </p:txBody>
      </p:sp>
      <p:pic>
        <p:nvPicPr>
          <p:cNvPr id="7" name="Picture 6"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5438" y="6083725"/>
            <a:ext cx="913247" cy="453600"/>
          </a:xfrm>
          <a:prstGeom prst="rect">
            <a:avLst/>
          </a:prstGeom>
          <a:noFill/>
          <a:ln>
            <a:noFill/>
          </a:ln>
        </p:spPr>
      </p:pic>
      <p:sp>
        <p:nvSpPr>
          <p:cNvPr id="5" name="Rectangle 4"/>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11545200" cy="2296057"/>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Divider page</a:t>
            </a:r>
            <a:endParaRPr lang="en-US" dirty="0"/>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smtClean="0"/>
              <a:t>Subtitle if needed</a:t>
            </a:r>
          </a:p>
        </p:txBody>
      </p:sp>
      <p:pic>
        <p:nvPicPr>
          <p:cNvPr id="6" name="Picture 5"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5438" y="6083725"/>
            <a:ext cx="913247" cy="453600"/>
          </a:xfrm>
          <a:prstGeom prst="rect">
            <a:avLst/>
          </a:prstGeom>
          <a:noFill/>
          <a:ln>
            <a:noFill/>
          </a:ln>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38"/>
            <a:ext cx="11545200" cy="2135294"/>
          </a:xfrm>
          <a:solidFill>
            <a:schemeClr val="bg1">
              <a:lumMod val="95000"/>
            </a:schemeClr>
          </a:solidFill>
        </p:spPr>
        <p:txBody>
          <a:bodyPr tIns="600113" anchor="t" anchorCtr="0"/>
          <a:lstStyle>
            <a:lvl1pPr algn="ctr">
              <a:defRPr b="0"/>
            </a:lvl1pPr>
          </a:lstStyle>
          <a:p>
            <a:r>
              <a:rPr lang="en-US" smtClean="0"/>
              <a:t>Click icon to add picture</a:t>
            </a:r>
            <a:endParaRPr lang="en-US" dirty="0"/>
          </a:p>
        </p:txBody>
      </p:sp>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Divider page</a:t>
            </a:r>
            <a:endParaRPr lang="en-US" dirty="0"/>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7212"/>
            <a:ext cx="11545200" cy="620857"/>
          </a:xfrm>
        </p:spPr>
        <p:txBody>
          <a:bodyPr/>
          <a:lstStyle>
            <a:lvl1pPr>
              <a:spcBef>
                <a:spcPts val="1429"/>
              </a:spcBef>
              <a:defRPr sz="1900" b="0"/>
            </a:lvl1pPr>
          </a:lstStyle>
          <a:p>
            <a:r>
              <a:rPr lang="en-US" dirty="0" smtClean="0"/>
              <a:t>Subtitle if needed</a:t>
            </a:r>
          </a:p>
        </p:txBody>
      </p:sp>
      <p:pic>
        <p:nvPicPr>
          <p:cNvPr id="7" name="Picture 6"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5438" y="6083725"/>
            <a:ext cx="913247" cy="453600"/>
          </a:xfrm>
          <a:prstGeom prst="rect">
            <a:avLst/>
          </a:prstGeom>
          <a:noFill/>
          <a:ln>
            <a:noFill/>
          </a:ln>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966"/>
            <a:ext cx="11545200" cy="923330"/>
          </a:xfrm>
        </p:spPr>
        <p:txBody>
          <a:bodyPr anchor="t" anchorCtr="0">
            <a:noAutofit/>
          </a:bodyPr>
          <a:lstStyle>
            <a:lvl1pPr>
              <a:defRPr sz="6000">
                <a:solidFill>
                  <a:schemeClr val="tx1"/>
                </a:solidFill>
                <a:latin typeface="+mj-lt"/>
              </a:defRPr>
            </a:lvl1pPr>
          </a:lstStyle>
          <a:p>
            <a:r>
              <a:rPr lang="en-US" dirty="0" smtClean="0"/>
              <a:t>Thank you</a:t>
            </a:r>
            <a:endParaRPr lang="en-US" dirty="0"/>
          </a:p>
        </p:txBody>
      </p:sp>
      <p:sp>
        <p:nvSpPr>
          <p:cNvPr id="12" name="Rectangle 11"/>
          <p:cNvSpPr/>
          <p:nvPr userDrawn="1"/>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236462"/>
            <a:ext cx="11545200" cy="1846659"/>
          </a:xfrm>
        </p:spPr>
        <p:txBody>
          <a:bodyPr anchor="b" anchorCtr="0">
            <a:noAutofit/>
          </a:bodyPr>
          <a:lstStyle>
            <a:lvl1pPr>
              <a:spcBef>
                <a:spcPts val="0"/>
              </a:spcBef>
              <a:defRPr sz="20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24000" y="478741"/>
            <a:ext cx="1826494" cy="907200"/>
          </a:xfrm>
          <a:prstGeom prst="rect">
            <a:avLst/>
          </a:prstGeom>
          <a:noFill/>
          <a:ln>
            <a:noFill/>
          </a:ln>
        </p:spPr>
      </p:pic>
      <p:sp>
        <p:nvSpPr>
          <p:cNvPr id="6" name="TextBox 5"/>
          <p:cNvSpPr txBox="1"/>
          <p:nvPr userDrawn="1"/>
        </p:nvSpPr>
        <p:spPr bwMode="black">
          <a:xfrm>
            <a:off x="324000" y="6622344"/>
            <a:ext cx="3648435" cy="153888"/>
          </a:xfrm>
          <a:prstGeom prst="rect">
            <a:avLst/>
          </a:prstGeom>
          <a:noFill/>
        </p:spPr>
        <p:txBody>
          <a:bodyPr wrap="none" lIns="0" tIns="0" rIns="0" bIns="0" rtlCol="0">
            <a:spAutoFit/>
          </a:bodyPr>
          <a:lstStyle/>
          <a:p>
            <a:pPr marL="133200" indent="-133200" algn="l">
              <a:buClr>
                <a:schemeClr val="tx1"/>
              </a:buClr>
              <a:buFont typeface="Arial" pitchFamily="34" charset="0"/>
              <a:buChar char="©"/>
              <a:tabLst/>
            </a:pPr>
            <a:r>
              <a:rPr lang="en-US" sz="1000" noProof="0" dirty="0" smtClean="0">
                <a:solidFill>
                  <a:schemeClr val="tx1"/>
                </a:solidFill>
              </a:rPr>
              <a:t>2015 SAP SE or an SAP affiliate company. All rights reserved.</a:t>
            </a:r>
          </a:p>
        </p:txBody>
      </p:sp>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392"/>
            <a:ext cx="11545200" cy="3832705"/>
          </a:xfrm>
        </p:spPr>
        <p:txBody>
          <a:bodyPr>
            <a:noAutofit/>
          </a:bodyPr>
          <a:lstStyle>
            <a:lvl1pPr marL="0" marR="0" indent="0" algn="l" defTabSz="1088776" rtl="0" eaLnBrk="1" fontAlgn="auto" latinLnBrk="0" hangingPunct="1">
              <a:lnSpc>
                <a:spcPct val="100000"/>
              </a:lnSpc>
              <a:spcBef>
                <a:spcPts val="1200"/>
              </a:spcBef>
              <a:spcAft>
                <a:spcPts val="0"/>
              </a:spcAft>
              <a:buClr>
                <a:schemeClr val="accent1"/>
              </a:buClr>
              <a:buSzPct val="80000"/>
              <a:buFontTx/>
              <a:buNone/>
              <a:tabLst/>
              <a:defRPr sz="2000" b="0"/>
            </a:lvl1pPr>
            <a:lvl2pPr marL="180000" marR="0" indent="-180000" algn="l" defTabSz="1088776"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a:lvl2pPr>
            <a:lvl3pPr marL="360000" marR="0" indent="-179388" algn="l" defTabSz="1088776" rtl="0" eaLnBrk="1" fontAlgn="auto" latinLnBrk="0" hangingPunct="1">
              <a:lnSpc>
                <a:spcPct val="100000"/>
              </a:lnSpc>
              <a:spcBef>
                <a:spcPts val="400"/>
              </a:spcBef>
              <a:spcAft>
                <a:spcPts val="0"/>
              </a:spcAft>
              <a:buClr>
                <a:schemeClr val="accent2"/>
              </a:buClr>
              <a:buSzPct val="100000"/>
              <a:buFont typeface="Arial" pitchFamily="34" charset="0"/>
              <a:buChar char="–"/>
              <a:tabLst/>
              <a:defRPr sz="1800" baseline="0"/>
            </a:lvl3pPr>
            <a:lvl4pPr marL="540000" marR="0" indent="-180000" algn="l" defTabSz="1088776" rtl="0" eaLnBrk="1" fontAlgn="auto" latinLnBrk="0" hangingPunct="1">
              <a:lnSpc>
                <a:spcPct val="100000"/>
              </a:lnSpc>
              <a:spcBef>
                <a:spcPts val="250"/>
              </a:spcBef>
              <a:spcAft>
                <a:spcPts val="0"/>
              </a:spcAft>
              <a:buClr>
                <a:schemeClr val="accent2"/>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smtClean="0"/>
              <a:t>Agenda Item/Divider Headline</a:t>
            </a:r>
          </a:p>
          <a:p>
            <a:pPr lvl="1"/>
            <a:r>
              <a:rPr lang="en-US" dirty="0" smtClean="0"/>
              <a:t>Details</a:t>
            </a:r>
          </a:p>
          <a:p>
            <a:pPr lvl="2"/>
            <a:r>
              <a:rPr lang="en-US" dirty="0" smtClean="0"/>
              <a:t>Third Level</a:t>
            </a:r>
          </a:p>
          <a:p>
            <a:pPr lvl="3"/>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75"/>
            <a:ext cx="11545200" cy="756175"/>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1079"/>
            <a:ext cx="11545200" cy="4392042"/>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485"/>
            <a:ext cx="115452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7251"/>
            <a:ext cx="11545200" cy="324075"/>
          </a:xfrm>
          <a:prstGeom prst="rect">
            <a:avLst/>
          </a:prstGeom>
          <a:solidFill>
            <a:schemeClr val="tx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22344"/>
            <a:ext cx="3760650" cy="153888"/>
          </a:xfrm>
          <a:prstGeom prst="rect">
            <a:avLst/>
          </a:prstGeom>
          <a:noFill/>
        </p:spPr>
        <p:txBody>
          <a:bodyPr wrap="none" lIns="85730" tIns="0" rIns="0" bIns="0" rtlCol="0">
            <a:spAutoFit/>
          </a:bodyPr>
          <a:lstStyle/>
          <a:p>
            <a:pPr marL="133200" indent="-133200" algn="l">
              <a:buClr>
                <a:schemeClr val="bg1"/>
              </a:buClr>
              <a:buFont typeface="Arial" pitchFamily="34" charset="0"/>
              <a:buChar char="©"/>
              <a:tabLst/>
            </a:pPr>
            <a:r>
              <a:rPr lang="en-US" sz="1000" noProof="0" dirty="0" smtClean="0">
                <a:solidFill>
                  <a:schemeClr val="bg1"/>
                </a:solidFill>
              </a:rPr>
              <a:t>2015 SAP SE or an SAP affiliate company. All rights reserved.</a:t>
            </a:r>
          </a:p>
        </p:txBody>
      </p:sp>
      <p:sp>
        <p:nvSpPr>
          <p:cNvPr id="34" name="TextBox 33"/>
          <p:cNvSpPr txBox="1"/>
          <p:nvPr/>
        </p:nvSpPr>
        <p:spPr bwMode="black">
          <a:xfrm>
            <a:off x="11624489" y="6622344"/>
            <a:ext cx="243661" cy="153888"/>
          </a:xfrm>
          <a:prstGeom prst="rect">
            <a:avLst/>
          </a:prstGeom>
          <a:noFill/>
        </p:spPr>
        <p:txBody>
          <a:bodyPr wrap="none" lIns="0" tIns="0" rIns="85730" bIns="0" rtlCol="0">
            <a:spAutoFit/>
          </a:bodyPr>
          <a:lstStyle/>
          <a:p>
            <a:pPr marL="111525" indent="-111525" algn="r">
              <a:buClr>
                <a:schemeClr val="accent2"/>
              </a:buClr>
              <a:buFont typeface="Arial" pitchFamily="34" charset="0"/>
              <a:buNone/>
            </a:pPr>
            <a:fld id="{0BDC132A-5C91-4078-9777-31DA19A62E0A}" type="slidenum">
              <a:rPr lang="en-US" sz="1000" baseline="0" noProof="0" smtClean="0">
                <a:solidFill>
                  <a:schemeClr val="bg1"/>
                </a:solidFill>
              </a:rPr>
              <a:pPr marL="111525" indent="-111525" algn="r">
                <a:buClr>
                  <a:schemeClr val="accent2"/>
                </a:buClr>
                <a:buFont typeface="Arial" pitchFamily="34" charset="0"/>
                <a:buNone/>
              </a:pPr>
              <a:t>‹#›</a:t>
            </a:fld>
            <a:endParaRPr lang="en-US" sz="1000" noProof="0" dirty="0" smtClean="0">
              <a:solidFill>
                <a:schemeClr val="bg1"/>
              </a:solidFill>
            </a:endParaRPr>
          </a:p>
        </p:txBody>
      </p:sp>
      <p:sp>
        <p:nvSpPr>
          <p:cNvPr id="5" name="Information_Classification"/>
          <p:cNvSpPr txBox="1"/>
          <p:nvPr userDrawn="1"/>
        </p:nvSpPr>
        <p:spPr>
          <a:xfrm>
            <a:off x="10718800" y="6623893"/>
            <a:ext cx="554639" cy="153888"/>
          </a:xfrm>
          <a:prstGeom prst="rect">
            <a:avLst/>
          </a:prstGeom>
          <a:noFill/>
        </p:spPr>
        <p:txBody>
          <a:bodyPr vert="horz" wrap="none" lIns="0" tIns="0" rIns="0" bIns="0" rtlCol="0">
            <a:spAutoFit/>
          </a:bodyPr>
          <a:lstStyle/>
          <a:p>
            <a:pPr algn="l" fontAlgn="base">
              <a:spcBef>
                <a:spcPts val="600"/>
              </a:spcBef>
              <a:spcAft>
                <a:spcPct val="0"/>
              </a:spcAft>
              <a:buClr>
                <a:srgbClr val="F0AB00"/>
              </a:buClr>
              <a:buSzPct val="80000"/>
            </a:pPr>
            <a:r>
              <a:rPr kumimoji="0" lang="en-US" sz="1000" b="0" i="0" u="none" kern="0" baseline="0" dirty="0" smtClean="0">
                <a:solidFill>
                  <a:srgbClr val="FFFFFF"/>
                </a:solidFill>
                <a:latin typeface="Arial"/>
                <a:ea typeface="Arial Unicode MS"/>
                <a:cs typeface="Arial Unicode MS" pitchFamily="34" charset="-128"/>
                <a:sym typeface="Arial"/>
              </a:rPr>
              <a:t>Customer</a:t>
            </a: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1088776" rtl="0" eaLnBrk="1" latinLnBrk="0" hangingPunct="1">
        <a:spcBef>
          <a:spcPct val="0"/>
        </a:spcBef>
        <a:buNone/>
        <a:defRPr sz="2800" b="1" kern="1200">
          <a:solidFill>
            <a:schemeClr val="accent2"/>
          </a:solidFill>
          <a:latin typeface="+mj-lt"/>
          <a:ea typeface="+mj-ea"/>
          <a:cs typeface="+mj-cs"/>
        </a:defRPr>
      </a:lvl1pPr>
    </p:titleStyle>
    <p:bodyStyle>
      <a:lvl1pPr marL="0" indent="0" algn="l" defTabSz="1088776" rtl="0" eaLnBrk="1" latinLnBrk="0" hangingPunct="1">
        <a:spcBef>
          <a:spcPts val="2400"/>
        </a:spcBef>
        <a:buClr>
          <a:schemeClr val="accent1"/>
        </a:buClr>
        <a:buSzPct val="80000"/>
        <a:buFontTx/>
        <a:buNone/>
        <a:defRPr sz="2000" b="1" kern="1200">
          <a:solidFill>
            <a:schemeClr val="tx1"/>
          </a:solidFill>
          <a:latin typeface="+mn-lt"/>
          <a:ea typeface="+mn-ea"/>
          <a:cs typeface="+mn-cs"/>
        </a:defRPr>
      </a:lvl1pPr>
      <a:lvl2pPr marL="0" indent="0" algn="l" defTabSz="1088776" rtl="0" eaLnBrk="1" latinLnBrk="0" hangingPunct="1">
        <a:spcBef>
          <a:spcPts val="600"/>
        </a:spcBef>
        <a:buClr>
          <a:schemeClr val="accent1"/>
        </a:buClr>
        <a:buSzPct val="80000"/>
        <a:buFont typeface="Wingdings" pitchFamily="2" charset="2"/>
        <a:buNone/>
        <a:defRPr sz="2000" kern="1200">
          <a:solidFill>
            <a:schemeClr val="tx1"/>
          </a:solidFill>
          <a:latin typeface="+mn-lt"/>
          <a:ea typeface="+mn-ea"/>
          <a:cs typeface="+mn-cs"/>
        </a:defRPr>
      </a:lvl2pPr>
      <a:lvl3pPr marL="180000" indent="-180000" algn="l" defTabSz="1088776" rtl="0" eaLnBrk="1" latinLnBrk="0" hangingPunct="1">
        <a:spcBef>
          <a:spcPts val="400"/>
        </a:spcBef>
        <a:buClr>
          <a:schemeClr val="accent1"/>
        </a:buClr>
        <a:buSzPct val="100000"/>
        <a:buFont typeface="Wingdings" pitchFamily="2" charset="2"/>
        <a:buChar char=""/>
        <a:defRPr sz="1800" kern="1200">
          <a:solidFill>
            <a:schemeClr val="tx1"/>
          </a:solidFill>
          <a:latin typeface="+mn-lt"/>
          <a:ea typeface="+mn-ea"/>
          <a:cs typeface="+mn-cs"/>
        </a:defRPr>
      </a:lvl3pPr>
      <a:lvl4pPr marL="360000" indent="-180000" algn="l" defTabSz="1088776" rtl="0" eaLnBrk="1" latinLnBrk="0" hangingPunct="1">
        <a:spcBef>
          <a:spcPts val="400"/>
        </a:spcBef>
        <a:buClr>
          <a:schemeClr val="accent2"/>
        </a:buClr>
        <a:buSzPct val="100000"/>
        <a:buFont typeface="Arial" pitchFamily="34" charset="0"/>
        <a:buChar char="–"/>
        <a:defRPr sz="1800" kern="1200">
          <a:solidFill>
            <a:schemeClr val="tx1"/>
          </a:solidFill>
          <a:latin typeface="+mn-lt"/>
          <a:ea typeface="+mn-ea"/>
          <a:cs typeface="+mn-cs"/>
        </a:defRPr>
      </a:lvl4pPr>
      <a:lvl5pPr marL="540000" indent="-180000" algn="l" defTabSz="1088776" rtl="0" eaLnBrk="1" latinLnBrk="0" hangingPunct="1">
        <a:spcBef>
          <a:spcPts val="250"/>
        </a:spcBef>
        <a:buClr>
          <a:schemeClr val="accent2"/>
        </a:buClr>
        <a:buSzPct val="100000"/>
        <a:buFont typeface="Courier New" pitchFamily="49" charset="0"/>
        <a:buChar char="o"/>
        <a:defRPr sz="1600" kern="1200">
          <a:solidFill>
            <a:schemeClr val="tx1"/>
          </a:solidFill>
          <a:latin typeface="+mn-lt"/>
          <a:ea typeface="+mn-ea"/>
          <a:cs typeface="+mn-cs"/>
        </a:defRPr>
      </a:lvl5pPr>
      <a:lvl6pPr marL="2994134"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8522"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910"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7298"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776" rtl="0" eaLnBrk="1" latinLnBrk="0" hangingPunct="1">
        <a:defRPr sz="2100" kern="1200">
          <a:solidFill>
            <a:schemeClr val="tx1"/>
          </a:solidFill>
          <a:latin typeface="+mn-lt"/>
          <a:ea typeface="+mn-ea"/>
          <a:cs typeface="+mn-cs"/>
        </a:defRPr>
      </a:lvl1pPr>
      <a:lvl2pPr marL="544388" algn="l" defTabSz="1088776" rtl="0" eaLnBrk="1" latinLnBrk="0" hangingPunct="1">
        <a:defRPr sz="2100" kern="1200">
          <a:solidFill>
            <a:schemeClr val="tx1"/>
          </a:solidFill>
          <a:latin typeface="+mn-lt"/>
          <a:ea typeface="+mn-ea"/>
          <a:cs typeface="+mn-cs"/>
        </a:defRPr>
      </a:lvl2pPr>
      <a:lvl3pPr marL="1088776" algn="l" defTabSz="1088776" rtl="0" eaLnBrk="1" latinLnBrk="0" hangingPunct="1">
        <a:defRPr sz="2100" kern="1200">
          <a:solidFill>
            <a:schemeClr val="tx1"/>
          </a:solidFill>
          <a:latin typeface="+mn-lt"/>
          <a:ea typeface="+mn-ea"/>
          <a:cs typeface="+mn-cs"/>
        </a:defRPr>
      </a:lvl3pPr>
      <a:lvl4pPr marL="1633164" algn="l" defTabSz="1088776" rtl="0" eaLnBrk="1" latinLnBrk="0" hangingPunct="1">
        <a:defRPr sz="2100" kern="1200">
          <a:solidFill>
            <a:schemeClr val="tx1"/>
          </a:solidFill>
          <a:latin typeface="+mn-lt"/>
          <a:ea typeface="+mn-ea"/>
          <a:cs typeface="+mn-cs"/>
        </a:defRPr>
      </a:lvl4pPr>
      <a:lvl5pPr marL="2177552" algn="l" defTabSz="1088776" rtl="0" eaLnBrk="1" latinLnBrk="0" hangingPunct="1">
        <a:defRPr sz="2100" kern="1200">
          <a:solidFill>
            <a:schemeClr val="tx1"/>
          </a:solidFill>
          <a:latin typeface="+mn-lt"/>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7.xml"/><Relationship Id="rId1" Type="http://schemas.openxmlformats.org/officeDocument/2006/relationships/vmlDrawing" Target="../drawings/vmlDrawing1.vml"/><Relationship Id="rId5" Type="http://schemas.openxmlformats.org/officeDocument/2006/relationships/image" Target="../media/image9.wmf"/><Relationship Id="rId4" Type="http://schemas.openxmlformats.org/officeDocument/2006/relationships/package" Target="../embeddings/Microsoft_Excel_Worksheet1.xlsx"/></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7.xml"/><Relationship Id="rId1" Type="http://schemas.openxmlformats.org/officeDocument/2006/relationships/vmlDrawing" Target="../drawings/vmlDrawing2.vml"/><Relationship Id="rId5" Type="http://schemas.openxmlformats.org/officeDocument/2006/relationships/image" Target="../media/image10.w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openxmlformats.org/officeDocument/2006/relationships/slideLayout" Target="../slideLayouts/slideLayout17.xml"/><Relationship Id="rId1" Type="http://schemas.openxmlformats.org/officeDocument/2006/relationships/vmlDrawing" Target="../drawings/vmlDrawing3.vml"/><Relationship Id="rId4" Type="http://schemas.openxmlformats.org/officeDocument/2006/relationships/image" Target="../media/image11.w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upplier.ariba.com/" TargetMode="Externa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hyperlink" Target="http://www.ariba.com/"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Picture 11"/>
          <p:cNvPicPr>
            <a:picLocks noChangeAspect="1"/>
          </p:cNvPicPr>
          <p:nvPr/>
        </p:nvPicPr>
        <p:blipFill rotWithShape="1">
          <a:blip r:embed="rId3" cstate="screen">
            <a:extLst>
              <a:ext uri="{28A0092B-C50C-407E-A947-70E740481C1C}">
                <a14:useLocalDpi xmlns:a14="http://schemas.microsoft.com/office/drawing/2010/main"/>
              </a:ext>
            </a:extLst>
          </a:blip>
          <a:stretch/>
        </p:blipFill>
        <p:spPr>
          <a:xfrm>
            <a:off x="0" y="1"/>
            <a:ext cx="12192000" cy="6851904"/>
          </a:xfrm>
          <a:prstGeom prst="rect">
            <a:avLst/>
          </a:prstGeom>
          <a:noFill/>
          <a:ln>
            <a:noFill/>
          </a:ln>
        </p:spPr>
      </p:pic>
      <p:pic>
        <p:nvPicPr>
          <p:cNvPr id="13" name="Picture 12" descr="Picture 12"/>
          <p:cNvPicPr>
            <a:picLocks noChangeAspect="1"/>
          </p:cNvPicPr>
          <p:nvPr/>
        </p:nvPicPr>
        <p:blipFill rotWithShape="1">
          <a:blip r:embed="rId4">
            <a:alphaModFix amt="60000"/>
            <a:extLst>
              <a:ext uri="{28A0092B-C50C-407E-A947-70E740481C1C}">
                <a14:useLocalDpi xmlns:a14="http://schemas.microsoft.com/office/drawing/2010/main" val="0"/>
              </a:ext>
            </a:extLst>
          </a:blip>
          <a:srcRect l="19828"/>
          <a:stretch/>
        </p:blipFill>
        <p:spPr>
          <a:xfrm>
            <a:off x="1" y="1000557"/>
            <a:ext cx="6365318" cy="5292999"/>
          </a:xfrm>
          <a:prstGeom prst="rect">
            <a:avLst/>
          </a:prstGeom>
        </p:spPr>
      </p:pic>
      <p:sp>
        <p:nvSpPr>
          <p:cNvPr id="9" name="Rectangle 8" descr="Rectangle 8"/>
          <p:cNvSpPr/>
          <p:nvPr/>
        </p:nvSpPr>
        <p:spPr bwMode="gray">
          <a:xfrm>
            <a:off x="324000" y="0"/>
            <a:ext cx="11545200" cy="2143622"/>
          </a:xfrm>
          <a:prstGeom prst="rect">
            <a:avLst/>
          </a:prstGeom>
          <a:solidFill>
            <a:schemeClr val="bg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10" name="Picture 9" descr="Picture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25438" y="6083725"/>
            <a:ext cx="913247" cy="453600"/>
          </a:xfrm>
          <a:prstGeom prst="rect">
            <a:avLst/>
          </a:prstGeom>
          <a:noFill/>
          <a:ln>
            <a:noFill/>
          </a:ln>
        </p:spPr>
      </p:pic>
      <p:sp>
        <p:nvSpPr>
          <p:cNvPr id="11" name="Rectangle 10" descr="Rectangle 10"/>
          <p:cNvSpPr/>
          <p:nvPr/>
        </p:nvSpPr>
        <p:spPr bwMode="gray">
          <a:xfrm>
            <a:off x="324000" y="0"/>
            <a:ext cx="11545200"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4" name="ConfidentialFlag" descr="ConfidentialFlag"/>
          <p:cNvSpPr txBox="1"/>
          <p:nvPr/>
        </p:nvSpPr>
        <p:spPr>
          <a:xfrm>
            <a:off x="9925040" y="1870348"/>
            <a:ext cx="1799971" cy="246221"/>
          </a:xfrm>
          <a:prstGeom prst="rect">
            <a:avLst/>
          </a:prstGeom>
          <a:noFill/>
        </p:spPr>
        <p:txBody>
          <a:bodyPr vert="horz" wrap="square" lIns="0" tIns="0" rIns="0" bIns="0" rtlCol="0" anchor="b">
            <a:spAutoFit/>
          </a:bodyPr>
          <a:lstStyle/>
          <a:p>
            <a:pPr algn="r" fontAlgn="base">
              <a:spcBef>
                <a:spcPts val="600"/>
              </a:spcBef>
              <a:spcAft>
                <a:spcPct val="0"/>
              </a:spcAft>
              <a:buClr>
                <a:srgbClr val="F0AB00"/>
              </a:buClr>
              <a:buSzPct val="80000"/>
            </a:pPr>
            <a:r>
              <a:rPr lang="en-US" sz="1600" kern="0" smtClean="0">
                <a:solidFill>
                  <a:srgbClr val="000000"/>
                </a:solidFill>
                <a:ea typeface="Arial Unicode MS" pitchFamily="34" charset="-128"/>
                <a:cs typeface="Arial Unicode MS" pitchFamily="34" charset="-128"/>
              </a:rPr>
              <a:t>Customer</a:t>
            </a:r>
            <a:endParaRPr lang="en-US" sz="1600" kern="0" dirty="0" err="1" smtClean="0">
              <a:solidFill>
                <a:srgbClr val="000000"/>
              </a:solidFill>
              <a:ea typeface="Arial Unicode MS" pitchFamily="34" charset="-128"/>
              <a:cs typeface="Arial Unicode MS" pitchFamily="34" charset="-128"/>
            </a:endParaRPr>
          </a:p>
        </p:txBody>
      </p:sp>
      <p:sp>
        <p:nvSpPr>
          <p:cNvPr id="14" name="Title 1"/>
          <p:cNvSpPr>
            <a:spLocks noGrp="1"/>
          </p:cNvSpPr>
          <p:nvPr>
            <p:ph type="title"/>
          </p:nvPr>
        </p:nvSpPr>
        <p:spPr>
          <a:xfrm>
            <a:off x="325438" y="162038"/>
            <a:ext cx="11257200" cy="667817"/>
          </a:xfrm>
        </p:spPr>
        <p:txBody>
          <a:bodyPr/>
          <a:lstStyle/>
          <a:p>
            <a:r>
              <a:rPr lang="en-US" sz="4000" dirty="0"/>
              <a:t>Electronic Integration on Ariba Network</a:t>
            </a:r>
            <a:r>
              <a:rPr lang="en-US" sz="8800" dirty="0"/>
              <a:t/>
            </a:r>
            <a:br>
              <a:rPr lang="en-US" sz="8800" dirty="0"/>
            </a:br>
            <a:endParaRPr lang="en-US" dirty="0"/>
          </a:p>
        </p:txBody>
      </p:sp>
      <p:sp>
        <p:nvSpPr>
          <p:cNvPr id="15" name="Subtitle 2"/>
          <p:cNvSpPr>
            <a:spLocks noGrp="1"/>
          </p:cNvSpPr>
          <p:nvPr>
            <p:ph type="subTitle" idx="1"/>
          </p:nvPr>
        </p:nvSpPr>
        <p:spPr>
          <a:xfrm>
            <a:off x="325438" y="914789"/>
            <a:ext cx="11399761" cy="1228833"/>
          </a:xfrm>
        </p:spPr>
        <p:txBody>
          <a:bodyPr/>
          <a:lstStyle/>
          <a:p>
            <a:r>
              <a:rPr lang="en-US" dirty="0"/>
              <a:t>&lt;Seller Name&gt; With </a:t>
            </a:r>
            <a:r>
              <a:rPr lang="en-US" dirty="0" smtClean="0"/>
              <a:t>&lt;Novartis&gt;</a:t>
            </a:r>
            <a:r>
              <a:rPr lang="en-US" dirty="0"/>
              <a:t/>
            </a:r>
            <a:br>
              <a:rPr lang="en-US" dirty="0"/>
            </a:br>
            <a:r>
              <a:rPr lang="en-US" dirty="0"/>
              <a:t/>
            </a:r>
            <a:br>
              <a:rPr lang="en-US" dirty="0"/>
            </a:br>
            <a:r>
              <a:rPr lang="en-US" dirty="0"/>
              <a:t>Emilia Stefan</a:t>
            </a:r>
            <a:br>
              <a:rPr lang="en-US" dirty="0"/>
            </a:br>
            <a:r>
              <a:rPr lang="en-US" dirty="0"/>
              <a:t>&lt;Meeting Date&gt;</a:t>
            </a:r>
            <a:endParaRPr lang="en-US" dirty="0" smtClean="0"/>
          </a:p>
        </p:txBody>
      </p:sp>
    </p:spTree>
    <p:extLst>
      <p:ext uri="{BB962C8B-B14F-4D97-AF65-F5344CB8AC3E}">
        <p14:creationId xmlns:p14="http://schemas.microsoft.com/office/powerpoint/2010/main" val="41352788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359907" y="1139125"/>
            <a:ext cx="10931041" cy="5418370"/>
          </a:xfrm>
          <a:prstGeom prst="rect">
            <a:avLst/>
          </a:prstGeom>
        </p:spPr>
        <p:txBody>
          <a:bodyPr lIns="108878" tIns="54439" rIns="108878" bIns="54439"/>
          <a:lstStyle/>
          <a:p>
            <a:r>
              <a:rPr lang="en-US" sz="1600" dirty="0" smtClean="0"/>
              <a:t>Document </a:t>
            </a:r>
            <a:r>
              <a:rPr lang="en-US" sz="1600" dirty="0"/>
              <a:t>Format/Transmission [TBD]</a:t>
            </a:r>
            <a:endParaRPr lang="en-US" sz="1600" dirty="0">
              <a:solidFill>
                <a:srgbClr val="FF0000"/>
              </a:solidFill>
            </a:endParaRPr>
          </a:p>
          <a:p>
            <a:pPr lvl="1"/>
            <a:r>
              <a:rPr lang="en-US" sz="1600" dirty="0"/>
              <a:t>What format will be used?</a:t>
            </a:r>
          </a:p>
          <a:p>
            <a:pPr lvl="2"/>
            <a:r>
              <a:rPr lang="en-US" sz="1600" dirty="0"/>
              <a:t>cXML</a:t>
            </a:r>
            <a:r>
              <a:rPr lang="fr-FR" sz="1600" dirty="0"/>
              <a:t>: </a:t>
            </a:r>
            <a:r>
              <a:rPr lang="fr-FR" sz="1600" b="1" dirty="0"/>
              <a:t>&lt;Y/N&gt;</a:t>
            </a:r>
            <a:endParaRPr lang="en-US" sz="1600" b="1" dirty="0"/>
          </a:p>
          <a:p>
            <a:pPr lvl="2"/>
            <a:r>
              <a:rPr lang="en-US" sz="1600" dirty="0"/>
              <a:t>EDI</a:t>
            </a:r>
            <a:r>
              <a:rPr lang="fr-FR" sz="1600" dirty="0"/>
              <a:t>: </a:t>
            </a:r>
            <a:r>
              <a:rPr lang="fr-FR" sz="1600" b="1" dirty="0"/>
              <a:t>&lt;Y/N&gt;</a:t>
            </a:r>
            <a:endParaRPr lang="en-US" sz="1600" b="1" dirty="0"/>
          </a:p>
          <a:p>
            <a:pPr lvl="2"/>
            <a:r>
              <a:rPr lang="fr-FR" sz="1600" dirty="0"/>
              <a:t>CSV: </a:t>
            </a:r>
            <a:r>
              <a:rPr lang="fr-FR" sz="1600" b="1" dirty="0"/>
              <a:t>&lt;Y/N&gt;</a:t>
            </a:r>
          </a:p>
          <a:p>
            <a:pPr marL="1088776" lvl="2" indent="0">
              <a:buNone/>
            </a:pPr>
            <a:endParaRPr lang="en-US" sz="1600" b="1" dirty="0"/>
          </a:p>
          <a:p>
            <a:pPr lvl="1"/>
            <a:r>
              <a:rPr lang="en-US" sz="1600" dirty="0"/>
              <a:t>What transmission protocol? (Nb: Not applicable for CSV)</a:t>
            </a:r>
          </a:p>
          <a:p>
            <a:pPr lvl="2"/>
            <a:r>
              <a:rPr lang="en-US" sz="1600" dirty="0"/>
              <a:t>HTTPS</a:t>
            </a:r>
            <a:r>
              <a:rPr lang="fr-FR" sz="1600" dirty="0"/>
              <a:t>: </a:t>
            </a:r>
            <a:r>
              <a:rPr lang="fr-FR" sz="1600" b="1" dirty="0"/>
              <a:t>&lt;Y/N&gt;</a:t>
            </a:r>
            <a:endParaRPr lang="en-US" sz="1600" b="1" dirty="0"/>
          </a:p>
          <a:p>
            <a:pPr lvl="2"/>
            <a:r>
              <a:rPr lang="en-US" sz="1600" dirty="0"/>
              <a:t>AS2</a:t>
            </a:r>
            <a:r>
              <a:rPr lang="fr-FR" sz="1600" dirty="0"/>
              <a:t>: </a:t>
            </a:r>
            <a:r>
              <a:rPr lang="fr-FR" sz="1600" b="1" dirty="0"/>
              <a:t>&lt;Y/N&gt;</a:t>
            </a:r>
          </a:p>
          <a:p>
            <a:pPr lvl="2"/>
            <a:r>
              <a:rPr lang="fr-FR" sz="1600" dirty="0"/>
              <a:t>None: </a:t>
            </a:r>
            <a:r>
              <a:rPr lang="fr-FR" sz="1600" b="1" dirty="0"/>
              <a:t>&lt;Only in case of CSV integration&gt;</a:t>
            </a:r>
            <a:endParaRPr lang="en-US" sz="1600" b="1" dirty="0"/>
          </a:p>
          <a:p>
            <a:r>
              <a:rPr lang="en-US" sz="1600" dirty="0"/>
              <a:t>Locations in scope of the </a:t>
            </a:r>
            <a:r>
              <a:rPr lang="en-US" sz="1600" dirty="0" smtClean="0"/>
              <a:t>Novartis </a:t>
            </a:r>
            <a:r>
              <a:rPr lang="en-US" sz="1600" dirty="0"/>
              <a:t>e-invoicing project </a:t>
            </a:r>
            <a:r>
              <a:rPr lang="en-US" sz="1600" dirty="0" smtClean="0"/>
              <a:t>:</a:t>
            </a:r>
          </a:p>
          <a:p>
            <a:r>
              <a:rPr lang="en-US" sz="1600" dirty="0" smtClean="0"/>
              <a:t>Please refer to the attached document for VAT codes, </a:t>
            </a:r>
            <a:r>
              <a:rPr lang="en-US" sz="1600" dirty="0" err="1" smtClean="0"/>
              <a:t>BillTo</a:t>
            </a:r>
            <a:r>
              <a:rPr lang="en-US" sz="1600" dirty="0" smtClean="0"/>
              <a:t> and </a:t>
            </a:r>
            <a:r>
              <a:rPr lang="en-US" sz="1600" dirty="0" err="1" smtClean="0"/>
              <a:t>ShipTo</a:t>
            </a:r>
            <a:r>
              <a:rPr lang="en-US" sz="1600" dirty="0" smtClean="0"/>
              <a:t> </a:t>
            </a:r>
            <a:r>
              <a:rPr lang="en-US" sz="1600" dirty="0" smtClean="0"/>
              <a:t>Addresses and </a:t>
            </a:r>
            <a:r>
              <a:rPr lang="en-US" sz="1600" dirty="0" err="1" smtClean="0"/>
              <a:t>AddressIds</a:t>
            </a:r>
            <a:r>
              <a:rPr lang="en-US" sz="1600" dirty="0" smtClean="0"/>
              <a:t> required by </a:t>
            </a:r>
            <a:r>
              <a:rPr lang="en-US" sz="1600" dirty="0" smtClean="0"/>
              <a:t>Novartis.</a:t>
            </a:r>
            <a:endParaRPr lang="en-US" sz="1600" dirty="0"/>
          </a:p>
          <a:p>
            <a:pPr marL="0" lvl="2" indent="0">
              <a:buNone/>
            </a:pPr>
            <a:endParaRPr lang="en-US" sz="1600" dirty="0"/>
          </a:p>
        </p:txBody>
      </p:sp>
      <p:sp>
        <p:nvSpPr>
          <p:cNvPr id="2" name="Title 1"/>
          <p:cNvSpPr>
            <a:spLocks noGrp="1"/>
          </p:cNvSpPr>
          <p:nvPr>
            <p:ph type="title"/>
          </p:nvPr>
        </p:nvSpPr>
        <p:spPr>
          <a:xfrm>
            <a:off x="179285" y="0"/>
            <a:ext cx="11330950" cy="756175"/>
          </a:xfrm>
        </p:spPr>
        <p:txBody>
          <a:bodyPr/>
          <a:lstStyle/>
          <a:p>
            <a:r>
              <a:rPr lang="en-US" dirty="0" smtClean="0"/>
              <a:t>Project Scope</a:t>
            </a:r>
            <a:endParaRPr lang="en-US" dirty="0"/>
          </a:p>
        </p:txBody>
      </p:sp>
      <p:sp>
        <p:nvSpPr>
          <p:cNvPr id="5" name="Slide Number Placeholder 4"/>
          <p:cNvSpPr>
            <a:spLocks noGrp="1"/>
          </p:cNvSpPr>
          <p:nvPr>
            <p:ph type="sldNum" sz="quarter" idx="4294967295"/>
          </p:nvPr>
        </p:nvSpPr>
        <p:spPr>
          <a:xfrm>
            <a:off x="11483790" y="6402282"/>
            <a:ext cx="711385" cy="152435"/>
          </a:xfrm>
          <a:prstGeom prst="rect">
            <a:avLst/>
          </a:prstGeom>
        </p:spPr>
        <p:txBody>
          <a:bodyPr lIns="108878" tIns="54439" rIns="108878" bIns="54439"/>
          <a:lstStyle/>
          <a:p>
            <a:fld id="{41617A2B-148D-4D5A-B8F9-B9E319B866D8}" type="slidenum">
              <a:rPr lang="en-US" smtClean="0"/>
              <a:pPr/>
              <a:t>10</a:t>
            </a:fld>
            <a:endParaRPr lang="en-US"/>
          </a:p>
        </p:txBody>
      </p:sp>
      <p:graphicFrame>
        <p:nvGraphicFramePr>
          <p:cNvPr id="4" name="Object 3"/>
          <p:cNvGraphicFramePr>
            <a:graphicFrameLocks noChangeAspect="1"/>
          </p:cNvGraphicFramePr>
          <p:nvPr>
            <p:extLst>
              <p:ext uri="{D42A27DB-BD31-4B8C-83A1-F6EECF244321}">
                <p14:modId xmlns:p14="http://schemas.microsoft.com/office/powerpoint/2010/main" val="1135307657"/>
              </p:ext>
            </p:extLst>
          </p:nvPr>
        </p:nvGraphicFramePr>
        <p:xfrm>
          <a:off x="2399654" y="5453225"/>
          <a:ext cx="914400" cy="771525"/>
        </p:xfrm>
        <a:graphic>
          <a:graphicData uri="http://schemas.openxmlformats.org/presentationml/2006/ole">
            <mc:AlternateContent xmlns:mc="http://schemas.openxmlformats.org/markup-compatibility/2006">
              <mc:Choice xmlns:v="urn:schemas-microsoft-com:vml" Requires="v">
                <p:oleObj spid="_x0000_s3103" name="Worksheet" showAsIcon="1" r:id="rId4" imgW="914400" imgH="771480" progId="Excel.Sheet.12">
                  <p:embed/>
                </p:oleObj>
              </mc:Choice>
              <mc:Fallback>
                <p:oleObj name="Worksheet" showAsIcon="1" r:id="rId4" imgW="914400" imgH="771480" progId="Excel.Sheet.12">
                  <p:embed/>
                  <p:pic>
                    <p:nvPicPr>
                      <p:cNvPr id="0" name=""/>
                      <p:cNvPicPr/>
                      <p:nvPr/>
                    </p:nvPicPr>
                    <p:blipFill>
                      <a:blip r:embed="rId5"/>
                      <a:stretch>
                        <a:fillRect/>
                      </a:stretch>
                    </p:blipFill>
                    <p:spPr>
                      <a:xfrm>
                        <a:off x="2399654" y="5453225"/>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7324886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294967295"/>
            <p:extLst>
              <p:ext uri="{D42A27DB-BD31-4B8C-83A1-F6EECF244321}">
                <p14:modId xmlns:p14="http://schemas.microsoft.com/office/powerpoint/2010/main" val="1275575718"/>
              </p:ext>
            </p:extLst>
          </p:nvPr>
        </p:nvGraphicFramePr>
        <p:xfrm>
          <a:off x="431292" y="1449995"/>
          <a:ext cx="9306888" cy="1899432"/>
        </p:xfrm>
        <a:graphic>
          <a:graphicData uri="http://schemas.openxmlformats.org/drawingml/2006/table">
            <a:tbl>
              <a:tblPr firstRow="1" firstCol="1" bandRow="1">
                <a:tableStyleId>{5C22544A-7EE6-4342-B048-85BDC9FD1C3A}</a:tableStyleId>
              </a:tblPr>
              <a:tblGrid>
                <a:gridCol w="4653444"/>
                <a:gridCol w="4653444"/>
              </a:tblGrid>
              <a:tr h="510887">
                <a:tc>
                  <a:txBody>
                    <a:bodyPr/>
                    <a:lstStyle/>
                    <a:p>
                      <a:pPr marL="0" marR="0" algn="ctr">
                        <a:spcBef>
                          <a:spcPts val="0"/>
                        </a:spcBef>
                        <a:spcAft>
                          <a:spcPts val="0"/>
                        </a:spcAft>
                      </a:pPr>
                      <a:r>
                        <a:rPr lang="en-US" sz="1000" b="1" dirty="0">
                          <a:effectLst/>
                          <a:latin typeface="Arial"/>
                          <a:ea typeface="MS Mincho"/>
                        </a:rPr>
                        <a:t>Purchase Order Types Supported</a:t>
                      </a:r>
                      <a:endParaRPr lang="en-US" sz="1200" dirty="0">
                        <a:effectLst/>
                        <a:latin typeface="Times New Roman"/>
                        <a:ea typeface="MS Mincho"/>
                      </a:endParaRPr>
                    </a:p>
                  </a:txBody>
                  <a:tcPr marL="91464" marR="91464" marT="0" marB="0" anchor="ctr"/>
                </a:tc>
                <a:tc>
                  <a:txBody>
                    <a:bodyPr/>
                    <a:lstStyle/>
                    <a:p>
                      <a:pPr marL="0" marR="0" algn="ctr">
                        <a:spcBef>
                          <a:spcPts val="0"/>
                        </a:spcBef>
                        <a:spcAft>
                          <a:spcPts val="0"/>
                        </a:spcAft>
                      </a:pPr>
                      <a:r>
                        <a:rPr lang="en-US" sz="1000" b="1">
                          <a:effectLst/>
                          <a:latin typeface="Arial"/>
                          <a:ea typeface="MS Mincho"/>
                        </a:rPr>
                        <a:t>Purchase Order Types Not Supported</a:t>
                      </a:r>
                      <a:endParaRPr lang="en-US" sz="1200">
                        <a:effectLst/>
                        <a:latin typeface="Times New Roman"/>
                        <a:ea typeface="MS Mincho"/>
                      </a:endParaRPr>
                    </a:p>
                  </a:txBody>
                  <a:tcPr marL="91464" marR="91464" marT="0" marB="0" anchor="ctr"/>
                </a:tc>
              </a:tr>
              <a:tr h="310413">
                <a:tc>
                  <a:txBody>
                    <a:bodyPr/>
                    <a:lstStyle/>
                    <a:p>
                      <a:pPr marL="0" marR="0">
                        <a:spcBef>
                          <a:spcPts val="0"/>
                        </a:spcBef>
                        <a:spcAft>
                          <a:spcPts val="0"/>
                        </a:spcAft>
                      </a:pPr>
                      <a:r>
                        <a:rPr lang="en-US" sz="1000" dirty="0">
                          <a:effectLst/>
                          <a:latin typeface="Arial"/>
                          <a:ea typeface="MS Mincho"/>
                        </a:rPr>
                        <a:t>New </a:t>
                      </a:r>
                      <a:r>
                        <a:rPr lang="en-US" sz="1000" dirty="0" err="1" smtClean="0">
                          <a:effectLst/>
                          <a:latin typeface="Arial"/>
                          <a:ea typeface="MS Mincho"/>
                        </a:rPr>
                        <a:t>Pos</a:t>
                      </a:r>
                      <a:r>
                        <a:rPr lang="en-US" sz="1000" dirty="0" smtClean="0">
                          <a:effectLst/>
                          <a:latin typeface="Arial"/>
                          <a:ea typeface="MS Mincho"/>
                        </a:rPr>
                        <a:t> </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a:effectLst/>
                          <a:latin typeface="Arial"/>
                          <a:ea typeface="MS Mincho"/>
                        </a:rPr>
                        <a:t>Catalog POs</a:t>
                      </a:r>
                      <a:endParaRPr lang="en-US" sz="1200">
                        <a:effectLst/>
                        <a:latin typeface="Times New Roman"/>
                        <a:ea typeface="MS Mincho"/>
                      </a:endParaRPr>
                    </a:p>
                  </a:txBody>
                  <a:tcPr marL="91464" marR="91464" marT="0" marB="0"/>
                </a:tc>
              </a:tr>
              <a:tr h="457306">
                <a:tc>
                  <a:txBody>
                    <a:bodyPr/>
                    <a:lstStyle/>
                    <a:p>
                      <a:pPr marL="0" marR="0">
                        <a:spcBef>
                          <a:spcPts val="0"/>
                        </a:spcBef>
                        <a:spcAft>
                          <a:spcPts val="0"/>
                        </a:spcAft>
                      </a:pPr>
                      <a:r>
                        <a:rPr lang="en-US" sz="1000" dirty="0">
                          <a:effectLst/>
                          <a:latin typeface="Arial"/>
                          <a:ea typeface="MS Mincho"/>
                        </a:rPr>
                        <a:t>Change/cancel </a:t>
                      </a:r>
                      <a:r>
                        <a:rPr lang="en-US" sz="1000" dirty="0" err="1" smtClean="0">
                          <a:effectLst/>
                          <a:latin typeface="Arial"/>
                          <a:ea typeface="MS Mincho"/>
                        </a:rPr>
                        <a:t>Pos</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a:effectLst/>
                          <a:latin typeface="Arial"/>
                          <a:ea typeface="MS Mincho"/>
                        </a:rPr>
                        <a:t>Blanket POs (BPO’s)</a:t>
                      </a:r>
                      <a:endParaRPr lang="en-US" sz="1200">
                        <a:effectLst/>
                        <a:latin typeface="Times New Roman"/>
                        <a:ea typeface="MS Mincho"/>
                      </a:endParaRPr>
                    </a:p>
                  </a:txBody>
                  <a:tcPr marL="91464" marR="91464" marT="0" marB="0"/>
                </a:tc>
              </a:tr>
              <a:tr h="620826">
                <a:tc>
                  <a:txBody>
                    <a:bodyPr/>
                    <a:lstStyle/>
                    <a:p>
                      <a:pPr marL="0" marR="0">
                        <a:spcBef>
                          <a:spcPts val="0"/>
                        </a:spcBef>
                        <a:spcAft>
                          <a:spcPts val="0"/>
                        </a:spcAft>
                      </a:pPr>
                      <a:r>
                        <a:rPr lang="en-US" sz="1000" dirty="0">
                          <a:effectLst/>
                          <a:latin typeface="Arial"/>
                          <a:ea typeface="MS Mincho"/>
                        </a:rPr>
                        <a:t>POs with </a:t>
                      </a:r>
                      <a:r>
                        <a:rPr lang="en-US" sz="1000" dirty="0" smtClean="0">
                          <a:effectLst/>
                          <a:latin typeface="Arial"/>
                          <a:ea typeface="MS Mincho"/>
                        </a:rPr>
                        <a:t>attachments</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dirty="0">
                          <a:effectLst/>
                          <a:latin typeface="Arial"/>
                          <a:ea typeface="MS Mincho"/>
                        </a:rPr>
                        <a:t>Service POs</a:t>
                      </a:r>
                      <a:endParaRPr lang="en-US" sz="1200" dirty="0">
                        <a:effectLst/>
                        <a:latin typeface="Times New Roman"/>
                        <a:ea typeface="MS Mincho"/>
                      </a:endParaRPr>
                    </a:p>
                  </a:txBody>
                  <a:tcPr marL="91464" marR="91464" marT="0" marB="0"/>
                </a:tc>
              </a:tr>
            </a:tbl>
          </a:graphicData>
        </a:graphic>
      </p:graphicFrame>
      <p:sp>
        <p:nvSpPr>
          <p:cNvPr id="3" name="Title 2"/>
          <p:cNvSpPr>
            <a:spLocks noGrp="1"/>
          </p:cNvSpPr>
          <p:nvPr>
            <p:ph type="title"/>
          </p:nvPr>
        </p:nvSpPr>
        <p:spPr/>
        <p:txBody>
          <a:bodyPr/>
          <a:lstStyle/>
          <a:p>
            <a:r>
              <a:rPr lang="en-US" dirty="0" smtClean="0"/>
              <a:t>Project scope</a:t>
            </a:r>
            <a:endParaRPr lang="en-US" dirty="0"/>
          </a:p>
        </p:txBody>
      </p:sp>
      <p:sp>
        <p:nvSpPr>
          <p:cNvPr id="5" name="Rectangle 1"/>
          <p:cNvSpPr>
            <a:spLocks noChangeArrowheads="1"/>
          </p:cNvSpPr>
          <p:nvPr/>
        </p:nvSpPr>
        <p:spPr bwMode="auto">
          <a:xfrm>
            <a:off x="305190" y="4112495"/>
            <a:ext cx="10268919" cy="1985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8878" tIns="0" rIns="108878" bIns="0" numCol="1" anchor="ctr" anchorCtr="0" compatLnSpc="1">
            <a:prstTxWarp prst="textNoShape">
              <a:avLst/>
            </a:prstTxWarp>
            <a:spAutoFit/>
          </a:bodyPr>
          <a:lstStyle/>
          <a:p>
            <a:pPr fontAlgn="base">
              <a:spcBef>
                <a:spcPct val="0"/>
              </a:spcBef>
              <a:spcAft>
                <a:spcPct val="0"/>
              </a:spcAft>
            </a:pPr>
            <a:r>
              <a:rPr lang="en-US" altLang="ja-JP" sz="1200" b="1" dirty="0">
                <a:latin typeface="Arial" pitchFamily="34" charset="0"/>
                <a:ea typeface="MS Mincho" pitchFamily="49" charset="-128"/>
                <a:cs typeface="Arial" pitchFamily="34" charset="0"/>
              </a:rPr>
              <a:t>Legacy Orders (Cut-Over Process)</a:t>
            </a:r>
            <a:endParaRPr lang="en-US" altLang="ja-JP" sz="1000" dirty="0">
              <a:latin typeface="Arial" pitchFamily="34" charset="0"/>
              <a:cs typeface="Arial" pitchFamily="34" charset="0"/>
            </a:endParaRPr>
          </a:p>
          <a:p>
            <a:pPr eaLnBrk="0" fontAlgn="base" hangingPunct="0">
              <a:spcBef>
                <a:spcPct val="0"/>
              </a:spcBef>
              <a:spcAft>
                <a:spcPct val="0"/>
              </a:spcAft>
              <a:buFontTx/>
              <a:buChar char="•"/>
            </a:pPr>
            <a:r>
              <a:rPr lang="en-US" altLang="ja-JP" sz="1200" dirty="0">
                <a:latin typeface="Arial" pitchFamily="34" charset="0"/>
                <a:ea typeface="MS Mincho" pitchFamily="49" charset="-128"/>
                <a:cs typeface="Arial" pitchFamily="34" charset="0"/>
              </a:rPr>
              <a:t>Legacy orders are supported – currently not in place – will not be applied, we are already live with Pos.</a:t>
            </a:r>
            <a:endParaRPr lang="en-US" altLang="ja-JP" sz="1000" dirty="0">
              <a:latin typeface="Arial" pitchFamily="34" charset="0"/>
              <a:cs typeface="Arial" pitchFamily="34" charset="0"/>
            </a:endParaRPr>
          </a:p>
          <a:p>
            <a:pPr eaLnBrk="0" fontAlgn="base" hangingPunct="0">
              <a:spcBef>
                <a:spcPct val="0"/>
              </a:spcBef>
              <a:spcAft>
                <a:spcPct val="0"/>
              </a:spcAft>
            </a:pPr>
            <a:endParaRPr lang="en-US" altLang="ja-JP" dirty="0">
              <a:latin typeface="Arial" pitchFamily="34" charset="0"/>
              <a:cs typeface="Arial" pitchFamily="34" charset="0"/>
            </a:endParaRPr>
          </a:p>
          <a:p>
            <a:pPr eaLnBrk="0" fontAlgn="base" hangingPunct="0">
              <a:spcBef>
                <a:spcPct val="0"/>
              </a:spcBef>
              <a:spcAft>
                <a:spcPct val="0"/>
              </a:spcAft>
            </a:pPr>
            <a:endParaRPr lang="en-US" altLang="ja-JP" dirty="0" smtClean="0">
              <a:latin typeface="Arial" pitchFamily="34" charset="0"/>
              <a:cs typeface="Arial" pitchFamily="34" charset="0"/>
            </a:endParaRPr>
          </a:p>
          <a:p>
            <a:pPr eaLnBrk="0" fontAlgn="base" hangingPunct="0">
              <a:spcBef>
                <a:spcPct val="0"/>
              </a:spcBef>
              <a:spcAft>
                <a:spcPct val="0"/>
              </a:spcAft>
            </a:pPr>
            <a:endParaRPr lang="en-US" altLang="ja-JP" dirty="0">
              <a:latin typeface="Arial" pitchFamily="34" charset="0"/>
              <a:cs typeface="Arial" pitchFamily="34" charset="0"/>
            </a:endParaRPr>
          </a:p>
          <a:p>
            <a:pPr eaLnBrk="0" fontAlgn="base" hangingPunct="0">
              <a:spcBef>
                <a:spcPct val="0"/>
              </a:spcBef>
              <a:spcAft>
                <a:spcPct val="0"/>
              </a:spcAft>
            </a:pPr>
            <a:endParaRPr lang="en-US" altLang="ja-JP" dirty="0" smtClean="0">
              <a:latin typeface="Arial" pitchFamily="34" charset="0"/>
              <a:cs typeface="Arial" pitchFamily="34" charset="0"/>
            </a:endParaRPr>
          </a:p>
          <a:p>
            <a:pPr eaLnBrk="0" fontAlgn="base" hangingPunct="0">
              <a:spcBef>
                <a:spcPct val="0"/>
              </a:spcBef>
              <a:spcAft>
                <a:spcPct val="0"/>
              </a:spcAft>
            </a:pPr>
            <a:endParaRPr lang="en-US" altLang="ja-JP" dirty="0">
              <a:latin typeface="Arial" pitchFamily="34" charset="0"/>
              <a:cs typeface="Arial" pitchFamily="34" charset="0"/>
            </a:endParaRPr>
          </a:p>
        </p:txBody>
      </p:sp>
    </p:spTree>
    <p:extLst>
      <p:ext uri="{BB962C8B-B14F-4D97-AF65-F5344CB8AC3E}">
        <p14:creationId xmlns:p14="http://schemas.microsoft.com/office/powerpoint/2010/main" val="31521294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294967295"/>
            <p:extLst>
              <p:ext uri="{D42A27DB-BD31-4B8C-83A1-F6EECF244321}">
                <p14:modId xmlns:p14="http://schemas.microsoft.com/office/powerpoint/2010/main" val="2356007031"/>
              </p:ext>
            </p:extLst>
          </p:nvPr>
        </p:nvGraphicFramePr>
        <p:xfrm>
          <a:off x="505652" y="1327303"/>
          <a:ext cx="11377206" cy="4742800"/>
        </p:xfrm>
        <a:graphic>
          <a:graphicData uri="http://schemas.openxmlformats.org/drawingml/2006/table">
            <a:tbl>
              <a:tblPr firstRow="1" firstCol="1" bandRow="1">
                <a:tableStyleId>{5C22544A-7EE6-4342-B048-85BDC9FD1C3A}</a:tableStyleId>
              </a:tblPr>
              <a:tblGrid>
                <a:gridCol w="6063677"/>
                <a:gridCol w="5313529"/>
              </a:tblGrid>
              <a:tr h="283609">
                <a:tc>
                  <a:txBody>
                    <a:bodyPr/>
                    <a:lstStyle/>
                    <a:p>
                      <a:pPr marL="0" marR="0" algn="ctr">
                        <a:spcBef>
                          <a:spcPts val="0"/>
                        </a:spcBef>
                        <a:spcAft>
                          <a:spcPts val="0"/>
                        </a:spcAft>
                      </a:pPr>
                      <a:r>
                        <a:rPr lang="en-US" sz="1000" b="1" dirty="0">
                          <a:effectLst/>
                          <a:latin typeface="Arial"/>
                          <a:ea typeface="MS Mincho"/>
                        </a:rPr>
                        <a:t>Invoice Types Supported</a:t>
                      </a:r>
                      <a:endParaRPr lang="en-US" sz="1200" dirty="0">
                        <a:effectLst/>
                        <a:latin typeface="Times New Roman"/>
                        <a:ea typeface="MS Mincho"/>
                      </a:endParaRPr>
                    </a:p>
                  </a:txBody>
                  <a:tcPr marL="91464" marR="91464" marT="0" marB="0" anchor="ctr"/>
                </a:tc>
                <a:tc>
                  <a:txBody>
                    <a:bodyPr/>
                    <a:lstStyle/>
                    <a:p>
                      <a:pPr marL="0" marR="0" algn="ctr">
                        <a:spcBef>
                          <a:spcPts val="0"/>
                        </a:spcBef>
                        <a:spcAft>
                          <a:spcPts val="0"/>
                        </a:spcAft>
                      </a:pPr>
                      <a:r>
                        <a:rPr lang="en-US" sz="1000" b="1">
                          <a:effectLst/>
                          <a:latin typeface="Arial"/>
                          <a:ea typeface="MS Mincho"/>
                        </a:rPr>
                        <a:t>Invoice Types Not Supported</a:t>
                      </a:r>
                      <a:endParaRPr lang="en-US" sz="1200">
                        <a:effectLst/>
                        <a:latin typeface="Times New Roman"/>
                        <a:ea typeface="MS Mincho"/>
                      </a:endParaRPr>
                    </a:p>
                  </a:txBody>
                  <a:tcPr marL="91464" marR="91464" marT="0" marB="0" anchor="ctr"/>
                </a:tc>
              </a:tr>
              <a:tr h="715432">
                <a:tc>
                  <a:txBody>
                    <a:bodyPr/>
                    <a:lstStyle/>
                    <a:p>
                      <a:pPr marL="0" marR="0">
                        <a:spcBef>
                          <a:spcPts val="0"/>
                        </a:spcBef>
                        <a:spcAft>
                          <a:spcPts val="300"/>
                        </a:spcAft>
                      </a:pPr>
                      <a:r>
                        <a:rPr lang="en-US" sz="1000" dirty="0">
                          <a:effectLst/>
                          <a:latin typeface="Arial"/>
                          <a:ea typeface="MS Mincho"/>
                        </a:rPr>
                        <a:t>Individual Detail Invoice: applies against single PO referencing line items; line items may be material items</a:t>
                      </a:r>
                      <a:r>
                        <a:rPr lang="en-US" sz="1000" dirty="0" smtClean="0">
                          <a:effectLst/>
                          <a:latin typeface="Arial"/>
                          <a:ea typeface="MS Mincho"/>
                        </a:rPr>
                        <a:t>. </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a:effectLst/>
                          <a:latin typeface="Arial"/>
                          <a:ea typeface="MS Mincho"/>
                        </a:rPr>
                        <a:t>Invoice against service PO</a:t>
                      </a:r>
                      <a:endParaRPr lang="en-US" sz="1200">
                        <a:effectLst/>
                        <a:latin typeface="Times New Roman"/>
                        <a:ea typeface="MS Mincho"/>
                      </a:endParaRPr>
                    </a:p>
                  </a:txBody>
                  <a:tcPr marL="91464" marR="91464" marT="0" marB="0"/>
                </a:tc>
              </a:tr>
              <a:tr h="357716">
                <a:tc>
                  <a:txBody>
                    <a:bodyPr/>
                    <a:lstStyle/>
                    <a:p>
                      <a:pPr marL="0" marR="0">
                        <a:spcBef>
                          <a:spcPts val="0"/>
                        </a:spcBef>
                        <a:spcAft>
                          <a:spcPts val="0"/>
                        </a:spcAft>
                      </a:pPr>
                      <a:r>
                        <a:rPr lang="en-US" sz="1000" dirty="0">
                          <a:effectLst/>
                          <a:latin typeface="Arial"/>
                          <a:ea typeface="MS Mincho"/>
                        </a:rPr>
                        <a:t>Partial invoice: Invoice against a portion of the items on a PO</a:t>
                      </a:r>
                      <a:r>
                        <a:rPr lang="en-US" sz="1000" dirty="0" smtClean="0">
                          <a:effectLst/>
                          <a:latin typeface="Arial"/>
                          <a:ea typeface="MS Mincho"/>
                        </a:rPr>
                        <a:t>. </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a:effectLst/>
                          <a:latin typeface="Arial"/>
                          <a:ea typeface="MS Mincho"/>
                        </a:rPr>
                        <a:t>Non-PO Invoice: invoice against PO not transacted via the Ariba Network</a:t>
                      </a:r>
                      <a:endParaRPr lang="en-US" sz="1200">
                        <a:effectLst/>
                        <a:latin typeface="Times New Roman"/>
                        <a:ea typeface="MS Mincho"/>
                      </a:endParaRPr>
                    </a:p>
                  </a:txBody>
                  <a:tcPr marL="91464" marR="91464" marT="0" marB="0"/>
                </a:tc>
              </a:tr>
              <a:tr h="208532">
                <a:tc>
                  <a:txBody>
                    <a:bodyPr/>
                    <a:lstStyle/>
                    <a:p>
                      <a:pPr marL="0" marR="0">
                        <a:spcBef>
                          <a:spcPts val="0"/>
                        </a:spcBef>
                        <a:spcAft>
                          <a:spcPts val="0"/>
                        </a:spcAft>
                      </a:pPr>
                      <a:r>
                        <a:rPr lang="en-US" sz="1000" dirty="0">
                          <a:effectLst/>
                          <a:latin typeface="Arial"/>
                          <a:ea typeface="MS Mincho"/>
                        </a:rPr>
                        <a:t>Invoice against material </a:t>
                      </a:r>
                      <a:r>
                        <a:rPr lang="en-US" sz="1000" dirty="0" smtClean="0">
                          <a:effectLst/>
                          <a:latin typeface="Arial"/>
                          <a:ea typeface="MS Mincho"/>
                        </a:rPr>
                        <a:t>PO </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a:effectLst/>
                          <a:latin typeface="Arial"/>
                          <a:ea typeface="MS Mincho"/>
                        </a:rPr>
                        <a:t>Non-PO invoice against contract or master agreement</a:t>
                      </a:r>
                      <a:endParaRPr lang="en-US" sz="1200">
                        <a:effectLst/>
                        <a:latin typeface="Times New Roman"/>
                        <a:ea typeface="MS Mincho"/>
                      </a:endParaRPr>
                    </a:p>
                  </a:txBody>
                  <a:tcPr marL="91464" marR="91464" marT="0" marB="0"/>
                </a:tc>
              </a:tr>
              <a:tr h="357716">
                <a:tc>
                  <a:txBody>
                    <a:bodyPr/>
                    <a:lstStyle/>
                    <a:p>
                      <a:pPr marL="0" marR="0">
                        <a:spcBef>
                          <a:spcPts val="0"/>
                        </a:spcBef>
                        <a:spcAft>
                          <a:spcPts val="0"/>
                        </a:spcAft>
                      </a:pPr>
                      <a:r>
                        <a:rPr lang="en-US" sz="1000" dirty="0" err="1">
                          <a:effectLst/>
                          <a:latin typeface="Arial"/>
                          <a:ea typeface="MS Mincho"/>
                        </a:rPr>
                        <a:t>lineLevelCreditMemo</a:t>
                      </a:r>
                      <a:r>
                        <a:rPr lang="en-US" sz="1000" dirty="0">
                          <a:effectLst/>
                          <a:latin typeface="Arial"/>
                          <a:ea typeface="MS Mincho"/>
                        </a:rPr>
                        <a:t> (</a:t>
                      </a:r>
                      <a:r>
                        <a:rPr lang="en-US" sz="1000" dirty="0" err="1">
                          <a:effectLst/>
                          <a:latin typeface="Arial"/>
                          <a:ea typeface="MS Mincho"/>
                        </a:rPr>
                        <a:t>cXML</a:t>
                      </a:r>
                      <a:r>
                        <a:rPr lang="en-US" sz="1000" dirty="0">
                          <a:effectLst/>
                          <a:latin typeface="Arial"/>
                          <a:ea typeface="MS Mincho"/>
                        </a:rPr>
                        <a:t> 1.2.018 and higher) invoice purpose set to “</a:t>
                      </a:r>
                      <a:r>
                        <a:rPr lang="en-US" sz="1000" dirty="0" err="1">
                          <a:effectLst/>
                          <a:latin typeface="Arial"/>
                          <a:ea typeface="MS Mincho"/>
                        </a:rPr>
                        <a:t>lineLevelCreditMemo</a:t>
                      </a:r>
                      <a:r>
                        <a:rPr lang="en-US" sz="1000" dirty="0" smtClean="0">
                          <a:effectLst/>
                          <a:latin typeface="Arial"/>
                          <a:ea typeface="MS Mincho"/>
                        </a:rPr>
                        <a:t>”  </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a:effectLst/>
                          <a:latin typeface="Arial"/>
                          <a:ea typeface="MS Mincho"/>
                        </a:rPr>
                        <a:t>Invoice against Blanket PO</a:t>
                      </a:r>
                      <a:endParaRPr lang="en-US" sz="1200">
                        <a:effectLst/>
                        <a:latin typeface="Times New Roman"/>
                        <a:ea typeface="MS Mincho"/>
                      </a:endParaRPr>
                    </a:p>
                  </a:txBody>
                  <a:tcPr marL="91464" marR="91464" marT="0" marB="0"/>
                </a:tc>
              </a:tr>
              <a:tr h="315783">
                <a:tc>
                  <a:txBody>
                    <a:bodyPr/>
                    <a:lstStyle/>
                    <a:p>
                      <a:pPr marL="0" marR="0">
                        <a:spcBef>
                          <a:spcPts val="0"/>
                        </a:spcBef>
                        <a:spcAft>
                          <a:spcPts val="0"/>
                        </a:spcAft>
                      </a:pPr>
                      <a:r>
                        <a:rPr lang="en-US" sz="1000">
                          <a:effectLst/>
                          <a:latin typeface="Arial"/>
                          <a:ea typeface="MS Mincho"/>
                        </a:rPr>
                        <a:t>Duplicate Invoice: invoice numbers may be reuse in case of </a:t>
                      </a:r>
                      <a:r>
                        <a:rPr lang="en-US" sz="1000">
                          <a:solidFill>
                            <a:srgbClr val="FF0000"/>
                          </a:solidFill>
                          <a:effectLst/>
                          <a:latin typeface="Arial"/>
                          <a:ea typeface="MS Mincho"/>
                        </a:rPr>
                        <a:t>reject/fail</a:t>
                      </a:r>
                      <a:r>
                        <a:rPr lang="en-US" sz="1000">
                          <a:effectLst/>
                          <a:latin typeface="Arial"/>
                          <a:ea typeface="MS Mincho"/>
                        </a:rPr>
                        <a:t> of original invoice</a:t>
                      </a:r>
                      <a:endParaRPr lang="en-US" sz="1200">
                        <a:effectLst/>
                        <a:latin typeface="Times New Roman"/>
                        <a:ea typeface="MS Mincho"/>
                      </a:endParaRPr>
                    </a:p>
                  </a:txBody>
                  <a:tcPr marL="91464" marR="91464" marT="0" marB="0"/>
                </a:tc>
                <a:tc>
                  <a:txBody>
                    <a:bodyPr/>
                    <a:lstStyle/>
                    <a:p>
                      <a:pPr marL="0" marR="0">
                        <a:spcBef>
                          <a:spcPts val="0"/>
                        </a:spcBef>
                        <a:spcAft>
                          <a:spcPts val="0"/>
                        </a:spcAft>
                      </a:pPr>
                      <a:r>
                        <a:rPr lang="en-US" sz="1000" dirty="0" smtClean="0">
                          <a:effectLst/>
                          <a:latin typeface="+mn-lt"/>
                          <a:ea typeface="MS Mincho"/>
                        </a:rPr>
                        <a:t>Header Invoice: single invoice applying to single PO without item details</a:t>
                      </a:r>
                      <a:endParaRPr lang="en-US" sz="1200" dirty="0">
                        <a:effectLst/>
                        <a:latin typeface="Times New Roman"/>
                        <a:ea typeface="MS Mincho"/>
                      </a:endParaRPr>
                    </a:p>
                  </a:txBody>
                  <a:tcPr marL="91464" marR="91464" marT="0" marB="0"/>
                </a:tc>
              </a:tr>
              <a:tr h="357716">
                <a:tc>
                  <a:txBody>
                    <a:bodyPr/>
                    <a:lstStyle/>
                    <a:p>
                      <a:pPr marL="0" marR="0">
                        <a:spcBef>
                          <a:spcPts val="0"/>
                        </a:spcBef>
                        <a:spcAft>
                          <a:spcPts val="0"/>
                        </a:spcAft>
                      </a:pPr>
                      <a:r>
                        <a:rPr lang="en-US" sz="1000" dirty="0">
                          <a:effectLst/>
                          <a:latin typeface="Arial"/>
                          <a:ea typeface="MS Mincho"/>
                        </a:rPr>
                        <a:t> </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dirty="0">
                          <a:effectLst/>
                          <a:latin typeface="Arial"/>
                          <a:ea typeface="MS Mincho"/>
                        </a:rPr>
                        <a:t>Header Credit Memo</a:t>
                      </a:r>
                      <a:endParaRPr lang="en-US" sz="1200" dirty="0">
                        <a:effectLst/>
                        <a:latin typeface="Times New Roman"/>
                        <a:ea typeface="MS Mincho"/>
                      </a:endParaRPr>
                    </a:p>
                  </a:txBody>
                  <a:tcPr marL="91464" marR="91464" marT="0" marB="0"/>
                </a:tc>
              </a:tr>
              <a:tr h="536574">
                <a:tc>
                  <a:txBody>
                    <a:bodyPr/>
                    <a:lstStyle/>
                    <a:p>
                      <a:pPr marL="0" marR="0">
                        <a:spcBef>
                          <a:spcPts val="0"/>
                        </a:spcBef>
                        <a:spcAft>
                          <a:spcPts val="0"/>
                        </a:spcAft>
                      </a:pPr>
                      <a:r>
                        <a:rPr lang="en-US" sz="1000">
                          <a:effectLst/>
                          <a:latin typeface="Arial"/>
                          <a:ea typeface="MS Mincho"/>
                        </a:rPr>
                        <a:t> </a:t>
                      </a:r>
                      <a:endParaRPr lang="en-US" sz="1200">
                        <a:effectLst/>
                        <a:latin typeface="Times New Roman"/>
                        <a:ea typeface="MS Mincho"/>
                      </a:endParaRPr>
                    </a:p>
                  </a:txBody>
                  <a:tcPr marL="91464" marR="91464" marT="0" marB="0"/>
                </a:tc>
                <a:tc>
                  <a:txBody>
                    <a:bodyPr/>
                    <a:lstStyle/>
                    <a:p>
                      <a:pPr marL="0" marR="0">
                        <a:spcBef>
                          <a:spcPts val="0"/>
                        </a:spcBef>
                        <a:spcAft>
                          <a:spcPts val="0"/>
                        </a:spcAft>
                      </a:pPr>
                      <a:r>
                        <a:rPr lang="en-US" sz="1000">
                          <a:effectLst/>
                          <a:latin typeface="Arial"/>
                          <a:ea typeface="MS Mincho"/>
                        </a:rPr>
                        <a:t>Debit Memo</a:t>
                      </a:r>
                      <a:endParaRPr lang="en-US" sz="1200">
                        <a:effectLst/>
                        <a:latin typeface="Times New Roman"/>
                        <a:ea typeface="MS Mincho"/>
                      </a:endParaRPr>
                    </a:p>
                  </a:txBody>
                  <a:tcPr marL="91464" marR="91464" marT="0" marB="0"/>
                </a:tc>
              </a:tr>
              <a:tr h="536574">
                <a:tc>
                  <a:txBody>
                    <a:bodyPr/>
                    <a:lstStyle/>
                    <a:p>
                      <a:pPr marL="0" marR="0">
                        <a:spcBef>
                          <a:spcPts val="0"/>
                        </a:spcBef>
                        <a:spcAft>
                          <a:spcPts val="0"/>
                        </a:spcAft>
                      </a:pPr>
                      <a:r>
                        <a:rPr lang="en-US" sz="1000">
                          <a:effectLst/>
                          <a:latin typeface="Arial"/>
                          <a:ea typeface="MS Mincho"/>
                        </a:rPr>
                        <a:t> </a:t>
                      </a:r>
                      <a:endParaRPr lang="en-US" sz="1200">
                        <a:effectLst/>
                        <a:latin typeface="Times New Roman"/>
                        <a:ea typeface="MS Mincho"/>
                      </a:endParaRPr>
                    </a:p>
                  </a:txBody>
                  <a:tcPr marL="91464" marR="91464" marT="0" marB="0"/>
                </a:tc>
                <a:tc>
                  <a:txBody>
                    <a:bodyPr/>
                    <a:lstStyle/>
                    <a:p>
                      <a:pPr marL="0" marR="0">
                        <a:spcBef>
                          <a:spcPts val="0"/>
                        </a:spcBef>
                        <a:spcAft>
                          <a:spcPts val="0"/>
                        </a:spcAft>
                      </a:pPr>
                      <a:r>
                        <a:rPr lang="en-US" sz="1000">
                          <a:effectLst/>
                          <a:latin typeface="Arial"/>
                          <a:ea typeface="MS Mincho"/>
                        </a:rPr>
                        <a:t>Cancel Invoice</a:t>
                      </a:r>
                      <a:endParaRPr lang="en-US" sz="1200">
                        <a:effectLst/>
                        <a:latin typeface="Times New Roman"/>
                        <a:ea typeface="MS Mincho"/>
                      </a:endParaRPr>
                    </a:p>
                  </a:txBody>
                  <a:tcPr marL="91464" marR="91464" marT="0" marB="0"/>
                </a:tc>
              </a:tr>
              <a:tr h="536574">
                <a:tc>
                  <a:txBody>
                    <a:bodyPr/>
                    <a:lstStyle/>
                    <a:p>
                      <a:pPr marL="0" marR="0">
                        <a:spcBef>
                          <a:spcPts val="0"/>
                        </a:spcBef>
                        <a:spcAft>
                          <a:spcPts val="0"/>
                        </a:spcAft>
                      </a:pPr>
                      <a:r>
                        <a:rPr lang="en-US" sz="1000" dirty="0">
                          <a:effectLst/>
                          <a:latin typeface="Arial"/>
                          <a:ea typeface="MS Mincho"/>
                        </a:rPr>
                        <a:t> </a:t>
                      </a: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dirty="0">
                          <a:effectLst/>
                          <a:latin typeface="Arial"/>
                          <a:ea typeface="MS Mincho"/>
                        </a:rPr>
                        <a:t>Invoice against </a:t>
                      </a:r>
                      <a:r>
                        <a:rPr lang="en-US" sz="1000" dirty="0" err="1" smtClean="0">
                          <a:effectLst/>
                          <a:latin typeface="Arial"/>
                          <a:ea typeface="MS Mincho"/>
                        </a:rPr>
                        <a:t>Pcard</a:t>
                      </a:r>
                      <a:endParaRPr lang="en-US" sz="1000" dirty="0" smtClean="0">
                        <a:effectLst/>
                        <a:latin typeface="Arial"/>
                        <a:ea typeface="MS Mincho"/>
                      </a:endParaRPr>
                    </a:p>
                    <a:p>
                      <a:pPr marL="0" marR="0">
                        <a:spcBef>
                          <a:spcPts val="0"/>
                        </a:spcBef>
                        <a:spcAft>
                          <a:spcPts val="0"/>
                        </a:spcAft>
                      </a:pPr>
                      <a:endParaRPr lang="en-US" sz="1000" dirty="0" smtClean="0">
                        <a:effectLst/>
                        <a:latin typeface="Arial"/>
                        <a:ea typeface="MS Mincho"/>
                      </a:endParaRPr>
                    </a:p>
                    <a:p>
                      <a:pPr marL="0" marR="0">
                        <a:spcBef>
                          <a:spcPts val="0"/>
                        </a:spcBef>
                        <a:spcAft>
                          <a:spcPts val="0"/>
                        </a:spcAft>
                      </a:pPr>
                      <a:endParaRPr lang="en-US" sz="1000" dirty="0" smtClean="0">
                        <a:effectLst/>
                        <a:latin typeface="Arial"/>
                        <a:ea typeface="MS Mincho"/>
                      </a:endParaRPr>
                    </a:p>
                  </a:txBody>
                  <a:tcPr marL="91464" marR="91464" marT="0" marB="0"/>
                </a:tc>
              </a:tr>
              <a:tr h="536574">
                <a:tc>
                  <a:txBody>
                    <a:bodyPr/>
                    <a:lstStyle/>
                    <a:p>
                      <a:pPr marL="0" marR="0">
                        <a:spcBef>
                          <a:spcPts val="0"/>
                        </a:spcBef>
                        <a:spcAft>
                          <a:spcPts val="0"/>
                        </a:spcAft>
                      </a:pPr>
                      <a:endParaRPr lang="en-US" sz="1200" dirty="0">
                        <a:effectLst/>
                        <a:latin typeface="Times New Roman"/>
                        <a:ea typeface="MS Mincho"/>
                      </a:endParaRPr>
                    </a:p>
                  </a:txBody>
                  <a:tcPr marL="91464" marR="91464" marT="0" marB="0"/>
                </a:tc>
                <a:tc>
                  <a:txBody>
                    <a:bodyPr/>
                    <a:lstStyle/>
                    <a:p>
                      <a:pPr marL="0" marR="0">
                        <a:spcBef>
                          <a:spcPts val="0"/>
                        </a:spcBef>
                        <a:spcAft>
                          <a:spcPts val="0"/>
                        </a:spcAft>
                      </a:pPr>
                      <a:r>
                        <a:rPr lang="en-US" sz="1000" dirty="0" smtClean="0">
                          <a:effectLst/>
                          <a:latin typeface="Arial"/>
                          <a:ea typeface="MS Mincho"/>
                        </a:rPr>
                        <a:t>Invoices with attachment</a:t>
                      </a:r>
                    </a:p>
                    <a:p>
                      <a:pPr marL="0" marR="0">
                        <a:spcBef>
                          <a:spcPts val="0"/>
                        </a:spcBef>
                        <a:spcAft>
                          <a:spcPts val="0"/>
                        </a:spcAft>
                      </a:pPr>
                      <a:r>
                        <a:rPr lang="en-US" sz="1000" dirty="0" smtClean="0">
                          <a:effectLst/>
                          <a:latin typeface="Arial"/>
                          <a:ea typeface="MS Mincho"/>
                        </a:rPr>
                        <a:t>Summary invoices </a:t>
                      </a:r>
                    </a:p>
                  </a:txBody>
                  <a:tcPr marL="91464" marR="91464" marT="0" marB="0"/>
                </a:tc>
              </a:tr>
            </a:tbl>
          </a:graphicData>
        </a:graphic>
      </p:graphicFrame>
      <p:sp>
        <p:nvSpPr>
          <p:cNvPr id="3" name="Title 2"/>
          <p:cNvSpPr>
            <a:spLocks noGrp="1"/>
          </p:cNvSpPr>
          <p:nvPr>
            <p:ph type="title"/>
          </p:nvPr>
        </p:nvSpPr>
        <p:spPr/>
        <p:txBody>
          <a:bodyPr/>
          <a:lstStyle/>
          <a:p>
            <a:r>
              <a:rPr lang="en-US" dirty="0" smtClean="0"/>
              <a:t>Project scope</a:t>
            </a:r>
            <a:endParaRPr lang="en-US" dirty="0"/>
          </a:p>
        </p:txBody>
      </p:sp>
    </p:spTree>
    <p:extLst>
      <p:ext uri="{BB962C8B-B14F-4D97-AF65-F5344CB8AC3E}">
        <p14:creationId xmlns:p14="http://schemas.microsoft.com/office/powerpoint/2010/main" val="3481351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431912" y="1219482"/>
            <a:ext cx="11572713" cy="5268545"/>
          </a:xfrm>
          <a:prstGeom prst="rect">
            <a:avLst/>
          </a:prstGeom>
        </p:spPr>
        <p:txBody>
          <a:bodyPr lIns="108878" tIns="54439" rIns="108878" bIns="54439"/>
          <a:lstStyle/>
          <a:p>
            <a:pPr marL="0" lvl="2" indent="0">
              <a:buNone/>
            </a:pPr>
            <a:r>
              <a:rPr lang="en-US" sz="2100" b="1" dirty="0">
                <a:solidFill>
                  <a:srgbClr val="FF0000"/>
                </a:solidFill>
              </a:rPr>
              <a:t>Please note that the Legal biding document is the one in Ariba ! </a:t>
            </a:r>
          </a:p>
          <a:p>
            <a:pPr marL="0" lvl="2" indent="0">
              <a:buNone/>
            </a:pPr>
            <a:endParaRPr lang="en-US" sz="2100" b="1" dirty="0">
              <a:solidFill>
                <a:srgbClr val="FF0000"/>
              </a:solidFill>
            </a:endParaRPr>
          </a:p>
          <a:p>
            <a:pPr marL="0" lvl="2" indent="0">
              <a:buNone/>
            </a:pPr>
            <a:r>
              <a:rPr lang="en-US" sz="2100" b="1" dirty="0"/>
              <a:t>Please review the attached document for more details regarding :</a:t>
            </a:r>
          </a:p>
          <a:p>
            <a:pPr fontAlgn="ctr"/>
            <a:r>
              <a:rPr lang="en-US" sz="1900" dirty="0"/>
              <a:t> - the Digital signature Process in Chapter 4</a:t>
            </a:r>
          </a:p>
          <a:p>
            <a:pPr fontAlgn="ctr"/>
            <a:r>
              <a:rPr lang="en-US" sz="1900" dirty="0"/>
              <a:t>- Storage and Archiving page 27</a:t>
            </a:r>
          </a:p>
          <a:p>
            <a:pPr marL="0" lvl="2" indent="0">
              <a:buNone/>
            </a:pPr>
            <a:r>
              <a:rPr lang="en-US" sz="2100" dirty="0"/>
              <a:t> - </a:t>
            </a:r>
            <a:r>
              <a:rPr lang="en-US" dirty="0"/>
              <a:t>the types of rules we have and how they are applied pages : 30 – 34. </a:t>
            </a:r>
            <a:r>
              <a:rPr lang="en-US" sz="1900"/>
              <a:t>If needed, you may review details about the different validation rules in Chapter 3</a:t>
            </a:r>
          </a:p>
          <a:p>
            <a:pPr marL="0" lvl="2" indent="0">
              <a:buNone/>
            </a:pPr>
            <a:endParaRPr lang="en-US" sz="2100" dirty="0"/>
          </a:p>
          <a:p>
            <a:pPr marL="0" lvl="2" indent="0">
              <a:buNone/>
            </a:pPr>
            <a:endParaRPr lang="en-US" sz="2100" dirty="0"/>
          </a:p>
          <a:p>
            <a:pPr marL="0" lvl="2" indent="0">
              <a:buNone/>
            </a:pPr>
            <a:endParaRPr lang="en-US" sz="2100" dirty="0"/>
          </a:p>
          <a:p>
            <a:pPr marL="0" lvl="2" indent="0">
              <a:buNone/>
            </a:pPr>
            <a:endParaRPr lang="en-US" sz="2100" dirty="0"/>
          </a:p>
        </p:txBody>
      </p:sp>
      <p:sp>
        <p:nvSpPr>
          <p:cNvPr id="2" name="Title 1"/>
          <p:cNvSpPr>
            <a:spLocks noGrp="1"/>
          </p:cNvSpPr>
          <p:nvPr>
            <p:ph type="title"/>
          </p:nvPr>
        </p:nvSpPr>
        <p:spPr/>
        <p:txBody>
          <a:bodyPr/>
          <a:lstStyle/>
          <a:p>
            <a:r>
              <a:rPr lang="en-US" dirty="0" smtClean="0"/>
              <a:t>Project Scope  - additional information</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078021696"/>
              </p:ext>
            </p:extLst>
          </p:nvPr>
        </p:nvGraphicFramePr>
        <p:xfrm>
          <a:off x="1338020" y="4345095"/>
          <a:ext cx="1901125" cy="1604074"/>
        </p:xfrm>
        <a:graphic>
          <a:graphicData uri="http://schemas.openxmlformats.org/presentationml/2006/ole">
            <mc:AlternateContent xmlns:mc="http://schemas.openxmlformats.org/markup-compatibility/2006">
              <mc:Choice xmlns:v="urn:schemas-microsoft-com:vml" Requires="v">
                <p:oleObj spid="_x0000_s1057" name="Acrobat Document" showAsIcon="1" r:id="rId4" imgW="914400" imgH="771480" progId="AcroExch.Document.7">
                  <p:embed/>
                </p:oleObj>
              </mc:Choice>
              <mc:Fallback>
                <p:oleObj name="Acrobat Document" showAsIcon="1" r:id="rId4" imgW="914400" imgH="771480" progId="AcroExch.Document.7">
                  <p:embed/>
                  <p:pic>
                    <p:nvPicPr>
                      <p:cNvPr id="0" name=""/>
                      <p:cNvPicPr/>
                      <p:nvPr/>
                    </p:nvPicPr>
                    <p:blipFill>
                      <a:blip r:embed="rId5"/>
                      <a:stretch>
                        <a:fillRect/>
                      </a:stretch>
                    </p:blipFill>
                    <p:spPr>
                      <a:xfrm>
                        <a:off x="1338020" y="4345095"/>
                        <a:ext cx="1901125" cy="1604074"/>
                      </a:xfrm>
                      <a:prstGeom prst="rect">
                        <a:avLst/>
                      </a:prstGeom>
                    </p:spPr>
                  </p:pic>
                </p:oleObj>
              </mc:Fallback>
            </mc:AlternateContent>
          </a:graphicData>
        </a:graphic>
      </p:graphicFrame>
    </p:spTree>
    <p:extLst>
      <p:ext uri="{BB962C8B-B14F-4D97-AF65-F5344CB8AC3E}">
        <p14:creationId xmlns:p14="http://schemas.microsoft.com/office/powerpoint/2010/main" val="42624577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436146" y="1691080"/>
            <a:ext cx="11327116" cy="4396805"/>
          </a:xfrm>
          <a:prstGeom prst="rect">
            <a:avLst/>
          </a:prstGeom>
        </p:spPr>
        <p:txBody>
          <a:bodyPr lIns="108878" tIns="54439" rIns="108878" bIns="54439"/>
          <a:lstStyle/>
          <a:p>
            <a:r>
              <a:rPr lang="en-US" dirty="0" smtClean="0"/>
              <a:t>3</a:t>
            </a:r>
            <a:r>
              <a:rPr lang="en-US" baseline="30000" dirty="0" smtClean="0"/>
              <a:t>rd</a:t>
            </a:r>
            <a:r>
              <a:rPr lang="en-US" dirty="0" smtClean="0"/>
              <a:t> Party Involvement</a:t>
            </a:r>
          </a:p>
          <a:p>
            <a:r>
              <a:rPr lang="en-US" dirty="0" smtClean="0"/>
              <a:t>Number of projects engaged in</a:t>
            </a:r>
          </a:p>
          <a:p>
            <a:r>
              <a:rPr lang="en-US" dirty="0" smtClean="0"/>
              <a:t>Vacation and holiday planning</a:t>
            </a:r>
          </a:p>
          <a:p>
            <a:r>
              <a:rPr lang="en-US" dirty="0" smtClean="0"/>
              <a:t>Buyer and Seller aligned on all test cases for testing phase.</a:t>
            </a:r>
          </a:p>
          <a:p>
            <a:r>
              <a:rPr lang="en-US" dirty="0" smtClean="0"/>
              <a:t>Testing scenarios available to be discussed.</a:t>
            </a:r>
          </a:p>
          <a:p>
            <a:endParaRPr lang="en-US" dirty="0"/>
          </a:p>
          <a:p>
            <a:endParaRPr lang="en-US" dirty="0"/>
          </a:p>
        </p:txBody>
      </p:sp>
      <p:sp>
        <p:nvSpPr>
          <p:cNvPr id="2" name="Title 1"/>
          <p:cNvSpPr>
            <a:spLocks noGrp="1"/>
          </p:cNvSpPr>
          <p:nvPr>
            <p:ph type="title"/>
          </p:nvPr>
        </p:nvSpPr>
        <p:spPr/>
        <p:txBody>
          <a:bodyPr/>
          <a:lstStyle/>
          <a:p>
            <a:r>
              <a:rPr lang="en-US" dirty="0" smtClean="0"/>
              <a:t>Challenges : Impacting Timeline</a:t>
            </a:r>
            <a:endParaRPr lang="en-US" dirty="0"/>
          </a:p>
        </p:txBody>
      </p:sp>
      <p:sp>
        <p:nvSpPr>
          <p:cNvPr id="5" name="Slide Number Placeholder 4"/>
          <p:cNvSpPr>
            <a:spLocks noGrp="1"/>
          </p:cNvSpPr>
          <p:nvPr>
            <p:ph type="sldNum" sz="quarter" idx="4294967295"/>
          </p:nvPr>
        </p:nvSpPr>
        <p:spPr>
          <a:xfrm>
            <a:off x="11483790" y="6402282"/>
            <a:ext cx="711385" cy="152435"/>
          </a:xfrm>
          <a:prstGeom prst="rect">
            <a:avLst/>
          </a:prstGeom>
        </p:spPr>
        <p:txBody>
          <a:bodyPr lIns="108878" tIns="54439" rIns="108878" bIns="54439"/>
          <a:lstStyle/>
          <a:p>
            <a:fld id="{41617A2B-148D-4D5A-B8F9-B9E319B866D8}" type="slidenum">
              <a:rPr lang="en-US" smtClean="0"/>
              <a:pPr/>
              <a:t>14</a:t>
            </a:fld>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812172724"/>
              </p:ext>
            </p:extLst>
          </p:nvPr>
        </p:nvGraphicFramePr>
        <p:xfrm>
          <a:off x="935726" y="4836358"/>
          <a:ext cx="1219518" cy="771704"/>
        </p:xfrm>
        <a:graphic>
          <a:graphicData uri="http://schemas.openxmlformats.org/presentationml/2006/ole">
            <mc:AlternateContent xmlns:mc="http://schemas.openxmlformats.org/markup-compatibility/2006">
              <mc:Choice xmlns:v="urn:schemas-microsoft-com:vml" Requires="v">
                <p:oleObj spid="_x0000_s2081" name="Worksheet" showAsIcon="1" r:id="rId3" imgW="914400" imgH="771480" progId="Excel.Sheet.12">
                  <p:embed/>
                </p:oleObj>
              </mc:Choice>
              <mc:Fallback>
                <p:oleObj name="Worksheet" showAsIcon="1" r:id="rId3" imgW="914400" imgH="771480" progId="Excel.Sheet.12">
                  <p:embed/>
                  <p:pic>
                    <p:nvPicPr>
                      <p:cNvPr id="0" name=""/>
                      <p:cNvPicPr/>
                      <p:nvPr/>
                    </p:nvPicPr>
                    <p:blipFill>
                      <a:blip r:embed="rId4"/>
                      <a:stretch>
                        <a:fillRect/>
                      </a:stretch>
                    </p:blipFill>
                    <p:spPr>
                      <a:xfrm>
                        <a:off x="935726" y="4836358"/>
                        <a:ext cx="1219518" cy="771704"/>
                      </a:xfrm>
                      <a:prstGeom prst="rect">
                        <a:avLst/>
                      </a:prstGeom>
                    </p:spPr>
                  </p:pic>
                </p:oleObj>
              </mc:Fallback>
            </mc:AlternateContent>
          </a:graphicData>
        </a:graphic>
      </p:graphicFrame>
    </p:spTree>
    <p:extLst>
      <p:ext uri="{BB962C8B-B14F-4D97-AF65-F5344CB8AC3E}">
        <p14:creationId xmlns:p14="http://schemas.microsoft.com/office/powerpoint/2010/main" val="1697507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sz="quarter" idx="4294967295"/>
            <p:extLst>
              <p:ext uri="{D42A27DB-BD31-4B8C-83A1-F6EECF244321}">
                <p14:modId xmlns:p14="http://schemas.microsoft.com/office/powerpoint/2010/main" val="2464851143"/>
              </p:ext>
            </p:extLst>
          </p:nvPr>
        </p:nvGraphicFramePr>
        <p:xfrm>
          <a:off x="522651" y="1321110"/>
          <a:ext cx="11266019" cy="4863408"/>
        </p:xfrm>
        <a:graphic>
          <a:graphicData uri="http://schemas.openxmlformats.org/drawingml/2006/table">
            <a:tbl>
              <a:tblPr/>
              <a:tblGrid>
                <a:gridCol w="1290087"/>
                <a:gridCol w="5115861"/>
                <a:gridCol w="1690459"/>
                <a:gridCol w="1584806"/>
                <a:gridCol w="1584806"/>
              </a:tblGrid>
              <a:tr h="689845">
                <a:tc>
                  <a:txBody>
                    <a:bodyPr/>
                    <a:lstStyle/>
                    <a:p>
                      <a:pPr algn="ctr" fontAlgn="ctr"/>
                      <a:r>
                        <a:rPr lang="en-US" sz="1600" b="1" i="0" u="none" strike="noStrike" dirty="0">
                          <a:solidFill>
                            <a:srgbClr val="FFFFFF"/>
                          </a:solidFill>
                          <a:latin typeface="Calibri"/>
                        </a:rPr>
                        <a:t>Phase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fontAlgn="ctr"/>
                      <a:r>
                        <a:rPr lang="en-US" sz="1600" b="1" i="0" u="none" strike="noStrike">
                          <a:solidFill>
                            <a:srgbClr val="FFFFFF"/>
                          </a:solidFill>
                          <a:latin typeface="Calibri"/>
                        </a:rPr>
                        <a:t>Milestone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a:solidFill>
                            <a:srgbClr val="FFFFFF"/>
                          </a:solidFill>
                          <a:latin typeface="Calibri"/>
                        </a:rPr>
                        <a:t>Owner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a:solidFill>
                            <a:srgbClr val="FFFFFF"/>
                          </a:solidFill>
                          <a:latin typeface="Calibri"/>
                        </a:rPr>
                        <a:t>Duration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ctr" fontAlgn="ctr"/>
                      <a:r>
                        <a:rPr lang="en-US" sz="1600" b="1" i="0" u="none" strike="noStrike">
                          <a:solidFill>
                            <a:srgbClr val="FFFFFF"/>
                          </a:solidFill>
                          <a:latin typeface="Calibri"/>
                        </a:rPr>
                        <a:t>Date Due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r>
              <a:tr h="689845">
                <a:tc>
                  <a:txBody>
                    <a:bodyPr/>
                    <a:lstStyle/>
                    <a:p>
                      <a:pPr algn="ctr" fontAlgn="ctr"/>
                      <a:r>
                        <a:rPr lang="en-US" sz="1600" b="1" i="0" u="none" strike="noStrike">
                          <a:solidFill>
                            <a:srgbClr val="000000"/>
                          </a:solidFill>
                          <a:latin typeface="Calibri"/>
                        </a:rPr>
                        <a:t>Plan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a:solidFill>
                            <a:srgbClr val="000000"/>
                          </a:solidFill>
                          <a:latin typeface="Calibri"/>
                        </a:rPr>
                        <a:t>Signoff on Project Plan &amp; Timelines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t>
                      </a:r>
                      <a:r>
                        <a:rPr lang="en-US" sz="1600" b="0" i="0" u="none" strike="noStrike" dirty="0" smtClean="0">
                          <a:solidFill>
                            <a:srgbClr val="000000"/>
                          </a:solidFill>
                          <a:latin typeface="Calibri"/>
                        </a:rPr>
                        <a:t>Supplier</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t>
                      </a:r>
                      <a:r>
                        <a:rPr lang="en-US" sz="1600" b="0" i="0" u="none" strike="noStrike" dirty="0" smtClean="0">
                          <a:solidFill>
                            <a:srgbClr val="000000"/>
                          </a:solidFill>
                          <a:latin typeface="Calibri"/>
                        </a:rPr>
                        <a:t>1 week</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689845">
                <a:tc>
                  <a:txBody>
                    <a:bodyPr/>
                    <a:lstStyle/>
                    <a:p>
                      <a:pPr algn="ctr" fontAlgn="ctr"/>
                      <a:r>
                        <a:rPr lang="en-US" sz="1600" b="1" i="0" u="none" strike="noStrike">
                          <a:solidFill>
                            <a:srgbClr val="000000"/>
                          </a:solidFill>
                          <a:latin typeface="Calibri"/>
                        </a:rPr>
                        <a:t>Design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a:solidFill>
                            <a:srgbClr val="000000"/>
                          </a:solidFill>
                          <a:latin typeface="Calibri"/>
                        </a:rPr>
                        <a:t>Buyer specs </a:t>
                      </a:r>
                      <a:r>
                        <a:rPr lang="en-US" sz="1600" b="0" i="0" u="none" strike="noStrike" dirty="0" smtClean="0">
                          <a:solidFill>
                            <a:srgbClr val="000000"/>
                          </a:solidFill>
                          <a:latin typeface="Calibri"/>
                        </a:rPr>
                        <a:t>reviewed </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smtClean="0">
                          <a:solidFill>
                            <a:srgbClr val="000000"/>
                          </a:solidFill>
                          <a:latin typeface="Calibri"/>
                        </a:rPr>
                        <a:t>Supplier</a:t>
                      </a:r>
                      <a:r>
                        <a:rPr lang="en-US" sz="16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 </a:t>
                      </a:r>
                      <a:r>
                        <a:rPr lang="en-US" sz="1600" b="0" i="0" u="none" strike="noStrike" dirty="0" smtClean="0">
                          <a:solidFill>
                            <a:srgbClr val="000000"/>
                          </a:solidFill>
                          <a:latin typeface="Calibri"/>
                        </a:rPr>
                        <a:t>1 week</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9845">
                <a:tc>
                  <a:txBody>
                    <a:bodyPr/>
                    <a:lstStyle/>
                    <a:p>
                      <a:pPr algn="ctr" fontAlgn="ctr"/>
                      <a:r>
                        <a:rPr lang="en-US" sz="1600" b="1" i="0" u="none" strike="noStrike">
                          <a:solidFill>
                            <a:srgbClr val="000000"/>
                          </a:solidFill>
                          <a:latin typeface="Calibri"/>
                        </a:rPr>
                        <a:t>Build</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a:solidFill>
                            <a:srgbClr val="000000"/>
                          </a:solidFill>
                          <a:latin typeface="Calibri"/>
                        </a:rPr>
                        <a:t>Data mapping completed, webChecker passed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t>
                      </a:r>
                      <a:r>
                        <a:rPr lang="en-US" sz="1600" b="0" i="0" u="none" strike="noStrike" dirty="0" smtClean="0">
                          <a:solidFill>
                            <a:srgbClr val="000000"/>
                          </a:solidFill>
                          <a:latin typeface="Calibri"/>
                        </a:rPr>
                        <a:t>Supplier</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t>
                      </a:r>
                      <a:r>
                        <a:rPr lang="en-US" sz="1600" b="0" i="0" u="none" strike="noStrike" dirty="0" smtClean="0">
                          <a:solidFill>
                            <a:srgbClr val="000000"/>
                          </a:solidFill>
                          <a:latin typeface="Calibri"/>
                        </a:rPr>
                        <a:t>3 weeks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689845">
                <a:tc>
                  <a:txBody>
                    <a:bodyPr/>
                    <a:lstStyle/>
                    <a:p>
                      <a:pPr algn="ctr" fontAlgn="ctr"/>
                      <a:r>
                        <a:rPr lang="en-US" sz="1600" b="1" i="0" u="none" strike="noStrike">
                          <a:solidFill>
                            <a:srgbClr val="000000"/>
                          </a:solidFill>
                          <a:latin typeface="Calibri"/>
                        </a:rPr>
                        <a:t>Test</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Calibri"/>
                        </a:rPr>
                        <a:t>Testing completed/Sign off on Test Cases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smtClean="0">
                          <a:solidFill>
                            <a:srgbClr val="000000"/>
                          </a:solidFill>
                          <a:latin typeface="Calibri"/>
                        </a:rPr>
                        <a:t>All</a:t>
                      </a:r>
                      <a:r>
                        <a:rPr lang="en-US" sz="16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600" b="0" i="0" u="none" strike="noStrike" dirty="0" smtClean="0">
                          <a:solidFill>
                            <a:srgbClr val="000000"/>
                          </a:solidFill>
                          <a:latin typeface="Calibri"/>
                        </a:rPr>
                        <a:t> 3 weeks</a:t>
                      </a:r>
                      <a:r>
                        <a:rPr lang="en-US" sz="16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89845">
                <a:tc>
                  <a:txBody>
                    <a:bodyPr/>
                    <a:lstStyle/>
                    <a:p>
                      <a:pPr algn="ctr" fontAlgn="ctr"/>
                      <a:r>
                        <a:rPr lang="en-US" sz="1600" b="1" i="0" u="none" strike="noStrike">
                          <a:solidFill>
                            <a:srgbClr val="000000"/>
                          </a:solidFill>
                          <a:latin typeface="Calibri"/>
                        </a:rPr>
                        <a:t>Deploy</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ctr"/>
                      <a:r>
                        <a:rPr lang="en-US" sz="1600" b="0" i="0" u="none" strike="noStrike">
                          <a:solidFill>
                            <a:srgbClr val="000000"/>
                          </a:solidFill>
                          <a:latin typeface="Calibri"/>
                        </a:rPr>
                        <a:t>Confirm Cutover activities completed</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t>
                      </a:r>
                      <a:r>
                        <a:rPr lang="en-US" sz="1600" b="0" i="0" u="none" strike="noStrike" dirty="0" smtClean="0">
                          <a:solidFill>
                            <a:srgbClr val="000000"/>
                          </a:solidFill>
                          <a:latin typeface="Calibri"/>
                        </a:rPr>
                        <a:t>All</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t>
                      </a:r>
                      <a:r>
                        <a:rPr lang="en-US" sz="1600" b="0" i="0" u="none" strike="noStrike" dirty="0" smtClean="0">
                          <a:solidFill>
                            <a:srgbClr val="000000"/>
                          </a:solidFill>
                          <a:latin typeface="Calibri"/>
                        </a:rPr>
                        <a:t>3 days</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ctr" fontAlgn="ctr"/>
                      <a:r>
                        <a:rPr lang="en-US" sz="16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724338">
                <a:tc>
                  <a:txBody>
                    <a:bodyPr/>
                    <a:lstStyle/>
                    <a:p>
                      <a:pPr algn="ctr" fontAlgn="ctr"/>
                      <a:r>
                        <a:rPr lang="en-US" sz="1600" b="1" i="0" u="none" strike="noStrike">
                          <a:solidFill>
                            <a:srgbClr val="000000"/>
                          </a:solidFill>
                          <a:latin typeface="Calibri"/>
                        </a:rPr>
                        <a:t>Go Live</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Calibri"/>
                        </a:rPr>
                        <a:t>Confirm Go Live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 </a:t>
                      </a:r>
                      <a:r>
                        <a:rPr lang="en-US" sz="1600" b="0" i="0" u="none" strike="noStrike" dirty="0" smtClean="0">
                          <a:solidFill>
                            <a:srgbClr val="000000"/>
                          </a:solidFill>
                          <a:latin typeface="Calibri"/>
                        </a:rPr>
                        <a:t>All</a:t>
                      </a:r>
                      <a:endParaRPr lang="en-US" sz="1600" b="0" i="0" u="none" strike="noStrike" dirty="0">
                        <a:solidFill>
                          <a:srgbClr val="000000"/>
                        </a:solidFill>
                        <a:latin typeface="Calibri"/>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Calibri"/>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Title 1"/>
          <p:cNvSpPr>
            <a:spLocks noGrp="1"/>
          </p:cNvSpPr>
          <p:nvPr>
            <p:ph type="title"/>
          </p:nvPr>
        </p:nvSpPr>
        <p:spPr/>
        <p:txBody>
          <a:bodyPr/>
          <a:lstStyle/>
          <a:p>
            <a:r>
              <a:rPr lang="en-US" dirty="0" smtClean="0"/>
              <a:t>Timeline Milestones</a:t>
            </a:r>
            <a:endParaRPr lang="en-US" dirty="0"/>
          </a:p>
        </p:txBody>
      </p:sp>
      <p:sp>
        <p:nvSpPr>
          <p:cNvPr id="5" name="Slide Number Placeholder 4"/>
          <p:cNvSpPr>
            <a:spLocks noGrp="1"/>
          </p:cNvSpPr>
          <p:nvPr>
            <p:ph type="sldNum" sz="quarter" idx="4294967295"/>
          </p:nvPr>
        </p:nvSpPr>
        <p:spPr>
          <a:xfrm>
            <a:off x="11483790" y="6402282"/>
            <a:ext cx="711385" cy="152435"/>
          </a:xfrm>
          <a:prstGeom prst="rect">
            <a:avLst/>
          </a:prstGeom>
        </p:spPr>
        <p:txBody>
          <a:bodyPr lIns="108878" tIns="54439" rIns="108878" bIns="54439"/>
          <a:lstStyle/>
          <a:p>
            <a:fld id="{41617A2B-148D-4D5A-B8F9-B9E319B866D8}" type="slidenum">
              <a:rPr lang="en-US" smtClean="0"/>
              <a:pPr/>
              <a:t>15</a:t>
            </a:fld>
            <a:endParaRPr lang="en-US"/>
          </a:p>
        </p:txBody>
      </p:sp>
    </p:spTree>
    <p:extLst>
      <p:ext uri="{BB962C8B-B14F-4D97-AF65-F5344CB8AC3E}">
        <p14:creationId xmlns:p14="http://schemas.microsoft.com/office/powerpoint/2010/main" val="35718708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609759" y="880422"/>
            <a:ext cx="10975658" cy="5158219"/>
          </a:xfrm>
          <a:prstGeom prst="rect">
            <a:avLst/>
          </a:prstGeom>
          <a:solidFill>
            <a:schemeClr val="bg1"/>
          </a:solidFill>
        </p:spPr>
        <p:txBody>
          <a:bodyPr lIns="108878" tIns="54439" rIns="108878" bIns="54439"/>
          <a:lstStyle/>
          <a:p>
            <a:r>
              <a:rPr lang="en-US" sz="2100" dirty="0"/>
              <a:t>Establish Status Call Cadence</a:t>
            </a:r>
          </a:p>
          <a:p>
            <a:pPr lvl="1"/>
            <a:r>
              <a:rPr lang="en-US" sz="1700" dirty="0"/>
              <a:t>&lt;Weekly&gt; OR &lt;bi-weekly&gt;</a:t>
            </a:r>
          </a:p>
          <a:p>
            <a:pPr lvl="1"/>
            <a:r>
              <a:rPr lang="en-US" sz="1700" dirty="0"/>
              <a:t>&lt;day&gt;, &lt;time&gt;</a:t>
            </a:r>
          </a:p>
          <a:p>
            <a:pPr lvl="1"/>
            <a:r>
              <a:rPr lang="en-US" sz="1700" dirty="0"/>
              <a:t>&lt;List of Participants&gt;</a:t>
            </a:r>
          </a:p>
          <a:p>
            <a:pPr lvl="1"/>
            <a:endParaRPr lang="en-US" sz="1700" dirty="0"/>
          </a:p>
          <a:p>
            <a:pPr lvl="1"/>
            <a:r>
              <a:rPr lang="en-US" sz="1700" dirty="0"/>
              <a:t>Testing Phase</a:t>
            </a:r>
          </a:p>
          <a:p>
            <a:pPr lvl="1"/>
            <a:r>
              <a:rPr lang="en-US" sz="1700" dirty="0"/>
              <a:t>&lt;daily&gt;</a:t>
            </a:r>
          </a:p>
          <a:p>
            <a:pPr lvl="1"/>
            <a:r>
              <a:rPr lang="en-US" sz="1700" dirty="0"/>
              <a:t>&lt;day&gt;, &lt;time&gt;</a:t>
            </a:r>
          </a:p>
          <a:p>
            <a:pPr lvl="1"/>
            <a:r>
              <a:rPr lang="en-US" sz="1700" dirty="0"/>
              <a:t>&lt;List of Participants&gt;</a:t>
            </a:r>
          </a:p>
          <a:p>
            <a:r>
              <a:rPr lang="en-US" sz="2100" dirty="0"/>
              <a:t>Resources</a:t>
            </a:r>
          </a:p>
          <a:p>
            <a:pPr lvl="1"/>
            <a:r>
              <a:rPr lang="en-US" sz="1700" dirty="0"/>
              <a:t>Ariba Implementation Guides - Go to:  </a:t>
            </a:r>
            <a:r>
              <a:rPr lang="en-US" sz="1700" u="sng" dirty="0">
                <a:solidFill>
                  <a:schemeClr val="hlink"/>
                </a:solidFill>
              </a:rPr>
              <a:t>http://supplier.ariba.com/help</a:t>
            </a:r>
          </a:p>
          <a:p>
            <a:pPr lvl="1"/>
            <a:r>
              <a:rPr lang="en-US" sz="1700" dirty="0"/>
              <a:t> Supplier Information Portal (spec guides, project doc) – Log into your production account and go to Customer Relationships.  </a:t>
            </a:r>
          </a:p>
          <a:p>
            <a:pPr lvl="1"/>
            <a:r>
              <a:rPr lang="en-US" sz="1700" dirty="0"/>
              <a:t>Search Knowledgebase/Tech Notes – Connect.ariba.com</a:t>
            </a:r>
          </a:p>
          <a:p>
            <a:pPr lvl="1">
              <a:buNone/>
            </a:pPr>
            <a:endParaRPr lang="en-US" sz="1700" dirty="0"/>
          </a:p>
          <a:p>
            <a:pPr lvl="1"/>
            <a:endParaRPr lang="en-US" sz="2100" dirty="0"/>
          </a:p>
        </p:txBody>
      </p:sp>
      <p:sp>
        <p:nvSpPr>
          <p:cNvPr id="2" name="Title 1"/>
          <p:cNvSpPr>
            <a:spLocks noGrp="1"/>
          </p:cNvSpPr>
          <p:nvPr>
            <p:ph type="title"/>
          </p:nvPr>
        </p:nvSpPr>
        <p:spPr>
          <a:xfrm>
            <a:off x="609759" y="18262"/>
            <a:ext cx="10975658" cy="1143265"/>
          </a:xfrm>
        </p:spPr>
        <p:txBody>
          <a:bodyPr/>
          <a:lstStyle/>
          <a:p>
            <a:r>
              <a:rPr lang="en-US" dirty="0" smtClean="0"/>
              <a:t>Project Governance</a:t>
            </a:r>
            <a:endParaRPr lang="en-US" dirty="0"/>
          </a:p>
        </p:txBody>
      </p:sp>
      <p:sp>
        <p:nvSpPr>
          <p:cNvPr id="5" name="Slide Number Placeholder 4"/>
          <p:cNvSpPr>
            <a:spLocks noGrp="1"/>
          </p:cNvSpPr>
          <p:nvPr>
            <p:ph type="sldNum" sz="quarter" idx="4294967295"/>
          </p:nvPr>
        </p:nvSpPr>
        <p:spPr>
          <a:xfrm>
            <a:off x="11483790" y="6402282"/>
            <a:ext cx="711385" cy="152435"/>
          </a:xfrm>
          <a:prstGeom prst="rect">
            <a:avLst/>
          </a:prstGeom>
        </p:spPr>
        <p:txBody>
          <a:bodyPr lIns="108878" tIns="54439" rIns="108878" bIns="54439"/>
          <a:lstStyle/>
          <a:p>
            <a:fld id="{41617A2B-148D-4D5A-B8F9-B9E319B866D8}" type="slidenum">
              <a:rPr lang="en-US" smtClean="0"/>
              <a:pPr/>
              <a:t>16</a:t>
            </a:fld>
            <a:endParaRPr lang="en-US"/>
          </a:p>
        </p:txBody>
      </p:sp>
    </p:spTree>
    <p:extLst>
      <p:ext uri="{BB962C8B-B14F-4D97-AF65-F5344CB8AC3E}">
        <p14:creationId xmlns:p14="http://schemas.microsoft.com/office/powerpoint/2010/main" val="30595672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 and action list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87809939"/>
              </p:ext>
            </p:extLst>
          </p:nvPr>
        </p:nvGraphicFramePr>
        <p:xfrm>
          <a:off x="435349" y="2222471"/>
          <a:ext cx="10831919" cy="1186641"/>
        </p:xfrm>
        <a:graphic>
          <a:graphicData uri="http://schemas.openxmlformats.org/drawingml/2006/table">
            <a:tbl>
              <a:tblPr/>
              <a:tblGrid>
                <a:gridCol w="1666826"/>
                <a:gridCol w="5947703"/>
                <a:gridCol w="1228703"/>
                <a:gridCol w="1988687"/>
              </a:tblGrid>
              <a:tr h="740706">
                <a:tc>
                  <a:txBody>
                    <a:bodyPr/>
                    <a:lstStyle/>
                    <a:p>
                      <a:pPr marL="0" marR="0" fontAlgn="t">
                        <a:spcBef>
                          <a:spcPts val="0"/>
                        </a:spcBef>
                        <a:spcAft>
                          <a:spcPts val="0"/>
                        </a:spcAft>
                      </a:pPr>
                      <a:r>
                        <a:rPr lang="en-US" sz="1300" b="1" dirty="0">
                          <a:effectLst/>
                          <a:latin typeface="Calibri"/>
                        </a:rPr>
                        <a:t>Owner</a:t>
                      </a:r>
                      <a:endParaRPr lang="en-US" sz="1300" dirty="0">
                        <a:effectLst/>
                        <a:latin typeface="Calibri"/>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300" b="1">
                          <a:effectLst/>
                          <a:latin typeface="Calibri"/>
                        </a:rPr>
                        <a:t>Action </a:t>
                      </a:r>
                      <a:endParaRPr lang="en-US" sz="1300">
                        <a:effectLst/>
                        <a:latin typeface="Calibri"/>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300" b="1">
                          <a:effectLst/>
                          <a:latin typeface="Calibri"/>
                        </a:rPr>
                        <a:t>Original</a:t>
                      </a:r>
                      <a:endParaRPr lang="en-US" sz="1300">
                        <a:effectLst/>
                        <a:latin typeface="Calibri"/>
                      </a:endParaRPr>
                    </a:p>
                    <a:p>
                      <a:pPr marL="0" marR="0" fontAlgn="t">
                        <a:spcBef>
                          <a:spcPts val="0"/>
                        </a:spcBef>
                        <a:spcAft>
                          <a:spcPts val="0"/>
                        </a:spcAft>
                      </a:pPr>
                      <a:r>
                        <a:rPr lang="en-US" sz="1300" b="1">
                          <a:effectLst/>
                          <a:latin typeface="Calibri"/>
                        </a:rPr>
                        <a:t>Due Date </a:t>
                      </a:r>
                      <a:endParaRPr lang="en-US" sz="1300">
                        <a:effectLst/>
                        <a:latin typeface="Calibri"/>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300" b="1">
                          <a:effectLst/>
                          <a:latin typeface="Calibri"/>
                        </a:rPr>
                        <a:t>ETA/Status</a:t>
                      </a:r>
                      <a:endParaRPr lang="en-US" sz="1300">
                        <a:effectLst/>
                        <a:latin typeface="Calibri"/>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r h="445935">
                <a:tc>
                  <a:txBody>
                    <a:bodyPr/>
                    <a:lstStyle/>
                    <a:p>
                      <a:pPr marL="0" marR="0" fontAlgn="t">
                        <a:spcBef>
                          <a:spcPts val="0"/>
                        </a:spcBef>
                        <a:spcAft>
                          <a:spcPts val="0"/>
                        </a:spcAft>
                      </a:pPr>
                      <a:endParaRPr lang="en-US" sz="1100" dirty="0">
                        <a:effectLst/>
                        <a:latin typeface="Calibri"/>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endParaRPr lang="en-US" sz="1100" dirty="0">
                        <a:effectLst/>
                        <a:latin typeface="Calibri"/>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r>
                        <a:rPr lang="en-US" sz="1300">
                          <a:effectLst/>
                          <a:latin typeface="Calibri"/>
                        </a:rPr>
                        <a:t>10-12-14</a:t>
                      </a: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c>
                  <a:txBody>
                    <a:bodyPr/>
                    <a:lstStyle/>
                    <a:p>
                      <a:pPr marL="0" marR="0" fontAlgn="t">
                        <a:spcBef>
                          <a:spcPts val="0"/>
                        </a:spcBef>
                        <a:spcAft>
                          <a:spcPts val="0"/>
                        </a:spcAft>
                      </a:pPr>
                      <a:endParaRPr lang="en-US" sz="1100" dirty="0">
                        <a:effectLst/>
                        <a:latin typeface="Calibri"/>
                      </a:endParaRPr>
                    </a:p>
                  </a:txBody>
                  <a:tcPr marL="50800" marR="50800" marT="50800" marB="50800">
                    <a:lnL w="12700" cap="flat" cmpd="sng" algn="ctr">
                      <a:solidFill>
                        <a:srgbClr val="A3A3A3"/>
                      </a:solidFill>
                      <a:prstDash val="solid"/>
                      <a:round/>
                      <a:headEnd type="none" w="med" len="med"/>
                      <a:tailEnd type="none" w="med" len="med"/>
                    </a:lnL>
                    <a:lnR w="12700" cap="flat" cmpd="sng" algn="ctr">
                      <a:solidFill>
                        <a:srgbClr val="A3A3A3"/>
                      </a:solidFill>
                      <a:prstDash val="solid"/>
                      <a:round/>
                      <a:headEnd type="none" w="med" len="med"/>
                      <a:tailEnd type="none" w="med" len="med"/>
                    </a:lnR>
                    <a:lnT w="12700" cap="flat" cmpd="sng" algn="ctr">
                      <a:solidFill>
                        <a:srgbClr val="A3A3A3"/>
                      </a:solidFill>
                      <a:prstDash val="solid"/>
                      <a:round/>
                      <a:headEnd type="none" w="med" len="med"/>
                      <a:tailEnd type="none" w="med" len="med"/>
                    </a:lnT>
                    <a:lnB w="12700" cap="flat" cmpd="sng" algn="ctr">
                      <a:solidFill>
                        <a:srgbClr val="A3A3A3"/>
                      </a:solidFill>
                      <a:prstDash val="solid"/>
                      <a:round/>
                      <a:headEnd type="none" w="med" len="med"/>
                      <a:tailEnd type="none" w="med" len="med"/>
                    </a:lnB>
                  </a:tcPr>
                </a:tc>
              </a:tr>
            </a:tbl>
          </a:graphicData>
        </a:graphic>
      </p:graphicFrame>
      <p:sp>
        <p:nvSpPr>
          <p:cNvPr id="5" name="Rectangle 1"/>
          <p:cNvSpPr>
            <a:spLocks noChangeArrowheads="1"/>
          </p:cNvSpPr>
          <p:nvPr/>
        </p:nvSpPr>
        <p:spPr bwMode="auto">
          <a:xfrm>
            <a:off x="435349" y="1475223"/>
            <a:ext cx="503555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smtClean="0">
                <a:ln>
                  <a:noFill/>
                </a:ln>
                <a:solidFill>
                  <a:srgbClr val="1F497D"/>
                </a:solidFill>
                <a:effectLst/>
                <a:latin typeface="Calibri" pitchFamily="34" charset="0"/>
                <a:cs typeface="Arial" pitchFamily="34" charset="0"/>
              </a:rPr>
              <a:t>Action Items</a:t>
            </a:r>
            <a:endParaRPr kumimoji="0" lang="en-US" alt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1209070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Roles &amp; Responsibilities – Project Team</a:t>
            </a:r>
            <a:endParaRPr lang="en-US" dirty="0"/>
          </a:p>
        </p:txBody>
      </p:sp>
      <p:sp>
        <p:nvSpPr>
          <p:cNvPr id="5" name="Slide Number Placeholder 4"/>
          <p:cNvSpPr>
            <a:spLocks noGrp="1"/>
          </p:cNvSpPr>
          <p:nvPr>
            <p:ph type="sldNum" sz="quarter" idx="4294967295"/>
          </p:nvPr>
        </p:nvSpPr>
        <p:spPr>
          <a:xfrm>
            <a:off x="141855" y="6510108"/>
            <a:ext cx="544124" cy="306459"/>
          </a:xfrm>
          <a:prstGeom prst="rect">
            <a:avLst/>
          </a:prstGeom>
        </p:spPr>
        <p:txBody>
          <a:bodyPr lIns="108878" tIns="54439" rIns="108878" bIns="54439"/>
          <a:lstStyle/>
          <a:p>
            <a:fld id="{41617A2B-148D-4D5A-B8F9-B9E319B866D8}" type="slidenum">
              <a:rPr lang="en-US" smtClean="0"/>
              <a:pPr/>
              <a:t>18</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2904676302"/>
              </p:ext>
            </p:extLst>
          </p:nvPr>
        </p:nvGraphicFramePr>
        <p:xfrm>
          <a:off x="133851" y="1238074"/>
          <a:ext cx="11770964" cy="5216152"/>
        </p:xfrm>
        <a:graphic>
          <a:graphicData uri="http://schemas.openxmlformats.org/drawingml/2006/table">
            <a:tbl>
              <a:tblPr/>
              <a:tblGrid>
                <a:gridCol w="2985371"/>
                <a:gridCol w="2736822"/>
                <a:gridCol w="6048771"/>
              </a:tblGrid>
              <a:tr h="174742">
                <a:tc>
                  <a:txBody>
                    <a:bodyPr/>
                    <a:lstStyle/>
                    <a:p>
                      <a:pPr algn="l" rtl="0" fontAlgn="t"/>
                      <a:r>
                        <a:rPr lang="en-US" sz="1000" b="1"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Buyer Role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r>
              <a:tr h="349486">
                <a:tc>
                  <a:txBody>
                    <a:bodyPr/>
                    <a:lstStyle/>
                    <a:p>
                      <a:pPr algn="l" rtl="0" fontAlgn="t"/>
                      <a:r>
                        <a:rPr lang="en-US" sz="1000" b="0" i="0" u="none" strike="noStrike" dirty="0">
                          <a:solidFill>
                            <a:srgbClr val="000000"/>
                          </a:solidFill>
                          <a:latin typeface="Calibri"/>
                        </a:rPr>
                        <a:t> </a:t>
                      </a:r>
                      <a:r>
                        <a:rPr lang="en-US" sz="1000" b="0" i="0" u="none" strike="noStrike" dirty="0" smtClean="0">
                          <a:solidFill>
                            <a:srgbClr val="000000"/>
                          </a:solidFill>
                          <a:latin typeface="Calibri"/>
                        </a:rPr>
                        <a:t>Daniel Enache</a:t>
                      </a: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t"/>
                      <a:r>
                        <a:rPr lang="en-US" sz="1000" b="0" i="0" u="none" strike="noStrike" dirty="0">
                          <a:solidFill>
                            <a:srgbClr val="000000"/>
                          </a:solidFill>
                          <a:latin typeface="Calibri"/>
                        </a:rPr>
                        <a:t>Project Lead</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fontAlgn="b"/>
                      <a:r>
                        <a:rPr lang="en-US" sz="1000" b="0" i="0" u="none" strike="noStrike">
                          <a:solidFill>
                            <a:srgbClr val="000000"/>
                          </a:solidFill>
                          <a:latin typeface="Calibri"/>
                        </a:rPr>
                        <a:t>Main contact for project coordination</a:t>
                      </a:r>
                      <a:br>
                        <a:rPr lang="en-US" sz="1000" b="0" i="0" u="none" strike="noStrike">
                          <a:solidFill>
                            <a:srgbClr val="000000"/>
                          </a:solidFill>
                          <a:latin typeface="Calibri"/>
                        </a:rPr>
                      </a:br>
                      <a:r>
                        <a:rPr lang="en-US" sz="1000" b="0" i="0" u="none" strike="noStrike">
                          <a:solidFill>
                            <a:srgbClr val="000000"/>
                          </a:solidFill>
                          <a:latin typeface="Calibri"/>
                        </a:rPr>
                        <a:t>Enforce compliance of project timelines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453956">
                <a:tc>
                  <a:txBody>
                    <a:bodyPr/>
                    <a:lstStyle/>
                    <a:p>
                      <a:pPr algn="l" rtl="0" fontAlgn="t"/>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dirty="0">
                          <a:solidFill>
                            <a:srgbClr val="000000"/>
                          </a:solidFill>
                          <a:latin typeface="Calibri"/>
                        </a:rPr>
                        <a:t>Technical Contact</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a:solidFill>
                            <a:srgbClr val="000000"/>
                          </a:solidFill>
                          <a:latin typeface="Calibri"/>
                        </a:rPr>
                        <a:t>Support of cXML/EDI Identified Supplier testing</a:t>
                      </a:r>
                      <a:br>
                        <a:rPr lang="en-US" sz="1000" b="0" i="0" u="none" strike="noStrike">
                          <a:solidFill>
                            <a:srgbClr val="000000"/>
                          </a:solidFill>
                          <a:latin typeface="Calibri"/>
                        </a:rPr>
                      </a:br>
                      <a:r>
                        <a:rPr lang="en-US" sz="1000" b="0" i="0" u="none" strike="noStrike">
                          <a:solidFill>
                            <a:srgbClr val="000000"/>
                          </a:solidFill>
                          <a:latin typeface="Calibri"/>
                        </a:rPr>
                        <a:t>Provide connection parameters to  ERP systems</a:t>
                      </a:r>
                      <a:br>
                        <a:rPr lang="en-US" sz="1000" b="0" i="0" u="none" strike="noStrike">
                          <a:solidFill>
                            <a:srgbClr val="000000"/>
                          </a:solidFill>
                          <a:latin typeface="Calibri"/>
                        </a:rPr>
                      </a:br>
                      <a:r>
                        <a:rPr lang="en-US" sz="1000" b="0" i="0" u="none" strike="noStrike">
                          <a:solidFill>
                            <a:srgbClr val="000000"/>
                          </a:solidFill>
                          <a:latin typeface="Calibri"/>
                        </a:rPr>
                        <a:t>Assist in troubleshooting document errors from the application/ERP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14612">
                <a:tc>
                  <a:txBody>
                    <a:bodyPr/>
                    <a:lstStyle/>
                    <a:p>
                      <a:pPr marL="0" marR="0" indent="0" algn="l" defTabSz="914400" rtl="0" eaLnBrk="1" fontAlgn="t" latinLnBrk="0" hangingPunct="1">
                        <a:lnSpc>
                          <a:spcPct val="100000"/>
                        </a:lnSpc>
                        <a:spcBef>
                          <a:spcPts val="0"/>
                        </a:spcBef>
                        <a:spcAft>
                          <a:spcPts val="0"/>
                        </a:spcAft>
                        <a:buClrTx/>
                        <a:buSzTx/>
                        <a:buFontTx/>
                        <a:buNone/>
                        <a:tabLst/>
                        <a:defRPr/>
                      </a:pPr>
                      <a:endParaRPr lang="en-US" sz="1000" b="0" i="0" u="none" strike="noStrike" dirty="0" smtClean="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Supplier Enablement Lead / Testing Contact</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a:solidFill>
                            <a:srgbClr val="000000"/>
                          </a:solidFill>
                          <a:latin typeface="Calibri"/>
                        </a:rPr>
                        <a:t>Generate Test Orders</a:t>
                      </a:r>
                      <a:br>
                        <a:rPr lang="en-US" sz="1000" b="0" i="0" u="none" strike="noStrike">
                          <a:solidFill>
                            <a:srgbClr val="000000"/>
                          </a:solidFill>
                          <a:latin typeface="Calibri"/>
                        </a:rPr>
                      </a:br>
                      <a:r>
                        <a:rPr lang="en-US" sz="1000" b="0" i="0" u="none" strike="noStrike">
                          <a:solidFill>
                            <a:srgbClr val="000000"/>
                          </a:solidFill>
                          <a:latin typeface="Calibri"/>
                        </a:rPr>
                        <a:t>Reconcile and approve invoices</a:t>
                      </a:r>
                      <a:br>
                        <a:rPr lang="en-US" sz="1000" b="0" i="0" u="none" strike="noStrike">
                          <a:solidFill>
                            <a:srgbClr val="000000"/>
                          </a:solidFill>
                          <a:latin typeface="Calibri"/>
                        </a:rPr>
                      </a:br>
                      <a:r>
                        <a:rPr lang="en-US" sz="1000" b="0" i="0" u="none" strike="noStrike">
                          <a:solidFill>
                            <a:srgbClr val="000000"/>
                          </a:solidFill>
                          <a:latin typeface="Calibri"/>
                        </a:rPr>
                        <a:t>Assist in other testing activities, coordinate go-live</a:t>
                      </a:r>
                      <a:br>
                        <a:rPr lang="en-US" sz="1000" b="0" i="0" u="none" strike="noStrike">
                          <a:solidFill>
                            <a:srgbClr val="000000"/>
                          </a:solidFill>
                          <a:latin typeface="Calibri"/>
                        </a:rPr>
                      </a:br>
                      <a:r>
                        <a:rPr lang="en-US" sz="1000" b="0" i="0" u="none" strike="noStrike">
                          <a:solidFill>
                            <a:srgbClr val="000000"/>
                          </a:solidFill>
                          <a:latin typeface="Calibri"/>
                        </a:rPr>
                        <a:t>Download &amp; validate applicable test transactions; load &amp; process through ERP</a:t>
                      </a:r>
                      <a:br>
                        <a:rPr lang="en-US" sz="1000" b="0" i="0" u="none" strike="noStrike">
                          <a:solidFill>
                            <a:srgbClr val="000000"/>
                          </a:solidFill>
                          <a:latin typeface="Calibri"/>
                        </a:rPr>
                      </a:br>
                      <a:endParaRPr lang="en-US" sz="1000" b="0" i="0" u="none" strike="noStrike">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174742">
                <a:tc>
                  <a:txBody>
                    <a:bodyPr/>
                    <a:lstStyle/>
                    <a:p>
                      <a:pPr algn="l" rtl="0" fontAlgn="t"/>
                      <a:r>
                        <a:rPr lang="en-US" sz="1000" b="0"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Supplier Role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r>
              <a:tr h="698972">
                <a:tc>
                  <a:txBody>
                    <a:bodyPr/>
                    <a:lstStyle/>
                    <a:p>
                      <a:pPr marL="0" marR="0" lvl="1"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Project Lead</a:t>
                      </a:r>
                      <a:br>
                        <a:rPr lang="en-US" sz="1000" b="0" i="0" u="none" strike="noStrike" dirty="0">
                          <a:solidFill>
                            <a:srgbClr val="000000"/>
                          </a:solidFill>
                          <a:latin typeface="Calibri"/>
                        </a:rPr>
                      </a:br>
                      <a:r>
                        <a:rPr lang="en-US" sz="1000" b="0" i="0" u="none" strike="noStrike" dirty="0">
                          <a:solidFill>
                            <a:srgbClr val="000000"/>
                          </a:solidFill>
                          <a:latin typeface="Calibri"/>
                        </a:rPr>
                        <a:t>(Contact Name)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Main contact for project coordination</a:t>
                      </a:r>
                      <a:br>
                        <a:rPr lang="en-US" sz="1000" b="0" i="0" u="none" strike="noStrike" dirty="0">
                          <a:solidFill>
                            <a:srgbClr val="000000"/>
                          </a:solidFill>
                          <a:latin typeface="Calibri"/>
                        </a:rPr>
                      </a:br>
                      <a:r>
                        <a:rPr lang="en-US" sz="1000" b="0" i="0" u="none" strike="noStrike" dirty="0">
                          <a:solidFill>
                            <a:srgbClr val="000000"/>
                          </a:solidFill>
                          <a:latin typeface="Calibri"/>
                        </a:rPr>
                        <a:t>Provide commitment to project timeline</a:t>
                      </a:r>
                      <a:br>
                        <a:rPr lang="en-US" sz="1000" b="0" i="0" u="none" strike="noStrike" dirty="0">
                          <a:solidFill>
                            <a:srgbClr val="000000"/>
                          </a:solidFill>
                          <a:latin typeface="Calibri"/>
                        </a:rPr>
                      </a:br>
                      <a:r>
                        <a:rPr lang="en-US" sz="1000" b="0" i="0" u="none" strike="noStrike" dirty="0">
                          <a:solidFill>
                            <a:srgbClr val="000000"/>
                          </a:solidFill>
                          <a:latin typeface="Calibri"/>
                        </a:rPr>
                        <a:t>Understand buyer's transaction validation rules</a:t>
                      </a:r>
                      <a:br>
                        <a:rPr lang="en-US" sz="1000" b="0" i="0" u="none" strike="noStrike" dirty="0">
                          <a:solidFill>
                            <a:srgbClr val="000000"/>
                          </a:solidFill>
                          <a:latin typeface="Calibri"/>
                        </a:rPr>
                      </a:br>
                      <a:r>
                        <a:rPr lang="en-US" sz="1000" b="0" i="0" u="none" strike="noStrike" dirty="0">
                          <a:solidFill>
                            <a:srgbClr val="000000"/>
                          </a:solidFill>
                          <a:latin typeface="Calibri"/>
                        </a:rPr>
                        <a:t>Participate in status meetings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524228">
                <a:tc>
                  <a:txBody>
                    <a:bodyPr/>
                    <a:lstStyle/>
                    <a:p>
                      <a:pPr marL="0" marR="0" lvl="1" indent="0" algn="l" defTabSz="914400" rtl="0" eaLnBrk="1" fontAlgn="t" latinLnBrk="0" hangingPunct="1">
                        <a:lnSpc>
                          <a:spcPct val="100000"/>
                        </a:lnSpc>
                        <a:spcBef>
                          <a:spcPts val="0"/>
                        </a:spcBef>
                        <a:spcAft>
                          <a:spcPts val="0"/>
                        </a:spcAft>
                        <a:buClrTx/>
                        <a:buSzTx/>
                        <a:buFontTx/>
                        <a:buNone/>
                        <a:tabLst/>
                        <a:defRPr/>
                      </a:pPr>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dirty="0">
                          <a:solidFill>
                            <a:srgbClr val="000000"/>
                          </a:solidFill>
                          <a:latin typeface="Calibri"/>
                        </a:rPr>
                        <a:t>Technical (Developer)</a:t>
                      </a:r>
                      <a:br>
                        <a:rPr lang="en-US" sz="1000" b="0" i="0" u="none" strike="noStrike" dirty="0">
                          <a:solidFill>
                            <a:srgbClr val="000000"/>
                          </a:solidFill>
                          <a:latin typeface="Calibri"/>
                        </a:rPr>
                      </a:br>
                      <a:r>
                        <a:rPr lang="en-US" sz="1000" b="0" i="0" u="none" strike="noStrike" dirty="0">
                          <a:solidFill>
                            <a:srgbClr val="000000"/>
                          </a:solidFill>
                          <a:latin typeface="Calibri"/>
                        </a:rPr>
                        <a:t>(Contact Name)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dirty="0">
                          <a:solidFill>
                            <a:srgbClr val="000000"/>
                          </a:solidFill>
                          <a:latin typeface="Calibri"/>
                        </a:rPr>
                        <a:t>Provide technical details for integration to back-end systems</a:t>
                      </a:r>
                      <a:br>
                        <a:rPr lang="en-US" sz="1000" b="0" i="0" u="none" strike="noStrike" dirty="0">
                          <a:solidFill>
                            <a:srgbClr val="000000"/>
                          </a:solidFill>
                          <a:latin typeface="Calibri"/>
                        </a:rPr>
                      </a:br>
                      <a:r>
                        <a:rPr lang="en-US" sz="1000" b="0" i="0" u="none" strike="noStrike" dirty="0">
                          <a:solidFill>
                            <a:srgbClr val="000000"/>
                          </a:solidFill>
                          <a:latin typeface="Calibri"/>
                        </a:rPr>
                        <a:t>Perform data mapping</a:t>
                      </a:r>
                      <a:br>
                        <a:rPr lang="en-US" sz="1000" b="0" i="0" u="none" strike="noStrike" dirty="0">
                          <a:solidFill>
                            <a:srgbClr val="000000"/>
                          </a:solidFill>
                          <a:latin typeface="Calibri"/>
                        </a:rPr>
                      </a:br>
                      <a:r>
                        <a:rPr lang="en-US" sz="1000" b="0" i="0" u="none" strike="noStrike" dirty="0">
                          <a:solidFill>
                            <a:srgbClr val="000000"/>
                          </a:solidFill>
                          <a:latin typeface="Calibri"/>
                        </a:rPr>
                        <a:t>Assist in troubleshooting document failures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73714">
                <a:tc>
                  <a:txBody>
                    <a:bodyPr/>
                    <a:lstStyle/>
                    <a:p>
                      <a:pPr algn="l" rtl="0" fontAlgn="t"/>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Testing Contact</a:t>
                      </a:r>
                      <a:br>
                        <a:rPr lang="en-US" sz="1000" b="0" i="0" u="none" strike="noStrike" dirty="0">
                          <a:solidFill>
                            <a:srgbClr val="000000"/>
                          </a:solidFill>
                          <a:latin typeface="Calibri"/>
                        </a:rPr>
                      </a:br>
                      <a:r>
                        <a:rPr lang="en-US" sz="1000" b="0" i="0" u="none" strike="noStrike" dirty="0">
                          <a:solidFill>
                            <a:srgbClr val="000000"/>
                          </a:solidFill>
                          <a:latin typeface="Calibri"/>
                        </a:rPr>
                        <a:t>(Contact Name)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Generate Test Orders</a:t>
                      </a:r>
                      <a:br>
                        <a:rPr lang="en-US" sz="1000" b="0" i="0" u="none" strike="noStrike" dirty="0">
                          <a:solidFill>
                            <a:srgbClr val="000000"/>
                          </a:solidFill>
                          <a:latin typeface="Calibri"/>
                        </a:rPr>
                      </a:br>
                      <a:r>
                        <a:rPr lang="en-US" sz="1000" b="0" i="0" u="none" strike="noStrike" dirty="0">
                          <a:solidFill>
                            <a:srgbClr val="000000"/>
                          </a:solidFill>
                          <a:latin typeface="Calibri"/>
                        </a:rPr>
                        <a:t>Reconcile and approve invoices</a:t>
                      </a:r>
                      <a:br>
                        <a:rPr lang="en-US" sz="1000" b="0" i="0" u="none" strike="noStrike" dirty="0">
                          <a:solidFill>
                            <a:srgbClr val="000000"/>
                          </a:solidFill>
                          <a:latin typeface="Calibri"/>
                        </a:rPr>
                      </a:br>
                      <a:r>
                        <a:rPr lang="en-US" sz="1000" b="0" i="0" u="none" strike="noStrike" dirty="0">
                          <a:solidFill>
                            <a:srgbClr val="000000"/>
                          </a:solidFill>
                          <a:latin typeface="Calibri"/>
                        </a:rPr>
                        <a:t>Assist in other testing activities, coordinate go-live</a:t>
                      </a:r>
                      <a:br>
                        <a:rPr lang="en-US" sz="1000" b="0" i="0" u="none" strike="noStrike" dirty="0">
                          <a:solidFill>
                            <a:srgbClr val="000000"/>
                          </a:solidFill>
                          <a:latin typeface="Calibri"/>
                        </a:rPr>
                      </a:br>
                      <a:r>
                        <a:rPr lang="en-US" sz="1000" b="0" i="0" u="none" strike="noStrike" dirty="0">
                          <a:solidFill>
                            <a:srgbClr val="000000"/>
                          </a:solidFill>
                          <a:latin typeface="Calibri"/>
                        </a:rPr>
                        <a:t>Download &amp; validate applicable test transactions; load &amp; process through ERP</a:t>
                      </a:r>
                      <a:br>
                        <a:rPr lang="en-US" sz="1000" b="0" i="0" u="none" strike="noStrike" dirty="0">
                          <a:solidFill>
                            <a:srgbClr val="000000"/>
                          </a:solidFill>
                          <a:latin typeface="Calibri"/>
                        </a:rPr>
                      </a:br>
                      <a:endParaRPr lang="en-US" sz="1000" b="0" i="0" u="none" strike="noStrike" dirty="0">
                        <a:solidFill>
                          <a:srgbClr val="000000"/>
                        </a:solidFill>
                        <a:latin typeface="Calibri"/>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174742">
                <a:tc>
                  <a:txBody>
                    <a:bodyPr/>
                    <a:lstStyle/>
                    <a:p>
                      <a:pPr algn="l" rtl="0" fontAlgn="t"/>
                      <a:r>
                        <a:rPr lang="en-US" sz="1000" b="0" i="0" u="none" strike="noStrike" dirty="0">
                          <a:solidFill>
                            <a:srgbClr val="FFFFFF"/>
                          </a:solidFill>
                          <a:latin typeface="Calibri"/>
                        </a:rPr>
                        <a:t>Contact Name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Ariba Role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c>
                  <a:txBody>
                    <a:bodyPr/>
                    <a:lstStyle/>
                    <a:p>
                      <a:pPr algn="l" rtl="0" fontAlgn="t"/>
                      <a:r>
                        <a:rPr lang="en-US" sz="1000" b="1" i="0" u="none" strike="noStrike">
                          <a:solidFill>
                            <a:srgbClr val="FFFFFF"/>
                          </a:solidFill>
                          <a:latin typeface="Calibri"/>
                        </a:rPr>
                        <a:t>Responsibility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F81BD"/>
                    </a:solidFill>
                  </a:tcPr>
                </a:tc>
              </a:tr>
              <a:tr h="698972">
                <a:tc>
                  <a:txBody>
                    <a:bodyPr/>
                    <a:lstStyle/>
                    <a:p>
                      <a:pPr algn="l" rtl="0" fontAlgn="t"/>
                      <a:r>
                        <a:rPr lang="en-US" sz="1000" b="0" i="0" u="none" strike="noStrike" dirty="0" smtClean="0">
                          <a:solidFill>
                            <a:srgbClr val="000000"/>
                          </a:solidFill>
                          <a:latin typeface="Calibri"/>
                        </a:rPr>
                        <a:t>Emilia  Stefan</a:t>
                      </a:r>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Integration Manager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c>
                  <a:txBody>
                    <a:bodyPr/>
                    <a:lstStyle/>
                    <a:p>
                      <a:pPr algn="l" rtl="0" fontAlgn="t"/>
                      <a:r>
                        <a:rPr lang="en-US" sz="1000" b="0" i="0" u="none" strike="noStrike" dirty="0">
                          <a:solidFill>
                            <a:srgbClr val="000000"/>
                          </a:solidFill>
                          <a:latin typeface="Calibri"/>
                        </a:rPr>
                        <a:t>Manage end-to-end supplier integration</a:t>
                      </a:r>
                      <a:br>
                        <a:rPr lang="en-US" sz="1000" b="0" i="0" u="none" strike="noStrike" dirty="0">
                          <a:solidFill>
                            <a:srgbClr val="000000"/>
                          </a:solidFill>
                          <a:latin typeface="Calibri"/>
                        </a:rPr>
                      </a:br>
                      <a:r>
                        <a:rPr lang="en-US" sz="1000" b="0" i="0" u="none" strike="noStrike" dirty="0">
                          <a:solidFill>
                            <a:srgbClr val="000000"/>
                          </a:solidFill>
                          <a:latin typeface="Calibri"/>
                        </a:rPr>
                        <a:t>Troubleshoot failed/rejected documents</a:t>
                      </a:r>
                      <a:br>
                        <a:rPr lang="en-US" sz="1000" b="0" i="0" u="none" strike="noStrike" dirty="0">
                          <a:solidFill>
                            <a:srgbClr val="000000"/>
                          </a:solidFill>
                          <a:latin typeface="Calibri"/>
                        </a:rPr>
                      </a:br>
                      <a:r>
                        <a:rPr lang="en-US" sz="1000" b="0" i="0" u="none" strike="noStrike" dirty="0">
                          <a:solidFill>
                            <a:srgbClr val="000000"/>
                          </a:solidFill>
                          <a:latin typeface="Calibri"/>
                        </a:rPr>
                        <a:t>Ensure timely completion of project milestones</a:t>
                      </a:r>
                      <a:br>
                        <a:rPr lang="en-US" sz="1000" b="0" i="0" u="none" strike="noStrike" dirty="0">
                          <a:solidFill>
                            <a:srgbClr val="000000"/>
                          </a:solidFill>
                          <a:latin typeface="Calibri"/>
                        </a:rPr>
                      </a:br>
                      <a:r>
                        <a:rPr lang="en-US" sz="1000" b="0" i="0" u="none" strike="noStrike" dirty="0">
                          <a:solidFill>
                            <a:srgbClr val="000000"/>
                          </a:solidFill>
                          <a:latin typeface="Calibri"/>
                        </a:rPr>
                        <a:t>Escalate issues to appropriate person/team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8D8D8"/>
                    </a:solidFill>
                  </a:tcPr>
                </a:tc>
              </a:tr>
              <a:tr h="174742">
                <a:tc>
                  <a:txBody>
                    <a:bodyPr/>
                    <a:lstStyle/>
                    <a:p>
                      <a:pPr algn="l" rtl="0" fontAlgn="t"/>
                      <a:r>
                        <a:rPr lang="en-US" sz="1000" b="0" i="0" u="none" strike="noStrike" dirty="0">
                          <a:solidFill>
                            <a:srgbClr val="000000"/>
                          </a:solidFill>
                          <a:latin typeface="Calibri"/>
                        </a:rPr>
                        <a: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a:solidFill>
                            <a:srgbClr val="000000"/>
                          </a:solidFill>
                          <a:latin typeface="Calibri"/>
                        </a:rPr>
                        <a:t>Customer Support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t"/>
                      <a:r>
                        <a:rPr lang="en-US" sz="1000" b="0" i="0" u="none" strike="noStrike" dirty="0">
                          <a:solidFill>
                            <a:srgbClr val="000000"/>
                          </a:solidFill>
                          <a:latin typeface="Calibri"/>
                        </a:rPr>
                        <a:t>Support Post-production issues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283988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436146" y="1691080"/>
            <a:ext cx="11327116" cy="4396805"/>
          </a:xfrm>
          <a:prstGeom prst="rect">
            <a:avLst/>
          </a:prstGeom>
        </p:spPr>
        <p:txBody>
          <a:bodyPr lIns="108878" tIns="54439" rIns="108878" bIns="54439"/>
          <a:lstStyle/>
          <a:p>
            <a:r>
              <a:rPr lang="en-US" dirty="0" smtClean="0"/>
              <a:t>Post Go-Live Support</a:t>
            </a:r>
          </a:p>
          <a:p>
            <a:pPr marL="340243" indent="-340243">
              <a:buFont typeface="Arial" panose="020B0604020202020204" pitchFamily="34" charset="0"/>
              <a:buChar char="•"/>
            </a:pPr>
            <a:r>
              <a:rPr lang="en-US" dirty="0" smtClean="0"/>
              <a:t>ESIMs provide 2 weeks support post Go-Live during Live transactions starting with the first transaction in Production.</a:t>
            </a:r>
          </a:p>
          <a:p>
            <a:pPr marL="340243" indent="-340243">
              <a:buFont typeface="Arial" panose="020B0604020202020204" pitchFamily="34" charset="0"/>
              <a:buChar char="•"/>
            </a:pPr>
            <a:r>
              <a:rPr lang="en-US" dirty="0" smtClean="0"/>
              <a:t>After the two week period  - a Service Request should be created for any request. (Steps detailed in the next slides)</a:t>
            </a:r>
          </a:p>
          <a:p>
            <a:pPr marL="340243" indent="-340243">
              <a:buFont typeface="Arial" panose="020B0604020202020204" pitchFamily="34" charset="0"/>
              <a:buChar char="•"/>
            </a:pPr>
            <a:r>
              <a:rPr lang="en-US" dirty="0" smtClean="0"/>
              <a:t>Direct access to Customer Enablement Experts for onboarding assistance : 1– 800 </a:t>
            </a:r>
            <a:r>
              <a:rPr lang="en-US" dirty="0"/>
              <a:t>– </a:t>
            </a:r>
            <a:r>
              <a:rPr lang="en-US" dirty="0" smtClean="0"/>
              <a:t>974 </a:t>
            </a:r>
            <a:r>
              <a:rPr lang="en-US" dirty="0"/>
              <a:t>– </a:t>
            </a:r>
            <a:r>
              <a:rPr lang="en-US" dirty="0" smtClean="0"/>
              <a:t>4899 *</a:t>
            </a:r>
          </a:p>
          <a:p>
            <a:endParaRPr lang="en-US" dirty="0"/>
          </a:p>
          <a:p>
            <a:pPr marL="340243" indent="-340243">
              <a:buFont typeface="Arial" panose="020B0604020202020204" pitchFamily="34" charset="0"/>
              <a:buChar char="•"/>
            </a:pPr>
            <a:r>
              <a:rPr lang="en-US" dirty="0" smtClean="0"/>
              <a:t>*</a:t>
            </a:r>
            <a:r>
              <a:rPr lang="en-US" sz="1900" i="1" dirty="0"/>
              <a:t>Suppliers can call this number for non-technical issues.</a:t>
            </a:r>
          </a:p>
        </p:txBody>
      </p:sp>
      <p:sp>
        <p:nvSpPr>
          <p:cNvPr id="3" name="Title 2"/>
          <p:cNvSpPr>
            <a:spLocks noGrp="1"/>
          </p:cNvSpPr>
          <p:nvPr>
            <p:ph type="title"/>
          </p:nvPr>
        </p:nvSpPr>
        <p:spPr/>
        <p:txBody>
          <a:bodyPr/>
          <a:lstStyle/>
          <a:p>
            <a:r>
              <a:rPr lang="en-US" dirty="0" smtClean="0"/>
              <a:t>Transition To Support </a:t>
            </a:r>
            <a:endParaRPr lang="en-US" dirty="0"/>
          </a:p>
        </p:txBody>
      </p:sp>
    </p:spTree>
    <p:extLst>
      <p:ext uri="{BB962C8B-B14F-4D97-AF65-F5344CB8AC3E}">
        <p14:creationId xmlns:p14="http://schemas.microsoft.com/office/powerpoint/2010/main" val="303419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207427" y="1263113"/>
            <a:ext cx="8463875" cy="5385660"/>
          </a:xfrm>
          <a:prstGeom prst="rect">
            <a:avLst/>
          </a:prstGeom>
        </p:spPr>
        <p:txBody>
          <a:bodyPr lIns="108878" tIns="54439" rIns="108878" bIns="54439"/>
          <a:lstStyle/>
          <a:p>
            <a:pPr marL="171450" indent="-171450">
              <a:lnSpc>
                <a:spcPts val="2000"/>
              </a:lnSpc>
              <a:spcBef>
                <a:spcPts val="1200"/>
              </a:spcBef>
              <a:buFont typeface="Wingdings" panose="05000000000000000000" pitchFamily="2" charset="2"/>
              <a:buChar char="ü"/>
            </a:pPr>
            <a:r>
              <a:rPr lang="en-US" sz="1200" dirty="0">
                <a:latin typeface="+mj-lt"/>
              </a:rPr>
              <a:t>Introductions – Project Team</a:t>
            </a:r>
          </a:p>
          <a:p>
            <a:pPr marL="171450" indent="-171450">
              <a:lnSpc>
                <a:spcPts val="2000"/>
              </a:lnSpc>
              <a:spcBef>
                <a:spcPts val="1200"/>
              </a:spcBef>
              <a:buFont typeface="Wingdings" panose="05000000000000000000" pitchFamily="2" charset="2"/>
              <a:buChar char="ü"/>
            </a:pPr>
            <a:r>
              <a:rPr lang="en-US" sz="1200" dirty="0">
                <a:latin typeface="+mj-lt"/>
              </a:rPr>
              <a:t>Kick Off Meeting Objectives</a:t>
            </a:r>
          </a:p>
          <a:p>
            <a:pPr marL="171450" indent="-171450">
              <a:lnSpc>
                <a:spcPts val="2000"/>
              </a:lnSpc>
              <a:spcBef>
                <a:spcPts val="1200"/>
              </a:spcBef>
              <a:buFont typeface="Wingdings" panose="05000000000000000000" pitchFamily="2" charset="2"/>
              <a:buChar char="ü"/>
            </a:pPr>
            <a:r>
              <a:rPr lang="en-US" sz="1200" dirty="0">
                <a:latin typeface="+mj-lt"/>
              </a:rPr>
              <a:t>Presentation Speakers</a:t>
            </a:r>
          </a:p>
          <a:p>
            <a:pPr marL="171450" indent="-171450">
              <a:lnSpc>
                <a:spcPts val="2000"/>
              </a:lnSpc>
              <a:spcBef>
                <a:spcPts val="1200"/>
              </a:spcBef>
              <a:buFont typeface="Wingdings" panose="05000000000000000000" pitchFamily="2" charset="2"/>
              <a:buChar char="ü"/>
            </a:pPr>
            <a:r>
              <a:rPr lang="en-US" sz="1200" dirty="0">
                <a:latin typeface="+mj-lt"/>
              </a:rPr>
              <a:t>Seller Integration Methodology</a:t>
            </a:r>
          </a:p>
          <a:p>
            <a:pPr marL="171450" indent="-171450">
              <a:lnSpc>
                <a:spcPts val="2000"/>
              </a:lnSpc>
              <a:spcBef>
                <a:spcPts val="1200"/>
              </a:spcBef>
              <a:buFont typeface="Wingdings" panose="05000000000000000000" pitchFamily="2" charset="2"/>
              <a:buChar char="ü"/>
            </a:pPr>
            <a:r>
              <a:rPr lang="fr-FR" sz="1200" dirty="0">
                <a:latin typeface="+mj-lt"/>
              </a:rPr>
              <a:t>	</a:t>
            </a:r>
            <a:r>
              <a:rPr lang="en-US" sz="1200" dirty="0">
                <a:solidFill>
                  <a:schemeClr val="bg1">
                    <a:lumMod val="50000"/>
                  </a:schemeClr>
                </a:solidFill>
                <a:latin typeface="+mj-lt"/>
              </a:rPr>
              <a:t>Six steps approach</a:t>
            </a:r>
          </a:p>
          <a:p>
            <a:pPr marL="171450" indent="-171450">
              <a:lnSpc>
                <a:spcPts val="2000"/>
              </a:lnSpc>
              <a:spcBef>
                <a:spcPts val="1200"/>
              </a:spcBef>
              <a:buFont typeface="Wingdings" panose="05000000000000000000" pitchFamily="2" charset="2"/>
              <a:buChar char="ü"/>
            </a:pPr>
            <a:r>
              <a:rPr lang="en-US" sz="1200" dirty="0">
                <a:solidFill>
                  <a:schemeClr val="bg1">
                    <a:lumMod val="50000"/>
                  </a:schemeClr>
                </a:solidFill>
                <a:latin typeface="+mj-lt"/>
              </a:rPr>
              <a:t>	Project Life Cycle</a:t>
            </a:r>
          </a:p>
          <a:p>
            <a:pPr marL="171450" indent="-171450">
              <a:lnSpc>
                <a:spcPts val="2000"/>
              </a:lnSpc>
              <a:spcBef>
                <a:spcPts val="1200"/>
              </a:spcBef>
              <a:buFont typeface="Wingdings" panose="05000000000000000000" pitchFamily="2" charset="2"/>
              <a:buChar char="ü"/>
            </a:pPr>
            <a:r>
              <a:rPr lang="en-US" sz="1200" dirty="0">
                <a:solidFill>
                  <a:schemeClr val="bg1">
                    <a:lumMod val="50000"/>
                  </a:schemeClr>
                </a:solidFill>
                <a:latin typeface="+mj-lt"/>
              </a:rPr>
              <a:t>	RACI</a:t>
            </a:r>
          </a:p>
          <a:p>
            <a:pPr marL="171450" indent="-171450">
              <a:lnSpc>
                <a:spcPts val="2000"/>
              </a:lnSpc>
              <a:spcBef>
                <a:spcPts val="1200"/>
              </a:spcBef>
              <a:buFont typeface="Wingdings" panose="05000000000000000000" pitchFamily="2" charset="2"/>
              <a:buChar char="ü"/>
            </a:pPr>
            <a:r>
              <a:rPr lang="en-US" sz="1200" dirty="0">
                <a:latin typeface="+mj-lt"/>
              </a:rPr>
              <a:t>Current Status</a:t>
            </a:r>
          </a:p>
          <a:p>
            <a:pPr marL="171450" indent="-171450">
              <a:lnSpc>
                <a:spcPts val="2000"/>
              </a:lnSpc>
              <a:spcBef>
                <a:spcPts val="1200"/>
              </a:spcBef>
              <a:buFont typeface="Wingdings" panose="05000000000000000000" pitchFamily="2" charset="2"/>
              <a:buChar char="ü"/>
            </a:pPr>
            <a:r>
              <a:rPr lang="en-US" sz="1200" dirty="0">
                <a:latin typeface="+mj-lt"/>
              </a:rPr>
              <a:t>Project </a:t>
            </a:r>
            <a:r>
              <a:rPr lang="en-US" sz="1200" dirty="0" smtClean="0">
                <a:latin typeface="+mj-lt"/>
              </a:rPr>
              <a:t>Scope  - Challenges </a:t>
            </a:r>
            <a:r>
              <a:rPr lang="en-US" sz="1200" dirty="0">
                <a:latin typeface="+mj-lt"/>
              </a:rPr>
              <a:t>: Impacting Timeline</a:t>
            </a:r>
          </a:p>
          <a:p>
            <a:pPr marL="171450" indent="-171450">
              <a:lnSpc>
                <a:spcPts val="2000"/>
              </a:lnSpc>
              <a:spcBef>
                <a:spcPts val="1200"/>
              </a:spcBef>
              <a:buFont typeface="Wingdings" panose="05000000000000000000" pitchFamily="2" charset="2"/>
              <a:buChar char="ü"/>
            </a:pPr>
            <a:r>
              <a:rPr lang="en-US" sz="1200" dirty="0">
                <a:latin typeface="+mj-lt"/>
              </a:rPr>
              <a:t>Project Planning  &amp; Milestones</a:t>
            </a:r>
          </a:p>
          <a:p>
            <a:pPr marL="171450" indent="-171450">
              <a:lnSpc>
                <a:spcPts val="2000"/>
              </a:lnSpc>
              <a:spcBef>
                <a:spcPts val="1200"/>
              </a:spcBef>
              <a:buFont typeface="Wingdings" panose="05000000000000000000" pitchFamily="2" charset="2"/>
              <a:buChar char="ü"/>
            </a:pPr>
            <a:r>
              <a:rPr lang="en-US" sz="1200" dirty="0">
                <a:latin typeface="+mj-lt"/>
              </a:rPr>
              <a:t>Project Timelines</a:t>
            </a:r>
          </a:p>
          <a:p>
            <a:pPr marL="171450" indent="-171450">
              <a:lnSpc>
                <a:spcPts val="2000"/>
              </a:lnSpc>
              <a:spcBef>
                <a:spcPts val="1200"/>
              </a:spcBef>
              <a:buFont typeface="Wingdings" panose="05000000000000000000" pitchFamily="2" charset="2"/>
              <a:buChar char="ü"/>
            </a:pPr>
            <a:r>
              <a:rPr lang="en-US" sz="1200" dirty="0">
                <a:latin typeface="+mj-lt"/>
              </a:rPr>
              <a:t>Resourcing &amp; Governance Model</a:t>
            </a:r>
          </a:p>
          <a:p>
            <a:pPr marL="171450" indent="-171450">
              <a:lnSpc>
                <a:spcPts val="2000"/>
              </a:lnSpc>
              <a:spcBef>
                <a:spcPts val="1200"/>
              </a:spcBef>
              <a:buFont typeface="Wingdings" panose="05000000000000000000" pitchFamily="2" charset="2"/>
              <a:buChar char="ü"/>
            </a:pPr>
            <a:r>
              <a:rPr lang="en-US" sz="1200" dirty="0">
                <a:latin typeface="+mj-lt"/>
              </a:rPr>
              <a:t>Transition to Support</a:t>
            </a:r>
          </a:p>
          <a:p>
            <a:pPr>
              <a:lnSpc>
                <a:spcPct val="150000"/>
              </a:lnSpc>
            </a:pPr>
            <a:endParaRPr lang="en-US" sz="3800" dirty="0">
              <a:solidFill>
                <a:schemeClr val="accent2"/>
              </a:solidFill>
              <a:latin typeface="Lato Black" pitchFamily="34" charset="0"/>
              <a:ea typeface="+mj-ea"/>
              <a:cs typeface="+mj-cs"/>
            </a:endParaRPr>
          </a:p>
          <a:p>
            <a:pPr>
              <a:buNone/>
            </a:pPr>
            <a:endParaRPr lang="en-US" dirty="0"/>
          </a:p>
        </p:txBody>
      </p:sp>
      <p:sp>
        <p:nvSpPr>
          <p:cNvPr id="2" name="Title 1"/>
          <p:cNvSpPr>
            <a:spLocks noGrp="1"/>
          </p:cNvSpPr>
          <p:nvPr>
            <p:ph type="title"/>
          </p:nvPr>
        </p:nvSpPr>
        <p:spPr/>
        <p:txBody>
          <a:bodyPr/>
          <a:lstStyle/>
          <a:p>
            <a:r>
              <a:rPr lang="en-US" dirty="0" smtClean="0"/>
              <a:t>Agenda</a:t>
            </a:r>
            <a:endParaRPr lang="en-US" dirty="0"/>
          </a:p>
        </p:txBody>
      </p:sp>
      <p:sp>
        <p:nvSpPr>
          <p:cNvPr id="5" name="Slide Number Placeholder 4"/>
          <p:cNvSpPr>
            <a:spLocks noGrp="1"/>
          </p:cNvSpPr>
          <p:nvPr>
            <p:ph type="sldNum" sz="quarter" idx="4294967295"/>
          </p:nvPr>
        </p:nvSpPr>
        <p:spPr>
          <a:xfrm>
            <a:off x="11483790" y="6402282"/>
            <a:ext cx="711385" cy="152435"/>
          </a:xfrm>
          <a:prstGeom prst="rect">
            <a:avLst/>
          </a:prstGeom>
        </p:spPr>
        <p:txBody>
          <a:bodyPr lIns="108878" tIns="54439" rIns="108878" bIns="54439"/>
          <a:lstStyle/>
          <a:p>
            <a:fld id="{41617A2B-148D-4D5A-B8F9-B9E319B866D8}" type="slidenum">
              <a:rPr lang="en-US" smtClean="0"/>
              <a:pPr/>
              <a:t>2</a:t>
            </a:fld>
            <a:endParaRPr lang="en-US" dirty="0"/>
          </a:p>
        </p:txBody>
      </p:sp>
    </p:spTree>
    <p:extLst>
      <p:ext uri="{BB962C8B-B14F-4D97-AF65-F5344CB8AC3E}">
        <p14:creationId xmlns:p14="http://schemas.microsoft.com/office/powerpoint/2010/main" val="23189187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436146" y="1691080"/>
            <a:ext cx="11327116" cy="4396805"/>
          </a:xfrm>
          <a:prstGeom prst="rect">
            <a:avLst/>
          </a:prstGeom>
        </p:spPr>
        <p:txBody>
          <a:bodyPr lIns="108878" tIns="54439" rIns="108878" bIns="54439"/>
          <a:lstStyle/>
          <a:p>
            <a:pPr marL="0" lvl="2">
              <a:spcBef>
                <a:spcPts val="0"/>
              </a:spcBef>
              <a:buClr>
                <a:schemeClr val="folHlink"/>
              </a:buClr>
              <a:tabLst>
                <a:tab pos="952679" algn="l"/>
              </a:tabLst>
              <a:defRPr/>
            </a:pPr>
            <a:r>
              <a:rPr lang="en-US" kern="0" dirty="0"/>
              <a:t>Go to </a:t>
            </a:r>
            <a:r>
              <a:rPr lang="en-US" kern="0" dirty="0">
                <a:solidFill>
                  <a:schemeClr val="bg2"/>
                </a:solidFill>
                <a:hlinkClick r:id="rId2"/>
              </a:rPr>
              <a:t>http://supplier.ariba.com</a:t>
            </a:r>
            <a:endParaRPr lang="en-US" kern="0" dirty="0">
              <a:solidFill>
                <a:schemeClr val="bg2"/>
              </a:solidFill>
            </a:endParaRPr>
          </a:p>
          <a:p>
            <a:r>
              <a:rPr lang="en-US" kern="0" dirty="0" smtClean="0">
                <a:ea typeface="Arial Unicode MS" pitchFamily="34" charset="-128"/>
                <a:cs typeface="Arial Unicode MS" pitchFamily="34" charset="-128"/>
              </a:rPr>
              <a:t>Access </a:t>
            </a:r>
            <a:r>
              <a:rPr lang="en-US" kern="0" dirty="0">
                <a:ea typeface="Arial Unicode MS" pitchFamily="34" charset="-128"/>
                <a:cs typeface="Arial Unicode MS" pitchFamily="34" charset="-128"/>
              </a:rPr>
              <a:t>the Help section from the right corner from your Test / Production account and choose Help Section  - Help center</a:t>
            </a:r>
            <a:endParaRPr lang="en-US" dirty="0"/>
          </a:p>
          <a:p>
            <a:endParaRPr lang="en-US" dirty="0"/>
          </a:p>
        </p:txBody>
      </p:sp>
      <p:sp>
        <p:nvSpPr>
          <p:cNvPr id="3" name="Title 2"/>
          <p:cNvSpPr>
            <a:spLocks noGrp="1"/>
          </p:cNvSpPr>
          <p:nvPr>
            <p:ph type="title"/>
          </p:nvPr>
        </p:nvSpPr>
        <p:spPr/>
        <p:txBody>
          <a:bodyPr/>
          <a:lstStyle/>
          <a:p>
            <a:pPr>
              <a:defRPr/>
            </a:pPr>
            <a:r>
              <a:rPr lang="en-US" kern="0" dirty="0"/>
              <a:t>Supplier Support Post Go-Live</a:t>
            </a:r>
          </a:p>
        </p:txBody>
      </p:sp>
      <p:pic>
        <p:nvPicPr>
          <p:cNvPr id="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8223" y="3281601"/>
            <a:ext cx="10722833" cy="30982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210451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defRPr/>
            </a:pPr>
            <a:r>
              <a:rPr lang="en-US" kern="0" dirty="0"/>
              <a:t>Supplier Support Post Go-Live</a:t>
            </a:r>
          </a:p>
        </p:txBody>
      </p:sp>
      <p:sp>
        <p:nvSpPr>
          <p:cNvPr id="12" name="Content Placeholder 1"/>
          <p:cNvSpPr>
            <a:spLocks noGrp="1"/>
          </p:cNvSpPr>
          <p:nvPr/>
        </p:nvSpPr>
        <p:spPr bwMode="gray">
          <a:xfrm>
            <a:off x="181202" y="1291051"/>
            <a:ext cx="11327116" cy="864422"/>
          </a:xfrm>
          <a:prstGeom prst="rect">
            <a:avLst/>
          </a:prstGeom>
        </p:spPr>
        <p:txBody>
          <a:bodyPr vert="horz" lIns="0" tIns="0" rIns="0" bIns="0" rtlCol="0">
            <a:noAutofit/>
          </a:bodyPr>
          <a:lst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180000" indent="-180000"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36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541338" indent="-180000"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fontAlgn="base">
              <a:spcBef>
                <a:spcPct val="50000"/>
              </a:spcBef>
              <a:spcAft>
                <a:spcPct val="0"/>
              </a:spcAft>
              <a:buClr>
                <a:srgbClr val="F0AB00"/>
              </a:buClr>
            </a:pPr>
            <a:r>
              <a:rPr lang="en-US" kern="0" dirty="0">
                <a:solidFill>
                  <a:srgbClr val="000000"/>
                </a:solidFill>
                <a:ea typeface="Arial Unicode MS" pitchFamily="34" charset="-128"/>
                <a:cs typeface="Arial Unicode MS" pitchFamily="34" charset="-128"/>
              </a:rPr>
              <a:t>Access the Help section from the right corner from your Test / Production account and choose Help Section  - Help </a:t>
            </a:r>
            <a:r>
              <a:rPr lang="en-US" kern="0" dirty="0" smtClean="0">
                <a:solidFill>
                  <a:srgbClr val="000000"/>
                </a:solidFill>
                <a:ea typeface="Arial Unicode MS" pitchFamily="34" charset="-128"/>
                <a:cs typeface="Arial Unicode MS" pitchFamily="34" charset="-128"/>
              </a:rPr>
              <a:t>center Select option Support center.</a:t>
            </a:r>
            <a:endParaRPr lang="en-US" kern="0" dirty="0">
              <a:solidFill>
                <a:srgbClr val="000000"/>
              </a:solidFill>
              <a:ea typeface="Arial Unicode MS" pitchFamily="34" charset="-128"/>
              <a:cs typeface="Arial Unicode MS" pitchFamily="34" charset="-128"/>
            </a:endParaRPr>
          </a:p>
        </p:txBody>
      </p:sp>
      <p:pic>
        <p:nvPicPr>
          <p:cNvPr id="13"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691" y="2155473"/>
            <a:ext cx="5293158" cy="292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4760" y="2784267"/>
            <a:ext cx="6113406" cy="3511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6258657" y="2155473"/>
            <a:ext cx="5249661" cy="64633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rgbClr val="000000"/>
                </a:solidFill>
                <a:ea typeface="Arial Unicode MS" pitchFamily="34" charset="-128"/>
                <a:cs typeface="Arial Unicode MS" pitchFamily="34" charset="-128"/>
              </a:rPr>
              <a:t>Type in a search word and get the needed documentation</a:t>
            </a:r>
          </a:p>
        </p:txBody>
      </p:sp>
      <p:sp>
        <p:nvSpPr>
          <p:cNvPr id="15" name="TextBox 14"/>
          <p:cNvSpPr txBox="1"/>
          <p:nvPr/>
        </p:nvSpPr>
        <p:spPr>
          <a:xfrm>
            <a:off x="460196" y="5464316"/>
            <a:ext cx="5073653" cy="646331"/>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kern="0" dirty="0">
                <a:solidFill>
                  <a:srgbClr val="000000"/>
                </a:solidFill>
                <a:ea typeface="Arial Unicode MS" pitchFamily="34" charset="-128"/>
                <a:cs typeface="Arial Unicode MS" pitchFamily="34" charset="-128"/>
              </a:rPr>
              <a:t>Use the Online form or the live chat or contact our customer Support by phone.</a:t>
            </a:r>
          </a:p>
        </p:txBody>
      </p:sp>
    </p:spTree>
    <p:extLst>
      <p:ext uri="{BB962C8B-B14F-4D97-AF65-F5344CB8AC3E}">
        <p14:creationId xmlns:p14="http://schemas.microsoft.com/office/powerpoint/2010/main" val="10698655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Thank you</a:t>
            </a:r>
            <a:endParaRPr lang="en-US" dirty="0"/>
          </a:p>
        </p:txBody>
      </p:sp>
      <p:sp>
        <p:nvSpPr>
          <p:cNvPr id="3" name="Text Placeholder 2"/>
          <p:cNvSpPr>
            <a:spLocks noGrp="1"/>
          </p:cNvSpPr>
          <p:nvPr>
            <p:ph type="body" sz="quarter" idx="10"/>
          </p:nvPr>
        </p:nvSpPr>
        <p:spPr>
          <a:xfrm>
            <a:off x="223261" y="3828082"/>
            <a:ext cx="11545200" cy="821446"/>
          </a:xfrm>
        </p:spPr>
        <p:txBody>
          <a:bodyPr/>
          <a:lstStyle/>
          <a:p>
            <a:endParaRPr 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2813694466"/>
              </p:ext>
            </p:extLst>
          </p:nvPr>
        </p:nvGraphicFramePr>
        <p:xfrm>
          <a:off x="337571" y="5015786"/>
          <a:ext cx="11363463" cy="927813"/>
        </p:xfrm>
        <a:graphic>
          <a:graphicData uri="http://schemas.openxmlformats.org/drawingml/2006/table">
            <a:tbl>
              <a:tblPr firstRow="1" firstCol="1" bandRow="1">
                <a:tableStyleId>{2D5ABB26-0587-4C30-8999-92F81FD0307C}</a:tableStyleId>
              </a:tblPr>
              <a:tblGrid>
                <a:gridCol w="3746232"/>
                <a:gridCol w="7617231"/>
              </a:tblGrid>
              <a:tr h="927813">
                <a:tc>
                  <a:txBody>
                    <a:bodyPr/>
                    <a:lstStyle/>
                    <a:p>
                      <a:pPr marL="0" marR="0">
                        <a:spcBef>
                          <a:spcPts val="0"/>
                        </a:spcBef>
                        <a:spcAft>
                          <a:spcPts val="0"/>
                        </a:spcAft>
                      </a:pPr>
                      <a:endParaRPr lang="en-GB" sz="1100" dirty="0">
                        <a:solidFill>
                          <a:srgbClr val="1F497D"/>
                        </a:solidFill>
                        <a:effectLst/>
                        <a:latin typeface="Calibri"/>
                        <a:ea typeface="Times New Roman"/>
                        <a:cs typeface="Times New Roman"/>
                      </a:endParaRPr>
                    </a:p>
                  </a:txBody>
                  <a:tcPr marL="0" marR="0" marT="0" marB="0"/>
                </a:tc>
                <a:tc>
                  <a:txBody>
                    <a:bodyPr/>
                    <a:lstStyle/>
                    <a:p>
                      <a:pPr marL="0" marR="0">
                        <a:spcBef>
                          <a:spcPts val="0"/>
                        </a:spcBef>
                        <a:spcAft>
                          <a:spcPts val="0"/>
                        </a:spcAft>
                      </a:pPr>
                      <a:r>
                        <a:rPr lang="en-US" sz="1000" dirty="0">
                          <a:effectLst/>
                        </a:rPr>
                        <a:t> </a:t>
                      </a:r>
                      <a:endParaRPr lang="en-US" sz="1100" dirty="0">
                        <a:effectLst/>
                      </a:endParaRPr>
                    </a:p>
                    <a:p>
                      <a:pPr marL="0" marR="0">
                        <a:spcBef>
                          <a:spcPts val="0"/>
                        </a:spcBef>
                        <a:spcAft>
                          <a:spcPts val="0"/>
                        </a:spcAft>
                      </a:pPr>
                      <a:r>
                        <a:rPr lang="en-US" sz="1000" dirty="0">
                          <a:effectLst/>
                        </a:rPr>
                        <a:t>Emilia Stefan  |  </a:t>
                      </a:r>
                      <a:r>
                        <a:rPr lang="en-US" sz="900" dirty="0">
                          <a:effectLst/>
                        </a:rPr>
                        <a:t>Seller Integrator – Business Network Integration</a:t>
                      </a:r>
                      <a:endParaRPr lang="en-US" sz="1100" dirty="0">
                        <a:effectLst/>
                      </a:endParaRPr>
                    </a:p>
                    <a:p>
                      <a:pPr marL="0" marR="0">
                        <a:spcBef>
                          <a:spcPts val="0"/>
                        </a:spcBef>
                        <a:spcAft>
                          <a:spcPts val="0"/>
                        </a:spcAft>
                      </a:pPr>
                      <a:r>
                        <a:rPr lang="en-US" sz="1000" dirty="0">
                          <a:effectLst/>
                        </a:rPr>
                        <a:t>|  Ariba, an SAP Company</a:t>
                      </a:r>
                      <a:endParaRPr lang="en-US" sz="1100" dirty="0">
                        <a:effectLst/>
                      </a:endParaRPr>
                    </a:p>
                    <a:p>
                      <a:pPr marL="0" marR="0">
                        <a:spcBef>
                          <a:spcPts val="0"/>
                        </a:spcBef>
                        <a:spcAft>
                          <a:spcPts val="0"/>
                        </a:spcAft>
                      </a:pPr>
                      <a:r>
                        <a:rPr lang="en-US" sz="1000" dirty="0">
                          <a:effectLst/>
                          <a:hlinkClick r:id="rId3"/>
                        </a:rPr>
                        <a:t>www.ariba.com</a:t>
                      </a:r>
                      <a:r>
                        <a:rPr lang="en-US" sz="1000" dirty="0">
                          <a:effectLst/>
                        </a:rPr>
                        <a:t>  |  office : 00420 225 372 624</a:t>
                      </a:r>
                      <a:endParaRPr lang="en-US" sz="1100" dirty="0">
                        <a:effectLst/>
                        <a:latin typeface="Calibri"/>
                        <a:ea typeface="Calibri"/>
                        <a:cs typeface="Times New Roman"/>
                      </a:endParaRPr>
                    </a:p>
                  </a:txBody>
                  <a:tcPr marL="0" marR="0" marT="0" marB="0"/>
                </a:tc>
              </a:tr>
            </a:tbl>
          </a:graphicData>
        </a:graphic>
      </p:graphicFrame>
      <p:sp>
        <p:nvSpPr>
          <p:cNvPr id="4" name="Rectangle 2"/>
          <p:cNvSpPr>
            <a:spLocks noChangeArrowheads="1"/>
          </p:cNvSpPr>
          <p:nvPr/>
        </p:nvSpPr>
        <p:spPr bwMode="auto">
          <a:xfrm>
            <a:off x="414338" y="3582988"/>
            <a:ext cx="121951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4097" name="Picture 1" descr="cid:image001.png@01CF7F0E.155C648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5533" y="5027370"/>
            <a:ext cx="1762125" cy="666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436146" y="1691080"/>
            <a:ext cx="11327116" cy="4396805"/>
          </a:xfrm>
          <a:prstGeom prst="rect">
            <a:avLst/>
          </a:prstGeom>
        </p:spPr>
        <p:txBody>
          <a:bodyPr lIns="108878" tIns="54439" rIns="108878" bIns="54439"/>
          <a:lstStyle/>
          <a:p>
            <a:pPr>
              <a:lnSpc>
                <a:spcPct val="150000"/>
              </a:lnSpc>
            </a:pPr>
            <a:r>
              <a:rPr lang="en-US" sz="2400" dirty="0"/>
              <a:t>Review scope of integration project</a:t>
            </a:r>
          </a:p>
          <a:p>
            <a:pPr>
              <a:lnSpc>
                <a:spcPct val="150000"/>
              </a:lnSpc>
            </a:pPr>
            <a:r>
              <a:rPr lang="en-US" sz="2400" dirty="0"/>
              <a:t>Define project plan</a:t>
            </a:r>
          </a:p>
          <a:p>
            <a:pPr>
              <a:lnSpc>
                <a:spcPct val="150000"/>
              </a:lnSpc>
            </a:pPr>
            <a:r>
              <a:rPr lang="en-US" sz="2400" dirty="0"/>
              <a:t>Define project timelines</a:t>
            </a:r>
          </a:p>
          <a:p>
            <a:pPr>
              <a:lnSpc>
                <a:spcPct val="150000"/>
              </a:lnSpc>
            </a:pPr>
            <a:r>
              <a:rPr lang="en-US" sz="2400" dirty="0"/>
              <a:t>Set project governance.</a:t>
            </a:r>
          </a:p>
          <a:p>
            <a:pPr>
              <a:lnSpc>
                <a:spcPct val="150000"/>
              </a:lnSpc>
            </a:pPr>
            <a:r>
              <a:rPr lang="en-US" sz="2400" dirty="0"/>
              <a:t>Transition to Ariba Support.</a:t>
            </a:r>
          </a:p>
        </p:txBody>
      </p:sp>
      <p:sp>
        <p:nvSpPr>
          <p:cNvPr id="2" name="Title 1"/>
          <p:cNvSpPr>
            <a:spLocks noGrp="1"/>
          </p:cNvSpPr>
          <p:nvPr>
            <p:ph type="title"/>
          </p:nvPr>
        </p:nvSpPr>
        <p:spPr/>
        <p:txBody>
          <a:bodyPr>
            <a:normAutofit fontScale="90000"/>
          </a:bodyPr>
          <a:lstStyle/>
          <a:p>
            <a:r>
              <a:rPr lang="en-US" dirty="0"/>
              <a:t>Kick Off Meeting Objectives</a:t>
            </a:r>
            <a:br>
              <a:rPr lang="en-US" dirty="0"/>
            </a:br>
            <a:endParaRPr lang="en-US" dirty="0"/>
          </a:p>
        </p:txBody>
      </p:sp>
      <p:sp>
        <p:nvSpPr>
          <p:cNvPr id="5" name="Slide Number Placeholder 4"/>
          <p:cNvSpPr>
            <a:spLocks noGrp="1"/>
          </p:cNvSpPr>
          <p:nvPr>
            <p:ph type="sldNum" sz="quarter" idx="4294967295"/>
          </p:nvPr>
        </p:nvSpPr>
        <p:spPr>
          <a:xfrm>
            <a:off x="11483790" y="6402282"/>
            <a:ext cx="711385" cy="152435"/>
          </a:xfrm>
          <a:prstGeom prst="rect">
            <a:avLst/>
          </a:prstGeom>
        </p:spPr>
        <p:txBody>
          <a:bodyPr lIns="108878" tIns="54439" rIns="108878" bIns="54439"/>
          <a:lstStyle/>
          <a:p>
            <a:fld id="{41617A2B-148D-4D5A-B8F9-B9E319B866D8}" type="slidenum">
              <a:rPr lang="en-US" smtClean="0"/>
              <a:pPr/>
              <a:t>3</a:t>
            </a:fld>
            <a:endParaRPr lang="en-US"/>
          </a:p>
        </p:txBody>
      </p:sp>
    </p:spTree>
    <p:extLst>
      <p:ext uri="{BB962C8B-B14F-4D97-AF65-F5344CB8AC3E}">
        <p14:creationId xmlns:p14="http://schemas.microsoft.com/office/powerpoint/2010/main" val="1933972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714685" y="324075"/>
            <a:ext cx="11330950" cy="756175"/>
          </a:xfrm>
        </p:spPr>
        <p:txBody>
          <a:bodyPr/>
          <a:lstStyle/>
          <a:p>
            <a:pPr eaLnBrk="1" hangingPunct="1"/>
            <a:r>
              <a:rPr lang="fr-FR" dirty="0" smtClean="0"/>
              <a:t>Participants</a:t>
            </a:r>
          </a:p>
        </p:txBody>
      </p:sp>
      <p:sp>
        <p:nvSpPr>
          <p:cNvPr id="9218" name="Espace réservé du numéro de diapositive 4"/>
          <p:cNvSpPr>
            <a:spLocks noGrp="1"/>
          </p:cNvSpPr>
          <p:nvPr>
            <p:ph type="sldNum" sz="quarter" idx="4294967295"/>
          </p:nvPr>
        </p:nvSpPr>
        <p:spPr>
          <a:xfrm>
            <a:off x="11483790" y="6402282"/>
            <a:ext cx="711385" cy="15243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878" tIns="54439" rIns="108878" bIns="54439"/>
          <a:lstStyle>
            <a:lvl1pPr>
              <a:defRPr sz="2900">
                <a:solidFill>
                  <a:schemeClr val="tx1"/>
                </a:solidFill>
                <a:latin typeface="Arial" pitchFamily="34" charset="0"/>
              </a:defRPr>
            </a:lvl1pPr>
            <a:lvl2pPr marL="884631" indent="-340243">
              <a:defRPr sz="2900">
                <a:solidFill>
                  <a:schemeClr val="tx1"/>
                </a:solidFill>
                <a:latin typeface="Arial" pitchFamily="34" charset="0"/>
              </a:defRPr>
            </a:lvl2pPr>
            <a:lvl3pPr marL="1360970" indent="-272194">
              <a:defRPr sz="2900">
                <a:solidFill>
                  <a:schemeClr val="tx1"/>
                </a:solidFill>
                <a:latin typeface="Arial" pitchFamily="34" charset="0"/>
              </a:defRPr>
            </a:lvl3pPr>
            <a:lvl4pPr marL="1905358" indent="-272194">
              <a:defRPr sz="2900">
                <a:solidFill>
                  <a:schemeClr val="tx1"/>
                </a:solidFill>
                <a:latin typeface="Arial" pitchFamily="34" charset="0"/>
              </a:defRPr>
            </a:lvl4pPr>
            <a:lvl5pPr marL="2449746" indent="-272194">
              <a:defRPr sz="2900">
                <a:solidFill>
                  <a:schemeClr val="tx1"/>
                </a:solidFill>
                <a:latin typeface="Arial" pitchFamily="34" charset="0"/>
              </a:defRPr>
            </a:lvl5pPr>
            <a:lvl6pPr marL="2994134" indent="-272194" algn="ctr" eaLnBrk="0" fontAlgn="base" hangingPunct="0">
              <a:spcBef>
                <a:spcPct val="0"/>
              </a:spcBef>
              <a:spcAft>
                <a:spcPct val="0"/>
              </a:spcAft>
              <a:defRPr sz="2900">
                <a:solidFill>
                  <a:schemeClr val="tx1"/>
                </a:solidFill>
                <a:latin typeface="Arial" pitchFamily="34" charset="0"/>
              </a:defRPr>
            </a:lvl6pPr>
            <a:lvl7pPr marL="3538522" indent="-272194" algn="ctr" eaLnBrk="0" fontAlgn="base" hangingPunct="0">
              <a:spcBef>
                <a:spcPct val="0"/>
              </a:spcBef>
              <a:spcAft>
                <a:spcPct val="0"/>
              </a:spcAft>
              <a:defRPr sz="2900">
                <a:solidFill>
                  <a:schemeClr val="tx1"/>
                </a:solidFill>
                <a:latin typeface="Arial" pitchFamily="34" charset="0"/>
              </a:defRPr>
            </a:lvl7pPr>
            <a:lvl8pPr marL="4082910" indent="-272194" algn="ctr" eaLnBrk="0" fontAlgn="base" hangingPunct="0">
              <a:spcBef>
                <a:spcPct val="0"/>
              </a:spcBef>
              <a:spcAft>
                <a:spcPct val="0"/>
              </a:spcAft>
              <a:defRPr sz="2900">
                <a:solidFill>
                  <a:schemeClr val="tx1"/>
                </a:solidFill>
                <a:latin typeface="Arial" pitchFamily="34" charset="0"/>
              </a:defRPr>
            </a:lvl8pPr>
            <a:lvl9pPr marL="4627298" indent="-272194" algn="ctr" eaLnBrk="0" fontAlgn="base" hangingPunct="0">
              <a:spcBef>
                <a:spcPct val="0"/>
              </a:spcBef>
              <a:spcAft>
                <a:spcPct val="0"/>
              </a:spcAft>
              <a:defRPr sz="2900">
                <a:solidFill>
                  <a:schemeClr val="tx1"/>
                </a:solidFill>
                <a:latin typeface="Arial" pitchFamily="34" charset="0"/>
              </a:defRPr>
            </a:lvl9pPr>
          </a:lstStyle>
          <a:p>
            <a:fld id="{810D1BC8-8B52-4618-B256-3FB6F76F8809}" type="slidenum">
              <a:rPr lang="fr-FR" sz="1200">
                <a:solidFill>
                  <a:srgbClr val="808080"/>
                </a:solidFill>
              </a:rPr>
              <a:pPr/>
              <a:t>4</a:t>
            </a:fld>
            <a:endParaRPr lang="fr-FR" sz="1200">
              <a:solidFill>
                <a:srgbClr val="808080"/>
              </a:solidFill>
            </a:endParaRPr>
          </a:p>
        </p:txBody>
      </p:sp>
      <p:graphicFrame>
        <p:nvGraphicFramePr>
          <p:cNvPr id="6" name="Tableau 5"/>
          <p:cNvGraphicFramePr>
            <a:graphicFrameLocks noGrp="1"/>
          </p:cNvGraphicFramePr>
          <p:nvPr>
            <p:extLst>
              <p:ext uri="{D42A27DB-BD31-4B8C-83A1-F6EECF244321}">
                <p14:modId xmlns:p14="http://schemas.microsoft.com/office/powerpoint/2010/main" val="2866164520"/>
              </p:ext>
            </p:extLst>
          </p:nvPr>
        </p:nvGraphicFramePr>
        <p:xfrm>
          <a:off x="815129" y="1268706"/>
          <a:ext cx="10755466" cy="5305158"/>
        </p:xfrm>
        <a:graphic>
          <a:graphicData uri="http://schemas.openxmlformats.org/drawingml/2006/table">
            <a:tbl>
              <a:tblPr/>
              <a:tblGrid>
                <a:gridCol w="2045795"/>
                <a:gridCol w="2933308"/>
                <a:gridCol w="3219119"/>
                <a:gridCol w="2557244"/>
              </a:tblGrid>
              <a:tr h="345398">
                <a:tc>
                  <a:txBody>
                    <a:bodyPr/>
                    <a:lstStyle/>
                    <a:p>
                      <a:pPr>
                        <a:spcAft>
                          <a:spcPts val="0"/>
                        </a:spcAft>
                      </a:pPr>
                      <a:r>
                        <a:rPr lang="fr-FR" sz="1000" b="1" dirty="0" err="1" smtClean="0">
                          <a:solidFill>
                            <a:schemeClr val="bg1"/>
                          </a:solidFill>
                          <a:latin typeface="+mj-lt"/>
                          <a:ea typeface="Calibri"/>
                          <a:cs typeface="Times New Roman"/>
                        </a:rPr>
                        <a:t>Company</a:t>
                      </a:r>
                      <a:endParaRPr lang="fr-FR" sz="1000" dirty="0">
                        <a:solidFill>
                          <a:schemeClr val="bg1"/>
                        </a:solidFill>
                        <a:latin typeface="+mj-lt"/>
                        <a:ea typeface="Calibri"/>
                        <a:cs typeface="Times New Roman"/>
                      </a:endParaRPr>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0066FF"/>
                    </a:solidFill>
                  </a:tcPr>
                </a:tc>
                <a:tc>
                  <a:txBody>
                    <a:bodyPr/>
                    <a:lstStyle/>
                    <a:p>
                      <a:pPr>
                        <a:spcAft>
                          <a:spcPts val="0"/>
                        </a:spcAft>
                      </a:pPr>
                      <a:r>
                        <a:rPr lang="fr-FR" sz="1000" b="1" dirty="0" smtClean="0">
                          <a:solidFill>
                            <a:schemeClr val="bg1"/>
                          </a:solidFill>
                          <a:latin typeface="+mj-lt"/>
                          <a:ea typeface="Calibri"/>
                          <a:cs typeface="Times New Roman"/>
                        </a:rPr>
                        <a:t>Name</a:t>
                      </a:r>
                      <a:endParaRPr lang="fr-FR" sz="1000" dirty="0">
                        <a:solidFill>
                          <a:schemeClr val="bg1"/>
                        </a:solidFill>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0066FF"/>
                    </a:solidFill>
                  </a:tcPr>
                </a:tc>
                <a:tc>
                  <a:txBody>
                    <a:bodyPr/>
                    <a:lstStyle/>
                    <a:p>
                      <a:pPr>
                        <a:spcAft>
                          <a:spcPts val="0"/>
                        </a:spcAft>
                      </a:pPr>
                      <a:r>
                        <a:rPr lang="fr-FR" sz="1000" b="1" dirty="0" smtClean="0">
                          <a:solidFill>
                            <a:schemeClr val="bg1"/>
                          </a:solidFill>
                          <a:latin typeface="+mj-lt"/>
                          <a:ea typeface="Calibri"/>
                          <a:cs typeface="Times New Roman"/>
                        </a:rPr>
                        <a:t>Role</a:t>
                      </a:r>
                      <a:endParaRPr lang="fr-FR" sz="1000" dirty="0">
                        <a:solidFill>
                          <a:schemeClr val="bg1"/>
                        </a:solidFill>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0066FF"/>
                    </a:solidFill>
                  </a:tcPr>
                </a:tc>
                <a:tc>
                  <a:txBody>
                    <a:bodyPr/>
                    <a:lstStyle/>
                    <a:p>
                      <a:pPr>
                        <a:spcAft>
                          <a:spcPts val="0"/>
                        </a:spcAft>
                      </a:pPr>
                      <a:r>
                        <a:rPr lang="fr-FR" sz="1000" b="1" dirty="0" smtClean="0">
                          <a:solidFill>
                            <a:schemeClr val="bg1"/>
                          </a:solidFill>
                          <a:latin typeface="+mj-lt"/>
                          <a:ea typeface="Calibri"/>
                          <a:cs typeface="Times New Roman"/>
                        </a:rPr>
                        <a:t>Details</a:t>
                      </a:r>
                      <a:endParaRPr lang="fr-FR" sz="1000" dirty="0">
                        <a:solidFill>
                          <a:schemeClr val="bg1"/>
                        </a:solidFill>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28575"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0066FF"/>
                    </a:solidFill>
                  </a:tcPr>
                </a:tc>
              </a:tr>
              <a:tr h="381520">
                <a:tc>
                  <a:txBody>
                    <a:bodyPr/>
                    <a:lstStyle/>
                    <a:p>
                      <a:r>
                        <a:rPr lang="en-US" sz="1000" dirty="0" smtClean="0"/>
                        <a:t>Novartis</a:t>
                      </a:r>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marL="0" marR="0" indent="0" algn="l" defTabSz="1088776" rtl="0" eaLnBrk="1" fontAlgn="auto" latinLnBrk="0" hangingPunct="1">
                        <a:lnSpc>
                          <a:spcPct val="100000"/>
                        </a:lnSpc>
                        <a:spcBef>
                          <a:spcPts val="0"/>
                        </a:spcBef>
                        <a:spcAft>
                          <a:spcPts val="0"/>
                        </a:spcAft>
                        <a:buClrTx/>
                        <a:buSzTx/>
                        <a:buFontTx/>
                        <a:buNone/>
                        <a:tabLst/>
                        <a:defRPr/>
                      </a:pPr>
                      <a:r>
                        <a:rPr lang="en-US" sz="1000" kern="1200" dirty="0" smtClean="0">
                          <a:solidFill>
                            <a:schemeClr val="tx1"/>
                          </a:solidFill>
                          <a:latin typeface="+mn-lt"/>
                          <a:ea typeface="+mn-ea"/>
                          <a:cs typeface="+mn-cs"/>
                        </a:rPr>
                        <a:t>Daniel Enache</a:t>
                      </a:r>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r>
                        <a:rPr lang="en-US" sz="1000" kern="1200" dirty="0" smtClean="0">
                          <a:solidFill>
                            <a:schemeClr val="tx1"/>
                          </a:solidFill>
                          <a:latin typeface="+mn-lt"/>
                          <a:ea typeface="+mn-ea"/>
                          <a:cs typeface="+mn-cs"/>
                        </a:rPr>
                        <a:t>Project Lead</a:t>
                      </a:r>
                      <a:endParaRPr lang="en-US" sz="1000" kern="1200" dirty="0">
                        <a:solidFill>
                          <a:schemeClr val="tx1"/>
                        </a:solidFill>
                        <a:latin typeface="+mn-lt"/>
                        <a:ea typeface="+mn-ea"/>
                        <a:cs typeface="+mn-cs"/>
                      </a:endParaRPr>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r>
                        <a:rPr lang="en-US" sz="1000" dirty="0" smtClean="0"/>
                        <a:t>Novartis </a:t>
                      </a:r>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r>
                        <a:rPr lang="en-US" sz="1000" kern="1200" dirty="0" smtClean="0">
                          <a:solidFill>
                            <a:schemeClr val="tx1"/>
                          </a:solidFill>
                          <a:latin typeface="+mn-lt"/>
                          <a:ea typeface="+mn-ea"/>
                          <a:cs typeface="+mn-cs"/>
                        </a:rPr>
                        <a:t>Oliver Wait</a:t>
                      </a:r>
                      <a:endParaRPr lang="en-US" sz="1000" kern="1200" dirty="0">
                        <a:solidFill>
                          <a:schemeClr val="tx1"/>
                        </a:solidFill>
                        <a:latin typeface="+mn-lt"/>
                        <a:ea typeface="+mn-ea"/>
                        <a:cs typeface="+mn-cs"/>
                      </a:endParaRPr>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r>
                        <a:rPr lang="en-US" sz="1000" kern="1200" dirty="0" smtClean="0">
                          <a:solidFill>
                            <a:schemeClr val="tx1"/>
                          </a:solidFill>
                          <a:latin typeface="+mn-lt"/>
                          <a:ea typeface="+mn-ea"/>
                          <a:cs typeface="+mn-cs"/>
                        </a:rPr>
                        <a:t>Testing coordinator</a:t>
                      </a:r>
                      <a:endParaRPr lang="en-US" sz="1000" kern="1200" dirty="0">
                        <a:solidFill>
                          <a:schemeClr val="tx1"/>
                        </a:solidFill>
                        <a:latin typeface="+mn-lt"/>
                        <a:ea typeface="+mn-ea"/>
                        <a:cs typeface="+mn-cs"/>
                      </a:endParaRPr>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baseline="0" dirty="0" smtClean="0"/>
                        <a:t>Ariba</a:t>
                      </a:r>
                      <a:endParaRPr lang="en-US" sz="1000" dirty="0" smtClean="0"/>
                    </a:p>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r>
                        <a:rPr lang="en-US" sz="1000" kern="1200" dirty="0" smtClean="0">
                          <a:solidFill>
                            <a:schemeClr val="tx1"/>
                          </a:solidFill>
                          <a:latin typeface="+mn-lt"/>
                          <a:ea typeface="+mn-ea"/>
                          <a:cs typeface="+mn-cs"/>
                        </a:rPr>
                        <a:t>Emilia Stefan</a:t>
                      </a:r>
                      <a:endParaRPr lang="en-US" sz="1000" kern="1200" dirty="0">
                        <a:solidFill>
                          <a:schemeClr val="tx1"/>
                        </a:solidFill>
                        <a:latin typeface="+mn-lt"/>
                        <a:ea typeface="+mn-ea"/>
                        <a:cs typeface="+mn-cs"/>
                      </a:endParaRPr>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r>
                        <a:rPr lang="en-US" sz="1000" kern="1200" dirty="0" smtClean="0">
                          <a:solidFill>
                            <a:schemeClr val="tx1"/>
                          </a:solidFill>
                          <a:latin typeface="+mn-lt"/>
                          <a:ea typeface="+mn-ea"/>
                          <a:cs typeface="+mn-cs"/>
                        </a:rPr>
                        <a:t>Seller Integrator</a:t>
                      </a:r>
                      <a:endParaRPr lang="en-US" sz="1000" kern="1200" dirty="0">
                        <a:solidFill>
                          <a:schemeClr val="tx1"/>
                        </a:solidFill>
                        <a:latin typeface="+mn-lt"/>
                        <a:ea typeface="+mn-ea"/>
                        <a:cs typeface="+mn-cs"/>
                      </a:endParaRPr>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81520">
                <a:tc>
                  <a:txBody>
                    <a:bodyPr/>
                    <a:lstStyle/>
                    <a:p>
                      <a:endParaRPr lang="en-US" sz="1000" dirty="0"/>
                    </a:p>
                  </a:txBody>
                  <a:tcPr marL="81865" marR="81865" marT="30703" marB="30703" anchor="ctr">
                    <a:lnL w="28575"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endParaRPr lang="en-US" sz="2100" dirty="0"/>
                    </a:p>
                  </a:txBody>
                  <a:tcPr marL="81865" marR="81865" marT="30703" marB="30703" anchor="ctr">
                    <a:lnL w="12700" cap="flat" cmpd="sng" algn="ctr">
                      <a:solidFill>
                        <a:srgbClr val="808080"/>
                      </a:solidFill>
                      <a:prstDash val="solid"/>
                      <a:round/>
                      <a:headEnd type="none" w="med" len="med"/>
                      <a:tailEnd type="none" w="med" len="med"/>
                    </a:lnL>
                    <a:lnR w="12700"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spcAft>
                          <a:spcPts val="0"/>
                        </a:spcAft>
                      </a:pPr>
                      <a:endParaRPr lang="fr-FR" sz="1000" dirty="0">
                        <a:latin typeface="+mj-lt"/>
                        <a:ea typeface="Calibri"/>
                        <a:cs typeface="Times New Roman"/>
                      </a:endParaRPr>
                    </a:p>
                  </a:txBody>
                  <a:tcPr marL="81865" marR="81865" marT="30703" marB="30703" anchor="ctr">
                    <a:lnL w="12700" cap="flat" cmpd="sng" algn="ctr">
                      <a:solidFill>
                        <a:srgbClr val="808080"/>
                      </a:solidFill>
                      <a:prstDash val="solid"/>
                      <a:round/>
                      <a:headEnd type="none" w="med" len="med"/>
                      <a:tailEnd type="none" w="med" len="med"/>
                    </a:lnL>
                    <a:lnR w="28575" cap="flat" cmpd="sng" algn="ctr">
                      <a:solidFill>
                        <a:srgbClr val="808080"/>
                      </a:solidFill>
                      <a:prstDash val="solid"/>
                      <a:round/>
                      <a:headEnd type="none" w="med" len="med"/>
                      <a:tailEnd type="none" w="med" len="med"/>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1056191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573354" y="1379860"/>
            <a:ext cx="11203179" cy="1336271"/>
          </a:xfrm>
          <a:prstGeom prst="rect">
            <a:avLst/>
          </a:prstGeom>
        </p:spPr>
        <p:txBody>
          <a:bodyPr lIns="108878" tIns="54439" rIns="108878" bIns="54439"/>
          <a:lstStyle/>
          <a:p>
            <a:pPr marL="340243" indent="-340243">
              <a:buFont typeface="Arial" pitchFamily="34" charset="0"/>
              <a:buChar char="•"/>
            </a:pPr>
            <a:r>
              <a:rPr lang="en-US" dirty="0" smtClean="0"/>
              <a:t>    Planning </a:t>
            </a:r>
            <a:r>
              <a:rPr lang="en-US" dirty="0"/>
              <a:t>and Testing are the most critical and time consuming steps</a:t>
            </a:r>
          </a:p>
          <a:p>
            <a:pPr marL="340243" indent="-340243">
              <a:buFont typeface="Arial" pitchFamily="34" charset="0"/>
              <a:buChar char="•"/>
            </a:pPr>
            <a:r>
              <a:rPr lang="en-US" dirty="0"/>
              <a:t>Milestone dates to be determined at kick-off </a:t>
            </a:r>
            <a:r>
              <a:rPr lang="en-US" dirty="0" smtClean="0"/>
              <a:t>meeting</a:t>
            </a:r>
          </a:p>
        </p:txBody>
      </p:sp>
      <p:sp>
        <p:nvSpPr>
          <p:cNvPr id="2" name="Title 1"/>
          <p:cNvSpPr>
            <a:spLocks noGrp="1"/>
          </p:cNvSpPr>
          <p:nvPr>
            <p:ph type="title"/>
          </p:nvPr>
        </p:nvSpPr>
        <p:spPr/>
        <p:txBody>
          <a:bodyPr/>
          <a:lstStyle/>
          <a:p>
            <a:r>
              <a:rPr lang="en-US" dirty="0"/>
              <a:t>Seller Integration Methodology</a:t>
            </a:r>
            <a:br>
              <a:rPr lang="en-US" dirty="0"/>
            </a:br>
            <a:r>
              <a:rPr lang="en-US" dirty="0"/>
              <a:t> – </a:t>
            </a:r>
            <a:r>
              <a:rPr lang="en-US" dirty="0" smtClean="0"/>
              <a:t>Six stage integration</a:t>
            </a:r>
            <a:endParaRPr lang="en-US" dirty="0"/>
          </a:p>
        </p:txBody>
      </p:sp>
      <p:sp>
        <p:nvSpPr>
          <p:cNvPr id="26" name="Pentagon 25"/>
          <p:cNvSpPr/>
          <p:nvPr/>
        </p:nvSpPr>
        <p:spPr>
          <a:xfrm>
            <a:off x="611098" y="2871017"/>
            <a:ext cx="2194595" cy="1060300"/>
          </a:xfrm>
          <a:prstGeom prst="homePlate">
            <a:avLst/>
          </a:prstGeom>
          <a:solidFill>
            <a:srgbClr val="808080">
              <a:lumMod val="60000"/>
              <a:lumOff val="40000"/>
            </a:srgbClr>
          </a:solidFill>
          <a:ln w="25400" cap="flat" cmpd="sng" algn="ctr">
            <a:solidFill>
              <a:srgbClr val="FFFFFF">
                <a:hueOff val="0"/>
                <a:satOff val="0"/>
                <a:lumOff val="0"/>
                <a:alphaOff val="0"/>
              </a:srgbClr>
            </a:solidFill>
            <a:prstDash val="solid"/>
          </a:ln>
          <a:effectLst/>
        </p:spPr>
      </p:sp>
      <p:sp>
        <p:nvSpPr>
          <p:cNvPr id="27" name="Pentagon 4"/>
          <p:cNvSpPr/>
          <p:nvPr/>
        </p:nvSpPr>
        <p:spPr>
          <a:xfrm>
            <a:off x="894313" y="3074580"/>
            <a:ext cx="1232732" cy="666193"/>
          </a:xfrm>
          <a:prstGeom prst="rect">
            <a:avLst/>
          </a:prstGeom>
          <a:noFill/>
          <a:ln>
            <a:noFill/>
          </a:ln>
          <a:effectLst/>
        </p:spPr>
        <p:txBody>
          <a:bodyPr spcFirstLastPara="0" vert="horz" wrap="square" lIns="69863"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Plan</a:t>
            </a:r>
          </a:p>
        </p:txBody>
      </p:sp>
      <p:sp>
        <p:nvSpPr>
          <p:cNvPr id="28" name="Chevron 27"/>
          <p:cNvSpPr/>
          <p:nvPr/>
        </p:nvSpPr>
        <p:spPr>
          <a:xfrm>
            <a:off x="2366775" y="2871017"/>
            <a:ext cx="2194595" cy="1060300"/>
          </a:xfrm>
          <a:prstGeom prst="chevron">
            <a:avLst/>
          </a:prstGeom>
          <a:solidFill>
            <a:srgbClr val="BBE0E3">
              <a:lumMod val="50000"/>
            </a:srgbClr>
          </a:solidFill>
          <a:ln w="25400" cap="flat" cmpd="sng" algn="ctr">
            <a:solidFill>
              <a:srgbClr val="FFFFFF">
                <a:hueOff val="0"/>
                <a:satOff val="0"/>
                <a:lumOff val="0"/>
                <a:alphaOff val="0"/>
              </a:srgbClr>
            </a:solidFill>
            <a:prstDash val="solid"/>
          </a:ln>
          <a:effectLst/>
        </p:spPr>
      </p:sp>
      <p:sp>
        <p:nvSpPr>
          <p:cNvPr id="29" name="Chevron 6"/>
          <p:cNvSpPr/>
          <p:nvPr/>
        </p:nvSpPr>
        <p:spPr>
          <a:xfrm>
            <a:off x="3246428" y="3047904"/>
            <a:ext cx="780821" cy="719546"/>
          </a:xfrm>
          <a:prstGeom prst="rect">
            <a:avLst/>
          </a:prstGeom>
          <a:noFill/>
          <a:ln>
            <a:noFill/>
          </a:ln>
          <a:effectLst/>
        </p:spPr>
        <p:txBody>
          <a:bodyPr spcFirstLastPara="0" vert="horz" wrap="square" lIns="52398"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Design</a:t>
            </a:r>
          </a:p>
        </p:txBody>
      </p:sp>
      <p:sp>
        <p:nvSpPr>
          <p:cNvPr id="30" name="Chevron 29"/>
          <p:cNvSpPr/>
          <p:nvPr/>
        </p:nvSpPr>
        <p:spPr>
          <a:xfrm>
            <a:off x="4122451" y="2871017"/>
            <a:ext cx="2194595" cy="1060300"/>
          </a:xfrm>
          <a:prstGeom prst="chevron">
            <a:avLst/>
          </a:prstGeom>
          <a:solidFill>
            <a:srgbClr val="2D2D8A">
              <a:lumMod val="60000"/>
              <a:lumOff val="40000"/>
            </a:srgbClr>
          </a:solidFill>
          <a:ln w="25400" cap="flat" cmpd="sng" algn="ctr">
            <a:solidFill>
              <a:srgbClr val="FFFFFF">
                <a:hueOff val="0"/>
                <a:satOff val="0"/>
                <a:lumOff val="0"/>
                <a:alphaOff val="0"/>
              </a:srgbClr>
            </a:solidFill>
            <a:prstDash val="solid"/>
          </a:ln>
          <a:effectLst/>
        </p:spPr>
      </p:sp>
      <p:sp>
        <p:nvSpPr>
          <p:cNvPr id="31" name="Chevron 8"/>
          <p:cNvSpPr/>
          <p:nvPr/>
        </p:nvSpPr>
        <p:spPr>
          <a:xfrm>
            <a:off x="4971616" y="2998362"/>
            <a:ext cx="780821" cy="818629"/>
          </a:xfrm>
          <a:prstGeom prst="rect">
            <a:avLst/>
          </a:prstGeom>
          <a:noFill/>
          <a:ln>
            <a:noFill/>
          </a:ln>
          <a:effectLst/>
        </p:spPr>
        <p:txBody>
          <a:bodyPr spcFirstLastPara="0" vert="horz" wrap="square" lIns="52398"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Build</a:t>
            </a:r>
          </a:p>
        </p:txBody>
      </p:sp>
      <p:sp>
        <p:nvSpPr>
          <p:cNvPr id="32" name="Chevron 31"/>
          <p:cNvSpPr/>
          <p:nvPr/>
        </p:nvSpPr>
        <p:spPr>
          <a:xfrm>
            <a:off x="5908352" y="2868957"/>
            <a:ext cx="2194595" cy="1060300"/>
          </a:xfrm>
          <a:prstGeom prst="chevron">
            <a:avLst/>
          </a:prstGeom>
          <a:solidFill>
            <a:srgbClr val="2D2D8A">
              <a:lumMod val="40000"/>
              <a:lumOff val="60000"/>
            </a:srgbClr>
          </a:solidFill>
          <a:ln w="25400" cap="flat" cmpd="sng" algn="ctr">
            <a:solidFill>
              <a:srgbClr val="FFFFFF">
                <a:hueOff val="0"/>
                <a:satOff val="0"/>
                <a:lumOff val="0"/>
                <a:alphaOff val="0"/>
              </a:srgbClr>
            </a:solidFill>
            <a:prstDash val="solid"/>
          </a:ln>
          <a:effectLst/>
        </p:spPr>
      </p:sp>
      <p:sp>
        <p:nvSpPr>
          <p:cNvPr id="33" name="Chevron 10"/>
          <p:cNvSpPr/>
          <p:nvPr/>
        </p:nvSpPr>
        <p:spPr>
          <a:xfrm>
            <a:off x="6727029" y="3071799"/>
            <a:ext cx="780821" cy="671755"/>
          </a:xfrm>
          <a:prstGeom prst="rect">
            <a:avLst/>
          </a:prstGeom>
          <a:noFill/>
          <a:ln>
            <a:noFill/>
          </a:ln>
          <a:effectLst/>
        </p:spPr>
        <p:txBody>
          <a:bodyPr spcFirstLastPara="0" vert="horz" wrap="square" lIns="52398"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Test</a:t>
            </a:r>
          </a:p>
        </p:txBody>
      </p:sp>
      <p:sp>
        <p:nvSpPr>
          <p:cNvPr id="34" name="Chevron 33"/>
          <p:cNvSpPr/>
          <p:nvPr/>
        </p:nvSpPr>
        <p:spPr>
          <a:xfrm>
            <a:off x="7633804" y="2871017"/>
            <a:ext cx="2194595" cy="1060300"/>
          </a:xfrm>
          <a:prstGeom prst="chevron">
            <a:avLst/>
          </a:prstGeom>
          <a:solidFill>
            <a:srgbClr val="808080">
              <a:lumMod val="40000"/>
              <a:lumOff val="60000"/>
            </a:srgbClr>
          </a:solidFill>
          <a:ln w="25400" cap="flat" cmpd="sng" algn="ctr">
            <a:solidFill>
              <a:srgbClr val="FFFFFF">
                <a:hueOff val="0"/>
                <a:satOff val="0"/>
                <a:lumOff val="0"/>
                <a:alphaOff val="0"/>
              </a:srgbClr>
            </a:solidFill>
            <a:prstDash val="solid"/>
          </a:ln>
          <a:effectLst/>
        </p:spPr>
      </p:sp>
      <p:sp>
        <p:nvSpPr>
          <p:cNvPr id="35" name="Chevron 12"/>
          <p:cNvSpPr/>
          <p:nvPr/>
        </p:nvSpPr>
        <p:spPr>
          <a:xfrm>
            <a:off x="8421993" y="3053264"/>
            <a:ext cx="780821" cy="708824"/>
          </a:xfrm>
          <a:prstGeom prst="rect">
            <a:avLst/>
          </a:prstGeom>
          <a:noFill/>
          <a:ln>
            <a:noFill/>
          </a:ln>
          <a:effectLst/>
        </p:spPr>
        <p:txBody>
          <a:bodyPr spcFirstLastPara="0" vert="horz" wrap="square" lIns="52398"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Deploy</a:t>
            </a:r>
          </a:p>
        </p:txBody>
      </p:sp>
      <p:sp>
        <p:nvSpPr>
          <p:cNvPr id="36" name="Chevron 35"/>
          <p:cNvSpPr/>
          <p:nvPr/>
        </p:nvSpPr>
        <p:spPr>
          <a:xfrm>
            <a:off x="9389481" y="2871017"/>
            <a:ext cx="2194595" cy="1060300"/>
          </a:xfrm>
          <a:prstGeom prst="chevron">
            <a:avLst/>
          </a:prstGeom>
          <a:solidFill>
            <a:srgbClr val="BBE0E3">
              <a:hueOff val="0"/>
              <a:satOff val="0"/>
              <a:lumOff val="0"/>
              <a:alphaOff val="0"/>
            </a:srgbClr>
          </a:solidFill>
          <a:ln w="25400" cap="flat" cmpd="sng" algn="ctr">
            <a:solidFill>
              <a:srgbClr val="FFFFFF">
                <a:hueOff val="0"/>
                <a:satOff val="0"/>
                <a:lumOff val="0"/>
                <a:alphaOff val="0"/>
              </a:srgbClr>
            </a:solidFill>
            <a:prstDash val="solid"/>
          </a:ln>
          <a:effectLst/>
        </p:spPr>
      </p:sp>
      <p:graphicFrame>
        <p:nvGraphicFramePr>
          <p:cNvPr id="37" name="Table 36"/>
          <p:cNvGraphicFramePr>
            <a:graphicFrameLocks noGrp="1"/>
          </p:cNvGraphicFramePr>
          <p:nvPr>
            <p:extLst>
              <p:ext uri="{D42A27DB-BD31-4B8C-83A1-F6EECF244321}">
                <p14:modId xmlns:p14="http://schemas.microsoft.com/office/powerpoint/2010/main" val="3353346492"/>
              </p:ext>
            </p:extLst>
          </p:nvPr>
        </p:nvGraphicFramePr>
        <p:xfrm>
          <a:off x="643634" y="3911550"/>
          <a:ext cx="10898234" cy="2330424"/>
        </p:xfrm>
        <a:graphic>
          <a:graphicData uri="http://schemas.openxmlformats.org/drawingml/2006/table">
            <a:tbl>
              <a:tblPr/>
              <a:tblGrid>
                <a:gridCol w="1062702"/>
                <a:gridCol w="614375"/>
                <a:gridCol w="614375"/>
                <a:gridCol w="614375"/>
                <a:gridCol w="614375"/>
                <a:gridCol w="614375"/>
                <a:gridCol w="614375"/>
                <a:gridCol w="614375"/>
                <a:gridCol w="614375"/>
                <a:gridCol w="614375"/>
                <a:gridCol w="614375"/>
                <a:gridCol w="614375"/>
                <a:gridCol w="614375"/>
                <a:gridCol w="614375"/>
                <a:gridCol w="614375"/>
                <a:gridCol w="619907"/>
                <a:gridCol w="614375"/>
              </a:tblGrid>
              <a:tr h="330557">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Week 1</a:t>
                      </a:r>
                    </a:p>
                  </a:txBody>
                  <a:tcPr marL="0" marR="0" marT="0" marB="0" anchor="ctr">
                    <a:lnL w="12700"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Week 2</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Week 3</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Week 4</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Week 5</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Week 6</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Week 7</a:t>
                      </a:r>
                    </a:p>
                  </a:txBody>
                  <a:tcPr marL="0" marR="0" marT="0" marB="0" anchor="ctr">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Week 8</a:t>
                      </a:r>
                    </a:p>
                  </a:txBody>
                  <a:tcPr marL="0" marR="0" marT="0" marB="0" anchor="ctr">
                    <a:lnL w="31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tc>
              </a:tr>
              <a:tr h="330557">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Plan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30557">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smtClean="0">
                          <a:solidFill>
                            <a:srgbClr val="000000"/>
                          </a:solidFill>
                          <a:latin typeface="+mn-lt"/>
                        </a:rPr>
                        <a:t>Design</a:t>
                      </a:r>
                      <a:endParaRPr lang="en-US" sz="1500" b="1" i="0" u="none" strike="noStrike" dirty="0">
                        <a:solidFill>
                          <a:srgbClr val="000000"/>
                        </a:solidFill>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lumMod val="5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lumMod val="5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30557">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Build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3399">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3399">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3399">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3399">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3399">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33399">
                        <a:lumMod val="60000"/>
                        <a:lumOff val="4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30557">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smtClean="0">
                          <a:solidFill>
                            <a:srgbClr val="000000"/>
                          </a:solidFill>
                          <a:latin typeface="+mn-lt"/>
                        </a:rPr>
                        <a:t>Test</a:t>
                      </a:r>
                      <a:endParaRPr lang="en-US" sz="1500" b="1" i="0" u="none" strike="noStrike" dirty="0">
                        <a:solidFill>
                          <a:srgbClr val="000000"/>
                        </a:solidFill>
                        <a:latin typeface="+mn-lt"/>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D2D8A">
                        <a:lumMod val="40000"/>
                        <a:lumOff val="6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D2D8A">
                        <a:lumMod val="40000"/>
                        <a:lumOff val="6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D2D8A">
                        <a:lumMod val="40000"/>
                        <a:lumOff val="6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D2D8A">
                        <a:lumMod val="40000"/>
                        <a:lumOff val="6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D2D8A">
                        <a:lumMod val="40000"/>
                        <a:lumOff val="6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2D2D8A">
                        <a:lumMod val="40000"/>
                        <a:lumOff val="6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30557">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Deploy</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lumMod val="40000"/>
                        <a:lumOff val="6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808080">
                        <a:lumMod val="40000"/>
                        <a:lumOff val="60000"/>
                      </a:srgbClr>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3175"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47082">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ctr" fontAlgn="b"/>
                      <a:r>
                        <a:rPr lang="en-US" sz="1500" b="1" i="0" u="none" strike="noStrike" dirty="0">
                          <a:solidFill>
                            <a:srgbClr val="000000"/>
                          </a:solidFill>
                          <a:latin typeface="+mn-lt"/>
                        </a:rPr>
                        <a:t>Go Live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3175"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solidFill>
                        <a:srgbClr val="000000"/>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solidFill>
                  </a:tcPr>
                </a:tc>
                <a:tc>
                  <a:txBody>
                    <a:bodyPr/>
                    <a:lstStyle>
                      <a:lvl1pPr marL="0" algn="l" defTabSz="914400" rtl="0" eaLnBrk="1" latinLnBrk="0" hangingPunct="1">
                        <a:defRPr sz="1800" kern="1200">
                          <a:solidFill>
                            <a:schemeClr val="tx1"/>
                          </a:solidFill>
                          <a:latin typeface="Arial Narrow"/>
                          <a:ea typeface=""/>
                          <a:cs typeface=""/>
                        </a:defRPr>
                      </a:lvl1pPr>
                      <a:lvl2pPr marL="457200" algn="l" defTabSz="914400" rtl="0" eaLnBrk="1" latinLnBrk="0" hangingPunct="1">
                        <a:defRPr sz="1800" kern="1200">
                          <a:solidFill>
                            <a:schemeClr val="tx1"/>
                          </a:solidFill>
                          <a:latin typeface="Arial Narrow"/>
                          <a:ea typeface=""/>
                          <a:cs typeface=""/>
                        </a:defRPr>
                      </a:lvl2pPr>
                      <a:lvl3pPr marL="914400" algn="l" defTabSz="914400" rtl="0" eaLnBrk="1" latinLnBrk="0" hangingPunct="1">
                        <a:defRPr sz="1800" kern="1200">
                          <a:solidFill>
                            <a:schemeClr val="tx1"/>
                          </a:solidFill>
                          <a:latin typeface="Arial Narrow"/>
                          <a:ea typeface=""/>
                          <a:cs typeface=""/>
                        </a:defRPr>
                      </a:lvl3pPr>
                      <a:lvl4pPr marL="1371600" algn="l" defTabSz="914400" rtl="0" eaLnBrk="1" latinLnBrk="0" hangingPunct="1">
                        <a:defRPr sz="1800" kern="1200">
                          <a:solidFill>
                            <a:schemeClr val="tx1"/>
                          </a:solidFill>
                          <a:latin typeface="Arial Narrow"/>
                          <a:ea typeface=""/>
                          <a:cs typeface=""/>
                        </a:defRPr>
                      </a:lvl4pPr>
                      <a:lvl5pPr marL="1828800" algn="l" defTabSz="914400" rtl="0" eaLnBrk="1" latinLnBrk="0" hangingPunct="1">
                        <a:defRPr sz="1800" kern="1200">
                          <a:solidFill>
                            <a:schemeClr val="tx1"/>
                          </a:solidFill>
                          <a:latin typeface="Arial Narrow"/>
                          <a:ea typeface=""/>
                          <a:cs typeface=""/>
                        </a:defRPr>
                      </a:lvl5pPr>
                      <a:lvl6pPr marL="2286000" algn="l" defTabSz="914400" rtl="0" eaLnBrk="1" latinLnBrk="0" hangingPunct="1">
                        <a:defRPr sz="1800" kern="1200">
                          <a:solidFill>
                            <a:schemeClr val="tx1"/>
                          </a:solidFill>
                          <a:latin typeface="Arial Narrow"/>
                          <a:ea typeface=""/>
                          <a:cs typeface=""/>
                        </a:defRPr>
                      </a:lvl6pPr>
                      <a:lvl7pPr marL="2743200" algn="l" defTabSz="914400" rtl="0" eaLnBrk="1" latinLnBrk="0" hangingPunct="1">
                        <a:defRPr sz="1800" kern="1200">
                          <a:solidFill>
                            <a:schemeClr val="tx1"/>
                          </a:solidFill>
                          <a:latin typeface="Arial Narrow"/>
                          <a:ea typeface=""/>
                          <a:cs typeface=""/>
                        </a:defRPr>
                      </a:lvl7pPr>
                      <a:lvl8pPr marL="3200400" algn="l" defTabSz="914400" rtl="0" eaLnBrk="1" latinLnBrk="0" hangingPunct="1">
                        <a:defRPr sz="1800" kern="1200">
                          <a:solidFill>
                            <a:schemeClr val="tx1"/>
                          </a:solidFill>
                          <a:latin typeface="Arial Narrow"/>
                          <a:ea typeface=""/>
                          <a:cs typeface=""/>
                        </a:defRPr>
                      </a:lvl8pPr>
                      <a:lvl9pPr marL="3657600" algn="l" defTabSz="914400" rtl="0" eaLnBrk="1" latinLnBrk="0" hangingPunct="1">
                        <a:defRPr sz="1800" kern="1200">
                          <a:solidFill>
                            <a:schemeClr val="tx1"/>
                          </a:solidFill>
                          <a:latin typeface="Arial Narrow"/>
                          <a:ea typeface=""/>
                          <a:cs typeface=""/>
                        </a:defRPr>
                      </a:lvl9pPr>
                    </a:lstStyle>
                    <a:p>
                      <a:pPr algn="l" fontAlgn="b"/>
                      <a:r>
                        <a:rPr lang="en-US" sz="1100" b="0" i="0" u="none" strike="noStrike" dirty="0">
                          <a:solidFill>
                            <a:srgbClr val="000000"/>
                          </a:solidFill>
                          <a:latin typeface="Calibri"/>
                        </a:rPr>
                        <a:t> </a:t>
                      </a:r>
                    </a:p>
                  </a:txBody>
                  <a:tcPr marL="0" marR="0" marT="0" marB="0" anchor="b">
                    <a:lnL w="3175"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BBE0E3"/>
                    </a:solidFill>
                  </a:tcPr>
                </a:tc>
              </a:tr>
            </a:tbl>
          </a:graphicData>
        </a:graphic>
      </p:graphicFrame>
      <p:sp>
        <p:nvSpPr>
          <p:cNvPr id="38" name="TextBox 37"/>
          <p:cNvSpPr txBox="1"/>
          <p:nvPr/>
        </p:nvSpPr>
        <p:spPr>
          <a:xfrm>
            <a:off x="10193135" y="3214207"/>
            <a:ext cx="915586" cy="386940"/>
          </a:xfrm>
          <a:prstGeom prst="rect">
            <a:avLst/>
          </a:prstGeom>
          <a:noFill/>
        </p:spPr>
        <p:txBody>
          <a:bodyPr wrap="none" lIns="108878" tIns="54439" rIns="108878" bIns="54439" rtlCol="0" anchor="ctr">
            <a:spAutoFit/>
          </a:bodyPr>
          <a:lstStyle/>
          <a:p>
            <a:pPr fontAlgn="base">
              <a:spcBef>
                <a:spcPct val="0"/>
              </a:spcBef>
              <a:spcAft>
                <a:spcPct val="0"/>
              </a:spcAft>
            </a:pPr>
            <a:r>
              <a:rPr lang="en-US" sz="1800" b="1" dirty="0">
                <a:solidFill>
                  <a:srgbClr val="000000"/>
                </a:solidFill>
                <a:latin typeface="Arial Narrow"/>
              </a:rPr>
              <a:t>Go Live</a:t>
            </a:r>
          </a:p>
        </p:txBody>
      </p:sp>
      <p:pic>
        <p:nvPicPr>
          <p:cNvPr id="1027" name="Picture 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1086" y="4118761"/>
            <a:ext cx="734777" cy="551067"/>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Temp\Temporary Internet Files\Content.IE5\805HBQSA\MC90043475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02947" y="5158769"/>
            <a:ext cx="734777" cy="551067"/>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C:\Temp\Temporary Internet Files\Content.IE5\805HBQSA\MC90043475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6392" y="1327551"/>
            <a:ext cx="367389" cy="27553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Temp\Temporary Internet Files\Content.IE5\805HBQSA\MC90043475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4313" y="3261339"/>
            <a:ext cx="367389" cy="275534"/>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3" descr="C:\Temp\Temporary Internet Files\Content.IE5\805HBQSA\MC900434750[1].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43334" y="3269909"/>
            <a:ext cx="367389" cy="2755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836636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4294967295"/>
            <p:extLst>
              <p:ext uri="{D42A27DB-BD31-4B8C-83A1-F6EECF244321}">
                <p14:modId xmlns:p14="http://schemas.microsoft.com/office/powerpoint/2010/main" val="1344797250"/>
              </p:ext>
            </p:extLst>
          </p:nvPr>
        </p:nvGraphicFramePr>
        <p:xfrm>
          <a:off x="611099" y="2602633"/>
          <a:ext cx="10972976" cy="3219812"/>
        </p:xfrm>
        <a:graphic>
          <a:graphicData uri="http://schemas.openxmlformats.org/drawingml/2006/table">
            <a:tbl>
              <a:tblPr firstRow="1" bandRow="1">
                <a:tableStyleId>{5C22544A-7EE6-4342-B048-85BDC9FD1C3A}</a:tableStyleId>
              </a:tblPr>
              <a:tblGrid>
                <a:gridCol w="1634598"/>
                <a:gridCol w="1784659"/>
                <a:gridCol w="1859021"/>
                <a:gridCol w="1665683"/>
                <a:gridCol w="1769787"/>
                <a:gridCol w="2259228"/>
              </a:tblGrid>
              <a:tr h="1116206">
                <a:tc>
                  <a:txBody>
                    <a:bodyPr/>
                    <a:lstStyle/>
                    <a:p>
                      <a:pPr lvl="0"/>
                      <a:r>
                        <a:rPr lang="en-US" sz="900" b="1" dirty="0" smtClean="0">
                          <a:solidFill>
                            <a:schemeClr val="tx1"/>
                          </a:solidFill>
                          <a:ea typeface="Arial Unicode MS" pitchFamily="34" charset="-128"/>
                          <a:cs typeface="Arial Unicode MS" pitchFamily="34" charset="-128"/>
                        </a:rPr>
                        <a:t>Kick Off Meeting</a:t>
                      </a:r>
                    </a:p>
                    <a:p>
                      <a:pPr lvl="0"/>
                      <a:r>
                        <a:rPr lang="en-US" sz="900" dirty="0" smtClean="0">
                          <a:ea typeface="Arial Unicode MS" pitchFamily="34" charset="-128"/>
                          <a:cs typeface="Arial Unicode MS" pitchFamily="34" charset="-128"/>
                        </a:rPr>
                        <a:t>Define Project Scope</a:t>
                      </a:r>
                    </a:p>
                    <a:p>
                      <a:pPr lvl="0"/>
                      <a:r>
                        <a:rPr lang="en-US" sz="900" dirty="0" smtClean="0">
                          <a:ea typeface="Arial Unicode MS" pitchFamily="34" charset="-128"/>
                          <a:cs typeface="Arial Unicode MS" pitchFamily="34" charset="-128"/>
                        </a:rPr>
                        <a:t>Documents, business rules, format</a:t>
                      </a:r>
                    </a:p>
                    <a:p>
                      <a:endParaRPr lang="en-US" sz="900" dirty="0"/>
                    </a:p>
                  </a:txBody>
                  <a:tcPr marL="121952" marR="121952" marT="45731" marB="45731"/>
                </a:tc>
                <a:tc>
                  <a:txBody>
                    <a:bodyPr/>
                    <a:lstStyle/>
                    <a:p>
                      <a:r>
                        <a:rPr lang="en-US" sz="900" dirty="0" smtClean="0">
                          <a:solidFill>
                            <a:schemeClr val="tx1"/>
                          </a:solidFill>
                        </a:rPr>
                        <a:t>Configurations</a:t>
                      </a:r>
                    </a:p>
                    <a:p>
                      <a:r>
                        <a:rPr lang="en-US" sz="900" dirty="0" smtClean="0"/>
                        <a:t>Confirm AN Account (ANID) set up</a:t>
                      </a:r>
                    </a:p>
                    <a:p>
                      <a:r>
                        <a:rPr lang="en-US" sz="900" dirty="0" smtClean="0"/>
                        <a:t>Test account configured</a:t>
                      </a:r>
                    </a:p>
                    <a:p>
                      <a:r>
                        <a:rPr lang="en-US" sz="900" dirty="0" smtClean="0"/>
                        <a:t>Routing configured.</a:t>
                      </a:r>
                    </a:p>
                    <a:p>
                      <a:endParaRPr lang="en-US" sz="900" dirty="0"/>
                    </a:p>
                  </a:txBody>
                  <a:tcPr marL="121952" marR="121952" marT="45731" marB="45731"/>
                </a:tc>
                <a:tc>
                  <a:txBody>
                    <a:bodyPr/>
                    <a:lstStyle/>
                    <a:p>
                      <a:r>
                        <a:rPr lang="en-US" sz="900" dirty="0" smtClean="0">
                          <a:solidFill>
                            <a:schemeClr val="tx1"/>
                          </a:solidFill>
                        </a:rPr>
                        <a:t>Supplier Development</a:t>
                      </a:r>
                    </a:p>
                    <a:p>
                      <a:r>
                        <a:rPr lang="en-US" sz="900" dirty="0" smtClean="0"/>
                        <a:t>Performs </a:t>
                      </a:r>
                      <a:r>
                        <a:rPr lang="en-US" sz="900" dirty="0" err="1" smtClean="0"/>
                        <a:t>Dev</a:t>
                      </a:r>
                      <a:r>
                        <a:rPr lang="en-US" sz="900" dirty="0" smtClean="0"/>
                        <a:t> and QA testing of maps</a:t>
                      </a:r>
                    </a:p>
                    <a:p>
                      <a:endParaRPr lang="en-US" sz="900" dirty="0"/>
                    </a:p>
                  </a:txBody>
                  <a:tcPr marL="121952" marR="121952" marT="45731" marB="45731"/>
                </a:tc>
                <a:tc>
                  <a:txBody>
                    <a:bodyPr/>
                    <a:lstStyle/>
                    <a:p>
                      <a:r>
                        <a:rPr lang="en-US" sz="900" dirty="0" smtClean="0">
                          <a:solidFill>
                            <a:schemeClr val="tx1"/>
                          </a:solidFill>
                        </a:rPr>
                        <a:t>UAT Testing</a:t>
                      </a:r>
                    </a:p>
                    <a:p>
                      <a:r>
                        <a:rPr lang="en-US" sz="900" dirty="0" smtClean="0"/>
                        <a:t>Conduct UAT testing with Customer</a:t>
                      </a:r>
                    </a:p>
                    <a:p>
                      <a:r>
                        <a:rPr lang="en-US" sz="900" dirty="0" smtClean="0"/>
                        <a:t>Pre-defined test scenarios</a:t>
                      </a:r>
                    </a:p>
                    <a:p>
                      <a:endParaRPr lang="en-US" sz="900" dirty="0"/>
                    </a:p>
                  </a:txBody>
                  <a:tcPr marL="121952" marR="121952" marT="45731" marB="45731"/>
                </a:tc>
                <a:tc>
                  <a:txBody>
                    <a:bodyPr/>
                    <a:lstStyle/>
                    <a:p>
                      <a:r>
                        <a:rPr lang="en-US" sz="900" dirty="0" smtClean="0">
                          <a:solidFill>
                            <a:schemeClr val="tx1"/>
                          </a:solidFill>
                        </a:rPr>
                        <a:t>Migration to Production</a:t>
                      </a:r>
                    </a:p>
                    <a:p>
                      <a:r>
                        <a:rPr lang="en-US" sz="900" dirty="0" smtClean="0"/>
                        <a:t>Seller migrates maps to Production</a:t>
                      </a:r>
                    </a:p>
                    <a:p>
                      <a:endParaRPr lang="en-US" sz="900" dirty="0"/>
                    </a:p>
                  </a:txBody>
                  <a:tcPr marL="121952" marR="121952" marT="45731" marB="45731"/>
                </a:tc>
                <a:tc>
                  <a:txBody>
                    <a:bodyPr/>
                    <a:lstStyle/>
                    <a:p>
                      <a:r>
                        <a:rPr lang="en-US" sz="900" dirty="0" smtClean="0">
                          <a:solidFill>
                            <a:schemeClr val="tx1"/>
                          </a:solidFill>
                        </a:rPr>
                        <a:t>Production Transactions</a:t>
                      </a:r>
                    </a:p>
                    <a:p>
                      <a:r>
                        <a:rPr lang="en-US" sz="900" dirty="0" smtClean="0"/>
                        <a:t>Confirm successful transactions in Prod</a:t>
                      </a:r>
                    </a:p>
                    <a:p>
                      <a:endParaRPr lang="en-US" sz="900" dirty="0"/>
                    </a:p>
                  </a:txBody>
                  <a:tcPr marL="121952" marR="121952" marT="45731" marB="45731"/>
                </a:tc>
              </a:tr>
              <a:tr h="1051803">
                <a:tc>
                  <a:txBody>
                    <a:bodyPr/>
                    <a:lstStyle/>
                    <a:p>
                      <a:pPr lvl="0"/>
                      <a:r>
                        <a:rPr lang="en-US" sz="900" dirty="0" smtClean="0">
                          <a:ea typeface="Arial Unicode MS" pitchFamily="34" charset="-128"/>
                          <a:cs typeface="Arial Unicode MS" pitchFamily="34" charset="-128"/>
                        </a:rPr>
                        <a:t>Define Project Plan</a:t>
                      </a:r>
                    </a:p>
                    <a:p>
                      <a:pPr lvl="0"/>
                      <a:r>
                        <a:rPr lang="en-US" sz="900" dirty="0" smtClean="0">
                          <a:ea typeface="Arial Unicode MS" pitchFamily="34" charset="-128"/>
                          <a:cs typeface="Arial Unicode MS" pitchFamily="34" charset="-128"/>
                        </a:rPr>
                        <a:t>Agree on milestone dates.</a:t>
                      </a:r>
                      <a:endParaRPr lang="en-US" sz="900" dirty="0" smtClean="0"/>
                    </a:p>
                    <a:p>
                      <a:endParaRPr lang="en-US" sz="900" dirty="0"/>
                    </a:p>
                  </a:txBody>
                  <a:tcPr marL="121952" marR="121952" marT="45731" marB="45731"/>
                </a:tc>
                <a:tc>
                  <a:txBody>
                    <a:bodyPr/>
                    <a:lstStyle/>
                    <a:p>
                      <a:r>
                        <a:rPr lang="en-US" sz="900" dirty="0" smtClean="0"/>
                        <a:t>Confirm Relationship established in Test.</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Define test plan, identify test scenarios</a:t>
                      </a:r>
                    </a:p>
                    <a:p>
                      <a:endParaRPr lang="en-US" sz="900" dirty="0" smtClean="0"/>
                    </a:p>
                    <a:p>
                      <a:endParaRPr lang="en-US" sz="900" dirty="0"/>
                    </a:p>
                  </a:txBody>
                  <a:tcPr marL="121952" marR="121952"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Establish connectivity to the AN</a:t>
                      </a:r>
                    </a:p>
                    <a:p>
                      <a:endParaRPr lang="en-US" sz="900" dirty="0"/>
                    </a:p>
                  </a:txBody>
                  <a:tcPr marL="121952" marR="121952"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Validate that solution meets requirements</a:t>
                      </a:r>
                    </a:p>
                    <a:p>
                      <a:endParaRPr lang="en-US" sz="900" dirty="0"/>
                    </a:p>
                  </a:txBody>
                  <a:tcPr marL="121952" marR="121952"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Confirm AN Accounts configured in Production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Confirm relationship established in Production</a:t>
                      </a:r>
                    </a:p>
                    <a:p>
                      <a:endParaRPr lang="en-US" sz="900" dirty="0"/>
                    </a:p>
                  </a:txBody>
                  <a:tcPr marL="121952" marR="121952" marT="45731" marB="45731"/>
                </a:tc>
                <a:tc>
                  <a:txBody>
                    <a:bodyPr/>
                    <a:lstStyle/>
                    <a:p>
                      <a:r>
                        <a:rPr lang="en-US" sz="900" dirty="0" smtClean="0"/>
                        <a:t>Support</a:t>
                      </a:r>
                    </a:p>
                    <a:p>
                      <a:r>
                        <a:rPr lang="en-US" sz="900" dirty="0" smtClean="0"/>
                        <a:t>ESIM Post-production support</a:t>
                      </a:r>
                    </a:p>
                    <a:p>
                      <a:endParaRPr lang="en-US" sz="900" dirty="0"/>
                    </a:p>
                  </a:txBody>
                  <a:tcPr marL="121952" marR="121952" marT="45731" marB="45731"/>
                </a:tc>
              </a:tr>
              <a:tr h="105180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900" dirty="0" smtClean="0">
                          <a:ea typeface="Arial Unicode MS" pitchFamily="34" charset="-128"/>
                          <a:cs typeface="Arial Unicode MS" pitchFamily="34" charset="-128"/>
                        </a:rPr>
                        <a:t>Commit to target Go Live date</a:t>
                      </a:r>
                    </a:p>
                    <a:p>
                      <a:pPr lvl="0"/>
                      <a:r>
                        <a:rPr lang="en-US" sz="900" dirty="0" smtClean="0">
                          <a:ea typeface="Arial Unicode MS" pitchFamily="34" charset="-128"/>
                          <a:cs typeface="Arial Unicode MS" pitchFamily="34" charset="-128"/>
                        </a:rPr>
                        <a:t>Define Project Team and Resources</a:t>
                      </a:r>
                    </a:p>
                    <a:p>
                      <a:pPr lvl="0"/>
                      <a:r>
                        <a:rPr lang="en-US" sz="900" dirty="0" smtClean="0">
                          <a:ea typeface="Arial Unicode MS" pitchFamily="34" charset="-128"/>
                          <a:cs typeface="Arial Unicode MS" pitchFamily="34" charset="-128"/>
                        </a:rPr>
                        <a:t>Contacts list and governance model.</a:t>
                      </a:r>
                      <a:endParaRPr lang="en-US" sz="900" dirty="0" smtClean="0"/>
                    </a:p>
                    <a:p>
                      <a:endParaRPr lang="en-US" sz="900" dirty="0"/>
                    </a:p>
                  </a:txBody>
                  <a:tcPr marL="121952" marR="121952"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Supplier’s technical solution defined.</a:t>
                      </a:r>
                    </a:p>
                    <a:p>
                      <a:endParaRPr lang="en-US" sz="900" dirty="0" smtClean="0"/>
                    </a:p>
                    <a:p>
                      <a:endParaRPr lang="en-US" sz="900" dirty="0"/>
                    </a:p>
                  </a:txBody>
                  <a:tcPr marL="121952" marR="121952"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Submit sample cXML/EDI invoices to ESIM for webChecker validation</a:t>
                      </a:r>
                    </a:p>
                    <a:p>
                      <a:endParaRPr lang="en-US" sz="900" dirty="0"/>
                    </a:p>
                  </a:txBody>
                  <a:tcPr marL="121952" marR="121952" marT="45731" marB="4573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smtClean="0"/>
                        <a:t>Formal sign-off and acceptance</a:t>
                      </a:r>
                    </a:p>
                    <a:p>
                      <a:endParaRPr lang="en-US" sz="900" dirty="0"/>
                    </a:p>
                  </a:txBody>
                  <a:tcPr marL="121952" marR="121952" marT="45731" marB="45731"/>
                </a:tc>
                <a:tc>
                  <a:txBody>
                    <a:bodyPr/>
                    <a:lstStyle/>
                    <a:p>
                      <a:r>
                        <a:rPr lang="en-US" sz="900" dirty="0" smtClean="0"/>
                        <a:t>Buyer/Seller change management steps</a:t>
                      </a:r>
                    </a:p>
                    <a:p>
                      <a:r>
                        <a:rPr lang="en-US" sz="900" dirty="0" smtClean="0"/>
                        <a:t>Communications, internal set ups</a:t>
                      </a:r>
                    </a:p>
                    <a:p>
                      <a:endParaRPr lang="en-US" sz="900" dirty="0"/>
                    </a:p>
                  </a:txBody>
                  <a:tcPr marL="121952" marR="121952" marT="45731" marB="45731"/>
                </a:tc>
                <a:tc>
                  <a:txBody>
                    <a:bodyPr/>
                    <a:lstStyle/>
                    <a:p>
                      <a:r>
                        <a:rPr lang="en-US" sz="900" dirty="0" smtClean="0"/>
                        <a:t>Ongoing technical support</a:t>
                      </a:r>
                    </a:p>
                    <a:p>
                      <a:r>
                        <a:rPr lang="en-US" sz="900" dirty="0" smtClean="0"/>
                        <a:t>Project close</a:t>
                      </a:r>
                    </a:p>
                    <a:p>
                      <a:endParaRPr lang="en-US" sz="900" dirty="0"/>
                    </a:p>
                  </a:txBody>
                  <a:tcPr marL="121952" marR="121952" marT="45731" marB="45731"/>
                </a:tc>
              </a:tr>
            </a:tbl>
          </a:graphicData>
        </a:graphic>
      </p:graphicFrame>
      <p:sp>
        <p:nvSpPr>
          <p:cNvPr id="3" name="Title 2"/>
          <p:cNvSpPr>
            <a:spLocks noGrp="1"/>
          </p:cNvSpPr>
          <p:nvPr>
            <p:ph type="title"/>
          </p:nvPr>
        </p:nvSpPr>
        <p:spPr>
          <a:xfrm>
            <a:off x="432113" y="-1082687"/>
            <a:ext cx="11330950" cy="756175"/>
          </a:xfrm>
        </p:spPr>
        <p:txBody>
          <a:bodyPr/>
          <a:lstStyle/>
          <a:p>
            <a:endParaRPr lang="en-US"/>
          </a:p>
        </p:txBody>
      </p:sp>
      <p:sp>
        <p:nvSpPr>
          <p:cNvPr id="26" name="Pentagon 25"/>
          <p:cNvSpPr/>
          <p:nvPr/>
        </p:nvSpPr>
        <p:spPr>
          <a:xfrm>
            <a:off x="611098" y="1464256"/>
            <a:ext cx="2194595" cy="1060300"/>
          </a:xfrm>
          <a:prstGeom prst="homePlate">
            <a:avLst/>
          </a:prstGeom>
          <a:solidFill>
            <a:srgbClr val="808080">
              <a:lumMod val="60000"/>
              <a:lumOff val="40000"/>
            </a:srgbClr>
          </a:solidFill>
          <a:ln w="25400" cap="flat" cmpd="sng" algn="ctr">
            <a:solidFill>
              <a:srgbClr val="FFFFFF">
                <a:hueOff val="0"/>
                <a:satOff val="0"/>
                <a:lumOff val="0"/>
                <a:alphaOff val="0"/>
              </a:srgbClr>
            </a:solidFill>
            <a:prstDash val="solid"/>
          </a:ln>
          <a:effectLst/>
        </p:spPr>
      </p:sp>
      <p:sp>
        <p:nvSpPr>
          <p:cNvPr id="27" name="Pentagon 4"/>
          <p:cNvSpPr/>
          <p:nvPr/>
        </p:nvSpPr>
        <p:spPr>
          <a:xfrm>
            <a:off x="894313" y="1667819"/>
            <a:ext cx="1232732" cy="666193"/>
          </a:xfrm>
          <a:prstGeom prst="rect">
            <a:avLst/>
          </a:prstGeom>
          <a:noFill/>
          <a:ln>
            <a:noFill/>
          </a:ln>
          <a:effectLst/>
        </p:spPr>
        <p:txBody>
          <a:bodyPr spcFirstLastPara="0" vert="horz" wrap="square" lIns="69863"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Plan</a:t>
            </a:r>
          </a:p>
        </p:txBody>
      </p:sp>
      <p:sp>
        <p:nvSpPr>
          <p:cNvPr id="28" name="Chevron 27"/>
          <p:cNvSpPr/>
          <p:nvPr/>
        </p:nvSpPr>
        <p:spPr>
          <a:xfrm>
            <a:off x="2366775" y="1464256"/>
            <a:ext cx="2194595" cy="1060300"/>
          </a:xfrm>
          <a:prstGeom prst="chevron">
            <a:avLst/>
          </a:prstGeom>
          <a:solidFill>
            <a:srgbClr val="BBE0E3">
              <a:lumMod val="50000"/>
            </a:srgbClr>
          </a:solidFill>
          <a:ln w="25400" cap="flat" cmpd="sng" algn="ctr">
            <a:solidFill>
              <a:srgbClr val="FFFFFF">
                <a:hueOff val="0"/>
                <a:satOff val="0"/>
                <a:lumOff val="0"/>
                <a:alphaOff val="0"/>
              </a:srgbClr>
            </a:solidFill>
            <a:prstDash val="solid"/>
          </a:ln>
          <a:effectLst/>
        </p:spPr>
      </p:sp>
      <p:sp>
        <p:nvSpPr>
          <p:cNvPr id="29" name="Chevron 6"/>
          <p:cNvSpPr/>
          <p:nvPr/>
        </p:nvSpPr>
        <p:spPr>
          <a:xfrm>
            <a:off x="3246428" y="1641142"/>
            <a:ext cx="780821" cy="719546"/>
          </a:xfrm>
          <a:prstGeom prst="rect">
            <a:avLst/>
          </a:prstGeom>
          <a:noFill/>
          <a:ln>
            <a:noFill/>
          </a:ln>
          <a:effectLst/>
        </p:spPr>
        <p:txBody>
          <a:bodyPr spcFirstLastPara="0" vert="horz" wrap="square" lIns="52398"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Design</a:t>
            </a:r>
          </a:p>
        </p:txBody>
      </p:sp>
      <p:sp>
        <p:nvSpPr>
          <p:cNvPr id="30" name="Chevron 29"/>
          <p:cNvSpPr/>
          <p:nvPr/>
        </p:nvSpPr>
        <p:spPr>
          <a:xfrm>
            <a:off x="4122451" y="1464256"/>
            <a:ext cx="2194595" cy="1060300"/>
          </a:xfrm>
          <a:prstGeom prst="chevron">
            <a:avLst/>
          </a:prstGeom>
          <a:solidFill>
            <a:srgbClr val="2D2D8A">
              <a:lumMod val="60000"/>
              <a:lumOff val="40000"/>
            </a:srgbClr>
          </a:solidFill>
          <a:ln w="25400" cap="flat" cmpd="sng" algn="ctr">
            <a:solidFill>
              <a:srgbClr val="FFFFFF">
                <a:hueOff val="0"/>
                <a:satOff val="0"/>
                <a:lumOff val="0"/>
                <a:alphaOff val="0"/>
              </a:srgbClr>
            </a:solidFill>
            <a:prstDash val="solid"/>
          </a:ln>
          <a:effectLst/>
        </p:spPr>
      </p:sp>
      <p:sp>
        <p:nvSpPr>
          <p:cNvPr id="31" name="Chevron 8"/>
          <p:cNvSpPr/>
          <p:nvPr/>
        </p:nvSpPr>
        <p:spPr>
          <a:xfrm>
            <a:off x="4971616" y="1591601"/>
            <a:ext cx="780821" cy="818629"/>
          </a:xfrm>
          <a:prstGeom prst="rect">
            <a:avLst/>
          </a:prstGeom>
          <a:noFill/>
          <a:ln>
            <a:noFill/>
          </a:ln>
          <a:effectLst/>
        </p:spPr>
        <p:txBody>
          <a:bodyPr spcFirstLastPara="0" vert="horz" wrap="square" lIns="52398"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Build</a:t>
            </a:r>
          </a:p>
        </p:txBody>
      </p:sp>
      <p:sp>
        <p:nvSpPr>
          <p:cNvPr id="32" name="Chevron 31"/>
          <p:cNvSpPr/>
          <p:nvPr/>
        </p:nvSpPr>
        <p:spPr>
          <a:xfrm>
            <a:off x="5908352" y="1462195"/>
            <a:ext cx="2194595" cy="1060300"/>
          </a:xfrm>
          <a:prstGeom prst="chevron">
            <a:avLst/>
          </a:prstGeom>
          <a:solidFill>
            <a:srgbClr val="2D2D8A">
              <a:lumMod val="40000"/>
              <a:lumOff val="60000"/>
            </a:srgbClr>
          </a:solidFill>
          <a:ln w="25400" cap="flat" cmpd="sng" algn="ctr">
            <a:solidFill>
              <a:srgbClr val="FFFFFF">
                <a:hueOff val="0"/>
                <a:satOff val="0"/>
                <a:lumOff val="0"/>
                <a:alphaOff val="0"/>
              </a:srgbClr>
            </a:solidFill>
            <a:prstDash val="solid"/>
          </a:ln>
          <a:effectLst/>
        </p:spPr>
      </p:sp>
      <p:sp>
        <p:nvSpPr>
          <p:cNvPr id="33" name="Chevron 10"/>
          <p:cNvSpPr/>
          <p:nvPr/>
        </p:nvSpPr>
        <p:spPr>
          <a:xfrm>
            <a:off x="6727029" y="1665038"/>
            <a:ext cx="780821" cy="671755"/>
          </a:xfrm>
          <a:prstGeom prst="rect">
            <a:avLst/>
          </a:prstGeom>
          <a:noFill/>
          <a:ln>
            <a:noFill/>
          </a:ln>
          <a:effectLst/>
        </p:spPr>
        <p:txBody>
          <a:bodyPr spcFirstLastPara="0" vert="horz" wrap="square" lIns="52398"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Test</a:t>
            </a:r>
          </a:p>
        </p:txBody>
      </p:sp>
      <p:sp>
        <p:nvSpPr>
          <p:cNvPr id="34" name="Chevron 33"/>
          <p:cNvSpPr/>
          <p:nvPr/>
        </p:nvSpPr>
        <p:spPr>
          <a:xfrm>
            <a:off x="7633804" y="1464256"/>
            <a:ext cx="2194595" cy="1060300"/>
          </a:xfrm>
          <a:prstGeom prst="chevron">
            <a:avLst/>
          </a:prstGeom>
          <a:solidFill>
            <a:srgbClr val="808080">
              <a:lumMod val="40000"/>
              <a:lumOff val="60000"/>
            </a:srgbClr>
          </a:solidFill>
          <a:ln w="25400" cap="flat" cmpd="sng" algn="ctr">
            <a:solidFill>
              <a:srgbClr val="FFFFFF">
                <a:hueOff val="0"/>
                <a:satOff val="0"/>
                <a:lumOff val="0"/>
                <a:alphaOff val="0"/>
              </a:srgbClr>
            </a:solidFill>
            <a:prstDash val="solid"/>
          </a:ln>
          <a:effectLst/>
        </p:spPr>
      </p:sp>
      <p:sp>
        <p:nvSpPr>
          <p:cNvPr id="35" name="Chevron 12"/>
          <p:cNvSpPr/>
          <p:nvPr/>
        </p:nvSpPr>
        <p:spPr>
          <a:xfrm>
            <a:off x="8421993" y="1646502"/>
            <a:ext cx="780821" cy="708824"/>
          </a:xfrm>
          <a:prstGeom prst="rect">
            <a:avLst/>
          </a:prstGeom>
          <a:noFill/>
          <a:ln>
            <a:noFill/>
          </a:ln>
          <a:effectLst/>
        </p:spPr>
        <p:txBody>
          <a:bodyPr spcFirstLastPara="0" vert="horz" wrap="square" lIns="52398" tIns="34932" rIns="17466" bIns="34932" numCol="1" spcCol="1512" anchor="ctr" anchorCtr="0">
            <a:noAutofit/>
          </a:bodyPr>
          <a:lstStyle/>
          <a:p>
            <a:pPr algn="ctr" defTabSz="582193" fontAlgn="base">
              <a:lnSpc>
                <a:spcPct val="90000"/>
              </a:lnSpc>
              <a:spcBef>
                <a:spcPct val="0"/>
              </a:spcBef>
              <a:spcAft>
                <a:spcPct val="35000"/>
              </a:spcAft>
              <a:defRPr/>
            </a:pPr>
            <a:r>
              <a:rPr lang="en-AU" sz="1800" b="1" kern="0" dirty="0">
                <a:solidFill>
                  <a:srgbClr val="000000"/>
                </a:solidFill>
                <a:latin typeface="Arial Narrow"/>
              </a:rPr>
              <a:t>Deploy</a:t>
            </a:r>
          </a:p>
        </p:txBody>
      </p:sp>
      <p:sp>
        <p:nvSpPr>
          <p:cNvPr id="36" name="Chevron 35"/>
          <p:cNvSpPr/>
          <p:nvPr/>
        </p:nvSpPr>
        <p:spPr>
          <a:xfrm>
            <a:off x="9389481" y="1464256"/>
            <a:ext cx="2194595" cy="1060300"/>
          </a:xfrm>
          <a:prstGeom prst="chevron">
            <a:avLst/>
          </a:prstGeom>
          <a:solidFill>
            <a:srgbClr val="BBE0E3">
              <a:hueOff val="0"/>
              <a:satOff val="0"/>
              <a:lumOff val="0"/>
              <a:alphaOff val="0"/>
            </a:srgbClr>
          </a:solidFill>
          <a:ln w="25400" cap="flat" cmpd="sng" algn="ctr">
            <a:solidFill>
              <a:srgbClr val="FFFFFF">
                <a:hueOff val="0"/>
                <a:satOff val="0"/>
                <a:lumOff val="0"/>
                <a:alphaOff val="0"/>
              </a:srgbClr>
            </a:solidFill>
            <a:prstDash val="solid"/>
          </a:ln>
          <a:effectLst/>
        </p:spPr>
      </p:sp>
      <p:sp>
        <p:nvSpPr>
          <p:cNvPr id="37" name="TextBox 36"/>
          <p:cNvSpPr txBox="1"/>
          <p:nvPr/>
        </p:nvSpPr>
        <p:spPr>
          <a:xfrm>
            <a:off x="10193135" y="1807445"/>
            <a:ext cx="915586" cy="386940"/>
          </a:xfrm>
          <a:prstGeom prst="rect">
            <a:avLst/>
          </a:prstGeom>
          <a:noFill/>
        </p:spPr>
        <p:txBody>
          <a:bodyPr wrap="none" lIns="108878" tIns="54439" rIns="108878" bIns="54439" rtlCol="0" anchor="ctr">
            <a:spAutoFit/>
          </a:bodyPr>
          <a:lstStyle/>
          <a:p>
            <a:pPr fontAlgn="base">
              <a:spcBef>
                <a:spcPct val="0"/>
              </a:spcBef>
              <a:spcAft>
                <a:spcPct val="0"/>
              </a:spcAft>
            </a:pPr>
            <a:r>
              <a:rPr lang="en-US" sz="1800" b="1" dirty="0">
                <a:solidFill>
                  <a:srgbClr val="000000"/>
                </a:solidFill>
                <a:latin typeface="Arial Narrow"/>
              </a:rPr>
              <a:t>Go Live</a:t>
            </a:r>
          </a:p>
        </p:txBody>
      </p:sp>
      <p:pic>
        <p:nvPicPr>
          <p:cNvPr id="38" name="Picture 3" descr="C:\Temp\Temporary Internet Files\Content.IE5\805HBQSA\MC90043475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4313" y="1854577"/>
            <a:ext cx="367389" cy="27553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flipH="1">
            <a:off x="611098" y="535385"/>
            <a:ext cx="5141339" cy="446276"/>
          </a:xfrm>
          <a:prstGeom prst="rect">
            <a:avLst/>
          </a:prstGeom>
          <a:noFill/>
        </p:spPr>
        <p:txBody>
          <a:bodyPr wrap="square" lIns="0" tIns="0" rIns="0" bIns="0" rtlCol="0">
            <a:spAutoFit/>
          </a:bodyPr>
          <a:lstStyle/>
          <a:p>
            <a:pPr>
              <a:spcBef>
                <a:spcPct val="50000"/>
              </a:spcBef>
              <a:buClr>
                <a:srgbClr val="F0AB00"/>
              </a:buClr>
              <a:buSzPct val="80000"/>
            </a:pPr>
            <a:r>
              <a:rPr lang="en-US" sz="2900" b="1" dirty="0">
                <a:solidFill>
                  <a:srgbClr val="666666"/>
                </a:solidFill>
              </a:rPr>
              <a:t>Project Life Cycle</a:t>
            </a:r>
            <a:endParaRPr lang="en-US" kern="0" dirty="0">
              <a:ea typeface="Arial Unicode MS" pitchFamily="34" charset="-128"/>
              <a:cs typeface="Arial Unicode MS" pitchFamily="34" charset="-128"/>
            </a:endParaRPr>
          </a:p>
        </p:txBody>
      </p:sp>
    </p:spTree>
    <p:extLst>
      <p:ext uri="{BB962C8B-B14F-4D97-AF65-F5344CB8AC3E}">
        <p14:creationId xmlns:p14="http://schemas.microsoft.com/office/powerpoint/2010/main" val="3819006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Seller Integration Methodology</a:t>
            </a:r>
            <a:br>
              <a:rPr lang="en-US" dirty="0"/>
            </a:br>
            <a:r>
              <a:rPr lang="en-US" dirty="0"/>
              <a:t> – RACI</a:t>
            </a:r>
          </a:p>
        </p:txBody>
      </p:sp>
      <p:pic>
        <p:nvPicPr>
          <p:cNvPr id="1026" name="Picture 2"/>
          <p:cNvPicPr>
            <a:picLocks noGrp="1" noChangeAspect="1" noChangeArrowheads="1"/>
          </p:cNvPicPr>
          <p:nvPr>
            <p:ph sz="quarter" idx="4294967295"/>
          </p:nvPr>
        </p:nvPicPr>
        <p:blipFill>
          <a:blip r:embed="rId2">
            <a:extLst>
              <a:ext uri="{28A0092B-C50C-407E-A947-70E740481C1C}">
                <a14:useLocalDpi xmlns:a14="http://schemas.microsoft.com/office/drawing/2010/main" val="0"/>
              </a:ext>
            </a:extLst>
          </a:blip>
          <a:srcRect/>
          <a:stretch>
            <a:fillRect/>
          </a:stretch>
        </p:blipFill>
        <p:spPr bwMode="auto">
          <a:xfrm>
            <a:off x="317725" y="1289542"/>
            <a:ext cx="5170105" cy="5168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2019" y="2799531"/>
            <a:ext cx="6613156" cy="354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77769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436146" y="1691080"/>
            <a:ext cx="11327116" cy="4396805"/>
          </a:xfrm>
          <a:prstGeom prst="rect">
            <a:avLst/>
          </a:prstGeom>
        </p:spPr>
        <p:txBody>
          <a:bodyPr lIns="108878" tIns="54439" rIns="108878" bIns="54439"/>
          <a:lstStyle/>
          <a:p>
            <a:r>
              <a:rPr lang="en-US" dirty="0" smtClean="0"/>
              <a:t>Tasks completed to date</a:t>
            </a:r>
          </a:p>
          <a:p>
            <a:pPr lvl="1"/>
            <a:r>
              <a:rPr lang="en-US" sz="2400" dirty="0"/>
              <a:t>Requirement delivered and reviewed by supplier </a:t>
            </a:r>
            <a:r>
              <a:rPr lang="en-US" sz="2400" b="1" dirty="0"/>
              <a:t>&lt;Yes/TBD&gt;</a:t>
            </a:r>
          </a:p>
          <a:p>
            <a:pPr lvl="1"/>
            <a:r>
              <a:rPr lang="en-US" sz="2400" dirty="0"/>
              <a:t>Project contacts have been assigned – </a:t>
            </a:r>
            <a:r>
              <a:rPr lang="en-US" sz="2400" b="1" dirty="0"/>
              <a:t>&lt;Yes/TBD&gt;</a:t>
            </a:r>
          </a:p>
          <a:p>
            <a:pPr lvl="1"/>
            <a:r>
              <a:rPr lang="en-US" sz="2400" dirty="0"/>
              <a:t>Relationship accepted - </a:t>
            </a:r>
            <a:r>
              <a:rPr lang="en-US" sz="2400" b="1" dirty="0"/>
              <a:t>&lt;Yes/TBD&gt;</a:t>
            </a:r>
          </a:p>
          <a:p>
            <a:pPr lvl="1"/>
            <a:r>
              <a:rPr lang="en-US" sz="2400" dirty="0"/>
              <a:t>PO Flip invoices current in use - </a:t>
            </a:r>
            <a:r>
              <a:rPr lang="en-US" sz="2400" b="1" dirty="0"/>
              <a:t>&lt;Yes/TBD&gt;</a:t>
            </a:r>
          </a:p>
          <a:p>
            <a:pPr lvl="1"/>
            <a:r>
              <a:rPr lang="en-US" sz="2400" dirty="0"/>
              <a:t>Ariba Network Accounts Configured - </a:t>
            </a:r>
            <a:r>
              <a:rPr lang="en-US" sz="2400" b="1" dirty="0"/>
              <a:t>&lt;Yes/TBD&gt;</a:t>
            </a:r>
          </a:p>
          <a:p>
            <a:pPr marL="544388" lvl="1"/>
            <a:endParaRPr lang="en-US" dirty="0" smtClean="0"/>
          </a:p>
          <a:p>
            <a:pPr lvl="1"/>
            <a:endParaRPr lang="en-US" dirty="0"/>
          </a:p>
        </p:txBody>
      </p:sp>
      <p:sp>
        <p:nvSpPr>
          <p:cNvPr id="2" name="Title 1"/>
          <p:cNvSpPr>
            <a:spLocks noGrp="1"/>
          </p:cNvSpPr>
          <p:nvPr>
            <p:ph type="title"/>
          </p:nvPr>
        </p:nvSpPr>
        <p:spPr/>
        <p:txBody>
          <a:bodyPr>
            <a:normAutofit/>
          </a:bodyPr>
          <a:lstStyle/>
          <a:p>
            <a:r>
              <a:rPr lang="en-US" dirty="0" smtClean="0"/>
              <a:t>Current Status</a:t>
            </a:r>
            <a:br>
              <a:rPr lang="en-US" dirty="0" smtClean="0"/>
            </a:br>
            <a:r>
              <a:rPr lang="en-US" sz="1700" dirty="0"/>
              <a:t>(In order to move forward with Planning – asserting where we are!)</a:t>
            </a:r>
          </a:p>
        </p:txBody>
      </p:sp>
      <p:sp>
        <p:nvSpPr>
          <p:cNvPr id="5" name="Slide Number Placeholder 4"/>
          <p:cNvSpPr>
            <a:spLocks noGrp="1"/>
          </p:cNvSpPr>
          <p:nvPr>
            <p:ph type="sldNum" sz="quarter" idx="4294967295"/>
          </p:nvPr>
        </p:nvSpPr>
        <p:spPr>
          <a:xfrm>
            <a:off x="11483790" y="6402282"/>
            <a:ext cx="711385" cy="152435"/>
          </a:xfrm>
          <a:prstGeom prst="rect">
            <a:avLst/>
          </a:prstGeom>
        </p:spPr>
        <p:txBody>
          <a:bodyPr lIns="108878" tIns="54439" rIns="108878" bIns="54439"/>
          <a:lstStyle/>
          <a:p>
            <a:fld id="{41617A2B-148D-4D5A-B8F9-B9E319B866D8}" type="slidenum">
              <a:rPr lang="en-US" smtClean="0"/>
              <a:pPr/>
              <a:t>8</a:t>
            </a:fld>
            <a:endParaRPr lang="en-US" dirty="0"/>
          </a:p>
        </p:txBody>
      </p:sp>
    </p:spTree>
    <p:extLst>
      <p:ext uri="{BB962C8B-B14F-4D97-AF65-F5344CB8AC3E}">
        <p14:creationId xmlns:p14="http://schemas.microsoft.com/office/powerpoint/2010/main" val="15593665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609759" y="1308066"/>
            <a:ext cx="10975658" cy="4767414"/>
          </a:xfrm>
          <a:prstGeom prst="rect">
            <a:avLst/>
          </a:prstGeom>
        </p:spPr>
        <p:txBody>
          <a:bodyPr lIns="108878" tIns="54439" rIns="108878" bIns="54439">
            <a:normAutofit fontScale="92500" lnSpcReduction="20000"/>
          </a:bodyPr>
          <a:lstStyle/>
          <a:p>
            <a:r>
              <a:rPr lang="en-US" sz="2900" dirty="0"/>
              <a:t>Shopping</a:t>
            </a:r>
            <a:endParaRPr lang="en-US" sz="1700" dirty="0">
              <a:solidFill>
                <a:srgbClr val="FF0000"/>
              </a:solidFill>
            </a:endParaRPr>
          </a:p>
          <a:p>
            <a:pPr lvl="1"/>
            <a:r>
              <a:rPr lang="en-US" sz="2400" dirty="0"/>
              <a:t>What items/services will be purchased?</a:t>
            </a:r>
          </a:p>
          <a:p>
            <a:pPr lvl="2"/>
            <a:r>
              <a:rPr lang="en-US" sz="2100" dirty="0"/>
              <a:t>Non Catalog Items</a:t>
            </a:r>
            <a:r>
              <a:rPr lang="fr-FR" sz="2100" dirty="0"/>
              <a:t> : </a:t>
            </a:r>
            <a:r>
              <a:rPr lang="fr-FR" sz="2100" b="1" dirty="0"/>
              <a:t>&lt;Y/N&gt;</a:t>
            </a:r>
            <a:endParaRPr lang="en-US" sz="2100" b="1" dirty="0"/>
          </a:p>
          <a:p>
            <a:pPr lvl="2"/>
            <a:r>
              <a:rPr lang="fr-FR" sz="2100" dirty="0"/>
              <a:t>Catalog Items: </a:t>
            </a:r>
            <a:r>
              <a:rPr lang="fr-FR" sz="2100" b="1" dirty="0"/>
              <a:t>&lt;Y/N&gt;</a:t>
            </a:r>
            <a:endParaRPr lang="en-US" sz="2100" b="1" dirty="0"/>
          </a:p>
          <a:p>
            <a:pPr lvl="1"/>
            <a:r>
              <a:rPr lang="en-US" sz="2400" dirty="0"/>
              <a:t>How are items currently purchased?</a:t>
            </a:r>
          </a:p>
          <a:p>
            <a:pPr lvl="2"/>
            <a:r>
              <a:rPr lang="en-US" sz="2100" dirty="0"/>
              <a:t>Email: </a:t>
            </a:r>
            <a:r>
              <a:rPr lang="fr-FR" sz="2100" b="1" dirty="0"/>
              <a:t>&lt;Y/N&gt;</a:t>
            </a:r>
          </a:p>
          <a:p>
            <a:pPr lvl="2"/>
            <a:r>
              <a:rPr lang="fr-FR" sz="2100" dirty="0"/>
              <a:t>Other: </a:t>
            </a:r>
            <a:r>
              <a:rPr lang="fr-FR" sz="2100" b="1" dirty="0"/>
              <a:t>&lt;Provide </a:t>
            </a:r>
            <a:r>
              <a:rPr lang="fr-FR" sz="2100" b="1" dirty="0" err="1"/>
              <a:t>details</a:t>
            </a:r>
            <a:r>
              <a:rPr lang="fr-FR" sz="2100" b="1" dirty="0"/>
              <a:t>&gt;</a:t>
            </a:r>
            <a:endParaRPr lang="en-US" sz="2100" b="1" dirty="0"/>
          </a:p>
          <a:p>
            <a:r>
              <a:rPr lang="en-US" sz="2900" dirty="0"/>
              <a:t>Documents</a:t>
            </a:r>
            <a:endParaRPr lang="en-US" sz="1700" dirty="0">
              <a:solidFill>
                <a:srgbClr val="FF0000"/>
              </a:solidFill>
            </a:endParaRPr>
          </a:p>
          <a:p>
            <a:pPr lvl="1"/>
            <a:r>
              <a:rPr lang="en-US" sz="2400" dirty="0"/>
              <a:t>The following documents are in scope: [TBD]</a:t>
            </a:r>
            <a:endParaRPr lang="en-US" sz="2400" i="1" dirty="0"/>
          </a:p>
          <a:p>
            <a:pPr lvl="2"/>
            <a:r>
              <a:rPr lang="en-US" sz="2100" dirty="0"/>
              <a:t>PO: </a:t>
            </a:r>
            <a:r>
              <a:rPr lang="en-US" sz="2100" b="1" dirty="0"/>
              <a:t>&lt;Y/N&gt;</a:t>
            </a:r>
          </a:p>
          <a:p>
            <a:pPr lvl="2"/>
            <a:r>
              <a:rPr lang="en-US" sz="2100" dirty="0"/>
              <a:t>INV: </a:t>
            </a:r>
            <a:r>
              <a:rPr lang="en-US" sz="2100" b="1" dirty="0"/>
              <a:t>&lt;Y/N&gt;</a:t>
            </a:r>
          </a:p>
          <a:p>
            <a:pPr marL="0" lvl="2" indent="0">
              <a:buNone/>
            </a:pPr>
            <a:r>
              <a:rPr lang="en-US" sz="2100" b="1" dirty="0"/>
              <a:t>Optional</a:t>
            </a:r>
          </a:p>
          <a:p>
            <a:pPr lvl="2"/>
            <a:r>
              <a:rPr lang="fr-FR" sz="2100" dirty="0"/>
              <a:t>OC (</a:t>
            </a:r>
            <a:r>
              <a:rPr lang="fr-FR" sz="2100" dirty="0" err="1"/>
              <a:t>Order</a:t>
            </a:r>
            <a:r>
              <a:rPr lang="fr-FR" sz="2100" dirty="0"/>
              <a:t> confirmation)</a:t>
            </a:r>
            <a:r>
              <a:rPr lang="en-US" sz="2100" dirty="0"/>
              <a:t> : </a:t>
            </a:r>
            <a:r>
              <a:rPr lang="en-US" sz="2100" b="1" dirty="0"/>
              <a:t>&lt;Y/N&gt;</a:t>
            </a:r>
            <a:endParaRPr lang="en-US" sz="2100" dirty="0"/>
          </a:p>
          <a:p>
            <a:pPr lvl="2"/>
            <a:r>
              <a:rPr lang="fr-FR" sz="2100" dirty="0"/>
              <a:t>ASN (Advanced </a:t>
            </a:r>
            <a:r>
              <a:rPr lang="fr-FR" sz="2100" dirty="0" err="1"/>
              <a:t>ship</a:t>
            </a:r>
            <a:r>
              <a:rPr lang="fr-FR" sz="2100" dirty="0"/>
              <a:t> Notice)</a:t>
            </a:r>
            <a:r>
              <a:rPr lang="en-US" sz="2100" dirty="0"/>
              <a:t> : </a:t>
            </a:r>
            <a:r>
              <a:rPr lang="en-US" sz="2100" b="1" dirty="0"/>
              <a:t>&lt;Y/N&gt;</a:t>
            </a:r>
            <a:endParaRPr lang="en-US" sz="2100" dirty="0"/>
          </a:p>
          <a:p>
            <a:pPr lvl="2"/>
            <a:endParaRPr lang="en-US" sz="2100" dirty="0"/>
          </a:p>
          <a:p>
            <a:pPr lvl="2"/>
            <a:endParaRPr lang="en-US" sz="2100" dirty="0"/>
          </a:p>
          <a:p>
            <a:pPr lvl="2"/>
            <a:endParaRPr lang="en-US" sz="2100" dirty="0"/>
          </a:p>
          <a:p>
            <a:pPr lvl="2"/>
            <a:endParaRPr lang="en-US" sz="2100" dirty="0"/>
          </a:p>
          <a:p>
            <a:pPr lvl="1"/>
            <a:endParaRPr lang="en-US" sz="2400" dirty="0"/>
          </a:p>
        </p:txBody>
      </p:sp>
      <p:sp>
        <p:nvSpPr>
          <p:cNvPr id="2" name="Title 1"/>
          <p:cNvSpPr>
            <a:spLocks noGrp="1"/>
          </p:cNvSpPr>
          <p:nvPr>
            <p:ph type="title"/>
          </p:nvPr>
        </p:nvSpPr>
        <p:spPr/>
        <p:txBody>
          <a:bodyPr/>
          <a:lstStyle/>
          <a:p>
            <a:r>
              <a:rPr lang="en-US" dirty="0" smtClean="0"/>
              <a:t>Project Scope</a:t>
            </a:r>
            <a:endParaRPr lang="en-US" dirty="0"/>
          </a:p>
        </p:txBody>
      </p:sp>
      <p:sp>
        <p:nvSpPr>
          <p:cNvPr id="4" name="Footer Placeholder 3"/>
          <p:cNvSpPr>
            <a:spLocks noGrp="1"/>
          </p:cNvSpPr>
          <p:nvPr>
            <p:ph type="ftr" sz="quarter" idx="4294967295"/>
          </p:nvPr>
        </p:nvSpPr>
        <p:spPr>
          <a:xfrm>
            <a:off x="8432880" y="6297483"/>
            <a:ext cx="3762296" cy="152435"/>
          </a:xfrm>
          <a:prstGeom prst="rect">
            <a:avLst/>
          </a:prstGeom>
        </p:spPr>
        <p:txBody>
          <a:bodyPr lIns="108878" tIns="54439" rIns="108878" bIns="54439"/>
          <a:lstStyle/>
          <a:p>
            <a:r>
              <a:rPr lang="en-US" altLang="en-US" dirty="0" smtClean="0"/>
              <a:t>© 2013 Ariba, Inc. All rights reserved. </a:t>
            </a:r>
            <a:endParaRPr lang="en-US" altLang="en-US" dirty="0"/>
          </a:p>
        </p:txBody>
      </p:sp>
      <p:sp>
        <p:nvSpPr>
          <p:cNvPr id="5" name="Slide Number Placeholder 4"/>
          <p:cNvSpPr>
            <a:spLocks noGrp="1"/>
          </p:cNvSpPr>
          <p:nvPr>
            <p:ph type="sldNum" sz="quarter" idx="4294967295"/>
          </p:nvPr>
        </p:nvSpPr>
        <p:spPr>
          <a:xfrm>
            <a:off x="11483790" y="6402282"/>
            <a:ext cx="711385" cy="152435"/>
          </a:xfrm>
          <a:prstGeom prst="rect">
            <a:avLst/>
          </a:prstGeom>
        </p:spPr>
        <p:txBody>
          <a:bodyPr lIns="108878" tIns="54439" rIns="108878" bIns="54439"/>
          <a:lstStyle/>
          <a:p>
            <a:fld id="{41617A2B-148D-4D5A-B8F9-B9E319B866D8}" type="slidenum">
              <a:rPr lang="en-US" smtClean="0"/>
              <a:pPr/>
              <a:t>9</a:t>
            </a:fld>
            <a:endParaRPr lang="en-US" dirty="0"/>
          </a:p>
        </p:txBody>
      </p:sp>
    </p:spTree>
    <p:extLst>
      <p:ext uri="{BB962C8B-B14F-4D97-AF65-F5344CB8AC3E}">
        <p14:creationId xmlns:p14="http://schemas.microsoft.com/office/powerpoint/2010/main" val="1705901777"/>
      </p:ext>
    </p:extLst>
  </p:cSld>
  <p:clrMapOvr>
    <a:masterClrMapping/>
  </p:clrMapOvr>
  <p:timing>
    <p:tnLst>
      <p:par>
        <p:cTn id="1" dur="indefinite" restart="never" nodeType="tmRoot"/>
      </p:par>
    </p:tnLst>
  </p:timing>
</p:sld>
</file>

<file path=ppt/theme/theme1.xml><?xml version="1.0" encoding="utf-8"?>
<a:theme xmlns:a="http://schemas.openxmlformats.org/drawingml/2006/main" name="Cloud_2015_16x9">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20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ts val="6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thm15="http://schemas.microsoft.com/office/thememl/2012/main" xmlns="" name="Cloud_2015_16x9.pptx" id="{410A0892-7213-472F-A84F-8A59221B0B3E}" vid="{4B43BC13-62EA-414A-A9F8-82188996357A}"/>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AC9352B6C5AB94FA517EF6DC2876963" ma:contentTypeVersion="12" ma:contentTypeDescription="Create a new document." ma:contentTypeScope="" ma:versionID="bf43bc5251964da012d334f1c2b47ae6">
  <xsd:schema xmlns:xsd="http://www.w3.org/2001/XMLSchema" xmlns:xs="http://www.w3.org/2001/XMLSchema" xmlns:p="http://schemas.microsoft.com/office/2006/metadata/properties" xmlns:ns2="FDE9305B-2CA6-4E0A-9F62-04BC1E5456DE" xmlns:ns3="http://schemas.microsoft.com/sharepoint/v3/fields" xmlns:ns4="fde9305b-2ca6-4e0a-9f62-04bc1e5456de" xmlns:ns5="aa377506-530f-4d38-a904-aae4766f8a34" targetNamespace="http://schemas.microsoft.com/office/2006/metadata/properties" ma:root="true" ma:fieldsID="315d81548f75660f29f93d74f1269dff" ns2:_="" ns3:_="" ns4:_="" ns5:_="">
    <xsd:import namespace="FDE9305B-2CA6-4E0A-9F62-04BC1E5456DE"/>
    <xsd:import namespace="http://schemas.microsoft.com/sharepoint/v3/fields"/>
    <xsd:import namespace="fde9305b-2ca6-4e0a-9f62-04bc1e5456de"/>
    <xsd:import namespace="aa377506-530f-4d38-a904-aae4766f8a34"/>
    <xsd:element name="properties">
      <xsd:complexType>
        <xsd:sequence>
          <xsd:element name="documentManagement">
            <xsd:complexType>
              <xsd:all>
                <xsd:element ref="ns2:Region" minOccurs="0"/>
                <xsd:element ref="ns2:Solution" minOccurs="0"/>
                <xsd:element ref="ns2:SAP_x0020_Activate_x0020_Phase" minOccurs="0"/>
                <xsd:element ref="ns2:SAP_x0020_Activate_x0020_Workstream" minOccurs="0"/>
                <xsd:element ref="ns2:MediaServiceMetadata" minOccurs="0"/>
                <xsd:element ref="ns2:MediaServiceFastMetadata" minOccurs="0"/>
                <xsd:element ref="ns3:Description" minOccurs="0"/>
                <xsd:element ref="ns4:MediaServiceAutoTags" minOccurs="0"/>
                <xsd:element ref="ns4:MediaServiceOCR" minOccurs="0"/>
                <xsd:element ref="ns4:DeploymentStartDate" minOccurs="0"/>
                <xsd:element ref="ns4:CustomTag" minOccurs="0"/>
                <xsd:element ref="ns4:MediaServiceAutoKeyPoints" minOccurs="0"/>
                <xsd:element ref="ns4:MediaServiceKeyPoints" minOccurs="0"/>
                <xsd:element ref="ns4:MediaServiceDateTaken" minOccurs="0"/>
                <xsd:element ref="ns4:MediaServiceObjectDetectorVersions" minOccurs="0"/>
                <xsd:element ref="ns4:MediaServiceSearchProperties" minOccurs="0"/>
                <xsd:element ref="ns5:SharedWithUsers" minOccurs="0"/>
                <xsd:element ref="ns5: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DE9305B-2CA6-4E0A-9F62-04BC1E5456DE" elementFormDefault="qualified">
    <xsd:import namespace="http://schemas.microsoft.com/office/2006/documentManagement/types"/>
    <xsd:import namespace="http://schemas.microsoft.com/office/infopath/2007/PartnerControls"/>
    <xsd:element name="Region" ma:index="8" nillable="true" ma:displayName="Region" ma:internalName="Region">
      <xsd:complexType>
        <xsd:complexContent>
          <xsd:extension base="dms:MultiChoice">
            <xsd:sequence>
              <xsd:element name="Value" maxOccurs="unbounded" minOccurs="0" nillable="true">
                <xsd:simpleType>
                  <xsd:restriction base="dms:Choice">
                    <xsd:enumeration value="NA"/>
                    <xsd:enumeration value="EMEA/MEE"/>
                    <xsd:enumeration value="AFRICA"/>
                    <xsd:enumeration value="MENA"/>
                    <xsd:enumeration value="BRAZIL"/>
                    <xsd:enumeration value="LATAM"/>
                    <xsd:enumeration value="ANZ"/>
                    <xsd:enumeration value="JAPAN"/>
                    <xsd:enumeration value="KOREA"/>
                    <xsd:enumeration value="SE ASIA"/>
                    <xsd:enumeration value="CHINA"/>
                    <xsd:enumeration value="INDIA"/>
                  </xsd:restriction>
                </xsd:simpleType>
              </xsd:element>
            </xsd:sequence>
          </xsd:extension>
        </xsd:complexContent>
      </xsd:complexType>
    </xsd:element>
    <xsd:element name="Solution" ma:index="9" nillable="true" ma:displayName="Solution" ma:internalName="Solution">
      <xsd:complexType>
        <xsd:complexContent>
          <xsd:extension base="dms:MultiChoice">
            <xsd:sequence>
              <xsd:element name="Value" maxOccurs="unbounded" minOccurs="0" nillable="true">
                <xsd:simpleType>
                  <xsd:restriction base="dms:Choice">
                    <xsd:enumeration value="Procurement"/>
                    <xsd:enumeration value="Strategic Sourcing"/>
                    <xsd:enumeration value="Spend Analysis"/>
                    <xsd:enumeration value="Network Enablement"/>
                    <xsd:enumeration value="Supply Chain Collaboration"/>
                    <xsd:enumeration value="Payables"/>
                    <xsd:enumeration value="Invoice Conversion Services"/>
                    <xsd:enumeration value="Supplier Management"/>
                  </xsd:restriction>
                </xsd:simpleType>
              </xsd:element>
            </xsd:sequence>
          </xsd:extension>
        </xsd:complexContent>
      </xsd:complexType>
    </xsd:element>
    <xsd:element name="SAP_x0020_Activate_x0020_Phase" ma:index="10" nillable="true" ma:displayName="SAP Activate Phase" ma:internalName="SAP_x0020_Activate_x0020_Phase">
      <xsd:complexType>
        <xsd:complexContent>
          <xsd:extension base="dms:MultiChoice">
            <xsd:sequence>
              <xsd:element name="Value" maxOccurs="unbounded" minOccurs="0" nillable="true">
                <xsd:simpleType>
                  <xsd:restriction base="dms:Choice">
                    <xsd:enumeration value="Prepare"/>
                    <xsd:enumeration value="Explore"/>
                    <xsd:enumeration value="Realize"/>
                    <xsd:enumeration value="Deploy"/>
                    <xsd:enumeration value="Run"/>
                  </xsd:restriction>
                </xsd:simpleType>
              </xsd:element>
            </xsd:sequence>
          </xsd:extension>
        </xsd:complexContent>
      </xsd:complexType>
    </xsd:element>
    <xsd:element name="SAP_x0020_Activate_x0020_Workstream" ma:index="11" nillable="true" ma:displayName="SAP Activate Workstream" ma:internalName="SAP_x0020_Activate_x0020_Workstream">
      <xsd:complexType>
        <xsd:complexContent>
          <xsd:extension base="dms:MultiChoice">
            <xsd:sequence>
              <xsd:element name="Value" maxOccurs="unbounded" minOccurs="0" nillable="true">
                <xsd:simpleType>
                  <xsd:restriction base="dms:Choice">
                    <xsd:enumeration value="Project Management"/>
                    <xsd:enumeration value="Application: Solution Adoption"/>
                    <xsd:enumeration value="Application: Customer Team Enablement"/>
                    <xsd:enumeration value="Application: Design and Configuration"/>
                    <xsd:enumeration value="Application: Integration"/>
                    <xsd:enumeration value="Application: Testing"/>
                    <xsd:enumeration value="Custom Code Extensions"/>
                    <xsd:enumeration value="Technical Architecture and Infrastructure"/>
                    <xsd:enumeration value="System Data Migration"/>
                    <xsd:enumeration value="Transition to Operations"/>
                  </xsd:restriction>
                </xsd:simpleType>
              </xsd:element>
            </xsd:sequence>
          </xsd:extension>
        </xsd:complexContent>
      </xsd:complexType>
    </xsd:element>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Description" ma:index="14" nillable="true" ma:displayName="Description" ma:internalName="Description"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de9305b-2ca6-4e0a-9f62-04bc1e5456de" elementFormDefault="qualified">
    <xsd:import namespace="http://schemas.microsoft.com/office/2006/documentManagement/types"/>
    <xsd:import namespace="http://schemas.microsoft.com/office/infopath/2007/PartnerControls"/>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DeploymentStartDate" ma:index="17" nillable="true" ma:displayName="Deployment Start Date" ma:format="DateOnly" ma:internalName="DeploymentStartDate">
      <xsd:simpleType>
        <xsd:restriction base="dms:DateTime"/>
      </xsd:simpleType>
    </xsd:element>
    <xsd:element name="CustomTag" ma:index="18" nillable="true" ma:displayName="Custom Tag" ma:internalName="CustomTag">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DateTaken" ma:index="21" nillable="true" ma:displayName="MediaServiceDateTaken" ma:hidden="true" ma:internalName="MediaServiceDateTake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a377506-530f-4d38-a904-aae4766f8a34" elementFormDefault="qualified">
    <xsd:import namespace="http://schemas.microsoft.com/office/2006/documentManagement/types"/>
    <xsd:import namespace="http://schemas.microsoft.com/office/infopath/2007/PartnerControls"/>
    <xsd:element name="SharedWithUsers" ma:index="2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ploymentStartDate xmlns="fde9305b-2ca6-4e0a-9f62-04bc1e5456de" xsi:nil="true"/>
    <SAP_x0020_Activate_x0020_Workstream xmlns="FDE9305B-2CA6-4E0A-9F62-04BC1E5456DE" xsi:nil="true"/>
    <Region xmlns="FDE9305B-2CA6-4E0A-9F62-04BC1E5456DE"/>
    <Solution xmlns="FDE9305B-2CA6-4E0A-9F62-04BC1E5456DE" xsi:nil="true"/>
    <CustomTag xmlns="fde9305b-2ca6-4e0a-9f62-04bc1e5456de" xsi:nil="true"/>
    <SAP_x0020_Activate_x0020_Phase xmlns="FDE9305B-2CA6-4E0A-9F62-04BC1E5456DE" xsi:nil="true"/>
  </documentManagement>
</p:properties>
</file>

<file path=customXml/itemProps1.xml><?xml version="1.0" encoding="utf-8"?>
<ds:datastoreItem xmlns:ds="http://schemas.openxmlformats.org/officeDocument/2006/customXml" ds:itemID="{8B16A8A2-4165-4B3D-9244-577A0214C80F}"/>
</file>

<file path=customXml/itemProps2.xml><?xml version="1.0" encoding="utf-8"?>
<ds:datastoreItem xmlns:ds="http://schemas.openxmlformats.org/officeDocument/2006/customXml" ds:itemID="{0CFEE4F5-796C-4CAB-8A8D-C833B89F2EDC}"/>
</file>

<file path=customXml/itemProps3.xml><?xml version="1.0" encoding="utf-8"?>
<ds:datastoreItem xmlns:ds="http://schemas.openxmlformats.org/officeDocument/2006/customXml" ds:itemID="{F0D89AD2-C8C7-4A0D-90F3-88BF8CF03C0D}"/>
</file>

<file path=docProps/app.xml><?xml version="1.0" encoding="utf-8"?>
<Properties xmlns="http://schemas.openxmlformats.org/officeDocument/2006/extended-properties" xmlns:vt="http://schemas.openxmlformats.org/officeDocument/2006/docPropsVTypes">
  <Template/>
  <TotalTime>109</TotalTime>
  <Words>1400</Words>
  <Application>Microsoft Office PowerPoint</Application>
  <PresentationFormat>Custom</PresentationFormat>
  <Paragraphs>446</Paragraphs>
  <Slides>24</Slides>
  <Notes>14</Notes>
  <HiddenSlides>2</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24</vt:i4>
      </vt:variant>
    </vt:vector>
  </HeadingPairs>
  <TitlesOfParts>
    <vt:vector size="28" baseType="lpstr">
      <vt:lpstr>Cloud_2015_16x9</vt:lpstr>
      <vt:lpstr>Acrobat Document</vt:lpstr>
      <vt:lpstr>Worksheet</vt:lpstr>
      <vt:lpstr>Microsoft Excel Worksheet</vt:lpstr>
      <vt:lpstr>Electronic Integration on Ariba Network </vt:lpstr>
      <vt:lpstr>Agenda</vt:lpstr>
      <vt:lpstr>Kick Off Meeting Objectives </vt:lpstr>
      <vt:lpstr>Participants</vt:lpstr>
      <vt:lpstr>Seller Integration Methodology  – Six stage integration</vt:lpstr>
      <vt:lpstr>PowerPoint Presentation</vt:lpstr>
      <vt:lpstr>Seller Integration Methodology  – RACI</vt:lpstr>
      <vt:lpstr>Current Status (In order to move forward with Planning – asserting where we are!)</vt:lpstr>
      <vt:lpstr>Project Scope</vt:lpstr>
      <vt:lpstr>Project Scope</vt:lpstr>
      <vt:lpstr>Project scope</vt:lpstr>
      <vt:lpstr>Project scope</vt:lpstr>
      <vt:lpstr>Project Scope  - additional information</vt:lpstr>
      <vt:lpstr>Challenges : Impacting Timeline</vt:lpstr>
      <vt:lpstr>Timeline Milestones</vt:lpstr>
      <vt:lpstr>Project Governance</vt:lpstr>
      <vt:lpstr>Notes and action list</vt:lpstr>
      <vt:lpstr>Roles &amp; Responsibilities – Project Team</vt:lpstr>
      <vt:lpstr>Transition To Support </vt:lpstr>
      <vt:lpstr>Supplier Support Post Go-Live</vt:lpstr>
      <vt:lpstr>Supplier Support Post Go-Live</vt:lpstr>
      <vt:lpstr>Thank you</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Electronic Integration on Ariba Network</dc:title>
  <dc:creator>SAP SE</dc:creator>
  <cp:lastModifiedBy>Stefan, Emilia</cp:lastModifiedBy>
  <cp:revision>9</cp:revision>
  <dcterms:created xsi:type="dcterms:W3CDTF">2014-11-13T10:31:08Z</dcterms:created>
  <dcterms:modified xsi:type="dcterms:W3CDTF">2015-03-31T12:37:05Z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1478792032</vt:i4>
  </property>
  <property fmtid="{D5CDD505-2E9C-101B-9397-08002B2CF9AE}" pid="3" name="_NewReviewCycle">
    <vt:lpwstr/>
  </property>
  <property fmtid="{D5CDD505-2E9C-101B-9397-08002B2CF9AE}" pid="4" name="_EmailSubject">
    <vt:lpwstr>Cloud Template</vt:lpwstr>
  </property>
  <property fmtid="{D5CDD505-2E9C-101B-9397-08002B2CF9AE}" pid="5" name="_AuthorEmail">
    <vt:lpwstr>anette.sandmann@sap.com</vt:lpwstr>
  </property>
  <property fmtid="{D5CDD505-2E9C-101B-9397-08002B2CF9AE}" pid="6" name="_AuthorEmailDisplayName">
    <vt:lpwstr>Sandmann, Anette</vt:lpwstr>
  </property>
  <property fmtid="{D5CDD505-2E9C-101B-9397-08002B2CF9AE}" pid="7" name="_PreviousAdHocReviewCycleID">
    <vt:i4>1357826825</vt:i4>
  </property>
  <property fmtid="{D5CDD505-2E9C-101B-9397-08002B2CF9AE}" pid="8" name="ContentTypeId">
    <vt:lpwstr>0x0101008AC9352B6C5AB94FA517EF6DC2876963</vt:lpwstr>
  </property>
</Properties>
</file>