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6"/>
  </p:sldMasterIdLst>
  <p:notesMasterIdLst>
    <p:notesMasterId r:id="rId62"/>
  </p:notesMasterIdLst>
  <p:handoutMasterIdLst>
    <p:handoutMasterId r:id="rId63"/>
  </p:handoutMasterIdLst>
  <p:sldIdLst>
    <p:sldId id="503"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508" r:id="rId25"/>
    <p:sldId id="509" r:id="rId26"/>
    <p:sldId id="457" r:id="rId27"/>
    <p:sldId id="458" r:id="rId28"/>
    <p:sldId id="460" r:id="rId29"/>
    <p:sldId id="461" r:id="rId30"/>
    <p:sldId id="462" r:id="rId31"/>
    <p:sldId id="463" r:id="rId32"/>
    <p:sldId id="464" r:id="rId33"/>
    <p:sldId id="465" r:id="rId34"/>
    <p:sldId id="466" r:id="rId35"/>
    <p:sldId id="467" r:id="rId36"/>
    <p:sldId id="468" r:id="rId37"/>
    <p:sldId id="506" r:id="rId38"/>
    <p:sldId id="507" r:id="rId39"/>
    <p:sldId id="471" r:id="rId40"/>
    <p:sldId id="472" r:id="rId41"/>
    <p:sldId id="473" r:id="rId42"/>
    <p:sldId id="474" r:id="rId43"/>
    <p:sldId id="475" r:id="rId44"/>
    <p:sldId id="476" r:id="rId45"/>
    <p:sldId id="477" r:id="rId46"/>
    <p:sldId id="478" r:id="rId47"/>
    <p:sldId id="479" r:id="rId48"/>
    <p:sldId id="480" r:id="rId49"/>
    <p:sldId id="481" r:id="rId50"/>
    <p:sldId id="482" r:id="rId51"/>
    <p:sldId id="483" r:id="rId52"/>
    <p:sldId id="496" r:id="rId53"/>
    <p:sldId id="497" r:id="rId54"/>
    <p:sldId id="498" r:id="rId55"/>
    <p:sldId id="499" r:id="rId56"/>
    <p:sldId id="500" r:id="rId57"/>
    <p:sldId id="501" r:id="rId58"/>
    <p:sldId id="502" r:id="rId59"/>
    <p:sldId id="413" r:id="rId60"/>
    <p:sldId id="265" r:id="rId61"/>
  </p:sldIdLst>
  <p:sldSz cx="12195175" cy="6858000"/>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40" userDrawn="1">
          <p15:clr>
            <a:srgbClr val="A4A3A4"/>
          </p15:clr>
        </p15:guide>
        <p15:guide id="2" pos="3841">
          <p15:clr>
            <a:srgbClr val="A4A3A4"/>
          </p15:clr>
        </p15:guide>
        <p15:guide id="3" orient="horz" pos="2160" userDrawn="1">
          <p15:clr>
            <a:srgbClr val="A4A3A4"/>
          </p15:clr>
        </p15:guide>
        <p15:guide id="4" pos="457"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600"/>
    <a:srgbClr val="FF0000"/>
    <a:srgbClr val="FF3399"/>
    <a:srgbClr val="0F46A7"/>
    <a:srgbClr val="970A82"/>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C938D-3B5F-4D18-8B3F-60618234860A}" v="11" dt="2020-03-04T14:13:51.431"/>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93" autoAdjust="0"/>
    <p:restoredTop sz="95833" autoAdjust="0"/>
  </p:normalViewPr>
  <p:slideViewPr>
    <p:cSldViewPr snapToGrid="0" showGuides="1">
      <p:cViewPr varScale="1">
        <p:scale>
          <a:sx n="73" d="100"/>
          <a:sy n="73" d="100"/>
        </p:scale>
        <p:origin x="1087" y="58"/>
      </p:cViewPr>
      <p:guideLst>
        <p:guide orient="horz" pos="2040"/>
        <p:guide pos="3841"/>
        <p:guide orient="horz" pos="2160"/>
        <p:guide pos="457"/>
      </p:guideLst>
    </p:cSldViewPr>
  </p:slideViewPr>
  <p:outlineViewPr>
    <p:cViewPr>
      <p:scale>
        <a:sx n="33" d="100"/>
        <a:sy n="33" d="100"/>
      </p:scale>
      <p:origin x="0" y="-8357"/>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92" d="100"/>
          <a:sy n="92" d="100"/>
        </p:scale>
        <p:origin x="404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handoutMaster" Target="handoutMasters/handoutMaster1.xml"/><Relationship Id="rId68"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rtlCol="0" anchor="b"/>
          <a:lstStyle>
            <a:lvl1pPr algn="ctr">
              <a:defRPr sz="8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a:t>
            </a:fld>
            <a:endParaRPr lang="en-US"/>
          </a:p>
        </p:txBody>
      </p:sp>
    </p:spTree>
    <p:extLst>
      <p:ext uri="{BB962C8B-B14F-4D97-AF65-F5344CB8AC3E}">
        <p14:creationId xmlns:p14="http://schemas.microsoft.com/office/powerpoint/2010/main" val="3246072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Tree>
    <p:extLst>
      <p:ext uri="{BB962C8B-B14F-4D97-AF65-F5344CB8AC3E}">
        <p14:creationId xmlns:p14="http://schemas.microsoft.com/office/powerpoint/2010/main" val="1843176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12</a:t>
            </a:fld>
            <a:endParaRPr lang="en-US"/>
          </a:p>
        </p:txBody>
      </p:sp>
    </p:spTree>
    <p:extLst>
      <p:ext uri="{BB962C8B-B14F-4D97-AF65-F5344CB8AC3E}">
        <p14:creationId xmlns:p14="http://schemas.microsoft.com/office/powerpoint/2010/main" val="1207772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13</a:t>
            </a:fld>
            <a:endParaRPr lang="en-US"/>
          </a:p>
        </p:txBody>
      </p:sp>
    </p:spTree>
    <p:extLst>
      <p:ext uri="{BB962C8B-B14F-4D97-AF65-F5344CB8AC3E}">
        <p14:creationId xmlns:p14="http://schemas.microsoft.com/office/powerpoint/2010/main" val="236752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14</a:t>
            </a:fld>
            <a:endParaRPr lang="en-US"/>
          </a:p>
        </p:txBody>
      </p:sp>
    </p:spTree>
    <p:extLst>
      <p:ext uri="{BB962C8B-B14F-4D97-AF65-F5344CB8AC3E}">
        <p14:creationId xmlns:p14="http://schemas.microsoft.com/office/powerpoint/2010/main" val="14682953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15</a:t>
            </a:fld>
            <a:endParaRPr lang="en-US"/>
          </a:p>
        </p:txBody>
      </p:sp>
    </p:spTree>
    <p:extLst>
      <p:ext uri="{BB962C8B-B14F-4D97-AF65-F5344CB8AC3E}">
        <p14:creationId xmlns:p14="http://schemas.microsoft.com/office/powerpoint/2010/main" val="4021622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16</a:t>
            </a:fld>
            <a:endParaRPr lang="en-US"/>
          </a:p>
        </p:txBody>
      </p:sp>
    </p:spTree>
    <p:extLst>
      <p:ext uri="{BB962C8B-B14F-4D97-AF65-F5344CB8AC3E}">
        <p14:creationId xmlns:p14="http://schemas.microsoft.com/office/powerpoint/2010/main" val="2169980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17</a:t>
            </a:fld>
            <a:endParaRPr lang="en-US"/>
          </a:p>
        </p:txBody>
      </p:sp>
    </p:spTree>
    <p:extLst>
      <p:ext uri="{BB962C8B-B14F-4D97-AF65-F5344CB8AC3E}">
        <p14:creationId xmlns:p14="http://schemas.microsoft.com/office/powerpoint/2010/main" val="3992836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18</a:t>
            </a:fld>
            <a:endParaRPr lang="en-US"/>
          </a:p>
        </p:txBody>
      </p:sp>
    </p:spTree>
    <p:extLst>
      <p:ext uri="{BB962C8B-B14F-4D97-AF65-F5344CB8AC3E}">
        <p14:creationId xmlns:p14="http://schemas.microsoft.com/office/powerpoint/2010/main" val="339804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19</a:t>
            </a:fld>
            <a:endParaRPr lang="en-US"/>
          </a:p>
        </p:txBody>
      </p:sp>
    </p:spTree>
    <p:extLst>
      <p:ext uri="{BB962C8B-B14F-4D97-AF65-F5344CB8AC3E}">
        <p14:creationId xmlns:p14="http://schemas.microsoft.com/office/powerpoint/2010/main" val="14484009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20</a:t>
            </a:fld>
            <a:endParaRPr lang="en-US"/>
          </a:p>
        </p:txBody>
      </p:sp>
    </p:spTree>
    <p:extLst>
      <p:ext uri="{BB962C8B-B14F-4D97-AF65-F5344CB8AC3E}">
        <p14:creationId xmlns:p14="http://schemas.microsoft.com/office/powerpoint/2010/main" val="31130442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a:t>
            </a:fld>
            <a:endParaRPr lang="en-US"/>
          </a:p>
        </p:txBody>
      </p:sp>
    </p:spTree>
    <p:extLst>
      <p:ext uri="{BB962C8B-B14F-4D97-AF65-F5344CB8AC3E}">
        <p14:creationId xmlns:p14="http://schemas.microsoft.com/office/powerpoint/2010/main" val="1707746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EEB53E66-CA09-4306-A2ED-94C6F7DB3B54}" type="slidenum">
              <a:rPr lang="en-US" smtClean="0"/>
              <a:pPr/>
              <a:t>21</a:t>
            </a:fld>
            <a:endParaRPr lang="en-US"/>
          </a:p>
        </p:txBody>
      </p:sp>
    </p:spTree>
    <p:extLst>
      <p:ext uri="{BB962C8B-B14F-4D97-AF65-F5344CB8AC3E}">
        <p14:creationId xmlns:p14="http://schemas.microsoft.com/office/powerpoint/2010/main" val="1628814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34026298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23</a:t>
            </a:fld>
            <a:endParaRPr lang="en-US"/>
          </a:p>
        </p:txBody>
      </p:sp>
    </p:spTree>
    <p:extLst>
      <p:ext uri="{BB962C8B-B14F-4D97-AF65-F5344CB8AC3E}">
        <p14:creationId xmlns:p14="http://schemas.microsoft.com/office/powerpoint/2010/main" val="24057348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24</a:t>
            </a:fld>
            <a:endParaRPr lang="en-US"/>
          </a:p>
        </p:txBody>
      </p:sp>
    </p:spTree>
    <p:extLst>
      <p:ext uri="{BB962C8B-B14F-4D97-AF65-F5344CB8AC3E}">
        <p14:creationId xmlns:p14="http://schemas.microsoft.com/office/powerpoint/2010/main" val="2941640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25</a:t>
            </a:fld>
            <a:endParaRPr lang="en-US"/>
          </a:p>
        </p:txBody>
      </p:sp>
    </p:spTree>
    <p:extLst>
      <p:ext uri="{BB962C8B-B14F-4D97-AF65-F5344CB8AC3E}">
        <p14:creationId xmlns:p14="http://schemas.microsoft.com/office/powerpoint/2010/main" val="3559046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26</a:t>
            </a:fld>
            <a:endParaRPr lang="en-US"/>
          </a:p>
        </p:txBody>
      </p:sp>
    </p:spTree>
    <p:extLst>
      <p:ext uri="{BB962C8B-B14F-4D97-AF65-F5344CB8AC3E}">
        <p14:creationId xmlns:p14="http://schemas.microsoft.com/office/powerpoint/2010/main" val="24548476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27</a:t>
            </a:fld>
            <a:endParaRPr lang="en-US"/>
          </a:p>
        </p:txBody>
      </p:sp>
    </p:spTree>
    <p:extLst>
      <p:ext uri="{BB962C8B-B14F-4D97-AF65-F5344CB8AC3E}">
        <p14:creationId xmlns:p14="http://schemas.microsoft.com/office/powerpoint/2010/main" val="1178450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28</a:t>
            </a:fld>
            <a:endParaRPr lang="en-US"/>
          </a:p>
        </p:txBody>
      </p:sp>
    </p:spTree>
    <p:extLst>
      <p:ext uri="{BB962C8B-B14F-4D97-AF65-F5344CB8AC3E}">
        <p14:creationId xmlns:p14="http://schemas.microsoft.com/office/powerpoint/2010/main" val="29261293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29</a:t>
            </a:fld>
            <a:endParaRPr lang="en-US"/>
          </a:p>
        </p:txBody>
      </p:sp>
    </p:spTree>
    <p:extLst>
      <p:ext uri="{BB962C8B-B14F-4D97-AF65-F5344CB8AC3E}">
        <p14:creationId xmlns:p14="http://schemas.microsoft.com/office/powerpoint/2010/main" val="1314027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30</a:t>
            </a:fld>
            <a:endParaRPr lang="en-US"/>
          </a:p>
        </p:txBody>
      </p:sp>
    </p:spTree>
    <p:extLst>
      <p:ext uri="{BB962C8B-B14F-4D97-AF65-F5344CB8AC3E}">
        <p14:creationId xmlns:p14="http://schemas.microsoft.com/office/powerpoint/2010/main" val="70274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a:t>
            </a:fld>
            <a:endParaRPr lang="en-US"/>
          </a:p>
        </p:txBody>
      </p:sp>
    </p:spTree>
    <p:extLst>
      <p:ext uri="{BB962C8B-B14F-4D97-AF65-F5344CB8AC3E}">
        <p14:creationId xmlns:p14="http://schemas.microsoft.com/office/powerpoint/2010/main" val="1790353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31</a:t>
            </a:fld>
            <a:endParaRPr lang="en-US"/>
          </a:p>
        </p:txBody>
      </p:sp>
    </p:spTree>
    <p:extLst>
      <p:ext uri="{BB962C8B-B14F-4D97-AF65-F5344CB8AC3E}">
        <p14:creationId xmlns:p14="http://schemas.microsoft.com/office/powerpoint/2010/main" val="436670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3324387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defRPr/>
            </a:pPr>
            <a:fld id="{EEB53E66-CA09-4306-A2ED-94C6F7DB3B54}" type="slidenum">
              <a:rPr kumimoji="0" lang="en-US"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956776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34</a:t>
            </a:fld>
            <a:endParaRPr lang="en-US"/>
          </a:p>
        </p:txBody>
      </p:sp>
    </p:spTree>
    <p:extLst>
      <p:ext uri="{BB962C8B-B14F-4D97-AF65-F5344CB8AC3E}">
        <p14:creationId xmlns:p14="http://schemas.microsoft.com/office/powerpoint/2010/main" val="2752540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35</a:t>
            </a:fld>
            <a:endParaRPr lang="en-US"/>
          </a:p>
        </p:txBody>
      </p:sp>
    </p:spTree>
    <p:extLst>
      <p:ext uri="{BB962C8B-B14F-4D97-AF65-F5344CB8AC3E}">
        <p14:creationId xmlns:p14="http://schemas.microsoft.com/office/powerpoint/2010/main" val="7993485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36</a:t>
            </a:fld>
            <a:endParaRPr lang="en-US"/>
          </a:p>
        </p:txBody>
      </p:sp>
    </p:spTree>
    <p:extLst>
      <p:ext uri="{BB962C8B-B14F-4D97-AF65-F5344CB8AC3E}">
        <p14:creationId xmlns:p14="http://schemas.microsoft.com/office/powerpoint/2010/main" val="8977500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37</a:t>
            </a:fld>
            <a:endParaRPr lang="en-US"/>
          </a:p>
        </p:txBody>
      </p:sp>
    </p:spTree>
    <p:extLst>
      <p:ext uri="{BB962C8B-B14F-4D97-AF65-F5344CB8AC3E}">
        <p14:creationId xmlns:p14="http://schemas.microsoft.com/office/powerpoint/2010/main" val="41385079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38</a:t>
            </a:fld>
            <a:endParaRPr lang="en-US"/>
          </a:p>
        </p:txBody>
      </p:sp>
    </p:spTree>
    <p:extLst>
      <p:ext uri="{BB962C8B-B14F-4D97-AF65-F5344CB8AC3E}">
        <p14:creationId xmlns:p14="http://schemas.microsoft.com/office/powerpoint/2010/main" val="21492713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39</a:t>
            </a:fld>
            <a:endParaRPr lang="en-US"/>
          </a:p>
        </p:txBody>
      </p:sp>
    </p:spTree>
    <p:extLst>
      <p:ext uri="{BB962C8B-B14F-4D97-AF65-F5344CB8AC3E}">
        <p14:creationId xmlns:p14="http://schemas.microsoft.com/office/powerpoint/2010/main" val="13409900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40</a:t>
            </a:fld>
            <a:endParaRPr lang="en-US"/>
          </a:p>
        </p:txBody>
      </p:sp>
    </p:spTree>
    <p:extLst>
      <p:ext uri="{BB962C8B-B14F-4D97-AF65-F5344CB8AC3E}">
        <p14:creationId xmlns:p14="http://schemas.microsoft.com/office/powerpoint/2010/main" val="30316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5</a:t>
            </a:fld>
            <a:endParaRPr lang="en-US"/>
          </a:p>
        </p:txBody>
      </p:sp>
    </p:spTree>
    <p:extLst>
      <p:ext uri="{BB962C8B-B14F-4D97-AF65-F5344CB8AC3E}">
        <p14:creationId xmlns:p14="http://schemas.microsoft.com/office/powerpoint/2010/main" val="3243774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41</a:t>
            </a:fld>
            <a:endParaRPr lang="en-US"/>
          </a:p>
        </p:txBody>
      </p:sp>
    </p:spTree>
    <p:extLst>
      <p:ext uri="{BB962C8B-B14F-4D97-AF65-F5344CB8AC3E}">
        <p14:creationId xmlns:p14="http://schemas.microsoft.com/office/powerpoint/2010/main" val="514224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42</a:t>
            </a:fld>
            <a:endParaRPr lang="en-US"/>
          </a:p>
        </p:txBody>
      </p:sp>
    </p:spTree>
    <p:extLst>
      <p:ext uri="{BB962C8B-B14F-4D97-AF65-F5344CB8AC3E}">
        <p14:creationId xmlns:p14="http://schemas.microsoft.com/office/powerpoint/2010/main" val="16476133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43</a:t>
            </a:fld>
            <a:endParaRPr lang="en-US"/>
          </a:p>
        </p:txBody>
      </p:sp>
    </p:spTree>
    <p:extLst>
      <p:ext uri="{BB962C8B-B14F-4D97-AF65-F5344CB8AC3E}">
        <p14:creationId xmlns:p14="http://schemas.microsoft.com/office/powerpoint/2010/main" val="2483963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44</a:t>
            </a:fld>
            <a:endParaRPr lang="en-US"/>
          </a:p>
        </p:txBody>
      </p:sp>
    </p:spTree>
    <p:extLst>
      <p:ext uri="{BB962C8B-B14F-4D97-AF65-F5344CB8AC3E}">
        <p14:creationId xmlns:p14="http://schemas.microsoft.com/office/powerpoint/2010/main" val="36718273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45</a:t>
            </a:fld>
            <a:endParaRPr lang="en-US"/>
          </a:p>
        </p:txBody>
      </p:sp>
    </p:spTree>
    <p:extLst>
      <p:ext uri="{BB962C8B-B14F-4D97-AF65-F5344CB8AC3E}">
        <p14:creationId xmlns:p14="http://schemas.microsoft.com/office/powerpoint/2010/main" val="29722165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46</a:t>
            </a:fld>
            <a:endParaRPr lang="en-US"/>
          </a:p>
        </p:txBody>
      </p:sp>
    </p:spTree>
    <p:extLst>
      <p:ext uri="{BB962C8B-B14F-4D97-AF65-F5344CB8AC3E}">
        <p14:creationId xmlns:p14="http://schemas.microsoft.com/office/powerpoint/2010/main" val="14446017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55</a:t>
            </a:fld>
            <a:endParaRPr lang="de-DE" dirty="0"/>
          </a:p>
        </p:txBody>
      </p:sp>
      <p:sp>
        <p:nvSpPr>
          <p:cNvPr id="6" name="Slide Image Placeholder 5"/>
          <p:cNvSpPr>
            <a:spLocks noGrp="1" noRot="1" noChangeAspect="1"/>
          </p:cNvSpPr>
          <p:nvPr>
            <p:ph type="sldImg"/>
          </p:nvPr>
        </p:nvSpPr>
        <p:spPr>
          <a:xfrm>
            <a:off x="547688" y="612775"/>
            <a:ext cx="5762625" cy="3241675"/>
          </a:xfrm>
        </p:spPr>
      </p:sp>
      <p:sp>
        <p:nvSpPr>
          <p:cNvPr id="7" name="Notes Placeholder 6"/>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254426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6</a:t>
            </a:fld>
            <a:endParaRPr lang="en-US"/>
          </a:p>
        </p:txBody>
      </p:sp>
    </p:spTree>
    <p:extLst>
      <p:ext uri="{BB962C8B-B14F-4D97-AF65-F5344CB8AC3E}">
        <p14:creationId xmlns:p14="http://schemas.microsoft.com/office/powerpoint/2010/main" val="113357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22319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ts val="1100"/>
              </a:lnSpc>
              <a:spcBef>
                <a:spcPts val="0"/>
              </a:spcBef>
              <a:spcAft>
                <a:spcPts val="400"/>
              </a:spcAft>
              <a:buClrTx/>
              <a:buSzTx/>
              <a:buFontTx/>
              <a:buNone/>
              <a:tabLst/>
              <a:defRPr/>
            </a:pPr>
            <a:r>
              <a:rPr lang="en-US" sz="1000" b="0" dirty="0"/>
              <a:t>To make </a:t>
            </a:r>
            <a:r>
              <a:rPr lang="en-US" sz="1000" dirty="0"/>
              <a:t>c</a:t>
            </a:r>
            <a:r>
              <a:rPr lang="en-US" sz="1000" b="0" dirty="0"/>
              <a:t>atalog creation easier, we provide Suppliers with an Excel template to help them collect and manipulate their Catalog data. Suppliers create</a:t>
            </a:r>
            <a:r>
              <a:rPr lang="en-US" sz="1000" b="0" baseline="0" dirty="0"/>
              <a:t> specific Catalogs for their Customers, then load the files on Ariba Network and publish them to their Customers.</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dirty="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dirty="0"/>
              <a:t>The Catalog Template has two sections—the Header Section and the Data Section.</a:t>
            </a:r>
          </a:p>
          <a:p>
            <a:pPr marL="0" marR="0" indent="0" algn="l" defTabSz="914400" rtl="0" eaLnBrk="1" fontAlgn="auto" latinLnBrk="0" hangingPunct="1">
              <a:lnSpc>
                <a:spcPts val="1100"/>
              </a:lnSpc>
              <a:spcBef>
                <a:spcPts val="0"/>
              </a:spcBef>
              <a:spcAft>
                <a:spcPts val="400"/>
              </a:spcAft>
              <a:buClrTx/>
              <a:buSzTx/>
              <a:buFontTx/>
              <a:buNone/>
              <a:tabLst/>
              <a:defRPr/>
            </a:pPr>
            <a:endParaRPr lang="en-US" sz="1000" b="0" baseline="0" dirty="0"/>
          </a:p>
          <a:p>
            <a:pPr marL="0" marR="0" indent="0" algn="l" defTabSz="914400" rtl="0" eaLnBrk="1" fontAlgn="auto" latinLnBrk="0" hangingPunct="1">
              <a:lnSpc>
                <a:spcPts val="1100"/>
              </a:lnSpc>
              <a:spcBef>
                <a:spcPts val="0"/>
              </a:spcBef>
              <a:spcAft>
                <a:spcPts val="400"/>
              </a:spcAft>
              <a:buClrTx/>
              <a:buSzTx/>
              <a:buFontTx/>
              <a:buNone/>
              <a:tabLst/>
              <a:defRPr/>
            </a:pPr>
            <a:r>
              <a:rPr lang="en-US" sz="1000" b="0" baseline="0" dirty="0"/>
              <a:t>The Header Section sets global information and tells the system that this file is a CIF Catalog. The Data Section is where the individual information about each Catalog item is populated. You’ll notice that the first line of the Data section (line 11 here) lists each field name. Under the field name listing, and before data for each item is populated, the value “DATA” is inserted, and after the last item, the value “ENDOFDATA” is inserted. These data elements are required, and tell the system to process the Catalog data on the rows between these labels.</a:t>
            </a:r>
            <a:endParaRPr lang="en-US" sz="1000" b="0" dirty="0"/>
          </a:p>
          <a:p>
            <a:endParaRPr lang="en-US" dirty="0"/>
          </a:p>
        </p:txBody>
      </p:sp>
    </p:spTree>
    <p:extLst>
      <p:ext uri="{BB962C8B-B14F-4D97-AF65-F5344CB8AC3E}">
        <p14:creationId xmlns:p14="http://schemas.microsoft.com/office/powerpoint/2010/main" val="355698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06546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B53E66-CA09-4306-A2ED-94C6F7DB3B54}" type="slidenum">
              <a:rPr lang="en-US" smtClean="0"/>
              <a:pPr/>
              <a:t>10</a:t>
            </a:fld>
            <a:endParaRPr lang="en-US"/>
          </a:p>
        </p:txBody>
      </p:sp>
    </p:spTree>
    <p:extLst>
      <p:ext uri="{BB962C8B-B14F-4D97-AF65-F5344CB8AC3E}">
        <p14:creationId xmlns:p14="http://schemas.microsoft.com/office/powerpoint/2010/main" val="42815490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hyperlink" Target="http://global.sap.com/corporate-en/legal/copyright/index.epx" TargetMode="External"/><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hyperlink" Target="http://www.sap.com/corporate-de/legal/copyright/index.epx" TargetMode="External"/><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899174"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Presentation 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11888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Hero Motion Band" descr="Three rectangles on the roght side of the image&#10;1. SAP Gold 60%&#10;2. SAP Gold 30%&#10;3. SAP Gold" title="Hero Motion Band"/>
          <p:cNvGrpSpPr/>
          <p:nvPr userDrawn="1"/>
        </p:nvGrpSpPr>
        <p:grpSpPr>
          <a:xfrm>
            <a:off x="9171173" y="0"/>
            <a:ext cx="3024002" cy="3430006"/>
            <a:chOff x="9171173" y="0"/>
            <a:chExt cx="3024002" cy="3430006"/>
          </a:xfrm>
        </p:grpSpPr>
        <p:sp>
          <p:nvSpPr>
            <p:cNvPr id="17" name="Rectangle SAP Gold"/>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2" name="SAP Logo" descr="SAP Logo" title="SAP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000" y="6217668"/>
            <a:ext cx="1578462" cy="360000"/>
          </a:xfrm>
          <a:prstGeom prst="rect">
            <a:avLst/>
          </a:prstGeom>
        </p:spPr>
      </p:pic>
      <p:pic>
        <p:nvPicPr>
          <p:cNvPr id="11" name="SAP Ariba Logo" descr="SAP Ariba Logo" title="SAP Ariba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guide id="9" pos="704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nd 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200"/>
            </a:lvl2pPr>
          </a:lstStyle>
          <a:p>
            <a:pPr lvl="0"/>
            <a:r>
              <a:rPr lang="en-US" noProof="0" dirty="0"/>
              <a:t>“Quote goes here </a:t>
            </a:r>
            <a:br>
              <a:rPr lang="en-US" noProof="0" dirty="0"/>
            </a:br>
            <a:r>
              <a:rPr lang="en-US" noProof="0" dirty="0"/>
              <a:t>and here.”</a:t>
            </a:r>
          </a:p>
          <a:p>
            <a:pPr lvl="1"/>
            <a:r>
              <a:rPr lang="en-US" noProof="0" dirty="0"/>
              <a:t>Source</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92840198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133">
          <p15:clr>
            <a:srgbClr val="FBAE40"/>
          </p15:clr>
        </p15:guide>
        <p15:guide id="5" orient="horz" pos="3204">
          <p15:clr>
            <a:srgbClr val="FBAE40"/>
          </p15:clr>
        </p15:guide>
        <p15:guide id="6" pos="736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252000"/>
            <a:ext cx="4068000"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4001" y="504000"/>
            <a:ext cx="709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7588" y="252000"/>
            <a:ext cx="6097587"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999" y="1620000"/>
            <a:ext cx="5112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4001" y="504000"/>
            <a:ext cx="5112000"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552787710"/>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with Motion Band">
    <p:spTree>
      <p:nvGrpSpPr>
        <p:cNvPr id="1" name=""/>
        <p:cNvGrpSpPr/>
        <p:nvPr/>
      </p:nvGrpSpPr>
      <p:grpSpPr>
        <a:xfrm>
          <a:off x="0" y="0"/>
          <a:ext cx="0" cy="0"/>
          <a:chOff x="0" y="0"/>
          <a:chExt cx="0" cy="0"/>
        </a:xfrm>
      </p:grpSpPr>
      <p:sp>
        <p:nvSpPr>
          <p:cNvPr id="5" name="Picture Placeholder with motion band"/>
          <p:cNvSpPr>
            <a:spLocks noGrp="1"/>
          </p:cNvSpPr>
          <p:nvPr>
            <p:ph type="pic" sz="quarter" idx="10" hasCustomPrompt="1"/>
          </p:nvPr>
        </p:nvSpPr>
        <p:spPr bwMode="gray">
          <a:xfrm>
            <a:off x="1" y="252000"/>
            <a:ext cx="12195175" cy="6606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1901049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llustration">
    <p:bg>
      <p:bgRef idx="1001">
        <a:schemeClr val="bg1"/>
      </p:bgRef>
    </p:bg>
    <p:spTree>
      <p:nvGrpSpPr>
        <p:cNvPr id="1" name=""/>
        <p:cNvGrpSpPr/>
        <p:nvPr/>
      </p:nvGrpSpPr>
      <p:grpSpPr>
        <a:xfrm>
          <a:off x="0" y="0"/>
          <a:ext cx="0" cy="0"/>
          <a:chOff x="0" y="0"/>
          <a:chExt cx="0" cy="0"/>
        </a:xfrm>
      </p:grpSpPr>
      <p:sp>
        <p:nvSpPr>
          <p:cNvPr id="13" name="Classification"/>
          <p:cNvSpPr txBox="1"/>
          <p:nvPr userDrawn="1"/>
        </p:nvSpPr>
        <p:spPr>
          <a:xfrm>
            <a:off x="288000" y="5769666"/>
            <a:ext cx="4204855"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19" name="Speaker"/>
          <p:cNvSpPr>
            <a:spLocks noGrp="1"/>
          </p:cNvSpPr>
          <p:nvPr userDrawn="1">
            <p:ph type="subTitle" idx="1" hasCustomPrompt="1"/>
          </p:nvPr>
        </p:nvSpPr>
        <p:spPr bwMode="black">
          <a:xfrm>
            <a:off x="288000" y="5130489"/>
            <a:ext cx="1090080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3" name="Presentation Title"/>
          <p:cNvSpPr>
            <a:spLocks noGrp="1"/>
          </p:cNvSpPr>
          <p:nvPr>
            <p:ph type="title" hasCustomPrompt="1"/>
          </p:nvPr>
        </p:nvSpPr>
        <p:spPr>
          <a:xfrm>
            <a:off x="288000" y="4024430"/>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sp>
        <p:nvSpPr>
          <p:cNvPr id="5" name="Title image (illustration scene art)"/>
          <p:cNvSpPr>
            <a:spLocks noGrp="1"/>
          </p:cNvSpPr>
          <p:nvPr>
            <p:ph type="pic" sz="quarter" idx="12" hasCustomPrompt="1"/>
          </p:nvPr>
        </p:nvSpPr>
        <p:spPr>
          <a:xfrm>
            <a:off x="1" y="0"/>
            <a:ext cx="12195175" cy="3430006"/>
          </a:xfrm>
          <a:noFill/>
        </p:spPr>
        <p:txBody>
          <a:bodyPr tIns="504000"/>
          <a:lstStyle>
            <a:lvl1pPr algn="ctr">
              <a:defRPr sz="1600">
                <a:solidFill>
                  <a:schemeClr val="tx1"/>
                </a:solidFill>
              </a:defRPr>
            </a:lvl1pPr>
          </a:lstStyle>
          <a:p>
            <a:r>
              <a:rPr lang="en-US" dirty="0"/>
              <a:t>Click to insert illustration</a:t>
            </a:r>
          </a:p>
        </p:txBody>
      </p:sp>
      <p:pic>
        <p:nvPicPr>
          <p:cNvPr id="7" name="SAP Logo" descr="SAP Logo" title="SAP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000" y="6217668"/>
            <a:ext cx="1578462" cy="360000"/>
          </a:xfrm>
          <a:prstGeom prst="rect">
            <a:avLst/>
          </a:prstGeom>
        </p:spPr>
      </p:pic>
      <p:pic>
        <p:nvPicPr>
          <p:cNvPr id="8" name="SAP Ariba Logo" descr="SAP Ariba Logo" title="SAP Ariba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0" y="3646672"/>
            <a:ext cx="1108174" cy="216000"/>
          </a:xfrm>
          <a:prstGeom prst="rect">
            <a:avLst/>
          </a:prstGeom>
        </p:spPr>
      </p:pic>
    </p:spTree>
    <p:extLst>
      <p:ext uri="{BB962C8B-B14F-4D97-AF65-F5344CB8AC3E}">
        <p14:creationId xmlns:p14="http://schemas.microsoft.com/office/powerpoint/2010/main" val="301887480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181">
          <p15:clr>
            <a:srgbClr val="FBAE40"/>
          </p15:clr>
        </p15:guide>
        <p15:guide id="3" orient="horz" pos="4145">
          <p15:clr>
            <a:srgbClr val="FBAE40"/>
          </p15:clr>
        </p15:guide>
        <p15:guide id="4" orient="horz" pos="2534">
          <p15:clr>
            <a:srgbClr val="FBAE40"/>
          </p15:clr>
        </p15:guide>
        <p15:guide id="5" orient="horz" pos="3164">
          <p15:clr>
            <a:srgbClr val="FBAE40"/>
          </p15:clr>
        </p15:guide>
        <p15:guide id="6" orient="horz" pos="3233">
          <p15:clr>
            <a:srgbClr val="FBAE40"/>
          </p15:clr>
        </p15:guide>
        <p15:guide id="7" orient="horz" pos="3505">
          <p15:clr>
            <a:srgbClr val="FBAE40"/>
          </p15:clr>
        </p15:guide>
        <p15:guide id="8" pos="7049">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3"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4"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6"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2018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5" name="Picture Placeholder full image"/>
          <p:cNvSpPr>
            <a:spLocks noGrp="1"/>
          </p:cNvSpPr>
          <p:nvPr>
            <p:ph type="pic" sz="quarter" idx="10" hasCustomPrompt="1"/>
          </p:nvPr>
        </p:nvSpPr>
        <p:spPr bwMode="gray">
          <a:xfrm>
            <a:off x="1" y="0"/>
            <a:ext cx="12195175" cy="6858000"/>
          </a:xfrm>
          <a:solidFill>
            <a:schemeClr val="tx2">
              <a:alpha val="70000"/>
            </a:schemeClr>
          </a:solid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4139791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solidFill>
            <a:schemeClr val="tx2">
              <a:alpha val="70000"/>
            </a:schemeClr>
          </a:solid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solidFill>
            <a:schemeClr val="tx2">
              <a:alpha val="70000"/>
            </a:schemeClr>
          </a:solid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with Motion B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9248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4000" y="2905487"/>
            <a:ext cx="5593588"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4000" y="1467009"/>
            <a:ext cx="5593588" cy="923116"/>
          </a:xfrm>
        </p:spPr>
        <p:txBody>
          <a:bodyPr anchor="t" anchorCtr="0">
            <a:noAutofit/>
          </a:bodyPr>
          <a:lstStyle>
            <a:lvl1pPr>
              <a:defRPr sz="5500">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4000" y="5994000"/>
            <a:ext cx="1578462" cy="360000"/>
          </a:xfrm>
          <a:prstGeom prst="rect">
            <a:avLst/>
          </a:prstGeom>
        </p:spPr>
      </p:pic>
      <p:pic>
        <p:nvPicPr>
          <p:cNvPr id="6" name="SAP Ariba Logo" descr="SAP Ariba Logo" title="SAP Ariba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4000" y="504000"/>
            <a:ext cx="1108174" cy="216000"/>
          </a:xfrm>
          <a:prstGeom prst="rect">
            <a:avLst/>
          </a:prstGeom>
        </p:spPr>
      </p:pic>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sp>
        <p:nvSpPr>
          <p:cNvPr id="4" name="Copyright information"/>
          <p:cNvSpPr txBox="1"/>
          <p:nvPr/>
        </p:nvSpPr>
        <p:spPr bwMode="black">
          <a:xfrm>
            <a:off x="503999" y="1620000"/>
            <a:ext cx="11185200" cy="3323987"/>
          </a:xfrm>
          <a:prstGeom prst="rect">
            <a:avLst/>
          </a:prstGeom>
          <a:noFill/>
        </p:spPr>
        <p:txBody>
          <a:bodyPr wrap="square" lIns="0" tIns="0" rIns="0" bIns="0" rtlCol="0">
            <a:spAutoFit/>
          </a:bodyPr>
          <a:lstStyle/>
          <a:p>
            <a:pPr>
              <a:spcBef>
                <a:spcPts val="1200"/>
              </a:spcBef>
            </a:pPr>
            <a:r>
              <a:rPr lang="en-US" sz="11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1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of other software vendors. National product specifications may vary.</a:t>
            </a:r>
          </a:p>
          <a:p>
            <a:pPr>
              <a:spcBef>
                <a:spcPts val="1200"/>
              </a:spcBef>
            </a:pPr>
            <a:r>
              <a:rPr lang="en-US" sz="11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set forth in the express warranty statements accompanying such products and services, if any. Nothing herein should be construed as constituting an additional warranty. </a:t>
            </a:r>
          </a:p>
          <a:p>
            <a:pPr>
              <a:spcBef>
                <a:spcPts val="1200"/>
              </a:spcBef>
            </a:pPr>
            <a:r>
              <a:rPr lang="en-US" sz="11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1100" kern="1200" baseline="0" dirty="0">
                <a:solidFill>
                  <a:schemeClr val="tx1"/>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1200"/>
              </a:spcBef>
            </a:pPr>
            <a:r>
              <a:rPr lang="en-US" sz="11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a:t>
            </a: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in Germany and other countries. All other product and service names mentioned are the trademarks of their respective companies. </a:t>
            </a:r>
            <a:br>
              <a:rPr lang="en-US" sz="1100" kern="1200" dirty="0">
                <a:solidFill>
                  <a:schemeClr val="tx1"/>
                </a:solidFill>
                <a:latin typeface="Arial"/>
                <a:ea typeface="Arial Unicode MS" panose="020B0604020202020204" pitchFamily="34" charset="-128"/>
                <a:cs typeface="+mn-cs"/>
              </a:rPr>
            </a:br>
            <a:br>
              <a:rPr lang="en-US" sz="1100" kern="1200" dirty="0">
                <a:solidFill>
                  <a:schemeClr val="tx1"/>
                </a:solidFill>
                <a:latin typeface="Arial"/>
                <a:ea typeface="Arial Unicode MS" panose="020B0604020202020204" pitchFamily="34" charset="-128"/>
                <a:cs typeface="+mn-cs"/>
              </a:rPr>
            </a:br>
            <a:r>
              <a:rPr lang="en-US" sz="1100" kern="1200" dirty="0">
                <a:solidFill>
                  <a:schemeClr val="tx1"/>
                </a:solidFill>
                <a:latin typeface="Arial"/>
                <a:ea typeface="Arial Unicode MS" panose="020B0604020202020204" pitchFamily="34" charset="-128"/>
                <a:cs typeface="+mn-cs"/>
              </a:rPr>
              <a:t>See </a:t>
            </a:r>
            <a:r>
              <a:rPr lang="en-US" sz="1100" kern="1200" dirty="0">
                <a:solidFill>
                  <a:schemeClr val="tx2"/>
                </a:solidFill>
                <a:latin typeface="Arial"/>
                <a:ea typeface="Arial Unicode MS" panose="020B0604020202020204" pitchFamily="34" charset="-128"/>
                <a:cs typeface="+mn-cs"/>
                <a:hlinkClick r:id="rId2"/>
              </a:rPr>
              <a:t>http://global.sap.com/corporate-en/legal/copyright/index.epx</a:t>
            </a:r>
            <a:r>
              <a:rPr lang="en-US" sz="1100" kern="1200" dirty="0">
                <a:solidFill>
                  <a:schemeClr val="tx2"/>
                </a:solidFill>
                <a:latin typeface="Arial"/>
                <a:ea typeface="Arial Unicode MS" panose="020B0604020202020204" pitchFamily="34" charset="-128"/>
                <a:cs typeface="+mn-cs"/>
              </a:rPr>
              <a:t> </a:t>
            </a:r>
            <a:r>
              <a:rPr lang="en-US" sz="1100" kern="1200" dirty="0">
                <a:solidFill>
                  <a:schemeClr val="tx1"/>
                </a:solidFill>
                <a:latin typeface="Arial"/>
                <a:ea typeface="Arial Unicode MS" panose="020B0604020202020204" pitchFamily="34" charset="-128"/>
                <a:cs typeface="+mn-cs"/>
              </a:rPr>
              <a:t>for additional trademark information and notices.</a:t>
            </a:r>
          </a:p>
        </p:txBody>
      </p:sp>
      <p:sp>
        <p:nvSpPr>
          <p:cNvPr id="3" name="Headline Copyright english"/>
          <p:cNvSpPr txBox="1"/>
          <p:nvPr userDrawn="1"/>
        </p:nvSpPr>
        <p:spPr>
          <a:xfrm>
            <a:off x="504001" y="719834"/>
            <a:ext cx="8740726"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b="0" noProof="0" dirty="0"/>
              <a:t>© 2020 SAP SE or an SAP affiliate company. All rights reserved.</a:t>
            </a:r>
            <a:endParaRPr lang="de-DE" sz="2400" kern="0" dirty="0" err="1">
              <a:ea typeface="Arial Unicode MS" pitchFamily="34" charset="-128"/>
              <a:cs typeface="Arial Unicode MS" pitchFamily="34" charset="-128"/>
            </a:endParaRPr>
          </a:p>
        </p:txBody>
      </p:sp>
      <p:grpSp>
        <p:nvGrpSpPr>
          <p:cNvPr id="10" name="Group 9"/>
          <p:cNvGrpSpPr/>
          <p:nvPr userDrawn="1"/>
        </p:nvGrpSpPr>
        <p:grpSpPr>
          <a:xfrm>
            <a:off x="0" y="0"/>
            <a:ext cx="12195175" cy="251942"/>
            <a:chOff x="0" y="0"/>
            <a:chExt cx="12195175" cy="251942"/>
          </a:xfrm>
        </p:grpSpPr>
        <p:sp>
          <p:nvSpPr>
            <p:cNvPr id="11"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2" name="Secondary Motion Band"/>
            <p:cNvGrpSpPr/>
            <p:nvPr userDrawn="1"/>
          </p:nvGrpSpPr>
          <p:grpSpPr>
            <a:xfrm>
              <a:off x="10682127" y="0"/>
              <a:ext cx="1513048" cy="251942"/>
              <a:chOff x="10682127" y="0"/>
              <a:chExt cx="1513048" cy="252000"/>
            </a:xfrm>
          </p:grpSpPr>
          <p:sp>
            <p:nvSpPr>
              <p:cNvPr id="13"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4"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519251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4" name="Copyright information"/>
          <p:cNvSpPr txBox="1"/>
          <p:nvPr userDrawn="1"/>
        </p:nvSpPr>
        <p:spPr bwMode="black">
          <a:xfrm>
            <a:off x="504000" y="1620000"/>
            <a:ext cx="11185200" cy="3830931"/>
          </a:xfrm>
          <a:prstGeom prst="rect">
            <a:avLst/>
          </a:prstGeom>
          <a:noFill/>
        </p:spPr>
        <p:txBody>
          <a:bodyPr wrap="square" lIns="0" tIns="0" rIns="0" bIns="0" rtlCol="0">
            <a:spAutoFit/>
          </a:bodyPr>
          <a:lstStyle/>
          <a:p>
            <a:pPr>
              <a:spcBef>
                <a:spcPts val="1200"/>
              </a:spcBef>
            </a:pPr>
            <a:r>
              <a:rPr lang="de-DE" sz="11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1200"/>
              </a:spcBef>
            </a:pPr>
            <a:r>
              <a:rPr lang="de-DE" sz="11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1200"/>
              </a:spcBef>
            </a:pPr>
            <a:r>
              <a:rPr lang="de-DE" sz="11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ihre Konzernunternehmen übernehmen keinerlei Haftung oder Gewährleistung für Fehler oder Unvollständigkeiten in dieser Publikation.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1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1200"/>
              </a:spcBef>
            </a:pPr>
            <a:r>
              <a:rPr lang="de-DE" sz="11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(oder von einem SAP-Konzernunternehmen) in Deutschland und verschiedenen anderen Ländern weltweit. Alle anderen Namen von Produkten und Dienstleistungen sind Marken der jeweiligen Firmen. </a:t>
            </a:r>
            <a:br>
              <a:rPr lang="de-DE" sz="1100" kern="1200" noProof="0" dirty="0">
                <a:solidFill>
                  <a:schemeClr val="tx1"/>
                </a:solidFill>
                <a:effectLst/>
                <a:latin typeface="Arial"/>
                <a:ea typeface="+mn-ea"/>
                <a:cs typeface="+mn-cs"/>
              </a:rPr>
            </a:br>
            <a:r>
              <a:rPr lang="de-DE" sz="1100" kern="1200" noProof="0" dirty="0">
                <a:solidFill>
                  <a:schemeClr val="tx1"/>
                </a:solidFill>
                <a:effectLst/>
                <a:latin typeface="Arial"/>
                <a:ea typeface="+mn-ea"/>
                <a:cs typeface="+mn-cs"/>
              </a:rPr>
              <a:t>Zusätzliche Informationen zur Marke und Vermerke finden Sie auf der Seite </a:t>
            </a:r>
            <a:r>
              <a:rPr lang="de-DE" sz="1100" kern="1200" noProof="0" dirty="0">
                <a:solidFill>
                  <a:schemeClr val="tx1"/>
                </a:solidFill>
                <a:effectLst/>
                <a:latin typeface="Arial"/>
                <a:ea typeface="+mn-ea"/>
                <a:cs typeface="+mn-cs"/>
                <a:hlinkClick r:id="rId2"/>
              </a:rPr>
              <a:t>http://www.sap.com/corporate-de/legal/copyright/index.epx</a:t>
            </a:r>
            <a:endParaRPr lang="de-DE" sz="1100" kern="1200" noProof="0" dirty="0">
              <a:solidFill>
                <a:schemeClr val="tx1"/>
              </a:solidFill>
              <a:effectLst/>
              <a:latin typeface="Arial"/>
              <a:ea typeface="+mn-ea"/>
              <a:cs typeface="+mn-cs"/>
            </a:endParaRPr>
          </a:p>
        </p:txBody>
      </p:sp>
      <p:sp>
        <p:nvSpPr>
          <p:cNvPr id="10" name="Headline Copyright german"/>
          <p:cNvSpPr txBox="1"/>
          <p:nvPr userDrawn="1"/>
        </p:nvSpPr>
        <p:spPr>
          <a:xfrm>
            <a:off x="504001" y="719834"/>
            <a:ext cx="10663047" cy="36933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2400" b="0" noProof="0" dirty="0"/>
              <a:t>© </a:t>
            </a:r>
            <a:r>
              <a:rPr lang="de-DE" sz="2400" b="0" noProof="0" dirty="0"/>
              <a:t>2020 SAP SE oder ein SAP-Konzernunternehmen. Alle Rechte vorbehalten.</a:t>
            </a:r>
            <a:endParaRPr lang="de-DE" sz="2400" kern="0" dirty="0" err="1">
              <a:ea typeface="Arial Unicode MS" pitchFamily="34" charset="-128"/>
              <a:cs typeface="Arial Unicode MS" pitchFamily="34" charset="-128"/>
            </a:endParaRPr>
          </a:p>
        </p:txBody>
      </p:sp>
      <p:grpSp>
        <p:nvGrpSpPr>
          <p:cNvPr id="11" name="Group 10"/>
          <p:cNvGrpSpPr/>
          <p:nvPr userDrawn="1"/>
        </p:nvGrpSpPr>
        <p:grpSpPr>
          <a:xfrm>
            <a:off x="0" y="0"/>
            <a:ext cx="12195175"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13" name="Secondary Motion Band"/>
            <p:cNvGrpSpPr/>
            <p:nvPr userDrawn="1"/>
          </p:nvGrpSpPr>
          <p:grpSpPr>
            <a:xfrm>
              <a:off x="10682127" y="0"/>
              <a:ext cx="1513048" cy="251942"/>
              <a:chOff x="10682127" y="0"/>
              <a:chExt cx="1513048" cy="252000"/>
            </a:xfrm>
          </p:grpSpPr>
          <p:sp>
            <p:nvSpPr>
              <p:cNvPr id="14"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5"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6"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19118627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with picture - short">
    <p:spTree>
      <p:nvGrpSpPr>
        <p:cNvPr id="1" name=""/>
        <p:cNvGrpSpPr/>
        <p:nvPr/>
      </p:nvGrpSpPr>
      <p:grpSpPr>
        <a:xfrm>
          <a:off x="0" y="0"/>
          <a:ext cx="0" cy="0"/>
          <a:chOff x="0" y="0"/>
          <a:chExt cx="0" cy="0"/>
        </a:xfrm>
      </p:grpSpPr>
      <p:sp>
        <p:nvSpPr>
          <p:cNvPr id="3" name="Rectangle 2"/>
          <p:cNvSpPr/>
          <p:nvPr userDrawn="1"/>
        </p:nvSpPr>
        <p:spPr bwMode="gray">
          <a:xfrm>
            <a:off x="432113" y="-1"/>
            <a:ext cx="11330950" cy="2143126"/>
          </a:xfrm>
          <a:prstGeom prst="rect">
            <a:avLst/>
          </a:prstGeom>
          <a:solidFill>
            <a:schemeClr val="bg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100" b="0" i="0" u="none" strike="noStrike" kern="0" cap="none" spc="0" normalizeH="0" baseline="0" noProof="0">
              <a:ln>
                <a:noFill/>
              </a:ln>
              <a:effectLst/>
              <a:uLnTx/>
              <a:uFillTx/>
              <a:latin typeface="Arial" panose="020B0604020202020204" pitchFamily="34" charset="0"/>
              <a:ea typeface="Arial Unicode MS" pitchFamily="34" charset="-128"/>
              <a:cs typeface="Arial Unicode MS" pitchFamily="34" charset="-128"/>
            </a:endParaRPr>
          </a:p>
        </p:txBody>
      </p:sp>
      <p:sp>
        <p:nvSpPr>
          <p:cNvPr id="2" name="Title 1"/>
          <p:cNvSpPr>
            <a:spLocks noGrp="1"/>
          </p:cNvSpPr>
          <p:nvPr>
            <p:ph type="title" hasCustomPrompt="1"/>
          </p:nvPr>
        </p:nvSpPr>
        <p:spPr>
          <a:xfrm>
            <a:off x="552144" y="324000"/>
            <a:ext cx="11042875" cy="738000"/>
          </a:xfrm>
        </p:spPr>
        <p:txBody>
          <a:bodyPr anchor="t" anchorCtr="0">
            <a:noAutofit/>
          </a:bodyPr>
          <a:lstStyle>
            <a:lvl1pPr>
              <a:defRPr sz="4800">
                <a:solidFill>
                  <a:schemeClr val="tx1"/>
                </a:solidFill>
              </a:defRPr>
            </a:lvl1pPr>
          </a:lstStyle>
          <a:p>
            <a:r>
              <a:rPr lang="en-US" dirty="0"/>
              <a:t>Short Presentation Title</a:t>
            </a:r>
          </a:p>
        </p:txBody>
      </p:sp>
      <p:sp>
        <p:nvSpPr>
          <p:cNvPr id="5" name="Rectangle 4"/>
          <p:cNvSpPr/>
          <p:nvPr userDrawn="1"/>
        </p:nvSpPr>
        <p:spPr bwMode="gray">
          <a:xfrm>
            <a:off x="432113" y="0"/>
            <a:ext cx="1133095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err="1">
              <a:ln>
                <a:noFill/>
              </a:ln>
              <a:effectLst/>
              <a:uLnTx/>
              <a:uFillTx/>
              <a:latin typeface="Arial" panose="020B0604020202020204" pitchFamily="34" charset="0"/>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552144" y="1499871"/>
            <a:ext cx="9122375"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Speaker’s Name/Department (delete if not needed)</a:t>
            </a:r>
            <a:br>
              <a:rPr lang="en-US" dirty="0"/>
            </a:br>
            <a:r>
              <a:rPr lang="en-US" dirty="0"/>
              <a:t>Month 00, 2013</a:t>
            </a:r>
          </a:p>
        </p:txBody>
      </p:sp>
    </p:spTree>
    <p:extLst>
      <p:ext uri="{BB962C8B-B14F-4D97-AF65-F5344CB8AC3E}">
        <p14:creationId xmlns:p14="http://schemas.microsoft.com/office/powerpoint/2010/main" val="263174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Divider Page">
    <p:spTree>
      <p:nvGrpSpPr>
        <p:cNvPr id="1" name=""/>
        <p:cNvGrpSpPr/>
        <p:nvPr/>
      </p:nvGrpSpPr>
      <p:grpSpPr>
        <a:xfrm>
          <a:off x="0" y="0"/>
          <a:ext cx="0" cy="0"/>
          <a:chOff x="0" y="0"/>
          <a:chExt cx="0" cy="0"/>
        </a:xfrm>
      </p:grpSpPr>
      <p:sp>
        <p:nvSpPr>
          <p:cNvPr id="9" name="Rectangle 8"/>
          <p:cNvSpPr/>
          <p:nvPr userDrawn="1"/>
        </p:nvSpPr>
        <p:spPr bwMode="gray">
          <a:xfrm>
            <a:off x="432313" y="1"/>
            <a:ext cx="1133095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a:ln>
                <a:noFill/>
              </a:ln>
              <a:effectLst/>
              <a:uLnTx/>
              <a:uFillTx/>
              <a:latin typeface="Arial" panose="020B0604020202020204" pitchFamily="34" charset="0"/>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432113" y="2444400"/>
            <a:ext cx="11330950" cy="738664"/>
          </a:xfrm>
        </p:spPr>
        <p:txBody>
          <a:bodyPr anchor="t" anchorCtr="0">
            <a:noAutofit/>
          </a:bodyPr>
          <a:lstStyle>
            <a:lvl1pPr>
              <a:defRPr sz="4800" spc="-100" baseline="0">
                <a:solidFill>
                  <a:schemeClr val="tx1"/>
                </a:solidFill>
                <a:latin typeface="Arial" panose="020B0604020202020204" pitchFamily="34" charset="0"/>
              </a:defRPr>
            </a:lvl1pPr>
          </a:lstStyle>
          <a:p>
            <a:r>
              <a:rPr lang="en-US" dirty="0"/>
              <a:t>Divider page</a:t>
            </a:r>
            <a:endParaRPr lang="de-DE" dirty="0"/>
          </a:p>
        </p:txBody>
      </p:sp>
      <p:sp>
        <p:nvSpPr>
          <p:cNvPr id="93" name="Text Placeholder 92"/>
          <p:cNvSpPr>
            <a:spLocks noGrp="1"/>
          </p:cNvSpPr>
          <p:nvPr>
            <p:ph type="body" sz="quarter" idx="10" hasCustomPrompt="1"/>
          </p:nvPr>
        </p:nvSpPr>
        <p:spPr>
          <a:xfrm>
            <a:off x="432113" y="3506401"/>
            <a:ext cx="11331350" cy="620713"/>
          </a:xfrm>
        </p:spPr>
        <p:txBody>
          <a:bodyPr/>
          <a:lstStyle>
            <a:lvl1pPr>
              <a:spcBef>
                <a:spcPts val="1200"/>
              </a:spcBef>
              <a:defRPr sz="1600" b="0"/>
            </a:lvl1pPr>
          </a:lstStyle>
          <a:p>
            <a:r>
              <a:rPr lang="en-US" dirty="0"/>
              <a:t>Subtitle if needed</a:t>
            </a: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2113" y="4345650"/>
            <a:ext cx="1970601" cy="288000"/>
          </a:xfrm>
          <a:prstGeom prst="rect">
            <a:avLst/>
          </a:prstGeom>
        </p:spPr>
      </p:pic>
      <p:pic>
        <p:nvPicPr>
          <p:cNvPr id="6" name="Picture 5"/>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4031" y="6083725"/>
            <a:ext cx="1222664" cy="453600"/>
          </a:xfrm>
          <a:prstGeom prst="rect">
            <a:avLst/>
          </a:prstGeom>
        </p:spPr>
      </p:pic>
    </p:spTree>
    <p:extLst>
      <p:ext uri="{BB962C8B-B14F-4D97-AF65-F5344CB8AC3E}">
        <p14:creationId xmlns:p14="http://schemas.microsoft.com/office/powerpoint/2010/main" val="48864007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hit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0" y="4268503"/>
            <a:ext cx="8595171"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Presentation Title"/>
          <p:cNvSpPr>
            <a:spLocks noGrp="1"/>
          </p:cNvSpPr>
          <p:nvPr>
            <p:ph type="title" hasCustomPrompt="1"/>
          </p:nvPr>
        </p:nvSpPr>
        <p:spPr>
          <a:xfrm>
            <a:off x="288000" y="2706317"/>
            <a:ext cx="8596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grpSp>
        <p:nvGrpSpPr>
          <p:cNvPr id="2" name="Hero Motion Band"/>
          <p:cNvGrpSpPr/>
          <p:nvPr userDrawn="1"/>
        </p:nvGrpSpPr>
        <p:grpSpPr>
          <a:xfrm>
            <a:off x="9171173" y="0"/>
            <a:ext cx="3024002" cy="6858000"/>
            <a:chOff x="9171173" y="0"/>
            <a:chExt cx="3024002" cy="6855990"/>
          </a:xfrm>
        </p:grpSpPr>
        <p:sp>
          <p:nvSpPr>
            <p:cNvPr id="17" name="Rectangle SAP Gold"/>
            <p:cNvSpPr/>
            <p:nvPr userDrawn="1"/>
          </p:nvSpPr>
          <p:spPr bwMode="gray">
            <a:xfrm>
              <a:off x="11187175" y="0"/>
              <a:ext cx="1008000" cy="6855990"/>
            </a:xfrm>
            <a:prstGeom prst="rect">
              <a:avLst/>
            </a:prstGeom>
            <a:solidFill>
              <a:schemeClr val="accent1"/>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30%"/>
            <p:cNvSpPr/>
            <p:nvPr userDrawn="1"/>
          </p:nvSpPr>
          <p:spPr bwMode="gray">
            <a:xfrm>
              <a:off x="10179174" y="0"/>
              <a:ext cx="1008000" cy="685599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SAP Gold 60%"/>
            <p:cNvSpPr/>
            <p:nvPr userDrawn="1"/>
          </p:nvSpPr>
          <p:spPr bwMode="gray">
            <a:xfrm>
              <a:off x="9171173" y="0"/>
              <a:ext cx="1008000" cy="685599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4217"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pic>
        <p:nvPicPr>
          <p:cNvPr id="10" name="SAP Logo" descr="SAP Logo" title="SAP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000" y="6217668"/>
            <a:ext cx="1578462" cy="360000"/>
          </a:xfrm>
          <a:prstGeom prst="rect">
            <a:avLst/>
          </a:prstGeom>
        </p:spPr>
      </p:pic>
      <p:pic>
        <p:nvPicPr>
          <p:cNvPr id="11" name="SAP Ariba Logo" descr="SAP Ariba Logo" title="SAP Ariba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559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dirty="0"/>
          </a:p>
        </p:txBody>
      </p:sp>
      <p:sp>
        <p:nvSpPr>
          <p:cNvPr id="24" name="Classification"/>
          <p:cNvSpPr txBox="1"/>
          <p:nvPr userDrawn="1"/>
        </p:nvSpPr>
        <p:spPr>
          <a:xfrm>
            <a:off x="288000" y="5093865"/>
            <a:ext cx="4204855"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b="0"/>
              <a:t>PUBLIC</a:t>
            </a:r>
            <a:endParaRPr lang="en-US" sz="900" b="0" dirty="0"/>
          </a:p>
        </p:txBody>
      </p:sp>
      <p:sp>
        <p:nvSpPr>
          <p:cNvPr id="6" name="Speaker"/>
          <p:cNvSpPr>
            <a:spLocks noGrp="1"/>
          </p:cNvSpPr>
          <p:nvPr userDrawn="1">
            <p:ph type="subTitle" idx="1" hasCustomPrompt="1"/>
          </p:nvPr>
        </p:nvSpPr>
        <p:spPr bwMode="black">
          <a:xfrm>
            <a:off x="288001" y="4268503"/>
            <a:ext cx="6373430" cy="430887"/>
          </a:xfrm>
        </p:spPr>
        <p:txBody>
          <a:bodyPr wrap="square" anchor="t" anchorCtr="0">
            <a:noAutofit/>
          </a:bodyPr>
          <a:lstStyle>
            <a:lvl1pPr marL="0" marR="0" indent="0" algn="l" defTabSz="1088558"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279" indent="0" algn="ctr">
              <a:buNone/>
              <a:defRPr>
                <a:solidFill>
                  <a:schemeClr val="tx1">
                    <a:tint val="75000"/>
                  </a:schemeClr>
                </a:solidFill>
              </a:defRPr>
            </a:lvl2pPr>
            <a:lvl3pPr marL="1088558" indent="0" algn="ctr">
              <a:buNone/>
              <a:defRPr>
                <a:solidFill>
                  <a:schemeClr val="tx1">
                    <a:tint val="75000"/>
                  </a:schemeClr>
                </a:solidFill>
              </a:defRPr>
            </a:lvl3pPr>
            <a:lvl4pPr marL="1632837" indent="0" algn="ctr">
              <a:buNone/>
              <a:defRPr>
                <a:solidFill>
                  <a:schemeClr val="tx1">
                    <a:tint val="75000"/>
                  </a:schemeClr>
                </a:solidFill>
              </a:defRPr>
            </a:lvl4pPr>
            <a:lvl5pPr marL="2177116" indent="0" algn="ctr">
              <a:buNone/>
              <a:defRPr>
                <a:solidFill>
                  <a:schemeClr val="tx1">
                    <a:tint val="75000"/>
                  </a:schemeClr>
                </a:solidFill>
              </a:defRPr>
            </a:lvl5pPr>
            <a:lvl6pPr marL="2721396" indent="0" algn="ctr">
              <a:buNone/>
              <a:defRPr>
                <a:solidFill>
                  <a:schemeClr val="tx1">
                    <a:tint val="75000"/>
                  </a:schemeClr>
                </a:solidFill>
              </a:defRPr>
            </a:lvl6pPr>
            <a:lvl7pPr marL="3265675" indent="0" algn="ctr">
              <a:buNone/>
              <a:defRPr>
                <a:solidFill>
                  <a:schemeClr val="tx1">
                    <a:tint val="75000"/>
                  </a:schemeClr>
                </a:solidFill>
              </a:defRPr>
            </a:lvl7pPr>
            <a:lvl8pPr marL="3809954" indent="0" algn="ctr">
              <a:buNone/>
              <a:defRPr>
                <a:solidFill>
                  <a:schemeClr val="tx1">
                    <a:tint val="75000"/>
                  </a:schemeClr>
                </a:solidFill>
              </a:defRPr>
            </a:lvl8pPr>
            <a:lvl9pPr marL="4354233" indent="0" algn="ctr">
              <a:buNone/>
              <a:defRPr>
                <a:solidFill>
                  <a:schemeClr val="tx1">
                    <a:tint val="75000"/>
                  </a:schemeClr>
                </a:solidFill>
              </a:defRPr>
            </a:lvl9pPr>
          </a:lstStyle>
          <a:p>
            <a:r>
              <a:rPr lang="en-US" dirty="0"/>
              <a:t>Speaker’s Name, SAP</a:t>
            </a:r>
          </a:p>
          <a:p>
            <a:pPr marL="0" marR="0" lvl="0" indent="0" algn="l" defTabSz="1088558" rtl="0" eaLnBrk="1" fontAlgn="auto" latinLnBrk="0" hangingPunct="1">
              <a:lnSpc>
                <a:spcPct val="100000"/>
              </a:lnSpc>
              <a:spcBef>
                <a:spcPts val="0"/>
              </a:spcBef>
              <a:spcAft>
                <a:spcPts val="0"/>
              </a:spcAft>
              <a:buClr>
                <a:schemeClr val="accent1"/>
              </a:buClr>
              <a:buSzPct val="80000"/>
              <a:buFontTx/>
              <a:buNone/>
              <a:tabLst/>
              <a:defRPr/>
            </a:pPr>
            <a:r>
              <a:rPr lang="en-US" dirty="0"/>
              <a:t>Month 00, 2018</a:t>
            </a:r>
          </a:p>
        </p:txBody>
      </p:sp>
      <p:sp>
        <p:nvSpPr>
          <p:cNvPr id="8" name="Presentation 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sz="3600" dirty="0"/>
              <a:t>Presentation Title </a:t>
            </a:r>
            <a:br>
              <a:rPr lang="en-US" sz="3600" dirty="0"/>
            </a:br>
            <a:r>
              <a:rPr lang="en-US" sz="3600" dirty="0"/>
              <a:t>Goes Here and Here.</a:t>
            </a:r>
            <a:endParaRPr lang="de-DE" sz="3600" kern="0" dirty="0" err="1">
              <a:ea typeface="Arial Unicode MS" pitchFamily="34" charset="-128"/>
              <a:cs typeface="Arial Unicode MS" pitchFamily="34" charset="-128"/>
            </a:endParaRPr>
          </a:p>
        </p:txBody>
      </p:sp>
      <p:pic>
        <p:nvPicPr>
          <p:cNvPr id="9" name="SAP Logo" descr="SAP Logo" title="SAP Logo"/>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88000" y="6217668"/>
            <a:ext cx="1578462" cy="360000"/>
          </a:xfrm>
          <a:prstGeom prst="rect">
            <a:avLst/>
          </a:prstGeom>
        </p:spPr>
      </p:pic>
      <p:pic>
        <p:nvPicPr>
          <p:cNvPr id="10" name="SAP Ariba Logo" descr="SAP Ariba Logo" title="SAP Ariba Logo"/>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88000" y="1880235"/>
            <a:ext cx="1108174" cy="216000"/>
          </a:xfrm>
          <a:prstGeom prst="rect">
            <a:avLst/>
          </a:prstGeom>
        </p:spPr>
      </p:pic>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dirty="0"/>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4001" y="504000"/>
            <a:ext cx="11186476"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guide id="7" pos="3841" userDrawn="1">
          <p15:clr>
            <a:srgbClr val="FBAE40"/>
          </p15:clr>
        </p15:guide>
        <p15:guide id="8" pos="355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4655" y="6559834"/>
            <a:ext cx="278923" cy="92333"/>
          </a:xfrm>
          <a:prstGeom prst="rect">
            <a:avLst/>
          </a:prstGeom>
          <a:noFill/>
        </p:spPr>
        <p:txBody>
          <a:bodyPr wrap="none" lIns="0" tIns="0" rIns="0" bIns="0" rtlCol="0">
            <a:spAutoFit/>
          </a:bodyPr>
          <a:lstStyle/>
          <a:p>
            <a:pPr marL="0" marR="0" indent="0" algn="l" defTabSz="1088558"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a:solidFill>
                  <a:schemeClr val="tx1"/>
                </a:solidFill>
                <a:latin typeface="Arial"/>
                <a:ea typeface="Arial Unicode MS"/>
                <a:cs typeface="Arial Unicode MS" pitchFamily="34" charset="-128"/>
                <a:sym typeface="Arial"/>
              </a:rPr>
              <a:t>PUBLIC</a:t>
            </a:r>
            <a:endParaRPr kumimoji="0" lang="en-US" sz="600" b="0" i="0" u="none" kern="0" baseline="0" dirty="0">
              <a:solidFill>
                <a:schemeClr val="tx1"/>
              </a:solidFill>
              <a:latin typeface="Arial"/>
              <a:ea typeface="Arial Unicode MS"/>
              <a:cs typeface="Arial Unicode MS" pitchFamily="34" charset="-128"/>
              <a:sym typeface="Arial"/>
            </a:endParaRPr>
          </a:p>
        </p:txBody>
      </p:sp>
      <p:sp>
        <p:nvSpPr>
          <p:cNvPr id="10" name="Copyright"/>
          <p:cNvSpPr txBox="1"/>
          <p:nvPr userDrawn="1"/>
        </p:nvSpPr>
        <p:spPr bwMode="black">
          <a:xfrm>
            <a:off x="504001" y="6559834"/>
            <a:ext cx="2269679" cy="92333"/>
          </a:xfrm>
          <a:prstGeom prst="rect">
            <a:avLst/>
          </a:prstGeom>
          <a:noFill/>
        </p:spPr>
        <p:txBody>
          <a:bodyPr wrap="square" lIns="0" tIns="0" rIns="0" bIns="0" rtlCol="0">
            <a:spAutoFit/>
          </a:bodyPr>
          <a:lstStyle/>
          <a:p>
            <a:pPr marL="84121" marR="0" indent="-84121" algn="l" defTabSz="1088558"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rtlCol="0" anchor="t" anchorCtr="0">
            <a:spAutoFit/>
          </a:bodyPr>
          <a:lstStyle/>
          <a:p>
            <a:r>
              <a:rPr lang="en-US" noProof="0" dirty="0"/>
              <a:t>Insert page title (sentence case)</a:t>
            </a:r>
          </a:p>
        </p:txBody>
      </p:sp>
      <p:grpSp>
        <p:nvGrpSpPr>
          <p:cNvPr id="4" name="Group 3"/>
          <p:cNvGrpSpPr/>
          <p:nvPr userDrawn="1"/>
        </p:nvGrpSpPr>
        <p:grpSpPr>
          <a:xfrm>
            <a:off x="0" y="0"/>
            <a:ext cx="12195175" cy="251942"/>
            <a:chOff x="0" y="0"/>
            <a:chExt cx="12195175" cy="251942"/>
          </a:xfrm>
        </p:grpSpPr>
        <p:sp>
          <p:nvSpPr>
            <p:cNvPr id="12" name="Rectangle SAP Gold"/>
            <p:cNvSpPr/>
            <p:nvPr userDrawn="1"/>
          </p:nvSpPr>
          <p:spPr bwMode="gray">
            <a:xfrm>
              <a:off x="0" y="0"/>
              <a:ext cx="12195175" cy="251942"/>
            </a:xfrm>
            <a:prstGeom prst="rect">
              <a:avLst/>
            </a:prstGeom>
            <a:solidFill>
              <a:schemeClr val="tx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9" name="Secondary Motion Band"/>
            <p:cNvGrpSpPr/>
            <p:nvPr userDrawn="1"/>
          </p:nvGrpSpPr>
          <p:grpSpPr>
            <a:xfrm>
              <a:off x="10682127" y="0"/>
              <a:ext cx="1513048" cy="251942"/>
              <a:chOff x="10682127" y="0"/>
              <a:chExt cx="1513048" cy="252000"/>
            </a:xfrm>
          </p:grpSpPr>
          <p:sp>
            <p:nvSpPr>
              <p:cNvPr id="16" name="Rectangle SAP Gold"/>
              <p:cNvSpPr/>
              <p:nvPr userDrawn="1"/>
            </p:nvSpPr>
            <p:spPr bwMode="gray">
              <a:xfrm>
                <a:off x="11691175" y="0"/>
                <a:ext cx="504000" cy="252000"/>
              </a:xfrm>
              <a:prstGeom prst="rect">
                <a:avLst/>
              </a:prstGeom>
              <a:solidFill>
                <a:schemeClr val="accent1"/>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7" name="Rectangle SAP Gold 30%"/>
              <p:cNvSpPr/>
              <p:nvPr userDrawn="1"/>
            </p:nvSpPr>
            <p:spPr bwMode="gray">
              <a:xfrm>
                <a:off x="11186476" y="0"/>
                <a:ext cx="504000" cy="252000"/>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SAP Gold 60%"/>
              <p:cNvSpPr/>
              <p:nvPr userDrawn="1"/>
            </p:nvSpPr>
            <p:spPr bwMode="gray">
              <a:xfrm>
                <a:off x="10682127" y="0"/>
                <a:ext cx="504000" cy="252000"/>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lvl="0" algn="ctr" defTabSz="914217" fontAlgn="base">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772" r:id="rId1"/>
    <p:sldLayoutId id="2147483776"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77" r:id="rId16"/>
    <p:sldLayoutId id="2147483757" r:id="rId17"/>
    <p:sldLayoutId id="2147483748" r:id="rId18"/>
    <p:sldLayoutId id="2147483762" r:id="rId19"/>
    <p:sldLayoutId id="2147483771" r:id="rId20"/>
    <p:sldLayoutId id="2147483763" r:id="rId21"/>
    <p:sldLayoutId id="2147483751" r:id="rId22"/>
    <p:sldLayoutId id="2147483753" r:id="rId23"/>
    <p:sldLayoutId id="2147483756" r:id="rId24"/>
    <p:sldLayoutId id="2147483740" r:id="rId25"/>
    <p:sldLayoutId id="2147483754" r:id="rId26"/>
    <p:sldLayoutId id="2147483755" r:id="rId27"/>
    <p:sldLayoutId id="2147483778" r:id="rId28"/>
    <p:sldLayoutId id="2147483779" r:id="rId29"/>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1.com/12354.jpg"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hyperlink" Target="http://www.1.com/34.jp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hyperlink" Target="http://supplier.ariba.com/" TargetMode="External"/><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esentation Title"/>
          <p:cNvSpPr>
            <a:spLocks noGrp="1"/>
          </p:cNvSpPr>
          <p:nvPr>
            <p:ph type="title"/>
          </p:nvPr>
        </p:nvSpPr>
        <p:spPr bwMode="gray"/>
        <p:txBody>
          <a:bodyPr/>
          <a:lstStyle/>
          <a:p>
            <a:r>
              <a:rPr lang="en-US" dirty="0"/>
              <a:t>Creating and Publishing Static</a:t>
            </a:r>
            <a:br>
              <a:rPr lang="en-US" dirty="0"/>
            </a:br>
            <a:r>
              <a:rPr lang="en-US" dirty="0"/>
              <a:t>Catalogs for </a:t>
            </a:r>
            <a:r>
              <a:rPr lang="en-US">
                <a:solidFill>
                  <a:schemeClr val="accent1"/>
                </a:solidFill>
              </a:rPr>
              <a:t>Canadian Pacific</a:t>
            </a:r>
            <a:endParaRPr lang="en-US" dirty="0">
              <a:solidFill>
                <a:schemeClr val="accent1"/>
              </a:solidFill>
              <a:cs typeface="Arial"/>
            </a:endParaRPr>
          </a:p>
        </p:txBody>
      </p:sp>
    </p:spTree>
    <p:extLst>
      <p:ext uri="{BB962C8B-B14F-4D97-AF65-F5344CB8AC3E}">
        <p14:creationId xmlns:p14="http://schemas.microsoft.com/office/powerpoint/2010/main" val="3746259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Creating a </a:t>
            </a:r>
            <a:r>
              <a:rPr lang="en-US" noProof="0" dirty="0">
                <a:solidFill>
                  <a:schemeClr val="accent1"/>
                </a:solidFill>
                <a:latin typeface="+mj-lt"/>
              </a:rPr>
              <a:t>CIF Catalog</a:t>
            </a:r>
          </a:p>
        </p:txBody>
      </p:sp>
    </p:spTree>
    <p:extLst>
      <p:ext uri="{BB962C8B-B14F-4D97-AF65-F5344CB8AC3E}">
        <p14:creationId xmlns:p14="http://schemas.microsoft.com/office/powerpoint/2010/main" val="693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sz="2200" b="1" kern="0" dirty="0">
                <a:solidFill>
                  <a:schemeClr val="accent1"/>
                </a:solidFill>
              </a:rPr>
              <a:t>General Rules</a:t>
            </a:r>
          </a:p>
          <a:p>
            <a:pPr marL="461963" indent="-177800"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All fields marked “Required” must be populated </a:t>
            </a:r>
          </a:p>
          <a:p>
            <a:pPr marL="461963" indent="-177800"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Supplier Part Numbers must be unique per item</a:t>
            </a:r>
          </a:p>
          <a:p>
            <a:pPr marL="461963" indent="-177800" fontAlgn="base">
              <a:lnSpc>
                <a:spcPts val="2200"/>
              </a:lnSpc>
              <a:spcBef>
                <a:spcPts val="0"/>
              </a:spcBef>
              <a:spcAft>
                <a:spcPts val="1200"/>
              </a:spcAft>
              <a:buClr>
                <a:srgbClr val="FFC000"/>
              </a:buClr>
              <a:buSzPct val="100000"/>
              <a:buFont typeface="Wingdings" pitchFamily="2" charset="2"/>
              <a:buChar char="§"/>
            </a:pPr>
            <a:r>
              <a:rPr lang="en-US" b="0" kern="0" noProof="0" dirty="0">
                <a:solidFill>
                  <a:srgbClr val="000000"/>
                </a:solidFill>
              </a:rPr>
              <a:t>Commodity Codes must be assigned to each item</a:t>
            </a:r>
          </a:p>
          <a:p>
            <a:pPr fontAlgn="base">
              <a:lnSpc>
                <a:spcPts val="2100"/>
              </a:lnSpc>
              <a:spcBef>
                <a:spcPts val="0"/>
              </a:spcBef>
              <a:spcAft>
                <a:spcPts val="600"/>
              </a:spcAft>
              <a:buClr>
                <a:srgbClr val="FFC000"/>
              </a:buClr>
              <a:buSzPct val="100000"/>
            </a:pPr>
            <a:r>
              <a:rPr lang="en-US" sz="2200" b="1" kern="0" dirty="0">
                <a:solidFill>
                  <a:schemeClr val="accent1"/>
                </a:solidFill>
              </a:rPr>
              <a:t>Best Practices</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Always include images</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Data should be submitted in “Sentence case”—using both upper and lower case letters—not in </a:t>
            </a:r>
            <a:r>
              <a:rPr lang="en-US" sz="2000" b="0" kern="0" noProof="0" dirty="0">
                <a:solidFill>
                  <a:srgbClr val="000000"/>
                </a:solidFill>
              </a:rPr>
              <a:t>ALL CAPS </a:t>
            </a:r>
            <a:r>
              <a:rPr lang="en-US" sz="2000" kern="0" dirty="0">
                <a:solidFill>
                  <a:srgbClr val="000000"/>
                </a:solidFill>
              </a:rPr>
              <a:t>or all lower case text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Abbreviations should be kept to a minimum—if you have the space, spell it out</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Be descriptive in the Description field—all the words are indexed for ease of finding the items</a:t>
            </a:r>
          </a:p>
          <a:p>
            <a:pPr marL="461963" lvl="2" indent="-177800" fontAlgn="base">
              <a:lnSpc>
                <a:spcPts val="2200"/>
              </a:lnSpc>
              <a:spcBef>
                <a:spcPts val="0"/>
              </a:spcBef>
              <a:spcAft>
                <a:spcPts val="400"/>
              </a:spcAft>
              <a:buClr>
                <a:srgbClr val="FFC000"/>
              </a:buClr>
              <a:buFont typeface="Wingdings" panose="05000000000000000000" pitchFamily="2" charset="2"/>
              <a:buChar char="§"/>
            </a:pPr>
            <a:r>
              <a:rPr lang="en-US" sz="2000" kern="0" dirty="0">
                <a:solidFill>
                  <a:srgbClr val="000000"/>
                </a:solidFill>
              </a:rPr>
              <a:t>Use Short Names not just Descriptions—it makes it easier for Users, and you get an additional 80 characters to describe your item</a:t>
            </a:r>
          </a:p>
          <a:p>
            <a:pPr fontAlgn="base">
              <a:lnSpc>
                <a:spcPts val="2300"/>
              </a:lnSpc>
              <a:spcBef>
                <a:spcPts val="0"/>
              </a:spcBef>
              <a:spcAft>
                <a:spcPts val="400"/>
              </a:spcAft>
              <a:buClr>
                <a:srgbClr val="FFC000"/>
              </a:buClr>
              <a:buSzPct val="100000"/>
            </a:pPr>
            <a:endParaRPr lang="en-US" sz="2200" kern="0" dirty="0">
              <a:solidFill>
                <a:srgbClr val="000000"/>
              </a:solidFill>
            </a:endParaRPr>
          </a:p>
        </p:txBody>
      </p:sp>
      <p:sp>
        <p:nvSpPr>
          <p:cNvPr id="3" name="Title 2"/>
          <p:cNvSpPr>
            <a:spLocks noGrp="1"/>
          </p:cNvSpPr>
          <p:nvPr>
            <p:ph type="title"/>
          </p:nvPr>
        </p:nvSpPr>
        <p:spPr/>
        <p:txBody>
          <a:bodyPr/>
          <a:lstStyle/>
          <a:p>
            <a:r>
              <a:rPr lang="en-US" noProof="0" dirty="0">
                <a:latin typeface="+mj-lt"/>
              </a:rPr>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14460892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latin typeface="+mj-lt"/>
              </a:rPr>
              <a:t>Creating a CIF Catalog</a:t>
            </a:r>
          </a:p>
        </p:txBody>
      </p:sp>
      <p:sp>
        <p:nvSpPr>
          <p:cNvPr id="12"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Header Section</a:t>
            </a:r>
          </a:p>
        </p:txBody>
      </p:sp>
      <p:sp>
        <p:nvSpPr>
          <p:cNvPr id="8" name="Text Box 4">
            <a:extLst>
              <a:ext uri="{FF2B5EF4-FFF2-40B4-BE49-F238E27FC236}">
                <a16:creationId xmlns:a16="http://schemas.microsoft.com/office/drawing/2014/main" id="{E10700A1-F0FE-4585-9708-9FD33AFCBD55}"/>
              </a:ext>
            </a:extLst>
          </p:cNvPr>
          <p:cNvSpPr txBox="1">
            <a:spLocks noChangeArrowheads="1"/>
          </p:cNvSpPr>
          <p:nvPr/>
        </p:nvSpPr>
        <p:spPr bwMode="auto">
          <a:xfrm>
            <a:off x="5562897" y="1806268"/>
            <a:ext cx="6050089" cy="4029308"/>
          </a:xfrm>
          <a:prstGeom prst="rect">
            <a:avLst/>
          </a:prstGeom>
          <a:noFill/>
          <a:ln w="9525">
            <a:noFill/>
            <a:miter lim="800000"/>
            <a:headEnd/>
            <a:tailEnd type="none" w="lg" len="lg"/>
          </a:ln>
        </p:spPr>
        <p:txBody>
          <a:bodyPr wrap="square">
            <a:spAutoFit/>
          </a:bodyPr>
          <a:lstStyle/>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CIF_I_V3.0—</a:t>
            </a:r>
            <a:r>
              <a:rPr lang="fr-FR" sz="1200" dirty="0">
                <a:latin typeface="Arial Narrow" panose="020B0606020202030204" pitchFamily="34" charset="0"/>
              </a:rPr>
              <a:t>Specifies the </a:t>
            </a:r>
            <a:r>
              <a:rPr lang="fr-FR" sz="1200" dirty="0" err="1">
                <a:latin typeface="Arial Narrow" panose="020B0606020202030204" pitchFamily="34" charset="0"/>
              </a:rPr>
              <a:t>Catalog</a:t>
            </a:r>
            <a:r>
              <a:rPr lang="fr-FR" sz="1200" dirty="0">
                <a:latin typeface="Arial Narrow" panose="020B0606020202030204" pitchFamily="34" charset="0"/>
              </a:rPr>
              <a:t> format (CIF 3.0). Do not change </a:t>
            </a:r>
            <a:r>
              <a:rPr lang="fr-FR" sz="1200" dirty="0" err="1">
                <a:latin typeface="Arial Narrow" panose="020B0606020202030204" pitchFamily="34" charset="0"/>
              </a:rPr>
              <a:t>this</a:t>
            </a:r>
            <a:r>
              <a:rPr lang="fr-FR" sz="1200" dirty="0">
                <a:latin typeface="Arial Narrow" panose="020B0606020202030204" pitchFamily="34" charset="0"/>
              </a:rPr>
              <a:t> value</a:t>
            </a:r>
            <a:endParaRPr lang="en-US"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CHARSET—</a:t>
            </a:r>
            <a:r>
              <a:rPr lang="en-US" sz="1200" dirty="0">
                <a:latin typeface="Arial Narrow" panose="020B0606020202030204" pitchFamily="34" charset="0"/>
              </a:rPr>
              <a:t>UTF-8 Specifies the data coding type. Do not change this value, unless instructed by your Catalog Expert</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LOADMODE—</a:t>
            </a:r>
            <a:r>
              <a:rPr lang="en-US" sz="1200" dirty="0">
                <a:latin typeface="Arial Narrow" panose="020B0606020202030204" pitchFamily="34" charset="0"/>
              </a:rPr>
              <a:t>F  (Full) or I (Incremental)</a:t>
            </a:r>
            <a:endParaRPr lang="fr-FR" sz="1200" dirty="0">
              <a:latin typeface="Arial Narrow" panose="020B0606020202030204" pitchFamily="34" charset="0"/>
            </a:endParaRP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CODEFORMAT—</a:t>
            </a:r>
            <a:r>
              <a:rPr lang="en-US" sz="1200" dirty="0">
                <a:latin typeface="Arial Narrow" panose="020B0606020202030204" pitchFamily="34" charset="0"/>
              </a:rPr>
              <a:t>S</a:t>
            </a:r>
            <a:r>
              <a:rPr lang="fr-FR" sz="1200" dirty="0" err="1">
                <a:latin typeface="Arial Narrow" panose="020B0606020202030204" pitchFamily="34" charset="0"/>
              </a:rPr>
              <a:t>pecifies</a:t>
            </a:r>
            <a:r>
              <a:rPr lang="fr-FR" sz="1200" dirty="0">
                <a:latin typeface="Arial Narrow" panose="020B0606020202030204" pitchFamily="34" charset="0"/>
              </a:rPr>
              <a:t> the </a:t>
            </a:r>
            <a:r>
              <a:rPr lang="fr-FR" sz="1200" dirty="0" err="1">
                <a:latin typeface="Arial Narrow" panose="020B0606020202030204" pitchFamily="34" charset="0"/>
              </a:rPr>
              <a:t>commodity</a:t>
            </a:r>
            <a:r>
              <a:rPr lang="fr-FR" sz="1200" dirty="0">
                <a:latin typeface="Arial Narrow" panose="020B0606020202030204" pitchFamily="34" charset="0"/>
              </a:rPr>
              <a:t> </a:t>
            </a:r>
            <a:r>
              <a:rPr lang="fr-FR" sz="1200" dirty="0" err="1">
                <a:latin typeface="Arial Narrow" panose="020B0606020202030204" pitchFamily="34" charset="0"/>
              </a:rPr>
              <a:t>coding</a:t>
            </a:r>
            <a:r>
              <a:rPr lang="fr-FR" sz="1200" dirty="0">
                <a:latin typeface="Arial Narrow" panose="020B0606020202030204" pitchFamily="34" charset="0"/>
              </a:rPr>
              <a:t> (UNSPSC: </a:t>
            </a:r>
            <a:r>
              <a:rPr lang="en-US" sz="1200" dirty="0">
                <a:latin typeface="Arial Narrow" panose="020B0606020202030204" pitchFamily="34" charset="0"/>
              </a:rPr>
              <a:t>United Nations Standard Products and Services Code</a:t>
            </a:r>
            <a:r>
              <a:rPr lang="fr-FR" sz="1200" dirty="0">
                <a:latin typeface="Arial Narrow" panose="020B0606020202030204" pitchFamily="34" charset="0"/>
              </a:rPr>
              <a:t>) in the </a:t>
            </a:r>
            <a:r>
              <a:rPr lang="fr-FR" sz="1200" dirty="0" err="1">
                <a:latin typeface="Arial Narrow" panose="020B0606020202030204" pitchFamily="34" charset="0"/>
              </a:rPr>
              <a:t>field</a:t>
            </a:r>
            <a:r>
              <a:rPr lang="fr-FR" sz="1200" dirty="0">
                <a:latin typeface="Arial Narrow" panose="020B0606020202030204" pitchFamily="34" charset="0"/>
              </a:rPr>
              <a:t> “SPSC Code”</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CURRENCY—</a:t>
            </a:r>
            <a:r>
              <a:rPr lang="en-US" sz="1200" dirty="0">
                <a:latin typeface="Arial Narrow" panose="020B0606020202030204" pitchFamily="34" charset="0"/>
              </a:rPr>
              <a:t>Specifies the currency used for the prices. The value “USD” (United States Dollar) is here by default and can be changed to a difference currency</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SUPPLIERID_DOMAIN—</a:t>
            </a:r>
            <a:r>
              <a:rPr lang="fr-FR" sz="1200" dirty="0" err="1">
                <a:latin typeface="Arial Narrow" panose="020B0606020202030204" pitchFamily="34" charset="0"/>
              </a:rPr>
              <a:t>Specifies</a:t>
            </a:r>
            <a:r>
              <a:rPr lang="fr-FR" sz="1200" dirty="0">
                <a:latin typeface="Arial Narrow" panose="020B0606020202030204" pitchFamily="34" charset="0"/>
              </a:rPr>
              <a:t> the Domain </a:t>
            </a:r>
            <a:r>
              <a:rPr lang="fr-FR" sz="1200" dirty="0" err="1">
                <a:latin typeface="Arial Narrow" panose="020B0606020202030204" pitchFamily="34" charset="0"/>
              </a:rPr>
              <a:t>used</a:t>
            </a:r>
            <a:r>
              <a:rPr lang="fr-FR" sz="1200" dirty="0">
                <a:latin typeface="Arial Narrow" panose="020B0606020202030204" pitchFamily="34" charset="0"/>
              </a:rPr>
              <a:t>. The </a:t>
            </a:r>
            <a:r>
              <a:rPr lang="fr-FR" sz="1200" dirty="0" err="1">
                <a:latin typeface="Arial Narrow" panose="020B0606020202030204" pitchFamily="34" charset="0"/>
              </a:rPr>
              <a:t>preferred</a:t>
            </a:r>
            <a:r>
              <a:rPr lang="fr-FR" sz="1200" dirty="0">
                <a:latin typeface="Arial Narrow" panose="020B0606020202030204" pitchFamily="34" charset="0"/>
              </a:rPr>
              <a:t> value </a:t>
            </a:r>
            <a:r>
              <a:rPr lang="fr-FR" sz="1200" dirty="0" err="1">
                <a:latin typeface="Arial Narrow" panose="020B0606020202030204" pitchFamily="34" charset="0"/>
              </a:rPr>
              <a:t>is</a:t>
            </a:r>
            <a:r>
              <a:rPr lang="fr-FR" sz="1200" dirty="0">
                <a:latin typeface="Arial Narrow" panose="020B0606020202030204" pitchFamily="34" charset="0"/>
              </a:rPr>
              <a:t> the </a:t>
            </a:r>
            <a:r>
              <a:rPr lang="fr-FR" sz="1200" dirty="0" err="1">
                <a:latin typeface="Arial Narrow" panose="020B0606020202030204" pitchFamily="34" charset="0"/>
              </a:rPr>
              <a:t>Supplier’s</a:t>
            </a:r>
            <a:r>
              <a:rPr lang="fr-FR" sz="1200" dirty="0">
                <a:latin typeface="Arial Narrow" panose="020B0606020202030204" pitchFamily="34" charset="0"/>
              </a:rPr>
              <a:t> </a:t>
            </a:r>
            <a:r>
              <a:rPr lang="fr-FR" sz="1200" dirty="0" err="1">
                <a:latin typeface="Arial Narrow" panose="020B0606020202030204" pitchFamily="34" charset="0"/>
              </a:rPr>
              <a:t>Ariba</a:t>
            </a:r>
            <a:r>
              <a:rPr lang="fr-FR" sz="1200" dirty="0">
                <a:latin typeface="Arial Narrow" panose="020B0606020202030204" pitchFamily="34" charset="0"/>
              </a:rPr>
              <a:t> Network ID </a:t>
            </a:r>
            <a:r>
              <a:rPr lang="fr-FR" sz="1200" dirty="0" err="1">
                <a:latin typeface="Arial Narrow" panose="020B0606020202030204" pitchFamily="34" charset="0"/>
              </a:rPr>
              <a:t>Number</a:t>
            </a:r>
            <a:r>
              <a:rPr lang="fr-FR" sz="1200" dirty="0">
                <a:latin typeface="Arial Narrow" panose="020B0606020202030204" pitchFamily="34" charset="0"/>
              </a:rPr>
              <a:t>—“</a:t>
            </a:r>
            <a:r>
              <a:rPr lang="fr-FR" sz="1200" dirty="0" err="1">
                <a:latin typeface="Arial Narrow" panose="020B0606020202030204" pitchFamily="34" charset="0"/>
              </a:rPr>
              <a:t>NetworkID</a:t>
            </a:r>
            <a:r>
              <a:rPr lang="fr-FR" sz="1200" dirty="0">
                <a:latin typeface="Arial Narrow" panose="020B0606020202030204" pitchFamily="34" charset="0"/>
              </a:rPr>
              <a:t>”. </a:t>
            </a:r>
            <a:r>
              <a:rPr lang="fr-FR" sz="1200" dirty="0" err="1">
                <a:latin typeface="Arial Narrow" panose="020B0606020202030204" pitchFamily="34" charset="0"/>
              </a:rPr>
              <a:t>Other</a:t>
            </a:r>
            <a:r>
              <a:rPr lang="fr-FR" sz="1200" dirty="0">
                <a:latin typeface="Arial Narrow" panose="020B0606020202030204" pitchFamily="34" charset="0"/>
              </a:rPr>
              <a:t> values </a:t>
            </a:r>
            <a:r>
              <a:rPr lang="fr-FR" sz="1200" dirty="0" err="1">
                <a:latin typeface="Arial Narrow" panose="020B0606020202030204" pitchFamily="34" charset="0"/>
              </a:rPr>
              <a:t>include</a:t>
            </a:r>
            <a:r>
              <a:rPr lang="fr-FR" sz="1200" dirty="0">
                <a:latin typeface="Arial Narrow" panose="020B0606020202030204" pitchFamily="34" charset="0"/>
              </a:rPr>
              <a:t> “DUNS”, “</a:t>
            </a:r>
            <a:r>
              <a:rPr lang="fr-FR" sz="1200" dirty="0" err="1">
                <a:latin typeface="Arial Narrow" panose="020B0606020202030204" pitchFamily="34" charset="0"/>
              </a:rPr>
              <a:t>internalsupplierid</a:t>
            </a:r>
            <a:r>
              <a:rPr lang="fr-FR" sz="1200" dirty="0">
                <a:latin typeface="Arial Narrow" panose="020B0606020202030204" pitchFamily="34" charset="0"/>
              </a:rPr>
              <a:t>” or </a:t>
            </a:r>
            <a:r>
              <a:rPr lang="fr-FR" sz="1200" dirty="0" err="1">
                <a:latin typeface="Arial Narrow" panose="020B0606020202030204" pitchFamily="34" charset="0"/>
              </a:rPr>
              <a:t>other</a:t>
            </a:r>
            <a:r>
              <a:rPr lang="fr-FR" sz="1200" dirty="0">
                <a:latin typeface="Arial Narrow" panose="020B0606020202030204" pitchFamily="34" charset="0"/>
              </a:rPr>
              <a:t> custom values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ITEMCOUNT—</a:t>
            </a:r>
            <a:r>
              <a:rPr lang="fr-FR" sz="1200" dirty="0" err="1">
                <a:latin typeface="Arial Narrow" panose="020B0606020202030204" pitchFamily="34" charset="0"/>
              </a:rPr>
              <a:t>Specifies</a:t>
            </a:r>
            <a:r>
              <a:rPr lang="fr-FR" sz="1200" dirty="0">
                <a:latin typeface="Arial Narrow" panose="020B0606020202030204" pitchFamily="34" charset="0"/>
              </a:rPr>
              <a:t> the </a:t>
            </a:r>
            <a:r>
              <a:rPr lang="fr-FR" sz="1200" dirty="0" err="1">
                <a:latin typeface="Arial Narrow" panose="020B0606020202030204" pitchFamily="34" charset="0"/>
              </a:rPr>
              <a:t>number</a:t>
            </a:r>
            <a:r>
              <a:rPr lang="fr-FR" sz="1200" dirty="0">
                <a:latin typeface="Arial Narrow" panose="020B0606020202030204" pitchFamily="34" charset="0"/>
              </a:rPr>
              <a:t> of items of the </a:t>
            </a:r>
            <a:r>
              <a:rPr lang="fr-FR" sz="1200" dirty="0" err="1">
                <a:latin typeface="Arial Narrow" panose="020B0606020202030204" pitchFamily="34" charset="0"/>
              </a:rPr>
              <a:t>Catalog</a:t>
            </a:r>
            <a:r>
              <a:rPr lang="fr-FR" sz="1200" dirty="0">
                <a:latin typeface="Arial Narrow" panose="020B0606020202030204" pitchFamily="34" charset="0"/>
              </a:rPr>
              <a:t>. Enter the total </a:t>
            </a:r>
            <a:r>
              <a:rPr lang="fr-FR" sz="1200" dirty="0" err="1">
                <a:latin typeface="Arial Narrow" panose="020B0606020202030204" pitchFamily="34" charset="0"/>
              </a:rPr>
              <a:t>number</a:t>
            </a:r>
            <a:r>
              <a:rPr lang="fr-FR" sz="1200" dirty="0">
                <a:latin typeface="Arial Narrow" panose="020B0606020202030204" pitchFamily="34" charset="0"/>
              </a:rPr>
              <a:t> of all items </a:t>
            </a:r>
            <a:r>
              <a:rPr lang="fr-FR" sz="1200" dirty="0" err="1">
                <a:latin typeface="Arial Narrow" panose="020B0606020202030204" pitchFamily="34" charset="0"/>
              </a:rPr>
              <a:t>between</a:t>
            </a:r>
            <a:r>
              <a:rPr lang="fr-FR" sz="1200" dirty="0">
                <a:latin typeface="Arial Narrow" panose="020B0606020202030204" pitchFamily="34" charset="0"/>
              </a:rPr>
              <a:t> the DATA and ENDOFDATA markers</a:t>
            </a:r>
          </a:p>
          <a:p>
            <a:pPr marL="115888" indent="-115888">
              <a:lnSpc>
                <a:spcPts val="1300"/>
              </a:lnSpc>
              <a:spcAft>
                <a:spcPts val="600"/>
              </a:spcAft>
              <a:buFont typeface="Wingdings" pitchFamily="2" charset="2"/>
              <a:buChar char="§"/>
              <a:defRPr/>
            </a:pPr>
            <a:r>
              <a:rPr lang="en-US" sz="1200" b="1" dirty="0">
                <a:solidFill>
                  <a:srgbClr val="FF0000"/>
                </a:solidFill>
                <a:latin typeface="Arial Narrow" panose="020B0606020202030204" pitchFamily="34" charset="0"/>
              </a:rPr>
              <a:t>TIMESTAMP—</a:t>
            </a:r>
            <a:r>
              <a:rPr lang="fr-FR" sz="1200" dirty="0">
                <a:latin typeface="Arial Narrow" panose="020B0606020202030204" pitchFamily="34" charset="0"/>
              </a:rPr>
              <a:t>Enter the date </a:t>
            </a:r>
            <a:r>
              <a:rPr lang="fr-FR" sz="1200" dirty="0" err="1">
                <a:latin typeface="Arial Narrow" panose="020B0606020202030204" pitchFamily="34" charset="0"/>
              </a:rPr>
              <a:t>you</a:t>
            </a:r>
            <a:r>
              <a:rPr lang="fr-FR" sz="1200" dirty="0">
                <a:latin typeface="Arial Narrow" panose="020B0606020202030204" pitchFamily="34" charset="0"/>
              </a:rPr>
              <a:t> </a:t>
            </a:r>
            <a:r>
              <a:rPr lang="fr-FR" sz="1200" dirty="0" err="1">
                <a:latin typeface="Arial Narrow" panose="020B0606020202030204" pitchFamily="34" charset="0"/>
              </a:rPr>
              <a:t>created</a:t>
            </a:r>
            <a:r>
              <a:rPr lang="fr-FR" sz="1200" dirty="0">
                <a:latin typeface="Arial Narrow" panose="020B0606020202030204" pitchFamily="34" charset="0"/>
              </a:rPr>
              <a:t>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a:t>
            </a:r>
          </a:p>
          <a:p>
            <a:pPr marL="115888" indent="-115888">
              <a:lnSpc>
                <a:spcPts val="1300"/>
              </a:lnSpc>
              <a:spcAft>
                <a:spcPts val="600"/>
              </a:spcAft>
              <a:buFont typeface="Wingdings" pitchFamily="2" charset="2"/>
              <a:buChar char="§"/>
              <a:defRPr/>
            </a:pPr>
            <a:r>
              <a:rPr lang="en-US" sz="1200" b="1" dirty="0">
                <a:latin typeface="Arial Narrow" panose="020B0606020202030204" pitchFamily="34" charset="0"/>
              </a:rPr>
              <a:t>UNUOM—</a:t>
            </a:r>
            <a:r>
              <a:rPr lang="fr-FR" sz="1200" dirty="0">
                <a:latin typeface="Arial Narrow" panose="020B0606020202030204" pitchFamily="34" charset="0"/>
              </a:rPr>
              <a:t>If  set to “TRUE”, the 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set to UNUOM (United Nations Unit of </a:t>
            </a:r>
            <a:r>
              <a:rPr lang="fr-FR" sz="1200" dirty="0" err="1">
                <a:latin typeface="Arial Narrow" panose="020B0606020202030204" pitchFamily="34" charset="0"/>
              </a:rPr>
              <a:t>Measure</a:t>
            </a:r>
            <a:r>
              <a:rPr lang="fr-FR" sz="1200" dirty="0">
                <a:latin typeface="Arial Narrow" panose="020B0606020202030204" pitchFamily="34" charset="0"/>
              </a:rPr>
              <a:t>); if set to “FALSE”,  the value </a:t>
            </a:r>
            <a:r>
              <a:rPr lang="fr-FR" sz="1200" dirty="0" err="1">
                <a:latin typeface="Arial Narrow" panose="020B0606020202030204" pitchFamily="34" charset="0"/>
              </a:rPr>
              <a:t>is</a:t>
            </a:r>
            <a:r>
              <a:rPr lang="fr-FR" sz="1200" dirty="0">
                <a:latin typeface="Arial Narrow" panose="020B0606020202030204" pitchFamily="34" charset="0"/>
              </a:rPr>
              <a:t> set to ANSI. (</a:t>
            </a:r>
            <a:r>
              <a:rPr lang="fr-FR" sz="1200" dirty="0" err="1">
                <a:latin typeface="Arial Narrow" panose="020B0606020202030204" pitchFamily="34" charset="0"/>
              </a:rPr>
              <a:t>Ariba</a:t>
            </a:r>
            <a:r>
              <a:rPr lang="fr-FR" sz="1200" dirty="0">
                <a:latin typeface="Arial Narrow" panose="020B0606020202030204" pitchFamily="34" charset="0"/>
              </a:rPr>
              <a:t> </a:t>
            </a:r>
            <a:r>
              <a:rPr lang="fr-FR" sz="1200" dirty="0" err="1">
                <a:latin typeface="Arial Narrow" panose="020B0606020202030204" pitchFamily="34" charset="0"/>
              </a:rPr>
              <a:t>recommends</a:t>
            </a:r>
            <a:r>
              <a:rPr lang="fr-FR" sz="1200" dirty="0">
                <a:latin typeface="Arial Narrow" panose="020B0606020202030204" pitchFamily="34" charset="0"/>
              </a:rPr>
              <a:t> UNUOM)</a:t>
            </a:r>
          </a:p>
          <a:p>
            <a:pPr marL="115888" lvl="1" indent="-115888">
              <a:lnSpc>
                <a:spcPts val="1300"/>
              </a:lnSpc>
              <a:spcAft>
                <a:spcPts val="600"/>
              </a:spcAft>
              <a:buClr>
                <a:srgbClr val="FF0000"/>
              </a:buClr>
              <a:buFont typeface="Wingdings" pitchFamily="2" charset="2"/>
              <a:buChar char="§"/>
              <a:defRPr/>
            </a:pPr>
            <a:r>
              <a:rPr lang="en-US" sz="1200" b="1" dirty="0">
                <a:solidFill>
                  <a:srgbClr val="FF0000"/>
                </a:solidFill>
                <a:latin typeface="Arial Narrow" panose="020B0606020202030204" pitchFamily="34" charset="0"/>
              </a:rPr>
              <a:t>COMMENTS—</a:t>
            </a:r>
            <a:r>
              <a:rPr lang="fr-FR" sz="1200" dirty="0">
                <a:latin typeface="Arial Narrow" panose="020B0606020202030204" pitchFamily="34" charset="0"/>
              </a:rPr>
              <a:t>This </a:t>
            </a:r>
            <a:r>
              <a:rPr lang="fr-FR" sz="1200" dirty="0" err="1">
                <a:latin typeface="Arial Narrow" panose="020B0606020202030204" pitchFamily="34" charset="0"/>
              </a:rPr>
              <a:t>field</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optional</a:t>
            </a:r>
            <a:r>
              <a:rPr lang="fr-FR" sz="1200" dirty="0">
                <a:latin typeface="Arial Narrow" panose="020B0606020202030204" pitchFamily="34" charset="0"/>
              </a:rPr>
              <a:t>, but </a:t>
            </a:r>
            <a:r>
              <a:rPr lang="fr-FR" sz="1200" dirty="0" err="1">
                <a:latin typeface="Arial Narrow" panose="020B0606020202030204" pitchFamily="34" charset="0"/>
              </a:rPr>
              <a:t>can</a:t>
            </a:r>
            <a:r>
              <a:rPr lang="fr-FR" sz="1200" dirty="0">
                <a:latin typeface="Arial Narrow" panose="020B0606020202030204" pitchFamily="34" charset="0"/>
              </a:rPr>
              <a:t> </a:t>
            </a:r>
            <a:r>
              <a:rPr lang="fr-FR" sz="1200" dirty="0" err="1">
                <a:latin typeface="Arial Narrow" panose="020B0606020202030204" pitchFamily="34" charset="0"/>
              </a:rPr>
              <a:t>be</a:t>
            </a:r>
            <a:r>
              <a:rPr lang="fr-FR" sz="1200" dirty="0">
                <a:latin typeface="Arial Narrow" panose="020B0606020202030204" pitchFamily="34" charset="0"/>
              </a:rPr>
              <a:t> </a:t>
            </a:r>
            <a:r>
              <a:rPr lang="fr-FR" sz="1200" dirty="0" err="1">
                <a:latin typeface="Arial Narrow" panose="020B0606020202030204" pitchFamily="34" charset="0"/>
              </a:rPr>
              <a:t>used</a:t>
            </a:r>
            <a:r>
              <a:rPr lang="fr-FR" sz="1200" dirty="0">
                <a:latin typeface="Arial Narrow" panose="020B0606020202030204" pitchFamily="34" charset="0"/>
              </a:rPr>
              <a:t> for </a:t>
            </a:r>
            <a:r>
              <a:rPr lang="fr-FR" sz="1200" dirty="0" err="1">
                <a:latin typeface="Arial Narrow" panose="020B0606020202030204" pitchFamily="34" charset="0"/>
              </a:rPr>
              <a:t>comments</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Catalog</a:t>
            </a:r>
            <a:r>
              <a:rPr lang="fr-FR" sz="1200" dirty="0">
                <a:latin typeface="Arial Narrow" panose="020B0606020202030204" pitchFamily="34" charset="0"/>
              </a:rPr>
              <a:t>. It </a:t>
            </a:r>
            <a:r>
              <a:rPr lang="fr-FR" sz="1200" dirty="0" err="1">
                <a:latin typeface="Arial Narrow" panose="020B0606020202030204" pitchFamily="34" charset="0"/>
              </a:rPr>
              <a:t>is</a:t>
            </a:r>
            <a:r>
              <a:rPr lang="fr-FR" sz="1200" dirty="0">
                <a:latin typeface="Arial Narrow" panose="020B0606020202030204" pitchFamily="34" charset="0"/>
              </a:rPr>
              <a:t> a good place to enter the Supplier Name, the Customer Name and </a:t>
            </a:r>
            <a:r>
              <a:rPr lang="fr-FR" sz="1200" dirty="0" err="1">
                <a:latin typeface="Arial Narrow" panose="020B0606020202030204" pitchFamily="34" charset="0"/>
              </a:rPr>
              <a:t>Catalog</a:t>
            </a:r>
            <a:r>
              <a:rPr lang="fr-FR" sz="1200" dirty="0">
                <a:latin typeface="Arial Narrow" panose="020B0606020202030204" pitchFamily="34" charset="0"/>
              </a:rPr>
              <a:t> Name</a:t>
            </a:r>
          </a:p>
          <a:p>
            <a:pPr lvl="1">
              <a:lnSpc>
                <a:spcPts val="1300"/>
              </a:lnSpc>
              <a:spcAft>
                <a:spcPts val="400"/>
              </a:spcAft>
              <a:defRPr/>
            </a:pPr>
            <a:endParaRPr lang="fr-FR" sz="1200" dirty="0">
              <a:latin typeface="Arial Narrow" panose="020B0606020202030204" pitchFamily="34" charset="0"/>
            </a:endParaRPr>
          </a:p>
        </p:txBody>
      </p:sp>
      <p:sp>
        <p:nvSpPr>
          <p:cNvPr id="9" name="TextBox 8">
            <a:extLst>
              <a:ext uri="{FF2B5EF4-FFF2-40B4-BE49-F238E27FC236}">
                <a16:creationId xmlns:a16="http://schemas.microsoft.com/office/drawing/2014/main" id="{94D2CD3A-9799-42DC-962F-FF10654FCD14}"/>
              </a:ext>
            </a:extLst>
          </p:cNvPr>
          <p:cNvSpPr txBox="1"/>
          <p:nvPr/>
        </p:nvSpPr>
        <p:spPr>
          <a:xfrm>
            <a:off x="507584" y="3939093"/>
            <a:ext cx="3113590" cy="1467068"/>
          </a:xfrm>
          <a:prstGeom prst="rect">
            <a:avLst/>
          </a:prstGeom>
          <a:noFill/>
        </p:spPr>
        <p:txBody>
          <a:bodyPr wrap="square" lIns="0" tIns="0" rIns="0" bIns="0" rtlCol="0">
            <a:spAutoFit/>
          </a:bodyPr>
          <a:lstStyle/>
          <a:p>
            <a:pPr lvl="0">
              <a:lnSpc>
                <a:spcPts val="1300"/>
              </a:lnSpc>
              <a:spcAft>
                <a:spcPts val="400"/>
              </a:spcAft>
              <a:defRPr/>
            </a:pPr>
            <a:r>
              <a:rPr lang="fr-FR" sz="1200" i="1" dirty="0">
                <a:solidFill>
                  <a:srgbClr val="000000"/>
                </a:solidFill>
                <a:latin typeface="Arial Narrow" panose="020B0606020202030204" pitchFamily="34" charset="0"/>
              </a:rPr>
              <a:t>Note: </a:t>
            </a:r>
            <a:r>
              <a:rPr lang="fr-FR" sz="1200" dirty="0">
                <a:solidFill>
                  <a:srgbClr val="000000"/>
                </a:solidFill>
                <a:latin typeface="Arial Narrow" panose="020B0606020202030204" pitchFamily="34" charset="0"/>
              </a:rPr>
              <a:t>The </a:t>
            </a:r>
            <a:r>
              <a:rPr lang="fr-FR" sz="1200" dirty="0" err="1">
                <a:solidFill>
                  <a:srgbClr val="000000"/>
                </a:solidFill>
                <a:latin typeface="Arial Narrow" panose="020B0606020202030204" pitchFamily="34" charset="0"/>
              </a:rPr>
              <a:t>only</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that</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Suppliers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modify</a:t>
            </a:r>
            <a:r>
              <a:rPr lang="fr-FR" sz="1200" dirty="0">
                <a:solidFill>
                  <a:srgbClr val="000000"/>
                </a:solidFill>
                <a:latin typeface="Arial Narrow" panose="020B0606020202030204" pitchFamily="34" charset="0"/>
              </a:rPr>
              <a:t> in the Template are </a:t>
            </a:r>
            <a:r>
              <a:rPr lang="fr-FR" sz="1200" dirty="0" err="1">
                <a:solidFill>
                  <a:srgbClr val="000000"/>
                </a:solidFill>
                <a:latin typeface="Arial Narrow" panose="020B0606020202030204" pitchFamily="34" charset="0"/>
              </a:rPr>
              <a:t>indicated</a:t>
            </a:r>
            <a:r>
              <a:rPr lang="fr-FR" sz="1200" dirty="0">
                <a:solidFill>
                  <a:srgbClr val="000000"/>
                </a:solidFill>
                <a:latin typeface="Arial Narrow" panose="020B0606020202030204" pitchFamily="34" charset="0"/>
              </a:rPr>
              <a:t> in </a:t>
            </a:r>
            <a:r>
              <a:rPr lang="fr-FR" sz="1200" dirty="0" err="1">
                <a:solidFill>
                  <a:srgbClr val="000000"/>
                </a:solidFill>
                <a:latin typeface="Arial Narrow" panose="020B0606020202030204" pitchFamily="34" charset="0"/>
              </a:rPr>
              <a:t>red</a:t>
            </a:r>
            <a:r>
              <a:rPr lang="fr-FR" sz="1200"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CURRENCY,</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ITEMCOUNT</a:t>
            </a:r>
            <a:r>
              <a:rPr lang="fr-FR" sz="1200" b="1" dirty="0">
                <a:solidFill>
                  <a:srgbClr val="000000"/>
                </a:solidFill>
                <a:latin typeface="Arial Narrow" panose="020B0606020202030204" pitchFamily="34" charset="0"/>
              </a:rPr>
              <a:t>, </a:t>
            </a:r>
            <a:r>
              <a:rPr lang="fr-FR" sz="1200" b="1" dirty="0">
                <a:solidFill>
                  <a:srgbClr val="FF0000"/>
                </a:solidFill>
                <a:latin typeface="Arial Narrow" panose="020B0606020202030204" pitchFamily="34" charset="0"/>
              </a:rPr>
              <a:t>TIMESTAMP</a:t>
            </a:r>
            <a:r>
              <a:rPr lang="fr-FR" sz="1200" dirty="0">
                <a:solidFill>
                  <a:srgbClr val="FF0000"/>
                </a:solidFill>
                <a:latin typeface="Arial Narrow" panose="020B0606020202030204" pitchFamily="34" charset="0"/>
              </a:rPr>
              <a:t> </a:t>
            </a:r>
            <a:r>
              <a:rPr lang="fr-FR" sz="1200" dirty="0">
                <a:latin typeface="Arial Narrow" panose="020B0606020202030204" pitchFamily="34" charset="0"/>
              </a:rPr>
              <a:t>and</a:t>
            </a:r>
            <a:r>
              <a:rPr lang="fr-FR" sz="1200" dirty="0">
                <a:solidFill>
                  <a:srgbClr val="FF0000"/>
                </a:solidFill>
                <a:latin typeface="Arial Narrow" panose="020B0606020202030204" pitchFamily="34" charset="0"/>
              </a:rPr>
              <a:t> </a:t>
            </a:r>
            <a:r>
              <a:rPr lang="fr-FR" sz="1200" b="1" dirty="0">
                <a:solidFill>
                  <a:srgbClr val="FF0000"/>
                </a:solidFill>
                <a:latin typeface="Arial Narrow" panose="020B0606020202030204" pitchFamily="34" charset="0"/>
              </a:rPr>
              <a:t>COMMENTS</a:t>
            </a:r>
            <a:r>
              <a:rPr lang="fr-FR" sz="1200" b="1" dirty="0">
                <a:solidFill>
                  <a:srgbClr val="000000"/>
                </a:solidFill>
                <a:latin typeface="Arial Narrow" panose="020B0606020202030204" pitchFamily="34" charset="0"/>
              </a:rPr>
              <a:t>. </a:t>
            </a:r>
            <a:r>
              <a:rPr lang="fr-FR" sz="1200" dirty="0">
                <a:solidFill>
                  <a:srgbClr val="000000"/>
                </a:solidFill>
                <a:latin typeface="Arial Narrow" panose="020B0606020202030204" pitchFamily="34" charset="0"/>
              </a:rPr>
              <a:t>All the </a:t>
            </a:r>
            <a:r>
              <a:rPr lang="fr-FR" sz="1200" dirty="0" err="1">
                <a:solidFill>
                  <a:srgbClr val="000000"/>
                </a:solidFill>
                <a:latin typeface="Arial Narrow" panose="020B0606020202030204" pitchFamily="34" charset="0"/>
              </a:rPr>
              <a:t>other</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fields</a:t>
            </a:r>
            <a:r>
              <a:rPr lang="fr-FR" sz="1200" dirty="0">
                <a:solidFill>
                  <a:srgbClr val="000000"/>
                </a:solidFill>
                <a:latin typeface="Arial Narrow" panose="020B0606020202030204" pitchFamily="34" charset="0"/>
              </a:rPr>
              <a:t> are </a:t>
            </a:r>
            <a:r>
              <a:rPr lang="fr-FR" sz="1200" dirty="0" err="1">
                <a:solidFill>
                  <a:srgbClr val="000000"/>
                </a:solidFill>
                <a:latin typeface="Arial Narrow" panose="020B0606020202030204" pitchFamily="34" charset="0"/>
              </a:rPr>
              <a:t>predefined</a:t>
            </a:r>
            <a:r>
              <a:rPr lang="fr-FR" sz="1200" dirty="0">
                <a:solidFill>
                  <a:srgbClr val="000000"/>
                </a:solidFill>
                <a:latin typeface="Arial Narrow" panose="020B0606020202030204" pitchFamily="34" charset="0"/>
              </a:rPr>
              <a:t> in the Template for the Customer and </a:t>
            </a:r>
            <a:r>
              <a:rPr lang="fr-FR" sz="1200" dirty="0" err="1">
                <a:solidFill>
                  <a:srgbClr val="000000"/>
                </a:solidFill>
                <a:latin typeface="Arial Narrow" panose="020B0606020202030204" pitchFamily="34" charset="0"/>
              </a:rPr>
              <a:t>should</a:t>
            </a:r>
            <a:r>
              <a:rPr lang="fr-FR" sz="1200" dirty="0">
                <a:solidFill>
                  <a:srgbClr val="000000"/>
                </a:solidFill>
                <a:latin typeface="Arial Narrow" panose="020B0606020202030204" pitchFamily="34" charset="0"/>
              </a:rPr>
              <a:t> not </a:t>
            </a:r>
            <a:r>
              <a:rPr lang="fr-FR" sz="1200" dirty="0" err="1">
                <a:solidFill>
                  <a:srgbClr val="000000"/>
                </a:solidFill>
                <a:latin typeface="Arial Narrow" panose="020B0606020202030204" pitchFamily="34" charset="0"/>
              </a:rPr>
              <a:t>be</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modified</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unless</a:t>
            </a:r>
            <a:r>
              <a:rPr lang="fr-FR" sz="1200" dirty="0">
                <a:solidFill>
                  <a:srgbClr val="000000"/>
                </a:solidFill>
                <a:latin typeface="Arial Narrow" panose="020B0606020202030204" pitchFamily="34" charset="0"/>
              </a:rPr>
              <a:t> </a:t>
            </a:r>
            <a:r>
              <a:rPr lang="fr-FR" sz="1200" dirty="0" err="1">
                <a:solidFill>
                  <a:srgbClr val="000000"/>
                </a:solidFill>
                <a:latin typeface="Arial Narrow" panose="020B0606020202030204" pitchFamily="34" charset="0"/>
              </a:rPr>
              <a:t>instructed</a:t>
            </a:r>
            <a:r>
              <a:rPr lang="fr-FR" sz="1200" dirty="0">
                <a:solidFill>
                  <a:srgbClr val="000000"/>
                </a:solidFill>
                <a:latin typeface="Arial Narrow" panose="020B0606020202030204" pitchFamily="34" charset="0"/>
              </a:rPr>
              <a:t> by a </a:t>
            </a:r>
            <a:r>
              <a:rPr lang="fr-FR" sz="1200" dirty="0" err="1">
                <a:solidFill>
                  <a:srgbClr val="000000"/>
                </a:solidFill>
                <a:latin typeface="Arial Narrow" panose="020B0606020202030204" pitchFamily="34" charset="0"/>
              </a:rPr>
              <a:t>Catalog</a:t>
            </a:r>
            <a:r>
              <a:rPr lang="fr-FR" sz="1200" dirty="0">
                <a:solidFill>
                  <a:srgbClr val="000000"/>
                </a:solidFill>
                <a:latin typeface="Arial Narrow" panose="020B0606020202030204" pitchFamily="34" charset="0"/>
              </a:rPr>
              <a:t> Expert.</a:t>
            </a:r>
            <a:endParaRPr lang="en-US" sz="1200" dirty="0">
              <a:solidFill>
                <a:srgbClr val="000000"/>
              </a:solidFill>
              <a:latin typeface="Arial Narrow" panose="020B0606020202030204" pitchFamily="34" charset="0"/>
            </a:endParaRPr>
          </a:p>
          <a:p>
            <a:pPr fontAlgn="base">
              <a:spcBef>
                <a:spcPct val="50000"/>
              </a:spcBef>
              <a:spcAft>
                <a:spcPct val="0"/>
              </a:spcAft>
              <a:buClr>
                <a:srgbClr val="F0AB00"/>
              </a:buClr>
              <a:buSzPct val="80000"/>
            </a:pPr>
            <a:endParaRPr lang="en-US" sz="1800" kern="0" dirty="0">
              <a:ea typeface="Arial Unicode MS" pitchFamily="34" charset="-128"/>
              <a:cs typeface="Arial Unicode MS" pitchFamily="34" charset="-128"/>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04001" y="2043193"/>
            <a:ext cx="3009900" cy="1638791"/>
          </a:xfrm>
          <a:prstGeom prst="rect">
            <a:avLst/>
          </a:prstGeom>
        </p:spPr>
      </p:pic>
    </p:spTree>
    <p:extLst>
      <p:ext uri="{BB962C8B-B14F-4D97-AF65-F5344CB8AC3E}">
        <p14:creationId xmlns:p14="http://schemas.microsoft.com/office/powerpoint/2010/main" val="2327155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922463"/>
            <a:ext cx="6050089" cy="4167808"/>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ID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If the Header is set to “</a:t>
            </a:r>
            <a:r>
              <a:rPr lang="en-US" sz="1200" dirty="0" err="1">
                <a:latin typeface="Arial Narrow" panose="020B0606020202030204" pitchFamily="34" charset="0"/>
              </a:rPr>
              <a:t>NetworkID</a:t>
            </a:r>
            <a:r>
              <a:rPr lang="en-US" sz="1200" dirty="0">
                <a:latin typeface="Arial Narrow" panose="020B0606020202030204" pitchFamily="34" charset="0"/>
              </a:rPr>
              <a:t>”, then enter the Supplier’s </a:t>
            </a:r>
            <a:r>
              <a:rPr lang="en-US" sz="1200" dirty="0" err="1">
                <a:latin typeface="Arial Narrow" panose="020B0606020202030204" pitchFamily="34" charset="0"/>
              </a:rPr>
              <a:t>Ariba</a:t>
            </a:r>
            <a:r>
              <a:rPr lang="en-US" sz="1200" dirty="0">
                <a:latin typeface="Arial Narrow" panose="020B0606020202030204" pitchFamily="34" charset="0"/>
              </a:rPr>
              <a:t> Network ID, otherwise the appropriate value for the Domain used—DUNS, </a:t>
            </a:r>
            <a:r>
              <a:rPr lang="en-US" sz="1200" dirty="0" err="1">
                <a:latin typeface="Arial Narrow" panose="020B0606020202030204" pitchFamily="34" charset="0"/>
              </a:rPr>
              <a:t>internalsystem</a:t>
            </a:r>
            <a:r>
              <a:rPr lang="en-US" sz="1200" dirty="0">
                <a:latin typeface="Arial Narrow" panose="020B0606020202030204" pitchFamily="34" charset="0"/>
              </a:rPr>
              <a:t>, etc. Ask your Catalog Expert if you have questions  </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fr-FR" sz="1200" b="1" i="1" dirty="0">
                <a:latin typeface="Arial Narrow" panose="020B0606020202030204" pitchFamily="34" charset="0"/>
              </a:rPr>
              <a:t>Example: </a:t>
            </a:r>
            <a:r>
              <a:rPr lang="en-US" sz="1200" dirty="0">
                <a:latin typeface="Arial Narrow" panose="020B0606020202030204" pitchFamily="34" charset="0"/>
              </a:rPr>
              <a:t>AN99999999999</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you publish the Catalog in your test account, add a suffix –T to your ANID or DUNS number like this: AN99999999999-T</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ID - </a:t>
            </a:r>
            <a:r>
              <a:rPr lang="en-US" sz="1400" b="1" dirty="0">
                <a:solidFill>
                  <a:srgbClr val="FF0000"/>
                </a:solidFill>
                <a:latin typeface="Arial Narrow" panose="020B0606020202030204" pitchFamily="34" charset="0"/>
              </a:rPr>
              <a:t>Required </a:t>
            </a:r>
            <a:r>
              <a:rPr lang="en-US" sz="1400" dirty="0">
                <a:solidFill>
                  <a:srgbClr val="FF0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Part Number used by the Supplier. </a:t>
            </a:r>
            <a:r>
              <a:rPr lang="fr-FR" sz="1200" dirty="0">
                <a:latin typeface="Arial Narrow" panose="020B0606020202030204" pitchFamily="34" charset="0"/>
              </a:rPr>
              <a:t>The Part </a:t>
            </a:r>
            <a:r>
              <a:rPr lang="fr-FR" sz="1200" dirty="0" err="1">
                <a:latin typeface="Arial Narrow" panose="020B0606020202030204" pitchFamily="34" charset="0"/>
              </a:rPr>
              <a:t>Number</a:t>
            </a:r>
            <a:r>
              <a:rPr lang="fr-FR" sz="1200" dirty="0">
                <a:latin typeface="Arial Narrow" panose="020B0606020202030204" pitchFamily="34" charset="0"/>
              </a:rPr>
              <a:t> must </a:t>
            </a:r>
            <a:r>
              <a:rPr lang="fr-FR" sz="1200" dirty="0" err="1">
                <a:latin typeface="Arial Narrow" panose="020B0606020202030204" pitchFamily="34" charset="0"/>
              </a:rPr>
              <a:t>be</a:t>
            </a:r>
            <a:r>
              <a:rPr lang="fr-FR" sz="1200" dirty="0">
                <a:latin typeface="Arial Narrow" panose="020B0606020202030204" pitchFamily="34" charset="0"/>
              </a:rPr>
              <a:t> unique for </a:t>
            </a:r>
            <a:r>
              <a:rPr lang="fr-FR" sz="1200" dirty="0" err="1">
                <a:latin typeface="Arial Narrow" panose="020B0606020202030204" pitchFamily="34" charset="0"/>
              </a:rPr>
              <a:t>each</a:t>
            </a:r>
            <a:r>
              <a:rPr lang="fr-FR" sz="1200" dirty="0">
                <a:latin typeface="Arial Narrow" panose="020B0606020202030204" pitchFamily="34" charset="0"/>
              </a:rPr>
              <a:t> item in the </a:t>
            </a:r>
            <a:r>
              <a:rPr lang="fr-FR" sz="1200" dirty="0" err="1">
                <a:latin typeface="Arial Narrow" panose="020B0606020202030204" pitchFamily="34" charset="0"/>
              </a:rPr>
              <a:t>Catalog</a:t>
            </a:r>
            <a:r>
              <a:rPr lang="fr-FR" sz="1200" dirty="0">
                <a:latin typeface="Arial Narrow" panose="020B0606020202030204" pitchFamily="34" charset="0"/>
              </a:rPr>
              <a: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2772882</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Part ID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Part Number that a Manufacturer uses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TTSIBM412CID</a:t>
            </a:r>
          </a:p>
          <a:p>
            <a:pPr marL="171450">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8" name="Table 7"/>
          <p:cNvGraphicFramePr>
            <a:graphicFrameLocks noGrp="1"/>
          </p:cNvGraphicFramePr>
          <p:nvPr>
            <p:extLst>
              <p:ext uri="{D42A27DB-BD31-4B8C-83A1-F6EECF244321}">
                <p14:modId xmlns:p14="http://schemas.microsoft.com/office/powerpoint/2010/main" val="2089742182"/>
              </p:ext>
            </p:extLst>
          </p:nvPr>
        </p:nvGraphicFramePr>
        <p:xfrm>
          <a:off x="504000" y="1922463"/>
          <a:ext cx="4356099" cy="89042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1453828">
                  <a:extLst>
                    <a:ext uri="{9D8B030D-6E8A-4147-A177-3AD203B41FA5}">
                      <a16:colId xmlns:a16="http://schemas.microsoft.com/office/drawing/2014/main" val="20000"/>
                    </a:ext>
                  </a:extLst>
                </a:gridCol>
                <a:gridCol w="1281598">
                  <a:extLst>
                    <a:ext uri="{9D8B030D-6E8A-4147-A177-3AD203B41FA5}">
                      <a16:colId xmlns:a16="http://schemas.microsoft.com/office/drawing/2014/main" val="20001"/>
                    </a:ext>
                  </a:extLst>
                </a:gridCol>
                <a:gridCol w="1620673">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Part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12345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CFG 11562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99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a:latin typeface="Arial" panose="020B0604020202020204" pitchFamily="34" charset="0"/>
                          <a:cs typeface="Arial" panose="020B0604020202020204" pitchFamily="34" charset="0"/>
                        </a:rPr>
                        <a:t>87690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87690-12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AN99999999999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a:latin typeface="Arial" panose="020B0604020202020204" pitchFamily="34" charset="0"/>
                          <a:cs typeface="Arial" panose="020B0604020202020204" pitchFamily="34" charset="0"/>
                        </a:rPr>
                        <a:t>479-56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A100-BLK</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7" name="Content Placeholder 2"/>
          <p:cNvSpPr txBox="1">
            <a:spLocks/>
          </p:cNvSpPr>
          <p:nvPr/>
        </p:nvSpPr>
        <p:spPr>
          <a:xfrm>
            <a:off x="435548" y="1539705"/>
            <a:ext cx="8071078" cy="1734074"/>
          </a:xfrm>
          <a:prstGeom prst="rect">
            <a:avLst/>
          </a:prstGeom>
        </p:spPr>
        <p:txBody>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dirty="0">
                <a:solidFill>
                  <a:schemeClr val="accent1"/>
                </a:solidFill>
                <a:latin typeface="Arial" panose="020B0604020202020204" pitchFamily="34" charset="0"/>
              </a:rPr>
              <a:t>The Data Section</a:t>
            </a:r>
          </a:p>
        </p:txBody>
      </p:sp>
    </p:spTree>
    <p:extLst>
      <p:ext uri="{BB962C8B-B14F-4D97-AF65-F5344CB8AC3E}">
        <p14:creationId xmlns:p14="http://schemas.microsoft.com/office/powerpoint/2010/main" val="1238740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27188"/>
            <a:ext cx="6050089" cy="450123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Item Description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Description of the product or service. Make your </a:t>
            </a:r>
            <a:r>
              <a:rPr lang="fr-FR" sz="1200" dirty="0">
                <a:latin typeface="Arial Narrow" panose="020B0606020202030204" pitchFamily="34" charset="0"/>
              </a:rPr>
              <a:t>descriptions as </a:t>
            </a:r>
            <a:r>
              <a:rPr lang="fr-FR" sz="1200" dirty="0" err="1">
                <a:latin typeface="Arial Narrow" panose="020B0606020202030204" pitchFamily="34" charset="0"/>
              </a:rPr>
              <a:t>clear</a:t>
            </a:r>
            <a:r>
              <a:rPr lang="fr-FR" sz="1200" dirty="0">
                <a:latin typeface="Arial Narrow" panose="020B0606020202030204" pitchFamily="34" charset="0"/>
              </a:rPr>
              <a:t> and </a:t>
            </a:r>
            <a:r>
              <a:rPr lang="fr-FR" sz="1200" dirty="0" err="1">
                <a:latin typeface="Arial Narrow" panose="020B0606020202030204" pitchFamily="34" charset="0"/>
              </a:rPr>
              <a:t>complete</a:t>
            </a:r>
            <a:r>
              <a:rPr lang="fr-FR" sz="1200" dirty="0">
                <a:latin typeface="Arial Narrow" panose="020B0606020202030204" pitchFamily="34" charset="0"/>
              </a:rPr>
              <a:t> as possible (Item type, brand, model, </a:t>
            </a:r>
            <a:r>
              <a:rPr lang="fr-FR" sz="1200" dirty="0" err="1">
                <a:latin typeface="Arial Narrow" panose="020B0606020202030204" pitchFamily="34" charset="0"/>
              </a:rPr>
              <a:t>color</a:t>
            </a:r>
            <a:r>
              <a:rPr lang="fr-FR" sz="1200" dirty="0">
                <a:latin typeface="Arial Narrow" panose="020B0606020202030204" pitchFamily="34" charset="0"/>
              </a:rPr>
              <a:t>, etc.)</a:t>
            </a:r>
            <a:r>
              <a:rPr lang="fr-FR" sz="1200" b="1" dirty="0">
                <a:solidFill>
                  <a:srgbClr val="FF0000"/>
                </a:solidFill>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en-US" sz="1200" dirty="0">
                <a:latin typeface="Arial Narrow" panose="020B0606020202030204" pitchFamily="34" charset="0"/>
              </a:rPr>
              <a:t>To use a special character as a literal value, you need to “escape” it by putting a backslash (\) in front of it. For example, \" lets a double quote be seen as a quote instead of a delimiter for an entry. To escape a quote (") within a quoted field, use two quotes ("")</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2000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Printer, Laser, A4, Epson Stylus Color 740</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SPSC Code </a:t>
            </a:r>
            <a:r>
              <a:rPr lang="en-US" sz="1400" b="1" dirty="0">
                <a:solidFill>
                  <a:srgbClr val="FF0000"/>
                </a:solidFill>
                <a:latin typeface="Arial Narrow" panose="020B0606020202030204" pitchFamily="34" charset="0"/>
              </a:rPr>
              <a:t>– Required</a:t>
            </a:r>
          </a:p>
          <a:p>
            <a:pPr marL="171450">
              <a:lnSpc>
                <a:spcPts val="1300"/>
              </a:lnSpc>
              <a:spcAft>
                <a:spcPts val="200"/>
              </a:spcAft>
              <a:defRPr/>
            </a:pPr>
            <a:r>
              <a:rPr lang="fr-FR" sz="1200" b="1" i="1" dirty="0">
                <a:latin typeface="Arial Narrow" panose="020B0606020202030204" pitchFamily="34" charset="0"/>
              </a:rPr>
              <a:t>Description: </a:t>
            </a:r>
            <a:r>
              <a:rPr lang="fr-FR" sz="1200" dirty="0">
                <a:latin typeface="Arial Narrow" panose="020B0606020202030204" pitchFamily="34" charset="0"/>
              </a:rPr>
              <a:t>Classification of the </a:t>
            </a:r>
            <a:r>
              <a:rPr lang="fr-FR" sz="1200" dirty="0" err="1">
                <a:latin typeface="Arial Narrow" panose="020B0606020202030204" pitchFamily="34" charset="0"/>
              </a:rPr>
              <a:t>product</a:t>
            </a:r>
            <a:r>
              <a:rPr lang="fr-FR" sz="1200" dirty="0">
                <a:latin typeface="Arial Narrow" panose="020B0606020202030204" pitchFamily="34" charset="0"/>
              </a:rPr>
              <a:t> or service. Use a UNSPSC code if the Header </a:t>
            </a:r>
            <a:r>
              <a:rPr lang="fr-FR" sz="1200" dirty="0" err="1">
                <a:latin typeface="Arial Narrow" panose="020B0606020202030204" pitchFamily="34" charset="0"/>
              </a:rPr>
              <a:t>specifies</a:t>
            </a:r>
            <a:r>
              <a:rPr lang="fr-FR" sz="1200" dirty="0">
                <a:latin typeface="Arial Narrow" panose="020B0606020202030204" pitchFamily="34" charset="0"/>
              </a:rPr>
              <a:t> “UNSPSC” as the CODEFORMAT</a:t>
            </a:r>
          </a:p>
          <a:p>
            <a:pPr marL="171450">
              <a:lnSpc>
                <a:spcPts val="1300"/>
              </a:lnSpc>
              <a:spcAft>
                <a:spcPts val="200"/>
              </a:spcAft>
              <a:defRPr/>
            </a:pPr>
            <a:r>
              <a:rPr lang="fr-FR" sz="1200" b="1" i="1" dirty="0">
                <a:latin typeface="Arial Narrow" panose="020B0606020202030204" pitchFamily="34" charset="0"/>
              </a:rPr>
              <a:t>T</a:t>
            </a:r>
            <a:r>
              <a:rPr lang="en-US" sz="1200" b="1" i="1" dirty="0" err="1">
                <a:latin typeface="Arial Narrow" panose="020B0606020202030204" pitchFamily="34" charset="0"/>
              </a:rPr>
              <a:t>ype</a:t>
            </a:r>
            <a:r>
              <a:rPr lang="en-US" sz="1200" b="1" i="1" dirty="0">
                <a:latin typeface="Arial Narrow" panose="020B0606020202030204" pitchFamily="34" charset="0"/>
              </a:rPr>
              <a:t>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200"/>
              </a:spcAft>
              <a:defRPr/>
            </a:pPr>
            <a:r>
              <a:rPr lang="en-US" sz="1200" b="1" i="1" dirty="0">
                <a:latin typeface="Arial Narrow" panose="020B0606020202030204" pitchFamily="34" charset="0"/>
              </a:rPr>
              <a:t>Example: </a:t>
            </a:r>
            <a:r>
              <a:rPr lang="fr-FR" sz="1200" dirty="0">
                <a:latin typeface="Arial Narrow" panose="020B0606020202030204" pitchFamily="34" charset="0"/>
              </a:rPr>
              <a:t>45678900 (</a:t>
            </a:r>
            <a:r>
              <a:rPr lang="fr-FR" sz="1200" dirty="0" err="1">
                <a:latin typeface="Arial Narrow" panose="020B0606020202030204" pitchFamily="34" charset="0"/>
              </a:rPr>
              <a:t>level</a:t>
            </a:r>
            <a:r>
              <a:rPr lang="fr-FR" sz="1200" dirty="0">
                <a:latin typeface="Arial Narrow" panose="020B0606020202030204" pitchFamily="34" charset="0"/>
              </a:rPr>
              <a:t> 3) and 45678923 (</a:t>
            </a:r>
            <a:r>
              <a:rPr lang="fr-FR" sz="1200" dirty="0" err="1">
                <a:latin typeface="Arial Narrow" panose="020B0606020202030204" pitchFamily="34" charset="0"/>
              </a:rPr>
              <a:t>level</a:t>
            </a:r>
            <a:r>
              <a:rPr lang="fr-FR" sz="1200" dirty="0">
                <a:latin typeface="Arial Narrow" panose="020B0606020202030204" pitchFamily="34" charset="0"/>
              </a:rPr>
              <a:t> 4)</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Ariba supports UNSPSC Version 13.5. A code list is available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Price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Customer-</a:t>
            </a:r>
            <a:r>
              <a:rPr lang="fr-FR" sz="1200" dirty="0" err="1">
                <a:latin typeface="Arial Narrow" panose="020B0606020202030204" pitchFamily="34" charset="0"/>
              </a:rPr>
              <a:t>specific</a:t>
            </a:r>
            <a:r>
              <a:rPr lang="fr-FR" sz="1200" dirty="0">
                <a:latin typeface="Arial Narrow" panose="020B0606020202030204" pitchFamily="34" charset="0"/>
              </a:rPr>
              <a:t> </a:t>
            </a:r>
            <a:r>
              <a:rPr lang="fr-FR" sz="1200" dirty="0" err="1">
                <a:latin typeface="Arial Narrow" panose="020B0606020202030204" pitchFamily="34" charset="0"/>
              </a:rPr>
              <a:t>price</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12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3226606192"/>
              </p:ext>
            </p:extLst>
          </p:nvPr>
        </p:nvGraphicFramePr>
        <p:xfrm>
          <a:off x="504000" y="1617663"/>
          <a:ext cx="3696525" cy="1066223"/>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2061641">
                  <a:extLst>
                    <a:ext uri="{9D8B030D-6E8A-4147-A177-3AD203B41FA5}">
                      <a16:colId xmlns:a16="http://schemas.microsoft.com/office/drawing/2014/main" val="20000"/>
                    </a:ext>
                  </a:extLst>
                </a:gridCol>
                <a:gridCol w="710252">
                  <a:extLst>
                    <a:ext uri="{9D8B030D-6E8A-4147-A177-3AD203B41FA5}">
                      <a16:colId xmlns:a16="http://schemas.microsoft.com/office/drawing/2014/main" val="20001"/>
                    </a:ext>
                  </a:extLst>
                </a:gridCol>
                <a:gridCol w="92463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Item Description</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SPSC Code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Unit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Pens, </a:t>
                      </a:r>
                      <a:r>
                        <a:rPr lang="en-US" sz="1000" err="1">
                          <a:latin typeface="Arial" panose="020B0604020202020204" pitchFamily="34" charset="0"/>
                          <a:cs typeface="Arial" panose="020B0604020202020204" pitchFamily="34" charset="0"/>
                        </a:rPr>
                        <a:t>Bic</a:t>
                      </a:r>
                      <a:r>
                        <a:rPr lang="en-US" sz="1000">
                          <a:latin typeface="Arial" panose="020B0604020202020204" pitchFamily="34" charset="0"/>
                          <a:cs typeface="Arial" panose="020B0604020202020204" pitchFamily="34" charset="0"/>
                        </a:rPr>
                        <a:t>, Ballpoint, Blue, 1 dozen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43191504</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3.48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Stapler,</a:t>
                      </a:r>
                      <a:r>
                        <a:rPr lang="en-US" sz="1000" baseline="0">
                          <a:latin typeface="Arial" panose="020B0604020202020204" pitchFamily="34" charset="0"/>
                          <a:cs typeface="Arial" panose="020B0604020202020204" pitchFamily="34" charset="0"/>
                        </a:rPr>
                        <a:t> </a:t>
                      </a:r>
                      <a:r>
                        <a:rPr lang="en-US" sz="1000" baseline="0" err="1">
                          <a:latin typeface="Arial" panose="020B0604020202020204" pitchFamily="34" charset="0"/>
                          <a:cs typeface="Arial" panose="020B0604020202020204" pitchFamily="34" charset="0"/>
                        </a:rPr>
                        <a:t>Swingline</a:t>
                      </a:r>
                      <a:r>
                        <a:rPr lang="en-US" sz="1000" baseline="0">
                          <a:latin typeface="Arial" panose="020B0604020202020204" pitchFamily="34" charset="0"/>
                          <a:cs typeface="Arial" panose="020B0604020202020204" pitchFamily="34" charset="0"/>
                        </a:rPr>
                        <a:t>, Black</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55010125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18.72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Post-It, Yellow, 1”x2”, pad of 100</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15874236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6.49</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Folders, Letter, </a:t>
                      </a:r>
                      <a:r>
                        <a:rPr lang="en-US" sz="1000" err="1">
                          <a:latin typeface="Arial" panose="020B0604020202020204" pitchFamily="34" charset="0"/>
                          <a:cs typeface="Arial" panose="020B0604020202020204" pitchFamily="34" charset="0"/>
                        </a:rPr>
                        <a:t>Manilla</a:t>
                      </a:r>
                      <a:r>
                        <a:rPr lang="en-US" sz="1000">
                          <a:latin typeface="Arial" panose="020B0604020202020204" pitchFamily="34" charset="0"/>
                          <a:cs typeface="Arial" panose="020B0604020202020204" pitchFamily="34" charset="0"/>
                        </a:rPr>
                        <a:t>,</a:t>
                      </a:r>
                      <a:r>
                        <a:rPr lang="en-US" sz="1000" baseline="0">
                          <a:latin typeface="Arial" panose="020B0604020202020204" pitchFamily="34" charset="0"/>
                          <a:cs typeface="Arial" panose="020B0604020202020204" pitchFamily="34" charset="0"/>
                        </a:rPr>
                        <a:t> 100</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89745125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r"/>
                      <a:r>
                        <a:rPr lang="en-US" sz="1000" dirty="0">
                          <a:latin typeface="Arial" panose="020B0604020202020204" pitchFamily="34" charset="0"/>
                          <a:cs typeface="Arial" panose="020B0604020202020204" pitchFamily="34" charset="0"/>
                        </a:rPr>
                        <a:t>12.98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2126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30364"/>
            <a:ext cx="6049962" cy="3654847"/>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Unit of Measure - </a:t>
            </a:r>
            <a:r>
              <a:rPr lang="en-US" sz="1400" b="1" dirty="0">
                <a:solidFill>
                  <a:srgbClr val="FF0000"/>
                </a:solidFill>
                <a:latin typeface="Arial Narrow" panose="020B0606020202030204" pitchFamily="34" charset="0"/>
              </a:rPr>
              <a:t>Required</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Unit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related</a:t>
            </a:r>
            <a:r>
              <a:rPr lang="fr-FR" sz="1200" dirty="0">
                <a:latin typeface="Arial Narrow" panose="020B0606020202030204" pitchFamily="34" charset="0"/>
              </a:rPr>
              <a:t> to the Unit Price. Use a United Nations UOM if the UNUOM  in the Header </a:t>
            </a:r>
            <a:r>
              <a:rPr lang="fr-FR" sz="1200" dirty="0" err="1">
                <a:latin typeface="Arial Narrow" panose="020B0606020202030204" pitchFamily="34" charset="0"/>
              </a:rPr>
              <a:t>is</a:t>
            </a:r>
            <a:r>
              <a:rPr lang="fr-FR" sz="1200" dirty="0">
                <a:latin typeface="Arial Narrow" panose="020B0606020202030204" pitchFamily="34" charset="0"/>
              </a:rPr>
              <a:t> set to “</a:t>
            </a:r>
            <a:r>
              <a:rPr lang="fr-FR" sz="1200" dirty="0" err="1">
                <a:latin typeface="Arial Narrow" panose="020B0606020202030204" pitchFamily="34" charset="0"/>
              </a:rPr>
              <a:t>True</a:t>
            </a:r>
            <a:r>
              <a:rPr lang="fr-FR" sz="1200" dirty="0">
                <a:latin typeface="Arial Narrow" panose="020B0606020202030204" pitchFamily="34" charset="0"/>
              </a:rPr>
              <a:t>”</a:t>
            </a:r>
            <a:endParaRPr lang="en-US"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 </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BX</a:t>
            </a:r>
          </a:p>
          <a:p>
            <a:pPr marL="171450">
              <a:lnSpc>
                <a:spcPts val="1300"/>
              </a:lnSpc>
              <a:spcAft>
                <a:spcPts val="900"/>
              </a:spcAft>
              <a:defRPr/>
            </a:pPr>
            <a:r>
              <a:rPr lang="fr-FR" sz="1200" i="1" dirty="0">
                <a:latin typeface="Arial Narrow" panose="020B0606020202030204" pitchFamily="34" charset="0"/>
              </a:rPr>
              <a:t>Note: </a:t>
            </a:r>
            <a:r>
              <a:rPr lang="fr-FR" sz="1200" dirty="0">
                <a:latin typeface="Arial Narrow" panose="020B0606020202030204" pitchFamily="34" charset="0"/>
              </a:rPr>
              <a:t>A file </a:t>
            </a:r>
            <a:r>
              <a:rPr lang="fr-FR" sz="1200" dirty="0" err="1">
                <a:latin typeface="Arial Narrow" panose="020B0606020202030204" pitchFamily="34" charset="0"/>
              </a:rPr>
              <a:t>containing</a:t>
            </a:r>
            <a:r>
              <a:rPr lang="fr-FR" sz="1200" dirty="0">
                <a:latin typeface="Arial Narrow" panose="020B0606020202030204" pitchFamily="34" charset="0"/>
              </a:rPr>
              <a:t> the </a:t>
            </a:r>
            <a:r>
              <a:rPr lang="fr-FR" sz="1200" dirty="0" err="1">
                <a:latin typeface="Arial Narrow" panose="020B0606020202030204" pitchFamily="34" charset="0"/>
              </a:rPr>
              <a:t>Units</a:t>
            </a:r>
            <a:r>
              <a:rPr lang="fr-FR" sz="1200" dirty="0">
                <a:latin typeface="Arial Narrow" panose="020B0606020202030204" pitchFamily="34" charset="0"/>
              </a:rPr>
              <a:t> of </a:t>
            </a:r>
            <a:r>
              <a:rPr lang="fr-FR" sz="1200" dirty="0" err="1">
                <a:latin typeface="Arial Narrow" panose="020B0606020202030204" pitchFamily="34" charset="0"/>
              </a:rPr>
              <a:t>Measure</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t>
            </a:r>
            <a:r>
              <a:rPr lang="fr-FR" sz="1200" dirty="0" err="1">
                <a:latin typeface="Arial Narrow" panose="020B0606020202030204" pitchFamily="34" charset="0"/>
              </a:rPr>
              <a:t>available</a:t>
            </a:r>
            <a:r>
              <a:rPr lang="fr-FR" sz="1200" dirty="0">
                <a:latin typeface="Arial Narrow" panose="020B0606020202030204" pitchFamily="34" charset="0"/>
              </a:rPr>
              <a:t> in </a:t>
            </a:r>
            <a:r>
              <a:rPr lang="fr-FR" sz="1200" dirty="0" err="1">
                <a:latin typeface="Arial Narrow" panose="020B0606020202030204" pitchFamily="34" charset="0"/>
              </a:rPr>
              <a:t>your</a:t>
            </a:r>
            <a:r>
              <a:rPr lang="fr-FR" sz="1200" dirty="0">
                <a:latin typeface="Arial Narrow" panose="020B0606020202030204" pitchFamily="34" charset="0"/>
              </a:rPr>
              <a:t> </a:t>
            </a:r>
            <a:r>
              <a:rPr lang="fr-FR" sz="1200" dirty="0" err="1">
                <a:latin typeface="Arial Narrow" panose="020B0606020202030204" pitchFamily="34" charset="0"/>
              </a:rPr>
              <a:t>Customer’s</a:t>
            </a:r>
            <a:r>
              <a:rPr lang="fr-FR" sz="1200" dirty="0">
                <a:latin typeface="Arial Narrow" panose="020B0606020202030204" pitchFamily="34" charset="0"/>
              </a:rPr>
              <a:t> Supplier Information Portal</a:t>
            </a:r>
            <a:endParaRPr lang="en-US" sz="1200" b="1"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Lead Time – </a:t>
            </a:r>
            <a:r>
              <a:rPr lang="en-US" sz="1400" b="1" dirty="0">
                <a:solidFill>
                  <a:srgbClr val="00B050"/>
                </a:solidFill>
                <a:latin typeface="Arial Narrow" panose="020B0606020202030204" pitchFamily="34" charset="0"/>
              </a:rPr>
              <a:t>Optional</a:t>
            </a:r>
          </a:p>
          <a:p>
            <a:pPr marL="171450">
              <a:lnSpc>
                <a:spcPts val="1300"/>
              </a:lnSpc>
              <a:spcAft>
                <a:spcPts val="6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Number of working days for the product to be shipped from the date you receive the Purchase Order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Integer</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40</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1</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Name – </a:t>
            </a:r>
            <a:r>
              <a:rPr lang="en-US" sz="1400" b="1" dirty="0">
                <a:solidFill>
                  <a:srgbClr val="00B050"/>
                </a:solidFill>
                <a:latin typeface="Arial Narrow" panose="020B0606020202030204" pitchFamily="34" charset="0"/>
              </a:rPr>
              <a:t>Optional</a:t>
            </a:r>
            <a:r>
              <a:rPr lang="en-US" sz="1400" b="1" dirty="0">
                <a:solidFill>
                  <a:srgbClr val="FFC000"/>
                </a:solidFill>
                <a:latin typeface="Arial Narrow" panose="020B0606020202030204" pitchFamily="34" charset="0"/>
              </a:rPr>
              <a:t> </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Name of the manufacturer</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Epson</a:t>
            </a: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3993219362"/>
              </p:ext>
            </p:extLst>
          </p:nvPr>
        </p:nvGraphicFramePr>
        <p:xfrm>
          <a:off x="504001" y="1630364"/>
          <a:ext cx="3944174" cy="1066223"/>
        </p:xfrm>
        <a:graphic>
          <a:graphicData uri="http://schemas.openxmlformats.org/drawingml/2006/table">
            <a:tbl>
              <a:tblPr firstRow="1" bandRow="1">
                <a:tableStyleId>{2D5ABB26-0587-4C30-8999-92F81FD0307C}</a:tableStyleId>
              </a:tblPr>
              <a:tblGrid>
                <a:gridCol w="1034287">
                  <a:extLst>
                    <a:ext uri="{9D8B030D-6E8A-4147-A177-3AD203B41FA5}">
                      <a16:colId xmlns:a16="http://schemas.microsoft.com/office/drawing/2014/main" val="20000"/>
                    </a:ext>
                  </a:extLst>
                </a:gridCol>
                <a:gridCol w="957262">
                  <a:extLst>
                    <a:ext uri="{9D8B030D-6E8A-4147-A177-3AD203B41FA5}">
                      <a16:colId xmlns:a16="http://schemas.microsoft.com/office/drawing/2014/main" val="20001"/>
                    </a:ext>
                  </a:extLst>
                </a:gridCol>
                <a:gridCol w="195262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Unit of Measure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F0000"/>
                    </a:solidFill>
                  </a:tcPr>
                </a:tc>
                <a:tc>
                  <a:txBody>
                    <a:bodyPr/>
                    <a:lstStyle/>
                    <a:p>
                      <a:pPr marL="0" algn="ctr" defTabSz="1088558" rtl="0" eaLnBrk="1" latinLnBrk="0" hangingPunct="1"/>
                      <a:r>
                        <a:rPr lang="en-US" sz="1000" b="1" kern="1200" dirty="0">
                          <a:solidFill>
                            <a:schemeClr val="bg1"/>
                          </a:solidFill>
                          <a:latin typeface="Arial" panose="020B0604020202020204" pitchFamily="34" charset="0"/>
                          <a:ea typeface="+mn-ea"/>
                          <a:cs typeface="Arial" panose="020B0604020202020204" pitchFamily="34" charset="0"/>
                        </a:rPr>
                        <a:t>Lead Time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Manufacturer Name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ct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Intelidata</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IDG Book</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DZN</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3</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Bic</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EA</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1088558" rtl="0" eaLnBrk="1" latinLnBrk="0" hangingPunct="1"/>
                      <a:r>
                        <a:rPr lang="en-US" sz="1000" kern="1200" dirty="0">
                          <a:solidFill>
                            <a:schemeClr val="tx1"/>
                          </a:solidFill>
                          <a:latin typeface="Arial" panose="020B0604020202020204" pitchFamily="34" charset="0"/>
                          <a:ea typeface="+mn-ea"/>
                          <a:cs typeface="Arial" panose="020B0604020202020204" pitchFamily="34" charset="0"/>
                        </a:rPr>
                        <a:t>1</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err="1">
                          <a:latin typeface="Arial" panose="020B0604020202020204" pitchFamily="34" charset="0"/>
                          <a:cs typeface="Arial" panose="020B0604020202020204" pitchFamily="34" charset="0"/>
                        </a:rPr>
                        <a:t>Swingline</a:t>
                      </a:r>
                      <a:endParaRPr lang="en-US" sz="100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618961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75743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URL that links to a Supplier static page about the item (could be a MSDS, construction info, packaging info, etc.)</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900"/>
              </a:spcAft>
              <a:defRPr/>
            </a:pPr>
            <a:r>
              <a:rPr lang="en-US" sz="1400" b="1" i="1" dirty="0">
                <a:latin typeface="Arial Narrow" panose="020B0606020202030204" pitchFamily="34" charset="0"/>
              </a:rPr>
              <a:t>Example: </a:t>
            </a:r>
            <a:r>
              <a:rPr lang="en-US" sz="1400" dirty="0">
                <a:latin typeface="Arial Narrow" panose="020B0606020202030204" pitchFamily="34" charset="0"/>
              </a:rPr>
              <a:t>http://www.supply.com/Catalog/product18.htm</a:t>
            </a:r>
            <a:endParaRPr lang="en-US" sz="1400" b="1" dirty="0">
              <a:latin typeface="Arial Narrow" panose="020B0606020202030204" pitchFamily="34" charset="0"/>
            </a:endParaRP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Manufacturer URL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A URL that links to a Manufacturer’s static page about the item (could be a MSDS, construction info, packaging info, etc.)</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200"/>
              </a:lnSpc>
              <a:spcAft>
                <a:spcPts val="1200"/>
              </a:spcAft>
              <a:defRPr/>
            </a:pPr>
            <a:r>
              <a:rPr lang="en-US" sz="1200" b="1" i="1" dirty="0">
                <a:latin typeface="Arial Narrow" panose="020B0606020202030204" pitchFamily="34" charset="0"/>
              </a:rPr>
              <a:t>Example: </a:t>
            </a:r>
            <a:r>
              <a:rPr lang="en-US" sz="1200" dirty="0">
                <a:latin typeface="Arial Narrow" panose="020B0606020202030204" pitchFamily="34" charset="0"/>
              </a:rPr>
              <a:t>http://www.manu.com/Catalog/product18.htm</a:t>
            </a:r>
          </a:p>
          <a:p>
            <a:pPr indent="171450">
              <a:lnSpc>
                <a:spcPts val="1300"/>
              </a:lnSpc>
              <a:spcAft>
                <a:spcPts val="200"/>
              </a:spcAft>
              <a:buFont typeface="Wingdings" pitchFamily="2" charset="2"/>
              <a:buChar char="§"/>
              <a:defRPr/>
            </a:pPr>
            <a:r>
              <a:rPr lang="en-US" sz="1400" b="1" dirty="0">
                <a:latin typeface="Arial Narrow" panose="020B0606020202030204" pitchFamily="34" charset="0"/>
              </a:rPr>
              <a:t>Market Price – </a:t>
            </a:r>
            <a:r>
              <a:rPr lang="en-US" sz="1400" b="1" dirty="0">
                <a:solidFill>
                  <a:schemeClr val="bg2"/>
                </a:solidFill>
                <a:latin typeface="Arial Narrow" panose="020B0606020202030204" pitchFamily="34" charset="0"/>
              </a:rPr>
              <a:t>Do Not Use, Do Not Remove</a:t>
            </a:r>
          </a:p>
          <a:p>
            <a:pPr marL="171450">
              <a:lnSpc>
                <a:spcPts val="1300"/>
              </a:lnSpc>
              <a:spcAft>
                <a:spcPts val="200"/>
              </a:spcAft>
              <a:defRPr/>
            </a:pPr>
            <a:r>
              <a:rPr lang="en-US" sz="1200" b="1" i="1" dirty="0">
                <a:latin typeface="Arial Narrow" panose="020B0606020202030204" pitchFamily="34" charset="0"/>
              </a:rPr>
              <a:t>Description: </a:t>
            </a:r>
            <a:r>
              <a:rPr lang="fr-FR" sz="1200" dirty="0">
                <a:latin typeface="Arial Narrow" panose="020B0606020202030204" pitchFamily="34" charset="0"/>
              </a:rPr>
              <a:t>List or </a:t>
            </a:r>
            <a:r>
              <a:rPr lang="fr-FR" sz="1200" dirty="0" err="1">
                <a:latin typeface="Arial Narrow" panose="020B0606020202030204" pitchFamily="34" charset="0"/>
              </a:rPr>
              <a:t>retail</a:t>
            </a:r>
            <a:r>
              <a:rPr lang="fr-FR" sz="1200" dirty="0">
                <a:latin typeface="Arial Narrow" panose="020B0606020202030204" pitchFamily="34" charset="0"/>
              </a:rPr>
              <a:t> </a:t>
            </a:r>
            <a:r>
              <a:rPr lang="fr-FR" sz="1200" dirty="0" err="1">
                <a:latin typeface="Arial Narrow" panose="020B0606020202030204" pitchFamily="34" charset="0"/>
              </a:rPr>
              <a:t>price</a:t>
            </a:r>
            <a:r>
              <a:rPr lang="fr-FR" sz="1200" dirty="0">
                <a:latin typeface="Arial Narrow" panose="020B0606020202030204" pitchFamily="34" charset="0"/>
              </a:rPr>
              <a:t>. </a:t>
            </a:r>
          </a:p>
          <a:p>
            <a:pPr marL="171450">
              <a:lnSpc>
                <a:spcPts val="1300"/>
              </a:lnSpc>
              <a:spcAft>
                <a:spcPts val="200"/>
              </a:spcAft>
              <a:defRPr/>
            </a:pPr>
            <a:r>
              <a:rPr lang="fr-FR" sz="1200" i="1" dirty="0">
                <a:latin typeface="Arial Narrow" panose="020B0606020202030204" pitchFamily="34" charset="0"/>
              </a:rPr>
              <a:t>Note: </a:t>
            </a:r>
            <a:r>
              <a:rPr lang="fr-FR" sz="1200" dirty="0" err="1">
                <a:latin typeface="Arial Narrow" panose="020B0606020202030204" pitchFamily="34" charset="0"/>
              </a:rPr>
              <a:t>Does</a:t>
            </a:r>
            <a:r>
              <a:rPr lang="fr-FR" sz="1200" dirty="0">
                <a:latin typeface="Arial Narrow" panose="020B0606020202030204" pitchFamily="34" charset="0"/>
              </a:rPr>
              <a:t> not show on the Ariba UI—</a:t>
            </a:r>
            <a:r>
              <a:rPr lang="fr-FR" sz="1200" dirty="0" err="1">
                <a:latin typeface="Arial Narrow" panose="020B0606020202030204" pitchFamily="34" charset="0"/>
              </a:rPr>
              <a:t>this</a:t>
            </a:r>
            <a:r>
              <a:rPr lang="fr-FR" sz="1200" dirty="0">
                <a:latin typeface="Arial Narrow" panose="020B0606020202030204" pitchFamily="34" charset="0"/>
              </a:rPr>
              <a:t> </a:t>
            </a:r>
            <a:r>
              <a:rPr lang="fr-FR" sz="1200" dirty="0" err="1">
                <a:latin typeface="Arial Narrow" panose="020B0606020202030204" pitchFamily="34" charset="0"/>
              </a:rPr>
              <a:t>is</a:t>
            </a:r>
            <a:r>
              <a:rPr lang="fr-FR" sz="1200" dirty="0">
                <a:latin typeface="Arial Narrow" panose="020B0606020202030204" pitchFamily="34" charset="0"/>
              </a:rPr>
              <a:t> an </a:t>
            </a:r>
            <a:r>
              <a:rPr lang="fr-FR" sz="1200" dirty="0" err="1">
                <a:latin typeface="Arial Narrow" panose="020B0606020202030204" pitchFamily="34" charset="0"/>
              </a:rPr>
              <a:t>informational-only</a:t>
            </a:r>
            <a:r>
              <a:rPr lang="fr-FR" sz="1200" dirty="0">
                <a:latin typeface="Arial Narrow" panose="020B0606020202030204" pitchFamily="34" charset="0"/>
              </a:rPr>
              <a:t> </a:t>
            </a:r>
            <a:r>
              <a:rPr lang="fr-FR" sz="1200" dirty="0" err="1">
                <a:latin typeface="Arial Narrow" panose="020B0606020202030204" pitchFamily="34" charset="0"/>
              </a:rPr>
              <a:t>field</a:t>
            </a:r>
            <a:r>
              <a:rPr lang="fr-FR" sz="1200" dirty="0">
                <a:latin typeface="Arial Narrow" panose="020B0606020202030204" pitchFamily="34" charset="0"/>
              </a:rPr>
              <a:t> for </a:t>
            </a:r>
            <a:r>
              <a:rPr lang="fr-FR" sz="1200" dirty="0" err="1">
                <a:latin typeface="Arial Narrow" panose="020B0606020202030204" pitchFamily="34" charset="0"/>
              </a:rPr>
              <a:t>Suppliers</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Decimal</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4.32 or 1234.78</a:t>
            </a:r>
          </a:p>
          <a:p>
            <a:pPr marL="171450">
              <a:lnSpc>
                <a:spcPts val="1300"/>
              </a:lnSpc>
              <a:spcAft>
                <a:spcPts val="900"/>
              </a:spcAft>
              <a:defRPr/>
            </a:pPr>
            <a:r>
              <a:rPr lang="en-US" sz="1200" i="1" dirty="0">
                <a:latin typeface="Arial Narrow" panose="020B0606020202030204" pitchFamily="34" charset="0"/>
              </a:rPr>
              <a:t>Note: </a:t>
            </a:r>
            <a:r>
              <a:rPr lang="fr-FR" sz="1200" dirty="0">
                <a:latin typeface="Arial Narrow" panose="020B0606020202030204" pitchFamily="34" charset="0"/>
              </a:rPr>
              <a:t>To </a:t>
            </a:r>
            <a:r>
              <a:rPr lang="fr-FR" sz="1200" dirty="0" err="1">
                <a:latin typeface="Arial Narrow" panose="020B0606020202030204" pitchFamily="34" charset="0"/>
              </a:rPr>
              <a:t>separate</a:t>
            </a:r>
            <a:r>
              <a:rPr lang="fr-FR" sz="1200" dirty="0">
                <a:latin typeface="Arial Narrow" panose="020B0606020202030204" pitchFamily="34" charset="0"/>
              </a:rPr>
              <a:t> the </a:t>
            </a:r>
            <a:r>
              <a:rPr lang="fr-FR" sz="1200" dirty="0" err="1">
                <a:latin typeface="Arial Narrow" panose="020B0606020202030204" pitchFamily="34" charset="0"/>
              </a:rPr>
              <a:t>integer</a:t>
            </a:r>
            <a:r>
              <a:rPr lang="fr-FR" sz="1200" dirty="0">
                <a:latin typeface="Arial Narrow" panose="020B0606020202030204" pitchFamily="34" charset="0"/>
              </a:rPr>
              <a:t> </a:t>
            </a:r>
            <a:r>
              <a:rPr lang="fr-FR" sz="1200" dirty="0" err="1">
                <a:latin typeface="Arial Narrow" panose="020B0606020202030204" pitchFamily="34" charset="0"/>
              </a:rPr>
              <a:t>from</a:t>
            </a:r>
            <a:r>
              <a:rPr lang="fr-FR" sz="1200" dirty="0">
                <a:latin typeface="Arial Narrow" panose="020B0606020202030204" pitchFamily="34" charset="0"/>
              </a:rPr>
              <a:t> the </a:t>
            </a:r>
            <a:r>
              <a:rPr lang="fr-FR" sz="1200" dirty="0" err="1">
                <a:latin typeface="Arial Narrow" panose="020B0606020202030204" pitchFamily="34" charset="0"/>
              </a:rPr>
              <a:t>decimal</a:t>
            </a:r>
            <a:r>
              <a:rPr lang="fr-FR" sz="1200" dirty="0">
                <a:latin typeface="Arial Narrow" panose="020B0606020202030204" pitchFamily="34" charset="0"/>
              </a:rPr>
              <a:t>, </a:t>
            </a:r>
            <a:r>
              <a:rPr lang="fr-FR" sz="1200" dirty="0" err="1">
                <a:latin typeface="Arial Narrow" panose="020B0606020202030204" pitchFamily="34" charset="0"/>
              </a:rPr>
              <a:t>you</a:t>
            </a:r>
            <a:r>
              <a:rPr lang="fr-FR" sz="1200" dirty="0">
                <a:latin typeface="Arial Narrow" panose="020B0606020202030204" pitchFamily="34" charset="0"/>
              </a:rPr>
              <a:t> must use a ‘dot’ and not a comma. </a:t>
            </a:r>
            <a:r>
              <a:rPr lang="fr-FR" sz="1200" dirty="0" err="1">
                <a:latin typeface="Arial Narrow" panose="020B0606020202030204" pitchFamily="34" charset="0"/>
              </a:rPr>
              <a:t>Also</a:t>
            </a:r>
            <a:r>
              <a:rPr lang="fr-FR" sz="1200" dirty="0">
                <a:latin typeface="Arial Narrow" panose="020B0606020202030204" pitchFamily="34" charset="0"/>
              </a:rPr>
              <a:t>, do not use a comma to </a:t>
            </a:r>
            <a:r>
              <a:rPr lang="fr-FR" sz="1200" dirty="0" err="1">
                <a:latin typeface="Arial Narrow" panose="020B0606020202030204" pitchFamily="34" charset="0"/>
              </a:rPr>
              <a:t>indicate</a:t>
            </a:r>
            <a:r>
              <a:rPr lang="fr-FR" sz="1200" dirty="0">
                <a:latin typeface="Arial Narrow" panose="020B0606020202030204" pitchFamily="34" charset="0"/>
              </a:rPr>
              <a:t> ‘</a:t>
            </a:r>
            <a:r>
              <a:rPr lang="fr-FR" sz="1200" dirty="0" err="1">
                <a:latin typeface="Arial Narrow" panose="020B0606020202030204" pitchFamily="34" charset="0"/>
              </a:rPr>
              <a:t>thousands</a:t>
            </a:r>
            <a:r>
              <a:rPr lang="fr-FR" sz="1200" dirty="0">
                <a:latin typeface="Arial Narrow" panose="020B0606020202030204" pitchFamily="34" charset="0"/>
              </a:rPr>
              <a:t>’. Do not </a:t>
            </a:r>
            <a:r>
              <a:rPr lang="fr-FR" sz="1200" dirty="0" err="1">
                <a:latin typeface="Arial Narrow" panose="020B0606020202030204" pitchFamily="34" charset="0"/>
              </a:rPr>
              <a:t>include</a:t>
            </a:r>
            <a:r>
              <a:rPr lang="fr-FR" sz="1200" dirty="0">
                <a:latin typeface="Arial Narrow" panose="020B0606020202030204" pitchFamily="34" charset="0"/>
              </a:rPr>
              <a:t> </a:t>
            </a:r>
            <a:r>
              <a:rPr lang="fr-FR" sz="1200" dirty="0" err="1">
                <a:latin typeface="Arial Narrow" panose="020B0606020202030204" pitchFamily="34" charset="0"/>
              </a:rPr>
              <a:t>any</a:t>
            </a:r>
            <a:r>
              <a:rPr lang="fr-FR" sz="1200" dirty="0">
                <a:latin typeface="Arial Narrow" panose="020B0606020202030204" pitchFamily="34" charset="0"/>
              </a:rPr>
              <a:t> </a:t>
            </a:r>
            <a:r>
              <a:rPr lang="fr-FR" sz="1200" dirty="0" err="1">
                <a:latin typeface="Arial Narrow" panose="020B0606020202030204" pitchFamily="34" charset="0"/>
              </a:rPr>
              <a:t>currency</a:t>
            </a:r>
            <a:r>
              <a:rPr lang="fr-FR" sz="1200" dirty="0">
                <a:latin typeface="Arial Narrow" panose="020B0606020202030204" pitchFamily="34" charset="0"/>
              </a:rPr>
              <a:t> </a:t>
            </a:r>
            <a:r>
              <a:rPr lang="fr-FR" sz="1200" dirty="0" err="1">
                <a:latin typeface="Arial Narrow" panose="020B0606020202030204" pitchFamily="34" charset="0"/>
              </a:rPr>
              <a:t>symbols</a:t>
            </a:r>
            <a:r>
              <a:rPr lang="fr-FR" sz="1200" dirty="0">
                <a:latin typeface="Arial Narrow" panose="020B0606020202030204" pitchFamily="34" charset="0"/>
              </a:rPr>
              <a:t> </a:t>
            </a:r>
            <a:r>
              <a:rPr lang="fr-FR" sz="1200" dirty="0" err="1">
                <a:latin typeface="Arial Narrow" panose="020B0606020202030204" pitchFamily="34" charset="0"/>
              </a:rPr>
              <a:t>such</a:t>
            </a:r>
            <a:r>
              <a:rPr lang="fr-FR" sz="1200" dirty="0">
                <a:latin typeface="Arial Narrow" panose="020B0606020202030204" pitchFamily="34" charset="0"/>
              </a:rPr>
              <a:t> as $, </a:t>
            </a:r>
            <a:r>
              <a:rPr lang="en-US" sz="1200" dirty="0"/>
              <a:t>£ </a:t>
            </a:r>
            <a:r>
              <a:rPr lang="fr-FR" sz="1200" dirty="0">
                <a:latin typeface="Arial Narrow" panose="020B0606020202030204" pitchFamily="34" charset="0"/>
              </a:rPr>
              <a:t>or </a:t>
            </a:r>
            <a:r>
              <a:rPr lang="en-US" sz="1200" dirty="0"/>
              <a:t>¥.</a:t>
            </a: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58229933"/>
              </p:ext>
            </p:extLst>
          </p:nvPr>
        </p:nvGraphicFramePr>
        <p:xfrm>
          <a:off x="504000" y="1617663"/>
          <a:ext cx="4125149" cy="1066223"/>
        </p:xfrm>
        <a:graphic>
          <a:graphicData uri="http://schemas.openxmlformats.org/drawingml/2006/table">
            <a:tbl>
              <a:tblPr firstRow="1" bandRow="1">
                <a:tableStyleId>{2D5ABB26-0587-4C30-8999-92F81FD0307C}</a:tableStyleId>
              </a:tblPr>
              <a:tblGrid>
                <a:gridCol w="1768124">
                  <a:extLst>
                    <a:ext uri="{9D8B030D-6E8A-4147-A177-3AD203B41FA5}">
                      <a16:colId xmlns:a16="http://schemas.microsoft.com/office/drawing/2014/main" val="20000"/>
                    </a:ext>
                  </a:extLst>
                </a:gridCol>
                <a:gridCol w="1654450">
                  <a:extLst>
                    <a:ext uri="{9D8B030D-6E8A-4147-A177-3AD203B41FA5}">
                      <a16:colId xmlns:a16="http://schemas.microsoft.com/office/drawing/2014/main" val="20001"/>
                    </a:ext>
                  </a:extLst>
                </a:gridCol>
                <a:gridCol w="702575">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a:t>
                      </a:r>
                      <a:r>
                        <a:rPr lang="en-US" sz="1000" b="1" baseline="0" dirty="0">
                          <a:solidFill>
                            <a:schemeClr val="bg1"/>
                          </a:solidFill>
                          <a:latin typeface="Arial" panose="020B0604020202020204" pitchFamily="34" charset="0"/>
                          <a:cs typeface="Arial" panose="020B0604020202020204" pitchFamily="34" charset="0"/>
                        </a:rPr>
                        <a:t> URL</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Manufacturer URL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Market Price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r>
                        <a:rPr lang="en-US" sz="1000" kern="1200">
                          <a:solidFill>
                            <a:schemeClr val="tx1"/>
                          </a:solidFill>
                          <a:latin typeface="Arial" panose="020B0604020202020204" pitchFamily="34" charset="0"/>
                          <a:ea typeface="+mn-ea"/>
                          <a:cs typeface="Arial" panose="020B0604020202020204" pitchFamily="34" charset="0"/>
                        </a:rPr>
                        <a:t>http://www.manu.com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12.95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2296.56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4.86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r>
                        <a:rPr lang="en-US" sz="1000">
                          <a:latin typeface="Arial" panose="020B0604020202020204" pitchFamily="34" charset="0"/>
                          <a:cs typeface="Arial" panose="020B0604020202020204" pitchFamily="34" charset="0"/>
                        </a:rPr>
                        <a:t>http://www.supplier.com</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l" defTabSz="914400" rtl="0" eaLnBrk="1" latinLnBrk="0" hangingPunct="1"/>
                      <a:endParaRPr lang="en-US" sz="1000" kern="1200" dirty="0">
                        <a:solidFill>
                          <a:schemeClr val="tx1"/>
                        </a:solidFill>
                        <a:latin typeface="Arial" panose="020B0604020202020204" pitchFamily="34" charset="0"/>
                        <a:ea typeface="+mn-ea"/>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r>
                        <a:rPr lang="en-US" sz="1000" dirty="0">
                          <a:latin typeface="Arial" panose="020B0604020202020204" pitchFamily="34" charset="0"/>
                          <a:cs typeface="Arial" panose="020B0604020202020204" pitchFamily="34" charset="0"/>
                        </a:rPr>
                        <a:t>12.86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99067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49962" cy="4347344"/>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Supplier Part Auxiliary ID - </a:t>
            </a:r>
            <a:r>
              <a:rPr lang="en-US" sz="1400" b="1" dirty="0">
                <a:solidFill>
                  <a:srgbClr val="00B050"/>
                </a:solidFill>
                <a:latin typeface="Arial Narrow" panose="020B0606020202030204" pitchFamily="34" charset="0"/>
              </a:rPr>
              <a:t>Optional </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Uniquely identifies a single item. For example, items in multiple languages or available in multiple units of measure</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1234 French</a:t>
            </a:r>
            <a:endParaRPr lang="en-US" sz="1200" b="1" i="1"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a:t>
            </a:r>
            <a:r>
              <a:rPr lang="en-US" sz="1200" dirty="0">
                <a:latin typeface="Arial Narrow" panose="020B0606020202030204" pitchFamily="34" charset="0"/>
              </a:rPr>
              <a:t>: If any items have the same reference (Supplier Part ID column), this column allows you to differentiate them</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Language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(If blank, defaults to ‘</a:t>
            </a:r>
            <a:r>
              <a:rPr lang="en-US" sz="1200" dirty="0" err="1">
                <a:latin typeface="Arial Narrow" panose="020B0606020202030204" pitchFamily="34" charset="0"/>
              </a:rPr>
              <a:t>en_US</a:t>
            </a:r>
            <a:r>
              <a:rPr lang="en-US" sz="1200" dirty="0">
                <a:latin typeface="Arial Narrow" panose="020B0606020202030204" pitchFamily="34" charset="0"/>
              </a:rPr>
              <a:t>’)</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language used to describe the item.</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71450">
              <a:lnSpc>
                <a:spcPts val="1300"/>
              </a:lnSpc>
              <a:spcAft>
                <a:spcPts val="200"/>
              </a:spcAft>
              <a:defRPr/>
            </a:pPr>
            <a:r>
              <a:rPr lang="en-US" sz="1200" b="1" i="1" dirty="0">
                <a:latin typeface="Arial Narrow" panose="020B0606020202030204" pitchFamily="34" charset="0"/>
              </a:rPr>
              <a:t>Example: </a:t>
            </a:r>
            <a:r>
              <a:rPr lang="en-US" sz="1200" dirty="0" err="1">
                <a:latin typeface="Arial Narrow" panose="020B0606020202030204" pitchFamily="34" charset="0"/>
              </a:rPr>
              <a:t>en_US</a:t>
            </a:r>
            <a:endParaRPr lang="en-US" sz="1200" dirty="0">
              <a:latin typeface="Arial Narrow" panose="020B0606020202030204" pitchFamily="34" charset="0"/>
            </a:endParaRP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language codes is in your Customer’s Supplier Information Portal</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Currency – </a:t>
            </a:r>
            <a:r>
              <a:rPr lang="en-US" sz="1400" b="1" dirty="0">
                <a:solidFill>
                  <a:srgbClr val="00B050"/>
                </a:solidFill>
                <a:latin typeface="Arial Narrow" panose="020B0606020202030204" pitchFamily="34" charset="0"/>
              </a:rPr>
              <a:t>Optional </a:t>
            </a:r>
            <a:r>
              <a:rPr lang="en-US" sz="1200" dirty="0">
                <a:latin typeface="Arial Narrow" panose="020B0606020202030204" pitchFamily="34" charset="0"/>
              </a:rPr>
              <a:t>(Set in Header)</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Specifies the currency used for the prices</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32</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USD, CAD (Canadian Dollar)</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A listing of currency codes is in your Customer’s Supplier Information Portal</a:t>
            </a:r>
          </a:p>
          <a:p>
            <a:pPr marL="115888">
              <a:lnSpc>
                <a:spcPts val="1300"/>
              </a:lnSpc>
              <a:spcAft>
                <a:spcPts val="200"/>
              </a:spcAft>
              <a:defRPr/>
            </a:pPr>
            <a:endParaRPr lang="en-US" sz="1200" dirty="0">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6" name="Table 5"/>
          <p:cNvGraphicFramePr>
            <a:graphicFrameLocks noGrp="1"/>
          </p:cNvGraphicFramePr>
          <p:nvPr>
            <p:extLst>
              <p:ext uri="{D42A27DB-BD31-4B8C-83A1-F6EECF244321}">
                <p14:modId xmlns:p14="http://schemas.microsoft.com/office/powerpoint/2010/main" val="310936677"/>
              </p:ext>
            </p:extLst>
          </p:nvPr>
        </p:nvGraphicFramePr>
        <p:xfrm>
          <a:off x="504001" y="1617663"/>
          <a:ext cx="3561394" cy="1066223"/>
        </p:xfrm>
        <a:graphic>
          <a:graphicData uri="http://schemas.openxmlformats.org/drawingml/2006/table">
            <a:tbl>
              <a:tblPr firstRow="1" bandRow="1">
                <a:tableStyleId>{2D5ABB26-0587-4C30-8999-92F81FD0307C}</a:tableStyleId>
              </a:tblPr>
              <a:tblGrid>
                <a:gridCol w="1812488">
                  <a:extLst>
                    <a:ext uri="{9D8B030D-6E8A-4147-A177-3AD203B41FA5}">
                      <a16:colId xmlns:a16="http://schemas.microsoft.com/office/drawing/2014/main" val="20000"/>
                    </a:ext>
                  </a:extLst>
                </a:gridCol>
                <a:gridCol w="1028764">
                  <a:extLst>
                    <a:ext uri="{9D8B030D-6E8A-4147-A177-3AD203B41FA5}">
                      <a16:colId xmlns:a16="http://schemas.microsoft.com/office/drawing/2014/main" val="20001"/>
                    </a:ext>
                  </a:extLst>
                </a:gridCol>
                <a:gridCol w="720142">
                  <a:extLst>
                    <a:ext uri="{9D8B030D-6E8A-4147-A177-3AD203B41FA5}">
                      <a16:colId xmlns:a16="http://schemas.microsoft.com/office/drawing/2014/main" val="20002"/>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Supplier Part Auxiliary ID</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Language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Currency</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a:latin typeface="Arial" panose="020B0604020202020204" pitchFamily="34" charset="0"/>
                          <a:cs typeface="Arial" panose="020B0604020202020204" pitchFamily="34" charset="0"/>
                        </a:rPr>
                        <a:t>1234-75</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err="1">
                          <a:latin typeface="Arial" panose="020B0604020202020204" pitchFamily="34" charset="0"/>
                          <a:cs typeface="Arial" panose="020B0604020202020204" pitchFamily="34" charset="0"/>
                        </a:rPr>
                        <a:t>en_US</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a:r>
                        <a:rPr lang="en-US" sz="1000" dirty="0">
                          <a:latin typeface="Arial" panose="020B0604020202020204" pitchFamily="34" charset="0"/>
                          <a:cs typeface="Arial" panose="020B0604020202020204" pitchFamily="34" charset="0"/>
                        </a:rPr>
                        <a:t>USD</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247658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1628651"/>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Short Name - </a:t>
            </a:r>
            <a:r>
              <a:rPr lang="en-US" sz="1400" b="1" dirty="0">
                <a:solidFill>
                  <a:srgbClr val="00B050"/>
                </a:solidFill>
                <a:latin typeface="Arial Narrow" panose="020B0606020202030204" pitchFamily="34" charset="0"/>
              </a:rPr>
              <a:t>Optional</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Short description of the item. The Short Name is displayed first in the UI, and is in a larger type face and blue color. You can use the Short Name to describe a category or Item type, then give the specifics in the Item Description</a:t>
            </a:r>
            <a:endParaRPr lang="fr-FR" sz="1200"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Nylon Glove, Blue</a:t>
            </a:r>
          </a:p>
          <a:p>
            <a:pPr marL="1714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80 characters </a:t>
            </a:r>
          </a:p>
          <a:p>
            <a:pPr marL="171450">
              <a:lnSpc>
                <a:spcPts val="1300"/>
              </a:lnSpc>
              <a:spcAft>
                <a:spcPts val="1200"/>
              </a:spcAft>
              <a:defRPr/>
            </a:pPr>
            <a:r>
              <a:rPr lang="en-US" sz="1200" i="1" dirty="0">
                <a:latin typeface="Arial Narrow" panose="020B0606020202030204" pitchFamily="34" charset="0"/>
              </a:rPr>
              <a:t>Note: </a:t>
            </a:r>
            <a:r>
              <a:rPr lang="en-US" sz="1200" dirty="0">
                <a:latin typeface="Arial Narrow" panose="020B0606020202030204" pitchFamily="34" charset="0"/>
              </a:rPr>
              <a:t>If the “Short Name” field is left blank, the first 80 characters of the Item Description column will automatically fill the “Short Name” field</a:t>
            </a:r>
          </a:p>
        </p:txBody>
      </p:sp>
      <p:sp>
        <p:nvSpPr>
          <p:cNvPr id="2" name="Title 1"/>
          <p:cNvSpPr>
            <a:spLocks noGrp="1"/>
          </p:cNvSpPr>
          <p:nvPr>
            <p:ph type="title"/>
          </p:nvPr>
        </p:nvSpPr>
        <p:spPr/>
        <p:txBody>
          <a:bodyPr/>
          <a:lstStyle/>
          <a:p>
            <a:r>
              <a:rPr lang="en-US" noProof="0" dirty="0"/>
              <a:t>Creating a CIF Catalog</a:t>
            </a:r>
          </a:p>
        </p:txBody>
      </p:sp>
      <p:graphicFrame>
        <p:nvGraphicFramePr>
          <p:cNvPr id="8" name="Table 7"/>
          <p:cNvGraphicFramePr>
            <a:graphicFrameLocks noGrp="1"/>
          </p:cNvGraphicFramePr>
          <p:nvPr>
            <p:extLst>
              <p:ext uri="{D42A27DB-BD31-4B8C-83A1-F6EECF244321}">
                <p14:modId xmlns:p14="http://schemas.microsoft.com/office/powerpoint/2010/main" val="1723042175"/>
              </p:ext>
            </p:extLst>
          </p:nvPr>
        </p:nvGraphicFramePr>
        <p:xfrm>
          <a:off x="504001" y="1617663"/>
          <a:ext cx="3571875" cy="1066223"/>
        </p:xfrm>
        <a:graphic>
          <a:graphicData uri="http://schemas.openxmlformats.org/drawingml/2006/table">
            <a:tbl>
              <a:tblPr firstRow="1" bandRow="1">
                <a:tableStyleId>{2D5ABB26-0587-4C30-8999-92F81FD0307C}</a:tableStyleId>
              </a:tblPr>
              <a:tblGrid>
                <a:gridCol w="3571875">
                  <a:extLst>
                    <a:ext uri="{9D8B030D-6E8A-4147-A177-3AD203B41FA5}">
                      <a16:colId xmlns:a16="http://schemas.microsoft.com/office/drawing/2014/main" val="20000"/>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Short Name </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b="0">
                          <a:latin typeface="Arial" panose="020B0604020202020204" pitchFamily="34" charset="0"/>
                          <a:cs typeface="Arial" panose="020B0604020202020204" pitchFamily="34" charset="0"/>
                        </a:rPr>
                        <a:t>Soft Drink, Soda, </a:t>
                      </a:r>
                      <a:r>
                        <a:rPr lang="en-US" sz="1000" b="0" err="1">
                          <a:latin typeface="Arial" panose="020B0604020202020204" pitchFamily="34" charset="0"/>
                          <a:cs typeface="Arial" panose="020B0604020202020204" pitchFamily="34" charset="0"/>
                        </a:rPr>
                        <a:t>Dr</a:t>
                      </a:r>
                      <a:r>
                        <a:rPr lang="en-US" sz="1000" b="0">
                          <a:latin typeface="Arial" panose="020B0604020202020204" pitchFamily="34" charset="0"/>
                          <a:cs typeface="Arial" panose="020B0604020202020204" pitchFamily="34" charset="0"/>
                        </a:rPr>
                        <a:t> Pepper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Dairy, Milk, 1% </a:t>
                      </a:r>
                      <a:r>
                        <a:rPr lang="en-US" sz="1000" b="0" err="1">
                          <a:latin typeface="Arial" panose="020B0604020202020204" pitchFamily="34" charset="0"/>
                          <a:cs typeface="Arial" panose="020B0604020202020204" pitchFamily="34" charset="0"/>
                        </a:rPr>
                        <a:t>milkfat</a:t>
                      </a:r>
                      <a:endParaRPr lang="en-US" sz="1000" b="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a:latin typeface="Arial" panose="020B0604020202020204" pitchFamily="34" charset="0"/>
                          <a:cs typeface="Arial" panose="020B0604020202020204" pitchFamily="34" charset="0"/>
                        </a:rPr>
                        <a:t>Coffee, Dark Roast, Starbucks</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dirty="0">
                          <a:latin typeface="Arial" panose="020B0604020202020204" pitchFamily="34" charset="0"/>
                          <a:cs typeface="Arial" panose="020B0604020202020204" pitchFamily="34" charset="0"/>
                        </a:rPr>
                        <a:t>Soft</a:t>
                      </a:r>
                      <a:r>
                        <a:rPr lang="en-US" sz="1000" b="0" baseline="0" dirty="0">
                          <a:latin typeface="Arial" panose="020B0604020202020204" pitchFamily="34" charset="0"/>
                          <a:cs typeface="Arial" panose="020B0604020202020204" pitchFamily="34" charset="0"/>
                        </a:rPr>
                        <a:t> Drink, Juice, Minute Maid</a:t>
                      </a:r>
                      <a:endParaRPr lang="en-US" sz="1000" b="0" dirty="0">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60200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2641749"/>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Effective Date - </a:t>
            </a:r>
            <a:r>
              <a:rPr lang="fr-FR" sz="1400" b="1" dirty="0" err="1">
                <a:solidFill>
                  <a:srgbClr val="00B050"/>
                </a:solidFill>
                <a:latin typeface="Arial Narrow" panose="020B0606020202030204" pitchFamily="34" charset="0"/>
              </a:rPr>
              <a:t>Optional</a:t>
            </a:r>
            <a:endParaRPr lang="en-US" sz="1400" b="1" dirty="0">
              <a:solidFill>
                <a:srgbClr val="00B050"/>
              </a:solidFill>
              <a:latin typeface="Arial Narrow" panose="020B0606020202030204" pitchFamily="34" charset="0"/>
            </a:endParaRP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Date that the catalog item becomes valid and visible.</a:t>
            </a:r>
            <a:br>
              <a:rPr lang="en-US" sz="1200" dirty="0">
                <a:latin typeface="Arial Narrow" panose="020B0606020202030204" pitchFamily="34" charset="0"/>
              </a:rPr>
            </a:br>
            <a:r>
              <a:rPr lang="en-US" sz="1200" b="1" i="1" dirty="0">
                <a:latin typeface="Arial Narrow" panose="020B0606020202030204" pitchFamily="34" charset="0"/>
              </a:rPr>
              <a:t>Type of data: </a:t>
            </a:r>
            <a:r>
              <a:rPr lang="en-US" sz="1200" dirty="0">
                <a:latin typeface="Arial Narrow" panose="020B0606020202030204" pitchFamily="34" charset="0"/>
              </a:rPr>
              <a:t>Date</a:t>
            </a:r>
          </a:p>
          <a:p>
            <a:pPr marL="169863" indent="-6350">
              <a:lnSpc>
                <a:spcPts val="1300"/>
              </a:lnSpc>
              <a:spcAft>
                <a:spcPts val="200"/>
              </a:spcAft>
              <a:defRPr/>
            </a:pPr>
            <a:r>
              <a:rPr lang="en-US" sz="1200" b="1" i="1" dirty="0">
                <a:latin typeface="Arial Narrow" panose="020B0606020202030204" pitchFamily="34" charset="0"/>
              </a:rPr>
              <a:t>Format: </a:t>
            </a:r>
            <a:r>
              <a:rPr lang="en-US" sz="1200" dirty="0">
                <a:latin typeface="Arial Narrow" panose="020B0606020202030204" pitchFamily="34" charset="0"/>
              </a:rPr>
              <a:t>YYYY-DD-MM</a:t>
            </a:r>
          </a:p>
          <a:p>
            <a:pPr marL="169863" indent="-6350">
              <a:lnSpc>
                <a:spcPts val="1300"/>
              </a:lnSpc>
              <a:spcAft>
                <a:spcPts val="900"/>
              </a:spcAft>
              <a:defRPr/>
            </a:pPr>
            <a:r>
              <a:rPr lang="en-US" sz="1200" i="1" dirty="0">
                <a:latin typeface="Arial Narrow" panose="020B0606020202030204" pitchFamily="34" charset="0"/>
              </a:rPr>
              <a:t>Note: </a:t>
            </a:r>
            <a:r>
              <a:rPr lang="en-US" sz="1200" dirty="0">
                <a:latin typeface="Arial Narrow" panose="020B0606020202030204" pitchFamily="34" charset="0"/>
              </a:rPr>
              <a:t>If you load an item with a date prior to today, the item will be seen immediately, regardless of the Effective Date.</a:t>
            </a: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Expiration Date - </a:t>
            </a:r>
            <a:r>
              <a:rPr lang="en-US" sz="1400" b="1" dirty="0">
                <a:solidFill>
                  <a:srgbClr val="00B050"/>
                </a:solidFill>
                <a:latin typeface="Arial Narrow" panose="020B0606020202030204" pitchFamily="34" charset="0"/>
              </a:rPr>
              <a:t>Optional</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Date that the catalog item expires and is removed from catalog visibility.</a:t>
            </a:r>
            <a:br>
              <a:rPr lang="en-US" sz="1200" dirty="0">
                <a:latin typeface="Arial Narrow" panose="020B0606020202030204" pitchFamily="34" charset="0"/>
              </a:rPr>
            </a:br>
            <a:r>
              <a:rPr lang="en-US" sz="1200" b="1" i="1" dirty="0">
                <a:solidFill>
                  <a:srgbClr val="000000"/>
                </a:solidFill>
                <a:latin typeface="Arial Narrow" panose="020B0606020202030204" pitchFamily="34" charset="0"/>
              </a:rPr>
              <a:t>Type of data: </a:t>
            </a:r>
            <a:r>
              <a:rPr lang="en-US" sz="1200" dirty="0">
                <a:solidFill>
                  <a:srgbClr val="000000"/>
                </a:solidFill>
                <a:latin typeface="Arial Narrow" panose="020B0606020202030204" pitchFamily="34" charset="0"/>
              </a:rPr>
              <a:t>Date</a:t>
            </a:r>
          </a:p>
          <a:p>
            <a:pPr marL="169863" lvl="0" indent="-6350">
              <a:lnSpc>
                <a:spcPts val="1300"/>
              </a:lnSpc>
              <a:spcAft>
                <a:spcPts val="200"/>
              </a:spcAft>
              <a:defRPr/>
            </a:pPr>
            <a:r>
              <a:rPr lang="en-US" sz="1200" b="1" i="1" dirty="0">
                <a:solidFill>
                  <a:srgbClr val="000000"/>
                </a:solidFill>
                <a:latin typeface="Arial Narrow" panose="020B0606020202030204" pitchFamily="34" charset="0"/>
              </a:rPr>
              <a:t>Format: </a:t>
            </a:r>
            <a:r>
              <a:rPr lang="en-US" sz="1200" dirty="0">
                <a:solidFill>
                  <a:srgbClr val="000000"/>
                </a:solidFill>
                <a:latin typeface="Arial Narrow" panose="020B0606020202030204" pitchFamily="34" charset="0"/>
              </a:rPr>
              <a:t>YYYY-DD-MM</a:t>
            </a:r>
          </a:p>
          <a:p>
            <a:pPr marL="169863" indent="-6350">
              <a:lnSpc>
                <a:spcPts val="1300"/>
              </a:lnSpc>
              <a:spcAft>
                <a:spcPts val="900"/>
              </a:spcAft>
              <a:defRPr/>
            </a:pPr>
            <a:r>
              <a:rPr lang="en-US" sz="1200" i="1" dirty="0">
                <a:latin typeface="Arial Narrow" panose="020B0606020202030204" pitchFamily="34" charset="0"/>
              </a:rPr>
              <a:t>Note: </a:t>
            </a:r>
            <a:r>
              <a:rPr lang="en-US" sz="1200" dirty="0">
                <a:latin typeface="Arial Narrow" panose="020B0606020202030204" pitchFamily="34" charset="0"/>
              </a:rPr>
              <a:t>In Ariba catalogs there is no warning about items' expiring. When the date occurs, the item(s) are removed from visibility automatically. </a:t>
            </a:r>
          </a:p>
          <a:p>
            <a:pPr marL="169863" lvl="0" indent="-6350">
              <a:lnSpc>
                <a:spcPts val="1300"/>
              </a:lnSpc>
              <a:spcAft>
                <a:spcPts val="900"/>
              </a:spcAft>
              <a:defRPr/>
            </a:pPr>
            <a:endParaRPr lang="en-US" sz="1200" dirty="0">
              <a:solidFill>
                <a:srgbClr val="000000"/>
              </a:solidFill>
              <a:latin typeface="Arial Narrow" panose="020B0606020202030204" pitchFamily="34" charset="0"/>
            </a:endParaRPr>
          </a:p>
        </p:txBody>
      </p:sp>
      <p:sp>
        <p:nvSpPr>
          <p:cNvPr id="2" name="Title 1"/>
          <p:cNvSpPr>
            <a:spLocks noGrp="1"/>
          </p:cNvSpPr>
          <p:nvPr>
            <p:ph type="title"/>
          </p:nvPr>
        </p:nvSpPr>
        <p:spPr/>
        <p:txBody>
          <a:bodyPr/>
          <a:lstStyle/>
          <a:p>
            <a:r>
              <a:rPr lang="en-US" noProof="0" dirty="0"/>
              <a:t>Creating a CIF Catalog</a:t>
            </a:r>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4025643131"/>
              </p:ext>
            </p:extLst>
          </p:nvPr>
        </p:nvGraphicFramePr>
        <p:xfrm>
          <a:off x="501650" y="1617663"/>
          <a:ext cx="3569418" cy="106622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Effective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Expiration Date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2018-01-06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2018-31-12</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l"/>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2018-01-08</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dirty="0">
                          <a:latin typeface="Arial" panose="020B0604020202020204" pitchFamily="34" charset="0"/>
                          <a:cs typeface="Arial" panose="020B0604020202020204" pitchFamily="34" charset="0"/>
                        </a:rPr>
                        <a:t>2018-01-06</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endParaRPr lang="en-US" sz="1000" dirty="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14828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indent="228600">
              <a:lnSpc>
                <a:spcPts val="2600"/>
              </a:lnSpc>
              <a:spcBef>
                <a:spcPts val="0"/>
              </a:spcBef>
              <a:spcAft>
                <a:spcPts val="900"/>
              </a:spcAft>
              <a:buSzPct val="100000"/>
              <a:buFont typeface="Wingdings" panose="05000000000000000000" pitchFamily="2" charset="2"/>
              <a:buChar char="§"/>
            </a:pPr>
            <a:r>
              <a:rPr lang="en-US" sz="2400" dirty="0"/>
              <a:t>The Catalog Upload Process</a:t>
            </a:r>
          </a:p>
          <a:p>
            <a:pPr indent="228600">
              <a:lnSpc>
                <a:spcPts val="2600"/>
              </a:lnSpc>
              <a:spcBef>
                <a:spcPts val="0"/>
              </a:spcBef>
              <a:spcAft>
                <a:spcPts val="900"/>
              </a:spcAft>
              <a:buSzPct val="100000"/>
              <a:buFont typeface="Wingdings" panose="05000000000000000000" pitchFamily="2" charset="2"/>
              <a:buChar char="§"/>
            </a:pPr>
            <a:r>
              <a:rPr lang="en-US" sz="2400" dirty="0"/>
              <a:t>The CIF Catalog Template</a:t>
            </a:r>
          </a:p>
          <a:p>
            <a:pPr indent="228600">
              <a:lnSpc>
                <a:spcPts val="2600"/>
              </a:lnSpc>
              <a:spcBef>
                <a:spcPts val="0"/>
              </a:spcBef>
              <a:spcAft>
                <a:spcPts val="900"/>
              </a:spcAft>
              <a:buFont typeface="Wingdings" panose="05000000000000000000" pitchFamily="2" charset="2"/>
              <a:buChar char="§"/>
            </a:pPr>
            <a:r>
              <a:rPr lang="en-US" sz="2400" dirty="0"/>
              <a:t>Creating a CIF Catalog</a:t>
            </a:r>
          </a:p>
          <a:p>
            <a:pPr indent="228600">
              <a:lnSpc>
                <a:spcPts val="2600"/>
              </a:lnSpc>
              <a:spcBef>
                <a:spcPts val="0"/>
              </a:spcBef>
              <a:spcAft>
                <a:spcPts val="900"/>
              </a:spcAft>
              <a:buFont typeface="Wingdings" panose="05000000000000000000" pitchFamily="2" charset="2"/>
              <a:buChar char="§"/>
            </a:pPr>
            <a:r>
              <a:rPr lang="en-US" sz="2400" dirty="0"/>
              <a:t>The Catalog User Interface</a:t>
            </a:r>
          </a:p>
          <a:p>
            <a:pPr indent="228600">
              <a:lnSpc>
                <a:spcPts val="2600"/>
              </a:lnSpc>
              <a:spcBef>
                <a:spcPts val="0"/>
              </a:spcBef>
              <a:spcAft>
                <a:spcPts val="900"/>
              </a:spcAft>
              <a:buSzPct val="100000"/>
              <a:buFont typeface="Wingdings" pitchFamily="2" charset="2"/>
              <a:buChar char="§"/>
            </a:pPr>
            <a:r>
              <a:rPr lang="en-US" sz="2400" dirty="0"/>
              <a:t>Uploading and Publishing New Catalogs</a:t>
            </a:r>
          </a:p>
          <a:p>
            <a:pPr indent="228600">
              <a:lnSpc>
                <a:spcPts val="2600"/>
              </a:lnSpc>
              <a:spcBef>
                <a:spcPts val="0"/>
              </a:spcBef>
              <a:spcAft>
                <a:spcPts val="900"/>
              </a:spcAft>
              <a:buSzPct val="100000"/>
              <a:buFont typeface="Wingdings" pitchFamily="2" charset="2"/>
              <a:buChar char="§"/>
            </a:pPr>
            <a:r>
              <a:rPr lang="en-US" sz="2400" dirty="0"/>
              <a:t>Replacing Existing Catalogs</a:t>
            </a:r>
          </a:p>
          <a:p>
            <a:pPr indent="228600">
              <a:lnSpc>
                <a:spcPts val="2600"/>
              </a:lnSpc>
              <a:spcBef>
                <a:spcPts val="0"/>
              </a:spcBef>
              <a:spcAft>
                <a:spcPts val="900"/>
              </a:spcAft>
              <a:buSzPct val="100000"/>
              <a:buFont typeface="Wingdings" pitchFamily="2" charset="2"/>
              <a:buChar char="§"/>
            </a:pPr>
            <a:r>
              <a:rPr lang="en-US" sz="2400" dirty="0"/>
              <a:t>Appendix </a:t>
            </a:r>
          </a:p>
          <a:p>
            <a:pPr indent="228600">
              <a:lnSpc>
                <a:spcPts val="2600"/>
              </a:lnSpc>
              <a:spcBef>
                <a:spcPts val="0"/>
              </a:spcBef>
              <a:spcAft>
                <a:spcPts val="900"/>
              </a:spcAft>
              <a:buSzPct val="100000"/>
              <a:buFont typeface="Wingdings" pitchFamily="2" charset="2"/>
              <a:buChar char="§"/>
            </a:pPr>
            <a:r>
              <a:rPr lang="en-US" sz="2400" dirty="0"/>
              <a:t>Questions</a:t>
            </a:r>
          </a:p>
        </p:txBody>
      </p:sp>
      <p:sp>
        <p:nvSpPr>
          <p:cNvPr id="2" name="Title 1"/>
          <p:cNvSpPr>
            <a:spLocks noGrp="1"/>
          </p:cNvSpPr>
          <p:nvPr>
            <p:ph type="title"/>
          </p:nvPr>
        </p:nvSpPr>
        <p:spPr/>
        <p:txBody>
          <a:bodyPr/>
          <a:lstStyle/>
          <a:p>
            <a:r>
              <a:rPr lang="en-US" noProof="0" dirty="0">
                <a:latin typeface="+mj-lt"/>
              </a:rPr>
              <a:t>Session Agenda</a:t>
            </a:r>
          </a:p>
        </p:txBody>
      </p:sp>
    </p:spTree>
    <p:extLst>
      <p:ext uri="{BB962C8B-B14F-4D97-AF65-F5344CB8AC3E}">
        <p14:creationId xmlns:p14="http://schemas.microsoft.com/office/powerpoint/2010/main" val="2875873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7" y="1617663"/>
            <a:ext cx="6050089" cy="910506"/>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Internal Part ID Number- </a:t>
            </a:r>
            <a:r>
              <a:rPr lang="en-US" sz="1400" b="1" dirty="0">
                <a:solidFill>
                  <a:srgbClr val="F79600"/>
                </a:solidFill>
                <a:latin typeface="Arial Narrow" panose="020B0606020202030204" pitchFamily="34" charset="0"/>
              </a:rPr>
              <a:t>Optional, but preferred - Only use if CP provides this value</a:t>
            </a:r>
          </a:p>
          <a:p>
            <a:pPr marL="1714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CP’s Internal Part ID Number for your catalog item(s).  </a:t>
            </a:r>
            <a:r>
              <a:rPr lang="en-US" sz="1200" b="1" dirty="0">
                <a:latin typeface="Arial Narrow" panose="020B0606020202030204" pitchFamily="34" charset="0"/>
              </a:rPr>
              <a:t>Only fill this out if CP has provided you with the internal part ID Number for your catalog items.</a:t>
            </a:r>
            <a:endParaRPr lang="fr-FR" sz="1200" b="1" dirty="0">
              <a:latin typeface="Arial Narrow" panose="020B0606020202030204" pitchFamily="34" charset="0"/>
            </a:endParaRP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71450">
              <a:lnSpc>
                <a:spcPts val="1300"/>
              </a:lnSpc>
              <a:spcAft>
                <a:spcPts val="200"/>
              </a:spcAft>
              <a:defRPr/>
            </a:pPr>
            <a:r>
              <a:rPr lang="en-US" sz="1200" b="1" i="1" dirty="0">
                <a:latin typeface="Arial Narrow" panose="020B0606020202030204" pitchFamily="34" charset="0"/>
              </a:rPr>
              <a:t>Example: </a:t>
            </a:r>
            <a:r>
              <a:rPr lang="en-US" sz="1200" dirty="0">
                <a:latin typeface="Arial Narrow" panose="020B0606020202030204" pitchFamily="34" charset="0"/>
              </a:rPr>
              <a:t>123456789</a:t>
            </a:r>
          </a:p>
        </p:txBody>
      </p:sp>
      <p:sp>
        <p:nvSpPr>
          <p:cNvPr id="2" name="Title 1"/>
          <p:cNvSpPr>
            <a:spLocks noGrp="1"/>
          </p:cNvSpPr>
          <p:nvPr>
            <p:ph type="title"/>
          </p:nvPr>
        </p:nvSpPr>
        <p:spPr/>
        <p:txBody>
          <a:bodyPr/>
          <a:lstStyle/>
          <a:p>
            <a:r>
              <a:rPr lang="en-US" noProof="0" dirty="0"/>
              <a:t>Creating a CIF Catalog</a:t>
            </a:r>
          </a:p>
        </p:txBody>
      </p:sp>
      <p:graphicFrame>
        <p:nvGraphicFramePr>
          <p:cNvPr id="8" name="Table 7"/>
          <p:cNvGraphicFramePr>
            <a:graphicFrameLocks noGrp="1"/>
          </p:cNvGraphicFramePr>
          <p:nvPr>
            <p:extLst>
              <p:ext uri="{D42A27DB-BD31-4B8C-83A1-F6EECF244321}">
                <p14:modId xmlns:p14="http://schemas.microsoft.com/office/powerpoint/2010/main" val="4046199960"/>
              </p:ext>
            </p:extLst>
          </p:nvPr>
        </p:nvGraphicFramePr>
        <p:xfrm>
          <a:off x="504001" y="1617663"/>
          <a:ext cx="3571875" cy="1071847"/>
        </p:xfrm>
        <a:graphic>
          <a:graphicData uri="http://schemas.openxmlformats.org/drawingml/2006/table">
            <a:tbl>
              <a:tblPr firstRow="1" bandRow="1">
                <a:tableStyleId>{2D5ABB26-0587-4C30-8999-92F81FD0307C}</a:tableStyleId>
              </a:tblPr>
              <a:tblGrid>
                <a:gridCol w="3571875">
                  <a:extLst>
                    <a:ext uri="{9D8B030D-6E8A-4147-A177-3AD203B41FA5}">
                      <a16:colId xmlns:a16="http://schemas.microsoft.com/office/drawing/2014/main" val="20000"/>
                    </a:ext>
                  </a:extLst>
                </a:gridCol>
              </a:tblGrid>
              <a:tr h="334703">
                <a:tc>
                  <a:txBody>
                    <a:bodyPr/>
                    <a:lstStyle/>
                    <a:p>
                      <a:pPr algn="ctr"/>
                      <a:r>
                        <a:rPr lang="en-US" sz="1000" b="1" dirty="0" err="1">
                          <a:solidFill>
                            <a:schemeClr val="bg1"/>
                          </a:solidFill>
                          <a:latin typeface="Arial" panose="020B0604020202020204" pitchFamily="34" charset="0"/>
                          <a:cs typeface="Arial" panose="020B0604020202020204" pitchFamily="34" charset="0"/>
                        </a:rPr>
                        <a:t>internalpartid</a:t>
                      </a:r>
                      <a:endParaRPr lang="en-US" sz="1000" b="1" dirty="0">
                        <a:solidFill>
                          <a:schemeClr val="bg1"/>
                        </a:solidFill>
                        <a:latin typeface="Arial" panose="020B0604020202020204" pitchFamily="34" charset="0"/>
                        <a:cs typeface="Arial" panose="020B0604020202020204" pitchFamily="34" charset="0"/>
                      </a:endParaRP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F79600"/>
                    </a:solidFill>
                  </a:tcPr>
                </a:tc>
                <a:extLst>
                  <a:ext uri="{0D108BD9-81ED-4DB2-BD59-A6C34878D82A}">
                    <a16:rowId xmlns:a16="http://schemas.microsoft.com/office/drawing/2014/main" val="10000"/>
                  </a:ext>
                </a:extLst>
              </a:tr>
              <a:tr h="182880">
                <a:tc>
                  <a:txBody>
                    <a:bodyPr/>
                    <a:lstStyle/>
                    <a:p>
                      <a:pPr algn="l"/>
                      <a:r>
                        <a:rPr lang="en-US" sz="1000" b="0" dirty="0">
                          <a:latin typeface="Arial" panose="020B0604020202020204" pitchFamily="34" charset="0"/>
                          <a:cs typeface="Arial" panose="020B0604020202020204" pitchFamily="34" charset="0"/>
                        </a:rPr>
                        <a:t>CP Internal Part ID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8504">
                <a:tc>
                  <a:txBody>
                    <a:bodyPr/>
                    <a:lstStyle/>
                    <a:p>
                      <a:pPr algn="l"/>
                      <a:r>
                        <a:rPr lang="en-US" sz="1000" b="0" dirty="0">
                          <a:latin typeface="Arial" panose="020B0604020202020204" pitchFamily="34" charset="0"/>
                          <a:cs typeface="Arial" panose="020B0604020202020204" pitchFamily="34" charset="0"/>
                        </a:rPr>
                        <a:t>CP Internal Part ID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l"/>
                      <a:r>
                        <a:rPr lang="en-US" sz="1000" b="0" dirty="0">
                          <a:latin typeface="Arial" panose="020B0604020202020204" pitchFamily="34" charset="0"/>
                          <a:cs typeface="Arial" panose="020B0604020202020204" pitchFamily="34" charset="0"/>
                        </a:rPr>
                        <a:t>CP Internal Part ID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b="0" dirty="0">
                          <a:latin typeface="Arial" panose="020B0604020202020204" pitchFamily="34" charset="0"/>
                          <a:cs typeface="Arial" panose="020B0604020202020204" pitchFamily="34" charset="0"/>
                        </a:rPr>
                        <a:t>CP Internal Part ID Number</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99051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6"/>
          <p:cNvSpPr txBox="1">
            <a:spLocks noChangeArrowheads="1"/>
          </p:cNvSpPr>
          <p:nvPr/>
        </p:nvSpPr>
        <p:spPr bwMode="auto">
          <a:xfrm>
            <a:off x="5640388" y="1617663"/>
            <a:ext cx="6050089" cy="3064942"/>
          </a:xfrm>
          <a:prstGeom prst="rect">
            <a:avLst/>
          </a:prstGeom>
          <a:solidFill>
            <a:schemeClr val="bg1"/>
          </a:solidFill>
          <a:ln w="9525">
            <a:noFill/>
            <a:miter lim="800000"/>
            <a:headEnd/>
            <a:tailEnd type="none" w="lg" len="lg"/>
          </a:ln>
        </p:spPr>
        <p:txBody>
          <a:bodyPr wrap="square" lIns="0" tIns="0" rIns="0" bIns="0">
            <a:spAutoFit/>
          </a:bodyPr>
          <a:lstStyle/>
          <a:p>
            <a:pPr marL="171450" indent="-171450">
              <a:lnSpc>
                <a:spcPts val="1300"/>
              </a:lnSpc>
              <a:spcAft>
                <a:spcPts val="200"/>
              </a:spcAft>
              <a:buFont typeface="Wingdings" pitchFamily="2" charset="2"/>
              <a:buChar char="§"/>
              <a:defRPr/>
            </a:pPr>
            <a:r>
              <a:rPr lang="fr-FR" sz="1400" b="1" dirty="0">
                <a:latin typeface="Arial Narrow" panose="020B0606020202030204" pitchFamily="34" charset="0"/>
              </a:rPr>
              <a:t>Image – </a:t>
            </a:r>
            <a:r>
              <a:rPr lang="fr-FR" sz="1400" b="1" dirty="0" err="1">
                <a:solidFill>
                  <a:srgbClr val="00B050"/>
                </a:solidFill>
                <a:latin typeface="Arial Narrow" panose="020B0606020202030204" pitchFamily="34" charset="0"/>
              </a:rPr>
              <a:t>Optional</a:t>
            </a:r>
            <a:endParaRPr lang="en-US" sz="1400" b="1" dirty="0">
              <a:solidFill>
                <a:srgbClr val="00B050"/>
              </a:solidFill>
              <a:latin typeface="Arial Narrow" panose="020B0606020202030204" pitchFamily="34" charset="0"/>
            </a:endParaRPr>
          </a:p>
          <a:p>
            <a:pPr marL="171450">
              <a:lnSpc>
                <a:spcPts val="1300"/>
              </a:lnSpc>
              <a:defRPr/>
            </a:pPr>
            <a:r>
              <a:rPr lang="en-US" sz="1200" b="1" i="1" dirty="0">
                <a:latin typeface="Arial Narrow" panose="020B0606020202030204" pitchFamily="34" charset="0"/>
              </a:rPr>
              <a:t>Description: </a:t>
            </a:r>
            <a:r>
              <a:rPr lang="en-US" sz="1200" dirty="0">
                <a:latin typeface="Arial Narrow" panose="020B0606020202030204" pitchFamily="34" charset="0"/>
              </a:rPr>
              <a:t>URL of the item’s image (preferred), or filename of the image (sent in a zip file)</a:t>
            </a:r>
          </a:p>
          <a:p>
            <a:pPr marL="1714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714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250 x 250 pixels </a:t>
            </a:r>
          </a:p>
          <a:p>
            <a:pPr marL="171450">
              <a:lnSpc>
                <a:spcPts val="1300"/>
              </a:lnSpc>
              <a:spcAft>
                <a:spcPts val="900"/>
              </a:spcAft>
              <a:defRPr/>
            </a:pPr>
            <a:endParaRPr lang="en-US" sz="1200" dirty="0">
              <a:latin typeface="Arial Narrow" panose="020B0606020202030204" pitchFamily="34" charset="0"/>
            </a:endParaRPr>
          </a:p>
          <a:p>
            <a:pPr marL="171450" indent="-171450">
              <a:lnSpc>
                <a:spcPts val="1300"/>
              </a:lnSpc>
              <a:spcAft>
                <a:spcPts val="200"/>
              </a:spcAft>
              <a:buFont typeface="Wingdings" pitchFamily="2" charset="2"/>
              <a:buChar char="§"/>
              <a:defRPr/>
            </a:pPr>
            <a:r>
              <a:rPr lang="en-US" sz="1400" b="1" dirty="0">
                <a:latin typeface="Arial Narrow" panose="020B0606020202030204" pitchFamily="34" charset="0"/>
              </a:rPr>
              <a:t>Detail: Thumbnail - </a:t>
            </a:r>
            <a:r>
              <a:rPr lang="en-US" sz="1400" b="1" dirty="0">
                <a:solidFill>
                  <a:srgbClr val="00B050"/>
                </a:solidFill>
                <a:latin typeface="Arial Narrow" panose="020B0606020202030204" pitchFamily="34" charset="0"/>
              </a:rPr>
              <a:t>Optional</a:t>
            </a:r>
          </a:p>
          <a:p>
            <a:pPr marL="169863" indent="-6350">
              <a:lnSpc>
                <a:spcPts val="1300"/>
              </a:lnSpc>
              <a:spcAft>
                <a:spcPts val="200"/>
              </a:spcAft>
              <a:defRPr/>
            </a:pPr>
            <a:r>
              <a:rPr lang="en-US" sz="1200" b="1" i="1" dirty="0">
                <a:latin typeface="Arial Narrow" panose="020B0606020202030204" pitchFamily="34" charset="0"/>
              </a:rPr>
              <a:t>Description: </a:t>
            </a:r>
            <a:r>
              <a:rPr lang="en-US" sz="1200" dirty="0">
                <a:latin typeface="Arial Narrow" panose="020B0606020202030204" pitchFamily="34" charset="0"/>
              </a:rPr>
              <a:t>URL of an Icon-size image of the item, or filename of the image (sent in the zip file)—can be different from the product’s full-size Image</a:t>
            </a:r>
          </a:p>
          <a:p>
            <a:pPr marL="169863" indent="-6350">
              <a:lnSpc>
                <a:spcPts val="1300"/>
              </a:lnSpc>
              <a:spcAft>
                <a:spcPts val="200"/>
              </a:spcAft>
              <a:defRPr/>
            </a:pPr>
            <a:r>
              <a:rPr lang="en-US" sz="1200" b="1" i="1" dirty="0">
                <a:latin typeface="Arial Narrow" panose="020B0606020202030204" pitchFamily="34" charset="0"/>
              </a:rPr>
              <a:t>Supported image formats: </a:t>
            </a:r>
            <a:r>
              <a:rPr lang="en-US" sz="1200" dirty="0">
                <a:latin typeface="Arial Narrow" panose="020B0606020202030204" pitchFamily="34" charset="0"/>
              </a:rPr>
              <a:t>JPG, JPEG, GIF, PNG, BMP—(JPG preferred)</a:t>
            </a:r>
          </a:p>
          <a:p>
            <a:pPr marL="169863" indent="-6350">
              <a:lnSpc>
                <a:spcPts val="1300"/>
              </a:lnSpc>
              <a:spcAft>
                <a:spcPts val="200"/>
              </a:spcAft>
              <a:defRPr/>
            </a:pPr>
            <a:r>
              <a:rPr lang="en-US" sz="1200" b="1" i="1" dirty="0">
                <a:latin typeface="Arial Narrow" panose="020B0606020202030204" pitchFamily="34" charset="0"/>
              </a:rPr>
              <a:t>Type of data: </a:t>
            </a:r>
            <a:r>
              <a:rPr lang="en-US" sz="1200" dirty="0">
                <a:latin typeface="Arial Narrow" panose="020B0606020202030204" pitchFamily="34" charset="0"/>
              </a:rPr>
              <a:t>String</a:t>
            </a:r>
          </a:p>
          <a:p>
            <a:pPr marL="169863" indent="-6350">
              <a:lnSpc>
                <a:spcPts val="1300"/>
              </a:lnSpc>
              <a:spcAft>
                <a:spcPts val="200"/>
              </a:spcAft>
              <a:defRPr/>
            </a:pPr>
            <a:r>
              <a:rPr lang="en-US" sz="1200" b="1" i="1" dirty="0">
                <a:latin typeface="Arial Narrow" panose="020B0606020202030204" pitchFamily="34" charset="0"/>
              </a:rPr>
              <a:t>Maximum length: </a:t>
            </a:r>
            <a:r>
              <a:rPr lang="en-US" sz="1200" dirty="0">
                <a:latin typeface="Arial Narrow" panose="020B0606020202030204" pitchFamily="34" charset="0"/>
              </a:rPr>
              <a:t>255</a:t>
            </a:r>
          </a:p>
          <a:p>
            <a:pPr marL="169863" indent="-6350">
              <a:lnSpc>
                <a:spcPts val="1300"/>
              </a:lnSpc>
              <a:spcAft>
                <a:spcPts val="200"/>
              </a:spcAft>
              <a:defRPr/>
            </a:pPr>
            <a:r>
              <a:rPr lang="fr-FR" sz="1200" b="1" i="1" dirty="0" err="1">
                <a:latin typeface="Arial Narrow" panose="020B0606020202030204" pitchFamily="34" charset="0"/>
              </a:rPr>
              <a:t>Recommended</a:t>
            </a:r>
            <a:r>
              <a:rPr lang="fr-FR" sz="1200" b="1" i="1" dirty="0">
                <a:latin typeface="Arial Narrow" panose="020B0606020202030204" pitchFamily="34" charset="0"/>
              </a:rPr>
              <a:t> Size: </a:t>
            </a:r>
            <a:r>
              <a:rPr lang="fr-FR" sz="1200" dirty="0">
                <a:latin typeface="Arial Narrow" panose="020B0606020202030204" pitchFamily="34" charset="0"/>
              </a:rPr>
              <a:t>85 x 85 pixels </a:t>
            </a:r>
          </a:p>
          <a:p>
            <a:pPr marL="169863" indent="-6350">
              <a:lnSpc>
                <a:spcPts val="1300"/>
              </a:lnSpc>
              <a:spcAft>
                <a:spcPts val="900"/>
              </a:spcAft>
              <a:defRPr/>
            </a:pPr>
            <a:r>
              <a:rPr lang="en-US" sz="1200" b="1" i="1" dirty="0">
                <a:latin typeface="Arial Narrow" panose="020B0606020202030204" pitchFamily="34" charset="0"/>
              </a:rPr>
              <a:t>Note: </a:t>
            </a:r>
            <a:r>
              <a:rPr lang="en-US" sz="1200" dirty="0">
                <a:latin typeface="Arial Narrow" panose="020B0606020202030204" pitchFamily="34" charset="0"/>
              </a:rPr>
              <a:t>If the “Thumbnail” field is left blank, the file in the “Image” field will be resized and populate the Thumbnail</a:t>
            </a:r>
          </a:p>
        </p:txBody>
      </p:sp>
      <p:sp>
        <p:nvSpPr>
          <p:cNvPr id="2" name="Title 1"/>
          <p:cNvSpPr>
            <a:spLocks noGrp="1"/>
          </p:cNvSpPr>
          <p:nvPr>
            <p:ph type="title"/>
          </p:nvPr>
        </p:nvSpPr>
        <p:spPr/>
        <p:txBody>
          <a:bodyPr/>
          <a:lstStyle/>
          <a:p>
            <a:r>
              <a:rPr lang="en-US" noProof="0" dirty="0"/>
              <a:t>Creating a CIF Catalog</a:t>
            </a:r>
          </a:p>
        </p:txBody>
      </p:sp>
      <p:graphicFrame>
        <p:nvGraphicFramePr>
          <p:cNvPr id="5" name="Table 4">
            <a:extLst>
              <a:ext uri="{FF2B5EF4-FFF2-40B4-BE49-F238E27FC236}">
                <a16:creationId xmlns:a16="http://schemas.microsoft.com/office/drawing/2014/main" id="{B443A6E0-FE8A-4E84-A75E-2056AD20FDEF}"/>
              </a:ext>
            </a:extLst>
          </p:cNvPr>
          <p:cNvGraphicFramePr>
            <a:graphicFrameLocks noGrp="1"/>
          </p:cNvGraphicFramePr>
          <p:nvPr>
            <p:extLst>
              <p:ext uri="{D42A27DB-BD31-4B8C-83A1-F6EECF244321}">
                <p14:modId xmlns:p14="http://schemas.microsoft.com/office/powerpoint/2010/main" val="799781020"/>
              </p:ext>
            </p:extLst>
          </p:nvPr>
        </p:nvGraphicFramePr>
        <p:xfrm>
          <a:off x="501650" y="1617663"/>
          <a:ext cx="3569418" cy="1066223"/>
        </p:xfrm>
        <a:graphic>
          <a:graphicData uri="http://schemas.openxmlformats.org/drawingml/2006/table">
            <a:tbl>
              <a:tblPr firstRow="1" bandRow="1">
                <a:tableStyleId>{2D5ABB26-0587-4C30-8999-92F81FD0307C}</a:tableStyleId>
              </a:tblPr>
              <a:tblGrid>
                <a:gridCol w="1784709">
                  <a:extLst>
                    <a:ext uri="{9D8B030D-6E8A-4147-A177-3AD203B41FA5}">
                      <a16:colId xmlns:a16="http://schemas.microsoft.com/office/drawing/2014/main" val="20000"/>
                    </a:ext>
                  </a:extLst>
                </a:gridCol>
                <a:gridCol w="1784709">
                  <a:extLst>
                    <a:ext uri="{9D8B030D-6E8A-4147-A177-3AD203B41FA5}">
                      <a16:colId xmlns:a16="http://schemas.microsoft.com/office/drawing/2014/main" val="20001"/>
                    </a:ext>
                  </a:extLst>
                </a:gridCol>
              </a:tblGrid>
              <a:tr h="334703">
                <a:tc>
                  <a:txBody>
                    <a:bodyPr/>
                    <a:lstStyle/>
                    <a:p>
                      <a:pPr algn="ctr"/>
                      <a:r>
                        <a:rPr lang="en-US" sz="1000" b="1" dirty="0">
                          <a:solidFill>
                            <a:schemeClr val="bg1"/>
                          </a:solidFill>
                          <a:latin typeface="Arial" panose="020B0604020202020204" pitchFamily="34" charset="0"/>
                          <a:cs typeface="Arial" panose="020B0604020202020204" pitchFamily="34" charset="0"/>
                        </a:rPr>
                        <a:t>Image</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tc>
                  <a:txBody>
                    <a:bodyPr/>
                    <a:lstStyle/>
                    <a:p>
                      <a:pPr algn="ctr"/>
                      <a:r>
                        <a:rPr lang="en-US" sz="1000" b="1" dirty="0">
                          <a:solidFill>
                            <a:schemeClr val="bg1"/>
                          </a:solidFill>
                          <a:latin typeface="Arial" panose="020B0604020202020204" pitchFamily="34" charset="0"/>
                          <a:cs typeface="Arial" panose="020B0604020202020204" pitchFamily="34" charset="0"/>
                        </a:rPr>
                        <a:t>Thumbnail</a:t>
                      </a:r>
                    </a:p>
                  </a:txBody>
                  <a:tcPr marL="0" marR="0" marT="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rgbClr val="00B050"/>
                    </a:solidFill>
                  </a:tcPr>
                </a:tc>
                <a:extLst>
                  <a:ext uri="{0D108BD9-81ED-4DB2-BD59-A6C34878D82A}">
                    <a16:rowId xmlns:a16="http://schemas.microsoft.com/office/drawing/2014/main" val="10000"/>
                  </a:ext>
                </a:extLst>
              </a:tr>
              <a:tr h="182880">
                <a:tc>
                  <a:txBody>
                    <a:bodyPr/>
                    <a:lstStyle/>
                    <a:p>
                      <a:pPr algn="l"/>
                      <a:r>
                        <a:rPr lang="en-US" sz="1000" dirty="0">
                          <a:latin typeface="Arial" panose="020B0604020202020204" pitchFamily="34" charset="0"/>
                          <a:cs typeface="Arial" panose="020B0604020202020204" pitchFamily="34" charset="0"/>
                        </a:rPr>
                        <a:t>12354.jpg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hlinkClick r:id="rId3"/>
                        </a:rPr>
                        <a:t>http://www.1.com/12354.jpg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82880">
                <a:tc>
                  <a:txBody>
                    <a:bodyPr/>
                    <a:lstStyle/>
                    <a:p>
                      <a:pPr algn="l"/>
                      <a:r>
                        <a:rPr lang="en-US" sz="1000">
                          <a:latin typeface="Arial" panose="020B0604020202020204" pitchFamily="34" charset="0"/>
                          <a:cs typeface="Arial" panose="020B0604020202020204" pitchFamily="34" charset="0"/>
                        </a:rPr>
                        <a:t>http://www.1.com/34.jpg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a:latin typeface="Arial" panose="020B0604020202020204" pitchFamily="34" charset="0"/>
                          <a:cs typeface="Arial" panose="020B0604020202020204" pitchFamily="34" charset="0"/>
                          <a:hlinkClick r:id="rId4"/>
                        </a:rPr>
                        <a:t>http://www.1.com/34.jpg</a:t>
                      </a:r>
                      <a:endParaRPr lang="en-US" sz="1000">
                        <a:latin typeface="Arial" panose="020B0604020202020204" pitchFamily="34" charset="0"/>
                        <a:cs typeface="Arial" panose="020B0604020202020204" pitchFamily="34" charset="0"/>
                      </a:endParaRP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82880">
                <a:tc>
                  <a:txBody>
                    <a:bodyPr/>
                    <a:lstStyle/>
                    <a:p>
                      <a:pPr algn="l"/>
                      <a:r>
                        <a:rPr lang="en-US" sz="1000">
                          <a:latin typeface="Arial" panose="020B0604020202020204" pitchFamily="34" charset="0"/>
                          <a:cs typeface="Arial" panose="020B0604020202020204" pitchFamily="34" charset="0"/>
                        </a:rPr>
                        <a:t>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http://www.1.com/587.Jpg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82880">
                <a:tc>
                  <a:txBody>
                    <a:bodyPr/>
                    <a:lstStyle/>
                    <a:p>
                      <a:pPr algn="l"/>
                      <a:r>
                        <a:rPr lang="en-US" sz="100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l"/>
                      <a:r>
                        <a:rPr lang="en-US" sz="1000" dirty="0">
                          <a:latin typeface="Arial" panose="020B0604020202020204" pitchFamily="34" charset="0"/>
                          <a:cs typeface="Arial" panose="020B0604020202020204" pitchFamily="34" charset="0"/>
                        </a:rPr>
                        <a:t>http://www.1.36.jpg</a:t>
                      </a:r>
                    </a:p>
                  </a:txBody>
                  <a:tcPr marL="0" marR="0" marT="0" marB="0">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12430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type="body" sz="quarter" idx="10"/>
          </p:nvPr>
        </p:nvSpPr>
        <p:spPr/>
        <p:txBody>
          <a:bodyPr/>
          <a:lstStyle/>
          <a:p>
            <a:pPr fontAlgn="base">
              <a:lnSpc>
                <a:spcPts val="2100"/>
              </a:lnSpc>
              <a:spcBef>
                <a:spcPts val="0"/>
              </a:spcBef>
              <a:spcAft>
                <a:spcPts val="600"/>
              </a:spcAft>
              <a:buClr>
                <a:srgbClr val="FFC000"/>
              </a:buClr>
              <a:buSzPct val="100000"/>
            </a:pPr>
            <a:r>
              <a:rPr lang="en-US" sz="2200" kern="0" dirty="0">
                <a:solidFill>
                  <a:srgbClr val="000000"/>
                </a:solidFill>
              </a:rPr>
              <a:t>Special Notes for Images</a:t>
            </a:r>
          </a:p>
          <a:p>
            <a:pPr marL="461963" indent="-227013" fontAlgn="base">
              <a:lnSpc>
                <a:spcPts val="2200"/>
              </a:lnSpc>
              <a:spcBef>
                <a:spcPts val="0"/>
              </a:spcBef>
              <a:spcAft>
                <a:spcPts val="900"/>
              </a:spcAft>
              <a:buClr>
                <a:srgbClr val="FFC000"/>
              </a:buClr>
              <a:buSzPct val="100000"/>
              <a:buFont typeface="Wingdings" pitchFamily="2" charset="2"/>
              <a:buChar char="§"/>
            </a:pPr>
            <a:r>
              <a:rPr lang="en-US" b="0" kern="0" noProof="0" dirty="0">
                <a:solidFill>
                  <a:srgbClr val="000000"/>
                </a:solidFill>
              </a:rPr>
              <a:t>In the Catalog file, you can refer to a </a:t>
            </a:r>
            <a:r>
              <a:rPr lang="en-US" kern="0" noProof="0" dirty="0">
                <a:solidFill>
                  <a:srgbClr val="000000"/>
                </a:solidFill>
                <a:latin typeface="+mn-lt"/>
              </a:rPr>
              <a:t>Remote Image</a:t>
            </a:r>
            <a:r>
              <a:rPr lang="en-US" b="0" kern="0" noProof="0" dirty="0">
                <a:solidFill>
                  <a:srgbClr val="000000"/>
                </a:solidFill>
              </a:rPr>
              <a:t>—using a URL—or you can refer to a </a:t>
            </a:r>
            <a:r>
              <a:rPr lang="en-US" kern="0" noProof="0" dirty="0">
                <a:solidFill>
                  <a:srgbClr val="000000"/>
                </a:solidFill>
                <a:latin typeface="+mn-lt"/>
              </a:rPr>
              <a:t>Local Image</a:t>
            </a:r>
            <a:r>
              <a:rPr lang="en-US" b="0" kern="0" noProof="0" dirty="0">
                <a:solidFill>
                  <a:srgbClr val="000000"/>
                </a:solidFill>
              </a:rPr>
              <a:t>, and send that image to </a:t>
            </a:r>
            <a:r>
              <a:rPr lang="en-US" b="0" kern="0" noProof="0" dirty="0" err="1">
                <a:solidFill>
                  <a:srgbClr val="000000"/>
                </a:solidFill>
              </a:rPr>
              <a:t>Ariba</a:t>
            </a:r>
            <a:r>
              <a:rPr lang="en-US" b="0" kern="0" noProof="0" dirty="0">
                <a:solidFill>
                  <a:srgbClr val="000000"/>
                </a:solidFill>
              </a:rPr>
              <a:t> to store</a:t>
            </a:r>
          </a:p>
          <a:p>
            <a:pPr marL="461963" indent="-227013"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Using </a:t>
            </a:r>
            <a:r>
              <a:rPr lang="en-US" kern="0" noProof="0" dirty="0">
                <a:solidFill>
                  <a:srgbClr val="000000"/>
                </a:solidFill>
                <a:latin typeface="+mn-lt"/>
              </a:rPr>
              <a:t>Remote Images </a:t>
            </a:r>
            <a:r>
              <a:rPr lang="en-US" b="0" kern="0" noProof="0" dirty="0">
                <a:solidFill>
                  <a:srgbClr val="000000"/>
                </a:solidFill>
              </a:rPr>
              <a:t>is preferred</a:t>
            </a:r>
          </a:p>
          <a:p>
            <a:pPr marL="628650" lvl="1" indent="-171450" fontAlgn="base">
              <a:lnSpc>
                <a:spcPts val="2200"/>
              </a:lnSpc>
              <a:spcBef>
                <a:spcPts val="0"/>
              </a:spcBef>
              <a:spcAft>
                <a:spcPts val="400"/>
              </a:spcAft>
              <a:buClrTx/>
              <a:buFont typeface="Arial" panose="020B0604020202020204" pitchFamily="34" charset="0"/>
              <a:buChar char="•"/>
            </a:pPr>
            <a:r>
              <a:rPr lang="en-US" b="0" kern="0" noProof="0" dirty="0"/>
              <a:t>Be sure the </a:t>
            </a:r>
            <a:r>
              <a:rPr lang="en-US" kern="0" noProof="0" dirty="0"/>
              <a:t>URL in the Template </a:t>
            </a:r>
            <a:r>
              <a:rPr lang="en-US" b="0" kern="0" noProof="0" dirty="0"/>
              <a:t>is </a:t>
            </a:r>
            <a:r>
              <a:rPr lang="en-US" b="0" i="1" kern="0" noProof="0" dirty="0">
                <a:latin typeface="+mn-lt"/>
              </a:rPr>
              <a:t>complete</a:t>
            </a:r>
            <a:r>
              <a:rPr lang="en-US" b="0" kern="0" noProof="0" dirty="0"/>
              <a:t> (including http://) </a:t>
            </a:r>
            <a:r>
              <a:rPr lang="en-US" b="0" i="1" kern="0" noProof="0" dirty="0">
                <a:latin typeface="+mn-lt"/>
              </a:rPr>
              <a:t>Example: </a:t>
            </a:r>
            <a:r>
              <a:rPr lang="en-US" b="0" kern="0" noProof="0" dirty="0"/>
              <a:t>http://server/directory/imagefilename.jpg </a:t>
            </a: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dirty="0"/>
              <a:t>Point to the image itself—not a program that serves up images</a:t>
            </a:r>
          </a:p>
          <a:p>
            <a:pPr marL="461963" indent="-227013" fontAlgn="base">
              <a:lnSpc>
                <a:spcPts val="2200"/>
              </a:lnSpc>
              <a:spcBef>
                <a:spcPts val="0"/>
              </a:spcBef>
              <a:spcAft>
                <a:spcPts val="400"/>
              </a:spcAft>
              <a:buClr>
                <a:srgbClr val="FFC000"/>
              </a:buClr>
              <a:buSzPct val="100000"/>
              <a:buFont typeface="Wingdings" pitchFamily="2" charset="2"/>
              <a:buChar char="§"/>
            </a:pPr>
            <a:r>
              <a:rPr lang="en-US" b="0" kern="0" noProof="0" dirty="0">
                <a:solidFill>
                  <a:srgbClr val="000000"/>
                </a:solidFill>
              </a:rPr>
              <a:t>If you use </a:t>
            </a:r>
            <a:r>
              <a:rPr lang="en-US" kern="0" noProof="0" dirty="0">
                <a:solidFill>
                  <a:srgbClr val="000000"/>
                </a:solidFill>
                <a:latin typeface="+mn-lt"/>
              </a:rPr>
              <a:t>Local Images</a:t>
            </a:r>
          </a:p>
          <a:p>
            <a:pPr marL="628650" lvl="1" indent="-171450" fontAlgn="base">
              <a:lnSpc>
                <a:spcPts val="2200"/>
              </a:lnSpc>
              <a:spcBef>
                <a:spcPts val="0"/>
              </a:spcBef>
              <a:spcAft>
                <a:spcPts val="400"/>
              </a:spcAft>
              <a:buClrTx/>
              <a:buFont typeface="Arial" panose="020B0604020202020204" pitchFamily="34" charset="0"/>
              <a:buChar char="•"/>
            </a:pPr>
            <a:r>
              <a:rPr lang="en-US" kern="0" noProof="0" dirty="0">
                <a:solidFill>
                  <a:srgbClr val="000000"/>
                </a:solidFill>
              </a:rPr>
              <a:t>Be sure the filename in the Template is </a:t>
            </a:r>
            <a:r>
              <a:rPr lang="en-US" i="1" kern="0" noProof="0" dirty="0">
                <a:solidFill>
                  <a:srgbClr val="000000"/>
                </a:solidFill>
                <a:latin typeface="+mn-lt"/>
              </a:rPr>
              <a:t>exact</a:t>
            </a:r>
            <a:r>
              <a:rPr lang="en-US" kern="0" noProof="0" dirty="0">
                <a:solidFill>
                  <a:srgbClr val="000000"/>
                </a:solidFill>
              </a:rPr>
              <a:t>—including upper and lower case</a:t>
            </a:r>
            <a:br>
              <a:rPr lang="en-US" kern="0" dirty="0">
                <a:solidFill>
                  <a:srgbClr val="000000"/>
                </a:solidFill>
              </a:rPr>
            </a:br>
            <a:r>
              <a:rPr lang="en-US" i="1" kern="0" noProof="0" dirty="0">
                <a:solidFill>
                  <a:srgbClr val="000000"/>
                </a:solidFill>
                <a:latin typeface="+mn-lt"/>
              </a:rPr>
              <a:t>Example: </a:t>
            </a:r>
            <a:r>
              <a:rPr lang="en-US" kern="0" noProof="0" dirty="0">
                <a:solidFill>
                  <a:srgbClr val="000000"/>
                </a:solidFill>
              </a:rPr>
              <a:t>FileName.jpg  -or-  lowercasename.jpg</a:t>
            </a:r>
          </a:p>
          <a:p>
            <a:pPr marL="628650" indent="-171450" fontAlgn="base">
              <a:lnSpc>
                <a:spcPts val="2200"/>
              </a:lnSpc>
              <a:spcBef>
                <a:spcPts val="0"/>
              </a:spcBef>
              <a:spcAft>
                <a:spcPts val="900"/>
              </a:spcAft>
              <a:buClrTx/>
              <a:buSzPct val="100000"/>
              <a:buFont typeface="Arial" panose="020B0604020202020204" pitchFamily="34" charset="0"/>
              <a:buChar char="•"/>
            </a:pPr>
            <a:r>
              <a:rPr lang="en-US" b="0" kern="0" noProof="0" dirty="0">
                <a:solidFill>
                  <a:srgbClr val="000000"/>
                </a:solidFill>
              </a:rPr>
              <a:t>Load images in a zip file format with the Customer Name and Supplier Name on the AN</a:t>
            </a:r>
          </a:p>
        </p:txBody>
      </p:sp>
      <p:sp>
        <p:nvSpPr>
          <p:cNvPr id="3" name="Title 2"/>
          <p:cNvSpPr>
            <a:spLocks noGrp="1"/>
          </p:cNvSpPr>
          <p:nvPr>
            <p:ph type="title"/>
          </p:nvPr>
        </p:nvSpPr>
        <p:spPr/>
        <p:txBody>
          <a:bodyPr/>
          <a:lstStyle/>
          <a:p>
            <a:r>
              <a:rPr lang="en-US" noProof="0" dirty="0"/>
              <a:t>Creating a CIF Catalog</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7"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Tree>
    <p:extLst>
      <p:ext uri="{BB962C8B-B14F-4D97-AF65-F5344CB8AC3E}">
        <p14:creationId xmlns:p14="http://schemas.microsoft.com/office/powerpoint/2010/main" val="41208047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a:t>
            </a:r>
            <a:r>
              <a:rPr lang="en-US" noProof="0" dirty="0">
                <a:solidFill>
                  <a:schemeClr val="accent1"/>
                </a:solidFill>
                <a:latin typeface="+mj-lt"/>
              </a:rPr>
              <a:t>User Interface</a:t>
            </a:r>
          </a:p>
        </p:txBody>
      </p:sp>
    </p:spTree>
    <p:extLst>
      <p:ext uri="{BB962C8B-B14F-4D97-AF65-F5344CB8AC3E}">
        <p14:creationId xmlns:p14="http://schemas.microsoft.com/office/powerpoint/2010/main" val="1685200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dirty="0"/>
              <a:t>This is how a static Catalog item is displayed in the Catalog interface. Clicking on the Short Name takes you to the Details screen for this item.</a:t>
            </a:r>
          </a:p>
        </p:txBody>
      </p:sp>
      <p:sp>
        <p:nvSpPr>
          <p:cNvPr id="2" name="Title 1"/>
          <p:cNvSpPr>
            <a:spLocks noGrp="1"/>
          </p:cNvSpPr>
          <p:nvPr>
            <p:ph type="title"/>
          </p:nvPr>
        </p:nvSpPr>
        <p:spPr/>
        <p:txBody>
          <a:bodyPr/>
          <a:lstStyle/>
          <a:p>
            <a:r>
              <a:rPr lang="en-US" spc="-50" dirty="0"/>
              <a:t>The Catalog Interface Item View</a:t>
            </a:r>
          </a:p>
        </p:txBody>
      </p:sp>
      <p:pic>
        <p:nvPicPr>
          <p:cNvPr id="11" name="Picture 10">
            <a:extLst>
              <a:ext uri="{FF2B5EF4-FFF2-40B4-BE49-F238E27FC236}">
                <a16:creationId xmlns:a16="http://schemas.microsoft.com/office/drawing/2014/main" id="{C99DFA30-6BFE-427A-AF38-51F744D059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748995" y="3066425"/>
            <a:ext cx="8696484" cy="2095323"/>
          </a:xfrm>
          <a:prstGeom prst="rect">
            <a:avLst/>
          </a:prstGeom>
        </p:spPr>
      </p:pic>
      <p:sp>
        <p:nvSpPr>
          <p:cNvPr id="12" name="TextBox 11">
            <a:extLst>
              <a:ext uri="{FF2B5EF4-FFF2-40B4-BE49-F238E27FC236}">
                <a16:creationId xmlns:a16="http://schemas.microsoft.com/office/drawing/2014/main" id="{DD957D99-72D6-4F56-ABCF-F19EB42DED1C}"/>
              </a:ext>
            </a:extLst>
          </p:cNvPr>
          <p:cNvSpPr txBox="1"/>
          <p:nvPr/>
        </p:nvSpPr>
        <p:spPr>
          <a:xfrm>
            <a:off x="5290925" y="2418992"/>
            <a:ext cx="2564441" cy="307777"/>
          </a:xfrm>
          <a:prstGeom prst="rect">
            <a:avLst/>
          </a:prstGeom>
          <a:solidFill>
            <a:schemeClr val="bg1"/>
          </a:solidFill>
        </p:spPr>
        <p:txBody>
          <a:bodyPr wrap="square" rtlCol="0">
            <a:spAutoFit/>
          </a:bodyPr>
          <a:lstStyle/>
          <a:p>
            <a:r>
              <a:rPr lang="en-US" sz="1400" dirty="0">
                <a:latin typeface="Arial" panose="020B0604020202020204" pitchFamily="34" charset="0"/>
              </a:rPr>
              <a:t>Short Name (80 characters)</a:t>
            </a:r>
          </a:p>
        </p:txBody>
      </p:sp>
      <p:cxnSp>
        <p:nvCxnSpPr>
          <p:cNvPr id="13" name="Straight Arrow Connector 12">
            <a:extLst>
              <a:ext uri="{FF2B5EF4-FFF2-40B4-BE49-F238E27FC236}">
                <a16:creationId xmlns:a16="http://schemas.microsoft.com/office/drawing/2014/main" id="{FD77175C-AEB5-49A6-B286-007DE19C74AD}"/>
              </a:ext>
            </a:extLst>
          </p:cNvPr>
          <p:cNvCxnSpPr>
            <a:stCxn id="12" idx="1"/>
          </p:cNvCxnSpPr>
          <p:nvPr/>
        </p:nvCxnSpPr>
        <p:spPr>
          <a:xfrm flipH="1">
            <a:off x="4541176" y="2572880"/>
            <a:ext cx="749748" cy="705030"/>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CD41F860-18FD-4D99-B382-0CD97F7C2065}"/>
              </a:ext>
            </a:extLst>
          </p:cNvPr>
          <p:cNvSpPr txBox="1"/>
          <p:nvPr/>
        </p:nvSpPr>
        <p:spPr>
          <a:xfrm>
            <a:off x="7340951" y="5501405"/>
            <a:ext cx="2795977" cy="307777"/>
          </a:xfrm>
          <a:prstGeom prst="rect">
            <a:avLst/>
          </a:prstGeom>
          <a:solidFill>
            <a:schemeClr val="bg1"/>
          </a:solidFill>
        </p:spPr>
        <p:txBody>
          <a:bodyPr wrap="square" rtlCol="0">
            <a:spAutoFit/>
          </a:bodyPr>
          <a:lstStyle/>
          <a:p>
            <a:r>
              <a:rPr lang="en-US" sz="1400" dirty="0">
                <a:latin typeface="Arial" panose="020B0604020202020204" pitchFamily="34" charset="0"/>
              </a:rPr>
              <a:t>Description (2,000 characters)</a:t>
            </a:r>
          </a:p>
        </p:txBody>
      </p:sp>
      <p:cxnSp>
        <p:nvCxnSpPr>
          <p:cNvPr id="15" name="Straight Arrow Connector 14">
            <a:extLst>
              <a:ext uri="{FF2B5EF4-FFF2-40B4-BE49-F238E27FC236}">
                <a16:creationId xmlns:a16="http://schemas.microsoft.com/office/drawing/2014/main" id="{371BE73A-76FF-46A7-91BE-3ADF2D796EFD}"/>
              </a:ext>
            </a:extLst>
          </p:cNvPr>
          <p:cNvCxnSpPr/>
          <p:nvPr/>
        </p:nvCxnSpPr>
        <p:spPr>
          <a:xfrm flipH="1" flipV="1">
            <a:off x="7102479" y="4433200"/>
            <a:ext cx="745251" cy="1112194"/>
          </a:xfrm>
          <a:prstGeom prst="straightConnector1">
            <a:avLst/>
          </a:prstGeom>
          <a:ln w="6350">
            <a:solidFill>
              <a:srgbClr val="C00000"/>
            </a:solidFill>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1302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a:lnSpc>
                <a:spcPts val="2300"/>
              </a:lnSpc>
              <a:spcBef>
                <a:spcPts val="0"/>
              </a:spcBef>
              <a:spcAft>
                <a:spcPts val="1200"/>
              </a:spcAft>
            </a:pPr>
            <a:r>
              <a:rPr lang="en-US" sz="2200" dirty="0"/>
              <a:t>This is a how a static Catalog Item Detail view is displayed in the Catalog interface.</a:t>
            </a:r>
          </a:p>
        </p:txBody>
      </p:sp>
      <p:sp>
        <p:nvSpPr>
          <p:cNvPr id="2" name="Title 1"/>
          <p:cNvSpPr>
            <a:spLocks noGrp="1"/>
          </p:cNvSpPr>
          <p:nvPr>
            <p:ph type="title"/>
          </p:nvPr>
        </p:nvSpPr>
        <p:spPr/>
        <p:txBody>
          <a:bodyPr/>
          <a:lstStyle/>
          <a:p>
            <a:r>
              <a:rPr lang="en-US" spc="-50" dirty="0"/>
              <a:t>The Catalog Interface Detail View</a:t>
            </a:r>
          </a:p>
        </p:txBody>
      </p:sp>
      <p:sp>
        <p:nvSpPr>
          <p:cNvPr id="7" name="TextBox 6">
            <a:extLst>
              <a:ext uri="{FF2B5EF4-FFF2-40B4-BE49-F238E27FC236}">
                <a16:creationId xmlns:a16="http://schemas.microsoft.com/office/drawing/2014/main" id="{2F219BEB-39C5-4BC0-A692-58F9C7A7BF70}"/>
              </a:ext>
            </a:extLst>
          </p:cNvPr>
          <p:cNvSpPr txBox="1"/>
          <p:nvPr/>
        </p:nvSpPr>
        <p:spPr>
          <a:xfrm>
            <a:off x="957206" y="4174329"/>
            <a:ext cx="1312298" cy="954107"/>
          </a:xfrm>
          <a:prstGeom prst="rect">
            <a:avLst/>
          </a:prstGeom>
          <a:solidFill>
            <a:schemeClr val="bg1"/>
          </a:solidFill>
        </p:spPr>
        <p:txBody>
          <a:bodyPr wrap="square" rtlCol="0">
            <a:spAutoFit/>
          </a:bodyPr>
          <a:lstStyle/>
          <a:p>
            <a:r>
              <a:rPr lang="en-US" sz="1400" dirty="0">
                <a:latin typeface="Arial" panose="020B0604020202020204" pitchFamily="34" charset="0"/>
              </a:rPr>
              <a:t>Additional Information, </a:t>
            </a:r>
            <a:br>
              <a:rPr lang="en-US" sz="1400" dirty="0">
                <a:latin typeface="Arial" panose="020B0604020202020204" pitchFamily="34" charset="0"/>
              </a:rPr>
            </a:br>
            <a:r>
              <a:rPr lang="en-US" sz="1400" dirty="0">
                <a:latin typeface="Arial" panose="020B0604020202020204" pitchFamily="34" charset="0"/>
              </a:rPr>
              <a:t>links and</a:t>
            </a:r>
            <a:br>
              <a:rPr lang="en-US" sz="1400" dirty="0">
                <a:latin typeface="Arial" panose="020B0604020202020204" pitchFamily="34" charset="0"/>
              </a:rPr>
            </a:br>
            <a:r>
              <a:rPr lang="en-US" sz="1400" dirty="0">
                <a:latin typeface="Arial" panose="020B0604020202020204" pitchFamily="34" charset="0"/>
              </a:rPr>
              <a:t>custom fields</a:t>
            </a:r>
          </a:p>
        </p:txBody>
      </p:sp>
      <p:pic>
        <p:nvPicPr>
          <p:cNvPr id="10" name="Picture 9">
            <a:extLst>
              <a:ext uri="{FF2B5EF4-FFF2-40B4-BE49-F238E27FC236}">
                <a16:creationId xmlns:a16="http://schemas.microsoft.com/office/drawing/2014/main" id="{813E2B33-FF02-48FD-97BF-3F3A7D368D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059095" y="2241427"/>
            <a:ext cx="6076983" cy="4009946"/>
          </a:xfrm>
          <a:prstGeom prst="rect">
            <a:avLst/>
          </a:prstGeom>
        </p:spPr>
      </p:pic>
      <p:cxnSp>
        <p:nvCxnSpPr>
          <p:cNvPr id="11" name="Straight Arrow Connector 10">
            <a:extLst>
              <a:ext uri="{FF2B5EF4-FFF2-40B4-BE49-F238E27FC236}">
                <a16:creationId xmlns:a16="http://schemas.microsoft.com/office/drawing/2014/main" id="{A1096323-326B-4FED-AFA2-23344339449F}"/>
              </a:ext>
            </a:extLst>
          </p:cNvPr>
          <p:cNvCxnSpPr>
            <a:cxnSpLocks/>
          </p:cNvCxnSpPr>
          <p:nvPr/>
        </p:nvCxnSpPr>
        <p:spPr>
          <a:xfrm>
            <a:off x="2200493" y="4968374"/>
            <a:ext cx="2090629" cy="383842"/>
          </a:xfrm>
          <a:prstGeom prst="straightConnector1">
            <a:avLst/>
          </a:prstGeom>
          <a:ln w="6350">
            <a:solidFill>
              <a:srgbClr val="C00000"/>
            </a:solidFill>
            <a:headEnd type="none"/>
            <a:tailEnd type="oval"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9863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Uploading and Publishing</a:t>
            </a:r>
            <a:br>
              <a:rPr lang="en-US" noProof="0" dirty="0">
                <a:latin typeface="+mj-lt"/>
              </a:rPr>
            </a:br>
            <a:r>
              <a:rPr lang="en-US" noProof="0" dirty="0">
                <a:solidFill>
                  <a:schemeClr val="accent1"/>
                </a:solidFill>
                <a:latin typeface="+mj-lt"/>
              </a:rPr>
              <a:t>New Catalogs</a:t>
            </a:r>
          </a:p>
        </p:txBody>
      </p:sp>
    </p:spTree>
    <p:extLst>
      <p:ext uri="{BB962C8B-B14F-4D97-AF65-F5344CB8AC3E}">
        <p14:creationId xmlns:p14="http://schemas.microsoft.com/office/powerpoint/2010/main" val="4015990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30188" indent="-230188">
              <a:lnSpc>
                <a:spcPts val="2300"/>
              </a:lnSpc>
              <a:spcBef>
                <a:spcPts val="0"/>
              </a:spcBef>
              <a:spcAft>
                <a:spcPts val="900"/>
              </a:spcAft>
              <a:buFont typeface="Wingdings" pitchFamily="2" charset="2"/>
              <a:buChar char="§"/>
            </a:pPr>
            <a:r>
              <a:rPr lang="en-US" sz="2200" dirty="0"/>
              <a:t>Login to Ariba Network</a:t>
            </a:r>
          </a:p>
          <a:p>
            <a:pPr marL="400050" lvl="2" indent="-169863">
              <a:lnSpc>
                <a:spcPts val="2000"/>
              </a:lnSpc>
              <a:spcBef>
                <a:spcPts val="0"/>
              </a:spcBef>
              <a:spcAft>
                <a:spcPts val="200"/>
              </a:spcAft>
              <a:buFont typeface="Wingdings" pitchFamily="2" charset="2"/>
              <a:buChar char="§"/>
            </a:pPr>
            <a:r>
              <a:rPr lang="en-US" dirty="0"/>
              <a:t>Go to: </a:t>
            </a:r>
            <a:r>
              <a:rPr lang="en-US" dirty="0">
                <a:hlinkClick r:id="rId3"/>
              </a:rPr>
              <a:t>http://supplier.ariba.com</a:t>
            </a:r>
            <a:endParaRPr lang="en-US" dirty="0"/>
          </a:p>
          <a:p>
            <a:pPr marL="400050" lvl="2" indent="-169863">
              <a:lnSpc>
                <a:spcPts val="2000"/>
              </a:lnSpc>
              <a:spcBef>
                <a:spcPts val="0"/>
              </a:spcBef>
              <a:spcAft>
                <a:spcPts val="200"/>
              </a:spcAft>
              <a:buFont typeface="Wingdings" pitchFamily="2" charset="2"/>
              <a:buChar char="§"/>
            </a:pPr>
            <a:r>
              <a:rPr lang="en-US" dirty="0"/>
              <a:t>Log in with your Username and Password</a:t>
            </a:r>
          </a:p>
        </p:txBody>
      </p:sp>
      <p:sp>
        <p:nvSpPr>
          <p:cNvPr id="2" name="Title 1"/>
          <p:cNvSpPr>
            <a:spLocks noGrp="1"/>
          </p:cNvSpPr>
          <p:nvPr>
            <p:ph type="title"/>
          </p:nvPr>
        </p:nvSpPr>
        <p:spPr/>
        <p:txBody>
          <a:bodyPr/>
          <a:lstStyle/>
          <a:p>
            <a:r>
              <a:rPr lang="en-US" spc="-50" dirty="0"/>
              <a:t>Uploading and Publishing New Catalogs</a:t>
            </a:r>
          </a:p>
        </p:txBody>
      </p:sp>
      <p:grpSp>
        <p:nvGrpSpPr>
          <p:cNvPr id="5" name="Group 4"/>
          <p:cNvGrpSpPr/>
          <p:nvPr/>
        </p:nvGrpSpPr>
        <p:grpSpPr>
          <a:xfrm>
            <a:off x="3096325" y="2739804"/>
            <a:ext cx="6009524" cy="3466667"/>
            <a:chOff x="2286700" y="2625504"/>
            <a:chExt cx="6009524" cy="3466667"/>
          </a:xfrm>
        </p:grpSpPr>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6700" y="2625504"/>
              <a:ext cx="6009524" cy="3466667"/>
            </a:xfrm>
            <a:prstGeom prst="rect">
              <a:avLst/>
            </a:prstGeom>
            <a:ln>
              <a:solidFill>
                <a:schemeClr val="bg1">
                  <a:lumMod val="50000"/>
                </a:schemeClr>
              </a:solidFill>
            </a:ln>
            <a:effectLst>
              <a:outerShdw blurRad="50800" dist="38100" dir="2700000" algn="tl" rotWithShape="0">
                <a:prstClr val="black">
                  <a:alpha val="40000"/>
                </a:prstClr>
              </a:outerShdw>
            </a:effectLst>
          </p:spPr>
        </p:pic>
        <p:sp>
          <p:nvSpPr>
            <p:cNvPr id="8" name="Rectangle 7"/>
            <p:cNvSpPr/>
            <p:nvPr/>
          </p:nvSpPr>
          <p:spPr>
            <a:xfrm>
              <a:off x="2546642" y="3682703"/>
              <a:ext cx="1752258" cy="8666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119415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normAutofit fontScale="85000" lnSpcReduction="10000"/>
          </a:bodyPr>
          <a:lstStyle/>
          <a:p>
            <a:pPr marL="228600" indent="-228600">
              <a:lnSpc>
                <a:spcPts val="2300"/>
              </a:lnSpc>
              <a:spcBef>
                <a:spcPts val="0"/>
              </a:spcBef>
              <a:spcAft>
                <a:spcPts val="600"/>
              </a:spcAft>
              <a:buFont typeface="Wingdings" pitchFamily="2" charset="2"/>
              <a:buChar char="§"/>
            </a:pPr>
            <a:r>
              <a:rPr lang="en-US" sz="2200" dirty="0"/>
              <a:t>Switch to your Test Account</a:t>
            </a:r>
          </a:p>
          <a:p>
            <a:pPr marL="403225" lvl="1" indent="-177800">
              <a:lnSpc>
                <a:spcPts val="2000"/>
              </a:lnSpc>
              <a:spcBef>
                <a:spcPts val="0"/>
              </a:spcBef>
              <a:spcAft>
                <a:spcPts val="600"/>
              </a:spcAft>
            </a:pPr>
            <a:r>
              <a:rPr lang="en-US" dirty="0"/>
              <a:t>Your Catalog should be loaded and tested in your Test Account. (</a:t>
            </a:r>
            <a:r>
              <a:rPr lang="en-US" i="1" dirty="0"/>
              <a:t>Note: </a:t>
            </a:r>
            <a:r>
              <a:rPr lang="en-US" dirty="0"/>
              <a:t>If you are instructed to load a Catalog to a Production account, just skip this step)</a:t>
            </a:r>
          </a:p>
          <a:p>
            <a:pPr marL="403225" lvl="1" indent="-177800">
              <a:lnSpc>
                <a:spcPts val="2000"/>
              </a:lnSpc>
              <a:spcBef>
                <a:spcPts val="0"/>
              </a:spcBef>
              <a:spcAft>
                <a:spcPts val="600"/>
              </a:spcAft>
            </a:pPr>
            <a:r>
              <a:rPr lang="en-US" dirty="0"/>
              <a:t>Find your name and click for the pull down menu, then click “Switch To Test ID”</a:t>
            </a:r>
          </a:p>
          <a:p>
            <a:pPr marL="403225" lvl="1" indent="-177800">
              <a:lnSpc>
                <a:spcPts val="2000"/>
              </a:lnSpc>
              <a:spcBef>
                <a:spcPts val="0"/>
              </a:spcBef>
              <a:spcAft>
                <a:spcPts val="600"/>
              </a:spcAft>
            </a:pPr>
            <a:r>
              <a:rPr lang="en-US" dirty="0"/>
              <a:t>If you don’t see a “Switch to Test ID” link, your Test account has not yet been set up. Contact your </a:t>
            </a:r>
            <a:r>
              <a:rPr lang="en-US" dirty="0" err="1"/>
              <a:t>Ariba</a:t>
            </a:r>
            <a:r>
              <a:rPr lang="en-US" dirty="0"/>
              <a:t> Network Administrator</a:t>
            </a:r>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lvl="1">
              <a:lnSpc>
                <a:spcPts val="1700"/>
              </a:lnSpc>
              <a:spcBef>
                <a:spcPts val="0"/>
              </a:spcBef>
              <a:spcAft>
                <a:spcPts val="200"/>
              </a:spcAft>
            </a:pPr>
            <a:endParaRPr lang="en-US" sz="1600" dirty="0"/>
          </a:p>
          <a:p>
            <a:pPr marL="403225" lvl="1" indent="-177800">
              <a:lnSpc>
                <a:spcPts val="1700"/>
              </a:lnSpc>
              <a:spcBef>
                <a:spcPts val="400"/>
              </a:spcBef>
              <a:spcAft>
                <a:spcPts val="200"/>
              </a:spcAft>
            </a:pPr>
            <a:r>
              <a:rPr lang="en-US" dirty="0"/>
              <a:t>You will get a warning. </a:t>
            </a:r>
            <a:r>
              <a:rPr lang="en-US" b="1" dirty="0"/>
              <a:t>“You are about to switch to Test Mode.” </a:t>
            </a:r>
            <a:r>
              <a:rPr lang="en-US" dirty="0"/>
              <a:t>Click “OK”</a:t>
            </a: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9" name="Picture 8">
            <a:extLst>
              <a:ext uri="{FF2B5EF4-FFF2-40B4-BE49-F238E27FC236}">
                <a16:creationId xmlns:a16="http://schemas.microsoft.com/office/drawing/2014/main" id="{B40CB39C-766C-4C46-B2C3-9E4DF26C27C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72002" y="3200399"/>
            <a:ext cx="6501652" cy="2717110"/>
          </a:xfrm>
          <a:prstGeom prst="rect">
            <a:avLst/>
          </a:prstGeom>
        </p:spPr>
      </p:pic>
    </p:spTree>
    <p:extLst>
      <p:ext uri="{BB962C8B-B14F-4D97-AF65-F5344CB8AC3E}">
        <p14:creationId xmlns:p14="http://schemas.microsoft.com/office/powerpoint/2010/main" val="15181776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Font typeface="Wingdings" pitchFamily="2" charset="2"/>
              <a:buChar char="§"/>
            </a:pPr>
            <a:r>
              <a:rPr lang="en-US" sz="2200" dirty="0"/>
              <a:t>When uploading a Catalog on Ariba Network, there are four steps you will follow:</a:t>
            </a:r>
          </a:p>
          <a:p>
            <a:pPr marL="746125" lvl="1" indent="-284163">
              <a:lnSpc>
                <a:spcPts val="2000"/>
              </a:lnSpc>
              <a:spcBef>
                <a:spcPts val="0"/>
              </a:spcBef>
              <a:spcAft>
                <a:spcPts val="900"/>
              </a:spcAft>
              <a:buClr>
                <a:srgbClr val="FF1100"/>
              </a:buClr>
              <a:buFont typeface="+mj-lt"/>
              <a:buAutoNum type="arabicPeriod"/>
            </a:pPr>
            <a:r>
              <a:rPr lang="en-US" b="1" noProof="0" dirty="0"/>
              <a:t>Uploading—</a:t>
            </a:r>
            <a:r>
              <a:rPr lang="en-US" noProof="0" dirty="0">
                <a:solidFill>
                  <a:schemeClr val="tx1"/>
                </a:solidFill>
              </a:rPr>
              <a:t>Transfers the Catalog file from your local drive to Ariba Network</a:t>
            </a:r>
            <a:r>
              <a:rPr lang="en-US" b="0" noProof="0" dirty="0">
                <a:solidFill>
                  <a:schemeClr val="tx1"/>
                </a:solidFill>
              </a:rPr>
              <a:t>. During the upload process, you enter the Catalog name (this becomes the “Subscription Name” in the Buyer’s local Catalog) descriptive text, and classify it so that buying organizations that are looking for specific products and services can find your Catalog</a:t>
            </a:r>
          </a:p>
          <a:p>
            <a:pPr marL="746125" lvl="1" indent="-285750">
              <a:lnSpc>
                <a:spcPts val="2000"/>
              </a:lnSpc>
              <a:spcBef>
                <a:spcPts val="0"/>
              </a:spcBef>
              <a:spcAft>
                <a:spcPts val="900"/>
              </a:spcAft>
              <a:buClr>
                <a:srgbClr val="FF1100"/>
              </a:buClr>
              <a:buFont typeface="+mj-lt"/>
              <a:buAutoNum type="arabicPeriod"/>
            </a:pPr>
            <a:r>
              <a:rPr lang="en-US" b="1" dirty="0">
                <a:cs typeface="Arial" panose="020B0604020202020204" pitchFamily="34" charset="0"/>
              </a:rPr>
              <a:t>Setting </a:t>
            </a:r>
            <a:r>
              <a:rPr lang="en-US" b="1" noProof="0" dirty="0">
                <a:cs typeface="Arial" panose="020B0604020202020204" pitchFamily="34" charset="0"/>
              </a:rPr>
              <a:t>Visibility—</a:t>
            </a:r>
            <a:r>
              <a:rPr lang="en-US" noProof="0" dirty="0">
                <a:solidFill>
                  <a:schemeClr val="tx1"/>
                </a:solidFill>
              </a:rPr>
              <a:t>Allows you to specify whether the Catalog version is </a:t>
            </a:r>
            <a:r>
              <a:rPr lang="en-US" dirty="0"/>
              <a:t>“Public” or “Private” and determines which of your Customers can access it (at this point, CP will only accept “Private” Catalogs)</a:t>
            </a:r>
          </a:p>
          <a:p>
            <a:pPr marL="746125" lvl="1" indent="-284163">
              <a:lnSpc>
                <a:spcPts val="2000"/>
              </a:lnSpc>
              <a:spcBef>
                <a:spcPts val="0"/>
              </a:spcBef>
              <a:spcAft>
                <a:spcPts val="300"/>
              </a:spcAft>
              <a:buClr>
                <a:srgbClr val="FF1100"/>
              </a:buClr>
              <a:buFont typeface="+mj-lt"/>
              <a:buAutoNum type="arabicPeriod"/>
            </a:pPr>
            <a:r>
              <a:rPr lang="en-US" b="1" dirty="0">
                <a:cs typeface="Arial" panose="020B0604020202020204" pitchFamily="34" charset="0"/>
              </a:rPr>
              <a:t>Validating—</a:t>
            </a:r>
            <a:r>
              <a:rPr lang="en-US" noProof="0" dirty="0">
                <a:solidFill>
                  <a:schemeClr val="tx1"/>
                </a:solidFill>
              </a:rPr>
              <a:t>The Network checks the Catalog for errors, checks for zero price values </a:t>
            </a:r>
            <a:r>
              <a:rPr lang="en-US" b="0" noProof="0" dirty="0">
                <a:solidFill>
                  <a:schemeClr val="tx1"/>
                </a:solidFill>
              </a:rPr>
              <a:t>and does a high-level validation of UNSPSC codes and Units of Measure</a:t>
            </a:r>
          </a:p>
          <a:p>
            <a:pPr marL="744972" lvl="2" indent="0">
              <a:lnSpc>
                <a:spcPts val="1600"/>
              </a:lnSpc>
              <a:spcBef>
                <a:spcPts val="0"/>
              </a:spcBef>
              <a:spcAft>
                <a:spcPts val="900"/>
              </a:spcAft>
              <a:buClr>
                <a:srgbClr val="FF1100"/>
              </a:buClr>
              <a:buNone/>
            </a:pPr>
            <a:r>
              <a:rPr lang="en-US" sz="1400" dirty="0"/>
              <a:t>(</a:t>
            </a:r>
            <a:r>
              <a:rPr lang="en-US" sz="1400" i="1" dirty="0"/>
              <a:t>Note: </a:t>
            </a:r>
            <a:r>
              <a:rPr lang="en-US" sz="1400" dirty="0"/>
              <a:t>Customer-specific validation rules for UNSPSC and UOM codes, and zero price values can be more detailed and much more strict than the high-level Network validations, therefore your Catalog may </a:t>
            </a:r>
            <a:r>
              <a:rPr lang="en-US" sz="1400" b="1" dirty="0"/>
              <a:t>pass</a:t>
            </a:r>
            <a:r>
              <a:rPr lang="en-US" sz="1400" dirty="0"/>
              <a:t> the Network validations but </a:t>
            </a:r>
            <a:r>
              <a:rPr lang="en-US" sz="1400" b="1" dirty="0"/>
              <a:t>fail </a:t>
            </a:r>
            <a:r>
              <a:rPr lang="en-US" sz="1400" dirty="0"/>
              <a:t>the CP-specific validations for these same items)</a:t>
            </a:r>
          </a:p>
          <a:p>
            <a:pPr marL="746125" lvl="1" indent="-284163">
              <a:lnSpc>
                <a:spcPts val="2000"/>
              </a:lnSpc>
              <a:spcBef>
                <a:spcPts val="0"/>
              </a:spcBef>
              <a:spcAft>
                <a:spcPts val="1400"/>
              </a:spcAft>
              <a:buClr>
                <a:srgbClr val="FF1100"/>
              </a:buClr>
              <a:buFont typeface="+mj-lt"/>
              <a:buAutoNum type="arabicPeriod" startAt="4"/>
            </a:pPr>
            <a:r>
              <a:rPr lang="en-US" b="1" dirty="0">
                <a:cs typeface="Arial" panose="020B0604020202020204" pitchFamily="34" charset="0"/>
              </a:rPr>
              <a:t>Publishing—</a:t>
            </a:r>
            <a:r>
              <a:rPr lang="en-US" noProof="0" dirty="0">
                <a:solidFill>
                  <a:schemeClr val="tx1"/>
                </a:solidFill>
              </a:rPr>
              <a:t>Freezes the current version and notifies CP of the Catalog’s </a:t>
            </a:r>
            <a:r>
              <a:rPr lang="en-US" b="0" noProof="0" dirty="0">
                <a:solidFill>
                  <a:schemeClr val="tx1"/>
                </a:solidFill>
              </a:rPr>
              <a:t>availability</a:t>
            </a: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Tree>
    <p:extLst>
      <p:ext uri="{BB962C8B-B14F-4D97-AF65-F5344CB8AC3E}">
        <p14:creationId xmlns:p14="http://schemas.microsoft.com/office/powerpoint/2010/main" val="817725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Upload</a:t>
            </a:r>
            <a:r>
              <a:rPr lang="en-US" noProof="0" dirty="0">
                <a:solidFill>
                  <a:schemeClr val="accent1"/>
                </a:solidFill>
                <a:latin typeface="+mj-lt"/>
              </a:rPr>
              <a:t> Process</a:t>
            </a:r>
          </a:p>
        </p:txBody>
      </p:sp>
    </p:spTree>
    <p:extLst>
      <p:ext uri="{BB962C8B-B14F-4D97-AF65-F5344CB8AC3E}">
        <p14:creationId xmlns:p14="http://schemas.microsoft.com/office/powerpoint/2010/main" val="1173667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600"/>
              </a:spcAft>
              <a:buFont typeface="Wingdings" pitchFamily="2" charset="2"/>
              <a:buChar char="§"/>
            </a:pPr>
            <a:r>
              <a:rPr lang="en-US" sz="2200" dirty="0"/>
              <a:t>Navigate to the Catalogs Tab</a:t>
            </a:r>
          </a:p>
          <a:p>
            <a:pPr>
              <a:lnSpc>
                <a:spcPts val="2300"/>
              </a:lnSpc>
              <a:spcBef>
                <a:spcPts val="0"/>
              </a:spcBef>
              <a:spcAft>
                <a:spcPts val="1200"/>
              </a:spcAft>
              <a:buFont typeface="Wingdings" pitchFamily="2" charset="2"/>
              <a:buChar char="§"/>
            </a:pPr>
            <a:endParaRPr lang="en-US" sz="2200" dirty="0"/>
          </a:p>
          <a:p>
            <a:pPr>
              <a:lnSpc>
                <a:spcPts val="2300"/>
              </a:lnSpc>
              <a:spcBef>
                <a:spcPts val="0"/>
              </a:spcBef>
              <a:spcAft>
                <a:spcPts val="1200"/>
              </a:spcAft>
              <a:buFont typeface="Wingdings" pitchFamily="2" charset="2"/>
              <a:buChar char="§"/>
            </a:pPr>
            <a:endParaRPr lang="en-US" sz="2200" dirty="0"/>
          </a:p>
          <a:p>
            <a:pPr>
              <a:lnSpc>
                <a:spcPts val="2300"/>
              </a:lnSpc>
              <a:spcBef>
                <a:spcPts val="0"/>
              </a:spcBef>
              <a:spcAft>
                <a:spcPts val="1200"/>
              </a:spcAft>
              <a:buFont typeface="Wingdings" pitchFamily="2" charset="2"/>
              <a:buChar char="§"/>
            </a:pPr>
            <a:endParaRPr lang="en-US" sz="2200" dirty="0"/>
          </a:p>
          <a:p>
            <a:pPr marL="228600" indent="-228600">
              <a:lnSpc>
                <a:spcPts val="2300"/>
              </a:lnSpc>
              <a:spcBef>
                <a:spcPts val="0"/>
              </a:spcBef>
              <a:spcAft>
                <a:spcPts val="1800"/>
              </a:spcAft>
              <a:buFont typeface="Wingdings" pitchFamily="2" charset="2"/>
              <a:buChar char="§"/>
            </a:pPr>
            <a:r>
              <a:rPr lang="en-US" sz="2200" dirty="0"/>
              <a:t>On the Catalogs screen, click the “Create Standard” button</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2052" name="Picture 4" descr="C:\Users\i837236\AppData\Local\Temp\SNAGHTMLac72752.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9016" y="3822896"/>
            <a:ext cx="5457143" cy="2621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330002" y="5846976"/>
            <a:ext cx="1053801" cy="3058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050" name="Picture 2" descr="C:\Users\i837236\AppData\Local\Temp\SNAGHTMLac04924.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58045" y="2014577"/>
            <a:ext cx="6071429" cy="140714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002515" y="2457207"/>
            <a:ext cx="651092" cy="1779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7310923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You are now on the </a:t>
            </a:r>
            <a:r>
              <a:rPr lang="en-US" sz="2200" b="1" dirty="0"/>
              <a:t>Create a New Catalog </a:t>
            </a:r>
            <a:r>
              <a:rPr lang="en-US" sz="2200" dirty="0"/>
              <a:t>Screen</a:t>
            </a:r>
          </a:p>
          <a:p>
            <a:pPr marL="228600" indent="-228600">
              <a:lnSpc>
                <a:spcPts val="2300"/>
              </a:lnSpc>
              <a:spcBef>
                <a:spcPts val="0"/>
              </a:spcBef>
              <a:spcAft>
                <a:spcPts val="600"/>
              </a:spcAft>
              <a:buFont typeface="Wingdings" pitchFamily="2" charset="2"/>
              <a:buChar char="§"/>
            </a:pPr>
            <a:r>
              <a:rPr lang="en-US" sz="2200" dirty="0"/>
              <a:t>To create the Catalog, there is a 3-step Wizard:</a:t>
            </a:r>
          </a:p>
          <a:p>
            <a:pPr marL="515938" lvl="1" indent="-285750">
              <a:lnSpc>
                <a:spcPts val="2000"/>
              </a:lnSpc>
              <a:spcBef>
                <a:spcPts val="0"/>
              </a:spcBef>
              <a:spcAft>
                <a:spcPts val="600"/>
              </a:spcAft>
              <a:buFont typeface="Wingdings" panose="05000000000000000000" pitchFamily="2" charset="2"/>
              <a:buChar char=""/>
            </a:pPr>
            <a:r>
              <a:rPr lang="en-US" b="1" dirty="0"/>
              <a:t>Details—</a:t>
            </a:r>
            <a:r>
              <a:rPr lang="en-US" dirty="0"/>
              <a:t>General information about the Catalog</a:t>
            </a:r>
          </a:p>
          <a:p>
            <a:pPr marL="515938" lvl="1" indent="-285750">
              <a:lnSpc>
                <a:spcPts val="2000"/>
              </a:lnSpc>
              <a:spcBef>
                <a:spcPts val="0"/>
              </a:spcBef>
              <a:spcAft>
                <a:spcPts val="600"/>
              </a:spcAft>
              <a:buFont typeface="Wingdings" panose="05000000000000000000" pitchFamily="2" charset="2"/>
              <a:buChar char=""/>
            </a:pPr>
            <a:r>
              <a:rPr lang="en-US" b="1" dirty="0"/>
              <a:t>Subscriptions—</a:t>
            </a:r>
            <a:r>
              <a:rPr lang="en-US" dirty="0"/>
              <a:t>Who you are publishing the Catalog to</a:t>
            </a:r>
          </a:p>
          <a:p>
            <a:pPr marL="515938" lvl="1" indent="-285750">
              <a:lnSpc>
                <a:spcPts val="2000"/>
              </a:lnSpc>
              <a:spcBef>
                <a:spcPts val="0"/>
              </a:spcBef>
              <a:spcAft>
                <a:spcPts val="600"/>
              </a:spcAft>
              <a:buFont typeface="Wingdings" panose="05000000000000000000" pitchFamily="2" charset="2"/>
              <a:buChar char=""/>
            </a:pPr>
            <a:r>
              <a:rPr lang="en-US" b="1" dirty="0"/>
              <a:t>Content—</a:t>
            </a:r>
            <a:r>
              <a:rPr lang="en-US" dirty="0"/>
              <a:t>Uploading the actual Catalog file</a:t>
            </a:r>
          </a:p>
          <a:p>
            <a:pPr marL="225425" lvl="1" indent="-225425">
              <a:lnSpc>
                <a:spcPts val="2300"/>
              </a:lnSpc>
              <a:spcBef>
                <a:spcPts val="2800"/>
              </a:spcBef>
            </a:pPr>
            <a:r>
              <a:rPr lang="en-US" sz="2200" dirty="0"/>
              <a:t>Click “Next”</a:t>
            </a:r>
          </a:p>
          <a:p>
            <a:pPr marL="515938" lvl="1" indent="-285750">
              <a:lnSpc>
                <a:spcPts val="1700"/>
              </a:lnSpc>
              <a:spcBef>
                <a:spcPts val="0"/>
              </a:spcBef>
              <a:spcAft>
                <a:spcPts val="600"/>
              </a:spcAft>
              <a:buFont typeface="Wingdings" panose="05000000000000000000" pitchFamily="2" charset="2"/>
              <a:buChar char=""/>
            </a:pPr>
            <a:endParaRPr lang="en-US" sz="1600" dirty="0"/>
          </a:p>
          <a:p>
            <a:pPr marL="515938" lvl="1" indent="-285750">
              <a:lnSpc>
                <a:spcPts val="1700"/>
              </a:lnSpc>
              <a:spcBef>
                <a:spcPts val="0"/>
              </a:spcBef>
              <a:spcAft>
                <a:spcPts val="600"/>
              </a:spcAft>
              <a:buFont typeface="Wingdings" panose="05000000000000000000" pitchFamily="2" charset="2"/>
              <a:buChar char=""/>
            </a:pPr>
            <a:endParaRPr lang="en-US" sz="16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7" name="Picture 6">
            <a:extLst>
              <a:ext uri="{FF2B5EF4-FFF2-40B4-BE49-F238E27FC236}">
                <a16:creationId xmlns:a16="http://schemas.microsoft.com/office/drawing/2014/main" id="{8D6426C9-5082-48ED-BB11-0E030B80FF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323761" y="3411000"/>
            <a:ext cx="5547651" cy="2925000"/>
          </a:xfrm>
          <a:prstGeom prst="rect">
            <a:avLst/>
          </a:prstGeom>
        </p:spPr>
      </p:pic>
    </p:spTree>
    <p:extLst>
      <p:ext uri="{BB962C8B-B14F-4D97-AF65-F5344CB8AC3E}">
        <p14:creationId xmlns:p14="http://schemas.microsoft.com/office/powerpoint/2010/main" val="338020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1623837"/>
          </a:xfrm>
          <a:prstGeom prst="rect">
            <a:avLst/>
          </a:prstGeom>
        </p:spPr>
        <p:txBody>
          <a:bodyPr/>
          <a:lstStyle/>
          <a:p>
            <a:pPr marL="285750" indent="-285750">
              <a:lnSpc>
                <a:spcPts val="2300"/>
              </a:lnSpc>
              <a:spcBef>
                <a:spcPts val="0"/>
              </a:spcBef>
              <a:spcAft>
                <a:spcPts val="600"/>
              </a:spcAft>
              <a:buSzPct val="100000"/>
              <a:buFont typeface="Wingdings" panose="05000000000000000000" pitchFamily="2" charset="2"/>
              <a:buChar char=""/>
            </a:pPr>
            <a:r>
              <a:rPr lang="en-US" sz="2200" dirty="0"/>
              <a:t>Details</a:t>
            </a:r>
          </a:p>
          <a:p>
            <a:pPr marL="461963" lvl="1" indent="-176213">
              <a:lnSpc>
                <a:spcPts val="2000"/>
              </a:lnSpc>
              <a:spcBef>
                <a:spcPts val="0"/>
              </a:spcBef>
            </a:pPr>
            <a:r>
              <a:rPr lang="en-US" b="1" dirty="0"/>
              <a:t>Catalog Name: </a:t>
            </a:r>
            <a:r>
              <a:rPr lang="en-US" dirty="0"/>
              <a:t>This becomes the “Subscription Name” for this Catalog that </a:t>
            </a:r>
            <a:r>
              <a:rPr lang="en-US" b="1" dirty="0"/>
              <a:t>will not change. </a:t>
            </a:r>
            <a:r>
              <a:rPr lang="en-US" dirty="0"/>
              <a:t>The format for this Name is set by CP use this format (no special characters are allowed, you can use a dash (-) or underscore(_)): </a:t>
            </a:r>
          </a:p>
          <a:p>
            <a:pPr marL="640774" lvl="2">
              <a:lnSpc>
                <a:spcPts val="2000"/>
              </a:lnSpc>
              <a:spcBef>
                <a:spcPts val="0"/>
              </a:spcBef>
              <a:spcAft>
                <a:spcPts val="600"/>
              </a:spcAft>
            </a:pPr>
            <a:r>
              <a:rPr lang="en-US" b="1" dirty="0">
                <a:solidFill>
                  <a:schemeClr val="accent1"/>
                </a:solidFill>
              </a:rPr>
              <a:t>&lt; </a:t>
            </a:r>
            <a:r>
              <a:rPr lang="en-US" b="1" dirty="0" err="1">
                <a:solidFill>
                  <a:schemeClr val="accent1"/>
                </a:solidFill>
              </a:rPr>
              <a:t>SupplierName_Country_CatalogType_CP</a:t>
            </a:r>
            <a:r>
              <a:rPr lang="en-US" b="1" dirty="0">
                <a:solidFill>
                  <a:schemeClr val="accent1"/>
                </a:solidFill>
              </a:rPr>
              <a:t> &gt;</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
        <p:nvSpPr>
          <p:cNvPr id="7" name="Rectangle 6"/>
          <p:cNvSpPr/>
          <p:nvPr/>
        </p:nvSpPr>
        <p:spPr>
          <a:xfrm>
            <a:off x="399223" y="3080505"/>
            <a:ext cx="5593589" cy="2413481"/>
          </a:xfrm>
          <a:prstGeom prst="rect">
            <a:avLst/>
          </a:prstGeom>
        </p:spPr>
        <p:txBody>
          <a:bodyPr wrap="square">
            <a:spAutoFit/>
          </a:bodyPr>
          <a:lstStyle/>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Description: </a:t>
            </a:r>
            <a:r>
              <a:rPr kumimoji="0" lang="en-US" sz="1800" b="0" i="1" u="none" strike="noStrike" kern="1200" cap="none" spc="0" normalizeH="0" baseline="0" noProof="0" dirty="0">
                <a:ln>
                  <a:noFill/>
                </a:ln>
                <a:solidFill>
                  <a:srgbClr val="000000"/>
                </a:solidFill>
                <a:effectLst/>
                <a:uLnTx/>
                <a:uFillTx/>
                <a:latin typeface="Arial"/>
                <a:ea typeface="+mn-ea"/>
                <a:cs typeface="+mn-cs"/>
              </a:rPr>
              <a:t>(Optional)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Brief description of the content of your Catalog</a:t>
            </a:r>
          </a:p>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Commodities: </a:t>
            </a:r>
            <a:r>
              <a:rPr kumimoji="0" lang="en-US" sz="1800" b="0" i="1" u="none" strike="noStrike" kern="1200" cap="none" spc="0" normalizeH="0" baseline="0" noProof="0" dirty="0">
                <a:ln>
                  <a:noFill/>
                </a:ln>
                <a:solidFill>
                  <a:srgbClr val="000000"/>
                </a:solidFill>
                <a:effectLst/>
                <a:uLnTx/>
                <a:uFillTx/>
                <a:latin typeface="Arial"/>
                <a:ea typeface="+mn-ea"/>
                <a:cs typeface="+mn-cs"/>
              </a:rPr>
              <a:t>(Optional) </a:t>
            </a:r>
            <a:r>
              <a:rPr kumimoji="0" lang="en-US" sz="1800" b="0" i="0" u="none" strike="noStrike" kern="1200" cap="none" spc="0" normalizeH="0" baseline="0" noProof="0" dirty="0">
                <a:ln>
                  <a:noFill/>
                </a:ln>
                <a:solidFill>
                  <a:srgbClr val="000000"/>
                </a:solidFill>
                <a:effectLst/>
                <a:uLnTx/>
                <a:uFillTx/>
                <a:latin typeface="Arial"/>
                <a:ea typeface="+mn-ea"/>
                <a:cs typeface="+mn-cs"/>
              </a:rPr>
              <a:t>The UNSPSC code(s)</a:t>
            </a:r>
            <a:br>
              <a:rPr kumimoji="0" lang="en-US" sz="1800" b="0" i="0" u="none" strike="noStrike" kern="1200" cap="none" spc="0" normalizeH="0" baseline="0" noProof="0" dirty="0">
                <a:ln>
                  <a:noFill/>
                </a:ln>
                <a:solidFill>
                  <a:srgbClr val="000000"/>
                </a:solidFill>
                <a:effectLst/>
                <a:uLnTx/>
                <a:uFillTx/>
                <a:latin typeface="Arial"/>
                <a:ea typeface="+mn-ea"/>
                <a:cs typeface="+mn-cs"/>
              </a:rPr>
            </a:br>
            <a:r>
              <a:rPr kumimoji="0" lang="en-US" sz="1800" b="0" i="0" u="none" strike="noStrike" kern="1200" cap="none" spc="0" normalizeH="0" baseline="0" noProof="0" dirty="0">
                <a:ln>
                  <a:noFill/>
                </a:ln>
                <a:solidFill>
                  <a:srgbClr val="000000"/>
                </a:solidFill>
                <a:effectLst/>
                <a:uLnTx/>
                <a:uFillTx/>
                <a:latin typeface="Arial"/>
                <a:ea typeface="+mn-ea"/>
                <a:cs typeface="+mn-cs"/>
              </a:rPr>
              <a:t>that corresponds to the items family/ group of your Catalog. Use the “Add” button to find the code</a:t>
            </a:r>
          </a:p>
          <a:p>
            <a:pPr marL="461963" marR="0" lvl="1" indent="-176213" algn="l" defTabSz="1088558" rtl="0" eaLnBrk="1" fontAlgn="auto" latinLnBrk="0" hangingPunct="1">
              <a:lnSpc>
                <a:spcPts val="2000"/>
              </a:lnSpc>
              <a:spcBef>
                <a:spcPts val="0"/>
              </a:spcBef>
              <a:spcAft>
                <a:spcPts val="600"/>
              </a:spcAft>
              <a:buClr>
                <a:srgbClr val="F0AB00"/>
              </a:buClr>
              <a:buSzPct val="100000"/>
              <a:buFont typeface="Wingdings" pitchFamily="2"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When you complete this screen, click “Next”</a:t>
            </a:r>
          </a:p>
          <a:p>
            <a:pPr marL="179964" marR="0" lvl="1" indent="-179964" algn="l" defTabSz="1088558" rtl="0" eaLnBrk="1" fontAlgn="auto" latinLnBrk="0" hangingPunct="1">
              <a:lnSpc>
                <a:spcPts val="2300"/>
              </a:lnSpc>
              <a:spcBef>
                <a:spcPts val="0"/>
              </a:spcBef>
              <a:spcAft>
                <a:spcPts val="200"/>
              </a:spcAft>
              <a:buClr>
                <a:srgbClr val="F0AB00"/>
              </a:buClr>
              <a:buSzPct val="100000"/>
              <a:buFont typeface="Wingdings" pitchFamily="2" charset="2"/>
              <a:buChar char="§"/>
              <a:tabLst/>
              <a:defRPr/>
            </a:pP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9" name="Picture 8">
            <a:extLst>
              <a:ext uri="{FF2B5EF4-FFF2-40B4-BE49-F238E27FC236}">
                <a16:creationId xmlns:a16="http://schemas.microsoft.com/office/drawing/2014/main" id="{A5CBA121-FA01-4CED-8BC2-7E406D7880D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4074" y="3060559"/>
            <a:ext cx="5654229" cy="3026341"/>
          </a:xfrm>
          <a:prstGeom prst="rect">
            <a:avLst/>
          </a:prstGeom>
        </p:spPr>
      </p:pic>
    </p:spTree>
    <p:extLst>
      <p:ext uri="{BB962C8B-B14F-4D97-AF65-F5344CB8AC3E}">
        <p14:creationId xmlns:p14="http://schemas.microsoft.com/office/powerpoint/2010/main" val="712120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3005240"/>
          </a:xfrm>
          <a:prstGeom prst="rect">
            <a:avLst/>
          </a:prstGeom>
        </p:spPr>
        <p:txBody>
          <a:bodyPr>
            <a:normAutofit fontScale="85000" lnSpcReduction="10000"/>
          </a:bodyPr>
          <a:lstStyle/>
          <a:p>
            <a:pPr marL="285750" indent="-285750">
              <a:lnSpc>
                <a:spcPts val="2300"/>
              </a:lnSpc>
              <a:spcBef>
                <a:spcPts val="0"/>
              </a:spcBef>
              <a:spcAft>
                <a:spcPts val="600"/>
              </a:spcAft>
              <a:buSzPct val="100000"/>
              <a:buFont typeface="Wingdings" panose="05000000000000000000" pitchFamily="2" charset="2"/>
              <a:buChar char=""/>
            </a:pPr>
            <a:r>
              <a:rPr lang="en-US" sz="2200" dirty="0"/>
              <a:t>Subscriptions</a:t>
            </a:r>
          </a:p>
          <a:p>
            <a:pPr marL="461963" lvl="1" indent="-176213">
              <a:lnSpc>
                <a:spcPts val="2000"/>
              </a:lnSpc>
              <a:spcBef>
                <a:spcPts val="0"/>
              </a:spcBef>
              <a:spcAft>
                <a:spcPts val="600"/>
              </a:spcAft>
            </a:pPr>
            <a:r>
              <a:rPr lang="en-US" dirty="0"/>
              <a:t>You determine which Customers subscribe to your Catalog—specific Customer(s) or to all Customers on the Network</a:t>
            </a:r>
          </a:p>
          <a:p>
            <a:pPr marL="461963" lvl="1" indent="-176213">
              <a:lnSpc>
                <a:spcPts val="2000"/>
              </a:lnSpc>
              <a:spcBef>
                <a:spcPts val="0"/>
              </a:spcBef>
              <a:spcAft>
                <a:spcPts val="600"/>
              </a:spcAft>
            </a:pPr>
            <a:r>
              <a:rPr lang="en-US" dirty="0"/>
              <a:t>Set the Visibility to “Private”. You can select a single customer.</a:t>
            </a:r>
          </a:p>
          <a:p>
            <a:pPr marL="461963" lvl="1" indent="-176213">
              <a:lnSpc>
                <a:spcPts val="2000"/>
              </a:lnSpc>
              <a:spcBef>
                <a:spcPts val="0"/>
              </a:spcBef>
              <a:spcAft>
                <a:spcPts val="600"/>
              </a:spcAft>
            </a:pPr>
            <a:r>
              <a:rPr lang="en-US" dirty="0"/>
              <a:t>To select CP check the box next to the “Customers” list. </a:t>
            </a:r>
          </a:p>
          <a:p>
            <a:pPr marL="461963" lvl="1" indent="-176213">
              <a:lnSpc>
                <a:spcPts val="2000"/>
              </a:lnSpc>
              <a:spcBef>
                <a:spcPts val="0"/>
              </a:spcBef>
              <a:spcAft>
                <a:spcPts val="600"/>
              </a:spcAft>
            </a:pPr>
            <a:r>
              <a:rPr lang="en-US" dirty="0"/>
              <a:t>If</a:t>
            </a:r>
            <a:r>
              <a:rPr lang="en-US" noProof="0" dirty="0"/>
              <a:t> </a:t>
            </a:r>
            <a:r>
              <a:rPr lang="en-US" dirty="0"/>
              <a:t>the Supplier does not appear, it means that </a:t>
            </a:r>
            <a:br>
              <a:rPr lang="en-US" dirty="0"/>
            </a:br>
            <a:r>
              <a:rPr lang="en-US" dirty="0"/>
              <a:t>they have not established a relationship with </a:t>
            </a:r>
            <a:br>
              <a:rPr lang="en-US" dirty="0"/>
            </a:br>
            <a:r>
              <a:rPr lang="en-US" dirty="0"/>
              <a:t>your company yet. This is required prior to up-</a:t>
            </a:r>
            <a:br>
              <a:rPr lang="en-US" dirty="0"/>
            </a:br>
            <a:r>
              <a:rPr lang="en-US" dirty="0"/>
              <a:t>loading a Catalog to them</a:t>
            </a:r>
          </a:p>
          <a:p>
            <a:pPr marL="461963" lvl="1" indent="-176213">
              <a:lnSpc>
                <a:spcPts val="2000"/>
              </a:lnSpc>
              <a:spcBef>
                <a:spcPts val="0"/>
              </a:spcBef>
              <a:spcAft>
                <a:spcPts val="600"/>
              </a:spcAft>
            </a:pPr>
            <a:r>
              <a:rPr lang="en-US" dirty="0">
                <a:latin typeface="Arial" panose="020B0604020202020204" pitchFamily="34" charset="0"/>
              </a:rPr>
              <a:t>When you complete this screen, click “Next”</a:t>
            </a:r>
          </a:p>
          <a:p>
            <a:pPr marL="461963" lvl="1" indent="-176213">
              <a:lnSpc>
                <a:spcPts val="2000"/>
              </a:lnSpc>
              <a:spcBef>
                <a:spcPts val="0"/>
              </a:spcBef>
              <a:spcAft>
                <a:spcPts val="200"/>
              </a:spcAft>
            </a:pPr>
            <a:endParaRPr lang="en-US" dirty="0"/>
          </a:p>
          <a:p>
            <a:pPr marL="403225" lvl="1" indent="-177800">
              <a:lnSpc>
                <a:spcPts val="1200"/>
              </a:lnSpc>
              <a:spcBef>
                <a:spcPts val="0"/>
              </a:spcBef>
            </a:pPr>
            <a:endParaRPr lang="en-US" sz="1200" dirty="0"/>
          </a:p>
          <a:p>
            <a:pPr marL="403225" lvl="1" indent="-177800">
              <a:lnSpc>
                <a:spcPts val="1300"/>
              </a:lnSpc>
              <a:spcBef>
                <a:spcPts val="0"/>
              </a:spcBef>
            </a:pPr>
            <a:endParaRPr lang="en-US" noProof="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03225" lvl="1" indent="-177800">
              <a:lnSpc>
                <a:spcPts val="1300"/>
              </a:lnSpc>
              <a:spcBef>
                <a:spcPts val="0"/>
              </a:spcBef>
              <a:spcAft>
                <a:spcPts val="600"/>
              </a:spcAft>
            </a:pPr>
            <a:endParaRPr lang="en-US" sz="1600" dirty="0"/>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12" name="Picture 11">
            <a:extLst>
              <a:ext uri="{FF2B5EF4-FFF2-40B4-BE49-F238E27FC236}">
                <a16:creationId xmlns:a16="http://schemas.microsoft.com/office/drawing/2014/main" id="{229E1F51-4864-45F9-8F77-A5D8B324E8D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26089" y="3122620"/>
            <a:ext cx="5964387" cy="3218980"/>
          </a:xfrm>
          <a:prstGeom prst="rect">
            <a:avLst/>
          </a:prstGeom>
        </p:spPr>
      </p:pic>
    </p:spTree>
    <p:extLst>
      <p:ext uri="{BB962C8B-B14F-4D97-AF65-F5344CB8AC3E}">
        <p14:creationId xmlns:p14="http://schemas.microsoft.com/office/powerpoint/2010/main" val="685076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84163" indent="-284163">
              <a:lnSpc>
                <a:spcPts val="2300"/>
              </a:lnSpc>
              <a:spcBef>
                <a:spcPts val="0"/>
              </a:spcBef>
              <a:spcAft>
                <a:spcPts val="600"/>
              </a:spcAft>
              <a:buSzPct val="100000"/>
              <a:buFont typeface="Wingdings" panose="05000000000000000000" pitchFamily="2" charset="2"/>
              <a:buChar char=""/>
            </a:pPr>
            <a:r>
              <a:rPr lang="en-US" sz="2200" dirty="0"/>
              <a:t>Content</a:t>
            </a:r>
          </a:p>
          <a:p>
            <a:pPr marL="461963" lvl="1" indent="-176213">
              <a:lnSpc>
                <a:spcPts val="2000"/>
              </a:lnSpc>
              <a:spcBef>
                <a:spcPts val="0"/>
              </a:spcBef>
              <a:spcAft>
                <a:spcPts val="200"/>
              </a:spcAft>
            </a:pPr>
            <a:r>
              <a:rPr lang="en-US" dirty="0"/>
              <a:t>Select your </a:t>
            </a:r>
            <a:r>
              <a:rPr lang="en-US" b="1" dirty="0">
                <a:solidFill>
                  <a:schemeClr val="accent1"/>
                </a:solidFill>
              </a:rPr>
              <a:t>Catalog File</a:t>
            </a:r>
            <a:r>
              <a:rPr lang="en-US" dirty="0"/>
              <a:t>, by clicking “Browse” and pointing to your file</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461963" lvl="2" indent="166688">
              <a:lnSpc>
                <a:spcPts val="13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2000"/>
              </a:lnSpc>
              <a:spcBef>
                <a:spcPts val="0"/>
              </a:spcBef>
              <a:spcAft>
                <a:spcPts val="600"/>
              </a:spcAft>
            </a:pPr>
            <a:r>
              <a:rPr lang="en-US" dirty="0"/>
              <a:t>After you have selected your Catalog file, click the “Validate and Publish” button</a:t>
            </a:r>
            <a:endParaRPr lang="en-US" sz="1600" dirty="0"/>
          </a:p>
          <a:p>
            <a:pPr marL="461963" lvl="1" indent="-176213">
              <a:lnSpc>
                <a:spcPts val="2000"/>
              </a:lnSpc>
              <a:spcBef>
                <a:spcPts val="0"/>
              </a:spcBef>
              <a:spcAft>
                <a:spcPts val="200"/>
              </a:spcAft>
            </a:pPr>
            <a:r>
              <a:rPr lang="en-US" dirty="0"/>
              <a:t>As your Catalog loads, the</a:t>
            </a:r>
            <a:br>
              <a:rPr lang="en-US" dirty="0"/>
            </a:br>
            <a:r>
              <a:rPr lang="en-US" dirty="0"/>
              <a:t>status will read “Validating”</a:t>
            </a:r>
            <a:br>
              <a:rPr lang="en-US" dirty="0"/>
            </a:br>
            <a:r>
              <a:rPr lang="en-US" dirty="0"/>
              <a:t>Click the “Refresh” button</a:t>
            </a:r>
            <a:br>
              <a:rPr lang="en-US" dirty="0"/>
            </a:br>
            <a:r>
              <a:rPr lang="en-US" dirty="0"/>
              <a:t>at the bottom of the screen</a:t>
            </a:r>
            <a:br>
              <a:rPr lang="en-US" dirty="0"/>
            </a:br>
            <a:r>
              <a:rPr lang="en-US" dirty="0"/>
              <a:t>to see the status change</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pic>
        <p:nvPicPr>
          <p:cNvPr id="8" name="Picture 2" descr="C:\Users\i837236\AppData\Local\Temp\SNAGHTMLae1e218.PNG">
            <a:extLst>
              <a:ext uri="{FF2B5EF4-FFF2-40B4-BE49-F238E27FC236}">
                <a16:creationId xmlns:a16="http://schemas.microsoft.com/office/drawing/2014/main" id="{58B2487C-0196-472B-96E1-9A23A17F42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7220" y="3228613"/>
            <a:ext cx="7335714" cy="287857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5904548" y="4149015"/>
            <a:ext cx="4052252" cy="7188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
        <p:nvSpPr>
          <p:cNvPr id="11" name="Rectangle 10"/>
          <p:cNvSpPr/>
          <p:nvPr/>
        </p:nvSpPr>
        <p:spPr>
          <a:xfrm>
            <a:off x="5915261" y="5614577"/>
            <a:ext cx="1206899" cy="310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300218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Network Catalog Validation</a:t>
            </a:r>
          </a:p>
          <a:p>
            <a:pPr marL="630238" lvl="1" indent="-168275">
              <a:lnSpc>
                <a:spcPts val="2000"/>
              </a:lnSpc>
              <a:spcBef>
                <a:spcPts val="0"/>
              </a:spcBef>
              <a:spcAft>
                <a:spcPts val="200"/>
              </a:spcAft>
            </a:pPr>
            <a:r>
              <a:rPr lang="en-US" dirty="0"/>
              <a:t>After the Network completes validation, it changes the Catalog status from “Validating” to one of the following statuses:</a:t>
            </a:r>
          </a:p>
          <a:p>
            <a:pPr marL="1025525" lvl="2" indent="-163513">
              <a:lnSpc>
                <a:spcPts val="1600"/>
              </a:lnSpc>
              <a:spcBef>
                <a:spcPts val="0"/>
              </a:spcBef>
              <a:spcAft>
                <a:spcPts val="400"/>
              </a:spcAft>
              <a:buFont typeface="Wingdings" pitchFamily="2" charset="2"/>
              <a:buChar char="§"/>
            </a:pPr>
            <a:r>
              <a:rPr lang="en-US" sz="1400" b="1" dirty="0"/>
              <a:t>Validated, Published or Pending Buyer Validation—</a:t>
            </a:r>
            <a:r>
              <a:rPr lang="en-US" sz="1400" dirty="0"/>
              <a:t>your Catalog is error-free </a:t>
            </a:r>
          </a:p>
          <a:p>
            <a:pPr marL="1025525" lvl="2" indent="-163513">
              <a:lnSpc>
                <a:spcPts val="1600"/>
              </a:lnSpc>
              <a:spcBef>
                <a:spcPts val="0"/>
              </a:spcBef>
              <a:spcAft>
                <a:spcPts val="400"/>
              </a:spcAft>
              <a:buFont typeface="Wingdings" pitchFamily="2" charset="2"/>
              <a:buChar char="§"/>
            </a:pPr>
            <a:r>
              <a:rPr lang="en-US" sz="1400" b="1" dirty="0"/>
              <a:t>Errors Found by Ariba Network—</a:t>
            </a:r>
            <a:r>
              <a:rPr lang="en-US" sz="1400" dirty="0"/>
              <a:t>the Network detected Catalog content that violates validation rules</a:t>
            </a:r>
          </a:p>
          <a:p>
            <a:pPr marL="1025525" lvl="2" indent="-163513">
              <a:lnSpc>
                <a:spcPts val="1600"/>
              </a:lnSpc>
              <a:spcBef>
                <a:spcPts val="0"/>
              </a:spcBef>
              <a:spcAft>
                <a:spcPts val="600"/>
              </a:spcAft>
              <a:buFont typeface="Wingdings" pitchFamily="2" charset="2"/>
              <a:buChar char="§"/>
            </a:pPr>
            <a:r>
              <a:rPr lang="en-US" sz="1400" b="1" dirty="0"/>
              <a:t>Bad Format—</a:t>
            </a:r>
            <a:r>
              <a:rPr lang="en-US" sz="1400" dirty="0"/>
              <a:t>your Catalog failed the file validation check. Audit the file for problems in format</a:t>
            </a:r>
          </a:p>
          <a:p>
            <a:pPr marL="630238" lvl="1" indent="-168275">
              <a:lnSpc>
                <a:spcPts val="1700"/>
              </a:lnSpc>
              <a:spcBef>
                <a:spcPts val="0"/>
              </a:spcBef>
              <a:spcAft>
                <a:spcPts val="200"/>
              </a:spcAft>
            </a:pPr>
            <a:r>
              <a:rPr lang="en-US" sz="1600" dirty="0"/>
              <a:t>A Catalog with an error status means you need to review the error results and correct them before going on</a:t>
            </a:r>
          </a:p>
          <a:p>
            <a:pPr marL="625475" lvl="1" indent="-163513">
              <a:lnSpc>
                <a:spcPts val="1300"/>
              </a:lnSpc>
              <a:spcBef>
                <a:spcPts val="0"/>
              </a:spcBef>
              <a:spcAft>
                <a:spcPts val="200"/>
              </a:spcAft>
            </a:pPr>
            <a:endParaRPr lang="en-US" noProof="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7" name="Picture 6">
            <a:extLst>
              <a:ext uri="{FF2B5EF4-FFF2-40B4-BE49-F238E27FC236}">
                <a16:creationId xmlns:a16="http://schemas.microsoft.com/office/drawing/2014/main" id="{4EB89BE0-3D1C-4956-A878-731263AE256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06375" y="3579660"/>
            <a:ext cx="9670601" cy="2876003"/>
          </a:xfrm>
          <a:prstGeom prst="rect">
            <a:avLst/>
          </a:prstGeom>
        </p:spPr>
      </p:pic>
    </p:spTree>
    <p:extLst>
      <p:ext uri="{BB962C8B-B14F-4D97-AF65-F5344CB8AC3E}">
        <p14:creationId xmlns:p14="http://schemas.microsoft.com/office/powerpoint/2010/main" val="28999247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Correcting Validation Errors</a:t>
            </a:r>
          </a:p>
          <a:p>
            <a:pPr marL="400050" lvl="1" indent="-169863">
              <a:lnSpc>
                <a:spcPts val="1700"/>
              </a:lnSpc>
              <a:spcBef>
                <a:spcPts val="0"/>
              </a:spcBef>
              <a:spcAft>
                <a:spcPts val="200"/>
              </a:spcAft>
            </a:pPr>
            <a:r>
              <a:rPr lang="en-US" dirty="0"/>
              <a:t>To see the error detail, click on the “</a:t>
            </a:r>
            <a:r>
              <a:rPr lang="en-US" u="sng" dirty="0"/>
              <a:t>Errors Found</a:t>
            </a:r>
            <a:r>
              <a:rPr lang="en-US" dirty="0"/>
              <a:t>” hyperlink:</a:t>
            </a:r>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pic>
        <p:nvPicPr>
          <p:cNvPr id="10" name="Picture 9">
            <a:extLst>
              <a:ext uri="{FF2B5EF4-FFF2-40B4-BE49-F238E27FC236}">
                <a16:creationId xmlns:a16="http://schemas.microsoft.com/office/drawing/2014/main" id="{A6D54E42-6063-486E-A612-E20BB0EF68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91051" y="2548657"/>
            <a:ext cx="9612372" cy="2858686"/>
          </a:xfrm>
          <a:prstGeom prst="rect">
            <a:avLst/>
          </a:prstGeom>
        </p:spPr>
      </p:pic>
      <p:cxnSp>
        <p:nvCxnSpPr>
          <p:cNvPr id="11" name="Straight Arrow Connector 10">
            <a:extLst>
              <a:ext uri="{FF2B5EF4-FFF2-40B4-BE49-F238E27FC236}">
                <a16:creationId xmlns:a16="http://schemas.microsoft.com/office/drawing/2014/main" id="{E97FA193-C521-4802-A648-DF4905C9AB9D}"/>
              </a:ext>
            </a:extLst>
          </p:cNvPr>
          <p:cNvCxnSpPr/>
          <p:nvPr/>
        </p:nvCxnSpPr>
        <p:spPr>
          <a:xfrm>
            <a:off x="6926239" y="2286000"/>
            <a:ext cx="1856095" cy="1692000"/>
          </a:xfrm>
          <a:prstGeom prst="straightConnector1">
            <a:avLst/>
          </a:prstGeom>
          <a:ln>
            <a:headEnd type="none" w="med" len="med"/>
            <a:tailEnd type="triangle"/>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2856917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Viewing Validation Errors</a:t>
            </a:r>
          </a:p>
          <a:p>
            <a:pPr marL="400050" lvl="1" indent="-169863">
              <a:lnSpc>
                <a:spcPts val="1700"/>
              </a:lnSpc>
              <a:spcBef>
                <a:spcPts val="0"/>
              </a:spcBef>
              <a:spcAft>
                <a:spcPts val="600"/>
              </a:spcAft>
            </a:pPr>
            <a:r>
              <a:rPr lang="en-US" dirty="0"/>
              <a:t>The Network displays Description, Field and Line Number for each error</a:t>
            </a:r>
          </a:p>
          <a:p>
            <a:pPr marL="400050" lvl="1" indent="-169863">
              <a:lnSpc>
                <a:spcPts val="1700"/>
              </a:lnSpc>
              <a:spcBef>
                <a:spcPts val="0"/>
              </a:spcBef>
              <a:spcAft>
                <a:spcPts val="600"/>
              </a:spcAft>
            </a:pPr>
            <a:endParaRPr lang="en-US" dirty="0"/>
          </a:p>
          <a:p>
            <a:pPr marL="461962">
              <a:lnSpc>
                <a:spcPts val="1700"/>
              </a:lnSpc>
              <a:spcBef>
                <a:spcPts val="0"/>
              </a:spcBef>
              <a:spcAft>
                <a:spcPts val="600"/>
              </a:spcAft>
              <a:buSzPct val="100000"/>
            </a:pPr>
            <a:endParaRPr lang="en-US" sz="1800" dirty="0"/>
          </a:p>
          <a:p>
            <a:pPr marL="625475" lvl="1" indent="-163513">
              <a:lnSpc>
                <a:spcPts val="1700"/>
              </a:lnSpc>
              <a:spcBef>
                <a:spcPts val="0"/>
              </a:spcBef>
              <a:spcAft>
                <a:spcPts val="600"/>
              </a:spcAft>
            </a:pPr>
            <a:endParaRPr lang="en-US" dirty="0"/>
          </a:p>
          <a:p>
            <a:pPr marL="625475" indent="-163513">
              <a:lnSpc>
                <a:spcPts val="1700"/>
              </a:lnSpc>
              <a:spcBef>
                <a:spcPts val="0"/>
              </a:spcBef>
              <a:spcAft>
                <a:spcPts val="600"/>
              </a:spcAft>
              <a:buSzPct val="100000"/>
              <a:buFont typeface="Wingdings" pitchFamily="2" charset="2"/>
              <a:buChar char="§"/>
            </a:pPr>
            <a:endParaRPr lang="en-US" sz="1800" dirty="0"/>
          </a:p>
          <a:p>
            <a:pPr marL="461962" lvl="1" indent="0">
              <a:lnSpc>
                <a:spcPts val="1700"/>
              </a:lnSpc>
              <a:spcBef>
                <a:spcPts val="0"/>
              </a:spcBef>
              <a:spcAft>
                <a:spcPts val="600"/>
              </a:spcAft>
              <a:buNone/>
            </a:pPr>
            <a:endParaRPr lang="en-US" dirty="0"/>
          </a:p>
          <a:p>
            <a:pPr marL="625475" lvl="1" indent="-163513">
              <a:lnSpc>
                <a:spcPts val="1700"/>
              </a:lnSpc>
              <a:spcBef>
                <a:spcPts val="0"/>
              </a:spcBef>
              <a:spcAft>
                <a:spcPts val="600"/>
              </a:spcAft>
            </a:pPr>
            <a:endParaRPr lang="en-US" dirty="0"/>
          </a:p>
          <a:p>
            <a:pPr marL="625475" lvl="1" indent="-163513">
              <a:lnSpc>
                <a:spcPts val="1700"/>
              </a:lnSpc>
              <a:spcBef>
                <a:spcPts val="0"/>
              </a:spcBef>
              <a:spcAft>
                <a:spcPts val="600"/>
              </a:spcAft>
            </a:pPr>
            <a:endParaRPr lang="en-US" dirty="0"/>
          </a:p>
          <a:p>
            <a:pPr marL="461962" lvl="1" indent="0">
              <a:lnSpc>
                <a:spcPts val="1700"/>
              </a:lnSpc>
              <a:spcBef>
                <a:spcPts val="0"/>
              </a:spcBef>
              <a:spcAft>
                <a:spcPts val="600"/>
              </a:spcAft>
              <a:buNone/>
            </a:pPr>
            <a:endParaRPr lang="en-US" dirty="0"/>
          </a:p>
          <a:p>
            <a:pPr marL="400050" lvl="1" indent="-169863">
              <a:lnSpc>
                <a:spcPts val="2000"/>
              </a:lnSpc>
              <a:spcBef>
                <a:spcPts val="800"/>
              </a:spcBef>
              <a:spcAft>
                <a:spcPts val="600"/>
              </a:spcAft>
            </a:pPr>
            <a:r>
              <a:rPr lang="en-US" dirty="0"/>
              <a:t>In this case, the Network is telling us that the </a:t>
            </a:r>
            <a:r>
              <a:rPr lang="en-US" b="1" dirty="0"/>
              <a:t>Supplier Part Number </a:t>
            </a:r>
            <a:r>
              <a:rPr lang="en-US" dirty="0"/>
              <a:t>is not unique on lines 11, 12 and 14</a:t>
            </a:r>
          </a:p>
          <a:p>
            <a:pPr marL="400050" lvl="1" indent="-169863">
              <a:lnSpc>
                <a:spcPts val="2000"/>
              </a:lnSpc>
              <a:spcBef>
                <a:spcPts val="0"/>
              </a:spcBef>
              <a:spcAft>
                <a:spcPts val="600"/>
              </a:spcAft>
            </a:pPr>
            <a:r>
              <a:rPr lang="en-US" dirty="0"/>
              <a:t>To correct any issues, go back to the original Excel Catalog file, make the corrections, then update the Catalog file, and upload the new version to replace the existing Catalog</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grpSp>
        <p:nvGrpSpPr>
          <p:cNvPr id="4" name="Group 3">
            <a:extLst>
              <a:ext uri="{FF2B5EF4-FFF2-40B4-BE49-F238E27FC236}">
                <a16:creationId xmlns:a16="http://schemas.microsoft.com/office/drawing/2014/main" id="{1D8F6617-BBBA-4256-B6E2-BA11A44F190F}"/>
              </a:ext>
            </a:extLst>
          </p:cNvPr>
          <p:cNvGrpSpPr/>
          <p:nvPr/>
        </p:nvGrpSpPr>
        <p:grpSpPr>
          <a:xfrm>
            <a:off x="2785016" y="2377881"/>
            <a:ext cx="6625143" cy="2244000"/>
            <a:chOff x="2785016" y="2377881"/>
            <a:chExt cx="6625143" cy="2244000"/>
          </a:xfrm>
        </p:grpSpPr>
        <p:pic>
          <p:nvPicPr>
            <p:cNvPr id="2050" name="Picture 2" descr="C:\Users\i837236\AppData\Local\Temp\SNAGHTML5085f3e.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5016" y="2377881"/>
              <a:ext cx="6625143" cy="224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59947" y="3560327"/>
              <a:ext cx="5104661" cy="9232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31905516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4000" y="1620000"/>
            <a:ext cx="11186478"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Customer Approval</a:t>
            </a:r>
          </a:p>
          <a:p>
            <a:pPr marL="400050" lvl="1" indent="-169863">
              <a:lnSpc>
                <a:spcPts val="2000"/>
              </a:lnSpc>
              <a:spcBef>
                <a:spcPts val="0"/>
              </a:spcBef>
              <a:spcAft>
                <a:spcPts val="600"/>
              </a:spcAft>
            </a:pPr>
            <a:r>
              <a:rPr lang="en-US" dirty="0"/>
              <a:t>When your Catalog passes the Network upload validation, your Customer is then notified to audit, validate and approve your Catalog. The Network may show any of these statuses: </a:t>
            </a:r>
            <a:r>
              <a:rPr lang="en-US" b="1" dirty="0"/>
              <a:t>“Published”, “Validated by Customer” or “Pending Buyer Validation”</a:t>
            </a:r>
            <a:r>
              <a:rPr lang="en-US" dirty="0"/>
              <a:t>—</a:t>
            </a:r>
            <a:r>
              <a:rPr lang="en-US" i="1" dirty="0"/>
              <a:t>note that these are </a:t>
            </a:r>
            <a:r>
              <a:rPr lang="en-US" b="1" dirty="0"/>
              <a:t>all </a:t>
            </a:r>
            <a:r>
              <a:rPr lang="en-US" i="1" dirty="0"/>
              <a:t>valid statuses</a:t>
            </a:r>
          </a:p>
          <a:p>
            <a:pPr marL="400050" lvl="1" indent="-171450">
              <a:lnSpc>
                <a:spcPts val="2000"/>
              </a:lnSpc>
              <a:spcBef>
                <a:spcPts val="0"/>
              </a:spcBef>
              <a:spcAft>
                <a:spcPts val="6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20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1600"/>
              </a:lnSpc>
              <a:spcBef>
                <a:spcPts val="0"/>
              </a:spcBef>
              <a:spcAft>
                <a:spcPts val="4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spc="-50" dirty="0"/>
              <a:t>Uploading and Publishing New Catalogs</a:t>
            </a:r>
            <a:endParaRPr lang="en-US" noProof="0" dirty="0"/>
          </a:p>
        </p:txBody>
      </p:sp>
    </p:spTree>
    <p:extLst>
      <p:ext uri="{BB962C8B-B14F-4D97-AF65-F5344CB8AC3E}">
        <p14:creationId xmlns:p14="http://schemas.microsoft.com/office/powerpoint/2010/main" val="1625365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Replacing </a:t>
            </a:r>
            <a:r>
              <a:rPr lang="en-US" noProof="0" dirty="0">
                <a:solidFill>
                  <a:schemeClr val="accent1"/>
                </a:solidFill>
                <a:latin typeface="+mj-lt"/>
              </a:rPr>
              <a:t>Existing Catalogs</a:t>
            </a:r>
          </a:p>
        </p:txBody>
      </p:sp>
    </p:spTree>
    <p:extLst>
      <p:ext uri="{BB962C8B-B14F-4D97-AF65-F5344CB8AC3E}">
        <p14:creationId xmlns:p14="http://schemas.microsoft.com/office/powerpoint/2010/main" val="2863529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50" dirty="0"/>
              <a:t>The Catalog Upload Process </a:t>
            </a:r>
            <a:endParaRPr lang="en-US" noProof="0" dirty="0">
              <a:latin typeface="+mj-lt"/>
            </a:endParaRPr>
          </a:p>
        </p:txBody>
      </p:sp>
      <p:cxnSp>
        <p:nvCxnSpPr>
          <p:cNvPr id="54" name="Elbow Connector 53"/>
          <p:cNvCxnSpPr>
            <a:cxnSpLocks/>
          </p:cNvCxnSpPr>
          <p:nvPr/>
        </p:nvCxnSpPr>
        <p:spPr>
          <a:xfrm rot="5400000" flipH="1" flipV="1">
            <a:off x="3920996" y="1109203"/>
            <a:ext cx="739692" cy="2257467"/>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6"/>
          <p:cNvSpPr>
            <a:spLocks noChangeArrowheads="1"/>
          </p:cNvSpPr>
          <p:nvPr/>
        </p:nvSpPr>
        <p:spPr bwMode="auto">
          <a:xfrm>
            <a:off x="1972138" y="2514794"/>
            <a:ext cx="2379942" cy="1015663"/>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New or Updated Supplier Catalog File (from Template) uploaded and published </a:t>
            </a:r>
            <a:br>
              <a:rPr lang="en-GB" sz="1200" dirty="0">
                <a:latin typeface="Arial" panose="020B0604020202020204" pitchFamily="34" charset="0"/>
              </a:rPr>
            </a:br>
            <a:r>
              <a:rPr lang="en-GB" sz="1200" dirty="0">
                <a:latin typeface="Arial" panose="020B0604020202020204" pitchFamily="34" charset="0"/>
              </a:rPr>
              <a:t>to the Customer on </a:t>
            </a:r>
            <a:br>
              <a:rPr lang="en-GB" sz="1200" dirty="0">
                <a:latin typeface="Arial" panose="020B0604020202020204" pitchFamily="34" charset="0"/>
              </a:rPr>
            </a:br>
            <a:r>
              <a:rPr lang="en-GB" sz="1200" dirty="0">
                <a:latin typeface="Arial" panose="020B0604020202020204" pitchFamily="34" charset="0"/>
              </a:rPr>
              <a:t>Ariba Network (AN) </a:t>
            </a:r>
            <a:endParaRPr lang="en-US" sz="1200" dirty="0">
              <a:latin typeface="Arial" panose="020B0604020202020204" pitchFamily="34" charset="0"/>
            </a:endParaRPr>
          </a:p>
        </p:txBody>
      </p:sp>
      <p:sp>
        <p:nvSpPr>
          <p:cNvPr id="57" name="Rectangle 6"/>
          <p:cNvSpPr>
            <a:spLocks noChangeArrowheads="1"/>
          </p:cNvSpPr>
          <p:nvPr/>
        </p:nvSpPr>
        <p:spPr bwMode="auto">
          <a:xfrm>
            <a:off x="5004423" y="2560166"/>
            <a:ext cx="2200617" cy="9144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noAutofit/>
          </a:bodyPr>
          <a:lstStyle/>
          <a:p>
            <a:pPr algn="ctr"/>
            <a:r>
              <a:rPr lang="en-GB" sz="1200" dirty="0">
                <a:latin typeface="Arial" panose="020B0604020202020204" pitchFamily="34" charset="0"/>
              </a:rPr>
              <a:t>Network validation (errors reported back to Supplier during upload)</a:t>
            </a:r>
            <a:endParaRPr lang="en-US" sz="1200" dirty="0">
              <a:latin typeface="Arial" panose="020B0604020202020204" pitchFamily="34" charset="0"/>
            </a:endParaRPr>
          </a:p>
        </p:txBody>
      </p:sp>
      <p:sp>
        <p:nvSpPr>
          <p:cNvPr id="59" name="Rectangle 58"/>
          <p:cNvSpPr/>
          <p:nvPr/>
        </p:nvSpPr>
        <p:spPr>
          <a:xfrm>
            <a:off x="8583710" y="1503175"/>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0" rtlCol="0" anchor="ctr"/>
          <a:lstStyle/>
          <a:p>
            <a:pPr algn="ctr"/>
            <a:r>
              <a:rPr lang="en-US" sz="1200" b="1" dirty="0">
                <a:latin typeface="Arial Narrow" panose="020B0606020202030204" pitchFamily="34" charset="0"/>
              </a:rPr>
              <a:t>CP</a:t>
            </a:r>
          </a:p>
        </p:txBody>
      </p:sp>
      <p:sp>
        <p:nvSpPr>
          <p:cNvPr id="60" name="Rectangle 59"/>
          <p:cNvSpPr/>
          <p:nvPr/>
        </p:nvSpPr>
        <p:spPr>
          <a:xfrm>
            <a:off x="2652090" y="1509191"/>
            <a:ext cx="1071562" cy="20478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200" b="1">
                <a:latin typeface="Arial Narrow" panose="020B0606020202030204" pitchFamily="34" charset="0"/>
              </a:rPr>
              <a:t>Supplier</a:t>
            </a:r>
          </a:p>
        </p:txBody>
      </p:sp>
      <p:sp>
        <p:nvSpPr>
          <p:cNvPr id="62" name="Rectangle 6"/>
          <p:cNvSpPr>
            <a:spLocks noChangeArrowheads="1"/>
          </p:cNvSpPr>
          <p:nvPr/>
        </p:nvSpPr>
        <p:spPr bwMode="auto">
          <a:xfrm>
            <a:off x="7987458" y="2052232"/>
            <a:ext cx="2273968"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Notified a new or updated Catalog is published </a:t>
            </a:r>
            <a:br>
              <a:rPr lang="en-GB" sz="1200" dirty="0">
                <a:latin typeface="Arial" panose="020B0604020202020204" pitchFamily="34" charset="0"/>
              </a:rPr>
            </a:br>
            <a:r>
              <a:rPr lang="en-GB" sz="1200" dirty="0">
                <a:latin typeface="Arial" panose="020B0604020202020204" pitchFamily="34" charset="0"/>
              </a:rPr>
              <a:t>from Supplier</a:t>
            </a:r>
            <a:endParaRPr lang="en-US" sz="1200" dirty="0">
              <a:latin typeface="Arial" panose="020B0604020202020204" pitchFamily="34" charset="0"/>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9576" y="1323984"/>
            <a:ext cx="1356022" cy="902235"/>
          </a:xfrm>
          <a:prstGeom prst="rect">
            <a:avLst/>
          </a:prstGeom>
        </p:spPr>
      </p:pic>
      <p:cxnSp>
        <p:nvCxnSpPr>
          <p:cNvPr id="82" name="Elbow Connector 81"/>
          <p:cNvCxnSpPr>
            <a:stCxn id="80" idx="1"/>
            <a:endCxn id="47" idx="2"/>
          </p:cNvCxnSpPr>
          <p:nvPr/>
        </p:nvCxnSpPr>
        <p:spPr>
          <a:xfrm rot="10800000">
            <a:off x="3162110" y="3530457"/>
            <a:ext cx="4817329" cy="707492"/>
          </a:xfrm>
          <a:prstGeom prst="bentConnector2">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7" name="Rectangle 6"/>
          <p:cNvSpPr>
            <a:spLocks noChangeArrowheads="1"/>
          </p:cNvSpPr>
          <p:nvPr/>
        </p:nvSpPr>
        <p:spPr bwMode="auto">
          <a:xfrm>
            <a:off x="7979437" y="5867292"/>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Activated and available for Users</a:t>
            </a:r>
            <a:endParaRPr lang="en-US" sz="1200" dirty="0">
              <a:latin typeface="Arial" panose="020B0604020202020204" pitchFamily="34" charset="0"/>
            </a:endParaRPr>
          </a:p>
        </p:txBody>
      </p:sp>
      <p:sp>
        <p:nvSpPr>
          <p:cNvPr id="69" name="Rectangle 6"/>
          <p:cNvSpPr>
            <a:spLocks noChangeArrowheads="1"/>
          </p:cNvSpPr>
          <p:nvPr/>
        </p:nvSpPr>
        <p:spPr bwMode="auto">
          <a:xfrm>
            <a:off x="7979437" y="3021776"/>
            <a:ext cx="2286000" cy="646331"/>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File downloaded from the Network to </a:t>
            </a:r>
            <a:br>
              <a:rPr lang="en-GB" sz="1200" dirty="0">
                <a:latin typeface="Arial" panose="020B0604020202020204" pitchFamily="34" charset="0"/>
              </a:rPr>
            </a:br>
            <a:r>
              <a:rPr lang="en-GB" sz="1200" dirty="0">
                <a:latin typeface="Arial" panose="020B0604020202020204" pitchFamily="34" charset="0"/>
              </a:rPr>
              <a:t>CP-specific </a:t>
            </a:r>
            <a:r>
              <a:rPr lang="en-GB" sz="1200" dirty="0" err="1">
                <a:latin typeface="Arial" panose="020B0604020202020204" pitchFamily="34" charset="0"/>
              </a:rPr>
              <a:t>Catalog</a:t>
            </a:r>
            <a:endParaRPr lang="en-US" sz="1200" dirty="0">
              <a:latin typeface="Arial" panose="020B0604020202020204" pitchFamily="34" charset="0"/>
            </a:endParaRPr>
          </a:p>
        </p:txBody>
      </p:sp>
      <p:sp>
        <p:nvSpPr>
          <p:cNvPr id="80" name="Rectangle 6"/>
          <p:cNvSpPr>
            <a:spLocks noChangeArrowheads="1"/>
          </p:cNvSpPr>
          <p:nvPr/>
        </p:nvSpPr>
        <p:spPr bwMode="auto">
          <a:xfrm>
            <a:off x="7979438" y="4099449"/>
            <a:ext cx="2281988" cy="276999"/>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CP Validation Rules audit</a:t>
            </a:r>
          </a:p>
        </p:txBody>
      </p:sp>
      <p:cxnSp>
        <p:nvCxnSpPr>
          <p:cNvPr id="106" name="Straight Arrow Connector 105"/>
          <p:cNvCxnSpPr>
            <a:stCxn id="85" idx="2"/>
            <a:endCxn id="87" idx="0"/>
          </p:cNvCxnSpPr>
          <p:nvPr/>
        </p:nvCxnSpPr>
        <p:spPr>
          <a:xfrm>
            <a:off x="9122437" y="5412324"/>
            <a:ext cx="0" cy="4549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62" idx="2"/>
            <a:endCxn id="69" idx="0"/>
          </p:cNvCxnSpPr>
          <p:nvPr/>
        </p:nvCxnSpPr>
        <p:spPr>
          <a:xfrm flipH="1">
            <a:off x="9122437" y="2698563"/>
            <a:ext cx="2005" cy="3232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80" idx="2"/>
            <a:endCxn id="85" idx="0"/>
          </p:cNvCxnSpPr>
          <p:nvPr/>
        </p:nvCxnSpPr>
        <p:spPr>
          <a:xfrm>
            <a:off x="9120432" y="4376448"/>
            <a:ext cx="2005" cy="57867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a:stCxn id="69" idx="2"/>
            <a:endCxn id="80" idx="0"/>
          </p:cNvCxnSpPr>
          <p:nvPr/>
        </p:nvCxnSpPr>
        <p:spPr>
          <a:xfrm flipH="1">
            <a:off x="9120432" y="3668107"/>
            <a:ext cx="2005" cy="43134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48" name="Group 147"/>
          <p:cNvGrpSpPr/>
          <p:nvPr/>
        </p:nvGrpSpPr>
        <p:grpSpPr>
          <a:xfrm>
            <a:off x="8904000" y="5486465"/>
            <a:ext cx="442911" cy="290512"/>
            <a:chOff x="5145882" y="4319588"/>
            <a:chExt cx="442911" cy="290512"/>
          </a:xfrm>
        </p:grpSpPr>
        <p:sp>
          <p:nvSpPr>
            <p:cNvPr id="140" name="Flowchart: Decision 139"/>
            <p:cNvSpPr/>
            <p:nvPr/>
          </p:nvSpPr>
          <p:spPr bwMode="gray">
            <a:xfrm>
              <a:off x="5207794" y="4319588"/>
              <a:ext cx="319088" cy="290512"/>
            </a:xfrm>
            <a:prstGeom prst="flowChartDecision">
              <a:avLst/>
            </a:prstGeom>
            <a:solidFill>
              <a:schemeClr val="accent1"/>
            </a:solidFill>
            <a:ln w="6350" algn="ctr">
              <a:noFill/>
              <a:miter lim="800000"/>
              <a:headEnd/>
              <a:tailEnd/>
            </a:ln>
          </p:spPr>
          <p:txBody>
            <a:bodyPr vert="wordArtVert" lIns="90000" tIns="72000" rIns="90000" bIns="72000" rtlCol="0" anchor="ctr" anchorCtr="1">
              <a:normAutofit fontScale="25000" lnSpcReduction="20000"/>
            </a:bodyP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5" name="TextBox 144"/>
            <p:cNvSpPr txBox="1"/>
            <p:nvPr/>
          </p:nvSpPr>
          <p:spPr>
            <a:xfrm>
              <a:off x="5145882" y="4405311"/>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Approved</a:t>
              </a:r>
            </a:p>
          </p:txBody>
        </p:sp>
      </p:grpSp>
      <p:sp>
        <p:nvSpPr>
          <p:cNvPr id="142" name="Flowchart: Decision 141"/>
          <p:cNvSpPr/>
          <p:nvPr/>
        </p:nvSpPr>
        <p:spPr bwMode="gray">
          <a:xfrm>
            <a:off x="8962894" y="4550538"/>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6" name="TextBox 145"/>
          <p:cNvSpPr txBox="1"/>
          <p:nvPr/>
        </p:nvSpPr>
        <p:spPr>
          <a:xfrm>
            <a:off x="8987069" y="4638841"/>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spc="-80" dirty="0">
                <a:solidFill>
                  <a:schemeClr val="bg1"/>
                </a:solidFill>
                <a:latin typeface="Arial" panose="020B0604020202020204" pitchFamily="34" charset="0"/>
              </a:rPr>
              <a:t>PASS</a:t>
            </a:r>
          </a:p>
        </p:txBody>
      </p:sp>
      <p:grpSp>
        <p:nvGrpSpPr>
          <p:cNvPr id="22" name="Group 21"/>
          <p:cNvGrpSpPr/>
          <p:nvPr/>
        </p:nvGrpSpPr>
        <p:grpSpPr>
          <a:xfrm>
            <a:off x="5941210" y="4086025"/>
            <a:ext cx="319088" cy="290512"/>
            <a:chOff x="5941210" y="4028880"/>
            <a:chExt cx="319088" cy="290512"/>
          </a:xfrm>
        </p:grpSpPr>
        <p:sp>
          <p:nvSpPr>
            <p:cNvPr id="141" name="Flowchart: Decision 140"/>
            <p:cNvSpPr/>
            <p:nvPr/>
          </p:nvSpPr>
          <p:spPr bwMode="gray">
            <a:xfrm>
              <a:off x="5941210" y="4028880"/>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47" name="TextBox 146"/>
            <p:cNvSpPr txBox="1"/>
            <p:nvPr/>
          </p:nvSpPr>
          <p:spPr>
            <a:xfrm>
              <a:off x="5971306" y="4118103"/>
              <a:ext cx="264843"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solidFill>
                    <a:schemeClr val="bg1"/>
                  </a:solidFill>
                  <a:latin typeface="Arial" panose="020B0604020202020204" pitchFamily="34" charset="0"/>
                </a:rPr>
                <a:t>FAIL</a:t>
              </a:r>
            </a:p>
          </p:txBody>
        </p:sp>
      </p:grpSp>
      <p:cxnSp>
        <p:nvCxnSpPr>
          <p:cNvPr id="158" name="Elbow Connector 157"/>
          <p:cNvCxnSpPr>
            <a:stCxn id="85" idx="1"/>
            <a:endCxn id="163" idx="2"/>
          </p:cNvCxnSpPr>
          <p:nvPr/>
        </p:nvCxnSpPr>
        <p:spPr>
          <a:xfrm rot="10800000">
            <a:off x="3153655" y="4435714"/>
            <a:ext cx="4825783" cy="748011"/>
          </a:xfrm>
          <a:prstGeom prst="bentConnector2">
            <a:avLst/>
          </a:prstGeom>
          <a:ln w="9525">
            <a:solidFill>
              <a:srgbClr val="FF0000"/>
            </a:solidFill>
            <a:tailEnd type="none"/>
          </a:ln>
        </p:spPr>
        <p:style>
          <a:lnRef idx="1">
            <a:schemeClr val="accent1"/>
          </a:lnRef>
          <a:fillRef idx="0">
            <a:schemeClr val="accent1"/>
          </a:fillRef>
          <a:effectRef idx="0">
            <a:schemeClr val="accent1"/>
          </a:effectRef>
          <a:fontRef idx="minor">
            <a:schemeClr val="tx1"/>
          </a:fontRef>
        </p:style>
      </p:cxnSp>
      <p:grpSp>
        <p:nvGrpSpPr>
          <p:cNvPr id="152" name="Group 151"/>
          <p:cNvGrpSpPr/>
          <p:nvPr/>
        </p:nvGrpSpPr>
        <p:grpSpPr>
          <a:xfrm>
            <a:off x="5882271" y="5038468"/>
            <a:ext cx="442911" cy="290512"/>
            <a:chOff x="4807744" y="5291139"/>
            <a:chExt cx="442911" cy="290512"/>
          </a:xfrm>
        </p:grpSpPr>
        <p:sp>
          <p:nvSpPr>
            <p:cNvPr id="151" name="Flowchart: Decision 150"/>
            <p:cNvSpPr/>
            <p:nvPr/>
          </p:nvSpPr>
          <p:spPr bwMode="gray">
            <a:xfrm>
              <a:off x="4864893" y="5291139"/>
              <a:ext cx="319088" cy="290512"/>
            </a:xfrm>
            <a:prstGeom prst="flowChartDecision">
              <a:avLst/>
            </a:prstGeom>
            <a:solidFill>
              <a:schemeClr val="accent1"/>
            </a:solidFill>
            <a:ln w="6350" algn="ctr">
              <a:no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150" name="TextBox 149"/>
            <p:cNvSpPr txBox="1"/>
            <p:nvPr/>
          </p:nvSpPr>
          <p:spPr>
            <a:xfrm>
              <a:off x="4807744" y="5386386"/>
              <a:ext cx="442911" cy="107722"/>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US" sz="700" b="1" dirty="0">
                  <a:latin typeface="Arial" panose="020B0604020202020204" pitchFamily="34" charset="0"/>
                </a:rPr>
                <a:t>Denied</a:t>
              </a:r>
            </a:p>
          </p:txBody>
        </p:sp>
      </p:grpSp>
      <p:sp>
        <p:nvSpPr>
          <p:cNvPr id="163" name="Rectangle 6"/>
          <p:cNvSpPr>
            <a:spLocks noChangeArrowheads="1"/>
          </p:cNvSpPr>
          <p:nvPr/>
        </p:nvSpPr>
        <p:spPr bwMode="auto">
          <a:xfrm>
            <a:off x="2325687" y="3974048"/>
            <a:ext cx="1655933" cy="461665"/>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File </a:t>
            </a:r>
            <a:br>
              <a:rPr lang="en-GB" sz="1200" dirty="0">
                <a:latin typeface="Arial" panose="020B0604020202020204" pitchFamily="34" charset="0"/>
              </a:rPr>
            </a:br>
            <a:r>
              <a:rPr lang="en-GB" sz="1200" dirty="0">
                <a:latin typeface="Arial" panose="020B0604020202020204" pitchFamily="34" charset="0"/>
              </a:rPr>
              <a:t>updated or corrected</a:t>
            </a:r>
            <a:endParaRPr lang="en-US" sz="1200" dirty="0">
              <a:latin typeface="Arial" panose="020B0604020202020204" pitchFamily="34" charset="0"/>
            </a:endParaRPr>
          </a:p>
        </p:txBody>
      </p:sp>
      <p:sp>
        <p:nvSpPr>
          <p:cNvPr id="85" name="Rectangle 6"/>
          <p:cNvSpPr>
            <a:spLocks noChangeArrowheads="1"/>
          </p:cNvSpPr>
          <p:nvPr/>
        </p:nvSpPr>
        <p:spPr bwMode="auto">
          <a:xfrm>
            <a:off x="7979437" y="4955124"/>
            <a:ext cx="2286000" cy="457200"/>
          </a:xfrm>
          <a:prstGeom prst="rect">
            <a:avLst/>
          </a:prstGeom>
          <a:solidFill>
            <a:schemeClr val="bg1"/>
          </a:solidFill>
          <a:ln w="9525">
            <a:solidFill>
              <a:schemeClr val="tx1"/>
            </a:solidFill>
            <a:miter lim="800000"/>
            <a:headEnd/>
            <a:tailEnd/>
          </a:ln>
          <a:effectLst>
            <a:outerShdw blurRad="50800" dist="38100" dir="2700000" algn="tl" rotWithShape="0">
              <a:prstClr val="black">
                <a:alpha val="40000"/>
              </a:prstClr>
            </a:outerShdw>
          </a:effectLst>
        </p:spPr>
        <p:txBody>
          <a:bodyPr wrap="square" anchor="ctr">
            <a:spAutoFit/>
          </a:bodyPr>
          <a:lstStyle/>
          <a:p>
            <a:pPr algn="ctr"/>
            <a:r>
              <a:rPr lang="en-GB" sz="1200" dirty="0">
                <a:latin typeface="Arial" panose="020B0604020202020204" pitchFamily="34" charset="0"/>
              </a:rPr>
              <a:t>Catalog sent for </a:t>
            </a:r>
            <a:br>
              <a:rPr lang="en-GB" sz="1200" dirty="0">
                <a:latin typeface="Arial" panose="020B0604020202020204" pitchFamily="34" charset="0"/>
              </a:rPr>
            </a:br>
            <a:r>
              <a:rPr lang="en-GB" sz="1200" dirty="0">
                <a:latin typeface="Arial" panose="020B0604020202020204" pitchFamily="34" charset="0"/>
              </a:rPr>
              <a:t>CP Approval</a:t>
            </a:r>
            <a:endParaRPr lang="en-US" sz="1200" dirty="0">
              <a:latin typeface="Arial" panose="020B0604020202020204" pitchFamily="34" charset="0"/>
            </a:endParaRPr>
          </a:p>
        </p:txBody>
      </p:sp>
      <p:cxnSp>
        <p:nvCxnSpPr>
          <p:cNvPr id="90" name="Straight Arrow Connector 89"/>
          <p:cNvCxnSpPr>
            <a:cxnSpLocks/>
          </p:cNvCxnSpPr>
          <p:nvPr/>
        </p:nvCxnSpPr>
        <p:spPr>
          <a:xfrm>
            <a:off x="6088230" y="2117702"/>
            <a:ext cx="0" cy="43936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2" name="Oval 71"/>
          <p:cNvSpPr/>
          <p:nvPr/>
        </p:nvSpPr>
        <p:spPr bwMode="gray">
          <a:xfrm>
            <a:off x="1966524" y="2399796"/>
            <a:ext cx="342898" cy="160370"/>
          </a:xfrm>
          <a:prstGeom prst="ellipse">
            <a:avLst/>
          </a:prstGeom>
          <a:solidFill>
            <a:srgbClr val="FF0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3" name="TextBox 72"/>
          <p:cNvSpPr txBox="1"/>
          <p:nvPr/>
        </p:nvSpPr>
        <p:spPr>
          <a:xfrm>
            <a:off x="2028275" y="2380071"/>
            <a:ext cx="218008" cy="12311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800" kern="0" dirty="0">
                <a:solidFill>
                  <a:schemeClr val="bg1"/>
                </a:solidFill>
                <a:ea typeface="Arial Unicode MS" pitchFamily="34" charset="-128"/>
                <a:cs typeface="Arial Unicode MS" pitchFamily="34" charset="-128"/>
              </a:rPr>
              <a:t>Start</a:t>
            </a:r>
          </a:p>
        </p:txBody>
      </p:sp>
      <p:cxnSp>
        <p:nvCxnSpPr>
          <p:cNvPr id="36" name="Straight Arrow Connector 35">
            <a:extLst>
              <a:ext uri="{FF2B5EF4-FFF2-40B4-BE49-F238E27FC236}">
                <a16:creationId xmlns:a16="http://schemas.microsoft.com/office/drawing/2014/main" id="{37A7618B-88D8-4E89-B491-21C493620E83}"/>
              </a:ext>
            </a:extLst>
          </p:cNvPr>
          <p:cNvCxnSpPr>
            <a:cxnSpLocks/>
            <a:stCxn id="57" idx="1"/>
            <a:endCxn id="47" idx="3"/>
          </p:cNvCxnSpPr>
          <p:nvPr/>
        </p:nvCxnSpPr>
        <p:spPr>
          <a:xfrm flipH="1">
            <a:off x="4352080" y="3017366"/>
            <a:ext cx="652343" cy="52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Elbow Connector 53">
            <a:extLst>
              <a:ext uri="{FF2B5EF4-FFF2-40B4-BE49-F238E27FC236}">
                <a16:creationId xmlns:a16="http://schemas.microsoft.com/office/drawing/2014/main" id="{2508E1F8-E8BA-4113-95B6-9C8BC2F7A6FF}"/>
              </a:ext>
            </a:extLst>
          </p:cNvPr>
          <p:cNvCxnSpPr>
            <a:cxnSpLocks/>
            <a:stCxn id="62" idx="0"/>
          </p:cNvCxnSpPr>
          <p:nvPr/>
        </p:nvCxnSpPr>
        <p:spPr>
          <a:xfrm rot="16200000" flipV="1">
            <a:off x="7842846" y="770635"/>
            <a:ext cx="204636" cy="2358557"/>
          </a:xfrm>
          <a:prstGeom prst="bentConnector2">
            <a:avLst/>
          </a:prstGeom>
          <a:ln w="9525">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61" name="Elbow Connector 53">
            <a:extLst>
              <a:ext uri="{FF2B5EF4-FFF2-40B4-BE49-F238E27FC236}">
                <a16:creationId xmlns:a16="http://schemas.microsoft.com/office/drawing/2014/main" id="{05921867-A714-4D9C-A1C0-2A7D149D9B51}"/>
              </a:ext>
            </a:extLst>
          </p:cNvPr>
          <p:cNvCxnSpPr>
            <a:cxnSpLocks/>
          </p:cNvCxnSpPr>
          <p:nvPr/>
        </p:nvCxnSpPr>
        <p:spPr>
          <a:xfrm>
            <a:off x="6638176" y="2029602"/>
            <a:ext cx="1341261" cy="1283108"/>
          </a:xfrm>
          <a:prstGeom prst="bentConnector3">
            <a:avLst>
              <a:gd name="adj1" fmla="val 68109"/>
            </a:avLst>
          </a:prstGeom>
          <a:ln w="95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7619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2275725"/>
          </a:xfrm>
          <a:prstGeom prst="rect">
            <a:avLst/>
          </a:prstGeom>
        </p:spPr>
        <p:txBody>
          <a:bodyPr/>
          <a:lstStyle/>
          <a:p>
            <a:pPr marL="61912">
              <a:lnSpc>
                <a:spcPts val="2300"/>
              </a:lnSpc>
              <a:spcBef>
                <a:spcPts val="0"/>
              </a:spcBef>
              <a:spcAft>
                <a:spcPts val="600"/>
              </a:spcAft>
              <a:buSzPct val="100000"/>
            </a:pPr>
            <a:r>
              <a:rPr lang="en-US" sz="2200" dirty="0"/>
              <a:t>To replace an existing Catalog, the steps are almost the same as uploading a new Catalog for the Customer. </a:t>
            </a:r>
          </a:p>
          <a:p>
            <a:pPr marL="514350" indent="-230188">
              <a:lnSpc>
                <a:spcPts val="2000"/>
              </a:lnSpc>
              <a:spcBef>
                <a:spcPts val="0"/>
              </a:spcBef>
              <a:spcAft>
                <a:spcPts val="600"/>
              </a:spcAft>
              <a:buSzPct val="100000"/>
              <a:buFont typeface="Wingdings" pitchFamily="2" charset="2"/>
              <a:buChar char="§"/>
            </a:pPr>
            <a:r>
              <a:rPr lang="en-US" sz="1800" dirty="0"/>
              <a:t>Log into your </a:t>
            </a:r>
            <a:r>
              <a:rPr lang="en-US" sz="1800" dirty="0" err="1"/>
              <a:t>Ariba</a:t>
            </a:r>
            <a:r>
              <a:rPr lang="en-US" sz="1800" dirty="0"/>
              <a:t> Network account</a:t>
            </a:r>
          </a:p>
          <a:p>
            <a:pPr marL="514350" indent="-230188">
              <a:lnSpc>
                <a:spcPts val="2000"/>
              </a:lnSpc>
              <a:spcBef>
                <a:spcPts val="0"/>
              </a:spcBef>
              <a:spcAft>
                <a:spcPts val="600"/>
              </a:spcAft>
              <a:buSzPct val="100000"/>
              <a:buFont typeface="Wingdings" pitchFamily="2" charset="2"/>
              <a:buChar char="§"/>
            </a:pPr>
            <a:r>
              <a:rPr lang="en-US" sz="1800" dirty="0"/>
              <a:t>Navigate to </a:t>
            </a:r>
            <a:r>
              <a:rPr lang="en-US" sz="1800" b="1" dirty="0"/>
              <a:t>Catalogs</a:t>
            </a:r>
          </a:p>
          <a:p>
            <a:pPr marL="514350" indent="-230188">
              <a:lnSpc>
                <a:spcPts val="2000"/>
              </a:lnSpc>
              <a:spcBef>
                <a:spcPts val="0"/>
              </a:spcBef>
              <a:spcAft>
                <a:spcPts val="600"/>
              </a:spcAft>
              <a:buSzPct val="100000"/>
              <a:buFont typeface="Wingdings" pitchFamily="2" charset="2"/>
              <a:buChar char="§"/>
            </a:pPr>
            <a:r>
              <a:rPr lang="en-US" sz="1800" dirty="0"/>
              <a:t>Update the Catalog—using “View/Edit”</a:t>
            </a:r>
          </a:p>
          <a:p>
            <a:pPr marL="685800" lvl="1" indent="-171450">
              <a:lnSpc>
                <a:spcPts val="1600"/>
              </a:lnSpc>
              <a:spcBef>
                <a:spcPts val="0"/>
              </a:spcBef>
              <a:spcAft>
                <a:spcPts val="200"/>
              </a:spcAft>
              <a:buClrTx/>
            </a:pPr>
            <a:r>
              <a:rPr lang="en-US" sz="1400" dirty="0"/>
              <a:t>When </a:t>
            </a:r>
            <a:r>
              <a:rPr lang="en-US" sz="1400" i="1" dirty="0"/>
              <a:t>replacing</a:t>
            </a:r>
            <a:r>
              <a:rPr lang="en-US" sz="1400" dirty="0"/>
              <a:t> an existing Catalog, do </a:t>
            </a:r>
            <a:r>
              <a:rPr lang="en-US" sz="1400" b="1" dirty="0"/>
              <a:t>not </a:t>
            </a:r>
            <a:r>
              <a:rPr lang="en-US" sz="1400" dirty="0"/>
              <a:t>Create a new Catalog—it is important to keep the </a:t>
            </a:r>
            <a:r>
              <a:rPr lang="en-US" sz="1400" b="1" dirty="0"/>
              <a:t>same</a:t>
            </a:r>
            <a:r>
              <a:rPr lang="en-US" sz="1400" dirty="0"/>
              <a:t> Catalog Name. The file name </a:t>
            </a:r>
            <a:r>
              <a:rPr lang="en-US" sz="1400" b="1" dirty="0"/>
              <a:t>can</a:t>
            </a:r>
            <a:r>
              <a:rPr lang="en-US" sz="1400" dirty="0"/>
              <a:t> be different:</a:t>
            </a:r>
          </a:p>
          <a:p>
            <a:pPr marL="461962" lvl="1">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Catalogs</a:t>
            </a:r>
          </a:p>
        </p:txBody>
      </p:sp>
      <p:pic>
        <p:nvPicPr>
          <p:cNvPr id="9" name="Picture 8">
            <a:extLst>
              <a:ext uri="{FF2B5EF4-FFF2-40B4-BE49-F238E27FC236}">
                <a16:creationId xmlns:a16="http://schemas.microsoft.com/office/drawing/2014/main" id="{C0313BDF-4006-46EE-9D6E-91E624122BF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33692" y="3645764"/>
            <a:ext cx="6727790" cy="2762944"/>
          </a:xfrm>
          <a:prstGeom prst="rect">
            <a:avLst/>
          </a:prstGeom>
        </p:spPr>
      </p:pic>
    </p:spTree>
    <p:extLst>
      <p:ext uri="{BB962C8B-B14F-4D97-AF65-F5344CB8AC3E}">
        <p14:creationId xmlns:p14="http://schemas.microsoft.com/office/powerpoint/2010/main" val="30864137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SzPct val="100000"/>
              <a:buFont typeface="Wingdings" pitchFamily="2" charset="2"/>
              <a:buChar char="§"/>
            </a:pPr>
            <a:r>
              <a:rPr lang="en-US" sz="1800" dirty="0"/>
              <a:t>Find the existing Catalog you wish to replace with a new version</a:t>
            </a:r>
          </a:p>
          <a:p>
            <a:pPr marL="403225" lvl="1" indent="-177800">
              <a:lnSpc>
                <a:spcPts val="1700"/>
              </a:lnSpc>
              <a:spcBef>
                <a:spcPts val="0"/>
              </a:spcBef>
              <a:spcAft>
                <a:spcPts val="200"/>
              </a:spcAft>
              <a:buClr>
                <a:schemeClr val="tx1"/>
              </a:buClr>
            </a:pPr>
            <a:r>
              <a:rPr lang="en-US" sz="1400" dirty="0"/>
              <a:t>Click on the radio button to select the existing Catalog</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p>
          <a:p>
            <a:pPr marL="225425" lvl="1" indent="0">
              <a:lnSpc>
                <a:spcPts val="1700"/>
              </a:lnSpc>
              <a:spcBef>
                <a:spcPts val="2600"/>
              </a:spcBef>
              <a:spcAft>
                <a:spcPts val="200"/>
              </a:spcAft>
              <a:buNone/>
            </a:pPr>
            <a:endParaRPr lang="en-US" sz="1600" dirty="0"/>
          </a:p>
          <a:p>
            <a:pPr marL="331211" indent="-285750">
              <a:lnSpc>
                <a:spcPts val="1700"/>
              </a:lnSpc>
              <a:spcBef>
                <a:spcPts val="2600"/>
              </a:spcBef>
              <a:spcAft>
                <a:spcPts val="200"/>
              </a:spcAft>
              <a:buSzPct val="100000"/>
              <a:buFont typeface="Wingdings" panose="05000000000000000000" pitchFamily="2" charset="2"/>
              <a:buChar char="§"/>
            </a:pPr>
            <a:r>
              <a:rPr lang="en-US" sz="1800" dirty="0"/>
              <a:t>Click “View/Edit”</a:t>
            </a:r>
          </a:p>
          <a:p>
            <a:pPr marL="625475" lvl="1" indent="-163513">
              <a:lnSpc>
                <a:spcPts val="1700"/>
              </a:lnSpc>
              <a:spcBef>
                <a:spcPts val="0"/>
              </a:spcBef>
              <a:spcAft>
                <a:spcPts val="200"/>
              </a:spcAft>
            </a:pPr>
            <a:endParaRPr lang="en-US" sz="1600" dirty="0"/>
          </a:p>
          <a:p>
            <a:pPr marL="346075" indent="-284163">
              <a:lnSpc>
                <a:spcPts val="1700"/>
              </a:lnSpc>
              <a:spcBef>
                <a:spcPts val="0"/>
              </a:spcBef>
              <a:spcAft>
                <a:spcPts val="200"/>
              </a:spcAft>
              <a:buSzPct val="100000"/>
              <a:buFont typeface="Wingdings" pitchFamily="2" charset="2"/>
              <a:buChar char="§"/>
            </a:pPr>
            <a:endParaRPr lang="en-US" sz="2200" dirty="0"/>
          </a:p>
        </p:txBody>
      </p:sp>
      <p:sp>
        <p:nvSpPr>
          <p:cNvPr id="2" name="Title 1"/>
          <p:cNvSpPr>
            <a:spLocks noGrp="1"/>
          </p:cNvSpPr>
          <p:nvPr>
            <p:ph type="title"/>
          </p:nvPr>
        </p:nvSpPr>
        <p:spPr/>
        <p:txBody>
          <a:bodyPr/>
          <a:lstStyle/>
          <a:p>
            <a:r>
              <a:rPr lang="en-US" noProof="0" dirty="0"/>
              <a:t>Replacing Existing Catalogs</a:t>
            </a:r>
          </a:p>
        </p:txBody>
      </p:sp>
      <p:pic>
        <p:nvPicPr>
          <p:cNvPr id="9" name="Picture 8">
            <a:extLst>
              <a:ext uri="{FF2B5EF4-FFF2-40B4-BE49-F238E27FC236}">
                <a16:creationId xmlns:a16="http://schemas.microsoft.com/office/drawing/2014/main" id="{DAA57EB4-B187-4393-8A64-00858D3E74B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46520" y="2259467"/>
            <a:ext cx="6702134" cy="1974205"/>
          </a:xfrm>
          <a:prstGeom prst="rect">
            <a:avLst/>
          </a:prstGeom>
        </p:spPr>
      </p:pic>
    </p:spTree>
    <p:extLst>
      <p:ext uri="{BB962C8B-B14F-4D97-AF65-F5344CB8AC3E}">
        <p14:creationId xmlns:p14="http://schemas.microsoft.com/office/powerpoint/2010/main" val="1503430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1"/>
            <a:ext cx="11186477" cy="1265440"/>
          </a:xfrm>
          <a:prstGeom prst="rect">
            <a:avLst/>
          </a:prstGeom>
        </p:spPr>
        <p:txBody>
          <a:bodyPr>
            <a:normAutofit fontScale="25000" lnSpcReduction="20000"/>
          </a:bodyPr>
          <a:lstStyle/>
          <a:p>
            <a:pPr marL="230188" indent="-230188">
              <a:lnSpc>
                <a:spcPts val="2000"/>
              </a:lnSpc>
              <a:spcBef>
                <a:spcPts val="0"/>
              </a:spcBef>
              <a:spcAft>
                <a:spcPts val="600"/>
              </a:spcAft>
              <a:buFont typeface="Wingdings" panose="05000000000000000000" pitchFamily="2" charset="2"/>
              <a:buChar char="§"/>
            </a:pPr>
            <a:r>
              <a:rPr lang="en-US" sz="7200" dirty="0"/>
              <a:t>You are now taken to the Edit a Catalog Screen</a:t>
            </a:r>
          </a:p>
          <a:p>
            <a:pPr marL="228600" indent="-228600">
              <a:lnSpc>
                <a:spcPts val="2000"/>
              </a:lnSpc>
              <a:spcBef>
                <a:spcPts val="0"/>
              </a:spcBef>
              <a:spcAft>
                <a:spcPts val="600"/>
              </a:spcAft>
              <a:buFont typeface="Wingdings" pitchFamily="2" charset="2"/>
              <a:buChar char="§"/>
            </a:pPr>
            <a:r>
              <a:rPr lang="en-US" sz="7200" dirty="0"/>
              <a:t>You see the same 3 steps as a New Catalog</a:t>
            </a:r>
          </a:p>
          <a:p>
            <a:pPr marL="461963" lvl="1" indent="-231775">
              <a:lnSpc>
                <a:spcPts val="1700"/>
              </a:lnSpc>
              <a:spcBef>
                <a:spcPts val="0"/>
              </a:spcBef>
              <a:spcAft>
                <a:spcPts val="600"/>
              </a:spcAft>
              <a:buFont typeface="+mj-lt"/>
              <a:buAutoNum type="arabicPeriod"/>
            </a:pPr>
            <a:r>
              <a:rPr lang="en-US" sz="6400" b="1" dirty="0"/>
              <a:t>Details</a:t>
            </a:r>
            <a:r>
              <a:rPr lang="en-US" sz="6400" dirty="0"/>
              <a:t>—Most of the fields are pre-populated with the existing information, but you can add a new Description for the updated Catalog</a:t>
            </a:r>
          </a:p>
          <a:p>
            <a:pPr marL="230188" lvl="1" indent="-230188">
              <a:lnSpc>
                <a:spcPts val="1700"/>
              </a:lnSpc>
              <a:spcBef>
                <a:spcPts val="0"/>
              </a:spcBef>
              <a:spcAft>
                <a:spcPts val="600"/>
              </a:spcAft>
            </a:pPr>
            <a:endParaRPr lang="en-US" sz="88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lnSpc>
                <a:spcPts val="1700"/>
              </a:lnSpc>
              <a:spcBef>
                <a:spcPts val="0"/>
              </a:spcBef>
              <a:spcAft>
                <a:spcPts val="600"/>
              </a:spcAft>
            </a:pPr>
            <a:endParaRPr lang="en-US" sz="2200" dirty="0"/>
          </a:p>
          <a:p>
            <a:pPr marL="230188" lvl="1" indent="-230188">
              <a:spcBef>
                <a:spcPts val="0"/>
              </a:spcBef>
              <a:spcAft>
                <a:spcPts val="600"/>
              </a:spcAft>
            </a:pPr>
            <a:r>
              <a:rPr lang="en-US" sz="7200" dirty="0"/>
              <a:t>Click “Next”</a:t>
            </a:r>
          </a:p>
          <a:p>
            <a:pPr marL="461963" indent="-231775">
              <a:lnSpc>
                <a:spcPts val="1700"/>
              </a:lnSpc>
              <a:spcBef>
                <a:spcPts val="0"/>
              </a:spcBef>
              <a:spcAft>
                <a:spcPts val="600"/>
              </a:spcAft>
              <a:buSzPct val="100000"/>
              <a:buFont typeface="+mj-lt"/>
              <a:buAutoNum type="arabicPeriod"/>
            </a:pPr>
            <a:endParaRPr lang="en-US"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p:txBody>
      </p:sp>
      <p:sp>
        <p:nvSpPr>
          <p:cNvPr id="2" name="Title 1"/>
          <p:cNvSpPr>
            <a:spLocks noGrp="1"/>
          </p:cNvSpPr>
          <p:nvPr>
            <p:ph type="title"/>
          </p:nvPr>
        </p:nvSpPr>
        <p:spPr/>
        <p:txBody>
          <a:bodyPr/>
          <a:lstStyle/>
          <a:p>
            <a:r>
              <a:rPr lang="en-US" noProof="0" dirty="0"/>
              <a:t>Replacing Existing Catalogs</a:t>
            </a:r>
          </a:p>
        </p:txBody>
      </p:sp>
      <p:pic>
        <p:nvPicPr>
          <p:cNvPr id="9" name="Picture 8">
            <a:extLst>
              <a:ext uri="{FF2B5EF4-FFF2-40B4-BE49-F238E27FC236}">
                <a16:creationId xmlns:a16="http://schemas.microsoft.com/office/drawing/2014/main" id="{6AE24F06-9771-46A9-8ACD-D403BCA8E4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21730" y="2885441"/>
            <a:ext cx="5111134" cy="3103576"/>
          </a:xfrm>
          <a:prstGeom prst="rect">
            <a:avLst/>
          </a:prstGeom>
        </p:spPr>
      </p:pic>
    </p:spTree>
    <p:extLst>
      <p:ext uri="{BB962C8B-B14F-4D97-AF65-F5344CB8AC3E}">
        <p14:creationId xmlns:p14="http://schemas.microsoft.com/office/powerpoint/2010/main" val="3805712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236538">
              <a:lnSpc>
                <a:spcPts val="1700"/>
              </a:lnSpc>
              <a:spcBef>
                <a:spcPts val="0"/>
              </a:spcBef>
              <a:spcAft>
                <a:spcPts val="1200"/>
              </a:spcAft>
              <a:buFont typeface="+mj-lt"/>
              <a:buAutoNum type="arabicPeriod" startAt="2"/>
            </a:pPr>
            <a:r>
              <a:rPr lang="en-US" sz="1600" b="1" dirty="0"/>
              <a:t>Content—</a:t>
            </a:r>
            <a:r>
              <a:rPr lang="en-US" sz="1600" dirty="0"/>
              <a:t>The Network will display the current Catalog (if it is under 4Mb)</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03225" lvl="1" indent="-177800">
              <a:lnSpc>
                <a:spcPts val="2300"/>
              </a:lnSpc>
              <a:spcBef>
                <a:spcPts val="2800"/>
              </a:spcBef>
            </a:pPr>
            <a:endParaRPr lang="en-US" sz="1600" dirty="0"/>
          </a:p>
          <a:p>
            <a:pPr marL="403225" lvl="1" indent="-177800">
              <a:lnSpc>
                <a:spcPts val="2300"/>
              </a:lnSpc>
              <a:spcBef>
                <a:spcPts val="2800"/>
              </a:spcBef>
            </a:pPr>
            <a:endParaRPr lang="en-US" sz="1600" dirty="0"/>
          </a:p>
          <a:p>
            <a:pPr marL="403225" lvl="1" indent="-177800">
              <a:lnSpc>
                <a:spcPts val="1700"/>
              </a:lnSpc>
              <a:spcBef>
                <a:spcPts val="0"/>
              </a:spcBef>
              <a:spcAft>
                <a:spcPts val="600"/>
              </a:spcAft>
            </a:pPr>
            <a:endParaRPr lang="en-US" sz="1600" dirty="0"/>
          </a:p>
          <a:p>
            <a:pPr marL="403225" lvl="1" indent="-177800">
              <a:lnSpc>
                <a:spcPts val="1800"/>
              </a:lnSpc>
              <a:spcBef>
                <a:spcPts val="1200"/>
              </a:spcBef>
              <a:spcAft>
                <a:spcPts val="600"/>
              </a:spcAft>
            </a:pPr>
            <a:r>
              <a:rPr lang="en-US" sz="1600" dirty="0"/>
              <a:t>We don’t want to “Create a New Version”—that button will take us back to the beginning as if we are uploading a brand new Catalog</a:t>
            </a:r>
          </a:p>
          <a:p>
            <a:pPr marL="403225" lvl="1" indent="-177800">
              <a:lnSpc>
                <a:spcPts val="1800"/>
              </a:lnSpc>
              <a:spcBef>
                <a:spcPts val="0"/>
              </a:spcBef>
              <a:spcAft>
                <a:spcPts val="600"/>
              </a:spcAft>
            </a:pPr>
            <a:r>
              <a:rPr lang="en-US" sz="1600" dirty="0"/>
              <a:t>We want to “Upload a Catalog File”—this will replace the existing Catalog File with our updated Catalog. Click the </a:t>
            </a:r>
            <a:r>
              <a:rPr lang="en-US" sz="1600" b="1" dirty="0"/>
              <a:t>Upload Catalog File </a:t>
            </a:r>
            <a:r>
              <a:rPr lang="en-US" sz="1600" dirty="0"/>
              <a:t>button</a:t>
            </a:r>
          </a:p>
        </p:txBody>
      </p:sp>
      <p:sp>
        <p:nvSpPr>
          <p:cNvPr id="2" name="Title 1"/>
          <p:cNvSpPr>
            <a:spLocks noGrp="1"/>
          </p:cNvSpPr>
          <p:nvPr>
            <p:ph type="title"/>
          </p:nvPr>
        </p:nvSpPr>
        <p:spPr/>
        <p:txBody>
          <a:bodyPr/>
          <a:lstStyle/>
          <a:p>
            <a:r>
              <a:rPr lang="en-US" noProof="0" dirty="0"/>
              <a:t>Replacing Existing Catalogs</a:t>
            </a:r>
          </a:p>
        </p:txBody>
      </p:sp>
      <p:sp>
        <p:nvSpPr>
          <p:cNvPr id="8" name="Rectangle 7"/>
          <p:cNvSpPr/>
          <p:nvPr/>
        </p:nvSpPr>
        <p:spPr>
          <a:xfrm>
            <a:off x="3484050" y="4481514"/>
            <a:ext cx="1689613" cy="19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7170" name="Picture 2" descr="C:\Users\i837236\AppData\Local\Temp\SNAGHTML5e4a90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616635" y="1966236"/>
            <a:ext cx="6982857" cy="3240000"/>
          </a:xfrm>
          <a:prstGeom prst="rect">
            <a:avLst/>
          </a:prstGeom>
          <a:noFill/>
          <a:extLst>
            <a:ext uri="{909E8E84-426E-40DD-AFC4-6F175D3DCCD1}">
              <a14:hiddenFill xmlns:a14="http://schemas.microsoft.com/office/drawing/2010/main">
                <a:solidFill>
                  <a:srgbClr val="FFFFFF"/>
                </a:solidFill>
              </a14:hiddenFill>
            </a:ext>
          </a:extLst>
        </p:spPr>
      </p:pic>
      <p:sp>
        <p:nvSpPr>
          <p:cNvPr id="7" name="&quot;No&quot; Symbol 6"/>
          <p:cNvSpPr/>
          <p:nvPr/>
        </p:nvSpPr>
        <p:spPr bwMode="gray">
          <a:xfrm>
            <a:off x="4903745" y="4507119"/>
            <a:ext cx="561513" cy="561513"/>
          </a:xfrm>
          <a:prstGeom prst="noSmoking">
            <a:avLst/>
          </a:prstGeom>
          <a:solidFill>
            <a:srgbClr val="FF0000"/>
          </a:solidFill>
          <a:ln w="3175" algn="ctr">
            <a:solidFill>
              <a:srgbClr val="FF0000"/>
            </a:solidFill>
            <a:miter lim="800000"/>
            <a:headEnd/>
            <a:tailEnd/>
          </a:ln>
        </p:spPr>
        <p:txBody>
          <a:bodyPr lIns="90000" tIns="72000" rIns="90000" bIns="72000" rtlCol="0" anchor="ctr"/>
          <a:lstStyle/>
          <a:p>
            <a:pPr algn="ctr" defTabSz="914400" fontAlgn="base">
              <a:spcBef>
                <a:spcPct val="50000"/>
              </a:spcBef>
              <a:spcAft>
                <a:spcPct val="0"/>
              </a:spcAft>
              <a:buClr>
                <a:srgbClr val="F0AB00"/>
              </a:buClr>
              <a:buSzPct val="80000"/>
            </a:pPr>
            <a:endParaRPr lang="en-US" kern="0">
              <a:ea typeface="Arial Unicode MS" pitchFamily="34" charset="-128"/>
              <a:cs typeface="Arial Unicode MS" pitchFamily="34" charset="-128"/>
            </a:endParaRPr>
          </a:p>
        </p:txBody>
      </p:sp>
      <p:sp>
        <p:nvSpPr>
          <p:cNvPr id="9" name="Rectangle 8"/>
          <p:cNvSpPr/>
          <p:nvPr/>
        </p:nvSpPr>
        <p:spPr>
          <a:xfrm>
            <a:off x="5712261" y="2021000"/>
            <a:ext cx="978763"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Rectangle 9"/>
          <p:cNvSpPr/>
          <p:nvPr/>
        </p:nvSpPr>
        <p:spPr>
          <a:xfrm>
            <a:off x="5712261" y="4649761"/>
            <a:ext cx="978763"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p:cNvSpPr/>
          <p:nvPr/>
        </p:nvSpPr>
        <p:spPr>
          <a:xfrm>
            <a:off x="2892861" y="2854437"/>
            <a:ext cx="976312" cy="385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3438082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461963" lvl="1" indent="-176213">
              <a:lnSpc>
                <a:spcPts val="1800"/>
              </a:lnSpc>
              <a:spcBef>
                <a:spcPts val="0"/>
              </a:spcBef>
              <a:spcAft>
                <a:spcPts val="600"/>
              </a:spcAft>
            </a:pPr>
            <a:r>
              <a:rPr lang="en-US" sz="1600" dirty="0"/>
              <a:t>Select your Catalog file, by clicking the </a:t>
            </a:r>
            <a:r>
              <a:rPr lang="en-US" sz="1600" b="1" dirty="0"/>
              <a:t>Choose File </a:t>
            </a:r>
            <a:r>
              <a:rPr lang="en-US" sz="1600" dirty="0"/>
              <a:t>button, then</a:t>
            </a:r>
            <a:r>
              <a:rPr lang="en-US" sz="1600" b="1" dirty="0"/>
              <a:t> </a:t>
            </a:r>
            <a:r>
              <a:rPr lang="en-US" sz="1600" dirty="0"/>
              <a:t>“Browse” and point to your file</a:t>
            </a:r>
          </a:p>
          <a:p>
            <a:pPr marL="461963" lvl="2" indent="166688">
              <a:lnSpc>
                <a:spcPts val="1600"/>
              </a:lnSpc>
              <a:spcBef>
                <a:spcPts val="0"/>
              </a:spcBef>
              <a:spcAft>
                <a:spcPts val="400"/>
              </a:spcAft>
              <a:buFont typeface="Wingdings" pitchFamily="2" charset="2"/>
              <a:buChar char="§"/>
            </a:pPr>
            <a:r>
              <a:rPr lang="en-US" sz="1400" dirty="0"/>
              <a:t>Your Excel file must not exceed 1 Mb, however you can use zip compression</a:t>
            </a:r>
          </a:p>
          <a:p>
            <a:pPr marL="630238" lvl="2" indent="-168275">
              <a:lnSpc>
                <a:spcPts val="1600"/>
              </a:lnSpc>
              <a:spcBef>
                <a:spcPts val="0"/>
              </a:spcBef>
              <a:spcAft>
                <a:spcPts val="600"/>
              </a:spcAft>
              <a:buFont typeface="Wingdings" pitchFamily="2" charset="2"/>
              <a:buChar char="§"/>
            </a:pPr>
            <a:r>
              <a:rPr lang="en-US" sz="1400" dirty="0"/>
              <a:t>If your Excel file is too large, you will need to convert it to a CIF. See the Appendix—“How to convert an Excel file to CIF”</a:t>
            </a:r>
          </a:p>
          <a:p>
            <a:pPr marL="461963" lvl="1" indent="-176213">
              <a:lnSpc>
                <a:spcPts val="1800"/>
              </a:lnSpc>
              <a:spcBef>
                <a:spcPts val="0"/>
              </a:spcBef>
              <a:spcAft>
                <a:spcPts val="600"/>
              </a:spcAft>
            </a:pPr>
            <a:r>
              <a:rPr lang="en-US" sz="1600" dirty="0"/>
              <a:t>After you have selected your Catalog file, click “Validate and Publish”</a:t>
            </a: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625475" lvl="1" indent="-163513">
              <a:lnSpc>
                <a:spcPts val="1700"/>
              </a:lnSpc>
              <a:spcBef>
                <a:spcPts val="0"/>
              </a:spcBef>
              <a:spcAft>
                <a:spcPts val="200"/>
              </a:spcAft>
            </a:pPr>
            <a:endParaRPr lang="en-US" sz="1600" dirty="0"/>
          </a:p>
          <a:p>
            <a:pPr marL="625475" lvl="1" indent="-163513">
              <a:lnSpc>
                <a:spcPts val="1700"/>
              </a:lnSpc>
              <a:spcBef>
                <a:spcPts val="0"/>
              </a:spcBef>
              <a:spcAft>
                <a:spcPts val="200"/>
              </a:spcAft>
            </a:pPr>
            <a:endParaRPr lang="en-US" sz="1600" dirty="0">
              <a:solidFill>
                <a:schemeClr val="bg2"/>
              </a:solidFill>
            </a:endParaRPr>
          </a:p>
          <a:p>
            <a:pPr marL="461962" lvl="1">
              <a:lnSpc>
                <a:spcPts val="1800"/>
              </a:lnSpc>
              <a:spcBef>
                <a:spcPts val="0"/>
              </a:spcBef>
              <a:spcAft>
                <a:spcPts val="200"/>
              </a:spcAft>
            </a:pPr>
            <a:endParaRPr lang="en-US" sz="1600" dirty="0"/>
          </a:p>
          <a:p>
            <a:pPr marL="461963" lvl="1" indent="-176213">
              <a:lnSpc>
                <a:spcPts val="1800"/>
              </a:lnSpc>
              <a:spcBef>
                <a:spcPts val="200"/>
              </a:spcBef>
              <a:spcAft>
                <a:spcPts val="200"/>
              </a:spcAft>
            </a:pPr>
            <a:r>
              <a:rPr lang="en-US" sz="1600" dirty="0"/>
              <a:t>As your Catalog loads, you will be returned to the Catalog Home screen and the status will read “Validating”. Click the “Refresh” button at the bottom of the screen to see the status change. Be sure to wait for the validation to finish</a:t>
            </a:r>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noProof="0" dirty="0"/>
              <a:t>Replacing Existing Catalogs</a:t>
            </a:r>
          </a:p>
        </p:txBody>
      </p:sp>
      <p:grpSp>
        <p:nvGrpSpPr>
          <p:cNvPr id="4" name="Group 3"/>
          <p:cNvGrpSpPr/>
          <p:nvPr/>
        </p:nvGrpSpPr>
        <p:grpSpPr>
          <a:xfrm>
            <a:off x="2427233" y="2777754"/>
            <a:ext cx="7348000" cy="2583429"/>
            <a:chOff x="924795" y="2557834"/>
            <a:chExt cx="7348000" cy="2583429"/>
          </a:xfrm>
        </p:grpSpPr>
        <p:pic>
          <p:nvPicPr>
            <p:cNvPr id="8196" name="Picture 4" descr="C:\Users\i837236\AppData\Local\Temp\SNAGHTML604d5b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4795" y="2557834"/>
              <a:ext cx="7348000" cy="258342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205870" y="4625130"/>
              <a:ext cx="1145750" cy="3319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2" name="Rectangle 11"/>
            <p:cNvSpPr/>
            <p:nvPr/>
          </p:nvSpPr>
          <p:spPr>
            <a:xfrm>
              <a:off x="2381698" y="3802525"/>
              <a:ext cx="655557" cy="187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spTree>
    <p:extLst>
      <p:ext uri="{BB962C8B-B14F-4D97-AF65-F5344CB8AC3E}">
        <p14:creationId xmlns:p14="http://schemas.microsoft.com/office/powerpoint/2010/main" val="26404062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1650" y="1619713"/>
            <a:ext cx="11186477" cy="4716000"/>
          </a:xfrm>
          <a:prstGeom prst="rect">
            <a:avLst/>
          </a:prstGeom>
        </p:spPr>
        <p:txBody>
          <a:bodyPr/>
          <a:lstStyle/>
          <a:p>
            <a:pPr marL="400050" lvl="1" indent="-169863">
              <a:lnSpc>
                <a:spcPts val="1800"/>
              </a:lnSpc>
              <a:spcBef>
                <a:spcPts val="0"/>
              </a:spcBef>
              <a:spcAft>
                <a:spcPts val="1200"/>
              </a:spcAft>
            </a:pPr>
            <a:r>
              <a:rPr lang="en-US" sz="1600" dirty="0"/>
              <a:t>When your Catalog passes the Network upload validation, the Network may show any of these statuses: </a:t>
            </a:r>
            <a:r>
              <a:rPr lang="en-US" sz="1600" b="1" dirty="0"/>
              <a:t>“Published”, “Validated by Customer” or “Pending Buyer Validation”—</a:t>
            </a:r>
            <a:r>
              <a:rPr lang="en-US" sz="1600" i="1" dirty="0"/>
              <a:t>note that these are </a:t>
            </a:r>
            <a:r>
              <a:rPr lang="en-US" sz="1600" b="1" dirty="0"/>
              <a:t>all</a:t>
            </a:r>
            <a:r>
              <a:rPr lang="en-US" sz="1600" i="1" dirty="0"/>
              <a:t> valid statuses</a:t>
            </a:r>
            <a:r>
              <a:rPr lang="en-US" sz="1600" dirty="0"/>
              <a:t>. The upload is complete</a:t>
            </a:r>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400050" lvl="1" indent="-169863">
              <a:lnSpc>
                <a:spcPts val="1800"/>
              </a:lnSpc>
              <a:spcBef>
                <a:spcPts val="0"/>
              </a:spcBef>
              <a:spcAft>
                <a:spcPts val="600"/>
              </a:spcAft>
            </a:pPr>
            <a:endParaRPr lang="en-US" sz="1600" dirty="0"/>
          </a:p>
          <a:p>
            <a:pPr marL="230187" lvl="1">
              <a:lnSpc>
                <a:spcPts val="1800"/>
              </a:lnSpc>
              <a:spcBef>
                <a:spcPts val="0"/>
              </a:spcBef>
              <a:spcAft>
                <a:spcPts val="600"/>
              </a:spcAft>
            </a:pPr>
            <a:endParaRPr lang="en-US" sz="1600" dirty="0"/>
          </a:p>
          <a:p>
            <a:pPr marL="400050" lvl="1" indent="-169863">
              <a:lnSpc>
                <a:spcPts val="1800"/>
              </a:lnSpc>
              <a:spcBef>
                <a:spcPts val="0"/>
              </a:spcBef>
              <a:spcAft>
                <a:spcPts val="600"/>
              </a:spcAft>
            </a:pPr>
            <a:r>
              <a:rPr lang="en-US" sz="1600" dirty="0"/>
              <a:t>Notice that the Catalog Name stayed the same, but the new File Name we loaded is reflected on the Network</a:t>
            </a:r>
          </a:p>
          <a:p>
            <a:pPr marL="400050" lvl="1" indent="-169863">
              <a:lnSpc>
                <a:spcPts val="1800"/>
              </a:lnSpc>
              <a:spcBef>
                <a:spcPts val="0"/>
              </a:spcBef>
              <a:spcAft>
                <a:spcPts val="600"/>
              </a:spcAft>
            </a:pPr>
            <a:r>
              <a:rPr lang="en-US" sz="1600" dirty="0"/>
              <a:t>The Network does Catalog version control for you. See that our replacement Catalog is now Version 2, and is active. Note that the radio button has moved up to our new active version</a:t>
            </a: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noProof="0" dirty="0"/>
              <a:t>Replacing Existing Catalogs</a:t>
            </a:r>
          </a:p>
        </p:txBody>
      </p:sp>
      <p:pic>
        <p:nvPicPr>
          <p:cNvPr id="13" name="Picture 12">
            <a:extLst>
              <a:ext uri="{FF2B5EF4-FFF2-40B4-BE49-F238E27FC236}">
                <a16:creationId xmlns:a16="http://schemas.microsoft.com/office/drawing/2014/main" id="{662FC60E-A41A-4B8B-A3F2-A1155A56BC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53066" y="2136800"/>
            <a:ext cx="7213628" cy="2719815"/>
          </a:xfrm>
          <a:prstGeom prst="rect">
            <a:avLst/>
          </a:prstGeom>
        </p:spPr>
      </p:pic>
    </p:spTree>
    <p:extLst>
      <p:ext uri="{BB962C8B-B14F-4D97-AF65-F5344CB8AC3E}">
        <p14:creationId xmlns:p14="http://schemas.microsoft.com/office/powerpoint/2010/main" val="2606169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275625" cy="4716000"/>
          </a:xfrm>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Customer Approval</a:t>
            </a:r>
          </a:p>
          <a:p>
            <a:pPr marL="400050" lvl="1" indent="-169863">
              <a:lnSpc>
                <a:spcPts val="2000"/>
              </a:lnSpc>
              <a:spcBef>
                <a:spcPts val="0"/>
              </a:spcBef>
              <a:spcAft>
                <a:spcPts val="900"/>
              </a:spcAft>
            </a:pPr>
            <a:r>
              <a:rPr lang="en-US" dirty="0"/>
              <a:t>When your Catalog passes the Network upload validation, your Customer is then notified to audit, validate and approve your Catalog. </a:t>
            </a:r>
          </a:p>
          <a:p>
            <a:pPr marL="400050" lvl="1" indent="-169863">
              <a:lnSpc>
                <a:spcPts val="2000"/>
              </a:lnSpc>
              <a:spcBef>
                <a:spcPts val="0"/>
              </a:spcBef>
              <a:spcAft>
                <a:spcPts val="900"/>
              </a:spcAft>
            </a:pPr>
            <a:r>
              <a:rPr lang="en-US" dirty="0"/>
              <a:t>Each Customer may have specific validation rules—and these rules may be more strict than the standard Network rules. This means that your Catalog could pass the Network validation, but fail the Customer-specific rules and be returned to you</a:t>
            </a:r>
          </a:p>
          <a:p>
            <a:pPr marL="400050" lvl="1" indent="-169863">
              <a:lnSpc>
                <a:spcPts val="1800"/>
              </a:lnSpc>
              <a:spcBef>
                <a:spcPts val="0"/>
              </a:spcBef>
              <a:spcAft>
                <a:spcPts val="600"/>
              </a:spcAft>
            </a:pPr>
            <a:r>
              <a:rPr lang="en-US" spc="-20" dirty="0"/>
              <a:t>If your Customer finds anything in your Catalog file that requires your attention, you will be notified by e-Mail</a:t>
            </a:r>
          </a:p>
          <a:p>
            <a:pPr marL="568325" lvl="2" indent="-165100">
              <a:lnSpc>
                <a:spcPts val="1600"/>
              </a:lnSpc>
              <a:spcBef>
                <a:spcPts val="0"/>
              </a:spcBef>
              <a:spcAft>
                <a:spcPts val="200"/>
              </a:spcAft>
              <a:buFont typeface="Wingdings" pitchFamily="2" charset="2"/>
              <a:buChar char="§"/>
            </a:pPr>
            <a:r>
              <a:rPr lang="en-US" sz="1400" dirty="0"/>
              <a:t>Corrections should be made to the original Excel file, then the corrected Catalog file needs to be uploaded to the Network</a:t>
            </a:r>
          </a:p>
          <a:p>
            <a:pPr marL="568325" lvl="2" indent="-168275">
              <a:lnSpc>
                <a:spcPts val="1600"/>
              </a:lnSpc>
              <a:spcBef>
                <a:spcPts val="0"/>
              </a:spcBef>
              <a:spcAft>
                <a:spcPts val="400"/>
              </a:spcAft>
              <a:buFont typeface="Wingdings" pitchFamily="2" charset="2"/>
              <a:buChar char="§"/>
            </a:pPr>
            <a:r>
              <a:rPr lang="en-US" sz="1400" dirty="0"/>
              <a:t>Each Catalog must pass both the Network validation, and the Customer audit before it can be loaded into the Customer’s buying application and be available for their Users</a:t>
            </a:r>
            <a:endParaRPr lang="en-US" sz="1400" dirty="0">
              <a:solidFill>
                <a:schemeClr val="bg2"/>
              </a:solidFill>
            </a:endParaRPr>
          </a:p>
          <a:p>
            <a:pPr marL="457200" lvl="1" indent="0">
              <a:lnSpc>
                <a:spcPts val="2300"/>
              </a:lnSpc>
              <a:spcBef>
                <a:spcPts val="0"/>
              </a:spcBef>
              <a:spcAft>
                <a:spcPts val="200"/>
              </a:spcAft>
              <a:buNone/>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lvl="1">
              <a:lnSpc>
                <a:spcPts val="2300"/>
              </a:lnSpc>
              <a:spcBef>
                <a:spcPts val="0"/>
              </a:spcBef>
              <a:spcAft>
                <a:spcPts val="200"/>
              </a:spcAft>
            </a:pPr>
            <a:endParaRPr lang="en-US" sz="2000" dirty="0"/>
          </a:p>
          <a:p>
            <a:pPr marL="457200" lvl="1" indent="0">
              <a:lnSpc>
                <a:spcPts val="2300"/>
              </a:lnSpc>
              <a:spcBef>
                <a:spcPts val="0"/>
              </a:spcBef>
              <a:spcAft>
                <a:spcPts val="200"/>
              </a:spcAft>
              <a:buNone/>
            </a:pPr>
            <a:endParaRPr lang="en-US" sz="2000" dirty="0"/>
          </a:p>
        </p:txBody>
      </p:sp>
      <p:sp>
        <p:nvSpPr>
          <p:cNvPr id="2" name="Title 1"/>
          <p:cNvSpPr>
            <a:spLocks noGrp="1"/>
          </p:cNvSpPr>
          <p:nvPr>
            <p:ph type="title"/>
          </p:nvPr>
        </p:nvSpPr>
        <p:spPr/>
        <p:txBody>
          <a:bodyPr/>
          <a:lstStyle/>
          <a:p>
            <a:r>
              <a:rPr lang="en-US" noProof="0" dirty="0"/>
              <a:t>Replacing Existing Catalogs</a:t>
            </a:r>
          </a:p>
        </p:txBody>
      </p:sp>
    </p:spTree>
    <p:extLst>
      <p:ext uri="{BB962C8B-B14F-4D97-AF65-F5344CB8AC3E}">
        <p14:creationId xmlns:p14="http://schemas.microsoft.com/office/powerpoint/2010/main" val="5280588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Appendix</a:t>
            </a:r>
          </a:p>
        </p:txBody>
      </p:sp>
    </p:spTree>
    <p:extLst>
      <p:ext uri="{BB962C8B-B14F-4D97-AF65-F5344CB8AC3E}">
        <p14:creationId xmlns:p14="http://schemas.microsoft.com/office/powerpoint/2010/main" val="4075546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Excel Catalog file</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0624" y="1956816"/>
            <a:ext cx="6308710" cy="4529328"/>
          </a:xfrm>
          <a:prstGeom prst="rect">
            <a:avLst/>
          </a:prstGeom>
        </p:spPr>
      </p:pic>
    </p:spTree>
    <p:extLst>
      <p:ext uri="{BB962C8B-B14F-4D97-AF65-F5344CB8AC3E}">
        <p14:creationId xmlns:p14="http://schemas.microsoft.com/office/powerpoint/2010/main" val="3541238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Save it as a “.csv” file. To see the choices, click on the drop down menu</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13" name="Picture 12">
            <a:extLst>
              <a:ext uri="{FF2B5EF4-FFF2-40B4-BE49-F238E27FC236}">
                <a16:creationId xmlns:a16="http://schemas.microsoft.com/office/drawing/2014/main" id="{F323D1DC-EE47-4234-9601-F8EF0B3092E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042953" y="1998839"/>
            <a:ext cx="7194869" cy="4337161"/>
          </a:xfrm>
          <a:prstGeom prst="rect">
            <a:avLst/>
          </a:prstGeom>
        </p:spPr>
      </p:pic>
      <p:cxnSp>
        <p:nvCxnSpPr>
          <p:cNvPr id="14" name="Straight Arrow Connector 13">
            <a:extLst>
              <a:ext uri="{FF2B5EF4-FFF2-40B4-BE49-F238E27FC236}">
                <a16:creationId xmlns:a16="http://schemas.microsoft.com/office/drawing/2014/main" id="{32DF1B8A-933A-4228-B1AB-FC02BFD0B70D}"/>
              </a:ext>
            </a:extLst>
          </p:cNvPr>
          <p:cNvCxnSpPr>
            <a:cxnSpLocks/>
          </p:cNvCxnSpPr>
          <p:nvPr/>
        </p:nvCxnSpPr>
        <p:spPr>
          <a:xfrm>
            <a:off x="6265619" y="1974190"/>
            <a:ext cx="2589212" cy="326381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31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900"/>
              </a:spcAft>
              <a:buSzPct val="100000"/>
              <a:buFont typeface="Wingdings" pitchFamily="2" charset="2"/>
              <a:buChar char="§"/>
            </a:pPr>
            <a:r>
              <a:rPr lang="en-US" sz="2200" dirty="0"/>
              <a:t>When you upload a Catalog for CP, you are loading the file to Ariba Network</a:t>
            </a:r>
            <a:r>
              <a:rPr lang="en-US" sz="2200" i="1" dirty="0"/>
              <a:t> </a:t>
            </a:r>
            <a:r>
              <a:rPr lang="en-US" sz="2200" dirty="0"/>
              <a:t>(AN)—</a:t>
            </a:r>
            <a:r>
              <a:rPr lang="en-US" sz="2200" b="1" dirty="0"/>
              <a:t>not</a:t>
            </a:r>
            <a:r>
              <a:rPr lang="en-US" sz="2200" dirty="0"/>
              <a:t> directly to CP’s Catalog</a:t>
            </a:r>
          </a:p>
          <a:p>
            <a:pPr marL="228600" indent="-228600">
              <a:lnSpc>
                <a:spcPts val="2300"/>
              </a:lnSpc>
              <a:spcBef>
                <a:spcPts val="0"/>
              </a:spcBef>
              <a:spcAft>
                <a:spcPts val="900"/>
              </a:spcAft>
              <a:buSzPct val="100000"/>
              <a:buFont typeface="Wingdings" pitchFamily="2" charset="2"/>
              <a:buChar char="§"/>
            </a:pPr>
            <a:r>
              <a:rPr lang="en-US" sz="2200" dirty="0"/>
              <a:t>Once the file is loaded to the Network, CP is notified that a Catalog has been loaded</a:t>
            </a:r>
          </a:p>
          <a:p>
            <a:pPr marL="228600" indent="-228600">
              <a:lnSpc>
                <a:spcPts val="2300"/>
              </a:lnSpc>
              <a:spcBef>
                <a:spcPts val="0"/>
              </a:spcBef>
              <a:spcAft>
                <a:spcPts val="600"/>
              </a:spcAft>
              <a:buSzPct val="100000"/>
              <a:buFont typeface="Wingdings" pitchFamily="2" charset="2"/>
              <a:buChar char="§"/>
            </a:pPr>
            <a:r>
              <a:rPr lang="en-US" sz="2200" spc="-30" dirty="0"/>
              <a:t>Depending on the configuration of CP’s environment:</a:t>
            </a:r>
          </a:p>
          <a:p>
            <a:pPr marL="225425" lvl="2" indent="-225425">
              <a:lnSpc>
                <a:spcPts val="2300"/>
              </a:lnSpc>
              <a:spcBef>
                <a:spcPts val="0"/>
              </a:spcBef>
              <a:spcAft>
                <a:spcPts val="900"/>
              </a:spcAft>
              <a:buClr>
                <a:schemeClr val="accent1"/>
              </a:buClr>
              <a:buFont typeface="Wingdings" pitchFamily="2" charset="2"/>
              <a:buChar char="§"/>
            </a:pPr>
            <a:r>
              <a:rPr lang="en-US" sz="2200" spc="-20" dirty="0"/>
              <a:t>The Catalog will then be validated, audited and sent for Approval</a:t>
            </a:r>
          </a:p>
          <a:p>
            <a:pPr marL="225425" lvl="2" indent="-225425">
              <a:lnSpc>
                <a:spcPts val="2300"/>
              </a:lnSpc>
              <a:spcBef>
                <a:spcPts val="0"/>
              </a:spcBef>
              <a:spcAft>
                <a:spcPts val="900"/>
              </a:spcAft>
              <a:buClr>
                <a:schemeClr val="accent1"/>
              </a:buClr>
              <a:buFont typeface="Wingdings" pitchFamily="2" charset="2"/>
              <a:buChar char="§"/>
            </a:pPr>
            <a:r>
              <a:rPr lang="en-US" sz="2200" dirty="0"/>
              <a:t>If </a:t>
            </a:r>
            <a:r>
              <a:rPr lang="en-US" sz="2200" b="1" dirty="0">
                <a:solidFill>
                  <a:schemeClr val="accent1"/>
                </a:solidFill>
              </a:rPr>
              <a:t>Approved,</a:t>
            </a:r>
            <a:r>
              <a:rPr lang="en-US" sz="2200" b="1" dirty="0"/>
              <a:t> </a:t>
            </a:r>
            <a:r>
              <a:rPr lang="en-US" sz="2200" dirty="0"/>
              <a:t>it will be Activated and available for Users</a:t>
            </a:r>
          </a:p>
          <a:p>
            <a:pPr marL="225425" lvl="2" indent="-225425">
              <a:lnSpc>
                <a:spcPts val="2300"/>
              </a:lnSpc>
              <a:spcBef>
                <a:spcPts val="0"/>
              </a:spcBef>
              <a:spcAft>
                <a:spcPts val="900"/>
              </a:spcAft>
              <a:buClr>
                <a:schemeClr val="accent1"/>
              </a:buClr>
              <a:buFont typeface="Wingdings" pitchFamily="2" charset="2"/>
              <a:buChar char="§"/>
            </a:pPr>
            <a:r>
              <a:rPr lang="en-US" sz="2200" dirty="0"/>
              <a:t>If </a:t>
            </a:r>
            <a:r>
              <a:rPr lang="en-US" sz="2200" b="1" dirty="0">
                <a:solidFill>
                  <a:schemeClr val="accent1"/>
                </a:solidFill>
              </a:rPr>
              <a:t>Rejected,</a:t>
            </a:r>
            <a:r>
              <a:rPr lang="en-US" sz="2200" b="1" dirty="0"/>
              <a:t> </a:t>
            </a:r>
            <a:r>
              <a:rPr lang="en-US" sz="2200" dirty="0"/>
              <a:t>it will be returned to the Supplier for corrections, and the process starts over again</a:t>
            </a:r>
          </a:p>
        </p:txBody>
      </p:sp>
      <p:sp>
        <p:nvSpPr>
          <p:cNvPr id="2" name="Title 1"/>
          <p:cNvSpPr>
            <a:spLocks noGrp="1"/>
          </p:cNvSpPr>
          <p:nvPr>
            <p:ph type="title"/>
          </p:nvPr>
        </p:nvSpPr>
        <p:spPr/>
        <p:txBody>
          <a:bodyPr/>
          <a:lstStyle/>
          <a:p>
            <a:r>
              <a:rPr lang="en-US" spc="-50" dirty="0"/>
              <a:t>The Catalog Upload Process</a:t>
            </a:r>
            <a:endParaRPr lang="en-US" noProof="0" dirty="0">
              <a:latin typeface="+mj-lt"/>
            </a:endParaRPr>
          </a:p>
        </p:txBody>
      </p:sp>
    </p:spTree>
    <p:extLst>
      <p:ext uri="{BB962C8B-B14F-4D97-AF65-F5344CB8AC3E}">
        <p14:creationId xmlns:p14="http://schemas.microsoft.com/office/powerpoint/2010/main" val="2340393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503999" y="1620000"/>
            <a:ext cx="11186477" cy="4716000"/>
          </a:xfrm>
          <a:prstGeom prst="rect">
            <a:avLst/>
          </a:prstGeom>
        </p:spPr>
        <p:txBody>
          <a:bodyPr/>
          <a:lstStyle/>
          <a:p>
            <a:pPr marL="228600" indent="-228600">
              <a:lnSpc>
                <a:spcPts val="2300"/>
              </a:lnSpc>
              <a:spcBef>
                <a:spcPts val="0"/>
              </a:spcBef>
              <a:spcAft>
                <a:spcPts val="1200"/>
              </a:spcAft>
              <a:buFont typeface="Wingdings" pitchFamily="2" charset="2"/>
              <a:buChar char="§"/>
            </a:pPr>
            <a:r>
              <a:rPr lang="en-US" sz="2200" dirty="0"/>
              <a:t>You will get a system warning about saving it as a .csv—click “Yes” to continue</a:t>
            </a:r>
          </a:p>
          <a:p>
            <a:pPr marL="228600" indent="-228600">
              <a:lnSpc>
                <a:spcPts val="2300"/>
              </a:lnSpc>
              <a:spcBef>
                <a:spcPts val="12000"/>
              </a:spcBef>
              <a:spcAft>
                <a:spcPts val="1200"/>
              </a:spcAft>
              <a:buFont typeface="Wingdings" pitchFamily="2" charset="2"/>
              <a:buChar char="§"/>
            </a:pPr>
            <a:r>
              <a:rPr lang="en-US" sz="2200" dirty="0"/>
              <a:t>Rename your saved file, by changing the extension to “.</a:t>
            </a:r>
            <a:r>
              <a:rPr lang="en-US" sz="2200" dirty="0" err="1"/>
              <a:t>cif</a:t>
            </a:r>
            <a:r>
              <a:rPr lang="en-US" sz="2200" dirty="0"/>
              <a:t>”</a:t>
            </a:r>
          </a:p>
          <a:p>
            <a:pPr marL="228600" indent="-228600">
              <a:lnSpc>
                <a:spcPts val="2300"/>
              </a:lnSpc>
              <a:spcBef>
                <a:spcPts val="7500"/>
              </a:spcBef>
              <a:spcAft>
                <a:spcPts val="600"/>
              </a:spcAft>
              <a:buFont typeface="Wingdings" pitchFamily="2" charset="2"/>
              <a:buChar char="§"/>
            </a:pPr>
            <a:r>
              <a:rPr lang="en-US" sz="2200" dirty="0"/>
              <a:t>The system will warn you about changing the </a:t>
            </a:r>
            <a:br>
              <a:rPr lang="en-US" sz="2200" dirty="0"/>
            </a:br>
            <a:r>
              <a:rPr lang="en-US" sz="2200" dirty="0"/>
              <a:t>extension. Click “Yes” to continue</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66533" y="2030236"/>
            <a:ext cx="7105650" cy="138112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pc="-50" dirty="0"/>
              <a:t>Creating a CIF from an Excel File</a:t>
            </a:r>
            <a:endParaRPr lang="en-US" noProof="0" dirty="0"/>
          </a:p>
        </p:txBody>
      </p:sp>
      <p:sp>
        <p:nvSpPr>
          <p:cNvPr id="8" name="Rectangle 7"/>
          <p:cNvSpPr/>
          <p:nvPr/>
        </p:nvSpPr>
        <p:spPr>
          <a:xfrm flipV="1">
            <a:off x="5014088" y="3064483"/>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00355" y="3970863"/>
            <a:ext cx="998269" cy="82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91155" y="3986814"/>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ight Arrow 13"/>
          <p:cNvSpPr>
            <a:spLocks noChangeArrowheads="1"/>
          </p:cNvSpPr>
          <p:nvPr/>
        </p:nvSpPr>
        <p:spPr bwMode="auto">
          <a:xfrm>
            <a:off x="5552721" y="4261281"/>
            <a:ext cx="1092200" cy="178396"/>
          </a:xfrm>
          <a:prstGeom prst="rightArrow">
            <a:avLst>
              <a:gd name="adj1" fmla="val 50000"/>
              <a:gd name="adj2" fmla="val 49990"/>
            </a:avLst>
          </a:prstGeom>
          <a:solidFill>
            <a:srgbClr val="FF0000"/>
          </a:solidFill>
          <a:ln w="9525" algn="ctr">
            <a:solidFill>
              <a:srgbClr val="FF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endParaRPr lang="en-US"/>
          </a:p>
        </p:txBody>
      </p:sp>
      <p:pic>
        <p:nvPicPr>
          <p:cNvPr id="4" name="Picture 3"/>
          <p:cNvPicPr>
            <a:picLocks noChangeAspect="1"/>
          </p:cNvPicPr>
          <p:nvPr/>
        </p:nvPicPr>
        <p:blipFill>
          <a:blip r:embed="rId5"/>
          <a:stretch>
            <a:fillRect/>
          </a:stretch>
        </p:blipFill>
        <p:spPr>
          <a:xfrm>
            <a:off x="6541734" y="4926476"/>
            <a:ext cx="4161905" cy="1409524"/>
          </a:xfrm>
          <a:prstGeom prst="rect">
            <a:avLst/>
          </a:prstGeom>
          <a:effectLst>
            <a:outerShdw blurRad="50800" dist="38100" dir="2700000" algn="tl" rotWithShape="0">
              <a:prstClr val="black">
                <a:alpha val="40000"/>
              </a:prstClr>
            </a:outerShdw>
          </a:effectLst>
        </p:spPr>
      </p:pic>
      <p:sp>
        <p:nvSpPr>
          <p:cNvPr id="15" name="Rectangle 14"/>
          <p:cNvSpPr/>
          <p:nvPr/>
        </p:nvSpPr>
        <p:spPr>
          <a:xfrm flipV="1">
            <a:off x="9215391" y="5962398"/>
            <a:ext cx="719092" cy="310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24626317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Open your CIF Catalog file with Notepad, or your favorite text editor</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62845" y="2214159"/>
            <a:ext cx="2824211" cy="4114800"/>
          </a:xfrm>
          <a:prstGeom prst="rect">
            <a:avLst/>
          </a:prstGeom>
          <a:effectLst>
            <a:outerShdw blurRad="50800" dist="38100" dir="2700000" algn="tl" rotWithShape="0">
              <a:prstClr val="black">
                <a:alpha val="40000"/>
              </a:prstClr>
            </a:outerShdw>
          </a:effec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86556" y="2214160"/>
            <a:ext cx="947979" cy="806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981850" y="3677496"/>
            <a:ext cx="872231" cy="2204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cxnSp>
        <p:nvCxnSpPr>
          <p:cNvPr id="13" name="Straight Arrow Connector 12"/>
          <p:cNvCxnSpPr/>
          <p:nvPr/>
        </p:nvCxnSpPr>
        <p:spPr>
          <a:xfrm>
            <a:off x="4315567" y="3028672"/>
            <a:ext cx="652088" cy="759054"/>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788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600"/>
              </a:spcAft>
              <a:buFont typeface="Wingdings" pitchFamily="2" charset="2"/>
              <a:buChar char="§"/>
            </a:pPr>
            <a:r>
              <a:rPr lang="en-US" sz="2200" dirty="0"/>
              <a:t>Notice that the file has new, added commas in the Header, and after the DATA and ENDOFDATA markers</a:t>
            </a:r>
          </a:p>
        </p:txBody>
      </p:sp>
      <p:sp>
        <p:nvSpPr>
          <p:cNvPr id="2" name="Title 1"/>
          <p:cNvSpPr>
            <a:spLocks noGrp="1"/>
          </p:cNvSpPr>
          <p:nvPr>
            <p:ph type="title"/>
          </p:nvPr>
        </p:nvSpPr>
        <p:spPr/>
        <p:txBody>
          <a:bodyPr/>
          <a:lstStyle/>
          <a:p>
            <a:r>
              <a:rPr lang="en-US" spc="-50" dirty="0"/>
              <a:t>Creating a CIF from an Excel File</a:t>
            </a:r>
            <a:endParaRPr lang="en-US" noProof="0" dirty="0"/>
          </a:p>
        </p:txBody>
      </p:sp>
      <p:pic>
        <p:nvPicPr>
          <p:cNvPr id="9" name="Picture 8">
            <a:extLst>
              <a:ext uri="{FF2B5EF4-FFF2-40B4-BE49-F238E27FC236}">
                <a16:creationId xmlns:a16="http://schemas.microsoft.com/office/drawing/2014/main" id="{523B0B3A-4C1B-45E3-A178-ACE37F655EC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561835" y="2261425"/>
            <a:ext cx="7071503" cy="4186268"/>
          </a:xfrm>
          <a:prstGeom prst="rect">
            <a:avLst/>
          </a:prstGeom>
        </p:spPr>
      </p:pic>
      <p:sp>
        <p:nvSpPr>
          <p:cNvPr id="11" name="Rectangle 10">
            <a:extLst>
              <a:ext uri="{FF2B5EF4-FFF2-40B4-BE49-F238E27FC236}">
                <a16:creationId xmlns:a16="http://schemas.microsoft.com/office/drawing/2014/main" id="{6A27A35E-986C-43C3-9B10-762D328B099D}"/>
              </a:ext>
            </a:extLst>
          </p:cNvPr>
          <p:cNvSpPr/>
          <p:nvPr/>
        </p:nvSpPr>
        <p:spPr>
          <a:xfrm>
            <a:off x="4113946" y="4099928"/>
            <a:ext cx="1191087" cy="1494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4" name="Rectangle 13">
            <a:extLst>
              <a:ext uri="{FF2B5EF4-FFF2-40B4-BE49-F238E27FC236}">
                <a16:creationId xmlns:a16="http://schemas.microsoft.com/office/drawing/2014/main" id="{80CA6B80-59A9-4A82-9B41-33FD3899D9F1}"/>
              </a:ext>
            </a:extLst>
          </p:cNvPr>
          <p:cNvSpPr/>
          <p:nvPr/>
        </p:nvSpPr>
        <p:spPr>
          <a:xfrm>
            <a:off x="4124302" y="4713967"/>
            <a:ext cx="1384918" cy="15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5" name="Rectangle 14">
            <a:extLst>
              <a:ext uri="{FF2B5EF4-FFF2-40B4-BE49-F238E27FC236}">
                <a16:creationId xmlns:a16="http://schemas.microsoft.com/office/drawing/2014/main" id="{0E6B9856-390A-4BD5-8686-6E15C4DAB093}"/>
              </a:ext>
            </a:extLst>
          </p:cNvPr>
          <p:cNvSpPr/>
          <p:nvPr/>
        </p:nvSpPr>
        <p:spPr>
          <a:xfrm>
            <a:off x="4648086" y="3018332"/>
            <a:ext cx="932156" cy="130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Tree>
    <p:extLst>
      <p:ext uri="{BB962C8B-B14F-4D97-AF65-F5344CB8AC3E}">
        <p14:creationId xmlns:p14="http://schemas.microsoft.com/office/powerpoint/2010/main" val="17320039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prstGeom prst="rect">
            <a:avLst/>
          </a:prstGeom>
        </p:spPr>
        <p:txBody>
          <a:bodyPr/>
          <a:lstStyle/>
          <a:p>
            <a:pPr marL="228600" indent="-228600">
              <a:lnSpc>
                <a:spcPts val="2300"/>
              </a:lnSpc>
              <a:spcBef>
                <a:spcPts val="0"/>
              </a:spcBef>
              <a:spcAft>
                <a:spcPts val="1800"/>
              </a:spcAft>
              <a:buFont typeface="Wingdings" pitchFamily="2" charset="2"/>
              <a:buChar char="§"/>
            </a:pPr>
            <a:r>
              <a:rPr lang="en-US" sz="2200" dirty="0"/>
              <a:t>Remove these extra commas after the Header values and the DATA and ENDOFDATA markers. Be sure to remove any commas in </a:t>
            </a:r>
            <a:r>
              <a:rPr lang="en-US" sz="2200" i="1" dirty="0"/>
              <a:t>front</a:t>
            </a:r>
            <a:r>
              <a:rPr lang="en-US" sz="2200" dirty="0"/>
              <a:t> of the data in the Header as well</a:t>
            </a:r>
          </a:p>
          <a:p>
            <a:pPr marL="228600" indent="-228600">
              <a:lnSpc>
                <a:spcPts val="2300"/>
              </a:lnSpc>
              <a:spcBef>
                <a:spcPts val="20500"/>
              </a:spcBef>
              <a:buFont typeface="Wingdings" pitchFamily="2" charset="2"/>
              <a:buChar char="§"/>
            </a:pPr>
            <a:r>
              <a:rPr lang="en-US" sz="2200" dirty="0"/>
              <a:t>Be careful if you use the “Replace” function—you don’t want to replace any of the commas in the actual Catalog data</a:t>
            </a:r>
          </a:p>
          <a:p>
            <a:pPr marL="228600" indent="-228600">
              <a:lnSpc>
                <a:spcPts val="2300"/>
              </a:lnSpc>
              <a:spcBef>
                <a:spcPts val="600"/>
              </a:spcBef>
              <a:spcAft>
                <a:spcPts val="600"/>
              </a:spcAft>
              <a:buFont typeface="Wingdings" pitchFamily="2" charset="2"/>
              <a:buChar char="§"/>
            </a:pPr>
            <a:r>
              <a:rPr lang="en-US" sz="2200" dirty="0"/>
              <a:t>Once the commas are deleted, save the CIF Catalog file. It is now ready to be loaded</a:t>
            </a:r>
          </a:p>
        </p:txBody>
      </p:sp>
      <p:sp>
        <p:nvSpPr>
          <p:cNvPr id="2" name="Title 1"/>
          <p:cNvSpPr>
            <a:spLocks noGrp="1"/>
          </p:cNvSpPr>
          <p:nvPr>
            <p:ph type="title"/>
          </p:nvPr>
        </p:nvSpPr>
        <p:spPr/>
        <p:txBody>
          <a:bodyPr/>
          <a:lstStyle/>
          <a:p>
            <a:r>
              <a:rPr lang="en-US" spc="-50" dirty="0"/>
              <a:t>Creating a CIF from an Excel File</a:t>
            </a:r>
            <a:endParaRPr lang="en-US" noProof="0" dirty="0">
              <a:latin typeface="+mj-lt"/>
            </a:endParaRPr>
          </a:p>
        </p:txBody>
      </p:sp>
      <p:pic>
        <p:nvPicPr>
          <p:cNvPr id="11" name="Picture 10">
            <a:extLst>
              <a:ext uri="{FF2B5EF4-FFF2-40B4-BE49-F238E27FC236}">
                <a16:creationId xmlns:a16="http://schemas.microsoft.com/office/drawing/2014/main" id="{1B525ED3-0DFA-4041-BA2D-CD2E9C46256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17582" y="2212074"/>
            <a:ext cx="7360010" cy="2828848"/>
          </a:xfrm>
          <a:prstGeom prst="rect">
            <a:avLst/>
          </a:prstGeom>
        </p:spPr>
      </p:pic>
    </p:spTree>
    <p:extLst>
      <p:ext uri="{BB962C8B-B14F-4D97-AF65-F5344CB8AC3E}">
        <p14:creationId xmlns:p14="http://schemas.microsoft.com/office/powerpoint/2010/main" val="37988036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act information"/>
          <p:cNvSpPr>
            <a:spLocks noGrp="1"/>
          </p:cNvSpPr>
          <p:nvPr>
            <p:ph type="body" sz="quarter" idx="10"/>
          </p:nvPr>
        </p:nvSpPr>
        <p:spPr bwMode="gray"/>
        <p:txBody>
          <a:bodyPr/>
          <a:lstStyle/>
          <a:p>
            <a:r>
              <a:rPr lang="en-US" dirty="0"/>
              <a:t>Contact information:</a:t>
            </a:r>
          </a:p>
          <a:p>
            <a:pPr lvl="1"/>
            <a:r>
              <a:rPr lang="en-US" dirty="0">
                <a:solidFill>
                  <a:schemeClr val="bg1">
                    <a:lumMod val="50000"/>
                  </a:schemeClr>
                </a:solidFill>
              </a:rPr>
              <a:t>AskAribaCatalogs@sap.com</a:t>
            </a:r>
          </a:p>
        </p:txBody>
      </p:sp>
      <p:sp>
        <p:nvSpPr>
          <p:cNvPr id="2" name="Thank you"/>
          <p:cNvSpPr>
            <a:spLocks noGrp="1"/>
          </p:cNvSpPr>
          <p:nvPr>
            <p:ph type="ctrTitle"/>
          </p:nvPr>
        </p:nvSpPr>
        <p:spPr bwMode="gray"/>
        <p:txBody>
          <a:bodyPr/>
          <a:lstStyle/>
          <a:p>
            <a:r>
              <a:rPr lang="en-US" dirty="0"/>
              <a:t>Thank you.</a:t>
            </a:r>
          </a:p>
        </p:txBody>
      </p:sp>
      <p:sp>
        <p:nvSpPr>
          <p:cNvPr id="5" name="TextBox 4"/>
          <p:cNvSpPr txBox="1"/>
          <p:nvPr/>
        </p:nvSpPr>
        <p:spPr>
          <a:xfrm>
            <a:off x="504000" y="6489040"/>
            <a:ext cx="883255" cy="107722"/>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700" kern="0" dirty="0">
                <a:ea typeface="Arial Unicode MS" pitchFamily="34" charset="-128"/>
                <a:cs typeface="Arial Unicode MS" pitchFamily="34" charset="-128"/>
              </a:rPr>
              <a:t>CAT 101 R-3 (1/2020)</a:t>
            </a:r>
          </a:p>
        </p:txBody>
      </p:sp>
    </p:spTree>
    <p:extLst>
      <p:ext uri="{BB962C8B-B14F-4D97-AF65-F5344CB8AC3E}">
        <p14:creationId xmlns:p14="http://schemas.microsoft.com/office/powerpoint/2010/main" val="18818512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noProof="0" dirty="0">
                <a:latin typeface="+mj-lt"/>
              </a:rPr>
              <a:t>The Catalog </a:t>
            </a:r>
            <a:r>
              <a:rPr lang="en-US" noProof="0" dirty="0">
                <a:solidFill>
                  <a:schemeClr val="accent1"/>
                </a:solidFill>
                <a:latin typeface="+mj-lt"/>
              </a:rPr>
              <a:t>Template</a:t>
            </a:r>
          </a:p>
        </p:txBody>
      </p:sp>
    </p:spTree>
    <p:extLst>
      <p:ext uri="{BB962C8B-B14F-4D97-AF65-F5344CB8AC3E}">
        <p14:creationId xmlns:p14="http://schemas.microsoft.com/office/powerpoint/2010/main" val="354198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latin typeface="+mj-lt"/>
              </a:rPr>
              <a:t>The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Both Static and PunchOut Catalogs use Catalog Templates</a:t>
            </a:r>
          </a:p>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Static Catalogs are generally created offline and uploaded to the Ariba Network</a:t>
            </a:r>
          </a:p>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PunchOut Catalogs </a:t>
            </a:r>
            <a:r>
              <a:rPr lang="en-US" sz="2200" dirty="0"/>
              <a:t>can</a:t>
            </a:r>
            <a:r>
              <a:rPr lang="en-US" sz="2200" b="0" dirty="0">
                <a:latin typeface="Arial" panose="020B0604020202020204" pitchFamily="34" charset="0"/>
              </a:rPr>
              <a:t> be created offline, but there is also a Wizard on the Network to create PunchOut Catalog files—these are special static files called “Index Files”. </a:t>
            </a:r>
          </a:p>
          <a:p>
            <a:pPr marL="234950" indent="-234950">
              <a:lnSpc>
                <a:spcPts val="2300"/>
              </a:lnSpc>
              <a:spcBef>
                <a:spcPts val="0"/>
              </a:spcBef>
              <a:spcAft>
                <a:spcPts val="1200"/>
              </a:spcAft>
              <a:buSzPct val="100000"/>
              <a:buFont typeface="Wingdings" panose="05000000000000000000" pitchFamily="2" charset="2"/>
              <a:buChar char="§"/>
            </a:pPr>
            <a:r>
              <a:rPr lang="en-US" sz="2200" b="0" dirty="0">
                <a:latin typeface="Arial" panose="020B0604020202020204" pitchFamily="34" charset="0"/>
              </a:rPr>
              <a:t>Creating PunchOut Index files is covered in another document, CAT 107 </a:t>
            </a:r>
            <a:r>
              <a:rPr lang="en-US" sz="2200" b="0" i="1" dirty="0"/>
              <a:t>- Creating PunchOut Index Files</a:t>
            </a:r>
          </a:p>
          <a:p>
            <a:pPr>
              <a:lnSpc>
                <a:spcPts val="2300"/>
              </a:lnSpc>
              <a:spcBef>
                <a:spcPts val="0"/>
              </a:spcBef>
              <a:spcAft>
                <a:spcPts val="1200"/>
              </a:spcAft>
              <a:buSzPct val="100000"/>
            </a:pPr>
            <a:endParaRPr lang="en-US" sz="2200" b="0" i="1" dirty="0">
              <a:latin typeface="Arial" panose="020B0604020202020204" pitchFamily="34" charset="0"/>
            </a:endParaRPr>
          </a:p>
        </p:txBody>
      </p:sp>
    </p:spTree>
    <p:extLst>
      <p:ext uri="{BB962C8B-B14F-4D97-AF65-F5344CB8AC3E}">
        <p14:creationId xmlns:p14="http://schemas.microsoft.com/office/powerpoint/2010/main" val="2634724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5" name="Content Placeholder 2"/>
          <p:cNvSpPr txBox="1">
            <a:spLocks/>
          </p:cNvSpPr>
          <p:nvPr/>
        </p:nvSpPr>
        <p:spPr bwMode="gray">
          <a:xfrm>
            <a:off x="503998" y="1617663"/>
            <a:ext cx="11186351"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400"/>
              </a:lnSpc>
              <a:spcBef>
                <a:spcPts val="0"/>
              </a:spcBef>
              <a:spcAft>
                <a:spcPts val="1200"/>
              </a:spcAft>
            </a:pPr>
            <a:r>
              <a:rPr lang="en-US" sz="2200" b="0" dirty="0">
                <a:latin typeface="Arial" panose="020B0604020202020204" pitchFamily="34" charset="0"/>
              </a:rPr>
              <a:t>CIF Catalogs are the most common type of static Catalogs. For ease of CIF Catalog creation, we provide Suppliers with an Excel template. The Supplier then creates and uploads the Catalog file to Ariba Network. Below is a sample of an Excel CIF Template:</a:t>
            </a:r>
          </a:p>
        </p:txBody>
      </p:sp>
      <p:pic>
        <p:nvPicPr>
          <p:cNvPr id="8" name="Picture 2" descr="C:\Users\i837236\AppData\Local\Temp\SNAGHTMLa78a915.PNG">
            <a:extLst>
              <a:ext uri="{FF2B5EF4-FFF2-40B4-BE49-F238E27FC236}">
                <a16:creationId xmlns:a16="http://schemas.microsoft.com/office/drawing/2014/main" id="{A0270C1F-DD70-470E-8E26-DD3A2F0B361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3998" y="2750967"/>
            <a:ext cx="3655359" cy="164612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B273B09-FD2F-4F0B-87A7-9EE0A5C18534}"/>
              </a:ext>
            </a:extLst>
          </p:cNvPr>
          <p:cNvSpPr txBox="1"/>
          <p:nvPr/>
        </p:nvSpPr>
        <p:spPr>
          <a:xfrm>
            <a:off x="4252345" y="2750967"/>
            <a:ext cx="1577355"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Header </a:t>
            </a:r>
            <a:r>
              <a:rPr lang="en-US" sz="1800" kern="0" dirty="0">
                <a:ea typeface="Arial Unicode MS" pitchFamily="34" charset="-128"/>
                <a:cs typeface="Arial Unicode MS" pitchFamily="34" charset="-128"/>
              </a:rPr>
              <a:t>section</a:t>
            </a:r>
          </a:p>
        </p:txBody>
      </p:sp>
      <p:sp>
        <p:nvSpPr>
          <p:cNvPr id="14" name="TextBox 13">
            <a:extLst>
              <a:ext uri="{FF2B5EF4-FFF2-40B4-BE49-F238E27FC236}">
                <a16:creationId xmlns:a16="http://schemas.microsoft.com/office/drawing/2014/main" id="{A79168AD-1E1D-48E2-9892-5C2931E1827E}"/>
              </a:ext>
            </a:extLst>
          </p:cNvPr>
          <p:cNvSpPr txBox="1"/>
          <p:nvPr/>
        </p:nvSpPr>
        <p:spPr>
          <a:xfrm>
            <a:off x="8999843" y="4691393"/>
            <a:ext cx="1295226" cy="276999"/>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sz="1800" b="1" kern="0" dirty="0">
                <a:solidFill>
                  <a:schemeClr val="accent1"/>
                </a:solidFill>
                <a:ea typeface="Arial Unicode MS" pitchFamily="34" charset="-128"/>
                <a:cs typeface="Arial Unicode MS" pitchFamily="34" charset="-128"/>
              </a:rPr>
              <a:t>Data </a:t>
            </a:r>
            <a:r>
              <a:rPr lang="en-US" sz="1800" kern="0" dirty="0">
                <a:ea typeface="Arial Unicode MS" pitchFamily="34" charset="-128"/>
                <a:cs typeface="Arial Unicode MS" pitchFamily="34" charset="-128"/>
              </a:rPr>
              <a:t>section</a:t>
            </a:r>
          </a:p>
        </p:txBody>
      </p:sp>
      <p:pic>
        <p:nvPicPr>
          <p:cNvPr id="11" name="Picture 10">
            <a:extLst>
              <a:ext uri="{FF2B5EF4-FFF2-40B4-BE49-F238E27FC236}">
                <a16:creationId xmlns:a16="http://schemas.microsoft.com/office/drawing/2014/main" id="{3DFEED7F-E18A-4DCF-96F2-EC5EC07623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3998" y="4484517"/>
            <a:ext cx="8423434" cy="1445990"/>
          </a:xfrm>
          <a:prstGeom prst="rect">
            <a:avLst/>
          </a:prstGeom>
        </p:spPr>
      </p:pic>
    </p:spTree>
    <p:extLst>
      <p:ext uri="{BB962C8B-B14F-4D97-AF65-F5344CB8AC3E}">
        <p14:creationId xmlns:p14="http://schemas.microsoft.com/office/powerpoint/2010/main" val="3214843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dirty="0">
                <a:latin typeface="+mj-lt"/>
              </a:rPr>
              <a:t>The CIF Catalog Template</a:t>
            </a:r>
          </a:p>
        </p:txBody>
      </p:sp>
      <p:sp>
        <p:nvSpPr>
          <p:cNvPr id="4" name="Title 1"/>
          <p:cNvSpPr txBox="1">
            <a:spLocks/>
          </p:cNvSpPr>
          <p:nvPr/>
        </p:nvSpPr>
        <p:spPr bwMode="gray">
          <a:xfrm>
            <a:off x="1849587" y="324000"/>
            <a:ext cx="8496000" cy="7560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spc="-50" baseline="0">
                <a:solidFill>
                  <a:schemeClr val="accent2"/>
                </a:solidFill>
                <a:latin typeface="Franklin Gothic Demi" panose="020B0703020102020204" pitchFamily="34" charset="0"/>
                <a:ea typeface="+mj-ea"/>
                <a:cs typeface="+mj-cs"/>
              </a:defRPr>
            </a:lvl1pPr>
          </a:lstStyle>
          <a:p>
            <a:pPr algn="r"/>
            <a:endParaRPr lang="en-US" dirty="0">
              <a:latin typeface="Arial" panose="020B0604020202020204" pitchFamily="34" charset="0"/>
            </a:endParaRPr>
          </a:p>
        </p:txBody>
      </p:sp>
      <p:sp>
        <p:nvSpPr>
          <p:cNvPr id="5" name="Content Placeholder 2"/>
          <p:cNvSpPr txBox="1">
            <a:spLocks/>
          </p:cNvSpPr>
          <p:nvPr/>
        </p:nvSpPr>
        <p:spPr bwMode="gray">
          <a:xfrm>
            <a:off x="504001" y="1617663"/>
            <a:ext cx="11186476" cy="1733550"/>
          </a:xfrm>
          <a:prstGeom prst="rect">
            <a:avLst/>
          </a:prstGeom>
        </p:spPr>
        <p:txBody>
          <a:bodyPr vert="horz" lIns="0" tIns="0" rIns="0" bIns="0" rtlCol="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600"/>
              </a:spcBef>
              <a:buClr>
                <a:schemeClr val="accent1"/>
              </a:buClr>
              <a:buSzPct val="80000"/>
              <a:buFont typeface="Wingdings" pitchFamily="2" charset="2"/>
              <a:buNone/>
              <a:defRPr sz="1800" kern="1200">
                <a:solidFill>
                  <a:schemeClr val="tx1"/>
                </a:solidFill>
                <a:latin typeface="+mn-lt"/>
                <a:ea typeface="+mn-ea"/>
                <a:cs typeface="+mn-cs"/>
              </a:defRPr>
            </a:lvl2pPr>
            <a:lvl3pPr marL="180000" indent="-180000" algn="l" defTabSz="914400" rtl="0" eaLnBrk="1" latinLnBrk="0" hangingPunct="1">
              <a:spcBef>
                <a:spcPts val="400"/>
              </a:spcBef>
              <a:buClr>
                <a:schemeClr val="accent1"/>
              </a:buClr>
              <a:buSzPct val="100000"/>
              <a:buFont typeface="Wingdings" pitchFamily="2" charset="2"/>
              <a:buChar char=""/>
              <a:defRPr sz="1600" kern="1200">
                <a:solidFill>
                  <a:schemeClr val="tx1"/>
                </a:solidFill>
                <a:latin typeface="+mn-lt"/>
                <a:ea typeface="+mn-ea"/>
                <a:cs typeface="+mn-cs"/>
              </a:defRPr>
            </a:lvl3pPr>
            <a:lvl4pPr marL="360000" indent="-180000" algn="l" defTabSz="914400" rtl="0" eaLnBrk="1" latinLnBrk="0" hangingPunct="1">
              <a:spcBef>
                <a:spcPts val="400"/>
              </a:spcBef>
              <a:buClr>
                <a:schemeClr val="accent2"/>
              </a:buClr>
              <a:buSzPct val="100000"/>
              <a:buFont typeface="Arial" pitchFamily="34" charset="0"/>
              <a:buChar char="–"/>
              <a:defRPr sz="1400" kern="1200">
                <a:solidFill>
                  <a:schemeClr val="tx1"/>
                </a:solidFill>
                <a:latin typeface="+mn-lt"/>
                <a:ea typeface="+mn-ea"/>
                <a:cs typeface="+mn-cs"/>
              </a:defRPr>
            </a:lvl4pPr>
            <a:lvl5pPr marL="541338"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ts val="2300"/>
              </a:lnSpc>
              <a:spcBef>
                <a:spcPts val="0"/>
              </a:spcBef>
              <a:spcAft>
                <a:spcPts val="1200"/>
              </a:spcAft>
            </a:pPr>
            <a:r>
              <a:rPr lang="en-US" sz="2200" b="0" dirty="0">
                <a:latin typeface="Arial" panose="020B0604020202020204" pitchFamily="34" charset="0"/>
              </a:rPr>
              <a:t>The Template is color coded and has Tool Tips that provide information about how to treat each field.</a:t>
            </a:r>
          </a:p>
          <a:p>
            <a:pPr>
              <a:lnSpc>
                <a:spcPts val="2300"/>
              </a:lnSpc>
              <a:spcBef>
                <a:spcPts val="0"/>
              </a:spcBef>
              <a:spcAft>
                <a:spcPts val="1200"/>
              </a:spcAft>
            </a:pPr>
            <a:r>
              <a:rPr lang="en-US" sz="2200" b="0" dirty="0">
                <a:latin typeface="Arial" panose="020B0604020202020204" pitchFamily="34" charset="0"/>
              </a:rPr>
              <a:t>Each Template includes specific instructions, including custom fields or other requirements set by CP.</a:t>
            </a:r>
          </a:p>
          <a:p>
            <a:pPr>
              <a:lnSpc>
                <a:spcPts val="2300"/>
              </a:lnSpc>
              <a:spcBef>
                <a:spcPts val="0"/>
              </a:spcBef>
              <a:spcAft>
                <a:spcPts val="1200"/>
              </a:spcAft>
            </a:pPr>
            <a:endParaRPr lang="en-US" sz="2200" b="0" dirty="0">
              <a:latin typeface="Arial" panose="020B0604020202020204" pitchFamily="34" charset="0"/>
            </a:endParaRPr>
          </a:p>
          <a:p>
            <a:pPr>
              <a:lnSpc>
                <a:spcPts val="2300"/>
              </a:lnSpc>
              <a:spcBef>
                <a:spcPts val="0"/>
              </a:spcBef>
              <a:spcAft>
                <a:spcPts val="1200"/>
              </a:spcAft>
            </a:pPr>
            <a:endParaRPr lang="en-US" sz="2200" b="0" dirty="0">
              <a:latin typeface="Arial" panose="020B0604020202020204" pitchFamily="34" charset="0"/>
            </a:endParaRPr>
          </a:p>
          <a:p>
            <a:pPr>
              <a:lnSpc>
                <a:spcPts val="2300"/>
              </a:lnSpc>
              <a:spcBef>
                <a:spcPts val="0"/>
              </a:spcBef>
              <a:spcAft>
                <a:spcPts val="1200"/>
              </a:spcAft>
            </a:pPr>
            <a:endParaRPr lang="en-US" sz="2200" b="0" dirty="0">
              <a:latin typeface="Arial" panose="020B0604020202020204" pitchFamily="34" charset="0"/>
            </a:endParaRPr>
          </a:p>
          <a:p>
            <a:pPr>
              <a:lnSpc>
                <a:spcPts val="2300"/>
              </a:lnSpc>
              <a:spcBef>
                <a:spcPts val="2000"/>
              </a:spcBef>
              <a:spcAft>
                <a:spcPts val="1200"/>
              </a:spcAft>
            </a:pPr>
            <a:endParaRPr lang="en-US" sz="2200" b="0" kern="0" spc="-50" dirty="0">
              <a:solidFill>
                <a:srgbClr val="000000"/>
              </a:solidFill>
              <a:latin typeface="Arial" panose="020B0604020202020204" pitchFamily="34" charset="0"/>
            </a:endParaRPr>
          </a:p>
          <a:p>
            <a:pPr>
              <a:lnSpc>
                <a:spcPts val="2300"/>
              </a:lnSpc>
              <a:spcBef>
                <a:spcPts val="2000"/>
              </a:spcBef>
              <a:spcAft>
                <a:spcPts val="1200"/>
              </a:spcAft>
            </a:pPr>
            <a:r>
              <a:rPr lang="en-US" sz="2200" b="0" kern="0" spc="-50" dirty="0">
                <a:solidFill>
                  <a:srgbClr val="000000"/>
                </a:solidFill>
                <a:latin typeface="Arial" panose="020B0604020202020204" pitchFamily="34" charset="0"/>
              </a:rPr>
              <a:t>The CIF Template and instructions are provided to Suppliers as part of this education </a:t>
            </a:r>
            <a:r>
              <a:rPr lang="en-US" sz="2200" b="0" kern="0" dirty="0">
                <a:solidFill>
                  <a:srgbClr val="000000"/>
                </a:solidFill>
                <a:latin typeface="Arial" panose="020B0604020202020204" pitchFamily="34" charset="0"/>
              </a:rPr>
              <a:t>and can also be found on the CP Supplier Portal page on the AN.</a:t>
            </a:r>
          </a:p>
          <a:p>
            <a:pPr>
              <a:lnSpc>
                <a:spcPts val="2300"/>
              </a:lnSpc>
              <a:spcBef>
                <a:spcPts val="0"/>
              </a:spcBef>
              <a:spcAft>
                <a:spcPts val="1200"/>
              </a:spcAft>
            </a:pPr>
            <a:endParaRPr lang="en-US" sz="2200" b="0" dirty="0">
              <a:latin typeface="Arial" panose="020B0604020202020204" pitchFamily="34" charset="0"/>
            </a:endParaRPr>
          </a:p>
        </p:txBody>
      </p:sp>
      <p:pic>
        <p:nvPicPr>
          <p:cNvPr id="1028" name="Picture 4" descr="C:\Users\i837236\AppData\Local\Temp\SNAGHTML9cf32b3.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2980" y="3178413"/>
            <a:ext cx="8581461" cy="19777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Table 13"/>
          <p:cNvGraphicFramePr>
            <a:graphicFrameLocks noGrp="1"/>
          </p:cNvGraphicFramePr>
          <p:nvPr>
            <p:extLst>
              <p:ext uri="{D42A27DB-BD31-4B8C-83A1-F6EECF244321}">
                <p14:modId xmlns:p14="http://schemas.microsoft.com/office/powerpoint/2010/main" val="3917212519"/>
              </p:ext>
            </p:extLst>
          </p:nvPr>
        </p:nvGraphicFramePr>
        <p:xfrm>
          <a:off x="9781844" y="3351213"/>
          <a:ext cx="1908506" cy="1153959"/>
        </p:xfrm>
        <a:graphic>
          <a:graphicData uri="http://schemas.openxmlformats.org/drawingml/2006/table">
            <a:tbl>
              <a:tblPr firstRow="1" bandRow="1">
                <a:tableStyleId>{69012ECD-51FC-41F1-AA8D-1B2483CD663E}</a:tableStyleId>
              </a:tblPr>
              <a:tblGrid>
                <a:gridCol w="207887">
                  <a:extLst>
                    <a:ext uri="{9D8B030D-6E8A-4147-A177-3AD203B41FA5}">
                      <a16:colId xmlns:a16="http://schemas.microsoft.com/office/drawing/2014/main" val="20000"/>
                    </a:ext>
                  </a:extLst>
                </a:gridCol>
                <a:gridCol w="1700619">
                  <a:extLst>
                    <a:ext uri="{9D8B030D-6E8A-4147-A177-3AD203B41FA5}">
                      <a16:colId xmlns:a16="http://schemas.microsoft.com/office/drawing/2014/main" val="20001"/>
                    </a:ext>
                  </a:extLst>
                </a:gridCol>
              </a:tblGrid>
              <a:tr h="211415">
                <a:tc gridSpan="2">
                  <a:txBody>
                    <a:bodyPr/>
                    <a:lstStyle/>
                    <a:p>
                      <a:pPr algn="ctr"/>
                      <a:r>
                        <a:rPr lang="en-US" sz="900" b="0" dirty="0">
                          <a:solidFill>
                            <a:schemeClr val="tx1"/>
                          </a:solidFill>
                          <a:latin typeface="Arial" panose="020B0604020202020204" pitchFamily="34" charset="0"/>
                        </a:rPr>
                        <a:t>F I E L D   C O L O R   C O D E S</a:t>
                      </a:r>
                    </a:p>
                  </a:txBody>
                  <a:tcPr marL="70472" marR="70472" marT="35236" marB="35236">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0000"/>
                    </a:solidFill>
                  </a:tcPr>
                </a:tc>
                <a:tc>
                  <a:txBody>
                    <a:bodyPr/>
                    <a:lstStyle/>
                    <a:p>
                      <a:pPr>
                        <a:lnSpc>
                          <a:spcPts val="1400"/>
                        </a:lnSpc>
                      </a:pPr>
                      <a:r>
                        <a:rPr lang="en-US" sz="1100" baseline="0">
                          <a:latin typeface="Arial" panose="020B0604020202020204" pitchFamily="34" charset="0"/>
                        </a:rPr>
                        <a:t>Required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1"/>
                  </a:ext>
                </a:extLst>
              </a:tr>
              <a:tr h="207500">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00B050"/>
                    </a:solidFill>
                  </a:tcPr>
                </a:tc>
                <a:tc>
                  <a:txBody>
                    <a:bodyPr/>
                    <a:lstStyle/>
                    <a:p>
                      <a:pPr>
                        <a:lnSpc>
                          <a:spcPts val="1400"/>
                        </a:lnSpc>
                      </a:pPr>
                      <a:r>
                        <a:rPr lang="en-US" sz="1100" baseline="0">
                          <a:latin typeface="Arial" panose="020B0604020202020204" pitchFamily="34" charset="0"/>
                        </a:rPr>
                        <a:t>Optional</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2"/>
                  </a:ext>
                </a:extLst>
              </a:tr>
              <a:tr h="235474">
                <a:tc>
                  <a:txBody>
                    <a:bodyPr/>
                    <a:lstStyle/>
                    <a:p>
                      <a:pPr>
                        <a:lnSpc>
                          <a:spcPts val="1400"/>
                        </a:lnSpc>
                      </a:pPr>
                      <a:endParaRPr lang="en-US" sz="1100" baseline="0">
                        <a:solidFill>
                          <a:schemeClr val="bg1"/>
                        </a:solidFill>
                        <a:latin typeface="Arial" panose="020B0604020202020204" pitchFamily="34" charset="0"/>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79646"/>
                    </a:solidFill>
                  </a:tcPr>
                </a:tc>
                <a:tc>
                  <a:txBody>
                    <a:bodyPr/>
                    <a:lstStyle/>
                    <a:p>
                      <a:pPr>
                        <a:lnSpc>
                          <a:spcPts val="1400"/>
                        </a:lnSpc>
                      </a:pPr>
                      <a:r>
                        <a:rPr lang="en-US" sz="1100" baseline="0">
                          <a:latin typeface="Arial" panose="020B0604020202020204" pitchFamily="34" charset="0"/>
                        </a:rPr>
                        <a:t>Optional, but preferred</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3"/>
                  </a:ext>
                </a:extLst>
              </a:tr>
              <a:tr h="207500">
                <a:tc>
                  <a:txBody>
                    <a:bodyPr/>
                    <a:lstStyle/>
                    <a:p>
                      <a:pPr marL="0" algn="l" defTabSz="914400" rtl="0" eaLnBrk="1" latinLnBrk="0" hangingPunct="1">
                        <a:lnSpc>
                          <a:spcPts val="1400"/>
                        </a:lnSpc>
                      </a:pPr>
                      <a:endParaRPr lang="en-US" sz="1100" kern="1200" baseline="0">
                        <a:solidFill>
                          <a:schemeClr val="bg1"/>
                        </a:solidFill>
                        <a:latin typeface="Arial" panose="020B0604020202020204" pitchFamily="34" charset="0"/>
                        <a:ea typeface="+mn-ea"/>
                        <a:cs typeface="+mn-cs"/>
                      </a:endParaRP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chemeClr val="bg1">
                        <a:lumMod val="50000"/>
                      </a:schemeClr>
                    </a:solidFill>
                  </a:tcPr>
                </a:tc>
                <a:tc>
                  <a:txBody>
                    <a:bodyPr/>
                    <a:lstStyle/>
                    <a:p>
                      <a:pPr marL="0" algn="l" defTabSz="914400" rtl="0" eaLnBrk="1" latinLnBrk="0" hangingPunct="1">
                        <a:lnSpc>
                          <a:spcPts val="1400"/>
                        </a:lnSpc>
                      </a:pPr>
                      <a:r>
                        <a:rPr lang="en-US" sz="1100" kern="1200" baseline="0" dirty="0">
                          <a:solidFill>
                            <a:schemeClr val="tx1"/>
                          </a:solidFill>
                          <a:latin typeface="Arial" panose="020B0604020202020204" pitchFamily="34" charset="0"/>
                          <a:ea typeface="+mn-ea"/>
                          <a:cs typeface="+mn-cs"/>
                        </a:rPr>
                        <a:t>Do not use</a:t>
                      </a:r>
                    </a:p>
                  </a:txBody>
                  <a:tcPr marL="70472" marR="70472" marT="35236" marB="35236"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0328805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SAP Ariba 2018 16x9 white">
  <a:themeElements>
    <a:clrScheme name="SAP_colors_2017">
      <a:dk1>
        <a:srgbClr val="000000"/>
      </a:dk1>
      <a:lt1>
        <a:srgbClr val="FFFFFF"/>
      </a:lt1>
      <a:dk2>
        <a:srgbClr val="CCCCCC"/>
      </a:dk2>
      <a:lt2>
        <a:srgbClr val="999999"/>
      </a:lt2>
      <a:accent1>
        <a:srgbClr val="F0AB00"/>
      </a:accent1>
      <a:accent2>
        <a:srgbClr val="666666"/>
      </a:accent2>
      <a:accent3>
        <a:srgbClr val="008FD3"/>
      </a:accent3>
      <a:accent4>
        <a:srgbClr val="4FB81C"/>
      </a:accent4>
      <a:accent5>
        <a:srgbClr val="E35500"/>
      </a:accent5>
      <a:accent6>
        <a:srgbClr val="970A82"/>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Ariba_2018_16x9_white.potx" id="{CBD80708-E09E-4D09-AE4E-D7E3F3CFE989}" vid="{A6473813-B9C9-4B9E-BCF8-1DA85456D4B2}"/>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Solution xmlns="EB65CDEB-A3C0-4404-AB41-E9EC16600102" xsi:nil="true"/>
    <CustomTag xmlns="EB65CDEB-A3C0-4404-AB41-E9EC16600102" xsi:nil="true"/>
    <DeploymentStartDate xmlns="EB65CDEB-A3C0-4404-AB41-E9EC16600102" xsi:nil="true"/>
    <SAP_x0020_Activate_x0020_Phase xmlns="EB65CDEB-A3C0-4404-AB41-E9EC16600102" xsi:nil="true"/>
    <SAP_x0020_Activate_x0020_Workstream xmlns="EB65CDEB-A3C0-4404-AB41-E9EC16600102" xsi:nil="true"/>
    <Region xmlns="EB65CDEB-A3C0-4404-AB41-E9EC1660010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3918E38B702A9489E0747AC284AA1C9" ma:contentTypeVersion="3" ma:contentTypeDescription="Create a new document." ma:contentTypeScope="" ma:versionID="d71f2b0e6b78d182b088047b35dee151">
  <xsd:schema xmlns:xsd="http://www.w3.org/2001/XMLSchema" xmlns:xs="http://www.w3.org/2001/XMLSchema" xmlns:p="http://schemas.microsoft.com/office/2006/metadata/properties" xmlns:ns2="EB65CDEB-A3C0-4404-AB41-E9EC16600102" xmlns:ns3="c3523a0f-ac6d-4565-a766-e48f96ee1a21" xmlns:ns4="eb65cdeb-a3c0-4404-ab41-e9ec16600102" targetNamespace="http://schemas.microsoft.com/office/2006/metadata/properties" ma:root="true" ma:fieldsID="8444031731effe757db2720258cf1630" ns2:_="" ns3:_="" ns4:_="">
    <xsd:import namespace="EB65CDEB-A3C0-4404-AB41-E9EC16600102"/>
    <xsd:import namespace="c3523a0f-ac6d-4565-a766-e48f96ee1a21"/>
    <xsd:import namespace="eb65cdeb-a3c0-4404-ab41-e9ec16600102"/>
    <xsd:element name="properties">
      <xsd:complexType>
        <xsd:sequence>
          <xsd:element name="documentManagement">
            <xsd:complexType>
              <xsd:all>
                <xsd:element ref="ns2:Region" minOccurs="0"/>
                <xsd:element ref="ns2:Solution" minOccurs="0"/>
                <xsd:element ref="ns2:SAP_x0020_Activate_x0020_Phase" minOccurs="0"/>
                <xsd:element ref="ns2:SAP_x0020_Activate_x0020_Workstream" minOccurs="0"/>
                <xsd:element ref="ns2:MediaServiceMetadata" minOccurs="0"/>
                <xsd:element ref="ns2:MediaServiceFastMetadata" minOccurs="0"/>
                <xsd:element ref="ns2:DeploymentStartDate" minOccurs="0"/>
                <xsd:element ref="ns2:CustomTag" minOccurs="0"/>
                <xsd:element ref="ns3:SharedWithUsers" minOccurs="0"/>
                <xsd:element ref="ns3:SharedWithDetails" minOccurs="0"/>
                <xsd:element ref="ns4:MediaServiceAutoKeyPoints" minOccurs="0"/>
                <xsd:element ref="ns4:MediaServiceKeyPoints"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65CDEB-A3C0-4404-AB41-E9EC16600102" elementFormDefault="qualified">
    <xsd:import namespace="http://schemas.microsoft.com/office/2006/documentManagement/types"/>
    <xsd:import namespace="http://schemas.microsoft.com/office/infopath/2007/PartnerControls"/>
    <xsd:element name="Region" ma:index="8" nillable="true" ma:displayName="Region" ma:internalName="Region">
      <xsd:complexType>
        <xsd:complexContent>
          <xsd:extension base="dms:MultiChoice">
            <xsd:sequence>
              <xsd:element name="Value" maxOccurs="unbounded" minOccurs="0" nillable="true">
                <xsd:simpleType>
                  <xsd:restriction base="dms:Choice">
                    <xsd:enumeration value="NA"/>
                    <xsd:enumeration value="EMEA/MEE"/>
                    <xsd:enumeration value="AFRICA"/>
                    <xsd:enumeration value="MENA"/>
                    <xsd:enumeration value="BRAZIL"/>
                    <xsd:enumeration value="LATAM"/>
                    <xsd:enumeration value="ANZ"/>
                    <xsd:enumeration value="JAPAN"/>
                    <xsd:enumeration value="KOREA"/>
                    <xsd:enumeration value="SE ASIA"/>
                    <xsd:enumeration value="CHINA"/>
                    <xsd:enumeration value="INDIA"/>
                  </xsd:restriction>
                </xsd:simpleType>
              </xsd:element>
            </xsd:sequence>
          </xsd:extension>
        </xsd:complexContent>
      </xsd:complexType>
    </xsd:element>
    <xsd:element name="Solution" ma:index="9" nillable="true" ma:displayName="Solution" ma:internalName="Solution">
      <xsd:complexType>
        <xsd:complexContent>
          <xsd:extension base="dms:MultiChoice">
            <xsd:sequence>
              <xsd:element name="Value" maxOccurs="unbounded" minOccurs="0" nillable="true">
                <xsd:simpleType>
                  <xsd:restriction base="dms:Choice">
                    <xsd:enumeration value="Procurement"/>
                    <xsd:enumeration value="Strategic Sourcing"/>
                    <xsd:enumeration value="Spend Analysis"/>
                    <xsd:enumeration value="Network Enablement"/>
                    <xsd:enumeration value="Supply Chain Collaboration"/>
                    <xsd:enumeration value="Payables"/>
                    <xsd:enumeration value="Invoice Conversion Services"/>
                    <xsd:enumeration value="Supplier Management"/>
                  </xsd:restriction>
                </xsd:simpleType>
              </xsd:element>
            </xsd:sequence>
          </xsd:extension>
        </xsd:complexContent>
      </xsd:complexType>
    </xsd:element>
    <xsd:element name="SAP_x0020_Activate_x0020_Phase" ma:index="10" nillable="true" ma:displayName="SAP Activate Phase" ma:internalName="SAP_x0020_Activate_x0020_Phase">
      <xsd:complexType>
        <xsd:complexContent>
          <xsd:extension base="dms:MultiChoice">
            <xsd:sequence>
              <xsd:element name="Value" maxOccurs="unbounded" minOccurs="0" nillable="true">
                <xsd:simpleType>
                  <xsd:restriction base="dms:Choice">
                    <xsd:enumeration value="Prepare"/>
                    <xsd:enumeration value="Explore"/>
                    <xsd:enumeration value="Realize"/>
                    <xsd:enumeration value="Deploy"/>
                    <xsd:enumeration value="Run"/>
                  </xsd:restriction>
                </xsd:simpleType>
              </xsd:element>
            </xsd:sequence>
          </xsd:extension>
        </xsd:complexContent>
      </xsd:complexType>
    </xsd:element>
    <xsd:element name="SAP_x0020_Activate_x0020_Workstream" ma:index="11" nillable="true" ma:displayName="SAP Activate Workstream" ma:internalName="SAP_x0020_Activate_x0020_Workstream">
      <xsd:complexType>
        <xsd:complexContent>
          <xsd:extension base="dms:MultiChoice">
            <xsd:sequence>
              <xsd:element name="Value" maxOccurs="unbounded" minOccurs="0" nillable="true">
                <xsd:simpleType>
                  <xsd:restriction base="dms:Choice">
                    <xsd:enumeration value="Project Management"/>
                    <xsd:enumeration value="Application: Solution Adoption"/>
                    <xsd:enumeration value="Application: Customer Team Enablement"/>
                    <xsd:enumeration value="Application: Design and Configuration"/>
                    <xsd:enumeration value="Application: Integration"/>
                    <xsd:enumeration value="Application: Testing"/>
                    <xsd:enumeration value="Custom Code Extensions"/>
                    <xsd:enumeration value="Technical Architecture and Infrastructure"/>
                    <xsd:enumeration value="System Data Migration"/>
                    <xsd:enumeration value="Transition to Operations"/>
                  </xsd:restriction>
                </xsd:simple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DeploymentStartDate" ma:index="14" nillable="true" ma:displayName="Deployment Start Date" ma:format="DateOnly" ma:indexed="true" ma:internalName="DeploymentStartDate">
      <xsd:simpleType>
        <xsd:restriction base="dms:DateTime"/>
      </xsd:simpleType>
    </xsd:element>
    <xsd:element name="CustomTag" ma:index="15" nillable="true" ma:displayName="Custom Tag" ma:indexed="true" ma:internalName="CustomTag">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3523a0f-ac6d-4565-a766-e48f96ee1a2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65cdeb-a3c0-4404-ab41-e9ec16600102" elementFormDefault="qualified">
    <xsd:import namespace="http://schemas.microsoft.com/office/2006/documentManagement/types"/>
    <xsd:import namespace="http://schemas.microsoft.com/office/infopath/2007/PartnerControls"/>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Application xmlns="http://www.sap.com/cof/ao/powerpoint/application">
  <com.sap.ip.bi.pioneer>
    <Version>4</Version>
    <AAO_Revision>2.4.4.72368</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Application xmlns="http://www.sap.com/cof/powerpoint/application">
  <Version>2</Version>
  <Revision>2.4.4.72368</Revision>
</Application>
</file>

<file path=customXml/itemProps1.xml><?xml version="1.0" encoding="utf-8"?>
<ds:datastoreItem xmlns:ds="http://schemas.openxmlformats.org/officeDocument/2006/customXml" ds:itemID="{EF2A0B86-1D12-4477-A26D-90C2CF97C06A}">
  <ds:schemaRefs>
    <ds:schemaRef ds:uri="http://purl.org/dc/elements/1.1/"/>
    <ds:schemaRef ds:uri="http://schemas.microsoft.com/office/2006/metadata/properties"/>
    <ds:schemaRef ds:uri="http://schemas.microsoft.com/office/infopath/2007/PartnerControls"/>
    <ds:schemaRef ds:uri="http://purl.org/dc/terms/"/>
    <ds:schemaRef ds:uri="49015f09-86ca-4cc7-b638-c2cdefff3811"/>
    <ds:schemaRef ds:uri="http://purl.org/dc/dcmitype/"/>
    <ds:schemaRef ds:uri="88db8d54-31ad-4989-a59c-1da64d91e19c"/>
    <ds:schemaRef ds:uri="http://schemas.microsoft.com/office/2006/documentManagement/types"/>
    <ds:schemaRef ds:uri="http://schemas.openxmlformats.org/package/2006/metadata/core-properties"/>
    <ds:schemaRef ds:uri="http://www.w3.org/XML/1998/namespace"/>
    <ds:schemaRef ds:uri="EB65CDEB-A3C0-4404-AB41-E9EC16600102"/>
  </ds:schemaRefs>
</ds:datastoreItem>
</file>

<file path=customXml/itemProps2.xml><?xml version="1.0" encoding="utf-8"?>
<ds:datastoreItem xmlns:ds="http://schemas.openxmlformats.org/officeDocument/2006/customXml" ds:itemID="{EC47D588-C63A-4738-B6AC-329B2ED9CC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65CDEB-A3C0-4404-AB41-E9EC16600102"/>
    <ds:schemaRef ds:uri="c3523a0f-ac6d-4565-a766-e48f96ee1a21"/>
    <ds:schemaRef ds:uri="eb65cdeb-a3c0-4404-ab41-e9ec166001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B8D095-4113-47D5-B24D-AD5E6C20CD08}">
  <ds:schemaRefs>
    <ds:schemaRef ds:uri="http://www.sap.com/cof/ao/powerpoint/application"/>
  </ds:schemaRefs>
</ds:datastoreItem>
</file>

<file path=customXml/itemProps4.xml><?xml version="1.0" encoding="utf-8"?>
<ds:datastoreItem xmlns:ds="http://schemas.openxmlformats.org/officeDocument/2006/customXml" ds:itemID="{69D74F10-3F9B-4464-A9A1-13B76A7C7591}">
  <ds:schemaRefs>
    <ds:schemaRef ds:uri="http://schemas.microsoft.com/sharepoint/v3/contenttype/forms"/>
  </ds:schemaRefs>
</ds:datastoreItem>
</file>

<file path=customXml/itemProps5.xml><?xml version="1.0" encoding="utf-8"?>
<ds:datastoreItem xmlns:ds="http://schemas.openxmlformats.org/officeDocument/2006/customXml" ds:itemID="{FD573753-7385-4B44-A53F-22B2458838B0}">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ppt28D3.tmp</Template>
  <TotalTime>2362</TotalTime>
  <Words>4660</Words>
  <Application>Microsoft Office PowerPoint</Application>
  <PresentationFormat>Custom</PresentationFormat>
  <Paragraphs>649</Paragraphs>
  <Slides>55</Slides>
  <Notes>46</Notes>
  <HiddenSlides>1</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SAP Ariba 2018 16x9 white</vt:lpstr>
      <vt:lpstr>Creating and Publishing Static Catalogs for Canadian Pacific</vt:lpstr>
      <vt:lpstr>Session Agenda</vt:lpstr>
      <vt:lpstr>The Catalog Upload Process</vt:lpstr>
      <vt:lpstr>The Catalog Upload Process </vt:lpstr>
      <vt:lpstr>The Catalog Upload Process</vt:lpstr>
      <vt:lpstr>The Catalog Template</vt:lpstr>
      <vt:lpstr>The Catalog Template</vt:lpstr>
      <vt:lpstr>The CIF Catalog Template</vt:lpstr>
      <vt:lpstr>The CIF Catalog Template</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Creating a CIF Catalog</vt:lpstr>
      <vt:lpstr>The Catalog User Interface</vt:lpstr>
      <vt:lpstr>The Catalog Interface Item View</vt:lpstr>
      <vt:lpstr>The Catalog Interface Detail View</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Uploading and Publishing New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Replacing Existing Catalogs</vt:lpstr>
      <vt:lpstr>Appendix</vt:lpstr>
      <vt:lpstr>Creating a CIF from an Excel File</vt:lpstr>
      <vt:lpstr>Creating a CIF from an Excel File</vt:lpstr>
      <vt:lpstr>Creating a CIF from an Excel File</vt:lpstr>
      <vt:lpstr>Creating a CIF from an Excel File</vt:lpstr>
      <vt:lpstr>Creating a CIF from an Excel File</vt:lpstr>
      <vt:lpstr>Creating a CIF from an Excel File</vt:lpstr>
      <vt:lpstr>Thank you.</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and Here and Here</dc:title>
  <dc:creator>SAP SE</dc:creator>
  <cp:keywords>2018/16:9/white</cp:keywords>
  <cp:lastModifiedBy>Menegazzi, Mike</cp:lastModifiedBy>
  <cp:revision>150</cp:revision>
  <dcterms:created xsi:type="dcterms:W3CDTF">2018-02-22T15:14:53Z</dcterms:created>
  <dcterms:modified xsi:type="dcterms:W3CDTF">2023-01-24T20:26:15Z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0x01010013918E38B702A9489E0747AC284AA1C9</vt:lpwstr>
  </property>
  <property fmtid="{D5CDD505-2E9C-101B-9397-08002B2CF9AE}" pid="4" name="Order">
    <vt:r8>1100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AuthorIds_UIVersion_1024">
    <vt:lpwstr>54</vt:lpwstr>
  </property>
</Properties>
</file>