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4"/>
  </p:notesMasterIdLst>
  <p:sldIdLst>
    <p:sldId id="265" r:id="rId3"/>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E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2" autoAdjust="0"/>
    <p:restoredTop sz="94660"/>
  </p:normalViewPr>
  <p:slideViewPr>
    <p:cSldViewPr snapToGrid="0">
      <p:cViewPr varScale="1">
        <p:scale>
          <a:sx n="77" d="100"/>
          <a:sy n="77" d="100"/>
        </p:scale>
        <p:origin x="102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647864AC-C261-4953-8B0C-968D42463649}" type="datetimeFigureOut">
              <a:rPr lang="en-AU" smtClean="0"/>
              <a:t>15/02/2024</a:t>
            </a:fld>
            <a:endParaRPr lang="en-AU"/>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529B93CA-3177-43D9-BC03-C0573DE9A46A}" type="slidenum">
              <a:rPr lang="en-AU" smtClean="0"/>
              <a:t>‹#›</a:t>
            </a:fld>
            <a:endParaRPr lang="en-AU"/>
          </a:p>
        </p:txBody>
      </p:sp>
    </p:spTree>
    <p:extLst>
      <p:ext uri="{BB962C8B-B14F-4D97-AF65-F5344CB8AC3E}">
        <p14:creationId xmlns:p14="http://schemas.microsoft.com/office/powerpoint/2010/main" val="2851255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44453291-518E-4853-A12B-50158B347381}" type="datetimeFigureOut">
              <a:rPr lang="en-AU" smtClean="0"/>
              <a:t>15/02/2024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675B472-D700-4751-A0CC-4689DFFD34F7}" type="slidenum">
              <a:rPr lang="en-AU" smtClean="0"/>
              <a:t>‹#›</a:t>
            </a:fld>
            <a:endParaRPr lang="en-AU"/>
          </a:p>
        </p:txBody>
      </p:sp>
    </p:spTree>
    <p:extLst>
      <p:ext uri="{BB962C8B-B14F-4D97-AF65-F5344CB8AC3E}">
        <p14:creationId xmlns:p14="http://schemas.microsoft.com/office/powerpoint/2010/main" val="3789146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44453291-518E-4853-A12B-50158B347381}" type="datetimeFigureOut">
              <a:rPr lang="en-AU" smtClean="0"/>
              <a:t>15/02/2024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675B472-D700-4751-A0CC-4689DFFD34F7}" type="slidenum">
              <a:rPr lang="en-AU" smtClean="0"/>
              <a:t>‹#›</a:t>
            </a:fld>
            <a:endParaRPr lang="en-AU"/>
          </a:p>
        </p:txBody>
      </p:sp>
    </p:spTree>
    <p:extLst>
      <p:ext uri="{BB962C8B-B14F-4D97-AF65-F5344CB8AC3E}">
        <p14:creationId xmlns:p14="http://schemas.microsoft.com/office/powerpoint/2010/main" val="2996993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44453291-518E-4853-A12B-50158B347381}" type="datetimeFigureOut">
              <a:rPr lang="en-AU" smtClean="0"/>
              <a:t>15/02/2024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675B472-D700-4751-A0CC-4689DFFD34F7}" type="slidenum">
              <a:rPr lang="en-AU" smtClean="0"/>
              <a:t>‹#›</a:t>
            </a:fld>
            <a:endParaRPr lang="en-AU"/>
          </a:p>
        </p:txBody>
      </p:sp>
    </p:spTree>
    <p:extLst>
      <p:ext uri="{BB962C8B-B14F-4D97-AF65-F5344CB8AC3E}">
        <p14:creationId xmlns:p14="http://schemas.microsoft.com/office/powerpoint/2010/main" val="3224203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44453291-518E-4853-A12B-50158B347381}" type="datetimeFigureOut">
              <a:rPr lang="en-AU" smtClean="0"/>
              <a:t>15/02/2024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675B472-D700-4751-A0CC-4689DFFD34F7}" type="slidenum">
              <a:rPr lang="en-AU" smtClean="0"/>
              <a:t>‹#›</a:t>
            </a:fld>
            <a:endParaRPr lang="en-AU"/>
          </a:p>
        </p:txBody>
      </p:sp>
    </p:spTree>
    <p:extLst>
      <p:ext uri="{BB962C8B-B14F-4D97-AF65-F5344CB8AC3E}">
        <p14:creationId xmlns:p14="http://schemas.microsoft.com/office/powerpoint/2010/main" val="3267442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453291-518E-4853-A12B-50158B347381}" type="datetimeFigureOut">
              <a:rPr lang="en-AU" smtClean="0"/>
              <a:t>15/02/2024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675B472-D700-4751-A0CC-4689DFFD34F7}" type="slidenum">
              <a:rPr lang="en-AU" smtClean="0"/>
              <a:t>‹#›</a:t>
            </a:fld>
            <a:endParaRPr lang="en-AU"/>
          </a:p>
        </p:txBody>
      </p:sp>
    </p:spTree>
    <p:extLst>
      <p:ext uri="{BB962C8B-B14F-4D97-AF65-F5344CB8AC3E}">
        <p14:creationId xmlns:p14="http://schemas.microsoft.com/office/powerpoint/2010/main" val="103406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44453291-518E-4853-A12B-50158B347381}" type="datetimeFigureOut">
              <a:rPr lang="en-AU" smtClean="0"/>
              <a:t>15/02/2024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675B472-D700-4751-A0CC-4689DFFD34F7}" type="slidenum">
              <a:rPr lang="en-AU" smtClean="0"/>
              <a:t>‹#›</a:t>
            </a:fld>
            <a:endParaRPr lang="en-AU"/>
          </a:p>
        </p:txBody>
      </p:sp>
    </p:spTree>
    <p:extLst>
      <p:ext uri="{BB962C8B-B14F-4D97-AF65-F5344CB8AC3E}">
        <p14:creationId xmlns:p14="http://schemas.microsoft.com/office/powerpoint/2010/main" val="269227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44453291-518E-4853-A12B-50158B347381}" type="datetimeFigureOut">
              <a:rPr lang="en-AU" smtClean="0"/>
              <a:t>15/02/2024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675B472-D700-4751-A0CC-4689DFFD34F7}" type="slidenum">
              <a:rPr lang="en-AU" smtClean="0"/>
              <a:t>‹#›</a:t>
            </a:fld>
            <a:endParaRPr lang="en-AU"/>
          </a:p>
        </p:txBody>
      </p:sp>
    </p:spTree>
    <p:extLst>
      <p:ext uri="{BB962C8B-B14F-4D97-AF65-F5344CB8AC3E}">
        <p14:creationId xmlns:p14="http://schemas.microsoft.com/office/powerpoint/2010/main" val="4278813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44453291-518E-4853-A12B-50158B347381}" type="datetimeFigureOut">
              <a:rPr lang="en-AU" smtClean="0"/>
              <a:t>15/02/2024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675B472-D700-4751-A0CC-4689DFFD34F7}" type="slidenum">
              <a:rPr lang="en-AU" smtClean="0"/>
              <a:t>‹#›</a:t>
            </a:fld>
            <a:endParaRPr lang="en-AU"/>
          </a:p>
        </p:txBody>
      </p:sp>
    </p:spTree>
    <p:extLst>
      <p:ext uri="{BB962C8B-B14F-4D97-AF65-F5344CB8AC3E}">
        <p14:creationId xmlns:p14="http://schemas.microsoft.com/office/powerpoint/2010/main" val="110483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1745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453291-518E-4853-A12B-50158B347381}" type="datetimeFigureOut">
              <a:rPr lang="en-AU" smtClean="0"/>
              <a:t>15/02/2024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675B472-D700-4751-A0CC-4689DFFD34F7}" type="slidenum">
              <a:rPr lang="en-AU" smtClean="0"/>
              <a:t>‹#›</a:t>
            </a:fld>
            <a:endParaRPr lang="en-AU"/>
          </a:p>
        </p:txBody>
      </p:sp>
    </p:spTree>
    <p:extLst>
      <p:ext uri="{BB962C8B-B14F-4D97-AF65-F5344CB8AC3E}">
        <p14:creationId xmlns:p14="http://schemas.microsoft.com/office/powerpoint/2010/main" val="2204128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453291-518E-4853-A12B-50158B347381}" type="datetimeFigureOut">
              <a:rPr lang="en-AU" smtClean="0"/>
              <a:t>15/02/2024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675B472-D700-4751-A0CC-4689DFFD34F7}" type="slidenum">
              <a:rPr lang="en-AU" smtClean="0"/>
              <a:t>‹#›</a:t>
            </a:fld>
            <a:endParaRPr lang="en-AU"/>
          </a:p>
        </p:txBody>
      </p:sp>
    </p:spTree>
    <p:extLst>
      <p:ext uri="{BB962C8B-B14F-4D97-AF65-F5344CB8AC3E}">
        <p14:creationId xmlns:p14="http://schemas.microsoft.com/office/powerpoint/2010/main" val="2228102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453291-518E-4853-A12B-50158B347381}" type="datetimeFigureOut">
              <a:rPr lang="en-AU" smtClean="0"/>
              <a:t>15/02/2024</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75B472-D700-4751-A0CC-4689DFFD34F7}" type="slidenum">
              <a:rPr lang="en-AU" smtClean="0"/>
              <a:t>‹#›</a:t>
            </a:fld>
            <a:endParaRPr lang="en-AU"/>
          </a:p>
        </p:txBody>
      </p:sp>
    </p:spTree>
    <p:extLst>
      <p:ext uri="{BB962C8B-B14F-4D97-AF65-F5344CB8AC3E}">
        <p14:creationId xmlns:p14="http://schemas.microsoft.com/office/powerpoint/2010/main" val="3104127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8.png"/><Relationship Id="rId5" Type="http://schemas.openxmlformats.org/officeDocument/2006/relationships/image" Target="../media/image4.png"/><Relationship Id="rId10" Type="http://schemas.openxmlformats.org/officeDocument/2006/relationships/hyperlink" Target="https://sapinsights.eu.qualtrics.com/jfe/preview/previewId/cfa3787d-1e5f-4c1c-a496-64f559f2b7cf/SV_87FLYyAN0bFjOyW?Q_CHL=preview&amp;Q_SurveyVersionID=current" TargetMode="External"/><Relationship Id="rId4" Type="http://schemas.openxmlformats.org/officeDocument/2006/relationships/image" Target="../media/image3.png"/><Relationship Id="rId9" Type="http://schemas.openxmlformats.org/officeDocument/2006/relationships/hyperlink" Target="https://www.surveymonkey.com/r/VQDFRZ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50498" y="634324"/>
            <a:ext cx="11906154" cy="4834225"/>
          </a:xfrm>
          <a:prstGeom prst="rect">
            <a:avLst/>
          </a:prstGeom>
          <a:solidFill>
            <a:srgbClr val="A6E0FF"/>
          </a:solidFill>
        </p:spPr>
        <p:style>
          <a:lnRef idx="3">
            <a:schemeClr val="lt1"/>
          </a:lnRef>
          <a:fillRef idx="1">
            <a:schemeClr val="accent1"/>
          </a:fillRef>
          <a:effectRef idx="1">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schemeClr val="tx1"/>
                </a:solidFill>
                <a:effectLst/>
                <a:uLnTx/>
                <a:uFillTx/>
                <a:latin typeface="Calibri" panose="020F0502020204030204"/>
                <a:ea typeface="+mn-ea"/>
                <a:cs typeface="+mn-cs"/>
              </a:rPr>
              <a:t> </a:t>
            </a:r>
          </a:p>
        </p:txBody>
      </p:sp>
      <p:sp>
        <p:nvSpPr>
          <p:cNvPr id="40" name="TextBox 39"/>
          <p:cNvSpPr txBox="1"/>
          <p:nvPr/>
        </p:nvSpPr>
        <p:spPr>
          <a:xfrm>
            <a:off x="1992480" y="90734"/>
            <a:ext cx="1054356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0" noProof="0" dirty="0">
                <a:ln>
                  <a:noFill/>
                </a:ln>
                <a:solidFill>
                  <a:prstClr val="black"/>
                </a:solidFill>
                <a:effectLst/>
                <a:uLnTx/>
                <a:uFillTx/>
                <a:latin typeface="Calibri" panose="020F0502020204030204"/>
                <a:ea typeface="+mn-ea"/>
                <a:cs typeface="+mn-cs"/>
              </a:rPr>
              <a:t>SAP Business Network – Accessing Buyer Supplier Information Portal/s</a:t>
            </a:r>
          </a:p>
        </p:txBody>
      </p:sp>
      <p:sp>
        <p:nvSpPr>
          <p:cNvPr id="86" name="TextBox 85">
            <a:extLst>
              <a:ext uri="{FF2B5EF4-FFF2-40B4-BE49-F238E27FC236}">
                <a16:creationId xmlns:a16="http://schemas.microsoft.com/office/drawing/2014/main" id="{38901A19-93CA-474E-9258-ABF34B192B7B}"/>
              </a:ext>
            </a:extLst>
          </p:cNvPr>
          <p:cNvSpPr txBox="1"/>
          <p:nvPr/>
        </p:nvSpPr>
        <p:spPr>
          <a:xfrm>
            <a:off x="295456" y="634325"/>
            <a:ext cx="2309469" cy="430887"/>
          </a:xfrm>
          <a:prstGeom prst="rect">
            <a:avLst/>
          </a:prstGeom>
          <a:noFill/>
        </p:spPr>
        <p:txBody>
          <a:bodyPr wrap="square" rtlCol="0">
            <a:spAutoFit/>
          </a:bodyPr>
          <a:lstStyle/>
          <a:p>
            <a:pPr marL="449263" marR="0" lvl="0" indent="-449263" algn="l" defTabSz="914400" rtl="0" eaLnBrk="1" fontAlgn="auto" latinLnBrk="0" hangingPunct="1">
              <a:lnSpc>
                <a:spcPct val="100000"/>
              </a:lnSpc>
              <a:spcBef>
                <a:spcPts val="0"/>
              </a:spcBef>
              <a:spcAft>
                <a:spcPts val="0"/>
              </a:spcAft>
              <a:buClrTx/>
              <a:buSzTx/>
              <a:buFontTx/>
              <a:buNone/>
              <a:tabLst/>
              <a:defRPr/>
            </a:pPr>
            <a:r>
              <a:rPr kumimoji="0" lang="en-AU" sz="1100" b="1" i="0" u="none" strike="noStrike" kern="1200" cap="none" spc="0" normalizeH="0" baseline="0" noProof="0" dirty="0">
                <a:ln>
                  <a:noFill/>
                </a:ln>
                <a:effectLst/>
                <a:uLnTx/>
                <a:uFillTx/>
                <a:latin typeface="BentonSans Regular" panose="02000503000000020004" pitchFamily="2" charset="0"/>
              </a:rPr>
              <a:t>Step 1: </a:t>
            </a:r>
            <a:r>
              <a:rPr kumimoji="0" lang="en-AU" sz="1100" b="0" i="0" u="none" strike="noStrike" kern="1200" cap="none" spc="0" normalizeH="0" baseline="0" noProof="0" dirty="0">
                <a:ln>
                  <a:noFill/>
                </a:ln>
                <a:effectLst/>
                <a:uLnTx/>
                <a:uFillTx/>
                <a:latin typeface="BentonSans Regular" panose="02000503000000020004" pitchFamily="2" charset="0"/>
              </a:rPr>
              <a:t>Click on the </a:t>
            </a:r>
            <a:r>
              <a:rPr kumimoji="0" lang="en-AU" sz="1100" b="1" i="0" u="none" strike="noStrike" kern="1200" cap="none" spc="0" normalizeH="0" baseline="0" noProof="0" dirty="0">
                <a:ln>
                  <a:noFill/>
                </a:ln>
                <a:effectLst/>
                <a:uLnTx/>
                <a:uFillTx/>
                <a:latin typeface="BentonSans Regular" panose="02000503000000020004" pitchFamily="2" charset="0"/>
              </a:rPr>
              <a:t>Question Mark </a:t>
            </a:r>
            <a:r>
              <a:rPr kumimoji="0" lang="en-AU" sz="1100" i="0" u="none" strike="noStrike" kern="1200" cap="none" spc="0" normalizeH="0" baseline="0" noProof="0" dirty="0">
                <a:ln>
                  <a:noFill/>
                </a:ln>
                <a:effectLst/>
                <a:uLnTx/>
                <a:uFillTx/>
                <a:latin typeface="BentonSans Regular" panose="02000503000000020004" pitchFamily="2" charset="0"/>
              </a:rPr>
              <a:t>next to your initials</a:t>
            </a:r>
          </a:p>
        </p:txBody>
      </p:sp>
      <p:sp>
        <p:nvSpPr>
          <p:cNvPr id="76" name="Copyright">
            <a:extLst>
              <a:ext uri="{FF2B5EF4-FFF2-40B4-BE49-F238E27FC236}">
                <a16:creationId xmlns:a16="http://schemas.microsoft.com/office/drawing/2014/main" id="{4A867787-A716-EE9E-16C9-819906071CE5}"/>
              </a:ext>
            </a:extLst>
          </p:cNvPr>
          <p:cNvSpPr txBox="1"/>
          <p:nvPr/>
        </p:nvSpPr>
        <p:spPr bwMode="black">
          <a:xfrm>
            <a:off x="150497" y="6715209"/>
            <a:ext cx="2269088" cy="92333"/>
          </a:xfrm>
          <a:prstGeom prst="rect">
            <a:avLst/>
          </a:prstGeom>
          <a:noFill/>
        </p:spPr>
        <p:txBody>
          <a:bodyPr wrap="square" lIns="0" tIns="0" rIns="0" bIns="0" rtlCol="0">
            <a:spAutoFit/>
          </a:bodyPr>
          <a:lstStyle/>
          <a:p>
            <a:pPr marL="84096" marR="0" lvl="0" indent="-84096" algn="l" defTabSz="1088231" rtl="0" eaLnBrk="1" fontAlgn="auto" latinLnBrk="0" hangingPunct="1">
              <a:lnSpc>
                <a:spcPct val="100000"/>
              </a:lnSpc>
              <a:spcBef>
                <a:spcPts val="0"/>
              </a:spcBef>
              <a:spcAft>
                <a:spcPts val="0"/>
              </a:spcAft>
              <a:buClr>
                <a:prstClr val="black"/>
              </a:buClr>
              <a:buSzTx/>
              <a:buFont typeface="Arial" pitchFamily="34" charset="0"/>
              <a:buChar char="©"/>
              <a:tabLst/>
              <a:defRPr/>
            </a:pPr>
            <a:r>
              <a:rPr kumimoji="0" lang="en-US" sz="600" b="0" i="0" u="none" strike="noStrike" kern="1200" cap="none" spc="0" normalizeH="0" baseline="0" noProof="0">
                <a:ln>
                  <a:noFill/>
                </a:ln>
                <a:solidFill>
                  <a:prstClr val="black"/>
                </a:solidFill>
                <a:effectLst/>
                <a:uLnTx/>
                <a:uFillTx/>
                <a:latin typeface="Calibri" panose="020F0502020204030204"/>
                <a:ea typeface="+mn-ea"/>
                <a:cs typeface="+mn-cs"/>
              </a:rPr>
              <a:t>2024 </a:t>
            </a:r>
            <a:r>
              <a:rPr kumimoji="0" lang="en-US" sz="600" b="0" i="0" u="none" strike="noStrike" kern="1200" cap="none" spc="0" normalizeH="0" baseline="0" noProof="0" dirty="0">
                <a:ln>
                  <a:noFill/>
                </a:ln>
                <a:solidFill>
                  <a:prstClr val="black"/>
                </a:solidFill>
                <a:effectLst/>
                <a:uLnTx/>
                <a:uFillTx/>
                <a:latin typeface="Calibri" panose="020F0502020204030204"/>
                <a:ea typeface="+mn-ea"/>
                <a:cs typeface="+mn-cs"/>
              </a:rPr>
              <a:t>SAP SE or an SAP affiliate company. All rights reserved.</a:t>
            </a:r>
            <a:endParaRPr kumimoji="0" lang="en-US" sz="600" b="0" i="0" u="none" strike="noStrike" kern="0" cap="none" spc="0" normalizeH="0" baseline="0" noProof="0" dirty="0">
              <a:ln>
                <a:noFill/>
              </a:ln>
              <a:solidFill>
                <a:prstClr val="black"/>
              </a:solidFill>
              <a:effectLst/>
              <a:uLnTx/>
              <a:uFillTx/>
              <a:latin typeface="Arial"/>
              <a:ea typeface="Arial Unicode MS"/>
              <a:cs typeface="Arial Unicode MS" pitchFamily="34" charset="-128"/>
              <a:sym typeface="Arial"/>
            </a:endParaRPr>
          </a:p>
        </p:txBody>
      </p:sp>
      <p:pic>
        <p:nvPicPr>
          <p:cNvPr id="9" name="Picture 8">
            <a:extLst>
              <a:ext uri="{FF2B5EF4-FFF2-40B4-BE49-F238E27FC236}">
                <a16:creationId xmlns:a16="http://schemas.microsoft.com/office/drawing/2014/main" id="{9596FF36-9795-EC2A-3A04-F484159303B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8108" y="146118"/>
            <a:ext cx="788544" cy="390373"/>
          </a:xfrm>
          <a:prstGeom prst="rect">
            <a:avLst/>
          </a:prstGeom>
        </p:spPr>
      </p:pic>
      <p:sp>
        <p:nvSpPr>
          <p:cNvPr id="2" name="Copyright">
            <a:extLst>
              <a:ext uri="{FF2B5EF4-FFF2-40B4-BE49-F238E27FC236}">
                <a16:creationId xmlns:a16="http://schemas.microsoft.com/office/drawing/2014/main" id="{7412DB00-E3D4-AB4E-5007-1276354A0CFE}"/>
              </a:ext>
            </a:extLst>
          </p:cNvPr>
          <p:cNvSpPr txBox="1"/>
          <p:nvPr/>
        </p:nvSpPr>
        <p:spPr bwMode="black">
          <a:xfrm>
            <a:off x="11719223" y="6714756"/>
            <a:ext cx="644559" cy="92333"/>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R="0" lvl="0" algn="l" defTabSz="1088231" rtl="0" eaLnBrk="1" fontAlgn="auto" latinLnBrk="0" hangingPunct="1">
              <a:lnSpc>
                <a:spcPct val="100000"/>
              </a:lnSpc>
              <a:spcBef>
                <a:spcPts val="0"/>
              </a:spcBef>
              <a:spcAft>
                <a:spcPts val="0"/>
              </a:spcAft>
              <a:buClr>
                <a:prstClr val="black"/>
              </a:buClr>
              <a:buSzTx/>
              <a:tabLst/>
              <a:defRPr/>
            </a:pPr>
            <a:r>
              <a:rPr kumimoji="0" lang="en-US" sz="600" b="0" i="0" u="none" strike="noStrike" kern="1200" cap="none" spc="0" normalizeH="0" baseline="0" noProof="0" dirty="0">
                <a:ln>
                  <a:noFill/>
                </a:ln>
                <a:solidFill>
                  <a:prstClr val="black"/>
                </a:solidFill>
                <a:effectLst/>
                <a:uLnTx/>
                <a:uFillTx/>
                <a:latin typeface="Calibri" panose="020F0502020204030204"/>
                <a:ea typeface="+mn-ea"/>
                <a:cs typeface="+mn-cs"/>
              </a:rPr>
              <a:t>Version 1</a:t>
            </a:r>
            <a:endParaRPr kumimoji="0" lang="en-US" sz="600" b="0" i="0" u="none" strike="noStrike" kern="0" cap="none" spc="0" normalizeH="0" baseline="0" noProof="0" dirty="0">
              <a:ln>
                <a:noFill/>
              </a:ln>
              <a:solidFill>
                <a:prstClr val="black"/>
              </a:solidFill>
              <a:effectLst/>
              <a:uLnTx/>
              <a:uFillTx/>
              <a:latin typeface="Arial"/>
              <a:ea typeface="Arial Unicode MS"/>
              <a:cs typeface="Arial Unicode MS" pitchFamily="34" charset="-128"/>
              <a:sym typeface="Arial"/>
            </a:endParaRPr>
          </a:p>
        </p:txBody>
      </p:sp>
      <p:sp>
        <p:nvSpPr>
          <p:cNvPr id="10" name="TextBox 9">
            <a:extLst>
              <a:ext uri="{FF2B5EF4-FFF2-40B4-BE49-F238E27FC236}">
                <a16:creationId xmlns:a16="http://schemas.microsoft.com/office/drawing/2014/main" id="{CDB36CCB-6793-49B2-B393-588CFB5B27A2}"/>
              </a:ext>
            </a:extLst>
          </p:cNvPr>
          <p:cNvSpPr txBox="1"/>
          <p:nvPr/>
        </p:nvSpPr>
        <p:spPr>
          <a:xfrm>
            <a:off x="558711" y="2496649"/>
            <a:ext cx="1902350" cy="261610"/>
          </a:xfrm>
          <a:prstGeom prst="rect">
            <a:avLst/>
          </a:prstGeom>
          <a:noFill/>
        </p:spPr>
        <p:txBody>
          <a:bodyPr wrap="square" rtlCol="0">
            <a:spAutoFit/>
          </a:bodyPr>
          <a:lstStyle/>
          <a:p>
            <a:pPr marL="449263" marR="0" lvl="0" indent="-449263" algn="l" defTabSz="914400" rtl="0" eaLnBrk="1" fontAlgn="auto" latinLnBrk="0" hangingPunct="1">
              <a:lnSpc>
                <a:spcPct val="100000"/>
              </a:lnSpc>
              <a:spcBef>
                <a:spcPts val="0"/>
              </a:spcBef>
              <a:spcAft>
                <a:spcPts val="0"/>
              </a:spcAft>
              <a:buClrTx/>
              <a:buSzTx/>
              <a:buFontTx/>
              <a:buNone/>
              <a:tabLst/>
              <a:defRPr/>
            </a:pPr>
            <a:r>
              <a:rPr kumimoji="0" lang="en-AU" sz="1100" b="1" i="0" u="none" strike="noStrike" kern="1200" cap="none" spc="0" normalizeH="0" baseline="0" noProof="0" dirty="0">
                <a:ln>
                  <a:noFill/>
                </a:ln>
                <a:effectLst/>
                <a:uLnTx/>
                <a:uFillTx/>
                <a:latin typeface="BentonSans Regular" panose="02000503000000020004" pitchFamily="2" charset="0"/>
              </a:rPr>
              <a:t>Step 2: </a:t>
            </a:r>
            <a:r>
              <a:rPr kumimoji="0" lang="en-AU" sz="1100" b="0" i="0" u="none" strike="noStrike" kern="1200" cap="none" spc="0" normalizeH="0" baseline="0" noProof="0" dirty="0">
                <a:ln>
                  <a:noFill/>
                </a:ln>
                <a:effectLst/>
                <a:uLnTx/>
                <a:uFillTx/>
                <a:latin typeface="BentonSans Regular" panose="02000503000000020004" pitchFamily="2" charset="0"/>
              </a:rPr>
              <a:t>Select </a:t>
            </a:r>
            <a:r>
              <a:rPr kumimoji="0" lang="en-AU" sz="1100" b="1" i="0" u="none" strike="noStrike" kern="1200" cap="none" spc="0" normalizeH="0" baseline="0" noProof="0" dirty="0">
                <a:ln>
                  <a:noFill/>
                </a:ln>
                <a:effectLst/>
                <a:uLnTx/>
                <a:uFillTx/>
                <a:latin typeface="BentonSans Regular" panose="02000503000000020004" pitchFamily="2" charset="0"/>
              </a:rPr>
              <a:t>Support</a:t>
            </a:r>
          </a:p>
        </p:txBody>
      </p:sp>
      <p:pic>
        <p:nvPicPr>
          <p:cNvPr id="17" name="Picture 16">
            <a:extLst>
              <a:ext uri="{FF2B5EF4-FFF2-40B4-BE49-F238E27FC236}">
                <a16:creationId xmlns:a16="http://schemas.microsoft.com/office/drawing/2014/main" id="{A3B731E1-E2C4-CF25-EF69-8B54E64618EF}"/>
              </a:ext>
            </a:extLst>
          </p:cNvPr>
          <p:cNvPicPr>
            <a:picLocks noChangeAspect="1"/>
          </p:cNvPicPr>
          <p:nvPr/>
        </p:nvPicPr>
        <p:blipFill>
          <a:blip r:embed="rId3"/>
          <a:stretch>
            <a:fillRect/>
          </a:stretch>
        </p:blipFill>
        <p:spPr>
          <a:xfrm>
            <a:off x="487799" y="2806507"/>
            <a:ext cx="1762318" cy="2305303"/>
          </a:xfrm>
          <a:prstGeom prst="rect">
            <a:avLst/>
          </a:prstGeom>
        </p:spPr>
      </p:pic>
      <p:cxnSp>
        <p:nvCxnSpPr>
          <p:cNvPr id="20" name="Straight Arrow Connector 19">
            <a:extLst>
              <a:ext uri="{FF2B5EF4-FFF2-40B4-BE49-F238E27FC236}">
                <a16:creationId xmlns:a16="http://schemas.microsoft.com/office/drawing/2014/main" id="{10CF31BA-146F-9461-A6C0-A3F1D20BECC4}"/>
              </a:ext>
            </a:extLst>
          </p:cNvPr>
          <p:cNvCxnSpPr>
            <a:cxnSpLocks/>
          </p:cNvCxnSpPr>
          <p:nvPr/>
        </p:nvCxnSpPr>
        <p:spPr>
          <a:xfrm>
            <a:off x="2240178" y="3399074"/>
            <a:ext cx="924451" cy="0"/>
          </a:xfrm>
          <a:prstGeom prst="straightConnector1">
            <a:avLst/>
          </a:prstGeom>
          <a:ln w="28575">
            <a:solidFill>
              <a:srgbClr val="FF3300"/>
            </a:solidFill>
            <a:tailEnd type="triangle"/>
          </a:ln>
        </p:spPr>
        <p:style>
          <a:lnRef idx="3">
            <a:schemeClr val="accent2"/>
          </a:lnRef>
          <a:fillRef idx="0">
            <a:schemeClr val="accent2"/>
          </a:fillRef>
          <a:effectRef idx="2">
            <a:schemeClr val="accent2"/>
          </a:effectRef>
          <a:fontRef idx="minor">
            <a:schemeClr val="tx1"/>
          </a:fontRef>
        </p:style>
      </p:cxnSp>
      <p:sp>
        <p:nvSpPr>
          <p:cNvPr id="26" name="Oval 25">
            <a:extLst>
              <a:ext uri="{FF2B5EF4-FFF2-40B4-BE49-F238E27FC236}">
                <a16:creationId xmlns:a16="http://schemas.microsoft.com/office/drawing/2014/main" id="{C3A7F548-182A-32AD-3D44-4D4A54E14B96}"/>
              </a:ext>
            </a:extLst>
          </p:cNvPr>
          <p:cNvSpPr/>
          <p:nvPr/>
        </p:nvSpPr>
        <p:spPr>
          <a:xfrm>
            <a:off x="487799" y="3673286"/>
            <a:ext cx="1504681" cy="310556"/>
          </a:xfrm>
          <a:prstGeom prst="ellipse">
            <a:avLst/>
          </a:prstGeom>
          <a:noFill/>
          <a:ln w="2857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4" name="Rectangle 33">
            <a:extLst>
              <a:ext uri="{FF2B5EF4-FFF2-40B4-BE49-F238E27FC236}">
                <a16:creationId xmlns:a16="http://schemas.microsoft.com/office/drawing/2014/main" id="{60D024D5-B7B5-082A-3FD0-1B776502E219}"/>
              </a:ext>
            </a:extLst>
          </p:cNvPr>
          <p:cNvSpPr/>
          <p:nvPr/>
        </p:nvSpPr>
        <p:spPr>
          <a:xfrm>
            <a:off x="6160725" y="5548106"/>
            <a:ext cx="2899010" cy="1116152"/>
          </a:xfrm>
          <a:prstGeom prst="rect">
            <a:avLst/>
          </a:prstGeom>
          <a:solidFill>
            <a:srgbClr val="5B9BD5"/>
          </a:solidFill>
          <a:ln>
            <a:solidFill>
              <a:srgbClr val="64EDD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A6097AC7-1D98-8B46-906D-950492494F5E}"/>
              </a:ext>
            </a:extLst>
          </p:cNvPr>
          <p:cNvSpPr/>
          <p:nvPr/>
        </p:nvSpPr>
        <p:spPr>
          <a:xfrm>
            <a:off x="9124458" y="5550506"/>
            <a:ext cx="2899010" cy="1116152"/>
          </a:xfrm>
          <a:prstGeom prst="rect">
            <a:avLst/>
          </a:prstGeom>
          <a:solidFill>
            <a:srgbClr val="5B9BD5"/>
          </a:solidFill>
          <a:ln>
            <a:solidFill>
              <a:srgbClr val="64EDD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a:ln>
                <a:noFill/>
              </a:ln>
              <a:solidFill>
                <a:prstClr val="white"/>
              </a:solidFill>
              <a:effectLst/>
              <a:uLnTx/>
              <a:uFillTx/>
              <a:latin typeface="Calibri" panose="020F0502020204030204"/>
              <a:ea typeface="+mn-ea"/>
              <a:cs typeface="+mn-cs"/>
            </a:endParaRPr>
          </a:p>
        </p:txBody>
      </p:sp>
      <p:sp>
        <p:nvSpPr>
          <p:cNvPr id="36" name="Rectangle 35">
            <a:extLst>
              <a:ext uri="{FF2B5EF4-FFF2-40B4-BE49-F238E27FC236}">
                <a16:creationId xmlns:a16="http://schemas.microsoft.com/office/drawing/2014/main" id="{2735DB09-25ED-84C9-BE06-DA8EC28DAFF4}"/>
              </a:ext>
            </a:extLst>
          </p:cNvPr>
          <p:cNvSpPr/>
          <p:nvPr/>
        </p:nvSpPr>
        <p:spPr>
          <a:xfrm>
            <a:off x="168533" y="5548106"/>
            <a:ext cx="2899010" cy="1116152"/>
          </a:xfrm>
          <a:prstGeom prst="rect">
            <a:avLst/>
          </a:prstGeom>
          <a:solidFill>
            <a:srgbClr val="5B9BD5"/>
          </a:solidFill>
          <a:ln>
            <a:solidFill>
              <a:srgbClr val="64EDD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a:ln>
                <a:noFill/>
              </a:ln>
              <a:solidFill>
                <a:prstClr val="white"/>
              </a:solidFill>
              <a:effectLst/>
              <a:uLnTx/>
              <a:uFillTx/>
              <a:latin typeface="Calibri" panose="020F0502020204030204"/>
              <a:ea typeface="+mn-ea"/>
              <a:cs typeface="+mn-cs"/>
            </a:endParaRPr>
          </a:p>
        </p:txBody>
      </p:sp>
      <p:sp>
        <p:nvSpPr>
          <p:cNvPr id="37" name="Rectangle 36">
            <a:extLst>
              <a:ext uri="{FF2B5EF4-FFF2-40B4-BE49-F238E27FC236}">
                <a16:creationId xmlns:a16="http://schemas.microsoft.com/office/drawing/2014/main" id="{9D1C1C62-F2C0-5E4C-B287-9B8805E53FC6}"/>
              </a:ext>
            </a:extLst>
          </p:cNvPr>
          <p:cNvSpPr/>
          <p:nvPr/>
        </p:nvSpPr>
        <p:spPr>
          <a:xfrm>
            <a:off x="3164629" y="5544734"/>
            <a:ext cx="2899010" cy="1116152"/>
          </a:xfrm>
          <a:prstGeom prst="rect">
            <a:avLst/>
          </a:prstGeom>
          <a:solidFill>
            <a:srgbClr val="5B9BD5"/>
          </a:solidFill>
          <a:ln>
            <a:solidFill>
              <a:srgbClr val="64EDD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a:ln>
                <a:noFill/>
              </a:ln>
              <a:solidFill>
                <a:prstClr val="white"/>
              </a:solidFill>
              <a:effectLst/>
              <a:uLnTx/>
              <a:uFillTx/>
              <a:latin typeface="Calibri" panose="020F0502020204030204"/>
              <a:ea typeface="+mn-ea"/>
              <a:cs typeface="+mn-cs"/>
            </a:endParaRPr>
          </a:p>
        </p:txBody>
      </p:sp>
      <p:sp>
        <p:nvSpPr>
          <p:cNvPr id="38" name="TextBox 37">
            <a:extLst>
              <a:ext uri="{FF2B5EF4-FFF2-40B4-BE49-F238E27FC236}">
                <a16:creationId xmlns:a16="http://schemas.microsoft.com/office/drawing/2014/main" id="{612C22B5-7E04-084E-6153-65632DEBF00C}"/>
              </a:ext>
            </a:extLst>
          </p:cNvPr>
          <p:cNvSpPr txBox="1"/>
          <p:nvPr/>
        </p:nvSpPr>
        <p:spPr>
          <a:xfrm>
            <a:off x="3651260" y="2458177"/>
            <a:ext cx="3740604" cy="600164"/>
          </a:xfrm>
          <a:prstGeom prst="rect">
            <a:avLst/>
          </a:prstGeom>
          <a:noFill/>
        </p:spPr>
        <p:txBody>
          <a:bodyPr wrap="square" rtlCol="0">
            <a:spAutoFit/>
          </a:bodyPr>
          <a:lstStyle/>
          <a:p>
            <a:pPr marL="447675" marR="0" lvl="0" indent="-447675" defTabSz="914400" rtl="0" eaLnBrk="1" fontAlgn="auto" latinLnBrk="0" hangingPunct="1">
              <a:lnSpc>
                <a:spcPct val="100000"/>
              </a:lnSpc>
              <a:spcBef>
                <a:spcPts val="0"/>
              </a:spcBef>
              <a:spcAft>
                <a:spcPts val="0"/>
              </a:spcAft>
              <a:buClrTx/>
              <a:buSzTx/>
              <a:buFontTx/>
              <a:buNone/>
              <a:defRPr/>
            </a:pPr>
            <a:r>
              <a:rPr kumimoji="0" lang="en-AU" sz="1100" b="1" i="0" u="none" strike="noStrike" kern="1200" cap="none" spc="0" normalizeH="0" baseline="0" noProof="0" dirty="0">
                <a:ln>
                  <a:noFill/>
                </a:ln>
                <a:effectLst/>
                <a:uLnTx/>
                <a:uFillTx/>
                <a:latin typeface="BentonSans Regular" panose="02000503000000020004" pitchFamily="2" charset="0"/>
              </a:rPr>
              <a:t>Step 3 : </a:t>
            </a:r>
            <a:r>
              <a:rPr lang="en-AU" sz="1100" dirty="0">
                <a:latin typeface="BentonSans Regular" panose="02000503000000020004" pitchFamily="2" charset="0"/>
              </a:rPr>
              <a:t>The Help Centre screen is shown, and all Buyers that are transacting with you on this ANID are displayed </a:t>
            </a:r>
            <a:endParaRPr kumimoji="0" lang="en-AU" sz="1100" b="1" i="0" u="none" strike="noStrike" kern="1200" cap="none" spc="0" normalizeH="0" baseline="0" noProof="0" dirty="0">
              <a:ln>
                <a:noFill/>
              </a:ln>
              <a:effectLst/>
              <a:uLnTx/>
              <a:uFillTx/>
              <a:latin typeface="BentonSans Regular" panose="02000503000000020004" pitchFamily="2" charset="0"/>
            </a:endParaRPr>
          </a:p>
        </p:txBody>
      </p:sp>
      <p:sp>
        <p:nvSpPr>
          <p:cNvPr id="39" name="TextBox 38">
            <a:extLst>
              <a:ext uri="{FF2B5EF4-FFF2-40B4-BE49-F238E27FC236}">
                <a16:creationId xmlns:a16="http://schemas.microsoft.com/office/drawing/2014/main" id="{67A0D575-215F-7BF4-DA88-1B7840E1047B}"/>
              </a:ext>
            </a:extLst>
          </p:cNvPr>
          <p:cNvSpPr txBox="1"/>
          <p:nvPr/>
        </p:nvSpPr>
        <p:spPr>
          <a:xfrm>
            <a:off x="3410309" y="699720"/>
            <a:ext cx="1534290" cy="600164"/>
          </a:xfrm>
          <a:prstGeom prst="rect">
            <a:avLst/>
          </a:prstGeom>
          <a:noFill/>
        </p:spPr>
        <p:txBody>
          <a:bodyPr wrap="square" rtlCol="0">
            <a:spAutoFit/>
          </a:bodyPr>
          <a:lstStyle/>
          <a:p>
            <a:pPr marL="449263" marR="0" lvl="0" indent="-449263" algn="l" defTabSz="914400" rtl="0" eaLnBrk="1" fontAlgn="auto" latinLnBrk="0" hangingPunct="1">
              <a:lnSpc>
                <a:spcPct val="100000"/>
              </a:lnSpc>
              <a:spcBef>
                <a:spcPts val="0"/>
              </a:spcBef>
              <a:spcAft>
                <a:spcPts val="0"/>
              </a:spcAft>
              <a:buClrTx/>
              <a:buSzTx/>
              <a:buFontTx/>
              <a:buNone/>
              <a:tabLst/>
              <a:defRPr/>
            </a:pPr>
            <a:r>
              <a:rPr kumimoji="0" lang="en-AU" sz="1100" b="1" i="0" u="none" strike="noStrike" kern="1200" cap="none" spc="0" normalizeH="0" baseline="0" noProof="0" dirty="0">
                <a:ln>
                  <a:noFill/>
                </a:ln>
                <a:effectLst/>
                <a:uLnTx/>
                <a:uFillTx/>
                <a:latin typeface="BentonSans Regular" panose="02000503000000020004" pitchFamily="2" charset="0"/>
              </a:rPr>
              <a:t>Step </a:t>
            </a:r>
            <a:r>
              <a:rPr lang="en-AU" sz="1100" b="1" dirty="0">
                <a:latin typeface="BentonSans Regular" panose="02000503000000020004" pitchFamily="2" charset="0"/>
              </a:rPr>
              <a:t>4</a:t>
            </a:r>
            <a:r>
              <a:rPr kumimoji="0" lang="en-AU" sz="1100" b="1" i="0" u="none" strike="noStrike" kern="1200" cap="none" spc="0" normalizeH="0" baseline="0" noProof="0" dirty="0">
                <a:ln>
                  <a:noFill/>
                </a:ln>
                <a:effectLst/>
                <a:uLnTx/>
                <a:uFillTx/>
                <a:latin typeface="BentonSans Regular" panose="02000503000000020004" pitchFamily="2" charset="0"/>
              </a:rPr>
              <a:t>: </a:t>
            </a:r>
            <a:r>
              <a:rPr lang="en-AU" sz="1100" dirty="0">
                <a:latin typeface="BentonSans Regular" panose="02000503000000020004" pitchFamily="2" charset="0"/>
              </a:rPr>
              <a:t>Click on the required Buyer tile</a:t>
            </a:r>
            <a:endParaRPr kumimoji="0" lang="en-AU" sz="1100" b="1" i="0" u="none" strike="noStrike" kern="1200" cap="none" spc="0" normalizeH="0" baseline="0" noProof="0" dirty="0">
              <a:ln>
                <a:noFill/>
              </a:ln>
              <a:effectLst/>
              <a:uLnTx/>
              <a:uFillTx/>
              <a:latin typeface="BentonSans Regular" panose="02000503000000020004" pitchFamily="2" charset="0"/>
            </a:endParaRPr>
          </a:p>
        </p:txBody>
      </p:sp>
      <p:pic>
        <p:nvPicPr>
          <p:cNvPr id="42" name="Picture 41">
            <a:extLst>
              <a:ext uri="{FF2B5EF4-FFF2-40B4-BE49-F238E27FC236}">
                <a16:creationId xmlns:a16="http://schemas.microsoft.com/office/drawing/2014/main" id="{0AE20DCA-8DA1-2040-713F-36AA40CF19FB}"/>
              </a:ext>
            </a:extLst>
          </p:cNvPr>
          <p:cNvPicPr>
            <a:picLocks noChangeAspect="1"/>
          </p:cNvPicPr>
          <p:nvPr/>
        </p:nvPicPr>
        <p:blipFill>
          <a:blip r:embed="rId4"/>
          <a:stretch>
            <a:fillRect/>
          </a:stretch>
        </p:blipFill>
        <p:spPr>
          <a:xfrm>
            <a:off x="3410309" y="1337976"/>
            <a:ext cx="1534290" cy="966813"/>
          </a:xfrm>
          <a:prstGeom prst="rect">
            <a:avLst/>
          </a:prstGeom>
        </p:spPr>
      </p:pic>
      <p:cxnSp>
        <p:nvCxnSpPr>
          <p:cNvPr id="44" name="Straight Arrow Connector 43">
            <a:extLst>
              <a:ext uri="{FF2B5EF4-FFF2-40B4-BE49-F238E27FC236}">
                <a16:creationId xmlns:a16="http://schemas.microsoft.com/office/drawing/2014/main" id="{0C22638F-853B-1714-227A-F30BBAD9E079}"/>
              </a:ext>
            </a:extLst>
          </p:cNvPr>
          <p:cNvCxnSpPr>
            <a:cxnSpLocks/>
          </p:cNvCxnSpPr>
          <p:nvPr/>
        </p:nvCxnSpPr>
        <p:spPr>
          <a:xfrm flipV="1">
            <a:off x="3573841" y="2320290"/>
            <a:ext cx="0" cy="693961"/>
          </a:xfrm>
          <a:prstGeom prst="straightConnector1">
            <a:avLst/>
          </a:prstGeom>
          <a:ln w="28575">
            <a:solidFill>
              <a:srgbClr val="FF3300"/>
            </a:solidFill>
            <a:tailEnd type="triangle"/>
          </a:ln>
        </p:spPr>
        <p:style>
          <a:lnRef idx="3">
            <a:schemeClr val="accent2"/>
          </a:lnRef>
          <a:fillRef idx="0">
            <a:schemeClr val="accent2"/>
          </a:fillRef>
          <a:effectRef idx="2">
            <a:schemeClr val="accent2"/>
          </a:effectRef>
          <a:fontRef idx="minor">
            <a:schemeClr val="tx1"/>
          </a:fontRef>
        </p:style>
      </p:cxnSp>
      <p:pic>
        <p:nvPicPr>
          <p:cNvPr id="49" name="Picture 48">
            <a:extLst>
              <a:ext uri="{FF2B5EF4-FFF2-40B4-BE49-F238E27FC236}">
                <a16:creationId xmlns:a16="http://schemas.microsoft.com/office/drawing/2014/main" id="{FD803138-3262-D280-6421-336A09C2520D}"/>
              </a:ext>
            </a:extLst>
          </p:cNvPr>
          <p:cNvPicPr>
            <a:picLocks noChangeAspect="1"/>
          </p:cNvPicPr>
          <p:nvPr/>
        </p:nvPicPr>
        <p:blipFill>
          <a:blip r:embed="rId5"/>
          <a:stretch>
            <a:fillRect/>
          </a:stretch>
        </p:blipFill>
        <p:spPr>
          <a:xfrm>
            <a:off x="3164629" y="3014251"/>
            <a:ext cx="3876906" cy="2288693"/>
          </a:xfrm>
          <a:prstGeom prst="rect">
            <a:avLst/>
          </a:prstGeom>
        </p:spPr>
      </p:pic>
      <p:pic>
        <p:nvPicPr>
          <p:cNvPr id="51" name="Picture 50">
            <a:extLst>
              <a:ext uri="{FF2B5EF4-FFF2-40B4-BE49-F238E27FC236}">
                <a16:creationId xmlns:a16="http://schemas.microsoft.com/office/drawing/2014/main" id="{28D482E5-A964-5415-CFCD-CE90B6BE20E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05845" y="5605279"/>
            <a:ext cx="579454" cy="570219"/>
          </a:xfrm>
          <a:prstGeom prst="rect">
            <a:avLst/>
          </a:prstGeom>
        </p:spPr>
      </p:pic>
      <p:sp>
        <p:nvSpPr>
          <p:cNvPr id="52" name="TextBox 51">
            <a:extLst>
              <a:ext uri="{FF2B5EF4-FFF2-40B4-BE49-F238E27FC236}">
                <a16:creationId xmlns:a16="http://schemas.microsoft.com/office/drawing/2014/main" id="{6DF25186-963E-B400-0924-3E28F84337EA}"/>
              </a:ext>
            </a:extLst>
          </p:cNvPr>
          <p:cNvSpPr txBox="1"/>
          <p:nvPr/>
        </p:nvSpPr>
        <p:spPr>
          <a:xfrm>
            <a:off x="7391864" y="737812"/>
            <a:ext cx="3402032" cy="430887"/>
          </a:xfrm>
          <a:prstGeom prst="rect">
            <a:avLst/>
          </a:prstGeom>
          <a:noFill/>
        </p:spPr>
        <p:txBody>
          <a:bodyPr wrap="square" rtlCol="0">
            <a:spAutoFit/>
          </a:bodyPr>
          <a:lstStyle/>
          <a:p>
            <a:pPr marL="449263" indent="-449263">
              <a:tabLst>
                <a:tab pos="804863" algn="l"/>
              </a:tabLst>
              <a:defRPr/>
            </a:pPr>
            <a:r>
              <a:rPr kumimoji="0" lang="en-AU" sz="1100" b="1" i="0" u="none" strike="noStrike" kern="1200" cap="none" spc="0" normalizeH="0" baseline="0" noProof="0" dirty="0">
                <a:ln>
                  <a:noFill/>
                </a:ln>
                <a:effectLst/>
                <a:uLnTx/>
                <a:uFillTx/>
                <a:latin typeface="BentonSans Regular" panose="02000503000000020004" pitchFamily="2" charset="0"/>
              </a:rPr>
              <a:t>Step </a:t>
            </a:r>
            <a:r>
              <a:rPr lang="en-AU" sz="1100" b="1" dirty="0">
                <a:latin typeface="BentonSans Regular" panose="02000503000000020004" pitchFamily="2" charset="0"/>
              </a:rPr>
              <a:t>5</a:t>
            </a:r>
            <a:r>
              <a:rPr kumimoji="0" lang="en-AU" sz="1100" b="1" i="0" u="none" strike="noStrike" kern="1200" cap="none" spc="0" normalizeH="0" baseline="0" noProof="0" dirty="0">
                <a:ln>
                  <a:noFill/>
                </a:ln>
                <a:effectLst/>
                <a:uLnTx/>
                <a:uFillTx/>
                <a:latin typeface="BentonSans Regular" panose="02000503000000020004" pitchFamily="2" charset="0"/>
              </a:rPr>
              <a:t>: </a:t>
            </a:r>
            <a:r>
              <a:rPr lang="en-AU" sz="1100" dirty="0">
                <a:latin typeface="BentonSans Regular" panose="02000503000000020004" pitchFamily="2" charset="0"/>
              </a:rPr>
              <a:t>The SIP is shown, locate the information required and access it</a:t>
            </a:r>
            <a:endParaRPr kumimoji="0" lang="en-AU" sz="1100" b="1" i="0" u="none" strike="noStrike" kern="1200" cap="none" spc="0" normalizeH="0" baseline="0" noProof="0" dirty="0">
              <a:ln>
                <a:noFill/>
              </a:ln>
              <a:effectLst/>
              <a:uLnTx/>
              <a:uFillTx/>
              <a:latin typeface="BentonSans Regular" panose="02000503000000020004" pitchFamily="2" charset="0"/>
            </a:endParaRPr>
          </a:p>
        </p:txBody>
      </p:sp>
      <p:sp>
        <p:nvSpPr>
          <p:cNvPr id="53" name="TextBox 52">
            <a:extLst>
              <a:ext uri="{FF2B5EF4-FFF2-40B4-BE49-F238E27FC236}">
                <a16:creationId xmlns:a16="http://schemas.microsoft.com/office/drawing/2014/main" id="{81308BBC-5751-E2A6-C1F7-A5ABC1F3243A}"/>
              </a:ext>
            </a:extLst>
          </p:cNvPr>
          <p:cNvSpPr txBox="1"/>
          <p:nvPr/>
        </p:nvSpPr>
        <p:spPr>
          <a:xfrm>
            <a:off x="770405" y="5630849"/>
            <a:ext cx="2329501" cy="253916"/>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buFontTx/>
              <a:buNone/>
              <a:tabLst/>
              <a:defRPr/>
            </a:pPr>
            <a:r>
              <a:rPr lang="en-AU" sz="1050" dirty="0">
                <a:solidFill>
                  <a:schemeClr val="bg1"/>
                </a:solidFill>
                <a:latin typeface="BentonSans Regular" panose="02000503000000020004" pitchFamily="2" charset="0"/>
              </a:rPr>
              <a:t>Supplier Information Portal  = SIP</a:t>
            </a:r>
            <a:endParaRPr kumimoji="0" lang="en-AU" sz="1050" i="0" u="none" strike="noStrike" kern="1200" cap="none" spc="0" normalizeH="0" baseline="0" noProof="0" dirty="0">
              <a:ln>
                <a:noFill/>
              </a:ln>
              <a:solidFill>
                <a:schemeClr val="bg1"/>
              </a:solidFill>
              <a:effectLst/>
              <a:uLnTx/>
              <a:uFillTx/>
              <a:latin typeface="BentonSans Regular" panose="02000503000000020004" pitchFamily="2" charset="0"/>
            </a:endParaRPr>
          </a:p>
        </p:txBody>
      </p:sp>
      <p:cxnSp>
        <p:nvCxnSpPr>
          <p:cNvPr id="8" name="Straight Arrow Connector 7">
            <a:extLst>
              <a:ext uri="{FF2B5EF4-FFF2-40B4-BE49-F238E27FC236}">
                <a16:creationId xmlns:a16="http://schemas.microsoft.com/office/drawing/2014/main" id="{6306151D-6491-8549-4BC7-D029AFA66EAD}"/>
              </a:ext>
            </a:extLst>
          </p:cNvPr>
          <p:cNvCxnSpPr>
            <a:cxnSpLocks/>
          </p:cNvCxnSpPr>
          <p:nvPr/>
        </p:nvCxnSpPr>
        <p:spPr>
          <a:xfrm>
            <a:off x="558711" y="1918263"/>
            <a:ext cx="0" cy="888244"/>
          </a:xfrm>
          <a:prstGeom prst="straightConnector1">
            <a:avLst/>
          </a:prstGeom>
          <a:ln w="28575">
            <a:solidFill>
              <a:srgbClr val="FF3300"/>
            </a:solidFill>
            <a:tailEnd type="triangle"/>
          </a:ln>
        </p:spPr>
        <p:style>
          <a:lnRef idx="3">
            <a:schemeClr val="accent2"/>
          </a:lnRef>
          <a:fillRef idx="0">
            <a:schemeClr val="accent2"/>
          </a:fillRef>
          <a:effectRef idx="2">
            <a:schemeClr val="accent2"/>
          </a:effectRef>
          <a:fontRef idx="minor">
            <a:schemeClr val="tx1"/>
          </a:fontRef>
        </p:style>
      </p:cxnSp>
      <p:cxnSp>
        <p:nvCxnSpPr>
          <p:cNvPr id="59" name="Straight Arrow Connector 58">
            <a:extLst>
              <a:ext uri="{FF2B5EF4-FFF2-40B4-BE49-F238E27FC236}">
                <a16:creationId xmlns:a16="http://schemas.microsoft.com/office/drawing/2014/main" id="{294EB49B-EF05-42D6-2692-5F9A7D92746A}"/>
              </a:ext>
            </a:extLst>
          </p:cNvPr>
          <p:cNvCxnSpPr>
            <a:cxnSpLocks/>
          </p:cNvCxnSpPr>
          <p:nvPr/>
        </p:nvCxnSpPr>
        <p:spPr>
          <a:xfrm>
            <a:off x="4944599" y="1485463"/>
            <a:ext cx="2447265" cy="6735"/>
          </a:xfrm>
          <a:prstGeom prst="straightConnector1">
            <a:avLst/>
          </a:prstGeom>
          <a:ln w="28575">
            <a:solidFill>
              <a:srgbClr val="FF3300"/>
            </a:solidFill>
            <a:tailEnd type="triangle"/>
          </a:ln>
        </p:spPr>
        <p:style>
          <a:lnRef idx="3">
            <a:schemeClr val="accent2"/>
          </a:lnRef>
          <a:fillRef idx="0">
            <a:schemeClr val="accent2"/>
          </a:fillRef>
          <a:effectRef idx="2">
            <a:schemeClr val="accent2"/>
          </a:effectRef>
          <a:fontRef idx="minor">
            <a:schemeClr val="tx1"/>
          </a:fontRef>
        </p:style>
      </p:cxnSp>
      <p:sp>
        <p:nvSpPr>
          <p:cNvPr id="61" name="TextBox 60">
            <a:extLst>
              <a:ext uri="{FF2B5EF4-FFF2-40B4-BE49-F238E27FC236}">
                <a16:creationId xmlns:a16="http://schemas.microsoft.com/office/drawing/2014/main" id="{5C6711FC-7A0A-65DB-94E6-7A5250D563AD}"/>
              </a:ext>
            </a:extLst>
          </p:cNvPr>
          <p:cNvSpPr txBox="1"/>
          <p:nvPr/>
        </p:nvSpPr>
        <p:spPr>
          <a:xfrm>
            <a:off x="738042" y="5853368"/>
            <a:ext cx="2329501" cy="415498"/>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buFontTx/>
              <a:buNone/>
              <a:tabLst/>
              <a:defRPr/>
            </a:pPr>
            <a:r>
              <a:rPr lang="en-AU" sz="1050" dirty="0">
                <a:solidFill>
                  <a:schemeClr val="bg1"/>
                </a:solidFill>
                <a:latin typeface="BentonSans Regular" panose="02000503000000020004" pitchFamily="2" charset="0"/>
              </a:rPr>
              <a:t>Use “See More” if the Buyer SIP you are looking for is not displayed</a:t>
            </a:r>
            <a:endParaRPr kumimoji="0" lang="en-AU" sz="1050" i="0" u="none" strike="noStrike" kern="1200" cap="none" spc="0" normalizeH="0" baseline="0" noProof="0" dirty="0">
              <a:ln>
                <a:noFill/>
              </a:ln>
              <a:solidFill>
                <a:schemeClr val="bg1"/>
              </a:solidFill>
              <a:effectLst/>
              <a:uLnTx/>
              <a:uFillTx/>
              <a:latin typeface="BentonSans Regular" panose="02000503000000020004" pitchFamily="2" charset="0"/>
            </a:endParaRPr>
          </a:p>
        </p:txBody>
      </p:sp>
      <p:sp>
        <p:nvSpPr>
          <p:cNvPr id="62" name="TextBox 61">
            <a:extLst>
              <a:ext uri="{FF2B5EF4-FFF2-40B4-BE49-F238E27FC236}">
                <a16:creationId xmlns:a16="http://schemas.microsoft.com/office/drawing/2014/main" id="{44F9F9F7-14A0-DD77-49CE-2B0B0A1739F7}"/>
              </a:ext>
            </a:extLst>
          </p:cNvPr>
          <p:cNvSpPr txBox="1"/>
          <p:nvPr/>
        </p:nvSpPr>
        <p:spPr>
          <a:xfrm>
            <a:off x="3711952" y="5620955"/>
            <a:ext cx="2400230" cy="900246"/>
          </a:xfrm>
          <a:prstGeom prst="rect">
            <a:avLst/>
          </a:prstGeom>
          <a:noFill/>
        </p:spPr>
        <p:txBody>
          <a:bodyPr wrap="square" rtlCol="0">
            <a:spAutoFit/>
          </a:bodyPr>
          <a:lstStyle/>
          <a:p>
            <a:r>
              <a:rPr lang="en-AU" sz="1050" dirty="0">
                <a:solidFill>
                  <a:prstClr val="white"/>
                </a:solidFill>
                <a:latin typeface="BentonSans Regular" panose="02000503000000020004" pitchFamily="2" charset="0"/>
              </a:rPr>
              <a:t>Buyer-Supplier Information Portals (SIPs) can only be seen after logging in as it accesses the portals based on the Buyer Relationships you have on the account.</a:t>
            </a:r>
          </a:p>
        </p:txBody>
      </p:sp>
      <p:pic>
        <p:nvPicPr>
          <p:cNvPr id="64" name="Picture 63">
            <a:extLst>
              <a:ext uri="{FF2B5EF4-FFF2-40B4-BE49-F238E27FC236}">
                <a16:creationId xmlns:a16="http://schemas.microsoft.com/office/drawing/2014/main" id="{BE6FB977-FF8B-C9BA-2A43-9C53058735BC}"/>
              </a:ext>
            </a:extLst>
          </p:cNvPr>
          <p:cNvPicPr>
            <a:picLocks noChangeAspect="1"/>
          </p:cNvPicPr>
          <p:nvPr/>
        </p:nvPicPr>
        <p:blipFill>
          <a:blip r:embed="rId7"/>
          <a:stretch>
            <a:fillRect/>
          </a:stretch>
        </p:blipFill>
        <p:spPr>
          <a:xfrm>
            <a:off x="7384806" y="1151671"/>
            <a:ext cx="4536136" cy="2521615"/>
          </a:xfrm>
          <a:prstGeom prst="rect">
            <a:avLst/>
          </a:prstGeom>
        </p:spPr>
      </p:pic>
      <p:sp>
        <p:nvSpPr>
          <p:cNvPr id="66" name="TextBox 65">
            <a:extLst>
              <a:ext uri="{FF2B5EF4-FFF2-40B4-BE49-F238E27FC236}">
                <a16:creationId xmlns:a16="http://schemas.microsoft.com/office/drawing/2014/main" id="{3F98CBF7-693B-45F9-A72C-8798E191B919}"/>
              </a:ext>
            </a:extLst>
          </p:cNvPr>
          <p:cNvSpPr txBox="1"/>
          <p:nvPr/>
        </p:nvSpPr>
        <p:spPr>
          <a:xfrm>
            <a:off x="7484165" y="3763979"/>
            <a:ext cx="4364081" cy="646331"/>
          </a:xfrm>
          <a:prstGeom prst="rect">
            <a:avLst/>
          </a:prstGeom>
          <a:noFill/>
        </p:spPr>
        <p:txBody>
          <a:bodyPr wrap="square" rtlCol="0">
            <a:spAutoFit/>
          </a:bodyPr>
          <a:lstStyle/>
          <a:p>
            <a:r>
              <a:rPr lang="en-AU" sz="1200" b="1" dirty="0">
                <a:latin typeface="BentonSans Regular" panose="02000503000000020004" pitchFamily="2" charset="0"/>
              </a:rPr>
              <a:t>Note:  </a:t>
            </a:r>
            <a:r>
              <a:rPr lang="en-AU" sz="1200" dirty="0">
                <a:latin typeface="BentonSans Regular" panose="02000503000000020004" pitchFamily="2" charset="0"/>
              </a:rPr>
              <a:t>The content held in the SIP may differ regionally and may contain different information based on the requirement of the Buyer</a:t>
            </a:r>
          </a:p>
        </p:txBody>
      </p:sp>
      <p:pic>
        <p:nvPicPr>
          <p:cNvPr id="67" name="Picture 66">
            <a:extLst>
              <a:ext uri="{FF2B5EF4-FFF2-40B4-BE49-F238E27FC236}">
                <a16:creationId xmlns:a16="http://schemas.microsoft.com/office/drawing/2014/main" id="{012D48B5-BE19-28F5-6DD1-1CC65AD8B51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190148" y="5594565"/>
            <a:ext cx="521804" cy="514800"/>
          </a:xfrm>
          <a:prstGeom prst="rect">
            <a:avLst/>
          </a:prstGeom>
        </p:spPr>
      </p:pic>
      <p:sp>
        <p:nvSpPr>
          <p:cNvPr id="68" name="TextBox 67">
            <a:extLst>
              <a:ext uri="{FF2B5EF4-FFF2-40B4-BE49-F238E27FC236}">
                <a16:creationId xmlns:a16="http://schemas.microsoft.com/office/drawing/2014/main" id="{C55B33EF-1358-0ECD-665C-9251FB53642A}"/>
              </a:ext>
            </a:extLst>
          </p:cNvPr>
          <p:cNvSpPr txBox="1"/>
          <p:nvPr/>
        </p:nvSpPr>
        <p:spPr>
          <a:xfrm>
            <a:off x="6197296" y="5559614"/>
            <a:ext cx="2899010" cy="1061829"/>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buFontTx/>
              <a:buNone/>
              <a:tabLst/>
              <a:defRPr/>
            </a:pPr>
            <a:r>
              <a:rPr lang="en-AU" sz="1050" dirty="0">
                <a:solidFill>
                  <a:schemeClr val="bg1"/>
                </a:solidFill>
                <a:latin typeface="BentonSans Regular" panose="02000503000000020004" pitchFamily="2" charset="0"/>
              </a:rPr>
              <a:t>Buyers will have content specific to transacting with Suppliers using the SAP Business Network.  The Project Notification Letter and the Summit clip will usually be accessible via the Buyers Supplier Information Portal</a:t>
            </a:r>
            <a:endParaRPr kumimoji="0" lang="en-AU" sz="1050" i="0" u="none" strike="noStrike" kern="1200" cap="none" spc="0" normalizeH="0" baseline="0" noProof="0" dirty="0">
              <a:ln>
                <a:noFill/>
              </a:ln>
              <a:solidFill>
                <a:schemeClr val="bg1"/>
              </a:solidFill>
              <a:effectLst/>
              <a:uLnTx/>
              <a:uFillTx/>
              <a:latin typeface="BentonSans Regular" panose="02000503000000020004" pitchFamily="2" charset="0"/>
            </a:endParaRPr>
          </a:p>
        </p:txBody>
      </p:sp>
      <p:pic>
        <p:nvPicPr>
          <p:cNvPr id="69" name="Picture 68">
            <a:extLst>
              <a:ext uri="{FF2B5EF4-FFF2-40B4-BE49-F238E27FC236}">
                <a16:creationId xmlns:a16="http://schemas.microsoft.com/office/drawing/2014/main" id="{6CC740C2-F0F0-04E4-5EC7-CAF95D05408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197545" y="5599656"/>
            <a:ext cx="579454" cy="570219"/>
          </a:xfrm>
          <a:prstGeom prst="rect">
            <a:avLst/>
          </a:prstGeom>
        </p:spPr>
      </p:pic>
      <p:sp>
        <p:nvSpPr>
          <p:cNvPr id="70" name="TextBox 69">
            <a:extLst>
              <a:ext uri="{FF2B5EF4-FFF2-40B4-BE49-F238E27FC236}">
                <a16:creationId xmlns:a16="http://schemas.microsoft.com/office/drawing/2014/main" id="{F413C165-95F6-12DD-9622-1D0938E08654}"/>
              </a:ext>
            </a:extLst>
          </p:cNvPr>
          <p:cNvSpPr txBox="1"/>
          <p:nvPr/>
        </p:nvSpPr>
        <p:spPr>
          <a:xfrm>
            <a:off x="9735483" y="5541443"/>
            <a:ext cx="2329501" cy="738664"/>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buFontTx/>
              <a:buNone/>
              <a:tabLst/>
              <a:defRPr/>
            </a:pPr>
            <a:r>
              <a:rPr lang="en-AU" sz="1050" dirty="0">
                <a:solidFill>
                  <a:schemeClr val="bg1"/>
                </a:solidFill>
                <a:latin typeface="BentonSans Regular" panose="02000503000000020004" pitchFamily="2" charset="0"/>
              </a:rPr>
              <a:t>The content on the SIP can be generic or specific relating to the processes the Buyer uses to transact with their Buyer.</a:t>
            </a:r>
            <a:endParaRPr kumimoji="0" lang="en-AU" sz="1050" i="0" u="none" strike="noStrike" kern="1200" cap="none" spc="0" normalizeH="0" baseline="0" noProof="0" dirty="0">
              <a:ln>
                <a:noFill/>
              </a:ln>
              <a:solidFill>
                <a:schemeClr val="bg1"/>
              </a:solidFill>
              <a:effectLst/>
              <a:uLnTx/>
              <a:uFillTx/>
              <a:latin typeface="BentonSans Regular" panose="02000503000000020004" pitchFamily="2" charset="0"/>
            </a:endParaRPr>
          </a:p>
        </p:txBody>
      </p:sp>
      <p:sp>
        <p:nvSpPr>
          <p:cNvPr id="71" name="TextBox 70">
            <a:extLst>
              <a:ext uri="{FF2B5EF4-FFF2-40B4-BE49-F238E27FC236}">
                <a16:creationId xmlns:a16="http://schemas.microsoft.com/office/drawing/2014/main" id="{3A091517-E1A8-0A31-AFC9-138F5231AB02}"/>
              </a:ext>
            </a:extLst>
          </p:cNvPr>
          <p:cNvSpPr txBox="1"/>
          <p:nvPr/>
        </p:nvSpPr>
        <p:spPr>
          <a:xfrm>
            <a:off x="9118622" y="6283635"/>
            <a:ext cx="2940525" cy="415498"/>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buFontTx/>
              <a:buNone/>
              <a:tabLst/>
              <a:defRPr/>
            </a:pPr>
            <a:r>
              <a:rPr lang="en-AU" sz="1050" dirty="0">
                <a:solidFill>
                  <a:schemeClr val="bg1"/>
                </a:solidFill>
                <a:latin typeface="BentonSans Regular" panose="02000503000000020004" pitchFamily="2" charset="0"/>
              </a:rPr>
              <a:t>If a Buyer is not displayed the information may be linked to a different user ANID</a:t>
            </a:r>
            <a:endParaRPr kumimoji="0" lang="en-AU" sz="1050" i="0" u="none" strike="noStrike" kern="1200" cap="none" spc="0" normalizeH="0" baseline="0" noProof="0" dirty="0">
              <a:ln>
                <a:noFill/>
              </a:ln>
              <a:solidFill>
                <a:schemeClr val="bg1"/>
              </a:solidFill>
              <a:effectLst/>
              <a:uLnTx/>
              <a:uFillTx/>
              <a:latin typeface="BentonSans Regular" panose="02000503000000020004" pitchFamily="2" charset="0"/>
            </a:endParaRPr>
          </a:p>
        </p:txBody>
      </p:sp>
      <p:sp>
        <p:nvSpPr>
          <p:cNvPr id="4" name="TextBox 21">
            <a:extLst>
              <a:ext uri="{FF2B5EF4-FFF2-40B4-BE49-F238E27FC236}">
                <a16:creationId xmlns:a16="http://schemas.microsoft.com/office/drawing/2014/main" id="{38B6B78E-1EF2-B28C-C897-326F72DC560F}"/>
              </a:ext>
            </a:extLst>
          </p:cNvPr>
          <p:cNvSpPr txBox="1"/>
          <p:nvPr/>
        </p:nvSpPr>
        <p:spPr>
          <a:xfrm>
            <a:off x="729223" y="-2100"/>
            <a:ext cx="1315551" cy="57708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050" dirty="0"/>
              <a:t>Anonymous 5-question Survey QR code or</a:t>
            </a:r>
            <a:r>
              <a:rPr lang="en-AU" sz="1050" dirty="0">
                <a:solidFill>
                  <a:srgbClr val="FFFFFF"/>
                </a:solidFill>
                <a:hlinkClick r:id="rId9">
                  <a:extLst>
                    <a:ext uri="{A12FA001-AC4F-418D-AE19-62706E023703}">
                      <ahyp:hlinkClr xmlns:ahyp="http://schemas.microsoft.com/office/drawing/2018/hyperlinkcolor" val="tx"/>
                    </a:ext>
                  </a:extLst>
                </a:hlinkClick>
              </a:rPr>
              <a:t> </a:t>
            </a:r>
            <a:r>
              <a:rPr lang="en-AU" sz="1050" b="1" dirty="0">
                <a:hlinkClick r:id="rId10">
                  <a:extLst>
                    <a:ext uri="{A12FA001-AC4F-418D-AE19-62706E023703}">
                      <ahyp:hlinkClr xmlns:ahyp="http://schemas.microsoft.com/office/drawing/2018/hyperlinkcolor" val="tx"/>
                    </a:ext>
                  </a:extLst>
                </a:hlinkClick>
              </a:rPr>
              <a:t>Click Me</a:t>
            </a:r>
            <a:endParaRPr lang="en-AU" sz="1050" b="1" dirty="0"/>
          </a:p>
        </p:txBody>
      </p:sp>
      <p:pic>
        <p:nvPicPr>
          <p:cNvPr id="5" name="Picture 4">
            <a:extLst>
              <a:ext uri="{FF2B5EF4-FFF2-40B4-BE49-F238E27FC236}">
                <a16:creationId xmlns:a16="http://schemas.microsoft.com/office/drawing/2014/main" id="{CE45A211-5856-45FE-BB0B-666A7ABF6733}"/>
              </a:ext>
            </a:extLst>
          </p:cNvPr>
          <p:cNvPicPr>
            <a:picLocks noChangeAspect="1"/>
          </p:cNvPicPr>
          <p:nvPr/>
        </p:nvPicPr>
        <p:blipFill>
          <a:blip r:embed="rId11"/>
          <a:stretch>
            <a:fillRect/>
          </a:stretch>
        </p:blipFill>
        <p:spPr>
          <a:xfrm>
            <a:off x="191606" y="12515"/>
            <a:ext cx="607932" cy="618101"/>
          </a:xfrm>
          <a:prstGeom prst="rect">
            <a:avLst/>
          </a:prstGeom>
        </p:spPr>
      </p:pic>
      <p:pic>
        <p:nvPicPr>
          <p:cNvPr id="13" name="Picture 12">
            <a:extLst>
              <a:ext uri="{FF2B5EF4-FFF2-40B4-BE49-F238E27FC236}">
                <a16:creationId xmlns:a16="http://schemas.microsoft.com/office/drawing/2014/main" id="{F819A2F0-B1F0-9129-F465-F02B3636792B}"/>
              </a:ext>
            </a:extLst>
          </p:cNvPr>
          <p:cNvPicPr>
            <a:picLocks noChangeAspect="1"/>
          </p:cNvPicPr>
          <p:nvPr/>
        </p:nvPicPr>
        <p:blipFill>
          <a:blip r:embed="rId12"/>
          <a:stretch>
            <a:fillRect/>
          </a:stretch>
        </p:blipFill>
        <p:spPr>
          <a:xfrm>
            <a:off x="495572" y="1151341"/>
            <a:ext cx="1754545" cy="788387"/>
          </a:xfrm>
          <a:prstGeom prst="rect">
            <a:avLst/>
          </a:prstGeom>
        </p:spPr>
      </p:pic>
      <p:sp>
        <p:nvSpPr>
          <p:cNvPr id="11" name="Oval 10">
            <a:extLst>
              <a:ext uri="{FF2B5EF4-FFF2-40B4-BE49-F238E27FC236}">
                <a16:creationId xmlns:a16="http://schemas.microsoft.com/office/drawing/2014/main" id="{B67BF6FC-0DFA-6FF8-D84B-E785778958B3}"/>
              </a:ext>
            </a:extLst>
          </p:cNvPr>
          <p:cNvSpPr/>
          <p:nvPr/>
        </p:nvSpPr>
        <p:spPr>
          <a:xfrm>
            <a:off x="1225727" y="1208697"/>
            <a:ext cx="448926" cy="302127"/>
          </a:xfrm>
          <a:prstGeom prst="ellipse">
            <a:avLst/>
          </a:prstGeom>
          <a:noFill/>
          <a:ln w="2857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6580846"/>
      </p:ext>
    </p:extLst>
  </p:cSld>
  <p:clrMapOvr>
    <a:masterClrMapping/>
  </p:clrMapOvr>
</p:sld>
</file>

<file path=ppt/theme/theme1.xml><?xml version="1.0" encoding="utf-8"?>
<a:theme xmlns:a="http://schemas.openxmlformats.org/drawingml/2006/main" name="Office Theme">
  <a:themeElements>
    <a:clrScheme name="Custom 60">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Application xmlns="http://www.sap.com/cof/powerpoint/application">
  <Version>2</Version>
  <Revision>2.7.101.84209</Revision>
</Application>
</file>

<file path=customXml/itemProps1.xml><?xml version="1.0" encoding="utf-8"?>
<ds:datastoreItem xmlns:ds="http://schemas.openxmlformats.org/officeDocument/2006/customXml" ds:itemID="{A3F9D9CF-918E-4C18-A15D-8C554482009B}">
  <ds:schemaRefs>
    <ds:schemaRef ds:uri="http://www.sap.com/cof/powerpoint/application"/>
  </ds:schemaRefs>
</ds:datastoreItem>
</file>

<file path=docProps/app.xml><?xml version="1.0" encoding="utf-8"?>
<Properties xmlns="http://schemas.openxmlformats.org/officeDocument/2006/extended-properties" xmlns:vt="http://schemas.openxmlformats.org/officeDocument/2006/docPropsVTypes">
  <TotalTime>4824</TotalTime>
  <Words>244</Words>
  <Application>Microsoft Office PowerPoint</Application>
  <PresentationFormat>Widescreen</PresentationFormat>
  <Paragraphs>17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BentonSans Regular</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Jen</dc:creator>
  <cp:lastModifiedBy>Williams, Jen</cp:lastModifiedBy>
  <cp:revision>170</cp:revision>
  <cp:lastPrinted>2017-02-06T03:16:35Z</cp:lastPrinted>
  <dcterms:created xsi:type="dcterms:W3CDTF">2017-02-06T01:44:23Z</dcterms:created>
  <dcterms:modified xsi:type="dcterms:W3CDTF">2024-02-15T01:20:23Z</dcterms:modified>
</cp:coreProperties>
</file>