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Lst>
  <p:notesMasterIdLst>
    <p:notesMasterId r:id="rId30"/>
  </p:notesMasterIdLst>
  <p:handoutMasterIdLst>
    <p:handoutMasterId r:id="rId31"/>
  </p:handoutMasterIdLst>
  <p:sldIdLst>
    <p:sldId id="437" r:id="rId5"/>
    <p:sldId id="344" r:id="rId6"/>
    <p:sldId id="430" r:id="rId7"/>
    <p:sldId id="380" r:id="rId8"/>
    <p:sldId id="444" r:id="rId9"/>
    <p:sldId id="408" r:id="rId10"/>
    <p:sldId id="438" r:id="rId11"/>
    <p:sldId id="325" r:id="rId12"/>
    <p:sldId id="448" r:id="rId13"/>
    <p:sldId id="362" r:id="rId14"/>
    <p:sldId id="398" r:id="rId15"/>
    <p:sldId id="449" r:id="rId16"/>
    <p:sldId id="445" r:id="rId17"/>
    <p:sldId id="406" r:id="rId18"/>
    <p:sldId id="403" r:id="rId19"/>
    <p:sldId id="404" r:id="rId20"/>
    <p:sldId id="450" r:id="rId21"/>
    <p:sldId id="407" r:id="rId22"/>
    <p:sldId id="446" r:id="rId23"/>
    <p:sldId id="366" r:id="rId24"/>
    <p:sldId id="367" r:id="rId25"/>
    <p:sldId id="368" r:id="rId26"/>
    <p:sldId id="369" r:id="rId27"/>
    <p:sldId id="265" r:id="rId28"/>
    <p:sldId id="435" r:id="rId29"/>
  </p:sldIdLst>
  <p:sldSz cx="12195175" cy="6858000"/>
  <p:notesSz cx="6797675" cy="9928225"/>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1"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195A"/>
    <a:srgbClr val="0F46A7"/>
    <a:srgbClr val="970A82"/>
    <a:srgbClr val="FF3399"/>
    <a:srgbClr val="FF0000"/>
    <a:srgbClr val="FFFFFF"/>
    <a:srgbClr val="FEE3A1"/>
    <a:srgbClr val="FFF1D0"/>
    <a:srgbClr val="FFF8E7"/>
    <a:srgbClr val="FECE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D78B03-E4B2-466E-BE77-C2721E3D356C}" v="2" dt="2024-02-07T14:45:20.238"/>
  </p1510:revLst>
</p1510:revInfo>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6240"/>
  </p:normalViewPr>
  <p:slideViewPr>
    <p:cSldViewPr snapToGrid="0" showGuides="1">
      <p:cViewPr>
        <p:scale>
          <a:sx n="85" d="100"/>
          <a:sy n="85" d="100"/>
        </p:scale>
        <p:origin x="-8" y="-448"/>
      </p:cViewPr>
      <p:guideLst>
        <p:guide pos="3841"/>
        <p:guide orient="horz" pos="2160"/>
      </p:guideLst>
    </p:cSldViewPr>
  </p:slideViewPr>
  <p:outlineViewPr>
    <p:cViewPr>
      <p:scale>
        <a:sx n="33" d="100"/>
        <a:sy n="33" d="100"/>
      </p:scale>
      <p:origin x="0" y="-8357"/>
    </p:cViewPr>
  </p:outlineViewPr>
  <p:notesTextViewPr>
    <p:cViewPr>
      <p:scale>
        <a:sx n="100" d="100"/>
        <a:sy n="100" d="100"/>
      </p:scale>
      <p:origin x="0" y="0"/>
    </p:cViewPr>
  </p:notesTextViewPr>
  <p:sorterViewPr>
    <p:cViewPr varScale="1">
      <p:scale>
        <a:sx n="1" d="1"/>
        <a:sy n="1" d="1"/>
      </p:scale>
      <p:origin x="0" y="0"/>
    </p:cViewPr>
  </p:sorterViewPr>
  <p:notesViewPr>
    <p:cSldViewPr snapToGrid="0" showGuides="1">
      <p:cViewPr varScale="1">
        <p:scale>
          <a:sx n="92" d="100"/>
          <a:sy n="92" d="100"/>
        </p:scale>
        <p:origin x="4042" y="72"/>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ourac, David" userId="S::d.stourac@sap.com::4c4a545e-1236-48f4-ac4e-ffe5dc265cae" providerId="AD" clId="Web-{7B61BC52-BD46-D7EA-409E-5562626325B4}"/>
    <pc:docChg chg="mod modMainMaster">
      <pc:chgData name="Stourac, David" userId="S::d.stourac@sap.com::4c4a545e-1236-48f4-ac4e-ffe5dc265cae" providerId="AD" clId="Web-{7B61BC52-BD46-D7EA-409E-5562626325B4}" dt="2023-03-15T16:42:44.351" v="1" actId="33475"/>
      <pc:docMkLst>
        <pc:docMk/>
      </pc:docMkLst>
      <pc:sldMasterChg chg="addSp">
        <pc:chgData name="Stourac, David" userId="S::d.stourac@sap.com::4c4a545e-1236-48f4-ac4e-ffe5dc265cae" providerId="AD" clId="Web-{7B61BC52-BD46-D7EA-409E-5562626325B4}" dt="2023-03-15T16:42:44.351" v="0" actId="33475"/>
        <pc:sldMasterMkLst>
          <pc:docMk/>
          <pc:sldMasterMk cId="3408294523" sldId="2147483733"/>
        </pc:sldMasterMkLst>
        <pc:spChg chg="add">
          <ac:chgData name="Stourac, David" userId="S::d.stourac@sap.com::4c4a545e-1236-48f4-ac4e-ffe5dc265cae" providerId="AD" clId="Web-{7B61BC52-BD46-D7EA-409E-5562626325B4}" dt="2023-03-15T16:42:44.351" v="0" actId="33475"/>
          <ac:spMkLst>
            <pc:docMk/>
            <pc:sldMasterMk cId="3408294523" sldId="2147483733"/>
            <ac:spMk id="5" creationId="{8D56EB85-1F94-F30E-346D-CC45DC5DECA5}"/>
          </ac:spMkLst>
        </pc:spChg>
      </pc:sldMasterChg>
    </pc:docChg>
  </pc:docChgLst>
  <pc:docChgLst>
    <pc:chgData name="Richard, Penelope" userId="30829c91-d600-4b4d-b972-f210e2c668b0" providerId="ADAL" clId="{73D78B03-E4B2-466E-BE77-C2721E3D356C}"/>
    <pc:docChg chg="modSld modMainMaster">
      <pc:chgData name="Richard, Penelope" userId="30829c91-d600-4b4d-b972-f210e2c668b0" providerId="ADAL" clId="{73D78B03-E4B2-466E-BE77-C2721E3D356C}" dt="2024-02-07T14:45:20.238" v="17"/>
      <pc:docMkLst>
        <pc:docMk/>
      </pc:docMkLst>
      <pc:sldChg chg="modSp">
        <pc:chgData name="Richard, Penelope" userId="30829c91-d600-4b4d-b972-f210e2c668b0" providerId="ADAL" clId="{73D78B03-E4B2-466E-BE77-C2721E3D356C}" dt="2024-02-07T14:45:20.238" v="17"/>
        <pc:sldMkLst>
          <pc:docMk/>
          <pc:sldMk cId="1597170058" sldId="325"/>
        </pc:sldMkLst>
        <pc:spChg chg="mod">
          <ac:chgData name="Richard, Penelope" userId="30829c91-d600-4b4d-b972-f210e2c668b0" providerId="ADAL" clId="{73D78B03-E4B2-466E-BE77-C2721E3D356C}" dt="2024-02-07T14:45:20.238" v="17"/>
          <ac:spMkLst>
            <pc:docMk/>
            <pc:sldMk cId="1597170058" sldId="325"/>
            <ac:spMk id="14" creationId="{00000000-0000-0000-0000-000000000000}"/>
          </ac:spMkLst>
        </pc:spChg>
      </pc:sldChg>
      <pc:sldChg chg="modSp">
        <pc:chgData name="Richard, Penelope" userId="30829c91-d600-4b4d-b972-f210e2c668b0" providerId="ADAL" clId="{73D78B03-E4B2-466E-BE77-C2721E3D356C}" dt="2024-02-07T14:45:20.238" v="17"/>
        <pc:sldMkLst>
          <pc:docMk/>
          <pc:sldMk cId="0" sldId="344"/>
        </pc:sldMkLst>
        <pc:spChg chg="mod">
          <ac:chgData name="Richard, Penelope" userId="30829c91-d600-4b4d-b972-f210e2c668b0" providerId="ADAL" clId="{73D78B03-E4B2-466E-BE77-C2721E3D356C}" dt="2024-02-07T14:45:20.238" v="17"/>
          <ac:spMkLst>
            <pc:docMk/>
            <pc:sldMk cId="0" sldId="344"/>
            <ac:spMk id="3" creationId="{00000000-0000-0000-0000-000000000000}"/>
          </ac:spMkLst>
        </pc:spChg>
      </pc:sldChg>
      <pc:sldChg chg="modSp">
        <pc:chgData name="Richard, Penelope" userId="30829c91-d600-4b4d-b972-f210e2c668b0" providerId="ADAL" clId="{73D78B03-E4B2-466E-BE77-C2721E3D356C}" dt="2024-02-07T14:45:20.238" v="17"/>
        <pc:sldMkLst>
          <pc:docMk/>
          <pc:sldMk cId="2468716513" sldId="380"/>
        </pc:sldMkLst>
        <pc:spChg chg="mod">
          <ac:chgData name="Richard, Penelope" userId="30829c91-d600-4b4d-b972-f210e2c668b0" providerId="ADAL" clId="{73D78B03-E4B2-466E-BE77-C2721E3D356C}" dt="2024-02-07T14:45:20.238" v="17"/>
          <ac:spMkLst>
            <pc:docMk/>
            <pc:sldMk cId="2468716513" sldId="380"/>
            <ac:spMk id="4" creationId="{00000000-0000-0000-0000-000000000000}"/>
          </ac:spMkLst>
        </pc:spChg>
      </pc:sldChg>
      <pc:sldChg chg="modSp mod">
        <pc:chgData name="Richard, Penelope" userId="30829c91-d600-4b4d-b972-f210e2c668b0" providerId="ADAL" clId="{73D78B03-E4B2-466E-BE77-C2721E3D356C}" dt="2024-02-07T14:45:20.238" v="17"/>
        <pc:sldMkLst>
          <pc:docMk/>
          <pc:sldMk cId="3879836965" sldId="398"/>
        </pc:sldMkLst>
        <pc:spChg chg="mod">
          <ac:chgData name="Richard, Penelope" userId="30829c91-d600-4b4d-b972-f210e2c668b0" providerId="ADAL" clId="{73D78B03-E4B2-466E-BE77-C2721E3D356C}" dt="2024-02-07T14:45:20.238" v="17"/>
          <ac:spMkLst>
            <pc:docMk/>
            <pc:sldMk cId="3879836965" sldId="398"/>
            <ac:spMk id="12" creationId="{00000000-0000-0000-0000-000000000000}"/>
          </ac:spMkLst>
        </pc:spChg>
        <pc:spChg chg="mod">
          <ac:chgData name="Richard, Penelope" userId="30829c91-d600-4b4d-b972-f210e2c668b0" providerId="ADAL" clId="{73D78B03-E4B2-466E-BE77-C2721E3D356C}" dt="2024-02-07T14:45:20.238" v="17"/>
          <ac:spMkLst>
            <pc:docMk/>
            <pc:sldMk cId="3879836965" sldId="398"/>
            <ac:spMk id="21" creationId="{00000000-0000-0000-0000-000000000000}"/>
          </ac:spMkLst>
        </pc:spChg>
        <pc:spChg chg="mod">
          <ac:chgData name="Richard, Penelope" userId="30829c91-d600-4b4d-b972-f210e2c668b0" providerId="ADAL" clId="{73D78B03-E4B2-466E-BE77-C2721E3D356C}" dt="2024-02-07T14:45:20.238" v="17"/>
          <ac:spMkLst>
            <pc:docMk/>
            <pc:sldMk cId="3879836965" sldId="398"/>
            <ac:spMk id="24" creationId="{00000000-0000-0000-0000-000000000000}"/>
          </ac:spMkLst>
        </pc:spChg>
        <pc:picChg chg="mod">
          <ac:chgData name="Richard, Penelope" userId="30829c91-d600-4b4d-b972-f210e2c668b0" providerId="ADAL" clId="{73D78B03-E4B2-466E-BE77-C2721E3D356C}" dt="2024-02-07T14:43:27.693" v="16" actId="1076"/>
          <ac:picMkLst>
            <pc:docMk/>
            <pc:sldMk cId="3879836965" sldId="398"/>
            <ac:picMk id="3" creationId="{00000000-0000-0000-0000-000000000000}"/>
          </ac:picMkLst>
        </pc:picChg>
        <pc:picChg chg="mod">
          <ac:chgData name="Richard, Penelope" userId="30829c91-d600-4b4d-b972-f210e2c668b0" providerId="ADAL" clId="{73D78B03-E4B2-466E-BE77-C2721E3D356C}" dt="2024-02-07T14:43:27.693" v="16" actId="1076"/>
          <ac:picMkLst>
            <pc:docMk/>
            <pc:sldMk cId="3879836965" sldId="398"/>
            <ac:picMk id="4" creationId="{00000000-0000-0000-0000-000000000000}"/>
          </ac:picMkLst>
        </pc:picChg>
      </pc:sldChg>
      <pc:sldChg chg="modSp">
        <pc:chgData name="Richard, Penelope" userId="30829c91-d600-4b4d-b972-f210e2c668b0" providerId="ADAL" clId="{73D78B03-E4B2-466E-BE77-C2721E3D356C}" dt="2024-02-07T14:45:20.238" v="17"/>
        <pc:sldMkLst>
          <pc:docMk/>
          <pc:sldMk cId="4080446388" sldId="403"/>
        </pc:sldMkLst>
        <pc:spChg chg="mod">
          <ac:chgData name="Richard, Penelope" userId="30829c91-d600-4b4d-b972-f210e2c668b0" providerId="ADAL" clId="{73D78B03-E4B2-466E-BE77-C2721E3D356C}" dt="2024-02-07T14:45:20.238" v="17"/>
          <ac:spMkLst>
            <pc:docMk/>
            <pc:sldMk cId="4080446388" sldId="403"/>
            <ac:spMk id="20" creationId="{00000000-0000-0000-0000-000000000000}"/>
          </ac:spMkLst>
        </pc:spChg>
        <pc:spChg chg="mod">
          <ac:chgData name="Richard, Penelope" userId="30829c91-d600-4b4d-b972-f210e2c668b0" providerId="ADAL" clId="{73D78B03-E4B2-466E-BE77-C2721E3D356C}" dt="2024-02-07T14:45:20.238" v="17"/>
          <ac:spMkLst>
            <pc:docMk/>
            <pc:sldMk cId="4080446388" sldId="403"/>
            <ac:spMk id="24" creationId="{00000000-0000-0000-0000-000000000000}"/>
          </ac:spMkLst>
        </pc:spChg>
      </pc:sldChg>
      <pc:sldChg chg="modSp">
        <pc:chgData name="Richard, Penelope" userId="30829c91-d600-4b4d-b972-f210e2c668b0" providerId="ADAL" clId="{73D78B03-E4B2-466E-BE77-C2721E3D356C}" dt="2024-02-07T14:45:20.238" v="17"/>
        <pc:sldMkLst>
          <pc:docMk/>
          <pc:sldMk cId="986109252" sldId="406"/>
        </pc:sldMkLst>
        <pc:spChg chg="mod">
          <ac:chgData name="Richard, Penelope" userId="30829c91-d600-4b4d-b972-f210e2c668b0" providerId="ADAL" clId="{73D78B03-E4B2-466E-BE77-C2721E3D356C}" dt="2024-02-07T14:45:20.238" v="17"/>
          <ac:spMkLst>
            <pc:docMk/>
            <pc:sldMk cId="986109252" sldId="406"/>
            <ac:spMk id="5" creationId="{00000000-0000-0000-0000-000000000000}"/>
          </ac:spMkLst>
        </pc:spChg>
      </pc:sldChg>
      <pc:sldMasterChg chg="modSp mod modSldLayout">
        <pc:chgData name="Richard, Penelope" userId="30829c91-d600-4b4d-b972-f210e2c668b0" providerId="ADAL" clId="{73D78B03-E4B2-466E-BE77-C2721E3D356C}" dt="2024-02-07T14:41:25.458" v="14" actId="20577"/>
        <pc:sldMasterMkLst>
          <pc:docMk/>
          <pc:sldMasterMk cId="3408294523" sldId="2147483733"/>
        </pc:sldMasterMkLst>
        <pc:spChg chg="mod">
          <ac:chgData name="Richard, Penelope" userId="30829c91-d600-4b4d-b972-f210e2c668b0" providerId="ADAL" clId="{73D78B03-E4B2-466E-BE77-C2721E3D356C}" dt="2024-02-07T14:41:03.548" v="4" actId="20577"/>
          <ac:spMkLst>
            <pc:docMk/>
            <pc:sldMasterMk cId="3408294523" sldId="2147483733"/>
            <ac:spMk id="10" creationId="{00000000-0000-0000-0000-000000000000}"/>
          </ac:spMkLst>
        </pc:spChg>
        <pc:sldLayoutChg chg="modSp mod">
          <pc:chgData name="Richard, Penelope" userId="30829c91-d600-4b4d-b972-f210e2c668b0" providerId="ADAL" clId="{73D78B03-E4B2-466E-BE77-C2721E3D356C}" dt="2024-02-07T14:41:17.099" v="8" actId="20577"/>
          <pc:sldLayoutMkLst>
            <pc:docMk/>
            <pc:sldMasterMk cId="3408294523" sldId="2147483733"/>
            <pc:sldLayoutMk cId="451925193" sldId="2147483754"/>
          </pc:sldLayoutMkLst>
          <pc:spChg chg="mod">
            <ac:chgData name="Richard, Penelope" userId="30829c91-d600-4b4d-b972-f210e2c668b0" providerId="ADAL" clId="{73D78B03-E4B2-466E-BE77-C2721E3D356C}" dt="2024-02-07T14:41:17.099" v="8" actId="20577"/>
            <ac:spMkLst>
              <pc:docMk/>
              <pc:sldMasterMk cId="3408294523" sldId="2147483733"/>
              <pc:sldLayoutMk cId="451925193" sldId="2147483754"/>
              <ac:spMk id="30" creationId="{00000000-0000-0000-0000-000000000000}"/>
            </ac:spMkLst>
          </pc:spChg>
        </pc:sldLayoutChg>
        <pc:sldLayoutChg chg="modSp mod">
          <pc:chgData name="Richard, Penelope" userId="30829c91-d600-4b4d-b972-f210e2c668b0" providerId="ADAL" clId="{73D78B03-E4B2-466E-BE77-C2721E3D356C}" dt="2024-02-07T14:41:25.458" v="14" actId="20577"/>
          <pc:sldLayoutMkLst>
            <pc:docMk/>
            <pc:sldMasterMk cId="3408294523" sldId="2147483733"/>
            <pc:sldLayoutMk cId="1911862759" sldId="2147483755"/>
          </pc:sldLayoutMkLst>
          <pc:spChg chg="mod">
            <ac:chgData name="Richard, Penelope" userId="30829c91-d600-4b4d-b972-f210e2c668b0" providerId="ADAL" clId="{73D78B03-E4B2-466E-BE77-C2721E3D356C}" dt="2024-02-07T14:41:25.458" v="14" actId="20577"/>
            <ac:spMkLst>
              <pc:docMk/>
              <pc:sldMasterMk cId="3408294523" sldId="2147483733"/>
              <pc:sldLayoutMk cId="1911862759" sldId="2147483755"/>
              <ac:spMk id="27" creationId="{00000000-0000-0000-0000-000000000000}"/>
            </ac:spMkLst>
          </pc:spChg>
        </pc:sldLayoutChg>
      </pc:sldMasterChg>
    </pc:docChg>
  </pc:docChgLst>
  <pc:docChgLst>
    <pc:chgData name="Ghasemi, Mahdi" userId="S::mahdi.ghasemi@sap.com::6e82ba75-8af3-4e9a-8f2a-8c02a57b35d2" providerId="AD" clId="Web-{3ECCB49C-CCDE-947D-787F-C959F11A1771}"/>
    <pc:docChg chg="modSld">
      <pc:chgData name="Ghasemi, Mahdi" userId="S::mahdi.ghasemi@sap.com::6e82ba75-8af3-4e9a-8f2a-8c02a57b35d2" providerId="AD" clId="Web-{3ECCB49C-CCDE-947D-787F-C959F11A1771}" dt="2023-03-14T08:32:23.364" v="0"/>
      <pc:docMkLst>
        <pc:docMk/>
      </pc:docMkLst>
      <pc:sldChg chg="mod modShow">
        <pc:chgData name="Ghasemi, Mahdi" userId="S::mahdi.ghasemi@sap.com::6e82ba75-8af3-4e9a-8f2a-8c02a57b35d2" providerId="AD" clId="Web-{3ECCB49C-CCDE-947D-787F-C959F11A1771}" dt="2023-03-14T08:32:23.364" v="0"/>
        <pc:sldMkLst>
          <pc:docMk/>
          <pc:sldMk cId="2179738655" sldId="446"/>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7FCFCE-E4C4-4BF7-808C-BAC83150B821}" type="doc">
      <dgm:prSet loTypeId="urn:microsoft.com/office/officeart/2005/8/layout/chevron1" loCatId="process" qsTypeId="urn:microsoft.com/office/officeart/2005/8/quickstyle/simple1" qsCatId="simple" csTypeId="urn:microsoft.com/office/officeart/2005/8/colors/colorful3" csCatId="colorful" phldr="1"/>
      <dgm:spPr/>
    </dgm:pt>
    <dgm:pt modelId="{E72719A6-BE5D-4FB2-9482-6CD4FC3F82C2}">
      <dgm:prSet phldrT="[Text]" custT="1"/>
      <dgm:spPr/>
      <dgm:t>
        <a:bodyPr/>
        <a:lstStyle/>
        <a:p>
          <a:r>
            <a:rPr lang="de-DE" sz="800" dirty="0"/>
            <a:t>Catalog </a:t>
          </a:r>
          <a:r>
            <a:rPr lang="de-DE" sz="800" dirty="0" err="1"/>
            <a:t>Creation</a:t>
          </a:r>
          <a:endParaRPr lang="en-US" sz="800" dirty="0"/>
        </a:p>
      </dgm:t>
    </dgm:pt>
    <dgm:pt modelId="{3CBCF366-16D7-48D8-850C-E6E9BA867AB8}" type="parTrans" cxnId="{45AF8052-266B-47A8-9D3D-32C74C6D4AFF}">
      <dgm:prSet/>
      <dgm:spPr/>
      <dgm:t>
        <a:bodyPr/>
        <a:lstStyle/>
        <a:p>
          <a:endParaRPr lang="en-US" sz="1200"/>
        </a:p>
      </dgm:t>
    </dgm:pt>
    <dgm:pt modelId="{A44B45AE-6BE3-4468-9E43-3B47B58AC536}" type="sibTrans" cxnId="{45AF8052-266B-47A8-9D3D-32C74C6D4AFF}">
      <dgm:prSet/>
      <dgm:spPr/>
      <dgm:t>
        <a:bodyPr/>
        <a:lstStyle/>
        <a:p>
          <a:endParaRPr lang="en-US" sz="1200"/>
        </a:p>
      </dgm:t>
    </dgm:pt>
    <dgm:pt modelId="{41994CC4-8A0B-45FE-B0B4-18FF987129D1}">
      <dgm:prSet phldrT="[Text]" custT="1"/>
      <dgm:spPr/>
      <dgm:t>
        <a:bodyPr/>
        <a:lstStyle/>
        <a:p>
          <a:r>
            <a:rPr lang="de-DE" sz="800" dirty="0"/>
            <a:t>Upload </a:t>
          </a:r>
          <a:r>
            <a:rPr lang="de-DE" sz="800" dirty="0" err="1"/>
            <a:t>to</a:t>
          </a:r>
          <a:r>
            <a:rPr lang="de-DE" sz="800" dirty="0"/>
            <a:t> TEST</a:t>
          </a:r>
          <a:endParaRPr lang="en-US" sz="800" dirty="0"/>
        </a:p>
      </dgm:t>
    </dgm:pt>
    <dgm:pt modelId="{76B3F32C-1333-476E-8AAE-D06AFAA05188}" type="parTrans" cxnId="{E17FB865-EC51-4CC0-8DE6-F521DB880634}">
      <dgm:prSet/>
      <dgm:spPr/>
      <dgm:t>
        <a:bodyPr/>
        <a:lstStyle/>
        <a:p>
          <a:endParaRPr lang="en-US" sz="1200"/>
        </a:p>
      </dgm:t>
    </dgm:pt>
    <dgm:pt modelId="{7CBCF650-5FFF-400B-A9BD-F0E4AD7ABFA6}" type="sibTrans" cxnId="{E17FB865-EC51-4CC0-8DE6-F521DB880634}">
      <dgm:prSet/>
      <dgm:spPr/>
      <dgm:t>
        <a:bodyPr/>
        <a:lstStyle/>
        <a:p>
          <a:endParaRPr lang="en-US" sz="1200"/>
        </a:p>
      </dgm:t>
    </dgm:pt>
    <dgm:pt modelId="{42B83BC5-AFA5-4ADD-A2D9-6BE738EB561E}">
      <dgm:prSet phldrT="[Text]" custT="1"/>
      <dgm:spPr/>
      <dgm:t>
        <a:bodyPr/>
        <a:lstStyle/>
        <a:p>
          <a:r>
            <a:rPr lang="de-DE" sz="800" dirty="0" err="1"/>
            <a:t>Buyer</a:t>
          </a:r>
          <a:r>
            <a:rPr lang="de-DE" sz="800" dirty="0"/>
            <a:t> </a:t>
          </a:r>
          <a:r>
            <a:rPr lang="de-DE" sz="800" dirty="0" err="1"/>
            <a:t>Testing</a:t>
          </a:r>
          <a:endParaRPr lang="en-US" sz="800" dirty="0"/>
        </a:p>
      </dgm:t>
    </dgm:pt>
    <dgm:pt modelId="{9BA12E43-2BA4-48AE-A584-BE3449F556DB}" type="parTrans" cxnId="{285D44FE-36A4-4F17-BEC6-5FB15F8257D9}">
      <dgm:prSet/>
      <dgm:spPr/>
      <dgm:t>
        <a:bodyPr/>
        <a:lstStyle/>
        <a:p>
          <a:endParaRPr lang="en-US" sz="1200"/>
        </a:p>
      </dgm:t>
    </dgm:pt>
    <dgm:pt modelId="{CAFB3C8A-B6AE-4735-B092-4FE1C442894C}" type="sibTrans" cxnId="{285D44FE-36A4-4F17-BEC6-5FB15F8257D9}">
      <dgm:prSet/>
      <dgm:spPr/>
      <dgm:t>
        <a:bodyPr/>
        <a:lstStyle/>
        <a:p>
          <a:endParaRPr lang="en-US" sz="1200"/>
        </a:p>
      </dgm:t>
    </dgm:pt>
    <dgm:pt modelId="{70545AA5-7A71-449B-8481-0989678E8269}">
      <dgm:prSet phldrT="[Text]" custT="1"/>
      <dgm:spPr/>
      <dgm:t>
        <a:bodyPr/>
        <a:lstStyle/>
        <a:p>
          <a:r>
            <a:rPr lang="de-DE" sz="800" dirty="0"/>
            <a:t>Move to Production</a:t>
          </a:r>
          <a:endParaRPr lang="en-US" sz="800" dirty="0"/>
        </a:p>
      </dgm:t>
    </dgm:pt>
    <dgm:pt modelId="{21C1E7D3-31B6-4076-B063-28CB05C17995}" type="parTrans" cxnId="{DBC1726D-3967-42ED-8CA7-2F3F902D019A}">
      <dgm:prSet/>
      <dgm:spPr/>
      <dgm:t>
        <a:bodyPr/>
        <a:lstStyle/>
        <a:p>
          <a:endParaRPr lang="en-US" sz="1200"/>
        </a:p>
      </dgm:t>
    </dgm:pt>
    <dgm:pt modelId="{81C130F5-9F91-4790-BA1D-732C8AEC2A32}" type="sibTrans" cxnId="{DBC1726D-3967-42ED-8CA7-2F3F902D019A}">
      <dgm:prSet/>
      <dgm:spPr/>
      <dgm:t>
        <a:bodyPr/>
        <a:lstStyle/>
        <a:p>
          <a:endParaRPr lang="en-US" sz="1200"/>
        </a:p>
      </dgm:t>
    </dgm:pt>
    <dgm:pt modelId="{E5EE51CD-BF08-48F3-89F9-270B1E4D05B2}" type="pres">
      <dgm:prSet presAssocID="{5C7FCFCE-E4C4-4BF7-808C-BAC83150B821}" presName="Name0" presStyleCnt="0">
        <dgm:presLayoutVars>
          <dgm:dir/>
          <dgm:animLvl val="lvl"/>
          <dgm:resizeHandles val="exact"/>
        </dgm:presLayoutVars>
      </dgm:prSet>
      <dgm:spPr/>
    </dgm:pt>
    <dgm:pt modelId="{0C4EEF08-E6B5-460A-8847-87BF72C3D014}" type="pres">
      <dgm:prSet presAssocID="{E72719A6-BE5D-4FB2-9482-6CD4FC3F82C2}" presName="parTxOnly" presStyleLbl="node1" presStyleIdx="0" presStyleCnt="4" custScaleX="195459" custScaleY="100360" custLinFactNeighborX="-3" custLinFactNeighborY="1875">
        <dgm:presLayoutVars>
          <dgm:chMax val="0"/>
          <dgm:chPref val="0"/>
          <dgm:bulletEnabled val="1"/>
        </dgm:presLayoutVars>
      </dgm:prSet>
      <dgm:spPr/>
    </dgm:pt>
    <dgm:pt modelId="{B7BBB4E1-0F2F-4C8C-AC58-72501DDE12D4}" type="pres">
      <dgm:prSet presAssocID="{A44B45AE-6BE3-4468-9E43-3B47B58AC536}" presName="parTxOnlySpace" presStyleCnt="0"/>
      <dgm:spPr/>
    </dgm:pt>
    <dgm:pt modelId="{00103CD2-7ACC-41D4-87C8-C425A153EFEB}" type="pres">
      <dgm:prSet presAssocID="{41994CC4-8A0B-45FE-B0B4-18FF987129D1}" presName="parTxOnly" presStyleLbl="node1" presStyleIdx="1" presStyleCnt="4" custScaleX="108033">
        <dgm:presLayoutVars>
          <dgm:chMax val="0"/>
          <dgm:chPref val="0"/>
          <dgm:bulletEnabled val="1"/>
        </dgm:presLayoutVars>
      </dgm:prSet>
      <dgm:spPr/>
    </dgm:pt>
    <dgm:pt modelId="{55B51081-9F63-44F3-B417-D05C5C9221F7}" type="pres">
      <dgm:prSet presAssocID="{7CBCF650-5FFF-400B-A9BD-F0E4AD7ABFA6}" presName="parTxOnlySpace" presStyleCnt="0"/>
      <dgm:spPr/>
    </dgm:pt>
    <dgm:pt modelId="{F0CCFBFE-E23F-46EE-B582-44D1BD922959}" type="pres">
      <dgm:prSet presAssocID="{42B83BC5-AFA5-4ADD-A2D9-6BE738EB561E}" presName="parTxOnly" presStyleLbl="node1" presStyleIdx="2" presStyleCnt="4" custScaleX="100167">
        <dgm:presLayoutVars>
          <dgm:chMax val="0"/>
          <dgm:chPref val="0"/>
          <dgm:bulletEnabled val="1"/>
        </dgm:presLayoutVars>
      </dgm:prSet>
      <dgm:spPr/>
    </dgm:pt>
    <dgm:pt modelId="{6C69C065-E395-403E-AC6B-EB740F0412AC}" type="pres">
      <dgm:prSet presAssocID="{CAFB3C8A-B6AE-4735-B092-4FE1C442894C}" presName="parTxOnlySpace" presStyleCnt="0"/>
      <dgm:spPr/>
    </dgm:pt>
    <dgm:pt modelId="{A76C721C-6610-40D1-8E80-E058E7A56F07}" type="pres">
      <dgm:prSet presAssocID="{70545AA5-7A71-449B-8481-0989678E8269}" presName="parTxOnly" presStyleLbl="node1" presStyleIdx="3" presStyleCnt="4" custScaleX="97145">
        <dgm:presLayoutVars>
          <dgm:chMax val="0"/>
          <dgm:chPref val="0"/>
          <dgm:bulletEnabled val="1"/>
        </dgm:presLayoutVars>
      </dgm:prSet>
      <dgm:spPr/>
    </dgm:pt>
  </dgm:ptLst>
  <dgm:cxnLst>
    <dgm:cxn modelId="{465BB607-AEAE-4936-8FD7-4DFDECABDEFB}" type="presOf" srcId="{70545AA5-7A71-449B-8481-0989678E8269}" destId="{A76C721C-6610-40D1-8E80-E058E7A56F07}" srcOrd="0" destOrd="0" presId="urn:microsoft.com/office/officeart/2005/8/layout/chevron1"/>
    <dgm:cxn modelId="{51F95B2C-B15D-4CE6-BD02-63DA50D8BC2E}" type="presOf" srcId="{5C7FCFCE-E4C4-4BF7-808C-BAC83150B821}" destId="{E5EE51CD-BF08-48F3-89F9-270B1E4D05B2}" srcOrd="0" destOrd="0" presId="urn:microsoft.com/office/officeart/2005/8/layout/chevron1"/>
    <dgm:cxn modelId="{0A84782E-EA99-4523-BFEE-4C40DD45FD3D}" type="presOf" srcId="{42B83BC5-AFA5-4ADD-A2D9-6BE738EB561E}" destId="{F0CCFBFE-E23F-46EE-B582-44D1BD922959}" srcOrd="0" destOrd="0" presId="urn:microsoft.com/office/officeart/2005/8/layout/chevron1"/>
    <dgm:cxn modelId="{69B61262-2F22-402E-9F05-FA73A1F72630}" type="presOf" srcId="{41994CC4-8A0B-45FE-B0B4-18FF987129D1}" destId="{00103CD2-7ACC-41D4-87C8-C425A153EFEB}" srcOrd="0" destOrd="0" presId="urn:microsoft.com/office/officeart/2005/8/layout/chevron1"/>
    <dgm:cxn modelId="{E17FB865-EC51-4CC0-8DE6-F521DB880634}" srcId="{5C7FCFCE-E4C4-4BF7-808C-BAC83150B821}" destId="{41994CC4-8A0B-45FE-B0B4-18FF987129D1}" srcOrd="1" destOrd="0" parTransId="{76B3F32C-1333-476E-8AAE-D06AFAA05188}" sibTransId="{7CBCF650-5FFF-400B-A9BD-F0E4AD7ABFA6}"/>
    <dgm:cxn modelId="{DBC1726D-3967-42ED-8CA7-2F3F902D019A}" srcId="{5C7FCFCE-E4C4-4BF7-808C-BAC83150B821}" destId="{70545AA5-7A71-449B-8481-0989678E8269}" srcOrd="3" destOrd="0" parTransId="{21C1E7D3-31B6-4076-B063-28CB05C17995}" sibTransId="{81C130F5-9F91-4790-BA1D-732C8AEC2A32}"/>
    <dgm:cxn modelId="{45AF8052-266B-47A8-9D3D-32C74C6D4AFF}" srcId="{5C7FCFCE-E4C4-4BF7-808C-BAC83150B821}" destId="{E72719A6-BE5D-4FB2-9482-6CD4FC3F82C2}" srcOrd="0" destOrd="0" parTransId="{3CBCF366-16D7-48D8-850C-E6E9BA867AB8}" sibTransId="{A44B45AE-6BE3-4468-9E43-3B47B58AC536}"/>
    <dgm:cxn modelId="{89D410FB-59A3-4B36-AE0E-009DC01C2E2D}" type="presOf" srcId="{E72719A6-BE5D-4FB2-9482-6CD4FC3F82C2}" destId="{0C4EEF08-E6B5-460A-8847-87BF72C3D014}" srcOrd="0" destOrd="0" presId="urn:microsoft.com/office/officeart/2005/8/layout/chevron1"/>
    <dgm:cxn modelId="{285D44FE-36A4-4F17-BEC6-5FB15F8257D9}" srcId="{5C7FCFCE-E4C4-4BF7-808C-BAC83150B821}" destId="{42B83BC5-AFA5-4ADD-A2D9-6BE738EB561E}" srcOrd="2" destOrd="0" parTransId="{9BA12E43-2BA4-48AE-A584-BE3449F556DB}" sibTransId="{CAFB3C8A-B6AE-4735-B092-4FE1C442894C}"/>
    <dgm:cxn modelId="{19961B1E-6F24-4A7D-9C74-37D8B09A1F0C}" type="presParOf" srcId="{E5EE51CD-BF08-48F3-89F9-270B1E4D05B2}" destId="{0C4EEF08-E6B5-460A-8847-87BF72C3D014}" srcOrd="0" destOrd="0" presId="urn:microsoft.com/office/officeart/2005/8/layout/chevron1"/>
    <dgm:cxn modelId="{FE9CC41E-8512-4DE6-897F-7DFD3955197D}" type="presParOf" srcId="{E5EE51CD-BF08-48F3-89F9-270B1E4D05B2}" destId="{B7BBB4E1-0F2F-4C8C-AC58-72501DDE12D4}" srcOrd="1" destOrd="0" presId="urn:microsoft.com/office/officeart/2005/8/layout/chevron1"/>
    <dgm:cxn modelId="{44F64DF6-BD57-4EA5-A34E-488815B26A2F}" type="presParOf" srcId="{E5EE51CD-BF08-48F3-89F9-270B1E4D05B2}" destId="{00103CD2-7ACC-41D4-87C8-C425A153EFEB}" srcOrd="2" destOrd="0" presId="urn:microsoft.com/office/officeart/2005/8/layout/chevron1"/>
    <dgm:cxn modelId="{2D96D232-40AB-4A0B-BD6D-2D8236245AE5}" type="presParOf" srcId="{E5EE51CD-BF08-48F3-89F9-270B1E4D05B2}" destId="{55B51081-9F63-44F3-B417-D05C5C9221F7}" srcOrd="3" destOrd="0" presId="urn:microsoft.com/office/officeart/2005/8/layout/chevron1"/>
    <dgm:cxn modelId="{741D7835-5917-498C-97B7-5C7B8EA45C64}" type="presParOf" srcId="{E5EE51CD-BF08-48F3-89F9-270B1E4D05B2}" destId="{F0CCFBFE-E23F-46EE-B582-44D1BD922959}" srcOrd="4" destOrd="0" presId="urn:microsoft.com/office/officeart/2005/8/layout/chevron1"/>
    <dgm:cxn modelId="{6E9E62C2-86D7-4567-88A2-0CA2C91D1D7A}" type="presParOf" srcId="{E5EE51CD-BF08-48F3-89F9-270B1E4D05B2}" destId="{6C69C065-E395-403E-AC6B-EB740F0412AC}" srcOrd="5" destOrd="0" presId="urn:microsoft.com/office/officeart/2005/8/layout/chevron1"/>
    <dgm:cxn modelId="{F35E0843-A4B1-41B7-A591-FDDDA732C5E3}" type="presParOf" srcId="{E5EE51CD-BF08-48F3-89F9-270B1E4D05B2}" destId="{A76C721C-6610-40D1-8E80-E058E7A56F07}" srcOrd="6"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4EEF08-E6B5-460A-8847-87BF72C3D014}">
      <dsp:nvSpPr>
        <dsp:cNvPr id="0" name=""/>
        <dsp:cNvSpPr/>
      </dsp:nvSpPr>
      <dsp:spPr>
        <a:xfrm>
          <a:off x="0" y="241399"/>
          <a:ext cx="2005156" cy="411825"/>
        </a:xfrm>
        <a:prstGeom prst="chevron">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Catalog </a:t>
          </a:r>
          <a:r>
            <a:rPr lang="de-DE" sz="800" kern="1200" dirty="0" err="1"/>
            <a:t>Creation</a:t>
          </a:r>
          <a:endParaRPr lang="en-US" sz="800" kern="1200" dirty="0"/>
        </a:p>
      </dsp:txBody>
      <dsp:txXfrm>
        <a:off x="205913" y="241399"/>
        <a:ext cx="1593331" cy="411825"/>
      </dsp:txXfrm>
    </dsp:sp>
    <dsp:sp modelId="{00103CD2-7ACC-41D4-87C8-C425A153EFEB}">
      <dsp:nvSpPr>
        <dsp:cNvPr id="0" name=""/>
        <dsp:cNvSpPr/>
      </dsp:nvSpPr>
      <dsp:spPr>
        <a:xfrm>
          <a:off x="1902572" y="234444"/>
          <a:ext cx="1108278" cy="410348"/>
        </a:xfrm>
        <a:prstGeom prst="chevron">
          <a:avLst/>
        </a:prstGeom>
        <a:solidFill>
          <a:schemeClr val="accent3">
            <a:hueOff val="-1979064"/>
            <a:satOff val="-8804"/>
            <a:lumOff val="6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Upload </a:t>
          </a:r>
          <a:r>
            <a:rPr lang="de-DE" sz="800" kern="1200" dirty="0" err="1"/>
            <a:t>to</a:t>
          </a:r>
          <a:r>
            <a:rPr lang="de-DE" sz="800" kern="1200" dirty="0"/>
            <a:t> TEST</a:t>
          </a:r>
          <a:endParaRPr lang="en-US" sz="800" kern="1200" dirty="0"/>
        </a:p>
      </dsp:txBody>
      <dsp:txXfrm>
        <a:off x="2107746" y="234444"/>
        <a:ext cx="697930" cy="410348"/>
      </dsp:txXfrm>
    </dsp:sp>
    <dsp:sp modelId="{F0CCFBFE-E23F-46EE-B582-44D1BD922959}">
      <dsp:nvSpPr>
        <dsp:cNvPr id="0" name=""/>
        <dsp:cNvSpPr/>
      </dsp:nvSpPr>
      <dsp:spPr>
        <a:xfrm>
          <a:off x="2908264" y="234444"/>
          <a:ext cx="1027583" cy="410348"/>
        </a:xfrm>
        <a:prstGeom prst="chevron">
          <a:avLst/>
        </a:prstGeom>
        <a:solidFill>
          <a:schemeClr val="accent3">
            <a:hueOff val="-3958128"/>
            <a:satOff val="-17608"/>
            <a:lumOff val="13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err="1"/>
            <a:t>Buyer</a:t>
          </a:r>
          <a:r>
            <a:rPr lang="de-DE" sz="800" kern="1200" dirty="0"/>
            <a:t> </a:t>
          </a:r>
          <a:r>
            <a:rPr lang="de-DE" sz="800" kern="1200" dirty="0" err="1"/>
            <a:t>Testing</a:t>
          </a:r>
          <a:endParaRPr lang="en-US" sz="800" kern="1200" dirty="0"/>
        </a:p>
      </dsp:txBody>
      <dsp:txXfrm>
        <a:off x="3113438" y="234444"/>
        <a:ext cx="617235" cy="410348"/>
      </dsp:txXfrm>
    </dsp:sp>
    <dsp:sp modelId="{A76C721C-6610-40D1-8E80-E058E7A56F07}">
      <dsp:nvSpPr>
        <dsp:cNvPr id="0" name=""/>
        <dsp:cNvSpPr/>
      </dsp:nvSpPr>
      <dsp:spPr>
        <a:xfrm>
          <a:off x="3833260" y="234444"/>
          <a:ext cx="996582" cy="410348"/>
        </a:xfrm>
        <a:prstGeom prst="chevron">
          <a:avLst/>
        </a:prstGeom>
        <a:solidFill>
          <a:schemeClr val="accent3">
            <a:hueOff val="-5937192"/>
            <a:satOff val="-26412"/>
            <a:lumOff val="19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Move to Production</a:t>
          </a:r>
          <a:endParaRPr lang="en-US" sz="800" kern="1200" dirty="0"/>
        </a:p>
      </dsp:txBody>
      <dsp:txXfrm>
        <a:off x="4038434" y="234444"/>
        <a:ext cx="586234" cy="410348"/>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26008" y="9430091"/>
            <a:ext cx="2945659" cy="496411"/>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269875" y="665163"/>
            <a:ext cx="6257925" cy="3519487"/>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4171" y="4473523"/>
            <a:ext cx="5709333" cy="4954949"/>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31497" y="9702084"/>
            <a:ext cx="934681" cy="222970"/>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2535800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
        <p:nvSpPr>
          <p:cNvPr id="9" name="Slide Image Placeholder 8"/>
          <p:cNvSpPr>
            <a:spLocks noGrp="1" noRot="1" noChangeAspect="1"/>
          </p:cNvSpPr>
          <p:nvPr>
            <p:ph type="sldImg"/>
          </p:nvPr>
        </p:nvSpPr>
        <p:spPr>
          <a:xfrm>
            <a:off x="269875" y="665163"/>
            <a:ext cx="6257925" cy="3519487"/>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979621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3258432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8444911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547688" y="612775"/>
            <a:ext cx="5762625" cy="3241675"/>
          </a:xfrm>
          <a:ln/>
        </p:spPr>
      </p:sp>
      <p:sp>
        <p:nvSpPr>
          <p:cNvPr id="57347" name="Rectangle 3"/>
          <p:cNvSpPr>
            <a:spLocks noGrp="1" noChangeArrowheads="1"/>
          </p:cNvSpPr>
          <p:nvPr>
            <p:ph type="body" idx="1"/>
          </p:nvPr>
        </p:nvSpPr>
        <p:spPr>
          <a:noFill/>
          <a:ln/>
        </p:spPr>
        <p:txBody>
          <a:bodyPr/>
          <a:lstStyle/>
          <a:p>
            <a:endParaRPr lang="fr-FR"/>
          </a:p>
        </p:txBody>
      </p:sp>
    </p:spTree>
    <p:extLst>
      <p:ext uri="{BB962C8B-B14F-4D97-AF65-F5344CB8AC3E}">
        <p14:creationId xmlns:p14="http://schemas.microsoft.com/office/powerpoint/2010/main" val="12684687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24</a:t>
            </a:fld>
            <a:endParaRPr lang="de-DE" dirty="0"/>
          </a:p>
        </p:txBody>
      </p:sp>
      <p:sp>
        <p:nvSpPr>
          <p:cNvPr id="6" name="Slide Image Placeholder 5"/>
          <p:cNvSpPr>
            <a:spLocks noGrp="1" noRot="1" noChangeAspect="1"/>
          </p:cNvSpPr>
          <p:nvPr>
            <p:ph type="sldImg"/>
          </p:nvPr>
        </p:nvSpPr>
        <p:spPr>
          <a:xfrm>
            <a:off x="269875" y="665163"/>
            <a:ext cx="6257925" cy="3519487"/>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5442643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8" Type="http://schemas.openxmlformats.org/officeDocument/2006/relationships/hyperlink" Target="https://www.youtube.com/user/SAP" TargetMode="External"/><Relationship Id="rId13" Type="http://schemas.openxmlformats.org/officeDocument/2006/relationships/image" Target="../media/image6.png"/><Relationship Id="rId3" Type="http://schemas.openxmlformats.org/officeDocument/2006/relationships/hyperlink" Target="http://www.sap.com/trademark" TargetMode="External"/><Relationship Id="rId7" Type="http://schemas.openxmlformats.org/officeDocument/2006/relationships/image" Target="../media/image3.png"/><Relationship Id="rId12" Type="http://schemas.openxmlformats.org/officeDocument/2006/relationships/hyperlink" Target="https://www.facebook.com/SAP" TargetMode="External"/><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hyperlink" Target="https://www.linkedin.com/company/sap" TargetMode="External"/><Relationship Id="rId11" Type="http://schemas.openxmlformats.org/officeDocument/2006/relationships/image" Target="../media/image5.png"/><Relationship Id="rId5" Type="http://schemas.openxmlformats.org/officeDocument/2006/relationships/image" Target="../media/image2.png"/><Relationship Id="rId10" Type="http://schemas.openxmlformats.org/officeDocument/2006/relationships/hyperlink" Target="https://twitter.com/sap" TargetMode="External"/><Relationship Id="rId4" Type="http://schemas.openxmlformats.org/officeDocument/2006/relationships/hyperlink" Target="https://www.sap.com/registration/contact.html" TargetMode="External"/><Relationship Id="rId9" Type="http://schemas.openxmlformats.org/officeDocument/2006/relationships/image" Target="../media/image4.png"/></Relationships>
</file>

<file path=ppt/slideLayouts/_rels/slideLayout26.xml.rels><?xml version="1.0" encoding="UTF-8" standalone="yes"?>
<Relationships xmlns="http://schemas.openxmlformats.org/package/2006/relationships"><Relationship Id="rId8" Type="http://schemas.openxmlformats.org/officeDocument/2006/relationships/hyperlink" Target="https://www.youtube.com/user/SAP" TargetMode="External"/><Relationship Id="rId13" Type="http://schemas.openxmlformats.org/officeDocument/2006/relationships/image" Target="../media/image6.png"/><Relationship Id="rId3" Type="http://schemas.openxmlformats.org/officeDocument/2006/relationships/hyperlink" Target="http://www.sap.com/trademark" TargetMode="External"/><Relationship Id="rId7" Type="http://schemas.openxmlformats.org/officeDocument/2006/relationships/image" Target="../media/image3.png"/><Relationship Id="rId12" Type="http://schemas.openxmlformats.org/officeDocument/2006/relationships/hyperlink" Target="https://www.facebook.com/SAP" TargetMode="External"/><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hyperlink" Target="https://www.linkedin.com/company/sap" TargetMode="External"/><Relationship Id="rId11" Type="http://schemas.openxmlformats.org/officeDocument/2006/relationships/image" Target="../media/image5.png"/><Relationship Id="rId5" Type="http://schemas.openxmlformats.org/officeDocument/2006/relationships/image" Target="../media/image2.png"/><Relationship Id="rId10" Type="http://schemas.openxmlformats.org/officeDocument/2006/relationships/hyperlink" Target="https://twitter.com/sap" TargetMode="External"/><Relationship Id="rId4" Type="http://schemas.openxmlformats.org/officeDocument/2006/relationships/hyperlink" Target="https://www.sap.com/germany/registration/contact.html" TargetMode="External"/><Relationship Id="rId9" Type="http://schemas.openxmlformats.org/officeDocument/2006/relationships/image" Target="../media/image4.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or Illustration">
    <p:spTree>
      <p:nvGrpSpPr>
        <p:cNvPr id="1" name=""/>
        <p:cNvGrpSpPr/>
        <p:nvPr/>
      </p:nvGrpSpPr>
      <p:grpSpPr>
        <a:xfrm>
          <a:off x="0" y="0"/>
          <a:ext cx="0" cy="0"/>
          <a:chOff x="0" y="0"/>
          <a:chExt cx="0" cy="0"/>
        </a:xfrm>
      </p:grpSpPr>
      <p:pic>
        <p:nvPicPr>
          <p:cNvPr id="11" name="SAP Logo" descr="SAP Logo" title="SAP Logo"/>
          <p:cNvPicPr>
            <a:picLocks noChangeAspect="1"/>
          </p:cNvPicPr>
          <p:nvPr userDrawn="1"/>
        </p:nvPicPr>
        <p:blipFill>
          <a:blip r:embed="rId2"/>
          <a:stretch>
            <a:fillRect/>
          </a:stretch>
        </p:blipFill>
        <p:spPr>
          <a:xfrm>
            <a:off x="9950552" y="6217668"/>
            <a:ext cx="1963636" cy="360000"/>
          </a:xfrm>
          <a:prstGeom prst="rect">
            <a:avLst/>
          </a:prstGeom>
        </p:spPr>
      </p:pic>
      <p:sp>
        <p:nvSpPr>
          <p:cNvPr id="13" name="Classification"/>
          <p:cNvSpPr txBox="1"/>
          <p:nvPr userDrawn="1"/>
        </p:nvSpPr>
        <p:spPr>
          <a:xfrm>
            <a:off x="288000" y="5769666"/>
            <a:ext cx="4204855" cy="138499"/>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CONFIDENTIAL</a:t>
            </a:r>
            <a:endParaRPr lang="en-US" sz="900" b="0" dirty="0"/>
          </a:p>
        </p:txBody>
      </p:sp>
      <p:sp>
        <p:nvSpPr>
          <p:cNvPr id="19" name="Speaker"/>
          <p:cNvSpPr>
            <a:spLocks noGrp="1"/>
          </p:cNvSpPr>
          <p:nvPr userDrawn="1">
            <p:ph type="subTitle" idx="1" hasCustomPrompt="1"/>
          </p:nvPr>
        </p:nvSpPr>
        <p:spPr bwMode="black">
          <a:xfrm>
            <a:off x="288000" y="5130489"/>
            <a:ext cx="116280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2021</a:t>
            </a:r>
          </a:p>
        </p:txBody>
      </p:sp>
      <p:sp>
        <p:nvSpPr>
          <p:cNvPr id="3" name="Title"/>
          <p:cNvSpPr>
            <a:spLocks noGrp="1"/>
          </p:cNvSpPr>
          <p:nvPr>
            <p:ph type="title" hasCustomPrompt="1"/>
          </p:nvPr>
        </p:nvSpPr>
        <p:spPr>
          <a:xfrm>
            <a:off x="288000" y="4024430"/>
            <a:ext cx="11628000" cy="997196"/>
          </a:xfrm>
        </p:spPr>
        <p:txBody>
          <a:bodyPr vert="horz" wrap="square" lIns="0" tIns="0" rIns="0" bIns="0" rtlCol="0">
            <a:noAutofit/>
          </a:bodyPr>
          <a:lstStyle>
            <a:lvl1pPr>
              <a:lnSpc>
                <a:spcPct val="90000"/>
              </a:lnSpc>
              <a:defRPr lang="de-DE" sz="3600" dirty="0">
                <a:latin typeface="+mn-lt"/>
                <a:ea typeface="+mn-ea"/>
                <a:cs typeface="+mn-cs"/>
              </a:defRPr>
            </a:lvl1pPr>
          </a:lstStyle>
          <a:p>
            <a:pPr lvl="0"/>
            <a:r>
              <a:rPr lang="en-US" dirty="0"/>
              <a:t>Presentation Title </a:t>
            </a:r>
            <a:br>
              <a:rPr lang="en-US" dirty="0"/>
            </a:br>
            <a:r>
              <a:rPr lang="en-US" dirty="0"/>
              <a:t>Goes Here and Here.</a:t>
            </a:r>
          </a:p>
        </p:txBody>
      </p:sp>
      <p:sp>
        <p:nvSpPr>
          <p:cNvPr id="5" name="Title Image Placeholder" descr="Placeholder title image" title="Title image"/>
          <p:cNvSpPr>
            <a:spLocks noGrp="1"/>
          </p:cNvSpPr>
          <p:nvPr>
            <p:ph type="pic" sz="quarter" idx="12" hasCustomPrompt="1"/>
          </p:nvPr>
        </p:nvSpPr>
        <p:spPr bwMode="gray">
          <a:xfrm>
            <a:off x="1" y="0"/>
            <a:ext cx="12193200" cy="3430006"/>
          </a:xfrm>
          <a:noFill/>
        </p:spPr>
        <p:txBody>
          <a:bodyPr tIns="504000"/>
          <a:lstStyle>
            <a:lvl1pPr algn="ctr">
              <a:defRPr sz="1600">
                <a:solidFill>
                  <a:schemeClr val="tx1"/>
                </a:solidFill>
              </a:defRPr>
            </a:lvl1pPr>
          </a:lstStyle>
          <a:p>
            <a:r>
              <a:rPr lang="en-US" dirty="0"/>
              <a:t>Click to insert title image or illustration</a:t>
            </a:r>
          </a:p>
        </p:txBody>
      </p:sp>
      <p:pic>
        <p:nvPicPr>
          <p:cNvPr id="7" name="SAP Ariba Logo" descr="SAP Ariba Logo" title="SAP Ariba Logo">
            <a:extLst>
              <a:ext uri="{FF2B5EF4-FFF2-40B4-BE49-F238E27FC236}">
                <a16:creationId xmlns:a16="http://schemas.microsoft.com/office/drawing/2014/main" id="{2E14B538-2723-4513-9074-4DD260306D8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288000" y="3646672"/>
            <a:ext cx="1108174" cy="216000"/>
          </a:xfrm>
          <a:prstGeom prst="rect">
            <a:avLst/>
          </a:prstGeom>
        </p:spPr>
      </p:pic>
    </p:spTree>
    <p:extLst>
      <p:ext uri="{BB962C8B-B14F-4D97-AF65-F5344CB8AC3E}">
        <p14:creationId xmlns:p14="http://schemas.microsoft.com/office/powerpoint/2010/main" val="2452717617"/>
      </p:ext>
    </p:extLst>
  </p:cSld>
  <p:clrMapOvr>
    <a:masterClrMapping/>
  </p:clrMapOvr>
  <p:extLst>
    <p:ext uri="{DCECCB84-F9BA-43D5-87BE-67443E8EF086}">
      <p15:sldGuideLst xmlns:p15="http://schemas.microsoft.com/office/powerpoint/2012/main">
        <p15:guide id="1" pos="7505" userDrawn="1">
          <p15:clr>
            <a:srgbClr val="FBAE40"/>
          </p15:clr>
        </p15:guide>
        <p15:guide id="2" orient="horz" pos="4144" userDrawn="1">
          <p15:clr>
            <a:srgbClr val="FBAE40"/>
          </p15:clr>
        </p15:guide>
        <p15:guide id="3" orient="horz" pos="2162" userDrawn="1">
          <p15:clr>
            <a:srgbClr val="FBAE40"/>
          </p15:clr>
        </p15:guide>
        <p15:guide id="4" pos="181" userDrawn="1">
          <p15:clr>
            <a:srgbClr val="FBAE40"/>
          </p15:clr>
        </p15:guide>
        <p15:guide id="5" orient="horz" pos="2534" userDrawn="1">
          <p15:clr>
            <a:srgbClr val="FBAE40"/>
          </p15:clr>
        </p15:guide>
        <p15:guide id="6" orient="horz" pos="3164" userDrawn="1">
          <p15:clr>
            <a:srgbClr val="FBAE40"/>
          </p15:clr>
        </p15:guide>
        <p15:guide id="7" orient="horz" pos="3232" userDrawn="1">
          <p15:clr>
            <a:srgbClr val="FBAE40"/>
          </p15:clr>
        </p15:guide>
        <p15:guide id="8" orient="horz" pos="350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 blue">
    <p:bg>
      <p:bgPr>
        <a:solidFill>
          <a:srgbClr val="00195A"/>
        </a:solidFill>
        <a:effectLst/>
      </p:bgPr>
    </p:bg>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197318721"/>
      </p:ext>
    </p:extLst>
  </p:cSld>
  <p:clrMapOvr>
    <a:masterClrMapping/>
  </p:clrMapOvr>
  <p:extLst>
    <p:ext uri="{DCECCB84-F9BA-43D5-87BE-67443E8EF086}">
      <p15:sldGuideLst xmlns:p15="http://schemas.microsoft.com/office/powerpoint/2012/main">
        <p15:guide id="1" pos="316">
          <p15:clr>
            <a:srgbClr val="FBAE40"/>
          </p15:clr>
        </p15:guide>
        <p15:guide id="2" orient="horz" pos="3991">
          <p15:clr>
            <a:srgbClr val="FBAE40"/>
          </p15:clr>
        </p15:guide>
        <p15:guide id="3" pos="7364">
          <p15:clr>
            <a:srgbClr val="FBAE40"/>
          </p15:clr>
        </p15:guide>
        <p15:guide id="4" orient="horz" pos="318">
          <p15:clr>
            <a:srgbClr val="FBAE40"/>
          </p15:clr>
        </p15:guide>
        <p15:guide id="5" orient="horz" pos="552">
          <p15:clr>
            <a:srgbClr val="FBAE40"/>
          </p15:clr>
        </p15:guide>
        <p15:guide id="6" orient="horz" pos="1019">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5" name="Text placeholder - column 2"/>
          <p:cNvSpPr>
            <a:spLocks noGrp="1"/>
          </p:cNvSpPr>
          <p:nvPr>
            <p:ph type="body" sz="quarter" idx="11" hasCustomPrompt="1"/>
          </p:nvPr>
        </p:nvSpPr>
        <p:spPr>
          <a:xfrm>
            <a:off x="6362477"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30481451"/>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7364" userDrawn="1">
          <p15:clr>
            <a:srgbClr val="FBAE40"/>
          </p15:clr>
        </p15:guide>
        <p15:guide id="4" pos="3674" userDrawn="1">
          <p15:clr>
            <a:srgbClr val="FBAE40"/>
          </p15:clr>
        </p15:guide>
        <p15:guide id="5" pos="4007" userDrawn="1">
          <p15:clr>
            <a:srgbClr val="FBAE40"/>
          </p15:clr>
        </p15:guide>
        <p15:guide id="6" orient="horz" pos="317" userDrawn="1">
          <p15:clr>
            <a:srgbClr val="FBAE40"/>
          </p15:clr>
        </p15:guide>
        <p15:guide id="7" orient="horz" pos="551" userDrawn="1">
          <p15:clr>
            <a:srgbClr val="FBAE40"/>
          </p15:clr>
        </p15:guide>
        <p15:guide id="8" orient="horz" pos="102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5238"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3564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866416376"/>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563" userDrawn="1">
          <p15:clr>
            <a:srgbClr val="FBAE40"/>
          </p15:clr>
        </p15:guide>
        <p15:guide id="4" pos="2717" userDrawn="1">
          <p15:clr>
            <a:srgbClr val="FBAE40"/>
          </p15:clr>
        </p15:guide>
        <p15:guide id="5" pos="4964" userDrawn="1">
          <p15:clr>
            <a:srgbClr val="FBAE40"/>
          </p15:clr>
        </p15:guide>
        <p15:guide id="6" pos="5119" userDrawn="1">
          <p15:clr>
            <a:srgbClr val="FBAE40"/>
          </p15:clr>
        </p15:guide>
        <p15:guide id="7" pos="7364" userDrawn="1">
          <p15:clr>
            <a:srgbClr val="FBAE40"/>
          </p15:clr>
        </p15:guide>
        <p15:guide id="8" orient="horz" pos="551" userDrawn="1">
          <p15:clr>
            <a:srgbClr val="FBAE40"/>
          </p15:clr>
        </p15:guide>
        <p15:guide id="9" orient="horz" pos="1020" userDrawn="1">
          <p15:clr>
            <a:srgbClr val="FBAE40"/>
          </p15:clr>
        </p15:guide>
        <p15:guide id="10" orient="horz" pos="399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17" name="Text placeholder 2"/>
          <p:cNvSpPr>
            <a:spLocks noGrp="1"/>
          </p:cNvSpPr>
          <p:nvPr>
            <p:ph type="body" sz="quarter" idx="13" hasCustomPrompt="1"/>
          </p:nvPr>
        </p:nvSpPr>
        <p:spPr>
          <a:xfrm>
            <a:off x="6362477"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2"/>
          <p:cNvSpPr>
            <a:spLocks noGrp="1"/>
          </p:cNvSpPr>
          <p:nvPr>
            <p:ph type="pic" sz="quarter" idx="14" hasCustomPrompt="1"/>
          </p:nvPr>
        </p:nvSpPr>
        <p:spPr bwMode="gray">
          <a:xfrm>
            <a:off x="6362477"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770000"/>
            <a:ext cx="5328000" cy="1566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5328000" cy="2631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504941297"/>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2678" userDrawn="1">
          <p15:clr>
            <a:srgbClr val="FBAE40"/>
          </p15:clr>
        </p15:guide>
        <p15:guide id="6" orient="horz" pos="3004" userDrawn="1">
          <p15:clr>
            <a:srgbClr val="FBAE40"/>
          </p15:clr>
        </p15:guide>
        <p15:guide id="7" orient="horz" pos="3991" userDrawn="1">
          <p15:clr>
            <a:srgbClr val="FBAE40"/>
          </p15:clr>
        </p15:guide>
        <p15:guide id="8" pos="3682" userDrawn="1">
          <p15:clr>
            <a:srgbClr val="FBAE40"/>
          </p15:clr>
        </p15:guide>
        <p15:guide id="9" pos="4000" userDrawn="1">
          <p15:clr>
            <a:srgbClr val="FBAE40"/>
          </p15:clr>
        </p15:guide>
        <p15:guide id="10" pos="7364"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17" name="Text placeholder 3"/>
          <p:cNvSpPr>
            <a:spLocks noGrp="1"/>
          </p:cNvSpPr>
          <p:nvPr>
            <p:ph type="body" sz="quarter" idx="13" hasCustomPrompt="1"/>
          </p:nvPr>
        </p:nvSpPr>
        <p:spPr>
          <a:xfrm>
            <a:off x="8299277"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3"/>
          <p:cNvSpPr>
            <a:spLocks noGrp="1"/>
          </p:cNvSpPr>
          <p:nvPr>
            <p:ph type="pic" sz="quarter" idx="14" hasCustomPrompt="1"/>
          </p:nvPr>
        </p:nvSpPr>
        <p:spPr bwMode="gray">
          <a:xfrm>
            <a:off x="8299277"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2"/>
          <p:cNvSpPr>
            <a:spLocks noGrp="1"/>
          </p:cNvSpPr>
          <p:nvPr>
            <p:ph type="body" sz="quarter" idx="15" hasCustomPrompt="1"/>
          </p:nvPr>
        </p:nvSpPr>
        <p:spPr>
          <a:xfrm>
            <a:off x="4401639"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2"/>
          <p:cNvSpPr>
            <a:spLocks noGrp="1"/>
          </p:cNvSpPr>
          <p:nvPr>
            <p:ph type="pic" sz="quarter" idx="16" hasCustomPrompt="1"/>
          </p:nvPr>
        </p:nvSpPr>
        <p:spPr bwMode="gray">
          <a:xfrm>
            <a:off x="4401639"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3" name="Text placeholder 1"/>
          <p:cNvSpPr>
            <a:spLocks noGrp="1"/>
          </p:cNvSpPr>
          <p:nvPr>
            <p:ph type="body" sz="quarter" idx="10" hasCustomPrompt="1"/>
          </p:nvPr>
        </p:nvSpPr>
        <p:spPr>
          <a:xfrm>
            <a:off x="504000" y="4354921"/>
            <a:ext cx="3391200" cy="1981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1"/>
          <p:cNvSpPr>
            <a:spLocks noGrp="1"/>
          </p:cNvSpPr>
          <p:nvPr>
            <p:ph type="pic" sz="quarter" idx="12" hasCustomPrompt="1"/>
          </p:nvPr>
        </p:nvSpPr>
        <p:spPr bwMode="gray">
          <a:xfrm>
            <a:off x="504000" y="1620000"/>
            <a:ext cx="3391200" cy="2232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72766759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2455" userDrawn="1">
          <p15:clr>
            <a:srgbClr val="FBAE40"/>
          </p15:clr>
        </p15:guide>
        <p15:guide id="4" pos="2773" userDrawn="1">
          <p15:clr>
            <a:srgbClr val="FBAE40"/>
          </p15:clr>
        </p15:guide>
        <p15:guide id="5" pos="4910" userDrawn="1">
          <p15:clr>
            <a:srgbClr val="FBAE40"/>
          </p15:clr>
        </p15:guide>
        <p15:guide id="6" pos="5227" userDrawn="1">
          <p15:clr>
            <a:srgbClr val="FBAE40"/>
          </p15:clr>
        </p15:guide>
        <p15:guide id="7" pos="7364" userDrawn="1">
          <p15:clr>
            <a:srgbClr val="FBAE40"/>
          </p15:clr>
        </p15:guide>
        <p15:guide id="8" orient="horz" pos="551" userDrawn="1">
          <p15:clr>
            <a:srgbClr val="FBAE40"/>
          </p15:clr>
        </p15:guide>
        <p15:guide id="9" orient="horz" pos="1019" userDrawn="1">
          <p15:clr>
            <a:srgbClr val="FBAE40"/>
          </p15:clr>
        </p15:guide>
        <p15:guide id="10" orient="horz" pos="2428" userDrawn="1">
          <p15:clr>
            <a:srgbClr val="FBAE40"/>
          </p15:clr>
        </p15:guide>
        <p15:guide id="11" orient="horz" pos="2743" userDrawn="1">
          <p15:clr>
            <a:srgbClr val="FBAE40"/>
          </p15:clr>
        </p15:guide>
        <p15:guide id="12" orient="horz" pos="3991"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3" name="Text placeholder - column 2"/>
          <p:cNvSpPr>
            <a:spLocks noGrp="1"/>
          </p:cNvSpPr>
          <p:nvPr>
            <p:ph type="body" sz="quarter" idx="10" hasCustomPrompt="1"/>
          </p:nvPr>
        </p:nvSpPr>
        <p:spPr>
          <a:xfrm>
            <a:off x="504000" y="3878220"/>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7" name="Text placeholder - column 2"/>
          <p:cNvSpPr>
            <a:spLocks noGrp="1"/>
          </p:cNvSpPr>
          <p:nvPr>
            <p:ph type="body" sz="quarter" idx="13" hasCustomPrompt="1"/>
          </p:nvPr>
        </p:nvSpPr>
        <p:spPr>
          <a:xfrm>
            <a:off x="9274877"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4877"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9" name="Text placeholder - column 2"/>
          <p:cNvSpPr>
            <a:spLocks noGrp="1"/>
          </p:cNvSpPr>
          <p:nvPr>
            <p:ph type="body" sz="quarter" idx="15" hasCustomPrompt="1"/>
          </p:nvPr>
        </p:nvSpPr>
        <p:spPr>
          <a:xfrm>
            <a:off x="3427626"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7626"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13" name="Text placeholder - column 2"/>
          <p:cNvSpPr>
            <a:spLocks noGrp="1"/>
          </p:cNvSpPr>
          <p:nvPr>
            <p:ph type="body" sz="quarter" idx="17" hasCustomPrompt="1"/>
          </p:nvPr>
        </p:nvSpPr>
        <p:spPr>
          <a:xfrm>
            <a:off x="6351252" y="3878221"/>
            <a:ext cx="2415600" cy="2457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51252" y="1620000"/>
            <a:ext cx="2415600" cy="1728000"/>
          </a:xfrm>
          <a:no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 or pictogram</a:t>
            </a:r>
            <a:endParaRPr lang="de-DE" dirty="0"/>
          </a:p>
        </p:txBody>
      </p:sp>
      <p:sp>
        <p:nvSpPr>
          <p:cNvPr id="2"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80594478"/>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1" userDrawn="1">
          <p15:clr>
            <a:srgbClr val="FBAE40"/>
          </p15:clr>
        </p15:guide>
        <p15:guide id="5" orient="horz" pos="2110" userDrawn="1">
          <p15:clr>
            <a:srgbClr val="FBAE40"/>
          </p15:clr>
        </p15:guide>
        <p15:guide id="6" orient="horz" pos="2442" userDrawn="1">
          <p15:clr>
            <a:srgbClr val="FBAE40"/>
          </p15:clr>
        </p15:guide>
        <p15:guide id="7" orient="horz" pos="3990" userDrawn="1">
          <p15:clr>
            <a:srgbClr val="FBAE40"/>
          </p15:clr>
        </p15:guide>
        <p15:guide id="8" pos="1840" userDrawn="1">
          <p15:clr>
            <a:srgbClr val="FBAE40"/>
          </p15:clr>
        </p15:guide>
        <p15:guide id="9" pos="2159" userDrawn="1">
          <p15:clr>
            <a:srgbClr val="FBAE40"/>
          </p15:clr>
        </p15:guide>
        <p15:guide id="10" pos="3683" userDrawn="1">
          <p15:clr>
            <a:srgbClr val="FBAE40"/>
          </p15:clr>
        </p15:guide>
        <p15:guide id="11" pos="4000" userDrawn="1">
          <p15:clr>
            <a:srgbClr val="FBAE40"/>
          </p15:clr>
        </p15:guide>
        <p15:guide id="12" pos="5525" userDrawn="1">
          <p15:clr>
            <a:srgbClr val="FBAE40"/>
          </p15:clr>
        </p15:guide>
        <p15:guide id="13" pos="5842" userDrawn="1">
          <p15:clr>
            <a:srgbClr val="FBAE40"/>
          </p15:clr>
        </p15:guide>
        <p15:guide id="14" pos="7364"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bg1"/>
        </a:solidFill>
        <a:effectLst/>
      </p:bgPr>
    </p:bg>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932785900"/>
      </p:ext>
    </p:extLst>
  </p:cSld>
  <p:clrMapOvr>
    <a:masterClrMapping/>
  </p:clrMapOvr>
  <p:extLst>
    <p:ext uri="{DCECCB84-F9BA-43D5-87BE-67443E8EF086}">
      <p15:sldGuideLst xmlns:p15="http://schemas.microsoft.com/office/powerpoint/2012/main">
        <p15:guide id="1" pos="317" userDrawn="1">
          <p15:clr>
            <a:srgbClr val="FBAE40"/>
          </p15:clr>
        </p15:guide>
        <p15:guide id="4" orient="horz" pos="1133" userDrawn="1">
          <p15:clr>
            <a:srgbClr val="FBAE40"/>
          </p15:clr>
        </p15:guide>
        <p15:guide id="5" orient="horz" pos="3204" userDrawn="1">
          <p15:clr>
            <a:srgbClr val="FBAE40"/>
          </p15:clr>
        </p15:guide>
        <p15:guide id="6" pos="7363"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ote - blue">
    <p:bg>
      <p:bgPr>
        <a:solidFill>
          <a:srgbClr val="00195A"/>
        </a:solidFill>
        <a:effectLst/>
      </p:bgPr>
    </p:bg>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600"/>
            </a:lvl2pPr>
          </a:lstStyle>
          <a:p>
            <a:pPr lvl="0"/>
            <a:r>
              <a:rPr lang="en-US" noProof="0" dirty="0"/>
              <a:t>“Quote goes here </a:t>
            </a:r>
            <a:br>
              <a:rPr lang="en-US" noProof="0" dirty="0"/>
            </a:br>
            <a:r>
              <a:rPr lang="en-US" noProof="0" dirty="0"/>
              <a:t>and here.”</a:t>
            </a:r>
          </a:p>
          <a:p>
            <a:pPr lvl="1"/>
            <a:r>
              <a:rPr lang="en-US" noProof="0" dirty="0"/>
              <a:t>Source</a:t>
            </a:r>
          </a:p>
        </p:txBody>
      </p:sp>
    </p:spTree>
    <p:extLst>
      <p:ext uri="{BB962C8B-B14F-4D97-AF65-F5344CB8AC3E}">
        <p14:creationId xmlns:p14="http://schemas.microsoft.com/office/powerpoint/2010/main" val="3647991447"/>
      </p:ext>
    </p:extLst>
  </p:cSld>
  <p:clrMapOvr>
    <a:masterClrMapping/>
  </p:clrMapOvr>
  <p:extLst>
    <p:ext uri="{DCECCB84-F9BA-43D5-87BE-67443E8EF086}">
      <p15:sldGuideLst xmlns:p15="http://schemas.microsoft.com/office/powerpoint/2012/main">
        <p15:guide id="1" pos="317">
          <p15:clr>
            <a:srgbClr val="FBAE40"/>
          </p15:clr>
        </p15:guide>
        <p15:guide id="4" orient="horz" pos="1133">
          <p15:clr>
            <a:srgbClr val="FBAE40"/>
          </p15:clr>
        </p15:guide>
        <p15:guide id="5" orient="horz" pos="3204">
          <p15:clr>
            <a:srgbClr val="FBAE40"/>
          </p15:clr>
        </p15:guide>
        <p15:guide id="6" pos="7363">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Text with Image 1/3">
    <p:spTree>
      <p:nvGrpSpPr>
        <p:cNvPr id="1" name=""/>
        <p:cNvGrpSpPr/>
        <p:nvPr/>
      </p:nvGrpSpPr>
      <p:grpSpPr>
        <a:xfrm>
          <a:off x="0" y="0"/>
          <a:ext cx="0" cy="0"/>
          <a:chOff x="0" y="0"/>
          <a:chExt cx="0" cy="0"/>
        </a:xfrm>
      </p:grpSpPr>
      <p:sp>
        <p:nvSpPr>
          <p:cNvPr id="5" name="Picture Placeholder 1/3 right"/>
          <p:cNvSpPr>
            <a:spLocks noGrp="1"/>
          </p:cNvSpPr>
          <p:nvPr>
            <p:ph type="pic" sz="quarter" idx="10" hasCustomPrompt="1"/>
          </p:nvPr>
        </p:nvSpPr>
        <p:spPr bwMode="gray">
          <a:xfrm>
            <a:off x="8127175" y="0"/>
            <a:ext cx="4068000"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p:cNvSpPr>
            <a:spLocks noGrp="1"/>
          </p:cNvSpPr>
          <p:nvPr>
            <p:ph type="body" sz="quarter" idx="11" hasCustomPrompt="1"/>
          </p:nvPr>
        </p:nvSpPr>
        <p:spPr bwMode="black">
          <a:xfrm>
            <a:off x="503999" y="1620000"/>
            <a:ext cx="709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p:cNvSpPr>
            <a:spLocks noGrp="1"/>
          </p:cNvSpPr>
          <p:nvPr>
            <p:ph type="title" hasCustomPrompt="1"/>
          </p:nvPr>
        </p:nvSpPr>
        <p:spPr>
          <a:xfrm>
            <a:off x="504001" y="504000"/>
            <a:ext cx="709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425020262"/>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991" userDrawn="1">
          <p15:clr>
            <a:srgbClr val="FBAE40"/>
          </p15:clr>
        </p15:guide>
        <p15:guide id="3" pos="4786" userDrawn="1">
          <p15:clr>
            <a:srgbClr val="FBAE40"/>
          </p15:clr>
        </p15:guide>
        <p15:guide id="4" pos="5119" userDrawn="1">
          <p15:clr>
            <a:srgbClr val="FBAE40"/>
          </p15:clr>
        </p15:guide>
        <p15:guide id="5" orient="horz" pos="317" userDrawn="1">
          <p15:clr>
            <a:srgbClr val="FBAE40"/>
          </p15:clr>
        </p15:guide>
        <p15:guide id="6" orient="horz" pos="551" userDrawn="1">
          <p15:clr>
            <a:srgbClr val="FBAE40"/>
          </p15:clr>
        </p15:guide>
        <p15:guide id="7" orient="horz" pos="102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Text with Image 1/2">
    <p:spTree>
      <p:nvGrpSpPr>
        <p:cNvPr id="1" name=""/>
        <p:cNvGrpSpPr/>
        <p:nvPr/>
      </p:nvGrpSpPr>
      <p:grpSpPr>
        <a:xfrm>
          <a:off x="0" y="0"/>
          <a:ext cx="0" cy="0"/>
          <a:chOff x="0" y="0"/>
          <a:chExt cx="0" cy="0"/>
        </a:xfrm>
      </p:grpSpPr>
      <p:sp>
        <p:nvSpPr>
          <p:cNvPr id="5" name="Picture Placeholder 1/2 right"/>
          <p:cNvSpPr>
            <a:spLocks noGrp="1"/>
          </p:cNvSpPr>
          <p:nvPr>
            <p:ph type="pic" sz="quarter" idx="10" hasCustomPrompt="1"/>
          </p:nvPr>
        </p:nvSpPr>
        <p:spPr bwMode="gray">
          <a:xfrm>
            <a:off x="6097588" y="0"/>
            <a:ext cx="6097587"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1/2"/>
          <p:cNvSpPr>
            <a:spLocks noGrp="1"/>
          </p:cNvSpPr>
          <p:nvPr>
            <p:ph type="body" sz="quarter" idx="11" hasCustomPrompt="1"/>
          </p:nvPr>
        </p:nvSpPr>
        <p:spPr bwMode="black">
          <a:xfrm>
            <a:off x="503999" y="1620000"/>
            <a:ext cx="5112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2" name="Title"/>
          <p:cNvSpPr>
            <a:spLocks noGrp="1"/>
          </p:cNvSpPr>
          <p:nvPr>
            <p:ph type="title" hasCustomPrompt="1"/>
          </p:nvPr>
        </p:nvSpPr>
        <p:spPr>
          <a:xfrm>
            <a:off x="504001" y="504000"/>
            <a:ext cx="511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552787710"/>
      </p:ext>
    </p:extLst>
  </p:cSld>
  <p:clrMapOvr>
    <a:masterClrMapping/>
  </p:clrMapOvr>
  <p:extLst>
    <p:ext uri="{DCECCB84-F9BA-43D5-87BE-67443E8EF086}">
      <p15:sldGuideLst xmlns:p15="http://schemas.microsoft.com/office/powerpoint/2012/main">
        <p15:guide id="1" pos="3841"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3538" userDrawn="1">
          <p15:clr>
            <a:srgbClr val="FBAE40"/>
          </p15:clr>
        </p15:guide>
        <p15:guide id="7" pos="317"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out Image">
    <p:spTree>
      <p:nvGrpSpPr>
        <p:cNvPr id="1" name=""/>
        <p:cNvGrpSpPr/>
        <p:nvPr/>
      </p:nvGrpSpPr>
      <p:grpSpPr>
        <a:xfrm>
          <a:off x="0" y="0"/>
          <a:ext cx="0" cy="0"/>
          <a:chOff x="0" y="0"/>
          <a:chExt cx="0" cy="0"/>
        </a:xfrm>
      </p:grpSpPr>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CONFIDENTIAL</a:t>
            </a:r>
            <a:endParaRPr lang="en-US" sz="900" b="0" dirty="0"/>
          </a:p>
        </p:txBody>
      </p:sp>
      <p:sp>
        <p:nvSpPr>
          <p:cNvPr id="6" name="Speaker"/>
          <p:cNvSpPr>
            <a:spLocks noGrp="1"/>
          </p:cNvSpPr>
          <p:nvPr userDrawn="1">
            <p:ph type="subTitle" idx="1" hasCustomPrompt="1"/>
          </p:nvPr>
        </p:nvSpPr>
        <p:spPr bwMode="black">
          <a:xfrm>
            <a:off x="287999" y="4268503"/>
            <a:ext cx="116280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2021</a:t>
            </a:r>
          </a:p>
        </p:txBody>
      </p:sp>
      <p:sp>
        <p:nvSpPr>
          <p:cNvPr id="4" name="Title 3"/>
          <p:cNvSpPr>
            <a:spLocks noGrp="1"/>
          </p:cNvSpPr>
          <p:nvPr>
            <p:ph type="title" hasCustomPrompt="1"/>
          </p:nvPr>
        </p:nvSpPr>
        <p:spPr>
          <a:xfrm>
            <a:off x="288000" y="2706317"/>
            <a:ext cx="11628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11" name="SAP Logo" descr="SAP Logo" title="SAP Logo">
            <a:extLst>
              <a:ext uri="{FF2B5EF4-FFF2-40B4-BE49-F238E27FC236}">
                <a16:creationId xmlns:a16="http://schemas.microsoft.com/office/drawing/2014/main" id="{6F2859FE-B410-4A33-8F65-BF8D846379ED}"/>
              </a:ext>
            </a:extLst>
          </p:cNvPr>
          <p:cNvPicPr>
            <a:picLocks noChangeAspect="1"/>
          </p:cNvPicPr>
          <p:nvPr userDrawn="1"/>
        </p:nvPicPr>
        <p:blipFill>
          <a:blip r:embed="rId2"/>
          <a:stretch>
            <a:fillRect/>
          </a:stretch>
        </p:blipFill>
        <p:spPr>
          <a:xfrm>
            <a:off x="9950552" y="6217668"/>
            <a:ext cx="1963636" cy="360000"/>
          </a:xfrm>
          <a:prstGeom prst="rect">
            <a:avLst/>
          </a:prstGeom>
        </p:spPr>
      </p:pic>
      <p:pic>
        <p:nvPicPr>
          <p:cNvPr id="7" name="SAP Ariba Logo" descr="SAP Ariba Logo" title="SAP Ariba Logo">
            <a:extLst>
              <a:ext uri="{FF2B5EF4-FFF2-40B4-BE49-F238E27FC236}">
                <a16:creationId xmlns:a16="http://schemas.microsoft.com/office/drawing/2014/main" id="{06AF123D-7459-4F1F-9994-80A407155E0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288000" y="1880235"/>
            <a:ext cx="1108174" cy="216000"/>
          </a:xfrm>
          <a:prstGeom prst="rect">
            <a:avLst/>
          </a:prstGeom>
        </p:spPr>
      </p:pic>
    </p:spTree>
    <p:extLst>
      <p:ext uri="{BB962C8B-B14F-4D97-AF65-F5344CB8AC3E}">
        <p14:creationId xmlns:p14="http://schemas.microsoft.com/office/powerpoint/2010/main" val="1982410628"/>
      </p:ext>
    </p:extLst>
  </p:cSld>
  <p:clrMapOvr>
    <a:masterClrMapping/>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orient="horz" pos="2688" userDrawn="1">
          <p15:clr>
            <a:srgbClr val="FBAE40"/>
          </p15:clr>
        </p15:guide>
        <p15:guide id="4" orient="horz" pos="2334" userDrawn="1">
          <p15:clr>
            <a:srgbClr val="FBAE40"/>
          </p15:clr>
        </p15:guide>
        <p15:guide id="5" orient="horz" pos="2960" userDrawn="1">
          <p15:clr>
            <a:srgbClr val="FBAE40"/>
          </p15:clr>
        </p15:guide>
        <p15:guide id="6" pos="7506" userDrawn="1">
          <p15:clr>
            <a:srgbClr val="FBAE40"/>
          </p15:clr>
        </p15:guide>
        <p15:guide id="7" orient="horz" pos="4142"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full image"/>
          <p:cNvSpPr>
            <a:spLocks noGrp="1"/>
          </p:cNvSpPr>
          <p:nvPr>
            <p:ph type="pic" sz="quarter" idx="10" hasCustomPrompt="1"/>
          </p:nvPr>
        </p:nvSpPr>
        <p:spPr bwMode="gray">
          <a:xfrm>
            <a:off x="1" y="0"/>
            <a:ext cx="12195175" cy="6858000"/>
          </a:xfrm>
          <a:no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41397911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p:cNvSpPr>
            <a:spLocks noGrp="1"/>
          </p:cNvSpPr>
          <p:nvPr>
            <p:ph type="pic" sz="quarter" idx="13" hasCustomPrompt="1"/>
          </p:nvPr>
        </p:nvSpPr>
        <p:spPr bwMode="gray">
          <a:xfrm>
            <a:off x="6362477" y="1620000"/>
            <a:ext cx="5328000" cy="4716000"/>
          </a:xfrm>
          <a:no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p:cNvSpPr>
            <a:spLocks noGrp="1"/>
          </p:cNvSpPr>
          <p:nvPr>
            <p:ph type="body" sz="quarter" idx="10" hasCustomPrompt="1"/>
          </p:nvPr>
        </p:nvSpPr>
        <p:spPr>
          <a:xfrm>
            <a:off x="504000" y="1620000"/>
            <a:ext cx="5328000"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2872272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3674" userDrawn="1">
          <p15:clr>
            <a:srgbClr val="FBAE40"/>
          </p15:clr>
        </p15:guide>
        <p15:guide id="4" pos="4008" userDrawn="1">
          <p15:clr>
            <a:srgbClr val="FBAE40"/>
          </p15:clr>
        </p15:guide>
        <p15:guide id="5" pos="7364" userDrawn="1">
          <p15:clr>
            <a:srgbClr val="FBAE40"/>
          </p15:clr>
        </p15:guide>
        <p15:guide id="6" orient="horz" pos="317" userDrawn="1">
          <p15:clr>
            <a:srgbClr val="FBAE40"/>
          </p15:clr>
        </p15:guide>
        <p15:guide id="7" orient="horz" pos="551" userDrawn="1">
          <p15:clr>
            <a:srgbClr val="FBAE40"/>
          </p15:clr>
        </p15:guide>
        <p15:guide id="8" orient="horz" pos="3991"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p:cNvSpPr>
            <a:spLocks noGrp="1"/>
          </p:cNvSpPr>
          <p:nvPr>
            <p:ph idx="1" hasCustomPrompt="1"/>
          </p:nvPr>
        </p:nvSpPr>
        <p:spPr bwMode="gray">
          <a:xfrm>
            <a:off x="504000" y="1620000"/>
            <a:ext cx="11185200" cy="4716000"/>
          </a:xfrm>
          <a:noFill/>
        </p:spPr>
        <p:txBody>
          <a:bodyPr tIns="1368000"/>
          <a:lstStyle>
            <a:lvl1pPr algn="ctr">
              <a:defRPr sz="1400" b="0"/>
            </a:lvl1pPr>
          </a:lstStyle>
          <a:p>
            <a:pPr lvl="0"/>
            <a:r>
              <a:rPr lang="en-US" dirty="0"/>
              <a:t>Click to add content</a:t>
            </a:r>
          </a:p>
        </p:txBody>
      </p:sp>
      <p:sp>
        <p:nvSpPr>
          <p:cNvPr id="2"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186098743"/>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orient="horz" pos="551" userDrawn="1">
          <p15:clr>
            <a:srgbClr val="FBAE40"/>
          </p15:clr>
        </p15:guide>
        <p15:guide id="4" orient="horz" pos="1020" userDrawn="1">
          <p15:clr>
            <a:srgbClr val="FBAE40"/>
          </p15:clr>
        </p15:guide>
        <p15:guide id="5" orient="horz" pos="3991" userDrawn="1">
          <p15:clr>
            <a:srgbClr val="FBAE40"/>
          </p15:clr>
        </p15:guide>
        <p15:guide id="6" pos="7364"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spTree>
      <p:nvGrpSpPr>
        <p:cNvPr id="1" name=""/>
        <p:cNvGrpSpPr/>
        <p:nvPr/>
      </p:nvGrpSpPr>
      <p:grpSpPr>
        <a:xfrm>
          <a:off x="0" y="0"/>
          <a:ext cx="0" cy="0"/>
          <a:chOff x="0" y="0"/>
          <a:chExt cx="0" cy="0"/>
        </a:xfrm>
      </p:grpSpPr>
      <p:pic>
        <p:nvPicPr>
          <p:cNvPr id="6" name="SAP Logo" descr="SAP Logo" title="SAP Logo"/>
          <p:cNvPicPr>
            <a:picLocks noChangeAspect="1"/>
          </p:cNvPicPr>
          <p:nvPr userDrawn="1"/>
        </p:nvPicPr>
        <p:blipFill>
          <a:blip r:embed="rId2"/>
          <a:stretch>
            <a:fillRect/>
          </a:stretch>
        </p:blipFill>
        <p:spPr>
          <a:xfrm>
            <a:off x="9727200" y="5994000"/>
            <a:ext cx="1963636" cy="360000"/>
          </a:xfrm>
          <a:prstGeom prst="rect">
            <a:avLst/>
          </a:prstGeom>
        </p:spPr>
      </p:pic>
      <p:sp>
        <p:nvSpPr>
          <p:cNvPr id="93" name="Contact information"/>
          <p:cNvSpPr>
            <a:spLocks noGrp="1"/>
          </p:cNvSpPr>
          <p:nvPr>
            <p:ph type="body" sz="quarter" idx="10" hasCustomPrompt="1"/>
          </p:nvPr>
        </p:nvSpPr>
        <p:spPr>
          <a:xfrm>
            <a:off x="504000" y="2905487"/>
            <a:ext cx="5593588"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4000" y="1467009"/>
            <a:ext cx="5593588" cy="923116"/>
          </a:xfrm>
        </p:spPr>
        <p:txBody>
          <a:bodyPr anchor="t" anchorCtr="0">
            <a:noAutofit/>
          </a:bodyPr>
          <a:lstStyle>
            <a:lvl1pPr>
              <a:defRPr sz="5500">
                <a:solidFill>
                  <a:schemeClr val="accent1"/>
                </a:solidFill>
                <a:latin typeface="+mj-lt"/>
              </a:defRPr>
            </a:lvl1pPr>
          </a:lstStyle>
          <a:p>
            <a:r>
              <a:rPr lang="en-US" dirty="0"/>
              <a:t>Thank you.</a:t>
            </a:r>
            <a:endParaRPr lang="de-DE" dirty="0"/>
          </a:p>
        </p:txBody>
      </p:sp>
      <p:pic>
        <p:nvPicPr>
          <p:cNvPr id="5" name="SAP Ariba Logo" descr="SAP Ariba Logo" title="SAP Ariba Logo">
            <a:extLst>
              <a:ext uri="{FF2B5EF4-FFF2-40B4-BE49-F238E27FC236}">
                <a16:creationId xmlns:a16="http://schemas.microsoft.com/office/drawing/2014/main" id="{EBB5B608-C65E-42D4-9C7C-39EACE29FE5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504000" y="504000"/>
            <a:ext cx="1108174" cy="216000"/>
          </a:xfrm>
          <a:prstGeom prst="rect">
            <a:avLst/>
          </a:prstGeom>
        </p:spPr>
      </p:pic>
    </p:spTree>
    <p:extLst>
      <p:ext uri="{BB962C8B-B14F-4D97-AF65-F5344CB8AC3E}">
        <p14:creationId xmlns:p14="http://schemas.microsoft.com/office/powerpoint/2010/main" val="781090314"/>
      </p:ext>
    </p:extLst>
  </p:cSld>
  <p:clrMapOvr>
    <a:masterClrMapping/>
  </p:clrMapOvr>
  <p:hf sldNum="0" hdr="0" ftr="0" dt="0"/>
  <p:extLst>
    <p:ext uri="{DCECCB84-F9BA-43D5-87BE-67443E8EF086}">
      <p15:sldGuideLst xmlns:p15="http://schemas.microsoft.com/office/powerpoint/2012/main">
        <p15:guide id="1" pos="7364" userDrawn="1">
          <p15:clr>
            <a:srgbClr val="FBAE40"/>
          </p15:clr>
        </p15:guide>
        <p15:guide id="2" orient="horz" pos="924" userDrawn="1">
          <p15:clr>
            <a:srgbClr val="FBAE40"/>
          </p15:clr>
        </p15:guide>
        <p15:guide id="4" orient="horz" pos="1830" userDrawn="1">
          <p15:clr>
            <a:srgbClr val="FBAE40"/>
          </p15:clr>
        </p15:guide>
        <p15:guide id="5" orient="horz" pos="4000" userDrawn="1">
          <p15:clr>
            <a:srgbClr val="FBAE40"/>
          </p15:clr>
        </p15:guide>
        <p15:guide id="6" pos="317" userDrawn="1">
          <p15:clr>
            <a:srgbClr val="FBAE40"/>
          </p15:clr>
        </p15:guide>
        <p15:guide id="8" pos="3841" userDrawn="1">
          <p15:clr>
            <a:srgbClr val="FBAE40"/>
          </p15:clr>
        </p15:guide>
        <p15:guide id="9" orient="horz" pos="318"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pic>
        <p:nvPicPr>
          <p:cNvPr id="19" name="SAP Logo" descr="SAP Logo" title="SAP Logo"/>
          <p:cNvPicPr>
            <a:picLocks noChangeAspect="1"/>
          </p:cNvPicPr>
          <p:nvPr userDrawn="1"/>
        </p:nvPicPr>
        <p:blipFill>
          <a:blip r:embed="rId2"/>
          <a:stretch>
            <a:fillRect/>
          </a:stretch>
        </p:blipFill>
        <p:spPr>
          <a:xfrm>
            <a:off x="9727200" y="5994000"/>
            <a:ext cx="1963636" cy="360000"/>
          </a:xfrm>
          <a:prstGeom prst="rect">
            <a:avLst/>
          </a:prstGeom>
        </p:spPr>
      </p:pic>
      <p:sp>
        <p:nvSpPr>
          <p:cNvPr id="30" name="Copyright information English"/>
          <p:cNvSpPr txBox="1"/>
          <p:nvPr userDrawn="1"/>
        </p:nvSpPr>
        <p:spPr bwMode="black">
          <a:xfrm>
            <a:off x="503998" y="2645292"/>
            <a:ext cx="5872310"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2024 SAP SE or an SAP affiliate company. All rights reserved.</a:t>
            </a:r>
            <a:endParaRPr lang="de-DE" sz="800" kern="0" dirty="0">
              <a:ea typeface="Arial Unicode MS" pitchFamily="34" charset="-128"/>
              <a:cs typeface="Arial Unicode MS" pitchFamily="34" charset="-128"/>
            </a:endParaRPr>
          </a:p>
          <a:p>
            <a:pPr>
              <a:spcBef>
                <a:spcPts val="600"/>
              </a:spcBef>
            </a:pPr>
            <a:r>
              <a:rPr lang="en-US" sz="8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600"/>
              </a:spcBef>
            </a:pPr>
            <a:r>
              <a:rPr lang="en-US" sz="8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of other software vendors. National product specifications may vary.</a:t>
            </a:r>
          </a:p>
          <a:p>
            <a:pPr>
              <a:spcBef>
                <a:spcPts val="600"/>
              </a:spcBef>
            </a:pPr>
            <a:r>
              <a:rPr lang="en-US" sz="8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set forth in the express warranty statements accompanying such products and services, if any. Nothing herein should be construed as constituting an additional warranty. </a:t>
            </a:r>
          </a:p>
          <a:p>
            <a:pPr>
              <a:spcBef>
                <a:spcPts val="600"/>
              </a:spcBef>
            </a:pPr>
            <a:r>
              <a:rPr lang="en-US" sz="8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platforms,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a:t>
            </a:r>
            <a:r>
              <a:rPr lang="en-US" sz="800" kern="1200" baseline="0" dirty="0">
                <a:solidFill>
                  <a:schemeClr val="tx1"/>
                </a:solidFill>
                <a:latin typeface="Arial"/>
                <a:ea typeface="Arial Unicode MS" panose="020B0604020202020204" pitchFamily="34" charset="-128"/>
                <a:cs typeface="+mn-cs"/>
              </a:rPr>
              <a:t> </a:t>
            </a:r>
            <a:r>
              <a:rPr lang="en-US" sz="8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600"/>
              </a:spcBef>
            </a:pPr>
            <a:r>
              <a:rPr lang="en-US" sz="8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in Germany and other countries. All other product and service names mentioned are the trademarks of their respective companies. </a:t>
            </a:r>
          </a:p>
          <a:p>
            <a:pPr>
              <a:spcBef>
                <a:spcPts val="600"/>
              </a:spcBef>
            </a:pPr>
            <a:r>
              <a:rPr lang="en-US" sz="800" kern="1200" dirty="0">
                <a:solidFill>
                  <a:schemeClr val="tx1"/>
                </a:solidFill>
                <a:latin typeface="Arial"/>
                <a:ea typeface="Arial Unicode MS" panose="020B0604020202020204" pitchFamily="34" charset="-128"/>
                <a:cs typeface="+mn-cs"/>
              </a:rPr>
              <a:t>See </a:t>
            </a:r>
            <a:r>
              <a:rPr lang="en-US" sz="800" kern="1200" dirty="0">
                <a:solidFill>
                  <a:schemeClr val="tx1"/>
                </a:solidFill>
                <a:latin typeface="Arial"/>
                <a:ea typeface="Arial Unicode MS" panose="020B0604020202020204" pitchFamily="34" charset="-128"/>
                <a:cs typeface="+mn-cs"/>
                <a:hlinkClick r:id="rId3"/>
              </a:rPr>
              <a:t>www.sap.com/trademark</a:t>
            </a:r>
            <a:r>
              <a:rPr lang="en-US" sz="800" kern="1200" dirty="0">
                <a:solidFill>
                  <a:schemeClr val="tx1"/>
                </a:solidFill>
                <a:latin typeface="Arial"/>
                <a:ea typeface="Arial Unicode MS" panose="020B0604020202020204" pitchFamily="34" charset="-128"/>
                <a:cs typeface="+mn-cs"/>
              </a:rPr>
              <a:t> for additional trademark information and notices.</a:t>
            </a:r>
          </a:p>
        </p:txBody>
      </p:sp>
      <p:sp>
        <p:nvSpPr>
          <p:cNvPr id="31" name="www.sap.com - contact SAP link">
            <a:hlinkClick r:id="rId4" tooltip="www.sap.com/contactsap"/>
          </p:cNvPr>
          <p:cNvSpPr txBox="1"/>
          <p:nvPr userDrawn="1"/>
        </p:nvSpPr>
        <p:spPr bwMode="black">
          <a:xfrm>
            <a:off x="503238" y="2461398"/>
            <a:ext cx="221539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a:t>
            </a:r>
            <a:r>
              <a:rPr lang="en-US" sz="1100" b="1" kern="1200" dirty="0">
                <a:solidFill>
                  <a:schemeClr val="tx1"/>
                </a:solidFill>
                <a:latin typeface="Arial"/>
                <a:ea typeface="Arial Unicode MS" panose="020B0604020202020204" pitchFamily="34" charset="-128"/>
                <a:cs typeface="+mn-cs"/>
              </a:rPr>
              <a:t>/contactsap</a:t>
            </a:r>
          </a:p>
        </p:txBody>
      </p:sp>
      <p:sp>
        <p:nvSpPr>
          <p:cNvPr id="37" name="Follow all of SAP"/>
          <p:cNvSpPr txBox="1"/>
          <p:nvPr userDrawn="1"/>
        </p:nvSpPr>
        <p:spPr bwMode="black">
          <a:xfrm>
            <a:off x="503997"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0" kern="1200" dirty="0">
                <a:solidFill>
                  <a:schemeClr val="tx1"/>
                </a:solidFill>
                <a:latin typeface="Arial"/>
                <a:ea typeface="Arial Unicode MS" panose="020B0604020202020204" pitchFamily="34" charset="-128"/>
                <a:cs typeface="+mn-cs"/>
              </a:rPr>
              <a:t>Follow us</a:t>
            </a:r>
          </a:p>
        </p:txBody>
      </p:sp>
      <p:pic>
        <p:nvPicPr>
          <p:cNvPr id="10" name="SAP Ariba Logo" descr="SAP Ariba Logo" title="SAP Ariba Logo">
            <a:extLst>
              <a:ext uri="{FF2B5EF4-FFF2-40B4-BE49-F238E27FC236}">
                <a16:creationId xmlns:a16="http://schemas.microsoft.com/office/drawing/2014/main" id="{4E800222-D95D-49AC-BFA2-064F0A24C41C}"/>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invGray">
          <a:xfrm>
            <a:off x="504000" y="504000"/>
            <a:ext cx="1108174" cy="216000"/>
          </a:xfrm>
          <a:prstGeom prst="rect">
            <a:avLst/>
          </a:prstGeom>
        </p:spPr>
      </p:pic>
      <p:pic>
        <p:nvPicPr>
          <p:cNvPr id="11" name="Linkedin icon with link">
            <a:hlinkClick r:id="rId6"/>
            <a:extLst>
              <a:ext uri="{FF2B5EF4-FFF2-40B4-BE49-F238E27FC236}">
                <a16:creationId xmlns:a16="http://schemas.microsoft.com/office/drawing/2014/main" id="{251261BD-F09F-D746-9481-92FEE8995604}"/>
              </a:ext>
            </a:extLst>
          </p:cNvPr>
          <p:cNvPicPr>
            <a:picLocks noChangeAspect="1"/>
          </p:cNvPicPr>
          <p:nvPr userDrawn="1"/>
        </p:nvPicPr>
        <p:blipFill>
          <a:blip r:embed="rId7"/>
          <a:srcRect/>
          <a:stretch/>
        </p:blipFill>
        <p:spPr>
          <a:xfrm>
            <a:off x="2257487" y="1749959"/>
            <a:ext cx="361809" cy="361809"/>
          </a:xfrm>
          <a:prstGeom prst="rect">
            <a:avLst/>
          </a:prstGeom>
        </p:spPr>
      </p:pic>
      <p:pic>
        <p:nvPicPr>
          <p:cNvPr id="12" name="YouTube icon with link">
            <a:hlinkClick r:id="rId8"/>
            <a:extLst>
              <a:ext uri="{FF2B5EF4-FFF2-40B4-BE49-F238E27FC236}">
                <a16:creationId xmlns:a16="http://schemas.microsoft.com/office/drawing/2014/main" id="{824B7980-FBEC-3041-A577-CB28ACF6708B}"/>
              </a:ext>
            </a:extLst>
          </p:cNvPr>
          <p:cNvPicPr>
            <a:picLocks noChangeAspect="1"/>
          </p:cNvPicPr>
          <p:nvPr userDrawn="1"/>
        </p:nvPicPr>
        <p:blipFill>
          <a:blip r:embed="rId9"/>
          <a:srcRect/>
          <a:stretch/>
        </p:blipFill>
        <p:spPr>
          <a:xfrm>
            <a:off x="1666951" y="1749063"/>
            <a:ext cx="363600" cy="363600"/>
          </a:xfrm>
          <a:prstGeom prst="rect">
            <a:avLst/>
          </a:prstGeom>
        </p:spPr>
      </p:pic>
      <p:pic>
        <p:nvPicPr>
          <p:cNvPr id="17" name="Twitter icon with link">
            <a:hlinkClick r:id="rId10" tooltip="https://twitter.com/sap"/>
            <a:extLst>
              <a:ext uri="{FF2B5EF4-FFF2-40B4-BE49-F238E27FC236}">
                <a16:creationId xmlns:a16="http://schemas.microsoft.com/office/drawing/2014/main" id="{C7DD8D5A-9558-C641-B317-5E16E76AA0F3}"/>
              </a:ext>
            </a:extLst>
          </p:cNvPr>
          <p:cNvPicPr>
            <a:picLocks noChangeAspect="1"/>
          </p:cNvPicPr>
          <p:nvPr userDrawn="1"/>
        </p:nvPicPr>
        <p:blipFill>
          <a:blip r:embed="rId11"/>
          <a:srcRect/>
          <a:stretch/>
        </p:blipFill>
        <p:spPr>
          <a:xfrm>
            <a:off x="1078206" y="1749959"/>
            <a:ext cx="361809" cy="361809"/>
          </a:xfrm>
          <a:prstGeom prst="rect">
            <a:avLst/>
          </a:prstGeom>
        </p:spPr>
      </p:pic>
      <p:pic>
        <p:nvPicPr>
          <p:cNvPr id="18" name="Facebook icon with link">
            <a:hlinkClick r:id="rId12"/>
            <a:extLst>
              <a:ext uri="{FF2B5EF4-FFF2-40B4-BE49-F238E27FC236}">
                <a16:creationId xmlns:a16="http://schemas.microsoft.com/office/drawing/2014/main" id="{F025CC37-340C-DA49-B389-CC3B3E5AFB63}"/>
              </a:ext>
            </a:extLst>
          </p:cNvPr>
          <p:cNvPicPr>
            <a:picLocks noChangeAspect="1"/>
          </p:cNvPicPr>
          <p:nvPr userDrawn="1"/>
        </p:nvPicPr>
        <p:blipFill>
          <a:blip r:embed="rId13"/>
          <a:srcRect/>
          <a:stretch/>
        </p:blipFill>
        <p:spPr>
          <a:xfrm>
            <a:off x="487670" y="1749063"/>
            <a:ext cx="363600" cy="363600"/>
          </a:xfrm>
          <a:prstGeom prst="rect">
            <a:avLst/>
          </a:prstGeom>
        </p:spPr>
      </p:pic>
    </p:spTree>
    <p:extLst>
      <p:ext uri="{BB962C8B-B14F-4D97-AF65-F5344CB8AC3E}">
        <p14:creationId xmlns:p14="http://schemas.microsoft.com/office/powerpoint/2010/main" val="4519251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opyright German">
    <p:spTree>
      <p:nvGrpSpPr>
        <p:cNvPr id="1" name=""/>
        <p:cNvGrpSpPr/>
        <p:nvPr/>
      </p:nvGrpSpPr>
      <p:grpSpPr>
        <a:xfrm>
          <a:off x="0" y="0"/>
          <a:ext cx="0" cy="0"/>
          <a:chOff x="0" y="0"/>
          <a:chExt cx="0" cy="0"/>
        </a:xfrm>
      </p:grpSpPr>
      <p:pic>
        <p:nvPicPr>
          <p:cNvPr id="19" name="SAP Logo" descr="SAP Logo" title="SAP Logo"/>
          <p:cNvPicPr>
            <a:picLocks noChangeAspect="1"/>
          </p:cNvPicPr>
          <p:nvPr userDrawn="1"/>
        </p:nvPicPr>
        <p:blipFill>
          <a:blip r:embed="rId2"/>
          <a:stretch>
            <a:fillRect/>
          </a:stretch>
        </p:blipFill>
        <p:spPr>
          <a:xfrm>
            <a:off x="9727200" y="5994000"/>
            <a:ext cx="1963636" cy="360000"/>
          </a:xfrm>
          <a:prstGeom prst="rect">
            <a:avLst/>
          </a:prstGeom>
        </p:spPr>
      </p:pic>
      <p:sp>
        <p:nvSpPr>
          <p:cNvPr id="27" name="Copyright information-German"/>
          <p:cNvSpPr txBox="1"/>
          <p:nvPr userDrawn="1"/>
        </p:nvSpPr>
        <p:spPr bwMode="black">
          <a:xfrm>
            <a:off x="503238" y="2645292"/>
            <a:ext cx="6076808" cy="3708708"/>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800" b="0" noProof="0" dirty="0"/>
              <a:t>© 2024 SAP SE </a:t>
            </a:r>
            <a:r>
              <a:rPr lang="de-DE" sz="800" b="0" noProof="0" dirty="0"/>
              <a:t>oder ein SAP-Konzernunternehmen. Alle Rechte vorbehalten</a:t>
            </a:r>
            <a:r>
              <a:rPr lang="en-US" sz="800" b="0" noProof="0" dirty="0"/>
              <a:t>.</a:t>
            </a:r>
            <a:endParaRPr lang="de-DE" sz="800" kern="0" dirty="0">
              <a:ea typeface="Arial Unicode MS" pitchFamily="34" charset="-128"/>
              <a:cs typeface="Arial Unicode MS" pitchFamily="34" charset="-128"/>
            </a:endParaRPr>
          </a:p>
          <a:p>
            <a:pPr>
              <a:spcBef>
                <a:spcPts val="600"/>
              </a:spcBef>
            </a:pPr>
            <a:r>
              <a:rPr lang="de-DE" sz="8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600"/>
              </a:spcBef>
            </a:pPr>
            <a:r>
              <a:rPr lang="de-DE" sz="8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600"/>
              </a:spcBef>
            </a:pPr>
            <a:r>
              <a:rPr lang="de-DE" sz="8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Die SAP SE oder ihre Konzernunternehmen übernehmen keinerlei Haftung oder Gewährleistung für Fehler oder Unvollständigkeiten in dieser Publikation. 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600"/>
              </a:spcBef>
            </a:pPr>
            <a:r>
              <a:rPr lang="de-DE" sz="8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600"/>
              </a:spcBef>
            </a:pPr>
            <a:r>
              <a:rPr lang="de-DE" sz="8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(oder von einem SAP-Konzernunternehmen) in Deutschland und verschiedenen anderen Ländern weltweit.</a:t>
            </a:r>
            <a:r>
              <a:rPr lang="de-DE" sz="800" kern="1200" baseline="0" noProof="0" dirty="0">
                <a:solidFill>
                  <a:schemeClr val="tx1"/>
                </a:solidFill>
                <a:effectLst/>
                <a:latin typeface="Arial"/>
                <a:ea typeface="+mn-ea"/>
                <a:cs typeface="+mn-cs"/>
              </a:rPr>
              <a:t> </a:t>
            </a:r>
            <a:r>
              <a:rPr lang="de-DE" sz="800" kern="1200" noProof="0" dirty="0">
                <a:solidFill>
                  <a:schemeClr val="tx1"/>
                </a:solidFill>
                <a:effectLst/>
                <a:latin typeface="Arial"/>
                <a:ea typeface="+mn-ea"/>
                <a:cs typeface="+mn-cs"/>
              </a:rPr>
              <a:t>Alle anderen Namen von Produkten und Dienstleistungen sind Marken der jeweiligen Firmen. </a:t>
            </a:r>
          </a:p>
          <a:p>
            <a:pPr>
              <a:spcBef>
                <a:spcPts val="600"/>
              </a:spcBef>
            </a:pPr>
            <a:r>
              <a:rPr lang="de-DE" sz="800" kern="1200" noProof="0" dirty="0">
                <a:solidFill>
                  <a:schemeClr val="tx1"/>
                </a:solidFill>
                <a:effectLst/>
                <a:latin typeface="Arial"/>
                <a:ea typeface="+mn-ea"/>
                <a:cs typeface="+mn-cs"/>
              </a:rPr>
              <a:t>Zusätzliche Informationen zur Marke und Vermerke finden Sie auf der Seite </a:t>
            </a:r>
            <a:r>
              <a:rPr lang="en-US" sz="800" kern="1200" dirty="0">
                <a:solidFill>
                  <a:schemeClr val="tx1"/>
                </a:solidFill>
                <a:latin typeface="Arial"/>
                <a:ea typeface="Arial Unicode MS" panose="020B0604020202020204" pitchFamily="34" charset="-128"/>
                <a:cs typeface="+mn-cs"/>
                <a:hlinkClick r:id="rId3"/>
              </a:rPr>
              <a:t>www.sap.com/trademark</a:t>
            </a:r>
            <a:r>
              <a:rPr lang="en-US" sz="800" kern="1200" dirty="0">
                <a:solidFill>
                  <a:schemeClr val="tx1"/>
                </a:solidFill>
                <a:latin typeface="Arial"/>
                <a:ea typeface="Arial Unicode MS" panose="020B0604020202020204" pitchFamily="34" charset="-128"/>
                <a:cs typeface="+mn-cs"/>
              </a:rPr>
              <a:t> </a:t>
            </a:r>
            <a:endParaRPr lang="de-DE" sz="800" kern="1200" noProof="0" dirty="0">
              <a:solidFill>
                <a:schemeClr val="tx1"/>
              </a:solidFill>
              <a:effectLst/>
              <a:latin typeface="Arial"/>
              <a:ea typeface="+mn-ea"/>
              <a:cs typeface="+mn-cs"/>
            </a:endParaRPr>
          </a:p>
        </p:txBody>
      </p:sp>
      <p:sp>
        <p:nvSpPr>
          <p:cNvPr id="16" name="Copyright information">
            <a:hlinkClick r:id="rId4" tooltip="www.sap.com/contactsap"/>
          </p:cNvPr>
          <p:cNvSpPr txBox="1"/>
          <p:nvPr userDrawn="1"/>
        </p:nvSpPr>
        <p:spPr bwMode="black">
          <a:xfrm>
            <a:off x="503238" y="2461398"/>
            <a:ext cx="2580640"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en-US" sz="1100" b="1" kern="1200" dirty="0">
                <a:solidFill>
                  <a:schemeClr val="accent1"/>
                </a:solidFill>
                <a:latin typeface="Arial"/>
                <a:ea typeface="Arial Unicode MS" panose="020B0604020202020204" pitchFamily="34" charset="-128"/>
                <a:cs typeface="+mn-cs"/>
              </a:rPr>
              <a:t>www.sap.com/germany</a:t>
            </a:r>
            <a:r>
              <a:rPr lang="en-US" sz="1100" b="1" kern="1200" dirty="0">
                <a:solidFill>
                  <a:schemeClr val="tx1"/>
                </a:solidFill>
                <a:latin typeface="Arial"/>
                <a:ea typeface="Arial Unicode MS" panose="020B0604020202020204" pitchFamily="34" charset="-128"/>
                <a:cs typeface="+mn-cs"/>
              </a:rPr>
              <a:t>/contactsap</a:t>
            </a:r>
          </a:p>
        </p:txBody>
      </p:sp>
      <p:sp>
        <p:nvSpPr>
          <p:cNvPr id="26" name="SAP folgen auf"/>
          <p:cNvSpPr txBox="1"/>
          <p:nvPr userDrawn="1"/>
        </p:nvSpPr>
        <p:spPr bwMode="black">
          <a:xfrm>
            <a:off x="503997" y="1461001"/>
            <a:ext cx="1228549" cy="169277"/>
          </a:xfrm>
          <a:prstGeom prst="rect">
            <a:avLst/>
          </a:prstGeom>
          <a:noFill/>
        </p:spPr>
        <p:txBody>
          <a:bodyPr wrap="square" lIns="0" tIns="0" rIns="0" bIns="0" rtlCol="0" anchor="b">
            <a:no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lang="de-DE" sz="1100" b="0" kern="1200" noProof="0" dirty="0">
                <a:solidFill>
                  <a:schemeClr val="tx1"/>
                </a:solidFill>
                <a:latin typeface="Arial"/>
                <a:ea typeface="Arial Unicode MS" panose="020B0604020202020204" pitchFamily="34" charset="-128"/>
                <a:cs typeface="+mn-cs"/>
              </a:rPr>
              <a:t>SAP folgen auf</a:t>
            </a:r>
          </a:p>
        </p:txBody>
      </p:sp>
      <p:pic>
        <p:nvPicPr>
          <p:cNvPr id="10" name="SAP Ariba Logo" descr="SAP Ariba Logo" title="SAP Ariba Logo">
            <a:extLst>
              <a:ext uri="{FF2B5EF4-FFF2-40B4-BE49-F238E27FC236}">
                <a16:creationId xmlns:a16="http://schemas.microsoft.com/office/drawing/2014/main" id="{56FA93D9-2EA3-451A-B989-8AB6FA858FA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bwMode="invGray">
          <a:xfrm>
            <a:off x="504000" y="504000"/>
            <a:ext cx="1108174" cy="216000"/>
          </a:xfrm>
          <a:prstGeom prst="rect">
            <a:avLst/>
          </a:prstGeom>
        </p:spPr>
      </p:pic>
      <p:pic>
        <p:nvPicPr>
          <p:cNvPr id="11" name="Linkedin icon with link">
            <a:hlinkClick r:id="rId6"/>
            <a:extLst>
              <a:ext uri="{FF2B5EF4-FFF2-40B4-BE49-F238E27FC236}">
                <a16:creationId xmlns:a16="http://schemas.microsoft.com/office/drawing/2014/main" id="{04FC08A0-A8CA-4B47-811C-B1F5FAD0BDD5}"/>
              </a:ext>
            </a:extLst>
          </p:cNvPr>
          <p:cNvPicPr>
            <a:picLocks noChangeAspect="1"/>
          </p:cNvPicPr>
          <p:nvPr userDrawn="1"/>
        </p:nvPicPr>
        <p:blipFill>
          <a:blip r:embed="rId7"/>
          <a:srcRect/>
          <a:stretch/>
        </p:blipFill>
        <p:spPr>
          <a:xfrm>
            <a:off x="2257487" y="1749959"/>
            <a:ext cx="361809" cy="361809"/>
          </a:xfrm>
          <a:prstGeom prst="rect">
            <a:avLst/>
          </a:prstGeom>
        </p:spPr>
      </p:pic>
      <p:pic>
        <p:nvPicPr>
          <p:cNvPr id="17" name="YouTube icon with link">
            <a:hlinkClick r:id="rId8"/>
            <a:extLst>
              <a:ext uri="{FF2B5EF4-FFF2-40B4-BE49-F238E27FC236}">
                <a16:creationId xmlns:a16="http://schemas.microsoft.com/office/drawing/2014/main" id="{1DCEF613-020B-7E48-892A-F21102C2B36E}"/>
              </a:ext>
            </a:extLst>
          </p:cNvPr>
          <p:cNvPicPr>
            <a:picLocks noChangeAspect="1"/>
          </p:cNvPicPr>
          <p:nvPr userDrawn="1"/>
        </p:nvPicPr>
        <p:blipFill>
          <a:blip r:embed="rId9"/>
          <a:srcRect/>
          <a:stretch/>
        </p:blipFill>
        <p:spPr>
          <a:xfrm>
            <a:off x="1666951" y="1749063"/>
            <a:ext cx="363600" cy="363600"/>
          </a:xfrm>
          <a:prstGeom prst="rect">
            <a:avLst/>
          </a:prstGeom>
        </p:spPr>
      </p:pic>
      <p:pic>
        <p:nvPicPr>
          <p:cNvPr id="18" name="Twitter icon with link">
            <a:hlinkClick r:id="rId10" tooltip="https://twitter.com/sap"/>
            <a:extLst>
              <a:ext uri="{FF2B5EF4-FFF2-40B4-BE49-F238E27FC236}">
                <a16:creationId xmlns:a16="http://schemas.microsoft.com/office/drawing/2014/main" id="{4DFA5F3A-4663-E84B-978B-699C77202B16}"/>
              </a:ext>
            </a:extLst>
          </p:cNvPr>
          <p:cNvPicPr>
            <a:picLocks noChangeAspect="1"/>
          </p:cNvPicPr>
          <p:nvPr userDrawn="1"/>
        </p:nvPicPr>
        <p:blipFill>
          <a:blip r:embed="rId11"/>
          <a:srcRect/>
          <a:stretch/>
        </p:blipFill>
        <p:spPr>
          <a:xfrm>
            <a:off x="1078206" y="1749959"/>
            <a:ext cx="361809" cy="361809"/>
          </a:xfrm>
          <a:prstGeom prst="rect">
            <a:avLst/>
          </a:prstGeom>
        </p:spPr>
      </p:pic>
      <p:pic>
        <p:nvPicPr>
          <p:cNvPr id="20" name="Facebook icon with link">
            <a:hlinkClick r:id="rId12"/>
            <a:extLst>
              <a:ext uri="{FF2B5EF4-FFF2-40B4-BE49-F238E27FC236}">
                <a16:creationId xmlns:a16="http://schemas.microsoft.com/office/drawing/2014/main" id="{5C6C21C3-2A13-104F-BAE7-FFE38F2F2B1C}"/>
              </a:ext>
            </a:extLst>
          </p:cNvPr>
          <p:cNvPicPr>
            <a:picLocks noChangeAspect="1"/>
          </p:cNvPicPr>
          <p:nvPr userDrawn="1"/>
        </p:nvPicPr>
        <p:blipFill>
          <a:blip r:embed="rId13"/>
          <a:srcRect/>
          <a:stretch/>
        </p:blipFill>
        <p:spPr>
          <a:xfrm>
            <a:off x="487670" y="1749063"/>
            <a:ext cx="363600" cy="363600"/>
          </a:xfrm>
          <a:prstGeom prst="rect">
            <a:avLst/>
          </a:prstGeom>
        </p:spPr>
      </p:pic>
    </p:spTree>
    <p:extLst>
      <p:ext uri="{BB962C8B-B14F-4D97-AF65-F5344CB8AC3E}">
        <p14:creationId xmlns:p14="http://schemas.microsoft.com/office/powerpoint/2010/main" val="19118627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6208016" y="1692001"/>
            <a:ext cx="5662800" cy="4392000"/>
          </a:xfrm>
          <a:solidFill>
            <a:schemeClr val="accent2"/>
          </a:solidFill>
        </p:spPr>
        <p:txBody>
          <a:bodyPr vert="horz" lIns="0" tIns="1543147" rIns="0" bIns="0" rtlCol="0" anchor="t" anchorCtr="0">
            <a:noAutofit/>
          </a:bodyPr>
          <a:lstStyle>
            <a:lvl1pPr marL="0" indent="0" algn="ctr" defTabSz="1088558"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1"/>
            <a:ext cx="56628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1280457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spTree>
      <p:nvGrpSpPr>
        <p:cNvPr id="1" name=""/>
        <p:cNvGrpSpPr/>
        <p:nvPr/>
      </p:nvGrpSpPr>
      <p:grpSpPr>
        <a:xfrm>
          <a:off x="0" y="0"/>
          <a:ext cx="0" cy="0"/>
          <a:chOff x="0" y="0"/>
          <a:chExt cx="0" cy="0"/>
        </a:xfrm>
      </p:grpSpPr>
      <p:pic>
        <p:nvPicPr>
          <p:cNvPr id="9" name="SAP Logo" descr="SAP Logo" title="SAP Logo"/>
          <p:cNvPicPr>
            <a:picLocks noChangeAspect="1"/>
          </p:cNvPicPr>
          <p:nvPr userDrawn="1"/>
        </p:nvPicPr>
        <p:blipFill>
          <a:blip r:embed="rId2"/>
          <a:stretch>
            <a:fillRect/>
          </a:stretch>
        </p:blipFill>
        <p:spPr>
          <a:xfrm>
            <a:off x="9950552" y="6217668"/>
            <a:ext cx="1963636" cy="360000"/>
          </a:xfrm>
          <a:prstGeom prst="rect">
            <a:avLst/>
          </a:prstGeom>
        </p:spPr>
      </p:pic>
      <p:sp>
        <p:nvSpPr>
          <p:cNvPr id="7" name="Pictogram Placeholder"/>
          <p:cNvSpPr>
            <a:spLocks noGrp="1"/>
          </p:cNvSpPr>
          <p:nvPr>
            <p:ph type="pic" sz="quarter" idx="16"/>
          </p:nvPr>
        </p:nvSpPr>
        <p:spPr>
          <a:xfrm>
            <a:off x="6954855" y="963000"/>
            <a:ext cx="4932000" cy="4932000"/>
          </a:xfrm>
        </p:spPr>
        <p:txBody>
          <a:bodyPr/>
          <a:lstStyle/>
          <a:p>
            <a:r>
              <a:rPr lang="en-US"/>
              <a:t>Click icon to add picture</a:t>
            </a:r>
            <a:endParaRPr lang="de-DE" dirty="0"/>
          </a:p>
        </p:txBody>
      </p:sp>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CONFIDENTIAL</a:t>
            </a:r>
            <a:endParaRPr lang="en-US" sz="900" b="0" dirty="0"/>
          </a:p>
        </p:txBody>
      </p:sp>
      <p:sp>
        <p:nvSpPr>
          <p:cNvPr id="6" name="Speaker"/>
          <p:cNvSpPr>
            <a:spLocks noGrp="1"/>
          </p:cNvSpPr>
          <p:nvPr userDrawn="1">
            <p:ph type="subTitle" idx="1" hasCustomPrompt="1"/>
          </p:nvPr>
        </p:nvSpPr>
        <p:spPr bwMode="black">
          <a:xfrm>
            <a:off x="288001" y="4268503"/>
            <a:ext cx="637343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2021</a:t>
            </a:r>
          </a:p>
        </p:txBody>
      </p:sp>
      <p:sp>
        <p:nvSpPr>
          <p:cNvPr id="8" name="Title 7"/>
          <p:cNvSpPr>
            <a:spLocks noGrp="1"/>
          </p:cNvSpPr>
          <p:nvPr>
            <p:ph type="title" hasCustomPrompt="1"/>
          </p:nvPr>
        </p:nvSpPr>
        <p:spPr>
          <a:xfrm>
            <a:off x="288001" y="2706317"/>
            <a:ext cx="6372000" cy="997196"/>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10" name="SAP Ariba Logo" descr="SAP Ariba Logo" title="SAP Ariba Logo">
            <a:extLst>
              <a:ext uri="{FF2B5EF4-FFF2-40B4-BE49-F238E27FC236}">
                <a16:creationId xmlns:a16="http://schemas.microsoft.com/office/drawing/2014/main" id="{FE8E3BC1-501E-4723-93D4-1D0AA1B1DBA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288000" y="1880235"/>
            <a:ext cx="1108174" cy="216000"/>
          </a:xfrm>
          <a:prstGeom prst="rect">
            <a:avLst/>
          </a:prstGeom>
        </p:spPr>
      </p:pic>
    </p:spTree>
    <p:extLst>
      <p:ext uri="{BB962C8B-B14F-4D97-AF65-F5344CB8AC3E}">
        <p14:creationId xmlns:p14="http://schemas.microsoft.com/office/powerpoint/2010/main" val="3048046299"/>
      </p:ext>
    </p:extLst>
  </p:cSld>
  <p:clrMapOvr>
    <a:masterClrMapping/>
  </p:clrMapOvr>
  <p:extLst>
    <p:ext uri="{DCECCB84-F9BA-43D5-87BE-67443E8EF086}">
      <p15:sldGuideLst xmlns:p15="http://schemas.microsoft.com/office/powerpoint/2012/main">
        <p15:guide id="1" pos="181" userDrawn="1">
          <p15:clr>
            <a:srgbClr val="FBAE40"/>
          </p15:clr>
        </p15:guide>
        <p15:guide id="2" orient="horz" pos="1704" userDrawn="1">
          <p15:clr>
            <a:srgbClr val="FBAE40"/>
          </p15:clr>
        </p15:guide>
        <p15:guide id="3" pos="4196" userDrawn="1">
          <p15:clr>
            <a:srgbClr val="FBAE40"/>
          </p15:clr>
        </p15:guide>
        <p15:guide id="4" orient="horz" pos="2688" userDrawn="1">
          <p15:clr>
            <a:srgbClr val="FBAE40"/>
          </p15:clr>
        </p15:guide>
        <p15:guide id="5" orient="horz" pos="2335" userDrawn="1">
          <p15:clr>
            <a:srgbClr val="FBAE40"/>
          </p15:clr>
        </p15:guide>
        <p15:guide id="6" orient="horz" pos="2960" userDrawn="1">
          <p15:clr>
            <a:srgbClr val="FBAE40"/>
          </p15:clr>
        </p15:guide>
        <p15:guide id="7" orient="horz" pos="414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000"/>
            <a:ext cx="11185200" cy="4716000"/>
          </a:xfrm>
        </p:spPr>
        <p:txBody>
          <a:bodyPr>
            <a:norm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1859360619"/>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1020" userDrawn="1">
          <p15:clr>
            <a:srgbClr val="FBAE40"/>
          </p15:clr>
        </p15:guide>
        <p15:guide id="3" pos="7364" userDrawn="1">
          <p15:clr>
            <a:srgbClr val="FBAE40"/>
          </p15:clr>
        </p15:guide>
        <p15:guide id="4" orient="horz" pos="316" userDrawn="1">
          <p15:clr>
            <a:srgbClr val="FBAE40"/>
          </p15:clr>
        </p15:guide>
        <p15:guide id="5" orient="horz" pos="551" userDrawn="1">
          <p15:clr>
            <a:srgbClr val="FBAE40"/>
          </p15:clr>
        </p15:guide>
        <p15:guide id="6" orient="horz" pos="399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black">
          <a:xfrm>
            <a:off x="504000" y="3090446"/>
            <a:ext cx="11185200" cy="677108"/>
          </a:xfrm>
        </p:spPr>
        <p:txBody>
          <a:bodyPr anchor="ctr"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4109527874"/>
      </p:ext>
    </p:extLst>
  </p:cSld>
  <p:clrMapOvr>
    <a:masterClrMapping/>
  </p:clrMapOvr>
  <p:hf sldNum="0" hdr="0" ftr="0" dt="0"/>
  <p:extLst>
    <p:ext uri="{DCECCB84-F9BA-43D5-87BE-67443E8EF086}">
      <p15:sldGuideLst xmlns:p15="http://schemas.microsoft.com/office/powerpoint/2012/main">
        <p15:guide id="1" pos="317" userDrawn="1">
          <p15:clr>
            <a:srgbClr val="FBAE40"/>
          </p15:clr>
        </p15:guide>
        <p15:guide id="2" orient="horz" pos="2160" userDrawn="1">
          <p15:clr>
            <a:srgbClr val="FBAE40"/>
          </p15:clr>
        </p15:guide>
        <p15:guide id="3" pos="7364"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bwMode="gray">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a:t>
            </a:r>
          </a:p>
        </p:txBody>
      </p:sp>
      <p:sp>
        <p:nvSpPr>
          <p:cNvPr id="2" name="Divider text"/>
          <p:cNvSpPr>
            <a:spLocks noGrp="1"/>
          </p:cNvSpPr>
          <p:nvPr>
            <p:ph type="ctrTitle" hasCustomPrompt="1"/>
          </p:nvPr>
        </p:nvSpPr>
        <p:spPr bwMode="black">
          <a:xfrm>
            <a:off x="504000" y="1375046"/>
            <a:ext cx="11185200" cy="677108"/>
          </a:xfrm>
        </p:spPr>
        <p:txBody>
          <a:bodyPr anchor="t"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1008985274"/>
      </p:ext>
    </p:extLst>
  </p:cSld>
  <p:clrMapOvr>
    <a:masterClrMapping/>
  </p:clrMapOvr>
  <p:hf sldNum="0" hdr="0" ftr="0" dt="0"/>
  <p:extLst>
    <p:ext uri="{DCECCB84-F9BA-43D5-87BE-67443E8EF086}">
      <p15:sldGuideLst xmlns:p15="http://schemas.microsoft.com/office/powerpoint/2012/main">
        <p15:guide id="1" orient="horz" pos="2160" userDrawn="1">
          <p15:clr>
            <a:srgbClr val="FBAE40"/>
          </p15:clr>
        </p15:guide>
        <p15:guide id="2" pos="7364" userDrawn="1">
          <p15:clr>
            <a:srgbClr val="FBAE40"/>
          </p15:clr>
        </p15:guide>
        <p15:guide id="3" pos="317" userDrawn="1">
          <p15:clr>
            <a:srgbClr val="FBAE40"/>
          </p15:clr>
        </p15:guide>
        <p15:guide id="4" orient="horz" pos="865" userDrawn="1">
          <p15:clr>
            <a:srgbClr val="FBAE40"/>
          </p15:clr>
        </p15:guide>
        <p15:guide id="5" orient="horz" pos="1294"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466743634"/>
      </p:ext>
    </p:extLst>
  </p:cSld>
  <p:clrMapOvr>
    <a:masterClrMapping/>
  </p:clrMapOvr>
  <p:extLst>
    <p:ext uri="{DCECCB84-F9BA-43D5-87BE-67443E8EF086}">
      <p15:sldGuideLst xmlns:p15="http://schemas.microsoft.com/office/powerpoint/2012/main">
        <p15:guide id="1" pos="317" userDrawn="1">
          <p15:clr>
            <a:srgbClr val="FBAE40"/>
          </p15:clr>
        </p15:guide>
        <p15:guide id="2" orient="horz" pos="317" userDrawn="1">
          <p15:clr>
            <a:srgbClr val="FBAE40"/>
          </p15:clr>
        </p15:guide>
        <p15:guide id="3" pos="7364" userDrawn="1">
          <p15:clr>
            <a:srgbClr val="FBAE40"/>
          </p15:clr>
        </p15:guide>
        <p15:guide id="4" orient="horz" pos="551" userDrawn="1">
          <p15:clr>
            <a:srgbClr val="FBAE40"/>
          </p15:clr>
        </p15:guide>
        <p15:guide id="5" orient="horz" pos="3992"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 blue">
    <p:bg>
      <p:bgPr>
        <a:solidFill>
          <a:srgbClr val="00195A"/>
        </a:solidFill>
        <a:effectLst/>
      </p:bgPr>
    </p:bg>
    <p:spTree>
      <p:nvGrpSpPr>
        <p:cNvPr id="1" name=""/>
        <p:cNvGrpSpPr/>
        <p:nvPr/>
      </p:nvGrpSpPr>
      <p:grpSpPr>
        <a:xfrm>
          <a:off x="0" y="0"/>
          <a:ext cx="0" cy="0"/>
          <a:chOff x="0" y="0"/>
          <a:chExt cx="0" cy="0"/>
        </a:xfrm>
      </p:grpSpPr>
      <p:sp>
        <p:nvSpPr>
          <p:cNvPr id="3" name="Title"/>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921891469"/>
      </p:ext>
    </p:extLst>
  </p:cSld>
  <p:clrMapOvr>
    <a:masterClrMapping/>
  </p:clrMapOvr>
  <p:extLst>
    <p:ext uri="{DCECCB84-F9BA-43D5-87BE-67443E8EF086}">
      <p15:sldGuideLst xmlns:p15="http://schemas.microsoft.com/office/powerpoint/2012/main">
        <p15:guide id="1" pos="317">
          <p15:clr>
            <a:srgbClr val="FBAE40"/>
          </p15:clr>
        </p15:guide>
        <p15:guide id="2" orient="horz" pos="317">
          <p15:clr>
            <a:srgbClr val="FBAE40"/>
          </p15:clr>
        </p15:guide>
        <p15:guide id="3" pos="7364">
          <p15:clr>
            <a:srgbClr val="FBAE40"/>
          </p15:clr>
        </p15:guide>
        <p15:guide id="4" orient="horz" pos="551">
          <p15:clr>
            <a:srgbClr val="FBAE40"/>
          </p15:clr>
        </p15:guide>
        <p15:guide id="5" orient="horz" pos="399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503999" y="1620000"/>
            <a:ext cx="11186477" cy="4716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129332223"/>
      </p:ext>
    </p:extLst>
  </p:cSld>
  <p:clrMapOvr>
    <a:masterClrMapping/>
  </p:clrMapOvr>
  <p:extLst>
    <p:ext uri="{DCECCB84-F9BA-43D5-87BE-67443E8EF086}">
      <p15:sldGuideLst xmlns:p15="http://schemas.microsoft.com/office/powerpoint/2012/main">
        <p15:guide id="1" pos="316" userDrawn="1">
          <p15:clr>
            <a:srgbClr val="FBAE40"/>
          </p15:clr>
        </p15:guide>
        <p15:guide id="2" orient="horz" pos="3991" userDrawn="1">
          <p15:clr>
            <a:srgbClr val="FBAE40"/>
          </p15:clr>
        </p15:guide>
        <p15:guide id="3" pos="7364" userDrawn="1">
          <p15:clr>
            <a:srgbClr val="FBAE40"/>
          </p15:clr>
        </p15:guide>
        <p15:guide id="4" orient="horz" pos="318" userDrawn="1">
          <p15:clr>
            <a:srgbClr val="FBAE40"/>
          </p15:clr>
        </p15:guide>
        <p15:guide id="5" orient="horz" pos="552" userDrawn="1">
          <p15:clr>
            <a:srgbClr val="FBAE40"/>
          </p15:clr>
        </p15:guide>
        <p15:guide id="6" orient="horz" pos="1019"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1" name="Classification"/>
          <p:cNvSpPr txBox="1"/>
          <p:nvPr userDrawn="1"/>
        </p:nvSpPr>
        <p:spPr bwMode="black">
          <a:xfrm>
            <a:off x="2814655" y="6559834"/>
            <a:ext cx="564257"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a:solidFill>
                  <a:schemeClr val="tx1"/>
                </a:solidFill>
                <a:latin typeface="Arial"/>
                <a:ea typeface="Arial Unicode MS"/>
                <a:cs typeface="Arial Unicode MS" pitchFamily="34" charset="-128"/>
                <a:sym typeface="Arial"/>
              </a:rPr>
              <a:t>CONFIDENTIAL</a:t>
            </a:r>
            <a:endParaRPr kumimoji="0" lang="en-US" sz="600" b="0" i="0" u="none" kern="0" baseline="0" dirty="0">
              <a:solidFill>
                <a:schemeClr val="tx1"/>
              </a:solidFill>
              <a:latin typeface="Arial"/>
              <a:ea typeface="Arial Unicode MS"/>
              <a:cs typeface="Arial Unicode MS" pitchFamily="34" charset="-128"/>
              <a:sym typeface="Arial"/>
            </a:endParaRPr>
          </a:p>
        </p:txBody>
      </p:sp>
      <p:sp>
        <p:nvSpPr>
          <p:cNvPr id="10" name="Copyright"/>
          <p:cNvSpPr txBox="1"/>
          <p:nvPr userDrawn="1"/>
        </p:nvSpPr>
        <p:spPr bwMode="black">
          <a:xfrm>
            <a:off x="504001" y="6559834"/>
            <a:ext cx="2269679" cy="184666"/>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2024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3" name="Text Placeholder"/>
          <p:cNvSpPr>
            <a:spLocks noGrp="1"/>
          </p:cNvSpPr>
          <p:nvPr userDrawn="1">
            <p:ph type="body" idx="1"/>
          </p:nvPr>
        </p:nvSpPr>
        <p:spPr bwMode="black">
          <a:xfrm>
            <a:off x="504001" y="1620000"/>
            <a:ext cx="11186476" cy="4716000"/>
          </a:xfrm>
          <a:prstGeom prst="rect">
            <a:avLst/>
          </a:prstGeom>
        </p:spPr>
        <p:txBody>
          <a:bodyPr vert="horz" lIns="0" tIns="0" rIns="0" bIns="0" rtlCol="0">
            <a:norm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p:cNvSpPr>
            <a:spLocks noGrp="1"/>
          </p:cNvSpPr>
          <p:nvPr userDrawn="1">
            <p:ph type="title"/>
          </p:nvPr>
        </p:nvSpPr>
        <p:spPr bwMode="black">
          <a:xfrm>
            <a:off x="504001" y="504000"/>
            <a:ext cx="11186476" cy="369332"/>
          </a:xfrm>
          <a:prstGeom prst="rect">
            <a:avLst/>
          </a:prstGeom>
        </p:spPr>
        <p:txBody>
          <a:bodyPr vert="horz" wrap="square" lIns="0" tIns="0" rIns="0" bIns="0" rtlCol="0" anchor="t" anchorCtr="0">
            <a:spAutoFit/>
          </a:bodyPr>
          <a:lstStyle/>
          <a:p>
            <a:r>
              <a:rPr lang="en-US" noProof="0" dirty="0"/>
              <a:t>Insert page title (sentence case)</a:t>
            </a:r>
          </a:p>
        </p:txBody>
      </p:sp>
      <p:sp>
        <p:nvSpPr>
          <p:cNvPr id="5" name="TextBox 4">
            <a:extLst>
              <a:ext uri="{FF2B5EF4-FFF2-40B4-BE49-F238E27FC236}">
                <a16:creationId xmlns:a16="http://schemas.microsoft.com/office/drawing/2014/main" id="{8D56EB85-1F94-F30E-346D-CC45DC5DECA5}"/>
              </a:ext>
            </a:extLst>
          </p:cNvPr>
          <p:cNvSpPr txBox="1"/>
          <p:nvPr>
            <p:extLst>
              <p:ext uri="{1162E1C5-73C7-4A58-AE30-91384D911F3F}">
                <p184:classification xmlns:p184="http://schemas.microsoft.com/office/powerpoint/2018/4/main" val="ftr"/>
              </p:ext>
            </p:extLst>
          </p:nvPr>
        </p:nvSpPr>
        <p:spPr>
          <a:xfrm>
            <a:off x="0" y="6705600"/>
            <a:ext cx="654050" cy="152400"/>
          </a:xfrm>
          <a:prstGeom prst="rect">
            <a:avLst/>
          </a:prstGeom>
        </p:spPr>
        <p:txBody>
          <a:bodyPr horzOverflow="overflow" lIns="0" tIns="0" rIns="0" bIns="0">
            <a:spAutoFit/>
          </a:bodyPr>
          <a:lstStyle/>
          <a:p>
            <a:pPr algn="l"/>
            <a:r>
              <a:rPr lang="en-US" sz="1000">
                <a:solidFill>
                  <a:srgbClr val="000000"/>
                </a:solidFill>
                <a:latin typeface="Calibri" panose="020F0502020204030204" pitchFamily="34" charset="0"/>
                <a:cs typeface="Calibri" panose="020F0502020204030204" pitchFamily="34" charset="0"/>
              </a:rPr>
              <a:t>Confidential</a:t>
            </a:r>
          </a:p>
        </p:txBody>
      </p:sp>
    </p:spTree>
    <p:extLst>
      <p:ext uri="{BB962C8B-B14F-4D97-AF65-F5344CB8AC3E}">
        <p14:creationId xmlns:p14="http://schemas.microsoft.com/office/powerpoint/2010/main" val="3408294523"/>
      </p:ext>
    </p:extLst>
  </p:cSld>
  <p:clrMap bg1="dk1" tx1="lt1" bg2="dk2" tx2="lt2" accent1="accent1" accent2="accent2" accent3="accent3" accent4="accent4" accent5="accent5" accent6="accent6" hlink="hlink" folHlink="folHlink"/>
  <p:sldLayoutIdLst>
    <p:sldLayoutId id="2147483772" r:id="rId1"/>
    <p:sldLayoutId id="2147483773" r:id="rId2"/>
    <p:sldLayoutId id="2147483775" r:id="rId3"/>
    <p:sldLayoutId id="2147483741" r:id="rId4"/>
    <p:sldLayoutId id="2147483765" r:id="rId5"/>
    <p:sldLayoutId id="2147483767" r:id="rId6"/>
    <p:sldLayoutId id="2147483743" r:id="rId7"/>
    <p:sldLayoutId id="2147483778" r:id="rId8"/>
    <p:sldLayoutId id="2147483774" r:id="rId9"/>
    <p:sldLayoutId id="2147483779" r:id="rId10"/>
    <p:sldLayoutId id="2147483745" r:id="rId11"/>
    <p:sldLayoutId id="2147483760" r:id="rId12"/>
    <p:sldLayoutId id="2147483768" r:id="rId13"/>
    <p:sldLayoutId id="2147483769" r:id="rId14"/>
    <p:sldLayoutId id="2147483770" r:id="rId15"/>
    <p:sldLayoutId id="2147483744" r:id="rId16"/>
    <p:sldLayoutId id="2147483780" r:id="rId17"/>
    <p:sldLayoutId id="2147483757" r:id="rId18"/>
    <p:sldLayoutId id="2147483748" r:id="rId19"/>
    <p:sldLayoutId id="2147483771" r:id="rId20"/>
    <p:sldLayoutId id="2147483763" r:id="rId21"/>
    <p:sldLayoutId id="2147483751" r:id="rId22"/>
    <p:sldLayoutId id="2147483756" r:id="rId23"/>
    <p:sldLayoutId id="2147483740" r:id="rId24"/>
    <p:sldLayoutId id="2147483754" r:id="rId25"/>
    <p:sldLayoutId id="2147483755" r:id="rId26"/>
    <p:sldLayoutId id="2147483781" r:id="rId27"/>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upplier.ariba.com/" TargetMode="External"/><Relationship Id="rId1" Type="http://schemas.openxmlformats.org/officeDocument/2006/relationships/slideLayout" Target="../slideLayouts/slideLayout27.xml"/><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7.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7.xml"/><Relationship Id="rId5" Type="http://schemas.openxmlformats.org/officeDocument/2006/relationships/image" Target="../media/image27.png"/><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7.xml"/><Relationship Id="rId5" Type="http://schemas.openxmlformats.org/officeDocument/2006/relationships/image" Target="../media/image27.pn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35.png"/><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g"/><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7.xml"/><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7.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Title Image Placeholder">
            <a:extLst>
              <a:ext uri="{FF2B5EF4-FFF2-40B4-BE49-F238E27FC236}">
                <a16:creationId xmlns:a16="http://schemas.microsoft.com/office/drawing/2014/main" id="{07F23390-7783-43B6-848D-3300D02488FB}"/>
              </a:ext>
            </a:extLst>
          </p:cNvPr>
          <p:cNvPicPr>
            <a:picLocks noGrp="1" noChangeAspect="1"/>
          </p:cNvPicPr>
          <p:nvPr>
            <p:ph type="pic" sz="quarter" idx="12"/>
          </p:nvPr>
        </p:nvPicPr>
        <p:blipFill rotWithShape="1">
          <a:blip r:embed="rId3" cstate="screen">
            <a:extLst>
              <a:ext uri="{28A0092B-C50C-407E-A947-70E740481C1C}">
                <a14:useLocalDpi xmlns:a14="http://schemas.microsoft.com/office/drawing/2010/main"/>
              </a:ext>
            </a:extLst>
          </a:blip>
          <a:srcRect l="61" r="61"/>
          <a:stretch/>
        </p:blipFill>
        <p:spPr>
          <a:prstGeom prst="rect">
            <a:avLst/>
          </a:prstGeom>
        </p:spPr>
      </p:pic>
      <p:sp>
        <p:nvSpPr>
          <p:cNvPr id="8" name="Presentation Title"/>
          <p:cNvSpPr>
            <a:spLocks noGrp="1"/>
          </p:cNvSpPr>
          <p:nvPr>
            <p:ph type="title"/>
          </p:nvPr>
        </p:nvSpPr>
        <p:spPr/>
        <p:txBody>
          <a:bodyPr/>
          <a:lstStyle/>
          <a:p>
            <a:r>
              <a:rPr lang="en-US" dirty="0"/>
              <a:t>Ariba® Network</a:t>
            </a:r>
            <a:br>
              <a:rPr lang="en-US" dirty="0"/>
            </a:br>
            <a:r>
              <a:rPr lang="en-US" dirty="0">
                <a:solidFill>
                  <a:schemeClr val="accent1"/>
                </a:solidFill>
              </a:rPr>
              <a:t>Excel Catalog Guide</a:t>
            </a:r>
            <a:endParaRPr lang="de-DE" dirty="0">
              <a:solidFill>
                <a:schemeClr val="accent1"/>
              </a:solidFill>
            </a:endParaRPr>
          </a:p>
        </p:txBody>
      </p:sp>
    </p:spTree>
    <p:extLst>
      <p:ext uri="{BB962C8B-B14F-4D97-AF65-F5344CB8AC3E}">
        <p14:creationId xmlns:p14="http://schemas.microsoft.com/office/powerpoint/2010/main" val="35992439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001" y="504000"/>
            <a:ext cx="11186476" cy="369332"/>
          </a:xfrm>
        </p:spPr>
        <p:txBody>
          <a:bodyPr/>
          <a:lstStyle/>
          <a:p>
            <a:r>
              <a:rPr lang="en-US" dirty="0"/>
              <a:t>Ariba Network Access</a:t>
            </a:r>
            <a:r>
              <a:rPr lang="hu-HU" dirty="0"/>
              <a:t>, Catalog Publication</a:t>
            </a:r>
            <a:endParaRPr lang="en-US" dirty="0"/>
          </a:p>
        </p:txBody>
      </p:sp>
      <p:sp>
        <p:nvSpPr>
          <p:cNvPr id="8" name="AutoShape 2"/>
          <p:cNvSpPr>
            <a:spLocks noChangeArrowheads="1"/>
          </p:cNvSpPr>
          <p:nvPr/>
        </p:nvSpPr>
        <p:spPr bwMode="auto">
          <a:xfrm>
            <a:off x="325335" y="1414149"/>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endParaRPr lang="en-US" sz="1600" b="1" dirty="0">
              <a:solidFill>
                <a:schemeClr val="accent1"/>
              </a:solidFill>
            </a:endParaRPr>
          </a:p>
        </p:txBody>
      </p:sp>
      <p:sp>
        <p:nvSpPr>
          <p:cNvPr id="12" name="Text Box 3"/>
          <p:cNvSpPr txBox="1">
            <a:spLocks noChangeArrowheads="1"/>
          </p:cNvSpPr>
          <p:nvPr/>
        </p:nvSpPr>
        <p:spPr bwMode="auto">
          <a:xfrm>
            <a:off x="325335" y="1849472"/>
            <a:ext cx="3845090" cy="1575284"/>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lvl="1">
              <a:defRPr/>
            </a:pPr>
            <a:r>
              <a:rPr lang="en-US" sz="1600" dirty="0"/>
              <a:t>Go to: </a:t>
            </a:r>
            <a:r>
              <a:rPr lang="en-US" sz="1600" dirty="0">
                <a:solidFill>
                  <a:srgbClr val="BE0000"/>
                </a:solidFill>
                <a:hlinkClick r:id="rId2"/>
              </a:rPr>
              <a:t>http://supplier.ariba.com</a:t>
            </a:r>
            <a:r>
              <a:rPr lang="en-US" sz="1600" dirty="0">
                <a:solidFill>
                  <a:srgbClr val="BE0000"/>
                </a:solidFill>
              </a:rPr>
              <a:t> </a:t>
            </a:r>
          </a:p>
          <a:p>
            <a:pPr>
              <a:defRPr/>
            </a:pPr>
            <a:r>
              <a:rPr lang="en-US" sz="1600" dirty="0"/>
              <a:t>Enter your </a:t>
            </a:r>
            <a:r>
              <a:rPr lang="en-US" sz="1600" b="1" dirty="0"/>
              <a:t>Username</a:t>
            </a:r>
            <a:r>
              <a:rPr lang="en-US" sz="1600" dirty="0"/>
              <a:t> &amp; </a:t>
            </a:r>
            <a:r>
              <a:rPr lang="en-US" sz="1600" b="1" dirty="0"/>
              <a:t>Password</a:t>
            </a:r>
            <a:r>
              <a:rPr lang="en-US" sz="1600" dirty="0"/>
              <a:t> and click </a:t>
            </a:r>
            <a:r>
              <a:rPr lang="en-US" sz="1600" b="1" dirty="0"/>
              <a:t>Log In</a:t>
            </a:r>
            <a:r>
              <a:rPr lang="en-US" sz="1600" dirty="0"/>
              <a:t> to access your Production account.</a:t>
            </a:r>
            <a:endParaRPr lang="en-US" sz="1600" b="1" dirty="0">
              <a:solidFill>
                <a:srgbClr val="FF0000"/>
              </a:solidFill>
            </a:endParaRPr>
          </a:p>
        </p:txBody>
      </p:sp>
      <p:sp>
        <p:nvSpPr>
          <p:cNvPr id="13" name="TextBox 12"/>
          <p:cNvSpPr txBox="1"/>
          <p:nvPr/>
        </p:nvSpPr>
        <p:spPr>
          <a:xfrm>
            <a:off x="782430" y="1497440"/>
            <a:ext cx="3891488" cy="420280"/>
          </a:xfrm>
          <a:prstGeom prst="rect">
            <a:avLst/>
          </a:prstGeom>
        </p:spPr>
        <p:txBody>
          <a:bodyPr vert="horz" lIns="91419" tIns="45709" rIns="91419" bIns="45709" rtlCol="0">
            <a:noAutofit/>
          </a:bodyPr>
          <a:lstStyle>
            <a:defPPr>
              <a:defRPr lang="en-US"/>
            </a:defPPr>
            <a:lvl1pPr marL="0" indent="0" defTabSz="914400" eaLnBrk="1" latinLnBrk="0" hangingPunct="1">
              <a:lnSpc>
                <a:spcPct val="80000"/>
              </a:lnSpc>
              <a:spcBef>
                <a:spcPts val="0"/>
              </a:spcBef>
              <a:buClr>
                <a:schemeClr val="accent1"/>
              </a:buClr>
              <a:buSzPct val="80000"/>
              <a:buFontTx/>
              <a:buNone/>
              <a:defRPr sz="14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r>
              <a:rPr lang="en-US" sz="1600" b="1" dirty="0">
                <a:solidFill>
                  <a:schemeClr val="accent1"/>
                </a:solidFill>
              </a:rPr>
              <a:t>Access your Ariba Network Account</a:t>
            </a:r>
          </a:p>
        </p:txBody>
      </p:sp>
      <p:sp>
        <p:nvSpPr>
          <p:cNvPr id="3" name="Rectangle 2"/>
          <p:cNvSpPr/>
          <p:nvPr/>
        </p:nvSpPr>
        <p:spPr>
          <a:xfrm>
            <a:off x="-1339387" y="2885297"/>
            <a:ext cx="8922257" cy="1053891"/>
          </a:xfrm>
          <a:prstGeom prst="rect">
            <a:avLst/>
          </a:prstGeom>
        </p:spPr>
        <p:txBody>
          <a:bodyPr wrap="square">
            <a:spAutoFit/>
          </a:bodyPr>
          <a:lstStyle/>
          <a:p>
            <a:pPr lvl="3">
              <a:lnSpc>
                <a:spcPts val="2100"/>
              </a:lnSpc>
              <a:spcAft>
                <a:spcPts val="1200"/>
              </a:spcAft>
              <a:buClr>
                <a:schemeClr val="accent1"/>
              </a:buClr>
              <a:buFont typeface="Arial" panose="020B0604020202020204" pitchFamily="34" charset="0"/>
              <a:buChar char="•"/>
            </a:pPr>
            <a:r>
              <a:rPr lang="en-US" sz="1600" dirty="0"/>
              <a:t>Your catalog on Ariba Network must first be created in your </a:t>
            </a:r>
            <a:r>
              <a:rPr lang="en-US" sz="1600" b="1" dirty="0"/>
              <a:t>TEST</a:t>
            </a:r>
            <a:r>
              <a:rPr lang="en-US" sz="1600" dirty="0"/>
              <a:t> account.</a:t>
            </a:r>
          </a:p>
          <a:p>
            <a:pPr lvl="3">
              <a:lnSpc>
                <a:spcPts val="2100"/>
              </a:lnSpc>
              <a:spcAft>
                <a:spcPts val="1200"/>
              </a:spcAft>
              <a:buClr>
                <a:schemeClr val="accent1"/>
              </a:buClr>
              <a:buFont typeface="Arial" panose="020B0604020202020204" pitchFamily="34" charset="0"/>
              <a:buChar char="•"/>
            </a:pPr>
            <a:r>
              <a:rPr lang="en-US" sz="1600" dirty="0"/>
              <a:t>You will load your catalog on your production account only after publication and validation of the catalog in your </a:t>
            </a:r>
            <a:r>
              <a:rPr lang="en-US" sz="1600" b="1" dirty="0"/>
              <a:t>TEST</a:t>
            </a:r>
            <a:r>
              <a:rPr lang="en-US" sz="1600" dirty="0"/>
              <a:t> account.</a:t>
            </a:r>
          </a:p>
        </p:txBody>
      </p:sp>
      <p:sp>
        <p:nvSpPr>
          <p:cNvPr id="31" name="AutoShape 2"/>
          <p:cNvSpPr>
            <a:spLocks noChangeArrowheads="1"/>
          </p:cNvSpPr>
          <p:nvPr/>
        </p:nvSpPr>
        <p:spPr bwMode="auto">
          <a:xfrm>
            <a:off x="325335" y="4035494"/>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2</a:t>
            </a:r>
            <a:r>
              <a:rPr lang="en-US" sz="1600" b="1" dirty="0">
                <a:solidFill>
                  <a:schemeClr val="bg1"/>
                </a:solidFill>
              </a:rPr>
              <a:t>   </a:t>
            </a:r>
            <a:endParaRPr lang="en-US" sz="1600" b="1" dirty="0">
              <a:solidFill>
                <a:schemeClr val="accent1"/>
              </a:solidFill>
            </a:endParaRPr>
          </a:p>
        </p:txBody>
      </p:sp>
      <p:sp>
        <p:nvSpPr>
          <p:cNvPr id="4" name="Rectangle 3"/>
          <p:cNvSpPr/>
          <p:nvPr/>
        </p:nvSpPr>
        <p:spPr>
          <a:xfrm>
            <a:off x="782429" y="4084486"/>
            <a:ext cx="6094589" cy="338476"/>
          </a:xfrm>
          <a:prstGeom prst="rect">
            <a:avLst/>
          </a:prstGeom>
        </p:spPr>
        <p:txBody>
          <a:bodyPr>
            <a:spAutoFit/>
          </a:bodyPr>
          <a:lstStyle/>
          <a:p>
            <a:pPr>
              <a:buSzPct val="100000"/>
              <a:defRPr/>
            </a:pPr>
            <a:r>
              <a:rPr lang="en-US" sz="1600" dirty="0">
                <a:cs typeface="Arial" panose="020B0604020202020204" pitchFamily="34" charset="0"/>
              </a:rPr>
              <a:t>Click on the </a:t>
            </a:r>
            <a:r>
              <a:rPr lang="en-US" sz="1600" b="1" dirty="0">
                <a:cs typeface="Arial" panose="020B0604020202020204" pitchFamily="34" charset="0"/>
              </a:rPr>
              <a:t>Catalogs</a:t>
            </a:r>
            <a:r>
              <a:rPr lang="en-US" sz="1600" dirty="0">
                <a:cs typeface="Arial" panose="020B0604020202020204" pitchFamily="34" charset="0"/>
              </a:rPr>
              <a:t> tab on your Home Dashboard</a:t>
            </a:r>
          </a:p>
        </p:txBody>
      </p:sp>
      <p:sp>
        <p:nvSpPr>
          <p:cNvPr id="33" name="AutoShape 2"/>
          <p:cNvSpPr>
            <a:spLocks noChangeArrowheads="1"/>
          </p:cNvSpPr>
          <p:nvPr/>
        </p:nvSpPr>
        <p:spPr bwMode="auto">
          <a:xfrm>
            <a:off x="325335" y="4713560"/>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3</a:t>
            </a:r>
            <a:r>
              <a:rPr lang="en-US" sz="1600" b="1" dirty="0">
                <a:solidFill>
                  <a:schemeClr val="bg1"/>
                </a:solidFill>
              </a:rPr>
              <a:t>   </a:t>
            </a:r>
            <a:endParaRPr lang="en-US" sz="1600" b="1" dirty="0">
              <a:solidFill>
                <a:schemeClr val="accent1"/>
              </a:solidFill>
            </a:endParaRPr>
          </a:p>
        </p:txBody>
      </p:sp>
      <p:sp>
        <p:nvSpPr>
          <p:cNvPr id="5" name="Rectangle 4"/>
          <p:cNvSpPr/>
          <p:nvPr/>
        </p:nvSpPr>
        <p:spPr>
          <a:xfrm>
            <a:off x="782429" y="4762552"/>
            <a:ext cx="3524508" cy="338476"/>
          </a:xfrm>
          <a:prstGeom prst="rect">
            <a:avLst/>
          </a:prstGeom>
        </p:spPr>
        <p:txBody>
          <a:bodyPr wrap="none">
            <a:spAutoFit/>
          </a:bodyPr>
          <a:lstStyle/>
          <a:p>
            <a:pPr>
              <a:buSzPct val="100000"/>
              <a:defRPr/>
            </a:pPr>
            <a:r>
              <a:rPr lang="en-US" altLang="zh-TW" sz="1600" dirty="0">
                <a:ea typeface="新細明體" pitchFamily="18" charset="-120"/>
                <a:cs typeface="Arial" panose="020B0604020202020204" pitchFamily="34" charset="0"/>
              </a:rPr>
              <a:t>Click on the </a:t>
            </a:r>
            <a:r>
              <a:rPr lang="en-US" altLang="zh-TW" sz="1600" b="1" dirty="0">
                <a:ea typeface="新細明體" pitchFamily="18" charset="-120"/>
                <a:cs typeface="Arial" panose="020B0604020202020204" pitchFamily="34" charset="0"/>
              </a:rPr>
              <a:t>Create Standard </a:t>
            </a:r>
            <a:r>
              <a:rPr lang="en-US" altLang="zh-TW" sz="1600" dirty="0">
                <a:ea typeface="新細明體" pitchFamily="18" charset="-120"/>
                <a:cs typeface="Arial" panose="020B0604020202020204" pitchFamily="34" charset="0"/>
              </a:rPr>
              <a:t>button</a:t>
            </a:r>
            <a:endParaRPr lang="en-US" sz="1600" dirty="0">
              <a:cs typeface="Arial" panose="020B0604020202020204" pitchFamily="34" charset="0"/>
            </a:endParaRPr>
          </a:p>
        </p:txBody>
      </p:sp>
      <p:grpSp>
        <p:nvGrpSpPr>
          <p:cNvPr id="22" name="Group 21">
            <a:extLst>
              <a:ext uri="{FF2B5EF4-FFF2-40B4-BE49-F238E27FC236}">
                <a16:creationId xmlns:a16="http://schemas.microsoft.com/office/drawing/2014/main" id="{51D78BD2-C943-4355-93AC-CE18FB7D3B22}"/>
              </a:ext>
            </a:extLst>
          </p:cNvPr>
          <p:cNvGrpSpPr/>
          <p:nvPr/>
        </p:nvGrpSpPr>
        <p:grpSpPr>
          <a:xfrm>
            <a:off x="9710143" y="1201029"/>
            <a:ext cx="2110257" cy="2514911"/>
            <a:chOff x="3279992" y="1068617"/>
            <a:chExt cx="4857859" cy="5789382"/>
          </a:xfrm>
        </p:grpSpPr>
        <p:pic>
          <p:nvPicPr>
            <p:cNvPr id="23" name="Picture 22">
              <a:extLst>
                <a:ext uri="{FF2B5EF4-FFF2-40B4-BE49-F238E27FC236}">
                  <a16:creationId xmlns:a16="http://schemas.microsoft.com/office/drawing/2014/main" id="{9AEB59D2-EB74-4DE3-A82E-E15E1781979C}"/>
                </a:ext>
              </a:extLst>
            </p:cNvPr>
            <p:cNvPicPr>
              <a:picLocks noChangeAspect="1"/>
            </p:cNvPicPr>
            <p:nvPr/>
          </p:nvPicPr>
          <p:blipFill rotWithShape="1">
            <a:blip r:embed="rId3"/>
            <a:srcRect t="29178" r="13795"/>
            <a:stretch/>
          </p:blipFill>
          <p:spPr>
            <a:xfrm>
              <a:off x="3279992" y="2001010"/>
              <a:ext cx="4857859" cy="4856989"/>
            </a:xfrm>
            <a:prstGeom prst="rect">
              <a:avLst/>
            </a:prstGeom>
          </p:spPr>
        </p:pic>
        <p:pic>
          <p:nvPicPr>
            <p:cNvPr id="24" name="Picture 23">
              <a:extLst>
                <a:ext uri="{FF2B5EF4-FFF2-40B4-BE49-F238E27FC236}">
                  <a16:creationId xmlns:a16="http://schemas.microsoft.com/office/drawing/2014/main" id="{C58A98D8-8F87-4772-B51C-F0BF840BF342}"/>
                </a:ext>
              </a:extLst>
            </p:cNvPr>
            <p:cNvPicPr>
              <a:picLocks noChangeAspect="1"/>
            </p:cNvPicPr>
            <p:nvPr/>
          </p:nvPicPr>
          <p:blipFill rotWithShape="1">
            <a:blip r:embed="rId3"/>
            <a:srcRect l="144" t="1248" r="13652" b="84238"/>
            <a:stretch/>
          </p:blipFill>
          <p:spPr>
            <a:xfrm>
              <a:off x="3279992" y="1068617"/>
              <a:ext cx="4857859" cy="995387"/>
            </a:xfrm>
            <a:prstGeom prst="rect">
              <a:avLst/>
            </a:prstGeom>
          </p:spPr>
        </p:pic>
      </p:grpSp>
      <p:sp>
        <p:nvSpPr>
          <p:cNvPr id="25" name="AutoShape 20">
            <a:extLst>
              <a:ext uri="{FF2B5EF4-FFF2-40B4-BE49-F238E27FC236}">
                <a16:creationId xmlns:a16="http://schemas.microsoft.com/office/drawing/2014/main" id="{47D13803-A4EC-4C76-80C0-08ACE2119382}"/>
              </a:ext>
            </a:extLst>
          </p:cNvPr>
          <p:cNvSpPr>
            <a:spLocks noChangeArrowheads="1"/>
          </p:cNvSpPr>
          <p:nvPr/>
        </p:nvSpPr>
        <p:spPr bwMode="auto">
          <a:xfrm>
            <a:off x="9829823" y="1982448"/>
            <a:ext cx="1970616" cy="797176"/>
          </a:xfrm>
          <a:prstGeom prst="roundRect">
            <a:avLst>
              <a:gd name="adj" fmla="val 9468"/>
            </a:avLst>
          </a:prstGeom>
          <a:noFill/>
          <a:ln w="28575">
            <a:solidFill>
              <a:schemeClr val="accent1"/>
            </a:solidFill>
            <a:round/>
            <a:headEnd/>
            <a:tailEnd/>
          </a:ln>
        </p:spPr>
        <p:txBody>
          <a:bodyPr wrap="none" anchor="ctr"/>
          <a:lstStyle/>
          <a:p>
            <a:endParaRPr lang="fr-FR" dirty="0"/>
          </a:p>
        </p:txBody>
      </p:sp>
      <p:pic>
        <p:nvPicPr>
          <p:cNvPr id="26" name="Picture 25">
            <a:extLst>
              <a:ext uri="{FF2B5EF4-FFF2-40B4-BE49-F238E27FC236}">
                <a16:creationId xmlns:a16="http://schemas.microsoft.com/office/drawing/2014/main" id="{9B52B637-B4CB-4AFA-9DAA-65DAEB077BE0}"/>
              </a:ext>
            </a:extLst>
          </p:cNvPr>
          <p:cNvPicPr>
            <a:picLocks noChangeAspect="1"/>
          </p:cNvPicPr>
          <p:nvPr/>
        </p:nvPicPr>
        <p:blipFill rotWithShape="1">
          <a:blip r:embed="rId4"/>
          <a:srcRect r="32793"/>
          <a:stretch/>
        </p:blipFill>
        <p:spPr>
          <a:xfrm>
            <a:off x="6098701" y="3860039"/>
            <a:ext cx="5721699" cy="2270273"/>
          </a:xfrm>
          <a:prstGeom prst="rect">
            <a:avLst/>
          </a:prstGeom>
        </p:spPr>
      </p:pic>
      <p:sp>
        <p:nvSpPr>
          <p:cNvPr id="27" name="Rectangle 26">
            <a:extLst>
              <a:ext uri="{FF2B5EF4-FFF2-40B4-BE49-F238E27FC236}">
                <a16:creationId xmlns:a16="http://schemas.microsoft.com/office/drawing/2014/main" id="{B6C8B4A4-B42A-4BA9-939F-8426C934849C}"/>
              </a:ext>
            </a:extLst>
          </p:cNvPr>
          <p:cNvSpPr/>
          <p:nvPr/>
        </p:nvSpPr>
        <p:spPr bwMode="gray">
          <a:xfrm>
            <a:off x="9963149" y="4148237"/>
            <a:ext cx="558801" cy="274726"/>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32" name="Rectangle 31">
            <a:extLst>
              <a:ext uri="{FF2B5EF4-FFF2-40B4-BE49-F238E27FC236}">
                <a16:creationId xmlns:a16="http://schemas.microsoft.com/office/drawing/2014/main" id="{08A28B03-DA54-4EA8-8FD4-BB4F49BDFF46}"/>
              </a:ext>
            </a:extLst>
          </p:cNvPr>
          <p:cNvSpPr/>
          <p:nvPr/>
        </p:nvSpPr>
        <p:spPr bwMode="gray">
          <a:xfrm>
            <a:off x="8743949" y="5819556"/>
            <a:ext cx="994834" cy="252723"/>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pic>
        <p:nvPicPr>
          <p:cNvPr id="17" name="Picture 16">
            <a:extLst>
              <a:ext uri="{FF2B5EF4-FFF2-40B4-BE49-F238E27FC236}">
                <a16:creationId xmlns:a16="http://schemas.microsoft.com/office/drawing/2014/main" id="{20A00158-9F20-4D07-84B7-F8F20DE639B7}"/>
              </a:ext>
            </a:extLst>
          </p:cNvPr>
          <p:cNvPicPr>
            <a:picLocks noChangeAspect="1"/>
          </p:cNvPicPr>
          <p:nvPr/>
        </p:nvPicPr>
        <p:blipFill>
          <a:blip r:embed="rId5"/>
          <a:stretch>
            <a:fillRect/>
          </a:stretch>
        </p:blipFill>
        <p:spPr>
          <a:xfrm>
            <a:off x="11441113" y="4962525"/>
            <a:ext cx="379288" cy="233363"/>
          </a:xfrm>
          <a:prstGeom prst="rect">
            <a:avLst/>
          </a:prstGeom>
        </p:spPr>
      </p:pic>
    </p:spTree>
    <p:extLst>
      <p:ext uri="{BB962C8B-B14F-4D97-AF65-F5344CB8AC3E}">
        <p14:creationId xmlns:p14="http://schemas.microsoft.com/office/powerpoint/2010/main" val="3370513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Publication</a:t>
            </a:r>
          </a:p>
        </p:txBody>
      </p:sp>
      <p:sp>
        <p:nvSpPr>
          <p:cNvPr id="9" name="AutoShape 2"/>
          <p:cNvSpPr>
            <a:spLocks noChangeArrowheads="1"/>
          </p:cNvSpPr>
          <p:nvPr/>
        </p:nvSpPr>
        <p:spPr bwMode="auto">
          <a:xfrm>
            <a:off x="325335" y="1382624"/>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4</a:t>
            </a:r>
            <a:r>
              <a:rPr lang="en-US" sz="1600" b="1" dirty="0">
                <a:solidFill>
                  <a:schemeClr val="bg1"/>
                </a:solidFill>
              </a:rPr>
              <a:t>   </a:t>
            </a:r>
            <a:endParaRPr lang="en-US" sz="1600" b="1" dirty="0">
              <a:solidFill>
                <a:schemeClr val="accent1"/>
              </a:solidFill>
            </a:endParaRPr>
          </a:p>
        </p:txBody>
      </p:sp>
      <p:sp>
        <p:nvSpPr>
          <p:cNvPr id="10" name="AutoShape 2"/>
          <p:cNvSpPr>
            <a:spLocks noChangeArrowheads="1"/>
          </p:cNvSpPr>
          <p:nvPr/>
        </p:nvSpPr>
        <p:spPr bwMode="auto">
          <a:xfrm>
            <a:off x="325335" y="2206486"/>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5</a:t>
            </a:r>
            <a:r>
              <a:rPr lang="en-US" sz="1600" b="1" dirty="0">
                <a:solidFill>
                  <a:schemeClr val="bg1"/>
                </a:solidFill>
              </a:rPr>
              <a:t>  </a:t>
            </a:r>
            <a:endParaRPr lang="en-US" sz="1600" b="1" dirty="0">
              <a:solidFill>
                <a:schemeClr val="accent1"/>
              </a:solidFill>
            </a:endParaRPr>
          </a:p>
        </p:txBody>
      </p:sp>
      <p:sp>
        <p:nvSpPr>
          <p:cNvPr id="12" name="Rectangle 11"/>
          <p:cNvSpPr/>
          <p:nvPr/>
        </p:nvSpPr>
        <p:spPr>
          <a:xfrm>
            <a:off x="782430" y="1421838"/>
            <a:ext cx="6091157" cy="1033488"/>
          </a:xfrm>
          <a:prstGeom prst="rect">
            <a:avLst/>
          </a:prstGeom>
        </p:spPr>
        <p:txBody>
          <a:bodyPr wrap="square">
            <a:spAutoFit/>
          </a:bodyPr>
          <a:lstStyle/>
          <a:p>
            <a:pPr marL="0" lvl="2">
              <a:lnSpc>
                <a:spcPts val="2100"/>
              </a:lnSpc>
              <a:spcAft>
                <a:spcPts val="1200"/>
              </a:spcAft>
              <a:buNone/>
              <a:defRPr/>
            </a:pPr>
            <a:r>
              <a:rPr lang="en-US" altLang="zh-TW" sz="1600" dirty="0"/>
              <a:t>Enter the </a:t>
            </a:r>
            <a:r>
              <a:rPr lang="en-US" altLang="zh-TW" sz="1600" b="1" dirty="0"/>
              <a:t>Catalog Name </a:t>
            </a:r>
            <a:r>
              <a:rPr lang="en-US" altLang="zh-TW" sz="1600" dirty="0"/>
              <a:t>which has been communicated to you.</a:t>
            </a:r>
          </a:p>
          <a:p>
            <a:pPr marL="361266" lvl="4">
              <a:lnSpc>
                <a:spcPts val="2100"/>
              </a:lnSpc>
              <a:spcAft>
                <a:spcPts val="1200"/>
              </a:spcAft>
              <a:buNone/>
              <a:defRPr/>
            </a:pPr>
            <a:r>
              <a:rPr lang="en-US" altLang="zh-TW" sz="1600" dirty="0"/>
              <a:t>This should be  based on the </a:t>
            </a:r>
            <a:r>
              <a:rPr lang="en-US" sz="1600" dirty="0" err="1">
                <a:cs typeface="Arial" pitchFamily="34" charset="0"/>
              </a:rPr>
              <a:t>Medizinische</a:t>
            </a:r>
            <a:r>
              <a:rPr lang="en-US" sz="1600" dirty="0">
                <a:cs typeface="Arial" pitchFamily="34" charset="0"/>
              </a:rPr>
              <a:t> Hochschule Hannover </a:t>
            </a:r>
            <a:r>
              <a:rPr lang="en-US" altLang="zh-TW" sz="1600" dirty="0"/>
              <a:t>naming convention</a:t>
            </a:r>
            <a:endParaRPr lang="en-GB" sz="1600" dirty="0"/>
          </a:p>
        </p:txBody>
      </p:sp>
      <p:sp>
        <p:nvSpPr>
          <p:cNvPr id="13" name="Rectangle 12"/>
          <p:cNvSpPr/>
          <p:nvPr/>
        </p:nvSpPr>
        <p:spPr>
          <a:xfrm>
            <a:off x="782430" y="2239472"/>
            <a:ext cx="1128574" cy="338476"/>
          </a:xfrm>
          <a:prstGeom prst="rect">
            <a:avLst/>
          </a:prstGeom>
        </p:spPr>
        <p:txBody>
          <a:bodyPr wrap="none">
            <a:spAutoFit/>
          </a:bodyPr>
          <a:lstStyle/>
          <a:p>
            <a:pPr>
              <a:buSzPct val="100000"/>
              <a:defRPr/>
            </a:pPr>
            <a:r>
              <a:rPr lang="en-US" altLang="zh-TW" sz="1600" dirty="0">
                <a:cs typeface="Arial" panose="020B0604020202020204" pitchFamily="34" charset="0"/>
              </a:rPr>
              <a:t>Click </a:t>
            </a:r>
            <a:r>
              <a:rPr lang="en-US" altLang="zh-TW" sz="1600" b="1" dirty="0">
                <a:cs typeface="Arial" panose="020B0604020202020204" pitchFamily="34" charset="0"/>
              </a:rPr>
              <a:t>Next</a:t>
            </a:r>
            <a:endParaRPr lang="en-US" altLang="zh-TW" sz="1600" b="1" dirty="0">
              <a:ea typeface="新細明體" pitchFamily="18" charset="-120"/>
            </a:endParaRPr>
          </a:p>
        </p:txBody>
      </p:sp>
      <p:sp>
        <p:nvSpPr>
          <p:cNvPr id="18" name="AutoShape 2"/>
          <p:cNvSpPr>
            <a:spLocks noChangeArrowheads="1"/>
          </p:cNvSpPr>
          <p:nvPr/>
        </p:nvSpPr>
        <p:spPr bwMode="auto">
          <a:xfrm>
            <a:off x="325335" y="3030349"/>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6</a:t>
            </a:r>
            <a:r>
              <a:rPr lang="en-US" sz="1600" b="1" dirty="0">
                <a:solidFill>
                  <a:schemeClr val="bg1"/>
                </a:solidFill>
              </a:rPr>
              <a:t>  </a:t>
            </a:r>
            <a:endParaRPr lang="en-US" sz="1600" b="1" dirty="0">
              <a:solidFill>
                <a:schemeClr val="accent1"/>
              </a:solidFill>
            </a:endParaRPr>
          </a:p>
        </p:txBody>
      </p:sp>
      <p:sp>
        <p:nvSpPr>
          <p:cNvPr id="19" name="Rectangle 18"/>
          <p:cNvSpPr/>
          <p:nvPr/>
        </p:nvSpPr>
        <p:spPr>
          <a:xfrm>
            <a:off x="782430" y="3079341"/>
            <a:ext cx="1553270" cy="338476"/>
          </a:xfrm>
          <a:prstGeom prst="rect">
            <a:avLst/>
          </a:prstGeom>
        </p:spPr>
        <p:txBody>
          <a:bodyPr wrap="none">
            <a:spAutoFit/>
          </a:bodyPr>
          <a:lstStyle/>
          <a:p>
            <a:pPr>
              <a:buSzPct val="100000"/>
              <a:defRPr/>
            </a:pPr>
            <a:r>
              <a:rPr lang="en-US" sz="1600" dirty="0"/>
              <a:t>Select </a:t>
            </a:r>
            <a:r>
              <a:rPr lang="en-US" sz="1600" b="1" dirty="0"/>
              <a:t>Private</a:t>
            </a:r>
            <a:r>
              <a:rPr lang="en-US" sz="1600" dirty="0"/>
              <a:t> </a:t>
            </a:r>
          </a:p>
        </p:txBody>
      </p:sp>
      <p:sp>
        <p:nvSpPr>
          <p:cNvPr id="20" name="AutoShape 2"/>
          <p:cNvSpPr>
            <a:spLocks noChangeArrowheads="1"/>
          </p:cNvSpPr>
          <p:nvPr/>
        </p:nvSpPr>
        <p:spPr bwMode="auto">
          <a:xfrm>
            <a:off x="325335" y="3700979"/>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7</a:t>
            </a:r>
            <a:r>
              <a:rPr lang="en-US" sz="1600" b="1" dirty="0">
                <a:solidFill>
                  <a:schemeClr val="bg1"/>
                </a:solidFill>
              </a:rPr>
              <a:t>  </a:t>
            </a:r>
            <a:endParaRPr lang="en-US" sz="1600" b="1" dirty="0">
              <a:solidFill>
                <a:schemeClr val="accent1"/>
              </a:solidFill>
            </a:endParaRPr>
          </a:p>
        </p:txBody>
      </p:sp>
      <p:sp>
        <p:nvSpPr>
          <p:cNvPr id="21" name="Rectangle 20"/>
          <p:cNvSpPr/>
          <p:nvPr/>
        </p:nvSpPr>
        <p:spPr>
          <a:xfrm>
            <a:off x="778997" y="3733965"/>
            <a:ext cx="6094589" cy="338476"/>
          </a:xfrm>
          <a:prstGeom prst="rect">
            <a:avLst/>
          </a:prstGeom>
        </p:spPr>
        <p:txBody>
          <a:bodyPr>
            <a:spAutoFit/>
          </a:bodyPr>
          <a:lstStyle/>
          <a:p>
            <a:pPr>
              <a:buSzPct val="100000"/>
              <a:defRPr/>
            </a:pPr>
            <a:r>
              <a:rPr lang="en-US" sz="1600" dirty="0"/>
              <a:t>Select </a:t>
            </a:r>
            <a:r>
              <a:rPr lang="en-US" sz="1600" dirty="0" err="1">
                <a:cs typeface="Arial" pitchFamily="34" charset="0"/>
              </a:rPr>
              <a:t>Medizinische</a:t>
            </a:r>
            <a:r>
              <a:rPr lang="en-US" sz="1600" dirty="0">
                <a:cs typeface="Arial" pitchFamily="34" charset="0"/>
              </a:rPr>
              <a:t> Hochschule Hannover</a:t>
            </a:r>
            <a:r>
              <a:rPr lang="fr-FR" sz="1600" b="1" dirty="0"/>
              <a:t> </a:t>
            </a:r>
            <a:r>
              <a:rPr lang="en-US" sz="1600" dirty="0"/>
              <a:t>in your customers’ list.</a:t>
            </a:r>
          </a:p>
        </p:txBody>
      </p:sp>
      <p:sp>
        <p:nvSpPr>
          <p:cNvPr id="22" name="AutoShape 2"/>
          <p:cNvSpPr>
            <a:spLocks noChangeArrowheads="1"/>
          </p:cNvSpPr>
          <p:nvPr/>
        </p:nvSpPr>
        <p:spPr bwMode="auto">
          <a:xfrm>
            <a:off x="321903" y="4371608"/>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8</a:t>
            </a:r>
            <a:r>
              <a:rPr lang="en-US" sz="1600" b="1" dirty="0">
                <a:solidFill>
                  <a:schemeClr val="bg1"/>
                </a:solidFill>
              </a:rPr>
              <a:t>  </a:t>
            </a:r>
            <a:endParaRPr lang="en-US" sz="1600" b="1" dirty="0">
              <a:solidFill>
                <a:schemeClr val="accent1"/>
              </a:solidFill>
            </a:endParaRPr>
          </a:p>
        </p:txBody>
      </p:sp>
      <p:sp>
        <p:nvSpPr>
          <p:cNvPr id="23" name="Rectangle 22"/>
          <p:cNvSpPr/>
          <p:nvPr/>
        </p:nvSpPr>
        <p:spPr>
          <a:xfrm>
            <a:off x="778998" y="4420532"/>
            <a:ext cx="1128574" cy="338476"/>
          </a:xfrm>
          <a:prstGeom prst="rect">
            <a:avLst/>
          </a:prstGeom>
        </p:spPr>
        <p:txBody>
          <a:bodyPr wrap="none">
            <a:spAutoFit/>
          </a:bodyPr>
          <a:lstStyle/>
          <a:p>
            <a:pPr>
              <a:buSzPct val="100000"/>
              <a:defRPr/>
            </a:pPr>
            <a:r>
              <a:rPr lang="en-US" sz="1600" dirty="0"/>
              <a:t>Click </a:t>
            </a:r>
            <a:r>
              <a:rPr lang="en-US" sz="1600" b="1" dirty="0"/>
              <a:t>Next</a:t>
            </a:r>
          </a:p>
        </p:txBody>
      </p:sp>
      <p:sp>
        <p:nvSpPr>
          <p:cNvPr id="24" name="Rectangle 23"/>
          <p:cNvSpPr/>
          <p:nvPr/>
        </p:nvSpPr>
        <p:spPr>
          <a:xfrm>
            <a:off x="321904" y="5839981"/>
            <a:ext cx="11597588" cy="584641"/>
          </a:xfrm>
          <a:prstGeom prst="rect">
            <a:avLst/>
          </a:prstGeom>
        </p:spPr>
        <p:txBody>
          <a:bodyPr wrap="square">
            <a:spAutoFit/>
          </a:bodyPr>
          <a:lstStyle/>
          <a:p>
            <a:pPr algn="just">
              <a:spcBef>
                <a:spcPts val="600"/>
              </a:spcBef>
              <a:buSzPct val="100000"/>
              <a:defRPr/>
            </a:pPr>
            <a:r>
              <a:rPr lang="en-US" sz="1600" b="1" dirty="0">
                <a:solidFill>
                  <a:srgbClr val="FFC000"/>
                </a:solidFill>
              </a:rPr>
              <a:t>Note: </a:t>
            </a:r>
            <a:r>
              <a:rPr lang="en-US" sz="1600" dirty="0"/>
              <a:t>If </a:t>
            </a:r>
            <a:r>
              <a:rPr lang="en-US" sz="1600" dirty="0" err="1">
                <a:cs typeface="Arial" pitchFamily="34" charset="0"/>
              </a:rPr>
              <a:t>Medizinische</a:t>
            </a:r>
            <a:r>
              <a:rPr lang="en-US" sz="1600" dirty="0">
                <a:cs typeface="Arial" pitchFamily="34" charset="0"/>
              </a:rPr>
              <a:t> Hochschule Hannover </a:t>
            </a:r>
            <a:r>
              <a:rPr lang="en-US" sz="1600" dirty="0"/>
              <a:t>is not part of the customer list, it means that the </a:t>
            </a:r>
            <a:r>
              <a:rPr lang="en-US" sz="1600" dirty="0" err="1">
                <a:cs typeface="Arial" pitchFamily="34" charset="0"/>
              </a:rPr>
              <a:t>Medizinische</a:t>
            </a:r>
            <a:r>
              <a:rPr lang="en-US" sz="1600" dirty="0">
                <a:cs typeface="Arial" pitchFamily="34" charset="0"/>
              </a:rPr>
              <a:t> Hochschule Hannover </a:t>
            </a:r>
            <a:r>
              <a:rPr lang="en-US" sz="1600" dirty="0"/>
              <a:t>Trading relationship has not been accepted yet on Ariba Network.</a:t>
            </a:r>
            <a:r>
              <a:rPr lang="cs-CZ" sz="1600" dirty="0"/>
              <a:t> </a:t>
            </a:r>
            <a:r>
              <a:rPr lang="cs-CZ" sz="1600" dirty="0" err="1"/>
              <a:t>Please</a:t>
            </a:r>
            <a:r>
              <a:rPr lang="cs-CZ" sz="1600" dirty="0"/>
              <a:t> </a:t>
            </a:r>
            <a:r>
              <a:rPr lang="cs-CZ" sz="1600" dirty="0" err="1"/>
              <a:t>accept</a:t>
            </a:r>
            <a:r>
              <a:rPr lang="cs-CZ" sz="1600" dirty="0"/>
              <a:t> </a:t>
            </a:r>
            <a:r>
              <a:rPr lang="cs-CZ" sz="1600" dirty="0" err="1"/>
              <a:t>the</a:t>
            </a:r>
            <a:r>
              <a:rPr lang="cs-CZ" sz="1600" dirty="0"/>
              <a:t> </a:t>
            </a:r>
            <a:r>
              <a:rPr lang="cs-CZ" sz="1600" dirty="0" err="1"/>
              <a:t>relationship</a:t>
            </a:r>
            <a:r>
              <a:rPr lang="cs-CZ" sz="1600" dirty="0"/>
              <a:t> </a:t>
            </a:r>
            <a:r>
              <a:rPr lang="cs-CZ" sz="1600" dirty="0" err="1"/>
              <a:t>first</a:t>
            </a:r>
            <a:r>
              <a:rPr lang="cs-CZ" sz="1600" dirty="0"/>
              <a:t>.  </a:t>
            </a:r>
            <a:endParaRPr lang="en-US" sz="1600" dirty="0"/>
          </a:p>
        </p:txBody>
      </p:sp>
      <p:pic>
        <p:nvPicPr>
          <p:cNvPr id="3" name="Picture 2"/>
          <p:cNvPicPr>
            <a:picLocks noChangeAspect="1"/>
          </p:cNvPicPr>
          <p:nvPr/>
        </p:nvPicPr>
        <p:blipFill>
          <a:blip r:embed="rId2"/>
          <a:stretch>
            <a:fillRect/>
          </a:stretch>
        </p:blipFill>
        <p:spPr>
          <a:xfrm>
            <a:off x="6489803" y="2204001"/>
            <a:ext cx="5491647" cy="1933439"/>
          </a:xfrm>
          <a:prstGeom prst="rect">
            <a:avLst/>
          </a:prstGeom>
        </p:spPr>
      </p:pic>
      <p:pic>
        <p:nvPicPr>
          <p:cNvPr id="4" name="Picture 3"/>
          <p:cNvPicPr>
            <a:picLocks noChangeAspect="1"/>
          </p:cNvPicPr>
          <p:nvPr/>
        </p:nvPicPr>
        <p:blipFill>
          <a:blip r:embed="rId3"/>
          <a:stretch>
            <a:fillRect/>
          </a:stretch>
        </p:blipFill>
        <p:spPr>
          <a:xfrm>
            <a:off x="6489803" y="4213385"/>
            <a:ext cx="5429689" cy="1451535"/>
          </a:xfrm>
          <a:prstGeom prst="rect">
            <a:avLst/>
          </a:prstGeom>
        </p:spPr>
      </p:pic>
      <p:sp>
        <p:nvSpPr>
          <p:cNvPr id="35" name="AutoShape 20"/>
          <p:cNvSpPr>
            <a:spLocks noChangeArrowheads="1"/>
          </p:cNvSpPr>
          <p:nvPr/>
        </p:nvSpPr>
        <p:spPr bwMode="auto">
          <a:xfrm>
            <a:off x="7456776" y="2577949"/>
            <a:ext cx="1528901" cy="125212"/>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36" name="AutoShape 20"/>
          <p:cNvSpPr>
            <a:spLocks noChangeArrowheads="1"/>
          </p:cNvSpPr>
          <p:nvPr/>
        </p:nvSpPr>
        <p:spPr bwMode="auto">
          <a:xfrm>
            <a:off x="11215981" y="3960747"/>
            <a:ext cx="401154" cy="176693"/>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37" name="AutoShape 20"/>
          <p:cNvSpPr>
            <a:spLocks noChangeArrowheads="1"/>
          </p:cNvSpPr>
          <p:nvPr/>
        </p:nvSpPr>
        <p:spPr bwMode="auto">
          <a:xfrm>
            <a:off x="7275514" y="4673393"/>
            <a:ext cx="677760" cy="134676"/>
          </a:xfrm>
          <a:prstGeom prst="roundRect">
            <a:avLst>
              <a:gd name="adj" fmla="val 0"/>
            </a:avLst>
          </a:prstGeom>
          <a:noFill/>
          <a:ln w="28575">
            <a:solidFill>
              <a:schemeClr val="accent1"/>
            </a:solidFill>
            <a:round/>
            <a:headEnd/>
            <a:tailEnd/>
          </a:ln>
        </p:spPr>
        <p:txBody>
          <a:bodyPr wrap="none" anchor="ctr"/>
          <a:lstStyle/>
          <a:p>
            <a:endParaRPr lang="fr-FR" dirty="0"/>
          </a:p>
        </p:txBody>
      </p:sp>
      <p:sp>
        <p:nvSpPr>
          <p:cNvPr id="38" name="AutoShape 20"/>
          <p:cNvSpPr>
            <a:spLocks noChangeArrowheads="1"/>
          </p:cNvSpPr>
          <p:nvPr/>
        </p:nvSpPr>
        <p:spPr bwMode="auto">
          <a:xfrm>
            <a:off x="7275513" y="5238498"/>
            <a:ext cx="740809" cy="128419"/>
          </a:xfrm>
          <a:prstGeom prst="roundRect">
            <a:avLst>
              <a:gd name="adj" fmla="val 0"/>
            </a:avLst>
          </a:prstGeom>
          <a:noFill/>
          <a:ln w="28575">
            <a:solidFill>
              <a:schemeClr val="accent1"/>
            </a:solidFill>
            <a:round/>
            <a:headEnd/>
            <a:tailEnd/>
          </a:ln>
        </p:spPr>
        <p:txBody>
          <a:bodyPr wrap="none" anchor="ctr"/>
          <a:lstStyle/>
          <a:p>
            <a:endParaRPr lang="fr-FR" dirty="0"/>
          </a:p>
        </p:txBody>
      </p:sp>
      <p:sp>
        <p:nvSpPr>
          <p:cNvPr id="40" name="AutoShape 20"/>
          <p:cNvSpPr>
            <a:spLocks noChangeArrowheads="1"/>
          </p:cNvSpPr>
          <p:nvPr/>
        </p:nvSpPr>
        <p:spPr bwMode="auto">
          <a:xfrm>
            <a:off x="11172248" y="5487411"/>
            <a:ext cx="401154" cy="176693"/>
          </a:xfrm>
          <a:prstGeom prst="roundRect">
            <a:avLst>
              <a:gd name="adj" fmla="val 9468"/>
            </a:avLst>
          </a:prstGeom>
          <a:noFill/>
          <a:ln w="28575">
            <a:solidFill>
              <a:schemeClr val="accent1"/>
            </a:solidFill>
            <a:round/>
            <a:headEnd/>
            <a:tailEnd/>
          </a:ln>
        </p:spPr>
        <p:txBody>
          <a:bodyPr wrap="none" anchor="ctr"/>
          <a:lstStyle/>
          <a:p>
            <a:endParaRPr lang="fr-FR" dirty="0"/>
          </a:p>
        </p:txBody>
      </p:sp>
      <p:pic>
        <p:nvPicPr>
          <p:cNvPr id="6" name="Picture 5">
            <a:extLst>
              <a:ext uri="{FF2B5EF4-FFF2-40B4-BE49-F238E27FC236}">
                <a16:creationId xmlns:a16="http://schemas.microsoft.com/office/drawing/2014/main" id="{87936462-00E6-4D93-AA0C-CC04FBF03C7B}"/>
              </a:ext>
            </a:extLst>
          </p:cNvPr>
          <p:cNvPicPr>
            <a:picLocks noChangeAspect="1"/>
          </p:cNvPicPr>
          <p:nvPr/>
        </p:nvPicPr>
        <p:blipFill>
          <a:blip r:embed="rId4"/>
          <a:stretch>
            <a:fillRect/>
          </a:stretch>
        </p:blipFill>
        <p:spPr>
          <a:xfrm>
            <a:off x="7827962" y="2724501"/>
            <a:ext cx="2199065" cy="153721"/>
          </a:xfrm>
          <a:prstGeom prst="rect">
            <a:avLst/>
          </a:prstGeom>
        </p:spPr>
      </p:pic>
    </p:spTree>
    <p:extLst>
      <p:ext uri="{BB962C8B-B14F-4D97-AF65-F5344CB8AC3E}">
        <p14:creationId xmlns:p14="http://schemas.microsoft.com/office/powerpoint/2010/main" val="38798369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Publication</a:t>
            </a:r>
          </a:p>
        </p:txBody>
      </p:sp>
      <p:sp>
        <p:nvSpPr>
          <p:cNvPr id="5" name="AutoShape 2"/>
          <p:cNvSpPr>
            <a:spLocks noChangeArrowheads="1"/>
          </p:cNvSpPr>
          <p:nvPr/>
        </p:nvSpPr>
        <p:spPr bwMode="auto">
          <a:xfrm>
            <a:off x="325335" y="1389515"/>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9</a:t>
            </a:r>
            <a:r>
              <a:rPr lang="en-US" sz="1600" b="1" dirty="0">
                <a:solidFill>
                  <a:schemeClr val="bg1"/>
                </a:solidFill>
              </a:rPr>
              <a:t>   </a:t>
            </a:r>
            <a:endParaRPr lang="en-US" sz="1600" b="1" dirty="0">
              <a:solidFill>
                <a:schemeClr val="accent1"/>
              </a:solidFill>
            </a:endParaRPr>
          </a:p>
        </p:txBody>
      </p:sp>
      <p:sp>
        <p:nvSpPr>
          <p:cNvPr id="7" name="Rectangle 6"/>
          <p:cNvSpPr/>
          <p:nvPr/>
        </p:nvSpPr>
        <p:spPr>
          <a:xfrm>
            <a:off x="782429" y="1443111"/>
            <a:ext cx="6461560" cy="338476"/>
          </a:xfrm>
          <a:prstGeom prst="rect">
            <a:avLst/>
          </a:prstGeom>
        </p:spPr>
        <p:txBody>
          <a:bodyPr wrap="square">
            <a:spAutoFit/>
          </a:bodyPr>
          <a:lstStyle/>
          <a:p>
            <a:pPr>
              <a:buSzPct val="100000"/>
              <a:defRPr/>
            </a:pPr>
            <a:r>
              <a:rPr lang="en-US" altLang="zh-TW" sz="1600" dirty="0"/>
              <a:t>Click </a:t>
            </a:r>
            <a:r>
              <a:rPr lang="en-US" altLang="zh-TW" sz="1600" b="1" dirty="0"/>
              <a:t>Choose File </a:t>
            </a:r>
            <a:r>
              <a:rPr lang="en-US" altLang="zh-TW" sz="1600" dirty="0"/>
              <a:t>and browse to the catalog file on your computer.</a:t>
            </a:r>
          </a:p>
        </p:txBody>
      </p:sp>
      <p:sp>
        <p:nvSpPr>
          <p:cNvPr id="9" name="Rectangle 8"/>
          <p:cNvSpPr/>
          <p:nvPr/>
        </p:nvSpPr>
        <p:spPr>
          <a:xfrm>
            <a:off x="325335" y="5893769"/>
            <a:ext cx="11542529" cy="584640"/>
          </a:xfrm>
          <a:prstGeom prst="rect">
            <a:avLst/>
          </a:prstGeom>
        </p:spPr>
        <p:txBody>
          <a:bodyPr wrap="square">
            <a:spAutoFit/>
          </a:bodyPr>
          <a:lstStyle/>
          <a:p>
            <a:pPr algn="just">
              <a:defRPr/>
            </a:pPr>
            <a:r>
              <a:rPr lang="en-US" sz="1600" b="1" dirty="0">
                <a:solidFill>
                  <a:schemeClr val="accent1"/>
                </a:solidFill>
              </a:rPr>
              <a:t>Note: </a:t>
            </a:r>
            <a:r>
              <a:rPr lang="en-US" sz="1600" b="1" dirty="0"/>
              <a:t>Ariba Network supports an Excel file (zipped or unzipped format) up to 15 MB. If your file is bigger, you must upload it as Incremental under the same subscription name of the catalog.</a:t>
            </a:r>
            <a:endParaRPr lang="en-US" sz="1600" dirty="0"/>
          </a:p>
        </p:txBody>
      </p:sp>
      <p:grpSp>
        <p:nvGrpSpPr>
          <p:cNvPr id="8" name="Group 7">
            <a:extLst>
              <a:ext uri="{FF2B5EF4-FFF2-40B4-BE49-F238E27FC236}">
                <a16:creationId xmlns:a16="http://schemas.microsoft.com/office/drawing/2014/main" id="{2051C64E-8947-4FA8-A866-C34E6BEE77C4}"/>
              </a:ext>
            </a:extLst>
          </p:cNvPr>
          <p:cNvGrpSpPr/>
          <p:nvPr/>
        </p:nvGrpSpPr>
        <p:grpSpPr>
          <a:xfrm>
            <a:off x="404848" y="2180276"/>
            <a:ext cx="9810180" cy="2497448"/>
            <a:chOff x="325335" y="2097603"/>
            <a:chExt cx="9810180" cy="2497448"/>
          </a:xfrm>
        </p:grpSpPr>
        <p:pic>
          <p:nvPicPr>
            <p:cNvPr id="6" name="Picture 5">
              <a:extLst>
                <a:ext uri="{FF2B5EF4-FFF2-40B4-BE49-F238E27FC236}">
                  <a16:creationId xmlns:a16="http://schemas.microsoft.com/office/drawing/2014/main" id="{4D77EB74-D4DE-4375-A53C-4ABFB77DED64}"/>
                </a:ext>
              </a:extLst>
            </p:cNvPr>
            <p:cNvPicPr>
              <a:picLocks noChangeAspect="1"/>
            </p:cNvPicPr>
            <p:nvPr/>
          </p:nvPicPr>
          <p:blipFill rotWithShape="1">
            <a:blip r:embed="rId2"/>
            <a:srcRect t="10795"/>
            <a:stretch/>
          </p:blipFill>
          <p:spPr>
            <a:xfrm>
              <a:off x="325335" y="2097603"/>
              <a:ext cx="9810180" cy="2497448"/>
            </a:xfrm>
            <a:prstGeom prst="rect">
              <a:avLst/>
            </a:prstGeom>
          </p:spPr>
        </p:pic>
        <p:sp>
          <p:nvSpPr>
            <p:cNvPr id="10" name="AutoShape 20"/>
            <p:cNvSpPr>
              <a:spLocks noChangeArrowheads="1"/>
            </p:cNvSpPr>
            <p:nvPr/>
          </p:nvSpPr>
          <p:spPr bwMode="auto">
            <a:xfrm>
              <a:off x="3389912" y="2860281"/>
              <a:ext cx="1182088" cy="668110"/>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11" name="AutoShape 20"/>
            <p:cNvSpPr>
              <a:spLocks noChangeArrowheads="1"/>
            </p:cNvSpPr>
            <p:nvPr/>
          </p:nvSpPr>
          <p:spPr bwMode="auto">
            <a:xfrm>
              <a:off x="1799652" y="3974221"/>
              <a:ext cx="1063566" cy="255025"/>
            </a:xfrm>
            <a:prstGeom prst="roundRect">
              <a:avLst>
                <a:gd name="adj" fmla="val 9468"/>
              </a:avLst>
            </a:prstGeom>
            <a:noFill/>
            <a:ln w="28575">
              <a:solidFill>
                <a:schemeClr val="accent1"/>
              </a:solidFill>
              <a:round/>
              <a:headEnd/>
              <a:tailEnd/>
            </a:ln>
          </p:spPr>
          <p:txBody>
            <a:bodyPr wrap="none" anchor="ctr"/>
            <a:lstStyle/>
            <a:p>
              <a:endParaRPr lang="fr-FR" dirty="0"/>
            </a:p>
          </p:txBody>
        </p:sp>
      </p:grpSp>
      <p:sp>
        <p:nvSpPr>
          <p:cNvPr id="13" name="AutoShape 2">
            <a:extLst>
              <a:ext uri="{FF2B5EF4-FFF2-40B4-BE49-F238E27FC236}">
                <a16:creationId xmlns:a16="http://schemas.microsoft.com/office/drawing/2014/main" id="{6E8A2CC7-0691-47C0-9AF9-44588B9C42B4}"/>
              </a:ext>
            </a:extLst>
          </p:cNvPr>
          <p:cNvSpPr>
            <a:spLocks noChangeArrowheads="1"/>
          </p:cNvSpPr>
          <p:nvPr/>
        </p:nvSpPr>
        <p:spPr bwMode="auto">
          <a:xfrm>
            <a:off x="325335" y="4938593"/>
            <a:ext cx="457094" cy="436462"/>
          </a:xfrm>
          <a:prstGeom prst="rect">
            <a:avLst/>
          </a:prstGeom>
          <a:solidFill>
            <a:schemeClr val="accent1"/>
          </a:solidFill>
          <a:ln w="9525">
            <a:noFill/>
            <a:miter lim="800000"/>
            <a:headEnd/>
            <a:tailEnd type="none" w="lg" len="lg"/>
          </a:ln>
          <a:effectLst/>
        </p:spPr>
        <p:txBody>
          <a:bodyPr wrap="none" anchor="ctr"/>
          <a:lstStyle/>
          <a:p>
            <a:r>
              <a:rPr lang="hu-HU" sz="1600" b="1" dirty="0"/>
              <a:t>10</a:t>
            </a:r>
            <a:endParaRPr lang="en-US" sz="1600" b="1" dirty="0"/>
          </a:p>
        </p:txBody>
      </p:sp>
      <p:sp>
        <p:nvSpPr>
          <p:cNvPr id="14" name="Rectangle 13">
            <a:extLst>
              <a:ext uri="{FF2B5EF4-FFF2-40B4-BE49-F238E27FC236}">
                <a16:creationId xmlns:a16="http://schemas.microsoft.com/office/drawing/2014/main" id="{05B7B6C3-EA33-41A1-90F8-43124F012B31}"/>
              </a:ext>
            </a:extLst>
          </p:cNvPr>
          <p:cNvSpPr/>
          <p:nvPr/>
        </p:nvSpPr>
        <p:spPr>
          <a:xfrm>
            <a:off x="782430" y="4987586"/>
            <a:ext cx="2737488" cy="338476"/>
          </a:xfrm>
          <a:prstGeom prst="rect">
            <a:avLst/>
          </a:prstGeom>
        </p:spPr>
        <p:txBody>
          <a:bodyPr wrap="none">
            <a:spAutoFit/>
          </a:bodyPr>
          <a:lstStyle/>
          <a:p>
            <a:pPr>
              <a:buSzPct val="100000"/>
              <a:defRPr/>
            </a:pPr>
            <a:r>
              <a:rPr lang="en-US" altLang="zh-TW" sz="1600" dirty="0"/>
              <a:t>Click </a:t>
            </a:r>
            <a:r>
              <a:rPr lang="en-US" altLang="zh-TW" sz="1600" b="1" dirty="0"/>
              <a:t>Validate and Publish </a:t>
            </a:r>
          </a:p>
        </p:txBody>
      </p:sp>
    </p:spTree>
    <p:extLst>
      <p:ext uri="{BB962C8B-B14F-4D97-AF65-F5344CB8AC3E}">
        <p14:creationId xmlns:p14="http://schemas.microsoft.com/office/powerpoint/2010/main" val="7715278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Publication</a:t>
            </a:r>
          </a:p>
        </p:txBody>
      </p:sp>
      <p:sp>
        <p:nvSpPr>
          <p:cNvPr id="5" name="Text Box 3"/>
          <p:cNvSpPr txBox="1">
            <a:spLocks noGrp="1" noChangeArrowheads="1"/>
          </p:cNvSpPr>
          <p:nvPr>
            <p:ph type="body" sz="quarter" idx="11"/>
          </p:nvPr>
        </p:nvSpPr>
        <p:spPr bwMode="auto">
          <a:xfrm>
            <a:off x="325336" y="1329477"/>
            <a:ext cx="11542528" cy="3785249"/>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marL="285693" indent="-285693">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After the entire catalog has been uploaded:</a:t>
            </a:r>
          </a:p>
          <a:p>
            <a:pPr marL="359928" lvl="2" indent="0">
              <a:spcBef>
                <a:spcPts val="300"/>
              </a:spcBef>
              <a:spcAft>
                <a:spcPts val="300"/>
              </a:spcAft>
              <a:buClr>
                <a:schemeClr val="accent2"/>
              </a:buClr>
              <a:buNone/>
              <a:defRPr/>
            </a:pPr>
            <a:r>
              <a:rPr lang="en-US" altLang="zh-TW" kern="0" dirty="0"/>
              <a:t>Ariba Network begins the catalog validation</a:t>
            </a:r>
          </a:p>
          <a:p>
            <a:pPr marL="359928" lvl="2" indent="0">
              <a:spcBef>
                <a:spcPts val="300"/>
              </a:spcBef>
              <a:spcAft>
                <a:spcPts val="300"/>
              </a:spcAft>
              <a:buClr>
                <a:schemeClr val="accent2"/>
              </a:buClr>
              <a:buNone/>
              <a:defRPr/>
            </a:pPr>
            <a:r>
              <a:rPr lang="en-US" altLang="zh-TW" kern="0" dirty="0"/>
              <a:t>It can take several minutes to validate large catalogs</a:t>
            </a:r>
          </a:p>
          <a:p>
            <a:pPr marL="359928" lvl="2" indent="0">
              <a:spcBef>
                <a:spcPts val="300"/>
              </a:spcBef>
              <a:spcAft>
                <a:spcPts val="300"/>
              </a:spcAft>
              <a:buClr>
                <a:schemeClr val="accent2"/>
              </a:buClr>
              <a:buNone/>
              <a:defRPr/>
            </a:pPr>
            <a:r>
              <a:rPr lang="en-US" altLang="zh-TW" kern="0" dirty="0"/>
              <a:t>Ariba Network stores new catalogs in a queue and validates them one by one </a:t>
            </a:r>
          </a:p>
          <a:p>
            <a:pPr marL="285693" indent="-285693">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You can upload other catalogs while Ariba Network is validating. </a:t>
            </a:r>
          </a:p>
          <a:p>
            <a:pPr marL="285693" indent="-285693">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Once you have completed uploading your catalog(s):</a:t>
            </a:r>
          </a:p>
          <a:p>
            <a:pPr marL="359928" lvl="2" indent="0">
              <a:spcBef>
                <a:spcPts val="300"/>
              </a:spcBef>
              <a:spcAft>
                <a:spcPts val="300"/>
              </a:spcAft>
              <a:buClr>
                <a:schemeClr val="accent2"/>
              </a:buClr>
              <a:buNone/>
              <a:defRPr/>
            </a:pPr>
            <a:r>
              <a:rPr lang="en-US" altLang="zh-TW" b="1" kern="0" dirty="0"/>
              <a:t>DO NOT </a:t>
            </a:r>
            <a:r>
              <a:rPr lang="en-US" altLang="zh-TW" kern="0" dirty="0"/>
              <a:t>log out </a:t>
            </a:r>
          </a:p>
          <a:p>
            <a:pPr marL="359928" lvl="2" indent="0">
              <a:spcBef>
                <a:spcPts val="300"/>
              </a:spcBef>
              <a:spcAft>
                <a:spcPts val="300"/>
              </a:spcAft>
              <a:buClr>
                <a:schemeClr val="accent2"/>
              </a:buClr>
              <a:buNone/>
              <a:defRPr/>
            </a:pPr>
            <a:r>
              <a:rPr lang="en-US" altLang="zh-TW" kern="0" dirty="0"/>
              <a:t>Click the “</a:t>
            </a:r>
            <a:r>
              <a:rPr lang="en-US" altLang="zh-TW" b="1" kern="0" dirty="0"/>
              <a:t>Refresh</a:t>
            </a:r>
            <a:r>
              <a:rPr lang="en-US" altLang="zh-TW" kern="0" dirty="0"/>
              <a:t>” button on the catalog dashboard to update your catalog status.</a:t>
            </a:r>
          </a:p>
        </p:txBody>
      </p:sp>
      <p:pic>
        <p:nvPicPr>
          <p:cNvPr id="4" name="Picture 3">
            <a:extLst>
              <a:ext uri="{FF2B5EF4-FFF2-40B4-BE49-F238E27FC236}">
                <a16:creationId xmlns:a16="http://schemas.microsoft.com/office/drawing/2014/main" id="{4E58B365-6D09-444B-B4C0-70E7BA63498E}"/>
              </a:ext>
            </a:extLst>
          </p:cNvPr>
          <p:cNvPicPr>
            <a:picLocks noChangeAspect="1"/>
          </p:cNvPicPr>
          <p:nvPr/>
        </p:nvPicPr>
        <p:blipFill rotWithShape="1">
          <a:blip r:embed="rId2"/>
          <a:srcRect t="9134" r="723" b="12646"/>
          <a:stretch/>
        </p:blipFill>
        <p:spPr>
          <a:xfrm>
            <a:off x="831977" y="4834467"/>
            <a:ext cx="10780056" cy="536430"/>
          </a:xfrm>
          <a:prstGeom prst="rect">
            <a:avLst/>
          </a:prstGeom>
        </p:spPr>
      </p:pic>
      <p:sp>
        <p:nvSpPr>
          <p:cNvPr id="9" name="Rectangle 8">
            <a:extLst>
              <a:ext uri="{FF2B5EF4-FFF2-40B4-BE49-F238E27FC236}">
                <a16:creationId xmlns:a16="http://schemas.microsoft.com/office/drawing/2014/main" id="{8DA51928-A54E-4C57-A5A4-2B63285D3340}"/>
              </a:ext>
            </a:extLst>
          </p:cNvPr>
          <p:cNvSpPr/>
          <p:nvPr/>
        </p:nvSpPr>
        <p:spPr bwMode="gray">
          <a:xfrm>
            <a:off x="10253133" y="4851399"/>
            <a:ext cx="1358900" cy="499533"/>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Tree>
    <p:extLst>
      <p:ext uri="{BB962C8B-B14F-4D97-AF65-F5344CB8AC3E}">
        <p14:creationId xmlns:p14="http://schemas.microsoft.com/office/powerpoint/2010/main" val="23828831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Validation - Status</a:t>
            </a:r>
          </a:p>
        </p:txBody>
      </p:sp>
      <p:sp>
        <p:nvSpPr>
          <p:cNvPr id="5" name="Text Box 3"/>
          <p:cNvSpPr txBox="1">
            <a:spLocks noGrp="1" noChangeArrowheads="1"/>
          </p:cNvSpPr>
          <p:nvPr>
            <p:ph type="body" sz="quarter" idx="11"/>
          </p:nvPr>
        </p:nvSpPr>
        <p:spPr bwMode="auto">
          <a:xfrm>
            <a:off x="325336" y="1368882"/>
            <a:ext cx="5946255" cy="4392000"/>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marL="285693" indent="-285693">
              <a:buSzPct val="100000"/>
              <a:buFont typeface="Arial" panose="020B0604020202020204" pitchFamily="34" charset="0"/>
              <a:buChar char="•"/>
            </a:pPr>
            <a:r>
              <a:rPr lang="en-US" altLang="zh-TW" sz="1600" dirty="0">
                <a:ea typeface="新細明體" pitchFamily="18" charset="-120"/>
              </a:rPr>
              <a:t>After Ariba Network completes the upload, if there are no network validation errors, the catalog status is changed to </a:t>
            </a:r>
            <a:r>
              <a:rPr lang="en-US" altLang="zh-TW" sz="1600" b="1" dirty="0">
                <a:ea typeface="新細明體" pitchFamily="18" charset="-120"/>
              </a:rPr>
              <a:t>Published</a:t>
            </a:r>
            <a:r>
              <a:rPr lang="en-US" altLang="zh-TW" sz="1600" dirty="0">
                <a:ea typeface="新細明體" pitchFamily="18" charset="-120"/>
              </a:rPr>
              <a:t> and a network-generated email is sent to the </a:t>
            </a:r>
            <a:r>
              <a:rPr lang="en-US" sz="1600" dirty="0" err="1">
                <a:cs typeface="Arial" pitchFamily="34" charset="0"/>
              </a:rPr>
              <a:t>Medizinische</a:t>
            </a:r>
            <a:r>
              <a:rPr lang="en-US" sz="1600" dirty="0">
                <a:cs typeface="Arial" pitchFamily="34" charset="0"/>
              </a:rPr>
              <a:t> Hochschule Hannover</a:t>
            </a:r>
            <a:endParaRPr lang="en-US" altLang="zh-TW" sz="1600" dirty="0">
              <a:ea typeface="新細明體" pitchFamily="18" charset="-120"/>
            </a:endParaRPr>
          </a:p>
          <a:p>
            <a:pPr marL="285693" indent="-285693">
              <a:buSzPct val="100000"/>
              <a:buFont typeface="Arial" panose="020B0604020202020204" pitchFamily="34" charset="0"/>
              <a:buChar char="•"/>
            </a:pPr>
            <a:endParaRPr lang="en-US" altLang="zh-TW" sz="1600" dirty="0">
              <a:ea typeface="新細明體" pitchFamily="18" charset="-120"/>
            </a:endParaRPr>
          </a:p>
          <a:p>
            <a:pPr marL="285693" indent="-285693">
              <a:buSzPct val="100000"/>
              <a:buFont typeface="Arial" panose="020B0604020202020204" pitchFamily="34" charset="0"/>
              <a:buChar char="•"/>
            </a:pPr>
            <a:r>
              <a:rPr lang="en-US" altLang="zh-TW" sz="1600" dirty="0">
                <a:ea typeface="新細明體" pitchFamily="18" charset="-120"/>
              </a:rPr>
              <a:t>As </a:t>
            </a:r>
            <a:r>
              <a:rPr lang="en-US" sz="1600" dirty="0" err="1">
                <a:cs typeface="Arial" pitchFamily="34" charset="0"/>
              </a:rPr>
              <a:t>Medizinische</a:t>
            </a:r>
            <a:r>
              <a:rPr lang="en-US" sz="1600" dirty="0">
                <a:cs typeface="Arial" pitchFamily="34" charset="0"/>
              </a:rPr>
              <a:t> Hochschule Hannover </a:t>
            </a:r>
            <a:r>
              <a:rPr lang="en-US" altLang="zh-TW" sz="1600" dirty="0">
                <a:ea typeface="新細明體" pitchFamily="18" charset="-120"/>
              </a:rPr>
              <a:t>is using </a:t>
            </a:r>
            <a:r>
              <a:rPr lang="en-US" altLang="zh-TW" sz="1600" dirty="0" err="1">
                <a:ea typeface="新細明體" pitchFamily="18" charset="-120"/>
              </a:rPr>
              <a:t>AutoSubscriptionSync</a:t>
            </a:r>
            <a:r>
              <a:rPr lang="en-US" altLang="zh-TW" sz="1600" dirty="0">
                <a:ea typeface="新細明體" pitchFamily="18" charset="-120"/>
              </a:rPr>
              <a:t>, the catalog is pulled into the </a:t>
            </a:r>
            <a:r>
              <a:rPr lang="sk-SK" altLang="zh-TW" sz="1600" dirty="0">
                <a:ea typeface="新細明體" pitchFamily="18" charset="-120"/>
              </a:rPr>
              <a:t>SAP Ariba Procurement </a:t>
            </a:r>
            <a:r>
              <a:rPr lang="en-US" altLang="zh-TW" sz="1600" dirty="0">
                <a:ea typeface="新細明體" pitchFamily="18" charset="-120"/>
              </a:rPr>
              <a:t>to begin the </a:t>
            </a:r>
            <a:r>
              <a:rPr lang="en-US" sz="1600" dirty="0" err="1">
                <a:cs typeface="Arial" pitchFamily="34" charset="0"/>
              </a:rPr>
              <a:t>Medizinische</a:t>
            </a:r>
            <a:r>
              <a:rPr lang="en-US" sz="1600" dirty="0">
                <a:cs typeface="Arial" pitchFamily="34" charset="0"/>
              </a:rPr>
              <a:t> Hochschule Hannover</a:t>
            </a:r>
            <a:r>
              <a:rPr lang="en-US" altLang="zh-TW" sz="1600" dirty="0">
                <a:ea typeface="新細明體" pitchFamily="18" charset="-120"/>
              </a:rPr>
              <a:t>-specific validations and the status will change to </a:t>
            </a:r>
            <a:r>
              <a:rPr lang="en-US" altLang="zh-TW" sz="1600" b="1" dirty="0">
                <a:ea typeface="新細明體" pitchFamily="18" charset="-120"/>
              </a:rPr>
              <a:t>Pending Buyer Validation</a:t>
            </a:r>
            <a:r>
              <a:rPr lang="en-US" altLang="zh-TW" sz="1600" dirty="0">
                <a:ea typeface="新細明體" pitchFamily="18" charset="-120"/>
              </a:rPr>
              <a:t>.</a:t>
            </a:r>
          </a:p>
          <a:p>
            <a:pPr>
              <a:buSzPct val="100000"/>
            </a:pPr>
            <a:endParaRPr lang="en-US" altLang="zh-TW" sz="1600" b="1" dirty="0">
              <a:ea typeface="新細明體" pitchFamily="18" charset="-120"/>
            </a:endParaRPr>
          </a:p>
          <a:p>
            <a:pPr>
              <a:buClr>
                <a:srgbClr val="FF1100"/>
              </a:buClr>
            </a:pPr>
            <a:endParaRPr lang="en-US" altLang="zh-TW" sz="2000" dirty="0">
              <a:ea typeface="新細明體" pitchFamily="18" charset="-120"/>
            </a:endParaRPr>
          </a:p>
        </p:txBody>
      </p:sp>
      <p:grpSp>
        <p:nvGrpSpPr>
          <p:cNvPr id="3" name="Group 2">
            <a:extLst>
              <a:ext uri="{FF2B5EF4-FFF2-40B4-BE49-F238E27FC236}">
                <a16:creationId xmlns:a16="http://schemas.microsoft.com/office/drawing/2014/main" id="{D9BCE17D-FA26-4737-8C27-F8EA58AEEDB1}"/>
              </a:ext>
            </a:extLst>
          </p:cNvPr>
          <p:cNvGrpSpPr/>
          <p:nvPr/>
        </p:nvGrpSpPr>
        <p:grpSpPr>
          <a:xfrm>
            <a:off x="7019870" y="2712446"/>
            <a:ext cx="4494780" cy="410475"/>
            <a:chOff x="7019869" y="2681710"/>
            <a:chExt cx="4494780" cy="410475"/>
          </a:xfrm>
        </p:grpSpPr>
        <p:grpSp>
          <p:nvGrpSpPr>
            <p:cNvPr id="7" name="Group 6"/>
            <p:cNvGrpSpPr/>
            <p:nvPr/>
          </p:nvGrpSpPr>
          <p:grpSpPr>
            <a:xfrm>
              <a:off x="7019869" y="2681710"/>
              <a:ext cx="4494780" cy="410475"/>
              <a:chOff x="4308373" y="4137587"/>
              <a:chExt cx="4495820" cy="410570"/>
            </a:xfrm>
          </p:grpSpPr>
          <p:pic>
            <p:nvPicPr>
              <p:cNvPr id="8" name="Picture 8" descr="Pending Buyer Validation2"/>
              <p:cNvPicPr>
                <a:picLocks noChangeAspect="1" noChangeArrowheads="1"/>
              </p:cNvPicPr>
              <p:nvPr/>
            </p:nvPicPr>
            <p:blipFill>
              <a:blip r:embed="rId2" cstate="print"/>
              <a:srcRect/>
              <a:stretch>
                <a:fillRect/>
              </a:stretch>
            </p:blipFill>
            <p:spPr>
              <a:xfrm>
                <a:off x="4308373" y="4137587"/>
                <a:ext cx="4495820" cy="410570"/>
              </a:xfrm>
              <a:prstGeom prst="rect">
                <a:avLst/>
              </a:prstGeom>
              <a:noFill/>
              <a:ln>
                <a:solidFill>
                  <a:schemeClr val="tx1"/>
                </a:solidFill>
              </a:ln>
            </p:spPr>
          </p:pic>
          <p:sp>
            <p:nvSpPr>
              <p:cNvPr id="9" name="Rectangle 8"/>
              <p:cNvSpPr/>
              <p:nvPr/>
            </p:nvSpPr>
            <p:spPr bwMode="gray">
              <a:xfrm>
                <a:off x="7278114" y="4196122"/>
                <a:ext cx="1499616" cy="293499"/>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
          <p:nvSpPr>
            <p:cNvPr id="10" name="Rectangle 9">
              <a:extLst>
                <a:ext uri="{FF2B5EF4-FFF2-40B4-BE49-F238E27FC236}">
                  <a16:creationId xmlns:a16="http://schemas.microsoft.com/office/drawing/2014/main" id="{F2AEAFA5-55F2-46F7-94D7-2B3F6BEF92A3}"/>
                </a:ext>
              </a:extLst>
            </p:cNvPr>
            <p:cNvSpPr/>
            <p:nvPr/>
          </p:nvSpPr>
          <p:spPr bwMode="gray">
            <a:xfrm>
              <a:off x="7025011" y="2775422"/>
              <a:ext cx="636568" cy="236043"/>
            </a:xfrm>
            <a:prstGeom prst="rect">
              <a:avLst/>
            </a:prstGeom>
            <a:solidFill>
              <a:schemeClr val="tx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8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Excel</a:t>
              </a:r>
            </a:p>
          </p:txBody>
        </p:sp>
      </p:grpSp>
      <p:grpSp>
        <p:nvGrpSpPr>
          <p:cNvPr id="4" name="Group 3">
            <a:extLst>
              <a:ext uri="{FF2B5EF4-FFF2-40B4-BE49-F238E27FC236}">
                <a16:creationId xmlns:a16="http://schemas.microsoft.com/office/drawing/2014/main" id="{849D3D9A-D180-4F74-ABCD-B91A2A40A67F}"/>
              </a:ext>
            </a:extLst>
          </p:cNvPr>
          <p:cNvGrpSpPr/>
          <p:nvPr/>
        </p:nvGrpSpPr>
        <p:grpSpPr>
          <a:xfrm>
            <a:off x="7362602" y="1368881"/>
            <a:ext cx="4152048" cy="403653"/>
            <a:chOff x="7362602" y="1368881"/>
            <a:chExt cx="4152048" cy="403653"/>
          </a:xfrm>
        </p:grpSpPr>
        <p:pic>
          <p:nvPicPr>
            <p:cNvPr id="6" name="Picture 5" descr="published"/>
            <p:cNvPicPr>
              <a:picLocks noChangeAspect="1" noChangeArrowheads="1"/>
            </p:cNvPicPr>
            <p:nvPr/>
          </p:nvPicPr>
          <p:blipFill>
            <a:blip r:embed="rId3" cstate="print"/>
            <a:srcRect/>
            <a:stretch>
              <a:fillRect/>
            </a:stretch>
          </p:blipFill>
          <p:spPr>
            <a:xfrm>
              <a:off x="7362602" y="1368881"/>
              <a:ext cx="4152048" cy="403653"/>
            </a:xfrm>
            <a:prstGeom prst="rect">
              <a:avLst/>
            </a:prstGeom>
            <a:noFill/>
            <a:ln>
              <a:solidFill>
                <a:schemeClr val="tx1"/>
              </a:solidFill>
            </a:ln>
          </p:spPr>
        </p:pic>
        <p:sp>
          <p:nvSpPr>
            <p:cNvPr id="11" name="Rectangle 10">
              <a:extLst>
                <a:ext uri="{FF2B5EF4-FFF2-40B4-BE49-F238E27FC236}">
                  <a16:creationId xmlns:a16="http://schemas.microsoft.com/office/drawing/2014/main" id="{F21E9E7D-7799-4444-8A89-6EEE4C281BD8}"/>
                </a:ext>
              </a:extLst>
            </p:cNvPr>
            <p:cNvSpPr/>
            <p:nvPr/>
          </p:nvSpPr>
          <p:spPr bwMode="gray">
            <a:xfrm>
              <a:off x="7362602" y="1458830"/>
              <a:ext cx="636568" cy="236043"/>
            </a:xfrm>
            <a:prstGeom prst="rect">
              <a:avLst/>
            </a:prstGeom>
            <a:solidFill>
              <a:schemeClr val="tx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8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Excel</a:t>
              </a:r>
            </a:p>
          </p:txBody>
        </p:sp>
      </p:grpSp>
      <p:pic>
        <p:nvPicPr>
          <p:cNvPr id="17" name="Picture 16">
            <a:extLst>
              <a:ext uri="{FF2B5EF4-FFF2-40B4-BE49-F238E27FC236}">
                <a16:creationId xmlns:a16="http://schemas.microsoft.com/office/drawing/2014/main" id="{4124DF38-73C6-417B-95BC-CA3A7BDF38B4}"/>
              </a:ext>
            </a:extLst>
          </p:cNvPr>
          <p:cNvPicPr>
            <a:picLocks noChangeAspect="1"/>
          </p:cNvPicPr>
          <p:nvPr/>
        </p:nvPicPr>
        <p:blipFill>
          <a:blip r:embed="rId4"/>
          <a:stretch>
            <a:fillRect/>
          </a:stretch>
        </p:blipFill>
        <p:spPr>
          <a:xfrm>
            <a:off x="9775139" y="1450636"/>
            <a:ext cx="994461" cy="242226"/>
          </a:xfrm>
          <a:prstGeom prst="rect">
            <a:avLst/>
          </a:prstGeom>
        </p:spPr>
      </p:pic>
      <p:sp>
        <p:nvSpPr>
          <p:cNvPr id="18" name="TextBox 17">
            <a:extLst>
              <a:ext uri="{FF2B5EF4-FFF2-40B4-BE49-F238E27FC236}">
                <a16:creationId xmlns:a16="http://schemas.microsoft.com/office/drawing/2014/main" id="{B13A4BED-4D68-49B0-852F-3DE1AA65F532}"/>
              </a:ext>
            </a:extLst>
          </p:cNvPr>
          <p:cNvSpPr txBox="1"/>
          <p:nvPr/>
        </p:nvSpPr>
        <p:spPr>
          <a:xfrm>
            <a:off x="9807498" y="1471721"/>
            <a:ext cx="929742" cy="200055"/>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300" kern="0" dirty="0">
                <a:solidFill>
                  <a:schemeClr val="bg2">
                    <a:lumMod val="10000"/>
                  </a:schemeClr>
                </a:solidFill>
                <a:ea typeface="Arial Unicode MS" pitchFamily="34" charset="-128"/>
                <a:cs typeface="Arial Unicode MS" pitchFamily="34" charset="-128"/>
              </a:rPr>
              <a:t>11 Oct 2021</a:t>
            </a:r>
          </a:p>
        </p:txBody>
      </p:sp>
      <p:pic>
        <p:nvPicPr>
          <p:cNvPr id="21" name="Picture 20">
            <a:extLst>
              <a:ext uri="{FF2B5EF4-FFF2-40B4-BE49-F238E27FC236}">
                <a16:creationId xmlns:a16="http://schemas.microsoft.com/office/drawing/2014/main" id="{E3EFDC56-90FE-4469-AF7C-D6E096F28A6B}"/>
              </a:ext>
            </a:extLst>
          </p:cNvPr>
          <p:cNvPicPr>
            <a:picLocks noChangeAspect="1"/>
          </p:cNvPicPr>
          <p:nvPr/>
        </p:nvPicPr>
        <p:blipFill>
          <a:blip r:embed="rId4"/>
          <a:stretch>
            <a:fillRect/>
          </a:stretch>
        </p:blipFill>
        <p:spPr>
          <a:xfrm>
            <a:off x="8994125" y="1412876"/>
            <a:ext cx="674845" cy="341844"/>
          </a:xfrm>
          <a:prstGeom prst="rect">
            <a:avLst/>
          </a:prstGeom>
        </p:spPr>
      </p:pic>
      <p:sp>
        <p:nvSpPr>
          <p:cNvPr id="22" name="TextBox 21">
            <a:extLst>
              <a:ext uri="{FF2B5EF4-FFF2-40B4-BE49-F238E27FC236}">
                <a16:creationId xmlns:a16="http://schemas.microsoft.com/office/drawing/2014/main" id="{2180EC1E-D516-4B80-A1C5-C28E5CB18816}"/>
              </a:ext>
            </a:extLst>
          </p:cNvPr>
          <p:cNvSpPr txBox="1"/>
          <p:nvPr/>
        </p:nvSpPr>
        <p:spPr>
          <a:xfrm>
            <a:off x="9026484" y="1467572"/>
            <a:ext cx="556243" cy="200055"/>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300" kern="0" dirty="0" err="1">
                <a:solidFill>
                  <a:schemeClr val="bg2">
                    <a:lumMod val="10000"/>
                  </a:schemeClr>
                </a:solidFill>
                <a:ea typeface="Arial Unicode MS" pitchFamily="34" charset="-128"/>
                <a:cs typeface="Arial Unicode MS" pitchFamily="34" charset="-128"/>
              </a:rPr>
              <a:t>Estlega</a:t>
            </a:r>
            <a:endParaRPr lang="en-US" sz="1300" kern="0" dirty="0">
              <a:solidFill>
                <a:schemeClr val="bg2">
                  <a:lumMod val="10000"/>
                </a:schemeClr>
              </a:solidFill>
              <a:ea typeface="Arial Unicode MS" pitchFamily="34" charset="-128"/>
              <a:cs typeface="Arial Unicode MS" pitchFamily="34" charset="-128"/>
            </a:endParaRPr>
          </a:p>
        </p:txBody>
      </p:sp>
      <p:pic>
        <p:nvPicPr>
          <p:cNvPr id="24" name="Picture 23">
            <a:extLst>
              <a:ext uri="{FF2B5EF4-FFF2-40B4-BE49-F238E27FC236}">
                <a16:creationId xmlns:a16="http://schemas.microsoft.com/office/drawing/2014/main" id="{E64B6BC6-4B62-4131-BAF3-ED5D9B5EB6A1}"/>
              </a:ext>
            </a:extLst>
          </p:cNvPr>
          <p:cNvPicPr>
            <a:picLocks noChangeAspect="1"/>
          </p:cNvPicPr>
          <p:nvPr/>
        </p:nvPicPr>
        <p:blipFill>
          <a:blip r:embed="rId5"/>
          <a:stretch>
            <a:fillRect/>
          </a:stretch>
        </p:blipFill>
        <p:spPr>
          <a:xfrm>
            <a:off x="9102042" y="2799607"/>
            <a:ext cx="781050" cy="228600"/>
          </a:xfrm>
          <a:prstGeom prst="rect">
            <a:avLst/>
          </a:prstGeom>
        </p:spPr>
      </p:pic>
      <p:sp>
        <p:nvSpPr>
          <p:cNvPr id="25" name="TextBox 24">
            <a:extLst>
              <a:ext uri="{FF2B5EF4-FFF2-40B4-BE49-F238E27FC236}">
                <a16:creationId xmlns:a16="http://schemas.microsoft.com/office/drawing/2014/main" id="{41B957B0-B24B-4D0D-A133-E22BF01AE0EB}"/>
              </a:ext>
            </a:extLst>
          </p:cNvPr>
          <p:cNvSpPr txBox="1"/>
          <p:nvPr/>
        </p:nvSpPr>
        <p:spPr>
          <a:xfrm>
            <a:off x="9107302" y="2827893"/>
            <a:ext cx="782265"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100" kern="0" dirty="0">
                <a:solidFill>
                  <a:schemeClr val="bg2">
                    <a:lumMod val="10000"/>
                  </a:schemeClr>
                </a:solidFill>
                <a:ea typeface="Arial Unicode MS" pitchFamily="34" charset="-128"/>
                <a:cs typeface="Arial Unicode MS" pitchFamily="34" charset="-128"/>
              </a:rPr>
              <a:t>11 Oct 2021</a:t>
            </a:r>
          </a:p>
        </p:txBody>
      </p:sp>
      <p:pic>
        <p:nvPicPr>
          <p:cNvPr id="27" name="Picture 26">
            <a:extLst>
              <a:ext uri="{FF2B5EF4-FFF2-40B4-BE49-F238E27FC236}">
                <a16:creationId xmlns:a16="http://schemas.microsoft.com/office/drawing/2014/main" id="{0E70366C-B3B7-40B1-8F8B-0BD31694350C}"/>
              </a:ext>
            </a:extLst>
          </p:cNvPr>
          <p:cNvPicPr>
            <a:picLocks noChangeAspect="1"/>
          </p:cNvPicPr>
          <p:nvPr/>
        </p:nvPicPr>
        <p:blipFill>
          <a:blip r:embed="rId5"/>
          <a:stretch>
            <a:fillRect/>
          </a:stretch>
        </p:blipFill>
        <p:spPr>
          <a:xfrm>
            <a:off x="8459595" y="2748770"/>
            <a:ext cx="615990" cy="293431"/>
          </a:xfrm>
          <a:prstGeom prst="rect">
            <a:avLst/>
          </a:prstGeom>
        </p:spPr>
      </p:pic>
      <p:sp>
        <p:nvSpPr>
          <p:cNvPr id="28" name="TextBox 27">
            <a:extLst>
              <a:ext uri="{FF2B5EF4-FFF2-40B4-BE49-F238E27FC236}">
                <a16:creationId xmlns:a16="http://schemas.microsoft.com/office/drawing/2014/main" id="{EFDDD2F7-165C-46BB-A534-3EAB5B7BF5BD}"/>
              </a:ext>
            </a:extLst>
          </p:cNvPr>
          <p:cNvSpPr txBox="1"/>
          <p:nvPr/>
        </p:nvSpPr>
        <p:spPr>
          <a:xfrm>
            <a:off x="8471205" y="2821543"/>
            <a:ext cx="471283"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100" kern="0" dirty="0" err="1">
                <a:solidFill>
                  <a:schemeClr val="bg2">
                    <a:lumMod val="10000"/>
                  </a:schemeClr>
                </a:solidFill>
                <a:ea typeface="Arial Unicode MS" pitchFamily="34" charset="-128"/>
                <a:cs typeface="Arial Unicode MS" pitchFamily="34" charset="-128"/>
              </a:rPr>
              <a:t>Estlega</a:t>
            </a:r>
            <a:endParaRPr lang="en-US" sz="1100" kern="0" dirty="0">
              <a:solidFill>
                <a:schemeClr val="bg2">
                  <a:lumMod val="10000"/>
                </a:schemeClr>
              </a:solidFill>
              <a:ea typeface="Arial Unicode MS" pitchFamily="34" charset="-128"/>
              <a:cs typeface="Arial Unicode MS" pitchFamily="34" charset="-128"/>
            </a:endParaRPr>
          </a:p>
        </p:txBody>
      </p:sp>
      <p:pic>
        <p:nvPicPr>
          <p:cNvPr id="29" name="Picture 28">
            <a:extLst>
              <a:ext uri="{FF2B5EF4-FFF2-40B4-BE49-F238E27FC236}">
                <a16:creationId xmlns:a16="http://schemas.microsoft.com/office/drawing/2014/main" id="{949BD2DB-42EB-49E4-B296-56DFF44E487E}"/>
              </a:ext>
            </a:extLst>
          </p:cNvPr>
          <p:cNvPicPr>
            <a:picLocks noChangeAspect="1"/>
          </p:cNvPicPr>
          <p:nvPr/>
        </p:nvPicPr>
        <p:blipFill>
          <a:blip r:embed="rId4"/>
          <a:stretch>
            <a:fillRect/>
          </a:stretch>
        </p:blipFill>
        <p:spPr>
          <a:xfrm>
            <a:off x="7362603" y="1403861"/>
            <a:ext cx="636568" cy="341844"/>
          </a:xfrm>
          <a:prstGeom prst="rect">
            <a:avLst/>
          </a:prstGeom>
        </p:spPr>
      </p:pic>
      <p:sp>
        <p:nvSpPr>
          <p:cNvPr id="32" name="TextBox 31">
            <a:extLst>
              <a:ext uri="{FF2B5EF4-FFF2-40B4-BE49-F238E27FC236}">
                <a16:creationId xmlns:a16="http://schemas.microsoft.com/office/drawing/2014/main" id="{2A53096E-B686-463C-93BD-81956A11ED68}"/>
              </a:ext>
            </a:extLst>
          </p:cNvPr>
          <p:cNvSpPr txBox="1"/>
          <p:nvPr/>
        </p:nvSpPr>
        <p:spPr>
          <a:xfrm>
            <a:off x="7464373" y="1459115"/>
            <a:ext cx="407163" cy="200055"/>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300" kern="0" dirty="0">
                <a:solidFill>
                  <a:schemeClr val="bg2">
                    <a:lumMod val="10000"/>
                  </a:schemeClr>
                </a:solidFill>
                <a:ea typeface="Arial Unicode MS" pitchFamily="34" charset="-128"/>
                <a:cs typeface="Arial Unicode MS" pitchFamily="34" charset="-128"/>
              </a:rPr>
              <a:t>Excel</a:t>
            </a:r>
          </a:p>
        </p:txBody>
      </p:sp>
    </p:spTree>
    <p:extLst>
      <p:ext uri="{BB962C8B-B14F-4D97-AF65-F5344CB8AC3E}">
        <p14:creationId xmlns:p14="http://schemas.microsoft.com/office/powerpoint/2010/main" val="9861092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Validation</a:t>
            </a:r>
            <a:r>
              <a:rPr lang="hu-HU" dirty="0"/>
              <a:t>/Errors</a:t>
            </a:r>
            <a:endParaRPr lang="en-US" dirty="0"/>
          </a:p>
        </p:txBody>
      </p:sp>
      <p:sp>
        <p:nvSpPr>
          <p:cNvPr id="12" name="Rectangle 11"/>
          <p:cNvSpPr/>
          <p:nvPr/>
        </p:nvSpPr>
        <p:spPr>
          <a:xfrm>
            <a:off x="325336" y="1306230"/>
            <a:ext cx="2295290" cy="338476"/>
          </a:xfrm>
          <a:prstGeom prst="rect">
            <a:avLst/>
          </a:prstGeom>
        </p:spPr>
        <p:txBody>
          <a:bodyPr wrap="none">
            <a:spAutoFit/>
          </a:bodyPr>
          <a:lstStyle/>
          <a:p>
            <a:r>
              <a:rPr lang="en-US" altLang="zh-TW" sz="1600" dirty="0">
                <a:ea typeface="新細明體" pitchFamily="18" charset="-120"/>
              </a:rPr>
              <a:t>Errors can occur when:</a:t>
            </a:r>
          </a:p>
        </p:txBody>
      </p:sp>
      <p:sp>
        <p:nvSpPr>
          <p:cNvPr id="14" name="Rectangle 13"/>
          <p:cNvSpPr/>
          <p:nvPr/>
        </p:nvSpPr>
        <p:spPr>
          <a:xfrm>
            <a:off x="325336" y="1683675"/>
            <a:ext cx="6094589" cy="338476"/>
          </a:xfrm>
          <a:prstGeom prst="rect">
            <a:avLst/>
          </a:prstGeom>
        </p:spPr>
        <p:txBody>
          <a:bodyPr>
            <a:spAutoFit/>
          </a:bodyPr>
          <a:lstStyle/>
          <a:p>
            <a:pPr marL="285693" indent="-285693">
              <a:buClr>
                <a:schemeClr val="accent1"/>
              </a:buClr>
              <a:buFont typeface="Arial" panose="020B0604020202020204" pitchFamily="34" charset="0"/>
              <a:buChar char="•"/>
            </a:pPr>
            <a:r>
              <a:rPr lang="en-US" altLang="zh-TW" sz="1600" dirty="0">
                <a:ea typeface="新細明體" pitchFamily="18" charset="-120"/>
              </a:rPr>
              <a:t>Validating against the high-level Ariba Network rules. </a:t>
            </a:r>
          </a:p>
        </p:txBody>
      </p:sp>
      <p:sp>
        <p:nvSpPr>
          <p:cNvPr id="20" name="Rectangle 19"/>
          <p:cNvSpPr/>
          <p:nvPr/>
        </p:nvSpPr>
        <p:spPr>
          <a:xfrm>
            <a:off x="325336" y="2790086"/>
            <a:ext cx="6094589" cy="954107"/>
          </a:xfrm>
          <a:prstGeom prst="rect">
            <a:avLst/>
          </a:prstGeom>
        </p:spPr>
        <p:txBody>
          <a:bodyPr>
            <a:spAutoFit/>
          </a:bodyPr>
          <a:lstStyle/>
          <a:p>
            <a:pPr marL="342831" indent="-342831">
              <a:buClr>
                <a:schemeClr val="accent1"/>
              </a:buClr>
              <a:buFont typeface="+mj-lt"/>
              <a:buAutoNum type="arabicPeriod"/>
            </a:pPr>
            <a:endParaRPr lang="en-US" altLang="zh-TW" sz="2400" dirty="0">
              <a:ea typeface="新細明體" pitchFamily="18" charset="-120"/>
            </a:endParaRPr>
          </a:p>
          <a:p>
            <a:pPr marL="285693" indent="-285693">
              <a:buClr>
                <a:schemeClr val="accent1"/>
              </a:buClr>
              <a:buFont typeface="Arial" panose="020B0604020202020204" pitchFamily="34" charset="0"/>
              <a:buChar char="•"/>
            </a:pPr>
            <a:r>
              <a:rPr lang="en-US" altLang="zh-TW" sz="1600" dirty="0">
                <a:ea typeface="新細明體" pitchFamily="18" charset="-120"/>
              </a:rPr>
              <a:t>Validating against </a:t>
            </a:r>
            <a:r>
              <a:rPr lang="en-US" sz="1600" b="1" dirty="0" err="1"/>
              <a:t>Medizinische</a:t>
            </a:r>
            <a:r>
              <a:rPr lang="en-US" sz="1600" b="1" dirty="0"/>
              <a:t> Hochschule Hannover</a:t>
            </a:r>
            <a:r>
              <a:rPr lang="en-US" altLang="zh-TW" sz="1600" dirty="0">
                <a:ea typeface="新細明體" pitchFamily="18" charset="-120"/>
              </a:rPr>
              <a:t>-specific validation rules. </a:t>
            </a:r>
          </a:p>
        </p:txBody>
      </p:sp>
      <p:sp>
        <p:nvSpPr>
          <p:cNvPr id="24" name="Rectangle 23"/>
          <p:cNvSpPr/>
          <p:nvPr/>
        </p:nvSpPr>
        <p:spPr>
          <a:xfrm>
            <a:off x="325336" y="5847736"/>
            <a:ext cx="11541329" cy="584640"/>
          </a:xfrm>
          <a:prstGeom prst="rect">
            <a:avLst/>
          </a:prstGeom>
        </p:spPr>
        <p:txBody>
          <a:bodyPr wrap="square">
            <a:spAutoFit/>
          </a:bodyPr>
          <a:lstStyle/>
          <a:p>
            <a:pPr algn="just"/>
            <a:r>
              <a:rPr lang="en-US" altLang="zh-TW" sz="1600" b="1" dirty="0">
                <a:solidFill>
                  <a:srgbClr val="FFC000"/>
                </a:solidFill>
                <a:ea typeface="新細明體" pitchFamily="18" charset="-120"/>
              </a:rPr>
              <a:t>Note: </a:t>
            </a:r>
            <a:r>
              <a:rPr lang="en-US" altLang="zh-TW" sz="1600" dirty="0">
                <a:ea typeface="新細明體" pitchFamily="18" charset="-120"/>
              </a:rPr>
              <a:t>Even if a catalog passes the high-level Ariba Network validation rules, you could still receive a notification within 24 hours informing you the catalog has failed the </a:t>
            </a:r>
            <a:r>
              <a:rPr lang="en-US" sz="1600" b="1" dirty="0" err="1"/>
              <a:t>Medizinische</a:t>
            </a:r>
            <a:r>
              <a:rPr lang="en-US" sz="1600" b="1" dirty="0"/>
              <a:t> Hochschule Hannover </a:t>
            </a:r>
            <a:r>
              <a:rPr lang="en-US" altLang="zh-TW" sz="1600" dirty="0">
                <a:ea typeface="新細明體" pitchFamily="18" charset="-120"/>
              </a:rPr>
              <a:t>-specific catalog validation rules.</a:t>
            </a:r>
          </a:p>
        </p:txBody>
      </p:sp>
      <p:grpSp>
        <p:nvGrpSpPr>
          <p:cNvPr id="7" name="Group 6">
            <a:extLst>
              <a:ext uri="{FF2B5EF4-FFF2-40B4-BE49-F238E27FC236}">
                <a16:creationId xmlns:a16="http://schemas.microsoft.com/office/drawing/2014/main" id="{F15587B3-321C-4B18-BE28-C4AF128C9823}"/>
              </a:ext>
            </a:extLst>
          </p:cNvPr>
          <p:cNvGrpSpPr/>
          <p:nvPr/>
        </p:nvGrpSpPr>
        <p:grpSpPr>
          <a:xfrm>
            <a:off x="3324349" y="3646829"/>
            <a:ext cx="8590598" cy="435877"/>
            <a:chOff x="2620626" y="3823634"/>
            <a:chExt cx="8590598" cy="435877"/>
          </a:xfrm>
        </p:grpSpPr>
        <p:grpSp>
          <p:nvGrpSpPr>
            <p:cNvPr id="25" name="Group 24">
              <a:extLst>
                <a:ext uri="{FF2B5EF4-FFF2-40B4-BE49-F238E27FC236}">
                  <a16:creationId xmlns:a16="http://schemas.microsoft.com/office/drawing/2014/main" id="{0F1EB455-ECC3-4668-A307-998088680174}"/>
                </a:ext>
              </a:extLst>
            </p:cNvPr>
            <p:cNvGrpSpPr/>
            <p:nvPr/>
          </p:nvGrpSpPr>
          <p:grpSpPr>
            <a:xfrm>
              <a:off x="2620626" y="3823634"/>
              <a:ext cx="8590598" cy="435877"/>
              <a:chOff x="17858" y="4371109"/>
              <a:chExt cx="8592587" cy="403858"/>
            </a:xfrm>
          </p:grpSpPr>
          <p:pic>
            <p:nvPicPr>
              <p:cNvPr id="26" name="Picture 25">
                <a:extLst>
                  <a:ext uri="{FF2B5EF4-FFF2-40B4-BE49-F238E27FC236}">
                    <a16:creationId xmlns:a16="http://schemas.microsoft.com/office/drawing/2014/main" id="{5ED7BDB1-A012-4C96-9EBA-2CBD75BB8E72}"/>
                  </a:ext>
                </a:extLst>
              </p:cNvPr>
              <p:cNvPicPr>
                <a:picLocks noChangeAspect="1"/>
              </p:cNvPicPr>
              <p:nvPr/>
            </p:nvPicPr>
            <p:blipFill>
              <a:blip r:embed="rId2"/>
              <a:stretch>
                <a:fillRect/>
              </a:stretch>
            </p:blipFill>
            <p:spPr>
              <a:xfrm>
                <a:off x="17858" y="4412702"/>
                <a:ext cx="8592587" cy="330341"/>
              </a:xfrm>
              <a:prstGeom prst="rect">
                <a:avLst/>
              </a:prstGeom>
            </p:spPr>
          </p:pic>
          <p:sp>
            <p:nvSpPr>
              <p:cNvPr id="27" name="Rectangle 26">
                <a:extLst>
                  <a:ext uri="{FF2B5EF4-FFF2-40B4-BE49-F238E27FC236}">
                    <a16:creationId xmlns:a16="http://schemas.microsoft.com/office/drawing/2014/main" id="{06105B1F-BBF5-49DE-97E7-97396C9A3F25}"/>
                  </a:ext>
                </a:extLst>
              </p:cNvPr>
              <p:cNvSpPr/>
              <p:nvPr/>
            </p:nvSpPr>
            <p:spPr bwMode="gray">
              <a:xfrm>
                <a:off x="6709216" y="4371109"/>
                <a:ext cx="906870" cy="403858"/>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
          <p:nvSpPr>
            <p:cNvPr id="28" name="Rectangle 27">
              <a:extLst>
                <a:ext uri="{FF2B5EF4-FFF2-40B4-BE49-F238E27FC236}">
                  <a16:creationId xmlns:a16="http://schemas.microsoft.com/office/drawing/2014/main" id="{DA2FC0BB-873F-415D-A0E3-90A3CEF33443}"/>
                </a:ext>
              </a:extLst>
            </p:cNvPr>
            <p:cNvSpPr/>
            <p:nvPr/>
          </p:nvSpPr>
          <p:spPr bwMode="gray">
            <a:xfrm>
              <a:off x="6370983" y="3906382"/>
              <a:ext cx="636568" cy="236043"/>
            </a:xfrm>
            <a:prstGeom prst="rect">
              <a:avLst/>
            </a:prstGeom>
            <a:solidFill>
              <a:schemeClr val="tx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8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Excel</a:t>
              </a:r>
            </a:p>
          </p:txBody>
        </p:sp>
      </p:grpSp>
      <p:grpSp>
        <p:nvGrpSpPr>
          <p:cNvPr id="9" name="Group 8">
            <a:extLst>
              <a:ext uri="{FF2B5EF4-FFF2-40B4-BE49-F238E27FC236}">
                <a16:creationId xmlns:a16="http://schemas.microsoft.com/office/drawing/2014/main" id="{5EC8CD89-31FB-4779-9F65-01018C94B441}"/>
              </a:ext>
            </a:extLst>
          </p:cNvPr>
          <p:cNvGrpSpPr/>
          <p:nvPr/>
        </p:nvGrpSpPr>
        <p:grpSpPr>
          <a:xfrm>
            <a:off x="3372631" y="2058892"/>
            <a:ext cx="8494035" cy="862735"/>
            <a:chOff x="3372631" y="2058892"/>
            <a:chExt cx="8494035" cy="862735"/>
          </a:xfrm>
        </p:grpSpPr>
        <p:grpSp>
          <p:nvGrpSpPr>
            <p:cNvPr id="8" name="Group 7">
              <a:extLst>
                <a:ext uri="{FF2B5EF4-FFF2-40B4-BE49-F238E27FC236}">
                  <a16:creationId xmlns:a16="http://schemas.microsoft.com/office/drawing/2014/main" id="{AA61D636-5D70-43E7-BF5E-2D0FFFD67A22}"/>
                </a:ext>
              </a:extLst>
            </p:cNvPr>
            <p:cNvGrpSpPr/>
            <p:nvPr/>
          </p:nvGrpSpPr>
          <p:grpSpPr>
            <a:xfrm>
              <a:off x="3372631" y="2058892"/>
              <a:ext cx="8494035" cy="862735"/>
              <a:chOff x="3372631" y="2058892"/>
              <a:chExt cx="8494035" cy="862735"/>
            </a:xfrm>
          </p:grpSpPr>
          <p:grpSp>
            <p:nvGrpSpPr>
              <p:cNvPr id="15" name="Group 14"/>
              <p:cNvGrpSpPr/>
              <p:nvPr/>
            </p:nvGrpSpPr>
            <p:grpSpPr>
              <a:xfrm>
                <a:off x="3372631" y="2058892"/>
                <a:ext cx="8494035" cy="862735"/>
                <a:chOff x="324000" y="2639551"/>
                <a:chExt cx="8496001" cy="862935"/>
              </a:xfrm>
            </p:grpSpPr>
            <p:grpSp>
              <p:nvGrpSpPr>
                <p:cNvPr id="16" name="Group 15"/>
                <p:cNvGrpSpPr/>
                <p:nvPr/>
              </p:nvGrpSpPr>
              <p:grpSpPr>
                <a:xfrm>
                  <a:off x="324000" y="2639551"/>
                  <a:ext cx="8496000" cy="862935"/>
                  <a:chOff x="4030570" y="1542546"/>
                  <a:chExt cx="4789430" cy="862935"/>
                </a:xfrm>
              </p:grpSpPr>
              <p:pic>
                <p:nvPicPr>
                  <p:cNvPr id="18" name="Picture 17"/>
                  <p:cNvPicPr>
                    <a:picLocks noChangeAspect="1"/>
                  </p:cNvPicPr>
                  <p:nvPr/>
                </p:nvPicPr>
                <p:blipFill>
                  <a:blip r:embed="rId3"/>
                  <a:stretch>
                    <a:fillRect/>
                  </a:stretch>
                </p:blipFill>
                <p:spPr>
                  <a:xfrm>
                    <a:off x="4030570" y="1542546"/>
                    <a:ext cx="4789430" cy="342900"/>
                  </a:xfrm>
                  <a:prstGeom prst="rect">
                    <a:avLst/>
                  </a:prstGeom>
                </p:spPr>
              </p:pic>
              <p:pic>
                <p:nvPicPr>
                  <p:cNvPr id="19" name="Picture 18"/>
                  <p:cNvPicPr>
                    <a:picLocks noChangeAspect="1"/>
                  </p:cNvPicPr>
                  <p:nvPr/>
                </p:nvPicPr>
                <p:blipFill>
                  <a:blip r:embed="rId4"/>
                  <a:stretch>
                    <a:fillRect/>
                  </a:stretch>
                </p:blipFill>
                <p:spPr>
                  <a:xfrm>
                    <a:off x="4030570" y="1885446"/>
                    <a:ext cx="4789430" cy="520035"/>
                  </a:xfrm>
                  <a:prstGeom prst="rect">
                    <a:avLst/>
                  </a:prstGeom>
                </p:spPr>
              </p:pic>
            </p:grpSp>
            <p:sp>
              <p:nvSpPr>
                <p:cNvPr id="17" name="Rectangle 16"/>
                <p:cNvSpPr/>
                <p:nvPr/>
              </p:nvSpPr>
              <p:spPr bwMode="gray">
                <a:xfrm>
                  <a:off x="8158349" y="2928014"/>
                  <a:ext cx="661652" cy="574472"/>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
            <p:nvSpPr>
              <p:cNvPr id="29" name="Rectangle 28">
                <a:extLst>
                  <a:ext uri="{FF2B5EF4-FFF2-40B4-BE49-F238E27FC236}">
                    <a16:creationId xmlns:a16="http://schemas.microsoft.com/office/drawing/2014/main" id="{03089AA9-50DE-45FA-9593-5743E63D9F8F}"/>
                  </a:ext>
                </a:extLst>
              </p:cNvPr>
              <p:cNvSpPr/>
              <p:nvPr/>
            </p:nvSpPr>
            <p:spPr bwMode="gray">
              <a:xfrm>
                <a:off x="6756422" y="2507835"/>
                <a:ext cx="636568" cy="236043"/>
              </a:xfrm>
              <a:prstGeom prst="rect">
                <a:avLst/>
              </a:prstGeom>
              <a:solidFill>
                <a:schemeClr val="tx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8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Excel</a:t>
                </a:r>
              </a:p>
            </p:txBody>
          </p:sp>
        </p:grpSp>
        <p:sp>
          <p:nvSpPr>
            <p:cNvPr id="30" name="Rectangle 29">
              <a:extLst>
                <a:ext uri="{FF2B5EF4-FFF2-40B4-BE49-F238E27FC236}">
                  <a16:creationId xmlns:a16="http://schemas.microsoft.com/office/drawing/2014/main" id="{D9A39D9E-AC2F-45AF-9E4F-7E23AFEFED12}"/>
                </a:ext>
              </a:extLst>
            </p:cNvPr>
            <p:cNvSpPr/>
            <p:nvPr/>
          </p:nvSpPr>
          <p:spPr bwMode="gray">
            <a:xfrm>
              <a:off x="8443075" y="2523770"/>
              <a:ext cx="636568" cy="236043"/>
            </a:xfrm>
            <a:prstGeom prst="rect">
              <a:avLst/>
            </a:prstGeom>
            <a:solidFill>
              <a:schemeClr val="tx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800" b="0" i="0" u="none" strike="noStrike" kern="0" cap="none" spc="0" normalizeH="0" baseline="0" noProof="0" dirty="0">
                  <a:ln>
                    <a:noFill/>
                  </a:ln>
                  <a:solidFill>
                    <a:schemeClr val="bg1"/>
                  </a:solidFill>
                  <a:effectLst/>
                  <a:uLnTx/>
                  <a:uFillTx/>
                  <a:ea typeface="Arial Unicode MS" pitchFamily="34" charset="-128"/>
                  <a:cs typeface="Arial Unicode MS" pitchFamily="34" charset="-128"/>
                </a:rPr>
                <a:t>Excel</a:t>
              </a:r>
            </a:p>
          </p:txBody>
        </p:sp>
      </p:grpSp>
      <p:pic>
        <p:nvPicPr>
          <p:cNvPr id="22" name="Picture 21">
            <a:extLst>
              <a:ext uri="{FF2B5EF4-FFF2-40B4-BE49-F238E27FC236}">
                <a16:creationId xmlns:a16="http://schemas.microsoft.com/office/drawing/2014/main" id="{DFA97C2B-A08F-4A34-887E-E0206D0C75FA}"/>
              </a:ext>
            </a:extLst>
          </p:cNvPr>
          <p:cNvPicPr>
            <a:picLocks noChangeAspect="1"/>
          </p:cNvPicPr>
          <p:nvPr/>
        </p:nvPicPr>
        <p:blipFill>
          <a:blip r:embed="rId5"/>
          <a:stretch>
            <a:fillRect/>
          </a:stretch>
        </p:blipFill>
        <p:spPr>
          <a:xfrm>
            <a:off x="10380388" y="2531213"/>
            <a:ext cx="781050" cy="228600"/>
          </a:xfrm>
          <a:prstGeom prst="rect">
            <a:avLst/>
          </a:prstGeom>
        </p:spPr>
      </p:pic>
      <p:sp>
        <p:nvSpPr>
          <p:cNvPr id="23" name="TextBox 22">
            <a:extLst>
              <a:ext uri="{FF2B5EF4-FFF2-40B4-BE49-F238E27FC236}">
                <a16:creationId xmlns:a16="http://schemas.microsoft.com/office/drawing/2014/main" id="{050AC959-41E5-48AC-A5A0-2A4BA3DC260F}"/>
              </a:ext>
            </a:extLst>
          </p:cNvPr>
          <p:cNvSpPr txBox="1"/>
          <p:nvPr/>
        </p:nvSpPr>
        <p:spPr>
          <a:xfrm>
            <a:off x="10385648" y="2559499"/>
            <a:ext cx="782265"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100" kern="0" dirty="0">
                <a:solidFill>
                  <a:schemeClr val="bg2">
                    <a:lumMod val="10000"/>
                  </a:schemeClr>
                </a:solidFill>
                <a:ea typeface="Arial Unicode MS" pitchFamily="34" charset="-128"/>
                <a:cs typeface="Arial Unicode MS" pitchFamily="34" charset="-128"/>
              </a:rPr>
              <a:t>11 Oct 2021</a:t>
            </a:r>
          </a:p>
        </p:txBody>
      </p:sp>
      <p:pic>
        <p:nvPicPr>
          <p:cNvPr id="31" name="Picture 30">
            <a:extLst>
              <a:ext uri="{FF2B5EF4-FFF2-40B4-BE49-F238E27FC236}">
                <a16:creationId xmlns:a16="http://schemas.microsoft.com/office/drawing/2014/main" id="{6ACE7000-F507-49BF-94E2-C33940B8ED18}"/>
              </a:ext>
            </a:extLst>
          </p:cNvPr>
          <p:cNvPicPr>
            <a:picLocks noChangeAspect="1"/>
          </p:cNvPicPr>
          <p:nvPr/>
        </p:nvPicPr>
        <p:blipFill>
          <a:blip r:embed="rId5"/>
          <a:stretch>
            <a:fillRect/>
          </a:stretch>
        </p:blipFill>
        <p:spPr>
          <a:xfrm>
            <a:off x="9577474" y="2507835"/>
            <a:ext cx="781050" cy="228600"/>
          </a:xfrm>
          <a:prstGeom prst="rect">
            <a:avLst/>
          </a:prstGeom>
        </p:spPr>
      </p:pic>
      <p:pic>
        <p:nvPicPr>
          <p:cNvPr id="33" name="Picture 32">
            <a:extLst>
              <a:ext uri="{FF2B5EF4-FFF2-40B4-BE49-F238E27FC236}">
                <a16:creationId xmlns:a16="http://schemas.microsoft.com/office/drawing/2014/main" id="{7A295575-C22B-4E7A-BA21-B98DFAC75816}"/>
              </a:ext>
            </a:extLst>
          </p:cNvPr>
          <p:cNvPicPr>
            <a:picLocks noChangeAspect="1"/>
          </p:cNvPicPr>
          <p:nvPr/>
        </p:nvPicPr>
        <p:blipFill>
          <a:blip r:embed="rId5"/>
          <a:stretch>
            <a:fillRect/>
          </a:stretch>
        </p:blipFill>
        <p:spPr>
          <a:xfrm>
            <a:off x="9181081" y="3753616"/>
            <a:ext cx="781050" cy="228600"/>
          </a:xfrm>
          <a:prstGeom prst="rect">
            <a:avLst/>
          </a:prstGeom>
        </p:spPr>
      </p:pic>
      <p:sp>
        <p:nvSpPr>
          <p:cNvPr id="34" name="TextBox 33">
            <a:extLst>
              <a:ext uri="{FF2B5EF4-FFF2-40B4-BE49-F238E27FC236}">
                <a16:creationId xmlns:a16="http://schemas.microsoft.com/office/drawing/2014/main" id="{B4C4BF91-9AF4-4E55-A813-624E4B9E0FDE}"/>
              </a:ext>
            </a:extLst>
          </p:cNvPr>
          <p:cNvSpPr txBox="1"/>
          <p:nvPr/>
        </p:nvSpPr>
        <p:spPr>
          <a:xfrm>
            <a:off x="9186341" y="3781902"/>
            <a:ext cx="782265" cy="1692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100" kern="0" dirty="0">
                <a:solidFill>
                  <a:schemeClr val="bg2">
                    <a:lumMod val="10000"/>
                  </a:schemeClr>
                </a:solidFill>
                <a:ea typeface="Arial Unicode MS" pitchFamily="34" charset="-128"/>
                <a:cs typeface="Arial Unicode MS" pitchFamily="34" charset="-128"/>
              </a:rPr>
              <a:t>11 Oct 2021</a:t>
            </a:r>
          </a:p>
        </p:txBody>
      </p:sp>
      <p:pic>
        <p:nvPicPr>
          <p:cNvPr id="35" name="Picture 34">
            <a:extLst>
              <a:ext uri="{FF2B5EF4-FFF2-40B4-BE49-F238E27FC236}">
                <a16:creationId xmlns:a16="http://schemas.microsoft.com/office/drawing/2014/main" id="{E16D37AC-59B2-4896-83BD-35C227E241F3}"/>
              </a:ext>
            </a:extLst>
          </p:cNvPr>
          <p:cNvPicPr>
            <a:picLocks noChangeAspect="1"/>
          </p:cNvPicPr>
          <p:nvPr/>
        </p:nvPicPr>
        <p:blipFill>
          <a:blip r:embed="rId5"/>
          <a:stretch>
            <a:fillRect/>
          </a:stretch>
        </p:blipFill>
        <p:spPr>
          <a:xfrm>
            <a:off x="8121650" y="3691720"/>
            <a:ext cx="1059431" cy="356530"/>
          </a:xfrm>
          <a:prstGeom prst="rect">
            <a:avLst/>
          </a:prstGeom>
        </p:spPr>
      </p:pic>
    </p:spTree>
    <p:extLst>
      <p:ext uri="{BB962C8B-B14F-4D97-AF65-F5344CB8AC3E}">
        <p14:creationId xmlns:p14="http://schemas.microsoft.com/office/powerpoint/2010/main" val="40804463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Correct Errors Found by Ariba Network</a:t>
            </a:r>
          </a:p>
        </p:txBody>
      </p:sp>
      <p:sp>
        <p:nvSpPr>
          <p:cNvPr id="5" name="Rectangle 4"/>
          <p:cNvSpPr/>
          <p:nvPr/>
        </p:nvSpPr>
        <p:spPr>
          <a:xfrm>
            <a:off x="325336" y="1412921"/>
            <a:ext cx="11542528" cy="338476"/>
          </a:xfrm>
          <a:prstGeom prst="rect">
            <a:avLst/>
          </a:prstGeom>
        </p:spPr>
        <p:txBody>
          <a:bodyPr wrap="square">
            <a:spAutoFit/>
          </a:bodyPr>
          <a:lstStyle/>
          <a:p>
            <a:pPr marL="285693" indent="-285693">
              <a:spcBef>
                <a:spcPct val="30000"/>
              </a:spcBef>
              <a:buClr>
                <a:schemeClr val="accent1"/>
              </a:buClr>
              <a:buSzPct val="100000"/>
              <a:buFont typeface="Arial" panose="020B0604020202020204" pitchFamily="34" charset="0"/>
              <a:buChar char="•"/>
              <a:defRPr/>
            </a:pPr>
            <a:r>
              <a:rPr lang="en-US" altLang="zh-TW" sz="1600" kern="0" dirty="0"/>
              <a:t>Click the “</a:t>
            </a:r>
            <a:r>
              <a:rPr lang="en-US" altLang="zh-TW" sz="1600" b="1" kern="0" dirty="0"/>
              <a:t>View/Edit</a:t>
            </a:r>
            <a:r>
              <a:rPr lang="en-US" altLang="zh-TW" sz="1600" kern="0" dirty="0"/>
              <a:t>” button on the dashboard</a:t>
            </a:r>
          </a:p>
        </p:txBody>
      </p:sp>
      <p:pic>
        <p:nvPicPr>
          <p:cNvPr id="6" name="Picture 5"/>
          <p:cNvPicPr>
            <a:picLocks noChangeAspect="1"/>
          </p:cNvPicPr>
          <p:nvPr/>
        </p:nvPicPr>
        <p:blipFill>
          <a:blip r:embed="rId2"/>
          <a:stretch>
            <a:fillRect/>
          </a:stretch>
        </p:blipFill>
        <p:spPr>
          <a:xfrm>
            <a:off x="3931236" y="1853929"/>
            <a:ext cx="7973689" cy="640406"/>
          </a:xfrm>
          <a:prstGeom prst="rect">
            <a:avLst/>
          </a:prstGeom>
        </p:spPr>
      </p:pic>
      <p:sp>
        <p:nvSpPr>
          <p:cNvPr id="7" name="Rectangle 6"/>
          <p:cNvSpPr/>
          <p:nvPr/>
        </p:nvSpPr>
        <p:spPr bwMode="gray">
          <a:xfrm>
            <a:off x="4353414" y="2009638"/>
            <a:ext cx="999152" cy="394048"/>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8" name="Rectangle 7"/>
          <p:cNvSpPr/>
          <p:nvPr/>
        </p:nvSpPr>
        <p:spPr>
          <a:xfrm>
            <a:off x="325336" y="2558950"/>
            <a:ext cx="6094589" cy="338476"/>
          </a:xfrm>
          <a:prstGeom prst="rect">
            <a:avLst/>
          </a:prstGeom>
        </p:spPr>
        <p:txBody>
          <a:bodyPr>
            <a:spAutoFit/>
          </a:bodyPr>
          <a:lstStyle/>
          <a:p>
            <a:pPr marL="285693" indent="-285693">
              <a:spcBef>
                <a:spcPct val="30000"/>
              </a:spcBef>
              <a:buClr>
                <a:schemeClr val="accent1"/>
              </a:buClr>
              <a:buSzPct val="100000"/>
              <a:buFont typeface="Arial" panose="020B0604020202020204" pitchFamily="34" charset="0"/>
              <a:buChar char="•"/>
              <a:defRPr/>
            </a:pPr>
            <a:r>
              <a:rPr lang="hu-HU" altLang="zh-TW" sz="1600" kern="0" dirty="0"/>
              <a:t>On tab 3 </a:t>
            </a:r>
            <a:r>
              <a:rPr lang="en-US" altLang="zh-TW" sz="1600" kern="0" dirty="0"/>
              <a:t>“</a:t>
            </a:r>
            <a:r>
              <a:rPr lang="hu-HU" altLang="zh-TW" sz="1600" b="1" kern="0" dirty="0"/>
              <a:t>Errors</a:t>
            </a:r>
            <a:r>
              <a:rPr lang="en-US" altLang="zh-TW" sz="1600" kern="0" dirty="0"/>
              <a:t>” </a:t>
            </a:r>
            <a:r>
              <a:rPr lang="hu-HU" altLang="zh-TW" sz="1600" kern="0" dirty="0"/>
              <a:t>review the error details</a:t>
            </a:r>
            <a:endParaRPr lang="en-US" altLang="zh-TW" sz="1600" kern="0" dirty="0"/>
          </a:p>
        </p:txBody>
      </p:sp>
      <p:grpSp>
        <p:nvGrpSpPr>
          <p:cNvPr id="9" name="Group 8"/>
          <p:cNvGrpSpPr/>
          <p:nvPr/>
        </p:nvGrpSpPr>
        <p:grpSpPr>
          <a:xfrm>
            <a:off x="3968299" y="2980077"/>
            <a:ext cx="7899566" cy="2692506"/>
            <a:chOff x="588306" y="3201058"/>
            <a:chExt cx="7901395" cy="2693129"/>
          </a:xfrm>
        </p:grpSpPr>
        <p:pic>
          <p:nvPicPr>
            <p:cNvPr id="10" name="Picture 9"/>
            <p:cNvPicPr>
              <a:picLocks noChangeAspect="1"/>
            </p:cNvPicPr>
            <p:nvPr/>
          </p:nvPicPr>
          <p:blipFill rotWithShape="1">
            <a:blip r:embed="rId3"/>
            <a:srcRect b="19162"/>
            <a:stretch/>
          </p:blipFill>
          <p:spPr>
            <a:xfrm>
              <a:off x="588306" y="3201058"/>
              <a:ext cx="7901395" cy="2693129"/>
            </a:xfrm>
            <a:prstGeom prst="rect">
              <a:avLst/>
            </a:prstGeom>
          </p:spPr>
        </p:pic>
        <p:sp>
          <p:nvSpPr>
            <p:cNvPr id="11" name="Right Arrow 10"/>
            <p:cNvSpPr/>
            <p:nvPr/>
          </p:nvSpPr>
          <p:spPr bwMode="gray">
            <a:xfrm rot="10800000">
              <a:off x="1646217" y="4586605"/>
              <a:ext cx="713923" cy="423957"/>
            </a:xfrm>
            <a:prstGeom prst="rightArrow">
              <a:avLst>
                <a:gd name="adj1" fmla="val 50000"/>
                <a:gd name="adj2" fmla="val 73317"/>
              </a:avLst>
            </a:prstGeom>
            <a:solidFill>
              <a:schemeClr val="accent1"/>
            </a:solidFill>
            <a:ln w="6350" algn="ctr">
              <a:no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Tree>
    <p:extLst>
      <p:ext uri="{BB962C8B-B14F-4D97-AF65-F5344CB8AC3E}">
        <p14:creationId xmlns:p14="http://schemas.microsoft.com/office/powerpoint/2010/main" val="8519243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a:xfrm>
            <a:off x="268357" y="1375046"/>
            <a:ext cx="11827565" cy="677108"/>
          </a:xfrm>
        </p:spPr>
        <p:txBody>
          <a:bodyPr/>
          <a:lstStyle/>
          <a:p>
            <a:r>
              <a:rPr lang="en-US" dirty="0"/>
              <a:t>Updating an </a:t>
            </a:r>
            <a:r>
              <a:rPr lang="en-US" dirty="0">
                <a:solidFill>
                  <a:schemeClr val="accent1"/>
                </a:solidFill>
              </a:rPr>
              <a:t>Excel Catalog on Ariba Network</a:t>
            </a:r>
            <a:endParaRPr lang="en-US" dirty="0"/>
          </a:p>
        </p:txBody>
      </p:sp>
      <p:pic>
        <p:nvPicPr>
          <p:cNvPr id="6" name="Divider Image Placeholder">
            <a:extLst>
              <a:ext uri="{FF2B5EF4-FFF2-40B4-BE49-F238E27FC236}">
                <a16:creationId xmlns:a16="http://schemas.microsoft.com/office/drawing/2014/main" id="{D2BEE16A-A830-4ED4-95FF-D97EA39A69F4}"/>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t="34" b="34"/>
          <a:stretch/>
        </p:blipFill>
        <p:spPr>
          <a:xfrm>
            <a:off x="0" y="3415461"/>
            <a:ext cx="12195175" cy="3430800"/>
          </a:xfrm>
          <a:prstGeom prst="rect">
            <a:avLst/>
          </a:prstGeom>
        </p:spPr>
      </p:pic>
    </p:spTree>
    <p:extLst>
      <p:ext uri="{BB962C8B-B14F-4D97-AF65-F5344CB8AC3E}">
        <p14:creationId xmlns:p14="http://schemas.microsoft.com/office/powerpoint/2010/main" val="33913099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320687" y="321358"/>
            <a:ext cx="8496000" cy="369332"/>
          </a:xfrm>
        </p:spPr>
        <p:txBody>
          <a:bodyPr/>
          <a:lstStyle/>
          <a:p>
            <a:pPr eaLnBrk="1" hangingPunct="1"/>
            <a:r>
              <a:rPr lang="en-US" dirty="0"/>
              <a:t>Catalog Update – Step 1</a:t>
            </a:r>
          </a:p>
        </p:txBody>
      </p:sp>
      <p:sp>
        <p:nvSpPr>
          <p:cNvPr id="3" name="Text Box 4"/>
          <p:cNvSpPr txBox="1">
            <a:spLocks noChangeArrowheads="1"/>
          </p:cNvSpPr>
          <p:nvPr/>
        </p:nvSpPr>
        <p:spPr bwMode="auto">
          <a:xfrm>
            <a:off x="1906588" y="1117677"/>
            <a:ext cx="822960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fr-FR"/>
          </a:p>
        </p:txBody>
      </p:sp>
      <p:sp>
        <p:nvSpPr>
          <p:cNvPr id="4" name="Text Box 6"/>
          <p:cNvSpPr txBox="1">
            <a:spLocks noChangeArrowheads="1"/>
          </p:cNvSpPr>
          <p:nvPr/>
        </p:nvSpPr>
        <p:spPr bwMode="auto">
          <a:xfrm>
            <a:off x="320686" y="1286479"/>
            <a:ext cx="8424750" cy="569936"/>
          </a:xfrm>
          <a:prstGeom prst="rect">
            <a:avLst/>
          </a:prstGeom>
          <a:noFill/>
          <a:ln w="28575">
            <a:noFill/>
            <a:miter lim="800000"/>
            <a:headEnd/>
            <a:tailEnd/>
          </a:ln>
        </p:spPr>
        <p:txBody>
          <a:bodyPr wrap="square" lIns="76743" tIns="38372" rIns="76743" bIns="38372">
            <a:spAutoFit/>
          </a:bodyPr>
          <a:lstStyle/>
          <a:p>
            <a:pPr algn="just"/>
            <a:r>
              <a:rPr lang="en-US" altLang="zh-TW" sz="1600" b="1" dirty="0">
                <a:solidFill>
                  <a:srgbClr val="FFC000"/>
                </a:solidFill>
                <a:ea typeface="新細明體" pitchFamily="18" charset="-120"/>
              </a:rPr>
              <a:t>When updating a catalog, it is not necessary to create a new standard. It is important to maintain the same catalog subscription name. </a:t>
            </a:r>
          </a:p>
        </p:txBody>
      </p:sp>
      <p:sp>
        <p:nvSpPr>
          <p:cNvPr id="25" name="AutoShape 2"/>
          <p:cNvSpPr>
            <a:spLocks noChangeArrowheads="1"/>
          </p:cNvSpPr>
          <p:nvPr/>
        </p:nvSpPr>
        <p:spPr bwMode="auto">
          <a:xfrm>
            <a:off x="320686" y="2001397"/>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26" name="AutoShape 2"/>
          <p:cNvSpPr>
            <a:spLocks noChangeArrowheads="1"/>
          </p:cNvSpPr>
          <p:nvPr/>
        </p:nvSpPr>
        <p:spPr bwMode="auto">
          <a:xfrm>
            <a:off x="325464" y="2595344"/>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2</a:t>
            </a:r>
            <a:r>
              <a:rPr lang="en-US" sz="1600" b="1" dirty="0">
                <a:solidFill>
                  <a:schemeClr val="bg1"/>
                </a:solidFill>
              </a:rPr>
              <a:t>   </a:t>
            </a:r>
            <a:endParaRPr lang="en-US" sz="1600" b="1" dirty="0">
              <a:solidFill>
                <a:schemeClr val="accent1"/>
              </a:solidFill>
            </a:endParaRPr>
          </a:p>
        </p:txBody>
      </p:sp>
      <p:sp>
        <p:nvSpPr>
          <p:cNvPr id="27" name="AutoShape 2"/>
          <p:cNvSpPr>
            <a:spLocks noChangeArrowheads="1"/>
          </p:cNvSpPr>
          <p:nvPr/>
        </p:nvSpPr>
        <p:spPr bwMode="auto">
          <a:xfrm>
            <a:off x="320686" y="3190430"/>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3</a:t>
            </a:r>
            <a:r>
              <a:rPr lang="en-US" sz="1600" b="1" dirty="0">
                <a:solidFill>
                  <a:schemeClr val="bg1"/>
                </a:solidFill>
              </a:rPr>
              <a:t>   </a:t>
            </a:r>
            <a:endParaRPr lang="en-US" sz="1600" b="1" dirty="0">
              <a:solidFill>
                <a:schemeClr val="accent1"/>
              </a:solidFill>
            </a:endParaRPr>
          </a:p>
        </p:txBody>
      </p:sp>
      <p:sp>
        <p:nvSpPr>
          <p:cNvPr id="6" name="TextBox 5"/>
          <p:cNvSpPr txBox="1"/>
          <p:nvPr/>
        </p:nvSpPr>
        <p:spPr>
          <a:xfrm>
            <a:off x="852553" y="2104712"/>
            <a:ext cx="2608589" cy="24616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Select your catalog</a:t>
            </a:r>
            <a:endParaRPr lang="en-US" sz="1600" kern="0" dirty="0" err="1">
              <a:ea typeface="Arial Unicode MS" pitchFamily="34" charset="-128"/>
              <a:cs typeface="Arial Unicode MS" pitchFamily="34" charset="-128"/>
            </a:endParaRPr>
          </a:p>
        </p:txBody>
      </p:sp>
      <p:sp>
        <p:nvSpPr>
          <p:cNvPr id="28" name="TextBox 27"/>
          <p:cNvSpPr txBox="1"/>
          <p:nvPr/>
        </p:nvSpPr>
        <p:spPr>
          <a:xfrm>
            <a:off x="852553" y="2675107"/>
            <a:ext cx="2608589" cy="24616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View/Edit</a:t>
            </a:r>
            <a:endParaRPr lang="en-US" sz="1600" b="1" kern="0" dirty="0" err="1">
              <a:ea typeface="Arial Unicode MS" pitchFamily="34" charset="-128"/>
              <a:cs typeface="Arial Unicode MS" pitchFamily="34" charset="-128"/>
            </a:endParaRPr>
          </a:p>
        </p:txBody>
      </p:sp>
      <p:sp>
        <p:nvSpPr>
          <p:cNvPr id="29" name="TextBox 28"/>
          <p:cNvSpPr txBox="1"/>
          <p:nvPr/>
        </p:nvSpPr>
        <p:spPr>
          <a:xfrm>
            <a:off x="845076" y="3270192"/>
            <a:ext cx="2608589" cy="24616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Content</a:t>
            </a:r>
            <a:endParaRPr lang="en-US" sz="1600" b="1" kern="0" dirty="0" err="1">
              <a:ea typeface="Arial Unicode MS" pitchFamily="34" charset="-128"/>
              <a:cs typeface="Arial Unicode MS" pitchFamily="34" charset="-128"/>
            </a:endParaRPr>
          </a:p>
        </p:txBody>
      </p:sp>
      <p:sp>
        <p:nvSpPr>
          <p:cNvPr id="30" name="AutoShape 2"/>
          <p:cNvSpPr>
            <a:spLocks noChangeArrowheads="1"/>
          </p:cNvSpPr>
          <p:nvPr/>
        </p:nvSpPr>
        <p:spPr bwMode="auto">
          <a:xfrm>
            <a:off x="320686" y="3784377"/>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4</a:t>
            </a:r>
            <a:r>
              <a:rPr lang="en-US" sz="1600" b="1" dirty="0">
                <a:solidFill>
                  <a:schemeClr val="bg1"/>
                </a:solidFill>
              </a:rPr>
              <a:t>   </a:t>
            </a:r>
            <a:endParaRPr lang="en-US" sz="1600" b="1" dirty="0">
              <a:solidFill>
                <a:schemeClr val="accent1"/>
              </a:solidFill>
            </a:endParaRPr>
          </a:p>
        </p:txBody>
      </p:sp>
      <p:sp>
        <p:nvSpPr>
          <p:cNvPr id="31" name="TextBox 30"/>
          <p:cNvSpPr txBox="1"/>
          <p:nvPr/>
        </p:nvSpPr>
        <p:spPr>
          <a:xfrm>
            <a:off x="852552" y="3864139"/>
            <a:ext cx="3341517" cy="24616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Download Catalog File</a:t>
            </a:r>
            <a:endParaRPr lang="en-US" sz="1600" b="1" kern="0" dirty="0" err="1">
              <a:ea typeface="Arial Unicode MS" pitchFamily="34" charset="-128"/>
              <a:cs typeface="Arial Unicode MS" pitchFamily="34" charset="-128"/>
            </a:endParaRPr>
          </a:p>
        </p:txBody>
      </p:sp>
      <p:grpSp>
        <p:nvGrpSpPr>
          <p:cNvPr id="17" name="Group 16"/>
          <p:cNvGrpSpPr/>
          <p:nvPr/>
        </p:nvGrpSpPr>
        <p:grpSpPr>
          <a:xfrm>
            <a:off x="5628197" y="2103215"/>
            <a:ext cx="5226563" cy="2955194"/>
            <a:chOff x="5628088" y="2103702"/>
            <a:chExt cx="5227773" cy="2955878"/>
          </a:xfrm>
        </p:grpSpPr>
        <p:pic>
          <p:nvPicPr>
            <p:cNvPr id="9" name="Picture 8"/>
            <p:cNvPicPr>
              <a:picLocks noChangeAspect="1"/>
            </p:cNvPicPr>
            <p:nvPr/>
          </p:nvPicPr>
          <p:blipFill>
            <a:blip r:embed="rId3"/>
            <a:stretch>
              <a:fillRect/>
            </a:stretch>
          </p:blipFill>
          <p:spPr>
            <a:xfrm>
              <a:off x="5628088" y="2103702"/>
              <a:ext cx="5227773" cy="967824"/>
            </a:xfrm>
            <a:prstGeom prst="rect">
              <a:avLst/>
            </a:prstGeom>
          </p:spPr>
        </p:pic>
        <p:pic>
          <p:nvPicPr>
            <p:cNvPr id="12" name="Picture 11"/>
            <p:cNvPicPr>
              <a:picLocks noChangeAspect="1"/>
            </p:cNvPicPr>
            <p:nvPr/>
          </p:nvPicPr>
          <p:blipFill>
            <a:blip r:embed="rId4"/>
            <a:stretch>
              <a:fillRect/>
            </a:stretch>
          </p:blipFill>
          <p:spPr>
            <a:xfrm>
              <a:off x="5628088" y="3166995"/>
              <a:ext cx="1345719" cy="1892585"/>
            </a:xfrm>
            <a:prstGeom prst="rect">
              <a:avLst/>
            </a:prstGeom>
          </p:spPr>
        </p:pic>
        <p:sp>
          <p:nvSpPr>
            <p:cNvPr id="32" name="Rectangle 31"/>
            <p:cNvSpPr/>
            <p:nvPr/>
          </p:nvSpPr>
          <p:spPr bwMode="gray">
            <a:xfrm>
              <a:off x="6093372" y="2603828"/>
              <a:ext cx="977462" cy="356780"/>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33" name="Rectangle 32"/>
            <p:cNvSpPr/>
            <p:nvPr/>
          </p:nvSpPr>
          <p:spPr bwMode="gray">
            <a:xfrm>
              <a:off x="5726648" y="2143820"/>
              <a:ext cx="294721" cy="274796"/>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34" name="Rectangle 33"/>
            <p:cNvSpPr/>
            <p:nvPr/>
          </p:nvSpPr>
          <p:spPr bwMode="gray">
            <a:xfrm>
              <a:off x="5726648" y="4221816"/>
              <a:ext cx="906870" cy="403858"/>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grpSp>
        <p:nvGrpSpPr>
          <p:cNvPr id="37" name="Group 36"/>
          <p:cNvGrpSpPr/>
          <p:nvPr/>
        </p:nvGrpSpPr>
        <p:grpSpPr>
          <a:xfrm>
            <a:off x="3453666" y="5153856"/>
            <a:ext cx="7718492" cy="612868"/>
            <a:chOff x="3453053" y="5155049"/>
            <a:chExt cx="7720279" cy="613010"/>
          </a:xfrm>
        </p:grpSpPr>
        <p:pic>
          <p:nvPicPr>
            <p:cNvPr id="13" name="Picture 12"/>
            <p:cNvPicPr>
              <a:picLocks noChangeAspect="1"/>
            </p:cNvPicPr>
            <p:nvPr/>
          </p:nvPicPr>
          <p:blipFill>
            <a:blip r:embed="rId5"/>
            <a:stretch>
              <a:fillRect/>
            </a:stretch>
          </p:blipFill>
          <p:spPr>
            <a:xfrm>
              <a:off x="3453053" y="5155049"/>
              <a:ext cx="7720279" cy="613010"/>
            </a:xfrm>
            <a:prstGeom prst="rect">
              <a:avLst/>
            </a:prstGeom>
          </p:spPr>
        </p:pic>
        <p:sp>
          <p:nvSpPr>
            <p:cNvPr id="35" name="Rectangle 34"/>
            <p:cNvSpPr/>
            <p:nvPr/>
          </p:nvSpPr>
          <p:spPr bwMode="gray">
            <a:xfrm>
              <a:off x="7577215" y="5259625"/>
              <a:ext cx="1330301" cy="337134"/>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Tree>
    <p:extLst>
      <p:ext uri="{BB962C8B-B14F-4D97-AF65-F5344CB8AC3E}">
        <p14:creationId xmlns:p14="http://schemas.microsoft.com/office/powerpoint/2010/main" val="36951053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a:t>
            </a:r>
            <a:r>
              <a:rPr lang="sk-SK" dirty="0"/>
              <a:t>2</a:t>
            </a:r>
            <a:endParaRPr lang="en-US" dirty="0"/>
          </a:p>
        </p:txBody>
      </p:sp>
      <p:sp>
        <p:nvSpPr>
          <p:cNvPr id="4" name="AutoShape 2"/>
          <p:cNvSpPr>
            <a:spLocks noChangeArrowheads="1"/>
          </p:cNvSpPr>
          <p:nvPr/>
        </p:nvSpPr>
        <p:spPr bwMode="auto">
          <a:xfrm>
            <a:off x="325336" y="1355161"/>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10" name="AutoShape 2"/>
          <p:cNvSpPr>
            <a:spLocks noChangeArrowheads="1"/>
          </p:cNvSpPr>
          <p:nvPr/>
        </p:nvSpPr>
        <p:spPr bwMode="auto">
          <a:xfrm>
            <a:off x="326143" y="2083743"/>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2</a:t>
            </a:r>
            <a:endParaRPr lang="en-US" sz="1600" b="1" dirty="0">
              <a:solidFill>
                <a:schemeClr val="accent1"/>
              </a:solidFill>
            </a:endParaRPr>
          </a:p>
        </p:txBody>
      </p:sp>
      <p:sp>
        <p:nvSpPr>
          <p:cNvPr id="11" name="Text Box 3"/>
          <p:cNvSpPr txBox="1">
            <a:spLocks noChangeArrowheads="1"/>
          </p:cNvSpPr>
          <p:nvPr/>
        </p:nvSpPr>
        <p:spPr bwMode="auto">
          <a:xfrm>
            <a:off x="782431" y="1355161"/>
            <a:ext cx="4576176" cy="1359920"/>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en-US" sz="1600" dirty="0">
                <a:latin typeface="Arial" panose="020B0604020202020204" pitchFamily="34" charset="0"/>
                <a:cs typeface="Arial" panose="020B0604020202020204" pitchFamily="34" charset="0"/>
              </a:rPr>
              <a:t>Click </a:t>
            </a:r>
            <a:r>
              <a:rPr lang="en-US" sz="1600" b="1" dirty="0">
                <a:latin typeface="Arial" panose="020B0604020202020204" pitchFamily="34" charset="0"/>
                <a:cs typeface="Arial" panose="020B0604020202020204" pitchFamily="34" charset="0"/>
              </a:rPr>
              <a:t>Download, </a:t>
            </a:r>
            <a:r>
              <a:rPr lang="en-US" sz="1600" dirty="0">
                <a:latin typeface="Arial" panose="020B0604020202020204" pitchFamily="34" charset="0"/>
                <a:cs typeface="Arial" panose="020B0604020202020204" pitchFamily="34" charset="0"/>
              </a:rPr>
              <a:t>for ease of editing, you can download it as Excel.</a:t>
            </a:r>
            <a:endParaRPr lang="en-US" sz="1750" dirty="0">
              <a:latin typeface="Arial" panose="020B0604020202020204" pitchFamily="34" charset="0"/>
              <a:cs typeface="Arial" panose="020B0604020202020204" pitchFamily="34" charset="0"/>
            </a:endParaRPr>
          </a:p>
          <a:p>
            <a:endParaRPr lang="en-US" sz="1750" b="1" dirty="0">
              <a:latin typeface="Arial" panose="020B0604020202020204" pitchFamily="34" charset="0"/>
              <a:cs typeface="Arial" panose="020B0604020202020204" pitchFamily="34" charset="0"/>
            </a:endParaRPr>
          </a:p>
        </p:txBody>
      </p:sp>
      <p:sp>
        <p:nvSpPr>
          <p:cNvPr id="12" name="AutoShape 2"/>
          <p:cNvSpPr>
            <a:spLocks noChangeArrowheads="1"/>
          </p:cNvSpPr>
          <p:nvPr/>
        </p:nvSpPr>
        <p:spPr bwMode="auto">
          <a:xfrm>
            <a:off x="325336" y="2798111"/>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3</a:t>
            </a:r>
            <a:endParaRPr lang="en-US" sz="1600" b="1" dirty="0">
              <a:solidFill>
                <a:schemeClr val="accent1"/>
              </a:solidFill>
            </a:endParaRPr>
          </a:p>
        </p:txBody>
      </p:sp>
      <p:sp>
        <p:nvSpPr>
          <p:cNvPr id="16" name="Text Box 3"/>
          <p:cNvSpPr txBox="1">
            <a:spLocks noChangeArrowheads="1"/>
          </p:cNvSpPr>
          <p:nvPr/>
        </p:nvSpPr>
        <p:spPr bwMode="auto">
          <a:xfrm>
            <a:off x="782430" y="2026772"/>
            <a:ext cx="4491326" cy="688309"/>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Download as Excel </a:t>
            </a:r>
            <a:r>
              <a:rPr lang="sk-SK" sz="1600" dirty="0"/>
              <a:t>and save the file to your computer</a:t>
            </a:r>
            <a:endParaRPr lang="en-US" sz="1600" dirty="0"/>
          </a:p>
        </p:txBody>
      </p:sp>
      <p:sp>
        <p:nvSpPr>
          <p:cNvPr id="18" name="Text Box 3"/>
          <p:cNvSpPr txBox="1">
            <a:spLocks noChangeArrowheads="1"/>
          </p:cNvSpPr>
          <p:nvPr/>
        </p:nvSpPr>
        <p:spPr bwMode="auto">
          <a:xfrm>
            <a:off x="867281" y="2798111"/>
            <a:ext cx="4491326" cy="990285"/>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Exit</a:t>
            </a:r>
            <a:endParaRPr lang="en-US" sz="1600" dirty="0"/>
          </a:p>
          <a:p>
            <a:endParaRPr lang="en-US" dirty="0"/>
          </a:p>
          <a:p>
            <a:endParaRPr lang="en-US" dirty="0"/>
          </a:p>
        </p:txBody>
      </p:sp>
      <p:pic>
        <p:nvPicPr>
          <p:cNvPr id="7" name="Picture 6">
            <a:extLst>
              <a:ext uri="{FF2B5EF4-FFF2-40B4-BE49-F238E27FC236}">
                <a16:creationId xmlns:a16="http://schemas.microsoft.com/office/drawing/2014/main" id="{C35D4AAF-E5A2-4276-8D32-48F4F68F1047}"/>
              </a:ext>
            </a:extLst>
          </p:cNvPr>
          <p:cNvPicPr>
            <a:picLocks noChangeAspect="1"/>
          </p:cNvPicPr>
          <p:nvPr/>
        </p:nvPicPr>
        <p:blipFill>
          <a:blip r:embed="rId2"/>
          <a:stretch>
            <a:fillRect/>
          </a:stretch>
        </p:blipFill>
        <p:spPr>
          <a:xfrm>
            <a:off x="905876" y="3590225"/>
            <a:ext cx="8905461" cy="2087914"/>
          </a:xfrm>
          <a:prstGeom prst="rect">
            <a:avLst/>
          </a:prstGeom>
        </p:spPr>
      </p:pic>
      <p:sp>
        <p:nvSpPr>
          <p:cNvPr id="23" name="Rectangle 22">
            <a:extLst>
              <a:ext uri="{FF2B5EF4-FFF2-40B4-BE49-F238E27FC236}">
                <a16:creationId xmlns:a16="http://schemas.microsoft.com/office/drawing/2014/main" id="{047F22D8-C021-4137-A888-AEF90877AC24}"/>
              </a:ext>
            </a:extLst>
          </p:cNvPr>
          <p:cNvSpPr/>
          <p:nvPr/>
        </p:nvSpPr>
        <p:spPr bwMode="gray">
          <a:xfrm>
            <a:off x="2254527" y="5247782"/>
            <a:ext cx="1055202" cy="233887"/>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pic>
        <p:nvPicPr>
          <p:cNvPr id="5" name="Picture 4">
            <a:extLst>
              <a:ext uri="{FF2B5EF4-FFF2-40B4-BE49-F238E27FC236}">
                <a16:creationId xmlns:a16="http://schemas.microsoft.com/office/drawing/2014/main" id="{B64A330B-E984-45CE-BA64-3F993039C575}"/>
              </a:ext>
            </a:extLst>
          </p:cNvPr>
          <p:cNvPicPr>
            <a:picLocks noChangeAspect="1"/>
          </p:cNvPicPr>
          <p:nvPr/>
        </p:nvPicPr>
        <p:blipFill>
          <a:blip r:embed="rId3"/>
          <a:stretch>
            <a:fillRect/>
          </a:stretch>
        </p:blipFill>
        <p:spPr>
          <a:xfrm>
            <a:off x="3196272" y="4613861"/>
            <a:ext cx="2376488" cy="181659"/>
          </a:xfrm>
          <a:prstGeom prst="rect">
            <a:avLst/>
          </a:prstGeom>
        </p:spPr>
      </p:pic>
    </p:spTree>
    <p:extLst>
      <p:ext uri="{BB962C8B-B14F-4D97-AF65-F5344CB8AC3E}">
        <p14:creationId xmlns:p14="http://schemas.microsoft.com/office/powerpoint/2010/main" val="21797386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genda items"/>
          <p:cNvSpPr>
            <a:spLocks noGrp="1"/>
          </p:cNvSpPr>
          <p:nvPr>
            <p:ph type="body" sz="quarter" idx="10"/>
          </p:nvPr>
        </p:nvSpPr>
        <p:spPr>
          <a:xfrm>
            <a:off x="504000" y="1620000"/>
            <a:ext cx="11185200" cy="4716000"/>
          </a:xfrm>
        </p:spPr>
        <p:txBody>
          <a:bodyPr vert="horz" lIns="0" tIns="0" rIns="0" bIns="0" rtlCol="0" anchor="t">
            <a:normAutofit/>
          </a:bodyPr>
          <a:lstStyle/>
          <a:p>
            <a:pPr marL="0" lvl="1" indent="0">
              <a:buNone/>
            </a:pPr>
            <a:r>
              <a:rPr lang="en-US" sz="2000" dirty="0"/>
              <a:t>What is an Excel Catalog?</a:t>
            </a:r>
          </a:p>
          <a:p>
            <a:pPr marL="179705" lvl="1" indent="-179705"/>
            <a:r>
              <a:rPr lang="en-US" dirty="0"/>
              <a:t>Definition, what does it allow, what </a:t>
            </a:r>
            <a:r>
              <a:rPr lang="en-US" b="1" dirty="0" err="1"/>
              <a:t>Medizinische</a:t>
            </a:r>
            <a:r>
              <a:rPr lang="en-US" b="1" dirty="0"/>
              <a:t> Hochschule Hannover ’s</a:t>
            </a:r>
            <a:r>
              <a:rPr lang="en-US" dirty="0"/>
              <a:t> users will be able to do</a:t>
            </a:r>
            <a:endParaRPr lang="en-US" dirty="0">
              <a:cs typeface="Arial"/>
            </a:endParaRPr>
          </a:p>
          <a:p>
            <a:r>
              <a:rPr lang="en-US" dirty="0"/>
              <a:t>Excel Catalog Enablement</a:t>
            </a:r>
          </a:p>
          <a:p>
            <a:pPr marL="179705" lvl="1" indent="-179705"/>
            <a:r>
              <a:rPr lang="en-US" kern="0" dirty="0" err="1">
                <a:ea typeface="Arial Unicode MS"/>
                <a:cs typeface="Arial Unicode MS"/>
              </a:rPr>
              <a:t>Medizinische</a:t>
            </a:r>
            <a:r>
              <a:rPr lang="en-US" kern="0" dirty="0">
                <a:ea typeface="Arial Unicode MS"/>
                <a:cs typeface="Arial Unicode MS"/>
              </a:rPr>
              <a:t> Hochschule Hannover’s Prerequisites to Start  vs Supplier’s Prerequisites to Start</a:t>
            </a:r>
            <a:endParaRPr lang="en-US" dirty="0">
              <a:ea typeface="Arial Unicode MS"/>
              <a:cs typeface="Arial Unicode MS"/>
            </a:endParaRPr>
          </a:p>
          <a:p>
            <a:r>
              <a:rPr lang="en-US" dirty="0"/>
              <a:t>Publishing a Catalog on Ariba Network</a:t>
            </a:r>
          </a:p>
          <a:p>
            <a:pPr marL="179705" lvl="1" indent="-179705"/>
            <a:r>
              <a:rPr lang="en-US" kern="0" dirty="0">
                <a:ea typeface="Arial Unicode MS" pitchFamily="34" charset="-128"/>
              </a:rPr>
              <a:t>Ariba Network Access</a:t>
            </a:r>
            <a:r>
              <a:rPr lang="hu-HU" kern="0" dirty="0">
                <a:ea typeface="Arial Unicode MS" pitchFamily="34" charset="-128"/>
              </a:rPr>
              <a:t>, </a:t>
            </a:r>
            <a:r>
              <a:rPr lang="hu-HU" kern="0" dirty="0" err="1">
                <a:ea typeface="Arial Unicode MS" pitchFamily="34" charset="-128"/>
              </a:rPr>
              <a:t>Catalog</a:t>
            </a:r>
            <a:r>
              <a:rPr lang="hu-HU" kern="0" dirty="0">
                <a:ea typeface="Arial Unicode MS" pitchFamily="34" charset="-128"/>
              </a:rPr>
              <a:t> </a:t>
            </a:r>
            <a:r>
              <a:rPr lang="hu-HU" kern="0" dirty="0" err="1">
                <a:ea typeface="Arial Unicode MS" pitchFamily="34" charset="-128"/>
              </a:rPr>
              <a:t>Publication</a:t>
            </a:r>
            <a:endParaRPr lang="en-US" kern="0" dirty="0">
              <a:ea typeface="Arial Unicode MS" pitchFamily="34" charset="-128"/>
              <a:cs typeface="Arial"/>
            </a:endParaRPr>
          </a:p>
          <a:p>
            <a:r>
              <a:rPr lang="en-US" dirty="0"/>
              <a:t>Updating an Excel Catalog on Ariba Network</a:t>
            </a:r>
          </a:p>
          <a:p>
            <a:pPr marL="179705" lvl="1" indent="-179705"/>
            <a:r>
              <a:rPr lang="en-US" kern="0" dirty="0">
                <a:ea typeface="Arial Unicode MS" pitchFamily="34" charset="-128"/>
              </a:rPr>
              <a:t>Ariba Network Access</a:t>
            </a:r>
            <a:r>
              <a:rPr lang="hu-HU" kern="0" dirty="0">
                <a:ea typeface="Arial Unicode MS" pitchFamily="34" charset="-128"/>
              </a:rPr>
              <a:t>, </a:t>
            </a:r>
            <a:r>
              <a:rPr lang="hu-HU" kern="0" dirty="0" err="1">
                <a:ea typeface="Arial Unicode MS" pitchFamily="34" charset="-128"/>
              </a:rPr>
              <a:t>Catalog</a:t>
            </a:r>
            <a:r>
              <a:rPr lang="hu-HU" kern="0" dirty="0">
                <a:ea typeface="Arial Unicode MS" pitchFamily="34" charset="-128"/>
              </a:rPr>
              <a:t> </a:t>
            </a:r>
            <a:r>
              <a:rPr lang="hu-HU" kern="0" dirty="0" err="1">
                <a:ea typeface="Arial Unicode MS" pitchFamily="34" charset="-128"/>
              </a:rPr>
              <a:t>Publication</a:t>
            </a:r>
            <a:endParaRPr lang="en-US" kern="0" dirty="0">
              <a:ea typeface="Arial Unicode MS" pitchFamily="34" charset="-128"/>
              <a:cs typeface="Arial"/>
            </a:endParaRPr>
          </a:p>
          <a:p>
            <a:pPr marL="179705" lvl="1" indent="-179705"/>
            <a:endParaRPr lang="en-US" dirty="0">
              <a:cs typeface="Arial"/>
            </a:endParaRPr>
          </a:p>
        </p:txBody>
      </p:sp>
      <p:sp>
        <p:nvSpPr>
          <p:cNvPr id="2" name="Agenda"/>
          <p:cNvSpPr>
            <a:spLocks noGrp="1"/>
          </p:cNvSpPr>
          <p:nvPr>
            <p:ph type="title"/>
          </p:nvPr>
        </p:nvSpPr>
        <p:spPr/>
        <p:txBody>
          <a:bodyPr/>
          <a:lstStyle/>
          <a:p>
            <a:r>
              <a:rPr lang="en-US" dirty="0"/>
              <a:t>Agenda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a:t>
            </a:r>
            <a:r>
              <a:rPr lang="sk-SK" dirty="0"/>
              <a:t>3</a:t>
            </a:r>
            <a:endParaRPr lang="en-US" dirty="0"/>
          </a:p>
        </p:txBody>
      </p:sp>
      <p:sp>
        <p:nvSpPr>
          <p:cNvPr id="3" name="Rectangle 2"/>
          <p:cNvSpPr/>
          <p:nvPr/>
        </p:nvSpPr>
        <p:spPr>
          <a:xfrm>
            <a:off x="325336" y="1307162"/>
            <a:ext cx="11542528" cy="338476"/>
          </a:xfrm>
          <a:prstGeom prst="rect">
            <a:avLst/>
          </a:prstGeom>
        </p:spPr>
        <p:txBody>
          <a:bodyPr wrap="square">
            <a:spAutoFit/>
          </a:bodyPr>
          <a:lstStyle/>
          <a:p>
            <a:pPr>
              <a:buClr>
                <a:schemeClr val="accent1"/>
              </a:buClr>
              <a:buSzPct val="100000"/>
            </a:pPr>
            <a:r>
              <a:rPr lang="en-US" sz="1600" dirty="0">
                <a:latin typeface="Arial" panose="020B0604020202020204" pitchFamily="34" charset="0"/>
                <a:ea typeface="新細明體" pitchFamily="18" charset="-120"/>
                <a:cs typeface="Arial" panose="020B0604020202020204" pitchFamily="34" charset="0"/>
              </a:rPr>
              <a:t>Open the downloaded file in Excel and enable editing and make necessary changes. </a:t>
            </a:r>
          </a:p>
        </p:txBody>
      </p:sp>
      <p:pic>
        <p:nvPicPr>
          <p:cNvPr id="6" name="Picture 5">
            <a:extLst>
              <a:ext uri="{FF2B5EF4-FFF2-40B4-BE49-F238E27FC236}">
                <a16:creationId xmlns:a16="http://schemas.microsoft.com/office/drawing/2014/main" id="{EFD94324-628E-47F3-A447-C2E7B59CA9A3}"/>
              </a:ext>
            </a:extLst>
          </p:cNvPr>
          <p:cNvPicPr>
            <a:picLocks noChangeAspect="1"/>
          </p:cNvPicPr>
          <p:nvPr/>
        </p:nvPicPr>
        <p:blipFill>
          <a:blip r:embed="rId2"/>
          <a:stretch>
            <a:fillRect/>
          </a:stretch>
        </p:blipFill>
        <p:spPr>
          <a:xfrm>
            <a:off x="699678" y="2269206"/>
            <a:ext cx="10795820" cy="1081896"/>
          </a:xfrm>
          <a:prstGeom prst="rect">
            <a:avLst/>
          </a:prstGeom>
        </p:spPr>
      </p:pic>
      <p:pic>
        <p:nvPicPr>
          <p:cNvPr id="8" name="Picture 7">
            <a:extLst>
              <a:ext uri="{FF2B5EF4-FFF2-40B4-BE49-F238E27FC236}">
                <a16:creationId xmlns:a16="http://schemas.microsoft.com/office/drawing/2014/main" id="{E2C0C136-E721-4B80-BDD8-3EC7A377594B}"/>
              </a:ext>
            </a:extLst>
          </p:cNvPr>
          <p:cNvPicPr>
            <a:picLocks noChangeAspect="1"/>
          </p:cNvPicPr>
          <p:nvPr/>
        </p:nvPicPr>
        <p:blipFill>
          <a:blip r:embed="rId3"/>
          <a:stretch>
            <a:fillRect/>
          </a:stretch>
        </p:blipFill>
        <p:spPr>
          <a:xfrm>
            <a:off x="699678" y="3950550"/>
            <a:ext cx="10795820" cy="1079011"/>
          </a:xfrm>
          <a:prstGeom prst="rect">
            <a:avLst/>
          </a:prstGeom>
        </p:spPr>
      </p:pic>
    </p:spTree>
    <p:extLst>
      <p:ext uri="{BB962C8B-B14F-4D97-AF65-F5344CB8AC3E}">
        <p14:creationId xmlns:p14="http://schemas.microsoft.com/office/powerpoint/2010/main" val="35669697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a:t>
            </a:r>
            <a:r>
              <a:rPr lang="sk-SK" dirty="0"/>
              <a:t>4</a:t>
            </a:r>
            <a:endParaRPr lang="en-US" dirty="0"/>
          </a:p>
        </p:txBody>
      </p:sp>
      <p:sp>
        <p:nvSpPr>
          <p:cNvPr id="4" name="Text Box 3"/>
          <p:cNvSpPr txBox="1">
            <a:spLocks noChangeArrowheads="1"/>
          </p:cNvSpPr>
          <p:nvPr/>
        </p:nvSpPr>
        <p:spPr bwMode="auto">
          <a:xfrm>
            <a:off x="325336" y="1273413"/>
            <a:ext cx="8469355" cy="1428932"/>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en-US" sz="1600" dirty="0"/>
              <a:t>Once your new catalog version is ready, log in your Ariba Network account.</a:t>
            </a:r>
          </a:p>
          <a:p>
            <a:endParaRPr lang="en-US" sz="1600" dirty="0"/>
          </a:p>
        </p:txBody>
      </p:sp>
      <p:sp>
        <p:nvSpPr>
          <p:cNvPr id="6" name="AutoShape 2"/>
          <p:cNvSpPr>
            <a:spLocks noChangeArrowheads="1"/>
          </p:cNvSpPr>
          <p:nvPr/>
        </p:nvSpPr>
        <p:spPr bwMode="auto">
          <a:xfrm>
            <a:off x="419908" y="1769647"/>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7" name="Text Box 3"/>
          <p:cNvSpPr txBox="1">
            <a:spLocks noChangeArrowheads="1"/>
          </p:cNvSpPr>
          <p:nvPr/>
        </p:nvSpPr>
        <p:spPr bwMode="auto">
          <a:xfrm>
            <a:off x="877003" y="1827705"/>
            <a:ext cx="8469355" cy="1428932"/>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Select your catalog</a:t>
            </a:r>
            <a:endParaRPr lang="en-US" sz="1600" dirty="0"/>
          </a:p>
          <a:p>
            <a:endParaRPr lang="en-US" sz="1600" dirty="0"/>
          </a:p>
        </p:txBody>
      </p:sp>
      <p:sp>
        <p:nvSpPr>
          <p:cNvPr id="8" name="AutoShape 2"/>
          <p:cNvSpPr>
            <a:spLocks noChangeArrowheads="1"/>
          </p:cNvSpPr>
          <p:nvPr/>
        </p:nvSpPr>
        <p:spPr bwMode="auto">
          <a:xfrm>
            <a:off x="419908" y="2402748"/>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2</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9" name="Text Box 3"/>
          <p:cNvSpPr txBox="1">
            <a:spLocks noChangeArrowheads="1"/>
          </p:cNvSpPr>
          <p:nvPr/>
        </p:nvSpPr>
        <p:spPr bwMode="auto">
          <a:xfrm>
            <a:off x="877003" y="2433335"/>
            <a:ext cx="8469355" cy="1428932"/>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View/Edit</a:t>
            </a:r>
            <a:endParaRPr lang="en-US" sz="1600" b="1" dirty="0"/>
          </a:p>
          <a:p>
            <a:endParaRPr lang="en-US" sz="1600" dirty="0"/>
          </a:p>
        </p:txBody>
      </p:sp>
      <p:sp>
        <p:nvSpPr>
          <p:cNvPr id="10" name="AutoShape 2"/>
          <p:cNvSpPr>
            <a:spLocks noChangeArrowheads="1"/>
          </p:cNvSpPr>
          <p:nvPr/>
        </p:nvSpPr>
        <p:spPr bwMode="auto">
          <a:xfrm>
            <a:off x="412835" y="3035849"/>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3</a:t>
            </a:r>
            <a:r>
              <a:rPr lang="sk-SK" sz="1600" b="1" dirty="0">
                <a:solidFill>
                  <a:schemeClr val="bg1"/>
                </a:solidFill>
              </a:rPr>
              <a:t>    Se</a:t>
            </a:r>
            <a:endParaRPr lang="en-US" sz="1600" b="1" dirty="0">
              <a:solidFill>
                <a:schemeClr val="accent1"/>
              </a:solidFill>
            </a:endParaRPr>
          </a:p>
        </p:txBody>
      </p:sp>
      <p:sp>
        <p:nvSpPr>
          <p:cNvPr id="11" name="Text Box 3"/>
          <p:cNvSpPr txBox="1">
            <a:spLocks noChangeArrowheads="1"/>
          </p:cNvSpPr>
          <p:nvPr/>
        </p:nvSpPr>
        <p:spPr bwMode="auto">
          <a:xfrm>
            <a:off x="869929" y="3094587"/>
            <a:ext cx="8469355" cy="1428932"/>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Content</a:t>
            </a:r>
            <a:endParaRPr lang="en-US" sz="1600" b="1" dirty="0"/>
          </a:p>
          <a:p>
            <a:endParaRPr lang="en-US" sz="1600" dirty="0"/>
          </a:p>
        </p:txBody>
      </p:sp>
      <p:sp>
        <p:nvSpPr>
          <p:cNvPr id="12" name="AutoShape 2"/>
          <p:cNvSpPr>
            <a:spLocks noChangeArrowheads="1"/>
          </p:cNvSpPr>
          <p:nvPr/>
        </p:nvSpPr>
        <p:spPr bwMode="auto">
          <a:xfrm>
            <a:off x="419908" y="3699658"/>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4</a:t>
            </a:r>
            <a:r>
              <a:rPr lang="sk-SK" sz="1600" b="1" dirty="0">
                <a:solidFill>
                  <a:schemeClr val="bg1"/>
                </a:solidFill>
              </a:rPr>
              <a:t>    Se</a:t>
            </a:r>
            <a:endParaRPr lang="en-US" sz="1600" b="1" dirty="0">
              <a:solidFill>
                <a:schemeClr val="accent1"/>
              </a:solidFill>
            </a:endParaRPr>
          </a:p>
        </p:txBody>
      </p:sp>
      <p:sp>
        <p:nvSpPr>
          <p:cNvPr id="13" name="Text Box 3"/>
          <p:cNvSpPr txBox="1">
            <a:spLocks noChangeArrowheads="1"/>
          </p:cNvSpPr>
          <p:nvPr/>
        </p:nvSpPr>
        <p:spPr bwMode="auto">
          <a:xfrm>
            <a:off x="884076" y="3699658"/>
            <a:ext cx="8469355" cy="1428932"/>
          </a:xfrm>
          <a:prstGeom prst="rect">
            <a:avLst/>
          </a:prstGeom>
        </p:spPr>
        <p:txBody>
          <a:bodyPr vert="horz" lIns="91419" tIns="45709" rIns="91419" bIns="45709"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Upload Catalog File</a:t>
            </a:r>
            <a:endParaRPr lang="en-US" sz="1600" b="1" dirty="0"/>
          </a:p>
          <a:p>
            <a:endParaRPr lang="en-US" sz="1600" dirty="0"/>
          </a:p>
        </p:txBody>
      </p:sp>
      <p:grpSp>
        <p:nvGrpSpPr>
          <p:cNvPr id="14" name="Group 13"/>
          <p:cNvGrpSpPr/>
          <p:nvPr/>
        </p:nvGrpSpPr>
        <p:grpSpPr>
          <a:xfrm>
            <a:off x="5423294" y="1827705"/>
            <a:ext cx="5226563" cy="2955194"/>
            <a:chOff x="5628088" y="2103702"/>
            <a:chExt cx="5227773" cy="2955878"/>
          </a:xfrm>
        </p:grpSpPr>
        <p:pic>
          <p:nvPicPr>
            <p:cNvPr id="15" name="Picture 14"/>
            <p:cNvPicPr>
              <a:picLocks noChangeAspect="1"/>
            </p:cNvPicPr>
            <p:nvPr/>
          </p:nvPicPr>
          <p:blipFill>
            <a:blip r:embed="rId2"/>
            <a:stretch>
              <a:fillRect/>
            </a:stretch>
          </p:blipFill>
          <p:spPr>
            <a:xfrm>
              <a:off x="5628088" y="2103702"/>
              <a:ext cx="5227773" cy="967824"/>
            </a:xfrm>
            <a:prstGeom prst="rect">
              <a:avLst/>
            </a:prstGeom>
          </p:spPr>
        </p:pic>
        <p:pic>
          <p:nvPicPr>
            <p:cNvPr id="16" name="Picture 15"/>
            <p:cNvPicPr>
              <a:picLocks noChangeAspect="1"/>
            </p:cNvPicPr>
            <p:nvPr/>
          </p:nvPicPr>
          <p:blipFill>
            <a:blip r:embed="rId3"/>
            <a:stretch>
              <a:fillRect/>
            </a:stretch>
          </p:blipFill>
          <p:spPr>
            <a:xfrm>
              <a:off x="5628088" y="3166995"/>
              <a:ext cx="1345719" cy="1892585"/>
            </a:xfrm>
            <a:prstGeom prst="rect">
              <a:avLst/>
            </a:prstGeom>
          </p:spPr>
        </p:pic>
        <p:sp>
          <p:nvSpPr>
            <p:cNvPr id="17" name="Rectangle 16"/>
            <p:cNvSpPr/>
            <p:nvPr/>
          </p:nvSpPr>
          <p:spPr bwMode="gray">
            <a:xfrm>
              <a:off x="6093372" y="2603828"/>
              <a:ext cx="977462" cy="356780"/>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18" name="Rectangle 17"/>
            <p:cNvSpPr/>
            <p:nvPr/>
          </p:nvSpPr>
          <p:spPr bwMode="gray">
            <a:xfrm>
              <a:off x="5726648" y="2143820"/>
              <a:ext cx="294721" cy="274796"/>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19" name="Rectangle 18"/>
            <p:cNvSpPr/>
            <p:nvPr/>
          </p:nvSpPr>
          <p:spPr bwMode="gray">
            <a:xfrm>
              <a:off x="5726648" y="4221816"/>
              <a:ext cx="906870" cy="403858"/>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grpSp>
        <p:nvGrpSpPr>
          <p:cNvPr id="3" name="Group 2"/>
          <p:cNvGrpSpPr/>
          <p:nvPr/>
        </p:nvGrpSpPr>
        <p:grpSpPr>
          <a:xfrm>
            <a:off x="3445784" y="4986733"/>
            <a:ext cx="7718492" cy="612868"/>
            <a:chOff x="3445170" y="4987888"/>
            <a:chExt cx="7720279" cy="613010"/>
          </a:xfrm>
        </p:grpSpPr>
        <p:pic>
          <p:nvPicPr>
            <p:cNvPr id="21" name="Picture 20"/>
            <p:cNvPicPr>
              <a:picLocks noChangeAspect="1"/>
            </p:cNvPicPr>
            <p:nvPr/>
          </p:nvPicPr>
          <p:blipFill>
            <a:blip r:embed="rId4"/>
            <a:stretch>
              <a:fillRect/>
            </a:stretch>
          </p:blipFill>
          <p:spPr>
            <a:xfrm>
              <a:off x="3445170" y="4987888"/>
              <a:ext cx="7720279" cy="613010"/>
            </a:xfrm>
            <a:prstGeom prst="rect">
              <a:avLst/>
            </a:prstGeom>
          </p:spPr>
        </p:pic>
        <p:sp>
          <p:nvSpPr>
            <p:cNvPr id="22" name="Rectangle 21"/>
            <p:cNvSpPr/>
            <p:nvPr/>
          </p:nvSpPr>
          <p:spPr bwMode="gray">
            <a:xfrm>
              <a:off x="6240147" y="5099877"/>
              <a:ext cx="1248475" cy="337134"/>
            </a:xfrm>
            <a:prstGeom prst="rect">
              <a:avLst/>
            </a:prstGeom>
            <a:noFill/>
            <a:ln w="28575" algn="ctr">
              <a:solidFill>
                <a:schemeClr val="accent1"/>
              </a:solidFill>
              <a:miter lim="800000"/>
              <a:headEnd/>
              <a:tailEnd/>
            </a:ln>
          </p:spPr>
          <p:txBody>
            <a:bodyPr lIns="89979" tIns="71983" rIns="89979" bIns="71983" rtlCol="0" anchor="ctr"/>
            <a:lstStyle/>
            <a:p>
              <a:pPr algn="ctr" defTabSz="914217"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grpSp>
    </p:spTree>
    <p:extLst>
      <p:ext uri="{BB962C8B-B14F-4D97-AF65-F5344CB8AC3E}">
        <p14:creationId xmlns:p14="http://schemas.microsoft.com/office/powerpoint/2010/main" val="39277811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a:t>
            </a:r>
            <a:r>
              <a:rPr lang="sk-SK" dirty="0"/>
              <a:t>5</a:t>
            </a:r>
            <a:endParaRPr lang="en-US" dirty="0"/>
          </a:p>
        </p:txBody>
      </p:sp>
      <p:sp>
        <p:nvSpPr>
          <p:cNvPr id="7" name="AutoShape 2"/>
          <p:cNvSpPr>
            <a:spLocks noChangeArrowheads="1"/>
          </p:cNvSpPr>
          <p:nvPr/>
        </p:nvSpPr>
        <p:spPr bwMode="auto">
          <a:xfrm>
            <a:off x="325335" y="1389515"/>
            <a:ext cx="457094" cy="436462"/>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1</a:t>
            </a:r>
            <a:r>
              <a:rPr lang="en-US" sz="1600" b="1" dirty="0">
                <a:solidFill>
                  <a:schemeClr val="bg1"/>
                </a:solidFill>
              </a:rPr>
              <a:t>   </a:t>
            </a:r>
            <a:endParaRPr lang="en-US" sz="1600" b="1" dirty="0">
              <a:solidFill>
                <a:schemeClr val="accent1"/>
              </a:solidFill>
            </a:endParaRPr>
          </a:p>
        </p:txBody>
      </p:sp>
      <p:sp>
        <p:nvSpPr>
          <p:cNvPr id="8" name="AutoShape 2"/>
          <p:cNvSpPr>
            <a:spLocks noChangeArrowheads="1"/>
          </p:cNvSpPr>
          <p:nvPr/>
        </p:nvSpPr>
        <p:spPr bwMode="auto">
          <a:xfrm>
            <a:off x="325335" y="2076128"/>
            <a:ext cx="457094" cy="436462"/>
          </a:xfrm>
          <a:prstGeom prst="rect">
            <a:avLst/>
          </a:prstGeom>
          <a:solidFill>
            <a:schemeClr val="accent1"/>
          </a:solidFill>
          <a:ln w="9525">
            <a:noFill/>
            <a:miter lim="800000"/>
            <a:headEnd/>
            <a:tailEnd type="none" w="lg" len="lg"/>
          </a:ln>
          <a:effectLst/>
        </p:spPr>
        <p:txBody>
          <a:bodyPr wrap="none" anchor="ctr"/>
          <a:lstStyle/>
          <a:p>
            <a:r>
              <a:rPr lang="hu-HU" sz="1600" b="1" dirty="0"/>
              <a:t> 2</a:t>
            </a:r>
            <a:endParaRPr lang="en-US" sz="1600" b="1" dirty="0"/>
          </a:p>
        </p:txBody>
      </p:sp>
      <p:sp>
        <p:nvSpPr>
          <p:cNvPr id="9" name="Rectangle 8"/>
          <p:cNvSpPr/>
          <p:nvPr/>
        </p:nvSpPr>
        <p:spPr>
          <a:xfrm>
            <a:off x="782429" y="1443111"/>
            <a:ext cx="6461560" cy="338476"/>
          </a:xfrm>
          <a:prstGeom prst="rect">
            <a:avLst/>
          </a:prstGeom>
        </p:spPr>
        <p:txBody>
          <a:bodyPr wrap="square">
            <a:spAutoFit/>
          </a:bodyPr>
          <a:lstStyle/>
          <a:p>
            <a:pPr>
              <a:buSzPct val="100000"/>
              <a:defRPr/>
            </a:pPr>
            <a:r>
              <a:rPr lang="en-US" altLang="zh-TW" sz="1600" dirty="0"/>
              <a:t>Click </a:t>
            </a:r>
            <a:r>
              <a:rPr lang="en-US" altLang="zh-TW" sz="1600" b="1" dirty="0"/>
              <a:t>Choose File </a:t>
            </a:r>
            <a:r>
              <a:rPr lang="en-US" altLang="zh-TW" sz="1600" dirty="0"/>
              <a:t>and browse to the catalog file on your computer.</a:t>
            </a:r>
          </a:p>
        </p:txBody>
      </p:sp>
      <p:sp>
        <p:nvSpPr>
          <p:cNvPr id="10" name="Rectangle 9"/>
          <p:cNvSpPr/>
          <p:nvPr/>
        </p:nvSpPr>
        <p:spPr>
          <a:xfrm>
            <a:off x="782430" y="2125121"/>
            <a:ext cx="2737488" cy="338476"/>
          </a:xfrm>
          <a:prstGeom prst="rect">
            <a:avLst/>
          </a:prstGeom>
        </p:spPr>
        <p:txBody>
          <a:bodyPr wrap="none">
            <a:spAutoFit/>
          </a:bodyPr>
          <a:lstStyle/>
          <a:p>
            <a:pPr>
              <a:buSzPct val="100000"/>
              <a:defRPr/>
            </a:pPr>
            <a:r>
              <a:rPr lang="en-US" altLang="zh-TW" sz="1600" dirty="0"/>
              <a:t>Click </a:t>
            </a:r>
            <a:r>
              <a:rPr lang="en-US" altLang="zh-TW" sz="1600" b="1" dirty="0"/>
              <a:t>Validate and Publish </a:t>
            </a:r>
          </a:p>
        </p:txBody>
      </p:sp>
      <p:grpSp>
        <p:nvGrpSpPr>
          <p:cNvPr id="15" name="Group 14">
            <a:extLst>
              <a:ext uri="{FF2B5EF4-FFF2-40B4-BE49-F238E27FC236}">
                <a16:creationId xmlns:a16="http://schemas.microsoft.com/office/drawing/2014/main" id="{19BADA8C-7EFF-45F2-BCE8-11090C082A69}"/>
              </a:ext>
            </a:extLst>
          </p:cNvPr>
          <p:cNvGrpSpPr/>
          <p:nvPr/>
        </p:nvGrpSpPr>
        <p:grpSpPr>
          <a:xfrm>
            <a:off x="325335" y="2856124"/>
            <a:ext cx="9810180" cy="2497448"/>
            <a:chOff x="325335" y="2097603"/>
            <a:chExt cx="9810180" cy="2497448"/>
          </a:xfrm>
        </p:grpSpPr>
        <p:pic>
          <p:nvPicPr>
            <p:cNvPr id="16" name="Picture 15">
              <a:extLst>
                <a:ext uri="{FF2B5EF4-FFF2-40B4-BE49-F238E27FC236}">
                  <a16:creationId xmlns:a16="http://schemas.microsoft.com/office/drawing/2014/main" id="{43E82BEE-91A1-4288-A3A0-501E4C5832C7}"/>
                </a:ext>
              </a:extLst>
            </p:cNvPr>
            <p:cNvPicPr>
              <a:picLocks noChangeAspect="1"/>
            </p:cNvPicPr>
            <p:nvPr/>
          </p:nvPicPr>
          <p:blipFill rotWithShape="1">
            <a:blip r:embed="rId2"/>
            <a:srcRect t="10795"/>
            <a:stretch/>
          </p:blipFill>
          <p:spPr>
            <a:xfrm>
              <a:off x="325335" y="2097603"/>
              <a:ext cx="9810180" cy="2497448"/>
            </a:xfrm>
            <a:prstGeom prst="rect">
              <a:avLst/>
            </a:prstGeom>
          </p:spPr>
        </p:pic>
        <p:sp>
          <p:nvSpPr>
            <p:cNvPr id="17" name="AutoShape 20">
              <a:extLst>
                <a:ext uri="{FF2B5EF4-FFF2-40B4-BE49-F238E27FC236}">
                  <a16:creationId xmlns:a16="http://schemas.microsoft.com/office/drawing/2014/main" id="{DB244D82-CC1C-408B-A2EE-A597F9A60BB7}"/>
                </a:ext>
              </a:extLst>
            </p:cNvPr>
            <p:cNvSpPr>
              <a:spLocks noChangeArrowheads="1"/>
            </p:cNvSpPr>
            <p:nvPr/>
          </p:nvSpPr>
          <p:spPr bwMode="auto">
            <a:xfrm>
              <a:off x="3389912" y="2860281"/>
              <a:ext cx="1182088" cy="668110"/>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18" name="AutoShape 20">
              <a:extLst>
                <a:ext uri="{FF2B5EF4-FFF2-40B4-BE49-F238E27FC236}">
                  <a16:creationId xmlns:a16="http://schemas.microsoft.com/office/drawing/2014/main" id="{C82FB782-277E-4F8D-89B0-4F525DA0AD9F}"/>
                </a:ext>
              </a:extLst>
            </p:cNvPr>
            <p:cNvSpPr>
              <a:spLocks noChangeArrowheads="1"/>
            </p:cNvSpPr>
            <p:nvPr/>
          </p:nvSpPr>
          <p:spPr bwMode="auto">
            <a:xfrm>
              <a:off x="1799652" y="3974221"/>
              <a:ext cx="1063566" cy="255025"/>
            </a:xfrm>
            <a:prstGeom prst="roundRect">
              <a:avLst>
                <a:gd name="adj" fmla="val 9468"/>
              </a:avLst>
            </a:prstGeom>
            <a:noFill/>
            <a:ln w="28575">
              <a:solidFill>
                <a:schemeClr val="accent1"/>
              </a:solidFill>
              <a:round/>
              <a:headEnd/>
              <a:tailEnd/>
            </a:ln>
          </p:spPr>
          <p:txBody>
            <a:bodyPr wrap="none" anchor="ctr"/>
            <a:lstStyle/>
            <a:p>
              <a:endParaRPr lang="fr-FR" dirty="0"/>
            </a:p>
          </p:txBody>
        </p:sp>
      </p:grpSp>
    </p:spTree>
    <p:extLst>
      <p:ext uri="{BB962C8B-B14F-4D97-AF65-F5344CB8AC3E}">
        <p14:creationId xmlns:p14="http://schemas.microsoft.com/office/powerpoint/2010/main" val="14993872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Latest Version Only</a:t>
            </a:r>
          </a:p>
        </p:txBody>
      </p:sp>
      <p:sp>
        <p:nvSpPr>
          <p:cNvPr id="5" name="Rectangle 4"/>
          <p:cNvSpPr/>
          <p:nvPr/>
        </p:nvSpPr>
        <p:spPr>
          <a:xfrm>
            <a:off x="325336" y="1287589"/>
            <a:ext cx="11542528" cy="1953929"/>
          </a:xfrm>
          <a:prstGeom prst="rect">
            <a:avLst/>
          </a:prstGeom>
        </p:spPr>
        <p:txBody>
          <a:bodyPr wrap="square">
            <a:spAutoFit/>
          </a:bodyPr>
          <a:lstStyle/>
          <a:p>
            <a:pPr marL="285693" indent="-285693">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The latest version is the only one available for modifications. </a:t>
            </a:r>
            <a:endParaRPr lang="en-US" sz="1600" dirty="0">
              <a:solidFill>
                <a:schemeClr val="accent1"/>
              </a:solidFill>
              <a:latin typeface="Arial" panose="020B0604020202020204" pitchFamily="34" charset="0"/>
              <a:cs typeface="Arial" panose="020B0604020202020204" pitchFamily="34" charset="0"/>
            </a:endParaRPr>
          </a:p>
          <a:p>
            <a:pPr marL="285693" indent="-285693">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To access previous versions, you must delete the more recent versions first.</a:t>
            </a:r>
          </a:p>
          <a:p>
            <a:pPr marL="285693" indent="-285693">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When a catalog has several versions, you can delete all of them by clicking:</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Delete &gt; All versions or only delete the latest version by selecting the catalog and clicking </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Delete &gt; Latest Version Only</a:t>
            </a:r>
          </a:p>
          <a:p>
            <a:pPr>
              <a:buClr>
                <a:schemeClr val="accent1"/>
              </a:buClr>
              <a:buSzPct val="150000"/>
            </a:pPr>
            <a:endParaRPr lang="en-US" sz="1600" dirty="0"/>
          </a:p>
        </p:txBody>
      </p:sp>
      <p:grpSp>
        <p:nvGrpSpPr>
          <p:cNvPr id="4" name="Group 3"/>
          <p:cNvGrpSpPr/>
          <p:nvPr/>
        </p:nvGrpSpPr>
        <p:grpSpPr>
          <a:xfrm>
            <a:off x="5193711" y="2849157"/>
            <a:ext cx="6674153" cy="1569494"/>
            <a:chOff x="5193502" y="2849816"/>
            <a:chExt cx="6675698" cy="1569857"/>
          </a:xfrm>
        </p:grpSpPr>
        <p:pic>
          <p:nvPicPr>
            <p:cNvPr id="3" name="Picture 2"/>
            <p:cNvPicPr>
              <a:picLocks noChangeAspect="1"/>
            </p:cNvPicPr>
            <p:nvPr/>
          </p:nvPicPr>
          <p:blipFill>
            <a:blip r:embed="rId2"/>
            <a:stretch>
              <a:fillRect/>
            </a:stretch>
          </p:blipFill>
          <p:spPr>
            <a:xfrm>
              <a:off x="5193502" y="2849817"/>
              <a:ext cx="6675698" cy="1569856"/>
            </a:xfrm>
            <a:prstGeom prst="rect">
              <a:avLst/>
            </a:prstGeom>
          </p:spPr>
        </p:pic>
        <p:sp>
          <p:nvSpPr>
            <p:cNvPr id="6" name="AutoShape 20"/>
            <p:cNvSpPr>
              <a:spLocks noChangeArrowheads="1"/>
            </p:cNvSpPr>
            <p:nvPr/>
          </p:nvSpPr>
          <p:spPr bwMode="auto">
            <a:xfrm>
              <a:off x="7315200" y="4055783"/>
              <a:ext cx="796159" cy="271851"/>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7" name="AutoShape 20"/>
            <p:cNvSpPr>
              <a:spLocks noChangeArrowheads="1"/>
            </p:cNvSpPr>
            <p:nvPr/>
          </p:nvSpPr>
          <p:spPr bwMode="auto">
            <a:xfrm>
              <a:off x="5273566" y="2849816"/>
              <a:ext cx="4485289" cy="311169"/>
            </a:xfrm>
            <a:prstGeom prst="roundRect">
              <a:avLst>
                <a:gd name="adj" fmla="val 9468"/>
              </a:avLst>
            </a:prstGeom>
            <a:noFill/>
            <a:ln w="28575">
              <a:solidFill>
                <a:schemeClr val="accent1"/>
              </a:solidFill>
              <a:round/>
              <a:headEnd/>
              <a:tailEnd/>
            </a:ln>
          </p:spPr>
          <p:txBody>
            <a:bodyPr wrap="none" anchor="ctr"/>
            <a:lstStyle/>
            <a:p>
              <a:endParaRPr lang="fr-FR" dirty="0"/>
            </a:p>
          </p:txBody>
        </p:sp>
      </p:grpSp>
    </p:spTree>
    <p:extLst>
      <p:ext uri="{BB962C8B-B14F-4D97-AF65-F5344CB8AC3E}">
        <p14:creationId xmlns:p14="http://schemas.microsoft.com/office/powerpoint/2010/main" val="13613967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5185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p:txBody>
          <a:bodyPr/>
          <a:lstStyle/>
          <a:p>
            <a:r>
              <a:rPr lang="en-US" dirty="0"/>
              <a:t>What is an </a:t>
            </a:r>
            <a:r>
              <a:rPr lang="en-US" dirty="0">
                <a:solidFill>
                  <a:schemeClr val="accent1"/>
                </a:solidFill>
              </a:rPr>
              <a:t>Excel Catalog?</a:t>
            </a:r>
            <a:endParaRPr lang="en-US" dirty="0"/>
          </a:p>
        </p:txBody>
      </p:sp>
      <p:pic>
        <p:nvPicPr>
          <p:cNvPr id="6" name="Illustration" descr="Example of an illustration " title="Illustration for divider page"/>
          <p:cNvPicPr>
            <a:picLocks noGrp="1" noChangeAspect="1"/>
          </p:cNvPicPr>
          <p:nvPr>
            <p:ph type="pic" sz="quarter" idx="12"/>
          </p:nvPr>
        </p:nvPicPr>
        <p:blipFill>
          <a:blip r:embed="rId2"/>
          <a:srcRect t="3112" b="3112"/>
          <a:stretch>
            <a:fillRect/>
          </a:stretch>
        </p:blipFill>
        <p:spPr bwMode="invGray">
          <a:xfrm>
            <a:off x="0" y="3427200"/>
            <a:ext cx="12195175" cy="3430800"/>
          </a:xfrm>
        </p:spPr>
      </p:pic>
      <p:pic>
        <p:nvPicPr>
          <p:cNvPr id="4" name="Divider Image Placeholder">
            <a:extLst>
              <a:ext uri="{FF2B5EF4-FFF2-40B4-BE49-F238E27FC236}">
                <a16:creationId xmlns:a16="http://schemas.microsoft.com/office/drawing/2014/main" id="{A1A6E2F7-1FE7-4047-BF70-C28C3DBC39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34" b="34"/>
          <a:stretch/>
        </p:blipFill>
        <p:spPr bwMode="gray">
          <a:xfrm>
            <a:off x="0" y="3415461"/>
            <a:ext cx="12195175" cy="3430800"/>
          </a:xfrm>
          <a:prstGeom prst="rect">
            <a:avLst/>
          </a:prstGeom>
          <a:noFill/>
        </p:spPr>
      </p:pic>
    </p:spTree>
    <p:extLst>
      <p:ext uri="{BB962C8B-B14F-4D97-AF65-F5344CB8AC3E}">
        <p14:creationId xmlns:p14="http://schemas.microsoft.com/office/powerpoint/2010/main" val="15154238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p:cNvSpPr>
            <a:spLocks noGrp="1"/>
          </p:cNvSpPr>
          <p:nvPr>
            <p:ph type="body" sz="quarter" idx="11"/>
          </p:nvPr>
        </p:nvSpPr>
        <p:spPr>
          <a:xfrm>
            <a:off x="503998" y="1620000"/>
            <a:ext cx="10816671" cy="4716000"/>
          </a:xfrm>
        </p:spPr>
        <p:txBody>
          <a:bodyPr>
            <a:normAutofit/>
          </a:bodyPr>
          <a:lstStyle/>
          <a:p>
            <a:pPr marL="285693" lvl="2" indent="-285693" algn="just">
              <a:spcBef>
                <a:spcPts val="1620"/>
              </a:spcBef>
              <a:buClr>
                <a:schemeClr val="accent1"/>
              </a:buClr>
              <a:buFont typeface="Arial" panose="020B0604020202020204" pitchFamily="34" charset="0"/>
              <a:buChar char="•"/>
            </a:pPr>
            <a:r>
              <a:rPr lang="en-US" sz="1600" dirty="0"/>
              <a:t>A static catalog (Excel) is a text file stored on Ariba Network that describes the products and services your organization offers and the prices you charge. Your </a:t>
            </a:r>
            <a:r>
              <a:rPr lang="en-US" sz="1600" b="1" dirty="0" err="1"/>
              <a:t>Medizinische</a:t>
            </a:r>
            <a:r>
              <a:rPr lang="en-US" sz="1600" b="1" dirty="0"/>
              <a:t> Hochschule Hannover’s </a:t>
            </a:r>
            <a:r>
              <a:rPr lang="en-US" sz="1600" dirty="0"/>
              <a:t>users access your catalog through </a:t>
            </a:r>
            <a:r>
              <a:rPr lang="sk-SK" sz="1600" dirty="0"/>
              <a:t>SAP Ariba Procurement</a:t>
            </a:r>
            <a:r>
              <a:rPr lang="en-US" sz="1600" dirty="0"/>
              <a:t> to purchase your products and services offerings.</a:t>
            </a:r>
          </a:p>
          <a:p>
            <a:pPr marL="285693" lvl="2" indent="-285693">
              <a:spcBef>
                <a:spcPts val="1620"/>
              </a:spcBef>
              <a:buClr>
                <a:schemeClr val="accent1"/>
              </a:buClr>
              <a:buFont typeface="Arial" panose="020B0604020202020204" pitchFamily="34" charset="0"/>
              <a:buChar char="•"/>
            </a:pPr>
            <a:r>
              <a:rPr lang="en-US" sz="1600" kern="0" dirty="0"/>
              <a:t>It allows:</a:t>
            </a:r>
          </a:p>
          <a:p>
            <a:pPr lvl="2" indent="0" algn="just">
              <a:buClr>
                <a:schemeClr val="accent1"/>
              </a:buClr>
              <a:buNone/>
            </a:pPr>
            <a:r>
              <a:rPr lang="en-US" sz="1600" kern="0" dirty="0"/>
              <a:t>Rapid Deployment </a:t>
            </a:r>
          </a:p>
          <a:p>
            <a:pPr lvl="2" indent="0" algn="just">
              <a:buClr>
                <a:schemeClr val="accent1"/>
              </a:buClr>
              <a:buNone/>
            </a:pPr>
            <a:r>
              <a:rPr lang="en-US" sz="1600" kern="0" dirty="0"/>
              <a:t>Great Compliance Control</a:t>
            </a:r>
          </a:p>
          <a:p>
            <a:pPr lvl="2" indent="0" algn="just">
              <a:buClr>
                <a:schemeClr val="accent1"/>
              </a:buClr>
              <a:buNone/>
            </a:pPr>
            <a:r>
              <a:rPr lang="en-US" sz="1600" kern="0" dirty="0"/>
              <a:t>Low Setup Cost and Complexity</a:t>
            </a:r>
          </a:p>
          <a:p>
            <a:pPr marL="285693" lvl="2" indent="-285693">
              <a:spcBef>
                <a:spcPts val="1620"/>
              </a:spcBef>
              <a:buClr>
                <a:schemeClr val="accent1"/>
              </a:buClr>
              <a:buFont typeface="Arial" panose="020B0604020202020204" pitchFamily="34" charset="0"/>
              <a:buChar char="•"/>
            </a:pPr>
            <a:r>
              <a:rPr lang="en-US" sz="1600" b="1" dirty="0" err="1"/>
              <a:t>Medizinische</a:t>
            </a:r>
            <a:r>
              <a:rPr lang="en-US" sz="1600" b="1" dirty="0"/>
              <a:t> Hochschule Hannover’s</a:t>
            </a:r>
            <a:r>
              <a:rPr lang="en-US" sz="1600" dirty="0"/>
              <a:t> users will be able to:</a:t>
            </a:r>
          </a:p>
          <a:p>
            <a:pPr lvl="2" indent="0" algn="just">
              <a:buClr>
                <a:schemeClr val="accent1"/>
              </a:buClr>
              <a:buNone/>
            </a:pPr>
            <a:r>
              <a:rPr lang="en-US" sz="1600" kern="0" dirty="0"/>
              <a:t>See</a:t>
            </a:r>
          </a:p>
          <a:p>
            <a:pPr lvl="2" indent="0" algn="just">
              <a:buClr>
                <a:schemeClr val="accent1"/>
              </a:buClr>
              <a:buNone/>
            </a:pPr>
            <a:r>
              <a:rPr lang="en-US" sz="1600" kern="0" dirty="0"/>
              <a:t>Compare </a:t>
            </a:r>
          </a:p>
          <a:p>
            <a:pPr lvl="2" indent="0" algn="just">
              <a:buClr>
                <a:schemeClr val="accent1"/>
              </a:buClr>
              <a:buNone/>
            </a:pPr>
            <a:r>
              <a:rPr lang="en-US" sz="1600" kern="0" dirty="0"/>
              <a:t>Buy </a:t>
            </a:r>
          </a:p>
        </p:txBody>
      </p:sp>
      <p:sp>
        <p:nvSpPr>
          <p:cNvPr id="2" name="Title"/>
          <p:cNvSpPr>
            <a:spLocks noGrp="1"/>
          </p:cNvSpPr>
          <p:nvPr>
            <p:ph type="title"/>
          </p:nvPr>
        </p:nvSpPr>
        <p:spPr/>
        <p:txBody>
          <a:bodyPr/>
          <a:lstStyle/>
          <a:p>
            <a:r>
              <a:rPr lang="en-US" dirty="0"/>
              <a:t>What is an Excel Catalog?</a:t>
            </a:r>
          </a:p>
        </p:txBody>
      </p:sp>
    </p:spTree>
    <p:extLst>
      <p:ext uri="{BB962C8B-B14F-4D97-AF65-F5344CB8AC3E}">
        <p14:creationId xmlns:p14="http://schemas.microsoft.com/office/powerpoint/2010/main" val="24687165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User Interface (customer Users) – Items View</a:t>
            </a:r>
          </a:p>
        </p:txBody>
      </p:sp>
      <p:sp>
        <p:nvSpPr>
          <p:cNvPr id="4" name="Text Placeholder 3"/>
          <p:cNvSpPr>
            <a:spLocks noGrp="1"/>
          </p:cNvSpPr>
          <p:nvPr>
            <p:ph type="body" sz="quarter" idx="10"/>
          </p:nvPr>
        </p:nvSpPr>
        <p:spPr>
          <a:xfrm>
            <a:off x="325336" y="1386902"/>
            <a:ext cx="3431660" cy="5101634"/>
          </a:xfrm>
        </p:spPr>
        <p:txBody>
          <a:bodyPr/>
          <a:lstStyle/>
          <a:p>
            <a:pPr marL="285693" indent="-285693">
              <a:buSzPct val="100000"/>
              <a:buFont typeface="Arial" panose="020B0604020202020204" pitchFamily="34" charset="0"/>
              <a:buChar char="•"/>
            </a:pPr>
            <a:r>
              <a:rPr lang="en-US" sz="1600" kern="0" dirty="0"/>
              <a:t>Search for Items or browse through the different Categories</a:t>
            </a:r>
          </a:p>
          <a:p>
            <a:pPr marL="285693" indent="-285693">
              <a:buFont typeface="Arial" panose="020B0604020202020204" pitchFamily="34" charset="0"/>
              <a:buChar char="•"/>
            </a:pPr>
            <a:endParaRPr lang="en-US" sz="1600" kern="0" dirty="0"/>
          </a:p>
          <a:p>
            <a:pPr marL="285693" indent="-285693">
              <a:buFont typeface="Arial" panose="020B0604020202020204" pitchFamily="34" charset="0"/>
              <a:buChar char="•"/>
            </a:pPr>
            <a:endParaRPr lang="en-US" sz="1600" kern="0" dirty="0"/>
          </a:p>
          <a:p>
            <a:pPr marL="285693" indent="-285693">
              <a:buSzPct val="100000"/>
              <a:buFont typeface="Arial" panose="020B0604020202020204" pitchFamily="34" charset="0"/>
              <a:buChar char="•"/>
            </a:pPr>
            <a:r>
              <a:rPr lang="en-US" sz="1600" kern="0" dirty="0"/>
              <a:t>Returned search results</a:t>
            </a:r>
          </a:p>
          <a:p>
            <a:pPr marL="285693" indent="-285693">
              <a:buFont typeface="Arial" panose="020B0604020202020204" pitchFamily="34" charset="0"/>
              <a:buChar char="•"/>
            </a:pPr>
            <a:endParaRPr lang="en-US" sz="1600" kern="0" dirty="0"/>
          </a:p>
          <a:p>
            <a:pPr marL="285693" indent="-285693">
              <a:buFont typeface="Arial" panose="020B0604020202020204" pitchFamily="34" charset="0"/>
              <a:buChar char="•"/>
            </a:pPr>
            <a:endParaRPr lang="en-US" sz="1600" kern="0" dirty="0"/>
          </a:p>
          <a:p>
            <a:pPr marL="285693" indent="-285693">
              <a:buSzPct val="100000"/>
              <a:buFont typeface="Arial" panose="020B0604020202020204" pitchFamily="34" charset="0"/>
              <a:buChar char="•"/>
            </a:pPr>
            <a:endParaRPr lang="sk-SK" sz="1600" kern="0" dirty="0"/>
          </a:p>
          <a:p>
            <a:pPr marL="285693" indent="-285693">
              <a:buSzPct val="100000"/>
              <a:buFont typeface="Arial" panose="020B0604020202020204" pitchFamily="34" charset="0"/>
              <a:buChar char="•"/>
            </a:pPr>
            <a:r>
              <a:rPr lang="en-US" sz="1600" kern="0" dirty="0"/>
              <a:t>Single item view</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2403" y="1386902"/>
            <a:ext cx="3735461" cy="17525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1477" y="3207043"/>
            <a:ext cx="3736388" cy="16069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31476" y="4881575"/>
            <a:ext cx="3736388" cy="16069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4052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Excel </a:t>
            </a:r>
            <a:r>
              <a:rPr lang="sk-SK" dirty="0"/>
              <a:t>Catalog Template</a:t>
            </a:r>
            <a:endParaRPr lang="en-US" dirty="0"/>
          </a:p>
        </p:txBody>
      </p:sp>
      <p:sp>
        <p:nvSpPr>
          <p:cNvPr id="4" name="TextBox 3"/>
          <p:cNvSpPr txBox="1"/>
          <p:nvPr/>
        </p:nvSpPr>
        <p:spPr>
          <a:xfrm>
            <a:off x="534059" y="1325105"/>
            <a:ext cx="8565769" cy="24616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600" kern="0" dirty="0">
                <a:ea typeface="Arial Unicode MS" pitchFamily="34" charset="-128"/>
                <a:cs typeface="Arial Unicode MS" pitchFamily="34" charset="-128"/>
              </a:rPr>
              <a:t>Excel</a:t>
            </a:r>
            <a:r>
              <a:rPr lang="sk-SK" sz="1600" kern="0" dirty="0">
                <a:ea typeface="Arial Unicode MS" pitchFamily="34" charset="-128"/>
                <a:cs typeface="Arial Unicode MS" pitchFamily="34" charset="-128"/>
              </a:rPr>
              <a:t> Catalog Template will be provided separately</a:t>
            </a:r>
            <a:endParaRPr lang="en-US" sz="1600" kern="0" dirty="0" err="1">
              <a:ea typeface="Arial Unicode MS" pitchFamily="34" charset="-128"/>
              <a:cs typeface="Arial Unicode MS" pitchFamily="34" charset="-128"/>
            </a:endParaRPr>
          </a:p>
        </p:txBody>
      </p:sp>
      <p:pic>
        <p:nvPicPr>
          <p:cNvPr id="6" name="Picture 5">
            <a:extLst>
              <a:ext uri="{FF2B5EF4-FFF2-40B4-BE49-F238E27FC236}">
                <a16:creationId xmlns:a16="http://schemas.microsoft.com/office/drawing/2014/main" id="{70FA351C-E5C6-4B2F-A2AE-7954C84AB7D0}"/>
              </a:ext>
            </a:extLst>
          </p:cNvPr>
          <p:cNvPicPr>
            <a:picLocks noChangeAspect="1"/>
          </p:cNvPicPr>
          <p:nvPr/>
        </p:nvPicPr>
        <p:blipFill>
          <a:blip r:embed="rId3"/>
          <a:stretch>
            <a:fillRect/>
          </a:stretch>
        </p:blipFill>
        <p:spPr>
          <a:xfrm>
            <a:off x="699678" y="2134168"/>
            <a:ext cx="10795820" cy="1081896"/>
          </a:xfrm>
          <a:prstGeom prst="rect">
            <a:avLst/>
          </a:prstGeom>
        </p:spPr>
      </p:pic>
      <p:pic>
        <p:nvPicPr>
          <p:cNvPr id="7" name="Picture 6">
            <a:extLst>
              <a:ext uri="{FF2B5EF4-FFF2-40B4-BE49-F238E27FC236}">
                <a16:creationId xmlns:a16="http://schemas.microsoft.com/office/drawing/2014/main" id="{46D91E31-7BDA-40B1-88C3-0D73AB40EDB9}"/>
              </a:ext>
            </a:extLst>
          </p:cNvPr>
          <p:cNvPicPr>
            <a:picLocks noChangeAspect="1"/>
          </p:cNvPicPr>
          <p:nvPr/>
        </p:nvPicPr>
        <p:blipFill>
          <a:blip r:embed="rId4"/>
          <a:stretch>
            <a:fillRect/>
          </a:stretch>
        </p:blipFill>
        <p:spPr>
          <a:xfrm>
            <a:off x="699678" y="3950550"/>
            <a:ext cx="10795820" cy="1079011"/>
          </a:xfrm>
          <a:prstGeom prst="rect">
            <a:avLst/>
          </a:prstGeom>
        </p:spPr>
      </p:pic>
    </p:spTree>
    <p:extLst>
      <p:ext uri="{BB962C8B-B14F-4D97-AF65-F5344CB8AC3E}">
        <p14:creationId xmlns:p14="http://schemas.microsoft.com/office/powerpoint/2010/main" val="279874953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p:txBody>
          <a:bodyPr/>
          <a:lstStyle/>
          <a:p>
            <a:r>
              <a:rPr lang="en-US" dirty="0"/>
              <a:t>Excel </a:t>
            </a:r>
            <a:r>
              <a:rPr lang="en-US" dirty="0">
                <a:solidFill>
                  <a:schemeClr val="accent1"/>
                </a:solidFill>
              </a:rPr>
              <a:t>Catalog Enablement</a:t>
            </a:r>
            <a:endParaRPr lang="en-US" dirty="0"/>
          </a:p>
        </p:txBody>
      </p:sp>
      <p:pic>
        <p:nvPicPr>
          <p:cNvPr id="6" name="Divider Image Placeholder">
            <a:extLst>
              <a:ext uri="{FF2B5EF4-FFF2-40B4-BE49-F238E27FC236}">
                <a16:creationId xmlns:a16="http://schemas.microsoft.com/office/drawing/2014/main" id="{D2BEE16A-A830-4ED4-95FF-D97EA39A69F4}"/>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t="34" b="34"/>
          <a:stretch/>
        </p:blipFill>
        <p:spPr>
          <a:prstGeom prst="rect">
            <a:avLst/>
          </a:prstGeom>
        </p:spPr>
      </p:pic>
    </p:spTree>
    <p:extLst>
      <p:ext uri="{BB962C8B-B14F-4D97-AF65-F5344CB8AC3E}">
        <p14:creationId xmlns:p14="http://schemas.microsoft.com/office/powerpoint/2010/main" val="31157333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5336" y="367951"/>
            <a:ext cx="11542528" cy="756000"/>
          </a:xfrm>
        </p:spPr>
        <p:txBody>
          <a:bodyPr/>
          <a:lstStyle/>
          <a:p>
            <a:r>
              <a:rPr lang="de-DE" dirty="0"/>
              <a:t>Excel Catalog Enablement</a:t>
            </a:r>
            <a:br>
              <a:rPr lang="en-US" dirty="0"/>
            </a:br>
            <a:endParaRPr lang="en-US" b="0" dirty="0"/>
          </a:p>
        </p:txBody>
      </p:sp>
      <p:sp>
        <p:nvSpPr>
          <p:cNvPr id="4" name="Text Placeholder 3"/>
          <p:cNvSpPr txBox="1">
            <a:spLocks noGrp="1"/>
          </p:cNvSpPr>
          <p:nvPr>
            <p:ph type="body" sz="quarter" idx="10"/>
          </p:nvPr>
        </p:nvSpPr>
        <p:spPr>
          <a:xfrm>
            <a:off x="325336" y="1369230"/>
            <a:ext cx="3112313" cy="2400101"/>
          </a:xfrm>
          <a:prstGeom prst="rect">
            <a:avLst/>
          </a:prstGeom>
          <a:noFill/>
        </p:spPr>
        <p:txBody>
          <a:bodyPr vert="horz" wrap="square" lIns="0" tIns="0" rIns="0" bIns="0" rtlCol="0">
            <a:spAutoFit/>
          </a:bodyPr>
          <a:lstStyle/>
          <a:p>
            <a:pPr fontAlgn="base">
              <a:spcBef>
                <a:spcPts val="600"/>
              </a:spcBef>
              <a:spcAft>
                <a:spcPct val="0"/>
              </a:spcAft>
              <a:buClr>
                <a:srgbClr val="F0AB00"/>
              </a:buClr>
            </a:pPr>
            <a:r>
              <a:rPr lang="en-US" sz="1400" kern="0" dirty="0">
                <a:ea typeface="Arial Unicode MS" pitchFamily="34" charset="-128"/>
                <a:cs typeface="Arial Unicode MS" pitchFamily="34" charset="-128"/>
              </a:rPr>
              <a:t>Buyer’s Prerequisites to Start:</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Catalog Requirements Completed</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Catalog Approvers Identified</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Commodity Codes &amp; </a:t>
            </a:r>
            <a:r>
              <a:rPr lang="en-US" sz="1400" kern="0" dirty="0" err="1">
                <a:ea typeface="Arial Unicode MS" pitchFamily="34" charset="-128"/>
                <a:cs typeface="Arial Unicode MS" pitchFamily="34" charset="-128"/>
              </a:rPr>
              <a:t>UoM</a:t>
            </a:r>
            <a:r>
              <a:rPr lang="en-US" sz="1400" kern="0" dirty="0">
                <a:ea typeface="Arial Unicode MS" pitchFamily="34" charset="-128"/>
                <a:cs typeface="Arial Unicode MS" pitchFamily="34" charset="-128"/>
              </a:rPr>
              <a:t> Loaded</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Supplier Master Data Enriched (Supplier ANID Added)</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Escalation Path Defined</a:t>
            </a:r>
          </a:p>
          <a:p>
            <a:pPr marL="171416" indent="-171416" fontAlgn="base">
              <a:spcBef>
                <a:spcPts val="600"/>
              </a:spcBef>
              <a:spcAft>
                <a:spcPct val="0"/>
              </a:spcAft>
              <a:buClr>
                <a:srgbClr val="F0AB00"/>
              </a:buClr>
              <a:buFont typeface="Arial" panose="020B0604020202020204" pitchFamily="34" charset="0"/>
              <a:buChar char="•"/>
            </a:pPr>
            <a:r>
              <a:rPr lang="en-US" sz="1400" kern="0" dirty="0">
                <a:ea typeface="Arial Unicode MS" pitchFamily="34" charset="-128"/>
                <a:cs typeface="Arial Unicode MS" pitchFamily="34" charset="-128"/>
              </a:rPr>
              <a:t>Catalog Content Clarified with Supplier</a:t>
            </a:r>
          </a:p>
        </p:txBody>
      </p:sp>
      <p:sp>
        <p:nvSpPr>
          <p:cNvPr id="5" name="TextBox 4"/>
          <p:cNvSpPr txBox="1"/>
          <p:nvPr/>
        </p:nvSpPr>
        <p:spPr>
          <a:xfrm>
            <a:off x="7659273" y="1369229"/>
            <a:ext cx="4156518" cy="861575"/>
          </a:xfrm>
          <a:prstGeom prst="rect">
            <a:avLst/>
          </a:prstGeom>
          <a:noFill/>
        </p:spPr>
        <p:txBody>
          <a:bodyPr wrap="square" lIns="0" tIns="0" rIns="0" bIns="0" rtlCol="0">
            <a:spAutoFit/>
          </a:bodyPr>
          <a:lstStyle/>
          <a:p>
            <a:pPr fontAlgn="base">
              <a:spcBef>
                <a:spcPts val="600"/>
              </a:spcBef>
              <a:spcAft>
                <a:spcPct val="0"/>
              </a:spcAft>
              <a:buClr>
                <a:srgbClr val="F0AB00"/>
              </a:buClr>
              <a:buSzPct val="80000"/>
            </a:pPr>
            <a:r>
              <a:rPr lang="en-US" sz="1400" b="1" kern="0" dirty="0">
                <a:ea typeface="Arial Unicode MS" pitchFamily="34" charset="-128"/>
                <a:cs typeface="Arial Unicode MS" pitchFamily="34" charset="-128"/>
              </a:rPr>
              <a:t>Supplier’s Prerequisites to Start:</a:t>
            </a:r>
          </a:p>
          <a:p>
            <a:pPr marL="285693" indent="-285693"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Catalog Content Clarified with Buyer</a:t>
            </a:r>
          </a:p>
          <a:p>
            <a:pPr marL="285693" indent="-285693"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A</a:t>
            </a:r>
            <a:r>
              <a:rPr lang="sk-SK" sz="1400" kern="0" dirty="0">
                <a:ea typeface="Arial Unicode MS" pitchFamily="34" charset="-128"/>
                <a:cs typeface="Arial Unicode MS" pitchFamily="34" charset="-128"/>
              </a:rPr>
              <a:t>riba Network</a:t>
            </a:r>
            <a:r>
              <a:rPr lang="en-US" sz="1400" kern="0" dirty="0">
                <a:ea typeface="Arial Unicode MS" pitchFamily="34" charset="-128"/>
                <a:cs typeface="Arial Unicode MS" pitchFamily="34" charset="-128"/>
              </a:rPr>
              <a:t> Trading Relationship Established</a:t>
            </a:r>
          </a:p>
          <a:p>
            <a:pPr marL="285693" indent="-285693"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A</a:t>
            </a:r>
            <a:r>
              <a:rPr lang="sk-SK" sz="1400" kern="0" dirty="0">
                <a:ea typeface="Arial Unicode MS" pitchFamily="34" charset="-128"/>
                <a:cs typeface="Arial Unicode MS" pitchFamily="34" charset="-128"/>
              </a:rPr>
              <a:t>riba Network</a:t>
            </a:r>
            <a:r>
              <a:rPr lang="en-US" sz="1400" kern="0" dirty="0">
                <a:ea typeface="Arial Unicode MS" pitchFamily="34" charset="-128"/>
                <a:cs typeface="Arial Unicode MS" pitchFamily="34" charset="-128"/>
              </a:rPr>
              <a:t> Test Account Created</a:t>
            </a:r>
          </a:p>
        </p:txBody>
      </p:sp>
      <p:graphicFrame>
        <p:nvGraphicFramePr>
          <p:cNvPr id="8" name="Table 7"/>
          <p:cNvGraphicFramePr>
            <a:graphicFrameLocks noGrp="1"/>
          </p:cNvGraphicFramePr>
          <p:nvPr/>
        </p:nvGraphicFramePr>
        <p:xfrm>
          <a:off x="4007837" y="3236549"/>
          <a:ext cx="5729698" cy="249284"/>
        </p:xfrm>
        <a:graphic>
          <a:graphicData uri="http://schemas.openxmlformats.org/drawingml/2006/table">
            <a:tbl>
              <a:tblPr/>
              <a:tblGrid>
                <a:gridCol w="1015387">
                  <a:extLst>
                    <a:ext uri="{9D8B030D-6E8A-4147-A177-3AD203B41FA5}">
                      <a16:colId xmlns:a16="http://schemas.microsoft.com/office/drawing/2014/main" val="20000"/>
                    </a:ext>
                  </a:extLst>
                </a:gridCol>
                <a:gridCol w="860132">
                  <a:extLst>
                    <a:ext uri="{9D8B030D-6E8A-4147-A177-3AD203B41FA5}">
                      <a16:colId xmlns:a16="http://schemas.microsoft.com/office/drawing/2014/main" val="20001"/>
                    </a:ext>
                  </a:extLst>
                </a:gridCol>
                <a:gridCol w="983228">
                  <a:extLst>
                    <a:ext uri="{9D8B030D-6E8A-4147-A177-3AD203B41FA5}">
                      <a16:colId xmlns:a16="http://schemas.microsoft.com/office/drawing/2014/main" val="20002"/>
                    </a:ext>
                  </a:extLst>
                </a:gridCol>
                <a:gridCol w="968945">
                  <a:extLst>
                    <a:ext uri="{9D8B030D-6E8A-4147-A177-3AD203B41FA5}">
                      <a16:colId xmlns:a16="http://schemas.microsoft.com/office/drawing/2014/main" val="20003"/>
                    </a:ext>
                  </a:extLst>
                </a:gridCol>
                <a:gridCol w="954660">
                  <a:extLst>
                    <a:ext uri="{9D8B030D-6E8A-4147-A177-3AD203B41FA5}">
                      <a16:colId xmlns:a16="http://schemas.microsoft.com/office/drawing/2014/main" val="20004"/>
                    </a:ext>
                  </a:extLst>
                </a:gridCol>
                <a:gridCol w="947346">
                  <a:extLst>
                    <a:ext uri="{9D8B030D-6E8A-4147-A177-3AD203B41FA5}">
                      <a16:colId xmlns:a16="http://schemas.microsoft.com/office/drawing/2014/main" val="20005"/>
                    </a:ext>
                  </a:extLst>
                </a:gridCol>
              </a:tblGrid>
              <a:tr h="249284">
                <a:tc>
                  <a:txBody>
                    <a:bodyPr/>
                    <a:lstStyle/>
                    <a:p>
                      <a:pPr algn="ctr" fontAlgn="b"/>
                      <a:endParaRPr lang="en-US" sz="1200" b="1" i="0" u="none" strike="noStrike" dirty="0">
                        <a:solidFill>
                          <a:schemeClr val="tx1"/>
                        </a:solidFill>
                        <a:latin typeface="+mn-lt"/>
                      </a:endParaRPr>
                    </a:p>
                  </a:txBody>
                  <a:tcPr marL="0" marR="0" marT="0" marB="0" anchor="ctr">
                    <a:lnL w="12700" cap="flat" cmpd="sng" algn="ctr">
                      <a:solidFill>
                        <a:schemeClr val="tx1"/>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1</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2</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3</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4</a:t>
                      </a:r>
                    </a:p>
                  </a:txBody>
                  <a:tcPr marL="0" marR="0" marT="0" marB="0" anchor="ctr">
                    <a:lnL w="3175" cap="flat" cmpd="sng" algn="ctr">
                      <a:solidFill>
                        <a:srgbClr val="000000"/>
                      </a:solidFill>
                      <a:prstDash val="solid"/>
                      <a:round/>
                      <a:headEnd type="none" w="med" len="med"/>
                      <a:tailEnd type="none" w="med" len="med"/>
                    </a:lnL>
                    <a:lnR w="28575" cap="flat" cmpd="sng" algn="ctr">
                      <a:solidFill>
                        <a:srgbClr val="FF0000"/>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5</a:t>
                      </a:r>
                    </a:p>
                  </a:txBody>
                  <a:tcPr marL="0" marR="0" marT="0" marB="0" anchor="ctr">
                    <a:lnL w="28575" cap="flat" cmpd="sng" algn="ctr">
                      <a:solidFill>
                        <a:srgbClr val="FF0000"/>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graphicFrame>
        <p:nvGraphicFramePr>
          <p:cNvPr id="9" name="Table 8"/>
          <p:cNvGraphicFramePr>
            <a:graphicFrameLocks noGrp="1"/>
          </p:cNvGraphicFramePr>
          <p:nvPr/>
        </p:nvGraphicFramePr>
        <p:xfrm>
          <a:off x="4007837" y="3485833"/>
          <a:ext cx="5729696" cy="2591796"/>
        </p:xfrm>
        <a:graphic>
          <a:graphicData uri="http://schemas.openxmlformats.org/drawingml/2006/table">
            <a:tbl>
              <a:tblPr firstRow="1" bandRow="1">
                <a:tableStyleId>{22838BEF-8BB2-4498-84A7-C5851F593DF1}</a:tableStyleId>
              </a:tblPr>
              <a:tblGrid>
                <a:gridCol w="956446">
                  <a:extLst>
                    <a:ext uri="{9D8B030D-6E8A-4147-A177-3AD203B41FA5}">
                      <a16:colId xmlns:a16="http://schemas.microsoft.com/office/drawing/2014/main" val="20000"/>
                    </a:ext>
                  </a:extLst>
                </a:gridCol>
                <a:gridCol w="892662">
                  <a:extLst>
                    <a:ext uri="{9D8B030D-6E8A-4147-A177-3AD203B41FA5}">
                      <a16:colId xmlns:a16="http://schemas.microsoft.com/office/drawing/2014/main" val="20001"/>
                    </a:ext>
                  </a:extLst>
                </a:gridCol>
                <a:gridCol w="1008808">
                  <a:extLst>
                    <a:ext uri="{9D8B030D-6E8A-4147-A177-3AD203B41FA5}">
                      <a16:colId xmlns:a16="http://schemas.microsoft.com/office/drawing/2014/main" val="20002"/>
                    </a:ext>
                  </a:extLst>
                </a:gridCol>
                <a:gridCol w="965076">
                  <a:extLst>
                    <a:ext uri="{9D8B030D-6E8A-4147-A177-3AD203B41FA5}">
                      <a16:colId xmlns:a16="http://schemas.microsoft.com/office/drawing/2014/main" val="20003"/>
                    </a:ext>
                  </a:extLst>
                </a:gridCol>
                <a:gridCol w="956597">
                  <a:extLst>
                    <a:ext uri="{9D8B030D-6E8A-4147-A177-3AD203B41FA5}">
                      <a16:colId xmlns:a16="http://schemas.microsoft.com/office/drawing/2014/main" val="20004"/>
                    </a:ext>
                  </a:extLst>
                </a:gridCol>
                <a:gridCol w="950107">
                  <a:extLst>
                    <a:ext uri="{9D8B030D-6E8A-4147-A177-3AD203B41FA5}">
                      <a16:colId xmlns:a16="http://schemas.microsoft.com/office/drawing/2014/main" val="20005"/>
                    </a:ext>
                  </a:extLst>
                </a:gridCol>
              </a:tblGrid>
              <a:tr h="885360">
                <a:tc>
                  <a:txBody>
                    <a:bodyPr/>
                    <a:lstStyle/>
                    <a:p>
                      <a:pPr marL="0" marR="0" lvl="0" indent="0" algn="ctr" defTabSz="914400" rtl="0" eaLnBrk="1" fontAlgn="b" latinLnBrk="0" hangingPunct="1">
                        <a:lnSpc>
                          <a:spcPct val="100000"/>
                        </a:lnSpc>
                        <a:spcBef>
                          <a:spcPts val="600"/>
                        </a:spcBef>
                        <a:spcAft>
                          <a:spcPts val="0"/>
                        </a:spcAft>
                        <a:buClrTx/>
                        <a:buSzTx/>
                        <a:buFontTx/>
                        <a:buNone/>
                        <a:tabLst/>
                        <a:defRPr/>
                      </a:pPr>
                      <a:r>
                        <a:rPr lang="en-US" sz="1200" b="1" i="0" u="none" strike="noStrike" kern="1200" noProof="0" dirty="0">
                          <a:solidFill>
                            <a:schemeClr val="tx1"/>
                          </a:solidFill>
                          <a:latin typeface="+mn-lt"/>
                          <a:ea typeface=""/>
                          <a:cs typeface=""/>
                        </a:rPr>
                        <a:t>Supplier</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noProof="0" dirty="0">
                          <a:solidFill>
                            <a:schemeClr val="tx1"/>
                          </a:solidFill>
                        </a:rPr>
                        <a:t>Creating</a:t>
                      </a:r>
                      <a:r>
                        <a:rPr lang="de-DE" sz="800" b="0" baseline="0" noProof="0" dirty="0">
                          <a:solidFill>
                            <a:schemeClr val="tx1"/>
                          </a:solidFill>
                        </a:rPr>
                        <a:t> Excel Catalog</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noProof="0" dirty="0">
                          <a:solidFill>
                            <a:schemeClr val="tx1"/>
                          </a:solidFill>
                          <a:latin typeface="+mn-lt"/>
                          <a:ea typeface="+mn-ea"/>
                          <a:cs typeface="+mn-cs"/>
                        </a:rPr>
                        <a:t>Corrections of Excel Catalog if Needed</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dirty="0">
                          <a:solidFill>
                            <a:schemeClr val="tx1"/>
                          </a:solidFill>
                        </a:rPr>
                        <a:t>Catalog</a:t>
                      </a:r>
                      <a:r>
                        <a:rPr lang="en-US" sz="800" b="0" baseline="0" dirty="0">
                          <a:solidFill>
                            <a:schemeClr val="tx1"/>
                          </a:solidFill>
                        </a:rPr>
                        <a:t> </a:t>
                      </a:r>
                      <a:r>
                        <a:rPr lang="en-US" sz="800" b="0" dirty="0">
                          <a:solidFill>
                            <a:schemeClr val="tx1"/>
                          </a:solidFill>
                        </a:rPr>
                        <a:t>Upload</a:t>
                      </a:r>
                      <a:r>
                        <a:rPr lang="en-US" sz="800" b="0" baseline="0" dirty="0">
                          <a:solidFill>
                            <a:schemeClr val="tx1"/>
                          </a:solidFill>
                        </a:rPr>
                        <a:t> in </a:t>
                      </a:r>
                      <a:r>
                        <a:rPr lang="en-US" sz="800" b="0" dirty="0">
                          <a:solidFill>
                            <a:schemeClr val="tx1"/>
                          </a:solidFill>
                        </a:rPr>
                        <a:t>Ariba Network TEST Account</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endParaRPr lang="en-US" sz="800" b="0" kern="1200" dirty="0">
                        <a:solidFill>
                          <a:schemeClr val="tx1"/>
                        </a:solidFill>
                        <a:latin typeface="+mn-lt"/>
                        <a:ea typeface="+mn-ea"/>
                        <a:cs typeface="+mn-cs"/>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Catalog Upload in Ariba Network PROD Account</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0"/>
                  </a:ext>
                </a:extLst>
              </a:tr>
              <a:tr h="853218">
                <a:tc>
                  <a:txBody>
                    <a:bodyPr/>
                    <a:lstStyle/>
                    <a:p>
                      <a:pPr marL="0" marR="0" lvl="0" indent="0" algn="ctr" defTabSz="914400" rtl="0" eaLnBrk="1" fontAlgn="b" latinLnBrk="0" hangingPunct="1">
                        <a:lnSpc>
                          <a:spcPct val="100000"/>
                        </a:lnSpc>
                        <a:spcBef>
                          <a:spcPts val="600"/>
                        </a:spcBef>
                        <a:spcAft>
                          <a:spcPts val="0"/>
                        </a:spcAft>
                        <a:buClrTx/>
                        <a:buSzTx/>
                        <a:buFontTx/>
                        <a:buNone/>
                        <a:tabLst/>
                        <a:defRPr/>
                      </a:pPr>
                      <a:r>
                        <a:rPr lang="en-US" sz="1200" b="1" i="0" u="none" strike="noStrike" kern="1200" dirty="0">
                          <a:solidFill>
                            <a:srgbClr val="000000"/>
                          </a:solidFill>
                          <a:latin typeface="+mn-lt"/>
                          <a:ea typeface=""/>
                          <a:cs typeface=""/>
                        </a:rPr>
                        <a:t>Ariba</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Initial Communication &amp; Education</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Support of Catalog</a:t>
                      </a:r>
                      <a:r>
                        <a:rPr lang="en-US" sz="800" b="0" kern="1200" baseline="0" dirty="0">
                          <a:solidFill>
                            <a:schemeClr val="tx1"/>
                          </a:solidFill>
                          <a:latin typeface="+mn-lt"/>
                          <a:ea typeface="+mn-ea"/>
                          <a:cs typeface="+mn-cs"/>
                        </a:rPr>
                        <a:t> Creation</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Troubleshooting</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Troubleshooting</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noProof="0" dirty="0">
                          <a:solidFill>
                            <a:schemeClr val="tx1"/>
                          </a:solidFill>
                        </a:rPr>
                        <a:t>TEST Catalog Upload Support</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800" b="0" baseline="0" noProof="0" dirty="0">
                          <a:solidFill>
                            <a:schemeClr val="tx1"/>
                          </a:solidFill>
                        </a:rPr>
                        <a:t>Testing Support</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PROD Catalog Upload Support</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1"/>
                  </a:ext>
                </a:extLst>
              </a:tr>
              <a:tr h="853218">
                <a:tc>
                  <a:txBody>
                    <a:bodyPr/>
                    <a:lstStyle/>
                    <a:p>
                      <a:pPr marL="0" lvl="0" indent="0" algn="ctr" defTabSz="914400" rtl="0" eaLnBrk="1" fontAlgn="b" latinLnBrk="0" hangingPunct="1">
                        <a:spcBef>
                          <a:spcPts val="600"/>
                        </a:spcBef>
                        <a:buFontTx/>
                        <a:buNone/>
                      </a:pPr>
                      <a:endParaRPr lang="en-US" sz="1200" b="1" i="0" u="none" strike="noStrike" kern="1200" noProof="0" dirty="0">
                        <a:solidFill>
                          <a:srgbClr val="000000"/>
                        </a:solidFill>
                        <a:latin typeface="+mn-lt"/>
                        <a:ea typeface=""/>
                        <a:cs typeface=""/>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lvl="0" indent="0" algn="ctr">
                        <a:spcBef>
                          <a:spcPts val="600"/>
                        </a:spcBef>
                        <a:buFontTx/>
                        <a:buNone/>
                      </a:pPr>
                      <a:r>
                        <a:rPr lang="en-US" sz="800" b="0" baseline="0" noProof="0" dirty="0">
                          <a:solidFill>
                            <a:schemeClr val="tx1"/>
                          </a:solidFill>
                        </a:rPr>
                        <a:t>Escalation Path</a:t>
                      </a:r>
                      <a:endParaRPr lang="en-US" sz="800" b="0" noProof="0" dirty="0">
                        <a:solidFill>
                          <a:schemeClr val="tx1"/>
                        </a:solidFill>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Escalation Path</a:t>
                      </a:r>
                      <a:endParaRPr lang="en-US" sz="800" b="0" noProof="0" dirty="0">
                        <a:solidFill>
                          <a:schemeClr val="tx1"/>
                        </a:solidFill>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800" b="0" baseline="0" noProof="0" dirty="0">
                          <a:solidFill>
                            <a:schemeClr val="tx1"/>
                          </a:solidFill>
                        </a:rPr>
                        <a:t>Catalog Approval &amp; Activation</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Escalation Path</a:t>
                      </a:r>
                      <a:endParaRPr lang="en-US" sz="800" b="0" noProof="0" dirty="0">
                        <a:solidFill>
                          <a:schemeClr val="tx1"/>
                        </a:solidFill>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dirty="0">
                          <a:solidFill>
                            <a:schemeClr val="tx1"/>
                          </a:solidFill>
                        </a:rPr>
                        <a:t>Testing Execution</a:t>
                      </a: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Catalog Approval</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Decision</a:t>
                      </a:r>
                      <a:r>
                        <a:rPr lang="en-US" sz="800" b="0" kern="1200" baseline="0" dirty="0">
                          <a:solidFill>
                            <a:schemeClr val="tx1"/>
                          </a:solidFill>
                        </a:rPr>
                        <a:t> for </a:t>
                      </a:r>
                      <a:br>
                        <a:rPr lang="en-US" sz="800" b="0" kern="1200" baseline="0" dirty="0">
                          <a:solidFill>
                            <a:schemeClr val="tx1"/>
                          </a:solidFill>
                        </a:rPr>
                      </a:br>
                      <a:r>
                        <a:rPr lang="en-US" sz="800" b="0" kern="1200" baseline="0" dirty="0">
                          <a:solidFill>
                            <a:schemeClr val="tx1"/>
                          </a:solidFill>
                        </a:rPr>
                        <a:t>GO LIVE</a:t>
                      </a:r>
                      <a:endParaRPr lang="en-US" sz="800" b="0" kern="1200" dirty="0">
                        <a:solidFill>
                          <a:schemeClr val="tx1"/>
                        </a:solidFill>
                      </a:endParaRPr>
                    </a:p>
                  </a:txBody>
                  <a:tcPr marL="91395" marR="91395" marT="45697" marB="4569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2"/>
                  </a:ext>
                </a:extLst>
              </a:tr>
            </a:tbl>
          </a:graphicData>
        </a:graphic>
      </p:graphicFrame>
      <p:sp>
        <p:nvSpPr>
          <p:cNvPr id="10" name="Rectangle 9"/>
          <p:cNvSpPr/>
          <p:nvPr/>
        </p:nvSpPr>
        <p:spPr bwMode="gray">
          <a:xfrm>
            <a:off x="6810538" y="6130327"/>
            <a:ext cx="5138370" cy="196587"/>
          </a:xfrm>
          <a:prstGeom prst="rect">
            <a:avLst/>
          </a:prstGeom>
          <a:solidFill>
            <a:schemeClr val="bg1"/>
          </a:solidFill>
          <a:ln>
            <a:solidFill>
              <a:schemeClr val="bg1"/>
            </a:solidFill>
            <a:headEnd/>
            <a:tailEnd/>
          </a:ln>
        </p:spPr>
        <p:style>
          <a:lnRef idx="2">
            <a:schemeClr val="accent1"/>
          </a:lnRef>
          <a:fillRef idx="1">
            <a:schemeClr val="lt1"/>
          </a:fillRef>
          <a:effectRef idx="0">
            <a:schemeClr val="accent1"/>
          </a:effectRef>
          <a:fontRef idx="minor">
            <a:schemeClr val="dk1"/>
          </a:fontRef>
        </p:style>
        <p:txBody>
          <a:bodyPr lIns="89979" tIns="71983" rIns="89979" bIns="71983" rtlCol="0" anchor="ctr"/>
          <a:lstStyle/>
          <a:p>
            <a:r>
              <a:rPr lang="en-US" sz="800" b="1" dirty="0">
                <a:solidFill>
                  <a:srgbClr val="FFC000"/>
                </a:solidFill>
              </a:rPr>
              <a:t>Buyer Testing might be extended </a:t>
            </a:r>
            <a:r>
              <a:rPr lang="hu-HU" sz="800" b="1" dirty="0">
                <a:solidFill>
                  <a:srgbClr val="FFC000"/>
                </a:solidFill>
              </a:rPr>
              <a:t>up to 8 weeks </a:t>
            </a:r>
            <a:r>
              <a:rPr lang="en-US" sz="800" b="1" dirty="0">
                <a:solidFill>
                  <a:srgbClr val="FFC000"/>
                </a:solidFill>
              </a:rPr>
              <a:t>if transaction integration </a:t>
            </a:r>
            <a:r>
              <a:rPr lang="hu-HU" sz="800" b="1" dirty="0">
                <a:solidFill>
                  <a:srgbClr val="FFC000"/>
                </a:solidFill>
              </a:rPr>
              <a:t>is requested by the Supplier</a:t>
            </a:r>
            <a:endParaRPr lang="en-US" sz="800" b="1" dirty="0">
              <a:solidFill>
                <a:srgbClr val="FFC000"/>
              </a:solidFill>
            </a:endParaRPr>
          </a:p>
        </p:txBody>
      </p:sp>
      <p:sp>
        <p:nvSpPr>
          <p:cNvPr id="14" name="TextBox 13"/>
          <p:cNvSpPr txBox="1"/>
          <p:nvPr/>
        </p:nvSpPr>
        <p:spPr>
          <a:xfrm>
            <a:off x="4060272" y="5490977"/>
            <a:ext cx="873331" cy="415498"/>
          </a:xfrm>
          <a:prstGeom prst="rect">
            <a:avLst/>
          </a:prstGeom>
          <a:noFill/>
          <a:ln>
            <a:solidFill>
              <a:schemeClr val="bg1"/>
            </a:solidFill>
          </a:ln>
        </p:spPr>
        <p:txBody>
          <a:bodyPr wrap="square" lIns="0" tIns="0" rIns="0" bIns="0" rtlCol="0">
            <a:spAutoFit/>
          </a:bodyPr>
          <a:lstStyle/>
          <a:p>
            <a:pPr algn="ctr" fontAlgn="base">
              <a:spcBef>
                <a:spcPct val="50000"/>
              </a:spcBef>
              <a:spcAft>
                <a:spcPct val="0"/>
              </a:spcAft>
              <a:buClr>
                <a:srgbClr val="F0AB00"/>
              </a:buClr>
              <a:buSzPct val="80000"/>
            </a:pPr>
            <a:r>
              <a:rPr lang="en-US" sz="900" b="1" kern="0" dirty="0" err="1">
                <a:ea typeface="Arial Unicode MS" pitchFamily="34" charset="-128"/>
                <a:cs typeface="Arial Unicode MS" pitchFamily="34" charset="-128"/>
              </a:rPr>
              <a:t>Medizinische</a:t>
            </a:r>
            <a:r>
              <a:rPr lang="en-US" sz="900" b="1" kern="0" dirty="0">
                <a:ea typeface="Arial Unicode MS" pitchFamily="34" charset="-128"/>
                <a:cs typeface="Arial Unicode MS" pitchFamily="34" charset="-128"/>
              </a:rPr>
              <a:t> Hochschule Hannover</a:t>
            </a:r>
          </a:p>
        </p:txBody>
      </p:sp>
      <p:graphicFrame>
        <p:nvGraphicFramePr>
          <p:cNvPr id="15" name="Content Placeholder 3"/>
          <p:cNvGraphicFramePr>
            <a:graphicFrameLocks/>
          </p:cNvGraphicFramePr>
          <p:nvPr/>
        </p:nvGraphicFramePr>
        <p:xfrm>
          <a:off x="4966401" y="2553899"/>
          <a:ext cx="4829846" cy="8792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Picture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105810" y="4704925"/>
            <a:ext cx="788095" cy="153611"/>
          </a:xfrm>
          <a:prstGeom prst="rect">
            <a:avLst/>
          </a:prstGeom>
        </p:spPr>
      </p:pic>
      <p:cxnSp>
        <p:nvCxnSpPr>
          <p:cNvPr id="6" name="Straight Arrow Connector 5"/>
          <p:cNvCxnSpPr/>
          <p:nvPr/>
        </p:nvCxnSpPr>
        <p:spPr>
          <a:xfrm>
            <a:off x="8780772" y="3236549"/>
            <a:ext cx="7881" cy="2893778"/>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717005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vider"/>
          <p:cNvSpPr>
            <a:spLocks noGrp="1"/>
          </p:cNvSpPr>
          <p:nvPr>
            <p:ph type="ctrTitle"/>
          </p:nvPr>
        </p:nvSpPr>
        <p:spPr/>
        <p:txBody>
          <a:bodyPr/>
          <a:lstStyle/>
          <a:p>
            <a:r>
              <a:rPr lang="en-US" dirty="0"/>
              <a:t>Publishing a </a:t>
            </a:r>
            <a:r>
              <a:rPr lang="en-US" dirty="0">
                <a:solidFill>
                  <a:schemeClr val="accent1"/>
                </a:solidFill>
              </a:rPr>
              <a:t>Catalog on Ariba Network</a:t>
            </a:r>
            <a:endParaRPr lang="en-US" dirty="0"/>
          </a:p>
        </p:txBody>
      </p:sp>
      <p:pic>
        <p:nvPicPr>
          <p:cNvPr id="6" name="Divider Image Placeholder">
            <a:extLst>
              <a:ext uri="{FF2B5EF4-FFF2-40B4-BE49-F238E27FC236}">
                <a16:creationId xmlns:a16="http://schemas.microsoft.com/office/drawing/2014/main" id="{D2BEE16A-A830-4ED4-95FF-D97EA39A69F4}"/>
              </a:ext>
            </a:extLst>
          </p:cNvPr>
          <p:cNvPicPr>
            <a:picLocks noGrp="1" noChangeAspect="1"/>
          </p:cNvPicPr>
          <p:nvPr>
            <p:ph type="pic" sz="quarter" idx="12"/>
          </p:nvPr>
        </p:nvPicPr>
        <p:blipFill rotWithShape="1">
          <a:blip r:embed="rId2" cstate="screen">
            <a:extLst>
              <a:ext uri="{28A0092B-C50C-407E-A947-70E740481C1C}">
                <a14:useLocalDpi xmlns:a14="http://schemas.microsoft.com/office/drawing/2010/main"/>
              </a:ext>
            </a:extLst>
          </a:blip>
          <a:srcRect t="34" b="34"/>
          <a:stretch/>
        </p:blipFill>
        <p:spPr>
          <a:xfrm>
            <a:off x="0" y="3415461"/>
            <a:ext cx="12195175" cy="3430800"/>
          </a:xfrm>
          <a:prstGeom prst="rect">
            <a:avLst/>
          </a:prstGeom>
        </p:spPr>
      </p:pic>
    </p:spTree>
    <p:extLst>
      <p:ext uri="{BB962C8B-B14F-4D97-AF65-F5344CB8AC3E}">
        <p14:creationId xmlns:p14="http://schemas.microsoft.com/office/powerpoint/2010/main" val="2832608719"/>
      </p:ext>
    </p:extLst>
  </p:cSld>
  <p:clrMapOvr>
    <a:masterClrMapping/>
  </p:clrMapOvr>
</p:sld>
</file>

<file path=ppt/theme/theme1.xml><?xml version="1.0" encoding="utf-8"?>
<a:theme xmlns:a="http://schemas.openxmlformats.org/drawingml/2006/main" name="SAP Ariba 2021 16x9 black">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25400" algn="ctr">
          <a:solidFill>
            <a:schemeClr val="tx1"/>
          </a:solid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25400">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Presentation61" id="{D20EF84E-6A7B-0645-B943-13AE893653C5}" vid="{670F1FC9-6B07-2149-A8BB-CC0DE08297FC}"/>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aa377506-530f-4d38-a904-aae4766f8a34">
      <Value>24</Value>
    </TaxCatchAll>
    <Region xmlns="6B054888-AC77-4724-88B3-B25E0C106EB9" xsi:nil="true"/>
    <lcf76f155ced4ddcb4097134ff3c332f xmlns="6b054888-ac77-4724-88b3-b25e0c106eb9">
      <Terms xmlns="http://schemas.microsoft.com/office/infopath/2007/PartnerControls"/>
    </lcf76f155ced4ddcb4097134ff3c332f>
    <CustomTag xmlns="6B054888-AC77-4724-88B3-B25E0C106EB9" xsi:nil="true"/>
    <Solution xmlns="6B054888-AC77-4724-88B3-B25E0C106EB9" xsi:nil="true"/>
    <DeploymentStartDate xmlns="6B054888-AC77-4724-88B3-B25E0C106EB9" xsi:nil="true"/>
    <SAP_x0020_Activate_x0020_Phase xmlns="6B054888-AC77-4724-88B3-B25E0C106EB9" xsi:nil="true"/>
    <SAP_x0020_Activate_x0020_Workstream xmlns="6B054888-AC77-4724-88B3-B25E0C106EB9"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DAB006D7BEE364F84B95745DB45438C" ma:contentTypeVersion="7" ma:contentTypeDescription="Create a new document." ma:contentTypeScope="" ma:versionID="72f9e49d8aa1e6512f7e15fe846f5b3c">
  <xsd:schema xmlns:xsd="http://www.w3.org/2001/XMLSchema" xmlns:xs="http://www.w3.org/2001/XMLSchema" xmlns:p="http://schemas.microsoft.com/office/2006/metadata/properties" xmlns:ns2="6B054888-AC77-4724-88B3-B25E0C106EB9" xmlns:ns3="aa377506-530f-4d38-a904-aae4766f8a34" xmlns:ns4="c3523a0f-ac6d-4565-a766-e48f96ee1a21" xmlns:ns5="6b054888-ac77-4724-88b3-b25e0c106eb9" targetNamespace="http://schemas.microsoft.com/office/2006/metadata/properties" ma:root="true" ma:fieldsID="57b7d94351506e5f73977c423f8b7b81" ns2:_="" ns3:_="" ns4:_="" ns5:_="">
    <xsd:import namespace="6B054888-AC77-4724-88B3-B25E0C106EB9"/>
    <xsd:import namespace="aa377506-530f-4d38-a904-aae4766f8a34"/>
    <xsd:import namespace="c3523a0f-ac6d-4565-a766-e48f96ee1a21"/>
    <xsd:import namespace="6b054888-ac77-4724-88b3-b25e0c106eb9"/>
    <xsd:element name="properties">
      <xsd:complexType>
        <xsd:sequence>
          <xsd:element name="documentManagement">
            <xsd:complexType>
              <xsd:all>
                <xsd:element ref="ns2:Region" minOccurs="0"/>
                <xsd:element ref="ns2:Solution" minOccurs="0"/>
                <xsd:element ref="ns2:SAP_x0020_Activate_x0020_Phase" minOccurs="0"/>
                <xsd:element ref="ns2:SAP_x0020_Activate_x0020_Workstream" minOccurs="0"/>
                <xsd:element ref="ns2:MediaServiceMetadata" minOccurs="0"/>
                <xsd:element ref="ns2:MediaServiceFastMetadata" minOccurs="0"/>
                <xsd:element ref="ns2:DeploymentStartDate" minOccurs="0"/>
                <xsd:element ref="ns2:CustomTag" minOccurs="0"/>
                <xsd:element ref="ns3:SharedWithUsers" minOccurs="0"/>
                <xsd:element ref="ns4:SharedWithDetails" minOccurs="0"/>
                <xsd:element ref="ns5:lcf76f155ced4ddcb4097134ff3c332f" minOccurs="0"/>
                <xsd:element ref="ns3:TaxCatchAll" minOccurs="0"/>
                <xsd:element ref="ns5:MediaServiceObjectDetectorVersions" minOccurs="0"/>
                <xsd:element ref="ns5:MediaServiceOCR" minOccurs="0"/>
                <xsd:element ref="ns5:MediaServiceGenerationTime" minOccurs="0"/>
                <xsd:element ref="ns5: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B054888-AC77-4724-88B3-B25E0C106EB9" elementFormDefault="qualified">
    <xsd:import namespace="http://schemas.microsoft.com/office/2006/documentManagement/types"/>
    <xsd:import namespace="http://schemas.microsoft.com/office/infopath/2007/PartnerControls"/>
    <xsd:element name="Region" ma:index="8" nillable="true" ma:displayName="Region" ma:internalName="Region">
      <xsd:complexType>
        <xsd:complexContent>
          <xsd:extension base="dms:MultiChoice">
            <xsd:sequence>
              <xsd:element name="Value" maxOccurs="unbounded" minOccurs="0" nillable="true">
                <xsd:simpleType>
                  <xsd:restriction base="dms:Choice">
                    <xsd:enumeration value="NA"/>
                    <xsd:enumeration value="EMEA/MEE"/>
                    <xsd:enumeration value="AFRICA"/>
                    <xsd:enumeration value="MENA"/>
                    <xsd:enumeration value="BRAZIL"/>
                    <xsd:enumeration value="LATAM"/>
                    <xsd:enumeration value="ANZ"/>
                    <xsd:enumeration value="JAPAN"/>
                    <xsd:enumeration value="KOREA"/>
                    <xsd:enumeration value="SE ASIA"/>
                    <xsd:enumeration value="CHINA"/>
                    <xsd:enumeration value="INDIA"/>
                  </xsd:restriction>
                </xsd:simpleType>
              </xsd:element>
            </xsd:sequence>
          </xsd:extension>
        </xsd:complexContent>
      </xsd:complexType>
    </xsd:element>
    <xsd:element name="Solution" ma:index="9" nillable="true" ma:displayName="Solution" ma:internalName="Solution">
      <xsd:complexType>
        <xsd:complexContent>
          <xsd:extension base="dms:MultiChoice">
            <xsd:sequence>
              <xsd:element name="Value" maxOccurs="unbounded" minOccurs="0" nillable="true">
                <xsd:simpleType>
                  <xsd:restriction base="dms:Choice">
                    <xsd:enumeration value="Procurement"/>
                    <xsd:enumeration value="Strategic Sourcing"/>
                    <xsd:enumeration value="Spend Analysis"/>
                    <xsd:enumeration value="Network Enablement"/>
                    <xsd:enumeration value="Supply Chain Collaboration"/>
                    <xsd:enumeration value="Payables"/>
                    <xsd:enumeration value="Invoice Conversion Services"/>
                    <xsd:enumeration value="Supplier Management"/>
                  </xsd:restriction>
                </xsd:simpleType>
              </xsd:element>
            </xsd:sequence>
          </xsd:extension>
        </xsd:complexContent>
      </xsd:complexType>
    </xsd:element>
    <xsd:element name="SAP_x0020_Activate_x0020_Phase" ma:index="10" nillable="true" ma:displayName="SAP Activate Phase" ma:internalName="SAP_x0020_Activate_x0020_Phase">
      <xsd:complexType>
        <xsd:complexContent>
          <xsd:extension base="dms:MultiChoice">
            <xsd:sequence>
              <xsd:element name="Value" maxOccurs="unbounded" minOccurs="0" nillable="true">
                <xsd:simpleType>
                  <xsd:restriction base="dms:Choice">
                    <xsd:enumeration value="Prepare"/>
                    <xsd:enumeration value="Explore"/>
                    <xsd:enumeration value="Realize"/>
                    <xsd:enumeration value="Deploy"/>
                    <xsd:enumeration value="Run"/>
                  </xsd:restriction>
                </xsd:simpleType>
              </xsd:element>
            </xsd:sequence>
          </xsd:extension>
        </xsd:complexContent>
      </xsd:complexType>
    </xsd:element>
    <xsd:element name="SAP_x0020_Activate_x0020_Workstream" ma:index="11" nillable="true" ma:displayName="SAP Activate Workstream" ma:internalName="SAP_x0020_Activate_x0020_Workstream">
      <xsd:complexType>
        <xsd:complexContent>
          <xsd:extension base="dms:MultiChoice">
            <xsd:sequence>
              <xsd:element name="Value" maxOccurs="unbounded" minOccurs="0" nillable="true">
                <xsd:simpleType>
                  <xsd:restriction base="dms:Choice">
                    <xsd:enumeration value="Project Management"/>
                    <xsd:enumeration value="Application: Solution Adoption"/>
                    <xsd:enumeration value="Application: Customer Team Enablement"/>
                    <xsd:enumeration value="Application: Design and Configuration"/>
                    <xsd:enumeration value="Application: Integration"/>
                    <xsd:enumeration value="Application: Testing"/>
                    <xsd:enumeration value="Custom Code Extensions"/>
                    <xsd:enumeration value="Technical Architecture and Infrastructure"/>
                    <xsd:enumeration value="System Data Migration"/>
                    <xsd:enumeration value="Transition to Operations"/>
                  </xsd:restriction>
                </xsd:simpleType>
              </xsd:element>
            </xsd:sequence>
          </xsd:extension>
        </xsd:complexContent>
      </xsd:complex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DeploymentStartDate" ma:index="14" nillable="true" ma:displayName="Deployment Start Date" ma:format="DateOnly" ma:indexed="true" ma:internalName="DeploymentStartDate">
      <xsd:simpleType>
        <xsd:restriction base="dms:DateTime"/>
      </xsd:simpleType>
    </xsd:element>
    <xsd:element name="CustomTag" ma:index="15" nillable="true" ma:displayName="Custom Tag" ma:indexed="true" ma:internalName="CustomTag">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a377506-530f-4d38-a904-aae4766f8a3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20" nillable="true" ma:displayName="Taxonomy Catch All Column" ma:hidden="true" ma:list="{4189f530-89e4-4197-9ec2-54ee8f4a62cf}" ma:internalName="TaxCatchAll" ma:showField="CatchAllData" ma:web="aa377506-530f-4d38-a904-aae4766f8a34">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3523a0f-ac6d-4565-a766-e48f96ee1a21" elementFormDefault="qualified">
    <xsd:import namespace="http://schemas.microsoft.com/office/2006/documentManagement/types"/>
    <xsd:import namespace="http://schemas.microsoft.com/office/infopath/2007/PartnerControls"/>
    <xsd:element name="SharedWithDetails" ma:index="17"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b054888-ac77-4724-88b3-b25e0c106eb9" elementFormDefault="qualified">
    <xsd:import namespace="http://schemas.microsoft.com/office/2006/documentManagement/types"/>
    <xsd:import namespace="http://schemas.microsoft.com/office/infopath/2007/PartnerControls"/>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7b3fb9d-ee0a-40a8-bd42-4026b75186d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GenerationTime" ma:index="23" nillable="true" ma:displayName="MediaServiceGenerationTime" ma:hidden="true" ma:internalName="MediaServiceGenerationTime" ma:readOnly="true">
      <xsd:simpleType>
        <xsd:restriction base="dms:Text"/>
      </xsd:simpleType>
    </xsd:element>
    <xsd:element name="MediaServiceEventHashCode" ma:index="2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97EED86-F3CB-4A06-828E-3BF8DF11FC27}">
  <ds:schemaRefs>
    <ds:schemaRef ds:uri="http://purl.org/dc/elements/1.1/"/>
    <ds:schemaRef ds:uri="http://purl.org/dc/terms/"/>
    <ds:schemaRef ds:uri="http://www.w3.org/XML/1998/namespace"/>
    <ds:schemaRef ds:uri="47fc58d8-9f4b-4bc8-b278-c3cb6f298023"/>
    <ds:schemaRef ds:uri="http://schemas.microsoft.com/office/2006/documentManagement/types"/>
    <ds:schemaRef ds:uri="http://schemas.openxmlformats.org/package/2006/metadata/core-properties"/>
    <ds:schemaRef ds:uri="http://schemas.microsoft.com/office/2006/metadata/properties"/>
    <ds:schemaRef ds:uri="http://schemas.microsoft.com/office/infopath/2007/PartnerControls"/>
    <ds:schemaRef ds:uri="0e00d59e-b0d2-4e67-be34-67e465b0fbed"/>
    <ds:schemaRef ds:uri="http://purl.org/dc/dcmitype/"/>
    <ds:schemaRef ds:uri="fa810d4b-4b60-435e-870b-75af4e5051c9"/>
    <ds:schemaRef ds:uri="aa377506-530f-4d38-a904-aae4766f8a34"/>
    <ds:schemaRef ds:uri="6B054888-AC77-4724-88B3-B25E0C106EB9"/>
    <ds:schemaRef ds:uri="6b054888-ac77-4724-88b3-b25e0c106eb9"/>
  </ds:schemaRefs>
</ds:datastoreItem>
</file>

<file path=customXml/itemProps2.xml><?xml version="1.0" encoding="utf-8"?>
<ds:datastoreItem xmlns:ds="http://schemas.openxmlformats.org/officeDocument/2006/customXml" ds:itemID="{06A9BF17-1620-4973-946B-2D04BDD70DE1}">
  <ds:schemaRefs>
    <ds:schemaRef ds:uri="http://schemas.microsoft.com/sharepoint/v3/contenttype/forms"/>
  </ds:schemaRefs>
</ds:datastoreItem>
</file>

<file path=customXml/itemProps3.xml><?xml version="1.0" encoding="utf-8"?>
<ds:datastoreItem xmlns:ds="http://schemas.openxmlformats.org/officeDocument/2006/customXml" ds:itemID="{951B26DA-ED98-4DF7-864A-310605B6A6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B054888-AC77-4724-88B3-B25E0C106EB9"/>
    <ds:schemaRef ds:uri="aa377506-530f-4d38-a904-aae4766f8a34"/>
    <ds:schemaRef ds:uri="c3523a0f-ac6d-4565-a766-e48f96ee1a21"/>
    <ds:schemaRef ds:uri="6b054888-ac77-4724-88b3-b25e0c106eb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547ff8ca-c520-4516-85f4-d48b04257018}" enabled="1" method="Standard" siteId="{42f7676c-f455-423c-82f6-dc2d99791af7}" removed="0"/>
</clbl:labelList>
</file>

<file path=docProps/app.xml><?xml version="1.0" encoding="utf-8"?>
<Properties xmlns="http://schemas.openxmlformats.org/officeDocument/2006/extended-properties" xmlns:vt="http://schemas.openxmlformats.org/officeDocument/2006/docPropsVTypes">
  <Template>SAP_Ariba_2021_16x9_Black</Template>
  <TotalTime>74</TotalTime>
  <Words>1135</Words>
  <Application>Microsoft Office PowerPoint</Application>
  <PresentationFormat>Custom</PresentationFormat>
  <Paragraphs>185</Paragraphs>
  <Slides>25</Slides>
  <Notes>6</Notes>
  <HiddenSlides>2</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Courier New</vt:lpstr>
      <vt:lpstr>Symbol</vt:lpstr>
      <vt:lpstr>Wingdings</vt:lpstr>
      <vt:lpstr>Wingdings</vt:lpstr>
      <vt:lpstr>SAP Ariba 2021 16x9 black</vt:lpstr>
      <vt:lpstr>Ariba® Network Excel Catalog Guide</vt:lpstr>
      <vt:lpstr>Agenda</vt:lpstr>
      <vt:lpstr>What is an Excel Catalog?</vt:lpstr>
      <vt:lpstr>What is an Excel Catalog?</vt:lpstr>
      <vt:lpstr>User Interface (customer Users) – Items View</vt:lpstr>
      <vt:lpstr>Excel Catalog Template</vt:lpstr>
      <vt:lpstr>Excel Catalog Enablement</vt:lpstr>
      <vt:lpstr>Excel Catalog Enablement </vt:lpstr>
      <vt:lpstr>Publishing a Catalog on Ariba Network</vt:lpstr>
      <vt:lpstr>Ariba Network Access, Catalog Publication</vt:lpstr>
      <vt:lpstr>Catalog Publication</vt:lpstr>
      <vt:lpstr>Catalog Publication</vt:lpstr>
      <vt:lpstr>Catalog Publication</vt:lpstr>
      <vt:lpstr>Catalog Validation - Status</vt:lpstr>
      <vt:lpstr>Catalog Validation/Errors</vt:lpstr>
      <vt:lpstr>How to Correct Errors Found by Ariba Network</vt:lpstr>
      <vt:lpstr>Updating an Excel Catalog on Ariba Network</vt:lpstr>
      <vt:lpstr>Catalog Update – Step 1</vt:lpstr>
      <vt:lpstr>Catalog Update – Step 2</vt:lpstr>
      <vt:lpstr>Catalog Update – Step 3</vt:lpstr>
      <vt:lpstr>Catalog Update – Step 4</vt:lpstr>
      <vt:lpstr>Catalog Update – Step 5</vt:lpstr>
      <vt:lpstr>Catalog Update – Latest Version Only</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 and Here and Here</dc:title>
  <dc:subject/>
  <dc:creator>SAP SE</dc:creator>
  <cp:keywords>2021/16:9/black</cp:keywords>
  <dc:description/>
  <cp:lastModifiedBy>Richard, Penelope</cp:lastModifiedBy>
  <cp:revision>16</cp:revision>
  <dcterms:created xsi:type="dcterms:W3CDTF">2021-10-11T07:58:44Z</dcterms:created>
  <dcterms:modified xsi:type="dcterms:W3CDTF">2024-02-07T14:45:29Z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1101452479</vt:i4>
  </property>
  <property fmtid="{D5CDD505-2E9C-101B-9397-08002B2CF9AE}" pid="3" name="_NewReviewCycle">
    <vt:lpwstr/>
  </property>
  <property fmtid="{D5CDD505-2E9C-101B-9397-08002B2CF9AE}" pid="4" name="_EmailSubject">
    <vt:lpwstr>SAP - PPT Exploration (Updated)</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_PreviousAdHocReviewCycleID">
    <vt:i4>1357826825</vt:i4>
  </property>
  <property fmtid="{D5CDD505-2E9C-101B-9397-08002B2CF9AE}" pid="8" name="ContentTypeId">
    <vt:lpwstr>0x010100ADAB006D7BEE364F84B95745DB45438C</vt:lpwstr>
  </property>
  <property fmtid="{D5CDD505-2E9C-101B-9397-08002B2CF9AE}" pid="9" name="TaxKeyword">
    <vt:lpwstr>24;#2021/16:9/black|b633a168-ad51-4cb5-9c98-09760028a3f0</vt:lpwstr>
  </property>
  <property fmtid="{D5CDD505-2E9C-101B-9397-08002B2CF9AE}" pid="10" name="MSIP_Label_547ff8ca-c520-4516-85f4-d48b04257018_Enabled">
    <vt:lpwstr>true</vt:lpwstr>
  </property>
  <property fmtid="{D5CDD505-2E9C-101B-9397-08002B2CF9AE}" pid="11" name="MSIP_Label_547ff8ca-c520-4516-85f4-d48b04257018_SetDate">
    <vt:lpwstr>2023-03-15T16:42:44Z</vt:lpwstr>
  </property>
  <property fmtid="{D5CDD505-2E9C-101B-9397-08002B2CF9AE}" pid="12" name="MSIP_Label_547ff8ca-c520-4516-85f4-d48b04257018_Method">
    <vt:lpwstr>Standard</vt:lpwstr>
  </property>
  <property fmtid="{D5CDD505-2E9C-101B-9397-08002B2CF9AE}" pid="13" name="MSIP_Label_547ff8ca-c520-4516-85f4-d48b04257018_Name">
    <vt:lpwstr>547ff8ca-c520-4516-85f4-d48b04257018</vt:lpwstr>
  </property>
  <property fmtid="{D5CDD505-2E9C-101B-9397-08002B2CF9AE}" pid="14" name="MSIP_Label_547ff8ca-c520-4516-85f4-d48b04257018_SiteId">
    <vt:lpwstr>42f7676c-f455-423c-82f6-dc2d99791af7</vt:lpwstr>
  </property>
  <property fmtid="{D5CDD505-2E9C-101B-9397-08002B2CF9AE}" pid="15" name="MSIP_Label_547ff8ca-c520-4516-85f4-d48b04257018_ActionId">
    <vt:lpwstr>458f1f46-87e0-4a1d-b9ac-b320cf1ac65c</vt:lpwstr>
  </property>
  <property fmtid="{D5CDD505-2E9C-101B-9397-08002B2CF9AE}" pid="16" name="MSIP_Label_547ff8ca-c520-4516-85f4-d48b04257018_ContentBits">
    <vt:lpwstr>2</vt:lpwstr>
  </property>
  <property fmtid="{D5CDD505-2E9C-101B-9397-08002B2CF9AE}" pid="17" name="ClassificationContentMarkingFooterLocations">
    <vt:lpwstr>SAP Ariba 2021 16x9 black:5</vt:lpwstr>
  </property>
  <property fmtid="{D5CDD505-2E9C-101B-9397-08002B2CF9AE}" pid="18" name="ClassificationContentMarkingFooterText">
    <vt:lpwstr>Confidential</vt:lpwstr>
  </property>
</Properties>
</file>