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</p:sldIdLst>
  <p:sldSz cx="12195175" cy="6858000"/>
  <p:notesSz cx="12195175" cy="6858000"/>
  <p:embeddedFontLst>
    <p:embeddedFont>
      <p:font typeface="ArialMT" panose="020B0604020202020204" charset="0"/>
      <p:regular r:id="rId74"/>
    </p:embeddedFont>
    <p:embeddedFont>
      <p:font typeface="ArialNarrow" panose="020B0604020202020204" charset="0"/>
      <p:regular r:id="rId75"/>
    </p:embeddedFont>
    <p:embeddedFont>
      <p:font typeface="ArialNarrow-Bold" panose="020B0604020202020204" charset="0"/>
      <p:bold r:id="rId76"/>
    </p:embeddedFont>
    <p:embeddedFont>
      <p:font typeface="ArialNarrow-BoldItalic" panose="020B0604020202020204" charset="0"/>
      <p:boldItalic r:id="rId77"/>
    </p:embeddedFont>
    <p:embeddedFont>
      <p:font typeface="ArialNarrow-Italic" panose="020B0604020202020204" charset="0"/>
      <p:italic r:id="rId78"/>
    </p:embeddedFont>
    <p:embeddedFont>
      <p:font typeface="Calibri" panose="020F0502020204030204" pitchFamily="34" charset="0"/>
      <p:regular r:id="rId79"/>
      <p:bold r:id="rId80"/>
      <p:italic r:id="rId81"/>
      <p:boldItalic r:id="rId82"/>
    </p:embeddedFont>
    <p:embeddedFont>
      <p:font typeface="CourierNewPS-BoldMT" panose="020B0604020202020204" charset="0"/>
      <p:bold r:id="rId83"/>
    </p:embeddedFont>
    <p:embeddedFont>
      <p:font typeface="Webdings" panose="05030102010509060703" pitchFamily="18" charset="2"/>
      <p:regular r:id="rId84"/>
    </p:embeddedFont>
    <p:embeddedFont>
      <p:font typeface="Wingdings-Regular" panose="020B0604020202020204" charset="2"/>
      <p:regular r:id="rId85"/>
    </p:embeddedFont>
  </p:embeddedFont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F2377E-2B28-4AB1-A5EC-489AAF884C50}" v="35" dt="2021-11-16T01:45:33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11.fntdata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90" Type="http://schemas.microsoft.com/office/2016/11/relationships/changesInfo" Target="changesInfos/changesInfo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7.fntdata"/><Relationship Id="rId85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font" Target="fonts/font10.fntdata"/><Relationship Id="rId88" Type="http://schemas.openxmlformats.org/officeDocument/2006/relationships/theme" Target="theme/theme1.xml"/><Relationship Id="rId9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5.fntdata"/><Relationship Id="rId81" Type="http://schemas.openxmlformats.org/officeDocument/2006/relationships/font" Target="fonts/font8.fntdata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font" Target="fonts/font9.fntdata"/><Relationship Id="rId19" Type="http://schemas.openxmlformats.org/officeDocument/2006/relationships/slide" Target="slides/slide1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bson, Elijah" userId="969244a5-11ad-4147-8703-f028480bd186" providerId="ADAL" clId="{D8F2377E-2B28-4AB1-A5EC-489AAF884C50}"/>
    <pc:docChg chg="modSld">
      <pc:chgData name="Gibson, Elijah" userId="969244a5-11ad-4147-8703-f028480bd186" providerId="ADAL" clId="{D8F2377E-2B28-4AB1-A5EC-489AAF884C50}" dt="2021-11-16T01:45:33.890" v="103"/>
      <pc:docMkLst>
        <pc:docMk/>
      </pc:docMkLst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5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57"/>
            <ac:spMk id="114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59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59"/>
            <ac:spMk id="137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1"/>
            <ac:spMk id="153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2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2"/>
            <ac:spMk id="16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3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3"/>
            <ac:spMk id="18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4"/>
            <ac:spMk id="191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5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5"/>
            <ac:spMk id="207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6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6"/>
            <ac:spMk id="22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7"/>
            <ac:spMk id="234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8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8"/>
            <ac:spMk id="252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69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69"/>
            <ac:spMk id="26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0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0"/>
            <ac:spMk id="285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1"/>
            <ac:spMk id="30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2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2"/>
            <ac:spMk id="32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3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3"/>
            <ac:spMk id="34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4"/>
            <ac:spMk id="35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6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6"/>
            <ac:spMk id="37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7"/>
            <ac:spMk id="382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8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8"/>
            <ac:spMk id="393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79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79"/>
            <ac:spMk id="405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1"/>
            <ac:spMk id="42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2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2"/>
            <ac:spMk id="43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3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3"/>
            <ac:spMk id="464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4"/>
            <ac:spMk id="491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5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5"/>
            <ac:spMk id="52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6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6"/>
            <ac:spMk id="572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7"/>
            <ac:spMk id="615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8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8"/>
            <ac:spMk id="65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89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89"/>
            <ac:spMk id="69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90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0"/>
            <ac:spMk id="742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9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1"/>
            <ac:spMk id="785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92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2"/>
            <ac:spMk id="80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9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4"/>
            <ac:spMk id="829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295"/>
        </pc:sldMkLst>
        <pc:spChg chg="add mod">
          <ac:chgData name="Gibson, Elijah" userId="969244a5-11ad-4147-8703-f028480bd186" providerId="ADAL" clId="{D8F2377E-2B28-4AB1-A5EC-489AAF884C50}" dt="2021-11-16T01:01:40.625" v="13" actId="1076"/>
          <ac:spMkLst>
            <pc:docMk/>
            <pc:sldMk cId="0" sldId="295"/>
            <ac:spMk id="2" creationId="{75C8D386-549C-471C-8239-712DE0A4F329}"/>
          </ac:spMkLst>
        </pc:spChg>
        <pc:spChg chg="add mod">
          <ac:chgData name="Gibson, Elijah" userId="969244a5-11ad-4147-8703-f028480bd186" providerId="ADAL" clId="{D8F2377E-2B28-4AB1-A5EC-489AAF884C50}" dt="2021-11-16T01:01:33.162" v="12" actId="14100"/>
          <ac:spMkLst>
            <pc:docMk/>
            <pc:sldMk cId="0" sldId="295"/>
            <ac:spMk id="19" creationId="{B2690795-B98C-4644-85E6-E7F8459ADC00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5"/>
            <ac:spMk id="842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96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6"/>
            <ac:spMk id="855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29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7"/>
            <ac:spMk id="876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298"/>
        </pc:sldMkLst>
        <pc:spChg chg="add mod">
          <ac:chgData name="Gibson, Elijah" userId="969244a5-11ad-4147-8703-f028480bd186" providerId="ADAL" clId="{D8F2377E-2B28-4AB1-A5EC-489AAF884C50}" dt="2021-11-16T01:02:34.496" v="17" actId="14100"/>
          <ac:spMkLst>
            <pc:docMk/>
            <pc:sldMk cId="0" sldId="298"/>
            <ac:spMk id="14" creationId="{B2690795-B98C-4644-85E6-E7F8459ADC00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8"/>
            <ac:spMk id="888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299"/>
        </pc:sldMkLst>
        <pc:spChg chg="add mod">
          <ac:chgData name="Gibson, Elijah" userId="969244a5-11ad-4147-8703-f028480bd186" providerId="ADAL" clId="{D8F2377E-2B28-4AB1-A5EC-489AAF884C50}" dt="2021-11-16T01:02:55.257" v="20" actId="14100"/>
          <ac:spMkLst>
            <pc:docMk/>
            <pc:sldMk cId="0" sldId="299"/>
            <ac:spMk id="21" creationId="{B2690795-B98C-4644-85E6-E7F8459ADC00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299"/>
            <ac:spMk id="901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00"/>
        </pc:sldMkLst>
        <pc:spChg chg="add mod">
          <ac:chgData name="Gibson, Elijah" userId="969244a5-11ad-4147-8703-f028480bd186" providerId="ADAL" clId="{D8F2377E-2B28-4AB1-A5EC-489AAF884C50}" dt="2021-11-16T01:05:24.486" v="25" actId="14100"/>
          <ac:spMkLst>
            <pc:docMk/>
            <pc:sldMk cId="0" sldId="300"/>
            <ac:spMk id="22" creationId="{B2690795-B98C-4644-85E6-E7F8459ADC00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0"/>
            <ac:spMk id="923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0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1"/>
            <ac:spMk id="940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02"/>
        </pc:sldMkLst>
        <pc:spChg chg="add mod">
          <ac:chgData name="Gibson, Elijah" userId="969244a5-11ad-4147-8703-f028480bd186" providerId="ADAL" clId="{D8F2377E-2B28-4AB1-A5EC-489AAF884C50}" dt="2021-11-16T01:09:18.510" v="28" actId="14100"/>
          <ac:spMkLst>
            <pc:docMk/>
            <pc:sldMk cId="0" sldId="302"/>
            <ac:spMk id="17" creationId="{B2690795-B98C-4644-85E6-E7F8459ADC00}"/>
          </ac:spMkLst>
        </pc:spChg>
        <pc:spChg chg="add mod">
          <ac:chgData name="Gibson, Elijah" userId="969244a5-11ad-4147-8703-f028480bd186" providerId="ADAL" clId="{D8F2377E-2B28-4AB1-A5EC-489AAF884C50}" dt="2021-11-16T01:09:27.353" v="32" actId="14100"/>
          <ac:spMkLst>
            <pc:docMk/>
            <pc:sldMk cId="0" sldId="302"/>
            <ac:spMk id="18" creationId="{B2690795-B98C-4644-85E6-E7F8459ADC00}"/>
          </ac:spMkLst>
        </pc:spChg>
        <pc:spChg chg="add mod">
          <ac:chgData name="Gibson, Elijah" userId="969244a5-11ad-4147-8703-f028480bd186" providerId="ADAL" clId="{D8F2377E-2B28-4AB1-A5EC-489AAF884C50}" dt="2021-11-16T01:10:18.084" v="34"/>
          <ac:spMkLst>
            <pc:docMk/>
            <pc:sldMk cId="0" sldId="302"/>
            <ac:spMk id="19" creationId="{B2690795-B98C-4644-85E6-E7F8459ADC00}"/>
          </ac:spMkLst>
        </pc:spChg>
        <pc:spChg chg="add mod">
          <ac:chgData name="Gibson, Elijah" userId="969244a5-11ad-4147-8703-f028480bd186" providerId="ADAL" clId="{D8F2377E-2B28-4AB1-A5EC-489AAF884C50}" dt="2021-11-16T01:10:26.778" v="37" actId="14100"/>
          <ac:spMkLst>
            <pc:docMk/>
            <pc:sldMk cId="0" sldId="302"/>
            <ac:spMk id="20" creationId="{D7BDEED0-41A2-4B3D-9F92-E0C67435C12F}"/>
          </ac:spMkLst>
        </pc:spChg>
        <pc:spChg chg="add mod">
          <ac:chgData name="Gibson, Elijah" userId="969244a5-11ad-4147-8703-f028480bd186" providerId="ADAL" clId="{D8F2377E-2B28-4AB1-A5EC-489AAF884C50}" dt="2021-11-16T01:11:38.921" v="39" actId="1076"/>
          <ac:spMkLst>
            <pc:docMk/>
            <pc:sldMk cId="0" sldId="302"/>
            <ac:spMk id="21" creationId="{86A28D2C-5EAF-47FA-A3B5-4BB1253C96D9}"/>
          </ac:spMkLst>
        </pc:spChg>
        <pc:spChg chg="add mod">
          <ac:chgData name="Gibson, Elijah" userId="969244a5-11ad-4147-8703-f028480bd186" providerId="ADAL" clId="{D8F2377E-2B28-4AB1-A5EC-489AAF884C50}" dt="2021-11-16T01:16:25.354" v="42" actId="14100"/>
          <ac:spMkLst>
            <pc:docMk/>
            <pc:sldMk cId="0" sldId="302"/>
            <ac:spMk id="22" creationId="{01257765-504A-4AEF-813A-D6C8A3483761}"/>
          </ac:spMkLst>
        </pc:spChg>
        <pc:spChg chg="add mod">
          <ac:chgData name="Gibson, Elijah" userId="969244a5-11ad-4147-8703-f028480bd186" providerId="ADAL" clId="{D8F2377E-2B28-4AB1-A5EC-489AAF884C50}" dt="2021-11-16T01:16:33.294" v="45" actId="14100"/>
          <ac:spMkLst>
            <pc:docMk/>
            <pc:sldMk cId="0" sldId="302"/>
            <ac:spMk id="23" creationId="{0E7ADF73-E214-43D7-ABCE-A5248C950A26}"/>
          </ac:spMkLst>
        </pc:spChg>
        <pc:spChg chg="add mod">
          <ac:chgData name="Gibson, Elijah" userId="969244a5-11ad-4147-8703-f028480bd186" providerId="ADAL" clId="{D8F2377E-2B28-4AB1-A5EC-489AAF884C50}" dt="2021-11-16T01:16:43.485" v="48" actId="14100"/>
          <ac:spMkLst>
            <pc:docMk/>
            <pc:sldMk cId="0" sldId="302"/>
            <ac:spMk id="24" creationId="{E52D1118-C1D6-4B9E-AD40-B7D257B2A64B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2"/>
            <ac:spMk id="955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03"/>
        </pc:sldMkLst>
        <pc:spChg chg="add mod">
          <ac:chgData name="Gibson, Elijah" userId="969244a5-11ad-4147-8703-f028480bd186" providerId="ADAL" clId="{D8F2377E-2B28-4AB1-A5EC-489AAF884C50}" dt="2021-11-16T01:17:43.447" v="50" actId="1076"/>
          <ac:spMkLst>
            <pc:docMk/>
            <pc:sldMk cId="0" sldId="303"/>
            <ac:spMk id="14" creationId="{D20B163D-B511-4F31-896E-003570F6241C}"/>
          </ac:spMkLst>
        </pc:spChg>
        <pc:spChg chg="add mod">
          <ac:chgData name="Gibson, Elijah" userId="969244a5-11ad-4147-8703-f028480bd186" providerId="ADAL" clId="{D8F2377E-2B28-4AB1-A5EC-489AAF884C50}" dt="2021-11-16T01:17:48.293" v="52" actId="1076"/>
          <ac:spMkLst>
            <pc:docMk/>
            <pc:sldMk cId="0" sldId="303"/>
            <ac:spMk id="15" creationId="{12AF0B4B-0B87-40AB-AFED-25196697A429}"/>
          </ac:spMkLst>
        </pc:spChg>
        <pc:spChg chg="add mod">
          <ac:chgData name="Gibson, Elijah" userId="969244a5-11ad-4147-8703-f028480bd186" providerId="ADAL" clId="{D8F2377E-2B28-4AB1-A5EC-489AAF884C50}" dt="2021-11-16T01:17:52.203" v="54" actId="1076"/>
          <ac:spMkLst>
            <pc:docMk/>
            <pc:sldMk cId="0" sldId="303"/>
            <ac:spMk id="16" creationId="{3EBD651D-9757-4EFE-9A01-248F76ADB42B}"/>
          </ac:spMkLst>
        </pc:spChg>
        <pc:spChg chg="add mod">
          <ac:chgData name="Gibson, Elijah" userId="969244a5-11ad-4147-8703-f028480bd186" providerId="ADAL" clId="{D8F2377E-2B28-4AB1-A5EC-489AAF884C50}" dt="2021-11-16T01:17:59.018" v="57" actId="14100"/>
          <ac:spMkLst>
            <pc:docMk/>
            <pc:sldMk cId="0" sldId="303"/>
            <ac:spMk id="17" creationId="{92A856A8-EEDC-4795-BAEA-7CEC271963E9}"/>
          </ac:spMkLst>
        </pc:spChg>
        <pc:spChg chg="add mod">
          <ac:chgData name="Gibson, Elijah" userId="969244a5-11ad-4147-8703-f028480bd186" providerId="ADAL" clId="{D8F2377E-2B28-4AB1-A5EC-489AAF884C50}" dt="2021-11-16T01:18:03.880" v="59" actId="1076"/>
          <ac:spMkLst>
            <pc:docMk/>
            <pc:sldMk cId="0" sldId="303"/>
            <ac:spMk id="18" creationId="{20A060D4-0EC9-4810-8F57-0D65AC291ECB}"/>
          </ac:spMkLst>
        </pc:spChg>
        <pc:spChg chg="add mod">
          <ac:chgData name="Gibson, Elijah" userId="969244a5-11ad-4147-8703-f028480bd186" providerId="ADAL" clId="{D8F2377E-2B28-4AB1-A5EC-489AAF884C50}" dt="2021-11-16T01:18:19.470" v="63" actId="14100"/>
          <ac:spMkLst>
            <pc:docMk/>
            <pc:sldMk cId="0" sldId="303"/>
            <ac:spMk id="19" creationId="{6B44C35A-678B-4BC5-9F17-EE182F2251D2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3"/>
            <ac:spMk id="971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0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4"/>
            <ac:spMk id="982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05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5"/>
            <ac:spMk id="993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0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7"/>
            <ac:spMk id="1011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08"/>
        </pc:sldMkLst>
        <pc:spChg chg="add mod">
          <ac:chgData name="Gibson, Elijah" userId="969244a5-11ad-4147-8703-f028480bd186" providerId="ADAL" clId="{D8F2377E-2B28-4AB1-A5EC-489AAF884C50}" dt="2021-11-16T01:28:35.304" v="65" actId="1076"/>
          <ac:spMkLst>
            <pc:docMk/>
            <pc:sldMk cId="0" sldId="308"/>
            <ac:spMk id="22" creationId="{44547005-BD59-4596-A5E1-1A8CFFD448A3}"/>
          </ac:spMkLst>
        </pc:spChg>
        <pc:spChg chg="add mod">
          <ac:chgData name="Gibson, Elijah" userId="969244a5-11ad-4147-8703-f028480bd186" providerId="ADAL" clId="{D8F2377E-2B28-4AB1-A5EC-489AAF884C50}" dt="2021-11-16T01:28:41.864" v="67" actId="1076"/>
          <ac:spMkLst>
            <pc:docMk/>
            <pc:sldMk cId="0" sldId="308"/>
            <ac:spMk id="23" creationId="{008CB5FC-F86F-4122-BEDB-218FB90C27DB}"/>
          </ac:spMkLst>
        </pc:spChg>
        <pc:spChg chg="add mod">
          <ac:chgData name="Gibson, Elijah" userId="969244a5-11ad-4147-8703-f028480bd186" providerId="ADAL" clId="{D8F2377E-2B28-4AB1-A5EC-489AAF884C50}" dt="2021-11-16T01:28:47.155" v="69" actId="1076"/>
          <ac:spMkLst>
            <pc:docMk/>
            <pc:sldMk cId="0" sldId="308"/>
            <ac:spMk id="24" creationId="{966510A1-70AC-4D10-979A-C0498942EB3D}"/>
          </ac:spMkLst>
        </pc:spChg>
        <pc:spChg chg="add mod">
          <ac:chgData name="Gibson, Elijah" userId="969244a5-11ad-4147-8703-f028480bd186" providerId="ADAL" clId="{D8F2377E-2B28-4AB1-A5EC-489AAF884C50}" dt="2021-11-16T01:28:57.734" v="73" actId="1076"/>
          <ac:spMkLst>
            <pc:docMk/>
            <pc:sldMk cId="0" sldId="308"/>
            <ac:spMk id="25" creationId="{6D377A20-AC4C-4EA3-B096-E648CAD62932}"/>
          </ac:spMkLst>
        </pc:spChg>
        <pc:spChg chg="add mod">
          <ac:chgData name="Gibson, Elijah" userId="969244a5-11ad-4147-8703-f028480bd186" providerId="ADAL" clId="{D8F2377E-2B28-4AB1-A5EC-489AAF884C50}" dt="2021-11-16T01:29:06.847" v="75" actId="1076"/>
          <ac:spMkLst>
            <pc:docMk/>
            <pc:sldMk cId="0" sldId="308"/>
            <ac:spMk id="26" creationId="{F62C9127-EC89-4C93-BAB9-5FF29D108486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8"/>
            <ac:spMk id="1026" creationId="{00000000-0000-0000-0000-000000000000}"/>
          </ac:spMkLst>
        </pc:spChg>
        <pc:picChg chg="mod modCrop">
          <ac:chgData name="Gibson, Elijah" userId="969244a5-11ad-4147-8703-f028480bd186" providerId="ADAL" clId="{D8F2377E-2B28-4AB1-A5EC-489AAF884C50}" dt="2021-11-16T01:29:18.447" v="76" actId="732"/>
          <ac:picMkLst>
            <pc:docMk/>
            <pc:sldMk cId="0" sldId="308"/>
            <ac:picMk id="1019" creationId="{00000000-0000-0000-0000-000000000000}"/>
          </ac:picMkLst>
        </pc:pic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09"/>
        </pc:sldMkLst>
        <pc:spChg chg="add mod">
          <ac:chgData name="Gibson, Elijah" userId="969244a5-11ad-4147-8703-f028480bd186" providerId="ADAL" clId="{D8F2377E-2B28-4AB1-A5EC-489AAF884C50}" dt="2021-11-16T01:30:29.919" v="79" actId="1076"/>
          <ac:spMkLst>
            <pc:docMk/>
            <pc:sldMk cId="0" sldId="309"/>
            <ac:spMk id="16" creationId="{123267D8-79F4-4A0D-A790-716E98EF7712}"/>
          </ac:spMkLst>
        </pc:spChg>
        <pc:spChg chg="add mod">
          <ac:chgData name="Gibson, Elijah" userId="969244a5-11ad-4147-8703-f028480bd186" providerId="ADAL" clId="{D8F2377E-2B28-4AB1-A5EC-489AAF884C50}" dt="2021-11-16T01:30:35.989" v="81" actId="1076"/>
          <ac:spMkLst>
            <pc:docMk/>
            <pc:sldMk cId="0" sldId="309"/>
            <ac:spMk id="17" creationId="{2B7AB4B8-6EEB-430C-9A08-1FBFF2DA56CB}"/>
          </ac:spMkLst>
        </pc:spChg>
        <pc:spChg chg="add mod">
          <ac:chgData name="Gibson, Elijah" userId="969244a5-11ad-4147-8703-f028480bd186" providerId="ADAL" clId="{D8F2377E-2B28-4AB1-A5EC-489AAF884C50}" dt="2021-11-16T01:30:43.156" v="84" actId="14100"/>
          <ac:spMkLst>
            <pc:docMk/>
            <pc:sldMk cId="0" sldId="309"/>
            <ac:spMk id="18" creationId="{C1F147E5-EE11-421D-9468-F798556A4E2D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09"/>
            <ac:spMk id="1043" creationId="{00000000-0000-0000-0000-000000000000}"/>
          </ac:spMkLst>
        </pc:spChg>
        <pc:picChg chg="mod modCrop">
          <ac:chgData name="Gibson, Elijah" userId="969244a5-11ad-4147-8703-f028480bd186" providerId="ADAL" clId="{D8F2377E-2B28-4AB1-A5EC-489AAF884C50}" dt="2021-11-16T01:29:37.934" v="77" actId="732"/>
          <ac:picMkLst>
            <pc:docMk/>
            <pc:sldMk cId="0" sldId="309"/>
            <ac:picMk id="1039" creationId="{00000000-0000-0000-0000-000000000000}"/>
          </ac:picMkLst>
        </pc:pic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10"/>
        </pc:sldMkLst>
        <pc:spChg chg="add mod">
          <ac:chgData name="Gibson, Elijah" userId="969244a5-11ad-4147-8703-f028480bd186" providerId="ADAL" clId="{D8F2377E-2B28-4AB1-A5EC-489AAF884C50}" dt="2021-11-16T01:42:25.301" v="87" actId="1076"/>
          <ac:spMkLst>
            <pc:docMk/>
            <pc:sldMk cId="0" sldId="310"/>
            <ac:spMk id="16" creationId="{15CF7715-6F0D-4775-9564-B2F1893F9144}"/>
          </ac:spMkLst>
        </pc:spChg>
        <pc:spChg chg="add mod">
          <ac:chgData name="Gibson, Elijah" userId="969244a5-11ad-4147-8703-f028480bd186" providerId="ADAL" clId="{D8F2377E-2B28-4AB1-A5EC-489AAF884C50}" dt="2021-11-16T01:42:36.686" v="90" actId="14100"/>
          <ac:spMkLst>
            <pc:docMk/>
            <pc:sldMk cId="0" sldId="310"/>
            <ac:spMk id="17" creationId="{3707B806-C3F4-4AA7-AA23-9F6CCD714613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0"/>
            <ac:spMk id="1056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1"/>
            <ac:spMk id="1074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2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2"/>
            <ac:spMk id="1089" creationId="{00000000-0000-0000-0000-000000000000}"/>
          </ac:spMkLst>
        </pc:spChg>
      </pc:sldChg>
      <pc:sldChg chg="addSp modSp mod">
        <pc:chgData name="Gibson, Elijah" userId="969244a5-11ad-4147-8703-f028480bd186" providerId="ADAL" clId="{D8F2377E-2B28-4AB1-A5EC-489AAF884C50}" dt="2021-11-16T01:45:33.890" v="103"/>
        <pc:sldMkLst>
          <pc:docMk/>
          <pc:sldMk cId="0" sldId="313"/>
        </pc:sldMkLst>
        <pc:spChg chg="add mod">
          <ac:chgData name="Gibson, Elijah" userId="969244a5-11ad-4147-8703-f028480bd186" providerId="ADAL" clId="{D8F2377E-2B28-4AB1-A5EC-489AAF884C50}" dt="2021-11-16T01:44:30.656" v="92" actId="1076"/>
          <ac:spMkLst>
            <pc:docMk/>
            <pc:sldMk cId="0" sldId="313"/>
            <ac:spMk id="21" creationId="{A049E892-F146-4F06-9EEC-B9673FAB9399}"/>
          </ac:spMkLst>
        </pc:spChg>
        <pc:spChg chg="add mod">
          <ac:chgData name="Gibson, Elijah" userId="969244a5-11ad-4147-8703-f028480bd186" providerId="ADAL" clId="{D8F2377E-2B28-4AB1-A5EC-489AAF884C50}" dt="2021-11-16T01:44:36.885" v="94" actId="1076"/>
          <ac:spMkLst>
            <pc:docMk/>
            <pc:sldMk cId="0" sldId="313"/>
            <ac:spMk id="22" creationId="{1843BC5F-2FC1-4430-8B89-6834196F4214}"/>
          </ac:spMkLst>
        </pc:spChg>
        <pc:spChg chg="add mod">
          <ac:chgData name="Gibson, Elijah" userId="969244a5-11ad-4147-8703-f028480bd186" providerId="ADAL" clId="{D8F2377E-2B28-4AB1-A5EC-489AAF884C50}" dt="2021-11-16T01:44:43.056" v="96" actId="1076"/>
          <ac:spMkLst>
            <pc:docMk/>
            <pc:sldMk cId="0" sldId="313"/>
            <ac:spMk id="23" creationId="{04021232-2551-41EE-B6E1-967F323CFDB1}"/>
          </ac:spMkLst>
        </pc:spChg>
        <pc:spChg chg="add mod">
          <ac:chgData name="Gibson, Elijah" userId="969244a5-11ad-4147-8703-f028480bd186" providerId="ADAL" clId="{D8F2377E-2B28-4AB1-A5EC-489AAF884C50}" dt="2021-11-16T01:44:54.346" v="99" actId="14100"/>
          <ac:spMkLst>
            <pc:docMk/>
            <pc:sldMk cId="0" sldId="313"/>
            <ac:spMk id="24" creationId="{7A62E885-DA03-43FA-8BBE-81C12DAC26F9}"/>
          </ac:spMkLst>
        </pc:spChg>
        <pc:spChg chg="add mod">
          <ac:chgData name="Gibson, Elijah" userId="969244a5-11ad-4147-8703-f028480bd186" providerId="ADAL" clId="{D8F2377E-2B28-4AB1-A5EC-489AAF884C50}" dt="2021-11-16T01:45:10.183" v="102" actId="14100"/>
          <ac:spMkLst>
            <pc:docMk/>
            <pc:sldMk cId="0" sldId="313"/>
            <ac:spMk id="25" creationId="{098178EF-980D-49A7-B71D-29D6E17EE88E}"/>
          </ac:spMkLst>
        </pc:spChg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3"/>
            <ac:spMk id="1108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4"/>
            <ac:spMk id="112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6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6"/>
            <ac:spMk id="1138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7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7"/>
            <ac:spMk id="1157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8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8"/>
            <ac:spMk id="1177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19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19"/>
            <ac:spMk id="1208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20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20"/>
            <ac:spMk id="1235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21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21"/>
            <ac:spMk id="1260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22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22"/>
            <ac:spMk id="1297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24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24"/>
            <ac:spMk id="1331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25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25"/>
            <ac:spMk id="1364" creationId="{00000000-0000-0000-0000-000000000000}"/>
          </ac:spMkLst>
        </pc:spChg>
      </pc:sldChg>
      <pc:sldChg chg="modSp">
        <pc:chgData name="Gibson, Elijah" userId="969244a5-11ad-4147-8703-f028480bd186" providerId="ADAL" clId="{D8F2377E-2B28-4AB1-A5EC-489AAF884C50}" dt="2021-11-16T01:45:33.890" v="103"/>
        <pc:sldMkLst>
          <pc:docMk/>
          <pc:sldMk cId="0" sldId="326"/>
        </pc:sldMkLst>
        <pc:spChg chg="mod">
          <ac:chgData name="Gibson, Elijah" userId="969244a5-11ad-4147-8703-f028480bd186" providerId="ADAL" clId="{D8F2377E-2B28-4AB1-A5EC-489AAF884C50}" dt="2021-11-16T01:45:33.890" v="103"/>
          <ac:spMkLst>
            <pc:docMk/>
            <pc:sldMk cId="0" sldId="326"/>
            <ac:spMk id="138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.shop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6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hop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supplier.ariba.com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12" Type="http://schemas.openxmlformats.org/officeDocument/2006/relationships/image" Target="../media/image5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38.pn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www.supplierabc.com_hatimage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lidata.com" TargetMode="External"/><Relationship Id="rId2" Type="http://schemas.openxmlformats.org/officeDocument/2006/relationships/hyperlink" Target="http://www.supply.com/catalog/product18.htm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nu.com" TargetMode="External"/><Relationship Id="rId2" Type="http://schemas.openxmlformats.org/officeDocument/2006/relationships/hyperlink" Target="http://www.manu.com/Catalog/product18.htm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server/directory/imagefilename.jpg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://supplier.ariba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cxml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hyperlink" Target="http://xml.cxml.org/schemas/cXML/1.2.014/cXML.dt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pplierabc.com_hatimage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hyperlink" Target="https://www.supplierabc.com_hat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.shop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20483" y="6217921"/>
            <a:ext cx="1964435" cy="359663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11187683" y="0"/>
            <a:ext cx="1007364" cy="6858000"/>
          </a:xfrm>
          <a:custGeom>
            <a:avLst/>
            <a:gdLst/>
            <a:ahLst/>
            <a:cxnLst/>
            <a:rect l="0" t="0" r="0" b="0"/>
            <a:pathLst>
              <a:path w="1007364" h="6858000">
                <a:moveTo>
                  <a:pt x="0" y="6858000"/>
                </a:moveTo>
                <a:lnTo>
                  <a:pt x="1007364" y="6858000"/>
                </a:lnTo>
                <a:lnTo>
                  <a:pt x="10073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Freeform 103"/>
          <p:cNvSpPr/>
          <p:nvPr/>
        </p:nvSpPr>
        <p:spPr>
          <a:xfrm>
            <a:off x="10178795" y="0"/>
            <a:ext cx="1008888" cy="6858000"/>
          </a:xfrm>
          <a:custGeom>
            <a:avLst/>
            <a:gdLst/>
            <a:ahLst/>
            <a:cxnLst/>
            <a:rect l="0" t="0" r="0" b="0"/>
            <a:pathLst>
              <a:path w="1008888" h="6858000">
                <a:moveTo>
                  <a:pt x="0" y="6858000"/>
                </a:moveTo>
                <a:lnTo>
                  <a:pt x="1008888" y="6858000"/>
                </a:lnTo>
                <a:lnTo>
                  <a:pt x="1008888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>
            <a:off x="9171431" y="0"/>
            <a:ext cx="1007364" cy="6858000"/>
          </a:xfrm>
          <a:custGeom>
            <a:avLst/>
            <a:gdLst/>
            <a:ahLst/>
            <a:cxnLst/>
            <a:rect l="0" t="0" r="0" b="0"/>
            <a:pathLst>
              <a:path w="1007364" h="6858000">
                <a:moveTo>
                  <a:pt x="0" y="6858000"/>
                </a:moveTo>
                <a:lnTo>
                  <a:pt x="1007364" y="6858000"/>
                </a:lnTo>
                <a:lnTo>
                  <a:pt x="10073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5" name="Picture 10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036" y="1880616"/>
            <a:ext cx="1107947" cy="214884"/>
          </a:xfrm>
          <a:prstGeom prst="rect">
            <a:avLst/>
          </a:prstGeom>
          <a:noFill/>
        </p:spPr>
      </p:pic>
      <p:pic>
        <p:nvPicPr>
          <p:cNvPr id="106" name="Picture 10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036" y="5919217"/>
            <a:ext cx="3529584" cy="659891"/>
          </a:xfrm>
          <a:prstGeom prst="rect">
            <a:avLst/>
          </a:prstGeom>
          <a:noFill/>
        </p:spPr>
      </p:pic>
      <p:sp>
        <p:nvSpPr>
          <p:cNvPr id="107" name="Rectangle 107"/>
          <p:cNvSpPr/>
          <p:nvPr/>
        </p:nvSpPr>
        <p:spPr>
          <a:xfrm>
            <a:off x="288036" y="5077308"/>
            <a:ext cx="413080" cy="1529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PUBLIC</a:t>
            </a:r>
          </a:p>
        </p:txBody>
      </p:sp>
      <p:sp>
        <p:nvSpPr>
          <p:cNvPr id="108" name="Rectangle 108"/>
          <p:cNvSpPr/>
          <p:nvPr/>
        </p:nvSpPr>
        <p:spPr>
          <a:xfrm>
            <a:off x="288036" y="2580957"/>
            <a:ext cx="6842785" cy="11062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3602" b="1" i="0" spc="0" baseline="0" dirty="0">
                <a:solidFill>
                  <a:srgbClr val="000000"/>
                </a:solidFill>
                <a:latin typeface="Arial"/>
              </a:rPr>
              <a:t>Understan</a:t>
            </a:r>
            <a:r>
              <a:rPr lang="en-AU" sz="3602" b="1" i="0" spc="-11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3602" b="1" i="0" spc="0" baseline="0" dirty="0">
                <a:solidFill>
                  <a:srgbClr val="000000"/>
                </a:solidFill>
                <a:latin typeface="Arial"/>
              </a:rPr>
              <a:t>in</a:t>
            </a:r>
            <a:r>
              <a:rPr lang="en-AU" sz="3602" b="1" i="0" spc="-15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3602" b="1" i="0" spc="0" baseline="0" dirty="0">
                <a:solidFill>
                  <a:srgbClr val="000000"/>
                </a:solidFill>
                <a:latin typeface="Arial"/>
              </a:rPr>
              <a:t>, Creating</a:t>
            </a:r>
            <a:r>
              <a:rPr lang="en-AU" sz="3602" b="1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3602" b="1" i="0" spc="0" baseline="0" dirty="0">
                <a:solidFill>
                  <a:srgbClr val="000000"/>
                </a:solidFill>
                <a:latin typeface="Arial"/>
              </a:rPr>
              <a:t>and </a:t>
            </a:r>
          </a:p>
          <a:p>
            <a:pPr marL="0">
              <a:lnSpc>
                <a:spcPts val="3890"/>
              </a:lnSpc>
              <a:tabLst>
                <a:tab pos="4912486" algn="l"/>
              </a:tabLst>
            </a:pPr>
            <a:r>
              <a:rPr lang="en-AU" sz="3600" b="1" i="0" spc="0" baseline="0" dirty="0">
                <a:solidFill>
                  <a:srgbClr val="000000"/>
                </a:solidFill>
                <a:latin typeface="Arial"/>
              </a:rPr>
              <a:t>Pub</a:t>
            </a:r>
            <a:r>
              <a:rPr lang="en-AU" sz="3600" b="1" i="0" spc="-15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3600" b="1" i="0" spc="0" baseline="0" dirty="0">
                <a:solidFill>
                  <a:srgbClr val="000000"/>
                </a:solidFill>
                <a:latin typeface="Arial"/>
              </a:rPr>
              <a:t>ishi</a:t>
            </a:r>
            <a:r>
              <a:rPr lang="en-AU" sz="3600" b="1" i="0" spc="-15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3600" b="1" i="0" spc="0" baseline="0" dirty="0">
                <a:solidFill>
                  <a:srgbClr val="000000"/>
                </a:solidFill>
                <a:latin typeface="Arial"/>
              </a:rPr>
              <a:t>g </a:t>
            </a:r>
            <a:r>
              <a:rPr lang="en-AU" sz="3600" b="1" i="0" spc="0" baseline="0" dirty="0">
                <a:solidFill>
                  <a:srgbClr val="F0AB00"/>
                </a:solidFill>
                <a:latin typeface="Arial"/>
              </a:rPr>
              <a:t>Punch</a:t>
            </a:r>
            <a:r>
              <a:rPr lang="en-AU" sz="3600" b="1" i="0" spc="-15" baseline="0" dirty="0">
                <a:solidFill>
                  <a:srgbClr val="F0AB00"/>
                </a:solidFill>
                <a:latin typeface="Arial"/>
              </a:rPr>
              <a:t>O</a:t>
            </a:r>
            <a:r>
              <a:rPr lang="en-AU" sz="3600" b="1" i="0" spc="0" baseline="0" dirty="0">
                <a:solidFill>
                  <a:srgbClr val="F0AB00"/>
                </a:solidFill>
                <a:latin typeface="Arial"/>
              </a:rPr>
              <a:t>ut</a:t>
            </a:r>
            <a:r>
              <a:rPr lang="en-AU" sz="2221" b="1" i="0" spc="0" baseline="113134" dirty="0">
                <a:solidFill>
                  <a:srgbClr val="F0AB00"/>
                </a:solidFill>
                <a:latin typeface="Arial"/>
              </a:rPr>
              <a:t>®	</a:t>
            </a:r>
            <a:r>
              <a:rPr lang="en-AU" sz="3600" b="1" i="0" spc="0" baseline="0" dirty="0">
                <a:solidFill>
                  <a:srgbClr val="F0AB00"/>
                </a:solidFill>
                <a:latin typeface="Arial"/>
              </a:rPr>
              <a:t>Catalo</a:t>
            </a:r>
            <a:r>
              <a:rPr lang="en-AU" sz="3600" b="1" i="0" spc="-11" baseline="0" dirty="0">
                <a:solidFill>
                  <a:srgbClr val="F0AB00"/>
                </a:solidFill>
                <a:latin typeface="Arial"/>
              </a:rPr>
              <a:t>gs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Freeform 196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1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202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sp>
        <p:nvSpPr>
          <p:cNvPr id="203" name="Freeform 203"/>
          <p:cNvSpPr/>
          <p:nvPr/>
        </p:nvSpPr>
        <p:spPr>
          <a:xfrm>
            <a:off x="2402713" y="1870965"/>
            <a:ext cx="2495931" cy="495807"/>
          </a:xfrm>
          <a:custGeom>
            <a:avLst/>
            <a:gdLst/>
            <a:ahLst/>
            <a:cxnLst/>
            <a:rect l="0" t="0" r="0" b="0"/>
            <a:pathLst>
              <a:path w="2495931" h="495807">
                <a:moveTo>
                  <a:pt x="0" y="495807"/>
                </a:moveTo>
                <a:cubicBezTo>
                  <a:pt x="204597" y="184531"/>
                  <a:pt x="987297" y="0"/>
                  <a:pt x="1748027" y="83820"/>
                </a:cubicBezTo>
                <a:cubicBezTo>
                  <a:pt x="2043683" y="116332"/>
                  <a:pt x="2305939" y="186944"/>
                  <a:pt x="2495931" y="285114"/>
                </a:cubicBezTo>
              </a:path>
            </a:pathLst>
          </a:custGeom>
          <a:noFill/>
          <a:ln w="25907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>
            <a:off x="3281171" y="1575817"/>
            <a:ext cx="449580" cy="748283"/>
          </a:xfrm>
          <a:custGeom>
            <a:avLst/>
            <a:gdLst/>
            <a:ahLst/>
            <a:cxnLst/>
            <a:rect l="0" t="0" r="0" b="0"/>
            <a:pathLst>
              <a:path w="449580" h="748283">
                <a:moveTo>
                  <a:pt x="0" y="748283"/>
                </a:moveTo>
                <a:lnTo>
                  <a:pt x="449580" y="748283"/>
                </a:lnTo>
                <a:lnTo>
                  <a:pt x="449580" y="0"/>
                </a:lnTo>
                <a:lnTo>
                  <a:pt x="0" y="0"/>
                </a:lnTo>
                <a:lnTo>
                  <a:pt x="0" y="74828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" name="Picture 20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87319" y="1597660"/>
            <a:ext cx="568959" cy="717423"/>
          </a:xfrm>
          <a:prstGeom prst="rect">
            <a:avLst/>
          </a:prstGeom>
          <a:noFill/>
        </p:spPr>
      </p:pic>
      <p:pic>
        <p:nvPicPr>
          <p:cNvPr id="206" name="Picture 20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8367" y="2251933"/>
            <a:ext cx="358425" cy="313499"/>
          </a:xfrm>
          <a:prstGeom prst="rect">
            <a:avLst/>
          </a:prstGeom>
          <a:noFill/>
        </p:spPr>
      </p:pic>
      <p:sp>
        <p:nvSpPr>
          <p:cNvPr id="207" name="Rectangle 207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10</a:t>
            </a:r>
          </a:p>
        </p:txBody>
      </p:sp>
      <p:sp>
        <p:nvSpPr>
          <p:cNvPr id="208" name="Rectangle 208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209" name="Rectangle 209"/>
          <p:cNvSpPr/>
          <p:nvPr/>
        </p:nvSpPr>
        <p:spPr>
          <a:xfrm>
            <a:off x="1068628" y="3437205"/>
            <a:ext cx="114117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</a:t>
            </a:r>
          </a:p>
        </p:txBody>
      </p:sp>
      <p:sp>
        <p:nvSpPr>
          <p:cNvPr id="210" name="Rectangle 210"/>
          <p:cNvSpPr/>
          <p:nvPr/>
        </p:nvSpPr>
        <p:spPr>
          <a:xfrm>
            <a:off x="1307338" y="5484572"/>
            <a:ext cx="958037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Setup Request (POSR) 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is routed from</a:t>
            </a:r>
            <a:r>
              <a:rPr lang="en-AU" sz="2400" b="0" i="0" spc="-15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Ariba to the</a:t>
            </a:r>
            <a:r>
              <a:rPr lang="en-AU" sz="2400" b="0" i="0" spc="-1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AN.</a:t>
            </a:r>
          </a:p>
        </p:txBody>
      </p:sp>
      <p:sp>
        <p:nvSpPr>
          <p:cNvPr id="211" name="Rectangle 211"/>
          <p:cNvSpPr/>
          <p:nvPr/>
        </p:nvSpPr>
        <p:spPr>
          <a:xfrm>
            <a:off x="9902317" y="1648334"/>
            <a:ext cx="1542360" cy="29871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730" b="0" i="0" spc="-459" baseline="-123557" dirty="0">
                <a:solidFill>
                  <a:srgbClr val="F0AB00"/>
                </a:solidFill>
                <a:latin typeface="Arial"/>
              </a:rPr>
              <a:t>w</a:t>
            </a:r>
            <a:r>
              <a:rPr lang="en-AU" sz="19600" b="0" i="0" spc="-9705" baseline="0" dirty="0">
                <a:solidFill>
                  <a:srgbClr val="000000"/>
                </a:solidFill>
                <a:latin typeface="Webdings"/>
                <a:hlinkClick r:id="rId2"/>
              </a:rPr>
              <a:t></a:t>
            </a:r>
            <a:r>
              <a:rPr lang="en-AU" sz="2730" b="0" i="0" spc="-19" baseline="-123557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2730" b="0" i="0" spc="0" baseline="-123557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eform 212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7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218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sp>
        <p:nvSpPr>
          <p:cNvPr id="219" name="Freeform 219"/>
          <p:cNvSpPr/>
          <p:nvPr/>
        </p:nvSpPr>
        <p:spPr>
          <a:xfrm>
            <a:off x="5184647" y="2194561"/>
            <a:ext cx="2125980" cy="1298448"/>
          </a:xfrm>
          <a:custGeom>
            <a:avLst/>
            <a:gdLst/>
            <a:ahLst/>
            <a:cxnLst/>
            <a:rect l="0" t="0" r="0" b="0"/>
            <a:pathLst>
              <a:path w="2125980" h="1298448">
                <a:moveTo>
                  <a:pt x="0" y="1298448"/>
                </a:moveTo>
                <a:lnTo>
                  <a:pt x="2125980" y="1298448"/>
                </a:lnTo>
                <a:lnTo>
                  <a:pt x="2125980" y="0"/>
                </a:lnTo>
                <a:lnTo>
                  <a:pt x="0" y="0"/>
                </a:lnTo>
                <a:lnTo>
                  <a:pt x="0" y="1298448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Rectangle 22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11</a:t>
            </a:r>
          </a:p>
        </p:txBody>
      </p:sp>
      <p:sp>
        <p:nvSpPr>
          <p:cNvPr id="221" name="Rectangle 221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222" name="Rectangle 222"/>
          <p:cNvSpPr/>
          <p:nvPr/>
        </p:nvSpPr>
        <p:spPr>
          <a:xfrm>
            <a:off x="9902317" y="4162285"/>
            <a:ext cx="1542360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-29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2" b="0" i="0" spc="-19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2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  <p:sp>
        <p:nvSpPr>
          <p:cNvPr id="223" name="Rectangle 223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224" name="Rectangle 224"/>
          <p:cNvSpPr/>
          <p:nvPr/>
        </p:nvSpPr>
        <p:spPr>
          <a:xfrm>
            <a:off x="2090292" y="5492801"/>
            <a:ext cx="8099780" cy="7203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400" b="0" i="0" spc="-14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49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oo</a:t>
            </a:r>
            <a:r>
              <a:rPr lang="en-AU" sz="2400" b="0" i="0" spc="-37" baseline="0" dirty="0">
                <a:solidFill>
                  <a:srgbClr val="000000"/>
                </a:solidFill>
                <a:latin typeface="Arial"/>
              </a:rPr>
              <a:t>ks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up</a:t>
            </a:r>
            <a:r>
              <a:rPr lang="en-AU" sz="2400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400" b="0" i="0" spc="-14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4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34" baseline="0" dirty="0">
                <a:solidFill>
                  <a:srgbClr val="9C277B"/>
                </a:solidFill>
                <a:latin typeface="Courier New"/>
              </a:rPr>
              <a:t>&lt;To</a:t>
            </a:r>
            <a:r>
              <a:rPr lang="en-AU" sz="2400" b="1" i="0" spc="606" baseline="0" dirty="0">
                <a:solidFill>
                  <a:srgbClr val="9C277B"/>
                </a:solidFill>
                <a:latin typeface="Courier New"/>
              </a:rPr>
              <a:t>&gt;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en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400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400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39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2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39" baseline="0" dirty="0">
                <a:solidFill>
                  <a:srgbClr val="000000"/>
                </a:solidFill>
                <a:latin typeface="Arial"/>
              </a:rPr>
              <a:t>SR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, </a:t>
            </a:r>
          </a:p>
          <a:p>
            <a:pPr marL="1036320">
              <a:lnSpc>
                <a:spcPts val="2460"/>
              </a:lnSpc>
            </a:pP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29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ind</a:t>
            </a:r>
            <a:r>
              <a:rPr lang="en-AU" sz="2402" b="0" i="0" spc="-37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29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402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4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upp</a:t>
            </a:r>
            <a:r>
              <a:rPr lang="en-AU" sz="2402" b="0" i="0" spc="-29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402" b="0" i="0" spc="-3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3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402" b="0" i="0" spc="-37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2" b="0" i="0" spc="-3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402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-44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402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2" b="0" i="0" spc="-44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2402" b="0" i="0" spc="-4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2" b="0" i="0" spc="-3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2" b="0" i="0" spc="-37" baseline="0" dirty="0">
                <a:solidFill>
                  <a:srgbClr val="000000"/>
                </a:solidFill>
                <a:latin typeface="Arial"/>
              </a:rPr>
              <a:t>k.</a:t>
            </a:r>
          </a:p>
        </p:txBody>
      </p:sp>
      <p:sp>
        <p:nvSpPr>
          <p:cNvPr id="225" name="Rectangle 225"/>
          <p:cNvSpPr/>
          <p:nvPr/>
        </p:nvSpPr>
        <p:spPr>
          <a:xfrm>
            <a:off x="5664453" y="2213800"/>
            <a:ext cx="1165183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Supplier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reeform 226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1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sp>
        <p:nvSpPr>
          <p:cNvPr id="232" name="Freeform 232"/>
          <p:cNvSpPr/>
          <p:nvPr/>
        </p:nvSpPr>
        <p:spPr>
          <a:xfrm>
            <a:off x="5180076" y="2197609"/>
            <a:ext cx="2125979" cy="1298447"/>
          </a:xfrm>
          <a:custGeom>
            <a:avLst/>
            <a:gdLst/>
            <a:ahLst/>
            <a:cxnLst/>
            <a:rect l="0" t="0" r="0" b="0"/>
            <a:pathLst>
              <a:path w="2125979" h="1298447">
                <a:moveTo>
                  <a:pt x="0" y="1298447"/>
                </a:moveTo>
                <a:lnTo>
                  <a:pt x="2125979" y="1298447"/>
                </a:lnTo>
                <a:lnTo>
                  <a:pt x="2125979" y="0"/>
                </a:lnTo>
                <a:lnTo>
                  <a:pt x="0" y="0"/>
                </a:lnTo>
                <a:lnTo>
                  <a:pt x="0" y="1298447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3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sp>
        <p:nvSpPr>
          <p:cNvPr id="234" name="Rectangle 234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12</a:t>
            </a:r>
          </a:p>
        </p:txBody>
      </p:sp>
      <p:sp>
        <p:nvSpPr>
          <p:cNvPr id="235" name="Rectangle 235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236" name="Rectangle 236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237" name="Rectangle 237"/>
          <p:cNvSpPr/>
          <p:nvPr/>
        </p:nvSpPr>
        <p:spPr>
          <a:xfrm>
            <a:off x="1288669" y="5497069"/>
            <a:ext cx="9612501" cy="7385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76783"/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In the</a:t>
            </a:r>
            <a:r>
              <a:rPr lang="en-AU" sz="2400" b="0" i="0" spc="-14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AN Supplier record, the Supplier</a:t>
            </a:r>
            <a:r>
              <a:rPr lang="en-AU" sz="2400" b="0" i="0" spc="-53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s Shared Secret is looked up, </a:t>
            </a:r>
          </a:p>
          <a:p>
            <a:pPr marL="0">
              <a:lnSpc>
                <a:spcPts val="2603"/>
              </a:lnSpc>
            </a:pP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and added to the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POSR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, then it </a:t>
            </a:r>
            <a:r>
              <a:rPr lang="en-AU" sz="2400" b="0" i="0" spc="-12" baseline="0" dirty="0">
                <a:solidFill>
                  <a:srgbClr val="000000"/>
                </a:solidFill>
                <a:latin typeface="ArialMT"/>
              </a:rPr>
              <a:t>l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ooks up the Supplier</a:t>
            </a:r>
            <a:r>
              <a:rPr lang="en-AU" sz="2400" b="0" i="0" spc="-53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s PunchOut URL.</a:t>
            </a:r>
          </a:p>
        </p:txBody>
      </p:sp>
      <p:sp>
        <p:nvSpPr>
          <p:cNvPr id="238" name="Rectangle 238"/>
          <p:cNvSpPr/>
          <p:nvPr/>
        </p:nvSpPr>
        <p:spPr>
          <a:xfrm>
            <a:off x="5273040" y="2216212"/>
            <a:ext cx="1939905" cy="11791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87350"/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Supplier</a:t>
            </a:r>
          </a:p>
          <a:p>
            <a:pPr marL="42671">
              <a:lnSpc>
                <a:spcPts val="3303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Shared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Secret</a:t>
            </a:r>
          </a:p>
          <a:p>
            <a:pPr marL="0">
              <a:lnSpc>
                <a:spcPts val="3300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URL</a:t>
            </a:r>
          </a:p>
        </p:txBody>
      </p:sp>
      <p:sp>
        <p:nvSpPr>
          <p:cNvPr id="239" name="Rectangle 239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Freeform 240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Freeform 243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5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sp>
        <p:nvSpPr>
          <p:cNvPr id="246" name="Freeform 246"/>
          <p:cNvSpPr/>
          <p:nvPr/>
        </p:nvSpPr>
        <p:spPr>
          <a:xfrm>
            <a:off x="5180076" y="2197609"/>
            <a:ext cx="2125979" cy="1298447"/>
          </a:xfrm>
          <a:custGeom>
            <a:avLst/>
            <a:gdLst/>
            <a:ahLst/>
            <a:cxnLst/>
            <a:rect l="0" t="0" r="0" b="0"/>
            <a:pathLst>
              <a:path w="2125979" h="1298447">
                <a:moveTo>
                  <a:pt x="0" y="1298447"/>
                </a:moveTo>
                <a:lnTo>
                  <a:pt x="2125979" y="1298447"/>
                </a:lnTo>
                <a:lnTo>
                  <a:pt x="2125979" y="0"/>
                </a:lnTo>
                <a:lnTo>
                  <a:pt x="0" y="0"/>
                </a:lnTo>
                <a:lnTo>
                  <a:pt x="0" y="1298447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7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pic>
        <p:nvPicPr>
          <p:cNvPr id="248" name="Picture 24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5756" y="1865997"/>
            <a:ext cx="2547384" cy="388020"/>
          </a:xfrm>
          <a:prstGeom prst="rect">
            <a:avLst/>
          </a:prstGeom>
          <a:noFill/>
        </p:spPr>
      </p:pic>
      <p:pic>
        <p:nvPicPr>
          <p:cNvPr id="249" name="Picture 24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24645" y="1490727"/>
            <a:ext cx="542544" cy="812800"/>
          </a:xfrm>
          <a:prstGeom prst="rect">
            <a:avLst/>
          </a:prstGeom>
          <a:noFill/>
        </p:spPr>
      </p:pic>
      <p:pic>
        <p:nvPicPr>
          <p:cNvPr id="250" name="Picture 25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58479" y="1534668"/>
            <a:ext cx="592201" cy="735457"/>
          </a:xfrm>
          <a:prstGeom prst="rect">
            <a:avLst/>
          </a:prstGeom>
          <a:noFill/>
        </p:spPr>
      </p:pic>
      <p:pic>
        <p:nvPicPr>
          <p:cNvPr id="251" name="Picture 251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83115" y="1928845"/>
            <a:ext cx="358426" cy="313499"/>
          </a:xfrm>
          <a:prstGeom prst="rect">
            <a:avLst/>
          </a:prstGeom>
          <a:noFill/>
        </p:spPr>
      </p:pic>
      <p:sp>
        <p:nvSpPr>
          <p:cNvPr id="252" name="Rectangle 25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13</a:t>
            </a:r>
          </a:p>
        </p:txBody>
      </p:sp>
      <p:sp>
        <p:nvSpPr>
          <p:cNvPr id="253" name="Rectangle 253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254" name="Rectangle 254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255" name="Rectangle 255"/>
          <p:cNvSpPr/>
          <p:nvPr/>
        </p:nvSpPr>
        <p:spPr>
          <a:xfrm>
            <a:off x="475183" y="5487010"/>
            <a:ext cx="1122243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POS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is then routed and presented to the</a:t>
            </a:r>
            <a:r>
              <a:rPr lang="en-AU" sz="2400" b="0" i="0" spc="-1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400" b="0" i="0" spc="-53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s specified PunchOut URL.</a:t>
            </a:r>
          </a:p>
        </p:txBody>
      </p:sp>
      <p:sp>
        <p:nvSpPr>
          <p:cNvPr id="256" name="Rectangle 256"/>
          <p:cNvSpPr/>
          <p:nvPr/>
        </p:nvSpPr>
        <p:spPr>
          <a:xfrm>
            <a:off x="5273040" y="2216212"/>
            <a:ext cx="1939905" cy="11791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87350"/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Supplier</a:t>
            </a:r>
          </a:p>
          <a:p>
            <a:pPr marL="42671">
              <a:lnSpc>
                <a:spcPts val="3303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Shared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Secret</a:t>
            </a:r>
          </a:p>
          <a:p>
            <a:pPr marL="0">
              <a:lnSpc>
                <a:spcPts val="3300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URL</a:t>
            </a:r>
          </a:p>
        </p:txBody>
      </p:sp>
      <p:sp>
        <p:nvSpPr>
          <p:cNvPr id="257" name="Rectangle 257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Freeform 258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>
            <a:off x="9547859" y="1641349"/>
            <a:ext cx="2124456" cy="463296"/>
          </a:xfrm>
          <a:custGeom>
            <a:avLst/>
            <a:gdLst/>
            <a:ahLst/>
            <a:cxnLst/>
            <a:rect l="0" t="0" r="0" b="0"/>
            <a:pathLst>
              <a:path w="2124456" h="463296">
                <a:moveTo>
                  <a:pt x="0" y="463296"/>
                </a:moveTo>
                <a:lnTo>
                  <a:pt x="2124456" y="463296"/>
                </a:lnTo>
                <a:lnTo>
                  <a:pt x="2124456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4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265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sp>
        <p:nvSpPr>
          <p:cNvPr id="266" name="Rectangle 26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14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268" name="Rectangle 268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269" name="Rectangle 269"/>
          <p:cNvSpPr/>
          <p:nvPr/>
        </p:nvSpPr>
        <p:spPr>
          <a:xfrm>
            <a:off x="9797160" y="1681034"/>
            <a:ext cx="1626815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Authenticated!</a:t>
            </a:r>
          </a:p>
        </p:txBody>
      </p:sp>
      <p:sp>
        <p:nvSpPr>
          <p:cNvPr id="270" name="Rectangle 270"/>
          <p:cNvSpPr/>
          <p:nvPr/>
        </p:nvSpPr>
        <p:spPr>
          <a:xfrm>
            <a:off x="659282" y="5490324"/>
            <a:ext cx="10873247" cy="7513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The Supplier authenticates the </a:t>
            </a:r>
            <a:r>
              <a:rPr lang="en-AU" sz="2402" b="1" i="0" spc="0" baseline="0" dirty="0">
                <a:solidFill>
                  <a:srgbClr val="000000"/>
                </a:solidFill>
                <a:latin typeface="Arial"/>
              </a:rPr>
              <a:t>POS</a:t>
            </a:r>
            <a:r>
              <a:rPr lang="en-AU" sz="2402" b="1" i="0" spc="665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using the </a:t>
            </a:r>
            <a:r>
              <a:rPr lang="en-AU" sz="2402" b="1" i="0" spc="0" baseline="0" dirty="0">
                <a:solidFill>
                  <a:srgbClr val="9C277B"/>
                </a:solidFill>
                <a:latin typeface="Courier New"/>
              </a:rPr>
              <a:t>&lt;From</a:t>
            </a:r>
            <a:r>
              <a:rPr lang="en-AU" sz="2402" b="1" i="0" spc="514" baseline="0" dirty="0">
                <a:solidFill>
                  <a:srgbClr val="9C277B"/>
                </a:solidFill>
                <a:latin typeface="Courier New"/>
              </a:rPr>
              <a:t>&gt;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2" b="0" i="0" spc="-13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ID (as a User Name)</a:t>
            </a:r>
          </a:p>
          <a:p>
            <a:pPr marL="2191867">
              <a:lnSpc>
                <a:spcPts val="2701"/>
              </a:lnSpc>
            </a:pP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and their own Shared Secret (as the </a:t>
            </a:r>
            <a:r>
              <a:rPr lang="en-AU" sz="2400" b="0" i="0" spc="-12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assword).</a:t>
            </a:r>
          </a:p>
        </p:txBody>
      </p:sp>
      <p:sp>
        <p:nvSpPr>
          <p:cNvPr id="271" name="Rectangle 271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Freeform 272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Freeform 27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7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sp>
        <p:nvSpPr>
          <p:cNvPr id="278" name="Freeform 278"/>
          <p:cNvSpPr/>
          <p:nvPr/>
        </p:nvSpPr>
        <p:spPr>
          <a:xfrm>
            <a:off x="9547859" y="1641349"/>
            <a:ext cx="2124456" cy="463296"/>
          </a:xfrm>
          <a:custGeom>
            <a:avLst/>
            <a:gdLst/>
            <a:ahLst/>
            <a:cxnLst/>
            <a:rect l="0" t="0" r="0" b="0"/>
            <a:pathLst>
              <a:path w="2124456" h="463296">
                <a:moveTo>
                  <a:pt x="0" y="463296"/>
                </a:moveTo>
                <a:lnTo>
                  <a:pt x="2124456" y="463296"/>
                </a:lnTo>
                <a:lnTo>
                  <a:pt x="2124456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9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sp>
        <p:nvSpPr>
          <p:cNvPr id="280" name="Freeform 280"/>
          <p:cNvSpPr/>
          <p:nvPr/>
        </p:nvSpPr>
        <p:spPr>
          <a:xfrm>
            <a:off x="5157215" y="2250949"/>
            <a:ext cx="2125980" cy="1298448"/>
          </a:xfrm>
          <a:custGeom>
            <a:avLst/>
            <a:gdLst/>
            <a:ahLst/>
            <a:cxnLst/>
            <a:rect l="0" t="0" r="0" b="0"/>
            <a:pathLst>
              <a:path w="2125980" h="1298448">
                <a:moveTo>
                  <a:pt x="0" y="1298448"/>
                </a:moveTo>
                <a:lnTo>
                  <a:pt x="2125980" y="1298448"/>
                </a:lnTo>
                <a:lnTo>
                  <a:pt x="2125980" y="0"/>
                </a:lnTo>
                <a:lnTo>
                  <a:pt x="0" y="0"/>
                </a:lnTo>
                <a:lnTo>
                  <a:pt x="0" y="1298448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1" name="Picture 28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5756" y="1865997"/>
            <a:ext cx="2547384" cy="388020"/>
          </a:xfrm>
          <a:prstGeom prst="rect">
            <a:avLst/>
          </a:prstGeom>
          <a:noFill/>
        </p:spPr>
      </p:pic>
      <p:sp>
        <p:nvSpPr>
          <p:cNvPr id="282" name="Freeform 282"/>
          <p:cNvSpPr/>
          <p:nvPr/>
        </p:nvSpPr>
        <p:spPr>
          <a:xfrm>
            <a:off x="8753856" y="1773936"/>
            <a:ext cx="475488" cy="208788"/>
          </a:xfrm>
          <a:custGeom>
            <a:avLst/>
            <a:gdLst/>
            <a:ahLst/>
            <a:cxnLst/>
            <a:rect l="0" t="0" r="0" b="0"/>
            <a:pathLst>
              <a:path w="475488" h="208788">
                <a:moveTo>
                  <a:pt x="0" y="208788"/>
                </a:moveTo>
                <a:lnTo>
                  <a:pt x="475488" y="208788"/>
                </a:lnTo>
                <a:lnTo>
                  <a:pt x="475488" y="0"/>
                </a:lnTo>
                <a:lnTo>
                  <a:pt x="0" y="0"/>
                </a:lnTo>
                <a:lnTo>
                  <a:pt x="0" y="20878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3" name="Picture 2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58479" y="1534668"/>
            <a:ext cx="592201" cy="735457"/>
          </a:xfrm>
          <a:prstGeom prst="rect">
            <a:avLst/>
          </a:prstGeom>
          <a:noFill/>
        </p:spPr>
      </p:pic>
      <p:sp>
        <p:nvSpPr>
          <p:cNvPr id="284" name="Freeform 284"/>
          <p:cNvSpPr/>
          <p:nvPr/>
        </p:nvSpPr>
        <p:spPr>
          <a:xfrm>
            <a:off x="8551926" y="2201418"/>
            <a:ext cx="301752" cy="225553"/>
          </a:xfrm>
          <a:custGeom>
            <a:avLst/>
            <a:gdLst/>
            <a:ahLst/>
            <a:cxnLst/>
            <a:rect l="0" t="0" r="0" b="0"/>
            <a:pathLst>
              <a:path w="301752" h="225553">
                <a:moveTo>
                  <a:pt x="112776" y="0"/>
                </a:moveTo>
                <a:lnTo>
                  <a:pt x="112776" y="56388"/>
                </a:lnTo>
                <a:lnTo>
                  <a:pt x="301752" y="56388"/>
                </a:lnTo>
                <a:lnTo>
                  <a:pt x="301752" y="169165"/>
                </a:lnTo>
                <a:lnTo>
                  <a:pt x="112776" y="169165"/>
                </a:lnTo>
                <a:lnTo>
                  <a:pt x="112776" y="225553"/>
                </a:lnTo>
                <a:lnTo>
                  <a:pt x="0" y="112777"/>
                </a:lnTo>
                <a:close/>
                <a:moveTo>
                  <a:pt x="-3895344" y="4656582"/>
                </a:moveTo>
              </a:path>
            </a:pathLst>
          </a:custGeom>
          <a:noFill/>
          <a:ln w="25907" cap="flat" cmpd="sng">
            <a:solidFill>
              <a:srgbClr val="00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Rectangle 28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15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671474" y="5492497"/>
            <a:ext cx="10848771" cy="7388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The Supp</a:t>
            </a:r>
            <a:r>
              <a:rPr lang="en-AU" sz="2400" b="0" i="0" spc="-12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ier then evaluates any other information, and sends back a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</a:p>
          <a:p>
            <a:pPr marL="821410">
              <a:lnSpc>
                <a:spcPts val="2606"/>
              </a:lnSpc>
            </a:pP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Order Response, 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with the </a:t>
            </a:r>
            <a:r>
              <a:rPr lang="en-AU" sz="2400" b="0" i="0" spc="-1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0" b="0" i="0" spc="-92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of the catalog to</a:t>
            </a:r>
            <a:r>
              <a:rPr lang="en-AU" sz="2400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display to</a:t>
            </a:r>
            <a:r>
              <a:rPr lang="en-AU" sz="2400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the Use</a:t>
            </a:r>
            <a:r>
              <a:rPr lang="en-AU" sz="2400" b="0" i="0" spc="-130" baseline="0" dirty="0">
                <a:solidFill>
                  <a:srgbClr val="000000"/>
                </a:solidFill>
                <a:latin typeface="Arial"/>
              </a:rPr>
              <a:t>r.</a:t>
            </a:r>
          </a:p>
        </p:txBody>
      </p:sp>
      <p:sp>
        <p:nvSpPr>
          <p:cNvPr id="288" name="Rectangle 288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289" name="Rectangle 289"/>
          <p:cNvSpPr/>
          <p:nvPr/>
        </p:nvSpPr>
        <p:spPr>
          <a:xfrm>
            <a:off x="9684384" y="1681034"/>
            <a:ext cx="185230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URL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determined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5291073" y="2270187"/>
            <a:ext cx="1858208" cy="11787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04216"/>
            <a:r>
              <a:rPr lang="en-AU" sz="1596" b="0" i="0" spc="569" baseline="0" dirty="0">
                <a:solidFill>
                  <a:srgbClr val="00B050"/>
                </a:solidFill>
                <a:latin typeface="Wingdings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Response:</a:t>
            </a:r>
          </a:p>
          <a:p>
            <a:pPr marL="0">
              <a:lnSpc>
                <a:spcPts val="3300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-Regular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200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“Success”</a:t>
            </a:r>
          </a:p>
          <a:p>
            <a:pPr marL="557784">
              <a:lnSpc>
                <a:spcPts val="3300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-Regular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URL</a:t>
            </a:r>
          </a:p>
        </p:txBody>
      </p:sp>
      <p:sp>
        <p:nvSpPr>
          <p:cNvPr id="292" name="Rectangle 292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Freeform 293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Freeform 29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Freeform 29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Freeform 29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8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299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sp>
        <p:nvSpPr>
          <p:cNvPr id="300" name="Freeform 300"/>
          <p:cNvSpPr/>
          <p:nvPr/>
        </p:nvSpPr>
        <p:spPr>
          <a:xfrm>
            <a:off x="5157215" y="2250949"/>
            <a:ext cx="2125980" cy="1298448"/>
          </a:xfrm>
          <a:custGeom>
            <a:avLst/>
            <a:gdLst/>
            <a:ahLst/>
            <a:cxnLst/>
            <a:rect l="0" t="0" r="0" b="0"/>
            <a:pathLst>
              <a:path w="2125980" h="1298448">
                <a:moveTo>
                  <a:pt x="0" y="1298448"/>
                </a:moveTo>
                <a:lnTo>
                  <a:pt x="2125980" y="1298448"/>
                </a:lnTo>
                <a:lnTo>
                  <a:pt x="2125980" y="0"/>
                </a:lnTo>
                <a:lnTo>
                  <a:pt x="0" y="0"/>
                </a:lnTo>
                <a:lnTo>
                  <a:pt x="0" y="1298448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6195" y="1694689"/>
            <a:ext cx="2208276" cy="2215895"/>
          </a:xfrm>
          <a:prstGeom prst="rect">
            <a:avLst/>
          </a:prstGeom>
          <a:noFill/>
        </p:spPr>
      </p:pic>
      <p:sp>
        <p:nvSpPr>
          <p:cNvPr id="302" name="Freeform 302"/>
          <p:cNvSpPr/>
          <p:nvPr/>
        </p:nvSpPr>
        <p:spPr>
          <a:xfrm>
            <a:off x="2402713" y="1870965"/>
            <a:ext cx="2495931" cy="495807"/>
          </a:xfrm>
          <a:custGeom>
            <a:avLst/>
            <a:gdLst/>
            <a:ahLst/>
            <a:cxnLst/>
            <a:rect l="0" t="0" r="0" b="0"/>
            <a:pathLst>
              <a:path w="2495931" h="495807">
                <a:moveTo>
                  <a:pt x="0" y="495807"/>
                </a:moveTo>
                <a:cubicBezTo>
                  <a:pt x="204597" y="184531"/>
                  <a:pt x="987297" y="0"/>
                  <a:pt x="1748027" y="83820"/>
                </a:cubicBezTo>
                <a:cubicBezTo>
                  <a:pt x="2043683" y="116332"/>
                  <a:pt x="2305939" y="186944"/>
                  <a:pt x="2495931" y="285114"/>
                </a:cubicBezTo>
              </a:path>
            </a:pathLst>
          </a:custGeom>
          <a:noFill/>
          <a:ln w="25907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>
            <a:off x="3281171" y="1575817"/>
            <a:ext cx="449580" cy="748283"/>
          </a:xfrm>
          <a:custGeom>
            <a:avLst/>
            <a:gdLst/>
            <a:ahLst/>
            <a:cxnLst/>
            <a:rect l="0" t="0" r="0" b="0"/>
            <a:pathLst>
              <a:path w="449580" h="748283">
                <a:moveTo>
                  <a:pt x="0" y="748283"/>
                </a:moveTo>
                <a:lnTo>
                  <a:pt x="449580" y="748283"/>
                </a:lnTo>
                <a:lnTo>
                  <a:pt x="449580" y="0"/>
                </a:lnTo>
                <a:lnTo>
                  <a:pt x="0" y="0"/>
                </a:lnTo>
                <a:lnTo>
                  <a:pt x="0" y="74828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4" name="Picture 30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87319" y="1597660"/>
            <a:ext cx="568959" cy="717423"/>
          </a:xfrm>
          <a:prstGeom prst="rect">
            <a:avLst/>
          </a:prstGeom>
          <a:noFill/>
        </p:spPr>
      </p:pic>
      <p:sp>
        <p:nvSpPr>
          <p:cNvPr id="305" name="Freeform 305"/>
          <p:cNvSpPr/>
          <p:nvPr/>
        </p:nvSpPr>
        <p:spPr>
          <a:xfrm>
            <a:off x="3158489" y="2295906"/>
            <a:ext cx="303276" cy="225553"/>
          </a:xfrm>
          <a:custGeom>
            <a:avLst/>
            <a:gdLst/>
            <a:ahLst/>
            <a:cxnLst/>
            <a:rect l="0" t="0" r="0" b="0"/>
            <a:pathLst>
              <a:path w="303276" h="225553">
                <a:moveTo>
                  <a:pt x="112776" y="0"/>
                </a:moveTo>
                <a:lnTo>
                  <a:pt x="112776" y="56389"/>
                </a:lnTo>
                <a:lnTo>
                  <a:pt x="303276" y="56389"/>
                </a:lnTo>
                <a:lnTo>
                  <a:pt x="303276" y="169165"/>
                </a:lnTo>
                <a:lnTo>
                  <a:pt x="112776" y="169165"/>
                </a:lnTo>
                <a:lnTo>
                  <a:pt x="112776" y="225553"/>
                </a:lnTo>
                <a:lnTo>
                  <a:pt x="0" y="112777"/>
                </a:lnTo>
                <a:close/>
                <a:moveTo>
                  <a:pt x="1403605" y="4562094"/>
                </a:moveTo>
              </a:path>
            </a:pathLst>
          </a:custGeom>
          <a:noFill/>
          <a:ln w="25907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" name="Rectangle 30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16</a:t>
            </a:r>
          </a:p>
        </p:txBody>
      </p:sp>
      <p:sp>
        <p:nvSpPr>
          <p:cNvPr id="307" name="Rectangle 307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000658" y="5487581"/>
            <a:ext cx="10273915" cy="7391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The Network validates the </a:t>
            </a:r>
            <a:r>
              <a:rPr lang="en-AU" sz="2402" b="1" i="0" spc="0" baseline="0" dirty="0">
                <a:solidFill>
                  <a:srgbClr val="000000"/>
                </a:solidFill>
                <a:latin typeface="Arial"/>
              </a:rPr>
              <a:t>Response</a:t>
            </a:r>
            <a:r>
              <a:rPr lang="en-AU" sz="2402" b="0" i="0" spc="0" baseline="0" dirty="0">
                <a:solidFill>
                  <a:srgbClr val="000000"/>
                </a:solidFill>
                <a:latin typeface="ArialMT"/>
              </a:rPr>
              <a:t>, then sends the</a:t>
            </a:r>
            <a:r>
              <a:rPr lang="en-AU" sz="2402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2" b="0" i="0" spc="0" baseline="0" dirty="0">
                <a:solidFill>
                  <a:srgbClr val="000000"/>
                </a:solidFill>
                <a:latin typeface="ArialMT"/>
              </a:rPr>
              <a:t>U</a:t>
            </a:r>
            <a:r>
              <a:rPr lang="en-AU" sz="2402" b="0" i="0" spc="-13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2" b="0" i="0" spc="-89" baseline="0" dirty="0">
                <a:solidFill>
                  <a:srgbClr val="000000"/>
                </a:solidFill>
                <a:latin typeface="ArialMT"/>
              </a:rPr>
              <a:t>L</a:t>
            </a:r>
            <a:r>
              <a:rPr lang="en-AU" sz="2402" b="0" i="0" spc="0" baseline="0" dirty="0">
                <a:solidFill>
                  <a:srgbClr val="000000"/>
                </a:solidFill>
                <a:latin typeface="ArialMT"/>
              </a:rPr>
              <a:t> of the</a:t>
            </a:r>
            <a:r>
              <a:rPr lang="en-AU" sz="2402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2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402" b="0" i="0" spc="-53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2" b="0" i="0" spc="0" baseline="0" dirty="0">
                <a:solidFill>
                  <a:srgbClr val="000000"/>
                </a:solidFill>
                <a:latin typeface="ArialMT"/>
              </a:rPr>
              <a:t>s </a:t>
            </a:r>
          </a:p>
          <a:p>
            <a:pPr marL="922375">
              <a:lnSpc>
                <a:spcPts val="2605"/>
              </a:lnSpc>
            </a:pP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Catalog to the</a:t>
            </a:r>
            <a:r>
              <a:rPr lang="en-AU" sz="2400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Buyer</a:t>
            </a:r>
            <a:r>
              <a:rPr lang="en-AU" sz="2400" b="0" i="0" spc="-53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10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Ariba application to display to the</a:t>
            </a:r>
            <a:r>
              <a:rPr lang="en-AU" sz="2400" b="0" i="0" spc="-1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Use</a:t>
            </a:r>
            <a:r>
              <a:rPr lang="en-AU" sz="2400" b="0" i="0" spc="-135" baseline="0" dirty="0">
                <a:solidFill>
                  <a:srgbClr val="000000"/>
                </a:solidFill>
                <a:latin typeface="ArialMT"/>
              </a:rPr>
              <a:t>r.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5291073" y="2270187"/>
            <a:ext cx="1858208" cy="11787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04216"/>
            <a:r>
              <a:rPr lang="en-AU" sz="1596" b="0" i="0" spc="569" baseline="0" dirty="0">
                <a:solidFill>
                  <a:srgbClr val="00B050"/>
                </a:solidFill>
                <a:latin typeface="Wingdings-Regular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Response:</a:t>
            </a:r>
          </a:p>
          <a:p>
            <a:pPr marL="0">
              <a:lnSpc>
                <a:spcPts val="3300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-Regular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200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“Success”</a:t>
            </a:r>
          </a:p>
          <a:p>
            <a:pPr marL="557784">
              <a:lnSpc>
                <a:spcPts val="3300"/>
              </a:lnSpc>
            </a:pPr>
            <a:r>
              <a:rPr lang="en-AU" sz="1596" b="0" i="0" spc="569" baseline="0" dirty="0">
                <a:solidFill>
                  <a:srgbClr val="00B050"/>
                </a:solidFill>
                <a:latin typeface="Wingdings-Regular"/>
              </a:rPr>
              <a:t>✓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URL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Freeform 312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" name="Freeform 31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6195" y="1694689"/>
            <a:ext cx="2208276" cy="2215895"/>
          </a:xfrm>
          <a:prstGeom prst="rect">
            <a:avLst/>
          </a:prstGeom>
          <a:noFill/>
        </p:spPr>
      </p:pic>
      <p:sp>
        <p:nvSpPr>
          <p:cNvPr id="319" name="Freeform 319"/>
          <p:cNvSpPr/>
          <p:nvPr/>
        </p:nvSpPr>
        <p:spPr>
          <a:xfrm>
            <a:off x="531876" y="3965449"/>
            <a:ext cx="2125979" cy="466344"/>
          </a:xfrm>
          <a:custGeom>
            <a:avLst/>
            <a:gdLst/>
            <a:ahLst/>
            <a:cxnLst/>
            <a:rect l="0" t="0" r="0" b="0"/>
            <a:pathLst>
              <a:path w="2125979" h="466344">
                <a:moveTo>
                  <a:pt x="0" y="466344"/>
                </a:moveTo>
                <a:lnTo>
                  <a:pt x="2125979" y="466344"/>
                </a:lnTo>
                <a:lnTo>
                  <a:pt x="2125979" y="0"/>
                </a:lnTo>
                <a:lnTo>
                  <a:pt x="0" y="0"/>
                </a:lnTo>
                <a:lnTo>
                  <a:pt x="0" y="466344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Rectangle 32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17</a:t>
            </a:r>
          </a:p>
        </p:txBody>
      </p:sp>
      <p:sp>
        <p:nvSpPr>
          <p:cNvPr id="321" name="Rectangle 321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322" name="Rectangle 322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323" name="Rectangle 323"/>
          <p:cNvSpPr/>
          <p:nvPr/>
        </p:nvSpPr>
        <p:spPr>
          <a:xfrm>
            <a:off x="735482" y="5491887"/>
            <a:ext cx="10804550" cy="7385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8" baseline="0" dirty="0">
                <a:solidFill>
                  <a:srgbClr val="000000"/>
                </a:solidFill>
                <a:latin typeface="ArialMT"/>
              </a:rPr>
              <a:t>U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hop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8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upp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65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l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g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(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no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400" b="0" i="0" spc="-15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ba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wi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do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),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6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dd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m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s </a:t>
            </a:r>
          </a:p>
          <a:p>
            <a:pPr marL="216408">
              <a:lnSpc>
                <a:spcPts val="2604"/>
              </a:lnSpc>
            </a:pP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 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8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upp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7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rt.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hen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6" baseline="0" dirty="0">
                <a:solidFill>
                  <a:srgbClr val="000000"/>
                </a:solidFill>
                <a:latin typeface="ArialMT"/>
              </a:rPr>
              <a:t>d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one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,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4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ub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m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rt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6" baseline="0" dirty="0">
                <a:solidFill>
                  <a:srgbClr val="000000"/>
                </a:solidFill>
                <a:latin typeface="ArialMT"/>
              </a:rPr>
              <a:t>b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k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400" b="0" i="0" spc="-15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ba.</a:t>
            </a:r>
          </a:p>
        </p:txBody>
      </p:sp>
      <p:sp>
        <p:nvSpPr>
          <p:cNvPr id="324" name="Rectangle 324"/>
          <p:cNvSpPr/>
          <p:nvPr/>
        </p:nvSpPr>
        <p:spPr>
          <a:xfrm>
            <a:off x="802538" y="3982529"/>
            <a:ext cx="158303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Click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“Submit”</a:t>
            </a:r>
          </a:p>
        </p:txBody>
      </p:sp>
      <p:sp>
        <p:nvSpPr>
          <p:cNvPr id="325" name="Rectangle 325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Freeform 326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1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332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pic>
        <p:nvPicPr>
          <p:cNvPr id="333" name="Picture 33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6195" y="1696212"/>
            <a:ext cx="2208276" cy="2215895"/>
          </a:xfrm>
          <a:prstGeom prst="rect">
            <a:avLst/>
          </a:prstGeom>
          <a:noFill/>
        </p:spPr>
      </p:pic>
      <p:sp>
        <p:nvSpPr>
          <p:cNvPr id="334" name="Freeform 334"/>
          <p:cNvSpPr/>
          <p:nvPr/>
        </p:nvSpPr>
        <p:spPr>
          <a:xfrm>
            <a:off x="9547859" y="1652017"/>
            <a:ext cx="2124456" cy="461772"/>
          </a:xfrm>
          <a:custGeom>
            <a:avLst/>
            <a:gdLst/>
            <a:ahLst/>
            <a:cxnLst/>
            <a:rect l="0" t="0" r="0" b="0"/>
            <a:pathLst>
              <a:path w="2124456" h="461772">
                <a:moveTo>
                  <a:pt x="0" y="461772"/>
                </a:moveTo>
                <a:lnTo>
                  <a:pt x="2124456" y="461772"/>
                </a:lnTo>
                <a:lnTo>
                  <a:pt x="2124456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>
            <a:hlinkClick r:id="rId2"/>
          </p:cNvPr>
          <p:cNvSpPr/>
          <p:nvPr/>
        </p:nvSpPr>
        <p:spPr>
          <a:xfrm>
            <a:off x="6372605" y="3454909"/>
            <a:ext cx="3779521" cy="1181862"/>
          </a:xfrm>
          <a:custGeom>
            <a:avLst/>
            <a:gdLst/>
            <a:ahLst/>
            <a:cxnLst/>
            <a:rect l="0" t="0" r="0" b="0"/>
            <a:pathLst>
              <a:path w="3779521" h="1181862">
                <a:moveTo>
                  <a:pt x="0" y="1181862"/>
                </a:moveTo>
                <a:cubicBezTo>
                  <a:pt x="2087373" y="1181862"/>
                  <a:pt x="3779521" y="652780"/>
                  <a:pt x="3779521" y="0"/>
                </a:cubicBezTo>
              </a:path>
            </a:pathLst>
          </a:custGeom>
          <a:noFill/>
          <a:ln w="25907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4361" y="3391937"/>
            <a:ext cx="5684971" cy="1274127"/>
          </a:xfrm>
          <a:prstGeom prst="rect">
            <a:avLst/>
          </a:prstGeom>
          <a:noFill/>
        </p:spPr>
      </p:pic>
      <p:sp>
        <p:nvSpPr>
          <p:cNvPr id="337" name="Freeform 337"/>
          <p:cNvSpPr/>
          <p:nvPr/>
        </p:nvSpPr>
        <p:spPr>
          <a:xfrm>
            <a:off x="6152388" y="4509516"/>
            <a:ext cx="451104" cy="252984"/>
          </a:xfrm>
          <a:custGeom>
            <a:avLst/>
            <a:gdLst/>
            <a:ahLst/>
            <a:cxnLst/>
            <a:rect l="0" t="0" r="0" b="0"/>
            <a:pathLst>
              <a:path w="451104" h="252984">
                <a:moveTo>
                  <a:pt x="0" y="252984"/>
                </a:moveTo>
                <a:lnTo>
                  <a:pt x="451104" y="252984"/>
                </a:lnTo>
                <a:lnTo>
                  <a:pt x="451104" y="0"/>
                </a:lnTo>
                <a:lnTo>
                  <a:pt x="0" y="0"/>
                </a:lnTo>
                <a:lnTo>
                  <a:pt x="0" y="25298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8" name="Picture 33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56757" y="4304030"/>
            <a:ext cx="569086" cy="717550"/>
          </a:xfrm>
          <a:prstGeom prst="rect">
            <a:avLst/>
          </a:prstGeom>
          <a:noFill/>
        </p:spPr>
      </p:pic>
      <p:sp>
        <p:nvSpPr>
          <p:cNvPr id="339" name="Freeform 339"/>
          <p:cNvSpPr/>
          <p:nvPr/>
        </p:nvSpPr>
        <p:spPr>
          <a:xfrm>
            <a:off x="5666994" y="4680967"/>
            <a:ext cx="301752" cy="225551"/>
          </a:xfrm>
          <a:custGeom>
            <a:avLst/>
            <a:gdLst/>
            <a:ahLst/>
            <a:cxnLst/>
            <a:rect l="0" t="0" r="0" b="0"/>
            <a:pathLst>
              <a:path w="301752" h="225551">
                <a:moveTo>
                  <a:pt x="112776" y="0"/>
                </a:moveTo>
                <a:lnTo>
                  <a:pt x="112776" y="56388"/>
                </a:lnTo>
                <a:lnTo>
                  <a:pt x="301752" y="56388"/>
                </a:lnTo>
                <a:lnTo>
                  <a:pt x="301752" y="169163"/>
                </a:lnTo>
                <a:lnTo>
                  <a:pt x="112776" y="169163"/>
                </a:lnTo>
                <a:lnTo>
                  <a:pt x="112776" y="225551"/>
                </a:lnTo>
                <a:lnTo>
                  <a:pt x="0" y="112776"/>
                </a:lnTo>
                <a:close/>
                <a:moveTo>
                  <a:pt x="-3489961" y="2177033"/>
                </a:moveTo>
              </a:path>
            </a:pathLst>
          </a:custGeom>
          <a:noFill/>
          <a:ln w="25907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Rectangle 34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18</a:t>
            </a:r>
          </a:p>
        </p:txBody>
      </p:sp>
      <p:sp>
        <p:nvSpPr>
          <p:cNvPr id="341" name="Rectangle 341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342" name="Rectangle 342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571804" y="5162308"/>
            <a:ext cx="11094770" cy="10699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17931"/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The Supplier converts their Shopping Cart to cXML, c</a:t>
            </a:r>
            <a:r>
              <a:rPr lang="en-AU" sz="2402" b="0" i="0" spc="-13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oses the</a:t>
            </a:r>
            <a:r>
              <a:rPr lang="en-AU" sz="2402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2" b="0" i="0" spc="0" baseline="0" dirty="0">
                <a:solidFill>
                  <a:srgbClr val="000000"/>
                </a:solidFill>
                <a:latin typeface="Arial"/>
              </a:rPr>
              <a:t>connection and </a:t>
            </a:r>
          </a:p>
          <a:p>
            <a:pPr marL="0">
              <a:lnSpc>
                <a:spcPts val="2606"/>
              </a:lnSpc>
            </a:pP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sends a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PunchOut Order Message (POOM</a:t>
            </a:r>
            <a:r>
              <a:rPr lang="en-AU" sz="2400" b="1" i="0" spc="652" baseline="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back 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400" b="0" i="0" spc="-36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0" i="0" spc="-3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 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400" b="0" i="0" spc="-14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ba</a:t>
            </a:r>
            <a:r>
              <a:rPr lang="en-AU" sz="24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0" i="0" spc="-34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pp</a:t>
            </a:r>
            <a:r>
              <a:rPr lang="en-AU" sz="2400" b="0" i="0" spc="-29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0" i="0" spc="-41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0" i="0" spc="-24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0" i="0" spc="-29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0" i="0" spc="-3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0" i="0" spc="-32" baseline="0" dirty="0">
                <a:solidFill>
                  <a:srgbClr val="000000"/>
                </a:solidFill>
                <a:latin typeface="Arial"/>
              </a:rPr>
              <a:t>, </a:t>
            </a:r>
          </a:p>
          <a:p>
            <a:pPr marL="222504">
              <a:lnSpc>
                <a:spcPts val="2603"/>
              </a:lnSpc>
            </a:pP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hen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6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dd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m</a:t>
            </a:r>
            <a:r>
              <a:rPr lang="en-AU" sz="2400" b="0" i="0" spc="-37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m 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8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upp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U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89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-36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10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ba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hop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p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g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41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39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rt.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9856596" y="1690432"/>
            <a:ext cx="1509297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Cart</a:t>
            </a:r>
            <a:r>
              <a:rPr lang="en-AU" sz="2004" b="0" i="0" spc="0" baseline="0" dirty="0">
                <a:solidFill>
                  <a:srgbClr val="000000"/>
                </a:solidFill>
                <a:latin typeface="Wingdings-Regular"/>
              </a:rPr>
              <a:t>→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POOM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Freeform 346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" name="Freeform 34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" name="Freeform 34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1" name="Picture 19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pic>
        <p:nvPicPr>
          <p:cNvPr id="352" name="Picture 18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pic>
        <p:nvPicPr>
          <p:cNvPr id="353" name="Picture 33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6195" y="1696212"/>
            <a:ext cx="2208276" cy="2215895"/>
          </a:xfrm>
          <a:prstGeom prst="rect">
            <a:avLst/>
          </a:prstGeom>
          <a:noFill/>
        </p:spPr>
      </p:pic>
      <p:sp>
        <p:nvSpPr>
          <p:cNvPr id="354" name="Freeform 354"/>
          <p:cNvSpPr/>
          <p:nvPr/>
        </p:nvSpPr>
        <p:spPr>
          <a:xfrm>
            <a:off x="534923" y="3951733"/>
            <a:ext cx="2208277" cy="1734312"/>
          </a:xfrm>
          <a:custGeom>
            <a:avLst/>
            <a:gdLst/>
            <a:ahLst/>
            <a:cxnLst/>
            <a:rect l="0" t="0" r="0" b="0"/>
            <a:pathLst>
              <a:path w="2208277" h="1734312">
                <a:moveTo>
                  <a:pt x="0" y="1734312"/>
                </a:moveTo>
                <a:lnTo>
                  <a:pt x="2208277" y="1734312"/>
                </a:lnTo>
                <a:lnTo>
                  <a:pt x="2208277" y="0"/>
                </a:lnTo>
                <a:lnTo>
                  <a:pt x="0" y="0"/>
                </a:lnTo>
                <a:lnTo>
                  <a:pt x="0" y="1734312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>
            <a:off x="6152388" y="4509516"/>
            <a:ext cx="451104" cy="252984"/>
          </a:xfrm>
          <a:custGeom>
            <a:avLst/>
            <a:gdLst/>
            <a:ahLst/>
            <a:cxnLst/>
            <a:rect l="0" t="0" r="0" b="0"/>
            <a:pathLst>
              <a:path w="451104" h="252984">
                <a:moveTo>
                  <a:pt x="0" y="252984"/>
                </a:moveTo>
                <a:lnTo>
                  <a:pt x="451104" y="252984"/>
                </a:lnTo>
                <a:lnTo>
                  <a:pt x="451104" y="0"/>
                </a:lnTo>
                <a:lnTo>
                  <a:pt x="0" y="0"/>
                </a:lnTo>
                <a:lnTo>
                  <a:pt x="0" y="25298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Rectangle 35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19</a:t>
            </a:r>
          </a:p>
        </p:txBody>
      </p:sp>
      <p:sp>
        <p:nvSpPr>
          <p:cNvPr id="357" name="Rectangle 357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358" name="Rectangle 358"/>
          <p:cNvSpPr/>
          <p:nvPr/>
        </p:nvSpPr>
        <p:spPr>
          <a:xfrm>
            <a:off x="1068628" y="1205739"/>
            <a:ext cx="10227731" cy="34297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40749" algn="l"/>
                <a:tab pos="8940749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	</a:t>
            </a:r>
            <a:r>
              <a:rPr lang="en-AU" sz="29696" b="0" i="0" spc="0" baseline="-17779" dirty="0">
                <a:solidFill>
                  <a:srgbClr val="000000"/>
                </a:solidFill>
                <a:latin typeface="Webdings"/>
                <a:hlinkClick r:id="rId2"/>
              </a:rPr>
              <a:t>	</a:t>
            </a:r>
          </a:p>
        </p:txBody>
      </p:sp>
      <p:sp>
        <p:nvSpPr>
          <p:cNvPr id="359" name="Rectangle 359"/>
          <p:cNvSpPr/>
          <p:nvPr/>
        </p:nvSpPr>
        <p:spPr>
          <a:xfrm>
            <a:off x="721766" y="4018215"/>
            <a:ext cx="1906265" cy="12549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Ready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submit </a:t>
            </a:r>
          </a:p>
          <a:p>
            <a:pPr marL="20452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Cart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</a:t>
            </a:r>
          </a:p>
          <a:p>
            <a:pPr marL="359968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become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</a:t>
            </a:r>
          </a:p>
          <a:p>
            <a:pPr marL="286816">
              <a:lnSpc>
                <a:spcPts val="2400"/>
              </a:lnSpc>
            </a:pP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Requisition</a:t>
            </a:r>
          </a:p>
        </p:txBody>
      </p:sp>
      <p:sp>
        <p:nvSpPr>
          <p:cNvPr id="360" name="Rectangle 360"/>
          <p:cNvSpPr/>
          <p:nvPr/>
        </p:nvSpPr>
        <p:spPr>
          <a:xfrm>
            <a:off x="1151839" y="5237669"/>
            <a:ext cx="974765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buy!</a:t>
            </a:r>
          </a:p>
        </p:txBody>
      </p:sp>
      <p:sp>
        <p:nvSpPr>
          <p:cNvPr id="361" name="Rectangle 361"/>
          <p:cNvSpPr/>
          <p:nvPr/>
        </p:nvSpPr>
        <p:spPr>
          <a:xfrm>
            <a:off x="9904221" y="4162629"/>
            <a:ext cx="15419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28" baseline="0" dirty="0">
                <a:solidFill>
                  <a:srgbClr val="F0AB00"/>
                </a:solidFill>
                <a:latin typeface="Arial"/>
                <a:hlinkClick r:id="rId2"/>
              </a:rPr>
              <a:t>w</a:t>
            </a:r>
            <a:r>
              <a:rPr lang="en-AU" sz="1800" b="0" i="0" spc="-17" baseline="0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reeform 109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Freeform 110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Freeform 112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Rectangle 114"/>
          <p:cNvSpPr/>
          <p:nvPr/>
        </p:nvSpPr>
        <p:spPr>
          <a:xfrm>
            <a:off x="504139" y="6520587"/>
            <a:ext cx="12003286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122711" algn="l"/>
                <a:tab pos="11122711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ǀ	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	</a:t>
            </a:r>
          </a:p>
        </p:txBody>
      </p:sp>
      <p:sp>
        <p:nvSpPr>
          <p:cNvPr id="115" name="Rectangle 115"/>
          <p:cNvSpPr/>
          <p:nvPr/>
        </p:nvSpPr>
        <p:spPr>
          <a:xfrm>
            <a:off x="504139" y="1580069"/>
            <a:ext cx="2341982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What</a:t>
            </a:r>
            <a:r>
              <a:rPr lang="en-AU" sz="2004" b="1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2004" b="1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PunchOut?</a:t>
            </a:r>
          </a:p>
        </p:txBody>
      </p:sp>
      <p:sp>
        <p:nvSpPr>
          <p:cNvPr id="116" name="Rectangle 116"/>
          <p:cNvSpPr/>
          <p:nvPr/>
        </p:nvSpPr>
        <p:spPr>
          <a:xfrm>
            <a:off x="504139" y="1966291"/>
            <a:ext cx="204155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91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Ho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does it </a:t>
            </a:r>
            <a:r>
              <a:rPr lang="en-AU" sz="1800" b="0" i="0" spc="-38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ork?</a:t>
            </a:r>
          </a:p>
        </p:txBody>
      </p:sp>
      <p:sp>
        <p:nvSpPr>
          <p:cNvPr id="117" name="Rectangle 117"/>
          <p:cNvSpPr/>
          <p:nvPr/>
        </p:nvSpPr>
        <p:spPr>
          <a:xfrm>
            <a:off x="504139" y="2464370"/>
            <a:ext cx="6414110" cy="6917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Setting</a:t>
            </a:r>
            <a:r>
              <a:rPr lang="en-AU" sz="2004" b="1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up </a:t>
            </a:r>
            <a:r>
              <a:rPr lang="en-AU" sz="2004" b="1" i="0" spc="-4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2004" b="1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1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Ne</a:t>
            </a:r>
            <a:r>
              <a:rPr lang="en-AU" sz="2004" b="1" i="0" spc="-2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work</a:t>
            </a:r>
            <a:r>
              <a:rPr lang="en-AU" sz="2004" b="1" i="0" spc="-1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Account</a:t>
            </a:r>
            <a:r>
              <a:rPr lang="en-AU" sz="2004" b="1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1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</a:p>
          <a:p>
            <a:pPr marL="0">
              <a:lnSpc>
                <a:spcPts val="2765"/>
              </a:lnSpc>
            </a:pPr>
            <a:r>
              <a:rPr lang="en-AU" sz="1800" b="0" i="0" spc="591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PunchOut UR</a:t>
            </a:r>
            <a:r>
              <a:rPr lang="en-AU" sz="1800" b="0" i="0" spc="-78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and</a:t>
            </a:r>
            <a:r>
              <a:rPr lang="en-AU" sz="1800" b="0" i="0" spc="-8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Authentication</a:t>
            </a:r>
          </a:p>
        </p:txBody>
      </p:sp>
      <p:sp>
        <p:nvSpPr>
          <p:cNvPr id="118" name="Rectangle 118"/>
          <p:cNvSpPr/>
          <p:nvPr/>
        </p:nvSpPr>
        <p:spPr>
          <a:xfrm>
            <a:off x="504139" y="3348545"/>
            <a:ext cx="4370666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-145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emp</a:t>
            </a:r>
            <a:r>
              <a:rPr lang="en-AU" sz="2004" b="1" i="0" spc="-1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ates</a:t>
            </a:r>
            <a:r>
              <a:rPr lang="en-AU" sz="2004" b="1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and Catalog</a:t>
            </a:r>
            <a:r>
              <a:rPr lang="en-AU" sz="2004" b="1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Fi</a:t>
            </a:r>
            <a:r>
              <a:rPr lang="en-AU" sz="2004" b="1" i="0" spc="-1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 Creation</a:t>
            </a:r>
          </a:p>
        </p:txBody>
      </p:sp>
      <p:sp>
        <p:nvSpPr>
          <p:cNvPr id="119" name="Rectangle 119"/>
          <p:cNvSpPr/>
          <p:nvPr/>
        </p:nvSpPr>
        <p:spPr>
          <a:xfrm>
            <a:off x="504139" y="3734385"/>
            <a:ext cx="231175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91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Level 1 Catalog Files</a:t>
            </a:r>
          </a:p>
        </p:txBody>
      </p:sp>
      <p:sp>
        <p:nvSpPr>
          <p:cNvPr id="120" name="Rectangle 120"/>
          <p:cNvSpPr/>
          <p:nvPr/>
        </p:nvSpPr>
        <p:spPr>
          <a:xfrm>
            <a:off x="504139" y="4232464"/>
            <a:ext cx="2478907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-145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esting</a:t>
            </a:r>
            <a:r>
              <a:rPr lang="en-AU" sz="2004" b="1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Connecti</a:t>
            </a:r>
            <a:r>
              <a:rPr lang="en-AU" sz="2004" b="1" i="0" spc="-23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ity</a:t>
            </a:r>
          </a:p>
        </p:txBody>
      </p:sp>
      <p:sp>
        <p:nvSpPr>
          <p:cNvPr id="121" name="Rectangle 121"/>
          <p:cNvSpPr/>
          <p:nvPr/>
        </p:nvSpPr>
        <p:spPr>
          <a:xfrm>
            <a:off x="504139" y="4617961"/>
            <a:ext cx="1806887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590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1802" b="0" i="0" spc="-5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roubl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shooting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504139" y="4969206"/>
            <a:ext cx="103647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1" i="0" spc="-53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ppendix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504139" y="5319726"/>
            <a:ext cx="211790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91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1800" b="0" i="0" spc="-53" baseline="0" dirty="0">
                <a:solidFill>
                  <a:srgbClr val="000000"/>
                </a:solidFill>
                <a:latin typeface="Arial"/>
              </a:rPr>
              <a:t>Uploading</a:t>
            </a:r>
            <a:r>
              <a:rPr lang="en-AU" sz="1800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53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1800" b="0" i="0" spc="-45" baseline="0" dirty="0">
                <a:solidFill>
                  <a:srgbClr val="000000"/>
                </a:solidFill>
                <a:latin typeface="Arial"/>
              </a:rPr>
              <a:t> I</a:t>
            </a:r>
            <a:r>
              <a:rPr lang="en-AU" sz="1800" b="0" i="0" spc="-47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0" b="0" i="0" spc="-53" baseline="0" dirty="0">
                <a:solidFill>
                  <a:srgbClr val="000000"/>
                </a:solidFill>
                <a:latin typeface="Arial"/>
              </a:rPr>
              <a:t>age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504139" y="457556"/>
            <a:ext cx="111587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Agenda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Freeform 36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Rectangle 363"/>
          <p:cNvSpPr/>
          <p:nvPr/>
        </p:nvSpPr>
        <p:spPr>
          <a:xfrm>
            <a:off x="504139" y="2671900"/>
            <a:ext cx="7466353" cy="14195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Settin</a:t>
            </a:r>
            <a:r>
              <a:rPr lang="en-AU" sz="4406" b="1" i="0" spc="-18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 up a</a:t>
            </a:r>
            <a:r>
              <a:rPr lang="en-AU" sz="4406" b="1" i="0" spc="-1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4406" b="1" i="0" spc="-1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Ariba Ne</a:t>
            </a:r>
            <a:r>
              <a:rPr lang="en-AU" sz="4406" b="1" i="0" spc="-1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work</a:t>
            </a:r>
          </a:p>
          <a:p>
            <a:pPr marL="0">
              <a:lnSpc>
                <a:spcPts val="5281"/>
              </a:lnSpc>
            </a:pPr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Account 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for</a:t>
            </a:r>
            <a:r>
              <a:rPr lang="en-AU" sz="4404" b="1" i="0" spc="-14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PunchO</a:t>
            </a:r>
            <a:r>
              <a:rPr lang="en-AU" sz="4404" b="1" i="0" spc="-18" baseline="0" dirty="0">
                <a:solidFill>
                  <a:srgbClr val="F0AB00"/>
                </a:solidFill>
                <a:latin typeface="Arial"/>
              </a:rPr>
              <a:t>ut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Freeform 364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9" name="Picture 36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7060" y="2206753"/>
            <a:ext cx="5900928" cy="3543300"/>
          </a:xfrm>
          <a:prstGeom prst="rect">
            <a:avLst/>
          </a:prstGeom>
          <a:noFill/>
        </p:spPr>
      </p:pic>
      <p:sp>
        <p:nvSpPr>
          <p:cNvPr id="370" name="Rectangle 37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21</a:t>
            </a:r>
          </a:p>
        </p:txBody>
      </p:sp>
      <p:sp>
        <p:nvSpPr>
          <p:cNvPr id="371" name="Rectangle 371"/>
          <p:cNvSpPr/>
          <p:nvPr/>
        </p:nvSpPr>
        <p:spPr>
          <a:xfrm>
            <a:off x="504139" y="1580069"/>
            <a:ext cx="682542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Login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your</a:t>
            </a:r>
            <a:r>
              <a:rPr lang="en-AU" sz="2004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Supp</a:t>
            </a:r>
            <a:r>
              <a:rPr lang="en-AU" sz="2004" b="1" i="0" spc="-13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ier</a:t>
            </a:r>
            <a:r>
              <a:rPr lang="en-AU" sz="2004" b="1" i="0" spc="-8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Account</a:t>
            </a:r>
            <a:r>
              <a:rPr lang="en-AU" sz="2004" b="1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(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supplie</a:t>
            </a:r>
            <a:r>
              <a:rPr lang="en-AU" sz="2004" b="0" i="0" spc="-99" baseline="0" dirty="0">
                <a:solidFill>
                  <a:srgbClr val="000000"/>
                </a:solidFill>
                <a:latin typeface="Arial"/>
                <a:hlinkClick r:id="rId2"/>
              </a:rPr>
              <a:t>r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.a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  <a:hlinkClick r:id="rId2"/>
              </a:rPr>
              <a:t>r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iba.com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372" name="Rectangle 372"/>
          <p:cNvSpPr/>
          <p:nvPr/>
        </p:nvSpPr>
        <p:spPr>
          <a:xfrm>
            <a:off x="504139" y="457556"/>
            <a:ext cx="572383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Setting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up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400" b="1" i="0" spc="-9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67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account for PunchOut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Freeform 37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8" name="Picture 3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00728" y="1620012"/>
            <a:ext cx="7534656" cy="1295400"/>
          </a:xfrm>
          <a:prstGeom prst="rect">
            <a:avLst/>
          </a:prstGeom>
          <a:noFill/>
        </p:spPr>
      </p:pic>
      <p:pic>
        <p:nvPicPr>
          <p:cNvPr id="379" name="Picture 37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94292" y="2043684"/>
            <a:ext cx="2567939" cy="4379976"/>
          </a:xfrm>
          <a:prstGeom prst="rect">
            <a:avLst/>
          </a:prstGeom>
          <a:noFill/>
        </p:spPr>
      </p:pic>
      <p:sp>
        <p:nvSpPr>
          <p:cNvPr id="380" name="Freeform 380"/>
          <p:cNvSpPr/>
          <p:nvPr/>
        </p:nvSpPr>
        <p:spPr>
          <a:xfrm>
            <a:off x="9123426" y="5574030"/>
            <a:ext cx="1513332" cy="348996"/>
          </a:xfrm>
          <a:custGeom>
            <a:avLst/>
            <a:gdLst/>
            <a:ahLst/>
            <a:cxnLst/>
            <a:rect l="0" t="0" r="0" b="0"/>
            <a:pathLst>
              <a:path w="1513332" h="348996">
                <a:moveTo>
                  <a:pt x="0" y="348996"/>
                </a:moveTo>
                <a:lnTo>
                  <a:pt x="1513332" y="348996"/>
                </a:lnTo>
                <a:lnTo>
                  <a:pt x="1513332" y="0"/>
                </a:lnTo>
                <a:lnTo>
                  <a:pt x="0" y="0"/>
                </a:lnTo>
                <a:lnTo>
                  <a:pt x="0" y="348996"/>
                </a:lnTo>
                <a:close/>
              </a:path>
            </a:pathLst>
          </a:custGeom>
          <a:noFill/>
          <a:ln w="22859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>
            <a:off x="9722357" y="1532383"/>
            <a:ext cx="1513332" cy="512064"/>
          </a:xfrm>
          <a:custGeom>
            <a:avLst/>
            <a:gdLst/>
            <a:ahLst/>
            <a:cxnLst/>
            <a:rect l="0" t="0" r="0" b="0"/>
            <a:pathLst>
              <a:path w="1513332" h="512064">
                <a:moveTo>
                  <a:pt x="0" y="512064"/>
                </a:moveTo>
                <a:lnTo>
                  <a:pt x="1513332" y="512064"/>
                </a:lnTo>
                <a:lnTo>
                  <a:pt x="1513332" y="0"/>
                </a:lnTo>
                <a:lnTo>
                  <a:pt x="0" y="0"/>
                </a:lnTo>
                <a:lnTo>
                  <a:pt x="0" y="512064"/>
                </a:lnTo>
                <a:close/>
              </a:path>
            </a:pathLst>
          </a:custGeom>
          <a:noFill/>
          <a:ln w="22859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Rectangle 38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22</a:t>
            </a:r>
          </a:p>
        </p:txBody>
      </p:sp>
      <p:sp>
        <p:nvSpPr>
          <p:cNvPr id="383" name="Rectangle 383"/>
          <p:cNvSpPr/>
          <p:nvPr/>
        </p:nvSpPr>
        <p:spPr>
          <a:xfrm>
            <a:off x="504139" y="1580069"/>
            <a:ext cx="3362218" cy="645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Go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Compan</a:t>
            </a:r>
            <a:r>
              <a:rPr lang="en-AU" sz="2004" b="1" i="0" spc="-3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 Settings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, </a:t>
            </a:r>
          </a:p>
          <a:p>
            <a:pPr marL="170688">
              <a:lnSpc>
                <a:spcPts val="2403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click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pulldown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menu</a:t>
            </a:r>
          </a:p>
        </p:txBody>
      </p:sp>
      <p:sp>
        <p:nvSpPr>
          <p:cNvPr id="384" name="Rectangle 384"/>
          <p:cNvSpPr/>
          <p:nvPr/>
        </p:nvSpPr>
        <p:spPr>
          <a:xfrm>
            <a:off x="504139" y="2418650"/>
            <a:ext cx="3189916" cy="6453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Scroll down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click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 </a:t>
            </a:r>
          </a:p>
          <a:p>
            <a:pPr marL="170688">
              <a:lnSpc>
                <a:spcPts val="2400"/>
              </a:lnSpc>
            </a:pP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1" i="0" spc="-1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ectronic</a:t>
            </a:r>
            <a:r>
              <a:rPr lang="en-AU" sz="2004" b="1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Order</a:t>
            </a:r>
            <a:r>
              <a:rPr lang="en-AU" sz="2004" b="1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Routing</a:t>
            </a:r>
          </a:p>
        </p:txBody>
      </p:sp>
      <p:sp>
        <p:nvSpPr>
          <p:cNvPr id="385" name="Rectangle 385"/>
          <p:cNvSpPr/>
          <p:nvPr/>
        </p:nvSpPr>
        <p:spPr>
          <a:xfrm>
            <a:off x="504139" y="457556"/>
            <a:ext cx="572383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Setting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up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400" b="1" i="0" spc="-9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67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account for PunchOut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Freeform 386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Freeform 38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Freeform 38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" name="Freeform 39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91" name="Picture 39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555" y="1620012"/>
            <a:ext cx="7783068" cy="3886200"/>
          </a:xfrm>
          <a:prstGeom prst="rect">
            <a:avLst/>
          </a:prstGeom>
          <a:noFill/>
        </p:spPr>
      </p:pic>
      <p:sp>
        <p:nvSpPr>
          <p:cNvPr id="392" name="Freeform 392"/>
          <p:cNvSpPr/>
          <p:nvPr/>
        </p:nvSpPr>
        <p:spPr>
          <a:xfrm>
            <a:off x="4944617" y="4555998"/>
            <a:ext cx="2022349" cy="321564"/>
          </a:xfrm>
          <a:custGeom>
            <a:avLst/>
            <a:gdLst/>
            <a:ahLst/>
            <a:cxnLst/>
            <a:rect l="0" t="0" r="0" b="0"/>
            <a:pathLst>
              <a:path w="2022349" h="321564">
                <a:moveTo>
                  <a:pt x="0" y="321564"/>
                </a:moveTo>
                <a:lnTo>
                  <a:pt x="2022349" y="321564"/>
                </a:lnTo>
                <a:lnTo>
                  <a:pt x="2022349" y="0"/>
                </a:lnTo>
                <a:lnTo>
                  <a:pt x="0" y="0"/>
                </a:lnTo>
                <a:lnTo>
                  <a:pt x="0" y="321564"/>
                </a:lnTo>
                <a:close/>
              </a:path>
            </a:pathLst>
          </a:custGeom>
          <a:noFill/>
          <a:ln w="22859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" name="Rectangle 393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23</a:t>
            </a:r>
          </a:p>
        </p:txBody>
      </p:sp>
      <p:sp>
        <p:nvSpPr>
          <p:cNvPr id="394" name="Rectangle 394"/>
          <p:cNvSpPr/>
          <p:nvPr/>
        </p:nvSpPr>
        <p:spPr>
          <a:xfrm>
            <a:off x="504139" y="1580069"/>
            <a:ext cx="3391318" cy="645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Under</a:t>
            </a:r>
            <a:r>
              <a:rPr lang="en-AU" sz="2004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1" i="0" spc="-1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ectronic</a:t>
            </a:r>
            <a:r>
              <a:rPr lang="en-AU" sz="2004" b="1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Order</a:t>
            </a:r>
          </a:p>
          <a:p>
            <a:pPr marL="170688">
              <a:lnSpc>
                <a:spcPts val="2403"/>
              </a:lnSpc>
            </a:pP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Routing</a:t>
            </a:r>
            <a:r>
              <a:rPr lang="en-AU" sz="2004" b="1" i="0" spc="532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click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Configure</a:t>
            </a:r>
          </a:p>
        </p:txBody>
      </p:sp>
      <p:sp>
        <p:nvSpPr>
          <p:cNvPr id="395" name="Rectangle 395"/>
          <p:cNvSpPr/>
          <p:nvPr/>
        </p:nvSpPr>
        <p:spPr>
          <a:xfrm>
            <a:off x="674827" y="2190050"/>
            <a:ext cx="3029917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cXM</a:t>
            </a:r>
            <a:r>
              <a:rPr lang="en-AU" sz="2004" b="1" i="0" spc="-4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 (nati</a:t>
            </a:r>
            <a:r>
              <a:rPr lang="en-AU" sz="2004" b="1" i="0" spc="-23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e)</a:t>
            </a:r>
            <a:r>
              <a:rPr lang="en-AU" sz="2004" b="1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integration</a:t>
            </a:r>
          </a:p>
        </p:txBody>
      </p:sp>
      <p:sp>
        <p:nvSpPr>
          <p:cNvPr id="396" name="Rectangle 396"/>
          <p:cNvSpPr/>
          <p:nvPr/>
        </p:nvSpPr>
        <p:spPr>
          <a:xfrm>
            <a:off x="504139" y="457556"/>
            <a:ext cx="572383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Setting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up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400" b="1" i="0" spc="-9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67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account for PunchOut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Freeform 397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" name="Freeform 400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" name="Freeform 401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2" name="Picture 40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5755" y="1609345"/>
            <a:ext cx="6882383" cy="4802123"/>
          </a:xfrm>
          <a:prstGeom prst="rect">
            <a:avLst/>
          </a:prstGeom>
          <a:noFill/>
        </p:spPr>
      </p:pic>
      <p:sp>
        <p:nvSpPr>
          <p:cNvPr id="403" name="Freeform 403"/>
          <p:cNvSpPr/>
          <p:nvPr/>
        </p:nvSpPr>
        <p:spPr>
          <a:xfrm>
            <a:off x="5740146" y="3510534"/>
            <a:ext cx="4797552" cy="1030224"/>
          </a:xfrm>
          <a:custGeom>
            <a:avLst/>
            <a:gdLst/>
            <a:ahLst/>
            <a:cxnLst/>
            <a:rect l="0" t="0" r="0" b="0"/>
            <a:pathLst>
              <a:path w="4797552" h="1030224">
                <a:moveTo>
                  <a:pt x="0" y="1030224"/>
                </a:moveTo>
                <a:lnTo>
                  <a:pt x="4797552" y="1030224"/>
                </a:lnTo>
                <a:lnTo>
                  <a:pt x="4797552" y="0"/>
                </a:lnTo>
                <a:lnTo>
                  <a:pt x="0" y="0"/>
                </a:lnTo>
                <a:lnTo>
                  <a:pt x="0" y="1030224"/>
                </a:lnTo>
                <a:close/>
              </a:path>
            </a:pathLst>
          </a:custGeom>
          <a:noFill/>
          <a:ln w="22859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>
            <a:off x="6098285" y="5766055"/>
            <a:ext cx="4559809" cy="461772"/>
          </a:xfrm>
          <a:custGeom>
            <a:avLst/>
            <a:gdLst/>
            <a:ahLst/>
            <a:cxnLst/>
            <a:rect l="0" t="0" r="0" b="0"/>
            <a:pathLst>
              <a:path w="4559809" h="461772">
                <a:moveTo>
                  <a:pt x="0" y="461772"/>
                </a:moveTo>
                <a:lnTo>
                  <a:pt x="4559809" y="461772"/>
                </a:lnTo>
                <a:lnTo>
                  <a:pt x="4559809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noFill/>
          <a:ln w="22859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Rectangle 40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24</a:t>
            </a:r>
          </a:p>
        </p:txBody>
      </p:sp>
      <p:sp>
        <p:nvSpPr>
          <p:cNvPr id="406" name="Rectangle 406"/>
          <p:cNvSpPr/>
          <p:nvPr/>
        </p:nvSpPr>
        <p:spPr>
          <a:xfrm>
            <a:off x="504139" y="1549589"/>
            <a:ext cx="4088162" cy="6152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-109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wo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things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need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set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you</a:t>
            </a:r>
          </a:p>
          <a:p>
            <a:pPr marL="0">
              <a:lnSpc>
                <a:spcPts val="2163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provide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catalogs.</a:t>
            </a:r>
          </a:p>
        </p:txBody>
      </p:sp>
      <p:sp>
        <p:nvSpPr>
          <p:cNvPr id="407" name="Rectangle 407"/>
          <p:cNvSpPr/>
          <p:nvPr/>
        </p:nvSpPr>
        <p:spPr>
          <a:xfrm>
            <a:off x="504139" y="2327211"/>
            <a:ext cx="3978751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First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004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Authenticat</a:t>
            </a:r>
            <a:r>
              <a:rPr lang="en-AU" sz="2004" b="1" i="0" spc="-19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004" b="1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Method.</a:t>
            </a:r>
          </a:p>
        </p:txBody>
      </p:sp>
      <p:sp>
        <p:nvSpPr>
          <p:cNvPr id="408" name="Rectangle 408"/>
          <p:cNvSpPr/>
          <p:nvPr/>
        </p:nvSpPr>
        <p:spPr>
          <a:xfrm>
            <a:off x="674827" y="2601531"/>
            <a:ext cx="337265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Preferred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Shared</a:t>
            </a:r>
            <a:r>
              <a:rPr lang="en-AU" sz="2004" b="1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Secret.</a:t>
            </a:r>
          </a:p>
        </p:txBody>
      </p:sp>
      <p:sp>
        <p:nvSpPr>
          <p:cNvPr id="409" name="Rectangle 409"/>
          <p:cNvSpPr/>
          <p:nvPr/>
        </p:nvSpPr>
        <p:spPr>
          <a:xfrm>
            <a:off x="674827" y="2875850"/>
            <a:ext cx="4115226" cy="11637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-109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ype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Shared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Secret,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 </a:t>
            </a:r>
          </a:p>
          <a:p>
            <a:pPr marL="0">
              <a:lnSpc>
                <a:spcPts val="2160"/>
              </a:lnSpc>
            </a:pP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confirm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it.</a:t>
            </a:r>
            <a:r>
              <a:rPr lang="en-AU" sz="2006" b="0" i="0" spc="-4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This</a:t>
            </a:r>
            <a:r>
              <a:rPr lang="en-AU" sz="200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Shared</a:t>
            </a:r>
            <a:r>
              <a:rPr lang="en-AU" sz="200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Secret</a:t>
            </a:r>
            <a:r>
              <a:rPr lang="en-AU" sz="200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will be</a:t>
            </a:r>
          </a:p>
          <a:p>
            <a:pPr marL="0">
              <a:lnSpc>
                <a:spcPts val="2161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sent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you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authenticate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requests</a:t>
            </a:r>
          </a:p>
          <a:p>
            <a:pPr marL="0">
              <a:lnSpc>
                <a:spcPts val="2159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from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your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Buyers</a:t>
            </a:r>
          </a:p>
        </p:txBody>
      </p:sp>
      <p:sp>
        <p:nvSpPr>
          <p:cNvPr id="410" name="Rectangle 410"/>
          <p:cNvSpPr/>
          <p:nvPr/>
        </p:nvSpPr>
        <p:spPr>
          <a:xfrm>
            <a:off x="504139" y="4201984"/>
            <a:ext cx="3998552" cy="6149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Second,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enter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complete</a:t>
            </a:r>
          </a:p>
          <a:p>
            <a:pPr marL="170688">
              <a:lnSpc>
                <a:spcPts val="2160"/>
              </a:lnSpc>
            </a:pPr>
            <a:r>
              <a:rPr lang="en-AU" sz="2006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6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1" i="0" spc="0" baseline="0" dirty="0">
                <a:solidFill>
                  <a:srgbClr val="000000"/>
                </a:solidFill>
                <a:latin typeface="Arial"/>
              </a:rPr>
              <a:t>Request</a:t>
            </a:r>
            <a:r>
              <a:rPr lang="en-AU" sz="2006" b="1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1" i="0" spc="0" baseline="0" dirty="0">
                <a:solidFill>
                  <a:srgbClr val="000000"/>
                </a:solidFill>
                <a:latin typeface="Arial"/>
              </a:rPr>
              <a:t>URL.</a:t>
            </a:r>
            <a:r>
              <a:rPr lang="en-AU" sz="2006" b="1" i="0" spc="-1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This is </a:t>
            </a:r>
          </a:p>
        </p:txBody>
      </p:sp>
      <p:sp>
        <p:nvSpPr>
          <p:cNvPr id="411" name="Rectangle 411"/>
          <p:cNvSpPr/>
          <p:nvPr/>
        </p:nvSpPr>
        <p:spPr>
          <a:xfrm>
            <a:off x="674827" y="4751005"/>
            <a:ext cx="3894990" cy="116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location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requests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will be</a:t>
            </a:r>
          </a:p>
          <a:p>
            <a:pPr marL="0">
              <a:lnSpc>
                <a:spcPts val="2159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sent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to.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This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field is checked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</a:p>
          <a:p>
            <a:pPr marL="0">
              <a:lnSpc>
                <a:spcPts val="2159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value used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each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time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Buyer </a:t>
            </a:r>
          </a:p>
          <a:p>
            <a:pPr marL="0">
              <a:lnSpc>
                <a:spcPts val="2159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punches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out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your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site </a:t>
            </a:r>
          </a:p>
        </p:txBody>
      </p:sp>
      <p:sp>
        <p:nvSpPr>
          <p:cNvPr id="412" name="Rectangle 412"/>
          <p:cNvSpPr/>
          <p:nvPr/>
        </p:nvSpPr>
        <p:spPr>
          <a:xfrm>
            <a:off x="504139" y="457556"/>
            <a:ext cx="572383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Setting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up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400" b="1" i="0" spc="-9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67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account for PunchOut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Freeform 41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Rectangle 414"/>
          <p:cNvSpPr/>
          <p:nvPr/>
        </p:nvSpPr>
        <p:spPr>
          <a:xfrm>
            <a:off x="504139" y="2671900"/>
            <a:ext cx="5593260" cy="14195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6" b="1" i="0" spc="-33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empl</a:t>
            </a:r>
            <a:r>
              <a:rPr lang="en-AU" sz="4406" b="1" i="0" spc="-14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tes a</a:t>
            </a:r>
            <a:r>
              <a:rPr lang="en-AU" sz="4406" b="1" i="0" spc="-14" baseline="0" dirty="0">
                <a:solidFill>
                  <a:srgbClr val="000000"/>
                </a:solidFill>
                <a:latin typeface="Arial"/>
              </a:rPr>
              <a:t>nd</a:t>
            </a:r>
          </a:p>
          <a:p>
            <a:pPr marL="0">
              <a:lnSpc>
                <a:spcPts val="5281"/>
              </a:lnSpc>
            </a:pP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Catalo</a:t>
            </a:r>
            <a:r>
              <a:rPr lang="en-AU" sz="4404" b="1" i="0" spc="1216" baseline="0" dirty="0">
                <a:solidFill>
                  <a:srgbClr val="F0AB00"/>
                </a:solidFill>
                <a:latin typeface="Arial"/>
              </a:rPr>
              <a:t>g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File Creation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Freeform 415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Freeform 416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" name="Freeform 417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Rectangle 42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26</a:t>
            </a:r>
          </a:p>
        </p:txBody>
      </p:sp>
      <p:sp>
        <p:nvSpPr>
          <p:cNvPr id="421" name="Rectangle 421"/>
          <p:cNvSpPr/>
          <p:nvPr/>
        </p:nvSpPr>
        <p:spPr>
          <a:xfrm>
            <a:off x="504139" y="2593911"/>
            <a:ext cx="11069856" cy="6453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Le</a:t>
            </a:r>
            <a:r>
              <a:rPr lang="en-AU" sz="2004" b="1" i="0" spc="-21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el 1 PunchOut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 is a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simple,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one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line Index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file.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This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 because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L1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appears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on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interface</a:t>
            </a:r>
            <a:r>
              <a:rPr lang="en-AU" sz="2004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just</a:t>
            </a:r>
            <a:r>
              <a:rPr lang="en-AU" sz="2004" b="0" i="0" spc="-2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 link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 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website.</a:t>
            </a:r>
          </a:p>
        </p:txBody>
      </p:sp>
      <p:sp>
        <p:nvSpPr>
          <p:cNvPr id="422" name="Rectangle 422"/>
          <p:cNvSpPr/>
          <p:nvPr/>
        </p:nvSpPr>
        <p:spPr>
          <a:xfrm>
            <a:off x="504139" y="457556"/>
            <a:ext cx="467105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Freeform 42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Freeform 42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Freeform 42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8" name="Picture 42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420" y="1892809"/>
            <a:ext cx="4419600" cy="1859279"/>
          </a:xfrm>
          <a:prstGeom prst="rect">
            <a:avLst/>
          </a:prstGeom>
          <a:noFill/>
        </p:spPr>
      </p:pic>
      <p:pic>
        <p:nvPicPr>
          <p:cNvPr id="429" name="Picture 4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444" y="2084832"/>
            <a:ext cx="4049267" cy="1488947"/>
          </a:xfrm>
          <a:prstGeom prst="rect">
            <a:avLst/>
          </a:prstGeom>
          <a:noFill/>
        </p:spPr>
      </p:pic>
      <p:sp>
        <p:nvSpPr>
          <p:cNvPr id="430" name="Rectangle 43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27</a:t>
            </a:r>
          </a:p>
        </p:txBody>
      </p:sp>
      <p:sp>
        <p:nvSpPr>
          <p:cNvPr id="431" name="Rectangle 431"/>
          <p:cNvSpPr/>
          <p:nvPr/>
        </p:nvSpPr>
        <p:spPr>
          <a:xfrm>
            <a:off x="504139" y="457556"/>
            <a:ext cx="624469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 </a:t>
            </a:r>
          </a:p>
        </p:txBody>
      </p:sp>
      <p:sp>
        <p:nvSpPr>
          <p:cNvPr id="432" name="Rectangle 432"/>
          <p:cNvSpPr/>
          <p:nvPr/>
        </p:nvSpPr>
        <p:spPr>
          <a:xfrm>
            <a:off x="526999" y="1510908"/>
            <a:ext cx="2075514" cy="3731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5" b="1" i="0" spc="0" baseline="0" dirty="0">
                <a:solidFill>
                  <a:srgbClr val="F0AB00"/>
                </a:solidFill>
                <a:latin typeface="Arial"/>
              </a:rPr>
              <a:t>The Header </a:t>
            </a:r>
            <a:r>
              <a:rPr lang="en-AU" sz="2195" b="1" i="0" spc="-165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195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433" name="Rectangle 433"/>
          <p:cNvSpPr/>
          <p:nvPr/>
        </p:nvSpPr>
        <p:spPr>
          <a:xfrm>
            <a:off x="5640959" y="4633057"/>
            <a:ext cx="6051753" cy="3741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Heade</a:t>
            </a:r>
            <a:r>
              <a:rPr lang="en-AU" sz="1200" b="1" i="0" spc="279" baseline="0" dirty="0">
                <a:solidFill>
                  <a:srgbClr val="000000"/>
                </a:solidFill>
                <a:latin typeface="ArialNarrow-Bold"/>
              </a:rPr>
              <a:t>r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contains information that applies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to the entire file.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-81" baseline="0" dirty="0">
                <a:solidFill>
                  <a:srgbClr val="000000"/>
                </a:solidFill>
                <a:latin typeface="ArialNarrow"/>
              </a:rPr>
              <a:t>Y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ou can see that the only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required fields </a:t>
            </a:r>
          </a:p>
          <a:p>
            <a:pPr marL="0">
              <a:lnSpc>
                <a:spcPts val="1296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are the 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LOADMOD</a:t>
            </a:r>
            <a:r>
              <a:rPr lang="en-AU" sz="1200" b="1" i="0" spc="293" baseline="0" dirty="0">
                <a:solidFill>
                  <a:srgbClr val="000000"/>
                </a:solidFill>
                <a:latin typeface="ArialNarrow-Bold"/>
              </a:rPr>
              <a:t>E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and 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SUPPLIERID_DOMAIN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.</a:t>
            </a:r>
          </a:p>
        </p:txBody>
      </p:sp>
      <p:sp>
        <p:nvSpPr>
          <p:cNvPr id="437" name="Rectangle 437"/>
          <p:cNvSpPr/>
          <p:nvPr/>
        </p:nvSpPr>
        <p:spPr>
          <a:xfrm>
            <a:off x="5640959" y="5014057"/>
            <a:ext cx="5779719" cy="3741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-81" baseline="0" dirty="0">
                <a:solidFill>
                  <a:srgbClr val="000000"/>
                </a:solidFill>
                <a:latin typeface="ArialNarrow"/>
              </a:rPr>
              <a:t>Y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ou can set 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UNUOM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and 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CURRENCY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at the item level</a:t>
            </a:r>
            <a:r>
              <a:rPr lang="en-AU" sz="1200" b="0" i="0" spc="-1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the file and they will override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values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the </a:t>
            </a:r>
          </a:p>
          <a:p>
            <a:pPr marL="0">
              <a:lnSpc>
                <a:spcPts val="1295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Header for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that particular</a:t>
            </a:r>
            <a:r>
              <a:rPr lang="en-AU" sz="1200" b="0" i="0" spc="-26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item.</a:t>
            </a:r>
          </a:p>
        </p:txBody>
      </p:sp>
      <p:sp>
        <p:nvSpPr>
          <p:cNvPr id="438" name="Rectangle 438"/>
          <p:cNvSpPr/>
          <p:nvPr/>
        </p:nvSpPr>
        <p:spPr>
          <a:xfrm>
            <a:off x="5672328" y="2085310"/>
            <a:ext cx="5541213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36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LOADMODE</a:t>
            </a:r>
            <a:r>
              <a:rPr lang="en-AU" sz="1200" b="1" i="0" spc="288" baseline="0" dirty="0">
                <a:solidFill>
                  <a:srgbClr val="000000"/>
                </a:solidFill>
                <a:latin typeface="ArialNarrow-Bold"/>
              </a:rPr>
              <a:t>—</a:t>
            </a:r>
            <a:r>
              <a:rPr lang="en-AU" sz="1200" b="1" i="0" spc="0" baseline="0" dirty="0">
                <a:solidFill>
                  <a:srgbClr val="FF0000"/>
                </a:solidFill>
                <a:latin typeface="ArialNarrow-Bold"/>
              </a:rPr>
              <a:t>Require</a:t>
            </a:r>
            <a:r>
              <a:rPr lang="en-AU" sz="1200" b="1" i="0" spc="291" baseline="0" dirty="0">
                <a:solidFill>
                  <a:srgbClr val="FF0000"/>
                </a:solidFill>
                <a:latin typeface="ArialNarrow-Bold"/>
              </a:rPr>
              <a:t>d</a:t>
            </a:r>
            <a:r>
              <a:rPr lang="en-AU" sz="1200" b="1" i="0" spc="272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</a:t>
            </a:r>
            <a:r>
              <a:rPr lang="en-AU" sz="1200" b="0" i="0" spc="-11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(Full) or I (Incremental)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tool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tip explains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how Incremental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loads </a:t>
            </a:r>
          </a:p>
        </p:txBody>
      </p:sp>
      <p:sp>
        <p:nvSpPr>
          <p:cNvPr id="440" name="Rectangle 440"/>
          <p:cNvSpPr/>
          <p:nvPr/>
        </p:nvSpPr>
        <p:spPr>
          <a:xfrm>
            <a:off x="5788152" y="2249902"/>
            <a:ext cx="26380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work</a:t>
            </a:r>
          </a:p>
        </p:txBody>
      </p:sp>
      <p:sp>
        <p:nvSpPr>
          <p:cNvPr id="441" name="Rectangle 441"/>
          <p:cNvSpPr/>
          <p:nvPr/>
        </p:nvSpPr>
        <p:spPr>
          <a:xfrm>
            <a:off x="5672328" y="2492218"/>
            <a:ext cx="5277408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36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SUPPLIERID_DOMAIN</a:t>
            </a:r>
            <a:r>
              <a:rPr lang="en-AU" sz="1200" b="1" i="0" spc="312" baseline="0" dirty="0">
                <a:solidFill>
                  <a:srgbClr val="000000"/>
                </a:solidFill>
                <a:latin typeface="ArialNarrow-Bold"/>
              </a:rPr>
              <a:t>—</a:t>
            </a:r>
            <a:r>
              <a:rPr lang="en-AU" sz="1200" b="1" i="0" spc="0" baseline="0" dirty="0">
                <a:solidFill>
                  <a:srgbClr val="FF0000"/>
                </a:solidFill>
                <a:latin typeface="ArialNarrow-Bold"/>
              </a:rPr>
              <a:t>Require</a:t>
            </a:r>
            <a:r>
              <a:rPr lang="en-AU" sz="1200" b="1" i="0" spc="277" baseline="0" dirty="0">
                <a:solidFill>
                  <a:srgbClr val="FF0000"/>
                </a:solidFill>
                <a:latin typeface="ArialNarrow-Bold"/>
              </a:rPr>
              <a:t>d</a:t>
            </a:r>
            <a:r>
              <a:rPr lang="en-AU" sz="1200" b="1" i="0" spc="272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Specifies the Domain used.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preferred value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is the 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788152" y="2656810"/>
            <a:ext cx="4541316" cy="3742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Supplier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</a:t>
            </a:r>
            <a:r>
              <a:rPr lang="en-AU" sz="1200" b="0" i="0" spc="-8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Ariba Network ID Number—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NetworkID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. Other values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include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DUNS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 </a:t>
            </a:r>
          </a:p>
          <a:p>
            <a:pPr marL="0">
              <a:lnSpc>
                <a:spcPts val="1296"/>
              </a:lnSpc>
            </a:pPr>
            <a:r>
              <a:rPr lang="en-AU" sz="1202" b="0" i="0" spc="-17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internalsupplierid</a:t>
            </a:r>
            <a:r>
              <a:rPr lang="en-AU" sz="1202" b="0" i="0" spc="-17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 or custom values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672328" y="3063972"/>
            <a:ext cx="5657798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36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UNUOM</a:t>
            </a:r>
            <a:r>
              <a:rPr lang="en-AU" sz="1200" b="1" i="0" spc="299" baseline="0" dirty="0">
                <a:solidFill>
                  <a:srgbClr val="000000"/>
                </a:solidFill>
                <a:latin typeface="ArialNarrow-Bold"/>
              </a:rPr>
              <a:t>—</a:t>
            </a:r>
            <a:r>
              <a:rPr lang="en-AU" sz="1200" b="1" i="0" spc="0" baseline="0" dirty="0">
                <a:solidFill>
                  <a:srgbClr val="FF0000"/>
                </a:solidFill>
                <a:latin typeface="ArialNarrow-Bold"/>
              </a:rPr>
              <a:t>Require</a:t>
            </a:r>
            <a:r>
              <a:rPr lang="en-AU" sz="1200" b="1" i="0" spc="279" baseline="0" dirty="0">
                <a:solidFill>
                  <a:srgbClr val="FF0000"/>
                </a:solidFill>
                <a:latin typeface="ArialNarrow-Bold"/>
              </a:rPr>
              <a:t>d</a:t>
            </a:r>
            <a:r>
              <a:rPr lang="en-AU" sz="1200" b="1" i="0" spc="272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If  set to 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TRUE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 the Unit Of Measure is</a:t>
            </a:r>
            <a:r>
              <a:rPr lang="en-AU" sz="1200" b="0" i="0" spc="-1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set to UNUOM (United Nations Unit 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672328" y="3228564"/>
            <a:ext cx="5403442" cy="4503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5823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of Measure); if set to 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-50" baseline="0" dirty="0">
                <a:solidFill>
                  <a:srgbClr val="000000"/>
                </a:solidFill>
                <a:latin typeface="ArialNarrow"/>
              </a:rPr>
              <a:t>F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ALSE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  the value 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set to</a:t>
            </a:r>
            <a:r>
              <a:rPr lang="en-AU" sz="1200" b="0" i="0" spc="-58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ANSI. (Ariba recommends UNUOM)</a:t>
            </a:r>
          </a:p>
          <a:p>
            <a:pPr marL="0">
              <a:lnSpc>
                <a:spcPts val="1896"/>
              </a:lnSpc>
            </a:pPr>
            <a:r>
              <a:rPr lang="en-AU" sz="1200" b="0" i="0" spc="36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CURRENCY</a:t>
            </a:r>
            <a:r>
              <a:rPr lang="en-AU" sz="1200" b="1" i="0" spc="312" baseline="0" dirty="0">
                <a:solidFill>
                  <a:srgbClr val="000000"/>
                </a:solidFill>
                <a:latin typeface="ArialNarrow-Bold"/>
              </a:rPr>
              <a:t>—</a:t>
            </a:r>
            <a:r>
              <a:rPr lang="en-AU" sz="1200" b="1" i="0" spc="0" baseline="0" dirty="0">
                <a:solidFill>
                  <a:srgbClr val="FF0000"/>
                </a:solidFill>
                <a:latin typeface="ArialNarrow-Bold"/>
              </a:rPr>
              <a:t>Require</a:t>
            </a:r>
            <a:r>
              <a:rPr lang="en-AU" sz="1200" b="1" i="0" spc="279" baseline="0" dirty="0">
                <a:solidFill>
                  <a:srgbClr val="FF0000"/>
                </a:solidFill>
                <a:latin typeface="ArialNarrow-Bold"/>
              </a:rPr>
              <a:t>d</a:t>
            </a:r>
            <a:r>
              <a:rPr lang="en-AU" sz="1200" b="1" i="0" spc="272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Specifies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currency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used for the prices.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value 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USD</a:t>
            </a:r>
            <a:r>
              <a:rPr lang="en-AU" sz="1200" b="0" i="0" spc="-17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(United 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672328" y="3635472"/>
            <a:ext cx="5622136" cy="4503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5823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States Dollar) is here by default and can be changed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to a di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f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ferent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currency</a:t>
            </a:r>
          </a:p>
          <a:p>
            <a:pPr marL="0">
              <a:lnSpc>
                <a:spcPts val="1895"/>
              </a:lnSpc>
            </a:pPr>
            <a:r>
              <a:rPr lang="en-AU" sz="1200" b="0" i="0" spc="36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COMMENTS</a:t>
            </a:r>
            <a:r>
              <a:rPr lang="en-AU" sz="1200" b="1" i="0" spc="300" baseline="0" dirty="0">
                <a:solidFill>
                  <a:srgbClr val="000000"/>
                </a:solidFill>
                <a:latin typeface="ArialNarrow-Bold"/>
              </a:rPr>
              <a:t>—</a:t>
            </a:r>
            <a:r>
              <a:rPr lang="en-AU" sz="1200" b="1" i="0" spc="0" baseline="0" dirty="0">
                <a:solidFill>
                  <a:srgbClr val="00B050"/>
                </a:solidFill>
                <a:latin typeface="ArialNarrow-Bold"/>
              </a:rPr>
              <a:t>Optiona</a:t>
            </a:r>
            <a:r>
              <a:rPr lang="en-AU" sz="1200" b="1" i="0" spc="282" baseline="0" dirty="0">
                <a:solidFill>
                  <a:srgbClr val="00B050"/>
                </a:solidFill>
                <a:latin typeface="ArialNarrow-Bold"/>
              </a:rPr>
              <a:t>l</a:t>
            </a:r>
            <a:r>
              <a:rPr lang="en-AU" sz="1200" b="1" i="0" spc="272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field can be used for comments related to your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catalog. It is a good 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788152" y="4040856"/>
            <a:ext cx="4099407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place to enter the Supplier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Name, the Customer Name and Catalog Name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Freeform 448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Freeform 452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3" name="Picture 4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0627" y="3378932"/>
            <a:ext cx="4085620" cy="578388"/>
          </a:xfrm>
          <a:prstGeom prst="rect">
            <a:avLst/>
          </a:prstGeom>
          <a:noFill/>
        </p:spPr>
      </p:pic>
      <p:pic>
        <p:nvPicPr>
          <p:cNvPr id="454" name="Picture 45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856" y="4709135"/>
            <a:ext cx="5788152" cy="1374775"/>
          </a:xfrm>
          <a:prstGeom prst="rect">
            <a:avLst/>
          </a:prstGeom>
          <a:noFill/>
        </p:spPr>
      </p:pic>
      <p:pic>
        <p:nvPicPr>
          <p:cNvPr id="455" name="Picture 45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" y="4901184"/>
            <a:ext cx="5417820" cy="1004316"/>
          </a:xfrm>
          <a:prstGeom prst="rect">
            <a:avLst/>
          </a:prstGeom>
          <a:noFill/>
        </p:spPr>
      </p:pic>
      <p:pic>
        <p:nvPicPr>
          <p:cNvPr id="456" name="Picture 45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856" y="3131821"/>
            <a:ext cx="2327148" cy="1719072"/>
          </a:xfrm>
          <a:prstGeom prst="rect">
            <a:avLst/>
          </a:prstGeom>
          <a:noFill/>
        </p:spPr>
      </p:pic>
      <p:pic>
        <p:nvPicPr>
          <p:cNvPr id="457" name="Picture 45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" y="3323845"/>
            <a:ext cx="1956816" cy="1348739"/>
          </a:xfrm>
          <a:prstGeom prst="rect">
            <a:avLst/>
          </a:prstGeom>
          <a:noFill/>
        </p:spPr>
      </p:pic>
      <p:pic>
        <p:nvPicPr>
          <p:cNvPr id="458" name="Picture 45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0665" y="3557278"/>
            <a:ext cx="4085074" cy="400550"/>
          </a:xfrm>
          <a:prstGeom prst="rect">
            <a:avLst/>
          </a:prstGeom>
          <a:noFill/>
        </p:spPr>
      </p:pic>
      <p:pic>
        <p:nvPicPr>
          <p:cNvPr id="459" name="Picture 459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856" y="1804417"/>
            <a:ext cx="4597908" cy="1470660"/>
          </a:xfrm>
          <a:prstGeom prst="rect">
            <a:avLst/>
          </a:prstGeom>
          <a:noFill/>
        </p:spPr>
      </p:pic>
      <p:pic>
        <p:nvPicPr>
          <p:cNvPr id="460" name="Picture 460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" y="1996440"/>
            <a:ext cx="4227576" cy="1100327"/>
          </a:xfrm>
          <a:prstGeom prst="rect">
            <a:avLst/>
          </a:prstGeom>
          <a:noFill/>
        </p:spPr>
      </p:pic>
      <p:pic>
        <p:nvPicPr>
          <p:cNvPr id="461" name="Picture 461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71630" y="2164295"/>
            <a:ext cx="2088554" cy="1132498"/>
          </a:xfrm>
          <a:prstGeom prst="rect">
            <a:avLst/>
          </a:prstGeom>
          <a:noFill/>
        </p:spPr>
      </p:pic>
      <p:pic>
        <p:nvPicPr>
          <p:cNvPr id="462" name="Picture 462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0094" y="3976371"/>
            <a:ext cx="2578345" cy="1054164"/>
          </a:xfrm>
          <a:prstGeom prst="rect">
            <a:avLst/>
          </a:prstGeom>
          <a:noFill/>
        </p:spPr>
      </p:pic>
      <p:pic>
        <p:nvPicPr>
          <p:cNvPr id="463" name="Picture 463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01634" y="3978275"/>
            <a:ext cx="1360455" cy="1168951"/>
          </a:xfrm>
          <a:prstGeom prst="rect">
            <a:avLst/>
          </a:prstGeom>
          <a:noFill/>
        </p:spPr>
      </p:pic>
      <p:sp>
        <p:nvSpPr>
          <p:cNvPr id="464" name="Rectangle 464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28</a:t>
            </a:r>
          </a:p>
        </p:txBody>
      </p:sp>
      <p:sp>
        <p:nvSpPr>
          <p:cNvPr id="465" name="Rectangle 465"/>
          <p:cNvSpPr/>
          <p:nvPr/>
        </p:nvSpPr>
        <p:spPr>
          <a:xfrm>
            <a:off x="504139" y="457556"/>
            <a:ext cx="615995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</a:p>
        </p:txBody>
      </p:sp>
      <p:sp>
        <p:nvSpPr>
          <p:cNvPr id="466" name="Rectangle 466"/>
          <p:cNvSpPr/>
          <p:nvPr/>
        </p:nvSpPr>
        <p:spPr>
          <a:xfrm>
            <a:off x="526999" y="1499859"/>
            <a:ext cx="1857699" cy="3731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5" b="1" i="0" spc="0" baseline="0" dirty="0">
                <a:solidFill>
                  <a:srgbClr val="F0AB00"/>
                </a:solidFill>
                <a:latin typeface="Arial"/>
              </a:rPr>
              <a:t>The Items </a:t>
            </a:r>
            <a:r>
              <a:rPr lang="en-AU" sz="2195" b="1" i="0" spc="-161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195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467" name="Rectangle 467"/>
          <p:cNvSpPr/>
          <p:nvPr/>
        </p:nvSpPr>
        <p:spPr>
          <a:xfrm>
            <a:off x="6098159" y="1897623"/>
            <a:ext cx="5250145" cy="3731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5" b="0" i="0" spc="79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Fields in</a:t>
            </a:r>
            <a:r>
              <a:rPr lang="en-AU" sz="2195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the Items tab can be </a:t>
            </a:r>
            <a:r>
              <a:rPr lang="en-AU" sz="2195" b="1" i="0" spc="0" baseline="0" dirty="0">
                <a:solidFill>
                  <a:srgbClr val="000000"/>
                </a:solidFill>
                <a:latin typeface="Arial"/>
              </a:rPr>
              <a:t>simpl</a:t>
            </a:r>
            <a:r>
              <a:rPr lang="en-AU" sz="2195" b="1" i="0" spc="62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or </a:t>
            </a:r>
          </a:p>
        </p:txBody>
      </p:sp>
      <p:sp>
        <p:nvSpPr>
          <p:cNvPr id="468" name="Rectangle 468"/>
          <p:cNvSpPr/>
          <p:nvPr/>
        </p:nvSpPr>
        <p:spPr>
          <a:xfrm>
            <a:off x="6327013" y="2189888"/>
            <a:ext cx="1428477" cy="3735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8" b="1" i="0" spc="0" baseline="0" dirty="0">
                <a:solidFill>
                  <a:srgbClr val="000000"/>
                </a:solidFill>
                <a:latin typeface="Arial"/>
              </a:rPr>
              <a:t>compound</a:t>
            </a:r>
          </a:p>
        </p:txBody>
      </p:sp>
      <p:sp>
        <p:nvSpPr>
          <p:cNvPr id="469" name="Rectangle 469"/>
          <p:cNvSpPr/>
          <p:nvPr/>
        </p:nvSpPr>
        <p:spPr>
          <a:xfrm>
            <a:off x="6606285" y="3118689"/>
            <a:ext cx="483511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These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are samples of simple fields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ith a single</a:t>
            </a:r>
          </a:p>
        </p:txBody>
      </p:sp>
      <p:sp>
        <p:nvSpPr>
          <p:cNvPr id="470" name="Rectangle 470"/>
          <p:cNvSpPr/>
          <p:nvPr/>
        </p:nvSpPr>
        <p:spPr>
          <a:xfrm>
            <a:off x="6670293" y="3393009"/>
            <a:ext cx="332661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data element at the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Heade</a:t>
            </a:r>
            <a:r>
              <a:rPr lang="en-AU" sz="1800" b="1" i="0" spc="51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level</a:t>
            </a:r>
          </a:p>
        </p:txBody>
      </p:sp>
      <p:sp>
        <p:nvSpPr>
          <p:cNvPr id="471" name="Rectangle 471"/>
          <p:cNvSpPr/>
          <p:nvPr/>
        </p:nvSpPr>
        <p:spPr>
          <a:xfrm>
            <a:off x="6606285" y="3804870"/>
            <a:ext cx="514284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These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are samples of compound fields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have</a:t>
            </a:r>
          </a:p>
        </p:txBody>
      </p:sp>
      <p:sp>
        <p:nvSpPr>
          <p:cNvPr id="472" name="Rectangle 472"/>
          <p:cNvSpPr/>
          <p:nvPr/>
        </p:nvSpPr>
        <p:spPr>
          <a:xfrm>
            <a:off x="6606285" y="4079190"/>
            <a:ext cx="457172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data elements at the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Header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Detai</a:t>
            </a:r>
            <a:r>
              <a:rPr lang="en-AU" sz="1800" b="1" i="0" spc="50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level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Freeform 47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78" name="Picture 4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572" y="4427208"/>
            <a:ext cx="5788152" cy="1373250"/>
          </a:xfrm>
          <a:prstGeom prst="rect">
            <a:avLst/>
          </a:prstGeom>
          <a:noFill/>
        </p:spPr>
      </p:pic>
      <p:pic>
        <p:nvPicPr>
          <p:cNvPr id="479" name="Picture 45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595" y="4619245"/>
            <a:ext cx="5417820" cy="1002791"/>
          </a:xfrm>
          <a:prstGeom prst="rect">
            <a:avLst/>
          </a:prstGeom>
          <a:noFill/>
        </p:spPr>
      </p:pic>
      <p:pic>
        <p:nvPicPr>
          <p:cNvPr id="480" name="Picture 48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572" y="2665477"/>
            <a:ext cx="2327148" cy="1720595"/>
          </a:xfrm>
          <a:prstGeom prst="rect">
            <a:avLst/>
          </a:prstGeom>
          <a:noFill/>
        </p:spPr>
      </p:pic>
      <p:pic>
        <p:nvPicPr>
          <p:cNvPr id="481" name="Picture 45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595" y="2857501"/>
            <a:ext cx="1956816" cy="1350263"/>
          </a:xfrm>
          <a:prstGeom prst="rect">
            <a:avLst/>
          </a:prstGeom>
          <a:noFill/>
        </p:spPr>
      </p:pic>
      <p:pic>
        <p:nvPicPr>
          <p:cNvPr id="482" name="Picture 48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572" y="1153669"/>
            <a:ext cx="4597908" cy="1472183"/>
          </a:xfrm>
          <a:prstGeom prst="rect">
            <a:avLst/>
          </a:prstGeom>
          <a:noFill/>
        </p:spPr>
      </p:pic>
      <p:pic>
        <p:nvPicPr>
          <p:cNvPr id="483" name="Picture 46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595" y="1345692"/>
            <a:ext cx="4227576" cy="1101852"/>
          </a:xfrm>
          <a:prstGeom prst="rect">
            <a:avLst/>
          </a:prstGeom>
          <a:noFill/>
        </p:spPr>
      </p:pic>
      <p:sp>
        <p:nvSpPr>
          <p:cNvPr id="484" name="Freeform 484"/>
          <p:cNvSpPr/>
          <p:nvPr/>
        </p:nvSpPr>
        <p:spPr>
          <a:xfrm>
            <a:off x="2823210" y="1235202"/>
            <a:ext cx="815340" cy="368808"/>
          </a:xfrm>
          <a:custGeom>
            <a:avLst/>
            <a:gdLst/>
            <a:ahLst/>
            <a:cxnLst/>
            <a:rect l="0" t="0" r="0" b="0"/>
            <a:pathLst>
              <a:path w="815340" h="368808">
                <a:moveTo>
                  <a:pt x="0" y="368808"/>
                </a:moveTo>
                <a:lnTo>
                  <a:pt x="815340" y="368808"/>
                </a:lnTo>
                <a:lnTo>
                  <a:pt x="815340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noFill/>
          <a:ln w="22859" cap="flat" cmpd="sng">
            <a:solidFill>
              <a:srgbClr val="F0AB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5" name="Picture 485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6650" y="2901951"/>
            <a:ext cx="2121026" cy="306958"/>
          </a:xfrm>
          <a:prstGeom prst="rect">
            <a:avLst/>
          </a:prstGeom>
          <a:noFill/>
        </p:spPr>
      </p:pic>
      <p:pic>
        <p:nvPicPr>
          <p:cNvPr id="486" name="Picture 486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150" y="3115263"/>
            <a:ext cx="2381932" cy="753157"/>
          </a:xfrm>
          <a:prstGeom prst="rect">
            <a:avLst/>
          </a:prstGeom>
          <a:noFill/>
        </p:spPr>
      </p:pic>
      <p:pic>
        <p:nvPicPr>
          <p:cNvPr id="487" name="Picture 487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0303" y="3180842"/>
            <a:ext cx="3390398" cy="687832"/>
          </a:xfrm>
          <a:prstGeom prst="rect">
            <a:avLst/>
          </a:prstGeom>
          <a:noFill/>
        </p:spPr>
      </p:pic>
      <p:pic>
        <p:nvPicPr>
          <p:cNvPr id="488" name="Picture 488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2773" y="4674362"/>
            <a:ext cx="2535428" cy="101600"/>
          </a:xfrm>
          <a:prstGeom prst="rect">
            <a:avLst/>
          </a:prstGeom>
          <a:noFill/>
        </p:spPr>
      </p:pic>
      <p:pic>
        <p:nvPicPr>
          <p:cNvPr id="489" name="Picture 489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2707" y="4999000"/>
            <a:ext cx="4795622" cy="415772"/>
          </a:xfrm>
          <a:prstGeom prst="rect">
            <a:avLst/>
          </a:prstGeom>
          <a:noFill/>
        </p:spPr>
      </p:pic>
      <p:pic>
        <p:nvPicPr>
          <p:cNvPr id="490" name="Picture 490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9861" y="4998926"/>
            <a:ext cx="1830245" cy="415719"/>
          </a:xfrm>
          <a:prstGeom prst="rect">
            <a:avLst/>
          </a:prstGeom>
          <a:noFill/>
        </p:spPr>
      </p:pic>
      <p:sp>
        <p:nvSpPr>
          <p:cNvPr id="491" name="Rectangle 491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29</a:t>
            </a:r>
          </a:p>
        </p:txBody>
      </p:sp>
      <p:sp>
        <p:nvSpPr>
          <p:cNvPr id="492" name="Rectangle 492"/>
          <p:cNvSpPr/>
          <p:nvPr/>
        </p:nvSpPr>
        <p:spPr>
          <a:xfrm>
            <a:off x="504139" y="457556"/>
            <a:ext cx="615995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</a:p>
        </p:txBody>
      </p:sp>
      <p:sp>
        <p:nvSpPr>
          <p:cNvPr id="493" name="Rectangle 493"/>
          <p:cNvSpPr/>
          <p:nvPr/>
        </p:nvSpPr>
        <p:spPr>
          <a:xfrm>
            <a:off x="6083808" y="1706489"/>
            <a:ext cx="5261440" cy="3731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5" b="0" i="0" spc="794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195" b="1" i="0" spc="0" baseline="0" dirty="0">
                <a:solidFill>
                  <a:srgbClr val="000000"/>
                </a:solidFill>
                <a:latin typeface="Arial"/>
              </a:rPr>
              <a:t>Simpl</a:t>
            </a:r>
            <a:r>
              <a:rPr lang="en-AU" sz="2195" b="1" i="0" spc="618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fields are color coded as to their </a:t>
            </a:r>
          </a:p>
        </p:txBody>
      </p:sp>
      <p:sp>
        <p:nvSpPr>
          <p:cNvPr id="494" name="Rectangle 494"/>
          <p:cNvSpPr/>
          <p:nvPr/>
        </p:nvSpPr>
        <p:spPr>
          <a:xfrm>
            <a:off x="6312408" y="1998752"/>
            <a:ext cx="3140963" cy="3735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8" b="0" i="0" spc="0" baseline="0" dirty="0">
                <a:solidFill>
                  <a:srgbClr val="000000"/>
                </a:solidFill>
                <a:latin typeface="Arial"/>
              </a:rPr>
              <a:t>requirements designation</a:t>
            </a:r>
          </a:p>
        </p:txBody>
      </p:sp>
      <p:sp>
        <p:nvSpPr>
          <p:cNvPr id="495" name="Rectangle 495"/>
          <p:cNvSpPr/>
          <p:nvPr/>
        </p:nvSpPr>
        <p:spPr>
          <a:xfrm>
            <a:off x="6087490" y="3026272"/>
            <a:ext cx="5466478" cy="3731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5" b="0" i="0" spc="794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For </a:t>
            </a:r>
            <a:r>
              <a:rPr lang="en-AU" sz="2195" b="1" i="0" spc="0" baseline="0" dirty="0">
                <a:solidFill>
                  <a:srgbClr val="000000"/>
                </a:solidFill>
                <a:latin typeface="Arial"/>
              </a:rPr>
              <a:t>Compoun</a:t>
            </a:r>
            <a:r>
              <a:rPr lang="en-AU" sz="2195" b="1" i="0" spc="654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fields,</a:t>
            </a:r>
            <a:r>
              <a:rPr lang="en-AU" sz="2195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the designation for </a:t>
            </a:r>
          </a:p>
        </p:txBody>
      </p:sp>
      <p:sp>
        <p:nvSpPr>
          <p:cNvPr id="496" name="Rectangle 496"/>
          <p:cNvSpPr/>
          <p:nvPr/>
        </p:nvSpPr>
        <p:spPr>
          <a:xfrm>
            <a:off x="6316090" y="3318537"/>
            <a:ext cx="5355342" cy="6649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198" b="0" i="0" spc="0" baseline="0" dirty="0">
                <a:solidFill>
                  <a:srgbClr val="000000"/>
                </a:solidFill>
                <a:latin typeface="Arial"/>
              </a:rPr>
              <a:t>whether or not the field is</a:t>
            </a:r>
            <a:r>
              <a:rPr lang="en-AU" sz="2198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198" b="0" i="0" spc="0" baseline="0" dirty="0">
                <a:solidFill>
                  <a:srgbClr val="000000"/>
                </a:solidFill>
                <a:latin typeface="Arial"/>
              </a:rPr>
              <a:t>required is</a:t>
            </a:r>
            <a:r>
              <a:rPr lang="en-AU" sz="2198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198" b="0" i="0" spc="0" baseline="0" dirty="0">
                <a:solidFill>
                  <a:srgbClr val="000000"/>
                </a:solidFill>
                <a:latin typeface="Arial"/>
              </a:rPr>
              <a:t>at </a:t>
            </a:r>
          </a:p>
          <a:p>
            <a:pPr marL="0">
              <a:lnSpc>
                <a:spcPts val="2294"/>
              </a:lnSpc>
            </a:pPr>
            <a:r>
              <a:rPr lang="en-AU" sz="2195" b="1" i="0" spc="0" baseline="0" dirty="0">
                <a:solidFill>
                  <a:srgbClr val="000000"/>
                </a:solidFill>
                <a:latin typeface="Arial"/>
              </a:rPr>
              <a:t>bot</a:t>
            </a:r>
            <a:r>
              <a:rPr lang="en-AU" sz="2195" b="1" i="0" spc="638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2195" b="1" i="0" spc="0" baseline="0" dirty="0">
                <a:solidFill>
                  <a:srgbClr val="000000"/>
                </a:solidFill>
                <a:latin typeface="Arial"/>
              </a:rPr>
              <a:t>Heade</a:t>
            </a:r>
            <a:r>
              <a:rPr lang="en-AU" sz="2195" b="1" i="0" spc="627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195" b="0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195" b="0" i="0" spc="663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195" b="1" i="0" spc="0" baseline="0" dirty="0">
                <a:solidFill>
                  <a:srgbClr val="000000"/>
                </a:solidFill>
                <a:latin typeface="Arial"/>
              </a:rPr>
              <a:t>Detai</a:t>
            </a:r>
            <a:r>
              <a:rPr lang="en-AU" sz="2195" b="1" i="0" spc="642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195" b="0" i="0" spc="-44" baseline="0" dirty="0">
                <a:solidFill>
                  <a:srgbClr val="000000"/>
                </a:solidFill>
                <a:latin typeface="Arial"/>
              </a:rPr>
              <a:t>le</a:t>
            </a:r>
            <a:r>
              <a:rPr lang="en-AU" sz="2195" b="0" i="0" spc="-55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195" b="0" i="0" spc="-44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195" b="0" i="0" spc="459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195" b="0" i="0" spc="-82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195" b="0" i="0" spc="-84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195" b="0" i="0" spc="-9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195" b="0" i="0" spc="-8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195" b="0" i="0" spc="-82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195" b="0" i="0" spc="-10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195" b="0" i="0" spc="-84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195" b="0" i="0" spc="-80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195" b="0" i="0" spc="-82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195" b="0" i="0" spc="-80" baseline="0" dirty="0">
                <a:solidFill>
                  <a:srgbClr val="000000"/>
                </a:solidFill>
                <a:latin typeface="Arial"/>
              </a:rPr>
              <a:t>ld</a:t>
            </a:r>
          </a:p>
        </p:txBody>
      </p:sp>
      <p:sp>
        <p:nvSpPr>
          <p:cNvPr id="497" name="Rectangle 497"/>
          <p:cNvSpPr/>
          <p:nvPr/>
        </p:nvSpPr>
        <p:spPr>
          <a:xfrm>
            <a:off x="7564246" y="4554932"/>
            <a:ext cx="3821107" cy="12662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field </a:t>
            </a:r>
            <a:r>
              <a:rPr lang="en-AU" sz="1800" b="1" i="0" spc="-53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ttachments-</a:t>
            </a:r>
            <a:r>
              <a:rPr lang="en-AU" sz="1800" b="1" i="0" spc="559" baseline="0" dirty="0">
                <a:solidFill>
                  <a:srgbClr val="000000"/>
                </a:solidFill>
                <a:latin typeface="Arial"/>
              </a:rPr>
              <a:t>1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is optional</a:t>
            </a:r>
          </a:p>
          <a:p>
            <a:pPr marL="0">
              <a:lnSpc>
                <a:spcPts val="3240"/>
              </a:lnSpc>
            </a:pP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2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ever, if </a:t>
            </a:r>
            <a:r>
              <a:rPr lang="en-AU" sz="1802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ou do us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 the fi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, then </a:t>
            </a:r>
          </a:p>
          <a:p>
            <a:pPr marL="0">
              <a:lnSpc>
                <a:spcPts val="2161"/>
              </a:lnSpc>
            </a:pP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must provide a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Sourc</a:t>
            </a:r>
            <a:r>
              <a:rPr lang="en-AU" sz="1800" b="1" i="0" spc="50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</a:t>
            </a:r>
          </a:p>
          <a:p>
            <a:pPr marL="0">
              <a:lnSpc>
                <a:spcPts val="2160"/>
              </a:lnSpc>
            </a:pP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Descriptio</a:t>
            </a:r>
            <a:r>
              <a:rPr lang="en-AU" sz="1800" b="1" i="0" spc="514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value</a:t>
            </a:r>
          </a:p>
        </p:txBody>
      </p:sp>
      <p:sp>
        <p:nvSpPr>
          <p:cNvPr id="498" name="Rectangle 498"/>
          <p:cNvSpPr/>
          <p:nvPr/>
        </p:nvSpPr>
        <p:spPr>
          <a:xfrm>
            <a:off x="4543933" y="3007982"/>
            <a:ext cx="747194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Header</a:t>
            </a:r>
          </a:p>
        </p:txBody>
      </p:sp>
      <p:sp>
        <p:nvSpPr>
          <p:cNvPr id="499" name="Rectangle 499"/>
          <p:cNvSpPr/>
          <p:nvPr/>
        </p:nvSpPr>
        <p:spPr>
          <a:xfrm>
            <a:off x="4624451" y="3653994"/>
            <a:ext cx="58315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Detail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5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Rectangle 126"/>
          <p:cNvSpPr/>
          <p:nvPr/>
        </p:nvSpPr>
        <p:spPr>
          <a:xfrm>
            <a:off x="504139" y="3007778"/>
            <a:ext cx="5154922" cy="7483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What is</a:t>
            </a:r>
            <a:r>
              <a:rPr lang="en-AU" sz="4404" b="1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PunchO</a:t>
            </a:r>
            <a:r>
              <a:rPr lang="en-AU" sz="4404" b="1" i="0" spc="-18" baseline="0" dirty="0">
                <a:solidFill>
                  <a:srgbClr val="F0AB00"/>
                </a:solidFill>
                <a:latin typeface="Arial"/>
              </a:rPr>
              <a:t>u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t?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Freeform 500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Freeform 501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Freeform 502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Freeform 503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Freeform 504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Freeform 505"/>
          <p:cNvSpPr/>
          <p:nvPr/>
        </p:nvSpPr>
        <p:spPr>
          <a:xfrm>
            <a:off x="6097523" y="1610868"/>
            <a:ext cx="5593080" cy="1629156"/>
          </a:xfrm>
          <a:custGeom>
            <a:avLst/>
            <a:gdLst/>
            <a:ahLst/>
            <a:cxnLst/>
            <a:rect l="0" t="0" r="0" b="0"/>
            <a:pathLst>
              <a:path w="5593080" h="1629156">
                <a:moveTo>
                  <a:pt x="0" y="1629156"/>
                </a:moveTo>
                <a:lnTo>
                  <a:pt x="5593080" y="1629156"/>
                </a:lnTo>
                <a:lnTo>
                  <a:pt x="5593080" y="0"/>
                </a:lnTo>
                <a:lnTo>
                  <a:pt x="0" y="0"/>
                </a:lnTo>
                <a:lnTo>
                  <a:pt x="0" y="162915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6" name="Picture 50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916" y="1589545"/>
            <a:ext cx="5230367" cy="874763"/>
          </a:xfrm>
          <a:prstGeom prst="rect">
            <a:avLst/>
          </a:prstGeom>
          <a:noFill/>
        </p:spPr>
      </p:pic>
      <p:sp>
        <p:nvSpPr>
          <p:cNvPr id="507" name="Freeform 507"/>
          <p:cNvSpPr/>
          <p:nvPr/>
        </p:nvSpPr>
        <p:spPr>
          <a:xfrm>
            <a:off x="503999" y="1622527"/>
            <a:ext cx="1304671" cy="243484"/>
          </a:xfrm>
          <a:custGeom>
            <a:avLst/>
            <a:gdLst/>
            <a:ahLst/>
            <a:cxnLst/>
            <a:rect l="0" t="0" r="0" b="0"/>
            <a:pathLst>
              <a:path w="1304671" h="243484">
                <a:moveTo>
                  <a:pt x="0" y="243484"/>
                </a:moveTo>
                <a:lnTo>
                  <a:pt x="1304671" y="243484"/>
                </a:lnTo>
                <a:lnTo>
                  <a:pt x="1304671" y="0"/>
                </a:lnTo>
                <a:lnTo>
                  <a:pt x="0" y="0"/>
                </a:lnTo>
                <a:lnTo>
                  <a:pt x="0" y="243484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>
            <a:off x="1808733" y="1622527"/>
            <a:ext cx="1356487" cy="243484"/>
          </a:xfrm>
          <a:custGeom>
            <a:avLst/>
            <a:gdLst/>
            <a:ahLst/>
            <a:cxnLst/>
            <a:rect l="0" t="0" r="0" b="0"/>
            <a:pathLst>
              <a:path w="1356487" h="243484">
                <a:moveTo>
                  <a:pt x="0" y="243484"/>
                </a:moveTo>
                <a:lnTo>
                  <a:pt x="1356487" y="243484"/>
                </a:lnTo>
                <a:lnTo>
                  <a:pt x="1356487" y="0"/>
                </a:lnTo>
                <a:lnTo>
                  <a:pt x="0" y="0"/>
                </a:lnTo>
                <a:lnTo>
                  <a:pt x="0" y="243484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Freeform 509"/>
          <p:cNvSpPr/>
          <p:nvPr/>
        </p:nvSpPr>
        <p:spPr>
          <a:xfrm>
            <a:off x="3165220" y="1622527"/>
            <a:ext cx="2447163" cy="243484"/>
          </a:xfrm>
          <a:custGeom>
            <a:avLst/>
            <a:gdLst/>
            <a:ahLst/>
            <a:cxnLst/>
            <a:rect l="0" t="0" r="0" b="0"/>
            <a:pathLst>
              <a:path w="2447163" h="243484">
                <a:moveTo>
                  <a:pt x="0" y="243484"/>
                </a:moveTo>
                <a:lnTo>
                  <a:pt x="2447163" y="243484"/>
                </a:lnTo>
                <a:lnTo>
                  <a:pt x="2447163" y="0"/>
                </a:lnTo>
                <a:lnTo>
                  <a:pt x="0" y="0"/>
                </a:lnTo>
                <a:lnTo>
                  <a:pt x="0" y="243484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>
            <a:off x="503999" y="1865986"/>
            <a:ext cx="1304671" cy="243485"/>
          </a:xfrm>
          <a:custGeom>
            <a:avLst/>
            <a:gdLst/>
            <a:ahLst/>
            <a:cxnLst/>
            <a:rect l="0" t="0" r="0" b="0"/>
            <a:pathLst>
              <a:path w="1304671" h="243485">
                <a:moveTo>
                  <a:pt x="0" y="243485"/>
                </a:moveTo>
                <a:lnTo>
                  <a:pt x="1304671" y="243485"/>
                </a:lnTo>
                <a:lnTo>
                  <a:pt x="1304671" y="0"/>
                </a:lnTo>
                <a:lnTo>
                  <a:pt x="0" y="0"/>
                </a:lnTo>
                <a:lnTo>
                  <a:pt x="0" y="243485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>
            <a:off x="1808733" y="1865986"/>
            <a:ext cx="1356487" cy="243485"/>
          </a:xfrm>
          <a:custGeom>
            <a:avLst/>
            <a:gdLst/>
            <a:ahLst/>
            <a:cxnLst/>
            <a:rect l="0" t="0" r="0" b="0"/>
            <a:pathLst>
              <a:path w="1356487" h="243485">
                <a:moveTo>
                  <a:pt x="0" y="243485"/>
                </a:moveTo>
                <a:lnTo>
                  <a:pt x="1356487" y="243485"/>
                </a:lnTo>
                <a:lnTo>
                  <a:pt x="1356487" y="0"/>
                </a:lnTo>
                <a:lnTo>
                  <a:pt x="0" y="0"/>
                </a:lnTo>
                <a:lnTo>
                  <a:pt x="0" y="243485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Freeform 512"/>
          <p:cNvSpPr/>
          <p:nvPr/>
        </p:nvSpPr>
        <p:spPr>
          <a:xfrm>
            <a:off x="3165220" y="1865986"/>
            <a:ext cx="2447163" cy="243485"/>
          </a:xfrm>
          <a:custGeom>
            <a:avLst/>
            <a:gdLst/>
            <a:ahLst/>
            <a:cxnLst/>
            <a:rect l="0" t="0" r="0" b="0"/>
            <a:pathLst>
              <a:path w="2447163" h="243485">
                <a:moveTo>
                  <a:pt x="0" y="243485"/>
                </a:moveTo>
                <a:lnTo>
                  <a:pt x="2447163" y="243485"/>
                </a:lnTo>
                <a:lnTo>
                  <a:pt x="2447163" y="0"/>
                </a:lnTo>
                <a:lnTo>
                  <a:pt x="0" y="0"/>
                </a:lnTo>
                <a:lnTo>
                  <a:pt x="0" y="243485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>
            <a:off x="503999" y="2109458"/>
            <a:ext cx="1304671" cy="266077"/>
          </a:xfrm>
          <a:custGeom>
            <a:avLst/>
            <a:gdLst/>
            <a:ahLst/>
            <a:cxnLst/>
            <a:rect l="0" t="0" r="0" b="0"/>
            <a:pathLst>
              <a:path w="1304671" h="266077">
                <a:moveTo>
                  <a:pt x="0" y="266077"/>
                </a:moveTo>
                <a:lnTo>
                  <a:pt x="1304671" y="266077"/>
                </a:lnTo>
                <a:lnTo>
                  <a:pt x="1304671" y="0"/>
                </a:lnTo>
                <a:lnTo>
                  <a:pt x="0" y="0"/>
                </a:lnTo>
                <a:lnTo>
                  <a:pt x="0" y="26607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>
            <a:off x="1808733" y="2109458"/>
            <a:ext cx="1356487" cy="266077"/>
          </a:xfrm>
          <a:custGeom>
            <a:avLst/>
            <a:gdLst/>
            <a:ahLst/>
            <a:cxnLst/>
            <a:rect l="0" t="0" r="0" b="0"/>
            <a:pathLst>
              <a:path w="1356487" h="266077">
                <a:moveTo>
                  <a:pt x="0" y="266077"/>
                </a:moveTo>
                <a:lnTo>
                  <a:pt x="1356487" y="266077"/>
                </a:lnTo>
                <a:lnTo>
                  <a:pt x="1356487" y="0"/>
                </a:lnTo>
                <a:lnTo>
                  <a:pt x="0" y="0"/>
                </a:lnTo>
                <a:lnTo>
                  <a:pt x="0" y="26607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>
            <a:off x="3165220" y="2109458"/>
            <a:ext cx="2447163" cy="266077"/>
          </a:xfrm>
          <a:custGeom>
            <a:avLst/>
            <a:gdLst/>
            <a:ahLst/>
            <a:cxnLst/>
            <a:rect l="0" t="0" r="0" b="0"/>
            <a:pathLst>
              <a:path w="2447163" h="266077">
                <a:moveTo>
                  <a:pt x="0" y="266077"/>
                </a:moveTo>
                <a:lnTo>
                  <a:pt x="2447163" y="266077"/>
                </a:lnTo>
                <a:lnTo>
                  <a:pt x="2447163" y="0"/>
                </a:lnTo>
                <a:lnTo>
                  <a:pt x="0" y="0"/>
                </a:lnTo>
                <a:lnTo>
                  <a:pt x="0" y="26607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/>
          <p:cNvSpPr/>
          <p:nvPr/>
        </p:nvSpPr>
        <p:spPr>
          <a:xfrm>
            <a:off x="1808733" y="1616203"/>
            <a:ext cx="0" cy="765682"/>
          </a:xfrm>
          <a:custGeom>
            <a:avLst/>
            <a:gdLst/>
            <a:ahLst/>
            <a:cxnLst/>
            <a:rect l="0" t="0" r="0" b="0"/>
            <a:pathLst>
              <a:path h="765682">
                <a:moveTo>
                  <a:pt x="0" y="0"/>
                </a:moveTo>
                <a:lnTo>
                  <a:pt x="0" y="76568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>
            <a:off x="3165220" y="1616203"/>
            <a:ext cx="0" cy="765682"/>
          </a:xfrm>
          <a:custGeom>
            <a:avLst/>
            <a:gdLst/>
            <a:ahLst/>
            <a:cxnLst/>
            <a:rect l="0" t="0" r="0" b="0"/>
            <a:pathLst>
              <a:path h="765682">
                <a:moveTo>
                  <a:pt x="0" y="0"/>
                </a:moveTo>
                <a:lnTo>
                  <a:pt x="0" y="76568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Freeform 518"/>
          <p:cNvSpPr/>
          <p:nvPr/>
        </p:nvSpPr>
        <p:spPr>
          <a:xfrm>
            <a:off x="497649" y="1866011"/>
            <a:ext cx="5121085" cy="0"/>
          </a:xfrm>
          <a:custGeom>
            <a:avLst/>
            <a:gdLst/>
            <a:ahLst/>
            <a:cxnLst/>
            <a:rect l="0" t="0" r="0" b="0"/>
            <a:pathLst>
              <a:path w="5121085">
                <a:moveTo>
                  <a:pt x="0" y="0"/>
                </a:moveTo>
                <a:lnTo>
                  <a:pt x="5121085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Freeform 519"/>
          <p:cNvSpPr/>
          <p:nvPr/>
        </p:nvSpPr>
        <p:spPr>
          <a:xfrm>
            <a:off x="497649" y="2109471"/>
            <a:ext cx="5121085" cy="0"/>
          </a:xfrm>
          <a:custGeom>
            <a:avLst/>
            <a:gdLst/>
            <a:ahLst/>
            <a:cxnLst/>
            <a:rect l="0" t="0" r="0" b="0"/>
            <a:pathLst>
              <a:path w="5121085">
                <a:moveTo>
                  <a:pt x="0" y="0"/>
                </a:moveTo>
                <a:lnTo>
                  <a:pt x="5121085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Freeform 520"/>
          <p:cNvSpPr/>
          <p:nvPr/>
        </p:nvSpPr>
        <p:spPr>
          <a:xfrm>
            <a:off x="503999" y="1616203"/>
            <a:ext cx="0" cy="765682"/>
          </a:xfrm>
          <a:custGeom>
            <a:avLst/>
            <a:gdLst/>
            <a:ahLst/>
            <a:cxnLst/>
            <a:rect l="0" t="0" r="0" b="0"/>
            <a:pathLst>
              <a:path h="765682">
                <a:moveTo>
                  <a:pt x="0" y="0"/>
                </a:moveTo>
                <a:lnTo>
                  <a:pt x="0" y="76568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Freeform 521"/>
          <p:cNvSpPr/>
          <p:nvPr/>
        </p:nvSpPr>
        <p:spPr>
          <a:xfrm>
            <a:off x="5612384" y="1616203"/>
            <a:ext cx="0" cy="765682"/>
          </a:xfrm>
          <a:custGeom>
            <a:avLst/>
            <a:gdLst/>
            <a:ahLst/>
            <a:cxnLst/>
            <a:rect l="0" t="0" r="0" b="0"/>
            <a:pathLst>
              <a:path h="765682">
                <a:moveTo>
                  <a:pt x="0" y="0"/>
                </a:moveTo>
                <a:lnTo>
                  <a:pt x="0" y="76568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>
            <a:off x="497649" y="1622553"/>
            <a:ext cx="5121085" cy="0"/>
          </a:xfrm>
          <a:custGeom>
            <a:avLst/>
            <a:gdLst/>
            <a:ahLst/>
            <a:cxnLst/>
            <a:rect l="0" t="0" r="0" b="0"/>
            <a:pathLst>
              <a:path w="5121085">
                <a:moveTo>
                  <a:pt x="0" y="0"/>
                </a:moveTo>
                <a:lnTo>
                  <a:pt x="5121085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>
            <a:off x="497649" y="2375535"/>
            <a:ext cx="5121085" cy="0"/>
          </a:xfrm>
          <a:custGeom>
            <a:avLst/>
            <a:gdLst/>
            <a:ahLst/>
            <a:cxnLst/>
            <a:rect l="0" t="0" r="0" b="0"/>
            <a:pathLst>
              <a:path w="5121085">
                <a:moveTo>
                  <a:pt x="0" y="0"/>
                </a:moveTo>
                <a:lnTo>
                  <a:pt x="5121085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Freeform 524"/>
          <p:cNvSpPr/>
          <p:nvPr/>
        </p:nvSpPr>
        <p:spPr>
          <a:xfrm>
            <a:off x="504444" y="3617976"/>
            <a:ext cx="5108447" cy="1103376"/>
          </a:xfrm>
          <a:custGeom>
            <a:avLst/>
            <a:gdLst/>
            <a:ahLst/>
            <a:cxnLst/>
            <a:rect l="0" t="0" r="0" b="0"/>
            <a:pathLst>
              <a:path w="5108447" h="1103376">
                <a:moveTo>
                  <a:pt x="0" y="1103376"/>
                </a:moveTo>
                <a:lnTo>
                  <a:pt x="5108447" y="1103376"/>
                </a:lnTo>
                <a:lnTo>
                  <a:pt x="5108447" y="0"/>
                </a:lnTo>
                <a:lnTo>
                  <a:pt x="0" y="0"/>
                </a:lnTo>
                <a:lnTo>
                  <a:pt x="0" y="110337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Freeform 525"/>
          <p:cNvSpPr/>
          <p:nvPr/>
        </p:nvSpPr>
        <p:spPr>
          <a:xfrm>
            <a:off x="6097523" y="3617976"/>
            <a:ext cx="5593080" cy="1103376"/>
          </a:xfrm>
          <a:custGeom>
            <a:avLst/>
            <a:gdLst/>
            <a:ahLst/>
            <a:cxnLst/>
            <a:rect l="0" t="0" r="0" b="0"/>
            <a:pathLst>
              <a:path w="5593080" h="1103376">
                <a:moveTo>
                  <a:pt x="0" y="1103376"/>
                </a:moveTo>
                <a:lnTo>
                  <a:pt x="5593080" y="1103376"/>
                </a:lnTo>
                <a:lnTo>
                  <a:pt x="5593080" y="0"/>
                </a:lnTo>
                <a:lnTo>
                  <a:pt x="0" y="0"/>
                </a:lnTo>
                <a:lnTo>
                  <a:pt x="0" y="110337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Rectangle 52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30</a:t>
            </a:r>
          </a:p>
        </p:txBody>
      </p:sp>
      <p:sp>
        <p:nvSpPr>
          <p:cNvPr id="527" name="Rectangle 527"/>
          <p:cNvSpPr/>
          <p:nvPr/>
        </p:nvSpPr>
        <p:spPr>
          <a:xfrm>
            <a:off x="504139" y="457556"/>
            <a:ext cx="845296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528" name="Rectangle 528"/>
          <p:cNvSpPr/>
          <p:nvPr/>
        </p:nvSpPr>
        <p:spPr>
          <a:xfrm>
            <a:off x="6097778" y="1529850"/>
            <a:ext cx="1709853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Supplier</a:t>
            </a:r>
            <a:r>
              <a:rPr lang="en-AU" sz="1403" b="1" i="0" spc="-24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ID </a:t>
            </a:r>
            <a:r>
              <a:rPr lang="en-AU" sz="1403" b="1" i="0" spc="336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</p:txBody>
      </p:sp>
      <p:sp>
        <p:nvSpPr>
          <p:cNvPr id="529" name="Rectangle 529"/>
          <p:cNvSpPr/>
          <p:nvPr/>
        </p:nvSpPr>
        <p:spPr>
          <a:xfrm>
            <a:off x="6269990" y="1755110"/>
            <a:ext cx="516323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If the Header is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set to “NetworkID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 then enter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Supplier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</a:t>
            </a:r>
            <a:r>
              <a:rPr lang="en-AU" sz="1200" b="0" i="0" spc="-8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Ariba Network ID, </a:t>
            </a:r>
          </a:p>
        </p:txBody>
      </p:sp>
      <p:sp>
        <p:nvSpPr>
          <p:cNvPr id="531" name="Rectangle 531"/>
          <p:cNvSpPr/>
          <p:nvPr/>
        </p:nvSpPr>
        <p:spPr>
          <a:xfrm>
            <a:off x="6269990" y="1919702"/>
            <a:ext cx="5087137" cy="3756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otherwise the appropriate value for the Domain used—DUNS, internalsystem,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etc.</a:t>
            </a:r>
            <a:r>
              <a:rPr lang="en-AU" sz="1200" b="0" i="0" spc="-58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Ask your </a:t>
            </a:r>
          </a:p>
          <a:p>
            <a:pPr marL="0">
              <a:lnSpc>
                <a:spcPts val="1307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Catalog</a:t>
            </a:r>
            <a:r>
              <a:rPr lang="en-AU" sz="1200" b="0" i="0" spc="-58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Advisor</a:t>
            </a:r>
            <a:r>
              <a:rPr lang="en-AU" sz="1200" b="0" i="0" spc="-11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if you have questions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 </a:t>
            </a:r>
          </a:p>
        </p:txBody>
      </p:sp>
      <p:sp>
        <p:nvSpPr>
          <p:cNvPr id="532" name="Rectangle 532"/>
          <p:cNvSpPr/>
          <p:nvPr/>
        </p:nvSpPr>
        <p:spPr>
          <a:xfrm>
            <a:off x="6269990" y="2276318"/>
            <a:ext cx="112875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533" name="Rectangle 533"/>
          <p:cNvSpPr/>
          <p:nvPr/>
        </p:nvSpPr>
        <p:spPr>
          <a:xfrm>
            <a:off x="6269990" y="2466818"/>
            <a:ext cx="1308887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534" name="Rectangle 534"/>
          <p:cNvSpPr/>
          <p:nvPr/>
        </p:nvSpPr>
        <p:spPr>
          <a:xfrm>
            <a:off x="6269990" y="2656963"/>
            <a:ext cx="1536168" cy="209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AN09067477712</a:t>
            </a:r>
          </a:p>
        </p:txBody>
      </p:sp>
      <p:sp>
        <p:nvSpPr>
          <p:cNvPr id="535" name="Rectangle 535"/>
          <p:cNvSpPr/>
          <p:nvPr/>
        </p:nvSpPr>
        <p:spPr>
          <a:xfrm>
            <a:off x="6269990" y="2848199"/>
            <a:ext cx="5067934" cy="3741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If you publish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Catalog in your test account,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add a suffix –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T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to your</a:t>
            </a:r>
            <a:r>
              <a:rPr lang="en-AU" sz="1200" b="0" i="0" spc="-6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ANID or DUNS </a:t>
            </a:r>
          </a:p>
          <a:p>
            <a:pPr marL="0">
              <a:lnSpc>
                <a:spcPts val="1295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number like this:</a:t>
            </a:r>
            <a:r>
              <a:rPr lang="en-AU" sz="1200" b="0" i="0" spc="-7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AN09067477712-T</a:t>
            </a:r>
          </a:p>
        </p:txBody>
      </p:sp>
      <p:sp>
        <p:nvSpPr>
          <p:cNvPr id="536" name="Rectangle 536"/>
          <p:cNvSpPr/>
          <p:nvPr/>
        </p:nvSpPr>
        <p:spPr>
          <a:xfrm>
            <a:off x="821740" y="1649288"/>
            <a:ext cx="4062255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90193" algn="l"/>
                <a:tab pos="3071190" algn="l"/>
              </a:tabLst>
            </a:pP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Supplier ID	Supplier Part ID	Item Description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683971" y="2090866"/>
            <a:ext cx="4587556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04848" algn="l"/>
                <a:tab pos="2661462" algn="l"/>
              </a:tabLst>
            </a:pP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AN01000258741	12345	Pens,</a:t>
            </a:r>
            <a:r>
              <a:rPr lang="en-AU" sz="996" b="0" i="0" spc="-1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Bic, Ballpoint, Blue, 1 do</a:t>
            </a:r>
            <a:r>
              <a:rPr lang="en-AU" sz="996" b="0" i="0" spc="-20" baseline="0" dirty="0">
                <a:solidFill>
                  <a:srgbClr val="000000"/>
                </a:solidFill>
                <a:latin typeface="Arial"/>
              </a:rPr>
              <a:t>z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en</a:t>
            </a:r>
          </a:p>
        </p:txBody>
      </p:sp>
      <p:sp>
        <p:nvSpPr>
          <p:cNvPr id="538" name="Rectangle 538"/>
          <p:cNvSpPr/>
          <p:nvPr/>
        </p:nvSpPr>
        <p:spPr>
          <a:xfrm>
            <a:off x="504139" y="3536704"/>
            <a:ext cx="2034135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Supplier</a:t>
            </a:r>
            <a:r>
              <a:rPr lang="en-AU" sz="1403" b="1" i="0" spc="-24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Part ID </a:t>
            </a:r>
            <a:r>
              <a:rPr lang="en-AU" sz="1403" b="1" i="0" spc="324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</p:txBody>
      </p:sp>
      <p:sp>
        <p:nvSpPr>
          <p:cNvPr id="539" name="Rectangle 539"/>
          <p:cNvSpPr/>
          <p:nvPr/>
        </p:nvSpPr>
        <p:spPr>
          <a:xfrm>
            <a:off x="676351" y="3763488"/>
            <a:ext cx="4778857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Part Number used by the Supplie</a:t>
            </a:r>
            <a:r>
              <a:rPr lang="en-AU" sz="1200" b="0" i="0" spc="-52" baseline="0" dirty="0">
                <a:solidFill>
                  <a:srgbClr val="000000"/>
                </a:solidFill>
                <a:latin typeface="ArialNarrow"/>
              </a:rPr>
              <a:t>r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.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Part Number must be unique for 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676351" y="3928080"/>
            <a:ext cx="1384858" cy="7813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each item in the Catalog.</a:t>
            </a:r>
          </a:p>
          <a:p>
            <a:pPr marL="0">
              <a:lnSpc>
                <a:spcPts val="1500"/>
              </a:lnSpc>
            </a:pPr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  <a:p>
            <a:pPr marL="0">
              <a:lnSpc>
                <a:spcPts val="1502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  <a:p>
            <a:pPr marL="0">
              <a:lnSpc>
                <a:spcPts val="1500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2772882</a:t>
            </a:r>
          </a:p>
        </p:txBody>
      </p:sp>
      <p:sp>
        <p:nvSpPr>
          <p:cNvPr id="541" name="Rectangle 541"/>
          <p:cNvSpPr/>
          <p:nvPr/>
        </p:nvSpPr>
        <p:spPr>
          <a:xfrm>
            <a:off x="6098159" y="3538228"/>
            <a:ext cx="2084630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4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Item Description </a:t>
            </a:r>
            <a:r>
              <a:rPr lang="en-AU" sz="1403" b="1" i="0" spc="336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</p:txBody>
      </p:sp>
      <p:sp>
        <p:nvSpPr>
          <p:cNvPr id="542" name="Rectangle 542"/>
          <p:cNvSpPr/>
          <p:nvPr/>
        </p:nvSpPr>
        <p:spPr>
          <a:xfrm>
            <a:off x="6270625" y="3763488"/>
            <a:ext cx="540989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Description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of the product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or service.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Make your descriptions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as clear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and complete </a:t>
            </a:r>
          </a:p>
        </p:txBody>
      </p:sp>
      <p:sp>
        <p:nvSpPr>
          <p:cNvPr id="543" name="Rectangle 543"/>
          <p:cNvSpPr/>
          <p:nvPr/>
        </p:nvSpPr>
        <p:spPr>
          <a:xfrm>
            <a:off x="6270625" y="3928080"/>
            <a:ext cx="2661818" cy="4000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as possible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(Item type, brand, model, colo</a:t>
            </a:r>
            <a:r>
              <a:rPr lang="en-AU" sz="1200" b="0" i="0" spc="-50" baseline="0" dirty="0">
                <a:solidFill>
                  <a:srgbClr val="000000"/>
                </a:solidFill>
                <a:latin typeface="ArialNarrow"/>
              </a:rPr>
              <a:t>r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etc.)</a:t>
            </a:r>
          </a:p>
          <a:p>
            <a:pPr marL="0">
              <a:lnSpc>
                <a:spcPts val="1500"/>
              </a:lnSpc>
            </a:pPr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544" name="Rectangle 544"/>
          <p:cNvSpPr/>
          <p:nvPr/>
        </p:nvSpPr>
        <p:spPr>
          <a:xfrm>
            <a:off x="6270625" y="4309334"/>
            <a:ext cx="1343558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2000</a:t>
            </a:r>
          </a:p>
        </p:txBody>
      </p:sp>
      <p:sp>
        <p:nvSpPr>
          <p:cNvPr id="545" name="Rectangle 545"/>
          <p:cNvSpPr/>
          <p:nvPr/>
        </p:nvSpPr>
        <p:spPr>
          <a:xfrm>
            <a:off x="6270625" y="4499834"/>
            <a:ext cx="292135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Printe</a:t>
            </a:r>
            <a:r>
              <a:rPr lang="en-AU" sz="1200" b="0" i="0" spc="-52" baseline="0" dirty="0">
                <a:solidFill>
                  <a:srgbClr val="000000"/>
                </a:solidFill>
                <a:latin typeface="ArialNarrow"/>
              </a:rPr>
              <a:t>r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 Lase</a:t>
            </a:r>
            <a:r>
              <a:rPr lang="en-AU" sz="1200" b="0" i="0" spc="-52" baseline="0" dirty="0">
                <a:solidFill>
                  <a:srgbClr val="000000"/>
                </a:solidFill>
                <a:latin typeface="ArialNarrow"/>
              </a:rPr>
              <a:t>r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,</a:t>
            </a:r>
            <a:r>
              <a:rPr lang="en-AU" sz="1200" b="0" i="0" spc="-68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A4, Epson Stylus Color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740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Freeform 546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Freeform 54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Freeform 54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Freeform 54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Freeform 55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Freeform 551"/>
          <p:cNvSpPr/>
          <p:nvPr/>
        </p:nvSpPr>
        <p:spPr>
          <a:xfrm>
            <a:off x="6097523" y="1623060"/>
            <a:ext cx="5593080" cy="1103376"/>
          </a:xfrm>
          <a:custGeom>
            <a:avLst/>
            <a:gdLst/>
            <a:ahLst/>
            <a:cxnLst/>
            <a:rect l="0" t="0" r="0" b="0"/>
            <a:pathLst>
              <a:path w="5593080" h="1103376">
                <a:moveTo>
                  <a:pt x="0" y="1103376"/>
                </a:moveTo>
                <a:lnTo>
                  <a:pt x="5593080" y="1103376"/>
                </a:lnTo>
                <a:lnTo>
                  <a:pt x="5593080" y="0"/>
                </a:lnTo>
                <a:lnTo>
                  <a:pt x="0" y="0"/>
                </a:lnTo>
                <a:lnTo>
                  <a:pt x="0" y="110337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2" name="Picture 55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916" y="1591069"/>
            <a:ext cx="5164835" cy="691883"/>
          </a:xfrm>
          <a:prstGeom prst="rect">
            <a:avLst/>
          </a:prstGeom>
          <a:noFill/>
        </p:spPr>
      </p:pic>
      <p:sp>
        <p:nvSpPr>
          <p:cNvPr id="553" name="Freeform 553"/>
          <p:cNvSpPr/>
          <p:nvPr/>
        </p:nvSpPr>
        <p:spPr>
          <a:xfrm>
            <a:off x="503999" y="1623606"/>
            <a:ext cx="1459611" cy="167348"/>
          </a:xfrm>
          <a:custGeom>
            <a:avLst/>
            <a:gdLst/>
            <a:ahLst/>
            <a:cxnLst/>
            <a:rect l="0" t="0" r="0" b="0"/>
            <a:pathLst>
              <a:path w="1459611" h="167348">
                <a:moveTo>
                  <a:pt x="0" y="167348"/>
                </a:moveTo>
                <a:lnTo>
                  <a:pt x="1459611" y="167348"/>
                </a:lnTo>
                <a:lnTo>
                  <a:pt x="1459611" y="0"/>
                </a:lnTo>
                <a:lnTo>
                  <a:pt x="0" y="0"/>
                </a:lnTo>
                <a:lnTo>
                  <a:pt x="0" y="16734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Freeform 554"/>
          <p:cNvSpPr/>
          <p:nvPr/>
        </p:nvSpPr>
        <p:spPr>
          <a:xfrm>
            <a:off x="1963673" y="1623606"/>
            <a:ext cx="1487932" cy="167348"/>
          </a:xfrm>
          <a:custGeom>
            <a:avLst/>
            <a:gdLst/>
            <a:ahLst/>
            <a:cxnLst/>
            <a:rect l="0" t="0" r="0" b="0"/>
            <a:pathLst>
              <a:path w="1487932" h="167348">
                <a:moveTo>
                  <a:pt x="0" y="167348"/>
                </a:moveTo>
                <a:lnTo>
                  <a:pt x="1487932" y="167348"/>
                </a:lnTo>
                <a:lnTo>
                  <a:pt x="1487932" y="0"/>
                </a:lnTo>
                <a:lnTo>
                  <a:pt x="0" y="0"/>
                </a:lnTo>
                <a:lnTo>
                  <a:pt x="0" y="16734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Freeform 555"/>
          <p:cNvSpPr/>
          <p:nvPr/>
        </p:nvSpPr>
        <p:spPr>
          <a:xfrm>
            <a:off x="3451605" y="1623606"/>
            <a:ext cx="2096390" cy="167348"/>
          </a:xfrm>
          <a:custGeom>
            <a:avLst/>
            <a:gdLst/>
            <a:ahLst/>
            <a:cxnLst/>
            <a:rect l="0" t="0" r="0" b="0"/>
            <a:pathLst>
              <a:path w="2096390" h="167348">
                <a:moveTo>
                  <a:pt x="0" y="167348"/>
                </a:moveTo>
                <a:lnTo>
                  <a:pt x="2096390" y="167348"/>
                </a:lnTo>
                <a:lnTo>
                  <a:pt x="2096390" y="0"/>
                </a:lnTo>
                <a:lnTo>
                  <a:pt x="0" y="0"/>
                </a:lnTo>
                <a:lnTo>
                  <a:pt x="0" y="16734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>
            <a:off x="503999" y="1790993"/>
            <a:ext cx="1459611" cy="167348"/>
          </a:xfrm>
          <a:custGeom>
            <a:avLst/>
            <a:gdLst/>
            <a:ahLst/>
            <a:cxnLst/>
            <a:rect l="0" t="0" r="0" b="0"/>
            <a:pathLst>
              <a:path w="1459611" h="167348">
                <a:moveTo>
                  <a:pt x="0" y="167348"/>
                </a:moveTo>
                <a:lnTo>
                  <a:pt x="1459611" y="167348"/>
                </a:lnTo>
                <a:lnTo>
                  <a:pt x="1459611" y="0"/>
                </a:lnTo>
                <a:lnTo>
                  <a:pt x="0" y="0"/>
                </a:lnTo>
                <a:lnTo>
                  <a:pt x="0" y="16734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>
            <a:off x="1963673" y="1790993"/>
            <a:ext cx="1487932" cy="167348"/>
          </a:xfrm>
          <a:custGeom>
            <a:avLst/>
            <a:gdLst/>
            <a:ahLst/>
            <a:cxnLst/>
            <a:rect l="0" t="0" r="0" b="0"/>
            <a:pathLst>
              <a:path w="1487932" h="167348">
                <a:moveTo>
                  <a:pt x="0" y="167348"/>
                </a:moveTo>
                <a:lnTo>
                  <a:pt x="1487932" y="167348"/>
                </a:lnTo>
                <a:lnTo>
                  <a:pt x="1487932" y="0"/>
                </a:lnTo>
                <a:lnTo>
                  <a:pt x="0" y="0"/>
                </a:lnTo>
                <a:lnTo>
                  <a:pt x="0" y="16734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>
            <a:off x="3451605" y="1790993"/>
            <a:ext cx="2096390" cy="167348"/>
          </a:xfrm>
          <a:custGeom>
            <a:avLst/>
            <a:gdLst/>
            <a:ahLst/>
            <a:cxnLst/>
            <a:rect l="0" t="0" r="0" b="0"/>
            <a:pathLst>
              <a:path w="2096390" h="167348">
                <a:moveTo>
                  <a:pt x="0" y="167348"/>
                </a:moveTo>
                <a:lnTo>
                  <a:pt x="2096390" y="167348"/>
                </a:lnTo>
                <a:lnTo>
                  <a:pt x="2096390" y="0"/>
                </a:lnTo>
                <a:lnTo>
                  <a:pt x="0" y="0"/>
                </a:lnTo>
                <a:lnTo>
                  <a:pt x="0" y="16734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Freeform 559"/>
          <p:cNvSpPr/>
          <p:nvPr/>
        </p:nvSpPr>
        <p:spPr>
          <a:xfrm>
            <a:off x="503999" y="1958302"/>
            <a:ext cx="1459611" cy="236258"/>
          </a:xfrm>
          <a:custGeom>
            <a:avLst/>
            <a:gdLst/>
            <a:ahLst/>
            <a:cxnLst/>
            <a:rect l="0" t="0" r="0" b="0"/>
            <a:pathLst>
              <a:path w="1459611" h="236258">
                <a:moveTo>
                  <a:pt x="0" y="236258"/>
                </a:moveTo>
                <a:lnTo>
                  <a:pt x="1459611" y="236258"/>
                </a:lnTo>
                <a:lnTo>
                  <a:pt x="1459611" y="0"/>
                </a:lnTo>
                <a:lnTo>
                  <a:pt x="0" y="0"/>
                </a:lnTo>
                <a:lnTo>
                  <a:pt x="0" y="23625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Freeform 560"/>
          <p:cNvSpPr/>
          <p:nvPr/>
        </p:nvSpPr>
        <p:spPr>
          <a:xfrm>
            <a:off x="1963673" y="1958302"/>
            <a:ext cx="1487932" cy="236258"/>
          </a:xfrm>
          <a:custGeom>
            <a:avLst/>
            <a:gdLst/>
            <a:ahLst/>
            <a:cxnLst/>
            <a:rect l="0" t="0" r="0" b="0"/>
            <a:pathLst>
              <a:path w="1487932" h="236258">
                <a:moveTo>
                  <a:pt x="0" y="236258"/>
                </a:moveTo>
                <a:lnTo>
                  <a:pt x="1487932" y="236258"/>
                </a:lnTo>
                <a:lnTo>
                  <a:pt x="1487932" y="0"/>
                </a:lnTo>
                <a:lnTo>
                  <a:pt x="0" y="0"/>
                </a:lnTo>
                <a:lnTo>
                  <a:pt x="0" y="23625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>
            <a:off x="3451605" y="1958302"/>
            <a:ext cx="2096390" cy="236258"/>
          </a:xfrm>
          <a:custGeom>
            <a:avLst/>
            <a:gdLst/>
            <a:ahLst/>
            <a:cxnLst/>
            <a:rect l="0" t="0" r="0" b="0"/>
            <a:pathLst>
              <a:path w="2096390" h="236258">
                <a:moveTo>
                  <a:pt x="0" y="236258"/>
                </a:moveTo>
                <a:lnTo>
                  <a:pt x="2096390" y="236258"/>
                </a:lnTo>
                <a:lnTo>
                  <a:pt x="2096390" y="0"/>
                </a:lnTo>
                <a:lnTo>
                  <a:pt x="0" y="0"/>
                </a:lnTo>
                <a:lnTo>
                  <a:pt x="0" y="23625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Freeform 562"/>
          <p:cNvSpPr/>
          <p:nvPr/>
        </p:nvSpPr>
        <p:spPr>
          <a:xfrm>
            <a:off x="1963673" y="1617218"/>
            <a:ext cx="0" cy="583692"/>
          </a:xfrm>
          <a:custGeom>
            <a:avLst/>
            <a:gdLst/>
            <a:ahLst/>
            <a:cxnLst/>
            <a:rect l="0" t="0" r="0" b="0"/>
            <a:pathLst>
              <a:path h="583692">
                <a:moveTo>
                  <a:pt x="0" y="0"/>
                </a:moveTo>
                <a:lnTo>
                  <a:pt x="0" y="58369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Freeform 563"/>
          <p:cNvSpPr/>
          <p:nvPr/>
        </p:nvSpPr>
        <p:spPr>
          <a:xfrm>
            <a:off x="3451605" y="1617218"/>
            <a:ext cx="0" cy="583692"/>
          </a:xfrm>
          <a:custGeom>
            <a:avLst/>
            <a:gdLst/>
            <a:ahLst/>
            <a:cxnLst/>
            <a:rect l="0" t="0" r="0" b="0"/>
            <a:pathLst>
              <a:path h="583692">
                <a:moveTo>
                  <a:pt x="0" y="0"/>
                </a:moveTo>
                <a:lnTo>
                  <a:pt x="0" y="58369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Freeform 564"/>
          <p:cNvSpPr/>
          <p:nvPr/>
        </p:nvSpPr>
        <p:spPr>
          <a:xfrm>
            <a:off x="497649" y="1790954"/>
            <a:ext cx="5056696" cy="0"/>
          </a:xfrm>
          <a:custGeom>
            <a:avLst/>
            <a:gdLst/>
            <a:ahLst/>
            <a:cxnLst/>
            <a:rect l="0" t="0" r="0" b="0"/>
            <a:pathLst>
              <a:path w="5056696">
                <a:moveTo>
                  <a:pt x="0" y="0"/>
                </a:moveTo>
                <a:lnTo>
                  <a:pt x="505669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Freeform 565"/>
          <p:cNvSpPr/>
          <p:nvPr/>
        </p:nvSpPr>
        <p:spPr>
          <a:xfrm>
            <a:off x="497649" y="1958341"/>
            <a:ext cx="5056696" cy="0"/>
          </a:xfrm>
          <a:custGeom>
            <a:avLst/>
            <a:gdLst/>
            <a:ahLst/>
            <a:cxnLst/>
            <a:rect l="0" t="0" r="0" b="0"/>
            <a:pathLst>
              <a:path w="5056696">
                <a:moveTo>
                  <a:pt x="0" y="0"/>
                </a:moveTo>
                <a:lnTo>
                  <a:pt x="505669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Freeform 566"/>
          <p:cNvSpPr/>
          <p:nvPr/>
        </p:nvSpPr>
        <p:spPr>
          <a:xfrm>
            <a:off x="503999" y="1617218"/>
            <a:ext cx="0" cy="583692"/>
          </a:xfrm>
          <a:custGeom>
            <a:avLst/>
            <a:gdLst/>
            <a:ahLst/>
            <a:cxnLst/>
            <a:rect l="0" t="0" r="0" b="0"/>
            <a:pathLst>
              <a:path h="583692">
                <a:moveTo>
                  <a:pt x="0" y="0"/>
                </a:moveTo>
                <a:lnTo>
                  <a:pt x="0" y="58369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Freeform 567"/>
          <p:cNvSpPr/>
          <p:nvPr/>
        </p:nvSpPr>
        <p:spPr>
          <a:xfrm>
            <a:off x="5547995" y="1617218"/>
            <a:ext cx="0" cy="583692"/>
          </a:xfrm>
          <a:custGeom>
            <a:avLst/>
            <a:gdLst/>
            <a:ahLst/>
            <a:cxnLst/>
            <a:rect l="0" t="0" r="0" b="0"/>
            <a:pathLst>
              <a:path h="583692">
                <a:moveTo>
                  <a:pt x="0" y="0"/>
                </a:moveTo>
                <a:lnTo>
                  <a:pt x="0" y="58369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Freeform 568"/>
          <p:cNvSpPr/>
          <p:nvPr/>
        </p:nvSpPr>
        <p:spPr>
          <a:xfrm>
            <a:off x="497649" y="1623568"/>
            <a:ext cx="5056696" cy="0"/>
          </a:xfrm>
          <a:custGeom>
            <a:avLst/>
            <a:gdLst/>
            <a:ahLst/>
            <a:cxnLst/>
            <a:rect l="0" t="0" r="0" b="0"/>
            <a:pathLst>
              <a:path w="5056696">
                <a:moveTo>
                  <a:pt x="0" y="0"/>
                </a:moveTo>
                <a:lnTo>
                  <a:pt x="505669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Freeform 569"/>
          <p:cNvSpPr/>
          <p:nvPr/>
        </p:nvSpPr>
        <p:spPr>
          <a:xfrm>
            <a:off x="497649" y="2194560"/>
            <a:ext cx="5056696" cy="0"/>
          </a:xfrm>
          <a:custGeom>
            <a:avLst/>
            <a:gdLst/>
            <a:ahLst/>
            <a:cxnLst/>
            <a:rect l="0" t="0" r="0" b="0"/>
            <a:pathLst>
              <a:path w="5056696">
                <a:moveTo>
                  <a:pt x="0" y="0"/>
                </a:moveTo>
                <a:lnTo>
                  <a:pt x="505669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>
            <a:off x="406908" y="3744469"/>
            <a:ext cx="5044440" cy="1744979"/>
          </a:xfrm>
          <a:custGeom>
            <a:avLst/>
            <a:gdLst/>
            <a:ahLst/>
            <a:cxnLst/>
            <a:rect l="0" t="0" r="0" b="0"/>
            <a:pathLst>
              <a:path w="5044440" h="1744979">
                <a:moveTo>
                  <a:pt x="0" y="1744979"/>
                </a:moveTo>
                <a:lnTo>
                  <a:pt x="5044440" y="1744979"/>
                </a:lnTo>
                <a:lnTo>
                  <a:pt x="5044440" y="0"/>
                </a:lnTo>
                <a:lnTo>
                  <a:pt x="0" y="0"/>
                </a:lnTo>
                <a:lnTo>
                  <a:pt x="0" y="1744979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Freeform 571"/>
          <p:cNvSpPr/>
          <p:nvPr/>
        </p:nvSpPr>
        <p:spPr>
          <a:xfrm>
            <a:off x="6097523" y="3744468"/>
            <a:ext cx="5548885" cy="1937005"/>
          </a:xfrm>
          <a:custGeom>
            <a:avLst/>
            <a:gdLst/>
            <a:ahLst/>
            <a:cxnLst/>
            <a:rect l="0" t="0" r="0" b="0"/>
            <a:pathLst>
              <a:path w="5548885" h="1937005">
                <a:moveTo>
                  <a:pt x="0" y="1937005"/>
                </a:moveTo>
                <a:lnTo>
                  <a:pt x="5548885" y="1937005"/>
                </a:lnTo>
                <a:lnTo>
                  <a:pt x="5548885" y="0"/>
                </a:lnTo>
                <a:lnTo>
                  <a:pt x="0" y="0"/>
                </a:lnTo>
                <a:lnTo>
                  <a:pt x="0" y="1937005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57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31</a:t>
            </a:r>
          </a:p>
        </p:txBody>
      </p:sp>
      <p:sp>
        <p:nvSpPr>
          <p:cNvPr id="573" name="Rectangle 573"/>
          <p:cNvSpPr/>
          <p:nvPr/>
        </p:nvSpPr>
        <p:spPr>
          <a:xfrm>
            <a:off x="6097778" y="1542677"/>
            <a:ext cx="2241118" cy="4348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Unit Price </a:t>
            </a:r>
            <a:r>
              <a:rPr lang="en-AU" sz="1403" b="1" i="0" spc="324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  <a:p>
            <a:pPr marL="172211">
              <a:lnSpc>
                <a:spcPts val="1493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Customer-specific</a:t>
            </a:r>
            <a:r>
              <a:rPr lang="en-AU" sz="1200" b="0" i="0" spc="-2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price</a:t>
            </a:r>
          </a:p>
        </p:txBody>
      </p:sp>
      <p:sp>
        <p:nvSpPr>
          <p:cNvPr id="574" name="Rectangle 574"/>
          <p:cNvSpPr/>
          <p:nvPr/>
        </p:nvSpPr>
        <p:spPr>
          <a:xfrm>
            <a:off x="6269990" y="1958437"/>
            <a:ext cx="125326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Decimal</a:t>
            </a:r>
          </a:p>
        </p:txBody>
      </p:sp>
      <p:sp>
        <p:nvSpPr>
          <p:cNvPr id="575" name="Rectangle 575"/>
          <p:cNvSpPr/>
          <p:nvPr/>
        </p:nvSpPr>
        <p:spPr>
          <a:xfrm>
            <a:off x="6269990" y="2148582"/>
            <a:ext cx="1472338" cy="209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4.32 or 1234.78</a:t>
            </a:r>
          </a:p>
        </p:txBody>
      </p:sp>
      <p:sp>
        <p:nvSpPr>
          <p:cNvPr id="576" name="Rectangle 576"/>
          <p:cNvSpPr/>
          <p:nvPr/>
        </p:nvSpPr>
        <p:spPr>
          <a:xfrm>
            <a:off x="6269990" y="2339818"/>
            <a:ext cx="5386146" cy="3741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-110" baseline="0" dirty="0">
                <a:solidFill>
                  <a:srgbClr val="000000"/>
                </a:solidFill>
                <a:latin typeface="ArialNarrow"/>
              </a:rPr>
              <a:t>T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 separate the integer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from the decimal, you must use a ‘dot</a:t>
            </a:r>
            <a:r>
              <a:rPr lang="en-AU" sz="1200" b="0" i="0" spc="-36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and not a comma.</a:t>
            </a:r>
            <a:r>
              <a:rPr lang="en-AU" sz="1200" b="0" i="0" spc="-4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Also, do </a:t>
            </a:r>
          </a:p>
          <a:p>
            <a:pPr marL="0">
              <a:lnSpc>
                <a:spcPts val="1295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not use a comma to indicate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‘thousands’.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Do not include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any currency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symbols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such as $,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£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or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¥.</a:t>
            </a:r>
          </a:p>
        </p:txBody>
      </p:sp>
      <p:sp>
        <p:nvSpPr>
          <p:cNvPr id="577" name="Rectangle 577"/>
          <p:cNvSpPr/>
          <p:nvPr/>
        </p:nvSpPr>
        <p:spPr>
          <a:xfrm>
            <a:off x="938783" y="1612331"/>
            <a:ext cx="3951909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292098" algn="l"/>
                <a:tab pos="3205606" algn="l"/>
              </a:tabLst>
            </a:pP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Unit Price	Unit of Measure	Short Name </a:t>
            </a:r>
          </a:p>
        </p:txBody>
      </p:sp>
      <p:sp>
        <p:nvSpPr>
          <p:cNvPr id="578" name="Rectangle 578"/>
          <p:cNvSpPr/>
          <p:nvPr/>
        </p:nvSpPr>
        <p:spPr>
          <a:xfrm>
            <a:off x="1200911" y="1981520"/>
            <a:ext cx="3840909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13077" algn="l"/>
                <a:tab pos="2935859" algn="l"/>
              </a:tabLst>
            </a:pP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3.48	EA	Dr Pepper Soda</a:t>
            </a:r>
          </a:p>
        </p:txBody>
      </p:sp>
      <p:sp>
        <p:nvSpPr>
          <p:cNvPr id="579" name="Rectangle 579"/>
          <p:cNvSpPr/>
          <p:nvPr/>
        </p:nvSpPr>
        <p:spPr>
          <a:xfrm>
            <a:off x="504139" y="457556"/>
            <a:ext cx="845296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580" name="Rectangle 580"/>
          <p:cNvSpPr/>
          <p:nvPr/>
        </p:nvSpPr>
        <p:spPr>
          <a:xfrm>
            <a:off x="407212" y="3664720"/>
            <a:ext cx="2034414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Unit of Measure </a:t>
            </a:r>
            <a:r>
              <a:rPr lang="en-AU" sz="1403" b="1" i="0" spc="324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</p:txBody>
      </p:sp>
      <p:sp>
        <p:nvSpPr>
          <p:cNvPr id="581" name="Rectangle 581"/>
          <p:cNvSpPr/>
          <p:nvPr/>
        </p:nvSpPr>
        <p:spPr>
          <a:xfrm>
            <a:off x="579424" y="3889980"/>
            <a:ext cx="470095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Unit of measure related to the Unit Price. Use a United Nations UOM if </a:t>
            </a:r>
          </a:p>
        </p:txBody>
      </p:sp>
      <p:sp>
        <p:nvSpPr>
          <p:cNvPr id="582" name="Rectangle 582"/>
          <p:cNvSpPr/>
          <p:nvPr/>
        </p:nvSpPr>
        <p:spPr>
          <a:xfrm>
            <a:off x="579424" y="4054572"/>
            <a:ext cx="2337816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UNUOM  in the Header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is set to 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-38" baseline="0" dirty="0">
                <a:solidFill>
                  <a:srgbClr val="000000"/>
                </a:solidFill>
                <a:latin typeface="ArialNarrow"/>
              </a:rPr>
              <a:t>T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rue”</a:t>
            </a:r>
          </a:p>
        </p:txBody>
      </p:sp>
      <p:sp>
        <p:nvSpPr>
          <p:cNvPr id="583" name="Rectangle 583"/>
          <p:cNvSpPr/>
          <p:nvPr/>
        </p:nvSpPr>
        <p:spPr>
          <a:xfrm>
            <a:off x="579424" y="4245072"/>
            <a:ext cx="112869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579424" y="4435572"/>
            <a:ext cx="1239037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32 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579424" y="4626326"/>
            <a:ext cx="760323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BX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579424" y="4816826"/>
            <a:ext cx="4657953" cy="3756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file containing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Units of Measure 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available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your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Customer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 Supplier </a:t>
            </a:r>
          </a:p>
          <a:p>
            <a:pPr marL="0">
              <a:lnSpc>
                <a:spcPts val="1308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Information Portal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6097778" y="3664720"/>
            <a:ext cx="1757097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Short</a:t>
            </a:r>
            <a:r>
              <a:rPr lang="en-AU" sz="1403" b="1" i="0" spc="-12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Name </a:t>
            </a:r>
            <a:r>
              <a:rPr lang="en-AU" sz="1403" b="1" i="0" spc="324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6269990" y="3889980"/>
            <a:ext cx="5405398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Short description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of the item.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Short Name 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displayed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first</a:t>
            </a:r>
            <a:r>
              <a:rPr lang="en-AU" sz="1200" b="0" i="0" spc="-11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the UI, and 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a </a:t>
            </a:r>
          </a:p>
        </p:txBody>
      </p:sp>
      <p:sp>
        <p:nvSpPr>
          <p:cNvPr id="589" name="Rectangle 589"/>
          <p:cNvSpPr/>
          <p:nvPr/>
        </p:nvSpPr>
        <p:spPr>
          <a:xfrm>
            <a:off x="6269990" y="4054572"/>
            <a:ext cx="5369661" cy="3756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larger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type face and blue colo</a:t>
            </a:r>
            <a:r>
              <a:rPr lang="en-AU" sz="1200" b="0" i="0" spc="-50" baseline="0" dirty="0">
                <a:solidFill>
                  <a:srgbClr val="000000"/>
                </a:solidFill>
                <a:latin typeface="ArialNarrow"/>
              </a:rPr>
              <a:t>r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.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-81" baseline="0" dirty="0">
                <a:solidFill>
                  <a:srgbClr val="000000"/>
                </a:solidFill>
                <a:latin typeface="ArialNarrow"/>
              </a:rPr>
              <a:t>Y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ou can use the Short Name to describe a category</a:t>
            </a:r>
            <a:r>
              <a:rPr lang="en-AU" sz="1200" b="0" i="0" spc="-26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or Item type, </a:t>
            </a:r>
          </a:p>
          <a:p>
            <a:pPr marL="0">
              <a:lnSpc>
                <a:spcPts val="1308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then give the specifics</a:t>
            </a:r>
            <a:r>
              <a:rPr lang="en-AU" sz="1200" b="0" i="0" spc="-37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the Item Description</a:t>
            </a:r>
          </a:p>
        </p:txBody>
      </p:sp>
      <p:sp>
        <p:nvSpPr>
          <p:cNvPr id="590" name="Rectangle 590"/>
          <p:cNvSpPr/>
          <p:nvPr/>
        </p:nvSpPr>
        <p:spPr>
          <a:xfrm>
            <a:off x="6269990" y="4411188"/>
            <a:ext cx="112875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591" name="Rectangle 591"/>
          <p:cNvSpPr/>
          <p:nvPr/>
        </p:nvSpPr>
        <p:spPr>
          <a:xfrm>
            <a:off x="6269990" y="4601333"/>
            <a:ext cx="1591753" cy="209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Nylon Glove,</a:t>
            </a:r>
            <a:r>
              <a:rPr lang="en-AU" sz="1202" b="0" i="0" spc="-21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Blue</a:t>
            </a:r>
          </a:p>
        </p:txBody>
      </p:sp>
      <p:sp>
        <p:nvSpPr>
          <p:cNvPr id="592" name="Rectangle 592"/>
          <p:cNvSpPr/>
          <p:nvPr/>
        </p:nvSpPr>
        <p:spPr>
          <a:xfrm>
            <a:off x="6269990" y="4792442"/>
            <a:ext cx="185737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80 characters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Freeform 59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Freeform 59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Freeform 59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Freeform 598"/>
          <p:cNvSpPr/>
          <p:nvPr/>
        </p:nvSpPr>
        <p:spPr>
          <a:xfrm>
            <a:off x="5818632" y="1623061"/>
            <a:ext cx="5335523" cy="3258312"/>
          </a:xfrm>
          <a:custGeom>
            <a:avLst/>
            <a:gdLst/>
            <a:ahLst/>
            <a:cxnLst/>
            <a:rect l="0" t="0" r="0" b="0"/>
            <a:pathLst>
              <a:path w="5335523" h="3258312">
                <a:moveTo>
                  <a:pt x="0" y="3258312"/>
                </a:moveTo>
                <a:lnTo>
                  <a:pt x="5335523" y="3258312"/>
                </a:lnTo>
                <a:lnTo>
                  <a:pt x="5335523" y="0"/>
                </a:lnTo>
                <a:lnTo>
                  <a:pt x="0" y="0"/>
                </a:lnTo>
                <a:lnTo>
                  <a:pt x="0" y="325831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Freeform 599"/>
          <p:cNvSpPr/>
          <p:nvPr/>
        </p:nvSpPr>
        <p:spPr>
          <a:xfrm>
            <a:off x="503999" y="1623607"/>
            <a:ext cx="3142107" cy="205193"/>
          </a:xfrm>
          <a:custGeom>
            <a:avLst/>
            <a:gdLst/>
            <a:ahLst/>
            <a:cxnLst/>
            <a:rect l="0" t="0" r="0" b="0"/>
            <a:pathLst>
              <a:path w="3142107" h="205193">
                <a:moveTo>
                  <a:pt x="0" y="205193"/>
                </a:moveTo>
                <a:lnTo>
                  <a:pt x="3142107" y="205193"/>
                </a:lnTo>
                <a:lnTo>
                  <a:pt x="3142107" y="0"/>
                </a:lnTo>
                <a:lnTo>
                  <a:pt x="0" y="0"/>
                </a:lnTo>
                <a:lnTo>
                  <a:pt x="0" y="205193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Freeform 600"/>
          <p:cNvSpPr/>
          <p:nvPr/>
        </p:nvSpPr>
        <p:spPr>
          <a:xfrm>
            <a:off x="3646170" y="1623607"/>
            <a:ext cx="1761617" cy="205193"/>
          </a:xfrm>
          <a:custGeom>
            <a:avLst/>
            <a:gdLst/>
            <a:ahLst/>
            <a:cxnLst/>
            <a:rect l="0" t="0" r="0" b="0"/>
            <a:pathLst>
              <a:path w="1761617" h="205193">
                <a:moveTo>
                  <a:pt x="0" y="205193"/>
                </a:moveTo>
                <a:lnTo>
                  <a:pt x="1761617" y="205193"/>
                </a:lnTo>
                <a:lnTo>
                  <a:pt x="1761617" y="0"/>
                </a:lnTo>
                <a:lnTo>
                  <a:pt x="0" y="0"/>
                </a:lnTo>
                <a:lnTo>
                  <a:pt x="0" y="205193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>
            <a:off x="503999" y="1828750"/>
            <a:ext cx="1380490" cy="206298"/>
          </a:xfrm>
          <a:custGeom>
            <a:avLst/>
            <a:gdLst/>
            <a:ahLst/>
            <a:cxnLst/>
            <a:rect l="0" t="0" r="0" b="0"/>
            <a:pathLst>
              <a:path w="1380490" h="206298">
                <a:moveTo>
                  <a:pt x="0" y="206298"/>
                </a:moveTo>
                <a:lnTo>
                  <a:pt x="1380490" y="206298"/>
                </a:lnTo>
                <a:lnTo>
                  <a:pt x="1380490" y="0"/>
                </a:lnTo>
                <a:lnTo>
                  <a:pt x="0" y="0"/>
                </a:lnTo>
                <a:lnTo>
                  <a:pt x="0" y="20629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>
            <a:off x="1884426" y="1828750"/>
            <a:ext cx="1761617" cy="206298"/>
          </a:xfrm>
          <a:custGeom>
            <a:avLst/>
            <a:gdLst/>
            <a:ahLst/>
            <a:cxnLst/>
            <a:rect l="0" t="0" r="0" b="0"/>
            <a:pathLst>
              <a:path w="1761617" h="206298">
                <a:moveTo>
                  <a:pt x="0" y="206298"/>
                </a:moveTo>
                <a:lnTo>
                  <a:pt x="1761617" y="206298"/>
                </a:lnTo>
                <a:lnTo>
                  <a:pt x="1761617" y="0"/>
                </a:lnTo>
                <a:lnTo>
                  <a:pt x="0" y="0"/>
                </a:lnTo>
                <a:lnTo>
                  <a:pt x="0" y="206298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>
            <a:off x="3646170" y="1828750"/>
            <a:ext cx="1761617" cy="206298"/>
          </a:xfrm>
          <a:custGeom>
            <a:avLst/>
            <a:gdLst/>
            <a:ahLst/>
            <a:cxnLst/>
            <a:rect l="0" t="0" r="0" b="0"/>
            <a:pathLst>
              <a:path w="1761617" h="206298">
                <a:moveTo>
                  <a:pt x="0" y="206298"/>
                </a:moveTo>
                <a:lnTo>
                  <a:pt x="1761617" y="206298"/>
                </a:lnTo>
                <a:lnTo>
                  <a:pt x="1761617" y="0"/>
                </a:lnTo>
                <a:lnTo>
                  <a:pt x="0" y="0"/>
                </a:lnTo>
                <a:lnTo>
                  <a:pt x="0" y="206298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Freeform 604"/>
          <p:cNvSpPr/>
          <p:nvPr/>
        </p:nvSpPr>
        <p:spPr>
          <a:xfrm>
            <a:off x="503999" y="2035049"/>
            <a:ext cx="1380490" cy="262255"/>
          </a:xfrm>
          <a:custGeom>
            <a:avLst/>
            <a:gdLst/>
            <a:ahLst/>
            <a:cxnLst/>
            <a:rect l="0" t="0" r="0" b="0"/>
            <a:pathLst>
              <a:path w="1380490" h="262255">
                <a:moveTo>
                  <a:pt x="0" y="262255"/>
                </a:moveTo>
                <a:lnTo>
                  <a:pt x="1380490" y="262255"/>
                </a:lnTo>
                <a:lnTo>
                  <a:pt x="1380490" y="0"/>
                </a:lnTo>
                <a:lnTo>
                  <a:pt x="0" y="0"/>
                </a:lnTo>
                <a:lnTo>
                  <a:pt x="0" y="262255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Freeform 605"/>
          <p:cNvSpPr/>
          <p:nvPr/>
        </p:nvSpPr>
        <p:spPr>
          <a:xfrm>
            <a:off x="1884426" y="2035049"/>
            <a:ext cx="1761617" cy="262255"/>
          </a:xfrm>
          <a:custGeom>
            <a:avLst/>
            <a:gdLst/>
            <a:ahLst/>
            <a:cxnLst/>
            <a:rect l="0" t="0" r="0" b="0"/>
            <a:pathLst>
              <a:path w="1761617" h="262255">
                <a:moveTo>
                  <a:pt x="0" y="262255"/>
                </a:moveTo>
                <a:lnTo>
                  <a:pt x="1761617" y="262255"/>
                </a:lnTo>
                <a:lnTo>
                  <a:pt x="1761617" y="0"/>
                </a:lnTo>
                <a:lnTo>
                  <a:pt x="0" y="0"/>
                </a:lnTo>
                <a:lnTo>
                  <a:pt x="0" y="262255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Freeform 606"/>
          <p:cNvSpPr/>
          <p:nvPr/>
        </p:nvSpPr>
        <p:spPr>
          <a:xfrm>
            <a:off x="3646170" y="2035049"/>
            <a:ext cx="1761617" cy="262255"/>
          </a:xfrm>
          <a:custGeom>
            <a:avLst/>
            <a:gdLst/>
            <a:ahLst/>
            <a:cxnLst/>
            <a:rect l="0" t="0" r="0" b="0"/>
            <a:pathLst>
              <a:path w="1761617" h="262255">
                <a:moveTo>
                  <a:pt x="0" y="262255"/>
                </a:moveTo>
                <a:lnTo>
                  <a:pt x="1761617" y="262255"/>
                </a:lnTo>
                <a:lnTo>
                  <a:pt x="1761617" y="0"/>
                </a:lnTo>
                <a:lnTo>
                  <a:pt x="0" y="0"/>
                </a:lnTo>
                <a:lnTo>
                  <a:pt x="0" y="262255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Freeform 607"/>
          <p:cNvSpPr/>
          <p:nvPr/>
        </p:nvSpPr>
        <p:spPr>
          <a:xfrm>
            <a:off x="1884426" y="1822450"/>
            <a:ext cx="0" cy="481204"/>
          </a:xfrm>
          <a:custGeom>
            <a:avLst/>
            <a:gdLst/>
            <a:ahLst/>
            <a:cxnLst/>
            <a:rect l="0" t="0" r="0" b="0"/>
            <a:pathLst>
              <a:path h="481204">
                <a:moveTo>
                  <a:pt x="0" y="0"/>
                </a:moveTo>
                <a:lnTo>
                  <a:pt x="0" y="48120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Freeform 608"/>
          <p:cNvSpPr/>
          <p:nvPr/>
        </p:nvSpPr>
        <p:spPr>
          <a:xfrm>
            <a:off x="3646170" y="1617218"/>
            <a:ext cx="0" cy="686436"/>
          </a:xfrm>
          <a:custGeom>
            <a:avLst/>
            <a:gdLst/>
            <a:ahLst/>
            <a:cxnLst/>
            <a:rect l="0" t="0" r="0" b="0"/>
            <a:pathLst>
              <a:path h="686436">
                <a:moveTo>
                  <a:pt x="0" y="0"/>
                </a:moveTo>
                <a:lnTo>
                  <a:pt x="0" y="68643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Freeform 609"/>
          <p:cNvSpPr/>
          <p:nvPr/>
        </p:nvSpPr>
        <p:spPr>
          <a:xfrm>
            <a:off x="497649" y="1828800"/>
            <a:ext cx="4916487" cy="0"/>
          </a:xfrm>
          <a:custGeom>
            <a:avLst/>
            <a:gdLst/>
            <a:ahLst/>
            <a:cxnLst/>
            <a:rect l="0" t="0" r="0" b="0"/>
            <a:pathLst>
              <a:path w="4916487">
                <a:moveTo>
                  <a:pt x="0" y="0"/>
                </a:moveTo>
                <a:lnTo>
                  <a:pt x="49164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Freeform 610"/>
          <p:cNvSpPr/>
          <p:nvPr/>
        </p:nvSpPr>
        <p:spPr>
          <a:xfrm>
            <a:off x="497649" y="2035048"/>
            <a:ext cx="4916487" cy="0"/>
          </a:xfrm>
          <a:custGeom>
            <a:avLst/>
            <a:gdLst/>
            <a:ahLst/>
            <a:cxnLst/>
            <a:rect l="0" t="0" r="0" b="0"/>
            <a:pathLst>
              <a:path w="4916487">
                <a:moveTo>
                  <a:pt x="0" y="0"/>
                </a:moveTo>
                <a:lnTo>
                  <a:pt x="49164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Freeform 611"/>
          <p:cNvSpPr/>
          <p:nvPr/>
        </p:nvSpPr>
        <p:spPr>
          <a:xfrm>
            <a:off x="503999" y="1617218"/>
            <a:ext cx="0" cy="686436"/>
          </a:xfrm>
          <a:custGeom>
            <a:avLst/>
            <a:gdLst/>
            <a:ahLst/>
            <a:cxnLst/>
            <a:rect l="0" t="0" r="0" b="0"/>
            <a:pathLst>
              <a:path h="686436">
                <a:moveTo>
                  <a:pt x="0" y="0"/>
                </a:moveTo>
                <a:lnTo>
                  <a:pt x="0" y="68643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>
            <a:off x="5407786" y="1617218"/>
            <a:ext cx="0" cy="686436"/>
          </a:xfrm>
          <a:custGeom>
            <a:avLst/>
            <a:gdLst/>
            <a:ahLst/>
            <a:cxnLst/>
            <a:rect l="0" t="0" r="0" b="0"/>
            <a:pathLst>
              <a:path h="686436">
                <a:moveTo>
                  <a:pt x="0" y="0"/>
                </a:moveTo>
                <a:lnTo>
                  <a:pt x="0" y="68643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Freeform 613"/>
          <p:cNvSpPr/>
          <p:nvPr/>
        </p:nvSpPr>
        <p:spPr>
          <a:xfrm>
            <a:off x="497649" y="1623568"/>
            <a:ext cx="4916487" cy="0"/>
          </a:xfrm>
          <a:custGeom>
            <a:avLst/>
            <a:gdLst/>
            <a:ahLst/>
            <a:cxnLst/>
            <a:rect l="0" t="0" r="0" b="0"/>
            <a:pathLst>
              <a:path w="4916487">
                <a:moveTo>
                  <a:pt x="0" y="0"/>
                </a:moveTo>
                <a:lnTo>
                  <a:pt x="49164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Freeform 614"/>
          <p:cNvSpPr/>
          <p:nvPr/>
        </p:nvSpPr>
        <p:spPr>
          <a:xfrm>
            <a:off x="497649" y="2297304"/>
            <a:ext cx="4916487" cy="0"/>
          </a:xfrm>
          <a:custGeom>
            <a:avLst/>
            <a:gdLst/>
            <a:ahLst/>
            <a:cxnLst/>
            <a:rect l="0" t="0" r="0" b="0"/>
            <a:pathLst>
              <a:path w="4916487">
                <a:moveTo>
                  <a:pt x="0" y="0"/>
                </a:moveTo>
                <a:lnTo>
                  <a:pt x="49164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Rectangle 61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32</a:t>
            </a:r>
          </a:p>
        </p:txBody>
      </p:sp>
      <p:sp>
        <p:nvSpPr>
          <p:cNvPr id="616" name="Rectangle 616"/>
          <p:cNvSpPr/>
          <p:nvPr/>
        </p:nvSpPr>
        <p:spPr>
          <a:xfrm>
            <a:off x="5819521" y="1542677"/>
            <a:ext cx="3117417" cy="4348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Classification Code-1 </a:t>
            </a:r>
            <a:r>
              <a:rPr lang="en-AU" sz="1403" b="1" i="0" spc="319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  <a:p>
            <a:pPr marL="172211">
              <a:lnSpc>
                <a:spcPts val="1493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Classification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of the product or service. </a:t>
            </a:r>
          </a:p>
        </p:txBody>
      </p:sp>
      <p:sp>
        <p:nvSpPr>
          <p:cNvPr id="617" name="Rectangle 617"/>
          <p:cNvSpPr/>
          <p:nvPr/>
        </p:nvSpPr>
        <p:spPr>
          <a:xfrm>
            <a:off x="5935345" y="2098645"/>
            <a:ext cx="5021198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For this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required field, the detail sub-fields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Domain and </a:t>
            </a:r>
            <a:r>
              <a:rPr lang="en-AU" sz="1200" b="0" i="0" spc="-69" baseline="0" dirty="0">
                <a:solidFill>
                  <a:srgbClr val="000000"/>
                </a:solidFill>
                <a:latin typeface="ArialNarrow"/>
              </a:rPr>
              <a:t>V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alue are required to be populated.</a:t>
            </a:r>
          </a:p>
        </p:txBody>
      </p:sp>
      <p:sp>
        <p:nvSpPr>
          <p:cNvPr id="618" name="Rectangle 618"/>
          <p:cNvSpPr/>
          <p:nvPr/>
        </p:nvSpPr>
        <p:spPr>
          <a:xfrm>
            <a:off x="5991733" y="2480026"/>
            <a:ext cx="134805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40791" algn="l"/>
              </a:tabLst>
            </a:pPr>
            <a:r>
              <a:rPr lang="en-AU" sz="1200" b="0" i="0" spc="0" baseline="0" dirty="0">
                <a:solidFill>
                  <a:srgbClr val="000000"/>
                </a:solidFill>
                <a:latin typeface="Wingdings-Regular"/>
              </a:rPr>
              <a:t>▪	</a:t>
            </a:r>
            <a:r>
              <a:rPr lang="en-AU" sz="1200" b="1" i="0" spc="0" baseline="0" dirty="0">
                <a:solidFill>
                  <a:srgbClr val="000000"/>
                </a:solidFill>
                <a:latin typeface="ArialNarrow-Bold"/>
              </a:rPr>
              <a:t>Domain </a:t>
            </a:r>
            <a:r>
              <a:rPr lang="en-AU" sz="1200" b="1" i="0" spc="280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Required</a:t>
            </a:r>
          </a:p>
        </p:txBody>
      </p:sp>
      <p:sp>
        <p:nvSpPr>
          <p:cNvPr id="619" name="Rectangle 619"/>
          <p:cNvSpPr/>
          <p:nvPr/>
        </p:nvSpPr>
        <p:spPr>
          <a:xfrm>
            <a:off x="6220333" y="2670526"/>
            <a:ext cx="4796561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Use ‘UNSPSC</a:t>
            </a:r>
            <a:r>
              <a:rPr lang="en-AU" sz="1200" b="0" i="0" spc="-41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if the Header specifies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-16" baseline="0" dirty="0">
                <a:solidFill>
                  <a:srgbClr val="000000"/>
                </a:solidFill>
                <a:latin typeface="ArialNarrow"/>
              </a:rPr>
              <a:t>“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UNSPSC</a:t>
            </a:r>
            <a:r>
              <a:rPr lang="en-AU" sz="1200" b="0" i="0" spc="-18" baseline="0" dirty="0">
                <a:solidFill>
                  <a:srgbClr val="000000"/>
                </a:solidFill>
                <a:latin typeface="ArialNarrow"/>
              </a:rPr>
              <a:t>”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as the CODEFORM</a:t>
            </a:r>
            <a:r>
              <a:rPr lang="en-AU" sz="1200" b="0" i="0" spc="-73" baseline="0" dirty="0">
                <a:solidFill>
                  <a:srgbClr val="000000"/>
                </a:solidFill>
                <a:latin typeface="ArialNarrow"/>
              </a:rPr>
              <a:t>AT</a:t>
            </a:r>
          </a:p>
        </p:txBody>
      </p:sp>
      <p:sp>
        <p:nvSpPr>
          <p:cNvPr id="620" name="Rectangle 620"/>
          <p:cNvSpPr/>
          <p:nvPr/>
        </p:nvSpPr>
        <p:spPr>
          <a:xfrm>
            <a:off x="6220333" y="2861026"/>
            <a:ext cx="1616887" cy="5905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  <a:p>
            <a:pPr marL="0">
              <a:lnSpc>
                <a:spcPts val="1500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40</a:t>
            </a:r>
          </a:p>
          <a:p>
            <a:pPr marL="0">
              <a:lnSpc>
                <a:spcPts val="1500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UNSPSC, Custom</a:t>
            </a:r>
          </a:p>
        </p:txBody>
      </p:sp>
      <p:sp>
        <p:nvSpPr>
          <p:cNvPr id="621" name="Rectangle 621"/>
          <p:cNvSpPr/>
          <p:nvPr/>
        </p:nvSpPr>
        <p:spPr>
          <a:xfrm>
            <a:off x="6048121" y="3520563"/>
            <a:ext cx="1148356" cy="209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1" algn="l"/>
              </a:tabLst>
            </a:pPr>
            <a:r>
              <a:rPr lang="en-AU" sz="1202" b="0" i="0" spc="0" baseline="0" dirty="0">
                <a:solidFill>
                  <a:srgbClr val="000000"/>
                </a:solidFill>
                <a:latin typeface="Wingdings-Regular"/>
              </a:rPr>
              <a:t>▪	</a:t>
            </a:r>
            <a:r>
              <a:rPr lang="en-AU" sz="1202" b="1" i="0" spc="-46" baseline="0" dirty="0">
                <a:solidFill>
                  <a:srgbClr val="000000"/>
                </a:solidFill>
                <a:latin typeface="ArialNarrow-Bold"/>
              </a:rPr>
              <a:t>V</a:t>
            </a:r>
            <a:r>
              <a:rPr lang="en-AU" sz="1202" b="1" i="0" spc="0" baseline="0" dirty="0">
                <a:solidFill>
                  <a:srgbClr val="000000"/>
                </a:solidFill>
                <a:latin typeface="ArialNarrow-Bold"/>
              </a:rPr>
              <a:t>alue </a:t>
            </a:r>
            <a:r>
              <a:rPr lang="en-AU" sz="1202" b="1" i="0" spc="282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202" b="0" i="1" spc="0" baseline="0" dirty="0">
                <a:solidFill>
                  <a:srgbClr val="000000"/>
                </a:solidFill>
                <a:latin typeface="ArialNarrow-Italic"/>
              </a:rPr>
              <a:t>Required</a:t>
            </a:r>
          </a:p>
        </p:txBody>
      </p:sp>
      <p:sp>
        <p:nvSpPr>
          <p:cNvPr id="622" name="Rectangle 622"/>
          <p:cNvSpPr/>
          <p:nvPr/>
        </p:nvSpPr>
        <p:spPr>
          <a:xfrm>
            <a:off x="6220333" y="3711672"/>
            <a:ext cx="4368317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classification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code that corresponds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to the product or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service</a:t>
            </a:r>
          </a:p>
        </p:txBody>
      </p:sp>
      <p:sp>
        <p:nvSpPr>
          <p:cNvPr id="623" name="Rectangle 623"/>
          <p:cNvSpPr/>
          <p:nvPr/>
        </p:nvSpPr>
        <p:spPr>
          <a:xfrm>
            <a:off x="6220333" y="3902172"/>
            <a:ext cx="112875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624" name="Rectangle 624"/>
          <p:cNvSpPr/>
          <p:nvPr/>
        </p:nvSpPr>
        <p:spPr>
          <a:xfrm>
            <a:off x="6220333" y="4092672"/>
            <a:ext cx="1203731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40</a:t>
            </a:r>
          </a:p>
        </p:txBody>
      </p:sp>
      <p:sp>
        <p:nvSpPr>
          <p:cNvPr id="625" name="Rectangle 625"/>
          <p:cNvSpPr/>
          <p:nvPr/>
        </p:nvSpPr>
        <p:spPr>
          <a:xfrm>
            <a:off x="6220333" y="4283172"/>
            <a:ext cx="2945206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45678900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(level 3) and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45678923 (level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4)</a:t>
            </a:r>
          </a:p>
        </p:txBody>
      </p:sp>
      <p:sp>
        <p:nvSpPr>
          <p:cNvPr id="626" name="Rectangle 626"/>
          <p:cNvSpPr/>
          <p:nvPr/>
        </p:nvSpPr>
        <p:spPr>
          <a:xfrm>
            <a:off x="6220333" y="4473672"/>
            <a:ext cx="4824526" cy="3741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Ariba supports</a:t>
            </a:r>
            <a:r>
              <a:rPr lang="en-AU" sz="1200" b="0" i="0" spc="-11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UNSPSC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V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ersion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13.5.</a:t>
            </a:r>
            <a:r>
              <a:rPr lang="en-AU" sz="1200" b="0" i="0" spc="-56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code list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is available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your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Customer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 </a:t>
            </a:r>
          </a:p>
          <a:p>
            <a:pPr marL="0">
              <a:lnSpc>
                <a:spcPts val="1295"/>
              </a:lnSpc>
            </a:pP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Supplier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Information Portal.</a:t>
            </a:r>
          </a:p>
        </p:txBody>
      </p:sp>
      <p:sp>
        <p:nvSpPr>
          <p:cNvPr id="627" name="Rectangle 627"/>
          <p:cNvSpPr/>
          <p:nvPr/>
        </p:nvSpPr>
        <p:spPr>
          <a:xfrm>
            <a:off x="961644" y="1631253"/>
            <a:ext cx="3878345" cy="3749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69391">
              <a:tabLst>
                <a:tab pos="3250945" algn="l"/>
              </a:tabLst>
            </a:pP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Classificatio</a:t>
            </a:r>
            <a:r>
              <a:rPr lang="en-AU" sz="996" b="1" i="0" spc="269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Code-1	Lead Time</a:t>
            </a:r>
          </a:p>
          <a:p>
            <a:pPr marL="0">
              <a:lnSpc>
                <a:spcPts val="1620"/>
              </a:lnSpc>
              <a:tabLst>
                <a:tab pos="1635505" algn="l"/>
              </a:tabLst>
            </a:pP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Domain	Value</a:t>
            </a:r>
          </a:p>
        </p:txBody>
      </p:sp>
      <p:sp>
        <p:nvSpPr>
          <p:cNvPr id="628" name="Rectangle 628"/>
          <p:cNvSpPr/>
          <p:nvPr/>
        </p:nvSpPr>
        <p:spPr>
          <a:xfrm>
            <a:off x="931163" y="2071435"/>
            <a:ext cx="3630647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53209" algn="l"/>
                <a:tab pos="3560317" algn="l"/>
                <a:tab pos="3560317" algn="l"/>
              </a:tabLst>
            </a:pP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UNSPSC	43191504	1	</a:t>
            </a:r>
          </a:p>
        </p:txBody>
      </p:sp>
      <p:sp>
        <p:nvSpPr>
          <p:cNvPr id="629" name="Rectangle 629"/>
          <p:cNvSpPr/>
          <p:nvPr/>
        </p:nvSpPr>
        <p:spPr>
          <a:xfrm>
            <a:off x="504139" y="457556"/>
            <a:ext cx="845296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630" name="Rectangle 630"/>
          <p:cNvSpPr/>
          <p:nvPr/>
        </p:nvSpPr>
        <p:spPr>
          <a:xfrm>
            <a:off x="504139" y="3697613"/>
            <a:ext cx="1618479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Lead </a:t>
            </a:r>
            <a:r>
              <a:rPr lang="en-AU" sz="1403" b="1" i="0" spc="-20" baseline="0" dirty="0">
                <a:solidFill>
                  <a:srgbClr val="000000"/>
                </a:solidFill>
                <a:latin typeface="ArialNarrow-Bold"/>
              </a:rPr>
              <a:t>T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ime </a:t>
            </a:r>
            <a:r>
              <a:rPr lang="en-AU" sz="1403" b="1" i="0" spc="336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00B050"/>
                </a:solidFill>
                <a:latin typeface="ArialNarrow-Bold"/>
              </a:rPr>
              <a:t>Optional</a:t>
            </a:r>
          </a:p>
        </p:txBody>
      </p:sp>
      <p:sp>
        <p:nvSpPr>
          <p:cNvPr id="631" name="Rectangle 631"/>
          <p:cNvSpPr/>
          <p:nvPr/>
        </p:nvSpPr>
        <p:spPr>
          <a:xfrm>
            <a:off x="676351" y="3922873"/>
            <a:ext cx="4613046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Number of business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days for the product to be shipped from the date </a:t>
            </a:r>
          </a:p>
        </p:txBody>
      </p:sp>
      <p:sp>
        <p:nvSpPr>
          <p:cNvPr id="632" name="Rectangle 632"/>
          <p:cNvSpPr/>
          <p:nvPr/>
        </p:nvSpPr>
        <p:spPr>
          <a:xfrm>
            <a:off x="676351" y="4087465"/>
            <a:ext cx="1765096" cy="5906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you receive the Purchase Order</a:t>
            </a:r>
          </a:p>
          <a:p>
            <a:pPr marL="0">
              <a:lnSpc>
                <a:spcPts val="1500"/>
              </a:lnSpc>
            </a:pPr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Integer</a:t>
            </a:r>
          </a:p>
          <a:p>
            <a:pPr marL="0">
              <a:lnSpc>
                <a:spcPts val="1500"/>
              </a:lnSpc>
            </a:pPr>
            <a:r>
              <a:rPr lang="en-AU" sz="1202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40</a:t>
            </a:r>
          </a:p>
        </p:txBody>
      </p:sp>
      <p:sp>
        <p:nvSpPr>
          <p:cNvPr id="633" name="Rectangle 633"/>
          <p:cNvSpPr/>
          <p:nvPr/>
        </p:nvSpPr>
        <p:spPr>
          <a:xfrm>
            <a:off x="676351" y="4659346"/>
            <a:ext cx="66233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1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Freeform 634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>
            <a:off x="6097523" y="1623060"/>
            <a:ext cx="5108448" cy="1027176"/>
          </a:xfrm>
          <a:custGeom>
            <a:avLst/>
            <a:gdLst/>
            <a:ahLst/>
            <a:cxnLst/>
            <a:rect l="0" t="0" r="0" b="0"/>
            <a:pathLst>
              <a:path w="5108448" h="1027176">
                <a:moveTo>
                  <a:pt x="0" y="1027176"/>
                </a:moveTo>
                <a:lnTo>
                  <a:pt x="5108448" y="1027176"/>
                </a:lnTo>
                <a:lnTo>
                  <a:pt x="5108448" y="0"/>
                </a:lnTo>
                <a:lnTo>
                  <a:pt x="0" y="0"/>
                </a:lnTo>
                <a:lnTo>
                  <a:pt x="0" y="102717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>
            <a:off x="6097523" y="2891029"/>
            <a:ext cx="5707380" cy="859536"/>
          </a:xfrm>
          <a:custGeom>
            <a:avLst/>
            <a:gdLst/>
            <a:ahLst/>
            <a:cxnLst/>
            <a:rect l="0" t="0" r="0" b="0"/>
            <a:pathLst>
              <a:path w="5707380" h="859536">
                <a:moveTo>
                  <a:pt x="0" y="859536"/>
                </a:moveTo>
                <a:lnTo>
                  <a:pt x="5707380" y="859536"/>
                </a:lnTo>
                <a:lnTo>
                  <a:pt x="5707380" y="0"/>
                </a:lnTo>
                <a:lnTo>
                  <a:pt x="0" y="0"/>
                </a:lnTo>
                <a:lnTo>
                  <a:pt x="0" y="85953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1" name="Picture 64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2764" y="4437889"/>
            <a:ext cx="8551164" cy="1664207"/>
          </a:xfrm>
          <a:prstGeom prst="rect">
            <a:avLst/>
          </a:prstGeom>
          <a:noFill/>
        </p:spPr>
      </p:pic>
      <p:sp>
        <p:nvSpPr>
          <p:cNvPr id="642" name="Freeform 642">
            <a:hlinkClick r:id="rId2"/>
          </p:cNvPr>
          <p:cNvSpPr/>
          <p:nvPr/>
        </p:nvSpPr>
        <p:spPr>
          <a:xfrm>
            <a:off x="3776471" y="1746504"/>
            <a:ext cx="2395729" cy="3044952"/>
          </a:xfrm>
          <a:custGeom>
            <a:avLst/>
            <a:gdLst/>
            <a:ahLst/>
            <a:cxnLst/>
            <a:rect l="0" t="0" r="0" b="0"/>
            <a:pathLst>
              <a:path w="2395729" h="3044952">
                <a:moveTo>
                  <a:pt x="0" y="3044952"/>
                </a:moveTo>
                <a:lnTo>
                  <a:pt x="2395729" y="0"/>
                </a:lnTo>
              </a:path>
            </a:pathLst>
          </a:custGeom>
          <a:noFill/>
          <a:ln w="3047" cap="flat" cmpd="sng">
            <a:solidFill>
              <a:srgbClr val="D7D7D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Freeform 643"/>
          <p:cNvSpPr/>
          <p:nvPr/>
        </p:nvSpPr>
        <p:spPr>
          <a:xfrm>
            <a:off x="503999" y="1623607"/>
            <a:ext cx="2668397" cy="269202"/>
          </a:xfrm>
          <a:custGeom>
            <a:avLst/>
            <a:gdLst/>
            <a:ahLst/>
            <a:cxnLst/>
            <a:rect l="0" t="0" r="0" b="0"/>
            <a:pathLst>
              <a:path w="2668397" h="269202">
                <a:moveTo>
                  <a:pt x="0" y="269202"/>
                </a:moveTo>
                <a:lnTo>
                  <a:pt x="2668397" y="269202"/>
                </a:lnTo>
                <a:lnTo>
                  <a:pt x="2668397" y="0"/>
                </a:lnTo>
                <a:lnTo>
                  <a:pt x="0" y="0"/>
                </a:lnTo>
                <a:lnTo>
                  <a:pt x="0" y="269202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30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Freeform 644"/>
          <p:cNvSpPr/>
          <p:nvPr/>
        </p:nvSpPr>
        <p:spPr>
          <a:xfrm>
            <a:off x="3172460" y="1623607"/>
            <a:ext cx="2440940" cy="269202"/>
          </a:xfrm>
          <a:custGeom>
            <a:avLst/>
            <a:gdLst/>
            <a:ahLst/>
            <a:cxnLst/>
            <a:rect l="0" t="0" r="0" b="0"/>
            <a:pathLst>
              <a:path w="2440940" h="269202">
                <a:moveTo>
                  <a:pt x="0" y="269202"/>
                </a:moveTo>
                <a:lnTo>
                  <a:pt x="2440940" y="269202"/>
                </a:lnTo>
                <a:lnTo>
                  <a:pt x="2440940" y="0"/>
                </a:lnTo>
                <a:lnTo>
                  <a:pt x="0" y="0"/>
                </a:lnTo>
                <a:lnTo>
                  <a:pt x="0" y="269202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30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Freeform 645"/>
          <p:cNvSpPr/>
          <p:nvPr/>
        </p:nvSpPr>
        <p:spPr>
          <a:xfrm>
            <a:off x="503999" y="1892808"/>
            <a:ext cx="2668397" cy="215773"/>
          </a:xfrm>
          <a:custGeom>
            <a:avLst/>
            <a:gdLst/>
            <a:ahLst/>
            <a:cxnLst/>
            <a:rect l="0" t="0" r="0" b="0"/>
            <a:pathLst>
              <a:path w="2668397" h="215773">
                <a:moveTo>
                  <a:pt x="0" y="215773"/>
                </a:moveTo>
                <a:lnTo>
                  <a:pt x="2668397" y="215773"/>
                </a:lnTo>
                <a:lnTo>
                  <a:pt x="2668397" y="0"/>
                </a:lnTo>
                <a:lnTo>
                  <a:pt x="0" y="0"/>
                </a:lnTo>
                <a:lnTo>
                  <a:pt x="0" y="215773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30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>
            <a:off x="3172460" y="1892808"/>
            <a:ext cx="2440940" cy="215773"/>
          </a:xfrm>
          <a:custGeom>
            <a:avLst/>
            <a:gdLst/>
            <a:ahLst/>
            <a:cxnLst/>
            <a:rect l="0" t="0" r="0" b="0"/>
            <a:pathLst>
              <a:path w="2440940" h="215773">
                <a:moveTo>
                  <a:pt x="0" y="215773"/>
                </a:moveTo>
                <a:lnTo>
                  <a:pt x="2440940" y="215773"/>
                </a:lnTo>
                <a:lnTo>
                  <a:pt x="2440940" y="0"/>
                </a:lnTo>
                <a:lnTo>
                  <a:pt x="0" y="0"/>
                </a:lnTo>
                <a:lnTo>
                  <a:pt x="0" y="215773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30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>
            <a:off x="503999" y="2108620"/>
            <a:ext cx="2668397" cy="311620"/>
          </a:xfrm>
          <a:custGeom>
            <a:avLst/>
            <a:gdLst/>
            <a:ahLst/>
            <a:cxnLst/>
            <a:rect l="0" t="0" r="0" b="0"/>
            <a:pathLst>
              <a:path w="2668397" h="311620">
                <a:moveTo>
                  <a:pt x="0" y="311620"/>
                </a:moveTo>
                <a:lnTo>
                  <a:pt x="2668397" y="311620"/>
                </a:lnTo>
                <a:lnTo>
                  <a:pt x="2668397" y="0"/>
                </a:lnTo>
                <a:lnTo>
                  <a:pt x="0" y="0"/>
                </a:lnTo>
                <a:lnTo>
                  <a:pt x="0" y="31162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>
            <a:hlinkClick r:id="rId2"/>
          </p:cNvPr>
          <p:cNvSpPr/>
          <p:nvPr/>
        </p:nvSpPr>
        <p:spPr>
          <a:xfrm>
            <a:off x="3172460" y="2108620"/>
            <a:ext cx="2440940" cy="311620"/>
          </a:xfrm>
          <a:custGeom>
            <a:avLst/>
            <a:gdLst/>
            <a:ahLst/>
            <a:cxnLst/>
            <a:rect l="0" t="0" r="0" b="0"/>
            <a:pathLst>
              <a:path w="2440940" h="311620">
                <a:moveTo>
                  <a:pt x="0" y="311620"/>
                </a:moveTo>
                <a:lnTo>
                  <a:pt x="2440940" y="311620"/>
                </a:lnTo>
                <a:lnTo>
                  <a:pt x="2440940" y="0"/>
                </a:lnTo>
                <a:lnTo>
                  <a:pt x="0" y="0"/>
                </a:lnTo>
                <a:lnTo>
                  <a:pt x="0" y="31162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>
            <a:hlinkClick r:id="rId2"/>
          </p:cNvPr>
          <p:cNvSpPr/>
          <p:nvPr/>
        </p:nvSpPr>
        <p:spPr>
          <a:xfrm>
            <a:off x="3172460" y="1617218"/>
            <a:ext cx="0" cy="809372"/>
          </a:xfrm>
          <a:custGeom>
            <a:avLst/>
            <a:gdLst/>
            <a:ahLst/>
            <a:cxnLst/>
            <a:rect l="0" t="0" r="0" b="0"/>
            <a:pathLst>
              <a:path h="809372">
                <a:moveTo>
                  <a:pt x="0" y="0"/>
                </a:moveTo>
                <a:lnTo>
                  <a:pt x="0" y="80937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>
            <a:off x="497649" y="1892809"/>
            <a:ext cx="5122101" cy="0"/>
          </a:xfrm>
          <a:custGeom>
            <a:avLst/>
            <a:gdLst/>
            <a:ahLst/>
            <a:cxnLst/>
            <a:rect l="0" t="0" r="0" b="0"/>
            <a:pathLst>
              <a:path w="5122101">
                <a:moveTo>
                  <a:pt x="0" y="0"/>
                </a:moveTo>
                <a:lnTo>
                  <a:pt x="51221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>
            <a:off x="497649" y="2108581"/>
            <a:ext cx="5122101" cy="0"/>
          </a:xfrm>
          <a:custGeom>
            <a:avLst/>
            <a:gdLst/>
            <a:ahLst/>
            <a:cxnLst/>
            <a:rect l="0" t="0" r="0" b="0"/>
            <a:pathLst>
              <a:path w="5122101">
                <a:moveTo>
                  <a:pt x="0" y="0"/>
                </a:moveTo>
                <a:lnTo>
                  <a:pt x="51221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>
            <a:off x="503999" y="1617218"/>
            <a:ext cx="0" cy="809372"/>
          </a:xfrm>
          <a:custGeom>
            <a:avLst/>
            <a:gdLst/>
            <a:ahLst/>
            <a:cxnLst/>
            <a:rect l="0" t="0" r="0" b="0"/>
            <a:pathLst>
              <a:path h="809372">
                <a:moveTo>
                  <a:pt x="0" y="0"/>
                </a:moveTo>
                <a:lnTo>
                  <a:pt x="0" y="80937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>
            <a:off x="5613400" y="1617218"/>
            <a:ext cx="0" cy="809372"/>
          </a:xfrm>
          <a:custGeom>
            <a:avLst/>
            <a:gdLst/>
            <a:ahLst/>
            <a:cxnLst/>
            <a:rect l="0" t="0" r="0" b="0"/>
            <a:pathLst>
              <a:path h="809372">
                <a:moveTo>
                  <a:pt x="0" y="0"/>
                </a:moveTo>
                <a:lnTo>
                  <a:pt x="0" y="809372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>
            <a:off x="497649" y="1623568"/>
            <a:ext cx="5122101" cy="0"/>
          </a:xfrm>
          <a:custGeom>
            <a:avLst/>
            <a:gdLst/>
            <a:ahLst/>
            <a:cxnLst/>
            <a:rect l="0" t="0" r="0" b="0"/>
            <a:pathLst>
              <a:path w="5122101">
                <a:moveTo>
                  <a:pt x="0" y="0"/>
                </a:moveTo>
                <a:lnTo>
                  <a:pt x="51221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>
            <a:off x="497649" y="2420240"/>
            <a:ext cx="5122101" cy="0"/>
          </a:xfrm>
          <a:custGeom>
            <a:avLst/>
            <a:gdLst/>
            <a:ahLst/>
            <a:cxnLst/>
            <a:rect l="0" t="0" r="0" b="0"/>
            <a:pathLst>
              <a:path w="5122101">
                <a:moveTo>
                  <a:pt x="0" y="0"/>
                </a:moveTo>
                <a:lnTo>
                  <a:pt x="51221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Rectangle 65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33</a:t>
            </a:r>
          </a:p>
        </p:txBody>
      </p:sp>
      <p:sp>
        <p:nvSpPr>
          <p:cNvPr id="657" name="Rectangle 657"/>
          <p:cNvSpPr/>
          <p:nvPr/>
        </p:nvSpPr>
        <p:spPr>
          <a:xfrm>
            <a:off x="6097523" y="1542677"/>
            <a:ext cx="1721499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Thumbnail</a:t>
            </a:r>
            <a:r>
              <a:rPr lang="en-AU" sz="1403" b="1" i="0" spc="-25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331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F0AB00"/>
                </a:solidFill>
                <a:latin typeface="ArialNarrow-Bold"/>
              </a:rPr>
              <a:t>Preferred</a:t>
            </a:r>
          </a:p>
        </p:txBody>
      </p:sp>
      <p:sp>
        <p:nvSpPr>
          <p:cNvPr id="658" name="Rectangle 658"/>
          <p:cNvSpPr/>
          <p:nvPr/>
        </p:nvSpPr>
        <p:spPr>
          <a:xfrm>
            <a:off x="6269735" y="1767937"/>
            <a:ext cx="4956911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UR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L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of an Icon-size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image of the item, or filename of the image (sent in the </a:t>
            </a:r>
          </a:p>
        </p:txBody>
      </p:sp>
      <p:sp>
        <p:nvSpPr>
          <p:cNvPr id="659" name="Rectangle 659"/>
          <p:cNvSpPr/>
          <p:nvPr/>
        </p:nvSpPr>
        <p:spPr>
          <a:xfrm>
            <a:off x="6269735" y="1932529"/>
            <a:ext cx="3254603" cy="3756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zip file)—can be di</a:t>
            </a:r>
            <a:r>
              <a:rPr lang="en-AU" sz="1200" b="0" i="0" spc="-12" baseline="0" dirty="0">
                <a:solidFill>
                  <a:srgbClr val="000000"/>
                </a:solidFill>
                <a:latin typeface="ArialNarrow"/>
              </a:rPr>
              <a:t>f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ferent from the product</a:t>
            </a:r>
            <a:r>
              <a:rPr lang="en-AU" sz="1200" b="0" i="0" spc="-12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full-size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Image</a:t>
            </a:r>
          </a:p>
          <a:p>
            <a:pPr marL="0">
              <a:lnSpc>
                <a:spcPts val="1308"/>
              </a:lnSpc>
            </a:pPr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660" name="Rectangle 660"/>
          <p:cNvSpPr/>
          <p:nvPr/>
        </p:nvSpPr>
        <p:spPr>
          <a:xfrm>
            <a:off x="6269735" y="2263618"/>
            <a:ext cx="127345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661" name="Rectangle 661"/>
          <p:cNvSpPr/>
          <p:nvPr/>
        </p:nvSpPr>
        <p:spPr>
          <a:xfrm>
            <a:off x="6269735" y="2428210"/>
            <a:ext cx="2059381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Recommended Size: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85 x 85 pixels </a:t>
            </a:r>
          </a:p>
        </p:txBody>
      </p:sp>
      <p:sp>
        <p:nvSpPr>
          <p:cNvPr id="662" name="Rectangle 662"/>
          <p:cNvSpPr/>
          <p:nvPr/>
        </p:nvSpPr>
        <p:spPr>
          <a:xfrm>
            <a:off x="503224" y="456921"/>
            <a:ext cx="845337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5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663" name="Rectangle 663"/>
          <p:cNvSpPr/>
          <p:nvPr/>
        </p:nvSpPr>
        <p:spPr>
          <a:xfrm>
            <a:off x="6097523" y="2811280"/>
            <a:ext cx="1404507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Image </a:t>
            </a:r>
            <a:r>
              <a:rPr lang="en-AU" sz="1403" b="1" i="0" spc="319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F0AB00"/>
                </a:solidFill>
                <a:latin typeface="ArialNarrow-Bold"/>
              </a:rPr>
              <a:t>Preferred</a:t>
            </a:r>
          </a:p>
        </p:txBody>
      </p:sp>
      <p:sp>
        <p:nvSpPr>
          <p:cNvPr id="664" name="Rectangle 664"/>
          <p:cNvSpPr/>
          <p:nvPr/>
        </p:nvSpPr>
        <p:spPr>
          <a:xfrm>
            <a:off x="6269735" y="3036540"/>
            <a:ext cx="4816297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UR</a:t>
            </a:r>
            <a:r>
              <a:rPr lang="en-AU" sz="1200" b="0" i="0" spc="-32" baseline="0" dirty="0">
                <a:solidFill>
                  <a:srgbClr val="000000"/>
                </a:solidFill>
                <a:latin typeface="ArialNarrow"/>
              </a:rPr>
              <a:t>L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of an image of the item, or filename of the image (sent in the zip file)</a:t>
            </a:r>
          </a:p>
        </p:txBody>
      </p:sp>
      <p:sp>
        <p:nvSpPr>
          <p:cNvPr id="665" name="Rectangle 665"/>
          <p:cNvSpPr/>
          <p:nvPr/>
        </p:nvSpPr>
        <p:spPr>
          <a:xfrm>
            <a:off x="6269735" y="3201132"/>
            <a:ext cx="112836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666" name="Rectangle 666"/>
          <p:cNvSpPr/>
          <p:nvPr/>
        </p:nvSpPr>
        <p:spPr>
          <a:xfrm>
            <a:off x="6269735" y="3367248"/>
            <a:ext cx="127345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667" name="Rectangle 667"/>
          <p:cNvSpPr/>
          <p:nvPr/>
        </p:nvSpPr>
        <p:spPr>
          <a:xfrm>
            <a:off x="6269735" y="3531840"/>
            <a:ext cx="219776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Recommended Size: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250 x 250 pixels </a:t>
            </a:r>
          </a:p>
        </p:txBody>
      </p:sp>
      <p:sp>
        <p:nvSpPr>
          <p:cNvPr id="668" name="Rectangle 668"/>
          <p:cNvSpPr/>
          <p:nvPr/>
        </p:nvSpPr>
        <p:spPr>
          <a:xfrm>
            <a:off x="1485011" y="1652358"/>
            <a:ext cx="3110862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705100" algn="l"/>
              </a:tabLst>
            </a:pPr>
            <a:r>
              <a:rPr lang="en-AU" sz="1103" b="1" i="0" spc="-15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103" b="1" i="0" spc="0" baseline="0" dirty="0">
                <a:solidFill>
                  <a:srgbClr val="000000"/>
                </a:solidFill>
                <a:latin typeface="Arial"/>
              </a:rPr>
              <a:t>humbnail	Image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658063" y="2086698"/>
            <a:ext cx="4947119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514650" algn="l"/>
              </a:tabLst>
            </a:pPr>
            <a:r>
              <a:rPr lang="en-AU" sz="1103" b="0" i="0" spc="0" baseline="0" dirty="0">
                <a:solidFill>
                  <a:srgbClr val="000000"/>
                </a:solidFill>
                <a:latin typeface="Arial"/>
              </a:rPr>
              <a:t>Image/Logosm.jpg	</a:t>
            </a:r>
            <a:r>
              <a:rPr lang="en-AU" sz="1103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https://</a:t>
            </a:r>
            <a:r>
              <a:rPr lang="en-AU" sz="1103" b="0" i="0" spc="-17" baseline="0" dirty="0">
                <a:solidFill>
                  <a:srgbClr val="000000"/>
                </a:solidFill>
                <a:latin typeface="Arial"/>
                <a:hlinkClick r:id="rId2"/>
              </a:rPr>
              <a:t>www</a:t>
            </a:r>
            <a:r>
              <a:rPr lang="en-AU" sz="1103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.supplierabc.com_hatimage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Freeform 670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Freeform 671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Freeform 672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Freeform 673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Freeform 674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Freeform 675"/>
          <p:cNvSpPr/>
          <p:nvPr/>
        </p:nvSpPr>
        <p:spPr>
          <a:xfrm>
            <a:off x="6097523" y="1616965"/>
            <a:ext cx="5593080" cy="1783080"/>
          </a:xfrm>
          <a:custGeom>
            <a:avLst/>
            <a:gdLst/>
            <a:ahLst/>
            <a:cxnLst/>
            <a:rect l="0" t="0" r="0" b="0"/>
            <a:pathLst>
              <a:path w="5593080" h="1783080">
                <a:moveTo>
                  <a:pt x="0" y="1783080"/>
                </a:moveTo>
                <a:lnTo>
                  <a:pt x="5593080" y="1783080"/>
                </a:lnTo>
                <a:lnTo>
                  <a:pt x="5593080" y="0"/>
                </a:lnTo>
                <a:lnTo>
                  <a:pt x="0" y="0"/>
                </a:lnTo>
                <a:lnTo>
                  <a:pt x="0" y="178308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Freeform 676"/>
          <p:cNvSpPr/>
          <p:nvPr/>
        </p:nvSpPr>
        <p:spPr>
          <a:xfrm>
            <a:off x="503999" y="1623543"/>
            <a:ext cx="1801114" cy="176429"/>
          </a:xfrm>
          <a:custGeom>
            <a:avLst/>
            <a:gdLst/>
            <a:ahLst/>
            <a:cxnLst/>
            <a:rect l="0" t="0" r="0" b="0"/>
            <a:pathLst>
              <a:path w="1801114" h="176429">
                <a:moveTo>
                  <a:pt x="0" y="176429"/>
                </a:moveTo>
                <a:lnTo>
                  <a:pt x="1801114" y="176429"/>
                </a:lnTo>
                <a:lnTo>
                  <a:pt x="1801114" y="0"/>
                </a:lnTo>
                <a:lnTo>
                  <a:pt x="0" y="0"/>
                </a:lnTo>
                <a:lnTo>
                  <a:pt x="0" y="17642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Freeform 677"/>
          <p:cNvSpPr/>
          <p:nvPr/>
        </p:nvSpPr>
        <p:spPr>
          <a:xfrm>
            <a:off x="2305050" y="1623543"/>
            <a:ext cx="1647570" cy="176429"/>
          </a:xfrm>
          <a:custGeom>
            <a:avLst/>
            <a:gdLst/>
            <a:ahLst/>
            <a:cxnLst/>
            <a:rect l="0" t="0" r="0" b="0"/>
            <a:pathLst>
              <a:path w="1647570" h="176429">
                <a:moveTo>
                  <a:pt x="0" y="176429"/>
                </a:moveTo>
                <a:lnTo>
                  <a:pt x="1647570" y="176429"/>
                </a:lnTo>
                <a:lnTo>
                  <a:pt x="1647570" y="0"/>
                </a:lnTo>
                <a:lnTo>
                  <a:pt x="0" y="0"/>
                </a:lnTo>
                <a:lnTo>
                  <a:pt x="0" y="17642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Freeform 678"/>
          <p:cNvSpPr/>
          <p:nvPr/>
        </p:nvSpPr>
        <p:spPr>
          <a:xfrm>
            <a:off x="3952621" y="1623543"/>
            <a:ext cx="1493266" cy="176429"/>
          </a:xfrm>
          <a:custGeom>
            <a:avLst/>
            <a:gdLst/>
            <a:ahLst/>
            <a:cxnLst/>
            <a:rect l="0" t="0" r="0" b="0"/>
            <a:pathLst>
              <a:path w="1493266" h="176429">
                <a:moveTo>
                  <a:pt x="0" y="176429"/>
                </a:moveTo>
                <a:lnTo>
                  <a:pt x="1493266" y="176429"/>
                </a:lnTo>
                <a:lnTo>
                  <a:pt x="1493266" y="0"/>
                </a:lnTo>
                <a:lnTo>
                  <a:pt x="0" y="0"/>
                </a:lnTo>
                <a:lnTo>
                  <a:pt x="0" y="17642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Freeform 679"/>
          <p:cNvSpPr/>
          <p:nvPr/>
        </p:nvSpPr>
        <p:spPr>
          <a:xfrm>
            <a:off x="503999" y="1800073"/>
            <a:ext cx="1801114" cy="176429"/>
          </a:xfrm>
          <a:custGeom>
            <a:avLst/>
            <a:gdLst/>
            <a:ahLst/>
            <a:cxnLst/>
            <a:rect l="0" t="0" r="0" b="0"/>
            <a:pathLst>
              <a:path w="1801114" h="176429">
                <a:moveTo>
                  <a:pt x="0" y="176429"/>
                </a:moveTo>
                <a:lnTo>
                  <a:pt x="1801114" y="176429"/>
                </a:lnTo>
                <a:lnTo>
                  <a:pt x="1801114" y="0"/>
                </a:lnTo>
                <a:lnTo>
                  <a:pt x="0" y="0"/>
                </a:lnTo>
                <a:lnTo>
                  <a:pt x="0" y="17642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Freeform 680"/>
          <p:cNvSpPr/>
          <p:nvPr/>
        </p:nvSpPr>
        <p:spPr>
          <a:xfrm>
            <a:off x="2305050" y="1800073"/>
            <a:ext cx="1647570" cy="176429"/>
          </a:xfrm>
          <a:custGeom>
            <a:avLst/>
            <a:gdLst/>
            <a:ahLst/>
            <a:cxnLst/>
            <a:rect l="0" t="0" r="0" b="0"/>
            <a:pathLst>
              <a:path w="1647570" h="176429">
                <a:moveTo>
                  <a:pt x="0" y="176429"/>
                </a:moveTo>
                <a:lnTo>
                  <a:pt x="1647570" y="176429"/>
                </a:lnTo>
                <a:lnTo>
                  <a:pt x="1647570" y="0"/>
                </a:lnTo>
                <a:lnTo>
                  <a:pt x="0" y="0"/>
                </a:lnTo>
                <a:lnTo>
                  <a:pt x="0" y="17642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Freeform 681"/>
          <p:cNvSpPr/>
          <p:nvPr/>
        </p:nvSpPr>
        <p:spPr>
          <a:xfrm>
            <a:off x="3952621" y="1800073"/>
            <a:ext cx="1493266" cy="176429"/>
          </a:xfrm>
          <a:custGeom>
            <a:avLst/>
            <a:gdLst/>
            <a:ahLst/>
            <a:cxnLst/>
            <a:rect l="0" t="0" r="0" b="0"/>
            <a:pathLst>
              <a:path w="1493266" h="176429">
                <a:moveTo>
                  <a:pt x="0" y="176429"/>
                </a:moveTo>
                <a:lnTo>
                  <a:pt x="1493266" y="176429"/>
                </a:lnTo>
                <a:lnTo>
                  <a:pt x="1493266" y="0"/>
                </a:lnTo>
                <a:lnTo>
                  <a:pt x="0" y="0"/>
                </a:lnTo>
                <a:lnTo>
                  <a:pt x="0" y="17642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Freeform 682"/>
          <p:cNvSpPr/>
          <p:nvPr/>
        </p:nvSpPr>
        <p:spPr>
          <a:xfrm>
            <a:off x="503999" y="1976451"/>
            <a:ext cx="1801114" cy="254813"/>
          </a:xfrm>
          <a:custGeom>
            <a:avLst/>
            <a:gdLst/>
            <a:ahLst/>
            <a:cxnLst/>
            <a:rect l="0" t="0" r="0" b="0"/>
            <a:pathLst>
              <a:path w="1801114" h="254813">
                <a:moveTo>
                  <a:pt x="0" y="254813"/>
                </a:moveTo>
                <a:lnTo>
                  <a:pt x="1801114" y="254813"/>
                </a:lnTo>
                <a:lnTo>
                  <a:pt x="1801114" y="0"/>
                </a:lnTo>
                <a:lnTo>
                  <a:pt x="0" y="0"/>
                </a:lnTo>
                <a:lnTo>
                  <a:pt x="0" y="25481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Freeform 683">
            <a:hlinkClick r:id="rId3"/>
          </p:cNvPr>
          <p:cNvSpPr/>
          <p:nvPr/>
        </p:nvSpPr>
        <p:spPr>
          <a:xfrm>
            <a:off x="2305050" y="1976451"/>
            <a:ext cx="1647570" cy="254813"/>
          </a:xfrm>
          <a:custGeom>
            <a:avLst/>
            <a:gdLst/>
            <a:ahLst/>
            <a:cxnLst/>
            <a:rect l="0" t="0" r="0" b="0"/>
            <a:pathLst>
              <a:path w="1647570" h="254813">
                <a:moveTo>
                  <a:pt x="0" y="254813"/>
                </a:moveTo>
                <a:lnTo>
                  <a:pt x="1647570" y="254813"/>
                </a:lnTo>
                <a:lnTo>
                  <a:pt x="1647570" y="0"/>
                </a:lnTo>
                <a:lnTo>
                  <a:pt x="0" y="0"/>
                </a:lnTo>
                <a:lnTo>
                  <a:pt x="0" y="25481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Freeform 684"/>
          <p:cNvSpPr/>
          <p:nvPr/>
        </p:nvSpPr>
        <p:spPr>
          <a:xfrm>
            <a:off x="3952621" y="1976451"/>
            <a:ext cx="1493266" cy="254813"/>
          </a:xfrm>
          <a:custGeom>
            <a:avLst/>
            <a:gdLst/>
            <a:ahLst/>
            <a:cxnLst/>
            <a:rect l="0" t="0" r="0" b="0"/>
            <a:pathLst>
              <a:path w="1493266" h="254813">
                <a:moveTo>
                  <a:pt x="0" y="254813"/>
                </a:moveTo>
                <a:lnTo>
                  <a:pt x="1493266" y="254813"/>
                </a:lnTo>
                <a:lnTo>
                  <a:pt x="1493266" y="0"/>
                </a:lnTo>
                <a:lnTo>
                  <a:pt x="0" y="0"/>
                </a:lnTo>
                <a:lnTo>
                  <a:pt x="0" y="25481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Freeform 685">
            <a:hlinkClick r:id="rId3"/>
          </p:cNvPr>
          <p:cNvSpPr/>
          <p:nvPr/>
        </p:nvSpPr>
        <p:spPr>
          <a:xfrm>
            <a:off x="2305050" y="1617218"/>
            <a:ext cx="0" cy="620396"/>
          </a:xfrm>
          <a:custGeom>
            <a:avLst/>
            <a:gdLst/>
            <a:ahLst/>
            <a:cxnLst/>
            <a:rect l="0" t="0" r="0" b="0"/>
            <a:pathLst>
              <a:path h="620396">
                <a:moveTo>
                  <a:pt x="0" y="0"/>
                </a:moveTo>
                <a:lnTo>
                  <a:pt x="0" y="62039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Freeform 686"/>
          <p:cNvSpPr/>
          <p:nvPr/>
        </p:nvSpPr>
        <p:spPr>
          <a:xfrm>
            <a:off x="3952621" y="1617218"/>
            <a:ext cx="0" cy="620396"/>
          </a:xfrm>
          <a:custGeom>
            <a:avLst/>
            <a:gdLst/>
            <a:ahLst/>
            <a:cxnLst/>
            <a:rect l="0" t="0" r="0" b="0"/>
            <a:pathLst>
              <a:path h="620396">
                <a:moveTo>
                  <a:pt x="0" y="0"/>
                </a:moveTo>
                <a:lnTo>
                  <a:pt x="0" y="62039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Freeform 687"/>
          <p:cNvSpPr/>
          <p:nvPr/>
        </p:nvSpPr>
        <p:spPr>
          <a:xfrm>
            <a:off x="497649" y="1799972"/>
            <a:ext cx="4954587" cy="0"/>
          </a:xfrm>
          <a:custGeom>
            <a:avLst/>
            <a:gdLst/>
            <a:ahLst/>
            <a:cxnLst/>
            <a:rect l="0" t="0" r="0" b="0"/>
            <a:pathLst>
              <a:path w="4954587">
                <a:moveTo>
                  <a:pt x="0" y="0"/>
                </a:moveTo>
                <a:lnTo>
                  <a:pt x="49545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Freeform 688"/>
          <p:cNvSpPr/>
          <p:nvPr/>
        </p:nvSpPr>
        <p:spPr>
          <a:xfrm>
            <a:off x="497649" y="1976502"/>
            <a:ext cx="4954587" cy="0"/>
          </a:xfrm>
          <a:custGeom>
            <a:avLst/>
            <a:gdLst/>
            <a:ahLst/>
            <a:cxnLst/>
            <a:rect l="0" t="0" r="0" b="0"/>
            <a:pathLst>
              <a:path w="4954587">
                <a:moveTo>
                  <a:pt x="0" y="0"/>
                </a:moveTo>
                <a:lnTo>
                  <a:pt x="49545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Freeform 689"/>
          <p:cNvSpPr/>
          <p:nvPr/>
        </p:nvSpPr>
        <p:spPr>
          <a:xfrm>
            <a:off x="503999" y="1617218"/>
            <a:ext cx="0" cy="620396"/>
          </a:xfrm>
          <a:custGeom>
            <a:avLst/>
            <a:gdLst/>
            <a:ahLst/>
            <a:cxnLst/>
            <a:rect l="0" t="0" r="0" b="0"/>
            <a:pathLst>
              <a:path h="620396">
                <a:moveTo>
                  <a:pt x="0" y="0"/>
                </a:moveTo>
                <a:lnTo>
                  <a:pt x="0" y="62039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Freeform 690"/>
          <p:cNvSpPr/>
          <p:nvPr/>
        </p:nvSpPr>
        <p:spPr>
          <a:xfrm>
            <a:off x="5445886" y="1617218"/>
            <a:ext cx="0" cy="620396"/>
          </a:xfrm>
          <a:custGeom>
            <a:avLst/>
            <a:gdLst/>
            <a:ahLst/>
            <a:cxnLst/>
            <a:rect l="0" t="0" r="0" b="0"/>
            <a:pathLst>
              <a:path h="620396">
                <a:moveTo>
                  <a:pt x="0" y="0"/>
                </a:moveTo>
                <a:lnTo>
                  <a:pt x="0" y="62039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Freeform 691"/>
          <p:cNvSpPr/>
          <p:nvPr/>
        </p:nvSpPr>
        <p:spPr>
          <a:xfrm>
            <a:off x="497649" y="1623568"/>
            <a:ext cx="4954587" cy="0"/>
          </a:xfrm>
          <a:custGeom>
            <a:avLst/>
            <a:gdLst/>
            <a:ahLst/>
            <a:cxnLst/>
            <a:rect l="0" t="0" r="0" b="0"/>
            <a:pathLst>
              <a:path w="4954587">
                <a:moveTo>
                  <a:pt x="0" y="0"/>
                </a:moveTo>
                <a:lnTo>
                  <a:pt x="49545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Freeform 692"/>
          <p:cNvSpPr/>
          <p:nvPr/>
        </p:nvSpPr>
        <p:spPr>
          <a:xfrm>
            <a:off x="497649" y="2231264"/>
            <a:ext cx="4954587" cy="0"/>
          </a:xfrm>
          <a:custGeom>
            <a:avLst/>
            <a:gdLst/>
            <a:ahLst/>
            <a:cxnLst/>
            <a:rect l="0" t="0" r="0" b="0"/>
            <a:pathLst>
              <a:path w="4954587">
                <a:moveTo>
                  <a:pt x="0" y="0"/>
                </a:moveTo>
                <a:lnTo>
                  <a:pt x="495458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Freeform 693">
            <a:hlinkClick r:id="rId2"/>
          </p:cNvPr>
          <p:cNvSpPr/>
          <p:nvPr/>
        </p:nvSpPr>
        <p:spPr>
          <a:xfrm>
            <a:off x="502919" y="4020313"/>
            <a:ext cx="4700016" cy="1103376"/>
          </a:xfrm>
          <a:custGeom>
            <a:avLst/>
            <a:gdLst/>
            <a:ahLst/>
            <a:cxnLst/>
            <a:rect l="0" t="0" r="0" b="0"/>
            <a:pathLst>
              <a:path w="4700016" h="1103376">
                <a:moveTo>
                  <a:pt x="0" y="1103376"/>
                </a:moveTo>
                <a:lnTo>
                  <a:pt x="4700016" y="1103376"/>
                </a:lnTo>
                <a:lnTo>
                  <a:pt x="4700016" y="0"/>
                </a:lnTo>
                <a:lnTo>
                  <a:pt x="0" y="0"/>
                </a:lnTo>
                <a:lnTo>
                  <a:pt x="0" y="110337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Freeform 694">
            <a:hlinkClick r:id="rId2"/>
          </p:cNvPr>
          <p:cNvSpPr/>
          <p:nvPr/>
        </p:nvSpPr>
        <p:spPr>
          <a:xfrm>
            <a:off x="1268285" y="5094986"/>
            <a:ext cx="2542095" cy="10669"/>
          </a:xfrm>
          <a:custGeom>
            <a:avLst/>
            <a:gdLst/>
            <a:ahLst/>
            <a:cxnLst/>
            <a:rect l="0" t="0" r="0" b="0"/>
            <a:pathLst>
              <a:path w="2542095" h="10669">
                <a:moveTo>
                  <a:pt x="0" y="0"/>
                </a:moveTo>
                <a:lnTo>
                  <a:pt x="847407" y="0"/>
                </a:lnTo>
                <a:lnTo>
                  <a:pt x="1694751" y="0"/>
                </a:lnTo>
                <a:lnTo>
                  <a:pt x="2542095" y="0"/>
                </a:lnTo>
                <a:lnTo>
                  <a:pt x="2542095" y="10669"/>
                </a:lnTo>
                <a:lnTo>
                  <a:pt x="1694751" y="10669"/>
                </a:lnTo>
                <a:lnTo>
                  <a:pt x="847407" y="10669"/>
                </a:lnTo>
                <a:lnTo>
                  <a:pt x="0" y="10669"/>
                </a:lnTo>
                <a:close/>
                <a:moveTo>
                  <a:pt x="494729" y="1763014"/>
                </a:moveTo>
              </a:path>
            </a:pathLst>
          </a:custGeom>
          <a:solidFill>
            <a:srgbClr val="008FD3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Freeform 695"/>
          <p:cNvSpPr/>
          <p:nvPr/>
        </p:nvSpPr>
        <p:spPr>
          <a:xfrm>
            <a:off x="6097523" y="4015741"/>
            <a:ext cx="4698492" cy="935736"/>
          </a:xfrm>
          <a:custGeom>
            <a:avLst/>
            <a:gdLst/>
            <a:ahLst/>
            <a:cxnLst/>
            <a:rect l="0" t="0" r="0" b="0"/>
            <a:pathLst>
              <a:path w="4698492" h="935736">
                <a:moveTo>
                  <a:pt x="0" y="935736"/>
                </a:moveTo>
                <a:lnTo>
                  <a:pt x="4698492" y="935736"/>
                </a:lnTo>
                <a:lnTo>
                  <a:pt x="4698492" y="0"/>
                </a:lnTo>
                <a:lnTo>
                  <a:pt x="0" y="0"/>
                </a:lnTo>
                <a:lnTo>
                  <a:pt x="0" y="93573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Rectangle 69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34</a:t>
            </a:r>
          </a:p>
        </p:txBody>
      </p:sp>
      <p:sp>
        <p:nvSpPr>
          <p:cNvPr id="697" name="Rectangle 697"/>
          <p:cNvSpPr/>
          <p:nvPr/>
        </p:nvSpPr>
        <p:spPr>
          <a:xfrm>
            <a:off x="6097523" y="1536962"/>
            <a:ext cx="2680910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Supplier</a:t>
            </a:r>
            <a:r>
              <a:rPr lang="en-AU" sz="1403" b="1" i="0" spc="-24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Part</a:t>
            </a:r>
            <a:r>
              <a:rPr lang="en-AU" sz="1403" b="1" i="0" spc="-31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Auxiliary ID </a:t>
            </a:r>
            <a:r>
              <a:rPr lang="en-AU" sz="1403" b="1" i="0" spc="319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00B050"/>
                </a:solidFill>
                <a:latin typeface="ArialNarrow-Bold"/>
              </a:rPr>
              <a:t>Optional</a:t>
            </a:r>
          </a:p>
        </p:txBody>
      </p:sp>
      <p:sp>
        <p:nvSpPr>
          <p:cNvPr id="698" name="Rectangle 698"/>
          <p:cNvSpPr/>
          <p:nvPr/>
        </p:nvSpPr>
        <p:spPr>
          <a:xfrm>
            <a:off x="6272784" y="1762222"/>
            <a:ext cx="5034533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Uniquely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identifies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 single item. For example, items in multiple languages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or </a:t>
            </a:r>
          </a:p>
        </p:txBody>
      </p:sp>
      <p:sp>
        <p:nvSpPr>
          <p:cNvPr id="699" name="Rectangle 699"/>
          <p:cNvSpPr/>
          <p:nvPr/>
        </p:nvSpPr>
        <p:spPr>
          <a:xfrm>
            <a:off x="6272784" y="1926814"/>
            <a:ext cx="2047646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available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multiple units of measure</a:t>
            </a:r>
          </a:p>
        </p:txBody>
      </p:sp>
      <p:sp>
        <p:nvSpPr>
          <p:cNvPr id="700" name="Rectangle 700"/>
          <p:cNvSpPr/>
          <p:nvPr/>
        </p:nvSpPr>
        <p:spPr>
          <a:xfrm>
            <a:off x="6269735" y="2117314"/>
            <a:ext cx="112836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701" name="Rectangle 701"/>
          <p:cNvSpPr/>
          <p:nvPr/>
        </p:nvSpPr>
        <p:spPr>
          <a:xfrm>
            <a:off x="6269735" y="2307814"/>
            <a:ext cx="127345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702" name="Rectangle 702"/>
          <p:cNvSpPr/>
          <p:nvPr/>
        </p:nvSpPr>
        <p:spPr>
          <a:xfrm>
            <a:off x="6269735" y="2498314"/>
            <a:ext cx="129539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1234 French</a:t>
            </a:r>
          </a:p>
        </p:txBody>
      </p:sp>
      <p:sp>
        <p:nvSpPr>
          <p:cNvPr id="703" name="Rectangle 703"/>
          <p:cNvSpPr/>
          <p:nvPr/>
        </p:nvSpPr>
        <p:spPr>
          <a:xfrm>
            <a:off x="6269735" y="2688814"/>
            <a:ext cx="5324094" cy="3757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: If any items have the same reference (Supplier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Part ID column), this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column allows</a:t>
            </a:r>
            <a:r>
              <a:rPr lang="en-AU" sz="1200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you to </a:t>
            </a:r>
          </a:p>
          <a:p>
            <a:pPr marL="0">
              <a:lnSpc>
                <a:spcPts val="1308"/>
              </a:lnSpc>
            </a:pP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di</a:t>
            </a:r>
            <a:r>
              <a:rPr lang="en-AU" sz="1202" b="0" i="0" spc="-14" baseline="0" dirty="0">
                <a:solidFill>
                  <a:srgbClr val="000000"/>
                </a:solidFill>
                <a:latin typeface="ArialNarrow"/>
              </a:rPr>
              <a:t>f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ferentiate</a:t>
            </a:r>
            <a:r>
              <a:rPr lang="en-AU" sz="1202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them</a:t>
            </a:r>
          </a:p>
        </p:txBody>
      </p:sp>
      <p:sp>
        <p:nvSpPr>
          <p:cNvPr id="704" name="Rectangle 704"/>
          <p:cNvSpPr/>
          <p:nvPr/>
        </p:nvSpPr>
        <p:spPr>
          <a:xfrm>
            <a:off x="646176" y="1616305"/>
            <a:ext cx="4675542" cy="1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082038" algn="l"/>
                <a:tab pos="3430777" algn="l"/>
              </a:tabLst>
            </a:pPr>
            <a:r>
              <a:rPr lang="en-AU" sz="998" b="1" i="0" spc="0" baseline="0" dirty="0">
                <a:solidFill>
                  <a:srgbClr val="000000"/>
                </a:solidFill>
                <a:latin typeface="Arial"/>
              </a:rPr>
              <a:t>Supplier Part </a:t>
            </a:r>
            <a:r>
              <a:rPr lang="en-AU" sz="998" b="1" i="0" spc="-37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998" b="1" i="0" spc="0" baseline="0" dirty="0">
                <a:solidFill>
                  <a:srgbClr val="000000"/>
                </a:solidFill>
                <a:latin typeface="Arial"/>
              </a:rPr>
              <a:t>uxiliar</a:t>
            </a:r>
            <a:r>
              <a:rPr lang="en-AU" sz="998" b="1" i="0" spc="-1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998" b="1" i="0" spc="0" baseline="0" dirty="0">
                <a:solidFill>
                  <a:srgbClr val="000000"/>
                </a:solidFill>
                <a:latin typeface="Arial"/>
              </a:rPr>
              <a:t> ID	Supplier URL	Manufacturer</a:t>
            </a:r>
            <a:r>
              <a:rPr lang="en-AU" sz="998" b="1" i="0" spc="-1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98" b="1" i="0" spc="0" baseline="0" dirty="0">
                <a:solidFill>
                  <a:srgbClr val="000000"/>
                </a:solidFill>
                <a:latin typeface="Arial"/>
              </a:rPr>
              <a:t>Part ID</a:t>
            </a:r>
          </a:p>
        </p:txBody>
      </p:sp>
      <p:sp>
        <p:nvSpPr>
          <p:cNvPr id="705" name="Rectangle 705"/>
          <p:cNvSpPr/>
          <p:nvPr/>
        </p:nvSpPr>
        <p:spPr>
          <a:xfrm>
            <a:off x="644347" y="1957644"/>
            <a:ext cx="3962365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60829" algn="l"/>
                <a:tab pos="3308655" algn="l"/>
              </a:tabLst>
            </a:pP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1234-75	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  <a:hlinkClick r:id="rId3"/>
              </a:rPr>
              <a:t>https://</a:t>
            </a:r>
            <a:r>
              <a:rPr lang="en-AU" sz="996" b="0" i="0" spc="-14" baseline="0" dirty="0">
                <a:solidFill>
                  <a:srgbClr val="000000"/>
                </a:solidFill>
                <a:latin typeface="Arial"/>
                <a:hlinkClick r:id="rId3"/>
              </a:rPr>
              <a:t>w</a:t>
            </a:r>
            <a:r>
              <a:rPr lang="en-AU" sz="996" b="0" i="0" spc="-11" baseline="0" dirty="0">
                <a:solidFill>
                  <a:srgbClr val="000000"/>
                </a:solidFill>
                <a:latin typeface="Arial"/>
                <a:hlinkClick r:id="rId3"/>
              </a:rPr>
              <a:t>ww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  <a:hlinkClick r:id="rId3"/>
              </a:rPr>
              <a:t>.intelidata.com	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CFG 11562</a:t>
            </a:r>
          </a:p>
        </p:txBody>
      </p:sp>
      <p:sp>
        <p:nvSpPr>
          <p:cNvPr id="706" name="Rectangle 706"/>
          <p:cNvSpPr/>
          <p:nvPr/>
        </p:nvSpPr>
        <p:spPr>
          <a:xfrm>
            <a:off x="503224" y="456921"/>
            <a:ext cx="845337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5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707" name="Rectangle 707"/>
          <p:cNvSpPr/>
          <p:nvPr/>
        </p:nvSpPr>
        <p:spPr>
          <a:xfrm>
            <a:off x="503224" y="3940310"/>
            <a:ext cx="1851930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Supplier</a:t>
            </a:r>
            <a:r>
              <a:rPr lang="en-AU" sz="1403" b="1" i="0" spc="-24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UR</a:t>
            </a:r>
            <a:r>
              <a:rPr lang="en-AU" sz="1403" b="1" i="0" spc="-20" baseline="0" dirty="0">
                <a:solidFill>
                  <a:srgbClr val="000000"/>
                </a:solidFill>
                <a:latin typeface="ArialNarrow-Bold"/>
              </a:rPr>
              <a:t>L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3" b="1" i="0" spc="319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00B050"/>
                </a:solidFill>
                <a:latin typeface="ArialNarrow-Bold"/>
              </a:rPr>
              <a:t>Optional</a:t>
            </a:r>
          </a:p>
        </p:txBody>
      </p:sp>
      <p:sp>
        <p:nvSpPr>
          <p:cNvPr id="708" name="Rectangle 708"/>
          <p:cNvSpPr/>
          <p:nvPr/>
        </p:nvSpPr>
        <p:spPr>
          <a:xfrm>
            <a:off x="675436" y="4165570"/>
            <a:ext cx="4543221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UR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L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that links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to a Supplier</a:t>
            </a:r>
            <a:r>
              <a:rPr lang="en-AU" sz="1200" b="0" i="0" spc="-26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static page about the item (could be a </a:t>
            </a:r>
          </a:p>
        </p:txBody>
      </p:sp>
      <p:sp>
        <p:nvSpPr>
          <p:cNvPr id="709" name="Rectangle 709"/>
          <p:cNvSpPr/>
          <p:nvPr/>
        </p:nvSpPr>
        <p:spPr>
          <a:xfrm>
            <a:off x="675436" y="4330162"/>
            <a:ext cx="253044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MSDS, construction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info, packaging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info, etc.)</a:t>
            </a:r>
          </a:p>
        </p:txBody>
      </p:sp>
      <p:sp>
        <p:nvSpPr>
          <p:cNvPr id="710" name="Rectangle 710"/>
          <p:cNvSpPr/>
          <p:nvPr/>
        </p:nvSpPr>
        <p:spPr>
          <a:xfrm>
            <a:off x="675436" y="4520662"/>
            <a:ext cx="112869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711" name="Rectangle 711"/>
          <p:cNvSpPr/>
          <p:nvPr/>
        </p:nvSpPr>
        <p:spPr>
          <a:xfrm>
            <a:off x="675436" y="4711162"/>
            <a:ext cx="127378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675436" y="4901662"/>
            <a:ext cx="3132886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8FD3"/>
                </a:solidFill>
                <a:latin typeface="ArialNarrow"/>
                <a:hlinkClick r:id="rId2"/>
              </a:rPr>
              <a:t>http://ww</a:t>
            </a:r>
            <a:r>
              <a:rPr lang="en-AU" sz="1200" b="0" i="0" spc="-53" baseline="0" dirty="0">
                <a:solidFill>
                  <a:srgbClr val="008FD3"/>
                </a:solidFill>
                <a:latin typeface="ArialNarrow"/>
                <a:hlinkClick r:id="rId2"/>
              </a:rPr>
              <a:t>w</a:t>
            </a:r>
            <a:r>
              <a:rPr lang="en-AU" sz="1200" b="0" i="0" spc="0" baseline="0" dirty="0">
                <a:solidFill>
                  <a:srgbClr val="008FD3"/>
                </a:solidFill>
                <a:latin typeface="ArialNarrow"/>
                <a:hlinkClick r:id="rId2"/>
              </a:rPr>
              <a:t>.suppl</a:t>
            </a:r>
            <a:r>
              <a:rPr lang="en-AU" sz="1200" b="0" i="0" spc="-75" baseline="0" dirty="0">
                <a:solidFill>
                  <a:srgbClr val="008FD3"/>
                </a:solidFill>
                <a:latin typeface="ArialNarrow"/>
                <a:hlinkClick r:id="rId2"/>
              </a:rPr>
              <a:t>y</a:t>
            </a:r>
            <a:r>
              <a:rPr lang="en-AU" sz="1200" b="0" i="0" spc="0" baseline="0" dirty="0">
                <a:solidFill>
                  <a:srgbClr val="008FD3"/>
                </a:solidFill>
                <a:latin typeface="ArialNarrow"/>
                <a:hlinkClick r:id="rId2"/>
              </a:rPr>
              <a:t>.com/Catalog/produ</a:t>
            </a:r>
            <a:r>
              <a:rPr lang="en-AU" sz="1200" b="0" i="0" spc="-12" baseline="0" dirty="0">
                <a:solidFill>
                  <a:srgbClr val="008FD3"/>
                </a:solidFill>
                <a:latin typeface="ArialNarrow"/>
                <a:hlinkClick r:id="rId2"/>
              </a:rPr>
              <a:t>c</a:t>
            </a:r>
            <a:r>
              <a:rPr lang="en-AU" sz="1200" b="0" i="0" spc="0" baseline="0" dirty="0">
                <a:solidFill>
                  <a:srgbClr val="008FD3"/>
                </a:solidFill>
                <a:latin typeface="ArialNarrow"/>
                <a:hlinkClick r:id="rId2"/>
              </a:rPr>
              <a:t>t18.htm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6097523" y="3934722"/>
            <a:ext cx="2368490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Manufacturer Part ID </a:t>
            </a:r>
            <a:r>
              <a:rPr lang="en-AU" sz="1403" b="1" i="0" spc="321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00B050"/>
                </a:solidFill>
                <a:latin typeface="ArialNarrow-Bold"/>
              </a:rPr>
              <a:t>Optional</a:t>
            </a:r>
          </a:p>
        </p:txBody>
      </p:sp>
      <p:sp>
        <p:nvSpPr>
          <p:cNvPr id="714" name="Rectangle 714"/>
          <p:cNvSpPr/>
          <p:nvPr/>
        </p:nvSpPr>
        <p:spPr>
          <a:xfrm>
            <a:off x="6269735" y="4159982"/>
            <a:ext cx="300898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Part Number that a Manufacturer uses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6269735" y="4350482"/>
            <a:ext cx="1476451" cy="590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  <a:p>
            <a:pPr marL="0">
              <a:lnSpc>
                <a:spcPts val="1500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  <a:p>
            <a:pPr marL="0">
              <a:lnSpc>
                <a:spcPts val="1503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TTSIBM412CID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Freeform 716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Freeform 71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Freeform 71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Freeform 71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Freeform 72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Freeform 721"/>
          <p:cNvSpPr/>
          <p:nvPr/>
        </p:nvSpPr>
        <p:spPr>
          <a:xfrm>
            <a:off x="503999" y="1623556"/>
            <a:ext cx="1711579" cy="195719"/>
          </a:xfrm>
          <a:custGeom>
            <a:avLst/>
            <a:gdLst/>
            <a:ahLst/>
            <a:cxnLst/>
            <a:rect l="0" t="0" r="0" b="0"/>
            <a:pathLst>
              <a:path w="1711579" h="195719">
                <a:moveTo>
                  <a:pt x="0" y="195719"/>
                </a:moveTo>
                <a:lnTo>
                  <a:pt x="1711579" y="195719"/>
                </a:lnTo>
                <a:lnTo>
                  <a:pt x="1711579" y="0"/>
                </a:lnTo>
                <a:lnTo>
                  <a:pt x="0" y="0"/>
                </a:lnTo>
                <a:lnTo>
                  <a:pt x="0" y="19571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Freeform 722"/>
          <p:cNvSpPr/>
          <p:nvPr/>
        </p:nvSpPr>
        <p:spPr>
          <a:xfrm>
            <a:off x="2215642" y="1623556"/>
            <a:ext cx="1457452" cy="195719"/>
          </a:xfrm>
          <a:custGeom>
            <a:avLst/>
            <a:gdLst/>
            <a:ahLst/>
            <a:cxnLst/>
            <a:rect l="0" t="0" r="0" b="0"/>
            <a:pathLst>
              <a:path w="1457452" h="195719">
                <a:moveTo>
                  <a:pt x="0" y="195719"/>
                </a:moveTo>
                <a:lnTo>
                  <a:pt x="1457452" y="195719"/>
                </a:lnTo>
                <a:lnTo>
                  <a:pt x="1457452" y="0"/>
                </a:lnTo>
                <a:lnTo>
                  <a:pt x="0" y="0"/>
                </a:lnTo>
                <a:lnTo>
                  <a:pt x="0" y="19571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Freeform 723"/>
          <p:cNvSpPr/>
          <p:nvPr/>
        </p:nvSpPr>
        <p:spPr>
          <a:xfrm>
            <a:off x="3672966" y="1623556"/>
            <a:ext cx="1965833" cy="195719"/>
          </a:xfrm>
          <a:custGeom>
            <a:avLst/>
            <a:gdLst/>
            <a:ahLst/>
            <a:cxnLst/>
            <a:rect l="0" t="0" r="0" b="0"/>
            <a:pathLst>
              <a:path w="1965833" h="195719">
                <a:moveTo>
                  <a:pt x="0" y="195719"/>
                </a:moveTo>
                <a:lnTo>
                  <a:pt x="1965833" y="195719"/>
                </a:lnTo>
                <a:lnTo>
                  <a:pt x="1965833" y="0"/>
                </a:lnTo>
                <a:lnTo>
                  <a:pt x="0" y="0"/>
                </a:lnTo>
                <a:lnTo>
                  <a:pt x="0" y="195719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Freeform 724"/>
          <p:cNvSpPr/>
          <p:nvPr/>
        </p:nvSpPr>
        <p:spPr>
          <a:xfrm>
            <a:off x="503999" y="1819263"/>
            <a:ext cx="1711579" cy="195720"/>
          </a:xfrm>
          <a:custGeom>
            <a:avLst/>
            <a:gdLst/>
            <a:ahLst/>
            <a:cxnLst/>
            <a:rect l="0" t="0" r="0" b="0"/>
            <a:pathLst>
              <a:path w="1711579" h="195720">
                <a:moveTo>
                  <a:pt x="0" y="195720"/>
                </a:moveTo>
                <a:lnTo>
                  <a:pt x="1711579" y="195720"/>
                </a:lnTo>
                <a:lnTo>
                  <a:pt x="1711579" y="0"/>
                </a:lnTo>
                <a:lnTo>
                  <a:pt x="0" y="0"/>
                </a:lnTo>
                <a:lnTo>
                  <a:pt x="0" y="195720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Freeform 725"/>
          <p:cNvSpPr/>
          <p:nvPr/>
        </p:nvSpPr>
        <p:spPr>
          <a:xfrm>
            <a:off x="2215642" y="1819263"/>
            <a:ext cx="1457452" cy="195720"/>
          </a:xfrm>
          <a:custGeom>
            <a:avLst/>
            <a:gdLst/>
            <a:ahLst/>
            <a:cxnLst/>
            <a:rect l="0" t="0" r="0" b="0"/>
            <a:pathLst>
              <a:path w="1457452" h="195720">
                <a:moveTo>
                  <a:pt x="0" y="195720"/>
                </a:moveTo>
                <a:lnTo>
                  <a:pt x="1457452" y="195720"/>
                </a:lnTo>
                <a:lnTo>
                  <a:pt x="1457452" y="0"/>
                </a:lnTo>
                <a:lnTo>
                  <a:pt x="0" y="0"/>
                </a:lnTo>
                <a:lnTo>
                  <a:pt x="0" y="195720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Freeform 726"/>
          <p:cNvSpPr/>
          <p:nvPr/>
        </p:nvSpPr>
        <p:spPr>
          <a:xfrm>
            <a:off x="3672966" y="1819263"/>
            <a:ext cx="1965833" cy="195720"/>
          </a:xfrm>
          <a:custGeom>
            <a:avLst/>
            <a:gdLst/>
            <a:ahLst/>
            <a:cxnLst/>
            <a:rect l="0" t="0" r="0" b="0"/>
            <a:pathLst>
              <a:path w="1965833" h="195720">
                <a:moveTo>
                  <a:pt x="0" y="195720"/>
                </a:moveTo>
                <a:lnTo>
                  <a:pt x="1965833" y="195720"/>
                </a:lnTo>
                <a:lnTo>
                  <a:pt x="1965833" y="0"/>
                </a:lnTo>
                <a:lnTo>
                  <a:pt x="0" y="0"/>
                </a:lnTo>
                <a:lnTo>
                  <a:pt x="0" y="195720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Freeform 727"/>
          <p:cNvSpPr/>
          <p:nvPr/>
        </p:nvSpPr>
        <p:spPr>
          <a:xfrm>
            <a:off x="503999" y="2015008"/>
            <a:ext cx="1711579" cy="356464"/>
          </a:xfrm>
          <a:custGeom>
            <a:avLst/>
            <a:gdLst/>
            <a:ahLst/>
            <a:cxnLst/>
            <a:rect l="0" t="0" r="0" b="0"/>
            <a:pathLst>
              <a:path w="1711579" h="356464">
                <a:moveTo>
                  <a:pt x="0" y="356464"/>
                </a:moveTo>
                <a:lnTo>
                  <a:pt x="1711579" y="356464"/>
                </a:lnTo>
                <a:lnTo>
                  <a:pt x="1711579" y="0"/>
                </a:lnTo>
                <a:lnTo>
                  <a:pt x="0" y="0"/>
                </a:lnTo>
                <a:lnTo>
                  <a:pt x="0" y="35646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Freeform 728">
            <a:hlinkClick r:id="rId3"/>
          </p:cNvPr>
          <p:cNvSpPr/>
          <p:nvPr/>
        </p:nvSpPr>
        <p:spPr>
          <a:xfrm>
            <a:off x="2215642" y="2015008"/>
            <a:ext cx="1457452" cy="356464"/>
          </a:xfrm>
          <a:custGeom>
            <a:avLst/>
            <a:gdLst/>
            <a:ahLst/>
            <a:cxnLst/>
            <a:rect l="0" t="0" r="0" b="0"/>
            <a:pathLst>
              <a:path w="1457452" h="356464">
                <a:moveTo>
                  <a:pt x="0" y="356464"/>
                </a:moveTo>
                <a:lnTo>
                  <a:pt x="1457452" y="356464"/>
                </a:lnTo>
                <a:lnTo>
                  <a:pt x="1457452" y="0"/>
                </a:lnTo>
                <a:lnTo>
                  <a:pt x="0" y="0"/>
                </a:lnTo>
                <a:lnTo>
                  <a:pt x="0" y="35646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Freeform 729"/>
          <p:cNvSpPr/>
          <p:nvPr/>
        </p:nvSpPr>
        <p:spPr>
          <a:xfrm>
            <a:off x="3672966" y="2015008"/>
            <a:ext cx="1965833" cy="356464"/>
          </a:xfrm>
          <a:custGeom>
            <a:avLst/>
            <a:gdLst/>
            <a:ahLst/>
            <a:cxnLst/>
            <a:rect l="0" t="0" r="0" b="0"/>
            <a:pathLst>
              <a:path w="1965833" h="356464">
                <a:moveTo>
                  <a:pt x="0" y="356464"/>
                </a:moveTo>
                <a:lnTo>
                  <a:pt x="1965833" y="356464"/>
                </a:lnTo>
                <a:lnTo>
                  <a:pt x="1965833" y="0"/>
                </a:lnTo>
                <a:lnTo>
                  <a:pt x="0" y="0"/>
                </a:lnTo>
                <a:lnTo>
                  <a:pt x="0" y="35646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Freeform 730"/>
          <p:cNvSpPr/>
          <p:nvPr/>
        </p:nvSpPr>
        <p:spPr>
          <a:xfrm>
            <a:off x="2215642" y="1617218"/>
            <a:ext cx="0" cy="760604"/>
          </a:xfrm>
          <a:custGeom>
            <a:avLst/>
            <a:gdLst/>
            <a:ahLst/>
            <a:cxnLst/>
            <a:rect l="0" t="0" r="0" b="0"/>
            <a:pathLst>
              <a:path h="760604">
                <a:moveTo>
                  <a:pt x="0" y="0"/>
                </a:moveTo>
                <a:lnTo>
                  <a:pt x="0" y="76060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Freeform 731"/>
          <p:cNvSpPr/>
          <p:nvPr/>
        </p:nvSpPr>
        <p:spPr>
          <a:xfrm>
            <a:off x="3672966" y="1617218"/>
            <a:ext cx="0" cy="760604"/>
          </a:xfrm>
          <a:custGeom>
            <a:avLst/>
            <a:gdLst/>
            <a:ahLst/>
            <a:cxnLst/>
            <a:rect l="0" t="0" r="0" b="0"/>
            <a:pathLst>
              <a:path h="760604">
                <a:moveTo>
                  <a:pt x="0" y="0"/>
                </a:moveTo>
                <a:lnTo>
                  <a:pt x="0" y="76060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Freeform 732"/>
          <p:cNvSpPr/>
          <p:nvPr/>
        </p:nvSpPr>
        <p:spPr>
          <a:xfrm>
            <a:off x="497649" y="1819275"/>
            <a:ext cx="5147501" cy="0"/>
          </a:xfrm>
          <a:custGeom>
            <a:avLst/>
            <a:gdLst/>
            <a:ahLst/>
            <a:cxnLst/>
            <a:rect l="0" t="0" r="0" b="0"/>
            <a:pathLst>
              <a:path w="5147501">
                <a:moveTo>
                  <a:pt x="0" y="0"/>
                </a:moveTo>
                <a:lnTo>
                  <a:pt x="51475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Freeform 733"/>
          <p:cNvSpPr/>
          <p:nvPr/>
        </p:nvSpPr>
        <p:spPr>
          <a:xfrm>
            <a:off x="497649" y="2014983"/>
            <a:ext cx="5147501" cy="0"/>
          </a:xfrm>
          <a:custGeom>
            <a:avLst/>
            <a:gdLst/>
            <a:ahLst/>
            <a:cxnLst/>
            <a:rect l="0" t="0" r="0" b="0"/>
            <a:pathLst>
              <a:path w="5147501">
                <a:moveTo>
                  <a:pt x="0" y="0"/>
                </a:moveTo>
                <a:lnTo>
                  <a:pt x="51475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Freeform 734"/>
          <p:cNvSpPr/>
          <p:nvPr/>
        </p:nvSpPr>
        <p:spPr>
          <a:xfrm>
            <a:off x="503999" y="1617218"/>
            <a:ext cx="0" cy="760604"/>
          </a:xfrm>
          <a:custGeom>
            <a:avLst/>
            <a:gdLst/>
            <a:ahLst/>
            <a:cxnLst/>
            <a:rect l="0" t="0" r="0" b="0"/>
            <a:pathLst>
              <a:path h="760604">
                <a:moveTo>
                  <a:pt x="0" y="0"/>
                </a:moveTo>
                <a:lnTo>
                  <a:pt x="0" y="76060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Freeform 735"/>
          <p:cNvSpPr/>
          <p:nvPr/>
        </p:nvSpPr>
        <p:spPr>
          <a:xfrm>
            <a:off x="5638800" y="1617218"/>
            <a:ext cx="0" cy="760604"/>
          </a:xfrm>
          <a:custGeom>
            <a:avLst/>
            <a:gdLst/>
            <a:ahLst/>
            <a:cxnLst/>
            <a:rect l="0" t="0" r="0" b="0"/>
            <a:pathLst>
              <a:path h="760604">
                <a:moveTo>
                  <a:pt x="0" y="0"/>
                </a:moveTo>
                <a:lnTo>
                  <a:pt x="0" y="76060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Freeform 736"/>
          <p:cNvSpPr/>
          <p:nvPr/>
        </p:nvSpPr>
        <p:spPr>
          <a:xfrm>
            <a:off x="497649" y="1623568"/>
            <a:ext cx="5147501" cy="0"/>
          </a:xfrm>
          <a:custGeom>
            <a:avLst/>
            <a:gdLst/>
            <a:ahLst/>
            <a:cxnLst/>
            <a:rect l="0" t="0" r="0" b="0"/>
            <a:pathLst>
              <a:path w="5147501">
                <a:moveTo>
                  <a:pt x="0" y="0"/>
                </a:moveTo>
                <a:lnTo>
                  <a:pt x="51475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Freeform 737"/>
          <p:cNvSpPr/>
          <p:nvPr/>
        </p:nvSpPr>
        <p:spPr>
          <a:xfrm>
            <a:off x="497649" y="2371472"/>
            <a:ext cx="5147501" cy="0"/>
          </a:xfrm>
          <a:custGeom>
            <a:avLst/>
            <a:gdLst/>
            <a:ahLst/>
            <a:cxnLst/>
            <a:rect l="0" t="0" r="0" b="0"/>
            <a:pathLst>
              <a:path w="5147501">
                <a:moveTo>
                  <a:pt x="0" y="0"/>
                </a:moveTo>
                <a:lnTo>
                  <a:pt x="5147501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Freeform 738"/>
          <p:cNvSpPr/>
          <p:nvPr/>
        </p:nvSpPr>
        <p:spPr>
          <a:xfrm>
            <a:off x="6097523" y="1610868"/>
            <a:ext cx="4698492" cy="935736"/>
          </a:xfrm>
          <a:custGeom>
            <a:avLst/>
            <a:gdLst/>
            <a:ahLst/>
            <a:cxnLst/>
            <a:rect l="0" t="0" r="0" b="0"/>
            <a:pathLst>
              <a:path w="4698492" h="935736">
                <a:moveTo>
                  <a:pt x="0" y="935736"/>
                </a:moveTo>
                <a:lnTo>
                  <a:pt x="4698492" y="935736"/>
                </a:lnTo>
                <a:lnTo>
                  <a:pt x="4698492" y="0"/>
                </a:lnTo>
                <a:lnTo>
                  <a:pt x="0" y="0"/>
                </a:lnTo>
                <a:lnTo>
                  <a:pt x="0" y="93573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Freeform 739"/>
          <p:cNvSpPr/>
          <p:nvPr/>
        </p:nvSpPr>
        <p:spPr>
          <a:xfrm>
            <a:off x="6097523" y="3875532"/>
            <a:ext cx="4942332" cy="1449324"/>
          </a:xfrm>
          <a:custGeom>
            <a:avLst/>
            <a:gdLst/>
            <a:ahLst/>
            <a:cxnLst/>
            <a:rect l="0" t="0" r="0" b="0"/>
            <a:pathLst>
              <a:path w="4942332" h="1449324">
                <a:moveTo>
                  <a:pt x="0" y="1449324"/>
                </a:moveTo>
                <a:lnTo>
                  <a:pt x="4942332" y="1449324"/>
                </a:lnTo>
                <a:lnTo>
                  <a:pt x="4942332" y="0"/>
                </a:lnTo>
                <a:lnTo>
                  <a:pt x="0" y="0"/>
                </a:lnTo>
                <a:lnTo>
                  <a:pt x="0" y="14493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Freeform 740">
            <a:hlinkClick r:id="rId2"/>
          </p:cNvPr>
          <p:cNvSpPr/>
          <p:nvPr/>
        </p:nvSpPr>
        <p:spPr>
          <a:xfrm>
            <a:off x="504444" y="3875533"/>
            <a:ext cx="5327903" cy="1089660"/>
          </a:xfrm>
          <a:custGeom>
            <a:avLst/>
            <a:gdLst/>
            <a:ahLst/>
            <a:cxnLst/>
            <a:rect l="0" t="0" r="0" b="0"/>
            <a:pathLst>
              <a:path w="5327903" h="1089660">
                <a:moveTo>
                  <a:pt x="0" y="1089660"/>
                </a:moveTo>
                <a:lnTo>
                  <a:pt x="5327903" y="1089660"/>
                </a:lnTo>
                <a:lnTo>
                  <a:pt x="5327903" y="0"/>
                </a:lnTo>
                <a:lnTo>
                  <a:pt x="0" y="0"/>
                </a:lnTo>
                <a:lnTo>
                  <a:pt x="0" y="108966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Freeform 741">
            <a:hlinkClick r:id="rId2"/>
          </p:cNvPr>
          <p:cNvSpPr/>
          <p:nvPr/>
        </p:nvSpPr>
        <p:spPr>
          <a:xfrm>
            <a:off x="1269047" y="4937380"/>
            <a:ext cx="2505519" cy="10668"/>
          </a:xfrm>
          <a:custGeom>
            <a:avLst/>
            <a:gdLst/>
            <a:ahLst/>
            <a:cxnLst/>
            <a:rect l="0" t="0" r="0" b="0"/>
            <a:pathLst>
              <a:path w="2505519" h="10668">
                <a:moveTo>
                  <a:pt x="0" y="0"/>
                </a:moveTo>
                <a:lnTo>
                  <a:pt x="1252792" y="0"/>
                </a:lnTo>
                <a:lnTo>
                  <a:pt x="2505519" y="0"/>
                </a:lnTo>
                <a:lnTo>
                  <a:pt x="2505519" y="10668"/>
                </a:lnTo>
                <a:lnTo>
                  <a:pt x="1252792" y="10668"/>
                </a:lnTo>
                <a:lnTo>
                  <a:pt x="0" y="10668"/>
                </a:lnTo>
                <a:close/>
                <a:moveTo>
                  <a:pt x="651573" y="1920620"/>
                </a:moveTo>
              </a:path>
            </a:pathLst>
          </a:custGeom>
          <a:solidFill>
            <a:srgbClr val="008FD3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Rectangle 74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35</a:t>
            </a:r>
          </a:p>
        </p:txBody>
      </p:sp>
      <p:sp>
        <p:nvSpPr>
          <p:cNvPr id="743" name="Rectangle 743"/>
          <p:cNvSpPr/>
          <p:nvPr/>
        </p:nvSpPr>
        <p:spPr>
          <a:xfrm>
            <a:off x="504139" y="457556"/>
            <a:ext cx="845296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744" name="Rectangle 744"/>
          <p:cNvSpPr/>
          <p:nvPr/>
        </p:nvSpPr>
        <p:spPr>
          <a:xfrm>
            <a:off x="767791" y="1626427"/>
            <a:ext cx="4187123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26412" algn="l"/>
                <a:tab pos="3588689" algn="l"/>
              </a:tabLst>
            </a:pPr>
            <a:r>
              <a:rPr lang="en-AU" sz="996" b="1" i="0" spc="0" baseline="0" dirty="0">
                <a:solidFill>
                  <a:srgbClr val="000000"/>
                </a:solidFill>
                <a:latin typeface="Arial"/>
              </a:rPr>
              <a:t>Manufacturer</a:t>
            </a:r>
            <a:r>
              <a:rPr lang="en-AU" sz="996" b="1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96" b="1" i="0" spc="0" baseline="0" dirty="0">
                <a:solidFill>
                  <a:srgbClr val="000000"/>
                </a:solidFill>
                <a:latin typeface="Arial"/>
              </a:rPr>
              <a:t>Name	Manufacturer</a:t>
            </a:r>
            <a:r>
              <a:rPr lang="en-AU" sz="996" b="1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96" b="1" i="0" spc="0" baseline="0" dirty="0">
                <a:solidFill>
                  <a:srgbClr val="000000"/>
                </a:solidFill>
                <a:latin typeface="Arial"/>
              </a:rPr>
              <a:t>URL	Language</a:t>
            </a:r>
          </a:p>
        </p:txBody>
      </p:sp>
      <p:sp>
        <p:nvSpPr>
          <p:cNvPr id="745" name="Rectangle 745"/>
          <p:cNvSpPr/>
          <p:nvPr/>
        </p:nvSpPr>
        <p:spPr>
          <a:xfrm>
            <a:off x="1104595" y="2098233"/>
            <a:ext cx="510774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Intelidata</a:t>
            </a:r>
          </a:p>
        </p:txBody>
      </p:sp>
      <p:sp>
        <p:nvSpPr>
          <p:cNvPr id="746" name="Rectangle 746"/>
          <p:cNvSpPr/>
          <p:nvPr/>
        </p:nvSpPr>
        <p:spPr>
          <a:xfrm>
            <a:off x="2250948" y="1996378"/>
            <a:ext cx="2598392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12212" algn="l"/>
              </a:tabLst>
            </a:pPr>
            <a:r>
              <a:rPr lang="en-AU" sz="996" b="0" i="0" spc="0" baseline="0" dirty="0">
                <a:solidFill>
                  <a:srgbClr val="000000"/>
                </a:solidFill>
                <a:latin typeface="Arial"/>
                <a:hlinkClick r:id="rId3"/>
              </a:rPr>
              <a:t>https://</a:t>
            </a:r>
            <a:r>
              <a:rPr lang="en-AU" sz="996" b="0" i="0" spc="-14" baseline="0" dirty="0">
                <a:solidFill>
                  <a:srgbClr val="000000"/>
                </a:solidFill>
                <a:latin typeface="Arial"/>
                <a:hlinkClick r:id="rId3"/>
              </a:rPr>
              <a:t>w</a:t>
            </a:r>
            <a:r>
              <a:rPr lang="en-AU" sz="996" b="0" i="0" spc="-11" baseline="0" dirty="0">
                <a:solidFill>
                  <a:srgbClr val="000000"/>
                </a:solidFill>
                <a:latin typeface="Arial"/>
                <a:hlinkClick r:id="rId3"/>
              </a:rPr>
              <a:t>ww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  <a:hlinkClick r:id="rId3"/>
              </a:rPr>
              <a:t>.manu.com	</a:t>
            </a: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en_US</a:t>
            </a:r>
          </a:p>
        </p:txBody>
      </p:sp>
      <p:sp>
        <p:nvSpPr>
          <p:cNvPr id="747" name="Rectangle 747"/>
          <p:cNvSpPr/>
          <p:nvPr/>
        </p:nvSpPr>
        <p:spPr>
          <a:xfrm>
            <a:off x="6097778" y="1530231"/>
            <a:ext cx="2394889" cy="4348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Manufacturer Name </a:t>
            </a:r>
            <a:r>
              <a:rPr lang="en-AU" sz="1403" b="1" i="0" spc="324" baseline="0" dirty="0">
                <a:solidFill>
                  <a:srgbClr val="000000"/>
                </a:solidFill>
                <a:latin typeface="ArialNarrow-Bold"/>
              </a:rPr>
              <a:t>-</a:t>
            </a:r>
            <a:r>
              <a:rPr lang="en-AU" sz="1403" b="1" i="0" spc="0" baseline="0" dirty="0">
                <a:solidFill>
                  <a:srgbClr val="00B050"/>
                </a:solidFill>
                <a:latin typeface="ArialNarrow-Bold"/>
              </a:rPr>
              <a:t>Optional</a:t>
            </a:r>
          </a:p>
          <a:p>
            <a:pPr marL="172211">
              <a:lnSpc>
                <a:spcPts val="1493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Name of the manufacturer</a:t>
            </a:r>
          </a:p>
        </p:txBody>
      </p:sp>
      <p:sp>
        <p:nvSpPr>
          <p:cNvPr id="748" name="Rectangle 748"/>
          <p:cNvSpPr/>
          <p:nvPr/>
        </p:nvSpPr>
        <p:spPr>
          <a:xfrm>
            <a:off x="6269990" y="1945636"/>
            <a:ext cx="1273835" cy="591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1" spc="-87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2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  <a:p>
            <a:pPr marL="0">
              <a:lnSpc>
                <a:spcPts val="1501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  <a:p>
            <a:pPr marL="0">
              <a:lnSpc>
                <a:spcPts val="1500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Epson</a:t>
            </a:r>
          </a:p>
        </p:txBody>
      </p:sp>
      <p:sp>
        <p:nvSpPr>
          <p:cNvPr id="749" name="Rectangle 749"/>
          <p:cNvSpPr/>
          <p:nvPr/>
        </p:nvSpPr>
        <p:spPr>
          <a:xfrm>
            <a:off x="6097778" y="3794159"/>
            <a:ext cx="3669410" cy="435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6" b="0" i="0" spc="711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6" b="1" i="0" spc="0" baseline="0" dirty="0">
                <a:solidFill>
                  <a:srgbClr val="000000"/>
                </a:solidFill>
                <a:latin typeface="ArialNarrow-Bold"/>
              </a:rPr>
              <a:t>Language</a:t>
            </a:r>
            <a:r>
              <a:rPr lang="en-AU" sz="1406" b="1" i="0" spc="-32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6" b="1" i="0" spc="318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6" b="1" i="0" spc="0" baseline="0" dirty="0">
                <a:solidFill>
                  <a:srgbClr val="00B050"/>
                </a:solidFill>
                <a:latin typeface="ArialNarrow-Bold"/>
              </a:rPr>
              <a:t>Optiona</a:t>
            </a:r>
            <a:r>
              <a:rPr lang="en-AU" sz="1406" b="1" i="0" spc="304" baseline="0" dirty="0">
                <a:solidFill>
                  <a:srgbClr val="00B050"/>
                </a:solidFill>
                <a:latin typeface="ArialNarrow-Bold"/>
              </a:rPr>
              <a:t>l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(If blank,</a:t>
            </a:r>
            <a:r>
              <a:rPr lang="en-AU" sz="1202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defaults</a:t>
            </a:r>
            <a:r>
              <a:rPr lang="en-AU" sz="1202" b="0" i="0" spc="-13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to ‘en_US’)</a:t>
            </a:r>
          </a:p>
          <a:p>
            <a:pPr marL="172211">
              <a:lnSpc>
                <a:spcPts val="1495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Specifies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language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used to describe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item.</a:t>
            </a:r>
          </a:p>
        </p:txBody>
      </p:sp>
      <p:sp>
        <p:nvSpPr>
          <p:cNvPr id="750" name="Rectangle 750"/>
          <p:cNvSpPr/>
          <p:nvPr/>
        </p:nvSpPr>
        <p:spPr>
          <a:xfrm>
            <a:off x="6269990" y="4210655"/>
            <a:ext cx="1163802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751" name="Rectangle 751"/>
          <p:cNvSpPr/>
          <p:nvPr/>
        </p:nvSpPr>
        <p:spPr>
          <a:xfrm>
            <a:off x="6269990" y="4401155"/>
            <a:ext cx="127383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752" name="Rectangle 752"/>
          <p:cNvSpPr/>
          <p:nvPr/>
        </p:nvSpPr>
        <p:spPr>
          <a:xfrm>
            <a:off x="6269990" y="4591655"/>
            <a:ext cx="97665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en_US</a:t>
            </a:r>
          </a:p>
        </p:txBody>
      </p:sp>
      <p:sp>
        <p:nvSpPr>
          <p:cNvPr id="753" name="Rectangle 753"/>
          <p:cNvSpPr/>
          <p:nvPr/>
        </p:nvSpPr>
        <p:spPr>
          <a:xfrm>
            <a:off x="6269990" y="4782155"/>
            <a:ext cx="454052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listing of language codes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is in your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Customer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 Supplier</a:t>
            </a:r>
            <a:r>
              <a:rPr lang="en-AU" sz="1200" b="0" i="0" spc="-26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Information Portal</a:t>
            </a:r>
          </a:p>
        </p:txBody>
      </p:sp>
      <p:sp>
        <p:nvSpPr>
          <p:cNvPr id="754" name="Rectangle 754"/>
          <p:cNvSpPr/>
          <p:nvPr/>
        </p:nvSpPr>
        <p:spPr>
          <a:xfrm>
            <a:off x="504139" y="3794159"/>
            <a:ext cx="2194043" cy="2456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6" b="0" i="0" spc="711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6" b="1" i="0" spc="0" baseline="0" dirty="0">
                <a:solidFill>
                  <a:srgbClr val="000000"/>
                </a:solidFill>
                <a:latin typeface="ArialNarrow-Bold"/>
              </a:rPr>
              <a:t>Manufacturer UR</a:t>
            </a:r>
            <a:r>
              <a:rPr lang="en-AU" sz="1406" b="1" i="0" spc="-22" baseline="0" dirty="0">
                <a:solidFill>
                  <a:srgbClr val="000000"/>
                </a:solidFill>
                <a:latin typeface="ArialNarrow-Bold"/>
              </a:rPr>
              <a:t>L</a:t>
            </a:r>
            <a:r>
              <a:rPr lang="en-AU" sz="1406" b="1" i="0" spc="0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6" b="1" i="0" spc="318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6" b="1" i="0" spc="0" baseline="0" dirty="0">
                <a:solidFill>
                  <a:srgbClr val="00B050"/>
                </a:solidFill>
                <a:latin typeface="ArialNarrow-Bold"/>
              </a:rPr>
              <a:t>Optional</a:t>
            </a:r>
          </a:p>
        </p:txBody>
      </p:sp>
      <p:sp>
        <p:nvSpPr>
          <p:cNvPr id="755" name="Rectangle 755"/>
          <p:cNvSpPr/>
          <p:nvPr/>
        </p:nvSpPr>
        <p:spPr>
          <a:xfrm>
            <a:off x="676351" y="4020155"/>
            <a:ext cx="4914493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UR</a:t>
            </a:r>
            <a:r>
              <a:rPr lang="en-AU" sz="1200" b="0" i="0" spc="-34" baseline="0" dirty="0">
                <a:solidFill>
                  <a:srgbClr val="000000"/>
                </a:solidFill>
                <a:latin typeface="ArialNarrow"/>
              </a:rPr>
              <a:t>L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that links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to a Manufacturer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static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page about the item (could be a </a:t>
            </a:r>
          </a:p>
        </p:txBody>
      </p:sp>
      <p:sp>
        <p:nvSpPr>
          <p:cNvPr id="756" name="Rectangle 756"/>
          <p:cNvSpPr/>
          <p:nvPr/>
        </p:nvSpPr>
        <p:spPr>
          <a:xfrm>
            <a:off x="676351" y="4184747"/>
            <a:ext cx="2530449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MSDS, construction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info, packaging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info, etc.)</a:t>
            </a:r>
          </a:p>
        </p:txBody>
      </p:sp>
      <p:sp>
        <p:nvSpPr>
          <p:cNvPr id="757" name="Rectangle 757"/>
          <p:cNvSpPr/>
          <p:nvPr/>
        </p:nvSpPr>
        <p:spPr>
          <a:xfrm>
            <a:off x="676351" y="4375247"/>
            <a:ext cx="112842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758" name="Rectangle 758"/>
          <p:cNvSpPr/>
          <p:nvPr/>
        </p:nvSpPr>
        <p:spPr>
          <a:xfrm>
            <a:off x="676351" y="4565747"/>
            <a:ext cx="127350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255</a:t>
            </a:r>
          </a:p>
        </p:txBody>
      </p:sp>
      <p:sp>
        <p:nvSpPr>
          <p:cNvPr id="759" name="Rectangle 759"/>
          <p:cNvSpPr/>
          <p:nvPr/>
        </p:nvSpPr>
        <p:spPr>
          <a:xfrm>
            <a:off x="676351" y="4744055"/>
            <a:ext cx="3095853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8FD3"/>
                </a:solidFill>
                <a:latin typeface="ArialNarrow"/>
                <a:hlinkClick r:id="rId2"/>
              </a:rPr>
              <a:t>http://ww</a:t>
            </a:r>
            <a:r>
              <a:rPr lang="en-AU" sz="1200" b="0" i="0" spc="-53" baseline="0" dirty="0">
                <a:solidFill>
                  <a:srgbClr val="008FD3"/>
                </a:solidFill>
                <a:latin typeface="ArialNarrow"/>
                <a:hlinkClick r:id="rId2"/>
              </a:rPr>
              <a:t>w</a:t>
            </a:r>
            <a:r>
              <a:rPr lang="en-AU" sz="1200" b="0" i="0" spc="0" baseline="0" dirty="0">
                <a:solidFill>
                  <a:srgbClr val="008FD3"/>
                </a:solidFill>
                <a:latin typeface="ArialNarrow"/>
                <a:hlinkClick r:id="rId2"/>
              </a:rPr>
              <a:t>.manu.com/Catalog/product18.htm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Freeform 760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Freeform 761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Freeform 762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Freeform 763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Freeform 764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Freeform 765"/>
          <p:cNvSpPr/>
          <p:nvPr/>
        </p:nvSpPr>
        <p:spPr>
          <a:xfrm>
            <a:off x="503999" y="1623607"/>
            <a:ext cx="1600454" cy="278346"/>
          </a:xfrm>
          <a:custGeom>
            <a:avLst/>
            <a:gdLst/>
            <a:ahLst/>
            <a:cxnLst/>
            <a:rect l="0" t="0" r="0" b="0"/>
            <a:pathLst>
              <a:path w="1600454" h="278346">
                <a:moveTo>
                  <a:pt x="0" y="278346"/>
                </a:moveTo>
                <a:lnTo>
                  <a:pt x="1600454" y="278346"/>
                </a:lnTo>
                <a:lnTo>
                  <a:pt x="1600454" y="0"/>
                </a:lnTo>
                <a:lnTo>
                  <a:pt x="0" y="0"/>
                </a:lnTo>
                <a:lnTo>
                  <a:pt x="0" y="278346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Freeform 766"/>
          <p:cNvSpPr/>
          <p:nvPr/>
        </p:nvSpPr>
        <p:spPr>
          <a:xfrm>
            <a:off x="2104517" y="1623607"/>
            <a:ext cx="1600454" cy="278346"/>
          </a:xfrm>
          <a:custGeom>
            <a:avLst/>
            <a:gdLst/>
            <a:ahLst/>
            <a:cxnLst/>
            <a:rect l="0" t="0" r="0" b="0"/>
            <a:pathLst>
              <a:path w="1600454" h="278346">
                <a:moveTo>
                  <a:pt x="0" y="278346"/>
                </a:moveTo>
                <a:lnTo>
                  <a:pt x="1600454" y="278346"/>
                </a:lnTo>
                <a:lnTo>
                  <a:pt x="1600454" y="0"/>
                </a:lnTo>
                <a:lnTo>
                  <a:pt x="0" y="0"/>
                </a:lnTo>
                <a:lnTo>
                  <a:pt x="0" y="278346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Freeform 767"/>
          <p:cNvSpPr/>
          <p:nvPr/>
        </p:nvSpPr>
        <p:spPr>
          <a:xfrm>
            <a:off x="3704971" y="1623607"/>
            <a:ext cx="1600454" cy="278346"/>
          </a:xfrm>
          <a:custGeom>
            <a:avLst/>
            <a:gdLst/>
            <a:ahLst/>
            <a:cxnLst/>
            <a:rect l="0" t="0" r="0" b="0"/>
            <a:pathLst>
              <a:path w="1600454" h="278346">
                <a:moveTo>
                  <a:pt x="0" y="278346"/>
                </a:moveTo>
                <a:lnTo>
                  <a:pt x="1600454" y="278346"/>
                </a:lnTo>
                <a:lnTo>
                  <a:pt x="1600454" y="0"/>
                </a:lnTo>
                <a:lnTo>
                  <a:pt x="0" y="0"/>
                </a:lnTo>
                <a:lnTo>
                  <a:pt x="0" y="278346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Freeform 768"/>
          <p:cNvSpPr/>
          <p:nvPr/>
        </p:nvSpPr>
        <p:spPr>
          <a:xfrm>
            <a:off x="503999" y="1901952"/>
            <a:ext cx="1600454" cy="243840"/>
          </a:xfrm>
          <a:custGeom>
            <a:avLst/>
            <a:gdLst/>
            <a:ahLst/>
            <a:cxnLst/>
            <a:rect l="0" t="0" r="0" b="0"/>
            <a:pathLst>
              <a:path w="1600454" h="243840">
                <a:moveTo>
                  <a:pt x="0" y="243840"/>
                </a:moveTo>
                <a:lnTo>
                  <a:pt x="1600454" y="243840"/>
                </a:lnTo>
                <a:lnTo>
                  <a:pt x="1600454" y="0"/>
                </a:lnTo>
                <a:lnTo>
                  <a:pt x="0" y="0"/>
                </a:lnTo>
                <a:lnTo>
                  <a:pt x="0" y="243840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Freeform 769"/>
          <p:cNvSpPr/>
          <p:nvPr/>
        </p:nvSpPr>
        <p:spPr>
          <a:xfrm>
            <a:off x="2104517" y="1901952"/>
            <a:ext cx="1600454" cy="243840"/>
          </a:xfrm>
          <a:custGeom>
            <a:avLst/>
            <a:gdLst/>
            <a:ahLst/>
            <a:cxnLst/>
            <a:rect l="0" t="0" r="0" b="0"/>
            <a:pathLst>
              <a:path w="1600454" h="243840">
                <a:moveTo>
                  <a:pt x="0" y="243840"/>
                </a:moveTo>
                <a:lnTo>
                  <a:pt x="1600454" y="243840"/>
                </a:lnTo>
                <a:lnTo>
                  <a:pt x="1600454" y="0"/>
                </a:lnTo>
                <a:lnTo>
                  <a:pt x="0" y="0"/>
                </a:lnTo>
                <a:lnTo>
                  <a:pt x="0" y="24384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Freeform 770"/>
          <p:cNvSpPr/>
          <p:nvPr/>
        </p:nvSpPr>
        <p:spPr>
          <a:xfrm>
            <a:off x="3704971" y="1901952"/>
            <a:ext cx="1600454" cy="243840"/>
          </a:xfrm>
          <a:custGeom>
            <a:avLst/>
            <a:gdLst/>
            <a:ahLst/>
            <a:cxnLst/>
            <a:rect l="0" t="0" r="0" b="0"/>
            <a:pathLst>
              <a:path w="1600454" h="243840">
                <a:moveTo>
                  <a:pt x="0" y="243840"/>
                </a:moveTo>
                <a:lnTo>
                  <a:pt x="1600454" y="243840"/>
                </a:lnTo>
                <a:lnTo>
                  <a:pt x="1600454" y="0"/>
                </a:lnTo>
                <a:lnTo>
                  <a:pt x="0" y="0"/>
                </a:lnTo>
                <a:lnTo>
                  <a:pt x="0" y="243840"/>
                </a:lnTo>
                <a:close/>
              </a:path>
            </a:pathLst>
          </a:custGeom>
          <a:solidFill>
            <a:srgbClr val="00B05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Freeform 771"/>
          <p:cNvSpPr/>
          <p:nvPr/>
        </p:nvSpPr>
        <p:spPr>
          <a:xfrm>
            <a:off x="503999" y="2145780"/>
            <a:ext cx="1600454" cy="270904"/>
          </a:xfrm>
          <a:custGeom>
            <a:avLst/>
            <a:gdLst/>
            <a:ahLst/>
            <a:cxnLst/>
            <a:rect l="0" t="0" r="0" b="0"/>
            <a:pathLst>
              <a:path w="1600454" h="270904">
                <a:moveTo>
                  <a:pt x="0" y="270904"/>
                </a:moveTo>
                <a:lnTo>
                  <a:pt x="1600454" y="270904"/>
                </a:lnTo>
                <a:lnTo>
                  <a:pt x="1600454" y="0"/>
                </a:lnTo>
                <a:lnTo>
                  <a:pt x="0" y="0"/>
                </a:lnTo>
                <a:lnTo>
                  <a:pt x="0" y="2709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Freeform 772"/>
          <p:cNvSpPr/>
          <p:nvPr/>
        </p:nvSpPr>
        <p:spPr>
          <a:xfrm>
            <a:off x="2104517" y="2145780"/>
            <a:ext cx="1600454" cy="270904"/>
          </a:xfrm>
          <a:custGeom>
            <a:avLst/>
            <a:gdLst/>
            <a:ahLst/>
            <a:cxnLst/>
            <a:rect l="0" t="0" r="0" b="0"/>
            <a:pathLst>
              <a:path w="1600454" h="270904">
                <a:moveTo>
                  <a:pt x="0" y="270904"/>
                </a:moveTo>
                <a:lnTo>
                  <a:pt x="1600454" y="270904"/>
                </a:lnTo>
                <a:lnTo>
                  <a:pt x="1600454" y="0"/>
                </a:lnTo>
                <a:lnTo>
                  <a:pt x="0" y="0"/>
                </a:lnTo>
                <a:lnTo>
                  <a:pt x="0" y="2709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Freeform 773"/>
          <p:cNvSpPr/>
          <p:nvPr/>
        </p:nvSpPr>
        <p:spPr>
          <a:xfrm>
            <a:off x="3704971" y="2145780"/>
            <a:ext cx="1600454" cy="270904"/>
          </a:xfrm>
          <a:custGeom>
            <a:avLst/>
            <a:gdLst/>
            <a:ahLst/>
            <a:cxnLst/>
            <a:rect l="0" t="0" r="0" b="0"/>
            <a:pathLst>
              <a:path w="1600454" h="270904">
                <a:moveTo>
                  <a:pt x="0" y="270904"/>
                </a:moveTo>
                <a:lnTo>
                  <a:pt x="1600454" y="270904"/>
                </a:lnTo>
                <a:lnTo>
                  <a:pt x="1600454" y="0"/>
                </a:lnTo>
                <a:lnTo>
                  <a:pt x="0" y="0"/>
                </a:lnTo>
                <a:lnTo>
                  <a:pt x="0" y="27090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Freeform 774"/>
          <p:cNvSpPr/>
          <p:nvPr/>
        </p:nvSpPr>
        <p:spPr>
          <a:xfrm>
            <a:off x="2104517" y="1617218"/>
            <a:ext cx="0" cy="805816"/>
          </a:xfrm>
          <a:custGeom>
            <a:avLst/>
            <a:gdLst/>
            <a:ahLst/>
            <a:cxnLst/>
            <a:rect l="0" t="0" r="0" b="0"/>
            <a:pathLst>
              <a:path h="805816">
                <a:moveTo>
                  <a:pt x="0" y="0"/>
                </a:moveTo>
                <a:lnTo>
                  <a:pt x="0" y="80581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Freeform 775"/>
          <p:cNvSpPr/>
          <p:nvPr/>
        </p:nvSpPr>
        <p:spPr>
          <a:xfrm>
            <a:off x="3704971" y="1617218"/>
            <a:ext cx="0" cy="805816"/>
          </a:xfrm>
          <a:custGeom>
            <a:avLst/>
            <a:gdLst/>
            <a:ahLst/>
            <a:cxnLst/>
            <a:rect l="0" t="0" r="0" b="0"/>
            <a:pathLst>
              <a:path h="805816">
                <a:moveTo>
                  <a:pt x="0" y="0"/>
                </a:moveTo>
                <a:lnTo>
                  <a:pt x="0" y="80581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Freeform 776"/>
          <p:cNvSpPr/>
          <p:nvPr/>
        </p:nvSpPr>
        <p:spPr>
          <a:xfrm>
            <a:off x="497649" y="1901953"/>
            <a:ext cx="4814126" cy="0"/>
          </a:xfrm>
          <a:custGeom>
            <a:avLst/>
            <a:gdLst/>
            <a:ahLst/>
            <a:cxnLst/>
            <a:rect l="0" t="0" r="0" b="0"/>
            <a:pathLst>
              <a:path w="4814126">
                <a:moveTo>
                  <a:pt x="0" y="0"/>
                </a:moveTo>
                <a:lnTo>
                  <a:pt x="481412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Freeform 777"/>
          <p:cNvSpPr/>
          <p:nvPr/>
        </p:nvSpPr>
        <p:spPr>
          <a:xfrm>
            <a:off x="497649" y="2145792"/>
            <a:ext cx="4814126" cy="0"/>
          </a:xfrm>
          <a:custGeom>
            <a:avLst/>
            <a:gdLst/>
            <a:ahLst/>
            <a:cxnLst/>
            <a:rect l="0" t="0" r="0" b="0"/>
            <a:pathLst>
              <a:path w="4814126">
                <a:moveTo>
                  <a:pt x="0" y="0"/>
                </a:moveTo>
                <a:lnTo>
                  <a:pt x="481412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Freeform 778"/>
          <p:cNvSpPr/>
          <p:nvPr/>
        </p:nvSpPr>
        <p:spPr>
          <a:xfrm>
            <a:off x="503999" y="1617218"/>
            <a:ext cx="0" cy="805816"/>
          </a:xfrm>
          <a:custGeom>
            <a:avLst/>
            <a:gdLst/>
            <a:ahLst/>
            <a:cxnLst/>
            <a:rect l="0" t="0" r="0" b="0"/>
            <a:pathLst>
              <a:path h="805816">
                <a:moveTo>
                  <a:pt x="0" y="0"/>
                </a:moveTo>
                <a:lnTo>
                  <a:pt x="0" y="80581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Freeform 779"/>
          <p:cNvSpPr/>
          <p:nvPr/>
        </p:nvSpPr>
        <p:spPr>
          <a:xfrm>
            <a:off x="5305425" y="1617218"/>
            <a:ext cx="0" cy="805816"/>
          </a:xfrm>
          <a:custGeom>
            <a:avLst/>
            <a:gdLst/>
            <a:ahLst/>
            <a:cxnLst/>
            <a:rect l="0" t="0" r="0" b="0"/>
            <a:pathLst>
              <a:path h="805816">
                <a:moveTo>
                  <a:pt x="0" y="0"/>
                </a:moveTo>
                <a:lnTo>
                  <a:pt x="0" y="805816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Freeform 780"/>
          <p:cNvSpPr/>
          <p:nvPr/>
        </p:nvSpPr>
        <p:spPr>
          <a:xfrm>
            <a:off x="497649" y="1623568"/>
            <a:ext cx="4814126" cy="0"/>
          </a:xfrm>
          <a:custGeom>
            <a:avLst/>
            <a:gdLst/>
            <a:ahLst/>
            <a:cxnLst/>
            <a:rect l="0" t="0" r="0" b="0"/>
            <a:pathLst>
              <a:path w="4814126">
                <a:moveTo>
                  <a:pt x="0" y="0"/>
                </a:moveTo>
                <a:lnTo>
                  <a:pt x="481412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Freeform 781"/>
          <p:cNvSpPr/>
          <p:nvPr/>
        </p:nvSpPr>
        <p:spPr>
          <a:xfrm>
            <a:off x="497649" y="2416684"/>
            <a:ext cx="4814126" cy="0"/>
          </a:xfrm>
          <a:custGeom>
            <a:avLst/>
            <a:gdLst/>
            <a:ahLst/>
            <a:cxnLst/>
            <a:rect l="0" t="0" r="0" b="0"/>
            <a:pathLst>
              <a:path w="4814126">
                <a:moveTo>
                  <a:pt x="0" y="0"/>
                </a:moveTo>
                <a:lnTo>
                  <a:pt x="4814126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Freeform 782"/>
          <p:cNvSpPr/>
          <p:nvPr/>
        </p:nvSpPr>
        <p:spPr>
          <a:xfrm>
            <a:off x="6097523" y="3823717"/>
            <a:ext cx="4800600" cy="909828"/>
          </a:xfrm>
          <a:custGeom>
            <a:avLst/>
            <a:gdLst/>
            <a:ahLst/>
            <a:cxnLst/>
            <a:rect l="0" t="0" r="0" b="0"/>
            <a:pathLst>
              <a:path w="4800600" h="909828">
                <a:moveTo>
                  <a:pt x="0" y="909828"/>
                </a:moveTo>
                <a:lnTo>
                  <a:pt x="4800600" y="909828"/>
                </a:lnTo>
                <a:lnTo>
                  <a:pt x="4800600" y="0"/>
                </a:lnTo>
                <a:lnTo>
                  <a:pt x="0" y="0"/>
                </a:lnTo>
                <a:lnTo>
                  <a:pt x="0" y="90982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Freeform 783"/>
          <p:cNvSpPr/>
          <p:nvPr/>
        </p:nvSpPr>
        <p:spPr>
          <a:xfrm>
            <a:off x="504444" y="3823716"/>
            <a:ext cx="5327903" cy="743712"/>
          </a:xfrm>
          <a:custGeom>
            <a:avLst/>
            <a:gdLst/>
            <a:ahLst/>
            <a:cxnLst/>
            <a:rect l="0" t="0" r="0" b="0"/>
            <a:pathLst>
              <a:path w="5327903" h="743712">
                <a:moveTo>
                  <a:pt x="0" y="743712"/>
                </a:moveTo>
                <a:lnTo>
                  <a:pt x="5327903" y="743712"/>
                </a:lnTo>
                <a:lnTo>
                  <a:pt x="5327903" y="0"/>
                </a:lnTo>
                <a:lnTo>
                  <a:pt x="0" y="0"/>
                </a:lnTo>
                <a:lnTo>
                  <a:pt x="0" y="74371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Freeform 784"/>
          <p:cNvSpPr/>
          <p:nvPr/>
        </p:nvSpPr>
        <p:spPr>
          <a:xfrm>
            <a:off x="6097523" y="1623061"/>
            <a:ext cx="5593080" cy="1449324"/>
          </a:xfrm>
          <a:custGeom>
            <a:avLst/>
            <a:gdLst/>
            <a:ahLst/>
            <a:cxnLst/>
            <a:rect l="0" t="0" r="0" b="0"/>
            <a:pathLst>
              <a:path w="5593080" h="1449324">
                <a:moveTo>
                  <a:pt x="0" y="1449324"/>
                </a:moveTo>
                <a:lnTo>
                  <a:pt x="5593080" y="1449324"/>
                </a:lnTo>
                <a:lnTo>
                  <a:pt x="5593080" y="0"/>
                </a:lnTo>
                <a:lnTo>
                  <a:pt x="0" y="0"/>
                </a:lnTo>
                <a:lnTo>
                  <a:pt x="0" y="14493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Rectangle 78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36</a:t>
            </a:r>
          </a:p>
        </p:txBody>
      </p:sp>
      <p:sp>
        <p:nvSpPr>
          <p:cNvPr id="786" name="Rectangle 786"/>
          <p:cNvSpPr/>
          <p:nvPr/>
        </p:nvSpPr>
        <p:spPr>
          <a:xfrm>
            <a:off x="504139" y="457556"/>
            <a:ext cx="845296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 Creation </a:t>
            </a:r>
            <a:r>
              <a:rPr lang="en-AU" sz="2400" b="1" i="0" spc="669" baseline="0" dirty="0">
                <a:solidFill>
                  <a:srgbClr val="000000"/>
                </a:solidFill>
                <a:latin typeface="Arial"/>
              </a:rPr>
              <a:t>–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L1 PunchOu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664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The</a:t>
            </a:r>
            <a:r>
              <a:rPr lang="en-AU" sz="2400" b="1" i="0" spc="-15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Items </a:t>
            </a:r>
            <a:r>
              <a:rPr lang="en-AU" sz="2400" b="1" i="0" spc="-183" baseline="0" dirty="0">
                <a:solidFill>
                  <a:srgbClr val="F0AB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ab</a:t>
            </a:r>
          </a:p>
        </p:txBody>
      </p:sp>
      <p:sp>
        <p:nvSpPr>
          <p:cNvPr id="787" name="Rectangle 787"/>
          <p:cNvSpPr/>
          <p:nvPr/>
        </p:nvSpPr>
        <p:spPr>
          <a:xfrm>
            <a:off x="1027480" y="1667829"/>
            <a:ext cx="3780469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09700" algn="l"/>
                <a:tab pos="3175711" algn="l"/>
              </a:tabLst>
            </a:pPr>
            <a:r>
              <a:rPr lang="en-AU" sz="996" b="1" i="0" spc="0" baseline="0" dirty="0">
                <a:solidFill>
                  <a:srgbClr val="000000"/>
                </a:solidFill>
                <a:latin typeface="Arial"/>
              </a:rPr>
              <a:t>Currency	</a:t>
            </a: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PunchOu</a:t>
            </a:r>
            <a:r>
              <a:rPr lang="en-AU" sz="996" b="1" i="0" spc="28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AU" sz="996" b="1" i="0" spc="0" baseline="0" dirty="0">
                <a:solidFill>
                  <a:srgbClr val="FFFFFF"/>
                </a:solidFill>
                <a:latin typeface="Arial"/>
              </a:rPr>
              <a:t>Enabled	</a:t>
            </a:r>
            <a:r>
              <a:rPr lang="en-AU" sz="996" b="1" i="0" spc="0" baseline="0" dirty="0">
                <a:solidFill>
                  <a:srgbClr val="000000"/>
                </a:solidFill>
                <a:latin typeface="Arial"/>
              </a:rPr>
              <a:t>Ke</a:t>
            </a:r>
            <a:r>
              <a:rPr lang="en-AU" sz="996" b="1" i="0" spc="-1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996" b="1" i="0" spc="0" baseline="0" dirty="0">
                <a:solidFill>
                  <a:srgbClr val="000000"/>
                </a:solidFill>
                <a:latin typeface="Arial"/>
              </a:rPr>
              <a:t>words</a:t>
            </a:r>
          </a:p>
        </p:txBody>
      </p:sp>
      <p:sp>
        <p:nvSpPr>
          <p:cNvPr id="788" name="Rectangle 788"/>
          <p:cNvSpPr/>
          <p:nvPr/>
        </p:nvSpPr>
        <p:spPr>
          <a:xfrm>
            <a:off x="1171041" y="2172908"/>
            <a:ext cx="1907064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60855" algn="l"/>
              </a:tabLst>
            </a:pPr>
            <a:r>
              <a:rPr lang="en-AU" sz="996" b="0" i="0" spc="0" baseline="0" dirty="0">
                <a:solidFill>
                  <a:srgbClr val="000000"/>
                </a:solidFill>
                <a:latin typeface="Arial"/>
              </a:rPr>
              <a:t>AUD	TRUE</a:t>
            </a:r>
          </a:p>
        </p:txBody>
      </p:sp>
      <p:sp>
        <p:nvSpPr>
          <p:cNvPr id="789" name="Rectangle 789"/>
          <p:cNvSpPr/>
          <p:nvPr/>
        </p:nvSpPr>
        <p:spPr>
          <a:xfrm>
            <a:off x="6097778" y="3742089"/>
            <a:ext cx="1627444" cy="2456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6" b="0" i="0" spc="711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6" b="1" i="0" spc="0" baseline="0" dirty="0">
                <a:solidFill>
                  <a:srgbClr val="000000"/>
                </a:solidFill>
                <a:latin typeface="ArialNarrow-Bold"/>
              </a:rPr>
              <a:t>Keyword</a:t>
            </a:r>
            <a:r>
              <a:rPr lang="en-AU" sz="1406" b="1" i="0" spc="302" baseline="0" dirty="0">
                <a:solidFill>
                  <a:srgbClr val="000000"/>
                </a:solidFill>
                <a:latin typeface="ArialNarrow-Bold"/>
              </a:rPr>
              <a:t>s</a:t>
            </a:r>
            <a:r>
              <a:rPr lang="en-AU" sz="1406" b="1" i="0" spc="330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6" b="1" i="1" spc="0" baseline="0" dirty="0">
                <a:solidFill>
                  <a:srgbClr val="00B050"/>
                </a:solidFill>
                <a:latin typeface="ArialNarrow-BoldItalic"/>
              </a:rPr>
              <a:t>Optional</a:t>
            </a:r>
          </a:p>
        </p:txBody>
      </p:sp>
      <p:sp>
        <p:nvSpPr>
          <p:cNvPr id="790" name="Rectangle 790"/>
          <p:cNvSpPr/>
          <p:nvPr/>
        </p:nvSpPr>
        <p:spPr>
          <a:xfrm>
            <a:off x="6277609" y="3967958"/>
            <a:ext cx="440215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Key words that help identify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item in a search. Separate words </a:t>
            </a:r>
          </a:p>
        </p:txBody>
      </p:sp>
      <p:sp>
        <p:nvSpPr>
          <p:cNvPr id="791" name="Rectangle 791"/>
          <p:cNvSpPr/>
          <p:nvPr/>
        </p:nvSpPr>
        <p:spPr>
          <a:xfrm>
            <a:off x="6277609" y="4132550"/>
            <a:ext cx="817550" cy="5905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with a comma.</a:t>
            </a:r>
          </a:p>
          <a:p>
            <a:pPr marL="0">
              <a:lnSpc>
                <a:spcPts val="1500"/>
              </a:lnSpc>
            </a:pPr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:     String</a:t>
            </a:r>
          </a:p>
          <a:p>
            <a:pPr marL="0">
              <a:lnSpc>
                <a:spcPts val="1500"/>
              </a:lnSpc>
            </a:pP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Length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:  255</a:t>
            </a:r>
          </a:p>
        </p:txBody>
      </p:sp>
      <p:sp>
        <p:nvSpPr>
          <p:cNvPr id="792" name="Rectangle 792"/>
          <p:cNvSpPr/>
          <p:nvPr/>
        </p:nvSpPr>
        <p:spPr>
          <a:xfrm>
            <a:off x="504139" y="3742089"/>
            <a:ext cx="2271711" cy="2456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6" b="0" i="0" spc="711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6" b="1" i="0" spc="0" baseline="0" dirty="0">
                <a:solidFill>
                  <a:srgbClr val="000000"/>
                </a:solidFill>
                <a:latin typeface="ArialNarrow-Bold"/>
              </a:rPr>
              <a:t>PunchOu</a:t>
            </a:r>
            <a:r>
              <a:rPr lang="en-AU" sz="1406" b="1" i="0" spc="291" baseline="0" dirty="0">
                <a:solidFill>
                  <a:srgbClr val="000000"/>
                </a:solidFill>
                <a:latin typeface="ArialNarrow-Bold"/>
              </a:rPr>
              <a:t>t</a:t>
            </a:r>
            <a:r>
              <a:rPr lang="en-AU" sz="1406" b="1" i="0" spc="0" baseline="0" dirty="0">
                <a:solidFill>
                  <a:srgbClr val="000000"/>
                </a:solidFill>
                <a:latin typeface="ArialNarrow-Bold"/>
              </a:rPr>
              <a:t>Enabled</a:t>
            </a:r>
            <a:r>
              <a:rPr lang="en-AU" sz="1406" b="1" i="0" spc="-20" baseline="0" dirty="0">
                <a:solidFill>
                  <a:srgbClr val="000000"/>
                </a:solidFill>
                <a:latin typeface="ArialNarrow-Bold"/>
              </a:rPr>
              <a:t> </a:t>
            </a:r>
            <a:r>
              <a:rPr lang="en-AU" sz="1406" b="1" i="0" spc="318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6" b="1" i="0" spc="0" baseline="0" dirty="0">
                <a:solidFill>
                  <a:srgbClr val="FF0000"/>
                </a:solidFill>
                <a:latin typeface="ArialNarrow-Bold"/>
              </a:rPr>
              <a:t>Required</a:t>
            </a:r>
          </a:p>
        </p:txBody>
      </p:sp>
      <p:sp>
        <p:nvSpPr>
          <p:cNvPr id="793" name="Rectangle 793"/>
          <p:cNvSpPr/>
          <p:nvPr/>
        </p:nvSpPr>
        <p:spPr>
          <a:xfrm>
            <a:off x="676351" y="3967958"/>
            <a:ext cx="3068878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</a:t>
            </a:r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Indicates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a PunchOu</a:t>
            </a:r>
            <a:r>
              <a:rPr lang="en-AU" sz="1200" b="0" i="0" spc="262" baseline="0" dirty="0">
                <a:solidFill>
                  <a:srgbClr val="000000"/>
                </a:solidFill>
                <a:latin typeface="ArialNarrow"/>
              </a:rPr>
              <a:t>t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index catalo</a:t>
            </a:r>
            <a:r>
              <a:rPr lang="en-AU" sz="1200" b="0" i="0" spc="273" baseline="0" dirty="0">
                <a:solidFill>
                  <a:srgbClr val="000000"/>
                </a:solidFill>
                <a:latin typeface="ArialNarrow"/>
              </a:rPr>
              <a:t>g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item. </a:t>
            </a:r>
          </a:p>
        </p:txBody>
      </p:sp>
      <p:sp>
        <p:nvSpPr>
          <p:cNvPr id="794" name="Rectangle 794"/>
          <p:cNvSpPr/>
          <p:nvPr/>
        </p:nvSpPr>
        <p:spPr>
          <a:xfrm>
            <a:off x="676351" y="4158458"/>
            <a:ext cx="2016556" cy="4000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57" baseline="0" dirty="0">
                <a:solidFill>
                  <a:srgbClr val="000000"/>
                </a:solidFill>
                <a:latin typeface="ArialNarrow-BoldItalic"/>
              </a:rPr>
              <a:t>V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alue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: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-38" baseline="0" dirty="0">
                <a:solidFill>
                  <a:srgbClr val="000000"/>
                </a:solidFill>
                <a:latin typeface="ArialNarrow"/>
              </a:rPr>
              <a:t>T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rue, False (Default) or blank</a:t>
            </a:r>
          </a:p>
          <a:p>
            <a:pPr marL="0">
              <a:lnSpc>
                <a:spcPts val="1500"/>
              </a:lnSpc>
            </a:pPr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</a:t>
            </a:r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Boolean</a:t>
            </a:r>
          </a:p>
        </p:txBody>
      </p:sp>
      <p:sp>
        <p:nvSpPr>
          <p:cNvPr id="795" name="Rectangle 795"/>
          <p:cNvSpPr/>
          <p:nvPr/>
        </p:nvSpPr>
        <p:spPr>
          <a:xfrm>
            <a:off x="6097778" y="1542677"/>
            <a:ext cx="3890848" cy="2452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1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Narrow-Bold"/>
              </a:rPr>
              <a:t>Currency </a:t>
            </a:r>
            <a:r>
              <a:rPr lang="en-AU" sz="1403" b="1" i="0" spc="319" baseline="0" dirty="0">
                <a:solidFill>
                  <a:srgbClr val="000000"/>
                </a:solidFill>
                <a:latin typeface="ArialNarrow-Bold"/>
              </a:rPr>
              <a:t>–</a:t>
            </a:r>
            <a:r>
              <a:rPr lang="en-AU" sz="1403" b="1" i="0" spc="0" baseline="0" dirty="0">
                <a:solidFill>
                  <a:srgbClr val="00B050"/>
                </a:solidFill>
                <a:latin typeface="ArialNarrow-Bold"/>
              </a:rPr>
              <a:t>Optional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(Can be set as a default value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 Header)</a:t>
            </a:r>
          </a:p>
        </p:txBody>
      </p:sp>
      <p:sp>
        <p:nvSpPr>
          <p:cNvPr id="796" name="Rectangle 796"/>
          <p:cNvSpPr/>
          <p:nvPr/>
        </p:nvSpPr>
        <p:spPr>
          <a:xfrm>
            <a:off x="6269990" y="1767937"/>
            <a:ext cx="3058134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Description: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Specifies</a:t>
            </a:r>
            <a:r>
              <a:rPr lang="en-AU" sz="1200" b="0" i="0" spc="-20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the currency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used for the prices</a:t>
            </a:r>
          </a:p>
        </p:txBody>
      </p:sp>
      <p:sp>
        <p:nvSpPr>
          <p:cNvPr id="797" name="Rectangle 797"/>
          <p:cNvSpPr/>
          <p:nvPr/>
        </p:nvSpPr>
        <p:spPr>
          <a:xfrm>
            <a:off x="6269990" y="1958437"/>
            <a:ext cx="1128750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-86" baseline="0" dirty="0">
                <a:solidFill>
                  <a:srgbClr val="000000"/>
                </a:solidFill>
                <a:latin typeface="ArialNarrow-BoldItalic"/>
              </a:rPr>
              <a:t>T</a:t>
            </a:r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ype of data: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String</a:t>
            </a:r>
          </a:p>
        </p:txBody>
      </p:sp>
      <p:sp>
        <p:nvSpPr>
          <p:cNvPr id="798" name="Rectangle 798"/>
          <p:cNvSpPr/>
          <p:nvPr/>
        </p:nvSpPr>
        <p:spPr>
          <a:xfrm>
            <a:off x="6269990" y="2148582"/>
            <a:ext cx="1203870" cy="209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1" spc="0" baseline="0" dirty="0">
                <a:solidFill>
                  <a:srgbClr val="000000"/>
                </a:solidFill>
                <a:latin typeface="ArialNarrow-BoldItalic"/>
              </a:rPr>
              <a:t>Maximum length: </a:t>
            </a:r>
            <a:r>
              <a:rPr lang="en-AU" sz="1202" b="0" i="0" spc="0" baseline="0" dirty="0">
                <a:solidFill>
                  <a:srgbClr val="000000"/>
                </a:solidFill>
                <a:latin typeface="ArialNarrow"/>
              </a:rPr>
              <a:t>32</a:t>
            </a:r>
          </a:p>
        </p:txBody>
      </p:sp>
      <p:sp>
        <p:nvSpPr>
          <p:cNvPr id="799" name="Rectangle 799"/>
          <p:cNvSpPr/>
          <p:nvPr/>
        </p:nvSpPr>
        <p:spPr>
          <a:xfrm>
            <a:off x="6269990" y="2339818"/>
            <a:ext cx="2206675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1" spc="0" baseline="0" dirty="0">
                <a:solidFill>
                  <a:srgbClr val="000000"/>
                </a:solidFill>
                <a:latin typeface="ArialNarrow-BoldItalic"/>
              </a:rPr>
              <a:t>Example: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USD, CAD (Canadian Dollar)</a:t>
            </a:r>
          </a:p>
        </p:txBody>
      </p:sp>
      <p:sp>
        <p:nvSpPr>
          <p:cNvPr id="800" name="Rectangle 800"/>
          <p:cNvSpPr/>
          <p:nvPr/>
        </p:nvSpPr>
        <p:spPr>
          <a:xfrm>
            <a:off x="6269990" y="2530318"/>
            <a:ext cx="4502886" cy="209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0" i="1" spc="0" baseline="0" dirty="0">
                <a:solidFill>
                  <a:srgbClr val="000000"/>
                </a:solidFill>
                <a:latin typeface="ArialNarrow-Italic"/>
              </a:rPr>
              <a:t>Note: </a:t>
            </a:r>
            <a:r>
              <a:rPr lang="en-AU" sz="1200" b="0" i="0" spc="-45" baseline="0" dirty="0">
                <a:solidFill>
                  <a:srgbClr val="000000"/>
                </a:solidFill>
                <a:latin typeface="ArialNarrow"/>
              </a:rPr>
              <a:t>A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 listing of currency codes</a:t>
            </a:r>
            <a:r>
              <a:rPr lang="en-AU" sz="1200" b="0" i="0" spc="-22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is in your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Customer</a:t>
            </a:r>
            <a:r>
              <a:rPr lang="en-AU" sz="1200" b="0" i="0" spc="-15" baseline="0" dirty="0">
                <a:solidFill>
                  <a:srgbClr val="000000"/>
                </a:solidFill>
                <a:latin typeface="ArialNarrow"/>
              </a:rPr>
              <a:t>’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s Supplier</a:t>
            </a:r>
            <a:r>
              <a:rPr lang="en-AU" sz="1200" b="0" i="0" spc="-26" baseline="0" dirty="0">
                <a:solidFill>
                  <a:srgbClr val="000000"/>
                </a:solidFill>
                <a:latin typeface="ArialNarrow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Narrow"/>
              </a:rPr>
              <a:t>Information Portal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Freeform 801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Freeform 802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Freeform 803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Freeform 804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Freeform 805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Rectangle 80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37</a:t>
            </a:r>
          </a:p>
        </p:txBody>
      </p:sp>
      <p:sp>
        <p:nvSpPr>
          <p:cNvPr id="807" name="Rectangle 807"/>
          <p:cNvSpPr/>
          <p:nvPr/>
        </p:nvSpPr>
        <p:spPr>
          <a:xfrm>
            <a:off x="504139" y="1541969"/>
            <a:ext cx="283750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Special Notes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Images</a:t>
            </a:r>
          </a:p>
        </p:txBody>
      </p:sp>
      <p:sp>
        <p:nvSpPr>
          <p:cNvPr id="808" name="Rectangle 808"/>
          <p:cNvSpPr/>
          <p:nvPr/>
        </p:nvSpPr>
        <p:spPr>
          <a:xfrm>
            <a:off x="738835" y="1908379"/>
            <a:ext cx="1066619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63" baseline="0" dirty="0">
                <a:solidFill>
                  <a:srgbClr val="FFC0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In the Catalog file,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can refer to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 Remote Image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using a URL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can refer to a Local Image, </a:t>
            </a:r>
          </a:p>
        </p:txBody>
      </p:sp>
      <p:sp>
        <p:nvSpPr>
          <p:cNvPr id="809" name="Rectangle 809"/>
          <p:cNvSpPr/>
          <p:nvPr/>
        </p:nvSpPr>
        <p:spPr>
          <a:xfrm>
            <a:off x="738835" y="2161363"/>
            <a:ext cx="3974211" cy="682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7076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send that image to Arib</a:t>
            </a:r>
            <a:r>
              <a:rPr lang="en-AU" sz="1800" b="0" i="0" spc="49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to store</a:t>
            </a:r>
          </a:p>
          <a:p>
            <a:pPr marL="0">
              <a:lnSpc>
                <a:spcPts val="2964"/>
              </a:lnSpc>
            </a:pPr>
            <a:r>
              <a:rPr lang="en-AU" sz="1800" b="0" i="0" spc="963" baseline="0" dirty="0">
                <a:solidFill>
                  <a:srgbClr val="FFC0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Using Remote Images is preferred</a:t>
            </a:r>
          </a:p>
        </p:txBody>
      </p:sp>
      <p:sp>
        <p:nvSpPr>
          <p:cNvPr id="810" name="Rectangle 810"/>
          <p:cNvSpPr/>
          <p:nvPr/>
        </p:nvSpPr>
        <p:spPr>
          <a:xfrm>
            <a:off x="961339" y="2868499"/>
            <a:ext cx="766292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725" baseline="0" dirty="0">
                <a:solidFill>
                  <a:srgbClr val="000000"/>
                </a:solidFill>
                <a:latin typeface="ArialMT"/>
              </a:rPr>
              <a:t>•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Be sure the URL in the Template is 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1800" b="0" i="1" spc="-17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plet</a:t>
            </a:r>
            <a:r>
              <a:rPr lang="en-AU" sz="1800" b="0" i="1" spc="524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(including https://) 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Exa</a:t>
            </a:r>
            <a:r>
              <a:rPr lang="en-AU" sz="1800" b="0" i="1" spc="-11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ple: </a:t>
            </a:r>
          </a:p>
        </p:txBody>
      </p:sp>
      <p:sp>
        <p:nvSpPr>
          <p:cNvPr id="811" name="Rectangle 811"/>
          <p:cNvSpPr/>
          <p:nvPr/>
        </p:nvSpPr>
        <p:spPr>
          <a:xfrm>
            <a:off x="1133551" y="3147047"/>
            <a:ext cx="4120744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http://server/director</a:t>
            </a:r>
            <a:r>
              <a:rPr lang="en-AU" sz="1802" b="0" i="0" spc="-31" baseline="0" dirty="0">
                <a:solidFill>
                  <a:srgbClr val="000000"/>
                </a:solidFill>
                <a:latin typeface="Arial"/>
                <a:hlinkClick r:id="rId2"/>
              </a:rPr>
              <a:t>y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/imagefil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  <a:hlinkClick r:id="rId2"/>
              </a:rPr>
              <a:t>e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name.jpg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812" name="Rectangle 812"/>
          <p:cNvSpPr/>
          <p:nvPr/>
        </p:nvSpPr>
        <p:spPr>
          <a:xfrm>
            <a:off x="961339" y="3478353"/>
            <a:ext cx="649528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725" baseline="0" dirty="0">
                <a:solidFill>
                  <a:srgbClr val="000000"/>
                </a:solidFill>
                <a:latin typeface="ArialMT"/>
              </a:rPr>
              <a:t>•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Point to the image itself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not a program that serves up images</a:t>
            </a:r>
          </a:p>
        </p:txBody>
      </p:sp>
      <p:sp>
        <p:nvSpPr>
          <p:cNvPr id="813" name="Rectangle 813"/>
          <p:cNvSpPr/>
          <p:nvPr/>
        </p:nvSpPr>
        <p:spPr>
          <a:xfrm>
            <a:off x="738835" y="3871545"/>
            <a:ext cx="263949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63" baseline="0" dirty="0">
                <a:solidFill>
                  <a:srgbClr val="FFC0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If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use Local Images</a:t>
            </a:r>
          </a:p>
        </p:txBody>
      </p:sp>
      <p:sp>
        <p:nvSpPr>
          <p:cNvPr id="814" name="Rectangle 814"/>
          <p:cNvSpPr/>
          <p:nvPr/>
        </p:nvSpPr>
        <p:spPr>
          <a:xfrm>
            <a:off x="961339" y="4202253"/>
            <a:ext cx="81221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725" baseline="0" dirty="0">
                <a:solidFill>
                  <a:srgbClr val="000000"/>
                </a:solidFill>
                <a:latin typeface="ArialMT"/>
              </a:rPr>
              <a:t>•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Be sure the filename in the Template is 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exact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including upper and lo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er case</a:t>
            </a:r>
          </a:p>
        </p:txBody>
      </p:sp>
      <p:sp>
        <p:nvSpPr>
          <p:cNvPr id="815" name="Rectangle 815"/>
          <p:cNvSpPr/>
          <p:nvPr/>
        </p:nvSpPr>
        <p:spPr>
          <a:xfrm>
            <a:off x="1133551" y="4480801"/>
            <a:ext cx="493358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1" spc="0" baseline="0" dirty="0">
                <a:solidFill>
                  <a:srgbClr val="000000"/>
                </a:solidFill>
                <a:latin typeface="Arial"/>
              </a:rPr>
              <a:t>Exa</a:t>
            </a:r>
            <a:r>
              <a:rPr lang="en-AU" sz="1802" b="0" i="1" spc="-13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2" b="0" i="1" spc="0" baseline="0" dirty="0">
                <a:solidFill>
                  <a:srgbClr val="000000"/>
                </a:solidFill>
                <a:latin typeface="Arial"/>
              </a:rPr>
              <a:t>pl</a:t>
            </a:r>
            <a:r>
              <a:rPr lang="en-AU" sz="1802" b="0" i="1" spc="-1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2" b="0" i="1" spc="0" baseline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FileN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me.jpg  -or</a:t>
            </a:r>
            <a:r>
              <a:rPr lang="en-AU" sz="1802" b="0" i="0" spc="1007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2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ercasename.jpg</a:t>
            </a:r>
          </a:p>
        </p:txBody>
      </p:sp>
      <p:sp>
        <p:nvSpPr>
          <p:cNvPr id="816" name="Rectangle 816"/>
          <p:cNvSpPr/>
          <p:nvPr/>
        </p:nvSpPr>
        <p:spPr>
          <a:xfrm>
            <a:off x="961339" y="4812234"/>
            <a:ext cx="900988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725" baseline="0" dirty="0">
                <a:solidFill>
                  <a:srgbClr val="000000"/>
                </a:solidFill>
                <a:latin typeface="ArialMT"/>
              </a:rPr>
              <a:t>•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Load images in a zip file format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ith the Customer Name and Supplier Name on the AN</a:t>
            </a:r>
          </a:p>
        </p:txBody>
      </p:sp>
      <p:sp>
        <p:nvSpPr>
          <p:cNvPr id="817" name="Rectangle 817"/>
          <p:cNvSpPr/>
          <p:nvPr/>
        </p:nvSpPr>
        <p:spPr>
          <a:xfrm>
            <a:off x="504139" y="457556"/>
            <a:ext cx="466862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Creating a L1 PunchOut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Freeform 818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Rectangle 819"/>
          <p:cNvSpPr/>
          <p:nvPr/>
        </p:nvSpPr>
        <p:spPr>
          <a:xfrm>
            <a:off x="504139" y="2671900"/>
            <a:ext cx="6896668" cy="14195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Uploa</a:t>
            </a:r>
            <a:r>
              <a:rPr lang="en-AU" sz="4406" b="1" i="0" spc="-18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ing a</a:t>
            </a:r>
            <a:r>
              <a:rPr lang="en-AU" sz="4406" b="1" i="0" spc="-1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d Pub</a:t>
            </a:r>
            <a:r>
              <a:rPr lang="en-AU" sz="4406" b="1" i="0" spc="-1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4406" b="1" i="0" spc="0" baseline="0" dirty="0">
                <a:solidFill>
                  <a:srgbClr val="000000"/>
                </a:solidFill>
                <a:latin typeface="Arial"/>
              </a:rPr>
              <a:t>ishing</a:t>
            </a:r>
          </a:p>
          <a:p>
            <a:pPr marL="0">
              <a:lnSpc>
                <a:spcPts val="5281"/>
              </a:lnSpc>
            </a:pP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PunchO</a:t>
            </a:r>
            <a:r>
              <a:rPr lang="en-AU" sz="4404" b="1" i="0" spc="-18" baseline="0" dirty="0">
                <a:solidFill>
                  <a:srgbClr val="F0AB00"/>
                </a:solidFill>
                <a:latin typeface="Arial"/>
              </a:rPr>
              <a:t>u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t Catalogs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Freeform 820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Freeform 821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Freeform 822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Freeform 823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Freeform 824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25" name="Picture 82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61716" y="2705101"/>
            <a:ext cx="6129528" cy="3585971"/>
          </a:xfrm>
          <a:prstGeom prst="rect">
            <a:avLst/>
          </a:prstGeom>
          <a:noFill/>
        </p:spPr>
      </p:pic>
      <p:pic>
        <p:nvPicPr>
          <p:cNvPr id="826" name="Picture 8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6767" y="2740152"/>
            <a:ext cx="6009132" cy="3465576"/>
          </a:xfrm>
          <a:prstGeom prst="rect">
            <a:avLst/>
          </a:prstGeom>
          <a:noFill/>
        </p:spPr>
      </p:pic>
      <p:sp>
        <p:nvSpPr>
          <p:cNvPr id="827" name="Freeform 827"/>
          <p:cNvSpPr/>
          <p:nvPr/>
        </p:nvSpPr>
        <p:spPr>
          <a:xfrm>
            <a:off x="3092195" y="2735580"/>
            <a:ext cx="6018277" cy="3474720"/>
          </a:xfrm>
          <a:custGeom>
            <a:avLst/>
            <a:gdLst/>
            <a:ahLst/>
            <a:cxnLst/>
            <a:rect l="0" t="0" r="0" b="0"/>
            <a:pathLst>
              <a:path w="6018277" h="3474720">
                <a:moveTo>
                  <a:pt x="0" y="3474720"/>
                </a:moveTo>
                <a:lnTo>
                  <a:pt x="6018277" y="3474720"/>
                </a:lnTo>
                <a:lnTo>
                  <a:pt x="6018277" y="0"/>
                </a:lnTo>
                <a:lnTo>
                  <a:pt x="0" y="0"/>
                </a:lnTo>
                <a:lnTo>
                  <a:pt x="0" y="3474720"/>
                </a:lnTo>
                <a:close/>
              </a:path>
            </a:pathLst>
          </a:custGeom>
          <a:noFill/>
          <a:ln w="9144" cap="flat" cmpd="sng">
            <a:solidFill>
              <a:srgbClr val="80808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Freeform 828"/>
          <p:cNvSpPr/>
          <p:nvPr/>
        </p:nvSpPr>
        <p:spPr>
          <a:xfrm>
            <a:off x="3356609" y="3797046"/>
            <a:ext cx="1752600" cy="867156"/>
          </a:xfrm>
          <a:custGeom>
            <a:avLst/>
            <a:gdLst/>
            <a:ahLst/>
            <a:cxnLst/>
            <a:rect l="0" t="0" r="0" b="0"/>
            <a:pathLst>
              <a:path w="1752600" h="867156">
                <a:moveTo>
                  <a:pt x="0" y="867156"/>
                </a:moveTo>
                <a:lnTo>
                  <a:pt x="1752600" y="867156"/>
                </a:lnTo>
                <a:lnTo>
                  <a:pt x="1752600" y="0"/>
                </a:lnTo>
                <a:lnTo>
                  <a:pt x="0" y="0"/>
                </a:lnTo>
                <a:lnTo>
                  <a:pt x="0" y="867156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Rectangle 829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39</a:t>
            </a:r>
          </a:p>
        </p:txBody>
      </p:sp>
      <p:sp>
        <p:nvSpPr>
          <p:cNvPr id="830" name="Rectangle 830"/>
          <p:cNvSpPr/>
          <p:nvPr/>
        </p:nvSpPr>
        <p:spPr>
          <a:xfrm>
            <a:off x="504139" y="1567877"/>
            <a:ext cx="2786911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0124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Login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1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Network</a:t>
            </a:r>
          </a:p>
        </p:txBody>
      </p:sp>
      <p:sp>
        <p:nvSpPr>
          <p:cNvPr id="831" name="Rectangle 831"/>
          <p:cNvSpPr/>
          <p:nvPr/>
        </p:nvSpPr>
        <p:spPr>
          <a:xfrm>
            <a:off x="734263" y="1970863"/>
            <a:ext cx="327947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Go to: </a:t>
            </a:r>
            <a:r>
              <a:rPr lang="en-AU" sz="1800" b="0" i="0" u="sng" spc="0" baseline="0" dirty="0">
                <a:solidFill>
                  <a:srgbClr val="008FD3"/>
                </a:solidFill>
                <a:latin typeface="Arial"/>
                <a:hlinkClick r:id="rId2"/>
              </a:rPr>
              <a:t>http://supplie</a:t>
            </a:r>
            <a:r>
              <a:rPr lang="en-AU" sz="1800" b="0" i="0" u="sng" spc="-96" baseline="0" dirty="0">
                <a:solidFill>
                  <a:srgbClr val="008FD3"/>
                </a:solidFill>
                <a:latin typeface="Arial"/>
                <a:hlinkClick r:id="rId2"/>
              </a:rPr>
              <a:t>r</a:t>
            </a:r>
            <a:r>
              <a:rPr lang="en-AU" sz="1800" b="0" i="0" u="sng" spc="0" baseline="0" dirty="0">
                <a:solidFill>
                  <a:srgbClr val="008FD3"/>
                </a:solidFill>
                <a:latin typeface="Arial"/>
                <a:hlinkClick r:id="rId2"/>
              </a:rPr>
              <a:t>.ariba.com</a:t>
            </a:r>
          </a:p>
        </p:txBody>
      </p:sp>
      <p:sp>
        <p:nvSpPr>
          <p:cNvPr id="832" name="Rectangle 832"/>
          <p:cNvSpPr/>
          <p:nvPr/>
        </p:nvSpPr>
        <p:spPr>
          <a:xfrm>
            <a:off x="734263" y="2251279"/>
            <a:ext cx="439361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Log in 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ith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Username and Pass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ord</a:t>
            </a:r>
          </a:p>
        </p:txBody>
      </p:sp>
      <p:sp>
        <p:nvSpPr>
          <p:cNvPr id="833" name="Rectangle 833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 127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Freeform 128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2" name="Picture 13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7960" y="4660392"/>
            <a:ext cx="1173480" cy="1171955"/>
          </a:xfrm>
          <a:prstGeom prst="rect">
            <a:avLst/>
          </a:prstGeom>
          <a:noFill/>
        </p:spPr>
      </p:pic>
      <p:pic>
        <p:nvPicPr>
          <p:cNvPr id="133" name="Picture 13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07308" y="4419600"/>
            <a:ext cx="1205483" cy="1205483"/>
          </a:xfrm>
          <a:prstGeom prst="rect">
            <a:avLst/>
          </a:prstGeom>
          <a:noFill/>
        </p:spPr>
      </p:pic>
      <p:pic>
        <p:nvPicPr>
          <p:cNvPr id="134" name="Picture 13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96300" y="4468368"/>
            <a:ext cx="966216" cy="1054608"/>
          </a:xfrm>
          <a:prstGeom prst="rect">
            <a:avLst/>
          </a:prstGeom>
          <a:noFill/>
        </p:spPr>
      </p:pic>
      <p:pic>
        <p:nvPicPr>
          <p:cNvPr id="135" name="Picture 13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0800000">
            <a:off x="7606284" y="4419601"/>
            <a:ext cx="1158239" cy="1158239"/>
          </a:xfrm>
          <a:prstGeom prst="rect">
            <a:avLst/>
          </a:prstGeom>
          <a:noFill/>
        </p:spPr>
      </p:pic>
      <p:pic>
        <p:nvPicPr>
          <p:cNvPr id="136" name="Picture 13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6403" y="3744469"/>
            <a:ext cx="2883407" cy="2244851"/>
          </a:xfrm>
          <a:prstGeom prst="rect">
            <a:avLst/>
          </a:prstGeom>
          <a:noFill/>
        </p:spPr>
      </p:pic>
      <p:sp>
        <p:nvSpPr>
          <p:cNvPr id="137" name="Rectangle 137"/>
          <p:cNvSpPr/>
          <p:nvPr/>
        </p:nvSpPr>
        <p:spPr>
          <a:xfrm>
            <a:off x="504139" y="6520587"/>
            <a:ext cx="12003286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122711" algn="l"/>
                <a:tab pos="11122711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ǀ	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	</a:t>
            </a:r>
          </a:p>
        </p:txBody>
      </p:sp>
      <p:sp>
        <p:nvSpPr>
          <p:cNvPr id="138" name="Rectangle 138"/>
          <p:cNvSpPr/>
          <p:nvPr/>
        </p:nvSpPr>
        <p:spPr>
          <a:xfrm>
            <a:off x="504139" y="1580069"/>
            <a:ext cx="11225838" cy="12553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Unlike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static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catalogs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where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all 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product</a:t>
            </a:r>
            <a:r>
              <a:rPr lang="en-AU" sz="2004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information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resides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004" b="0" i="0" spc="-1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catalog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database, </a:t>
            </a:r>
          </a:p>
          <a:p>
            <a:pPr marL="0">
              <a:lnSpc>
                <a:spcPts val="2403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catalogs</a:t>
            </a:r>
            <a:r>
              <a:rPr lang="en-AU" sz="2004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utilize a supplier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004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website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/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store,</a:t>
            </a:r>
            <a:r>
              <a:rPr lang="en-AU" sz="2004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allows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Ariba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shopper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 ‘punch</a:t>
            </a:r>
            <a:r>
              <a:rPr lang="en-AU" sz="2004" b="0" i="0" spc="-2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out</a:t>
            </a:r>
            <a:r>
              <a:rPr lang="en-AU" sz="2004" b="0" i="0" spc="-75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o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site,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shop,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return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their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selected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items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their</a:t>
            </a:r>
            <a:r>
              <a:rPr lang="en-AU" sz="2004" b="0" i="0" spc="-1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Shopping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Cart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where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they will complete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requisition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process.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504139" y="3028250"/>
            <a:ext cx="1075321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For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Level 1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(L1)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catalogs,</a:t>
            </a:r>
            <a:r>
              <a:rPr lang="en-AU" sz="2004" b="0" i="0" spc="-2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User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does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all their</a:t>
            </a:r>
            <a:r>
              <a:rPr lang="en-AU" sz="2004" b="0" i="0" spc="-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shopping</a:t>
            </a:r>
            <a:r>
              <a:rPr lang="en-AU" sz="2004" b="0" i="0" spc="-2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on the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website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. 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504139" y="457556"/>
            <a:ext cx="280873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What is PunchOut?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Freeform 834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Freeform 83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Freeform 83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Freeform 83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Freeform 83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39" name="Picture 83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6267" y="3337560"/>
            <a:ext cx="6382511" cy="2676144"/>
          </a:xfrm>
          <a:prstGeom prst="rect">
            <a:avLst/>
          </a:prstGeom>
          <a:noFill/>
        </p:spPr>
      </p:pic>
      <p:sp>
        <p:nvSpPr>
          <p:cNvPr id="840" name="Freeform 840"/>
          <p:cNvSpPr/>
          <p:nvPr/>
        </p:nvSpPr>
        <p:spPr>
          <a:xfrm>
            <a:off x="6639306" y="3469386"/>
            <a:ext cx="982980" cy="190500"/>
          </a:xfrm>
          <a:custGeom>
            <a:avLst/>
            <a:gdLst/>
            <a:ahLst/>
            <a:cxnLst/>
            <a:rect l="0" t="0" r="0" b="0"/>
            <a:pathLst>
              <a:path w="982980" h="190500">
                <a:moveTo>
                  <a:pt x="0" y="190500"/>
                </a:moveTo>
                <a:lnTo>
                  <a:pt x="982980" y="190500"/>
                </a:lnTo>
                <a:lnTo>
                  <a:pt x="982980" y="0"/>
                </a:lnTo>
                <a:lnTo>
                  <a:pt x="0" y="0"/>
                </a:lnTo>
                <a:lnTo>
                  <a:pt x="0" y="19050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Freeform 841"/>
          <p:cNvSpPr/>
          <p:nvPr/>
        </p:nvSpPr>
        <p:spPr>
          <a:xfrm>
            <a:off x="6741414" y="5528311"/>
            <a:ext cx="1059180" cy="185928"/>
          </a:xfrm>
          <a:custGeom>
            <a:avLst/>
            <a:gdLst/>
            <a:ahLst/>
            <a:cxnLst/>
            <a:rect l="0" t="0" r="0" b="0"/>
            <a:pathLst>
              <a:path w="1059180" h="185928">
                <a:moveTo>
                  <a:pt x="0" y="185928"/>
                </a:moveTo>
                <a:lnTo>
                  <a:pt x="1059180" y="185928"/>
                </a:lnTo>
                <a:lnTo>
                  <a:pt x="1059180" y="0"/>
                </a:lnTo>
                <a:lnTo>
                  <a:pt x="0" y="0"/>
                </a:lnTo>
                <a:lnTo>
                  <a:pt x="0" y="185928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Rectangle 84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40</a:t>
            </a:r>
          </a:p>
        </p:txBody>
      </p:sp>
      <p:sp>
        <p:nvSpPr>
          <p:cNvPr id="843" name="Rectangle 843"/>
          <p:cNvSpPr/>
          <p:nvPr/>
        </p:nvSpPr>
        <p:spPr>
          <a:xfrm>
            <a:off x="504139" y="1595614"/>
            <a:ext cx="2870941" cy="289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35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1704" b="0" i="0" spc="0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704" b="0" i="0" spc="-1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704" b="0" i="0" spc="0" baseline="0" dirty="0">
                <a:solidFill>
                  <a:srgbClr val="000000"/>
                </a:solidFill>
                <a:latin typeface="Arial"/>
              </a:rPr>
              <a:t>itch to </a:t>
            </a:r>
            <a:r>
              <a:rPr lang="en-AU" sz="1704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704" b="0" i="0" spc="0" baseline="0" dirty="0">
                <a:solidFill>
                  <a:srgbClr val="000000"/>
                </a:solidFill>
                <a:latin typeface="Arial"/>
              </a:rPr>
              <a:t>our </a:t>
            </a:r>
            <a:r>
              <a:rPr lang="en-AU" sz="1704" b="0" i="0" spc="-17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704" b="0" i="0" spc="0" baseline="0" dirty="0">
                <a:solidFill>
                  <a:srgbClr val="000000"/>
                </a:solidFill>
                <a:latin typeface="Arial"/>
              </a:rPr>
              <a:t>est</a:t>
            </a:r>
            <a:r>
              <a:rPr lang="en-AU" sz="1704" b="0" i="0" spc="-10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704" b="0" i="0" spc="0" baseline="0" dirty="0">
                <a:solidFill>
                  <a:srgbClr val="000000"/>
                </a:solidFill>
                <a:latin typeface="Arial"/>
              </a:rPr>
              <a:t>Account</a:t>
            </a:r>
          </a:p>
        </p:txBody>
      </p:sp>
      <p:sp>
        <p:nvSpPr>
          <p:cNvPr id="844" name="Rectangle 844"/>
          <p:cNvSpPr/>
          <p:nvPr/>
        </p:nvSpPr>
        <p:spPr>
          <a:xfrm>
            <a:off x="729691" y="1965071"/>
            <a:ext cx="10711231" cy="254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00" b="0" i="0" spc="71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00" b="0" i="0" spc="-1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our Catalog should</a:t>
            </a:r>
            <a:r>
              <a:rPr lang="en-AU" sz="1500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be loaded and tested</a:t>
            </a:r>
            <a:r>
              <a:rPr lang="en-AU" sz="1500" b="0" i="0" spc="-3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1500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1500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-17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est</a:t>
            </a:r>
            <a:r>
              <a:rPr lang="en-AU" sz="1500" b="0" i="0" spc="-10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Account.</a:t>
            </a:r>
            <a:r>
              <a:rPr lang="en-AU" sz="1500" b="0" i="0" spc="-3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(</a:t>
            </a:r>
            <a:r>
              <a:rPr lang="en-AU" sz="1500" b="0" i="1" spc="0" baseline="0" dirty="0">
                <a:solidFill>
                  <a:srgbClr val="000000"/>
                </a:solidFill>
                <a:latin typeface="Arial"/>
              </a:rPr>
              <a:t>Note:</a:t>
            </a:r>
            <a:r>
              <a:rPr lang="en-AU" sz="1500" b="0" i="1" spc="-1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If</a:t>
            </a:r>
            <a:r>
              <a:rPr lang="en-AU" sz="1500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ou are instructed</a:t>
            </a:r>
            <a:r>
              <a:rPr lang="en-AU" sz="1500" b="0" i="0" spc="-4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to load a Catalog</a:t>
            </a:r>
            <a:r>
              <a:rPr lang="en-AU" sz="1500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to a Production </a:t>
            </a:r>
          </a:p>
        </p:txBody>
      </p:sp>
      <p:sp>
        <p:nvSpPr>
          <p:cNvPr id="845" name="Rectangle 845"/>
          <p:cNvSpPr/>
          <p:nvPr/>
        </p:nvSpPr>
        <p:spPr>
          <a:xfrm>
            <a:off x="907999" y="2218056"/>
            <a:ext cx="2286761" cy="254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account,</a:t>
            </a:r>
            <a:r>
              <a:rPr lang="en-AU" sz="1500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just</a:t>
            </a:r>
            <a:r>
              <a:rPr lang="en-AU" sz="1500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skip this</a:t>
            </a:r>
            <a:r>
              <a:rPr lang="en-AU" sz="1500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step)</a:t>
            </a:r>
          </a:p>
        </p:txBody>
      </p:sp>
      <p:sp>
        <p:nvSpPr>
          <p:cNvPr id="846" name="Rectangle 846"/>
          <p:cNvSpPr/>
          <p:nvPr/>
        </p:nvSpPr>
        <p:spPr>
          <a:xfrm>
            <a:off x="729691" y="2548763"/>
            <a:ext cx="6807136" cy="254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00" b="0" i="0" spc="71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Find 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our name and click</a:t>
            </a:r>
            <a:r>
              <a:rPr lang="en-AU" sz="1500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for</a:t>
            </a:r>
            <a:r>
              <a:rPr lang="en-AU" sz="1500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the pull do</a:t>
            </a:r>
            <a:r>
              <a:rPr lang="en-AU" sz="1500" b="0" i="0" spc="-16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n menu,</a:t>
            </a:r>
            <a:r>
              <a:rPr lang="en-AU" sz="1500" b="0" i="0" spc="-18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then click</a:t>
            </a:r>
            <a:r>
              <a:rPr lang="en-AU" sz="1500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“S</a:t>
            </a:r>
            <a:r>
              <a:rPr lang="en-AU" sz="1500" b="0" i="0" spc="-16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itch</a:t>
            </a:r>
            <a:r>
              <a:rPr lang="en-AU" sz="1500" b="0" i="0" spc="-3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73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1500" b="0" i="0" spc="-3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73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est ID”</a:t>
            </a:r>
          </a:p>
        </p:txBody>
      </p:sp>
      <p:sp>
        <p:nvSpPr>
          <p:cNvPr id="847" name="Rectangle 847"/>
          <p:cNvSpPr/>
          <p:nvPr/>
        </p:nvSpPr>
        <p:spPr>
          <a:xfrm>
            <a:off x="729691" y="2879471"/>
            <a:ext cx="10785526" cy="254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00" b="0" i="0" spc="71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If</a:t>
            </a:r>
            <a:r>
              <a:rPr lang="en-AU" sz="1500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ou don’t</a:t>
            </a:r>
            <a:r>
              <a:rPr lang="en-AU" sz="1500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see</a:t>
            </a:r>
            <a:r>
              <a:rPr lang="en-AU" sz="1500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a “S</a:t>
            </a:r>
            <a:r>
              <a:rPr lang="en-AU" sz="1500" b="0" i="0" spc="-15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itch to</a:t>
            </a:r>
            <a:r>
              <a:rPr lang="en-AU" sz="1500" b="0" i="0" spc="-3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73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est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ID” link,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our</a:t>
            </a:r>
            <a:r>
              <a:rPr lang="en-AU" sz="1500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73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est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account</a:t>
            </a:r>
            <a:r>
              <a:rPr lang="en-AU" sz="1500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has not</a:t>
            </a:r>
            <a:r>
              <a:rPr lang="en-AU" sz="1500" b="0" i="0" spc="-18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et been</a:t>
            </a:r>
            <a:r>
              <a:rPr lang="en-AU" sz="1500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set up.</a:t>
            </a:r>
            <a:r>
              <a:rPr lang="en-AU" sz="1500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Contact</a:t>
            </a:r>
            <a:r>
              <a:rPr lang="en-AU" sz="1500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00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our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Arib</a:t>
            </a:r>
            <a:r>
              <a:rPr lang="en-AU" sz="1500" b="0" i="0" spc="417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500" b="0" i="0" spc="-1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ork</a:t>
            </a:r>
            <a:r>
              <a:rPr lang="en-AU" sz="1500" b="0" i="0" spc="-8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Administrator</a:t>
            </a:r>
          </a:p>
        </p:txBody>
      </p:sp>
      <p:sp>
        <p:nvSpPr>
          <p:cNvPr id="848" name="Rectangle 848"/>
          <p:cNvSpPr/>
          <p:nvPr/>
        </p:nvSpPr>
        <p:spPr>
          <a:xfrm>
            <a:off x="729691" y="5897576"/>
            <a:ext cx="6629387" cy="254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00" b="0" i="0" spc="71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00" b="0" i="0" spc="-1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ou </a:t>
            </a:r>
            <a:r>
              <a:rPr lang="en-AU" sz="1500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ill get a </a:t>
            </a:r>
            <a:r>
              <a:rPr lang="en-AU" sz="1500" b="0" i="0" spc="-15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00" b="0" i="0" spc="0" baseline="0" dirty="0">
                <a:solidFill>
                  <a:srgbClr val="000000"/>
                </a:solidFill>
                <a:latin typeface="Arial"/>
              </a:rPr>
              <a:t>arning. </a:t>
            </a:r>
            <a:r>
              <a:rPr lang="en-AU" sz="1500" b="1" i="0" spc="0" baseline="0" dirty="0">
                <a:solidFill>
                  <a:srgbClr val="000000"/>
                </a:solidFill>
                <a:latin typeface="Arial"/>
              </a:rPr>
              <a:t>“</a:t>
            </a:r>
            <a:r>
              <a:rPr lang="en-AU" sz="1500" b="1" i="0" spc="-113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00" b="1" i="0" spc="0" baseline="0" dirty="0">
                <a:solidFill>
                  <a:srgbClr val="000000"/>
                </a:solidFill>
                <a:latin typeface="Arial"/>
              </a:rPr>
              <a:t>ou are about to switch</a:t>
            </a:r>
            <a:r>
              <a:rPr lang="en-AU" sz="1500" b="1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00" b="1" i="0" spc="0" baseline="0" dirty="0">
                <a:solidFill>
                  <a:srgbClr val="000000"/>
                </a:solidFill>
                <a:latin typeface="Arial"/>
              </a:rPr>
              <a:t>to </a:t>
            </a:r>
            <a:r>
              <a:rPr lang="en-AU" sz="1500" b="1" i="0" spc="-13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500" b="1" i="0" spc="0" baseline="0" dirty="0">
                <a:solidFill>
                  <a:srgbClr val="000000"/>
                </a:solidFill>
                <a:latin typeface="Arial"/>
              </a:rPr>
              <a:t>est Mode.” </a:t>
            </a:r>
            <a:r>
              <a:rPr lang="en-AU" sz="1500" b="0" i="0" spc="0" baseline="0" dirty="0">
                <a:solidFill>
                  <a:srgbClr val="000000"/>
                </a:solidFill>
                <a:latin typeface="ArialMT"/>
              </a:rPr>
              <a:t>Click “OK”</a:t>
            </a:r>
          </a:p>
        </p:txBody>
      </p:sp>
      <p:sp>
        <p:nvSpPr>
          <p:cNvPr id="849" name="Rectangle 849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C8D386-549C-471C-8239-712DE0A4F329}"/>
              </a:ext>
            </a:extLst>
          </p:cNvPr>
          <p:cNvSpPr/>
          <p:nvPr/>
        </p:nvSpPr>
        <p:spPr>
          <a:xfrm>
            <a:off x="6800528" y="3500715"/>
            <a:ext cx="660536" cy="127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2690795-B98C-4644-85E6-E7F8459ADC00}"/>
              </a:ext>
            </a:extLst>
          </p:cNvPr>
          <p:cNvSpPr/>
          <p:nvPr/>
        </p:nvSpPr>
        <p:spPr>
          <a:xfrm>
            <a:off x="6741413" y="5181753"/>
            <a:ext cx="1831087" cy="2548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Freeform 850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Freeform 851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Freeform 852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Freeform 853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Freeform 854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Rectangle 85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41</a:t>
            </a:r>
          </a:p>
        </p:txBody>
      </p:sp>
      <p:sp>
        <p:nvSpPr>
          <p:cNvPr id="856" name="Rectangle 856"/>
          <p:cNvSpPr/>
          <p:nvPr/>
        </p:nvSpPr>
        <p:spPr>
          <a:xfrm>
            <a:off x="504139" y="1567877"/>
            <a:ext cx="10489945" cy="7088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When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uploading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Catalog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004" b="0" i="0" spc="-1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Network,</a:t>
            </a:r>
            <a:r>
              <a:rPr lang="en-AU" sz="2004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there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four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steps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you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will follow:</a:t>
            </a:r>
          </a:p>
          <a:p>
            <a:pPr marL="461772">
              <a:lnSpc>
                <a:spcPts val="2900"/>
              </a:lnSpc>
            </a:pPr>
            <a:r>
              <a:rPr lang="en-AU" sz="1800" b="1" i="0" spc="0" baseline="0" dirty="0">
                <a:solidFill>
                  <a:srgbClr val="FF1100"/>
                </a:solidFill>
                <a:latin typeface="Arial"/>
              </a:rPr>
              <a:t>1</a:t>
            </a:r>
            <a:r>
              <a:rPr lang="en-AU" sz="1800" b="1" i="0" spc="747" baseline="0" dirty="0">
                <a:solidFill>
                  <a:srgbClr val="FF1100"/>
                </a:solidFill>
                <a:latin typeface="Arial"/>
              </a:rPr>
              <a:t>.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Uploading—</a:t>
            </a:r>
            <a:r>
              <a:rPr lang="en-AU" sz="1800" b="0" i="0" spc="-56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ransfers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Catalog file from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local drive to</a:t>
            </a:r>
            <a:r>
              <a:rPr lang="en-AU" sz="1800" b="0" i="0" spc="-10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Ariba Net</a:t>
            </a:r>
            <a:r>
              <a:rPr lang="en-AU" sz="1800" b="0" i="0" spc="-37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ork. During the upload </a:t>
            </a:r>
          </a:p>
        </p:txBody>
      </p:sp>
      <p:sp>
        <p:nvSpPr>
          <p:cNvPr id="857" name="Rectangle 857"/>
          <p:cNvSpPr/>
          <p:nvPr/>
        </p:nvSpPr>
        <p:spPr>
          <a:xfrm>
            <a:off x="1250899" y="2225371"/>
            <a:ext cx="9804882" cy="8133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process,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 enter the Catalog name (this becomes the “Subscription Name” in the Bu</a:t>
            </a:r>
            <a:r>
              <a:rPr lang="en-AU" sz="1800" b="0" i="0" spc="-26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er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 local </a:t>
            </a:r>
          </a:p>
          <a:p>
            <a:pPr marL="0">
              <a:lnSpc>
                <a:spcPts val="2004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Catalog) descriptive te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t, and classif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it so that bu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ing organizations that are looking for specific </a:t>
            </a:r>
          </a:p>
          <a:p>
            <a:pPr marL="0">
              <a:lnSpc>
                <a:spcPts val="1991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products and services can find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</a:t>
            </a:r>
          </a:p>
        </p:txBody>
      </p:sp>
      <p:sp>
        <p:nvSpPr>
          <p:cNvPr id="858" name="Rectangle 858"/>
          <p:cNvSpPr/>
          <p:nvPr/>
        </p:nvSpPr>
        <p:spPr>
          <a:xfrm>
            <a:off x="964387" y="3101327"/>
            <a:ext cx="100864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1" i="0" spc="0" baseline="0" dirty="0">
                <a:solidFill>
                  <a:srgbClr val="FF1100"/>
                </a:solidFill>
                <a:latin typeface="Arial"/>
              </a:rPr>
              <a:t>2</a:t>
            </a:r>
            <a:r>
              <a:rPr lang="en-AU" sz="1802" b="1" i="0" spc="758" baseline="0" dirty="0">
                <a:solidFill>
                  <a:srgbClr val="FF1100"/>
                </a:solidFill>
                <a:latin typeface="Arial"/>
              </a:rPr>
              <a:t>.</a:t>
            </a:r>
            <a:r>
              <a:rPr lang="en-AU" sz="1802" b="1" i="0" spc="0" baseline="0" dirty="0">
                <a:solidFill>
                  <a:srgbClr val="000000"/>
                </a:solidFill>
                <a:latin typeface="Arial"/>
              </a:rPr>
              <a:t>Setting </a:t>
            </a:r>
            <a:r>
              <a:rPr lang="en-AU" sz="1802" b="1" i="0" spc="-38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802" b="1" i="0" spc="0" baseline="0" dirty="0">
                <a:solidFill>
                  <a:srgbClr val="000000"/>
                </a:solidFill>
                <a:latin typeface="Arial"/>
              </a:rPr>
              <a:t>isibilit</a:t>
            </a:r>
            <a:r>
              <a:rPr lang="en-AU" sz="1802" b="1" i="0" spc="-13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2" b="1" i="0" spc="0" baseline="0" dirty="0">
                <a:solidFill>
                  <a:srgbClr val="000000"/>
                </a:solidFill>
                <a:latin typeface="Arial"/>
              </a:rPr>
              <a:t>—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All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2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s </a:t>
            </a:r>
            <a:r>
              <a:rPr lang="en-AU" sz="1802" b="0" i="0" spc="-2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ou to specif</a:t>
            </a:r>
            <a:r>
              <a:rPr lang="en-AU" sz="1802" b="0" i="0" spc="-2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2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hether the Catalog version is 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“Public” or “Priv</a:t>
            </a:r>
            <a:r>
              <a:rPr lang="en-AU" sz="1802" b="0" i="0" spc="-11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te” and </a:t>
            </a:r>
          </a:p>
        </p:txBody>
      </p:sp>
      <p:sp>
        <p:nvSpPr>
          <p:cNvPr id="859" name="Rectangle 859"/>
          <p:cNvSpPr/>
          <p:nvPr/>
        </p:nvSpPr>
        <p:spPr>
          <a:xfrm>
            <a:off x="1250899" y="3356433"/>
            <a:ext cx="509229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determines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hich of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Customers can access it</a:t>
            </a:r>
          </a:p>
        </p:txBody>
      </p:sp>
      <p:sp>
        <p:nvSpPr>
          <p:cNvPr id="860" name="Rectangle 860"/>
          <p:cNvSpPr/>
          <p:nvPr/>
        </p:nvSpPr>
        <p:spPr>
          <a:xfrm>
            <a:off x="965911" y="3723717"/>
            <a:ext cx="1060968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1" i="0" spc="0" baseline="0" dirty="0">
                <a:solidFill>
                  <a:srgbClr val="FF1100"/>
                </a:solidFill>
                <a:latin typeface="Arial"/>
              </a:rPr>
              <a:t>3</a:t>
            </a:r>
            <a:r>
              <a:rPr lang="en-AU" sz="1800" b="1" i="0" spc="747" baseline="0" dirty="0">
                <a:solidFill>
                  <a:srgbClr val="FF1100"/>
                </a:solidFill>
                <a:latin typeface="Arial"/>
              </a:rPr>
              <a:t>.</a:t>
            </a:r>
            <a:r>
              <a:rPr lang="en-AU" sz="1800" b="1" i="0" spc="-98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alidating—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800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checks the Catalog for errors, checks for zero price values and does a high-</a:t>
            </a:r>
          </a:p>
        </p:txBody>
      </p:sp>
      <p:sp>
        <p:nvSpPr>
          <p:cNvPr id="861" name="Rectangle 861"/>
          <p:cNvSpPr/>
          <p:nvPr/>
        </p:nvSpPr>
        <p:spPr>
          <a:xfrm>
            <a:off x="1250899" y="3978225"/>
            <a:ext cx="567545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level validation of UNSPSC codes and Units of Measure</a:t>
            </a:r>
          </a:p>
        </p:txBody>
      </p:sp>
      <p:sp>
        <p:nvSpPr>
          <p:cNvPr id="862" name="Rectangle 862"/>
          <p:cNvSpPr/>
          <p:nvPr/>
        </p:nvSpPr>
        <p:spPr>
          <a:xfrm>
            <a:off x="1249375" y="4287938"/>
            <a:ext cx="10457939" cy="6440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(</a:t>
            </a:r>
            <a:r>
              <a:rPr lang="en-AU" sz="1403" b="0" i="1" spc="0" baseline="0" dirty="0">
                <a:solidFill>
                  <a:srgbClr val="000000"/>
                </a:solidFill>
                <a:latin typeface="Arial"/>
              </a:rPr>
              <a:t>Note:</a:t>
            </a:r>
            <a:r>
              <a:rPr lang="en-AU" sz="1403" b="0" i="1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Customer-sp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cific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alidation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rules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UNSPSC and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UOM codes,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zero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price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alues can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more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detailed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much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more </a:t>
            </a:r>
          </a:p>
          <a:p>
            <a:pPr marL="0">
              <a:lnSpc>
                <a:spcPts val="1595"/>
              </a:lnSpc>
            </a:pP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strict</a:t>
            </a:r>
            <a:r>
              <a:rPr lang="en-AU" sz="1403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than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high-le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el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ork 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alidations,</a:t>
            </a:r>
            <a:r>
              <a:rPr lang="en-AU" sz="1403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therefo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0" i="0" spc="-4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our 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ma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pas</a:t>
            </a:r>
            <a:r>
              <a:rPr lang="en-AU" sz="1403" b="1" i="0" spc="369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ork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alidations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but 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fail</a:t>
            </a:r>
            <a:r>
              <a:rPr lang="en-AU" sz="1403" b="1" i="0" spc="-2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Customer-s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ecific </a:t>
            </a:r>
          </a:p>
          <a:p>
            <a:pPr marL="0">
              <a:lnSpc>
                <a:spcPts val="1596"/>
              </a:lnSpc>
            </a:pPr>
            <a:r>
              <a:rPr lang="en-AU" sz="1406" b="0" i="0" spc="-20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alidations</a:t>
            </a:r>
            <a:r>
              <a:rPr lang="en-AU" sz="1406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1406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these</a:t>
            </a:r>
            <a:r>
              <a:rPr lang="en-AU" sz="1406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same</a:t>
            </a:r>
            <a:r>
              <a:rPr lang="en-AU" sz="1406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items)</a:t>
            </a:r>
          </a:p>
        </p:txBody>
      </p:sp>
      <p:sp>
        <p:nvSpPr>
          <p:cNvPr id="863" name="Rectangle 863"/>
          <p:cNvSpPr/>
          <p:nvPr/>
        </p:nvSpPr>
        <p:spPr>
          <a:xfrm>
            <a:off x="965911" y="4995114"/>
            <a:ext cx="1008235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1" i="0" spc="0" baseline="0" dirty="0">
                <a:solidFill>
                  <a:srgbClr val="FF1100"/>
                </a:solidFill>
                <a:latin typeface="Arial"/>
              </a:rPr>
              <a:t>4</a:t>
            </a:r>
            <a:r>
              <a:rPr lang="en-AU" sz="1800" b="1" i="0" spc="747" baseline="0" dirty="0">
                <a:solidFill>
                  <a:srgbClr val="FF1100"/>
                </a:solidFill>
                <a:latin typeface="Arial"/>
              </a:rPr>
              <a:t>.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Publishing—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Freezes</a:t>
            </a:r>
            <a:r>
              <a:rPr lang="en-AU" sz="1800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the current version and notifies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our Customer of  the Catalog</a:t>
            </a:r>
            <a:r>
              <a:rPr lang="en-AU" sz="1800" b="0" i="0" spc="-46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availability</a:t>
            </a:r>
          </a:p>
        </p:txBody>
      </p:sp>
      <p:sp>
        <p:nvSpPr>
          <p:cNvPr id="864" name="Rectangle 864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Freeform 865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Freeform 866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Freeform 867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Freeform 868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Freeform 869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70" name="Picture 87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9564" y="3822192"/>
            <a:ext cx="5455920" cy="2622804"/>
          </a:xfrm>
          <a:prstGeom prst="rect">
            <a:avLst/>
          </a:prstGeom>
          <a:noFill/>
        </p:spPr>
      </p:pic>
      <p:sp>
        <p:nvSpPr>
          <p:cNvPr id="871" name="Freeform 871"/>
          <p:cNvSpPr/>
          <p:nvPr/>
        </p:nvSpPr>
        <p:spPr>
          <a:xfrm>
            <a:off x="6331458" y="5848350"/>
            <a:ext cx="1053084" cy="304800"/>
          </a:xfrm>
          <a:custGeom>
            <a:avLst/>
            <a:gdLst/>
            <a:ahLst/>
            <a:cxnLst/>
            <a:rect l="0" t="0" r="0" b="0"/>
            <a:pathLst>
              <a:path w="1053084" h="304800">
                <a:moveTo>
                  <a:pt x="0" y="304800"/>
                </a:moveTo>
                <a:lnTo>
                  <a:pt x="1053084" y="304800"/>
                </a:lnTo>
                <a:lnTo>
                  <a:pt x="105308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72" name="Picture 87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8667" y="1915669"/>
            <a:ext cx="6070091" cy="1406652"/>
          </a:xfrm>
          <a:prstGeom prst="rect">
            <a:avLst/>
          </a:prstGeom>
          <a:noFill/>
        </p:spPr>
      </p:pic>
      <p:sp>
        <p:nvSpPr>
          <p:cNvPr id="873" name="Freeform 873"/>
          <p:cNvSpPr/>
          <p:nvPr/>
        </p:nvSpPr>
        <p:spPr>
          <a:xfrm>
            <a:off x="5002529" y="2358390"/>
            <a:ext cx="652272" cy="178308"/>
          </a:xfrm>
          <a:custGeom>
            <a:avLst/>
            <a:gdLst/>
            <a:ahLst/>
            <a:cxnLst/>
            <a:rect l="0" t="0" r="0" b="0"/>
            <a:pathLst>
              <a:path w="652272" h="178308">
                <a:moveTo>
                  <a:pt x="0" y="178308"/>
                </a:moveTo>
                <a:lnTo>
                  <a:pt x="652272" y="178308"/>
                </a:lnTo>
                <a:lnTo>
                  <a:pt x="652272" y="0"/>
                </a:lnTo>
                <a:lnTo>
                  <a:pt x="0" y="0"/>
                </a:lnTo>
                <a:lnTo>
                  <a:pt x="0" y="178308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Freeform 874"/>
          <p:cNvSpPr/>
          <p:nvPr/>
        </p:nvSpPr>
        <p:spPr>
          <a:xfrm>
            <a:off x="7723631" y="5742433"/>
            <a:ext cx="560833" cy="562355"/>
          </a:xfrm>
          <a:custGeom>
            <a:avLst/>
            <a:gdLst/>
            <a:ahLst/>
            <a:cxnLst/>
            <a:rect l="0" t="0" r="0" b="0"/>
            <a:pathLst>
              <a:path w="560833" h="562355">
                <a:moveTo>
                  <a:pt x="0" y="281178"/>
                </a:moveTo>
                <a:cubicBezTo>
                  <a:pt x="0" y="125882"/>
                  <a:pt x="125603" y="0"/>
                  <a:pt x="280416" y="0"/>
                </a:cubicBezTo>
                <a:cubicBezTo>
                  <a:pt x="435229" y="0"/>
                  <a:pt x="560833" y="125882"/>
                  <a:pt x="560833" y="281178"/>
                </a:cubicBezTo>
                <a:cubicBezTo>
                  <a:pt x="560833" y="436473"/>
                  <a:pt x="435229" y="562355"/>
                  <a:pt x="280416" y="562355"/>
                </a:cubicBezTo>
                <a:cubicBezTo>
                  <a:pt x="125603" y="562355"/>
                  <a:pt x="0" y="436473"/>
                  <a:pt x="0" y="281178"/>
                </a:cubicBezTo>
                <a:close/>
                <a:moveTo>
                  <a:pt x="-6889242" y="1115567"/>
                </a:moveTo>
                <a:moveTo>
                  <a:pt x="434722" y="364655"/>
                </a:moveTo>
                <a:cubicBezTo>
                  <a:pt x="480569" y="279069"/>
                  <a:pt x="448691" y="172313"/>
                  <a:pt x="363475" y="126212"/>
                </a:cubicBezTo>
                <a:cubicBezTo>
                  <a:pt x="311532" y="98107"/>
                  <a:pt x="249048" y="98145"/>
                  <a:pt x="197104" y="126288"/>
                </a:cubicBezTo>
                <a:close/>
                <a:moveTo>
                  <a:pt x="-6972719" y="1115567"/>
                </a:moveTo>
                <a:moveTo>
                  <a:pt x="126112" y="197700"/>
                </a:moveTo>
                <a:cubicBezTo>
                  <a:pt x="80264" y="283286"/>
                  <a:pt x="112141" y="390042"/>
                  <a:pt x="197359" y="436143"/>
                </a:cubicBezTo>
                <a:cubicBezTo>
                  <a:pt x="249175" y="464248"/>
                  <a:pt x="311786" y="464210"/>
                  <a:pt x="363728" y="436067"/>
                </a:cubicBezTo>
                <a:close/>
                <a:moveTo>
                  <a:pt x="-6805764" y="1115567"/>
                </a:moveTo>
              </a:path>
            </a:pathLst>
          </a:custGeom>
          <a:solidFill>
            <a:srgbClr val="FF0000">
              <a:alpha val="100000"/>
            </a:srgbClr>
          </a:solidFill>
          <a:ln w="198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Freeform 875"/>
          <p:cNvSpPr/>
          <p:nvPr/>
        </p:nvSpPr>
        <p:spPr>
          <a:xfrm>
            <a:off x="7723631" y="5742433"/>
            <a:ext cx="560833" cy="562355"/>
          </a:xfrm>
          <a:custGeom>
            <a:avLst/>
            <a:gdLst/>
            <a:ahLst/>
            <a:cxnLst/>
            <a:rect l="0" t="0" r="0" b="0"/>
            <a:pathLst>
              <a:path w="560833" h="562355">
                <a:moveTo>
                  <a:pt x="0" y="281178"/>
                </a:moveTo>
                <a:cubicBezTo>
                  <a:pt x="0" y="125882"/>
                  <a:pt x="125603" y="0"/>
                  <a:pt x="280416" y="0"/>
                </a:cubicBezTo>
                <a:cubicBezTo>
                  <a:pt x="435229" y="0"/>
                  <a:pt x="560833" y="125882"/>
                  <a:pt x="560833" y="281178"/>
                </a:cubicBezTo>
                <a:cubicBezTo>
                  <a:pt x="560833" y="436473"/>
                  <a:pt x="435229" y="562355"/>
                  <a:pt x="280416" y="562355"/>
                </a:cubicBezTo>
                <a:cubicBezTo>
                  <a:pt x="125603" y="562355"/>
                  <a:pt x="0" y="436473"/>
                  <a:pt x="0" y="281178"/>
                </a:cubicBezTo>
                <a:close/>
                <a:moveTo>
                  <a:pt x="-6889242" y="1115567"/>
                </a:moveTo>
                <a:moveTo>
                  <a:pt x="434722" y="364655"/>
                </a:moveTo>
                <a:cubicBezTo>
                  <a:pt x="480569" y="279069"/>
                  <a:pt x="448691" y="172313"/>
                  <a:pt x="363475" y="126212"/>
                </a:cubicBezTo>
                <a:cubicBezTo>
                  <a:pt x="311532" y="98107"/>
                  <a:pt x="249048" y="98145"/>
                  <a:pt x="197104" y="126288"/>
                </a:cubicBezTo>
                <a:close/>
                <a:moveTo>
                  <a:pt x="-6972719" y="1115567"/>
                </a:moveTo>
                <a:moveTo>
                  <a:pt x="126112" y="197700"/>
                </a:moveTo>
                <a:cubicBezTo>
                  <a:pt x="80264" y="283286"/>
                  <a:pt x="112141" y="390042"/>
                  <a:pt x="197359" y="436143"/>
                </a:cubicBezTo>
                <a:cubicBezTo>
                  <a:pt x="249175" y="464248"/>
                  <a:pt x="311786" y="464210"/>
                  <a:pt x="363728" y="436067"/>
                </a:cubicBezTo>
                <a:close/>
                <a:moveTo>
                  <a:pt x="-6805764" y="1115567"/>
                </a:moveTo>
              </a:path>
            </a:pathLst>
          </a:custGeom>
          <a:noFill/>
          <a:ln w="3047" cap="flat" cmpd="sng">
            <a:solidFill>
              <a:srgbClr val="FF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Rectangle 87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42</a:t>
            </a:r>
          </a:p>
        </p:txBody>
      </p:sp>
      <p:sp>
        <p:nvSpPr>
          <p:cNvPr id="877" name="Rectangle 877"/>
          <p:cNvSpPr/>
          <p:nvPr/>
        </p:nvSpPr>
        <p:spPr>
          <a:xfrm>
            <a:off x="504139" y="1581862"/>
            <a:ext cx="316016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439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Navigate to the Catalogs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ab</a:t>
            </a:r>
          </a:p>
        </p:txBody>
      </p:sp>
      <p:sp>
        <p:nvSpPr>
          <p:cNvPr id="878" name="Rectangle 878"/>
          <p:cNvSpPr/>
          <p:nvPr/>
        </p:nvSpPr>
        <p:spPr>
          <a:xfrm>
            <a:off x="504139" y="3254325"/>
            <a:ext cx="1053731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439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On the Catalogs screen, click the “Create Standard” button. Even though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 are loading a PunchOut </a:t>
            </a:r>
          </a:p>
        </p:txBody>
      </p:sp>
      <p:sp>
        <p:nvSpPr>
          <p:cNvPr id="879" name="Rectangle 879"/>
          <p:cNvSpPr/>
          <p:nvPr/>
        </p:nvSpPr>
        <p:spPr>
          <a:xfrm>
            <a:off x="732739" y="3508833"/>
            <a:ext cx="425378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Catalog, use the “Create Standard” button</a:t>
            </a:r>
          </a:p>
        </p:txBody>
      </p:sp>
      <p:sp>
        <p:nvSpPr>
          <p:cNvPr id="880" name="Rectangle 880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Freeform 881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Freeform 882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Freeform 883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Freeform 884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Freeform 885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86" name="Picture 88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74135" y="3473196"/>
            <a:ext cx="5446776" cy="2865120"/>
          </a:xfrm>
          <a:prstGeom prst="rect">
            <a:avLst/>
          </a:prstGeom>
          <a:noFill/>
        </p:spPr>
      </p:pic>
      <p:sp>
        <p:nvSpPr>
          <p:cNvPr id="887" name="Freeform 887"/>
          <p:cNvSpPr/>
          <p:nvPr/>
        </p:nvSpPr>
        <p:spPr>
          <a:xfrm>
            <a:off x="3374897" y="3854959"/>
            <a:ext cx="1036320" cy="1164336"/>
          </a:xfrm>
          <a:custGeom>
            <a:avLst/>
            <a:gdLst/>
            <a:ahLst/>
            <a:cxnLst/>
            <a:rect l="0" t="0" r="0" b="0"/>
            <a:pathLst>
              <a:path w="1036320" h="1164336">
                <a:moveTo>
                  <a:pt x="0" y="1164336"/>
                </a:moveTo>
                <a:lnTo>
                  <a:pt x="1036320" y="1164336"/>
                </a:lnTo>
                <a:lnTo>
                  <a:pt x="1036320" y="0"/>
                </a:lnTo>
                <a:lnTo>
                  <a:pt x="0" y="0"/>
                </a:lnTo>
                <a:lnTo>
                  <a:pt x="0" y="1164336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Rectangle 888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43</a:t>
            </a:r>
          </a:p>
        </p:txBody>
      </p:sp>
      <p:sp>
        <p:nvSpPr>
          <p:cNvPr id="889" name="Rectangle 889"/>
          <p:cNvSpPr/>
          <p:nvPr/>
        </p:nvSpPr>
        <p:spPr>
          <a:xfrm>
            <a:off x="504139" y="1567877"/>
            <a:ext cx="5948055" cy="7081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-18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now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Create</a:t>
            </a:r>
            <a:r>
              <a:rPr lang="en-AU" sz="2004" b="1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4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New</a:t>
            </a:r>
            <a:r>
              <a:rPr lang="en-AU" sz="2004" b="1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2004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Screen</a:t>
            </a:r>
          </a:p>
          <a:p>
            <a:pPr marL="0">
              <a:lnSpc>
                <a:spcPts val="2895"/>
              </a:lnSpc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-21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create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Catalog,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there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 a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3-step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Wizard:</a:t>
            </a:r>
          </a:p>
        </p:txBody>
      </p:sp>
      <p:sp>
        <p:nvSpPr>
          <p:cNvPr id="890" name="Rectangle 890"/>
          <p:cNvSpPr/>
          <p:nvPr/>
        </p:nvSpPr>
        <p:spPr>
          <a:xfrm>
            <a:off x="734263" y="2301571"/>
            <a:ext cx="5912967" cy="9657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650" baseline="0" dirty="0">
                <a:solidFill>
                  <a:srgbClr val="F0AB00"/>
                </a:solidFill>
                <a:latin typeface="Wingdings-Regular"/>
              </a:rPr>
              <a:t>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Details—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General information about the Catalog</a:t>
            </a:r>
          </a:p>
          <a:p>
            <a:pPr marL="0">
              <a:lnSpc>
                <a:spcPts val="2604"/>
              </a:lnSpc>
            </a:pPr>
            <a:r>
              <a:rPr lang="en-AU" sz="1800" b="0" i="0" spc="650" baseline="0" dirty="0">
                <a:solidFill>
                  <a:srgbClr val="F0AB00"/>
                </a:solidFill>
                <a:latin typeface="Wingdings-Regular"/>
              </a:rPr>
              <a:t>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Subscriptions—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Who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are publishing the Catalog to</a:t>
            </a:r>
          </a:p>
          <a:p>
            <a:pPr marL="0">
              <a:lnSpc>
                <a:spcPts val="2591"/>
              </a:lnSpc>
            </a:pPr>
            <a:r>
              <a:rPr lang="en-AU" sz="1800" b="0" i="0" spc="650" baseline="0" dirty="0">
                <a:solidFill>
                  <a:srgbClr val="F0AB00"/>
                </a:solidFill>
                <a:latin typeface="Wingdings-Regular"/>
              </a:rPr>
              <a:t>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Content—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Uploading the actual Catalog file</a:t>
            </a:r>
          </a:p>
        </p:txBody>
      </p:sp>
      <p:sp>
        <p:nvSpPr>
          <p:cNvPr id="891" name="Rectangle 891"/>
          <p:cNvSpPr/>
          <p:nvPr/>
        </p:nvSpPr>
        <p:spPr>
          <a:xfrm>
            <a:off x="504139" y="3650296"/>
            <a:ext cx="1539576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858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Click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“Nex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t”</a:t>
            </a:r>
          </a:p>
        </p:txBody>
      </p:sp>
      <p:sp>
        <p:nvSpPr>
          <p:cNvPr id="892" name="Rectangle 892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690795-B98C-4644-85E6-E7F8459ADC00}"/>
              </a:ext>
            </a:extLst>
          </p:cNvPr>
          <p:cNvSpPr/>
          <p:nvPr/>
        </p:nvSpPr>
        <p:spPr>
          <a:xfrm>
            <a:off x="5257847" y="4308230"/>
            <a:ext cx="483790" cy="96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Freeform 89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Freeform 89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Freeform 89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Freeform 89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Freeform 89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98" name="Picture 88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2303" y="3613404"/>
            <a:ext cx="5448300" cy="2866644"/>
          </a:xfrm>
          <a:prstGeom prst="rect">
            <a:avLst/>
          </a:prstGeom>
          <a:noFill/>
        </p:spPr>
      </p:pic>
      <p:sp>
        <p:nvSpPr>
          <p:cNvPr id="899" name="Freeform 899"/>
          <p:cNvSpPr/>
          <p:nvPr/>
        </p:nvSpPr>
        <p:spPr>
          <a:xfrm>
            <a:off x="7474457" y="4187191"/>
            <a:ext cx="723900" cy="1446276"/>
          </a:xfrm>
          <a:custGeom>
            <a:avLst/>
            <a:gdLst/>
            <a:ahLst/>
            <a:cxnLst/>
            <a:rect l="0" t="0" r="0" b="0"/>
            <a:pathLst>
              <a:path w="723900" h="1446276">
                <a:moveTo>
                  <a:pt x="0" y="1446276"/>
                </a:moveTo>
                <a:lnTo>
                  <a:pt x="723900" y="1446276"/>
                </a:lnTo>
                <a:lnTo>
                  <a:pt x="723900" y="0"/>
                </a:lnTo>
                <a:lnTo>
                  <a:pt x="0" y="0"/>
                </a:lnTo>
                <a:lnTo>
                  <a:pt x="0" y="1446276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Freeform 900"/>
          <p:cNvSpPr/>
          <p:nvPr/>
        </p:nvSpPr>
        <p:spPr>
          <a:xfrm>
            <a:off x="10287761" y="6115050"/>
            <a:ext cx="633984" cy="321564"/>
          </a:xfrm>
          <a:custGeom>
            <a:avLst/>
            <a:gdLst/>
            <a:ahLst/>
            <a:cxnLst/>
            <a:rect l="0" t="0" r="0" b="0"/>
            <a:pathLst>
              <a:path w="633984" h="321564">
                <a:moveTo>
                  <a:pt x="0" y="321564"/>
                </a:moveTo>
                <a:lnTo>
                  <a:pt x="633984" y="321564"/>
                </a:lnTo>
                <a:lnTo>
                  <a:pt x="633984" y="0"/>
                </a:lnTo>
                <a:lnTo>
                  <a:pt x="0" y="0"/>
                </a:lnTo>
                <a:lnTo>
                  <a:pt x="0" y="32156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Rectangle 901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44</a:t>
            </a:r>
          </a:p>
        </p:txBody>
      </p:sp>
      <p:sp>
        <p:nvSpPr>
          <p:cNvPr id="902" name="Rectangle 902"/>
          <p:cNvSpPr/>
          <p:nvPr/>
        </p:nvSpPr>
        <p:spPr>
          <a:xfrm>
            <a:off x="504139" y="1567877"/>
            <a:ext cx="1064797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68" baseline="0" dirty="0">
                <a:solidFill>
                  <a:srgbClr val="F0AB00"/>
                </a:solidFill>
                <a:latin typeface="Wingdings-Regular"/>
              </a:rPr>
              <a:t>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Details</a:t>
            </a:r>
          </a:p>
        </p:txBody>
      </p:sp>
      <p:sp>
        <p:nvSpPr>
          <p:cNvPr id="903" name="Rectangle 903"/>
          <p:cNvSpPr/>
          <p:nvPr/>
        </p:nvSpPr>
        <p:spPr>
          <a:xfrm>
            <a:off x="790651" y="1932763"/>
            <a:ext cx="1117445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Catalog Name: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This becomes the “Subscription Name” for this Catalog that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will</a:t>
            </a:r>
            <a:r>
              <a:rPr lang="en-AU" sz="1800" b="1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not change.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format for </a:t>
            </a:r>
          </a:p>
        </p:txBody>
      </p:sp>
      <p:sp>
        <p:nvSpPr>
          <p:cNvPr id="904" name="Rectangle 904"/>
          <p:cNvSpPr/>
          <p:nvPr/>
        </p:nvSpPr>
        <p:spPr>
          <a:xfrm>
            <a:off x="965911" y="2187271"/>
            <a:ext cx="333588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Name is set b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Dulu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Group. </a:t>
            </a:r>
          </a:p>
        </p:txBody>
      </p:sp>
      <p:sp>
        <p:nvSpPr>
          <p:cNvPr id="905" name="Rectangle 905"/>
          <p:cNvSpPr/>
          <p:nvPr/>
        </p:nvSpPr>
        <p:spPr>
          <a:xfrm>
            <a:off x="952195" y="2694763"/>
            <a:ext cx="9850856" cy="5427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Please use this format 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SupplierName_Regio</a:t>
            </a:r>
            <a:r>
              <a:rPr lang="en-AU" sz="1800" b="0" i="0" spc="560" baseline="0" dirty="0">
                <a:solidFill>
                  <a:srgbClr val="F0AB00"/>
                </a:solidFill>
                <a:latin typeface="Arial"/>
              </a:rPr>
              <a:t>n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(no special</a:t>
            </a:r>
            <a:r>
              <a:rPr lang="en-AU" sz="1200" b="0" i="0" spc="-3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characters</a:t>
            </a:r>
            <a:r>
              <a:rPr lang="en-AU" sz="1200" b="0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are allo</a:t>
            </a:r>
            <a:r>
              <a:rPr lang="en-AU" sz="1200" b="0" i="0" spc="-15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ed,</a:t>
            </a:r>
            <a:r>
              <a:rPr lang="en-AU" sz="1200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200" b="0" i="0" spc="-1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ou can use</a:t>
            </a:r>
            <a:r>
              <a:rPr lang="en-AU" sz="1200" b="0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a dash</a:t>
            </a:r>
            <a:r>
              <a:rPr lang="en-AU" sz="1200" b="0" i="0" spc="-3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(-) or</a:t>
            </a:r>
            <a:r>
              <a:rPr lang="en-AU" sz="1200" b="0" i="0" spc="-1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200" b="0" i="0" spc="0" baseline="0" dirty="0">
                <a:solidFill>
                  <a:srgbClr val="000000"/>
                </a:solidFill>
                <a:latin typeface="Arial"/>
              </a:rPr>
              <a:t>underscore(_)).</a:t>
            </a:r>
          </a:p>
          <a:p>
            <a:pPr marL="0">
              <a:lnSpc>
                <a:spcPts val="1865"/>
              </a:lnSpc>
              <a:tabLst>
                <a:tab pos="4994706" algn="l"/>
              </a:tabLst>
            </a:pP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Example 1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: SupplierABC_AUS	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Example 2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: SupplierABC_QLD</a:t>
            </a:r>
          </a:p>
        </p:txBody>
      </p:sp>
      <p:sp>
        <p:nvSpPr>
          <p:cNvPr id="906" name="Rectangle 906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  <p:sp>
        <p:nvSpPr>
          <p:cNvPr id="907" name="Rectangle 907"/>
          <p:cNvSpPr/>
          <p:nvPr/>
        </p:nvSpPr>
        <p:spPr>
          <a:xfrm>
            <a:off x="915314" y="3687141"/>
            <a:ext cx="497530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Description: 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(Optional)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Brief description of the </a:t>
            </a:r>
          </a:p>
        </p:txBody>
      </p:sp>
      <p:sp>
        <p:nvSpPr>
          <p:cNvPr id="908" name="Rectangle 908"/>
          <p:cNvSpPr/>
          <p:nvPr/>
        </p:nvSpPr>
        <p:spPr>
          <a:xfrm>
            <a:off x="1090574" y="3940125"/>
            <a:ext cx="235960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content of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</a:t>
            </a:r>
          </a:p>
        </p:txBody>
      </p:sp>
      <p:sp>
        <p:nvSpPr>
          <p:cNvPr id="909" name="Rectangle 909"/>
          <p:cNvSpPr/>
          <p:nvPr/>
        </p:nvSpPr>
        <p:spPr>
          <a:xfrm>
            <a:off x="915314" y="4270833"/>
            <a:ext cx="506338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Commodities: 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(Optional)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UNSPSC code(s)</a:t>
            </a:r>
          </a:p>
        </p:txBody>
      </p:sp>
      <p:sp>
        <p:nvSpPr>
          <p:cNvPr id="910" name="Rectangle 910"/>
          <p:cNvSpPr/>
          <p:nvPr/>
        </p:nvSpPr>
        <p:spPr>
          <a:xfrm>
            <a:off x="1090574" y="4525341"/>
            <a:ext cx="4659325" cy="8134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that corresponds to the items famil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/ group of </a:t>
            </a:r>
          </a:p>
          <a:p>
            <a:pPr marL="0">
              <a:lnSpc>
                <a:spcPts val="1991"/>
              </a:lnSpc>
            </a:pPr>
            <a:r>
              <a:rPr lang="en-AU" sz="18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our Catalog. Use the “Add” button to find the </a:t>
            </a:r>
          </a:p>
          <a:p>
            <a:pPr marL="0">
              <a:lnSpc>
                <a:spcPts val="2004"/>
              </a:lnSpc>
            </a:pP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code</a:t>
            </a:r>
          </a:p>
        </p:txBody>
      </p:sp>
      <p:sp>
        <p:nvSpPr>
          <p:cNvPr id="911" name="Rectangle 911"/>
          <p:cNvSpPr/>
          <p:nvPr/>
        </p:nvSpPr>
        <p:spPr>
          <a:xfrm>
            <a:off x="915314" y="5363871"/>
            <a:ext cx="461672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When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 complete this screen, click “Ne</a:t>
            </a:r>
            <a:r>
              <a:rPr lang="en-AU" sz="1800" b="0" i="0" spc="-17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t”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690795-B98C-4644-85E6-E7F8459ADC00}"/>
              </a:ext>
            </a:extLst>
          </p:cNvPr>
          <p:cNvSpPr/>
          <p:nvPr/>
        </p:nvSpPr>
        <p:spPr>
          <a:xfrm>
            <a:off x="8206971" y="4419329"/>
            <a:ext cx="483790" cy="988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Freeform 91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3" name="Freeform 91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4" name="Freeform 91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5" name="Freeform 91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6" name="Freeform 91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17" name="Picture 91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7523" y="3226308"/>
            <a:ext cx="5641847" cy="3012948"/>
          </a:xfrm>
          <a:prstGeom prst="rect">
            <a:avLst/>
          </a:prstGeom>
          <a:noFill/>
        </p:spPr>
      </p:pic>
      <p:pic>
        <p:nvPicPr>
          <p:cNvPr id="918" name="Picture 9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75219" y="5093209"/>
            <a:ext cx="135636" cy="135636"/>
          </a:xfrm>
          <a:prstGeom prst="rect">
            <a:avLst/>
          </a:prstGeom>
          <a:noFill/>
        </p:spPr>
      </p:pic>
      <p:sp>
        <p:nvSpPr>
          <p:cNvPr id="919" name="Freeform 919"/>
          <p:cNvSpPr/>
          <p:nvPr/>
        </p:nvSpPr>
        <p:spPr>
          <a:xfrm>
            <a:off x="7279385" y="4053078"/>
            <a:ext cx="4361688" cy="467868"/>
          </a:xfrm>
          <a:custGeom>
            <a:avLst/>
            <a:gdLst/>
            <a:ahLst/>
            <a:cxnLst/>
            <a:rect l="0" t="0" r="0" b="0"/>
            <a:pathLst>
              <a:path w="4361688" h="467868">
                <a:moveTo>
                  <a:pt x="0" y="467868"/>
                </a:moveTo>
                <a:lnTo>
                  <a:pt x="4361688" y="467868"/>
                </a:lnTo>
                <a:lnTo>
                  <a:pt x="4361688" y="0"/>
                </a:lnTo>
                <a:lnTo>
                  <a:pt x="0" y="0"/>
                </a:lnTo>
                <a:lnTo>
                  <a:pt x="0" y="467868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0" name="Freeform 920"/>
          <p:cNvSpPr/>
          <p:nvPr/>
        </p:nvSpPr>
        <p:spPr>
          <a:xfrm>
            <a:off x="7402830" y="5066538"/>
            <a:ext cx="1516380" cy="208788"/>
          </a:xfrm>
          <a:custGeom>
            <a:avLst/>
            <a:gdLst/>
            <a:ahLst/>
            <a:cxnLst/>
            <a:rect l="0" t="0" r="0" b="0"/>
            <a:pathLst>
              <a:path w="1516380" h="208788">
                <a:moveTo>
                  <a:pt x="0" y="208788"/>
                </a:moveTo>
                <a:lnTo>
                  <a:pt x="1516380" y="208788"/>
                </a:lnTo>
                <a:lnTo>
                  <a:pt x="1516380" y="0"/>
                </a:lnTo>
                <a:lnTo>
                  <a:pt x="0" y="0"/>
                </a:lnTo>
                <a:lnTo>
                  <a:pt x="0" y="208788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1" name="Freeform 921"/>
          <p:cNvSpPr/>
          <p:nvPr/>
        </p:nvSpPr>
        <p:spPr>
          <a:xfrm>
            <a:off x="7402830" y="4629151"/>
            <a:ext cx="641604" cy="207264"/>
          </a:xfrm>
          <a:custGeom>
            <a:avLst/>
            <a:gdLst/>
            <a:ahLst/>
            <a:cxnLst/>
            <a:rect l="0" t="0" r="0" b="0"/>
            <a:pathLst>
              <a:path w="641604" h="207264">
                <a:moveTo>
                  <a:pt x="0" y="207264"/>
                </a:moveTo>
                <a:lnTo>
                  <a:pt x="641604" y="207264"/>
                </a:lnTo>
                <a:lnTo>
                  <a:pt x="641604" y="0"/>
                </a:lnTo>
                <a:lnTo>
                  <a:pt x="0" y="0"/>
                </a:lnTo>
                <a:lnTo>
                  <a:pt x="0" y="20726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2" name="Freeform 922"/>
          <p:cNvSpPr/>
          <p:nvPr/>
        </p:nvSpPr>
        <p:spPr>
          <a:xfrm>
            <a:off x="10359390" y="5872735"/>
            <a:ext cx="586740" cy="234696"/>
          </a:xfrm>
          <a:custGeom>
            <a:avLst/>
            <a:gdLst/>
            <a:ahLst/>
            <a:cxnLst/>
            <a:rect l="0" t="0" r="0" b="0"/>
            <a:pathLst>
              <a:path w="586740" h="234696">
                <a:moveTo>
                  <a:pt x="0" y="234696"/>
                </a:moveTo>
                <a:lnTo>
                  <a:pt x="586740" y="234696"/>
                </a:lnTo>
                <a:lnTo>
                  <a:pt x="586740" y="0"/>
                </a:lnTo>
                <a:lnTo>
                  <a:pt x="0" y="0"/>
                </a:lnTo>
                <a:lnTo>
                  <a:pt x="0" y="234696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3" name="Rectangle 923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45</a:t>
            </a:r>
          </a:p>
        </p:txBody>
      </p:sp>
      <p:sp>
        <p:nvSpPr>
          <p:cNvPr id="924" name="Rectangle 924"/>
          <p:cNvSpPr/>
          <p:nvPr/>
        </p:nvSpPr>
        <p:spPr>
          <a:xfrm>
            <a:off x="504139" y="1567877"/>
            <a:ext cx="1815087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68" baseline="0" dirty="0">
                <a:solidFill>
                  <a:srgbClr val="F0AB00"/>
                </a:solidFill>
                <a:latin typeface="Wingdings-Regular"/>
              </a:rPr>
              <a:t>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Subscriptions</a:t>
            </a:r>
          </a:p>
        </p:txBody>
      </p:sp>
      <p:sp>
        <p:nvSpPr>
          <p:cNvPr id="925" name="Rectangle 925"/>
          <p:cNvSpPr/>
          <p:nvPr/>
        </p:nvSpPr>
        <p:spPr>
          <a:xfrm>
            <a:off x="790651" y="1932763"/>
            <a:ext cx="1078316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-17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determine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hich Customers subscribe to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specific Customer(s) or to all Customers on </a:t>
            </a:r>
          </a:p>
        </p:txBody>
      </p:sp>
      <p:sp>
        <p:nvSpPr>
          <p:cNvPr id="926" name="Rectangle 926"/>
          <p:cNvSpPr/>
          <p:nvPr/>
        </p:nvSpPr>
        <p:spPr>
          <a:xfrm>
            <a:off x="965911" y="2187271"/>
            <a:ext cx="121363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</a:t>
            </a:r>
          </a:p>
        </p:txBody>
      </p:sp>
      <p:sp>
        <p:nvSpPr>
          <p:cNvPr id="927" name="Rectangle 927"/>
          <p:cNvSpPr/>
          <p:nvPr/>
        </p:nvSpPr>
        <p:spPr>
          <a:xfrm>
            <a:off x="790651" y="2517979"/>
            <a:ext cx="646976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Set the </a:t>
            </a:r>
            <a:r>
              <a:rPr lang="en-AU" sz="1800" b="0" i="0" spc="-33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isibilit</a:t>
            </a:r>
            <a:r>
              <a:rPr lang="en-AU" sz="1800" b="0" i="0" spc="-20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 to “Private”.</a:t>
            </a:r>
            <a:r>
              <a:rPr lang="en-AU" sz="1800" b="0" i="0" spc="-2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-170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 can select a single custome</a:t>
            </a:r>
            <a:r>
              <a:rPr lang="en-AU" sz="1800" b="0" i="0" spc="-100" baseline="0" dirty="0">
                <a:solidFill>
                  <a:srgbClr val="000000"/>
                </a:solidFill>
                <a:latin typeface="ArialMT"/>
              </a:rPr>
              <a:t>r.</a:t>
            </a:r>
          </a:p>
        </p:txBody>
      </p:sp>
      <p:sp>
        <p:nvSpPr>
          <p:cNvPr id="928" name="Rectangle 928"/>
          <p:cNvSpPr/>
          <p:nvPr/>
        </p:nvSpPr>
        <p:spPr>
          <a:xfrm>
            <a:off x="790651" y="2847163"/>
            <a:ext cx="6753376" cy="6366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select Dulu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Grou</a:t>
            </a:r>
            <a:r>
              <a:rPr lang="en-AU" sz="1800" b="0" i="0" spc="538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check the bo</a:t>
            </a:r>
            <a:r>
              <a:rPr lang="en-AU" sz="1800" b="0" i="0" spc="-13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 ne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 to the “Customers” list. </a:t>
            </a:r>
          </a:p>
          <a:p>
            <a:pPr marL="0">
              <a:lnSpc>
                <a:spcPts val="2604"/>
              </a:lnSpc>
            </a:pPr>
            <a:r>
              <a:rPr lang="en-AU" sz="1802" b="0" i="0" spc="554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2" b="0" i="0" spc="494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the Su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plier does n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t appea</a:t>
            </a:r>
            <a:r>
              <a:rPr lang="en-AU" sz="1802" b="0" i="0" spc="-96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, it means that </a:t>
            </a:r>
          </a:p>
        </p:txBody>
      </p:sp>
      <p:sp>
        <p:nvSpPr>
          <p:cNvPr id="929" name="Rectangle 929"/>
          <p:cNvSpPr/>
          <p:nvPr/>
        </p:nvSpPr>
        <p:spPr>
          <a:xfrm>
            <a:off x="965911" y="3432633"/>
            <a:ext cx="4656302" cy="8133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have not established a relationship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ith </a:t>
            </a:r>
          </a:p>
          <a:p>
            <a:pPr marL="0">
              <a:lnSpc>
                <a:spcPts val="1991"/>
              </a:lnSpc>
            </a:pP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compan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et. This is required prior to up-</a:t>
            </a:r>
          </a:p>
          <a:p>
            <a:pPr marL="0">
              <a:lnSpc>
                <a:spcPts val="2004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loading a Catalog to them</a:t>
            </a:r>
          </a:p>
        </p:txBody>
      </p:sp>
      <p:sp>
        <p:nvSpPr>
          <p:cNvPr id="930" name="Rectangle 930"/>
          <p:cNvSpPr/>
          <p:nvPr/>
        </p:nvSpPr>
        <p:spPr>
          <a:xfrm>
            <a:off x="790651" y="4270833"/>
            <a:ext cx="461672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When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 complete this screen, click “Ne</a:t>
            </a:r>
            <a:r>
              <a:rPr lang="en-AU" sz="1800" b="0" i="0" spc="-17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t”</a:t>
            </a:r>
          </a:p>
        </p:txBody>
      </p:sp>
      <p:sp>
        <p:nvSpPr>
          <p:cNvPr id="931" name="Rectangle 931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690795-B98C-4644-85E6-E7F8459ADC00}"/>
              </a:ext>
            </a:extLst>
          </p:cNvPr>
          <p:cNvSpPr/>
          <p:nvPr/>
        </p:nvSpPr>
        <p:spPr>
          <a:xfrm>
            <a:off x="7610855" y="5301996"/>
            <a:ext cx="715460" cy="3059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Freeform 93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3" name="Freeform 93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4" name="Freeform 93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5" name="Freeform 93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6" name="Freeform 93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37" name="Picture 9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0020" y="3867913"/>
            <a:ext cx="6845807" cy="2054351"/>
          </a:xfrm>
          <a:prstGeom prst="rect">
            <a:avLst/>
          </a:prstGeom>
          <a:noFill/>
        </p:spPr>
      </p:pic>
      <p:sp>
        <p:nvSpPr>
          <p:cNvPr id="938" name="Freeform 938"/>
          <p:cNvSpPr/>
          <p:nvPr/>
        </p:nvSpPr>
        <p:spPr>
          <a:xfrm>
            <a:off x="5403341" y="4525519"/>
            <a:ext cx="2433828" cy="603504"/>
          </a:xfrm>
          <a:custGeom>
            <a:avLst/>
            <a:gdLst/>
            <a:ahLst/>
            <a:cxnLst/>
            <a:rect l="0" t="0" r="0" b="0"/>
            <a:pathLst>
              <a:path w="2433828" h="603504">
                <a:moveTo>
                  <a:pt x="0" y="603504"/>
                </a:moveTo>
                <a:lnTo>
                  <a:pt x="2433828" y="603504"/>
                </a:lnTo>
                <a:lnTo>
                  <a:pt x="2433828" y="0"/>
                </a:lnTo>
                <a:lnTo>
                  <a:pt x="0" y="0"/>
                </a:lnTo>
                <a:lnTo>
                  <a:pt x="0" y="60350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9" name="Freeform 939"/>
          <p:cNvSpPr/>
          <p:nvPr/>
        </p:nvSpPr>
        <p:spPr>
          <a:xfrm>
            <a:off x="5403341" y="5543550"/>
            <a:ext cx="955548" cy="291084"/>
          </a:xfrm>
          <a:custGeom>
            <a:avLst/>
            <a:gdLst/>
            <a:ahLst/>
            <a:cxnLst/>
            <a:rect l="0" t="0" r="0" b="0"/>
            <a:pathLst>
              <a:path w="955548" h="291084">
                <a:moveTo>
                  <a:pt x="0" y="291084"/>
                </a:moveTo>
                <a:lnTo>
                  <a:pt x="955548" y="291084"/>
                </a:lnTo>
                <a:lnTo>
                  <a:pt x="955548" y="0"/>
                </a:lnTo>
                <a:lnTo>
                  <a:pt x="0" y="0"/>
                </a:lnTo>
                <a:lnTo>
                  <a:pt x="0" y="29108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0" name="Rectangle 94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46</a:t>
            </a:r>
          </a:p>
        </p:txBody>
      </p:sp>
      <p:sp>
        <p:nvSpPr>
          <p:cNvPr id="941" name="Rectangle 941"/>
          <p:cNvSpPr/>
          <p:nvPr/>
        </p:nvSpPr>
        <p:spPr>
          <a:xfrm>
            <a:off x="504139" y="1567877"/>
            <a:ext cx="1176784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56" baseline="0" dirty="0">
                <a:solidFill>
                  <a:srgbClr val="F0AB00"/>
                </a:solidFill>
                <a:latin typeface="Wingdings-Regular"/>
              </a:rPr>
              <a:t>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Content</a:t>
            </a:r>
          </a:p>
        </p:txBody>
      </p:sp>
      <p:sp>
        <p:nvSpPr>
          <p:cNvPr id="942" name="Rectangle 942"/>
          <p:cNvSpPr/>
          <p:nvPr/>
        </p:nvSpPr>
        <p:spPr>
          <a:xfrm>
            <a:off x="790651" y="1932763"/>
            <a:ext cx="1018085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Select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</a:t>
            </a:r>
            <a:r>
              <a:rPr lang="en-AU" sz="1800" b="1" i="0" spc="0" baseline="0" dirty="0">
                <a:solidFill>
                  <a:srgbClr val="F0AB00"/>
                </a:solidFill>
                <a:latin typeface="Arial"/>
              </a:rPr>
              <a:t>Catalog File Format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to “Excel” b</a:t>
            </a:r>
            <a:r>
              <a:rPr lang="en-AU" sz="1800" b="0" i="0" spc="-29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 clicking the pull do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n menu and selecting the option</a:t>
            </a:r>
          </a:p>
        </p:txBody>
      </p:sp>
      <p:sp>
        <p:nvSpPr>
          <p:cNvPr id="943" name="Rectangle 943"/>
          <p:cNvSpPr/>
          <p:nvPr/>
        </p:nvSpPr>
        <p:spPr>
          <a:xfrm>
            <a:off x="790651" y="2213179"/>
            <a:ext cx="726071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Select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</a:t>
            </a:r>
            <a:r>
              <a:rPr lang="en-AU" sz="1800" b="1" i="0" spc="0" baseline="0" dirty="0">
                <a:solidFill>
                  <a:srgbClr val="F0AB00"/>
                </a:solidFill>
                <a:latin typeface="Arial"/>
              </a:rPr>
              <a:t>Catalog File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, b</a:t>
            </a:r>
            <a:r>
              <a:rPr lang="en-AU" sz="18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 clicking “Bro</a:t>
            </a:r>
            <a:r>
              <a:rPr lang="en-AU" sz="1800" b="0" i="0" spc="-44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se” and pointing to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our file</a:t>
            </a:r>
          </a:p>
        </p:txBody>
      </p:sp>
      <p:sp>
        <p:nvSpPr>
          <p:cNvPr id="944" name="Rectangle 944"/>
          <p:cNvSpPr/>
          <p:nvPr/>
        </p:nvSpPr>
        <p:spPr>
          <a:xfrm>
            <a:off x="790651" y="2492071"/>
            <a:ext cx="854842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Load 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F0AB00"/>
                </a:solidFill>
                <a:latin typeface="Arial"/>
              </a:rPr>
              <a:t>Image or</a:t>
            </a:r>
            <a:r>
              <a:rPr lang="en-AU" sz="1800" b="1" i="0" spc="-73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1800" b="1" i="0" spc="-53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AU" sz="1800" b="1" i="0" spc="0" baseline="0" dirty="0">
                <a:solidFill>
                  <a:srgbClr val="F0AB00"/>
                </a:solidFill>
                <a:latin typeface="Arial"/>
              </a:rPr>
              <a:t>ttachment Flies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b</a:t>
            </a:r>
            <a:r>
              <a:rPr lang="en-AU" sz="1800" b="0" i="0" spc="-29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 clicking “Bro</a:t>
            </a:r>
            <a:r>
              <a:rPr lang="en-AU" sz="1800" b="0" i="0" spc="-44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se” and pointing to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our file</a:t>
            </a:r>
          </a:p>
        </p:txBody>
      </p:sp>
      <p:sp>
        <p:nvSpPr>
          <p:cNvPr id="945" name="Rectangle 945"/>
          <p:cNvSpPr/>
          <p:nvPr/>
        </p:nvSpPr>
        <p:spPr>
          <a:xfrm>
            <a:off x="790651" y="3151619"/>
            <a:ext cx="8210209" cy="6371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554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After</a:t>
            </a:r>
            <a:r>
              <a:rPr lang="en-AU" sz="1802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2" b="0" i="0" spc="-26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ou have selecte</a:t>
            </a:r>
            <a:r>
              <a:rPr lang="en-AU" sz="1802" b="0" i="0" spc="-11" baseline="0" dirty="0">
                <a:solidFill>
                  <a:srgbClr val="000000"/>
                </a:solidFill>
                <a:latin typeface="ArialMT"/>
              </a:rPr>
              <a:t>d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2" b="0" i="0" spc="-26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our C</a:t>
            </a:r>
            <a:r>
              <a:rPr lang="en-AU" sz="1802" b="0" i="0" spc="-11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talog fil</a:t>
            </a:r>
            <a:r>
              <a:rPr lang="en-AU" sz="1802" b="0" i="0" spc="-11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, click the “</a:t>
            </a:r>
            <a:r>
              <a:rPr lang="en-AU" sz="1802" b="0" i="0" spc="-132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alidate and Pu</a:t>
            </a:r>
            <a:r>
              <a:rPr lang="en-AU" sz="1802" b="0" i="0" spc="-11" baseline="0" dirty="0">
                <a:solidFill>
                  <a:srgbClr val="000000"/>
                </a:solidFill>
                <a:latin typeface="ArialMT"/>
              </a:rPr>
              <a:t>b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lish” button</a:t>
            </a:r>
          </a:p>
          <a:p>
            <a:pPr marL="0">
              <a:lnSpc>
                <a:spcPts val="2605"/>
              </a:lnSpc>
            </a:pPr>
            <a:r>
              <a:rPr lang="en-AU" sz="1800" b="0" i="0" spc="55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As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 loads, the</a:t>
            </a:r>
          </a:p>
        </p:txBody>
      </p:sp>
      <p:sp>
        <p:nvSpPr>
          <p:cNvPr id="946" name="Rectangle 946"/>
          <p:cNvSpPr/>
          <p:nvPr/>
        </p:nvSpPr>
        <p:spPr>
          <a:xfrm>
            <a:off x="965911" y="3737433"/>
            <a:ext cx="2716682" cy="10679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status </a:t>
            </a:r>
            <a:r>
              <a:rPr lang="en-AU" sz="1800" b="0" i="0" spc="-38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ill read “</a:t>
            </a:r>
            <a:r>
              <a:rPr lang="en-AU" sz="1800" b="0" i="0" spc="-134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alidating”</a:t>
            </a:r>
          </a:p>
          <a:p>
            <a:pPr marL="0">
              <a:lnSpc>
                <a:spcPts val="1991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Click the “Refresh” button</a:t>
            </a:r>
          </a:p>
          <a:p>
            <a:pPr marL="0">
              <a:lnSpc>
                <a:spcPts val="2004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at the bottom of the screen</a:t>
            </a:r>
          </a:p>
          <a:p>
            <a:pPr marL="0">
              <a:lnSpc>
                <a:spcPts val="2004"/>
              </a:lnSpc>
            </a:pP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to see the status ch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nge</a:t>
            </a:r>
          </a:p>
        </p:txBody>
      </p:sp>
      <p:sp>
        <p:nvSpPr>
          <p:cNvPr id="947" name="Rectangle 947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Freeform 948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9" name="Freeform 949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0" name="Freeform 950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1" name="Freeform 951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2" name="Freeform 952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53" name="Picture 9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3713989"/>
            <a:ext cx="7941564" cy="2305811"/>
          </a:xfrm>
          <a:prstGeom prst="rect">
            <a:avLst/>
          </a:prstGeom>
          <a:noFill/>
        </p:spPr>
      </p:pic>
      <p:sp>
        <p:nvSpPr>
          <p:cNvPr id="954" name="Freeform 954"/>
          <p:cNvSpPr/>
          <p:nvPr/>
        </p:nvSpPr>
        <p:spPr>
          <a:xfrm>
            <a:off x="8426957" y="4377690"/>
            <a:ext cx="559308" cy="1491997"/>
          </a:xfrm>
          <a:custGeom>
            <a:avLst/>
            <a:gdLst/>
            <a:ahLst/>
            <a:cxnLst/>
            <a:rect l="0" t="0" r="0" b="0"/>
            <a:pathLst>
              <a:path w="559308" h="1491997">
                <a:moveTo>
                  <a:pt x="0" y="1491997"/>
                </a:moveTo>
                <a:lnTo>
                  <a:pt x="559308" y="1491997"/>
                </a:lnTo>
                <a:lnTo>
                  <a:pt x="559308" y="0"/>
                </a:lnTo>
                <a:lnTo>
                  <a:pt x="0" y="0"/>
                </a:lnTo>
                <a:lnTo>
                  <a:pt x="0" y="1491997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5" name="Rectangle 95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47</a:t>
            </a:r>
          </a:p>
        </p:txBody>
      </p:sp>
      <p:sp>
        <p:nvSpPr>
          <p:cNvPr id="956" name="Rectangle 956"/>
          <p:cNvSpPr/>
          <p:nvPr/>
        </p:nvSpPr>
        <p:spPr>
          <a:xfrm>
            <a:off x="504139" y="1567877"/>
            <a:ext cx="327378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Network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-14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alidation</a:t>
            </a:r>
          </a:p>
        </p:txBody>
      </p:sp>
      <p:sp>
        <p:nvSpPr>
          <p:cNvPr id="957" name="Rectangle 957"/>
          <p:cNvSpPr/>
          <p:nvPr/>
        </p:nvSpPr>
        <p:spPr>
          <a:xfrm>
            <a:off x="965911" y="1932763"/>
            <a:ext cx="1025911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After</a:t>
            </a:r>
            <a:r>
              <a:rPr lang="en-AU" sz="1800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ork completes validation, it changes the Catalog status from “</a:t>
            </a:r>
            <a:r>
              <a:rPr lang="en-AU" sz="1800" b="0" i="0" spc="-132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alidating” to one of the </a:t>
            </a:r>
          </a:p>
        </p:txBody>
      </p:sp>
      <p:sp>
        <p:nvSpPr>
          <p:cNvPr id="958" name="Rectangle 958"/>
          <p:cNvSpPr/>
          <p:nvPr/>
        </p:nvSpPr>
        <p:spPr>
          <a:xfrm>
            <a:off x="1135075" y="2187271"/>
            <a:ext cx="186606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follo</a:t>
            </a:r>
            <a:r>
              <a:rPr lang="en-AU" sz="1800" b="0" i="0" spc="-4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ing statuses:</a:t>
            </a:r>
          </a:p>
        </p:txBody>
      </p:sp>
      <p:sp>
        <p:nvSpPr>
          <p:cNvPr id="959" name="Rectangle 959"/>
          <p:cNvSpPr/>
          <p:nvPr/>
        </p:nvSpPr>
        <p:spPr>
          <a:xfrm>
            <a:off x="1365250" y="2483268"/>
            <a:ext cx="650117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65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-74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alidat</a:t>
            </a:r>
            <a:r>
              <a:rPr lang="en-AU" sz="1403" b="1" i="0" spc="-13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d,</a:t>
            </a:r>
            <a:r>
              <a:rPr lang="en-AU" sz="1403" b="1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Published</a:t>
            </a:r>
            <a:r>
              <a:rPr lang="en-AU" sz="1403" b="1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or Pending</a:t>
            </a:r>
            <a:r>
              <a:rPr lang="en-AU" sz="1403" b="1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Bu</a:t>
            </a:r>
            <a:r>
              <a:rPr lang="en-AU" sz="1403" b="1" i="0" spc="-5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er </a:t>
            </a:r>
            <a:r>
              <a:rPr lang="en-AU" sz="1403" b="1" i="0" spc="-74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alidati</a:t>
            </a:r>
            <a:r>
              <a:rPr lang="en-AU" sz="1403" b="1" i="0" spc="-1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n—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1403" b="0" i="0" spc="-4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error-f</a:t>
            </a:r>
            <a:r>
              <a:rPr lang="en-AU" sz="1403" b="0" i="0" spc="-12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ee </a:t>
            </a:r>
          </a:p>
        </p:txBody>
      </p:sp>
      <p:sp>
        <p:nvSpPr>
          <p:cNvPr id="960" name="Rectangle 960"/>
          <p:cNvSpPr/>
          <p:nvPr/>
        </p:nvSpPr>
        <p:spPr>
          <a:xfrm>
            <a:off x="1365250" y="2737776"/>
            <a:ext cx="8161173" cy="4930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65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Errors</a:t>
            </a:r>
            <a:r>
              <a:rPr lang="en-AU" sz="1403" b="1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Found b</a:t>
            </a:r>
            <a:r>
              <a:rPr lang="en-AU" sz="1403" b="1" i="0" spc="-5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403" b="1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1" i="0" spc="-43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riba Netw</a:t>
            </a:r>
            <a:r>
              <a:rPr lang="en-AU" sz="1403" b="1" i="0" spc="-1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rk</a:t>
            </a:r>
            <a:r>
              <a:rPr lang="en-AU" sz="1403" b="1" i="0" spc="-13" baseline="0" dirty="0">
                <a:solidFill>
                  <a:srgbClr val="000000"/>
                </a:solidFill>
                <a:latin typeface="Arial"/>
              </a:rPr>
              <a:t>—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0" i="0" spc="-4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ork detecte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content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that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iolates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alidation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rules</a:t>
            </a:r>
          </a:p>
          <a:p>
            <a:pPr marL="0">
              <a:lnSpc>
                <a:spcPts val="2004"/>
              </a:lnSpc>
            </a:pPr>
            <a:r>
              <a:rPr lang="en-AU" sz="1403" b="0" i="0" spc="65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Bad Format—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failed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file 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alidation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check.</a:t>
            </a:r>
            <a:r>
              <a:rPr lang="en-AU" sz="1403" b="0" i="0" spc="-11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Audit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problems</a:t>
            </a:r>
            <a:r>
              <a:rPr lang="en-AU" sz="1403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in format</a:t>
            </a:r>
          </a:p>
        </p:txBody>
      </p:sp>
      <p:sp>
        <p:nvSpPr>
          <p:cNvPr id="961" name="Rectangle 961"/>
          <p:cNvSpPr/>
          <p:nvPr/>
        </p:nvSpPr>
        <p:spPr>
          <a:xfrm>
            <a:off x="965911" y="3250947"/>
            <a:ext cx="9797098" cy="2716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8" b="0" i="0" spc="59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8" b="0" i="0" spc="-82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 Catalog</a:t>
            </a:r>
            <a:r>
              <a:rPr lang="en-AU" sz="1598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8" b="0" i="0" spc="-15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ith an error status means </a:t>
            </a:r>
            <a:r>
              <a:rPr lang="en-AU" sz="1598" b="0" i="0" spc="-2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ou need to revie</a:t>
            </a:r>
            <a:r>
              <a:rPr lang="en-AU" sz="1598" b="0" i="0" spc="-15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 the error results and correct them before going on</a:t>
            </a:r>
          </a:p>
        </p:txBody>
      </p:sp>
      <p:sp>
        <p:nvSpPr>
          <p:cNvPr id="962" name="Rectangle 962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690795-B98C-4644-85E6-E7F8459ADC00}"/>
              </a:ext>
            </a:extLst>
          </p:cNvPr>
          <p:cNvSpPr/>
          <p:nvPr/>
        </p:nvSpPr>
        <p:spPr>
          <a:xfrm>
            <a:off x="7236084" y="4616290"/>
            <a:ext cx="483790" cy="11035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690795-B98C-4644-85E6-E7F8459ADC00}"/>
              </a:ext>
            </a:extLst>
          </p:cNvPr>
          <p:cNvSpPr/>
          <p:nvPr/>
        </p:nvSpPr>
        <p:spPr>
          <a:xfrm>
            <a:off x="3847511" y="4863639"/>
            <a:ext cx="592604" cy="86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BDEED0-41A2-4B3D-9F92-E0C67435C12F}"/>
              </a:ext>
            </a:extLst>
          </p:cNvPr>
          <p:cNvSpPr/>
          <p:nvPr/>
        </p:nvSpPr>
        <p:spPr>
          <a:xfrm>
            <a:off x="4983977" y="4863639"/>
            <a:ext cx="818946" cy="86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A28D2C-5EAF-47FA-A3B5-4BB1253C96D9}"/>
              </a:ext>
            </a:extLst>
          </p:cNvPr>
          <p:cNvSpPr/>
          <p:nvPr/>
        </p:nvSpPr>
        <p:spPr>
          <a:xfrm>
            <a:off x="4959091" y="5351265"/>
            <a:ext cx="818946" cy="86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1257765-504A-4AEF-813A-D6C8A3483761}"/>
              </a:ext>
            </a:extLst>
          </p:cNvPr>
          <p:cNvSpPr/>
          <p:nvPr/>
        </p:nvSpPr>
        <p:spPr>
          <a:xfrm>
            <a:off x="3820595" y="5273200"/>
            <a:ext cx="818946" cy="204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7ADF73-E214-43D7-ABCE-A5248C950A26}"/>
              </a:ext>
            </a:extLst>
          </p:cNvPr>
          <p:cNvSpPr/>
          <p:nvPr/>
        </p:nvSpPr>
        <p:spPr>
          <a:xfrm>
            <a:off x="2958981" y="5273200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52D1118-C1D6-4B9E-AD40-B7D257B2A64B}"/>
              </a:ext>
            </a:extLst>
          </p:cNvPr>
          <p:cNvSpPr/>
          <p:nvPr/>
        </p:nvSpPr>
        <p:spPr>
          <a:xfrm>
            <a:off x="2885745" y="5603799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Freeform 96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4" name="Freeform 96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5" name="Freeform 96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6" name="Freeform 96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7" name="Freeform 96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68" name="Picture 9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7504" y="2607565"/>
            <a:ext cx="8008619" cy="2325623"/>
          </a:xfrm>
          <a:prstGeom prst="rect">
            <a:avLst/>
          </a:prstGeom>
          <a:noFill/>
        </p:spPr>
      </p:pic>
      <p:sp>
        <p:nvSpPr>
          <p:cNvPr id="969" name="Freeform 969"/>
          <p:cNvSpPr/>
          <p:nvPr/>
        </p:nvSpPr>
        <p:spPr>
          <a:xfrm>
            <a:off x="8457438" y="3627882"/>
            <a:ext cx="559308" cy="496824"/>
          </a:xfrm>
          <a:custGeom>
            <a:avLst/>
            <a:gdLst/>
            <a:ahLst/>
            <a:cxnLst/>
            <a:rect l="0" t="0" r="0" b="0"/>
            <a:pathLst>
              <a:path w="559308" h="496824">
                <a:moveTo>
                  <a:pt x="0" y="496824"/>
                </a:moveTo>
                <a:lnTo>
                  <a:pt x="559308" y="496824"/>
                </a:lnTo>
                <a:lnTo>
                  <a:pt x="559308" y="0"/>
                </a:lnTo>
                <a:lnTo>
                  <a:pt x="0" y="0"/>
                </a:lnTo>
                <a:lnTo>
                  <a:pt x="0" y="49682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70" name="Picture 97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9354" y="2268729"/>
            <a:ext cx="1725609" cy="1627452"/>
          </a:xfrm>
          <a:prstGeom prst="rect">
            <a:avLst/>
          </a:prstGeom>
          <a:noFill/>
        </p:spPr>
      </p:pic>
      <p:sp>
        <p:nvSpPr>
          <p:cNvPr id="971" name="Rectangle 971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48</a:t>
            </a:r>
          </a:p>
        </p:txBody>
      </p:sp>
      <p:sp>
        <p:nvSpPr>
          <p:cNvPr id="972" name="Rectangle 972"/>
          <p:cNvSpPr/>
          <p:nvPr/>
        </p:nvSpPr>
        <p:spPr>
          <a:xfrm>
            <a:off x="504139" y="1567877"/>
            <a:ext cx="3330543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Correcting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-14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alidation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Errors</a:t>
            </a:r>
          </a:p>
        </p:txBody>
      </p:sp>
      <p:sp>
        <p:nvSpPr>
          <p:cNvPr id="973" name="Rectangle 973"/>
          <p:cNvSpPr/>
          <p:nvPr/>
        </p:nvSpPr>
        <p:spPr>
          <a:xfrm>
            <a:off x="734263" y="1894663"/>
            <a:ext cx="623669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1800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see the error detail, click on the “</a:t>
            </a:r>
            <a:r>
              <a:rPr lang="en-AU" sz="1800" b="0" i="0" u="sng" spc="0" baseline="0" dirty="0">
                <a:solidFill>
                  <a:srgbClr val="000000"/>
                </a:solidFill>
                <a:latin typeface="Arial"/>
              </a:rPr>
              <a:t>Errors Fou</a:t>
            </a:r>
            <a:r>
              <a:rPr lang="en-AU" sz="1800" b="0" i="0" u="sng" spc="-1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u="sng" spc="0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” h</a:t>
            </a:r>
            <a:r>
              <a:rPr lang="en-AU" sz="1800" b="0" i="0" spc="-29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perlink:</a:t>
            </a:r>
          </a:p>
        </p:txBody>
      </p:sp>
      <p:sp>
        <p:nvSpPr>
          <p:cNvPr id="974" name="Rectangle 974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0B163D-B511-4F31-896E-003570F6241C}"/>
              </a:ext>
            </a:extLst>
          </p:cNvPr>
          <p:cNvSpPr/>
          <p:nvPr/>
        </p:nvSpPr>
        <p:spPr>
          <a:xfrm>
            <a:off x="2885745" y="4498596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AF0B4B-0B87-40AB-AFED-25196697A429}"/>
              </a:ext>
            </a:extLst>
          </p:cNvPr>
          <p:cNvSpPr/>
          <p:nvPr/>
        </p:nvSpPr>
        <p:spPr>
          <a:xfrm>
            <a:off x="2844913" y="4167074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BD651D-9757-4EFE-9A01-248F76ADB42B}"/>
              </a:ext>
            </a:extLst>
          </p:cNvPr>
          <p:cNvSpPr/>
          <p:nvPr/>
        </p:nvSpPr>
        <p:spPr>
          <a:xfrm>
            <a:off x="3834682" y="3770376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A856A8-EEDC-4795-BAEA-7CEC271963E9}"/>
              </a:ext>
            </a:extLst>
          </p:cNvPr>
          <p:cNvSpPr/>
          <p:nvPr/>
        </p:nvSpPr>
        <p:spPr>
          <a:xfrm>
            <a:off x="3704691" y="4175170"/>
            <a:ext cx="818946" cy="2385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A060D4-0EC9-4810-8F57-0D65AC291ECB}"/>
              </a:ext>
            </a:extLst>
          </p:cNvPr>
          <p:cNvSpPr/>
          <p:nvPr/>
        </p:nvSpPr>
        <p:spPr>
          <a:xfrm>
            <a:off x="5016348" y="3764105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44C35A-678B-4BC5-9F17-EE182F2251D2}"/>
              </a:ext>
            </a:extLst>
          </p:cNvPr>
          <p:cNvSpPr/>
          <p:nvPr/>
        </p:nvSpPr>
        <p:spPr>
          <a:xfrm>
            <a:off x="7116709" y="3511808"/>
            <a:ext cx="646899" cy="1165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Freeform 975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6" name="Freeform 976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7" name="Freeform 977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8" name="Freeform 978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9" name="Freeform 979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80" name="Picture 98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4348" y="2377441"/>
            <a:ext cx="6626352" cy="2244851"/>
          </a:xfrm>
          <a:prstGeom prst="rect">
            <a:avLst/>
          </a:prstGeom>
          <a:noFill/>
        </p:spPr>
      </p:pic>
      <p:sp>
        <p:nvSpPr>
          <p:cNvPr id="981" name="Freeform 981"/>
          <p:cNvSpPr/>
          <p:nvPr/>
        </p:nvSpPr>
        <p:spPr>
          <a:xfrm>
            <a:off x="4161282" y="3560827"/>
            <a:ext cx="5103876" cy="923544"/>
          </a:xfrm>
          <a:custGeom>
            <a:avLst/>
            <a:gdLst/>
            <a:ahLst/>
            <a:cxnLst/>
            <a:rect l="0" t="0" r="0" b="0"/>
            <a:pathLst>
              <a:path w="5103876" h="923544">
                <a:moveTo>
                  <a:pt x="0" y="923544"/>
                </a:moveTo>
                <a:lnTo>
                  <a:pt x="5103876" y="923544"/>
                </a:lnTo>
                <a:lnTo>
                  <a:pt x="5103876" y="0"/>
                </a:lnTo>
                <a:lnTo>
                  <a:pt x="0" y="0"/>
                </a:lnTo>
                <a:lnTo>
                  <a:pt x="0" y="92354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2" name="Rectangle 98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49</a:t>
            </a:r>
          </a:p>
        </p:txBody>
      </p:sp>
      <p:sp>
        <p:nvSpPr>
          <p:cNvPr id="983" name="Rectangle 983"/>
          <p:cNvSpPr/>
          <p:nvPr/>
        </p:nvSpPr>
        <p:spPr>
          <a:xfrm>
            <a:off x="504139" y="1567877"/>
            <a:ext cx="304803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iewing </a:t>
            </a:r>
            <a:r>
              <a:rPr lang="en-AU" sz="2004" b="0" i="0" spc="-153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alidation Errors</a:t>
            </a:r>
          </a:p>
        </p:txBody>
      </p:sp>
      <p:sp>
        <p:nvSpPr>
          <p:cNvPr id="984" name="Rectangle 984"/>
          <p:cNvSpPr/>
          <p:nvPr/>
        </p:nvSpPr>
        <p:spPr>
          <a:xfrm>
            <a:off x="734263" y="1894663"/>
            <a:ext cx="743193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Net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displa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 Description, Field and Line Number for each error</a:t>
            </a:r>
          </a:p>
        </p:txBody>
      </p:sp>
      <p:sp>
        <p:nvSpPr>
          <p:cNvPr id="985" name="Rectangle 985"/>
          <p:cNvSpPr/>
          <p:nvPr/>
        </p:nvSpPr>
        <p:spPr>
          <a:xfrm>
            <a:off x="734263" y="4957014"/>
            <a:ext cx="10759161" cy="6350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In this case, 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is telling us that the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Supplier Part Number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is not unique on lines </a:t>
            </a:r>
            <a:r>
              <a:rPr lang="en-AU" sz="1800" b="0" i="0" spc="-137" baseline="0" dirty="0">
                <a:solidFill>
                  <a:srgbClr val="000000"/>
                </a:solidFill>
                <a:latin typeface="Arial"/>
              </a:rPr>
              <a:t>1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1, 12 and 14</a:t>
            </a:r>
          </a:p>
          <a:p>
            <a:pPr marL="0">
              <a:lnSpc>
                <a:spcPts val="2592"/>
              </a:lnSpc>
            </a:pPr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correct 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issues, go back to the original 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cel Catalog file, make the corrections, then update the </a:t>
            </a:r>
          </a:p>
        </p:txBody>
      </p:sp>
      <p:sp>
        <p:nvSpPr>
          <p:cNvPr id="986" name="Rectangle 986"/>
          <p:cNvSpPr/>
          <p:nvPr/>
        </p:nvSpPr>
        <p:spPr>
          <a:xfrm>
            <a:off x="904951" y="5540655"/>
            <a:ext cx="719701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Catalog file, and upload the ne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version to replace the 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isting Catalog</a:t>
            </a:r>
          </a:p>
        </p:txBody>
      </p:sp>
      <p:sp>
        <p:nvSpPr>
          <p:cNvPr id="987" name="Rectangle 987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reeform 14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Rectangle 143"/>
          <p:cNvSpPr/>
          <p:nvPr/>
        </p:nvSpPr>
        <p:spPr>
          <a:xfrm>
            <a:off x="504139" y="3007778"/>
            <a:ext cx="4939307" cy="7483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How d</a:t>
            </a:r>
            <a:r>
              <a:rPr lang="en-AU" sz="4404" b="1" i="0" spc="-1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es it 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work?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Freeform 988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9" name="Freeform 989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0" name="Freeform 990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1" name="Freeform 991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2" name="Freeform 992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3" name="Rectangle 993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50</a:t>
            </a:r>
          </a:p>
        </p:txBody>
      </p:sp>
      <p:sp>
        <p:nvSpPr>
          <p:cNvPr id="994" name="Rectangle 994"/>
          <p:cNvSpPr/>
          <p:nvPr/>
        </p:nvSpPr>
        <p:spPr>
          <a:xfrm>
            <a:off x="504139" y="1567877"/>
            <a:ext cx="2387591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Customer</a:t>
            </a:r>
            <a:r>
              <a:rPr lang="en-AU" sz="2004" b="0" i="0" spc="-16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Approval</a:t>
            </a:r>
          </a:p>
        </p:txBody>
      </p:sp>
      <p:sp>
        <p:nvSpPr>
          <p:cNvPr id="995" name="Rectangle 995"/>
          <p:cNvSpPr/>
          <p:nvPr/>
        </p:nvSpPr>
        <p:spPr>
          <a:xfrm>
            <a:off x="734263" y="1932763"/>
            <a:ext cx="1092357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When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 passes 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upload validation,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Customer is then notified to audit, validate </a:t>
            </a:r>
          </a:p>
        </p:txBody>
      </p:sp>
      <p:sp>
        <p:nvSpPr>
          <p:cNvPr id="996" name="Rectangle 996"/>
          <p:cNvSpPr/>
          <p:nvPr/>
        </p:nvSpPr>
        <p:spPr>
          <a:xfrm>
            <a:off x="904951" y="2187271"/>
            <a:ext cx="10446588" cy="5603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approve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Catalog. The Net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ma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sho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of these statuses: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“Published”,</a:t>
            </a:r>
            <a:r>
              <a:rPr lang="en-AU" sz="18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“</a:t>
            </a:r>
            <a:r>
              <a:rPr lang="en-AU" sz="1800" b="1" i="0" spc="-98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alidated b</a:t>
            </a:r>
            <a:r>
              <a:rPr lang="en-AU" sz="1800" b="1" i="0" spc="-17" baseline="0" dirty="0">
                <a:solidFill>
                  <a:srgbClr val="000000"/>
                </a:solidFill>
                <a:latin typeface="Arial"/>
              </a:rPr>
              <a:t>y </a:t>
            </a:r>
          </a:p>
          <a:p>
            <a:pPr marL="0">
              <a:lnSpc>
                <a:spcPts val="2004"/>
              </a:lnSpc>
            </a:pP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Customer” or “Pending Bu</a:t>
            </a:r>
            <a:r>
              <a:rPr lang="en-AU" sz="1800" b="1" i="0" spc="-13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er </a:t>
            </a:r>
            <a:r>
              <a:rPr lang="en-AU" sz="1800" b="1" i="0" spc="-98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alidation”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note that these are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all </a:t>
            </a:r>
            <a:r>
              <a:rPr lang="en-AU" sz="1800" b="0" i="1" spc="0" baseline="0" dirty="0">
                <a:solidFill>
                  <a:srgbClr val="000000"/>
                </a:solidFill>
                <a:latin typeface="Arial"/>
              </a:rPr>
              <a:t>valid statuses</a:t>
            </a:r>
          </a:p>
        </p:txBody>
      </p:sp>
      <p:sp>
        <p:nvSpPr>
          <p:cNvPr id="997" name="Rectangle 997"/>
          <p:cNvSpPr/>
          <p:nvPr/>
        </p:nvSpPr>
        <p:spPr>
          <a:xfrm>
            <a:off x="732739" y="2770963"/>
            <a:ext cx="1085060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31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Each Customer ma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have specific validation rules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these rules ma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be more strict th</a:t>
            </a:r>
            <a:r>
              <a:rPr lang="en-AU" sz="1800" b="0" i="0" spc="-1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 the standard </a:t>
            </a:r>
          </a:p>
        </p:txBody>
      </p:sp>
      <p:sp>
        <p:nvSpPr>
          <p:cNvPr id="998" name="Rectangle 998"/>
          <p:cNvSpPr/>
          <p:nvPr/>
        </p:nvSpPr>
        <p:spPr>
          <a:xfrm>
            <a:off x="904951" y="3025471"/>
            <a:ext cx="10282022" cy="5606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rules.</a:t>
            </a:r>
            <a:r>
              <a:rPr lang="en-AU" sz="1800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means that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 could pass 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validation, but fail the Customer-</a:t>
            </a:r>
          </a:p>
          <a:p>
            <a:pPr marL="0">
              <a:lnSpc>
                <a:spcPts val="2005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specific rules and be returned to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</a:t>
            </a:r>
          </a:p>
        </p:txBody>
      </p:sp>
      <p:sp>
        <p:nvSpPr>
          <p:cNvPr id="999" name="Rectangle 999"/>
          <p:cNvSpPr/>
          <p:nvPr/>
        </p:nvSpPr>
        <p:spPr>
          <a:xfrm>
            <a:off x="734263" y="3609417"/>
            <a:ext cx="1076726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If 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8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nd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6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AU" sz="1800" b="0" i="0" spc="-1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4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8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og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il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1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ha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equ</a:t>
            </a:r>
            <a:r>
              <a:rPr lang="en-AU" sz="1800" b="0" i="0" spc="-2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en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64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1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no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ed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b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-M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il</a:t>
            </a:r>
          </a:p>
        </p:txBody>
      </p:sp>
      <p:sp>
        <p:nvSpPr>
          <p:cNvPr id="1000" name="Rectangle 1000"/>
          <p:cNvSpPr/>
          <p:nvPr/>
        </p:nvSpPr>
        <p:spPr>
          <a:xfrm>
            <a:off x="904951" y="3957230"/>
            <a:ext cx="10215295" cy="4930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48"/>
            <a:r>
              <a:rPr lang="en-AU" sz="1403" b="0" i="0" spc="65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Correctio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403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should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 made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 the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original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cel file,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then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correcte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needs</a:t>
            </a:r>
            <a:r>
              <a:rPr lang="en-AU" sz="1403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 uploaded</a:t>
            </a:r>
            <a:r>
              <a:rPr lang="en-AU" sz="1403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ork</a:t>
            </a:r>
          </a:p>
          <a:p>
            <a:pPr marL="0">
              <a:lnSpc>
                <a:spcPts val="2004"/>
              </a:lnSpc>
            </a:pPr>
            <a:r>
              <a:rPr lang="en-AU" sz="1403" b="0" i="0" spc="676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Each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must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pass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both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ork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v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alidation,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and the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Customer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audit</a:t>
            </a:r>
            <a:r>
              <a:rPr lang="en-AU" sz="1403" b="0" i="0" spc="-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before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it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can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loaded</a:t>
            </a:r>
            <a:r>
              <a:rPr lang="en-AU" sz="1403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into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Customer</a:t>
            </a:r>
            <a:r>
              <a:rPr lang="en-AU" sz="1403" b="0" i="0" spc="-24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1403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bu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ing</a:t>
            </a:r>
          </a:p>
        </p:txBody>
      </p:sp>
      <p:sp>
        <p:nvSpPr>
          <p:cNvPr id="1001" name="Rectangle 1001"/>
          <p:cNvSpPr/>
          <p:nvPr/>
        </p:nvSpPr>
        <p:spPr>
          <a:xfrm>
            <a:off x="1072591" y="4414430"/>
            <a:ext cx="3351120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applicatio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ailable for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their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Users</a:t>
            </a:r>
          </a:p>
        </p:txBody>
      </p:sp>
      <p:sp>
        <p:nvSpPr>
          <p:cNvPr id="1002" name="Rectangle 1002"/>
          <p:cNvSpPr/>
          <p:nvPr/>
        </p:nvSpPr>
        <p:spPr>
          <a:xfrm>
            <a:off x="504139" y="457556"/>
            <a:ext cx="640110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400" b="1" i="0" spc="-6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ub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sh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400" b="1" i="0" spc="-63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unch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ogs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Freeform 1003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4" name="Rectangle 1004"/>
          <p:cNvSpPr/>
          <p:nvPr/>
        </p:nvSpPr>
        <p:spPr>
          <a:xfrm>
            <a:off x="504139" y="3007778"/>
            <a:ext cx="7518799" cy="7483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Replacing 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Existing Catal</a:t>
            </a:r>
            <a:r>
              <a:rPr lang="en-AU" sz="4404" b="1" i="0" spc="-14" baseline="0" dirty="0">
                <a:solidFill>
                  <a:srgbClr val="F0AB00"/>
                </a:solidFill>
                <a:latin typeface="Arial"/>
              </a:rPr>
              <a:t>o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gs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Freeform 1005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6" name="Freeform 1006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7" name="Freeform 1007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8" name="Freeform 1008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9" name="Freeform 1009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0" name="Picture 10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0652" y="3617467"/>
            <a:ext cx="2914395" cy="3177032"/>
          </a:xfrm>
          <a:prstGeom prst="rect">
            <a:avLst/>
          </a:prstGeom>
          <a:noFill/>
        </p:spPr>
      </p:pic>
      <p:sp>
        <p:nvSpPr>
          <p:cNvPr id="1011" name="Rectangle 1011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52</a:t>
            </a:r>
          </a:p>
        </p:txBody>
      </p:sp>
      <p:sp>
        <p:nvSpPr>
          <p:cNvPr id="1012" name="Rectangle 1012"/>
          <p:cNvSpPr/>
          <p:nvPr/>
        </p:nvSpPr>
        <p:spPr>
          <a:xfrm>
            <a:off x="565099" y="2513138"/>
            <a:ext cx="11089168" cy="8999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Due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nature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of L1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files,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 rare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that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you would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need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update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them.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Only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</a:t>
            </a:r>
          </a:p>
          <a:p>
            <a:pPr marL="0">
              <a:lnSpc>
                <a:spcPts val="2208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change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logo,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Description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appear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UI or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additional keywords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would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require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 </a:t>
            </a:r>
          </a:p>
          <a:p>
            <a:pPr marL="0">
              <a:lnSpc>
                <a:spcPts val="2196"/>
              </a:lnSpc>
            </a:pP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update</a:t>
            </a:r>
            <a:r>
              <a:rPr lang="en-AU" sz="2006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6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L1</a:t>
            </a:r>
            <a:r>
              <a:rPr lang="en-AU" sz="200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Catalog.</a:t>
            </a:r>
          </a:p>
        </p:txBody>
      </p:sp>
      <p:sp>
        <p:nvSpPr>
          <p:cNvPr id="1013" name="Rectangle 1013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Freeform 1014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5" name="Freeform 101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6" name="Freeform 101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7" name="Freeform 101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8" name="Freeform 101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9" name="Picture 1019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60"/>
          <a:stretch/>
        </p:blipFill>
        <p:spPr>
          <a:xfrm>
            <a:off x="3160776" y="3803905"/>
            <a:ext cx="5121578" cy="2339339"/>
          </a:xfrm>
          <a:prstGeom prst="rect">
            <a:avLst/>
          </a:prstGeom>
          <a:noFill/>
        </p:spPr>
      </p:pic>
      <p:sp>
        <p:nvSpPr>
          <p:cNvPr id="1020" name="Freeform 1020"/>
          <p:cNvSpPr/>
          <p:nvPr/>
        </p:nvSpPr>
        <p:spPr>
          <a:xfrm>
            <a:off x="6021323" y="5606797"/>
            <a:ext cx="560833" cy="562355"/>
          </a:xfrm>
          <a:custGeom>
            <a:avLst/>
            <a:gdLst/>
            <a:ahLst/>
            <a:cxnLst/>
            <a:rect l="0" t="0" r="0" b="0"/>
            <a:pathLst>
              <a:path w="560833" h="562355">
                <a:moveTo>
                  <a:pt x="0" y="281178"/>
                </a:moveTo>
                <a:cubicBezTo>
                  <a:pt x="0" y="125882"/>
                  <a:pt x="125604" y="0"/>
                  <a:pt x="280417" y="0"/>
                </a:cubicBezTo>
                <a:cubicBezTo>
                  <a:pt x="435230" y="0"/>
                  <a:pt x="560833" y="125882"/>
                  <a:pt x="560833" y="281178"/>
                </a:cubicBezTo>
                <a:cubicBezTo>
                  <a:pt x="560833" y="436473"/>
                  <a:pt x="435230" y="562355"/>
                  <a:pt x="280417" y="562355"/>
                </a:cubicBezTo>
                <a:cubicBezTo>
                  <a:pt x="125604" y="562355"/>
                  <a:pt x="0" y="436473"/>
                  <a:pt x="0" y="281178"/>
                </a:cubicBezTo>
                <a:close/>
                <a:moveTo>
                  <a:pt x="-5051298" y="1251203"/>
                </a:moveTo>
                <a:moveTo>
                  <a:pt x="434722" y="364655"/>
                </a:moveTo>
                <a:cubicBezTo>
                  <a:pt x="480568" y="279069"/>
                  <a:pt x="448692" y="172313"/>
                  <a:pt x="363474" y="126212"/>
                </a:cubicBezTo>
                <a:cubicBezTo>
                  <a:pt x="311531" y="98107"/>
                  <a:pt x="249048" y="98145"/>
                  <a:pt x="197105" y="126288"/>
                </a:cubicBezTo>
                <a:close/>
                <a:moveTo>
                  <a:pt x="-5134775" y="1251203"/>
                </a:moveTo>
                <a:moveTo>
                  <a:pt x="126111" y="197700"/>
                </a:moveTo>
                <a:cubicBezTo>
                  <a:pt x="80265" y="283286"/>
                  <a:pt x="112142" y="390042"/>
                  <a:pt x="197359" y="436143"/>
                </a:cubicBezTo>
                <a:cubicBezTo>
                  <a:pt x="249302" y="464248"/>
                  <a:pt x="311786" y="464210"/>
                  <a:pt x="363729" y="436067"/>
                </a:cubicBezTo>
                <a:close/>
                <a:moveTo>
                  <a:pt x="-4967820" y="1251203"/>
                </a:moveTo>
              </a:path>
            </a:pathLst>
          </a:custGeom>
          <a:solidFill>
            <a:srgbClr val="FF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1" name="Freeform 1021"/>
          <p:cNvSpPr/>
          <p:nvPr/>
        </p:nvSpPr>
        <p:spPr>
          <a:xfrm>
            <a:off x="6021323" y="5606797"/>
            <a:ext cx="560833" cy="562355"/>
          </a:xfrm>
          <a:custGeom>
            <a:avLst/>
            <a:gdLst/>
            <a:ahLst/>
            <a:cxnLst/>
            <a:rect l="0" t="0" r="0" b="0"/>
            <a:pathLst>
              <a:path w="560833" h="562355">
                <a:moveTo>
                  <a:pt x="0" y="281178"/>
                </a:moveTo>
                <a:cubicBezTo>
                  <a:pt x="0" y="125882"/>
                  <a:pt x="125604" y="0"/>
                  <a:pt x="280417" y="0"/>
                </a:cubicBezTo>
                <a:cubicBezTo>
                  <a:pt x="435230" y="0"/>
                  <a:pt x="560833" y="125882"/>
                  <a:pt x="560833" y="281178"/>
                </a:cubicBezTo>
                <a:cubicBezTo>
                  <a:pt x="560833" y="436473"/>
                  <a:pt x="435230" y="562355"/>
                  <a:pt x="280417" y="562355"/>
                </a:cubicBezTo>
                <a:cubicBezTo>
                  <a:pt x="125604" y="562355"/>
                  <a:pt x="0" y="436473"/>
                  <a:pt x="0" y="281178"/>
                </a:cubicBezTo>
                <a:close/>
                <a:moveTo>
                  <a:pt x="-5051298" y="1251203"/>
                </a:moveTo>
                <a:moveTo>
                  <a:pt x="434722" y="364655"/>
                </a:moveTo>
                <a:cubicBezTo>
                  <a:pt x="480568" y="279069"/>
                  <a:pt x="448692" y="172313"/>
                  <a:pt x="363474" y="126212"/>
                </a:cubicBezTo>
                <a:cubicBezTo>
                  <a:pt x="311531" y="98107"/>
                  <a:pt x="249048" y="98145"/>
                  <a:pt x="197105" y="126288"/>
                </a:cubicBezTo>
                <a:close/>
                <a:moveTo>
                  <a:pt x="-5134775" y="1251203"/>
                </a:moveTo>
                <a:moveTo>
                  <a:pt x="126111" y="197700"/>
                </a:moveTo>
                <a:cubicBezTo>
                  <a:pt x="80265" y="283286"/>
                  <a:pt x="112142" y="390042"/>
                  <a:pt x="197359" y="436143"/>
                </a:cubicBezTo>
                <a:cubicBezTo>
                  <a:pt x="249302" y="464248"/>
                  <a:pt x="311786" y="464210"/>
                  <a:pt x="363729" y="436067"/>
                </a:cubicBezTo>
                <a:close/>
                <a:moveTo>
                  <a:pt x="-4967820" y="1251203"/>
                </a:moveTo>
              </a:path>
            </a:pathLst>
          </a:custGeom>
          <a:noFill/>
          <a:ln w="3047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2" name="Freeform 1022"/>
          <p:cNvSpPr/>
          <p:nvPr/>
        </p:nvSpPr>
        <p:spPr>
          <a:xfrm>
            <a:off x="4921758" y="4208527"/>
            <a:ext cx="597408" cy="176784"/>
          </a:xfrm>
          <a:custGeom>
            <a:avLst/>
            <a:gdLst/>
            <a:ahLst/>
            <a:cxnLst/>
            <a:rect l="0" t="0" r="0" b="0"/>
            <a:pathLst>
              <a:path w="597408" h="176784">
                <a:moveTo>
                  <a:pt x="0" y="176784"/>
                </a:moveTo>
                <a:lnTo>
                  <a:pt x="597408" y="176784"/>
                </a:lnTo>
                <a:lnTo>
                  <a:pt x="597408" y="0"/>
                </a:lnTo>
                <a:lnTo>
                  <a:pt x="0" y="0"/>
                </a:lnTo>
                <a:lnTo>
                  <a:pt x="0" y="17678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3" name="Freeform 1023"/>
          <p:cNvSpPr/>
          <p:nvPr/>
        </p:nvSpPr>
        <p:spPr>
          <a:xfrm>
            <a:off x="6032753" y="4208526"/>
            <a:ext cx="597408" cy="178308"/>
          </a:xfrm>
          <a:custGeom>
            <a:avLst/>
            <a:gdLst/>
            <a:ahLst/>
            <a:cxnLst/>
            <a:rect l="0" t="0" r="0" b="0"/>
            <a:pathLst>
              <a:path w="597408" h="178308">
                <a:moveTo>
                  <a:pt x="0" y="178308"/>
                </a:moveTo>
                <a:lnTo>
                  <a:pt x="597408" y="178308"/>
                </a:lnTo>
                <a:lnTo>
                  <a:pt x="597408" y="0"/>
                </a:lnTo>
                <a:lnTo>
                  <a:pt x="0" y="0"/>
                </a:lnTo>
                <a:lnTo>
                  <a:pt x="0" y="178308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4" name="Freeform 1024"/>
          <p:cNvSpPr/>
          <p:nvPr/>
        </p:nvSpPr>
        <p:spPr>
          <a:xfrm>
            <a:off x="7063740" y="5606797"/>
            <a:ext cx="560831" cy="562355"/>
          </a:xfrm>
          <a:custGeom>
            <a:avLst/>
            <a:gdLst/>
            <a:ahLst/>
            <a:cxnLst/>
            <a:rect l="0" t="0" r="0" b="0"/>
            <a:pathLst>
              <a:path w="560831" h="562355">
                <a:moveTo>
                  <a:pt x="0" y="281178"/>
                </a:moveTo>
                <a:cubicBezTo>
                  <a:pt x="0" y="125882"/>
                  <a:pt x="125603" y="0"/>
                  <a:pt x="280416" y="0"/>
                </a:cubicBezTo>
                <a:cubicBezTo>
                  <a:pt x="435228" y="0"/>
                  <a:pt x="560831" y="125882"/>
                  <a:pt x="560831" y="281178"/>
                </a:cubicBezTo>
                <a:cubicBezTo>
                  <a:pt x="560831" y="436473"/>
                  <a:pt x="435228" y="562355"/>
                  <a:pt x="280416" y="562355"/>
                </a:cubicBezTo>
                <a:cubicBezTo>
                  <a:pt x="125603" y="562355"/>
                  <a:pt x="0" y="436473"/>
                  <a:pt x="0" y="281178"/>
                </a:cubicBezTo>
                <a:close/>
                <a:moveTo>
                  <a:pt x="-6093715" y="1251203"/>
                </a:moveTo>
                <a:moveTo>
                  <a:pt x="434720" y="364655"/>
                </a:moveTo>
                <a:cubicBezTo>
                  <a:pt x="480567" y="279069"/>
                  <a:pt x="448691" y="172313"/>
                  <a:pt x="363474" y="126212"/>
                </a:cubicBezTo>
                <a:cubicBezTo>
                  <a:pt x="311530" y="98107"/>
                  <a:pt x="249046" y="98145"/>
                  <a:pt x="197103" y="126288"/>
                </a:cubicBezTo>
                <a:close/>
                <a:moveTo>
                  <a:pt x="-6177192" y="1251203"/>
                </a:moveTo>
                <a:moveTo>
                  <a:pt x="126111" y="197700"/>
                </a:moveTo>
                <a:cubicBezTo>
                  <a:pt x="80264" y="283286"/>
                  <a:pt x="112141" y="390042"/>
                  <a:pt x="197357" y="436143"/>
                </a:cubicBezTo>
                <a:cubicBezTo>
                  <a:pt x="249174" y="464248"/>
                  <a:pt x="311785" y="464210"/>
                  <a:pt x="363728" y="436067"/>
                </a:cubicBezTo>
                <a:close/>
                <a:moveTo>
                  <a:pt x="-6010237" y="1251203"/>
                </a:moveTo>
              </a:path>
            </a:pathLst>
          </a:custGeom>
          <a:solidFill>
            <a:srgbClr val="FF0000">
              <a:alpha val="100000"/>
            </a:srgbClr>
          </a:solidFill>
          <a:ln w="198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5" name="Freeform 1025"/>
          <p:cNvSpPr/>
          <p:nvPr/>
        </p:nvSpPr>
        <p:spPr>
          <a:xfrm>
            <a:off x="7063740" y="5606797"/>
            <a:ext cx="560831" cy="562355"/>
          </a:xfrm>
          <a:custGeom>
            <a:avLst/>
            <a:gdLst/>
            <a:ahLst/>
            <a:cxnLst/>
            <a:rect l="0" t="0" r="0" b="0"/>
            <a:pathLst>
              <a:path w="560831" h="562355">
                <a:moveTo>
                  <a:pt x="0" y="281178"/>
                </a:moveTo>
                <a:cubicBezTo>
                  <a:pt x="0" y="125882"/>
                  <a:pt x="125603" y="0"/>
                  <a:pt x="280416" y="0"/>
                </a:cubicBezTo>
                <a:cubicBezTo>
                  <a:pt x="435228" y="0"/>
                  <a:pt x="560831" y="125882"/>
                  <a:pt x="560831" y="281178"/>
                </a:cubicBezTo>
                <a:cubicBezTo>
                  <a:pt x="560831" y="436473"/>
                  <a:pt x="435228" y="562355"/>
                  <a:pt x="280416" y="562355"/>
                </a:cubicBezTo>
                <a:cubicBezTo>
                  <a:pt x="125603" y="562355"/>
                  <a:pt x="0" y="436473"/>
                  <a:pt x="0" y="281178"/>
                </a:cubicBezTo>
                <a:close/>
                <a:moveTo>
                  <a:pt x="-6093715" y="1251203"/>
                </a:moveTo>
                <a:moveTo>
                  <a:pt x="434720" y="364655"/>
                </a:moveTo>
                <a:cubicBezTo>
                  <a:pt x="480567" y="279069"/>
                  <a:pt x="448691" y="172313"/>
                  <a:pt x="363474" y="126212"/>
                </a:cubicBezTo>
                <a:cubicBezTo>
                  <a:pt x="311530" y="98107"/>
                  <a:pt x="249046" y="98145"/>
                  <a:pt x="197103" y="126288"/>
                </a:cubicBezTo>
                <a:close/>
                <a:moveTo>
                  <a:pt x="-6177192" y="1251203"/>
                </a:moveTo>
                <a:moveTo>
                  <a:pt x="126111" y="197700"/>
                </a:moveTo>
                <a:cubicBezTo>
                  <a:pt x="80264" y="283286"/>
                  <a:pt x="112141" y="390042"/>
                  <a:pt x="197357" y="436143"/>
                </a:cubicBezTo>
                <a:cubicBezTo>
                  <a:pt x="249174" y="464248"/>
                  <a:pt x="311785" y="464210"/>
                  <a:pt x="363728" y="436067"/>
                </a:cubicBezTo>
                <a:close/>
                <a:moveTo>
                  <a:pt x="-6010237" y="1251203"/>
                </a:moveTo>
              </a:path>
            </a:pathLst>
          </a:custGeom>
          <a:noFill/>
          <a:ln w="3047" cap="flat" cmpd="sng">
            <a:solidFill>
              <a:srgbClr val="FF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6" name="Rectangle 102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53</a:t>
            </a:r>
          </a:p>
        </p:txBody>
      </p:sp>
      <p:sp>
        <p:nvSpPr>
          <p:cNvPr id="1027" name="Rectangle 1027"/>
          <p:cNvSpPr/>
          <p:nvPr/>
        </p:nvSpPr>
        <p:spPr>
          <a:xfrm>
            <a:off x="565099" y="1554162"/>
            <a:ext cx="10999581" cy="6213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-21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replace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existing Catalog,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steps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almost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same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uploading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new Catalog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</a:t>
            </a:r>
          </a:p>
          <a:p>
            <a:pPr marL="0">
              <a:lnSpc>
                <a:spcPts val="221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Custome</a:t>
            </a:r>
            <a:r>
              <a:rPr lang="en-AU" sz="2004" b="0" i="0" spc="-101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. </a:t>
            </a:r>
          </a:p>
        </p:txBody>
      </p:sp>
      <p:sp>
        <p:nvSpPr>
          <p:cNvPr id="1028" name="Rectangle 1028"/>
          <p:cNvSpPr/>
          <p:nvPr/>
        </p:nvSpPr>
        <p:spPr>
          <a:xfrm>
            <a:off x="787603" y="2199463"/>
            <a:ext cx="389968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9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Log into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1800" b="0" i="0" spc="-6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Arib</a:t>
            </a:r>
            <a:r>
              <a:rPr lang="en-AU" sz="1800" b="0" i="0" spc="513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800" b="0" i="0" spc="-37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account</a:t>
            </a:r>
          </a:p>
        </p:txBody>
      </p:sp>
      <p:sp>
        <p:nvSpPr>
          <p:cNvPr id="1029" name="Rectangle 1029"/>
          <p:cNvSpPr/>
          <p:nvPr/>
        </p:nvSpPr>
        <p:spPr>
          <a:xfrm>
            <a:off x="787603" y="2530171"/>
            <a:ext cx="241581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9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Navigate to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  <p:sp>
        <p:nvSpPr>
          <p:cNvPr id="1030" name="Rectangle 1030"/>
          <p:cNvSpPr/>
          <p:nvPr/>
        </p:nvSpPr>
        <p:spPr>
          <a:xfrm>
            <a:off x="787603" y="2860879"/>
            <a:ext cx="637385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9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Update the Catalog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—using “</a:t>
            </a:r>
            <a:r>
              <a:rPr lang="en-AU" sz="1800" b="0" i="0" spc="-37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ie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/Edit”—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no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no</a:t>
            </a:r>
            <a:r>
              <a:rPr lang="en-AU" sz="1800" b="1" i="0" spc="49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use “Create”</a:t>
            </a:r>
          </a:p>
        </p:txBody>
      </p:sp>
      <p:sp>
        <p:nvSpPr>
          <p:cNvPr id="1031" name="Rectangle 1031"/>
          <p:cNvSpPr/>
          <p:nvPr/>
        </p:nvSpPr>
        <p:spPr>
          <a:xfrm>
            <a:off x="1019251" y="3206824"/>
            <a:ext cx="10408050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6" b="0" i="0" spc="699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When</a:t>
            </a:r>
            <a:r>
              <a:rPr lang="en-AU" sz="1406" b="0" i="0" spc="-4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1" spc="0" baseline="0" dirty="0">
                <a:solidFill>
                  <a:srgbClr val="000000"/>
                </a:solidFill>
                <a:latin typeface="Arial"/>
              </a:rPr>
              <a:t>replacin</a:t>
            </a:r>
            <a:r>
              <a:rPr lang="en-AU" sz="1406" b="0" i="1" spc="358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14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6" b="0" i="0" spc="-22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isting</a:t>
            </a:r>
            <a:r>
              <a:rPr lang="en-AU" sz="14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Catalog,</a:t>
            </a:r>
            <a:r>
              <a:rPr lang="en-AU" sz="1406" b="0" i="0" spc="-3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do</a:t>
            </a:r>
            <a:r>
              <a:rPr lang="en-AU" sz="1406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1" i="0" spc="0" baseline="0" dirty="0">
                <a:solidFill>
                  <a:srgbClr val="000000"/>
                </a:solidFill>
                <a:latin typeface="Arial"/>
              </a:rPr>
              <a:t>not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Create</a:t>
            </a:r>
            <a:r>
              <a:rPr lang="en-AU" sz="1406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a ne</a:t>
            </a:r>
            <a:r>
              <a:rPr lang="en-AU" sz="1406" b="0" i="0" spc="-24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 Catalog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it</a:t>
            </a:r>
            <a:r>
              <a:rPr lang="en-AU" sz="1406" b="0" i="0" spc="-4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is importan</a:t>
            </a:r>
            <a:r>
              <a:rPr lang="en-AU" sz="1406" b="0" i="0" spc="-12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406" b="0" i="0" spc="-4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to keep</a:t>
            </a:r>
            <a:r>
              <a:rPr lang="en-AU" sz="14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6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1" i="0" spc="0" baseline="0" dirty="0">
                <a:solidFill>
                  <a:srgbClr val="000000"/>
                </a:solidFill>
                <a:latin typeface="Arial"/>
              </a:rPr>
              <a:t>sam</a:t>
            </a:r>
            <a:r>
              <a:rPr lang="en-AU" sz="1406" b="1" i="0" spc="36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1406" b="0" i="0" spc="-3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Name.</a:t>
            </a:r>
            <a:r>
              <a:rPr lang="en-AU" sz="1406" b="0" i="0" spc="-4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file na</a:t>
            </a:r>
            <a:r>
              <a:rPr lang="en-AU" sz="1406" b="0" i="0" spc="-12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e </a:t>
            </a:r>
          </a:p>
        </p:txBody>
      </p:sp>
      <p:sp>
        <p:nvSpPr>
          <p:cNvPr id="1032" name="Rectangle 1032"/>
          <p:cNvSpPr/>
          <p:nvPr/>
        </p:nvSpPr>
        <p:spPr>
          <a:xfrm>
            <a:off x="1189939" y="3411638"/>
            <a:ext cx="129009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1" i="0" spc="0" baseline="0" dirty="0">
                <a:solidFill>
                  <a:srgbClr val="000000"/>
                </a:solidFill>
                <a:latin typeface="Arial"/>
              </a:rPr>
              <a:t>ca</a:t>
            </a:r>
            <a:r>
              <a:rPr lang="en-AU" sz="1403" b="1" i="0" spc="366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 di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fere</a:t>
            </a:r>
            <a:r>
              <a:rPr lang="en-AU" sz="1403" b="0" i="0" spc="-15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t:</a:t>
            </a:r>
          </a:p>
        </p:txBody>
      </p:sp>
      <p:sp>
        <p:nvSpPr>
          <p:cNvPr id="1033" name="Rectangle 1033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547005-BD59-4596-A5E1-1A8CFFD448A3}"/>
              </a:ext>
            </a:extLst>
          </p:cNvPr>
          <p:cNvSpPr/>
          <p:nvPr/>
        </p:nvSpPr>
        <p:spPr>
          <a:xfrm>
            <a:off x="3974528" y="5094400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8CB5FC-F86F-4122-BEDB-218FB90C27DB}"/>
              </a:ext>
            </a:extLst>
          </p:cNvPr>
          <p:cNvSpPr/>
          <p:nvPr/>
        </p:nvSpPr>
        <p:spPr>
          <a:xfrm>
            <a:off x="3974528" y="5435149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6510A1-70AC-4D10-979A-C0498942EB3D}"/>
              </a:ext>
            </a:extLst>
          </p:cNvPr>
          <p:cNvSpPr/>
          <p:nvPr/>
        </p:nvSpPr>
        <p:spPr>
          <a:xfrm>
            <a:off x="4793474" y="4704617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377A20-AC4C-4EA3-B096-E648CAD62932}"/>
              </a:ext>
            </a:extLst>
          </p:cNvPr>
          <p:cNvSpPr/>
          <p:nvPr/>
        </p:nvSpPr>
        <p:spPr>
          <a:xfrm>
            <a:off x="4921758" y="5125132"/>
            <a:ext cx="818946" cy="300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2C9127-EC89-4C93-BAB9-5FF29D108486}"/>
              </a:ext>
            </a:extLst>
          </p:cNvPr>
          <p:cNvSpPr/>
          <p:nvPr/>
        </p:nvSpPr>
        <p:spPr>
          <a:xfrm>
            <a:off x="6064889" y="4672742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Freeform 1034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5" name="Freeform 103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6" name="Freeform 103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7" name="Freeform 103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8" name="Freeform 103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9" name="Picture 1039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56"/>
          <a:stretch/>
        </p:blipFill>
        <p:spPr>
          <a:xfrm>
            <a:off x="3145535" y="2353056"/>
            <a:ext cx="5215950" cy="1741932"/>
          </a:xfrm>
          <a:prstGeom prst="rect">
            <a:avLst/>
          </a:prstGeom>
          <a:noFill/>
        </p:spPr>
      </p:pic>
      <p:sp>
        <p:nvSpPr>
          <p:cNvPr id="1040" name="Freeform 1040"/>
          <p:cNvSpPr/>
          <p:nvPr/>
        </p:nvSpPr>
        <p:spPr>
          <a:xfrm>
            <a:off x="3589782" y="3704082"/>
            <a:ext cx="679704" cy="249936"/>
          </a:xfrm>
          <a:custGeom>
            <a:avLst/>
            <a:gdLst/>
            <a:ahLst/>
            <a:cxnLst/>
            <a:rect l="0" t="0" r="0" b="0"/>
            <a:pathLst>
              <a:path w="679704" h="249936">
                <a:moveTo>
                  <a:pt x="0" y="249936"/>
                </a:moveTo>
                <a:lnTo>
                  <a:pt x="679704" y="249936"/>
                </a:lnTo>
                <a:lnTo>
                  <a:pt x="679704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41" name="Picture 104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7267" y="2819401"/>
            <a:ext cx="251459" cy="414527"/>
          </a:xfrm>
          <a:prstGeom prst="rect">
            <a:avLst/>
          </a:prstGeom>
          <a:noFill/>
        </p:spPr>
      </p:pic>
      <p:sp>
        <p:nvSpPr>
          <p:cNvPr id="1042" name="Freeform 1042"/>
          <p:cNvSpPr/>
          <p:nvPr/>
        </p:nvSpPr>
        <p:spPr>
          <a:xfrm>
            <a:off x="3339846" y="2911603"/>
            <a:ext cx="240792" cy="228600"/>
          </a:xfrm>
          <a:custGeom>
            <a:avLst/>
            <a:gdLst/>
            <a:ahLst/>
            <a:cxnLst/>
            <a:rect l="0" t="0" r="0" b="0"/>
            <a:pathLst>
              <a:path w="240792" h="228600">
                <a:moveTo>
                  <a:pt x="0" y="228600"/>
                </a:moveTo>
                <a:lnTo>
                  <a:pt x="240792" y="228600"/>
                </a:lnTo>
                <a:lnTo>
                  <a:pt x="240792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3" name="Rectangle 1043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54</a:t>
            </a:r>
          </a:p>
        </p:txBody>
      </p:sp>
      <p:sp>
        <p:nvSpPr>
          <p:cNvPr id="1044" name="Rectangle 1044"/>
          <p:cNvSpPr/>
          <p:nvPr/>
        </p:nvSpPr>
        <p:spPr>
          <a:xfrm>
            <a:off x="504139" y="1581862"/>
            <a:ext cx="670392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75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Find the 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isting Catalog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ish to replace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ith a ne</a:t>
            </a:r>
            <a:r>
              <a:rPr lang="en-AU" sz="1800" b="0" i="0" spc="-4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version</a:t>
            </a:r>
          </a:p>
        </p:txBody>
      </p:sp>
      <p:sp>
        <p:nvSpPr>
          <p:cNvPr id="1045" name="Rectangle 1045"/>
          <p:cNvSpPr/>
          <p:nvPr/>
        </p:nvSpPr>
        <p:spPr>
          <a:xfrm>
            <a:off x="729691" y="1949868"/>
            <a:ext cx="440688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760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Click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on 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radio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button</a:t>
            </a:r>
            <a:r>
              <a:rPr lang="en-AU" sz="1403" b="0" i="0" spc="-4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 select</a:t>
            </a:r>
            <a:r>
              <a:rPr lang="en-AU" sz="1403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isting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</a:p>
        </p:txBody>
      </p:sp>
      <p:sp>
        <p:nvSpPr>
          <p:cNvPr id="1046" name="Rectangle 1046"/>
          <p:cNvSpPr/>
          <p:nvPr/>
        </p:nvSpPr>
        <p:spPr>
          <a:xfrm>
            <a:off x="549859" y="4244925"/>
            <a:ext cx="193997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AU" sz="1800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Click “</a:t>
            </a:r>
            <a:r>
              <a:rPr lang="en-AU" sz="1800" b="0" i="0" spc="-37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ie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/Edit”</a:t>
            </a:r>
          </a:p>
        </p:txBody>
      </p:sp>
      <p:sp>
        <p:nvSpPr>
          <p:cNvPr id="1047" name="Rectangle 1047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3267D8-79F4-4A0D-A790-716E98EF7712}"/>
              </a:ext>
            </a:extLst>
          </p:cNvPr>
          <p:cNvSpPr/>
          <p:nvPr/>
        </p:nvSpPr>
        <p:spPr>
          <a:xfrm>
            <a:off x="4019953" y="3037844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7AB4B8-6EEB-430C-9A08-1FBFF2DA56CB}"/>
              </a:ext>
            </a:extLst>
          </p:cNvPr>
          <p:cNvSpPr/>
          <p:nvPr/>
        </p:nvSpPr>
        <p:spPr>
          <a:xfrm>
            <a:off x="3929634" y="3373483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F147E5-EE11-421D-9468-F798556A4E2D}"/>
              </a:ext>
            </a:extLst>
          </p:cNvPr>
          <p:cNvSpPr/>
          <p:nvPr/>
        </p:nvSpPr>
        <p:spPr>
          <a:xfrm>
            <a:off x="4752798" y="3037844"/>
            <a:ext cx="818946" cy="2531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Freeform 1048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9" name="Freeform 1049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0" name="Freeform 1050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1" name="Freeform 1051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2" name="Freeform 1052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53" name="Picture 10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27703" y="2901697"/>
            <a:ext cx="4812791" cy="2845307"/>
          </a:xfrm>
          <a:prstGeom prst="rect">
            <a:avLst/>
          </a:prstGeom>
          <a:noFill/>
        </p:spPr>
      </p:pic>
      <p:sp>
        <p:nvSpPr>
          <p:cNvPr id="1054" name="Freeform 1054"/>
          <p:cNvSpPr/>
          <p:nvPr/>
        </p:nvSpPr>
        <p:spPr>
          <a:xfrm>
            <a:off x="4894326" y="4112514"/>
            <a:ext cx="1836420" cy="160020"/>
          </a:xfrm>
          <a:custGeom>
            <a:avLst/>
            <a:gdLst/>
            <a:ahLst/>
            <a:cxnLst/>
            <a:rect l="0" t="0" r="0" b="0"/>
            <a:pathLst>
              <a:path w="1836420" h="160020">
                <a:moveTo>
                  <a:pt x="0" y="160020"/>
                </a:moveTo>
                <a:lnTo>
                  <a:pt x="1836420" y="160020"/>
                </a:lnTo>
                <a:lnTo>
                  <a:pt x="1836420" y="0"/>
                </a:lnTo>
                <a:lnTo>
                  <a:pt x="0" y="0"/>
                </a:lnTo>
                <a:lnTo>
                  <a:pt x="0" y="16002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5" name="Freeform 1055"/>
          <p:cNvSpPr/>
          <p:nvPr/>
        </p:nvSpPr>
        <p:spPr>
          <a:xfrm>
            <a:off x="3912870" y="3274315"/>
            <a:ext cx="527304" cy="256032"/>
          </a:xfrm>
          <a:custGeom>
            <a:avLst/>
            <a:gdLst/>
            <a:ahLst/>
            <a:cxnLst/>
            <a:rect l="0" t="0" r="0" b="0"/>
            <a:pathLst>
              <a:path w="527304" h="256032">
                <a:moveTo>
                  <a:pt x="0" y="256032"/>
                </a:moveTo>
                <a:lnTo>
                  <a:pt x="527304" y="256032"/>
                </a:lnTo>
                <a:lnTo>
                  <a:pt x="527304" y="0"/>
                </a:lnTo>
                <a:lnTo>
                  <a:pt x="0" y="0"/>
                </a:lnTo>
                <a:lnTo>
                  <a:pt x="0" y="256032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6" name="Rectangle 1056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55</a:t>
            </a:r>
          </a:p>
        </p:txBody>
      </p:sp>
      <p:sp>
        <p:nvSpPr>
          <p:cNvPr id="1057" name="Rectangle 1057"/>
          <p:cNvSpPr/>
          <p:nvPr/>
        </p:nvSpPr>
        <p:spPr>
          <a:xfrm>
            <a:off x="504139" y="1565098"/>
            <a:ext cx="5034152" cy="6354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0124" algn="l"/>
              </a:tabLst>
            </a:pPr>
            <a:r>
              <a:rPr lang="en-AU" sz="1439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1800" b="0" i="0" spc="-17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are no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taken to the Edit a Catalog Screen</a:t>
            </a:r>
          </a:p>
          <a:p>
            <a:pPr marL="0">
              <a:lnSpc>
                <a:spcPts val="2594"/>
              </a:lnSpc>
              <a:tabLst>
                <a:tab pos="228600" algn="l"/>
              </a:tabLst>
            </a:pPr>
            <a:r>
              <a:rPr lang="en-AU" sz="1439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1800" b="0" i="0" spc="-17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 see the same 3 steps as a Ne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Catalog</a:t>
            </a:r>
          </a:p>
        </p:txBody>
      </p:sp>
      <p:sp>
        <p:nvSpPr>
          <p:cNvPr id="1058" name="Rectangle 1058"/>
          <p:cNvSpPr/>
          <p:nvPr/>
        </p:nvSpPr>
        <p:spPr>
          <a:xfrm>
            <a:off x="734263" y="2222591"/>
            <a:ext cx="10782309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1" i="0" spc="0" baseline="0" dirty="0">
                <a:solidFill>
                  <a:srgbClr val="F0AB00"/>
                </a:solidFill>
                <a:latin typeface="Arial"/>
              </a:rPr>
              <a:t>1</a:t>
            </a:r>
            <a:r>
              <a:rPr lang="en-AU" sz="1596" b="1" i="0" spc="492" baseline="0" dirty="0">
                <a:solidFill>
                  <a:srgbClr val="F0AB00"/>
                </a:solidFill>
                <a:latin typeface="Arial"/>
              </a:rPr>
              <a:t>.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Details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Most of the fields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are pre-populated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ith the existing information, but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ou can add a new Description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for the </a:t>
            </a:r>
          </a:p>
        </p:txBody>
      </p:sp>
      <p:sp>
        <p:nvSpPr>
          <p:cNvPr id="1059" name="Rectangle 1059"/>
          <p:cNvSpPr/>
          <p:nvPr/>
        </p:nvSpPr>
        <p:spPr>
          <a:xfrm>
            <a:off x="965911" y="2437475"/>
            <a:ext cx="1489679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updated Catalog</a:t>
            </a:r>
          </a:p>
        </p:txBody>
      </p:sp>
      <p:sp>
        <p:nvSpPr>
          <p:cNvPr id="1060" name="Rectangle 1060"/>
          <p:cNvSpPr/>
          <p:nvPr/>
        </p:nvSpPr>
        <p:spPr>
          <a:xfrm>
            <a:off x="504139" y="5619903"/>
            <a:ext cx="140901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8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Click “Ne</a:t>
            </a:r>
            <a:r>
              <a:rPr lang="en-AU" sz="1800" b="0" i="0" spc="-13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t”</a:t>
            </a:r>
          </a:p>
        </p:txBody>
      </p:sp>
      <p:sp>
        <p:nvSpPr>
          <p:cNvPr id="1061" name="Rectangle 1061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CF7715-6F0D-4775-9564-B2F1893F9144}"/>
              </a:ext>
            </a:extLst>
          </p:cNvPr>
          <p:cNvSpPr/>
          <p:nvPr/>
        </p:nvSpPr>
        <p:spPr>
          <a:xfrm>
            <a:off x="5261915" y="3327986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07B806-C3F4-4AA7-AA23-9F6CCD714613}"/>
              </a:ext>
            </a:extLst>
          </p:cNvPr>
          <p:cNvSpPr/>
          <p:nvPr/>
        </p:nvSpPr>
        <p:spPr>
          <a:xfrm>
            <a:off x="5194508" y="3530347"/>
            <a:ext cx="818946" cy="82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Freeform 106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3" name="Freeform 106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4" name="Freeform 106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5" name="Freeform 106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6" name="Freeform 106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7" name="Freeform 1067"/>
          <p:cNvSpPr/>
          <p:nvPr/>
        </p:nvSpPr>
        <p:spPr>
          <a:xfrm>
            <a:off x="3484626" y="4482846"/>
            <a:ext cx="1690116" cy="190500"/>
          </a:xfrm>
          <a:custGeom>
            <a:avLst/>
            <a:gdLst/>
            <a:ahLst/>
            <a:cxnLst/>
            <a:rect l="0" t="0" r="0" b="0"/>
            <a:pathLst>
              <a:path w="1690116" h="190500">
                <a:moveTo>
                  <a:pt x="0" y="190500"/>
                </a:moveTo>
                <a:lnTo>
                  <a:pt x="1690116" y="190500"/>
                </a:lnTo>
                <a:lnTo>
                  <a:pt x="1690116" y="0"/>
                </a:lnTo>
                <a:lnTo>
                  <a:pt x="0" y="0"/>
                </a:lnTo>
                <a:lnTo>
                  <a:pt x="0" y="19050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68" name="Picture 106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6707" y="1965961"/>
            <a:ext cx="6982968" cy="3240023"/>
          </a:xfrm>
          <a:prstGeom prst="rect">
            <a:avLst/>
          </a:prstGeom>
          <a:noFill/>
        </p:spPr>
      </p:pic>
      <p:sp>
        <p:nvSpPr>
          <p:cNvPr id="1069" name="Freeform 1069"/>
          <p:cNvSpPr/>
          <p:nvPr/>
        </p:nvSpPr>
        <p:spPr>
          <a:xfrm>
            <a:off x="4904232" y="4506468"/>
            <a:ext cx="560832" cy="562356"/>
          </a:xfrm>
          <a:custGeom>
            <a:avLst/>
            <a:gdLst/>
            <a:ahLst/>
            <a:cxnLst/>
            <a:rect l="0" t="0" r="0" b="0"/>
            <a:pathLst>
              <a:path w="560832" h="562356">
                <a:moveTo>
                  <a:pt x="0" y="281178"/>
                </a:moveTo>
                <a:cubicBezTo>
                  <a:pt x="0" y="125857"/>
                  <a:pt x="125602" y="0"/>
                  <a:pt x="280415" y="0"/>
                </a:cubicBezTo>
                <a:cubicBezTo>
                  <a:pt x="435228" y="0"/>
                  <a:pt x="560832" y="125857"/>
                  <a:pt x="560832" y="281178"/>
                </a:cubicBezTo>
                <a:cubicBezTo>
                  <a:pt x="560832" y="436500"/>
                  <a:pt x="435228" y="562356"/>
                  <a:pt x="280415" y="562356"/>
                </a:cubicBezTo>
                <a:cubicBezTo>
                  <a:pt x="125602" y="562356"/>
                  <a:pt x="0" y="436500"/>
                  <a:pt x="0" y="281178"/>
                </a:cubicBezTo>
                <a:close/>
                <a:moveTo>
                  <a:pt x="-2833878" y="2351532"/>
                </a:moveTo>
                <a:moveTo>
                  <a:pt x="434721" y="364618"/>
                </a:moveTo>
                <a:cubicBezTo>
                  <a:pt x="480568" y="279019"/>
                  <a:pt x="448690" y="172340"/>
                  <a:pt x="363473" y="126238"/>
                </a:cubicBezTo>
                <a:cubicBezTo>
                  <a:pt x="311531" y="98172"/>
                  <a:pt x="249046" y="98172"/>
                  <a:pt x="197103" y="126238"/>
                </a:cubicBezTo>
                <a:close/>
                <a:moveTo>
                  <a:pt x="-2917318" y="2351532"/>
                </a:moveTo>
                <a:moveTo>
                  <a:pt x="126110" y="197740"/>
                </a:moveTo>
                <a:cubicBezTo>
                  <a:pt x="80264" y="283337"/>
                  <a:pt x="112140" y="390018"/>
                  <a:pt x="197358" y="436118"/>
                </a:cubicBezTo>
                <a:cubicBezTo>
                  <a:pt x="249301" y="464185"/>
                  <a:pt x="311784" y="464185"/>
                  <a:pt x="363727" y="436118"/>
                </a:cubicBezTo>
                <a:close/>
                <a:moveTo>
                  <a:pt x="-2750440" y="2351532"/>
                </a:moveTo>
              </a:path>
            </a:pathLst>
          </a:custGeom>
          <a:solidFill>
            <a:srgbClr val="FF0000">
              <a:alpha val="100000"/>
            </a:srgbClr>
          </a:solidFill>
          <a:ln w="198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0" name="Freeform 1070"/>
          <p:cNvSpPr/>
          <p:nvPr/>
        </p:nvSpPr>
        <p:spPr>
          <a:xfrm>
            <a:off x="4904232" y="4506468"/>
            <a:ext cx="560832" cy="562356"/>
          </a:xfrm>
          <a:custGeom>
            <a:avLst/>
            <a:gdLst/>
            <a:ahLst/>
            <a:cxnLst/>
            <a:rect l="0" t="0" r="0" b="0"/>
            <a:pathLst>
              <a:path w="560832" h="562356">
                <a:moveTo>
                  <a:pt x="0" y="281178"/>
                </a:moveTo>
                <a:cubicBezTo>
                  <a:pt x="0" y="125857"/>
                  <a:pt x="125602" y="0"/>
                  <a:pt x="280415" y="0"/>
                </a:cubicBezTo>
                <a:cubicBezTo>
                  <a:pt x="435228" y="0"/>
                  <a:pt x="560832" y="125857"/>
                  <a:pt x="560832" y="281178"/>
                </a:cubicBezTo>
                <a:cubicBezTo>
                  <a:pt x="560832" y="436500"/>
                  <a:pt x="435228" y="562356"/>
                  <a:pt x="280415" y="562356"/>
                </a:cubicBezTo>
                <a:cubicBezTo>
                  <a:pt x="125602" y="562356"/>
                  <a:pt x="0" y="436500"/>
                  <a:pt x="0" y="281178"/>
                </a:cubicBezTo>
                <a:close/>
                <a:moveTo>
                  <a:pt x="-2833878" y="2351532"/>
                </a:moveTo>
                <a:moveTo>
                  <a:pt x="434721" y="364618"/>
                </a:moveTo>
                <a:cubicBezTo>
                  <a:pt x="480568" y="279019"/>
                  <a:pt x="448690" y="172340"/>
                  <a:pt x="363473" y="126238"/>
                </a:cubicBezTo>
                <a:cubicBezTo>
                  <a:pt x="311531" y="98172"/>
                  <a:pt x="249046" y="98172"/>
                  <a:pt x="197103" y="126238"/>
                </a:cubicBezTo>
                <a:close/>
                <a:moveTo>
                  <a:pt x="-2917318" y="2351532"/>
                </a:moveTo>
                <a:moveTo>
                  <a:pt x="126110" y="197740"/>
                </a:moveTo>
                <a:cubicBezTo>
                  <a:pt x="80264" y="283337"/>
                  <a:pt x="112140" y="390018"/>
                  <a:pt x="197358" y="436118"/>
                </a:cubicBezTo>
                <a:cubicBezTo>
                  <a:pt x="249301" y="464185"/>
                  <a:pt x="311784" y="464185"/>
                  <a:pt x="363727" y="436118"/>
                </a:cubicBezTo>
                <a:close/>
                <a:moveTo>
                  <a:pt x="-2750440" y="2351532"/>
                </a:moveTo>
              </a:path>
            </a:pathLst>
          </a:custGeom>
          <a:noFill/>
          <a:ln w="3047" cap="flat" cmpd="sng">
            <a:solidFill>
              <a:srgbClr val="FF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1" name="Freeform 1071"/>
          <p:cNvSpPr/>
          <p:nvPr/>
        </p:nvSpPr>
        <p:spPr>
          <a:xfrm>
            <a:off x="5712714" y="2021586"/>
            <a:ext cx="978408" cy="248412"/>
          </a:xfrm>
          <a:custGeom>
            <a:avLst/>
            <a:gdLst/>
            <a:ahLst/>
            <a:cxnLst/>
            <a:rect l="0" t="0" r="0" b="0"/>
            <a:pathLst>
              <a:path w="978408" h="248412">
                <a:moveTo>
                  <a:pt x="0" y="248412"/>
                </a:moveTo>
                <a:lnTo>
                  <a:pt x="978408" y="248412"/>
                </a:lnTo>
                <a:lnTo>
                  <a:pt x="978408" y="0"/>
                </a:lnTo>
                <a:lnTo>
                  <a:pt x="0" y="0"/>
                </a:lnTo>
                <a:lnTo>
                  <a:pt x="0" y="248412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2" name="Freeform 1072"/>
          <p:cNvSpPr/>
          <p:nvPr/>
        </p:nvSpPr>
        <p:spPr>
          <a:xfrm>
            <a:off x="5712714" y="4650487"/>
            <a:ext cx="978408" cy="248412"/>
          </a:xfrm>
          <a:custGeom>
            <a:avLst/>
            <a:gdLst/>
            <a:ahLst/>
            <a:cxnLst/>
            <a:rect l="0" t="0" r="0" b="0"/>
            <a:pathLst>
              <a:path w="978408" h="248412">
                <a:moveTo>
                  <a:pt x="0" y="248412"/>
                </a:moveTo>
                <a:lnTo>
                  <a:pt x="978408" y="248412"/>
                </a:lnTo>
                <a:lnTo>
                  <a:pt x="978408" y="0"/>
                </a:lnTo>
                <a:lnTo>
                  <a:pt x="0" y="0"/>
                </a:lnTo>
                <a:lnTo>
                  <a:pt x="0" y="248412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3" name="Freeform 1073"/>
          <p:cNvSpPr/>
          <p:nvPr/>
        </p:nvSpPr>
        <p:spPr>
          <a:xfrm>
            <a:off x="2893314" y="2855214"/>
            <a:ext cx="976884" cy="385572"/>
          </a:xfrm>
          <a:custGeom>
            <a:avLst/>
            <a:gdLst/>
            <a:ahLst/>
            <a:cxnLst/>
            <a:rect l="0" t="0" r="0" b="0"/>
            <a:pathLst>
              <a:path w="976884" h="385572">
                <a:moveTo>
                  <a:pt x="0" y="385572"/>
                </a:moveTo>
                <a:lnTo>
                  <a:pt x="976884" y="385572"/>
                </a:lnTo>
                <a:lnTo>
                  <a:pt x="976884" y="0"/>
                </a:lnTo>
                <a:lnTo>
                  <a:pt x="0" y="0"/>
                </a:lnTo>
                <a:lnTo>
                  <a:pt x="0" y="385572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4" name="Rectangle 1074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56</a:t>
            </a:r>
          </a:p>
        </p:txBody>
      </p:sp>
      <p:sp>
        <p:nvSpPr>
          <p:cNvPr id="1075" name="Rectangle 1075"/>
          <p:cNvSpPr/>
          <p:nvPr/>
        </p:nvSpPr>
        <p:spPr>
          <a:xfrm>
            <a:off x="729691" y="1560794"/>
            <a:ext cx="6849080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1" i="0" spc="0" baseline="0" dirty="0">
                <a:solidFill>
                  <a:srgbClr val="F0AB00"/>
                </a:solidFill>
                <a:latin typeface="Arial"/>
              </a:rPr>
              <a:t>2</a:t>
            </a:r>
            <a:r>
              <a:rPr lang="en-AU" sz="1596" b="1" i="0" spc="528" baseline="0" dirty="0">
                <a:solidFill>
                  <a:srgbClr val="F0AB00"/>
                </a:solidFill>
                <a:latin typeface="Arial"/>
              </a:rPr>
              <a:t>.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Content—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Net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ork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ill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displa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the current Catalog (if it is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under 4Mb)</a:t>
            </a:r>
          </a:p>
        </p:txBody>
      </p:sp>
      <p:sp>
        <p:nvSpPr>
          <p:cNvPr id="1076" name="Rectangle 1076"/>
          <p:cNvSpPr/>
          <p:nvPr/>
        </p:nvSpPr>
        <p:spPr>
          <a:xfrm>
            <a:off x="729691" y="5271226"/>
            <a:ext cx="10890052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7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-2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e don’t </a:t>
            </a:r>
            <a:r>
              <a:rPr lang="en-AU" sz="1596" b="0" i="0" spc="-12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ant to “Create a Ne</a:t>
            </a:r>
            <a:r>
              <a:rPr lang="en-AU" sz="1596" b="0" i="0" spc="-13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-80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ersion”—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that button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ill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take us back to the beginning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as if 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e are uploading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a brand </a:t>
            </a:r>
          </a:p>
        </p:txBody>
      </p:sp>
      <p:sp>
        <p:nvSpPr>
          <p:cNvPr id="1077" name="Rectangle 1077"/>
          <p:cNvSpPr/>
          <p:nvPr/>
        </p:nvSpPr>
        <p:spPr>
          <a:xfrm>
            <a:off x="907999" y="5499775"/>
            <a:ext cx="1127170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Catalog</a:t>
            </a:r>
          </a:p>
        </p:txBody>
      </p:sp>
      <p:sp>
        <p:nvSpPr>
          <p:cNvPr id="1078" name="Rectangle 1078"/>
          <p:cNvSpPr/>
          <p:nvPr/>
        </p:nvSpPr>
        <p:spPr>
          <a:xfrm>
            <a:off x="729691" y="5804575"/>
            <a:ext cx="10394481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7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-2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e </a:t>
            </a:r>
            <a:r>
              <a:rPr lang="en-AU" sz="1596" b="0" i="0" spc="-12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ant to “Upload a Catalog File”—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this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ill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replace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existing Catalog File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ith our updated Catalog. Click</a:t>
            </a:r>
            <a:r>
              <a:rPr lang="en-AU" sz="15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</a:t>
            </a:r>
          </a:p>
        </p:txBody>
      </p:sp>
      <p:sp>
        <p:nvSpPr>
          <p:cNvPr id="1079" name="Rectangle 1079"/>
          <p:cNvSpPr/>
          <p:nvPr/>
        </p:nvSpPr>
        <p:spPr>
          <a:xfrm>
            <a:off x="907999" y="6032831"/>
            <a:ext cx="2517953" cy="2716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8" b="1" i="0" spc="0" baseline="0" dirty="0">
                <a:solidFill>
                  <a:srgbClr val="000000"/>
                </a:solidFill>
                <a:latin typeface="Arial"/>
              </a:rPr>
              <a:t>Upload Catalog File 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button</a:t>
            </a:r>
          </a:p>
        </p:txBody>
      </p:sp>
      <p:sp>
        <p:nvSpPr>
          <p:cNvPr id="1080" name="Rectangle 1080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Freeform 1081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2" name="Freeform 1082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3" name="Freeform 1083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4" name="Freeform 1084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5" name="Freeform 1085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6" name="Picture 108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8104" y="2763013"/>
            <a:ext cx="5958840" cy="2083307"/>
          </a:xfrm>
          <a:prstGeom prst="rect">
            <a:avLst/>
          </a:prstGeom>
          <a:noFill/>
        </p:spPr>
      </p:pic>
      <p:sp>
        <p:nvSpPr>
          <p:cNvPr id="1087" name="Freeform 1087"/>
          <p:cNvSpPr/>
          <p:nvPr/>
        </p:nvSpPr>
        <p:spPr>
          <a:xfrm>
            <a:off x="4347209" y="3385567"/>
            <a:ext cx="2240280" cy="519683"/>
          </a:xfrm>
          <a:custGeom>
            <a:avLst/>
            <a:gdLst/>
            <a:ahLst/>
            <a:cxnLst/>
            <a:rect l="0" t="0" r="0" b="0"/>
            <a:pathLst>
              <a:path w="2240280" h="519683">
                <a:moveTo>
                  <a:pt x="0" y="519683"/>
                </a:moveTo>
                <a:lnTo>
                  <a:pt x="2240280" y="519683"/>
                </a:lnTo>
                <a:lnTo>
                  <a:pt x="2240280" y="0"/>
                </a:lnTo>
                <a:lnTo>
                  <a:pt x="0" y="0"/>
                </a:lnTo>
                <a:lnTo>
                  <a:pt x="0" y="519683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8" name="Freeform 1088"/>
          <p:cNvSpPr/>
          <p:nvPr/>
        </p:nvSpPr>
        <p:spPr>
          <a:xfrm>
            <a:off x="4368546" y="4347211"/>
            <a:ext cx="893064" cy="251460"/>
          </a:xfrm>
          <a:custGeom>
            <a:avLst/>
            <a:gdLst/>
            <a:ahLst/>
            <a:cxnLst/>
            <a:rect l="0" t="0" r="0" b="0"/>
            <a:pathLst>
              <a:path w="893064" h="251460">
                <a:moveTo>
                  <a:pt x="0" y="251460"/>
                </a:moveTo>
                <a:lnTo>
                  <a:pt x="893064" y="251460"/>
                </a:lnTo>
                <a:lnTo>
                  <a:pt x="89306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9" name="Rectangle 1089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57</a:t>
            </a:r>
          </a:p>
        </p:txBody>
      </p:sp>
      <p:sp>
        <p:nvSpPr>
          <p:cNvPr id="1090" name="Rectangle 1090"/>
          <p:cNvSpPr/>
          <p:nvPr/>
        </p:nvSpPr>
        <p:spPr>
          <a:xfrm>
            <a:off x="790651" y="1574510"/>
            <a:ext cx="8750185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4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Select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our Catalog file, b</a:t>
            </a:r>
            <a:r>
              <a:rPr lang="en-AU" sz="1596" b="0" i="0" spc="-1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clicking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Choose File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button, the</a:t>
            </a:r>
            <a:r>
              <a:rPr lang="en-AU" sz="1596" b="0" i="0" spc="45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“Bro</a:t>
            </a:r>
            <a:r>
              <a:rPr lang="en-AU" sz="1596" b="0" i="0" spc="-15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se” and point to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our file</a:t>
            </a:r>
          </a:p>
        </p:txBody>
      </p:sp>
      <p:sp>
        <p:nvSpPr>
          <p:cNvPr id="1091" name="Rectangle 1091"/>
          <p:cNvSpPr/>
          <p:nvPr/>
        </p:nvSpPr>
        <p:spPr>
          <a:xfrm>
            <a:off x="965911" y="1886659"/>
            <a:ext cx="4574572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6" b="0" i="0" spc="675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See the</a:t>
            </a:r>
            <a:r>
              <a:rPr lang="en-AU" sz="1406" b="0" i="0" spc="-10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"/>
              </a:rPr>
              <a:t>Appendi</a:t>
            </a:r>
            <a:r>
              <a:rPr lang="en-AU" sz="1406" b="0" i="0" spc="-18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—“Ho</a:t>
            </a:r>
            <a:r>
              <a:rPr lang="en-AU" sz="1406" b="0" i="0" spc="-22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 to</a:t>
            </a:r>
            <a:r>
              <a:rPr lang="en-AU" sz="1406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con</a:t>
            </a:r>
            <a:r>
              <a:rPr lang="en-AU" sz="1406" b="0" i="0" spc="-23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ert</a:t>
            </a:r>
            <a:r>
              <a:rPr lang="en-AU" sz="1406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an</a:t>
            </a:r>
            <a:r>
              <a:rPr lang="en-AU" sz="1406" b="0" i="0" spc="-2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1406" b="0" i="0" spc="-22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cel file</a:t>
            </a:r>
            <a:r>
              <a:rPr lang="en-AU" sz="1406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1406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6" b="0" i="0" spc="0" baseline="0" dirty="0">
                <a:solidFill>
                  <a:srgbClr val="000000"/>
                </a:solidFill>
                <a:latin typeface="ArialMT"/>
              </a:rPr>
              <a:t>CIF”</a:t>
            </a:r>
          </a:p>
        </p:txBody>
      </p:sp>
      <p:sp>
        <p:nvSpPr>
          <p:cNvPr id="1092" name="Rectangle 1092"/>
          <p:cNvSpPr/>
          <p:nvPr/>
        </p:nvSpPr>
        <p:spPr>
          <a:xfrm>
            <a:off x="790651" y="2108291"/>
            <a:ext cx="6358176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4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After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 have selected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our Catalog file, click</a:t>
            </a:r>
            <a:r>
              <a:rPr lang="en-AU" sz="1596" b="0" i="0" spc="-2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“</a:t>
            </a:r>
            <a:r>
              <a:rPr lang="en-AU" sz="1596" b="0" i="0" spc="-120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alidate and Publish”</a:t>
            </a:r>
          </a:p>
        </p:txBody>
      </p:sp>
      <p:sp>
        <p:nvSpPr>
          <p:cNvPr id="1093" name="Rectangle 1093"/>
          <p:cNvSpPr/>
          <p:nvPr/>
        </p:nvSpPr>
        <p:spPr>
          <a:xfrm>
            <a:off x="790651" y="5105110"/>
            <a:ext cx="10769159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4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As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our Catalog</a:t>
            </a:r>
            <a:r>
              <a:rPr lang="en-AU" sz="1596" b="0" i="0" spc="-1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loads,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ill</a:t>
            </a:r>
            <a:r>
              <a:rPr lang="en-AU" sz="1596" b="0" i="0" spc="-1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be returned to the Catalog Home screen and the status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ill</a:t>
            </a:r>
            <a:r>
              <a:rPr lang="en-AU" sz="1596" b="0" i="0" spc="-1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read “</a:t>
            </a:r>
            <a:r>
              <a:rPr lang="en-AU" sz="1596" b="0" i="0" spc="-120" baseline="0" dirty="0">
                <a:solidFill>
                  <a:srgbClr val="000000"/>
                </a:solidFill>
                <a:latin typeface="ArialMT"/>
              </a:rPr>
              <a:t>V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alidating”. Click</a:t>
            </a:r>
            <a:r>
              <a:rPr lang="en-AU" sz="1596" b="0" i="0" spc="-2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the </a:t>
            </a:r>
          </a:p>
        </p:txBody>
      </p:sp>
      <p:sp>
        <p:nvSpPr>
          <p:cNvPr id="1094" name="Rectangle 1094"/>
          <p:cNvSpPr/>
          <p:nvPr/>
        </p:nvSpPr>
        <p:spPr>
          <a:xfrm>
            <a:off x="965911" y="5333710"/>
            <a:ext cx="9983392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“Refresh” button at the bottom of the screen to see the status change. Be sure to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ait for the validation</a:t>
            </a:r>
            <a:r>
              <a:rPr lang="en-AU" sz="1596" b="0" i="0" spc="-2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to finish</a:t>
            </a:r>
          </a:p>
        </p:txBody>
      </p:sp>
      <p:sp>
        <p:nvSpPr>
          <p:cNvPr id="1095" name="Rectangle 1095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Freeform 1096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7" name="Freeform 109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8" name="Freeform 109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9" name="Freeform 109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0" name="Freeform 110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01" name="Picture 1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1364" y="2269237"/>
            <a:ext cx="7127747" cy="2482595"/>
          </a:xfrm>
          <a:prstGeom prst="rect">
            <a:avLst/>
          </a:prstGeom>
          <a:noFill/>
        </p:spPr>
      </p:pic>
      <p:pic>
        <p:nvPicPr>
          <p:cNvPr id="1102" name="Picture 1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4291" y="3156205"/>
            <a:ext cx="893063" cy="281940"/>
          </a:xfrm>
          <a:prstGeom prst="rect">
            <a:avLst/>
          </a:prstGeom>
          <a:noFill/>
        </p:spPr>
      </p:pic>
      <p:pic>
        <p:nvPicPr>
          <p:cNvPr id="1103" name="Picture 1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4291" y="3584448"/>
            <a:ext cx="893063" cy="283463"/>
          </a:xfrm>
          <a:prstGeom prst="rect">
            <a:avLst/>
          </a:prstGeom>
          <a:noFill/>
        </p:spPr>
      </p:pic>
      <p:pic>
        <p:nvPicPr>
          <p:cNvPr id="1104" name="Picture 110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3951" y="3171445"/>
            <a:ext cx="184404" cy="196595"/>
          </a:xfrm>
          <a:prstGeom prst="rect">
            <a:avLst/>
          </a:prstGeom>
          <a:noFill/>
        </p:spPr>
      </p:pic>
      <p:sp>
        <p:nvSpPr>
          <p:cNvPr id="1105" name="Freeform 1105"/>
          <p:cNvSpPr/>
          <p:nvPr/>
        </p:nvSpPr>
        <p:spPr>
          <a:xfrm>
            <a:off x="8876538" y="3161539"/>
            <a:ext cx="403860" cy="350520"/>
          </a:xfrm>
          <a:custGeom>
            <a:avLst/>
            <a:gdLst/>
            <a:ahLst/>
            <a:cxnLst/>
            <a:rect l="0" t="0" r="0" b="0"/>
            <a:pathLst>
              <a:path w="403860" h="350520">
                <a:moveTo>
                  <a:pt x="0" y="350520"/>
                </a:moveTo>
                <a:lnTo>
                  <a:pt x="403860" y="350520"/>
                </a:lnTo>
                <a:lnTo>
                  <a:pt x="403860" y="0"/>
                </a:lnTo>
                <a:lnTo>
                  <a:pt x="0" y="0"/>
                </a:lnTo>
                <a:lnTo>
                  <a:pt x="0" y="35052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6" name="Freeform 1106"/>
          <p:cNvSpPr/>
          <p:nvPr/>
        </p:nvSpPr>
        <p:spPr>
          <a:xfrm>
            <a:off x="2617470" y="3099055"/>
            <a:ext cx="278892" cy="344424"/>
          </a:xfrm>
          <a:custGeom>
            <a:avLst/>
            <a:gdLst/>
            <a:ahLst/>
            <a:cxnLst/>
            <a:rect l="0" t="0" r="0" b="0"/>
            <a:pathLst>
              <a:path w="278892" h="344424">
                <a:moveTo>
                  <a:pt x="0" y="344424"/>
                </a:moveTo>
                <a:lnTo>
                  <a:pt x="278892" y="344424"/>
                </a:lnTo>
                <a:lnTo>
                  <a:pt x="278892" y="0"/>
                </a:lnTo>
                <a:lnTo>
                  <a:pt x="0" y="0"/>
                </a:lnTo>
                <a:lnTo>
                  <a:pt x="0" y="34442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7" name="Freeform 1107"/>
          <p:cNvSpPr/>
          <p:nvPr/>
        </p:nvSpPr>
        <p:spPr>
          <a:xfrm>
            <a:off x="4850129" y="3161539"/>
            <a:ext cx="2138172" cy="733044"/>
          </a:xfrm>
          <a:custGeom>
            <a:avLst/>
            <a:gdLst/>
            <a:ahLst/>
            <a:cxnLst/>
            <a:rect l="0" t="0" r="0" b="0"/>
            <a:pathLst>
              <a:path w="2138172" h="733044">
                <a:moveTo>
                  <a:pt x="0" y="733044"/>
                </a:moveTo>
                <a:lnTo>
                  <a:pt x="2138172" y="733044"/>
                </a:lnTo>
                <a:lnTo>
                  <a:pt x="2138172" y="0"/>
                </a:lnTo>
                <a:lnTo>
                  <a:pt x="0" y="0"/>
                </a:lnTo>
                <a:lnTo>
                  <a:pt x="0" y="733044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8" name="Rectangle 1108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58</a:t>
            </a:r>
          </a:p>
        </p:txBody>
      </p:sp>
      <p:sp>
        <p:nvSpPr>
          <p:cNvPr id="1109" name="Rectangle 1109"/>
          <p:cNvSpPr/>
          <p:nvPr/>
        </p:nvSpPr>
        <p:spPr>
          <a:xfrm>
            <a:off x="731824" y="1574256"/>
            <a:ext cx="10877531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When </a:t>
            </a:r>
            <a:r>
              <a:rPr lang="en-AU" sz="1596" b="0" i="0" spc="-1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our Catalog passes the Network upload validation,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Net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ork ma</a:t>
            </a:r>
            <a:r>
              <a:rPr lang="en-AU" sz="1596" b="0" i="0" spc="-1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sho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an</a:t>
            </a:r>
            <a:r>
              <a:rPr lang="en-AU" sz="1596" b="0" i="0" spc="-1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of these statuses: 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“Published”, </a:t>
            </a:r>
          </a:p>
        </p:txBody>
      </p:sp>
      <p:sp>
        <p:nvSpPr>
          <p:cNvPr id="1110" name="Rectangle 1110"/>
          <p:cNvSpPr/>
          <p:nvPr/>
        </p:nvSpPr>
        <p:spPr>
          <a:xfrm>
            <a:off x="902512" y="1803110"/>
            <a:ext cx="10221706" cy="4998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“</a:t>
            </a:r>
            <a:r>
              <a:rPr lang="en-AU" sz="1596" b="1" i="0" spc="-80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alidated b</a:t>
            </a:r>
            <a:r>
              <a:rPr lang="en-AU" sz="1596" b="1" i="0" spc="-3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 Customer” or “Pending Bu</a:t>
            </a:r>
            <a:r>
              <a:rPr lang="en-AU" sz="1596" b="1" i="0" spc="-3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er </a:t>
            </a:r>
            <a:r>
              <a:rPr lang="en-AU" sz="1596" b="1" i="0" spc="-80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alidation”—</a:t>
            </a:r>
            <a:r>
              <a:rPr lang="en-AU" sz="1596" b="0" i="1" spc="0" baseline="0" dirty="0">
                <a:solidFill>
                  <a:srgbClr val="000000"/>
                </a:solidFill>
                <a:latin typeface="Arial"/>
              </a:rPr>
              <a:t>note that these are 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al</a:t>
            </a:r>
            <a:r>
              <a:rPr lang="en-AU" sz="1596" b="1" i="0" spc="456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596" b="0" i="1" spc="0" baseline="0" dirty="0">
                <a:solidFill>
                  <a:srgbClr val="000000"/>
                </a:solidFill>
                <a:latin typeface="Arial"/>
              </a:rPr>
              <a:t>valid</a:t>
            </a:r>
            <a:r>
              <a:rPr lang="en-AU" sz="1596" b="0" i="1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1" spc="0" baseline="0" dirty="0">
                <a:solidFill>
                  <a:srgbClr val="000000"/>
                </a:solidFill>
                <a:latin typeface="Arial"/>
              </a:rPr>
              <a:t>statuses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.</a:t>
            </a:r>
            <a:r>
              <a:rPr lang="en-AU" sz="15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upload is </a:t>
            </a:r>
          </a:p>
          <a:p>
            <a:pPr marL="0">
              <a:lnSpc>
                <a:spcPts val="1800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complete</a:t>
            </a:r>
          </a:p>
        </p:txBody>
      </p:sp>
      <p:sp>
        <p:nvSpPr>
          <p:cNvPr id="1111" name="Rectangle 1111"/>
          <p:cNvSpPr/>
          <p:nvPr/>
        </p:nvSpPr>
        <p:spPr>
          <a:xfrm>
            <a:off x="731824" y="4851745"/>
            <a:ext cx="9970440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Notice that the Catalog Name sta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ed the same, but the new File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Name we loaded is reflected on the Net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ork</a:t>
            </a:r>
          </a:p>
        </p:txBody>
      </p:sp>
      <p:sp>
        <p:nvSpPr>
          <p:cNvPr id="1112" name="Rectangle 1112"/>
          <p:cNvSpPr/>
          <p:nvPr/>
        </p:nvSpPr>
        <p:spPr>
          <a:xfrm>
            <a:off x="731824" y="5156545"/>
            <a:ext cx="10672160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Net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ork does Catalog version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control for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ou. See that our replacement Catalog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is no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-80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ersion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2, and is active. </a:t>
            </a:r>
          </a:p>
        </p:txBody>
      </p:sp>
      <p:sp>
        <p:nvSpPr>
          <p:cNvPr id="1113" name="Rectangle 1113"/>
          <p:cNvSpPr/>
          <p:nvPr/>
        </p:nvSpPr>
        <p:spPr>
          <a:xfrm>
            <a:off x="902512" y="5385170"/>
            <a:ext cx="5932592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Note that the radio button has moved up to our ne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active version</a:t>
            </a:r>
          </a:p>
        </p:txBody>
      </p:sp>
      <p:sp>
        <p:nvSpPr>
          <p:cNvPr id="1114" name="Rectangle 1114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49E892-F146-4F06-9EEC-B9673FAB9399}"/>
              </a:ext>
            </a:extLst>
          </p:cNvPr>
          <p:cNvSpPr/>
          <p:nvPr/>
        </p:nvSpPr>
        <p:spPr>
          <a:xfrm>
            <a:off x="3281274" y="3185061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43BC5F-2FC1-4430-8B89-6834196F4214}"/>
              </a:ext>
            </a:extLst>
          </p:cNvPr>
          <p:cNvSpPr/>
          <p:nvPr/>
        </p:nvSpPr>
        <p:spPr>
          <a:xfrm>
            <a:off x="3236790" y="3584448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4021232-2551-41EE-B6E1-967F323CFDB1}"/>
              </a:ext>
            </a:extLst>
          </p:cNvPr>
          <p:cNvSpPr/>
          <p:nvPr/>
        </p:nvSpPr>
        <p:spPr>
          <a:xfrm>
            <a:off x="3332002" y="3910409"/>
            <a:ext cx="818946" cy="116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2E885-DA03-43FA-8BBE-81C12DAC26F9}"/>
              </a:ext>
            </a:extLst>
          </p:cNvPr>
          <p:cNvSpPr/>
          <p:nvPr/>
        </p:nvSpPr>
        <p:spPr>
          <a:xfrm>
            <a:off x="4160392" y="3199711"/>
            <a:ext cx="512952" cy="69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8178EF-980D-49A7-B71D-29D6E17EE88E}"/>
              </a:ext>
            </a:extLst>
          </p:cNvPr>
          <p:cNvSpPr/>
          <p:nvPr/>
        </p:nvSpPr>
        <p:spPr>
          <a:xfrm>
            <a:off x="7558759" y="3167127"/>
            <a:ext cx="347447" cy="9652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Freeform 1115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6" name="Freeform 1116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7" name="Freeform 1117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8" name="Freeform 1118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9" name="Freeform 1119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0" name="Rectangle 112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59</a:t>
            </a:r>
          </a:p>
        </p:txBody>
      </p:sp>
      <p:sp>
        <p:nvSpPr>
          <p:cNvPr id="1121" name="Rectangle 1121"/>
          <p:cNvSpPr/>
          <p:nvPr/>
        </p:nvSpPr>
        <p:spPr>
          <a:xfrm>
            <a:off x="504139" y="1567877"/>
            <a:ext cx="2387591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Customer</a:t>
            </a:r>
            <a:r>
              <a:rPr lang="en-AU" sz="2004" b="0" i="0" spc="-16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Approval</a:t>
            </a:r>
          </a:p>
        </p:txBody>
      </p:sp>
      <p:sp>
        <p:nvSpPr>
          <p:cNvPr id="1122" name="Rectangle 1122"/>
          <p:cNvSpPr/>
          <p:nvPr/>
        </p:nvSpPr>
        <p:spPr>
          <a:xfrm>
            <a:off x="734263" y="1932763"/>
            <a:ext cx="1092357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When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 passes 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upload validation,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Customer is then notified to audit, validate </a:t>
            </a:r>
          </a:p>
        </p:txBody>
      </p:sp>
      <p:sp>
        <p:nvSpPr>
          <p:cNvPr id="1123" name="Rectangle 1123"/>
          <p:cNvSpPr/>
          <p:nvPr/>
        </p:nvSpPr>
        <p:spPr>
          <a:xfrm>
            <a:off x="904951" y="2187271"/>
            <a:ext cx="275325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approve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Catalog. </a:t>
            </a:r>
          </a:p>
        </p:txBody>
      </p:sp>
      <p:sp>
        <p:nvSpPr>
          <p:cNvPr id="1124" name="Rectangle 1124"/>
          <p:cNvSpPr/>
          <p:nvPr/>
        </p:nvSpPr>
        <p:spPr>
          <a:xfrm>
            <a:off x="734263" y="2556079"/>
            <a:ext cx="1084907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Each Customer ma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have specific validation rules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and these rules ma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be more strict th</a:t>
            </a:r>
            <a:r>
              <a:rPr lang="en-AU" sz="1800" b="0" i="0" spc="-1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 the standard </a:t>
            </a:r>
          </a:p>
        </p:txBody>
      </p:sp>
      <p:sp>
        <p:nvSpPr>
          <p:cNvPr id="1125" name="Rectangle 1125"/>
          <p:cNvSpPr/>
          <p:nvPr/>
        </p:nvSpPr>
        <p:spPr>
          <a:xfrm>
            <a:off x="904951" y="2809063"/>
            <a:ext cx="10282022" cy="5603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rules.</a:t>
            </a:r>
            <a:r>
              <a:rPr lang="en-AU" sz="1800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means that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Catalog could pass the Net</a:t>
            </a:r>
            <a:r>
              <a:rPr lang="en-AU" sz="1800" b="0" i="0" spc="-4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validation, but fail the Customer-</a:t>
            </a:r>
          </a:p>
          <a:p>
            <a:pPr marL="0">
              <a:lnSpc>
                <a:spcPts val="2004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specific rules and be returned to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</a:t>
            </a:r>
          </a:p>
        </p:txBody>
      </p:sp>
      <p:sp>
        <p:nvSpPr>
          <p:cNvPr id="1126" name="Rectangle 1126"/>
          <p:cNvSpPr/>
          <p:nvPr/>
        </p:nvSpPr>
        <p:spPr>
          <a:xfrm>
            <a:off x="734263" y="3406725"/>
            <a:ext cx="1076726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19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If 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8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nd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6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AU" sz="1800" b="0" i="0" spc="-1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4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8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og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il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1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ha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equ</a:t>
            </a:r>
            <a:r>
              <a:rPr lang="en-AU" sz="1800" b="0" i="0" spc="-28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tt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en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ou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64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1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no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ed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b</a:t>
            </a:r>
            <a:r>
              <a:rPr lang="en-AU" sz="1800" b="0" i="0" spc="-4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e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-M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0" i="0" spc="-27" baseline="0" dirty="0">
                <a:solidFill>
                  <a:srgbClr val="000000"/>
                </a:solidFill>
                <a:latin typeface="Arial"/>
              </a:rPr>
              <a:t>il</a:t>
            </a:r>
          </a:p>
        </p:txBody>
      </p:sp>
      <p:sp>
        <p:nvSpPr>
          <p:cNvPr id="1127" name="Rectangle 1127"/>
          <p:cNvSpPr/>
          <p:nvPr/>
        </p:nvSpPr>
        <p:spPr>
          <a:xfrm>
            <a:off x="904951" y="3754538"/>
            <a:ext cx="10215295" cy="4671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48"/>
            <a:r>
              <a:rPr lang="en-AU" sz="1403" b="0" i="0" spc="652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Correctio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1403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should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 made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 the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original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cel file,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then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correcte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needs</a:t>
            </a:r>
            <a:r>
              <a:rPr lang="en-AU" sz="1403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 uploaded</a:t>
            </a:r>
            <a:r>
              <a:rPr lang="en-AU" sz="1403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ork</a:t>
            </a:r>
          </a:p>
          <a:p>
            <a:pPr marL="0">
              <a:lnSpc>
                <a:spcPts val="1800"/>
              </a:lnSpc>
            </a:pPr>
            <a:r>
              <a:rPr lang="en-AU" sz="1403" b="0" i="0" spc="676" baseline="0" dirty="0">
                <a:solidFill>
                  <a:srgbClr val="000000"/>
                </a:solidFill>
                <a:latin typeface="Wingdings-Regular"/>
              </a:rPr>
              <a:t>▪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Each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Catalog</a:t>
            </a:r>
            <a:r>
              <a:rPr lang="en-AU" sz="1403" b="0" i="0" spc="-3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must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pass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both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Net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ork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v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alidation,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and the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Customer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audit</a:t>
            </a:r>
            <a:r>
              <a:rPr lang="en-AU" sz="1403" b="0" i="0" spc="-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before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it</a:t>
            </a:r>
            <a:r>
              <a:rPr lang="en-AU" sz="1403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can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loaded</a:t>
            </a:r>
            <a:r>
              <a:rPr lang="en-AU" sz="1403" b="0" i="0" spc="-2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into</a:t>
            </a:r>
            <a:r>
              <a:rPr lang="en-AU" sz="1403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Customer</a:t>
            </a:r>
            <a:r>
              <a:rPr lang="en-AU" sz="1403" b="0" i="0" spc="-24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1403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bu</a:t>
            </a:r>
            <a:r>
              <a:rPr lang="en-AU" sz="1403" b="0" i="0" spc="-20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403" b="0" i="0" spc="0" baseline="0" dirty="0">
                <a:solidFill>
                  <a:srgbClr val="000000"/>
                </a:solidFill>
                <a:latin typeface="ArialMT"/>
              </a:rPr>
              <a:t>ing</a:t>
            </a:r>
          </a:p>
        </p:txBody>
      </p:sp>
      <p:sp>
        <p:nvSpPr>
          <p:cNvPr id="1128" name="Rectangle 1128"/>
          <p:cNvSpPr/>
          <p:nvPr/>
        </p:nvSpPr>
        <p:spPr>
          <a:xfrm>
            <a:off x="1072591" y="4185830"/>
            <a:ext cx="3351120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applicatio</a:t>
            </a:r>
            <a:r>
              <a:rPr lang="en-AU" sz="1403" b="0" i="0" spc="-13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1403" b="0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ailable for</a:t>
            </a:r>
            <a:r>
              <a:rPr lang="en-AU" sz="1403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their</a:t>
            </a:r>
            <a:r>
              <a:rPr lang="en-AU" sz="1403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403" b="0" i="0" spc="0" baseline="0" dirty="0">
                <a:solidFill>
                  <a:srgbClr val="000000"/>
                </a:solidFill>
                <a:latin typeface="Arial"/>
              </a:rPr>
              <a:t>Users</a:t>
            </a:r>
          </a:p>
        </p:txBody>
      </p:sp>
      <p:sp>
        <p:nvSpPr>
          <p:cNvPr id="1129" name="Rectangle 1129"/>
          <p:cNvSpPr/>
          <p:nvPr/>
        </p:nvSpPr>
        <p:spPr>
          <a:xfrm>
            <a:off x="504139" y="457556"/>
            <a:ext cx="563239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Replacing Existing PunchOut</a:t>
            </a:r>
            <a:r>
              <a:rPr lang="en-AU" sz="2400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Catalogs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 144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Freeform 14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Freeform 14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9" name="Picture 14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17598" y="3021077"/>
            <a:ext cx="2881718" cy="3311474"/>
          </a:xfrm>
          <a:prstGeom prst="rect">
            <a:avLst/>
          </a:prstGeom>
          <a:noFill/>
        </p:spPr>
      </p:pic>
      <p:pic>
        <p:nvPicPr>
          <p:cNvPr id="150" name="Picture 15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30640" y="3075433"/>
            <a:ext cx="2845307" cy="3413759"/>
          </a:xfrm>
          <a:prstGeom prst="rect">
            <a:avLst/>
          </a:prstGeom>
          <a:noFill/>
        </p:spPr>
      </p:pic>
      <p:pic>
        <p:nvPicPr>
          <p:cNvPr id="151" name="Picture 15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55061" y="3099677"/>
            <a:ext cx="2747479" cy="3316135"/>
          </a:xfrm>
          <a:prstGeom prst="rect">
            <a:avLst/>
          </a:prstGeom>
          <a:noFill/>
        </p:spPr>
      </p:pic>
      <p:pic>
        <p:nvPicPr>
          <p:cNvPr id="152" name="Picture 15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44292" y="3088958"/>
            <a:ext cx="2768980" cy="3337547"/>
          </a:xfrm>
          <a:prstGeom prst="rect">
            <a:avLst/>
          </a:prstGeom>
          <a:noFill/>
        </p:spPr>
      </p:pic>
      <p:sp>
        <p:nvSpPr>
          <p:cNvPr id="153" name="Rectangle 153"/>
          <p:cNvSpPr/>
          <p:nvPr/>
        </p:nvSpPr>
        <p:spPr>
          <a:xfrm>
            <a:off x="504139" y="6520587"/>
            <a:ext cx="12003286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122711" algn="l"/>
                <a:tab pos="11122711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	</a:t>
            </a:r>
          </a:p>
        </p:txBody>
      </p:sp>
      <p:sp>
        <p:nvSpPr>
          <p:cNvPr id="154" name="Rectangle 154"/>
          <p:cNvSpPr/>
          <p:nvPr/>
        </p:nvSpPr>
        <p:spPr>
          <a:xfrm>
            <a:off x="504139" y="457556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155" name="Rectangle 155"/>
          <p:cNvSpPr/>
          <p:nvPr/>
        </p:nvSpPr>
        <p:spPr>
          <a:xfrm>
            <a:off x="492556" y="1970213"/>
            <a:ext cx="695035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cXM</a:t>
            </a:r>
            <a:r>
              <a:rPr lang="en-AU" sz="2004" b="0" i="0" spc="-7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freely available and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well documente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Suppliers.</a:t>
            </a:r>
          </a:p>
        </p:txBody>
      </p:sp>
      <p:sp>
        <p:nvSpPr>
          <p:cNvPr id="156" name="Rectangle 156"/>
          <p:cNvSpPr/>
          <p:nvPr/>
        </p:nvSpPr>
        <p:spPr>
          <a:xfrm>
            <a:off x="492556" y="2403030"/>
            <a:ext cx="9222861" cy="6194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Details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syntax,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DTD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listings,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guides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other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information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 </a:t>
            </a:r>
          </a:p>
          <a:p>
            <a:pPr marL="0">
              <a:lnSpc>
                <a:spcPts val="2196"/>
              </a:lnSpc>
            </a:pP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available for</a:t>
            </a:r>
            <a:r>
              <a:rPr lang="en-AU" sz="2006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download</a:t>
            </a:r>
            <a:r>
              <a:rPr lang="en-AU" sz="2006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at:</a:t>
            </a:r>
          </a:p>
        </p:txBody>
      </p:sp>
      <p:sp>
        <p:nvSpPr>
          <p:cNvPr id="157" name="Rectangle 157"/>
          <p:cNvSpPr/>
          <p:nvPr/>
        </p:nvSpPr>
        <p:spPr>
          <a:xfrm>
            <a:off x="2670682" y="3198597"/>
            <a:ext cx="205709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u="sng" spc="0" baseline="0" dirty="0">
                <a:solidFill>
                  <a:srgbClr val="008FD3"/>
                </a:solidFill>
                <a:latin typeface="Arial"/>
                <a:hlinkClick r:id="rId2"/>
              </a:rPr>
              <a:t>ww</a:t>
            </a:r>
            <a:r>
              <a:rPr lang="en-AU" sz="2400" b="1" i="0" u="sng" spc="-87" baseline="0" dirty="0">
                <a:solidFill>
                  <a:srgbClr val="008FD3"/>
                </a:solidFill>
                <a:latin typeface="Arial"/>
                <a:hlinkClick r:id="rId2"/>
              </a:rPr>
              <a:t>w</a:t>
            </a:r>
            <a:r>
              <a:rPr lang="en-AU" sz="2400" b="1" i="0" u="sng" spc="0" baseline="0" dirty="0">
                <a:solidFill>
                  <a:srgbClr val="008FD3"/>
                </a:solidFill>
                <a:latin typeface="Arial"/>
                <a:hlinkClick r:id="rId2"/>
              </a:rPr>
              <a:t>.cxml.org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492556" y="3851211"/>
            <a:ext cx="7530748" cy="89856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Catalog-speci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ic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information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 available in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chapters</a:t>
            </a:r>
            <a:r>
              <a:rPr lang="en-AU" sz="2004" b="0" i="0" spc="-5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ti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led</a:t>
            </a:r>
          </a:p>
          <a:p>
            <a:pPr marL="0">
              <a:lnSpc>
                <a:spcPts val="2197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site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planning”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“PunchOut</a:t>
            </a:r>
            <a:r>
              <a:rPr lang="en-AU" sz="2004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transac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ions”</a:t>
            </a:r>
            <a:r>
              <a:rPr lang="en-AU" sz="2004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he 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cX</a:t>
            </a:r>
            <a:r>
              <a:rPr lang="en-AU" sz="2004" b="1" i="1" spc="-17" baseline="0" dirty="0">
                <a:solidFill>
                  <a:srgbClr val="000000"/>
                </a:solidFill>
                <a:latin typeface="Arial"/>
              </a:rPr>
              <a:t>ML</a:t>
            </a:r>
          </a:p>
          <a:p>
            <a:pPr marL="0">
              <a:lnSpc>
                <a:spcPts val="2195"/>
              </a:lnSpc>
            </a:pP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So</a:t>
            </a:r>
            <a:r>
              <a:rPr lang="en-AU" sz="2004" b="1" i="1" spc="-1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utions</a:t>
            </a:r>
            <a:r>
              <a:rPr lang="en-AU" sz="2004" b="1" i="1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Guid</a:t>
            </a:r>
            <a:r>
              <a:rPr lang="en-AU" sz="2004" b="1" i="1" spc="539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chapter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ti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le</a:t>
            </a:r>
            <a:r>
              <a:rPr lang="en-AU" sz="2004" b="0" i="0" spc="556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“PunchOut</a:t>
            </a:r>
            <a:r>
              <a:rPr lang="en-AU" sz="2004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transac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ions”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492556" y="4689664"/>
            <a:ext cx="3076411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cX</a:t>
            </a:r>
            <a:r>
              <a:rPr lang="en-AU" sz="2004" b="1" i="1" spc="-17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2004" b="1" i="1" spc="-37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 User</a:t>
            </a:r>
            <a:r>
              <a:rPr lang="en-AU" sz="2004" b="1" i="1" spc="-43" baseline="0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004" b="1" i="1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1" spc="0" baseline="0" dirty="0">
                <a:solidFill>
                  <a:srgbClr val="000000"/>
                </a:solidFill>
                <a:latin typeface="Arial"/>
              </a:rPr>
              <a:t>Guide</a:t>
            </a:r>
            <a:r>
              <a:rPr lang="en-AU" sz="2004" b="0" i="1" spc="0" baseline="0" dirty="0">
                <a:solidFill>
                  <a:srgbClr val="000000"/>
                </a:solidFill>
                <a:latin typeface="Arial"/>
              </a:rPr>
              <a:t>.</a:t>
            </a:r>
          </a:p>
        </p:txBody>
      </p:sp>
      <p:sp>
        <p:nvSpPr>
          <p:cNvPr id="160" name="Rectangle 160"/>
          <p:cNvSpPr/>
          <p:nvPr/>
        </p:nvSpPr>
        <p:spPr>
          <a:xfrm>
            <a:off x="492556" y="1545943"/>
            <a:ext cx="8184570" cy="3409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6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uses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6" b="0" i="0" spc="-1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1" i="0" spc="0" baseline="0" dirty="0">
                <a:solidFill>
                  <a:srgbClr val="000000"/>
                </a:solidFill>
                <a:latin typeface="Arial"/>
              </a:rPr>
              <a:t>cX</a:t>
            </a:r>
            <a:r>
              <a:rPr lang="en-AU" sz="2006" b="1" i="0" spc="-11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2006" b="1" i="0" spc="550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protocol,</a:t>
            </a:r>
            <a:r>
              <a:rPr lang="en-AU" sz="2006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based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on </a:t>
            </a:r>
            <a:r>
              <a:rPr lang="en-AU" sz="2006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2006" b="0" i="0" spc="-75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created</a:t>
            </a:r>
            <a:r>
              <a:rPr lang="en-AU" sz="2006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by</a:t>
            </a:r>
            <a:r>
              <a:rPr lang="en-AU" sz="2006" b="0" i="0" spc="-1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Ariba. 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Freeform 1130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1" name="Rectangle 1131"/>
          <p:cNvSpPr/>
          <p:nvPr/>
        </p:nvSpPr>
        <p:spPr>
          <a:xfrm>
            <a:off x="504139" y="3007778"/>
            <a:ext cx="5456630" cy="7483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4" b="1" i="0" spc="-326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Connectiv</a:t>
            </a:r>
            <a:r>
              <a:rPr lang="en-AU" sz="4404" b="1" i="0" spc="-14" baseline="0" dirty="0">
                <a:solidFill>
                  <a:srgbClr val="F0AB00"/>
                </a:solidFill>
                <a:latin typeface="Arial"/>
              </a:rPr>
              <a:t>i</a:t>
            </a:r>
            <a:r>
              <a:rPr lang="en-AU" sz="4404" b="1" i="0" spc="0" baseline="0" dirty="0">
                <a:solidFill>
                  <a:srgbClr val="F0AB00"/>
                </a:solidFill>
                <a:latin typeface="Arial"/>
              </a:rPr>
              <a:t>ty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Freeform 113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3" name="Freeform 113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4" name="Freeform 113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5" name="Freeform 113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6" name="Freeform 113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37" name="Picture 11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54871" y="3882645"/>
            <a:ext cx="3177032" cy="2975355"/>
          </a:xfrm>
          <a:prstGeom prst="rect">
            <a:avLst/>
          </a:prstGeom>
          <a:noFill/>
        </p:spPr>
      </p:pic>
      <p:sp>
        <p:nvSpPr>
          <p:cNvPr id="1138" name="Rectangle 1138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61</a:t>
            </a:r>
          </a:p>
        </p:txBody>
      </p:sp>
      <p:sp>
        <p:nvSpPr>
          <p:cNvPr id="1139" name="Rectangle 1139"/>
          <p:cNvSpPr/>
          <p:nvPr/>
        </p:nvSpPr>
        <p:spPr>
          <a:xfrm>
            <a:off x="504139" y="1565845"/>
            <a:ext cx="9950798" cy="7733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Al</a:t>
            </a:r>
            <a:r>
              <a:rPr lang="en-AU" sz="2004" b="1" i="0" spc="53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catalogs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must</a:t>
            </a:r>
            <a:r>
              <a:rPr lang="en-AU" sz="2004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tested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both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-145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est</a:t>
            </a:r>
            <a:r>
              <a:rPr lang="en-AU" sz="2004" b="1" i="0" spc="-1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3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Productio</a:t>
            </a:r>
            <a:r>
              <a:rPr lang="en-AU" sz="2004" b="1" i="0" spc="549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environments.</a:t>
            </a:r>
          </a:p>
          <a:p>
            <a:pPr marL="0">
              <a:lnSpc>
                <a:spcPts val="3408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Success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he </a:t>
            </a:r>
            <a:r>
              <a:rPr lang="en-AU" sz="2004" b="1" i="0" spc="-145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est</a:t>
            </a:r>
            <a:r>
              <a:rPr lang="en-AU" sz="2004" b="1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environment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does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not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mean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that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will connect</a:t>
            </a:r>
            <a:r>
              <a:rPr lang="en-AU" sz="2004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properly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</a:p>
        </p:txBody>
      </p:sp>
      <p:sp>
        <p:nvSpPr>
          <p:cNvPr id="1140" name="Rectangle 1140"/>
          <p:cNvSpPr/>
          <p:nvPr/>
        </p:nvSpPr>
        <p:spPr>
          <a:xfrm>
            <a:off x="565099" y="2277554"/>
            <a:ext cx="141344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Production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.</a:t>
            </a:r>
          </a:p>
        </p:txBody>
      </p:sp>
      <p:sp>
        <p:nvSpPr>
          <p:cNvPr id="1141" name="Rectangle 1141"/>
          <p:cNvSpPr/>
          <p:nvPr/>
        </p:nvSpPr>
        <p:spPr>
          <a:xfrm>
            <a:off x="850087" y="2727058"/>
            <a:ext cx="10802628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506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1802" b="0" i="0" spc="-8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ANIDs i</a:t>
            </a:r>
            <a:r>
              <a:rPr lang="en-AU" sz="1802" b="0" i="0" spc="-11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 a</a:t>
            </a:r>
            <a:r>
              <a:rPr lang="en-AU" sz="1802" b="0" i="0" spc="-3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2" b="0" i="0" spc="-190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est environment contain a “–T” su</a:t>
            </a:r>
            <a:r>
              <a:rPr lang="en-AU" sz="1802" b="0" i="0" spc="-33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fi</a:t>
            </a:r>
            <a:r>
              <a:rPr lang="en-AU" sz="1802" b="0" i="0" spc="-15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 (</a:t>
            </a:r>
            <a:r>
              <a:rPr lang="en-AU" sz="1802" b="0" i="1" spc="0" baseline="0" dirty="0">
                <a:solidFill>
                  <a:srgbClr val="000000"/>
                </a:solidFill>
                <a:latin typeface="Arial"/>
              </a:rPr>
              <a:t>Exa</a:t>
            </a:r>
            <a:r>
              <a:rPr lang="en-AU" sz="1802" b="0" i="1" spc="-13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1802" b="0" i="1" spc="0" baseline="0" dirty="0">
                <a:solidFill>
                  <a:srgbClr val="000000"/>
                </a:solidFill>
                <a:latin typeface="Arial"/>
              </a:rPr>
              <a:t>pl</a:t>
            </a:r>
            <a:r>
              <a:rPr lang="en-AU" sz="1802" b="0" i="1" spc="-1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802" b="0" i="1" spc="0" baseline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AN0123654789</a:t>
            </a:r>
            <a:r>
              <a:rPr lang="en-AU" sz="1802" b="0" i="0" spc="-14" baseline="0" dirty="0">
                <a:solidFill>
                  <a:srgbClr val="000000"/>
                </a:solidFill>
                <a:latin typeface="Arial"/>
              </a:rPr>
              <a:t>5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-T)</a:t>
            </a:r>
            <a:r>
              <a:rPr lang="en-AU" sz="1802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1802" b="0" i="0" spc="-1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 Production </a:t>
            </a:r>
          </a:p>
        </p:txBody>
      </p:sp>
      <p:sp>
        <p:nvSpPr>
          <p:cNvPr id="1142" name="Rectangle 1142"/>
          <p:cNvSpPr/>
          <p:nvPr/>
        </p:nvSpPr>
        <p:spPr>
          <a:xfrm>
            <a:off x="1019251" y="3006548"/>
            <a:ext cx="976729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there is no “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-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T”.</a:t>
            </a:r>
            <a:r>
              <a:rPr lang="en-AU" sz="1800" b="0" i="0" spc="-5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This means the that the PunchOut in Production is using a di</a:t>
            </a:r>
            <a:r>
              <a:rPr lang="en-AU" sz="1800" b="0" i="0" spc="-36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ferent “User Name”</a:t>
            </a:r>
          </a:p>
        </p:txBody>
      </p:sp>
      <p:sp>
        <p:nvSpPr>
          <p:cNvPr id="1143" name="Rectangle 1143"/>
          <p:cNvSpPr/>
          <p:nvPr/>
        </p:nvSpPr>
        <p:spPr>
          <a:xfrm>
            <a:off x="850087" y="3437840"/>
            <a:ext cx="1060381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1800" b="0" i="0" spc="-10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Ariba Net</a:t>
            </a:r>
            <a:r>
              <a:rPr lang="en-AU" sz="1800" b="0" i="0" spc="-36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 does not allo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the same Shared Secret to be set for both</a:t>
            </a:r>
            <a:r>
              <a:rPr lang="en-AU" sz="1800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est and Production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</a:t>
            </a:r>
          </a:p>
        </p:txBody>
      </p:sp>
      <p:sp>
        <p:nvSpPr>
          <p:cNvPr id="1144" name="Rectangle 1144"/>
          <p:cNvSpPr/>
          <p:nvPr/>
        </p:nvSpPr>
        <p:spPr>
          <a:xfrm>
            <a:off x="1019251" y="3718256"/>
            <a:ext cx="666849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means the PunchOut in Production is using a di</a:t>
            </a:r>
            <a:r>
              <a:rPr lang="en-AU" sz="1800" b="0" i="0" spc="-37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ferent “Pass</a:t>
            </a:r>
            <a:r>
              <a:rPr lang="en-AU" sz="1800" b="0" i="0" spc="-42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ord”</a:t>
            </a:r>
          </a:p>
        </p:txBody>
      </p:sp>
      <p:sp>
        <p:nvSpPr>
          <p:cNvPr id="1145" name="Rectangle 1145"/>
          <p:cNvSpPr/>
          <p:nvPr/>
        </p:nvSpPr>
        <p:spPr>
          <a:xfrm>
            <a:off x="504139" y="4132172"/>
            <a:ext cx="10578043" cy="3409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Once</a:t>
            </a:r>
            <a:r>
              <a:rPr lang="en-AU" sz="2006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PunchOut</a:t>
            </a:r>
            <a:r>
              <a:rPr lang="en-AU" sz="2006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Catalog</a:t>
            </a:r>
            <a:r>
              <a:rPr lang="en-AU" sz="2006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Inde</a:t>
            </a:r>
            <a:r>
              <a:rPr lang="en-AU" sz="2006" b="0" i="0" spc="-13" baseline="0" dirty="0">
                <a:solidFill>
                  <a:srgbClr val="000000"/>
                </a:solidFill>
                <a:latin typeface="ArialMT"/>
              </a:rPr>
              <a:t>x</a:t>
            </a:r>
            <a:r>
              <a:rPr lang="en-AU" sz="2006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file has</a:t>
            </a:r>
            <a:r>
              <a:rPr lang="en-AU" sz="2006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been</a:t>
            </a:r>
            <a:r>
              <a:rPr lang="en-AU" sz="2006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created</a:t>
            </a:r>
            <a:r>
              <a:rPr lang="en-AU" sz="2006" b="0" i="0" spc="-4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006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loaded,</a:t>
            </a:r>
            <a:r>
              <a:rPr lang="en-AU" sz="2006" b="0" i="0" spc="-2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you’ll need</a:t>
            </a:r>
            <a:r>
              <a:rPr lang="en-AU" sz="2006" b="0" i="0" spc="-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6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set</a:t>
            </a:r>
            <a:r>
              <a:rPr lang="en-AU" sz="2006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up </a:t>
            </a:r>
            <a:r>
              <a:rPr lang="en-AU" sz="2006" b="0" i="0" spc="-13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2006" b="0" i="0" spc="0" baseline="0" dirty="0">
                <a:solidFill>
                  <a:srgbClr val="000000"/>
                </a:solidFill>
                <a:latin typeface="ArialMT"/>
              </a:rPr>
              <a:t>our</a:t>
            </a:r>
          </a:p>
        </p:txBody>
      </p:sp>
      <p:sp>
        <p:nvSpPr>
          <p:cNvPr id="1146" name="Rectangle 1146"/>
          <p:cNvSpPr/>
          <p:nvPr/>
        </p:nvSpPr>
        <p:spPr>
          <a:xfrm>
            <a:off x="504139" y="4411661"/>
            <a:ext cx="6278564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website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accept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request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from DuluxGroup.</a:t>
            </a:r>
          </a:p>
        </p:txBody>
      </p:sp>
      <p:sp>
        <p:nvSpPr>
          <p:cNvPr id="1147" name="Rectangle 1147"/>
          <p:cNvSpPr/>
          <p:nvPr/>
        </p:nvSpPr>
        <p:spPr>
          <a:xfrm>
            <a:off x="850087" y="4853890"/>
            <a:ext cx="3800246" cy="6350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The “User Name”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ill be their</a:t>
            </a:r>
            <a:r>
              <a:rPr lang="en-AU" sz="1800" b="0" i="0" spc="-96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ANID:</a:t>
            </a:r>
          </a:p>
          <a:p>
            <a:pPr marL="179832">
              <a:lnSpc>
                <a:spcPts val="2591"/>
              </a:lnSpc>
            </a:pPr>
            <a:r>
              <a:rPr lang="en-AU" sz="1800" b="0" i="0" spc="319" baseline="0" dirty="0">
                <a:solidFill>
                  <a:srgbClr val="000000"/>
                </a:solidFill>
                <a:latin typeface="ArialMT"/>
              </a:rPr>
              <a:t>–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AN0105170451</a:t>
            </a:r>
            <a:r>
              <a:rPr lang="en-AU" sz="1800" b="0" i="0" spc="542" baseline="0" dirty="0">
                <a:solidFill>
                  <a:srgbClr val="F0AB00"/>
                </a:solidFill>
                <a:latin typeface="Arial"/>
              </a:rPr>
              <a:t>4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for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Production </a:t>
            </a:r>
          </a:p>
        </p:txBody>
      </p:sp>
      <p:sp>
        <p:nvSpPr>
          <p:cNvPr id="1148" name="Rectangle 1148"/>
          <p:cNvSpPr/>
          <p:nvPr/>
        </p:nvSpPr>
        <p:spPr>
          <a:xfrm>
            <a:off x="1029919" y="5513489"/>
            <a:ext cx="3008826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317" baseline="0" dirty="0">
                <a:solidFill>
                  <a:srgbClr val="000000"/>
                </a:solidFill>
                <a:latin typeface="ArialMT"/>
              </a:rPr>
              <a:t>–</a:t>
            </a:r>
            <a:r>
              <a:rPr lang="en-AU" sz="1802" b="0" i="0" spc="0" baseline="0" dirty="0">
                <a:solidFill>
                  <a:srgbClr val="F0AB00"/>
                </a:solidFill>
                <a:latin typeface="Arial"/>
              </a:rPr>
              <a:t>AN0105170451</a:t>
            </a:r>
            <a:r>
              <a:rPr lang="en-AU" sz="1802" b="0" i="0" spc="540" baseline="0" dirty="0">
                <a:solidFill>
                  <a:srgbClr val="F0AB00"/>
                </a:solidFill>
                <a:latin typeface="Arial"/>
              </a:rPr>
              <a:t>4</a:t>
            </a:r>
            <a:r>
              <a:rPr lang="en-AU" sz="1802" b="1" i="0" spc="0" baseline="0" dirty="0">
                <a:solidFill>
                  <a:srgbClr val="FFC000"/>
                </a:solidFill>
                <a:latin typeface="Arial"/>
              </a:rPr>
              <a:t>-T 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for </a:t>
            </a:r>
            <a:r>
              <a:rPr lang="en-AU" sz="1802" b="1" i="0" spc="-13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2" b="1" i="0" spc="0" baseline="0" dirty="0">
                <a:solidFill>
                  <a:srgbClr val="000000"/>
                </a:solidFill>
                <a:latin typeface="Arial"/>
              </a:rPr>
              <a:t>est</a:t>
            </a:r>
          </a:p>
        </p:txBody>
      </p:sp>
      <p:sp>
        <p:nvSpPr>
          <p:cNvPr id="1149" name="Rectangle 1149"/>
          <p:cNvSpPr/>
          <p:nvPr/>
        </p:nvSpPr>
        <p:spPr>
          <a:xfrm>
            <a:off x="850087" y="5852465"/>
            <a:ext cx="8117358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The “Pass</a:t>
            </a:r>
            <a:r>
              <a:rPr lang="en-AU" sz="1800" b="0" i="0" spc="-45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ord”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ill be the Shared Secret </a:t>
            </a:r>
            <a:r>
              <a:rPr lang="en-AU" sz="1800" b="0" i="0" spc="-22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 have set up on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our</a:t>
            </a:r>
            <a:r>
              <a:rPr lang="en-AU" sz="1800" b="0" i="0" spc="-6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AN account</a:t>
            </a:r>
          </a:p>
        </p:txBody>
      </p:sp>
      <p:sp>
        <p:nvSpPr>
          <p:cNvPr id="1150" name="Rectangle 1150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Freeform 1151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2" name="Freeform 1152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3" name="Freeform 1153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4" name="Freeform 1154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5" name="Freeform 1155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56" name="Picture 115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3123" y="3706368"/>
            <a:ext cx="3151632" cy="3151632"/>
          </a:xfrm>
          <a:prstGeom prst="rect">
            <a:avLst/>
          </a:prstGeom>
          <a:noFill/>
        </p:spPr>
      </p:pic>
      <p:sp>
        <p:nvSpPr>
          <p:cNvPr id="1157" name="Rectangle 1157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62</a:t>
            </a:r>
          </a:p>
        </p:txBody>
      </p:sp>
      <p:sp>
        <p:nvSpPr>
          <p:cNvPr id="1158" name="Rectangle 1158"/>
          <p:cNvSpPr/>
          <p:nvPr/>
        </p:nvSpPr>
        <p:spPr>
          <a:xfrm>
            <a:off x="504139" y="1554162"/>
            <a:ext cx="1080691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For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both</a:t>
            </a:r>
            <a:r>
              <a:rPr lang="en-AU" sz="2004" b="0" i="0" spc="-5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-21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est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Production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environments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process</a:t>
            </a:r>
            <a:r>
              <a:rPr lang="en-AU" sz="2004" b="0" i="0" spc="-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same.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When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your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site is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ready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</a:t>
            </a:r>
          </a:p>
        </p:txBody>
      </p:sp>
      <p:sp>
        <p:nvSpPr>
          <p:cNvPr id="1159" name="Rectangle 1159"/>
          <p:cNvSpPr/>
          <p:nvPr/>
        </p:nvSpPr>
        <p:spPr>
          <a:xfrm>
            <a:off x="565099" y="1834958"/>
            <a:ext cx="5617040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receive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request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-4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let DuluxGrou</a:t>
            </a:r>
            <a:r>
              <a:rPr lang="en-AU" sz="2004" b="0" i="0" spc="526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kno</a:t>
            </a:r>
            <a:r>
              <a:rPr lang="en-AU" sz="2004" b="0" i="0" spc="-101" baseline="0" dirty="0">
                <a:solidFill>
                  <a:srgbClr val="000000"/>
                </a:solidFill>
                <a:latin typeface="Arial"/>
              </a:rPr>
              <a:t>w.</a:t>
            </a:r>
          </a:p>
        </p:txBody>
      </p:sp>
      <p:sp>
        <p:nvSpPr>
          <p:cNvPr id="1160" name="Rectangle 1160"/>
          <p:cNvSpPr/>
          <p:nvPr/>
        </p:nvSpPr>
        <p:spPr>
          <a:xfrm>
            <a:off x="850087" y="2283283"/>
            <a:ext cx="607311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Dulu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Grou</a:t>
            </a:r>
            <a:r>
              <a:rPr lang="en-AU" sz="1800" b="0" i="0" spc="537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ill test the PunchOut from their</a:t>
            </a:r>
            <a:r>
              <a:rPr lang="en-AU" sz="1800" b="0" i="0" spc="-9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Ariba catalog</a:t>
            </a:r>
          </a:p>
        </p:txBody>
      </p:sp>
      <p:sp>
        <p:nvSpPr>
          <p:cNvPr id="1161" name="Rectangle 1161"/>
          <p:cNvSpPr/>
          <p:nvPr/>
        </p:nvSpPr>
        <p:spPr>
          <a:xfrm>
            <a:off x="850087" y="2716099"/>
            <a:ext cx="1063035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If there are 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connectivit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issues, or errors that are indicated on the UI, the information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ill be shared </a:t>
            </a:r>
          </a:p>
        </p:txBody>
      </p:sp>
      <p:sp>
        <p:nvSpPr>
          <p:cNvPr id="1162" name="Rectangle 1162"/>
          <p:cNvSpPr/>
          <p:nvPr/>
        </p:nvSpPr>
        <p:spPr>
          <a:xfrm>
            <a:off x="1019251" y="2994991"/>
            <a:ext cx="693092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ith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ou, including 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logs that help to troubleshoot the connectivity</a:t>
            </a:r>
          </a:p>
        </p:txBody>
      </p:sp>
      <p:sp>
        <p:nvSpPr>
          <p:cNvPr id="1163" name="Rectangle 1163"/>
          <p:cNvSpPr/>
          <p:nvPr/>
        </p:nvSpPr>
        <p:spPr>
          <a:xfrm>
            <a:off x="850087" y="3426537"/>
            <a:ext cx="1079713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Once the connectivit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is established and 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our site is accessible, Dulu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Grou</a:t>
            </a:r>
            <a:r>
              <a:rPr lang="en-AU" sz="1800" b="0" i="0" spc="540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ill audit the site for</a:t>
            </a:r>
            <a:r>
              <a:rPr lang="en-AU" sz="1800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agreed-</a:t>
            </a:r>
          </a:p>
        </p:txBody>
      </p:sp>
      <p:sp>
        <p:nvSpPr>
          <p:cNvPr id="1164" name="Rectangle 1164"/>
          <p:cNvSpPr/>
          <p:nvPr/>
        </p:nvSpPr>
        <p:spPr>
          <a:xfrm>
            <a:off x="1019251" y="3706953"/>
            <a:ext cx="10259797" cy="5847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upon content, usabilit</a:t>
            </a:r>
            <a:r>
              <a:rPr lang="en-AU" sz="1800" b="0" i="0" spc="-2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and the abilit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to successfull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return a Shopping Cart or item back to the</a:t>
            </a:r>
            <a:r>
              <a:rPr lang="en-AU" sz="1800" b="0" i="0" spc="-9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Ariba </a:t>
            </a:r>
          </a:p>
          <a:p>
            <a:pPr marL="0">
              <a:lnSpc>
                <a:spcPts val="2195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Shopping Cart</a:t>
            </a:r>
          </a:p>
        </p:txBody>
      </p:sp>
      <p:sp>
        <p:nvSpPr>
          <p:cNvPr id="1165" name="Rectangle 1165"/>
          <p:cNvSpPr/>
          <p:nvPr/>
        </p:nvSpPr>
        <p:spPr>
          <a:xfrm>
            <a:off x="850087" y="4409517"/>
            <a:ext cx="708751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Once the</a:t>
            </a:r>
            <a:r>
              <a:rPr lang="en-AU" sz="1800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est environment is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orking, then Production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ill be tested</a:t>
            </a:r>
          </a:p>
        </p:txBody>
      </p:sp>
      <p:sp>
        <p:nvSpPr>
          <p:cNvPr id="1166" name="Rectangle 1166"/>
          <p:cNvSpPr/>
          <p:nvPr/>
        </p:nvSpPr>
        <p:spPr>
          <a:xfrm>
            <a:off x="850087" y="4748226"/>
            <a:ext cx="824583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50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When Production testing is successful, the go live date and preparation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ill start</a:t>
            </a:r>
          </a:p>
        </p:txBody>
      </p:sp>
      <p:sp>
        <p:nvSpPr>
          <p:cNvPr id="1167" name="Rectangle 1167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Freeform 1168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9" name="Freeform 1169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0" name="Freeform 1170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1" name="Freeform 1171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2" name="Freeform 1172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73" name="Picture 117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744" y="1604264"/>
            <a:ext cx="5712967" cy="5253736"/>
          </a:xfrm>
          <a:prstGeom prst="rect">
            <a:avLst/>
          </a:prstGeom>
          <a:noFill/>
        </p:spPr>
      </p:pic>
      <p:pic>
        <p:nvPicPr>
          <p:cNvPr id="1174" name="Picture 117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22625" y="2356310"/>
            <a:ext cx="2227502" cy="451660"/>
          </a:xfrm>
          <a:prstGeom prst="rect">
            <a:avLst/>
          </a:prstGeom>
          <a:noFill/>
        </p:spPr>
      </p:pic>
      <p:pic>
        <p:nvPicPr>
          <p:cNvPr id="1175" name="Picture 11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662" y="2987251"/>
            <a:ext cx="3133387" cy="901489"/>
          </a:xfrm>
          <a:prstGeom prst="rect">
            <a:avLst/>
          </a:prstGeom>
          <a:noFill/>
        </p:spPr>
      </p:pic>
      <p:pic>
        <p:nvPicPr>
          <p:cNvPr id="1176" name="Picture 1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8875" y="4676649"/>
            <a:ext cx="1583283" cy="178393"/>
          </a:xfrm>
          <a:prstGeom prst="rect">
            <a:avLst/>
          </a:prstGeom>
          <a:noFill/>
        </p:spPr>
      </p:pic>
      <p:sp>
        <p:nvSpPr>
          <p:cNvPr id="1177" name="Rectangle 1177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63</a:t>
            </a:r>
          </a:p>
        </p:txBody>
      </p:sp>
      <p:sp>
        <p:nvSpPr>
          <p:cNvPr id="1178" name="Rectangle 1178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  <p:sp>
        <p:nvSpPr>
          <p:cNvPr id="1179" name="Rectangle 1179"/>
          <p:cNvSpPr/>
          <p:nvPr/>
        </p:nvSpPr>
        <p:spPr>
          <a:xfrm>
            <a:off x="665073" y="1930441"/>
            <a:ext cx="918667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&lt;Header&gt;</a:t>
            </a:r>
          </a:p>
          <a:p>
            <a:pPr marL="367284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&lt;From&gt;</a:t>
            </a:r>
          </a:p>
        </p:txBody>
      </p:sp>
      <p:sp>
        <p:nvSpPr>
          <p:cNvPr id="1181" name="Rectangle 1181"/>
          <p:cNvSpPr/>
          <p:nvPr/>
        </p:nvSpPr>
        <p:spPr>
          <a:xfrm>
            <a:off x="1216761" y="2296201"/>
            <a:ext cx="3558057" cy="3736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&lt;Credential domain="NetworkID"&gt;</a:t>
            </a:r>
          </a:p>
          <a:p>
            <a:pPr marL="243865">
              <a:lnSpc>
                <a:spcPts val="1442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&lt;Identity&gt;AN01000002792-t&lt;/Identity&gt;</a:t>
            </a:r>
          </a:p>
        </p:txBody>
      </p:sp>
      <p:sp>
        <p:nvSpPr>
          <p:cNvPr id="1182" name="Rectangle 1182"/>
          <p:cNvSpPr/>
          <p:nvPr/>
        </p:nvSpPr>
        <p:spPr>
          <a:xfrm>
            <a:off x="1241145" y="2662215"/>
            <a:ext cx="3072053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&lt;Credential domain="DUNS"&gt;</a:t>
            </a:r>
          </a:p>
          <a:p>
            <a:pPr marL="219481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&lt;Identity&gt;12345678-t&lt;/Identity&gt;</a:t>
            </a:r>
          </a:p>
        </p:txBody>
      </p:sp>
      <p:sp>
        <p:nvSpPr>
          <p:cNvPr id="1183" name="Rectangle 1183"/>
          <p:cNvSpPr/>
          <p:nvPr/>
        </p:nvSpPr>
        <p:spPr>
          <a:xfrm>
            <a:off x="1071981" y="3027975"/>
            <a:ext cx="1363369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69163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&lt;/Credential&gt;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&lt;/From&gt;</a:t>
            </a:r>
          </a:p>
        </p:txBody>
      </p:sp>
      <p:sp>
        <p:nvSpPr>
          <p:cNvPr id="1184" name="Rectangle 1184"/>
          <p:cNvSpPr/>
          <p:nvPr/>
        </p:nvSpPr>
        <p:spPr>
          <a:xfrm>
            <a:off x="1071981" y="3393735"/>
            <a:ext cx="367131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&lt;To&gt;</a:t>
            </a:r>
          </a:p>
        </p:txBody>
      </p:sp>
      <p:sp>
        <p:nvSpPr>
          <p:cNvPr id="1185" name="Rectangle 1185"/>
          <p:cNvSpPr/>
          <p:nvPr/>
        </p:nvSpPr>
        <p:spPr>
          <a:xfrm>
            <a:off x="1241145" y="3576615"/>
            <a:ext cx="3072427" cy="3735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&lt;Credential domain="DUNS"&gt;</a:t>
            </a:r>
          </a:p>
          <a:p>
            <a:pPr marL="219481">
              <a:lnSpc>
                <a:spcPts val="1440"/>
              </a:lnSpc>
            </a:pPr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&lt;Identity&gt;84658742-t&lt;/Identity&gt;</a:t>
            </a:r>
          </a:p>
        </p:txBody>
      </p:sp>
      <p:sp>
        <p:nvSpPr>
          <p:cNvPr id="1186" name="Rectangle 1186"/>
          <p:cNvSpPr/>
          <p:nvPr/>
        </p:nvSpPr>
        <p:spPr>
          <a:xfrm>
            <a:off x="1071981" y="3942629"/>
            <a:ext cx="1363369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69163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&lt;/Credential&gt;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&lt;/To&gt;</a:t>
            </a:r>
          </a:p>
        </p:txBody>
      </p:sp>
      <p:sp>
        <p:nvSpPr>
          <p:cNvPr id="1187" name="Rectangle 1187"/>
          <p:cNvSpPr/>
          <p:nvPr/>
        </p:nvSpPr>
        <p:spPr>
          <a:xfrm>
            <a:off x="1071981" y="4308389"/>
            <a:ext cx="734263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&lt;Sender&gt;</a:t>
            </a:r>
          </a:p>
        </p:txBody>
      </p:sp>
      <p:sp>
        <p:nvSpPr>
          <p:cNvPr id="1188" name="Rectangle 1188"/>
          <p:cNvSpPr/>
          <p:nvPr/>
        </p:nvSpPr>
        <p:spPr>
          <a:xfrm>
            <a:off x="1241145" y="4491269"/>
            <a:ext cx="3866667" cy="7392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&lt;Credential domain="AribaNetworkUserId"&gt;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&lt;Identity&gt;sysadmin@ariba.com/Identity&gt;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&lt;SharedSecret&gt;&lt;##REMOVED##&gt;&lt;/SharedSecret&gt;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&lt;/Credential&gt;</a:t>
            </a:r>
          </a:p>
        </p:txBody>
      </p:sp>
      <p:sp>
        <p:nvSpPr>
          <p:cNvPr id="1189" name="Rectangle 1189"/>
          <p:cNvSpPr/>
          <p:nvPr/>
        </p:nvSpPr>
        <p:spPr>
          <a:xfrm>
            <a:off x="1241145" y="5223170"/>
            <a:ext cx="3497859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&lt;UserAgent&gt;Ariba Buyer 8.2&lt;/UserAgent&gt;</a:t>
            </a:r>
          </a:p>
        </p:txBody>
      </p:sp>
      <p:sp>
        <p:nvSpPr>
          <p:cNvPr id="1190" name="Rectangle 1190"/>
          <p:cNvSpPr/>
          <p:nvPr/>
        </p:nvSpPr>
        <p:spPr>
          <a:xfrm>
            <a:off x="834237" y="5406050"/>
            <a:ext cx="1064817" cy="556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37743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&lt;/Sender&gt;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&lt;/Header&gt;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&lt;Request&gt;</a:t>
            </a:r>
          </a:p>
        </p:txBody>
      </p:sp>
      <p:sp>
        <p:nvSpPr>
          <p:cNvPr id="1191" name="Rectangle 1191"/>
          <p:cNvSpPr/>
          <p:nvPr/>
        </p:nvSpPr>
        <p:spPr>
          <a:xfrm>
            <a:off x="1071981" y="5954665"/>
            <a:ext cx="3851427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025675" algn="l"/>
              </a:tabLst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&lt;PunchOutSetupRequest	operation="create"&gt;</a:t>
            </a:r>
          </a:p>
          <a:p>
            <a:pPr marL="169163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&lt;BuyerCookie&gt;1J3YVWU9QWMTB&lt;/BuyerCookie&gt;</a:t>
            </a:r>
          </a:p>
        </p:txBody>
      </p:sp>
      <p:sp>
        <p:nvSpPr>
          <p:cNvPr id="1192" name="Rectangle 1192"/>
          <p:cNvSpPr/>
          <p:nvPr/>
        </p:nvSpPr>
        <p:spPr>
          <a:xfrm>
            <a:off x="1241145" y="6320425"/>
            <a:ext cx="4050004" cy="5566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&lt;Extrinsic name="CostCenter"&gt;610&lt;/Extrinsic&gt;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&lt;Extrinsic name="User"&gt;jpicard&lt;/Extrinsic&gt;</a:t>
            </a:r>
          </a:p>
          <a:p>
            <a:pPr marL="0">
              <a:lnSpc>
                <a:spcPts val="1442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&lt;BrowserFormPost&gt;</a:t>
            </a:r>
          </a:p>
        </p:txBody>
      </p:sp>
      <p:sp>
        <p:nvSpPr>
          <p:cNvPr id="1193" name="Rectangle 1193"/>
          <p:cNvSpPr/>
          <p:nvPr/>
        </p:nvSpPr>
        <p:spPr>
          <a:xfrm>
            <a:off x="6400165" y="1529777"/>
            <a:ext cx="402478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1" i="0" spc="0" baseline="0" dirty="0">
                <a:solidFill>
                  <a:srgbClr val="FFC000"/>
                </a:solidFill>
                <a:latin typeface="Arial"/>
              </a:rPr>
              <a:t>Common </a:t>
            </a:r>
            <a:r>
              <a:rPr lang="en-AU" sz="2004" b="1" i="0" spc="-115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FFC000"/>
                </a:solidFill>
                <a:latin typeface="Arial"/>
              </a:rPr>
              <a:t>roubleshooting</a:t>
            </a:r>
            <a:r>
              <a:rPr lang="en-AU" sz="2004" b="1" i="0" spc="-35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FFC000"/>
                </a:solidFill>
                <a:latin typeface="Arial"/>
              </a:rPr>
              <a:t>Issues</a:t>
            </a:r>
          </a:p>
        </p:txBody>
      </p:sp>
      <p:sp>
        <p:nvSpPr>
          <p:cNvPr id="1194" name="Rectangle 1194"/>
          <p:cNvSpPr/>
          <p:nvPr/>
        </p:nvSpPr>
        <p:spPr>
          <a:xfrm>
            <a:off x="6400165" y="1970863"/>
            <a:ext cx="4671440" cy="5603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is a common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18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Setup Request </a:t>
            </a:r>
          </a:p>
          <a:p>
            <a:pPr marL="0">
              <a:lnSpc>
                <a:spcPts val="2004"/>
              </a:lnSpc>
            </a:pP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(POSR)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. Some issues that come up are:</a:t>
            </a:r>
          </a:p>
        </p:txBody>
      </p:sp>
      <p:sp>
        <p:nvSpPr>
          <p:cNvPr id="1195" name="Rectangle 1195"/>
          <p:cNvSpPr/>
          <p:nvPr/>
        </p:nvSpPr>
        <p:spPr>
          <a:xfrm>
            <a:off x="6400165" y="2631023"/>
            <a:ext cx="5090428" cy="51046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Multiple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&lt;From</a:t>
            </a:r>
            <a:r>
              <a:rPr lang="en-AU" sz="1596" b="1" i="0" spc="458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credentials. </a:t>
            </a:r>
            <a:r>
              <a:rPr lang="en-AU" sz="1596" b="0" i="0" spc="-16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our documents ma</a:t>
            </a:r>
            <a:r>
              <a:rPr lang="en-AU" sz="1596" b="0" i="0" spc="-15" baseline="0" dirty="0">
                <a:solidFill>
                  <a:srgbClr val="000000"/>
                </a:solidFill>
                <a:latin typeface="Arial"/>
              </a:rPr>
              <a:t>y </a:t>
            </a:r>
          </a:p>
          <a:p>
            <a:pPr marL="170688">
              <a:lnSpc>
                <a:spcPts val="1883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contain multiple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domains.</a:t>
            </a:r>
            <a:r>
              <a:rPr lang="en-AU" sz="15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This is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not something that is </a:t>
            </a:r>
          </a:p>
        </p:txBody>
      </p:sp>
      <p:sp>
        <p:nvSpPr>
          <p:cNvPr id="1196" name="Rectangle 1196"/>
          <p:cNvSpPr/>
          <p:nvPr/>
        </p:nvSpPr>
        <p:spPr>
          <a:xfrm>
            <a:off x="6570853" y="3098891"/>
            <a:ext cx="4831772" cy="5000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under</a:t>
            </a:r>
            <a:r>
              <a:rPr lang="en-AU" sz="1596" b="0" i="0" spc="-7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Ariba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1596" b="0" i="0" spc="-2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control. It is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suggested that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 use the </a:t>
            </a:r>
          </a:p>
          <a:p>
            <a:pPr marL="0">
              <a:lnSpc>
                <a:spcPts val="1801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Bu</a:t>
            </a:r>
            <a:r>
              <a:rPr lang="en-AU" sz="1596" b="0" i="0" spc="-15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er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1596" b="0" i="0" spc="-8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ANID—the “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Net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orkID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” domain</a:t>
            </a:r>
          </a:p>
        </p:txBody>
      </p:sp>
      <p:sp>
        <p:nvSpPr>
          <p:cNvPr id="1197" name="Rectangle 1197"/>
          <p:cNvSpPr/>
          <p:nvPr/>
        </p:nvSpPr>
        <p:spPr>
          <a:xfrm>
            <a:off x="6400165" y="3708745"/>
            <a:ext cx="5321813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Identit</a:t>
            </a:r>
            <a:r>
              <a:rPr lang="en-AU" sz="1596" b="1" i="0" spc="-3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 uses lower/upper-case characters.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This is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not </a:t>
            </a:r>
          </a:p>
        </p:txBody>
      </p:sp>
      <p:sp>
        <p:nvSpPr>
          <p:cNvPr id="1198" name="Rectangle 1198"/>
          <p:cNvSpPr/>
          <p:nvPr/>
        </p:nvSpPr>
        <p:spPr>
          <a:xfrm>
            <a:off x="6570853" y="3937345"/>
            <a:ext cx="5056354" cy="4998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something that is under</a:t>
            </a:r>
            <a:r>
              <a:rPr lang="en-AU" sz="1596" b="0" i="0" spc="-7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Ariba</a:t>
            </a:r>
            <a:r>
              <a:rPr lang="en-AU" sz="1596" b="0" i="0" spc="-18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1596" b="0" i="0" spc="-24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control. </a:t>
            </a:r>
            <a:r>
              <a:rPr lang="en-AU" sz="1596" b="0" i="0" spc="-165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MT"/>
              </a:rPr>
              <a:t>our processing </a:t>
            </a:r>
          </a:p>
          <a:p>
            <a:pPr marL="0">
              <a:lnSpc>
                <a:spcPts val="1800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of PunchOut documents should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be case-insensitive</a:t>
            </a:r>
          </a:p>
        </p:txBody>
      </p:sp>
      <p:sp>
        <p:nvSpPr>
          <p:cNvPr id="1199" name="Rectangle 1199"/>
          <p:cNvSpPr/>
          <p:nvPr/>
        </p:nvSpPr>
        <p:spPr>
          <a:xfrm>
            <a:off x="6400165" y="4535933"/>
            <a:ext cx="5059866" cy="5005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8" b="0" i="0" spc="611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8" b="1" i="0" spc="0" baseline="0" dirty="0">
                <a:solidFill>
                  <a:srgbClr val="000000"/>
                </a:solidFill>
                <a:latin typeface="Arial"/>
              </a:rPr>
              <a:t>Using </a:t>
            </a:r>
            <a:r>
              <a:rPr lang="en-AU" sz="1598" b="1" i="0" spc="0" baseline="0" dirty="0">
                <a:solidFill>
                  <a:srgbClr val="000000"/>
                </a:solidFill>
                <a:latin typeface="CourierNewPS-BoldMT"/>
              </a:rPr>
              <a:t>&lt;Sender</a:t>
            </a:r>
            <a:r>
              <a:rPr lang="en-AU" sz="1598" b="1" i="0" spc="468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8" b="1" i="0" spc="0" baseline="0" dirty="0">
                <a:solidFill>
                  <a:srgbClr val="000000"/>
                </a:solidFill>
                <a:latin typeface="Arial"/>
              </a:rPr>
              <a:t>identit</a:t>
            </a:r>
            <a:r>
              <a:rPr lang="en-AU" sz="1598" b="1" i="0" spc="-143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8" b="1" i="0" spc="0" baseline="0" dirty="0">
                <a:solidFill>
                  <a:srgbClr val="000000"/>
                </a:solidFill>
                <a:latin typeface="Arial"/>
              </a:rPr>
              <a:t>, rather than </a:t>
            </a:r>
            <a:r>
              <a:rPr lang="en-AU" sz="1598" b="1" i="0" spc="0" baseline="0" dirty="0">
                <a:solidFill>
                  <a:srgbClr val="000000"/>
                </a:solidFill>
                <a:latin typeface="CourierNewPS-BoldMT"/>
              </a:rPr>
              <a:t>&lt;From&gt; </a:t>
            </a:r>
          </a:p>
          <a:p>
            <a:pPr marL="170688">
              <a:lnSpc>
                <a:spcPts val="1802"/>
              </a:lnSpc>
            </a:pP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credentials</a:t>
            </a:r>
            <a:r>
              <a:rPr lang="en-AU" sz="1596" b="1" i="0" spc="480" baseline="0" dirty="0">
                <a:solidFill>
                  <a:srgbClr val="000000"/>
                </a:solidFill>
                <a:latin typeface="Arial"/>
              </a:rPr>
              <a:t>.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Use onl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the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&lt;SharedSecret</a:t>
            </a:r>
            <a:r>
              <a:rPr lang="en-AU" sz="1596" b="1" i="0" spc="494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from the</a:t>
            </a:r>
          </a:p>
        </p:txBody>
      </p:sp>
      <p:sp>
        <p:nvSpPr>
          <p:cNvPr id="1200" name="Rectangle 1200"/>
          <p:cNvSpPr/>
          <p:nvPr/>
        </p:nvSpPr>
        <p:spPr>
          <a:xfrm>
            <a:off x="6570853" y="4993858"/>
            <a:ext cx="4535754" cy="51046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&lt;Sender</a:t>
            </a:r>
            <a:r>
              <a:rPr lang="en-AU" sz="1596" b="1" i="0" spc="473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section. Use the identit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i</a:t>
            </a:r>
            <a:r>
              <a:rPr lang="en-AU" sz="1596" b="0" i="0" spc="458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&lt;From&gt;</a:t>
            </a:r>
          </a:p>
          <a:p>
            <a:pPr marL="0">
              <a:lnSpc>
                <a:spcPts val="1883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section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for 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our User Name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Freeform 1201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2" name="Freeform 1202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3" name="Freeform 1203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4" name="Freeform 1204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5" name="Freeform 1205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06" name="Picture 120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744" y="1604264"/>
            <a:ext cx="5712967" cy="5253736"/>
          </a:xfrm>
          <a:prstGeom prst="rect">
            <a:avLst/>
          </a:prstGeom>
          <a:noFill/>
        </p:spPr>
      </p:pic>
      <p:pic>
        <p:nvPicPr>
          <p:cNvPr id="1207" name="Picture 120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1753" y="1701800"/>
            <a:ext cx="4321802" cy="420236"/>
          </a:xfrm>
          <a:prstGeom prst="rect">
            <a:avLst/>
          </a:prstGeom>
          <a:noFill/>
        </p:spPr>
      </p:pic>
      <p:sp>
        <p:nvSpPr>
          <p:cNvPr id="1208" name="Rectangle 1208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64</a:t>
            </a:r>
          </a:p>
        </p:txBody>
      </p:sp>
      <p:sp>
        <p:nvSpPr>
          <p:cNvPr id="1209" name="Rectangle 1209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  <p:sp>
        <p:nvSpPr>
          <p:cNvPr id="1210" name="Rectangle 1210"/>
          <p:cNvSpPr/>
          <p:nvPr/>
        </p:nvSpPr>
        <p:spPr>
          <a:xfrm>
            <a:off x="1303274" y="1955714"/>
            <a:ext cx="734567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&lt;ShipTo&gt;</a:t>
            </a:r>
          </a:p>
        </p:txBody>
      </p:sp>
      <p:sp>
        <p:nvSpPr>
          <p:cNvPr id="1211" name="Rectangle 1211"/>
          <p:cNvSpPr/>
          <p:nvPr/>
        </p:nvSpPr>
        <p:spPr>
          <a:xfrm>
            <a:off x="1522730" y="2138594"/>
            <a:ext cx="2301163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&lt;Address addressID="001"&gt;</a:t>
            </a:r>
          </a:p>
        </p:txBody>
      </p:sp>
      <p:sp>
        <p:nvSpPr>
          <p:cNvPr id="1212" name="Rectangle 1212"/>
          <p:cNvSpPr/>
          <p:nvPr/>
        </p:nvSpPr>
        <p:spPr>
          <a:xfrm>
            <a:off x="1522730" y="2321474"/>
            <a:ext cx="4418762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670429" algn="l"/>
              </a:tabLst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&lt;Name xml:lang="en"&gt;BigBuyer	Headquarters&lt;/Name&gt;</a:t>
            </a:r>
          </a:p>
        </p:txBody>
      </p:sp>
      <p:sp>
        <p:nvSpPr>
          <p:cNvPr id="1213" name="Rectangle 1213"/>
          <p:cNvSpPr/>
          <p:nvPr/>
        </p:nvSpPr>
        <p:spPr>
          <a:xfrm>
            <a:off x="1760473" y="2504354"/>
            <a:ext cx="1379601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&lt;PostalAddress&gt;</a:t>
            </a:r>
          </a:p>
        </p:txBody>
      </p:sp>
      <p:sp>
        <p:nvSpPr>
          <p:cNvPr id="1214" name="Rectangle 1214"/>
          <p:cNvSpPr/>
          <p:nvPr/>
        </p:nvSpPr>
        <p:spPr>
          <a:xfrm>
            <a:off x="1810766" y="2687234"/>
            <a:ext cx="3130930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&lt;DeliverTo&gt;Jean Picard&lt;/DeliverTo&gt;</a:t>
            </a:r>
          </a:p>
        </p:txBody>
      </p:sp>
      <p:sp>
        <p:nvSpPr>
          <p:cNvPr id="1215" name="Rectangle 1215"/>
          <p:cNvSpPr/>
          <p:nvPr/>
        </p:nvSpPr>
        <p:spPr>
          <a:xfrm>
            <a:off x="1810766" y="2870114"/>
            <a:ext cx="3314166" cy="9223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&lt;Street&gt;1565 Pine, MS A.2&lt;/Street&gt;</a:t>
            </a:r>
          </a:p>
          <a:p>
            <a:pPr marL="0">
              <a:lnSpc>
                <a:spcPts val="1442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&lt;City&gt;New York&lt;/City&gt;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&lt;State&gt;NY&lt;/State&gt;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&lt;PostalCode&gt;01043&lt;/PostalCode&gt;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&lt;Country isoCountryCode="US"&gt;United </a:t>
            </a:r>
          </a:p>
        </p:txBody>
      </p:sp>
      <p:sp>
        <p:nvSpPr>
          <p:cNvPr id="1216" name="Rectangle 1216"/>
          <p:cNvSpPr/>
          <p:nvPr/>
        </p:nvSpPr>
        <p:spPr>
          <a:xfrm>
            <a:off x="727252" y="3784768"/>
            <a:ext cx="2505786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States&lt;/Country&gt;</a:t>
            </a:r>
          </a:p>
          <a:p>
            <a:pPr marL="1033221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&lt;/PostalAddress&gt;</a:t>
            </a:r>
          </a:p>
        </p:txBody>
      </p:sp>
      <p:sp>
        <p:nvSpPr>
          <p:cNvPr id="1217" name="Rectangle 1217"/>
          <p:cNvSpPr/>
          <p:nvPr/>
        </p:nvSpPr>
        <p:spPr>
          <a:xfrm>
            <a:off x="1303274" y="4150528"/>
            <a:ext cx="1137969" cy="5567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19455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&lt;/Address&gt;</a:t>
            </a:r>
          </a:p>
          <a:p>
            <a:pPr marL="0">
              <a:lnSpc>
                <a:spcPts val="1440"/>
              </a:lnSpc>
            </a:pPr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&lt;/ShipTo&gt;</a:t>
            </a:r>
          </a:p>
          <a:p>
            <a:pPr marL="0">
              <a:lnSpc>
                <a:spcPts val="1442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&lt;Contact&gt;</a:t>
            </a:r>
          </a:p>
        </p:txBody>
      </p:sp>
      <p:sp>
        <p:nvSpPr>
          <p:cNvPr id="1218" name="Rectangle 1218"/>
          <p:cNvSpPr/>
          <p:nvPr/>
        </p:nvSpPr>
        <p:spPr>
          <a:xfrm>
            <a:off x="1303274" y="4699549"/>
            <a:ext cx="2060370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19455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&lt;Name&gt;jpicard&lt;/Name&gt;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&lt;/Contact&gt;</a:t>
            </a:r>
          </a:p>
        </p:txBody>
      </p:sp>
      <p:sp>
        <p:nvSpPr>
          <p:cNvPr id="1219" name="Rectangle 1219"/>
          <p:cNvSpPr/>
          <p:nvPr/>
        </p:nvSpPr>
        <p:spPr>
          <a:xfrm>
            <a:off x="1522730" y="5065309"/>
            <a:ext cx="1288161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&lt;SelectedItem&gt;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&lt;ItemID&gt;</a:t>
            </a:r>
          </a:p>
        </p:txBody>
      </p:sp>
      <p:sp>
        <p:nvSpPr>
          <p:cNvPr id="1220" name="Rectangle 1220"/>
          <p:cNvSpPr/>
          <p:nvPr/>
        </p:nvSpPr>
        <p:spPr>
          <a:xfrm>
            <a:off x="1760473" y="5431018"/>
            <a:ext cx="3498215" cy="5566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&lt;SupplierPartID&gt;54543&lt;/SupplierPartID&gt;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&lt;SupplierPartAuxiliaryID&gt;54543</a:t>
            </a:r>
          </a:p>
          <a:p>
            <a:pPr marL="0">
              <a:lnSpc>
                <a:spcPts val="1442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&lt;/SupplierPartAuxiliaryID&gt;</a:t>
            </a:r>
          </a:p>
        </p:txBody>
      </p:sp>
      <p:sp>
        <p:nvSpPr>
          <p:cNvPr id="1221" name="Rectangle 1221"/>
          <p:cNvSpPr/>
          <p:nvPr/>
        </p:nvSpPr>
        <p:spPr>
          <a:xfrm>
            <a:off x="1303274" y="5979963"/>
            <a:ext cx="1379599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19455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&lt;/ItemID&gt;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&lt;/SelectedItem&gt;</a:t>
            </a:r>
          </a:p>
        </p:txBody>
      </p:sp>
      <p:sp>
        <p:nvSpPr>
          <p:cNvPr id="1222" name="Rectangle 1222"/>
          <p:cNvSpPr/>
          <p:nvPr/>
        </p:nvSpPr>
        <p:spPr>
          <a:xfrm>
            <a:off x="896416" y="6345723"/>
            <a:ext cx="2354910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37744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&lt;/PunchOutSetupRequest&gt;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&lt;/Request&gt;</a:t>
            </a:r>
          </a:p>
        </p:txBody>
      </p:sp>
      <p:sp>
        <p:nvSpPr>
          <p:cNvPr id="1223" name="Rectangle 1223"/>
          <p:cNvSpPr/>
          <p:nvPr/>
        </p:nvSpPr>
        <p:spPr>
          <a:xfrm>
            <a:off x="727252" y="6711483"/>
            <a:ext cx="642823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&lt;/cXML&gt;</a:t>
            </a:r>
          </a:p>
        </p:txBody>
      </p:sp>
      <p:sp>
        <p:nvSpPr>
          <p:cNvPr id="1224" name="Rectangle 1224"/>
          <p:cNvSpPr/>
          <p:nvPr/>
        </p:nvSpPr>
        <p:spPr>
          <a:xfrm>
            <a:off x="6400165" y="1574510"/>
            <a:ext cx="5078031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Missing User Name, Ship-to address, email.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Not all </a:t>
            </a:r>
          </a:p>
        </p:txBody>
      </p:sp>
      <p:sp>
        <p:nvSpPr>
          <p:cNvPr id="1225" name="Rectangle 1225"/>
          <p:cNvSpPr/>
          <p:nvPr/>
        </p:nvSpPr>
        <p:spPr>
          <a:xfrm>
            <a:off x="6570853" y="1802766"/>
            <a:ext cx="4659791" cy="5005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Bu</a:t>
            </a:r>
            <a:r>
              <a:rPr lang="en-AU" sz="1598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ers </a:t>
            </a:r>
            <a:r>
              <a:rPr lang="en-AU" sz="1598" b="0" i="0" spc="-15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ill</a:t>
            </a:r>
            <a:r>
              <a:rPr lang="en-AU" sz="1598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provide this information. </a:t>
            </a:r>
            <a:r>
              <a:rPr lang="en-AU" sz="1598" b="0" i="0" spc="-167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8" b="0" i="0" spc="0" baseline="0" dirty="0">
                <a:solidFill>
                  <a:srgbClr val="000000"/>
                </a:solidFill>
                <a:latin typeface="Arial"/>
              </a:rPr>
              <a:t>our PunchOut </a:t>
            </a:r>
          </a:p>
          <a:p>
            <a:pPr marL="0">
              <a:lnSpc>
                <a:spcPts val="1802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should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not depend on it being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present in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POSR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Freeform 1226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7" name="Freeform 1227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8" name="Freeform 1228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9" name="Freeform 1229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0" name="Freeform 1230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31" name="Picture 1231">
            <a:hlinkClick r:id="rId2"/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744" y="1604264"/>
            <a:ext cx="5712967" cy="5253736"/>
          </a:xfrm>
          <a:prstGeom prst="rect">
            <a:avLst/>
          </a:prstGeom>
          <a:noFill/>
        </p:spPr>
      </p:pic>
      <p:pic>
        <p:nvPicPr>
          <p:cNvPr id="1232" name="Picture 1232">
            <a:hlinkClick r:id="rId2"/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71834" y="2074427"/>
            <a:ext cx="3680705" cy="347083"/>
          </a:xfrm>
          <a:prstGeom prst="rect">
            <a:avLst/>
          </a:prstGeom>
          <a:noFill/>
        </p:spPr>
      </p:pic>
      <p:pic>
        <p:nvPicPr>
          <p:cNvPr id="1233" name="Picture 123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06134" y="2983611"/>
            <a:ext cx="1943230" cy="294006"/>
          </a:xfrm>
          <a:prstGeom prst="rect">
            <a:avLst/>
          </a:prstGeom>
          <a:noFill/>
        </p:spPr>
      </p:pic>
      <p:pic>
        <p:nvPicPr>
          <p:cNvPr id="1234" name="Picture 123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5376" y="3545121"/>
            <a:ext cx="3802845" cy="304631"/>
          </a:xfrm>
          <a:prstGeom prst="rect">
            <a:avLst/>
          </a:prstGeom>
          <a:noFill/>
        </p:spPr>
      </p:pic>
      <p:sp>
        <p:nvSpPr>
          <p:cNvPr id="1235" name="Rectangle 1235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65</a:t>
            </a:r>
          </a:p>
        </p:txBody>
      </p:sp>
      <p:sp>
        <p:nvSpPr>
          <p:cNvPr id="1236" name="Rectangle 1236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  <p:sp>
        <p:nvSpPr>
          <p:cNvPr id="1237" name="Rectangle 1237"/>
          <p:cNvSpPr/>
          <p:nvPr/>
        </p:nvSpPr>
        <p:spPr>
          <a:xfrm>
            <a:off x="6400165" y="1565098"/>
            <a:ext cx="4927269" cy="5589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is a common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18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Setup Response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. </a:t>
            </a:r>
          </a:p>
          <a:p>
            <a:pPr marL="0">
              <a:lnSpc>
                <a:spcPts val="1992"/>
              </a:lnSpc>
            </a:pP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Some issues that come up are:</a:t>
            </a:r>
          </a:p>
        </p:txBody>
      </p:sp>
      <p:sp>
        <p:nvSpPr>
          <p:cNvPr id="1238" name="Rectangle 1238"/>
          <p:cNvSpPr/>
          <p:nvPr/>
        </p:nvSpPr>
        <p:spPr>
          <a:xfrm>
            <a:off x="6400165" y="2234783"/>
            <a:ext cx="4517457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Missing Doct</a:t>
            </a:r>
            <a:r>
              <a:rPr lang="en-AU" sz="1596" b="1" i="0" spc="-3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pe.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Responses must contain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</a:t>
            </a:r>
          </a:p>
        </p:txBody>
      </p:sp>
      <p:sp>
        <p:nvSpPr>
          <p:cNvPr id="1239" name="Rectangle 1239"/>
          <p:cNvSpPr/>
          <p:nvPr/>
        </p:nvSpPr>
        <p:spPr>
          <a:xfrm>
            <a:off x="6570853" y="2463383"/>
            <a:ext cx="2133941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standard Doct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pe value</a:t>
            </a:r>
          </a:p>
        </p:txBody>
      </p:sp>
      <p:sp>
        <p:nvSpPr>
          <p:cNvPr id="1240" name="Rectangle 1240"/>
          <p:cNvSpPr/>
          <p:nvPr/>
        </p:nvSpPr>
        <p:spPr>
          <a:xfrm>
            <a:off x="6400165" y="2844383"/>
            <a:ext cx="5022960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Status Code present, but no </a:t>
            </a:r>
            <a:r>
              <a:rPr lang="en-AU" sz="1596" b="1" i="0" spc="-12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ext.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Responses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must </a:t>
            </a:r>
          </a:p>
        </p:txBody>
      </p:sp>
      <p:sp>
        <p:nvSpPr>
          <p:cNvPr id="1241" name="Rectangle 1241"/>
          <p:cNvSpPr/>
          <p:nvPr/>
        </p:nvSpPr>
        <p:spPr>
          <a:xfrm>
            <a:off x="6570853" y="3062315"/>
            <a:ext cx="4509846" cy="5107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include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Status cod</a:t>
            </a:r>
            <a:r>
              <a:rPr lang="en-AU" sz="1596" b="1" i="0" spc="468" baseline="0" dirty="0">
                <a:solidFill>
                  <a:srgbClr val="000000"/>
                </a:solidFill>
                <a:latin typeface="CourierNewPS-BoldMT"/>
              </a:rPr>
              <a:t>e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indicator 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1596" b="1" i="0" spc="450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text</a:t>
            </a:r>
          </a:p>
          <a:p>
            <a:pPr marL="0">
              <a:lnSpc>
                <a:spcPts val="1885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element</a:t>
            </a:r>
          </a:p>
        </p:txBody>
      </p:sp>
      <p:sp>
        <p:nvSpPr>
          <p:cNvPr id="1242" name="Rectangle 1242"/>
          <p:cNvSpPr/>
          <p:nvPr/>
        </p:nvSpPr>
        <p:spPr>
          <a:xfrm>
            <a:off x="6400165" y="3672169"/>
            <a:ext cx="5327983" cy="96766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Incorrect &lt;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Start Page</a:t>
            </a:r>
            <a:r>
              <a:rPr lang="en-AU" sz="1596" b="1" i="0" spc="466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URL.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This is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UR</a:t>
            </a:r>
            <a:r>
              <a:rPr lang="en-AU" sz="1596" b="0" i="0" spc="-6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that the </a:t>
            </a:r>
          </a:p>
          <a:p>
            <a:pPr marL="170688">
              <a:lnSpc>
                <a:spcPts val="1884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Ariba application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ill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present to the Use</a:t>
            </a:r>
            <a:r>
              <a:rPr lang="en-AU" sz="1596" b="0" i="0" spc="-87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. It should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reflect </a:t>
            </a:r>
          </a:p>
          <a:p>
            <a:pPr marL="170688">
              <a:lnSpc>
                <a:spcPts val="1800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correct Bu</a:t>
            </a:r>
            <a:r>
              <a:rPr lang="en-AU" sz="1596" b="0" i="0" spc="-1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1596" b="0" i="0" spc="-87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, and if there are an</a:t>
            </a:r>
            <a:r>
              <a:rPr lang="en-AU" sz="1596" b="0" i="0" spc="-1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special</a:t>
            </a:r>
            <a:r>
              <a:rPr lang="en-AU" sz="1596" b="0" i="0" spc="-2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vie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s, the </a:t>
            </a:r>
          </a:p>
          <a:p>
            <a:pPr marL="170688">
              <a:lnSpc>
                <a:spcPts val="1800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correct vie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 for the User</a:t>
            </a:r>
          </a:p>
        </p:txBody>
      </p:sp>
      <p:sp>
        <p:nvSpPr>
          <p:cNvPr id="1243" name="Rectangle 1243"/>
          <p:cNvSpPr/>
          <p:nvPr/>
        </p:nvSpPr>
        <p:spPr>
          <a:xfrm>
            <a:off x="698601" y="1819697"/>
            <a:ext cx="4787468" cy="556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&lt;?xml version="1.0"?&gt;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&lt;!DOCTYPE cXM</a:t>
            </a:r>
            <a:r>
              <a:rPr lang="en-AU" sz="1200" b="1" i="0" spc="733" baseline="0" dirty="0">
                <a:solidFill>
                  <a:srgbClr val="A7A8A7"/>
                </a:solidFill>
                <a:latin typeface="CourierNewPS-BoldMT"/>
              </a:rPr>
              <a:t>L</a:t>
            </a: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SYSTEM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"</a:t>
            </a: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  <a:hlinkClick r:id="rId2"/>
              </a:rPr>
              <a:t>http://xml.cxml.org/schemas/cXML/1.2.014/cXML.dtd</a:t>
            </a: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"&gt;</a:t>
            </a:r>
          </a:p>
        </p:txBody>
      </p:sp>
      <p:sp>
        <p:nvSpPr>
          <p:cNvPr id="1244" name="Rectangle 1244"/>
          <p:cNvSpPr/>
          <p:nvPr/>
        </p:nvSpPr>
        <p:spPr>
          <a:xfrm>
            <a:off x="698601" y="2368020"/>
            <a:ext cx="3679545" cy="5570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&lt;cXML</a:t>
            </a:r>
          </a:p>
          <a:p>
            <a:pPr marL="0">
              <a:lnSpc>
                <a:spcPts val="1442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payloadID=958075346970@www.bigbuyer.com 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timestamp="2005-06-14T12:57:09-07:00"&gt;</a:t>
            </a:r>
          </a:p>
        </p:txBody>
      </p:sp>
      <p:sp>
        <p:nvSpPr>
          <p:cNvPr id="1245" name="Rectangle 1245"/>
          <p:cNvSpPr/>
          <p:nvPr/>
        </p:nvSpPr>
        <p:spPr>
          <a:xfrm>
            <a:off x="873861" y="2917358"/>
            <a:ext cx="918514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&lt;Response&gt;</a:t>
            </a:r>
          </a:p>
        </p:txBody>
      </p:sp>
      <p:sp>
        <p:nvSpPr>
          <p:cNvPr id="1246" name="Rectangle 1246"/>
          <p:cNvSpPr/>
          <p:nvPr/>
        </p:nvSpPr>
        <p:spPr>
          <a:xfrm>
            <a:off x="1160373" y="3100238"/>
            <a:ext cx="3219602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&lt;Status code="200" text="success"/&gt;</a:t>
            </a:r>
          </a:p>
        </p:txBody>
      </p:sp>
      <p:sp>
        <p:nvSpPr>
          <p:cNvPr id="1247" name="Rectangle 1247"/>
          <p:cNvSpPr/>
          <p:nvPr/>
        </p:nvSpPr>
        <p:spPr>
          <a:xfrm>
            <a:off x="1160373" y="3283118"/>
            <a:ext cx="2116861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&lt;PunchOutSetupResponse&gt;</a:t>
            </a:r>
          </a:p>
        </p:txBody>
      </p:sp>
      <p:sp>
        <p:nvSpPr>
          <p:cNvPr id="1248" name="Rectangle 1248"/>
          <p:cNvSpPr/>
          <p:nvPr/>
        </p:nvSpPr>
        <p:spPr>
          <a:xfrm>
            <a:off x="1494155" y="3465998"/>
            <a:ext cx="4433620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&lt;StartPage&gt;</a:t>
            </a:r>
          </a:p>
          <a:p>
            <a:pPr marL="294131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&lt;URL&gt;https://punchout.workchairs.com/Servlet/</a:t>
            </a:r>
          </a:p>
        </p:txBody>
      </p:sp>
      <p:sp>
        <p:nvSpPr>
          <p:cNvPr id="1249" name="Rectangle 1249"/>
          <p:cNvSpPr/>
          <p:nvPr/>
        </p:nvSpPr>
        <p:spPr>
          <a:xfrm>
            <a:off x="1494155" y="3832012"/>
            <a:ext cx="1103375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94131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&lt;/URL&gt;</a:t>
            </a:r>
          </a:p>
          <a:p>
            <a:pPr marL="0">
              <a:lnSpc>
                <a:spcPts val="1440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&lt;/StartPage&gt;</a:t>
            </a:r>
          </a:p>
        </p:txBody>
      </p:sp>
      <p:sp>
        <p:nvSpPr>
          <p:cNvPr id="1250" name="Rectangle 1250"/>
          <p:cNvSpPr/>
          <p:nvPr/>
        </p:nvSpPr>
        <p:spPr>
          <a:xfrm>
            <a:off x="873861" y="4197772"/>
            <a:ext cx="2495066" cy="3734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&lt;/PunchOutSetupResponse&gt;</a:t>
            </a:r>
          </a:p>
          <a:p>
            <a:pPr marL="0">
              <a:lnSpc>
                <a:spcPts val="1439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&lt;/Response&gt;</a:t>
            </a:r>
          </a:p>
        </p:txBody>
      </p:sp>
      <p:sp>
        <p:nvSpPr>
          <p:cNvPr id="1251" name="Rectangle 1251"/>
          <p:cNvSpPr/>
          <p:nvPr/>
        </p:nvSpPr>
        <p:spPr>
          <a:xfrm>
            <a:off x="698601" y="4563532"/>
            <a:ext cx="643127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&lt;/cXML&gt;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Freeform 125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3" name="Freeform 125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4" name="Freeform 125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5" name="Freeform 125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6" name="Freeform 125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57" name="Picture 125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744" y="1604264"/>
            <a:ext cx="5712967" cy="5253736"/>
          </a:xfrm>
          <a:prstGeom prst="rect">
            <a:avLst/>
          </a:prstGeom>
          <a:noFill/>
        </p:spPr>
      </p:pic>
      <p:pic>
        <p:nvPicPr>
          <p:cNvPr id="1258" name="Picture 125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2479" y="2378329"/>
            <a:ext cx="3266537" cy="3338114"/>
          </a:xfrm>
          <a:prstGeom prst="rect">
            <a:avLst/>
          </a:prstGeom>
          <a:noFill/>
        </p:spPr>
      </p:pic>
      <p:pic>
        <p:nvPicPr>
          <p:cNvPr id="1259" name="Picture 125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9053" y="3263647"/>
            <a:ext cx="1292630" cy="2737198"/>
          </a:xfrm>
          <a:prstGeom prst="rect">
            <a:avLst/>
          </a:prstGeom>
          <a:noFill/>
        </p:spPr>
      </p:pic>
      <p:sp>
        <p:nvSpPr>
          <p:cNvPr id="1260" name="Rectangle 1260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66</a:t>
            </a:r>
          </a:p>
        </p:txBody>
      </p:sp>
      <p:sp>
        <p:nvSpPr>
          <p:cNvPr id="1261" name="Rectangle 1261"/>
          <p:cNvSpPr/>
          <p:nvPr/>
        </p:nvSpPr>
        <p:spPr>
          <a:xfrm>
            <a:off x="6400165" y="1565098"/>
            <a:ext cx="4722419" cy="5589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This is a common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18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Order Message </a:t>
            </a:r>
          </a:p>
          <a:p>
            <a:pPr marL="0">
              <a:lnSpc>
                <a:spcPts val="1992"/>
              </a:lnSpc>
            </a:pPr>
            <a:r>
              <a:rPr lang="en-AU" sz="1802" b="1" i="0" spc="0" baseline="0" dirty="0">
                <a:solidFill>
                  <a:srgbClr val="000000"/>
                </a:solidFill>
                <a:latin typeface="Arial"/>
              </a:rPr>
              <a:t>(POOM)</a:t>
            </a:r>
            <a:r>
              <a:rPr lang="en-AU" sz="1802" b="1" i="0" spc="497" baseline="0" dirty="0">
                <a:solidFill>
                  <a:srgbClr val="000000"/>
                </a:solidFill>
                <a:latin typeface="Arial"/>
              </a:rPr>
              <a:t>.</a:t>
            </a:r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Some issues that come up are:</a:t>
            </a:r>
          </a:p>
        </p:txBody>
      </p:sp>
      <p:sp>
        <p:nvSpPr>
          <p:cNvPr id="1262" name="Rectangle 1262"/>
          <p:cNvSpPr/>
          <p:nvPr/>
        </p:nvSpPr>
        <p:spPr>
          <a:xfrm>
            <a:off x="6400165" y="2234783"/>
            <a:ext cx="5161863" cy="489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1" i="0" spc="0" baseline="0" dirty="0">
                <a:solidFill>
                  <a:srgbClr val="000000"/>
                </a:solidFill>
                <a:latin typeface="Arial"/>
              </a:rPr>
              <a:t>Missing Classification.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Each item must have a </a:t>
            </a:r>
          </a:p>
          <a:p>
            <a:pPr marL="170688">
              <a:lnSpc>
                <a:spcPts val="1716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classification.</a:t>
            </a:r>
            <a:r>
              <a:rPr lang="en-AU" sz="159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Be sure the correct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&lt;Classification </a:t>
            </a:r>
          </a:p>
        </p:txBody>
      </p:sp>
      <p:sp>
        <p:nvSpPr>
          <p:cNvPr id="1263" name="Rectangle 1263"/>
          <p:cNvSpPr/>
          <p:nvPr/>
        </p:nvSpPr>
        <p:spPr>
          <a:xfrm>
            <a:off x="6570853" y="2681315"/>
            <a:ext cx="1974551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domain</a:t>
            </a:r>
            <a:r>
              <a:rPr lang="en-AU" sz="1596" b="1" i="0" spc="473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is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specified </a:t>
            </a:r>
          </a:p>
        </p:txBody>
      </p:sp>
      <p:sp>
        <p:nvSpPr>
          <p:cNvPr id="1264" name="Rectangle 1264"/>
          <p:cNvSpPr/>
          <p:nvPr/>
        </p:nvSpPr>
        <p:spPr>
          <a:xfrm>
            <a:off x="6400165" y="3072983"/>
            <a:ext cx="4935368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613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Optional Elements in the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rong position/orde</a:t>
            </a:r>
            <a:r>
              <a:rPr lang="en-AU" sz="1596" b="0" i="0" spc="-88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. Make </a:t>
            </a:r>
          </a:p>
        </p:txBody>
      </p:sp>
      <p:sp>
        <p:nvSpPr>
          <p:cNvPr id="1265" name="Rectangle 1265"/>
          <p:cNvSpPr/>
          <p:nvPr/>
        </p:nvSpPr>
        <p:spPr>
          <a:xfrm>
            <a:off x="6570853" y="3301837"/>
            <a:ext cx="5141890" cy="9570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sure that elements are in</a:t>
            </a:r>
            <a:r>
              <a:rPr lang="en-AU" sz="1596" b="0" i="0" spc="-1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the correct orde</a:t>
            </a:r>
            <a:r>
              <a:rPr lang="en-AU" sz="1596" b="0" i="0" spc="-90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, or the POOM </a:t>
            </a:r>
          </a:p>
          <a:p>
            <a:pPr marL="0">
              <a:lnSpc>
                <a:spcPts val="1800"/>
              </a:lnSpc>
            </a:pP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ith fail. (this is t</a:t>
            </a:r>
            <a:r>
              <a:rPr lang="en-AU" sz="1596" b="0" i="0" spc="-18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pical, </a:t>
            </a:r>
            <a:r>
              <a:rPr lang="en-AU" sz="1596" b="0" i="0" spc="-13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here </a:t>
            </a:r>
          </a:p>
          <a:p>
            <a:pPr marL="0">
              <a:lnSpc>
                <a:spcPts val="1715"/>
              </a:lnSpc>
            </a:pP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&lt;ManufacturerPartID</a:t>
            </a:r>
            <a:r>
              <a:rPr lang="en-AU" sz="1596" b="1" i="0" spc="506" baseline="0" dirty="0">
                <a:solidFill>
                  <a:srgbClr val="000000"/>
                </a:solidFill>
                <a:latin typeface="CourierNewPS-BoldMT"/>
              </a:rPr>
              <a:t>&gt;</a:t>
            </a: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AU" sz="1596" b="1" i="0" spc="0" baseline="0" dirty="0">
                <a:solidFill>
                  <a:srgbClr val="000000"/>
                </a:solidFill>
                <a:latin typeface="CourierNewPS-BoldMT"/>
              </a:rPr>
              <a:t>&lt;ManufacturerName&gt;</a:t>
            </a:r>
          </a:p>
          <a:p>
            <a:pPr marL="0">
              <a:lnSpc>
                <a:spcPts val="1884"/>
              </a:lnSpc>
            </a:pPr>
            <a:r>
              <a:rPr lang="en-AU" sz="1596" b="0" i="0" spc="0" baseline="0" dirty="0">
                <a:solidFill>
                  <a:srgbClr val="000000"/>
                </a:solidFill>
                <a:latin typeface="Arial"/>
              </a:rPr>
              <a:t>are reversed)</a:t>
            </a:r>
          </a:p>
        </p:txBody>
      </p:sp>
      <p:sp>
        <p:nvSpPr>
          <p:cNvPr id="1266" name="Rectangle 1266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  <p:sp>
        <p:nvSpPr>
          <p:cNvPr id="1267" name="Rectangle 1267"/>
          <p:cNvSpPr/>
          <p:nvPr/>
        </p:nvSpPr>
        <p:spPr>
          <a:xfrm>
            <a:off x="823874" y="1772771"/>
            <a:ext cx="827201" cy="1909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&lt;Message&gt;</a:t>
            </a:r>
          </a:p>
        </p:txBody>
      </p:sp>
      <p:sp>
        <p:nvSpPr>
          <p:cNvPr id="1268" name="Rectangle 1268"/>
          <p:cNvSpPr/>
          <p:nvPr/>
        </p:nvSpPr>
        <p:spPr>
          <a:xfrm>
            <a:off x="1061618" y="1939585"/>
            <a:ext cx="3129737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&lt;PunchOutOrderMessage&gt;            </a:t>
            </a:r>
          </a:p>
        </p:txBody>
      </p:sp>
      <p:sp>
        <p:nvSpPr>
          <p:cNvPr id="1269" name="Rectangle 1269"/>
          <p:cNvSpPr/>
          <p:nvPr/>
        </p:nvSpPr>
        <p:spPr>
          <a:xfrm>
            <a:off x="823874" y="2104177"/>
            <a:ext cx="5562346" cy="3551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06908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&lt;BuyerCookie&gt;34234234ADFSDF234234&lt;/BuyerCookie&gt;         </a:t>
            </a:r>
          </a:p>
          <a:p>
            <a:pPr marL="0">
              <a:lnSpc>
                <a:spcPts val="1296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&lt;PunchOutOrderMessageHeader</a:t>
            </a:r>
          </a:p>
        </p:txBody>
      </p:sp>
      <p:sp>
        <p:nvSpPr>
          <p:cNvPr id="1270" name="Rectangle 1270"/>
          <p:cNvSpPr/>
          <p:nvPr/>
        </p:nvSpPr>
        <p:spPr>
          <a:xfrm>
            <a:off x="1758060" y="2434885"/>
            <a:ext cx="3866616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operationAllowed=“create"&gt;                </a:t>
            </a:r>
          </a:p>
        </p:txBody>
      </p:sp>
      <p:sp>
        <p:nvSpPr>
          <p:cNvPr id="1272" name="Rectangle 1272"/>
          <p:cNvSpPr/>
          <p:nvPr/>
        </p:nvSpPr>
        <p:spPr>
          <a:xfrm>
            <a:off x="1230782" y="2599477"/>
            <a:ext cx="642823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&lt;Total&gt;</a:t>
            </a:r>
          </a:p>
        </p:txBody>
      </p:sp>
      <p:sp>
        <p:nvSpPr>
          <p:cNvPr id="1273" name="Rectangle 1273"/>
          <p:cNvSpPr/>
          <p:nvPr/>
        </p:nvSpPr>
        <p:spPr>
          <a:xfrm>
            <a:off x="1687957" y="2764069"/>
            <a:ext cx="4785055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&lt;Money currency="USD"&gt;100.23&lt;/Money&gt;                </a:t>
            </a:r>
          </a:p>
        </p:txBody>
      </p:sp>
      <p:sp>
        <p:nvSpPr>
          <p:cNvPr id="1274" name="Rectangle 1274"/>
          <p:cNvSpPr/>
          <p:nvPr/>
        </p:nvSpPr>
        <p:spPr>
          <a:xfrm>
            <a:off x="1230782" y="2930185"/>
            <a:ext cx="2668878" cy="3551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1943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&lt;/Total&gt;</a:t>
            </a:r>
          </a:p>
          <a:p>
            <a:pPr marL="0">
              <a:lnSpc>
                <a:spcPts val="1295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&lt;/PunchOutOrderMessageHeader&gt;</a:t>
            </a:r>
          </a:p>
        </p:txBody>
      </p:sp>
      <p:sp>
        <p:nvSpPr>
          <p:cNvPr id="1275" name="Rectangle 1275"/>
          <p:cNvSpPr/>
          <p:nvPr/>
        </p:nvSpPr>
        <p:spPr>
          <a:xfrm>
            <a:off x="1230782" y="3259052"/>
            <a:ext cx="1932050" cy="1909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&lt;ItemI</a:t>
            </a:r>
            <a:r>
              <a:rPr lang="en-AU" sz="1202" b="1" i="0" spc="732" baseline="0" dirty="0">
                <a:solidFill>
                  <a:srgbClr val="A7A8A7"/>
                </a:solidFill>
                <a:latin typeface="CourierNewPS-BoldMT"/>
              </a:rPr>
              <a:t>n</a:t>
            </a:r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quantity="1"&gt;</a:t>
            </a:r>
          </a:p>
        </p:txBody>
      </p:sp>
      <p:sp>
        <p:nvSpPr>
          <p:cNvPr id="1276" name="Rectangle 1276"/>
          <p:cNvSpPr/>
          <p:nvPr/>
        </p:nvSpPr>
        <p:spPr>
          <a:xfrm>
            <a:off x="1450213" y="3425739"/>
            <a:ext cx="2575712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&lt;ItemID&gt;                    </a:t>
            </a:r>
          </a:p>
        </p:txBody>
      </p:sp>
      <p:sp>
        <p:nvSpPr>
          <p:cNvPr id="1277" name="Rectangle 1277"/>
          <p:cNvSpPr/>
          <p:nvPr/>
        </p:nvSpPr>
        <p:spPr>
          <a:xfrm>
            <a:off x="1687957" y="3590331"/>
            <a:ext cx="5247665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&lt;SupplierPartID&gt;1234&lt;/SupplierPartID&gt;                    </a:t>
            </a:r>
          </a:p>
        </p:txBody>
      </p:sp>
      <p:sp>
        <p:nvSpPr>
          <p:cNvPr id="1278" name="Rectangle 1278"/>
          <p:cNvSpPr/>
          <p:nvPr/>
        </p:nvSpPr>
        <p:spPr>
          <a:xfrm>
            <a:off x="1687957" y="3754923"/>
            <a:ext cx="4049953" cy="5212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&lt;SupplierPartAuxiliaryID&gt;supplier cookie to </a:t>
            </a:r>
          </a:p>
          <a:p>
            <a:pPr marL="0">
              <a:lnSpc>
                <a:spcPts val="1308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describe configuration options on this item</a:t>
            </a:r>
          </a:p>
          <a:p>
            <a:pPr marL="0">
              <a:lnSpc>
                <a:spcPts val="1295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&lt;/SupplierPartAuxiliaryID&gt;</a:t>
            </a:r>
          </a:p>
        </p:txBody>
      </p:sp>
      <p:sp>
        <p:nvSpPr>
          <p:cNvPr id="1279" name="Rectangle 1279"/>
          <p:cNvSpPr/>
          <p:nvPr/>
        </p:nvSpPr>
        <p:spPr>
          <a:xfrm>
            <a:off x="1450213" y="4250223"/>
            <a:ext cx="1103375" cy="3566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&lt;/ItemID&gt;</a:t>
            </a:r>
          </a:p>
          <a:p>
            <a:pPr marL="0">
              <a:lnSpc>
                <a:spcPts val="1308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&lt;ItemDetail&gt;</a:t>
            </a:r>
          </a:p>
        </p:txBody>
      </p:sp>
      <p:sp>
        <p:nvSpPr>
          <p:cNvPr id="1280" name="Rectangle 1280"/>
          <p:cNvSpPr/>
          <p:nvPr/>
        </p:nvSpPr>
        <p:spPr>
          <a:xfrm>
            <a:off x="1687957" y="4580614"/>
            <a:ext cx="1012118" cy="1909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2" b="1" i="0" spc="0" baseline="0" dirty="0">
                <a:solidFill>
                  <a:srgbClr val="A7A8A7"/>
                </a:solidFill>
                <a:latin typeface="CourierNewPS-BoldMT"/>
              </a:rPr>
              <a:t>&lt;UnitPrice&gt;</a:t>
            </a:r>
          </a:p>
        </p:txBody>
      </p:sp>
      <p:sp>
        <p:nvSpPr>
          <p:cNvPr id="1281" name="Rectangle 1281"/>
          <p:cNvSpPr/>
          <p:nvPr/>
        </p:nvSpPr>
        <p:spPr>
          <a:xfrm>
            <a:off x="1738248" y="4745777"/>
            <a:ext cx="3219602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&lt;Money currency="USD"&gt;10.23&lt;/Money&gt;</a:t>
            </a:r>
          </a:p>
        </p:txBody>
      </p:sp>
      <p:sp>
        <p:nvSpPr>
          <p:cNvPr id="1282" name="Rectangle 1282"/>
          <p:cNvSpPr/>
          <p:nvPr/>
        </p:nvSpPr>
        <p:spPr>
          <a:xfrm>
            <a:off x="1687957" y="4911893"/>
            <a:ext cx="1103375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&lt;/UnitPrice&gt;</a:t>
            </a:r>
          </a:p>
        </p:txBody>
      </p:sp>
      <p:sp>
        <p:nvSpPr>
          <p:cNvPr id="1283" name="Rectangle 1283"/>
          <p:cNvSpPr/>
          <p:nvPr/>
        </p:nvSpPr>
        <p:spPr>
          <a:xfrm>
            <a:off x="1687957" y="5076485"/>
            <a:ext cx="4325340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&lt;Description xml:lang="en"&gt;Learn ASP in a Week!</a:t>
            </a:r>
          </a:p>
        </p:txBody>
      </p:sp>
      <p:sp>
        <p:nvSpPr>
          <p:cNvPr id="1284" name="Rectangle 1284"/>
          <p:cNvSpPr/>
          <p:nvPr/>
        </p:nvSpPr>
        <p:spPr>
          <a:xfrm>
            <a:off x="1687957" y="5241077"/>
            <a:ext cx="3128162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&lt;/Description&gt;                    </a:t>
            </a:r>
          </a:p>
        </p:txBody>
      </p:sp>
      <p:sp>
        <p:nvSpPr>
          <p:cNvPr id="1285" name="Rectangle 1285"/>
          <p:cNvSpPr/>
          <p:nvPr/>
        </p:nvSpPr>
        <p:spPr>
          <a:xfrm>
            <a:off x="1687957" y="5407193"/>
            <a:ext cx="4879009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&lt;UnitOfMeasure&gt;EA&lt;/UnitOfMeasure&gt;                    </a:t>
            </a:r>
          </a:p>
        </p:txBody>
      </p:sp>
      <p:sp>
        <p:nvSpPr>
          <p:cNvPr id="1286" name="Rectangle 1286"/>
          <p:cNvSpPr/>
          <p:nvPr/>
        </p:nvSpPr>
        <p:spPr>
          <a:xfrm>
            <a:off x="1687957" y="5571836"/>
            <a:ext cx="3219602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&lt;Classification domain="SPSC"&gt;12345</a:t>
            </a:r>
          </a:p>
        </p:txBody>
      </p:sp>
      <p:sp>
        <p:nvSpPr>
          <p:cNvPr id="1287" name="Rectangle 1287"/>
          <p:cNvSpPr/>
          <p:nvPr/>
        </p:nvSpPr>
        <p:spPr>
          <a:xfrm>
            <a:off x="1687957" y="5736428"/>
            <a:ext cx="3403854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&lt;/Classification&gt;                    </a:t>
            </a:r>
          </a:p>
        </p:txBody>
      </p:sp>
      <p:sp>
        <p:nvSpPr>
          <p:cNvPr id="1288" name="Rectangle 1288"/>
          <p:cNvSpPr/>
          <p:nvPr/>
        </p:nvSpPr>
        <p:spPr>
          <a:xfrm>
            <a:off x="1687957" y="5902544"/>
            <a:ext cx="6168415" cy="3554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&lt;ManufacturerPartID&gt;234556&lt;/ManufacturerPartID&gt;                    </a:t>
            </a:r>
          </a:p>
          <a:p>
            <a:pPr marL="0">
              <a:lnSpc>
                <a:spcPts val="1298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&lt;ManufacturerName&gt;O'Reilly&lt;/ManufacturerName&gt;</a:t>
            </a:r>
          </a:p>
        </p:txBody>
      </p:sp>
      <p:sp>
        <p:nvSpPr>
          <p:cNvPr id="1289" name="Rectangle 1289"/>
          <p:cNvSpPr/>
          <p:nvPr/>
        </p:nvSpPr>
        <p:spPr>
          <a:xfrm>
            <a:off x="1687957" y="6232033"/>
            <a:ext cx="5798439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&lt;Extrinsic name=“MaterialNum”&gt;12356&lt;/Extrinsic&gt;                </a:t>
            </a:r>
          </a:p>
        </p:txBody>
      </p:sp>
      <p:sp>
        <p:nvSpPr>
          <p:cNvPr id="1290" name="Rectangle 1290"/>
          <p:cNvSpPr/>
          <p:nvPr/>
        </p:nvSpPr>
        <p:spPr>
          <a:xfrm>
            <a:off x="1230782" y="6398149"/>
            <a:ext cx="1414246" cy="3551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1943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&lt;/ItemDetail&gt;</a:t>
            </a:r>
          </a:p>
          <a:p>
            <a:pPr marL="0">
              <a:lnSpc>
                <a:spcPts val="1296"/>
              </a:lnSpc>
            </a:pPr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&lt;/ItemIn&gt;</a:t>
            </a:r>
          </a:p>
        </p:txBody>
      </p:sp>
      <p:sp>
        <p:nvSpPr>
          <p:cNvPr id="1291" name="Rectangle 1291"/>
          <p:cNvSpPr/>
          <p:nvPr/>
        </p:nvSpPr>
        <p:spPr>
          <a:xfrm>
            <a:off x="1061618" y="6727333"/>
            <a:ext cx="2117191" cy="1905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200" b="1" i="0" spc="0" baseline="0" dirty="0">
                <a:solidFill>
                  <a:srgbClr val="A7A8A7"/>
                </a:solidFill>
                <a:latin typeface="CourierNewPS-BoldMT"/>
              </a:rPr>
              <a:t>&lt;/PunchOutOrderMessage&gt;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Freeform 1292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3" name="Freeform 1293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4" name="Freeform 1294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5" name="Freeform 1295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6" name="Freeform 1296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7" name="Rectangle 1297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67</a:t>
            </a:r>
          </a:p>
        </p:txBody>
      </p:sp>
      <p:sp>
        <p:nvSpPr>
          <p:cNvPr id="1298" name="Rectangle 1298"/>
          <p:cNvSpPr/>
          <p:nvPr/>
        </p:nvSpPr>
        <p:spPr>
          <a:xfrm>
            <a:off x="562660" y="1547101"/>
            <a:ext cx="2512916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1" i="0" spc="0" baseline="0" dirty="0">
                <a:solidFill>
                  <a:srgbClr val="000000"/>
                </a:solidFill>
                <a:latin typeface="Arial"/>
              </a:rPr>
              <a:t>Other Common issues:</a:t>
            </a:r>
          </a:p>
        </p:txBody>
      </p:sp>
      <p:sp>
        <p:nvSpPr>
          <p:cNvPr id="1299" name="Rectangle 1299"/>
          <p:cNvSpPr/>
          <p:nvPr/>
        </p:nvSpPr>
        <p:spPr>
          <a:xfrm>
            <a:off x="847648" y="1953210"/>
            <a:ext cx="1063518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2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Supplier site not set up.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Bu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er tries to PunchOut to a site that has not been configured to accept </a:t>
            </a:r>
          </a:p>
        </p:txBody>
      </p:sp>
      <p:sp>
        <p:nvSpPr>
          <p:cNvPr id="1300" name="Rectangle 1300"/>
          <p:cNvSpPr/>
          <p:nvPr/>
        </p:nvSpPr>
        <p:spPr>
          <a:xfrm>
            <a:off x="1070152" y="2207718"/>
            <a:ext cx="222153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PunchOuts from them</a:t>
            </a:r>
          </a:p>
        </p:txBody>
      </p:sp>
      <p:sp>
        <p:nvSpPr>
          <p:cNvPr id="1301" name="Rectangle 1301"/>
          <p:cNvSpPr/>
          <p:nvPr/>
        </p:nvSpPr>
        <p:spPr>
          <a:xfrm>
            <a:off x="847648" y="2614626"/>
            <a:ext cx="1035202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2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Supplier site not a</a:t>
            </a:r>
            <a:r>
              <a:rPr lang="en-AU" sz="1800" b="1" i="0" spc="-42" baseline="0" dirty="0">
                <a:solidFill>
                  <a:srgbClr val="000000"/>
                </a:solidFill>
                <a:latin typeface="Arial"/>
              </a:rPr>
              <a:t>v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ailable.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Bu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er tries to</a:t>
            </a:r>
            <a:r>
              <a:rPr lang="en-AU" sz="1800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PunchOut to a site that is not active.</a:t>
            </a:r>
            <a:r>
              <a:rPr lang="en-AU" sz="1800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80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pical that the </a:t>
            </a:r>
          </a:p>
        </p:txBody>
      </p:sp>
      <p:sp>
        <p:nvSpPr>
          <p:cNvPr id="1302" name="Rectangle 1302"/>
          <p:cNvSpPr/>
          <p:nvPr/>
        </p:nvSpPr>
        <p:spPr>
          <a:xfrm>
            <a:off x="1070152" y="2867610"/>
            <a:ext cx="10447477" cy="5606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Response sends back a code in the 400 series. Sometimes happens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hen a</a:t>
            </a:r>
            <a:r>
              <a:rPr lang="en-AU" sz="1800" b="0" i="0" spc="-3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-188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est site is being used for </a:t>
            </a:r>
          </a:p>
          <a:p>
            <a:pPr marL="0">
              <a:lnSpc>
                <a:spcPts val="2005"/>
              </a:lnSpc>
            </a:pP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multiple things, and has been taken out of service</a:t>
            </a:r>
          </a:p>
        </p:txBody>
      </p:sp>
      <p:sp>
        <p:nvSpPr>
          <p:cNvPr id="1303" name="Rectangle 1303"/>
          <p:cNvSpPr/>
          <p:nvPr/>
        </p:nvSpPr>
        <p:spPr>
          <a:xfrm>
            <a:off x="847648" y="3529280"/>
            <a:ext cx="1068257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2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-31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rong</a:t>
            </a:r>
            <a:r>
              <a:rPr lang="en-AU" sz="1800" b="1" i="0" spc="-8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-53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NID.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1800" b="0" i="0" spc="-10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ANID 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w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here the POSR is b</a:t>
            </a:r>
            <a:r>
              <a:rPr lang="en-AU" sz="1800" b="0" i="0" spc="-11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ing sent is di</a:t>
            </a:r>
            <a:r>
              <a:rPr lang="en-AU" sz="1800" b="0" i="0" spc="-33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ferent than the one set up in the Supplier</a:t>
            </a:r>
            <a:r>
              <a:rPr lang="en-AU" sz="1800" b="0" i="0" spc="-40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s </a:t>
            </a:r>
          </a:p>
        </p:txBody>
      </p:sp>
      <p:sp>
        <p:nvSpPr>
          <p:cNvPr id="1304" name="Rectangle 1304"/>
          <p:cNvSpPr/>
          <p:nvPr/>
        </p:nvSpPr>
        <p:spPr>
          <a:xfrm>
            <a:off x="1070152" y="3782264"/>
            <a:ext cx="117980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 account</a:t>
            </a:r>
          </a:p>
        </p:txBody>
      </p:sp>
      <p:sp>
        <p:nvSpPr>
          <p:cNvPr id="1305" name="Rectangle 1305"/>
          <p:cNvSpPr/>
          <p:nvPr/>
        </p:nvSpPr>
        <p:spPr>
          <a:xfrm>
            <a:off x="847648" y="4189172"/>
            <a:ext cx="1020168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2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Master Data problems.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Bu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er has not included the</a:t>
            </a:r>
            <a:r>
              <a:rPr lang="en-AU" sz="1800" b="0" i="0" spc="-10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ANID o</a:t>
            </a:r>
            <a:r>
              <a:rPr lang="en-AU" sz="1800" b="0" i="0" spc="-11" baseline="0" dirty="0">
                <a:solidFill>
                  <a:srgbClr val="000000"/>
                </a:solidFill>
                <a:latin typeface="Arial"/>
              </a:rPr>
              <a:t>n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the Supplier record in their</a:t>
            </a:r>
            <a:r>
              <a:rPr lang="en-AU" sz="1800" b="0" i="0" spc="-9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Ariba </a:t>
            </a:r>
          </a:p>
        </p:txBody>
      </p:sp>
      <p:sp>
        <p:nvSpPr>
          <p:cNvPr id="1306" name="Rectangle 1306"/>
          <p:cNvSpPr/>
          <p:nvPr/>
        </p:nvSpPr>
        <p:spPr>
          <a:xfrm>
            <a:off x="1070152" y="4443336"/>
            <a:ext cx="108912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2" b="0" i="0" spc="0" baseline="0" dirty="0">
                <a:solidFill>
                  <a:srgbClr val="000000"/>
                </a:solidFill>
                <a:latin typeface="Arial"/>
              </a:rPr>
              <a:t>application</a:t>
            </a:r>
          </a:p>
        </p:txBody>
      </p:sp>
      <p:sp>
        <p:nvSpPr>
          <p:cNvPr id="1307" name="Rectangle 1307"/>
          <p:cNvSpPr/>
          <p:nvPr/>
        </p:nvSpPr>
        <p:spPr>
          <a:xfrm>
            <a:off x="847648" y="4849318"/>
            <a:ext cx="1011613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927" baseline="0" dirty="0">
                <a:solidFill>
                  <a:srgbClr val="F0AB00"/>
                </a:solidFill>
                <a:latin typeface="Wingdings-Regular"/>
              </a:rPr>
              <a:t>▪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18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1800" b="1" i="0" spc="0" baseline="0" dirty="0">
                <a:solidFill>
                  <a:srgbClr val="000000"/>
                </a:solidFill>
                <a:latin typeface="Arial"/>
              </a:rPr>
              <a:t>connects, but site asks for User login. 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The Supplier site has not been configured to </a:t>
            </a:r>
          </a:p>
        </p:txBody>
      </p:sp>
      <p:sp>
        <p:nvSpPr>
          <p:cNvPr id="1308" name="Rectangle 1308"/>
          <p:cNvSpPr/>
          <p:nvPr/>
        </p:nvSpPr>
        <p:spPr>
          <a:xfrm>
            <a:off x="1070152" y="5103826"/>
            <a:ext cx="863511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authenticate an</a:t>
            </a:r>
            <a:r>
              <a:rPr lang="en-AU" sz="1800" b="0" i="0" spc="-24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 user from the Bu</a:t>
            </a:r>
            <a:r>
              <a:rPr lang="en-AU" sz="1800" b="0" i="0" spc="-2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er</a:t>
            </a:r>
            <a:r>
              <a:rPr lang="en-AU" sz="1800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1800" b="0" i="0" spc="0" baseline="0" dirty="0">
                <a:solidFill>
                  <a:srgbClr val="000000"/>
                </a:solidFill>
                <a:latin typeface="Arial"/>
              </a:rPr>
              <a:t>it is dependent on receiving specific User data</a:t>
            </a:r>
          </a:p>
        </p:txBody>
      </p:sp>
      <p:sp>
        <p:nvSpPr>
          <p:cNvPr id="1309" name="Rectangle 1309"/>
          <p:cNvSpPr/>
          <p:nvPr/>
        </p:nvSpPr>
        <p:spPr>
          <a:xfrm>
            <a:off x="504139" y="457556"/>
            <a:ext cx="2972714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183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esting 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onnectivity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Freeform 1310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1" name="Rectangle 1311"/>
          <p:cNvSpPr/>
          <p:nvPr/>
        </p:nvSpPr>
        <p:spPr>
          <a:xfrm>
            <a:off x="504139" y="3007778"/>
            <a:ext cx="2548207" cy="7483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4404" b="1" i="0" spc="0" baseline="0" dirty="0">
                <a:solidFill>
                  <a:srgbClr val="000000"/>
                </a:solidFill>
                <a:latin typeface="Arial"/>
              </a:rPr>
              <a:t>Appendix</a:t>
            </a:r>
          </a:p>
        </p:txBody>
      </p:sp>
      <p:sp>
        <p:nvSpPr>
          <p:cNvPr id="1312" name="Rectangle 1312"/>
          <p:cNvSpPr/>
          <p:nvPr/>
        </p:nvSpPr>
        <p:spPr>
          <a:xfrm>
            <a:off x="504139" y="3791687"/>
            <a:ext cx="4263237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Uploading</a:t>
            </a:r>
            <a:r>
              <a:rPr lang="en-AU" sz="2400" b="1" i="0" spc="-22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F0AB00"/>
                </a:solidFill>
                <a:latin typeface="Arial"/>
              </a:rPr>
              <a:t>Catalogue Images 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Freeform 1313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4" name="Freeform 1314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5" name="Freeform 1315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6" name="Freeform 1316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7" name="Freeform 1317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8" name="Freeform 1318"/>
          <p:cNvSpPr/>
          <p:nvPr/>
        </p:nvSpPr>
        <p:spPr>
          <a:xfrm>
            <a:off x="3542538" y="2702599"/>
            <a:ext cx="2668397" cy="269201"/>
          </a:xfrm>
          <a:custGeom>
            <a:avLst/>
            <a:gdLst/>
            <a:ahLst/>
            <a:cxnLst/>
            <a:rect l="0" t="0" r="0" b="0"/>
            <a:pathLst>
              <a:path w="2668397" h="269201">
                <a:moveTo>
                  <a:pt x="0" y="269201"/>
                </a:moveTo>
                <a:lnTo>
                  <a:pt x="2668397" y="269201"/>
                </a:lnTo>
                <a:lnTo>
                  <a:pt x="2668397" y="0"/>
                </a:lnTo>
                <a:lnTo>
                  <a:pt x="0" y="0"/>
                </a:lnTo>
                <a:lnTo>
                  <a:pt x="0" y="269201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9" name="Freeform 1319"/>
          <p:cNvSpPr/>
          <p:nvPr/>
        </p:nvSpPr>
        <p:spPr>
          <a:xfrm>
            <a:off x="6210934" y="2702599"/>
            <a:ext cx="2440940" cy="269201"/>
          </a:xfrm>
          <a:custGeom>
            <a:avLst/>
            <a:gdLst/>
            <a:ahLst/>
            <a:cxnLst/>
            <a:rect l="0" t="0" r="0" b="0"/>
            <a:pathLst>
              <a:path w="2440940" h="269201">
                <a:moveTo>
                  <a:pt x="0" y="269201"/>
                </a:moveTo>
                <a:lnTo>
                  <a:pt x="2440940" y="269201"/>
                </a:lnTo>
                <a:lnTo>
                  <a:pt x="2440940" y="0"/>
                </a:lnTo>
                <a:lnTo>
                  <a:pt x="0" y="0"/>
                </a:lnTo>
                <a:lnTo>
                  <a:pt x="0" y="269201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0" name="Freeform 1320"/>
          <p:cNvSpPr/>
          <p:nvPr/>
        </p:nvSpPr>
        <p:spPr>
          <a:xfrm>
            <a:off x="3542538" y="2971800"/>
            <a:ext cx="2668397" cy="215773"/>
          </a:xfrm>
          <a:custGeom>
            <a:avLst/>
            <a:gdLst/>
            <a:ahLst/>
            <a:cxnLst/>
            <a:rect l="0" t="0" r="0" b="0"/>
            <a:pathLst>
              <a:path w="2668397" h="215773">
                <a:moveTo>
                  <a:pt x="0" y="215773"/>
                </a:moveTo>
                <a:lnTo>
                  <a:pt x="2668397" y="215773"/>
                </a:lnTo>
                <a:lnTo>
                  <a:pt x="2668397" y="0"/>
                </a:lnTo>
                <a:lnTo>
                  <a:pt x="0" y="0"/>
                </a:lnTo>
                <a:lnTo>
                  <a:pt x="0" y="215773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1" name="Freeform 1321"/>
          <p:cNvSpPr/>
          <p:nvPr/>
        </p:nvSpPr>
        <p:spPr>
          <a:xfrm>
            <a:off x="6210934" y="2971800"/>
            <a:ext cx="2440940" cy="215773"/>
          </a:xfrm>
          <a:custGeom>
            <a:avLst/>
            <a:gdLst/>
            <a:ahLst/>
            <a:cxnLst/>
            <a:rect l="0" t="0" r="0" b="0"/>
            <a:pathLst>
              <a:path w="2440940" h="215773">
                <a:moveTo>
                  <a:pt x="0" y="215773"/>
                </a:moveTo>
                <a:lnTo>
                  <a:pt x="2440940" y="215773"/>
                </a:lnTo>
                <a:lnTo>
                  <a:pt x="2440940" y="0"/>
                </a:lnTo>
                <a:lnTo>
                  <a:pt x="0" y="0"/>
                </a:lnTo>
                <a:lnTo>
                  <a:pt x="0" y="215773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2" name="Freeform 1322"/>
          <p:cNvSpPr/>
          <p:nvPr/>
        </p:nvSpPr>
        <p:spPr>
          <a:xfrm>
            <a:off x="3542538" y="3187612"/>
            <a:ext cx="2668397" cy="311619"/>
          </a:xfrm>
          <a:custGeom>
            <a:avLst/>
            <a:gdLst/>
            <a:ahLst/>
            <a:cxnLst/>
            <a:rect l="0" t="0" r="0" b="0"/>
            <a:pathLst>
              <a:path w="2668397" h="311619">
                <a:moveTo>
                  <a:pt x="0" y="311619"/>
                </a:moveTo>
                <a:lnTo>
                  <a:pt x="2668397" y="311619"/>
                </a:lnTo>
                <a:lnTo>
                  <a:pt x="2668397" y="0"/>
                </a:lnTo>
                <a:lnTo>
                  <a:pt x="0" y="0"/>
                </a:lnTo>
                <a:lnTo>
                  <a:pt x="0" y="311619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3" name="Freeform 1323">
            <a:hlinkClick r:id="rId2"/>
          </p:cNvPr>
          <p:cNvSpPr/>
          <p:nvPr/>
        </p:nvSpPr>
        <p:spPr>
          <a:xfrm>
            <a:off x="6210934" y="3187612"/>
            <a:ext cx="2440940" cy="311619"/>
          </a:xfrm>
          <a:custGeom>
            <a:avLst/>
            <a:gdLst/>
            <a:ahLst/>
            <a:cxnLst/>
            <a:rect l="0" t="0" r="0" b="0"/>
            <a:pathLst>
              <a:path w="2440940" h="311619">
                <a:moveTo>
                  <a:pt x="0" y="311619"/>
                </a:moveTo>
                <a:lnTo>
                  <a:pt x="2440940" y="311619"/>
                </a:lnTo>
                <a:lnTo>
                  <a:pt x="2440940" y="0"/>
                </a:lnTo>
                <a:lnTo>
                  <a:pt x="0" y="0"/>
                </a:lnTo>
                <a:lnTo>
                  <a:pt x="0" y="311619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4" name="Freeform 1324">
            <a:hlinkClick r:id="rId2"/>
          </p:cNvPr>
          <p:cNvSpPr/>
          <p:nvPr/>
        </p:nvSpPr>
        <p:spPr>
          <a:xfrm>
            <a:off x="6210934" y="2696210"/>
            <a:ext cx="0" cy="809371"/>
          </a:xfrm>
          <a:custGeom>
            <a:avLst/>
            <a:gdLst/>
            <a:ahLst/>
            <a:cxnLst/>
            <a:rect l="0" t="0" r="0" b="0"/>
            <a:pathLst>
              <a:path h="809371">
                <a:moveTo>
                  <a:pt x="0" y="0"/>
                </a:moveTo>
                <a:lnTo>
                  <a:pt x="0" y="809371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5" name="Freeform 1325"/>
          <p:cNvSpPr/>
          <p:nvPr/>
        </p:nvSpPr>
        <p:spPr>
          <a:xfrm>
            <a:off x="3536188" y="2971800"/>
            <a:ext cx="5122037" cy="0"/>
          </a:xfrm>
          <a:custGeom>
            <a:avLst/>
            <a:gdLst/>
            <a:ahLst/>
            <a:cxnLst/>
            <a:rect l="0" t="0" r="0" b="0"/>
            <a:pathLst>
              <a:path w="5122037">
                <a:moveTo>
                  <a:pt x="0" y="0"/>
                </a:moveTo>
                <a:lnTo>
                  <a:pt x="512203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6" name="Freeform 1326"/>
          <p:cNvSpPr/>
          <p:nvPr/>
        </p:nvSpPr>
        <p:spPr>
          <a:xfrm>
            <a:off x="3536188" y="3187573"/>
            <a:ext cx="5122037" cy="0"/>
          </a:xfrm>
          <a:custGeom>
            <a:avLst/>
            <a:gdLst/>
            <a:ahLst/>
            <a:cxnLst/>
            <a:rect l="0" t="0" r="0" b="0"/>
            <a:pathLst>
              <a:path w="5122037">
                <a:moveTo>
                  <a:pt x="0" y="0"/>
                </a:moveTo>
                <a:lnTo>
                  <a:pt x="512203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7" name="Freeform 1327"/>
          <p:cNvSpPr/>
          <p:nvPr/>
        </p:nvSpPr>
        <p:spPr>
          <a:xfrm>
            <a:off x="3542538" y="2696210"/>
            <a:ext cx="0" cy="809371"/>
          </a:xfrm>
          <a:custGeom>
            <a:avLst/>
            <a:gdLst/>
            <a:ahLst/>
            <a:cxnLst/>
            <a:rect l="0" t="0" r="0" b="0"/>
            <a:pathLst>
              <a:path h="809371">
                <a:moveTo>
                  <a:pt x="0" y="0"/>
                </a:moveTo>
                <a:lnTo>
                  <a:pt x="0" y="809371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8" name="Freeform 1328"/>
          <p:cNvSpPr/>
          <p:nvPr/>
        </p:nvSpPr>
        <p:spPr>
          <a:xfrm>
            <a:off x="8651875" y="2696210"/>
            <a:ext cx="0" cy="809371"/>
          </a:xfrm>
          <a:custGeom>
            <a:avLst/>
            <a:gdLst/>
            <a:ahLst/>
            <a:cxnLst/>
            <a:rect l="0" t="0" r="0" b="0"/>
            <a:pathLst>
              <a:path h="809371">
                <a:moveTo>
                  <a:pt x="0" y="0"/>
                </a:moveTo>
                <a:lnTo>
                  <a:pt x="0" y="809371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9" name="Freeform 1329"/>
          <p:cNvSpPr/>
          <p:nvPr/>
        </p:nvSpPr>
        <p:spPr>
          <a:xfrm>
            <a:off x="3536188" y="2702560"/>
            <a:ext cx="5122037" cy="0"/>
          </a:xfrm>
          <a:custGeom>
            <a:avLst/>
            <a:gdLst/>
            <a:ahLst/>
            <a:cxnLst/>
            <a:rect l="0" t="0" r="0" b="0"/>
            <a:pathLst>
              <a:path w="5122037">
                <a:moveTo>
                  <a:pt x="0" y="0"/>
                </a:moveTo>
                <a:lnTo>
                  <a:pt x="512203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0" name="Freeform 1330"/>
          <p:cNvSpPr/>
          <p:nvPr/>
        </p:nvSpPr>
        <p:spPr>
          <a:xfrm>
            <a:off x="3536188" y="3499231"/>
            <a:ext cx="5122037" cy="0"/>
          </a:xfrm>
          <a:custGeom>
            <a:avLst/>
            <a:gdLst/>
            <a:ahLst/>
            <a:cxnLst/>
            <a:rect l="0" t="0" r="0" b="0"/>
            <a:pathLst>
              <a:path w="5122037">
                <a:moveTo>
                  <a:pt x="0" y="0"/>
                </a:moveTo>
                <a:lnTo>
                  <a:pt x="5122037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1" name="Rectangle 1331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69</a:t>
            </a:r>
          </a:p>
        </p:txBody>
      </p:sp>
      <p:sp>
        <p:nvSpPr>
          <p:cNvPr id="1332" name="Rectangle 1332"/>
          <p:cNvSpPr/>
          <p:nvPr/>
        </p:nvSpPr>
        <p:spPr>
          <a:xfrm>
            <a:off x="504139" y="457556"/>
            <a:ext cx="378896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Loading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Images via a U</a:t>
            </a:r>
            <a:r>
              <a:rPr lang="en-AU" sz="2400" b="1" i="0" spc="-12" baseline="0" dirty="0">
                <a:solidFill>
                  <a:srgbClr val="000000"/>
                </a:solidFill>
                <a:latin typeface="Arial"/>
              </a:rPr>
              <a:t>RL</a:t>
            </a:r>
          </a:p>
        </p:txBody>
      </p:sp>
      <p:sp>
        <p:nvSpPr>
          <p:cNvPr id="1333" name="Rectangle 1333"/>
          <p:cNvSpPr/>
          <p:nvPr/>
        </p:nvSpPr>
        <p:spPr>
          <a:xfrm>
            <a:off x="595579" y="1773109"/>
            <a:ext cx="8767623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2900" algn="l"/>
              </a:tabLst>
            </a:pPr>
            <a:r>
              <a:rPr lang="en-AU" sz="2004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List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</a:t>
            </a:r>
            <a:r>
              <a:rPr lang="en-AU" sz="2004" b="0" i="0" spc="-7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he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and/or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thumbnail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field of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</a:t>
            </a:r>
          </a:p>
        </p:txBody>
      </p:sp>
      <p:sp>
        <p:nvSpPr>
          <p:cNvPr id="1334" name="Rectangle 1334"/>
          <p:cNvSpPr/>
          <p:nvPr/>
        </p:nvSpPr>
        <p:spPr>
          <a:xfrm>
            <a:off x="595579" y="3906964"/>
            <a:ext cx="7388954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2900" algn="l"/>
              </a:tabLst>
            </a:pPr>
            <a:r>
              <a:rPr lang="en-AU" sz="2004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publish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 via</a:t>
            </a:r>
            <a:r>
              <a:rPr lang="en-AU" sz="2004" b="0" i="0" spc="-1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Network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portal.</a:t>
            </a:r>
          </a:p>
        </p:txBody>
      </p:sp>
      <p:sp>
        <p:nvSpPr>
          <p:cNvPr id="1335" name="Rectangle 1335"/>
          <p:cNvSpPr/>
          <p:nvPr/>
        </p:nvSpPr>
        <p:spPr>
          <a:xfrm>
            <a:off x="595579" y="4212017"/>
            <a:ext cx="10816432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2900" algn="l"/>
              </a:tabLst>
            </a:pPr>
            <a:r>
              <a:rPr lang="en-AU" sz="2004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</a:t>
            </a:r>
            <a:r>
              <a:rPr lang="en-AU" sz="2004" b="0" i="0" spc="-7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4" b="0" i="0" spc="537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downloade</a:t>
            </a:r>
            <a:r>
              <a:rPr lang="en-AU" sz="2004" b="0" i="0" spc="536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durin</a:t>
            </a:r>
            <a:r>
              <a:rPr lang="en-AU" sz="2004" b="0" i="0" spc="532" baseline="0" dirty="0">
                <a:solidFill>
                  <a:srgbClr val="000000"/>
                </a:solidFill>
                <a:latin typeface="Arial"/>
              </a:rPr>
              <a:t>g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</a:t>
            </a:r>
            <a:r>
              <a:rPr lang="en-AU" sz="2004" b="0" i="0" spc="54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</a:t>
            </a:r>
            <a:r>
              <a:rPr lang="en-AU" sz="2004" b="0" i="0" spc="532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upload,</a:t>
            </a:r>
            <a:r>
              <a:rPr lang="en-AU" sz="2004" b="0" i="0" spc="-1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</a:t>
            </a:r>
            <a:r>
              <a:rPr lang="en-AU" sz="2004" b="0" i="0" spc="54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UR</a:t>
            </a:r>
            <a:r>
              <a:rPr lang="en-AU" sz="2004" b="0" i="0" spc="-7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shoul</a:t>
            </a:r>
            <a:r>
              <a:rPr lang="en-AU" sz="2004" b="0" i="0" spc="534" baseline="0" dirty="0">
                <a:solidFill>
                  <a:srgbClr val="000000"/>
                </a:solidFill>
                <a:latin typeface="Arial"/>
              </a:rPr>
              <a:t>d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alway</a:t>
            </a:r>
            <a:r>
              <a:rPr lang="en-AU" sz="2004" b="0" i="0" spc="541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</a:t>
            </a:r>
            <a:r>
              <a:rPr lang="en-AU" sz="2004" b="0" i="0" spc="553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present</a:t>
            </a:r>
          </a:p>
        </p:txBody>
      </p:sp>
      <p:sp>
        <p:nvSpPr>
          <p:cNvPr id="1336" name="Rectangle 1336"/>
          <p:cNvSpPr/>
          <p:nvPr/>
        </p:nvSpPr>
        <p:spPr>
          <a:xfrm>
            <a:off x="938479" y="4516817"/>
            <a:ext cx="10527398" cy="9501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 ever</a:t>
            </a:r>
            <a:r>
              <a:rPr lang="en-AU" sz="2004" b="0" i="0" spc="536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ne</a:t>
            </a:r>
            <a:r>
              <a:rPr lang="en-AU" sz="2004" b="0" i="0" spc="545" baseline="0" dirty="0">
                <a:solidFill>
                  <a:srgbClr val="000000"/>
                </a:solidFill>
                <a:latin typeface="Arial"/>
              </a:rPr>
              <a:t>w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version.</a:t>
            </a:r>
            <a:r>
              <a:rPr lang="en-AU" sz="2004" b="0" i="0" spc="-138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</a:t>
            </a:r>
            <a:r>
              <a:rPr lang="en-AU" sz="2004" b="0" i="0" spc="554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Procurem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applications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periodically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refresh</a:t>
            </a:r>
            <a:r>
              <a:rPr lang="en-AU" sz="2004" b="0" i="0" spc="-5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by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fetching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them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again.</a:t>
            </a:r>
            <a:r>
              <a:rPr lang="en-AU" sz="2004" b="0" i="0" spc="-5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-18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our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website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must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available all the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time</a:t>
            </a:r>
            <a:r>
              <a:rPr lang="en-AU" sz="2004" b="0" i="0" spc="557" baseline="0" dirty="0">
                <a:solidFill>
                  <a:srgbClr val="000000"/>
                </a:solidFill>
                <a:latin typeface="Arial"/>
              </a:rPr>
              <a:t>.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By default,</a:t>
            </a:r>
            <a:r>
              <a:rPr lang="en-AU" sz="2004" b="0" i="0" spc="-13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Procurem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nt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Solution and</a:t>
            </a:r>
            <a:r>
              <a:rPr lang="en-AU" sz="2004" b="0" i="0" spc="-1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Procure-t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-Pay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refres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after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30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days.</a:t>
            </a:r>
          </a:p>
        </p:txBody>
      </p:sp>
      <p:sp>
        <p:nvSpPr>
          <p:cNvPr id="1337" name="Rectangle 1337"/>
          <p:cNvSpPr/>
          <p:nvPr/>
        </p:nvSpPr>
        <p:spPr>
          <a:xfrm>
            <a:off x="4523866" y="2731006"/>
            <a:ext cx="3110760" cy="1880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705100" algn="l"/>
              </a:tabLst>
            </a:pPr>
            <a:r>
              <a:rPr lang="en-AU" sz="1106" b="1" i="0" spc="-16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106" b="1" i="0" spc="0" baseline="0" dirty="0">
                <a:solidFill>
                  <a:srgbClr val="000000"/>
                </a:solidFill>
                <a:latin typeface="Arial"/>
              </a:rPr>
              <a:t>humbnail	Image</a:t>
            </a:r>
          </a:p>
        </p:txBody>
      </p:sp>
      <p:sp>
        <p:nvSpPr>
          <p:cNvPr id="1338" name="Rectangle 1338"/>
          <p:cNvSpPr/>
          <p:nvPr/>
        </p:nvSpPr>
        <p:spPr>
          <a:xfrm>
            <a:off x="3696970" y="3165690"/>
            <a:ext cx="4947068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514600" algn="l"/>
              </a:tabLst>
            </a:pPr>
            <a:r>
              <a:rPr lang="en-AU" sz="1103" b="0" i="0" spc="0" baseline="0" dirty="0">
                <a:solidFill>
                  <a:srgbClr val="000000"/>
                </a:solidFill>
                <a:latin typeface="Arial"/>
              </a:rPr>
              <a:t>Image/Logosm.jpg	</a:t>
            </a:r>
            <a:r>
              <a:rPr lang="en-AU" sz="1103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https://</a:t>
            </a:r>
            <a:r>
              <a:rPr lang="en-AU" sz="1103" b="0" i="0" spc="-17" baseline="0" dirty="0">
                <a:solidFill>
                  <a:srgbClr val="000000"/>
                </a:solidFill>
                <a:latin typeface="Arial"/>
                <a:hlinkClick r:id="rId2"/>
              </a:rPr>
              <a:t>www</a:t>
            </a:r>
            <a:r>
              <a:rPr lang="en-AU" sz="1103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.supplierabc.com_hatimage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Freeform 161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Rectangle 166"/>
          <p:cNvSpPr/>
          <p:nvPr/>
        </p:nvSpPr>
        <p:spPr>
          <a:xfrm>
            <a:off x="504139" y="6520587"/>
            <a:ext cx="12003286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122711" algn="l"/>
                <a:tab pos="11122711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7	</a:t>
            </a:r>
          </a:p>
        </p:txBody>
      </p:sp>
      <p:sp>
        <p:nvSpPr>
          <p:cNvPr id="167" name="Rectangle 167"/>
          <p:cNvSpPr/>
          <p:nvPr/>
        </p:nvSpPr>
        <p:spPr>
          <a:xfrm>
            <a:off x="504139" y="1580069"/>
            <a:ext cx="10891670" cy="6457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-113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 special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CIF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 called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Index</a:t>
            </a:r>
            <a:r>
              <a:rPr lang="en-AU" sz="2004" b="1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file</a:t>
            </a:r>
            <a:r>
              <a:rPr lang="en-AU" sz="2004" b="1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is loaded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into</a:t>
            </a:r>
            <a:r>
              <a:rPr lang="en-AU" sz="2004" b="0" i="0" spc="-1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Ariba.</a:t>
            </a:r>
            <a:r>
              <a:rPr lang="en-AU" sz="2004" b="0" i="0" spc="-5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This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ile has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added </a:t>
            </a:r>
          </a:p>
          <a:p>
            <a:pPr marL="0">
              <a:lnSpc>
                <a:spcPts val="2403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fields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that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instruct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system</a:t>
            </a:r>
            <a:r>
              <a:rPr lang="en-AU" sz="2004" b="0" i="0" spc="-2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allow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connect</a:t>
            </a:r>
            <a:r>
              <a:rPr lang="en-AU" sz="2004" b="0" i="0" spc="-4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with 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site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shopping.</a:t>
            </a:r>
          </a:p>
        </p:txBody>
      </p:sp>
      <p:sp>
        <p:nvSpPr>
          <p:cNvPr id="168" name="Rectangle 168"/>
          <p:cNvSpPr/>
          <p:nvPr/>
        </p:nvSpPr>
        <p:spPr>
          <a:xfrm>
            <a:off x="504139" y="2418650"/>
            <a:ext cx="10959624" cy="6453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uses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cXM</a:t>
            </a:r>
            <a:r>
              <a:rPr lang="en-AU" sz="2004" b="0" i="0" spc="-7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connect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transfe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information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from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buying application</a:t>
            </a:r>
            <a:r>
              <a:rPr lang="en-AU" sz="2004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the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Supplier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back.</a:t>
            </a:r>
            <a:r>
              <a:rPr lang="en-AU" sz="2004" b="0" i="0" spc="-6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are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cXM</a:t>
            </a:r>
            <a:r>
              <a:rPr lang="en-AU" sz="2004" b="0" i="0" spc="-71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documents</a:t>
            </a:r>
            <a:r>
              <a:rPr lang="en-AU" sz="2004" b="0" i="0" spc="-4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used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by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0" i="0" spc="-4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accomplish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this:</a:t>
            </a:r>
          </a:p>
        </p:txBody>
      </p:sp>
      <p:sp>
        <p:nvSpPr>
          <p:cNvPr id="169" name="Rectangle 169"/>
          <p:cNvSpPr/>
          <p:nvPr/>
        </p:nvSpPr>
        <p:spPr>
          <a:xfrm>
            <a:off x="850087" y="3257105"/>
            <a:ext cx="10828495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426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PunchOu</a:t>
            </a:r>
            <a:r>
              <a:rPr lang="en-AU" sz="2004" b="1" i="0" spc="54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SetupReques</a:t>
            </a:r>
            <a:r>
              <a:rPr lang="en-AU" sz="2004" b="1" i="0" spc="52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(POSR)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POSR identifies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buye</a:t>
            </a:r>
            <a:r>
              <a:rPr lang="en-AU" sz="2004" b="0" i="0" spc="-105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sends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authentication </a:t>
            </a:r>
          </a:p>
        </p:txBody>
      </p:sp>
      <p:sp>
        <p:nvSpPr>
          <p:cNvPr id="170" name="Rectangle 170"/>
          <p:cNvSpPr/>
          <p:nvPr/>
        </p:nvSpPr>
        <p:spPr>
          <a:xfrm>
            <a:off x="850087" y="3561905"/>
            <a:ext cx="10134161" cy="8739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70688"/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(basically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name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password)</a:t>
            </a:r>
            <a:r>
              <a:rPr lang="en-AU" sz="2004" b="0" i="0" spc="-4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004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website</a:t>
            </a:r>
            <a:r>
              <a:rPr lang="en-AU" sz="2004" b="0" i="0" spc="-2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establish</a:t>
            </a:r>
            <a:r>
              <a:rPr lang="en-AU" sz="2004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 connection</a:t>
            </a:r>
          </a:p>
          <a:p>
            <a:pPr marL="0">
              <a:lnSpc>
                <a:spcPts val="4200"/>
              </a:lnSpc>
            </a:pPr>
            <a:r>
              <a:rPr lang="en-AU" sz="2004" b="0" i="0" spc="426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1" i="0" spc="-1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SetupResponse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Response</a:t>
            </a:r>
            <a:r>
              <a:rPr lang="en-AU" sz="2004" b="0" i="0" spc="-4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document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from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Supplier tells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</a:t>
            </a:r>
          </a:p>
        </p:txBody>
      </p:sp>
      <p:sp>
        <p:nvSpPr>
          <p:cNvPr id="171" name="Rectangle 171"/>
          <p:cNvSpPr/>
          <p:nvPr/>
        </p:nvSpPr>
        <p:spPr>
          <a:xfrm>
            <a:off x="850087" y="4400105"/>
            <a:ext cx="10211282" cy="8743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70688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buying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application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what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website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or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items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site to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display for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buyer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shop</a:t>
            </a:r>
          </a:p>
          <a:p>
            <a:pPr marL="0">
              <a:lnSpc>
                <a:spcPts val="4202"/>
              </a:lnSpc>
            </a:pPr>
            <a:r>
              <a:rPr lang="en-AU" sz="2004" b="0" i="0" spc="426" baseline="0" dirty="0">
                <a:solidFill>
                  <a:srgbClr val="F0AB00"/>
                </a:solidFill>
                <a:latin typeface="Wingdings"/>
              </a:rPr>
              <a:t>▪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PunchOut</a:t>
            </a:r>
            <a:r>
              <a:rPr lang="en-AU" sz="2004" b="1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Order</a:t>
            </a:r>
            <a:r>
              <a:rPr lang="en-AU" sz="2004" b="1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1" i="0" spc="0" baseline="0" dirty="0">
                <a:solidFill>
                  <a:srgbClr val="000000"/>
                </a:solidFill>
                <a:latin typeface="Arial"/>
              </a:rPr>
              <a:t>Message</a:t>
            </a:r>
            <a:r>
              <a:rPr lang="en-AU" sz="2004" b="1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(POOM)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—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5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POOM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converts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Shopping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Cart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</a:t>
            </a:r>
          </a:p>
        </p:txBody>
      </p:sp>
      <p:sp>
        <p:nvSpPr>
          <p:cNvPr id="172" name="Rectangle 172"/>
          <p:cNvSpPr/>
          <p:nvPr/>
        </p:nvSpPr>
        <p:spPr>
          <a:xfrm>
            <a:off x="1020775" y="5238685"/>
            <a:ext cx="9728823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Suppliers</a:t>
            </a:r>
            <a:r>
              <a:rPr lang="en-AU" sz="2004" b="0" i="0" spc="-73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site,</a:t>
            </a:r>
            <a:r>
              <a:rPr lang="en-AU" sz="2004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sends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cart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or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items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back</a:t>
            </a:r>
            <a:r>
              <a:rPr lang="en-AU" sz="2004" b="0" i="0" spc="-2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4" b="0" i="0" spc="-12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Ariba to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be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submit</a:t>
            </a:r>
            <a:r>
              <a:rPr lang="en-AU" sz="2004" b="0" i="0" spc="-11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ed</a:t>
            </a:r>
            <a:r>
              <a:rPr lang="en-AU" sz="2004" b="0" i="0" spc="-2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for</a:t>
            </a:r>
            <a:r>
              <a:rPr lang="en-AU" sz="2004" b="0" i="0" spc="-17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purchase</a:t>
            </a:r>
            <a:r>
              <a:rPr lang="en-AU" sz="2004" b="0" i="0" spc="-45" baseline="0" dirty="0">
                <a:solidFill>
                  <a:srgbClr val="000000"/>
                </a:solidFill>
                <a:latin typeface="ArialMT"/>
              </a:rPr>
              <a:t>  </a:t>
            </a:r>
          </a:p>
        </p:txBody>
      </p:sp>
      <p:sp>
        <p:nvSpPr>
          <p:cNvPr id="173" name="Rectangle 173"/>
          <p:cNvSpPr/>
          <p:nvPr/>
        </p:nvSpPr>
        <p:spPr>
          <a:xfrm>
            <a:off x="504139" y="457556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" name="Freeform 1339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0" name="Freeform 1340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1" name="Freeform 1341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2" name="Freeform 1342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3" name="Freeform 1343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4" name="Freeform 1344"/>
          <p:cNvSpPr/>
          <p:nvPr/>
        </p:nvSpPr>
        <p:spPr>
          <a:xfrm>
            <a:off x="6541007" y="4118649"/>
            <a:ext cx="2668397" cy="269201"/>
          </a:xfrm>
          <a:custGeom>
            <a:avLst/>
            <a:gdLst/>
            <a:ahLst/>
            <a:cxnLst/>
            <a:rect l="0" t="0" r="0" b="0"/>
            <a:pathLst>
              <a:path w="2668397" h="269201">
                <a:moveTo>
                  <a:pt x="0" y="269201"/>
                </a:moveTo>
                <a:lnTo>
                  <a:pt x="2668397" y="269201"/>
                </a:lnTo>
                <a:lnTo>
                  <a:pt x="2668397" y="0"/>
                </a:lnTo>
                <a:lnTo>
                  <a:pt x="0" y="0"/>
                </a:lnTo>
                <a:lnTo>
                  <a:pt x="0" y="269201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5" name="Freeform 1345"/>
          <p:cNvSpPr/>
          <p:nvPr/>
        </p:nvSpPr>
        <p:spPr>
          <a:xfrm>
            <a:off x="9209531" y="4118649"/>
            <a:ext cx="2440940" cy="269201"/>
          </a:xfrm>
          <a:custGeom>
            <a:avLst/>
            <a:gdLst/>
            <a:ahLst/>
            <a:cxnLst/>
            <a:rect l="0" t="0" r="0" b="0"/>
            <a:pathLst>
              <a:path w="2440940" h="269201">
                <a:moveTo>
                  <a:pt x="0" y="269201"/>
                </a:moveTo>
                <a:lnTo>
                  <a:pt x="2440940" y="269201"/>
                </a:lnTo>
                <a:lnTo>
                  <a:pt x="2440940" y="0"/>
                </a:lnTo>
                <a:lnTo>
                  <a:pt x="0" y="0"/>
                </a:lnTo>
                <a:lnTo>
                  <a:pt x="0" y="269201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6" name="Freeform 1346"/>
          <p:cNvSpPr/>
          <p:nvPr/>
        </p:nvSpPr>
        <p:spPr>
          <a:xfrm>
            <a:off x="6541007" y="4387851"/>
            <a:ext cx="2668397" cy="215773"/>
          </a:xfrm>
          <a:custGeom>
            <a:avLst/>
            <a:gdLst/>
            <a:ahLst/>
            <a:cxnLst/>
            <a:rect l="0" t="0" r="0" b="0"/>
            <a:pathLst>
              <a:path w="2668397" h="215773">
                <a:moveTo>
                  <a:pt x="0" y="215773"/>
                </a:moveTo>
                <a:lnTo>
                  <a:pt x="2668397" y="215773"/>
                </a:lnTo>
                <a:lnTo>
                  <a:pt x="2668397" y="0"/>
                </a:lnTo>
                <a:lnTo>
                  <a:pt x="0" y="0"/>
                </a:lnTo>
                <a:lnTo>
                  <a:pt x="0" y="215773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7" name="Freeform 1347"/>
          <p:cNvSpPr/>
          <p:nvPr/>
        </p:nvSpPr>
        <p:spPr>
          <a:xfrm>
            <a:off x="9209531" y="4387851"/>
            <a:ext cx="2440940" cy="215773"/>
          </a:xfrm>
          <a:custGeom>
            <a:avLst/>
            <a:gdLst/>
            <a:ahLst/>
            <a:cxnLst/>
            <a:rect l="0" t="0" r="0" b="0"/>
            <a:pathLst>
              <a:path w="2440940" h="215773">
                <a:moveTo>
                  <a:pt x="0" y="215773"/>
                </a:moveTo>
                <a:lnTo>
                  <a:pt x="2440940" y="215773"/>
                </a:lnTo>
                <a:lnTo>
                  <a:pt x="2440940" y="0"/>
                </a:lnTo>
                <a:lnTo>
                  <a:pt x="0" y="0"/>
                </a:lnTo>
                <a:lnTo>
                  <a:pt x="0" y="215773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8" name="Freeform 1348"/>
          <p:cNvSpPr/>
          <p:nvPr/>
        </p:nvSpPr>
        <p:spPr>
          <a:xfrm>
            <a:off x="6541007" y="4603535"/>
            <a:ext cx="2668397" cy="311620"/>
          </a:xfrm>
          <a:custGeom>
            <a:avLst/>
            <a:gdLst/>
            <a:ahLst/>
            <a:cxnLst/>
            <a:rect l="0" t="0" r="0" b="0"/>
            <a:pathLst>
              <a:path w="2668397" h="311620">
                <a:moveTo>
                  <a:pt x="0" y="311620"/>
                </a:moveTo>
                <a:lnTo>
                  <a:pt x="2668397" y="311620"/>
                </a:lnTo>
                <a:lnTo>
                  <a:pt x="2668397" y="0"/>
                </a:lnTo>
                <a:lnTo>
                  <a:pt x="0" y="0"/>
                </a:lnTo>
                <a:lnTo>
                  <a:pt x="0" y="31162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9" name="Freeform 1349">
            <a:hlinkClick r:id="rId2"/>
          </p:cNvPr>
          <p:cNvSpPr/>
          <p:nvPr/>
        </p:nvSpPr>
        <p:spPr>
          <a:xfrm>
            <a:off x="9209531" y="4603535"/>
            <a:ext cx="2440940" cy="311620"/>
          </a:xfrm>
          <a:custGeom>
            <a:avLst/>
            <a:gdLst/>
            <a:ahLst/>
            <a:cxnLst/>
            <a:rect l="0" t="0" r="0" b="0"/>
            <a:pathLst>
              <a:path w="2440940" h="311620">
                <a:moveTo>
                  <a:pt x="0" y="311620"/>
                </a:moveTo>
                <a:lnTo>
                  <a:pt x="2440940" y="311620"/>
                </a:lnTo>
                <a:lnTo>
                  <a:pt x="2440940" y="0"/>
                </a:lnTo>
                <a:lnTo>
                  <a:pt x="0" y="0"/>
                </a:lnTo>
                <a:lnTo>
                  <a:pt x="0" y="31162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0" name="Freeform 1350">
            <a:hlinkClick r:id="rId2"/>
          </p:cNvPr>
          <p:cNvSpPr/>
          <p:nvPr/>
        </p:nvSpPr>
        <p:spPr>
          <a:xfrm>
            <a:off x="9209531" y="4112261"/>
            <a:ext cx="0" cy="809244"/>
          </a:xfrm>
          <a:custGeom>
            <a:avLst/>
            <a:gdLst/>
            <a:ahLst/>
            <a:cxnLst/>
            <a:rect l="0" t="0" r="0" b="0"/>
            <a:pathLst>
              <a:path h="809244">
                <a:moveTo>
                  <a:pt x="0" y="0"/>
                </a:moveTo>
                <a:lnTo>
                  <a:pt x="0" y="80924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1" name="Freeform 1351"/>
          <p:cNvSpPr/>
          <p:nvPr/>
        </p:nvSpPr>
        <p:spPr>
          <a:xfrm>
            <a:off x="6534657" y="4387850"/>
            <a:ext cx="5122164" cy="0"/>
          </a:xfrm>
          <a:custGeom>
            <a:avLst/>
            <a:gdLst/>
            <a:ahLst/>
            <a:cxnLst/>
            <a:rect l="0" t="0" r="0" b="0"/>
            <a:pathLst>
              <a:path w="5122164">
                <a:moveTo>
                  <a:pt x="0" y="0"/>
                </a:moveTo>
                <a:lnTo>
                  <a:pt x="5122164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2" name="Freeform 1352"/>
          <p:cNvSpPr/>
          <p:nvPr/>
        </p:nvSpPr>
        <p:spPr>
          <a:xfrm>
            <a:off x="6534657" y="4603624"/>
            <a:ext cx="5122164" cy="0"/>
          </a:xfrm>
          <a:custGeom>
            <a:avLst/>
            <a:gdLst/>
            <a:ahLst/>
            <a:cxnLst/>
            <a:rect l="0" t="0" r="0" b="0"/>
            <a:pathLst>
              <a:path w="5122164">
                <a:moveTo>
                  <a:pt x="0" y="0"/>
                </a:moveTo>
                <a:lnTo>
                  <a:pt x="5122164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3" name="Freeform 1353"/>
          <p:cNvSpPr/>
          <p:nvPr/>
        </p:nvSpPr>
        <p:spPr>
          <a:xfrm>
            <a:off x="6541007" y="4112261"/>
            <a:ext cx="0" cy="809244"/>
          </a:xfrm>
          <a:custGeom>
            <a:avLst/>
            <a:gdLst/>
            <a:ahLst/>
            <a:cxnLst/>
            <a:rect l="0" t="0" r="0" b="0"/>
            <a:pathLst>
              <a:path h="809244">
                <a:moveTo>
                  <a:pt x="0" y="0"/>
                </a:moveTo>
                <a:lnTo>
                  <a:pt x="0" y="80924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4" name="Freeform 1354"/>
          <p:cNvSpPr/>
          <p:nvPr/>
        </p:nvSpPr>
        <p:spPr>
          <a:xfrm>
            <a:off x="11650471" y="4112261"/>
            <a:ext cx="0" cy="809244"/>
          </a:xfrm>
          <a:custGeom>
            <a:avLst/>
            <a:gdLst/>
            <a:ahLst/>
            <a:cxnLst/>
            <a:rect l="0" t="0" r="0" b="0"/>
            <a:pathLst>
              <a:path h="809244">
                <a:moveTo>
                  <a:pt x="0" y="0"/>
                </a:moveTo>
                <a:lnTo>
                  <a:pt x="0" y="809244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5" name="Freeform 1355"/>
          <p:cNvSpPr/>
          <p:nvPr/>
        </p:nvSpPr>
        <p:spPr>
          <a:xfrm>
            <a:off x="6534657" y="4118611"/>
            <a:ext cx="5122164" cy="0"/>
          </a:xfrm>
          <a:custGeom>
            <a:avLst/>
            <a:gdLst/>
            <a:ahLst/>
            <a:cxnLst/>
            <a:rect l="0" t="0" r="0" b="0"/>
            <a:pathLst>
              <a:path w="5122164">
                <a:moveTo>
                  <a:pt x="0" y="0"/>
                </a:moveTo>
                <a:lnTo>
                  <a:pt x="5122164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6" name="Freeform 1356"/>
          <p:cNvSpPr/>
          <p:nvPr/>
        </p:nvSpPr>
        <p:spPr>
          <a:xfrm>
            <a:off x="6534657" y="4915155"/>
            <a:ext cx="5122164" cy="0"/>
          </a:xfrm>
          <a:custGeom>
            <a:avLst/>
            <a:gdLst/>
            <a:ahLst/>
            <a:cxnLst/>
            <a:rect l="0" t="0" r="0" b="0"/>
            <a:pathLst>
              <a:path w="5122164">
                <a:moveTo>
                  <a:pt x="0" y="0"/>
                </a:moveTo>
                <a:lnTo>
                  <a:pt x="5122164" y="0"/>
                </a:lnTo>
              </a:path>
            </a:pathLst>
          </a:custGeom>
          <a:noFill/>
          <a:ln w="12700" cap="flat" cmpd="sng">
            <a:solidFill>
              <a:srgbClr val="A7A8A7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57" name="Picture 135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61388" y="1699261"/>
            <a:ext cx="3227832" cy="1504061"/>
          </a:xfrm>
          <a:prstGeom prst="rect">
            <a:avLst/>
          </a:prstGeom>
          <a:noFill/>
        </p:spPr>
      </p:pic>
      <p:pic>
        <p:nvPicPr>
          <p:cNvPr id="1358" name="Picture 13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3411" y="1891285"/>
            <a:ext cx="2857500" cy="1133855"/>
          </a:xfrm>
          <a:prstGeom prst="rect">
            <a:avLst/>
          </a:prstGeom>
          <a:noFill/>
        </p:spPr>
      </p:pic>
      <p:sp>
        <p:nvSpPr>
          <p:cNvPr id="1359" name="Freeform 1359"/>
          <p:cNvSpPr/>
          <p:nvPr/>
        </p:nvSpPr>
        <p:spPr>
          <a:xfrm>
            <a:off x="2774442" y="2748535"/>
            <a:ext cx="1139952" cy="277368"/>
          </a:xfrm>
          <a:custGeom>
            <a:avLst/>
            <a:gdLst/>
            <a:ahLst/>
            <a:cxnLst/>
            <a:rect l="0" t="0" r="0" b="0"/>
            <a:pathLst>
              <a:path w="1139952" h="277368">
                <a:moveTo>
                  <a:pt x="0" y="277368"/>
                </a:moveTo>
                <a:lnTo>
                  <a:pt x="1139952" y="277368"/>
                </a:lnTo>
                <a:lnTo>
                  <a:pt x="1139952" y="0"/>
                </a:lnTo>
                <a:lnTo>
                  <a:pt x="0" y="0"/>
                </a:lnTo>
                <a:lnTo>
                  <a:pt x="0" y="277368"/>
                </a:lnTo>
                <a:close/>
              </a:path>
            </a:pathLst>
          </a:custGeom>
          <a:noFill/>
          <a:ln w="28955" cap="flat" cmpd="sng">
            <a:solidFill>
              <a:srgbClr val="FF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60" name="Picture 13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93891" y="1746504"/>
            <a:ext cx="3901440" cy="1537842"/>
          </a:xfrm>
          <a:prstGeom prst="rect">
            <a:avLst/>
          </a:prstGeom>
          <a:noFill/>
        </p:spPr>
      </p:pic>
      <p:pic>
        <p:nvPicPr>
          <p:cNvPr id="1361" name="Picture 13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5915" y="1938528"/>
            <a:ext cx="3531108" cy="1167383"/>
          </a:xfrm>
          <a:prstGeom prst="rect">
            <a:avLst/>
          </a:prstGeom>
          <a:noFill/>
        </p:spPr>
      </p:pic>
      <p:sp>
        <p:nvSpPr>
          <p:cNvPr id="1362" name="Freeform 1362"/>
          <p:cNvSpPr/>
          <p:nvPr/>
        </p:nvSpPr>
        <p:spPr>
          <a:xfrm>
            <a:off x="7175754" y="2378203"/>
            <a:ext cx="708660" cy="582168"/>
          </a:xfrm>
          <a:custGeom>
            <a:avLst/>
            <a:gdLst/>
            <a:ahLst/>
            <a:cxnLst/>
            <a:rect l="0" t="0" r="0" b="0"/>
            <a:pathLst>
              <a:path w="708660" h="582168">
                <a:moveTo>
                  <a:pt x="0" y="582168"/>
                </a:moveTo>
                <a:lnTo>
                  <a:pt x="708660" y="582168"/>
                </a:lnTo>
                <a:lnTo>
                  <a:pt x="708660" y="0"/>
                </a:lnTo>
                <a:lnTo>
                  <a:pt x="0" y="0"/>
                </a:lnTo>
                <a:lnTo>
                  <a:pt x="0" y="582168"/>
                </a:lnTo>
                <a:close/>
              </a:path>
            </a:pathLst>
          </a:custGeom>
          <a:noFill/>
          <a:ln w="28955" cap="flat" cmpd="sng">
            <a:solidFill>
              <a:srgbClr val="FF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3" name="Freeform 1363"/>
          <p:cNvSpPr/>
          <p:nvPr/>
        </p:nvSpPr>
        <p:spPr>
          <a:xfrm>
            <a:off x="6541769" y="4517898"/>
            <a:ext cx="2136648" cy="289560"/>
          </a:xfrm>
          <a:custGeom>
            <a:avLst/>
            <a:gdLst/>
            <a:ahLst/>
            <a:cxnLst/>
            <a:rect l="0" t="0" r="0" b="0"/>
            <a:pathLst>
              <a:path w="2136648" h="289560">
                <a:moveTo>
                  <a:pt x="0" y="289560"/>
                </a:moveTo>
                <a:lnTo>
                  <a:pt x="2136648" y="289560"/>
                </a:lnTo>
                <a:lnTo>
                  <a:pt x="2136648" y="0"/>
                </a:lnTo>
                <a:lnTo>
                  <a:pt x="0" y="0"/>
                </a:lnTo>
                <a:lnTo>
                  <a:pt x="0" y="289560"/>
                </a:lnTo>
                <a:close/>
              </a:path>
            </a:pathLst>
          </a:custGeom>
          <a:noFill/>
          <a:ln w="28955" cap="flat" cmpd="sng">
            <a:solidFill>
              <a:srgbClr val="FF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4" name="Rectangle 1364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70</a:t>
            </a:r>
          </a:p>
        </p:txBody>
      </p:sp>
      <p:sp>
        <p:nvSpPr>
          <p:cNvPr id="1365" name="Rectangle 1365"/>
          <p:cNvSpPr/>
          <p:nvPr/>
        </p:nvSpPr>
        <p:spPr>
          <a:xfrm>
            <a:off x="7522464" y="4147781"/>
            <a:ext cx="3110862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705100" algn="l"/>
              </a:tabLst>
            </a:pPr>
            <a:r>
              <a:rPr lang="en-AU" sz="1103" b="1" i="0" spc="-15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1103" b="1" i="0" spc="0" baseline="0" dirty="0">
                <a:solidFill>
                  <a:srgbClr val="000000"/>
                </a:solidFill>
                <a:latin typeface="Arial"/>
              </a:rPr>
              <a:t>humbnail	Image</a:t>
            </a:r>
          </a:p>
        </p:txBody>
      </p:sp>
      <p:sp>
        <p:nvSpPr>
          <p:cNvPr id="1366" name="Rectangle 1366"/>
          <p:cNvSpPr/>
          <p:nvPr/>
        </p:nvSpPr>
        <p:spPr>
          <a:xfrm>
            <a:off x="6695820" y="4582121"/>
            <a:ext cx="4947068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514600" algn="l"/>
              </a:tabLst>
            </a:pPr>
            <a:r>
              <a:rPr lang="en-AU" sz="1103" b="0" i="0" spc="0" baseline="0" dirty="0">
                <a:solidFill>
                  <a:srgbClr val="000000"/>
                </a:solidFill>
                <a:latin typeface="Arial"/>
              </a:rPr>
              <a:t>Image/Logosm.jpg	</a:t>
            </a:r>
            <a:r>
              <a:rPr lang="en-AU" sz="1103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https://</a:t>
            </a:r>
            <a:r>
              <a:rPr lang="en-AU" sz="1103" b="0" i="0" spc="-17" baseline="0" dirty="0">
                <a:solidFill>
                  <a:srgbClr val="000000"/>
                </a:solidFill>
                <a:latin typeface="Arial"/>
                <a:hlinkClick r:id="rId2"/>
              </a:rPr>
              <a:t>www</a:t>
            </a:r>
            <a:r>
              <a:rPr lang="en-AU" sz="1103" b="0" i="0" spc="0" baseline="0" dirty="0">
                <a:solidFill>
                  <a:srgbClr val="000000"/>
                </a:solidFill>
                <a:latin typeface="Arial"/>
                <a:hlinkClick r:id="rId2"/>
              </a:rPr>
              <a:t>.supplierabc.com_hatimage</a:t>
            </a:r>
          </a:p>
        </p:txBody>
      </p:sp>
      <p:sp>
        <p:nvSpPr>
          <p:cNvPr id="1367" name="Rectangle 1367"/>
          <p:cNvSpPr/>
          <p:nvPr/>
        </p:nvSpPr>
        <p:spPr>
          <a:xfrm>
            <a:off x="332536" y="1153984"/>
            <a:ext cx="509594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Put all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files in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folder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zip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</a:t>
            </a:r>
          </a:p>
        </p:txBody>
      </p:sp>
      <p:sp>
        <p:nvSpPr>
          <p:cNvPr id="1368" name="Rectangle 1368"/>
          <p:cNvSpPr/>
          <p:nvPr/>
        </p:nvSpPr>
        <p:spPr>
          <a:xfrm>
            <a:off x="332536" y="3287622"/>
            <a:ext cx="10812574" cy="3409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AU" sz="1598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List</a:t>
            </a:r>
            <a:r>
              <a:rPr lang="en-AU" sz="2006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images</a:t>
            </a:r>
            <a:r>
              <a:rPr lang="en-AU" sz="200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filenames</a:t>
            </a:r>
            <a:r>
              <a:rPr lang="en-AU" sz="2006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in the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and/or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thumbnail</a:t>
            </a:r>
            <a:r>
              <a:rPr lang="en-AU" sz="2006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field of</a:t>
            </a:r>
            <a:r>
              <a:rPr lang="en-AU" sz="200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Catalogue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file. Filenames </a:t>
            </a:r>
          </a:p>
        </p:txBody>
      </p:sp>
      <p:sp>
        <p:nvSpPr>
          <p:cNvPr id="1369" name="Rectangle 1369"/>
          <p:cNvSpPr/>
          <p:nvPr/>
        </p:nvSpPr>
        <p:spPr>
          <a:xfrm>
            <a:off x="619048" y="3593020"/>
            <a:ext cx="8656326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must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contain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folder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name.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Filename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name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must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match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exactly</a:t>
            </a:r>
          </a:p>
        </p:txBody>
      </p:sp>
      <p:sp>
        <p:nvSpPr>
          <p:cNvPr id="1370" name="Rectangle 1370"/>
          <p:cNvSpPr/>
          <p:nvPr/>
        </p:nvSpPr>
        <p:spPr>
          <a:xfrm>
            <a:off x="332536" y="4964873"/>
            <a:ext cx="6020322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publish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 via</a:t>
            </a:r>
            <a:r>
              <a:rPr lang="en-AU" sz="2004" b="0" i="0" spc="-1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 portal</a:t>
            </a:r>
          </a:p>
        </p:txBody>
      </p:sp>
      <p:sp>
        <p:nvSpPr>
          <p:cNvPr id="1371" name="Rectangle 1371"/>
          <p:cNvSpPr/>
          <p:nvPr/>
        </p:nvSpPr>
        <p:spPr>
          <a:xfrm>
            <a:off x="332536" y="5498324"/>
            <a:ext cx="11080960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ArialMT"/>
              </a:rPr>
              <a:t>•	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Email zip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 containing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files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1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for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 first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publication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your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Catalogue </a:t>
            </a:r>
          </a:p>
        </p:txBody>
      </p:sp>
      <p:sp>
        <p:nvSpPr>
          <p:cNvPr id="1372" name="Rectangle 1372"/>
          <p:cNvSpPr/>
          <p:nvPr/>
        </p:nvSpPr>
        <p:spPr>
          <a:xfrm>
            <a:off x="619048" y="5803124"/>
            <a:ext cx="2458292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</a:t>
            </a:r>
            <a:r>
              <a:rPr lang="en-AU" sz="2004" b="0" i="0" spc="-11" baseline="0" dirty="0">
                <a:solidFill>
                  <a:srgbClr val="000000"/>
                </a:solidFill>
                <a:latin typeface="Arial"/>
              </a:rPr>
              <a:t>x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pert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</a:t>
            </a:r>
            <a:r>
              <a:rPr lang="en-AU" sz="2004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Custome</a:t>
            </a:r>
            <a:r>
              <a:rPr lang="en-AU" sz="2004" b="0" i="0" spc="-101" baseline="0" dirty="0">
                <a:solidFill>
                  <a:srgbClr val="000000"/>
                </a:solidFill>
                <a:latin typeface="Arial"/>
              </a:rPr>
              <a:t>r.</a:t>
            </a:r>
          </a:p>
        </p:txBody>
      </p:sp>
      <p:sp>
        <p:nvSpPr>
          <p:cNvPr id="1373" name="Rectangle 1373"/>
          <p:cNvSpPr/>
          <p:nvPr/>
        </p:nvSpPr>
        <p:spPr>
          <a:xfrm>
            <a:off x="504139" y="457556"/>
            <a:ext cx="463478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Loading</a:t>
            </a:r>
            <a:r>
              <a:rPr lang="en-AU" sz="2400" b="1" i="0" spc="-2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Images via a Zip</a:t>
            </a:r>
            <a:r>
              <a:rPr lang="en-AU" sz="2400" b="1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Folder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Freeform 1374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5" name="Freeform 137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6" name="Freeform 137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7" name="Freeform 137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8" name="Freeform 137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79" name="Picture 137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55520" y="3316225"/>
            <a:ext cx="7682483" cy="2307335"/>
          </a:xfrm>
          <a:prstGeom prst="rect">
            <a:avLst/>
          </a:prstGeom>
          <a:noFill/>
        </p:spPr>
      </p:pic>
      <p:sp>
        <p:nvSpPr>
          <p:cNvPr id="1380" name="Freeform 1380"/>
          <p:cNvSpPr/>
          <p:nvPr/>
        </p:nvSpPr>
        <p:spPr>
          <a:xfrm>
            <a:off x="3827526" y="4391407"/>
            <a:ext cx="2919984" cy="251460"/>
          </a:xfrm>
          <a:custGeom>
            <a:avLst/>
            <a:gdLst/>
            <a:ahLst/>
            <a:cxnLst/>
            <a:rect l="0" t="0" r="0" b="0"/>
            <a:pathLst>
              <a:path w="2919984" h="251460">
                <a:moveTo>
                  <a:pt x="0" y="251460"/>
                </a:moveTo>
                <a:lnTo>
                  <a:pt x="2919984" y="251460"/>
                </a:lnTo>
                <a:lnTo>
                  <a:pt x="291998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1" name="Freeform 1381"/>
          <p:cNvSpPr/>
          <p:nvPr/>
        </p:nvSpPr>
        <p:spPr>
          <a:xfrm>
            <a:off x="3954017" y="5252467"/>
            <a:ext cx="893064" cy="249936"/>
          </a:xfrm>
          <a:custGeom>
            <a:avLst/>
            <a:gdLst/>
            <a:ahLst/>
            <a:cxnLst/>
            <a:rect l="0" t="0" r="0" b="0"/>
            <a:pathLst>
              <a:path w="893064" h="249936">
                <a:moveTo>
                  <a:pt x="0" y="249936"/>
                </a:moveTo>
                <a:lnTo>
                  <a:pt x="893064" y="249936"/>
                </a:lnTo>
                <a:lnTo>
                  <a:pt x="893064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noFill/>
          <a:ln w="19811" cap="flat" cmpd="sng">
            <a:solidFill>
              <a:srgbClr val="FF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2" name="Rectangle 1382"/>
          <p:cNvSpPr/>
          <p:nvPr/>
        </p:nvSpPr>
        <p:spPr>
          <a:xfrm>
            <a:off x="504139" y="6520587"/>
            <a:ext cx="1129475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058703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71</a:t>
            </a:r>
          </a:p>
        </p:txBody>
      </p:sp>
      <p:sp>
        <p:nvSpPr>
          <p:cNvPr id="1383" name="Rectangle 1383"/>
          <p:cNvSpPr/>
          <p:nvPr/>
        </p:nvSpPr>
        <p:spPr>
          <a:xfrm>
            <a:off x="504139" y="1657450"/>
            <a:ext cx="6469984" cy="3409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8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Uploading</a:t>
            </a:r>
            <a:r>
              <a:rPr lang="en-AU" sz="2006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an</a:t>
            </a:r>
            <a:r>
              <a:rPr lang="en-AU" sz="200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image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is the</a:t>
            </a:r>
            <a:r>
              <a:rPr lang="en-AU" sz="2006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responsibili</a:t>
            </a:r>
            <a:r>
              <a:rPr lang="en-AU" sz="2006" b="0" i="0" spc="-1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of</a:t>
            </a:r>
            <a:r>
              <a:rPr lang="en-AU" sz="2006" b="0" i="0" spc="-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Supplie</a:t>
            </a:r>
            <a:r>
              <a:rPr lang="en-AU" sz="2006" b="0" i="0" spc="-105" baseline="0" dirty="0">
                <a:solidFill>
                  <a:srgbClr val="000000"/>
                </a:solidFill>
                <a:latin typeface="Arial"/>
              </a:rPr>
              <a:t>r.</a:t>
            </a:r>
          </a:p>
        </p:txBody>
      </p:sp>
      <p:sp>
        <p:nvSpPr>
          <p:cNvPr id="1384" name="Rectangle 1384"/>
          <p:cNvSpPr/>
          <p:nvPr/>
        </p:nvSpPr>
        <p:spPr>
          <a:xfrm>
            <a:off x="504139" y="2025458"/>
            <a:ext cx="1120654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600" algn="l"/>
              </a:tabLst>
            </a:pPr>
            <a:r>
              <a:rPr lang="en-AU" sz="1596" b="0" i="0" spc="0" baseline="0" dirty="0">
                <a:solidFill>
                  <a:srgbClr val="F0AB00"/>
                </a:solidFill>
                <a:latin typeface="Wingdings-Regular"/>
              </a:rPr>
              <a:t>▪	</a:t>
            </a:r>
            <a:r>
              <a:rPr lang="en-AU" sz="2004" b="0" i="0" spc="-217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images,</a:t>
            </a:r>
            <a:r>
              <a:rPr lang="en-AU" sz="2004" b="0" i="0" spc="-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this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completed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during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catalogue</a:t>
            </a:r>
            <a:r>
              <a:rPr lang="en-AU" sz="2004" b="0" i="0" spc="-2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upload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process</a:t>
            </a:r>
            <a:r>
              <a:rPr lang="en-AU" sz="2004" b="0" i="0" spc="-4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explained on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page </a:t>
            </a:r>
          </a:p>
        </p:txBody>
      </p:sp>
      <p:sp>
        <p:nvSpPr>
          <p:cNvPr id="1385" name="Rectangle 1385"/>
          <p:cNvSpPr/>
          <p:nvPr/>
        </p:nvSpPr>
        <p:spPr>
          <a:xfrm>
            <a:off x="732739" y="2318067"/>
            <a:ext cx="354218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46.</a:t>
            </a:r>
          </a:p>
        </p:txBody>
      </p:sp>
      <p:sp>
        <p:nvSpPr>
          <p:cNvPr id="1386" name="Rectangle 1386"/>
          <p:cNvSpPr/>
          <p:nvPr/>
        </p:nvSpPr>
        <p:spPr>
          <a:xfrm>
            <a:off x="504139" y="457556"/>
            <a:ext cx="2528620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-53" baseline="0" dirty="0">
                <a:solidFill>
                  <a:srgbClr val="000000"/>
                </a:solidFill>
                <a:latin typeface="Arial"/>
              </a:rPr>
              <a:t>U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p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l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oad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ng</a:t>
            </a:r>
            <a:r>
              <a:rPr lang="en-AU" sz="2400" b="1" i="0" spc="-80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-44" baseline="0" dirty="0">
                <a:solidFill>
                  <a:srgbClr val="000000"/>
                </a:solidFill>
                <a:latin typeface="Arial"/>
              </a:rPr>
              <a:t>I</a:t>
            </a:r>
            <a:r>
              <a:rPr lang="en-AU" sz="2400" b="1" i="0" spc="-46" baseline="0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2400" b="1" i="0" spc="-51" baseline="0" dirty="0">
                <a:solidFill>
                  <a:srgbClr val="000000"/>
                </a:solidFill>
                <a:latin typeface="Arial"/>
              </a:rPr>
              <a:t>ages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Freeform 1387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88" name="Picture 138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26168" y="5993892"/>
            <a:ext cx="1962911" cy="359663"/>
          </a:xfrm>
          <a:prstGeom prst="rect">
            <a:avLst/>
          </a:prstGeom>
          <a:noFill/>
        </p:spPr>
      </p:pic>
      <p:pic>
        <p:nvPicPr>
          <p:cNvPr id="1389" name="Picture 138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444" y="504445"/>
            <a:ext cx="1107947" cy="214884"/>
          </a:xfrm>
          <a:prstGeom prst="rect">
            <a:avLst/>
          </a:prstGeom>
          <a:noFill/>
        </p:spPr>
      </p:pic>
      <p:sp>
        <p:nvSpPr>
          <p:cNvPr id="1390" name="Rectangle 1390"/>
          <p:cNvSpPr/>
          <p:nvPr/>
        </p:nvSpPr>
        <p:spPr>
          <a:xfrm>
            <a:off x="504139" y="2860143"/>
            <a:ext cx="3687705" cy="934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5498" b="1" i="0" spc="0" baseline="0" dirty="0">
                <a:solidFill>
                  <a:srgbClr val="F0AB00"/>
                </a:solidFill>
                <a:latin typeface="Arial"/>
              </a:rPr>
              <a:t>Thank you.</a:t>
            </a:r>
          </a:p>
        </p:txBody>
      </p:sp>
      <p:sp>
        <p:nvSpPr>
          <p:cNvPr id="1391" name="Rectangle 1391"/>
          <p:cNvSpPr/>
          <p:nvPr/>
        </p:nvSpPr>
        <p:spPr>
          <a:xfrm>
            <a:off x="504139" y="6338585"/>
            <a:ext cx="820463" cy="1182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696" b="0" i="0" spc="0" baseline="0" dirty="0">
                <a:solidFill>
                  <a:srgbClr val="000000"/>
                </a:solidFill>
                <a:latin typeface="Arial"/>
              </a:rPr>
              <a:t>CAT</a:t>
            </a:r>
            <a:r>
              <a:rPr lang="en-AU" sz="696" b="0" i="0" spc="-14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696" b="0" i="0" spc="0" baseline="0" dirty="0">
                <a:solidFill>
                  <a:srgbClr val="000000"/>
                </a:solidFill>
                <a:latin typeface="Arial"/>
              </a:rPr>
              <a:t>119 R-1 (11/18)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Freeform 174"/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9" name="Picture 17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96831" y="3332480"/>
            <a:ext cx="2998216" cy="3177032"/>
          </a:xfrm>
          <a:prstGeom prst="rect">
            <a:avLst/>
          </a:prstGeom>
          <a:noFill/>
        </p:spPr>
      </p:pic>
      <p:sp>
        <p:nvSpPr>
          <p:cNvPr id="180" name="Rectangle 180"/>
          <p:cNvSpPr/>
          <p:nvPr/>
        </p:nvSpPr>
        <p:spPr>
          <a:xfrm>
            <a:off x="504139" y="6520587"/>
            <a:ext cx="12003286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122711" algn="l"/>
                <a:tab pos="11122711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8	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504139" y="1578037"/>
            <a:ext cx="10698753" cy="6453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User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chooses</a:t>
            </a:r>
            <a:r>
              <a:rPr lang="en-AU" sz="2004" b="0" i="0" spc="-4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</a:t>
            </a:r>
            <a:r>
              <a:rPr lang="en-AU" sz="2004" b="0" i="0" spc="-37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004" b="0" i="0" spc="-13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catalog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link in the</a:t>
            </a:r>
            <a:r>
              <a:rPr lang="en-AU" sz="2004" b="0" i="0" spc="-135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Ariba catalog,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is taken</a:t>
            </a:r>
            <a:r>
              <a:rPr lang="en-AU" sz="2004" b="0" i="0" spc="-3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to</a:t>
            </a:r>
            <a:r>
              <a:rPr lang="en-AU" sz="2004" b="0" i="0" spc="-21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Suppliers</a:t>
            </a:r>
            <a:r>
              <a:rPr lang="en-AU" sz="2004" b="0" i="0" spc="-19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MT"/>
              </a:rPr>
              <a:t>site, </a:t>
            </a:r>
          </a:p>
          <a:p>
            <a:pPr marL="0">
              <a:lnSpc>
                <a:spcPts val="2400"/>
              </a:lnSpc>
            </a:pP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where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they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shop,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returns</a:t>
            </a:r>
            <a:r>
              <a:rPr lang="en-AU" sz="2004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selected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items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back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their</a:t>
            </a:r>
            <a:r>
              <a:rPr lang="en-AU" sz="2004" b="0" i="0" spc="-13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 Shopping</a:t>
            </a:r>
            <a:r>
              <a:rPr lang="en-AU" sz="2004" b="0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Cart.</a:t>
            </a:r>
          </a:p>
        </p:txBody>
      </p:sp>
      <p:sp>
        <p:nvSpPr>
          <p:cNvPr id="182" name="Rectangle 182"/>
          <p:cNvSpPr/>
          <p:nvPr/>
        </p:nvSpPr>
        <p:spPr>
          <a:xfrm>
            <a:off x="504139" y="2416237"/>
            <a:ext cx="11023759" cy="6453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Once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items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are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back</a:t>
            </a:r>
            <a:r>
              <a:rPr lang="en-AU" sz="2004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in</a:t>
            </a:r>
            <a:r>
              <a:rPr lang="en-AU" sz="2004" b="0" i="0" spc="-11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Ariba,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then</a:t>
            </a:r>
            <a:r>
              <a:rPr lang="en-AU" sz="2004" b="0" i="0" spc="-17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User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can</a:t>
            </a:r>
            <a:r>
              <a:rPr lang="en-AU" sz="2004" b="0" i="0" spc="-2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submit</a:t>
            </a:r>
            <a:r>
              <a:rPr lang="en-AU" sz="2004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4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Cart</a:t>
            </a:r>
            <a:r>
              <a:rPr lang="en-AU" sz="2004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to become</a:t>
            </a:r>
            <a:r>
              <a:rPr lang="en-AU" sz="2004" b="0" i="0" spc="-3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 Requisition,</a:t>
            </a:r>
            <a:r>
              <a:rPr lang="en-AU" sz="2004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4" b="0" i="0" spc="0" baseline="0" dirty="0">
                <a:solidFill>
                  <a:srgbClr val="000000"/>
                </a:solidFill>
                <a:latin typeface="Arial"/>
              </a:rPr>
              <a:t>and </a:t>
            </a:r>
          </a:p>
          <a:p>
            <a:pPr marL="0">
              <a:lnSpc>
                <a:spcPts val="2400"/>
              </a:lnSpc>
            </a:pP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ultima</a:t>
            </a:r>
            <a:r>
              <a:rPr lang="en-AU" sz="2006" b="0" i="0" spc="-11" baseline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ely become</a:t>
            </a:r>
            <a:r>
              <a:rPr lang="en-AU" sz="2006" b="0" i="0" spc="-3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AU" sz="2006" b="0" i="0" spc="-1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Purchase</a:t>
            </a:r>
            <a:r>
              <a:rPr lang="en-AU" sz="2006" b="0" i="0" spc="-4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Orde</a:t>
            </a:r>
            <a:r>
              <a:rPr lang="en-AU" sz="2006" b="0" i="0" spc="-101" baseline="0" dirty="0">
                <a:solidFill>
                  <a:srgbClr val="000000"/>
                </a:solidFill>
                <a:latin typeface="Arial"/>
              </a:rPr>
              <a:t>r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,</a:t>
            </a:r>
            <a:r>
              <a:rPr lang="en-AU" sz="2006" b="0" i="0" spc="-49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which</a:t>
            </a:r>
            <a:r>
              <a:rPr lang="en-AU" sz="2006" b="0" i="0" spc="-3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is sent</a:t>
            </a:r>
            <a:r>
              <a:rPr lang="en-AU" sz="2006" b="0" i="0" spc="-21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AU" sz="2006" b="0" i="0" spc="-43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f</a:t>
            </a:r>
            <a:r>
              <a:rPr lang="en-AU" sz="200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to</a:t>
            </a:r>
            <a:r>
              <a:rPr lang="en-AU" sz="2006" b="0" i="0" spc="-2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the</a:t>
            </a:r>
            <a:r>
              <a:rPr lang="en-AU" sz="2006" b="0" i="0" spc="-23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006" b="0" i="0" spc="0" baseline="0" dirty="0">
                <a:solidFill>
                  <a:srgbClr val="000000"/>
                </a:solidFill>
                <a:latin typeface="Arial"/>
              </a:rPr>
              <a:t>Supplie</a:t>
            </a:r>
            <a:r>
              <a:rPr lang="en-AU" sz="2006" b="0" i="0" spc="-105" baseline="0" dirty="0">
                <a:solidFill>
                  <a:srgbClr val="000000"/>
                </a:solidFill>
                <a:latin typeface="Arial"/>
              </a:rPr>
              <a:t>r.</a:t>
            </a:r>
          </a:p>
        </p:txBody>
      </p:sp>
      <p:sp>
        <p:nvSpPr>
          <p:cNvPr id="183" name="Rectangle 183"/>
          <p:cNvSpPr/>
          <p:nvPr/>
        </p:nvSpPr>
        <p:spPr>
          <a:xfrm>
            <a:off x="504139" y="457556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Freeform 184">
            <a:hlinkClick r:id="rId2"/>
          </p:cNvPr>
          <p:cNvSpPr/>
          <p:nvPr/>
        </p:nvSpPr>
        <p:spPr>
          <a:xfrm>
            <a:off x="0" y="0"/>
            <a:ext cx="12195047" cy="6858000"/>
          </a:xfrm>
          <a:custGeom>
            <a:avLst/>
            <a:gdLst/>
            <a:ahLst/>
            <a:cxnLst/>
            <a:rect l="0" t="0" r="0" b="0"/>
            <a:pathLst>
              <a:path w="12195047" h="6858000">
                <a:moveTo>
                  <a:pt x="0" y="6858000"/>
                </a:moveTo>
                <a:lnTo>
                  <a:pt x="12195047" y="6858000"/>
                </a:lnTo>
                <a:lnTo>
                  <a:pt x="12195047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>
            <a:off x="0" y="0"/>
            <a:ext cx="12195047" cy="251460"/>
          </a:xfrm>
          <a:custGeom>
            <a:avLst/>
            <a:gdLst/>
            <a:ahLst/>
            <a:cxnLst/>
            <a:rect l="0" t="0" r="0" b="0"/>
            <a:pathLst>
              <a:path w="12195047" h="251460">
                <a:moveTo>
                  <a:pt x="0" y="251460"/>
                </a:moveTo>
                <a:lnTo>
                  <a:pt x="12195047" y="251460"/>
                </a:lnTo>
                <a:lnTo>
                  <a:pt x="12195047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11690604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11186159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10681716" y="0"/>
            <a:ext cx="504444" cy="251460"/>
          </a:xfrm>
          <a:custGeom>
            <a:avLst/>
            <a:gdLst/>
            <a:ahLst/>
            <a:cxnLst/>
            <a:rect l="0" t="0" r="0" b="0"/>
            <a:pathLst>
              <a:path w="504444" h="251460">
                <a:moveTo>
                  <a:pt x="0" y="251460"/>
                </a:moveTo>
                <a:lnTo>
                  <a:pt x="504444" y="251460"/>
                </a:lnTo>
                <a:lnTo>
                  <a:pt x="504444" y="0"/>
                </a:lnTo>
                <a:lnTo>
                  <a:pt x="0" y="0"/>
                </a:lnTo>
                <a:lnTo>
                  <a:pt x="0" y="25146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9" name="Picture 18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7719" y="1694689"/>
            <a:ext cx="2209800" cy="2215895"/>
          </a:xfrm>
          <a:prstGeom prst="rect">
            <a:avLst/>
          </a:prstGeom>
          <a:noFill/>
        </p:spPr>
      </p:pic>
      <p:pic>
        <p:nvPicPr>
          <p:cNvPr id="190" name="Picture 19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752" y="1213104"/>
            <a:ext cx="4989576" cy="3512820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504139" y="6520587"/>
            <a:ext cx="12003286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310688" algn="l"/>
                <a:tab pos="11122711" algn="l"/>
                <a:tab pos="11122711" algn="l"/>
              </a:tabLst>
            </a:pPr>
            <a:r>
              <a:rPr lang="en-AU" sz="909" b="0" i="0" spc="217" baseline="17599" dirty="0">
                <a:solidFill>
                  <a:srgbClr val="000000"/>
                </a:solidFill>
                <a:latin typeface="Arial"/>
              </a:rPr>
              <a:t>©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2021 SAP SE or</a:t>
            </a:r>
            <a:r>
              <a:rPr lang="en-AU" sz="909" b="0" i="0" spc="-11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an SAP affiliate</a:t>
            </a:r>
            <a:r>
              <a:rPr lang="en-AU" sz="909" b="0" i="0" spc="-35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co</a:t>
            </a:r>
            <a:r>
              <a:rPr lang="en-AU" sz="909" b="0" i="0" spc="-20" baseline="17599" dirty="0">
                <a:solidFill>
                  <a:srgbClr val="000000"/>
                </a:solidFill>
                <a:latin typeface="Arial"/>
              </a:rPr>
              <a:t>m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pany. All</a:t>
            </a:r>
            <a:r>
              <a:rPr lang="en-AU" sz="909" b="0" i="0" spc="-23" baseline="17599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rights reserved.  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MT"/>
              </a:rPr>
              <a:t>ǀ	</a:t>
            </a:r>
            <a:r>
              <a:rPr lang="en-AU" sz="909" b="0" i="0" spc="0" baseline="17599" dirty="0">
                <a:solidFill>
                  <a:srgbClr val="000000"/>
                </a:solidFill>
                <a:latin typeface="Arial"/>
              </a:rPr>
              <a:t>PUBLIC	</a:t>
            </a:r>
            <a:r>
              <a:rPr lang="en-AU" sz="900" b="0" i="0" spc="0" baseline="0" dirty="0">
                <a:solidFill>
                  <a:srgbClr val="000000"/>
                </a:solidFill>
                <a:latin typeface="Arial"/>
              </a:rPr>
              <a:t>9	</a:t>
            </a:r>
          </a:p>
        </p:txBody>
      </p:sp>
      <p:sp>
        <p:nvSpPr>
          <p:cNvPr id="192" name="Rectangle 192"/>
          <p:cNvSpPr/>
          <p:nvPr/>
        </p:nvSpPr>
        <p:spPr>
          <a:xfrm>
            <a:off x="503834" y="454127"/>
            <a:ext cx="2692603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How</a:t>
            </a:r>
            <a:r>
              <a:rPr lang="en-AU" sz="2400" b="1" i="0" spc="-3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does it</a:t>
            </a:r>
            <a:r>
              <a:rPr lang="en-AU" sz="2400" b="1" i="0" spc="-15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sz="2400" b="1" i="0" spc="0" baseline="0" dirty="0">
                <a:solidFill>
                  <a:srgbClr val="000000"/>
                </a:solidFill>
                <a:latin typeface="Arial"/>
              </a:rPr>
              <a:t>work?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1068628" y="3437205"/>
            <a:ext cx="114117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Bu</a:t>
            </a:r>
            <a:r>
              <a:rPr lang="en-AU" sz="1800" b="0" i="0" spc="-24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AU" sz="1800" b="0" i="0" spc="0" baseline="0" dirty="0">
                <a:solidFill>
                  <a:srgbClr val="F0AB00"/>
                </a:solidFill>
                <a:latin typeface="Arial"/>
              </a:rPr>
              <a:t>er User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512063" y="5485791"/>
            <a:ext cx="1119073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4" baseline="0" dirty="0">
                <a:solidFill>
                  <a:srgbClr val="000000"/>
                </a:solidFill>
                <a:latin typeface="ArialMT"/>
              </a:rPr>
              <a:t>U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15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nd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15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he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34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upp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</a:t>
            </a:r>
            <a:r>
              <a:rPr lang="en-AU" sz="2400" b="0" i="0" spc="-17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65" baseline="0" dirty="0">
                <a:solidFill>
                  <a:srgbClr val="000000"/>
                </a:solidFill>
                <a:latin typeface="ArialMT"/>
              </a:rPr>
              <a:t>’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k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n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the</a:t>
            </a:r>
            <a:r>
              <a:rPr lang="en-AU" sz="2400" b="0" i="0" spc="-14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ba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Ca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t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a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og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and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29" baseline="0" dirty="0">
                <a:solidFill>
                  <a:srgbClr val="000000"/>
                </a:solidFill>
                <a:latin typeface="ArialMT"/>
              </a:rPr>
              <a:t>li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c</a:t>
            </a:r>
            <a:r>
              <a:rPr lang="en-AU" sz="2400" b="0" i="0" spc="-25" baseline="0" dirty="0">
                <a:solidFill>
                  <a:srgbClr val="000000"/>
                </a:solidFill>
                <a:latin typeface="ArialMT"/>
              </a:rPr>
              <a:t>k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s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“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Bu</a:t>
            </a:r>
            <a:r>
              <a:rPr lang="en-AU" sz="2400" b="0" i="0" spc="-24" baseline="0" dirty="0">
                <a:solidFill>
                  <a:srgbClr val="000000"/>
                </a:solidFill>
                <a:latin typeface="ArialMT"/>
              </a:rPr>
              <a:t>y</a:t>
            </a:r>
            <a:r>
              <a:rPr lang="en-AU" sz="2400" b="0" i="0" spc="0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15" baseline="0" dirty="0">
                <a:solidFill>
                  <a:srgbClr val="000000"/>
                </a:solidFill>
                <a:latin typeface="ArialMT"/>
              </a:rPr>
              <a:t>f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o</a:t>
            </a:r>
            <a:r>
              <a:rPr lang="en-AU" sz="2400" b="0" i="0" spc="-17" baseline="0" dirty="0">
                <a:solidFill>
                  <a:srgbClr val="000000"/>
                </a:solidFill>
                <a:latin typeface="ArialMT"/>
              </a:rPr>
              <a:t>m</a:t>
            </a:r>
            <a:r>
              <a:rPr lang="en-AU" sz="2400" b="0" i="0" spc="-32" baseline="0" dirty="0">
                <a:solidFill>
                  <a:srgbClr val="000000"/>
                </a:solidFill>
                <a:latin typeface="ArialMT"/>
              </a:rPr>
              <a:t> 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Supp</a:t>
            </a:r>
            <a:r>
              <a:rPr lang="en-AU" sz="2400" b="0" i="0" spc="-17" baseline="0" dirty="0">
                <a:solidFill>
                  <a:srgbClr val="000000"/>
                </a:solidFill>
                <a:latin typeface="ArialMT"/>
              </a:rPr>
              <a:t>li</a:t>
            </a:r>
            <a:r>
              <a:rPr lang="en-AU" sz="2400" b="0" i="0" spc="-27" baseline="0" dirty="0">
                <a:solidFill>
                  <a:srgbClr val="000000"/>
                </a:solidFill>
                <a:latin typeface="ArialMT"/>
              </a:rPr>
              <a:t>e</a:t>
            </a:r>
            <a:r>
              <a:rPr lang="en-AU" sz="2400" b="0" i="0" spc="-152" baseline="0" dirty="0">
                <a:solidFill>
                  <a:srgbClr val="000000"/>
                </a:solidFill>
                <a:latin typeface="ArialMT"/>
              </a:rPr>
              <a:t>r</a:t>
            </a:r>
            <a:r>
              <a:rPr lang="en-AU" sz="2400" b="0" i="0" spc="-20" baseline="0" dirty="0">
                <a:solidFill>
                  <a:srgbClr val="000000"/>
                </a:solidFill>
                <a:latin typeface="ArialMT"/>
              </a:rPr>
              <a:t>.”</a:t>
            </a:r>
          </a:p>
        </p:txBody>
      </p:sp>
      <p:sp>
        <p:nvSpPr>
          <p:cNvPr id="195" name="Rectangle 195"/>
          <p:cNvSpPr/>
          <p:nvPr/>
        </p:nvSpPr>
        <p:spPr>
          <a:xfrm>
            <a:off x="9902317" y="1648334"/>
            <a:ext cx="1542360" cy="29871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AU" sz="2730" b="0" i="0" spc="-459" baseline="-123557" dirty="0">
                <a:solidFill>
                  <a:srgbClr val="F0AB00"/>
                </a:solidFill>
                <a:latin typeface="Arial"/>
              </a:rPr>
              <a:t>w</a:t>
            </a:r>
            <a:r>
              <a:rPr lang="en-AU" sz="19600" b="0" i="0" spc="-9705" baseline="0" dirty="0">
                <a:solidFill>
                  <a:srgbClr val="000000"/>
                </a:solidFill>
                <a:latin typeface="Webdings"/>
                <a:hlinkClick r:id="rId2"/>
              </a:rPr>
              <a:t></a:t>
            </a:r>
            <a:r>
              <a:rPr lang="en-AU" sz="2730" b="0" i="0" spc="-19" baseline="-123557" dirty="0">
                <a:solidFill>
                  <a:srgbClr val="F0AB00"/>
                </a:solidFill>
                <a:latin typeface="Arial"/>
                <a:hlinkClick r:id="rId2"/>
              </a:rPr>
              <a:t>ww</a:t>
            </a:r>
            <a:r>
              <a:rPr lang="en-AU" sz="2730" b="0" i="0" spc="0" baseline="-123557" dirty="0">
                <a:solidFill>
                  <a:srgbClr val="F0AB00"/>
                </a:solidFill>
                <a:latin typeface="Arial"/>
                <a:hlinkClick r:id="rId2"/>
              </a:rPr>
              <a:t>.shop.com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7479</Words>
  <Application>Microsoft Office PowerPoint</Application>
  <PresentationFormat>Custom</PresentationFormat>
  <Paragraphs>776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5" baseType="lpstr">
      <vt:lpstr>Arial</vt:lpstr>
      <vt:lpstr>Courier New</vt:lpstr>
      <vt:lpstr>CourierNewPS-BoldMT</vt:lpstr>
      <vt:lpstr>ArialNarrow</vt:lpstr>
      <vt:lpstr>ArialNarrow-BoldItalic</vt:lpstr>
      <vt:lpstr>Calibri</vt:lpstr>
      <vt:lpstr>Wingdings</vt:lpstr>
      <vt:lpstr>ArialNarrow-Italic</vt:lpstr>
      <vt:lpstr>Webdings</vt:lpstr>
      <vt:lpstr>ArialNarrow-Bold</vt:lpstr>
      <vt:lpstr>ArialMT</vt:lpstr>
      <vt:lpstr>Wingdings-Regular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Gibson, Elijah</cp:lastModifiedBy>
  <cp:revision>1</cp:revision>
  <dcterms:modified xsi:type="dcterms:W3CDTF">2021-11-16T01:45:46Z</dcterms:modified>
</cp:coreProperties>
</file>