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12192000" cy="6858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supplier.ariba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8036" y="6219444"/>
            <a:ext cx="1578864" cy="359663"/>
          </a:xfrm>
          <a:prstGeom prst="rect">
            <a:avLst/>
          </a:prstGeom>
          <a:noFill/>
        </p:spPr>
      </p:pic>
      <p:pic>
        <p:nvPicPr>
          <p:cNvPr id="102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8036" y="1880616"/>
            <a:ext cx="1107947" cy="216407"/>
          </a:xfrm>
          <a:prstGeom prst="rect">
            <a:avLst/>
          </a:prstGeom>
          <a:noFill/>
        </p:spPr>
      </p:pic>
      <p:pic>
        <p:nvPicPr>
          <p:cNvPr id="103" name="Picture 10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5535" y="963168"/>
            <a:ext cx="4931664" cy="4933188"/>
          </a:xfrm>
          <a:prstGeom prst="rect">
            <a:avLst/>
          </a:prstGeom>
          <a:noFill/>
        </p:spPr>
      </p:pic>
      <p:sp>
        <p:nvSpPr>
          <p:cNvPr id="104" name="Rectangle 104"/>
          <p:cNvSpPr/>
          <p:nvPr/>
        </p:nvSpPr>
        <p:spPr>
          <a:xfrm>
            <a:off x="288036" y="2673471"/>
            <a:ext cx="3961129" cy="1020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2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  <a:p>
            <a:pPr marL="0">
              <a:lnSpc>
                <a:spcPts val="3889"/>
              </a:lnSpc>
            </a:pPr>
            <a:r>
              <a:rPr lang="en-US" sz="3600" b="1" i="0" spc="0" baseline="0" dirty="0">
                <a:solidFill>
                  <a:srgbClr val="F0AB00"/>
                </a:solidFill>
                <a:latin typeface="Arial"/>
              </a:rPr>
              <a:t>CI</a:t>
            </a:r>
            <a:r>
              <a:rPr lang="en-US" sz="3600" b="1" i="0" spc="1004" baseline="0" dirty="0">
                <a:solidFill>
                  <a:srgbClr val="F0AB00"/>
                </a:solidFill>
                <a:latin typeface="Arial"/>
              </a:rPr>
              <a:t>F</a:t>
            </a:r>
            <a:r>
              <a:rPr lang="en-US" sz="3600" b="1" i="0" spc="0" baseline="0" dirty="0">
                <a:solidFill>
                  <a:srgbClr val="F0AB00"/>
                </a:solidFill>
                <a:latin typeface="Arial"/>
              </a:rPr>
              <a:t>Catalo</a:t>
            </a:r>
            <a:r>
              <a:rPr lang="en-US" sz="3600" b="1" i="0" spc="975" baseline="0" dirty="0">
                <a:solidFill>
                  <a:srgbClr val="F0AB00"/>
                </a:solidFill>
                <a:latin typeface="Arial"/>
              </a:rPr>
              <a:t>g</a:t>
            </a:r>
            <a:r>
              <a:rPr lang="en-US" sz="3600" b="1" i="0" spc="0" baseline="0" dirty="0">
                <a:solidFill>
                  <a:srgbClr val="F0AB00"/>
                </a:solidFill>
                <a:latin typeface="Arial"/>
              </a:rPr>
              <a:t>Guide</a:t>
            </a:r>
          </a:p>
        </p:txBody>
      </p:sp>
      <p:sp>
        <p:nvSpPr>
          <p:cNvPr id="105" name="Rectangle 105"/>
          <p:cNvSpPr/>
          <p:nvPr/>
        </p:nvSpPr>
        <p:spPr>
          <a:xfrm>
            <a:off x="4045965" y="4413555"/>
            <a:ext cx="1640077" cy="5410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1.</a:t>
            </a:r>
            <a:r>
              <a:rPr lang="en-US" sz="1200" b="1" i="0" spc="-1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Pres</a:t>
            </a:r>
            <a:r>
              <a:rPr lang="en-US" sz="1200" b="1" i="0" spc="291" baseline="0" dirty="0">
                <a:solidFill>
                  <a:srgbClr val="000000"/>
                </a:solidFill>
                <a:latin typeface="Arial"/>
              </a:rPr>
              <a:t>s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control+</a:t>
            </a:r>
            <a:r>
              <a:rPr lang="en-US" sz="1200" b="1" i="0" spc="345" baseline="0" dirty="0">
                <a:solidFill>
                  <a:srgbClr val="000000"/>
                </a:solidFill>
                <a:latin typeface="Arial"/>
              </a:rPr>
              <a:t>h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and</a:t>
            </a:r>
          </a:p>
          <a:p>
            <a:pPr marL="0">
              <a:lnSpc>
                <a:spcPts val="1439"/>
              </a:lnSpc>
            </a:pP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replace</a:t>
            </a:r>
            <a:r>
              <a:rPr lang="en-US" sz="1200" b="1" i="0" spc="-26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“</a:t>
            </a:r>
            <a:r>
              <a:rPr lang="en-US" sz="1200" b="1" i="0" spc="-4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RL</a:t>
            </a:r>
            <a:r>
              <a:rPr lang="en-US" sz="1200" b="1" i="0" spc="-3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” to the</a:t>
            </a:r>
          </a:p>
          <a:p>
            <a:pPr marL="0">
              <a:lnSpc>
                <a:spcPts val="1440"/>
              </a:lnSpc>
            </a:pP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name of the bu</a:t>
            </a:r>
            <a:r>
              <a:rPr lang="en-US" sz="1200" b="1" i="0" spc="-19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er</a:t>
            </a:r>
          </a:p>
        </p:txBody>
      </p:sp>
      <p:sp>
        <p:nvSpPr>
          <p:cNvPr id="106" name="Rectangle 106"/>
          <p:cNvSpPr/>
          <p:nvPr/>
        </p:nvSpPr>
        <p:spPr>
          <a:xfrm>
            <a:off x="4045965" y="4962195"/>
            <a:ext cx="1488033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(t</a:t>
            </a:r>
            <a:r>
              <a:rPr lang="en-US" sz="1200" b="1" i="0" spc="-17" baseline="0" dirty="0">
                <a:solidFill>
                  <a:srgbClr val="000000"/>
                </a:solidFill>
                <a:latin typeface="Arial"/>
              </a:rPr>
              <a:t>o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tal changes</a:t>
            </a:r>
            <a:r>
              <a:rPr lang="en-US" sz="1200" b="1" i="0" spc="-22" baseline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of 12)</a:t>
            </a:r>
          </a:p>
        </p:txBody>
      </p:sp>
      <p:sp>
        <p:nvSpPr>
          <p:cNvPr id="107" name="Rectangle 107"/>
          <p:cNvSpPr/>
          <p:nvPr/>
        </p:nvSpPr>
        <p:spPr>
          <a:xfrm>
            <a:off x="4067809" y="5452923"/>
            <a:ext cx="1620469" cy="3581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2. </a:t>
            </a:r>
            <a:r>
              <a:rPr lang="en-US" sz="1200" b="1" i="0" spc="-41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dd Bu</a:t>
            </a:r>
            <a:r>
              <a:rPr lang="en-US" sz="1200" b="1" i="0" spc="-35" baseline="0" dirty="0">
                <a:solidFill>
                  <a:srgbClr val="000000"/>
                </a:solidFill>
                <a:latin typeface="Arial"/>
              </a:rPr>
              <a:t>y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er’s logo to</a:t>
            </a:r>
          </a:p>
          <a:p>
            <a:pPr marL="0">
              <a:lnSpc>
                <a:spcPts val="1439"/>
              </a:lnSpc>
            </a:pP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this page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Freeform 256">
            <a:hlinkClick r:id="rId2"/>
          </p:cNvPr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Freeform 258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9" name="Picture 25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25156" y="1463040"/>
            <a:ext cx="2226563" cy="2083308"/>
          </a:xfrm>
          <a:prstGeom prst="rect">
            <a:avLst/>
          </a:prstGeom>
          <a:noFill/>
        </p:spPr>
      </p:pic>
      <p:pic>
        <p:nvPicPr>
          <p:cNvPr id="260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4676" y="3863341"/>
            <a:ext cx="3782567" cy="2705100"/>
          </a:xfrm>
          <a:prstGeom prst="rect">
            <a:avLst/>
          </a:prstGeom>
          <a:noFill/>
        </p:spPr>
      </p:pic>
      <p:sp>
        <p:nvSpPr>
          <p:cNvPr id="261" name="Freeform 261"/>
          <p:cNvSpPr/>
          <p:nvPr/>
        </p:nvSpPr>
        <p:spPr>
          <a:xfrm>
            <a:off x="324611" y="1414272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Freeform 262">
            <a:hlinkClick r:id="rId2"/>
          </p:cNvPr>
          <p:cNvSpPr/>
          <p:nvPr/>
        </p:nvSpPr>
        <p:spPr>
          <a:xfrm>
            <a:off x="1028090" y="2115058"/>
            <a:ext cx="2156435" cy="15240"/>
          </a:xfrm>
          <a:custGeom>
            <a:avLst/>
            <a:gdLst/>
            <a:ahLst/>
            <a:cxnLst/>
            <a:rect l="0" t="0" r="0" b="0"/>
            <a:pathLst>
              <a:path w="2156435" h="15240">
                <a:moveTo>
                  <a:pt x="0" y="0"/>
                </a:moveTo>
                <a:lnTo>
                  <a:pt x="718795" y="0"/>
                </a:lnTo>
                <a:lnTo>
                  <a:pt x="1437614" y="0"/>
                </a:lnTo>
                <a:lnTo>
                  <a:pt x="2156435" y="0"/>
                </a:lnTo>
                <a:lnTo>
                  <a:pt x="2156435" y="15240"/>
                </a:lnTo>
                <a:lnTo>
                  <a:pt x="1437614" y="15240"/>
                </a:lnTo>
                <a:lnTo>
                  <a:pt x="718795" y="15240"/>
                </a:lnTo>
                <a:lnTo>
                  <a:pt x="0" y="15240"/>
                </a:lnTo>
                <a:close/>
                <a:moveTo>
                  <a:pt x="3714852" y="4742942"/>
                </a:moveTo>
              </a:path>
            </a:pathLst>
          </a:custGeom>
          <a:solidFill>
            <a:srgbClr val="666666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Freeform 263"/>
          <p:cNvSpPr/>
          <p:nvPr/>
        </p:nvSpPr>
        <p:spPr>
          <a:xfrm>
            <a:off x="7834121" y="2263902"/>
            <a:ext cx="1923288" cy="829056"/>
          </a:xfrm>
          <a:custGeom>
            <a:avLst/>
            <a:gdLst/>
            <a:ahLst/>
            <a:cxnLst/>
            <a:rect l="0" t="0" r="0" b="0"/>
            <a:pathLst>
              <a:path w="1923288" h="829056">
                <a:moveTo>
                  <a:pt x="0" y="46863"/>
                </a:moveTo>
                <a:cubicBezTo>
                  <a:pt x="0" y="20956"/>
                  <a:pt x="20956" y="0"/>
                  <a:pt x="46863" y="0"/>
                </a:cubicBezTo>
                <a:lnTo>
                  <a:pt x="1876425" y="0"/>
                </a:lnTo>
                <a:cubicBezTo>
                  <a:pt x="1902334" y="0"/>
                  <a:pt x="1923288" y="20956"/>
                  <a:pt x="1923288" y="46863"/>
                </a:cubicBezTo>
                <a:lnTo>
                  <a:pt x="1923288" y="782194"/>
                </a:lnTo>
                <a:cubicBezTo>
                  <a:pt x="1923288" y="808101"/>
                  <a:pt x="1902334" y="829056"/>
                  <a:pt x="1876425" y="829056"/>
                </a:cubicBezTo>
                <a:lnTo>
                  <a:pt x="46863" y="829056"/>
                </a:lnTo>
                <a:cubicBezTo>
                  <a:pt x="20956" y="829056"/>
                  <a:pt x="0" y="808101"/>
                  <a:pt x="0" y="782194"/>
                </a:cubicBezTo>
                <a:close/>
                <a:moveTo>
                  <a:pt x="-3286886" y="4594098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Freeform 264"/>
          <p:cNvSpPr/>
          <p:nvPr/>
        </p:nvSpPr>
        <p:spPr>
          <a:xfrm>
            <a:off x="10940033" y="4161283"/>
            <a:ext cx="473964" cy="385571"/>
          </a:xfrm>
          <a:custGeom>
            <a:avLst/>
            <a:gdLst/>
            <a:ahLst/>
            <a:cxnLst/>
            <a:rect l="0" t="0" r="0" b="0"/>
            <a:pathLst>
              <a:path w="473964" h="385571">
                <a:moveTo>
                  <a:pt x="0" y="0"/>
                </a:moveTo>
                <a:lnTo>
                  <a:pt x="473964" y="0"/>
                </a:lnTo>
                <a:lnTo>
                  <a:pt x="473964" y="385571"/>
                </a:lnTo>
                <a:lnTo>
                  <a:pt x="0" y="385571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Freeform 265"/>
          <p:cNvSpPr/>
          <p:nvPr/>
        </p:nvSpPr>
        <p:spPr>
          <a:xfrm>
            <a:off x="7972806" y="5988559"/>
            <a:ext cx="1025651" cy="295656"/>
          </a:xfrm>
          <a:custGeom>
            <a:avLst/>
            <a:gdLst/>
            <a:ahLst/>
            <a:cxnLst/>
            <a:rect l="0" t="0" r="0" b="0"/>
            <a:pathLst>
              <a:path w="1025651" h="295656">
                <a:moveTo>
                  <a:pt x="0" y="0"/>
                </a:moveTo>
                <a:lnTo>
                  <a:pt x="1025651" y="0"/>
                </a:lnTo>
                <a:lnTo>
                  <a:pt x="1025651" y="295656"/>
                </a:lnTo>
                <a:lnTo>
                  <a:pt x="0" y="295656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4FB81C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Freeform 266"/>
          <p:cNvSpPr/>
          <p:nvPr/>
        </p:nvSpPr>
        <p:spPr>
          <a:xfrm>
            <a:off x="324611" y="4037077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Freeform 267"/>
          <p:cNvSpPr/>
          <p:nvPr/>
        </p:nvSpPr>
        <p:spPr>
          <a:xfrm>
            <a:off x="324611" y="4715256"/>
            <a:ext cx="457200" cy="435865"/>
          </a:xfrm>
          <a:custGeom>
            <a:avLst/>
            <a:gdLst/>
            <a:ahLst/>
            <a:cxnLst/>
            <a:rect l="0" t="0" r="0" b="0"/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Freeform 268"/>
          <p:cNvSpPr/>
          <p:nvPr/>
        </p:nvSpPr>
        <p:spPr>
          <a:xfrm>
            <a:off x="9044178" y="5988559"/>
            <a:ext cx="1252728" cy="295656"/>
          </a:xfrm>
          <a:custGeom>
            <a:avLst/>
            <a:gdLst/>
            <a:ahLst/>
            <a:cxnLst/>
            <a:rect l="0" t="0" r="0" b="0"/>
            <a:pathLst>
              <a:path w="1252728" h="295656">
                <a:moveTo>
                  <a:pt x="0" y="0"/>
                </a:moveTo>
                <a:lnTo>
                  <a:pt x="1252728" y="0"/>
                </a:lnTo>
                <a:lnTo>
                  <a:pt x="1252728" y="295656"/>
                </a:lnTo>
                <a:lnTo>
                  <a:pt x="0" y="295656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E355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Freeform 269"/>
          <p:cNvSpPr/>
          <p:nvPr/>
        </p:nvSpPr>
        <p:spPr>
          <a:xfrm>
            <a:off x="9036557" y="5988559"/>
            <a:ext cx="1270000" cy="295656"/>
          </a:xfrm>
          <a:custGeom>
            <a:avLst/>
            <a:gdLst/>
            <a:ahLst/>
            <a:cxnLst/>
            <a:rect l="0" t="0" r="0" b="0"/>
            <a:pathLst>
              <a:path w="1270000" h="295656">
                <a:moveTo>
                  <a:pt x="0" y="0"/>
                </a:moveTo>
                <a:lnTo>
                  <a:pt x="1270000" y="295656"/>
                </a:lnTo>
              </a:path>
            </a:pathLst>
          </a:custGeom>
          <a:noFill/>
          <a:ln w="38100" cap="flat" cmpd="sng">
            <a:solidFill>
              <a:srgbClr val="E355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Rectangle 270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10</a:t>
            </a:r>
          </a:p>
        </p:txBody>
      </p:sp>
      <p:sp>
        <p:nvSpPr>
          <p:cNvPr id="271" name="Rectangle 271"/>
          <p:cNvSpPr/>
          <p:nvPr/>
        </p:nvSpPr>
        <p:spPr>
          <a:xfrm>
            <a:off x="324002" y="501485"/>
            <a:ext cx="7260307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  <a:r>
              <a:rPr lang="en-US" sz="2798" b="1" i="0" spc="-1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Access, Catalog Publication</a:t>
            </a:r>
          </a:p>
        </p:txBody>
      </p:sp>
      <p:sp>
        <p:nvSpPr>
          <p:cNvPr id="272" name="Rectangle 272"/>
          <p:cNvSpPr/>
          <p:nvPr/>
        </p:nvSpPr>
        <p:spPr>
          <a:xfrm>
            <a:off x="471830" y="1519168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273" name="Rectangle 273"/>
          <p:cNvSpPr/>
          <p:nvPr/>
        </p:nvSpPr>
        <p:spPr>
          <a:xfrm>
            <a:off x="415442" y="1904105"/>
            <a:ext cx="276908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Go to</a:t>
            </a:r>
            <a:r>
              <a:rPr lang="en-US" sz="1596" b="0" i="0" spc="476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666666"/>
                </a:solidFill>
                <a:latin typeface="Arial"/>
                <a:hlinkClick r:id="rId2"/>
              </a:rPr>
              <a:t>http://supplie</a:t>
            </a:r>
            <a:r>
              <a:rPr lang="en-US" sz="1596" b="0" i="0" spc="-88" baseline="0" dirty="0">
                <a:solidFill>
                  <a:srgbClr val="666666"/>
                </a:solidFill>
                <a:latin typeface="Arial"/>
                <a:hlinkClick r:id="rId2"/>
              </a:rPr>
              <a:t>r</a:t>
            </a:r>
            <a:r>
              <a:rPr lang="en-US" sz="1596" b="0" i="0" spc="0" baseline="0" dirty="0">
                <a:solidFill>
                  <a:srgbClr val="666666"/>
                </a:solidFill>
                <a:latin typeface="Arial"/>
                <a:hlinkClick r:id="rId2"/>
              </a:rPr>
              <a:t>.ariba.com</a:t>
            </a:r>
          </a:p>
        </p:txBody>
      </p:sp>
      <p:sp>
        <p:nvSpPr>
          <p:cNvPr id="274" name="Rectangle 274"/>
          <p:cNvSpPr/>
          <p:nvPr/>
        </p:nvSpPr>
        <p:spPr>
          <a:xfrm>
            <a:off x="415442" y="2147945"/>
            <a:ext cx="3579993" cy="7207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Enter you</a:t>
            </a:r>
            <a:r>
              <a:rPr lang="en-US" sz="1596" b="0" i="0" spc="47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Usernam</a:t>
            </a:r>
            <a:r>
              <a:rPr lang="en-US" sz="1596" b="1" i="0" spc="466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447" baseline="0" dirty="0">
                <a:solidFill>
                  <a:srgbClr val="FFFFFF"/>
                </a:solidFill>
                <a:latin typeface="Arial"/>
              </a:rPr>
              <a:t>&amp;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Passwor</a:t>
            </a:r>
            <a:r>
              <a:rPr lang="en-US" sz="1596" b="1" i="0" spc="418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3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Log I</a:t>
            </a:r>
            <a:r>
              <a:rPr lang="en-US" sz="1596" b="1" i="0" spc="47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 access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Production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account.</a:t>
            </a:r>
          </a:p>
        </p:txBody>
      </p:sp>
      <p:sp>
        <p:nvSpPr>
          <p:cNvPr id="275" name="Rectangle 275"/>
          <p:cNvSpPr/>
          <p:nvPr/>
        </p:nvSpPr>
        <p:spPr>
          <a:xfrm>
            <a:off x="872642" y="1503039"/>
            <a:ext cx="348731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-50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ccess </a:t>
            </a:r>
            <a:r>
              <a:rPr lang="en-US" sz="1596" b="1" i="0" spc="-36" baseline="0" dirty="0">
                <a:solidFill>
                  <a:srgbClr val="F0AB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our </a:t>
            </a:r>
            <a:r>
              <a:rPr lang="en-US" sz="1596" b="1" i="0" spc="-56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riba Network</a:t>
            </a:r>
            <a:r>
              <a:rPr lang="en-US" sz="1596" b="1" i="0" spc="-68" baseline="0" dirty="0">
                <a:solidFill>
                  <a:srgbClr val="F0AB00"/>
                </a:solidFill>
                <a:latin typeface="Arial"/>
              </a:rPr>
              <a:t> </a:t>
            </a:r>
            <a:r>
              <a:rPr lang="en-US" sz="1596" b="1" i="0" spc="-48" baseline="0" dirty="0">
                <a:solidFill>
                  <a:srgbClr val="F0AB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ccount</a:t>
            </a:r>
          </a:p>
        </p:txBody>
      </p:sp>
      <p:sp>
        <p:nvSpPr>
          <p:cNvPr id="276" name="Rectangle 276"/>
          <p:cNvSpPr/>
          <p:nvPr/>
        </p:nvSpPr>
        <p:spPr>
          <a:xfrm>
            <a:off x="384047" y="2941949"/>
            <a:ext cx="6770868" cy="9188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84" b="0" i="0" spc="0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catalog on</a:t>
            </a:r>
            <a:r>
              <a:rPr lang="en-US" sz="1596" b="0" i="0" spc="-6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must first be created in you</a:t>
            </a:r>
            <a:r>
              <a:rPr lang="en-US" sz="1596" b="0" i="0" spc="47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TES</a:t>
            </a:r>
            <a:r>
              <a:rPr lang="en-US" sz="1596" b="1" i="0" spc="439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account.</a:t>
            </a:r>
          </a:p>
          <a:p>
            <a:pPr marL="0">
              <a:lnSpc>
                <a:spcPts val="3300"/>
              </a:lnSpc>
            </a:pPr>
            <a:r>
              <a:rPr lang="en-US" sz="1284" b="0" i="0" spc="0" baseline="0" dirty="0">
                <a:solidFill>
                  <a:srgbClr val="F0AB00"/>
                </a:solidFill>
                <a:latin typeface="Arial"/>
              </a:rPr>
              <a:t>•</a:t>
            </a:r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will load 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catalog on yo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 production account only after publication</a:t>
            </a:r>
          </a:p>
          <a:p>
            <a:pPr marL="0">
              <a:lnSpc>
                <a:spcPts val="210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validation of the catalog in you</a:t>
            </a:r>
            <a:r>
              <a:rPr lang="en-US" sz="1596" b="0" i="0" spc="445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TES</a:t>
            </a:r>
            <a:r>
              <a:rPr lang="en-US" sz="1596" b="1" i="0" spc="442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account.</a:t>
            </a:r>
          </a:p>
        </p:txBody>
      </p:sp>
      <p:sp>
        <p:nvSpPr>
          <p:cNvPr id="277" name="Rectangle 277"/>
          <p:cNvSpPr/>
          <p:nvPr/>
        </p:nvSpPr>
        <p:spPr>
          <a:xfrm>
            <a:off x="471830" y="4141718"/>
            <a:ext cx="509805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2	</a:t>
            </a:r>
            <a:r>
              <a:rPr lang="en-US" sz="2418" b="0" i="0" spc="0" baseline="751" dirty="0">
                <a:solidFill>
                  <a:srgbClr val="FFFFFF"/>
                </a:solidFill>
                <a:latin typeface="Arial"/>
              </a:rPr>
              <a:t>Click on th</a:t>
            </a:r>
            <a:r>
              <a:rPr lang="en-US" sz="2418" b="0" i="0" spc="461" baseline="751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2418" b="1" i="0" spc="0" baseline="751" dirty="0">
                <a:solidFill>
                  <a:srgbClr val="FFFFFF"/>
                </a:solidFill>
                <a:latin typeface="Arial"/>
              </a:rPr>
              <a:t>Catalog</a:t>
            </a:r>
            <a:r>
              <a:rPr lang="en-US" sz="2418" b="1" i="0" spc="471" baseline="751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2418" b="0" i="0" spc="0" baseline="751" dirty="0">
                <a:solidFill>
                  <a:srgbClr val="FFFFFF"/>
                </a:solidFill>
                <a:latin typeface="Arial"/>
              </a:rPr>
              <a:t>tab on your Home Dashboard</a:t>
            </a:r>
          </a:p>
        </p:txBody>
      </p:sp>
      <p:sp>
        <p:nvSpPr>
          <p:cNvPr id="278" name="Rectangle 278"/>
          <p:cNvSpPr/>
          <p:nvPr/>
        </p:nvSpPr>
        <p:spPr>
          <a:xfrm>
            <a:off x="471830" y="4820152"/>
            <a:ext cx="370785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2418" b="0" i="0" spc="0" baseline="877" dirty="0">
                <a:solidFill>
                  <a:srgbClr val="FFFFFF"/>
                </a:solidFill>
                <a:latin typeface="Arial"/>
              </a:rPr>
              <a:t>Click on th</a:t>
            </a:r>
            <a:r>
              <a:rPr lang="en-US" sz="2418" b="0" i="0" spc="461" baseline="877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2418" b="1" i="0" spc="0" baseline="877" dirty="0">
                <a:solidFill>
                  <a:srgbClr val="FFFFFF"/>
                </a:solidFill>
                <a:latin typeface="Arial"/>
              </a:rPr>
              <a:t>Create Standar</a:t>
            </a:r>
            <a:r>
              <a:rPr lang="en-US" sz="2418" b="1" i="0" spc="454" baseline="877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2418" b="0" i="0" spc="0" baseline="877" dirty="0">
                <a:solidFill>
                  <a:srgbClr val="FFFFFF"/>
                </a:solidFill>
                <a:latin typeface="Arial"/>
              </a:rPr>
              <a:t>button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Freeform 279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Freeform 280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Freeform 281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2" name="Picture 28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2555" y="4357117"/>
            <a:ext cx="4927091" cy="1536191"/>
          </a:xfrm>
          <a:prstGeom prst="rect">
            <a:avLst/>
          </a:prstGeom>
          <a:noFill/>
        </p:spPr>
      </p:pic>
      <p:pic>
        <p:nvPicPr>
          <p:cNvPr id="283" name="Picture 28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4347" y="2197608"/>
            <a:ext cx="3520440" cy="2051304"/>
          </a:xfrm>
          <a:prstGeom prst="rect">
            <a:avLst/>
          </a:prstGeom>
          <a:noFill/>
        </p:spPr>
      </p:pic>
      <p:sp>
        <p:nvSpPr>
          <p:cNvPr id="284" name="Freeform 284"/>
          <p:cNvSpPr/>
          <p:nvPr/>
        </p:nvSpPr>
        <p:spPr>
          <a:xfrm>
            <a:off x="324611" y="1382268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Freeform 285"/>
          <p:cNvSpPr/>
          <p:nvPr/>
        </p:nvSpPr>
        <p:spPr>
          <a:xfrm>
            <a:off x="324611" y="2206752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Freeform 286"/>
          <p:cNvSpPr/>
          <p:nvPr/>
        </p:nvSpPr>
        <p:spPr>
          <a:xfrm>
            <a:off x="324611" y="3031236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Freeform 287"/>
          <p:cNvSpPr/>
          <p:nvPr/>
        </p:nvSpPr>
        <p:spPr>
          <a:xfrm>
            <a:off x="324611" y="3701797"/>
            <a:ext cx="457200" cy="435863"/>
          </a:xfrm>
          <a:custGeom>
            <a:avLst/>
            <a:gdLst/>
            <a:ahLst/>
            <a:cxnLst/>
            <a:rect l="0" t="0" r="0" b="0"/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8" name="Freeform 288"/>
          <p:cNvSpPr/>
          <p:nvPr/>
        </p:nvSpPr>
        <p:spPr>
          <a:xfrm>
            <a:off x="320040" y="4372356"/>
            <a:ext cx="457200" cy="437389"/>
          </a:xfrm>
          <a:custGeom>
            <a:avLst/>
            <a:gdLst/>
            <a:ahLst/>
            <a:cxnLst/>
            <a:rect l="0" t="0" r="0" b="0"/>
            <a:pathLst>
              <a:path w="457200" h="437389">
                <a:moveTo>
                  <a:pt x="0" y="0"/>
                </a:moveTo>
                <a:lnTo>
                  <a:pt x="457200" y="0"/>
                </a:lnTo>
                <a:lnTo>
                  <a:pt x="457200" y="437389"/>
                </a:lnTo>
                <a:lnTo>
                  <a:pt x="0" y="437389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9" name="Freeform 289"/>
          <p:cNvSpPr/>
          <p:nvPr/>
        </p:nvSpPr>
        <p:spPr>
          <a:xfrm>
            <a:off x="7773161" y="2753106"/>
            <a:ext cx="1502665" cy="217933"/>
          </a:xfrm>
          <a:custGeom>
            <a:avLst/>
            <a:gdLst/>
            <a:ahLst/>
            <a:cxnLst/>
            <a:rect l="0" t="0" r="0" b="0"/>
            <a:pathLst>
              <a:path w="1502665" h="217933">
                <a:moveTo>
                  <a:pt x="0" y="0"/>
                </a:moveTo>
                <a:lnTo>
                  <a:pt x="1502665" y="0"/>
                </a:lnTo>
                <a:lnTo>
                  <a:pt x="1502665" y="217933"/>
                </a:lnTo>
                <a:lnTo>
                  <a:pt x="0" y="217933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0" name="Freeform 290"/>
          <p:cNvSpPr/>
          <p:nvPr/>
        </p:nvSpPr>
        <p:spPr>
          <a:xfrm>
            <a:off x="9230106" y="4082035"/>
            <a:ext cx="446532" cy="175260"/>
          </a:xfrm>
          <a:custGeom>
            <a:avLst/>
            <a:gdLst/>
            <a:ahLst/>
            <a:cxnLst/>
            <a:rect l="0" t="0" r="0" b="0"/>
            <a:pathLst>
              <a:path w="446532" h="175260">
                <a:moveTo>
                  <a:pt x="0" y="0"/>
                </a:moveTo>
                <a:lnTo>
                  <a:pt x="446532" y="0"/>
                </a:lnTo>
                <a:lnTo>
                  <a:pt x="446532" y="175260"/>
                </a:lnTo>
                <a:lnTo>
                  <a:pt x="0" y="175260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1" name="Freeform 291"/>
          <p:cNvSpPr/>
          <p:nvPr/>
        </p:nvSpPr>
        <p:spPr>
          <a:xfrm>
            <a:off x="7075169" y="4476750"/>
            <a:ext cx="220981" cy="195072"/>
          </a:xfrm>
          <a:custGeom>
            <a:avLst/>
            <a:gdLst/>
            <a:ahLst/>
            <a:cxnLst/>
            <a:rect l="0" t="0" r="0" b="0"/>
            <a:pathLst>
              <a:path w="220981" h="195072">
                <a:moveTo>
                  <a:pt x="0" y="0"/>
                </a:moveTo>
                <a:lnTo>
                  <a:pt x="220981" y="0"/>
                </a:lnTo>
                <a:lnTo>
                  <a:pt x="220981" y="195072"/>
                </a:lnTo>
                <a:lnTo>
                  <a:pt x="0" y="195072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2" name="Freeform 292"/>
          <p:cNvSpPr/>
          <p:nvPr/>
        </p:nvSpPr>
        <p:spPr>
          <a:xfrm>
            <a:off x="6874002" y="5281422"/>
            <a:ext cx="1635252" cy="224028"/>
          </a:xfrm>
          <a:custGeom>
            <a:avLst/>
            <a:gdLst/>
            <a:ahLst/>
            <a:cxnLst/>
            <a:rect l="0" t="0" r="0" b="0"/>
            <a:pathLst>
              <a:path w="1635252" h="224028">
                <a:moveTo>
                  <a:pt x="0" y="0"/>
                </a:moveTo>
                <a:lnTo>
                  <a:pt x="1635252" y="0"/>
                </a:lnTo>
                <a:lnTo>
                  <a:pt x="1635252" y="224028"/>
                </a:lnTo>
                <a:lnTo>
                  <a:pt x="0" y="224028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3" name="Freeform 293"/>
          <p:cNvSpPr/>
          <p:nvPr/>
        </p:nvSpPr>
        <p:spPr>
          <a:xfrm>
            <a:off x="9821418" y="5639562"/>
            <a:ext cx="554736" cy="254509"/>
          </a:xfrm>
          <a:custGeom>
            <a:avLst/>
            <a:gdLst/>
            <a:ahLst/>
            <a:cxnLst/>
            <a:rect l="0" t="0" r="0" b="0"/>
            <a:pathLst>
              <a:path w="554736" h="254509">
                <a:moveTo>
                  <a:pt x="0" y="0"/>
                </a:moveTo>
                <a:lnTo>
                  <a:pt x="554736" y="0"/>
                </a:lnTo>
                <a:lnTo>
                  <a:pt x="554736" y="254509"/>
                </a:lnTo>
                <a:lnTo>
                  <a:pt x="0" y="254509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4" name="Rectangle 294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11</a:t>
            </a:r>
          </a:p>
        </p:txBody>
      </p:sp>
      <p:sp>
        <p:nvSpPr>
          <p:cNvPr id="295" name="Rectangle 295"/>
          <p:cNvSpPr/>
          <p:nvPr/>
        </p:nvSpPr>
        <p:spPr>
          <a:xfrm>
            <a:off x="324002" y="501485"/>
            <a:ext cx="331762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Catalog Publication</a:t>
            </a:r>
          </a:p>
        </p:txBody>
      </p:sp>
      <p:sp>
        <p:nvSpPr>
          <p:cNvPr id="296" name="Rectangle 296"/>
          <p:cNvSpPr/>
          <p:nvPr/>
        </p:nvSpPr>
        <p:spPr>
          <a:xfrm>
            <a:off x="471830" y="1487799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297" name="Rectangle 297"/>
          <p:cNvSpPr/>
          <p:nvPr/>
        </p:nvSpPr>
        <p:spPr>
          <a:xfrm>
            <a:off x="471830" y="2312029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298" name="Rectangle 298"/>
          <p:cNvSpPr/>
          <p:nvPr/>
        </p:nvSpPr>
        <p:spPr>
          <a:xfrm>
            <a:off x="872642" y="1477766"/>
            <a:ext cx="574825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Enter th</a:t>
            </a:r>
            <a:r>
              <a:rPr lang="en-US" sz="1596" b="0" i="0" spc="474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Catalog Nam</a:t>
            </a:r>
            <a:r>
              <a:rPr lang="en-US" sz="1596" b="1" i="0" spc="469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which has been communicated to you.</a:t>
            </a:r>
          </a:p>
        </p:txBody>
      </p:sp>
      <p:sp>
        <p:nvSpPr>
          <p:cNvPr id="299" name="Rectangle 299"/>
          <p:cNvSpPr/>
          <p:nvPr/>
        </p:nvSpPr>
        <p:spPr>
          <a:xfrm>
            <a:off x="1233830" y="1896866"/>
            <a:ext cx="883313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This needs to matc</a:t>
            </a:r>
            <a:r>
              <a:rPr lang="en-US" sz="1596" b="0" i="0" spc="346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ARLA</a:t>
            </a:r>
            <a:r>
              <a:rPr lang="en-US" sz="1596" b="1" i="0" spc="-60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1" i="0" spc="443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naming convention provided in the introductor</a:t>
            </a:r>
            <a:r>
              <a:rPr lang="en-US" sz="1596" b="0" i="0" spc="-3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email from SAP</a:t>
            </a:r>
            <a:r>
              <a:rPr lang="en-US" sz="1596" b="0" i="0" spc="-10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</a:t>
            </a:r>
          </a:p>
        </p:txBody>
      </p:sp>
      <p:sp>
        <p:nvSpPr>
          <p:cNvPr id="300" name="Rectangle 300"/>
          <p:cNvSpPr/>
          <p:nvPr/>
        </p:nvSpPr>
        <p:spPr>
          <a:xfrm>
            <a:off x="872642" y="2294249"/>
            <a:ext cx="93488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6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Next</a:t>
            </a:r>
          </a:p>
        </p:txBody>
      </p:sp>
      <p:sp>
        <p:nvSpPr>
          <p:cNvPr id="301" name="Rectangle 301"/>
          <p:cNvSpPr/>
          <p:nvPr/>
        </p:nvSpPr>
        <p:spPr>
          <a:xfrm>
            <a:off x="471830" y="3135847"/>
            <a:ext cx="1694166" cy="2333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6	</a:t>
            </a:r>
            <a:r>
              <a:rPr lang="en-US" sz="2421" b="0" i="0" spc="0" baseline="875" dirty="0">
                <a:solidFill>
                  <a:srgbClr val="FFFFFF"/>
                </a:solidFill>
                <a:latin typeface="Arial"/>
              </a:rPr>
              <a:t>Selec</a:t>
            </a:r>
            <a:r>
              <a:rPr lang="en-US" sz="2421" b="0" i="0" spc="436" baseline="875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421" b="1" i="0" spc="0" baseline="875" dirty="0">
                <a:solidFill>
                  <a:srgbClr val="FFFFFF"/>
                </a:solidFill>
                <a:latin typeface="Arial"/>
              </a:rPr>
              <a:t>Pri</a:t>
            </a:r>
            <a:r>
              <a:rPr lang="en-US" sz="2421" b="1" i="0" spc="-34" baseline="875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421" b="1" i="0" spc="0" baseline="875" dirty="0">
                <a:solidFill>
                  <a:srgbClr val="FFFFFF"/>
                </a:solidFill>
                <a:latin typeface="Arial"/>
              </a:rPr>
              <a:t>ate</a:t>
            </a:r>
          </a:p>
        </p:txBody>
      </p:sp>
      <p:sp>
        <p:nvSpPr>
          <p:cNvPr id="302" name="Rectangle 302"/>
          <p:cNvSpPr/>
          <p:nvPr/>
        </p:nvSpPr>
        <p:spPr>
          <a:xfrm>
            <a:off x="471830" y="3807073"/>
            <a:ext cx="3810146" cy="2480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7459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7	</a:t>
            </a:r>
            <a:r>
              <a:rPr lang="en-US" sz="2418" b="0" i="0" spc="0" baseline="8771" dirty="0">
                <a:solidFill>
                  <a:srgbClr val="FFFFFF"/>
                </a:solidFill>
                <a:latin typeface="Arial"/>
              </a:rPr>
              <a:t>Selec</a:t>
            </a:r>
            <a:r>
              <a:rPr lang="en-US" sz="2418" b="0" i="0" spc="348" baseline="8771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418" b="0" i="0" spc="0" baseline="8771" dirty="0">
                <a:solidFill>
                  <a:srgbClr val="FFFFFF"/>
                </a:solidFill>
                <a:latin typeface="Arial"/>
              </a:rPr>
              <a:t> ARL</a:t>
            </a:r>
            <a:r>
              <a:rPr lang="en-US" sz="2418" b="0" i="0" spc="436" baseline="8771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2418" b="0" i="0" spc="0" baseline="8771" dirty="0">
                <a:solidFill>
                  <a:srgbClr val="FFFFFF"/>
                </a:solidFill>
                <a:latin typeface="Arial"/>
              </a:rPr>
              <a:t> in your customers</a:t>
            </a:r>
            <a:r>
              <a:rPr lang="en-US" sz="2418" b="0" i="0" spc="-40" baseline="8771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2418" b="0" i="0" spc="0" baseline="8771" dirty="0">
                <a:solidFill>
                  <a:srgbClr val="FFFFFF"/>
                </a:solidFill>
                <a:latin typeface="Arial"/>
              </a:rPr>
              <a:t> list.</a:t>
            </a:r>
          </a:p>
        </p:txBody>
      </p:sp>
      <p:sp>
        <p:nvSpPr>
          <p:cNvPr id="303" name="Rectangle 303"/>
          <p:cNvSpPr/>
          <p:nvPr/>
        </p:nvSpPr>
        <p:spPr>
          <a:xfrm>
            <a:off x="468477" y="4477887"/>
            <a:ext cx="133537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8	</a:t>
            </a:r>
            <a:r>
              <a:rPr lang="en-US" sz="2418" b="0" i="0" spc="0" baseline="751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2418" b="0" i="0" spc="424" baseline="751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2418" b="1" i="0" spc="0" baseline="751" dirty="0">
                <a:solidFill>
                  <a:srgbClr val="FFFFFF"/>
                </a:solidFill>
                <a:latin typeface="Arial"/>
              </a:rPr>
              <a:t>Next</a:t>
            </a:r>
          </a:p>
        </p:txBody>
      </p:sp>
      <p:sp>
        <p:nvSpPr>
          <p:cNvPr id="304" name="Rectangle 304"/>
          <p:cNvSpPr/>
          <p:nvPr/>
        </p:nvSpPr>
        <p:spPr>
          <a:xfrm>
            <a:off x="412089" y="5896477"/>
            <a:ext cx="11419003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Note</a:t>
            </a:r>
            <a:r>
              <a:rPr lang="en-US" sz="1596" b="1" i="0" spc="464" baseline="0" dirty="0">
                <a:solidFill>
                  <a:srgbClr val="FFC000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467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ARL</a:t>
            </a:r>
            <a:r>
              <a:rPr lang="en-US" sz="1596" b="0" i="0" spc="386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461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no</a:t>
            </a:r>
            <a:r>
              <a:rPr lang="en-US" sz="1596" b="0" i="0" spc="46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par</a:t>
            </a:r>
            <a:r>
              <a:rPr lang="en-US" sz="1596" b="0" i="0" spc="468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480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469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custome</a:t>
            </a:r>
            <a:r>
              <a:rPr lang="en-US" sz="1596" b="0" i="0" spc="48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list</a:t>
            </a:r>
            <a:r>
              <a:rPr lang="en-US" sz="1596" b="0" i="0" spc="466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467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mean</a:t>
            </a:r>
            <a:r>
              <a:rPr lang="en-US" sz="1596" b="0" i="0" spc="480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tha</a:t>
            </a:r>
            <a:r>
              <a:rPr lang="en-US" sz="1596" b="0" i="0" spc="48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469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Buye</a:t>
            </a:r>
            <a:r>
              <a:rPr lang="en-US" sz="1596" b="0" i="0" spc="44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-53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radin</a:t>
            </a:r>
            <a:r>
              <a:rPr lang="en-US" sz="1596" b="0" i="0" spc="468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Relationshi</a:t>
            </a:r>
            <a:r>
              <a:rPr lang="en-US" sz="1596" b="0" i="0" spc="465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ha</a:t>
            </a:r>
            <a:r>
              <a:rPr lang="en-US" sz="1596" b="0" i="0" spc="475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no</a:t>
            </a:r>
            <a:r>
              <a:rPr lang="en-US" sz="1596" b="0" i="0" spc="469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bee</a:t>
            </a:r>
            <a:r>
              <a:rPr lang="en-US" sz="1596" b="0" i="0" spc="470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accepte</a:t>
            </a:r>
            <a:r>
              <a:rPr lang="en-US" sz="1596" b="0" i="0" spc="486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ye</a:t>
            </a:r>
            <a:r>
              <a:rPr lang="en-US" sz="1596" b="0" i="0" spc="462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469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Network</a:t>
            </a:r>
            <a:r>
              <a:rPr lang="en-US" sz="1596" b="0" i="0" spc="480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Pleas</a:t>
            </a:r>
            <a:r>
              <a:rPr lang="en-US" sz="1596" b="0" i="0" spc="421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accep</a:t>
            </a:r>
            <a:r>
              <a:rPr lang="en-US" sz="1596" b="0" i="0" spc="448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445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relationshi</a:t>
            </a:r>
            <a:r>
              <a:rPr lang="en-US" sz="1596" b="0" i="0" spc="420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firs</a:t>
            </a:r>
            <a:r>
              <a:rPr lang="en-US" sz="1596" b="0" i="0" spc="-11" baseline="0" dirty="0">
                <a:solidFill>
                  <a:srgbClr val="FFFFFF"/>
                </a:solidFill>
                <a:latin typeface="Arial"/>
              </a:rPr>
              <a:t>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Freeform 30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6" name="Freeform 30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7" name="Freeform 30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8" name="Picture 30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76115" y="2153412"/>
            <a:ext cx="6327648" cy="3028188"/>
          </a:xfrm>
          <a:prstGeom prst="rect">
            <a:avLst/>
          </a:prstGeom>
          <a:noFill/>
        </p:spPr>
      </p:pic>
      <p:sp>
        <p:nvSpPr>
          <p:cNvPr id="309" name="Freeform 309"/>
          <p:cNvSpPr/>
          <p:nvPr/>
        </p:nvSpPr>
        <p:spPr>
          <a:xfrm>
            <a:off x="324611" y="1389889"/>
            <a:ext cx="457200" cy="435863"/>
          </a:xfrm>
          <a:custGeom>
            <a:avLst/>
            <a:gdLst/>
            <a:ahLst/>
            <a:cxnLst/>
            <a:rect l="0" t="0" r="0" b="0"/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0" name="Freeform 310"/>
          <p:cNvSpPr/>
          <p:nvPr/>
        </p:nvSpPr>
        <p:spPr>
          <a:xfrm>
            <a:off x="324611" y="2077212"/>
            <a:ext cx="457200" cy="435865"/>
          </a:xfrm>
          <a:custGeom>
            <a:avLst/>
            <a:gdLst/>
            <a:ahLst/>
            <a:cxnLst/>
            <a:rect l="0" t="0" r="0" b="0"/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1" name="Freeform 311"/>
          <p:cNvSpPr/>
          <p:nvPr/>
        </p:nvSpPr>
        <p:spPr>
          <a:xfrm>
            <a:off x="5511546" y="3638550"/>
            <a:ext cx="1482851" cy="257556"/>
          </a:xfrm>
          <a:custGeom>
            <a:avLst/>
            <a:gdLst/>
            <a:ahLst/>
            <a:cxnLst/>
            <a:rect l="0" t="0" r="0" b="0"/>
            <a:pathLst>
              <a:path w="1482851" h="257556">
                <a:moveTo>
                  <a:pt x="0" y="0"/>
                </a:moveTo>
                <a:lnTo>
                  <a:pt x="1482851" y="0"/>
                </a:lnTo>
                <a:lnTo>
                  <a:pt x="1482851" y="257556"/>
                </a:lnTo>
                <a:lnTo>
                  <a:pt x="0" y="257556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2" name="Freeform 312"/>
          <p:cNvSpPr/>
          <p:nvPr/>
        </p:nvSpPr>
        <p:spPr>
          <a:xfrm>
            <a:off x="5353050" y="4741927"/>
            <a:ext cx="1400556" cy="338327"/>
          </a:xfrm>
          <a:custGeom>
            <a:avLst/>
            <a:gdLst/>
            <a:ahLst/>
            <a:cxnLst/>
            <a:rect l="0" t="0" r="0" b="0"/>
            <a:pathLst>
              <a:path w="1400556" h="338327">
                <a:moveTo>
                  <a:pt x="0" y="0"/>
                </a:moveTo>
                <a:lnTo>
                  <a:pt x="1400556" y="0"/>
                </a:lnTo>
                <a:lnTo>
                  <a:pt x="1400556" y="338327"/>
                </a:lnTo>
                <a:lnTo>
                  <a:pt x="0" y="338327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3" name="Rectangle 313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12</a:t>
            </a:r>
          </a:p>
        </p:txBody>
      </p:sp>
      <p:sp>
        <p:nvSpPr>
          <p:cNvPr id="314" name="Rectangle 314"/>
          <p:cNvSpPr/>
          <p:nvPr/>
        </p:nvSpPr>
        <p:spPr>
          <a:xfrm>
            <a:off x="324002" y="501485"/>
            <a:ext cx="331762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Catalog Publication</a:t>
            </a:r>
          </a:p>
        </p:txBody>
      </p:sp>
      <p:sp>
        <p:nvSpPr>
          <p:cNvPr id="315" name="Rectangle 315"/>
          <p:cNvSpPr/>
          <p:nvPr/>
        </p:nvSpPr>
        <p:spPr>
          <a:xfrm>
            <a:off x="471830" y="1494530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9</a:t>
            </a:r>
          </a:p>
        </p:txBody>
      </p:sp>
      <p:sp>
        <p:nvSpPr>
          <p:cNvPr id="316" name="Rectangle 316"/>
          <p:cNvSpPr/>
          <p:nvPr/>
        </p:nvSpPr>
        <p:spPr>
          <a:xfrm>
            <a:off x="415442" y="2181473"/>
            <a:ext cx="22539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10</a:t>
            </a:r>
          </a:p>
        </p:txBody>
      </p:sp>
      <p:sp>
        <p:nvSpPr>
          <p:cNvPr id="317" name="Rectangle 317"/>
          <p:cNvSpPr/>
          <p:nvPr/>
        </p:nvSpPr>
        <p:spPr>
          <a:xfrm>
            <a:off x="872642" y="1497579"/>
            <a:ext cx="603064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6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Choose Fil</a:t>
            </a:r>
            <a:r>
              <a:rPr lang="en-US" sz="1596" b="1" i="0" spc="485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bro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 to the catalog file on your compute</a:t>
            </a:r>
            <a:r>
              <a:rPr lang="en-US" sz="1596" b="0" i="0" spc="-72" baseline="0" dirty="0">
                <a:solidFill>
                  <a:srgbClr val="FFFFFF"/>
                </a:solidFill>
                <a:latin typeface="Arial"/>
              </a:rPr>
              <a:t>r.</a:t>
            </a:r>
          </a:p>
        </p:txBody>
      </p:sp>
      <p:sp>
        <p:nvSpPr>
          <p:cNvPr id="318" name="Rectangle 318"/>
          <p:cNvSpPr/>
          <p:nvPr/>
        </p:nvSpPr>
        <p:spPr>
          <a:xfrm>
            <a:off x="872642" y="2179410"/>
            <a:ext cx="2470611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8" b="0" i="0" spc="427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8" b="1" i="0" spc="-84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alidate and Publish</a:t>
            </a:r>
          </a:p>
        </p:txBody>
      </p:sp>
      <p:sp>
        <p:nvSpPr>
          <p:cNvPr id="319" name="Rectangle 319"/>
          <p:cNvSpPr/>
          <p:nvPr/>
        </p:nvSpPr>
        <p:spPr>
          <a:xfrm>
            <a:off x="415442" y="5950071"/>
            <a:ext cx="1135921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0AB00"/>
                </a:solidFill>
                <a:latin typeface="Arial"/>
              </a:rPr>
              <a:t>Note</a:t>
            </a:r>
            <a:r>
              <a:rPr lang="en-US" sz="1596" b="1" i="0" spc="620" baseline="0" dirty="0">
                <a:solidFill>
                  <a:srgbClr val="F0AB00"/>
                </a:solidFill>
                <a:latin typeface="Arial"/>
              </a:rPr>
              <a:t>:</a:t>
            </a:r>
            <a:r>
              <a:rPr lang="en-US" sz="1596" b="1" i="0" spc="-37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rib</a:t>
            </a:r>
            <a:r>
              <a:rPr lang="en-US" sz="1596" b="1" i="0" spc="585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Networ</a:t>
            </a:r>
            <a:r>
              <a:rPr lang="en-US" sz="1596" b="1" i="0" spc="588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support</a:t>
            </a:r>
            <a:r>
              <a:rPr lang="en-US" sz="1596" b="1" i="0" spc="63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597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Exce</a:t>
            </a:r>
            <a:r>
              <a:rPr lang="en-US" sz="1596" b="1" i="0" spc="61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fil</a:t>
            </a:r>
            <a:r>
              <a:rPr lang="en-US" sz="1596" b="1" i="0" spc="621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(zippe</a:t>
            </a:r>
            <a:r>
              <a:rPr lang="en-US" sz="1596" b="1" i="0" spc="606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1" i="0" spc="602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unzippe</a:t>
            </a:r>
            <a:r>
              <a:rPr lang="en-US" sz="1596" b="1" i="0" spc="583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format</a:t>
            </a:r>
            <a:r>
              <a:rPr lang="en-US" sz="1596" b="1" i="0" spc="587" baseline="0" dirty="0">
                <a:solidFill>
                  <a:srgbClr val="FFFFFF"/>
                </a:solidFill>
                <a:latin typeface="Arial"/>
              </a:rPr>
              <a:t>)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1" i="0" spc="608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597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1" i="0" spc="612" baseline="0" dirty="0">
                <a:solidFill>
                  <a:srgbClr val="FFFFFF"/>
                </a:solidFill>
                <a:latin typeface="Arial"/>
              </a:rPr>
              <a:t>1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MB</a:t>
            </a:r>
            <a:r>
              <a:rPr lang="en-US" sz="1596" b="1" i="0" spc="612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1" i="0" spc="620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1" i="0" spc="-24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ou</a:t>
            </a:r>
            <a:r>
              <a:rPr lang="en-US" sz="1596" b="1" i="0" spc="605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fil</a:t>
            </a:r>
            <a:r>
              <a:rPr lang="en-US" sz="1596" b="1" i="0" spc="621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1" i="0" spc="600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bigge</a:t>
            </a:r>
            <a:r>
              <a:rPr lang="en-US" sz="1596" b="1" i="0" spc="-58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624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yo</a:t>
            </a:r>
            <a:r>
              <a:rPr lang="en-US" sz="1596" b="1" i="0" spc="600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must</a:t>
            </a:r>
          </a:p>
          <a:p>
            <a:pPr marL="0">
              <a:lnSpc>
                <a:spcPts val="1920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con</a:t>
            </a:r>
            <a:r>
              <a:rPr lang="en-US" sz="1596" b="1" i="0" spc="-37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er</a:t>
            </a:r>
            <a:r>
              <a:rPr lang="en-US" sz="1596" b="1" i="0" spc="507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1" i="0" spc="467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int</a:t>
            </a:r>
            <a:r>
              <a:rPr lang="en-US" sz="1596" b="1" i="0" spc="463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1" i="0" spc="444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.ci</a:t>
            </a:r>
            <a:r>
              <a:rPr lang="en-US" sz="1596" b="1" i="0" spc="477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fil</a:t>
            </a:r>
            <a:r>
              <a:rPr lang="en-US" sz="1596" b="1" i="0" spc="470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(se</a:t>
            </a:r>
            <a:r>
              <a:rPr lang="en-US" sz="1596" b="0" i="0" spc="450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nex</a:t>
            </a:r>
            <a:r>
              <a:rPr lang="en-US" sz="1596" b="0" i="0" spc="45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slides).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Freeform 320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1" name="Freeform 321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2" name="Freeform 322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23" name="Picture 32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4859" y="2884932"/>
            <a:ext cx="4338828" cy="3148584"/>
          </a:xfrm>
          <a:prstGeom prst="rect">
            <a:avLst/>
          </a:prstGeom>
          <a:noFill/>
        </p:spPr>
      </p:pic>
      <p:pic>
        <p:nvPicPr>
          <p:cNvPr id="324" name="Picture 32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6420" y="2884933"/>
            <a:ext cx="5896355" cy="3148583"/>
          </a:xfrm>
          <a:prstGeom prst="rect">
            <a:avLst/>
          </a:prstGeom>
          <a:noFill/>
        </p:spPr>
      </p:pic>
      <p:sp>
        <p:nvSpPr>
          <p:cNvPr id="325" name="Freeform 325"/>
          <p:cNvSpPr/>
          <p:nvPr/>
        </p:nvSpPr>
        <p:spPr>
          <a:xfrm>
            <a:off x="1718310" y="4609339"/>
            <a:ext cx="3261360" cy="202691"/>
          </a:xfrm>
          <a:custGeom>
            <a:avLst/>
            <a:gdLst/>
            <a:ahLst/>
            <a:cxnLst/>
            <a:rect l="0" t="0" r="0" b="0"/>
            <a:pathLst>
              <a:path w="3261360" h="202691">
                <a:moveTo>
                  <a:pt x="0" y="19177"/>
                </a:moveTo>
                <a:cubicBezTo>
                  <a:pt x="0" y="8635"/>
                  <a:pt x="8635" y="0"/>
                  <a:pt x="19176" y="0"/>
                </a:cubicBezTo>
                <a:lnTo>
                  <a:pt x="3242182" y="0"/>
                </a:lnTo>
                <a:cubicBezTo>
                  <a:pt x="3252724" y="0"/>
                  <a:pt x="3261360" y="8635"/>
                  <a:pt x="3261360" y="19177"/>
                </a:cubicBezTo>
                <a:lnTo>
                  <a:pt x="3261360" y="183515"/>
                </a:lnTo>
                <a:cubicBezTo>
                  <a:pt x="3261360" y="194056"/>
                  <a:pt x="3252724" y="202691"/>
                  <a:pt x="3242182" y="202691"/>
                </a:cubicBezTo>
                <a:lnTo>
                  <a:pt x="19176" y="202691"/>
                </a:lnTo>
                <a:cubicBezTo>
                  <a:pt x="8635" y="202691"/>
                  <a:pt x="0" y="194056"/>
                  <a:pt x="0" y="183515"/>
                </a:cubicBezTo>
                <a:close/>
                <a:moveTo>
                  <a:pt x="511174" y="2248661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6" name="Freeform 326"/>
          <p:cNvSpPr/>
          <p:nvPr/>
        </p:nvSpPr>
        <p:spPr>
          <a:xfrm>
            <a:off x="3146298" y="5177791"/>
            <a:ext cx="477011" cy="202692"/>
          </a:xfrm>
          <a:custGeom>
            <a:avLst/>
            <a:gdLst/>
            <a:ahLst/>
            <a:cxnLst/>
            <a:rect l="0" t="0" r="0" b="0"/>
            <a:pathLst>
              <a:path w="477011" h="202692">
                <a:moveTo>
                  <a:pt x="0" y="19176"/>
                </a:moveTo>
                <a:cubicBezTo>
                  <a:pt x="0" y="8636"/>
                  <a:pt x="8635" y="0"/>
                  <a:pt x="19177" y="0"/>
                </a:cubicBezTo>
                <a:lnTo>
                  <a:pt x="457835" y="0"/>
                </a:lnTo>
                <a:cubicBezTo>
                  <a:pt x="468375" y="0"/>
                  <a:pt x="477011" y="8636"/>
                  <a:pt x="477011" y="19176"/>
                </a:cubicBezTo>
                <a:lnTo>
                  <a:pt x="477011" y="183514"/>
                </a:lnTo>
                <a:cubicBezTo>
                  <a:pt x="477011" y="194056"/>
                  <a:pt x="468375" y="202692"/>
                  <a:pt x="457835" y="202692"/>
                </a:cubicBezTo>
                <a:lnTo>
                  <a:pt x="19177" y="202692"/>
                </a:lnTo>
                <a:cubicBezTo>
                  <a:pt x="8635" y="202692"/>
                  <a:pt x="0" y="194056"/>
                  <a:pt x="0" y="183514"/>
                </a:cubicBezTo>
                <a:close/>
                <a:moveTo>
                  <a:pt x="-1485265" y="1680209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7" name="Freeform 327"/>
          <p:cNvSpPr/>
          <p:nvPr/>
        </p:nvSpPr>
        <p:spPr>
          <a:xfrm>
            <a:off x="3146298" y="5439918"/>
            <a:ext cx="1258823" cy="202692"/>
          </a:xfrm>
          <a:custGeom>
            <a:avLst/>
            <a:gdLst/>
            <a:ahLst/>
            <a:cxnLst/>
            <a:rect l="0" t="0" r="0" b="0"/>
            <a:pathLst>
              <a:path w="1258823" h="202692">
                <a:moveTo>
                  <a:pt x="0" y="19178"/>
                </a:moveTo>
                <a:cubicBezTo>
                  <a:pt x="0" y="8636"/>
                  <a:pt x="8635" y="0"/>
                  <a:pt x="19177" y="0"/>
                </a:cubicBezTo>
                <a:lnTo>
                  <a:pt x="1239647" y="0"/>
                </a:lnTo>
                <a:cubicBezTo>
                  <a:pt x="1250187" y="0"/>
                  <a:pt x="1258823" y="8636"/>
                  <a:pt x="1258823" y="19178"/>
                </a:cubicBezTo>
                <a:lnTo>
                  <a:pt x="1258823" y="183516"/>
                </a:lnTo>
                <a:cubicBezTo>
                  <a:pt x="1258823" y="194056"/>
                  <a:pt x="1250187" y="202692"/>
                  <a:pt x="1239647" y="202692"/>
                </a:cubicBezTo>
                <a:lnTo>
                  <a:pt x="19177" y="202692"/>
                </a:lnTo>
                <a:cubicBezTo>
                  <a:pt x="8635" y="202692"/>
                  <a:pt x="0" y="194056"/>
                  <a:pt x="0" y="183516"/>
                </a:cubicBezTo>
                <a:close/>
                <a:moveTo>
                  <a:pt x="-1747394" y="1418082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8" name="Freeform 328"/>
          <p:cNvSpPr/>
          <p:nvPr/>
        </p:nvSpPr>
        <p:spPr>
          <a:xfrm>
            <a:off x="5904738" y="4894327"/>
            <a:ext cx="3320795" cy="207264"/>
          </a:xfrm>
          <a:custGeom>
            <a:avLst/>
            <a:gdLst/>
            <a:ahLst/>
            <a:cxnLst/>
            <a:rect l="0" t="0" r="0" b="0"/>
            <a:pathLst>
              <a:path w="3320795" h="207264">
                <a:moveTo>
                  <a:pt x="0" y="19684"/>
                </a:moveTo>
                <a:cubicBezTo>
                  <a:pt x="0" y="8763"/>
                  <a:pt x="8763" y="0"/>
                  <a:pt x="19684" y="0"/>
                </a:cubicBezTo>
                <a:lnTo>
                  <a:pt x="3301110" y="0"/>
                </a:lnTo>
                <a:cubicBezTo>
                  <a:pt x="3312032" y="0"/>
                  <a:pt x="3320795" y="8763"/>
                  <a:pt x="3320795" y="19684"/>
                </a:cubicBezTo>
                <a:lnTo>
                  <a:pt x="3320795" y="187578"/>
                </a:lnTo>
                <a:cubicBezTo>
                  <a:pt x="3320795" y="198501"/>
                  <a:pt x="3312032" y="207264"/>
                  <a:pt x="3301110" y="207264"/>
                </a:cubicBezTo>
                <a:lnTo>
                  <a:pt x="19684" y="207264"/>
                </a:lnTo>
                <a:cubicBezTo>
                  <a:pt x="8763" y="207264"/>
                  <a:pt x="0" y="198501"/>
                  <a:pt x="0" y="187578"/>
                </a:cubicBezTo>
                <a:close/>
                <a:moveTo>
                  <a:pt x="-3960749" y="1963673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29" name="Freeform 329"/>
          <p:cNvSpPr/>
          <p:nvPr/>
        </p:nvSpPr>
        <p:spPr>
          <a:xfrm>
            <a:off x="7853933" y="5542027"/>
            <a:ext cx="731521" cy="260603"/>
          </a:xfrm>
          <a:custGeom>
            <a:avLst/>
            <a:gdLst/>
            <a:ahLst/>
            <a:cxnLst/>
            <a:rect l="0" t="0" r="0" b="0"/>
            <a:pathLst>
              <a:path w="731521" h="260603">
                <a:moveTo>
                  <a:pt x="0" y="24638"/>
                </a:moveTo>
                <a:cubicBezTo>
                  <a:pt x="0" y="11048"/>
                  <a:pt x="11049" y="0"/>
                  <a:pt x="24638" y="0"/>
                </a:cubicBezTo>
                <a:lnTo>
                  <a:pt x="706883" y="0"/>
                </a:lnTo>
                <a:cubicBezTo>
                  <a:pt x="720472" y="0"/>
                  <a:pt x="731521" y="11048"/>
                  <a:pt x="731521" y="24638"/>
                </a:cubicBezTo>
                <a:lnTo>
                  <a:pt x="731521" y="235965"/>
                </a:lnTo>
                <a:cubicBezTo>
                  <a:pt x="731521" y="249554"/>
                  <a:pt x="720472" y="260603"/>
                  <a:pt x="706883" y="260603"/>
                </a:cubicBezTo>
                <a:lnTo>
                  <a:pt x="24638" y="260603"/>
                </a:lnTo>
                <a:cubicBezTo>
                  <a:pt x="11049" y="260603"/>
                  <a:pt x="0" y="249554"/>
                  <a:pt x="0" y="235965"/>
                </a:cubicBezTo>
                <a:close/>
                <a:moveTo>
                  <a:pt x="-6562598" y="1315973"/>
                </a:moveTo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0" name="Rectangle 330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13</a:t>
            </a:r>
          </a:p>
        </p:txBody>
      </p:sp>
      <p:sp>
        <p:nvSpPr>
          <p:cNvPr id="331" name="Rectangle 331"/>
          <p:cNvSpPr/>
          <p:nvPr/>
        </p:nvSpPr>
        <p:spPr>
          <a:xfrm>
            <a:off x="324002" y="501485"/>
            <a:ext cx="640744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Converting the Excel File int</a:t>
            </a:r>
            <a:r>
              <a:rPr lang="en-US" sz="2798" b="1" i="0" spc="-42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 .csv file</a:t>
            </a:r>
          </a:p>
        </p:txBody>
      </p:sp>
      <p:sp>
        <p:nvSpPr>
          <p:cNvPr id="332" name="Rectangle 332"/>
          <p:cNvSpPr/>
          <p:nvPr/>
        </p:nvSpPr>
        <p:spPr>
          <a:xfrm>
            <a:off x="415442" y="1372864"/>
            <a:ext cx="11364030" cy="5028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1" i="0" spc="464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1" i="0" spc="-3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ou</a:t>
            </a:r>
            <a:r>
              <a:rPr lang="en-US" sz="1596" b="1" i="0" spc="49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fil</a:t>
            </a:r>
            <a:r>
              <a:rPr lang="en-US" sz="1596" b="1" i="0" spc="47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exceed</a:t>
            </a:r>
            <a:r>
              <a:rPr lang="en-US" sz="1596" b="1" i="0" spc="456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1" i="0" spc="444" baseline="0" dirty="0">
                <a:solidFill>
                  <a:srgbClr val="FFFFFF"/>
                </a:solidFill>
                <a:latin typeface="Arial"/>
              </a:rPr>
              <a:t>1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MB</a:t>
            </a:r>
            <a:r>
              <a:rPr lang="en-US" sz="1596" b="1" i="0" spc="455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1" i="0" spc="-3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1" i="0" spc="490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mus</a:t>
            </a:r>
            <a:r>
              <a:rPr lang="en-US" sz="1596" b="1" i="0" spc="47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con</a:t>
            </a:r>
            <a:r>
              <a:rPr lang="en-US" sz="1596" b="1" i="0" spc="-37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er</a:t>
            </a:r>
            <a:r>
              <a:rPr lang="en-US" sz="1596" b="1" i="0" spc="48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1" i="0" spc="46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int</a:t>
            </a:r>
            <a:r>
              <a:rPr lang="en-US" sz="1596" b="1" i="0" spc="463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.ci</a:t>
            </a:r>
            <a:r>
              <a:rPr lang="en-US" sz="1596" b="1" i="0" spc="477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forma</a:t>
            </a:r>
            <a:r>
              <a:rPr lang="en-US" sz="1596" b="1" i="0" spc="478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452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1" i="0" spc="455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abl</a:t>
            </a:r>
            <a:r>
              <a:rPr lang="en-US" sz="1596" b="1" i="0" spc="454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464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uploa</a:t>
            </a:r>
            <a:r>
              <a:rPr lang="en-US" sz="1596" b="1" i="0" spc="464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1" i="0" spc="-3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ou</a:t>
            </a:r>
            <a:r>
              <a:rPr lang="en-US" sz="1596" b="1" i="0" spc="49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CI</a:t>
            </a:r>
            <a:r>
              <a:rPr lang="en-US" sz="1596" b="1" i="0" spc="452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Catalo</a:t>
            </a:r>
            <a:r>
              <a:rPr lang="en-US" sz="1596" b="1" i="0" spc="462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1" i="0" spc="452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1" i="0" spc="-3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ou</a:t>
            </a:r>
            <a:r>
              <a:rPr lang="en-US" sz="1596" b="1" i="0" spc="49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account.</a:t>
            </a:r>
          </a:p>
          <a:p>
            <a:pPr marL="0">
              <a:lnSpc>
                <a:spcPts val="2123"/>
              </a:lnSpc>
            </a:pPr>
            <a:r>
              <a:rPr lang="en-US" sz="1284" b="0" i="0" spc="827" baseline="0" dirty="0">
                <a:solidFill>
                  <a:srgbClr val="F0AB00"/>
                </a:solidFill>
                <a:latin typeface="Wingdings"/>
              </a:rPr>
              <a:t>□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First</a:t>
            </a:r>
            <a:r>
              <a:rPr lang="en-US" sz="1596" b="0" i="0" spc="593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conver</a:t>
            </a:r>
            <a:r>
              <a:rPr lang="en-US" sz="1596" b="0" i="0" spc="61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625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Exce</a:t>
            </a:r>
            <a:r>
              <a:rPr lang="en-US" sz="1596" b="0" i="0" spc="602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fil</a:t>
            </a:r>
            <a:r>
              <a:rPr lang="en-US" sz="1596" b="0" i="0" spc="602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int</a:t>
            </a:r>
            <a:r>
              <a:rPr lang="en-US" sz="1596" b="0" i="0" spc="614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.cs</a:t>
            </a:r>
            <a:r>
              <a:rPr lang="en-US" sz="1596" b="0" i="0" spc="619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forma</a:t>
            </a:r>
            <a:r>
              <a:rPr lang="en-US" sz="1596" b="0" i="0" spc="63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624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Ope</a:t>
            </a:r>
            <a:r>
              <a:rPr lang="en-US" sz="1596" b="0" i="0" spc="632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6" b="0" i="0" spc="615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template</a:t>
            </a:r>
            <a:r>
              <a:rPr lang="en-US" sz="1596" b="0" i="0" spc="624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selec</a:t>
            </a:r>
            <a:r>
              <a:rPr lang="en-US" sz="1596" b="0" i="0" spc="61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Sav</a:t>
            </a:r>
            <a:r>
              <a:rPr lang="en-US" sz="1596" b="0" i="0" spc="608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617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option</a:t>
            </a:r>
            <a:r>
              <a:rPr lang="en-US" sz="1596" b="0" i="0" spc="624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613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625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po</a:t>
            </a:r>
            <a:r>
              <a:rPr lang="en-US" sz="1596" b="0" i="0" spc="600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613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windo</a:t>
            </a:r>
            <a:r>
              <a:rPr lang="en-US" sz="1596" b="0" i="0" spc="598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603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on</a:t>
            </a:r>
          </a:p>
        </p:txBody>
      </p:sp>
      <p:sp>
        <p:nvSpPr>
          <p:cNvPr id="333" name="Rectangle 333"/>
          <p:cNvSpPr/>
          <p:nvPr/>
        </p:nvSpPr>
        <p:spPr>
          <a:xfrm>
            <a:off x="595274" y="1862068"/>
            <a:ext cx="11183295" cy="4525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-12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ool</a:t>
            </a:r>
            <a:r>
              <a:rPr lang="en-US" sz="1596" b="1" i="0" spc="516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6" b="0" i="0" spc="514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selec</a:t>
            </a:r>
            <a:r>
              <a:rPr lang="en-US" sz="1596" b="0" i="0" spc="507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We</a:t>
            </a:r>
            <a:r>
              <a:rPr lang="en-US" sz="1596" b="1" i="0" spc="506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Options</a:t>
            </a:r>
            <a:r>
              <a:rPr lang="en-US" sz="1596" b="0" i="0" spc="528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50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519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We</a:t>
            </a:r>
            <a:r>
              <a:rPr lang="en-US" sz="1596" b="0" i="0" spc="510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Option</a:t>
            </a:r>
            <a:r>
              <a:rPr lang="en-US" sz="1596" b="0" i="0" spc="502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windo</a:t>
            </a:r>
            <a:r>
              <a:rPr lang="en-US" sz="1596" b="0" i="0" spc="-111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517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507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50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51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Encodin</a:t>
            </a:r>
            <a:r>
              <a:rPr lang="en-US" sz="1596" b="1" i="0" spc="495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ta</a:t>
            </a:r>
            <a:r>
              <a:rPr lang="en-US" sz="1596" b="0" i="0" spc="517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6" b="0" i="0" spc="505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selec</a:t>
            </a:r>
            <a:r>
              <a:rPr lang="en-US" sz="1596" b="0" i="0" spc="522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Unicod</a:t>
            </a:r>
            <a:r>
              <a:rPr lang="en-US" sz="1596" b="1" i="0" spc="529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(UTF-8)</a:t>
            </a:r>
            <a:r>
              <a:rPr lang="en-US" sz="1596" b="0" i="0" spc="516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Save</a:t>
            </a:r>
          </a:p>
          <a:p>
            <a:pPr marL="0">
              <a:lnSpc>
                <a:spcPts val="1727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45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fil</a:t>
            </a:r>
            <a:r>
              <a:rPr lang="en-US" sz="1596" b="0" i="0" spc="434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450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CS</a:t>
            </a:r>
            <a:r>
              <a:rPr lang="en-US" sz="1596" b="1" i="0" spc="447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fil</a:t>
            </a:r>
            <a:r>
              <a:rPr lang="en-US" sz="1596" b="1" i="0" spc="470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</a:t>
            </a:r>
            <a:r>
              <a:rPr lang="en-US" sz="1596" b="0" i="0" spc="458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3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OK.</a:t>
            </a:r>
          </a:p>
        </p:txBody>
      </p:sp>
      <p:sp>
        <p:nvSpPr>
          <p:cNvPr id="334" name="Rectangle 334"/>
          <p:cNvSpPr/>
          <p:nvPr/>
        </p:nvSpPr>
        <p:spPr>
          <a:xfrm>
            <a:off x="415442" y="2351272"/>
            <a:ext cx="187483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84" b="0" i="0" spc="827" baseline="0" dirty="0">
                <a:solidFill>
                  <a:srgbClr val="F0AB00"/>
                </a:solidFill>
                <a:latin typeface="Wingdings"/>
              </a:rPr>
              <a:t>□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Sav</a:t>
            </a:r>
            <a:r>
              <a:rPr lang="en-US" sz="1596" b="0" i="0" spc="440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460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template.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Freeform 33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" name="Freeform 33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7" name="Freeform 33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8" name="Picture 33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32347" y="2624328"/>
            <a:ext cx="4535423" cy="1089660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4172" y="2650237"/>
            <a:ext cx="3902963" cy="1091184"/>
          </a:xfrm>
          <a:prstGeom prst="rect">
            <a:avLst/>
          </a:prstGeom>
          <a:noFill/>
        </p:spPr>
      </p:pic>
      <p:sp>
        <p:nvSpPr>
          <p:cNvPr id="340" name="Freeform 340"/>
          <p:cNvSpPr/>
          <p:nvPr/>
        </p:nvSpPr>
        <p:spPr>
          <a:xfrm>
            <a:off x="8544559" y="5311903"/>
            <a:ext cx="937260" cy="21336"/>
          </a:xfrm>
          <a:custGeom>
            <a:avLst/>
            <a:gdLst/>
            <a:ahLst/>
            <a:cxnLst/>
            <a:rect l="0" t="0" r="0" b="0"/>
            <a:pathLst>
              <a:path w="937260" h="21336">
                <a:moveTo>
                  <a:pt x="0" y="0"/>
                </a:moveTo>
                <a:lnTo>
                  <a:pt x="468631" y="0"/>
                </a:lnTo>
                <a:lnTo>
                  <a:pt x="937260" y="0"/>
                </a:lnTo>
                <a:lnTo>
                  <a:pt x="937260" y="21336"/>
                </a:lnTo>
                <a:lnTo>
                  <a:pt x="468631" y="21336"/>
                </a:lnTo>
                <a:lnTo>
                  <a:pt x="0" y="21336"/>
                </a:lnTo>
                <a:close/>
                <a:moveTo>
                  <a:pt x="-6998462" y="1546097"/>
                </a:moveTo>
              </a:path>
            </a:pathLst>
          </a:custGeom>
          <a:solidFill>
            <a:srgbClr val="E355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Freeform 341"/>
          <p:cNvSpPr/>
          <p:nvPr/>
        </p:nvSpPr>
        <p:spPr>
          <a:xfrm>
            <a:off x="8544559" y="5750815"/>
            <a:ext cx="824484" cy="21335"/>
          </a:xfrm>
          <a:custGeom>
            <a:avLst/>
            <a:gdLst/>
            <a:ahLst/>
            <a:cxnLst/>
            <a:rect l="0" t="0" r="0" b="0"/>
            <a:pathLst>
              <a:path w="824484" h="21335">
                <a:moveTo>
                  <a:pt x="0" y="0"/>
                </a:moveTo>
                <a:lnTo>
                  <a:pt x="412243" y="0"/>
                </a:lnTo>
                <a:lnTo>
                  <a:pt x="824484" y="0"/>
                </a:lnTo>
                <a:lnTo>
                  <a:pt x="824484" y="21335"/>
                </a:lnTo>
                <a:lnTo>
                  <a:pt x="412243" y="21335"/>
                </a:lnTo>
                <a:lnTo>
                  <a:pt x="0" y="21335"/>
                </a:lnTo>
                <a:close/>
                <a:moveTo>
                  <a:pt x="-7437374" y="1107185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2" name="Freeform 342"/>
          <p:cNvSpPr/>
          <p:nvPr/>
        </p:nvSpPr>
        <p:spPr>
          <a:xfrm>
            <a:off x="10283443" y="5750815"/>
            <a:ext cx="1341121" cy="21335"/>
          </a:xfrm>
          <a:custGeom>
            <a:avLst/>
            <a:gdLst/>
            <a:ahLst/>
            <a:cxnLst/>
            <a:rect l="0" t="0" r="0" b="0"/>
            <a:pathLst>
              <a:path w="1341121" h="21335">
                <a:moveTo>
                  <a:pt x="0" y="0"/>
                </a:moveTo>
                <a:lnTo>
                  <a:pt x="670561" y="0"/>
                </a:lnTo>
                <a:lnTo>
                  <a:pt x="1341121" y="0"/>
                </a:lnTo>
                <a:lnTo>
                  <a:pt x="1341121" y="21335"/>
                </a:lnTo>
                <a:lnTo>
                  <a:pt x="670561" y="21335"/>
                </a:lnTo>
                <a:lnTo>
                  <a:pt x="0" y="21335"/>
                </a:lnTo>
                <a:close/>
                <a:moveTo>
                  <a:pt x="-9176258" y="1107185"/>
                </a:moveTo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3" name="Freeform 343"/>
          <p:cNvSpPr/>
          <p:nvPr/>
        </p:nvSpPr>
        <p:spPr>
          <a:xfrm>
            <a:off x="8544559" y="5970271"/>
            <a:ext cx="652272" cy="21335"/>
          </a:xfrm>
          <a:custGeom>
            <a:avLst/>
            <a:gdLst/>
            <a:ahLst/>
            <a:cxnLst/>
            <a:rect l="0" t="0" r="0" b="0"/>
            <a:pathLst>
              <a:path w="652272" h="21335">
                <a:moveTo>
                  <a:pt x="0" y="0"/>
                </a:moveTo>
                <a:lnTo>
                  <a:pt x="652272" y="0"/>
                </a:lnTo>
                <a:lnTo>
                  <a:pt x="652272" y="21335"/>
                </a:lnTo>
                <a:lnTo>
                  <a:pt x="0" y="213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4" name="Picture 3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4172" y="4416553"/>
            <a:ext cx="7013447" cy="2118359"/>
          </a:xfrm>
          <a:prstGeom prst="rect">
            <a:avLst/>
          </a:prstGeom>
          <a:noFill/>
        </p:spPr>
      </p:pic>
      <p:sp>
        <p:nvSpPr>
          <p:cNvPr id="345" name="Freeform 345"/>
          <p:cNvSpPr/>
          <p:nvPr/>
        </p:nvSpPr>
        <p:spPr>
          <a:xfrm>
            <a:off x="1459230" y="4559047"/>
            <a:ext cx="445008" cy="155448"/>
          </a:xfrm>
          <a:custGeom>
            <a:avLst/>
            <a:gdLst/>
            <a:ahLst/>
            <a:cxnLst/>
            <a:rect l="0" t="0" r="0" b="0"/>
            <a:pathLst>
              <a:path w="445008" h="155448">
                <a:moveTo>
                  <a:pt x="0" y="0"/>
                </a:moveTo>
                <a:lnTo>
                  <a:pt x="445008" y="0"/>
                </a:lnTo>
                <a:lnTo>
                  <a:pt x="445008" y="155448"/>
                </a:lnTo>
                <a:lnTo>
                  <a:pt x="0" y="155448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6" name="Freeform 346"/>
          <p:cNvSpPr/>
          <p:nvPr/>
        </p:nvSpPr>
        <p:spPr>
          <a:xfrm>
            <a:off x="1498853" y="5827015"/>
            <a:ext cx="1165861" cy="131064"/>
          </a:xfrm>
          <a:custGeom>
            <a:avLst/>
            <a:gdLst/>
            <a:ahLst/>
            <a:cxnLst/>
            <a:rect l="0" t="0" r="0" b="0"/>
            <a:pathLst>
              <a:path w="1165861" h="131064">
                <a:moveTo>
                  <a:pt x="1165861" y="131064"/>
                </a:moveTo>
                <a:lnTo>
                  <a:pt x="0" y="131064"/>
                </a:lnTo>
                <a:lnTo>
                  <a:pt x="0" y="0"/>
                </a:lnTo>
                <a:lnTo>
                  <a:pt x="1165861" y="0"/>
                </a:lnTo>
                <a:close/>
                <a:moveTo>
                  <a:pt x="-598932" y="1030985"/>
                </a:moveTo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7" name="Freeform 347"/>
          <p:cNvSpPr/>
          <p:nvPr/>
        </p:nvSpPr>
        <p:spPr>
          <a:xfrm>
            <a:off x="8362950" y="4918710"/>
            <a:ext cx="3425952" cy="1522476"/>
          </a:xfrm>
          <a:custGeom>
            <a:avLst/>
            <a:gdLst/>
            <a:ahLst/>
            <a:cxnLst/>
            <a:rect l="0" t="0" r="0" b="0"/>
            <a:pathLst>
              <a:path w="3425952" h="1522476">
                <a:moveTo>
                  <a:pt x="0" y="0"/>
                </a:moveTo>
                <a:lnTo>
                  <a:pt x="3425952" y="0"/>
                </a:lnTo>
                <a:lnTo>
                  <a:pt x="3425952" y="1522476"/>
                </a:lnTo>
                <a:lnTo>
                  <a:pt x="0" y="1522476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E355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8" name="Freeform 348"/>
          <p:cNvSpPr/>
          <p:nvPr/>
        </p:nvSpPr>
        <p:spPr>
          <a:xfrm>
            <a:off x="5830061" y="3303271"/>
            <a:ext cx="4535424" cy="106679"/>
          </a:xfrm>
          <a:custGeom>
            <a:avLst/>
            <a:gdLst/>
            <a:ahLst/>
            <a:cxnLst/>
            <a:rect l="0" t="0" r="0" b="0"/>
            <a:pathLst>
              <a:path w="4535424" h="106679">
                <a:moveTo>
                  <a:pt x="0" y="0"/>
                </a:moveTo>
                <a:lnTo>
                  <a:pt x="4535424" y="0"/>
                </a:lnTo>
                <a:lnTo>
                  <a:pt x="4535424" y="106679"/>
                </a:lnTo>
                <a:lnTo>
                  <a:pt x="0" y="106679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C0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9" name="Freeform 349"/>
          <p:cNvSpPr/>
          <p:nvPr/>
        </p:nvSpPr>
        <p:spPr>
          <a:xfrm>
            <a:off x="918210" y="2727198"/>
            <a:ext cx="1543812" cy="576072"/>
          </a:xfrm>
          <a:custGeom>
            <a:avLst/>
            <a:gdLst/>
            <a:ahLst/>
            <a:cxnLst/>
            <a:rect l="0" t="0" r="0" b="0"/>
            <a:pathLst>
              <a:path w="1543812" h="576072">
                <a:moveTo>
                  <a:pt x="0" y="0"/>
                </a:moveTo>
                <a:lnTo>
                  <a:pt x="1543812" y="0"/>
                </a:lnTo>
                <a:lnTo>
                  <a:pt x="1543812" y="576072"/>
                </a:lnTo>
                <a:lnTo>
                  <a:pt x="0" y="576072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3B8A15">
                <a:alpha val="100000"/>
              </a:srgbClr>
            </a:solidFill>
            <a:custDash>
              <a:ds d="400000" sp="300000"/>
            </a:custDash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0" name="Freeform 350"/>
          <p:cNvSpPr/>
          <p:nvPr/>
        </p:nvSpPr>
        <p:spPr>
          <a:xfrm>
            <a:off x="907541" y="3409950"/>
            <a:ext cx="1554481" cy="85345"/>
          </a:xfrm>
          <a:custGeom>
            <a:avLst/>
            <a:gdLst/>
            <a:ahLst/>
            <a:cxnLst/>
            <a:rect l="0" t="0" r="0" b="0"/>
            <a:pathLst>
              <a:path w="1554481" h="85345">
                <a:moveTo>
                  <a:pt x="0" y="0"/>
                </a:moveTo>
                <a:lnTo>
                  <a:pt x="1554481" y="0"/>
                </a:lnTo>
                <a:lnTo>
                  <a:pt x="1554481" y="85345"/>
                </a:lnTo>
                <a:lnTo>
                  <a:pt x="0" y="85345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3B8A15">
                <a:alpha val="100000"/>
              </a:srgbClr>
            </a:solidFill>
            <a:custDash>
              <a:ds d="400000" sp="300000"/>
            </a:custDash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1" name="Freeform 351"/>
          <p:cNvSpPr/>
          <p:nvPr/>
        </p:nvSpPr>
        <p:spPr>
          <a:xfrm>
            <a:off x="5830061" y="3445003"/>
            <a:ext cx="4535424" cy="246888"/>
          </a:xfrm>
          <a:custGeom>
            <a:avLst/>
            <a:gdLst/>
            <a:ahLst/>
            <a:cxnLst/>
            <a:rect l="0" t="0" r="0" b="0"/>
            <a:pathLst>
              <a:path w="4535424" h="246888">
                <a:moveTo>
                  <a:pt x="0" y="0"/>
                </a:moveTo>
                <a:lnTo>
                  <a:pt x="4535424" y="0"/>
                </a:lnTo>
                <a:lnTo>
                  <a:pt x="4535424" y="246888"/>
                </a:lnTo>
                <a:lnTo>
                  <a:pt x="0" y="246888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C000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2" name="Rectangle 352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14</a:t>
            </a:r>
          </a:p>
        </p:txBody>
      </p:sp>
      <p:sp>
        <p:nvSpPr>
          <p:cNvPr id="353" name="Rectangle 353"/>
          <p:cNvSpPr/>
          <p:nvPr/>
        </p:nvSpPr>
        <p:spPr>
          <a:xfrm>
            <a:off x="324002" y="501485"/>
            <a:ext cx="5595011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Convert your .csv file into .cif file</a:t>
            </a:r>
          </a:p>
        </p:txBody>
      </p:sp>
      <p:sp>
        <p:nvSpPr>
          <p:cNvPr id="354" name="Rectangle 354"/>
          <p:cNvSpPr/>
          <p:nvPr/>
        </p:nvSpPr>
        <p:spPr>
          <a:xfrm>
            <a:off x="8545321" y="5101457"/>
            <a:ext cx="3079843" cy="8918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125093" algn="l"/>
                <a:tab pos="2159889" algn="l"/>
                <a:tab pos="2457069" algn="l"/>
              </a:tabLst>
            </a:pPr>
            <a:r>
              <a:rPr lang="en-US" sz="1596" b="1" i="0" spc="0" baseline="0" dirty="0">
                <a:solidFill>
                  <a:srgbClr val="E35500"/>
                </a:solidFill>
                <a:latin typeface="Arial"/>
              </a:rPr>
              <a:t>Importan</a:t>
            </a:r>
            <a:r>
              <a:rPr lang="en-US" sz="1596" b="1" i="0" spc="-15" baseline="0" dirty="0">
                <a:solidFill>
                  <a:srgbClr val="E35500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:	yo</a:t>
            </a:r>
            <a:r>
              <a:rPr lang="en-US" sz="1596" b="0" i="0" spc="1003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need	to	ensure</a:t>
            </a:r>
          </a:p>
          <a:p>
            <a:pPr marL="0">
              <a:lnSpc>
                <a:spcPts val="1727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tha</a:t>
            </a:r>
            <a:r>
              <a:rPr lang="en-US" sz="1596" b="0" i="0" spc="91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901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field</a:t>
            </a:r>
            <a:r>
              <a:rPr lang="en-US" sz="1596" b="0" i="0" spc="902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</a:t>
            </a:r>
            <a:r>
              <a:rPr lang="en-US" sz="1596" b="0" i="0" spc="901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separate</a:t>
            </a:r>
            <a:r>
              <a:rPr lang="en-US" sz="1596" b="0" i="0" spc="918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by</a:t>
            </a:r>
          </a:p>
          <a:p>
            <a:pPr marL="0">
              <a:lnSpc>
                <a:spcPts val="1728"/>
              </a:lnSpc>
            </a:pP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comma</a:t>
            </a:r>
            <a:r>
              <a:rPr lang="en-US" sz="1598" b="1" i="0" spc="998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(,</a:t>
            </a:r>
            <a:r>
              <a:rPr lang="en-US" sz="1598" b="1" i="0" spc="1003" baseline="0" dirty="0">
                <a:solidFill>
                  <a:srgbClr val="FFFFFF"/>
                </a:solidFill>
                <a:latin typeface="Arial"/>
              </a:rPr>
              <a:t>)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8" b="0" i="0" spc="983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no</a:t>
            </a:r>
            <a:r>
              <a:rPr lang="en-US" sz="1598" b="1" i="0" spc="99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8" b="1" i="0" spc="983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semi-</a:t>
            </a:r>
          </a:p>
          <a:p>
            <a:pPr marL="0">
              <a:lnSpc>
                <a:spcPts val="1730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colon</a:t>
            </a:r>
            <a:r>
              <a:rPr lang="en-US" sz="1596" b="1" i="0" spc="471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(;)</a:t>
            </a:r>
          </a:p>
        </p:txBody>
      </p:sp>
      <p:sp>
        <p:nvSpPr>
          <p:cNvPr id="355" name="Rectangle 355"/>
          <p:cNvSpPr/>
          <p:nvPr/>
        </p:nvSpPr>
        <p:spPr>
          <a:xfrm>
            <a:off x="2844673" y="2801671"/>
            <a:ext cx="1624735" cy="35814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60959"/>
            <a:r>
              <a:rPr lang="en-US" sz="1200" b="1" i="0" spc="0" baseline="0" dirty="0">
                <a:solidFill>
                  <a:srgbClr val="4FB81C"/>
                </a:solidFill>
                <a:latin typeface="Arial"/>
              </a:rPr>
              <a:t>Remove all “,” in the</a:t>
            </a:r>
          </a:p>
          <a:p>
            <a:pPr marL="0">
              <a:lnSpc>
                <a:spcPts val="1440"/>
              </a:lnSpc>
            </a:pPr>
            <a:r>
              <a:rPr lang="en-US" sz="1200" b="1" i="0" spc="0" baseline="0" dirty="0">
                <a:solidFill>
                  <a:srgbClr val="4FB81C"/>
                </a:solidFill>
                <a:latin typeface="Arial"/>
              </a:rPr>
              <a:t>header and after D</a:t>
            </a:r>
            <a:r>
              <a:rPr lang="en-US" sz="1200" b="1" i="0" spc="-135" baseline="0" dirty="0">
                <a:solidFill>
                  <a:srgbClr val="4FB81C"/>
                </a:solidFill>
                <a:latin typeface="Arial"/>
              </a:rPr>
              <a:t>A</a:t>
            </a:r>
            <a:r>
              <a:rPr lang="en-US" sz="1200" b="1" i="0" spc="-75" baseline="0" dirty="0">
                <a:solidFill>
                  <a:srgbClr val="4FB81C"/>
                </a:solidFill>
                <a:latin typeface="Arial"/>
              </a:rPr>
              <a:t>TA</a:t>
            </a:r>
          </a:p>
        </p:txBody>
      </p:sp>
      <p:sp>
        <p:nvSpPr>
          <p:cNvPr id="356" name="Rectangle 356"/>
          <p:cNvSpPr/>
          <p:nvPr/>
        </p:nvSpPr>
        <p:spPr>
          <a:xfrm>
            <a:off x="613867" y="3902069"/>
            <a:ext cx="933565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816" algn="l"/>
              </a:tabLst>
            </a:pPr>
            <a:r>
              <a:rPr lang="en-US" sz="1284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For special/non-englis</a:t>
            </a:r>
            <a:r>
              <a:rPr lang="en-US" sz="1596" b="0" i="0" spc="420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characters (for exampl</a:t>
            </a:r>
            <a:r>
              <a:rPr lang="en-US" sz="1596" b="0" i="0" spc="441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ö</a:t>
            </a:r>
            <a:r>
              <a:rPr lang="en-US" sz="1596" b="0" i="0" spc="456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ü</a:t>
            </a:r>
            <a:r>
              <a:rPr lang="en-US" sz="1596" b="0" i="0" spc="456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etc.) you have t</a:t>
            </a:r>
            <a:r>
              <a:rPr lang="en-US" sz="1596" b="0" i="0" spc="476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save </a:t>
            </a:r>
            <a:r>
              <a:rPr lang="en-US" sz="1596" b="0" i="0" spc="-21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our file as UTF-8-BOM.</a:t>
            </a:r>
          </a:p>
        </p:txBody>
      </p:sp>
      <p:sp>
        <p:nvSpPr>
          <p:cNvPr id="357" name="Rectangle 357"/>
          <p:cNvSpPr/>
          <p:nvPr/>
        </p:nvSpPr>
        <p:spPr>
          <a:xfrm>
            <a:off x="900683" y="4146290"/>
            <a:ext cx="397641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We recommend this be done systematically.</a:t>
            </a:r>
          </a:p>
        </p:txBody>
      </p:sp>
      <p:sp>
        <p:nvSpPr>
          <p:cNvPr id="358" name="Rectangle 358"/>
          <p:cNvSpPr/>
          <p:nvPr/>
        </p:nvSpPr>
        <p:spPr>
          <a:xfrm>
            <a:off x="567842" y="1487537"/>
            <a:ext cx="11362594" cy="70948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5639" algn="l"/>
              </a:tabLst>
            </a:pPr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□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Onc</a:t>
            </a:r>
            <a:r>
              <a:rPr lang="en-US" sz="1596" b="0" i="0" spc="582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6" b="0" i="0" spc="579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templat</a:t>
            </a:r>
            <a:r>
              <a:rPr lang="en-US" sz="1596" b="0" i="0" spc="576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581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576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CS</a:t>
            </a:r>
            <a:r>
              <a:rPr lang="en-US" sz="1596" b="0" i="0" spc="580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file,	ope</a:t>
            </a:r>
            <a:r>
              <a:rPr lang="en-US" sz="1596" b="0" i="0" spc="570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57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wit</a:t>
            </a:r>
            <a:r>
              <a:rPr lang="en-US" sz="1596" b="0" i="0" spc="560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Notepa</a:t>
            </a:r>
            <a:r>
              <a:rPr lang="en-US" sz="1596" b="0" i="0" spc="591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6" b="0" i="0" spc="577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delet</a:t>
            </a:r>
            <a:r>
              <a:rPr lang="en-US" sz="1596" b="0" i="0" spc="578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al</a:t>
            </a:r>
            <a:r>
              <a:rPr lang="en-US" sz="1596" b="0" i="0" spc="582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57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comma</a:t>
            </a:r>
            <a:r>
              <a:rPr lang="en-US" sz="1596" b="0" i="0" spc="590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6" b="0" i="0" spc="577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quotatio</a:t>
            </a:r>
            <a:r>
              <a:rPr lang="en-US" sz="1596" b="0" i="0" spc="576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mark</a:t>
            </a:r>
            <a:r>
              <a:rPr lang="en-US" sz="1596" b="0" i="0" spc="568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fro</a:t>
            </a:r>
            <a:r>
              <a:rPr lang="en-US" sz="1596" b="0" i="0" spc="599" baseline="0" dirty="0">
                <a:solidFill>
                  <a:srgbClr val="FFFFFF"/>
                </a:solidFill>
                <a:latin typeface="Arial"/>
              </a:rPr>
              <a:t>m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589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heade</a:t>
            </a:r>
            <a:r>
              <a:rPr lang="en-US" sz="1596" b="0" i="0" spc="-85" baseline="0" dirty="0">
                <a:solidFill>
                  <a:srgbClr val="FFFFFF"/>
                </a:solidFill>
                <a:latin typeface="Arial"/>
              </a:rPr>
              <a:t>r,</a:t>
            </a:r>
          </a:p>
          <a:p>
            <a:pPr marL="179831">
              <a:lnSpc>
                <a:spcPts val="173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befor</a:t>
            </a:r>
            <a:r>
              <a:rPr lang="en-US" sz="1596" b="0" i="0" spc="602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6" b="0" i="0" spc="589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af</a:t>
            </a:r>
            <a:r>
              <a:rPr lang="en-US" sz="1596" b="0" i="0" spc="-13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608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-12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-123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A/EN</a:t>
            </a:r>
            <a:r>
              <a:rPr lang="en-US" sz="1596" b="0" i="0" spc="589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609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-119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-123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51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line</a:t>
            </a:r>
            <a:r>
              <a:rPr lang="en-US" sz="1596" b="0" i="0" spc="588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6" b="0" i="0" spc="589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quotatio</a:t>
            </a:r>
            <a:r>
              <a:rPr lang="en-US" sz="1596" b="0" i="0" spc="585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mark</a:t>
            </a:r>
            <a:r>
              <a:rPr lang="en-US" sz="1596" b="0" i="0" spc="587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587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589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FIELDNAME</a:t>
            </a:r>
            <a:r>
              <a:rPr lang="en-US" sz="1596" b="0" i="0" spc="599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lin</a:t>
            </a:r>
            <a:r>
              <a:rPr lang="en-US" sz="1596" b="0" i="0" spc="586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bu</a:t>
            </a:r>
            <a:r>
              <a:rPr lang="en-US" sz="1596" b="0" i="0" spc="592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1" i="0" spc="596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no</a:t>
            </a:r>
            <a:r>
              <a:rPr lang="en-US" sz="1596" b="1" i="0" spc="595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modif</a:t>
            </a:r>
            <a:r>
              <a:rPr lang="en-US" sz="1596" b="1" i="0" spc="600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dat</a:t>
            </a:r>
            <a:r>
              <a:rPr lang="en-US" sz="1596" b="1" i="0" spc="573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lines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</a:t>
            </a:r>
          </a:p>
          <a:p>
            <a:pPr marL="179831">
              <a:lnSpc>
                <a:spcPts val="1727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sav</a:t>
            </a:r>
            <a:r>
              <a:rPr lang="en-US" sz="1596" b="0" i="0" spc="442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446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onc</a:t>
            </a:r>
            <a:r>
              <a:rPr lang="en-US" sz="1596" b="0" i="0" spc="442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443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437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done.</a:t>
            </a:r>
          </a:p>
        </p:txBody>
      </p:sp>
      <p:sp>
        <p:nvSpPr>
          <p:cNvPr id="359" name="Rectangle 359"/>
          <p:cNvSpPr/>
          <p:nvPr/>
        </p:nvSpPr>
        <p:spPr>
          <a:xfrm>
            <a:off x="567842" y="2196578"/>
            <a:ext cx="8139345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□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The</a:t>
            </a:r>
            <a:r>
              <a:rPr lang="en-US" sz="1596" b="0" i="0" spc="45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renam</a:t>
            </a:r>
            <a:r>
              <a:rPr lang="en-US" sz="1596" b="1" i="0" spc="449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1" i="0" spc="468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fil</a:t>
            </a:r>
            <a:r>
              <a:rPr lang="en-US" sz="1596" b="1" i="0" spc="470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wit</a:t>
            </a:r>
            <a:r>
              <a:rPr lang="en-US" sz="1596" b="1" i="0" spc="426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1" i="0" spc="468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extensio</a:t>
            </a:r>
            <a:r>
              <a:rPr lang="en-US" sz="1596" b="1" i="0" spc="459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.ci</a:t>
            </a:r>
            <a:r>
              <a:rPr lang="en-US" sz="1596" b="1" i="0" spc="465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(instea</a:t>
            </a:r>
            <a:r>
              <a:rPr lang="en-US" sz="1596" b="0" i="0" spc="455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456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.csv)</a:t>
            </a:r>
            <a:r>
              <a:rPr lang="en-US" sz="1596" b="0" i="0" spc="456" baseline="0" dirty="0">
                <a:solidFill>
                  <a:srgbClr val="FFFFFF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Ex</a:t>
            </a:r>
            <a:r>
              <a:rPr lang="en-US" sz="1596" b="0" i="0" spc="432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emplat</a:t>
            </a:r>
            <a:r>
              <a:rPr lang="en-US" sz="1596" b="0" i="0" spc="45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ci</a:t>
            </a:r>
            <a:r>
              <a:rPr lang="en-US" sz="1596" b="0" i="0" spc="431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deck.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cif</a:t>
            </a:r>
          </a:p>
        </p:txBody>
      </p:sp>
      <p:sp>
        <p:nvSpPr>
          <p:cNvPr id="360" name="Rectangle 360"/>
          <p:cNvSpPr/>
          <p:nvPr/>
        </p:nvSpPr>
        <p:spPr>
          <a:xfrm>
            <a:off x="6953122" y="2808783"/>
            <a:ext cx="2966466" cy="3581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0" baseline="0" dirty="0">
                <a:solidFill>
                  <a:srgbClr val="C00000"/>
                </a:solidFill>
                <a:latin typeface="Arial"/>
              </a:rPr>
              <a:t>Ensure that the “,” are still present in the</a:t>
            </a:r>
          </a:p>
          <a:p>
            <a:pPr marL="112776">
              <a:lnSpc>
                <a:spcPts val="1439"/>
              </a:lnSpc>
            </a:pPr>
            <a:r>
              <a:rPr lang="en-US" sz="1200" b="1" i="0" spc="0" baseline="0" dirty="0">
                <a:solidFill>
                  <a:srgbClr val="C00000"/>
                </a:solidFill>
                <a:latin typeface="Arial"/>
              </a:rPr>
              <a:t>FIELDN</a:t>
            </a:r>
            <a:r>
              <a:rPr lang="en-US" sz="1200" b="1" i="0" spc="-41" baseline="0" dirty="0">
                <a:solidFill>
                  <a:srgbClr val="C00000"/>
                </a:solidFill>
                <a:latin typeface="Arial"/>
              </a:rPr>
              <a:t>A</a:t>
            </a:r>
            <a:r>
              <a:rPr lang="en-US" sz="1200" b="1" i="0" spc="0" baseline="0" dirty="0">
                <a:solidFill>
                  <a:srgbClr val="C00000"/>
                </a:solidFill>
                <a:latin typeface="Arial"/>
              </a:rPr>
              <a:t>ME line and in the CONTENT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Freeform 36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2" name="Freeform 36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3" name="Freeform 36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4" name="Picture 36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8175" y="5073397"/>
            <a:ext cx="10165080" cy="583691"/>
          </a:xfrm>
          <a:prstGeom prst="rect">
            <a:avLst/>
          </a:prstGeom>
          <a:noFill/>
        </p:spPr>
      </p:pic>
      <p:sp>
        <p:nvSpPr>
          <p:cNvPr id="365" name="Freeform 365"/>
          <p:cNvSpPr/>
          <p:nvPr/>
        </p:nvSpPr>
        <p:spPr>
          <a:xfrm>
            <a:off x="325374" y="3118866"/>
            <a:ext cx="8141207" cy="1118616"/>
          </a:xfrm>
          <a:custGeom>
            <a:avLst/>
            <a:gdLst/>
            <a:ahLst/>
            <a:cxnLst/>
            <a:rect l="0" t="0" r="0" b="0"/>
            <a:pathLst>
              <a:path w="8141207" h="1118616">
                <a:moveTo>
                  <a:pt x="0" y="0"/>
                </a:moveTo>
                <a:lnTo>
                  <a:pt x="8141207" y="0"/>
                </a:lnTo>
                <a:lnTo>
                  <a:pt x="8141207" y="1118616"/>
                </a:lnTo>
                <a:lnTo>
                  <a:pt x="0" y="1118616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E355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6" name="Freeform 366"/>
          <p:cNvSpPr/>
          <p:nvPr/>
        </p:nvSpPr>
        <p:spPr>
          <a:xfrm>
            <a:off x="10162793" y="5116830"/>
            <a:ext cx="1353313" cy="457200"/>
          </a:xfrm>
          <a:custGeom>
            <a:avLst/>
            <a:gdLst/>
            <a:ahLst/>
            <a:cxnLst/>
            <a:rect l="0" t="0" r="0" b="0"/>
            <a:pathLst>
              <a:path w="1353313" h="457200">
                <a:moveTo>
                  <a:pt x="0" y="0"/>
                </a:moveTo>
                <a:lnTo>
                  <a:pt x="1353313" y="0"/>
                </a:lnTo>
                <a:lnTo>
                  <a:pt x="1353313" y="457200"/>
                </a:lnTo>
                <a:lnTo>
                  <a:pt x="0" y="457200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7" name="Rectangle 367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15</a:t>
            </a:r>
          </a:p>
        </p:txBody>
      </p:sp>
      <p:sp>
        <p:nvSpPr>
          <p:cNvPr id="368" name="Rectangle 368"/>
          <p:cNvSpPr/>
          <p:nvPr/>
        </p:nvSpPr>
        <p:spPr>
          <a:xfrm>
            <a:off x="324002" y="501485"/>
            <a:ext cx="3317628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Catalog Publication</a:t>
            </a:r>
          </a:p>
        </p:txBody>
      </p:sp>
      <p:sp>
        <p:nvSpPr>
          <p:cNvPr id="369" name="Rectangle 369"/>
          <p:cNvSpPr/>
          <p:nvPr/>
        </p:nvSpPr>
        <p:spPr>
          <a:xfrm>
            <a:off x="415442" y="1383913"/>
            <a:ext cx="4254796" cy="5912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After the entire catalog has been uploaded:</a:t>
            </a:r>
          </a:p>
          <a:p>
            <a:pPr marL="359663">
              <a:lnSpc>
                <a:spcPts val="28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begins the catalog validation</a:t>
            </a:r>
          </a:p>
        </p:txBody>
      </p:sp>
      <p:sp>
        <p:nvSpPr>
          <p:cNvPr id="370" name="Rectangle 370"/>
          <p:cNvSpPr/>
          <p:nvPr/>
        </p:nvSpPr>
        <p:spPr>
          <a:xfrm>
            <a:off x="775106" y="2061807"/>
            <a:ext cx="472312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It can take several minutes to validate large catalogs</a:t>
            </a:r>
          </a:p>
        </p:txBody>
      </p:sp>
      <p:sp>
        <p:nvSpPr>
          <p:cNvPr id="371" name="Rectangle 371"/>
          <p:cNvSpPr/>
          <p:nvPr/>
        </p:nvSpPr>
        <p:spPr>
          <a:xfrm>
            <a:off x="775106" y="2382387"/>
            <a:ext cx="695476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stores new catalogs in a queue and validates them one by one</a:t>
            </a:r>
          </a:p>
        </p:txBody>
      </p:sp>
      <p:sp>
        <p:nvSpPr>
          <p:cNvPr id="372" name="Rectangle 372"/>
          <p:cNvSpPr/>
          <p:nvPr/>
        </p:nvSpPr>
        <p:spPr>
          <a:xfrm>
            <a:off x="415442" y="2740528"/>
            <a:ext cx="6024722" cy="6293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-16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ou can upload other catalogs while</a:t>
            </a:r>
            <a:r>
              <a:rPr lang="en-US" sz="1596" b="0" i="0" spc="-8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Network is validating.</a:t>
            </a:r>
          </a:p>
          <a:p>
            <a:pPr marL="0">
              <a:lnSpc>
                <a:spcPts val="3119"/>
              </a:lnSpc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Once you have completed uploading y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ur catalog(s):</a:t>
            </a:r>
          </a:p>
        </p:txBody>
      </p:sp>
      <p:sp>
        <p:nvSpPr>
          <p:cNvPr id="373" name="Rectangle 373"/>
          <p:cNvSpPr/>
          <p:nvPr/>
        </p:nvSpPr>
        <p:spPr>
          <a:xfrm>
            <a:off x="775106" y="3494907"/>
            <a:ext cx="145739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DO NO</a:t>
            </a:r>
            <a:r>
              <a:rPr lang="en-US" sz="1596" b="1" i="0" spc="483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log out</a:t>
            </a:r>
          </a:p>
        </p:txBody>
      </p:sp>
      <p:sp>
        <p:nvSpPr>
          <p:cNvPr id="374" name="Rectangle 374"/>
          <p:cNvSpPr/>
          <p:nvPr/>
        </p:nvSpPr>
        <p:spPr>
          <a:xfrm>
            <a:off x="775106" y="3815201"/>
            <a:ext cx="742332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the “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Refres</a:t>
            </a:r>
            <a:r>
              <a:rPr lang="en-US" sz="1596" b="1" i="0" spc="-12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” button on the catalog dashboard to update you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catalog status.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Freeform 37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" name="Freeform 37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" name="Freeform 37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78" name="Picture 37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052" y="1434085"/>
            <a:ext cx="4681728" cy="905255"/>
          </a:xfrm>
          <a:prstGeom prst="rect">
            <a:avLst/>
          </a:prstGeom>
          <a:noFill/>
        </p:spPr>
      </p:pic>
      <p:pic>
        <p:nvPicPr>
          <p:cNvPr id="379" name="Picture 37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052" y="2740153"/>
            <a:ext cx="4681728" cy="1001267"/>
          </a:xfrm>
          <a:prstGeom prst="rect">
            <a:avLst/>
          </a:prstGeom>
          <a:noFill/>
        </p:spPr>
      </p:pic>
      <p:sp>
        <p:nvSpPr>
          <p:cNvPr id="380" name="Freeform 380"/>
          <p:cNvSpPr/>
          <p:nvPr/>
        </p:nvSpPr>
        <p:spPr>
          <a:xfrm>
            <a:off x="10918697" y="2041398"/>
            <a:ext cx="594360" cy="233172"/>
          </a:xfrm>
          <a:custGeom>
            <a:avLst/>
            <a:gdLst/>
            <a:ahLst/>
            <a:cxnLst/>
            <a:rect l="0" t="0" r="0" b="0"/>
            <a:pathLst>
              <a:path w="594360" h="233172">
                <a:moveTo>
                  <a:pt x="0" y="0"/>
                </a:moveTo>
                <a:lnTo>
                  <a:pt x="594360" y="0"/>
                </a:lnTo>
                <a:lnTo>
                  <a:pt x="594360" y="233172"/>
                </a:lnTo>
                <a:lnTo>
                  <a:pt x="0" y="233172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" name="Freeform 381"/>
          <p:cNvSpPr/>
          <p:nvPr/>
        </p:nvSpPr>
        <p:spPr>
          <a:xfrm>
            <a:off x="10761726" y="3256027"/>
            <a:ext cx="728471" cy="451103"/>
          </a:xfrm>
          <a:custGeom>
            <a:avLst/>
            <a:gdLst/>
            <a:ahLst/>
            <a:cxnLst/>
            <a:rect l="0" t="0" r="0" b="0"/>
            <a:pathLst>
              <a:path w="728471" h="451103">
                <a:moveTo>
                  <a:pt x="0" y="0"/>
                </a:moveTo>
                <a:lnTo>
                  <a:pt x="728471" y="0"/>
                </a:lnTo>
                <a:lnTo>
                  <a:pt x="728471" y="451103"/>
                </a:lnTo>
                <a:lnTo>
                  <a:pt x="0" y="451103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2" name="Rectangle 382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16</a:t>
            </a:r>
          </a:p>
        </p:txBody>
      </p:sp>
      <p:sp>
        <p:nvSpPr>
          <p:cNvPr id="383" name="Rectangle 383"/>
          <p:cNvSpPr/>
          <p:nvPr/>
        </p:nvSpPr>
        <p:spPr>
          <a:xfrm>
            <a:off x="324002" y="501485"/>
            <a:ext cx="448801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Catalog </a:t>
            </a:r>
            <a:r>
              <a:rPr lang="en-US" sz="2798" b="1" i="0" spc="-163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alidatio</a:t>
            </a:r>
            <a:r>
              <a:rPr lang="en-US" sz="2798" b="1" i="0" spc="775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2798" b="1" i="0" spc="784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Status</a:t>
            </a:r>
          </a:p>
        </p:txBody>
      </p:sp>
      <p:sp>
        <p:nvSpPr>
          <p:cNvPr id="384" name="Rectangle 384"/>
          <p:cNvSpPr/>
          <p:nvPr/>
        </p:nvSpPr>
        <p:spPr>
          <a:xfrm>
            <a:off x="415442" y="1423156"/>
            <a:ext cx="5472065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After</a:t>
            </a:r>
            <a:r>
              <a:rPr lang="en-US" sz="1596" b="0" i="0" spc="-8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completes the upload, if there are no</a:t>
            </a:r>
          </a:p>
          <a:p>
            <a:pPr marL="286511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network validation</a:t>
            </a:r>
            <a:r>
              <a:rPr lang="en-US" sz="1598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errors, the catalog status is changed to</a:t>
            </a:r>
          </a:p>
        </p:txBody>
      </p:sp>
      <p:sp>
        <p:nvSpPr>
          <p:cNvPr id="385" name="Rectangle 385"/>
          <p:cNvSpPr/>
          <p:nvPr/>
        </p:nvSpPr>
        <p:spPr>
          <a:xfrm>
            <a:off x="701954" y="1911217"/>
            <a:ext cx="4698798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Publishe</a:t>
            </a:r>
            <a:r>
              <a:rPr lang="en-US" sz="1596" b="1" i="0" spc="476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a network-generated email is sent to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ARLA.</a:t>
            </a:r>
          </a:p>
        </p:txBody>
      </p:sp>
      <p:sp>
        <p:nvSpPr>
          <p:cNvPr id="386" name="Rectangle 386"/>
          <p:cNvSpPr/>
          <p:nvPr/>
        </p:nvSpPr>
        <p:spPr>
          <a:xfrm>
            <a:off x="415442" y="2642737"/>
            <a:ext cx="5185267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35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ARL</a:t>
            </a:r>
            <a:r>
              <a:rPr lang="en-US" sz="1596" b="0" i="0" spc="449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is using</a:t>
            </a:r>
            <a:r>
              <a:rPr lang="en-US" sz="1596" b="0" i="0" spc="-9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AutoSubscriptionSync, the catalog is</a:t>
            </a:r>
          </a:p>
          <a:p>
            <a:pPr marL="286511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pulled into th</a:t>
            </a:r>
            <a:r>
              <a:rPr lang="en-US" sz="1596" b="0" i="0" spc="44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SAP</a:t>
            </a:r>
            <a:r>
              <a:rPr lang="en-US" sz="1596" b="0" i="0" spc="-1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Procuremen</a:t>
            </a:r>
            <a:r>
              <a:rPr lang="en-US" sz="1596" b="0" i="0" spc="46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to begin the</a:t>
            </a:r>
          </a:p>
        </p:txBody>
      </p:sp>
      <p:sp>
        <p:nvSpPr>
          <p:cNvPr id="387" name="Rectangle 387"/>
          <p:cNvSpPr/>
          <p:nvPr/>
        </p:nvSpPr>
        <p:spPr>
          <a:xfrm>
            <a:off x="701954" y="3130131"/>
            <a:ext cx="4907791" cy="4774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ARLA-specific validations and the status will change to</a:t>
            </a:r>
          </a:p>
          <a:p>
            <a:pPr marL="0">
              <a:lnSpc>
                <a:spcPts val="1921"/>
              </a:lnSpc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Pending Buyer </a:t>
            </a:r>
            <a:r>
              <a:rPr lang="en-US" sz="1596" b="1" i="0" spc="-80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alidation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Freeform 388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9" name="Freeform 389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0" name="Freeform 390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91" name="Picture 39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2344" y="4046221"/>
            <a:ext cx="9073895" cy="1274063"/>
          </a:xfrm>
          <a:prstGeom prst="rect">
            <a:avLst/>
          </a:prstGeom>
          <a:noFill/>
        </p:spPr>
      </p:pic>
      <p:pic>
        <p:nvPicPr>
          <p:cNvPr id="392" name="Picture 39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52344" y="2129029"/>
            <a:ext cx="9073895" cy="1214627"/>
          </a:xfrm>
          <a:prstGeom prst="rect">
            <a:avLst/>
          </a:prstGeom>
          <a:noFill/>
        </p:spPr>
      </p:pic>
      <p:sp>
        <p:nvSpPr>
          <p:cNvPr id="393" name="Freeform 393"/>
          <p:cNvSpPr/>
          <p:nvPr/>
        </p:nvSpPr>
        <p:spPr>
          <a:xfrm>
            <a:off x="2676905" y="3792602"/>
            <a:ext cx="547117" cy="21335"/>
          </a:xfrm>
          <a:custGeom>
            <a:avLst/>
            <a:gdLst/>
            <a:ahLst/>
            <a:cxnLst/>
            <a:rect l="0" t="0" r="0" b="0"/>
            <a:pathLst>
              <a:path w="547117" h="21335">
                <a:moveTo>
                  <a:pt x="0" y="0"/>
                </a:moveTo>
                <a:lnTo>
                  <a:pt x="547117" y="0"/>
                </a:lnTo>
                <a:lnTo>
                  <a:pt x="547117" y="21335"/>
                </a:lnTo>
                <a:lnTo>
                  <a:pt x="0" y="21335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4" name="Freeform 394"/>
          <p:cNvSpPr/>
          <p:nvPr/>
        </p:nvSpPr>
        <p:spPr>
          <a:xfrm>
            <a:off x="10894314" y="2522983"/>
            <a:ext cx="751331" cy="821435"/>
          </a:xfrm>
          <a:custGeom>
            <a:avLst/>
            <a:gdLst/>
            <a:ahLst/>
            <a:cxnLst/>
            <a:rect l="0" t="0" r="0" b="0"/>
            <a:pathLst>
              <a:path w="751331" h="821435">
                <a:moveTo>
                  <a:pt x="0" y="0"/>
                </a:moveTo>
                <a:lnTo>
                  <a:pt x="751331" y="0"/>
                </a:lnTo>
                <a:lnTo>
                  <a:pt x="751331" y="821435"/>
                </a:lnTo>
                <a:lnTo>
                  <a:pt x="0" y="821435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5" name="Freeform 395"/>
          <p:cNvSpPr/>
          <p:nvPr/>
        </p:nvSpPr>
        <p:spPr>
          <a:xfrm>
            <a:off x="10917173" y="4399027"/>
            <a:ext cx="801624" cy="850391"/>
          </a:xfrm>
          <a:custGeom>
            <a:avLst/>
            <a:gdLst/>
            <a:ahLst/>
            <a:cxnLst/>
            <a:rect l="0" t="0" r="0" b="0"/>
            <a:pathLst>
              <a:path w="801624" h="850391">
                <a:moveTo>
                  <a:pt x="0" y="0"/>
                </a:moveTo>
                <a:lnTo>
                  <a:pt x="801624" y="0"/>
                </a:lnTo>
                <a:lnTo>
                  <a:pt x="801624" y="850391"/>
                </a:lnTo>
                <a:lnTo>
                  <a:pt x="0" y="850391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6" name="Rectangle 396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17</a:t>
            </a:r>
          </a:p>
        </p:txBody>
      </p:sp>
      <p:sp>
        <p:nvSpPr>
          <p:cNvPr id="397" name="Rectangle 397"/>
          <p:cNvSpPr/>
          <p:nvPr/>
        </p:nvSpPr>
        <p:spPr>
          <a:xfrm>
            <a:off x="324002" y="501485"/>
            <a:ext cx="4248753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Catalog </a:t>
            </a:r>
            <a:r>
              <a:rPr lang="en-US" sz="2798" b="1" i="0" spc="-163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alidatio</a:t>
            </a:r>
            <a:r>
              <a:rPr lang="en-US" sz="2798" b="1" i="0" spc="-17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/Errors</a:t>
            </a:r>
          </a:p>
        </p:txBody>
      </p:sp>
      <p:sp>
        <p:nvSpPr>
          <p:cNvPr id="398" name="Rectangle 398"/>
          <p:cNvSpPr/>
          <p:nvPr/>
        </p:nvSpPr>
        <p:spPr>
          <a:xfrm>
            <a:off x="415442" y="1360672"/>
            <a:ext cx="209137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Errors can occur when:</a:t>
            </a:r>
          </a:p>
        </p:txBody>
      </p:sp>
      <p:sp>
        <p:nvSpPr>
          <p:cNvPr id="399" name="Rectangle 399"/>
          <p:cNvSpPr/>
          <p:nvPr/>
        </p:nvSpPr>
        <p:spPr>
          <a:xfrm>
            <a:off x="415442" y="1737704"/>
            <a:ext cx="500826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8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8" b="0" i="0" spc="-119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alidating against the high-level</a:t>
            </a:r>
            <a:r>
              <a:rPr lang="en-US" sz="1598" b="0" i="0" spc="-10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Ariba Network rules.</a:t>
            </a:r>
          </a:p>
        </p:txBody>
      </p:sp>
      <p:sp>
        <p:nvSpPr>
          <p:cNvPr id="400" name="Rectangle 400"/>
          <p:cNvSpPr/>
          <p:nvPr/>
        </p:nvSpPr>
        <p:spPr>
          <a:xfrm>
            <a:off x="407822" y="3582029"/>
            <a:ext cx="503331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2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-119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alidating against th</a:t>
            </a:r>
            <a:r>
              <a:rPr lang="en-US" sz="1596" b="0" i="0" spc="438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bu</a:t>
            </a:r>
            <a:r>
              <a:rPr lang="en-US" sz="1596" b="1" i="0" spc="-40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-specific validation</a:t>
            </a:r>
            <a:r>
              <a:rPr lang="en-US" sz="1596" b="0" i="0" spc="-2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rules.</a:t>
            </a:r>
          </a:p>
        </p:txBody>
      </p:sp>
      <p:sp>
        <p:nvSpPr>
          <p:cNvPr id="401" name="Rectangle 401"/>
          <p:cNvSpPr/>
          <p:nvPr/>
        </p:nvSpPr>
        <p:spPr>
          <a:xfrm>
            <a:off x="415442" y="5904097"/>
            <a:ext cx="11362506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Note</a:t>
            </a:r>
            <a:r>
              <a:rPr lang="en-US" sz="1596" b="1" i="0" spc="644" baseline="0" dirty="0">
                <a:solidFill>
                  <a:srgbClr val="FFC000"/>
                </a:solidFill>
                <a:latin typeface="Arial"/>
              </a:rPr>
              <a:t>: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Eve</a:t>
            </a:r>
            <a:r>
              <a:rPr lang="en-US" sz="1596" b="0" i="0" spc="647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647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648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catalo</a:t>
            </a:r>
            <a:r>
              <a:rPr lang="en-US" sz="1596" b="0" i="0" spc="652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passe</a:t>
            </a:r>
            <a:r>
              <a:rPr lang="en-US" sz="1596" b="0" i="0" spc="647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649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high-leve</a:t>
            </a:r>
            <a:r>
              <a:rPr lang="en-US" sz="1596" b="0" i="0" spc="623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</a:t>
            </a:r>
            <a:r>
              <a:rPr lang="en-US" sz="1596" b="0" i="0" spc="636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Networ</a:t>
            </a:r>
            <a:r>
              <a:rPr lang="en-US" sz="1596" b="0" i="0" spc="651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validatio</a:t>
            </a:r>
            <a:r>
              <a:rPr lang="en-US" sz="1596" b="0" i="0" spc="652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rules</a:t>
            </a:r>
            <a:r>
              <a:rPr lang="en-US" sz="1596" b="0" i="0" spc="641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</a:t>
            </a:r>
            <a:r>
              <a:rPr lang="en-US" sz="1596" b="0" i="0" spc="643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coul</a:t>
            </a:r>
            <a:r>
              <a:rPr lang="en-US" sz="1596" b="0" i="0" spc="636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stil</a:t>
            </a:r>
            <a:r>
              <a:rPr lang="en-US" sz="1596" b="0" i="0" spc="672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receiv</a:t>
            </a:r>
            <a:r>
              <a:rPr lang="en-US" sz="1596" b="0" i="0" spc="635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648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notificatio</a:t>
            </a:r>
            <a:r>
              <a:rPr lang="en-US" sz="1596" b="0" i="0" spc="628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withi</a:t>
            </a:r>
            <a:r>
              <a:rPr lang="en-US" sz="1596" b="0" i="0" spc="632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24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hour</a:t>
            </a:r>
            <a:r>
              <a:rPr lang="en-US" sz="1596" b="0" i="0" spc="460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informin</a:t>
            </a:r>
            <a:r>
              <a:rPr lang="en-US" sz="1596" b="0" i="0" spc="447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</a:t>
            </a:r>
            <a:r>
              <a:rPr lang="en-US" sz="1596" b="0" i="0" spc="451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45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catalo</a:t>
            </a:r>
            <a:r>
              <a:rPr lang="en-US" sz="1596" b="0" i="0" spc="448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ha</a:t>
            </a:r>
            <a:r>
              <a:rPr lang="en-US" sz="1596" b="0" i="0" spc="451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faile</a:t>
            </a:r>
            <a:r>
              <a:rPr lang="en-US" sz="1596" b="0" i="0" spc="431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45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buye</a:t>
            </a:r>
            <a:r>
              <a:rPr lang="en-US" sz="1596" b="0" i="0" spc="-20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-specifi</a:t>
            </a:r>
            <a:r>
              <a:rPr lang="en-US" sz="1596" b="0" i="0" spc="476" baseline="0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catalo</a:t>
            </a:r>
            <a:r>
              <a:rPr lang="en-US" sz="1596" b="0" i="0" spc="436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validatio</a:t>
            </a:r>
            <a:r>
              <a:rPr lang="en-US" sz="1596" b="0" i="0" spc="405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rules.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Freeform 402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3" name="Freeform 403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4" name="Freeform 404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05" name="Picture 40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5564" y="3198877"/>
            <a:ext cx="6903720" cy="2484119"/>
          </a:xfrm>
          <a:prstGeom prst="rect">
            <a:avLst/>
          </a:prstGeom>
          <a:noFill/>
        </p:spPr>
      </p:pic>
      <p:pic>
        <p:nvPicPr>
          <p:cNvPr id="406" name="Picture 40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65576" y="1737361"/>
            <a:ext cx="5701284" cy="765047"/>
          </a:xfrm>
          <a:prstGeom prst="rect">
            <a:avLst/>
          </a:prstGeom>
          <a:noFill/>
        </p:spPr>
      </p:pic>
      <p:sp>
        <p:nvSpPr>
          <p:cNvPr id="407" name="Freeform 407"/>
          <p:cNvSpPr/>
          <p:nvPr/>
        </p:nvSpPr>
        <p:spPr>
          <a:xfrm>
            <a:off x="8455914" y="1924050"/>
            <a:ext cx="755904" cy="621793"/>
          </a:xfrm>
          <a:custGeom>
            <a:avLst/>
            <a:gdLst/>
            <a:ahLst/>
            <a:cxnLst/>
            <a:rect l="0" t="0" r="0" b="0"/>
            <a:pathLst>
              <a:path w="755904" h="621793">
                <a:moveTo>
                  <a:pt x="0" y="0"/>
                </a:moveTo>
                <a:lnTo>
                  <a:pt x="755904" y="0"/>
                </a:lnTo>
                <a:lnTo>
                  <a:pt x="755904" y="621793"/>
                </a:lnTo>
                <a:lnTo>
                  <a:pt x="0" y="621793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8" name="Freeform 408"/>
          <p:cNvSpPr/>
          <p:nvPr/>
        </p:nvSpPr>
        <p:spPr>
          <a:xfrm>
            <a:off x="9340595" y="2016252"/>
            <a:ext cx="755905" cy="338328"/>
          </a:xfrm>
          <a:custGeom>
            <a:avLst/>
            <a:gdLst/>
            <a:ahLst/>
            <a:cxnLst/>
            <a:rect l="0" t="0" r="0" b="0"/>
            <a:pathLst>
              <a:path w="755905" h="338328">
                <a:moveTo>
                  <a:pt x="755905" y="253746"/>
                </a:moveTo>
                <a:lnTo>
                  <a:pt x="169164" y="253746"/>
                </a:lnTo>
                <a:lnTo>
                  <a:pt x="169164" y="338328"/>
                </a:lnTo>
                <a:lnTo>
                  <a:pt x="0" y="169164"/>
                </a:lnTo>
                <a:lnTo>
                  <a:pt x="169164" y="0"/>
                </a:lnTo>
                <a:lnTo>
                  <a:pt x="169164" y="84582"/>
                </a:lnTo>
                <a:lnTo>
                  <a:pt x="755905" y="84582"/>
                </a:lnTo>
                <a:close/>
                <a:moveTo>
                  <a:pt x="-4752593" y="4841748"/>
                </a:moveTo>
              </a:path>
            </a:pathLst>
          </a:custGeom>
          <a:solidFill>
            <a:srgbClr val="F0AB00">
              <a:alpha val="100000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09" name="Picture 40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1133" y="5664709"/>
            <a:ext cx="694181" cy="616203"/>
          </a:xfrm>
          <a:prstGeom prst="rect">
            <a:avLst/>
          </a:prstGeom>
          <a:noFill/>
        </p:spPr>
      </p:pic>
      <p:pic>
        <p:nvPicPr>
          <p:cNvPr id="410" name="Picture 41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10453" y="5680203"/>
            <a:ext cx="101600" cy="312927"/>
          </a:xfrm>
          <a:prstGeom prst="rect">
            <a:avLst/>
          </a:prstGeom>
          <a:noFill/>
        </p:spPr>
      </p:pic>
      <p:pic>
        <p:nvPicPr>
          <p:cNvPr id="411" name="Picture 41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61176" y="5576571"/>
            <a:ext cx="561085" cy="717803"/>
          </a:xfrm>
          <a:prstGeom prst="rect">
            <a:avLst/>
          </a:prstGeom>
          <a:noFill/>
        </p:spPr>
      </p:pic>
      <p:sp>
        <p:nvSpPr>
          <p:cNvPr id="412" name="Rectangle 412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18</a:t>
            </a:r>
          </a:p>
        </p:txBody>
      </p:sp>
      <p:sp>
        <p:nvSpPr>
          <p:cNvPr id="413" name="Rectangle 413"/>
          <p:cNvSpPr/>
          <p:nvPr/>
        </p:nvSpPr>
        <p:spPr>
          <a:xfrm>
            <a:off x="324002" y="501485"/>
            <a:ext cx="7910776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How to Correct Errors Found by</a:t>
            </a:r>
            <a:r>
              <a:rPr lang="en-US" sz="2798" b="1" i="0" spc="-6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  <p:sp>
        <p:nvSpPr>
          <p:cNvPr id="414" name="Rectangle 414"/>
          <p:cNvSpPr/>
          <p:nvPr/>
        </p:nvSpPr>
        <p:spPr>
          <a:xfrm>
            <a:off x="415442" y="1467353"/>
            <a:ext cx="313396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Click on the re</a:t>
            </a:r>
            <a:r>
              <a:rPr lang="en-US" sz="1596" b="0" i="0" spc="483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1" i="0" spc="0" baseline="0" dirty="0">
                <a:solidFill>
                  <a:srgbClr val="E35500"/>
                </a:solidFill>
                <a:latin typeface="Arial"/>
              </a:rPr>
              <a:t>Erro</a:t>
            </a:r>
            <a:r>
              <a:rPr lang="en-US" sz="1596" b="1" i="0" spc="441" baseline="0" dirty="0">
                <a:solidFill>
                  <a:srgbClr val="E35500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message</a:t>
            </a:r>
          </a:p>
        </p:txBody>
      </p:sp>
      <p:sp>
        <p:nvSpPr>
          <p:cNvPr id="415" name="Rectangle 415"/>
          <p:cNvSpPr/>
          <p:nvPr/>
        </p:nvSpPr>
        <p:spPr>
          <a:xfrm>
            <a:off x="415442" y="2613495"/>
            <a:ext cx="7228711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8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One is sent directl</a:t>
            </a:r>
            <a:r>
              <a:rPr lang="en-US" sz="1598" b="0" i="0" spc="-2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to the “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Errors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” tab where one ca</a:t>
            </a:r>
            <a:r>
              <a:rPr lang="en-US" sz="1598" b="0" i="0" spc="450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review the error details</a:t>
            </a:r>
          </a:p>
        </p:txBody>
      </p:sp>
      <p:sp>
        <p:nvSpPr>
          <p:cNvPr id="416" name="Rectangle 416"/>
          <p:cNvSpPr/>
          <p:nvPr/>
        </p:nvSpPr>
        <p:spPr>
          <a:xfrm>
            <a:off x="10241026" y="2009807"/>
            <a:ext cx="1131288" cy="2926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="0" i="0" spc="0" baseline="0" dirty="0">
                <a:solidFill>
                  <a:srgbClr val="F0AB00"/>
                </a:solidFill>
                <a:latin typeface="Arial"/>
              </a:rPr>
              <a:t>Click here</a:t>
            </a:r>
          </a:p>
        </p:txBody>
      </p:sp>
      <p:sp>
        <p:nvSpPr>
          <p:cNvPr id="417" name="Rectangle 417"/>
          <p:cNvSpPr/>
          <p:nvPr/>
        </p:nvSpPr>
        <p:spPr>
          <a:xfrm>
            <a:off x="1253947" y="5992108"/>
            <a:ext cx="193469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Description of what is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causing th</a:t>
            </a:r>
            <a:r>
              <a:rPr lang="en-US" sz="1596" b="0" i="0" spc="-20" baseline="0" dirty="0">
                <a:solidFill>
                  <a:srgbClr val="F0AB00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 error</a:t>
            </a:r>
          </a:p>
        </p:txBody>
      </p:sp>
      <p:sp>
        <p:nvSpPr>
          <p:cNvPr id="418" name="Rectangle 418"/>
          <p:cNvSpPr/>
          <p:nvPr/>
        </p:nvSpPr>
        <p:spPr>
          <a:xfrm>
            <a:off x="4604258" y="5988806"/>
            <a:ext cx="1513095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In which field the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error was found</a:t>
            </a:r>
          </a:p>
        </p:txBody>
      </p:sp>
      <p:sp>
        <p:nvSpPr>
          <p:cNvPr id="419" name="Rectangle 419"/>
          <p:cNvSpPr/>
          <p:nvPr/>
        </p:nvSpPr>
        <p:spPr>
          <a:xfrm>
            <a:off x="6909816" y="6005189"/>
            <a:ext cx="1287499" cy="4770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Number of the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0AB00"/>
                </a:solidFill>
                <a:latin typeface="Arial"/>
              </a:rPr>
              <a:t>line-item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Freeform 420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Freeform 421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22" name="Picture 42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23" cy="454151"/>
          </a:xfrm>
          <a:prstGeom prst="rect">
            <a:avLst/>
          </a:prstGeom>
          <a:noFill/>
        </p:spPr>
      </p:pic>
      <p:pic>
        <p:nvPicPr>
          <p:cNvPr id="423" name="Picture 42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4925"/>
            <a:ext cx="1476755" cy="288035"/>
          </a:xfrm>
          <a:prstGeom prst="rect">
            <a:avLst/>
          </a:prstGeom>
          <a:noFill/>
        </p:spPr>
      </p:pic>
      <p:sp>
        <p:nvSpPr>
          <p:cNvPr id="424" name="Rectangle 424"/>
          <p:cNvSpPr/>
          <p:nvPr/>
        </p:nvSpPr>
        <p:spPr>
          <a:xfrm>
            <a:off x="324002" y="2471674"/>
            <a:ext cx="7745324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Updatin</a:t>
            </a:r>
            <a:r>
              <a:rPr lang="en-US" sz="6000" b="1" i="0" spc="1652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CIF Catalog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Freeform 108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9" name="Freeform 109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0" name="Freeform 110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1" name="Rectangle 111"/>
          <p:cNvSpPr/>
          <p:nvPr/>
        </p:nvSpPr>
        <p:spPr>
          <a:xfrm>
            <a:off x="324002" y="6627311"/>
            <a:ext cx="11544367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2	</a:t>
            </a:r>
          </a:p>
        </p:txBody>
      </p:sp>
      <p:sp>
        <p:nvSpPr>
          <p:cNvPr id="112" name="Rectangle 112"/>
          <p:cNvSpPr/>
          <p:nvPr/>
        </p:nvSpPr>
        <p:spPr>
          <a:xfrm>
            <a:off x="324002" y="501485"/>
            <a:ext cx="1301463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Agenda</a:t>
            </a:r>
          </a:p>
        </p:txBody>
      </p:sp>
      <p:sp>
        <p:nvSpPr>
          <p:cNvPr id="113" name="Rectangle 113"/>
          <p:cNvSpPr/>
          <p:nvPr/>
        </p:nvSpPr>
        <p:spPr>
          <a:xfrm>
            <a:off x="324002" y="1364093"/>
            <a:ext cx="2279315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□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What is a CIF Catalog?</a:t>
            </a:r>
          </a:p>
        </p:txBody>
      </p:sp>
      <p:sp>
        <p:nvSpPr>
          <p:cNvPr id="114" name="Rectangle 114"/>
          <p:cNvSpPr/>
          <p:nvPr/>
        </p:nvSpPr>
        <p:spPr>
          <a:xfrm>
            <a:off x="324002" y="1760333"/>
            <a:ext cx="2403363" cy="2701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□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CIF Catalog Enablement</a:t>
            </a:r>
          </a:p>
        </p:txBody>
      </p:sp>
      <p:sp>
        <p:nvSpPr>
          <p:cNvPr id="115" name="Rectangle 115"/>
          <p:cNvSpPr/>
          <p:nvPr/>
        </p:nvSpPr>
        <p:spPr>
          <a:xfrm>
            <a:off x="324002" y="2156573"/>
            <a:ext cx="3638365" cy="6668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□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Publishing a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Catalog on</a:t>
            </a:r>
            <a:r>
              <a:rPr lang="en-US" sz="1596" b="0" i="0" spc="-9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rk</a:t>
            </a:r>
          </a:p>
          <a:p>
            <a:pPr marL="0">
              <a:lnSpc>
                <a:spcPts val="3122"/>
              </a:lnSpc>
            </a:pPr>
            <a:r>
              <a:rPr lang="en-US" sz="1596" b="0" i="0" spc="685" baseline="0" dirty="0">
                <a:solidFill>
                  <a:srgbClr val="F0AB00"/>
                </a:solidFill>
                <a:latin typeface="Wingdings"/>
              </a:rPr>
              <a:t>□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Updating CIF Catalog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Freeform 425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6" name="Freeform 426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7" name="Freeform 427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28" name="Picture 42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18203" y="3691128"/>
            <a:ext cx="7424928" cy="2221992"/>
          </a:xfrm>
          <a:prstGeom prst="rect">
            <a:avLst/>
          </a:prstGeom>
          <a:noFill/>
        </p:spPr>
      </p:pic>
      <p:pic>
        <p:nvPicPr>
          <p:cNvPr id="429" name="Picture 4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44467" y="2104645"/>
            <a:ext cx="7251193" cy="1325879"/>
          </a:xfrm>
          <a:prstGeom prst="rect">
            <a:avLst/>
          </a:prstGeom>
          <a:noFill/>
        </p:spPr>
      </p:pic>
      <p:sp>
        <p:nvSpPr>
          <p:cNvPr id="430" name="Freeform 430"/>
          <p:cNvSpPr/>
          <p:nvPr/>
        </p:nvSpPr>
        <p:spPr>
          <a:xfrm>
            <a:off x="320040" y="2002536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Freeform 431"/>
          <p:cNvSpPr/>
          <p:nvPr/>
        </p:nvSpPr>
        <p:spPr>
          <a:xfrm>
            <a:off x="324611" y="2595372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2" name="Freeform 432"/>
          <p:cNvSpPr/>
          <p:nvPr/>
        </p:nvSpPr>
        <p:spPr>
          <a:xfrm>
            <a:off x="320040" y="3191256"/>
            <a:ext cx="457200" cy="435865"/>
          </a:xfrm>
          <a:custGeom>
            <a:avLst/>
            <a:gdLst/>
            <a:ahLst/>
            <a:cxnLst/>
            <a:rect l="0" t="0" r="0" b="0"/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3" name="Freeform 433"/>
          <p:cNvSpPr/>
          <p:nvPr/>
        </p:nvSpPr>
        <p:spPr>
          <a:xfrm>
            <a:off x="320040" y="3785616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4" name="Freeform 434"/>
          <p:cNvSpPr/>
          <p:nvPr/>
        </p:nvSpPr>
        <p:spPr>
          <a:xfrm>
            <a:off x="3804665" y="2567178"/>
            <a:ext cx="359664" cy="359664"/>
          </a:xfrm>
          <a:custGeom>
            <a:avLst/>
            <a:gdLst/>
            <a:ahLst/>
            <a:cxnLst/>
            <a:rect l="0" t="0" r="0" b="0"/>
            <a:pathLst>
              <a:path w="359664" h="359664">
                <a:moveTo>
                  <a:pt x="0" y="0"/>
                </a:moveTo>
                <a:lnTo>
                  <a:pt x="359664" y="0"/>
                </a:lnTo>
                <a:lnTo>
                  <a:pt x="359664" y="359664"/>
                </a:lnTo>
                <a:lnTo>
                  <a:pt x="0" y="359664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5" name="Freeform 435"/>
          <p:cNvSpPr/>
          <p:nvPr/>
        </p:nvSpPr>
        <p:spPr>
          <a:xfrm>
            <a:off x="3989070" y="3077718"/>
            <a:ext cx="926591" cy="359665"/>
          </a:xfrm>
          <a:custGeom>
            <a:avLst/>
            <a:gdLst/>
            <a:ahLst/>
            <a:cxnLst/>
            <a:rect l="0" t="0" r="0" b="0"/>
            <a:pathLst>
              <a:path w="926591" h="359665">
                <a:moveTo>
                  <a:pt x="0" y="0"/>
                </a:moveTo>
                <a:lnTo>
                  <a:pt x="926591" y="0"/>
                </a:lnTo>
                <a:lnTo>
                  <a:pt x="926591" y="359665"/>
                </a:lnTo>
                <a:lnTo>
                  <a:pt x="0" y="359665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6" name="Freeform 436"/>
          <p:cNvSpPr/>
          <p:nvPr/>
        </p:nvSpPr>
        <p:spPr>
          <a:xfrm>
            <a:off x="4088129" y="4933950"/>
            <a:ext cx="1095756" cy="376429"/>
          </a:xfrm>
          <a:custGeom>
            <a:avLst/>
            <a:gdLst/>
            <a:ahLst/>
            <a:cxnLst/>
            <a:rect l="0" t="0" r="0" b="0"/>
            <a:pathLst>
              <a:path w="1095756" h="376429">
                <a:moveTo>
                  <a:pt x="0" y="0"/>
                </a:moveTo>
                <a:lnTo>
                  <a:pt x="1095756" y="0"/>
                </a:lnTo>
                <a:lnTo>
                  <a:pt x="1095756" y="376429"/>
                </a:lnTo>
                <a:lnTo>
                  <a:pt x="0" y="376429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>
            <a:off x="9751314" y="3640074"/>
            <a:ext cx="1717547" cy="440436"/>
          </a:xfrm>
          <a:custGeom>
            <a:avLst/>
            <a:gdLst/>
            <a:ahLst/>
            <a:cxnLst/>
            <a:rect l="0" t="0" r="0" b="0"/>
            <a:pathLst>
              <a:path w="1717547" h="440436">
                <a:moveTo>
                  <a:pt x="0" y="0"/>
                </a:moveTo>
                <a:lnTo>
                  <a:pt x="1717547" y="0"/>
                </a:lnTo>
                <a:lnTo>
                  <a:pt x="1717547" y="440436"/>
                </a:lnTo>
                <a:lnTo>
                  <a:pt x="0" y="440436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8" name="Rectangle 438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20</a:t>
            </a:r>
          </a:p>
        </p:txBody>
      </p:sp>
      <p:sp>
        <p:nvSpPr>
          <p:cNvPr id="439" name="Rectangle 439"/>
          <p:cNvSpPr/>
          <p:nvPr/>
        </p:nvSpPr>
        <p:spPr>
          <a:xfrm>
            <a:off x="319430" y="499333"/>
            <a:ext cx="4074362" cy="4083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FFFFFF"/>
                </a:solidFill>
                <a:latin typeface="Arial"/>
              </a:rPr>
              <a:t>Catalog Updat</a:t>
            </a:r>
            <a:r>
              <a:rPr lang="en-US" sz="2795" b="1" i="0" spc="844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2795" b="1" i="0" spc="785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en-US" sz="2795" b="1" i="0" spc="0" baseline="0" dirty="0">
                <a:solidFill>
                  <a:srgbClr val="FFFFFF"/>
                </a:solidFill>
                <a:latin typeface="Arial"/>
              </a:rPr>
              <a:t>Step 1</a:t>
            </a:r>
          </a:p>
        </p:txBody>
      </p:sp>
      <p:sp>
        <p:nvSpPr>
          <p:cNvPr id="440" name="Rectangle 440"/>
          <p:cNvSpPr/>
          <p:nvPr/>
        </p:nvSpPr>
        <p:spPr>
          <a:xfrm>
            <a:off x="396240" y="1333622"/>
            <a:ext cx="8271776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Whe</a:t>
            </a:r>
            <a:r>
              <a:rPr lang="en-US" sz="1596" b="1" i="0" spc="470" baseline="0" dirty="0">
                <a:solidFill>
                  <a:srgbClr val="FFC000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updatin</a:t>
            </a:r>
            <a:r>
              <a:rPr lang="en-US" sz="1596" b="1" i="0" spc="509" baseline="0" dirty="0">
                <a:solidFill>
                  <a:srgbClr val="FFC000"/>
                </a:solidFill>
                <a:latin typeface="Arial"/>
              </a:rPr>
              <a:t>g</a:t>
            </a:r>
            <a:r>
              <a:rPr lang="en-US" sz="1596" b="1" i="0" spc="480" baseline="0" dirty="0">
                <a:solidFill>
                  <a:srgbClr val="FFC0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catalog</a:t>
            </a:r>
            <a:r>
              <a:rPr lang="en-US" sz="1596" b="1" i="0" spc="510" baseline="0" dirty="0">
                <a:solidFill>
                  <a:srgbClr val="FFC000"/>
                </a:solidFill>
                <a:latin typeface="Arial"/>
              </a:rPr>
              <a:t>,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i</a:t>
            </a:r>
            <a:r>
              <a:rPr lang="en-US" sz="1596" b="1" i="0" spc="488" baseline="0" dirty="0">
                <a:solidFill>
                  <a:srgbClr val="FFC000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i</a:t>
            </a:r>
            <a:r>
              <a:rPr lang="en-US" sz="1596" b="1" i="0" spc="492" baseline="0" dirty="0">
                <a:solidFill>
                  <a:srgbClr val="FFC000"/>
                </a:solidFill>
                <a:latin typeface="Arial"/>
              </a:rPr>
              <a:t>s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no</a:t>
            </a:r>
            <a:r>
              <a:rPr lang="en-US" sz="1596" b="1" i="0" spc="475" baseline="0" dirty="0">
                <a:solidFill>
                  <a:srgbClr val="FFC000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necessar</a:t>
            </a:r>
            <a:r>
              <a:rPr lang="en-US" sz="1596" b="1" i="0" spc="469" baseline="0" dirty="0">
                <a:solidFill>
                  <a:srgbClr val="FFC000"/>
                </a:solidFill>
                <a:latin typeface="Arial"/>
              </a:rPr>
              <a:t>y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t</a:t>
            </a:r>
            <a:r>
              <a:rPr lang="en-US" sz="1596" b="1" i="0" spc="489" baseline="0" dirty="0">
                <a:solidFill>
                  <a:srgbClr val="FFC000"/>
                </a:solidFill>
                <a:latin typeface="Arial"/>
              </a:rPr>
              <a:t>o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creat</a:t>
            </a:r>
            <a:r>
              <a:rPr lang="en-US" sz="1596" b="1" i="0" spc="489" baseline="0" dirty="0">
                <a:solidFill>
                  <a:srgbClr val="FFC000"/>
                </a:solidFill>
                <a:latin typeface="Arial"/>
              </a:rPr>
              <a:t>e</a:t>
            </a:r>
            <a:r>
              <a:rPr lang="en-US" sz="1596" b="1" i="0" spc="492" baseline="0" dirty="0">
                <a:solidFill>
                  <a:srgbClr val="FFC000"/>
                </a:solidFill>
                <a:latin typeface="Arial"/>
              </a:rPr>
              <a:t>a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ne</a:t>
            </a:r>
            <a:r>
              <a:rPr lang="en-US" sz="1596" b="1" i="0" spc="514" baseline="0" dirty="0">
                <a:solidFill>
                  <a:srgbClr val="FFC000"/>
                </a:solidFill>
                <a:latin typeface="Arial"/>
              </a:rPr>
              <a:t>w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standard</a:t>
            </a:r>
            <a:r>
              <a:rPr lang="en-US" sz="1596" b="1" i="0" spc="504" baseline="0" dirty="0">
                <a:solidFill>
                  <a:srgbClr val="FFC000"/>
                </a:solidFill>
                <a:latin typeface="Arial"/>
              </a:rPr>
              <a:t>.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I</a:t>
            </a:r>
            <a:r>
              <a:rPr lang="en-US" sz="1596" b="1" i="0" spc="500" baseline="0" dirty="0">
                <a:solidFill>
                  <a:srgbClr val="FFC000"/>
                </a:solidFill>
                <a:latin typeface="Arial"/>
              </a:rPr>
              <a:t>t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i</a:t>
            </a:r>
            <a:r>
              <a:rPr lang="en-US" sz="1596" b="1" i="0" spc="492" baseline="0" dirty="0">
                <a:solidFill>
                  <a:srgbClr val="FFC000"/>
                </a:solidFill>
                <a:latin typeface="Arial"/>
              </a:rPr>
              <a:t>s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important</a:t>
            </a:r>
          </a:p>
          <a:p>
            <a:pPr marL="0">
              <a:lnSpc>
                <a:spcPts val="1919"/>
              </a:lnSpc>
            </a:pP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t</a:t>
            </a:r>
            <a:r>
              <a:rPr lang="en-US" sz="1596" b="1" i="0" spc="464" baseline="0" dirty="0">
                <a:solidFill>
                  <a:srgbClr val="FFC000"/>
                </a:solidFill>
                <a:latin typeface="Arial"/>
              </a:rPr>
              <a:t>o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maintai</a:t>
            </a:r>
            <a:r>
              <a:rPr lang="en-US" sz="1596" b="1" i="0" spc="469" baseline="0" dirty="0">
                <a:solidFill>
                  <a:srgbClr val="FFC000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th</a:t>
            </a:r>
            <a:r>
              <a:rPr lang="en-US" sz="1596" b="1" i="0" spc="456" baseline="0" dirty="0">
                <a:solidFill>
                  <a:srgbClr val="FFC000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sam</a:t>
            </a:r>
            <a:r>
              <a:rPr lang="en-US" sz="1596" b="1" i="0" spc="469" baseline="0" dirty="0">
                <a:solidFill>
                  <a:srgbClr val="FFC000"/>
                </a:solidFill>
                <a:latin typeface="Arial"/>
              </a:rPr>
              <a:t>e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catalo</a:t>
            </a:r>
            <a:r>
              <a:rPr lang="en-US" sz="1596" b="1" i="0" spc="460" baseline="0" dirty="0">
                <a:solidFill>
                  <a:srgbClr val="FFC000"/>
                </a:solidFill>
                <a:latin typeface="Arial"/>
              </a:rPr>
              <a:t>g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subscriptio</a:t>
            </a:r>
            <a:r>
              <a:rPr lang="en-US" sz="1596" b="1" i="0" spc="483" baseline="0" dirty="0">
                <a:solidFill>
                  <a:srgbClr val="FFC000"/>
                </a:solidFill>
                <a:latin typeface="Arial"/>
              </a:rPr>
              <a:t>n</a:t>
            </a:r>
            <a:r>
              <a:rPr lang="en-US" sz="1596" b="1" i="0" spc="0" baseline="0" dirty="0">
                <a:solidFill>
                  <a:srgbClr val="FFC000"/>
                </a:solidFill>
                <a:latin typeface="Arial"/>
              </a:rPr>
              <a:t>name.</a:t>
            </a:r>
          </a:p>
        </p:txBody>
      </p:sp>
      <p:sp>
        <p:nvSpPr>
          <p:cNvPr id="441" name="Rectangle 441"/>
          <p:cNvSpPr/>
          <p:nvPr/>
        </p:nvSpPr>
        <p:spPr>
          <a:xfrm>
            <a:off x="467258" y="2106797"/>
            <a:ext cx="6475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8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1	</a:t>
            </a:r>
            <a:r>
              <a:rPr lang="en-US" sz="1596" b="1" i="0" spc="0" baseline="0" dirty="0">
                <a:solidFill>
                  <a:srgbClr val="000000"/>
                </a:solidFill>
                <a:latin typeface="Arial"/>
              </a:rPr>
              <a:t>Se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472135" y="2700904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467258" y="3296153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851306" y="2113243"/>
            <a:ext cx="1729329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Select your catalog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851306" y="2684393"/>
            <a:ext cx="140351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0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View/Edit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843991" y="3279769"/>
            <a:ext cx="125970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4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Content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467258" y="3890512"/>
            <a:ext cx="3054791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84047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4	</a:t>
            </a:r>
            <a:r>
              <a:rPr lang="en-US" sz="2418" b="0" i="0" spc="0" baseline="827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2418" b="0" i="0" spc="420" baseline="827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2418" b="1" i="0" spc="0" baseline="8270" dirty="0">
                <a:solidFill>
                  <a:srgbClr val="FFFFFF"/>
                </a:solidFill>
                <a:latin typeface="Arial"/>
              </a:rPr>
              <a:t>Download Catalog File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4176014" y="2324558"/>
            <a:ext cx="12710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0AB00"/>
                </a:solidFill>
                <a:latin typeface="Arial"/>
              </a:rPr>
              <a:t>1</a:t>
            </a:r>
          </a:p>
        </p:txBody>
      </p:sp>
      <p:sp>
        <p:nvSpPr>
          <p:cNvPr id="449" name="Rectangle 449"/>
          <p:cNvSpPr/>
          <p:nvPr/>
        </p:nvSpPr>
        <p:spPr>
          <a:xfrm>
            <a:off x="4992370" y="2866213"/>
            <a:ext cx="12710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0AB00"/>
                </a:solidFill>
                <a:latin typeface="Arial"/>
              </a:rPr>
              <a:t>2</a:t>
            </a:r>
          </a:p>
        </p:txBody>
      </p:sp>
      <p:sp>
        <p:nvSpPr>
          <p:cNvPr id="450" name="Rectangle 450"/>
          <p:cNvSpPr/>
          <p:nvPr/>
        </p:nvSpPr>
        <p:spPr>
          <a:xfrm>
            <a:off x="5294629" y="4723969"/>
            <a:ext cx="12710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0AB00"/>
                </a:solidFill>
                <a:latin typeface="Arial"/>
              </a:rPr>
              <a:t>3</a:t>
            </a:r>
          </a:p>
        </p:txBody>
      </p:sp>
      <p:sp>
        <p:nvSpPr>
          <p:cNvPr id="451" name="Rectangle 451"/>
          <p:cNvSpPr/>
          <p:nvPr/>
        </p:nvSpPr>
        <p:spPr>
          <a:xfrm>
            <a:off x="9567036" y="4056457"/>
            <a:ext cx="12710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0AB00"/>
                </a:solidFill>
                <a:latin typeface="Arial"/>
              </a:rPr>
              <a:t>4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Freeform 452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3" name="Freeform 453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4" name="Freeform 454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55" name="Picture 45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33871" y="3965449"/>
            <a:ext cx="4715255" cy="2253995"/>
          </a:xfrm>
          <a:prstGeom prst="rect">
            <a:avLst/>
          </a:prstGeom>
          <a:noFill/>
        </p:spPr>
      </p:pic>
      <p:pic>
        <p:nvPicPr>
          <p:cNvPr id="456" name="Picture 45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15683" y="1438656"/>
            <a:ext cx="4111751" cy="2037588"/>
          </a:xfrm>
          <a:prstGeom prst="rect">
            <a:avLst/>
          </a:prstGeom>
          <a:noFill/>
        </p:spPr>
      </p:pic>
      <p:sp>
        <p:nvSpPr>
          <p:cNvPr id="457" name="Freeform 457"/>
          <p:cNvSpPr/>
          <p:nvPr/>
        </p:nvSpPr>
        <p:spPr>
          <a:xfrm>
            <a:off x="324611" y="1354836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Freeform 458"/>
          <p:cNvSpPr/>
          <p:nvPr/>
        </p:nvSpPr>
        <p:spPr>
          <a:xfrm>
            <a:off x="324611" y="2482596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Freeform 459"/>
          <p:cNvSpPr/>
          <p:nvPr/>
        </p:nvSpPr>
        <p:spPr>
          <a:xfrm>
            <a:off x="324611" y="3176016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Freeform 460"/>
          <p:cNvSpPr/>
          <p:nvPr/>
        </p:nvSpPr>
        <p:spPr>
          <a:xfrm>
            <a:off x="324611" y="3837433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Freeform 461"/>
          <p:cNvSpPr/>
          <p:nvPr/>
        </p:nvSpPr>
        <p:spPr>
          <a:xfrm>
            <a:off x="324611" y="4495800"/>
            <a:ext cx="457200" cy="437389"/>
          </a:xfrm>
          <a:custGeom>
            <a:avLst/>
            <a:gdLst/>
            <a:ahLst/>
            <a:cxnLst/>
            <a:rect l="0" t="0" r="0" b="0"/>
            <a:pathLst>
              <a:path w="457200" h="437389">
                <a:moveTo>
                  <a:pt x="0" y="0"/>
                </a:moveTo>
                <a:lnTo>
                  <a:pt x="457200" y="0"/>
                </a:lnTo>
                <a:lnTo>
                  <a:pt x="457200" y="437389"/>
                </a:lnTo>
                <a:lnTo>
                  <a:pt x="0" y="437389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Freeform 462"/>
          <p:cNvSpPr/>
          <p:nvPr/>
        </p:nvSpPr>
        <p:spPr>
          <a:xfrm>
            <a:off x="6902957" y="2835402"/>
            <a:ext cx="1455421" cy="420624"/>
          </a:xfrm>
          <a:custGeom>
            <a:avLst/>
            <a:gdLst/>
            <a:ahLst/>
            <a:cxnLst/>
            <a:rect l="0" t="0" r="0" b="0"/>
            <a:pathLst>
              <a:path w="1455421" h="420624">
                <a:moveTo>
                  <a:pt x="0" y="0"/>
                </a:moveTo>
                <a:lnTo>
                  <a:pt x="1455421" y="0"/>
                </a:lnTo>
                <a:lnTo>
                  <a:pt x="1455421" y="420624"/>
                </a:lnTo>
                <a:lnTo>
                  <a:pt x="0" y="420624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Freeform 463"/>
          <p:cNvSpPr/>
          <p:nvPr/>
        </p:nvSpPr>
        <p:spPr>
          <a:xfrm>
            <a:off x="5834634" y="5738622"/>
            <a:ext cx="4265675" cy="445008"/>
          </a:xfrm>
          <a:custGeom>
            <a:avLst/>
            <a:gdLst/>
            <a:ahLst/>
            <a:cxnLst/>
            <a:rect l="0" t="0" r="0" b="0"/>
            <a:pathLst>
              <a:path w="4265675" h="445008">
                <a:moveTo>
                  <a:pt x="0" y="0"/>
                </a:moveTo>
                <a:lnTo>
                  <a:pt x="4265675" y="0"/>
                </a:lnTo>
                <a:lnTo>
                  <a:pt x="4265675" y="445008"/>
                </a:lnTo>
                <a:lnTo>
                  <a:pt x="0" y="445008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Rectangle 464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21</a:t>
            </a:r>
          </a:p>
        </p:txBody>
      </p:sp>
      <p:sp>
        <p:nvSpPr>
          <p:cNvPr id="465" name="Rectangle 465"/>
          <p:cNvSpPr/>
          <p:nvPr/>
        </p:nvSpPr>
        <p:spPr>
          <a:xfrm>
            <a:off x="324002" y="501485"/>
            <a:ext cx="4076790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Catalog Updat</a:t>
            </a:r>
            <a:r>
              <a:rPr lang="en-US" sz="2798" b="1" i="0" spc="82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2798" b="1" i="0" spc="784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Ste</a:t>
            </a:r>
            <a:r>
              <a:rPr lang="en-US" sz="2798" b="1" i="0" spc="789" baseline="0" dirty="0">
                <a:solidFill>
                  <a:srgbClr val="FFFFFF"/>
                </a:solidFill>
                <a:latin typeface="Arial"/>
              </a:rPr>
              <a:t>p2</a:t>
            </a:r>
          </a:p>
        </p:txBody>
      </p:sp>
      <p:sp>
        <p:nvSpPr>
          <p:cNvPr id="466" name="Rectangle 466"/>
          <p:cNvSpPr/>
          <p:nvPr/>
        </p:nvSpPr>
        <p:spPr>
          <a:xfrm>
            <a:off x="471830" y="1459828"/>
            <a:ext cx="647756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8" algn="l"/>
              </a:tabLst>
            </a:pP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1	</a:t>
            </a:r>
            <a:r>
              <a:rPr lang="en-US" sz="1598" b="1" i="0" spc="0" baseline="0" dirty="0">
                <a:solidFill>
                  <a:srgbClr val="000000"/>
                </a:solidFill>
                <a:latin typeface="Arial"/>
              </a:rPr>
              <a:t>Se</a:t>
            </a:r>
          </a:p>
        </p:txBody>
      </p:sp>
      <p:sp>
        <p:nvSpPr>
          <p:cNvPr id="467" name="Rectangle 467"/>
          <p:cNvSpPr/>
          <p:nvPr/>
        </p:nvSpPr>
        <p:spPr>
          <a:xfrm>
            <a:off x="872642" y="2531485"/>
            <a:ext cx="3985908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6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Con</a:t>
            </a:r>
            <a:r>
              <a:rPr lang="en-US" sz="1596" b="1" i="0" spc="-39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ert to Exce</a:t>
            </a:r>
            <a:r>
              <a:rPr lang="en-US" sz="1596" b="1" i="0" spc="479" baseline="0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wait for the next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button to highlight</a:t>
            </a:r>
          </a:p>
        </p:txBody>
      </p:sp>
      <p:sp>
        <p:nvSpPr>
          <p:cNvPr id="468" name="Rectangle 468"/>
          <p:cNvSpPr/>
          <p:nvPr/>
        </p:nvSpPr>
        <p:spPr>
          <a:xfrm>
            <a:off x="472744" y="2586857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469" name="Rectangle 469"/>
          <p:cNvSpPr/>
          <p:nvPr/>
        </p:nvSpPr>
        <p:spPr>
          <a:xfrm>
            <a:off x="872642" y="1409441"/>
            <a:ext cx="4282209" cy="9649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6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Download as CI</a:t>
            </a:r>
            <a:r>
              <a:rPr lang="en-US" sz="1596" b="1" i="0" spc="-186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1" i="0" spc="469" baseline="0" dirty="0">
                <a:solidFill>
                  <a:srgbClr val="FFFFFF"/>
                </a:solidFill>
                <a:latin typeface="Arial"/>
              </a:rPr>
              <a:t>,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for ease of editing, you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can convert the file to Excel and download it.</a:t>
            </a:r>
          </a:p>
          <a:p>
            <a:pPr marL="0">
              <a:lnSpc>
                <a:spcPts val="1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Each button will change from grey to black as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 follow the process.</a:t>
            </a:r>
          </a:p>
        </p:txBody>
      </p:sp>
      <p:sp>
        <p:nvSpPr>
          <p:cNvPr id="470" name="Rectangle 470"/>
          <p:cNvSpPr/>
          <p:nvPr/>
        </p:nvSpPr>
        <p:spPr>
          <a:xfrm>
            <a:off x="471830" y="3280626"/>
            <a:ext cx="4216032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2418" b="0" i="0" spc="0" baseline="24937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2418" b="0" i="0" spc="426" baseline="24937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2418" b="1" i="0" spc="0" baseline="24937" dirty="0">
                <a:solidFill>
                  <a:srgbClr val="FFFFFF"/>
                </a:solidFill>
                <a:latin typeface="Arial"/>
              </a:rPr>
              <a:t>Refresh Statu</a:t>
            </a:r>
            <a:r>
              <a:rPr lang="en-US" sz="2418" b="1" i="0" spc="473" baseline="24937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2418" b="0" i="0" spc="0" baseline="24937" dirty="0">
                <a:solidFill>
                  <a:srgbClr val="FFFFFF"/>
                </a:solidFill>
                <a:latin typeface="Arial"/>
              </a:rPr>
              <a:t>and wait for the next</a:t>
            </a:r>
          </a:p>
        </p:txBody>
      </p:sp>
      <p:sp>
        <p:nvSpPr>
          <p:cNvPr id="471" name="Rectangle 471"/>
          <p:cNvSpPr/>
          <p:nvPr/>
        </p:nvSpPr>
        <p:spPr>
          <a:xfrm>
            <a:off x="872642" y="3473920"/>
            <a:ext cx="1605704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button to highlight</a:t>
            </a:r>
          </a:p>
        </p:txBody>
      </p:sp>
      <p:sp>
        <p:nvSpPr>
          <p:cNvPr id="472" name="Rectangle 472"/>
          <p:cNvSpPr/>
          <p:nvPr/>
        </p:nvSpPr>
        <p:spPr>
          <a:xfrm>
            <a:off x="471830" y="3942423"/>
            <a:ext cx="4500847" cy="2333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00811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4	</a:t>
            </a:r>
            <a:r>
              <a:rPr lang="en-US" sz="2421" b="0" i="0" spc="0" baseline="25087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2421" b="0" i="0" spc="427" baseline="25087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2421" b="1" i="0" spc="0" baseline="25087" dirty="0">
                <a:solidFill>
                  <a:srgbClr val="FFFFFF"/>
                </a:solidFill>
                <a:latin typeface="Arial"/>
              </a:rPr>
              <a:t>Download as Exce</a:t>
            </a:r>
            <a:r>
              <a:rPr lang="en-US" sz="2421" b="1" i="0" spc="447" baseline="25087" dirty="0">
                <a:solidFill>
                  <a:srgbClr val="FFFFFF"/>
                </a:solidFill>
                <a:latin typeface="Arial"/>
              </a:rPr>
              <a:t>l</a:t>
            </a:r>
            <a:r>
              <a:rPr lang="en-US" sz="2421" b="0" i="0" spc="0" baseline="25087" dirty="0">
                <a:solidFill>
                  <a:srgbClr val="FFFFFF"/>
                </a:solidFill>
                <a:latin typeface="Arial"/>
              </a:rPr>
              <a:t>and save the file to</a:t>
            </a:r>
          </a:p>
        </p:txBody>
      </p:sp>
      <p:sp>
        <p:nvSpPr>
          <p:cNvPr id="473" name="Rectangle 473"/>
          <p:cNvSpPr/>
          <p:nvPr/>
        </p:nvSpPr>
        <p:spPr>
          <a:xfrm>
            <a:off x="471830" y="4135876"/>
            <a:ext cx="1699255" cy="6985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00811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your computer</a:t>
            </a:r>
          </a:p>
          <a:p>
            <a:pPr marL="0">
              <a:lnSpc>
                <a:spcPts val="3664"/>
              </a:lnSpc>
              <a:tabLst>
                <a:tab pos="400811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5	</a:t>
            </a:r>
            <a:r>
              <a:rPr lang="en-US" sz="2418" b="0" i="0" spc="0" baseline="24937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2418" b="0" i="0" spc="426" baseline="24937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2418" b="1" i="0" spc="0" baseline="24937" dirty="0">
                <a:solidFill>
                  <a:srgbClr val="FFFFFF"/>
                </a:solidFill>
                <a:latin typeface="Arial"/>
              </a:rPr>
              <a:t>Exit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Freeform 474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77" name="Picture 47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308" y="2409445"/>
            <a:ext cx="10820400" cy="2659379"/>
          </a:xfrm>
          <a:prstGeom prst="rect">
            <a:avLst/>
          </a:prstGeom>
          <a:noFill/>
        </p:spPr>
      </p:pic>
      <p:sp>
        <p:nvSpPr>
          <p:cNvPr id="478" name="Rectangle 478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22</a:t>
            </a:r>
          </a:p>
        </p:txBody>
      </p:sp>
      <p:sp>
        <p:nvSpPr>
          <p:cNvPr id="479" name="Rectangle 479"/>
          <p:cNvSpPr/>
          <p:nvPr/>
        </p:nvSpPr>
        <p:spPr>
          <a:xfrm>
            <a:off x="324002" y="501485"/>
            <a:ext cx="4076790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Catalog Updat</a:t>
            </a:r>
            <a:r>
              <a:rPr lang="en-US" sz="2798" b="1" i="0" spc="82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2798" b="1" i="0" spc="784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Ste</a:t>
            </a:r>
            <a:r>
              <a:rPr lang="en-US" sz="2798" b="1" i="0" spc="789" baseline="0" dirty="0">
                <a:solidFill>
                  <a:srgbClr val="FFFFFF"/>
                </a:solidFill>
                <a:latin typeface="Arial"/>
              </a:rPr>
              <a:t>p3</a:t>
            </a:r>
          </a:p>
        </p:txBody>
      </p:sp>
      <p:sp>
        <p:nvSpPr>
          <p:cNvPr id="480" name="Rectangle 480"/>
          <p:cNvSpPr/>
          <p:nvPr/>
        </p:nvSpPr>
        <p:spPr>
          <a:xfrm>
            <a:off x="415442" y="1869688"/>
            <a:ext cx="759547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Open the downloaded file in Excel and en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ble editing and make necessary changes.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Freeform 48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2" name="Freeform 48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3" name="Freeform 48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84" name="Picture 48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18203" y="3691128"/>
            <a:ext cx="7424928" cy="2221992"/>
          </a:xfrm>
          <a:prstGeom prst="rect">
            <a:avLst/>
          </a:prstGeom>
          <a:noFill/>
        </p:spPr>
      </p:pic>
      <p:pic>
        <p:nvPicPr>
          <p:cNvPr id="485" name="Picture 48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27703" y="2101597"/>
            <a:ext cx="7249667" cy="1324355"/>
          </a:xfrm>
          <a:prstGeom prst="rect">
            <a:avLst/>
          </a:prstGeom>
          <a:noFill/>
        </p:spPr>
      </p:pic>
      <p:sp>
        <p:nvSpPr>
          <p:cNvPr id="486" name="Freeform 486"/>
          <p:cNvSpPr/>
          <p:nvPr/>
        </p:nvSpPr>
        <p:spPr>
          <a:xfrm>
            <a:off x="419100" y="1769365"/>
            <a:ext cx="457200" cy="437387"/>
          </a:xfrm>
          <a:custGeom>
            <a:avLst/>
            <a:gdLst/>
            <a:ahLst/>
            <a:cxnLst/>
            <a:rect l="0" t="0" r="0" b="0"/>
            <a:pathLst>
              <a:path w="457200" h="437387">
                <a:moveTo>
                  <a:pt x="0" y="0"/>
                </a:moveTo>
                <a:lnTo>
                  <a:pt x="457200" y="0"/>
                </a:lnTo>
                <a:lnTo>
                  <a:pt x="457200" y="437387"/>
                </a:lnTo>
                <a:lnTo>
                  <a:pt x="0" y="437387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7" name="Freeform 487"/>
          <p:cNvSpPr/>
          <p:nvPr/>
        </p:nvSpPr>
        <p:spPr>
          <a:xfrm>
            <a:off x="419100" y="2403348"/>
            <a:ext cx="457200" cy="435864"/>
          </a:xfrm>
          <a:custGeom>
            <a:avLst/>
            <a:gdLst/>
            <a:ahLst/>
            <a:cxnLst/>
            <a:rect l="0" t="0" r="0" b="0"/>
            <a:pathLst>
              <a:path w="457200" h="435864">
                <a:moveTo>
                  <a:pt x="0" y="0"/>
                </a:moveTo>
                <a:lnTo>
                  <a:pt x="457200" y="0"/>
                </a:lnTo>
                <a:lnTo>
                  <a:pt x="457200" y="435864"/>
                </a:lnTo>
                <a:lnTo>
                  <a:pt x="0" y="435864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8" name="Freeform 488"/>
          <p:cNvSpPr/>
          <p:nvPr/>
        </p:nvSpPr>
        <p:spPr>
          <a:xfrm>
            <a:off x="411480" y="3035808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9" name="Freeform 489"/>
          <p:cNvSpPr/>
          <p:nvPr/>
        </p:nvSpPr>
        <p:spPr>
          <a:xfrm>
            <a:off x="419100" y="3700272"/>
            <a:ext cx="457200" cy="437388"/>
          </a:xfrm>
          <a:custGeom>
            <a:avLst/>
            <a:gdLst/>
            <a:ahLst/>
            <a:cxnLst/>
            <a:rect l="0" t="0" r="0" b="0"/>
            <a:pathLst>
              <a:path w="457200" h="437388">
                <a:moveTo>
                  <a:pt x="0" y="0"/>
                </a:moveTo>
                <a:lnTo>
                  <a:pt x="457200" y="0"/>
                </a:lnTo>
                <a:lnTo>
                  <a:pt x="457200" y="437388"/>
                </a:lnTo>
                <a:lnTo>
                  <a:pt x="0" y="43738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0" name="Freeform 490"/>
          <p:cNvSpPr/>
          <p:nvPr/>
        </p:nvSpPr>
        <p:spPr>
          <a:xfrm>
            <a:off x="3827526" y="2590039"/>
            <a:ext cx="286512" cy="275844"/>
          </a:xfrm>
          <a:custGeom>
            <a:avLst/>
            <a:gdLst/>
            <a:ahLst/>
            <a:cxnLst/>
            <a:rect l="0" t="0" r="0" b="0"/>
            <a:pathLst>
              <a:path w="286512" h="275844">
                <a:moveTo>
                  <a:pt x="0" y="0"/>
                </a:moveTo>
                <a:lnTo>
                  <a:pt x="286512" y="0"/>
                </a:lnTo>
                <a:lnTo>
                  <a:pt x="286512" y="275844"/>
                </a:lnTo>
                <a:lnTo>
                  <a:pt x="0" y="275844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1" name="Freeform 491"/>
          <p:cNvSpPr/>
          <p:nvPr/>
        </p:nvSpPr>
        <p:spPr>
          <a:xfrm>
            <a:off x="4060697" y="3073146"/>
            <a:ext cx="850393" cy="326136"/>
          </a:xfrm>
          <a:custGeom>
            <a:avLst/>
            <a:gdLst/>
            <a:ahLst/>
            <a:cxnLst/>
            <a:rect l="0" t="0" r="0" b="0"/>
            <a:pathLst>
              <a:path w="850393" h="326136">
                <a:moveTo>
                  <a:pt x="0" y="0"/>
                </a:moveTo>
                <a:lnTo>
                  <a:pt x="850393" y="0"/>
                </a:lnTo>
                <a:lnTo>
                  <a:pt x="850393" y="326136"/>
                </a:lnTo>
                <a:lnTo>
                  <a:pt x="0" y="326136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Freeform 492"/>
          <p:cNvSpPr/>
          <p:nvPr/>
        </p:nvSpPr>
        <p:spPr>
          <a:xfrm>
            <a:off x="4100321" y="4909566"/>
            <a:ext cx="1095757" cy="376429"/>
          </a:xfrm>
          <a:custGeom>
            <a:avLst/>
            <a:gdLst/>
            <a:ahLst/>
            <a:cxnLst/>
            <a:rect l="0" t="0" r="0" b="0"/>
            <a:pathLst>
              <a:path w="1095757" h="376429">
                <a:moveTo>
                  <a:pt x="0" y="0"/>
                </a:moveTo>
                <a:lnTo>
                  <a:pt x="1095757" y="0"/>
                </a:lnTo>
                <a:lnTo>
                  <a:pt x="1095757" y="376429"/>
                </a:lnTo>
                <a:lnTo>
                  <a:pt x="0" y="376429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Freeform 493"/>
          <p:cNvSpPr/>
          <p:nvPr/>
        </p:nvSpPr>
        <p:spPr>
          <a:xfrm>
            <a:off x="8256269" y="3640074"/>
            <a:ext cx="1583437" cy="440436"/>
          </a:xfrm>
          <a:custGeom>
            <a:avLst/>
            <a:gdLst/>
            <a:ahLst/>
            <a:cxnLst/>
            <a:rect l="0" t="0" r="0" b="0"/>
            <a:pathLst>
              <a:path w="1583437" h="440436">
                <a:moveTo>
                  <a:pt x="0" y="0"/>
                </a:moveTo>
                <a:lnTo>
                  <a:pt x="1583437" y="0"/>
                </a:lnTo>
                <a:lnTo>
                  <a:pt x="1583437" y="440436"/>
                </a:lnTo>
                <a:lnTo>
                  <a:pt x="0" y="440436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Rectangle 494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23</a:t>
            </a:r>
          </a:p>
        </p:txBody>
      </p:sp>
      <p:sp>
        <p:nvSpPr>
          <p:cNvPr id="495" name="Rectangle 495"/>
          <p:cNvSpPr/>
          <p:nvPr/>
        </p:nvSpPr>
        <p:spPr>
          <a:xfrm>
            <a:off x="324002" y="501485"/>
            <a:ext cx="4076790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Catalog Updat</a:t>
            </a:r>
            <a:r>
              <a:rPr lang="en-US" sz="2798" b="1" i="0" spc="82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2798" b="1" i="0" spc="784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Ste</a:t>
            </a:r>
            <a:r>
              <a:rPr lang="en-US" sz="2798" b="1" i="0" spc="789" baseline="0" dirty="0">
                <a:solidFill>
                  <a:srgbClr val="FFFFFF"/>
                </a:solidFill>
                <a:latin typeface="Arial"/>
              </a:rPr>
              <a:t>p4</a:t>
            </a:r>
          </a:p>
        </p:txBody>
      </p:sp>
      <p:sp>
        <p:nvSpPr>
          <p:cNvPr id="496" name="Rectangle 496"/>
          <p:cNvSpPr/>
          <p:nvPr/>
        </p:nvSpPr>
        <p:spPr>
          <a:xfrm>
            <a:off x="415442" y="1327779"/>
            <a:ext cx="673849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Once your new catalog version is read</a:t>
            </a:r>
            <a:r>
              <a:rPr lang="en-US" sz="1596" b="0" i="0" spc="-138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, log in you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-6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Ariba Netwo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k account.</a:t>
            </a:r>
          </a:p>
        </p:txBody>
      </p:sp>
      <p:sp>
        <p:nvSpPr>
          <p:cNvPr id="497" name="Rectangle 497"/>
          <p:cNvSpPr/>
          <p:nvPr/>
        </p:nvSpPr>
        <p:spPr>
          <a:xfrm>
            <a:off x="566623" y="1874895"/>
            <a:ext cx="6475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7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1	</a:t>
            </a:r>
            <a:r>
              <a:rPr lang="en-US" sz="1596" b="1" i="0" spc="0" baseline="0" dirty="0">
                <a:solidFill>
                  <a:srgbClr val="000000"/>
                </a:solidFill>
                <a:latin typeface="Arial"/>
              </a:rPr>
              <a:t>Se</a:t>
            </a:r>
          </a:p>
        </p:txBody>
      </p:sp>
      <p:sp>
        <p:nvSpPr>
          <p:cNvPr id="498" name="Rectangle 498"/>
          <p:cNvSpPr/>
          <p:nvPr/>
        </p:nvSpPr>
        <p:spPr>
          <a:xfrm>
            <a:off x="967435" y="1882261"/>
            <a:ext cx="172693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Select your catalog</a:t>
            </a:r>
          </a:p>
        </p:txBody>
      </p:sp>
      <p:sp>
        <p:nvSpPr>
          <p:cNvPr id="499" name="Rectangle 499"/>
          <p:cNvSpPr/>
          <p:nvPr/>
        </p:nvSpPr>
        <p:spPr>
          <a:xfrm>
            <a:off x="566623" y="2508244"/>
            <a:ext cx="64758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99287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2	</a:t>
            </a:r>
            <a:r>
              <a:rPr lang="en-US" sz="1596" b="1" i="0" spc="0" baseline="0" dirty="0">
                <a:solidFill>
                  <a:srgbClr val="000000"/>
                </a:solidFill>
                <a:latin typeface="Arial"/>
              </a:rPr>
              <a:t>Se</a:t>
            </a:r>
          </a:p>
        </p:txBody>
      </p:sp>
      <p:sp>
        <p:nvSpPr>
          <p:cNvPr id="500" name="Rectangle 500"/>
          <p:cNvSpPr/>
          <p:nvPr/>
        </p:nvSpPr>
        <p:spPr>
          <a:xfrm>
            <a:off x="967435" y="2488179"/>
            <a:ext cx="1399762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4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View/Edit</a:t>
            </a:r>
          </a:p>
        </p:txBody>
      </p:sp>
      <p:sp>
        <p:nvSpPr>
          <p:cNvPr id="501" name="Rectangle 501"/>
          <p:cNvSpPr/>
          <p:nvPr/>
        </p:nvSpPr>
        <p:spPr>
          <a:xfrm>
            <a:off x="559308" y="3141593"/>
            <a:ext cx="590079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375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1596" b="1" i="0" spc="0" baseline="0" dirty="0">
                <a:solidFill>
                  <a:srgbClr val="000000"/>
                </a:solidFill>
                <a:latin typeface="Arial"/>
              </a:rPr>
              <a:t>Se</a:t>
            </a:r>
          </a:p>
        </p:txBody>
      </p:sp>
      <p:sp>
        <p:nvSpPr>
          <p:cNvPr id="502" name="Rectangle 502"/>
          <p:cNvSpPr/>
          <p:nvPr/>
        </p:nvSpPr>
        <p:spPr>
          <a:xfrm>
            <a:off x="960424" y="3149848"/>
            <a:ext cx="1259600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3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Content</a:t>
            </a:r>
          </a:p>
        </p:txBody>
      </p:sp>
      <p:sp>
        <p:nvSpPr>
          <p:cNvPr id="503" name="Rectangle 503"/>
          <p:cNvSpPr/>
          <p:nvPr/>
        </p:nvSpPr>
        <p:spPr>
          <a:xfrm>
            <a:off x="566623" y="3805803"/>
            <a:ext cx="58967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1376" algn="l"/>
              </a:tabLst>
            </a:pP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4	</a:t>
            </a:r>
            <a:r>
              <a:rPr lang="en-US" sz="1596" b="1" i="0" spc="0" baseline="0" dirty="0">
                <a:solidFill>
                  <a:srgbClr val="000000"/>
                </a:solidFill>
                <a:latin typeface="Arial"/>
              </a:rPr>
              <a:t>Se</a:t>
            </a:r>
          </a:p>
        </p:txBody>
      </p:sp>
      <p:sp>
        <p:nvSpPr>
          <p:cNvPr id="504" name="Rectangle 504"/>
          <p:cNvSpPr/>
          <p:nvPr/>
        </p:nvSpPr>
        <p:spPr>
          <a:xfrm>
            <a:off x="974445" y="3755257"/>
            <a:ext cx="239130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4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Upload Catalog File</a:t>
            </a:r>
          </a:p>
        </p:txBody>
      </p:sp>
      <p:sp>
        <p:nvSpPr>
          <p:cNvPr id="505" name="Rectangle 505"/>
          <p:cNvSpPr/>
          <p:nvPr/>
        </p:nvSpPr>
        <p:spPr>
          <a:xfrm>
            <a:off x="4125214" y="2312366"/>
            <a:ext cx="12710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0AB00"/>
                </a:solidFill>
                <a:latin typeface="Arial"/>
              </a:rPr>
              <a:t>1</a:t>
            </a:r>
          </a:p>
        </p:txBody>
      </p:sp>
      <p:sp>
        <p:nvSpPr>
          <p:cNvPr id="506" name="Rectangle 506"/>
          <p:cNvSpPr/>
          <p:nvPr/>
        </p:nvSpPr>
        <p:spPr>
          <a:xfrm>
            <a:off x="4999354" y="2827224"/>
            <a:ext cx="12710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0AB00"/>
                </a:solidFill>
                <a:latin typeface="Arial"/>
              </a:rPr>
              <a:t>2</a:t>
            </a:r>
          </a:p>
        </p:txBody>
      </p:sp>
      <p:sp>
        <p:nvSpPr>
          <p:cNvPr id="507" name="Rectangle 507"/>
          <p:cNvSpPr/>
          <p:nvPr/>
        </p:nvSpPr>
        <p:spPr>
          <a:xfrm>
            <a:off x="5306821" y="4666057"/>
            <a:ext cx="12710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0AB00"/>
                </a:solidFill>
                <a:latin typeface="Arial"/>
              </a:rPr>
              <a:t>3</a:t>
            </a:r>
          </a:p>
        </p:txBody>
      </p:sp>
      <p:sp>
        <p:nvSpPr>
          <p:cNvPr id="508" name="Rectangle 508"/>
          <p:cNvSpPr/>
          <p:nvPr/>
        </p:nvSpPr>
        <p:spPr>
          <a:xfrm>
            <a:off x="10052304" y="4054044"/>
            <a:ext cx="12710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0AB00"/>
                </a:solidFill>
                <a:latin typeface="Arial"/>
              </a:rPr>
              <a:t>4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Freeform 509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0" name="Freeform 510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1" name="Freeform 511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12" name="Picture 51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76115" y="2145792"/>
            <a:ext cx="7147559" cy="3404616"/>
          </a:xfrm>
          <a:prstGeom prst="rect">
            <a:avLst/>
          </a:prstGeom>
          <a:noFill/>
        </p:spPr>
      </p:pic>
      <p:sp>
        <p:nvSpPr>
          <p:cNvPr id="513" name="Freeform 513"/>
          <p:cNvSpPr/>
          <p:nvPr/>
        </p:nvSpPr>
        <p:spPr>
          <a:xfrm>
            <a:off x="324611" y="1389889"/>
            <a:ext cx="457200" cy="435863"/>
          </a:xfrm>
          <a:custGeom>
            <a:avLst/>
            <a:gdLst/>
            <a:ahLst/>
            <a:cxnLst/>
            <a:rect l="0" t="0" r="0" b="0"/>
            <a:pathLst>
              <a:path w="457200" h="435863">
                <a:moveTo>
                  <a:pt x="0" y="0"/>
                </a:moveTo>
                <a:lnTo>
                  <a:pt x="457200" y="0"/>
                </a:lnTo>
                <a:lnTo>
                  <a:pt x="457200" y="435863"/>
                </a:lnTo>
                <a:lnTo>
                  <a:pt x="0" y="435863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4" name="Freeform 514"/>
          <p:cNvSpPr/>
          <p:nvPr/>
        </p:nvSpPr>
        <p:spPr>
          <a:xfrm>
            <a:off x="324611" y="2077212"/>
            <a:ext cx="457200" cy="435865"/>
          </a:xfrm>
          <a:custGeom>
            <a:avLst/>
            <a:gdLst/>
            <a:ahLst/>
            <a:cxnLst/>
            <a:rect l="0" t="0" r="0" b="0"/>
            <a:pathLst>
              <a:path w="457200" h="435865">
                <a:moveTo>
                  <a:pt x="0" y="0"/>
                </a:moveTo>
                <a:lnTo>
                  <a:pt x="457200" y="0"/>
                </a:lnTo>
                <a:lnTo>
                  <a:pt x="457200" y="435865"/>
                </a:lnTo>
                <a:lnTo>
                  <a:pt x="0" y="43586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5" name="Freeform 515"/>
          <p:cNvSpPr/>
          <p:nvPr/>
        </p:nvSpPr>
        <p:spPr>
          <a:xfrm>
            <a:off x="4187190" y="3461766"/>
            <a:ext cx="986027" cy="359664"/>
          </a:xfrm>
          <a:custGeom>
            <a:avLst/>
            <a:gdLst/>
            <a:ahLst/>
            <a:cxnLst/>
            <a:rect l="0" t="0" r="0" b="0"/>
            <a:pathLst>
              <a:path w="986027" h="359664">
                <a:moveTo>
                  <a:pt x="0" y="0"/>
                </a:moveTo>
                <a:lnTo>
                  <a:pt x="986027" y="0"/>
                </a:lnTo>
                <a:lnTo>
                  <a:pt x="986027" y="359664"/>
                </a:lnTo>
                <a:lnTo>
                  <a:pt x="0" y="359664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6" name="Freeform 516"/>
          <p:cNvSpPr/>
          <p:nvPr/>
        </p:nvSpPr>
        <p:spPr>
          <a:xfrm>
            <a:off x="6003797" y="3687318"/>
            <a:ext cx="926593" cy="361188"/>
          </a:xfrm>
          <a:custGeom>
            <a:avLst/>
            <a:gdLst/>
            <a:ahLst/>
            <a:cxnLst/>
            <a:rect l="0" t="0" r="0" b="0"/>
            <a:pathLst>
              <a:path w="926593" h="361188">
                <a:moveTo>
                  <a:pt x="0" y="0"/>
                </a:moveTo>
                <a:lnTo>
                  <a:pt x="926593" y="0"/>
                </a:lnTo>
                <a:lnTo>
                  <a:pt x="926593" y="361188"/>
                </a:lnTo>
                <a:lnTo>
                  <a:pt x="0" y="361188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17" name="Rectangle 517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24</a:t>
            </a:r>
          </a:p>
        </p:txBody>
      </p:sp>
      <p:sp>
        <p:nvSpPr>
          <p:cNvPr id="518" name="Rectangle 518"/>
          <p:cNvSpPr/>
          <p:nvPr/>
        </p:nvSpPr>
        <p:spPr>
          <a:xfrm>
            <a:off x="324002" y="501485"/>
            <a:ext cx="4076790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Catalog Updat</a:t>
            </a:r>
            <a:r>
              <a:rPr lang="en-US" sz="2798" b="1" i="0" spc="82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2798" b="1" i="0" spc="784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Ste</a:t>
            </a:r>
            <a:r>
              <a:rPr lang="en-US" sz="2798" b="1" i="0" spc="789" baseline="0" dirty="0">
                <a:solidFill>
                  <a:srgbClr val="FFFFFF"/>
                </a:solidFill>
                <a:latin typeface="Arial"/>
              </a:rPr>
              <a:t>p5</a:t>
            </a:r>
          </a:p>
        </p:txBody>
      </p:sp>
      <p:sp>
        <p:nvSpPr>
          <p:cNvPr id="519" name="Rectangle 519"/>
          <p:cNvSpPr/>
          <p:nvPr/>
        </p:nvSpPr>
        <p:spPr>
          <a:xfrm>
            <a:off x="471830" y="1494530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1</a:t>
            </a:r>
          </a:p>
        </p:txBody>
      </p:sp>
      <p:sp>
        <p:nvSpPr>
          <p:cNvPr id="520" name="Rectangle 520"/>
          <p:cNvSpPr/>
          <p:nvPr/>
        </p:nvSpPr>
        <p:spPr>
          <a:xfrm>
            <a:off x="471830" y="2181473"/>
            <a:ext cx="112696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521" name="Rectangle 521"/>
          <p:cNvSpPr/>
          <p:nvPr/>
        </p:nvSpPr>
        <p:spPr>
          <a:xfrm>
            <a:off x="872642" y="1497579"/>
            <a:ext cx="603064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6" b="0" i="0" spc="426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1" i="0" spc="0" baseline="0" dirty="0">
                <a:solidFill>
                  <a:srgbClr val="FFFFFF"/>
                </a:solidFill>
                <a:latin typeface="Arial"/>
              </a:rPr>
              <a:t>Choose Fil</a:t>
            </a:r>
            <a:r>
              <a:rPr lang="en-US" sz="1596" b="1" i="0" spc="485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and bro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 to the catalog file on your compute</a:t>
            </a:r>
            <a:r>
              <a:rPr lang="en-US" sz="1596" b="0" i="0" spc="-72" baseline="0" dirty="0">
                <a:solidFill>
                  <a:srgbClr val="FFFFFF"/>
                </a:solidFill>
                <a:latin typeface="Arial"/>
              </a:rPr>
              <a:t>r.</a:t>
            </a:r>
          </a:p>
        </p:txBody>
      </p:sp>
      <p:sp>
        <p:nvSpPr>
          <p:cNvPr id="522" name="Rectangle 522"/>
          <p:cNvSpPr/>
          <p:nvPr/>
        </p:nvSpPr>
        <p:spPr>
          <a:xfrm>
            <a:off x="872642" y="2179410"/>
            <a:ext cx="2470611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Clic</a:t>
            </a:r>
            <a:r>
              <a:rPr lang="en-US" sz="1598" b="0" i="0" spc="427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8" b="1" i="0" spc="-84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8" b="1" i="0" spc="0" baseline="0" dirty="0">
                <a:solidFill>
                  <a:srgbClr val="FFFFFF"/>
                </a:solidFill>
                <a:latin typeface="Arial"/>
              </a:rPr>
              <a:t>alidate and Publish</a:t>
            </a:r>
          </a:p>
        </p:txBody>
      </p:sp>
      <p:sp>
        <p:nvSpPr>
          <p:cNvPr id="523" name="Rectangle 523"/>
          <p:cNvSpPr/>
          <p:nvPr/>
        </p:nvSpPr>
        <p:spPr>
          <a:xfrm>
            <a:off x="5266054" y="3419044"/>
            <a:ext cx="1727555" cy="2809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600453" algn="l"/>
                <a:tab pos="1600453" algn="l"/>
              </a:tabLst>
            </a:pPr>
            <a:r>
              <a:rPr lang="en-US" sz="1800" b="1" i="0" spc="0" baseline="0" dirty="0">
                <a:solidFill>
                  <a:srgbClr val="F0AB00"/>
                </a:solidFill>
                <a:latin typeface="Arial"/>
              </a:rPr>
              <a:t>1	</a:t>
            </a:r>
            <a:r>
              <a:rPr lang="en-US" sz="2727" b="1" i="0" spc="0" baseline="-7888" dirty="0">
                <a:solidFill>
                  <a:srgbClr val="F0AB00"/>
                </a:solidFill>
                <a:latin typeface="Arial"/>
              </a:rPr>
              <a:t>2	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Freeform 524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5" name="Freeform 525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6" name="Freeform 526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27" name="Picture 52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59708" y="2767584"/>
            <a:ext cx="6534911" cy="3741420"/>
          </a:xfrm>
          <a:prstGeom prst="rect">
            <a:avLst/>
          </a:prstGeom>
          <a:noFill/>
        </p:spPr>
      </p:pic>
      <p:sp>
        <p:nvSpPr>
          <p:cNvPr id="528" name="Freeform 528"/>
          <p:cNvSpPr/>
          <p:nvPr/>
        </p:nvSpPr>
        <p:spPr>
          <a:xfrm>
            <a:off x="4156709" y="4770883"/>
            <a:ext cx="313944" cy="294132"/>
          </a:xfrm>
          <a:custGeom>
            <a:avLst/>
            <a:gdLst/>
            <a:ahLst/>
            <a:cxnLst/>
            <a:rect l="0" t="0" r="0" b="0"/>
            <a:pathLst>
              <a:path w="313944" h="294132">
                <a:moveTo>
                  <a:pt x="0" y="0"/>
                </a:moveTo>
                <a:lnTo>
                  <a:pt x="313944" y="0"/>
                </a:lnTo>
                <a:lnTo>
                  <a:pt x="313944" y="294132"/>
                </a:lnTo>
                <a:lnTo>
                  <a:pt x="0" y="294132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9" name="Freeform 529"/>
          <p:cNvSpPr/>
          <p:nvPr/>
        </p:nvSpPr>
        <p:spPr>
          <a:xfrm>
            <a:off x="6185153" y="6022086"/>
            <a:ext cx="1088137" cy="170688"/>
          </a:xfrm>
          <a:custGeom>
            <a:avLst/>
            <a:gdLst/>
            <a:ahLst/>
            <a:cxnLst/>
            <a:rect l="0" t="0" r="0" b="0"/>
            <a:pathLst>
              <a:path w="1088137" h="170688">
                <a:moveTo>
                  <a:pt x="0" y="0"/>
                </a:moveTo>
                <a:lnTo>
                  <a:pt x="1088137" y="0"/>
                </a:lnTo>
                <a:lnTo>
                  <a:pt x="1088137" y="170688"/>
                </a:lnTo>
                <a:lnTo>
                  <a:pt x="0" y="170688"/>
                </a:lnTo>
                <a:lnTo>
                  <a:pt x="0" y="0"/>
                </a:lnTo>
                <a:close/>
              </a:path>
            </a:pathLst>
          </a:custGeom>
          <a:noFill/>
          <a:ln w="38100" cap="flat" cmpd="sng">
            <a:solidFill>
              <a:srgbClr val="F0AB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" name="Rectangle 530"/>
          <p:cNvSpPr/>
          <p:nvPr/>
        </p:nvSpPr>
        <p:spPr>
          <a:xfrm>
            <a:off x="324002" y="6627311"/>
            <a:ext cx="11544424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16639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25</a:t>
            </a:r>
          </a:p>
        </p:txBody>
      </p:sp>
      <p:sp>
        <p:nvSpPr>
          <p:cNvPr id="531" name="Rectangle 531"/>
          <p:cNvSpPr/>
          <p:nvPr/>
        </p:nvSpPr>
        <p:spPr>
          <a:xfrm>
            <a:off x="324002" y="501485"/>
            <a:ext cx="6329559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Catalog Updat</a:t>
            </a:r>
            <a:r>
              <a:rPr lang="en-US" sz="2798" b="1" i="0" spc="82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2798" b="1" i="0" spc="784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Latest </a:t>
            </a:r>
            <a:r>
              <a:rPr lang="en-US" sz="2798" b="1" i="0" spc="-135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ersion Only</a:t>
            </a:r>
          </a:p>
        </p:txBody>
      </p:sp>
      <p:sp>
        <p:nvSpPr>
          <p:cNvPr id="532" name="Rectangle 532"/>
          <p:cNvSpPr/>
          <p:nvPr/>
        </p:nvSpPr>
        <p:spPr>
          <a:xfrm>
            <a:off x="415442" y="1341463"/>
            <a:ext cx="5707338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8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The latest version is th</a:t>
            </a:r>
            <a:r>
              <a:rPr lang="en-US" sz="1598" b="0" i="0" spc="-2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 only one available</a:t>
            </a:r>
            <a:r>
              <a:rPr lang="en-US" sz="1598" b="0" i="0" spc="-3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for modifications.</a:t>
            </a:r>
          </a:p>
        </p:txBody>
      </p:sp>
      <p:sp>
        <p:nvSpPr>
          <p:cNvPr id="533" name="Rectangle 533"/>
          <p:cNvSpPr/>
          <p:nvPr/>
        </p:nvSpPr>
        <p:spPr>
          <a:xfrm>
            <a:off x="415442" y="1738370"/>
            <a:ext cx="7112975" cy="6293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-184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 access previous versions,</a:t>
            </a:r>
            <a:r>
              <a:rPr lang="en-US" sz="1596" b="0" i="0" spc="-3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-21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 must delete the more recen</a:t>
            </a:r>
            <a:r>
              <a:rPr lang="en-US" sz="1596" b="0" i="0" spc="-21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versions </a:t>
            </a:r>
            <a:r>
              <a:rPr lang="en-US" sz="1596" b="0" i="0" spc="-21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irst.</a:t>
            </a:r>
          </a:p>
          <a:p>
            <a:pPr marL="0">
              <a:lnSpc>
                <a:spcPts val="3119"/>
              </a:lnSpc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When a catalog has several versions, you can delete all of them by clicking:</a:t>
            </a:r>
          </a:p>
        </p:txBody>
      </p:sp>
      <p:sp>
        <p:nvSpPr>
          <p:cNvPr id="534" name="Rectangle 534"/>
          <p:cNvSpPr/>
          <p:nvPr/>
        </p:nvSpPr>
        <p:spPr>
          <a:xfrm>
            <a:off x="701954" y="2378450"/>
            <a:ext cx="8015861" cy="4769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Delete &gt;</a:t>
            </a:r>
            <a:r>
              <a:rPr lang="en-US" sz="1596" b="0" i="0" spc="-9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All ve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sions or onl</a:t>
            </a:r>
            <a:r>
              <a:rPr lang="en-US" sz="1596" b="0" i="0" spc="-21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delete the latest version </a:t>
            </a:r>
            <a:r>
              <a:rPr lang="en-US" sz="1596" b="0" i="0" spc="-21" baseline="0" dirty="0">
                <a:solidFill>
                  <a:srgbClr val="FFFFFF"/>
                </a:solidFill>
                <a:latin typeface="Arial"/>
              </a:rPr>
              <a:t>b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 selecting th</a:t>
            </a:r>
            <a:r>
              <a:rPr lang="en-US" sz="1596" b="0" i="0" spc="-2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 catalog and clicking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Delete &gt; Latest </a:t>
            </a:r>
            <a:r>
              <a:rPr lang="en-US" sz="1596" b="0" i="0" spc="-63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ersion Only</a:t>
            </a:r>
          </a:p>
        </p:txBody>
      </p:sp>
      <p:sp>
        <p:nvSpPr>
          <p:cNvPr id="535" name="Rectangle 535"/>
          <p:cNvSpPr/>
          <p:nvPr/>
        </p:nvSpPr>
        <p:spPr>
          <a:xfrm>
            <a:off x="4012691" y="5099508"/>
            <a:ext cx="12710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0AB00"/>
                </a:solidFill>
                <a:latin typeface="Arial"/>
              </a:rPr>
              <a:t>1</a:t>
            </a:r>
          </a:p>
        </p:txBody>
      </p:sp>
      <p:sp>
        <p:nvSpPr>
          <p:cNvPr id="536" name="Rectangle 536"/>
          <p:cNvSpPr/>
          <p:nvPr/>
        </p:nvSpPr>
        <p:spPr>
          <a:xfrm>
            <a:off x="7411211" y="6030926"/>
            <a:ext cx="127101" cy="2628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0AB00"/>
                </a:solidFill>
                <a:latin typeface="Arial"/>
              </a:rPr>
              <a:t>2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Freeform 537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Freeform 538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9" name="Picture 53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23" cy="454151"/>
          </a:xfrm>
          <a:prstGeom prst="rect">
            <a:avLst/>
          </a:prstGeom>
          <a:noFill/>
        </p:spPr>
      </p:pic>
      <p:pic>
        <p:nvPicPr>
          <p:cNvPr id="540" name="Picture 54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3278124"/>
            <a:ext cx="1476755" cy="288035"/>
          </a:xfrm>
          <a:prstGeom prst="rect">
            <a:avLst/>
          </a:prstGeom>
          <a:noFill/>
        </p:spPr>
      </p:pic>
      <p:sp>
        <p:nvSpPr>
          <p:cNvPr id="541" name="Rectangle 541"/>
          <p:cNvSpPr/>
          <p:nvPr/>
        </p:nvSpPr>
        <p:spPr>
          <a:xfrm>
            <a:off x="324002" y="1898650"/>
            <a:ext cx="3810761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Thank you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reeform 11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7" name="Freeform 117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8" name="Picture 11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23" cy="454151"/>
          </a:xfrm>
          <a:prstGeom prst="rect">
            <a:avLst/>
          </a:prstGeom>
          <a:noFill/>
        </p:spPr>
      </p:pic>
      <p:pic>
        <p:nvPicPr>
          <p:cNvPr id="119" name="Picture 1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4925"/>
            <a:ext cx="1476755" cy="288035"/>
          </a:xfrm>
          <a:prstGeom prst="rect">
            <a:avLst/>
          </a:prstGeom>
          <a:noFill/>
        </p:spPr>
      </p:pic>
      <p:sp>
        <p:nvSpPr>
          <p:cNvPr id="120" name="Rectangle 120"/>
          <p:cNvSpPr/>
          <p:nvPr/>
        </p:nvSpPr>
        <p:spPr>
          <a:xfrm>
            <a:off x="324002" y="2471674"/>
            <a:ext cx="7620761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What is CIF Catalog?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Freeform 12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2" name="Freeform 12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3" name="Freeform 12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4" name="Rectangle 124"/>
          <p:cNvSpPr/>
          <p:nvPr/>
        </p:nvSpPr>
        <p:spPr>
          <a:xfrm>
            <a:off x="324002" y="6627311"/>
            <a:ext cx="11544367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4	</a:t>
            </a:r>
          </a:p>
        </p:txBody>
      </p:sp>
      <p:sp>
        <p:nvSpPr>
          <p:cNvPr id="125" name="Rectangle 125"/>
          <p:cNvSpPr/>
          <p:nvPr/>
        </p:nvSpPr>
        <p:spPr>
          <a:xfrm>
            <a:off x="324002" y="501485"/>
            <a:ext cx="3555283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What i</a:t>
            </a:r>
            <a:r>
              <a:rPr lang="en-US" sz="2798" b="1" i="0" spc="77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CI</a:t>
            </a:r>
            <a:r>
              <a:rPr lang="en-US" sz="2798" b="1" i="0" spc="771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Catalog?</a:t>
            </a:r>
          </a:p>
        </p:txBody>
      </p:sp>
      <p:sp>
        <p:nvSpPr>
          <p:cNvPr id="126" name="Rectangle 126"/>
          <p:cNvSpPr/>
          <p:nvPr/>
        </p:nvSpPr>
        <p:spPr>
          <a:xfrm>
            <a:off x="324002" y="1314063"/>
            <a:ext cx="11548571" cy="7207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435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stati</a:t>
            </a:r>
            <a:r>
              <a:rPr lang="en-US" sz="1596" b="0" i="0" spc="521" baseline="0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catalo</a:t>
            </a:r>
            <a:r>
              <a:rPr lang="en-US" sz="1596" b="0" i="0" spc="520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(CIF</a:t>
            </a:r>
            <a:r>
              <a:rPr lang="en-US" sz="1596" b="0" i="0" spc="517" baseline="0" dirty="0">
                <a:solidFill>
                  <a:srgbClr val="FFFFFF"/>
                </a:solidFill>
                <a:latin typeface="Arial"/>
              </a:rPr>
              <a:t>)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1596" b="0" i="0" spc="521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516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tex</a:t>
            </a:r>
            <a:r>
              <a:rPr lang="en-US" sz="1596" b="0" i="0" spc="518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fil</a:t>
            </a:r>
            <a:r>
              <a:rPr lang="en-US" sz="1596" b="0" i="0" spc="506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store</a:t>
            </a:r>
            <a:r>
              <a:rPr lang="en-US" sz="1596" b="0" i="0" spc="534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529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</a:t>
            </a:r>
            <a:r>
              <a:rPr lang="en-US" sz="1596" b="0" i="0" spc="515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Networ</a:t>
            </a:r>
            <a:r>
              <a:rPr lang="en-US" sz="1596" b="0" i="0" spc="531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tha</a:t>
            </a:r>
            <a:r>
              <a:rPr lang="en-US" sz="1596" b="0" i="0" spc="529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describe</a:t>
            </a:r>
            <a:r>
              <a:rPr lang="en-US" sz="1596" b="0" i="0" spc="515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517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product</a:t>
            </a:r>
            <a:r>
              <a:rPr lang="en-US" sz="1596" b="0" i="0" spc="539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6" b="0" i="0" spc="517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service</a:t>
            </a:r>
            <a:r>
              <a:rPr lang="en-US" sz="1596" b="0" i="0" spc="512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6" b="0" i="0" spc="524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organizatio</a:t>
            </a:r>
            <a:r>
              <a:rPr lang="en-US" sz="1596" b="0" i="0" spc="499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-24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fers</a:t>
            </a:r>
          </a:p>
          <a:p>
            <a:pPr marL="286511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6" b="0" i="0" spc="601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596" b="0" i="0" spc="616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price</a:t>
            </a:r>
            <a:r>
              <a:rPr lang="en-US" sz="1596" b="0" i="0" spc="599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</a:t>
            </a:r>
            <a:r>
              <a:rPr lang="en-US" sz="1596" b="0" i="0" spc="601" baseline="0" dirty="0">
                <a:solidFill>
                  <a:srgbClr val="FFFFFF"/>
                </a:solidFill>
                <a:latin typeface="Arial"/>
              </a:rPr>
              <a:t>u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charge</a:t>
            </a:r>
            <a:r>
              <a:rPr lang="en-US" sz="1596" b="0" i="0" spc="612" baseline="0" dirty="0">
                <a:solidFill>
                  <a:srgbClr val="FFFFFF"/>
                </a:solidFill>
                <a:latin typeface="Arial"/>
              </a:rPr>
              <a:t>.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ARLA</a:t>
            </a:r>
            <a:r>
              <a:rPr lang="en-US" sz="1596" b="1" i="0" spc="-60" baseline="0" dirty="0">
                <a:solidFill>
                  <a:srgbClr val="FFFFFF"/>
                </a:solidFill>
                <a:latin typeface="Arial"/>
              </a:rPr>
              <a:t>’</a:t>
            </a:r>
            <a:r>
              <a:rPr lang="en-US" sz="1596" b="1" i="0" spc="599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user</a:t>
            </a:r>
            <a:r>
              <a:rPr lang="en-US" sz="1596" b="0" i="0" spc="60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acces</a:t>
            </a:r>
            <a:r>
              <a:rPr lang="en-US" sz="1596" b="0" i="0" spc="621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6" b="0" i="0" spc="60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catalo</a:t>
            </a:r>
            <a:r>
              <a:rPr lang="en-US" sz="1596" b="0" i="0" spc="604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throug</a:t>
            </a:r>
            <a:r>
              <a:rPr lang="en-US" sz="1596" b="0" i="0" spc="613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</a:t>
            </a:r>
            <a:r>
              <a:rPr lang="en-US" sz="1596" b="0" i="0" spc="580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</a:t>
            </a:r>
            <a:r>
              <a:rPr lang="en-US" sz="1596" b="0" i="0" spc="587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Procuremen</a:t>
            </a:r>
            <a:r>
              <a:rPr lang="en-US" sz="1596" b="0" i="0" spc="647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596" b="0" i="0" spc="612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purchas</a:t>
            </a:r>
            <a:r>
              <a:rPr lang="en-US" sz="1596" b="0" i="0" spc="613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6" b="0" i="0" spc="615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products</a:t>
            </a:r>
          </a:p>
          <a:p>
            <a:pPr marL="286511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596" b="0" i="0" spc="445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service</a:t>
            </a:r>
            <a:r>
              <a:rPr lang="en-US" sz="1596" b="0" i="0" spc="428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596" b="0" i="0" spc="-26" baseline="0" dirty="0">
                <a:solidFill>
                  <a:srgbClr val="FFFFFF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ferings.</a:t>
            </a:r>
          </a:p>
        </p:txBody>
      </p:sp>
      <p:sp>
        <p:nvSpPr>
          <p:cNvPr id="127" name="Rectangle 127"/>
          <p:cNvSpPr/>
          <p:nvPr/>
        </p:nvSpPr>
        <p:spPr>
          <a:xfrm>
            <a:off x="324002" y="2248529"/>
            <a:ext cx="1999979" cy="48548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 allows:</a:t>
            </a:r>
          </a:p>
          <a:p>
            <a:pPr marL="539495">
              <a:lnSpc>
                <a:spcPts val="1987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Rapi</a:t>
            </a:r>
            <a:r>
              <a:rPr lang="en-US" sz="1403" b="0" i="0" spc="367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Deplo</a:t>
            </a:r>
            <a:r>
              <a:rPr lang="en-US" sz="1403" b="0" i="0" spc="-26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ment</a:t>
            </a:r>
          </a:p>
        </p:txBody>
      </p:sp>
      <p:sp>
        <p:nvSpPr>
          <p:cNvPr id="128" name="Rectangle 128"/>
          <p:cNvSpPr/>
          <p:nvPr/>
        </p:nvSpPr>
        <p:spPr>
          <a:xfrm>
            <a:off x="863498" y="2780418"/>
            <a:ext cx="2524085" cy="456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Grea</a:t>
            </a:r>
            <a:r>
              <a:rPr lang="en-US" sz="1403" b="0" i="0" spc="367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Complianc</a:t>
            </a:r>
            <a:r>
              <a:rPr lang="en-US" sz="1403" b="0" i="0" spc="352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Control</a:t>
            </a:r>
          </a:p>
          <a:p>
            <a:pPr marL="0">
              <a:lnSpc>
                <a:spcPts val="1979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Lo</a:t>
            </a:r>
            <a:r>
              <a:rPr lang="en-US" sz="1403" b="0" i="0" spc="377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Setu</a:t>
            </a:r>
            <a:r>
              <a:rPr lang="en-US" sz="1403" b="0" i="0" spc="354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Cos</a:t>
            </a:r>
            <a:r>
              <a:rPr lang="en-US" sz="1403" b="0" i="0" spc="368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an</a:t>
            </a:r>
            <a:r>
              <a:rPr lang="en-US" sz="1403" b="0" i="0" spc="370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Comple</a:t>
            </a:r>
            <a:r>
              <a:rPr lang="en-US" sz="1403" b="0" i="0" spc="-31" baseline="0" dirty="0">
                <a:solidFill>
                  <a:srgbClr val="FFFFFF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ity</a:t>
            </a:r>
          </a:p>
        </p:txBody>
      </p:sp>
      <p:sp>
        <p:nvSpPr>
          <p:cNvPr id="129" name="Rectangle 129"/>
          <p:cNvSpPr/>
          <p:nvPr/>
        </p:nvSpPr>
        <p:spPr>
          <a:xfrm>
            <a:off x="324002" y="3449156"/>
            <a:ext cx="2838587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8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ARL</a:t>
            </a:r>
            <a:r>
              <a:rPr lang="en-US" sz="1598" b="0" i="0" spc="-12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’s</a:t>
            </a:r>
            <a:r>
              <a:rPr lang="en-US" sz="1598" b="0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users will be able to:</a:t>
            </a:r>
          </a:p>
        </p:txBody>
      </p:sp>
      <p:sp>
        <p:nvSpPr>
          <p:cNvPr id="130" name="Rectangle 130"/>
          <p:cNvSpPr/>
          <p:nvPr/>
        </p:nvSpPr>
        <p:spPr>
          <a:xfrm>
            <a:off x="863498" y="3730251"/>
            <a:ext cx="781445" cy="7079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See;</a:t>
            </a:r>
          </a:p>
          <a:p>
            <a:pPr marL="0">
              <a:lnSpc>
                <a:spcPts val="1980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Compar</a:t>
            </a:r>
            <a:r>
              <a:rPr lang="en-US" sz="1403" b="0" i="0" spc="-11" baseline="0" dirty="0">
                <a:solidFill>
                  <a:srgbClr val="FFFFFF"/>
                </a:solidFill>
                <a:latin typeface="Arial"/>
              </a:rPr>
              <a:t>e;</a:t>
            </a:r>
          </a:p>
          <a:p>
            <a:pPr marL="0">
              <a:lnSpc>
                <a:spcPts val="1980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Bu</a:t>
            </a:r>
            <a:r>
              <a:rPr lang="en-US" sz="1403" b="0" i="0" spc="-20" baseline="0" dirty="0">
                <a:solidFill>
                  <a:srgbClr val="FFFFFF"/>
                </a:solidFill>
                <a:latin typeface="Arial"/>
              </a:rPr>
              <a:t>y;</a:t>
            </a:r>
          </a:p>
        </p:txBody>
      </p:sp>
      <p:sp>
        <p:nvSpPr>
          <p:cNvPr id="131" name="Rectangle 131"/>
          <p:cNvSpPr/>
          <p:nvPr/>
        </p:nvSpPr>
        <p:spPr>
          <a:xfrm>
            <a:off x="1108862" y="4486142"/>
            <a:ext cx="3834954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…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you</a:t>
            </a:r>
            <a:r>
              <a:rPr lang="en-US" sz="1596" b="0" i="0" spc="459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item</a:t>
            </a:r>
            <a:r>
              <a:rPr lang="en-US" sz="1596" b="0" i="0" spc="452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fro</a:t>
            </a:r>
            <a:r>
              <a:rPr lang="en-US" sz="1596" b="0" i="0" spc="472" baseline="0" dirty="0">
                <a:solidFill>
                  <a:srgbClr val="FFFFFF"/>
                </a:solidFill>
                <a:latin typeface="Arial"/>
              </a:rPr>
              <a:t>m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SA</a:t>
            </a:r>
            <a:r>
              <a:rPr lang="en-US" sz="1596" b="0" i="0" spc="328" baseline="0" dirty="0">
                <a:solidFill>
                  <a:srgbClr val="FFFFFF"/>
                </a:solidFill>
                <a:latin typeface="Arial"/>
              </a:rPr>
              <a:t>P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Arib</a:t>
            </a:r>
            <a:r>
              <a:rPr lang="en-US" sz="1596" b="0" i="0" spc="431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Procurement.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Freeform 132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Freeform 133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Freeform 134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35" name="Picture 13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33588" y="1386841"/>
            <a:ext cx="3735323" cy="1752600"/>
          </a:xfrm>
          <a:prstGeom prst="rect">
            <a:avLst/>
          </a:prstGeom>
          <a:noFill/>
        </p:spPr>
      </p:pic>
      <p:pic>
        <p:nvPicPr>
          <p:cNvPr id="136" name="Picture 13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32064" y="3208020"/>
            <a:ext cx="3736848" cy="1607819"/>
          </a:xfrm>
          <a:prstGeom prst="rect">
            <a:avLst/>
          </a:prstGeom>
          <a:noFill/>
        </p:spPr>
      </p:pic>
      <p:pic>
        <p:nvPicPr>
          <p:cNvPr id="137" name="Picture 1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32064" y="4882897"/>
            <a:ext cx="3736848" cy="1607819"/>
          </a:xfrm>
          <a:prstGeom prst="rect">
            <a:avLst/>
          </a:prstGeom>
          <a:noFill/>
        </p:spPr>
      </p:pic>
      <p:sp>
        <p:nvSpPr>
          <p:cNvPr id="138" name="Rectangle 138"/>
          <p:cNvSpPr/>
          <p:nvPr/>
        </p:nvSpPr>
        <p:spPr>
          <a:xfrm>
            <a:off x="324002" y="6627311"/>
            <a:ext cx="11544367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5	</a:t>
            </a:r>
          </a:p>
        </p:txBody>
      </p:sp>
      <p:sp>
        <p:nvSpPr>
          <p:cNvPr id="139" name="Rectangle 139"/>
          <p:cNvSpPr/>
          <p:nvPr/>
        </p:nvSpPr>
        <p:spPr>
          <a:xfrm>
            <a:off x="324002" y="501485"/>
            <a:ext cx="759375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User Interface (customer users</a:t>
            </a:r>
            <a:r>
              <a:rPr lang="en-US" sz="2798" b="1" i="0" spc="796" baseline="0" dirty="0">
                <a:solidFill>
                  <a:srgbClr val="FFFFFF"/>
                </a:solidFill>
                <a:latin typeface="Arial"/>
              </a:rPr>
              <a:t>)</a:t>
            </a:r>
            <a:r>
              <a:rPr lang="en-US" sz="2798" b="1" i="0" spc="784" baseline="0" dirty="0">
                <a:solidFill>
                  <a:srgbClr val="FFFFFF"/>
                </a:solidFill>
                <a:latin typeface="Arial"/>
              </a:rPr>
              <a:t>–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Items </a:t>
            </a:r>
            <a:r>
              <a:rPr lang="en-US" sz="2798" b="1" i="0" spc="-59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iew</a:t>
            </a:r>
          </a:p>
        </p:txBody>
      </p:sp>
      <p:sp>
        <p:nvSpPr>
          <p:cNvPr id="140" name="Rectangle 140"/>
          <p:cNvSpPr/>
          <p:nvPr/>
        </p:nvSpPr>
        <p:spPr>
          <a:xfrm>
            <a:off x="324002" y="1395470"/>
            <a:ext cx="3144063" cy="4771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Search for Items or browse</a:t>
            </a:r>
          </a:p>
          <a:p>
            <a:pPr marL="286511">
              <a:lnSpc>
                <a:spcPts val="1922"/>
              </a:lnSpc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through the different Categories</a:t>
            </a:r>
          </a:p>
        </p:txBody>
      </p:sp>
      <p:sp>
        <p:nvSpPr>
          <p:cNvPr id="141" name="Rectangle 141"/>
          <p:cNvSpPr/>
          <p:nvPr/>
        </p:nvSpPr>
        <p:spPr>
          <a:xfrm>
            <a:off x="324002" y="3285866"/>
            <a:ext cx="2442547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Returned search results</a:t>
            </a:r>
          </a:p>
        </p:txBody>
      </p:sp>
      <p:sp>
        <p:nvSpPr>
          <p:cNvPr id="142" name="Rectangle 142"/>
          <p:cNvSpPr/>
          <p:nvPr/>
        </p:nvSpPr>
        <p:spPr>
          <a:xfrm>
            <a:off x="324002" y="5480679"/>
            <a:ext cx="1752988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59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Single</a:t>
            </a:r>
            <a:r>
              <a:rPr lang="en-US" sz="1596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item view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Freeform 143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Freeform 144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Freeform 145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6" name="Picture 14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2855" y="2360677"/>
            <a:ext cx="10448543" cy="2756916"/>
          </a:xfrm>
          <a:prstGeom prst="rect">
            <a:avLst/>
          </a:prstGeom>
          <a:noFill/>
        </p:spPr>
      </p:pic>
      <p:sp>
        <p:nvSpPr>
          <p:cNvPr id="147" name="Freeform 147"/>
          <p:cNvSpPr/>
          <p:nvPr/>
        </p:nvSpPr>
        <p:spPr>
          <a:xfrm>
            <a:off x="753618" y="2361439"/>
            <a:ext cx="2575560" cy="1525523"/>
          </a:xfrm>
          <a:custGeom>
            <a:avLst/>
            <a:gdLst/>
            <a:ahLst/>
            <a:cxnLst/>
            <a:rect l="0" t="0" r="0" b="0"/>
            <a:pathLst>
              <a:path w="2575560" h="1525523">
                <a:moveTo>
                  <a:pt x="0" y="0"/>
                </a:moveTo>
                <a:lnTo>
                  <a:pt x="2575560" y="0"/>
                </a:lnTo>
                <a:lnTo>
                  <a:pt x="2575560" y="1525523"/>
                </a:lnTo>
                <a:lnTo>
                  <a:pt x="0" y="1525523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E355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Freeform 148"/>
          <p:cNvSpPr/>
          <p:nvPr/>
        </p:nvSpPr>
        <p:spPr>
          <a:xfrm>
            <a:off x="753618" y="3886962"/>
            <a:ext cx="10448543" cy="1231392"/>
          </a:xfrm>
          <a:custGeom>
            <a:avLst/>
            <a:gdLst/>
            <a:ahLst/>
            <a:cxnLst/>
            <a:rect l="0" t="0" r="0" b="0"/>
            <a:pathLst>
              <a:path w="10448543" h="1231392">
                <a:moveTo>
                  <a:pt x="0" y="0"/>
                </a:moveTo>
                <a:lnTo>
                  <a:pt x="10448543" y="0"/>
                </a:lnTo>
                <a:lnTo>
                  <a:pt x="10448543" y="1231392"/>
                </a:lnTo>
                <a:lnTo>
                  <a:pt x="0" y="1231392"/>
                </a:lnTo>
                <a:lnTo>
                  <a:pt x="0" y="0"/>
                </a:lnTo>
                <a:close/>
              </a:path>
            </a:pathLst>
          </a:custGeom>
          <a:noFill/>
          <a:ln w="28575" cap="flat" cmpd="sng">
            <a:solidFill>
              <a:srgbClr val="E35500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Freeform 149"/>
          <p:cNvSpPr/>
          <p:nvPr/>
        </p:nvSpPr>
        <p:spPr>
          <a:xfrm>
            <a:off x="3328415" y="2883408"/>
            <a:ext cx="1027176" cy="338328"/>
          </a:xfrm>
          <a:custGeom>
            <a:avLst/>
            <a:gdLst/>
            <a:ahLst/>
            <a:cxnLst/>
            <a:rect l="0" t="0" r="0" b="0"/>
            <a:pathLst>
              <a:path w="1027176" h="338328">
                <a:moveTo>
                  <a:pt x="0" y="0"/>
                </a:moveTo>
                <a:lnTo>
                  <a:pt x="1027176" y="0"/>
                </a:lnTo>
                <a:lnTo>
                  <a:pt x="1027176" y="338328"/>
                </a:lnTo>
                <a:lnTo>
                  <a:pt x="0" y="338328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E355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>
            <a:off x="10296143" y="4777741"/>
            <a:ext cx="905257" cy="339851"/>
          </a:xfrm>
          <a:custGeom>
            <a:avLst/>
            <a:gdLst/>
            <a:ahLst/>
            <a:cxnLst/>
            <a:rect l="0" t="0" r="0" b="0"/>
            <a:pathLst>
              <a:path w="905257" h="339851">
                <a:moveTo>
                  <a:pt x="0" y="0"/>
                </a:moveTo>
                <a:lnTo>
                  <a:pt x="905257" y="0"/>
                </a:lnTo>
                <a:lnTo>
                  <a:pt x="905257" y="339851"/>
                </a:lnTo>
                <a:lnTo>
                  <a:pt x="0" y="339851"/>
                </a:lnTo>
                <a:lnTo>
                  <a:pt x="0" y="0"/>
                </a:lnTo>
                <a:close/>
              </a:path>
            </a:pathLst>
          </a:custGeom>
          <a:noFill/>
          <a:ln w="9525" cap="flat" cmpd="sng">
            <a:solidFill>
              <a:srgbClr val="E355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Rectangle 151"/>
          <p:cNvSpPr/>
          <p:nvPr/>
        </p:nvSpPr>
        <p:spPr>
          <a:xfrm>
            <a:off x="324002" y="6627311"/>
            <a:ext cx="11544367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6	</a:t>
            </a:r>
          </a:p>
        </p:txBody>
      </p:sp>
      <p:sp>
        <p:nvSpPr>
          <p:cNvPr id="152" name="Rectangle 152"/>
          <p:cNvSpPr/>
          <p:nvPr/>
        </p:nvSpPr>
        <p:spPr>
          <a:xfrm>
            <a:off x="324002" y="501485"/>
            <a:ext cx="3610475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CIF Catalog </a:t>
            </a:r>
            <a:r>
              <a:rPr lang="en-US" sz="2798" b="1" i="0" spc="-182" baseline="0" dirty="0">
                <a:solidFill>
                  <a:srgbClr val="FFFFFF"/>
                </a:solidFill>
                <a:latin typeface="Arial"/>
              </a:rPr>
              <a:t>T</a:t>
            </a:r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emplate</a:t>
            </a:r>
          </a:p>
        </p:txBody>
      </p:sp>
      <p:sp>
        <p:nvSpPr>
          <p:cNvPr id="153" name="Rectangle 153"/>
          <p:cNvSpPr/>
          <p:nvPr/>
        </p:nvSpPr>
        <p:spPr>
          <a:xfrm>
            <a:off x="3419855" y="2938012"/>
            <a:ext cx="687125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E35500"/>
                </a:solidFill>
                <a:latin typeface="Arial"/>
              </a:rPr>
              <a:t>Header</a:t>
            </a:r>
          </a:p>
        </p:txBody>
      </p:sp>
      <p:sp>
        <p:nvSpPr>
          <p:cNvPr id="154" name="Rectangle 154"/>
          <p:cNvSpPr/>
          <p:nvPr/>
        </p:nvSpPr>
        <p:spPr>
          <a:xfrm>
            <a:off x="10388218" y="4832979"/>
            <a:ext cx="439233" cy="2330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1" i="0" spc="0" baseline="0" dirty="0">
                <a:solidFill>
                  <a:srgbClr val="E35500"/>
                </a:solidFill>
                <a:latin typeface="Arial"/>
              </a:rPr>
              <a:t>Data</a:t>
            </a:r>
          </a:p>
        </p:txBody>
      </p:sp>
      <p:sp>
        <p:nvSpPr>
          <p:cNvPr id="155" name="Rectangle 155"/>
          <p:cNvSpPr/>
          <p:nvPr/>
        </p:nvSpPr>
        <p:spPr>
          <a:xfrm>
            <a:off x="324002" y="1372579"/>
            <a:ext cx="4433653" cy="2334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FFFFFF"/>
                </a:solidFill>
                <a:latin typeface="Arial"/>
              </a:rPr>
              <a:t>CIF Catalog Template will be provided separately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Freeform 156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Freeform 157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8" name="Picture 15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23" cy="454151"/>
          </a:xfrm>
          <a:prstGeom prst="rect">
            <a:avLst/>
          </a:prstGeom>
          <a:noFill/>
        </p:spPr>
      </p:pic>
      <p:pic>
        <p:nvPicPr>
          <p:cNvPr id="159" name="Picture 15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4925"/>
            <a:ext cx="1476755" cy="288035"/>
          </a:xfrm>
          <a:prstGeom prst="rect">
            <a:avLst/>
          </a:prstGeom>
          <a:noFill/>
        </p:spPr>
      </p:pic>
      <p:sp>
        <p:nvSpPr>
          <p:cNvPr id="160" name="Rectangle 160"/>
          <p:cNvSpPr/>
          <p:nvPr/>
        </p:nvSpPr>
        <p:spPr>
          <a:xfrm>
            <a:off x="324002" y="2471674"/>
            <a:ext cx="8764523" cy="8762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CIF Catalog Enablement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Freeform 16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Freeform 162"/>
          <p:cNvSpPr/>
          <p:nvPr/>
        </p:nvSpPr>
        <p:spPr>
          <a:xfrm>
            <a:off x="324611" y="0"/>
            <a:ext cx="11544300" cy="161545"/>
          </a:xfrm>
          <a:custGeom>
            <a:avLst/>
            <a:gdLst/>
            <a:ahLst/>
            <a:cxnLst/>
            <a:rect l="0" t="0" r="0" b="0"/>
            <a:pathLst>
              <a:path w="11544300" h="161545">
                <a:moveTo>
                  <a:pt x="0" y="0"/>
                </a:moveTo>
                <a:lnTo>
                  <a:pt x="11544300" y="0"/>
                </a:lnTo>
                <a:lnTo>
                  <a:pt x="11544300" y="161545"/>
                </a:lnTo>
                <a:lnTo>
                  <a:pt x="0" y="161545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Freeform 163"/>
          <p:cNvSpPr/>
          <p:nvPr/>
        </p:nvSpPr>
        <p:spPr>
          <a:xfrm>
            <a:off x="324611" y="1231392"/>
            <a:ext cx="11545190" cy="0"/>
          </a:xfrm>
          <a:custGeom>
            <a:avLst/>
            <a:gdLst/>
            <a:ahLst/>
            <a:cxnLst/>
            <a:rect l="0" t="0" r="0" b="0"/>
            <a:pathLst>
              <a:path w="11545190">
                <a:moveTo>
                  <a:pt x="0" y="0"/>
                </a:moveTo>
                <a:lnTo>
                  <a:pt x="11545190" y="0"/>
                </a:lnTo>
              </a:path>
            </a:pathLst>
          </a:custGeom>
          <a:noFill/>
          <a:ln w="635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Freeform 164"/>
          <p:cNvSpPr/>
          <p:nvPr/>
        </p:nvSpPr>
        <p:spPr>
          <a:xfrm>
            <a:off x="5022977" y="3231008"/>
            <a:ext cx="0" cy="262001"/>
          </a:xfrm>
          <a:custGeom>
            <a:avLst/>
            <a:gdLst/>
            <a:ahLst/>
            <a:cxnLst/>
            <a:rect l="0" t="0" r="0" b="0"/>
            <a:pathLst>
              <a:path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3175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Freeform 165"/>
          <p:cNvSpPr/>
          <p:nvPr/>
        </p:nvSpPr>
        <p:spPr>
          <a:xfrm>
            <a:off x="5883275" y="3231008"/>
            <a:ext cx="0" cy="262001"/>
          </a:xfrm>
          <a:custGeom>
            <a:avLst/>
            <a:gdLst/>
            <a:ahLst/>
            <a:cxnLst/>
            <a:rect l="0" t="0" r="0" b="0"/>
            <a:pathLst>
              <a:path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3175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Freeform 166"/>
          <p:cNvSpPr/>
          <p:nvPr/>
        </p:nvSpPr>
        <p:spPr>
          <a:xfrm>
            <a:off x="6866763" y="3231008"/>
            <a:ext cx="0" cy="262001"/>
          </a:xfrm>
          <a:custGeom>
            <a:avLst/>
            <a:gdLst/>
            <a:ahLst/>
            <a:cxnLst/>
            <a:rect l="0" t="0" r="0" b="0"/>
            <a:pathLst>
              <a:path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3175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Freeform 167"/>
          <p:cNvSpPr/>
          <p:nvPr/>
        </p:nvSpPr>
        <p:spPr>
          <a:xfrm>
            <a:off x="7835900" y="3231008"/>
            <a:ext cx="0" cy="262001"/>
          </a:xfrm>
          <a:custGeom>
            <a:avLst/>
            <a:gdLst/>
            <a:ahLst/>
            <a:cxnLst/>
            <a:rect l="0" t="0" r="0" b="0"/>
            <a:pathLst>
              <a:path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3175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Freeform 168"/>
          <p:cNvSpPr/>
          <p:nvPr/>
        </p:nvSpPr>
        <p:spPr>
          <a:xfrm>
            <a:off x="8790813" y="3231008"/>
            <a:ext cx="0" cy="262001"/>
          </a:xfrm>
          <a:custGeom>
            <a:avLst/>
            <a:gdLst/>
            <a:ahLst/>
            <a:cxnLst/>
            <a:rect l="0" t="0" r="0" b="0"/>
            <a:pathLst>
              <a:path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28575" cap="flat" cmpd="sng">
            <a:solidFill>
              <a:srgbClr val="FF0000">
                <a:alpha val="100000"/>
              </a:srgbClr>
            </a:solidFill>
            <a:custDash>
              <a:ds d="300000" sp="100000"/>
            </a:custDash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Freeform 169"/>
          <p:cNvSpPr/>
          <p:nvPr/>
        </p:nvSpPr>
        <p:spPr>
          <a:xfrm>
            <a:off x="4007358" y="3231008"/>
            <a:ext cx="0" cy="262001"/>
          </a:xfrm>
          <a:custGeom>
            <a:avLst/>
            <a:gdLst/>
            <a:ahLst/>
            <a:cxnLst/>
            <a:rect l="0" t="0" r="0" b="0"/>
            <a:pathLst>
              <a:path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Freeform 170"/>
          <p:cNvSpPr/>
          <p:nvPr/>
        </p:nvSpPr>
        <p:spPr>
          <a:xfrm>
            <a:off x="9738359" y="3231008"/>
            <a:ext cx="0" cy="262001"/>
          </a:xfrm>
          <a:custGeom>
            <a:avLst/>
            <a:gdLst/>
            <a:ahLst/>
            <a:cxnLst/>
            <a:rect l="0" t="0" r="0" b="0"/>
            <a:pathLst>
              <a:path h="262001">
                <a:moveTo>
                  <a:pt x="0" y="0"/>
                </a:moveTo>
                <a:lnTo>
                  <a:pt x="0" y="262001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Freeform 171"/>
          <p:cNvSpPr/>
          <p:nvPr/>
        </p:nvSpPr>
        <p:spPr>
          <a:xfrm>
            <a:off x="4001008" y="3237358"/>
            <a:ext cx="5743701" cy="0"/>
          </a:xfrm>
          <a:custGeom>
            <a:avLst/>
            <a:gdLst/>
            <a:ahLst/>
            <a:cxnLst/>
            <a:rect l="0" t="0" r="0" b="0"/>
            <a:pathLst>
              <a:path w="5743701">
                <a:moveTo>
                  <a:pt x="0" y="0"/>
                </a:moveTo>
                <a:lnTo>
                  <a:pt x="574370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>
            <a:off x="4001008" y="3486659"/>
            <a:ext cx="5743701" cy="0"/>
          </a:xfrm>
          <a:custGeom>
            <a:avLst/>
            <a:gdLst/>
            <a:ahLst/>
            <a:cxnLst/>
            <a:rect l="0" t="0" r="0" b="0"/>
            <a:pathLst>
              <a:path w="5743701">
                <a:moveTo>
                  <a:pt x="0" y="0"/>
                </a:moveTo>
                <a:lnTo>
                  <a:pt x="574370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/>
          <p:cNvSpPr/>
          <p:nvPr/>
        </p:nvSpPr>
        <p:spPr>
          <a:xfrm>
            <a:off x="4007358" y="3486659"/>
            <a:ext cx="956690" cy="885570"/>
          </a:xfrm>
          <a:custGeom>
            <a:avLst/>
            <a:gdLst/>
            <a:ahLst/>
            <a:cxnLst/>
            <a:rect l="0" t="0" r="0" b="0"/>
            <a:pathLst>
              <a:path w="956690" h="885570">
                <a:moveTo>
                  <a:pt x="0" y="0"/>
                </a:moveTo>
                <a:lnTo>
                  <a:pt x="956690" y="0"/>
                </a:lnTo>
                <a:lnTo>
                  <a:pt x="956690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Freeform 174"/>
          <p:cNvSpPr/>
          <p:nvPr/>
        </p:nvSpPr>
        <p:spPr>
          <a:xfrm>
            <a:off x="4964048" y="3486659"/>
            <a:ext cx="892811" cy="885570"/>
          </a:xfrm>
          <a:custGeom>
            <a:avLst/>
            <a:gdLst/>
            <a:ahLst/>
            <a:cxnLst/>
            <a:rect l="0" t="0" r="0" b="0"/>
            <a:pathLst>
              <a:path w="892811" h="885570">
                <a:moveTo>
                  <a:pt x="0" y="0"/>
                </a:moveTo>
                <a:lnTo>
                  <a:pt x="892811" y="0"/>
                </a:lnTo>
                <a:lnTo>
                  <a:pt x="892811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Freeform 175"/>
          <p:cNvSpPr/>
          <p:nvPr/>
        </p:nvSpPr>
        <p:spPr>
          <a:xfrm>
            <a:off x="5856859" y="3486659"/>
            <a:ext cx="1009014" cy="885570"/>
          </a:xfrm>
          <a:custGeom>
            <a:avLst/>
            <a:gdLst/>
            <a:ahLst/>
            <a:cxnLst/>
            <a:rect l="0" t="0" r="0" b="0"/>
            <a:pathLst>
              <a:path w="1009014" h="885570">
                <a:moveTo>
                  <a:pt x="0" y="0"/>
                </a:moveTo>
                <a:lnTo>
                  <a:pt x="1009014" y="0"/>
                </a:lnTo>
                <a:lnTo>
                  <a:pt x="1009014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/>
          <p:cNvSpPr/>
          <p:nvPr/>
        </p:nvSpPr>
        <p:spPr>
          <a:xfrm>
            <a:off x="6865873" y="3486659"/>
            <a:ext cx="965328" cy="885570"/>
          </a:xfrm>
          <a:custGeom>
            <a:avLst/>
            <a:gdLst/>
            <a:ahLst/>
            <a:cxnLst/>
            <a:rect l="0" t="0" r="0" b="0"/>
            <a:pathLst>
              <a:path w="965328" h="885570">
                <a:moveTo>
                  <a:pt x="0" y="0"/>
                </a:moveTo>
                <a:lnTo>
                  <a:pt x="965328" y="0"/>
                </a:lnTo>
                <a:lnTo>
                  <a:pt x="965328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>
            <a:off x="7831201" y="3486659"/>
            <a:ext cx="956817" cy="885570"/>
          </a:xfrm>
          <a:custGeom>
            <a:avLst/>
            <a:gdLst/>
            <a:ahLst/>
            <a:cxnLst/>
            <a:rect l="0" t="0" r="0" b="0"/>
            <a:pathLst>
              <a:path w="956817" h="885570">
                <a:moveTo>
                  <a:pt x="0" y="0"/>
                </a:moveTo>
                <a:lnTo>
                  <a:pt x="956817" y="0"/>
                </a:lnTo>
                <a:lnTo>
                  <a:pt x="956817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Freeform 178"/>
          <p:cNvSpPr/>
          <p:nvPr/>
        </p:nvSpPr>
        <p:spPr>
          <a:xfrm>
            <a:off x="8788018" y="3486659"/>
            <a:ext cx="950341" cy="885570"/>
          </a:xfrm>
          <a:custGeom>
            <a:avLst/>
            <a:gdLst/>
            <a:ahLst/>
            <a:cxnLst/>
            <a:rect l="0" t="0" r="0" b="0"/>
            <a:pathLst>
              <a:path w="950341" h="885570">
                <a:moveTo>
                  <a:pt x="0" y="0"/>
                </a:moveTo>
                <a:lnTo>
                  <a:pt x="950341" y="0"/>
                </a:lnTo>
                <a:lnTo>
                  <a:pt x="950341" y="885570"/>
                </a:lnTo>
                <a:lnTo>
                  <a:pt x="0" y="885570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Freeform 179"/>
          <p:cNvSpPr/>
          <p:nvPr/>
        </p:nvSpPr>
        <p:spPr>
          <a:xfrm>
            <a:off x="4007358" y="4372229"/>
            <a:ext cx="956690" cy="853441"/>
          </a:xfrm>
          <a:custGeom>
            <a:avLst/>
            <a:gdLst/>
            <a:ahLst/>
            <a:cxnLst/>
            <a:rect l="0" t="0" r="0" b="0"/>
            <a:pathLst>
              <a:path w="956690" h="853441">
                <a:moveTo>
                  <a:pt x="0" y="0"/>
                </a:moveTo>
                <a:lnTo>
                  <a:pt x="956690" y="0"/>
                </a:lnTo>
                <a:lnTo>
                  <a:pt x="956690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Freeform 180"/>
          <p:cNvSpPr/>
          <p:nvPr/>
        </p:nvSpPr>
        <p:spPr>
          <a:xfrm>
            <a:off x="4964048" y="4372229"/>
            <a:ext cx="892811" cy="853441"/>
          </a:xfrm>
          <a:custGeom>
            <a:avLst/>
            <a:gdLst/>
            <a:ahLst/>
            <a:cxnLst/>
            <a:rect l="0" t="0" r="0" b="0"/>
            <a:pathLst>
              <a:path w="892811" h="853441">
                <a:moveTo>
                  <a:pt x="0" y="0"/>
                </a:moveTo>
                <a:lnTo>
                  <a:pt x="892811" y="0"/>
                </a:lnTo>
                <a:lnTo>
                  <a:pt x="892811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Freeform 181"/>
          <p:cNvSpPr/>
          <p:nvPr/>
        </p:nvSpPr>
        <p:spPr>
          <a:xfrm>
            <a:off x="5856859" y="4372229"/>
            <a:ext cx="1009014" cy="853441"/>
          </a:xfrm>
          <a:custGeom>
            <a:avLst/>
            <a:gdLst/>
            <a:ahLst/>
            <a:cxnLst/>
            <a:rect l="0" t="0" r="0" b="0"/>
            <a:pathLst>
              <a:path w="1009014" h="853441">
                <a:moveTo>
                  <a:pt x="0" y="0"/>
                </a:moveTo>
                <a:lnTo>
                  <a:pt x="1009014" y="0"/>
                </a:lnTo>
                <a:lnTo>
                  <a:pt x="1009014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Freeform 182"/>
          <p:cNvSpPr/>
          <p:nvPr/>
        </p:nvSpPr>
        <p:spPr>
          <a:xfrm>
            <a:off x="6865873" y="4372229"/>
            <a:ext cx="965328" cy="853441"/>
          </a:xfrm>
          <a:custGeom>
            <a:avLst/>
            <a:gdLst/>
            <a:ahLst/>
            <a:cxnLst/>
            <a:rect l="0" t="0" r="0" b="0"/>
            <a:pathLst>
              <a:path w="965328" h="853441">
                <a:moveTo>
                  <a:pt x="0" y="0"/>
                </a:moveTo>
                <a:lnTo>
                  <a:pt x="965328" y="0"/>
                </a:lnTo>
                <a:lnTo>
                  <a:pt x="965328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>
            <a:off x="7831201" y="4372229"/>
            <a:ext cx="956817" cy="853441"/>
          </a:xfrm>
          <a:custGeom>
            <a:avLst/>
            <a:gdLst/>
            <a:ahLst/>
            <a:cxnLst/>
            <a:rect l="0" t="0" r="0" b="0"/>
            <a:pathLst>
              <a:path w="956817" h="853441">
                <a:moveTo>
                  <a:pt x="0" y="0"/>
                </a:moveTo>
                <a:lnTo>
                  <a:pt x="956817" y="0"/>
                </a:lnTo>
                <a:lnTo>
                  <a:pt x="956817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Freeform 184"/>
          <p:cNvSpPr/>
          <p:nvPr/>
        </p:nvSpPr>
        <p:spPr>
          <a:xfrm>
            <a:off x="8788018" y="4372229"/>
            <a:ext cx="950341" cy="853441"/>
          </a:xfrm>
          <a:custGeom>
            <a:avLst/>
            <a:gdLst/>
            <a:ahLst/>
            <a:cxnLst/>
            <a:rect l="0" t="0" r="0" b="0"/>
            <a:pathLst>
              <a:path w="950341" h="853441">
                <a:moveTo>
                  <a:pt x="0" y="0"/>
                </a:moveTo>
                <a:lnTo>
                  <a:pt x="950341" y="0"/>
                </a:lnTo>
                <a:lnTo>
                  <a:pt x="950341" y="853441"/>
                </a:lnTo>
                <a:lnTo>
                  <a:pt x="0" y="853441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>
            <a:off x="4007358" y="5225670"/>
            <a:ext cx="956690" cy="853313"/>
          </a:xfrm>
          <a:custGeom>
            <a:avLst/>
            <a:gdLst/>
            <a:ahLst/>
            <a:cxnLst/>
            <a:rect l="0" t="0" r="0" b="0"/>
            <a:pathLst>
              <a:path w="956690" h="853313">
                <a:moveTo>
                  <a:pt x="0" y="0"/>
                </a:moveTo>
                <a:lnTo>
                  <a:pt x="956690" y="0"/>
                </a:lnTo>
                <a:lnTo>
                  <a:pt x="956690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>
            <a:off x="4964048" y="5225670"/>
            <a:ext cx="892811" cy="853313"/>
          </a:xfrm>
          <a:custGeom>
            <a:avLst/>
            <a:gdLst/>
            <a:ahLst/>
            <a:cxnLst/>
            <a:rect l="0" t="0" r="0" b="0"/>
            <a:pathLst>
              <a:path w="892811" h="853313">
                <a:moveTo>
                  <a:pt x="0" y="0"/>
                </a:moveTo>
                <a:lnTo>
                  <a:pt x="892811" y="0"/>
                </a:lnTo>
                <a:lnTo>
                  <a:pt x="892811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>
            <a:off x="5856859" y="5225670"/>
            <a:ext cx="1009014" cy="853313"/>
          </a:xfrm>
          <a:custGeom>
            <a:avLst/>
            <a:gdLst/>
            <a:ahLst/>
            <a:cxnLst/>
            <a:rect l="0" t="0" r="0" b="0"/>
            <a:pathLst>
              <a:path w="1009014" h="853313">
                <a:moveTo>
                  <a:pt x="0" y="0"/>
                </a:moveTo>
                <a:lnTo>
                  <a:pt x="1009014" y="0"/>
                </a:lnTo>
                <a:lnTo>
                  <a:pt x="1009014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0076CB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>
            <a:off x="6865873" y="5225670"/>
            <a:ext cx="965328" cy="853313"/>
          </a:xfrm>
          <a:custGeom>
            <a:avLst/>
            <a:gdLst/>
            <a:ahLst/>
            <a:cxnLst/>
            <a:rect l="0" t="0" r="0" b="0"/>
            <a:pathLst>
              <a:path w="965328" h="853313">
                <a:moveTo>
                  <a:pt x="0" y="0"/>
                </a:moveTo>
                <a:lnTo>
                  <a:pt x="965328" y="0"/>
                </a:lnTo>
                <a:lnTo>
                  <a:pt x="965328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09C5A6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>
            <a:off x="7831201" y="5225670"/>
            <a:ext cx="956817" cy="853313"/>
          </a:xfrm>
          <a:custGeom>
            <a:avLst/>
            <a:gdLst/>
            <a:ahLst/>
            <a:cxnLst/>
            <a:rect l="0" t="0" r="0" b="0"/>
            <a:pathLst>
              <a:path w="956817" h="853313">
                <a:moveTo>
                  <a:pt x="0" y="0"/>
                </a:moveTo>
                <a:lnTo>
                  <a:pt x="956817" y="0"/>
                </a:lnTo>
                <a:lnTo>
                  <a:pt x="956817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12BF3E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Freeform 190"/>
          <p:cNvSpPr/>
          <p:nvPr/>
        </p:nvSpPr>
        <p:spPr>
          <a:xfrm>
            <a:off x="8788018" y="5225670"/>
            <a:ext cx="950341" cy="853313"/>
          </a:xfrm>
          <a:custGeom>
            <a:avLst/>
            <a:gdLst/>
            <a:ahLst/>
            <a:cxnLst/>
            <a:rect l="0" t="0" r="0" b="0"/>
            <a:pathLst>
              <a:path w="950341" h="853313">
                <a:moveTo>
                  <a:pt x="0" y="0"/>
                </a:moveTo>
                <a:lnTo>
                  <a:pt x="950341" y="0"/>
                </a:lnTo>
                <a:lnTo>
                  <a:pt x="950341" y="853313"/>
                </a:lnTo>
                <a:lnTo>
                  <a:pt x="0" y="853313"/>
                </a:lnTo>
                <a:lnTo>
                  <a:pt x="0" y="0"/>
                </a:lnTo>
                <a:close/>
              </a:path>
            </a:pathLst>
          </a:custGeom>
          <a:solidFill>
            <a:srgbClr val="4FB81C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Freeform 191"/>
          <p:cNvSpPr/>
          <p:nvPr/>
        </p:nvSpPr>
        <p:spPr>
          <a:xfrm>
            <a:off x="4964048" y="3480309"/>
            <a:ext cx="0" cy="2605024"/>
          </a:xfrm>
          <a:custGeom>
            <a:avLst/>
            <a:gdLst/>
            <a:ahLst/>
            <a:cxnLst/>
            <a:rect l="0" t="0" r="0" b="0"/>
            <a:pathLst>
              <a:path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>
            <a:off x="5856859" y="3480309"/>
            <a:ext cx="0" cy="2605024"/>
          </a:xfrm>
          <a:custGeom>
            <a:avLst/>
            <a:gdLst/>
            <a:ahLst/>
            <a:cxnLst/>
            <a:rect l="0" t="0" r="0" b="0"/>
            <a:pathLst>
              <a:path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Freeform 193"/>
          <p:cNvSpPr/>
          <p:nvPr/>
        </p:nvSpPr>
        <p:spPr>
          <a:xfrm>
            <a:off x="6865873" y="3480309"/>
            <a:ext cx="0" cy="2605024"/>
          </a:xfrm>
          <a:custGeom>
            <a:avLst/>
            <a:gdLst/>
            <a:ahLst/>
            <a:cxnLst/>
            <a:rect l="0" t="0" r="0" b="0"/>
            <a:pathLst>
              <a:path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>
            <a:off x="7831201" y="3480309"/>
            <a:ext cx="0" cy="2605024"/>
          </a:xfrm>
          <a:custGeom>
            <a:avLst/>
            <a:gdLst/>
            <a:ahLst/>
            <a:cxnLst/>
            <a:rect l="0" t="0" r="0" b="0"/>
            <a:pathLst>
              <a:path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>
            <a:off x="8788018" y="3480309"/>
            <a:ext cx="0" cy="2605024"/>
          </a:xfrm>
          <a:custGeom>
            <a:avLst/>
            <a:gdLst/>
            <a:ahLst/>
            <a:cxnLst/>
            <a:rect l="0" t="0" r="0" b="0"/>
            <a:pathLst>
              <a:path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>
            <a:off x="4001008" y="4372229"/>
            <a:ext cx="963040" cy="0"/>
          </a:xfrm>
          <a:custGeom>
            <a:avLst/>
            <a:gdLst/>
            <a:ahLst/>
            <a:cxnLst/>
            <a:rect l="0" t="0" r="0" b="0"/>
            <a:pathLst>
              <a:path w="963040">
                <a:moveTo>
                  <a:pt x="0" y="0"/>
                </a:moveTo>
                <a:lnTo>
                  <a:pt x="963040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>
            <a:off x="4964048" y="4372229"/>
            <a:ext cx="4780661" cy="0"/>
          </a:xfrm>
          <a:custGeom>
            <a:avLst/>
            <a:gdLst/>
            <a:ahLst/>
            <a:cxnLst/>
            <a:rect l="0" t="0" r="0" b="0"/>
            <a:pathLst>
              <a:path w="4780661">
                <a:moveTo>
                  <a:pt x="0" y="0"/>
                </a:moveTo>
                <a:lnTo>
                  <a:pt x="478066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Freeform 198"/>
          <p:cNvSpPr/>
          <p:nvPr/>
        </p:nvSpPr>
        <p:spPr>
          <a:xfrm>
            <a:off x="4001008" y="5225670"/>
            <a:ext cx="963040" cy="0"/>
          </a:xfrm>
          <a:custGeom>
            <a:avLst/>
            <a:gdLst/>
            <a:ahLst/>
            <a:cxnLst/>
            <a:rect l="0" t="0" r="0" b="0"/>
            <a:pathLst>
              <a:path w="963040">
                <a:moveTo>
                  <a:pt x="0" y="0"/>
                </a:moveTo>
                <a:lnTo>
                  <a:pt x="963040" y="0"/>
                </a:lnTo>
              </a:path>
            </a:pathLst>
          </a:custGeom>
          <a:noFill/>
          <a:ln w="1270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Freeform 199"/>
          <p:cNvSpPr/>
          <p:nvPr/>
        </p:nvSpPr>
        <p:spPr>
          <a:xfrm>
            <a:off x="4964048" y="5225670"/>
            <a:ext cx="4780661" cy="0"/>
          </a:xfrm>
          <a:custGeom>
            <a:avLst/>
            <a:gdLst/>
            <a:ahLst/>
            <a:cxnLst/>
            <a:rect l="0" t="0" r="0" b="0"/>
            <a:pathLst>
              <a:path w="4780661">
                <a:moveTo>
                  <a:pt x="0" y="0"/>
                </a:moveTo>
                <a:lnTo>
                  <a:pt x="478066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Freeform 200"/>
          <p:cNvSpPr/>
          <p:nvPr/>
        </p:nvSpPr>
        <p:spPr>
          <a:xfrm>
            <a:off x="4007358" y="3480309"/>
            <a:ext cx="0" cy="2605024"/>
          </a:xfrm>
          <a:custGeom>
            <a:avLst/>
            <a:gdLst/>
            <a:ahLst/>
            <a:cxnLst/>
            <a:rect l="0" t="0" r="0" b="0"/>
            <a:pathLst>
              <a:path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Freeform 201"/>
          <p:cNvSpPr/>
          <p:nvPr/>
        </p:nvSpPr>
        <p:spPr>
          <a:xfrm>
            <a:off x="9738359" y="3480309"/>
            <a:ext cx="0" cy="2605024"/>
          </a:xfrm>
          <a:custGeom>
            <a:avLst/>
            <a:gdLst/>
            <a:ahLst/>
            <a:cxnLst/>
            <a:rect l="0" t="0" r="0" b="0"/>
            <a:pathLst>
              <a:path h="2605024">
                <a:moveTo>
                  <a:pt x="0" y="0"/>
                </a:moveTo>
                <a:lnTo>
                  <a:pt x="0" y="2605024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>
            <a:off x="4001008" y="3486659"/>
            <a:ext cx="5743701" cy="0"/>
          </a:xfrm>
          <a:custGeom>
            <a:avLst/>
            <a:gdLst/>
            <a:ahLst/>
            <a:cxnLst/>
            <a:rect l="0" t="0" r="0" b="0"/>
            <a:pathLst>
              <a:path w="5743701">
                <a:moveTo>
                  <a:pt x="0" y="0"/>
                </a:moveTo>
                <a:lnTo>
                  <a:pt x="574370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>
            <a:off x="4001008" y="6078983"/>
            <a:ext cx="5743701" cy="0"/>
          </a:xfrm>
          <a:custGeom>
            <a:avLst/>
            <a:gdLst/>
            <a:ahLst/>
            <a:cxnLst/>
            <a:rect l="0" t="0" r="0" b="0"/>
            <a:pathLst>
              <a:path w="5743701">
                <a:moveTo>
                  <a:pt x="0" y="0"/>
                </a:moveTo>
                <a:lnTo>
                  <a:pt x="5743701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>
            <a:off x="6811518" y="6131815"/>
            <a:ext cx="5138927" cy="196595"/>
          </a:xfrm>
          <a:custGeom>
            <a:avLst/>
            <a:gdLst/>
            <a:ahLst/>
            <a:cxnLst/>
            <a:rect l="0" t="0" r="0" b="0"/>
            <a:pathLst>
              <a:path w="5138927" h="196595">
                <a:moveTo>
                  <a:pt x="0" y="0"/>
                </a:moveTo>
                <a:lnTo>
                  <a:pt x="5138927" y="0"/>
                </a:lnTo>
                <a:lnTo>
                  <a:pt x="5138927" y="196595"/>
                </a:lnTo>
                <a:lnTo>
                  <a:pt x="0" y="196595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>
            <a:off x="6811518" y="6131815"/>
            <a:ext cx="5138927" cy="196595"/>
          </a:xfrm>
          <a:custGeom>
            <a:avLst/>
            <a:gdLst/>
            <a:ahLst/>
            <a:cxnLst/>
            <a:rect l="0" t="0" r="0" b="0"/>
            <a:pathLst>
              <a:path w="5138927" h="196595">
                <a:moveTo>
                  <a:pt x="0" y="0"/>
                </a:moveTo>
                <a:lnTo>
                  <a:pt x="5138927" y="0"/>
                </a:lnTo>
                <a:lnTo>
                  <a:pt x="5138927" y="196595"/>
                </a:lnTo>
                <a:lnTo>
                  <a:pt x="0" y="196595"/>
                </a:lnTo>
                <a:lnTo>
                  <a:pt x="0" y="0"/>
                </a:lnTo>
                <a:close/>
              </a:path>
            </a:pathLst>
          </a:custGeom>
          <a:noFill/>
          <a:ln w="19050" cap="flat" cmpd="sng">
            <a:solidFill>
              <a:srgbClr val="0000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>
            <a:off x="4967478" y="2797302"/>
            <a:ext cx="2005583" cy="411481"/>
          </a:xfrm>
          <a:custGeom>
            <a:avLst/>
            <a:gdLst/>
            <a:ahLst/>
            <a:cxnLst/>
            <a:rect l="0" t="0" r="0" b="0"/>
            <a:pathLst>
              <a:path w="2005583" h="411481">
                <a:moveTo>
                  <a:pt x="0" y="0"/>
                </a:moveTo>
                <a:lnTo>
                  <a:pt x="1799843" y="0"/>
                </a:lnTo>
                <a:lnTo>
                  <a:pt x="2005583" y="205740"/>
                </a:lnTo>
                <a:lnTo>
                  <a:pt x="1799843" y="411481"/>
                </a:lnTo>
                <a:lnTo>
                  <a:pt x="0" y="411481"/>
                </a:lnTo>
                <a:lnTo>
                  <a:pt x="205739" y="205740"/>
                </a:lnTo>
                <a:close/>
                <a:moveTo>
                  <a:pt x="-906780" y="4060698"/>
                </a:moveTo>
              </a:path>
            </a:pathLst>
          </a:custGeom>
          <a:solidFill>
            <a:srgbClr val="0076CB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>
            <a:off x="4967478" y="2797302"/>
            <a:ext cx="2005583" cy="411481"/>
          </a:xfrm>
          <a:custGeom>
            <a:avLst/>
            <a:gdLst/>
            <a:ahLst/>
            <a:cxnLst/>
            <a:rect l="0" t="0" r="0" b="0"/>
            <a:pathLst>
              <a:path w="2005583" h="411481">
                <a:moveTo>
                  <a:pt x="0" y="0"/>
                </a:moveTo>
                <a:lnTo>
                  <a:pt x="1799843" y="0"/>
                </a:lnTo>
                <a:lnTo>
                  <a:pt x="2005583" y="205740"/>
                </a:lnTo>
                <a:lnTo>
                  <a:pt x="1799843" y="411481"/>
                </a:lnTo>
                <a:lnTo>
                  <a:pt x="0" y="411481"/>
                </a:lnTo>
                <a:lnTo>
                  <a:pt x="205739" y="205740"/>
                </a:lnTo>
                <a:close/>
                <a:moveTo>
                  <a:pt x="-906780" y="4060698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>
            <a:off x="6869430" y="2789683"/>
            <a:ext cx="1109472" cy="409956"/>
          </a:xfrm>
          <a:custGeom>
            <a:avLst/>
            <a:gdLst/>
            <a:ahLst/>
            <a:cxnLst/>
            <a:rect l="0" t="0" r="0" b="0"/>
            <a:pathLst>
              <a:path w="1109472" h="409956">
                <a:moveTo>
                  <a:pt x="0" y="0"/>
                </a:moveTo>
                <a:lnTo>
                  <a:pt x="904493" y="0"/>
                </a:lnTo>
                <a:lnTo>
                  <a:pt x="1109472" y="204977"/>
                </a:lnTo>
                <a:lnTo>
                  <a:pt x="904493" y="409956"/>
                </a:lnTo>
                <a:lnTo>
                  <a:pt x="0" y="409956"/>
                </a:lnTo>
                <a:lnTo>
                  <a:pt x="204977" y="204977"/>
                </a:lnTo>
                <a:close/>
                <a:moveTo>
                  <a:pt x="-2801113" y="4068317"/>
                </a:moveTo>
              </a:path>
            </a:pathLst>
          </a:custGeom>
          <a:solidFill>
            <a:srgbClr val="09C5A6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>
            <a:off x="6869430" y="2789683"/>
            <a:ext cx="1109472" cy="409956"/>
          </a:xfrm>
          <a:custGeom>
            <a:avLst/>
            <a:gdLst/>
            <a:ahLst/>
            <a:cxnLst/>
            <a:rect l="0" t="0" r="0" b="0"/>
            <a:pathLst>
              <a:path w="1109472" h="409956">
                <a:moveTo>
                  <a:pt x="0" y="0"/>
                </a:moveTo>
                <a:lnTo>
                  <a:pt x="904493" y="0"/>
                </a:lnTo>
                <a:lnTo>
                  <a:pt x="1109472" y="204977"/>
                </a:lnTo>
                <a:lnTo>
                  <a:pt x="904493" y="409956"/>
                </a:lnTo>
                <a:lnTo>
                  <a:pt x="0" y="409956"/>
                </a:lnTo>
                <a:lnTo>
                  <a:pt x="204977" y="204977"/>
                </a:lnTo>
                <a:close/>
                <a:moveTo>
                  <a:pt x="-2801113" y="4068317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Freeform 210"/>
          <p:cNvSpPr/>
          <p:nvPr/>
        </p:nvSpPr>
        <p:spPr>
          <a:xfrm>
            <a:off x="7875269" y="2789683"/>
            <a:ext cx="1028700" cy="409956"/>
          </a:xfrm>
          <a:custGeom>
            <a:avLst/>
            <a:gdLst/>
            <a:ahLst/>
            <a:cxnLst/>
            <a:rect l="0" t="0" r="0" b="0"/>
            <a:pathLst>
              <a:path w="1028700" h="409956">
                <a:moveTo>
                  <a:pt x="0" y="0"/>
                </a:moveTo>
                <a:lnTo>
                  <a:pt x="823723" y="0"/>
                </a:lnTo>
                <a:lnTo>
                  <a:pt x="1028700" y="204977"/>
                </a:lnTo>
                <a:lnTo>
                  <a:pt x="823723" y="409956"/>
                </a:lnTo>
                <a:lnTo>
                  <a:pt x="0" y="409956"/>
                </a:lnTo>
                <a:lnTo>
                  <a:pt x="204978" y="204977"/>
                </a:lnTo>
                <a:close/>
                <a:moveTo>
                  <a:pt x="-3806952" y="4068317"/>
                </a:moveTo>
              </a:path>
            </a:pathLst>
          </a:custGeom>
          <a:solidFill>
            <a:srgbClr val="12BF3E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Freeform 211"/>
          <p:cNvSpPr/>
          <p:nvPr/>
        </p:nvSpPr>
        <p:spPr>
          <a:xfrm>
            <a:off x="7875269" y="2789683"/>
            <a:ext cx="1028700" cy="409956"/>
          </a:xfrm>
          <a:custGeom>
            <a:avLst/>
            <a:gdLst/>
            <a:ahLst/>
            <a:cxnLst/>
            <a:rect l="0" t="0" r="0" b="0"/>
            <a:pathLst>
              <a:path w="1028700" h="409956">
                <a:moveTo>
                  <a:pt x="0" y="0"/>
                </a:moveTo>
                <a:lnTo>
                  <a:pt x="823723" y="0"/>
                </a:lnTo>
                <a:lnTo>
                  <a:pt x="1028700" y="204977"/>
                </a:lnTo>
                <a:lnTo>
                  <a:pt x="823723" y="409956"/>
                </a:lnTo>
                <a:lnTo>
                  <a:pt x="0" y="409956"/>
                </a:lnTo>
                <a:lnTo>
                  <a:pt x="204978" y="204977"/>
                </a:lnTo>
                <a:close/>
                <a:moveTo>
                  <a:pt x="-3806952" y="4068317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Freeform 212"/>
          <p:cNvSpPr/>
          <p:nvPr/>
        </p:nvSpPr>
        <p:spPr>
          <a:xfrm>
            <a:off x="8800338" y="2789683"/>
            <a:ext cx="998219" cy="409956"/>
          </a:xfrm>
          <a:custGeom>
            <a:avLst/>
            <a:gdLst/>
            <a:ahLst/>
            <a:cxnLst/>
            <a:rect l="0" t="0" r="0" b="0"/>
            <a:pathLst>
              <a:path w="998219" h="409956">
                <a:moveTo>
                  <a:pt x="0" y="0"/>
                </a:moveTo>
                <a:lnTo>
                  <a:pt x="793242" y="0"/>
                </a:lnTo>
                <a:lnTo>
                  <a:pt x="998219" y="204977"/>
                </a:lnTo>
                <a:lnTo>
                  <a:pt x="793242" y="409956"/>
                </a:lnTo>
                <a:lnTo>
                  <a:pt x="0" y="409956"/>
                </a:lnTo>
                <a:lnTo>
                  <a:pt x="204978" y="204977"/>
                </a:lnTo>
                <a:close/>
                <a:moveTo>
                  <a:pt x="-4732021" y="4068317"/>
                </a:moveTo>
              </a:path>
            </a:pathLst>
          </a:custGeom>
          <a:solidFill>
            <a:srgbClr val="4FB81C">
              <a:alpha val="10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Freeform 213"/>
          <p:cNvSpPr/>
          <p:nvPr/>
        </p:nvSpPr>
        <p:spPr>
          <a:xfrm>
            <a:off x="8800338" y="2789683"/>
            <a:ext cx="998219" cy="409956"/>
          </a:xfrm>
          <a:custGeom>
            <a:avLst/>
            <a:gdLst/>
            <a:ahLst/>
            <a:cxnLst/>
            <a:rect l="0" t="0" r="0" b="0"/>
            <a:pathLst>
              <a:path w="998219" h="409956">
                <a:moveTo>
                  <a:pt x="0" y="0"/>
                </a:moveTo>
                <a:lnTo>
                  <a:pt x="793242" y="0"/>
                </a:lnTo>
                <a:lnTo>
                  <a:pt x="998219" y="204977"/>
                </a:lnTo>
                <a:lnTo>
                  <a:pt x="793242" y="409956"/>
                </a:lnTo>
                <a:lnTo>
                  <a:pt x="0" y="409956"/>
                </a:lnTo>
                <a:lnTo>
                  <a:pt x="204978" y="204977"/>
                </a:lnTo>
                <a:close/>
                <a:moveTo>
                  <a:pt x="-4732021" y="4068317"/>
                </a:moveTo>
              </a:path>
            </a:pathLst>
          </a:custGeom>
          <a:noFill/>
          <a:ln w="19050" cap="flat" cmpd="sng">
            <a:solidFill>
              <a:srgbClr val="FFFFFF">
                <a:alpha val="100000"/>
              </a:srgbClr>
            </a:solidFill>
            <a:miter lim="1016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4" name="Picture 21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5655" y="4706112"/>
            <a:ext cx="787908" cy="153923"/>
          </a:xfrm>
          <a:prstGeom prst="rect">
            <a:avLst/>
          </a:prstGeom>
          <a:noFill/>
        </p:spPr>
      </p:pic>
      <p:pic>
        <p:nvPicPr>
          <p:cNvPr id="215" name="Picture 21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19819" y="3225039"/>
            <a:ext cx="139700" cy="2919857"/>
          </a:xfrm>
          <a:prstGeom prst="rect">
            <a:avLst/>
          </a:prstGeom>
          <a:noFill/>
        </p:spPr>
      </p:pic>
      <p:sp>
        <p:nvSpPr>
          <p:cNvPr id="216" name="Freeform 216"/>
          <p:cNvSpPr/>
          <p:nvPr/>
        </p:nvSpPr>
        <p:spPr>
          <a:xfrm>
            <a:off x="7435595" y="1335024"/>
            <a:ext cx="4514088" cy="1022604"/>
          </a:xfrm>
          <a:custGeom>
            <a:avLst/>
            <a:gdLst/>
            <a:ahLst/>
            <a:cxnLst/>
            <a:rect l="0" t="0" r="0" b="0"/>
            <a:pathLst>
              <a:path w="4514088" h="1022604">
                <a:moveTo>
                  <a:pt x="0" y="0"/>
                </a:moveTo>
                <a:lnTo>
                  <a:pt x="4514088" y="0"/>
                </a:lnTo>
                <a:lnTo>
                  <a:pt x="4514088" y="1022604"/>
                </a:lnTo>
                <a:lnTo>
                  <a:pt x="0" y="1022604"/>
                </a:lnTo>
                <a:lnTo>
                  <a:pt x="0" y="0"/>
                </a:lnTo>
                <a:close/>
              </a:path>
            </a:pathLst>
          </a:custGeom>
          <a:noFill/>
          <a:ln w="57150" cap="flat" cmpd="sng">
            <a:solidFill>
              <a:srgbClr val="E35500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Rectangle 217"/>
          <p:cNvSpPr/>
          <p:nvPr/>
        </p:nvSpPr>
        <p:spPr>
          <a:xfrm>
            <a:off x="324002" y="6627311"/>
            <a:ext cx="11544367" cy="1336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8496" algn="l"/>
                <a:tab pos="10396066" algn="l"/>
                <a:tab pos="11480647" algn="l"/>
                <a:tab pos="11480647" algn="l"/>
              </a:tabLst>
            </a:pP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©	2021</a:t>
            </a:r>
            <a:r>
              <a:rPr lang="en-US" sz="902" b="0" i="0" spc="-2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</a:t>
            </a:r>
            <a:r>
              <a:rPr lang="en-US" sz="902" b="0" i="0" spc="-14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E or an</a:t>
            </a:r>
            <a:r>
              <a:rPr lang="en-US" sz="902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SAP affiliate</a:t>
            </a:r>
            <a:r>
              <a:rPr lang="en-US" sz="902" b="0" i="0" spc="-4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company.</a:t>
            </a:r>
            <a:r>
              <a:rPr lang="en-US" sz="902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All </a:t>
            </a:r>
            <a:r>
              <a:rPr lang="en-US" sz="902" b="0" i="0" spc="-13" baseline="0" dirty="0">
                <a:solidFill>
                  <a:srgbClr val="FFFFFF"/>
                </a:solidFill>
                <a:latin typeface="Arial"/>
              </a:rPr>
              <a:t>r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ights</a:t>
            </a:r>
            <a:r>
              <a:rPr lang="en-US" sz="9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reserved.	</a:t>
            </a:r>
            <a:r>
              <a:rPr lang="en-US" sz="1363" b="0" i="0" spc="0" baseline="-1666" dirty="0">
                <a:solidFill>
                  <a:srgbClr val="FFFFFF"/>
                </a:solidFill>
                <a:latin typeface="Arial"/>
              </a:rPr>
              <a:t>Customer	</a:t>
            </a:r>
            <a:r>
              <a:rPr lang="en-US" sz="902" b="0" i="0" spc="0" baseline="0" dirty="0">
                <a:solidFill>
                  <a:srgbClr val="FFFFFF"/>
                </a:solidFill>
                <a:latin typeface="Arial"/>
              </a:rPr>
              <a:t>8	</a:t>
            </a:r>
          </a:p>
        </p:txBody>
      </p:sp>
      <p:sp>
        <p:nvSpPr>
          <p:cNvPr id="218" name="Rectangle 218"/>
          <p:cNvSpPr/>
          <p:nvPr/>
        </p:nvSpPr>
        <p:spPr>
          <a:xfrm>
            <a:off x="324002" y="362497"/>
            <a:ext cx="4087773" cy="4087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8" b="1" i="0" spc="0" baseline="0" dirty="0">
                <a:solidFill>
                  <a:srgbClr val="FFFFFF"/>
                </a:solidFill>
                <a:latin typeface="Arial"/>
              </a:rPr>
              <a:t>CIF Catalog Enablement</a:t>
            </a:r>
          </a:p>
        </p:txBody>
      </p:sp>
      <p:sp>
        <p:nvSpPr>
          <p:cNvPr id="219" name="Rectangle 219"/>
          <p:cNvSpPr/>
          <p:nvPr/>
        </p:nvSpPr>
        <p:spPr>
          <a:xfrm>
            <a:off x="324002" y="1374782"/>
            <a:ext cx="2865197" cy="136354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-43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403" b="1" i="0" spc="0" baseline="0" dirty="0">
                <a:solidFill>
                  <a:srgbClr val="FFFFFF"/>
                </a:solidFill>
                <a:latin typeface="Arial"/>
              </a:rPr>
              <a:t>RL</a:t>
            </a:r>
            <a:r>
              <a:rPr lang="en-US" sz="1403" b="1" i="0" spc="-41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403" b="1" i="0" spc="0" baseline="0" dirty="0">
                <a:solidFill>
                  <a:srgbClr val="FFFFFF"/>
                </a:solidFill>
                <a:latin typeface="Arial"/>
              </a:rPr>
              <a:t>’s Prerequisites</a:t>
            </a:r>
            <a:r>
              <a:rPr lang="en-US" sz="1403" b="1" i="0" spc="-4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FFFFFF"/>
                </a:solidFill>
                <a:latin typeface="Arial"/>
              </a:rPr>
              <a:t>to Start:</a:t>
            </a:r>
          </a:p>
          <a:p>
            <a:pPr marL="0">
              <a:lnSpc>
                <a:spcPts val="2281"/>
              </a:lnSpc>
              <a:tabLst>
                <a:tab pos="172211" algn="l"/>
              </a:tabLst>
            </a:pPr>
            <a:r>
              <a:rPr lang="en-US" sz="1115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Catalog</a:t>
            </a:r>
            <a:r>
              <a:rPr lang="en-US" sz="1403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Requirements</a:t>
            </a:r>
            <a:r>
              <a:rPr lang="en-US" sz="1403" b="0" i="0" spc="-45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Completed</a:t>
            </a:r>
          </a:p>
          <a:p>
            <a:pPr marL="0">
              <a:lnSpc>
                <a:spcPts val="2280"/>
              </a:lnSpc>
              <a:tabLst>
                <a:tab pos="172211" algn="l"/>
              </a:tabLst>
            </a:pPr>
            <a:r>
              <a:rPr lang="en-US" sz="1115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Catalog</a:t>
            </a:r>
            <a:r>
              <a:rPr lang="en-US" sz="1403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Approvers</a:t>
            </a:r>
            <a:r>
              <a:rPr lang="en-US" sz="1403" b="0" i="0" spc="-3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Identified</a:t>
            </a:r>
          </a:p>
          <a:p>
            <a:pPr marL="0">
              <a:lnSpc>
                <a:spcPts val="2279"/>
              </a:lnSpc>
              <a:tabLst>
                <a:tab pos="172211" algn="l"/>
              </a:tabLst>
            </a:pPr>
            <a:r>
              <a:rPr lang="en-US" sz="1115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Commodity Codes &amp; UoM</a:t>
            </a:r>
            <a:r>
              <a:rPr lang="en-US" sz="1403" b="0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Loaded</a:t>
            </a:r>
          </a:p>
          <a:p>
            <a:pPr marL="0">
              <a:lnSpc>
                <a:spcPts val="2280"/>
              </a:lnSpc>
              <a:tabLst>
                <a:tab pos="172211" algn="l"/>
              </a:tabLst>
            </a:pPr>
            <a:r>
              <a:rPr lang="en-US" sz="1115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Supplier</a:t>
            </a:r>
            <a:r>
              <a:rPr lang="en-US" sz="1403" b="0" i="0" spc="-3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Master</a:t>
            </a:r>
            <a:r>
              <a:rPr lang="en-US" sz="1403" b="0" i="0" spc="-2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Data E</a:t>
            </a:r>
            <a:r>
              <a:rPr lang="en-US" sz="1403" b="0" i="0" spc="-22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riched</a:t>
            </a:r>
          </a:p>
        </p:txBody>
      </p:sp>
      <p:sp>
        <p:nvSpPr>
          <p:cNvPr id="220" name="Rectangle 220"/>
          <p:cNvSpPr/>
          <p:nvPr/>
        </p:nvSpPr>
        <p:spPr>
          <a:xfrm>
            <a:off x="324002" y="2746636"/>
            <a:ext cx="2069972" cy="4946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72211"/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(Supplier</a:t>
            </a:r>
            <a:r>
              <a:rPr lang="en-US" sz="1403" b="0" i="0" spc="-3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ANID Added)</a:t>
            </a:r>
          </a:p>
          <a:p>
            <a:pPr marL="0">
              <a:lnSpc>
                <a:spcPts val="2280"/>
              </a:lnSpc>
              <a:tabLst>
                <a:tab pos="172211" algn="l"/>
              </a:tabLst>
            </a:pPr>
            <a:r>
              <a:rPr lang="en-US" sz="1118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406" b="0" i="0" spc="0" baseline="0" dirty="0">
                <a:solidFill>
                  <a:srgbClr val="FFFFFF"/>
                </a:solidFill>
                <a:latin typeface="Arial"/>
              </a:rPr>
              <a:t>Escalation</a:t>
            </a:r>
            <a:r>
              <a:rPr lang="en-US" sz="1406" b="0" i="0" spc="-4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FFFFFF"/>
                </a:solidFill>
                <a:latin typeface="Arial"/>
              </a:rPr>
              <a:t>Path </a:t>
            </a:r>
            <a:r>
              <a:rPr lang="en-US" sz="1406" b="0" i="0" spc="-27" baseline="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406" b="0" i="0" spc="0" baseline="0" dirty="0">
                <a:solidFill>
                  <a:srgbClr val="FFFFFF"/>
                </a:solidFill>
                <a:latin typeface="Arial"/>
              </a:rPr>
              <a:t>efined</a:t>
            </a:r>
          </a:p>
        </p:txBody>
      </p:sp>
      <p:sp>
        <p:nvSpPr>
          <p:cNvPr id="221" name="Rectangle 221"/>
          <p:cNvSpPr/>
          <p:nvPr/>
        </p:nvSpPr>
        <p:spPr>
          <a:xfrm>
            <a:off x="324002" y="3326010"/>
            <a:ext cx="2519101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2211" algn="l"/>
              </a:tabLst>
            </a:pPr>
            <a:r>
              <a:rPr lang="en-US" sz="1115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Catalog</a:t>
            </a:r>
            <a:r>
              <a:rPr lang="en-US" sz="1403" b="0" i="0" spc="-3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Content</a:t>
            </a:r>
            <a:r>
              <a:rPr lang="en-US" sz="1403" b="0" i="0" spc="-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Clarified</a:t>
            </a:r>
            <a:r>
              <a:rPr lang="en-US" sz="1403" b="0" i="0" spc="-3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with</a:t>
            </a:r>
          </a:p>
        </p:txBody>
      </p:sp>
      <p:sp>
        <p:nvSpPr>
          <p:cNvPr id="222" name="Rectangle 222"/>
          <p:cNvSpPr/>
          <p:nvPr/>
        </p:nvSpPr>
        <p:spPr>
          <a:xfrm>
            <a:off x="496214" y="3539370"/>
            <a:ext cx="654033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Supplier</a:t>
            </a:r>
          </a:p>
        </p:txBody>
      </p:sp>
      <p:sp>
        <p:nvSpPr>
          <p:cNvPr id="223" name="Rectangle 223"/>
          <p:cNvSpPr/>
          <p:nvPr/>
        </p:nvSpPr>
        <p:spPr>
          <a:xfrm>
            <a:off x="7660513" y="1374782"/>
            <a:ext cx="2760564" cy="2050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FFFFFF"/>
                </a:solidFill>
                <a:latin typeface="Arial"/>
              </a:rPr>
              <a:t>Supplier’s</a:t>
            </a:r>
            <a:r>
              <a:rPr lang="en-US" sz="1403" b="1" i="0" spc="-4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FFFFFF"/>
                </a:solidFill>
                <a:latin typeface="Arial"/>
              </a:rPr>
              <a:t>Prerequisites</a:t>
            </a:r>
            <a:r>
              <a:rPr lang="en-US" sz="1403" b="1" i="0" spc="-4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FFFFFF"/>
                </a:solidFill>
                <a:latin typeface="Arial"/>
              </a:rPr>
              <a:t>to</a:t>
            </a:r>
            <a:r>
              <a:rPr lang="en-US" sz="1403" b="1" i="0" spc="-24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1" i="0" spc="0" baseline="0" dirty="0">
                <a:solidFill>
                  <a:srgbClr val="FFFFFF"/>
                </a:solidFill>
                <a:latin typeface="Arial"/>
              </a:rPr>
              <a:t>Start:</a:t>
            </a:r>
          </a:p>
        </p:txBody>
      </p:sp>
      <p:sp>
        <p:nvSpPr>
          <p:cNvPr id="224" name="Rectangle 224"/>
          <p:cNvSpPr/>
          <p:nvPr/>
        </p:nvSpPr>
        <p:spPr>
          <a:xfrm>
            <a:off x="7660513" y="1587856"/>
            <a:ext cx="3147549" cy="2054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406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406" b="0" i="0" spc="0" baseline="0" dirty="0">
                <a:solidFill>
                  <a:srgbClr val="FFFFFF"/>
                </a:solidFill>
                <a:latin typeface="Arial"/>
              </a:rPr>
              <a:t>Catalog</a:t>
            </a:r>
            <a:r>
              <a:rPr lang="en-US" sz="1406" b="0" i="0" spc="-3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FFFFFF"/>
                </a:solidFill>
                <a:latin typeface="Arial"/>
              </a:rPr>
              <a:t>Content</a:t>
            </a:r>
            <a:r>
              <a:rPr lang="en-US" sz="1406" b="0" i="0" spc="-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FFFFFF"/>
                </a:solidFill>
                <a:latin typeface="Arial"/>
              </a:rPr>
              <a:t>Clarified</a:t>
            </a:r>
            <a:r>
              <a:rPr lang="en-US" sz="1406" b="0" i="0" spc="-2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6" b="0" i="0" spc="0" baseline="0" dirty="0">
                <a:solidFill>
                  <a:srgbClr val="FFFFFF"/>
                </a:solidFill>
                <a:latin typeface="Arial"/>
              </a:rPr>
              <a:t>wit</a:t>
            </a:r>
            <a:r>
              <a:rPr lang="en-US" sz="1406" b="0" i="0" spc="386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406" b="0" i="0" spc="0" baseline="0" dirty="0">
                <a:solidFill>
                  <a:srgbClr val="FFFFFF"/>
                </a:solidFill>
                <a:latin typeface="Arial"/>
              </a:rPr>
              <a:t>ARLA</a:t>
            </a:r>
          </a:p>
        </p:txBody>
      </p:sp>
      <p:sp>
        <p:nvSpPr>
          <p:cNvPr id="225" name="Rectangle 225"/>
          <p:cNvSpPr/>
          <p:nvPr/>
        </p:nvSpPr>
        <p:spPr>
          <a:xfrm>
            <a:off x="7660513" y="1801756"/>
            <a:ext cx="4053075" cy="4184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86511" algn="l"/>
              </a:tabLst>
            </a:pPr>
            <a:r>
              <a:rPr lang="en-US" sz="1403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Ariba </a:t>
            </a:r>
            <a:r>
              <a:rPr lang="en-US" sz="1403" b="0" i="0" spc="-26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etwor</a:t>
            </a:r>
            <a:r>
              <a:rPr lang="en-US" sz="1403" b="0" i="0" spc="378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Trading</a:t>
            </a:r>
            <a:r>
              <a:rPr lang="en-US" sz="1403" b="0" i="0" spc="-3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Relationship</a:t>
            </a:r>
            <a:r>
              <a:rPr lang="en-US" sz="1403" b="0" i="0" spc="-37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Established</a:t>
            </a:r>
          </a:p>
          <a:p>
            <a:pPr marL="0">
              <a:lnSpc>
                <a:spcPts val="1679"/>
              </a:lnSpc>
              <a:tabLst>
                <a:tab pos="286511" algn="l"/>
              </a:tabLst>
            </a:pPr>
            <a:r>
              <a:rPr lang="en-US" sz="1403" b="0" i="0" spc="0" baseline="0" dirty="0">
                <a:solidFill>
                  <a:srgbClr val="F0AB00"/>
                </a:solidFill>
                <a:latin typeface="Arial"/>
              </a:rPr>
              <a:t>•	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Ariba </a:t>
            </a:r>
            <a:r>
              <a:rPr lang="en-US" sz="1403" b="0" i="0" spc="-26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etwor</a:t>
            </a:r>
            <a:r>
              <a:rPr lang="en-US" sz="1403" b="0" i="0" spc="378" baseline="0" dirty="0">
                <a:solidFill>
                  <a:srgbClr val="FFFFFF"/>
                </a:solidFill>
                <a:latin typeface="Arial"/>
              </a:rPr>
              <a:t>k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Test Account</a:t>
            </a:r>
            <a:r>
              <a:rPr lang="en-US" sz="1403" b="0" i="0" spc="-3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Created</a:t>
            </a:r>
          </a:p>
        </p:txBody>
      </p:sp>
      <p:sp>
        <p:nvSpPr>
          <p:cNvPr id="226" name="Rectangle 226"/>
          <p:cNvSpPr/>
          <p:nvPr/>
        </p:nvSpPr>
        <p:spPr>
          <a:xfrm>
            <a:off x="5192014" y="3278779"/>
            <a:ext cx="4336190" cy="1756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22527" algn="l"/>
                <a:tab pos="1898522" algn="l"/>
                <a:tab pos="2860167" algn="l"/>
                <a:tab pos="3812413" algn="l"/>
              </a:tabLst>
            </a:pPr>
            <a:r>
              <a:rPr lang="en-US" sz="1202" b="1" i="0" spc="-20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202" b="1" i="0" spc="0" baseline="0" dirty="0">
                <a:solidFill>
                  <a:srgbClr val="FFFFFF"/>
                </a:solidFill>
                <a:latin typeface="Arial"/>
              </a:rPr>
              <a:t>eek 1	</a:t>
            </a:r>
            <a:r>
              <a:rPr lang="en-US" sz="1202" b="1" i="0" spc="-20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202" b="1" i="0" spc="0" baseline="0" dirty="0">
                <a:solidFill>
                  <a:srgbClr val="FFFFFF"/>
                </a:solidFill>
                <a:latin typeface="Arial"/>
              </a:rPr>
              <a:t>eek 2	</a:t>
            </a:r>
            <a:r>
              <a:rPr lang="en-US" sz="1202" b="1" i="0" spc="-20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202" b="1" i="0" spc="0" baseline="0" dirty="0">
                <a:solidFill>
                  <a:srgbClr val="FFFFFF"/>
                </a:solidFill>
                <a:latin typeface="Arial"/>
              </a:rPr>
              <a:t>eek 3	</a:t>
            </a:r>
            <a:r>
              <a:rPr lang="en-US" sz="1202" b="1" i="0" spc="-20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202" b="1" i="0" spc="0" baseline="0" dirty="0">
                <a:solidFill>
                  <a:srgbClr val="FFFFFF"/>
                </a:solidFill>
                <a:latin typeface="Arial"/>
              </a:rPr>
              <a:t>eek 4	</a:t>
            </a:r>
            <a:r>
              <a:rPr lang="en-US" sz="1202" b="1" i="0" spc="-20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202" b="1" i="0" spc="0" baseline="0" dirty="0">
                <a:solidFill>
                  <a:srgbClr val="FFFFFF"/>
                </a:solidFill>
                <a:latin typeface="Arial"/>
              </a:rPr>
              <a:t>eek 5</a:t>
            </a:r>
          </a:p>
        </p:txBody>
      </p:sp>
      <p:sp>
        <p:nvSpPr>
          <p:cNvPr id="227" name="Rectangle 227"/>
          <p:cNvSpPr/>
          <p:nvPr/>
        </p:nvSpPr>
        <p:spPr>
          <a:xfrm>
            <a:off x="4180332" y="3846881"/>
            <a:ext cx="1521827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41577" algn="l"/>
              </a:tabLst>
            </a:pP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Supplier	</a:t>
            </a:r>
            <a:r>
              <a:rPr lang="en-US" sz="1218" b="0" i="0" spc="0" baseline="55941" dirty="0">
                <a:solidFill>
                  <a:srgbClr val="FFFFFF"/>
                </a:solidFill>
                <a:latin typeface="Arial"/>
              </a:rPr>
              <a:t>Creatin</a:t>
            </a:r>
            <a:r>
              <a:rPr lang="en-US" sz="1218" b="0" i="0" spc="248" baseline="55941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1218" b="0" i="0" spc="0" baseline="55941" dirty="0">
                <a:solidFill>
                  <a:srgbClr val="FFFFFF"/>
                </a:solidFill>
                <a:latin typeface="Arial"/>
              </a:rPr>
              <a:t>CIF</a:t>
            </a:r>
          </a:p>
        </p:txBody>
      </p:sp>
      <p:sp>
        <p:nvSpPr>
          <p:cNvPr id="228" name="Rectangle 228"/>
          <p:cNvSpPr/>
          <p:nvPr/>
        </p:nvSpPr>
        <p:spPr>
          <a:xfrm>
            <a:off x="5236209" y="3933679"/>
            <a:ext cx="349413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Catalog</a:t>
            </a:r>
          </a:p>
        </p:txBody>
      </p:sp>
      <p:sp>
        <p:nvSpPr>
          <p:cNvPr id="229" name="Rectangle 229"/>
          <p:cNvSpPr/>
          <p:nvPr/>
        </p:nvSpPr>
        <p:spPr>
          <a:xfrm>
            <a:off x="6045453" y="3750259"/>
            <a:ext cx="634037" cy="3618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Corrections of</a:t>
            </a:r>
          </a:p>
          <a:p>
            <a:pPr marL="4572">
              <a:lnSpc>
                <a:spcPts val="961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CIF Catalog if</a:t>
            </a:r>
          </a:p>
          <a:p>
            <a:pPr marL="138684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Needed</a:t>
            </a:r>
          </a:p>
        </p:txBody>
      </p:sp>
      <p:sp>
        <p:nvSpPr>
          <p:cNvPr id="230" name="Rectangle 230"/>
          <p:cNvSpPr/>
          <p:nvPr/>
        </p:nvSpPr>
        <p:spPr>
          <a:xfrm>
            <a:off x="6975602" y="3750259"/>
            <a:ext cx="746786" cy="3618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859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Catalo</a:t>
            </a:r>
            <a:r>
              <a:rPr lang="en-US" sz="806" b="0" i="0" spc="245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Upload</a:t>
            </a:r>
          </a:p>
          <a:p>
            <a:pPr marL="0">
              <a:lnSpc>
                <a:spcPts val="961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i</a:t>
            </a:r>
            <a:r>
              <a:rPr lang="en-US" sz="803" b="0" i="0" spc="224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  <a:p>
            <a:pPr marL="44195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TEST Account</a:t>
            </a:r>
          </a:p>
        </p:txBody>
      </p:sp>
      <p:sp>
        <p:nvSpPr>
          <p:cNvPr id="231" name="Rectangle 231"/>
          <p:cNvSpPr/>
          <p:nvPr/>
        </p:nvSpPr>
        <p:spPr>
          <a:xfrm>
            <a:off x="8890127" y="3750259"/>
            <a:ext cx="746817" cy="3618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859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Catalog Upload</a:t>
            </a:r>
          </a:p>
          <a:p>
            <a:pPr marL="0">
              <a:lnSpc>
                <a:spcPts val="961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in Ariba Net</a:t>
            </a:r>
            <a:r>
              <a:rPr lang="en-US" sz="803" b="0" i="0" spc="-17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ork</a:t>
            </a:r>
          </a:p>
          <a:p>
            <a:pPr marL="27431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PROD Account</a:t>
            </a:r>
          </a:p>
        </p:txBody>
      </p:sp>
      <p:sp>
        <p:nvSpPr>
          <p:cNvPr id="232" name="Rectangle 232"/>
          <p:cNvSpPr/>
          <p:nvPr/>
        </p:nvSpPr>
        <p:spPr>
          <a:xfrm>
            <a:off x="4293108" y="4716450"/>
            <a:ext cx="384962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-40" baseline="0" dirty="0">
                <a:solidFill>
                  <a:srgbClr val="000000"/>
                </a:solidFill>
                <a:latin typeface="Arial"/>
              </a:rPr>
              <a:t>A</a:t>
            </a:r>
            <a:r>
              <a:rPr lang="en-US" sz="1200" b="1" i="0" spc="0" baseline="0" dirty="0">
                <a:solidFill>
                  <a:srgbClr val="000000"/>
                </a:solidFill>
                <a:latin typeface="Arial"/>
              </a:rPr>
              <a:t>riba</a:t>
            </a:r>
          </a:p>
        </p:txBody>
      </p:sp>
      <p:sp>
        <p:nvSpPr>
          <p:cNvPr id="233" name="Rectangle 233"/>
          <p:cNvSpPr/>
          <p:nvPr/>
        </p:nvSpPr>
        <p:spPr>
          <a:xfrm>
            <a:off x="5056378" y="4620368"/>
            <a:ext cx="711896" cy="3612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34695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Initial</a:t>
            </a:r>
          </a:p>
          <a:p>
            <a:pPr marL="0">
              <a:lnSpc>
                <a:spcPts val="9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Communication</a:t>
            </a:r>
          </a:p>
          <a:p>
            <a:pPr marL="79247">
              <a:lnSpc>
                <a:spcPts val="96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&amp; Education</a:t>
            </a:r>
          </a:p>
        </p:txBody>
      </p:sp>
      <p:sp>
        <p:nvSpPr>
          <p:cNvPr id="234" name="Rectangle 234"/>
          <p:cNvSpPr/>
          <p:nvPr/>
        </p:nvSpPr>
        <p:spPr>
          <a:xfrm>
            <a:off x="5979921" y="4582268"/>
            <a:ext cx="764006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46304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Support of</a:t>
            </a:r>
          </a:p>
          <a:p>
            <a:pPr marL="0">
              <a:lnSpc>
                <a:spcPts val="9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Catalo</a:t>
            </a:r>
            <a:r>
              <a:rPr lang="en-US" sz="803" b="0" i="0" spc="248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Creation</a:t>
            </a:r>
          </a:p>
        </p:txBody>
      </p:sp>
      <p:sp>
        <p:nvSpPr>
          <p:cNvPr id="235" name="Rectangle 235"/>
          <p:cNvSpPr/>
          <p:nvPr/>
        </p:nvSpPr>
        <p:spPr>
          <a:xfrm>
            <a:off x="5996685" y="4902308"/>
            <a:ext cx="729867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Troubleshooting</a:t>
            </a:r>
          </a:p>
        </p:txBody>
      </p:sp>
      <p:sp>
        <p:nvSpPr>
          <p:cNvPr id="236" name="Rectangle 236"/>
          <p:cNvSpPr/>
          <p:nvPr/>
        </p:nvSpPr>
        <p:spPr>
          <a:xfrm>
            <a:off x="6984745" y="4582268"/>
            <a:ext cx="729867" cy="3155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Troubleshooting</a:t>
            </a:r>
          </a:p>
          <a:p>
            <a:pPr marL="44196">
              <a:lnSpc>
                <a:spcPts val="15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TEST Catalog</a:t>
            </a:r>
          </a:p>
        </p:txBody>
      </p:sp>
      <p:sp>
        <p:nvSpPr>
          <p:cNvPr id="237" name="Rectangle 237"/>
          <p:cNvSpPr/>
          <p:nvPr/>
        </p:nvSpPr>
        <p:spPr>
          <a:xfrm>
            <a:off x="6995414" y="4902308"/>
            <a:ext cx="707097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Upload Support</a:t>
            </a:r>
          </a:p>
        </p:txBody>
      </p:sp>
      <p:sp>
        <p:nvSpPr>
          <p:cNvPr id="238" name="Rectangle 238"/>
          <p:cNvSpPr/>
          <p:nvPr/>
        </p:nvSpPr>
        <p:spPr>
          <a:xfrm>
            <a:off x="7949818" y="4742288"/>
            <a:ext cx="1667218" cy="1783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78408" algn="l"/>
              </a:tabLst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Testing Support	</a:t>
            </a:r>
            <a:r>
              <a:rPr lang="en-US" sz="1216" b="0" i="0" spc="0" baseline="59701" dirty="0">
                <a:solidFill>
                  <a:srgbClr val="FFFFFF"/>
                </a:solidFill>
                <a:latin typeface="Arial"/>
              </a:rPr>
              <a:t>PROD Catalog</a:t>
            </a:r>
          </a:p>
          <a:p>
            <a:pPr marL="960120">
              <a:lnSpc>
                <a:spcPts val="480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Upload Support</a:t>
            </a:r>
          </a:p>
        </p:txBody>
      </p:sp>
      <p:sp>
        <p:nvSpPr>
          <p:cNvPr id="239" name="Rectangle 239"/>
          <p:cNvSpPr/>
          <p:nvPr/>
        </p:nvSpPr>
        <p:spPr>
          <a:xfrm>
            <a:off x="4277867" y="5569890"/>
            <a:ext cx="1370346" cy="17525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97382" algn="l"/>
              </a:tabLst>
            </a:pPr>
            <a:r>
              <a:rPr lang="en-US" sz="1200" b="1" i="0" spc="-40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RLA	</a:t>
            </a:r>
            <a:r>
              <a:rPr lang="en-US" sz="1218" b="0" i="0" spc="0" baseline="55941" dirty="0">
                <a:solidFill>
                  <a:srgbClr val="FFFFFF"/>
                </a:solidFill>
                <a:latin typeface="Arial"/>
              </a:rPr>
              <a:t>Escalation</a:t>
            </a:r>
          </a:p>
        </p:txBody>
      </p:sp>
      <p:sp>
        <p:nvSpPr>
          <p:cNvPr id="240" name="Rectangle 240"/>
          <p:cNvSpPr/>
          <p:nvPr/>
        </p:nvSpPr>
        <p:spPr>
          <a:xfrm>
            <a:off x="5306314" y="5656688"/>
            <a:ext cx="1410894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01039" algn="l"/>
              </a:tabLst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Path	</a:t>
            </a:r>
            <a:r>
              <a:rPr lang="en-US" sz="1216" b="0" i="0" spc="0" baseline="59701" dirty="0">
                <a:solidFill>
                  <a:srgbClr val="FFFFFF"/>
                </a:solidFill>
                <a:latin typeface="Arial"/>
              </a:rPr>
              <a:t>Escalation</a:t>
            </a:r>
            <a:r>
              <a:rPr lang="en-US" sz="1216" b="0" i="0" spc="-13" baseline="59701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16" b="0" i="0" spc="0" baseline="59701" dirty="0">
                <a:solidFill>
                  <a:srgbClr val="FFFFFF"/>
                </a:solidFill>
                <a:latin typeface="Arial"/>
              </a:rPr>
              <a:t>Path</a:t>
            </a:r>
          </a:p>
        </p:txBody>
      </p:sp>
      <p:sp>
        <p:nvSpPr>
          <p:cNvPr id="241" name="Rectangle 241"/>
          <p:cNvSpPr/>
          <p:nvPr/>
        </p:nvSpPr>
        <p:spPr>
          <a:xfrm>
            <a:off x="7099045" y="5374748"/>
            <a:ext cx="499308" cy="3612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74676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Catalog</a:t>
            </a:r>
          </a:p>
          <a:p>
            <a:pPr marL="0">
              <a:lnSpc>
                <a:spcPts val="9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Approval &amp;</a:t>
            </a:r>
          </a:p>
          <a:p>
            <a:pPr marL="28956">
              <a:lnSpc>
                <a:spcPts val="9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Activation</a:t>
            </a:r>
          </a:p>
        </p:txBody>
      </p:sp>
      <p:sp>
        <p:nvSpPr>
          <p:cNvPr id="242" name="Rectangle 242"/>
          <p:cNvSpPr/>
          <p:nvPr/>
        </p:nvSpPr>
        <p:spPr>
          <a:xfrm>
            <a:off x="6993890" y="5816422"/>
            <a:ext cx="711564" cy="1177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Escalation Path</a:t>
            </a:r>
          </a:p>
        </p:txBody>
      </p:sp>
      <p:sp>
        <p:nvSpPr>
          <p:cNvPr id="243" name="Rectangle 243"/>
          <p:cNvSpPr/>
          <p:nvPr/>
        </p:nvSpPr>
        <p:spPr>
          <a:xfrm>
            <a:off x="8086979" y="5534768"/>
            <a:ext cx="446824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54864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Testing</a:t>
            </a:r>
          </a:p>
          <a:p>
            <a:pPr marL="0">
              <a:lnSpc>
                <a:spcPts val="9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Execution</a:t>
            </a:r>
          </a:p>
        </p:txBody>
      </p:sp>
      <p:sp>
        <p:nvSpPr>
          <p:cNvPr id="244" name="Rectangle 244"/>
          <p:cNvSpPr/>
          <p:nvPr/>
        </p:nvSpPr>
        <p:spPr>
          <a:xfrm>
            <a:off x="9063863" y="5374748"/>
            <a:ext cx="400058" cy="2393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4383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Catalog</a:t>
            </a:r>
          </a:p>
          <a:p>
            <a:pPr marL="0">
              <a:lnSpc>
                <a:spcPts val="959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Approval</a:t>
            </a:r>
          </a:p>
        </p:txBody>
      </p:sp>
      <p:sp>
        <p:nvSpPr>
          <p:cNvPr id="245" name="Rectangle 245"/>
          <p:cNvSpPr/>
          <p:nvPr/>
        </p:nvSpPr>
        <p:spPr>
          <a:xfrm>
            <a:off x="8995282" y="5694788"/>
            <a:ext cx="539485" cy="2394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Decisio</a:t>
            </a:r>
            <a:r>
              <a:rPr lang="en-US" sz="803" b="0" i="0" spc="217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for</a:t>
            </a:r>
          </a:p>
          <a:p>
            <a:pPr marL="64008">
              <a:lnSpc>
                <a:spcPts val="960"/>
              </a:lnSpc>
            </a:pPr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GO LIVE</a:t>
            </a:r>
          </a:p>
        </p:txBody>
      </p:sp>
      <p:sp>
        <p:nvSpPr>
          <p:cNvPr id="246" name="Rectangle 246"/>
          <p:cNvSpPr/>
          <p:nvPr/>
        </p:nvSpPr>
        <p:spPr>
          <a:xfrm>
            <a:off x="6901560" y="6173705"/>
            <a:ext cx="4927890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1" i="0" spc="0" baseline="0" dirty="0">
                <a:solidFill>
                  <a:srgbClr val="FFC000"/>
                </a:solidFill>
                <a:latin typeface="Arial"/>
              </a:rPr>
              <a:t>Bu</a:t>
            </a:r>
            <a:r>
              <a:rPr lang="en-US" sz="803" b="1" i="0" spc="-44" baseline="0" dirty="0">
                <a:solidFill>
                  <a:srgbClr val="FFC000"/>
                </a:solidFill>
                <a:latin typeface="Arial"/>
              </a:rPr>
              <a:t>y</a:t>
            </a:r>
            <a:r>
              <a:rPr lang="en-US" sz="803" b="1" i="0" spc="0" baseline="0" dirty="0">
                <a:solidFill>
                  <a:srgbClr val="FFC000"/>
                </a:solidFill>
                <a:latin typeface="Arial"/>
              </a:rPr>
              <a:t>er T</a:t>
            </a:r>
            <a:r>
              <a:rPr lang="en-US" sz="803" b="1" i="0" spc="-15" baseline="0" dirty="0">
                <a:solidFill>
                  <a:srgbClr val="FFC000"/>
                </a:solidFill>
                <a:latin typeface="Arial"/>
              </a:rPr>
              <a:t>e</a:t>
            </a:r>
            <a:r>
              <a:rPr lang="en-US" sz="803" b="1" i="0" spc="0" baseline="0" dirty="0">
                <a:solidFill>
                  <a:srgbClr val="FFC000"/>
                </a:solidFill>
                <a:latin typeface="Arial"/>
              </a:rPr>
              <a:t>sting might</a:t>
            </a:r>
            <a:r>
              <a:rPr lang="en-US" sz="803" b="1" i="0" spc="-13" baseline="0" dirty="0">
                <a:solidFill>
                  <a:srgbClr val="FFC000"/>
                </a:solidFill>
                <a:latin typeface="Arial"/>
              </a:rPr>
              <a:t> </a:t>
            </a:r>
            <a:r>
              <a:rPr lang="en-US" sz="803" b="1" i="0" spc="0" baseline="0" dirty="0">
                <a:solidFill>
                  <a:srgbClr val="FFC000"/>
                </a:solidFill>
                <a:latin typeface="Arial"/>
              </a:rPr>
              <a:t>be </a:t>
            </a:r>
            <a:r>
              <a:rPr lang="en-US" sz="803" b="1" i="0" spc="-13" baseline="0" dirty="0">
                <a:solidFill>
                  <a:srgbClr val="FFC000"/>
                </a:solidFill>
                <a:latin typeface="Arial"/>
              </a:rPr>
              <a:t>e</a:t>
            </a:r>
            <a:r>
              <a:rPr lang="en-US" sz="803" b="1" i="0" spc="0" baseline="0" dirty="0">
                <a:solidFill>
                  <a:srgbClr val="FFC000"/>
                </a:solidFill>
                <a:latin typeface="Arial"/>
              </a:rPr>
              <a:t>xtende</a:t>
            </a:r>
            <a:r>
              <a:rPr lang="en-US" sz="803" b="1" i="0" spc="229" baseline="0" dirty="0">
                <a:solidFill>
                  <a:srgbClr val="FFC000"/>
                </a:solidFill>
                <a:latin typeface="Arial"/>
              </a:rPr>
              <a:t>d</a:t>
            </a:r>
            <a:r>
              <a:rPr lang="en-US" sz="803" b="1" i="0" spc="0" baseline="0" dirty="0">
                <a:solidFill>
                  <a:srgbClr val="FFC000"/>
                </a:solidFill>
                <a:latin typeface="Arial"/>
              </a:rPr>
              <a:t>up to 8 week</a:t>
            </a:r>
            <a:r>
              <a:rPr lang="en-US" sz="803" b="1" i="0" spc="245" baseline="0" dirty="0">
                <a:solidFill>
                  <a:srgbClr val="FFC000"/>
                </a:solidFill>
                <a:latin typeface="Arial"/>
              </a:rPr>
              <a:t>s</a:t>
            </a:r>
            <a:r>
              <a:rPr lang="en-US" sz="803" b="1" i="0" spc="0" baseline="0" dirty="0">
                <a:solidFill>
                  <a:srgbClr val="FFC000"/>
                </a:solidFill>
                <a:latin typeface="Arial"/>
              </a:rPr>
              <a:t>if transac</a:t>
            </a:r>
            <a:r>
              <a:rPr lang="en-US" sz="803" b="1" i="0" spc="-15" baseline="0" dirty="0">
                <a:solidFill>
                  <a:srgbClr val="FFC000"/>
                </a:solidFill>
                <a:latin typeface="Arial"/>
              </a:rPr>
              <a:t>t</a:t>
            </a:r>
            <a:r>
              <a:rPr lang="en-US" sz="803" b="1" i="0" spc="0" baseline="0" dirty="0">
                <a:solidFill>
                  <a:srgbClr val="FFC000"/>
                </a:solidFill>
                <a:latin typeface="Arial"/>
              </a:rPr>
              <a:t>ion integra</a:t>
            </a:r>
            <a:r>
              <a:rPr lang="en-US" sz="803" b="1" i="0" spc="-13" baseline="0" dirty="0">
                <a:solidFill>
                  <a:srgbClr val="FFC000"/>
                </a:solidFill>
                <a:latin typeface="Arial"/>
              </a:rPr>
              <a:t>t</a:t>
            </a:r>
            <a:r>
              <a:rPr lang="en-US" sz="803" b="1" i="0" spc="0" baseline="0" dirty="0">
                <a:solidFill>
                  <a:srgbClr val="FFC000"/>
                </a:solidFill>
                <a:latin typeface="Arial"/>
              </a:rPr>
              <a:t>io</a:t>
            </a:r>
            <a:r>
              <a:rPr lang="en-US" sz="803" b="1" i="0" spc="210" baseline="0" dirty="0">
                <a:solidFill>
                  <a:srgbClr val="FFC000"/>
                </a:solidFill>
                <a:latin typeface="Arial"/>
              </a:rPr>
              <a:t>n</a:t>
            </a:r>
            <a:r>
              <a:rPr lang="en-US" sz="803" b="1" i="0" spc="0" baseline="0" dirty="0">
                <a:solidFill>
                  <a:srgbClr val="FFC000"/>
                </a:solidFill>
                <a:latin typeface="Arial"/>
              </a:rPr>
              <a:t>is requested b</a:t>
            </a:r>
            <a:r>
              <a:rPr lang="en-US" sz="803" b="1" i="0" spc="-31" baseline="0" dirty="0">
                <a:solidFill>
                  <a:srgbClr val="FFC000"/>
                </a:solidFill>
                <a:latin typeface="Arial"/>
              </a:rPr>
              <a:t>y</a:t>
            </a:r>
            <a:r>
              <a:rPr lang="en-US" sz="803" b="1" i="0" spc="0" baseline="0" dirty="0">
                <a:solidFill>
                  <a:srgbClr val="FFC000"/>
                </a:solidFill>
                <a:latin typeface="Arial"/>
              </a:rPr>
              <a:t> the Supplier</a:t>
            </a:r>
          </a:p>
        </p:txBody>
      </p:sp>
      <p:sp>
        <p:nvSpPr>
          <p:cNvPr id="247" name="Rectangle 247"/>
          <p:cNvSpPr/>
          <p:nvPr/>
        </p:nvSpPr>
        <p:spPr>
          <a:xfrm>
            <a:off x="5599429" y="2937586"/>
            <a:ext cx="2053889" cy="1177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617599" algn="l"/>
              </a:tabLst>
            </a:pPr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Catalo</a:t>
            </a:r>
            <a:r>
              <a:rPr lang="en-US" sz="806" b="0" i="0" spc="221" baseline="0" dirty="0">
                <a:solidFill>
                  <a:srgbClr val="FFFFFF"/>
                </a:solidFill>
                <a:latin typeface="Arial"/>
              </a:rPr>
              <a:t>g</a:t>
            </a:r>
            <a:r>
              <a:rPr lang="en-US" sz="806" b="0" i="0" spc="0" baseline="0" dirty="0">
                <a:solidFill>
                  <a:srgbClr val="FFFFFF"/>
                </a:solidFill>
                <a:latin typeface="Arial"/>
              </a:rPr>
              <a:t>Creation	</a:t>
            </a:r>
            <a:r>
              <a:rPr lang="en-US" sz="1216" b="0" i="0" spc="0" baseline="58830" dirty="0">
                <a:solidFill>
                  <a:srgbClr val="FFFFFF"/>
                </a:solidFill>
                <a:latin typeface="Arial"/>
              </a:rPr>
              <a:t>Uploa</a:t>
            </a:r>
            <a:r>
              <a:rPr lang="en-US" sz="1216" b="0" i="0" spc="220" baseline="58830" dirty="0">
                <a:solidFill>
                  <a:srgbClr val="FFFFFF"/>
                </a:solidFill>
                <a:latin typeface="Arial"/>
              </a:rPr>
              <a:t>d</a:t>
            </a:r>
            <a:r>
              <a:rPr lang="en-US" sz="1216" b="0" i="0" spc="0" baseline="58830" dirty="0">
                <a:solidFill>
                  <a:srgbClr val="FFFFFF"/>
                </a:solidFill>
                <a:latin typeface="Arial"/>
              </a:rPr>
              <a:t>to</a:t>
            </a:r>
          </a:p>
        </p:txBody>
      </p:sp>
      <p:sp>
        <p:nvSpPr>
          <p:cNvPr id="248" name="Rectangle 248"/>
          <p:cNvSpPr/>
          <p:nvPr/>
        </p:nvSpPr>
        <p:spPr>
          <a:xfrm>
            <a:off x="7303896" y="2982957"/>
            <a:ext cx="261907" cy="1174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TEST</a:t>
            </a:r>
          </a:p>
        </p:txBody>
      </p:sp>
      <p:sp>
        <p:nvSpPr>
          <p:cNvPr id="249" name="Rectangle 249"/>
          <p:cNvSpPr/>
          <p:nvPr/>
        </p:nvSpPr>
        <p:spPr>
          <a:xfrm>
            <a:off x="8232013" y="2877801"/>
            <a:ext cx="334812" cy="222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5052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Buyer</a:t>
            </a:r>
          </a:p>
          <a:p>
            <a:pPr marL="0">
              <a:lnSpc>
                <a:spcPts val="827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Testing</a:t>
            </a:r>
          </a:p>
        </p:txBody>
      </p:sp>
      <p:sp>
        <p:nvSpPr>
          <p:cNvPr id="250" name="Rectangle 250"/>
          <p:cNvSpPr/>
          <p:nvPr/>
        </p:nvSpPr>
        <p:spPr>
          <a:xfrm>
            <a:off x="9066021" y="2877801"/>
            <a:ext cx="488075" cy="2225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62484"/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Move to</a:t>
            </a:r>
          </a:p>
          <a:p>
            <a:pPr marL="0">
              <a:lnSpc>
                <a:spcPts val="827"/>
              </a:lnSpc>
            </a:pPr>
            <a:r>
              <a:rPr lang="en-US" sz="803" b="0" i="0" spc="0" baseline="0" dirty="0">
                <a:solidFill>
                  <a:srgbClr val="FFFFFF"/>
                </a:solidFill>
                <a:latin typeface="Arial"/>
              </a:rPr>
              <a:t>Production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Freeform 251"/>
          <p:cNvSpPr/>
          <p:nvPr/>
        </p:nvSpPr>
        <p:spPr>
          <a:xfrm>
            <a:off x="0" y="0"/>
            <a:ext cx="12195047" cy="6859523"/>
          </a:xfrm>
          <a:custGeom>
            <a:avLst/>
            <a:gdLst/>
            <a:ahLst/>
            <a:cxnLst/>
            <a:rect l="0" t="0" r="0" b="0"/>
            <a:pathLst>
              <a:path w="12195047" h="6859523">
                <a:moveTo>
                  <a:pt x="0" y="0"/>
                </a:moveTo>
                <a:lnTo>
                  <a:pt x="12195047" y="0"/>
                </a:lnTo>
                <a:lnTo>
                  <a:pt x="12195047" y="6859523"/>
                </a:lnTo>
                <a:lnTo>
                  <a:pt x="0" y="6859523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>
            <a:off x="324611" y="0"/>
            <a:ext cx="11544300" cy="2296668"/>
          </a:xfrm>
          <a:custGeom>
            <a:avLst/>
            <a:gdLst/>
            <a:ahLst/>
            <a:cxnLst/>
            <a:rect l="0" t="0" r="0" b="0"/>
            <a:pathLst>
              <a:path w="11544300" h="2296668">
                <a:moveTo>
                  <a:pt x="0" y="0"/>
                </a:moveTo>
                <a:lnTo>
                  <a:pt x="11544300" y="0"/>
                </a:lnTo>
                <a:lnTo>
                  <a:pt x="11544300" y="2296668"/>
                </a:lnTo>
                <a:lnTo>
                  <a:pt x="0" y="2296668"/>
                </a:lnTo>
                <a:lnTo>
                  <a:pt x="0" y="0"/>
                </a:lnTo>
                <a:close/>
              </a:path>
            </a:pathLst>
          </a:custGeom>
          <a:solidFill>
            <a:srgbClr val="F0AB0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3" name="Picture 25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6136" y="6083809"/>
            <a:ext cx="915923" cy="454151"/>
          </a:xfrm>
          <a:prstGeom prst="rect">
            <a:avLst/>
          </a:prstGeom>
          <a:noFill/>
        </p:spPr>
      </p:pic>
      <p:pic>
        <p:nvPicPr>
          <p:cNvPr id="254" name="Picture 25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611" y="4344925"/>
            <a:ext cx="1476755" cy="288035"/>
          </a:xfrm>
          <a:prstGeom prst="rect">
            <a:avLst/>
          </a:prstGeom>
          <a:noFill/>
        </p:spPr>
      </p:pic>
      <p:sp>
        <p:nvSpPr>
          <p:cNvPr id="255" name="Rectangle 255"/>
          <p:cNvSpPr/>
          <p:nvPr/>
        </p:nvSpPr>
        <p:spPr>
          <a:xfrm>
            <a:off x="324002" y="2471674"/>
            <a:ext cx="8679941" cy="179076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6000" b="1" i="0" spc="0" baseline="0" dirty="0">
                <a:solidFill>
                  <a:srgbClr val="FFFFFF"/>
                </a:solidFill>
                <a:latin typeface="Arial"/>
              </a:rPr>
              <a:t>Publishing a Catalog on</a:t>
            </a:r>
          </a:p>
          <a:p>
            <a:pPr marL="0">
              <a:lnSpc>
                <a:spcPts val="7200"/>
              </a:lnSpc>
            </a:pPr>
            <a:r>
              <a:rPr lang="en-US" sz="6002" b="1" i="0" spc="0" baseline="0" dirty="0">
                <a:solidFill>
                  <a:srgbClr val="FFFFFF"/>
                </a:solidFill>
                <a:latin typeface="Arial"/>
              </a:rPr>
              <a:t>Ariba Network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1528</Words>
  <Application>Microsoft Office PowerPoint</Application>
  <PresentationFormat>Widescreen</PresentationFormat>
  <Paragraphs>261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Labonte, Guillaume</cp:lastModifiedBy>
  <cp:revision>1</cp:revision>
  <dcterms:modified xsi:type="dcterms:W3CDTF">2022-07-22T13:27:46Z</dcterms:modified>
</cp:coreProperties>
</file>