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7535" r:id="rId2"/>
    <p:sldId id="2078559361" r:id="rId3"/>
    <p:sldId id="2078559329" r:id="rId4"/>
    <p:sldId id="7515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43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ol Guerrero Adrian" userId="59fe35c3-d1aa-47ee-91e4-91efab7f9c39" providerId="ADAL" clId="{DFC21304-D73E-4FC8-9C9C-D2AC71AB35FA}"/>
    <pc:docChg chg="undo custSel mod modSld">
      <pc:chgData name="Terol Guerrero Adrian" userId="59fe35c3-d1aa-47ee-91e4-91efab7f9c39" providerId="ADAL" clId="{DFC21304-D73E-4FC8-9C9C-D2AC71AB35FA}" dt="2024-04-02T16:54:00.387" v="480" actId="14100"/>
      <pc:docMkLst>
        <pc:docMk/>
      </pc:docMkLst>
      <pc:sldChg chg="modSp mod">
        <pc:chgData name="Terol Guerrero Adrian" userId="59fe35c3-d1aa-47ee-91e4-91efab7f9c39" providerId="ADAL" clId="{DFC21304-D73E-4FC8-9C9C-D2AC71AB35FA}" dt="2024-04-02T16:54:00.387" v="480" actId="14100"/>
        <pc:sldMkLst>
          <pc:docMk/>
          <pc:sldMk cId="3053578744" sldId="2078559329"/>
        </pc:sldMkLst>
        <pc:spChg chg="mod">
          <ac:chgData name="Terol Guerrero Adrian" userId="59fe35c3-d1aa-47ee-91e4-91efab7f9c39" providerId="ADAL" clId="{DFC21304-D73E-4FC8-9C9C-D2AC71AB35FA}" dt="2024-04-02T16:54:00.387" v="480" actId="14100"/>
          <ac:spMkLst>
            <pc:docMk/>
            <pc:sldMk cId="3053578744" sldId="2078559329"/>
            <ac:spMk id="3" creationId="{29C8FA9D-94B7-402F-8CEF-50579834158E}"/>
          </ac:spMkLst>
        </pc:spChg>
      </pc:sldChg>
      <pc:sldChg chg="modSp mod">
        <pc:chgData name="Terol Guerrero Adrian" userId="59fe35c3-d1aa-47ee-91e4-91efab7f9c39" providerId="ADAL" clId="{DFC21304-D73E-4FC8-9C9C-D2AC71AB35FA}" dt="2024-04-02T16:53:42.505" v="464" actId="113"/>
        <pc:sldMkLst>
          <pc:docMk/>
          <pc:sldMk cId="1452176723" sldId="2078559361"/>
        </pc:sldMkLst>
        <pc:spChg chg="mod">
          <ac:chgData name="Terol Guerrero Adrian" userId="59fe35c3-d1aa-47ee-91e4-91efab7f9c39" providerId="ADAL" clId="{DFC21304-D73E-4FC8-9C9C-D2AC71AB35FA}" dt="2024-04-02T16:53:42.505" v="464" actId="113"/>
          <ac:spMkLst>
            <pc:docMk/>
            <pc:sldMk cId="1452176723" sldId="2078559361"/>
            <ac:spMk id="4" creationId="{925A5B20-2668-D869-5450-32C20BBB8396}"/>
          </ac:spMkLst>
        </pc:spChg>
        <pc:spChg chg="mod">
          <ac:chgData name="Terol Guerrero Adrian" userId="59fe35c3-d1aa-47ee-91e4-91efab7f9c39" providerId="ADAL" clId="{DFC21304-D73E-4FC8-9C9C-D2AC71AB35FA}" dt="2024-04-02T16:53:15.931" v="462" actId="20577"/>
          <ac:spMkLst>
            <pc:docMk/>
            <pc:sldMk cId="1452176723" sldId="2078559361"/>
            <ac:spMk id="6" creationId="{15F517B6-6A23-9E3E-0D41-9867775F23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AF1A2-87A4-41FA-90C6-9B7AF28C96A9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FEBAA-3295-4111-8604-F60B9E0CA7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430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7188" y="1239838"/>
            <a:ext cx="5954712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>
                <a:solidFill>
                  <a:srgbClr val="6E6F73"/>
                </a:solidFill>
                <a:latin typeface="Arial" panose="020B0604020202020204" pitchFamily="34" charset="0"/>
              </a:rPr>
              <a:t>Notes view: </a:t>
            </a:r>
            <a:fld id="{128CEAFE-FA94-43E5-B0FF-D47E1CCDD1B4}" type="slidenum">
              <a:rPr lang="en-US" smtClean="0">
                <a:solidFill>
                  <a:srgbClr val="6E6F73"/>
                </a:solidFill>
                <a:latin typeface="Arial" panose="020B0604020202020204" pitchFamily="34" charset="0"/>
              </a:rPr>
              <a:pPr/>
              <a:t>4</a:t>
            </a:fld>
            <a:endParaRPr lang="en-US">
              <a:solidFill>
                <a:srgbClr val="6E6F7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387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411AD-2982-FA28-AF79-E7890B3B1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4687E-459E-59C0-02EE-09158D2FE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3D388-2671-D1B8-0CE7-8FC8BA91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6F47D-73B5-CA8E-607D-B3821371C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56C0A-FB93-6FDB-4819-BCA990A7F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385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58073-E2A7-AB37-9448-6A8426DE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33FF2-A33D-AF37-A8B5-26BD0924D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CC9DB-BA0D-3958-6969-AF8E55367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ED1EE-FED4-AA27-7511-93B8F447B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09CCE-B6A5-0DA9-D388-8A0E6886F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153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58E309-8CB7-BD8C-0B30-688D1C1A24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7E049A-BD27-46A7-D6DC-C89D758B1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C9F93-7603-C401-F024-3C7BC7C6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A6260-8B4E-F521-0750-314A3124B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95E86-C827-C0B8-C812-94FFD8D74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516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02F92-ECCE-92D3-F595-E94B56A46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C5BD48-4A93-B241-89A0-39F7D52FE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BC08D-FAF6-8EB4-565C-668C76678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19A5F-6B2F-CF8B-DD6F-AD66B8593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3B5F0-D177-8DE8-2FD4-482F1F0EB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709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04C90-E938-1B2E-9A7F-68AC0EC77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D7F7B-1FE1-E906-879A-26FF5F93A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FD70F-E10C-89C2-D7AA-E0493273B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7ADE7-CE0D-078F-365B-7E5AC7E58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4E235-6299-CE83-C2E7-59C04D41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34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D9751-CACC-CB29-B23D-7C8DE52F5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C2AAE-8FCD-7874-A097-F92D73A6B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D3577-FB31-EF61-5C9A-60454FB2C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3A919-FD9B-BC87-6FC5-354C96255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AA15A-80EA-0486-DE57-513023A3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D796FF-D877-7FAC-579E-D29AF8D2C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233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7383-586B-EF72-3415-790906B9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8B2C4-0A14-BBAE-3655-2F8742C84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883E9D-FA96-C7E7-8F54-9610154B0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DE38EE-123B-C7B8-7801-8C4C96ABB9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25D165-85CA-179D-1C0C-C65501266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65EF0D-5C32-7B3D-245C-55A8E586C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342DD-A6E2-D06D-4AEC-CEBFD13E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AF4258-9BAF-170F-CD0E-541E99046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471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8F63-5D68-8984-C13C-5032CC04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22030E-6913-7BFD-11EC-D0B56A355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B82CAC-9DA4-5747-3F99-53FB2574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B89E8-2F98-4402-BD64-8C09E9F8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6537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799530-B786-DC0C-0972-7CDA8504D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BBC965-C6D7-0EFC-C12C-843C1FA8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5E7E1-B5AD-A198-F532-FCA1F2C4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02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C1815-AF3E-AB7F-A400-1A27A8534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5E9AF-0640-AD36-621D-E782DF41A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9F0E4-9A80-407D-1E1D-F609EC98B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2DA86-BB89-770D-F289-85377404F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B2227-8766-E18D-BED4-071F388F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2357A-8C76-9413-8F3B-9A1566355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55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9CF6F-8969-FE59-3333-2B0CDA0F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7EE058-F396-7846-1002-841EA1FB6E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9EF5AB-643D-F44D-5F18-08213E919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18AD0-C912-FA3C-003C-8AF09F74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E32BFF-0990-2F02-7F0E-391184B7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886F3-8D0D-FC69-F1A2-CBA0C1BA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00535D-808B-6768-6C01-C5CE2CD69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60C00-FE6B-75B9-3F8F-283396390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581E7-EBB4-C130-65CB-E8226A89C7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CBC6-E12D-4B94-AE09-EE65170EACF8}" type="datetimeFigureOut">
              <a:rPr lang="es-ES" smtClean="0"/>
              <a:t>02/04/2024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117DC-4192-82FB-A9C2-5B8DC0D62F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C45E7-3698-3FCD-2E47-157A7A53F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4F39B-73BC-4AA6-8B43-252A6C6D81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912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proveedoreseuropa@gruposantander.com?subject=Primeros%20pasos%20Santande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upport.ariba.com/item/view/180235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png"/><Relationship Id="rId12" Type="http://schemas.openxmlformats.org/officeDocument/2006/relationships/hyperlink" Target="https://support.ariba.com/item/view/205430_es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5.emf"/><Relationship Id="rId11" Type="http://schemas.openxmlformats.org/officeDocument/2006/relationships/hyperlink" Target="mailto:ProveedoresEuropa@gruposantander.com" TargetMode="External"/><Relationship Id="rId5" Type="http://schemas.openxmlformats.org/officeDocument/2006/relationships/oleObject" Target="../embeddings/oleObject1.bin"/><Relationship Id="rId10" Type="http://schemas.openxmlformats.org/officeDocument/2006/relationships/image" Target="../media/image2.png"/><Relationship Id="rId4" Type="http://schemas.openxmlformats.org/officeDocument/2006/relationships/image" Target="../media/image3.jpg"/><Relationship Id="rId9" Type="http://schemas.openxmlformats.org/officeDocument/2006/relationships/hyperlink" Target="https://support.ariba.com/hel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B96B0D0-AEEC-7549-B9B6-BB0C47570D68}"/>
              </a:ext>
            </a:extLst>
          </p:cNvPr>
          <p:cNvSpPr/>
          <p:nvPr/>
        </p:nvSpPr>
        <p:spPr>
          <a:xfrm>
            <a:off x="-1" y="-838"/>
            <a:ext cx="9144000" cy="6858000"/>
          </a:xfrm>
          <a:prstGeom prst="rect">
            <a:avLst/>
          </a:prstGeom>
          <a:solidFill>
            <a:srgbClr val="E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>
              <a:defRPr/>
            </a:pPr>
            <a:endParaRPr lang="es-ES_tradnl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A34529F-E9A0-EA44-BAF2-C0E40BE902F7}"/>
              </a:ext>
            </a:extLst>
          </p:cNvPr>
          <p:cNvSpPr/>
          <p:nvPr/>
        </p:nvSpPr>
        <p:spPr>
          <a:xfrm>
            <a:off x="-1" y="747046"/>
            <a:ext cx="1519708" cy="731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5256">
              <a:lnSpc>
                <a:spcPct val="110000"/>
              </a:lnSpc>
              <a:defRPr/>
            </a:pPr>
            <a:r>
              <a:rPr lang="es-ES" sz="4000" b="1" kern="0" dirty="0">
                <a:solidFill>
                  <a:srgbClr val="EC0000"/>
                </a:solidFill>
                <a:latin typeface="Santander Headline" panose="020B0504020201020104" pitchFamily="34" charset="77"/>
                <a:ea typeface="ABC Normal Book" pitchFamily="2" charset="77"/>
                <a:cs typeface="Raleway"/>
                <a:sym typeface="Raleway"/>
              </a:rPr>
              <a:t>11</a:t>
            </a:r>
          </a:p>
        </p:txBody>
      </p:sp>
      <p:sp>
        <p:nvSpPr>
          <p:cNvPr id="8" name="Rectángulo 6">
            <a:extLst>
              <a:ext uri="{FF2B5EF4-FFF2-40B4-BE49-F238E27FC236}">
                <a16:creationId xmlns:a16="http://schemas.microsoft.com/office/drawing/2014/main" id="{D30A3D70-C504-40C3-A7B8-4F38282D8C5E}"/>
              </a:ext>
            </a:extLst>
          </p:cNvPr>
          <p:cNvSpPr/>
          <p:nvPr/>
        </p:nvSpPr>
        <p:spPr>
          <a:xfrm>
            <a:off x="604646" y="1773205"/>
            <a:ext cx="60628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256">
              <a:lnSpc>
                <a:spcPct val="90000"/>
              </a:lnSpc>
              <a:defRPr/>
            </a:pPr>
            <a:r>
              <a:rPr lang="es-ES" sz="5000" b="1" kern="0" dirty="0">
                <a:solidFill>
                  <a:prstClr val="white"/>
                </a:solidFill>
                <a:latin typeface="Santander Headline" panose="020B0504020201020104" pitchFamily="34" charset="77"/>
                <a:ea typeface="ABC Normal Book" pitchFamily="2" charset="77"/>
                <a:cs typeface="Raleway"/>
                <a:sym typeface="Raleway"/>
              </a:rPr>
              <a:t>Tipos de cuenta en Business Network</a:t>
            </a:r>
          </a:p>
        </p:txBody>
      </p:sp>
      <p:pic>
        <p:nvPicPr>
          <p:cNvPr id="9" name="Picture 8" descr="Persona escribe en un portátil">
            <a:extLst>
              <a:ext uri="{FF2B5EF4-FFF2-40B4-BE49-F238E27FC236}">
                <a16:creationId xmlns:a16="http://schemas.microsoft.com/office/drawing/2014/main" id="{BD19672A-6162-4F52-99DB-32D24459D9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60" r="22096"/>
          <a:stretch/>
        </p:blipFill>
        <p:spPr>
          <a:xfrm>
            <a:off x="7568044" y="838"/>
            <a:ext cx="4623956" cy="6857162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1B292F33-BBA2-4798-8399-92BE388D40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189"/>
          <a:stretch/>
        </p:blipFill>
        <p:spPr>
          <a:xfrm>
            <a:off x="10629426" y="57977"/>
            <a:ext cx="1350818" cy="554219"/>
          </a:xfrm>
          <a:prstGeom prst="rect">
            <a:avLst/>
          </a:prstGeom>
          <a:noFill/>
        </p:spPr>
      </p:pic>
      <p:sp>
        <p:nvSpPr>
          <p:cNvPr id="5" name="Rectangle 26">
            <a:hlinkClick r:id="rId4"/>
            <a:extLst>
              <a:ext uri="{FF2B5EF4-FFF2-40B4-BE49-F238E27FC236}">
                <a16:creationId xmlns:a16="http://schemas.microsoft.com/office/drawing/2014/main" id="{00461E97-FE29-33CF-25A3-2DFB0852FF49}"/>
              </a:ext>
            </a:extLst>
          </p:cNvPr>
          <p:cNvSpPr/>
          <p:nvPr/>
        </p:nvSpPr>
        <p:spPr>
          <a:xfrm>
            <a:off x="8777924" y="5563389"/>
            <a:ext cx="2611338" cy="876589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0" tIns="45720" rIns="360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704088">
              <a:spcBef>
                <a:spcPts val="462"/>
              </a:spcBef>
              <a:spcAft>
                <a:spcPts val="462"/>
              </a:spcAft>
              <a:defRPr/>
            </a:pPr>
            <a:r>
              <a:rPr lang="es-ES" b="1" kern="1200" dirty="0">
                <a:solidFill>
                  <a:srgbClr val="E5E3E3"/>
                </a:solidFill>
                <a:latin typeface="Santander Text" panose="020B0504020201020104" pitchFamily="34" charset="0"/>
                <a:ea typeface="+mn-ea"/>
                <a:cs typeface="+mn-cs"/>
              </a:rPr>
              <a:t>¿Necesitas ayuda?</a:t>
            </a:r>
            <a:endParaRPr lang="es-ES" b="1" kern="1200" dirty="0">
              <a:solidFill>
                <a:srgbClr val="E20000"/>
              </a:solidFill>
              <a:latin typeface="Santander Text" panose="020B05040202010201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609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" descr="Grupo de personas que se comunican en torno a una mesa">
            <a:extLst>
              <a:ext uri="{FF2B5EF4-FFF2-40B4-BE49-F238E27FC236}">
                <a16:creationId xmlns:a16="http://schemas.microsoft.com/office/drawing/2014/main" id="{28721C98-5EB5-4B20-8422-40DFDD2399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" t="9672" r="2943" b="11016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Rectangle: Rounded Corners 2">
            <a:hlinkClick r:id="rId3" action="ppaction://hlinksldjump"/>
            <a:extLst>
              <a:ext uri="{FF2B5EF4-FFF2-40B4-BE49-F238E27FC236}">
                <a16:creationId xmlns:a16="http://schemas.microsoft.com/office/drawing/2014/main" id="{29C8FA9D-94B7-402F-8CEF-50579834158E}"/>
              </a:ext>
            </a:extLst>
          </p:cNvPr>
          <p:cNvSpPr/>
          <p:nvPr/>
        </p:nvSpPr>
        <p:spPr>
          <a:xfrm>
            <a:off x="-510638" y="568036"/>
            <a:ext cx="3188524" cy="591127"/>
          </a:xfrm>
          <a:prstGeom prst="roundRect">
            <a:avLst>
              <a:gd name="adj" fmla="val 50000"/>
            </a:avLst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s-ES" sz="3200" dirty="0">
                <a:latin typeface="Santander Text" panose="020B0504020201020104" pitchFamily="34" charset="0"/>
              </a:rPr>
              <a:t>Contenido</a:t>
            </a:r>
          </a:p>
        </p:txBody>
      </p:sp>
      <p:pic>
        <p:nvPicPr>
          <p:cNvPr id="15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D2E0A5C-7EBD-DE3A-715C-3035F4069DF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189"/>
          <a:stretch/>
        </p:blipFill>
        <p:spPr>
          <a:xfrm>
            <a:off x="10629426" y="57977"/>
            <a:ext cx="1350818" cy="554219"/>
          </a:xfrm>
          <a:prstGeom prst="rect">
            <a:avLst/>
          </a:prstGeom>
          <a:noFill/>
        </p:spPr>
      </p:pic>
      <p:sp>
        <p:nvSpPr>
          <p:cNvPr id="4" name="Rectangle 16">
            <a:extLst>
              <a:ext uri="{FF2B5EF4-FFF2-40B4-BE49-F238E27FC236}">
                <a16:creationId xmlns:a16="http://schemas.microsoft.com/office/drawing/2014/main" id="{925A5B20-2668-D869-5450-32C20BBB8396}"/>
              </a:ext>
            </a:extLst>
          </p:cNvPr>
          <p:cNvSpPr/>
          <p:nvPr/>
        </p:nvSpPr>
        <p:spPr>
          <a:xfrm>
            <a:off x="767133" y="1840354"/>
            <a:ext cx="10628449" cy="81724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/>
            </a:solidFill>
          </a:ln>
        </p:spPr>
        <p:txBody>
          <a:bodyPr wrap="square" anchor="ctr">
            <a:spAutoFit/>
          </a:bodyPr>
          <a:lstStyle/>
          <a:p>
            <a:pPr marL="105750" algn="just" fontAlgn="base">
              <a:spcBef>
                <a:spcPts val="600"/>
              </a:spcBef>
              <a:spcAft>
                <a:spcPts val="1200"/>
              </a:spcAft>
              <a:defRPr/>
            </a:pPr>
            <a:r>
              <a:rPr lang="es-ES" sz="1400" dirty="0">
                <a:latin typeface="Santander Text" panose="020B0504020201020104" pitchFamily="34" charset="0"/>
                <a:cs typeface="Arial" charset="0"/>
              </a:rPr>
              <a:t>Durante su Registro en Business Network será necesario crear una cuenta en dicha plataforma. Entre las cuentas disponibles se encuentran las de tipo </a:t>
            </a:r>
            <a:r>
              <a:rPr lang="es-ES" sz="1400" b="1" dirty="0">
                <a:latin typeface="Santander Text" panose="020B0504020201020104" pitchFamily="34" charset="0"/>
                <a:cs typeface="Arial" charset="0"/>
              </a:rPr>
              <a:t>i) Standard </a:t>
            </a:r>
            <a:r>
              <a:rPr lang="es-ES" sz="1400" dirty="0">
                <a:latin typeface="Santander Text" panose="020B0504020201020104" pitchFamily="34" charset="0"/>
                <a:cs typeface="Arial" charset="0"/>
              </a:rPr>
              <a:t>y</a:t>
            </a:r>
            <a:r>
              <a:rPr lang="es-ES" sz="1400" b="1" dirty="0">
                <a:latin typeface="Santander Text" panose="020B0504020201020104" pitchFamily="34" charset="0"/>
                <a:cs typeface="Arial" charset="0"/>
              </a:rPr>
              <a:t> </a:t>
            </a:r>
            <a:r>
              <a:rPr lang="es-ES" sz="1400" b="1" dirty="0" err="1">
                <a:latin typeface="Santander Text" panose="020B0504020201020104" pitchFamily="34" charset="0"/>
                <a:cs typeface="Arial" charset="0"/>
              </a:rPr>
              <a:t>ii</a:t>
            </a:r>
            <a:r>
              <a:rPr lang="es-ES" sz="1400" b="1" dirty="0">
                <a:latin typeface="Santander Text" panose="020B0504020201020104" pitchFamily="34" charset="0"/>
                <a:cs typeface="Arial" charset="0"/>
              </a:rPr>
              <a:t>) Enterprise</a:t>
            </a:r>
            <a:r>
              <a:rPr lang="es-ES" sz="1400" dirty="0">
                <a:latin typeface="Santander Text" panose="020B0504020201020104" pitchFamily="34" charset="0"/>
                <a:cs typeface="Arial" charset="0"/>
              </a:rPr>
              <a:t>. La cuenta asignada por defecto será de tipo Standard, una cuenta gratuita que cubre todas sus necesidades para su operativa con </a:t>
            </a:r>
            <a:r>
              <a:rPr lang="es-ES" sz="1400" b="1" dirty="0">
                <a:solidFill>
                  <a:srgbClr val="FF0000"/>
                </a:solidFill>
                <a:latin typeface="Santander Text" panose="020B0504020201020104" pitchFamily="34" charset="0"/>
                <a:cs typeface="Arial" charset="0"/>
              </a:rPr>
              <a:t>Santander.</a:t>
            </a:r>
          </a:p>
        </p:txBody>
      </p:sp>
      <p:sp>
        <p:nvSpPr>
          <p:cNvPr id="5" name="Rectangle: Rounded Corners 36">
            <a:extLst>
              <a:ext uri="{FF2B5EF4-FFF2-40B4-BE49-F238E27FC236}">
                <a16:creationId xmlns:a16="http://schemas.microsoft.com/office/drawing/2014/main" id="{B4D84E67-88FE-6447-0B4D-1F690652095E}"/>
              </a:ext>
            </a:extLst>
          </p:cNvPr>
          <p:cNvSpPr/>
          <p:nvPr/>
        </p:nvSpPr>
        <p:spPr>
          <a:xfrm>
            <a:off x="664887" y="1189984"/>
            <a:ext cx="5239524" cy="44334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err="1">
                <a:solidFill>
                  <a:schemeClr val="tx1"/>
                </a:solidFill>
                <a:latin typeface="Santander Text" panose="020B0504020201020104" pitchFamily="34" charset="0"/>
              </a:rPr>
              <a:t>Tipos</a:t>
            </a:r>
            <a:r>
              <a:rPr lang="en-GB" sz="1400" b="1" dirty="0">
                <a:solidFill>
                  <a:schemeClr val="tx1"/>
                </a:solidFill>
                <a:latin typeface="Santander Text" panose="020B0504020201020104" pitchFamily="34" charset="0"/>
              </a:rPr>
              <a:t> de </a:t>
            </a:r>
            <a:r>
              <a:rPr lang="en-GB" sz="1400" b="1" dirty="0" err="1">
                <a:solidFill>
                  <a:schemeClr val="tx1"/>
                </a:solidFill>
                <a:latin typeface="Santander Text" panose="020B0504020201020104" pitchFamily="34" charset="0"/>
              </a:rPr>
              <a:t>cuenta</a:t>
            </a:r>
            <a:r>
              <a:rPr lang="en-GB" sz="1400" b="1" dirty="0">
                <a:solidFill>
                  <a:schemeClr val="tx1"/>
                </a:solidFill>
                <a:latin typeface="Santander Text" panose="020B0504020201020104" pitchFamily="34" charset="0"/>
              </a:rPr>
              <a:t> </a:t>
            </a:r>
            <a:r>
              <a:rPr lang="en-GB" sz="1400" b="1" dirty="0" err="1">
                <a:solidFill>
                  <a:schemeClr val="tx1"/>
                </a:solidFill>
                <a:latin typeface="Santander Text" panose="020B0504020201020104" pitchFamily="34" charset="0"/>
              </a:rPr>
              <a:t>en</a:t>
            </a:r>
            <a:r>
              <a:rPr lang="en-GB" sz="1400" b="1" dirty="0">
                <a:solidFill>
                  <a:schemeClr val="tx1"/>
                </a:solidFill>
                <a:latin typeface="Santander Text" panose="020B0504020201020104" pitchFamily="34" charset="0"/>
              </a:rPr>
              <a:t> Business Network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15F517B6-6A23-9E3E-0D41-9867775F2377}"/>
              </a:ext>
            </a:extLst>
          </p:cNvPr>
          <p:cNvSpPr txBox="1"/>
          <p:nvPr/>
        </p:nvSpPr>
        <p:spPr>
          <a:xfrm>
            <a:off x="767133" y="2864622"/>
            <a:ext cx="9030010" cy="175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Clr>
                <a:srgbClr val="00D700"/>
              </a:buClr>
            </a:pPr>
            <a:r>
              <a:rPr lang="es-ES" sz="1400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esta sección encontrarás el siguiente </a:t>
            </a:r>
            <a:r>
              <a:rPr lang="es-ES" sz="1400" b="1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contenido</a:t>
            </a:r>
            <a:r>
              <a:rPr lang="es-ES" sz="1400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342900" indent="-342900">
              <a:lnSpc>
                <a:spcPct val="20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400" dirty="0" err="1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Tipos</a:t>
            </a:r>
            <a:r>
              <a:rPr lang="en-US" sz="1400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Cuenta </a:t>
            </a:r>
            <a:r>
              <a:rPr lang="en-US" sz="1400" dirty="0" err="1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n-US" sz="1400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 err="1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</a:t>
            </a:r>
            <a:r>
              <a:rPr lang="en-US" sz="1400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Network: Standard &amp; Enterprise</a:t>
            </a:r>
          </a:p>
          <a:p>
            <a:pPr marL="342900" indent="-342900">
              <a:lnSpc>
                <a:spcPct val="20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400" dirty="0" err="1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Características</a:t>
            </a:r>
            <a:r>
              <a:rPr lang="en-US" sz="1400" dirty="0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las </a:t>
            </a:r>
            <a:r>
              <a:rPr lang="en-US" sz="1400" dirty="0" err="1">
                <a:latin typeface="Santander Headline" panose="020B05040202010201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cuentas</a:t>
            </a:r>
            <a:endParaRPr lang="en-US" sz="1400" dirty="0">
              <a:latin typeface="Santander Headline" panose="020B05040202010201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buClr>
                <a:srgbClr val="00D700"/>
              </a:buClr>
            </a:pPr>
            <a:endParaRPr lang="es-E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5217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" descr="Grupo de personas que se comunican en torno a una mesa">
            <a:extLst>
              <a:ext uri="{FF2B5EF4-FFF2-40B4-BE49-F238E27FC236}">
                <a16:creationId xmlns:a16="http://schemas.microsoft.com/office/drawing/2014/main" id="{28721C98-5EB5-4B20-8422-40DFDD2399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" t="9672" r="2943" b="11016"/>
          <a:stretch/>
        </p:blipFill>
        <p:spPr>
          <a:xfrm>
            <a:off x="0" y="-54100"/>
            <a:ext cx="12192000" cy="6858001"/>
          </a:xfrm>
          <a:prstGeom prst="rect">
            <a:avLst/>
          </a:prstGeom>
        </p:spPr>
      </p:pic>
      <p:sp>
        <p:nvSpPr>
          <p:cNvPr id="3" name="Rectangle: Rounded Corners 2">
            <a:hlinkClick r:id="rId3" action="ppaction://hlinksldjump"/>
            <a:extLst>
              <a:ext uri="{FF2B5EF4-FFF2-40B4-BE49-F238E27FC236}">
                <a16:creationId xmlns:a16="http://schemas.microsoft.com/office/drawing/2014/main" id="{29C8FA9D-94B7-402F-8CEF-50579834158E}"/>
              </a:ext>
            </a:extLst>
          </p:cNvPr>
          <p:cNvSpPr/>
          <p:nvPr/>
        </p:nvSpPr>
        <p:spPr>
          <a:xfrm>
            <a:off x="-510639" y="568036"/>
            <a:ext cx="3810019" cy="591127"/>
          </a:xfrm>
          <a:prstGeom prst="roundRect">
            <a:avLst>
              <a:gd name="adj" fmla="val 50000"/>
            </a:avLst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s-ES" sz="3200" dirty="0">
                <a:latin typeface="Santander Text" panose="020B0504020201020104" pitchFamily="34" charset="0"/>
              </a:rPr>
              <a:t>Tipos de cuenta</a:t>
            </a:r>
          </a:p>
        </p:txBody>
      </p:sp>
      <p:pic>
        <p:nvPicPr>
          <p:cNvPr id="15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D2E0A5C-7EBD-DE3A-715C-3035F4069DF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189"/>
          <a:stretch/>
        </p:blipFill>
        <p:spPr>
          <a:xfrm>
            <a:off x="10629426" y="57977"/>
            <a:ext cx="1350818" cy="554219"/>
          </a:xfrm>
          <a:prstGeom prst="rect">
            <a:avLst/>
          </a:prstGeom>
          <a:noFill/>
        </p:spPr>
      </p:pic>
      <p:sp>
        <p:nvSpPr>
          <p:cNvPr id="44" name="Rectangle: Rounded Corners 20">
            <a:extLst>
              <a:ext uri="{FF2B5EF4-FFF2-40B4-BE49-F238E27FC236}">
                <a16:creationId xmlns:a16="http://schemas.microsoft.com/office/drawing/2014/main" id="{338CCEFB-BE80-D0A1-38F5-4E93A73A896B}"/>
              </a:ext>
            </a:extLst>
          </p:cNvPr>
          <p:cNvSpPr/>
          <p:nvPr/>
        </p:nvSpPr>
        <p:spPr>
          <a:xfrm>
            <a:off x="287867" y="2658827"/>
            <a:ext cx="4846733" cy="365548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reeform: Shape 21">
            <a:extLst>
              <a:ext uri="{FF2B5EF4-FFF2-40B4-BE49-F238E27FC236}">
                <a16:creationId xmlns:a16="http://schemas.microsoft.com/office/drawing/2014/main" id="{D408ECCD-1045-EC97-92C3-C628317921D4}"/>
              </a:ext>
            </a:extLst>
          </p:cNvPr>
          <p:cNvSpPr/>
          <p:nvPr/>
        </p:nvSpPr>
        <p:spPr>
          <a:xfrm flipH="1">
            <a:off x="1390238" y="1811691"/>
            <a:ext cx="2298865" cy="644909"/>
          </a:xfrm>
          <a:custGeom>
            <a:avLst/>
            <a:gdLst>
              <a:gd name="connsiteX0" fmla="*/ 107487 w 2298865"/>
              <a:gd name="connsiteY0" fmla="*/ 0 h 644909"/>
              <a:gd name="connsiteX1" fmla="*/ 2298865 w 2298865"/>
              <a:gd name="connsiteY1" fmla="*/ 0 h 644909"/>
              <a:gd name="connsiteX2" fmla="*/ 2298865 w 2298865"/>
              <a:gd name="connsiteY2" fmla="*/ 0 h 644909"/>
              <a:gd name="connsiteX3" fmla="*/ 2298865 w 2298865"/>
              <a:gd name="connsiteY3" fmla="*/ 537422 h 644909"/>
              <a:gd name="connsiteX4" fmla="*/ 2191378 w 2298865"/>
              <a:gd name="connsiteY4" fmla="*/ 644909 h 644909"/>
              <a:gd name="connsiteX5" fmla="*/ 0 w 2298865"/>
              <a:gd name="connsiteY5" fmla="*/ 644909 h 644909"/>
              <a:gd name="connsiteX6" fmla="*/ 0 w 2298865"/>
              <a:gd name="connsiteY6" fmla="*/ 644909 h 644909"/>
              <a:gd name="connsiteX7" fmla="*/ 0 w 2298865"/>
              <a:gd name="connsiteY7" fmla="*/ 107487 h 644909"/>
              <a:gd name="connsiteX8" fmla="*/ 107487 w 2298865"/>
              <a:gd name="connsiteY8" fmla="*/ 0 h 644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8865" h="644909">
                <a:moveTo>
                  <a:pt x="107487" y="0"/>
                </a:moveTo>
                <a:lnTo>
                  <a:pt x="2298865" y="0"/>
                </a:lnTo>
                <a:lnTo>
                  <a:pt x="2298865" y="0"/>
                </a:lnTo>
                <a:lnTo>
                  <a:pt x="2298865" y="537422"/>
                </a:lnTo>
                <a:cubicBezTo>
                  <a:pt x="2298865" y="596785"/>
                  <a:pt x="2250741" y="644909"/>
                  <a:pt x="2191378" y="644909"/>
                </a:cubicBezTo>
                <a:lnTo>
                  <a:pt x="0" y="644909"/>
                </a:lnTo>
                <a:lnTo>
                  <a:pt x="0" y="644909"/>
                </a:lnTo>
                <a:lnTo>
                  <a:pt x="0" y="107487"/>
                </a:lnTo>
                <a:cubicBezTo>
                  <a:pt x="0" y="48124"/>
                  <a:pt x="48124" y="0"/>
                  <a:pt x="107487" y="0"/>
                </a:cubicBezTo>
                <a:close/>
              </a:path>
            </a:pathLst>
          </a:custGeom>
          <a:solidFill>
            <a:schemeClr val="bg1"/>
          </a:solidFill>
          <a:ln w="28575" cap="flat" cmpd="sng" algn="ctr">
            <a:solidFill>
              <a:srgbClr val="E20000"/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1515" tIns="31482" rIns="321515" bIns="31482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solidFill>
                  <a:srgbClr val="E20000"/>
                </a:solidFill>
                <a:latin typeface="Santander Text" panose="020B0504020201020104" pitchFamily="34" charset="0"/>
              </a:rPr>
              <a:t>Tipo de </a:t>
            </a:r>
            <a:r>
              <a:rPr lang="en-US" sz="1600" b="1" dirty="0" err="1">
                <a:solidFill>
                  <a:srgbClr val="E20000"/>
                </a:solidFill>
                <a:latin typeface="Santander Text" panose="020B0504020201020104" pitchFamily="34" charset="0"/>
              </a:rPr>
              <a:t>cuenta</a:t>
            </a:r>
            <a:endParaRPr lang="en-US" sz="1600" b="1" dirty="0">
              <a:solidFill>
                <a:srgbClr val="E20000"/>
              </a:solidFill>
              <a:latin typeface="Santander Text" panose="020B0504020201020104" pitchFamily="34" charset="0"/>
            </a:endParaRPr>
          </a:p>
        </p:txBody>
      </p:sp>
      <p:sp>
        <p:nvSpPr>
          <p:cNvPr id="46" name="CuadroTexto 5">
            <a:extLst>
              <a:ext uri="{FF2B5EF4-FFF2-40B4-BE49-F238E27FC236}">
                <a16:creationId xmlns:a16="http://schemas.microsoft.com/office/drawing/2014/main" id="{58859E7B-E150-4F70-E88B-8BB736601A18}"/>
              </a:ext>
            </a:extLst>
          </p:cNvPr>
          <p:cNvSpPr txBox="1"/>
          <p:nvPr/>
        </p:nvSpPr>
        <p:spPr>
          <a:xfrm>
            <a:off x="287868" y="3030788"/>
            <a:ext cx="4846732" cy="2631490"/>
          </a:xfrm>
          <a:prstGeom prst="rect">
            <a:avLst/>
          </a:prstGeom>
          <a:noFill/>
        </p:spPr>
        <p:txBody>
          <a:bodyPr wrap="square" lIns="360000" rtlCol="0">
            <a:spAutoFit/>
          </a:bodyPr>
          <a:lstStyle/>
          <a:p>
            <a:pPr marL="10575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charset="0"/>
              </a:rPr>
              <a:t>Cuenta Standard</a:t>
            </a:r>
          </a:p>
          <a:p>
            <a:pPr marL="105750" algn="just" fontAlgn="base">
              <a:spcBef>
                <a:spcPct val="0"/>
              </a:spcBef>
              <a:spcAft>
                <a:spcPts val="1800"/>
              </a:spcAft>
              <a:defRPr/>
            </a:pPr>
            <a:r>
              <a:rPr lang="es-ES" sz="1400" dirty="0">
                <a:cs typeface="Arial" charset="0"/>
              </a:rPr>
              <a:t>Son cuentas gratuitas y fáciles de usar en Business Network que permiten que los proveedores intercambien un número ilimitado de documentos básicos o incluso hacer un catálogo. </a:t>
            </a:r>
            <a:r>
              <a:rPr lang="es-ES" sz="1400" u="sng" dirty="0">
                <a:cs typeface="Arial" charset="0"/>
              </a:rPr>
              <a:t>Esta cuenta permite operar con normalidad con Grupo Santander sin necesidad de un </a:t>
            </a:r>
            <a:r>
              <a:rPr lang="es-ES" sz="1400" u="sng" dirty="0" err="1">
                <a:cs typeface="Arial" charset="0"/>
              </a:rPr>
              <a:t>Upgrade</a:t>
            </a:r>
            <a:r>
              <a:rPr lang="es-ES" sz="1400" u="sng" dirty="0">
                <a:cs typeface="Arial" charset="0"/>
              </a:rPr>
              <a:t> a cuenta Enterprise</a:t>
            </a:r>
          </a:p>
          <a:p>
            <a:pPr marL="10575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charset="0"/>
              </a:rPr>
              <a:t>Cuenta Enterprise</a:t>
            </a:r>
          </a:p>
          <a:p>
            <a:pPr marL="10575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s-E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charset="0"/>
              </a:rPr>
              <a:t>Dan acceso a 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charset="0"/>
              </a:rPr>
              <a:t>todas las funciones</a:t>
            </a:r>
            <a:r>
              <a:rPr kumimoji="0" lang="es-E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charset="0"/>
              </a:rPr>
              <a:t> de proveedor de Business Network y pueden conllevar tasas de suscripción</a:t>
            </a:r>
            <a:endParaRPr kumimoji="0" lang="en-GB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Arial" charset="0"/>
            </a:endParaRPr>
          </a:p>
        </p:txBody>
      </p:sp>
      <p:sp>
        <p:nvSpPr>
          <p:cNvPr id="47" name="Oval 97">
            <a:extLst>
              <a:ext uri="{FF2B5EF4-FFF2-40B4-BE49-F238E27FC236}">
                <a16:creationId xmlns:a16="http://schemas.microsoft.com/office/drawing/2014/main" id="{B9867D15-B4A9-1553-4BC2-529AE0EB2CA4}"/>
              </a:ext>
            </a:extLst>
          </p:cNvPr>
          <p:cNvSpPr/>
          <p:nvPr/>
        </p:nvSpPr>
        <p:spPr>
          <a:xfrm>
            <a:off x="358813" y="3043375"/>
            <a:ext cx="331598" cy="323562"/>
          </a:xfrm>
          <a:prstGeom prst="ellipse">
            <a:avLst/>
          </a:prstGeom>
          <a:solidFill>
            <a:srgbClr val="E2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eaLnBrk="0" hangingPunct="0">
              <a:defRPr/>
            </a:pPr>
            <a:r>
              <a:rPr lang="en-GB" sz="15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21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8" name="Connector: Elbow 25">
            <a:extLst>
              <a:ext uri="{FF2B5EF4-FFF2-40B4-BE49-F238E27FC236}">
                <a16:creationId xmlns:a16="http://schemas.microsoft.com/office/drawing/2014/main" id="{8064492B-0170-68D4-69BE-790923877654}"/>
              </a:ext>
            </a:extLst>
          </p:cNvPr>
          <p:cNvCxnSpPr>
            <a:cxnSpLocks/>
            <a:stCxn id="45" idx="4"/>
            <a:endCxn id="44" idx="0"/>
          </p:cNvCxnSpPr>
          <p:nvPr/>
        </p:nvCxnSpPr>
        <p:spPr>
          <a:xfrm rot="10800000" flipH="1" flipV="1">
            <a:off x="1497724" y="2456599"/>
            <a:ext cx="1213509" cy="202227"/>
          </a:xfrm>
          <a:prstGeom prst="bentConnector4">
            <a:avLst>
              <a:gd name="adj1" fmla="val -18838"/>
              <a:gd name="adj2" fmla="val 50000"/>
            </a:avLst>
          </a:prstGeom>
          <a:ln w="28575">
            <a:solidFill>
              <a:srgbClr val="E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97">
            <a:extLst>
              <a:ext uri="{FF2B5EF4-FFF2-40B4-BE49-F238E27FC236}">
                <a16:creationId xmlns:a16="http://schemas.microsoft.com/office/drawing/2014/main" id="{52FAF9AC-67D6-EE17-7FCD-5CD03D83F47F}"/>
              </a:ext>
            </a:extLst>
          </p:cNvPr>
          <p:cNvSpPr/>
          <p:nvPr/>
        </p:nvSpPr>
        <p:spPr>
          <a:xfrm>
            <a:off x="358813" y="4821290"/>
            <a:ext cx="331598" cy="323562"/>
          </a:xfrm>
          <a:prstGeom prst="ellipse">
            <a:avLst/>
          </a:prstGeom>
          <a:solidFill>
            <a:srgbClr val="E2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eaLnBrk="0" hangingPunct="0">
              <a:defRPr/>
            </a:pPr>
            <a:r>
              <a:rPr lang="en-GB" sz="15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Slide Number Placeholder 2">
            <a:extLst>
              <a:ext uri="{FF2B5EF4-FFF2-40B4-BE49-F238E27FC236}">
                <a16:creationId xmlns:a16="http://schemas.microsoft.com/office/drawing/2014/main" id="{18441092-04AF-75D4-AD2E-69853A62A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C0D97B6-E32F-4D7D-B839-7C3B51F2640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" name="Picture 7">
            <a:extLst>
              <a:ext uri="{FF2B5EF4-FFF2-40B4-BE49-F238E27FC236}">
                <a16:creationId xmlns:a16="http://schemas.microsoft.com/office/drawing/2014/main" id="{6842E3E8-E96D-D7BB-CB12-4E3E4AD06D5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8682" b="-3049"/>
          <a:stretch/>
        </p:blipFill>
        <p:spPr>
          <a:xfrm>
            <a:off x="5541584" y="2094984"/>
            <a:ext cx="6138031" cy="4219325"/>
          </a:xfrm>
          <a:prstGeom prst="rect">
            <a:avLst/>
          </a:prstGeom>
          <a:ln w="76200">
            <a:solidFill>
              <a:srgbClr val="E20000"/>
            </a:solidFill>
          </a:ln>
        </p:spPr>
      </p:pic>
      <p:grpSp>
        <p:nvGrpSpPr>
          <p:cNvPr id="52" name="Group 14">
            <a:extLst>
              <a:ext uri="{FF2B5EF4-FFF2-40B4-BE49-F238E27FC236}">
                <a16:creationId xmlns:a16="http://schemas.microsoft.com/office/drawing/2014/main" id="{96391277-2ED6-E76C-C2AA-555A589DF111}"/>
              </a:ext>
            </a:extLst>
          </p:cNvPr>
          <p:cNvGrpSpPr/>
          <p:nvPr/>
        </p:nvGrpSpPr>
        <p:grpSpPr>
          <a:xfrm>
            <a:off x="7221959" y="1723973"/>
            <a:ext cx="2045927" cy="350177"/>
            <a:chOff x="17879" y="1781812"/>
            <a:chExt cx="3839153" cy="831632"/>
          </a:xfrm>
        </p:grpSpPr>
        <p:sp>
          <p:nvSpPr>
            <p:cNvPr id="53" name="Rectangle: Rounded Corners 20">
              <a:extLst>
                <a:ext uri="{FF2B5EF4-FFF2-40B4-BE49-F238E27FC236}">
                  <a16:creationId xmlns:a16="http://schemas.microsoft.com/office/drawing/2014/main" id="{F8918556-B4A4-C80D-79A9-7857C2835E3C}"/>
                </a:ext>
              </a:extLst>
            </p:cNvPr>
            <p:cNvSpPr/>
            <p:nvPr/>
          </p:nvSpPr>
          <p:spPr>
            <a:xfrm>
              <a:off x="17879" y="1781812"/>
              <a:ext cx="3839153" cy="831632"/>
            </a:xfrm>
            <a:prstGeom prst="roundRect">
              <a:avLst>
                <a:gd name="adj" fmla="val 3280"/>
              </a:avLst>
            </a:prstGeom>
            <a:solidFill>
              <a:srgbClr val="E2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108000" rIns="0"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</a:endParaRPr>
            </a:p>
          </p:txBody>
        </p:sp>
        <p:cxnSp>
          <p:nvCxnSpPr>
            <p:cNvPr id="54" name="Straight Connector 22">
              <a:extLst>
                <a:ext uri="{FF2B5EF4-FFF2-40B4-BE49-F238E27FC236}">
                  <a16:creationId xmlns:a16="http://schemas.microsoft.com/office/drawing/2014/main" id="{E79B7788-E78E-1CCA-C5D7-2615E34B6CCE}"/>
                </a:ext>
              </a:extLst>
            </p:cNvPr>
            <p:cNvCxnSpPr>
              <a:cxnSpLocks/>
            </p:cNvCxnSpPr>
            <p:nvPr/>
          </p:nvCxnSpPr>
          <p:spPr>
            <a:xfrm>
              <a:off x="132735" y="2405798"/>
              <a:ext cx="3618820" cy="0"/>
            </a:xfrm>
            <a:prstGeom prst="line">
              <a:avLst/>
            </a:prstGeom>
            <a:noFill/>
            <a:ln w="28575" cap="flat" cmpd="sng" algn="ctr">
              <a:solidFill>
                <a:srgbClr val="FFFFFF"/>
              </a:solidFill>
              <a:prstDash val="solid"/>
            </a:ln>
            <a:effectLst/>
          </p:spPr>
        </p:cxnSp>
        <p:sp>
          <p:nvSpPr>
            <p:cNvPr id="55" name="TextBox 24">
              <a:extLst>
                <a:ext uri="{FF2B5EF4-FFF2-40B4-BE49-F238E27FC236}">
                  <a16:creationId xmlns:a16="http://schemas.microsoft.com/office/drawing/2014/main" id="{78EDA144-62EF-ABB9-04BA-42244C558125}"/>
                </a:ext>
              </a:extLst>
            </p:cNvPr>
            <p:cNvSpPr txBox="1"/>
            <p:nvPr/>
          </p:nvSpPr>
          <p:spPr>
            <a:xfrm>
              <a:off x="132735" y="1889542"/>
              <a:ext cx="3618818" cy="47602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ntander Headline" panose="020B0504020201020104" pitchFamily="34" charset="0"/>
                  <a:cs typeface="Arial" charset="0"/>
                </a:rPr>
                <a:t>Cuenta Standard</a:t>
              </a:r>
            </a:p>
          </p:txBody>
        </p:sp>
      </p:grpSp>
      <p:grpSp>
        <p:nvGrpSpPr>
          <p:cNvPr id="56" name="Group 14">
            <a:extLst>
              <a:ext uri="{FF2B5EF4-FFF2-40B4-BE49-F238E27FC236}">
                <a16:creationId xmlns:a16="http://schemas.microsoft.com/office/drawing/2014/main" id="{548F085E-5DF3-DF8A-E22B-930FEBF05486}"/>
              </a:ext>
            </a:extLst>
          </p:cNvPr>
          <p:cNvGrpSpPr/>
          <p:nvPr/>
        </p:nvGrpSpPr>
        <p:grpSpPr>
          <a:xfrm>
            <a:off x="9423293" y="1726997"/>
            <a:ext cx="2045927" cy="341245"/>
            <a:chOff x="17879" y="1803025"/>
            <a:chExt cx="3839153" cy="810419"/>
          </a:xfrm>
        </p:grpSpPr>
        <p:sp>
          <p:nvSpPr>
            <p:cNvPr id="57" name="Rectangle: Rounded Corners 20">
              <a:extLst>
                <a:ext uri="{FF2B5EF4-FFF2-40B4-BE49-F238E27FC236}">
                  <a16:creationId xmlns:a16="http://schemas.microsoft.com/office/drawing/2014/main" id="{1B21C63D-4BD0-5E72-139B-CFEE91FAF326}"/>
                </a:ext>
              </a:extLst>
            </p:cNvPr>
            <p:cNvSpPr/>
            <p:nvPr/>
          </p:nvSpPr>
          <p:spPr>
            <a:xfrm>
              <a:off x="17879" y="1803025"/>
              <a:ext cx="3839153" cy="810419"/>
            </a:xfrm>
            <a:prstGeom prst="roundRect">
              <a:avLst>
                <a:gd name="adj" fmla="val 3280"/>
              </a:avLst>
            </a:prstGeom>
            <a:solidFill>
              <a:srgbClr val="E2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108000" rIns="0"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</a:endParaRPr>
            </a:p>
          </p:txBody>
        </p:sp>
        <p:cxnSp>
          <p:nvCxnSpPr>
            <p:cNvPr id="58" name="Straight Connector 22">
              <a:extLst>
                <a:ext uri="{FF2B5EF4-FFF2-40B4-BE49-F238E27FC236}">
                  <a16:creationId xmlns:a16="http://schemas.microsoft.com/office/drawing/2014/main" id="{A870576F-DFE7-1926-1DD2-08FB6EEF4E74}"/>
                </a:ext>
              </a:extLst>
            </p:cNvPr>
            <p:cNvCxnSpPr>
              <a:cxnSpLocks/>
            </p:cNvCxnSpPr>
            <p:nvPr/>
          </p:nvCxnSpPr>
          <p:spPr>
            <a:xfrm>
              <a:off x="132735" y="2405798"/>
              <a:ext cx="3618820" cy="0"/>
            </a:xfrm>
            <a:prstGeom prst="line">
              <a:avLst/>
            </a:prstGeom>
            <a:noFill/>
            <a:ln w="28575" cap="flat" cmpd="sng" algn="ctr">
              <a:solidFill>
                <a:srgbClr val="FFFFFF"/>
              </a:solidFill>
              <a:prstDash val="solid"/>
            </a:ln>
            <a:effectLst/>
          </p:spPr>
        </p:cxnSp>
        <p:sp>
          <p:nvSpPr>
            <p:cNvPr id="59" name="TextBox 24">
              <a:extLst>
                <a:ext uri="{FF2B5EF4-FFF2-40B4-BE49-F238E27FC236}">
                  <a16:creationId xmlns:a16="http://schemas.microsoft.com/office/drawing/2014/main" id="{8BAE7B72-9840-4725-93D8-2F49AD52CAD5}"/>
                </a:ext>
              </a:extLst>
            </p:cNvPr>
            <p:cNvSpPr txBox="1"/>
            <p:nvPr/>
          </p:nvSpPr>
          <p:spPr>
            <a:xfrm>
              <a:off x="132735" y="1889540"/>
              <a:ext cx="3618818" cy="47602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antander Headline" panose="020B0504020201020104" pitchFamily="34" charset="0"/>
                  <a:cs typeface="Arial" charset="0"/>
                </a:rPr>
                <a:t>Cuenta Enterprise*</a:t>
              </a:r>
            </a:p>
          </p:txBody>
        </p:sp>
      </p:grpSp>
      <p:sp>
        <p:nvSpPr>
          <p:cNvPr id="60" name="Oval 97">
            <a:extLst>
              <a:ext uri="{FF2B5EF4-FFF2-40B4-BE49-F238E27FC236}">
                <a16:creationId xmlns:a16="http://schemas.microsoft.com/office/drawing/2014/main" id="{163AFDF7-6EBA-3F2B-5876-5E39270624EF}"/>
              </a:ext>
            </a:extLst>
          </p:cNvPr>
          <p:cNvSpPr/>
          <p:nvPr/>
        </p:nvSpPr>
        <p:spPr>
          <a:xfrm>
            <a:off x="7166869" y="1682249"/>
            <a:ext cx="232595" cy="212427"/>
          </a:xfrm>
          <a:prstGeom prst="ellipse">
            <a:avLst/>
          </a:prstGeom>
          <a:solidFill>
            <a:srgbClr val="E2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eaLnBrk="0" hangingPunct="0">
              <a:defRPr/>
            </a:pPr>
            <a:r>
              <a:rPr lang="en-GB" sz="15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21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97">
            <a:extLst>
              <a:ext uri="{FF2B5EF4-FFF2-40B4-BE49-F238E27FC236}">
                <a16:creationId xmlns:a16="http://schemas.microsoft.com/office/drawing/2014/main" id="{7DCC4D34-FCDB-C3F7-229A-721ED8C1FB6D}"/>
              </a:ext>
            </a:extLst>
          </p:cNvPr>
          <p:cNvSpPr/>
          <p:nvPr/>
        </p:nvSpPr>
        <p:spPr>
          <a:xfrm>
            <a:off x="9367082" y="1682249"/>
            <a:ext cx="232595" cy="212427"/>
          </a:xfrm>
          <a:prstGeom prst="ellipse">
            <a:avLst/>
          </a:prstGeom>
          <a:solidFill>
            <a:srgbClr val="E20000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eaLnBrk="0" hangingPunct="0">
              <a:defRPr/>
            </a:pPr>
            <a:r>
              <a:rPr lang="en-GB" sz="15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100" b="1" kern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4077BDA8-A359-C950-4F86-1E53A7BA13E3}"/>
              </a:ext>
            </a:extLst>
          </p:cNvPr>
          <p:cNvSpPr txBox="1"/>
          <p:nvPr/>
        </p:nvSpPr>
        <p:spPr>
          <a:xfrm>
            <a:off x="690411" y="2681175"/>
            <a:ext cx="4261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u="sng" dirty="0"/>
              <a:t>Por defecto, se asigna una cuenta Standard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0B2ECD4-6559-D69D-2345-65B30E2AFD37}"/>
              </a:ext>
            </a:extLst>
          </p:cNvPr>
          <p:cNvSpPr txBox="1"/>
          <p:nvPr/>
        </p:nvSpPr>
        <p:spPr>
          <a:xfrm>
            <a:off x="690412" y="6418071"/>
            <a:ext cx="97507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ES" altLang="es-ES" sz="1400" dirty="0">
                <a:latin typeface="Santander Text" panose="020B0504020201020104" pitchFamily="34" charset="0"/>
                <a:cs typeface="Arial" panose="020B0604020202020204" pitchFamily="34" charset="0"/>
              </a:rPr>
              <a:t>*Para más información sobre cómo realizar un </a:t>
            </a:r>
            <a:r>
              <a:rPr lang="es-ES" altLang="es-ES" sz="1400" b="1" dirty="0">
                <a:latin typeface="Santander Text" panose="020B0504020201020104" pitchFamily="34" charset="0"/>
                <a:cs typeface="Arial" panose="020B0604020202020204" pitchFamily="34" charset="0"/>
              </a:rPr>
              <a:t>downgrade</a:t>
            </a:r>
            <a:r>
              <a:rPr lang="es-ES" altLang="es-ES" sz="1400" dirty="0">
                <a:latin typeface="Santander Text" panose="020B0504020201020104" pitchFamily="34" charset="0"/>
                <a:cs typeface="Arial" panose="020B0604020202020204" pitchFamily="34" charset="0"/>
              </a:rPr>
              <a:t> de tu cuenta y volver a la cuenta Standard, accede al siguiente</a:t>
            </a:r>
            <a:r>
              <a:rPr lang="es-ES" altLang="es-ES" sz="1800" i="1" dirty="0">
                <a:solidFill>
                  <a:prstClr val="black">
                    <a:lumMod val="50000"/>
                    <a:lumOff val="50000"/>
                  </a:prstClr>
                </a:solidFill>
                <a:latin typeface="Santander Text" panose="020B0504020201020104"/>
              </a:rPr>
              <a:t> </a:t>
            </a:r>
            <a:r>
              <a:rPr kumimoji="0" lang="en-US" altLang="es-ES" sz="140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Santander Text" panose="020B0504020201020104"/>
                <a:ea typeface="Calibri" panose="020F0502020204030204" pitchFamily="34" charset="0"/>
                <a:cs typeface="+mn-cs"/>
                <a:hlinkClick r:id="rId6"/>
              </a:rPr>
              <a:t>link</a:t>
            </a:r>
            <a:endParaRPr kumimoji="0" lang="es-ES" altLang="es-ES" sz="1400" b="1" i="1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Santander Text" panose="020B0504020201020104"/>
              <a:ea typeface="Calibri" panose="020F0502020204030204" pitchFamily="34" charset="0"/>
              <a:cs typeface="+mn-cs"/>
            </a:endParaRP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EEC452A5-FEA4-0049-1D5C-1FEEC92689A6}"/>
              </a:ext>
            </a:extLst>
          </p:cNvPr>
          <p:cNvSpPr txBox="1"/>
          <p:nvPr/>
        </p:nvSpPr>
        <p:spPr>
          <a:xfrm>
            <a:off x="287868" y="1264363"/>
            <a:ext cx="115627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5750" algn="just" fontAlgn="base">
              <a:spcBef>
                <a:spcPts val="600"/>
              </a:spcBef>
              <a:spcAft>
                <a:spcPts val="1200"/>
              </a:spcAft>
              <a:defRPr/>
            </a:pPr>
            <a:r>
              <a:rPr lang="es-ES" sz="1400" dirty="0">
                <a:latin typeface="Santander Text" panose="020B0504020201020104" pitchFamily="34" charset="0"/>
                <a:cs typeface="Arial" charset="0"/>
              </a:rPr>
              <a:t>El proveedor es libre de elegir cualquier tipo de cuenta </a:t>
            </a:r>
            <a:r>
              <a:rPr lang="es-ES" sz="1400" b="1" dirty="0">
                <a:latin typeface="Santander Text" panose="020B0504020201020104" pitchFamily="34" charset="0"/>
                <a:cs typeface="Arial" charset="0"/>
              </a:rPr>
              <a:t>Standard</a:t>
            </a:r>
            <a:r>
              <a:rPr lang="es-ES" sz="1400" dirty="0">
                <a:latin typeface="Santander Text" panose="020B0504020201020104" pitchFamily="34" charset="0"/>
                <a:cs typeface="Arial" charset="0"/>
              </a:rPr>
              <a:t>/</a:t>
            </a:r>
            <a:r>
              <a:rPr lang="es-ES" sz="1400" b="1" dirty="0">
                <a:latin typeface="Santander Text" panose="020B0504020201020104" pitchFamily="34" charset="0"/>
                <a:cs typeface="Arial" charset="0"/>
              </a:rPr>
              <a:t>Enterprise</a:t>
            </a:r>
            <a:r>
              <a:rPr lang="es-ES" sz="1400" dirty="0">
                <a:latin typeface="Santander Text" panose="020B0504020201020104" pitchFamily="34" charset="0"/>
                <a:cs typeface="Arial" charset="0"/>
              </a:rPr>
              <a:t> que mejor le convenga en sus relaciones comerciales con </a:t>
            </a:r>
            <a:r>
              <a:rPr lang="es-ES" sz="1400" b="1" dirty="0">
                <a:latin typeface="Santander Text" panose="020B0504020201020104" pitchFamily="34" charset="0"/>
                <a:cs typeface="Arial" charset="0"/>
              </a:rPr>
              <a:t>Grupo Santander.</a:t>
            </a:r>
            <a:endParaRPr lang="es-ES" sz="1400" dirty="0">
              <a:latin typeface="Santander Text" panose="020B05040202010201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57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2" descr="Grupo de personas que se comunican en torno a una mesa">
            <a:extLst>
              <a:ext uri="{FF2B5EF4-FFF2-40B4-BE49-F238E27FC236}">
                <a16:creationId xmlns:a16="http://schemas.microsoft.com/office/drawing/2014/main" id="{28721C98-5EB5-4B20-8422-40DFDD23995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" t="9672" r="2943" b="11016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-1522411" y="1591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1522411" y="1591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886063-BE98-402E-8342-0CC6A4B8A224}"/>
              </a:ext>
            </a:extLst>
          </p:cNvPr>
          <p:cNvSpPr/>
          <p:nvPr/>
        </p:nvSpPr>
        <p:spPr>
          <a:xfrm>
            <a:off x="-488865" y="568036"/>
            <a:ext cx="4064143" cy="591127"/>
          </a:xfrm>
          <a:prstGeom prst="roundRect">
            <a:avLst>
              <a:gd name="adj" fmla="val 50000"/>
            </a:avLst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GB" sz="3200" dirty="0" err="1">
                <a:latin typeface="Santander Text" panose="020B0504020201020104" pitchFamily="34" charset="0"/>
              </a:rPr>
              <a:t>Contacto</a:t>
            </a:r>
            <a:r>
              <a:rPr lang="en-GB" sz="3200" dirty="0">
                <a:latin typeface="Santander Text" panose="020B0504020201020104" pitchFamily="34" charset="0"/>
              </a:rPr>
              <a:t> - </a:t>
            </a:r>
            <a:r>
              <a:rPr lang="en-GB" sz="3200" dirty="0" err="1">
                <a:latin typeface="Santander Text" panose="020B0504020201020104" pitchFamily="34" charset="0"/>
              </a:rPr>
              <a:t>Ayuda</a:t>
            </a:r>
            <a:endParaRPr lang="en-GB" sz="3200" dirty="0">
              <a:latin typeface="Santander Text" panose="020B0504020201020104" pitchFamily="34" charset="0"/>
            </a:endParaRPr>
          </a:p>
        </p:txBody>
      </p:sp>
      <p:pic>
        <p:nvPicPr>
          <p:cNvPr id="6" name="Picture 5" descr="A lit up sign on a window&#10;&#10;Description automatically generated">
            <a:extLst>
              <a:ext uri="{FF2B5EF4-FFF2-40B4-BE49-F238E27FC236}">
                <a16:creationId xmlns:a16="http://schemas.microsoft.com/office/drawing/2014/main" id="{65F92EB1-DC40-45D8-8C6F-4D970B3F36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0007" y="1"/>
            <a:ext cx="6003235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07440F3-7640-4FDE-AF00-B7CD3FF5F159}"/>
              </a:ext>
            </a:extLst>
          </p:cNvPr>
          <p:cNvSpPr/>
          <p:nvPr/>
        </p:nvSpPr>
        <p:spPr>
          <a:xfrm>
            <a:off x="959710" y="3042199"/>
            <a:ext cx="41389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Soporte</a:t>
            </a:r>
            <a:r>
              <a:rPr lang="en-US" sz="1600" b="1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técnico</a:t>
            </a:r>
            <a:endParaRPr lang="en-US" sz="1600" b="1" dirty="0">
              <a:solidFill>
                <a:srgbClr val="000000"/>
              </a:solidFill>
              <a:latin typeface="Santander Text" panose="020B0504020201020104" pitchFamily="34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  <a:hlinkClick r:id="rId9"/>
              </a:rPr>
              <a:t>Haga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  <a:hlinkClick r:id="rId9"/>
              </a:rPr>
              <a:t> click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  <a:hlinkClick r:id="rId9"/>
              </a:rPr>
              <a:t>aquí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  <a:hlinkClick r:id="rId9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para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solicitar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soporte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técnico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al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equipo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expertos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de SAP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D6C9C68-E113-40E5-B532-93717559DFFA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189"/>
          <a:stretch/>
        </p:blipFill>
        <p:spPr>
          <a:xfrm>
            <a:off x="10629426" y="57977"/>
            <a:ext cx="1350818" cy="554219"/>
          </a:xfrm>
          <a:prstGeom prst="rect">
            <a:avLst/>
          </a:prstGeom>
          <a:noFill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E45537-3B22-48C5-8E64-91273216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F93CF7-8B97-4428-9AE1-40D759463D32}"/>
              </a:ext>
            </a:extLst>
          </p:cNvPr>
          <p:cNvSpPr/>
          <p:nvPr/>
        </p:nvSpPr>
        <p:spPr>
          <a:xfrm>
            <a:off x="959710" y="4201363"/>
            <a:ext cx="45266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Soporte</a:t>
            </a:r>
            <a:r>
              <a:rPr lang="en-US" sz="1600" b="1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operativo</a:t>
            </a:r>
            <a:endParaRPr lang="en-US" sz="1600" b="1" dirty="0">
              <a:solidFill>
                <a:srgbClr val="000000"/>
              </a:solidFill>
              <a:latin typeface="Santander Text" panose="020B0504020201020104" pitchFamily="34" charset="0"/>
            </a:endParaRPr>
          </a:p>
          <a:p>
            <a:r>
              <a:rPr lang="en-US" sz="1600" dirty="0">
                <a:latin typeface="Santander Text" panose="020B0504020201020104" pitchFamily="34" charset="0"/>
              </a:rPr>
              <a:t>¿No sabe </a:t>
            </a:r>
            <a:r>
              <a:rPr lang="en-US" sz="1600" dirty="0" err="1">
                <a:latin typeface="Santander Text" panose="020B0504020201020104" pitchFamily="34" charset="0"/>
              </a:rPr>
              <a:t>qué</a:t>
            </a:r>
            <a:r>
              <a:rPr lang="en-US" sz="1600" dirty="0">
                <a:latin typeface="Santander Text" panose="020B0504020201020104" pitchFamily="34" charset="0"/>
              </a:rPr>
              <a:t> pasos </a:t>
            </a:r>
            <a:r>
              <a:rPr lang="en-US" sz="1600" dirty="0" err="1">
                <a:latin typeface="Santander Text" panose="020B0504020201020104" pitchFamily="34" charset="0"/>
              </a:rPr>
              <a:t>seguir</a:t>
            </a:r>
            <a:r>
              <a:rPr lang="en-US" sz="1600" dirty="0">
                <a:latin typeface="Santander Text" panose="020B0504020201020104" pitchFamily="34" charset="0"/>
              </a:rPr>
              <a:t>? </a:t>
            </a:r>
          </a:p>
          <a:p>
            <a:r>
              <a:rPr lang="es-ES" sz="1600" dirty="0">
                <a:latin typeface="Santander Text" panose="020B0504020201020104" pitchFamily="34" charset="0"/>
              </a:rPr>
              <a:t>Escriba un email con sus dudas a:</a:t>
            </a:r>
          </a:p>
          <a:p>
            <a:r>
              <a:rPr lang="es-ES" sz="1600" dirty="0">
                <a:latin typeface="Santander Text" panose="020B0504020201020104" pitchFamily="34" charset="0"/>
                <a:hlinkClick r:id="rId11"/>
              </a:rPr>
              <a:t>ProveedoresEuropa@gruposantander.com</a:t>
            </a:r>
            <a:endParaRPr lang="es-ES" sz="1600" dirty="0">
              <a:latin typeface="Santander Text" panose="020B05040202010201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98F2D63-5641-6791-05A8-3FC824D45048}"/>
              </a:ext>
            </a:extLst>
          </p:cNvPr>
          <p:cNvSpPr/>
          <p:nvPr/>
        </p:nvSpPr>
        <p:spPr>
          <a:xfrm>
            <a:off x="959710" y="1886508"/>
            <a:ext cx="41389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Santander Text" panose="020B0504020201020104" pitchFamily="34" charset="0"/>
              </a:rPr>
              <a:t>Su Portal de Proveedores </a:t>
            </a:r>
            <a:r>
              <a:rPr lang="en-US" sz="1600" b="1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aquí</a:t>
            </a:r>
            <a:endParaRPr lang="en-US" sz="1600" b="1" dirty="0">
              <a:solidFill>
                <a:srgbClr val="000000"/>
              </a:solidFill>
              <a:latin typeface="Santander Text" panose="020B0504020201020104" pitchFamily="34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Encuentre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todo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el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material que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necesite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Santander Text" panose="020B0504020201020104" pitchFamily="34" charset="0"/>
              </a:rPr>
              <a:t>en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</a:rPr>
              <a:t>: </a:t>
            </a:r>
            <a:r>
              <a:rPr lang="en-US" sz="1600" dirty="0">
                <a:solidFill>
                  <a:srgbClr val="000000"/>
                </a:solidFill>
                <a:latin typeface="Santander Text" panose="020B0504020201020104" pitchFamily="34" charset="0"/>
                <a:hlinkClick r:id="rId12"/>
              </a:rPr>
              <a:t>Supplier Information Portal</a:t>
            </a:r>
            <a:endParaRPr lang="en-US" sz="1600" dirty="0">
              <a:solidFill>
                <a:srgbClr val="000000"/>
              </a:solidFill>
              <a:latin typeface="Santander Text" panose="020B05040202010201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01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Panorámica</PresentationFormat>
  <Paragraphs>36</Paragraphs>
  <Slides>4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Santander Headline</vt:lpstr>
      <vt:lpstr>Santander Text</vt:lpstr>
      <vt:lpstr>Wingdings</vt:lpstr>
      <vt:lpstr>Office Theme</vt:lpstr>
      <vt:lpstr>think-cell Slide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Rodríguez Pérez De Guzmán, Julia</dc:creator>
  <cp:lastModifiedBy>Terol Guerrero Adrian</cp:lastModifiedBy>
  <cp:revision>3</cp:revision>
  <dcterms:created xsi:type="dcterms:W3CDTF">2024-04-02T15:37:48Z</dcterms:created>
  <dcterms:modified xsi:type="dcterms:W3CDTF">2024-04-02T16:54:05Z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2abd79-57a9-4473-8700-c843f76a1e37_Enabled">
    <vt:lpwstr>true</vt:lpwstr>
  </property>
  <property fmtid="{D5CDD505-2E9C-101B-9397-08002B2CF9AE}" pid="3" name="MSIP_Label_0c2abd79-57a9-4473-8700-c843f76a1e37_SetDate">
    <vt:lpwstr>2024-04-02T16:48:11Z</vt:lpwstr>
  </property>
  <property fmtid="{D5CDD505-2E9C-101B-9397-08002B2CF9AE}" pid="4" name="MSIP_Label_0c2abd79-57a9-4473-8700-c843f76a1e37_Method">
    <vt:lpwstr>Privileged</vt:lpwstr>
  </property>
  <property fmtid="{D5CDD505-2E9C-101B-9397-08002B2CF9AE}" pid="5" name="MSIP_Label_0c2abd79-57a9-4473-8700-c843f76a1e37_Name">
    <vt:lpwstr>Internal</vt:lpwstr>
  </property>
  <property fmtid="{D5CDD505-2E9C-101B-9397-08002B2CF9AE}" pid="6" name="MSIP_Label_0c2abd79-57a9-4473-8700-c843f76a1e37_SiteId">
    <vt:lpwstr>35595a02-4d6d-44ac-99e1-f9ab4cd872db</vt:lpwstr>
  </property>
  <property fmtid="{D5CDD505-2E9C-101B-9397-08002B2CF9AE}" pid="7" name="MSIP_Label_0c2abd79-57a9-4473-8700-c843f76a1e37_ActionId">
    <vt:lpwstr>08c94a9c-6700-4caa-8ef0-d6b1395cefb8</vt:lpwstr>
  </property>
  <property fmtid="{D5CDD505-2E9C-101B-9397-08002B2CF9AE}" pid="8" name="MSIP_Label_0c2abd79-57a9-4473-8700-c843f76a1e37_ContentBits">
    <vt:lpwstr>0</vt:lpwstr>
  </property>
</Properties>
</file>