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6"/>
  </p:sldMasterIdLst>
  <p:notesMasterIdLst>
    <p:notesMasterId r:id="rId16"/>
  </p:notesMasterIdLst>
  <p:handoutMasterIdLst>
    <p:handoutMasterId r:id="rId17"/>
  </p:handoutMasterIdLst>
  <p:sldIdLst>
    <p:sldId id="503" r:id="rId7"/>
    <p:sldId id="504" r:id="rId8"/>
    <p:sldId id="505" r:id="rId9"/>
    <p:sldId id="506" r:id="rId10"/>
    <p:sldId id="507" r:id="rId11"/>
    <p:sldId id="508" r:id="rId12"/>
    <p:sldId id="509" r:id="rId13"/>
    <p:sldId id="510" r:id="rId14"/>
    <p:sldId id="413" r:id="rId15"/>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0" userDrawn="1">
          <p15:clr>
            <a:srgbClr val="A4A3A4"/>
          </p15:clr>
        </p15:guide>
        <p15:guide id="2" pos="3841">
          <p15:clr>
            <a:srgbClr val="A4A3A4"/>
          </p15:clr>
        </p15:guide>
        <p15:guide id="3" orient="horz" pos="2160" userDrawn="1">
          <p15:clr>
            <a:srgbClr val="A4A3A4"/>
          </p15:clr>
        </p15:guide>
        <p15:guide id="4" pos="45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00"/>
    <a:srgbClr val="FF0000"/>
    <a:srgbClr val="FF3399"/>
    <a:srgbClr val="0F46A7"/>
    <a:srgbClr val="970A82"/>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16606B-F821-4463-85D3-DF7815A2534B}" v="2092" dt="2019-04-03T07:15:03.572"/>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95833" autoAdjust="0"/>
  </p:normalViewPr>
  <p:slideViewPr>
    <p:cSldViewPr snapToGrid="0" showGuides="1">
      <p:cViewPr varScale="1">
        <p:scale>
          <a:sx n="62" d="100"/>
          <a:sy n="62" d="100"/>
        </p:scale>
        <p:origin x="1008" y="56"/>
      </p:cViewPr>
      <p:guideLst>
        <p:guide orient="horz" pos="2040"/>
        <p:guide pos="3841"/>
        <p:guide orient="horz" pos="2160"/>
        <p:guide pos="457"/>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a:t>
            </a:fld>
            <a:endParaRPr lang="en-US"/>
          </a:p>
        </p:txBody>
      </p:sp>
    </p:spTree>
    <p:extLst>
      <p:ext uri="{BB962C8B-B14F-4D97-AF65-F5344CB8AC3E}">
        <p14:creationId xmlns:p14="http://schemas.microsoft.com/office/powerpoint/2010/main" val="3592400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a:t>
            </a:fld>
            <a:endParaRPr lang="en-US"/>
          </a:p>
        </p:txBody>
      </p:sp>
    </p:spTree>
    <p:extLst>
      <p:ext uri="{BB962C8B-B14F-4D97-AF65-F5344CB8AC3E}">
        <p14:creationId xmlns:p14="http://schemas.microsoft.com/office/powerpoint/2010/main" val="3017964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a:t>
            </a:fld>
            <a:endParaRPr lang="en-US"/>
          </a:p>
        </p:txBody>
      </p:sp>
    </p:spTree>
    <p:extLst>
      <p:ext uri="{BB962C8B-B14F-4D97-AF65-F5344CB8AC3E}">
        <p14:creationId xmlns:p14="http://schemas.microsoft.com/office/powerpoint/2010/main" val="3835392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a:p>
        </p:txBody>
      </p:sp>
    </p:spTree>
    <p:extLst>
      <p:ext uri="{BB962C8B-B14F-4D97-AF65-F5344CB8AC3E}">
        <p14:creationId xmlns:p14="http://schemas.microsoft.com/office/powerpoint/2010/main" val="2779736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a:t>
            </a:fld>
            <a:endParaRPr lang="en-US"/>
          </a:p>
        </p:txBody>
      </p:sp>
    </p:spTree>
    <p:extLst>
      <p:ext uri="{BB962C8B-B14F-4D97-AF65-F5344CB8AC3E}">
        <p14:creationId xmlns:p14="http://schemas.microsoft.com/office/powerpoint/2010/main" val="2886569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a:t>
            </a:fld>
            <a:endParaRPr lang="en-US"/>
          </a:p>
        </p:txBody>
      </p:sp>
    </p:spTree>
    <p:extLst>
      <p:ext uri="{BB962C8B-B14F-4D97-AF65-F5344CB8AC3E}">
        <p14:creationId xmlns:p14="http://schemas.microsoft.com/office/powerpoint/2010/main" val="4254424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a:t>
            </a:fld>
            <a:endParaRPr lang="en-US"/>
          </a:p>
        </p:txBody>
      </p:sp>
    </p:spTree>
    <p:extLst>
      <p:ext uri="{BB962C8B-B14F-4D97-AF65-F5344CB8AC3E}">
        <p14:creationId xmlns:p14="http://schemas.microsoft.com/office/powerpoint/2010/main" val="2835687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11888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Hero Motion Band" descr="Three rectangles on the roght side of the image&#10;1. SAP Gold 60%&#10;2. SAP Gold 30%&#10;3. SAP Gold" title="Hero Motion Band"/>
          <p:cNvGrpSpPr/>
          <p:nvPr userDrawn="1"/>
        </p:nvGrpSpPr>
        <p:grpSpPr>
          <a:xfrm>
            <a:off x="9171173" y="0"/>
            <a:ext cx="3024002" cy="3430006"/>
            <a:chOff x="9171173" y="0"/>
            <a:chExt cx="3024002" cy="3430006"/>
          </a:xfrm>
        </p:grpSpPr>
        <p:sp>
          <p:nvSpPr>
            <p:cNvPr id="17"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2"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guide id="9" pos="7049">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19">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and 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28401980"/>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133">
          <p15:clr>
            <a:srgbClr val="FBAE40"/>
          </p15:clr>
        </p15:guide>
        <p15:guide id="5" orient="horz" pos="3204">
          <p15:clr>
            <a:srgbClr val="FBAE40"/>
          </p15:clr>
        </p15:guide>
        <p15:guide id="6" pos="736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252000"/>
            <a:ext cx="6097587"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with motion band"/>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sp>
        <p:nvSpPr>
          <p:cNvPr id="5" name="Title image (illustration scene art)"/>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illustration</a:t>
            </a:r>
          </a:p>
        </p:txBody>
      </p:sp>
      <p:pic>
        <p:nvPicPr>
          <p:cNvPr id="7"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8"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0188748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181">
          <p15:clr>
            <a:srgbClr val="FBAE40"/>
          </p15:clr>
        </p15:guide>
        <p15:guide id="3" orient="horz" pos="4145">
          <p15:clr>
            <a:srgbClr val="FBAE40"/>
          </p15:clr>
        </p15:guide>
        <p15:guide id="4" orient="horz" pos="2534">
          <p15:clr>
            <a:srgbClr val="FBAE40"/>
          </p15:clr>
        </p15:guide>
        <p15:guide id="5" orient="horz" pos="3164">
          <p15:clr>
            <a:srgbClr val="FBAE40"/>
          </p15:clr>
        </p15:guide>
        <p15:guide id="6" orient="horz" pos="3233">
          <p15:clr>
            <a:srgbClr val="FBAE40"/>
          </p15:clr>
        </p15:guide>
        <p15:guide id="7" orient="horz" pos="3505">
          <p15:clr>
            <a:srgbClr val="FBAE40"/>
          </p15:clr>
        </p15:guide>
        <p15:guide id="8" pos="7049">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3"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4"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6"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48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pic>
        <p:nvPicPr>
          <p:cNvPr id="6"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Copyright information"/>
          <p:cNvSpPr txBox="1"/>
          <p:nvPr/>
        </p:nvSpPr>
        <p:spPr bwMode="black">
          <a:xfrm>
            <a:off x="503999" y="1620000"/>
            <a:ext cx="11185200" cy="3323987"/>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1100" kern="1200" baseline="0" dirty="0">
                <a:solidFill>
                  <a:schemeClr val="tx1"/>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3" name="Headline Copyright english"/>
          <p:cNvSpPr txBox="1"/>
          <p:nvPr userDrawn="1"/>
        </p:nvSpPr>
        <p:spPr>
          <a:xfrm>
            <a:off x="504001" y="719834"/>
            <a:ext cx="874072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2018 SAP SE or an SAP affiliate company. All rights reserved.</a:t>
            </a:r>
            <a:endParaRPr lang="de-DE" sz="2400" kern="0" dirty="0" err="1">
              <a:ea typeface="Arial Unicode MS" pitchFamily="34" charset="-128"/>
              <a:cs typeface="Arial Unicode MS" pitchFamily="34" charset="-128"/>
            </a:endParaRPr>
          </a:p>
        </p:txBody>
      </p:sp>
      <p:grpSp>
        <p:nvGrpSpPr>
          <p:cNvPr id="10" name="Group 9"/>
          <p:cNvGrpSpPr/>
          <p:nvPr userDrawn="1"/>
        </p:nvGrpSpPr>
        <p:grpSpPr>
          <a:xfrm>
            <a:off x="0" y="0"/>
            <a:ext cx="12195175" cy="251942"/>
            <a:chOff x="0" y="0"/>
            <a:chExt cx="12195175" cy="251942"/>
          </a:xfrm>
        </p:grpSpPr>
        <p:sp>
          <p:nvSpPr>
            <p:cNvPr id="11"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2" name="Secondary Motion Band"/>
            <p:cNvGrpSpPr/>
            <p:nvPr userDrawn="1"/>
          </p:nvGrpSpPr>
          <p:grpSpPr>
            <a:xfrm>
              <a:off x="10682127" y="0"/>
              <a:ext cx="1513048" cy="251942"/>
              <a:chOff x="10682127" y="0"/>
              <a:chExt cx="1513048" cy="252000"/>
            </a:xfrm>
          </p:grpSpPr>
          <p:sp>
            <p:nvSpPr>
              <p:cNvPr id="13"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45192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4" name="Copyright information"/>
          <p:cNvSpPr txBox="1"/>
          <p:nvPr userDrawn="1"/>
        </p:nvSpPr>
        <p:spPr bwMode="black">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10" name="Headline Copyright german"/>
          <p:cNvSpPr txBox="1"/>
          <p:nvPr userDrawn="1"/>
        </p:nvSpPr>
        <p:spPr>
          <a:xfrm>
            <a:off x="504001" y="719834"/>
            <a:ext cx="10796097"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a:t>
            </a:r>
            <a:r>
              <a:rPr lang="de-DE" sz="2400" b="0" noProof="0" dirty="0"/>
              <a:t>2018 SAP SE oder ein SAP-Konzernunternehmen. Alle Rechte vorbehalten.</a:t>
            </a:r>
            <a:endParaRPr lang="de-DE" sz="2400" kern="0" dirty="0" err="1">
              <a:ea typeface="Arial Unicode MS" pitchFamily="34" charset="-128"/>
              <a:cs typeface="Arial Unicode MS" pitchFamily="34" charset="-128"/>
            </a:endParaRPr>
          </a:p>
        </p:txBody>
      </p:sp>
      <p:grpSp>
        <p:nvGrpSpPr>
          <p:cNvPr id="11" name="Group 10"/>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3" name="Secondary Motion Band"/>
            <p:cNvGrpSpPr/>
            <p:nvPr userDrawn="1"/>
          </p:nvGrpSpPr>
          <p:grpSpPr>
            <a:xfrm>
              <a:off x="10682127" y="0"/>
              <a:ext cx="1513048" cy="251942"/>
              <a:chOff x="10682127" y="0"/>
              <a:chExt cx="1513048" cy="252000"/>
            </a:xfrm>
          </p:grpSpPr>
          <p:sp>
            <p:nvSpPr>
              <p:cNvPr id="14"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911862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with picture - short">
    <p:spTree>
      <p:nvGrpSpPr>
        <p:cNvPr id="1" name=""/>
        <p:cNvGrpSpPr/>
        <p:nvPr/>
      </p:nvGrpSpPr>
      <p:grpSpPr>
        <a:xfrm>
          <a:off x="0" y="0"/>
          <a:ext cx="0" cy="0"/>
          <a:chOff x="0" y="0"/>
          <a:chExt cx="0" cy="0"/>
        </a:xfrm>
      </p:grpSpPr>
      <p:sp>
        <p:nvSpPr>
          <p:cNvPr id="3" name="Rectangle 2"/>
          <p:cNvSpPr/>
          <p:nvPr userDrawn="1"/>
        </p:nvSpPr>
        <p:spPr bwMode="gray">
          <a:xfrm>
            <a:off x="432113" y="-1"/>
            <a:ext cx="1133095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100" b="0" i="0" u="none" strike="noStrike" kern="0" cap="none" spc="0" normalizeH="0" baseline="0" noProof="0">
              <a:ln>
                <a:noFill/>
              </a:ln>
              <a:effectLst/>
              <a:uLnTx/>
              <a:uFillTx/>
              <a:latin typeface="Arial" panose="020B0604020202020204" pitchFamily="34" charset="0"/>
              <a:ea typeface="Arial Unicode MS" pitchFamily="34" charset="-128"/>
              <a:cs typeface="Arial Unicode MS" pitchFamily="34" charset="-128"/>
            </a:endParaRPr>
          </a:p>
        </p:txBody>
      </p:sp>
      <p:sp>
        <p:nvSpPr>
          <p:cNvPr id="2" name="Title 1"/>
          <p:cNvSpPr>
            <a:spLocks noGrp="1"/>
          </p:cNvSpPr>
          <p:nvPr>
            <p:ph type="title" hasCustomPrompt="1"/>
          </p:nvPr>
        </p:nvSpPr>
        <p:spPr>
          <a:xfrm>
            <a:off x="552144" y="324000"/>
            <a:ext cx="11042875" cy="738000"/>
          </a:xfrm>
        </p:spPr>
        <p:txBody>
          <a:bodyPr anchor="t" anchorCtr="0">
            <a:noAutofit/>
          </a:bodyPr>
          <a:lstStyle>
            <a:lvl1pPr>
              <a:defRPr sz="4800">
                <a:solidFill>
                  <a:schemeClr val="tx1"/>
                </a:solidFill>
              </a:defRPr>
            </a:lvl1pPr>
          </a:lstStyle>
          <a:p>
            <a:r>
              <a:rPr lang="en-US" dirty="0"/>
              <a:t>Short Presentation Title</a:t>
            </a:r>
          </a:p>
        </p:txBody>
      </p:sp>
      <p:sp>
        <p:nvSpPr>
          <p:cNvPr id="5" name="Rectangle 4"/>
          <p:cNvSpPr/>
          <p:nvPr userDrawn="1"/>
        </p:nvSpPr>
        <p:spPr bwMode="gray">
          <a:xfrm>
            <a:off x="432113" y="0"/>
            <a:ext cx="1133095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latin typeface="Arial" panose="020B0604020202020204" pitchFamily="34" charset="0"/>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552144" y="1499871"/>
            <a:ext cx="9122375"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2013</a:t>
            </a:r>
          </a:p>
        </p:txBody>
      </p:sp>
    </p:spTree>
    <p:extLst>
      <p:ext uri="{BB962C8B-B14F-4D97-AF65-F5344CB8AC3E}">
        <p14:creationId xmlns:p14="http://schemas.microsoft.com/office/powerpoint/2010/main" val="26317428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Divider Page">
    <p:spTree>
      <p:nvGrpSpPr>
        <p:cNvPr id="1" name=""/>
        <p:cNvGrpSpPr/>
        <p:nvPr/>
      </p:nvGrpSpPr>
      <p:grpSpPr>
        <a:xfrm>
          <a:off x="0" y="0"/>
          <a:ext cx="0" cy="0"/>
          <a:chOff x="0" y="0"/>
          <a:chExt cx="0" cy="0"/>
        </a:xfrm>
      </p:grpSpPr>
      <p:sp>
        <p:nvSpPr>
          <p:cNvPr id="9" name="Rectangle 8"/>
          <p:cNvSpPr/>
          <p:nvPr userDrawn="1"/>
        </p:nvSpPr>
        <p:spPr bwMode="gray">
          <a:xfrm>
            <a:off x="432313" y="1"/>
            <a:ext cx="1133095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a:ln>
                <a:noFill/>
              </a:ln>
              <a:effectLst/>
              <a:uLnTx/>
              <a:uFillTx/>
              <a:latin typeface="Arial" panose="020B0604020202020204" pitchFamily="34" charset="0"/>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432113" y="2444400"/>
            <a:ext cx="11330950" cy="738664"/>
          </a:xfrm>
        </p:spPr>
        <p:txBody>
          <a:bodyPr anchor="t" anchorCtr="0">
            <a:noAutofit/>
          </a:bodyPr>
          <a:lstStyle>
            <a:lvl1pPr>
              <a:defRPr sz="4800" spc="-100" baseline="0">
                <a:solidFill>
                  <a:schemeClr val="tx1"/>
                </a:solidFill>
                <a:latin typeface="Arial" panose="020B0604020202020204" pitchFamily="34" charset="0"/>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432113" y="3506401"/>
            <a:ext cx="11331350" cy="620713"/>
          </a:xfrm>
        </p:spPr>
        <p:txBody>
          <a:bodyPr/>
          <a:lstStyle>
            <a:lvl1pPr>
              <a:spcBef>
                <a:spcPts val="1200"/>
              </a:spcBef>
              <a:defRPr sz="1600" b="0"/>
            </a:lvl1pPr>
          </a:lstStyle>
          <a:p>
            <a:r>
              <a:rPr lang="en-US" dirty="0"/>
              <a:t>Subtitle if needed</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113" y="4345650"/>
            <a:ext cx="1970601" cy="288000"/>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031" y="6083725"/>
            <a:ext cx="1222664" cy="453600"/>
          </a:xfrm>
          <a:prstGeom prst="rect">
            <a:avLst/>
          </a:prstGeom>
        </p:spPr>
      </p:pic>
    </p:spTree>
    <p:extLst>
      <p:ext uri="{BB962C8B-B14F-4D97-AF65-F5344CB8AC3E}">
        <p14:creationId xmlns:p14="http://schemas.microsoft.com/office/powerpoint/2010/main" val="48864007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hit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0" y="4268503"/>
            <a:ext cx="8595171"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Presentation Title"/>
          <p:cNvSpPr>
            <a:spLocks noGrp="1"/>
          </p:cNvSpPr>
          <p:nvPr>
            <p:ph type="title" hasCustomPrompt="1"/>
          </p:nvPr>
        </p:nvSpPr>
        <p:spPr>
          <a:xfrm>
            <a:off x="288000" y="2706317"/>
            <a:ext cx="8596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grpSp>
        <p:nvGrpSpPr>
          <p:cNvPr id="2" name="Hero Motion Band"/>
          <p:cNvGrpSpPr/>
          <p:nvPr userDrawn="1"/>
        </p:nvGrpSpPr>
        <p:grpSpPr>
          <a:xfrm>
            <a:off x="9171173" y="0"/>
            <a:ext cx="3024002" cy="6858000"/>
            <a:chOff x="9171173" y="0"/>
            <a:chExt cx="3024002" cy="6855990"/>
          </a:xfrm>
        </p:grpSpPr>
        <p:sp>
          <p:nvSpPr>
            <p:cNvPr id="17" name="Rectangle SAP Gold"/>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0"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6" pos="559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Presentation 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0"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guide id="7" pos="3841" userDrawn="1">
          <p15:clr>
            <a:srgbClr val="FBAE40"/>
          </p15:clr>
        </p15:guide>
        <p15:guide id="8" pos="355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9" name="Secondary Motion Band"/>
            <p:cNvGrpSpPr/>
            <p:nvPr userDrawn="1"/>
          </p:nvGrpSpPr>
          <p:grpSpPr>
            <a:xfrm>
              <a:off x="10682127" y="0"/>
              <a:ext cx="1513048" cy="251942"/>
              <a:chOff x="10682127" y="0"/>
              <a:chExt cx="1513048" cy="252000"/>
            </a:xfrm>
          </p:grpSpPr>
          <p:sp>
            <p:nvSpPr>
              <p:cNvPr id="16"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77" r:id="rId16"/>
    <p:sldLayoutId id="2147483757" r:id="rId17"/>
    <p:sldLayoutId id="2147483748" r:id="rId18"/>
    <p:sldLayoutId id="2147483762" r:id="rId19"/>
    <p:sldLayoutId id="2147483771" r:id="rId20"/>
    <p:sldLayoutId id="2147483763" r:id="rId21"/>
    <p:sldLayoutId id="2147483751" r:id="rId22"/>
    <p:sldLayoutId id="2147483753" r:id="rId23"/>
    <p:sldLayoutId id="2147483756" r:id="rId24"/>
    <p:sldLayoutId id="2147483740" r:id="rId25"/>
    <p:sldLayoutId id="2147483754" r:id="rId26"/>
    <p:sldLayoutId id="2147483755" r:id="rId27"/>
    <p:sldLayoutId id="2147483778" r:id="rId28"/>
    <p:sldLayoutId id="2147483779" r:id="rId29"/>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esentation Title"/>
          <p:cNvSpPr>
            <a:spLocks noGrp="1"/>
          </p:cNvSpPr>
          <p:nvPr>
            <p:ph type="title"/>
          </p:nvPr>
        </p:nvSpPr>
        <p:spPr bwMode="gray"/>
        <p:txBody>
          <a:bodyPr/>
          <a:lstStyle/>
          <a:p>
            <a:r>
              <a:rPr lang="en-US" dirty="0"/>
              <a:t>Updating Legal Profile for Suppliers in Singapore</a:t>
            </a:r>
            <a:endParaRPr lang="de-DE" dirty="0">
              <a:solidFill>
                <a:schemeClr val="accent1"/>
              </a:solidFill>
            </a:endParaRPr>
          </a:p>
        </p:txBody>
      </p:sp>
    </p:spTree>
    <p:extLst>
      <p:ext uri="{BB962C8B-B14F-4D97-AF65-F5344CB8AC3E}">
        <p14:creationId xmlns:p14="http://schemas.microsoft.com/office/powerpoint/2010/main" val="374625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5506275"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Access </a:t>
            </a:r>
            <a:r>
              <a:rPr lang="en-US" sz="1800" dirty="0">
                <a:latin typeface="+mj-lt"/>
                <a:cs typeface="Calibri" panose="020F0502020204030204" pitchFamily="34" charset="0"/>
                <a:hlinkClick r:id="rId3"/>
              </a:rPr>
              <a:t>https://supplier.ariba.com</a:t>
            </a:r>
            <a:r>
              <a:rPr lang="en-US" sz="1800" dirty="0">
                <a:latin typeface="+mj-lt"/>
                <a:cs typeface="Calibri" panose="020F0502020204030204" pitchFamily="34" charset="0"/>
              </a:rPr>
              <a:t> </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Enter </a:t>
            </a:r>
            <a:r>
              <a:rPr lang="en-US" sz="1800" b="1" dirty="0">
                <a:latin typeface="+mj-lt"/>
                <a:cs typeface="Calibri" panose="020F0502020204030204" pitchFamily="34" charset="0"/>
              </a:rPr>
              <a:t>username</a:t>
            </a:r>
            <a:r>
              <a:rPr lang="en-US" sz="1800" dirty="0">
                <a:latin typeface="+mj-lt"/>
                <a:cs typeface="Calibri" panose="020F0502020204030204" pitchFamily="34" charset="0"/>
              </a:rPr>
              <a:t> and </a:t>
            </a:r>
            <a:r>
              <a:rPr lang="en-US" sz="1800" b="1" dirty="0">
                <a:latin typeface="+mj-lt"/>
                <a:cs typeface="Calibri" panose="020F0502020204030204" pitchFamily="34" charset="0"/>
              </a:rPr>
              <a:t>password</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a:t>
            </a:r>
            <a:r>
              <a:rPr lang="en-US" sz="1800" b="1" dirty="0">
                <a:latin typeface="+mj-lt"/>
                <a:cs typeface="Calibri" panose="020F0502020204030204" pitchFamily="34" charset="0"/>
              </a:rPr>
              <a:t>Login</a:t>
            </a:r>
          </a:p>
        </p:txBody>
      </p:sp>
      <p:sp>
        <p:nvSpPr>
          <p:cNvPr id="2" name="Title 1"/>
          <p:cNvSpPr>
            <a:spLocks noGrp="1"/>
          </p:cNvSpPr>
          <p:nvPr>
            <p:ph type="title"/>
          </p:nvPr>
        </p:nvSpPr>
        <p:spPr>
          <a:xfrm>
            <a:off x="504001" y="504000"/>
            <a:ext cx="11186476" cy="369332"/>
          </a:xfrm>
        </p:spPr>
        <p:txBody>
          <a:bodyPr/>
          <a:lstStyle/>
          <a:p>
            <a:r>
              <a:rPr lang="en-US" noProof="0" dirty="0">
                <a:latin typeface="+mj-lt"/>
              </a:rPr>
              <a:t>Login to your Ariba Network Account</a:t>
            </a:r>
          </a:p>
        </p:txBody>
      </p:sp>
      <p:pic>
        <p:nvPicPr>
          <p:cNvPr id="13" name="Picture 12">
            <a:extLst>
              <a:ext uri="{FF2B5EF4-FFF2-40B4-BE49-F238E27FC236}">
                <a16:creationId xmlns:a16="http://schemas.microsoft.com/office/drawing/2014/main" id="{2ED961B8-3630-4114-ACE4-264885CA57B6}"/>
              </a:ext>
            </a:extLst>
          </p:cNvPr>
          <p:cNvPicPr>
            <a:picLocks noChangeAspect="1"/>
          </p:cNvPicPr>
          <p:nvPr/>
        </p:nvPicPr>
        <p:blipFill>
          <a:blip r:embed="rId4"/>
          <a:stretch>
            <a:fillRect/>
          </a:stretch>
        </p:blipFill>
        <p:spPr>
          <a:xfrm>
            <a:off x="5583237" y="1591411"/>
            <a:ext cx="5162550" cy="4352925"/>
          </a:xfrm>
          <a:prstGeom prst="rect">
            <a:avLst/>
          </a:prstGeom>
          <a:ln w="19050">
            <a:solidFill>
              <a:schemeClr val="tx1"/>
            </a:solidFill>
          </a:ln>
        </p:spPr>
      </p:pic>
      <p:sp>
        <p:nvSpPr>
          <p:cNvPr id="6" name="Oval 5">
            <a:extLst>
              <a:ext uri="{FF2B5EF4-FFF2-40B4-BE49-F238E27FC236}">
                <a16:creationId xmlns:a16="http://schemas.microsoft.com/office/drawing/2014/main" id="{126A726B-4B5F-46F6-904A-8325B53781CF}"/>
              </a:ext>
            </a:extLst>
          </p:cNvPr>
          <p:cNvSpPr/>
          <p:nvPr/>
        </p:nvSpPr>
        <p:spPr bwMode="gray">
          <a:xfrm>
            <a:off x="6676105" y="3654300"/>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2</a:t>
            </a:r>
          </a:p>
        </p:txBody>
      </p:sp>
      <p:sp>
        <p:nvSpPr>
          <p:cNvPr id="7" name="Oval 6">
            <a:extLst>
              <a:ext uri="{FF2B5EF4-FFF2-40B4-BE49-F238E27FC236}">
                <a16:creationId xmlns:a16="http://schemas.microsoft.com/office/drawing/2014/main" id="{74CA29FD-BF1A-4B42-9318-3BAF672384A6}"/>
              </a:ext>
            </a:extLst>
          </p:cNvPr>
          <p:cNvSpPr/>
          <p:nvPr/>
        </p:nvSpPr>
        <p:spPr bwMode="gray">
          <a:xfrm>
            <a:off x="6676105" y="4296684"/>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3</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4" name="Oval 13">
            <a:extLst>
              <a:ext uri="{FF2B5EF4-FFF2-40B4-BE49-F238E27FC236}">
                <a16:creationId xmlns:a16="http://schemas.microsoft.com/office/drawing/2014/main" id="{668B17AD-6D27-4976-A61A-DBF8E3ED39FD}"/>
              </a:ext>
            </a:extLst>
          </p:cNvPr>
          <p:cNvSpPr/>
          <p:nvPr/>
        </p:nvSpPr>
        <p:spPr bwMode="gray">
          <a:xfrm>
            <a:off x="7038055" y="1591411"/>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1</a:t>
            </a:r>
          </a:p>
        </p:txBody>
      </p:sp>
    </p:spTree>
    <p:extLst>
      <p:ext uri="{BB962C8B-B14F-4D97-AF65-F5344CB8AC3E}">
        <p14:creationId xmlns:p14="http://schemas.microsoft.com/office/powerpoint/2010/main" val="1458588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5506275"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on </a:t>
            </a:r>
            <a:r>
              <a:rPr lang="en-US" sz="1800" b="1" dirty="0">
                <a:latin typeface="+mj-lt"/>
                <a:cs typeface="Calibri" panose="020F0502020204030204" pitchFamily="34" charset="0"/>
              </a:rPr>
              <a:t>Company Settings</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on </a:t>
            </a:r>
            <a:r>
              <a:rPr lang="en-US" sz="1800" b="1" dirty="0">
                <a:latin typeface="+mj-lt"/>
                <a:cs typeface="Calibri" panose="020F0502020204030204" pitchFamily="34" charset="0"/>
              </a:rPr>
              <a:t>Company Profile</a:t>
            </a:r>
          </a:p>
          <a:p>
            <a:pPr marL="457200" indent="-457200">
              <a:lnSpc>
                <a:spcPts val="2600"/>
              </a:lnSpc>
              <a:spcBef>
                <a:spcPts val="0"/>
              </a:spcBef>
              <a:spcAft>
                <a:spcPts val="900"/>
              </a:spcAft>
              <a:buSzPct val="100000"/>
              <a:buFont typeface="+mj-lt"/>
              <a:buAutoNum type="arabicPeriod"/>
            </a:pPr>
            <a:endParaRPr lang="en-US" sz="1800" dirty="0">
              <a:latin typeface="+mj-lt"/>
              <a:cs typeface="Calibri" panose="020F0502020204030204" pitchFamily="34" charset="0"/>
            </a:endParaRPr>
          </a:p>
        </p:txBody>
      </p:sp>
      <p:sp>
        <p:nvSpPr>
          <p:cNvPr id="2" name="Title 1"/>
          <p:cNvSpPr>
            <a:spLocks noGrp="1"/>
          </p:cNvSpPr>
          <p:nvPr>
            <p:ph type="title"/>
          </p:nvPr>
        </p:nvSpPr>
        <p:spPr>
          <a:xfrm>
            <a:off x="504001" y="504000"/>
            <a:ext cx="11186476" cy="369332"/>
          </a:xfrm>
        </p:spPr>
        <p:txBody>
          <a:bodyPr/>
          <a:lstStyle/>
          <a:p>
            <a:r>
              <a:rPr lang="en-US" noProof="0" dirty="0">
                <a:latin typeface="+mj-lt"/>
              </a:rPr>
              <a:t>Access the Company Profile</a:t>
            </a:r>
          </a:p>
        </p:txBody>
      </p:sp>
      <p:pic>
        <p:nvPicPr>
          <p:cNvPr id="9" name="Picture 8">
            <a:extLst>
              <a:ext uri="{FF2B5EF4-FFF2-40B4-BE49-F238E27FC236}">
                <a16:creationId xmlns:a16="http://schemas.microsoft.com/office/drawing/2014/main" id="{A6230BD6-1920-47EB-92CF-DD85EE9E57A0}"/>
              </a:ext>
            </a:extLst>
          </p:cNvPr>
          <p:cNvPicPr>
            <a:picLocks noChangeAspect="1"/>
          </p:cNvPicPr>
          <p:nvPr/>
        </p:nvPicPr>
        <p:blipFill>
          <a:blip r:embed="rId3"/>
          <a:stretch>
            <a:fillRect/>
          </a:stretch>
        </p:blipFill>
        <p:spPr>
          <a:xfrm>
            <a:off x="1162050" y="2547937"/>
            <a:ext cx="9696450" cy="3876675"/>
          </a:xfrm>
          <a:prstGeom prst="rect">
            <a:avLst/>
          </a:prstGeom>
          <a:ln w="19050">
            <a:solidFill>
              <a:schemeClr val="tx1"/>
            </a:solidFill>
          </a:ln>
        </p:spPr>
      </p:pic>
      <p:sp>
        <p:nvSpPr>
          <p:cNvPr id="10" name="Oval 9">
            <a:extLst>
              <a:ext uri="{FF2B5EF4-FFF2-40B4-BE49-F238E27FC236}">
                <a16:creationId xmlns:a16="http://schemas.microsoft.com/office/drawing/2014/main" id="{BA580BF2-E674-477E-9E76-C4FC0DB449DC}"/>
              </a:ext>
            </a:extLst>
          </p:cNvPr>
          <p:cNvSpPr/>
          <p:nvPr/>
        </p:nvSpPr>
        <p:spPr bwMode="gray">
          <a:xfrm>
            <a:off x="7790530" y="2410286"/>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1</a:t>
            </a:r>
          </a:p>
        </p:txBody>
      </p:sp>
      <p:sp>
        <p:nvSpPr>
          <p:cNvPr id="11" name="Oval 10">
            <a:extLst>
              <a:ext uri="{FF2B5EF4-FFF2-40B4-BE49-F238E27FC236}">
                <a16:creationId xmlns:a16="http://schemas.microsoft.com/office/drawing/2014/main" id="{44C21EA0-2012-43E2-A711-A9CC8E6F7983}"/>
              </a:ext>
            </a:extLst>
          </p:cNvPr>
          <p:cNvSpPr/>
          <p:nvPr/>
        </p:nvSpPr>
        <p:spPr bwMode="gray">
          <a:xfrm>
            <a:off x="8828755" y="3019886"/>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2</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76023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3086925"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on </a:t>
            </a:r>
            <a:r>
              <a:rPr lang="en-US" sz="1800" b="1" dirty="0">
                <a:latin typeface="+mj-lt"/>
                <a:cs typeface="Calibri" panose="020F0502020204030204" pitchFamily="34" charset="0"/>
              </a:rPr>
              <a:t>Basic</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The legal profile is maintained in the </a:t>
            </a:r>
            <a:r>
              <a:rPr lang="en-US" sz="1800" b="1" dirty="0">
                <a:latin typeface="+mj-lt"/>
                <a:cs typeface="Calibri" panose="020F0502020204030204" pitchFamily="34" charset="0"/>
              </a:rPr>
              <a:t>Additional Company Addresses </a:t>
            </a:r>
            <a:r>
              <a:rPr lang="en-US" sz="1800" dirty="0">
                <a:latin typeface="+mj-lt"/>
                <a:cs typeface="Calibri" panose="020F0502020204030204" pitchFamily="34" charset="0"/>
              </a:rPr>
              <a:t>section.</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If the address already exists, click </a:t>
            </a:r>
            <a:r>
              <a:rPr lang="en-US" sz="1800" b="1" dirty="0">
                <a:latin typeface="+mj-lt"/>
                <a:cs typeface="Calibri" panose="020F0502020204030204" pitchFamily="34" charset="0"/>
              </a:rPr>
              <a:t>Edit</a:t>
            </a:r>
            <a:r>
              <a:rPr lang="en-US" sz="1800" dirty="0">
                <a:latin typeface="+mj-lt"/>
                <a:cs typeface="Calibri" panose="020F0502020204030204" pitchFamily="34" charset="0"/>
              </a:rPr>
              <a:t>. If no address exists, click </a:t>
            </a:r>
            <a:r>
              <a:rPr lang="en-US" sz="1800" b="1" dirty="0">
                <a:latin typeface="+mj-lt"/>
                <a:cs typeface="Calibri" panose="020F0502020204030204" pitchFamily="34" charset="0"/>
              </a:rPr>
              <a:t>Create</a:t>
            </a:r>
            <a:r>
              <a:rPr lang="en-US" sz="1800" dirty="0">
                <a:latin typeface="+mj-lt"/>
                <a:cs typeface="Calibri" panose="020F0502020204030204" pitchFamily="34" charset="0"/>
              </a:rPr>
              <a:t>.</a:t>
            </a:r>
            <a:endParaRPr lang="en-US" sz="1800" b="1" dirty="0">
              <a:latin typeface="+mj-lt"/>
              <a:cs typeface="Calibri" panose="020F0502020204030204" pitchFamily="34" charset="0"/>
            </a:endParaRPr>
          </a:p>
        </p:txBody>
      </p:sp>
      <p:sp>
        <p:nvSpPr>
          <p:cNvPr id="2" name="Title 1"/>
          <p:cNvSpPr>
            <a:spLocks noGrp="1"/>
          </p:cNvSpPr>
          <p:nvPr>
            <p:ph type="title"/>
          </p:nvPr>
        </p:nvSpPr>
        <p:spPr>
          <a:xfrm>
            <a:off x="504001" y="504000"/>
            <a:ext cx="11186476" cy="369332"/>
          </a:xfrm>
        </p:spPr>
        <p:txBody>
          <a:bodyPr/>
          <a:lstStyle/>
          <a:p>
            <a:r>
              <a:rPr lang="en-US" noProof="0" dirty="0">
                <a:latin typeface="+mj-lt"/>
              </a:rPr>
              <a:t>Create or Maintain Additional Company Addresses</a:t>
            </a:r>
          </a:p>
        </p:txBody>
      </p:sp>
      <p:pic>
        <p:nvPicPr>
          <p:cNvPr id="5" name="Picture 4">
            <a:extLst>
              <a:ext uri="{FF2B5EF4-FFF2-40B4-BE49-F238E27FC236}">
                <a16:creationId xmlns:a16="http://schemas.microsoft.com/office/drawing/2014/main" id="{2CE25986-0649-4FA1-9BBB-E1AC28D724F8}"/>
              </a:ext>
            </a:extLst>
          </p:cNvPr>
          <p:cNvPicPr>
            <a:picLocks noChangeAspect="1"/>
          </p:cNvPicPr>
          <p:nvPr/>
        </p:nvPicPr>
        <p:blipFill>
          <a:blip r:embed="rId3"/>
          <a:stretch>
            <a:fillRect/>
          </a:stretch>
        </p:blipFill>
        <p:spPr>
          <a:xfrm>
            <a:off x="3738641" y="1171576"/>
            <a:ext cx="8261192" cy="4838698"/>
          </a:xfrm>
          <a:prstGeom prst="rect">
            <a:avLst/>
          </a:prstGeom>
          <a:ln w="19050">
            <a:solidFill>
              <a:schemeClr val="tx1"/>
            </a:solidFill>
          </a:ln>
        </p:spPr>
      </p:pic>
      <p:sp>
        <p:nvSpPr>
          <p:cNvPr id="12" name="Oval 11">
            <a:extLst>
              <a:ext uri="{FF2B5EF4-FFF2-40B4-BE49-F238E27FC236}">
                <a16:creationId xmlns:a16="http://schemas.microsoft.com/office/drawing/2014/main" id="{F53E3E07-00AD-487A-B87F-BDF09BDAACB9}"/>
              </a:ext>
            </a:extLst>
          </p:cNvPr>
          <p:cNvSpPr/>
          <p:nvPr/>
        </p:nvSpPr>
        <p:spPr bwMode="gray">
          <a:xfrm>
            <a:off x="4780630" y="6078698"/>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3</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Oval 12">
            <a:extLst>
              <a:ext uri="{FF2B5EF4-FFF2-40B4-BE49-F238E27FC236}">
                <a16:creationId xmlns:a16="http://schemas.microsoft.com/office/drawing/2014/main" id="{1AFE7815-A2E5-43C3-AF87-51EE651D9E83}"/>
              </a:ext>
            </a:extLst>
          </p:cNvPr>
          <p:cNvSpPr/>
          <p:nvPr/>
        </p:nvSpPr>
        <p:spPr bwMode="gray">
          <a:xfrm>
            <a:off x="5055932" y="5048711"/>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2</a:t>
            </a:r>
          </a:p>
        </p:txBody>
      </p:sp>
      <p:cxnSp>
        <p:nvCxnSpPr>
          <p:cNvPr id="7" name="Connector: Elbow 6">
            <a:extLst>
              <a:ext uri="{FF2B5EF4-FFF2-40B4-BE49-F238E27FC236}">
                <a16:creationId xmlns:a16="http://schemas.microsoft.com/office/drawing/2014/main" id="{2169D61D-6D74-4D7E-A49E-D9BBEA2E49B3}"/>
              </a:ext>
            </a:extLst>
          </p:cNvPr>
          <p:cNvCxnSpPr>
            <a:cxnSpLocks/>
            <a:stCxn id="12" idx="6"/>
          </p:cNvCxnSpPr>
          <p:nvPr/>
        </p:nvCxnSpPr>
        <p:spPr>
          <a:xfrm flipV="1">
            <a:off x="5055932" y="5917256"/>
            <a:ext cx="424372" cy="299093"/>
          </a:xfrm>
          <a:prstGeom prst="bentConnector3">
            <a:avLst>
              <a:gd name="adj1" fmla="val 100277"/>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ED4D154B-3386-499C-B5FE-CECD72826A27}"/>
              </a:ext>
            </a:extLst>
          </p:cNvPr>
          <p:cNvCxnSpPr>
            <a:stCxn id="12" idx="2"/>
          </p:cNvCxnSpPr>
          <p:nvPr/>
        </p:nvCxnSpPr>
        <p:spPr>
          <a:xfrm rot="10800000">
            <a:off x="4354830" y="5917257"/>
            <a:ext cx="425800" cy="299093"/>
          </a:xfrm>
          <a:prstGeom prst="bentConnector3">
            <a:avLst>
              <a:gd name="adj1" fmla="val 100108"/>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53071805-4E26-4274-B10D-DB5080BBAA2E}"/>
              </a:ext>
            </a:extLst>
          </p:cNvPr>
          <p:cNvSpPr/>
          <p:nvPr/>
        </p:nvSpPr>
        <p:spPr bwMode="gray">
          <a:xfrm>
            <a:off x="3879531" y="1601412"/>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1</a:t>
            </a:r>
          </a:p>
        </p:txBody>
      </p:sp>
    </p:spTree>
    <p:extLst>
      <p:ext uri="{BB962C8B-B14F-4D97-AF65-F5344CB8AC3E}">
        <p14:creationId xmlns:p14="http://schemas.microsoft.com/office/powerpoint/2010/main" val="713526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3086925"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Enter </a:t>
            </a:r>
            <a:r>
              <a:rPr lang="en-US" sz="1800" b="1" dirty="0">
                <a:latin typeface="+mj-lt"/>
                <a:cs typeface="Calibri" panose="020F0502020204030204" pitchFamily="34" charset="0"/>
              </a:rPr>
              <a:t>Address Name</a:t>
            </a:r>
            <a:r>
              <a:rPr lang="en-US" sz="1800" dirty="0">
                <a:latin typeface="+mj-lt"/>
                <a:cs typeface="Calibri" panose="020F0502020204030204" pitchFamily="34" charset="0"/>
              </a:rPr>
              <a:t>. This is how you will identify the address during invoice submission.</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Complete required fields in </a:t>
            </a:r>
            <a:r>
              <a:rPr lang="en-US" sz="1800" b="1" dirty="0">
                <a:latin typeface="+mj-lt"/>
                <a:cs typeface="Calibri" panose="020F0502020204030204" pitchFamily="34" charset="0"/>
              </a:rPr>
              <a:t>Address </a:t>
            </a:r>
            <a:r>
              <a:rPr lang="en-US" sz="1800" dirty="0">
                <a:latin typeface="+mj-lt"/>
                <a:cs typeface="Calibri" panose="020F0502020204030204" pitchFamily="34" charset="0"/>
              </a:rPr>
              <a:t>section</a:t>
            </a:r>
            <a:endParaRPr lang="en-US" sz="1800" b="1" dirty="0">
              <a:latin typeface="+mj-lt"/>
              <a:cs typeface="Calibri" panose="020F0502020204030204" pitchFamily="34" charset="0"/>
            </a:endParaRP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Check </a:t>
            </a:r>
            <a:r>
              <a:rPr lang="en-US" sz="1800" b="1" dirty="0">
                <a:latin typeface="+mj-lt"/>
                <a:cs typeface="Calibri" panose="020F0502020204030204" pitchFamily="34" charset="0"/>
              </a:rPr>
              <a:t>Set Up Legal Profile</a:t>
            </a:r>
          </a:p>
        </p:txBody>
      </p:sp>
      <p:sp>
        <p:nvSpPr>
          <p:cNvPr id="2" name="Title 1"/>
          <p:cNvSpPr>
            <a:spLocks noGrp="1"/>
          </p:cNvSpPr>
          <p:nvPr>
            <p:ph type="title"/>
          </p:nvPr>
        </p:nvSpPr>
        <p:spPr>
          <a:xfrm>
            <a:off x="504001" y="504000"/>
            <a:ext cx="11186476" cy="369332"/>
          </a:xfrm>
        </p:spPr>
        <p:txBody>
          <a:bodyPr/>
          <a:lstStyle/>
          <a:p>
            <a:r>
              <a:rPr lang="en-US" noProof="0" dirty="0">
                <a:latin typeface="+mj-lt"/>
              </a:rPr>
              <a:t>Configure Address and Set Up Legal Profile</a:t>
            </a:r>
          </a:p>
        </p:txBody>
      </p:sp>
      <p:pic>
        <p:nvPicPr>
          <p:cNvPr id="4" name="Picture 3">
            <a:extLst>
              <a:ext uri="{FF2B5EF4-FFF2-40B4-BE49-F238E27FC236}">
                <a16:creationId xmlns:a16="http://schemas.microsoft.com/office/drawing/2014/main" id="{D5DB1A4E-5DDF-4674-A175-219A21093E50}"/>
              </a:ext>
            </a:extLst>
          </p:cNvPr>
          <p:cNvPicPr>
            <a:picLocks noChangeAspect="1"/>
          </p:cNvPicPr>
          <p:nvPr/>
        </p:nvPicPr>
        <p:blipFill>
          <a:blip r:embed="rId3"/>
          <a:stretch>
            <a:fillRect/>
          </a:stretch>
        </p:blipFill>
        <p:spPr>
          <a:xfrm>
            <a:off x="3781425" y="1466400"/>
            <a:ext cx="8161904" cy="4134750"/>
          </a:xfrm>
          <a:prstGeom prst="rect">
            <a:avLst/>
          </a:prstGeom>
          <a:ln w="19050">
            <a:solidFill>
              <a:schemeClr val="tx1"/>
            </a:solidFill>
          </a:ln>
        </p:spPr>
      </p:pic>
      <p:sp>
        <p:nvSpPr>
          <p:cNvPr id="10" name="Oval 9">
            <a:extLst>
              <a:ext uri="{FF2B5EF4-FFF2-40B4-BE49-F238E27FC236}">
                <a16:creationId xmlns:a16="http://schemas.microsoft.com/office/drawing/2014/main" id="{C8A6DC90-D523-45F7-B270-75C4182FF0BA}"/>
              </a:ext>
            </a:extLst>
          </p:cNvPr>
          <p:cNvSpPr/>
          <p:nvPr/>
        </p:nvSpPr>
        <p:spPr bwMode="gray">
          <a:xfrm>
            <a:off x="5294057" y="2267411"/>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1</a:t>
            </a:r>
          </a:p>
        </p:txBody>
      </p:sp>
      <p:sp>
        <p:nvSpPr>
          <p:cNvPr id="11" name="Oval 10">
            <a:extLst>
              <a:ext uri="{FF2B5EF4-FFF2-40B4-BE49-F238E27FC236}">
                <a16:creationId xmlns:a16="http://schemas.microsoft.com/office/drawing/2014/main" id="{E56CAD22-4E48-45D8-849E-FB2A57BE30D3}"/>
              </a:ext>
            </a:extLst>
          </p:cNvPr>
          <p:cNvSpPr/>
          <p:nvPr/>
        </p:nvSpPr>
        <p:spPr bwMode="gray">
          <a:xfrm>
            <a:off x="5431708" y="3396124"/>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2</a:t>
            </a:r>
          </a:p>
        </p:txBody>
      </p:sp>
      <p:sp>
        <p:nvSpPr>
          <p:cNvPr id="14" name="Oval 13">
            <a:extLst>
              <a:ext uri="{FF2B5EF4-FFF2-40B4-BE49-F238E27FC236}">
                <a16:creationId xmlns:a16="http://schemas.microsoft.com/office/drawing/2014/main" id="{8DB5CAB9-2C8C-49B5-A6D7-F3B375D966E8}"/>
              </a:ext>
            </a:extLst>
          </p:cNvPr>
          <p:cNvSpPr/>
          <p:nvPr/>
        </p:nvSpPr>
        <p:spPr bwMode="gray">
          <a:xfrm>
            <a:off x="3826284" y="4610100"/>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3</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D30C8880-5E7A-421D-884E-D0E4B31934B1}"/>
              </a:ext>
            </a:extLst>
          </p:cNvPr>
          <p:cNvPicPr>
            <a:picLocks noChangeAspect="1"/>
          </p:cNvPicPr>
          <p:nvPr/>
        </p:nvPicPr>
        <p:blipFill rotWithShape="1">
          <a:blip r:embed="rId4"/>
          <a:srcRect l="19251" t="22086" r="21134" b="16054"/>
          <a:stretch/>
        </p:blipFill>
        <p:spPr>
          <a:xfrm>
            <a:off x="3889411" y="5002530"/>
            <a:ext cx="88828" cy="97156"/>
          </a:xfrm>
          <a:prstGeom prst="rect">
            <a:avLst/>
          </a:prstGeom>
        </p:spPr>
      </p:pic>
    </p:spTree>
    <p:extLst>
      <p:ext uri="{BB962C8B-B14F-4D97-AF65-F5344CB8AC3E}">
        <p14:creationId xmlns:p14="http://schemas.microsoft.com/office/powerpoint/2010/main" val="344886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D933DD-F974-4DF5-A247-B01C747426E2}"/>
              </a:ext>
            </a:extLst>
          </p:cNvPr>
          <p:cNvPicPr>
            <a:picLocks noChangeAspect="1"/>
          </p:cNvPicPr>
          <p:nvPr/>
        </p:nvPicPr>
        <p:blipFill>
          <a:blip r:embed="rId3"/>
          <a:stretch>
            <a:fillRect/>
          </a:stretch>
        </p:blipFill>
        <p:spPr>
          <a:xfrm>
            <a:off x="3590925" y="1479895"/>
            <a:ext cx="8273154" cy="4107760"/>
          </a:xfrm>
          <a:prstGeom prst="rect">
            <a:avLst/>
          </a:prstGeom>
          <a:ln w="19050">
            <a:solidFill>
              <a:schemeClr val="tx1"/>
            </a:solidFill>
          </a:ln>
        </p:spPr>
      </p:pic>
      <p:sp>
        <p:nvSpPr>
          <p:cNvPr id="3" name="Content Placeholder 2"/>
          <p:cNvSpPr>
            <a:spLocks noGrp="1"/>
          </p:cNvSpPr>
          <p:nvPr>
            <p:ph type="body" sz="quarter" idx="10"/>
          </p:nvPr>
        </p:nvSpPr>
        <p:spPr>
          <a:xfrm>
            <a:off x="504000" y="1620000"/>
            <a:ext cx="3086925"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a:t>
            </a:r>
            <a:r>
              <a:rPr lang="en-US" sz="1800" b="1" dirty="0">
                <a:latin typeface="+mj-lt"/>
                <a:cs typeface="Calibri" panose="020F0502020204030204" pitchFamily="34" charset="0"/>
              </a:rPr>
              <a:t>Yes</a:t>
            </a:r>
            <a:r>
              <a:rPr lang="en-US" sz="1800" dirty="0">
                <a:latin typeface="+mj-lt"/>
                <a:cs typeface="Calibri" panose="020F0502020204030204" pitchFamily="34" charset="0"/>
              </a:rPr>
              <a:t> radio button next to </a:t>
            </a:r>
            <a:r>
              <a:rPr lang="en-US" sz="1800" b="1" dirty="0">
                <a:latin typeface="+mj-lt"/>
                <a:cs typeface="Calibri" panose="020F0502020204030204" pitchFamily="34" charset="0"/>
              </a:rPr>
              <a:t>Are You GST Registered?</a:t>
            </a:r>
            <a:endParaRPr lang="en-US" sz="1800" dirty="0">
              <a:latin typeface="+mj-lt"/>
              <a:cs typeface="Calibri" panose="020F0502020204030204" pitchFamily="34" charset="0"/>
            </a:endParaRP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Enter </a:t>
            </a:r>
            <a:r>
              <a:rPr lang="en-US" sz="1800" b="1" dirty="0">
                <a:latin typeface="+mj-lt"/>
                <a:cs typeface="Calibri" panose="020F0502020204030204" pitchFamily="34" charset="0"/>
              </a:rPr>
              <a:t>GST ID</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Click </a:t>
            </a:r>
            <a:r>
              <a:rPr lang="en-US" sz="1800" b="1" dirty="0">
                <a:latin typeface="+mj-lt"/>
                <a:cs typeface="Calibri" panose="020F0502020204030204" pitchFamily="34" charset="0"/>
              </a:rPr>
              <a:t>Save</a:t>
            </a:r>
          </a:p>
        </p:txBody>
      </p:sp>
      <p:sp>
        <p:nvSpPr>
          <p:cNvPr id="2" name="Title 1"/>
          <p:cNvSpPr>
            <a:spLocks noGrp="1"/>
          </p:cNvSpPr>
          <p:nvPr>
            <p:ph type="title"/>
          </p:nvPr>
        </p:nvSpPr>
        <p:spPr>
          <a:xfrm>
            <a:off x="504001" y="504000"/>
            <a:ext cx="11186476" cy="369332"/>
          </a:xfrm>
        </p:spPr>
        <p:txBody>
          <a:bodyPr/>
          <a:lstStyle/>
          <a:p>
            <a:r>
              <a:rPr lang="en-US" noProof="0" dirty="0">
                <a:latin typeface="+mj-lt"/>
              </a:rPr>
              <a:t>Configure Legal Profile</a:t>
            </a:r>
          </a:p>
        </p:txBody>
      </p:sp>
      <p:sp>
        <p:nvSpPr>
          <p:cNvPr id="10" name="Oval 9">
            <a:extLst>
              <a:ext uri="{FF2B5EF4-FFF2-40B4-BE49-F238E27FC236}">
                <a16:creationId xmlns:a16="http://schemas.microsoft.com/office/drawing/2014/main" id="{C8A6DC90-D523-45F7-B270-75C4182FF0BA}"/>
              </a:ext>
            </a:extLst>
          </p:cNvPr>
          <p:cNvSpPr/>
          <p:nvPr/>
        </p:nvSpPr>
        <p:spPr bwMode="gray">
          <a:xfrm>
            <a:off x="6679089" y="4549082"/>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1</a:t>
            </a:r>
          </a:p>
        </p:txBody>
      </p:sp>
      <p:sp>
        <p:nvSpPr>
          <p:cNvPr id="11" name="Oval 10">
            <a:extLst>
              <a:ext uri="{FF2B5EF4-FFF2-40B4-BE49-F238E27FC236}">
                <a16:creationId xmlns:a16="http://schemas.microsoft.com/office/drawing/2014/main" id="{E56CAD22-4E48-45D8-849E-FB2A57BE30D3}"/>
              </a:ext>
            </a:extLst>
          </p:cNvPr>
          <p:cNvSpPr/>
          <p:nvPr/>
        </p:nvSpPr>
        <p:spPr bwMode="gray">
          <a:xfrm>
            <a:off x="7707530" y="4824384"/>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1" i="0" u="none" strike="noStrike" kern="0" cap="none" spc="0" normalizeH="0" baseline="0" noProof="0" dirty="0">
                <a:ln>
                  <a:noFill/>
                </a:ln>
                <a:effectLst/>
                <a:uLnTx/>
                <a:uFillTx/>
                <a:ea typeface="Arial Unicode MS" pitchFamily="34" charset="-128"/>
                <a:cs typeface="Arial Unicode MS" pitchFamily="34" charset="-128"/>
              </a:rPr>
              <a:t>2</a:t>
            </a:r>
          </a:p>
        </p:txBody>
      </p:sp>
      <p:sp>
        <p:nvSpPr>
          <p:cNvPr id="14" name="Oval 13">
            <a:extLst>
              <a:ext uri="{FF2B5EF4-FFF2-40B4-BE49-F238E27FC236}">
                <a16:creationId xmlns:a16="http://schemas.microsoft.com/office/drawing/2014/main" id="{8DB5CAB9-2C8C-49B5-A6D7-F3B375D966E8}"/>
              </a:ext>
            </a:extLst>
          </p:cNvPr>
          <p:cNvSpPr/>
          <p:nvPr/>
        </p:nvSpPr>
        <p:spPr bwMode="gray">
          <a:xfrm>
            <a:off x="10501404" y="4913457"/>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3</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Oval 11">
            <a:extLst>
              <a:ext uri="{FF2B5EF4-FFF2-40B4-BE49-F238E27FC236}">
                <a16:creationId xmlns:a16="http://schemas.microsoft.com/office/drawing/2014/main" id="{35D312F6-BE6F-4BBA-819A-4A3BF26C56C7}"/>
              </a:ext>
            </a:extLst>
          </p:cNvPr>
          <p:cNvSpPr/>
          <p:nvPr/>
        </p:nvSpPr>
        <p:spPr bwMode="gray">
          <a:xfrm>
            <a:off x="10105164" y="1620000"/>
            <a:ext cx="275302" cy="275302"/>
          </a:xfrm>
          <a:prstGeom prst="ellipse">
            <a:avLst/>
          </a:prstGeom>
          <a:solidFill>
            <a:srgbClr val="FFC000"/>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400" b="1" kern="0" dirty="0">
                <a:ea typeface="Arial Unicode MS" pitchFamily="34" charset="-128"/>
                <a:cs typeface="Arial Unicode MS" pitchFamily="34" charset="-128"/>
              </a:rPr>
              <a:t>3</a:t>
            </a:r>
            <a:endParaRPr kumimoji="0" lang="en-US" sz="1400" b="1"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39385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620000"/>
            <a:ext cx="2753550" cy="4716000"/>
          </a:xfrm>
        </p:spPr>
        <p:txBody>
          <a:bodyPr>
            <a:normAutofit/>
          </a:bodyPr>
          <a:lstStyle/>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Navigate back to </a:t>
            </a:r>
            <a:r>
              <a:rPr lang="en-US" sz="1800" b="1" dirty="0">
                <a:latin typeface="+mj-lt"/>
                <a:cs typeface="Calibri" panose="020F0502020204030204" pitchFamily="34" charset="0"/>
              </a:rPr>
              <a:t>Basic </a:t>
            </a:r>
            <a:r>
              <a:rPr lang="en-US" sz="1800" dirty="0">
                <a:latin typeface="+mj-lt"/>
                <a:cs typeface="Calibri" panose="020F0502020204030204" pitchFamily="34" charset="0"/>
              </a:rPr>
              <a:t>tab of </a:t>
            </a:r>
            <a:r>
              <a:rPr lang="en-US" sz="1800" b="1" dirty="0">
                <a:latin typeface="+mj-lt"/>
                <a:cs typeface="Calibri" panose="020F0502020204030204" pitchFamily="34" charset="0"/>
              </a:rPr>
              <a:t>Company Profile</a:t>
            </a:r>
          </a:p>
          <a:p>
            <a:pPr marL="457200" indent="-457200">
              <a:lnSpc>
                <a:spcPts val="2600"/>
              </a:lnSpc>
              <a:spcBef>
                <a:spcPts val="0"/>
              </a:spcBef>
              <a:spcAft>
                <a:spcPts val="900"/>
              </a:spcAft>
              <a:buSzPct val="100000"/>
              <a:buFont typeface="+mj-lt"/>
              <a:buAutoNum type="arabicPeriod"/>
            </a:pPr>
            <a:r>
              <a:rPr lang="en-US" sz="1800" dirty="0">
                <a:latin typeface="+mj-lt"/>
                <a:cs typeface="Calibri" panose="020F0502020204030204" pitchFamily="34" charset="0"/>
              </a:rPr>
              <a:t>Find address in </a:t>
            </a:r>
            <a:r>
              <a:rPr lang="en-US" sz="1800" b="1" dirty="0">
                <a:latin typeface="+mj-lt"/>
                <a:cs typeface="Calibri" panose="020F0502020204030204" pitchFamily="34" charset="0"/>
              </a:rPr>
              <a:t>Additional Company Addresses </a:t>
            </a:r>
            <a:r>
              <a:rPr lang="en-US" sz="1800" dirty="0">
                <a:latin typeface="+mj-lt"/>
                <a:cs typeface="Calibri" panose="020F0502020204030204" pitchFamily="34" charset="0"/>
              </a:rPr>
              <a:t>section</a:t>
            </a:r>
          </a:p>
          <a:p>
            <a:pPr marL="457200" indent="-457200">
              <a:lnSpc>
                <a:spcPts val="2600"/>
              </a:lnSpc>
              <a:spcBef>
                <a:spcPts val="0"/>
              </a:spcBef>
              <a:spcAft>
                <a:spcPts val="900"/>
              </a:spcAft>
              <a:buSzPct val="100000"/>
              <a:buFont typeface="+mj-lt"/>
              <a:buAutoNum type="arabicPeriod"/>
            </a:pPr>
            <a:r>
              <a:rPr lang="en-US" sz="1800" b="1" dirty="0">
                <a:latin typeface="+mj-lt"/>
                <a:cs typeface="Calibri" panose="020F0502020204030204" pitchFamily="34" charset="0"/>
              </a:rPr>
              <a:t>Legal Profile </a:t>
            </a:r>
            <a:r>
              <a:rPr lang="en-US" sz="1800" dirty="0">
                <a:latin typeface="+mj-lt"/>
                <a:cs typeface="Calibri" panose="020F0502020204030204" pitchFamily="34" charset="0"/>
              </a:rPr>
              <a:t>will now show as </a:t>
            </a:r>
            <a:r>
              <a:rPr lang="en-US" sz="1800" b="1" dirty="0">
                <a:latin typeface="+mj-lt"/>
                <a:cs typeface="Calibri" panose="020F0502020204030204" pitchFamily="34" charset="0"/>
              </a:rPr>
              <a:t>Accepted</a:t>
            </a:r>
          </a:p>
        </p:txBody>
      </p:sp>
      <p:sp>
        <p:nvSpPr>
          <p:cNvPr id="2" name="Title 1"/>
          <p:cNvSpPr>
            <a:spLocks noGrp="1"/>
          </p:cNvSpPr>
          <p:nvPr>
            <p:ph type="title"/>
          </p:nvPr>
        </p:nvSpPr>
        <p:spPr>
          <a:xfrm>
            <a:off x="504001" y="504000"/>
            <a:ext cx="11186476" cy="369332"/>
          </a:xfrm>
        </p:spPr>
        <p:txBody>
          <a:bodyPr/>
          <a:lstStyle/>
          <a:p>
            <a:r>
              <a:rPr lang="en-US" noProof="0" dirty="0">
                <a:latin typeface="+mj-lt"/>
              </a:rPr>
              <a:t>Validate Legal Profile Configuration</a:t>
            </a:r>
          </a:p>
        </p:txBody>
      </p:sp>
      <p:pic>
        <p:nvPicPr>
          <p:cNvPr id="8" name="Picture 7">
            <a:extLst>
              <a:ext uri="{FF2B5EF4-FFF2-40B4-BE49-F238E27FC236}">
                <a16:creationId xmlns:a16="http://schemas.microsoft.com/office/drawing/2014/main" id="{5D559187-F002-4E44-97C8-1B81E4107BF5}"/>
              </a:ext>
            </a:extLst>
          </p:cNvPr>
          <p:cNvPicPr>
            <a:picLocks noChangeAspect="1"/>
          </p:cNvPicPr>
          <p:nvPr/>
        </p:nvPicPr>
        <p:blipFill>
          <a:blip r:embed="rId3"/>
          <a:stretch>
            <a:fillRect/>
          </a:stretch>
        </p:blipFill>
        <p:spPr>
          <a:xfrm>
            <a:off x="3403619" y="1246650"/>
            <a:ext cx="8493086" cy="4688550"/>
          </a:xfrm>
          <a:prstGeom prst="rect">
            <a:avLst/>
          </a:prstGeom>
        </p:spPr>
      </p:pic>
    </p:spTree>
    <p:extLst>
      <p:ext uri="{BB962C8B-B14F-4D97-AF65-F5344CB8AC3E}">
        <p14:creationId xmlns:p14="http://schemas.microsoft.com/office/powerpoint/2010/main" val="423173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noProof="0" dirty="0">
                <a:latin typeface="+mj-lt"/>
              </a:rPr>
              <a:t>Criteria for Invoice Type (Tax Invoice vs. Standard Invoice)</a:t>
            </a:r>
          </a:p>
        </p:txBody>
      </p:sp>
      <p:graphicFrame>
        <p:nvGraphicFramePr>
          <p:cNvPr id="7" name="Table 6">
            <a:extLst>
              <a:ext uri="{FF2B5EF4-FFF2-40B4-BE49-F238E27FC236}">
                <a16:creationId xmlns:a16="http://schemas.microsoft.com/office/drawing/2014/main" id="{392A68EF-3474-47F8-8EC7-E835855FF0FC}"/>
              </a:ext>
            </a:extLst>
          </p:cNvPr>
          <p:cNvGraphicFramePr>
            <a:graphicFrameLocks noGrp="1"/>
          </p:cNvGraphicFramePr>
          <p:nvPr/>
        </p:nvGraphicFramePr>
        <p:xfrm>
          <a:off x="505296" y="1545982"/>
          <a:ext cx="11095490" cy="4479804"/>
        </p:xfrm>
        <a:graphic>
          <a:graphicData uri="http://schemas.openxmlformats.org/drawingml/2006/table">
            <a:tbl>
              <a:tblPr firstRow="1" firstCol="1" bandRow="1">
                <a:tableStyleId>{C083E6E3-FA7D-4D7B-A595-EF9225AFEA82}</a:tableStyleId>
              </a:tblPr>
              <a:tblGrid>
                <a:gridCol w="1585070">
                  <a:extLst>
                    <a:ext uri="{9D8B030D-6E8A-4147-A177-3AD203B41FA5}">
                      <a16:colId xmlns:a16="http://schemas.microsoft.com/office/drawing/2014/main" val="3147178417"/>
                    </a:ext>
                  </a:extLst>
                </a:gridCol>
                <a:gridCol w="1585070">
                  <a:extLst>
                    <a:ext uri="{9D8B030D-6E8A-4147-A177-3AD203B41FA5}">
                      <a16:colId xmlns:a16="http://schemas.microsoft.com/office/drawing/2014/main" val="484074681"/>
                    </a:ext>
                  </a:extLst>
                </a:gridCol>
                <a:gridCol w="1585070">
                  <a:extLst>
                    <a:ext uri="{9D8B030D-6E8A-4147-A177-3AD203B41FA5}">
                      <a16:colId xmlns:a16="http://schemas.microsoft.com/office/drawing/2014/main" val="1319797370"/>
                    </a:ext>
                  </a:extLst>
                </a:gridCol>
                <a:gridCol w="1585070">
                  <a:extLst>
                    <a:ext uri="{9D8B030D-6E8A-4147-A177-3AD203B41FA5}">
                      <a16:colId xmlns:a16="http://schemas.microsoft.com/office/drawing/2014/main" val="894030639"/>
                    </a:ext>
                  </a:extLst>
                </a:gridCol>
                <a:gridCol w="1585070">
                  <a:extLst>
                    <a:ext uri="{9D8B030D-6E8A-4147-A177-3AD203B41FA5}">
                      <a16:colId xmlns:a16="http://schemas.microsoft.com/office/drawing/2014/main" val="3405030170"/>
                    </a:ext>
                  </a:extLst>
                </a:gridCol>
                <a:gridCol w="1312278">
                  <a:extLst>
                    <a:ext uri="{9D8B030D-6E8A-4147-A177-3AD203B41FA5}">
                      <a16:colId xmlns:a16="http://schemas.microsoft.com/office/drawing/2014/main" val="1516287035"/>
                    </a:ext>
                  </a:extLst>
                </a:gridCol>
                <a:gridCol w="1857862">
                  <a:extLst>
                    <a:ext uri="{9D8B030D-6E8A-4147-A177-3AD203B41FA5}">
                      <a16:colId xmlns:a16="http://schemas.microsoft.com/office/drawing/2014/main" val="3279275269"/>
                    </a:ext>
                  </a:extLst>
                </a:gridCol>
              </a:tblGrid>
              <a:tr h="373317">
                <a:tc>
                  <a:txBody>
                    <a:bodyPr/>
                    <a:lstStyle/>
                    <a:p>
                      <a:pPr marL="0" marR="0">
                        <a:spcBef>
                          <a:spcPts val="0"/>
                        </a:spcBef>
                        <a:spcAft>
                          <a:spcPts val="0"/>
                        </a:spcAft>
                      </a:pPr>
                      <a:r>
                        <a:rPr lang="en-US" sz="1600" dirty="0">
                          <a:effectLst/>
                        </a:rPr>
                        <a:t>Sold From</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Sold To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Ship From</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Ship To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GST Supplier?</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GST Buyer?</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Invoice Type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1445255407"/>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Tax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396624723"/>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No</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2159297060"/>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Tax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4092642715"/>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559292026"/>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2202118599"/>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3126668800"/>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95680081"/>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2976520805"/>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3882757454"/>
                  </a:ext>
                </a:extLst>
              </a:tr>
              <a:tr h="373317">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1096476324"/>
                  </a:ext>
                </a:extLst>
              </a:tr>
              <a:tr h="373317">
                <a:tc>
                  <a:txBody>
                    <a:bodyPr/>
                    <a:lstStyle/>
                    <a:p>
                      <a:pPr marL="0" marR="0">
                        <a:spcBef>
                          <a:spcPts val="0"/>
                        </a:spcBef>
                        <a:spcAft>
                          <a:spcPts val="0"/>
                        </a:spcAft>
                      </a:pPr>
                      <a:r>
                        <a:rPr lang="en-US" sz="1600" dirty="0">
                          <a:effectLst/>
                        </a:rPr>
                        <a:t>Singapore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Non-Singapore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Non-Singapore</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Yes / 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a:effectLst/>
                        </a:rPr>
                        <a:t>No</a:t>
                      </a:r>
                      <a:endParaRPr lang="en-US" sz="1800">
                        <a:effectLst/>
                        <a:latin typeface="Times New Roman" panose="02020603050405020304" pitchFamily="18" charset="0"/>
                        <a:ea typeface="Times New Roman" panose="02020603050405020304" pitchFamily="18" charset="0"/>
                      </a:endParaRPr>
                    </a:p>
                  </a:txBody>
                  <a:tcPr marL="68564" marR="68564" marT="0" marB="0" anchor="ctr"/>
                </a:tc>
                <a:tc>
                  <a:txBody>
                    <a:bodyPr/>
                    <a:lstStyle/>
                    <a:p>
                      <a:pPr marL="0" marR="0">
                        <a:spcBef>
                          <a:spcPts val="0"/>
                        </a:spcBef>
                        <a:spcAft>
                          <a:spcPts val="0"/>
                        </a:spcAft>
                      </a:pPr>
                      <a:r>
                        <a:rPr lang="en-US" sz="1600" dirty="0">
                          <a:effectLst/>
                        </a:rPr>
                        <a:t>Standard Invoice</a:t>
                      </a:r>
                      <a:endParaRPr lang="en-US" sz="1800" dirty="0">
                        <a:effectLst/>
                        <a:latin typeface="Times New Roman" panose="02020603050405020304" pitchFamily="18" charset="0"/>
                        <a:ea typeface="Times New Roman" panose="02020603050405020304" pitchFamily="18" charset="0"/>
                      </a:endParaRPr>
                    </a:p>
                  </a:txBody>
                  <a:tcPr marL="68564" marR="68564" marT="0" marB="0" anchor="ctr"/>
                </a:tc>
                <a:extLst>
                  <a:ext uri="{0D108BD9-81ED-4DB2-BD59-A6C34878D82A}">
                    <a16:rowId xmlns:a16="http://schemas.microsoft.com/office/drawing/2014/main" val="3491391499"/>
                  </a:ext>
                </a:extLst>
              </a:tr>
            </a:tbl>
          </a:graphicData>
        </a:graphic>
      </p:graphicFrame>
      <p:sp>
        <p:nvSpPr>
          <p:cNvPr id="9" name="Rectangle 8">
            <a:extLst>
              <a:ext uri="{FF2B5EF4-FFF2-40B4-BE49-F238E27FC236}">
                <a16:creationId xmlns:a16="http://schemas.microsoft.com/office/drawing/2014/main" id="{ED5C2DDB-9D0C-4A4E-8241-F8A537A3A5C1}"/>
              </a:ext>
            </a:extLst>
          </p:cNvPr>
          <p:cNvSpPr/>
          <p:nvPr/>
        </p:nvSpPr>
        <p:spPr>
          <a:xfrm>
            <a:off x="494496" y="6045441"/>
            <a:ext cx="7361069" cy="461558"/>
          </a:xfrm>
          <a:prstGeom prst="rect">
            <a:avLst/>
          </a:prstGeom>
        </p:spPr>
        <p:txBody>
          <a:bodyPr wrap="square">
            <a:spAutoFit/>
          </a:bodyPr>
          <a:lstStyle/>
          <a:p>
            <a:r>
              <a:rPr lang="en-US" sz="1200" dirty="0">
                <a:latin typeface="Calibri" panose="020F0502020204030204" pitchFamily="34" charset="0"/>
                <a:ea typeface="Times New Roman" panose="02020603050405020304" pitchFamily="18" charset="0"/>
              </a:rPr>
              <a:t>*If the tax is not charged or zero rated or exempt</a:t>
            </a:r>
            <a:endParaRPr lang="en-US" sz="1400" dirty="0">
              <a:latin typeface="Times New Roman" panose="02020603050405020304" pitchFamily="18" charset="0"/>
              <a:ea typeface="Times New Roman" panose="02020603050405020304" pitchFamily="18" charset="0"/>
            </a:endParaRPr>
          </a:p>
          <a:p>
            <a:r>
              <a:rPr lang="en-US" sz="1200" dirty="0">
                <a:latin typeface="Calibri" panose="020F0502020204030204" pitchFamily="34" charset="0"/>
                <a:ea typeface="Times New Roman" panose="02020603050405020304" pitchFamily="18" charset="0"/>
              </a:rPr>
              <a:t>** If 7% tax is charged</a:t>
            </a:r>
            <a:endParaRPr lang="en-US" sz="1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52841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hank you"/>
          <p:cNvSpPr>
            <a:spLocks noGrp="1"/>
          </p:cNvSpPr>
          <p:nvPr>
            <p:ph type="ctrTitle"/>
          </p:nvPr>
        </p:nvSpPr>
        <p:spPr bwMode="gray"/>
        <p:txBody>
          <a:bodyPr/>
          <a:lstStyle/>
          <a:p>
            <a:r>
              <a:rPr lang="en-US" dirty="0"/>
              <a:t>Thank you.</a:t>
            </a:r>
          </a:p>
        </p:txBody>
      </p:sp>
      <p:sp>
        <p:nvSpPr>
          <p:cNvPr id="5" name="TextBox 4"/>
          <p:cNvSpPr txBox="1"/>
          <p:nvPr/>
        </p:nvSpPr>
        <p:spPr>
          <a:xfrm>
            <a:off x="504000" y="6489040"/>
            <a:ext cx="905697" cy="10772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CAT 101 G  </a:t>
            </a:r>
            <a:r>
              <a:rPr lang="en-US" sz="700" kern="0" dirty="0">
                <a:ea typeface="Arial Unicode MS" pitchFamily="34" charset="-128"/>
                <a:cs typeface="Arial Unicode MS" pitchFamily="34" charset="-128"/>
              </a:rPr>
              <a:t>R-1 (3/18)</a:t>
            </a:r>
          </a:p>
        </p:txBody>
      </p:sp>
    </p:spTree>
    <p:extLst>
      <p:ext uri="{BB962C8B-B14F-4D97-AF65-F5344CB8AC3E}">
        <p14:creationId xmlns:p14="http://schemas.microsoft.com/office/powerpoint/2010/main" val="1881851238"/>
      </p:ext>
    </p:extLst>
  </p:cSld>
  <p:clrMapOvr>
    <a:masterClrMapping/>
  </p:clrMapOvr>
</p:sld>
</file>

<file path=ppt/theme/theme1.xml><?xml version="1.0" encoding="utf-8"?>
<a:theme xmlns:a="http://schemas.openxmlformats.org/drawingml/2006/main" name="SAP Ariba 2018 16x9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white.potx" id="{CBD80708-E09E-4D09-AE4E-D7E3F3CFE989}" vid="{A6473813-B9C9-4B9E-BCF8-1DA85456D4B2}"/>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377506-530f-4d38-a904-aae4766f8a34" xsi:nil="true"/>
    <lcf76f155ced4ddcb4097134ff3c332f xmlns="1d24633d-4b50-4e03-b576-d666b787591f">
      <Terms xmlns="http://schemas.microsoft.com/office/infopath/2007/PartnerControls"/>
    </lcf76f155ced4ddcb4097134ff3c332f>
    <Solution xmlns="1D24633D-4B50-4E03-B576-D666B787591F" xsi:nil="true"/>
    <SAP_x0020_Activate_x0020_Phase xmlns="1D24633D-4B50-4E03-B576-D666B787591F" xsi:nil="true"/>
    <SAP_x0020_Activate_x0020_Workstream xmlns="1D24633D-4B50-4E03-B576-D666B787591F" xsi:nil="true"/>
    <DeploymentStartDate xmlns="1D24633D-4B50-4E03-B576-D666B787591F" xsi:nil="true"/>
    <CustomTag xmlns="1D24633D-4B50-4E03-B576-D666B787591F" xsi:nil="true"/>
    <Region xmlns="1D24633D-4B50-4E03-B576-D666B787591F" xsi:nil="true"/>
  </documentManagement>
</p:properties>
</file>

<file path=customXml/item2.xml><?xml version="1.0" encoding="utf-8"?>
<Application xmlns="http://www.sap.com/cof/powerpoint/application">
  <Version>2</Version>
  <Revision>2.3.1.59737</Revision>
</Application>
</file>

<file path=customXml/item3.xml><?xml version="1.0" encoding="utf-8"?>
<ct:contentTypeSchema xmlns:ct="http://schemas.microsoft.com/office/2006/metadata/contentType" xmlns:ma="http://schemas.microsoft.com/office/2006/metadata/properties/metaAttributes" ct:_="" ma:_="" ma:contentTypeName="Document" ma:contentTypeID="0x01010092F36D72573B304F927171CE6CEEB7F6" ma:contentTypeVersion="12" ma:contentTypeDescription="Create a new document." ma:contentTypeScope="" ma:versionID="78f8afdd0023191e4167d7a012d0ae03">
  <xsd:schema xmlns:xsd="http://www.w3.org/2001/XMLSchema" xmlns:xs="http://www.w3.org/2001/XMLSchema" xmlns:p="http://schemas.microsoft.com/office/2006/metadata/properties" xmlns:ns2="1D24633D-4B50-4E03-B576-D666B787591F" xmlns:ns3="aa377506-530f-4d38-a904-aae4766f8a34" xmlns:ns4="c3523a0f-ac6d-4565-a766-e48f96ee1a21" xmlns:ns5="1d24633d-4b50-4e03-b576-d666b787591f" targetNamespace="http://schemas.microsoft.com/office/2006/metadata/properties" ma:root="true" ma:fieldsID="4e0800c3838a08ff8b12d17a6d129e2d" ns2:_="" ns3:_="" ns4:_="" ns5:_="">
    <xsd:import namespace="1D24633D-4B50-4E03-B576-D666B787591F"/>
    <xsd:import namespace="aa377506-530f-4d38-a904-aae4766f8a34"/>
    <xsd:import namespace="c3523a0f-ac6d-4565-a766-e48f96ee1a21"/>
    <xsd:import namespace="1d24633d-4b50-4e03-b576-d666b787591f"/>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AutoKeyPoints" minOccurs="0"/>
                <xsd:element ref="ns5:MediaServiceKeyPoints" minOccurs="0"/>
                <xsd:element ref="ns5:MediaServiceDateTaken" minOccurs="0"/>
                <xsd:element ref="ns5:MediaLengthInSeconds" minOccurs="0"/>
                <xsd:element ref="ns5:lcf76f155ced4ddcb4097134ff3c332f" minOccurs="0"/>
                <xsd:element ref="ns3:TaxCatchAll" minOccurs="0"/>
                <xsd:element ref="ns5:MediaServiceGenerationTime" minOccurs="0"/>
                <xsd:element ref="ns5:MediaServiceEventHashCode" minOccurs="0"/>
                <xsd:element ref="ns5:MediaServiceOCR"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4"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OCR" ma:index="27" nillable="true" ma:displayName="Extracted Text" ma:internalName="MediaServiceOCR" ma:readOnly="true">
      <xsd:simpleType>
        <xsd:restriction base="dms:Note">
          <xsd:maxLength value="255"/>
        </xsd:restriction>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Application xmlns="http://www.sap.com/cof/ao/powerpoint/application">
  <com.sap.ip.bi.pioneer>
    <Version>4</Version>
    <AAO_Revision>2.3.1.59737</AAO_Revision>
    <RefreshOnOpen>False</RefreshOnOpen>
    <PlanningModeSetToChangeMode>True</PlanningModeSetToChangeMode>
    <Cleaned>False</Cleaned>
    <ForcePromptOnInitialRefresh>False</ForcePromptOnInitialRefresh>
    <StorePromptsInDocument>True</StorePromptsInDocument>
    <MergeVariables>False</MergeVariables>
    <WorkingMode>Local</WorkingMode>
    <RefreshPlanningObjectsOnRefreshAll>True</RefreshPlanningObjectsOnRefreshAll>
    <Items/>
  </com.sap.ip.bi.pioneer>
</Application>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3938B5-D19B-4247-AEF2-9BC48C85C59F}">
  <ds:schemaRefs>
    <ds:schemaRef ds:uri="http://schemas.microsoft.com/office/2006/metadata/properties"/>
    <ds:schemaRef ds:uri="http://schemas.microsoft.com/office/infopath/2007/PartnerControls"/>
    <ds:schemaRef ds:uri="fde9305b-2ca6-4e0a-9f62-04bc1e5456de"/>
    <ds:schemaRef ds:uri="FDE9305B-2CA6-4E0A-9F62-04BC1E5456DE"/>
  </ds:schemaRefs>
</ds:datastoreItem>
</file>

<file path=customXml/itemProps2.xml><?xml version="1.0" encoding="utf-8"?>
<ds:datastoreItem xmlns:ds="http://schemas.openxmlformats.org/officeDocument/2006/customXml" ds:itemID="{31D0AA09-E992-43DF-8A55-4D49AF38B60D}">
  <ds:schemaRefs>
    <ds:schemaRef ds:uri="http://www.sap.com/cof/powerpoint/application"/>
  </ds:schemaRefs>
</ds:datastoreItem>
</file>

<file path=customXml/itemProps3.xml><?xml version="1.0" encoding="utf-8"?>
<ds:datastoreItem xmlns:ds="http://schemas.openxmlformats.org/officeDocument/2006/customXml" ds:itemID="{AD9367DF-2C46-448B-8B95-CA782D8895F6}"/>
</file>

<file path=customXml/itemProps4.xml><?xml version="1.0" encoding="utf-8"?>
<ds:datastoreItem xmlns:ds="http://schemas.openxmlformats.org/officeDocument/2006/customXml" ds:itemID="{D6FA361F-C8FF-4B6C-BE4D-39F57449DA51}">
  <ds:schemaRefs>
    <ds:schemaRef ds:uri="http://www.sap.com/cof/ao/powerpoint/application"/>
  </ds:schemaRefs>
</ds:datastoreItem>
</file>

<file path=customXml/itemProps5.xml><?xml version="1.0" encoding="utf-8"?>
<ds:datastoreItem xmlns:ds="http://schemas.openxmlformats.org/officeDocument/2006/customXml" ds:itemID="{39E80986-F619-4944-B81D-4835BF2A26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ppt28D3.tmp</Template>
  <TotalTime>2277</TotalTime>
  <Words>347</Words>
  <Application>Microsoft Office PowerPoint</Application>
  <PresentationFormat>Custom</PresentationFormat>
  <Paragraphs>135</Paragraphs>
  <Slides>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Courier New</vt:lpstr>
      <vt:lpstr>Symbol</vt:lpstr>
      <vt:lpstr>Times New Roman</vt:lpstr>
      <vt:lpstr>wingdings</vt:lpstr>
      <vt:lpstr>wingdings</vt:lpstr>
      <vt:lpstr>SAP Ariba 2018 16x9 white</vt:lpstr>
      <vt:lpstr>Updating Legal Profile for Suppliers in Singapore</vt:lpstr>
      <vt:lpstr>Login to your Ariba Network Account</vt:lpstr>
      <vt:lpstr>Access the Company Profile</vt:lpstr>
      <vt:lpstr>Create or Maintain Additional Company Addresses</vt:lpstr>
      <vt:lpstr>Configure Address and Set Up Legal Profile</vt:lpstr>
      <vt:lpstr>Configure Legal Profile</vt:lpstr>
      <vt:lpstr>Validate Legal Profile Configuration</vt:lpstr>
      <vt:lpstr>Criteria for Invoice Type (Tax Invoice vs. Standard Invoice)</vt:lpstr>
      <vt:lpstr>Thank you.</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2018/16:9/white</cp:keywords>
  <cp:lastModifiedBy>Bazaz, Golam Hasan (external - Project)</cp:lastModifiedBy>
  <cp:revision>134</cp:revision>
  <dcterms:created xsi:type="dcterms:W3CDTF">2018-02-22T15:14:53Z</dcterms:created>
  <dcterms:modified xsi:type="dcterms:W3CDTF">2022-10-17T06:33:48Z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0x01010092F36D72573B304F927171CE6CEEB7F6</vt:lpwstr>
  </property>
</Properties>
</file>