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sldIdLst>
    <p:sldId id="260"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zysztof Kadziela" initials="KK" lastIdx="6" clrIdx="0">
    <p:extLst>
      <p:ext uri="{19B8F6BF-5375-455C-9EA6-DF929625EA0E}">
        <p15:presenceInfo xmlns:p15="http://schemas.microsoft.com/office/powerpoint/2012/main" userId="S::krkad@arlafoods.com::35b51594-24d4-4d1b-b969-2314253485a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94660"/>
  </p:normalViewPr>
  <p:slideViewPr>
    <p:cSldViewPr snapToGrid="0">
      <p:cViewPr varScale="1">
        <p:scale>
          <a:sx n="68" d="100"/>
          <a:sy n="68" d="100"/>
        </p:scale>
        <p:origin x="1157"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zysztof Kadziela" userId="35b51594-24d4-4d1b-b969-2314253485a9" providerId="ADAL" clId="{82B78914-FE59-4FAC-92CA-0DDBA98D75D4}"/>
    <pc:docChg chg="modSld">
      <pc:chgData name="Krzysztof Kadziela" userId="35b51594-24d4-4d1b-b969-2314253485a9" providerId="ADAL" clId="{82B78914-FE59-4FAC-92CA-0DDBA98D75D4}" dt="2022-03-01T10:01:07.464" v="9" actId="20577"/>
      <pc:docMkLst>
        <pc:docMk/>
      </pc:docMkLst>
      <pc:sldChg chg="modSp">
        <pc:chgData name="Krzysztof Kadziela" userId="35b51594-24d4-4d1b-b969-2314253485a9" providerId="ADAL" clId="{82B78914-FE59-4FAC-92CA-0DDBA98D75D4}" dt="2022-03-01T10:01:07.464" v="9" actId="20577"/>
        <pc:sldMkLst>
          <pc:docMk/>
          <pc:sldMk cId="730549953" sldId="260"/>
        </pc:sldMkLst>
        <pc:spChg chg="mod">
          <ac:chgData name="Krzysztof Kadziela" userId="35b51594-24d4-4d1b-b969-2314253485a9" providerId="ADAL" clId="{82B78914-FE59-4FAC-92CA-0DDBA98D75D4}" dt="2022-03-01T10:01:07.464" v="9" actId="20577"/>
          <ac:spMkLst>
            <pc:docMk/>
            <pc:sldMk cId="730549953" sldId="260"/>
            <ac:spMk id="17" creationId="{B50D470D-C24F-4B97-AFEB-3C76A67DA85A}"/>
          </ac:spMkLst>
        </pc:spChg>
        <pc:cxnChg chg="mod">
          <ac:chgData name="Krzysztof Kadziela" userId="35b51594-24d4-4d1b-b969-2314253485a9" providerId="ADAL" clId="{82B78914-FE59-4FAC-92CA-0DDBA98D75D4}" dt="2022-03-01T09:59:18.660" v="6" actId="14100"/>
          <ac:cxnSpMkLst>
            <pc:docMk/>
            <pc:sldMk cId="730549953" sldId="260"/>
            <ac:cxnSpMk id="46" creationId="{68A9F694-20E7-4C07-A257-0D405BD69CD8}"/>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F56E62-86D7-4CE8-8BC5-3CFF425F7A4E}" type="datetimeFigureOut">
              <a:rPr lang="fr-FR" smtClean="0"/>
              <a:t>01/03/2022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8CF58F-5962-4E2D-B72D-BBDC75239C8F}" type="slidenum">
              <a:rPr lang="fr-FR" smtClean="0"/>
              <a:t>‹#›</a:t>
            </a:fld>
            <a:endParaRPr lang="fr-FR"/>
          </a:p>
        </p:txBody>
      </p:sp>
    </p:spTree>
    <p:extLst>
      <p:ext uri="{BB962C8B-B14F-4D97-AF65-F5344CB8AC3E}">
        <p14:creationId xmlns:p14="http://schemas.microsoft.com/office/powerpoint/2010/main" val="1529831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CBED4-1689-4529-98B4-ADBB969AD5D4}" type="slidenum">
              <a:rPr lang="en-US" smtClean="0"/>
              <a:t>1</a:t>
            </a:fld>
            <a:endParaRPr lang="en-US"/>
          </a:p>
        </p:txBody>
      </p:sp>
    </p:spTree>
    <p:extLst>
      <p:ext uri="{BB962C8B-B14F-4D97-AF65-F5344CB8AC3E}">
        <p14:creationId xmlns:p14="http://schemas.microsoft.com/office/powerpoint/2010/main" val="1375694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1F7A1-E882-462B-835E-C89C0C779060}"/>
              </a:ext>
            </a:extLst>
          </p:cNvPr>
          <p:cNvSpPr>
            <a:spLocks noGrp="1"/>
          </p:cNvSpPr>
          <p:nvPr>
            <p:ph type="ctrTitle"/>
          </p:nvPr>
        </p:nvSpPr>
        <p:spPr>
          <a:xfrm>
            <a:off x="1524000" y="1663305"/>
            <a:ext cx="9144000" cy="1846659"/>
          </a:xfrm>
        </p:spPr>
        <p:txBody>
          <a:bodyPr anchor="b"/>
          <a:lstStyle>
            <a:lvl1pPr algn="ctr">
              <a:defRPr sz="5998"/>
            </a:lvl1pPr>
          </a:lstStyle>
          <a:p>
            <a:r>
              <a:rPr lang="en-US"/>
              <a:t>Click to edit Master title style</a:t>
            </a:r>
          </a:p>
        </p:txBody>
      </p:sp>
      <p:sp>
        <p:nvSpPr>
          <p:cNvPr id="3" name="Subtitle 2">
            <a:extLst>
              <a:ext uri="{FF2B5EF4-FFF2-40B4-BE49-F238E27FC236}">
                <a16:creationId xmlns:a16="http://schemas.microsoft.com/office/drawing/2014/main" id="{227EB020-19D9-443D-AA2C-53D25BE395D8}"/>
              </a:ext>
            </a:extLst>
          </p:cNvPr>
          <p:cNvSpPr>
            <a:spLocks noGrp="1"/>
          </p:cNvSpPr>
          <p:nvPr>
            <p:ph type="subTitle" idx="1"/>
          </p:nvPr>
        </p:nvSpPr>
        <p:spPr>
          <a:xfrm>
            <a:off x="1524000" y="3602038"/>
            <a:ext cx="9144000"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92FFCF3-301E-4FDB-8556-B36974C731E8}"/>
              </a:ext>
            </a:extLst>
          </p:cNvPr>
          <p:cNvSpPr>
            <a:spLocks noGrp="1"/>
          </p:cNvSpPr>
          <p:nvPr>
            <p:ph type="dt" sz="half" idx="10"/>
          </p:nvPr>
        </p:nvSpPr>
        <p:spPr/>
        <p:txBody>
          <a:bodyPr/>
          <a:lstStyle/>
          <a:p>
            <a:fld id="{D4A4F411-262F-478D-AADA-EF881C5AC389}" type="datetimeFigureOut">
              <a:rPr lang="en-US" smtClean="0"/>
              <a:t>3/1/2022</a:t>
            </a:fld>
            <a:endParaRPr lang="en-US"/>
          </a:p>
        </p:txBody>
      </p:sp>
      <p:sp>
        <p:nvSpPr>
          <p:cNvPr id="5" name="Footer Placeholder 4">
            <a:extLst>
              <a:ext uri="{FF2B5EF4-FFF2-40B4-BE49-F238E27FC236}">
                <a16:creationId xmlns:a16="http://schemas.microsoft.com/office/drawing/2014/main" id="{23B63DCB-F089-4FB0-96B1-5420B071E8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9254CF-576E-44D4-AD2B-61FBB0E84242}"/>
              </a:ext>
            </a:extLst>
          </p:cNvPr>
          <p:cNvSpPr>
            <a:spLocks noGrp="1"/>
          </p:cNvSpPr>
          <p:nvPr>
            <p:ph type="sldNum" sz="quarter" idx="12"/>
          </p:nvPr>
        </p:nvSpPr>
        <p:spPr/>
        <p:txBody>
          <a:bodyPr/>
          <a:lstStyle/>
          <a:p>
            <a:fld id="{6420FD15-CDCB-4767-AF82-2023FFB8AEB9}" type="slidenum">
              <a:rPr lang="en-US" smtClean="0"/>
              <a:t>‹#›</a:t>
            </a:fld>
            <a:endParaRPr lang="en-US"/>
          </a:p>
        </p:txBody>
      </p:sp>
    </p:spTree>
    <p:extLst>
      <p:ext uri="{BB962C8B-B14F-4D97-AF65-F5344CB8AC3E}">
        <p14:creationId xmlns:p14="http://schemas.microsoft.com/office/powerpoint/2010/main" val="57816679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109825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hyperlink" Target="https://support.ariba.com/item/view/18129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hyperlink" Target="https://help.sap.com/viewer/DRAFT/d0837e988978469ab79e35634c89480b/cloud/en-US/8b409c84b8624218a0b0d4cc9aa716aa.html" TargetMode="External"/><Relationship Id="rId5" Type="http://schemas.openxmlformats.org/officeDocument/2006/relationships/image" Target="../media/image3.png"/><Relationship Id="rId10" Type="http://schemas.openxmlformats.org/officeDocument/2006/relationships/hyperlink" Target="https://support.ariba.com/Item/view/189139" TargetMode="External"/><Relationship Id="rId4" Type="http://schemas.openxmlformats.org/officeDocument/2006/relationships/image" Target="../media/image2.png"/><Relationship Id="rId9" Type="http://schemas.openxmlformats.org/officeDocument/2006/relationships/hyperlink" Target="mailto:pdfinvoice-prod@ansmtp.ariba.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0D470D-C24F-4B97-AFEB-3C76A67DA85A}"/>
              </a:ext>
            </a:extLst>
          </p:cNvPr>
          <p:cNvSpPr txBox="1"/>
          <p:nvPr/>
        </p:nvSpPr>
        <p:spPr>
          <a:xfrm>
            <a:off x="13476" y="1580833"/>
            <a:ext cx="3368779" cy="646331"/>
          </a:xfrm>
          <a:prstGeom prst="rect">
            <a:avLst/>
          </a:prstGeom>
          <a:noFill/>
          <a:effectLst/>
        </p:spPr>
        <p:txBody>
          <a:bodyPr wrap="square" rtlCol="0" anchor="ctr">
            <a:spAutoFit/>
          </a:bodyPr>
          <a:lstStyle/>
          <a:p>
            <a:pPr algn="just" defTabSz="457063">
              <a:defRPr/>
            </a:pPr>
            <a:r>
              <a:rPr lang="en-GB" sz="1200" dirty="0">
                <a:solidFill>
                  <a:prstClr val="black"/>
                </a:solidFill>
                <a:cs typeface="Arial" panose="020B0604020202020204" pitchFamily="34" charset="0"/>
              </a:rPr>
              <a:t>Standard Account (SACC) &amp; Enterprise Account (EACC) </a:t>
            </a:r>
            <a:r>
              <a:rPr lang="en-US" sz="1200" dirty="0">
                <a:solidFill>
                  <a:prstClr val="black"/>
                </a:solidFill>
                <a:cs typeface="Arial" panose="020B0604020202020204" pitchFamily="34" charset="0"/>
              </a:rPr>
              <a:t>suppliers having active relationship with </a:t>
            </a:r>
            <a:r>
              <a:rPr lang="en-US" sz="1200" b="1" dirty="0">
                <a:solidFill>
                  <a:prstClr val="black"/>
                </a:solidFill>
                <a:cs typeface="Arial" panose="020B0604020202020204" pitchFamily="34" charset="0"/>
              </a:rPr>
              <a:t>Arla Foods</a:t>
            </a:r>
            <a:endParaRPr lang="cs-CZ" sz="1200" b="1" strike="sngStrike" dirty="0">
              <a:solidFill>
                <a:prstClr val="black"/>
              </a:solidFill>
              <a:highlight>
                <a:srgbClr val="00FFFF"/>
              </a:highlight>
              <a:cs typeface="Arial" panose="020B0604020202020204" pitchFamily="34" charset="0"/>
            </a:endParaRPr>
          </a:p>
        </p:txBody>
      </p:sp>
      <p:sp>
        <p:nvSpPr>
          <p:cNvPr id="19" name="Rectangle 18">
            <a:extLst>
              <a:ext uri="{FF2B5EF4-FFF2-40B4-BE49-F238E27FC236}">
                <a16:creationId xmlns:a16="http://schemas.microsoft.com/office/drawing/2014/main" id="{8D428432-5AAB-4A4D-8511-8964FAFA2C53}"/>
              </a:ext>
            </a:extLst>
          </p:cNvPr>
          <p:cNvSpPr/>
          <p:nvPr/>
        </p:nvSpPr>
        <p:spPr>
          <a:xfrm>
            <a:off x="10008" y="1298986"/>
            <a:ext cx="1367326" cy="276927"/>
          </a:xfrm>
          <a:prstGeom prst="rect">
            <a:avLst/>
          </a:prstGeom>
        </p:spPr>
        <p:txBody>
          <a:bodyPr wrap="none">
            <a:spAutoFit/>
          </a:bodyPr>
          <a:lstStyle/>
          <a:p>
            <a:pPr defTabSz="457063">
              <a:defRPr/>
            </a:pPr>
            <a:r>
              <a:rPr lang="en-US" sz="1200" b="1" dirty="0">
                <a:solidFill>
                  <a:srgbClr val="FFC000"/>
                </a:solidFill>
                <a:latin typeface="Arial" panose="020B0604020202020204" pitchFamily="34" charset="0"/>
                <a:cs typeface="Arial" panose="020B0604020202020204" pitchFamily="34" charset="0"/>
              </a:rPr>
              <a:t>Who can use it?</a:t>
            </a:r>
            <a:endParaRPr lang="cs-CZ" sz="1200" b="1" dirty="0">
              <a:solidFill>
                <a:srgbClr val="FFC000"/>
              </a:solidFill>
            </a:endParaRPr>
          </a:p>
        </p:txBody>
      </p:sp>
      <p:pic>
        <p:nvPicPr>
          <p:cNvPr id="20" name="Picture 19">
            <a:extLst>
              <a:ext uri="{FF2B5EF4-FFF2-40B4-BE49-F238E27FC236}">
                <a16:creationId xmlns:a16="http://schemas.microsoft.com/office/drawing/2014/main" id="{859F977A-A0E2-4DFC-BB0E-15193B2BBA12}"/>
              </a:ext>
            </a:extLst>
          </p:cNvPr>
          <p:cNvPicPr>
            <a:picLocks noChangeAspect="1"/>
          </p:cNvPicPr>
          <p:nvPr/>
        </p:nvPicPr>
        <p:blipFill>
          <a:blip r:embed="rId3"/>
          <a:stretch>
            <a:fillRect/>
          </a:stretch>
        </p:blipFill>
        <p:spPr>
          <a:xfrm>
            <a:off x="3385723" y="1481974"/>
            <a:ext cx="802392" cy="802392"/>
          </a:xfrm>
          <a:prstGeom prst="rect">
            <a:avLst/>
          </a:prstGeom>
        </p:spPr>
      </p:pic>
      <p:pic>
        <p:nvPicPr>
          <p:cNvPr id="32" name="Picture 31">
            <a:extLst>
              <a:ext uri="{FF2B5EF4-FFF2-40B4-BE49-F238E27FC236}">
                <a16:creationId xmlns:a16="http://schemas.microsoft.com/office/drawing/2014/main" id="{59350D33-3E50-4969-9080-D15C268FC1A4}"/>
              </a:ext>
            </a:extLst>
          </p:cNvPr>
          <p:cNvPicPr>
            <a:picLocks noChangeAspect="1"/>
          </p:cNvPicPr>
          <p:nvPr/>
        </p:nvPicPr>
        <p:blipFill>
          <a:blip r:embed="rId4"/>
          <a:stretch>
            <a:fillRect/>
          </a:stretch>
        </p:blipFill>
        <p:spPr>
          <a:xfrm>
            <a:off x="3534650" y="3847628"/>
            <a:ext cx="593592" cy="593592"/>
          </a:xfrm>
          <a:prstGeom prst="rect">
            <a:avLst/>
          </a:prstGeom>
        </p:spPr>
      </p:pic>
      <p:sp>
        <p:nvSpPr>
          <p:cNvPr id="36" name="Rectangle 35">
            <a:extLst>
              <a:ext uri="{FF2B5EF4-FFF2-40B4-BE49-F238E27FC236}">
                <a16:creationId xmlns:a16="http://schemas.microsoft.com/office/drawing/2014/main" id="{2E94D4A1-9A9F-498D-9E75-34B19F144E37}"/>
              </a:ext>
            </a:extLst>
          </p:cNvPr>
          <p:cNvSpPr/>
          <p:nvPr/>
        </p:nvSpPr>
        <p:spPr>
          <a:xfrm>
            <a:off x="8836780" y="1108452"/>
            <a:ext cx="3112077" cy="276999"/>
          </a:xfrm>
          <a:prstGeom prst="rect">
            <a:avLst/>
          </a:prstGeom>
        </p:spPr>
        <p:txBody>
          <a:bodyPr wrap="square">
            <a:spAutoFit/>
          </a:bodyPr>
          <a:lstStyle/>
          <a:p>
            <a:pPr defTabSz="457063">
              <a:defRPr/>
            </a:pPr>
            <a:r>
              <a:rPr lang="en-US" sz="1200" b="1" dirty="0">
                <a:solidFill>
                  <a:srgbClr val="FFC000"/>
                </a:solidFill>
                <a:latin typeface="Arial" panose="020B0604020202020204" pitchFamily="34" charset="0"/>
                <a:cs typeface="Arial" panose="020B0604020202020204" pitchFamily="34" charset="0"/>
              </a:rPr>
              <a:t>Current requirements </a:t>
            </a:r>
            <a:endParaRPr lang="cs-CZ" sz="1200" b="1" dirty="0">
              <a:solidFill>
                <a:srgbClr val="FFC0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21AF09C8-FAE7-4293-9497-7A1CC4290039}"/>
              </a:ext>
            </a:extLst>
          </p:cNvPr>
          <p:cNvPicPr>
            <a:picLocks noChangeAspect="1"/>
          </p:cNvPicPr>
          <p:nvPr/>
        </p:nvPicPr>
        <p:blipFill>
          <a:blip r:embed="rId5"/>
          <a:stretch>
            <a:fillRect/>
          </a:stretch>
        </p:blipFill>
        <p:spPr>
          <a:xfrm>
            <a:off x="3535326" y="4703642"/>
            <a:ext cx="651229" cy="651229"/>
          </a:xfrm>
          <a:prstGeom prst="rect">
            <a:avLst/>
          </a:prstGeom>
        </p:spPr>
      </p:pic>
      <p:cxnSp>
        <p:nvCxnSpPr>
          <p:cNvPr id="46" name="Straight Connector 45">
            <a:extLst>
              <a:ext uri="{FF2B5EF4-FFF2-40B4-BE49-F238E27FC236}">
                <a16:creationId xmlns:a16="http://schemas.microsoft.com/office/drawing/2014/main" id="{68A9F694-20E7-4C07-A257-0D405BD69CD8}"/>
              </a:ext>
            </a:extLst>
          </p:cNvPr>
          <p:cNvCxnSpPr>
            <a:cxnSpLocks/>
          </p:cNvCxnSpPr>
          <p:nvPr/>
        </p:nvCxnSpPr>
        <p:spPr>
          <a:xfrm>
            <a:off x="117290" y="2369526"/>
            <a:ext cx="3138027" cy="0"/>
          </a:xfrm>
          <a:prstGeom prst="line">
            <a:avLst/>
          </a:prstGeom>
          <a:ln w="28575" cap="rnd">
            <a:solidFill>
              <a:srgbClr val="999999"/>
            </a:solidFill>
            <a:prstDash val="sysDot"/>
            <a:roun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341D1803-7887-48ED-845D-8949628B4AFC}"/>
              </a:ext>
            </a:extLst>
          </p:cNvPr>
          <p:cNvCxnSpPr>
            <a:cxnSpLocks/>
          </p:cNvCxnSpPr>
          <p:nvPr/>
        </p:nvCxnSpPr>
        <p:spPr>
          <a:xfrm>
            <a:off x="4124793" y="1435631"/>
            <a:ext cx="39428" cy="5299092"/>
          </a:xfrm>
          <a:prstGeom prst="line">
            <a:avLst/>
          </a:prstGeom>
          <a:ln w="28575" cap="rnd">
            <a:solidFill>
              <a:schemeClr val="tx1"/>
            </a:solidFill>
            <a:prstDash val="sysDot"/>
            <a:round/>
          </a:ln>
        </p:spPr>
        <p:style>
          <a:lnRef idx="1">
            <a:schemeClr val="accent1"/>
          </a:lnRef>
          <a:fillRef idx="0">
            <a:schemeClr val="accent1"/>
          </a:fillRef>
          <a:effectRef idx="0">
            <a:schemeClr val="accent1"/>
          </a:effectRef>
          <a:fontRef idx="minor">
            <a:schemeClr val="tx1"/>
          </a:fontRef>
        </p:style>
      </p:cxnSp>
      <p:pic>
        <p:nvPicPr>
          <p:cNvPr id="49" name="Picture 48">
            <a:extLst>
              <a:ext uri="{FF2B5EF4-FFF2-40B4-BE49-F238E27FC236}">
                <a16:creationId xmlns:a16="http://schemas.microsoft.com/office/drawing/2014/main" id="{C92E730A-4552-4124-BBBE-A9EF3B79294C}"/>
              </a:ext>
            </a:extLst>
          </p:cNvPr>
          <p:cNvPicPr>
            <a:picLocks noChangeAspect="1"/>
          </p:cNvPicPr>
          <p:nvPr/>
        </p:nvPicPr>
        <p:blipFill>
          <a:blip r:embed="rId6"/>
          <a:stretch>
            <a:fillRect/>
          </a:stretch>
        </p:blipFill>
        <p:spPr>
          <a:xfrm>
            <a:off x="7990661" y="1368979"/>
            <a:ext cx="592626" cy="592626"/>
          </a:xfrm>
          <a:prstGeom prst="rect">
            <a:avLst/>
          </a:prstGeom>
        </p:spPr>
      </p:pic>
      <p:pic>
        <p:nvPicPr>
          <p:cNvPr id="266" name="Picture 265">
            <a:extLst>
              <a:ext uri="{FF2B5EF4-FFF2-40B4-BE49-F238E27FC236}">
                <a16:creationId xmlns:a16="http://schemas.microsoft.com/office/drawing/2014/main" id="{40B4DAFE-5FA3-4FF4-81D2-5E78B95EA18C}"/>
              </a:ext>
            </a:extLst>
          </p:cNvPr>
          <p:cNvPicPr>
            <a:picLocks noChangeAspect="1"/>
          </p:cNvPicPr>
          <p:nvPr/>
        </p:nvPicPr>
        <p:blipFill>
          <a:blip r:embed="rId7"/>
          <a:stretch>
            <a:fillRect/>
          </a:stretch>
        </p:blipFill>
        <p:spPr>
          <a:xfrm flipH="1">
            <a:off x="3485377" y="2890210"/>
            <a:ext cx="539761" cy="539763"/>
          </a:xfrm>
          <a:prstGeom prst="rect">
            <a:avLst/>
          </a:prstGeom>
        </p:spPr>
      </p:pic>
      <p:pic>
        <p:nvPicPr>
          <p:cNvPr id="269" name="Picture 268">
            <a:extLst>
              <a:ext uri="{FF2B5EF4-FFF2-40B4-BE49-F238E27FC236}">
                <a16:creationId xmlns:a16="http://schemas.microsoft.com/office/drawing/2014/main" id="{75227D3B-1E6D-4D72-B3DB-82267B4B6D0A}"/>
              </a:ext>
            </a:extLst>
          </p:cNvPr>
          <p:cNvPicPr>
            <a:picLocks noChangeAspect="1"/>
          </p:cNvPicPr>
          <p:nvPr/>
        </p:nvPicPr>
        <p:blipFill>
          <a:blip r:embed="rId8"/>
          <a:stretch>
            <a:fillRect/>
          </a:stretch>
        </p:blipFill>
        <p:spPr>
          <a:xfrm>
            <a:off x="8033284" y="2161830"/>
            <a:ext cx="604131" cy="551602"/>
          </a:xfrm>
          <a:prstGeom prst="rect">
            <a:avLst/>
          </a:prstGeom>
        </p:spPr>
      </p:pic>
      <p:sp>
        <p:nvSpPr>
          <p:cNvPr id="283" name="Rectangle 282">
            <a:extLst>
              <a:ext uri="{FF2B5EF4-FFF2-40B4-BE49-F238E27FC236}">
                <a16:creationId xmlns:a16="http://schemas.microsoft.com/office/drawing/2014/main" id="{1059556F-D36C-4951-A9AA-7299E9991EA8}"/>
              </a:ext>
            </a:extLst>
          </p:cNvPr>
          <p:cNvSpPr/>
          <p:nvPr/>
        </p:nvSpPr>
        <p:spPr>
          <a:xfrm>
            <a:off x="9423479" y="6613857"/>
            <a:ext cx="2561648" cy="200003"/>
          </a:xfrm>
          <a:prstGeom prst="rect">
            <a:avLst/>
          </a:prstGeom>
        </p:spPr>
        <p:txBody>
          <a:bodyPr wrap="square">
            <a:spAutoFit/>
          </a:bodyPr>
          <a:lstStyle/>
          <a:p>
            <a:pPr algn="r"/>
            <a:r>
              <a:rPr lang="cs-CZ" sz="700" dirty="0">
                <a:ea typeface="Times New Roman" panose="02020603050405020304" pitchFamily="18" charset="0"/>
              </a:rPr>
              <a:t>© 2020 SAP. All rights reserved. </a:t>
            </a:r>
            <a:endParaRPr lang="cs-CZ" sz="700" dirty="0"/>
          </a:p>
        </p:txBody>
      </p:sp>
      <p:cxnSp>
        <p:nvCxnSpPr>
          <p:cNvPr id="291" name="Straight Connector 290">
            <a:extLst>
              <a:ext uri="{FF2B5EF4-FFF2-40B4-BE49-F238E27FC236}">
                <a16:creationId xmlns:a16="http://schemas.microsoft.com/office/drawing/2014/main" id="{94F8A256-7528-4FEB-B2CC-9FEBD8CCC1C3}"/>
              </a:ext>
            </a:extLst>
          </p:cNvPr>
          <p:cNvCxnSpPr>
            <a:cxnSpLocks/>
          </p:cNvCxnSpPr>
          <p:nvPr/>
        </p:nvCxnSpPr>
        <p:spPr>
          <a:xfrm>
            <a:off x="8797352" y="1335272"/>
            <a:ext cx="39428" cy="5299092"/>
          </a:xfrm>
          <a:prstGeom prst="line">
            <a:avLst/>
          </a:prstGeom>
          <a:ln w="28575" cap="rnd">
            <a:solidFill>
              <a:schemeClr val="tx1"/>
            </a:solidFill>
            <a:prstDash val="sysDot"/>
            <a:round/>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F476C061-7005-4247-952E-06AA15E05C99}"/>
              </a:ext>
            </a:extLst>
          </p:cNvPr>
          <p:cNvCxnSpPr>
            <a:cxnSpLocks/>
          </p:cNvCxnSpPr>
          <p:nvPr/>
        </p:nvCxnSpPr>
        <p:spPr>
          <a:xfrm>
            <a:off x="62398" y="3461731"/>
            <a:ext cx="3136039" cy="0"/>
          </a:xfrm>
          <a:prstGeom prst="line">
            <a:avLst/>
          </a:prstGeom>
          <a:ln w="28575" cap="rnd">
            <a:solidFill>
              <a:srgbClr val="999999"/>
            </a:solidFill>
            <a:prstDash val="sysDot"/>
            <a:round/>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3FA43C2D-1067-45EC-93EA-E5F3F0F61E5F}"/>
              </a:ext>
            </a:extLst>
          </p:cNvPr>
          <p:cNvCxnSpPr>
            <a:cxnSpLocks/>
          </p:cNvCxnSpPr>
          <p:nvPr/>
        </p:nvCxnSpPr>
        <p:spPr>
          <a:xfrm>
            <a:off x="84988" y="4804536"/>
            <a:ext cx="3170329" cy="0"/>
          </a:xfrm>
          <a:prstGeom prst="line">
            <a:avLst/>
          </a:prstGeom>
          <a:ln w="28575" cap="rnd">
            <a:solidFill>
              <a:srgbClr val="999999"/>
            </a:solidFill>
            <a:prstDash val="sysDot"/>
            <a:round/>
          </a:ln>
        </p:spPr>
        <p:style>
          <a:lnRef idx="1">
            <a:schemeClr val="accent1"/>
          </a:lnRef>
          <a:fillRef idx="0">
            <a:schemeClr val="accent1"/>
          </a:fillRef>
          <a:effectRef idx="0">
            <a:schemeClr val="accent1"/>
          </a:effectRef>
          <a:fontRef idx="minor">
            <a:schemeClr val="tx1"/>
          </a:fontRef>
        </p:style>
      </p:cxnSp>
      <p:sp>
        <p:nvSpPr>
          <p:cNvPr id="292" name="TextBox 291">
            <a:extLst>
              <a:ext uri="{FF2B5EF4-FFF2-40B4-BE49-F238E27FC236}">
                <a16:creationId xmlns:a16="http://schemas.microsoft.com/office/drawing/2014/main" id="{60346E96-FF29-456D-8A5A-132EA815C0E4}"/>
              </a:ext>
            </a:extLst>
          </p:cNvPr>
          <p:cNvSpPr txBox="1"/>
          <p:nvPr/>
        </p:nvSpPr>
        <p:spPr>
          <a:xfrm>
            <a:off x="8766443" y="1535304"/>
            <a:ext cx="3112077" cy="4785926"/>
          </a:xfrm>
          <a:prstGeom prst="rect">
            <a:avLst/>
          </a:prstGeom>
          <a:noFill/>
          <a:effectLst/>
        </p:spPr>
        <p:txBody>
          <a:bodyPr wrap="square" rtlCol="0">
            <a:spAutoFit/>
          </a:bodyPr>
          <a:lstStyle/>
          <a:p>
            <a:pPr marL="171399" indent="-171399" algn="just" defTabSz="457063">
              <a:lnSpc>
                <a:spcPct val="92000"/>
              </a:lnSpc>
              <a:spcAft>
                <a:spcPts val="750"/>
              </a:spcAft>
              <a:buFont typeface="Arial" panose="020B0604020202020204" pitchFamily="34" charset="0"/>
              <a:buChar char="•"/>
              <a:defRPr/>
            </a:pPr>
            <a:r>
              <a:rPr lang="en-US" sz="1200" dirty="0"/>
              <a:t>Support for application </a:t>
            </a:r>
            <a:r>
              <a:rPr lang="en-US" sz="1200" b="1" dirty="0"/>
              <a:t>generated PDFs only</a:t>
            </a:r>
            <a:r>
              <a:rPr lang="en-US" sz="1200" dirty="0"/>
              <a:t>.</a:t>
            </a:r>
          </a:p>
          <a:p>
            <a:pPr marL="171399" indent="-171399" algn="just" defTabSz="457063">
              <a:lnSpc>
                <a:spcPct val="92000"/>
              </a:lnSpc>
              <a:spcAft>
                <a:spcPts val="750"/>
              </a:spcAft>
              <a:buFont typeface="Arial" panose="020B0604020202020204" pitchFamily="34" charset="0"/>
              <a:buChar char="•"/>
              <a:defRPr/>
            </a:pPr>
            <a:r>
              <a:rPr lang="en-US" sz="1200" dirty="0"/>
              <a:t>When you </a:t>
            </a:r>
            <a:r>
              <a:rPr lang="en-US" sz="1200" b="1" dirty="0"/>
              <a:t>e-mail your PDF invoice </a:t>
            </a:r>
            <a:r>
              <a:rPr lang="en-US" sz="1200" dirty="0"/>
              <a:t>DO NOT Digitally sign emails, DO NOT enter other recipient then </a:t>
            </a:r>
            <a:r>
              <a:rPr lang="en-US" sz="1200" dirty="0">
                <a:hlinkClick r:id="rId9"/>
              </a:rPr>
              <a:t>pdfinvoice-prod@ansmtp.ariba.com</a:t>
            </a:r>
            <a:r>
              <a:rPr lang="en-US" sz="1200" dirty="0"/>
              <a:t>, mail body should be in well formatted html. While whitelisting the email from which invoice will be sent, bear in mind that the matching is case sensitive and only one mail can be whitelisted per ANID. Mail functionality would require in subject line of the mail the ANID of your customer </a:t>
            </a:r>
            <a:r>
              <a:rPr lang="fr-FR" sz="1200" dirty="0"/>
              <a:t>AN01014707685(-T).</a:t>
            </a:r>
            <a:endParaRPr lang="en-US" sz="1200" dirty="0"/>
          </a:p>
          <a:p>
            <a:pPr marL="171399" indent="-171399" algn="just" defTabSz="457063">
              <a:lnSpc>
                <a:spcPct val="92000"/>
              </a:lnSpc>
              <a:spcAft>
                <a:spcPts val="750"/>
              </a:spcAft>
              <a:buFont typeface="Arial" panose="020B0604020202020204" pitchFamily="34" charset="0"/>
              <a:buChar char="•"/>
              <a:defRPr/>
            </a:pPr>
            <a:r>
              <a:rPr lang="en-US" sz="1200" dirty="0"/>
              <a:t>Summary invoices are </a:t>
            </a:r>
            <a:r>
              <a:rPr lang="en-US" sz="1200" b="1" dirty="0"/>
              <a:t>NOT</a:t>
            </a:r>
            <a:r>
              <a:rPr lang="en-US" sz="1200" dirty="0"/>
              <a:t> supported, one PDF = one invoice ID = one purchase order.</a:t>
            </a:r>
          </a:p>
          <a:p>
            <a:pPr marL="171399" indent="-171399" algn="just" defTabSz="457063">
              <a:lnSpc>
                <a:spcPct val="92000"/>
              </a:lnSpc>
              <a:spcAft>
                <a:spcPts val="750"/>
              </a:spcAft>
              <a:buFont typeface="Arial" panose="020B0604020202020204" pitchFamily="34" charset="0"/>
              <a:buChar char="•"/>
              <a:defRPr/>
            </a:pPr>
            <a:r>
              <a:rPr lang="en-US" sz="1200" b="1" dirty="0">
                <a:cs typeface="Arial" panose="020B0604020202020204" pitchFamily="34" charset="0"/>
              </a:rPr>
              <a:t>SERVICE invoices are not supported. </a:t>
            </a:r>
            <a:r>
              <a:rPr lang="en-US" sz="1200" dirty="0">
                <a:cs typeface="Arial" panose="020B0604020202020204" pitchFamily="34" charset="0"/>
              </a:rPr>
              <a:t>Suppliers with service invoices or </a:t>
            </a:r>
            <a:r>
              <a:rPr lang="en-US" sz="1200" b="1" dirty="0">
                <a:cs typeface="Arial" panose="020B0604020202020204" pitchFamily="34" charset="0"/>
              </a:rPr>
              <a:t>mixed</a:t>
            </a:r>
            <a:r>
              <a:rPr lang="en-US" sz="1200" dirty="0">
                <a:solidFill>
                  <a:srgbClr val="FF0000"/>
                </a:solidFill>
                <a:cs typeface="Arial" panose="020B0604020202020204" pitchFamily="34" charset="0"/>
              </a:rPr>
              <a:t> </a:t>
            </a:r>
            <a:r>
              <a:rPr lang="en-US" sz="1200" dirty="0">
                <a:cs typeface="Arial" panose="020B0604020202020204" pitchFamily="34" charset="0"/>
              </a:rPr>
              <a:t>(service and materials) scope are recommended to use other transaction options (PO Flip or other depending on eligibility). </a:t>
            </a:r>
            <a:endParaRPr lang="en-US" sz="1200" dirty="0">
              <a:solidFill>
                <a:prstClr val="black"/>
              </a:solidFill>
              <a:cs typeface="Arial" panose="020B0604020202020204" pitchFamily="34" charset="0"/>
            </a:endParaRPr>
          </a:p>
          <a:p>
            <a:pPr marL="171399" indent="-171399" algn="just" defTabSz="457063">
              <a:lnSpc>
                <a:spcPct val="92000"/>
              </a:lnSpc>
              <a:spcAft>
                <a:spcPts val="750"/>
              </a:spcAft>
              <a:buFont typeface="Arial" panose="020B0604020202020204" pitchFamily="34" charset="0"/>
              <a:buChar char="•"/>
              <a:defRPr/>
            </a:pPr>
            <a:endParaRPr lang="en-US" sz="1200" dirty="0"/>
          </a:p>
          <a:p>
            <a:pPr marL="171399" indent="-171399" algn="just" defTabSz="457063">
              <a:lnSpc>
                <a:spcPct val="92000"/>
              </a:lnSpc>
              <a:spcAft>
                <a:spcPts val="750"/>
              </a:spcAft>
              <a:buFont typeface="Arial" panose="020B0604020202020204" pitchFamily="34" charset="0"/>
              <a:buChar char="•"/>
              <a:defRPr/>
            </a:pPr>
            <a:endParaRPr lang="en-US" sz="1200" dirty="0"/>
          </a:p>
          <a:p>
            <a:pPr marL="171399" indent="-171399" algn="just" defTabSz="457063">
              <a:lnSpc>
                <a:spcPct val="92000"/>
              </a:lnSpc>
              <a:spcAft>
                <a:spcPts val="750"/>
              </a:spcAft>
              <a:buFont typeface="Arial" panose="020B0604020202020204" pitchFamily="34" charset="0"/>
              <a:buChar char="•"/>
              <a:defRPr/>
            </a:pPr>
            <a:endParaRPr lang="en-US" sz="1200" dirty="0"/>
          </a:p>
        </p:txBody>
      </p:sp>
      <p:sp>
        <p:nvSpPr>
          <p:cNvPr id="296" name="Rectangle 295">
            <a:extLst>
              <a:ext uri="{FF2B5EF4-FFF2-40B4-BE49-F238E27FC236}">
                <a16:creationId xmlns:a16="http://schemas.microsoft.com/office/drawing/2014/main" id="{82829BE6-099F-48D4-9040-BA6DCA8377DC}"/>
              </a:ext>
            </a:extLst>
          </p:cNvPr>
          <p:cNvSpPr/>
          <p:nvPr/>
        </p:nvSpPr>
        <p:spPr>
          <a:xfrm>
            <a:off x="-7303" y="2443716"/>
            <a:ext cx="2641442" cy="276927"/>
          </a:xfrm>
          <a:prstGeom prst="rect">
            <a:avLst/>
          </a:prstGeom>
        </p:spPr>
        <p:txBody>
          <a:bodyPr wrap="square">
            <a:spAutoFit/>
          </a:bodyPr>
          <a:lstStyle/>
          <a:p>
            <a:pPr defTabSz="457063"/>
            <a:r>
              <a:rPr lang="en-US" sz="1200" b="1" dirty="0">
                <a:solidFill>
                  <a:srgbClr val="FFC000"/>
                </a:solidFill>
                <a:latin typeface="Arial" panose="020B0604020202020204" pitchFamily="34" charset="0"/>
                <a:cs typeface="Arial" panose="020B0604020202020204" pitchFamily="34" charset="0"/>
              </a:rPr>
              <a:t>Who do we support and how?</a:t>
            </a:r>
            <a:endParaRPr lang="cs-CZ" sz="1200" b="1" dirty="0">
              <a:solidFill>
                <a:srgbClr val="FFC000"/>
              </a:solidFill>
              <a:latin typeface="Arial" panose="020B0604020202020204" pitchFamily="34" charset="0"/>
              <a:cs typeface="Arial" panose="020B0604020202020204" pitchFamily="34" charset="0"/>
            </a:endParaRPr>
          </a:p>
        </p:txBody>
      </p:sp>
      <p:sp>
        <p:nvSpPr>
          <p:cNvPr id="297" name="TextBox 296">
            <a:extLst>
              <a:ext uri="{FF2B5EF4-FFF2-40B4-BE49-F238E27FC236}">
                <a16:creationId xmlns:a16="http://schemas.microsoft.com/office/drawing/2014/main" id="{38725369-8939-40B8-B424-FB7F893D8B42}"/>
              </a:ext>
            </a:extLst>
          </p:cNvPr>
          <p:cNvSpPr txBox="1"/>
          <p:nvPr/>
        </p:nvSpPr>
        <p:spPr>
          <a:xfrm>
            <a:off x="-25943" y="2723186"/>
            <a:ext cx="3415631" cy="646163"/>
          </a:xfrm>
          <a:prstGeom prst="rect">
            <a:avLst/>
          </a:prstGeom>
          <a:noFill/>
          <a:effectLst/>
        </p:spPr>
        <p:txBody>
          <a:bodyPr wrap="square" rtlCol="0" anchor="ctr">
            <a:spAutoFit/>
          </a:bodyPr>
          <a:lstStyle/>
          <a:p>
            <a:pPr algn="just"/>
            <a:r>
              <a:rPr lang="en-US" sz="1200" b="1" dirty="0">
                <a:cs typeface="Arial" panose="020B0604020202020204" pitchFamily="34" charset="0"/>
              </a:rPr>
              <a:t>After pilot phase</a:t>
            </a:r>
            <a:r>
              <a:rPr lang="en-US" sz="1200" dirty="0">
                <a:cs typeface="Arial" panose="020B0604020202020204" pitchFamily="34" charset="0"/>
              </a:rPr>
              <a:t>, all </a:t>
            </a:r>
            <a:r>
              <a:rPr lang="en-US" sz="1200" b="1" dirty="0">
                <a:cs typeface="Arial" panose="020B0604020202020204" pitchFamily="34" charset="0"/>
              </a:rPr>
              <a:t>SACCs</a:t>
            </a:r>
            <a:r>
              <a:rPr lang="en-US" sz="1200" dirty="0">
                <a:cs typeface="Arial" panose="020B0604020202020204" pitchFamily="34" charset="0"/>
              </a:rPr>
              <a:t> are </a:t>
            </a:r>
            <a:r>
              <a:rPr lang="en-US" sz="1200" b="1" dirty="0">
                <a:cs typeface="Arial" panose="020B0604020202020204" pitchFamily="34" charset="0"/>
              </a:rPr>
              <a:t>free</a:t>
            </a:r>
            <a:r>
              <a:rPr lang="en-US" sz="1200" dirty="0">
                <a:cs typeface="Arial" panose="020B0604020202020204" pitchFamily="34" charset="0"/>
              </a:rPr>
              <a:t> </a:t>
            </a:r>
            <a:r>
              <a:rPr lang="en-US" sz="1200" b="1" dirty="0">
                <a:cs typeface="Arial" panose="020B0604020202020204" pitchFamily="34" charset="0"/>
              </a:rPr>
              <a:t>self-service,</a:t>
            </a:r>
            <a:r>
              <a:rPr lang="en-US" sz="1200" dirty="0">
                <a:cs typeface="Arial" panose="020B0604020202020204" pitchFamily="34" charset="0"/>
              </a:rPr>
              <a:t> </a:t>
            </a:r>
            <a:r>
              <a:rPr lang="en-US" sz="1200" b="1" dirty="0">
                <a:solidFill>
                  <a:prstClr val="black"/>
                </a:solidFill>
                <a:cs typeface="Arial" panose="020B0604020202020204" pitchFamily="34" charset="0"/>
              </a:rPr>
              <a:t>EACCs </a:t>
            </a:r>
            <a:r>
              <a:rPr lang="en-US" sz="1200" dirty="0">
                <a:solidFill>
                  <a:prstClr val="black"/>
                </a:solidFill>
                <a:cs typeface="Arial" panose="020B0604020202020204" pitchFamily="34" charset="0"/>
              </a:rPr>
              <a:t>are treated as a standard integration &gt; </a:t>
            </a:r>
            <a:r>
              <a:rPr lang="en-US" sz="1200" b="1" dirty="0">
                <a:solidFill>
                  <a:prstClr val="black"/>
                </a:solidFill>
                <a:cs typeface="Arial" panose="020B0604020202020204" pitchFamily="34" charset="0"/>
              </a:rPr>
              <a:t>Silver and high</a:t>
            </a:r>
            <a:endParaRPr lang="cs-CZ" sz="1200" dirty="0">
              <a:solidFill>
                <a:prstClr val="black"/>
              </a:solidFill>
              <a:cs typeface="Arial" panose="020B0604020202020204" pitchFamily="34" charset="0"/>
            </a:endParaRPr>
          </a:p>
        </p:txBody>
      </p:sp>
      <p:sp>
        <p:nvSpPr>
          <p:cNvPr id="298" name="Rectangle 297">
            <a:extLst>
              <a:ext uri="{FF2B5EF4-FFF2-40B4-BE49-F238E27FC236}">
                <a16:creationId xmlns:a16="http://schemas.microsoft.com/office/drawing/2014/main" id="{2F13A734-DC21-44A5-A0AD-3BDBFF927ED1}"/>
              </a:ext>
            </a:extLst>
          </p:cNvPr>
          <p:cNvSpPr/>
          <p:nvPr/>
        </p:nvSpPr>
        <p:spPr>
          <a:xfrm>
            <a:off x="-37644" y="3522679"/>
            <a:ext cx="3692678" cy="276927"/>
          </a:xfrm>
          <a:prstGeom prst="rect">
            <a:avLst/>
          </a:prstGeom>
        </p:spPr>
        <p:txBody>
          <a:bodyPr wrap="none">
            <a:spAutoFit/>
          </a:bodyPr>
          <a:lstStyle/>
          <a:p>
            <a:pPr defTabSz="457063">
              <a:defRPr/>
            </a:pPr>
            <a:r>
              <a:rPr lang="en-US" sz="1200" b="1" dirty="0">
                <a:solidFill>
                  <a:srgbClr val="FFC000"/>
                </a:solidFill>
                <a:latin typeface="Arial" panose="020B0604020202020204" pitchFamily="34" charset="0"/>
                <a:cs typeface="Arial" panose="020B0604020202020204" pitchFamily="34" charset="0"/>
              </a:rPr>
              <a:t>What are the usual timelines for implementation</a:t>
            </a:r>
            <a:endParaRPr lang="cs-CZ" sz="1200" b="1" dirty="0">
              <a:solidFill>
                <a:srgbClr val="FFC000"/>
              </a:solidFill>
              <a:latin typeface="Arial" panose="020B0604020202020204" pitchFamily="34" charset="0"/>
              <a:cs typeface="Arial" panose="020B0604020202020204" pitchFamily="34" charset="0"/>
            </a:endParaRPr>
          </a:p>
        </p:txBody>
      </p:sp>
      <p:sp>
        <p:nvSpPr>
          <p:cNvPr id="299" name="TextBox 298">
            <a:extLst>
              <a:ext uri="{FF2B5EF4-FFF2-40B4-BE49-F238E27FC236}">
                <a16:creationId xmlns:a16="http://schemas.microsoft.com/office/drawing/2014/main" id="{738F9D69-7621-4D78-88B5-941542356CB6}"/>
              </a:ext>
            </a:extLst>
          </p:cNvPr>
          <p:cNvSpPr txBox="1"/>
          <p:nvPr/>
        </p:nvSpPr>
        <p:spPr>
          <a:xfrm>
            <a:off x="10007" y="3924175"/>
            <a:ext cx="3379681" cy="830997"/>
          </a:xfrm>
          <a:prstGeom prst="rect">
            <a:avLst/>
          </a:prstGeom>
          <a:noFill/>
          <a:effectLst/>
        </p:spPr>
        <p:txBody>
          <a:bodyPr wrap="square" rtlCol="0" anchor="ctr">
            <a:spAutoFit/>
          </a:bodyPr>
          <a:lstStyle/>
          <a:p>
            <a:pPr algn="just" defTabSz="457063">
              <a:defRPr/>
            </a:pPr>
            <a:r>
              <a:rPr lang="en-US" sz="1200" dirty="0">
                <a:solidFill>
                  <a:prstClr val="black"/>
                </a:solidFill>
                <a:cs typeface="Arial" panose="020B0604020202020204" pitchFamily="34" charset="0"/>
              </a:rPr>
              <a:t>Average is estimated to </a:t>
            </a:r>
            <a:r>
              <a:rPr lang="en-US" sz="1200" b="1" dirty="0">
                <a:solidFill>
                  <a:prstClr val="black"/>
                </a:solidFill>
                <a:cs typeface="Arial" panose="020B0604020202020204" pitchFamily="34" charset="0"/>
              </a:rPr>
              <a:t>8 to 10 weeks. </a:t>
            </a:r>
            <a:r>
              <a:rPr lang="en-US" sz="1200" dirty="0">
                <a:solidFill>
                  <a:prstClr val="black"/>
                </a:solidFill>
                <a:cs typeface="Arial" panose="020B0604020202020204" pitchFamily="34" charset="0"/>
              </a:rPr>
              <a:t>PDF Invoice on Ariba do require an implementation phase with user testing before using the feature to invoice your customer. </a:t>
            </a:r>
            <a:endParaRPr lang="cs-CZ" sz="1200" dirty="0">
              <a:solidFill>
                <a:prstClr val="black"/>
              </a:solidFill>
              <a:cs typeface="Arial" panose="020B0604020202020204" pitchFamily="34" charset="0"/>
            </a:endParaRPr>
          </a:p>
        </p:txBody>
      </p:sp>
      <p:sp>
        <p:nvSpPr>
          <p:cNvPr id="301" name="Rectangle 300">
            <a:extLst>
              <a:ext uri="{FF2B5EF4-FFF2-40B4-BE49-F238E27FC236}">
                <a16:creationId xmlns:a16="http://schemas.microsoft.com/office/drawing/2014/main" id="{94A85D22-AEC0-4FCD-AEDD-E4426D4AA599}"/>
              </a:ext>
            </a:extLst>
          </p:cNvPr>
          <p:cNvSpPr/>
          <p:nvPr/>
        </p:nvSpPr>
        <p:spPr>
          <a:xfrm>
            <a:off x="-10260" y="4853901"/>
            <a:ext cx="3700315" cy="461545"/>
          </a:xfrm>
          <a:prstGeom prst="rect">
            <a:avLst/>
          </a:prstGeom>
        </p:spPr>
        <p:txBody>
          <a:bodyPr wrap="square">
            <a:spAutoFit/>
          </a:bodyPr>
          <a:lstStyle/>
          <a:p>
            <a:pPr defTabSz="457063">
              <a:defRPr/>
            </a:pPr>
            <a:r>
              <a:rPr lang="en-US" sz="1200" b="1" dirty="0">
                <a:solidFill>
                  <a:srgbClr val="FFC000"/>
                </a:solidFill>
                <a:latin typeface="Arial" panose="020B0604020202020204" pitchFamily="34" charset="0"/>
                <a:cs typeface="Arial" panose="020B0604020202020204" pitchFamily="34" charset="0"/>
              </a:rPr>
              <a:t>Is PDF available for countries with specific invoice rules?</a:t>
            </a:r>
          </a:p>
        </p:txBody>
      </p:sp>
      <p:sp>
        <p:nvSpPr>
          <p:cNvPr id="10" name="Rectangle 9">
            <a:extLst>
              <a:ext uri="{FF2B5EF4-FFF2-40B4-BE49-F238E27FC236}">
                <a16:creationId xmlns:a16="http://schemas.microsoft.com/office/drawing/2014/main" id="{3AF92708-6036-4876-A105-D09D7B71009F}"/>
              </a:ext>
            </a:extLst>
          </p:cNvPr>
          <p:cNvSpPr/>
          <p:nvPr/>
        </p:nvSpPr>
        <p:spPr>
          <a:xfrm>
            <a:off x="4179640" y="2230431"/>
            <a:ext cx="3951945" cy="276927"/>
          </a:xfrm>
          <a:prstGeom prst="rect">
            <a:avLst/>
          </a:prstGeom>
        </p:spPr>
        <p:txBody>
          <a:bodyPr wrap="square">
            <a:spAutoFit/>
          </a:bodyPr>
          <a:lstStyle/>
          <a:p>
            <a:pPr defTabSz="457063">
              <a:defRPr/>
            </a:pPr>
            <a:r>
              <a:rPr lang="en-US" sz="1200" b="1" dirty="0">
                <a:solidFill>
                  <a:srgbClr val="FFC000"/>
                </a:solidFill>
                <a:latin typeface="Arial" panose="020B0604020202020204" pitchFamily="34" charset="0"/>
                <a:cs typeface="Arial" panose="020B0604020202020204" pitchFamily="34" charset="0"/>
              </a:rPr>
              <a:t>Some additional information for PDF Invoice</a:t>
            </a:r>
          </a:p>
        </p:txBody>
      </p:sp>
      <p:cxnSp>
        <p:nvCxnSpPr>
          <p:cNvPr id="57" name="Straight Connector 56">
            <a:extLst>
              <a:ext uri="{FF2B5EF4-FFF2-40B4-BE49-F238E27FC236}">
                <a16:creationId xmlns:a16="http://schemas.microsoft.com/office/drawing/2014/main" id="{AA504419-83AF-48D4-856C-114AEA17F7AB}"/>
              </a:ext>
            </a:extLst>
          </p:cNvPr>
          <p:cNvCxnSpPr>
            <a:cxnSpLocks/>
          </p:cNvCxnSpPr>
          <p:nvPr/>
        </p:nvCxnSpPr>
        <p:spPr>
          <a:xfrm>
            <a:off x="4332728" y="2142032"/>
            <a:ext cx="3657933" cy="19798"/>
          </a:xfrm>
          <a:prstGeom prst="line">
            <a:avLst/>
          </a:prstGeom>
          <a:ln w="28575" cap="rnd">
            <a:solidFill>
              <a:srgbClr val="999999"/>
            </a:solidFill>
            <a:prstDash val="sysDot"/>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2A7E7061-7F24-4266-8841-1101769539F6}"/>
              </a:ext>
            </a:extLst>
          </p:cNvPr>
          <p:cNvSpPr/>
          <p:nvPr/>
        </p:nvSpPr>
        <p:spPr>
          <a:xfrm>
            <a:off x="4167689" y="1312384"/>
            <a:ext cx="3941496" cy="830781"/>
          </a:xfrm>
          <a:prstGeom prst="rect">
            <a:avLst/>
          </a:prstGeom>
        </p:spPr>
        <p:txBody>
          <a:bodyPr wrap="square">
            <a:spAutoFit/>
          </a:bodyPr>
          <a:lstStyle/>
          <a:p>
            <a:pPr defTabSz="457063">
              <a:defRPr/>
            </a:pPr>
            <a:r>
              <a:rPr lang="en-US" sz="1200" b="1" dirty="0">
                <a:solidFill>
                  <a:srgbClr val="FFC000"/>
                </a:solidFill>
                <a:latin typeface="Arial" panose="020B0604020202020204" pitchFamily="34" charset="0"/>
                <a:cs typeface="Arial" panose="020B0604020202020204" pitchFamily="34" charset="0"/>
              </a:rPr>
              <a:t>How many invoices are recommended as a threshold to implement PDF Invoice?</a:t>
            </a:r>
          </a:p>
          <a:p>
            <a:pPr defTabSz="457063">
              <a:defRPr/>
            </a:pPr>
            <a:endParaRPr lang="en-US" sz="1200" dirty="0">
              <a:solidFill>
                <a:prstClr val="black"/>
              </a:solidFill>
              <a:latin typeface="Arial" panose="020B0604020202020204" pitchFamily="34" charset="0"/>
              <a:cs typeface="Arial" panose="020B0604020202020204" pitchFamily="34" charset="0"/>
            </a:endParaRPr>
          </a:p>
          <a:p>
            <a:pPr defTabSz="457063">
              <a:defRPr/>
            </a:pPr>
            <a:r>
              <a:rPr lang="en-US" sz="1200" b="1" dirty="0">
                <a:solidFill>
                  <a:prstClr val="black"/>
                </a:solidFill>
                <a:cs typeface="Arial" panose="020B0604020202020204" pitchFamily="34" charset="0"/>
              </a:rPr>
              <a:t>100 – 500 </a:t>
            </a:r>
            <a:r>
              <a:rPr lang="en-US" sz="1200" dirty="0">
                <a:solidFill>
                  <a:prstClr val="black"/>
                </a:solidFill>
                <a:cs typeface="Arial" panose="020B0604020202020204" pitchFamily="34" charset="0"/>
              </a:rPr>
              <a:t>is the general recommendation </a:t>
            </a:r>
          </a:p>
        </p:txBody>
      </p:sp>
      <p:cxnSp>
        <p:nvCxnSpPr>
          <p:cNvPr id="62" name="Straight Connector 61">
            <a:extLst>
              <a:ext uri="{FF2B5EF4-FFF2-40B4-BE49-F238E27FC236}">
                <a16:creationId xmlns:a16="http://schemas.microsoft.com/office/drawing/2014/main" id="{7DB506F8-D063-4F5B-B541-536D848B4198}"/>
              </a:ext>
            </a:extLst>
          </p:cNvPr>
          <p:cNvCxnSpPr>
            <a:cxnSpLocks/>
          </p:cNvCxnSpPr>
          <p:nvPr/>
        </p:nvCxnSpPr>
        <p:spPr>
          <a:xfrm>
            <a:off x="4259282" y="3380039"/>
            <a:ext cx="3774002" cy="0"/>
          </a:xfrm>
          <a:prstGeom prst="line">
            <a:avLst/>
          </a:prstGeom>
          <a:ln w="28575" cap="rnd">
            <a:solidFill>
              <a:srgbClr val="999999"/>
            </a:solidFill>
            <a:prstDash val="sysDot"/>
            <a:round/>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E588E0EE-E837-4A8D-B948-24EDED8EE28F}"/>
              </a:ext>
            </a:extLst>
          </p:cNvPr>
          <p:cNvSpPr/>
          <p:nvPr/>
        </p:nvSpPr>
        <p:spPr>
          <a:xfrm>
            <a:off x="4217047" y="2295704"/>
            <a:ext cx="3536679" cy="1015663"/>
          </a:xfrm>
          <a:prstGeom prst="rect">
            <a:avLst/>
          </a:prstGeom>
        </p:spPr>
        <p:txBody>
          <a:bodyPr wrap="square">
            <a:spAutoFit/>
          </a:bodyPr>
          <a:lstStyle/>
          <a:p>
            <a:pPr defTabSz="457063">
              <a:defRPr/>
            </a:pPr>
            <a:endParaRPr lang="en-US" sz="1200" b="1" dirty="0">
              <a:solidFill>
                <a:prstClr val="black"/>
              </a:solidFill>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hlinkClick r:id="rId10"/>
              </a:rPr>
              <a:t>PDF Invoicing – Detailed Supplier Guide</a:t>
            </a:r>
            <a:endParaRPr lang="en-US" sz="1200" b="1" dirty="0">
              <a:latin typeface="Arial" panose="020B0604020202020204" pitchFamily="34" charset="0"/>
              <a:cs typeface="Arial" panose="020B0604020202020204" pitchFamily="34" charset="0"/>
            </a:endParaRPr>
          </a:p>
          <a:p>
            <a:endParaRPr lang="en-US" sz="1200" b="1" dirty="0">
              <a:latin typeface="Arial" panose="020B0604020202020204" pitchFamily="34" charset="0"/>
              <a:cs typeface="Arial" panose="020B0604020202020204" pitchFamily="34" charset="0"/>
            </a:endParaRPr>
          </a:p>
          <a:p>
            <a:r>
              <a:rPr lang="en-US" sz="1200" b="1" dirty="0">
                <a:solidFill>
                  <a:srgbClr val="FFC000"/>
                </a:solidFill>
                <a:latin typeface="Arial" panose="020B0604020202020204" pitchFamily="34" charset="0"/>
                <a:cs typeface="Arial" panose="020B0604020202020204" pitchFamily="34" charset="0"/>
                <a:hlinkClick r:id="rId11"/>
              </a:rPr>
              <a:t>SAP Help - General </a:t>
            </a:r>
            <a:r>
              <a:rPr lang="en-US" sz="1200" b="1" dirty="0" err="1">
                <a:solidFill>
                  <a:srgbClr val="FFC000"/>
                </a:solidFill>
                <a:latin typeface="Arial" panose="020B0604020202020204" pitchFamily="34" charset="0"/>
                <a:cs typeface="Arial" panose="020B0604020202020204" pitchFamily="34" charset="0"/>
                <a:hlinkClick r:id="rId11"/>
              </a:rPr>
              <a:t>Informaiton</a:t>
            </a:r>
            <a:r>
              <a:rPr lang="en-US" sz="1200" b="1" dirty="0">
                <a:solidFill>
                  <a:srgbClr val="FFC000"/>
                </a:solidFill>
                <a:latin typeface="Arial" panose="020B0604020202020204" pitchFamily="34" charset="0"/>
                <a:cs typeface="Arial" panose="020B0604020202020204" pitchFamily="34" charset="0"/>
                <a:hlinkClick r:id="rId11"/>
              </a:rPr>
              <a:t> On PDF invoices</a:t>
            </a:r>
            <a:endParaRPr lang="cs-CZ" sz="1200" b="1" dirty="0">
              <a:solidFill>
                <a:srgbClr val="FFC000"/>
              </a:solidFill>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7792FAE6-5BE8-40B1-8F19-A8A6E2F51334}"/>
              </a:ext>
            </a:extLst>
          </p:cNvPr>
          <p:cNvSpPr/>
          <p:nvPr/>
        </p:nvSpPr>
        <p:spPr>
          <a:xfrm>
            <a:off x="4178952" y="3675560"/>
            <a:ext cx="3617010" cy="2862322"/>
          </a:xfrm>
          <a:prstGeom prst="rect">
            <a:avLst/>
          </a:prstGeom>
        </p:spPr>
        <p:txBody>
          <a:bodyPr wrap="square">
            <a:spAutoFit/>
          </a:bodyPr>
          <a:lstStyle/>
          <a:p>
            <a:pPr marL="171399" indent="-171399" algn="just">
              <a:buFont typeface="Arial" panose="020B0604020202020204" pitchFamily="34" charset="0"/>
              <a:buChar char="•"/>
            </a:pPr>
            <a:r>
              <a:rPr lang="en-GB" sz="1200" b="1" dirty="0">
                <a:solidFill>
                  <a:prstClr val="black"/>
                </a:solidFill>
                <a:cs typeface="Arial" panose="020B0604020202020204" pitchFamily="34" charset="0"/>
              </a:rPr>
              <a:t>No technical resources </a:t>
            </a:r>
            <a:r>
              <a:rPr lang="en-GB" sz="1200" dirty="0">
                <a:solidFill>
                  <a:prstClr val="black"/>
                </a:solidFill>
                <a:cs typeface="Arial" panose="020B0604020202020204" pitchFamily="34" charset="0"/>
              </a:rPr>
              <a:t>are required on supplier side</a:t>
            </a:r>
            <a:endParaRPr lang="en-US" sz="1200" dirty="0">
              <a:solidFill>
                <a:prstClr val="black"/>
              </a:solidFill>
              <a:cs typeface="Arial" panose="020B0604020202020204" pitchFamily="34" charset="0"/>
            </a:endParaRPr>
          </a:p>
          <a:p>
            <a:pPr marL="171399" indent="-171399" algn="just">
              <a:buFont typeface="Arial" panose="020B0604020202020204" pitchFamily="34" charset="0"/>
              <a:buChar char="•"/>
            </a:pPr>
            <a:r>
              <a:rPr lang="bg-BG" sz="1200" b="1" dirty="0">
                <a:solidFill>
                  <a:prstClr val="black"/>
                </a:solidFill>
                <a:cs typeface="Arial" panose="020B0604020202020204" pitchFamily="34" charset="0"/>
              </a:rPr>
              <a:t>Е</a:t>
            </a:r>
            <a:r>
              <a:rPr lang="en-US" sz="1200" b="1" dirty="0">
                <a:solidFill>
                  <a:prstClr val="black"/>
                </a:solidFill>
                <a:cs typeface="Arial" panose="020B0604020202020204" pitchFamily="34" charset="0"/>
              </a:rPr>
              <a:t>-mail or upload PDF invoices </a:t>
            </a:r>
            <a:r>
              <a:rPr lang="en-US" sz="1200" dirty="0">
                <a:solidFill>
                  <a:prstClr val="black"/>
                </a:solidFill>
                <a:cs typeface="Arial" panose="020B0604020202020204" pitchFamily="34" charset="0"/>
              </a:rPr>
              <a:t>directly to AN and have them automatically converted to AN invoice doc</a:t>
            </a:r>
          </a:p>
          <a:p>
            <a:pPr marL="171399" indent="-171399" algn="just">
              <a:buFont typeface="Arial" panose="020B0604020202020204" pitchFamily="34" charset="0"/>
              <a:buChar char="•"/>
            </a:pPr>
            <a:r>
              <a:rPr lang="en-US" sz="1200" dirty="0">
                <a:solidFill>
                  <a:prstClr val="black"/>
                </a:solidFill>
                <a:cs typeface="Arial" panose="020B0604020202020204" pitchFamily="34" charset="0"/>
              </a:rPr>
              <a:t>Eliminate the risk of, lost documents and duplicate invoices </a:t>
            </a:r>
            <a:r>
              <a:rPr lang="en-US" sz="1200" b="1" dirty="0">
                <a:solidFill>
                  <a:prstClr val="black"/>
                </a:solidFill>
                <a:cs typeface="Arial" panose="020B0604020202020204" pitchFamily="34" charset="0"/>
              </a:rPr>
              <a:t>manual entry errors</a:t>
            </a:r>
            <a:endParaRPr lang="en-US" sz="1200" dirty="0">
              <a:solidFill>
                <a:prstClr val="black"/>
              </a:solidFill>
              <a:cs typeface="Arial" panose="020B0604020202020204" pitchFamily="34" charset="0"/>
            </a:endParaRPr>
          </a:p>
          <a:p>
            <a:pPr marL="171399" indent="-171399" algn="just">
              <a:buFont typeface="Arial" panose="020B0604020202020204" pitchFamily="34" charset="0"/>
              <a:buChar char="•"/>
            </a:pPr>
            <a:r>
              <a:rPr lang="en-US" sz="1200" b="1" dirty="0">
                <a:solidFill>
                  <a:prstClr val="black"/>
                </a:solidFill>
                <a:cs typeface="Arial" panose="020B0604020202020204" pitchFamily="34" charset="0"/>
              </a:rPr>
              <a:t>Automation or semi-automation for suppliers </a:t>
            </a:r>
            <a:r>
              <a:rPr lang="en-US" sz="1200" b="1" dirty="0"/>
              <a:t>REDO Mapping: </a:t>
            </a:r>
            <a:r>
              <a:rPr lang="en-US" sz="1200" dirty="0"/>
              <a:t>You should not change the layout of your samples after going live without first informing your customer or Ariba because this might cause disruption in the service and issues during data extractions, a re-do mapping might be required.</a:t>
            </a:r>
          </a:p>
          <a:p>
            <a:pPr marL="171399" indent="-171399" algn="just">
              <a:buFont typeface="Arial" panose="020B0604020202020204" pitchFamily="34" charset="0"/>
              <a:buChar char="•"/>
            </a:pPr>
            <a:r>
              <a:rPr lang="en-US" sz="1200" dirty="0">
                <a:solidFill>
                  <a:prstClr val="black"/>
                </a:solidFill>
                <a:cs typeface="Arial" panose="020B0604020202020204" pitchFamily="34" charset="0"/>
              </a:rPr>
              <a:t>without cXML/EDI integration capability</a:t>
            </a:r>
          </a:p>
          <a:p>
            <a:pPr marL="171399" indent="-171399" algn="just">
              <a:buFont typeface="Arial" panose="020B0604020202020204" pitchFamily="34" charset="0"/>
              <a:buChar char="•"/>
            </a:pPr>
            <a:r>
              <a:rPr lang="en-US" sz="1200" dirty="0">
                <a:solidFill>
                  <a:prstClr val="black"/>
                </a:solidFill>
                <a:cs typeface="Arial" panose="020B0604020202020204" pitchFamily="34" charset="0"/>
              </a:rPr>
              <a:t>Generates a digital invoice with a signature to </a:t>
            </a:r>
            <a:r>
              <a:rPr lang="en-US" sz="1200" b="1" dirty="0">
                <a:solidFill>
                  <a:prstClr val="black"/>
                </a:solidFill>
                <a:cs typeface="Arial" panose="020B0604020202020204" pitchFamily="34" charset="0"/>
              </a:rPr>
              <a:t>meet legal requirements</a:t>
            </a:r>
          </a:p>
        </p:txBody>
      </p:sp>
      <p:sp>
        <p:nvSpPr>
          <p:cNvPr id="40" name="Title 3">
            <a:extLst>
              <a:ext uri="{FF2B5EF4-FFF2-40B4-BE49-F238E27FC236}">
                <a16:creationId xmlns:a16="http://schemas.microsoft.com/office/drawing/2014/main" id="{439951CA-2CCD-41E9-BAA2-250547629688}"/>
              </a:ext>
            </a:extLst>
          </p:cNvPr>
          <p:cNvSpPr txBox="1">
            <a:spLocks/>
          </p:cNvSpPr>
          <p:nvPr/>
        </p:nvSpPr>
        <p:spPr bwMode="black">
          <a:xfrm>
            <a:off x="185023" y="134592"/>
            <a:ext cx="11183564" cy="615425"/>
          </a:xfrm>
          <a:prstGeom prst="rect">
            <a:avLst/>
          </a:prstGeom>
        </p:spPr>
        <p:txBody>
          <a:bodyPr vert="horz" wrap="square" lIns="0" tIns="0" rIns="0" bIns="0" rtlCol="0" anchor="b" anchorCtr="0">
            <a:spAutoFit/>
          </a:bodyPr>
          <a:lstStyle>
            <a:lvl1pPr algn="ctr" defTabSz="1088558" rtl="0" eaLnBrk="1" latinLnBrk="0" hangingPunct="1">
              <a:spcBef>
                <a:spcPct val="0"/>
              </a:spcBef>
              <a:buNone/>
              <a:defRPr sz="6000" b="1" kern="1200" baseline="0">
                <a:solidFill>
                  <a:schemeClr val="tx1"/>
                </a:solidFill>
                <a:latin typeface="+mj-lt"/>
                <a:ea typeface="+mj-ea"/>
                <a:cs typeface="+mj-cs"/>
              </a:defRPr>
            </a:lvl1pPr>
          </a:lstStyle>
          <a:p>
            <a:pPr algn="l"/>
            <a:r>
              <a:rPr lang="en-US" sz="2399" dirty="0"/>
              <a:t>PDF Invoice feature </a:t>
            </a:r>
          </a:p>
          <a:p>
            <a:pPr algn="l"/>
            <a:r>
              <a:rPr lang="en-GB" sz="1600" dirty="0"/>
              <a:t>- enables SAP Ariba to convert PDF invoice into e-invoice format required by Arla Foods</a:t>
            </a:r>
            <a:r>
              <a:rPr lang="en-US" sz="1600" dirty="0"/>
              <a:t> </a:t>
            </a:r>
            <a:endParaRPr lang="en-US" sz="2399" dirty="0"/>
          </a:p>
        </p:txBody>
      </p:sp>
      <p:sp>
        <p:nvSpPr>
          <p:cNvPr id="2" name="TextBox 1">
            <a:extLst>
              <a:ext uri="{FF2B5EF4-FFF2-40B4-BE49-F238E27FC236}">
                <a16:creationId xmlns:a16="http://schemas.microsoft.com/office/drawing/2014/main" id="{D8894F9B-BB9D-42F5-B6A5-737387E1246D}"/>
              </a:ext>
            </a:extLst>
          </p:cNvPr>
          <p:cNvSpPr txBox="1"/>
          <p:nvPr/>
        </p:nvSpPr>
        <p:spPr>
          <a:xfrm>
            <a:off x="84988" y="5270709"/>
            <a:ext cx="3289718" cy="1477328"/>
          </a:xfrm>
          <a:prstGeom prst="rect">
            <a:avLst/>
          </a:prstGeom>
          <a:noFill/>
        </p:spPr>
        <p:txBody>
          <a:bodyPr wrap="square" lIns="0" tIns="0" rIns="0" bIns="0" rtlCol="0">
            <a:spAutoFit/>
          </a:bodyPr>
          <a:lstStyle/>
          <a:p>
            <a:pPr algn="just" defTabSz="457063">
              <a:defRPr/>
            </a:pPr>
            <a:r>
              <a:rPr lang="en-US" sz="1200" b="1" dirty="0">
                <a:solidFill>
                  <a:prstClr val="black"/>
                </a:solidFill>
                <a:cs typeface="Arial" panose="020B0604020202020204" pitchFamily="34" charset="0"/>
              </a:rPr>
              <a:t>YES</a:t>
            </a:r>
            <a:r>
              <a:rPr lang="en-US" sz="1200" dirty="0">
                <a:solidFill>
                  <a:prstClr val="black"/>
                </a:solidFill>
                <a:cs typeface="Arial" panose="020B0604020202020204" pitchFamily="34" charset="0"/>
              </a:rPr>
              <a:t>, supplier should have created its account on Ariba.</a:t>
            </a:r>
          </a:p>
          <a:p>
            <a:pPr algn="just" defTabSz="457063">
              <a:defRPr/>
            </a:pPr>
            <a:endParaRPr lang="en-US" sz="1200" dirty="0">
              <a:solidFill>
                <a:prstClr val="black"/>
              </a:solidFill>
              <a:latin typeface="Arial" panose="020B0604020202020204" pitchFamily="34" charset="0"/>
              <a:cs typeface="Arial" panose="020B0604020202020204" pitchFamily="34" charset="0"/>
            </a:endParaRPr>
          </a:p>
          <a:p>
            <a:pPr algn="just" defTabSz="457063">
              <a:defRPr/>
            </a:pPr>
            <a:r>
              <a:rPr lang="en-US" sz="1200" dirty="0">
                <a:solidFill>
                  <a:prstClr val="black"/>
                </a:solidFill>
                <a:cs typeface="Arial" panose="020B0604020202020204" pitchFamily="34" charset="0"/>
              </a:rPr>
              <a:t>Please note </a:t>
            </a:r>
            <a:r>
              <a:rPr lang="en-US" sz="1200" b="1" dirty="0">
                <a:solidFill>
                  <a:prstClr val="black"/>
                </a:solidFill>
                <a:cs typeface="Arial" panose="020B0604020202020204" pitchFamily="34" charset="0"/>
              </a:rPr>
              <a:t>that NOT all countries of supplier origin are currently supported </a:t>
            </a:r>
            <a:r>
              <a:rPr lang="en-US" sz="1200" dirty="0">
                <a:solidFill>
                  <a:prstClr val="black"/>
                </a:solidFill>
                <a:cs typeface="Arial" panose="020B0604020202020204" pitchFamily="34" charset="0"/>
              </a:rPr>
              <a:t>with this feature! Please follow the link for </a:t>
            </a:r>
          </a:p>
          <a:p>
            <a:pPr algn="just" defTabSz="457063">
              <a:defRPr/>
            </a:pPr>
            <a:r>
              <a:rPr lang="en-US" sz="1200" b="1" dirty="0">
                <a:solidFill>
                  <a:schemeClr val="accent1"/>
                </a:solidFill>
                <a:cs typeface="Arial" panose="020B0604020202020204" pitchFamily="34" charset="0"/>
                <a:hlinkClick r:id="rId12">
                  <a:extLst>
                    <a:ext uri="{A12FA001-AC4F-418D-AE19-62706E023703}">
                      <ahyp:hlinkClr xmlns:ahyp="http://schemas.microsoft.com/office/drawing/2018/hyperlinkcolor" val="tx"/>
                    </a:ext>
                  </a:extLst>
                </a:hlinkClick>
              </a:rPr>
              <a:t>List of Supported Countries</a:t>
            </a:r>
            <a:r>
              <a:rPr lang="en-US" sz="1200" b="1" dirty="0">
                <a:solidFill>
                  <a:schemeClr val="accent1"/>
                </a:solidFill>
                <a:cs typeface="Arial" panose="020B0604020202020204" pitchFamily="34" charset="0"/>
              </a:rPr>
              <a:t> </a:t>
            </a:r>
            <a:r>
              <a:rPr lang="en-US" sz="1200" dirty="0">
                <a:solidFill>
                  <a:prstClr val="black"/>
                </a:solidFill>
                <a:cs typeface="Arial" panose="020B0604020202020204" pitchFamily="34" charset="0"/>
              </a:rPr>
              <a:t>and other prerequisites/ limitations. </a:t>
            </a:r>
            <a:endParaRPr lang="fr-FR" sz="1799" kern="0" dirty="0" err="1">
              <a:ea typeface="Arial Unicode MS" pitchFamily="34" charset="-128"/>
              <a:cs typeface="Arial Unicode MS" pitchFamily="34" charset="-128"/>
            </a:endParaRPr>
          </a:p>
        </p:txBody>
      </p:sp>
      <p:sp>
        <p:nvSpPr>
          <p:cNvPr id="43" name="Rectangle 42">
            <a:extLst>
              <a:ext uri="{FF2B5EF4-FFF2-40B4-BE49-F238E27FC236}">
                <a16:creationId xmlns:a16="http://schemas.microsoft.com/office/drawing/2014/main" id="{B4AE3C7C-8E11-4291-A014-F660C87761BF}"/>
              </a:ext>
            </a:extLst>
          </p:cNvPr>
          <p:cNvSpPr/>
          <p:nvPr/>
        </p:nvSpPr>
        <p:spPr>
          <a:xfrm>
            <a:off x="4259909" y="3405238"/>
            <a:ext cx="2722374" cy="369108"/>
          </a:xfrm>
          <a:prstGeom prst="rect">
            <a:avLst/>
          </a:prstGeom>
        </p:spPr>
        <p:txBody>
          <a:bodyPr wrap="square">
            <a:spAutoFit/>
          </a:bodyPr>
          <a:lstStyle/>
          <a:p>
            <a:pPr defTabSz="457063">
              <a:defRPr/>
            </a:pPr>
            <a:r>
              <a:rPr lang="en-US" sz="1200" b="1" dirty="0">
                <a:solidFill>
                  <a:srgbClr val="FFC000"/>
                </a:solidFill>
                <a:latin typeface="Arial" panose="020B0604020202020204" pitchFamily="34" charset="0"/>
                <a:cs typeface="Arial" panose="020B0604020202020204" pitchFamily="34" charset="0"/>
              </a:rPr>
              <a:t>Value</a:t>
            </a:r>
            <a:r>
              <a:rPr lang="en-US" sz="1799" b="1" dirty="0">
                <a:solidFill>
                  <a:srgbClr val="FFC000"/>
                </a:solidFill>
              </a:rPr>
              <a:t> </a:t>
            </a:r>
            <a:r>
              <a:rPr lang="en-US" sz="1200" b="1" dirty="0">
                <a:solidFill>
                  <a:srgbClr val="FFC000"/>
                </a:solidFill>
                <a:latin typeface="Arial" panose="020B0604020202020204" pitchFamily="34" charset="0"/>
                <a:cs typeface="Arial" panose="020B0604020202020204" pitchFamily="34" charset="0"/>
              </a:rPr>
              <a:t>proposition</a:t>
            </a:r>
            <a:endParaRPr lang="cs-CZ" sz="1200" b="1" dirty="0">
              <a:solidFill>
                <a:srgbClr val="FFC000"/>
              </a:solidFill>
              <a:latin typeface="Arial" panose="020B0604020202020204" pitchFamily="34" charset="0"/>
              <a:cs typeface="Arial" panose="020B0604020202020204" pitchFamily="34" charset="0"/>
            </a:endParaRPr>
          </a:p>
        </p:txBody>
      </p:sp>
      <p:pic>
        <p:nvPicPr>
          <p:cNvPr id="44" name="Picture 43">
            <a:extLst>
              <a:ext uri="{FF2B5EF4-FFF2-40B4-BE49-F238E27FC236}">
                <a16:creationId xmlns:a16="http://schemas.microsoft.com/office/drawing/2014/main" id="{D36BFEC2-1F95-4867-8D27-773BB20F31DC}"/>
              </a:ext>
            </a:extLst>
          </p:cNvPr>
          <p:cNvPicPr>
            <a:picLocks noChangeAspect="1"/>
          </p:cNvPicPr>
          <p:nvPr/>
        </p:nvPicPr>
        <p:blipFill>
          <a:blip r:embed="rId13"/>
          <a:stretch>
            <a:fillRect/>
          </a:stretch>
        </p:blipFill>
        <p:spPr>
          <a:xfrm>
            <a:off x="7746477" y="3984818"/>
            <a:ext cx="758918" cy="758918"/>
          </a:xfrm>
          <a:prstGeom prst="rect">
            <a:avLst/>
          </a:prstGeom>
        </p:spPr>
      </p:pic>
    </p:spTree>
    <p:extLst>
      <p:ext uri="{BB962C8B-B14F-4D97-AF65-F5344CB8AC3E}">
        <p14:creationId xmlns:p14="http://schemas.microsoft.com/office/powerpoint/2010/main" val="7305499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olution xmlns="1B4D5B5F-2B94-45E9-AECD-C29179BDB417" xsi:nil="true"/>
    <SAP_x0020_Activate_x0020_Phase xmlns="1B4D5B5F-2B94-45E9-AECD-C29179BDB417" xsi:nil="true"/>
    <SAP_x0020_Activate_x0020_Workstream xmlns="1B4D5B5F-2B94-45E9-AECD-C29179BDB417" xsi:nil="true"/>
    <DeploymentStartDate xmlns="1B4D5B5F-2B94-45E9-AECD-C29179BDB417" xsi:nil="true"/>
    <CustomTag xmlns="1B4D5B5F-2B94-45E9-AECD-C29179BDB417" xsi:nil="true"/>
    <Region xmlns="1B4D5B5F-2B94-45E9-AECD-C29179BDB41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79EC759C2A20947AFDAB12D3FD25B1D" ma:contentTypeVersion="3" ma:contentTypeDescription="Create a new document." ma:contentTypeScope="" ma:versionID="011888c711926658d005ae9097c5c804">
  <xsd:schema xmlns:xsd="http://www.w3.org/2001/XMLSchema" xmlns:xs="http://www.w3.org/2001/XMLSchema" xmlns:p="http://schemas.microsoft.com/office/2006/metadata/properties" xmlns:ns2="1B4D5B5F-2B94-45E9-AECD-C29179BDB417" xmlns:ns3="http://schemas.microsoft.com/sharepoint/v3/fields" xmlns:ns4="1b4d5b5f-2b94-45e9-aecd-c29179bdb417" targetNamespace="http://schemas.microsoft.com/office/2006/metadata/properties" ma:root="true" ma:fieldsID="5cdb79cbf9dfb000cb15fb3066c21203" ns2:_="" ns3:_="" ns4:_="">
    <xsd:import namespace="1B4D5B5F-2B94-45E9-AECD-C29179BDB417"/>
    <xsd:import namespace="http://schemas.microsoft.com/sharepoint/v3/fields"/>
    <xsd:import namespace="1b4d5b5f-2b94-45e9-aecd-c29179bdb417"/>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Descrip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4D5B5F-2B94-45E9-AECD-C29179BDB417"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16"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4d5b5f-2b94-45e9-aecd-c29179bdb417" elementFormDefault="qualified">
    <xsd:import namespace="http://schemas.microsoft.com/office/2006/documentManagement/types"/>
    <xsd:import namespace="http://schemas.microsoft.com/office/infopath/2007/PartnerControls"/>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A85AB3-5B25-407E-B9F6-808C5B76181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4716A5C-2112-4415-98A3-230CB023E7CF}"/>
</file>

<file path=customXml/itemProps3.xml><?xml version="1.0" encoding="utf-8"?>
<ds:datastoreItem xmlns:ds="http://schemas.openxmlformats.org/officeDocument/2006/customXml" ds:itemID="{F870B4CC-5621-44A3-99E3-1E66DD4965A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457</Words>
  <Application>Microsoft Office PowerPoint</Application>
  <PresentationFormat>Widescreen</PresentationFormat>
  <Paragraphs>36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Atanasova, Lilyana (external - Project)</dc:creator>
  <cp:lastModifiedBy>Krzysztof Kadziela</cp:lastModifiedBy>
  <cp:revision>7</cp:revision>
  <dcterms:created xsi:type="dcterms:W3CDTF">2022-02-23T16:35:45Z</dcterms:created>
  <dcterms:modified xsi:type="dcterms:W3CDTF">2022-03-01T10:01:08Z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0x010100579EC759C2A20947AFDAB12D3FD25B1D</vt:lpwstr>
  </property>
</Properties>
</file>