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33"/>
  </p:notesMasterIdLst>
  <p:handoutMasterIdLst>
    <p:handoutMasterId r:id="rId34"/>
  </p:handoutMasterIdLst>
  <p:sldIdLst>
    <p:sldId id="485" r:id="rId5"/>
    <p:sldId id="453" r:id="rId6"/>
    <p:sldId id="517" r:id="rId7"/>
    <p:sldId id="518" r:id="rId8"/>
    <p:sldId id="527" r:id="rId9"/>
    <p:sldId id="524" r:id="rId10"/>
    <p:sldId id="511" r:id="rId11"/>
    <p:sldId id="523" r:id="rId12"/>
    <p:sldId id="522" r:id="rId13"/>
    <p:sldId id="520" r:id="rId14"/>
    <p:sldId id="493" r:id="rId15"/>
    <p:sldId id="494" r:id="rId16"/>
    <p:sldId id="488" r:id="rId17"/>
    <p:sldId id="496" r:id="rId18"/>
    <p:sldId id="497" r:id="rId19"/>
    <p:sldId id="500" r:id="rId20"/>
    <p:sldId id="498" r:id="rId21"/>
    <p:sldId id="499" r:id="rId22"/>
    <p:sldId id="501" r:id="rId23"/>
    <p:sldId id="486" r:id="rId24"/>
    <p:sldId id="487" r:id="rId25"/>
    <p:sldId id="483" r:id="rId26"/>
    <p:sldId id="525" r:id="rId27"/>
    <p:sldId id="489" r:id="rId28"/>
    <p:sldId id="492" r:id="rId29"/>
    <p:sldId id="490" r:id="rId30"/>
    <p:sldId id="526" r:id="rId31"/>
    <p:sldId id="459" r:id="rId32"/>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beeb, Abdul Razack" initials="HAR" lastIdx="17" clrIdx="0">
    <p:extLst>
      <p:ext uri="{19B8F6BF-5375-455C-9EA6-DF929625EA0E}">
        <p15:presenceInfo xmlns:p15="http://schemas.microsoft.com/office/powerpoint/2012/main" userId="S::abdul.razack.habeeb@sap.com::b07e092b-5edd-41e4-ad89-74384a14b9be" providerId="AD"/>
      </p:ext>
    </p:extLst>
  </p:cmAuthor>
  <p:cmAuthor id="2" name="Ratchiappan, Sampathkumar" initials="RS" lastIdx="9" clrIdx="1">
    <p:extLst>
      <p:ext uri="{19B8F6BF-5375-455C-9EA6-DF929625EA0E}">
        <p15:presenceInfo xmlns:p15="http://schemas.microsoft.com/office/powerpoint/2012/main" userId="S::sampathkumar.ratchiappan@sap.com::ee2b6b24-8e1e-48ab-9fd7-6ea168c9c3dd" providerId="AD"/>
      </p:ext>
    </p:extLst>
  </p:cmAuthor>
  <p:cmAuthor id="3" name="Lang, Joshua" initials="LJ" lastIdx="3" clrIdx="2">
    <p:extLst>
      <p:ext uri="{19B8F6BF-5375-455C-9EA6-DF929625EA0E}">
        <p15:presenceInfo xmlns:p15="http://schemas.microsoft.com/office/powerpoint/2012/main" userId="S::joshua.lang@sap.com::ac94ff7a-9d1d-4545-8369-636496129f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95A"/>
    <a:srgbClr val="0F46A7"/>
    <a:srgbClr val="970A82"/>
    <a:srgbClr val="FF3399"/>
    <a:srgbClr val="FF0000"/>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pos="3841"/>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430091"/>
            <a:ext cx="2945659"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75" y="665163"/>
            <a:ext cx="6257925" cy="35194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544171" y="4473523"/>
            <a:ext cx="5709333" cy="49549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2931497" y="9702084"/>
            <a:ext cx="934681" cy="222970"/>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a:p>
        </p:txBody>
      </p:sp>
    </p:spTree>
    <p:extLst>
      <p:ext uri="{BB962C8B-B14F-4D97-AF65-F5344CB8AC3E}">
        <p14:creationId xmlns:p14="http://schemas.microsoft.com/office/powerpoint/2010/main" val="253580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Sans-Serif"/>
              <a:buChar char="•"/>
            </a:pPr>
            <a:r>
              <a:rPr lang="en-US" dirty="0"/>
              <a:t>Supplier created through 'supplier request project'</a:t>
            </a:r>
          </a:p>
          <a:p>
            <a:pPr marL="285750" indent="-285750">
              <a:buFont typeface="Arial,Sans-Serif"/>
              <a:buChar char="•"/>
            </a:pPr>
            <a:r>
              <a:rPr lang="en-US" dirty="0"/>
              <a:t>basic profile information -the supplier’s name and address, the name of at least one contact, which commodities they supply and in what regions, and so on</a:t>
            </a:r>
            <a:br>
              <a:rPr lang="en-US" dirty="0">
                <a:cs typeface="+mn-lt"/>
              </a:rPr>
            </a:br>
            <a:r>
              <a:rPr lang="en-US" dirty="0"/>
              <a:t>Permission - </a:t>
            </a:r>
            <a:r>
              <a:rPr lang="en-US" b="1" dirty="0"/>
              <a:t>Supplier Request Manager</a:t>
            </a:r>
            <a:br>
              <a:rPr lang="en-US" b="1" dirty="0">
                <a:cs typeface="+mn-lt"/>
              </a:rPr>
            </a:br>
            <a:r>
              <a:rPr lang="en-US" b="1" dirty="0"/>
              <a:t>one-time process</a:t>
            </a:r>
            <a:br>
              <a:rPr lang="en-US" b="1" dirty="0">
                <a:cs typeface="+mn-lt"/>
              </a:rPr>
            </a:br>
            <a:r>
              <a:rPr lang="en-US" b="1" dirty="0"/>
              <a:t>The requester can edit their submitted requests up until the time that the first approver in the </a:t>
            </a:r>
            <a:r>
              <a:rPr lang="en-US" dirty="0"/>
              <a:t>approval flow has approved or denied it. After that, the request is no longer editable.</a:t>
            </a:r>
            <a:br>
              <a:rPr lang="en-US" dirty="0">
                <a:cs typeface="+mn-lt"/>
              </a:rPr>
            </a:br>
            <a:r>
              <a:rPr lang="en-US" dirty="0"/>
              <a:t>you map a question in the supplier request to a vendor database field.</a:t>
            </a:r>
          </a:p>
          <a:p>
            <a:pPr marL="285750" indent="-285750">
              <a:buFont typeface="Arial,Sans-Serif"/>
              <a:buChar char="•"/>
            </a:pPr>
            <a:endParaRPr lang="en-US" dirty="0"/>
          </a:p>
          <a:p>
            <a:pPr marL="285750" indent="-285750">
              <a:buFont typeface="Arial,Sans-Serif"/>
              <a:buChar char="•"/>
            </a:pPr>
            <a:r>
              <a:rPr lang="en-US" dirty="0"/>
              <a:t>Internal supplier request</a:t>
            </a:r>
          </a:p>
          <a:p>
            <a:pPr marL="285750" indent="-285750">
              <a:buFont typeface="Arial,Sans-Serif"/>
              <a:buChar char="•"/>
            </a:pPr>
            <a:r>
              <a:rPr lang="en-US" dirty="0"/>
              <a:t>            internal users at your company manually create suppliers in your site         </a:t>
            </a:r>
          </a:p>
          <a:p>
            <a:pPr marL="285750" indent="-285750">
              <a:buFont typeface="Arial,Sans-Serif"/>
              <a:buChar char="•"/>
            </a:pPr>
            <a:r>
              <a:rPr lang="en-US" dirty="0"/>
              <a:t>            always includes an internal request form or questionnaire with an approval task. </a:t>
            </a:r>
            <a:br>
              <a:rPr lang="en-US" dirty="0">
                <a:cs typeface="+mn-lt"/>
              </a:rPr>
            </a:br>
            <a:endParaRPr lang="en-US" dirty="0"/>
          </a:p>
          <a:p>
            <a:pPr marL="285750" indent="-285750">
              <a:buFont typeface="Arial,Sans-Serif"/>
              <a:buChar char="•"/>
            </a:pPr>
            <a:r>
              <a:rPr lang="en-US" dirty="0"/>
              <a:t>External supplier request ( Self-registration )</a:t>
            </a:r>
          </a:p>
          <a:p>
            <a:pPr marL="285750" indent="-285750">
              <a:buFont typeface="Arial,Sans-Serif"/>
              <a:buChar char="•"/>
            </a:pPr>
            <a:r>
              <a:rPr lang="en-US" dirty="0"/>
              <a:t>    external supplier request feature enabled</a:t>
            </a:r>
          </a:p>
          <a:p>
            <a:pPr marL="285750" indent="-285750">
              <a:buFont typeface="Arial,Sans-Serif"/>
              <a:buChar char="•"/>
            </a:pPr>
            <a:r>
              <a:rPr lang="en-US" dirty="0"/>
              <a:t>    always includes an external request form or questionnaire with an approval task.</a:t>
            </a:r>
          </a:p>
          <a:p>
            <a:pPr marL="285750" indent="-285750">
              <a:buFont typeface="Arial,Sans-Serif"/>
              <a:buChar char="•"/>
            </a:pPr>
            <a:r>
              <a:rPr lang="en-US" dirty="0"/>
              <a:t>    Your company might provide this URL to potential new suppliers through specific outreach programs, by publishing it on a corporate website, or through other means.</a:t>
            </a:r>
          </a:p>
        </p:txBody>
      </p:sp>
      <p:sp>
        <p:nvSpPr>
          <p:cNvPr id="4" name="Slide Number Placeholder 3"/>
          <p:cNvSpPr>
            <a:spLocks noGrp="1"/>
          </p:cNvSpPr>
          <p:nvPr>
            <p:ph type="sldNum" sz="quarter" idx="5"/>
          </p:nvPr>
        </p:nvSpPr>
        <p:spPr/>
        <p:txBody>
          <a:bodyPr/>
          <a:lstStyle/>
          <a:p>
            <a:fld id="{7D8C2C35-2B8A-446E-BEC0-FD36716C29AC}" type="slidenum">
              <a:rPr lang="de-DE" smtClean="0"/>
              <a:pPr/>
              <a:t>22</a:t>
            </a:fld>
            <a:endParaRPr lang="de-DE"/>
          </a:p>
        </p:txBody>
      </p:sp>
    </p:spTree>
    <p:extLst>
      <p:ext uri="{BB962C8B-B14F-4D97-AF65-F5344CB8AC3E}">
        <p14:creationId xmlns:p14="http://schemas.microsoft.com/office/powerpoint/2010/main" val="1859304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www.sap.com/corporate/de/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germany/registration/contact.html" TargetMode="External"/><Relationship Id="rId9" Type="http://schemas.openxmlformats.org/officeDocument/2006/relationships/hyperlink" Target="https://twitter.com/sap"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p>
        </p:txBody>
      </p:sp>
      <p:sp>
        <p:nvSpPr>
          <p:cNvPr id="19" name="Speaker"/>
          <p:cNvSpPr>
            <a:spLocks noGrp="1"/>
          </p:cNvSpPr>
          <p:nvPr userDrawn="1">
            <p:ph type="subTitle" idx="1" hasCustomPrompt="1"/>
          </p:nvPr>
        </p:nvSpPr>
        <p:spPr bwMode="black">
          <a:xfrm>
            <a:off x="288000" y="5130489"/>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a:t>Click to insert title image or illustration</a:t>
            </a:r>
          </a:p>
        </p:txBody>
      </p:sp>
      <p:pic>
        <p:nvPicPr>
          <p:cNvPr id="7" name="SAP Ariba Logo" descr="SAP Ariba Logo" title="SAP Ariba Logo">
            <a:extLst>
              <a:ext uri="{FF2B5EF4-FFF2-40B4-BE49-F238E27FC236}">
                <a16:creationId xmlns:a16="http://schemas.microsoft.com/office/drawing/2014/main" id="{2E14B538-2723-4513-9074-4DD260306D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3646672"/>
            <a:ext cx="1108174" cy="216000"/>
          </a:xfrm>
          <a:prstGeom prst="rect">
            <a:avLst/>
          </a:prstGeom>
        </p:spPr>
      </p:pic>
    </p:spTree>
    <p:extLst>
      <p:ext uri="{BB962C8B-B14F-4D97-AF65-F5344CB8AC3E}">
        <p14:creationId xmlns:p14="http://schemas.microsoft.com/office/powerpoint/2010/main" val="2452717617"/>
      </p:ext>
    </p:extLst>
  </p:cSld>
  <p:clrMapOvr>
    <a:masterClrMapping/>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blue">
    <p:bg>
      <p:bgPr>
        <a:solidFill>
          <a:srgbClr val="00195A"/>
        </a:solidFill>
        <a:effectLst/>
      </p:bgPr>
    </p:bg>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197318721"/>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195A"/>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647991447"/>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6F2859FE-B410-4A33-8F65-BF8D846379ED}"/>
              </a:ext>
            </a:extLst>
          </p:cNvPr>
          <p:cNvPicPr>
            <a:picLocks noChangeAspect="1"/>
          </p:cNvPicPr>
          <p:nvPr userDrawn="1"/>
        </p:nvPicPr>
        <p:blipFill>
          <a:blip r:embed="rId2"/>
          <a:stretch>
            <a:fillRect/>
          </a:stretch>
        </p:blipFill>
        <p:spPr>
          <a:xfrm>
            <a:off x="9950552" y="6217668"/>
            <a:ext cx="1963636" cy="360000"/>
          </a:xfrm>
          <a:prstGeom prst="rect">
            <a:avLst/>
          </a:prstGeom>
        </p:spPr>
      </p:pic>
      <p:pic>
        <p:nvPicPr>
          <p:cNvPr id="7" name="SAP Ariba Logo" descr="SAP Ariba Logo" title="SAP Ariba Logo">
            <a:extLst>
              <a:ext uri="{FF2B5EF4-FFF2-40B4-BE49-F238E27FC236}">
                <a16:creationId xmlns:a16="http://schemas.microsoft.com/office/drawing/2014/main" id="{06AF123D-7459-4F1F-9994-80A407155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1982410628"/>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6" userDrawn="1">
          <p15:clr>
            <a:srgbClr val="FBAE40"/>
          </p15:clr>
        </p15:guide>
        <p15:guide id="7" orient="horz" pos="4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5" name="SAP Ariba Logo" descr="SAP Ariba Logo" title="SAP Ariba Logo">
            <a:extLst>
              <a:ext uri="{FF2B5EF4-FFF2-40B4-BE49-F238E27FC236}">
                <a16:creationId xmlns:a16="http://schemas.microsoft.com/office/drawing/2014/main" id="{EBB5B608-C65E-42D4-9C7C-39EACE29FE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2020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1"/>
                </a:solidFill>
                <a:latin typeface="Arial"/>
                <a:ea typeface="Arial Unicode MS" panose="020B0604020202020204" pitchFamily="34" charset="-128"/>
                <a:cs typeface="+mn-cs"/>
                <a:hlinkClick r:id="rId3"/>
              </a:rPr>
              <a:t>www.sap.com/copyright</a:t>
            </a:r>
            <a:r>
              <a:rPr lang="en-US" sz="800" kern="120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/contactsap</a:t>
            </a:r>
          </a:p>
        </p:txBody>
      </p:sp>
      <p:pic>
        <p:nvPicPr>
          <p:cNvPr id="13" name="Linkedin icon with link" descr="Linkedin icon " title="Linkedin icon ">
            <a:hlinkClick r:id="rId5"/>
          </p:cNvPr>
          <p:cNvPicPr>
            <a:picLocks noChangeAspect="1"/>
          </p:cNvPicPr>
          <p:nvPr userDrawn="1"/>
        </p:nvPicPr>
        <p:blipFill>
          <a:blip r:embed="rId6"/>
          <a:stretch>
            <a:fillRect/>
          </a:stretch>
        </p:blipFill>
        <p:spPr>
          <a:xfrm>
            <a:off x="2273143" y="1751480"/>
            <a:ext cx="363600" cy="363600"/>
          </a:xfrm>
          <a:prstGeom prst="ellipse">
            <a:avLst/>
          </a:prstGeom>
        </p:spPr>
      </p:pic>
      <p:pic>
        <p:nvPicPr>
          <p:cNvPr id="14" name="YouTube icon with link">
            <a:hlinkClick r:id="rId7"/>
          </p:cNvPr>
          <p:cNvPicPr>
            <a:picLocks noChangeAspect="1"/>
          </p:cNvPicPr>
          <p:nvPr userDrawn="1"/>
        </p:nvPicPr>
        <p:blipFill rotWithShape="1">
          <a:blip r:embed="rId8"/>
          <a:srcRect l="13793" t="1405" r="17847" b="2165"/>
          <a:stretch/>
        </p:blipFill>
        <p:spPr>
          <a:xfrm>
            <a:off x="1682827" y="1751480"/>
            <a:ext cx="364501" cy="363600"/>
          </a:xfrm>
          <a:prstGeom prst="ellipse">
            <a:avLst/>
          </a:prstGeom>
        </p:spPr>
      </p:pic>
      <p:pic>
        <p:nvPicPr>
          <p:cNvPr id="15" name="Twitter icon with link" descr="Twitter icon" title="Twitter icon">
            <a:hlinkClick r:id="rId9"/>
          </p:cNvPr>
          <p:cNvPicPr>
            <a:picLocks noChangeAspect="1"/>
          </p:cNvPicPr>
          <p:nvPr userDrawn="1"/>
        </p:nvPicPr>
        <p:blipFill>
          <a:blip r:embed="rId10"/>
          <a:stretch>
            <a:fillRect/>
          </a:stretch>
        </p:blipFill>
        <p:spPr>
          <a:xfrm>
            <a:off x="1093412" y="1751480"/>
            <a:ext cx="363600" cy="363600"/>
          </a:xfrm>
          <a:prstGeom prst="ellipse">
            <a:avLst/>
          </a:prstGeom>
        </p:spPr>
      </p:pic>
      <p:pic>
        <p:nvPicPr>
          <p:cNvPr id="16" name="Facebook icon with link">
            <a:hlinkClick r:id="rId11"/>
          </p:cNvPr>
          <p:cNvPicPr>
            <a:picLocks noChangeAspect="1"/>
          </p:cNvPicPr>
          <p:nvPr userDrawn="1"/>
        </p:nvPicPr>
        <p:blipFill>
          <a:blip r:embed="rId12"/>
          <a:stretch>
            <a:fillRect/>
          </a:stretch>
        </p:blipFill>
        <p:spPr>
          <a:xfrm>
            <a:off x="503997" y="1751480"/>
            <a:ext cx="363600" cy="363600"/>
          </a:xfrm>
          <a:prstGeom prst="rect">
            <a:avLst/>
          </a:prstGeom>
        </p:spPr>
      </p:pic>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4E800222-D95D-49AC-BFA2-064F0A24C4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2020 SAP SE </a:t>
            </a:r>
            <a:r>
              <a:rPr lang="de-DE" sz="800" b="0" noProof="0"/>
              <a:t>oder ein SAP-Konzernunternehmen. Alle Rechte vorbehalten</a:t>
            </a:r>
            <a:r>
              <a:rPr lang="en-US" sz="800" b="0" noProof="0"/>
              <a:t>.</a:t>
            </a:r>
            <a:endParaRPr lang="de-DE" sz="800" kern="0">
              <a:ea typeface="Arial Unicode MS" pitchFamily="34" charset="-128"/>
              <a:cs typeface="Arial Unicode MS" pitchFamily="34" charset="-128"/>
            </a:endParaRPr>
          </a:p>
          <a:p>
            <a:pPr>
              <a:spcBef>
                <a:spcPts val="600"/>
              </a:spcBef>
            </a:pPr>
            <a:r>
              <a:rPr lang="de-DE" sz="8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a:solidFill>
                  <a:schemeClr val="tx1"/>
                </a:solidFill>
                <a:effectLst/>
                <a:latin typeface="Arial"/>
                <a:ea typeface="+mn-ea"/>
                <a:cs typeface="+mn-cs"/>
              </a:rPr>
              <a:t> </a:t>
            </a:r>
            <a:r>
              <a:rPr lang="de-DE" sz="800" kern="1200" noProof="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a:solidFill>
                  <a:schemeClr val="tx1"/>
                </a:solidFill>
                <a:effectLst/>
                <a:latin typeface="Arial"/>
                <a:ea typeface="+mn-ea"/>
                <a:cs typeface="+mn-cs"/>
              </a:rPr>
              <a:t>Zusätzliche Informationen zur Marke und Vermerke finden Sie auf der Seite </a:t>
            </a:r>
            <a:r>
              <a:rPr lang="de-DE" sz="800" kern="1200" noProof="0">
                <a:solidFill>
                  <a:schemeClr val="tx1"/>
                </a:solidFill>
                <a:effectLst/>
                <a:latin typeface="Arial"/>
                <a:ea typeface="+mn-ea"/>
                <a:cs typeface="+mn-cs"/>
                <a:hlinkClick r:id="rId3"/>
              </a:rPr>
              <a:t>www.sap.com/corporate/de/legal/copyright.html</a:t>
            </a:r>
            <a:r>
              <a:rPr lang="de-DE" sz="800" kern="1200" noProof="0">
                <a:solidFill>
                  <a:schemeClr val="tx1"/>
                </a:solidFill>
                <a:effectLst/>
                <a:latin typeface="Arial"/>
                <a:ea typeface="+mn-ea"/>
                <a:cs typeface="+mn-cs"/>
              </a:rPr>
              <a:t>.</a:t>
            </a:r>
          </a:p>
        </p:txBody>
      </p:sp>
      <p:sp>
        <p:nvSpPr>
          <p:cNvPr id="16" name="Copyright information">
            <a:hlinkClick r:id="rId4"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www.sap.com/germany</a:t>
            </a:r>
            <a:r>
              <a:rPr lang="en-US" sz="1100" b="1" kern="1200">
                <a:solidFill>
                  <a:schemeClr val="tx1"/>
                </a:solidFill>
                <a:latin typeface="Arial"/>
                <a:ea typeface="Arial Unicode MS" panose="020B0604020202020204" pitchFamily="34" charset="-128"/>
                <a:cs typeface="+mn-cs"/>
              </a:rPr>
              <a:t>/contactsap</a:t>
            </a:r>
          </a:p>
        </p:txBody>
      </p:sp>
      <p:pic>
        <p:nvPicPr>
          <p:cNvPr id="12" name="Linkedin icon with link" descr="Linkedin icon " title="Linkedin icon ">
            <a:hlinkClick r:id="rId5"/>
          </p:cNvPr>
          <p:cNvPicPr>
            <a:picLocks noChangeAspect="1"/>
          </p:cNvPicPr>
          <p:nvPr userDrawn="1"/>
        </p:nvPicPr>
        <p:blipFill>
          <a:blip r:embed="rId6"/>
          <a:stretch>
            <a:fillRect/>
          </a:stretch>
        </p:blipFill>
        <p:spPr>
          <a:xfrm>
            <a:off x="2273143" y="1751480"/>
            <a:ext cx="363600" cy="363600"/>
          </a:xfrm>
          <a:prstGeom prst="ellipse">
            <a:avLst/>
          </a:prstGeom>
        </p:spPr>
      </p:pic>
      <p:pic>
        <p:nvPicPr>
          <p:cNvPr id="13" name="YouTube icon with link">
            <a:hlinkClick r:id="rId7"/>
          </p:cNvPr>
          <p:cNvPicPr>
            <a:picLocks noChangeAspect="1"/>
          </p:cNvPicPr>
          <p:nvPr userDrawn="1"/>
        </p:nvPicPr>
        <p:blipFill rotWithShape="1">
          <a:blip r:embed="rId8"/>
          <a:srcRect l="13793" t="1405" r="17847" b="2165"/>
          <a:stretch/>
        </p:blipFill>
        <p:spPr>
          <a:xfrm>
            <a:off x="1682827" y="1751480"/>
            <a:ext cx="364501" cy="363600"/>
          </a:xfrm>
          <a:prstGeom prst="ellipse">
            <a:avLst/>
          </a:prstGeom>
        </p:spPr>
      </p:pic>
      <p:pic>
        <p:nvPicPr>
          <p:cNvPr id="14" name="Twitter icon with link" descr="Twitter icon" title="Twitter icon">
            <a:hlinkClick r:id="rId9"/>
          </p:cNvPr>
          <p:cNvPicPr>
            <a:picLocks noChangeAspect="1"/>
          </p:cNvPicPr>
          <p:nvPr userDrawn="1"/>
        </p:nvPicPr>
        <p:blipFill>
          <a:blip r:embed="rId10"/>
          <a:stretch>
            <a:fillRect/>
          </a:stretch>
        </p:blipFill>
        <p:spPr>
          <a:xfrm>
            <a:off x="1093412" y="1751480"/>
            <a:ext cx="363600" cy="363600"/>
          </a:xfrm>
          <a:prstGeom prst="ellipse">
            <a:avLst/>
          </a:prstGeom>
        </p:spPr>
      </p:pic>
      <p:pic>
        <p:nvPicPr>
          <p:cNvPr id="15" name="Facebook icon with link">
            <a:hlinkClick r:id="rId11"/>
          </p:cNvPr>
          <p:cNvPicPr>
            <a:picLocks noChangeAspect="1"/>
          </p:cNvPicPr>
          <p:nvPr userDrawn="1"/>
        </p:nvPicPr>
        <p:blipFill>
          <a:blip r:embed="rId12"/>
          <a:stretch>
            <a:fillRect/>
          </a:stretch>
        </p:blipFill>
        <p:spPr>
          <a:xfrm>
            <a:off x="503997" y="1751480"/>
            <a:ext cx="363600" cy="363600"/>
          </a:xfrm>
          <a:prstGeom prst="rect">
            <a:avLst/>
          </a:prstGeom>
        </p:spPr>
      </p:pic>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56FA93D9-2EA3-451A-B989-8AB6FA858F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9"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0" name="SAP Ariba Logo" descr="SAP Ariba Logo" title="SAP Ariba Logo">
            <a:extLst>
              <a:ext uri="{FF2B5EF4-FFF2-40B4-BE49-F238E27FC236}">
                <a16:creationId xmlns:a16="http://schemas.microsoft.com/office/drawing/2014/main" id="{FE8E3BC1-501E-4723-93D4-1D0AA1B1DB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3048046299"/>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0089852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195A"/>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192189146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2020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3408294523"/>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8" r:id="rId8"/>
    <p:sldLayoutId id="2147483774" r:id="rId9"/>
    <p:sldLayoutId id="2147483779" r:id="rId10"/>
    <p:sldLayoutId id="2147483745" r:id="rId11"/>
    <p:sldLayoutId id="2147483760" r:id="rId12"/>
    <p:sldLayoutId id="2147483768" r:id="rId13"/>
    <p:sldLayoutId id="2147483769" r:id="rId14"/>
    <p:sldLayoutId id="2147483770" r:id="rId15"/>
    <p:sldLayoutId id="2147483744" r:id="rId16"/>
    <p:sldLayoutId id="2147483780" r:id="rId17"/>
    <p:sldLayoutId id="2147483757" r:id="rId18"/>
    <p:sldLayoutId id="2147483748" r:id="rId19"/>
    <p:sldLayoutId id="2147483771" r:id="rId20"/>
    <p:sldLayoutId id="2147483763" r:id="rId21"/>
    <p:sldLayoutId id="2147483751" r:id="rId22"/>
    <p:sldLayoutId id="2147483756" r:id="rId23"/>
    <p:sldLayoutId id="2147483740" r:id="rId24"/>
    <p:sldLayoutId id="2147483754" r:id="rId25"/>
    <p:sldLayoutId id="2147483755" r:id="rId26"/>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FAFCEBA-11F5-4F45-9A63-A3045847011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12508"/>
            <a:ext cx="12193200" cy="3430006"/>
          </a:xfrm>
        </p:spPr>
      </p:pic>
      <p:sp>
        <p:nvSpPr>
          <p:cNvPr id="35" name="Speaker"/>
          <p:cNvSpPr>
            <a:spLocks noGrp="1"/>
          </p:cNvSpPr>
          <p:nvPr>
            <p:ph type="subTitle" idx="1"/>
          </p:nvPr>
        </p:nvSpPr>
        <p:spPr>
          <a:xfrm>
            <a:off x="288000" y="5130489"/>
            <a:ext cx="10899174" cy="430887"/>
          </a:xfrm>
        </p:spPr>
        <p:txBody>
          <a:bodyPr/>
          <a:lstStyle/>
          <a:p>
            <a:r>
              <a:rPr lang="en-US" dirty="0"/>
              <a:t>OCT 28, 2020</a:t>
            </a:r>
            <a:endParaRPr lang="en-US" dirty="0">
              <a:cs typeface="Arial"/>
            </a:endParaRPr>
          </a:p>
        </p:txBody>
      </p:sp>
      <p:sp>
        <p:nvSpPr>
          <p:cNvPr id="8" name="Presentation Title"/>
          <p:cNvSpPr>
            <a:spLocks noGrp="1"/>
          </p:cNvSpPr>
          <p:nvPr>
            <p:ph type="title"/>
          </p:nvPr>
        </p:nvSpPr>
        <p:spPr>
          <a:xfrm>
            <a:off x="288000" y="4024430"/>
            <a:ext cx="11628000" cy="997196"/>
          </a:xfrm>
        </p:spPr>
        <p:txBody>
          <a:bodyPr/>
          <a:lstStyle/>
          <a:p>
            <a:r>
              <a:rPr lang="en-US" dirty="0"/>
              <a:t>Platform Support Webcast Series – Reporting APIs</a:t>
            </a:r>
            <a:br>
              <a:rPr lang="en-US" sz="3200" dirty="0"/>
            </a:br>
            <a:endParaRPr lang="en-US" sz="2800" dirty="0">
              <a:solidFill>
                <a:schemeClr val="accent1"/>
              </a:solidFill>
              <a:cs typeface="Arial"/>
            </a:endParaRPr>
          </a:p>
        </p:txBody>
      </p:sp>
    </p:spTree>
    <p:extLst>
      <p:ext uri="{BB962C8B-B14F-4D97-AF65-F5344CB8AC3E}">
        <p14:creationId xmlns:p14="http://schemas.microsoft.com/office/powerpoint/2010/main" val="162405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F5EB7-9AAA-4C95-BE98-DE25CB929C2E}"/>
              </a:ext>
            </a:extLst>
          </p:cNvPr>
          <p:cNvSpPr>
            <a:spLocks noGrp="1"/>
          </p:cNvSpPr>
          <p:nvPr>
            <p:ph type="body" sz="quarter" idx="10"/>
          </p:nvPr>
        </p:nvSpPr>
        <p:spPr>
          <a:xfrm>
            <a:off x="503999" y="647700"/>
            <a:ext cx="11186477" cy="5688300"/>
          </a:xfrm>
        </p:spPr>
        <p:txBody>
          <a:bodyPr/>
          <a:lstStyle/>
          <a:p>
            <a:r>
              <a:rPr lang="en-US" dirty="0"/>
              <a:t>Fetching the data can be further divided as –</a:t>
            </a:r>
          </a:p>
          <a:p>
            <a:pPr marL="457200" indent="-457200">
              <a:buFont typeface="+mj-lt"/>
              <a:buAutoNum type="arabicPeriod"/>
            </a:pPr>
            <a:r>
              <a:rPr lang="en-US" dirty="0"/>
              <a:t>Synchronous </a:t>
            </a:r>
          </a:p>
          <a:p>
            <a:pPr marL="457200" indent="-457200">
              <a:buFont typeface="+mj-lt"/>
              <a:buAutoNum type="arabicPeriod"/>
            </a:pPr>
            <a:r>
              <a:rPr lang="en-US" dirty="0"/>
              <a:t>Asynchronous</a:t>
            </a:r>
          </a:p>
          <a:p>
            <a:r>
              <a:rPr lang="en-US" dirty="0"/>
              <a:t>In the asynchronous usage, requested output is batched into ZIP files containing 1000 records per file, and these files can be downloaded one at a time. The maximum number of records returned is 10,000, or 10 files containing 1000 records per file. Files created in response to asynchronous requests expire after 48 hours.</a:t>
            </a:r>
          </a:p>
          <a:p>
            <a:r>
              <a:rPr lang="en-US" dirty="0"/>
              <a:t> </a:t>
            </a:r>
          </a:p>
          <a:p>
            <a:r>
              <a:rPr lang="en-US" dirty="0"/>
              <a:t>In the synchronous usage, requested output is batched and paginated, and results are returned one page at a time in JSON format. The maximum number of records returned is 10,000. The maximum number of records per page is 50.</a:t>
            </a:r>
          </a:p>
          <a:p>
            <a:endParaRPr lang="en-US" dirty="0"/>
          </a:p>
        </p:txBody>
      </p:sp>
    </p:spTree>
    <p:extLst>
      <p:ext uri="{BB962C8B-B14F-4D97-AF65-F5344CB8AC3E}">
        <p14:creationId xmlns:p14="http://schemas.microsoft.com/office/powerpoint/2010/main" val="46649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EED23-44DC-4801-ACC0-EACBBD51E6CA}"/>
              </a:ext>
            </a:extLst>
          </p:cNvPr>
          <p:cNvSpPr/>
          <p:nvPr/>
        </p:nvSpPr>
        <p:spPr>
          <a:xfrm>
            <a:off x="-1" y="552451"/>
            <a:ext cx="12195175" cy="64769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en-US" sz="2400" dirty="0"/>
              <a:t>Analytical reporting</a:t>
            </a:r>
          </a:p>
        </p:txBody>
      </p:sp>
      <p:sp>
        <p:nvSpPr>
          <p:cNvPr id="2" name="TextBox 1">
            <a:extLst>
              <a:ext uri="{FF2B5EF4-FFF2-40B4-BE49-F238E27FC236}">
                <a16:creationId xmlns:a16="http://schemas.microsoft.com/office/drawing/2014/main" id="{BA4C730D-94F8-4BF4-8FFA-1E41EEAA3397}"/>
              </a:ext>
            </a:extLst>
          </p:cNvPr>
          <p:cNvSpPr txBox="1"/>
          <p:nvPr/>
        </p:nvSpPr>
        <p:spPr>
          <a:xfrm>
            <a:off x="866775" y="2047876"/>
            <a:ext cx="9982200" cy="1938992"/>
          </a:xfrm>
          <a:prstGeom prst="rect">
            <a:avLst/>
          </a:prstGeom>
          <a:noFill/>
        </p:spPr>
        <p:txBody>
          <a:bodyPr wrap="square" lIns="0" tIns="0" rIns="0" bIns="0" rtlCol="0" anchor="t">
            <a:spAutoFit/>
          </a:bodyPr>
          <a:lstStyle/>
          <a:p>
            <a:pPr marL="342900" indent="-342900">
              <a:spcBef>
                <a:spcPct val="50000"/>
              </a:spcBef>
              <a:spcAft>
                <a:spcPct val="0"/>
              </a:spcAft>
              <a:buClr>
                <a:srgbClr val="F0AB00"/>
              </a:buClr>
              <a:buSzPct val="80000"/>
              <a:buAutoNum type="arabicPeriod"/>
            </a:pPr>
            <a:r>
              <a:rPr lang="en-US" sz="1800" kern="0" dirty="0">
                <a:ea typeface="Arial Unicode MS"/>
                <a:cs typeface="Arial Unicode MS"/>
              </a:rPr>
              <a:t>ASM data loads</a:t>
            </a:r>
          </a:p>
          <a:p>
            <a:pPr marL="342900" indent="-342900" fontAlgn="base">
              <a:spcBef>
                <a:spcPct val="50000"/>
              </a:spcBef>
              <a:spcAft>
                <a:spcPct val="0"/>
              </a:spcAft>
              <a:buClr>
                <a:srgbClr val="F0AB00"/>
              </a:buClr>
              <a:buSzPct val="80000"/>
              <a:buAutoNum type="arabicPeriod"/>
            </a:pPr>
            <a:r>
              <a:rPr lang="en-US" sz="1800" kern="0" dirty="0">
                <a:ea typeface="Arial Unicode MS"/>
                <a:cs typeface="Arial Unicode MS"/>
              </a:rPr>
              <a:t>Facts and Dimension</a:t>
            </a:r>
            <a:endParaRPr lang="en-US" sz="1800" kern="0" dirty="0">
              <a:ea typeface="Arial Unicode MS" pitchFamily="34" charset="-128"/>
              <a:cs typeface="Arial Unicode MS" pitchFamily="34" charset="-128"/>
            </a:endParaRPr>
          </a:p>
          <a:p>
            <a:pPr marL="342900" indent="-342900">
              <a:spcBef>
                <a:spcPct val="50000"/>
              </a:spcBef>
              <a:spcAft>
                <a:spcPct val="0"/>
              </a:spcAft>
              <a:buClr>
                <a:srgbClr val="F0AB00"/>
              </a:buClr>
              <a:buSzPct val="80000"/>
              <a:buAutoNum type="arabicPeriod"/>
            </a:pPr>
            <a:r>
              <a:rPr lang="en-US" sz="1800" kern="0" dirty="0">
                <a:ea typeface="Arial Unicode MS"/>
                <a:cs typeface="Arial Unicode MS"/>
              </a:rPr>
              <a:t>Create a sample report</a:t>
            </a:r>
            <a:endParaRPr lang="en-US" dirty="0"/>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179935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5E4AE0-1DF1-4D78-AB39-C43A3DFEE70E}"/>
              </a:ext>
            </a:extLst>
          </p:cNvPr>
          <p:cNvSpPr>
            <a:spLocks noGrp="1"/>
          </p:cNvSpPr>
          <p:nvPr>
            <p:ph type="body" sz="quarter" idx="11"/>
          </p:nvPr>
        </p:nvSpPr>
        <p:spPr>
          <a:xfrm>
            <a:off x="6457950" y="1007579"/>
            <a:ext cx="5118766" cy="5640872"/>
          </a:xfrm>
        </p:spPr>
        <p:txBody>
          <a:bodyPr vert="horz" lIns="0" tIns="0" rIns="0" bIns="0" rtlCol="0" anchor="t">
            <a:normAutofit/>
          </a:bodyPr>
          <a:lstStyle/>
          <a:p>
            <a:endParaRPr lang="en-US" dirty="0"/>
          </a:p>
        </p:txBody>
      </p:sp>
      <p:sp>
        <p:nvSpPr>
          <p:cNvPr id="2" name="Text Placeholder 1">
            <a:extLst>
              <a:ext uri="{FF2B5EF4-FFF2-40B4-BE49-F238E27FC236}">
                <a16:creationId xmlns:a16="http://schemas.microsoft.com/office/drawing/2014/main" id="{A3BBF936-FED5-4150-8DEF-DF66823CDAAE}"/>
              </a:ext>
            </a:extLst>
          </p:cNvPr>
          <p:cNvSpPr>
            <a:spLocks noGrp="1"/>
          </p:cNvSpPr>
          <p:nvPr>
            <p:ph type="body" sz="quarter" idx="10"/>
          </p:nvPr>
        </p:nvSpPr>
        <p:spPr>
          <a:xfrm>
            <a:off x="618458" y="1007579"/>
            <a:ext cx="5213541" cy="5328422"/>
          </a:xfrm>
        </p:spPr>
        <p:txBody>
          <a:bodyPr vert="horz" lIns="0" tIns="0" rIns="0" bIns="0" rtlCol="0" anchor="t">
            <a:normAutofit fontScale="85000" lnSpcReduction="10000"/>
          </a:bodyPr>
          <a:lstStyle/>
          <a:p>
            <a:pPr marL="342900" indent="-342900">
              <a:buFont typeface="Arial"/>
              <a:buChar char="•"/>
            </a:pPr>
            <a:r>
              <a:rPr lang="en-US" dirty="0">
                <a:cs typeface="Arial"/>
              </a:rPr>
              <a:t>Automated ASM loads are responsible for loading the data from downstream and upstream to the reporting module. </a:t>
            </a:r>
            <a:endParaRPr lang="en-US" dirty="0"/>
          </a:p>
          <a:p>
            <a:pPr marL="342900" indent="-342900">
              <a:buFont typeface="Arial"/>
              <a:buChar char="•"/>
            </a:pPr>
            <a:r>
              <a:rPr lang="en-US" dirty="0">
                <a:cs typeface="Arial"/>
              </a:rPr>
              <a:t>ASM loads are not scheduled on a specific hour, but they start at the earliest every 6 hours from the time the last data load finished.</a:t>
            </a:r>
          </a:p>
          <a:p>
            <a:pPr marL="342900" indent="-342900">
              <a:buFont typeface="Arial"/>
              <a:buChar char="•"/>
            </a:pPr>
            <a:r>
              <a:rPr lang="en-US" dirty="0">
                <a:cs typeface="Arial"/>
              </a:rPr>
              <a:t>If the ASM load queue is full,  then the waiting ASM load will begin as soon as a slot is available.</a:t>
            </a:r>
          </a:p>
          <a:p>
            <a:pPr marL="342900" indent="-342900">
              <a:buFont typeface="Arial"/>
              <a:buChar char="•"/>
            </a:pPr>
            <a:r>
              <a:rPr lang="en-US" dirty="0">
                <a:cs typeface="Arial"/>
              </a:rPr>
              <a:t>If a record is created/updated when an ASM data load is InProgress, then the changes will be reflected in reporting only in the next load.</a:t>
            </a:r>
          </a:p>
          <a:p>
            <a:pPr marL="342900" indent="-342900">
              <a:buFont typeface="Arial"/>
              <a:buChar char="•"/>
            </a:pPr>
            <a:r>
              <a:rPr lang="en-US" dirty="0">
                <a:cs typeface="Arial"/>
              </a:rPr>
              <a:t>To check the status of the ASM load operation on your realm, go to the below link:</a:t>
            </a:r>
          </a:p>
          <a:p>
            <a:r>
              <a:rPr lang="en-US" dirty="0">
                <a:cs typeface="Arial"/>
              </a:rPr>
              <a:t>      </a:t>
            </a:r>
            <a:r>
              <a:rPr lang="en-US" b="1" dirty="0"/>
              <a:t>Manage &gt; Administration &gt; Reporting Manager &gt;    Schema Manager &gt; Presentation schema</a:t>
            </a:r>
            <a:br>
              <a:rPr lang="en-US" dirty="0"/>
            </a:br>
            <a:endParaRPr lang="en-US" dirty="0">
              <a:cs typeface="Arial"/>
            </a:endParaRPr>
          </a:p>
          <a:p>
            <a:pPr marL="342900" indent="-342900">
              <a:buFont typeface="Arial"/>
              <a:buChar char="•"/>
            </a:pPr>
            <a:endParaRPr lang="en-US" dirty="0">
              <a:cs typeface="Arial"/>
            </a:endParaRPr>
          </a:p>
          <a:p>
            <a:endParaRPr lang="en-US" dirty="0">
              <a:cs typeface="Arial"/>
            </a:endParaRPr>
          </a:p>
          <a:p>
            <a:endParaRPr lang="en-US" dirty="0">
              <a:cs typeface="Arial"/>
            </a:endParaRPr>
          </a:p>
        </p:txBody>
      </p:sp>
      <p:sp>
        <p:nvSpPr>
          <p:cNvPr id="3" name="Title 2">
            <a:extLst>
              <a:ext uri="{FF2B5EF4-FFF2-40B4-BE49-F238E27FC236}">
                <a16:creationId xmlns:a16="http://schemas.microsoft.com/office/drawing/2014/main" id="{47D6252E-4ED3-44F6-98C5-44551F75275A}"/>
              </a:ext>
            </a:extLst>
          </p:cNvPr>
          <p:cNvSpPr>
            <a:spLocks noGrp="1"/>
          </p:cNvSpPr>
          <p:nvPr>
            <p:ph type="title"/>
          </p:nvPr>
        </p:nvSpPr>
        <p:spPr>
          <a:xfrm>
            <a:off x="618459" y="276536"/>
            <a:ext cx="10958258" cy="454094"/>
          </a:xfrm>
          <a:solidFill>
            <a:schemeClr val="accent1"/>
          </a:solidFill>
        </p:spPr>
        <p:txBody>
          <a:bodyPr/>
          <a:lstStyle/>
          <a:p>
            <a:r>
              <a:rPr lang="en-US" dirty="0">
                <a:cs typeface="Arial"/>
              </a:rPr>
              <a:t>   </a:t>
            </a:r>
            <a:r>
              <a:rPr lang="en-US" dirty="0">
                <a:ea typeface="+mj-lt"/>
                <a:cs typeface="+mj-lt"/>
              </a:rPr>
              <a:t>ASM data loads</a:t>
            </a:r>
            <a:br>
              <a:rPr lang="en-US" dirty="0">
                <a:cs typeface="Arial"/>
              </a:rPr>
            </a:br>
            <a:r>
              <a:rPr lang="en-US" dirty="0">
                <a:cs typeface="Arial"/>
              </a:rPr>
              <a:t>   </a:t>
            </a:r>
          </a:p>
        </p:txBody>
      </p:sp>
      <p:sp>
        <p:nvSpPr>
          <p:cNvPr id="6" name="Cylinder 5">
            <a:extLst>
              <a:ext uri="{FF2B5EF4-FFF2-40B4-BE49-F238E27FC236}">
                <a16:creationId xmlns:a16="http://schemas.microsoft.com/office/drawing/2014/main" id="{C052F962-0D0A-49EA-AA44-677DE2FBEEE7}"/>
              </a:ext>
            </a:extLst>
          </p:cNvPr>
          <p:cNvSpPr/>
          <p:nvPr/>
        </p:nvSpPr>
        <p:spPr bwMode="gray">
          <a:xfrm>
            <a:off x="6981358" y="1192881"/>
            <a:ext cx="1520482" cy="1892429"/>
          </a:xfrm>
          <a:prstGeom prst="can">
            <a:avLst/>
          </a:prstGeom>
          <a:solidFill>
            <a:schemeClr val="accent1">
              <a:lumMod val="20000"/>
              <a:lumOff val="80000"/>
            </a:schemeClr>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kern="0" dirty="0">
                <a:solidFill>
                  <a:schemeClr val="bg1"/>
                </a:solidFill>
                <a:ea typeface="Arial Unicode MS"/>
                <a:cs typeface="Arial Unicode MS"/>
              </a:rPr>
              <a:t>Downstream DB</a:t>
            </a:r>
            <a:endParaRPr lang="en-US" sz="1800"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7" name="Cylinder 6">
            <a:extLst>
              <a:ext uri="{FF2B5EF4-FFF2-40B4-BE49-F238E27FC236}">
                <a16:creationId xmlns:a16="http://schemas.microsoft.com/office/drawing/2014/main" id="{ECCB2C4C-1F10-4800-A79C-F230FDD18DE9}"/>
              </a:ext>
            </a:extLst>
          </p:cNvPr>
          <p:cNvSpPr/>
          <p:nvPr/>
        </p:nvSpPr>
        <p:spPr bwMode="gray">
          <a:xfrm>
            <a:off x="9355199" y="1192881"/>
            <a:ext cx="1492931" cy="1870325"/>
          </a:xfrm>
          <a:prstGeom prst="can">
            <a:avLst/>
          </a:prstGeom>
          <a:solidFill>
            <a:schemeClr val="accent3">
              <a:lumMod val="20000"/>
              <a:lumOff val="80000"/>
            </a:schemeClr>
          </a:solidFill>
          <a:ln w="25400" algn="ctr">
            <a:solidFill>
              <a:schemeClr val="accent3">
                <a:lumMod val="20000"/>
                <a:lumOff val="80000"/>
              </a:schemeClr>
            </a:solidFill>
            <a:miter lim="800000"/>
            <a:headEnd/>
            <a:tailEnd/>
          </a:ln>
        </p:spPr>
        <p:txBody>
          <a:bodyPr lIns="90000" tIns="72000" rIns="90000" bIns="72000" rtlCol="0" anchor="ctr"/>
          <a:lstStyle/>
          <a:p>
            <a:pPr algn="ctr" defTabSz="914400">
              <a:spcBef>
                <a:spcPct val="50000"/>
              </a:spcBef>
              <a:spcAft>
                <a:spcPct val="0"/>
              </a:spcAft>
              <a:buClr>
                <a:srgbClr val="F0AB00"/>
              </a:buClr>
              <a:buSzPct val="80000"/>
            </a:pPr>
            <a:r>
              <a:rPr lang="en-US" sz="1800" kern="0" dirty="0">
                <a:solidFill>
                  <a:schemeClr val="bg1"/>
                </a:solidFill>
                <a:ea typeface="Arial Unicode MS"/>
                <a:cs typeface="Arial Unicode MS"/>
              </a:rPr>
              <a:t>Upstream DB</a:t>
            </a:r>
            <a:endParaRPr lang="en-US" dirty="0">
              <a:solidFill>
                <a:schemeClr val="bg1"/>
              </a:solidFill>
            </a:endParaRPr>
          </a:p>
        </p:txBody>
      </p:sp>
      <p:sp>
        <p:nvSpPr>
          <p:cNvPr id="8" name="Cylinder 7">
            <a:extLst>
              <a:ext uri="{FF2B5EF4-FFF2-40B4-BE49-F238E27FC236}">
                <a16:creationId xmlns:a16="http://schemas.microsoft.com/office/drawing/2014/main" id="{A20C6A01-E2E2-451B-BEDB-06D5BD5B365E}"/>
              </a:ext>
            </a:extLst>
          </p:cNvPr>
          <p:cNvSpPr/>
          <p:nvPr/>
        </p:nvSpPr>
        <p:spPr bwMode="gray">
          <a:xfrm>
            <a:off x="7248939" y="4165030"/>
            <a:ext cx="3379304" cy="1760937"/>
          </a:xfrm>
          <a:prstGeom prst="can">
            <a:avLst/>
          </a:prstGeom>
          <a:solidFill>
            <a:schemeClr val="bg2"/>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kern="0" dirty="0">
                <a:solidFill>
                  <a:schemeClr val="bg1"/>
                </a:solidFill>
                <a:ea typeface="Arial Unicode MS"/>
                <a:cs typeface="Arial Unicode MS"/>
              </a:rPr>
              <a:t>Reporting DB</a:t>
            </a:r>
          </a:p>
          <a:p>
            <a:pPr algn="ctr" defTabSz="914400">
              <a:spcBef>
                <a:spcPct val="50000"/>
              </a:spcBef>
              <a:spcAft>
                <a:spcPct val="0"/>
              </a:spcAft>
              <a:buClr>
                <a:srgbClr val="F0AB00"/>
              </a:buClr>
              <a:buSzPct val="80000"/>
            </a:pPr>
            <a:r>
              <a:rPr lang="en-US" sz="1800" kern="0" dirty="0">
                <a:solidFill>
                  <a:schemeClr val="bg1"/>
                </a:solidFill>
                <a:ea typeface="Arial Unicode MS"/>
                <a:cs typeface="Arial Unicode MS"/>
              </a:rPr>
              <a:t>Presentation schema</a:t>
            </a:r>
            <a:endParaRPr lang="en-US" sz="1800" kern="0" dirty="0">
              <a:solidFill>
                <a:schemeClr val="bg1"/>
              </a:solidFill>
              <a:ea typeface="Arial Unicode MS" pitchFamily="34" charset="-128"/>
              <a:cs typeface="Arial Unicode MS" pitchFamily="34" charset="-128"/>
            </a:endParaRPr>
          </a:p>
        </p:txBody>
      </p:sp>
      <p:sp>
        <p:nvSpPr>
          <p:cNvPr id="9" name="TextBox 8">
            <a:extLst>
              <a:ext uri="{FF2B5EF4-FFF2-40B4-BE49-F238E27FC236}">
                <a16:creationId xmlns:a16="http://schemas.microsoft.com/office/drawing/2014/main" id="{CAD1F24F-36E1-45A5-9D6E-F2FBD076CDD5}"/>
              </a:ext>
            </a:extLst>
          </p:cNvPr>
          <p:cNvSpPr txBox="1"/>
          <p:nvPr/>
        </p:nvSpPr>
        <p:spPr>
          <a:xfrm>
            <a:off x="5011737" y="3486149"/>
            <a:ext cx="65" cy="27699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l"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sp>
        <p:nvSpPr>
          <p:cNvPr id="10" name="TextBox 9">
            <a:extLst>
              <a:ext uri="{FF2B5EF4-FFF2-40B4-BE49-F238E27FC236}">
                <a16:creationId xmlns:a16="http://schemas.microsoft.com/office/drawing/2014/main" id="{12901E09-BA7F-41AF-9C66-01E25791D425}"/>
              </a:ext>
            </a:extLst>
          </p:cNvPr>
          <p:cNvSpPr txBox="1"/>
          <p:nvPr/>
        </p:nvSpPr>
        <p:spPr>
          <a:xfrm>
            <a:off x="5154612" y="3629024"/>
            <a:ext cx="65" cy="27699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fontAlgn="base">
              <a:spcBef>
                <a:spcPct val="50000"/>
              </a:spcBef>
              <a:spcAft>
                <a:spcPct val="0"/>
              </a:spcAft>
              <a:buClr>
                <a:srgbClr val="F0AB00"/>
              </a:buClr>
              <a:buSzPct val="80000"/>
            </a:pPr>
            <a:endParaRPr lang="en-US" sz="1800" kern="0" dirty="0">
              <a:ea typeface="Arial Unicode MS"/>
              <a:cs typeface="Arial Unicode MS"/>
            </a:endParaRPr>
          </a:p>
        </p:txBody>
      </p:sp>
      <p:sp>
        <p:nvSpPr>
          <p:cNvPr id="12" name="Arrow: Down 11">
            <a:extLst>
              <a:ext uri="{FF2B5EF4-FFF2-40B4-BE49-F238E27FC236}">
                <a16:creationId xmlns:a16="http://schemas.microsoft.com/office/drawing/2014/main" id="{EAF8C997-3252-402A-8E67-51309900F3F2}"/>
              </a:ext>
            </a:extLst>
          </p:cNvPr>
          <p:cNvSpPr/>
          <p:nvPr/>
        </p:nvSpPr>
        <p:spPr bwMode="gray">
          <a:xfrm>
            <a:off x="7581145" y="3085310"/>
            <a:ext cx="320907" cy="1107897"/>
          </a:xfrm>
          <a:prstGeom prst="downArrow">
            <a:avLst/>
          </a:prstGeom>
          <a:solidFill>
            <a:schemeClr val="tx1"/>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3" name="Arrow: Down 12">
            <a:extLst>
              <a:ext uri="{FF2B5EF4-FFF2-40B4-BE49-F238E27FC236}">
                <a16:creationId xmlns:a16="http://schemas.microsoft.com/office/drawing/2014/main" id="{58285C6E-166C-4446-A852-91D39279A0CE}"/>
              </a:ext>
            </a:extLst>
          </p:cNvPr>
          <p:cNvSpPr/>
          <p:nvPr/>
        </p:nvSpPr>
        <p:spPr bwMode="gray">
          <a:xfrm>
            <a:off x="9941210" y="3084265"/>
            <a:ext cx="320907" cy="1080765"/>
          </a:xfrm>
          <a:prstGeom prst="downArrow">
            <a:avLst/>
          </a:prstGeom>
          <a:solidFill>
            <a:schemeClr val="tx1"/>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TextBox 13">
            <a:extLst>
              <a:ext uri="{FF2B5EF4-FFF2-40B4-BE49-F238E27FC236}">
                <a16:creationId xmlns:a16="http://schemas.microsoft.com/office/drawing/2014/main" id="{38D18112-1AD4-4AA3-82AF-A5C7CAAF7677}"/>
              </a:ext>
            </a:extLst>
          </p:cNvPr>
          <p:cNvSpPr txBox="1"/>
          <p:nvPr/>
        </p:nvSpPr>
        <p:spPr>
          <a:xfrm>
            <a:off x="6261379" y="3362259"/>
            <a:ext cx="151633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ct val="50000"/>
              </a:spcBef>
              <a:spcAft>
                <a:spcPct val="0"/>
              </a:spcAft>
              <a:buClr>
                <a:srgbClr val="F0AB00"/>
              </a:buClr>
              <a:buSzPct val="80000"/>
            </a:pPr>
            <a:r>
              <a:rPr lang="en-US" sz="1800" kern="0" dirty="0">
                <a:ea typeface="Arial Unicode MS"/>
                <a:cs typeface="Arial Unicode MS"/>
              </a:rPr>
              <a:t>    </a:t>
            </a:r>
            <a:r>
              <a:rPr lang="en-US" sz="1800" b="1" kern="0" dirty="0">
                <a:ea typeface="Arial Unicode MS"/>
                <a:cs typeface="Arial Unicode MS"/>
              </a:rPr>
              <a:t>ASM Load</a:t>
            </a:r>
            <a:endParaRPr lang="en-US" b="1" dirty="0"/>
          </a:p>
        </p:txBody>
      </p:sp>
      <p:sp>
        <p:nvSpPr>
          <p:cNvPr id="15" name="TextBox 14">
            <a:extLst>
              <a:ext uri="{FF2B5EF4-FFF2-40B4-BE49-F238E27FC236}">
                <a16:creationId xmlns:a16="http://schemas.microsoft.com/office/drawing/2014/main" id="{45FF69E7-25E2-461E-A75F-FE19F5566639}"/>
              </a:ext>
            </a:extLst>
          </p:cNvPr>
          <p:cNvSpPr txBox="1"/>
          <p:nvPr/>
        </p:nvSpPr>
        <p:spPr>
          <a:xfrm>
            <a:off x="10262117" y="3370749"/>
            <a:ext cx="1128514" cy="27699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fontAlgn="base">
              <a:spcBef>
                <a:spcPct val="50000"/>
              </a:spcBef>
              <a:spcAft>
                <a:spcPct val="0"/>
              </a:spcAft>
              <a:buClr>
                <a:srgbClr val="F0AB00"/>
              </a:buClr>
              <a:buSzPct val="80000"/>
            </a:pPr>
            <a:r>
              <a:rPr lang="en-US" sz="1800" b="1" kern="0" dirty="0">
                <a:ea typeface="Arial Unicode MS"/>
                <a:cs typeface="Arial Unicode MS"/>
              </a:rPr>
              <a:t>ASM Load</a:t>
            </a:r>
          </a:p>
        </p:txBody>
      </p:sp>
    </p:spTree>
    <p:extLst>
      <p:ext uri="{BB962C8B-B14F-4D97-AF65-F5344CB8AC3E}">
        <p14:creationId xmlns:p14="http://schemas.microsoft.com/office/powerpoint/2010/main" val="153122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769572-01C3-4F43-B248-21D15C81E496}"/>
              </a:ext>
            </a:extLst>
          </p:cNvPr>
          <p:cNvSpPr>
            <a:spLocks noGrp="1"/>
          </p:cNvSpPr>
          <p:nvPr>
            <p:ph type="body" sz="quarter" idx="11"/>
          </p:nvPr>
        </p:nvSpPr>
        <p:spPr>
          <a:xfrm>
            <a:off x="6219825" y="873332"/>
            <a:ext cx="5470652" cy="5462668"/>
          </a:xfrm>
        </p:spPr>
        <p:txBody>
          <a:bodyPr/>
          <a:lstStyle/>
          <a:p>
            <a:r>
              <a:rPr lang="en-US" dirty="0"/>
              <a:t>                                                     Facts</a:t>
            </a:r>
          </a:p>
          <a:p>
            <a:endParaRPr lang="en-US" dirty="0"/>
          </a:p>
          <a:p>
            <a:r>
              <a:rPr lang="en-US" dirty="0"/>
              <a:t>       Cost Center </a:t>
            </a:r>
          </a:p>
          <a:p>
            <a:r>
              <a:rPr lang="en-US" dirty="0"/>
              <a:t>         Dimension</a:t>
            </a:r>
          </a:p>
        </p:txBody>
      </p:sp>
      <p:sp>
        <p:nvSpPr>
          <p:cNvPr id="4" name="Text Placeholder 3">
            <a:extLst>
              <a:ext uri="{FF2B5EF4-FFF2-40B4-BE49-F238E27FC236}">
                <a16:creationId xmlns:a16="http://schemas.microsoft.com/office/drawing/2014/main" id="{A8BB672E-4E55-485B-855A-055DEA32AD3F}"/>
              </a:ext>
            </a:extLst>
          </p:cNvPr>
          <p:cNvSpPr>
            <a:spLocks noGrp="1"/>
          </p:cNvSpPr>
          <p:nvPr>
            <p:ph type="body" sz="quarter" idx="10"/>
          </p:nvPr>
        </p:nvSpPr>
        <p:spPr>
          <a:xfrm>
            <a:off x="504000" y="1104900"/>
            <a:ext cx="5328000" cy="5231100"/>
          </a:xfrm>
        </p:spPr>
        <p:txBody>
          <a:bodyPr>
            <a:normAutofit/>
          </a:bodyPr>
          <a:lstStyle/>
          <a:p>
            <a:r>
              <a:rPr lang="en-US" sz="1800" dirty="0"/>
              <a:t>What is a fact:</a:t>
            </a:r>
          </a:p>
          <a:p>
            <a:pPr marL="342900" indent="-342900">
              <a:buFont typeface="Arial" panose="020B0604020202020204" pitchFamily="34" charset="0"/>
              <a:buChar char="•"/>
            </a:pPr>
            <a:r>
              <a:rPr lang="en-US" sz="1800" dirty="0"/>
              <a:t>Facts hold information related to the transactional objects like Requisition, Purchase order, Contract Workspace, Sourcing Project etc.</a:t>
            </a:r>
          </a:p>
          <a:p>
            <a:pPr marL="342900" indent="-342900">
              <a:buFont typeface="Arial" panose="020B0604020202020204" pitchFamily="34" charset="0"/>
              <a:buChar char="•"/>
            </a:pPr>
            <a:r>
              <a:rPr lang="en-US" sz="1800" dirty="0"/>
              <a:t>While creating the report decide what information you are looking for and choose the facts that will provide it. For example, if you want to report on requisition spend, use Requisition fact.</a:t>
            </a:r>
          </a:p>
          <a:p>
            <a:r>
              <a:rPr lang="en-US" sz="1800"/>
              <a:t>What </a:t>
            </a:r>
            <a:r>
              <a:rPr lang="en-US" sz="1800" dirty="0"/>
              <a:t>is a dimension?</a:t>
            </a:r>
          </a:p>
          <a:p>
            <a:pPr marL="342900" indent="-342900">
              <a:buFont typeface="Arial" panose="020B0604020202020204" pitchFamily="34" charset="0"/>
              <a:buChar char="•"/>
            </a:pPr>
            <a:r>
              <a:rPr lang="en-US" sz="1800" dirty="0"/>
              <a:t>Dimensions are categories of information into which facts fall such as Commodity, Supplier , Cost center etc.</a:t>
            </a:r>
          </a:p>
          <a:p>
            <a:pPr marL="342900" indent="-342900">
              <a:buFont typeface="Arial" panose="020B0604020202020204" pitchFamily="34" charset="0"/>
              <a:buChar char="•"/>
            </a:pPr>
            <a:r>
              <a:rPr lang="en-US" sz="1800" dirty="0"/>
              <a:t>Dimensions can be used across multiple fact tables.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E232A299-F0D2-4C0C-893D-47FA6CF1B81E}"/>
              </a:ext>
            </a:extLst>
          </p:cNvPr>
          <p:cNvSpPr>
            <a:spLocks noGrp="1"/>
          </p:cNvSpPr>
          <p:nvPr>
            <p:ph type="title"/>
          </p:nvPr>
        </p:nvSpPr>
        <p:spPr>
          <a:solidFill>
            <a:schemeClr val="accent1"/>
          </a:solidFill>
        </p:spPr>
        <p:txBody>
          <a:bodyPr/>
          <a:lstStyle/>
          <a:p>
            <a:r>
              <a:rPr lang="en-US" dirty="0"/>
              <a:t>Facts and Dimension</a:t>
            </a:r>
          </a:p>
        </p:txBody>
      </p:sp>
      <p:sp>
        <p:nvSpPr>
          <p:cNvPr id="7" name="Rectangle 6">
            <a:extLst>
              <a:ext uri="{FF2B5EF4-FFF2-40B4-BE49-F238E27FC236}">
                <a16:creationId xmlns:a16="http://schemas.microsoft.com/office/drawing/2014/main" id="{52584303-BBD7-46D8-BD16-AE1505799968}"/>
              </a:ext>
            </a:extLst>
          </p:cNvPr>
          <p:cNvSpPr/>
          <p:nvPr/>
        </p:nvSpPr>
        <p:spPr bwMode="gray">
          <a:xfrm>
            <a:off x="6654974" y="2931708"/>
            <a:ext cx="1552575" cy="1104900"/>
          </a:xfrm>
          <a:prstGeom prst="rect">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Cost Center Id</a:t>
            </a:r>
          </a:p>
          <a:p>
            <a:pPr marR="0" algn="ctr" defTabSz="914400" eaLnBrk="1" fontAlgn="base" latinLnBrk="0" hangingPunct="1">
              <a:lnSpc>
                <a:spcPct val="100000"/>
              </a:lnSpc>
              <a:spcBef>
                <a:spcPct val="50000"/>
              </a:spcBef>
              <a:spcAft>
                <a:spcPct val="0"/>
              </a:spcAft>
              <a:buClr>
                <a:srgbClr val="F0AB00"/>
              </a:buClr>
              <a:buSzPct val="80000"/>
              <a:tabLst/>
            </a:pPr>
            <a:r>
              <a:rPr lang="en-US" sz="1000" kern="0" dirty="0">
                <a:ea typeface="Arial Unicode MS" pitchFamily="34" charset="-128"/>
                <a:cs typeface="Arial Unicode MS" pitchFamily="34" charset="-128"/>
              </a:rPr>
              <a:t>Cost Center Name</a:t>
            </a:r>
          </a:p>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Cost Center Management Hierarchy</a:t>
            </a:r>
          </a:p>
        </p:txBody>
      </p:sp>
      <p:sp>
        <p:nvSpPr>
          <p:cNvPr id="8" name="Rectangle 7">
            <a:extLst>
              <a:ext uri="{FF2B5EF4-FFF2-40B4-BE49-F238E27FC236}">
                <a16:creationId xmlns:a16="http://schemas.microsoft.com/office/drawing/2014/main" id="{B891E4CB-94E4-4B73-AD81-CDB65FC81554}"/>
              </a:ext>
            </a:extLst>
          </p:cNvPr>
          <p:cNvSpPr/>
          <p:nvPr/>
        </p:nvSpPr>
        <p:spPr bwMode="gray">
          <a:xfrm>
            <a:off x="9601199" y="1412818"/>
            <a:ext cx="1438276" cy="1171576"/>
          </a:xfrm>
          <a:prstGeom prst="rect">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highlight>
                  <a:srgbClr val="970A82"/>
                </a:highlight>
                <a:uLnTx/>
                <a:uFillTx/>
                <a:ea typeface="Arial Unicode MS" pitchFamily="34" charset="-128"/>
                <a:cs typeface="Arial Unicode MS" pitchFamily="34" charset="-128"/>
              </a:rPr>
              <a:t>Requisition Fact</a:t>
            </a:r>
          </a:p>
          <a:p>
            <a:pPr marR="0" algn="ctr" defTabSz="914400" eaLnBrk="1" fontAlgn="base" latinLnBrk="0" hangingPunct="1">
              <a:lnSpc>
                <a:spcPct val="100000"/>
              </a:lnSpc>
              <a:spcBef>
                <a:spcPct val="50000"/>
              </a:spcBef>
              <a:spcAft>
                <a:spcPct val="0"/>
              </a:spcAft>
              <a:buClr>
                <a:srgbClr val="F0AB00"/>
              </a:buClr>
              <a:buSzPct val="80000"/>
              <a:tabLst/>
            </a:pPr>
            <a:r>
              <a:rPr lang="en-US" sz="1000" kern="0" dirty="0">
                <a:ea typeface="Arial Unicode MS" pitchFamily="34" charset="-128"/>
                <a:cs typeface="Arial Unicode MS" pitchFamily="34" charset="-128"/>
              </a:rPr>
              <a:t>Requisition Id</a:t>
            </a:r>
          </a:p>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Cost Center Id</a:t>
            </a:r>
          </a:p>
        </p:txBody>
      </p:sp>
      <p:sp>
        <p:nvSpPr>
          <p:cNvPr id="9" name="Rectangle 8">
            <a:extLst>
              <a:ext uri="{FF2B5EF4-FFF2-40B4-BE49-F238E27FC236}">
                <a16:creationId xmlns:a16="http://schemas.microsoft.com/office/drawing/2014/main" id="{9A35AD81-07C1-4D32-B19F-C6F2FA9347D8}"/>
              </a:ext>
            </a:extLst>
          </p:cNvPr>
          <p:cNvSpPr/>
          <p:nvPr/>
        </p:nvSpPr>
        <p:spPr bwMode="gray">
          <a:xfrm>
            <a:off x="9612374" y="2931708"/>
            <a:ext cx="1438276" cy="1171576"/>
          </a:xfrm>
          <a:prstGeom prst="rect">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100" b="0" i="0" u="none" strike="noStrike" kern="0" cap="none" spc="0" normalizeH="0" baseline="0" noProof="0" dirty="0">
                <a:ln>
                  <a:noFill/>
                </a:ln>
                <a:effectLst/>
                <a:highlight>
                  <a:srgbClr val="970A82"/>
                </a:highlight>
                <a:uLnTx/>
                <a:uFillTx/>
                <a:ea typeface="Arial Unicode MS" pitchFamily="34" charset="-128"/>
                <a:cs typeface="Arial Unicode MS" pitchFamily="34" charset="-128"/>
              </a:rPr>
              <a:t>Purchase Order Fact</a:t>
            </a:r>
          </a:p>
          <a:p>
            <a:pPr marR="0" algn="ctr" defTabSz="914400" eaLnBrk="1" fontAlgn="base" latinLnBrk="0" hangingPunct="1">
              <a:lnSpc>
                <a:spcPct val="100000"/>
              </a:lnSpc>
              <a:spcBef>
                <a:spcPct val="50000"/>
              </a:spcBef>
              <a:spcAft>
                <a:spcPct val="0"/>
              </a:spcAft>
              <a:buClr>
                <a:srgbClr val="F0AB00"/>
              </a:buClr>
              <a:buSzPct val="80000"/>
              <a:tabLst/>
            </a:pPr>
            <a:r>
              <a:rPr lang="en-US" sz="1000" kern="0" dirty="0">
                <a:ea typeface="Arial Unicode MS" pitchFamily="34" charset="-128"/>
                <a:cs typeface="Arial Unicode MS" pitchFamily="34" charset="-128"/>
              </a:rPr>
              <a:t>PO Id</a:t>
            </a:r>
          </a:p>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Cost Center Id</a:t>
            </a:r>
          </a:p>
        </p:txBody>
      </p:sp>
      <p:sp>
        <p:nvSpPr>
          <p:cNvPr id="10" name="Rectangle 9">
            <a:extLst>
              <a:ext uri="{FF2B5EF4-FFF2-40B4-BE49-F238E27FC236}">
                <a16:creationId xmlns:a16="http://schemas.microsoft.com/office/drawing/2014/main" id="{8AFC29EC-BDCD-4D54-ADE5-8E3441ED387C}"/>
              </a:ext>
            </a:extLst>
          </p:cNvPr>
          <p:cNvSpPr/>
          <p:nvPr/>
        </p:nvSpPr>
        <p:spPr bwMode="gray">
          <a:xfrm>
            <a:off x="9598498" y="4477379"/>
            <a:ext cx="1438276" cy="1171576"/>
          </a:xfrm>
          <a:prstGeom prst="rect">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100" kern="0" dirty="0">
                <a:highlight>
                  <a:srgbClr val="970A82"/>
                </a:highlight>
                <a:ea typeface="Arial Unicode MS" pitchFamily="34" charset="-128"/>
                <a:cs typeface="Arial Unicode MS" pitchFamily="34" charset="-128"/>
              </a:rPr>
              <a:t>Invoice Fact</a:t>
            </a:r>
          </a:p>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Invoice Id</a:t>
            </a:r>
          </a:p>
          <a:p>
            <a:pPr marR="0" algn="ctr" defTabSz="914400" eaLnBrk="1" fontAlgn="base" latinLnBrk="0" hangingPunct="1">
              <a:lnSpc>
                <a:spcPct val="100000"/>
              </a:lnSpc>
              <a:spcBef>
                <a:spcPct val="50000"/>
              </a:spcBef>
              <a:spcAft>
                <a:spcPct val="0"/>
              </a:spcAft>
              <a:buClr>
                <a:srgbClr val="F0AB00"/>
              </a:buClr>
              <a:buSzPct val="80000"/>
              <a:tabLst/>
            </a:pPr>
            <a:r>
              <a:rPr lang="en-US" sz="1000" kern="0" dirty="0">
                <a:ea typeface="Arial Unicode MS" pitchFamily="34" charset="-128"/>
                <a:cs typeface="Arial Unicode MS" pitchFamily="34" charset="-128"/>
              </a:rPr>
              <a:t>Cost Center Id</a:t>
            </a:r>
            <a:endParaRPr kumimoji="0" lang="en-US" sz="10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13" name="Connector: Elbow 12">
            <a:extLst>
              <a:ext uri="{FF2B5EF4-FFF2-40B4-BE49-F238E27FC236}">
                <a16:creationId xmlns:a16="http://schemas.microsoft.com/office/drawing/2014/main" id="{D538F093-4AC1-459E-8C90-D17B3054BE89}"/>
              </a:ext>
            </a:extLst>
          </p:cNvPr>
          <p:cNvCxnSpPr>
            <a:cxnSpLocks/>
          </p:cNvCxnSpPr>
          <p:nvPr/>
        </p:nvCxnSpPr>
        <p:spPr>
          <a:xfrm flipV="1">
            <a:off x="8240775" y="2049316"/>
            <a:ext cx="1371599" cy="1171494"/>
          </a:xfrm>
          <a:prstGeom prst="bentConnector3">
            <a:avLst>
              <a:gd name="adj1" fmla="val 50000"/>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E580B5-5A13-441E-B172-6C0E08DEFD89}"/>
              </a:ext>
            </a:extLst>
          </p:cNvPr>
          <p:cNvCxnSpPr>
            <a:cxnSpLocks/>
          </p:cNvCxnSpPr>
          <p:nvPr/>
        </p:nvCxnSpPr>
        <p:spPr>
          <a:xfrm>
            <a:off x="8221425" y="3527021"/>
            <a:ext cx="1377073" cy="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DC9532DE-6057-4E14-9B0C-EF957A8ADD16}"/>
              </a:ext>
            </a:extLst>
          </p:cNvPr>
          <p:cNvCxnSpPr>
            <a:cxnSpLocks/>
          </p:cNvCxnSpPr>
          <p:nvPr/>
        </p:nvCxnSpPr>
        <p:spPr>
          <a:xfrm>
            <a:off x="8243476" y="3797345"/>
            <a:ext cx="1368898" cy="1342717"/>
          </a:xfrm>
          <a:prstGeom prst="bentConnector3">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2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94719-7907-495B-98B3-A1ABBBF58DAB}"/>
              </a:ext>
            </a:extLst>
          </p:cNvPr>
          <p:cNvSpPr>
            <a:spLocks noGrp="1"/>
          </p:cNvSpPr>
          <p:nvPr>
            <p:ph type="body" sz="quarter" idx="10"/>
          </p:nvPr>
        </p:nvSpPr>
        <p:spPr/>
        <p:txBody>
          <a:bodyPr/>
          <a:lstStyle/>
          <a:p>
            <a:r>
              <a:rPr lang="en-US" dirty="0"/>
              <a:t>Report creation involves 3 steps:</a:t>
            </a:r>
          </a:p>
          <a:p>
            <a:pPr marL="342900" indent="-342900">
              <a:buFont typeface="Arial" panose="020B0604020202020204" pitchFamily="34" charset="0"/>
              <a:buChar char="•"/>
            </a:pPr>
            <a:r>
              <a:rPr lang="en-US" dirty="0"/>
              <a:t>Selecting the source Data </a:t>
            </a:r>
          </a:p>
          <a:p>
            <a:pPr marL="342900" indent="-342900">
              <a:buFont typeface="Arial" panose="020B0604020202020204" pitchFamily="34" charset="0"/>
              <a:buChar char="•"/>
            </a:pPr>
            <a:r>
              <a:rPr lang="en-US" dirty="0"/>
              <a:t>Pivot Layout</a:t>
            </a:r>
          </a:p>
          <a:p>
            <a:pPr marL="342900" indent="-342900">
              <a:buFont typeface="Arial" panose="020B0604020202020204" pitchFamily="34" charset="0"/>
              <a:buChar char="•"/>
            </a:pPr>
            <a:r>
              <a:rPr lang="en-US" dirty="0"/>
              <a:t>Refine Data</a:t>
            </a:r>
          </a:p>
        </p:txBody>
      </p:sp>
      <p:sp>
        <p:nvSpPr>
          <p:cNvPr id="3" name="Title 2">
            <a:extLst>
              <a:ext uri="{FF2B5EF4-FFF2-40B4-BE49-F238E27FC236}">
                <a16:creationId xmlns:a16="http://schemas.microsoft.com/office/drawing/2014/main" id="{0B1C99A6-91FA-4DEE-814B-68F55AC71D1C}"/>
              </a:ext>
            </a:extLst>
          </p:cNvPr>
          <p:cNvSpPr>
            <a:spLocks noGrp="1"/>
          </p:cNvSpPr>
          <p:nvPr>
            <p:ph type="title"/>
          </p:nvPr>
        </p:nvSpPr>
        <p:spPr>
          <a:solidFill>
            <a:schemeClr val="accent1"/>
          </a:solidFill>
        </p:spPr>
        <p:txBody>
          <a:bodyPr/>
          <a:lstStyle/>
          <a:p>
            <a:r>
              <a:rPr lang="en-US" dirty="0"/>
              <a:t>Report Creation</a:t>
            </a:r>
          </a:p>
        </p:txBody>
      </p:sp>
    </p:spTree>
    <p:extLst>
      <p:ext uri="{BB962C8B-B14F-4D97-AF65-F5344CB8AC3E}">
        <p14:creationId xmlns:p14="http://schemas.microsoft.com/office/powerpoint/2010/main" val="102219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8EBDDF-5D95-471B-9667-605704A4B159}"/>
              </a:ext>
            </a:extLst>
          </p:cNvPr>
          <p:cNvSpPr>
            <a:spLocks noGrp="1"/>
          </p:cNvSpPr>
          <p:nvPr>
            <p:ph type="body" sz="quarter" idx="10"/>
          </p:nvPr>
        </p:nvSpPr>
        <p:spPr>
          <a:xfrm>
            <a:off x="504000" y="1114425"/>
            <a:ext cx="5328000" cy="5221575"/>
          </a:xfrm>
        </p:spPr>
        <p:txBody>
          <a:bodyPr/>
          <a:lstStyle/>
          <a:p>
            <a:pPr marL="342900" indent="-342900">
              <a:buFont typeface="Arial" panose="020B0604020202020204" pitchFamily="34" charset="0"/>
              <a:buChar char="•"/>
            </a:pPr>
            <a:r>
              <a:rPr lang="en-US" dirty="0"/>
              <a:t>Title and Description – Add a title and optional description</a:t>
            </a:r>
          </a:p>
          <a:p>
            <a:pPr marL="342900" indent="-342900">
              <a:buFont typeface="Arial" panose="020B0604020202020204" pitchFamily="34" charset="0"/>
              <a:buChar char="•"/>
            </a:pPr>
            <a:r>
              <a:rPr lang="en-US" dirty="0"/>
              <a:t>Reporting Currency – Select the currency you want to use for report data. The list of currencies available in the drop down depends on the other supported currencies added on customer settings page</a:t>
            </a:r>
          </a:p>
          <a:p>
            <a:pPr marL="342900" indent="-342900">
              <a:buFont typeface="Arial" panose="020B0604020202020204" pitchFamily="34" charset="0"/>
              <a:buChar char="•"/>
            </a:pPr>
            <a:r>
              <a:rPr lang="en-US" dirty="0"/>
              <a:t>Source Data – Select the main fact you want to report on</a:t>
            </a:r>
          </a:p>
          <a:p>
            <a:pPr marL="342900" indent="-342900">
              <a:buFont typeface="Arial" panose="020B0604020202020204" pitchFamily="34" charset="0"/>
              <a:buChar char="•"/>
            </a:pPr>
            <a:r>
              <a:rPr lang="en-US" dirty="0"/>
              <a:t>Available measures – You must add at least one measure field to your report. </a:t>
            </a:r>
          </a:p>
        </p:txBody>
      </p:sp>
      <p:sp>
        <p:nvSpPr>
          <p:cNvPr id="4" name="Title 3">
            <a:extLst>
              <a:ext uri="{FF2B5EF4-FFF2-40B4-BE49-F238E27FC236}">
                <a16:creationId xmlns:a16="http://schemas.microsoft.com/office/drawing/2014/main" id="{81CD36A0-B13F-4791-886F-4F757B61D3C2}"/>
              </a:ext>
            </a:extLst>
          </p:cNvPr>
          <p:cNvSpPr>
            <a:spLocks noGrp="1"/>
          </p:cNvSpPr>
          <p:nvPr>
            <p:ph type="title"/>
          </p:nvPr>
        </p:nvSpPr>
        <p:spPr>
          <a:solidFill>
            <a:schemeClr val="accent1"/>
          </a:solidFill>
        </p:spPr>
        <p:txBody>
          <a:bodyPr/>
          <a:lstStyle/>
          <a:p>
            <a:r>
              <a:rPr lang="en-US" dirty="0"/>
              <a:t>First Step : Select the source data</a:t>
            </a:r>
          </a:p>
        </p:txBody>
      </p:sp>
      <p:pic>
        <p:nvPicPr>
          <p:cNvPr id="2" name="Picture 1">
            <a:extLst>
              <a:ext uri="{FF2B5EF4-FFF2-40B4-BE49-F238E27FC236}">
                <a16:creationId xmlns:a16="http://schemas.microsoft.com/office/drawing/2014/main" id="{01EF59E5-8FE3-4140-A1D3-30DEA299C2FD}"/>
              </a:ext>
            </a:extLst>
          </p:cNvPr>
          <p:cNvPicPr>
            <a:picLocks noChangeAspect="1"/>
          </p:cNvPicPr>
          <p:nvPr/>
        </p:nvPicPr>
        <p:blipFill>
          <a:blip r:embed="rId2"/>
          <a:stretch>
            <a:fillRect/>
          </a:stretch>
        </p:blipFill>
        <p:spPr>
          <a:xfrm>
            <a:off x="5832000" y="1246948"/>
            <a:ext cx="6205192" cy="3775626"/>
          </a:xfrm>
          <a:prstGeom prst="rect">
            <a:avLst/>
          </a:prstGeom>
        </p:spPr>
      </p:pic>
    </p:spTree>
    <p:extLst>
      <p:ext uri="{BB962C8B-B14F-4D97-AF65-F5344CB8AC3E}">
        <p14:creationId xmlns:p14="http://schemas.microsoft.com/office/powerpoint/2010/main" val="156715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5AD4E-859D-41C9-B295-802283B78F0C}"/>
              </a:ext>
            </a:extLst>
          </p:cNvPr>
          <p:cNvSpPr>
            <a:spLocks noGrp="1"/>
          </p:cNvSpPr>
          <p:nvPr>
            <p:ph type="body" sz="quarter" idx="10"/>
          </p:nvPr>
        </p:nvSpPr>
        <p:spPr>
          <a:xfrm>
            <a:off x="504987" y="905625"/>
            <a:ext cx="11185200" cy="4716000"/>
          </a:xfrm>
        </p:spPr>
        <p:txBody>
          <a:bodyPr/>
          <a:lstStyle/>
          <a:p>
            <a:r>
              <a:rPr lang="en-US" dirty="0"/>
              <a:t>Other supported currencies for reporting:</a:t>
            </a:r>
          </a:p>
          <a:p>
            <a:pPr marL="342900" indent="-342900">
              <a:buFont typeface="Arial" panose="020B0604020202020204" pitchFamily="34" charset="0"/>
              <a:buChar char="•"/>
            </a:pPr>
            <a:r>
              <a:rPr lang="en-US" dirty="0"/>
              <a:t>We can add maximum of 7 currencies for reporting including the realms base currency.</a:t>
            </a:r>
          </a:p>
          <a:p>
            <a:pPr marL="342900" indent="-342900">
              <a:buFont typeface="Arial" panose="020B0604020202020204" pitchFamily="34" charset="0"/>
              <a:buChar char="•"/>
            </a:pPr>
            <a:r>
              <a:rPr lang="en-US" dirty="0"/>
              <a:t>Go to Manage &gt; Administration &gt; Reporting Manager &gt; Customer settings.</a:t>
            </a:r>
          </a:p>
          <a:p>
            <a:pPr marL="342900" indent="-342900">
              <a:buFont typeface="Arial" panose="020B0604020202020204" pitchFamily="34" charset="0"/>
              <a:buChar char="•"/>
            </a:pPr>
            <a:r>
              <a:rPr lang="en-US" dirty="0"/>
              <a:t>You can select additional currencies from Other Supported Currencies drop down.</a:t>
            </a:r>
          </a:p>
          <a:p>
            <a:pPr marL="342900" indent="-342900">
              <a:buFont typeface="Arial" panose="020B0604020202020204" pitchFamily="34" charset="0"/>
              <a:buChar char="•"/>
            </a:pPr>
            <a:r>
              <a:rPr lang="en-US" dirty="0"/>
              <a:t>For customers in dedicated schema, work with your SV deployment lead if you want to add additional currencies to reporting.</a:t>
            </a:r>
          </a:p>
        </p:txBody>
      </p:sp>
    </p:spTree>
    <p:extLst>
      <p:ext uri="{BB962C8B-B14F-4D97-AF65-F5344CB8AC3E}">
        <p14:creationId xmlns:p14="http://schemas.microsoft.com/office/powerpoint/2010/main" val="22774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504176-5BC9-4219-9DC5-6F12E363B1C3}"/>
              </a:ext>
            </a:extLst>
          </p:cNvPr>
          <p:cNvSpPr>
            <a:spLocks noGrp="1"/>
          </p:cNvSpPr>
          <p:nvPr>
            <p:ph type="body" sz="quarter" idx="10"/>
          </p:nvPr>
        </p:nvSpPr>
        <p:spPr>
          <a:xfrm>
            <a:off x="504000" y="1133475"/>
            <a:ext cx="5328000" cy="5202525"/>
          </a:xfrm>
        </p:spPr>
        <p:txBody>
          <a:bodyPr/>
          <a:lstStyle/>
          <a:p>
            <a:pPr marL="342900" indent="-342900">
              <a:buFont typeface="Arial" panose="020B0604020202020204" pitchFamily="34" charset="0"/>
              <a:buChar char="•"/>
            </a:pPr>
            <a:r>
              <a:rPr lang="en-US" dirty="0"/>
              <a:t>After selecting the main fact in Source data page, based on the fact that you have selected certain fields will be added to the detail field section of the report by default</a:t>
            </a:r>
          </a:p>
          <a:p>
            <a:pPr marL="342900" indent="-342900">
              <a:buFont typeface="Arial" panose="020B0604020202020204" pitchFamily="34" charset="0"/>
              <a:buChar char="•"/>
            </a:pPr>
            <a:r>
              <a:rPr lang="en-US" dirty="0"/>
              <a:t>To add additional field ,click on the Available Hierarchies drop down and select Available fields to show the list of all available fields.</a:t>
            </a:r>
          </a:p>
          <a:p>
            <a:pPr marL="342900" indent="-342900">
              <a:buFont typeface="Arial" panose="020B0604020202020204" pitchFamily="34" charset="0"/>
              <a:buChar char="•"/>
            </a:pPr>
            <a:r>
              <a:rPr lang="en-US" dirty="0"/>
              <a:t>Select the field and add as Page field/Column Field/ Row field/Detail field</a:t>
            </a:r>
          </a:p>
          <a:p>
            <a:pPr marL="342900" indent="-342900">
              <a:buFont typeface="Arial" panose="020B0604020202020204" pitchFamily="34" charset="0"/>
              <a:buChar char="•"/>
            </a:pPr>
            <a:r>
              <a:rPr lang="en-US" dirty="0"/>
              <a:t>After adding the field, you can drag and drop fields between the areas of the pivot layout to move them from row to column to page.</a:t>
            </a:r>
          </a:p>
        </p:txBody>
      </p:sp>
      <p:sp>
        <p:nvSpPr>
          <p:cNvPr id="4" name="Title 3">
            <a:extLst>
              <a:ext uri="{FF2B5EF4-FFF2-40B4-BE49-F238E27FC236}">
                <a16:creationId xmlns:a16="http://schemas.microsoft.com/office/drawing/2014/main" id="{C60E68FB-C017-416E-A2E2-CDBB5C038576}"/>
              </a:ext>
            </a:extLst>
          </p:cNvPr>
          <p:cNvSpPr>
            <a:spLocks noGrp="1"/>
          </p:cNvSpPr>
          <p:nvPr>
            <p:ph type="title"/>
          </p:nvPr>
        </p:nvSpPr>
        <p:spPr>
          <a:solidFill>
            <a:schemeClr val="accent1"/>
          </a:solidFill>
        </p:spPr>
        <p:txBody>
          <a:bodyPr/>
          <a:lstStyle/>
          <a:p>
            <a:r>
              <a:rPr lang="en-US" dirty="0"/>
              <a:t>Second Step : Pivot Layout</a:t>
            </a:r>
          </a:p>
        </p:txBody>
      </p:sp>
      <p:pic>
        <p:nvPicPr>
          <p:cNvPr id="2" name="Picture 1">
            <a:extLst>
              <a:ext uri="{FF2B5EF4-FFF2-40B4-BE49-F238E27FC236}">
                <a16:creationId xmlns:a16="http://schemas.microsoft.com/office/drawing/2014/main" id="{0754BE24-AEE0-4DEE-B8D2-503141CEC336}"/>
              </a:ext>
            </a:extLst>
          </p:cNvPr>
          <p:cNvPicPr>
            <a:picLocks noChangeAspect="1"/>
          </p:cNvPicPr>
          <p:nvPr/>
        </p:nvPicPr>
        <p:blipFill>
          <a:blip r:embed="rId2"/>
          <a:stretch>
            <a:fillRect/>
          </a:stretch>
        </p:blipFill>
        <p:spPr>
          <a:xfrm>
            <a:off x="5992811" y="1504951"/>
            <a:ext cx="5697666" cy="3590824"/>
          </a:xfrm>
          <a:prstGeom prst="rect">
            <a:avLst/>
          </a:prstGeom>
        </p:spPr>
      </p:pic>
    </p:spTree>
    <p:extLst>
      <p:ext uri="{BB962C8B-B14F-4D97-AF65-F5344CB8AC3E}">
        <p14:creationId xmlns:p14="http://schemas.microsoft.com/office/powerpoint/2010/main" val="1688012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1C27B5B-E5F8-4CAD-A371-C4F515694601}"/>
              </a:ext>
            </a:extLst>
          </p:cNvPr>
          <p:cNvSpPr>
            <a:spLocks noGrp="1"/>
          </p:cNvSpPr>
          <p:nvPr>
            <p:ph type="body" sz="quarter" idx="10"/>
          </p:nvPr>
        </p:nvSpPr>
        <p:spPr>
          <a:xfrm>
            <a:off x="502724" y="1133475"/>
            <a:ext cx="11186476" cy="5202525"/>
          </a:xfrm>
        </p:spPr>
        <p:txBody>
          <a:bodyPr/>
          <a:lstStyle/>
          <a:p>
            <a:pPr marL="342900" indent="-342900">
              <a:buFont typeface="Arial" panose="020B0604020202020204" pitchFamily="34" charset="0"/>
              <a:buChar char="•"/>
            </a:pPr>
            <a:r>
              <a:rPr lang="en-US" dirty="0"/>
              <a:t>Refine data page of the report allows you to set initial filters for the report</a:t>
            </a:r>
          </a:p>
          <a:p>
            <a:pPr marL="342900" indent="-342900">
              <a:buFont typeface="Arial" panose="020B0604020202020204" pitchFamily="34" charset="0"/>
              <a:buChar char="•"/>
            </a:pPr>
            <a:r>
              <a:rPr lang="en-US" dirty="0"/>
              <a:t>All reports includes a date field filter on Refine data page</a:t>
            </a:r>
          </a:p>
          <a:p>
            <a:pPr marL="342900" indent="-342900">
              <a:buFont typeface="Arial" panose="020B0604020202020204" pitchFamily="34" charset="0"/>
              <a:buChar char="•"/>
            </a:pPr>
            <a:r>
              <a:rPr lang="en-US" dirty="0"/>
              <a:t>Use Advanced Options to filter even more precisely by date if your report includes more than one date field.</a:t>
            </a:r>
          </a:p>
          <a:p>
            <a:endParaRPr lang="en-US" dirty="0"/>
          </a:p>
        </p:txBody>
      </p:sp>
      <p:sp>
        <p:nvSpPr>
          <p:cNvPr id="4" name="Title 3">
            <a:extLst>
              <a:ext uri="{FF2B5EF4-FFF2-40B4-BE49-F238E27FC236}">
                <a16:creationId xmlns:a16="http://schemas.microsoft.com/office/drawing/2014/main" id="{FBA81508-7F12-4295-BE51-393EB9BA70C8}"/>
              </a:ext>
            </a:extLst>
          </p:cNvPr>
          <p:cNvSpPr>
            <a:spLocks noGrp="1"/>
          </p:cNvSpPr>
          <p:nvPr>
            <p:ph type="title"/>
          </p:nvPr>
        </p:nvSpPr>
        <p:spPr>
          <a:solidFill>
            <a:schemeClr val="accent1"/>
          </a:solidFill>
        </p:spPr>
        <p:txBody>
          <a:bodyPr/>
          <a:lstStyle/>
          <a:p>
            <a:r>
              <a:rPr lang="en-US" dirty="0"/>
              <a:t>Third Step: Refine Date</a:t>
            </a:r>
          </a:p>
        </p:txBody>
      </p:sp>
      <p:pic>
        <p:nvPicPr>
          <p:cNvPr id="6" name="Picture 5">
            <a:extLst>
              <a:ext uri="{FF2B5EF4-FFF2-40B4-BE49-F238E27FC236}">
                <a16:creationId xmlns:a16="http://schemas.microsoft.com/office/drawing/2014/main" id="{DDDC04CD-E3BB-4949-A6B2-57CCEBC6EAFD}"/>
              </a:ext>
            </a:extLst>
          </p:cNvPr>
          <p:cNvPicPr>
            <a:picLocks noChangeAspect="1"/>
          </p:cNvPicPr>
          <p:nvPr/>
        </p:nvPicPr>
        <p:blipFill>
          <a:blip r:embed="rId2"/>
          <a:stretch>
            <a:fillRect/>
          </a:stretch>
        </p:blipFill>
        <p:spPr>
          <a:xfrm>
            <a:off x="1400174" y="3220278"/>
            <a:ext cx="7096126" cy="3008244"/>
          </a:xfrm>
          <a:prstGeom prst="rect">
            <a:avLst/>
          </a:prstGeom>
        </p:spPr>
      </p:pic>
    </p:spTree>
    <p:extLst>
      <p:ext uri="{BB962C8B-B14F-4D97-AF65-F5344CB8AC3E}">
        <p14:creationId xmlns:p14="http://schemas.microsoft.com/office/powerpoint/2010/main" val="166791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852596-E0E3-4349-84E4-B509B5FC8F36}"/>
              </a:ext>
            </a:extLst>
          </p:cNvPr>
          <p:cNvPicPr>
            <a:picLocks noChangeAspect="1"/>
          </p:cNvPicPr>
          <p:nvPr/>
        </p:nvPicPr>
        <p:blipFill>
          <a:blip r:embed="rId2"/>
          <a:stretch>
            <a:fillRect/>
          </a:stretch>
        </p:blipFill>
        <p:spPr>
          <a:xfrm>
            <a:off x="471311" y="1048173"/>
            <a:ext cx="11251851" cy="4761653"/>
          </a:xfrm>
          <a:prstGeom prst="rect">
            <a:avLst/>
          </a:prstGeom>
        </p:spPr>
      </p:pic>
      <p:sp>
        <p:nvSpPr>
          <p:cNvPr id="2" name="Text Placeholder 1">
            <a:extLst>
              <a:ext uri="{FF2B5EF4-FFF2-40B4-BE49-F238E27FC236}">
                <a16:creationId xmlns:a16="http://schemas.microsoft.com/office/drawing/2014/main" id="{F5B45D24-3497-42D1-996D-85DC7BC61B46}"/>
              </a:ext>
            </a:extLst>
          </p:cNvPr>
          <p:cNvSpPr>
            <a:spLocks noGrp="1"/>
          </p:cNvSpPr>
          <p:nvPr>
            <p:ph type="body" sz="quarter" idx="10"/>
          </p:nvPr>
        </p:nvSpPr>
        <p:spPr>
          <a:xfrm>
            <a:off x="352426" y="466725"/>
            <a:ext cx="11519026" cy="5844524"/>
          </a:xfrm>
        </p:spPr>
        <p:txBody>
          <a:bodyPr/>
          <a:lstStyle/>
          <a:p>
            <a:endParaRPr lang="en-US" dirty="0"/>
          </a:p>
        </p:txBody>
      </p:sp>
    </p:spTree>
    <p:extLst>
      <p:ext uri="{BB962C8B-B14F-4D97-AF65-F5344CB8AC3E}">
        <p14:creationId xmlns:p14="http://schemas.microsoft.com/office/powerpoint/2010/main" val="219730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3D880-9633-4AA3-B674-9FB1E86F696A}"/>
              </a:ext>
            </a:extLst>
          </p:cNvPr>
          <p:cNvSpPr>
            <a:spLocks noGrp="1"/>
          </p:cNvSpPr>
          <p:nvPr>
            <p:ph type="title"/>
          </p:nvPr>
        </p:nvSpPr>
        <p:spPr>
          <a:xfrm>
            <a:off x="504001" y="473520"/>
            <a:ext cx="11186476" cy="369332"/>
          </a:xfrm>
        </p:spPr>
        <p:txBody>
          <a:bodyPr/>
          <a:lstStyle/>
          <a:p>
            <a:r>
              <a:rPr lang="en-US"/>
              <a:t>Agenda</a:t>
            </a:r>
          </a:p>
        </p:txBody>
      </p:sp>
      <p:sp>
        <p:nvSpPr>
          <p:cNvPr id="5" name="Flowchart: Connector 4">
            <a:extLst>
              <a:ext uri="{FF2B5EF4-FFF2-40B4-BE49-F238E27FC236}">
                <a16:creationId xmlns:a16="http://schemas.microsoft.com/office/drawing/2014/main" id="{A434CDD0-6E07-42A1-8E0C-E63ABEC9EAF3}"/>
              </a:ext>
            </a:extLst>
          </p:cNvPr>
          <p:cNvSpPr/>
          <p:nvPr/>
        </p:nvSpPr>
        <p:spPr bwMode="gray">
          <a:xfrm>
            <a:off x="802640" y="2131576"/>
            <a:ext cx="985520" cy="934720"/>
          </a:xfrm>
          <a:prstGeom prst="flowChartConnector">
            <a:avLst/>
          </a:prstGeom>
          <a:solidFill>
            <a:srgbClr val="FFC000"/>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816E3A22-15F2-410B-84FD-0410020D5D29}"/>
              </a:ext>
            </a:extLst>
          </p:cNvPr>
          <p:cNvSpPr txBox="1"/>
          <p:nvPr/>
        </p:nvSpPr>
        <p:spPr>
          <a:xfrm>
            <a:off x="1026160" y="2321937"/>
            <a:ext cx="538480"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3600" b="1" kern="0" dirty="0">
                <a:solidFill>
                  <a:schemeClr val="bg1"/>
                </a:solidFill>
                <a:ea typeface="Arial Unicode MS" pitchFamily="34" charset="-128"/>
                <a:cs typeface="Arial Unicode MS" pitchFamily="34" charset="-128"/>
              </a:rPr>
              <a:t>10</a:t>
            </a:r>
          </a:p>
        </p:txBody>
      </p:sp>
      <p:sp>
        <p:nvSpPr>
          <p:cNvPr id="11" name="Flowchart: Connector 10">
            <a:extLst>
              <a:ext uri="{FF2B5EF4-FFF2-40B4-BE49-F238E27FC236}">
                <a16:creationId xmlns:a16="http://schemas.microsoft.com/office/drawing/2014/main" id="{1A357C88-F162-417F-A4A4-588F5EDD8953}"/>
              </a:ext>
            </a:extLst>
          </p:cNvPr>
          <p:cNvSpPr/>
          <p:nvPr/>
        </p:nvSpPr>
        <p:spPr bwMode="gray">
          <a:xfrm>
            <a:off x="802640" y="1019854"/>
            <a:ext cx="985520" cy="934720"/>
          </a:xfrm>
          <a:prstGeom prst="flowChartConnector">
            <a:avLst/>
          </a:prstGeom>
          <a:solidFill>
            <a:srgbClr val="FFC000"/>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2" name="TextBox 11">
            <a:extLst>
              <a:ext uri="{FF2B5EF4-FFF2-40B4-BE49-F238E27FC236}">
                <a16:creationId xmlns:a16="http://schemas.microsoft.com/office/drawing/2014/main" id="{E3FFE8C1-949C-44E4-A507-D93B85CC207B}"/>
              </a:ext>
            </a:extLst>
          </p:cNvPr>
          <p:cNvSpPr txBox="1"/>
          <p:nvPr/>
        </p:nvSpPr>
        <p:spPr>
          <a:xfrm>
            <a:off x="1026160" y="1210215"/>
            <a:ext cx="538480"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3600" b="1" kern="0" dirty="0">
                <a:solidFill>
                  <a:schemeClr val="bg1"/>
                </a:solidFill>
                <a:ea typeface="Arial Unicode MS" pitchFamily="34" charset="-128"/>
                <a:cs typeface="Arial Unicode MS" pitchFamily="34" charset="-128"/>
              </a:rPr>
              <a:t>10</a:t>
            </a:r>
          </a:p>
        </p:txBody>
      </p:sp>
      <p:sp>
        <p:nvSpPr>
          <p:cNvPr id="13" name="Flowchart: Connector 12">
            <a:extLst>
              <a:ext uri="{FF2B5EF4-FFF2-40B4-BE49-F238E27FC236}">
                <a16:creationId xmlns:a16="http://schemas.microsoft.com/office/drawing/2014/main" id="{69DB437C-98F3-4453-AE68-44D95195DC04}"/>
              </a:ext>
            </a:extLst>
          </p:cNvPr>
          <p:cNvSpPr/>
          <p:nvPr/>
        </p:nvSpPr>
        <p:spPr bwMode="gray">
          <a:xfrm>
            <a:off x="802640" y="4381738"/>
            <a:ext cx="985520" cy="934720"/>
          </a:xfrm>
          <a:prstGeom prst="flowChartConnector">
            <a:avLst/>
          </a:prstGeom>
          <a:solidFill>
            <a:srgbClr val="FFC000"/>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4" name="TextBox 13">
            <a:extLst>
              <a:ext uri="{FF2B5EF4-FFF2-40B4-BE49-F238E27FC236}">
                <a16:creationId xmlns:a16="http://schemas.microsoft.com/office/drawing/2014/main" id="{95C348D6-7D8F-4BA7-921E-945D09A57620}"/>
              </a:ext>
            </a:extLst>
          </p:cNvPr>
          <p:cNvSpPr txBox="1"/>
          <p:nvPr/>
        </p:nvSpPr>
        <p:spPr>
          <a:xfrm>
            <a:off x="1026160" y="4572099"/>
            <a:ext cx="538480"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3600" b="1" kern="0" dirty="0">
                <a:solidFill>
                  <a:schemeClr val="bg1"/>
                </a:solidFill>
                <a:ea typeface="Arial Unicode MS" pitchFamily="34" charset="-128"/>
                <a:cs typeface="Arial Unicode MS" pitchFamily="34" charset="-128"/>
              </a:rPr>
              <a:t>10</a:t>
            </a:r>
          </a:p>
        </p:txBody>
      </p:sp>
      <p:sp>
        <p:nvSpPr>
          <p:cNvPr id="19" name="Flowchart: Connector 18">
            <a:extLst>
              <a:ext uri="{FF2B5EF4-FFF2-40B4-BE49-F238E27FC236}">
                <a16:creationId xmlns:a16="http://schemas.microsoft.com/office/drawing/2014/main" id="{E57D85A2-2ADA-46A3-8CCF-5328D3BE542F}"/>
              </a:ext>
            </a:extLst>
          </p:cNvPr>
          <p:cNvSpPr/>
          <p:nvPr/>
        </p:nvSpPr>
        <p:spPr bwMode="gray">
          <a:xfrm>
            <a:off x="802640" y="3256657"/>
            <a:ext cx="985520" cy="934720"/>
          </a:xfrm>
          <a:prstGeom prst="flowChartConnector">
            <a:avLst/>
          </a:prstGeom>
          <a:solidFill>
            <a:srgbClr val="FFC000"/>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0" name="TextBox 19">
            <a:extLst>
              <a:ext uri="{FF2B5EF4-FFF2-40B4-BE49-F238E27FC236}">
                <a16:creationId xmlns:a16="http://schemas.microsoft.com/office/drawing/2014/main" id="{96D50BEC-DDD5-49BA-B0F8-B184A16610E1}"/>
              </a:ext>
            </a:extLst>
          </p:cNvPr>
          <p:cNvSpPr txBox="1"/>
          <p:nvPr/>
        </p:nvSpPr>
        <p:spPr>
          <a:xfrm>
            <a:off x="1026160" y="3447018"/>
            <a:ext cx="538480"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3600" b="1" kern="0" dirty="0">
                <a:solidFill>
                  <a:schemeClr val="bg1"/>
                </a:solidFill>
                <a:ea typeface="Arial Unicode MS" pitchFamily="34" charset="-128"/>
                <a:cs typeface="Arial Unicode MS" pitchFamily="34" charset="-128"/>
              </a:rPr>
              <a:t>15</a:t>
            </a:r>
          </a:p>
        </p:txBody>
      </p:sp>
      <p:sp>
        <p:nvSpPr>
          <p:cNvPr id="21" name="Rectangle 20">
            <a:extLst>
              <a:ext uri="{FF2B5EF4-FFF2-40B4-BE49-F238E27FC236}">
                <a16:creationId xmlns:a16="http://schemas.microsoft.com/office/drawing/2014/main" id="{369CF184-FBA3-49BA-AC9B-C7B1797CFF72}"/>
              </a:ext>
            </a:extLst>
          </p:cNvPr>
          <p:cNvSpPr/>
          <p:nvPr/>
        </p:nvSpPr>
        <p:spPr>
          <a:xfrm>
            <a:off x="2011680" y="1256381"/>
            <a:ext cx="6096000" cy="461665"/>
          </a:xfrm>
          <a:prstGeom prst="rect">
            <a:avLst/>
          </a:prstGeom>
        </p:spPr>
        <p:txBody>
          <a:bodyPr>
            <a:spAutoFit/>
          </a:bodyPr>
          <a:lstStyle/>
          <a:p>
            <a:pPr lvl="0"/>
            <a:r>
              <a:rPr lang="en-US" sz="2400" b="1" dirty="0"/>
              <a:t>Introduction to API and developer Portal</a:t>
            </a:r>
          </a:p>
        </p:txBody>
      </p:sp>
      <p:sp>
        <p:nvSpPr>
          <p:cNvPr id="22" name="Rectangle 21">
            <a:extLst>
              <a:ext uri="{FF2B5EF4-FFF2-40B4-BE49-F238E27FC236}">
                <a16:creationId xmlns:a16="http://schemas.microsoft.com/office/drawing/2014/main" id="{07D75D44-E434-4038-B54E-F275D1E65FD6}"/>
              </a:ext>
            </a:extLst>
          </p:cNvPr>
          <p:cNvSpPr/>
          <p:nvPr/>
        </p:nvSpPr>
        <p:spPr>
          <a:xfrm>
            <a:off x="2011680" y="2368103"/>
            <a:ext cx="6096000" cy="461665"/>
          </a:xfrm>
          <a:prstGeom prst="rect">
            <a:avLst/>
          </a:prstGeom>
        </p:spPr>
        <p:txBody>
          <a:bodyPr anchor="t">
            <a:spAutoFit/>
          </a:bodyPr>
          <a:lstStyle/>
          <a:p>
            <a:r>
              <a:rPr lang="en-US" sz="2400" b="1" dirty="0"/>
              <a:t>Analytical Reporting</a:t>
            </a:r>
            <a:endParaRPr lang="en-US" sz="2400" dirty="0"/>
          </a:p>
        </p:txBody>
      </p:sp>
      <p:sp>
        <p:nvSpPr>
          <p:cNvPr id="23" name="Rectangle 22">
            <a:extLst>
              <a:ext uri="{FF2B5EF4-FFF2-40B4-BE49-F238E27FC236}">
                <a16:creationId xmlns:a16="http://schemas.microsoft.com/office/drawing/2014/main" id="{1895FB53-9084-4258-B8EE-789149E3F69F}"/>
              </a:ext>
            </a:extLst>
          </p:cNvPr>
          <p:cNvSpPr/>
          <p:nvPr/>
        </p:nvSpPr>
        <p:spPr>
          <a:xfrm>
            <a:off x="2011680" y="3493184"/>
            <a:ext cx="6096000" cy="830997"/>
          </a:xfrm>
          <a:prstGeom prst="rect">
            <a:avLst/>
          </a:prstGeom>
        </p:spPr>
        <p:txBody>
          <a:bodyPr anchor="t">
            <a:spAutoFit/>
          </a:bodyPr>
          <a:lstStyle/>
          <a:p>
            <a:r>
              <a:rPr lang="en-US" sz="2400" b="1" dirty="0"/>
              <a:t>Demo</a:t>
            </a:r>
            <a:endParaRPr lang="en-US" dirty="0"/>
          </a:p>
          <a:p>
            <a:pPr lvl="0"/>
            <a:endParaRPr lang="en-US" sz="2400" b="1" dirty="0">
              <a:cs typeface="Arial"/>
            </a:endParaRPr>
          </a:p>
        </p:txBody>
      </p:sp>
      <p:sp>
        <p:nvSpPr>
          <p:cNvPr id="24" name="Rectangle 23">
            <a:extLst>
              <a:ext uri="{FF2B5EF4-FFF2-40B4-BE49-F238E27FC236}">
                <a16:creationId xmlns:a16="http://schemas.microsoft.com/office/drawing/2014/main" id="{409B429C-8B23-4BFF-95F1-81027AA73CBC}"/>
              </a:ext>
            </a:extLst>
          </p:cNvPr>
          <p:cNvSpPr/>
          <p:nvPr/>
        </p:nvSpPr>
        <p:spPr>
          <a:xfrm>
            <a:off x="2011680" y="4618265"/>
            <a:ext cx="6096000" cy="461665"/>
          </a:xfrm>
          <a:prstGeom prst="rect">
            <a:avLst/>
          </a:prstGeom>
        </p:spPr>
        <p:txBody>
          <a:bodyPr anchor="t">
            <a:spAutoFit/>
          </a:bodyPr>
          <a:lstStyle/>
          <a:p>
            <a:r>
              <a:rPr lang="en-US" sz="2400" b="1">
                <a:cs typeface="Arial"/>
              </a:rPr>
              <a:t>Q &amp; A</a:t>
            </a:r>
            <a:endParaRPr lang="en-US"/>
          </a:p>
        </p:txBody>
      </p:sp>
      <p:sp>
        <p:nvSpPr>
          <p:cNvPr id="30" name="Rectangle 29">
            <a:extLst>
              <a:ext uri="{FF2B5EF4-FFF2-40B4-BE49-F238E27FC236}">
                <a16:creationId xmlns:a16="http://schemas.microsoft.com/office/drawing/2014/main" id="{5210B009-1C7F-48EC-89D6-5A291E44E3AD}"/>
              </a:ext>
            </a:extLst>
          </p:cNvPr>
          <p:cNvSpPr/>
          <p:nvPr/>
        </p:nvSpPr>
        <p:spPr>
          <a:xfrm>
            <a:off x="2011680" y="5743345"/>
            <a:ext cx="6096000" cy="461665"/>
          </a:xfrm>
          <a:prstGeom prst="rect">
            <a:avLst/>
          </a:prstGeom>
        </p:spPr>
        <p:txBody>
          <a:bodyPr anchor="t">
            <a:spAutoFit/>
          </a:bodyPr>
          <a:lstStyle/>
          <a:p>
            <a:r>
              <a:rPr lang="en-US" sz="2400" b="1" dirty="0"/>
              <a:t>Q &amp; A Panelist</a:t>
            </a:r>
            <a:endParaRPr lang="en-US" sz="2400" b="1" dirty="0">
              <a:cs typeface="Arial"/>
            </a:endParaRPr>
          </a:p>
        </p:txBody>
      </p:sp>
      <p:pic>
        <p:nvPicPr>
          <p:cNvPr id="28" name="Picture 27">
            <a:extLst>
              <a:ext uri="{FF2B5EF4-FFF2-40B4-BE49-F238E27FC236}">
                <a16:creationId xmlns:a16="http://schemas.microsoft.com/office/drawing/2014/main" id="{70082C5B-E722-4AD7-94C4-12E6A67DE6B2}"/>
              </a:ext>
            </a:extLst>
          </p:cNvPr>
          <p:cNvPicPr>
            <a:picLocks noChangeAspect="1"/>
          </p:cNvPicPr>
          <p:nvPr/>
        </p:nvPicPr>
        <p:blipFill>
          <a:blip r:embed="rId2"/>
          <a:stretch>
            <a:fillRect/>
          </a:stretch>
        </p:blipFill>
        <p:spPr>
          <a:xfrm>
            <a:off x="739723" y="5449958"/>
            <a:ext cx="1048437" cy="1048437"/>
          </a:xfrm>
          <a:prstGeom prst="rect">
            <a:avLst/>
          </a:prstGeom>
        </p:spPr>
      </p:pic>
    </p:spTree>
    <p:extLst>
      <p:ext uri="{BB962C8B-B14F-4D97-AF65-F5344CB8AC3E}">
        <p14:creationId xmlns:p14="http://schemas.microsoft.com/office/powerpoint/2010/main" val="355863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EED23-44DC-4801-ACC0-EACBBD51E6CA}"/>
              </a:ext>
            </a:extLst>
          </p:cNvPr>
          <p:cNvSpPr/>
          <p:nvPr/>
        </p:nvSpPr>
        <p:spPr>
          <a:xfrm>
            <a:off x="3804539" y="534256"/>
            <a:ext cx="4075738" cy="52398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128CB960-3979-4F2B-93D3-A718C45C3CDC}"/>
              </a:ext>
            </a:extLst>
          </p:cNvPr>
          <p:cNvSpPr txBox="1"/>
          <p:nvPr/>
        </p:nvSpPr>
        <p:spPr>
          <a:xfrm>
            <a:off x="3912313" y="310469"/>
            <a:ext cx="3906321" cy="963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dirty="0">
                <a:latin typeface="Arial"/>
              </a:rPr>
              <a:t>Analytical API</a:t>
            </a:r>
            <a:endParaRPr lang="en-US" sz="2300" b="1" kern="1200" dirty="0"/>
          </a:p>
        </p:txBody>
      </p:sp>
      <p:sp>
        <p:nvSpPr>
          <p:cNvPr id="9" name="TextBox 8">
            <a:extLst>
              <a:ext uri="{FF2B5EF4-FFF2-40B4-BE49-F238E27FC236}">
                <a16:creationId xmlns:a16="http://schemas.microsoft.com/office/drawing/2014/main" id="{0A737A82-B696-455E-B899-6FDC53838829}"/>
              </a:ext>
            </a:extLst>
          </p:cNvPr>
          <p:cNvSpPr txBox="1"/>
          <p:nvPr/>
        </p:nvSpPr>
        <p:spPr>
          <a:xfrm>
            <a:off x="842481" y="1582222"/>
            <a:ext cx="10768494" cy="4818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dirty="0"/>
              <a:t>The Analytical reporting APIs enable you to create a client application that extracts reportable data from reporting facts and dimensions such as you would select in the user interface when creating an analytical report.</a:t>
            </a:r>
            <a:endParaRPr lang="en-US" sz="2300" b="1" kern="1200" dirty="0"/>
          </a:p>
          <a:p>
            <a:pPr marL="0" lvl="0" indent="0" algn="ctr" defTabSz="1022350" rtl="0">
              <a:lnSpc>
                <a:spcPct val="90000"/>
              </a:lnSpc>
              <a:spcBef>
                <a:spcPct val="0"/>
              </a:spcBef>
              <a:spcAft>
                <a:spcPct val="35000"/>
              </a:spcAft>
              <a:buNone/>
            </a:pPr>
            <a:endParaRPr lang="en-US" sz="2300" b="1" dirty="0"/>
          </a:p>
          <a:p>
            <a:pPr marL="0" lvl="0" indent="0" defTabSz="1022350" rtl="0">
              <a:lnSpc>
                <a:spcPct val="90000"/>
              </a:lnSpc>
              <a:spcBef>
                <a:spcPct val="0"/>
              </a:spcBef>
              <a:spcAft>
                <a:spcPct val="35000"/>
              </a:spcAft>
              <a:buNone/>
            </a:pPr>
            <a:r>
              <a:rPr lang="en-US" sz="2300" b="1" kern="1200" dirty="0"/>
              <a:t>Facts/ Document Types</a:t>
            </a:r>
            <a:endParaRPr lang="en-US" sz="2300" b="1" dirty="0"/>
          </a:p>
          <a:p>
            <a:pPr marL="0" lvl="0" indent="0" algn="ctr" defTabSz="1022350" rtl="0">
              <a:lnSpc>
                <a:spcPct val="90000"/>
              </a:lnSpc>
              <a:spcBef>
                <a:spcPct val="0"/>
              </a:spcBef>
              <a:spcAft>
                <a:spcPct val="35000"/>
              </a:spcAft>
              <a:buNone/>
            </a:pPr>
            <a:endParaRPr lang="en-US" sz="2300" b="1" kern="1200" dirty="0"/>
          </a:p>
          <a:p>
            <a:pPr marL="0" lvl="0" indent="0" defTabSz="1022350" rtl="0">
              <a:lnSpc>
                <a:spcPct val="90000"/>
              </a:lnSpc>
              <a:spcBef>
                <a:spcPct val="0"/>
              </a:spcBef>
              <a:spcAft>
                <a:spcPct val="35000"/>
              </a:spcAft>
              <a:buNone/>
            </a:pPr>
            <a:r>
              <a:rPr lang="en-US" sz="2300" b="1" dirty="0"/>
              <a:t>Ex:       Contract Workspace fact</a:t>
            </a:r>
          </a:p>
          <a:p>
            <a:pPr marL="0" lvl="0" indent="0" defTabSz="1022350" rtl="0">
              <a:lnSpc>
                <a:spcPct val="90000"/>
              </a:lnSpc>
              <a:spcBef>
                <a:spcPct val="0"/>
              </a:spcBef>
              <a:spcAft>
                <a:spcPct val="35000"/>
              </a:spcAft>
              <a:buNone/>
            </a:pPr>
            <a:r>
              <a:rPr lang="en-US" sz="2300" b="1" kern="1200" dirty="0"/>
              <a:t>	Contrac</a:t>
            </a:r>
            <a:r>
              <a:rPr lang="en-US" sz="2300" b="1" dirty="0"/>
              <a:t>t fact </a:t>
            </a:r>
          </a:p>
          <a:p>
            <a:pPr lvl="2" defTabSz="1022350">
              <a:lnSpc>
                <a:spcPct val="90000"/>
              </a:lnSpc>
              <a:spcBef>
                <a:spcPct val="0"/>
              </a:spcBef>
              <a:spcAft>
                <a:spcPct val="35000"/>
              </a:spcAft>
              <a:buNone/>
            </a:pPr>
            <a:r>
              <a:rPr lang="en-US" sz="1900" b="1" kern="1200" dirty="0"/>
              <a:t>Invoice f</a:t>
            </a:r>
            <a:r>
              <a:rPr lang="en-US" sz="1900" b="1" dirty="0"/>
              <a:t>act</a:t>
            </a:r>
          </a:p>
          <a:p>
            <a:pPr lvl="2" defTabSz="1022350">
              <a:lnSpc>
                <a:spcPct val="90000"/>
              </a:lnSpc>
              <a:spcBef>
                <a:spcPct val="0"/>
              </a:spcBef>
              <a:spcAft>
                <a:spcPct val="35000"/>
              </a:spcAft>
              <a:buNone/>
            </a:pPr>
            <a:r>
              <a:rPr lang="en-US" sz="1900" b="1" dirty="0"/>
              <a:t>Requisition fact </a:t>
            </a:r>
          </a:p>
          <a:p>
            <a:pPr marL="0" lvl="0" indent="0" algn="ctr" defTabSz="1022350" rtl="0">
              <a:lnSpc>
                <a:spcPct val="90000"/>
              </a:lnSpc>
              <a:spcBef>
                <a:spcPct val="0"/>
              </a:spcBef>
              <a:spcAft>
                <a:spcPct val="35000"/>
              </a:spcAft>
              <a:buNone/>
            </a:pPr>
            <a:endParaRPr lang="en-US" sz="2300" b="1" kern="1200" dirty="0"/>
          </a:p>
        </p:txBody>
      </p:sp>
    </p:spTree>
    <p:extLst>
      <p:ext uri="{BB962C8B-B14F-4D97-AF65-F5344CB8AC3E}">
        <p14:creationId xmlns:p14="http://schemas.microsoft.com/office/powerpoint/2010/main" val="290208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EED23-44DC-4801-ACC0-EACBBD51E6CA}"/>
              </a:ext>
            </a:extLst>
          </p:cNvPr>
          <p:cNvSpPr/>
          <p:nvPr/>
        </p:nvSpPr>
        <p:spPr>
          <a:xfrm>
            <a:off x="866774" y="619125"/>
            <a:ext cx="9791701" cy="96327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4800" dirty="0"/>
              <a:t>Types of Endpoints</a:t>
            </a:r>
          </a:p>
        </p:txBody>
      </p:sp>
      <p:sp>
        <p:nvSpPr>
          <p:cNvPr id="2" name="TextBox 1">
            <a:extLst>
              <a:ext uri="{FF2B5EF4-FFF2-40B4-BE49-F238E27FC236}">
                <a16:creationId xmlns:a16="http://schemas.microsoft.com/office/drawing/2014/main" id="{BA4C730D-94F8-4BF4-8FFA-1E41EEAA3397}"/>
              </a:ext>
            </a:extLst>
          </p:cNvPr>
          <p:cNvSpPr txBox="1"/>
          <p:nvPr/>
        </p:nvSpPr>
        <p:spPr>
          <a:xfrm>
            <a:off x="1390757" y="2273907"/>
            <a:ext cx="9982200" cy="2446824"/>
          </a:xfrm>
          <a:prstGeom prst="rect">
            <a:avLst/>
          </a:prstGeom>
          <a:noFill/>
        </p:spPr>
        <p:txBody>
          <a:bodyPr wrap="square" lIns="0" tIns="0" rIns="0" bIns="0" rtlCol="0">
            <a:spAutoFit/>
          </a:bodyPr>
          <a:lstStyle/>
          <a:p>
            <a:pPr marL="342900" indent="-342900" fontAlgn="base">
              <a:spcBef>
                <a:spcPct val="50000"/>
              </a:spcBef>
              <a:spcAft>
                <a:spcPct val="0"/>
              </a:spcAft>
              <a:buClr>
                <a:srgbClr val="F0AB00"/>
              </a:buClr>
              <a:buSzPct val="80000"/>
              <a:buAutoNum type="arabicPeriod"/>
            </a:pPr>
            <a:r>
              <a:rPr lang="en-US" sz="2300" kern="0" dirty="0">
                <a:ea typeface="Arial Unicode MS" pitchFamily="34" charset="-128"/>
                <a:cs typeface="Arial Unicode MS" pitchFamily="34" charset="-128"/>
              </a:rPr>
              <a:t>Metadata</a:t>
            </a:r>
          </a:p>
          <a:p>
            <a:pPr marL="342900" indent="-342900" fontAlgn="base">
              <a:spcBef>
                <a:spcPct val="50000"/>
              </a:spcBef>
              <a:spcAft>
                <a:spcPct val="0"/>
              </a:spcAft>
              <a:buClr>
                <a:srgbClr val="F0AB00"/>
              </a:buClr>
              <a:buSzPct val="80000"/>
              <a:buAutoNum type="arabicPeriod"/>
            </a:pPr>
            <a:r>
              <a:rPr lang="en-US" sz="2300" kern="0" dirty="0">
                <a:ea typeface="Arial Unicode MS" pitchFamily="34" charset="-128"/>
                <a:cs typeface="Arial Unicode MS" pitchFamily="34" charset="-128"/>
              </a:rPr>
              <a:t>Default templates</a:t>
            </a:r>
          </a:p>
          <a:p>
            <a:pPr marL="342900" indent="-342900" fontAlgn="base">
              <a:spcBef>
                <a:spcPct val="50000"/>
              </a:spcBef>
              <a:spcAft>
                <a:spcPct val="0"/>
              </a:spcAft>
              <a:buClr>
                <a:srgbClr val="F0AB00"/>
              </a:buClr>
              <a:buSzPct val="80000"/>
              <a:buAutoNum type="arabicPeriod"/>
            </a:pPr>
            <a:r>
              <a:rPr lang="en-US" sz="2300" kern="0" dirty="0">
                <a:ea typeface="Arial Unicode MS" pitchFamily="34" charset="-128"/>
                <a:cs typeface="Arial Unicode MS" pitchFamily="34" charset="-128"/>
              </a:rPr>
              <a:t>Create templates</a:t>
            </a:r>
          </a:p>
          <a:p>
            <a:pPr marL="342900" indent="-342900" fontAlgn="base">
              <a:spcBef>
                <a:spcPct val="50000"/>
              </a:spcBef>
              <a:spcAft>
                <a:spcPct val="0"/>
              </a:spcAft>
              <a:buClr>
                <a:srgbClr val="F0AB00"/>
              </a:buClr>
              <a:buSzPct val="80000"/>
              <a:buAutoNum type="arabicPeriod"/>
            </a:pPr>
            <a:r>
              <a:rPr lang="en-US" sz="2300" kern="0" dirty="0">
                <a:ea typeface="Arial Unicode MS" pitchFamily="34" charset="-128"/>
                <a:cs typeface="Arial Unicode MS" pitchFamily="34" charset="-128"/>
              </a:rPr>
              <a:t>View template data</a:t>
            </a:r>
          </a:p>
          <a:p>
            <a:pPr marL="342900" indent="-342900" fontAlgn="base">
              <a:spcBef>
                <a:spcPct val="50000"/>
              </a:spcBef>
              <a:spcAft>
                <a:spcPct val="0"/>
              </a:spcAft>
              <a:buClr>
                <a:srgbClr val="F0AB00"/>
              </a:buClr>
              <a:buSzPct val="80000"/>
              <a:buAutoNum type="arabicPeriod"/>
            </a:pPr>
            <a:endParaRPr lang="en-US"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07163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F06FBC2-5736-4898-B5F0-0738A6642F89}"/>
              </a:ext>
            </a:extLst>
          </p:cNvPr>
          <p:cNvGrpSpPr/>
          <p:nvPr/>
        </p:nvGrpSpPr>
        <p:grpSpPr>
          <a:xfrm>
            <a:off x="1078999" y="4170072"/>
            <a:ext cx="2362844" cy="802882"/>
            <a:chOff x="0" y="364123"/>
            <a:chExt cx="1982700" cy="1107405"/>
          </a:xfrm>
        </p:grpSpPr>
        <p:sp>
          <p:nvSpPr>
            <p:cNvPr id="22" name="Rectangle 21">
              <a:extLst>
                <a:ext uri="{FF2B5EF4-FFF2-40B4-BE49-F238E27FC236}">
                  <a16:creationId xmlns:a16="http://schemas.microsoft.com/office/drawing/2014/main" id="{3E9A6D8E-8A02-40C5-B4EB-3FBA826EE559}"/>
                </a:ext>
              </a:extLst>
            </p:cNvPr>
            <p:cNvSpPr/>
            <p:nvPr/>
          </p:nvSpPr>
          <p:spPr>
            <a:xfrm>
              <a:off x="0" y="364123"/>
              <a:ext cx="1845676" cy="11074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TextBox 13">
              <a:extLst>
                <a:ext uri="{FF2B5EF4-FFF2-40B4-BE49-F238E27FC236}">
                  <a16:creationId xmlns:a16="http://schemas.microsoft.com/office/drawing/2014/main" id="{5A0761F7-182C-4AC1-A325-B5E1D92DB1E8}"/>
                </a:ext>
              </a:extLst>
            </p:cNvPr>
            <p:cNvSpPr txBox="1"/>
            <p:nvPr/>
          </p:nvSpPr>
          <p:spPr>
            <a:xfrm>
              <a:off x="0" y="364123"/>
              <a:ext cx="1982700" cy="1107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defPPr>
                <a:defRPr lang="de-DE"/>
              </a:defPPr>
              <a:lvl1pPr marL="0" algn="l" defTabSz="1088776" rtl="0" eaLnBrk="1" latinLnBrk="0" hangingPunct="1">
                <a:defRPr lang="de-DE" sz="2100" kern="1200">
                  <a:solidFill>
                    <a:schemeClr val="lt1"/>
                  </a:solidFill>
                  <a:latin typeface="+mn-lt"/>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lt1"/>
                  </a:solidFill>
                  <a:latin typeface="+mn-lt"/>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lt1"/>
                  </a:solidFill>
                  <a:latin typeface="+mn-lt"/>
                  <a:ea typeface="+mn-ea"/>
                  <a:cs typeface="+mn-cs"/>
                </a:defRPr>
              </a:lvl3pPr>
              <a:lvl4pPr marL="1633164" algn="l" defTabSz="1088776" rtl="0" eaLnBrk="1" latinLnBrk="0" hangingPunct="1">
                <a:buClr>
                  <a:srgbClr val="666666"/>
                </a:buClr>
                <a:buSzPct val="80000"/>
                <a:buFont typeface="Arial"/>
                <a:buChar char=""/>
                <a:defRPr lang="de-DE" sz="1400" kern="1200">
                  <a:solidFill>
                    <a:schemeClr val="lt1"/>
                  </a:solidFill>
                  <a:latin typeface="+mn-lt"/>
                  <a:ea typeface="+mn-ea"/>
                  <a:cs typeface="+mn-cs"/>
                </a:defRPr>
              </a:lvl4pPr>
              <a:lvl5pPr marL="2177552" algn="l" defTabSz="1088776" rtl="0" eaLnBrk="1" latinLnBrk="0" hangingPunct="1">
                <a:buClr>
                  <a:srgbClr val="666666"/>
                </a:buClr>
                <a:buSzPct val="80000"/>
                <a:buFont typeface="Arial"/>
                <a:buChar char=""/>
                <a:defRPr lang="de-DE" sz="1200" kern="1200">
                  <a:solidFill>
                    <a:schemeClr val="lt1"/>
                  </a:solidFill>
                  <a:latin typeface="+mn-lt"/>
                  <a:ea typeface="+mn-ea"/>
                  <a:cs typeface="+mn-cs"/>
                </a:defRPr>
              </a:lvl5pPr>
              <a:lvl6pPr marL="2721940" algn="l" defTabSz="1088776" rtl="0" eaLnBrk="1" latinLnBrk="0" hangingPunct="1">
                <a:defRPr sz="2100" kern="1200">
                  <a:solidFill>
                    <a:schemeClr val="lt1"/>
                  </a:solidFill>
                  <a:latin typeface="+mn-lt"/>
                  <a:ea typeface="+mn-ea"/>
                  <a:cs typeface="+mn-cs"/>
                </a:defRPr>
              </a:lvl6pPr>
              <a:lvl7pPr marL="3266328" algn="l" defTabSz="1088776" rtl="0" eaLnBrk="1" latinLnBrk="0" hangingPunct="1">
                <a:defRPr sz="2100" kern="1200">
                  <a:solidFill>
                    <a:schemeClr val="lt1"/>
                  </a:solidFill>
                  <a:latin typeface="+mn-lt"/>
                  <a:ea typeface="+mn-ea"/>
                  <a:cs typeface="+mn-cs"/>
                </a:defRPr>
              </a:lvl7pPr>
              <a:lvl8pPr marL="3810716" algn="l" defTabSz="1088776" rtl="0" eaLnBrk="1" latinLnBrk="0" hangingPunct="1">
                <a:defRPr sz="2100" kern="1200">
                  <a:solidFill>
                    <a:schemeClr val="lt1"/>
                  </a:solidFill>
                  <a:latin typeface="+mn-lt"/>
                  <a:ea typeface="+mn-ea"/>
                  <a:cs typeface="+mn-cs"/>
                </a:defRPr>
              </a:lvl8pPr>
              <a:lvl9pPr marL="4355104" algn="l" defTabSz="1088776" rtl="0" eaLnBrk="1" latinLnBrk="0" hangingPunct="1">
                <a:defRPr sz="2100" kern="1200">
                  <a:solidFill>
                    <a:schemeClr val="lt1"/>
                  </a:solidFill>
                  <a:latin typeface="+mn-lt"/>
                  <a:ea typeface="+mn-ea"/>
                  <a:cs typeface="+mn-cs"/>
                </a:defRPr>
              </a:lvl9pPr>
            </a:lstStyle>
            <a:p>
              <a:pPr marL="0" lvl="0" indent="0" algn="ctr" defTabSz="1022350" rtl="0">
                <a:lnSpc>
                  <a:spcPct val="90000"/>
                </a:lnSpc>
                <a:spcBef>
                  <a:spcPct val="0"/>
                </a:spcBef>
                <a:spcAft>
                  <a:spcPct val="35000"/>
                </a:spcAft>
                <a:buNone/>
              </a:pPr>
              <a:r>
                <a:rPr lang="en-US" sz="2300" b="1" dirty="0">
                  <a:latin typeface="Arial"/>
                </a:rPr>
                <a:t>Synchronous</a:t>
              </a:r>
              <a:endParaRPr lang="en-US" sz="2300" b="1" kern="1200" dirty="0"/>
            </a:p>
          </p:txBody>
        </p:sp>
      </p:grpSp>
      <p:sp>
        <p:nvSpPr>
          <p:cNvPr id="10" name="Rectangle 9">
            <a:extLst>
              <a:ext uri="{FF2B5EF4-FFF2-40B4-BE49-F238E27FC236}">
                <a16:creationId xmlns:a16="http://schemas.microsoft.com/office/drawing/2014/main" id="{88EABD1C-6991-4E72-8309-958257EBACA0}"/>
              </a:ext>
            </a:extLst>
          </p:cNvPr>
          <p:cNvSpPr/>
          <p:nvPr/>
        </p:nvSpPr>
        <p:spPr>
          <a:xfrm>
            <a:off x="3590926" y="1580524"/>
            <a:ext cx="4086224" cy="66675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de-DE"/>
            </a:defPPr>
            <a:lvl1pPr marL="0" algn="l" defTabSz="1088776" rtl="0" eaLnBrk="1" latinLnBrk="0" hangingPunct="1">
              <a:defRPr lang="de-DE" sz="2100" kern="1200">
                <a:solidFill>
                  <a:schemeClr val="lt1"/>
                </a:solidFill>
                <a:latin typeface="+mn-lt"/>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lt1"/>
                </a:solidFill>
                <a:latin typeface="+mn-lt"/>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lt1"/>
                </a:solidFill>
                <a:latin typeface="+mn-lt"/>
                <a:ea typeface="+mn-ea"/>
                <a:cs typeface="+mn-cs"/>
              </a:defRPr>
            </a:lvl3pPr>
            <a:lvl4pPr marL="1633164" algn="l" defTabSz="1088776" rtl="0" eaLnBrk="1" latinLnBrk="0" hangingPunct="1">
              <a:buClr>
                <a:srgbClr val="666666"/>
              </a:buClr>
              <a:buSzPct val="80000"/>
              <a:buFont typeface="Arial"/>
              <a:buChar char=""/>
              <a:defRPr lang="de-DE" sz="1400" kern="1200">
                <a:solidFill>
                  <a:schemeClr val="lt1"/>
                </a:solidFill>
                <a:latin typeface="+mn-lt"/>
                <a:ea typeface="+mn-ea"/>
                <a:cs typeface="+mn-cs"/>
              </a:defRPr>
            </a:lvl4pPr>
            <a:lvl5pPr marL="2177552" algn="l" defTabSz="1088776" rtl="0" eaLnBrk="1" latinLnBrk="0" hangingPunct="1">
              <a:buClr>
                <a:srgbClr val="666666"/>
              </a:buClr>
              <a:buSzPct val="80000"/>
              <a:buFont typeface="Arial"/>
              <a:buChar char=""/>
              <a:defRPr lang="de-DE" sz="1200" kern="1200">
                <a:solidFill>
                  <a:schemeClr val="lt1"/>
                </a:solidFill>
                <a:latin typeface="+mn-lt"/>
                <a:ea typeface="+mn-ea"/>
                <a:cs typeface="+mn-cs"/>
              </a:defRPr>
            </a:lvl5pPr>
            <a:lvl6pPr marL="2721940" algn="l" defTabSz="1088776" rtl="0" eaLnBrk="1" latinLnBrk="0" hangingPunct="1">
              <a:defRPr sz="2100" kern="1200">
                <a:solidFill>
                  <a:schemeClr val="lt1"/>
                </a:solidFill>
                <a:latin typeface="+mn-lt"/>
                <a:ea typeface="+mn-ea"/>
                <a:cs typeface="+mn-cs"/>
              </a:defRPr>
            </a:lvl6pPr>
            <a:lvl7pPr marL="3266328" algn="l" defTabSz="1088776" rtl="0" eaLnBrk="1" latinLnBrk="0" hangingPunct="1">
              <a:defRPr sz="2100" kern="1200">
                <a:solidFill>
                  <a:schemeClr val="lt1"/>
                </a:solidFill>
                <a:latin typeface="+mn-lt"/>
                <a:ea typeface="+mn-ea"/>
                <a:cs typeface="+mn-cs"/>
              </a:defRPr>
            </a:lvl7pPr>
            <a:lvl8pPr marL="3810716" algn="l" defTabSz="1088776" rtl="0" eaLnBrk="1" latinLnBrk="0" hangingPunct="1">
              <a:defRPr sz="2100" kern="1200">
                <a:solidFill>
                  <a:schemeClr val="lt1"/>
                </a:solidFill>
                <a:latin typeface="+mn-lt"/>
                <a:ea typeface="+mn-ea"/>
                <a:cs typeface="+mn-cs"/>
              </a:defRPr>
            </a:lvl8pPr>
            <a:lvl9pPr marL="4355104" algn="l" defTabSz="1088776" rtl="0" eaLnBrk="1" latinLnBrk="0" hangingPunct="1">
              <a:defRPr sz="2100" kern="1200">
                <a:solidFill>
                  <a:schemeClr val="lt1"/>
                </a:solidFill>
                <a:latin typeface="+mn-lt"/>
                <a:ea typeface="+mn-ea"/>
                <a:cs typeface="+mn-cs"/>
              </a:defRPr>
            </a:lvl9pPr>
          </a:lstStyle>
          <a:p>
            <a:pPr algn="ctr"/>
            <a:r>
              <a:rPr lang="en-US" sz="2300" b="1" dirty="0"/>
              <a:t>Types of </a:t>
            </a:r>
            <a:r>
              <a:rPr lang="en-US" sz="2300" b="1" dirty="0">
                <a:latin typeface="Arial"/>
              </a:rPr>
              <a:t>Analytical</a:t>
            </a:r>
            <a:r>
              <a:rPr lang="en-US" sz="2300" b="1" dirty="0"/>
              <a:t> API</a:t>
            </a:r>
          </a:p>
        </p:txBody>
      </p:sp>
      <p:cxnSp>
        <p:nvCxnSpPr>
          <p:cNvPr id="11" name="Connector: Elbow 10">
            <a:extLst>
              <a:ext uri="{FF2B5EF4-FFF2-40B4-BE49-F238E27FC236}">
                <a16:creationId xmlns:a16="http://schemas.microsoft.com/office/drawing/2014/main" id="{EBA2689B-32D5-444D-B3BE-ECBB014079F2}"/>
              </a:ext>
            </a:extLst>
          </p:cNvPr>
          <p:cNvCxnSpPr>
            <a:cxnSpLocks/>
            <a:stCxn id="10" idx="2"/>
          </p:cNvCxnSpPr>
          <p:nvPr/>
        </p:nvCxnSpPr>
        <p:spPr>
          <a:xfrm rot="5400000">
            <a:off x="3412333" y="787569"/>
            <a:ext cx="762000" cy="3681411"/>
          </a:xfrm>
          <a:prstGeom prst="bentConnector2">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2946D7-5898-45FC-B896-BEEC9EF71917}"/>
              </a:ext>
            </a:extLst>
          </p:cNvPr>
          <p:cNvCxnSpPr>
            <a:cxnSpLocks/>
          </p:cNvCxnSpPr>
          <p:nvPr/>
        </p:nvCxnSpPr>
        <p:spPr>
          <a:xfrm>
            <a:off x="2024114" y="3009274"/>
            <a:ext cx="0" cy="1160798"/>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10A74A2-E747-4865-98B0-2AF182FEC6FF}"/>
              </a:ext>
            </a:extLst>
          </p:cNvPr>
          <p:cNvGrpSpPr/>
          <p:nvPr/>
        </p:nvGrpSpPr>
        <p:grpSpPr>
          <a:xfrm>
            <a:off x="8537829" y="4138989"/>
            <a:ext cx="2578347" cy="802881"/>
            <a:chOff x="-1350443" y="364123"/>
            <a:chExt cx="3196119" cy="1107405"/>
          </a:xfrm>
        </p:grpSpPr>
        <p:sp>
          <p:nvSpPr>
            <p:cNvPr id="18" name="Rectangle 17">
              <a:extLst>
                <a:ext uri="{FF2B5EF4-FFF2-40B4-BE49-F238E27FC236}">
                  <a16:creationId xmlns:a16="http://schemas.microsoft.com/office/drawing/2014/main" id="{2B15F9A4-4FBA-4299-91C2-B6E7980F5816}"/>
                </a:ext>
              </a:extLst>
            </p:cNvPr>
            <p:cNvSpPr/>
            <p:nvPr/>
          </p:nvSpPr>
          <p:spPr>
            <a:xfrm>
              <a:off x="-1350443" y="364123"/>
              <a:ext cx="3196119" cy="11074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TextBox 37">
              <a:extLst>
                <a:ext uri="{FF2B5EF4-FFF2-40B4-BE49-F238E27FC236}">
                  <a16:creationId xmlns:a16="http://schemas.microsoft.com/office/drawing/2014/main" id="{049C2AC3-6A63-4772-BA6E-939AE7D2F951}"/>
                </a:ext>
              </a:extLst>
            </p:cNvPr>
            <p:cNvSpPr txBox="1"/>
            <p:nvPr/>
          </p:nvSpPr>
          <p:spPr>
            <a:xfrm>
              <a:off x="-1159407" y="460026"/>
              <a:ext cx="2986570" cy="811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defPPr>
                <a:defRPr lang="de-DE"/>
              </a:defPPr>
              <a:lvl1pPr marL="0" algn="l" defTabSz="1088776" rtl="0" eaLnBrk="1" latinLnBrk="0" hangingPunct="1">
                <a:defRPr lang="de-DE" sz="2100" kern="1200">
                  <a:solidFill>
                    <a:schemeClr val="lt1"/>
                  </a:solidFill>
                  <a:latin typeface="+mn-lt"/>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lt1"/>
                  </a:solidFill>
                  <a:latin typeface="+mn-lt"/>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lt1"/>
                  </a:solidFill>
                  <a:latin typeface="+mn-lt"/>
                  <a:ea typeface="+mn-ea"/>
                  <a:cs typeface="+mn-cs"/>
                </a:defRPr>
              </a:lvl3pPr>
              <a:lvl4pPr marL="1633164" algn="l" defTabSz="1088776" rtl="0" eaLnBrk="1" latinLnBrk="0" hangingPunct="1">
                <a:buClr>
                  <a:srgbClr val="666666"/>
                </a:buClr>
                <a:buSzPct val="80000"/>
                <a:buFont typeface="Arial"/>
                <a:buChar char=""/>
                <a:defRPr lang="de-DE" sz="1400" kern="1200">
                  <a:solidFill>
                    <a:schemeClr val="lt1"/>
                  </a:solidFill>
                  <a:latin typeface="+mn-lt"/>
                  <a:ea typeface="+mn-ea"/>
                  <a:cs typeface="+mn-cs"/>
                </a:defRPr>
              </a:lvl4pPr>
              <a:lvl5pPr marL="2177552" algn="l" defTabSz="1088776" rtl="0" eaLnBrk="1" latinLnBrk="0" hangingPunct="1">
                <a:buClr>
                  <a:srgbClr val="666666"/>
                </a:buClr>
                <a:buSzPct val="80000"/>
                <a:buFont typeface="Arial"/>
                <a:buChar char=""/>
                <a:defRPr lang="de-DE" sz="1200" kern="1200">
                  <a:solidFill>
                    <a:schemeClr val="lt1"/>
                  </a:solidFill>
                  <a:latin typeface="+mn-lt"/>
                  <a:ea typeface="+mn-ea"/>
                  <a:cs typeface="+mn-cs"/>
                </a:defRPr>
              </a:lvl5pPr>
              <a:lvl6pPr marL="2721940" algn="l" defTabSz="1088776" rtl="0" eaLnBrk="1" latinLnBrk="0" hangingPunct="1">
                <a:defRPr sz="2100" kern="1200">
                  <a:solidFill>
                    <a:schemeClr val="lt1"/>
                  </a:solidFill>
                  <a:latin typeface="+mn-lt"/>
                  <a:ea typeface="+mn-ea"/>
                  <a:cs typeface="+mn-cs"/>
                </a:defRPr>
              </a:lvl6pPr>
              <a:lvl7pPr marL="3266328" algn="l" defTabSz="1088776" rtl="0" eaLnBrk="1" latinLnBrk="0" hangingPunct="1">
                <a:defRPr sz="2100" kern="1200">
                  <a:solidFill>
                    <a:schemeClr val="lt1"/>
                  </a:solidFill>
                  <a:latin typeface="+mn-lt"/>
                  <a:ea typeface="+mn-ea"/>
                  <a:cs typeface="+mn-cs"/>
                </a:defRPr>
              </a:lvl7pPr>
              <a:lvl8pPr marL="3810716" algn="l" defTabSz="1088776" rtl="0" eaLnBrk="1" latinLnBrk="0" hangingPunct="1">
                <a:defRPr sz="2100" kern="1200">
                  <a:solidFill>
                    <a:schemeClr val="lt1"/>
                  </a:solidFill>
                  <a:latin typeface="+mn-lt"/>
                  <a:ea typeface="+mn-ea"/>
                  <a:cs typeface="+mn-cs"/>
                </a:defRPr>
              </a:lvl8pPr>
              <a:lvl9pPr marL="4355104" algn="l" defTabSz="1088776" rtl="0" eaLnBrk="1" latinLnBrk="0" hangingPunct="1">
                <a:defRPr sz="2100" kern="1200">
                  <a:solidFill>
                    <a:schemeClr val="lt1"/>
                  </a:solidFill>
                  <a:latin typeface="+mn-lt"/>
                  <a:ea typeface="+mn-ea"/>
                  <a:cs typeface="+mn-cs"/>
                </a:defRPr>
              </a:lvl9pPr>
            </a:lstStyle>
            <a:p>
              <a:pPr marL="0" lvl="0" indent="0" algn="ctr" defTabSz="1022350" rtl="0">
                <a:lnSpc>
                  <a:spcPct val="90000"/>
                </a:lnSpc>
                <a:spcBef>
                  <a:spcPct val="0"/>
                </a:spcBef>
                <a:spcAft>
                  <a:spcPct val="35000"/>
                </a:spcAft>
                <a:buNone/>
              </a:pPr>
              <a:r>
                <a:rPr lang="en-US" sz="2300" b="1" kern="1200" dirty="0"/>
                <a:t>Asynchronous</a:t>
              </a:r>
            </a:p>
          </p:txBody>
        </p:sp>
      </p:grpSp>
      <p:cxnSp>
        <p:nvCxnSpPr>
          <p:cNvPr id="27" name="Straight Arrow Connector 26">
            <a:extLst>
              <a:ext uri="{FF2B5EF4-FFF2-40B4-BE49-F238E27FC236}">
                <a16:creationId xmlns:a16="http://schemas.microsoft.com/office/drawing/2014/main" id="{071C8903-D80E-4257-B3FD-6FDD8CF36B48}"/>
              </a:ext>
            </a:extLst>
          </p:cNvPr>
          <p:cNvCxnSpPr/>
          <p:nvPr/>
        </p:nvCxnSpPr>
        <p:spPr>
          <a:xfrm>
            <a:off x="5634039" y="3009274"/>
            <a:ext cx="4224336" cy="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217B8DA-F7CA-46C7-8E9F-94401AB46479}"/>
              </a:ext>
            </a:extLst>
          </p:cNvPr>
          <p:cNvCxnSpPr/>
          <p:nvPr/>
        </p:nvCxnSpPr>
        <p:spPr>
          <a:xfrm>
            <a:off x="9835580" y="3009274"/>
            <a:ext cx="0" cy="1160797"/>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847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EED23-44DC-4801-ACC0-EACBBD51E6CA}"/>
              </a:ext>
            </a:extLst>
          </p:cNvPr>
          <p:cNvSpPr/>
          <p:nvPr/>
        </p:nvSpPr>
        <p:spPr>
          <a:xfrm>
            <a:off x="866774" y="619125"/>
            <a:ext cx="9791701" cy="96327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4800" dirty="0"/>
              <a:t>Synchronous</a:t>
            </a:r>
          </a:p>
          <a:p>
            <a:pPr algn="ctr"/>
            <a:endParaRPr lang="en-US" sz="4800" dirty="0"/>
          </a:p>
        </p:txBody>
      </p:sp>
      <p:sp>
        <p:nvSpPr>
          <p:cNvPr id="2" name="TextBox 1">
            <a:extLst>
              <a:ext uri="{FF2B5EF4-FFF2-40B4-BE49-F238E27FC236}">
                <a16:creationId xmlns:a16="http://schemas.microsoft.com/office/drawing/2014/main" id="{BA4C730D-94F8-4BF4-8FFA-1E41EEAA3397}"/>
              </a:ext>
            </a:extLst>
          </p:cNvPr>
          <p:cNvSpPr txBox="1"/>
          <p:nvPr/>
        </p:nvSpPr>
        <p:spPr>
          <a:xfrm>
            <a:off x="630472" y="1969746"/>
            <a:ext cx="11222162" cy="466281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dirty="0"/>
              <a:t>The Synchronous API for analytics enables you to submit smaller requests and receive results synchronously. In the synchronous usage, requested output is batched and paginated, and results are returned one page at a time. The maximum number of records returned is 50,000</a:t>
            </a: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r>
              <a:rPr lang="en-US" dirty="0"/>
              <a:t>Maximum number of records returned is 50,000</a:t>
            </a:r>
          </a:p>
          <a:p>
            <a:endParaRPr lang="en-US" dirty="0"/>
          </a:p>
          <a:p>
            <a:r>
              <a:rPr lang="en-US" dirty="0"/>
              <a:t>Maximum timespan for records returned is one year</a:t>
            </a:r>
          </a:p>
          <a:p>
            <a:endParaRPr lang="en-US" dirty="0"/>
          </a:p>
          <a:p>
            <a:r>
              <a:rPr lang="en-US" dirty="0"/>
              <a:t>Maximum number of records per page is 50 </a:t>
            </a: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2823300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EED23-44DC-4801-ACC0-EACBBD51E6CA}"/>
              </a:ext>
            </a:extLst>
          </p:cNvPr>
          <p:cNvSpPr/>
          <p:nvPr/>
        </p:nvSpPr>
        <p:spPr>
          <a:xfrm>
            <a:off x="794855" y="619125"/>
            <a:ext cx="9791701" cy="96327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4000" dirty="0"/>
              <a:t>Asynchronous- Job Submission API</a:t>
            </a:r>
          </a:p>
          <a:p>
            <a:pPr algn="ctr"/>
            <a:endParaRPr lang="en-US" sz="4800" dirty="0"/>
          </a:p>
          <a:p>
            <a:pPr algn="ctr"/>
            <a:endParaRPr lang="en-US" sz="4800" dirty="0"/>
          </a:p>
        </p:txBody>
      </p:sp>
      <p:sp>
        <p:nvSpPr>
          <p:cNvPr id="2" name="TextBox 1">
            <a:extLst>
              <a:ext uri="{FF2B5EF4-FFF2-40B4-BE49-F238E27FC236}">
                <a16:creationId xmlns:a16="http://schemas.microsoft.com/office/drawing/2014/main" id="{BA4C730D-94F8-4BF4-8FFA-1E41EEAA3397}"/>
              </a:ext>
            </a:extLst>
          </p:cNvPr>
          <p:cNvSpPr txBox="1"/>
          <p:nvPr/>
        </p:nvSpPr>
        <p:spPr>
          <a:xfrm>
            <a:off x="866774" y="2257424"/>
            <a:ext cx="11115676" cy="332398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The Job submission API for analytics allows you to submit larger jobs for asynchronous processing, using reporting view templates. To retrieve the output from these jobs, use the Job results API for analytics</a:t>
            </a: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r>
              <a:rPr lang="en-US" dirty="0"/>
              <a:t>The maximum number of records returned is 50,000</a:t>
            </a:r>
          </a:p>
          <a:p>
            <a:endParaRPr lang="en-US" dirty="0"/>
          </a:p>
          <a:p>
            <a:r>
              <a:rPr lang="en-US" dirty="0"/>
              <a:t>The maximum timespan for records returned is one year</a:t>
            </a:r>
          </a:p>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10 files containing 5000 records per file. </a:t>
            </a:r>
          </a:p>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This files expire within 48 hours</a:t>
            </a:r>
          </a:p>
        </p:txBody>
      </p:sp>
    </p:spTree>
    <p:extLst>
      <p:ext uri="{BB962C8B-B14F-4D97-AF65-F5344CB8AC3E}">
        <p14:creationId xmlns:p14="http://schemas.microsoft.com/office/powerpoint/2010/main" val="1833983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EED23-44DC-4801-ACC0-EACBBD51E6CA}"/>
              </a:ext>
            </a:extLst>
          </p:cNvPr>
          <p:cNvSpPr/>
          <p:nvPr/>
        </p:nvSpPr>
        <p:spPr>
          <a:xfrm>
            <a:off x="866774" y="619125"/>
            <a:ext cx="9791701" cy="96327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4800" dirty="0"/>
              <a:t>Limitations</a:t>
            </a:r>
          </a:p>
          <a:p>
            <a:pPr algn="ctr"/>
            <a:endParaRPr lang="en-US" sz="4800" dirty="0"/>
          </a:p>
        </p:txBody>
      </p:sp>
      <p:sp>
        <p:nvSpPr>
          <p:cNvPr id="7" name="Rectangle 6">
            <a:extLst>
              <a:ext uri="{FF2B5EF4-FFF2-40B4-BE49-F238E27FC236}">
                <a16:creationId xmlns:a16="http://schemas.microsoft.com/office/drawing/2014/main" id="{C637DCD8-6019-4A0B-A8A9-4E646C3E648D}"/>
              </a:ext>
            </a:extLst>
          </p:cNvPr>
          <p:cNvSpPr/>
          <p:nvPr/>
        </p:nvSpPr>
        <p:spPr>
          <a:xfrm>
            <a:off x="1019174" y="2933700"/>
            <a:ext cx="3609975" cy="66675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3200" dirty="0"/>
              <a:t>Synchronous</a:t>
            </a:r>
          </a:p>
        </p:txBody>
      </p:sp>
      <p:sp>
        <p:nvSpPr>
          <p:cNvPr id="8" name="Rectangle 7">
            <a:extLst>
              <a:ext uri="{FF2B5EF4-FFF2-40B4-BE49-F238E27FC236}">
                <a16:creationId xmlns:a16="http://schemas.microsoft.com/office/drawing/2014/main" id="{B0004614-4894-4178-94CB-16D88D09D03F}"/>
              </a:ext>
            </a:extLst>
          </p:cNvPr>
          <p:cNvSpPr/>
          <p:nvPr/>
        </p:nvSpPr>
        <p:spPr>
          <a:xfrm>
            <a:off x="6448424" y="2943225"/>
            <a:ext cx="3609975" cy="65722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3200" dirty="0"/>
              <a:t>Asynchronous</a:t>
            </a:r>
          </a:p>
        </p:txBody>
      </p:sp>
      <p:sp>
        <p:nvSpPr>
          <p:cNvPr id="2" name="TextBox 1">
            <a:extLst>
              <a:ext uri="{FF2B5EF4-FFF2-40B4-BE49-F238E27FC236}">
                <a16:creationId xmlns:a16="http://schemas.microsoft.com/office/drawing/2014/main" id="{5CFEDD4D-5655-47ED-B8BC-962BDAD3233C}"/>
              </a:ext>
            </a:extLst>
          </p:cNvPr>
          <p:cNvSpPr txBox="1"/>
          <p:nvPr/>
        </p:nvSpPr>
        <p:spPr>
          <a:xfrm>
            <a:off x="554804" y="4411573"/>
            <a:ext cx="5619965" cy="1046440"/>
          </a:xfrm>
          <a:prstGeom prst="rect">
            <a:avLst/>
          </a:prstGeom>
          <a:noFill/>
        </p:spPr>
        <p:txBody>
          <a:bodyPr wrap="square" lIns="0" tIns="0" rIns="0" bIns="0" rtlCol="0">
            <a:spAutoFit/>
          </a:bodyPr>
          <a:lstStyle/>
          <a:p>
            <a:pPr marL="342900" indent="-342900" fontAlgn="base">
              <a:spcBef>
                <a:spcPct val="50000"/>
              </a:spcBef>
              <a:spcAft>
                <a:spcPct val="0"/>
              </a:spcAft>
              <a:buClr>
                <a:srgbClr val="F0AB00"/>
              </a:buClr>
              <a:buSzPct val="80000"/>
              <a:buAutoNum type="arabicPeriod"/>
            </a:pPr>
            <a:r>
              <a:rPr lang="en-US" sz="1700" kern="0" dirty="0">
                <a:ea typeface="Arial Unicode MS" pitchFamily="34" charset="-128"/>
                <a:cs typeface="Arial Unicode MS" pitchFamily="34" charset="-128"/>
              </a:rPr>
              <a:t>API rate Limit- 1/second, 3/minute, 50/hour, 300/day</a:t>
            </a:r>
          </a:p>
          <a:p>
            <a:pPr marL="342900" indent="-342900" fontAlgn="base">
              <a:spcBef>
                <a:spcPct val="50000"/>
              </a:spcBef>
              <a:spcAft>
                <a:spcPct val="0"/>
              </a:spcAft>
              <a:buClr>
                <a:srgbClr val="F0AB00"/>
              </a:buClr>
              <a:buSzPct val="80000"/>
              <a:buAutoNum type="arabicPeriod"/>
            </a:pPr>
            <a:r>
              <a:rPr lang="en-US" sz="1700" kern="0" dirty="0">
                <a:ea typeface="Arial Unicode MS" pitchFamily="34" charset="-128"/>
                <a:cs typeface="Arial Unicode MS" pitchFamily="34" charset="-128"/>
              </a:rPr>
              <a:t>Data  limit – 50,000 records </a:t>
            </a:r>
          </a:p>
          <a:p>
            <a:pPr marL="342900" indent="-342900" fontAlgn="base">
              <a:spcBef>
                <a:spcPct val="50000"/>
              </a:spcBef>
              <a:spcAft>
                <a:spcPct val="0"/>
              </a:spcAft>
              <a:buClr>
                <a:srgbClr val="F0AB00"/>
              </a:buClr>
              <a:buSzPct val="80000"/>
              <a:buAutoNum type="arabicPeriod"/>
            </a:pPr>
            <a:r>
              <a:rPr lang="en-US" sz="1700" kern="0" dirty="0">
                <a:ea typeface="Arial Unicode MS" pitchFamily="34" charset="-128"/>
                <a:cs typeface="Arial Unicode MS" pitchFamily="34" charset="-128"/>
              </a:rPr>
              <a:t>Filter limit - one year</a:t>
            </a:r>
          </a:p>
        </p:txBody>
      </p:sp>
      <p:sp>
        <p:nvSpPr>
          <p:cNvPr id="9" name="TextBox 8">
            <a:extLst>
              <a:ext uri="{FF2B5EF4-FFF2-40B4-BE49-F238E27FC236}">
                <a16:creationId xmlns:a16="http://schemas.microsoft.com/office/drawing/2014/main" id="{2C709F73-1652-43DC-8E9C-A82E0A770E75}"/>
              </a:ext>
            </a:extLst>
          </p:cNvPr>
          <p:cNvSpPr txBox="1"/>
          <p:nvPr/>
        </p:nvSpPr>
        <p:spPr>
          <a:xfrm>
            <a:off x="6267449" y="4486275"/>
            <a:ext cx="5927725" cy="1046440"/>
          </a:xfrm>
          <a:prstGeom prst="rect">
            <a:avLst/>
          </a:prstGeom>
          <a:noFill/>
        </p:spPr>
        <p:txBody>
          <a:bodyPr wrap="square" lIns="0" tIns="0" rIns="0" bIns="0" rtlCol="0">
            <a:spAutoFit/>
          </a:bodyPr>
          <a:lstStyle/>
          <a:p>
            <a:pPr marL="342900" indent="-342900" fontAlgn="base">
              <a:spcBef>
                <a:spcPct val="50000"/>
              </a:spcBef>
              <a:spcAft>
                <a:spcPct val="0"/>
              </a:spcAft>
              <a:buClr>
                <a:srgbClr val="F0AB00"/>
              </a:buClr>
              <a:buSzPct val="80000"/>
              <a:buAutoNum type="arabicPeriod"/>
            </a:pPr>
            <a:r>
              <a:rPr lang="en-US" sz="1700" kern="0" dirty="0">
                <a:ea typeface="Arial Unicode MS" pitchFamily="34" charset="-128"/>
                <a:cs typeface="Arial Unicode MS" pitchFamily="34" charset="-128"/>
              </a:rPr>
              <a:t>API rate Limit - 1/second, 2/minute, 8/hour, 40/day</a:t>
            </a:r>
          </a:p>
          <a:p>
            <a:pPr marL="342900" indent="-342900" fontAlgn="base">
              <a:spcBef>
                <a:spcPct val="50000"/>
              </a:spcBef>
              <a:spcAft>
                <a:spcPct val="0"/>
              </a:spcAft>
              <a:buClr>
                <a:srgbClr val="F0AB00"/>
              </a:buClr>
              <a:buSzPct val="80000"/>
              <a:buAutoNum type="arabicPeriod"/>
            </a:pPr>
            <a:r>
              <a:rPr lang="en-US" sz="1700" kern="0" dirty="0">
                <a:ea typeface="Arial Unicode MS" pitchFamily="34" charset="-128"/>
                <a:cs typeface="Arial Unicode MS" pitchFamily="34" charset="-128"/>
              </a:rPr>
              <a:t>Data limit - 50,000 records </a:t>
            </a:r>
          </a:p>
          <a:p>
            <a:pPr marL="342900" indent="-342900" fontAlgn="base">
              <a:spcBef>
                <a:spcPct val="50000"/>
              </a:spcBef>
              <a:spcAft>
                <a:spcPct val="0"/>
              </a:spcAft>
              <a:buClr>
                <a:srgbClr val="F0AB00"/>
              </a:buClr>
              <a:buSzPct val="80000"/>
              <a:buAutoNum type="arabicPeriod"/>
            </a:pPr>
            <a:r>
              <a:rPr lang="en-US" sz="1700" kern="0" dirty="0">
                <a:ea typeface="Arial Unicode MS" pitchFamily="34" charset="-128"/>
                <a:cs typeface="Arial Unicode MS" pitchFamily="34" charset="-128"/>
              </a:rPr>
              <a:t>Filter limit - one year</a:t>
            </a:r>
          </a:p>
        </p:txBody>
      </p:sp>
    </p:spTree>
    <p:extLst>
      <p:ext uri="{BB962C8B-B14F-4D97-AF65-F5344CB8AC3E}">
        <p14:creationId xmlns:p14="http://schemas.microsoft.com/office/powerpoint/2010/main" val="325532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EED23-44DC-4801-ACC0-EACBBD51E6CA}"/>
              </a:ext>
            </a:extLst>
          </p:cNvPr>
          <p:cNvSpPr/>
          <p:nvPr/>
        </p:nvSpPr>
        <p:spPr>
          <a:xfrm>
            <a:off x="866774" y="619125"/>
            <a:ext cx="9791701" cy="96327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4800" dirty="0"/>
              <a:t>Demo</a:t>
            </a:r>
          </a:p>
          <a:p>
            <a:pPr algn="ctr"/>
            <a:endParaRPr lang="en-US" sz="4800" dirty="0"/>
          </a:p>
        </p:txBody>
      </p:sp>
      <p:sp>
        <p:nvSpPr>
          <p:cNvPr id="7" name="Rectangle 6">
            <a:extLst>
              <a:ext uri="{FF2B5EF4-FFF2-40B4-BE49-F238E27FC236}">
                <a16:creationId xmlns:a16="http://schemas.microsoft.com/office/drawing/2014/main" id="{C637DCD8-6019-4A0B-A8A9-4E646C3E648D}"/>
              </a:ext>
            </a:extLst>
          </p:cNvPr>
          <p:cNvSpPr/>
          <p:nvPr/>
        </p:nvSpPr>
        <p:spPr>
          <a:xfrm>
            <a:off x="1019174" y="2933700"/>
            <a:ext cx="3609975" cy="66675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3200" dirty="0"/>
              <a:t>Synchronous</a:t>
            </a:r>
          </a:p>
        </p:txBody>
      </p:sp>
      <p:sp>
        <p:nvSpPr>
          <p:cNvPr id="8" name="Rectangle 7">
            <a:extLst>
              <a:ext uri="{FF2B5EF4-FFF2-40B4-BE49-F238E27FC236}">
                <a16:creationId xmlns:a16="http://schemas.microsoft.com/office/drawing/2014/main" id="{B0004614-4894-4178-94CB-16D88D09D03F}"/>
              </a:ext>
            </a:extLst>
          </p:cNvPr>
          <p:cNvSpPr/>
          <p:nvPr/>
        </p:nvSpPr>
        <p:spPr>
          <a:xfrm>
            <a:off x="6448424" y="2943225"/>
            <a:ext cx="3609975" cy="65722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3200" dirty="0"/>
              <a:t>Asynchronous</a:t>
            </a:r>
          </a:p>
        </p:txBody>
      </p:sp>
      <p:sp>
        <p:nvSpPr>
          <p:cNvPr id="3" name="TextBox 2">
            <a:extLst>
              <a:ext uri="{FF2B5EF4-FFF2-40B4-BE49-F238E27FC236}">
                <a16:creationId xmlns:a16="http://schemas.microsoft.com/office/drawing/2014/main" id="{11513A35-A38D-4B84-B438-3C3F8BC3CF46}"/>
              </a:ext>
            </a:extLst>
          </p:cNvPr>
          <p:cNvSpPr txBox="1"/>
          <p:nvPr/>
        </p:nvSpPr>
        <p:spPr>
          <a:xfrm>
            <a:off x="866774" y="4067175"/>
            <a:ext cx="3905251" cy="2354491"/>
          </a:xfrm>
          <a:prstGeom prst="rect">
            <a:avLst/>
          </a:prstGeom>
          <a:noFill/>
        </p:spPr>
        <p:txBody>
          <a:bodyPr wrap="square" lIns="0" tIns="0" rIns="0" bIns="0" rtlCol="0">
            <a:spAutoFit/>
          </a:bodyPr>
          <a:lstStyle/>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View Metadata</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View Standard templates</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View Data</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Create template</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View Data on New Template</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Patch template</a:t>
            </a:r>
          </a:p>
        </p:txBody>
      </p:sp>
      <p:sp>
        <p:nvSpPr>
          <p:cNvPr id="9" name="TextBox 8">
            <a:extLst>
              <a:ext uri="{FF2B5EF4-FFF2-40B4-BE49-F238E27FC236}">
                <a16:creationId xmlns:a16="http://schemas.microsoft.com/office/drawing/2014/main" id="{7C985E2D-1C6B-45AA-85EA-720004436DF8}"/>
              </a:ext>
            </a:extLst>
          </p:cNvPr>
          <p:cNvSpPr txBox="1"/>
          <p:nvPr/>
        </p:nvSpPr>
        <p:spPr>
          <a:xfrm>
            <a:off x="6172199" y="4152900"/>
            <a:ext cx="3905251" cy="1523494"/>
          </a:xfrm>
          <a:prstGeom prst="rect">
            <a:avLst/>
          </a:prstGeom>
          <a:noFill/>
        </p:spPr>
        <p:txBody>
          <a:bodyPr wrap="square" lIns="0" tIns="0" rIns="0" bIns="0" rtlCol="0">
            <a:spAutoFit/>
          </a:bodyPr>
          <a:lstStyle/>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Schedule Job</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Job Status</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Download Data from files</a:t>
            </a: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07927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BAC43-419C-46F6-B1B0-C307334FB161}"/>
              </a:ext>
            </a:extLst>
          </p:cNvPr>
          <p:cNvPicPr>
            <a:picLocks noChangeAspect="1"/>
          </p:cNvPicPr>
          <p:nvPr/>
        </p:nvPicPr>
        <p:blipFill>
          <a:blip r:embed="rId2"/>
          <a:stretch>
            <a:fillRect/>
          </a:stretch>
        </p:blipFill>
        <p:spPr>
          <a:xfrm>
            <a:off x="102743" y="1273996"/>
            <a:ext cx="6298057" cy="4369460"/>
          </a:xfrm>
          <a:prstGeom prst="rect">
            <a:avLst/>
          </a:prstGeom>
        </p:spPr>
      </p:pic>
      <p:pic>
        <p:nvPicPr>
          <p:cNvPr id="5" name="Picture 4">
            <a:extLst>
              <a:ext uri="{FF2B5EF4-FFF2-40B4-BE49-F238E27FC236}">
                <a16:creationId xmlns:a16="http://schemas.microsoft.com/office/drawing/2014/main" id="{B3E294C8-3927-4518-8555-C2819F898A9B}"/>
              </a:ext>
            </a:extLst>
          </p:cNvPr>
          <p:cNvPicPr>
            <a:picLocks noChangeAspect="1"/>
          </p:cNvPicPr>
          <p:nvPr/>
        </p:nvPicPr>
        <p:blipFill>
          <a:blip r:embed="rId3"/>
          <a:stretch>
            <a:fillRect/>
          </a:stretch>
        </p:blipFill>
        <p:spPr>
          <a:xfrm>
            <a:off x="6729573" y="1273996"/>
            <a:ext cx="5537772" cy="4369460"/>
          </a:xfrm>
          <a:prstGeom prst="rect">
            <a:avLst/>
          </a:prstGeom>
        </p:spPr>
      </p:pic>
      <p:sp>
        <p:nvSpPr>
          <p:cNvPr id="6" name="TextBox 5">
            <a:extLst>
              <a:ext uri="{FF2B5EF4-FFF2-40B4-BE49-F238E27FC236}">
                <a16:creationId xmlns:a16="http://schemas.microsoft.com/office/drawing/2014/main" id="{98F2CFB2-C9CB-48F6-9A26-F662C4E49841}"/>
              </a:ext>
            </a:extLst>
          </p:cNvPr>
          <p:cNvSpPr txBox="1"/>
          <p:nvPr/>
        </p:nvSpPr>
        <p:spPr>
          <a:xfrm>
            <a:off x="678094" y="585627"/>
            <a:ext cx="10397447" cy="353943"/>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2300" kern="0" dirty="0">
                <a:ea typeface="Arial Unicode MS" pitchFamily="34" charset="-128"/>
                <a:cs typeface="Arial Unicode MS" pitchFamily="34" charset="-128"/>
              </a:rPr>
              <a:t>Asynchronous job - When records are more than 50000</a:t>
            </a:r>
          </a:p>
        </p:txBody>
      </p:sp>
    </p:spTree>
    <p:extLst>
      <p:ext uri="{BB962C8B-B14F-4D97-AF65-F5344CB8AC3E}">
        <p14:creationId xmlns:p14="http://schemas.microsoft.com/office/powerpoint/2010/main" val="761354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 Title">
            <a:extLst>
              <a:ext uri="{FF2B5EF4-FFF2-40B4-BE49-F238E27FC236}">
                <a16:creationId xmlns:a16="http://schemas.microsoft.com/office/drawing/2014/main" id="{CCD31FE2-0A17-424F-AACF-D02513CB0448}"/>
              </a:ext>
            </a:extLst>
          </p:cNvPr>
          <p:cNvSpPr txBox="1">
            <a:spLocks/>
          </p:cNvSpPr>
          <p:nvPr/>
        </p:nvSpPr>
        <p:spPr bwMode="black">
          <a:xfrm>
            <a:off x="2201029" y="2875310"/>
            <a:ext cx="7793115" cy="1784484"/>
          </a:xfrm>
          <a:prstGeom prst="rect">
            <a:avLst/>
          </a:prstGeom>
        </p:spPr>
        <p:txBody>
          <a:bodyPr vert="horz" wrap="square" lIns="0" tIns="0" rIns="0" bIns="0" rtlCol="0" anchor="t" anchorCtr="0">
            <a:normAutofit/>
          </a:bodyPr>
          <a:lstStyle>
            <a:lvl1pPr algn="l" defTabSz="1088558" rtl="0" eaLnBrk="1" latinLnBrk="0" hangingPunct="1">
              <a:lnSpc>
                <a:spcPct val="90000"/>
              </a:lnSpc>
              <a:spcBef>
                <a:spcPct val="0"/>
              </a:spcBef>
              <a:buNone/>
              <a:defRPr sz="3600" b="1" kern="1200" baseline="0">
                <a:solidFill>
                  <a:schemeClr val="tx1"/>
                </a:solidFill>
                <a:latin typeface="+mj-lt"/>
                <a:ea typeface="+mj-ea"/>
                <a:cs typeface="+mj-cs"/>
              </a:defRPr>
            </a:lvl1pPr>
          </a:lstStyle>
          <a:p>
            <a:pPr algn="ctr"/>
            <a:endParaRPr lang="de-DE" sz="2500" dirty="0">
              <a:cs typeface="Arial"/>
            </a:endParaRPr>
          </a:p>
        </p:txBody>
      </p:sp>
      <p:pic>
        <p:nvPicPr>
          <p:cNvPr id="6" name="Picture 5">
            <a:extLst>
              <a:ext uri="{FF2B5EF4-FFF2-40B4-BE49-F238E27FC236}">
                <a16:creationId xmlns:a16="http://schemas.microsoft.com/office/drawing/2014/main" id="{EFCDCB72-127F-4E85-BE70-C990B777B75C}"/>
              </a:ext>
            </a:extLst>
          </p:cNvPr>
          <p:cNvPicPr>
            <a:picLocks noChangeAspect="1"/>
          </p:cNvPicPr>
          <p:nvPr/>
        </p:nvPicPr>
        <p:blipFill>
          <a:blip r:embed="rId2"/>
          <a:stretch>
            <a:fillRect/>
          </a:stretch>
        </p:blipFill>
        <p:spPr>
          <a:xfrm>
            <a:off x="5205345" y="623475"/>
            <a:ext cx="1784483" cy="1784483"/>
          </a:xfrm>
          <a:prstGeom prst="rect">
            <a:avLst/>
          </a:prstGeom>
        </p:spPr>
      </p:pic>
    </p:spTree>
    <p:extLst>
      <p:ext uri="{BB962C8B-B14F-4D97-AF65-F5344CB8AC3E}">
        <p14:creationId xmlns:p14="http://schemas.microsoft.com/office/powerpoint/2010/main" val="69468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D189D6-0354-4736-AD20-7A4A6469C02C}"/>
              </a:ext>
            </a:extLst>
          </p:cNvPr>
          <p:cNvSpPr>
            <a:spLocks noGrp="1"/>
          </p:cNvSpPr>
          <p:nvPr>
            <p:ph type="body" sz="quarter" idx="11"/>
          </p:nvPr>
        </p:nvSpPr>
        <p:spPr/>
        <p:txBody>
          <a:bodyPr/>
          <a:lstStyle/>
          <a:p>
            <a:r>
              <a:rPr lang="en-US" b="1" dirty="0">
                <a:solidFill>
                  <a:srgbClr val="FFC000"/>
                </a:solidFill>
              </a:rPr>
              <a:t>What is It </a:t>
            </a:r>
            <a:r>
              <a:rPr lang="en-US" dirty="0"/>
              <a:t>?</a:t>
            </a:r>
          </a:p>
          <a:p>
            <a:r>
              <a:rPr lang="en-US" dirty="0"/>
              <a:t>Ariba API’s is an interface that allows you to build new industry standard solutions that can easily communicate</a:t>
            </a:r>
            <a:r>
              <a:rPr lang="en-US" dirty="0">
                <a:solidFill>
                  <a:srgbClr val="FF0000"/>
                </a:solidFill>
              </a:rPr>
              <a:t>/Integrate </a:t>
            </a:r>
            <a:r>
              <a:rPr lang="en-US" dirty="0"/>
              <a:t>with other Business apps in </a:t>
            </a:r>
            <a:r>
              <a:rPr lang="en-US" dirty="0">
                <a:solidFill>
                  <a:srgbClr val="FFC000"/>
                </a:solidFill>
              </a:rPr>
              <a:t>3’S ways </a:t>
            </a:r>
            <a:r>
              <a:rPr lang="en-US" dirty="0"/>
              <a:t>.</a:t>
            </a:r>
          </a:p>
          <a:p>
            <a:r>
              <a:rPr lang="en-US" b="1" dirty="0">
                <a:solidFill>
                  <a:schemeClr val="accent1"/>
                </a:solidFill>
              </a:rPr>
              <a:t>3’S.  What are they?</a:t>
            </a:r>
          </a:p>
          <a:p>
            <a:pPr marL="457200" indent="-457200">
              <a:buFont typeface="+mj-lt"/>
              <a:buAutoNum type="arabicPeriod"/>
            </a:pPr>
            <a:r>
              <a:rPr lang="en-US" dirty="0"/>
              <a:t>Simple </a:t>
            </a:r>
          </a:p>
          <a:p>
            <a:pPr marL="457200" indent="-457200">
              <a:buFont typeface="+mj-lt"/>
              <a:buAutoNum type="arabicPeriod"/>
            </a:pPr>
            <a:r>
              <a:rPr lang="en-US" dirty="0"/>
              <a:t>Scalable and</a:t>
            </a:r>
          </a:p>
          <a:p>
            <a:pPr marL="457200" indent="-457200">
              <a:buFont typeface="+mj-lt"/>
              <a:buAutoNum type="arabicPeriod"/>
            </a:pPr>
            <a:r>
              <a:rPr lang="en-US" dirty="0"/>
              <a:t> Secure </a:t>
            </a:r>
          </a:p>
          <a:p>
            <a:endParaRPr lang="en-US" dirty="0"/>
          </a:p>
        </p:txBody>
      </p:sp>
      <p:sp>
        <p:nvSpPr>
          <p:cNvPr id="4" name="Title 3">
            <a:extLst>
              <a:ext uri="{FF2B5EF4-FFF2-40B4-BE49-F238E27FC236}">
                <a16:creationId xmlns:a16="http://schemas.microsoft.com/office/drawing/2014/main" id="{EB73CCD1-5908-4D33-96D5-54814ED44DA0}"/>
              </a:ext>
            </a:extLst>
          </p:cNvPr>
          <p:cNvSpPr>
            <a:spLocks noGrp="1"/>
          </p:cNvSpPr>
          <p:nvPr>
            <p:ph type="title"/>
          </p:nvPr>
        </p:nvSpPr>
        <p:spPr/>
        <p:txBody>
          <a:bodyPr/>
          <a:lstStyle/>
          <a:p>
            <a:r>
              <a:rPr lang="en-US" dirty="0"/>
              <a:t>Ariba API</a:t>
            </a:r>
          </a:p>
        </p:txBody>
      </p:sp>
    </p:spTree>
    <p:extLst>
      <p:ext uri="{BB962C8B-B14F-4D97-AF65-F5344CB8AC3E}">
        <p14:creationId xmlns:p14="http://schemas.microsoft.com/office/powerpoint/2010/main" val="385040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29B2C00-7EA1-4C80-A5DD-973CC89D225F}"/>
              </a:ext>
            </a:extLst>
          </p:cNvPr>
          <p:cNvSpPr>
            <a:spLocks noGrp="1"/>
          </p:cNvSpPr>
          <p:nvPr>
            <p:ph type="body" sz="quarter" idx="10"/>
          </p:nvPr>
        </p:nvSpPr>
        <p:spPr>
          <a:xfrm>
            <a:off x="503999" y="1280160"/>
            <a:ext cx="11186477" cy="5055840"/>
          </a:xfrm>
        </p:spPr>
        <p:txBody>
          <a:bodyPr/>
          <a:lstStyle/>
          <a:p>
            <a:pPr marL="342900" indent="-342900">
              <a:buFont typeface="Arial" panose="020B0604020202020204" pitchFamily="34" charset="0"/>
              <a:buChar char="•"/>
            </a:pPr>
            <a:r>
              <a:rPr lang="en-US" dirty="0"/>
              <a:t>Self service Portal where you can –</a:t>
            </a:r>
          </a:p>
          <a:p>
            <a:pPr marL="342900" indent="-342900">
              <a:buFont typeface="Arial" panose="020B0604020202020204" pitchFamily="34" charset="0"/>
              <a:buChar char="•"/>
            </a:pPr>
            <a:r>
              <a:rPr lang="en-US" dirty="0"/>
              <a:t>Manage organization and their Users </a:t>
            </a:r>
          </a:p>
          <a:p>
            <a:pPr marL="342900" indent="-342900">
              <a:buFont typeface="Arial" panose="020B0604020202020204" pitchFamily="34" charset="0"/>
              <a:buChar char="•"/>
            </a:pPr>
            <a:r>
              <a:rPr lang="en-US" dirty="0"/>
              <a:t>Create Application and request for production Access </a:t>
            </a:r>
          </a:p>
          <a:p>
            <a:pPr marL="342900" indent="-342900">
              <a:buFont typeface="Arial" panose="020B0604020202020204" pitchFamily="34" charset="0"/>
              <a:buChar char="•"/>
            </a:pPr>
            <a:r>
              <a:rPr lang="en-US" dirty="0"/>
              <a:t>Sandbox testing</a:t>
            </a:r>
          </a:p>
          <a:p>
            <a:pPr marL="342900" indent="-342900">
              <a:buFont typeface="Arial" panose="020B0604020202020204" pitchFamily="34" charset="0"/>
              <a:buChar char="•"/>
            </a:pPr>
            <a:r>
              <a:rPr lang="en-US" dirty="0"/>
              <a:t>Generate </a:t>
            </a:r>
            <a:r>
              <a:rPr lang="en-US" dirty="0" err="1"/>
              <a:t>Oauth</a:t>
            </a:r>
            <a:r>
              <a:rPr lang="en-US" dirty="0"/>
              <a:t>  Client Secret</a:t>
            </a:r>
          </a:p>
          <a:p>
            <a:endParaRPr lang="en-US" b="1" dirty="0"/>
          </a:p>
          <a:p>
            <a:endParaRPr lang="en-US" dirty="0"/>
          </a:p>
          <a:p>
            <a:endParaRPr lang="en-US" dirty="0"/>
          </a:p>
          <a:p>
            <a:endParaRPr lang="en-US" dirty="0"/>
          </a:p>
        </p:txBody>
      </p:sp>
      <p:sp>
        <p:nvSpPr>
          <p:cNvPr id="7" name="Title 6">
            <a:extLst>
              <a:ext uri="{FF2B5EF4-FFF2-40B4-BE49-F238E27FC236}">
                <a16:creationId xmlns:a16="http://schemas.microsoft.com/office/drawing/2014/main" id="{76EDBB33-2315-4C23-8A86-943F518EAAAF}"/>
              </a:ext>
            </a:extLst>
          </p:cNvPr>
          <p:cNvSpPr>
            <a:spLocks noGrp="1"/>
          </p:cNvSpPr>
          <p:nvPr>
            <p:ph type="title"/>
          </p:nvPr>
        </p:nvSpPr>
        <p:spPr>
          <a:xfrm>
            <a:off x="504001" y="504000"/>
            <a:ext cx="11186476" cy="369332"/>
          </a:xfrm>
        </p:spPr>
        <p:txBody>
          <a:bodyPr/>
          <a:lstStyle/>
          <a:p>
            <a:r>
              <a:rPr lang="en-US" dirty="0">
                <a:solidFill>
                  <a:schemeClr val="accent1"/>
                </a:solidFill>
              </a:rPr>
              <a:t>Simple –Have you not tried using our Developer  portal ?</a:t>
            </a:r>
          </a:p>
        </p:txBody>
      </p:sp>
      <p:pic>
        <p:nvPicPr>
          <p:cNvPr id="9" name="Picture 8">
            <a:extLst>
              <a:ext uri="{FF2B5EF4-FFF2-40B4-BE49-F238E27FC236}">
                <a16:creationId xmlns:a16="http://schemas.microsoft.com/office/drawing/2014/main" id="{5DFB8B8C-46C3-4415-9A27-E4E03B663FDB}"/>
              </a:ext>
            </a:extLst>
          </p:cNvPr>
          <p:cNvPicPr>
            <a:picLocks noChangeAspect="1"/>
          </p:cNvPicPr>
          <p:nvPr/>
        </p:nvPicPr>
        <p:blipFill>
          <a:blip r:embed="rId2"/>
          <a:stretch>
            <a:fillRect/>
          </a:stretch>
        </p:blipFill>
        <p:spPr>
          <a:xfrm>
            <a:off x="1615439" y="3808080"/>
            <a:ext cx="8415971" cy="3023878"/>
          </a:xfrm>
          <a:prstGeom prst="rect">
            <a:avLst/>
          </a:prstGeom>
        </p:spPr>
      </p:pic>
    </p:spTree>
    <p:extLst>
      <p:ext uri="{BB962C8B-B14F-4D97-AF65-F5344CB8AC3E}">
        <p14:creationId xmlns:p14="http://schemas.microsoft.com/office/powerpoint/2010/main" val="212597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C7E464-912D-4F94-AC77-774B61E7AD48}"/>
              </a:ext>
            </a:extLst>
          </p:cNvPr>
          <p:cNvSpPr>
            <a:spLocks noGrp="1"/>
          </p:cNvSpPr>
          <p:nvPr>
            <p:ph type="body" sz="quarter" idx="10"/>
          </p:nvPr>
        </p:nvSpPr>
        <p:spPr>
          <a:xfrm>
            <a:off x="503999" y="1620000"/>
            <a:ext cx="7969441" cy="4716000"/>
          </a:xfrm>
        </p:spPr>
        <p:txBody>
          <a:bodyPr/>
          <a:lstStyle/>
          <a:p>
            <a:pPr marL="342900" indent="-342900">
              <a:buFont typeface="Arial" panose="020B0604020202020204" pitchFamily="34" charset="0"/>
              <a:buChar char="•"/>
            </a:pPr>
            <a:r>
              <a:rPr lang="en-US" dirty="0" err="1">
                <a:solidFill>
                  <a:schemeClr val="accent1"/>
                </a:solidFill>
              </a:rPr>
              <a:t>Oauth</a:t>
            </a:r>
            <a:r>
              <a:rPr lang="en-US" dirty="0">
                <a:solidFill>
                  <a:schemeClr val="accent1"/>
                </a:solidFill>
              </a:rPr>
              <a:t> 2.0 </a:t>
            </a:r>
            <a:r>
              <a:rPr lang="en-US" dirty="0"/>
              <a:t>:  Fetch data only after an access  token is granted .</a:t>
            </a:r>
          </a:p>
          <a:p>
            <a:pPr marL="342900" indent="-342900">
              <a:buFont typeface="Arial" panose="020B0604020202020204" pitchFamily="34" charset="0"/>
              <a:buChar char="•"/>
            </a:pPr>
            <a:r>
              <a:rPr lang="en-US" dirty="0">
                <a:solidFill>
                  <a:schemeClr val="accent1"/>
                </a:solidFill>
              </a:rPr>
              <a:t>IP White listing </a:t>
            </a:r>
            <a:r>
              <a:rPr lang="en-US" dirty="0"/>
              <a:t>:  This feature enables customers to create a whitelist of authorized IP addresses using CIDR notation. When a whitelist has been applied to an API client application, only requests originating from an IP address within one of the CIDR ranges on the IP whitelist will be permitted.</a:t>
            </a:r>
          </a:p>
        </p:txBody>
      </p:sp>
      <p:sp>
        <p:nvSpPr>
          <p:cNvPr id="3" name="Title 2">
            <a:extLst>
              <a:ext uri="{FF2B5EF4-FFF2-40B4-BE49-F238E27FC236}">
                <a16:creationId xmlns:a16="http://schemas.microsoft.com/office/drawing/2014/main" id="{5EA2F86C-C89A-417D-9723-515E8E1A9B6D}"/>
              </a:ext>
            </a:extLst>
          </p:cNvPr>
          <p:cNvSpPr>
            <a:spLocks noGrp="1"/>
          </p:cNvSpPr>
          <p:nvPr>
            <p:ph type="title"/>
          </p:nvPr>
        </p:nvSpPr>
        <p:spPr/>
        <p:txBody>
          <a:bodyPr/>
          <a:lstStyle/>
          <a:p>
            <a:r>
              <a:rPr lang="en-US" dirty="0">
                <a:solidFill>
                  <a:schemeClr val="accent1"/>
                </a:solidFill>
              </a:rPr>
              <a:t>Secure- How safe is the Transfer of Data</a:t>
            </a:r>
          </a:p>
        </p:txBody>
      </p:sp>
    </p:spTree>
    <p:extLst>
      <p:ext uri="{BB962C8B-B14F-4D97-AF65-F5344CB8AC3E}">
        <p14:creationId xmlns:p14="http://schemas.microsoft.com/office/powerpoint/2010/main" val="4743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17AD1-1ED5-46CE-9B53-0C2D078BA71D}"/>
              </a:ext>
            </a:extLst>
          </p:cNvPr>
          <p:cNvSpPr>
            <a:spLocks noGrp="1"/>
          </p:cNvSpPr>
          <p:nvPr>
            <p:ph type="body" sz="quarter" idx="10"/>
          </p:nvPr>
        </p:nvSpPr>
        <p:spPr>
          <a:xfrm>
            <a:off x="503999" y="1196340"/>
            <a:ext cx="11186477" cy="5139660"/>
          </a:xfrm>
        </p:spPr>
        <p:txBody>
          <a:bodyPr/>
          <a:lstStyle/>
          <a:p>
            <a:r>
              <a:rPr lang="en-US" dirty="0"/>
              <a:t>There are three types of limits imposed on Reporting APIs:</a:t>
            </a:r>
          </a:p>
          <a:p>
            <a:pPr marL="457200" indent="-457200">
              <a:buFont typeface="+mj-lt"/>
              <a:buAutoNum type="arabicPeriod"/>
            </a:pPr>
            <a:r>
              <a:rPr lang="en-US" b="1" dirty="0">
                <a:solidFill>
                  <a:schemeClr val="accent1"/>
                </a:solidFill>
              </a:rPr>
              <a:t>Time Limit</a:t>
            </a:r>
            <a:r>
              <a:rPr lang="en-US" dirty="0">
                <a:solidFill>
                  <a:schemeClr val="accent1"/>
                </a:solidFill>
              </a:rPr>
              <a:t> </a:t>
            </a:r>
            <a:r>
              <a:rPr lang="en-US" dirty="0"/>
              <a:t>- The number of transactions posted within a certain time period may not exceed a certain maximum</a:t>
            </a:r>
          </a:p>
          <a:p>
            <a:pPr marL="457200" indent="-457200">
              <a:buFont typeface="+mj-lt"/>
              <a:buAutoNum type="arabicPeriod"/>
            </a:pPr>
            <a:r>
              <a:rPr lang="en-US" b="1" dirty="0">
                <a:solidFill>
                  <a:schemeClr val="accent1"/>
                </a:solidFill>
              </a:rPr>
              <a:t>Volume Limit</a:t>
            </a:r>
            <a:r>
              <a:rPr lang="en-US" dirty="0">
                <a:solidFill>
                  <a:schemeClr val="accent1"/>
                </a:solidFill>
              </a:rPr>
              <a:t> - </a:t>
            </a:r>
            <a:r>
              <a:rPr lang="en-US" dirty="0"/>
              <a:t>Total data retrieved shouldn’t exceed a certain size</a:t>
            </a:r>
          </a:p>
          <a:p>
            <a:pPr marL="637164" lvl="1" indent="-457200">
              <a:buFont typeface="Wingdings" panose="05000000000000000000" pitchFamily="2" charset="2"/>
              <a:buChar char="Ø"/>
            </a:pPr>
            <a:r>
              <a:rPr lang="en-US" dirty="0">
                <a:solidFill>
                  <a:schemeClr val="accent1"/>
                </a:solidFill>
              </a:rPr>
              <a:t>Asynchronous:</a:t>
            </a:r>
            <a:r>
              <a:rPr lang="en-US" dirty="0"/>
              <a:t> 50,000 records or 10 files containing 5000 records per file. This files expire within 48 hours</a:t>
            </a:r>
          </a:p>
          <a:p>
            <a:pPr marL="637164" lvl="1" indent="-457200">
              <a:buFont typeface="Wingdings" panose="05000000000000000000" pitchFamily="2" charset="2"/>
              <a:buChar char="Ø"/>
            </a:pPr>
            <a:r>
              <a:rPr lang="en-US" dirty="0">
                <a:solidFill>
                  <a:schemeClr val="accent1"/>
                </a:solidFill>
              </a:rPr>
              <a:t>Synchronous:</a:t>
            </a:r>
            <a:r>
              <a:rPr lang="en-US" dirty="0"/>
              <a:t> 50,000 records and 50 records per page.</a:t>
            </a:r>
          </a:p>
          <a:p>
            <a:pPr marL="457200" indent="-457200">
              <a:buFont typeface="+mj-lt"/>
              <a:buAutoNum type="arabicPeriod"/>
            </a:pPr>
            <a:r>
              <a:rPr lang="en-US" b="1" dirty="0">
                <a:solidFill>
                  <a:schemeClr val="accent1"/>
                </a:solidFill>
              </a:rPr>
              <a:t>Rate Limit </a:t>
            </a:r>
            <a:r>
              <a:rPr lang="en-US" dirty="0">
                <a:solidFill>
                  <a:schemeClr val="accent1"/>
                </a:solidFill>
              </a:rPr>
              <a:t>- </a:t>
            </a:r>
            <a:r>
              <a:rPr lang="en-US" dirty="0"/>
              <a:t>The number of API calls made every minute/day/week/month may not exceed a certain limit </a:t>
            </a:r>
          </a:p>
          <a:p>
            <a:endParaRPr lang="en-US" dirty="0"/>
          </a:p>
        </p:txBody>
      </p:sp>
      <p:sp>
        <p:nvSpPr>
          <p:cNvPr id="3" name="Title 2">
            <a:extLst>
              <a:ext uri="{FF2B5EF4-FFF2-40B4-BE49-F238E27FC236}">
                <a16:creationId xmlns:a16="http://schemas.microsoft.com/office/drawing/2014/main" id="{3D5B3DDE-2731-4FD1-8333-E9CAEEF62ED9}"/>
              </a:ext>
            </a:extLst>
          </p:cNvPr>
          <p:cNvSpPr>
            <a:spLocks noGrp="1"/>
          </p:cNvSpPr>
          <p:nvPr>
            <p:ph type="title"/>
          </p:nvPr>
        </p:nvSpPr>
        <p:spPr/>
        <p:txBody>
          <a:bodyPr/>
          <a:lstStyle/>
          <a:p>
            <a:r>
              <a:rPr lang="en-US" dirty="0">
                <a:solidFill>
                  <a:schemeClr val="accent1"/>
                </a:solidFill>
              </a:rPr>
              <a:t>Scalable – Are there Limits on the data that we can fetch ?</a:t>
            </a:r>
          </a:p>
        </p:txBody>
      </p:sp>
    </p:spTree>
    <p:extLst>
      <p:ext uri="{BB962C8B-B14F-4D97-AF65-F5344CB8AC3E}">
        <p14:creationId xmlns:p14="http://schemas.microsoft.com/office/powerpoint/2010/main" val="399840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1363B8-8E07-483E-B3F3-F6C2CC91822A}"/>
              </a:ext>
            </a:extLst>
          </p:cNvPr>
          <p:cNvSpPr>
            <a:spLocks noGrp="1"/>
          </p:cNvSpPr>
          <p:nvPr>
            <p:ph type="body" sz="quarter" idx="10"/>
          </p:nvPr>
        </p:nvSpPr>
        <p:spPr/>
        <p:txBody>
          <a:bodyPr>
            <a:normAutofit/>
          </a:bodyPr>
          <a:lstStyle/>
          <a:p>
            <a:pPr marL="457200" indent="-457200">
              <a:buFont typeface="+mj-lt"/>
              <a:buAutoNum type="arabicPeriod"/>
            </a:pPr>
            <a:r>
              <a:rPr lang="en-US" dirty="0"/>
              <a:t>Analytical Reporting API </a:t>
            </a:r>
          </a:p>
          <a:p>
            <a:pPr marL="457200" indent="-457200">
              <a:buFont typeface="+mj-lt"/>
              <a:buAutoNum type="arabicPeriod"/>
            </a:pPr>
            <a:r>
              <a:rPr lang="en-US" dirty="0"/>
              <a:t>Operational reporting API for Procurement</a:t>
            </a:r>
          </a:p>
          <a:p>
            <a:pPr marL="457200" indent="-457200">
              <a:buFont typeface="+mj-lt"/>
              <a:buAutoNum type="arabicPeriod"/>
            </a:pPr>
            <a:r>
              <a:rPr lang="en-US" dirty="0"/>
              <a:t>Operational reporting API for Strategic Sourcing</a:t>
            </a:r>
          </a:p>
          <a:p>
            <a:endParaRPr lang="en-US" dirty="0"/>
          </a:p>
        </p:txBody>
      </p:sp>
      <p:sp>
        <p:nvSpPr>
          <p:cNvPr id="3" name="Title 2">
            <a:extLst>
              <a:ext uri="{FF2B5EF4-FFF2-40B4-BE49-F238E27FC236}">
                <a16:creationId xmlns:a16="http://schemas.microsoft.com/office/drawing/2014/main" id="{16FF10D8-09BB-4DBD-8ED1-ADD1D02DF051}"/>
              </a:ext>
            </a:extLst>
          </p:cNvPr>
          <p:cNvSpPr>
            <a:spLocks noGrp="1"/>
          </p:cNvSpPr>
          <p:nvPr>
            <p:ph type="title"/>
          </p:nvPr>
        </p:nvSpPr>
        <p:spPr/>
        <p:txBody>
          <a:bodyPr/>
          <a:lstStyle/>
          <a:p>
            <a:r>
              <a:rPr lang="en-US" dirty="0">
                <a:solidFill>
                  <a:schemeClr val="accent1"/>
                </a:solidFill>
              </a:rPr>
              <a:t>Reporting API’s</a:t>
            </a:r>
          </a:p>
        </p:txBody>
      </p:sp>
    </p:spTree>
    <p:extLst>
      <p:ext uri="{BB962C8B-B14F-4D97-AF65-F5344CB8AC3E}">
        <p14:creationId xmlns:p14="http://schemas.microsoft.com/office/powerpoint/2010/main" val="213414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06B7D7-B9F0-4C7C-B34A-86CA1DE3758C}"/>
              </a:ext>
            </a:extLst>
          </p:cNvPr>
          <p:cNvSpPr>
            <a:spLocks noGrp="1"/>
          </p:cNvSpPr>
          <p:nvPr>
            <p:ph type="body" sz="quarter" idx="10"/>
          </p:nvPr>
        </p:nvSpPr>
        <p:spPr/>
        <p:txBody>
          <a:bodyPr/>
          <a:lstStyle/>
          <a:p>
            <a:r>
              <a:rPr lang="en-US" dirty="0"/>
              <a:t>These APIs let you</a:t>
            </a:r>
          </a:p>
          <a:p>
            <a:pPr marL="457200" indent="-457200">
              <a:buFont typeface="Wingdings" panose="05000000000000000000" pitchFamily="2" charset="2"/>
              <a:buChar char="v"/>
            </a:pPr>
            <a:r>
              <a:rPr lang="en-US" dirty="0"/>
              <a:t>Create a reporting view templates.</a:t>
            </a:r>
          </a:p>
          <a:p>
            <a:pPr marL="457200" indent="-457200">
              <a:buFont typeface="Wingdings" panose="05000000000000000000" pitchFamily="2" charset="2"/>
              <a:buChar char="v"/>
            </a:pPr>
            <a:r>
              <a:rPr lang="en-US" dirty="0"/>
              <a:t>View metadata for a specific view template.</a:t>
            </a:r>
          </a:p>
          <a:p>
            <a:pPr marL="457200" indent="-457200">
              <a:buFont typeface="Wingdings" panose="05000000000000000000" pitchFamily="2" charset="2"/>
              <a:buChar char="v"/>
            </a:pPr>
            <a:r>
              <a:rPr lang="en-US" dirty="0"/>
              <a:t>List all reporting view templates</a:t>
            </a:r>
          </a:p>
          <a:p>
            <a:pPr marL="457200" indent="-457200">
              <a:buFont typeface="Wingdings" panose="05000000000000000000" pitchFamily="2" charset="2"/>
              <a:buChar char="v"/>
            </a:pPr>
            <a:r>
              <a:rPr lang="en-US" dirty="0"/>
              <a:t>Update an existing reporting view template (view template name, view template status, select attributes and filter criteria)</a:t>
            </a:r>
          </a:p>
          <a:p>
            <a:pPr marL="457200" indent="-457200">
              <a:buFont typeface="Wingdings" panose="05000000000000000000" pitchFamily="2" charset="2"/>
              <a:buChar char="v"/>
            </a:pPr>
            <a:r>
              <a:rPr lang="en-US" dirty="0"/>
              <a:t>Get the report Data </a:t>
            </a:r>
          </a:p>
          <a:p>
            <a:endParaRPr lang="en-US" dirty="0"/>
          </a:p>
          <a:p>
            <a:endParaRPr lang="en-US" dirty="0"/>
          </a:p>
        </p:txBody>
      </p:sp>
      <p:sp>
        <p:nvSpPr>
          <p:cNvPr id="4" name="Title 3">
            <a:extLst>
              <a:ext uri="{FF2B5EF4-FFF2-40B4-BE49-F238E27FC236}">
                <a16:creationId xmlns:a16="http://schemas.microsoft.com/office/drawing/2014/main" id="{462D393B-F190-486B-9FBE-BED7FDE5E9A8}"/>
              </a:ext>
            </a:extLst>
          </p:cNvPr>
          <p:cNvSpPr>
            <a:spLocks noGrp="1"/>
          </p:cNvSpPr>
          <p:nvPr>
            <p:ph type="title"/>
          </p:nvPr>
        </p:nvSpPr>
        <p:spPr/>
        <p:txBody>
          <a:bodyPr/>
          <a:lstStyle/>
          <a:p>
            <a:r>
              <a:rPr lang="en-US" dirty="0"/>
              <a:t>Analytical Reporting API </a:t>
            </a:r>
          </a:p>
        </p:txBody>
      </p:sp>
    </p:spTree>
    <p:extLst>
      <p:ext uri="{BB962C8B-B14F-4D97-AF65-F5344CB8AC3E}">
        <p14:creationId xmlns:p14="http://schemas.microsoft.com/office/powerpoint/2010/main" val="56182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556D7C-2572-4D1A-8DEE-F52DE5BE7E54}"/>
              </a:ext>
            </a:extLst>
          </p:cNvPr>
          <p:cNvSpPr>
            <a:spLocks noGrp="1"/>
          </p:cNvSpPr>
          <p:nvPr>
            <p:ph type="title"/>
          </p:nvPr>
        </p:nvSpPr>
        <p:spPr/>
        <p:txBody>
          <a:bodyPr/>
          <a:lstStyle/>
          <a:p>
            <a:r>
              <a:rPr lang="en-US" dirty="0"/>
              <a:t>Reporting API work Flow </a:t>
            </a:r>
          </a:p>
        </p:txBody>
      </p:sp>
      <p:pic>
        <p:nvPicPr>
          <p:cNvPr id="16" name="Picture 15">
            <a:extLst>
              <a:ext uri="{FF2B5EF4-FFF2-40B4-BE49-F238E27FC236}">
                <a16:creationId xmlns:a16="http://schemas.microsoft.com/office/drawing/2014/main" id="{2386A2B6-59F9-4582-AD82-EB3AC69470F4}"/>
              </a:ext>
            </a:extLst>
          </p:cNvPr>
          <p:cNvPicPr>
            <a:picLocks noChangeAspect="1"/>
          </p:cNvPicPr>
          <p:nvPr/>
        </p:nvPicPr>
        <p:blipFill>
          <a:blip r:embed="rId2"/>
          <a:stretch>
            <a:fillRect/>
          </a:stretch>
        </p:blipFill>
        <p:spPr>
          <a:xfrm>
            <a:off x="3002873" y="1117784"/>
            <a:ext cx="5872920" cy="540413"/>
          </a:xfrm>
          <a:prstGeom prst="rect">
            <a:avLst/>
          </a:prstGeom>
        </p:spPr>
      </p:pic>
      <p:pic>
        <p:nvPicPr>
          <p:cNvPr id="17" name="Picture 16">
            <a:extLst>
              <a:ext uri="{FF2B5EF4-FFF2-40B4-BE49-F238E27FC236}">
                <a16:creationId xmlns:a16="http://schemas.microsoft.com/office/drawing/2014/main" id="{69D26357-4E9E-408A-9E7B-5BDA19113561}"/>
              </a:ext>
            </a:extLst>
          </p:cNvPr>
          <p:cNvPicPr>
            <a:picLocks noChangeAspect="1"/>
          </p:cNvPicPr>
          <p:nvPr/>
        </p:nvPicPr>
        <p:blipFill>
          <a:blip r:embed="rId3"/>
          <a:stretch>
            <a:fillRect/>
          </a:stretch>
        </p:blipFill>
        <p:spPr>
          <a:xfrm>
            <a:off x="2977586" y="1933432"/>
            <a:ext cx="5923494" cy="540413"/>
          </a:xfrm>
          <a:prstGeom prst="rect">
            <a:avLst/>
          </a:prstGeom>
        </p:spPr>
      </p:pic>
      <p:pic>
        <p:nvPicPr>
          <p:cNvPr id="18" name="Picture 17">
            <a:extLst>
              <a:ext uri="{FF2B5EF4-FFF2-40B4-BE49-F238E27FC236}">
                <a16:creationId xmlns:a16="http://schemas.microsoft.com/office/drawing/2014/main" id="{705AF17D-86D9-4C2D-B50D-78C8E7539937}"/>
              </a:ext>
            </a:extLst>
          </p:cNvPr>
          <p:cNvPicPr>
            <a:picLocks noChangeAspect="1"/>
          </p:cNvPicPr>
          <p:nvPr/>
        </p:nvPicPr>
        <p:blipFill>
          <a:blip r:embed="rId4"/>
          <a:stretch>
            <a:fillRect/>
          </a:stretch>
        </p:blipFill>
        <p:spPr>
          <a:xfrm>
            <a:off x="3034347" y="2746593"/>
            <a:ext cx="5866733" cy="557530"/>
          </a:xfrm>
          <a:prstGeom prst="rect">
            <a:avLst/>
          </a:prstGeom>
        </p:spPr>
      </p:pic>
      <p:pic>
        <p:nvPicPr>
          <p:cNvPr id="23" name="Picture 22">
            <a:extLst>
              <a:ext uri="{FF2B5EF4-FFF2-40B4-BE49-F238E27FC236}">
                <a16:creationId xmlns:a16="http://schemas.microsoft.com/office/drawing/2014/main" id="{9D028B44-E429-40CF-B901-DCB0033AB20C}"/>
              </a:ext>
            </a:extLst>
          </p:cNvPr>
          <p:cNvPicPr>
            <a:picLocks noChangeAspect="1"/>
          </p:cNvPicPr>
          <p:nvPr/>
        </p:nvPicPr>
        <p:blipFill>
          <a:blip r:embed="rId5"/>
          <a:stretch>
            <a:fillRect/>
          </a:stretch>
        </p:blipFill>
        <p:spPr>
          <a:xfrm>
            <a:off x="117143" y="3904005"/>
            <a:ext cx="6172335" cy="703463"/>
          </a:xfrm>
          <a:prstGeom prst="rect">
            <a:avLst/>
          </a:prstGeom>
        </p:spPr>
      </p:pic>
      <p:cxnSp>
        <p:nvCxnSpPr>
          <p:cNvPr id="31" name="Straight Arrow Connector 30">
            <a:extLst>
              <a:ext uri="{FF2B5EF4-FFF2-40B4-BE49-F238E27FC236}">
                <a16:creationId xmlns:a16="http://schemas.microsoft.com/office/drawing/2014/main" id="{8FC0701A-F6A6-40EB-8EBF-90087015AE81}"/>
              </a:ext>
            </a:extLst>
          </p:cNvPr>
          <p:cNvCxnSpPr>
            <a:cxnSpLocks/>
            <a:stCxn id="18" idx="2"/>
          </p:cNvCxnSpPr>
          <p:nvPr/>
        </p:nvCxnSpPr>
        <p:spPr>
          <a:xfrm>
            <a:off x="5967714" y="3304123"/>
            <a:ext cx="2247416" cy="496302"/>
          </a:xfrm>
          <a:prstGeom prst="straightConnector1">
            <a:avLst/>
          </a:prstGeom>
          <a:ln w="57150">
            <a:solidFill>
              <a:schemeClr val="accent3">
                <a:lumMod val="40000"/>
                <a:lumOff val="6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7942B4F-7B2C-4A6A-9A43-CF3D3EAAEAC1}"/>
              </a:ext>
            </a:extLst>
          </p:cNvPr>
          <p:cNvCxnSpPr>
            <a:cxnSpLocks/>
            <a:stCxn id="18" idx="2"/>
          </p:cNvCxnSpPr>
          <p:nvPr/>
        </p:nvCxnSpPr>
        <p:spPr>
          <a:xfrm flipH="1">
            <a:off x="3929378" y="3304123"/>
            <a:ext cx="2038336" cy="496302"/>
          </a:xfrm>
          <a:prstGeom prst="straightConnector1">
            <a:avLst/>
          </a:prstGeom>
          <a:ln w="57150">
            <a:solidFill>
              <a:schemeClr val="accent3">
                <a:lumMod val="40000"/>
                <a:lumOff val="6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7B02E6E-9539-4373-832A-5FEEB7C740F4}"/>
              </a:ext>
            </a:extLst>
          </p:cNvPr>
          <p:cNvCxnSpPr/>
          <p:nvPr/>
        </p:nvCxnSpPr>
        <p:spPr>
          <a:xfrm>
            <a:off x="5621572" y="1658197"/>
            <a:ext cx="0" cy="204669"/>
          </a:xfrm>
          <a:prstGeom prst="straightConnector1">
            <a:avLst/>
          </a:prstGeom>
          <a:ln w="38100">
            <a:solidFill>
              <a:srgbClr val="00B0F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457F9AC-27F2-4EFC-9FD2-304CDC7D8E04}"/>
              </a:ext>
            </a:extLst>
          </p:cNvPr>
          <p:cNvCxnSpPr>
            <a:cxnSpLocks/>
          </p:cNvCxnSpPr>
          <p:nvPr/>
        </p:nvCxnSpPr>
        <p:spPr>
          <a:xfrm>
            <a:off x="5685183" y="2542671"/>
            <a:ext cx="0" cy="192827"/>
          </a:xfrm>
          <a:prstGeom prst="straightConnector1">
            <a:avLst/>
          </a:prstGeom>
          <a:ln w="38100">
            <a:solidFill>
              <a:srgbClr val="00B0F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52458942-130D-46BA-BBCC-CE5B87A1B0A6}"/>
              </a:ext>
            </a:extLst>
          </p:cNvPr>
          <p:cNvGrpSpPr/>
          <p:nvPr/>
        </p:nvGrpSpPr>
        <p:grpSpPr>
          <a:xfrm>
            <a:off x="6412153" y="3921442"/>
            <a:ext cx="5665879" cy="2652699"/>
            <a:chOff x="6443958" y="3947888"/>
            <a:chExt cx="5665879" cy="2652699"/>
          </a:xfrm>
        </p:grpSpPr>
        <p:pic>
          <p:nvPicPr>
            <p:cNvPr id="24" name="Picture 23">
              <a:extLst>
                <a:ext uri="{FF2B5EF4-FFF2-40B4-BE49-F238E27FC236}">
                  <a16:creationId xmlns:a16="http://schemas.microsoft.com/office/drawing/2014/main" id="{495645E2-799D-490B-85D8-D5EA026F2AD5}"/>
                </a:ext>
              </a:extLst>
            </p:cNvPr>
            <p:cNvPicPr>
              <a:picLocks noChangeAspect="1"/>
            </p:cNvPicPr>
            <p:nvPr/>
          </p:nvPicPr>
          <p:blipFill>
            <a:blip r:embed="rId6"/>
            <a:stretch>
              <a:fillRect/>
            </a:stretch>
          </p:blipFill>
          <p:spPr>
            <a:xfrm>
              <a:off x="6443958" y="3947888"/>
              <a:ext cx="5621430" cy="703462"/>
            </a:xfrm>
            <a:prstGeom prst="rect">
              <a:avLst/>
            </a:prstGeom>
          </p:spPr>
        </p:pic>
        <p:pic>
          <p:nvPicPr>
            <p:cNvPr id="25" name="Picture 24">
              <a:extLst>
                <a:ext uri="{FF2B5EF4-FFF2-40B4-BE49-F238E27FC236}">
                  <a16:creationId xmlns:a16="http://schemas.microsoft.com/office/drawing/2014/main" id="{7265DB46-5A96-4F84-BBC3-8F43BC8C4017}"/>
                </a:ext>
              </a:extLst>
            </p:cNvPr>
            <p:cNvPicPr>
              <a:picLocks noChangeAspect="1"/>
            </p:cNvPicPr>
            <p:nvPr/>
          </p:nvPicPr>
          <p:blipFill>
            <a:blip r:embed="rId7"/>
            <a:stretch>
              <a:fillRect/>
            </a:stretch>
          </p:blipFill>
          <p:spPr>
            <a:xfrm>
              <a:off x="6488406" y="4869122"/>
              <a:ext cx="5621431" cy="703461"/>
            </a:xfrm>
            <a:prstGeom prst="rect">
              <a:avLst/>
            </a:prstGeom>
          </p:spPr>
        </p:pic>
        <p:pic>
          <p:nvPicPr>
            <p:cNvPr id="26" name="Picture 25">
              <a:extLst>
                <a:ext uri="{FF2B5EF4-FFF2-40B4-BE49-F238E27FC236}">
                  <a16:creationId xmlns:a16="http://schemas.microsoft.com/office/drawing/2014/main" id="{9E06986D-5D7B-4F42-8BBD-CBD99B94D2CF}"/>
                </a:ext>
              </a:extLst>
            </p:cNvPr>
            <p:cNvPicPr>
              <a:picLocks noChangeAspect="1"/>
            </p:cNvPicPr>
            <p:nvPr/>
          </p:nvPicPr>
          <p:blipFill>
            <a:blip r:embed="rId8"/>
            <a:stretch>
              <a:fillRect/>
            </a:stretch>
          </p:blipFill>
          <p:spPr>
            <a:xfrm>
              <a:off x="6501987" y="5897126"/>
              <a:ext cx="5563401" cy="703461"/>
            </a:xfrm>
            <a:prstGeom prst="rect">
              <a:avLst/>
            </a:prstGeom>
          </p:spPr>
        </p:pic>
        <p:cxnSp>
          <p:nvCxnSpPr>
            <p:cNvPr id="41" name="Straight Arrow Connector 40">
              <a:extLst>
                <a:ext uri="{FF2B5EF4-FFF2-40B4-BE49-F238E27FC236}">
                  <a16:creationId xmlns:a16="http://schemas.microsoft.com/office/drawing/2014/main" id="{88C85E25-CF97-4228-8AF7-0C92560B9157}"/>
                </a:ext>
              </a:extLst>
            </p:cNvPr>
            <p:cNvCxnSpPr/>
            <p:nvPr/>
          </p:nvCxnSpPr>
          <p:spPr>
            <a:xfrm>
              <a:off x="8571506" y="4607469"/>
              <a:ext cx="0" cy="261653"/>
            </a:xfrm>
            <a:prstGeom prst="straightConnector1">
              <a:avLst/>
            </a:prstGeom>
            <a:ln w="28575">
              <a:solidFill>
                <a:srgbClr val="00B0F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EFC4C2C-C98B-4772-A567-733FD4D16D22}"/>
                </a:ext>
              </a:extLst>
            </p:cNvPr>
            <p:cNvCxnSpPr/>
            <p:nvPr/>
          </p:nvCxnSpPr>
          <p:spPr>
            <a:xfrm>
              <a:off x="8901080" y="5572583"/>
              <a:ext cx="0" cy="247772"/>
            </a:xfrm>
            <a:prstGeom prst="straightConnector1">
              <a:avLst/>
            </a:prstGeom>
            <a:ln w="38100">
              <a:solidFill>
                <a:srgbClr val="00B0F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DBFDD108-C7FA-4403-83AC-7B2975F0F080}"/>
              </a:ext>
            </a:extLst>
          </p:cNvPr>
          <p:cNvSpPr/>
          <p:nvPr/>
        </p:nvSpPr>
        <p:spPr>
          <a:xfrm>
            <a:off x="1274985" y="3429000"/>
            <a:ext cx="2546531" cy="461665"/>
          </a:xfrm>
          <a:prstGeom prst="rect">
            <a:avLst/>
          </a:prstGeom>
        </p:spPr>
        <p:txBody>
          <a:bodyPr wrap="none">
            <a:spAutoFit/>
          </a:bodyPr>
          <a:lstStyle/>
          <a:p>
            <a:pPr algn="ctr"/>
            <a:r>
              <a:rPr lang="en-US" sz="2400" dirty="0">
                <a:ln w="0"/>
                <a:effectLst>
                  <a:outerShdw blurRad="38100" dist="19050" dir="2700000" algn="tl" rotWithShape="0">
                    <a:schemeClr val="dk1">
                      <a:alpha val="40000"/>
                    </a:schemeClr>
                  </a:outerShdw>
                </a:effectLst>
              </a:rPr>
              <a:t>Synchronous API</a:t>
            </a:r>
          </a:p>
        </p:txBody>
      </p:sp>
      <p:sp>
        <p:nvSpPr>
          <p:cNvPr id="51" name="Rectangle 50">
            <a:extLst>
              <a:ext uri="{FF2B5EF4-FFF2-40B4-BE49-F238E27FC236}">
                <a16:creationId xmlns:a16="http://schemas.microsoft.com/office/drawing/2014/main" id="{DA3A5965-04DC-41E7-9C9E-40785D585BBA}"/>
              </a:ext>
            </a:extLst>
          </p:cNvPr>
          <p:cNvSpPr/>
          <p:nvPr/>
        </p:nvSpPr>
        <p:spPr>
          <a:xfrm>
            <a:off x="7489210" y="3398222"/>
            <a:ext cx="4620627" cy="523220"/>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Asynchronous API</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20963038"/>
      </p:ext>
    </p:extLst>
  </p:cSld>
  <p:clrMapOvr>
    <a:masterClrMapping/>
  </p:clrMapOvr>
</p:sld>
</file>

<file path=ppt/theme/theme1.xml><?xml version="1.0" encoding="utf-8"?>
<a:theme xmlns:a="http://schemas.openxmlformats.org/drawingml/2006/main" name="SAP Ariba 2020 16x9 black">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black" id="{FFB1CF53-BDE9-8E44-A802-3B151E7EA29B}" vid="{510FD561-297F-564D-927A-849F5C04189D}"/>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5F9DA5FECC9E4FB09B5A8909BD283B" ma:contentTypeVersion="5" ma:contentTypeDescription="Create a new document." ma:contentTypeScope="" ma:versionID="efe2d5e16594a61e4c81c6257754230b">
  <xsd:schema xmlns:xsd="http://www.w3.org/2001/XMLSchema" xmlns:xs="http://www.w3.org/2001/XMLSchema" xmlns:p="http://schemas.microsoft.com/office/2006/metadata/properties" xmlns:ns2="45164663-75a6-4121-9a62-9d30e4dd42a1" targetNamespace="http://schemas.microsoft.com/office/2006/metadata/properties" ma:root="true" ma:fieldsID="fd4cee6107d4aeb7bc56f606fa0bb3c2" ns2:_="">
    <xsd:import namespace="45164663-75a6-4121-9a62-9d30e4dd42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64663-75a6-4121-9a62-9d30e4dd42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EC7B77-7B18-4204-B373-DE6305D6C09A}">
  <ds:schemaRefs>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9af769cb-7bb1-4bfa-936c-4eb469f212a8"/>
    <ds:schemaRef ds:uri="http://schemas.openxmlformats.org/package/2006/metadata/core-properties"/>
    <ds:schemaRef ds:uri="3ed93efc-3a4d-4ccf-a671-23eeca742d47"/>
    <ds:schemaRef ds:uri="http://www.w3.org/XML/1998/namespace"/>
  </ds:schemaRefs>
</ds:datastoreItem>
</file>

<file path=customXml/itemProps2.xml><?xml version="1.0" encoding="utf-8"?>
<ds:datastoreItem xmlns:ds="http://schemas.openxmlformats.org/officeDocument/2006/customXml" ds:itemID="{116D6C0A-6A72-46C6-A3FB-64E03A209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64663-75a6-4121-9a62-9d30e4dd42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31597E-A0D0-4D4F-8354-C0D859AF9E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5142</TotalTime>
  <Words>1632</Words>
  <Application>Microsoft Office PowerPoint</Application>
  <PresentationFormat>Custom</PresentationFormat>
  <Paragraphs>193</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Arial,Sans-Serif</vt:lpstr>
      <vt:lpstr>Courier New</vt:lpstr>
      <vt:lpstr>Symbol</vt:lpstr>
      <vt:lpstr>Wingdings</vt:lpstr>
      <vt:lpstr>Wingdings</vt:lpstr>
      <vt:lpstr>SAP Ariba 2020 16x9 black</vt:lpstr>
      <vt:lpstr>Platform Support Webcast Series – Reporting APIs </vt:lpstr>
      <vt:lpstr>Agenda</vt:lpstr>
      <vt:lpstr>Ariba API</vt:lpstr>
      <vt:lpstr>Simple –Have you not tried using our Developer  portal ?</vt:lpstr>
      <vt:lpstr>Secure- How safe is the Transfer of Data</vt:lpstr>
      <vt:lpstr>Scalable – Are there Limits on the data that we can fetch ?</vt:lpstr>
      <vt:lpstr>Reporting API’s</vt:lpstr>
      <vt:lpstr>Analytical Reporting API </vt:lpstr>
      <vt:lpstr>Reporting API work Flow </vt:lpstr>
      <vt:lpstr>PowerPoint Presentation</vt:lpstr>
      <vt:lpstr>PowerPoint Presentation</vt:lpstr>
      <vt:lpstr>   ASM data loads    </vt:lpstr>
      <vt:lpstr>Facts and Dimension</vt:lpstr>
      <vt:lpstr>Report Creation</vt:lpstr>
      <vt:lpstr>First Step : Select the source data</vt:lpstr>
      <vt:lpstr>PowerPoint Presentation</vt:lpstr>
      <vt:lpstr>Second Step : Pivot Layout</vt:lpstr>
      <vt:lpstr>Third Step: Refine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Support High Quality Updates [pod] Change Management Plan</dc:title>
  <dc:creator>Cavanaugh, Jennifer</dc:creator>
  <cp:lastModifiedBy>Manduti, Dileep Reddy</cp:lastModifiedBy>
  <cp:revision>816</cp:revision>
  <dcterms:created xsi:type="dcterms:W3CDTF">2020-03-10T22:24:32Z</dcterms:created>
  <dcterms:modified xsi:type="dcterms:W3CDTF">2020-10-22T06:24:37Z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0x010100025F9DA5FECC9E4FB09B5A8909BD283B</vt:lpwstr>
  </property>
</Properties>
</file>