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82" r:id="rId5"/>
  </p:sldMasterIdLst>
  <p:notesMasterIdLst>
    <p:notesMasterId r:id="rId62"/>
  </p:notesMasterIdLst>
  <p:handoutMasterIdLst>
    <p:handoutMasterId r:id="rId63"/>
  </p:handoutMasterIdLst>
  <p:sldIdLst>
    <p:sldId id="434" r:id="rId6"/>
    <p:sldId id="440" r:id="rId7"/>
    <p:sldId id="451" r:id="rId8"/>
    <p:sldId id="442" r:id="rId9"/>
    <p:sldId id="443" r:id="rId10"/>
    <p:sldId id="444" r:id="rId11"/>
    <p:sldId id="452" r:id="rId12"/>
    <p:sldId id="446" r:id="rId13"/>
    <p:sldId id="453" r:id="rId14"/>
    <p:sldId id="454" r:id="rId15"/>
    <p:sldId id="455" r:id="rId16"/>
    <p:sldId id="505" r:id="rId17"/>
    <p:sldId id="456" r:id="rId18"/>
    <p:sldId id="457" r:id="rId19"/>
    <p:sldId id="458" r:id="rId20"/>
    <p:sldId id="459" r:id="rId21"/>
    <p:sldId id="460" r:id="rId22"/>
    <p:sldId id="461" r:id="rId23"/>
    <p:sldId id="462" r:id="rId24"/>
    <p:sldId id="463" r:id="rId25"/>
    <p:sldId id="464" r:id="rId26"/>
    <p:sldId id="465" r:id="rId27"/>
    <p:sldId id="466" r:id="rId28"/>
    <p:sldId id="467" r:id="rId29"/>
    <p:sldId id="468" r:id="rId30"/>
    <p:sldId id="469" r:id="rId31"/>
    <p:sldId id="470" r:id="rId32"/>
    <p:sldId id="471" r:id="rId33"/>
    <p:sldId id="472" r:id="rId34"/>
    <p:sldId id="473" r:id="rId35"/>
    <p:sldId id="474" r:id="rId36"/>
    <p:sldId id="475" r:id="rId37"/>
    <p:sldId id="476" r:id="rId38"/>
    <p:sldId id="477" r:id="rId39"/>
    <p:sldId id="478" r:id="rId40"/>
    <p:sldId id="479" r:id="rId41"/>
    <p:sldId id="480" r:id="rId42"/>
    <p:sldId id="481" r:id="rId43"/>
    <p:sldId id="482" r:id="rId44"/>
    <p:sldId id="483" r:id="rId45"/>
    <p:sldId id="484" r:id="rId46"/>
    <p:sldId id="485" r:id="rId47"/>
    <p:sldId id="486" r:id="rId48"/>
    <p:sldId id="487" r:id="rId49"/>
    <p:sldId id="488" r:id="rId50"/>
    <p:sldId id="496" r:id="rId51"/>
    <p:sldId id="497" r:id="rId52"/>
    <p:sldId id="498" r:id="rId53"/>
    <p:sldId id="499" r:id="rId54"/>
    <p:sldId id="500" r:id="rId55"/>
    <p:sldId id="501" r:id="rId56"/>
    <p:sldId id="502" r:id="rId57"/>
    <p:sldId id="503" r:id="rId58"/>
    <p:sldId id="504" r:id="rId59"/>
    <p:sldId id="265" r:id="rId60"/>
    <p:sldId id="435" r:id="rId61"/>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5A"/>
    <a:srgbClr val="FF0000"/>
    <a:srgbClr val="0F46A7"/>
    <a:srgbClr val="970A82"/>
    <a:srgbClr val="FF3399"/>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34" autoAdjust="0"/>
    <p:restoredTop sz="96240" autoAdjust="0"/>
  </p:normalViewPr>
  <p:slideViewPr>
    <p:cSldViewPr snapToGrid="0" showGuides="1">
      <p:cViewPr varScale="1">
        <p:scale>
          <a:sx n="152" d="100"/>
          <a:sy n="152" d="100"/>
        </p:scale>
        <p:origin x="150" y="636"/>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negazzi, Mike" userId="9f5cf4db-7c4c-4441-b08b-d9189842c21c" providerId="ADAL" clId="{E15F9BA2-1A5C-418C-BBD9-9F3DD0E337B5}"/>
    <pc:docChg chg="modSld modMainMaster">
      <pc:chgData name="Menegazzi, Mike" userId="9f5cf4db-7c4c-4441-b08b-d9189842c21c" providerId="ADAL" clId="{E15F9BA2-1A5C-418C-BBD9-9F3DD0E337B5}" dt="2021-06-24T14:29:26.415" v="7" actId="20577"/>
      <pc:docMkLst>
        <pc:docMk/>
      </pc:docMkLst>
      <pc:sldChg chg="modSp mod">
        <pc:chgData name="Menegazzi, Mike" userId="9f5cf4db-7c4c-4441-b08b-d9189842c21c" providerId="ADAL" clId="{E15F9BA2-1A5C-418C-BBD9-9F3DD0E337B5}" dt="2021-06-24T14:29:01.447" v="1" actId="20577"/>
        <pc:sldMkLst>
          <pc:docMk/>
          <pc:sldMk cId="1786748081" sldId="434"/>
        </pc:sldMkLst>
        <pc:spChg chg="mod">
          <ac:chgData name="Menegazzi, Mike" userId="9f5cf4db-7c4c-4441-b08b-d9189842c21c" providerId="ADAL" clId="{E15F9BA2-1A5C-418C-BBD9-9F3DD0E337B5}" dt="2021-06-24T14:29:01.447" v="1" actId="20577"/>
          <ac:spMkLst>
            <pc:docMk/>
            <pc:sldMk cId="1786748081" sldId="434"/>
            <ac:spMk id="16" creationId="{00000000-0000-0000-0000-000000000000}"/>
          </ac:spMkLst>
        </pc:spChg>
      </pc:sldChg>
      <pc:sldMasterChg chg="modSp mod modSldLayout">
        <pc:chgData name="Menegazzi, Mike" userId="9f5cf4db-7c4c-4441-b08b-d9189842c21c" providerId="ADAL" clId="{E15F9BA2-1A5C-418C-BBD9-9F3DD0E337B5}" dt="2021-06-24T14:29:26.415" v="7" actId="20577"/>
        <pc:sldMasterMkLst>
          <pc:docMk/>
          <pc:sldMasterMk cId="3408294523" sldId="2147483733"/>
        </pc:sldMasterMkLst>
        <pc:spChg chg="mod">
          <ac:chgData name="Menegazzi, Mike" userId="9f5cf4db-7c4c-4441-b08b-d9189842c21c" providerId="ADAL" clId="{E15F9BA2-1A5C-418C-BBD9-9F3DD0E337B5}" dt="2021-06-24T14:29:12.410" v="3" actId="20577"/>
          <ac:spMkLst>
            <pc:docMk/>
            <pc:sldMasterMk cId="3408294523" sldId="2147483733"/>
            <ac:spMk id="10" creationId="{00000000-0000-0000-0000-000000000000}"/>
          </ac:spMkLst>
        </pc:spChg>
        <pc:sldLayoutChg chg="modSp mod">
          <pc:chgData name="Menegazzi, Mike" userId="9f5cf4db-7c4c-4441-b08b-d9189842c21c" providerId="ADAL" clId="{E15F9BA2-1A5C-418C-BBD9-9F3DD0E337B5}" dt="2021-06-24T14:29:21.537" v="5" actId="20577"/>
          <pc:sldLayoutMkLst>
            <pc:docMk/>
            <pc:sldMasterMk cId="3408294523" sldId="2147483733"/>
            <pc:sldLayoutMk cId="451925193" sldId="2147483754"/>
          </pc:sldLayoutMkLst>
          <pc:spChg chg="mod">
            <ac:chgData name="Menegazzi, Mike" userId="9f5cf4db-7c4c-4441-b08b-d9189842c21c" providerId="ADAL" clId="{E15F9BA2-1A5C-418C-BBD9-9F3DD0E337B5}" dt="2021-06-24T14:29:21.537" v="5" actId="20577"/>
            <ac:spMkLst>
              <pc:docMk/>
              <pc:sldMasterMk cId="3408294523" sldId="2147483733"/>
              <pc:sldLayoutMk cId="451925193" sldId="2147483754"/>
              <ac:spMk id="19" creationId="{00000000-0000-0000-0000-000000000000}"/>
            </ac:spMkLst>
          </pc:spChg>
        </pc:sldLayoutChg>
        <pc:sldLayoutChg chg="modSp mod">
          <pc:chgData name="Menegazzi, Mike" userId="9f5cf4db-7c4c-4441-b08b-d9189842c21c" providerId="ADAL" clId="{E15F9BA2-1A5C-418C-BBD9-9F3DD0E337B5}" dt="2021-06-24T14:29:26.415" v="7" actId="20577"/>
          <pc:sldLayoutMkLst>
            <pc:docMk/>
            <pc:sldMasterMk cId="3408294523" sldId="2147483733"/>
            <pc:sldLayoutMk cId="1911862759" sldId="2147483755"/>
          </pc:sldLayoutMkLst>
          <pc:spChg chg="mod">
            <ac:chgData name="Menegazzi, Mike" userId="9f5cf4db-7c4c-4441-b08b-d9189842c21c" providerId="ADAL" clId="{E15F9BA2-1A5C-418C-BBD9-9F3DD0E337B5}" dt="2021-06-24T14:29:26.415" v="7" actId="20577"/>
            <ac:spMkLst>
              <pc:docMk/>
              <pc:sldMasterMk cId="3408294523" sldId="2147483733"/>
              <pc:sldLayoutMk cId="1911862759" sldId="2147483755"/>
              <ac:spMk id="32" creationId="{00000000-0000-0000-0000-000000000000}"/>
            </ac:spMkLst>
          </pc:spChg>
        </pc:sldLayoutChg>
      </pc:sldMasterChg>
    </pc:docChg>
  </pc:docChgLst>
  <pc:docChgLst>
    <pc:chgData name="Juarez, Mario" userId="48e8669c-d77f-4cfc-96f9-c97c22490aeb" providerId="ADAL" clId="{004EBC90-53FE-4D6B-9362-431782404C40}"/>
    <pc:docChg chg="modSld">
      <pc:chgData name="Juarez, Mario" userId="48e8669c-d77f-4cfc-96f9-c97c22490aeb" providerId="ADAL" clId="{004EBC90-53FE-4D6B-9362-431782404C40}" dt="2021-11-01T13:14:05.842" v="26" actId="20577"/>
      <pc:docMkLst>
        <pc:docMk/>
      </pc:docMkLst>
      <pc:sldChg chg="modSp mod">
        <pc:chgData name="Juarez, Mario" userId="48e8669c-d77f-4cfc-96f9-c97c22490aeb" providerId="ADAL" clId="{004EBC90-53FE-4D6B-9362-431782404C40}" dt="2021-11-01T13:14:05.842" v="26" actId="20577"/>
        <pc:sldMkLst>
          <pc:docMk/>
          <pc:sldMk cId="3766264422" sldId="474"/>
        </pc:sldMkLst>
        <pc:spChg chg="mod">
          <ac:chgData name="Juarez, Mario" userId="48e8669c-d77f-4cfc-96f9-c97c22490aeb" providerId="ADAL" clId="{004EBC90-53FE-4D6B-9362-431782404C40}" dt="2021-11-01T13:14:05.842" v="26" actId="20577"/>
          <ac:spMkLst>
            <pc:docMk/>
            <pc:sldMk cId="3766264422" sldId="474"/>
            <ac:spMk id="3" creationId="{00000000-0000-0000-0000-000000000000}"/>
          </ac:spMkLst>
        </pc:spChg>
      </pc:sldChg>
    </pc:docChg>
  </pc:docChgLst>
  <pc:docChgLst>
    <pc:chgData name="Juarez, Mario" userId="48e8669c-d77f-4cfc-96f9-c97c22490aeb" providerId="ADAL" clId="{CC962D60-38B6-4B13-ADF6-7685E84BDE4D}"/>
    <pc:docChg chg="custSel modSld">
      <pc:chgData name="Juarez, Mario" userId="48e8669c-d77f-4cfc-96f9-c97c22490aeb" providerId="ADAL" clId="{CC962D60-38B6-4B13-ADF6-7685E84BDE4D}" dt="2022-07-11T15:29:13.388" v="0" actId="478"/>
      <pc:docMkLst>
        <pc:docMk/>
      </pc:docMkLst>
      <pc:sldChg chg="delSp mod">
        <pc:chgData name="Juarez, Mario" userId="48e8669c-d77f-4cfc-96f9-c97c22490aeb" providerId="ADAL" clId="{CC962D60-38B6-4B13-ADF6-7685E84BDE4D}" dt="2022-07-11T15:29:13.388" v="0" actId="478"/>
        <pc:sldMkLst>
          <pc:docMk/>
          <pc:sldMk cId="1786748081" sldId="434"/>
        </pc:sldMkLst>
        <pc:spChg chg="del">
          <ac:chgData name="Juarez, Mario" userId="48e8669c-d77f-4cfc-96f9-c97c22490aeb" providerId="ADAL" clId="{CC962D60-38B6-4B13-ADF6-7685E84BDE4D}" dt="2022-07-11T15:29:13.388" v="0" actId="478"/>
          <ac:spMkLst>
            <pc:docMk/>
            <pc:sldMk cId="1786748081" sldId="434"/>
            <ac:spMk id="3" creationId="{D470763F-6797-4C31-AE6E-059A83E94DFE}"/>
          </ac:spMkLst>
        </pc:spChg>
      </pc:sldChg>
    </pc:docChg>
  </pc:docChgLst>
  <pc:docChgLst>
    <pc:chgData name="Juarez, Mario" userId="48e8669c-d77f-4cfc-96f9-c97c22490aeb" providerId="ADAL" clId="{74485A7A-4A4B-484F-9E68-08C59B43A3FF}"/>
    <pc:docChg chg="delSld">
      <pc:chgData name="Juarez, Mario" userId="48e8669c-d77f-4cfc-96f9-c97c22490aeb" providerId="ADAL" clId="{74485A7A-4A4B-484F-9E68-08C59B43A3FF}" dt="2021-07-28T18:08:07.813" v="1" actId="47"/>
      <pc:docMkLst>
        <pc:docMk/>
      </pc:docMkLst>
      <pc:sldChg chg="del">
        <pc:chgData name="Juarez, Mario" userId="48e8669c-d77f-4cfc-96f9-c97c22490aeb" providerId="ADAL" clId="{74485A7A-4A4B-484F-9E68-08C59B43A3FF}" dt="2021-07-28T18:08:06.364" v="0" actId="47"/>
        <pc:sldMkLst>
          <pc:docMk/>
          <pc:sldMk cId="3589511468" sldId="506"/>
        </pc:sldMkLst>
      </pc:sldChg>
      <pc:sldChg chg="del">
        <pc:chgData name="Juarez, Mario" userId="48e8669c-d77f-4cfc-96f9-c97c22490aeb" providerId="ADAL" clId="{74485A7A-4A4B-484F-9E68-08C59B43A3FF}" dt="2021-07-28T18:08:07.813" v="1" actId="47"/>
        <pc:sldMkLst>
          <pc:docMk/>
          <pc:sldMk cId="1277362485" sldId="507"/>
        </pc:sldMkLst>
      </pc:sldChg>
    </pc:docChg>
  </pc:docChgLst>
  <pc:docChgLst>
    <pc:chgData name="Juarez, Mario" userId="48e8669c-d77f-4cfc-96f9-c97c22490aeb" providerId="ADAL" clId="{B5F62971-D561-44DF-AAEB-0474339A4B21}"/>
    <pc:docChg chg="custSel modSld">
      <pc:chgData name="Juarez, Mario" userId="48e8669c-d77f-4cfc-96f9-c97c22490aeb" providerId="ADAL" clId="{B5F62971-D561-44DF-AAEB-0474339A4B21}" dt="2022-02-17T18:08:51.787" v="0" actId="478"/>
      <pc:docMkLst>
        <pc:docMk/>
      </pc:docMkLst>
      <pc:sldChg chg="addSp delSp modSp mod">
        <pc:chgData name="Juarez, Mario" userId="48e8669c-d77f-4cfc-96f9-c97c22490aeb" providerId="ADAL" clId="{B5F62971-D561-44DF-AAEB-0474339A4B21}" dt="2022-02-17T18:08:51.787" v="0" actId="478"/>
        <pc:sldMkLst>
          <pc:docMk/>
          <pc:sldMk cId="1786748081" sldId="434"/>
        </pc:sldMkLst>
        <pc:spChg chg="add mod">
          <ac:chgData name="Juarez, Mario" userId="48e8669c-d77f-4cfc-96f9-c97c22490aeb" providerId="ADAL" clId="{B5F62971-D561-44DF-AAEB-0474339A4B21}" dt="2022-02-17T18:08:51.787" v="0" actId="478"/>
          <ac:spMkLst>
            <pc:docMk/>
            <pc:sldMk cId="1786748081" sldId="434"/>
            <ac:spMk id="3" creationId="{D470763F-6797-4C31-AE6E-059A83E94DFE}"/>
          </ac:spMkLst>
        </pc:spChg>
        <pc:spChg chg="del">
          <ac:chgData name="Juarez, Mario" userId="48e8669c-d77f-4cfc-96f9-c97c22490aeb" providerId="ADAL" clId="{B5F62971-D561-44DF-AAEB-0474339A4B21}" dt="2022-02-17T18:08:51.787" v="0" actId="478"/>
          <ac:spMkLst>
            <pc:docMk/>
            <pc:sldMk cId="1786748081" sldId="434"/>
            <ac:spMk id="1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a:t>
            </a:fld>
            <a:endParaRPr lang="en-US"/>
          </a:p>
        </p:txBody>
      </p:sp>
    </p:spTree>
    <p:extLst>
      <p:ext uri="{BB962C8B-B14F-4D97-AF65-F5344CB8AC3E}">
        <p14:creationId xmlns:p14="http://schemas.microsoft.com/office/powerpoint/2010/main" val="3246072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Tree>
    <p:extLst>
      <p:ext uri="{BB962C8B-B14F-4D97-AF65-F5344CB8AC3E}">
        <p14:creationId xmlns:p14="http://schemas.microsoft.com/office/powerpoint/2010/main" val="184317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13</a:t>
            </a:fld>
            <a:endParaRPr lang="en-US"/>
          </a:p>
        </p:txBody>
      </p:sp>
    </p:spTree>
    <p:extLst>
      <p:ext uri="{BB962C8B-B14F-4D97-AF65-F5344CB8AC3E}">
        <p14:creationId xmlns:p14="http://schemas.microsoft.com/office/powerpoint/2010/main" val="120777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14</a:t>
            </a:fld>
            <a:endParaRPr lang="en-US"/>
          </a:p>
        </p:txBody>
      </p:sp>
    </p:spTree>
    <p:extLst>
      <p:ext uri="{BB962C8B-B14F-4D97-AF65-F5344CB8AC3E}">
        <p14:creationId xmlns:p14="http://schemas.microsoft.com/office/powerpoint/2010/main" val="2367528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15</a:t>
            </a:fld>
            <a:endParaRPr lang="en-US"/>
          </a:p>
        </p:txBody>
      </p:sp>
    </p:spTree>
    <p:extLst>
      <p:ext uri="{BB962C8B-B14F-4D97-AF65-F5344CB8AC3E}">
        <p14:creationId xmlns:p14="http://schemas.microsoft.com/office/powerpoint/2010/main" val="1468295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16</a:t>
            </a:fld>
            <a:endParaRPr lang="en-US"/>
          </a:p>
        </p:txBody>
      </p:sp>
    </p:spTree>
    <p:extLst>
      <p:ext uri="{BB962C8B-B14F-4D97-AF65-F5344CB8AC3E}">
        <p14:creationId xmlns:p14="http://schemas.microsoft.com/office/powerpoint/2010/main" val="4021622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17</a:t>
            </a:fld>
            <a:endParaRPr lang="en-US"/>
          </a:p>
        </p:txBody>
      </p:sp>
    </p:spTree>
    <p:extLst>
      <p:ext uri="{BB962C8B-B14F-4D97-AF65-F5344CB8AC3E}">
        <p14:creationId xmlns:p14="http://schemas.microsoft.com/office/powerpoint/2010/main" val="2169980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18</a:t>
            </a:fld>
            <a:endParaRPr lang="en-US"/>
          </a:p>
        </p:txBody>
      </p:sp>
    </p:spTree>
    <p:extLst>
      <p:ext uri="{BB962C8B-B14F-4D97-AF65-F5344CB8AC3E}">
        <p14:creationId xmlns:p14="http://schemas.microsoft.com/office/powerpoint/2010/main" val="3992836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19</a:t>
            </a:fld>
            <a:endParaRPr lang="en-US"/>
          </a:p>
        </p:txBody>
      </p:sp>
    </p:spTree>
    <p:extLst>
      <p:ext uri="{BB962C8B-B14F-4D97-AF65-F5344CB8AC3E}">
        <p14:creationId xmlns:p14="http://schemas.microsoft.com/office/powerpoint/2010/main" val="3398044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20</a:t>
            </a:fld>
            <a:endParaRPr lang="en-US"/>
          </a:p>
        </p:txBody>
      </p:sp>
    </p:spTree>
    <p:extLst>
      <p:ext uri="{BB962C8B-B14F-4D97-AF65-F5344CB8AC3E}">
        <p14:creationId xmlns:p14="http://schemas.microsoft.com/office/powerpoint/2010/main" val="1628814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340262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a:t>
            </a:fld>
            <a:endParaRPr lang="en-US"/>
          </a:p>
        </p:txBody>
      </p:sp>
    </p:spTree>
    <p:extLst>
      <p:ext uri="{BB962C8B-B14F-4D97-AF65-F5344CB8AC3E}">
        <p14:creationId xmlns:p14="http://schemas.microsoft.com/office/powerpoint/2010/main" val="1707746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22</a:t>
            </a:fld>
            <a:endParaRPr lang="en-US"/>
          </a:p>
        </p:txBody>
      </p:sp>
    </p:spTree>
    <p:extLst>
      <p:ext uri="{BB962C8B-B14F-4D97-AF65-F5344CB8AC3E}">
        <p14:creationId xmlns:p14="http://schemas.microsoft.com/office/powerpoint/2010/main" val="2405734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23</a:t>
            </a:fld>
            <a:endParaRPr lang="en-US"/>
          </a:p>
        </p:txBody>
      </p:sp>
    </p:spTree>
    <p:extLst>
      <p:ext uri="{BB962C8B-B14F-4D97-AF65-F5344CB8AC3E}">
        <p14:creationId xmlns:p14="http://schemas.microsoft.com/office/powerpoint/2010/main" val="2941640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24</a:t>
            </a:fld>
            <a:endParaRPr lang="en-US"/>
          </a:p>
        </p:txBody>
      </p:sp>
    </p:spTree>
    <p:extLst>
      <p:ext uri="{BB962C8B-B14F-4D97-AF65-F5344CB8AC3E}">
        <p14:creationId xmlns:p14="http://schemas.microsoft.com/office/powerpoint/2010/main" val="3559046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25</a:t>
            </a:fld>
            <a:endParaRPr lang="en-US"/>
          </a:p>
        </p:txBody>
      </p:sp>
    </p:spTree>
    <p:extLst>
      <p:ext uri="{BB962C8B-B14F-4D97-AF65-F5344CB8AC3E}">
        <p14:creationId xmlns:p14="http://schemas.microsoft.com/office/powerpoint/2010/main" val="2454847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26</a:t>
            </a:fld>
            <a:endParaRPr lang="en-US"/>
          </a:p>
        </p:txBody>
      </p:sp>
    </p:spTree>
    <p:extLst>
      <p:ext uri="{BB962C8B-B14F-4D97-AF65-F5344CB8AC3E}">
        <p14:creationId xmlns:p14="http://schemas.microsoft.com/office/powerpoint/2010/main" val="1178450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27</a:t>
            </a:fld>
            <a:endParaRPr lang="en-US"/>
          </a:p>
        </p:txBody>
      </p:sp>
    </p:spTree>
    <p:extLst>
      <p:ext uri="{BB962C8B-B14F-4D97-AF65-F5344CB8AC3E}">
        <p14:creationId xmlns:p14="http://schemas.microsoft.com/office/powerpoint/2010/main" val="2926129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28</a:t>
            </a:fld>
            <a:endParaRPr lang="en-US"/>
          </a:p>
        </p:txBody>
      </p:sp>
    </p:spTree>
    <p:extLst>
      <p:ext uri="{BB962C8B-B14F-4D97-AF65-F5344CB8AC3E}">
        <p14:creationId xmlns:p14="http://schemas.microsoft.com/office/powerpoint/2010/main" val="1314027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29</a:t>
            </a:fld>
            <a:endParaRPr lang="en-US"/>
          </a:p>
        </p:txBody>
      </p:sp>
    </p:spTree>
    <p:extLst>
      <p:ext uri="{BB962C8B-B14F-4D97-AF65-F5344CB8AC3E}">
        <p14:creationId xmlns:p14="http://schemas.microsoft.com/office/powerpoint/2010/main" val="702742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30</a:t>
            </a:fld>
            <a:endParaRPr lang="en-US"/>
          </a:p>
        </p:txBody>
      </p:sp>
    </p:spTree>
    <p:extLst>
      <p:ext uri="{BB962C8B-B14F-4D97-AF65-F5344CB8AC3E}">
        <p14:creationId xmlns:p14="http://schemas.microsoft.com/office/powerpoint/2010/main" val="436670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31</a:t>
            </a:fld>
            <a:endParaRPr lang="en-US"/>
          </a:p>
        </p:txBody>
      </p:sp>
    </p:spTree>
    <p:extLst>
      <p:ext uri="{BB962C8B-B14F-4D97-AF65-F5344CB8AC3E}">
        <p14:creationId xmlns:p14="http://schemas.microsoft.com/office/powerpoint/2010/main" val="176007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a:t>
            </a:fld>
            <a:endParaRPr lang="en-US"/>
          </a:p>
        </p:txBody>
      </p:sp>
    </p:spTree>
    <p:extLst>
      <p:ext uri="{BB962C8B-B14F-4D97-AF65-F5344CB8AC3E}">
        <p14:creationId xmlns:p14="http://schemas.microsoft.com/office/powerpoint/2010/main" val="1790353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32</a:t>
            </a:fld>
            <a:endParaRPr lang="en-US"/>
          </a:p>
        </p:txBody>
      </p:sp>
    </p:spTree>
    <p:extLst>
      <p:ext uri="{BB962C8B-B14F-4D97-AF65-F5344CB8AC3E}">
        <p14:creationId xmlns:p14="http://schemas.microsoft.com/office/powerpoint/2010/main" val="3108345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33</a:t>
            </a:fld>
            <a:endParaRPr lang="en-US"/>
          </a:p>
        </p:txBody>
      </p:sp>
    </p:spTree>
    <p:extLst>
      <p:ext uri="{BB962C8B-B14F-4D97-AF65-F5344CB8AC3E}">
        <p14:creationId xmlns:p14="http://schemas.microsoft.com/office/powerpoint/2010/main" val="2752540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34</a:t>
            </a:fld>
            <a:endParaRPr lang="en-US"/>
          </a:p>
        </p:txBody>
      </p:sp>
    </p:spTree>
    <p:extLst>
      <p:ext uri="{BB962C8B-B14F-4D97-AF65-F5344CB8AC3E}">
        <p14:creationId xmlns:p14="http://schemas.microsoft.com/office/powerpoint/2010/main" val="799348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35</a:t>
            </a:fld>
            <a:endParaRPr lang="en-US"/>
          </a:p>
        </p:txBody>
      </p:sp>
    </p:spTree>
    <p:extLst>
      <p:ext uri="{BB962C8B-B14F-4D97-AF65-F5344CB8AC3E}">
        <p14:creationId xmlns:p14="http://schemas.microsoft.com/office/powerpoint/2010/main" val="897750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36</a:t>
            </a:fld>
            <a:endParaRPr lang="en-US"/>
          </a:p>
        </p:txBody>
      </p:sp>
    </p:spTree>
    <p:extLst>
      <p:ext uri="{BB962C8B-B14F-4D97-AF65-F5344CB8AC3E}">
        <p14:creationId xmlns:p14="http://schemas.microsoft.com/office/powerpoint/2010/main" val="4138507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37</a:t>
            </a:fld>
            <a:endParaRPr lang="en-US"/>
          </a:p>
        </p:txBody>
      </p:sp>
    </p:spTree>
    <p:extLst>
      <p:ext uri="{BB962C8B-B14F-4D97-AF65-F5344CB8AC3E}">
        <p14:creationId xmlns:p14="http://schemas.microsoft.com/office/powerpoint/2010/main" val="2149271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38</a:t>
            </a:fld>
            <a:endParaRPr lang="en-US"/>
          </a:p>
        </p:txBody>
      </p:sp>
    </p:spTree>
    <p:extLst>
      <p:ext uri="{BB962C8B-B14F-4D97-AF65-F5344CB8AC3E}">
        <p14:creationId xmlns:p14="http://schemas.microsoft.com/office/powerpoint/2010/main" val="13409900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39</a:t>
            </a:fld>
            <a:endParaRPr lang="en-US"/>
          </a:p>
        </p:txBody>
      </p:sp>
    </p:spTree>
    <p:extLst>
      <p:ext uri="{BB962C8B-B14F-4D97-AF65-F5344CB8AC3E}">
        <p14:creationId xmlns:p14="http://schemas.microsoft.com/office/powerpoint/2010/main" val="303162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40</a:t>
            </a:fld>
            <a:endParaRPr lang="en-US"/>
          </a:p>
        </p:txBody>
      </p:sp>
    </p:spTree>
    <p:extLst>
      <p:ext uri="{BB962C8B-B14F-4D97-AF65-F5344CB8AC3E}">
        <p14:creationId xmlns:p14="http://schemas.microsoft.com/office/powerpoint/2010/main" val="514224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41</a:t>
            </a:fld>
            <a:endParaRPr lang="en-US"/>
          </a:p>
        </p:txBody>
      </p:sp>
    </p:spTree>
    <p:extLst>
      <p:ext uri="{BB962C8B-B14F-4D97-AF65-F5344CB8AC3E}">
        <p14:creationId xmlns:p14="http://schemas.microsoft.com/office/powerpoint/2010/main" val="164761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a:t>
            </a:fld>
            <a:endParaRPr lang="en-US"/>
          </a:p>
        </p:txBody>
      </p:sp>
    </p:spTree>
    <p:extLst>
      <p:ext uri="{BB962C8B-B14F-4D97-AF65-F5344CB8AC3E}">
        <p14:creationId xmlns:p14="http://schemas.microsoft.com/office/powerpoint/2010/main" val="3243774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42</a:t>
            </a:fld>
            <a:endParaRPr lang="en-US"/>
          </a:p>
        </p:txBody>
      </p:sp>
    </p:spTree>
    <p:extLst>
      <p:ext uri="{BB962C8B-B14F-4D97-AF65-F5344CB8AC3E}">
        <p14:creationId xmlns:p14="http://schemas.microsoft.com/office/powerpoint/2010/main" val="2483963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43</a:t>
            </a:fld>
            <a:endParaRPr lang="en-US"/>
          </a:p>
        </p:txBody>
      </p:sp>
    </p:spTree>
    <p:extLst>
      <p:ext uri="{BB962C8B-B14F-4D97-AF65-F5344CB8AC3E}">
        <p14:creationId xmlns:p14="http://schemas.microsoft.com/office/powerpoint/2010/main" val="3671827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44</a:t>
            </a:fld>
            <a:endParaRPr lang="en-US"/>
          </a:p>
        </p:txBody>
      </p:sp>
    </p:spTree>
    <p:extLst>
      <p:ext uri="{BB962C8B-B14F-4D97-AF65-F5344CB8AC3E}">
        <p14:creationId xmlns:p14="http://schemas.microsoft.com/office/powerpoint/2010/main" val="29722165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45</a:t>
            </a:fld>
            <a:endParaRPr lang="en-US"/>
          </a:p>
        </p:txBody>
      </p:sp>
    </p:spTree>
    <p:extLst>
      <p:ext uri="{BB962C8B-B14F-4D97-AF65-F5344CB8AC3E}">
        <p14:creationId xmlns:p14="http://schemas.microsoft.com/office/powerpoint/2010/main" val="14446017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55</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6</a:t>
            </a:fld>
            <a:endParaRPr lang="en-US"/>
          </a:p>
        </p:txBody>
      </p:sp>
    </p:spTree>
    <p:extLst>
      <p:ext uri="{BB962C8B-B14F-4D97-AF65-F5344CB8AC3E}">
        <p14:creationId xmlns:p14="http://schemas.microsoft.com/office/powerpoint/2010/main" val="113357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2319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ts val="1100"/>
              </a:lnSpc>
              <a:spcBef>
                <a:spcPts val="0"/>
              </a:spcBef>
              <a:spcAft>
                <a:spcPts val="400"/>
              </a:spcAft>
              <a:buClrTx/>
              <a:buSzTx/>
              <a:buFontTx/>
              <a:buNone/>
              <a:tabLst/>
              <a:defRPr/>
            </a:pPr>
            <a:r>
              <a:rPr lang="en-US" sz="1000" b="0" dirty="0"/>
              <a:t>To make </a:t>
            </a:r>
            <a:r>
              <a:rPr lang="en-US" sz="1000" dirty="0"/>
              <a:t>c</a:t>
            </a:r>
            <a:r>
              <a:rPr lang="en-US" sz="1000" b="0" dirty="0"/>
              <a:t>atalog creation easier, we provide Suppliers with an Excel template to help them collect and manipulate their Catalog data. Suppliers create</a:t>
            </a:r>
            <a:r>
              <a:rPr lang="en-US" sz="1000" b="0" baseline="0" dirty="0"/>
              <a:t> specific Catalogs for their Customers, then load the files on Ariba Network and publish them to their Customers.</a:t>
            </a:r>
          </a:p>
          <a:p>
            <a:pPr marL="0" marR="0" indent="0" algn="l" defTabSz="914400" rtl="0" eaLnBrk="1" fontAlgn="auto" latinLnBrk="0" hangingPunct="1">
              <a:lnSpc>
                <a:spcPts val="1100"/>
              </a:lnSpc>
              <a:spcBef>
                <a:spcPts val="0"/>
              </a:spcBef>
              <a:spcAft>
                <a:spcPts val="400"/>
              </a:spcAft>
              <a:buClrTx/>
              <a:buSzTx/>
              <a:buFontTx/>
              <a:buNone/>
              <a:tabLst/>
              <a:defRPr/>
            </a:pPr>
            <a:endParaRPr lang="en-US" sz="1000" b="0" baseline="0" dirty="0"/>
          </a:p>
          <a:p>
            <a:pPr marL="0" marR="0" indent="0" algn="l" defTabSz="914400" rtl="0" eaLnBrk="1" fontAlgn="auto" latinLnBrk="0" hangingPunct="1">
              <a:lnSpc>
                <a:spcPts val="1100"/>
              </a:lnSpc>
              <a:spcBef>
                <a:spcPts val="0"/>
              </a:spcBef>
              <a:spcAft>
                <a:spcPts val="400"/>
              </a:spcAft>
              <a:buClrTx/>
              <a:buSzTx/>
              <a:buFontTx/>
              <a:buNone/>
              <a:tabLst/>
              <a:defRPr/>
            </a:pPr>
            <a:r>
              <a:rPr lang="en-US" sz="1000" b="0" baseline="0" dirty="0"/>
              <a:t>The Catalog Template has two sections—the Header Section and the Data Section.</a:t>
            </a:r>
          </a:p>
          <a:p>
            <a:pPr marL="0" marR="0" indent="0" algn="l" defTabSz="914400" rtl="0" eaLnBrk="1" fontAlgn="auto" latinLnBrk="0" hangingPunct="1">
              <a:lnSpc>
                <a:spcPts val="1100"/>
              </a:lnSpc>
              <a:spcBef>
                <a:spcPts val="0"/>
              </a:spcBef>
              <a:spcAft>
                <a:spcPts val="400"/>
              </a:spcAft>
              <a:buClrTx/>
              <a:buSzTx/>
              <a:buFontTx/>
              <a:buNone/>
              <a:tabLst/>
              <a:defRPr/>
            </a:pPr>
            <a:endParaRPr lang="en-US" sz="1000" b="0" baseline="0" dirty="0"/>
          </a:p>
          <a:p>
            <a:pPr marL="0" marR="0" indent="0" algn="l" defTabSz="914400" rtl="0" eaLnBrk="1" fontAlgn="auto" latinLnBrk="0" hangingPunct="1">
              <a:lnSpc>
                <a:spcPts val="1100"/>
              </a:lnSpc>
              <a:spcBef>
                <a:spcPts val="0"/>
              </a:spcBef>
              <a:spcAft>
                <a:spcPts val="400"/>
              </a:spcAft>
              <a:buClrTx/>
              <a:buSzTx/>
              <a:buFontTx/>
              <a:buNone/>
              <a:tabLst/>
              <a:defRPr/>
            </a:pPr>
            <a:r>
              <a:rPr lang="en-US" sz="1000" b="0" baseline="0" dirty="0"/>
              <a:t>The Header Section sets global information and tells the system that this file is a CIF Catalog. The Data Section is where the individual information about each Catalog item is populated. You’ll notice that the first line of the Data section (line 11 here) lists each field name. Under the field name listing, and before data for each item is populated, the value “DATA” is inserted, and after the last item, the value “ENDOFDATA” is inserted. These data elements are required, and tell the system to process the Catalog data on the rows between these labels.</a:t>
            </a:r>
            <a:endParaRPr lang="en-US" sz="1000" b="0" dirty="0"/>
          </a:p>
          <a:p>
            <a:endParaRPr lang="en-US" dirty="0"/>
          </a:p>
        </p:txBody>
      </p:sp>
    </p:spTree>
    <p:extLst>
      <p:ext uri="{BB962C8B-B14F-4D97-AF65-F5344CB8AC3E}">
        <p14:creationId xmlns:p14="http://schemas.microsoft.com/office/powerpoint/2010/main" val="355698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6546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10</a:t>
            </a:fld>
            <a:endParaRPr lang="en-US"/>
          </a:p>
        </p:txBody>
      </p:sp>
    </p:spTree>
    <p:extLst>
      <p:ext uri="{BB962C8B-B14F-4D97-AF65-F5344CB8AC3E}">
        <p14:creationId xmlns:p14="http://schemas.microsoft.com/office/powerpoint/2010/main" val="4281549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endParaRPr lang="en-US" sz="900" dirty="0"/>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2F96132E-1950-4623-8EF9-82744C3A37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3646672"/>
            <a:ext cx="1108174" cy="21600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endParaRPr lang="en-US" sz="900" dirty="0"/>
          </a:p>
        </p:txBody>
      </p:sp>
      <p:sp>
        <p:nvSpPr>
          <p:cNvPr id="6" name="Speaker"/>
          <p:cNvSpPr>
            <a:spLocks noGrp="1"/>
          </p:cNvSpPr>
          <p:nvPr userDrawn="1">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7" name="SAP Ariba Logo" descr="SAP Ariba Logo" title="SAP Ariba Logo">
            <a:extLst>
              <a:ext uri="{FF2B5EF4-FFF2-40B4-BE49-F238E27FC236}">
                <a16:creationId xmlns:a16="http://schemas.microsoft.com/office/drawing/2014/main" id="{686A7A9B-76A8-4C7F-8BCE-92349C51A3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2019-2021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8"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0"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1"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82677D37-4F06-4FD4-9B6F-3FFD34929A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45192519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2019-2021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pic>
        <p:nvPicPr>
          <p:cNvPr id="26"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7"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8"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9"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38F9C765-2B7F-4D29-8684-0945DE90428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19118627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11371324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652365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36617716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a:p>
            <a:pPr lvl="0" algn="l"/>
            <a:endParaRPr lang="en-US" sz="90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10" name="SAP Ariba Logo" descr="SAP Ariba Logo" title="SAP Ariba Logo">
            <a:extLst>
              <a:ext uri="{FF2B5EF4-FFF2-40B4-BE49-F238E27FC236}">
                <a16:creationId xmlns:a16="http://schemas.microsoft.com/office/drawing/2014/main" id="{24C63741-565D-441D-A8D6-2CBDFED260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PUBLIC</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2023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INTERNAL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2020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2031361106"/>
      </p:ext>
    </p:extLst>
  </p:cSld>
  <p:clrMap bg1="dk1" tx1="lt1" bg2="dk2" tx2="lt2" accent1="accent1" accent2="accent2" accent3="accent3" accent4="accent4" accent5="accent5" accent6="accent6" hlink="hlink" folHlink="folHlink"/>
  <p:sldLayoutIdLst>
    <p:sldLayoutId id="2147483789" r:id="rId1"/>
    <p:sldLayoutId id="2147483791" r:id="rId2"/>
    <p:sldLayoutId id="2147483798"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1.com/12354.jpg"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http://www.1.com/34.jp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upplier.ariba.com/"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bwMode="gray"/>
        <p:txBody>
          <a:bodyPr/>
          <a:lstStyle/>
          <a:p>
            <a:r>
              <a:rPr lang="en-US" dirty="0"/>
              <a:t>Creating and Publishing </a:t>
            </a:r>
            <a:br>
              <a:rPr lang="en-US" dirty="0"/>
            </a:br>
            <a:r>
              <a:rPr lang="en-US" dirty="0">
                <a:solidFill>
                  <a:srgbClr val="F79600"/>
                </a:solidFill>
              </a:rPr>
              <a:t>Static Catalogs for the University of Nebraska</a:t>
            </a:r>
            <a:endParaRPr lang="de-DE" dirty="0">
              <a:solidFill>
                <a:schemeClr val="accent1"/>
              </a:solidFill>
            </a:endParaRPr>
          </a:p>
        </p:txBody>
      </p:sp>
      <p:pic>
        <p:nvPicPr>
          <p:cNvPr id="5" name="Pictogram" descr="Example of an pictogram" title="Pictogram for title slide"/>
          <p:cNvPicPr>
            <a:picLocks noGrp="1" noChangeAspect="1"/>
          </p:cNvPicPr>
          <p:nvPr>
            <p:ph type="pic" sz="quarter" idx="16"/>
          </p:nvPr>
        </p:nvPicPr>
        <p:blipFill>
          <a:blip r:embed="rId2"/>
          <a:srcRect t="16" b="16"/>
          <a:stretch>
            <a:fillRect/>
          </a:stretch>
        </p:blipFill>
        <p:spPr bwMode="gray"/>
      </p:pic>
    </p:spTree>
    <p:extLst>
      <p:ext uri="{BB962C8B-B14F-4D97-AF65-F5344CB8AC3E}">
        <p14:creationId xmlns:p14="http://schemas.microsoft.com/office/powerpoint/2010/main" val="178674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Creating a </a:t>
            </a:r>
            <a:r>
              <a:rPr lang="en-US" noProof="0" dirty="0">
                <a:solidFill>
                  <a:schemeClr val="accent1"/>
                </a:solidFill>
                <a:latin typeface="+mj-lt"/>
              </a:rPr>
              <a:t>CIF Catalog</a:t>
            </a:r>
          </a:p>
        </p:txBody>
      </p:sp>
    </p:spTree>
    <p:extLst>
      <p:ext uri="{BB962C8B-B14F-4D97-AF65-F5344CB8AC3E}">
        <p14:creationId xmlns:p14="http://schemas.microsoft.com/office/powerpoint/2010/main" val="6939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0"/>
          </p:nvPr>
        </p:nvSpPr>
        <p:spPr/>
        <p:txBody>
          <a:bodyPr/>
          <a:lstStyle/>
          <a:p>
            <a:pPr fontAlgn="base">
              <a:lnSpc>
                <a:spcPts val="2100"/>
              </a:lnSpc>
              <a:spcBef>
                <a:spcPts val="0"/>
              </a:spcBef>
              <a:spcAft>
                <a:spcPts val="600"/>
              </a:spcAft>
              <a:buClr>
                <a:srgbClr val="FFC000"/>
              </a:buClr>
              <a:buSzPct val="100000"/>
            </a:pPr>
            <a:r>
              <a:rPr lang="en-US" sz="2200" b="1" kern="0" dirty="0">
                <a:solidFill>
                  <a:schemeClr val="accent1"/>
                </a:solidFill>
              </a:rPr>
              <a:t>General Rules</a:t>
            </a:r>
          </a:p>
          <a:p>
            <a:pPr marL="461963" indent="-177800" fontAlgn="base">
              <a:lnSpc>
                <a:spcPts val="2200"/>
              </a:lnSpc>
              <a:spcBef>
                <a:spcPts val="0"/>
              </a:spcBef>
              <a:spcAft>
                <a:spcPts val="400"/>
              </a:spcAft>
              <a:buClr>
                <a:srgbClr val="FFC000"/>
              </a:buClr>
              <a:buSzPct val="100000"/>
              <a:buFont typeface="Wingdings" pitchFamily="2" charset="2"/>
              <a:buChar char="§"/>
            </a:pPr>
            <a:r>
              <a:rPr lang="en-US" b="0" kern="0" noProof="0" dirty="0">
                <a:solidFill>
                  <a:srgbClr val="000000"/>
                </a:solidFill>
              </a:rPr>
              <a:t>All fields marked “Required” must be populated </a:t>
            </a:r>
          </a:p>
          <a:p>
            <a:pPr marL="461963" indent="-177800" fontAlgn="base">
              <a:lnSpc>
                <a:spcPts val="2200"/>
              </a:lnSpc>
              <a:spcBef>
                <a:spcPts val="0"/>
              </a:spcBef>
              <a:spcAft>
                <a:spcPts val="400"/>
              </a:spcAft>
              <a:buClr>
                <a:srgbClr val="FFC000"/>
              </a:buClr>
              <a:buSzPct val="100000"/>
              <a:buFont typeface="Wingdings" pitchFamily="2" charset="2"/>
              <a:buChar char="§"/>
            </a:pPr>
            <a:r>
              <a:rPr lang="en-US" b="0" kern="0" noProof="0" dirty="0">
                <a:solidFill>
                  <a:srgbClr val="000000"/>
                </a:solidFill>
              </a:rPr>
              <a:t>Supplier Part Numbers must be unique per item</a:t>
            </a:r>
          </a:p>
          <a:p>
            <a:pPr marL="461963" indent="-177800" fontAlgn="base">
              <a:lnSpc>
                <a:spcPts val="2200"/>
              </a:lnSpc>
              <a:spcBef>
                <a:spcPts val="0"/>
              </a:spcBef>
              <a:spcAft>
                <a:spcPts val="1200"/>
              </a:spcAft>
              <a:buClr>
                <a:srgbClr val="FFC000"/>
              </a:buClr>
              <a:buSzPct val="100000"/>
              <a:buFont typeface="Wingdings" pitchFamily="2" charset="2"/>
              <a:buChar char="§"/>
            </a:pPr>
            <a:r>
              <a:rPr lang="en-US" b="0" kern="0" noProof="0" dirty="0">
                <a:solidFill>
                  <a:srgbClr val="000000"/>
                </a:solidFill>
              </a:rPr>
              <a:t>Commodity Codes must be assigned to each item</a:t>
            </a:r>
          </a:p>
          <a:p>
            <a:pPr fontAlgn="base">
              <a:lnSpc>
                <a:spcPts val="2100"/>
              </a:lnSpc>
              <a:spcBef>
                <a:spcPts val="0"/>
              </a:spcBef>
              <a:spcAft>
                <a:spcPts val="600"/>
              </a:spcAft>
              <a:buClr>
                <a:srgbClr val="FFC000"/>
              </a:buClr>
              <a:buSzPct val="100000"/>
            </a:pPr>
            <a:r>
              <a:rPr lang="en-US" sz="2200" b="1" kern="0" dirty="0">
                <a:solidFill>
                  <a:schemeClr val="accent1"/>
                </a:solidFill>
              </a:rPr>
              <a:t>Best Practices</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dirty="0">
                <a:solidFill>
                  <a:srgbClr val="000000"/>
                </a:solidFill>
              </a:rPr>
              <a:t>Data should be submitted in “Sentence case”—using both upper and lower case letters—not in </a:t>
            </a:r>
            <a:r>
              <a:rPr lang="en-US" sz="2000" b="0" kern="0" noProof="0" dirty="0">
                <a:solidFill>
                  <a:srgbClr val="000000"/>
                </a:solidFill>
              </a:rPr>
              <a:t>ALL CAPS </a:t>
            </a:r>
            <a:r>
              <a:rPr lang="en-US" sz="2000" kern="0" dirty="0">
                <a:solidFill>
                  <a:srgbClr val="000000"/>
                </a:solidFill>
              </a:rPr>
              <a:t>or all lower case text</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dirty="0">
                <a:solidFill>
                  <a:srgbClr val="000000"/>
                </a:solidFill>
              </a:rPr>
              <a:t>Abbreviations should be kept to a minimum—if you have the space, spell it out</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dirty="0">
                <a:solidFill>
                  <a:srgbClr val="000000"/>
                </a:solidFill>
              </a:rPr>
              <a:t>Be descriptive in the Description field—all the words are indexed for ease of finding the items</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dirty="0">
                <a:solidFill>
                  <a:srgbClr val="000000"/>
                </a:solidFill>
              </a:rPr>
              <a:t>Use Short Names not just Descriptions—it makes it easier for Users, and you get an additional 80 characters to describe your item</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dirty="0">
                <a:solidFill>
                  <a:srgbClr val="000000"/>
                </a:solidFill>
              </a:rPr>
              <a:t>Always include images</a:t>
            </a:r>
          </a:p>
          <a:p>
            <a:pPr fontAlgn="base">
              <a:lnSpc>
                <a:spcPts val="2300"/>
              </a:lnSpc>
              <a:spcBef>
                <a:spcPts val="0"/>
              </a:spcBef>
              <a:spcAft>
                <a:spcPts val="400"/>
              </a:spcAft>
              <a:buClr>
                <a:srgbClr val="FFC000"/>
              </a:buClr>
              <a:buSzPct val="100000"/>
            </a:pPr>
            <a:endParaRPr lang="en-US" sz="2200" kern="0" dirty="0">
              <a:solidFill>
                <a:srgbClr val="000000"/>
              </a:solidFill>
            </a:endParaRPr>
          </a:p>
        </p:txBody>
      </p:sp>
      <p:sp>
        <p:nvSpPr>
          <p:cNvPr id="3" name="Title 2"/>
          <p:cNvSpPr>
            <a:spLocks noGrp="1"/>
          </p:cNvSpPr>
          <p:nvPr>
            <p:ph type="title"/>
          </p:nvPr>
        </p:nvSpPr>
        <p:spPr/>
        <p:txBody>
          <a:bodyPr/>
          <a:lstStyle/>
          <a:p>
            <a:r>
              <a:rPr lang="en-US" noProof="0" dirty="0">
                <a:latin typeface="+mj-lt"/>
              </a:rPr>
              <a:t>Creating a CIF Catalog</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
        <p:nvSpPr>
          <p:cNvPr id="7"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Tree>
    <p:extLst>
      <p:ext uri="{BB962C8B-B14F-4D97-AF65-F5344CB8AC3E}">
        <p14:creationId xmlns:p14="http://schemas.microsoft.com/office/powerpoint/2010/main" val="1446089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2BEE02-F0E0-435F-915F-BB110238483E}"/>
              </a:ext>
            </a:extLst>
          </p:cNvPr>
          <p:cNvSpPr>
            <a:spLocks noGrp="1"/>
          </p:cNvSpPr>
          <p:nvPr>
            <p:ph type="body" sz="quarter" idx="10"/>
          </p:nvPr>
        </p:nvSpPr>
        <p:spPr/>
        <p:txBody>
          <a:bodyPr>
            <a:normAutofit/>
          </a:bodyPr>
          <a:lstStyle/>
          <a:p>
            <a:pPr marL="285750" indent="-285750">
              <a:buFont typeface="Wingdings" panose="05000000000000000000" pitchFamily="2" charset="2"/>
              <a:buChar char="§"/>
            </a:pPr>
            <a:r>
              <a:rPr lang="en-US" dirty="0"/>
              <a:t>CIF Format : When using the catalog wizard, the catalog file can't exceed 95 MB or 400,000 lines.</a:t>
            </a:r>
          </a:p>
          <a:p>
            <a:pPr marL="285750" indent="-285750">
              <a:buFont typeface="Wingdings" panose="05000000000000000000" pitchFamily="2" charset="2"/>
              <a:buChar char="§"/>
            </a:pPr>
            <a:r>
              <a:rPr lang="en-US" dirty="0"/>
              <a:t>Excel Format : The maximum size of zipped Excel file that you can upload is 1 MB (uncompressed). If your Excel files exceed these size, you can convert them to CIF manually and upload the CIF files. Ariba Network uploads the file, unzips it if necessary, converts it to CIF format, and starts validation. Conversion from Excel to CIF can take several minutes depending on the catalog size. As Excel files convert, their status is Validating.</a:t>
            </a:r>
          </a:p>
          <a:p>
            <a:pPr marL="285750" indent="-285750">
              <a:buFont typeface="Wingdings" panose="05000000000000000000" pitchFamily="2" charset="2"/>
              <a:buChar char="§"/>
            </a:pPr>
            <a:r>
              <a:rPr lang="en-US" dirty="0"/>
              <a:t>cXML Format: If you use the cXML </a:t>
            </a:r>
            <a:r>
              <a:rPr lang="en-US" dirty="0" err="1"/>
              <a:t>CatalogUploadRequest</a:t>
            </a:r>
            <a:r>
              <a:rPr lang="en-US" dirty="0"/>
              <a:t> transaction, the zipped catalog file cannot exceed 10 MB, and the unzipped CIF file cannot exceed 95 MB (approximately 400,000 line items). To have this default size limit increased to 200 MB, contact SAP Ariba Customer Support. </a:t>
            </a:r>
          </a:p>
        </p:txBody>
      </p:sp>
      <p:sp>
        <p:nvSpPr>
          <p:cNvPr id="3" name="Title 2">
            <a:extLst>
              <a:ext uri="{FF2B5EF4-FFF2-40B4-BE49-F238E27FC236}">
                <a16:creationId xmlns:a16="http://schemas.microsoft.com/office/drawing/2014/main" id="{302EC5C5-4B5A-4346-825F-EBA94C22DC7A}"/>
              </a:ext>
            </a:extLst>
          </p:cNvPr>
          <p:cNvSpPr>
            <a:spLocks noGrp="1"/>
          </p:cNvSpPr>
          <p:nvPr>
            <p:ph type="title"/>
          </p:nvPr>
        </p:nvSpPr>
        <p:spPr/>
        <p:txBody>
          <a:bodyPr/>
          <a:lstStyle/>
          <a:p>
            <a:r>
              <a:rPr lang="en-US" spc="-50" dirty="0"/>
              <a:t>Ariba Network – File Size Limits</a:t>
            </a:r>
            <a:endParaRPr lang="en-US" dirty="0"/>
          </a:p>
        </p:txBody>
      </p:sp>
    </p:spTree>
    <p:extLst>
      <p:ext uri="{BB962C8B-B14F-4D97-AF65-F5344CB8AC3E}">
        <p14:creationId xmlns:p14="http://schemas.microsoft.com/office/powerpoint/2010/main" val="406718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latin typeface="+mj-lt"/>
              </a:rPr>
              <a:t>Creating a CIF Catalog</a:t>
            </a:r>
          </a:p>
        </p:txBody>
      </p:sp>
      <p:sp>
        <p:nvSpPr>
          <p:cNvPr id="12"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dirty="0">
                <a:solidFill>
                  <a:schemeClr val="accent1"/>
                </a:solidFill>
                <a:latin typeface="Arial" panose="020B0604020202020204" pitchFamily="34" charset="0"/>
              </a:rPr>
              <a:t>The Header Section</a:t>
            </a:r>
          </a:p>
        </p:txBody>
      </p:sp>
      <p:pic>
        <p:nvPicPr>
          <p:cNvPr id="7" name="Picture 2" descr="C:\Users\mardavis\AppData\Local\Temp\SNAGHTML4d5a7eb.PNG">
            <a:extLst>
              <a:ext uri="{FF2B5EF4-FFF2-40B4-BE49-F238E27FC236}">
                <a16:creationId xmlns:a16="http://schemas.microsoft.com/office/drawing/2014/main" id="{8658651A-980D-4CEA-89C3-4667832CE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01" y="1919031"/>
            <a:ext cx="3457143" cy="1923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E10700A1-F0FE-4585-9708-9FD33AFCBD55}"/>
              </a:ext>
            </a:extLst>
          </p:cNvPr>
          <p:cNvSpPr txBox="1">
            <a:spLocks noChangeArrowheads="1"/>
          </p:cNvSpPr>
          <p:nvPr/>
        </p:nvSpPr>
        <p:spPr bwMode="auto">
          <a:xfrm>
            <a:off x="5562897" y="1806268"/>
            <a:ext cx="6050089" cy="4029308"/>
          </a:xfrm>
          <a:prstGeom prst="rect">
            <a:avLst/>
          </a:prstGeom>
          <a:noFill/>
          <a:ln w="9525">
            <a:noFill/>
            <a:miter lim="800000"/>
            <a:headEnd/>
            <a:tailEnd type="none" w="lg" len="lg"/>
          </a:ln>
        </p:spPr>
        <p:txBody>
          <a:bodyPr wrap="square">
            <a:spAutoFit/>
          </a:bodyPr>
          <a:lstStyle/>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CIF_I_V3.0—</a:t>
            </a:r>
            <a:r>
              <a:rPr lang="fr-FR" sz="1200" dirty="0">
                <a:latin typeface="Arial Narrow" panose="020B0606020202030204" pitchFamily="34" charset="0"/>
              </a:rPr>
              <a:t>Specifies the </a:t>
            </a:r>
            <a:r>
              <a:rPr lang="fr-FR" sz="1200" dirty="0" err="1">
                <a:latin typeface="Arial Narrow" panose="020B0606020202030204" pitchFamily="34" charset="0"/>
              </a:rPr>
              <a:t>Catalog</a:t>
            </a:r>
            <a:r>
              <a:rPr lang="fr-FR" sz="1200" dirty="0">
                <a:latin typeface="Arial Narrow" panose="020B0606020202030204" pitchFamily="34" charset="0"/>
              </a:rPr>
              <a:t> format (CIF 3.0). Do not change </a:t>
            </a:r>
            <a:r>
              <a:rPr lang="fr-FR" sz="1200" dirty="0" err="1">
                <a:latin typeface="Arial Narrow" panose="020B0606020202030204" pitchFamily="34" charset="0"/>
              </a:rPr>
              <a:t>this</a:t>
            </a:r>
            <a:r>
              <a:rPr lang="fr-FR" sz="1200" dirty="0">
                <a:latin typeface="Arial Narrow" panose="020B0606020202030204" pitchFamily="34" charset="0"/>
              </a:rPr>
              <a:t> value</a:t>
            </a:r>
            <a:endParaRPr lang="en-US" sz="1200" dirty="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CHARSET—</a:t>
            </a:r>
            <a:r>
              <a:rPr lang="en-US" sz="1200" dirty="0">
                <a:latin typeface="Arial Narrow" panose="020B0606020202030204" pitchFamily="34" charset="0"/>
              </a:rPr>
              <a:t>UTF-8 Specifies the data coding type. Do not change this value, unless instructed by your Catalog Expert</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LOADMODE—</a:t>
            </a:r>
            <a:r>
              <a:rPr lang="en-US" sz="1200" dirty="0">
                <a:latin typeface="Arial Narrow" panose="020B0606020202030204" pitchFamily="34" charset="0"/>
              </a:rPr>
              <a:t>F  (Full) or I (Incremental)</a:t>
            </a:r>
            <a:endParaRPr lang="fr-FR" sz="1200" dirty="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CODEFORMAT—</a:t>
            </a:r>
            <a:r>
              <a:rPr lang="en-US" sz="1200" dirty="0">
                <a:latin typeface="Arial Narrow" panose="020B0606020202030204" pitchFamily="34" charset="0"/>
              </a:rPr>
              <a:t>S</a:t>
            </a:r>
            <a:r>
              <a:rPr lang="fr-FR" sz="1200" dirty="0" err="1">
                <a:latin typeface="Arial Narrow" panose="020B0606020202030204" pitchFamily="34" charset="0"/>
              </a:rPr>
              <a:t>pecifies</a:t>
            </a:r>
            <a:r>
              <a:rPr lang="fr-FR" sz="1200" dirty="0">
                <a:latin typeface="Arial Narrow" panose="020B0606020202030204" pitchFamily="34" charset="0"/>
              </a:rPr>
              <a:t> the </a:t>
            </a:r>
            <a:r>
              <a:rPr lang="fr-FR" sz="1200" dirty="0" err="1">
                <a:latin typeface="Arial Narrow" panose="020B0606020202030204" pitchFamily="34" charset="0"/>
              </a:rPr>
              <a:t>commodity</a:t>
            </a:r>
            <a:r>
              <a:rPr lang="fr-FR" sz="1200" dirty="0">
                <a:latin typeface="Arial Narrow" panose="020B0606020202030204" pitchFamily="34" charset="0"/>
              </a:rPr>
              <a:t> </a:t>
            </a:r>
            <a:r>
              <a:rPr lang="fr-FR" sz="1200" dirty="0" err="1">
                <a:latin typeface="Arial Narrow" panose="020B0606020202030204" pitchFamily="34" charset="0"/>
              </a:rPr>
              <a:t>coding</a:t>
            </a:r>
            <a:r>
              <a:rPr lang="fr-FR" sz="1200" dirty="0">
                <a:latin typeface="Arial Narrow" panose="020B0606020202030204" pitchFamily="34" charset="0"/>
              </a:rPr>
              <a:t> (UNSPSC: </a:t>
            </a:r>
            <a:r>
              <a:rPr lang="en-US" sz="1200" dirty="0">
                <a:latin typeface="Arial Narrow" panose="020B0606020202030204" pitchFamily="34" charset="0"/>
              </a:rPr>
              <a:t>United Nations Standard Products and Services Code</a:t>
            </a:r>
            <a:r>
              <a:rPr lang="fr-FR" sz="1200" dirty="0">
                <a:latin typeface="Arial Narrow" panose="020B0606020202030204" pitchFamily="34" charset="0"/>
              </a:rPr>
              <a:t>) in the </a:t>
            </a:r>
            <a:r>
              <a:rPr lang="fr-FR" sz="1200" dirty="0" err="1">
                <a:latin typeface="Arial Narrow" panose="020B0606020202030204" pitchFamily="34" charset="0"/>
              </a:rPr>
              <a:t>field</a:t>
            </a:r>
            <a:r>
              <a:rPr lang="fr-FR" sz="1200" dirty="0">
                <a:latin typeface="Arial Narrow" panose="020B0606020202030204" pitchFamily="34" charset="0"/>
              </a:rPr>
              <a:t> “SPSC Code”</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CURRENCY—</a:t>
            </a:r>
            <a:r>
              <a:rPr lang="en-US" sz="1200" dirty="0">
                <a:latin typeface="Arial Narrow" panose="020B0606020202030204" pitchFamily="34" charset="0"/>
              </a:rPr>
              <a:t>Specifies the currency used for the prices. The value “USD” (United States Dollar) is here by default and can be changed to a difference currency</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SUPPLIERID_DOMAIN—</a:t>
            </a:r>
            <a:r>
              <a:rPr lang="fr-FR" sz="1200" dirty="0" err="1">
                <a:latin typeface="Arial Narrow" panose="020B0606020202030204" pitchFamily="34" charset="0"/>
              </a:rPr>
              <a:t>Specifies</a:t>
            </a:r>
            <a:r>
              <a:rPr lang="fr-FR" sz="1200" dirty="0">
                <a:latin typeface="Arial Narrow" panose="020B0606020202030204" pitchFamily="34" charset="0"/>
              </a:rPr>
              <a:t> the Domain </a:t>
            </a:r>
            <a:r>
              <a:rPr lang="fr-FR" sz="1200" dirty="0" err="1">
                <a:latin typeface="Arial Narrow" panose="020B0606020202030204" pitchFamily="34" charset="0"/>
              </a:rPr>
              <a:t>used</a:t>
            </a:r>
            <a:r>
              <a:rPr lang="fr-FR" sz="1200" dirty="0">
                <a:latin typeface="Arial Narrow" panose="020B0606020202030204" pitchFamily="34" charset="0"/>
              </a:rPr>
              <a:t>. The </a:t>
            </a:r>
            <a:r>
              <a:rPr lang="fr-FR" sz="1200" dirty="0" err="1">
                <a:latin typeface="Arial Narrow" panose="020B0606020202030204" pitchFamily="34" charset="0"/>
              </a:rPr>
              <a:t>preferred</a:t>
            </a:r>
            <a:r>
              <a:rPr lang="fr-FR" sz="1200" dirty="0">
                <a:latin typeface="Arial Narrow" panose="020B0606020202030204" pitchFamily="34" charset="0"/>
              </a:rPr>
              <a:t> value </a:t>
            </a:r>
            <a:r>
              <a:rPr lang="fr-FR" sz="1200" dirty="0" err="1">
                <a:latin typeface="Arial Narrow" panose="020B0606020202030204" pitchFamily="34" charset="0"/>
              </a:rPr>
              <a:t>is</a:t>
            </a:r>
            <a:r>
              <a:rPr lang="fr-FR" sz="1200" dirty="0">
                <a:latin typeface="Arial Narrow" panose="020B0606020202030204" pitchFamily="34" charset="0"/>
              </a:rPr>
              <a:t> the </a:t>
            </a:r>
            <a:r>
              <a:rPr lang="fr-FR" sz="1200" dirty="0" err="1">
                <a:latin typeface="Arial Narrow" panose="020B0606020202030204" pitchFamily="34" charset="0"/>
              </a:rPr>
              <a:t>Supplier’s</a:t>
            </a:r>
            <a:r>
              <a:rPr lang="fr-FR" sz="1200" dirty="0">
                <a:latin typeface="Arial Narrow" panose="020B0606020202030204" pitchFamily="34" charset="0"/>
              </a:rPr>
              <a:t> </a:t>
            </a:r>
            <a:r>
              <a:rPr lang="fr-FR" sz="1200" dirty="0" err="1">
                <a:latin typeface="Arial Narrow" panose="020B0606020202030204" pitchFamily="34" charset="0"/>
              </a:rPr>
              <a:t>Ariba</a:t>
            </a:r>
            <a:r>
              <a:rPr lang="fr-FR" sz="1200" dirty="0">
                <a:latin typeface="Arial Narrow" panose="020B0606020202030204" pitchFamily="34" charset="0"/>
              </a:rPr>
              <a:t> Network ID </a:t>
            </a:r>
            <a:r>
              <a:rPr lang="fr-FR" sz="1200" dirty="0" err="1">
                <a:latin typeface="Arial Narrow" panose="020B0606020202030204" pitchFamily="34" charset="0"/>
              </a:rPr>
              <a:t>Number</a:t>
            </a:r>
            <a:r>
              <a:rPr lang="fr-FR" sz="1200" dirty="0">
                <a:latin typeface="Arial Narrow" panose="020B0606020202030204" pitchFamily="34" charset="0"/>
              </a:rPr>
              <a:t>—“</a:t>
            </a:r>
            <a:r>
              <a:rPr lang="fr-FR" sz="1200" dirty="0" err="1">
                <a:latin typeface="Arial Narrow" panose="020B0606020202030204" pitchFamily="34" charset="0"/>
              </a:rPr>
              <a:t>NetworkID</a:t>
            </a:r>
            <a:r>
              <a:rPr lang="fr-FR" sz="1200" dirty="0">
                <a:latin typeface="Arial Narrow" panose="020B0606020202030204" pitchFamily="34" charset="0"/>
              </a:rPr>
              <a:t>”. </a:t>
            </a:r>
            <a:r>
              <a:rPr lang="fr-FR" sz="1200" dirty="0" err="1">
                <a:latin typeface="Arial Narrow" panose="020B0606020202030204" pitchFamily="34" charset="0"/>
              </a:rPr>
              <a:t>Other</a:t>
            </a:r>
            <a:r>
              <a:rPr lang="fr-FR" sz="1200" dirty="0">
                <a:latin typeface="Arial Narrow" panose="020B0606020202030204" pitchFamily="34" charset="0"/>
              </a:rPr>
              <a:t> values </a:t>
            </a:r>
            <a:r>
              <a:rPr lang="fr-FR" sz="1200" dirty="0" err="1">
                <a:latin typeface="Arial Narrow" panose="020B0606020202030204" pitchFamily="34" charset="0"/>
              </a:rPr>
              <a:t>include</a:t>
            </a:r>
            <a:r>
              <a:rPr lang="fr-FR" sz="1200" dirty="0">
                <a:latin typeface="Arial Narrow" panose="020B0606020202030204" pitchFamily="34" charset="0"/>
              </a:rPr>
              <a:t> “DUNS”, “</a:t>
            </a:r>
            <a:r>
              <a:rPr lang="fr-FR" sz="1200" dirty="0" err="1">
                <a:latin typeface="Arial Narrow" panose="020B0606020202030204" pitchFamily="34" charset="0"/>
              </a:rPr>
              <a:t>internalsupplierid</a:t>
            </a:r>
            <a:r>
              <a:rPr lang="fr-FR" sz="1200" dirty="0">
                <a:latin typeface="Arial Narrow" panose="020B0606020202030204" pitchFamily="34" charset="0"/>
              </a:rPr>
              <a:t>” or </a:t>
            </a:r>
            <a:r>
              <a:rPr lang="fr-FR" sz="1200" dirty="0" err="1">
                <a:latin typeface="Arial Narrow" panose="020B0606020202030204" pitchFamily="34" charset="0"/>
              </a:rPr>
              <a:t>other</a:t>
            </a:r>
            <a:r>
              <a:rPr lang="fr-FR" sz="1200" dirty="0">
                <a:latin typeface="Arial Narrow" panose="020B0606020202030204" pitchFamily="34" charset="0"/>
              </a:rPr>
              <a:t> custom values</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ITEMCOUNT—</a:t>
            </a:r>
            <a:r>
              <a:rPr lang="fr-FR" sz="1200" dirty="0" err="1">
                <a:latin typeface="Arial Narrow" panose="020B0606020202030204" pitchFamily="34" charset="0"/>
              </a:rPr>
              <a:t>Specifies</a:t>
            </a:r>
            <a:r>
              <a:rPr lang="fr-FR" sz="1200" dirty="0">
                <a:latin typeface="Arial Narrow" panose="020B0606020202030204" pitchFamily="34" charset="0"/>
              </a:rPr>
              <a:t> the </a:t>
            </a:r>
            <a:r>
              <a:rPr lang="fr-FR" sz="1200" dirty="0" err="1">
                <a:latin typeface="Arial Narrow" panose="020B0606020202030204" pitchFamily="34" charset="0"/>
              </a:rPr>
              <a:t>number</a:t>
            </a:r>
            <a:r>
              <a:rPr lang="fr-FR" sz="1200" dirty="0">
                <a:latin typeface="Arial Narrow" panose="020B0606020202030204" pitchFamily="34" charset="0"/>
              </a:rPr>
              <a:t> of items of the </a:t>
            </a:r>
            <a:r>
              <a:rPr lang="fr-FR" sz="1200" dirty="0" err="1">
                <a:latin typeface="Arial Narrow" panose="020B0606020202030204" pitchFamily="34" charset="0"/>
              </a:rPr>
              <a:t>Catalog</a:t>
            </a:r>
            <a:r>
              <a:rPr lang="fr-FR" sz="1200" dirty="0">
                <a:latin typeface="Arial Narrow" panose="020B0606020202030204" pitchFamily="34" charset="0"/>
              </a:rPr>
              <a:t>. Enter the total </a:t>
            </a:r>
            <a:r>
              <a:rPr lang="fr-FR" sz="1200" dirty="0" err="1">
                <a:latin typeface="Arial Narrow" panose="020B0606020202030204" pitchFamily="34" charset="0"/>
              </a:rPr>
              <a:t>number</a:t>
            </a:r>
            <a:r>
              <a:rPr lang="fr-FR" sz="1200" dirty="0">
                <a:latin typeface="Arial Narrow" panose="020B0606020202030204" pitchFamily="34" charset="0"/>
              </a:rPr>
              <a:t> of all items </a:t>
            </a:r>
            <a:r>
              <a:rPr lang="fr-FR" sz="1200" dirty="0" err="1">
                <a:latin typeface="Arial Narrow" panose="020B0606020202030204" pitchFamily="34" charset="0"/>
              </a:rPr>
              <a:t>between</a:t>
            </a:r>
            <a:r>
              <a:rPr lang="fr-FR" sz="1200" dirty="0">
                <a:latin typeface="Arial Narrow" panose="020B0606020202030204" pitchFamily="34" charset="0"/>
              </a:rPr>
              <a:t> the DATA and ENDOFDATA markers</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TIMESTAMP—</a:t>
            </a:r>
            <a:r>
              <a:rPr lang="fr-FR" sz="1200" dirty="0">
                <a:latin typeface="Arial Narrow" panose="020B0606020202030204" pitchFamily="34" charset="0"/>
              </a:rPr>
              <a:t>Enter the date </a:t>
            </a:r>
            <a:r>
              <a:rPr lang="fr-FR" sz="1200" dirty="0" err="1">
                <a:latin typeface="Arial Narrow" panose="020B0606020202030204" pitchFamily="34" charset="0"/>
              </a:rPr>
              <a:t>you</a:t>
            </a:r>
            <a:r>
              <a:rPr lang="fr-FR" sz="1200" dirty="0">
                <a:latin typeface="Arial Narrow" panose="020B0606020202030204" pitchFamily="34" charset="0"/>
              </a:rPr>
              <a:t> </a:t>
            </a:r>
            <a:r>
              <a:rPr lang="fr-FR" sz="1200" dirty="0" err="1">
                <a:latin typeface="Arial Narrow" panose="020B0606020202030204" pitchFamily="34" charset="0"/>
              </a:rPr>
              <a:t>created</a:t>
            </a:r>
            <a:r>
              <a:rPr lang="fr-FR" sz="1200" dirty="0">
                <a:latin typeface="Arial Narrow" panose="020B0606020202030204" pitchFamily="34" charset="0"/>
              </a:rPr>
              <a:t> </a:t>
            </a:r>
            <a:r>
              <a:rPr lang="fr-FR" sz="1200" dirty="0" err="1">
                <a:latin typeface="Arial Narrow" panose="020B0606020202030204" pitchFamily="34" charset="0"/>
              </a:rPr>
              <a:t>your</a:t>
            </a:r>
            <a:r>
              <a:rPr lang="fr-FR" sz="1200" dirty="0">
                <a:latin typeface="Arial Narrow" panose="020B0606020202030204" pitchFamily="34" charset="0"/>
              </a:rPr>
              <a:t> </a:t>
            </a:r>
            <a:r>
              <a:rPr lang="fr-FR" sz="1200" dirty="0" err="1">
                <a:latin typeface="Arial Narrow" panose="020B0606020202030204" pitchFamily="34" charset="0"/>
              </a:rPr>
              <a:t>Catalog</a:t>
            </a:r>
            <a:r>
              <a:rPr lang="fr-FR" sz="1200" dirty="0">
                <a:latin typeface="Arial Narrow" panose="020B0606020202030204" pitchFamily="34" charset="0"/>
              </a:rPr>
              <a:t>. </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UNUOM—</a:t>
            </a:r>
            <a:r>
              <a:rPr lang="fr-FR" sz="1200" dirty="0">
                <a:latin typeface="Arial Narrow" panose="020B0606020202030204" pitchFamily="34" charset="0"/>
              </a:rPr>
              <a:t>If  set to “TRUE”, the Unit Of </a:t>
            </a:r>
            <a:r>
              <a:rPr lang="fr-FR" sz="1200" dirty="0" err="1">
                <a:latin typeface="Arial Narrow" panose="020B0606020202030204" pitchFamily="34" charset="0"/>
              </a:rPr>
              <a:t>Measure</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set to UNUOM (United Nations Unit of </a:t>
            </a:r>
            <a:r>
              <a:rPr lang="fr-FR" sz="1200" dirty="0" err="1">
                <a:latin typeface="Arial Narrow" panose="020B0606020202030204" pitchFamily="34" charset="0"/>
              </a:rPr>
              <a:t>Measure</a:t>
            </a:r>
            <a:r>
              <a:rPr lang="fr-FR" sz="1200" dirty="0">
                <a:latin typeface="Arial Narrow" panose="020B0606020202030204" pitchFamily="34" charset="0"/>
              </a:rPr>
              <a:t>); if set to “FALSE”,  the value </a:t>
            </a:r>
            <a:r>
              <a:rPr lang="fr-FR" sz="1200" dirty="0" err="1">
                <a:latin typeface="Arial Narrow" panose="020B0606020202030204" pitchFamily="34" charset="0"/>
              </a:rPr>
              <a:t>is</a:t>
            </a:r>
            <a:r>
              <a:rPr lang="fr-FR" sz="1200" dirty="0">
                <a:latin typeface="Arial Narrow" panose="020B0606020202030204" pitchFamily="34" charset="0"/>
              </a:rPr>
              <a:t> set to ANSI. (</a:t>
            </a:r>
            <a:r>
              <a:rPr lang="fr-FR" sz="1200" dirty="0" err="1">
                <a:latin typeface="Arial Narrow" panose="020B0606020202030204" pitchFamily="34" charset="0"/>
              </a:rPr>
              <a:t>Ariba</a:t>
            </a:r>
            <a:r>
              <a:rPr lang="fr-FR" sz="1200" dirty="0">
                <a:latin typeface="Arial Narrow" panose="020B0606020202030204" pitchFamily="34" charset="0"/>
              </a:rPr>
              <a:t> </a:t>
            </a:r>
            <a:r>
              <a:rPr lang="fr-FR" sz="1200" dirty="0" err="1">
                <a:latin typeface="Arial Narrow" panose="020B0606020202030204" pitchFamily="34" charset="0"/>
              </a:rPr>
              <a:t>recommends</a:t>
            </a:r>
            <a:r>
              <a:rPr lang="fr-FR" sz="1200" dirty="0">
                <a:latin typeface="Arial Narrow" panose="020B0606020202030204" pitchFamily="34" charset="0"/>
              </a:rPr>
              <a:t> UNUOM)</a:t>
            </a:r>
          </a:p>
          <a:p>
            <a:pPr marL="115888" lvl="1"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COMMENTS—</a:t>
            </a:r>
            <a:r>
              <a:rPr lang="fr-FR" sz="1200" dirty="0">
                <a:latin typeface="Arial Narrow" panose="020B0606020202030204" pitchFamily="34" charset="0"/>
              </a:rPr>
              <a:t>This </a:t>
            </a:r>
            <a:r>
              <a:rPr lang="fr-FR" sz="1200" dirty="0" err="1">
                <a:latin typeface="Arial Narrow" panose="020B0606020202030204" pitchFamily="34" charset="0"/>
              </a:rPr>
              <a:t>field</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a:t>
            </a:r>
            <a:r>
              <a:rPr lang="fr-FR" sz="1200" dirty="0" err="1">
                <a:latin typeface="Arial Narrow" panose="020B0606020202030204" pitchFamily="34" charset="0"/>
              </a:rPr>
              <a:t>optional</a:t>
            </a:r>
            <a:r>
              <a:rPr lang="fr-FR" sz="1200" dirty="0">
                <a:latin typeface="Arial Narrow" panose="020B0606020202030204" pitchFamily="34" charset="0"/>
              </a:rPr>
              <a:t>, but </a:t>
            </a:r>
            <a:r>
              <a:rPr lang="fr-FR" sz="1200" dirty="0" err="1">
                <a:latin typeface="Arial Narrow" panose="020B0606020202030204" pitchFamily="34" charset="0"/>
              </a:rPr>
              <a:t>can</a:t>
            </a:r>
            <a:r>
              <a:rPr lang="fr-FR" sz="1200" dirty="0">
                <a:latin typeface="Arial Narrow" panose="020B0606020202030204" pitchFamily="34" charset="0"/>
              </a:rPr>
              <a:t> </a:t>
            </a:r>
            <a:r>
              <a:rPr lang="fr-FR" sz="1200" dirty="0" err="1">
                <a:latin typeface="Arial Narrow" panose="020B0606020202030204" pitchFamily="34" charset="0"/>
              </a:rPr>
              <a:t>be</a:t>
            </a:r>
            <a:r>
              <a:rPr lang="fr-FR" sz="1200" dirty="0">
                <a:latin typeface="Arial Narrow" panose="020B0606020202030204" pitchFamily="34" charset="0"/>
              </a:rPr>
              <a:t> </a:t>
            </a:r>
            <a:r>
              <a:rPr lang="fr-FR" sz="1200" dirty="0" err="1">
                <a:latin typeface="Arial Narrow" panose="020B0606020202030204" pitchFamily="34" charset="0"/>
              </a:rPr>
              <a:t>used</a:t>
            </a:r>
            <a:r>
              <a:rPr lang="fr-FR" sz="1200" dirty="0">
                <a:latin typeface="Arial Narrow" panose="020B0606020202030204" pitchFamily="34" charset="0"/>
              </a:rPr>
              <a:t> for </a:t>
            </a:r>
            <a:r>
              <a:rPr lang="fr-FR" sz="1200" dirty="0" err="1">
                <a:latin typeface="Arial Narrow" panose="020B0606020202030204" pitchFamily="34" charset="0"/>
              </a:rPr>
              <a:t>comments</a:t>
            </a:r>
            <a:r>
              <a:rPr lang="fr-FR" sz="1200" dirty="0">
                <a:latin typeface="Arial Narrow" panose="020B0606020202030204" pitchFamily="34" charset="0"/>
              </a:rPr>
              <a:t> </a:t>
            </a:r>
            <a:r>
              <a:rPr lang="fr-FR" sz="1200" dirty="0" err="1">
                <a:latin typeface="Arial Narrow" panose="020B0606020202030204" pitchFamily="34" charset="0"/>
              </a:rPr>
              <a:t>related</a:t>
            </a:r>
            <a:r>
              <a:rPr lang="fr-FR" sz="1200" dirty="0">
                <a:latin typeface="Arial Narrow" panose="020B0606020202030204" pitchFamily="34" charset="0"/>
              </a:rPr>
              <a:t> to </a:t>
            </a:r>
            <a:r>
              <a:rPr lang="fr-FR" sz="1200" dirty="0" err="1">
                <a:latin typeface="Arial Narrow" panose="020B0606020202030204" pitchFamily="34" charset="0"/>
              </a:rPr>
              <a:t>your</a:t>
            </a:r>
            <a:r>
              <a:rPr lang="fr-FR" sz="1200" dirty="0">
                <a:latin typeface="Arial Narrow" panose="020B0606020202030204" pitchFamily="34" charset="0"/>
              </a:rPr>
              <a:t> </a:t>
            </a:r>
            <a:r>
              <a:rPr lang="fr-FR" sz="1200" dirty="0" err="1">
                <a:latin typeface="Arial Narrow" panose="020B0606020202030204" pitchFamily="34" charset="0"/>
              </a:rPr>
              <a:t>Catalog</a:t>
            </a:r>
            <a:r>
              <a:rPr lang="fr-FR" sz="1200" dirty="0">
                <a:latin typeface="Arial Narrow" panose="020B0606020202030204" pitchFamily="34" charset="0"/>
              </a:rPr>
              <a:t>. It </a:t>
            </a:r>
            <a:r>
              <a:rPr lang="fr-FR" sz="1200" dirty="0" err="1">
                <a:latin typeface="Arial Narrow" panose="020B0606020202030204" pitchFamily="34" charset="0"/>
              </a:rPr>
              <a:t>is</a:t>
            </a:r>
            <a:r>
              <a:rPr lang="fr-FR" sz="1200" dirty="0">
                <a:latin typeface="Arial Narrow" panose="020B0606020202030204" pitchFamily="34" charset="0"/>
              </a:rPr>
              <a:t> a good place to enter the Supplier Name, the Customer Name and </a:t>
            </a:r>
            <a:r>
              <a:rPr lang="fr-FR" sz="1200" dirty="0" err="1">
                <a:latin typeface="Arial Narrow" panose="020B0606020202030204" pitchFamily="34" charset="0"/>
              </a:rPr>
              <a:t>Catalog</a:t>
            </a:r>
            <a:r>
              <a:rPr lang="fr-FR" sz="1200" dirty="0">
                <a:latin typeface="Arial Narrow" panose="020B0606020202030204" pitchFamily="34" charset="0"/>
              </a:rPr>
              <a:t> Name</a:t>
            </a:r>
          </a:p>
          <a:p>
            <a:pPr lvl="1">
              <a:lnSpc>
                <a:spcPts val="1300"/>
              </a:lnSpc>
              <a:spcAft>
                <a:spcPts val="400"/>
              </a:spcAft>
              <a:defRPr/>
            </a:pPr>
            <a:endParaRPr lang="fr-FR" sz="1200" dirty="0">
              <a:latin typeface="Arial Narrow" panose="020B0606020202030204" pitchFamily="34" charset="0"/>
            </a:endParaRPr>
          </a:p>
        </p:txBody>
      </p:sp>
      <p:sp>
        <p:nvSpPr>
          <p:cNvPr id="9" name="TextBox 8">
            <a:extLst>
              <a:ext uri="{FF2B5EF4-FFF2-40B4-BE49-F238E27FC236}">
                <a16:creationId xmlns:a16="http://schemas.microsoft.com/office/drawing/2014/main" id="{94D2CD3A-9799-42DC-962F-FF10654FCD14}"/>
              </a:ext>
            </a:extLst>
          </p:cNvPr>
          <p:cNvSpPr txBox="1"/>
          <p:nvPr/>
        </p:nvSpPr>
        <p:spPr>
          <a:xfrm>
            <a:off x="507584" y="3939093"/>
            <a:ext cx="3113590" cy="1467068"/>
          </a:xfrm>
          <a:prstGeom prst="rect">
            <a:avLst/>
          </a:prstGeom>
          <a:noFill/>
        </p:spPr>
        <p:txBody>
          <a:bodyPr wrap="square" lIns="0" tIns="0" rIns="0" bIns="0" rtlCol="0">
            <a:spAutoFit/>
          </a:bodyPr>
          <a:lstStyle/>
          <a:p>
            <a:pPr lvl="0">
              <a:lnSpc>
                <a:spcPts val="1300"/>
              </a:lnSpc>
              <a:spcAft>
                <a:spcPts val="400"/>
              </a:spcAft>
              <a:defRPr/>
            </a:pPr>
            <a:r>
              <a:rPr lang="fr-FR" sz="1200" i="1" dirty="0">
                <a:solidFill>
                  <a:srgbClr val="000000"/>
                </a:solidFill>
                <a:latin typeface="Arial Narrow" panose="020B0606020202030204" pitchFamily="34" charset="0"/>
              </a:rPr>
              <a:t>Note: </a:t>
            </a:r>
            <a:r>
              <a:rPr lang="fr-FR" sz="1200" dirty="0">
                <a:solidFill>
                  <a:srgbClr val="000000"/>
                </a:solidFill>
                <a:latin typeface="Arial Narrow" panose="020B0606020202030204" pitchFamily="34" charset="0"/>
              </a:rPr>
              <a:t>The </a:t>
            </a:r>
            <a:r>
              <a:rPr lang="fr-FR" sz="1200" dirty="0" err="1">
                <a:solidFill>
                  <a:srgbClr val="000000"/>
                </a:solidFill>
                <a:latin typeface="Arial Narrow" panose="020B0606020202030204" pitchFamily="34" charset="0"/>
              </a:rPr>
              <a:t>only</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fields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that</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Suppliers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should</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modify</a:t>
            </a:r>
            <a:r>
              <a:rPr lang="fr-FR" sz="1200" dirty="0">
                <a:solidFill>
                  <a:srgbClr val="000000"/>
                </a:solidFill>
                <a:latin typeface="Arial Narrow" panose="020B0606020202030204" pitchFamily="34" charset="0"/>
              </a:rPr>
              <a:t> in the Template are </a:t>
            </a:r>
            <a:r>
              <a:rPr lang="fr-FR" sz="1200" dirty="0" err="1">
                <a:solidFill>
                  <a:srgbClr val="000000"/>
                </a:solidFill>
                <a:latin typeface="Arial Narrow" panose="020B0606020202030204" pitchFamily="34" charset="0"/>
              </a:rPr>
              <a:t>indicated</a:t>
            </a:r>
            <a:r>
              <a:rPr lang="fr-FR" sz="1200" dirty="0">
                <a:solidFill>
                  <a:srgbClr val="000000"/>
                </a:solidFill>
                <a:latin typeface="Arial Narrow" panose="020B0606020202030204" pitchFamily="34" charset="0"/>
              </a:rPr>
              <a:t> in </a:t>
            </a:r>
            <a:r>
              <a:rPr lang="fr-FR" sz="1200" dirty="0" err="1">
                <a:solidFill>
                  <a:srgbClr val="000000"/>
                </a:solidFill>
                <a:latin typeface="Arial Narrow" panose="020B0606020202030204" pitchFamily="34" charset="0"/>
              </a:rPr>
              <a:t>red</a:t>
            </a:r>
            <a:r>
              <a:rPr lang="fr-FR" sz="1200"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CURRENCY,</a:t>
            </a:r>
            <a:r>
              <a:rPr lang="fr-FR" sz="1200" b="1"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ITEMCOUNT</a:t>
            </a:r>
            <a:r>
              <a:rPr lang="fr-FR" sz="1200" b="1"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TIMESTAMP</a:t>
            </a:r>
            <a:r>
              <a:rPr lang="fr-FR" sz="1200" dirty="0">
                <a:solidFill>
                  <a:srgbClr val="FF0000"/>
                </a:solidFill>
                <a:latin typeface="Arial Narrow" panose="020B0606020202030204" pitchFamily="34" charset="0"/>
              </a:rPr>
              <a:t> </a:t>
            </a:r>
            <a:r>
              <a:rPr lang="fr-FR" sz="1200" dirty="0">
                <a:latin typeface="Arial Narrow" panose="020B0606020202030204" pitchFamily="34" charset="0"/>
              </a:rPr>
              <a:t>and</a:t>
            </a:r>
            <a:r>
              <a:rPr lang="fr-FR" sz="1200" dirty="0">
                <a:solidFill>
                  <a:srgbClr val="FF0000"/>
                </a:solidFill>
                <a:latin typeface="Arial Narrow" panose="020B0606020202030204" pitchFamily="34" charset="0"/>
              </a:rPr>
              <a:t> </a:t>
            </a:r>
            <a:r>
              <a:rPr lang="fr-FR" sz="1200" b="1" dirty="0">
                <a:solidFill>
                  <a:srgbClr val="FF0000"/>
                </a:solidFill>
                <a:latin typeface="Arial Narrow" panose="020B0606020202030204" pitchFamily="34" charset="0"/>
              </a:rPr>
              <a:t>COMMENTS</a:t>
            </a:r>
            <a:r>
              <a:rPr lang="fr-FR" sz="1200" b="1" dirty="0">
                <a:solidFill>
                  <a:srgbClr val="000000"/>
                </a:solidFill>
                <a:latin typeface="Arial Narrow" panose="020B0606020202030204" pitchFamily="34" charset="0"/>
              </a:rPr>
              <a:t>. </a:t>
            </a:r>
            <a:r>
              <a:rPr lang="fr-FR" sz="1200" dirty="0">
                <a:solidFill>
                  <a:srgbClr val="000000"/>
                </a:solidFill>
                <a:latin typeface="Arial Narrow" panose="020B0606020202030204" pitchFamily="34" charset="0"/>
              </a:rPr>
              <a:t>All the </a:t>
            </a:r>
            <a:r>
              <a:rPr lang="fr-FR" sz="1200" dirty="0" err="1">
                <a:solidFill>
                  <a:srgbClr val="000000"/>
                </a:solidFill>
                <a:latin typeface="Arial Narrow" panose="020B0606020202030204" pitchFamily="34" charset="0"/>
              </a:rPr>
              <a:t>other</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fields</a:t>
            </a:r>
            <a:r>
              <a:rPr lang="fr-FR" sz="1200" dirty="0">
                <a:solidFill>
                  <a:srgbClr val="000000"/>
                </a:solidFill>
                <a:latin typeface="Arial Narrow" panose="020B0606020202030204" pitchFamily="34" charset="0"/>
              </a:rPr>
              <a:t> are </a:t>
            </a:r>
            <a:r>
              <a:rPr lang="fr-FR" sz="1200" dirty="0" err="1">
                <a:solidFill>
                  <a:srgbClr val="000000"/>
                </a:solidFill>
                <a:latin typeface="Arial Narrow" panose="020B0606020202030204" pitchFamily="34" charset="0"/>
              </a:rPr>
              <a:t>predefined</a:t>
            </a:r>
            <a:r>
              <a:rPr lang="fr-FR" sz="1200" dirty="0">
                <a:solidFill>
                  <a:srgbClr val="000000"/>
                </a:solidFill>
                <a:latin typeface="Arial Narrow" panose="020B0606020202030204" pitchFamily="34" charset="0"/>
              </a:rPr>
              <a:t> in the Template for the Customer and </a:t>
            </a:r>
            <a:r>
              <a:rPr lang="fr-FR" sz="1200" dirty="0" err="1">
                <a:solidFill>
                  <a:srgbClr val="000000"/>
                </a:solidFill>
                <a:latin typeface="Arial Narrow" panose="020B0606020202030204" pitchFamily="34" charset="0"/>
              </a:rPr>
              <a:t>should</a:t>
            </a:r>
            <a:r>
              <a:rPr lang="fr-FR" sz="1200" dirty="0">
                <a:solidFill>
                  <a:srgbClr val="000000"/>
                </a:solidFill>
                <a:latin typeface="Arial Narrow" panose="020B0606020202030204" pitchFamily="34" charset="0"/>
              </a:rPr>
              <a:t> not </a:t>
            </a:r>
            <a:r>
              <a:rPr lang="fr-FR" sz="1200" dirty="0" err="1">
                <a:solidFill>
                  <a:srgbClr val="000000"/>
                </a:solidFill>
                <a:latin typeface="Arial Narrow" panose="020B0606020202030204" pitchFamily="34" charset="0"/>
              </a:rPr>
              <a:t>be</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modified</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unless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instructed</a:t>
            </a:r>
            <a:r>
              <a:rPr lang="fr-FR" sz="1200" dirty="0">
                <a:solidFill>
                  <a:srgbClr val="000000"/>
                </a:solidFill>
                <a:latin typeface="Arial Narrow" panose="020B0606020202030204" pitchFamily="34" charset="0"/>
              </a:rPr>
              <a:t> by a </a:t>
            </a:r>
            <a:r>
              <a:rPr lang="fr-FR" sz="1200" dirty="0" err="1">
                <a:solidFill>
                  <a:srgbClr val="000000"/>
                </a:solidFill>
                <a:latin typeface="Arial Narrow" panose="020B0606020202030204" pitchFamily="34" charset="0"/>
              </a:rPr>
              <a:t>Catalog</a:t>
            </a:r>
            <a:r>
              <a:rPr lang="fr-FR" sz="1200" dirty="0">
                <a:solidFill>
                  <a:srgbClr val="000000"/>
                </a:solidFill>
                <a:latin typeface="Arial Narrow" panose="020B0606020202030204" pitchFamily="34" charset="0"/>
              </a:rPr>
              <a:t> Expert.</a:t>
            </a:r>
            <a:endParaRPr lang="en-US" sz="1200" dirty="0">
              <a:solidFill>
                <a:srgbClr val="000000"/>
              </a:solidFill>
              <a:latin typeface="Arial Narrow" panose="020B0606020202030204" pitchFamily="34" charset="0"/>
            </a:endParaRP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232715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922463"/>
            <a:ext cx="6050089" cy="4167808"/>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ID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If the Header is set to “</a:t>
            </a:r>
            <a:r>
              <a:rPr lang="en-US" sz="1200" dirty="0" err="1">
                <a:latin typeface="Arial Narrow" panose="020B0606020202030204" pitchFamily="34" charset="0"/>
              </a:rPr>
              <a:t>NetworkID</a:t>
            </a:r>
            <a:r>
              <a:rPr lang="en-US" sz="1200" dirty="0">
                <a:latin typeface="Arial Narrow" panose="020B0606020202030204" pitchFamily="34" charset="0"/>
              </a:rPr>
              <a:t>”, then enter the Supplier’s </a:t>
            </a:r>
            <a:r>
              <a:rPr lang="en-US" sz="1200" dirty="0" err="1">
                <a:latin typeface="Arial Narrow" panose="020B0606020202030204" pitchFamily="34" charset="0"/>
              </a:rPr>
              <a:t>Ariba</a:t>
            </a:r>
            <a:r>
              <a:rPr lang="en-US" sz="1200" dirty="0">
                <a:latin typeface="Arial Narrow" panose="020B0606020202030204" pitchFamily="34" charset="0"/>
              </a:rPr>
              <a:t> Network ID, otherwise the appropriate value for the Domain used—DUNS, </a:t>
            </a:r>
            <a:r>
              <a:rPr lang="en-US" sz="1200" dirty="0" err="1">
                <a:latin typeface="Arial Narrow" panose="020B0606020202030204" pitchFamily="34" charset="0"/>
              </a:rPr>
              <a:t>internalsystem</a:t>
            </a:r>
            <a:r>
              <a:rPr lang="en-US" sz="1200" dirty="0">
                <a:latin typeface="Arial Narrow" panose="020B0606020202030204" pitchFamily="34" charset="0"/>
              </a:rPr>
              <a:t>, etc. Ask your Catalog Expert if you have questions  </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fr-FR" sz="1200" b="1" i="1" dirty="0">
                <a:latin typeface="Arial Narrow" panose="020B0606020202030204" pitchFamily="34" charset="0"/>
              </a:rPr>
              <a:t>Example: </a:t>
            </a:r>
            <a:r>
              <a:rPr lang="en-US" sz="1200" dirty="0">
                <a:latin typeface="Arial Narrow" panose="020B0606020202030204" pitchFamily="34" charset="0"/>
              </a:rPr>
              <a:t>AN99999999999</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If you publish the Catalog in your test account, add a suffix –T to your ANID or DUNS number like this: AN99999999999-T</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Part ID - </a:t>
            </a:r>
            <a:r>
              <a:rPr lang="en-US" sz="1400" b="1" dirty="0">
                <a:solidFill>
                  <a:srgbClr val="FF0000"/>
                </a:solidFill>
                <a:latin typeface="Arial Narrow" panose="020B0606020202030204" pitchFamily="34" charset="0"/>
              </a:rPr>
              <a:t>Required </a:t>
            </a:r>
            <a:r>
              <a:rPr lang="en-US" sz="1400" dirty="0">
                <a:solidFill>
                  <a:srgbClr val="FF0000"/>
                </a:solidFill>
                <a:latin typeface="Arial Narrow" panose="020B0606020202030204" pitchFamily="34" charset="0"/>
              </a:rPr>
              <a:t> </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Part Number used by the Supplier. </a:t>
            </a:r>
            <a:r>
              <a:rPr lang="fr-FR" sz="1200" dirty="0">
                <a:latin typeface="Arial Narrow" panose="020B0606020202030204" pitchFamily="34" charset="0"/>
              </a:rPr>
              <a:t>The Part </a:t>
            </a:r>
            <a:r>
              <a:rPr lang="fr-FR" sz="1200" dirty="0" err="1">
                <a:latin typeface="Arial Narrow" panose="020B0606020202030204" pitchFamily="34" charset="0"/>
              </a:rPr>
              <a:t>Number</a:t>
            </a:r>
            <a:r>
              <a:rPr lang="fr-FR" sz="1200" dirty="0">
                <a:latin typeface="Arial Narrow" panose="020B0606020202030204" pitchFamily="34" charset="0"/>
              </a:rPr>
              <a:t> must </a:t>
            </a:r>
            <a:r>
              <a:rPr lang="fr-FR" sz="1200" dirty="0" err="1">
                <a:latin typeface="Arial Narrow" panose="020B0606020202030204" pitchFamily="34" charset="0"/>
              </a:rPr>
              <a:t>be</a:t>
            </a:r>
            <a:r>
              <a:rPr lang="fr-FR" sz="1200" dirty="0">
                <a:latin typeface="Arial Narrow" panose="020B0606020202030204" pitchFamily="34" charset="0"/>
              </a:rPr>
              <a:t> unique for </a:t>
            </a:r>
            <a:r>
              <a:rPr lang="fr-FR" sz="1200" dirty="0" err="1">
                <a:latin typeface="Arial Narrow" panose="020B0606020202030204" pitchFamily="34" charset="0"/>
              </a:rPr>
              <a:t>each</a:t>
            </a:r>
            <a:r>
              <a:rPr lang="fr-FR" sz="1200" dirty="0">
                <a:latin typeface="Arial Narrow" panose="020B0606020202030204" pitchFamily="34" charset="0"/>
              </a:rPr>
              <a:t> item in the </a:t>
            </a:r>
            <a:r>
              <a:rPr lang="fr-FR" sz="1200" dirty="0" err="1">
                <a:latin typeface="Arial Narrow" panose="020B0606020202030204" pitchFamily="34" charset="0"/>
              </a:rPr>
              <a:t>Catalog</a:t>
            </a:r>
            <a:r>
              <a:rPr lang="fr-FR" sz="1200" dirty="0">
                <a:latin typeface="Arial Narrow" panose="020B0606020202030204" pitchFamily="34" charset="0"/>
              </a:rPr>
              <a:t>.</a:t>
            </a:r>
            <a:endParaRPr lang="en-US"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2772882</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Part ID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A Part Number that a Manufacturer uses</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TTSIBM412CID</a:t>
            </a:r>
          </a:p>
          <a:p>
            <a:pPr marL="171450">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noProof="0" dirty="0"/>
              <a:t>Creating a CIF Catalog</a:t>
            </a:r>
          </a:p>
        </p:txBody>
      </p:sp>
      <p:graphicFrame>
        <p:nvGraphicFramePr>
          <p:cNvPr id="8" name="Table 7"/>
          <p:cNvGraphicFramePr>
            <a:graphicFrameLocks noGrp="1"/>
          </p:cNvGraphicFramePr>
          <p:nvPr/>
        </p:nvGraphicFramePr>
        <p:xfrm>
          <a:off x="504000" y="1922463"/>
          <a:ext cx="4356099" cy="890426"/>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1453828">
                  <a:extLst>
                    <a:ext uri="{9D8B030D-6E8A-4147-A177-3AD203B41FA5}">
                      <a16:colId xmlns:a16="http://schemas.microsoft.com/office/drawing/2014/main" val="20000"/>
                    </a:ext>
                  </a:extLst>
                </a:gridCol>
                <a:gridCol w="1281598">
                  <a:extLst>
                    <a:ext uri="{9D8B030D-6E8A-4147-A177-3AD203B41FA5}">
                      <a16:colId xmlns:a16="http://schemas.microsoft.com/office/drawing/2014/main" val="20001"/>
                    </a:ext>
                  </a:extLst>
                </a:gridCol>
                <a:gridCol w="1620673">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Supplier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12345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CFG 11562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9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a:latin typeface="Arial" panose="020B0604020202020204" pitchFamily="34" charset="0"/>
                          <a:cs typeface="Arial" panose="020B0604020202020204" pitchFamily="34" charset="0"/>
                        </a:rPr>
                        <a:t>87690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87690-12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a:latin typeface="Arial" panose="020B0604020202020204" pitchFamily="34" charset="0"/>
                          <a:cs typeface="Arial" panose="020B0604020202020204" pitchFamily="34" charset="0"/>
                        </a:rPr>
                        <a:t>479-56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A100-BLK</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dirty="0">
                <a:solidFill>
                  <a:schemeClr val="accent1"/>
                </a:solidFill>
                <a:latin typeface="Arial" panose="020B0604020202020204" pitchFamily="34" charset="0"/>
              </a:rPr>
              <a:t>The Data Section</a:t>
            </a:r>
          </a:p>
        </p:txBody>
      </p:sp>
    </p:spTree>
    <p:extLst>
      <p:ext uri="{BB962C8B-B14F-4D97-AF65-F5344CB8AC3E}">
        <p14:creationId xmlns:p14="http://schemas.microsoft.com/office/powerpoint/2010/main" val="1238740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27188"/>
            <a:ext cx="6050089" cy="4988545"/>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Item Description </a:t>
            </a:r>
            <a:r>
              <a:rPr lang="en-US" sz="1400" b="1" dirty="0">
                <a:solidFill>
                  <a:srgbClr val="FF0000"/>
                </a:solidFill>
                <a:latin typeface="Arial Narrow" panose="020B0606020202030204" pitchFamily="34" charset="0"/>
              </a:rPr>
              <a:t>- Required</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Description of the product or service. Make your </a:t>
            </a:r>
            <a:r>
              <a:rPr lang="fr-FR" sz="1200" dirty="0">
                <a:latin typeface="Arial Narrow" panose="020B0606020202030204" pitchFamily="34" charset="0"/>
              </a:rPr>
              <a:t>descriptions as </a:t>
            </a:r>
            <a:r>
              <a:rPr lang="fr-FR" sz="1200" dirty="0" err="1">
                <a:latin typeface="Arial Narrow" panose="020B0606020202030204" pitchFamily="34" charset="0"/>
              </a:rPr>
              <a:t>clear</a:t>
            </a:r>
            <a:r>
              <a:rPr lang="fr-FR" sz="1200" dirty="0">
                <a:latin typeface="Arial Narrow" panose="020B0606020202030204" pitchFamily="34" charset="0"/>
              </a:rPr>
              <a:t> and </a:t>
            </a:r>
            <a:r>
              <a:rPr lang="fr-FR" sz="1200" dirty="0" err="1">
                <a:latin typeface="Arial Narrow" panose="020B0606020202030204" pitchFamily="34" charset="0"/>
              </a:rPr>
              <a:t>complete</a:t>
            </a:r>
            <a:r>
              <a:rPr lang="fr-FR" sz="1200" dirty="0">
                <a:latin typeface="Arial Narrow" panose="020B0606020202030204" pitchFamily="34" charset="0"/>
              </a:rPr>
              <a:t> as possible (Item type, brand, model, </a:t>
            </a:r>
            <a:r>
              <a:rPr lang="fr-FR" sz="1200" dirty="0" err="1">
                <a:latin typeface="Arial Narrow" panose="020B0606020202030204" pitchFamily="34" charset="0"/>
              </a:rPr>
              <a:t>color</a:t>
            </a:r>
            <a:r>
              <a:rPr lang="fr-FR" sz="1200" dirty="0">
                <a:latin typeface="Arial Narrow" panose="020B0606020202030204" pitchFamily="34" charset="0"/>
              </a:rPr>
              <a:t>, etc.)</a:t>
            </a:r>
            <a:r>
              <a:rPr lang="fr-FR" sz="1200" b="1" dirty="0">
                <a:solidFill>
                  <a:srgbClr val="FF0000"/>
                </a:solidFill>
                <a:latin typeface="Arial Narrow" panose="020B0606020202030204" pitchFamily="34" charset="0"/>
              </a:rPr>
              <a:t> </a:t>
            </a:r>
          </a:p>
          <a:p>
            <a:pPr marL="171450">
              <a:lnSpc>
                <a:spcPts val="1300"/>
              </a:lnSpc>
              <a:spcAft>
                <a:spcPts val="200"/>
              </a:spcAft>
              <a:defRPr/>
            </a:pPr>
            <a:r>
              <a:rPr lang="fr-FR" sz="1200" i="1" dirty="0">
                <a:latin typeface="Arial Narrow" panose="020B0606020202030204" pitchFamily="34" charset="0"/>
              </a:rPr>
              <a:t>Note: </a:t>
            </a:r>
            <a:r>
              <a:rPr lang="en-US" sz="1200" dirty="0">
                <a:latin typeface="Arial Narrow" panose="020B0606020202030204" pitchFamily="34" charset="0"/>
              </a:rPr>
              <a:t>To use a special character as a literal value, you need to “escape” it by putting a backslash (\) in front of it. For example, \" lets a double quote be seen as a quote instead of a delimiter for an entry. To escape a quote (") within a quoted field, use two quotes ("")</a:t>
            </a:r>
            <a:endParaRPr lang="fr-FR"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2000</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Printer, Laser, A4, Epson Stylus Color 740</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SPSC Code </a:t>
            </a:r>
            <a:r>
              <a:rPr lang="en-US" sz="1400" b="1" dirty="0">
                <a:solidFill>
                  <a:srgbClr val="FF0000"/>
                </a:solidFill>
                <a:latin typeface="Arial Narrow" panose="020B0606020202030204" pitchFamily="34" charset="0"/>
              </a:rPr>
              <a:t>– Required</a:t>
            </a:r>
          </a:p>
          <a:p>
            <a:pPr marL="171450">
              <a:lnSpc>
                <a:spcPts val="1300"/>
              </a:lnSpc>
              <a:spcAft>
                <a:spcPts val="200"/>
              </a:spcAft>
              <a:defRPr/>
            </a:pPr>
            <a:r>
              <a:rPr lang="fr-FR" sz="1200" b="1" i="1" dirty="0">
                <a:latin typeface="Arial Narrow" panose="020B0606020202030204" pitchFamily="34" charset="0"/>
              </a:rPr>
              <a:t>Description: </a:t>
            </a:r>
            <a:r>
              <a:rPr lang="fr-FR" sz="1200" dirty="0">
                <a:latin typeface="Arial Narrow" panose="020B0606020202030204" pitchFamily="34" charset="0"/>
              </a:rPr>
              <a:t>Classification of the </a:t>
            </a:r>
            <a:r>
              <a:rPr lang="fr-FR" sz="1200" dirty="0" err="1">
                <a:latin typeface="Arial Narrow" panose="020B0606020202030204" pitchFamily="34" charset="0"/>
              </a:rPr>
              <a:t>product</a:t>
            </a:r>
            <a:r>
              <a:rPr lang="fr-FR" sz="1200" dirty="0">
                <a:latin typeface="Arial Narrow" panose="020B0606020202030204" pitchFamily="34" charset="0"/>
              </a:rPr>
              <a:t> or service. Use a UNSPSC code if the Header </a:t>
            </a:r>
            <a:r>
              <a:rPr lang="fr-FR" sz="1200" dirty="0" err="1">
                <a:latin typeface="Arial Narrow" panose="020B0606020202030204" pitchFamily="34" charset="0"/>
              </a:rPr>
              <a:t>specifies</a:t>
            </a:r>
            <a:r>
              <a:rPr lang="fr-FR" sz="1200" dirty="0">
                <a:latin typeface="Arial Narrow" panose="020B0606020202030204" pitchFamily="34" charset="0"/>
              </a:rPr>
              <a:t> “UNSPSC” as the CODEFORMAT</a:t>
            </a:r>
          </a:p>
          <a:p>
            <a:pPr marL="171450">
              <a:lnSpc>
                <a:spcPts val="1300"/>
              </a:lnSpc>
              <a:spcAft>
                <a:spcPts val="200"/>
              </a:spcAft>
              <a:defRPr/>
            </a:pPr>
            <a:r>
              <a:rPr lang="fr-FR" sz="1200" b="1" i="1" dirty="0">
                <a:latin typeface="Arial Narrow" panose="020B0606020202030204" pitchFamily="34" charset="0"/>
              </a:rPr>
              <a:t>T</a:t>
            </a:r>
            <a:r>
              <a:rPr lang="en-US" sz="1200" b="1" i="1" dirty="0" err="1">
                <a:latin typeface="Arial Narrow" panose="020B0606020202030204" pitchFamily="34" charset="0"/>
              </a:rPr>
              <a:t>ype</a:t>
            </a:r>
            <a:r>
              <a:rPr lang="en-US" sz="1200" b="1" i="1" dirty="0">
                <a:latin typeface="Arial Narrow" panose="020B0606020202030204" pitchFamily="34" charset="0"/>
              </a:rPr>
              <a:t>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40</a:t>
            </a:r>
          </a:p>
          <a:p>
            <a:pPr marL="171450">
              <a:lnSpc>
                <a:spcPts val="1300"/>
              </a:lnSpc>
              <a:spcAft>
                <a:spcPts val="200"/>
              </a:spcAft>
              <a:defRPr/>
            </a:pPr>
            <a:r>
              <a:rPr lang="en-US" sz="1200" b="1" i="1" dirty="0">
                <a:latin typeface="Arial Narrow" panose="020B0606020202030204" pitchFamily="34" charset="0"/>
              </a:rPr>
              <a:t>Example: </a:t>
            </a:r>
            <a:r>
              <a:rPr lang="fr-FR" sz="1200" dirty="0">
                <a:latin typeface="Arial Narrow" panose="020B0606020202030204" pitchFamily="34" charset="0"/>
              </a:rPr>
              <a:t>45678900 (</a:t>
            </a:r>
            <a:r>
              <a:rPr lang="fr-FR" sz="1200" dirty="0" err="1">
                <a:latin typeface="Arial Narrow" panose="020B0606020202030204" pitchFamily="34" charset="0"/>
              </a:rPr>
              <a:t>level</a:t>
            </a:r>
            <a:r>
              <a:rPr lang="fr-FR" sz="1200" dirty="0">
                <a:latin typeface="Arial Narrow" panose="020B0606020202030204" pitchFamily="34" charset="0"/>
              </a:rPr>
              <a:t> 3) and 45678923 (</a:t>
            </a:r>
            <a:r>
              <a:rPr lang="fr-FR" sz="1200" dirty="0" err="1">
                <a:latin typeface="Arial Narrow" panose="020B0606020202030204" pitchFamily="34" charset="0"/>
              </a:rPr>
              <a:t>level</a:t>
            </a:r>
            <a:r>
              <a:rPr lang="fr-FR" sz="1200" dirty="0">
                <a:latin typeface="Arial Narrow" panose="020B0606020202030204" pitchFamily="34" charset="0"/>
              </a:rPr>
              <a:t> 4)</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Ariba supports UNSPSC Version 13.5. A code list is available in your Customer’s Supplier Information Portal</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Unit Price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Customer-</a:t>
            </a:r>
            <a:r>
              <a:rPr lang="fr-FR" sz="1200" dirty="0" err="1">
                <a:latin typeface="Arial Narrow" panose="020B0606020202030204" pitchFamily="34" charset="0"/>
              </a:rPr>
              <a:t>specific</a:t>
            </a:r>
            <a:r>
              <a:rPr lang="fr-FR" sz="1200" dirty="0">
                <a:latin typeface="Arial Narrow" panose="020B0606020202030204" pitchFamily="34" charset="0"/>
              </a:rPr>
              <a:t> </a:t>
            </a:r>
            <a:r>
              <a:rPr lang="fr-FR" sz="1200" dirty="0" err="1">
                <a:latin typeface="Arial Narrow" panose="020B0606020202030204" pitchFamily="34" charset="0"/>
              </a:rPr>
              <a:t>price</a:t>
            </a:r>
            <a:endParaRPr lang="fr-FR"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Decimal</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4.32 or 1234.78</a:t>
            </a:r>
          </a:p>
          <a:p>
            <a:pPr marL="171450">
              <a:lnSpc>
                <a:spcPts val="1300"/>
              </a:lnSpc>
              <a:spcAft>
                <a:spcPts val="1200"/>
              </a:spcAft>
              <a:defRPr/>
            </a:pPr>
            <a:r>
              <a:rPr lang="en-US" sz="1200" i="1" dirty="0">
                <a:latin typeface="Arial Narrow" panose="020B0606020202030204" pitchFamily="34" charset="0"/>
              </a:rPr>
              <a:t>Note: </a:t>
            </a:r>
            <a:r>
              <a:rPr lang="fr-FR" sz="1200" dirty="0">
                <a:latin typeface="Arial Narrow" panose="020B0606020202030204" pitchFamily="34" charset="0"/>
              </a:rPr>
              <a:t>To </a:t>
            </a:r>
            <a:r>
              <a:rPr lang="fr-FR" sz="1200" dirty="0" err="1">
                <a:latin typeface="Arial Narrow" panose="020B0606020202030204" pitchFamily="34" charset="0"/>
              </a:rPr>
              <a:t>separate</a:t>
            </a:r>
            <a:r>
              <a:rPr lang="fr-FR" sz="1200" dirty="0">
                <a:latin typeface="Arial Narrow" panose="020B0606020202030204" pitchFamily="34" charset="0"/>
              </a:rPr>
              <a:t> the </a:t>
            </a:r>
            <a:r>
              <a:rPr lang="fr-FR" sz="1200" dirty="0" err="1">
                <a:latin typeface="Arial Narrow" panose="020B0606020202030204" pitchFamily="34" charset="0"/>
              </a:rPr>
              <a:t>integer</a:t>
            </a:r>
            <a:r>
              <a:rPr lang="fr-FR" sz="1200" dirty="0">
                <a:latin typeface="Arial Narrow" panose="020B0606020202030204" pitchFamily="34" charset="0"/>
              </a:rPr>
              <a:t> </a:t>
            </a:r>
            <a:r>
              <a:rPr lang="fr-FR" sz="1200" dirty="0" err="1">
                <a:latin typeface="Arial Narrow" panose="020B0606020202030204" pitchFamily="34" charset="0"/>
              </a:rPr>
              <a:t>from</a:t>
            </a:r>
            <a:r>
              <a:rPr lang="fr-FR" sz="1200" dirty="0">
                <a:latin typeface="Arial Narrow" panose="020B0606020202030204" pitchFamily="34" charset="0"/>
              </a:rPr>
              <a:t> the </a:t>
            </a:r>
            <a:r>
              <a:rPr lang="fr-FR" sz="1200" dirty="0" err="1">
                <a:latin typeface="Arial Narrow" panose="020B0606020202030204" pitchFamily="34" charset="0"/>
              </a:rPr>
              <a:t>decimal</a:t>
            </a:r>
            <a:r>
              <a:rPr lang="fr-FR" sz="1200" dirty="0">
                <a:latin typeface="Arial Narrow" panose="020B0606020202030204" pitchFamily="34" charset="0"/>
              </a:rPr>
              <a:t>, </a:t>
            </a:r>
            <a:r>
              <a:rPr lang="fr-FR" sz="1200" dirty="0" err="1">
                <a:latin typeface="Arial Narrow" panose="020B0606020202030204" pitchFamily="34" charset="0"/>
              </a:rPr>
              <a:t>you</a:t>
            </a:r>
            <a:r>
              <a:rPr lang="fr-FR" sz="1200" dirty="0">
                <a:latin typeface="Arial Narrow" panose="020B0606020202030204" pitchFamily="34" charset="0"/>
              </a:rPr>
              <a:t> must use a ‘dot’ and not a comma. </a:t>
            </a:r>
            <a:r>
              <a:rPr lang="fr-FR" sz="1200" dirty="0" err="1">
                <a:latin typeface="Arial Narrow" panose="020B0606020202030204" pitchFamily="34" charset="0"/>
              </a:rPr>
              <a:t>Also</a:t>
            </a:r>
            <a:r>
              <a:rPr lang="fr-FR" sz="1200" dirty="0">
                <a:latin typeface="Arial Narrow" panose="020B0606020202030204" pitchFamily="34" charset="0"/>
              </a:rPr>
              <a:t>, do not use a comma to </a:t>
            </a:r>
            <a:r>
              <a:rPr lang="fr-FR" sz="1200" dirty="0" err="1">
                <a:latin typeface="Arial Narrow" panose="020B0606020202030204" pitchFamily="34" charset="0"/>
              </a:rPr>
              <a:t>indicate</a:t>
            </a:r>
            <a:r>
              <a:rPr lang="fr-FR" sz="1200" dirty="0">
                <a:latin typeface="Arial Narrow" panose="020B0606020202030204" pitchFamily="34" charset="0"/>
              </a:rPr>
              <a:t> ‘</a:t>
            </a:r>
            <a:r>
              <a:rPr lang="fr-FR" sz="1200" dirty="0" err="1">
                <a:latin typeface="Arial Narrow" panose="020B0606020202030204" pitchFamily="34" charset="0"/>
              </a:rPr>
              <a:t>thousands</a:t>
            </a:r>
            <a:r>
              <a:rPr lang="fr-FR" sz="1200" dirty="0">
                <a:latin typeface="Arial Narrow" panose="020B0606020202030204" pitchFamily="34" charset="0"/>
              </a:rPr>
              <a:t>’. Do not </a:t>
            </a:r>
            <a:r>
              <a:rPr lang="fr-FR" sz="1200" dirty="0" err="1">
                <a:latin typeface="Arial Narrow" panose="020B0606020202030204" pitchFamily="34" charset="0"/>
              </a:rPr>
              <a:t>include</a:t>
            </a:r>
            <a:r>
              <a:rPr lang="fr-FR" sz="1200" dirty="0">
                <a:latin typeface="Arial Narrow" panose="020B0606020202030204" pitchFamily="34" charset="0"/>
              </a:rPr>
              <a:t> </a:t>
            </a:r>
            <a:r>
              <a:rPr lang="fr-FR" sz="1200" dirty="0" err="1">
                <a:latin typeface="Arial Narrow" panose="020B0606020202030204" pitchFamily="34" charset="0"/>
              </a:rPr>
              <a:t>any</a:t>
            </a:r>
            <a:r>
              <a:rPr lang="fr-FR" sz="1200" dirty="0">
                <a:latin typeface="Arial Narrow" panose="020B0606020202030204" pitchFamily="34" charset="0"/>
              </a:rPr>
              <a:t> </a:t>
            </a:r>
            <a:r>
              <a:rPr lang="fr-FR" sz="1200" dirty="0" err="1">
                <a:latin typeface="Arial Narrow" panose="020B0606020202030204" pitchFamily="34" charset="0"/>
              </a:rPr>
              <a:t>currency</a:t>
            </a:r>
            <a:r>
              <a:rPr lang="fr-FR" sz="1200" dirty="0">
                <a:latin typeface="Arial Narrow" panose="020B0606020202030204" pitchFamily="34" charset="0"/>
              </a:rPr>
              <a:t> </a:t>
            </a:r>
            <a:r>
              <a:rPr lang="fr-FR" sz="1200" dirty="0" err="1">
                <a:latin typeface="Arial Narrow" panose="020B0606020202030204" pitchFamily="34" charset="0"/>
              </a:rPr>
              <a:t>symbols</a:t>
            </a:r>
            <a:r>
              <a:rPr lang="fr-FR" sz="1200" dirty="0">
                <a:latin typeface="Arial Narrow" panose="020B0606020202030204" pitchFamily="34" charset="0"/>
              </a:rPr>
              <a:t> </a:t>
            </a:r>
            <a:r>
              <a:rPr lang="fr-FR" sz="1200" dirty="0" err="1">
                <a:latin typeface="Arial Narrow" panose="020B0606020202030204" pitchFamily="34" charset="0"/>
              </a:rPr>
              <a:t>such</a:t>
            </a:r>
            <a:r>
              <a:rPr lang="fr-FR" sz="1200" dirty="0">
                <a:latin typeface="Arial Narrow" panose="020B0606020202030204" pitchFamily="34" charset="0"/>
              </a:rPr>
              <a:t> as $, </a:t>
            </a:r>
            <a:r>
              <a:rPr lang="en-US" sz="1200" dirty="0"/>
              <a:t>£ </a:t>
            </a:r>
            <a:r>
              <a:rPr lang="fr-FR" sz="1200" dirty="0">
                <a:latin typeface="Arial Narrow" panose="020B0606020202030204" pitchFamily="34" charset="0"/>
              </a:rPr>
              <a:t>or </a:t>
            </a:r>
            <a:r>
              <a:rPr lang="en-US" sz="1200" dirty="0"/>
              <a:t>¥.</a:t>
            </a:r>
          </a:p>
          <a:p>
            <a:pPr marL="115888">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noProof="0" dirty="0"/>
              <a:t>Creating a CIF Catalog</a:t>
            </a:r>
          </a:p>
        </p:txBody>
      </p:sp>
      <p:graphicFrame>
        <p:nvGraphicFramePr>
          <p:cNvPr id="6" name="Table 5"/>
          <p:cNvGraphicFramePr>
            <a:graphicFrameLocks noGrp="1"/>
          </p:cNvGraphicFramePr>
          <p:nvPr/>
        </p:nvGraphicFramePr>
        <p:xfrm>
          <a:off x="504000" y="1617663"/>
          <a:ext cx="3696525" cy="1066223"/>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2061641">
                  <a:extLst>
                    <a:ext uri="{9D8B030D-6E8A-4147-A177-3AD203B41FA5}">
                      <a16:colId xmlns:a16="http://schemas.microsoft.com/office/drawing/2014/main" val="20000"/>
                    </a:ext>
                  </a:extLst>
                </a:gridCol>
                <a:gridCol w="710252">
                  <a:extLst>
                    <a:ext uri="{9D8B030D-6E8A-4147-A177-3AD203B41FA5}">
                      <a16:colId xmlns:a16="http://schemas.microsoft.com/office/drawing/2014/main" val="20001"/>
                    </a:ext>
                  </a:extLst>
                </a:gridCol>
                <a:gridCol w="924632">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Item Description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SPSC Code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Unit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r>
                        <a:rPr lang="en-US" sz="1000">
                          <a:latin typeface="Arial" panose="020B0604020202020204" pitchFamily="34" charset="0"/>
                          <a:cs typeface="Arial" panose="020B0604020202020204" pitchFamily="34" charset="0"/>
                        </a:rPr>
                        <a:t>Pens, </a:t>
                      </a:r>
                      <a:r>
                        <a:rPr lang="en-US" sz="1000" err="1">
                          <a:latin typeface="Arial" panose="020B0604020202020204" pitchFamily="34" charset="0"/>
                          <a:cs typeface="Arial" panose="020B0604020202020204" pitchFamily="34" charset="0"/>
                        </a:rPr>
                        <a:t>Bic</a:t>
                      </a:r>
                      <a:r>
                        <a:rPr lang="en-US" sz="1000">
                          <a:latin typeface="Arial" panose="020B0604020202020204" pitchFamily="34" charset="0"/>
                          <a:cs typeface="Arial" panose="020B0604020202020204" pitchFamily="34" charset="0"/>
                        </a:rPr>
                        <a:t>, Ballpoint, Blue, 1 dozen</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43191504</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3.48</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Stapler,</a:t>
                      </a:r>
                      <a:r>
                        <a:rPr lang="en-US" sz="1000" baseline="0">
                          <a:latin typeface="Arial" panose="020B0604020202020204" pitchFamily="34" charset="0"/>
                          <a:cs typeface="Arial" panose="020B0604020202020204" pitchFamily="34" charset="0"/>
                        </a:rPr>
                        <a:t> </a:t>
                      </a:r>
                      <a:r>
                        <a:rPr lang="en-US" sz="1000" baseline="0" err="1">
                          <a:latin typeface="Arial" panose="020B0604020202020204" pitchFamily="34" charset="0"/>
                          <a:cs typeface="Arial" panose="020B0604020202020204" pitchFamily="34" charset="0"/>
                        </a:rPr>
                        <a:t>Swingline</a:t>
                      </a:r>
                      <a:r>
                        <a:rPr lang="en-US" sz="1000" baseline="0">
                          <a:latin typeface="Arial" panose="020B0604020202020204" pitchFamily="34" charset="0"/>
                          <a:cs typeface="Arial" panose="020B0604020202020204" pitchFamily="34" charset="0"/>
                        </a:rPr>
                        <a:t>, Black</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55010125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18.72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Post-It, Yellow, 1”x2”, pad of 100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15874236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6.49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Folders, Letter, </a:t>
                      </a:r>
                      <a:r>
                        <a:rPr lang="en-US" sz="1000" err="1">
                          <a:latin typeface="Arial" panose="020B0604020202020204" pitchFamily="34" charset="0"/>
                          <a:cs typeface="Arial" panose="020B0604020202020204" pitchFamily="34" charset="0"/>
                        </a:rPr>
                        <a:t>Manilla</a:t>
                      </a:r>
                      <a:r>
                        <a:rPr lang="en-US" sz="1000">
                          <a:latin typeface="Arial" panose="020B0604020202020204" pitchFamily="34" charset="0"/>
                          <a:cs typeface="Arial" panose="020B0604020202020204" pitchFamily="34" charset="0"/>
                        </a:rPr>
                        <a:t>,</a:t>
                      </a:r>
                      <a:r>
                        <a:rPr lang="en-US" sz="1000" baseline="0">
                          <a:latin typeface="Arial" panose="020B0604020202020204" pitchFamily="34" charset="0"/>
                          <a:cs typeface="Arial" panose="020B0604020202020204" pitchFamily="34" charset="0"/>
                        </a:rPr>
                        <a:t> 100</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89745125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12.98</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2126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30364"/>
            <a:ext cx="6049962" cy="3654847"/>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Unit of Measure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Unit of </a:t>
            </a:r>
            <a:r>
              <a:rPr lang="fr-FR" sz="1200" dirty="0" err="1">
                <a:latin typeface="Arial Narrow" panose="020B0606020202030204" pitchFamily="34" charset="0"/>
              </a:rPr>
              <a:t>measure</a:t>
            </a:r>
            <a:r>
              <a:rPr lang="fr-FR" sz="1200" dirty="0">
                <a:latin typeface="Arial Narrow" panose="020B0606020202030204" pitchFamily="34" charset="0"/>
              </a:rPr>
              <a:t> </a:t>
            </a:r>
            <a:r>
              <a:rPr lang="fr-FR" sz="1200" dirty="0" err="1">
                <a:latin typeface="Arial Narrow" panose="020B0606020202030204" pitchFamily="34" charset="0"/>
              </a:rPr>
              <a:t>related</a:t>
            </a:r>
            <a:r>
              <a:rPr lang="fr-FR" sz="1200" dirty="0">
                <a:latin typeface="Arial Narrow" panose="020B0606020202030204" pitchFamily="34" charset="0"/>
              </a:rPr>
              <a:t> to the Unit Price. Use a United Nations UOM if the UNUOM  in the Header </a:t>
            </a:r>
            <a:r>
              <a:rPr lang="fr-FR" sz="1200" dirty="0" err="1">
                <a:latin typeface="Arial Narrow" panose="020B0606020202030204" pitchFamily="34" charset="0"/>
              </a:rPr>
              <a:t>is</a:t>
            </a:r>
            <a:r>
              <a:rPr lang="fr-FR" sz="1200" dirty="0">
                <a:latin typeface="Arial Narrow" panose="020B0606020202030204" pitchFamily="34" charset="0"/>
              </a:rPr>
              <a:t> set to “</a:t>
            </a:r>
            <a:r>
              <a:rPr lang="fr-FR" sz="1200" dirty="0" err="1">
                <a:latin typeface="Arial Narrow" panose="020B0606020202030204" pitchFamily="34" charset="0"/>
              </a:rPr>
              <a:t>True</a:t>
            </a:r>
            <a:r>
              <a:rPr lang="fr-FR" sz="1200" dirty="0">
                <a:latin typeface="Arial Narrow" panose="020B0606020202030204" pitchFamily="34" charset="0"/>
              </a:rPr>
              <a:t>”</a:t>
            </a:r>
            <a:endParaRPr lang="en-US"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32 </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BX</a:t>
            </a:r>
          </a:p>
          <a:p>
            <a:pPr marL="171450">
              <a:lnSpc>
                <a:spcPts val="1300"/>
              </a:lnSpc>
              <a:spcAft>
                <a:spcPts val="900"/>
              </a:spcAft>
              <a:defRPr/>
            </a:pPr>
            <a:r>
              <a:rPr lang="fr-FR" sz="1200" i="1" dirty="0">
                <a:latin typeface="Arial Narrow" panose="020B0606020202030204" pitchFamily="34" charset="0"/>
              </a:rPr>
              <a:t>Note: </a:t>
            </a:r>
            <a:r>
              <a:rPr lang="fr-FR" sz="1200" dirty="0">
                <a:latin typeface="Arial Narrow" panose="020B0606020202030204" pitchFamily="34" charset="0"/>
              </a:rPr>
              <a:t>A file </a:t>
            </a:r>
            <a:r>
              <a:rPr lang="fr-FR" sz="1200" dirty="0" err="1">
                <a:latin typeface="Arial Narrow" panose="020B0606020202030204" pitchFamily="34" charset="0"/>
              </a:rPr>
              <a:t>containing</a:t>
            </a:r>
            <a:r>
              <a:rPr lang="fr-FR" sz="1200" dirty="0">
                <a:latin typeface="Arial Narrow" panose="020B0606020202030204" pitchFamily="34" charset="0"/>
              </a:rPr>
              <a:t> the </a:t>
            </a:r>
            <a:r>
              <a:rPr lang="fr-FR" sz="1200" dirty="0" err="1">
                <a:latin typeface="Arial Narrow" panose="020B0606020202030204" pitchFamily="34" charset="0"/>
              </a:rPr>
              <a:t>Units</a:t>
            </a:r>
            <a:r>
              <a:rPr lang="fr-FR" sz="1200" dirty="0">
                <a:latin typeface="Arial Narrow" panose="020B0606020202030204" pitchFamily="34" charset="0"/>
              </a:rPr>
              <a:t> of </a:t>
            </a:r>
            <a:r>
              <a:rPr lang="fr-FR" sz="1200" dirty="0" err="1">
                <a:latin typeface="Arial Narrow" panose="020B0606020202030204" pitchFamily="34" charset="0"/>
              </a:rPr>
              <a:t>Measure</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a:t>
            </a:r>
            <a:r>
              <a:rPr lang="fr-FR" sz="1200" dirty="0" err="1">
                <a:latin typeface="Arial Narrow" panose="020B0606020202030204" pitchFamily="34" charset="0"/>
              </a:rPr>
              <a:t>available</a:t>
            </a:r>
            <a:r>
              <a:rPr lang="fr-FR" sz="1200" dirty="0">
                <a:latin typeface="Arial Narrow" panose="020B0606020202030204" pitchFamily="34" charset="0"/>
              </a:rPr>
              <a:t> in </a:t>
            </a:r>
            <a:r>
              <a:rPr lang="fr-FR" sz="1200" dirty="0" err="1">
                <a:latin typeface="Arial Narrow" panose="020B0606020202030204" pitchFamily="34" charset="0"/>
              </a:rPr>
              <a:t>your</a:t>
            </a:r>
            <a:r>
              <a:rPr lang="fr-FR" sz="1200" dirty="0">
                <a:latin typeface="Arial Narrow" panose="020B0606020202030204" pitchFamily="34" charset="0"/>
              </a:rPr>
              <a:t> </a:t>
            </a:r>
            <a:r>
              <a:rPr lang="fr-FR" sz="1200" dirty="0" err="1">
                <a:latin typeface="Arial Narrow" panose="020B0606020202030204" pitchFamily="34" charset="0"/>
              </a:rPr>
              <a:t>Customer’s</a:t>
            </a:r>
            <a:r>
              <a:rPr lang="fr-FR" sz="1200" dirty="0">
                <a:latin typeface="Arial Narrow" panose="020B0606020202030204" pitchFamily="34" charset="0"/>
              </a:rPr>
              <a:t> Supplier Information Portal</a:t>
            </a:r>
            <a:endParaRPr lang="en-US" sz="1200" b="1" dirty="0">
              <a:latin typeface="Arial Narrow" panose="020B0606020202030204" pitchFamily="34" charset="0"/>
            </a:endParaRP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Lead Time - </a:t>
            </a:r>
            <a:r>
              <a:rPr lang="en-US" sz="1400" b="1" dirty="0">
                <a:solidFill>
                  <a:srgbClr val="00B050"/>
                </a:solidFill>
                <a:latin typeface="Arial Narrow" panose="020B0606020202030204" pitchFamily="34" charset="0"/>
              </a:rPr>
              <a:t>Optional</a:t>
            </a:r>
          </a:p>
          <a:p>
            <a:pPr marL="171450">
              <a:lnSpc>
                <a:spcPts val="1300"/>
              </a:lnSpc>
              <a:spcAft>
                <a:spcPts val="6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Number of working days for the product to be shipped from the date you receive the Purchase Order</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Integer</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40</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1</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Name - </a:t>
            </a:r>
            <a:r>
              <a:rPr lang="en-US" sz="1400" b="1" dirty="0">
                <a:solidFill>
                  <a:srgbClr val="00B050"/>
                </a:solidFill>
                <a:latin typeface="Arial Narrow" panose="020B0606020202030204" pitchFamily="34" charset="0"/>
              </a:rPr>
              <a:t>Optional </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Name of the manufacturer</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Epson</a:t>
            </a:r>
          </a:p>
        </p:txBody>
      </p:sp>
      <p:sp>
        <p:nvSpPr>
          <p:cNvPr id="2" name="Title 1"/>
          <p:cNvSpPr>
            <a:spLocks noGrp="1"/>
          </p:cNvSpPr>
          <p:nvPr>
            <p:ph type="title"/>
          </p:nvPr>
        </p:nvSpPr>
        <p:spPr/>
        <p:txBody>
          <a:bodyPr/>
          <a:lstStyle/>
          <a:p>
            <a:r>
              <a:rPr lang="en-US" noProof="0" dirty="0"/>
              <a:t>Creating a CIF Catalog</a:t>
            </a:r>
          </a:p>
        </p:txBody>
      </p:sp>
      <p:graphicFrame>
        <p:nvGraphicFramePr>
          <p:cNvPr id="6" name="Table 5"/>
          <p:cNvGraphicFramePr>
            <a:graphicFrameLocks noGrp="1"/>
          </p:cNvGraphicFramePr>
          <p:nvPr/>
        </p:nvGraphicFramePr>
        <p:xfrm>
          <a:off x="504001" y="1630364"/>
          <a:ext cx="3944174" cy="1066223"/>
        </p:xfrm>
        <a:graphic>
          <a:graphicData uri="http://schemas.openxmlformats.org/drawingml/2006/table">
            <a:tbl>
              <a:tblPr firstRow="1" bandRow="1">
                <a:tableStyleId>{2D5ABB26-0587-4C30-8999-92F81FD0307C}</a:tableStyleId>
              </a:tblPr>
              <a:tblGrid>
                <a:gridCol w="1034287">
                  <a:extLst>
                    <a:ext uri="{9D8B030D-6E8A-4147-A177-3AD203B41FA5}">
                      <a16:colId xmlns:a16="http://schemas.microsoft.com/office/drawing/2014/main" val="20000"/>
                    </a:ext>
                  </a:extLst>
                </a:gridCol>
                <a:gridCol w="957262">
                  <a:extLst>
                    <a:ext uri="{9D8B030D-6E8A-4147-A177-3AD203B41FA5}">
                      <a16:colId xmlns:a16="http://schemas.microsoft.com/office/drawing/2014/main" val="20001"/>
                    </a:ext>
                  </a:extLst>
                </a:gridCol>
                <a:gridCol w="1952625">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Unit of Measure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marL="0" algn="ctr" defTabSz="1088558" rtl="0" eaLnBrk="1" latinLnBrk="0" hangingPunct="1"/>
                      <a:r>
                        <a:rPr lang="en-US" sz="1000" b="1" kern="1200" dirty="0">
                          <a:solidFill>
                            <a:schemeClr val="bg1"/>
                          </a:solidFill>
                          <a:latin typeface="Arial" panose="020B0604020202020204" pitchFamily="34" charset="0"/>
                          <a:ea typeface="+mn-ea"/>
                          <a:cs typeface="Arial" panose="020B0604020202020204" pitchFamily="34" charset="0"/>
                        </a:rPr>
                        <a:t>Lead Time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Name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EA</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err="1">
                          <a:latin typeface="Arial" panose="020B0604020202020204" pitchFamily="34" charset="0"/>
                          <a:cs typeface="Arial" panose="020B0604020202020204" pitchFamily="34" charset="0"/>
                        </a:rPr>
                        <a:t>Intelidata</a:t>
                      </a:r>
                      <a:endParaRPr lang="en-US" sz="10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EA</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IDG Book</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DZN</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Bic</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EA</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err="1">
                          <a:latin typeface="Arial" panose="020B0604020202020204" pitchFamily="34" charset="0"/>
                          <a:cs typeface="Arial" panose="020B0604020202020204" pitchFamily="34" charset="0"/>
                        </a:rPr>
                        <a:t>Swingline</a:t>
                      </a:r>
                      <a:endParaRPr lang="en-US" sz="10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1896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3757439"/>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URL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A URL that links to a Supplier static page about the item (could be a MSDS, construction info, packaging info, etc.)</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900"/>
              </a:spcAft>
              <a:defRPr/>
            </a:pPr>
            <a:r>
              <a:rPr lang="en-US" sz="1400" b="1" i="1" dirty="0">
                <a:latin typeface="Arial Narrow" panose="020B0606020202030204" pitchFamily="34" charset="0"/>
              </a:rPr>
              <a:t>Example: </a:t>
            </a:r>
            <a:r>
              <a:rPr lang="en-US" sz="1400" dirty="0">
                <a:latin typeface="Arial Narrow" panose="020B0606020202030204" pitchFamily="34" charset="0"/>
              </a:rPr>
              <a:t>http://www.supply.com/Catalog/product18.htm</a:t>
            </a:r>
            <a:endParaRPr lang="en-US" sz="1400" b="1" dirty="0">
              <a:latin typeface="Arial Narrow" panose="020B0606020202030204" pitchFamily="34" charset="0"/>
            </a:endParaRPr>
          </a:p>
          <a:p>
            <a:pPr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URL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A URL that links to a Manufacturer’s static page about the item (could be a MSDS, construction info, packaging info, etc.)</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2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http://www.manu.com/Catalog/product18.htm</a:t>
            </a:r>
          </a:p>
          <a:p>
            <a:pPr indent="171450">
              <a:lnSpc>
                <a:spcPts val="1300"/>
              </a:lnSpc>
              <a:spcAft>
                <a:spcPts val="200"/>
              </a:spcAft>
              <a:buFont typeface="Wingdings" pitchFamily="2" charset="2"/>
              <a:buChar char="§"/>
              <a:defRPr/>
            </a:pPr>
            <a:r>
              <a:rPr lang="en-US" sz="1400" b="1" dirty="0">
                <a:latin typeface="Arial Narrow" panose="020B0606020202030204" pitchFamily="34" charset="0"/>
              </a:rPr>
              <a:t>Market Price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List or </a:t>
            </a:r>
            <a:r>
              <a:rPr lang="fr-FR" sz="1200" dirty="0" err="1">
                <a:latin typeface="Arial Narrow" panose="020B0606020202030204" pitchFamily="34" charset="0"/>
              </a:rPr>
              <a:t>retail</a:t>
            </a:r>
            <a:r>
              <a:rPr lang="fr-FR" sz="1200" dirty="0">
                <a:latin typeface="Arial Narrow" panose="020B0606020202030204" pitchFamily="34" charset="0"/>
              </a:rPr>
              <a:t> </a:t>
            </a:r>
            <a:r>
              <a:rPr lang="fr-FR" sz="1200" dirty="0" err="1">
                <a:latin typeface="Arial Narrow" panose="020B0606020202030204" pitchFamily="34" charset="0"/>
              </a:rPr>
              <a:t>price</a:t>
            </a:r>
            <a:r>
              <a:rPr lang="fr-FR" sz="1200" dirty="0">
                <a:latin typeface="Arial Narrow" panose="020B0606020202030204" pitchFamily="34" charset="0"/>
              </a:rPr>
              <a:t>. </a:t>
            </a:r>
          </a:p>
          <a:p>
            <a:pPr marL="171450">
              <a:lnSpc>
                <a:spcPts val="1300"/>
              </a:lnSpc>
              <a:spcAft>
                <a:spcPts val="200"/>
              </a:spcAft>
              <a:defRPr/>
            </a:pPr>
            <a:r>
              <a:rPr lang="fr-FR" sz="1200" i="1" dirty="0">
                <a:latin typeface="Arial Narrow" panose="020B0606020202030204" pitchFamily="34" charset="0"/>
              </a:rPr>
              <a:t>Note: </a:t>
            </a:r>
            <a:r>
              <a:rPr lang="fr-FR" sz="1200" dirty="0" err="1">
                <a:latin typeface="Arial Narrow" panose="020B0606020202030204" pitchFamily="34" charset="0"/>
              </a:rPr>
              <a:t>Does</a:t>
            </a:r>
            <a:r>
              <a:rPr lang="fr-FR" sz="1200" dirty="0">
                <a:latin typeface="Arial Narrow" panose="020B0606020202030204" pitchFamily="34" charset="0"/>
              </a:rPr>
              <a:t> not show on the Ariba UI—</a:t>
            </a:r>
            <a:r>
              <a:rPr lang="fr-FR" sz="1200" dirty="0" err="1">
                <a:latin typeface="Arial Narrow" panose="020B0606020202030204" pitchFamily="34" charset="0"/>
              </a:rPr>
              <a:t>this</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an </a:t>
            </a:r>
            <a:r>
              <a:rPr lang="fr-FR" sz="1200" dirty="0" err="1">
                <a:latin typeface="Arial Narrow" panose="020B0606020202030204" pitchFamily="34" charset="0"/>
              </a:rPr>
              <a:t>informational-only</a:t>
            </a:r>
            <a:r>
              <a:rPr lang="fr-FR" sz="1200" dirty="0">
                <a:latin typeface="Arial Narrow" panose="020B0606020202030204" pitchFamily="34" charset="0"/>
              </a:rPr>
              <a:t> </a:t>
            </a:r>
            <a:r>
              <a:rPr lang="fr-FR" sz="1200" dirty="0" err="1">
                <a:latin typeface="Arial Narrow" panose="020B0606020202030204" pitchFamily="34" charset="0"/>
              </a:rPr>
              <a:t>field</a:t>
            </a:r>
            <a:r>
              <a:rPr lang="fr-FR" sz="1200" dirty="0">
                <a:latin typeface="Arial Narrow" panose="020B0606020202030204" pitchFamily="34" charset="0"/>
              </a:rPr>
              <a:t> for </a:t>
            </a:r>
            <a:r>
              <a:rPr lang="fr-FR" sz="1200" dirty="0" err="1">
                <a:latin typeface="Arial Narrow" panose="020B0606020202030204" pitchFamily="34" charset="0"/>
              </a:rPr>
              <a:t>Suppliers</a:t>
            </a:r>
            <a:endParaRPr lang="fr-FR"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Decimal</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4.32 or 1234.78</a:t>
            </a:r>
          </a:p>
          <a:p>
            <a:pPr marL="171450">
              <a:lnSpc>
                <a:spcPts val="1300"/>
              </a:lnSpc>
              <a:spcAft>
                <a:spcPts val="900"/>
              </a:spcAft>
              <a:defRPr/>
            </a:pPr>
            <a:r>
              <a:rPr lang="en-US" sz="1200" i="1" dirty="0">
                <a:latin typeface="Arial Narrow" panose="020B0606020202030204" pitchFamily="34" charset="0"/>
              </a:rPr>
              <a:t>Note: </a:t>
            </a:r>
            <a:r>
              <a:rPr lang="fr-FR" sz="1200" dirty="0">
                <a:latin typeface="Arial Narrow" panose="020B0606020202030204" pitchFamily="34" charset="0"/>
              </a:rPr>
              <a:t>To </a:t>
            </a:r>
            <a:r>
              <a:rPr lang="fr-FR" sz="1200" dirty="0" err="1">
                <a:latin typeface="Arial Narrow" panose="020B0606020202030204" pitchFamily="34" charset="0"/>
              </a:rPr>
              <a:t>separate</a:t>
            </a:r>
            <a:r>
              <a:rPr lang="fr-FR" sz="1200" dirty="0">
                <a:latin typeface="Arial Narrow" panose="020B0606020202030204" pitchFamily="34" charset="0"/>
              </a:rPr>
              <a:t> the </a:t>
            </a:r>
            <a:r>
              <a:rPr lang="fr-FR" sz="1200" dirty="0" err="1">
                <a:latin typeface="Arial Narrow" panose="020B0606020202030204" pitchFamily="34" charset="0"/>
              </a:rPr>
              <a:t>integer</a:t>
            </a:r>
            <a:r>
              <a:rPr lang="fr-FR" sz="1200" dirty="0">
                <a:latin typeface="Arial Narrow" panose="020B0606020202030204" pitchFamily="34" charset="0"/>
              </a:rPr>
              <a:t> </a:t>
            </a:r>
            <a:r>
              <a:rPr lang="fr-FR" sz="1200" dirty="0" err="1">
                <a:latin typeface="Arial Narrow" panose="020B0606020202030204" pitchFamily="34" charset="0"/>
              </a:rPr>
              <a:t>from</a:t>
            </a:r>
            <a:r>
              <a:rPr lang="fr-FR" sz="1200" dirty="0">
                <a:latin typeface="Arial Narrow" panose="020B0606020202030204" pitchFamily="34" charset="0"/>
              </a:rPr>
              <a:t> the </a:t>
            </a:r>
            <a:r>
              <a:rPr lang="fr-FR" sz="1200" dirty="0" err="1">
                <a:latin typeface="Arial Narrow" panose="020B0606020202030204" pitchFamily="34" charset="0"/>
              </a:rPr>
              <a:t>decimal</a:t>
            </a:r>
            <a:r>
              <a:rPr lang="fr-FR" sz="1200" dirty="0">
                <a:latin typeface="Arial Narrow" panose="020B0606020202030204" pitchFamily="34" charset="0"/>
              </a:rPr>
              <a:t>, </a:t>
            </a:r>
            <a:r>
              <a:rPr lang="fr-FR" sz="1200" dirty="0" err="1">
                <a:latin typeface="Arial Narrow" panose="020B0606020202030204" pitchFamily="34" charset="0"/>
              </a:rPr>
              <a:t>you</a:t>
            </a:r>
            <a:r>
              <a:rPr lang="fr-FR" sz="1200" dirty="0">
                <a:latin typeface="Arial Narrow" panose="020B0606020202030204" pitchFamily="34" charset="0"/>
              </a:rPr>
              <a:t> must use a ‘dot’ and not a comma. </a:t>
            </a:r>
            <a:r>
              <a:rPr lang="fr-FR" sz="1200" dirty="0" err="1">
                <a:latin typeface="Arial Narrow" panose="020B0606020202030204" pitchFamily="34" charset="0"/>
              </a:rPr>
              <a:t>Also</a:t>
            </a:r>
            <a:r>
              <a:rPr lang="fr-FR" sz="1200" dirty="0">
                <a:latin typeface="Arial Narrow" panose="020B0606020202030204" pitchFamily="34" charset="0"/>
              </a:rPr>
              <a:t>, do not use a comma to </a:t>
            </a:r>
            <a:r>
              <a:rPr lang="fr-FR" sz="1200" dirty="0" err="1">
                <a:latin typeface="Arial Narrow" panose="020B0606020202030204" pitchFamily="34" charset="0"/>
              </a:rPr>
              <a:t>indicate</a:t>
            </a:r>
            <a:r>
              <a:rPr lang="fr-FR" sz="1200" dirty="0">
                <a:latin typeface="Arial Narrow" panose="020B0606020202030204" pitchFamily="34" charset="0"/>
              </a:rPr>
              <a:t> ‘</a:t>
            </a:r>
            <a:r>
              <a:rPr lang="fr-FR" sz="1200" dirty="0" err="1">
                <a:latin typeface="Arial Narrow" panose="020B0606020202030204" pitchFamily="34" charset="0"/>
              </a:rPr>
              <a:t>thousands</a:t>
            </a:r>
            <a:r>
              <a:rPr lang="fr-FR" sz="1200" dirty="0">
                <a:latin typeface="Arial Narrow" panose="020B0606020202030204" pitchFamily="34" charset="0"/>
              </a:rPr>
              <a:t>’. Do not </a:t>
            </a:r>
            <a:r>
              <a:rPr lang="fr-FR" sz="1200" dirty="0" err="1">
                <a:latin typeface="Arial Narrow" panose="020B0606020202030204" pitchFamily="34" charset="0"/>
              </a:rPr>
              <a:t>include</a:t>
            </a:r>
            <a:r>
              <a:rPr lang="fr-FR" sz="1200" dirty="0">
                <a:latin typeface="Arial Narrow" panose="020B0606020202030204" pitchFamily="34" charset="0"/>
              </a:rPr>
              <a:t> </a:t>
            </a:r>
            <a:r>
              <a:rPr lang="fr-FR" sz="1200" dirty="0" err="1">
                <a:latin typeface="Arial Narrow" panose="020B0606020202030204" pitchFamily="34" charset="0"/>
              </a:rPr>
              <a:t>any</a:t>
            </a:r>
            <a:r>
              <a:rPr lang="fr-FR" sz="1200" dirty="0">
                <a:latin typeface="Arial Narrow" panose="020B0606020202030204" pitchFamily="34" charset="0"/>
              </a:rPr>
              <a:t> </a:t>
            </a:r>
            <a:r>
              <a:rPr lang="fr-FR" sz="1200" dirty="0" err="1">
                <a:latin typeface="Arial Narrow" panose="020B0606020202030204" pitchFamily="34" charset="0"/>
              </a:rPr>
              <a:t>currency</a:t>
            </a:r>
            <a:r>
              <a:rPr lang="fr-FR" sz="1200" dirty="0">
                <a:latin typeface="Arial Narrow" panose="020B0606020202030204" pitchFamily="34" charset="0"/>
              </a:rPr>
              <a:t> </a:t>
            </a:r>
            <a:r>
              <a:rPr lang="fr-FR" sz="1200" dirty="0" err="1">
                <a:latin typeface="Arial Narrow" panose="020B0606020202030204" pitchFamily="34" charset="0"/>
              </a:rPr>
              <a:t>symbols</a:t>
            </a:r>
            <a:r>
              <a:rPr lang="fr-FR" sz="1200" dirty="0">
                <a:latin typeface="Arial Narrow" panose="020B0606020202030204" pitchFamily="34" charset="0"/>
              </a:rPr>
              <a:t> </a:t>
            </a:r>
            <a:r>
              <a:rPr lang="fr-FR" sz="1200" dirty="0" err="1">
                <a:latin typeface="Arial Narrow" panose="020B0606020202030204" pitchFamily="34" charset="0"/>
              </a:rPr>
              <a:t>such</a:t>
            </a:r>
            <a:r>
              <a:rPr lang="fr-FR" sz="1200" dirty="0">
                <a:latin typeface="Arial Narrow" panose="020B0606020202030204" pitchFamily="34" charset="0"/>
              </a:rPr>
              <a:t> as $, </a:t>
            </a:r>
            <a:r>
              <a:rPr lang="en-US" sz="1200" dirty="0"/>
              <a:t>£ </a:t>
            </a:r>
            <a:r>
              <a:rPr lang="fr-FR" sz="1200" dirty="0">
                <a:latin typeface="Arial Narrow" panose="020B0606020202030204" pitchFamily="34" charset="0"/>
              </a:rPr>
              <a:t>or </a:t>
            </a:r>
            <a:r>
              <a:rPr lang="en-US" sz="1200" dirty="0"/>
              <a:t>¥.</a:t>
            </a: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noProof="0" dirty="0"/>
              <a:t>Creating a CIF Catalog</a:t>
            </a:r>
          </a:p>
        </p:txBody>
      </p:sp>
      <p:graphicFrame>
        <p:nvGraphicFramePr>
          <p:cNvPr id="6" name="Table 5"/>
          <p:cNvGraphicFramePr>
            <a:graphicFrameLocks noGrp="1"/>
          </p:cNvGraphicFramePr>
          <p:nvPr/>
        </p:nvGraphicFramePr>
        <p:xfrm>
          <a:off x="504000" y="1617663"/>
          <a:ext cx="4125149" cy="1066223"/>
        </p:xfrm>
        <a:graphic>
          <a:graphicData uri="http://schemas.openxmlformats.org/drawingml/2006/table">
            <a:tbl>
              <a:tblPr firstRow="1" bandRow="1">
                <a:tableStyleId>{2D5ABB26-0587-4C30-8999-92F81FD0307C}</a:tableStyleId>
              </a:tblPr>
              <a:tblGrid>
                <a:gridCol w="1768124">
                  <a:extLst>
                    <a:ext uri="{9D8B030D-6E8A-4147-A177-3AD203B41FA5}">
                      <a16:colId xmlns:a16="http://schemas.microsoft.com/office/drawing/2014/main" val="20000"/>
                    </a:ext>
                  </a:extLst>
                </a:gridCol>
                <a:gridCol w="1654450">
                  <a:extLst>
                    <a:ext uri="{9D8B030D-6E8A-4147-A177-3AD203B41FA5}">
                      <a16:colId xmlns:a16="http://schemas.microsoft.com/office/drawing/2014/main" val="20001"/>
                    </a:ext>
                  </a:extLst>
                </a:gridCol>
                <a:gridCol w="702575">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a:t>
                      </a:r>
                      <a:r>
                        <a:rPr lang="en-US" sz="1000" b="1" baseline="0" dirty="0">
                          <a:solidFill>
                            <a:schemeClr val="bg1"/>
                          </a:solidFill>
                          <a:latin typeface="Arial" panose="020B0604020202020204" pitchFamily="34" charset="0"/>
                          <a:cs typeface="Arial" panose="020B0604020202020204" pitchFamily="34" charset="0"/>
                        </a:rPr>
                        <a:t> URL</a:t>
                      </a:r>
                      <a:endParaRPr lang="en-US" sz="1000" b="1"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Manufacturer URL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Market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r>
                        <a:rPr lang="en-US" sz="1000">
                          <a:latin typeface="Arial" panose="020B0604020202020204" pitchFamily="34" charset="0"/>
                          <a:cs typeface="Arial" panose="020B0604020202020204" pitchFamily="34" charset="0"/>
                        </a:rPr>
                        <a:t>http://www.supplier.com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r>
                        <a:rPr lang="en-US" sz="1000" kern="1200">
                          <a:solidFill>
                            <a:schemeClr val="tx1"/>
                          </a:solidFill>
                          <a:latin typeface="Arial" panose="020B0604020202020204" pitchFamily="34" charset="0"/>
                          <a:ea typeface="+mn-ea"/>
                          <a:cs typeface="Arial" panose="020B0604020202020204" pitchFamily="34" charset="0"/>
                        </a:rPr>
                        <a:t>http://www.manu.com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12.95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r>
                        <a:rPr lang="en-US" sz="1000">
                          <a:latin typeface="Arial" panose="020B0604020202020204" pitchFamily="34" charset="0"/>
                          <a:cs typeface="Arial" panose="020B0604020202020204" pitchFamily="34" charset="0"/>
                        </a:rPr>
                        <a:t>http://www.supplier.com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2296.56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r>
                        <a:rPr lang="en-US" sz="1000">
                          <a:latin typeface="Arial" panose="020B0604020202020204" pitchFamily="34" charset="0"/>
                          <a:cs typeface="Arial" panose="020B0604020202020204" pitchFamily="34" charset="0"/>
                        </a:rPr>
                        <a:t>http://www.supplier.com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4.86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r>
                        <a:rPr lang="en-US" sz="1000">
                          <a:latin typeface="Arial" panose="020B0604020202020204" pitchFamily="34" charset="0"/>
                          <a:cs typeface="Arial" panose="020B0604020202020204" pitchFamily="34" charset="0"/>
                        </a:rPr>
                        <a:t>http://www.supplier.com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12.86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990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49962" cy="4347344"/>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Part Auxiliary ID - </a:t>
            </a:r>
            <a:r>
              <a:rPr lang="en-US" sz="1400" b="1" dirty="0">
                <a:solidFill>
                  <a:srgbClr val="00B050"/>
                </a:solidFill>
                <a:latin typeface="Arial Narrow" panose="020B0606020202030204" pitchFamily="34" charset="0"/>
              </a:rPr>
              <a:t>Optional </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Uniquely identifies a single item. For example, items in multiple languages or available in multiple units of measure</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1234 French</a:t>
            </a:r>
            <a:endParaRPr lang="en-US" sz="1200" b="1" i="1" dirty="0">
              <a:latin typeface="Arial Narrow" panose="020B0606020202030204" pitchFamily="34" charset="0"/>
            </a:endParaRPr>
          </a:p>
          <a:p>
            <a:pPr marL="171450">
              <a:lnSpc>
                <a:spcPts val="1300"/>
              </a:lnSpc>
              <a:spcAft>
                <a:spcPts val="1200"/>
              </a:spcAft>
              <a:defRPr/>
            </a:pPr>
            <a:r>
              <a:rPr lang="en-US" sz="1200" i="1" dirty="0">
                <a:latin typeface="Arial Narrow" panose="020B0606020202030204" pitchFamily="34" charset="0"/>
              </a:rPr>
              <a:t>Note</a:t>
            </a:r>
            <a:r>
              <a:rPr lang="en-US" sz="1200" dirty="0">
                <a:latin typeface="Arial Narrow" panose="020B0606020202030204" pitchFamily="34" charset="0"/>
              </a:rPr>
              <a:t>: If any items have the same reference (Supplier Part ID column), this column allows you to differentiate them</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Language – </a:t>
            </a:r>
            <a:r>
              <a:rPr lang="en-US" sz="1400" b="1" dirty="0">
                <a:solidFill>
                  <a:srgbClr val="00B050"/>
                </a:solidFill>
                <a:latin typeface="Arial Narrow" panose="020B0606020202030204" pitchFamily="34" charset="0"/>
              </a:rPr>
              <a:t>Optional </a:t>
            </a:r>
            <a:r>
              <a:rPr lang="en-US" sz="1200" dirty="0">
                <a:latin typeface="Arial Narrow" panose="020B0606020202030204" pitchFamily="34" charset="0"/>
              </a:rPr>
              <a:t>(If blank, defaults to ‘</a:t>
            </a:r>
            <a:r>
              <a:rPr lang="en-US" sz="1200" dirty="0" err="1">
                <a:latin typeface="Arial Narrow" panose="020B0606020202030204" pitchFamily="34" charset="0"/>
              </a:rPr>
              <a:t>en_US</a:t>
            </a:r>
            <a:r>
              <a:rPr lang="en-US" sz="1200" dirty="0">
                <a:latin typeface="Arial Narrow" panose="020B0606020202030204" pitchFamily="34" charset="0"/>
              </a:rPr>
              <a:t>’)</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Specifies the language used to describe the item.</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en-US" sz="1200" b="1" i="1" dirty="0">
                <a:latin typeface="Arial Narrow" panose="020B0606020202030204" pitchFamily="34" charset="0"/>
              </a:rPr>
              <a:t>Example: </a:t>
            </a:r>
            <a:r>
              <a:rPr lang="en-US" sz="1200" dirty="0" err="1">
                <a:latin typeface="Arial Narrow" panose="020B0606020202030204" pitchFamily="34" charset="0"/>
              </a:rPr>
              <a:t>en_US</a:t>
            </a:r>
            <a:endParaRPr lang="en-US" sz="1200" dirty="0">
              <a:latin typeface="Arial Narrow" panose="020B0606020202030204" pitchFamily="34" charset="0"/>
            </a:endParaRP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A listing of language codes is in your Customer’s Supplier Information Portal</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Currency – </a:t>
            </a:r>
            <a:r>
              <a:rPr lang="en-US" sz="1400" b="1" dirty="0">
                <a:solidFill>
                  <a:srgbClr val="00B050"/>
                </a:solidFill>
                <a:latin typeface="Arial Narrow" panose="020B0606020202030204" pitchFamily="34" charset="0"/>
              </a:rPr>
              <a:t>Optional </a:t>
            </a:r>
            <a:r>
              <a:rPr lang="en-US" sz="1200" dirty="0">
                <a:latin typeface="Arial Narrow" panose="020B0606020202030204" pitchFamily="34" charset="0"/>
              </a:rPr>
              <a:t>(Set in Header)</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Specifies the currency used for the prices</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32</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USD, CAD (Canadian Dollar)</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A listing of currency codes is in your Customer’s Supplier Information Portal</a:t>
            </a:r>
          </a:p>
          <a:p>
            <a:pPr marL="115888">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noProof="0" dirty="0"/>
              <a:t>Creating a CIF Catalog</a:t>
            </a:r>
          </a:p>
        </p:txBody>
      </p:sp>
      <p:graphicFrame>
        <p:nvGraphicFramePr>
          <p:cNvPr id="6" name="Table 5"/>
          <p:cNvGraphicFramePr>
            <a:graphicFrameLocks noGrp="1"/>
          </p:cNvGraphicFramePr>
          <p:nvPr/>
        </p:nvGraphicFramePr>
        <p:xfrm>
          <a:off x="504001" y="1617663"/>
          <a:ext cx="3561394" cy="1066223"/>
        </p:xfrm>
        <a:graphic>
          <a:graphicData uri="http://schemas.openxmlformats.org/drawingml/2006/table">
            <a:tbl>
              <a:tblPr firstRow="1" bandRow="1">
                <a:tableStyleId>{2D5ABB26-0587-4C30-8999-92F81FD0307C}</a:tableStyleId>
              </a:tblPr>
              <a:tblGrid>
                <a:gridCol w="1812488">
                  <a:extLst>
                    <a:ext uri="{9D8B030D-6E8A-4147-A177-3AD203B41FA5}">
                      <a16:colId xmlns:a16="http://schemas.microsoft.com/office/drawing/2014/main" val="20000"/>
                    </a:ext>
                  </a:extLst>
                </a:gridCol>
                <a:gridCol w="1028764">
                  <a:extLst>
                    <a:ext uri="{9D8B030D-6E8A-4147-A177-3AD203B41FA5}">
                      <a16:colId xmlns:a16="http://schemas.microsoft.com/office/drawing/2014/main" val="20001"/>
                    </a:ext>
                  </a:extLst>
                </a:gridCol>
                <a:gridCol w="720142">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 Part Auxiliary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Language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Currency</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l"/>
                      <a:r>
                        <a:rPr lang="en-US" sz="1000">
                          <a:latin typeface="Arial" panose="020B0604020202020204" pitchFamily="34" charset="0"/>
                          <a:cs typeface="Arial" panose="020B0604020202020204" pitchFamily="34" charset="0"/>
                        </a:rPr>
                        <a:t>1234-75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USD</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24765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7" y="1617663"/>
            <a:ext cx="6050089" cy="1628651"/>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Short Name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Short description of the item. The Short Name is displayed first in the UI, and is in a larger type face and blue color. You can use the Short Name to describe a category or Item type, then give the specifics in the Item Description</a:t>
            </a:r>
            <a:endParaRPr lang="fr-FR"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Nylon Glove, Blue</a:t>
            </a:r>
          </a:p>
          <a:p>
            <a:pPr marL="171450">
              <a:lnSpc>
                <a:spcPts val="1300"/>
              </a:lnSpc>
              <a:spcAft>
                <a:spcPts val="200"/>
              </a:spcAft>
              <a:defRPr/>
            </a:pPr>
            <a:r>
              <a:rPr lang="en-US" sz="1200" b="1" i="1" dirty="0">
                <a:latin typeface="Arial Narrow" panose="020B0606020202030204" pitchFamily="34" charset="0"/>
              </a:rPr>
              <a:t>Maximum length</a:t>
            </a:r>
            <a:r>
              <a:rPr lang="en-US" sz="1200" b="1" i="1">
                <a:latin typeface="Arial Narrow" panose="020B0606020202030204" pitchFamily="34" charset="0"/>
              </a:rPr>
              <a:t>: </a:t>
            </a:r>
            <a:r>
              <a:rPr lang="en-US" sz="1200" i="1" dirty="0">
                <a:latin typeface="Arial Narrow" panose="020B0606020202030204" pitchFamily="34" charset="0"/>
              </a:rPr>
              <a:t>5</a:t>
            </a:r>
            <a:r>
              <a:rPr lang="en-US" sz="1200">
                <a:latin typeface="Arial Narrow" panose="020B0606020202030204" pitchFamily="34" charset="0"/>
              </a:rPr>
              <a:t>0 </a:t>
            </a:r>
            <a:r>
              <a:rPr lang="en-US" sz="1200" dirty="0">
                <a:latin typeface="Arial Narrow" panose="020B0606020202030204" pitchFamily="34" charset="0"/>
              </a:rPr>
              <a:t>characters </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If the “Short Name” field is left blank, the first 80 characters of the Item Description column will automatically fill the “Short Name” field</a:t>
            </a:r>
          </a:p>
        </p:txBody>
      </p:sp>
      <p:sp>
        <p:nvSpPr>
          <p:cNvPr id="2" name="Title 1"/>
          <p:cNvSpPr>
            <a:spLocks noGrp="1"/>
          </p:cNvSpPr>
          <p:nvPr>
            <p:ph type="title"/>
          </p:nvPr>
        </p:nvSpPr>
        <p:spPr/>
        <p:txBody>
          <a:bodyPr/>
          <a:lstStyle/>
          <a:p>
            <a:r>
              <a:rPr lang="en-US" noProof="0" dirty="0"/>
              <a:t>Creating a CIF Catalog</a:t>
            </a:r>
          </a:p>
        </p:txBody>
      </p:sp>
      <p:graphicFrame>
        <p:nvGraphicFramePr>
          <p:cNvPr id="8" name="Table 7"/>
          <p:cNvGraphicFramePr>
            <a:graphicFrameLocks noGrp="1"/>
          </p:cNvGraphicFramePr>
          <p:nvPr/>
        </p:nvGraphicFramePr>
        <p:xfrm>
          <a:off x="504001" y="1617663"/>
          <a:ext cx="3571875" cy="1066223"/>
        </p:xfrm>
        <a:graphic>
          <a:graphicData uri="http://schemas.openxmlformats.org/drawingml/2006/table">
            <a:tbl>
              <a:tblPr firstRow="1" bandRow="1">
                <a:tableStyleId>{2D5ABB26-0587-4C30-8999-92F81FD0307C}</a:tableStyleId>
              </a:tblPr>
              <a:tblGrid>
                <a:gridCol w="3571875">
                  <a:extLst>
                    <a:ext uri="{9D8B030D-6E8A-4147-A177-3AD203B41FA5}">
                      <a16:colId xmlns:a16="http://schemas.microsoft.com/office/drawing/2014/main" val="20000"/>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Short Name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l"/>
                      <a:r>
                        <a:rPr lang="en-US" sz="1000" b="0">
                          <a:latin typeface="Arial" panose="020B0604020202020204" pitchFamily="34" charset="0"/>
                          <a:cs typeface="Arial" panose="020B0604020202020204" pitchFamily="34" charset="0"/>
                        </a:rPr>
                        <a:t>Soft Drink, Soda, </a:t>
                      </a:r>
                      <a:r>
                        <a:rPr lang="en-US" sz="1000" b="0" err="1">
                          <a:latin typeface="Arial" panose="020B0604020202020204" pitchFamily="34" charset="0"/>
                          <a:cs typeface="Arial" panose="020B0604020202020204" pitchFamily="34" charset="0"/>
                        </a:rPr>
                        <a:t>Dr</a:t>
                      </a:r>
                      <a:r>
                        <a:rPr lang="en-US" sz="1000" b="0">
                          <a:latin typeface="Arial" panose="020B0604020202020204" pitchFamily="34" charset="0"/>
                          <a:cs typeface="Arial" panose="020B0604020202020204" pitchFamily="34" charset="0"/>
                        </a:rPr>
                        <a:t> Pepper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Dairy, Milk, 1% </a:t>
                      </a:r>
                      <a:r>
                        <a:rPr lang="en-US" sz="1000" b="0" err="1">
                          <a:latin typeface="Arial" panose="020B0604020202020204" pitchFamily="34" charset="0"/>
                          <a:cs typeface="Arial" panose="020B0604020202020204" pitchFamily="34" charset="0"/>
                        </a:rPr>
                        <a:t>milkfat</a:t>
                      </a:r>
                      <a:endParaRPr lang="en-US" sz="1000" b="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Coffee, Dark Roast, Starbucks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Soft</a:t>
                      </a:r>
                      <a:r>
                        <a:rPr lang="en-US" sz="1000" b="0" baseline="0" dirty="0">
                          <a:latin typeface="Arial" panose="020B0604020202020204" pitchFamily="34" charset="0"/>
                          <a:cs typeface="Arial" panose="020B0604020202020204" pitchFamily="34" charset="0"/>
                        </a:rPr>
                        <a:t> Drink, Juice, Minute Maid</a:t>
                      </a:r>
                      <a:endParaRPr lang="en-US" sz="1000" b="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76020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indent="228600">
              <a:lnSpc>
                <a:spcPts val="2600"/>
              </a:lnSpc>
              <a:spcBef>
                <a:spcPts val="0"/>
              </a:spcBef>
              <a:spcAft>
                <a:spcPts val="900"/>
              </a:spcAft>
              <a:buSzPct val="100000"/>
              <a:buFont typeface="Wingdings" panose="05000000000000000000" pitchFamily="2" charset="2"/>
              <a:buChar char="§"/>
            </a:pPr>
            <a:r>
              <a:rPr lang="en-US" sz="2400" dirty="0"/>
              <a:t>The Catalog Upload Process</a:t>
            </a:r>
          </a:p>
          <a:p>
            <a:pPr indent="228600">
              <a:lnSpc>
                <a:spcPts val="2600"/>
              </a:lnSpc>
              <a:spcBef>
                <a:spcPts val="0"/>
              </a:spcBef>
              <a:spcAft>
                <a:spcPts val="900"/>
              </a:spcAft>
              <a:buSzPct val="100000"/>
              <a:buFont typeface="Wingdings" panose="05000000000000000000" pitchFamily="2" charset="2"/>
              <a:buChar char="§"/>
            </a:pPr>
            <a:r>
              <a:rPr lang="en-US" sz="2400" dirty="0"/>
              <a:t>The CIF Catalog Template</a:t>
            </a:r>
          </a:p>
          <a:p>
            <a:pPr indent="228600">
              <a:lnSpc>
                <a:spcPts val="2600"/>
              </a:lnSpc>
              <a:spcBef>
                <a:spcPts val="0"/>
              </a:spcBef>
              <a:spcAft>
                <a:spcPts val="900"/>
              </a:spcAft>
              <a:buFont typeface="Wingdings" panose="05000000000000000000" pitchFamily="2" charset="2"/>
              <a:buChar char="§"/>
            </a:pPr>
            <a:r>
              <a:rPr lang="en-US" sz="2400" dirty="0"/>
              <a:t>Creating a CIF Catalog</a:t>
            </a:r>
          </a:p>
          <a:p>
            <a:pPr indent="228600">
              <a:lnSpc>
                <a:spcPts val="2600"/>
              </a:lnSpc>
              <a:spcBef>
                <a:spcPts val="0"/>
              </a:spcBef>
              <a:spcAft>
                <a:spcPts val="900"/>
              </a:spcAft>
              <a:buFont typeface="Wingdings" panose="05000000000000000000" pitchFamily="2" charset="2"/>
              <a:buChar char="§"/>
            </a:pPr>
            <a:r>
              <a:rPr lang="en-US" sz="2400" dirty="0"/>
              <a:t>The Catalog User Interface</a:t>
            </a:r>
          </a:p>
          <a:p>
            <a:pPr indent="228600">
              <a:lnSpc>
                <a:spcPts val="2600"/>
              </a:lnSpc>
              <a:spcBef>
                <a:spcPts val="0"/>
              </a:spcBef>
              <a:spcAft>
                <a:spcPts val="900"/>
              </a:spcAft>
              <a:buSzPct val="100000"/>
              <a:buFont typeface="Wingdings" pitchFamily="2" charset="2"/>
              <a:buChar char="§"/>
            </a:pPr>
            <a:r>
              <a:rPr lang="en-US" sz="2400" dirty="0"/>
              <a:t>Uploading and Publishing New Catalogs</a:t>
            </a:r>
          </a:p>
          <a:p>
            <a:pPr indent="228600">
              <a:lnSpc>
                <a:spcPts val="2600"/>
              </a:lnSpc>
              <a:spcBef>
                <a:spcPts val="0"/>
              </a:spcBef>
              <a:spcAft>
                <a:spcPts val="900"/>
              </a:spcAft>
              <a:buSzPct val="100000"/>
              <a:buFont typeface="Wingdings" pitchFamily="2" charset="2"/>
              <a:buChar char="§"/>
            </a:pPr>
            <a:r>
              <a:rPr lang="en-US" sz="2400" dirty="0"/>
              <a:t>Replacing Existing Catalogs</a:t>
            </a:r>
          </a:p>
          <a:p>
            <a:pPr indent="228600">
              <a:lnSpc>
                <a:spcPts val="2600"/>
              </a:lnSpc>
              <a:spcBef>
                <a:spcPts val="0"/>
              </a:spcBef>
              <a:spcAft>
                <a:spcPts val="900"/>
              </a:spcAft>
              <a:buSzPct val="100000"/>
              <a:buFont typeface="Wingdings" pitchFamily="2" charset="2"/>
              <a:buChar char="§"/>
            </a:pPr>
            <a:r>
              <a:rPr lang="en-US" sz="2400" dirty="0"/>
              <a:t>Appendix </a:t>
            </a:r>
          </a:p>
          <a:p>
            <a:pPr indent="228600">
              <a:lnSpc>
                <a:spcPts val="2600"/>
              </a:lnSpc>
              <a:spcBef>
                <a:spcPts val="0"/>
              </a:spcBef>
              <a:spcAft>
                <a:spcPts val="900"/>
              </a:spcAft>
              <a:buSzPct val="100000"/>
              <a:buFont typeface="Wingdings" pitchFamily="2" charset="2"/>
              <a:buChar char="§"/>
            </a:pPr>
            <a:r>
              <a:rPr lang="en-US" sz="2400" dirty="0"/>
              <a:t>Questions</a:t>
            </a:r>
          </a:p>
        </p:txBody>
      </p:sp>
      <p:sp>
        <p:nvSpPr>
          <p:cNvPr id="2" name="Title 1"/>
          <p:cNvSpPr>
            <a:spLocks noGrp="1"/>
          </p:cNvSpPr>
          <p:nvPr>
            <p:ph type="title"/>
          </p:nvPr>
        </p:nvSpPr>
        <p:spPr/>
        <p:txBody>
          <a:bodyPr/>
          <a:lstStyle/>
          <a:p>
            <a:r>
              <a:rPr lang="en-US" noProof="0" dirty="0">
                <a:latin typeface="+mj-lt"/>
              </a:rPr>
              <a:t>Session Agenda</a:t>
            </a:r>
          </a:p>
        </p:txBody>
      </p:sp>
    </p:spTree>
    <p:extLst>
      <p:ext uri="{BB962C8B-B14F-4D97-AF65-F5344CB8AC3E}">
        <p14:creationId xmlns:p14="http://schemas.microsoft.com/office/powerpoint/2010/main" val="287587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3064942"/>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fr-FR" sz="1400" b="1" dirty="0">
                <a:latin typeface="Arial Narrow" panose="020B0606020202030204" pitchFamily="34" charset="0"/>
              </a:rPr>
              <a:t>Image - </a:t>
            </a:r>
            <a:r>
              <a:rPr lang="fr-FR" sz="1400" b="1" dirty="0" err="1">
                <a:solidFill>
                  <a:srgbClr val="00B050"/>
                </a:solidFill>
                <a:latin typeface="Arial Narrow" panose="020B0606020202030204" pitchFamily="34" charset="0"/>
              </a:rPr>
              <a:t>Optional</a:t>
            </a:r>
            <a:endParaRPr lang="en-US" sz="1400" b="1" dirty="0">
              <a:solidFill>
                <a:srgbClr val="00B050"/>
              </a:solidFill>
              <a:latin typeface="Arial Narrow" panose="020B0606020202030204" pitchFamily="34" charset="0"/>
            </a:endParaRPr>
          </a:p>
          <a:p>
            <a:pPr marL="171450">
              <a:lnSpc>
                <a:spcPts val="1300"/>
              </a:lnSpc>
              <a:defRPr/>
            </a:pPr>
            <a:r>
              <a:rPr lang="en-US" sz="1200" b="1" i="1" dirty="0">
                <a:latin typeface="Arial Narrow" panose="020B0606020202030204" pitchFamily="34" charset="0"/>
              </a:rPr>
              <a:t>Description: </a:t>
            </a:r>
            <a:r>
              <a:rPr lang="en-US" sz="1200" dirty="0">
                <a:latin typeface="Arial Narrow" panose="020B0606020202030204" pitchFamily="34" charset="0"/>
              </a:rPr>
              <a:t>URL of the item’s image (preferred), or filename of the image (sent in a zip file)</a:t>
            </a:r>
          </a:p>
          <a:p>
            <a:pPr marL="171450">
              <a:lnSpc>
                <a:spcPts val="1300"/>
              </a:lnSpc>
              <a:spcAft>
                <a:spcPts val="200"/>
              </a:spcAft>
              <a:defRPr/>
            </a:pPr>
            <a:r>
              <a:rPr lang="en-US" sz="1200" b="1" i="1" dirty="0">
                <a:latin typeface="Arial Narrow" panose="020B0606020202030204" pitchFamily="34" charset="0"/>
              </a:rPr>
              <a:t>Supported image formats: </a:t>
            </a:r>
            <a:r>
              <a:rPr lang="en-US" sz="1200" dirty="0">
                <a:latin typeface="Arial Narrow" panose="020B0606020202030204" pitchFamily="34" charset="0"/>
              </a:rPr>
              <a:t>JPG, JPEG, GIF, PNG, BMP—(JPG preferred)</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69863" indent="-63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69863" indent="-6350">
              <a:lnSpc>
                <a:spcPts val="1300"/>
              </a:lnSpc>
              <a:spcAft>
                <a:spcPts val="200"/>
              </a:spcAft>
              <a:defRPr/>
            </a:pPr>
            <a:r>
              <a:rPr lang="fr-FR" sz="1200" b="1" i="1" dirty="0" err="1">
                <a:latin typeface="Arial Narrow" panose="020B0606020202030204" pitchFamily="34" charset="0"/>
              </a:rPr>
              <a:t>Recommended</a:t>
            </a:r>
            <a:r>
              <a:rPr lang="fr-FR" sz="1200" b="1" i="1" dirty="0">
                <a:latin typeface="Arial Narrow" panose="020B0606020202030204" pitchFamily="34" charset="0"/>
              </a:rPr>
              <a:t> Size: </a:t>
            </a:r>
            <a:r>
              <a:rPr lang="fr-FR" sz="1200" dirty="0">
                <a:latin typeface="Arial Narrow" panose="020B0606020202030204" pitchFamily="34" charset="0"/>
              </a:rPr>
              <a:t>250 x 250 pixels </a:t>
            </a:r>
          </a:p>
          <a:p>
            <a:pPr marL="171450">
              <a:lnSpc>
                <a:spcPts val="1300"/>
              </a:lnSpc>
              <a:spcAft>
                <a:spcPts val="900"/>
              </a:spcAft>
              <a:defRPr/>
            </a:pPr>
            <a:endParaRPr lang="en-US" sz="1200" dirty="0">
              <a:latin typeface="Arial Narrow" panose="020B0606020202030204" pitchFamily="34" charset="0"/>
            </a:endParaRP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Detail: Thumbnail - </a:t>
            </a:r>
            <a:r>
              <a:rPr lang="en-US" sz="1400" b="1" dirty="0">
                <a:solidFill>
                  <a:srgbClr val="00B050"/>
                </a:solidFill>
                <a:latin typeface="Arial Narrow" panose="020B0606020202030204" pitchFamily="34" charset="0"/>
              </a:rPr>
              <a:t>Optional</a:t>
            </a:r>
          </a:p>
          <a:p>
            <a:pPr marL="169863" indent="-63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URL of an Icon-size image of the item, or filename of the image (sent in the zip file)—can be different from the product’s full-size Image</a:t>
            </a:r>
          </a:p>
          <a:p>
            <a:pPr marL="169863" indent="-6350">
              <a:lnSpc>
                <a:spcPts val="1300"/>
              </a:lnSpc>
              <a:spcAft>
                <a:spcPts val="200"/>
              </a:spcAft>
              <a:defRPr/>
            </a:pPr>
            <a:r>
              <a:rPr lang="en-US" sz="1200" b="1" i="1" dirty="0">
                <a:latin typeface="Arial Narrow" panose="020B0606020202030204" pitchFamily="34" charset="0"/>
              </a:rPr>
              <a:t>Supported image formats: </a:t>
            </a:r>
            <a:r>
              <a:rPr lang="en-US" sz="1200" dirty="0">
                <a:latin typeface="Arial Narrow" panose="020B0606020202030204" pitchFamily="34" charset="0"/>
              </a:rPr>
              <a:t>JPG, JPEG, GIF, PNG, BMP—(JPG preferred)</a:t>
            </a:r>
          </a:p>
          <a:p>
            <a:pPr marL="169863" indent="-63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69863" indent="-63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69863" indent="-6350">
              <a:lnSpc>
                <a:spcPts val="1300"/>
              </a:lnSpc>
              <a:spcAft>
                <a:spcPts val="200"/>
              </a:spcAft>
              <a:defRPr/>
            </a:pPr>
            <a:r>
              <a:rPr lang="fr-FR" sz="1200" b="1" i="1" dirty="0" err="1">
                <a:latin typeface="Arial Narrow" panose="020B0606020202030204" pitchFamily="34" charset="0"/>
              </a:rPr>
              <a:t>Recommended</a:t>
            </a:r>
            <a:r>
              <a:rPr lang="fr-FR" sz="1200" b="1" i="1" dirty="0">
                <a:latin typeface="Arial Narrow" panose="020B0606020202030204" pitchFamily="34" charset="0"/>
              </a:rPr>
              <a:t> Size: </a:t>
            </a:r>
            <a:r>
              <a:rPr lang="fr-FR" sz="1200" dirty="0">
                <a:latin typeface="Arial Narrow" panose="020B0606020202030204" pitchFamily="34" charset="0"/>
              </a:rPr>
              <a:t>85 x 85 pixels </a:t>
            </a:r>
          </a:p>
          <a:p>
            <a:pPr marL="169863" indent="-6350">
              <a:lnSpc>
                <a:spcPts val="1300"/>
              </a:lnSpc>
              <a:spcAft>
                <a:spcPts val="900"/>
              </a:spcAft>
              <a:defRPr/>
            </a:pPr>
            <a:r>
              <a:rPr lang="en-US" sz="1200" b="1" i="1" dirty="0">
                <a:latin typeface="Arial Narrow" panose="020B0606020202030204" pitchFamily="34" charset="0"/>
              </a:rPr>
              <a:t>Note: </a:t>
            </a:r>
            <a:r>
              <a:rPr lang="en-US" sz="1200" dirty="0">
                <a:latin typeface="Arial Narrow" panose="020B0606020202030204" pitchFamily="34" charset="0"/>
              </a:rPr>
              <a:t>If the “Thumbnail” field is left blank, the file in the “Image” field will be resized and populate the Thumbnail</a:t>
            </a:r>
          </a:p>
        </p:txBody>
      </p:sp>
      <p:sp>
        <p:nvSpPr>
          <p:cNvPr id="2" name="Title 1"/>
          <p:cNvSpPr>
            <a:spLocks noGrp="1"/>
          </p:cNvSpPr>
          <p:nvPr>
            <p:ph type="title"/>
          </p:nvPr>
        </p:nvSpPr>
        <p:spPr/>
        <p:txBody>
          <a:bodyPr/>
          <a:lstStyle/>
          <a:p>
            <a:r>
              <a:rPr lang="en-US" noProof="0" dirty="0"/>
              <a:t>Creating a CIF Catalog</a:t>
            </a:r>
          </a:p>
        </p:txBody>
      </p:sp>
      <p:graphicFrame>
        <p:nvGraphicFramePr>
          <p:cNvPr id="5" name="Table 4">
            <a:extLst>
              <a:ext uri="{FF2B5EF4-FFF2-40B4-BE49-F238E27FC236}">
                <a16:creationId xmlns:a16="http://schemas.microsoft.com/office/drawing/2014/main" id="{B443A6E0-FE8A-4E84-A75E-2056AD20FDEF}"/>
              </a:ext>
            </a:extLst>
          </p:cNvPr>
          <p:cNvGraphicFramePr>
            <a:graphicFrameLocks noGrp="1"/>
          </p:cNvGraphicFramePr>
          <p:nvPr/>
        </p:nvGraphicFramePr>
        <p:xfrm>
          <a:off x="501650" y="1617663"/>
          <a:ext cx="3569418" cy="1066223"/>
        </p:xfrm>
        <a:graphic>
          <a:graphicData uri="http://schemas.openxmlformats.org/drawingml/2006/table">
            <a:tbl>
              <a:tblPr firstRow="1" bandRow="1">
                <a:tableStyleId>{2D5ABB26-0587-4C30-8999-92F81FD0307C}</a:tableStyleId>
              </a:tblPr>
              <a:tblGrid>
                <a:gridCol w="1784709">
                  <a:extLst>
                    <a:ext uri="{9D8B030D-6E8A-4147-A177-3AD203B41FA5}">
                      <a16:colId xmlns:a16="http://schemas.microsoft.com/office/drawing/2014/main" val="20000"/>
                    </a:ext>
                  </a:extLst>
                </a:gridCol>
                <a:gridCol w="1784709">
                  <a:extLst>
                    <a:ext uri="{9D8B030D-6E8A-4147-A177-3AD203B41FA5}">
                      <a16:colId xmlns:a16="http://schemas.microsoft.com/office/drawing/2014/main" val="20001"/>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Image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Thumbnail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l"/>
                      <a:r>
                        <a:rPr lang="en-US" sz="1000" dirty="0">
                          <a:latin typeface="Arial" panose="020B0604020202020204" pitchFamily="34" charset="0"/>
                          <a:cs typeface="Arial" panose="020B0604020202020204" pitchFamily="34" charset="0"/>
                        </a:rPr>
                        <a:t>12354.jpg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hlinkClick r:id="rId3"/>
                        </a:rPr>
                        <a:t>http://www.1.com/12354.jpg</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algn="l"/>
                      <a:r>
                        <a:rPr lang="en-US" sz="1000">
                          <a:latin typeface="Arial" panose="020B0604020202020204" pitchFamily="34" charset="0"/>
                          <a:cs typeface="Arial" panose="020B0604020202020204" pitchFamily="34" charset="0"/>
                        </a:rPr>
                        <a:t>http://www.1.com/34.jpg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a:latin typeface="Arial" panose="020B0604020202020204" pitchFamily="34" charset="0"/>
                          <a:cs typeface="Arial" panose="020B0604020202020204" pitchFamily="34" charset="0"/>
                          <a:hlinkClick r:id="rId4"/>
                        </a:rPr>
                        <a:t>http://www.1.com/34.jpg</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algn="l"/>
                      <a:r>
                        <a:rPr lang="en-US" sz="1000">
                          <a:latin typeface="Arial" panose="020B0604020202020204" pitchFamily="34" charset="0"/>
                          <a:cs typeface="Arial" panose="020B0604020202020204" pitchFamily="34" charset="0"/>
                        </a:rPr>
                        <a:t>587.jpg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http://www.1.com/587.Jpg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algn="l"/>
                      <a:r>
                        <a:rPr lang="en-US" sz="1000">
                          <a:latin typeface="Arial" panose="020B0604020202020204" pitchFamily="34" charset="0"/>
                          <a:cs typeface="Arial" panose="020B0604020202020204" pitchFamily="34" charset="0"/>
                        </a:rPr>
                        <a:t>http://www.1.36.jpg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http://www.1.36.jpg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12430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0"/>
          </p:nvPr>
        </p:nvSpPr>
        <p:spPr/>
        <p:txBody>
          <a:bodyPr/>
          <a:lstStyle/>
          <a:p>
            <a:pPr fontAlgn="base">
              <a:lnSpc>
                <a:spcPts val="2100"/>
              </a:lnSpc>
              <a:spcBef>
                <a:spcPts val="0"/>
              </a:spcBef>
              <a:spcAft>
                <a:spcPts val="600"/>
              </a:spcAft>
              <a:buClr>
                <a:srgbClr val="FFC000"/>
              </a:buClr>
              <a:buSzPct val="100000"/>
            </a:pPr>
            <a:r>
              <a:rPr lang="en-US" sz="2200" kern="0" dirty="0">
                <a:solidFill>
                  <a:srgbClr val="000000"/>
                </a:solidFill>
              </a:rPr>
              <a:t>Special Notes for Images</a:t>
            </a:r>
          </a:p>
          <a:p>
            <a:pPr marL="461963" indent="-227013" fontAlgn="base">
              <a:lnSpc>
                <a:spcPts val="2200"/>
              </a:lnSpc>
              <a:spcBef>
                <a:spcPts val="0"/>
              </a:spcBef>
              <a:spcAft>
                <a:spcPts val="900"/>
              </a:spcAft>
              <a:buClr>
                <a:srgbClr val="FFC000"/>
              </a:buClr>
              <a:buSzPct val="100000"/>
              <a:buFont typeface="Wingdings" pitchFamily="2" charset="2"/>
              <a:buChar char="§"/>
            </a:pPr>
            <a:r>
              <a:rPr lang="en-US" b="0" kern="0" noProof="0" dirty="0">
                <a:solidFill>
                  <a:srgbClr val="000000"/>
                </a:solidFill>
              </a:rPr>
              <a:t>In the Catalog file, you can refer to a </a:t>
            </a:r>
            <a:r>
              <a:rPr lang="en-US" kern="0" noProof="0" dirty="0">
                <a:solidFill>
                  <a:srgbClr val="000000"/>
                </a:solidFill>
                <a:latin typeface="+mn-lt"/>
              </a:rPr>
              <a:t>Remote Image</a:t>
            </a:r>
            <a:r>
              <a:rPr lang="en-US" b="0" kern="0" noProof="0" dirty="0">
                <a:solidFill>
                  <a:srgbClr val="000000"/>
                </a:solidFill>
              </a:rPr>
              <a:t>—using a URL—or you can refer to a </a:t>
            </a:r>
            <a:r>
              <a:rPr lang="en-US" kern="0" noProof="0" dirty="0">
                <a:solidFill>
                  <a:srgbClr val="000000"/>
                </a:solidFill>
                <a:latin typeface="+mn-lt"/>
              </a:rPr>
              <a:t>Local Image</a:t>
            </a:r>
            <a:r>
              <a:rPr lang="en-US" b="0" kern="0" noProof="0" dirty="0">
                <a:solidFill>
                  <a:srgbClr val="000000"/>
                </a:solidFill>
              </a:rPr>
              <a:t>, and send that image to </a:t>
            </a:r>
            <a:r>
              <a:rPr lang="en-US" b="0" kern="0" noProof="0" dirty="0" err="1">
                <a:solidFill>
                  <a:srgbClr val="000000"/>
                </a:solidFill>
              </a:rPr>
              <a:t>Ariba</a:t>
            </a:r>
            <a:r>
              <a:rPr lang="en-US" b="0" kern="0" noProof="0" dirty="0">
                <a:solidFill>
                  <a:srgbClr val="000000"/>
                </a:solidFill>
              </a:rPr>
              <a:t> to store</a:t>
            </a:r>
          </a:p>
          <a:p>
            <a:pPr marL="461963" indent="-227013" fontAlgn="base">
              <a:lnSpc>
                <a:spcPts val="2200"/>
              </a:lnSpc>
              <a:spcBef>
                <a:spcPts val="0"/>
              </a:spcBef>
              <a:spcAft>
                <a:spcPts val="400"/>
              </a:spcAft>
              <a:buClr>
                <a:srgbClr val="FFC000"/>
              </a:buClr>
              <a:buSzPct val="100000"/>
              <a:buFont typeface="Wingdings" pitchFamily="2" charset="2"/>
              <a:buChar char="§"/>
            </a:pPr>
            <a:r>
              <a:rPr lang="en-US" b="0" kern="0" noProof="0" dirty="0">
                <a:solidFill>
                  <a:srgbClr val="000000"/>
                </a:solidFill>
              </a:rPr>
              <a:t>Using </a:t>
            </a:r>
            <a:r>
              <a:rPr lang="en-US" kern="0" noProof="0" dirty="0">
                <a:solidFill>
                  <a:srgbClr val="000000"/>
                </a:solidFill>
                <a:latin typeface="+mn-lt"/>
              </a:rPr>
              <a:t>Remote Images </a:t>
            </a:r>
            <a:r>
              <a:rPr lang="en-US" b="0" kern="0" noProof="0" dirty="0">
                <a:solidFill>
                  <a:srgbClr val="000000"/>
                </a:solidFill>
              </a:rPr>
              <a:t>is preferred</a:t>
            </a:r>
          </a:p>
          <a:p>
            <a:pPr marL="628650" lvl="1" indent="-171450" fontAlgn="base">
              <a:lnSpc>
                <a:spcPts val="2200"/>
              </a:lnSpc>
              <a:spcBef>
                <a:spcPts val="0"/>
              </a:spcBef>
              <a:spcAft>
                <a:spcPts val="400"/>
              </a:spcAft>
              <a:buClrTx/>
              <a:buFont typeface="Arial" panose="020B0604020202020204" pitchFamily="34" charset="0"/>
              <a:buChar char="•"/>
            </a:pPr>
            <a:r>
              <a:rPr lang="en-US" b="0" kern="0" noProof="0" dirty="0"/>
              <a:t>Be sure the </a:t>
            </a:r>
            <a:r>
              <a:rPr lang="en-US" kern="0" noProof="0" dirty="0"/>
              <a:t>URL in the Template </a:t>
            </a:r>
            <a:r>
              <a:rPr lang="en-US" b="0" kern="0" noProof="0" dirty="0"/>
              <a:t>is </a:t>
            </a:r>
            <a:r>
              <a:rPr lang="en-US" b="0" i="1" kern="0" noProof="0" dirty="0">
                <a:latin typeface="+mn-lt"/>
              </a:rPr>
              <a:t>complete</a:t>
            </a:r>
            <a:r>
              <a:rPr lang="en-US" b="0" kern="0" noProof="0" dirty="0"/>
              <a:t> (including http://) </a:t>
            </a:r>
            <a:r>
              <a:rPr lang="en-US" b="0" i="1" kern="0" noProof="0" dirty="0">
                <a:latin typeface="+mn-lt"/>
              </a:rPr>
              <a:t>Example: </a:t>
            </a:r>
            <a:r>
              <a:rPr lang="en-US" b="0" kern="0" noProof="0" dirty="0"/>
              <a:t>http://server/directory/imagefilename.jpg </a:t>
            </a:r>
          </a:p>
          <a:p>
            <a:pPr marL="628650" indent="-171450" fontAlgn="base">
              <a:lnSpc>
                <a:spcPts val="2200"/>
              </a:lnSpc>
              <a:spcBef>
                <a:spcPts val="0"/>
              </a:spcBef>
              <a:spcAft>
                <a:spcPts val="900"/>
              </a:spcAft>
              <a:buClrTx/>
              <a:buSzPct val="100000"/>
              <a:buFont typeface="Arial" panose="020B0604020202020204" pitchFamily="34" charset="0"/>
              <a:buChar char="•"/>
            </a:pPr>
            <a:r>
              <a:rPr lang="en-US" b="0" kern="0" noProof="0" dirty="0"/>
              <a:t>Point to the image itself—not a program that serves up images</a:t>
            </a:r>
          </a:p>
          <a:p>
            <a:pPr marL="461963" indent="-227013" fontAlgn="base">
              <a:lnSpc>
                <a:spcPts val="2200"/>
              </a:lnSpc>
              <a:spcBef>
                <a:spcPts val="0"/>
              </a:spcBef>
              <a:spcAft>
                <a:spcPts val="400"/>
              </a:spcAft>
              <a:buClr>
                <a:srgbClr val="FFC000"/>
              </a:buClr>
              <a:buSzPct val="100000"/>
              <a:buFont typeface="Wingdings" pitchFamily="2" charset="2"/>
              <a:buChar char="§"/>
            </a:pPr>
            <a:r>
              <a:rPr lang="en-US" b="0" kern="0" noProof="0" dirty="0">
                <a:solidFill>
                  <a:srgbClr val="000000"/>
                </a:solidFill>
              </a:rPr>
              <a:t>If you use </a:t>
            </a:r>
            <a:r>
              <a:rPr lang="en-US" kern="0" noProof="0" dirty="0">
                <a:solidFill>
                  <a:srgbClr val="000000"/>
                </a:solidFill>
                <a:latin typeface="+mn-lt"/>
              </a:rPr>
              <a:t>Local Images</a:t>
            </a:r>
          </a:p>
          <a:p>
            <a:pPr marL="628650" lvl="1" indent="-171450" fontAlgn="base">
              <a:lnSpc>
                <a:spcPts val="2200"/>
              </a:lnSpc>
              <a:spcBef>
                <a:spcPts val="0"/>
              </a:spcBef>
              <a:spcAft>
                <a:spcPts val="400"/>
              </a:spcAft>
              <a:buClrTx/>
              <a:buFont typeface="Arial" panose="020B0604020202020204" pitchFamily="34" charset="0"/>
              <a:buChar char="•"/>
            </a:pPr>
            <a:r>
              <a:rPr lang="en-US" kern="0" noProof="0" dirty="0">
                <a:solidFill>
                  <a:srgbClr val="000000"/>
                </a:solidFill>
              </a:rPr>
              <a:t>Be sure the filename in the Template is </a:t>
            </a:r>
            <a:r>
              <a:rPr lang="en-US" i="1" kern="0" noProof="0" dirty="0">
                <a:solidFill>
                  <a:srgbClr val="000000"/>
                </a:solidFill>
                <a:latin typeface="+mn-lt"/>
              </a:rPr>
              <a:t>exact</a:t>
            </a:r>
            <a:r>
              <a:rPr lang="en-US" kern="0" noProof="0" dirty="0">
                <a:solidFill>
                  <a:srgbClr val="000000"/>
                </a:solidFill>
              </a:rPr>
              <a:t>—including upper and lower case</a:t>
            </a:r>
            <a:br>
              <a:rPr lang="en-US" kern="0" dirty="0">
                <a:solidFill>
                  <a:srgbClr val="000000"/>
                </a:solidFill>
              </a:rPr>
            </a:br>
            <a:r>
              <a:rPr lang="en-US" i="1" kern="0" noProof="0" dirty="0">
                <a:solidFill>
                  <a:srgbClr val="000000"/>
                </a:solidFill>
                <a:latin typeface="+mn-lt"/>
              </a:rPr>
              <a:t>Example: </a:t>
            </a:r>
            <a:r>
              <a:rPr lang="en-US" kern="0" noProof="0" dirty="0">
                <a:solidFill>
                  <a:srgbClr val="000000"/>
                </a:solidFill>
              </a:rPr>
              <a:t>FileName.jpg  -or-  lowercasename.jpg</a:t>
            </a:r>
          </a:p>
          <a:p>
            <a:pPr marL="628650" indent="-171450" fontAlgn="base">
              <a:lnSpc>
                <a:spcPts val="2200"/>
              </a:lnSpc>
              <a:spcBef>
                <a:spcPts val="0"/>
              </a:spcBef>
              <a:spcAft>
                <a:spcPts val="900"/>
              </a:spcAft>
              <a:buClrTx/>
              <a:buSzPct val="100000"/>
              <a:buFont typeface="Arial" panose="020B0604020202020204" pitchFamily="34" charset="0"/>
              <a:buChar char="•"/>
            </a:pPr>
            <a:r>
              <a:rPr lang="en-US" b="0" kern="0" noProof="0" dirty="0">
                <a:solidFill>
                  <a:srgbClr val="000000"/>
                </a:solidFill>
              </a:rPr>
              <a:t>Load images in a zip file format with the Customer Name and Supplier Name on the AN</a:t>
            </a:r>
          </a:p>
        </p:txBody>
      </p:sp>
      <p:sp>
        <p:nvSpPr>
          <p:cNvPr id="3" name="Title 2"/>
          <p:cNvSpPr>
            <a:spLocks noGrp="1"/>
          </p:cNvSpPr>
          <p:nvPr>
            <p:ph type="title"/>
          </p:nvPr>
        </p:nvSpPr>
        <p:spPr/>
        <p:txBody>
          <a:bodyPr/>
          <a:lstStyle/>
          <a:p>
            <a:r>
              <a:rPr lang="en-US" noProof="0" dirty="0"/>
              <a:t>Creating a CIF Catalog</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
        <p:nvSpPr>
          <p:cNvPr id="7"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Tree>
    <p:extLst>
      <p:ext uri="{BB962C8B-B14F-4D97-AF65-F5344CB8AC3E}">
        <p14:creationId xmlns:p14="http://schemas.microsoft.com/office/powerpoint/2010/main" val="4120804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The Catalog </a:t>
            </a:r>
            <a:r>
              <a:rPr lang="en-US" noProof="0" dirty="0">
                <a:solidFill>
                  <a:schemeClr val="accent1"/>
                </a:solidFill>
                <a:latin typeface="+mj-lt"/>
              </a:rPr>
              <a:t>User Interface</a:t>
            </a:r>
          </a:p>
        </p:txBody>
      </p:sp>
    </p:spTree>
    <p:extLst>
      <p:ext uri="{BB962C8B-B14F-4D97-AF65-F5344CB8AC3E}">
        <p14:creationId xmlns:p14="http://schemas.microsoft.com/office/powerpoint/2010/main" val="1685200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a:lnSpc>
                <a:spcPts val="2300"/>
              </a:lnSpc>
              <a:spcBef>
                <a:spcPts val="0"/>
              </a:spcBef>
              <a:spcAft>
                <a:spcPts val="1200"/>
              </a:spcAft>
            </a:pPr>
            <a:r>
              <a:rPr lang="en-US" sz="2200" dirty="0"/>
              <a:t>This is how a static Catalog item is displayed in the Catalog interface. Clicking on the Short Name takes you to the Details screen for this item.</a:t>
            </a:r>
          </a:p>
        </p:txBody>
      </p:sp>
      <p:sp>
        <p:nvSpPr>
          <p:cNvPr id="2" name="Title 1"/>
          <p:cNvSpPr>
            <a:spLocks noGrp="1"/>
          </p:cNvSpPr>
          <p:nvPr>
            <p:ph type="title"/>
          </p:nvPr>
        </p:nvSpPr>
        <p:spPr/>
        <p:txBody>
          <a:bodyPr/>
          <a:lstStyle/>
          <a:p>
            <a:r>
              <a:rPr lang="en-US" spc="-50" dirty="0"/>
              <a:t>The Catalog Interface Item View</a:t>
            </a:r>
          </a:p>
        </p:txBody>
      </p:sp>
      <p:pic>
        <p:nvPicPr>
          <p:cNvPr id="11" name="Picture 10">
            <a:extLst>
              <a:ext uri="{FF2B5EF4-FFF2-40B4-BE49-F238E27FC236}">
                <a16:creationId xmlns:a16="http://schemas.microsoft.com/office/drawing/2014/main" id="{044F62E1-E882-413A-A3BB-9653B6A256A9}"/>
              </a:ext>
            </a:extLst>
          </p:cNvPr>
          <p:cNvPicPr>
            <a:picLocks noChangeAspect="1"/>
          </p:cNvPicPr>
          <p:nvPr/>
        </p:nvPicPr>
        <p:blipFill rotWithShape="1">
          <a:blip r:embed="rId3"/>
          <a:srcRect l="32439" t="29491" r="23304" b="50756"/>
          <a:stretch/>
        </p:blipFill>
        <p:spPr>
          <a:xfrm>
            <a:off x="1748995" y="3066425"/>
            <a:ext cx="8696484" cy="2095323"/>
          </a:xfrm>
          <a:prstGeom prst="rect">
            <a:avLst/>
          </a:prstGeom>
        </p:spPr>
      </p:pic>
      <p:sp>
        <p:nvSpPr>
          <p:cNvPr id="12" name="TextBox 11">
            <a:extLst>
              <a:ext uri="{FF2B5EF4-FFF2-40B4-BE49-F238E27FC236}">
                <a16:creationId xmlns:a16="http://schemas.microsoft.com/office/drawing/2014/main" id="{760BDBC8-6A1B-4281-92BE-71D7C7730396}"/>
              </a:ext>
            </a:extLst>
          </p:cNvPr>
          <p:cNvSpPr txBox="1"/>
          <p:nvPr/>
        </p:nvSpPr>
        <p:spPr>
          <a:xfrm>
            <a:off x="5290925" y="2418992"/>
            <a:ext cx="2564441" cy="307777"/>
          </a:xfrm>
          <a:prstGeom prst="rect">
            <a:avLst/>
          </a:prstGeom>
          <a:solidFill>
            <a:schemeClr val="bg1"/>
          </a:solidFill>
        </p:spPr>
        <p:txBody>
          <a:bodyPr wrap="square" rtlCol="0">
            <a:spAutoFit/>
          </a:bodyPr>
          <a:lstStyle/>
          <a:p>
            <a:r>
              <a:rPr lang="en-US" sz="1400" dirty="0">
                <a:latin typeface="Arial" panose="020B0604020202020204" pitchFamily="34" charset="0"/>
              </a:rPr>
              <a:t>Short Name (80 characters)</a:t>
            </a:r>
          </a:p>
        </p:txBody>
      </p:sp>
      <p:cxnSp>
        <p:nvCxnSpPr>
          <p:cNvPr id="13" name="Straight Arrow Connector 12">
            <a:extLst>
              <a:ext uri="{FF2B5EF4-FFF2-40B4-BE49-F238E27FC236}">
                <a16:creationId xmlns:a16="http://schemas.microsoft.com/office/drawing/2014/main" id="{1B2A2F80-8E50-46F7-9C08-F3ED400D1C97}"/>
              </a:ext>
            </a:extLst>
          </p:cNvPr>
          <p:cNvCxnSpPr>
            <a:stCxn id="12" idx="1"/>
          </p:cNvCxnSpPr>
          <p:nvPr/>
        </p:nvCxnSpPr>
        <p:spPr>
          <a:xfrm flipH="1">
            <a:off x="4541176" y="2572880"/>
            <a:ext cx="749748" cy="705030"/>
          </a:xfrm>
          <a:prstGeom prst="straightConnector1">
            <a:avLst/>
          </a:prstGeom>
          <a:ln w="6350">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3FC2432-CBE4-4AC0-B75A-B10E96A75CBA}"/>
              </a:ext>
            </a:extLst>
          </p:cNvPr>
          <p:cNvSpPr txBox="1"/>
          <p:nvPr/>
        </p:nvSpPr>
        <p:spPr>
          <a:xfrm>
            <a:off x="7340951" y="5501405"/>
            <a:ext cx="2795977" cy="307777"/>
          </a:xfrm>
          <a:prstGeom prst="rect">
            <a:avLst/>
          </a:prstGeom>
          <a:solidFill>
            <a:schemeClr val="bg1"/>
          </a:solidFill>
        </p:spPr>
        <p:txBody>
          <a:bodyPr wrap="square" rtlCol="0">
            <a:spAutoFit/>
          </a:bodyPr>
          <a:lstStyle/>
          <a:p>
            <a:r>
              <a:rPr lang="en-US" sz="1400" dirty="0">
                <a:latin typeface="Arial" panose="020B0604020202020204" pitchFamily="34" charset="0"/>
              </a:rPr>
              <a:t>Description (2,000 characters)</a:t>
            </a:r>
          </a:p>
        </p:txBody>
      </p:sp>
      <p:cxnSp>
        <p:nvCxnSpPr>
          <p:cNvPr id="15" name="Straight Arrow Connector 14">
            <a:extLst>
              <a:ext uri="{FF2B5EF4-FFF2-40B4-BE49-F238E27FC236}">
                <a16:creationId xmlns:a16="http://schemas.microsoft.com/office/drawing/2014/main" id="{3179DC5C-639B-44F4-9575-2DFC3B607F3B}"/>
              </a:ext>
            </a:extLst>
          </p:cNvPr>
          <p:cNvCxnSpPr/>
          <p:nvPr/>
        </p:nvCxnSpPr>
        <p:spPr>
          <a:xfrm flipH="1" flipV="1">
            <a:off x="7102479" y="4433200"/>
            <a:ext cx="745251" cy="1112194"/>
          </a:xfrm>
          <a:prstGeom prst="straightConnector1">
            <a:avLst/>
          </a:prstGeom>
          <a:ln w="6350">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302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a:lnSpc>
                <a:spcPts val="2300"/>
              </a:lnSpc>
              <a:spcBef>
                <a:spcPts val="0"/>
              </a:spcBef>
              <a:spcAft>
                <a:spcPts val="1200"/>
              </a:spcAft>
            </a:pPr>
            <a:r>
              <a:rPr lang="en-US" sz="2200" dirty="0"/>
              <a:t>This is a how a static Catalog Item Detail view is displayed in the Catalog interface.</a:t>
            </a:r>
          </a:p>
        </p:txBody>
      </p:sp>
      <p:sp>
        <p:nvSpPr>
          <p:cNvPr id="2" name="Title 1"/>
          <p:cNvSpPr>
            <a:spLocks noGrp="1"/>
          </p:cNvSpPr>
          <p:nvPr>
            <p:ph type="title"/>
          </p:nvPr>
        </p:nvSpPr>
        <p:spPr/>
        <p:txBody>
          <a:bodyPr/>
          <a:lstStyle/>
          <a:p>
            <a:r>
              <a:rPr lang="en-US" spc="-50" dirty="0"/>
              <a:t>The Catalog Interface Detail View</a:t>
            </a:r>
          </a:p>
        </p:txBody>
      </p:sp>
      <p:sp>
        <p:nvSpPr>
          <p:cNvPr id="7" name="TextBox 6">
            <a:extLst>
              <a:ext uri="{FF2B5EF4-FFF2-40B4-BE49-F238E27FC236}">
                <a16:creationId xmlns:a16="http://schemas.microsoft.com/office/drawing/2014/main" id="{105D0105-F754-4C2F-8559-C22E6D8810CC}"/>
              </a:ext>
            </a:extLst>
          </p:cNvPr>
          <p:cNvSpPr txBox="1"/>
          <p:nvPr/>
        </p:nvSpPr>
        <p:spPr>
          <a:xfrm>
            <a:off x="957206" y="4174329"/>
            <a:ext cx="1312298" cy="954107"/>
          </a:xfrm>
          <a:prstGeom prst="rect">
            <a:avLst/>
          </a:prstGeom>
          <a:solidFill>
            <a:schemeClr val="bg1"/>
          </a:solidFill>
        </p:spPr>
        <p:txBody>
          <a:bodyPr wrap="square" rtlCol="0">
            <a:spAutoFit/>
          </a:bodyPr>
          <a:lstStyle/>
          <a:p>
            <a:r>
              <a:rPr lang="en-US" sz="1400" dirty="0">
                <a:latin typeface="Arial" panose="020B0604020202020204" pitchFamily="34" charset="0"/>
              </a:rPr>
              <a:t>Additional Information, </a:t>
            </a:r>
            <a:br>
              <a:rPr lang="en-US" sz="1400" dirty="0">
                <a:latin typeface="Arial" panose="020B0604020202020204" pitchFamily="34" charset="0"/>
              </a:rPr>
            </a:br>
            <a:r>
              <a:rPr lang="en-US" sz="1400" dirty="0">
                <a:latin typeface="Arial" panose="020B0604020202020204" pitchFamily="34" charset="0"/>
              </a:rPr>
              <a:t>links and</a:t>
            </a:r>
            <a:br>
              <a:rPr lang="en-US" sz="1400" dirty="0">
                <a:latin typeface="Arial" panose="020B0604020202020204" pitchFamily="34" charset="0"/>
              </a:rPr>
            </a:br>
            <a:r>
              <a:rPr lang="en-US" sz="1400" dirty="0">
                <a:latin typeface="Arial" panose="020B0604020202020204" pitchFamily="34" charset="0"/>
              </a:rPr>
              <a:t>custom fields</a:t>
            </a:r>
          </a:p>
        </p:txBody>
      </p:sp>
      <p:pic>
        <p:nvPicPr>
          <p:cNvPr id="10" name="Picture 9">
            <a:extLst>
              <a:ext uri="{FF2B5EF4-FFF2-40B4-BE49-F238E27FC236}">
                <a16:creationId xmlns:a16="http://schemas.microsoft.com/office/drawing/2014/main" id="{15ECC5D4-D23B-4F61-A0A9-DE5AFC3421A3}"/>
              </a:ext>
            </a:extLst>
          </p:cNvPr>
          <p:cNvPicPr>
            <a:picLocks noChangeAspect="1"/>
          </p:cNvPicPr>
          <p:nvPr/>
        </p:nvPicPr>
        <p:blipFill rotWithShape="1">
          <a:blip r:embed="rId3"/>
          <a:srcRect l="36346" t="29487" r="17820" b="14490"/>
          <a:stretch/>
        </p:blipFill>
        <p:spPr>
          <a:xfrm>
            <a:off x="3059095" y="2241427"/>
            <a:ext cx="6076983" cy="4009946"/>
          </a:xfrm>
          <a:prstGeom prst="rect">
            <a:avLst/>
          </a:prstGeom>
        </p:spPr>
      </p:pic>
      <p:cxnSp>
        <p:nvCxnSpPr>
          <p:cNvPr id="11" name="Straight Arrow Connector 10">
            <a:extLst>
              <a:ext uri="{FF2B5EF4-FFF2-40B4-BE49-F238E27FC236}">
                <a16:creationId xmlns:a16="http://schemas.microsoft.com/office/drawing/2014/main" id="{DD050679-BEEF-4AEB-9045-062A5AE7EF02}"/>
              </a:ext>
            </a:extLst>
          </p:cNvPr>
          <p:cNvCxnSpPr>
            <a:cxnSpLocks/>
          </p:cNvCxnSpPr>
          <p:nvPr/>
        </p:nvCxnSpPr>
        <p:spPr>
          <a:xfrm>
            <a:off x="2200493" y="4968374"/>
            <a:ext cx="2090629" cy="383842"/>
          </a:xfrm>
          <a:prstGeom prst="straightConnector1">
            <a:avLst/>
          </a:prstGeom>
          <a:ln w="6350">
            <a:solidFill>
              <a:srgbClr val="C00000"/>
            </a:solidFill>
            <a:headEnd type="none"/>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863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Uploading and Publishing</a:t>
            </a:r>
            <a:br>
              <a:rPr lang="en-US" noProof="0" dirty="0">
                <a:latin typeface="+mj-lt"/>
              </a:rPr>
            </a:br>
            <a:r>
              <a:rPr lang="en-US" noProof="0" dirty="0">
                <a:solidFill>
                  <a:schemeClr val="accent1"/>
                </a:solidFill>
                <a:latin typeface="+mj-lt"/>
              </a:rPr>
              <a:t>New Catalogs</a:t>
            </a:r>
          </a:p>
        </p:txBody>
      </p:sp>
    </p:spTree>
    <p:extLst>
      <p:ext uri="{BB962C8B-B14F-4D97-AF65-F5344CB8AC3E}">
        <p14:creationId xmlns:p14="http://schemas.microsoft.com/office/powerpoint/2010/main" val="4015990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30188" indent="-230188">
              <a:lnSpc>
                <a:spcPts val="2300"/>
              </a:lnSpc>
              <a:spcBef>
                <a:spcPts val="0"/>
              </a:spcBef>
              <a:spcAft>
                <a:spcPts val="900"/>
              </a:spcAft>
              <a:buFont typeface="Wingdings" pitchFamily="2" charset="2"/>
              <a:buChar char="§"/>
            </a:pPr>
            <a:r>
              <a:rPr lang="en-US" sz="2200" dirty="0"/>
              <a:t>Login to Ariba Network</a:t>
            </a:r>
          </a:p>
          <a:p>
            <a:pPr marL="400050" lvl="2" indent="-169863">
              <a:lnSpc>
                <a:spcPts val="2000"/>
              </a:lnSpc>
              <a:spcBef>
                <a:spcPts val="0"/>
              </a:spcBef>
              <a:spcAft>
                <a:spcPts val="200"/>
              </a:spcAft>
              <a:buFont typeface="Wingdings" pitchFamily="2" charset="2"/>
              <a:buChar char="§"/>
            </a:pPr>
            <a:r>
              <a:rPr lang="en-US" dirty="0"/>
              <a:t>Go to: </a:t>
            </a:r>
            <a:r>
              <a:rPr lang="en-US" dirty="0">
                <a:hlinkClick r:id="rId3"/>
              </a:rPr>
              <a:t>http://supplier.ariba.com</a:t>
            </a:r>
            <a:endParaRPr lang="en-US" dirty="0"/>
          </a:p>
          <a:p>
            <a:pPr marL="400050" lvl="2" indent="-169863">
              <a:lnSpc>
                <a:spcPts val="2000"/>
              </a:lnSpc>
              <a:spcBef>
                <a:spcPts val="0"/>
              </a:spcBef>
              <a:spcAft>
                <a:spcPts val="200"/>
              </a:spcAft>
              <a:buFont typeface="Wingdings" pitchFamily="2" charset="2"/>
              <a:buChar char="§"/>
            </a:pPr>
            <a:r>
              <a:rPr lang="en-US" dirty="0"/>
              <a:t>Log in with your Username and Password</a:t>
            </a:r>
          </a:p>
        </p:txBody>
      </p:sp>
      <p:sp>
        <p:nvSpPr>
          <p:cNvPr id="2" name="Title 1"/>
          <p:cNvSpPr>
            <a:spLocks noGrp="1"/>
          </p:cNvSpPr>
          <p:nvPr>
            <p:ph type="title"/>
          </p:nvPr>
        </p:nvSpPr>
        <p:spPr/>
        <p:txBody>
          <a:bodyPr/>
          <a:lstStyle/>
          <a:p>
            <a:r>
              <a:rPr lang="en-US" spc="-50" dirty="0"/>
              <a:t>Uploading and Publishing New Catalogs</a:t>
            </a:r>
          </a:p>
        </p:txBody>
      </p:sp>
      <p:grpSp>
        <p:nvGrpSpPr>
          <p:cNvPr id="5" name="Group 4"/>
          <p:cNvGrpSpPr/>
          <p:nvPr/>
        </p:nvGrpSpPr>
        <p:grpSpPr>
          <a:xfrm>
            <a:off x="3096325" y="2739804"/>
            <a:ext cx="6009524" cy="3466667"/>
            <a:chOff x="2286700" y="2625504"/>
            <a:chExt cx="6009524" cy="3466667"/>
          </a:xfrm>
        </p:grpSpPr>
        <p:pic>
          <p:nvPicPr>
            <p:cNvPr id="4" name="Picture 3"/>
            <p:cNvPicPr>
              <a:picLocks noChangeAspect="1"/>
            </p:cNvPicPr>
            <p:nvPr/>
          </p:nvPicPr>
          <p:blipFill>
            <a:blip r:embed="rId4"/>
            <a:stretch>
              <a:fillRect/>
            </a:stretch>
          </p:blipFill>
          <p:spPr>
            <a:xfrm>
              <a:off x="2286700" y="2625504"/>
              <a:ext cx="6009524" cy="346666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8" name="Rectangle 7"/>
            <p:cNvSpPr/>
            <p:nvPr/>
          </p:nvSpPr>
          <p:spPr>
            <a:xfrm>
              <a:off x="2546642" y="3682703"/>
              <a:ext cx="1752258" cy="8666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Tree>
    <p:extLst>
      <p:ext uri="{BB962C8B-B14F-4D97-AF65-F5344CB8AC3E}">
        <p14:creationId xmlns:p14="http://schemas.microsoft.com/office/powerpoint/2010/main" val="119415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4716000"/>
          </a:xfrm>
          <a:prstGeom prst="rect">
            <a:avLst/>
          </a:prstGeom>
        </p:spPr>
        <p:txBody>
          <a:bodyPr>
            <a:normAutofit fontScale="85000" lnSpcReduction="10000"/>
          </a:bodyPr>
          <a:lstStyle/>
          <a:p>
            <a:pPr marL="228600" indent="-228600">
              <a:lnSpc>
                <a:spcPts val="2300"/>
              </a:lnSpc>
              <a:spcBef>
                <a:spcPts val="0"/>
              </a:spcBef>
              <a:spcAft>
                <a:spcPts val="600"/>
              </a:spcAft>
              <a:buFont typeface="Wingdings" pitchFamily="2" charset="2"/>
              <a:buChar char="§"/>
            </a:pPr>
            <a:r>
              <a:rPr lang="en-US" sz="2200" dirty="0"/>
              <a:t>Switch to your Test Account</a:t>
            </a:r>
          </a:p>
          <a:p>
            <a:pPr marL="403225" lvl="1" indent="-177800">
              <a:lnSpc>
                <a:spcPts val="2000"/>
              </a:lnSpc>
              <a:spcBef>
                <a:spcPts val="0"/>
              </a:spcBef>
              <a:spcAft>
                <a:spcPts val="600"/>
              </a:spcAft>
            </a:pPr>
            <a:r>
              <a:rPr lang="en-US" dirty="0"/>
              <a:t>Your Catalog should be loaded and tested in your Test Account. (</a:t>
            </a:r>
            <a:r>
              <a:rPr lang="en-US" i="1" dirty="0"/>
              <a:t>Note: </a:t>
            </a:r>
            <a:r>
              <a:rPr lang="en-US" dirty="0"/>
              <a:t>If you are instructed to load a Catalog to a Production account, just skip this step)</a:t>
            </a:r>
          </a:p>
          <a:p>
            <a:pPr marL="403225" lvl="1" indent="-177800">
              <a:lnSpc>
                <a:spcPts val="2000"/>
              </a:lnSpc>
              <a:spcBef>
                <a:spcPts val="0"/>
              </a:spcBef>
              <a:spcAft>
                <a:spcPts val="600"/>
              </a:spcAft>
            </a:pPr>
            <a:r>
              <a:rPr lang="en-US" dirty="0"/>
              <a:t>Find your name and click for the pull down menu, then click “Switch To Test ID”</a:t>
            </a:r>
          </a:p>
          <a:p>
            <a:pPr marL="403225" lvl="1" indent="-177800">
              <a:lnSpc>
                <a:spcPts val="2000"/>
              </a:lnSpc>
              <a:spcBef>
                <a:spcPts val="0"/>
              </a:spcBef>
              <a:spcAft>
                <a:spcPts val="600"/>
              </a:spcAft>
            </a:pPr>
            <a:r>
              <a:rPr lang="en-US" dirty="0"/>
              <a:t>If you don’t see a “Switch to Test ID” link, your Test account has not yet been set up. Contact your </a:t>
            </a:r>
            <a:r>
              <a:rPr lang="en-US" dirty="0" err="1"/>
              <a:t>Ariba</a:t>
            </a:r>
            <a:r>
              <a:rPr lang="en-US" dirty="0"/>
              <a:t> Network Administrator</a:t>
            </a:r>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marL="403225" lvl="1" indent="-177800">
              <a:lnSpc>
                <a:spcPts val="1700"/>
              </a:lnSpc>
              <a:spcBef>
                <a:spcPts val="400"/>
              </a:spcBef>
              <a:spcAft>
                <a:spcPts val="200"/>
              </a:spcAft>
            </a:pPr>
            <a:r>
              <a:rPr lang="en-US" dirty="0"/>
              <a:t>You will get a warning. </a:t>
            </a:r>
            <a:r>
              <a:rPr lang="en-US" b="1" dirty="0"/>
              <a:t>“You are about to switch to Test Mode.” </a:t>
            </a:r>
            <a:r>
              <a:rPr lang="en-US" dirty="0"/>
              <a:t>Click “OK”</a:t>
            </a:r>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pic>
        <p:nvPicPr>
          <p:cNvPr id="9" name="Picture 8">
            <a:extLst>
              <a:ext uri="{FF2B5EF4-FFF2-40B4-BE49-F238E27FC236}">
                <a16:creationId xmlns:a16="http://schemas.microsoft.com/office/drawing/2014/main" id="{46CC2FB3-6555-40A6-8898-6821B2459AAC}"/>
              </a:ext>
            </a:extLst>
          </p:cNvPr>
          <p:cNvPicPr>
            <a:picLocks noChangeAspect="1"/>
          </p:cNvPicPr>
          <p:nvPr/>
        </p:nvPicPr>
        <p:blipFill rotWithShape="1">
          <a:blip r:embed="rId3"/>
          <a:srcRect l="27908" t="55385" r="10419" b="19088"/>
          <a:stretch/>
        </p:blipFill>
        <p:spPr>
          <a:xfrm>
            <a:off x="2772002" y="3200399"/>
            <a:ext cx="6501652" cy="2717110"/>
          </a:xfrm>
          <a:prstGeom prst="rect">
            <a:avLst/>
          </a:prstGeom>
        </p:spPr>
      </p:pic>
    </p:spTree>
    <p:extLst>
      <p:ext uri="{BB962C8B-B14F-4D97-AF65-F5344CB8AC3E}">
        <p14:creationId xmlns:p14="http://schemas.microsoft.com/office/powerpoint/2010/main" val="1518177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900"/>
              </a:spcAft>
              <a:buFont typeface="Wingdings" pitchFamily="2" charset="2"/>
              <a:buChar char="§"/>
            </a:pPr>
            <a:r>
              <a:rPr lang="en-US" sz="2200" dirty="0"/>
              <a:t>When uploading a Catalog on Ariba Network, there are four steps you will follow:</a:t>
            </a:r>
          </a:p>
          <a:p>
            <a:pPr marL="746125" lvl="1" indent="-284163">
              <a:lnSpc>
                <a:spcPts val="2000"/>
              </a:lnSpc>
              <a:spcBef>
                <a:spcPts val="0"/>
              </a:spcBef>
              <a:spcAft>
                <a:spcPts val="900"/>
              </a:spcAft>
              <a:buClr>
                <a:srgbClr val="FF1100"/>
              </a:buClr>
              <a:buFont typeface="+mj-lt"/>
              <a:buAutoNum type="arabicPeriod"/>
            </a:pPr>
            <a:r>
              <a:rPr lang="en-US" b="1" noProof="0" dirty="0"/>
              <a:t>Uploading—</a:t>
            </a:r>
            <a:r>
              <a:rPr lang="en-US" noProof="0" dirty="0">
                <a:solidFill>
                  <a:schemeClr val="tx1"/>
                </a:solidFill>
              </a:rPr>
              <a:t>Transfers the Catalog file from your local drive to Ariba Network</a:t>
            </a:r>
            <a:r>
              <a:rPr lang="en-US" b="0" noProof="0" dirty="0">
                <a:solidFill>
                  <a:schemeClr val="tx1"/>
                </a:solidFill>
              </a:rPr>
              <a:t>. During the upload process, you enter the Catalog name (this becomes the “Subscription Name” in the Buyer’s local Catalog) descriptive text, and classify it so that buying organizations that are looking for specific products and services can find your Catalog</a:t>
            </a:r>
          </a:p>
          <a:p>
            <a:pPr marL="746125" lvl="1" indent="-285750">
              <a:lnSpc>
                <a:spcPts val="2000"/>
              </a:lnSpc>
              <a:spcBef>
                <a:spcPts val="0"/>
              </a:spcBef>
              <a:spcAft>
                <a:spcPts val="900"/>
              </a:spcAft>
              <a:buClr>
                <a:srgbClr val="FF1100"/>
              </a:buClr>
              <a:buFont typeface="+mj-lt"/>
              <a:buAutoNum type="arabicPeriod"/>
            </a:pPr>
            <a:r>
              <a:rPr lang="en-US" b="1" dirty="0">
                <a:cs typeface="Arial" panose="020B0604020202020204" pitchFamily="34" charset="0"/>
              </a:rPr>
              <a:t>Setting </a:t>
            </a:r>
            <a:r>
              <a:rPr lang="en-US" b="1" noProof="0" dirty="0">
                <a:cs typeface="Arial" panose="020B0604020202020204" pitchFamily="34" charset="0"/>
              </a:rPr>
              <a:t>Visibility—</a:t>
            </a:r>
            <a:r>
              <a:rPr lang="en-US" noProof="0" dirty="0">
                <a:solidFill>
                  <a:schemeClr val="tx1"/>
                </a:solidFill>
              </a:rPr>
              <a:t>Allows you to specify whether the Catalog version is </a:t>
            </a:r>
            <a:r>
              <a:rPr lang="en-US" dirty="0"/>
              <a:t>“Public” or “Private” and determines which of your Customers can access it</a:t>
            </a:r>
          </a:p>
          <a:p>
            <a:pPr marL="746125" lvl="1" indent="-284163">
              <a:lnSpc>
                <a:spcPts val="2000"/>
              </a:lnSpc>
              <a:spcBef>
                <a:spcPts val="0"/>
              </a:spcBef>
              <a:spcAft>
                <a:spcPts val="300"/>
              </a:spcAft>
              <a:buClr>
                <a:srgbClr val="FF1100"/>
              </a:buClr>
              <a:buFont typeface="+mj-lt"/>
              <a:buAutoNum type="arabicPeriod"/>
            </a:pPr>
            <a:r>
              <a:rPr lang="en-US" b="1" dirty="0">
                <a:cs typeface="Arial" panose="020B0604020202020204" pitchFamily="34" charset="0"/>
              </a:rPr>
              <a:t>Validating—</a:t>
            </a:r>
            <a:r>
              <a:rPr lang="en-US" noProof="0" dirty="0">
                <a:solidFill>
                  <a:schemeClr val="tx1"/>
                </a:solidFill>
              </a:rPr>
              <a:t>The Network checks the Catalog for errors, checks for zero price values </a:t>
            </a:r>
            <a:r>
              <a:rPr lang="en-US" b="0" noProof="0" dirty="0">
                <a:solidFill>
                  <a:schemeClr val="tx1"/>
                </a:solidFill>
              </a:rPr>
              <a:t>and does a high-level validation of UNSPSC codes and Units of Measure</a:t>
            </a:r>
          </a:p>
          <a:p>
            <a:pPr marL="744972" lvl="2" indent="0">
              <a:lnSpc>
                <a:spcPts val="1600"/>
              </a:lnSpc>
              <a:spcBef>
                <a:spcPts val="0"/>
              </a:spcBef>
              <a:spcAft>
                <a:spcPts val="900"/>
              </a:spcAft>
              <a:buClr>
                <a:srgbClr val="FF1100"/>
              </a:buClr>
              <a:buNone/>
            </a:pPr>
            <a:r>
              <a:rPr lang="en-US" sz="1400" dirty="0"/>
              <a:t>(</a:t>
            </a:r>
            <a:r>
              <a:rPr lang="en-US" sz="1400" i="1" dirty="0"/>
              <a:t>Note: </a:t>
            </a:r>
            <a:r>
              <a:rPr lang="en-US" sz="1400" dirty="0"/>
              <a:t>Customer-specific validation rules for UNSPSC and UOM codes, and zero price values can be more detailed and much more strict than the high-level Network validations, therefore your Catalog may </a:t>
            </a:r>
            <a:r>
              <a:rPr lang="en-US" sz="1400" b="1" dirty="0"/>
              <a:t>pass</a:t>
            </a:r>
            <a:r>
              <a:rPr lang="en-US" sz="1400" dirty="0"/>
              <a:t> the Network validations but </a:t>
            </a:r>
            <a:r>
              <a:rPr lang="en-US" sz="1400" b="1" dirty="0"/>
              <a:t>fail </a:t>
            </a:r>
            <a:r>
              <a:rPr lang="en-US" sz="1400" dirty="0"/>
              <a:t>the Customer-specific validations for these same items)</a:t>
            </a:r>
          </a:p>
          <a:p>
            <a:pPr marL="746125" lvl="1" indent="-284163">
              <a:lnSpc>
                <a:spcPts val="2000"/>
              </a:lnSpc>
              <a:spcBef>
                <a:spcPts val="0"/>
              </a:spcBef>
              <a:spcAft>
                <a:spcPts val="1400"/>
              </a:spcAft>
              <a:buClr>
                <a:srgbClr val="FF1100"/>
              </a:buClr>
              <a:buFont typeface="+mj-lt"/>
              <a:buAutoNum type="arabicPeriod" startAt="4"/>
            </a:pPr>
            <a:r>
              <a:rPr lang="en-US" b="1" dirty="0">
                <a:cs typeface="Arial" panose="020B0604020202020204" pitchFamily="34" charset="0"/>
              </a:rPr>
              <a:t>Publishing—</a:t>
            </a:r>
            <a:r>
              <a:rPr lang="en-US" noProof="0" dirty="0">
                <a:solidFill>
                  <a:schemeClr val="tx1"/>
                </a:solidFill>
              </a:rPr>
              <a:t>Freezes the current version and notifies your Customer of  the Catalog’s </a:t>
            </a:r>
            <a:r>
              <a:rPr lang="en-US" b="0" noProof="0" dirty="0">
                <a:solidFill>
                  <a:schemeClr val="tx1"/>
                </a:solidFill>
              </a:rPr>
              <a:t>availability</a:t>
            </a:r>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spTree>
    <p:extLst>
      <p:ext uri="{BB962C8B-B14F-4D97-AF65-F5344CB8AC3E}">
        <p14:creationId xmlns:p14="http://schemas.microsoft.com/office/powerpoint/2010/main" val="817725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1600"/>
              </a:spcAft>
              <a:buFont typeface="Wingdings" pitchFamily="2" charset="2"/>
              <a:buChar char="§"/>
            </a:pPr>
            <a:r>
              <a:rPr lang="en-US" sz="2200" dirty="0"/>
              <a:t>Navigate to the Catalogs Tab</a:t>
            </a:r>
          </a:p>
          <a:p>
            <a:pPr>
              <a:lnSpc>
                <a:spcPts val="2300"/>
              </a:lnSpc>
              <a:spcBef>
                <a:spcPts val="0"/>
              </a:spcBef>
              <a:spcAft>
                <a:spcPts val="1200"/>
              </a:spcAft>
              <a:buFont typeface="Wingdings" pitchFamily="2" charset="2"/>
              <a:buChar char="§"/>
            </a:pPr>
            <a:endParaRPr lang="en-US" sz="2200" dirty="0"/>
          </a:p>
          <a:p>
            <a:pPr>
              <a:lnSpc>
                <a:spcPts val="2300"/>
              </a:lnSpc>
              <a:spcBef>
                <a:spcPts val="0"/>
              </a:spcBef>
              <a:spcAft>
                <a:spcPts val="1200"/>
              </a:spcAft>
              <a:buFont typeface="Wingdings" pitchFamily="2" charset="2"/>
              <a:buChar char="§"/>
            </a:pPr>
            <a:endParaRPr lang="en-US" sz="2200" dirty="0"/>
          </a:p>
          <a:p>
            <a:pPr>
              <a:lnSpc>
                <a:spcPts val="2300"/>
              </a:lnSpc>
              <a:spcBef>
                <a:spcPts val="0"/>
              </a:spcBef>
              <a:spcAft>
                <a:spcPts val="1200"/>
              </a:spcAft>
              <a:buFont typeface="Wingdings" pitchFamily="2" charset="2"/>
              <a:buChar char="§"/>
            </a:pPr>
            <a:endParaRPr lang="en-US" sz="2200" dirty="0"/>
          </a:p>
          <a:p>
            <a:pPr marL="228600" indent="-228600">
              <a:lnSpc>
                <a:spcPts val="2300"/>
              </a:lnSpc>
              <a:spcBef>
                <a:spcPts val="0"/>
              </a:spcBef>
              <a:spcAft>
                <a:spcPts val="1800"/>
              </a:spcAft>
              <a:buFont typeface="Wingdings" pitchFamily="2" charset="2"/>
              <a:buChar char="§"/>
            </a:pPr>
            <a:r>
              <a:rPr lang="en-US" sz="2200" dirty="0"/>
              <a:t>On the Catalogs screen, click the “Create Standard” button</a:t>
            </a: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pic>
        <p:nvPicPr>
          <p:cNvPr id="2052" name="Picture 4" descr="C:\Users\i837236\AppData\Local\Temp\SNAGHTMLac727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016" y="3822896"/>
            <a:ext cx="5457143" cy="262142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330002" y="5846976"/>
            <a:ext cx="1053801" cy="3058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050" name="Picture 2" descr="C:\Users\i837236\AppData\Local\Temp\SNAGHTMLac0492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8045" y="2014577"/>
            <a:ext cx="6071429" cy="14071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002515" y="2457207"/>
            <a:ext cx="651092" cy="1779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73109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The Catalog Upload</a:t>
            </a:r>
            <a:r>
              <a:rPr lang="en-US" noProof="0" dirty="0">
                <a:solidFill>
                  <a:schemeClr val="accent1"/>
                </a:solidFill>
                <a:latin typeface="+mj-lt"/>
              </a:rPr>
              <a:t> Process</a:t>
            </a:r>
          </a:p>
        </p:txBody>
      </p:sp>
    </p:spTree>
    <p:extLst>
      <p:ext uri="{BB962C8B-B14F-4D97-AF65-F5344CB8AC3E}">
        <p14:creationId xmlns:p14="http://schemas.microsoft.com/office/powerpoint/2010/main" val="1173667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You are now on the </a:t>
            </a:r>
            <a:r>
              <a:rPr lang="en-US" sz="2200" b="1" dirty="0"/>
              <a:t>Create a New Catalog </a:t>
            </a:r>
            <a:r>
              <a:rPr lang="en-US" sz="2200" dirty="0"/>
              <a:t>Screen</a:t>
            </a:r>
          </a:p>
          <a:p>
            <a:pPr marL="228600" indent="-228600">
              <a:lnSpc>
                <a:spcPts val="2300"/>
              </a:lnSpc>
              <a:spcBef>
                <a:spcPts val="0"/>
              </a:spcBef>
              <a:spcAft>
                <a:spcPts val="600"/>
              </a:spcAft>
              <a:buFont typeface="Wingdings" pitchFamily="2" charset="2"/>
              <a:buChar char="§"/>
            </a:pPr>
            <a:r>
              <a:rPr lang="en-US" sz="2200" dirty="0"/>
              <a:t>To create the Catalog, there is a 3-step Wizard:</a:t>
            </a:r>
          </a:p>
          <a:p>
            <a:pPr marL="515938" lvl="1" indent="-285750">
              <a:lnSpc>
                <a:spcPts val="2000"/>
              </a:lnSpc>
              <a:spcBef>
                <a:spcPts val="0"/>
              </a:spcBef>
              <a:spcAft>
                <a:spcPts val="600"/>
              </a:spcAft>
              <a:buFont typeface="Wingdings" panose="05000000000000000000" pitchFamily="2" charset="2"/>
              <a:buChar char=""/>
            </a:pPr>
            <a:r>
              <a:rPr lang="en-US" b="1" dirty="0"/>
              <a:t>Details—</a:t>
            </a:r>
            <a:r>
              <a:rPr lang="en-US" dirty="0"/>
              <a:t>General information about the Catalog</a:t>
            </a:r>
          </a:p>
          <a:p>
            <a:pPr marL="515938" lvl="1" indent="-285750">
              <a:lnSpc>
                <a:spcPts val="2000"/>
              </a:lnSpc>
              <a:spcBef>
                <a:spcPts val="0"/>
              </a:spcBef>
              <a:spcAft>
                <a:spcPts val="600"/>
              </a:spcAft>
              <a:buFont typeface="Wingdings" panose="05000000000000000000" pitchFamily="2" charset="2"/>
              <a:buChar char=""/>
            </a:pPr>
            <a:r>
              <a:rPr lang="en-US" b="1" dirty="0"/>
              <a:t>Subscriptions—</a:t>
            </a:r>
            <a:r>
              <a:rPr lang="en-US" dirty="0"/>
              <a:t>Who you are publishing the Catalog to</a:t>
            </a:r>
          </a:p>
          <a:p>
            <a:pPr marL="515938" lvl="1" indent="-285750">
              <a:lnSpc>
                <a:spcPts val="2000"/>
              </a:lnSpc>
              <a:spcBef>
                <a:spcPts val="0"/>
              </a:spcBef>
              <a:spcAft>
                <a:spcPts val="600"/>
              </a:spcAft>
              <a:buFont typeface="Wingdings" panose="05000000000000000000" pitchFamily="2" charset="2"/>
              <a:buChar char=""/>
            </a:pPr>
            <a:r>
              <a:rPr lang="en-US" b="1" dirty="0"/>
              <a:t>Content—</a:t>
            </a:r>
            <a:r>
              <a:rPr lang="en-US" dirty="0"/>
              <a:t>Uploading the actual Catalog file</a:t>
            </a:r>
          </a:p>
          <a:p>
            <a:pPr marL="225425" lvl="1" indent="-225425">
              <a:lnSpc>
                <a:spcPts val="2300"/>
              </a:lnSpc>
              <a:spcBef>
                <a:spcPts val="2800"/>
              </a:spcBef>
            </a:pPr>
            <a:r>
              <a:rPr lang="en-US" sz="2200" dirty="0"/>
              <a:t>Click “Next”</a:t>
            </a:r>
          </a:p>
          <a:p>
            <a:pPr marL="515938" lvl="1" indent="-285750">
              <a:lnSpc>
                <a:spcPts val="1700"/>
              </a:lnSpc>
              <a:spcBef>
                <a:spcPts val="0"/>
              </a:spcBef>
              <a:spcAft>
                <a:spcPts val="600"/>
              </a:spcAft>
              <a:buFont typeface="Wingdings" panose="05000000000000000000" pitchFamily="2" charset="2"/>
              <a:buChar char=""/>
            </a:pPr>
            <a:endParaRPr lang="en-US" sz="1600" dirty="0"/>
          </a:p>
          <a:p>
            <a:pPr marL="515938" lvl="1" indent="-285750">
              <a:lnSpc>
                <a:spcPts val="1700"/>
              </a:lnSpc>
              <a:spcBef>
                <a:spcPts val="0"/>
              </a:spcBef>
              <a:spcAft>
                <a:spcPts val="600"/>
              </a:spcAft>
              <a:buFont typeface="Wingdings" panose="05000000000000000000" pitchFamily="2" charset="2"/>
              <a:buChar char=""/>
            </a:pPr>
            <a:endParaRPr lang="en-US" sz="16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pic>
        <p:nvPicPr>
          <p:cNvPr id="7" name="Picture 6">
            <a:extLst>
              <a:ext uri="{FF2B5EF4-FFF2-40B4-BE49-F238E27FC236}">
                <a16:creationId xmlns:a16="http://schemas.microsoft.com/office/drawing/2014/main" id="{971EE599-15CC-4EB8-A3B2-6AF532CE9EB9}"/>
              </a:ext>
            </a:extLst>
          </p:cNvPr>
          <p:cNvPicPr>
            <a:picLocks noChangeAspect="1"/>
          </p:cNvPicPr>
          <p:nvPr/>
        </p:nvPicPr>
        <p:blipFill rotWithShape="1">
          <a:blip r:embed="rId3"/>
          <a:srcRect l="25054" t="52229" r="7004" b="12290"/>
          <a:stretch/>
        </p:blipFill>
        <p:spPr>
          <a:xfrm>
            <a:off x="3323761" y="3411000"/>
            <a:ext cx="5547651" cy="2925000"/>
          </a:xfrm>
          <a:prstGeom prst="rect">
            <a:avLst/>
          </a:prstGeom>
        </p:spPr>
      </p:pic>
    </p:spTree>
    <p:extLst>
      <p:ext uri="{BB962C8B-B14F-4D97-AF65-F5344CB8AC3E}">
        <p14:creationId xmlns:p14="http://schemas.microsoft.com/office/powerpoint/2010/main" val="338020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1623837"/>
          </a:xfrm>
          <a:prstGeom prst="rect">
            <a:avLst/>
          </a:prstGeom>
        </p:spPr>
        <p:txBody>
          <a:bodyPr/>
          <a:lstStyle/>
          <a:p>
            <a:pPr marL="285750" indent="-285750">
              <a:lnSpc>
                <a:spcPts val="2300"/>
              </a:lnSpc>
              <a:spcBef>
                <a:spcPts val="0"/>
              </a:spcBef>
              <a:spcAft>
                <a:spcPts val="600"/>
              </a:spcAft>
              <a:buSzPct val="100000"/>
              <a:buFont typeface="Wingdings" panose="05000000000000000000" pitchFamily="2" charset="2"/>
              <a:buChar char=""/>
            </a:pPr>
            <a:r>
              <a:rPr lang="en-US" sz="2200" dirty="0"/>
              <a:t>Details</a:t>
            </a:r>
          </a:p>
          <a:p>
            <a:pPr marL="640774" lvl="2">
              <a:lnSpc>
                <a:spcPts val="2000"/>
              </a:lnSpc>
              <a:spcBef>
                <a:spcPts val="0"/>
              </a:spcBef>
              <a:spcAft>
                <a:spcPts val="600"/>
              </a:spcAft>
            </a:pPr>
            <a:r>
              <a:rPr lang="en-US" b="1" dirty="0"/>
              <a:t>Catalog Name: </a:t>
            </a:r>
            <a:r>
              <a:rPr lang="en-US" dirty="0"/>
              <a:t>This becomes the “Subscription Name” for this Catalog that </a:t>
            </a:r>
            <a:r>
              <a:rPr lang="en-US" b="1" dirty="0"/>
              <a:t>will not change. </a:t>
            </a:r>
            <a:r>
              <a:rPr lang="en-US" dirty="0"/>
              <a:t>The format for this Name is set by The University </a:t>
            </a:r>
            <a:r>
              <a:rPr lang="en-US"/>
              <a:t>of Nebraska. </a:t>
            </a:r>
            <a:r>
              <a:rPr lang="en-US" dirty="0"/>
              <a:t>Ask for the format to use (no special characters are allowed, you can use a dash (-) or underscore(_)): </a:t>
            </a:r>
            <a:r>
              <a:rPr lang="en-US" sz="1400" b="1" dirty="0">
                <a:solidFill>
                  <a:schemeClr val="accent1"/>
                </a:solidFill>
              </a:rPr>
              <a:t>&lt;</a:t>
            </a:r>
            <a:r>
              <a:rPr lang="en-US" sz="1400" b="1" dirty="0" err="1">
                <a:solidFill>
                  <a:schemeClr val="accent1"/>
                </a:solidFill>
              </a:rPr>
              <a:t>SupplierName_CustomerName</a:t>
            </a:r>
            <a:r>
              <a:rPr lang="en-US" sz="1400" b="1" dirty="0">
                <a:solidFill>
                  <a:schemeClr val="accent1"/>
                </a:solidFill>
              </a:rPr>
              <a:t>&gt;</a:t>
            </a:r>
          </a:p>
          <a:p>
            <a:pPr marL="461963" lvl="1" indent="-176213">
              <a:lnSpc>
                <a:spcPts val="2000"/>
              </a:lnSpc>
              <a:spcBef>
                <a:spcPts val="0"/>
              </a:spcBef>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sp>
        <p:nvSpPr>
          <p:cNvPr id="7" name="Rectangle 6"/>
          <p:cNvSpPr/>
          <p:nvPr/>
        </p:nvSpPr>
        <p:spPr>
          <a:xfrm>
            <a:off x="399222" y="2808640"/>
            <a:ext cx="5593589" cy="2413481"/>
          </a:xfrm>
          <a:prstGeom prst="rect">
            <a:avLst/>
          </a:prstGeom>
        </p:spPr>
        <p:txBody>
          <a:bodyPr wrap="square">
            <a:spAutoFit/>
          </a:bodyPr>
          <a:lstStyle/>
          <a:p>
            <a:pPr marL="461963" lvl="1" indent="-176213" defTabSz="1088558">
              <a:lnSpc>
                <a:spcPts val="2000"/>
              </a:lnSpc>
              <a:spcAft>
                <a:spcPts val="600"/>
              </a:spcAft>
              <a:buClr>
                <a:srgbClr val="F0AB00"/>
              </a:buClr>
              <a:buFont typeface="Wingdings" pitchFamily="2" charset="2"/>
              <a:buChar char="§"/>
            </a:pPr>
            <a:r>
              <a:rPr lang="en-US" sz="1800" b="1" dirty="0">
                <a:solidFill>
                  <a:srgbClr val="000000"/>
                </a:solidFill>
              </a:rPr>
              <a:t>Description: </a:t>
            </a:r>
            <a:r>
              <a:rPr lang="en-US" sz="1800" i="1" dirty="0">
                <a:solidFill>
                  <a:srgbClr val="000000"/>
                </a:solidFill>
              </a:rPr>
              <a:t>(Optional) </a:t>
            </a:r>
            <a:r>
              <a:rPr lang="en-US" sz="1800" dirty="0">
                <a:solidFill>
                  <a:srgbClr val="000000"/>
                </a:solidFill>
              </a:rPr>
              <a:t>Brief description of the content of your Catalog</a:t>
            </a:r>
          </a:p>
          <a:p>
            <a:pPr marL="461963" lvl="1" indent="-176213" defTabSz="1088558">
              <a:lnSpc>
                <a:spcPts val="2000"/>
              </a:lnSpc>
              <a:spcAft>
                <a:spcPts val="600"/>
              </a:spcAft>
              <a:buClr>
                <a:srgbClr val="F0AB00"/>
              </a:buClr>
              <a:buFont typeface="Wingdings" pitchFamily="2" charset="2"/>
              <a:buChar char="§"/>
            </a:pPr>
            <a:r>
              <a:rPr lang="en-US" sz="1800" b="1" dirty="0">
                <a:solidFill>
                  <a:srgbClr val="000000"/>
                </a:solidFill>
              </a:rPr>
              <a:t>Commodities: </a:t>
            </a:r>
            <a:r>
              <a:rPr lang="en-US" sz="1800" i="1" dirty="0">
                <a:solidFill>
                  <a:srgbClr val="000000"/>
                </a:solidFill>
              </a:rPr>
              <a:t>(Optional) </a:t>
            </a:r>
            <a:r>
              <a:rPr lang="en-US" sz="1800" dirty="0">
                <a:solidFill>
                  <a:srgbClr val="000000"/>
                </a:solidFill>
              </a:rPr>
              <a:t>The UNSPSC code(s)</a:t>
            </a:r>
            <a:br>
              <a:rPr lang="en-US" sz="1800" dirty="0">
                <a:solidFill>
                  <a:srgbClr val="000000"/>
                </a:solidFill>
              </a:rPr>
            </a:br>
            <a:r>
              <a:rPr lang="en-US" sz="1800" dirty="0">
                <a:solidFill>
                  <a:srgbClr val="000000"/>
                </a:solidFill>
              </a:rPr>
              <a:t>that corresponds to the items family/ group of your Catalog. Use the “Add” button to find the code</a:t>
            </a:r>
          </a:p>
          <a:p>
            <a:pPr marL="461963" lvl="1" indent="-176213" defTabSz="1088558">
              <a:lnSpc>
                <a:spcPts val="2000"/>
              </a:lnSpc>
              <a:spcAft>
                <a:spcPts val="600"/>
              </a:spcAft>
              <a:buClr>
                <a:srgbClr val="F0AB00"/>
              </a:buClr>
              <a:buFont typeface="Wingdings" pitchFamily="2" charset="2"/>
              <a:buChar char="§"/>
            </a:pPr>
            <a:r>
              <a:rPr lang="en-US" sz="1800" dirty="0">
                <a:solidFill>
                  <a:srgbClr val="000000"/>
                </a:solidFill>
              </a:rPr>
              <a:t>When you complete this screen, click “Next”</a:t>
            </a:r>
          </a:p>
          <a:p>
            <a:pPr marL="179964" lvl="1" indent="-179964" defTabSz="1088558">
              <a:lnSpc>
                <a:spcPts val="2300"/>
              </a:lnSpc>
              <a:spcAft>
                <a:spcPts val="200"/>
              </a:spcAft>
              <a:buClr>
                <a:srgbClr val="F0AB00"/>
              </a:buClr>
              <a:buFont typeface="Wingdings" pitchFamily="2" charset="2"/>
              <a:buChar char="§"/>
            </a:pPr>
            <a:endParaRPr lang="en-US" sz="2000" dirty="0">
              <a:solidFill>
                <a:srgbClr val="000000"/>
              </a:solidFill>
            </a:endParaRPr>
          </a:p>
        </p:txBody>
      </p:sp>
      <p:pic>
        <p:nvPicPr>
          <p:cNvPr id="9" name="Picture 8">
            <a:extLst>
              <a:ext uri="{FF2B5EF4-FFF2-40B4-BE49-F238E27FC236}">
                <a16:creationId xmlns:a16="http://schemas.microsoft.com/office/drawing/2014/main" id="{BF4690FC-01BE-420D-BB26-EDCC700725A9}"/>
              </a:ext>
            </a:extLst>
          </p:cNvPr>
          <p:cNvPicPr>
            <a:picLocks noChangeAspect="1"/>
          </p:cNvPicPr>
          <p:nvPr/>
        </p:nvPicPr>
        <p:blipFill rotWithShape="1">
          <a:blip r:embed="rId3"/>
          <a:srcRect l="41245" t="25174" r="5690" b="43085"/>
          <a:stretch/>
        </p:blipFill>
        <p:spPr>
          <a:xfrm>
            <a:off x="5964074" y="3060559"/>
            <a:ext cx="5654229" cy="3026341"/>
          </a:xfrm>
          <a:prstGeom prst="rect">
            <a:avLst/>
          </a:prstGeom>
        </p:spPr>
      </p:pic>
    </p:spTree>
    <p:extLst>
      <p:ext uri="{BB962C8B-B14F-4D97-AF65-F5344CB8AC3E}">
        <p14:creationId xmlns:p14="http://schemas.microsoft.com/office/powerpoint/2010/main" val="3766264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3005240"/>
          </a:xfrm>
          <a:prstGeom prst="rect">
            <a:avLst/>
          </a:prstGeom>
        </p:spPr>
        <p:txBody>
          <a:bodyPr>
            <a:normAutofit fontScale="85000" lnSpcReduction="10000"/>
          </a:bodyPr>
          <a:lstStyle/>
          <a:p>
            <a:pPr marL="285750" indent="-285750">
              <a:lnSpc>
                <a:spcPts val="2300"/>
              </a:lnSpc>
              <a:spcBef>
                <a:spcPts val="0"/>
              </a:spcBef>
              <a:spcAft>
                <a:spcPts val="600"/>
              </a:spcAft>
              <a:buSzPct val="100000"/>
              <a:buFont typeface="Wingdings" panose="05000000000000000000" pitchFamily="2" charset="2"/>
              <a:buChar char=""/>
            </a:pPr>
            <a:r>
              <a:rPr lang="en-US" sz="2200" dirty="0"/>
              <a:t>Subscriptions</a:t>
            </a:r>
          </a:p>
          <a:p>
            <a:pPr marL="461963" lvl="1" indent="-176213">
              <a:lnSpc>
                <a:spcPts val="2000"/>
              </a:lnSpc>
              <a:spcBef>
                <a:spcPts val="0"/>
              </a:spcBef>
              <a:spcAft>
                <a:spcPts val="600"/>
              </a:spcAft>
            </a:pPr>
            <a:r>
              <a:rPr lang="en-US" dirty="0"/>
              <a:t>You determine which Customers subscribe to your Catalog—specific Customer(s) or to all Customers on the Network</a:t>
            </a:r>
          </a:p>
          <a:p>
            <a:pPr marL="461963" lvl="1" indent="-176213">
              <a:lnSpc>
                <a:spcPts val="2000"/>
              </a:lnSpc>
              <a:spcBef>
                <a:spcPts val="0"/>
              </a:spcBef>
              <a:spcAft>
                <a:spcPts val="600"/>
              </a:spcAft>
            </a:pPr>
            <a:r>
              <a:rPr lang="en-US" dirty="0"/>
              <a:t>Set the Visibility to “Private”. You can select a single customer.</a:t>
            </a:r>
          </a:p>
          <a:p>
            <a:pPr marL="461963" lvl="1" indent="-176213">
              <a:lnSpc>
                <a:spcPts val="2000"/>
              </a:lnSpc>
              <a:spcBef>
                <a:spcPts val="0"/>
              </a:spcBef>
              <a:spcAft>
                <a:spcPts val="600"/>
              </a:spcAft>
            </a:pPr>
            <a:r>
              <a:rPr lang="en-US" dirty="0"/>
              <a:t>To select your Customer, check the box next to their name in the “Customers” list. </a:t>
            </a:r>
          </a:p>
          <a:p>
            <a:pPr marL="461963" lvl="1" indent="-176213">
              <a:lnSpc>
                <a:spcPts val="2000"/>
              </a:lnSpc>
              <a:spcBef>
                <a:spcPts val="0"/>
              </a:spcBef>
              <a:spcAft>
                <a:spcPts val="600"/>
              </a:spcAft>
            </a:pPr>
            <a:r>
              <a:rPr lang="en-US" dirty="0"/>
              <a:t>If</a:t>
            </a:r>
            <a:r>
              <a:rPr lang="en-US" noProof="0" dirty="0"/>
              <a:t> </a:t>
            </a:r>
            <a:r>
              <a:rPr lang="en-US" dirty="0"/>
              <a:t>the Supplier does not appear, it means that </a:t>
            </a:r>
            <a:br>
              <a:rPr lang="en-US" dirty="0"/>
            </a:br>
            <a:r>
              <a:rPr lang="en-US" dirty="0"/>
              <a:t>they have not established a relationship with </a:t>
            </a:r>
            <a:br>
              <a:rPr lang="en-US" dirty="0"/>
            </a:br>
            <a:r>
              <a:rPr lang="en-US" dirty="0"/>
              <a:t>your company yet. This is required prior to up-</a:t>
            </a:r>
            <a:br>
              <a:rPr lang="en-US" dirty="0"/>
            </a:br>
            <a:r>
              <a:rPr lang="en-US" dirty="0"/>
              <a:t>loading a Catalog to them</a:t>
            </a:r>
          </a:p>
          <a:p>
            <a:pPr marL="461963" lvl="1" indent="-176213">
              <a:lnSpc>
                <a:spcPts val="2000"/>
              </a:lnSpc>
              <a:spcBef>
                <a:spcPts val="0"/>
              </a:spcBef>
              <a:spcAft>
                <a:spcPts val="600"/>
              </a:spcAft>
            </a:pPr>
            <a:r>
              <a:rPr lang="en-US" dirty="0">
                <a:latin typeface="Arial" panose="020B0604020202020204" pitchFamily="34" charset="0"/>
              </a:rPr>
              <a:t>When you complete this screen, click “Next”</a:t>
            </a:r>
          </a:p>
          <a:p>
            <a:pPr marL="461963" lvl="1" indent="-176213">
              <a:lnSpc>
                <a:spcPts val="2000"/>
              </a:lnSpc>
              <a:spcBef>
                <a:spcPts val="0"/>
              </a:spcBef>
              <a:spcAft>
                <a:spcPts val="200"/>
              </a:spcAft>
            </a:pPr>
            <a:endParaRPr lang="en-US" dirty="0"/>
          </a:p>
          <a:p>
            <a:pPr marL="403225" lvl="1" indent="-177800">
              <a:lnSpc>
                <a:spcPts val="1200"/>
              </a:lnSpc>
              <a:spcBef>
                <a:spcPts val="0"/>
              </a:spcBef>
            </a:pPr>
            <a:endParaRPr lang="en-US" sz="1200" dirty="0"/>
          </a:p>
          <a:p>
            <a:pPr marL="403225" lvl="1" indent="-177800">
              <a:lnSpc>
                <a:spcPts val="1300"/>
              </a:lnSpc>
              <a:spcBef>
                <a:spcPts val="0"/>
              </a:spcBef>
            </a:pPr>
            <a:endParaRPr lang="en-US" noProof="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pic>
        <p:nvPicPr>
          <p:cNvPr id="12" name="Picture 11">
            <a:extLst>
              <a:ext uri="{FF2B5EF4-FFF2-40B4-BE49-F238E27FC236}">
                <a16:creationId xmlns:a16="http://schemas.microsoft.com/office/drawing/2014/main" id="{2BD4BCBA-5316-4397-AD15-C1F5947800B9}"/>
              </a:ext>
            </a:extLst>
          </p:cNvPr>
          <p:cNvPicPr>
            <a:picLocks noChangeAspect="1"/>
          </p:cNvPicPr>
          <p:nvPr/>
        </p:nvPicPr>
        <p:blipFill rotWithShape="1">
          <a:blip r:embed="rId3"/>
          <a:srcRect l="53726" t="42081" r="4527" b="16183"/>
          <a:stretch/>
        </p:blipFill>
        <p:spPr>
          <a:xfrm>
            <a:off x="5726089" y="3122620"/>
            <a:ext cx="5964387" cy="3218980"/>
          </a:xfrm>
          <a:prstGeom prst="rect">
            <a:avLst/>
          </a:prstGeom>
        </p:spPr>
      </p:pic>
    </p:spTree>
    <p:extLst>
      <p:ext uri="{BB962C8B-B14F-4D97-AF65-F5344CB8AC3E}">
        <p14:creationId xmlns:p14="http://schemas.microsoft.com/office/powerpoint/2010/main" val="818533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84163" indent="-284163">
              <a:lnSpc>
                <a:spcPts val="2300"/>
              </a:lnSpc>
              <a:spcBef>
                <a:spcPts val="0"/>
              </a:spcBef>
              <a:spcAft>
                <a:spcPts val="600"/>
              </a:spcAft>
              <a:buSzPct val="100000"/>
              <a:buFont typeface="Wingdings" panose="05000000000000000000" pitchFamily="2" charset="2"/>
              <a:buChar char=""/>
            </a:pPr>
            <a:r>
              <a:rPr lang="en-US" sz="2200" dirty="0"/>
              <a:t>Content</a:t>
            </a:r>
          </a:p>
          <a:p>
            <a:pPr marL="461963" lvl="1" indent="-176213">
              <a:lnSpc>
                <a:spcPts val="2000"/>
              </a:lnSpc>
              <a:spcBef>
                <a:spcPts val="0"/>
              </a:spcBef>
              <a:spcAft>
                <a:spcPts val="200"/>
              </a:spcAft>
            </a:pPr>
            <a:r>
              <a:rPr lang="en-US" dirty="0"/>
              <a:t>Select your </a:t>
            </a:r>
            <a:r>
              <a:rPr lang="en-US" b="1" dirty="0">
                <a:solidFill>
                  <a:schemeClr val="accent1"/>
                </a:solidFill>
              </a:rPr>
              <a:t>Catalog File</a:t>
            </a:r>
            <a:r>
              <a:rPr lang="en-US" dirty="0"/>
              <a:t>, by clicking “Browse” and pointing to your file</a:t>
            </a:r>
          </a:p>
          <a:p>
            <a:pPr marL="461963" lvl="2" indent="166688">
              <a:lnSpc>
                <a:spcPts val="1600"/>
              </a:lnSpc>
              <a:spcBef>
                <a:spcPts val="0"/>
              </a:spcBef>
              <a:spcAft>
                <a:spcPts val="400"/>
              </a:spcAft>
              <a:buFont typeface="Wingdings" pitchFamily="2" charset="2"/>
              <a:buChar char="§"/>
            </a:pPr>
            <a:r>
              <a:rPr lang="en-US" sz="1400" dirty="0"/>
              <a:t>Your Excel file must not exceed 1 Mb, however you can use zip compression</a:t>
            </a:r>
          </a:p>
          <a:p>
            <a:pPr marL="461963" lvl="2" indent="166688">
              <a:lnSpc>
                <a:spcPts val="1300"/>
              </a:lnSpc>
              <a:spcBef>
                <a:spcPts val="0"/>
              </a:spcBef>
              <a:spcAft>
                <a:spcPts val="600"/>
              </a:spcAft>
              <a:buFont typeface="Wingdings" pitchFamily="2" charset="2"/>
              <a:buChar char="§"/>
            </a:pPr>
            <a:r>
              <a:rPr lang="en-US" sz="1400" dirty="0"/>
              <a:t>If your Excel file is too large, you will need to convert it to a CIF. See the Appendix—“How to convert an Excel file to CIF”</a:t>
            </a:r>
          </a:p>
          <a:p>
            <a:pPr marL="461963" lvl="1" indent="-176213">
              <a:lnSpc>
                <a:spcPts val="2000"/>
              </a:lnSpc>
              <a:spcBef>
                <a:spcPts val="0"/>
              </a:spcBef>
              <a:spcAft>
                <a:spcPts val="600"/>
              </a:spcAft>
            </a:pPr>
            <a:r>
              <a:rPr lang="en-US" dirty="0"/>
              <a:t>After you have selected your Catalog file, click the “Validate and Publish” button</a:t>
            </a:r>
            <a:endParaRPr lang="en-US" sz="1600" dirty="0"/>
          </a:p>
          <a:p>
            <a:pPr marL="461963" lvl="1" indent="-176213">
              <a:lnSpc>
                <a:spcPts val="2000"/>
              </a:lnSpc>
              <a:spcBef>
                <a:spcPts val="0"/>
              </a:spcBef>
              <a:spcAft>
                <a:spcPts val="200"/>
              </a:spcAft>
            </a:pPr>
            <a:r>
              <a:rPr lang="en-US" dirty="0"/>
              <a:t>As your Catalog loads, the</a:t>
            </a:r>
            <a:br>
              <a:rPr lang="en-US" dirty="0"/>
            </a:br>
            <a:r>
              <a:rPr lang="en-US" dirty="0"/>
              <a:t>status will read “Validating”</a:t>
            </a:r>
            <a:br>
              <a:rPr lang="en-US" dirty="0"/>
            </a:br>
            <a:r>
              <a:rPr lang="en-US" dirty="0"/>
              <a:t>Click the “Refresh” button</a:t>
            </a:r>
            <a:br>
              <a:rPr lang="en-US" dirty="0"/>
            </a:br>
            <a:r>
              <a:rPr lang="en-US" dirty="0"/>
              <a:t>at the bottom of the screen</a:t>
            </a:r>
            <a:br>
              <a:rPr lang="en-US" dirty="0"/>
            </a:br>
            <a:r>
              <a:rPr lang="en-US" dirty="0"/>
              <a:t>to see the status change</a:t>
            </a: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pic>
        <p:nvPicPr>
          <p:cNvPr id="8" name="Picture 2" descr="C:\Users\i837236\AppData\Local\Temp\SNAGHTMLae1e218.PNG">
            <a:extLst>
              <a:ext uri="{FF2B5EF4-FFF2-40B4-BE49-F238E27FC236}">
                <a16:creationId xmlns:a16="http://schemas.microsoft.com/office/drawing/2014/main" id="{58B2487C-0196-472B-96E1-9A23A17F4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220" y="3228613"/>
            <a:ext cx="7335714" cy="28785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904548" y="4149015"/>
            <a:ext cx="4052252" cy="7188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sp>
        <p:nvSpPr>
          <p:cNvPr id="11" name="Rectangle 10"/>
          <p:cNvSpPr/>
          <p:nvPr/>
        </p:nvSpPr>
        <p:spPr>
          <a:xfrm>
            <a:off x="5915261" y="5614577"/>
            <a:ext cx="1206899" cy="310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300218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Network Catalog Validation</a:t>
            </a:r>
          </a:p>
          <a:p>
            <a:pPr marL="630238" lvl="1" indent="-168275">
              <a:lnSpc>
                <a:spcPts val="2000"/>
              </a:lnSpc>
              <a:spcBef>
                <a:spcPts val="0"/>
              </a:spcBef>
              <a:spcAft>
                <a:spcPts val="200"/>
              </a:spcAft>
            </a:pPr>
            <a:r>
              <a:rPr lang="en-US" dirty="0"/>
              <a:t>After the Network completes validation, it changes the Catalog status from “Validating” to one of the following statuses:</a:t>
            </a:r>
          </a:p>
          <a:p>
            <a:pPr marL="1025525" lvl="2" indent="-163513">
              <a:lnSpc>
                <a:spcPts val="1600"/>
              </a:lnSpc>
              <a:spcBef>
                <a:spcPts val="0"/>
              </a:spcBef>
              <a:spcAft>
                <a:spcPts val="400"/>
              </a:spcAft>
              <a:buFont typeface="Wingdings" pitchFamily="2" charset="2"/>
              <a:buChar char="§"/>
            </a:pPr>
            <a:r>
              <a:rPr lang="en-US" sz="1400" b="1" dirty="0"/>
              <a:t>Validated, Published or Pending Buyer Validation—</a:t>
            </a:r>
            <a:r>
              <a:rPr lang="en-US" sz="1400" dirty="0"/>
              <a:t>your Catalog is error-free </a:t>
            </a:r>
          </a:p>
          <a:p>
            <a:pPr marL="1025525" lvl="2" indent="-163513">
              <a:lnSpc>
                <a:spcPts val="1600"/>
              </a:lnSpc>
              <a:spcBef>
                <a:spcPts val="0"/>
              </a:spcBef>
              <a:spcAft>
                <a:spcPts val="400"/>
              </a:spcAft>
              <a:buFont typeface="Wingdings" pitchFamily="2" charset="2"/>
              <a:buChar char="§"/>
            </a:pPr>
            <a:r>
              <a:rPr lang="en-US" sz="1400" b="1" dirty="0"/>
              <a:t>Errors Found by Ariba Network—</a:t>
            </a:r>
            <a:r>
              <a:rPr lang="en-US" sz="1400" dirty="0"/>
              <a:t>the Network detected Catalog content that violates validation rules</a:t>
            </a:r>
          </a:p>
          <a:p>
            <a:pPr marL="1025525" lvl="2" indent="-163513">
              <a:lnSpc>
                <a:spcPts val="1600"/>
              </a:lnSpc>
              <a:spcBef>
                <a:spcPts val="0"/>
              </a:spcBef>
              <a:spcAft>
                <a:spcPts val="600"/>
              </a:spcAft>
              <a:buFont typeface="Wingdings" pitchFamily="2" charset="2"/>
              <a:buChar char="§"/>
            </a:pPr>
            <a:r>
              <a:rPr lang="en-US" sz="1400" b="1" dirty="0"/>
              <a:t>Bad Format—</a:t>
            </a:r>
            <a:r>
              <a:rPr lang="en-US" sz="1400" dirty="0"/>
              <a:t>your Catalog failed the file validation check. Audit the file for problems in format</a:t>
            </a:r>
          </a:p>
          <a:p>
            <a:pPr marL="630238" lvl="1" indent="-168275">
              <a:lnSpc>
                <a:spcPts val="1700"/>
              </a:lnSpc>
              <a:spcBef>
                <a:spcPts val="0"/>
              </a:spcBef>
              <a:spcAft>
                <a:spcPts val="200"/>
              </a:spcAft>
            </a:pPr>
            <a:r>
              <a:rPr lang="en-US" sz="1600" dirty="0"/>
              <a:t>A Catalog with an error status means you need to review the error results and correct them before going on</a:t>
            </a:r>
          </a:p>
          <a:p>
            <a:pPr marL="625475" lvl="1" indent="-163513">
              <a:lnSpc>
                <a:spcPts val="1300"/>
              </a:lnSpc>
              <a:spcBef>
                <a:spcPts val="0"/>
              </a:spcBef>
              <a:spcAft>
                <a:spcPts val="200"/>
              </a:spcAft>
            </a:pPr>
            <a:endParaRPr lang="en-US" noProof="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pic>
        <p:nvPicPr>
          <p:cNvPr id="7" name="Picture 6">
            <a:extLst>
              <a:ext uri="{FF2B5EF4-FFF2-40B4-BE49-F238E27FC236}">
                <a16:creationId xmlns:a16="http://schemas.microsoft.com/office/drawing/2014/main" id="{D3DD7EE3-B40B-450E-ACDE-659B09EC069A}"/>
              </a:ext>
            </a:extLst>
          </p:cNvPr>
          <p:cNvPicPr>
            <a:picLocks noChangeAspect="1"/>
          </p:cNvPicPr>
          <p:nvPr/>
        </p:nvPicPr>
        <p:blipFill rotWithShape="1">
          <a:blip r:embed="rId3"/>
          <a:srcRect l="25650" t="48749" r="16451" b="19354"/>
          <a:stretch/>
        </p:blipFill>
        <p:spPr>
          <a:xfrm>
            <a:off x="1306375" y="3579660"/>
            <a:ext cx="9670601" cy="2876003"/>
          </a:xfrm>
          <a:prstGeom prst="rect">
            <a:avLst/>
          </a:prstGeom>
        </p:spPr>
      </p:pic>
    </p:spTree>
    <p:extLst>
      <p:ext uri="{BB962C8B-B14F-4D97-AF65-F5344CB8AC3E}">
        <p14:creationId xmlns:p14="http://schemas.microsoft.com/office/powerpoint/2010/main" val="2899924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Correcting Validation Errors</a:t>
            </a:r>
          </a:p>
          <a:p>
            <a:pPr marL="400050" lvl="1" indent="-169863">
              <a:lnSpc>
                <a:spcPts val="1700"/>
              </a:lnSpc>
              <a:spcBef>
                <a:spcPts val="0"/>
              </a:spcBef>
              <a:spcAft>
                <a:spcPts val="200"/>
              </a:spcAft>
            </a:pPr>
            <a:r>
              <a:rPr lang="en-US" dirty="0"/>
              <a:t>To see the error detail, click on the “</a:t>
            </a:r>
            <a:r>
              <a:rPr lang="en-US" u="sng" dirty="0"/>
              <a:t>Errors Found</a:t>
            </a:r>
            <a:r>
              <a:rPr lang="en-US" dirty="0"/>
              <a:t>” hyperlink:</a:t>
            </a:r>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pic>
        <p:nvPicPr>
          <p:cNvPr id="10" name="Picture 9">
            <a:extLst>
              <a:ext uri="{FF2B5EF4-FFF2-40B4-BE49-F238E27FC236}">
                <a16:creationId xmlns:a16="http://schemas.microsoft.com/office/drawing/2014/main" id="{559B2B52-6224-415C-AA2A-2566472CBBC4}"/>
              </a:ext>
            </a:extLst>
          </p:cNvPr>
          <p:cNvPicPr>
            <a:picLocks noChangeAspect="1"/>
          </p:cNvPicPr>
          <p:nvPr/>
        </p:nvPicPr>
        <p:blipFill rotWithShape="1">
          <a:blip r:embed="rId3"/>
          <a:srcRect l="25650" t="48749" r="16451" b="19354"/>
          <a:stretch/>
        </p:blipFill>
        <p:spPr>
          <a:xfrm>
            <a:off x="1291051" y="2548657"/>
            <a:ext cx="9612372" cy="2858686"/>
          </a:xfrm>
          <a:prstGeom prst="rect">
            <a:avLst/>
          </a:prstGeom>
        </p:spPr>
      </p:pic>
      <p:cxnSp>
        <p:nvCxnSpPr>
          <p:cNvPr id="11" name="Straight Arrow Connector 10">
            <a:extLst>
              <a:ext uri="{FF2B5EF4-FFF2-40B4-BE49-F238E27FC236}">
                <a16:creationId xmlns:a16="http://schemas.microsoft.com/office/drawing/2014/main" id="{AD860958-FF96-4B2F-B3C1-C1040EC7DF02}"/>
              </a:ext>
            </a:extLst>
          </p:cNvPr>
          <p:cNvCxnSpPr/>
          <p:nvPr/>
        </p:nvCxnSpPr>
        <p:spPr>
          <a:xfrm>
            <a:off x="6926239" y="2286000"/>
            <a:ext cx="1856095" cy="1692000"/>
          </a:xfrm>
          <a:prstGeom prst="straightConnector1">
            <a:avLst/>
          </a:prstGeom>
          <a:ln>
            <a:headEnd type="none" w="med" len="med"/>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856917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Viewing Validation Errors</a:t>
            </a:r>
          </a:p>
          <a:p>
            <a:pPr marL="400050" lvl="1" indent="-169863">
              <a:lnSpc>
                <a:spcPts val="1700"/>
              </a:lnSpc>
              <a:spcBef>
                <a:spcPts val="0"/>
              </a:spcBef>
              <a:spcAft>
                <a:spcPts val="600"/>
              </a:spcAft>
            </a:pPr>
            <a:r>
              <a:rPr lang="en-US" dirty="0"/>
              <a:t>The Network displays Description, Field and Line Number for each error</a:t>
            </a:r>
          </a:p>
          <a:p>
            <a:pPr marL="400050" lvl="1" indent="-169863">
              <a:lnSpc>
                <a:spcPts val="1700"/>
              </a:lnSpc>
              <a:spcBef>
                <a:spcPts val="0"/>
              </a:spcBef>
              <a:spcAft>
                <a:spcPts val="600"/>
              </a:spcAft>
            </a:pPr>
            <a:endParaRPr lang="en-US" dirty="0"/>
          </a:p>
          <a:p>
            <a:pPr marL="461962">
              <a:lnSpc>
                <a:spcPts val="1700"/>
              </a:lnSpc>
              <a:spcBef>
                <a:spcPts val="0"/>
              </a:spcBef>
              <a:spcAft>
                <a:spcPts val="600"/>
              </a:spcAft>
              <a:buSzPct val="100000"/>
            </a:pPr>
            <a:endParaRPr lang="en-US" sz="1800" dirty="0"/>
          </a:p>
          <a:p>
            <a:pPr marL="625475" lvl="1" indent="-163513">
              <a:lnSpc>
                <a:spcPts val="1700"/>
              </a:lnSpc>
              <a:spcBef>
                <a:spcPts val="0"/>
              </a:spcBef>
              <a:spcAft>
                <a:spcPts val="600"/>
              </a:spcAft>
            </a:pPr>
            <a:endParaRPr lang="en-US" dirty="0"/>
          </a:p>
          <a:p>
            <a:pPr marL="625475" indent="-163513">
              <a:lnSpc>
                <a:spcPts val="1700"/>
              </a:lnSpc>
              <a:spcBef>
                <a:spcPts val="0"/>
              </a:spcBef>
              <a:spcAft>
                <a:spcPts val="600"/>
              </a:spcAft>
              <a:buSzPct val="100000"/>
              <a:buFont typeface="Wingdings" pitchFamily="2" charset="2"/>
              <a:buChar char="§"/>
            </a:pPr>
            <a:endParaRPr lang="en-US" sz="1800" dirty="0"/>
          </a:p>
          <a:p>
            <a:pPr marL="461962" lvl="1" indent="0">
              <a:lnSpc>
                <a:spcPts val="1700"/>
              </a:lnSpc>
              <a:spcBef>
                <a:spcPts val="0"/>
              </a:spcBef>
              <a:spcAft>
                <a:spcPts val="600"/>
              </a:spcAft>
              <a:buNone/>
            </a:pPr>
            <a:endParaRPr lang="en-US" dirty="0"/>
          </a:p>
          <a:p>
            <a:pPr marL="625475" lvl="1" indent="-163513">
              <a:lnSpc>
                <a:spcPts val="1700"/>
              </a:lnSpc>
              <a:spcBef>
                <a:spcPts val="0"/>
              </a:spcBef>
              <a:spcAft>
                <a:spcPts val="600"/>
              </a:spcAft>
            </a:pPr>
            <a:endParaRPr lang="en-US" dirty="0"/>
          </a:p>
          <a:p>
            <a:pPr marL="625475" lvl="1" indent="-163513">
              <a:lnSpc>
                <a:spcPts val="1700"/>
              </a:lnSpc>
              <a:spcBef>
                <a:spcPts val="0"/>
              </a:spcBef>
              <a:spcAft>
                <a:spcPts val="600"/>
              </a:spcAft>
            </a:pPr>
            <a:endParaRPr lang="en-US" dirty="0"/>
          </a:p>
          <a:p>
            <a:pPr marL="461962" lvl="1" indent="0">
              <a:lnSpc>
                <a:spcPts val="1700"/>
              </a:lnSpc>
              <a:spcBef>
                <a:spcPts val="0"/>
              </a:spcBef>
              <a:spcAft>
                <a:spcPts val="600"/>
              </a:spcAft>
              <a:buNone/>
            </a:pPr>
            <a:endParaRPr lang="en-US" dirty="0"/>
          </a:p>
          <a:p>
            <a:pPr marL="400050" lvl="1" indent="-169863">
              <a:lnSpc>
                <a:spcPts val="2000"/>
              </a:lnSpc>
              <a:spcBef>
                <a:spcPts val="800"/>
              </a:spcBef>
              <a:spcAft>
                <a:spcPts val="600"/>
              </a:spcAft>
            </a:pPr>
            <a:r>
              <a:rPr lang="en-US" dirty="0"/>
              <a:t>In this case, the Network is telling us that the </a:t>
            </a:r>
            <a:r>
              <a:rPr lang="en-US" b="1" dirty="0"/>
              <a:t>Supplier Part Number </a:t>
            </a:r>
            <a:r>
              <a:rPr lang="en-US" dirty="0"/>
              <a:t>is not unique on lines 11, 12 and 14</a:t>
            </a:r>
          </a:p>
          <a:p>
            <a:pPr marL="400050" lvl="1" indent="-169863">
              <a:lnSpc>
                <a:spcPts val="2000"/>
              </a:lnSpc>
              <a:spcBef>
                <a:spcPts val="0"/>
              </a:spcBef>
              <a:spcAft>
                <a:spcPts val="600"/>
              </a:spcAft>
            </a:pPr>
            <a:r>
              <a:rPr lang="en-US" dirty="0"/>
              <a:t>To correct any issues, go back to the original Excel Catalog file, make the corrections, then update the Catalog file, and upload the new version to replace the existing Catalog</a:t>
            </a: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grpSp>
        <p:nvGrpSpPr>
          <p:cNvPr id="4" name="Group 3">
            <a:extLst>
              <a:ext uri="{FF2B5EF4-FFF2-40B4-BE49-F238E27FC236}">
                <a16:creationId xmlns:a16="http://schemas.microsoft.com/office/drawing/2014/main" id="{1D8F6617-BBBA-4256-B6E2-BA11A44F190F}"/>
              </a:ext>
            </a:extLst>
          </p:cNvPr>
          <p:cNvGrpSpPr/>
          <p:nvPr/>
        </p:nvGrpSpPr>
        <p:grpSpPr>
          <a:xfrm>
            <a:off x="2785016" y="2377881"/>
            <a:ext cx="6625143" cy="2244000"/>
            <a:chOff x="2785016" y="2377881"/>
            <a:chExt cx="6625143" cy="2244000"/>
          </a:xfrm>
        </p:grpSpPr>
        <p:pic>
          <p:nvPicPr>
            <p:cNvPr id="2050" name="Picture 2" descr="C:\Users\i837236\AppData\Local\Temp\SNAGHTML5085f3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016" y="2377881"/>
              <a:ext cx="6625143" cy="2244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159947" y="3560327"/>
              <a:ext cx="5104661" cy="923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Tree>
    <p:extLst>
      <p:ext uri="{BB962C8B-B14F-4D97-AF65-F5344CB8AC3E}">
        <p14:creationId xmlns:p14="http://schemas.microsoft.com/office/powerpoint/2010/main" val="3190551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0" y="1620000"/>
            <a:ext cx="11186478" cy="4716000"/>
          </a:xfrm>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Customer Approval</a:t>
            </a:r>
          </a:p>
          <a:p>
            <a:pPr marL="400050" lvl="1" indent="-169863">
              <a:lnSpc>
                <a:spcPts val="2000"/>
              </a:lnSpc>
              <a:spcBef>
                <a:spcPts val="0"/>
              </a:spcBef>
              <a:spcAft>
                <a:spcPts val="600"/>
              </a:spcAft>
            </a:pPr>
            <a:r>
              <a:rPr lang="en-US" dirty="0"/>
              <a:t>When your Catalog passes the Network upload validation, your Customer is then notified to audit, validate and approve your Catalog. The Network may show any of these statuses: </a:t>
            </a:r>
            <a:r>
              <a:rPr lang="en-US" b="1" dirty="0"/>
              <a:t>“Published”, “Validated by Customer” or “Pending Buyer Validation”</a:t>
            </a:r>
            <a:r>
              <a:rPr lang="en-US" dirty="0"/>
              <a:t>—</a:t>
            </a:r>
            <a:r>
              <a:rPr lang="en-US" i="1" dirty="0"/>
              <a:t>note that these are </a:t>
            </a:r>
            <a:r>
              <a:rPr lang="en-US" b="1" dirty="0"/>
              <a:t>all </a:t>
            </a:r>
            <a:r>
              <a:rPr lang="en-US" i="1" dirty="0"/>
              <a:t>valid statuses</a:t>
            </a:r>
          </a:p>
          <a:p>
            <a:pPr marL="400050" lvl="1" indent="-171450">
              <a:lnSpc>
                <a:spcPts val="2000"/>
              </a:lnSpc>
              <a:spcBef>
                <a:spcPts val="0"/>
              </a:spcBef>
              <a:spcAft>
                <a:spcPts val="600"/>
              </a:spcAft>
            </a:pPr>
            <a:r>
              <a:rPr lang="en-US" dirty="0"/>
              <a:t>Each Customer may have specific validation rules—and these rules may be more strict than the standard Network rules. This means that your Catalog could pass the Network validation, but fail the Customer-specific rules and be returned to you</a:t>
            </a:r>
          </a:p>
          <a:p>
            <a:pPr marL="400050" lvl="1" indent="-169863">
              <a:lnSpc>
                <a:spcPts val="2000"/>
              </a:lnSpc>
              <a:spcBef>
                <a:spcPts val="0"/>
              </a:spcBef>
              <a:spcAft>
                <a:spcPts val="600"/>
              </a:spcAft>
            </a:pPr>
            <a:r>
              <a:rPr lang="en-US" spc="-20" dirty="0"/>
              <a:t>If your Customer finds anything in your Catalog file that requires your attention, you will be notified by e-Mail</a:t>
            </a:r>
          </a:p>
          <a:p>
            <a:pPr marL="568325" lvl="2" indent="-165100">
              <a:lnSpc>
                <a:spcPts val="1600"/>
              </a:lnSpc>
              <a:spcBef>
                <a:spcPts val="0"/>
              </a:spcBef>
              <a:spcAft>
                <a:spcPts val="400"/>
              </a:spcAft>
              <a:buFont typeface="Wingdings" pitchFamily="2" charset="2"/>
              <a:buChar char="§"/>
            </a:pPr>
            <a:r>
              <a:rPr lang="en-US" sz="1400" dirty="0"/>
              <a:t>Corrections should be made to the original Excel file, then the corrected Catalog file needs to be uploaded to the Network</a:t>
            </a:r>
          </a:p>
          <a:p>
            <a:pPr marL="568325" lvl="2" indent="-168275">
              <a:lnSpc>
                <a:spcPts val="1600"/>
              </a:lnSpc>
              <a:spcBef>
                <a:spcPts val="0"/>
              </a:spcBef>
              <a:spcAft>
                <a:spcPts val="400"/>
              </a:spcAft>
              <a:buFont typeface="Wingdings" pitchFamily="2" charset="2"/>
              <a:buChar char="§"/>
            </a:pPr>
            <a:r>
              <a:rPr lang="en-US" sz="1400" dirty="0"/>
              <a:t>Each Catalog must pass both the Network validation, and the Customer audit before it can be loaded into the Customer’s buying application and be available for their Users</a:t>
            </a:r>
            <a:endParaRPr lang="en-US" sz="1400" dirty="0">
              <a:solidFill>
                <a:schemeClr val="bg2"/>
              </a:solidFill>
            </a:endParaRP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spTree>
    <p:extLst>
      <p:ext uri="{BB962C8B-B14F-4D97-AF65-F5344CB8AC3E}">
        <p14:creationId xmlns:p14="http://schemas.microsoft.com/office/powerpoint/2010/main" val="1625365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Replacing </a:t>
            </a:r>
            <a:r>
              <a:rPr lang="en-US" noProof="0" dirty="0">
                <a:solidFill>
                  <a:schemeClr val="accent1"/>
                </a:solidFill>
                <a:latin typeface="+mj-lt"/>
              </a:rPr>
              <a:t>Existing Catalogs</a:t>
            </a:r>
          </a:p>
        </p:txBody>
      </p:sp>
    </p:spTree>
    <p:extLst>
      <p:ext uri="{BB962C8B-B14F-4D97-AF65-F5344CB8AC3E}">
        <p14:creationId xmlns:p14="http://schemas.microsoft.com/office/powerpoint/2010/main" val="2863529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2275725"/>
          </a:xfrm>
          <a:prstGeom prst="rect">
            <a:avLst/>
          </a:prstGeom>
        </p:spPr>
        <p:txBody>
          <a:bodyPr/>
          <a:lstStyle/>
          <a:p>
            <a:pPr marL="61912">
              <a:lnSpc>
                <a:spcPts val="2300"/>
              </a:lnSpc>
              <a:spcBef>
                <a:spcPts val="0"/>
              </a:spcBef>
              <a:spcAft>
                <a:spcPts val="600"/>
              </a:spcAft>
              <a:buSzPct val="100000"/>
            </a:pPr>
            <a:r>
              <a:rPr lang="en-US" sz="2200" dirty="0"/>
              <a:t>To replace an existing Catalog, the steps are almost the same as uploading a new Catalog for the </a:t>
            </a:r>
            <a:r>
              <a:rPr lang="en-US" sz="2200" dirty="0" err="1"/>
              <a:t>The</a:t>
            </a:r>
            <a:r>
              <a:rPr lang="en-US" sz="2200" dirty="0"/>
              <a:t> University of Nebraska. </a:t>
            </a:r>
          </a:p>
          <a:p>
            <a:pPr marL="514350" indent="-230188">
              <a:lnSpc>
                <a:spcPts val="2000"/>
              </a:lnSpc>
              <a:spcBef>
                <a:spcPts val="0"/>
              </a:spcBef>
              <a:spcAft>
                <a:spcPts val="600"/>
              </a:spcAft>
              <a:buSzPct val="100000"/>
              <a:buFont typeface="Wingdings" pitchFamily="2" charset="2"/>
              <a:buChar char="§"/>
            </a:pPr>
            <a:r>
              <a:rPr lang="en-US" sz="1800" dirty="0"/>
              <a:t>Log into your </a:t>
            </a:r>
            <a:r>
              <a:rPr lang="en-US" sz="1800" dirty="0" err="1"/>
              <a:t>Ariba</a:t>
            </a:r>
            <a:r>
              <a:rPr lang="en-US" sz="1800" dirty="0"/>
              <a:t> Network account</a:t>
            </a:r>
          </a:p>
          <a:p>
            <a:pPr marL="514350" indent="-230188">
              <a:lnSpc>
                <a:spcPts val="2000"/>
              </a:lnSpc>
              <a:spcBef>
                <a:spcPts val="0"/>
              </a:spcBef>
              <a:spcAft>
                <a:spcPts val="600"/>
              </a:spcAft>
              <a:buSzPct val="100000"/>
              <a:buFont typeface="Wingdings" pitchFamily="2" charset="2"/>
              <a:buChar char="§"/>
            </a:pPr>
            <a:r>
              <a:rPr lang="en-US" sz="1800" dirty="0"/>
              <a:t>Navigate to </a:t>
            </a:r>
            <a:r>
              <a:rPr lang="en-US" sz="1800" b="1" dirty="0"/>
              <a:t>Catalogs</a:t>
            </a:r>
          </a:p>
          <a:p>
            <a:pPr marL="514350" indent="-230188">
              <a:lnSpc>
                <a:spcPts val="2000"/>
              </a:lnSpc>
              <a:spcBef>
                <a:spcPts val="0"/>
              </a:spcBef>
              <a:spcAft>
                <a:spcPts val="600"/>
              </a:spcAft>
              <a:buSzPct val="100000"/>
              <a:buFont typeface="Wingdings" pitchFamily="2" charset="2"/>
              <a:buChar char="§"/>
            </a:pPr>
            <a:r>
              <a:rPr lang="en-US" sz="1800" dirty="0"/>
              <a:t>Update the Catalog—using “View/Edit”</a:t>
            </a:r>
          </a:p>
          <a:p>
            <a:pPr marL="685800" lvl="1" indent="-171450">
              <a:lnSpc>
                <a:spcPts val="1600"/>
              </a:lnSpc>
              <a:spcBef>
                <a:spcPts val="0"/>
              </a:spcBef>
              <a:spcAft>
                <a:spcPts val="200"/>
              </a:spcAft>
              <a:buClrTx/>
            </a:pPr>
            <a:r>
              <a:rPr lang="en-US" sz="1400" dirty="0"/>
              <a:t>When </a:t>
            </a:r>
            <a:r>
              <a:rPr lang="en-US" sz="1400" i="1" dirty="0"/>
              <a:t>replacing</a:t>
            </a:r>
            <a:r>
              <a:rPr lang="en-US" sz="1400" dirty="0"/>
              <a:t> an existing Catalog, do </a:t>
            </a:r>
            <a:r>
              <a:rPr lang="en-US" sz="1400" b="1" dirty="0"/>
              <a:t>not </a:t>
            </a:r>
            <a:r>
              <a:rPr lang="en-US" sz="1400" dirty="0"/>
              <a:t>Create a new Catalog—it is important to keep the </a:t>
            </a:r>
            <a:r>
              <a:rPr lang="en-US" sz="1400" b="1" dirty="0"/>
              <a:t>same</a:t>
            </a:r>
            <a:r>
              <a:rPr lang="en-US" sz="1400" dirty="0"/>
              <a:t> Catalog Name. The file name </a:t>
            </a:r>
            <a:r>
              <a:rPr lang="en-US" sz="1400" b="1" dirty="0"/>
              <a:t>can</a:t>
            </a:r>
            <a:r>
              <a:rPr lang="en-US" sz="1400" dirty="0"/>
              <a:t> be different:</a:t>
            </a:r>
          </a:p>
          <a:p>
            <a:pPr marL="461962" lvl="1">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346075" indent="-284163">
              <a:lnSpc>
                <a:spcPts val="1700"/>
              </a:lnSpc>
              <a:spcBef>
                <a:spcPts val="0"/>
              </a:spcBef>
              <a:spcAft>
                <a:spcPts val="200"/>
              </a:spcAft>
              <a:buSzPct val="100000"/>
              <a:buFont typeface="Wingdings" pitchFamily="2" charset="2"/>
              <a:buChar char="§"/>
            </a:pPr>
            <a:endParaRPr lang="en-US" sz="2200" dirty="0"/>
          </a:p>
        </p:txBody>
      </p:sp>
      <p:sp>
        <p:nvSpPr>
          <p:cNvPr id="2" name="Title 1"/>
          <p:cNvSpPr>
            <a:spLocks noGrp="1"/>
          </p:cNvSpPr>
          <p:nvPr>
            <p:ph type="title"/>
          </p:nvPr>
        </p:nvSpPr>
        <p:spPr/>
        <p:txBody>
          <a:bodyPr/>
          <a:lstStyle/>
          <a:p>
            <a:r>
              <a:rPr lang="en-US" noProof="0" dirty="0"/>
              <a:t>Replacing Existing Catalogs</a:t>
            </a:r>
          </a:p>
        </p:txBody>
      </p:sp>
      <p:pic>
        <p:nvPicPr>
          <p:cNvPr id="9" name="Picture 8">
            <a:extLst>
              <a:ext uri="{FF2B5EF4-FFF2-40B4-BE49-F238E27FC236}">
                <a16:creationId xmlns:a16="http://schemas.microsoft.com/office/drawing/2014/main" id="{8EFB3315-C8B9-4276-8110-C2C2B1FC908F}"/>
              </a:ext>
            </a:extLst>
          </p:cNvPr>
          <p:cNvPicPr>
            <a:picLocks noChangeAspect="1"/>
          </p:cNvPicPr>
          <p:nvPr/>
        </p:nvPicPr>
        <p:blipFill rotWithShape="1">
          <a:blip r:embed="rId3"/>
          <a:srcRect l="33385" t="61366" r="8722" b="12064"/>
          <a:stretch/>
        </p:blipFill>
        <p:spPr>
          <a:xfrm>
            <a:off x="2733692" y="3645764"/>
            <a:ext cx="6727790" cy="2762944"/>
          </a:xfrm>
          <a:prstGeom prst="rect">
            <a:avLst/>
          </a:prstGeom>
        </p:spPr>
      </p:pic>
    </p:spTree>
    <p:extLst>
      <p:ext uri="{BB962C8B-B14F-4D97-AF65-F5344CB8AC3E}">
        <p14:creationId xmlns:p14="http://schemas.microsoft.com/office/powerpoint/2010/main" val="308641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0" dirty="0"/>
              <a:t>The Catalog Upload Process </a:t>
            </a:r>
            <a:endParaRPr lang="en-US" noProof="0" dirty="0">
              <a:latin typeface="+mj-lt"/>
            </a:endParaRPr>
          </a:p>
        </p:txBody>
      </p:sp>
      <p:cxnSp>
        <p:nvCxnSpPr>
          <p:cNvPr id="54" name="Elbow Connector 53"/>
          <p:cNvCxnSpPr>
            <a:cxnSpLocks/>
          </p:cNvCxnSpPr>
          <p:nvPr/>
        </p:nvCxnSpPr>
        <p:spPr>
          <a:xfrm rot="5400000" flipH="1" flipV="1">
            <a:off x="3920996" y="1109203"/>
            <a:ext cx="739692" cy="2257467"/>
          </a:xfrm>
          <a:prstGeom prst="bentConnector2">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1972138" y="2514794"/>
            <a:ext cx="2379942" cy="1015663"/>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New or Updated Supplier Catalog File (from Template) uploaded and published </a:t>
            </a:r>
            <a:br>
              <a:rPr lang="en-GB" sz="1200" dirty="0">
                <a:latin typeface="Arial" panose="020B0604020202020204" pitchFamily="34" charset="0"/>
              </a:rPr>
            </a:br>
            <a:r>
              <a:rPr lang="en-GB" sz="1200" dirty="0">
                <a:latin typeface="Arial" panose="020B0604020202020204" pitchFamily="34" charset="0"/>
              </a:rPr>
              <a:t>to the Customer on </a:t>
            </a:r>
            <a:br>
              <a:rPr lang="en-GB" sz="1200" dirty="0">
                <a:latin typeface="Arial" panose="020B0604020202020204" pitchFamily="34" charset="0"/>
              </a:rPr>
            </a:br>
            <a:r>
              <a:rPr lang="en-GB" sz="1200" dirty="0">
                <a:latin typeface="Arial" panose="020B0604020202020204" pitchFamily="34" charset="0"/>
              </a:rPr>
              <a:t>Ariba Network (AN) </a:t>
            </a:r>
            <a:endParaRPr lang="en-US" sz="1200" dirty="0">
              <a:latin typeface="Arial" panose="020B0604020202020204" pitchFamily="34" charset="0"/>
            </a:endParaRPr>
          </a:p>
        </p:txBody>
      </p:sp>
      <p:sp>
        <p:nvSpPr>
          <p:cNvPr id="57" name="Rectangle 6"/>
          <p:cNvSpPr>
            <a:spLocks noChangeArrowheads="1"/>
          </p:cNvSpPr>
          <p:nvPr/>
        </p:nvSpPr>
        <p:spPr bwMode="auto">
          <a:xfrm>
            <a:off x="5004423" y="2560166"/>
            <a:ext cx="2200617" cy="9144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noAutofit/>
          </a:bodyPr>
          <a:lstStyle/>
          <a:p>
            <a:pPr algn="ctr"/>
            <a:r>
              <a:rPr lang="en-GB" sz="1200" dirty="0">
                <a:latin typeface="Arial" panose="020B0604020202020204" pitchFamily="34" charset="0"/>
              </a:rPr>
              <a:t>Network validation (errors reported back to Supplier during upload)</a:t>
            </a:r>
            <a:endParaRPr lang="en-US" sz="1200" dirty="0">
              <a:latin typeface="Arial" panose="020B0604020202020204" pitchFamily="34" charset="0"/>
            </a:endParaRPr>
          </a:p>
        </p:txBody>
      </p:sp>
      <p:sp>
        <p:nvSpPr>
          <p:cNvPr id="59" name="Rectangle 58"/>
          <p:cNvSpPr/>
          <p:nvPr/>
        </p:nvSpPr>
        <p:spPr>
          <a:xfrm>
            <a:off x="8583710" y="1503175"/>
            <a:ext cx="1071562" cy="2047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rtlCol="0" anchor="ctr"/>
          <a:lstStyle/>
          <a:p>
            <a:pPr algn="ctr"/>
            <a:r>
              <a:rPr lang="en-US" sz="1200" b="1">
                <a:latin typeface="Arial Narrow" panose="020B0606020202030204" pitchFamily="34" charset="0"/>
              </a:rPr>
              <a:t>Buyer</a:t>
            </a:r>
          </a:p>
        </p:txBody>
      </p:sp>
      <p:sp>
        <p:nvSpPr>
          <p:cNvPr id="60" name="Rectangle 59"/>
          <p:cNvSpPr/>
          <p:nvPr/>
        </p:nvSpPr>
        <p:spPr>
          <a:xfrm>
            <a:off x="2652090" y="1509191"/>
            <a:ext cx="1071562" cy="2047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1200" b="1">
                <a:latin typeface="Arial Narrow" panose="020B0606020202030204" pitchFamily="34" charset="0"/>
              </a:rPr>
              <a:t>Supplier</a:t>
            </a:r>
          </a:p>
        </p:txBody>
      </p:sp>
      <p:sp>
        <p:nvSpPr>
          <p:cNvPr id="62" name="Rectangle 6"/>
          <p:cNvSpPr>
            <a:spLocks noChangeArrowheads="1"/>
          </p:cNvSpPr>
          <p:nvPr/>
        </p:nvSpPr>
        <p:spPr bwMode="auto">
          <a:xfrm>
            <a:off x="7987458" y="2052232"/>
            <a:ext cx="2273968" cy="646331"/>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Notified a new or updated Catalog is published </a:t>
            </a:r>
            <a:br>
              <a:rPr lang="en-GB" sz="1200" dirty="0">
                <a:latin typeface="Arial" panose="020B0604020202020204" pitchFamily="34" charset="0"/>
              </a:rPr>
            </a:br>
            <a:r>
              <a:rPr lang="en-GB" sz="1200" dirty="0">
                <a:latin typeface="Arial" panose="020B0604020202020204" pitchFamily="34" charset="0"/>
              </a:rPr>
              <a:t>from Supplier</a:t>
            </a:r>
            <a:endParaRPr lang="en-US" sz="1200" dirty="0">
              <a:latin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9576" y="1323984"/>
            <a:ext cx="1356022" cy="902235"/>
          </a:xfrm>
          <a:prstGeom prst="rect">
            <a:avLst/>
          </a:prstGeom>
        </p:spPr>
      </p:pic>
      <p:cxnSp>
        <p:nvCxnSpPr>
          <p:cNvPr id="82" name="Elbow Connector 81"/>
          <p:cNvCxnSpPr>
            <a:stCxn id="80" idx="1"/>
            <a:endCxn id="47" idx="2"/>
          </p:cNvCxnSpPr>
          <p:nvPr/>
        </p:nvCxnSpPr>
        <p:spPr>
          <a:xfrm rot="10800000">
            <a:off x="3162110" y="3530457"/>
            <a:ext cx="4817329" cy="707492"/>
          </a:xfrm>
          <a:prstGeom prst="bentConnector2">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7979437" y="5867292"/>
            <a:ext cx="2286000" cy="457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Catalog Activated and available for Users</a:t>
            </a:r>
            <a:endParaRPr lang="en-US" sz="1200" dirty="0">
              <a:latin typeface="Arial" panose="020B0604020202020204" pitchFamily="34" charset="0"/>
            </a:endParaRPr>
          </a:p>
        </p:txBody>
      </p:sp>
      <p:sp>
        <p:nvSpPr>
          <p:cNvPr id="69" name="Rectangle 6"/>
          <p:cNvSpPr>
            <a:spLocks noChangeArrowheads="1"/>
          </p:cNvSpPr>
          <p:nvPr/>
        </p:nvSpPr>
        <p:spPr bwMode="auto">
          <a:xfrm>
            <a:off x="7979437" y="3021776"/>
            <a:ext cx="2286000" cy="646331"/>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Catalog File downloaded from the Network to </a:t>
            </a:r>
            <a:br>
              <a:rPr lang="en-GB" sz="1200" dirty="0">
                <a:latin typeface="Arial" panose="020B0604020202020204" pitchFamily="34" charset="0"/>
              </a:rPr>
            </a:br>
            <a:r>
              <a:rPr lang="en-GB" sz="1200" dirty="0">
                <a:latin typeface="Arial" panose="020B0604020202020204" pitchFamily="34" charset="0"/>
              </a:rPr>
              <a:t>Buyer-specific Catalog</a:t>
            </a:r>
            <a:endParaRPr lang="en-US" sz="1200" dirty="0">
              <a:latin typeface="Arial" panose="020B0604020202020204" pitchFamily="34" charset="0"/>
            </a:endParaRPr>
          </a:p>
        </p:txBody>
      </p:sp>
      <p:sp>
        <p:nvSpPr>
          <p:cNvPr id="80" name="Rectangle 6"/>
          <p:cNvSpPr>
            <a:spLocks noChangeArrowheads="1"/>
          </p:cNvSpPr>
          <p:nvPr/>
        </p:nvSpPr>
        <p:spPr bwMode="auto">
          <a:xfrm>
            <a:off x="7979438" y="4009349"/>
            <a:ext cx="2281988" cy="457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Buyer Validation Rules audit</a:t>
            </a:r>
          </a:p>
        </p:txBody>
      </p:sp>
      <p:cxnSp>
        <p:nvCxnSpPr>
          <p:cNvPr id="106" name="Straight Arrow Connector 105"/>
          <p:cNvCxnSpPr>
            <a:stCxn id="85" idx="2"/>
            <a:endCxn id="87" idx="0"/>
          </p:cNvCxnSpPr>
          <p:nvPr/>
        </p:nvCxnSpPr>
        <p:spPr>
          <a:xfrm>
            <a:off x="9122437" y="5412324"/>
            <a:ext cx="0" cy="4549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62" idx="2"/>
            <a:endCxn id="69" idx="0"/>
          </p:cNvCxnSpPr>
          <p:nvPr/>
        </p:nvCxnSpPr>
        <p:spPr>
          <a:xfrm flipH="1">
            <a:off x="9122437" y="2698563"/>
            <a:ext cx="2005" cy="3232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80" idx="2"/>
            <a:endCxn id="85" idx="0"/>
          </p:cNvCxnSpPr>
          <p:nvPr/>
        </p:nvCxnSpPr>
        <p:spPr>
          <a:xfrm>
            <a:off x="9120432" y="4466549"/>
            <a:ext cx="2005" cy="4885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69" idx="2"/>
            <a:endCxn id="80" idx="0"/>
          </p:cNvCxnSpPr>
          <p:nvPr/>
        </p:nvCxnSpPr>
        <p:spPr>
          <a:xfrm flipH="1">
            <a:off x="9120432" y="3668107"/>
            <a:ext cx="2005" cy="3412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8" name="Group 147"/>
          <p:cNvGrpSpPr/>
          <p:nvPr/>
        </p:nvGrpSpPr>
        <p:grpSpPr>
          <a:xfrm>
            <a:off x="8904000" y="5486465"/>
            <a:ext cx="442911" cy="290512"/>
            <a:chOff x="5145882" y="4319588"/>
            <a:chExt cx="442911" cy="290512"/>
          </a:xfrm>
        </p:grpSpPr>
        <p:sp>
          <p:nvSpPr>
            <p:cNvPr id="140" name="Flowchart: Decision 139"/>
            <p:cNvSpPr/>
            <p:nvPr/>
          </p:nvSpPr>
          <p:spPr bwMode="gray">
            <a:xfrm>
              <a:off x="5207794" y="4319588"/>
              <a:ext cx="319088" cy="290512"/>
            </a:xfrm>
            <a:prstGeom prst="flowChartDecision">
              <a:avLst/>
            </a:prstGeom>
            <a:solidFill>
              <a:schemeClr val="accent1"/>
            </a:solidFill>
            <a:ln w="6350" algn="ctr">
              <a:noFill/>
              <a:miter lim="800000"/>
              <a:headEnd/>
              <a:tailEnd/>
            </a:ln>
          </p:spPr>
          <p:txBody>
            <a:bodyPr vert="wordArtVert" lIns="90000" tIns="72000" rIns="90000" bIns="72000" rtlCol="0" anchor="ctr" anchorCtr="1">
              <a:normAutofit fontScale="25000" lnSpcReduction="20000"/>
            </a:bodyP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45" name="TextBox 144"/>
            <p:cNvSpPr txBox="1"/>
            <p:nvPr/>
          </p:nvSpPr>
          <p:spPr>
            <a:xfrm>
              <a:off x="5145882" y="4405311"/>
              <a:ext cx="442911"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dirty="0">
                  <a:latin typeface="Arial" panose="020B0604020202020204" pitchFamily="34" charset="0"/>
                </a:rPr>
                <a:t>Approved</a:t>
              </a:r>
            </a:p>
          </p:txBody>
        </p:sp>
      </p:grpSp>
      <p:sp>
        <p:nvSpPr>
          <p:cNvPr id="142" name="Flowchart: Decision 141"/>
          <p:cNvSpPr/>
          <p:nvPr/>
        </p:nvSpPr>
        <p:spPr bwMode="gray">
          <a:xfrm>
            <a:off x="8962894" y="4550538"/>
            <a:ext cx="319088" cy="290512"/>
          </a:xfrm>
          <a:prstGeom prst="flowChartDecision">
            <a:avLst/>
          </a:prstGeom>
          <a:solidFill>
            <a:schemeClr val="accent1"/>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46" name="TextBox 145"/>
          <p:cNvSpPr txBox="1"/>
          <p:nvPr/>
        </p:nvSpPr>
        <p:spPr>
          <a:xfrm>
            <a:off x="8987069" y="4638841"/>
            <a:ext cx="264843"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spc="-80" dirty="0">
                <a:solidFill>
                  <a:schemeClr val="bg1"/>
                </a:solidFill>
                <a:latin typeface="Arial" panose="020B0604020202020204" pitchFamily="34" charset="0"/>
              </a:rPr>
              <a:t>PASS</a:t>
            </a:r>
          </a:p>
        </p:txBody>
      </p:sp>
      <p:grpSp>
        <p:nvGrpSpPr>
          <p:cNvPr id="22" name="Group 21"/>
          <p:cNvGrpSpPr/>
          <p:nvPr/>
        </p:nvGrpSpPr>
        <p:grpSpPr>
          <a:xfrm>
            <a:off x="5941210" y="4086025"/>
            <a:ext cx="319088" cy="290512"/>
            <a:chOff x="5941210" y="4028880"/>
            <a:chExt cx="319088" cy="290512"/>
          </a:xfrm>
        </p:grpSpPr>
        <p:sp>
          <p:nvSpPr>
            <p:cNvPr id="141" name="Flowchart: Decision 140"/>
            <p:cNvSpPr/>
            <p:nvPr/>
          </p:nvSpPr>
          <p:spPr bwMode="gray">
            <a:xfrm>
              <a:off x="5941210" y="4028880"/>
              <a:ext cx="319088" cy="290512"/>
            </a:xfrm>
            <a:prstGeom prst="flowChartDecision">
              <a:avLst/>
            </a:prstGeom>
            <a:solidFill>
              <a:schemeClr val="accent1"/>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47" name="TextBox 146"/>
            <p:cNvSpPr txBox="1"/>
            <p:nvPr/>
          </p:nvSpPr>
          <p:spPr>
            <a:xfrm>
              <a:off x="5971306" y="4118103"/>
              <a:ext cx="264843"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dirty="0">
                  <a:solidFill>
                    <a:schemeClr val="bg1"/>
                  </a:solidFill>
                  <a:latin typeface="Arial" panose="020B0604020202020204" pitchFamily="34" charset="0"/>
                </a:rPr>
                <a:t>FAIL</a:t>
              </a:r>
            </a:p>
          </p:txBody>
        </p:sp>
      </p:grpSp>
      <p:cxnSp>
        <p:nvCxnSpPr>
          <p:cNvPr id="158" name="Elbow Connector 157"/>
          <p:cNvCxnSpPr>
            <a:stCxn id="85" idx="1"/>
            <a:endCxn id="163" idx="2"/>
          </p:cNvCxnSpPr>
          <p:nvPr/>
        </p:nvCxnSpPr>
        <p:spPr>
          <a:xfrm rot="10800000">
            <a:off x="3153655" y="4435714"/>
            <a:ext cx="4825783" cy="748011"/>
          </a:xfrm>
          <a:prstGeom prst="bentConnector2">
            <a:avLst/>
          </a:prstGeom>
          <a:ln w="9525">
            <a:solidFill>
              <a:srgbClr val="FF0000"/>
            </a:solidFill>
            <a:tailEnd type="none"/>
          </a:ln>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a:off x="5882271" y="5038468"/>
            <a:ext cx="442911" cy="290512"/>
            <a:chOff x="4807744" y="5291139"/>
            <a:chExt cx="442911" cy="290512"/>
          </a:xfrm>
        </p:grpSpPr>
        <p:sp>
          <p:nvSpPr>
            <p:cNvPr id="151" name="Flowchart: Decision 150"/>
            <p:cNvSpPr/>
            <p:nvPr/>
          </p:nvSpPr>
          <p:spPr bwMode="gray">
            <a:xfrm>
              <a:off x="4864893" y="5291139"/>
              <a:ext cx="319088" cy="290512"/>
            </a:xfrm>
            <a:prstGeom prst="flowChartDecision">
              <a:avLst/>
            </a:prstGeom>
            <a:solidFill>
              <a:schemeClr val="accent1"/>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50" name="TextBox 149"/>
            <p:cNvSpPr txBox="1"/>
            <p:nvPr/>
          </p:nvSpPr>
          <p:spPr>
            <a:xfrm>
              <a:off x="4807744" y="5386386"/>
              <a:ext cx="442911"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dirty="0">
                  <a:latin typeface="Arial" panose="020B0604020202020204" pitchFamily="34" charset="0"/>
                </a:rPr>
                <a:t>Denied</a:t>
              </a:r>
            </a:p>
          </p:txBody>
        </p:sp>
      </p:grpSp>
      <p:sp>
        <p:nvSpPr>
          <p:cNvPr id="163" name="Rectangle 6"/>
          <p:cNvSpPr>
            <a:spLocks noChangeArrowheads="1"/>
          </p:cNvSpPr>
          <p:nvPr/>
        </p:nvSpPr>
        <p:spPr bwMode="auto">
          <a:xfrm>
            <a:off x="2325687" y="3974048"/>
            <a:ext cx="1655933" cy="46166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Catalog File </a:t>
            </a:r>
            <a:br>
              <a:rPr lang="en-GB" sz="1200" dirty="0">
                <a:latin typeface="Arial" panose="020B0604020202020204" pitchFamily="34" charset="0"/>
              </a:rPr>
            </a:br>
            <a:r>
              <a:rPr lang="en-GB" sz="1200" dirty="0">
                <a:latin typeface="Arial" panose="020B0604020202020204" pitchFamily="34" charset="0"/>
              </a:rPr>
              <a:t>updated or corrected</a:t>
            </a:r>
            <a:endParaRPr lang="en-US" sz="1200" dirty="0">
              <a:latin typeface="Arial" panose="020B0604020202020204" pitchFamily="34" charset="0"/>
            </a:endParaRPr>
          </a:p>
        </p:txBody>
      </p:sp>
      <p:sp>
        <p:nvSpPr>
          <p:cNvPr id="85" name="Rectangle 6"/>
          <p:cNvSpPr>
            <a:spLocks noChangeArrowheads="1"/>
          </p:cNvSpPr>
          <p:nvPr/>
        </p:nvSpPr>
        <p:spPr bwMode="auto">
          <a:xfrm>
            <a:off x="7979437" y="4955124"/>
            <a:ext cx="2286000" cy="457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Catalog sent for </a:t>
            </a:r>
            <a:br>
              <a:rPr lang="en-GB" sz="1200" dirty="0">
                <a:latin typeface="Arial" panose="020B0604020202020204" pitchFamily="34" charset="0"/>
              </a:rPr>
            </a:br>
            <a:r>
              <a:rPr lang="en-GB" sz="1200" dirty="0">
                <a:latin typeface="Arial" panose="020B0604020202020204" pitchFamily="34" charset="0"/>
              </a:rPr>
              <a:t>Buyer Approval</a:t>
            </a:r>
            <a:endParaRPr lang="en-US" sz="1200" dirty="0">
              <a:latin typeface="Arial" panose="020B0604020202020204" pitchFamily="34" charset="0"/>
            </a:endParaRPr>
          </a:p>
        </p:txBody>
      </p:sp>
      <p:cxnSp>
        <p:nvCxnSpPr>
          <p:cNvPr id="90" name="Straight Arrow Connector 89"/>
          <p:cNvCxnSpPr>
            <a:cxnSpLocks/>
          </p:cNvCxnSpPr>
          <p:nvPr/>
        </p:nvCxnSpPr>
        <p:spPr>
          <a:xfrm>
            <a:off x="6088230" y="2117702"/>
            <a:ext cx="0" cy="4393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Oval 71"/>
          <p:cNvSpPr/>
          <p:nvPr/>
        </p:nvSpPr>
        <p:spPr bwMode="gray">
          <a:xfrm>
            <a:off x="1966524" y="2399796"/>
            <a:ext cx="342898" cy="160370"/>
          </a:xfrm>
          <a:prstGeom prst="ellipse">
            <a:avLst/>
          </a:prstGeom>
          <a:solidFill>
            <a:srgbClr val="FF0000"/>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3" name="TextBox 72"/>
          <p:cNvSpPr txBox="1"/>
          <p:nvPr/>
        </p:nvSpPr>
        <p:spPr>
          <a:xfrm>
            <a:off x="2028275" y="2380071"/>
            <a:ext cx="218008" cy="12311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800" kern="0" dirty="0">
                <a:solidFill>
                  <a:schemeClr val="bg1"/>
                </a:solidFill>
                <a:ea typeface="Arial Unicode MS" pitchFamily="34" charset="-128"/>
                <a:cs typeface="Arial Unicode MS" pitchFamily="34" charset="-128"/>
              </a:rPr>
              <a:t>Start</a:t>
            </a:r>
          </a:p>
        </p:txBody>
      </p:sp>
      <p:cxnSp>
        <p:nvCxnSpPr>
          <p:cNvPr id="36" name="Straight Arrow Connector 35">
            <a:extLst>
              <a:ext uri="{FF2B5EF4-FFF2-40B4-BE49-F238E27FC236}">
                <a16:creationId xmlns:a16="http://schemas.microsoft.com/office/drawing/2014/main" id="{37A7618B-88D8-4E89-B491-21C493620E83}"/>
              </a:ext>
            </a:extLst>
          </p:cNvPr>
          <p:cNvCxnSpPr>
            <a:cxnSpLocks/>
            <a:stCxn id="57" idx="1"/>
            <a:endCxn id="47" idx="3"/>
          </p:cNvCxnSpPr>
          <p:nvPr/>
        </p:nvCxnSpPr>
        <p:spPr>
          <a:xfrm flipH="1">
            <a:off x="4352080" y="3017366"/>
            <a:ext cx="652343" cy="52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53">
            <a:extLst>
              <a:ext uri="{FF2B5EF4-FFF2-40B4-BE49-F238E27FC236}">
                <a16:creationId xmlns:a16="http://schemas.microsoft.com/office/drawing/2014/main" id="{2508E1F8-E8BA-4113-95B6-9C8BC2F7A6FF}"/>
              </a:ext>
            </a:extLst>
          </p:cNvPr>
          <p:cNvCxnSpPr>
            <a:cxnSpLocks/>
            <a:stCxn id="62" idx="0"/>
          </p:cNvCxnSpPr>
          <p:nvPr/>
        </p:nvCxnSpPr>
        <p:spPr>
          <a:xfrm rot="16200000" flipV="1">
            <a:off x="7842846" y="770635"/>
            <a:ext cx="204636" cy="2358557"/>
          </a:xfrm>
          <a:prstGeom prst="bentConnector2">
            <a:avLst/>
          </a:prstGeom>
          <a:ln w="952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1" name="Elbow Connector 53">
            <a:extLst>
              <a:ext uri="{FF2B5EF4-FFF2-40B4-BE49-F238E27FC236}">
                <a16:creationId xmlns:a16="http://schemas.microsoft.com/office/drawing/2014/main" id="{05921867-A714-4D9C-A1C0-2A7D149D9B51}"/>
              </a:ext>
            </a:extLst>
          </p:cNvPr>
          <p:cNvCxnSpPr>
            <a:cxnSpLocks/>
          </p:cNvCxnSpPr>
          <p:nvPr/>
        </p:nvCxnSpPr>
        <p:spPr>
          <a:xfrm>
            <a:off x="6638176" y="2029602"/>
            <a:ext cx="1341261" cy="1283108"/>
          </a:xfrm>
          <a:prstGeom prst="bentConnector3">
            <a:avLst>
              <a:gd name="adj1" fmla="val 68109"/>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619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SzPct val="100000"/>
              <a:buFont typeface="Wingdings" pitchFamily="2" charset="2"/>
              <a:buChar char="§"/>
            </a:pPr>
            <a:r>
              <a:rPr lang="en-US" sz="1800" dirty="0"/>
              <a:t>Find the existing Catalog you wish to replace with a new version</a:t>
            </a:r>
          </a:p>
          <a:p>
            <a:pPr marL="403225" lvl="1" indent="-177800">
              <a:lnSpc>
                <a:spcPts val="1700"/>
              </a:lnSpc>
              <a:spcBef>
                <a:spcPts val="0"/>
              </a:spcBef>
              <a:spcAft>
                <a:spcPts val="200"/>
              </a:spcAft>
              <a:buClr>
                <a:schemeClr val="tx1"/>
              </a:buClr>
            </a:pPr>
            <a:r>
              <a:rPr lang="en-US" sz="1400" dirty="0"/>
              <a:t>Click on the radio button to select the existing Catalog</a:t>
            </a: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225425" lvl="1" indent="0">
              <a:lnSpc>
                <a:spcPts val="1700"/>
              </a:lnSpc>
              <a:spcBef>
                <a:spcPts val="2600"/>
              </a:spcBef>
              <a:spcAft>
                <a:spcPts val="200"/>
              </a:spcAft>
              <a:buNone/>
            </a:pPr>
            <a:endParaRPr lang="en-US" sz="1600" dirty="0"/>
          </a:p>
          <a:p>
            <a:pPr marL="331211" indent="-285750">
              <a:lnSpc>
                <a:spcPts val="1700"/>
              </a:lnSpc>
              <a:spcBef>
                <a:spcPts val="2600"/>
              </a:spcBef>
              <a:spcAft>
                <a:spcPts val="200"/>
              </a:spcAft>
              <a:buSzPct val="100000"/>
              <a:buFont typeface="Wingdings" panose="05000000000000000000" pitchFamily="2" charset="2"/>
              <a:buChar char="§"/>
            </a:pPr>
            <a:r>
              <a:rPr lang="en-US" sz="1800" dirty="0"/>
              <a:t>Click “View/Edit”</a:t>
            </a:r>
          </a:p>
          <a:p>
            <a:pPr marL="625475" lvl="1" indent="-163513">
              <a:lnSpc>
                <a:spcPts val="1700"/>
              </a:lnSpc>
              <a:spcBef>
                <a:spcPts val="0"/>
              </a:spcBef>
              <a:spcAft>
                <a:spcPts val="200"/>
              </a:spcAft>
            </a:pPr>
            <a:endParaRPr lang="en-US" sz="1600" dirty="0"/>
          </a:p>
          <a:p>
            <a:pPr marL="346075" indent="-284163">
              <a:lnSpc>
                <a:spcPts val="1700"/>
              </a:lnSpc>
              <a:spcBef>
                <a:spcPts val="0"/>
              </a:spcBef>
              <a:spcAft>
                <a:spcPts val="200"/>
              </a:spcAft>
              <a:buSzPct val="100000"/>
              <a:buFont typeface="Wingdings" pitchFamily="2" charset="2"/>
              <a:buChar char="§"/>
            </a:pPr>
            <a:endParaRPr lang="en-US" sz="2200" dirty="0"/>
          </a:p>
        </p:txBody>
      </p:sp>
      <p:sp>
        <p:nvSpPr>
          <p:cNvPr id="2" name="Title 1"/>
          <p:cNvSpPr>
            <a:spLocks noGrp="1"/>
          </p:cNvSpPr>
          <p:nvPr>
            <p:ph type="title"/>
          </p:nvPr>
        </p:nvSpPr>
        <p:spPr/>
        <p:txBody>
          <a:bodyPr/>
          <a:lstStyle/>
          <a:p>
            <a:r>
              <a:rPr lang="en-US" noProof="0" dirty="0"/>
              <a:t>Replacing Existing Catalogs</a:t>
            </a:r>
          </a:p>
        </p:txBody>
      </p:sp>
      <p:pic>
        <p:nvPicPr>
          <p:cNvPr id="9" name="Picture 8">
            <a:extLst>
              <a:ext uri="{FF2B5EF4-FFF2-40B4-BE49-F238E27FC236}">
                <a16:creationId xmlns:a16="http://schemas.microsoft.com/office/drawing/2014/main" id="{9A1180EF-4752-47B2-82AD-8F258EB1436A}"/>
              </a:ext>
            </a:extLst>
          </p:cNvPr>
          <p:cNvPicPr>
            <a:picLocks noChangeAspect="1"/>
          </p:cNvPicPr>
          <p:nvPr/>
        </p:nvPicPr>
        <p:blipFill rotWithShape="1">
          <a:blip r:embed="rId3"/>
          <a:srcRect l="28375" t="56669" r="25300" b="18055"/>
          <a:stretch/>
        </p:blipFill>
        <p:spPr>
          <a:xfrm>
            <a:off x="2746520" y="2259467"/>
            <a:ext cx="6702134" cy="1974205"/>
          </a:xfrm>
          <a:prstGeom prst="rect">
            <a:avLst/>
          </a:prstGeom>
        </p:spPr>
      </p:pic>
    </p:spTree>
    <p:extLst>
      <p:ext uri="{BB962C8B-B14F-4D97-AF65-F5344CB8AC3E}">
        <p14:creationId xmlns:p14="http://schemas.microsoft.com/office/powerpoint/2010/main" val="1503430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1"/>
            <a:ext cx="11186477" cy="1265440"/>
          </a:xfrm>
          <a:prstGeom prst="rect">
            <a:avLst/>
          </a:prstGeom>
        </p:spPr>
        <p:txBody>
          <a:bodyPr>
            <a:normAutofit fontScale="25000" lnSpcReduction="20000"/>
          </a:bodyPr>
          <a:lstStyle/>
          <a:p>
            <a:pPr marL="230188" indent="-230188">
              <a:lnSpc>
                <a:spcPts val="2000"/>
              </a:lnSpc>
              <a:spcBef>
                <a:spcPts val="0"/>
              </a:spcBef>
              <a:spcAft>
                <a:spcPts val="600"/>
              </a:spcAft>
              <a:buFont typeface="Wingdings" panose="05000000000000000000" pitchFamily="2" charset="2"/>
              <a:buChar char="§"/>
            </a:pPr>
            <a:r>
              <a:rPr lang="en-US" sz="7200" dirty="0"/>
              <a:t>You are now taken to the Edit a Catalog Screen</a:t>
            </a:r>
          </a:p>
          <a:p>
            <a:pPr marL="228600" indent="-228600">
              <a:lnSpc>
                <a:spcPts val="2000"/>
              </a:lnSpc>
              <a:spcBef>
                <a:spcPts val="0"/>
              </a:spcBef>
              <a:spcAft>
                <a:spcPts val="600"/>
              </a:spcAft>
              <a:buFont typeface="Wingdings" pitchFamily="2" charset="2"/>
              <a:buChar char="§"/>
            </a:pPr>
            <a:r>
              <a:rPr lang="en-US" sz="7200" dirty="0"/>
              <a:t>You see the same 3 steps as a New Catalog</a:t>
            </a:r>
          </a:p>
          <a:p>
            <a:pPr marL="461963" lvl="1" indent="-231775">
              <a:lnSpc>
                <a:spcPts val="1700"/>
              </a:lnSpc>
              <a:spcBef>
                <a:spcPts val="0"/>
              </a:spcBef>
              <a:spcAft>
                <a:spcPts val="600"/>
              </a:spcAft>
              <a:buFont typeface="+mj-lt"/>
              <a:buAutoNum type="arabicPeriod"/>
            </a:pPr>
            <a:r>
              <a:rPr lang="en-US" sz="6400" b="1" dirty="0"/>
              <a:t>Details</a:t>
            </a:r>
            <a:r>
              <a:rPr lang="en-US" sz="6400" dirty="0"/>
              <a:t>—Most of the fields are pre-populated with the existing information, but you can add a new Description for the updated Catalog</a:t>
            </a:r>
          </a:p>
          <a:p>
            <a:pPr marL="230188" lvl="1" indent="-230188">
              <a:lnSpc>
                <a:spcPts val="1700"/>
              </a:lnSpc>
              <a:spcBef>
                <a:spcPts val="0"/>
              </a:spcBef>
              <a:spcAft>
                <a:spcPts val="600"/>
              </a:spcAft>
            </a:pPr>
            <a:endParaRPr lang="en-US" sz="88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spcBef>
                <a:spcPts val="0"/>
              </a:spcBef>
              <a:spcAft>
                <a:spcPts val="600"/>
              </a:spcAft>
            </a:pPr>
            <a:r>
              <a:rPr lang="en-US" sz="7200" dirty="0"/>
              <a:t>Click “Next”</a:t>
            </a:r>
          </a:p>
          <a:p>
            <a:pPr marL="461963" indent="-231775">
              <a:lnSpc>
                <a:spcPts val="1700"/>
              </a:lnSpc>
              <a:spcBef>
                <a:spcPts val="0"/>
              </a:spcBef>
              <a:spcAft>
                <a:spcPts val="600"/>
              </a:spcAft>
              <a:buSzPct val="100000"/>
              <a:buFont typeface="+mj-lt"/>
              <a:buAutoNum type="arabicPeriod"/>
            </a:pPr>
            <a:endParaRPr lang="en-US"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03225" lvl="1" indent="-177800">
              <a:lnSpc>
                <a:spcPts val="2300"/>
              </a:lnSpc>
              <a:spcBef>
                <a:spcPts val="2800"/>
              </a:spcBef>
            </a:pPr>
            <a:endParaRPr lang="en-US" sz="1600" dirty="0"/>
          </a:p>
        </p:txBody>
      </p:sp>
      <p:sp>
        <p:nvSpPr>
          <p:cNvPr id="2" name="Title 1"/>
          <p:cNvSpPr>
            <a:spLocks noGrp="1"/>
          </p:cNvSpPr>
          <p:nvPr>
            <p:ph type="title"/>
          </p:nvPr>
        </p:nvSpPr>
        <p:spPr/>
        <p:txBody>
          <a:bodyPr/>
          <a:lstStyle/>
          <a:p>
            <a:r>
              <a:rPr lang="en-US" noProof="0" dirty="0"/>
              <a:t>Replacing Existing Catalogs</a:t>
            </a:r>
          </a:p>
        </p:txBody>
      </p:sp>
      <p:pic>
        <p:nvPicPr>
          <p:cNvPr id="9" name="Picture 8">
            <a:extLst>
              <a:ext uri="{FF2B5EF4-FFF2-40B4-BE49-F238E27FC236}">
                <a16:creationId xmlns:a16="http://schemas.microsoft.com/office/drawing/2014/main" id="{99009DA9-60ED-42BB-8F38-9F0EB0A0D76F}"/>
              </a:ext>
            </a:extLst>
          </p:cNvPr>
          <p:cNvPicPr>
            <a:picLocks noChangeAspect="1"/>
          </p:cNvPicPr>
          <p:nvPr/>
        </p:nvPicPr>
        <p:blipFill rotWithShape="1">
          <a:blip r:embed="rId3"/>
          <a:srcRect l="28425" t="46527" r="36250" b="13739"/>
          <a:stretch/>
        </p:blipFill>
        <p:spPr>
          <a:xfrm>
            <a:off x="3621730" y="2885441"/>
            <a:ext cx="5111134" cy="3103576"/>
          </a:xfrm>
          <a:prstGeom prst="rect">
            <a:avLst/>
          </a:prstGeom>
        </p:spPr>
      </p:pic>
    </p:spTree>
    <p:extLst>
      <p:ext uri="{BB962C8B-B14F-4D97-AF65-F5344CB8AC3E}">
        <p14:creationId xmlns:p14="http://schemas.microsoft.com/office/powerpoint/2010/main" val="3805712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461963" lvl="1" indent="-236538">
              <a:lnSpc>
                <a:spcPts val="1700"/>
              </a:lnSpc>
              <a:spcBef>
                <a:spcPts val="0"/>
              </a:spcBef>
              <a:spcAft>
                <a:spcPts val="1200"/>
              </a:spcAft>
              <a:buFont typeface="+mj-lt"/>
              <a:buAutoNum type="arabicPeriod" startAt="2"/>
            </a:pPr>
            <a:r>
              <a:rPr lang="en-US" sz="1600" b="1" dirty="0"/>
              <a:t>Content—</a:t>
            </a:r>
            <a:r>
              <a:rPr lang="en-US" sz="1600" dirty="0"/>
              <a:t>The Network will display the current Catalog (if it is under 4Mb)</a:t>
            </a:r>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03225" lvl="1" indent="-177800">
              <a:lnSpc>
                <a:spcPts val="2300"/>
              </a:lnSpc>
              <a:spcBef>
                <a:spcPts val="2800"/>
              </a:spcBef>
            </a:pPr>
            <a:endParaRPr lang="en-US" sz="1600" dirty="0"/>
          </a:p>
          <a:p>
            <a:pPr marL="403225" lvl="1" indent="-177800">
              <a:lnSpc>
                <a:spcPts val="2300"/>
              </a:lnSpc>
              <a:spcBef>
                <a:spcPts val="2800"/>
              </a:spcBef>
            </a:pPr>
            <a:endParaRPr lang="en-US" sz="1600" dirty="0"/>
          </a:p>
          <a:p>
            <a:pPr marL="403225" lvl="1" indent="-177800">
              <a:lnSpc>
                <a:spcPts val="1700"/>
              </a:lnSpc>
              <a:spcBef>
                <a:spcPts val="0"/>
              </a:spcBef>
              <a:spcAft>
                <a:spcPts val="600"/>
              </a:spcAft>
            </a:pPr>
            <a:endParaRPr lang="en-US" sz="1600" dirty="0"/>
          </a:p>
          <a:p>
            <a:pPr marL="403225" lvl="1" indent="-177800">
              <a:lnSpc>
                <a:spcPts val="1800"/>
              </a:lnSpc>
              <a:spcBef>
                <a:spcPts val="1200"/>
              </a:spcBef>
              <a:spcAft>
                <a:spcPts val="600"/>
              </a:spcAft>
            </a:pPr>
            <a:r>
              <a:rPr lang="en-US" sz="1600" dirty="0"/>
              <a:t>We don’t want to “Create a New Version”—that button will take us back to the beginning as if we are uploading a brand new Catalog</a:t>
            </a:r>
          </a:p>
          <a:p>
            <a:pPr marL="403225" lvl="1" indent="-177800">
              <a:lnSpc>
                <a:spcPts val="1800"/>
              </a:lnSpc>
              <a:spcBef>
                <a:spcPts val="0"/>
              </a:spcBef>
              <a:spcAft>
                <a:spcPts val="600"/>
              </a:spcAft>
            </a:pPr>
            <a:r>
              <a:rPr lang="en-US" sz="1600" dirty="0"/>
              <a:t>We want to “Upload a Catalog File”—this will replace the existing Catalog File with our updated Catalog. Click the </a:t>
            </a:r>
            <a:r>
              <a:rPr lang="en-US" sz="1600" b="1" dirty="0"/>
              <a:t>Upload Catalog File </a:t>
            </a:r>
            <a:r>
              <a:rPr lang="en-US" sz="1600" dirty="0"/>
              <a:t>button</a:t>
            </a:r>
          </a:p>
        </p:txBody>
      </p:sp>
      <p:sp>
        <p:nvSpPr>
          <p:cNvPr id="2" name="Title 1"/>
          <p:cNvSpPr>
            <a:spLocks noGrp="1"/>
          </p:cNvSpPr>
          <p:nvPr>
            <p:ph type="title"/>
          </p:nvPr>
        </p:nvSpPr>
        <p:spPr/>
        <p:txBody>
          <a:bodyPr/>
          <a:lstStyle/>
          <a:p>
            <a:r>
              <a:rPr lang="en-US" noProof="0" dirty="0"/>
              <a:t>Replacing Existing Catalogs</a:t>
            </a:r>
          </a:p>
        </p:txBody>
      </p:sp>
      <p:sp>
        <p:nvSpPr>
          <p:cNvPr id="8" name="Rectangle 7"/>
          <p:cNvSpPr/>
          <p:nvPr/>
        </p:nvSpPr>
        <p:spPr>
          <a:xfrm>
            <a:off x="3484050" y="4481514"/>
            <a:ext cx="1689613"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7170" name="Picture 2" descr="C:\Users\i837236\AppData\Local\Temp\SNAGHTML5e4a90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635" y="1966236"/>
            <a:ext cx="6982857" cy="3240000"/>
          </a:xfrm>
          <a:prstGeom prst="rect">
            <a:avLst/>
          </a:prstGeom>
          <a:noFill/>
          <a:extLst>
            <a:ext uri="{909E8E84-426E-40DD-AFC4-6F175D3DCCD1}">
              <a14:hiddenFill xmlns:a14="http://schemas.microsoft.com/office/drawing/2010/main">
                <a:solidFill>
                  <a:srgbClr val="FFFFFF"/>
                </a:solidFill>
              </a14:hiddenFill>
            </a:ext>
          </a:extLst>
        </p:spPr>
      </p:pic>
      <p:sp>
        <p:nvSpPr>
          <p:cNvPr id="7" name="&quot;No&quot; Symbol 6"/>
          <p:cNvSpPr/>
          <p:nvPr/>
        </p:nvSpPr>
        <p:spPr bwMode="gray">
          <a:xfrm>
            <a:off x="4903745" y="4507119"/>
            <a:ext cx="561513" cy="561513"/>
          </a:xfrm>
          <a:prstGeom prst="noSmoking">
            <a:avLst/>
          </a:prstGeom>
          <a:solidFill>
            <a:srgbClr val="FF0000"/>
          </a:solidFill>
          <a:ln w="3175" algn="ctr">
            <a:solidFill>
              <a:srgbClr val="FF0000"/>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9" name="Rectangle 8"/>
          <p:cNvSpPr/>
          <p:nvPr/>
        </p:nvSpPr>
        <p:spPr>
          <a:xfrm>
            <a:off x="5712261" y="2021000"/>
            <a:ext cx="978763"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Rectangle 9"/>
          <p:cNvSpPr/>
          <p:nvPr/>
        </p:nvSpPr>
        <p:spPr>
          <a:xfrm>
            <a:off x="5712261" y="4649761"/>
            <a:ext cx="978763"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Rectangle 10"/>
          <p:cNvSpPr/>
          <p:nvPr/>
        </p:nvSpPr>
        <p:spPr>
          <a:xfrm>
            <a:off x="2892861" y="2854437"/>
            <a:ext cx="976312" cy="3857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438082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461963" lvl="1" indent="-176213">
              <a:lnSpc>
                <a:spcPts val="1800"/>
              </a:lnSpc>
              <a:spcBef>
                <a:spcPts val="0"/>
              </a:spcBef>
              <a:spcAft>
                <a:spcPts val="600"/>
              </a:spcAft>
            </a:pPr>
            <a:r>
              <a:rPr lang="en-US" sz="1600" dirty="0"/>
              <a:t>Select your Catalog file, by clicking the </a:t>
            </a:r>
            <a:r>
              <a:rPr lang="en-US" sz="1600" b="1" dirty="0"/>
              <a:t>Choose File </a:t>
            </a:r>
            <a:r>
              <a:rPr lang="en-US" sz="1600" dirty="0"/>
              <a:t>button, then</a:t>
            </a:r>
            <a:r>
              <a:rPr lang="en-US" sz="1600" b="1" dirty="0"/>
              <a:t> </a:t>
            </a:r>
            <a:r>
              <a:rPr lang="en-US" sz="1600" dirty="0"/>
              <a:t>“Browse” and point to your file</a:t>
            </a:r>
          </a:p>
          <a:p>
            <a:pPr marL="461963" lvl="2" indent="166688">
              <a:lnSpc>
                <a:spcPts val="1600"/>
              </a:lnSpc>
              <a:spcBef>
                <a:spcPts val="0"/>
              </a:spcBef>
              <a:spcAft>
                <a:spcPts val="400"/>
              </a:spcAft>
              <a:buFont typeface="Wingdings" pitchFamily="2" charset="2"/>
              <a:buChar char="§"/>
            </a:pPr>
            <a:r>
              <a:rPr lang="en-US" sz="1400" dirty="0"/>
              <a:t>Your Excel file must not exceed 1 Mb, however you can use zip compression</a:t>
            </a:r>
          </a:p>
          <a:p>
            <a:pPr marL="630238" lvl="2" indent="-168275">
              <a:lnSpc>
                <a:spcPts val="1600"/>
              </a:lnSpc>
              <a:spcBef>
                <a:spcPts val="0"/>
              </a:spcBef>
              <a:spcAft>
                <a:spcPts val="600"/>
              </a:spcAft>
              <a:buFont typeface="Wingdings" pitchFamily="2" charset="2"/>
              <a:buChar char="§"/>
            </a:pPr>
            <a:r>
              <a:rPr lang="en-US" sz="1400" dirty="0"/>
              <a:t>If your Excel file is too large, you will need to convert it to a CIF. See the Appendix—“How to convert an Excel file to CIF”</a:t>
            </a:r>
          </a:p>
          <a:p>
            <a:pPr marL="461963" lvl="1" indent="-176213">
              <a:lnSpc>
                <a:spcPts val="1800"/>
              </a:lnSpc>
              <a:spcBef>
                <a:spcPts val="0"/>
              </a:spcBef>
              <a:spcAft>
                <a:spcPts val="600"/>
              </a:spcAft>
            </a:pPr>
            <a:r>
              <a:rPr lang="en-US" sz="1600" dirty="0"/>
              <a:t>After you have selected your Catalog file, click “Validate and Publish”</a:t>
            </a: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461962" lvl="1">
              <a:lnSpc>
                <a:spcPts val="1800"/>
              </a:lnSpc>
              <a:spcBef>
                <a:spcPts val="0"/>
              </a:spcBef>
              <a:spcAft>
                <a:spcPts val="200"/>
              </a:spcAft>
            </a:pPr>
            <a:endParaRPr lang="en-US" sz="1600" dirty="0"/>
          </a:p>
          <a:p>
            <a:pPr marL="461963" lvl="1" indent="-176213">
              <a:lnSpc>
                <a:spcPts val="1800"/>
              </a:lnSpc>
              <a:spcBef>
                <a:spcPts val="200"/>
              </a:spcBef>
              <a:spcAft>
                <a:spcPts val="200"/>
              </a:spcAft>
            </a:pPr>
            <a:r>
              <a:rPr lang="en-US" sz="1600" dirty="0"/>
              <a:t>As your Catalog loads, you will be returned to the Catalog Home screen and the status will read “Validating”. Click the “Refresh” button at the bottom of the screen to see the status change. Be sure to wait for the validation to finish</a:t>
            </a:r>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noProof="0" dirty="0"/>
              <a:t>Replacing Existing Catalogs</a:t>
            </a:r>
          </a:p>
        </p:txBody>
      </p:sp>
      <p:grpSp>
        <p:nvGrpSpPr>
          <p:cNvPr id="4" name="Group 3"/>
          <p:cNvGrpSpPr/>
          <p:nvPr/>
        </p:nvGrpSpPr>
        <p:grpSpPr>
          <a:xfrm>
            <a:off x="2427233" y="2777754"/>
            <a:ext cx="7348000" cy="2583429"/>
            <a:chOff x="924795" y="2557834"/>
            <a:chExt cx="7348000" cy="2583429"/>
          </a:xfrm>
        </p:grpSpPr>
        <p:pic>
          <p:nvPicPr>
            <p:cNvPr id="8196" name="Picture 4" descr="C:\Users\i837236\AppData\Local\Temp\SNAGHTML604d5b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795" y="2557834"/>
              <a:ext cx="7348000" cy="258342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205870" y="4625130"/>
              <a:ext cx="1145750" cy="3319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 name="Rectangle 11"/>
            <p:cNvSpPr/>
            <p:nvPr/>
          </p:nvSpPr>
          <p:spPr>
            <a:xfrm>
              <a:off x="2381698" y="3802525"/>
              <a:ext cx="655557" cy="187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Tree>
    <p:extLst>
      <p:ext uri="{BB962C8B-B14F-4D97-AF65-F5344CB8AC3E}">
        <p14:creationId xmlns:p14="http://schemas.microsoft.com/office/powerpoint/2010/main" val="2640406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1650" y="1619713"/>
            <a:ext cx="11186477" cy="4716000"/>
          </a:xfrm>
          <a:prstGeom prst="rect">
            <a:avLst/>
          </a:prstGeom>
        </p:spPr>
        <p:txBody>
          <a:bodyPr/>
          <a:lstStyle/>
          <a:p>
            <a:pPr marL="400050" lvl="1" indent="-169863">
              <a:lnSpc>
                <a:spcPts val="1800"/>
              </a:lnSpc>
              <a:spcBef>
                <a:spcPts val="0"/>
              </a:spcBef>
              <a:spcAft>
                <a:spcPts val="1200"/>
              </a:spcAft>
            </a:pPr>
            <a:r>
              <a:rPr lang="en-US" sz="1600" dirty="0"/>
              <a:t>When your Catalog passes the Network upload validation, the Network may show any of these statuses: </a:t>
            </a:r>
            <a:r>
              <a:rPr lang="en-US" sz="1600" b="1" dirty="0"/>
              <a:t>“Published”, “Validated by Customer” or “Pending Buyer Validation”—</a:t>
            </a:r>
            <a:r>
              <a:rPr lang="en-US" sz="1600" i="1" dirty="0"/>
              <a:t>note that these are </a:t>
            </a:r>
            <a:r>
              <a:rPr lang="en-US" sz="1600" b="1" dirty="0"/>
              <a:t>all</a:t>
            </a:r>
            <a:r>
              <a:rPr lang="en-US" sz="1600" i="1" dirty="0"/>
              <a:t> valid statuses</a:t>
            </a:r>
            <a:r>
              <a:rPr lang="en-US" sz="1600" dirty="0"/>
              <a:t>. The upload is complete</a:t>
            </a:r>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230187" lvl="1">
              <a:lnSpc>
                <a:spcPts val="1800"/>
              </a:lnSpc>
              <a:spcBef>
                <a:spcPts val="0"/>
              </a:spcBef>
              <a:spcAft>
                <a:spcPts val="600"/>
              </a:spcAft>
            </a:pPr>
            <a:endParaRPr lang="en-US" sz="1600" dirty="0"/>
          </a:p>
          <a:p>
            <a:pPr marL="400050" lvl="1" indent="-169863">
              <a:lnSpc>
                <a:spcPts val="1800"/>
              </a:lnSpc>
              <a:spcBef>
                <a:spcPts val="0"/>
              </a:spcBef>
              <a:spcAft>
                <a:spcPts val="600"/>
              </a:spcAft>
            </a:pPr>
            <a:r>
              <a:rPr lang="en-US" sz="1600" dirty="0"/>
              <a:t>Notice that the Catalog Name stayed the same, but the new File Name we loaded is reflected on the Network</a:t>
            </a:r>
          </a:p>
          <a:p>
            <a:pPr marL="400050" lvl="1" indent="-169863">
              <a:lnSpc>
                <a:spcPts val="1800"/>
              </a:lnSpc>
              <a:spcBef>
                <a:spcPts val="0"/>
              </a:spcBef>
              <a:spcAft>
                <a:spcPts val="600"/>
              </a:spcAft>
            </a:pPr>
            <a:r>
              <a:rPr lang="en-US" sz="1600" dirty="0"/>
              <a:t>The Network does Catalog version control for you. See that our replacement Catalog is now Version 2, and is active. Note that the radio button has moved up to our new active version</a:t>
            </a: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noProof="0" dirty="0"/>
              <a:t>Replacing Existing Catalogs</a:t>
            </a:r>
          </a:p>
        </p:txBody>
      </p:sp>
      <p:pic>
        <p:nvPicPr>
          <p:cNvPr id="14" name="Picture 13">
            <a:extLst>
              <a:ext uri="{FF2B5EF4-FFF2-40B4-BE49-F238E27FC236}">
                <a16:creationId xmlns:a16="http://schemas.microsoft.com/office/drawing/2014/main" id="{5F8E4AA2-5C7D-469F-938F-4A5E9FE0EA39}"/>
              </a:ext>
            </a:extLst>
          </p:cNvPr>
          <p:cNvPicPr>
            <a:picLocks noChangeAspect="1"/>
          </p:cNvPicPr>
          <p:nvPr/>
        </p:nvPicPr>
        <p:blipFill rotWithShape="1">
          <a:blip r:embed="rId3"/>
          <a:srcRect l="44107" t="57413" r="7202" b="8580"/>
          <a:stretch/>
        </p:blipFill>
        <p:spPr>
          <a:xfrm>
            <a:off x="2453066" y="2136800"/>
            <a:ext cx="7213628" cy="2719815"/>
          </a:xfrm>
          <a:prstGeom prst="rect">
            <a:avLst/>
          </a:prstGeom>
        </p:spPr>
      </p:pic>
      <p:sp>
        <p:nvSpPr>
          <p:cNvPr id="15" name="Rectangle 14">
            <a:extLst>
              <a:ext uri="{FF2B5EF4-FFF2-40B4-BE49-F238E27FC236}">
                <a16:creationId xmlns:a16="http://schemas.microsoft.com/office/drawing/2014/main" id="{A957E9CC-A8A9-4E6A-BE49-E2AC0830B9DB}"/>
              </a:ext>
            </a:extLst>
          </p:cNvPr>
          <p:cNvSpPr/>
          <p:nvPr/>
        </p:nvSpPr>
        <p:spPr>
          <a:xfrm>
            <a:off x="8875058" y="3160871"/>
            <a:ext cx="403953" cy="3500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6" name="Rectangle 15">
            <a:extLst>
              <a:ext uri="{FF2B5EF4-FFF2-40B4-BE49-F238E27FC236}">
                <a16:creationId xmlns:a16="http://schemas.microsoft.com/office/drawing/2014/main" id="{8B9B8248-E54C-4964-ACC8-17A7BC5882DC}"/>
              </a:ext>
            </a:extLst>
          </p:cNvPr>
          <p:cNvSpPr/>
          <p:nvPr/>
        </p:nvSpPr>
        <p:spPr>
          <a:xfrm>
            <a:off x="2616639" y="3098042"/>
            <a:ext cx="278962" cy="344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7" name="Rectangle 16">
            <a:extLst>
              <a:ext uri="{FF2B5EF4-FFF2-40B4-BE49-F238E27FC236}">
                <a16:creationId xmlns:a16="http://schemas.microsoft.com/office/drawing/2014/main" id="{CCD6EC8B-3009-4E00-8F8F-820504732AAB}"/>
              </a:ext>
            </a:extLst>
          </p:cNvPr>
          <p:cNvSpPr/>
          <p:nvPr/>
        </p:nvSpPr>
        <p:spPr>
          <a:xfrm>
            <a:off x="4848648" y="3160871"/>
            <a:ext cx="2139519" cy="733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606169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275625" cy="4716000"/>
          </a:xfrm>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Customer Approval</a:t>
            </a:r>
          </a:p>
          <a:p>
            <a:pPr marL="400050" lvl="1" indent="-169863">
              <a:lnSpc>
                <a:spcPts val="2000"/>
              </a:lnSpc>
              <a:spcBef>
                <a:spcPts val="0"/>
              </a:spcBef>
              <a:spcAft>
                <a:spcPts val="900"/>
              </a:spcAft>
            </a:pPr>
            <a:r>
              <a:rPr lang="en-US" dirty="0"/>
              <a:t>When your Catalog passes the Network upload validation, your Customer is then notified to audit, validate and approve your Catalog. </a:t>
            </a:r>
          </a:p>
          <a:p>
            <a:pPr marL="400050" lvl="1" indent="-169863">
              <a:lnSpc>
                <a:spcPts val="2000"/>
              </a:lnSpc>
              <a:spcBef>
                <a:spcPts val="0"/>
              </a:spcBef>
              <a:spcAft>
                <a:spcPts val="900"/>
              </a:spcAft>
            </a:pPr>
            <a:r>
              <a:rPr lang="en-US" dirty="0"/>
              <a:t>Each Customer may have specific validation rules—and these rules may be more strict than the standard Network rules. This means that your Catalog could pass the Network validation, but fail the Customer-specific rules and be returned to you</a:t>
            </a:r>
          </a:p>
          <a:p>
            <a:pPr marL="400050" lvl="1" indent="-169863">
              <a:lnSpc>
                <a:spcPts val="1800"/>
              </a:lnSpc>
              <a:spcBef>
                <a:spcPts val="0"/>
              </a:spcBef>
              <a:spcAft>
                <a:spcPts val="600"/>
              </a:spcAft>
            </a:pPr>
            <a:r>
              <a:rPr lang="en-US" spc="-20" dirty="0"/>
              <a:t>If your Customer finds anything in your Catalog file that requires your attention, you will be notified by e-Mail</a:t>
            </a:r>
          </a:p>
          <a:p>
            <a:pPr marL="568325" lvl="2" indent="-165100">
              <a:lnSpc>
                <a:spcPts val="1600"/>
              </a:lnSpc>
              <a:spcBef>
                <a:spcPts val="0"/>
              </a:spcBef>
              <a:spcAft>
                <a:spcPts val="200"/>
              </a:spcAft>
              <a:buFont typeface="Wingdings" pitchFamily="2" charset="2"/>
              <a:buChar char="§"/>
            </a:pPr>
            <a:r>
              <a:rPr lang="en-US" sz="1400" dirty="0"/>
              <a:t>Corrections should be made to the original Excel file, then the corrected Catalog file needs to be uploaded to the Network</a:t>
            </a:r>
          </a:p>
          <a:p>
            <a:pPr marL="568325" lvl="2" indent="-168275">
              <a:lnSpc>
                <a:spcPts val="1600"/>
              </a:lnSpc>
              <a:spcBef>
                <a:spcPts val="0"/>
              </a:spcBef>
              <a:spcAft>
                <a:spcPts val="400"/>
              </a:spcAft>
              <a:buFont typeface="Wingdings" pitchFamily="2" charset="2"/>
              <a:buChar char="§"/>
            </a:pPr>
            <a:r>
              <a:rPr lang="en-US" sz="1400" dirty="0"/>
              <a:t>Each Catalog must pass both the Network validation, and the Customer audit before it can be loaded into the Customer’s buying application and be available for their Users</a:t>
            </a:r>
            <a:endParaRPr lang="en-US" sz="1400" dirty="0">
              <a:solidFill>
                <a:schemeClr val="bg2"/>
              </a:solidFill>
            </a:endParaRP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noProof="0" dirty="0"/>
              <a:t>Replacing Existing Catalogs</a:t>
            </a:r>
          </a:p>
        </p:txBody>
      </p:sp>
    </p:spTree>
    <p:extLst>
      <p:ext uri="{BB962C8B-B14F-4D97-AF65-F5344CB8AC3E}">
        <p14:creationId xmlns:p14="http://schemas.microsoft.com/office/powerpoint/2010/main" val="528058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Appendix</a:t>
            </a:r>
          </a:p>
        </p:txBody>
      </p:sp>
    </p:spTree>
    <p:extLst>
      <p:ext uri="{BB962C8B-B14F-4D97-AF65-F5344CB8AC3E}">
        <p14:creationId xmlns:p14="http://schemas.microsoft.com/office/powerpoint/2010/main" val="4075546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Open your Excel Catalog file</a:t>
            </a:r>
          </a:p>
        </p:txBody>
      </p:sp>
      <p:sp>
        <p:nvSpPr>
          <p:cNvPr id="2" name="Title 1"/>
          <p:cNvSpPr>
            <a:spLocks noGrp="1"/>
          </p:cNvSpPr>
          <p:nvPr>
            <p:ph type="title"/>
          </p:nvPr>
        </p:nvSpPr>
        <p:spPr/>
        <p:txBody>
          <a:bodyPr/>
          <a:lstStyle/>
          <a:p>
            <a:r>
              <a:rPr lang="en-US" spc="-50" dirty="0"/>
              <a:t>Creating a CIF from an Excel File</a:t>
            </a:r>
            <a:endParaRPr lang="en-US" noProof="0" dirty="0"/>
          </a:p>
        </p:txBody>
      </p:sp>
      <p:pic>
        <p:nvPicPr>
          <p:cNvPr id="5" name="Picture 4">
            <a:extLst>
              <a:ext uri="{FF2B5EF4-FFF2-40B4-BE49-F238E27FC236}">
                <a16:creationId xmlns:a16="http://schemas.microsoft.com/office/drawing/2014/main" id="{A7773AB1-D469-4EE0-9CE0-8FF1CD729B1C}"/>
              </a:ext>
            </a:extLst>
          </p:cNvPr>
          <p:cNvPicPr>
            <a:picLocks noChangeAspect="1"/>
          </p:cNvPicPr>
          <p:nvPr/>
        </p:nvPicPr>
        <p:blipFill rotWithShape="1">
          <a:blip r:embed="rId2"/>
          <a:srcRect l="46875" t="34718" r="17575" b="18240"/>
          <a:stretch/>
        </p:blipFill>
        <p:spPr>
          <a:xfrm>
            <a:off x="3035089" y="2048011"/>
            <a:ext cx="6124995" cy="4375430"/>
          </a:xfrm>
          <a:prstGeom prst="rect">
            <a:avLst/>
          </a:prstGeom>
        </p:spPr>
      </p:pic>
    </p:spTree>
    <p:extLst>
      <p:ext uri="{BB962C8B-B14F-4D97-AF65-F5344CB8AC3E}">
        <p14:creationId xmlns:p14="http://schemas.microsoft.com/office/powerpoint/2010/main" val="3541238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Save it as a “.csv” file. To see the choices, click on the drop down menu</a:t>
            </a:r>
          </a:p>
        </p:txBody>
      </p:sp>
      <p:sp>
        <p:nvSpPr>
          <p:cNvPr id="2" name="Title 1"/>
          <p:cNvSpPr>
            <a:spLocks noGrp="1"/>
          </p:cNvSpPr>
          <p:nvPr>
            <p:ph type="title"/>
          </p:nvPr>
        </p:nvSpPr>
        <p:spPr/>
        <p:txBody>
          <a:bodyPr/>
          <a:lstStyle/>
          <a:p>
            <a:r>
              <a:rPr lang="en-US" spc="-50" dirty="0"/>
              <a:t>Creating a CIF from an Excel File</a:t>
            </a:r>
            <a:endParaRPr lang="en-US" noProof="0" dirty="0"/>
          </a:p>
        </p:txBody>
      </p:sp>
      <p:pic>
        <p:nvPicPr>
          <p:cNvPr id="13" name="Picture 12">
            <a:extLst>
              <a:ext uri="{FF2B5EF4-FFF2-40B4-BE49-F238E27FC236}">
                <a16:creationId xmlns:a16="http://schemas.microsoft.com/office/drawing/2014/main" id="{169C31EE-481D-4DD3-B3FC-34CF8F9D9266}"/>
              </a:ext>
            </a:extLst>
          </p:cNvPr>
          <p:cNvPicPr>
            <a:picLocks noChangeAspect="1"/>
          </p:cNvPicPr>
          <p:nvPr/>
        </p:nvPicPr>
        <p:blipFill rotWithShape="1">
          <a:blip r:embed="rId2"/>
          <a:srcRect l="24972" t="27035" r="33340" b="26413"/>
          <a:stretch/>
        </p:blipFill>
        <p:spPr>
          <a:xfrm>
            <a:off x="2042953" y="1998839"/>
            <a:ext cx="7194869" cy="4337161"/>
          </a:xfrm>
          <a:prstGeom prst="rect">
            <a:avLst/>
          </a:prstGeom>
        </p:spPr>
      </p:pic>
      <p:cxnSp>
        <p:nvCxnSpPr>
          <p:cNvPr id="14" name="Straight Arrow Connector 13">
            <a:extLst>
              <a:ext uri="{FF2B5EF4-FFF2-40B4-BE49-F238E27FC236}">
                <a16:creationId xmlns:a16="http://schemas.microsoft.com/office/drawing/2014/main" id="{1FB465DA-D512-453A-8FA4-1334FA582BC6}"/>
              </a:ext>
            </a:extLst>
          </p:cNvPr>
          <p:cNvCxnSpPr>
            <a:cxnSpLocks/>
          </p:cNvCxnSpPr>
          <p:nvPr/>
        </p:nvCxnSpPr>
        <p:spPr>
          <a:xfrm>
            <a:off x="6265619" y="1974190"/>
            <a:ext cx="2589212" cy="3263810"/>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317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4716000"/>
          </a:xfrm>
          <a:prstGeom prst="rect">
            <a:avLst/>
          </a:prstGeom>
        </p:spPr>
        <p:txBody>
          <a:bodyPr/>
          <a:lstStyle/>
          <a:p>
            <a:pPr marL="228600" indent="-228600">
              <a:lnSpc>
                <a:spcPts val="2300"/>
              </a:lnSpc>
              <a:spcBef>
                <a:spcPts val="0"/>
              </a:spcBef>
              <a:spcAft>
                <a:spcPts val="1200"/>
              </a:spcAft>
              <a:buFont typeface="Wingdings" pitchFamily="2" charset="2"/>
              <a:buChar char="§"/>
            </a:pPr>
            <a:r>
              <a:rPr lang="en-US" sz="2200" dirty="0"/>
              <a:t>You will get a system warning about saving it as a .csv—click “Yes” to continue</a:t>
            </a:r>
          </a:p>
          <a:p>
            <a:pPr marL="228600" indent="-228600">
              <a:lnSpc>
                <a:spcPts val="2300"/>
              </a:lnSpc>
              <a:spcBef>
                <a:spcPts val="12000"/>
              </a:spcBef>
              <a:spcAft>
                <a:spcPts val="1200"/>
              </a:spcAft>
              <a:buFont typeface="Wingdings" pitchFamily="2" charset="2"/>
              <a:buChar char="§"/>
            </a:pPr>
            <a:r>
              <a:rPr lang="en-US" sz="2200" dirty="0"/>
              <a:t>Rename your saved file, by changing the extension to “.</a:t>
            </a:r>
            <a:r>
              <a:rPr lang="en-US" sz="2200" dirty="0" err="1"/>
              <a:t>cif</a:t>
            </a:r>
            <a:r>
              <a:rPr lang="en-US" sz="2200" dirty="0"/>
              <a:t>”</a:t>
            </a:r>
          </a:p>
          <a:p>
            <a:pPr marL="228600" indent="-228600">
              <a:lnSpc>
                <a:spcPts val="2300"/>
              </a:lnSpc>
              <a:spcBef>
                <a:spcPts val="7500"/>
              </a:spcBef>
              <a:spcAft>
                <a:spcPts val="600"/>
              </a:spcAft>
              <a:buFont typeface="Wingdings" pitchFamily="2" charset="2"/>
              <a:buChar char="§"/>
            </a:pPr>
            <a:r>
              <a:rPr lang="en-US" sz="2200" dirty="0"/>
              <a:t>The system will warn you about changing the </a:t>
            </a:r>
            <a:br>
              <a:rPr lang="en-US" sz="2200" dirty="0"/>
            </a:br>
            <a:r>
              <a:rPr lang="en-US" sz="2200" dirty="0"/>
              <a:t>extension. Click “Yes” to continue</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533" y="2030236"/>
            <a:ext cx="7105650" cy="13811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pc="-50" dirty="0"/>
              <a:t>Creating a CIF from an Excel File</a:t>
            </a:r>
            <a:endParaRPr lang="en-US" noProof="0" dirty="0"/>
          </a:p>
        </p:txBody>
      </p:sp>
      <p:sp>
        <p:nvSpPr>
          <p:cNvPr id="8" name="Rectangle 7"/>
          <p:cNvSpPr/>
          <p:nvPr/>
        </p:nvSpPr>
        <p:spPr>
          <a:xfrm flipV="1">
            <a:off x="5014088" y="3064483"/>
            <a:ext cx="719092" cy="310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355" y="3970863"/>
            <a:ext cx="998269" cy="82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155" y="3986814"/>
            <a:ext cx="947979" cy="8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Arrow 13"/>
          <p:cNvSpPr>
            <a:spLocks noChangeArrowheads="1"/>
          </p:cNvSpPr>
          <p:nvPr/>
        </p:nvSpPr>
        <p:spPr bwMode="auto">
          <a:xfrm>
            <a:off x="5552721" y="4261281"/>
            <a:ext cx="1092200" cy="178396"/>
          </a:xfrm>
          <a:prstGeom prst="rightArrow">
            <a:avLst>
              <a:gd name="adj1" fmla="val 50000"/>
              <a:gd name="adj2" fmla="val 49990"/>
            </a:avLst>
          </a:prstGeom>
          <a:solidFill>
            <a:srgbClr val="FF0000"/>
          </a:solidFill>
          <a:ln w="9525" algn="ctr">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US"/>
          </a:p>
        </p:txBody>
      </p:sp>
      <p:pic>
        <p:nvPicPr>
          <p:cNvPr id="4" name="Picture 3"/>
          <p:cNvPicPr>
            <a:picLocks noChangeAspect="1"/>
          </p:cNvPicPr>
          <p:nvPr/>
        </p:nvPicPr>
        <p:blipFill>
          <a:blip r:embed="rId5"/>
          <a:stretch>
            <a:fillRect/>
          </a:stretch>
        </p:blipFill>
        <p:spPr>
          <a:xfrm>
            <a:off x="6541734" y="4926476"/>
            <a:ext cx="4161905" cy="1409524"/>
          </a:xfrm>
          <a:prstGeom prst="rect">
            <a:avLst/>
          </a:prstGeom>
          <a:effectLst>
            <a:outerShdw blurRad="50800" dist="38100" dir="2700000" algn="tl" rotWithShape="0">
              <a:prstClr val="black">
                <a:alpha val="40000"/>
              </a:prstClr>
            </a:outerShdw>
          </a:effectLst>
        </p:spPr>
      </p:pic>
      <p:sp>
        <p:nvSpPr>
          <p:cNvPr id="15" name="Rectangle 14"/>
          <p:cNvSpPr/>
          <p:nvPr/>
        </p:nvSpPr>
        <p:spPr>
          <a:xfrm flipV="1">
            <a:off x="9215391" y="5962398"/>
            <a:ext cx="719092" cy="310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46263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900"/>
              </a:spcAft>
              <a:buSzPct val="100000"/>
              <a:buFont typeface="Wingdings" pitchFamily="2" charset="2"/>
              <a:buChar char="§"/>
            </a:pPr>
            <a:r>
              <a:rPr lang="en-US" sz="2200" dirty="0"/>
              <a:t>When you upload a Catalog for your Customer, you are loading the file to Ariba Network</a:t>
            </a:r>
            <a:r>
              <a:rPr lang="en-US" sz="2200" i="1" dirty="0"/>
              <a:t> </a:t>
            </a:r>
            <a:r>
              <a:rPr lang="en-US" sz="2200" dirty="0"/>
              <a:t>(AN)—</a:t>
            </a:r>
            <a:r>
              <a:rPr lang="en-US" sz="2200" b="1" dirty="0"/>
              <a:t>not</a:t>
            </a:r>
            <a:r>
              <a:rPr lang="en-US" sz="2200" dirty="0"/>
              <a:t> directly to your Customer’s Catalog</a:t>
            </a:r>
          </a:p>
          <a:p>
            <a:pPr marL="228600" indent="-228600">
              <a:lnSpc>
                <a:spcPts val="2300"/>
              </a:lnSpc>
              <a:spcBef>
                <a:spcPts val="0"/>
              </a:spcBef>
              <a:spcAft>
                <a:spcPts val="900"/>
              </a:spcAft>
              <a:buSzPct val="100000"/>
              <a:buFont typeface="Wingdings" pitchFamily="2" charset="2"/>
              <a:buChar char="§"/>
            </a:pPr>
            <a:r>
              <a:rPr lang="en-US" sz="2200" dirty="0"/>
              <a:t>Once the file is loaded to the Network, your Customer is notified that a Catalog has been loaded</a:t>
            </a:r>
          </a:p>
          <a:p>
            <a:pPr marL="228600" indent="-228600">
              <a:lnSpc>
                <a:spcPts val="2300"/>
              </a:lnSpc>
              <a:spcBef>
                <a:spcPts val="0"/>
              </a:spcBef>
              <a:spcAft>
                <a:spcPts val="600"/>
              </a:spcAft>
              <a:buSzPct val="100000"/>
              <a:buFont typeface="Wingdings" pitchFamily="2" charset="2"/>
              <a:buChar char="§"/>
            </a:pPr>
            <a:r>
              <a:rPr lang="en-US" sz="2200" spc="-30" dirty="0"/>
              <a:t>Depending on the configuration of the Customer’s environment:</a:t>
            </a:r>
          </a:p>
          <a:p>
            <a:pPr marL="225425" lvl="2" indent="-225425">
              <a:lnSpc>
                <a:spcPts val="2300"/>
              </a:lnSpc>
              <a:spcBef>
                <a:spcPts val="0"/>
              </a:spcBef>
              <a:spcAft>
                <a:spcPts val="900"/>
              </a:spcAft>
              <a:buClr>
                <a:schemeClr val="accent1"/>
              </a:buClr>
              <a:buFont typeface="Wingdings" pitchFamily="2" charset="2"/>
              <a:buChar char="§"/>
            </a:pPr>
            <a:r>
              <a:rPr lang="en-US" sz="2200" spc="-20" dirty="0"/>
              <a:t>The Catalog will then be validated, audited and sent for Approval</a:t>
            </a:r>
          </a:p>
          <a:p>
            <a:pPr marL="225425" lvl="2" indent="-225425">
              <a:lnSpc>
                <a:spcPts val="2300"/>
              </a:lnSpc>
              <a:spcBef>
                <a:spcPts val="0"/>
              </a:spcBef>
              <a:spcAft>
                <a:spcPts val="900"/>
              </a:spcAft>
              <a:buClr>
                <a:schemeClr val="accent1"/>
              </a:buClr>
              <a:buFont typeface="Wingdings" pitchFamily="2" charset="2"/>
              <a:buChar char="§"/>
            </a:pPr>
            <a:r>
              <a:rPr lang="en-US" sz="2200" dirty="0"/>
              <a:t>If </a:t>
            </a:r>
            <a:r>
              <a:rPr lang="en-US" sz="2200" b="1" dirty="0">
                <a:solidFill>
                  <a:schemeClr val="accent1"/>
                </a:solidFill>
              </a:rPr>
              <a:t>Approved,</a:t>
            </a:r>
            <a:r>
              <a:rPr lang="en-US" sz="2200" b="1" dirty="0"/>
              <a:t> </a:t>
            </a:r>
            <a:r>
              <a:rPr lang="en-US" sz="2200" dirty="0"/>
              <a:t>it will be Activated and available for Users</a:t>
            </a:r>
          </a:p>
          <a:p>
            <a:pPr marL="225425" lvl="2" indent="-225425">
              <a:lnSpc>
                <a:spcPts val="2300"/>
              </a:lnSpc>
              <a:spcBef>
                <a:spcPts val="0"/>
              </a:spcBef>
              <a:spcAft>
                <a:spcPts val="900"/>
              </a:spcAft>
              <a:buClr>
                <a:schemeClr val="accent1"/>
              </a:buClr>
              <a:buFont typeface="Wingdings" pitchFamily="2" charset="2"/>
              <a:buChar char="§"/>
            </a:pPr>
            <a:r>
              <a:rPr lang="en-US" sz="2200" dirty="0"/>
              <a:t>If </a:t>
            </a:r>
            <a:r>
              <a:rPr lang="en-US" sz="2200" b="1" dirty="0">
                <a:solidFill>
                  <a:schemeClr val="accent1"/>
                </a:solidFill>
              </a:rPr>
              <a:t>Rejected,</a:t>
            </a:r>
            <a:r>
              <a:rPr lang="en-US" sz="2200" b="1" dirty="0"/>
              <a:t> </a:t>
            </a:r>
            <a:r>
              <a:rPr lang="en-US" sz="2200" dirty="0"/>
              <a:t>it will be returned to the Supplier for corrections, and the process starts over again</a:t>
            </a:r>
          </a:p>
        </p:txBody>
      </p:sp>
      <p:sp>
        <p:nvSpPr>
          <p:cNvPr id="2" name="Title 1"/>
          <p:cNvSpPr>
            <a:spLocks noGrp="1"/>
          </p:cNvSpPr>
          <p:nvPr>
            <p:ph type="title"/>
          </p:nvPr>
        </p:nvSpPr>
        <p:spPr/>
        <p:txBody>
          <a:bodyPr/>
          <a:lstStyle/>
          <a:p>
            <a:r>
              <a:rPr lang="en-US" spc="-50" dirty="0"/>
              <a:t>The Catalog Upload Process</a:t>
            </a:r>
            <a:endParaRPr lang="en-US" noProof="0" dirty="0">
              <a:latin typeface="+mj-lt"/>
            </a:endParaRPr>
          </a:p>
        </p:txBody>
      </p:sp>
    </p:spTree>
    <p:extLst>
      <p:ext uri="{BB962C8B-B14F-4D97-AF65-F5344CB8AC3E}">
        <p14:creationId xmlns:p14="http://schemas.microsoft.com/office/powerpoint/2010/main" val="2340393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Open your CIF Catalog file with Notepad, or your favorite text editor</a:t>
            </a:r>
          </a:p>
        </p:txBody>
      </p:sp>
      <p:sp>
        <p:nvSpPr>
          <p:cNvPr id="2" name="Title 1"/>
          <p:cNvSpPr>
            <a:spLocks noGrp="1"/>
          </p:cNvSpPr>
          <p:nvPr>
            <p:ph type="title"/>
          </p:nvPr>
        </p:nvSpPr>
        <p:spPr/>
        <p:txBody>
          <a:bodyPr/>
          <a:lstStyle/>
          <a:p>
            <a:r>
              <a:rPr lang="en-US" spc="-50" dirty="0"/>
              <a:t>Creating a CIF from an Excel File</a:t>
            </a:r>
            <a:endParaRPr lang="en-US" noProof="0" dirty="0"/>
          </a:p>
        </p:txBody>
      </p:sp>
      <p:pic>
        <p:nvPicPr>
          <p:cNvPr id="4" name="Picture 3"/>
          <p:cNvPicPr>
            <a:picLocks noChangeAspect="1"/>
          </p:cNvPicPr>
          <p:nvPr/>
        </p:nvPicPr>
        <p:blipFill>
          <a:blip r:embed="rId2"/>
          <a:stretch>
            <a:fillRect/>
          </a:stretch>
        </p:blipFill>
        <p:spPr>
          <a:xfrm>
            <a:off x="4962845" y="2214159"/>
            <a:ext cx="2824211" cy="4114800"/>
          </a:xfrm>
          <a:prstGeom prst="rect">
            <a:avLst/>
          </a:prstGeom>
          <a:effectLst>
            <a:outerShdw blurRad="50800" dist="38100" dir="2700000" algn="tl" rotWithShape="0">
              <a:prstClr val="black">
                <a:alpha val="40000"/>
              </a:prstClr>
            </a:outerShdw>
          </a:effec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556" y="2214160"/>
            <a:ext cx="947979" cy="8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981850" y="3677496"/>
            <a:ext cx="872231" cy="2204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cxnSp>
        <p:nvCxnSpPr>
          <p:cNvPr id="13" name="Straight Arrow Connector 12"/>
          <p:cNvCxnSpPr/>
          <p:nvPr/>
        </p:nvCxnSpPr>
        <p:spPr>
          <a:xfrm>
            <a:off x="4315567" y="3028672"/>
            <a:ext cx="652088" cy="759054"/>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788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Notice that the file has new, added commas in the Header, and after the DATA and ENDOFDATA markers</a:t>
            </a:r>
          </a:p>
        </p:txBody>
      </p:sp>
      <p:sp>
        <p:nvSpPr>
          <p:cNvPr id="2" name="Title 1"/>
          <p:cNvSpPr>
            <a:spLocks noGrp="1"/>
          </p:cNvSpPr>
          <p:nvPr>
            <p:ph type="title"/>
          </p:nvPr>
        </p:nvSpPr>
        <p:spPr/>
        <p:txBody>
          <a:bodyPr/>
          <a:lstStyle/>
          <a:p>
            <a:r>
              <a:rPr lang="en-US" spc="-50" dirty="0"/>
              <a:t>Creating a CIF from an Excel File</a:t>
            </a:r>
            <a:endParaRPr lang="en-US" noProof="0" dirty="0"/>
          </a:p>
        </p:txBody>
      </p:sp>
      <p:pic>
        <p:nvPicPr>
          <p:cNvPr id="9" name="Picture 8">
            <a:extLst>
              <a:ext uri="{FF2B5EF4-FFF2-40B4-BE49-F238E27FC236}">
                <a16:creationId xmlns:a16="http://schemas.microsoft.com/office/drawing/2014/main" id="{7AE17B9A-68D2-49D5-8206-6F1AF7348FAE}"/>
              </a:ext>
            </a:extLst>
          </p:cNvPr>
          <p:cNvPicPr>
            <a:picLocks noChangeAspect="1"/>
          </p:cNvPicPr>
          <p:nvPr/>
        </p:nvPicPr>
        <p:blipFill rotWithShape="1">
          <a:blip r:embed="rId2"/>
          <a:srcRect l="39714" t="33204" r="9166" b="10737"/>
          <a:stretch/>
        </p:blipFill>
        <p:spPr>
          <a:xfrm>
            <a:off x="2561835" y="2261425"/>
            <a:ext cx="7071503" cy="4186268"/>
          </a:xfrm>
          <a:prstGeom prst="rect">
            <a:avLst/>
          </a:prstGeom>
        </p:spPr>
      </p:pic>
      <p:sp>
        <p:nvSpPr>
          <p:cNvPr id="11" name="Rectangle 10">
            <a:extLst>
              <a:ext uri="{FF2B5EF4-FFF2-40B4-BE49-F238E27FC236}">
                <a16:creationId xmlns:a16="http://schemas.microsoft.com/office/drawing/2014/main" id="{B6D577EB-AD46-4489-81C0-6E425A3A48BB}"/>
              </a:ext>
            </a:extLst>
          </p:cNvPr>
          <p:cNvSpPr/>
          <p:nvPr/>
        </p:nvSpPr>
        <p:spPr>
          <a:xfrm>
            <a:off x="4113946" y="4099928"/>
            <a:ext cx="1191087" cy="149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4" name="Rectangle 13">
            <a:extLst>
              <a:ext uri="{FF2B5EF4-FFF2-40B4-BE49-F238E27FC236}">
                <a16:creationId xmlns:a16="http://schemas.microsoft.com/office/drawing/2014/main" id="{8F131CC6-3C2A-483B-8F4F-DD21D0A21DEB}"/>
              </a:ext>
            </a:extLst>
          </p:cNvPr>
          <p:cNvSpPr/>
          <p:nvPr/>
        </p:nvSpPr>
        <p:spPr>
          <a:xfrm>
            <a:off x="4124302" y="4713967"/>
            <a:ext cx="1384918" cy="156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 name="Rectangle 14">
            <a:extLst>
              <a:ext uri="{FF2B5EF4-FFF2-40B4-BE49-F238E27FC236}">
                <a16:creationId xmlns:a16="http://schemas.microsoft.com/office/drawing/2014/main" id="{F24C388C-4C01-4941-9C92-3E67ED565C0A}"/>
              </a:ext>
            </a:extLst>
          </p:cNvPr>
          <p:cNvSpPr/>
          <p:nvPr/>
        </p:nvSpPr>
        <p:spPr>
          <a:xfrm>
            <a:off x="4648086" y="3018332"/>
            <a:ext cx="932156" cy="130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732003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1800"/>
              </a:spcAft>
              <a:buFont typeface="Wingdings" pitchFamily="2" charset="2"/>
              <a:buChar char="§"/>
            </a:pPr>
            <a:r>
              <a:rPr lang="en-US" sz="2200" dirty="0"/>
              <a:t>Remove these extra commas after the Header values and the DATA and ENDOFDATA markers. Be sure to remove any commas in </a:t>
            </a:r>
            <a:r>
              <a:rPr lang="en-US" sz="2200" i="1" dirty="0"/>
              <a:t>front</a:t>
            </a:r>
            <a:r>
              <a:rPr lang="en-US" sz="2200" dirty="0"/>
              <a:t> of the data in the Header as well</a:t>
            </a:r>
          </a:p>
          <a:p>
            <a:pPr marL="228600" indent="-228600">
              <a:lnSpc>
                <a:spcPts val="2300"/>
              </a:lnSpc>
              <a:spcBef>
                <a:spcPts val="20500"/>
              </a:spcBef>
              <a:buFont typeface="Wingdings" pitchFamily="2" charset="2"/>
              <a:buChar char="§"/>
            </a:pPr>
            <a:r>
              <a:rPr lang="en-US" sz="2200" dirty="0"/>
              <a:t>Be careful if you use the “Replace” function—you don’t want to replace any of the commas in the actual Catalog data</a:t>
            </a:r>
          </a:p>
          <a:p>
            <a:pPr marL="228600" indent="-228600">
              <a:lnSpc>
                <a:spcPts val="2300"/>
              </a:lnSpc>
              <a:spcBef>
                <a:spcPts val="600"/>
              </a:spcBef>
              <a:spcAft>
                <a:spcPts val="600"/>
              </a:spcAft>
              <a:buFont typeface="Wingdings" pitchFamily="2" charset="2"/>
              <a:buChar char="§"/>
            </a:pPr>
            <a:endParaRPr lang="en-US" sz="2200" dirty="0"/>
          </a:p>
        </p:txBody>
      </p:sp>
      <p:sp>
        <p:nvSpPr>
          <p:cNvPr id="2" name="Title 1"/>
          <p:cNvSpPr>
            <a:spLocks noGrp="1"/>
          </p:cNvSpPr>
          <p:nvPr>
            <p:ph type="title"/>
          </p:nvPr>
        </p:nvSpPr>
        <p:spPr/>
        <p:txBody>
          <a:bodyPr/>
          <a:lstStyle/>
          <a:p>
            <a:r>
              <a:rPr lang="en-US" spc="-50" dirty="0"/>
              <a:t>Creating a CIF from an Excel File</a:t>
            </a:r>
            <a:endParaRPr lang="en-US" noProof="0" dirty="0">
              <a:latin typeface="+mj-lt"/>
            </a:endParaRPr>
          </a:p>
        </p:txBody>
      </p:sp>
      <p:pic>
        <p:nvPicPr>
          <p:cNvPr id="11" name="Picture 10">
            <a:extLst>
              <a:ext uri="{FF2B5EF4-FFF2-40B4-BE49-F238E27FC236}">
                <a16:creationId xmlns:a16="http://schemas.microsoft.com/office/drawing/2014/main" id="{DB5483A7-663A-40B7-BB84-26179737E1F1}"/>
              </a:ext>
            </a:extLst>
          </p:cNvPr>
          <p:cNvPicPr>
            <a:picLocks noChangeAspect="1"/>
          </p:cNvPicPr>
          <p:nvPr/>
        </p:nvPicPr>
        <p:blipFill rotWithShape="1">
          <a:blip r:embed="rId2"/>
          <a:srcRect l="35700" t="39411" r="17425" b="27216"/>
          <a:stretch/>
        </p:blipFill>
        <p:spPr>
          <a:xfrm>
            <a:off x="2417582" y="2212074"/>
            <a:ext cx="7360010" cy="2828848"/>
          </a:xfrm>
          <a:prstGeom prst="rect">
            <a:avLst/>
          </a:prstGeom>
        </p:spPr>
      </p:pic>
    </p:spTree>
    <p:extLst>
      <p:ext uri="{BB962C8B-B14F-4D97-AF65-F5344CB8AC3E}">
        <p14:creationId xmlns:p14="http://schemas.microsoft.com/office/powerpoint/2010/main" val="3798803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1800"/>
              </a:spcAft>
              <a:buFont typeface="Wingdings" pitchFamily="2" charset="2"/>
              <a:buChar char="§"/>
            </a:pPr>
            <a:r>
              <a:rPr lang="en-US" sz="2200" dirty="0"/>
              <a:t>Once the commas are deleted, save the CIF Catalog file. It is now ready to be loaded</a:t>
            </a:r>
          </a:p>
          <a:p>
            <a:pPr marL="228600" indent="-228600">
              <a:lnSpc>
                <a:spcPts val="2300"/>
              </a:lnSpc>
              <a:spcBef>
                <a:spcPts val="0"/>
              </a:spcBef>
              <a:spcAft>
                <a:spcPts val="1800"/>
              </a:spcAft>
              <a:buFont typeface="Wingdings" pitchFamily="2" charset="2"/>
              <a:buChar char="§"/>
            </a:pPr>
            <a:r>
              <a:rPr lang="en-US" sz="2200" dirty="0"/>
              <a:t>Your completed file should look like this</a:t>
            </a:r>
          </a:p>
        </p:txBody>
      </p:sp>
      <p:sp>
        <p:nvSpPr>
          <p:cNvPr id="2" name="Title 1"/>
          <p:cNvSpPr>
            <a:spLocks noGrp="1"/>
          </p:cNvSpPr>
          <p:nvPr>
            <p:ph type="title"/>
          </p:nvPr>
        </p:nvSpPr>
        <p:spPr/>
        <p:txBody>
          <a:bodyPr/>
          <a:lstStyle/>
          <a:p>
            <a:r>
              <a:rPr lang="en-US" spc="-50" dirty="0"/>
              <a:t>Creating a CIF from an Excel File</a:t>
            </a:r>
            <a:endParaRPr lang="en-US" noProof="0" dirty="0">
              <a:latin typeface="+mj-lt"/>
            </a:endParaRPr>
          </a:p>
        </p:txBody>
      </p:sp>
      <p:pic>
        <p:nvPicPr>
          <p:cNvPr id="14" name="Picture 13">
            <a:extLst>
              <a:ext uri="{FF2B5EF4-FFF2-40B4-BE49-F238E27FC236}">
                <a16:creationId xmlns:a16="http://schemas.microsoft.com/office/drawing/2014/main" id="{70711385-D61C-44C8-974C-43EF8FFF2627}"/>
              </a:ext>
            </a:extLst>
          </p:cNvPr>
          <p:cNvPicPr>
            <a:picLocks noChangeAspect="1"/>
          </p:cNvPicPr>
          <p:nvPr/>
        </p:nvPicPr>
        <p:blipFill rotWithShape="1">
          <a:blip r:embed="rId2"/>
          <a:srcRect l="32097" t="56270" r="4857" b="13412"/>
          <a:stretch/>
        </p:blipFill>
        <p:spPr>
          <a:xfrm>
            <a:off x="2295502" y="2855794"/>
            <a:ext cx="7603470" cy="2925000"/>
          </a:xfrm>
          <a:prstGeom prst="rect">
            <a:avLst/>
          </a:prstGeom>
        </p:spPr>
      </p:pic>
    </p:spTree>
    <p:extLst>
      <p:ext uri="{BB962C8B-B14F-4D97-AF65-F5344CB8AC3E}">
        <p14:creationId xmlns:p14="http://schemas.microsoft.com/office/powerpoint/2010/main" val="20542138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act information"/>
          <p:cNvSpPr>
            <a:spLocks noGrp="1"/>
          </p:cNvSpPr>
          <p:nvPr>
            <p:ph type="body" sz="quarter" idx="10"/>
          </p:nvPr>
        </p:nvSpPr>
        <p:spPr bwMode="gray"/>
        <p:txBody>
          <a:bodyPr/>
          <a:lstStyle/>
          <a:p>
            <a:r>
              <a:rPr lang="en-US" dirty="0"/>
              <a:t>Contact information:</a:t>
            </a:r>
          </a:p>
          <a:p>
            <a:pPr lvl="1"/>
            <a:r>
              <a:rPr lang="en-US" dirty="0">
                <a:solidFill>
                  <a:schemeClr val="bg1">
                    <a:lumMod val="50000"/>
                  </a:schemeClr>
                </a:solidFill>
              </a:rPr>
              <a:t>AskAribaCatalogs@sap.com</a:t>
            </a:r>
          </a:p>
        </p:txBody>
      </p:sp>
      <p:sp>
        <p:nvSpPr>
          <p:cNvPr id="2" name="Thank you"/>
          <p:cNvSpPr>
            <a:spLocks noGrp="1"/>
          </p:cNvSpPr>
          <p:nvPr>
            <p:ph type="ctrTitle"/>
          </p:nvPr>
        </p:nvSpPr>
        <p:spPr bwMode="gray"/>
        <p:txBody>
          <a:bodyPr/>
          <a:lstStyle/>
          <a:p>
            <a:r>
              <a:rPr lang="en-US" dirty="0"/>
              <a:t>Thank you.</a:t>
            </a:r>
          </a:p>
        </p:txBody>
      </p:sp>
      <p:sp>
        <p:nvSpPr>
          <p:cNvPr id="5" name="TextBox 4"/>
          <p:cNvSpPr txBox="1"/>
          <p:nvPr/>
        </p:nvSpPr>
        <p:spPr>
          <a:xfrm>
            <a:off x="504000" y="6489040"/>
            <a:ext cx="1005083" cy="10772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700" kern="0" dirty="0">
                <a:ea typeface="Arial Unicode MS" pitchFamily="34" charset="-128"/>
                <a:cs typeface="Arial Unicode MS" pitchFamily="34" charset="-128"/>
              </a:rPr>
              <a:t>CAT 101 G  R-3 (1/2020)</a:t>
            </a:r>
          </a:p>
        </p:txBody>
      </p:sp>
    </p:spTree>
    <p:extLst>
      <p:ext uri="{BB962C8B-B14F-4D97-AF65-F5344CB8AC3E}">
        <p14:creationId xmlns:p14="http://schemas.microsoft.com/office/powerpoint/2010/main" val="36101221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18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The Catalog </a:t>
            </a:r>
            <a:r>
              <a:rPr lang="en-US" noProof="0" dirty="0">
                <a:solidFill>
                  <a:schemeClr val="accent1"/>
                </a:solidFill>
                <a:latin typeface="+mj-lt"/>
              </a:rPr>
              <a:t>Template</a:t>
            </a:r>
          </a:p>
        </p:txBody>
      </p:sp>
    </p:spTree>
    <p:extLst>
      <p:ext uri="{BB962C8B-B14F-4D97-AF65-F5344CB8AC3E}">
        <p14:creationId xmlns:p14="http://schemas.microsoft.com/office/powerpoint/2010/main" val="354198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dirty="0">
                <a:latin typeface="+mj-lt"/>
              </a:rPr>
              <a:t>The Catalog Template</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
        <p:nvSpPr>
          <p:cNvPr id="5" name="Content Placeholder 2"/>
          <p:cNvSpPr txBox="1">
            <a:spLocks/>
          </p:cNvSpPr>
          <p:nvPr/>
        </p:nvSpPr>
        <p:spPr bwMode="gray">
          <a:xfrm>
            <a:off x="504001" y="1617663"/>
            <a:ext cx="11186476"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50" indent="-234950">
              <a:lnSpc>
                <a:spcPts val="2300"/>
              </a:lnSpc>
              <a:spcBef>
                <a:spcPts val="0"/>
              </a:spcBef>
              <a:spcAft>
                <a:spcPts val="1200"/>
              </a:spcAft>
              <a:buSzPct val="100000"/>
              <a:buFont typeface="Wingdings" panose="05000000000000000000" pitchFamily="2" charset="2"/>
              <a:buChar char="§"/>
            </a:pPr>
            <a:r>
              <a:rPr lang="en-US" sz="2200" b="0" dirty="0">
                <a:latin typeface="Arial" panose="020B0604020202020204" pitchFamily="34" charset="0"/>
              </a:rPr>
              <a:t>Both Static and PunchOut Catalogs use Catalog Templates</a:t>
            </a:r>
          </a:p>
          <a:p>
            <a:pPr marL="234950" indent="-234950">
              <a:lnSpc>
                <a:spcPts val="2300"/>
              </a:lnSpc>
              <a:spcBef>
                <a:spcPts val="0"/>
              </a:spcBef>
              <a:spcAft>
                <a:spcPts val="1200"/>
              </a:spcAft>
              <a:buSzPct val="100000"/>
              <a:buFont typeface="Wingdings" panose="05000000000000000000" pitchFamily="2" charset="2"/>
              <a:buChar char="§"/>
            </a:pPr>
            <a:r>
              <a:rPr lang="en-US" sz="2200" b="0" dirty="0">
                <a:latin typeface="Arial" panose="020B0604020202020204" pitchFamily="34" charset="0"/>
              </a:rPr>
              <a:t>Static Catalogs are generally created offline and uploaded to the Ariba Network</a:t>
            </a:r>
          </a:p>
          <a:p>
            <a:pPr marL="234950" indent="-234950">
              <a:lnSpc>
                <a:spcPts val="2300"/>
              </a:lnSpc>
              <a:spcBef>
                <a:spcPts val="0"/>
              </a:spcBef>
              <a:spcAft>
                <a:spcPts val="1200"/>
              </a:spcAft>
              <a:buSzPct val="100000"/>
              <a:buFont typeface="Wingdings" panose="05000000000000000000" pitchFamily="2" charset="2"/>
              <a:buChar char="§"/>
            </a:pPr>
            <a:r>
              <a:rPr lang="en-US" sz="2200" b="0" dirty="0">
                <a:latin typeface="Arial" panose="020B0604020202020204" pitchFamily="34" charset="0"/>
              </a:rPr>
              <a:t>PunchOut Catalogs </a:t>
            </a:r>
            <a:r>
              <a:rPr lang="en-US" sz="2200" dirty="0"/>
              <a:t>can</a:t>
            </a:r>
            <a:r>
              <a:rPr lang="en-US" sz="2200" b="0" dirty="0">
                <a:latin typeface="Arial" panose="020B0604020202020204" pitchFamily="34" charset="0"/>
              </a:rPr>
              <a:t> be created offline, but there is also a Wizard on the Network to create PunchOut Catalog files—these are special static files called “Index Files”. </a:t>
            </a:r>
          </a:p>
          <a:p>
            <a:pPr marL="234950" indent="-234950">
              <a:lnSpc>
                <a:spcPts val="2300"/>
              </a:lnSpc>
              <a:spcBef>
                <a:spcPts val="0"/>
              </a:spcBef>
              <a:spcAft>
                <a:spcPts val="1200"/>
              </a:spcAft>
              <a:buSzPct val="100000"/>
              <a:buFont typeface="Wingdings" panose="05000000000000000000" pitchFamily="2" charset="2"/>
              <a:buChar char="§"/>
            </a:pPr>
            <a:r>
              <a:rPr lang="en-US" sz="2200" b="0" dirty="0">
                <a:latin typeface="Arial" panose="020B0604020202020204" pitchFamily="34" charset="0"/>
              </a:rPr>
              <a:t>Creating PunchOut Index files is covered in another document, CAT 107 </a:t>
            </a:r>
            <a:r>
              <a:rPr lang="en-US" sz="2200" b="0" i="1" dirty="0"/>
              <a:t>- Creating PunchOut Index Files</a:t>
            </a:r>
          </a:p>
          <a:p>
            <a:pPr>
              <a:lnSpc>
                <a:spcPts val="2300"/>
              </a:lnSpc>
              <a:spcBef>
                <a:spcPts val="0"/>
              </a:spcBef>
              <a:spcAft>
                <a:spcPts val="1200"/>
              </a:spcAft>
              <a:buSzPct val="100000"/>
            </a:pPr>
            <a:endParaRPr lang="en-US" sz="2200" b="0" i="1" dirty="0">
              <a:latin typeface="Arial" panose="020B0604020202020204" pitchFamily="34" charset="0"/>
            </a:endParaRPr>
          </a:p>
        </p:txBody>
      </p:sp>
    </p:spTree>
    <p:extLst>
      <p:ext uri="{BB962C8B-B14F-4D97-AF65-F5344CB8AC3E}">
        <p14:creationId xmlns:p14="http://schemas.microsoft.com/office/powerpoint/2010/main" val="2634724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dirty="0">
                <a:latin typeface="+mj-lt"/>
              </a:rPr>
              <a:t>The CIF Catalog Template</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
        <p:nvSpPr>
          <p:cNvPr id="5" name="Content Placeholder 2"/>
          <p:cNvSpPr txBox="1">
            <a:spLocks/>
          </p:cNvSpPr>
          <p:nvPr/>
        </p:nvSpPr>
        <p:spPr bwMode="gray">
          <a:xfrm>
            <a:off x="503998" y="1617663"/>
            <a:ext cx="11186351"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400"/>
              </a:lnSpc>
              <a:spcBef>
                <a:spcPts val="0"/>
              </a:spcBef>
              <a:spcAft>
                <a:spcPts val="1200"/>
              </a:spcAft>
            </a:pPr>
            <a:r>
              <a:rPr lang="en-US" sz="2200" b="0" dirty="0">
                <a:latin typeface="Arial" panose="020B0604020202020204" pitchFamily="34" charset="0"/>
              </a:rPr>
              <a:t>CIF Catalogs are the most common type of static Catalogs. For ease of CIF Catalog creation, we provide Suppliers with an Excel template. The Supplier then creates and uploads the Catalog file to Ariba Network. Below is a sample of an Excel CIF Template:</a:t>
            </a:r>
          </a:p>
        </p:txBody>
      </p:sp>
      <p:pic>
        <p:nvPicPr>
          <p:cNvPr id="8" name="Picture 2" descr="C:\Users\i837236\AppData\Local\Temp\SNAGHTMLa78a915.PNG">
            <a:extLst>
              <a:ext uri="{FF2B5EF4-FFF2-40B4-BE49-F238E27FC236}">
                <a16:creationId xmlns:a16="http://schemas.microsoft.com/office/drawing/2014/main" id="{A0270C1F-DD70-470E-8E26-DD3A2F0B3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2750967"/>
            <a:ext cx="3655359" cy="16461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B273B09-FD2F-4F0B-87A7-9EE0A5C18534}"/>
              </a:ext>
            </a:extLst>
          </p:cNvPr>
          <p:cNvSpPr txBox="1"/>
          <p:nvPr/>
        </p:nvSpPr>
        <p:spPr>
          <a:xfrm>
            <a:off x="4252345" y="2750967"/>
            <a:ext cx="1577355"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b="1" kern="0" dirty="0">
                <a:solidFill>
                  <a:schemeClr val="accent1"/>
                </a:solidFill>
                <a:ea typeface="Arial Unicode MS" pitchFamily="34" charset="-128"/>
                <a:cs typeface="Arial Unicode MS" pitchFamily="34" charset="-128"/>
              </a:rPr>
              <a:t>Header </a:t>
            </a:r>
            <a:r>
              <a:rPr lang="en-US" sz="1800" kern="0" dirty="0">
                <a:ea typeface="Arial Unicode MS" pitchFamily="34" charset="-128"/>
                <a:cs typeface="Arial Unicode MS" pitchFamily="34" charset="-128"/>
              </a:rPr>
              <a:t>section</a:t>
            </a:r>
          </a:p>
        </p:txBody>
      </p:sp>
      <p:sp>
        <p:nvSpPr>
          <p:cNvPr id="14" name="TextBox 13">
            <a:extLst>
              <a:ext uri="{FF2B5EF4-FFF2-40B4-BE49-F238E27FC236}">
                <a16:creationId xmlns:a16="http://schemas.microsoft.com/office/drawing/2014/main" id="{A79168AD-1E1D-48E2-9892-5C2931E1827E}"/>
              </a:ext>
            </a:extLst>
          </p:cNvPr>
          <p:cNvSpPr txBox="1"/>
          <p:nvPr/>
        </p:nvSpPr>
        <p:spPr>
          <a:xfrm>
            <a:off x="8999843" y="4691393"/>
            <a:ext cx="1295226"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b="1" kern="0" dirty="0">
                <a:solidFill>
                  <a:schemeClr val="accent1"/>
                </a:solidFill>
                <a:ea typeface="Arial Unicode MS" pitchFamily="34" charset="-128"/>
                <a:cs typeface="Arial Unicode MS" pitchFamily="34" charset="-128"/>
              </a:rPr>
              <a:t>Data </a:t>
            </a:r>
            <a:r>
              <a:rPr lang="en-US" sz="1800" kern="0" dirty="0">
                <a:ea typeface="Arial Unicode MS" pitchFamily="34" charset="-128"/>
                <a:cs typeface="Arial Unicode MS" pitchFamily="34" charset="-128"/>
              </a:rPr>
              <a:t>section</a:t>
            </a:r>
          </a:p>
        </p:txBody>
      </p:sp>
      <p:pic>
        <p:nvPicPr>
          <p:cNvPr id="11" name="Picture 10">
            <a:extLst>
              <a:ext uri="{FF2B5EF4-FFF2-40B4-BE49-F238E27FC236}">
                <a16:creationId xmlns:a16="http://schemas.microsoft.com/office/drawing/2014/main" id="{1837F5C1-FFD9-4071-AE20-11AB7FE06E37}"/>
              </a:ext>
            </a:extLst>
          </p:cNvPr>
          <p:cNvPicPr>
            <a:picLocks noChangeAspect="1"/>
          </p:cNvPicPr>
          <p:nvPr/>
        </p:nvPicPr>
        <p:blipFill rotWithShape="1">
          <a:blip r:embed="rId4"/>
          <a:srcRect l="25105" t="34231" r="14425" b="46540"/>
          <a:stretch/>
        </p:blipFill>
        <p:spPr>
          <a:xfrm>
            <a:off x="503998" y="4484517"/>
            <a:ext cx="8423434" cy="1445990"/>
          </a:xfrm>
          <a:prstGeom prst="rect">
            <a:avLst/>
          </a:prstGeom>
        </p:spPr>
      </p:pic>
    </p:spTree>
    <p:extLst>
      <p:ext uri="{BB962C8B-B14F-4D97-AF65-F5344CB8AC3E}">
        <p14:creationId xmlns:p14="http://schemas.microsoft.com/office/powerpoint/2010/main" val="321484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dirty="0">
                <a:latin typeface="+mj-lt"/>
              </a:rPr>
              <a:t>The CIF Catalog Template</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
        <p:nvSpPr>
          <p:cNvPr id="5" name="Content Placeholder 2"/>
          <p:cNvSpPr txBox="1">
            <a:spLocks/>
          </p:cNvSpPr>
          <p:nvPr/>
        </p:nvSpPr>
        <p:spPr bwMode="gray">
          <a:xfrm>
            <a:off x="504001" y="1617663"/>
            <a:ext cx="11186476"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b="0" dirty="0">
                <a:latin typeface="Arial" panose="020B0604020202020204" pitchFamily="34" charset="0"/>
              </a:rPr>
              <a:t>The Template is color coded and has Tool Tips that provide information about how to treat each field.</a:t>
            </a:r>
          </a:p>
          <a:p>
            <a:pPr>
              <a:lnSpc>
                <a:spcPts val="2300"/>
              </a:lnSpc>
              <a:spcBef>
                <a:spcPts val="0"/>
              </a:spcBef>
              <a:spcAft>
                <a:spcPts val="1200"/>
              </a:spcAft>
            </a:pPr>
            <a:r>
              <a:rPr lang="en-US" sz="2200" b="0" dirty="0">
                <a:latin typeface="Arial" panose="020B0604020202020204" pitchFamily="34" charset="0"/>
              </a:rPr>
              <a:t>Each Template includes specific instructions, including custom fields or other requirements set by your Customer.</a:t>
            </a:r>
          </a:p>
          <a:p>
            <a:pPr>
              <a:lnSpc>
                <a:spcPts val="2300"/>
              </a:lnSpc>
              <a:spcBef>
                <a:spcPts val="0"/>
              </a:spcBef>
              <a:spcAft>
                <a:spcPts val="1200"/>
              </a:spcAft>
            </a:pPr>
            <a:endParaRPr lang="en-US" sz="2200" b="0" dirty="0">
              <a:latin typeface="Arial" panose="020B0604020202020204" pitchFamily="34" charset="0"/>
            </a:endParaRPr>
          </a:p>
          <a:p>
            <a:pPr>
              <a:lnSpc>
                <a:spcPts val="2300"/>
              </a:lnSpc>
              <a:spcBef>
                <a:spcPts val="0"/>
              </a:spcBef>
              <a:spcAft>
                <a:spcPts val="1200"/>
              </a:spcAft>
            </a:pPr>
            <a:endParaRPr lang="en-US" sz="2200" b="0" dirty="0">
              <a:latin typeface="Arial" panose="020B0604020202020204" pitchFamily="34" charset="0"/>
            </a:endParaRPr>
          </a:p>
          <a:p>
            <a:pPr>
              <a:lnSpc>
                <a:spcPts val="2300"/>
              </a:lnSpc>
              <a:spcBef>
                <a:spcPts val="0"/>
              </a:spcBef>
              <a:spcAft>
                <a:spcPts val="1200"/>
              </a:spcAft>
            </a:pPr>
            <a:endParaRPr lang="en-US" sz="2200" b="0" dirty="0">
              <a:latin typeface="Arial" panose="020B0604020202020204" pitchFamily="34" charset="0"/>
            </a:endParaRPr>
          </a:p>
          <a:p>
            <a:pPr>
              <a:lnSpc>
                <a:spcPts val="2300"/>
              </a:lnSpc>
              <a:spcBef>
                <a:spcPts val="2000"/>
              </a:spcBef>
              <a:spcAft>
                <a:spcPts val="1200"/>
              </a:spcAft>
            </a:pPr>
            <a:endParaRPr lang="en-US" sz="2200" b="0" kern="0" spc="-50" dirty="0">
              <a:solidFill>
                <a:srgbClr val="000000"/>
              </a:solidFill>
              <a:latin typeface="Arial" panose="020B0604020202020204" pitchFamily="34" charset="0"/>
            </a:endParaRPr>
          </a:p>
          <a:p>
            <a:pPr>
              <a:lnSpc>
                <a:spcPts val="2300"/>
              </a:lnSpc>
              <a:spcBef>
                <a:spcPts val="2000"/>
              </a:spcBef>
              <a:spcAft>
                <a:spcPts val="1200"/>
              </a:spcAft>
            </a:pPr>
            <a:r>
              <a:rPr lang="en-US" sz="2200" b="0" kern="0" spc="-50" dirty="0">
                <a:solidFill>
                  <a:srgbClr val="000000"/>
                </a:solidFill>
                <a:latin typeface="Arial" panose="020B0604020202020204" pitchFamily="34" charset="0"/>
              </a:rPr>
              <a:t>The CIF Template and instructions are provided to Suppliers as part of this education </a:t>
            </a:r>
            <a:r>
              <a:rPr lang="en-US" sz="2200" b="0" kern="0" dirty="0">
                <a:solidFill>
                  <a:srgbClr val="000000"/>
                </a:solidFill>
                <a:latin typeface="Arial" panose="020B0604020202020204" pitchFamily="34" charset="0"/>
              </a:rPr>
              <a:t>and can also be found on the Customer’s Supplier Portal page on the AN.</a:t>
            </a:r>
          </a:p>
          <a:p>
            <a:pPr>
              <a:lnSpc>
                <a:spcPts val="2300"/>
              </a:lnSpc>
              <a:spcBef>
                <a:spcPts val="0"/>
              </a:spcBef>
              <a:spcAft>
                <a:spcPts val="1200"/>
              </a:spcAft>
            </a:pPr>
            <a:endParaRPr lang="en-US" sz="2200" b="0" dirty="0">
              <a:latin typeface="Arial" panose="020B0604020202020204" pitchFamily="34" charset="0"/>
            </a:endParaRPr>
          </a:p>
        </p:txBody>
      </p:sp>
      <p:pic>
        <p:nvPicPr>
          <p:cNvPr id="1028" name="Picture 4" descr="C:\Users\i837236\AppData\Local\Temp\SNAGHTML9cf32b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80" y="3178413"/>
            <a:ext cx="8581461" cy="19777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nvGraphicFramePr>
        <p:xfrm>
          <a:off x="9781844" y="3351213"/>
          <a:ext cx="1908506" cy="1153959"/>
        </p:xfrm>
        <a:graphic>
          <a:graphicData uri="http://schemas.openxmlformats.org/drawingml/2006/table">
            <a:tbl>
              <a:tblPr firstRow="1" bandRow="1">
                <a:tableStyleId>{69012ECD-51FC-41F1-AA8D-1B2483CD663E}</a:tableStyleId>
              </a:tblPr>
              <a:tblGrid>
                <a:gridCol w="207887">
                  <a:extLst>
                    <a:ext uri="{9D8B030D-6E8A-4147-A177-3AD203B41FA5}">
                      <a16:colId xmlns:a16="http://schemas.microsoft.com/office/drawing/2014/main" val="20000"/>
                    </a:ext>
                  </a:extLst>
                </a:gridCol>
                <a:gridCol w="1700619">
                  <a:extLst>
                    <a:ext uri="{9D8B030D-6E8A-4147-A177-3AD203B41FA5}">
                      <a16:colId xmlns:a16="http://schemas.microsoft.com/office/drawing/2014/main" val="20001"/>
                    </a:ext>
                  </a:extLst>
                </a:gridCol>
              </a:tblGrid>
              <a:tr h="211415">
                <a:tc gridSpan="2">
                  <a:txBody>
                    <a:bodyPr/>
                    <a:lstStyle/>
                    <a:p>
                      <a:pPr algn="ctr"/>
                      <a:r>
                        <a:rPr lang="en-US" sz="900" b="0" dirty="0">
                          <a:solidFill>
                            <a:schemeClr val="tx1"/>
                          </a:solidFill>
                          <a:latin typeface="Arial" panose="020B0604020202020204" pitchFamily="34" charset="0"/>
                        </a:rPr>
                        <a:t>F I E L D   C O L O R   C O D E S</a:t>
                      </a:r>
                    </a:p>
                  </a:txBody>
                  <a:tcPr marL="70472" marR="70472" marT="35236" marB="3523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0000"/>
                    </a:solidFill>
                  </a:tcPr>
                </a:tc>
                <a:tc>
                  <a:txBody>
                    <a:bodyPr/>
                    <a:lstStyle/>
                    <a:p>
                      <a:pPr>
                        <a:lnSpc>
                          <a:spcPts val="1400"/>
                        </a:lnSpc>
                      </a:pPr>
                      <a:r>
                        <a:rPr lang="en-US" sz="1100" baseline="0">
                          <a:latin typeface="Arial" panose="020B0604020202020204" pitchFamily="34" charset="0"/>
                        </a:rPr>
                        <a:t>Required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1"/>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B050"/>
                    </a:solidFill>
                  </a:tcPr>
                </a:tc>
                <a:tc>
                  <a:txBody>
                    <a:bodyPr/>
                    <a:lstStyle/>
                    <a:p>
                      <a:pPr>
                        <a:lnSpc>
                          <a:spcPts val="1400"/>
                        </a:lnSpc>
                      </a:pPr>
                      <a:r>
                        <a:rPr lang="en-US" sz="1100" baseline="0">
                          <a:latin typeface="Arial" panose="020B0604020202020204" pitchFamily="34" charset="0"/>
                        </a:rPr>
                        <a:t>Optional</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2"/>
                  </a:ext>
                </a:extLst>
              </a:tr>
              <a:tr h="235474">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79646"/>
                    </a:solidFill>
                  </a:tcPr>
                </a:tc>
                <a:tc>
                  <a:txBody>
                    <a:bodyPr/>
                    <a:lstStyle/>
                    <a:p>
                      <a:pPr>
                        <a:lnSpc>
                          <a:spcPts val="1400"/>
                        </a:lnSpc>
                      </a:pPr>
                      <a:r>
                        <a:rPr lang="en-US" sz="1100" baseline="0">
                          <a:latin typeface="Arial" panose="020B0604020202020204" pitchFamily="34" charset="0"/>
                        </a:rPr>
                        <a:t>Optional, but preferred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3"/>
                  </a:ext>
                </a:extLst>
              </a:tr>
              <a:tr h="207500">
                <a:tc>
                  <a:txBody>
                    <a:bodyPr/>
                    <a:lstStyle/>
                    <a:p>
                      <a:pPr marL="0" algn="l" defTabSz="914400" rtl="0" eaLnBrk="1" latinLnBrk="0" hangingPunct="1">
                        <a:lnSpc>
                          <a:spcPts val="1400"/>
                        </a:lnSpc>
                      </a:pPr>
                      <a:endParaRPr lang="en-US" sz="1100" kern="1200" baseline="0">
                        <a:solidFill>
                          <a:schemeClr val="bg1"/>
                        </a:solidFill>
                        <a:latin typeface="Arial" panose="020B0604020202020204" pitchFamily="34" charset="0"/>
                        <a:ea typeface="+mn-ea"/>
                        <a:cs typeface="+mn-cs"/>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lumMod val="50000"/>
                      </a:schemeClr>
                    </a:solidFill>
                  </a:tcPr>
                </a:tc>
                <a:tc>
                  <a:txBody>
                    <a:bodyPr/>
                    <a:lstStyle/>
                    <a:p>
                      <a:pPr marL="0" algn="l" defTabSz="914400" rtl="0" eaLnBrk="1" latinLnBrk="0" hangingPunct="1">
                        <a:lnSpc>
                          <a:spcPts val="1400"/>
                        </a:lnSpc>
                      </a:pPr>
                      <a:r>
                        <a:rPr lang="en-US" sz="1100" kern="1200" baseline="0" dirty="0">
                          <a:solidFill>
                            <a:schemeClr val="tx1"/>
                          </a:solidFill>
                          <a:latin typeface="Arial" panose="020B0604020202020204" pitchFamily="34" charset="0"/>
                          <a:ea typeface="+mn-ea"/>
                          <a:cs typeface="+mn-cs"/>
                        </a:rPr>
                        <a:t>Do not use</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2880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AP Ariba 2020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0_16x9_white" id="{26F69DB5-EC42-7C43-8DB3-A24871AD838A}" vid="{575079F9-F693-284C-B0E2-F5F49C6F9CD0}"/>
    </a:ext>
  </a:extLst>
</a:theme>
</file>

<file path=ppt/theme/theme2.xml><?xml version="1.0" encoding="utf-8"?>
<a:theme xmlns:a="http://schemas.openxmlformats.org/drawingml/2006/main" name="SAP Ariba 2020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0_16x9_white" id="{26F69DB5-EC42-7C43-8DB3-A24871AD838A}" vid="{4799BEFA-6B0F-684C-B670-D23CAA0EB59B}"/>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E248C744AA274FB423D7E43AF8D1C0" ma:contentTypeVersion="0" ma:contentTypeDescription="Create a new document." ma:contentTypeScope="" ma:versionID="1392ac7b9a55a7f04d66fb30dee44ab7">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721412-42A4-4D78-8A33-64D152C8BBDB}">
  <ds:schemaRefs>
    <ds:schemaRef ds:uri="http://schemas.microsoft.com/sharepoint/v3/contenttype/forms"/>
  </ds:schemaRefs>
</ds:datastoreItem>
</file>

<file path=customXml/itemProps2.xml><?xml version="1.0" encoding="utf-8"?>
<ds:datastoreItem xmlns:ds="http://schemas.openxmlformats.org/officeDocument/2006/customXml" ds:itemID="{9C1221F3-B1F1-4F8D-97CB-6F2571F77C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7BB605F-A1BE-4413-97EA-CAE336E17BA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SAP_Ariba_2020_16x9_white (3)</Template>
  <TotalTime>5022</TotalTime>
  <Words>4896</Words>
  <Application>Microsoft Office PowerPoint</Application>
  <PresentationFormat>Custom</PresentationFormat>
  <Paragraphs>627</Paragraphs>
  <Slides>56</Slides>
  <Notes>44</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Arial Narrow</vt:lpstr>
      <vt:lpstr>Courier New</vt:lpstr>
      <vt:lpstr>Symbol</vt:lpstr>
      <vt:lpstr>Wingdings</vt:lpstr>
      <vt:lpstr>Wingdings</vt:lpstr>
      <vt:lpstr>SAP Ariba 2020 16x9 white</vt:lpstr>
      <vt:lpstr>SAP Ariba 2020 16x9 blue</vt:lpstr>
      <vt:lpstr>Creating and Publishing  Static Catalogs for the University of Nebraska</vt:lpstr>
      <vt:lpstr>Session Agenda</vt:lpstr>
      <vt:lpstr>The Catalog Upload Process</vt:lpstr>
      <vt:lpstr>The Catalog Upload Process </vt:lpstr>
      <vt:lpstr>The Catalog Upload Process</vt:lpstr>
      <vt:lpstr>The Catalog Template</vt:lpstr>
      <vt:lpstr>The Catalog Template</vt:lpstr>
      <vt:lpstr>The CIF Catalog Template</vt:lpstr>
      <vt:lpstr>The CIF Catalog Template</vt:lpstr>
      <vt:lpstr>Creating a CIF Catalog</vt:lpstr>
      <vt:lpstr>Creating a CIF Catalog</vt:lpstr>
      <vt:lpstr>Ariba Network – File Size Limits</vt:lpstr>
      <vt:lpstr>Creating a CIF Catalog</vt:lpstr>
      <vt:lpstr>Creating a CIF Catalog</vt:lpstr>
      <vt:lpstr>Creating a CIF Catalog</vt:lpstr>
      <vt:lpstr>Creating a CIF Catalog</vt:lpstr>
      <vt:lpstr>Creating a CIF Catalog</vt:lpstr>
      <vt:lpstr>Creating a CIF Catalog</vt:lpstr>
      <vt:lpstr>Creating a CIF Catalog</vt:lpstr>
      <vt:lpstr>Creating a CIF Catalog</vt:lpstr>
      <vt:lpstr>Creating a CIF Catalog</vt:lpstr>
      <vt:lpstr>The Catalog User Interface</vt:lpstr>
      <vt:lpstr>The Catalog Interface Item View</vt:lpstr>
      <vt:lpstr>The Catalog Interface Detail View</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Replacing Existing Catalogs</vt:lpstr>
      <vt:lpstr>Replacing Existing Catalogs</vt:lpstr>
      <vt:lpstr>Replacing Existing Catalogs</vt:lpstr>
      <vt:lpstr>Replacing Existing Catalogs</vt:lpstr>
      <vt:lpstr>Replacing Existing Catalogs</vt:lpstr>
      <vt:lpstr>Replacing Existing Catalogs</vt:lpstr>
      <vt:lpstr>Replacing Existing Catalogs</vt:lpstr>
      <vt:lpstr>Replacing Existing Catalogs</vt:lpstr>
      <vt:lpstr>Appendix</vt:lpstr>
      <vt:lpstr>Creating a CIF from an Excel File</vt:lpstr>
      <vt:lpstr>Creating a CIF from an Excel File</vt:lpstr>
      <vt:lpstr>Creating a CIF from an Excel File</vt:lpstr>
      <vt:lpstr>Creating a CIF from an Excel File</vt:lpstr>
      <vt:lpstr>Creating a CIF from an Excel File</vt:lpstr>
      <vt:lpstr>Creating a CIF from an Excel File</vt:lpstr>
      <vt:lpstr>Creating a CIF from an Excel File</vt:lpstr>
      <vt:lpstr>Thank you.</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subject/>
  <dc:creator>Menegazzi, Mike</dc:creator>
  <cp:keywords>2020/16:9/white</cp:keywords>
  <dc:description/>
  <cp:lastModifiedBy>Sullivan, Jake</cp:lastModifiedBy>
  <cp:revision>6</cp:revision>
  <dcterms:created xsi:type="dcterms:W3CDTF">2020-02-17T22:48:48Z</dcterms:created>
  <dcterms:modified xsi:type="dcterms:W3CDTF">2023-06-27T13:27:09Z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1101452479</vt:i4>
  </property>
  <property fmtid="{D5CDD505-2E9C-101B-9397-08002B2CF9AE}" pid="3" name="_NewReviewCycle">
    <vt:lpwstr/>
  </property>
  <property fmtid="{D5CDD505-2E9C-101B-9397-08002B2CF9AE}" pid="4" name="_EmailSubject">
    <vt:lpwstr>SAP - PPT Exploration (Updated)</vt:lpwstr>
  </property>
  <property fmtid="{D5CDD505-2E9C-101B-9397-08002B2CF9AE}" pid="5" name="_AuthorEmail">
    <vt:lpwstr>heidi.bitz@sap.com</vt:lpwstr>
  </property>
  <property fmtid="{D5CDD505-2E9C-101B-9397-08002B2CF9AE}" pid="6" name="_AuthorEmailDisplayName">
    <vt:lpwstr>Bitz, Heidi</vt:lpwstr>
  </property>
  <property fmtid="{D5CDD505-2E9C-101B-9397-08002B2CF9AE}" pid="7" name="_PreviousAdHocReviewCycleID">
    <vt:i4>1357826825</vt:i4>
  </property>
  <property fmtid="{D5CDD505-2E9C-101B-9397-08002B2CF9AE}" pid="8" name="ContentTypeId">
    <vt:lpwstr>0x01010028E248C744AA274FB423D7E43AF8D1C0</vt:lpwstr>
  </property>
</Properties>
</file>