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 id="2147483782" r:id="rId5"/>
  </p:sldMasterIdLst>
  <p:notesMasterIdLst>
    <p:notesMasterId r:id="rId35"/>
  </p:notesMasterIdLst>
  <p:handoutMasterIdLst>
    <p:handoutMasterId r:id="rId36"/>
  </p:handoutMasterIdLst>
  <p:sldIdLst>
    <p:sldId id="447" r:id="rId6"/>
    <p:sldId id="263" r:id="rId7"/>
    <p:sldId id="12370" r:id="rId8"/>
    <p:sldId id="12346" r:id="rId9"/>
    <p:sldId id="12334" r:id="rId10"/>
    <p:sldId id="12326" r:id="rId11"/>
    <p:sldId id="12335" r:id="rId12"/>
    <p:sldId id="12336" r:id="rId13"/>
    <p:sldId id="12337" r:id="rId14"/>
    <p:sldId id="12343" r:id="rId15"/>
    <p:sldId id="12342" r:id="rId16"/>
    <p:sldId id="12344" r:id="rId17"/>
    <p:sldId id="12345" r:id="rId18"/>
    <p:sldId id="12339" r:id="rId19"/>
    <p:sldId id="12340" r:id="rId20"/>
    <p:sldId id="12360" r:id="rId21"/>
    <p:sldId id="12361" r:id="rId22"/>
    <p:sldId id="12362" r:id="rId23"/>
    <p:sldId id="12353" r:id="rId24"/>
    <p:sldId id="12354" r:id="rId25"/>
    <p:sldId id="12355" r:id="rId26"/>
    <p:sldId id="12356" r:id="rId27"/>
    <p:sldId id="12358" r:id="rId28"/>
    <p:sldId id="12367" r:id="rId29"/>
    <p:sldId id="12368" r:id="rId30"/>
    <p:sldId id="12369" r:id="rId31"/>
    <p:sldId id="12365" r:id="rId32"/>
    <p:sldId id="12366" r:id="rId33"/>
    <p:sldId id="265" r:id="rId34"/>
  </p:sldIdLst>
  <p:sldSz cx="12195175" cy="6858000"/>
  <p:notesSz cx="6858000" cy="1295400"/>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通常設定のセクション" id="{CC108924-03AA-4F2A-813B-B3C9BF06FC17}">
          <p14:sldIdLst>
            <p14:sldId id="447"/>
            <p14:sldId id="263"/>
            <p14:sldId id="12370"/>
          </p14:sldIdLst>
        </p14:section>
        <p14:section name="UI" id="{D0004720-F3A3-4773-84B3-E5D3006BB702}">
          <p14:sldIdLst>
            <p14:sldId id="12346"/>
            <p14:sldId id="12334"/>
          </p14:sldIdLst>
        </p14:section>
        <p14:section name="単一の申し入れの操作性" id="{305CECD6-852D-4386-8C72-6B41080583B0}">
          <p14:sldIdLst>
            <p14:sldId id="12326"/>
            <p14:sldId id="12335"/>
            <p14:sldId id="12336"/>
            <p14:sldId id="12337"/>
            <p14:sldId id="12343"/>
          </p14:sldIdLst>
        </p14:section>
        <p14:section name="複数の申し入れ" id="{7A56CDB4-C70F-4347-BE56-5709E9395510}">
          <p14:sldIdLst>
            <p14:sldId id="12342"/>
            <p14:sldId id="12344"/>
            <p14:sldId id="12345"/>
          </p14:sldIdLst>
        </p14:section>
        <p14:section name="支払予定" id="{89D69CD2-1FFF-4C7B-A71A-3DEDDA621D25}">
          <p14:sldIdLst>
            <p14:sldId id="12339"/>
            <p14:sldId id="12340"/>
            <p14:sldId id="12360"/>
            <p14:sldId id="12361"/>
            <p14:sldId id="12362"/>
          </p14:sldIdLst>
        </p14:section>
        <p14:section name="キャッシュオプティマイザ" id="{7249A1C5-3A77-4676-8410-EFC958AB20E6}">
          <p14:sldIdLst>
            <p14:sldId id="12353"/>
            <p14:sldId id="12354"/>
            <p14:sldId id="12355"/>
            <p14:sldId id="12356"/>
            <p14:sldId id="12358"/>
          </p14:sldIdLst>
        </p14:section>
        <p14:section name="自動受入ルール" id="{3980FE20-92B8-4E12-97B0-CBB28310C586}">
          <p14:sldIdLst>
            <p14:sldId id="12367"/>
            <p14:sldId id="12368"/>
            <p14:sldId id="12369"/>
            <p14:sldId id="12365"/>
            <p14:sldId id="12366"/>
            <p14:sldId id="265"/>
          </p14:sldIdLst>
        </p14:section>
      </p14:sectionLst>
    </p:ext>
    <p:ext uri="{EFAFB233-063F-42B5-8137-9DF3F51BA10A}">
      <p15:sldGuideLst xmlns:p15="http://schemas.microsoft.com/office/powerpoint/2012/main">
        <p15:guide id="1" pos="3841"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6794"/>
    <a:srgbClr val="FF9933"/>
    <a:srgbClr val="F0AB00"/>
    <a:srgbClr val="FF9900"/>
    <a:srgbClr val="2B6494"/>
    <a:srgbClr val="00195A"/>
    <a:srgbClr val="FF0000"/>
    <a:srgbClr val="0F46A7"/>
    <a:srgbClr val="970A82"/>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2" autoAdjust="0"/>
    <p:restoredTop sz="90068"/>
  </p:normalViewPr>
  <p:slideViewPr>
    <p:cSldViewPr snapToGrid="0">
      <p:cViewPr varScale="1">
        <p:scale>
          <a:sx n="115" d="100"/>
          <a:sy n="115" d="100"/>
        </p:scale>
        <p:origin x="1048" y="192"/>
      </p:cViewPr>
      <p:guideLst>
        <p:guide pos="3841"/>
        <p:guide orient="horz" pos="216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a:t>
            </a:fld>
            <a:endParaRPr lang="de-DE" sz="100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a:lvl1pPr>
          </a:lstStyle>
          <a:p>
            <a:fld id="{7D8C2C35-2B8A-446E-BEC0-FD36716C29AC}" type="slidenum">
              <a:rPr lang="de-DE" smtClean="0"/>
              <a:pPr/>
              <a:t>‹#›</a:t>
            </a:fld>
            <a:endParaRPr lang="de-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000" indent="-180000" algn="l" defTabSz="1088776" rtl="0" eaLnBrk="1" latinLnBrk="0" hangingPunct="1">
      <a:buClr>
        <a:schemeClr val="accent1"/>
      </a:buClr>
      <a:buSzPct val="100000"/>
      <a:buFont typeface="Wingdings" pitchFamily="2" charset="2"/>
      <a:buChar char=""/>
      <a:defRPr sz="1400" kern="1200">
        <a:solidFill>
          <a:schemeClr val="tx1"/>
        </a:solidFill>
        <a:latin typeface="+mn-lt"/>
        <a:ea typeface="+mn-ea"/>
        <a:cs typeface="+mn-cs"/>
      </a:defRPr>
    </a:lvl2pPr>
    <a:lvl3pPr marL="360000" indent="-180000"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a:t>
            </a:fld>
            <a:endParaRPr lang="de-DE"/>
          </a:p>
        </p:txBody>
      </p:sp>
    </p:spTree>
    <p:extLst>
      <p:ext uri="{BB962C8B-B14F-4D97-AF65-F5344CB8AC3E}">
        <p14:creationId xmlns:p14="http://schemas.microsoft.com/office/powerpoint/2010/main" val="2461065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10</a:t>
            </a:fld>
            <a:endParaRPr lang="de-DE"/>
          </a:p>
        </p:txBody>
      </p:sp>
    </p:spTree>
    <p:extLst>
      <p:ext uri="{BB962C8B-B14F-4D97-AF65-F5344CB8AC3E}">
        <p14:creationId xmlns:p14="http://schemas.microsoft.com/office/powerpoint/2010/main" val="135725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11</a:t>
            </a:fld>
            <a:endParaRPr lang="de-DE"/>
          </a:p>
        </p:txBody>
      </p:sp>
    </p:spTree>
    <p:extLst>
      <p:ext uri="{BB962C8B-B14F-4D97-AF65-F5344CB8AC3E}">
        <p14:creationId xmlns:p14="http://schemas.microsoft.com/office/powerpoint/2010/main" val="3315599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12</a:t>
            </a:fld>
            <a:endParaRPr lang="de-DE"/>
          </a:p>
        </p:txBody>
      </p:sp>
    </p:spTree>
    <p:extLst>
      <p:ext uri="{BB962C8B-B14F-4D97-AF65-F5344CB8AC3E}">
        <p14:creationId xmlns:p14="http://schemas.microsoft.com/office/powerpoint/2010/main" val="3109411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13</a:t>
            </a:fld>
            <a:endParaRPr lang="de-DE"/>
          </a:p>
        </p:txBody>
      </p:sp>
    </p:spTree>
    <p:extLst>
      <p:ext uri="{BB962C8B-B14F-4D97-AF65-F5344CB8AC3E}">
        <p14:creationId xmlns:p14="http://schemas.microsoft.com/office/powerpoint/2010/main" val="1489206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14</a:t>
            </a:fld>
            <a:endParaRPr lang="de-DE"/>
          </a:p>
        </p:txBody>
      </p:sp>
    </p:spTree>
    <p:extLst>
      <p:ext uri="{BB962C8B-B14F-4D97-AF65-F5344CB8AC3E}">
        <p14:creationId xmlns:p14="http://schemas.microsoft.com/office/powerpoint/2010/main" val="3106044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15</a:t>
            </a:fld>
            <a:endParaRPr lang="de-DE"/>
          </a:p>
        </p:txBody>
      </p:sp>
    </p:spTree>
    <p:extLst>
      <p:ext uri="{BB962C8B-B14F-4D97-AF65-F5344CB8AC3E}">
        <p14:creationId xmlns:p14="http://schemas.microsoft.com/office/powerpoint/2010/main" val="975591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16</a:t>
            </a:fld>
            <a:endParaRPr lang="de-DE"/>
          </a:p>
        </p:txBody>
      </p:sp>
    </p:spTree>
    <p:extLst>
      <p:ext uri="{BB962C8B-B14F-4D97-AF65-F5344CB8AC3E}">
        <p14:creationId xmlns:p14="http://schemas.microsoft.com/office/powerpoint/2010/main" val="2404949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18</a:t>
            </a:fld>
            <a:endParaRPr lang="de-DE"/>
          </a:p>
        </p:txBody>
      </p:sp>
    </p:spTree>
    <p:extLst>
      <p:ext uri="{BB962C8B-B14F-4D97-AF65-F5344CB8AC3E}">
        <p14:creationId xmlns:p14="http://schemas.microsoft.com/office/powerpoint/2010/main" val="1587119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S PGothic"/>
                <a:cs typeface="+mn-cs"/>
              </a:rPr>
              <a:pPr marL="0" marR="0" lvl="0" indent="0" algn="ctr" defTabSz="1088776" rtl="0" eaLnBrk="1" fontAlgn="auto" latinLnBrk="0" hangingPunct="1">
                <a:lnSpc>
                  <a:spcPct val="100000"/>
                </a:lnSpc>
                <a:spcBef>
                  <a:spcPts val="0"/>
                </a:spcBef>
                <a:spcAft>
                  <a:spcPts val="0"/>
                </a:spcAft>
                <a:buClrTx/>
                <a:buSzTx/>
                <a:buFontTx/>
                <a:buNone/>
                <a:tabLst/>
                <a:defRPr/>
              </a:pPr>
              <a:t>19</a:t>
            </a:fld>
            <a:endParaRPr kumimoji="0" lang="de-DE" sz="800" b="0" i="0" u="none" strike="noStrike" kern="1200" cap="none" spc="0" normalizeH="0" baseline="0" noProof="0">
              <a:ln>
                <a:noFill/>
              </a:ln>
              <a:solidFill>
                <a:srgbClr val="000000"/>
              </a:solidFill>
              <a:effectLst/>
              <a:uLnTx/>
              <a:uFillTx/>
              <a:latin typeface="Arial"/>
              <a:ea typeface="MS PGothic"/>
              <a:cs typeface="+mn-cs"/>
            </a:endParaRPr>
          </a:p>
        </p:txBody>
      </p:sp>
    </p:spTree>
    <p:extLst>
      <p:ext uri="{BB962C8B-B14F-4D97-AF65-F5344CB8AC3E}">
        <p14:creationId xmlns:p14="http://schemas.microsoft.com/office/powerpoint/2010/main" val="3315599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S PGothic"/>
                <a:cs typeface="+mn-cs"/>
              </a:rPr>
              <a:pPr marL="0" marR="0" lvl="0" indent="0" algn="ctr" defTabSz="1088776" rtl="0" eaLnBrk="1" fontAlgn="auto" latinLnBrk="0" hangingPunct="1">
                <a:lnSpc>
                  <a:spcPct val="100000"/>
                </a:lnSpc>
                <a:spcBef>
                  <a:spcPts val="0"/>
                </a:spcBef>
                <a:spcAft>
                  <a:spcPts val="0"/>
                </a:spcAft>
                <a:buClrTx/>
                <a:buSzTx/>
                <a:buFontTx/>
                <a:buNone/>
                <a:tabLst/>
                <a:defRPr/>
              </a:pPr>
              <a:t>20</a:t>
            </a:fld>
            <a:endParaRPr kumimoji="0" lang="de-DE" sz="800" b="0" i="0" u="none" strike="noStrike" kern="1200" cap="none" spc="0" normalizeH="0" baseline="0" noProof="0">
              <a:ln>
                <a:noFill/>
              </a:ln>
              <a:solidFill>
                <a:srgbClr val="000000"/>
              </a:solidFill>
              <a:effectLst/>
              <a:uLnTx/>
              <a:uFillTx/>
              <a:latin typeface="Arial"/>
              <a:ea typeface="MS PGothic"/>
              <a:cs typeface="+mn-cs"/>
            </a:endParaRPr>
          </a:p>
        </p:txBody>
      </p:sp>
    </p:spTree>
    <p:extLst>
      <p:ext uri="{BB962C8B-B14F-4D97-AF65-F5344CB8AC3E}">
        <p14:creationId xmlns:p14="http://schemas.microsoft.com/office/powerpoint/2010/main" val="3989557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2</a:t>
            </a:fld>
            <a:endParaRPr lang="de-DE"/>
          </a:p>
        </p:txBody>
      </p:sp>
    </p:spTree>
    <p:extLst>
      <p:ext uri="{BB962C8B-B14F-4D97-AF65-F5344CB8AC3E}">
        <p14:creationId xmlns:p14="http://schemas.microsoft.com/office/powerpoint/2010/main" val="558154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S PGothic"/>
                <a:cs typeface="+mn-cs"/>
              </a:rPr>
              <a:pPr marL="0" marR="0" lvl="0" indent="0" algn="ctr" defTabSz="1088776" rtl="0" eaLnBrk="1" fontAlgn="auto" latinLnBrk="0" hangingPunct="1">
                <a:lnSpc>
                  <a:spcPct val="100000"/>
                </a:lnSpc>
                <a:spcBef>
                  <a:spcPts val="0"/>
                </a:spcBef>
                <a:spcAft>
                  <a:spcPts val="0"/>
                </a:spcAft>
                <a:buClrTx/>
                <a:buSzTx/>
                <a:buFontTx/>
                <a:buNone/>
                <a:tabLst/>
                <a:defRPr/>
              </a:pPr>
              <a:t>21</a:t>
            </a:fld>
            <a:endParaRPr kumimoji="0" lang="de-DE" sz="800" b="0" i="0" u="none" strike="noStrike" kern="1200" cap="none" spc="0" normalizeH="0" baseline="0" noProof="0">
              <a:ln>
                <a:noFill/>
              </a:ln>
              <a:solidFill>
                <a:srgbClr val="000000"/>
              </a:solidFill>
              <a:effectLst/>
              <a:uLnTx/>
              <a:uFillTx/>
              <a:latin typeface="Arial"/>
              <a:ea typeface="MS PGothic"/>
              <a:cs typeface="+mn-cs"/>
            </a:endParaRPr>
          </a:p>
        </p:txBody>
      </p:sp>
    </p:spTree>
    <p:extLst>
      <p:ext uri="{BB962C8B-B14F-4D97-AF65-F5344CB8AC3E}">
        <p14:creationId xmlns:p14="http://schemas.microsoft.com/office/powerpoint/2010/main" val="431590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22</a:t>
            </a:fld>
            <a:endParaRPr lang="de-DE"/>
          </a:p>
        </p:txBody>
      </p:sp>
    </p:spTree>
    <p:extLst>
      <p:ext uri="{BB962C8B-B14F-4D97-AF65-F5344CB8AC3E}">
        <p14:creationId xmlns:p14="http://schemas.microsoft.com/office/powerpoint/2010/main" val="3109411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23</a:t>
            </a:fld>
            <a:endParaRPr lang="de-DE"/>
          </a:p>
        </p:txBody>
      </p:sp>
    </p:spTree>
    <p:extLst>
      <p:ext uri="{BB962C8B-B14F-4D97-AF65-F5344CB8AC3E}">
        <p14:creationId xmlns:p14="http://schemas.microsoft.com/office/powerpoint/2010/main" val="4233875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24</a:t>
            </a:fld>
            <a:endParaRPr lang="de-DE"/>
          </a:p>
        </p:txBody>
      </p:sp>
    </p:spTree>
    <p:extLst>
      <p:ext uri="{BB962C8B-B14F-4D97-AF65-F5344CB8AC3E}">
        <p14:creationId xmlns:p14="http://schemas.microsoft.com/office/powerpoint/2010/main" val="1960479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25</a:t>
            </a:fld>
            <a:endParaRPr lang="de-DE"/>
          </a:p>
        </p:txBody>
      </p:sp>
    </p:spTree>
    <p:extLst>
      <p:ext uri="{BB962C8B-B14F-4D97-AF65-F5344CB8AC3E}">
        <p14:creationId xmlns:p14="http://schemas.microsoft.com/office/powerpoint/2010/main" val="2076053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26</a:t>
            </a:fld>
            <a:endParaRPr lang="de-DE"/>
          </a:p>
        </p:txBody>
      </p:sp>
    </p:spTree>
    <p:extLst>
      <p:ext uri="{BB962C8B-B14F-4D97-AF65-F5344CB8AC3E}">
        <p14:creationId xmlns:p14="http://schemas.microsoft.com/office/powerpoint/2010/main" val="344112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27</a:t>
            </a:fld>
            <a:endParaRPr lang="de-DE"/>
          </a:p>
        </p:txBody>
      </p:sp>
    </p:spTree>
    <p:extLst>
      <p:ext uri="{BB962C8B-B14F-4D97-AF65-F5344CB8AC3E}">
        <p14:creationId xmlns:p14="http://schemas.microsoft.com/office/powerpoint/2010/main" val="1446338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28</a:t>
            </a:fld>
            <a:endParaRPr lang="de-DE"/>
          </a:p>
        </p:txBody>
      </p:sp>
    </p:spTree>
    <p:extLst>
      <p:ext uri="{BB962C8B-B14F-4D97-AF65-F5344CB8AC3E}">
        <p14:creationId xmlns:p14="http://schemas.microsoft.com/office/powerpoint/2010/main" val="3430639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29</a:t>
            </a:fld>
            <a:endParaRPr lang="de-DE"/>
          </a:p>
        </p:txBody>
      </p:sp>
      <p:sp>
        <p:nvSpPr>
          <p:cNvPr id="6" name="Slide Image Placeholder 5"/>
          <p:cNvSpPr>
            <a:spLocks noGrp="1" noRot="1" noChangeAspect="1"/>
          </p:cNvSpPr>
          <p:nvPr>
            <p:ph type="sldImg"/>
          </p:nvPr>
        </p:nvSpPr>
        <p:spPr>
          <a:xfrm>
            <a:off x="547688" y="612775"/>
            <a:ext cx="5762625" cy="3241675"/>
          </a:xfrm>
        </p:spPr>
      </p:sp>
      <p:sp>
        <p:nvSpPr>
          <p:cNvPr id="7" name="Notes Placeholder 6"/>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544264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3</a:t>
            </a:fld>
            <a:endParaRPr lang="de-DE"/>
          </a:p>
        </p:txBody>
      </p:sp>
    </p:spTree>
    <p:extLst>
      <p:ext uri="{BB962C8B-B14F-4D97-AF65-F5344CB8AC3E}">
        <p14:creationId xmlns:p14="http://schemas.microsoft.com/office/powerpoint/2010/main" val="1461741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4</a:t>
            </a:fld>
            <a:endParaRPr lang="de-DE"/>
          </a:p>
        </p:txBody>
      </p:sp>
    </p:spTree>
    <p:extLst>
      <p:ext uri="{BB962C8B-B14F-4D97-AF65-F5344CB8AC3E}">
        <p14:creationId xmlns:p14="http://schemas.microsoft.com/office/powerpoint/2010/main" val="535417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5</a:t>
            </a:fld>
            <a:endParaRPr lang="de-DE"/>
          </a:p>
        </p:txBody>
      </p:sp>
    </p:spTree>
    <p:extLst>
      <p:ext uri="{BB962C8B-B14F-4D97-AF65-F5344CB8AC3E}">
        <p14:creationId xmlns:p14="http://schemas.microsoft.com/office/powerpoint/2010/main" val="1787423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6</a:t>
            </a:fld>
            <a:endParaRPr lang="de-DE"/>
          </a:p>
        </p:txBody>
      </p:sp>
    </p:spTree>
    <p:extLst>
      <p:ext uri="{BB962C8B-B14F-4D97-AF65-F5344CB8AC3E}">
        <p14:creationId xmlns:p14="http://schemas.microsoft.com/office/powerpoint/2010/main" val="131777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7</a:t>
            </a:fld>
            <a:endParaRPr lang="de-DE"/>
          </a:p>
        </p:txBody>
      </p:sp>
    </p:spTree>
    <p:extLst>
      <p:ext uri="{BB962C8B-B14F-4D97-AF65-F5344CB8AC3E}">
        <p14:creationId xmlns:p14="http://schemas.microsoft.com/office/powerpoint/2010/main" val="3032173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8</a:t>
            </a:fld>
            <a:endParaRPr lang="de-DE"/>
          </a:p>
        </p:txBody>
      </p:sp>
    </p:spTree>
    <p:extLst>
      <p:ext uri="{BB962C8B-B14F-4D97-AF65-F5344CB8AC3E}">
        <p14:creationId xmlns:p14="http://schemas.microsoft.com/office/powerpoint/2010/main" val="3275505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5"/>
          </p:nvPr>
        </p:nvSpPr>
        <p:spPr/>
        <p:txBody>
          <a:bodyPr/>
          <a:lstStyle/>
          <a:p>
            <a:fld id="{7D8C2C35-2B8A-446E-BEC0-FD36716C29AC}" type="slidenum">
              <a:rPr lang="de-DE" smtClean="0"/>
              <a:pPr/>
              <a:t>9</a:t>
            </a:fld>
            <a:endParaRPr lang="de-DE"/>
          </a:p>
        </p:txBody>
      </p:sp>
    </p:spTree>
    <p:extLst>
      <p:ext uri="{BB962C8B-B14F-4D97-AF65-F5344CB8AC3E}">
        <p14:creationId xmlns:p14="http://schemas.microsoft.com/office/powerpoint/2010/main" val="9967078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hyperlink" Target="https://www.youtube.com/user/SAP" TargetMode="External"/><Relationship Id="rId13" Type="http://schemas.openxmlformats.org/officeDocument/2006/relationships/image" Target="../media/image21.png"/><Relationship Id="rId3" Type="http://schemas.openxmlformats.org/officeDocument/2006/relationships/hyperlink" Target="https://www.sap.com/copyright" TargetMode="External"/><Relationship Id="rId7" Type="http://schemas.openxmlformats.org/officeDocument/2006/relationships/image" Target="../media/image18.png"/><Relationship Id="rId12" Type="http://schemas.openxmlformats.org/officeDocument/2006/relationships/hyperlink" Target="https://www.facebook.com/SAP"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www.linkedin.com/company/sap" TargetMode="External"/><Relationship Id="rId11" Type="http://schemas.openxmlformats.org/officeDocument/2006/relationships/image" Target="../media/image20.png"/><Relationship Id="rId5" Type="http://schemas.openxmlformats.org/officeDocument/2006/relationships/image" Target="../media/image2.png"/><Relationship Id="rId10" Type="http://schemas.openxmlformats.org/officeDocument/2006/relationships/hyperlink" Target="https://twitter.com/sap" TargetMode="External"/><Relationship Id="rId4" Type="http://schemas.openxmlformats.org/officeDocument/2006/relationships/hyperlink" Target="https://www.sap.com/registration/contact.html" TargetMode="External"/><Relationship Id="rId9"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49255" y="6217668"/>
            <a:ext cx="1963635" cy="360000"/>
          </a:xfrm>
          <a:prstGeom prst="rect">
            <a:avLst/>
          </a:prstGeom>
        </p:spPr>
      </p:pic>
      <p:sp>
        <p:nvSpPr>
          <p:cNvPr id="13" name="Classification"/>
          <p:cNvSpPr txBox="1"/>
          <p:nvPr userDrawn="1"/>
        </p:nvSpPr>
        <p:spPr>
          <a:xfrm>
            <a:off x="288000" y="5769666"/>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ja-JP" sz="900" b="0"/>
              <a:t>PUBLIC</a:t>
            </a:r>
          </a:p>
        </p:txBody>
      </p:sp>
      <p:sp>
        <p:nvSpPr>
          <p:cNvPr id="19" name="Speaker"/>
          <p:cNvSpPr>
            <a:spLocks noGrp="1"/>
          </p:cNvSpPr>
          <p:nvPr userDrawn="1">
            <p:ph type="subTitle" idx="1" hasCustomPrompt="1"/>
          </p:nvPr>
        </p:nvSpPr>
        <p:spPr bwMode="black">
          <a:xfrm>
            <a:off x="288000" y="5130489"/>
            <a:ext cx="10899174"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2020</a:t>
            </a: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a:t>Presentation Title </a:t>
            </a:r>
            <a:br>
              <a:rPr lang="en-US"/>
            </a:br>
            <a:r>
              <a:rPr lang="en-US"/>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5174" cy="3430006"/>
          </a:xfrm>
          <a:noFill/>
        </p:spPr>
        <p:txBody>
          <a:bodyPr tIns="504000"/>
          <a:lstStyle>
            <a:lvl1pPr algn="ctr">
              <a:defRPr sz="1600">
                <a:solidFill>
                  <a:schemeClr val="tx1"/>
                </a:solidFill>
              </a:defRPr>
            </a:lvl1pPr>
          </a:lstStyle>
          <a:p>
            <a:r>
              <a:rPr lang="en-US" dirty="0"/>
              <a:t>Click to insert title image or illustration</a:t>
            </a:r>
          </a:p>
        </p:txBody>
      </p:sp>
      <p:pic>
        <p:nvPicPr>
          <p:cNvPr id="7" name="Picture 6">
            <a:extLst>
              <a:ext uri="{FF2B5EF4-FFF2-40B4-BE49-F238E27FC236}">
                <a16:creationId xmlns:a16="http://schemas.microsoft.com/office/drawing/2014/main" id="{000A026E-3463-47E0-AD1F-108D5109A9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8000" y="3701104"/>
            <a:ext cx="2166542" cy="144000"/>
          </a:xfrm>
          <a:prstGeom prst="rect">
            <a:avLst/>
          </a:prstGeom>
        </p:spPr>
      </p:pic>
    </p:spTree>
    <p:extLst>
      <p:ext uri="{BB962C8B-B14F-4D97-AF65-F5344CB8AC3E}">
        <p14:creationId xmlns:p14="http://schemas.microsoft.com/office/powerpoint/2010/main" val="24527176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userDrawn="1">
          <p15:clr>
            <a:srgbClr val="FBAE40"/>
          </p15:clr>
        </p15:guide>
        <p15:guide id="2" orient="horz" pos="4144" userDrawn="1">
          <p15:clr>
            <a:srgbClr val="FBAE40"/>
          </p15:clr>
        </p15:guide>
        <p15:guide id="3" orient="horz" pos="2162" userDrawn="1">
          <p15:clr>
            <a:srgbClr val="FBAE40"/>
          </p15:clr>
        </p15:guide>
        <p15:guide id="4" pos="181" userDrawn="1">
          <p15:clr>
            <a:srgbClr val="FBAE40"/>
          </p15:clr>
        </p15:guide>
        <p15:guide id="5" orient="horz" pos="2534" userDrawn="1">
          <p15:clr>
            <a:srgbClr val="FBAE40"/>
          </p15:clr>
        </p15:guide>
        <p15:guide id="6" orient="horz" pos="3164" userDrawn="1">
          <p15:clr>
            <a:srgbClr val="FBAE40"/>
          </p15:clr>
        </p15:guide>
        <p15:guide id="7" orient="horz" pos="3232" userDrawn="1">
          <p15:clr>
            <a:srgbClr val="FBAE40"/>
          </p15:clr>
        </p15:guide>
        <p15:guide id="8" orient="horz" pos="3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bg>
      <p:bgRef idx="1001">
        <a:schemeClr val="bg1"/>
      </p:bgRef>
    </p:bg>
    <p:spTree>
      <p:nvGrpSpPr>
        <p:cNvPr id="1" name=""/>
        <p:cNvGrpSpPr/>
        <p:nvPr/>
      </p:nvGrpSpPr>
      <p:grpSpPr>
        <a:xfrm>
          <a:off x="0" y="0"/>
          <a:ext cx="0" cy="0"/>
          <a:chOff x="0" y="0"/>
          <a:chExt cx="0" cy="0"/>
        </a:xfrm>
      </p:grpSpPr>
      <p:pic>
        <p:nvPicPr>
          <p:cNvPr id="9" name="AribaLive Logo">
            <a:extLst>
              <a:ext uri="{FF2B5EF4-FFF2-40B4-BE49-F238E27FC236}">
                <a16:creationId xmlns:a16="http://schemas.microsoft.com/office/drawing/2014/main" id="{C8AA7C4A-7955-4E9B-901B-6953E1F6AB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032" y="-6531"/>
            <a:ext cx="3858398" cy="1407525"/>
          </a:xfrm>
          <a:prstGeom prst="rect">
            <a:avLst/>
          </a:prstGeom>
        </p:spPr>
      </p:pic>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ja-JP" sz="900" b="0"/>
              <a:t>PUBLIC</a:t>
            </a:r>
          </a:p>
        </p:txBody>
      </p:sp>
      <p:sp>
        <p:nvSpPr>
          <p:cNvPr id="6" name="Speaker"/>
          <p:cNvSpPr>
            <a:spLocks noGrp="1"/>
          </p:cNvSpPr>
          <p:nvPr userDrawn="1">
            <p:ph type="subTitle" idx="1" hasCustomPrompt="1"/>
          </p:nvPr>
        </p:nvSpPr>
        <p:spPr bwMode="black">
          <a:xfrm>
            <a:off x="287999" y="4268503"/>
            <a:ext cx="109008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2020</a:t>
            </a:r>
          </a:p>
        </p:txBody>
      </p:sp>
      <p:sp>
        <p:nvSpPr>
          <p:cNvPr id="4" name="Title 3"/>
          <p:cNvSpPr>
            <a:spLocks noGrp="1"/>
          </p:cNvSpPr>
          <p:nvPr>
            <p:ph type="title" hasCustomPrompt="1"/>
          </p:nvPr>
        </p:nvSpPr>
        <p:spPr>
          <a:xfrm>
            <a:off x="288000" y="2706317"/>
            <a:ext cx="109008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pic>
        <p:nvPicPr>
          <p:cNvPr id="10" name="SAP Logo" descr="SAP Logo" title="SAP Logo">
            <a:extLst>
              <a:ext uri="{FF2B5EF4-FFF2-40B4-BE49-F238E27FC236}">
                <a16:creationId xmlns:a16="http://schemas.microsoft.com/office/drawing/2014/main" id="{251CD224-43D4-4D54-87EA-DD5933D211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49255" y="6217668"/>
            <a:ext cx="1963635" cy="360000"/>
          </a:xfrm>
          <a:prstGeom prst="rect">
            <a:avLst/>
          </a:prstGeom>
        </p:spPr>
      </p:pic>
      <p:pic>
        <p:nvPicPr>
          <p:cNvPr id="7" name="Picture 6">
            <a:extLst>
              <a:ext uri="{FF2B5EF4-FFF2-40B4-BE49-F238E27FC236}">
                <a16:creationId xmlns:a16="http://schemas.microsoft.com/office/drawing/2014/main" id="{DFC6DE57-3C9C-4064-8E76-D6BE021708D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8000" y="2381166"/>
            <a:ext cx="2166542" cy="144000"/>
          </a:xfrm>
          <a:prstGeom prst="rect">
            <a:avLst/>
          </a:prstGeom>
        </p:spPr>
      </p:pic>
    </p:spTree>
    <p:extLst>
      <p:ext uri="{BB962C8B-B14F-4D97-AF65-F5344CB8AC3E}">
        <p14:creationId xmlns:p14="http://schemas.microsoft.com/office/powerpoint/2010/main" val="1982410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orient="horz" pos="2688" userDrawn="1">
          <p15:clr>
            <a:srgbClr val="FBAE40"/>
          </p15:clr>
        </p15:guide>
        <p15:guide id="4" orient="horz" pos="2334" userDrawn="1">
          <p15:clr>
            <a:srgbClr val="FBAE40"/>
          </p15:clr>
        </p15:guide>
        <p15:guide id="5" orient="horz" pos="2960" userDrawn="1">
          <p15:clr>
            <a:srgbClr val="FBAE40"/>
          </p15:clr>
        </p15:guide>
        <p15:guide id="7" orient="horz" pos="41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4855" y="963000"/>
            <a:ext cx="4932000" cy="4932000"/>
          </a:xfrm>
        </p:spPr>
        <p:txBody>
          <a:bodyPr/>
          <a:lstStyle/>
          <a:p>
            <a:r>
              <a:rPr lang="en-US" dirty="0"/>
              <a:t>Click icon to add picture</a:t>
            </a:r>
            <a:endParaRPr lang="de-DE" dirty="0"/>
          </a:p>
        </p:txBody>
      </p:sp>
      <p:sp>
        <p:nvSpPr>
          <p:cNvPr id="24" name="Classification"/>
          <p:cNvSpPr txBox="1"/>
          <p:nvPr userDrawn="1"/>
        </p:nvSpPr>
        <p:spPr>
          <a:xfrm>
            <a:off x="288000"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ja-JP" sz="900" b="0"/>
              <a:t>PUBLIC</a:t>
            </a:r>
          </a:p>
        </p:txBody>
      </p:sp>
      <p:sp>
        <p:nvSpPr>
          <p:cNvPr id="6" name="Speaker"/>
          <p:cNvSpPr>
            <a:spLocks noGrp="1"/>
          </p:cNvSpPr>
          <p:nvPr userDrawn="1">
            <p:ph type="subTitle" idx="1" hasCustomPrompt="1"/>
          </p:nvPr>
        </p:nvSpPr>
        <p:spPr bwMode="black">
          <a:xfrm>
            <a:off x="288001" y="4268503"/>
            <a:ext cx="637343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2020</a:t>
            </a:r>
          </a:p>
        </p:txBody>
      </p:sp>
      <p:sp>
        <p:nvSpPr>
          <p:cNvPr id="8" name="Title 4"/>
          <p:cNvSpPr>
            <a:spLocks noGrp="1"/>
          </p:cNvSpPr>
          <p:nvPr>
            <p:ph type="title" hasCustomPrompt="1"/>
          </p:nvPr>
        </p:nvSpPr>
        <p:spPr>
          <a:xfrm>
            <a:off x="288001" y="2706317"/>
            <a:ext cx="6372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a:t>Presentation Title </a:t>
            </a:r>
            <a:br>
              <a:rPr lang="en-US" sz="3600"/>
            </a:br>
            <a:r>
              <a:rPr lang="en-US" sz="3600"/>
              <a:t>Goes Here and Here.</a:t>
            </a:r>
            <a:endParaRPr lang="de-DE" sz="3600" kern="0" err="1">
              <a:ea typeface="Arial Unicode MS" pitchFamily="34" charset="-128"/>
              <a:cs typeface="Arial Unicode MS" pitchFamily="34" charset="-128"/>
            </a:endParaRPr>
          </a:p>
        </p:txBody>
      </p:sp>
      <p:pic>
        <p:nvPicPr>
          <p:cNvPr id="9" name="SAP Logo" descr="SAP Logo" title="SAP Logo">
            <a:extLst>
              <a:ext uri="{FF2B5EF4-FFF2-40B4-BE49-F238E27FC236}">
                <a16:creationId xmlns:a16="http://schemas.microsoft.com/office/drawing/2014/main" id="{6E13D478-79B9-4DF0-A964-50C2206E25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49255" y="6217668"/>
            <a:ext cx="1963635" cy="360000"/>
          </a:xfrm>
          <a:prstGeom prst="rect">
            <a:avLst/>
          </a:prstGeom>
        </p:spPr>
      </p:pic>
      <p:pic>
        <p:nvPicPr>
          <p:cNvPr id="10" name="Picture 9">
            <a:extLst>
              <a:ext uri="{FF2B5EF4-FFF2-40B4-BE49-F238E27FC236}">
                <a16:creationId xmlns:a16="http://schemas.microsoft.com/office/drawing/2014/main" id="{5A1031BC-B159-43B1-8554-FC3B4476AF3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8000" y="2381166"/>
            <a:ext cx="2166542" cy="144000"/>
          </a:xfrm>
          <a:prstGeom prst="rect">
            <a:avLst/>
          </a:prstGeom>
        </p:spPr>
      </p:pic>
    </p:spTree>
    <p:extLst>
      <p:ext uri="{BB962C8B-B14F-4D97-AF65-F5344CB8AC3E}">
        <p14:creationId xmlns:p14="http://schemas.microsoft.com/office/powerpoint/2010/main" val="30480462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pos="4196" userDrawn="1">
          <p15:clr>
            <a:srgbClr val="FBAE40"/>
          </p15:clr>
        </p15:guide>
        <p15:guide id="4" orient="horz" pos="2688" userDrawn="1">
          <p15:clr>
            <a:srgbClr val="FBAE40"/>
          </p15:clr>
        </p15:guide>
        <p15:guide id="5" orient="horz" pos="2335" userDrawn="1">
          <p15:clr>
            <a:srgbClr val="FBAE40"/>
          </p15:clr>
        </p15:guide>
        <p15:guide id="6" orient="horz" pos="2960" userDrawn="1">
          <p15:clr>
            <a:srgbClr val="FBAE40"/>
          </p15:clr>
        </p15:guide>
        <p15:guide id="7" orient="horz" pos="414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185936061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410952787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a:t>Divider page</a:t>
            </a:r>
            <a:endParaRPr lang="de-DE"/>
          </a:p>
        </p:txBody>
      </p:sp>
    </p:spTree>
    <p:extLst>
      <p:ext uri="{BB962C8B-B14F-4D97-AF65-F5344CB8AC3E}">
        <p14:creationId xmlns:p14="http://schemas.microsoft.com/office/powerpoint/2010/main" val="100898527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17"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 Option 1">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a:t>Divider page</a:t>
            </a:r>
            <a:endParaRPr lang="de-DE"/>
          </a:p>
        </p:txBody>
      </p:sp>
      <p:pic>
        <p:nvPicPr>
          <p:cNvPr id="5" name="Picture Placeholder 9">
            <a:extLst>
              <a:ext uri="{FF2B5EF4-FFF2-40B4-BE49-F238E27FC236}">
                <a16:creationId xmlns:a16="http://schemas.microsoft.com/office/drawing/2014/main" id="{28BF4A19-7133-4EA5-9B34-E6CC257C8B3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black">
          <a:xfrm>
            <a:off x="0" y="3427200"/>
            <a:ext cx="12195175" cy="3430800"/>
          </a:xfrm>
          <a:prstGeom prst="rect">
            <a:avLst/>
          </a:prstGeom>
        </p:spPr>
      </p:pic>
    </p:spTree>
    <p:extLst>
      <p:ext uri="{BB962C8B-B14F-4D97-AF65-F5344CB8AC3E}">
        <p14:creationId xmlns:p14="http://schemas.microsoft.com/office/powerpoint/2010/main" val="181192766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 Option 2">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a:t>Divider page</a:t>
            </a:r>
            <a:endParaRPr lang="de-DE"/>
          </a:p>
        </p:txBody>
      </p:sp>
      <p:pic>
        <p:nvPicPr>
          <p:cNvPr id="4" name="Picture Placeholder 6">
            <a:extLst>
              <a:ext uri="{FF2B5EF4-FFF2-40B4-BE49-F238E27FC236}">
                <a16:creationId xmlns:a16="http://schemas.microsoft.com/office/drawing/2014/main" id="{3E64B135-BD0C-495A-8A2B-1C3F36E29F2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black">
          <a:xfrm>
            <a:off x="0" y="3427200"/>
            <a:ext cx="12195175" cy="3430800"/>
          </a:xfrm>
          <a:prstGeom prst="rect">
            <a:avLst/>
          </a:prstGeom>
        </p:spPr>
      </p:pic>
    </p:spTree>
    <p:extLst>
      <p:ext uri="{BB962C8B-B14F-4D97-AF65-F5344CB8AC3E}">
        <p14:creationId xmlns:p14="http://schemas.microsoft.com/office/powerpoint/2010/main" val="1652838068"/>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Divider Page with Image - Option 2">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364397" y="593269"/>
            <a:ext cx="11185200" cy="677108"/>
          </a:xfrm>
        </p:spPr>
        <p:txBody>
          <a:bodyPr anchor="t" anchorCtr="0">
            <a:noAutofit/>
          </a:bodyPr>
          <a:lstStyle>
            <a:lvl1pPr>
              <a:defRPr sz="4400">
                <a:solidFill>
                  <a:schemeClr val="tx1"/>
                </a:solidFill>
                <a:latin typeface="+mj-lt"/>
              </a:defRPr>
            </a:lvl1pPr>
          </a:lstStyle>
          <a:p>
            <a:r>
              <a:rPr lang="en-US"/>
              <a:t>Divider page</a:t>
            </a:r>
            <a:endParaRPr lang="de-DE"/>
          </a:p>
        </p:txBody>
      </p:sp>
      <p:pic>
        <p:nvPicPr>
          <p:cNvPr id="6" name="Picture 5">
            <a:extLst>
              <a:ext uri="{FF2B5EF4-FFF2-40B4-BE49-F238E27FC236}">
                <a16:creationId xmlns:a16="http://schemas.microsoft.com/office/drawing/2014/main" id="{BCE8964F-C89A-4298-97E3-709173AD7F2F}"/>
              </a:ext>
            </a:extLst>
          </p:cNvPr>
          <p:cNvPicPr>
            <a:picLocks noChangeAspect="1"/>
          </p:cNvPicPr>
          <p:nvPr userDrawn="1"/>
        </p:nvPicPr>
        <p:blipFill>
          <a:blip r:embed="rId2"/>
          <a:stretch>
            <a:fillRect/>
          </a:stretch>
        </p:blipFill>
        <p:spPr>
          <a:xfrm>
            <a:off x="0" y="2260052"/>
            <a:ext cx="12195175" cy="5144840"/>
          </a:xfrm>
          <a:prstGeom prst="rect">
            <a:avLst/>
          </a:prstGeom>
        </p:spPr>
      </p:pic>
    </p:spTree>
    <p:extLst>
      <p:ext uri="{BB962C8B-B14F-4D97-AF65-F5344CB8AC3E}">
        <p14:creationId xmlns:p14="http://schemas.microsoft.com/office/powerpoint/2010/main" val="270353456"/>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 Option 3">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a:t>Divider page</a:t>
            </a:r>
            <a:endParaRPr lang="de-DE"/>
          </a:p>
        </p:txBody>
      </p:sp>
      <p:pic>
        <p:nvPicPr>
          <p:cNvPr id="5" name="Picture Placeholder 6">
            <a:extLst>
              <a:ext uri="{FF2B5EF4-FFF2-40B4-BE49-F238E27FC236}">
                <a16:creationId xmlns:a16="http://schemas.microsoft.com/office/drawing/2014/main" id="{EC1FDA3B-E753-4B67-A920-0CABD9599DF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black">
          <a:xfrm>
            <a:off x="0" y="3427200"/>
            <a:ext cx="12195175" cy="3430800"/>
          </a:xfrm>
          <a:prstGeom prst="rect">
            <a:avLst/>
          </a:prstGeom>
        </p:spPr>
      </p:pic>
    </p:spTree>
    <p:extLst>
      <p:ext uri="{BB962C8B-B14F-4D97-AF65-F5344CB8AC3E}">
        <p14:creationId xmlns:p14="http://schemas.microsoft.com/office/powerpoint/2010/main" val="168775267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2466743634"/>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 Image - Option 1">
    <p:bg>
      <p:bgRef idx="1001">
        <a:schemeClr val="bg1"/>
      </p:bgRef>
    </p:bg>
    <p:spTree>
      <p:nvGrpSpPr>
        <p:cNvPr id="1" name=""/>
        <p:cNvGrpSpPr/>
        <p:nvPr/>
      </p:nvGrpSpPr>
      <p:grpSpPr>
        <a:xfrm>
          <a:off x="0" y="0"/>
          <a:ext cx="0" cy="0"/>
          <a:chOff x="0" y="0"/>
          <a:chExt cx="0" cy="0"/>
        </a:xfrm>
      </p:grpSpPr>
      <p:pic>
        <p:nvPicPr>
          <p:cNvPr id="7" name="Picture Placeholder 5">
            <a:extLst>
              <a:ext uri="{FF2B5EF4-FFF2-40B4-BE49-F238E27FC236}">
                <a16:creationId xmlns:a16="http://schemas.microsoft.com/office/drawing/2014/main" id="{1C760109-CF61-4C54-A0EA-BA9DBE9A7E3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black">
          <a:xfrm>
            <a:off x="0" y="0"/>
            <a:ext cx="12195174" cy="3430006"/>
          </a:xfrm>
          <a:prstGeom prst="rect">
            <a:avLst/>
          </a:prstGeom>
        </p:spPr>
      </p:pic>
      <p:pic>
        <p:nvPicPr>
          <p:cNvPr id="6" name="SAP Logo" descr="SAP Logo" title="SAP Logo"/>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49255" y="6217668"/>
            <a:ext cx="1963635" cy="360000"/>
          </a:xfrm>
          <a:prstGeom prst="rect">
            <a:avLst/>
          </a:prstGeom>
        </p:spPr>
      </p:pic>
      <p:sp>
        <p:nvSpPr>
          <p:cNvPr id="13" name="Classification"/>
          <p:cNvSpPr txBox="1"/>
          <p:nvPr userDrawn="1"/>
        </p:nvSpPr>
        <p:spPr>
          <a:xfrm>
            <a:off x="288000" y="5769666"/>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ja-JP" sz="900" b="0"/>
              <a:t>PUBLIC</a:t>
            </a:r>
          </a:p>
        </p:txBody>
      </p:sp>
      <p:sp>
        <p:nvSpPr>
          <p:cNvPr id="19" name="Speaker"/>
          <p:cNvSpPr>
            <a:spLocks noGrp="1"/>
          </p:cNvSpPr>
          <p:nvPr userDrawn="1">
            <p:ph type="subTitle" idx="1" hasCustomPrompt="1"/>
          </p:nvPr>
        </p:nvSpPr>
        <p:spPr bwMode="black">
          <a:xfrm>
            <a:off x="288000" y="5130489"/>
            <a:ext cx="10899174"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2020</a:t>
            </a: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a:t>Presentation Title </a:t>
            </a:r>
            <a:br>
              <a:rPr lang="en-US"/>
            </a:br>
            <a:r>
              <a:rPr lang="en-US"/>
              <a:t>Goes Here and Here.</a:t>
            </a:r>
          </a:p>
        </p:txBody>
      </p:sp>
      <p:sp>
        <p:nvSpPr>
          <p:cNvPr id="8" name="Gradient">
            <a:extLst>
              <a:ext uri="{FF2B5EF4-FFF2-40B4-BE49-F238E27FC236}">
                <a16:creationId xmlns:a16="http://schemas.microsoft.com/office/drawing/2014/main" id="{32CD18A9-092F-46E1-B827-34591A8E7053}"/>
              </a:ext>
            </a:extLst>
          </p:cNvPr>
          <p:cNvSpPr/>
          <p:nvPr userDrawn="1"/>
        </p:nvSpPr>
        <p:spPr bwMode="gray">
          <a:xfrm flipV="1">
            <a:off x="-1" y="0"/>
            <a:ext cx="5704115" cy="3431689"/>
          </a:xfrm>
          <a:prstGeom prst="rect">
            <a:avLst/>
          </a:prstGeom>
          <a:gradFill>
            <a:gsLst>
              <a:gs pos="24000">
                <a:schemeClr val="tx1">
                  <a:alpha val="0"/>
                </a:schemeClr>
              </a:gs>
              <a:gs pos="73000">
                <a:srgbClr val="140E00">
                  <a:alpha val="37000"/>
                </a:srgbClr>
              </a:gs>
            </a:gsLst>
            <a:lin ang="9000000" scaled="0"/>
          </a:gra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0" name="Picture 9">
            <a:extLst>
              <a:ext uri="{FF2B5EF4-FFF2-40B4-BE49-F238E27FC236}">
                <a16:creationId xmlns:a16="http://schemas.microsoft.com/office/drawing/2014/main" id="{ED61BCBB-81F3-4DFB-8558-14025FBD45D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8000" y="3701104"/>
            <a:ext cx="2166542" cy="144000"/>
          </a:xfrm>
          <a:prstGeom prst="rect">
            <a:avLst/>
          </a:prstGeom>
        </p:spPr>
      </p:pic>
      <p:pic>
        <p:nvPicPr>
          <p:cNvPr id="11" name="AribaLive Logo">
            <a:extLst>
              <a:ext uri="{FF2B5EF4-FFF2-40B4-BE49-F238E27FC236}">
                <a16:creationId xmlns:a16="http://schemas.microsoft.com/office/drawing/2014/main" id="{C597C540-387A-4F99-9925-5CC893ED372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4032" y="230222"/>
            <a:ext cx="3858398" cy="959667"/>
          </a:xfrm>
          <a:prstGeom prst="rect">
            <a:avLst/>
          </a:prstGeom>
        </p:spPr>
      </p:pic>
    </p:spTree>
    <p:extLst>
      <p:ext uri="{BB962C8B-B14F-4D97-AF65-F5344CB8AC3E}">
        <p14:creationId xmlns:p14="http://schemas.microsoft.com/office/powerpoint/2010/main" val="6054896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129332223"/>
      </p:ext>
    </p:extLst>
  </p:cSld>
  <p:clrMapOvr>
    <a:masterClrMapping/>
  </p:clrMapOvr>
  <p:extLst>
    <p:ext uri="{DCECCB84-F9BA-43D5-87BE-67443E8EF086}">
      <p15:sldGuideLst xmlns:p15="http://schemas.microsoft.com/office/powerpoint/2012/main">
        <p15:guide id="1" pos="316" userDrawn="1">
          <p15:clr>
            <a:srgbClr val="FBAE40"/>
          </p15:clr>
        </p15:guide>
        <p15:guide id="2" orient="horz" pos="3991"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10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30481451"/>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102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 column 2"/>
          <p:cNvSpPr>
            <a:spLocks noGrp="1"/>
          </p:cNvSpPr>
          <p:nvPr>
            <p:ph type="body" sz="quarter" idx="12" hasCustomPrompt="1"/>
          </p:nvPr>
        </p:nvSpPr>
        <p:spPr>
          <a:xfrm>
            <a:off x="4315238"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 column 1"/>
          <p:cNvSpPr>
            <a:spLocks noGrp="1"/>
          </p:cNvSpPr>
          <p:nvPr>
            <p:ph type="body" sz="quarter" idx="10" hasCustomPrompt="1"/>
          </p:nvPr>
        </p:nvSpPr>
        <p:spPr>
          <a:xfrm>
            <a:off x="504000" y="1620000"/>
            <a:ext cx="3564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866416376"/>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399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2"/>
          <p:cNvSpPr>
            <a:spLocks noGrp="1"/>
          </p:cNvSpPr>
          <p:nvPr>
            <p:ph type="pic" sz="quarter" idx="14" hasCustomPrompt="1"/>
          </p:nvPr>
        </p:nvSpPr>
        <p:spPr bwMode="gray">
          <a:xfrm>
            <a:off x="6362477"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770000"/>
            <a:ext cx="5328000" cy="156600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504941297"/>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2678" userDrawn="1">
          <p15:clr>
            <a:srgbClr val="FBAE40"/>
          </p15:clr>
        </p15:guide>
        <p15:guide id="6" orient="horz" pos="3004" userDrawn="1">
          <p15:clr>
            <a:srgbClr val="FBAE40"/>
          </p15:clr>
        </p15:guide>
        <p15:guide id="7" orient="horz" pos="3991"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1"/>
          <p:cNvSpPr>
            <a:spLocks noGrp="1"/>
          </p:cNvSpPr>
          <p:nvPr>
            <p:ph type="pic" sz="quarter" idx="12" hasCustomPrompt="1"/>
          </p:nvPr>
        </p:nvSpPr>
        <p:spPr bwMode="gray">
          <a:xfrm>
            <a:off x="504000"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72766759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2428" userDrawn="1">
          <p15:clr>
            <a:srgbClr val="FBAE40"/>
          </p15:clr>
        </p15:guide>
        <p15:guide id="11" orient="horz" pos="2743" userDrawn="1">
          <p15:clr>
            <a:srgbClr val="FBAE40"/>
          </p15:clr>
        </p15:guide>
        <p15:guide id="12" orient="horz" pos="3991"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5" name="Picture Placeholder 4"/>
          <p:cNvSpPr>
            <a:spLocks noGrp="1"/>
          </p:cNvSpPr>
          <p:nvPr>
            <p:ph type="pic" sz="quarter" idx="12" hasCustomPrompt="1"/>
          </p:nvPr>
        </p:nvSpPr>
        <p:spPr bwMode="gray">
          <a:xfrm>
            <a:off x="504000"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8" name="Picture Placeholder 4"/>
          <p:cNvSpPr>
            <a:spLocks noGrp="1"/>
          </p:cNvSpPr>
          <p:nvPr>
            <p:ph type="pic" sz="quarter" idx="14" hasCustomPrompt="1"/>
          </p:nvPr>
        </p:nvSpPr>
        <p:spPr bwMode="gray">
          <a:xfrm>
            <a:off x="9274877"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0" name="Picture Placeholder 4"/>
          <p:cNvSpPr>
            <a:spLocks noGrp="1"/>
          </p:cNvSpPr>
          <p:nvPr>
            <p:ph type="pic" sz="quarter" idx="16" hasCustomPrompt="1"/>
          </p:nvPr>
        </p:nvSpPr>
        <p:spPr bwMode="gray">
          <a:xfrm>
            <a:off x="3427626"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a:t>First level</a:t>
            </a:r>
          </a:p>
          <a:p>
            <a:pPr lvl="1"/>
            <a:r>
              <a:rPr lang="en-US"/>
              <a:t>Second level</a:t>
            </a:r>
          </a:p>
          <a:p>
            <a:pPr lvl="2"/>
            <a:r>
              <a:rPr lang="en-US"/>
              <a:t>Third level</a:t>
            </a:r>
          </a:p>
        </p:txBody>
      </p:sp>
      <p:sp>
        <p:nvSpPr>
          <p:cNvPr id="14" name="Picture Placeholder 4"/>
          <p:cNvSpPr>
            <a:spLocks noGrp="1"/>
          </p:cNvSpPr>
          <p:nvPr>
            <p:ph type="pic" sz="quarter" idx="18" hasCustomPrompt="1"/>
          </p:nvPr>
        </p:nvSpPr>
        <p:spPr bwMode="gray">
          <a:xfrm>
            <a:off x="6351252"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80594478"/>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1" userDrawn="1">
          <p15:clr>
            <a:srgbClr val="FBAE40"/>
          </p15:clr>
        </p15:guide>
        <p15:guide id="5" orient="horz" pos="211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932785900"/>
      </p:ext>
    </p:extLst>
  </p:cSld>
  <p:clrMapOvr>
    <a:masterClrMapping/>
  </p:clrMapOvr>
  <p:extLst>
    <p:ext uri="{DCECCB84-F9BA-43D5-87BE-67443E8EF086}">
      <p15:sldGuideLst xmlns:p15="http://schemas.microsoft.com/office/powerpoint/2012/main">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3" name="Title"/>
          <p:cNvSpPr>
            <a:spLocks noGrp="1"/>
          </p:cNvSpPr>
          <p:nvPr>
            <p:ph type="title" hasCustomPrompt="1"/>
          </p:nvPr>
        </p:nvSpPr>
        <p:spPr>
          <a:xfrm>
            <a:off x="504001" y="504000"/>
            <a:ext cx="709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3425020262"/>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4786" userDrawn="1">
          <p15:clr>
            <a:srgbClr val="FBAE40"/>
          </p15:clr>
        </p15:guide>
        <p15:guide id="4" pos="5119" userDrawn="1">
          <p15:clr>
            <a:srgbClr val="FBAE40"/>
          </p15:clr>
        </p15:guide>
        <p15:guide id="5" orient="horz" pos="317" userDrawn="1">
          <p15:clr>
            <a:srgbClr val="FBAE40"/>
          </p15:clr>
        </p15:guide>
        <p15:guide id="6" orient="horz" pos="551" userDrawn="1">
          <p15:clr>
            <a:srgbClr val="FBAE40"/>
          </p15:clr>
        </p15:guide>
        <p15:guide id="7" orient="horz" pos="102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0"/>
            <a:ext cx="6097587"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itle"/>
          <p:cNvSpPr>
            <a:spLocks noGrp="1"/>
          </p:cNvSpPr>
          <p:nvPr>
            <p:ph type="title" hasCustomPrompt="1"/>
          </p:nvPr>
        </p:nvSpPr>
        <p:spPr>
          <a:xfrm>
            <a:off x="504001" y="504000"/>
            <a:ext cx="5112000"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552787710"/>
      </p:ext>
    </p:extLst>
  </p:cSld>
  <p:clrMapOvr>
    <a:masterClrMapping/>
  </p:clrMapOvr>
  <p:extLst>
    <p:ext uri="{DCECCB84-F9BA-43D5-87BE-67443E8EF086}">
      <p15:sldGuideLst xmlns:p15="http://schemas.microsoft.com/office/powerpoint/2012/main">
        <p15:guide id="1" pos="3841"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3538" userDrawn="1">
          <p15:clr>
            <a:srgbClr val="FBAE40"/>
          </p15:clr>
        </p15:guide>
        <p15:guide id="7" pos="317"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4139791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ith Image - Option 2">
    <p:bg>
      <p:bgRef idx="1001">
        <a:schemeClr val="bg1"/>
      </p:bgRef>
    </p:bg>
    <p:spTree>
      <p:nvGrpSpPr>
        <p:cNvPr id="1" name=""/>
        <p:cNvGrpSpPr/>
        <p:nvPr/>
      </p:nvGrpSpPr>
      <p:grpSpPr>
        <a:xfrm>
          <a:off x="0" y="0"/>
          <a:ext cx="0" cy="0"/>
          <a:chOff x="0" y="0"/>
          <a:chExt cx="0" cy="0"/>
        </a:xfrm>
      </p:grpSpPr>
      <p:pic>
        <p:nvPicPr>
          <p:cNvPr id="10" name="Picture Placeholder 10">
            <a:extLst>
              <a:ext uri="{FF2B5EF4-FFF2-40B4-BE49-F238E27FC236}">
                <a16:creationId xmlns:a16="http://schemas.microsoft.com/office/drawing/2014/main" id="{395C6865-1A38-47E2-8215-1133672F6ED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black">
          <a:xfrm>
            <a:off x="1" y="0"/>
            <a:ext cx="12195174" cy="3430006"/>
          </a:xfrm>
          <a:prstGeom prst="rect">
            <a:avLst/>
          </a:prstGeom>
        </p:spPr>
      </p:pic>
      <p:sp>
        <p:nvSpPr>
          <p:cNvPr id="11" name="Gradient">
            <a:extLst>
              <a:ext uri="{FF2B5EF4-FFF2-40B4-BE49-F238E27FC236}">
                <a16:creationId xmlns:a16="http://schemas.microsoft.com/office/drawing/2014/main" id="{07432371-B5D2-47C6-BDFB-450E9734B454}"/>
              </a:ext>
            </a:extLst>
          </p:cNvPr>
          <p:cNvSpPr/>
          <p:nvPr userDrawn="1"/>
        </p:nvSpPr>
        <p:spPr bwMode="gray">
          <a:xfrm flipV="1">
            <a:off x="-1" y="-3"/>
            <a:ext cx="6245818" cy="3431689"/>
          </a:xfrm>
          <a:prstGeom prst="rect">
            <a:avLst/>
          </a:prstGeom>
          <a:gradFill>
            <a:gsLst>
              <a:gs pos="9000">
                <a:schemeClr val="tx1">
                  <a:alpha val="0"/>
                </a:schemeClr>
              </a:gs>
              <a:gs pos="54000">
                <a:srgbClr val="0C0800">
                  <a:alpha val="60000"/>
                </a:srgbClr>
              </a:gs>
            </a:gsLst>
            <a:lin ang="9600000" scaled="0"/>
          </a:gra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6" name="SAP Logo" descr="SAP Logo" title="SAP Logo"/>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49255" y="6217668"/>
            <a:ext cx="1963635" cy="360000"/>
          </a:xfrm>
          <a:prstGeom prst="rect">
            <a:avLst/>
          </a:prstGeom>
        </p:spPr>
      </p:pic>
      <p:sp>
        <p:nvSpPr>
          <p:cNvPr id="13" name="Classification"/>
          <p:cNvSpPr txBox="1"/>
          <p:nvPr userDrawn="1"/>
        </p:nvSpPr>
        <p:spPr>
          <a:xfrm>
            <a:off x="288000" y="5769666"/>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ja-JP" sz="900" b="0"/>
              <a:t>PUBLIC</a:t>
            </a:r>
          </a:p>
        </p:txBody>
      </p:sp>
      <p:sp>
        <p:nvSpPr>
          <p:cNvPr id="19" name="Speaker"/>
          <p:cNvSpPr>
            <a:spLocks noGrp="1"/>
          </p:cNvSpPr>
          <p:nvPr userDrawn="1">
            <p:ph type="subTitle" idx="1" hasCustomPrompt="1"/>
          </p:nvPr>
        </p:nvSpPr>
        <p:spPr bwMode="black">
          <a:xfrm>
            <a:off x="288000" y="5130489"/>
            <a:ext cx="10899174"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2020</a:t>
            </a: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a:t>Presentation Title </a:t>
            </a:r>
            <a:br>
              <a:rPr lang="en-US"/>
            </a:br>
            <a:r>
              <a:rPr lang="en-US"/>
              <a:t>Goes Here and Here.</a:t>
            </a:r>
          </a:p>
        </p:txBody>
      </p:sp>
      <p:pic>
        <p:nvPicPr>
          <p:cNvPr id="12" name="Picture 11">
            <a:extLst>
              <a:ext uri="{FF2B5EF4-FFF2-40B4-BE49-F238E27FC236}">
                <a16:creationId xmlns:a16="http://schemas.microsoft.com/office/drawing/2014/main" id="{B945DCE3-9CED-4685-8ED9-92BACB53AD0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8000" y="3701104"/>
            <a:ext cx="2166542" cy="144000"/>
          </a:xfrm>
          <a:prstGeom prst="rect">
            <a:avLst/>
          </a:prstGeom>
        </p:spPr>
      </p:pic>
      <p:pic>
        <p:nvPicPr>
          <p:cNvPr id="14" name="AribaLive Logo">
            <a:extLst>
              <a:ext uri="{FF2B5EF4-FFF2-40B4-BE49-F238E27FC236}">
                <a16:creationId xmlns:a16="http://schemas.microsoft.com/office/drawing/2014/main" id="{AB66772F-44DE-459D-A9E7-8FABB20C2694}"/>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4032" y="230222"/>
            <a:ext cx="3858398" cy="959667"/>
          </a:xfrm>
          <a:prstGeom prst="rect">
            <a:avLst/>
          </a:prstGeom>
        </p:spPr>
      </p:pic>
    </p:spTree>
    <p:extLst>
      <p:ext uri="{BB962C8B-B14F-4D97-AF65-F5344CB8AC3E}">
        <p14:creationId xmlns:p14="http://schemas.microsoft.com/office/powerpoint/2010/main" val="41818299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04000" y="1620000"/>
            <a:ext cx="5328000"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12872272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noFill/>
        </p:spPr>
        <p:txBody>
          <a:bodyPr tIns="1368000"/>
          <a:lstStyle>
            <a:lvl1pPr algn="ctr">
              <a:defRPr sz="1400"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41860987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pic>
        <p:nvPicPr>
          <p:cNvPr id="7" name="SAP Logo" descr="SAP Logo" title="SA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25565" y="5994000"/>
            <a:ext cx="1963635" cy="360000"/>
          </a:xfrm>
          <a:prstGeom prst="rect">
            <a:avLst/>
          </a:prstGeom>
        </p:spPr>
      </p:pic>
      <p:sp>
        <p:nvSpPr>
          <p:cNvPr id="93" name="Contact information"/>
          <p:cNvSpPr>
            <a:spLocks noGrp="1"/>
          </p:cNvSpPr>
          <p:nvPr>
            <p:ph type="body" sz="quarter" idx="10" hasCustomPrompt="1"/>
          </p:nvPr>
        </p:nvSpPr>
        <p:spPr>
          <a:xfrm>
            <a:off x="504000" y="3122770"/>
            <a:ext cx="5593588"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a:t>Contact information:</a:t>
            </a:r>
          </a:p>
          <a:p>
            <a:pPr lvl="1"/>
            <a:r>
              <a:rPr lang="en-US"/>
              <a:t>F name L name</a:t>
            </a:r>
          </a:p>
          <a:p>
            <a:pPr lvl="1"/>
            <a:r>
              <a:rPr lang="en-US"/>
              <a:t>Title</a:t>
            </a:r>
          </a:p>
          <a:p>
            <a:pPr lvl="1"/>
            <a:r>
              <a:rPr lang="en-US"/>
              <a:t>Address</a:t>
            </a:r>
          </a:p>
          <a:p>
            <a:pPr lvl="1"/>
            <a:r>
              <a:rPr lang="en-US"/>
              <a:t>Phone number</a:t>
            </a:r>
          </a:p>
        </p:txBody>
      </p:sp>
      <p:sp>
        <p:nvSpPr>
          <p:cNvPr id="2" name="Thank you"/>
          <p:cNvSpPr>
            <a:spLocks noGrp="1"/>
          </p:cNvSpPr>
          <p:nvPr>
            <p:ph type="ctrTitle" hasCustomPrompt="1"/>
          </p:nvPr>
        </p:nvSpPr>
        <p:spPr bwMode="gray">
          <a:xfrm>
            <a:off x="504000" y="1684292"/>
            <a:ext cx="5593588" cy="923116"/>
          </a:xfrm>
        </p:spPr>
        <p:txBody>
          <a:bodyPr anchor="t" anchorCtr="0">
            <a:noAutofit/>
          </a:bodyPr>
          <a:lstStyle>
            <a:lvl1pPr>
              <a:defRPr sz="5500">
                <a:solidFill>
                  <a:schemeClr val="accent1"/>
                </a:solidFill>
                <a:latin typeface="+mj-lt"/>
              </a:defRPr>
            </a:lvl1pPr>
          </a:lstStyle>
          <a:p>
            <a:r>
              <a:rPr lang="en-US"/>
              <a:t>Thank you.</a:t>
            </a:r>
            <a:endParaRPr lang="de-DE"/>
          </a:p>
        </p:txBody>
      </p:sp>
      <p:pic>
        <p:nvPicPr>
          <p:cNvPr id="6" name="Picture 5">
            <a:extLst>
              <a:ext uri="{FF2B5EF4-FFF2-40B4-BE49-F238E27FC236}">
                <a16:creationId xmlns:a16="http://schemas.microsoft.com/office/drawing/2014/main" id="{4E39B76D-960F-4B22-9C54-15AABA9A13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4000" y="505905"/>
            <a:ext cx="2166542" cy="144000"/>
          </a:xfrm>
          <a:prstGeom prst="rect">
            <a:avLst/>
          </a:prstGeom>
        </p:spPr>
      </p:pic>
    </p:spTree>
    <p:extLst>
      <p:ext uri="{BB962C8B-B14F-4D97-AF65-F5344CB8AC3E}">
        <p14:creationId xmlns:p14="http://schemas.microsoft.com/office/powerpoint/2010/main" val="78109031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userDrawn="1">
          <p15:clr>
            <a:srgbClr val="FBAE40"/>
          </p15:clr>
        </p15:guide>
        <p15:guide id="2" orient="horz" pos="1061" userDrawn="1">
          <p15:clr>
            <a:srgbClr val="FBAE40"/>
          </p15:clr>
        </p15:guide>
        <p15:guide id="4" orient="horz" pos="1962"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title="SA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25565" y="5994000"/>
            <a:ext cx="1963635" cy="360000"/>
          </a:xfrm>
          <a:prstGeom prst="rect">
            <a:avLst/>
          </a:prstGeom>
        </p:spPr>
      </p:pic>
      <p:sp>
        <p:nvSpPr>
          <p:cNvPr id="19" name="Copyright information English"/>
          <p:cNvSpPr txBox="1"/>
          <p:nvPr userDrawn="1"/>
        </p:nvSpPr>
        <p:spPr bwMode="black">
          <a:xfrm>
            <a:off x="503238" y="2645292"/>
            <a:ext cx="5872310"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ja-JP" sz="800" b="0" noProof="0"/>
              <a:t>© 2021 SAP SE or an SAP affiliate company.All rights reserved.</a:t>
            </a:r>
          </a:p>
          <a:p>
            <a:pPr>
              <a:spcBef>
                <a:spcPts val="600"/>
              </a:spcBef>
            </a:pPr>
            <a:r>
              <a:rPr lang="ja-JP" sz="800">
                <a:solidFill>
                  <a:schemeClr val="tx1"/>
                </a:solidFill>
                <a:latin typeface="Arial"/>
                <a:ea typeface="MS PGothic" panose="020B0604020202020204" pitchFamily="34" charset="-128"/>
                <a:cs typeface="+mn-cs"/>
              </a:rPr>
              <a:t>本書のいかなる部分も、SAP SE 又は SAP の関連会社の明示的な許可なくして、いかなる形式でも、いかなる目的にも複製又は伝送することはできません。</a:t>
            </a:r>
          </a:p>
          <a:p>
            <a:pPr>
              <a:spcBef>
                <a:spcPts val="600"/>
              </a:spcBef>
            </a:pPr>
            <a:r>
              <a:rPr lang="ja-JP" sz="800">
                <a:solidFill>
                  <a:schemeClr val="tx1"/>
                </a:solidFill>
                <a:latin typeface="Arial"/>
                <a:ea typeface="MS PGothic" panose="020B0604020202020204" pitchFamily="34" charset="-128"/>
                <a:cs typeface="+mn-cs"/>
              </a:rPr>
              <a:t>本書に記載された情報は、予告なしに変更されることがあります。SAP SE 及びその頒布業者によって販売される一部のソフトウェア製品には、他のソフトウェアベンダーの専有ソフトウェアコンポーネントが含まれています。製品仕様は、国ごとに変わる場合があります。</a:t>
            </a:r>
          </a:p>
          <a:p>
            <a:pPr>
              <a:spcBef>
                <a:spcPts val="600"/>
              </a:spcBef>
            </a:pPr>
            <a:r>
              <a:rPr lang="ja-JP" sz="800">
                <a:solidFill>
                  <a:schemeClr val="tx1"/>
                </a:solidFill>
                <a:latin typeface="Arial"/>
                <a:ea typeface="MS PGothic" panose="020B0604020202020204" pitchFamily="34" charset="-128"/>
                <a:cs typeface="+mn-cs"/>
              </a:rPr>
              <a:t>これらの文書は、いかなる種類の表明又は保証もなしで、情報提供のみを目的として、SAP SE 又はその関連会社によって提供され、SAP 又はその関連会社は、これら文書に関する誤記脱落等の過失に対する責任を負うものではありません。SAP 又はその関連会社の製品及びサービスに対する唯一の保証は、当該製品及びサービスに伴う明示的保証がある場合に、これに規定されたものに限られます。本書のいかなる記述も、追加の保証となるものではありません。 </a:t>
            </a:r>
          </a:p>
          <a:p>
            <a:pPr>
              <a:spcBef>
                <a:spcPts val="600"/>
              </a:spcBef>
            </a:pPr>
            <a:r>
              <a:rPr lang="ja-JP" sz="800">
                <a:solidFill>
                  <a:schemeClr val="tx1"/>
                </a:solidFill>
                <a:latin typeface="Arial"/>
                <a:ea typeface="MS PGothic" panose="020B0604020202020204" pitchFamily="34" charset="-128"/>
                <a:cs typeface="+mn-cs"/>
              </a:rPr>
              <a:t>特に、SAP SE 又はその関連会社は、本書若しくは関連の提示物に記載される業務を遂行する、又はそこに記述される機能を開発若しくはリリースする義務を負いません。本書、若しくは関連の提示物、及び SAP SE 若しくはその関連会社の戦略並びに将来の開発物、製品、及び/又はプラットフォームの方向性並びに機能はすべて、変更となる可能性があり、SAP SE 若しくはその関連会社により随時、予告なしで変更される場合があります。本書に記載する情報は、何らかの具体物、コード、若しくは機能を提供するという確約、約束、又は法的義務には当たりません。</a:t>
            </a:r>
            <a:r>
              <a:rPr lang="ja-JP" sz="800" baseline="0">
                <a:solidFill>
                  <a:schemeClr val="tx1"/>
                </a:solidFill>
                <a:latin typeface="Arial"/>
                <a:ea typeface="MS PGothic" panose="020B0604020202020204" pitchFamily="34" charset="-128"/>
                <a:cs typeface="+mn-cs"/>
              </a:rPr>
              <a:t>将来の見通しに関する記述はすべて、さまざまな</a:t>
            </a:r>
            <a:r>
              <a:rPr lang="ja-JP" sz="800">
                <a:solidFill>
                  <a:schemeClr val="tx1"/>
                </a:solidFill>
                <a:latin typeface="Arial"/>
                <a:ea typeface="MS PGothic" panose="020B0604020202020204" pitchFamily="34" charset="-128"/>
                <a:cs typeface="+mn-cs"/>
              </a:rPr>
              <a:t>リスクや不確定要素を伴うものであり、実際の結果は、予測とは大きく異なるものとなる可能性があります。読者は、これらの将来の見通しに関する記述に過剰に依存しないよう注意が求められ、購入の決定を行う際にはこれらに依拠するべきではありません。</a:t>
            </a:r>
          </a:p>
          <a:p>
            <a:pPr>
              <a:spcBef>
                <a:spcPts val="600"/>
              </a:spcBef>
            </a:pPr>
            <a:r>
              <a:rPr lang="ja-JP" sz="800">
                <a:solidFill>
                  <a:schemeClr val="tx1"/>
                </a:solidFill>
                <a:latin typeface="Arial"/>
                <a:ea typeface="MS PGothic" panose="020B0604020202020204" pitchFamily="34" charset="-128"/>
                <a:cs typeface="+mn-cs"/>
              </a:rPr>
              <a:t>本書に記載される SAP 及びその他の SAP の製品やサービス、並びにそれらの個々のロゴは、ドイツ及びその他の国における SAP SE (又は SAP の関連会社) の商標若しくは登録商標です。本書に記載されたその他すべての製品およびサービス名は、それぞれの企業の商標です。 </a:t>
            </a:r>
          </a:p>
          <a:p>
            <a:pPr>
              <a:spcBef>
                <a:spcPts val="600"/>
              </a:spcBef>
            </a:pPr>
            <a:r>
              <a:rPr lang="ja-JP" sz="800">
                <a:solidFill>
                  <a:schemeClr val="tx1"/>
                </a:solidFill>
                <a:latin typeface="Arial"/>
                <a:ea typeface="MS PGothic" panose="020B0604020202020204" pitchFamily="34" charset="-128"/>
                <a:cs typeface="+mn-cs"/>
              </a:rPr>
              <a:t>商標に関する詳細の情報や通知に関しては、</a:t>
            </a:r>
            <a:r>
              <a:rPr lang="ja-JP" sz="800">
                <a:solidFill>
                  <a:schemeClr val="tx1"/>
                </a:solidFill>
                <a:latin typeface="Arial"/>
                <a:ea typeface="MS PGothic" panose="020B0604020202020204" pitchFamily="34" charset="-128"/>
                <a:cs typeface="+mn-cs"/>
                <a:hlinkClick r:id="rId3"/>
              </a:rPr>
              <a:t>www.sap.com/copyright</a:t>
            </a:r>
            <a:r>
              <a:rPr lang="ja-JP" sz="800">
                <a:solidFill>
                  <a:schemeClr val="tx1"/>
                </a:solidFill>
                <a:latin typeface="Arial"/>
                <a:ea typeface="MS PGothic" panose="020B0604020202020204" pitchFamily="34" charset="-128"/>
                <a:cs typeface="+mn-cs"/>
              </a:rPr>
              <a:t> をご覧ください。</a:t>
            </a:r>
          </a:p>
        </p:txBody>
      </p:sp>
      <p:sp>
        <p:nvSpPr>
          <p:cNvPr id="44" name="www.sap.com - contact SAP link">
            <a:hlinkClick r:id="rId4" tooltip="www.sap.com/contactsap"/>
          </p:cNvPr>
          <p:cNvSpPr txBox="1"/>
          <p:nvPr userDrawn="1"/>
        </p:nvSpPr>
        <p:spPr bwMode="black">
          <a:xfrm>
            <a:off x="503238" y="2461398"/>
            <a:ext cx="221539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ja-JP" sz="1100" b="1">
                <a:solidFill>
                  <a:schemeClr val="accent1"/>
                </a:solidFill>
                <a:latin typeface="Arial"/>
                <a:ea typeface="MS PGothic" panose="020B0604020202020204" pitchFamily="34" charset="-128"/>
                <a:cs typeface="+mn-cs"/>
              </a:rPr>
              <a:t>www.sap.com</a:t>
            </a:r>
            <a:r>
              <a:rPr lang="ja-JP" sz="1100" b="1">
                <a:solidFill>
                  <a:schemeClr val="tx1"/>
                </a:solidFill>
                <a:latin typeface="Arial"/>
                <a:ea typeface="MS PGothic" panose="020B0604020202020204" pitchFamily="34" charset="-128"/>
                <a:cs typeface="+mn-cs"/>
              </a:rPr>
              <a:t>/contactsap</a:t>
            </a:r>
          </a:p>
        </p:txBody>
      </p:sp>
      <p:sp>
        <p:nvSpPr>
          <p:cNvPr id="43" name="Follow all of SAP"/>
          <p:cNvSpPr txBox="1"/>
          <p:nvPr userDrawn="1"/>
        </p:nvSpPr>
        <p:spPr bwMode="black">
          <a:xfrm>
            <a:off x="503238"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ja-JP" sz="1100" b="0">
                <a:solidFill>
                  <a:schemeClr val="tx1"/>
                </a:solidFill>
                <a:latin typeface="Arial"/>
                <a:ea typeface="MS PGothic" panose="020B0604020202020204" pitchFamily="34" charset="-128"/>
                <a:cs typeface="+mn-cs"/>
              </a:rPr>
              <a:t>フォローをお願いします。</a:t>
            </a:r>
          </a:p>
        </p:txBody>
      </p:sp>
      <p:pic>
        <p:nvPicPr>
          <p:cNvPr id="11" name="Picture 10">
            <a:extLst>
              <a:ext uri="{FF2B5EF4-FFF2-40B4-BE49-F238E27FC236}">
                <a16:creationId xmlns:a16="http://schemas.microsoft.com/office/drawing/2014/main" id="{9136F029-0960-412F-AA03-69786E24F0C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04000" y="505905"/>
            <a:ext cx="2166542" cy="144000"/>
          </a:xfrm>
          <a:prstGeom prst="rect">
            <a:avLst/>
          </a:prstGeom>
        </p:spPr>
      </p:pic>
      <p:pic>
        <p:nvPicPr>
          <p:cNvPr id="12" name="Linkedin icon with link">
            <a:hlinkClick r:id="rId6"/>
            <a:extLst>
              <a:ext uri="{FF2B5EF4-FFF2-40B4-BE49-F238E27FC236}">
                <a16:creationId xmlns:a16="http://schemas.microsoft.com/office/drawing/2014/main" id="{678091F4-45D5-4FE4-8AEB-338F9E3C16ED}"/>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2257487" y="1749959"/>
            <a:ext cx="361809" cy="361809"/>
          </a:xfrm>
          <a:prstGeom prst="rect">
            <a:avLst/>
          </a:prstGeom>
        </p:spPr>
      </p:pic>
      <p:pic>
        <p:nvPicPr>
          <p:cNvPr id="13" name="YouTube icon with link">
            <a:hlinkClick r:id="rId8"/>
            <a:extLst>
              <a:ext uri="{FF2B5EF4-FFF2-40B4-BE49-F238E27FC236}">
                <a16:creationId xmlns:a16="http://schemas.microsoft.com/office/drawing/2014/main" id="{F9D28307-EFFC-4C3B-BB7C-C83CC901BDF1}"/>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a:xfrm>
            <a:off x="1666951" y="1749063"/>
            <a:ext cx="363600" cy="363600"/>
          </a:xfrm>
          <a:prstGeom prst="rect">
            <a:avLst/>
          </a:prstGeom>
        </p:spPr>
      </p:pic>
      <p:pic>
        <p:nvPicPr>
          <p:cNvPr id="14" name="Twitter icon with link">
            <a:hlinkClick r:id="rId10" tooltip="https://twitter.com/sap"/>
            <a:extLst>
              <a:ext uri="{FF2B5EF4-FFF2-40B4-BE49-F238E27FC236}">
                <a16:creationId xmlns:a16="http://schemas.microsoft.com/office/drawing/2014/main" id="{46B02836-A777-4C3D-A508-F4E46CBEE298}"/>
              </a:ext>
            </a:extLst>
          </p:cNvPr>
          <p:cNvPicPr>
            <a:picLocks noChangeAspect="1"/>
          </p:cNvPicPr>
          <p:nvPr userDrawn="1"/>
        </p:nvPicPr>
        <p:blipFill>
          <a:blip r:embed="rId11" cstate="print">
            <a:extLst>
              <a:ext uri="{28A0092B-C50C-407E-A947-70E740481C1C}">
                <a14:useLocalDpi xmlns:a14="http://schemas.microsoft.com/office/drawing/2010/main"/>
              </a:ext>
            </a:extLst>
          </a:blip>
          <a:srcRect/>
          <a:stretch/>
        </p:blipFill>
        <p:spPr>
          <a:xfrm>
            <a:off x="1078206" y="1749959"/>
            <a:ext cx="361809" cy="361809"/>
          </a:xfrm>
          <a:prstGeom prst="rect">
            <a:avLst/>
          </a:prstGeom>
        </p:spPr>
      </p:pic>
      <p:pic>
        <p:nvPicPr>
          <p:cNvPr id="15" name="Facebook icon with link">
            <a:hlinkClick r:id="rId12"/>
            <a:extLst>
              <a:ext uri="{FF2B5EF4-FFF2-40B4-BE49-F238E27FC236}">
                <a16:creationId xmlns:a16="http://schemas.microsoft.com/office/drawing/2014/main" id="{E13316BE-BF3E-4FEB-8F86-BA6C1AA1A6FA}"/>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p:blipFill>
        <p:spPr>
          <a:xfrm>
            <a:off x="487670" y="1749063"/>
            <a:ext cx="363600" cy="363600"/>
          </a:xfrm>
          <a:prstGeom prst="rect">
            <a:avLst/>
          </a:prstGeom>
        </p:spPr>
      </p:pic>
    </p:spTree>
    <p:extLst>
      <p:ext uri="{BB962C8B-B14F-4D97-AF65-F5344CB8AC3E}">
        <p14:creationId xmlns:p14="http://schemas.microsoft.com/office/powerpoint/2010/main" val="451925193"/>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41081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 blue">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311371324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 blue">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a:t>First level</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a:xfrm>
            <a:off x="504001" y="504000"/>
            <a:ext cx="11186476" cy="369332"/>
          </a:xfrm>
        </p:spPr>
        <p:txBody>
          <a:bodyPr/>
          <a:lstStyle/>
          <a:p>
            <a:r>
              <a:rPr lang="en-US" noProof="0"/>
              <a:t>Insert page title (sentence case)</a:t>
            </a:r>
            <a:endParaRPr lang="en-US"/>
          </a:p>
        </p:txBody>
      </p:sp>
    </p:spTree>
    <p:extLst>
      <p:ext uri="{BB962C8B-B14F-4D97-AF65-F5344CB8AC3E}">
        <p14:creationId xmlns:p14="http://schemas.microsoft.com/office/powerpoint/2010/main" val="2636523654"/>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 blu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a:t>“Quote goes here </a:t>
            </a:r>
            <a:br>
              <a:rPr lang="en-US" noProof="0"/>
            </a:br>
            <a:r>
              <a:rPr lang="en-US" noProof="0"/>
              <a:t>and here.”</a:t>
            </a:r>
          </a:p>
          <a:p>
            <a:pPr lvl="1"/>
            <a:r>
              <a:rPr lang="en-US" noProof="0"/>
              <a:t>Source</a:t>
            </a:r>
          </a:p>
        </p:txBody>
      </p:sp>
    </p:spTree>
    <p:extLst>
      <p:ext uri="{BB962C8B-B14F-4D97-AF65-F5344CB8AC3E}">
        <p14:creationId xmlns:p14="http://schemas.microsoft.com/office/powerpoint/2010/main" val="366177160"/>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with Image - Option 3">
    <p:bg>
      <p:bgRef idx="1001">
        <a:schemeClr val="bg1"/>
      </p:bgRef>
    </p:bg>
    <p:spTree>
      <p:nvGrpSpPr>
        <p:cNvPr id="1" name=""/>
        <p:cNvGrpSpPr/>
        <p:nvPr/>
      </p:nvGrpSpPr>
      <p:grpSpPr>
        <a:xfrm>
          <a:off x="0" y="0"/>
          <a:ext cx="0" cy="0"/>
          <a:chOff x="0" y="0"/>
          <a:chExt cx="0" cy="0"/>
        </a:xfrm>
      </p:grpSpPr>
      <p:pic>
        <p:nvPicPr>
          <p:cNvPr id="12" name="Picture Placeholder 9">
            <a:extLst>
              <a:ext uri="{FF2B5EF4-FFF2-40B4-BE49-F238E27FC236}">
                <a16:creationId xmlns:a16="http://schemas.microsoft.com/office/drawing/2014/main" id="{6130610C-E6B4-47D4-A74D-DE2C460A02B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black">
          <a:xfrm>
            <a:off x="1" y="0"/>
            <a:ext cx="12195174" cy="3430006"/>
          </a:xfrm>
          <a:prstGeom prst="rect">
            <a:avLst/>
          </a:prstGeom>
        </p:spPr>
      </p:pic>
      <p:sp>
        <p:nvSpPr>
          <p:cNvPr id="14" name="Gradient">
            <a:extLst>
              <a:ext uri="{FF2B5EF4-FFF2-40B4-BE49-F238E27FC236}">
                <a16:creationId xmlns:a16="http://schemas.microsoft.com/office/drawing/2014/main" id="{7B84ED23-9C2E-468E-A595-9AD57C205B9E}"/>
              </a:ext>
            </a:extLst>
          </p:cNvPr>
          <p:cNvSpPr/>
          <p:nvPr userDrawn="1"/>
        </p:nvSpPr>
        <p:spPr bwMode="gray">
          <a:xfrm flipV="1">
            <a:off x="-1" y="-2"/>
            <a:ext cx="6755908" cy="3431689"/>
          </a:xfrm>
          <a:prstGeom prst="rect">
            <a:avLst/>
          </a:prstGeom>
          <a:gradFill>
            <a:gsLst>
              <a:gs pos="16000">
                <a:schemeClr val="tx1">
                  <a:alpha val="0"/>
                </a:schemeClr>
              </a:gs>
              <a:gs pos="61000">
                <a:srgbClr val="0C0800">
                  <a:alpha val="60784"/>
                </a:srgbClr>
              </a:gs>
            </a:gsLst>
            <a:lin ang="9000000" scaled="0"/>
          </a:gra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6" name="SAP Logo" descr="SAP Logo" title="SAP Logo"/>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49255" y="6217668"/>
            <a:ext cx="1963635" cy="360000"/>
          </a:xfrm>
          <a:prstGeom prst="rect">
            <a:avLst/>
          </a:prstGeom>
        </p:spPr>
      </p:pic>
      <p:sp>
        <p:nvSpPr>
          <p:cNvPr id="13" name="Classification"/>
          <p:cNvSpPr txBox="1"/>
          <p:nvPr userDrawn="1"/>
        </p:nvSpPr>
        <p:spPr>
          <a:xfrm>
            <a:off x="288000" y="5769666"/>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ja-JP" sz="900" b="0"/>
              <a:t>PUBLIC</a:t>
            </a:r>
          </a:p>
        </p:txBody>
      </p:sp>
      <p:sp>
        <p:nvSpPr>
          <p:cNvPr id="19" name="Speaker"/>
          <p:cNvSpPr>
            <a:spLocks noGrp="1"/>
          </p:cNvSpPr>
          <p:nvPr userDrawn="1">
            <p:ph type="subTitle" idx="1" hasCustomPrompt="1"/>
          </p:nvPr>
        </p:nvSpPr>
        <p:spPr bwMode="black">
          <a:xfrm>
            <a:off x="288000" y="5130489"/>
            <a:ext cx="10899174"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2020</a:t>
            </a: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a:t>Presentation Title </a:t>
            </a:r>
            <a:br>
              <a:rPr lang="en-US"/>
            </a:br>
            <a:r>
              <a:rPr lang="en-US"/>
              <a:t>Goes Here and Here.</a:t>
            </a:r>
          </a:p>
        </p:txBody>
      </p:sp>
      <p:pic>
        <p:nvPicPr>
          <p:cNvPr id="10" name="Picture 9">
            <a:extLst>
              <a:ext uri="{FF2B5EF4-FFF2-40B4-BE49-F238E27FC236}">
                <a16:creationId xmlns:a16="http://schemas.microsoft.com/office/drawing/2014/main" id="{8DD73D77-2341-424B-94B8-1F14DB3C700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8000" y="3701104"/>
            <a:ext cx="2166542" cy="144000"/>
          </a:xfrm>
          <a:prstGeom prst="rect">
            <a:avLst/>
          </a:prstGeom>
        </p:spPr>
      </p:pic>
      <p:pic>
        <p:nvPicPr>
          <p:cNvPr id="11" name="AribaLive Logo">
            <a:extLst>
              <a:ext uri="{FF2B5EF4-FFF2-40B4-BE49-F238E27FC236}">
                <a16:creationId xmlns:a16="http://schemas.microsoft.com/office/drawing/2014/main" id="{A83195E4-8703-4B2A-AC33-696A2E134426}"/>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4032" y="230222"/>
            <a:ext cx="3858398" cy="959667"/>
          </a:xfrm>
          <a:prstGeom prst="rect">
            <a:avLst/>
          </a:prstGeom>
        </p:spPr>
      </p:pic>
    </p:spTree>
    <p:extLst>
      <p:ext uri="{BB962C8B-B14F-4D97-AF65-F5344CB8AC3E}">
        <p14:creationId xmlns:p14="http://schemas.microsoft.com/office/powerpoint/2010/main" val="2958300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over with Full Bleed Image">
    <p:bg>
      <p:bgRef idx="1001">
        <a:schemeClr val="bg1"/>
      </p:bgRef>
    </p:bg>
    <p:spTree>
      <p:nvGrpSpPr>
        <p:cNvPr id="1" name=""/>
        <p:cNvGrpSpPr/>
        <p:nvPr/>
      </p:nvGrpSpPr>
      <p:grpSpPr>
        <a:xfrm>
          <a:off x="0" y="0"/>
          <a:ext cx="0" cy="0"/>
          <a:chOff x="0" y="0"/>
          <a:chExt cx="0" cy="0"/>
        </a:xfrm>
      </p:grpSpPr>
      <p:pic>
        <p:nvPicPr>
          <p:cNvPr id="6" name="SAP Logo" descr="SAP Logo" title="SAP Logo"/>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27540" y="5994000"/>
            <a:ext cx="1963635" cy="360000"/>
          </a:xfrm>
          <a:prstGeom prst="rect">
            <a:avLst/>
          </a:prstGeom>
        </p:spPr>
      </p:pic>
      <p:sp>
        <p:nvSpPr>
          <p:cNvPr id="13" name="Classification"/>
          <p:cNvSpPr txBox="1"/>
          <p:nvPr userDrawn="1"/>
        </p:nvSpPr>
        <p:spPr>
          <a:xfrm>
            <a:off x="504825" y="5112000"/>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ja-JP" sz="900" b="0"/>
              <a:t>PUBLIC</a:t>
            </a:r>
          </a:p>
        </p:txBody>
      </p:sp>
      <p:sp>
        <p:nvSpPr>
          <p:cNvPr id="5" name="Title Image Placeholder" descr="Placeholder title image" title="Title image"/>
          <p:cNvSpPr>
            <a:spLocks noGrp="1"/>
          </p:cNvSpPr>
          <p:nvPr>
            <p:ph type="pic" sz="quarter" idx="12" hasCustomPrompt="1"/>
          </p:nvPr>
        </p:nvSpPr>
        <p:spPr bwMode="gray">
          <a:xfrm>
            <a:off x="1" y="0"/>
            <a:ext cx="12195174" cy="6858000"/>
          </a:xfrm>
          <a:noFill/>
        </p:spPr>
        <p:txBody>
          <a:bodyPr tIns="504000"/>
          <a:lstStyle>
            <a:lvl1pPr algn="ctr">
              <a:defRPr sz="1600">
                <a:solidFill>
                  <a:schemeClr val="tx1"/>
                </a:solidFill>
              </a:defRPr>
            </a:lvl1pPr>
          </a:lstStyle>
          <a:p>
            <a:r>
              <a:rPr lang="en-US" dirty="0"/>
              <a:t>Click to insert title image or illustration</a:t>
            </a:r>
          </a:p>
        </p:txBody>
      </p:sp>
      <p:sp>
        <p:nvSpPr>
          <p:cNvPr id="19" name="Speaker"/>
          <p:cNvSpPr>
            <a:spLocks noGrp="1"/>
          </p:cNvSpPr>
          <p:nvPr userDrawn="1">
            <p:ph type="subTitle" idx="1" hasCustomPrompt="1"/>
          </p:nvPr>
        </p:nvSpPr>
        <p:spPr bwMode="black">
          <a:xfrm>
            <a:off x="504825" y="3960000"/>
            <a:ext cx="55260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2020</a:t>
            </a:r>
          </a:p>
        </p:txBody>
      </p:sp>
      <p:sp>
        <p:nvSpPr>
          <p:cNvPr id="3" name="Title"/>
          <p:cNvSpPr>
            <a:spLocks noGrp="1"/>
          </p:cNvSpPr>
          <p:nvPr>
            <p:ph type="title" hasCustomPrompt="1"/>
          </p:nvPr>
        </p:nvSpPr>
        <p:spPr>
          <a:xfrm>
            <a:off x="504825" y="1944000"/>
            <a:ext cx="5526000" cy="1495794"/>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a:t>Presentation Title Goes Here and Here and Here and Here.</a:t>
            </a:r>
          </a:p>
        </p:txBody>
      </p:sp>
    </p:spTree>
    <p:extLst>
      <p:ext uri="{BB962C8B-B14F-4D97-AF65-F5344CB8AC3E}">
        <p14:creationId xmlns:p14="http://schemas.microsoft.com/office/powerpoint/2010/main" val="1849939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65">
          <p15:clr>
            <a:srgbClr val="FBAE40"/>
          </p15:clr>
        </p15:guide>
        <p15:guide id="2" orient="horz" pos="4002">
          <p15:clr>
            <a:srgbClr val="FBAE40"/>
          </p15:clr>
        </p15:guide>
        <p15:guide id="3" orient="horz" pos="1222">
          <p15:clr>
            <a:srgbClr val="FBAE40"/>
          </p15:clr>
        </p15:guide>
        <p15:guide id="4" pos="318">
          <p15:clr>
            <a:srgbClr val="FBAE40"/>
          </p15:clr>
        </p15:guide>
        <p15:guide id="5" orient="horz" pos="249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with Full Bleed Image - Option 1">
    <p:bg>
      <p:bgRef idx="1001">
        <a:schemeClr val="bg1"/>
      </p:bgRef>
    </p:bg>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08CDECB3-B8C9-4725-9655-278969593F7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black">
          <a:xfrm>
            <a:off x="0" y="0"/>
            <a:ext cx="12195175" cy="6858000"/>
          </a:xfrm>
          <a:prstGeom prst="rect">
            <a:avLst/>
          </a:prstGeom>
        </p:spPr>
      </p:pic>
      <p:sp>
        <p:nvSpPr>
          <p:cNvPr id="8" name="Rectangle 7">
            <a:extLst>
              <a:ext uri="{FF2B5EF4-FFF2-40B4-BE49-F238E27FC236}">
                <a16:creationId xmlns:a16="http://schemas.microsoft.com/office/drawing/2014/main" id="{70AAA82A-A077-45D7-81AF-B4CAEDBE8894}"/>
              </a:ext>
            </a:extLst>
          </p:cNvPr>
          <p:cNvSpPr/>
          <p:nvPr userDrawn="1"/>
        </p:nvSpPr>
        <p:spPr bwMode="gray">
          <a:xfrm>
            <a:off x="0" y="0"/>
            <a:ext cx="11766176" cy="6858000"/>
          </a:xfrm>
          <a:prstGeom prst="rect">
            <a:avLst/>
          </a:prstGeom>
          <a:gradFill flip="none" rotWithShape="1">
            <a:gsLst>
              <a:gs pos="0">
                <a:schemeClr val="tx1">
                  <a:alpha val="0"/>
                </a:schemeClr>
              </a:gs>
              <a:gs pos="100000">
                <a:schemeClr val="tx1">
                  <a:alpha val="72000"/>
                </a:schemeClr>
              </a:gs>
            </a:gsLst>
            <a:lin ang="10800000" scaled="1"/>
            <a:tileRect/>
          </a:gra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3" name="Classification"/>
          <p:cNvSpPr txBox="1"/>
          <p:nvPr userDrawn="1"/>
        </p:nvSpPr>
        <p:spPr>
          <a:xfrm>
            <a:off x="504825" y="5112000"/>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ja-JP" sz="900" b="0">
                <a:solidFill>
                  <a:schemeClr val="bg1"/>
                </a:solidFill>
              </a:rPr>
              <a:t>PUBLIC</a:t>
            </a:r>
          </a:p>
        </p:txBody>
      </p:sp>
      <p:sp>
        <p:nvSpPr>
          <p:cNvPr id="19" name="Speaker"/>
          <p:cNvSpPr>
            <a:spLocks noGrp="1"/>
          </p:cNvSpPr>
          <p:nvPr userDrawn="1">
            <p:ph type="subTitle" idx="1" hasCustomPrompt="1"/>
          </p:nvPr>
        </p:nvSpPr>
        <p:spPr bwMode="black">
          <a:xfrm>
            <a:off x="504825" y="3960000"/>
            <a:ext cx="55260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bg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2020</a:t>
            </a:r>
          </a:p>
        </p:txBody>
      </p:sp>
      <p:sp>
        <p:nvSpPr>
          <p:cNvPr id="3" name="Title"/>
          <p:cNvSpPr>
            <a:spLocks noGrp="1"/>
          </p:cNvSpPr>
          <p:nvPr>
            <p:ph type="title" hasCustomPrompt="1"/>
          </p:nvPr>
        </p:nvSpPr>
        <p:spPr>
          <a:xfrm>
            <a:off x="504825" y="2355343"/>
            <a:ext cx="5526000" cy="1495794"/>
          </a:xfrm>
        </p:spPr>
        <p:txBody>
          <a:bodyPr vert="horz" wrap="square" lIns="0" tIns="0" rIns="0" bIns="0" rtlCol="0">
            <a:noAutofit/>
          </a:bodyPr>
          <a:lstStyle>
            <a:lvl1pPr>
              <a:lnSpc>
                <a:spcPct val="90000"/>
              </a:lnSpc>
              <a:defRPr lang="de-DE" sz="3600" dirty="0">
                <a:solidFill>
                  <a:schemeClr val="bg1"/>
                </a:solidFill>
                <a:latin typeface="+mn-lt"/>
                <a:ea typeface="+mn-ea"/>
                <a:cs typeface="+mn-cs"/>
              </a:defRPr>
            </a:lvl1pPr>
          </a:lstStyle>
          <a:p>
            <a:pPr lvl="0"/>
            <a:r>
              <a:rPr lang="en-US"/>
              <a:t>Presentation Title Goes Here and Here and Here</a:t>
            </a:r>
          </a:p>
        </p:txBody>
      </p:sp>
      <p:pic>
        <p:nvPicPr>
          <p:cNvPr id="9" name="SAP Logo" descr="SAP Logo" title="SAP Logo">
            <a:extLst>
              <a:ext uri="{FF2B5EF4-FFF2-40B4-BE49-F238E27FC236}">
                <a16:creationId xmlns:a16="http://schemas.microsoft.com/office/drawing/2014/main" id="{74FB749A-038A-48B3-B480-4DF54783132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26714" y="5991588"/>
            <a:ext cx="1963636" cy="360000"/>
          </a:xfrm>
          <a:prstGeom prst="rect">
            <a:avLst/>
          </a:prstGeom>
        </p:spPr>
      </p:pic>
      <p:pic>
        <p:nvPicPr>
          <p:cNvPr id="15" name="Picture 14">
            <a:extLst>
              <a:ext uri="{FF2B5EF4-FFF2-40B4-BE49-F238E27FC236}">
                <a16:creationId xmlns:a16="http://schemas.microsoft.com/office/drawing/2014/main" id="{F3041822-3329-49B3-9726-A4C193A5CAE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4825" y="2037265"/>
            <a:ext cx="2166543" cy="144000"/>
          </a:xfrm>
          <a:prstGeom prst="rect">
            <a:avLst/>
          </a:prstGeom>
        </p:spPr>
      </p:pic>
      <p:pic>
        <p:nvPicPr>
          <p:cNvPr id="10" name="AribaLive Logo">
            <a:extLst>
              <a:ext uri="{FF2B5EF4-FFF2-40B4-BE49-F238E27FC236}">
                <a16:creationId xmlns:a16="http://schemas.microsoft.com/office/drawing/2014/main" id="{B92AE9F2-2D77-457F-9C23-CC9953BC90A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323749" y="230222"/>
            <a:ext cx="3858398" cy="959667"/>
          </a:xfrm>
          <a:prstGeom prst="rect">
            <a:avLst/>
          </a:prstGeom>
        </p:spPr>
      </p:pic>
    </p:spTree>
    <p:extLst>
      <p:ext uri="{BB962C8B-B14F-4D97-AF65-F5344CB8AC3E}">
        <p14:creationId xmlns:p14="http://schemas.microsoft.com/office/powerpoint/2010/main" val="26287621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65">
          <p15:clr>
            <a:srgbClr val="FBAE40"/>
          </p15:clr>
        </p15:guide>
        <p15:guide id="2" orient="horz" pos="4002">
          <p15:clr>
            <a:srgbClr val="FBAE40"/>
          </p15:clr>
        </p15:guide>
        <p15:guide id="3" orient="horz" pos="1480" userDrawn="1">
          <p15:clr>
            <a:srgbClr val="FBAE40"/>
          </p15:clr>
        </p15:guide>
        <p15:guide id="4" pos="318">
          <p15:clr>
            <a:srgbClr val="FBAE40"/>
          </p15:clr>
        </p15:guide>
        <p15:guide id="5" orient="horz" pos="249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with Full Bleed Image - Option 2">
    <p:bg>
      <p:bgRef idx="1001">
        <a:schemeClr val="bg1"/>
      </p:bgRef>
    </p:bg>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E881612D-448F-4792-BA86-E7777BCB0B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black">
          <a:xfrm>
            <a:off x="0" y="0"/>
            <a:ext cx="12195175" cy="6858000"/>
          </a:xfrm>
          <a:prstGeom prst="rect">
            <a:avLst/>
          </a:prstGeom>
        </p:spPr>
      </p:pic>
      <p:sp>
        <p:nvSpPr>
          <p:cNvPr id="12" name="Rectangle 11">
            <a:extLst>
              <a:ext uri="{FF2B5EF4-FFF2-40B4-BE49-F238E27FC236}">
                <a16:creationId xmlns:a16="http://schemas.microsoft.com/office/drawing/2014/main" id="{84860F4C-79D9-41A4-A41B-BD378EBE5541}"/>
              </a:ext>
            </a:extLst>
          </p:cNvPr>
          <p:cNvSpPr/>
          <p:nvPr userDrawn="1"/>
        </p:nvSpPr>
        <p:spPr bwMode="gray">
          <a:xfrm>
            <a:off x="-1" y="0"/>
            <a:ext cx="10554790" cy="6858000"/>
          </a:xfrm>
          <a:prstGeom prst="rect">
            <a:avLst/>
          </a:prstGeom>
          <a:gradFill flip="none" rotWithShape="1">
            <a:gsLst>
              <a:gs pos="0">
                <a:schemeClr val="tx1">
                  <a:alpha val="0"/>
                </a:schemeClr>
              </a:gs>
              <a:gs pos="99000">
                <a:schemeClr val="tx1">
                  <a:alpha val="78000"/>
                </a:schemeClr>
              </a:gs>
            </a:gsLst>
            <a:lin ang="10800000" scaled="1"/>
            <a:tileRect/>
          </a:gra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3" name="Classification"/>
          <p:cNvSpPr txBox="1"/>
          <p:nvPr userDrawn="1"/>
        </p:nvSpPr>
        <p:spPr>
          <a:xfrm>
            <a:off x="504825" y="5112000"/>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ja-JP" sz="900" b="0">
                <a:solidFill>
                  <a:schemeClr val="bg1"/>
                </a:solidFill>
              </a:rPr>
              <a:t>PUBLIC</a:t>
            </a:r>
          </a:p>
        </p:txBody>
      </p:sp>
      <p:sp>
        <p:nvSpPr>
          <p:cNvPr id="19" name="Speaker"/>
          <p:cNvSpPr>
            <a:spLocks noGrp="1"/>
          </p:cNvSpPr>
          <p:nvPr userDrawn="1">
            <p:ph type="subTitle" idx="1" hasCustomPrompt="1"/>
          </p:nvPr>
        </p:nvSpPr>
        <p:spPr bwMode="black">
          <a:xfrm>
            <a:off x="504825" y="3960000"/>
            <a:ext cx="55260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bg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2020</a:t>
            </a:r>
          </a:p>
        </p:txBody>
      </p:sp>
      <p:sp>
        <p:nvSpPr>
          <p:cNvPr id="3" name="Title"/>
          <p:cNvSpPr>
            <a:spLocks noGrp="1"/>
          </p:cNvSpPr>
          <p:nvPr>
            <p:ph type="title" hasCustomPrompt="1"/>
          </p:nvPr>
        </p:nvSpPr>
        <p:spPr>
          <a:xfrm>
            <a:off x="504825" y="2355343"/>
            <a:ext cx="5526000" cy="1495794"/>
          </a:xfrm>
        </p:spPr>
        <p:txBody>
          <a:bodyPr vert="horz" wrap="square" lIns="0" tIns="0" rIns="0" bIns="0" rtlCol="0">
            <a:noAutofit/>
          </a:bodyPr>
          <a:lstStyle>
            <a:lvl1pPr>
              <a:lnSpc>
                <a:spcPct val="90000"/>
              </a:lnSpc>
              <a:defRPr lang="de-DE" sz="3600" dirty="0">
                <a:solidFill>
                  <a:schemeClr val="bg1"/>
                </a:solidFill>
                <a:latin typeface="+mn-lt"/>
                <a:ea typeface="+mn-ea"/>
                <a:cs typeface="+mn-cs"/>
              </a:defRPr>
            </a:lvl1pPr>
          </a:lstStyle>
          <a:p>
            <a:pPr lvl="0"/>
            <a:r>
              <a:rPr lang="en-US"/>
              <a:t>Presentation Title Goes Here and Here and Here</a:t>
            </a:r>
          </a:p>
        </p:txBody>
      </p:sp>
      <p:pic>
        <p:nvPicPr>
          <p:cNvPr id="9" name="SAP Logo" descr="SAP Logo" title="SAP Logo">
            <a:extLst>
              <a:ext uri="{FF2B5EF4-FFF2-40B4-BE49-F238E27FC236}">
                <a16:creationId xmlns:a16="http://schemas.microsoft.com/office/drawing/2014/main" id="{74FB749A-038A-48B3-B480-4DF54783132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26714" y="5991588"/>
            <a:ext cx="1963636" cy="360000"/>
          </a:xfrm>
          <a:prstGeom prst="rect">
            <a:avLst/>
          </a:prstGeom>
        </p:spPr>
      </p:pic>
      <p:pic>
        <p:nvPicPr>
          <p:cNvPr id="16" name="Picture 15">
            <a:extLst>
              <a:ext uri="{FF2B5EF4-FFF2-40B4-BE49-F238E27FC236}">
                <a16:creationId xmlns:a16="http://schemas.microsoft.com/office/drawing/2014/main" id="{BE373599-D09B-4042-803B-F2A3B324470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4825" y="2037265"/>
            <a:ext cx="2166543" cy="144000"/>
          </a:xfrm>
          <a:prstGeom prst="rect">
            <a:avLst/>
          </a:prstGeom>
        </p:spPr>
      </p:pic>
      <p:pic>
        <p:nvPicPr>
          <p:cNvPr id="14" name="AribaLive Logo">
            <a:extLst>
              <a:ext uri="{FF2B5EF4-FFF2-40B4-BE49-F238E27FC236}">
                <a16:creationId xmlns:a16="http://schemas.microsoft.com/office/drawing/2014/main" id="{FE87F49F-48BC-47B8-AFF6-E88DEC5872C2}"/>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323749" y="230222"/>
            <a:ext cx="3858398" cy="959667"/>
          </a:xfrm>
          <a:prstGeom prst="rect">
            <a:avLst/>
          </a:prstGeom>
        </p:spPr>
      </p:pic>
    </p:spTree>
    <p:extLst>
      <p:ext uri="{BB962C8B-B14F-4D97-AF65-F5344CB8AC3E}">
        <p14:creationId xmlns:p14="http://schemas.microsoft.com/office/powerpoint/2010/main" val="31232290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65">
          <p15:clr>
            <a:srgbClr val="FBAE40"/>
          </p15:clr>
        </p15:guide>
        <p15:guide id="2" orient="horz" pos="4002">
          <p15:clr>
            <a:srgbClr val="FBAE40"/>
          </p15:clr>
        </p15:guide>
        <p15:guide id="3" orient="horz" pos="1480" userDrawn="1">
          <p15:clr>
            <a:srgbClr val="FBAE40"/>
          </p15:clr>
        </p15:guide>
        <p15:guide id="4" pos="318">
          <p15:clr>
            <a:srgbClr val="FBAE40"/>
          </p15:clr>
        </p15:guide>
        <p15:guide id="5" orient="horz" pos="249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with Full Bleed Image - Option 3">
    <p:bg>
      <p:bgRef idx="1001">
        <a:schemeClr val="bg1"/>
      </p:bgRef>
    </p:bg>
    <p:spTree>
      <p:nvGrpSpPr>
        <p:cNvPr id="1" name=""/>
        <p:cNvGrpSpPr/>
        <p:nvPr/>
      </p:nvGrpSpPr>
      <p:grpSpPr>
        <a:xfrm>
          <a:off x="0" y="0"/>
          <a:ext cx="0" cy="0"/>
          <a:chOff x="0" y="0"/>
          <a:chExt cx="0" cy="0"/>
        </a:xfrm>
      </p:grpSpPr>
      <p:pic>
        <p:nvPicPr>
          <p:cNvPr id="14" name="Picture Placeholder 5">
            <a:extLst>
              <a:ext uri="{FF2B5EF4-FFF2-40B4-BE49-F238E27FC236}">
                <a16:creationId xmlns:a16="http://schemas.microsoft.com/office/drawing/2014/main" id="{AA3B2BCF-51C3-429A-9126-50821D4162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black">
          <a:xfrm>
            <a:off x="0" y="0"/>
            <a:ext cx="12195176" cy="6858000"/>
          </a:xfrm>
          <a:prstGeom prst="rect">
            <a:avLst/>
          </a:prstGeom>
        </p:spPr>
      </p:pic>
      <p:pic>
        <p:nvPicPr>
          <p:cNvPr id="16" name="SAP Logo" descr="SAP Logo" title="SAP Logo">
            <a:extLst>
              <a:ext uri="{FF2B5EF4-FFF2-40B4-BE49-F238E27FC236}">
                <a16:creationId xmlns:a16="http://schemas.microsoft.com/office/drawing/2014/main" id="{FCFB41C0-7001-4AA9-A313-DB43D831E35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26715" y="5991588"/>
            <a:ext cx="1963635" cy="360000"/>
          </a:xfrm>
          <a:prstGeom prst="rect">
            <a:avLst/>
          </a:prstGeom>
        </p:spPr>
      </p:pic>
      <p:sp>
        <p:nvSpPr>
          <p:cNvPr id="15" name="Rectangle 14">
            <a:extLst>
              <a:ext uri="{FF2B5EF4-FFF2-40B4-BE49-F238E27FC236}">
                <a16:creationId xmlns:a16="http://schemas.microsoft.com/office/drawing/2014/main" id="{4DDDC5BA-2138-4C71-88FF-B0C06C06CD35}"/>
              </a:ext>
            </a:extLst>
          </p:cNvPr>
          <p:cNvSpPr/>
          <p:nvPr userDrawn="1"/>
        </p:nvSpPr>
        <p:spPr bwMode="gray">
          <a:xfrm>
            <a:off x="0" y="0"/>
            <a:ext cx="9639946" cy="6858000"/>
          </a:xfrm>
          <a:prstGeom prst="rect">
            <a:avLst/>
          </a:prstGeom>
          <a:gradFill flip="none" rotWithShape="1">
            <a:gsLst>
              <a:gs pos="10000">
                <a:srgbClr val="070500">
                  <a:alpha val="0"/>
                </a:srgbClr>
              </a:gs>
              <a:gs pos="66000">
                <a:srgbClr val="070500">
                  <a:alpha val="68000"/>
                </a:srgbClr>
              </a:gs>
            </a:gsLst>
            <a:lin ang="10800000" scaled="1"/>
            <a:tileRect/>
          </a:gra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3" name="Classification"/>
          <p:cNvSpPr txBox="1"/>
          <p:nvPr userDrawn="1"/>
        </p:nvSpPr>
        <p:spPr>
          <a:xfrm>
            <a:off x="504825" y="5112000"/>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ja-JP" sz="900" b="0">
                <a:solidFill>
                  <a:schemeClr val="bg1"/>
                </a:solidFill>
              </a:rPr>
              <a:t>PUBLIC</a:t>
            </a:r>
          </a:p>
        </p:txBody>
      </p:sp>
      <p:sp>
        <p:nvSpPr>
          <p:cNvPr id="19" name="Speaker"/>
          <p:cNvSpPr>
            <a:spLocks noGrp="1"/>
          </p:cNvSpPr>
          <p:nvPr userDrawn="1">
            <p:ph type="subTitle" idx="1" hasCustomPrompt="1"/>
          </p:nvPr>
        </p:nvSpPr>
        <p:spPr bwMode="black">
          <a:xfrm>
            <a:off x="504825" y="3960000"/>
            <a:ext cx="55260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bg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2020</a:t>
            </a:r>
          </a:p>
        </p:txBody>
      </p:sp>
      <p:sp>
        <p:nvSpPr>
          <p:cNvPr id="3" name="Title"/>
          <p:cNvSpPr>
            <a:spLocks noGrp="1"/>
          </p:cNvSpPr>
          <p:nvPr>
            <p:ph type="title" hasCustomPrompt="1"/>
          </p:nvPr>
        </p:nvSpPr>
        <p:spPr>
          <a:xfrm>
            <a:off x="504825" y="2355343"/>
            <a:ext cx="5526000" cy="1495794"/>
          </a:xfrm>
        </p:spPr>
        <p:txBody>
          <a:bodyPr vert="horz" wrap="square" lIns="0" tIns="0" rIns="0" bIns="0" rtlCol="0">
            <a:noAutofit/>
          </a:bodyPr>
          <a:lstStyle>
            <a:lvl1pPr>
              <a:lnSpc>
                <a:spcPct val="90000"/>
              </a:lnSpc>
              <a:defRPr lang="de-DE" sz="3600" dirty="0">
                <a:solidFill>
                  <a:schemeClr val="bg1"/>
                </a:solidFill>
                <a:latin typeface="+mn-lt"/>
                <a:ea typeface="+mn-ea"/>
                <a:cs typeface="+mn-cs"/>
              </a:defRPr>
            </a:lvl1pPr>
          </a:lstStyle>
          <a:p>
            <a:pPr lvl="0"/>
            <a:r>
              <a:rPr lang="en-US"/>
              <a:t>Presentation Title Goes Here and Here and Here</a:t>
            </a:r>
          </a:p>
        </p:txBody>
      </p:sp>
      <p:pic>
        <p:nvPicPr>
          <p:cNvPr id="10" name="Picture 9">
            <a:extLst>
              <a:ext uri="{FF2B5EF4-FFF2-40B4-BE49-F238E27FC236}">
                <a16:creationId xmlns:a16="http://schemas.microsoft.com/office/drawing/2014/main" id="{29FEFBF5-975E-4A05-AD7F-D8B11AC8D9F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4825" y="2037265"/>
            <a:ext cx="2166543" cy="144000"/>
          </a:xfrm>
          <a:prstGeom prst="rect">
            <a:avLst/>
          </a:prstGeom>
        </p:spPr>
      </p:pic>
      <p:pic>
        <p:nvPicPr>
          <p:cNvPr id="12" name="AribaLive Logo">
            <a:extLst>
              <a:ext uri="{FF2B5EF4-FFF2-40B4-BE49-F238E27FC236}">
                <a16:creationId xmlns:a16="http://schemas.microsoft.com/office/drawing/2014/main" id="{F64CE2F3-D066-4C87-B9C2-E382C856CC0D}"/>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323749" y="230222"/>
            <a:ext cx="3858398" cy="959667"/>
          </a:xfrm>
          <a:prstGeom prst="rect">
            <a:avLst/>
          </a:prstGeom>
        </p:spPr>
      </p:pic>
    </p:spTree>
    <p:extLst>
      <p:ext uri="{BB962C8B-B14F-4D97-AF65-F5344CB8AC3E}">
        <p14:creationId xmlns:p14="http://schemas.microsoft.com/office/powerpoint/2010/main" val="2685356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65">
          <p15:clr>
            <a:srgbClr val="FBAE40"/>
          </p15:clr>
        </p15:guide>
        <p15:guide id="2" orient="horz" pos="4002">
          <p15:clr>
            <a:srgbClr val="FBAE40"/>
          </p15:clr>
        </p15:guide>
        <p15:guide id="3" orient="horz" pos="1480" userDrawn="1">
          <p15:clr>
            <a:srgbClr val="FBAE40"/>
          </p15:clr>
        </p15:guide>
        <p15:guide id="4" pos="318">
          <p15:clr>
            <a:srgbClr val="FBAE40"/>
          </p15:clr>
        </p15:guide>
        <p15:guide id="5" orient="horz" pos="249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ver with Full Bleed Image - Option 4">
    <p:bg>
      <p:bgRef idx="1001">
        <a:schemeClr val="bg1"/>
      </p:bgRef>
    </p:bg>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BB3006A5-68C5-4A6A-ACE9-4CDFC184FD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black">
          <a:xfrm flipH="1">
            <a:off x="0" y="0"/>
            <a:ext cx="12195174" cy="6858000"/>
          </a:xfrm>
          <a:prstGeom prst="rect">
            <a:avLst/>
          </a:prstGeom>
        </p:spPr>
      </p:pic>
      <p:sp>
        <p:nvSpPr>
          <p:cNvPr id="8" name="Rectangle 7">
            <a:extLst>
              <a:ext uri="{FF2B5EF4-FFF2-40B4-BE49-F238E27FC236}">
                <a16:creationId xmlns:a16="http://schemas.microsoft.com/office/drawing/2014/main" id="{70AAA82A-A077-45D7-81AF-B4CAEDBE8894}"/>
              </a:ext>
            </a:extLst>
          </p:cNvPr>
          <p:cNvSpPr/>
          <p:nvPr userDrawn="1"/>
        </p:nvSpPr>
        <p:spPr bwMode="gray">
          <a:xfrm>
            <a:off x="0" y="0"/>
            <a:ext cx="11766176" cy="6858000"/>
          </a:xfrm>
          <a:prstGeom prst="rect">
            <a:avLst/>
          </a:prstGeom>
          <a:gradFill flip="none" rotWithShape="1">
            <a:gsLst>
              <a:gs pos="0">
                <a:schemeClr val="tx1">
                  <a:alpha val="0"/>
                </a:schemeClr>
              </a:gs>
              <a:gs pos="100000">
                <a:schemeClr val="tx1">
                  <a:alpha val="72000"/>
                </a:schemeClr>
              </a:gs>
            </a:gsLst>
            <a:lin ang="10800000" scaled="1"/>
            <a:tileRect/>
          </a:gra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3" name="Classification"/>
          <p:cNvSpPr txBox="1"/>
          <p:nvPr userDrawn="1"/>
        </p:nvSpPr>
        <p:spPr>
          <a:xfrm>
            <a:off x="504825" y="5112000"/>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ja-JP" sz="900" b="0">
                <a:solidFill>
                  <a:schemeClr val="bg1"/>
                </a:solidFill>
              </a:rPr>
              <a:t>PUBLIC</a:t>
            </a:r>
          </a:p>
        </p:txBody>
      </p:sp>
      <p:sp>
        <p:nvSpPr>
          <p:cNvPr id="19" name="Speaker"/>
          <p:cNvSpPr>
            <a:spLocks noGrp="1"/>
          </p:cNvSpPr>
          <p:nvPr userDrawn="1">
            <p:ph type="subTitle" idx="1" hasCustomPrompt="1"/>
          </p:nvPr>
        </p:nvSpPr>
        <p:spPr bwMode="black">
          <a:xfrm>
            <a:off x="504825" y="3960000"/>
            <a:ext cx="55260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bg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a:t>Month 00, 2020</a:t>
            </a:r>
          </a:p>
        </p:txBody>
      </p:sp>
      <p:sp>
        <p:nvSpPr>
          <p:cNvPr id="3" name="Title"/>
          <p:cNvSpPr>
            <a:spLocks noGrp="1"/>
          </p:cNvSpPr>
          <p:nvPr>
            <p:ph type="title" hasCustomPrompt="1"/>
          </p:nvPr>
        </p:nvSpPr>
        <p:spPr>
          <a:xfrm>
            <a:off x="504825" y="2355343"/>
            <a:ext cx="5526000" cy="1495794"/>
          </a:xfrm>
        </p:spPr>
        <p:txBody>
          <a:bodyPr vert="horz" wrap="square" lIns="0" tIns="0" rIns="0" bIns="0" rtlCol="0">
            <a:noAutofit/>
          </a:bodyPr>
          <a:lstStyle>
            <a:lvl1pPr>
              <a:lnSpc>
                <a:spcPct val="90000"/>
              </a:lnSpc>
              <a:defRPr lang="de-DE" sz="3600" dirty="0">
                <a:solidFill>
                  <a:schemeClr val="bg1"/>
                </a:solidFill>
                <a:latin typeface="+mn-lt"/>
                <a:ea typeface="+mn-ea"/>
                <a:cs typeface="+mn-cs"/>
              </a:defRPr>
            </a:lvl1pPr>
          </a:lstStyle>
          <a:p>
            <a:pPr lvl="0"/>
            <a:r>
              <a:rPr lang="en-US"/>
              <a:t>Presentation Title Goes Here and Here and Here</a:t>
            </a:r>
          </a:p>
        </p:txBody>
      </p:sp>
      <p:pic>
        <p:nvPicPr>
          <p:cNvPr id="9" name="SAP Logo" descr="SAP Logo" title="SAP Logo">
            <a:extLst>
              <a:ext uri="{FF2B5EF4-FFF2-40B4-BE49-F238E27FC236}">
                <a16:creationId xmlns:a16="http://schemas.microsoft.com/office/drawing/2014/main" id="{74FB749A-038A-48B3-B480-4DF54783132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26714" y="5991588"/>
            <a:ext cx="1963636" cy="360000"/>
          </a:xfrm>
          <a:prstGeom prst="rect">
            <a:avLst/>
          </a:prstGeom>
        </p:spPr>
      </p:pic>
      <p:pic>
        <p:nvPicPr>
          <p:cNvPr id="14" name="Picture 13">
            <a:extLst>
              <a:ext uri="{FF2B5EF4-FFF2-40B4-BE49-F238E27FC236}">
                <a16:creationId xmlns:a16="http://schemas.microsoft.com/office/drawing/2014/main" id="{746C7BD4-FC7E-490E-B2A8-35F76FCB71F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4825" y="2037265"/>
            <a:ext cx="2166543" cy="144000"/>
          </a:xfrm>
          <a:prstGeom prst="rect">
            <a:avLst/>
          </a:prstGeom>
        </p:spPr>
      </p:pic>
      <p:pic>
        <p:nvPicPr>
          <p:cNvPr id="12" name="AribaLive Logo">
            <a:extLst>
              <a:ext uri="{FF2B5EF4-FFF2-40B4-BE49-F238E27FC236}">
                <a16:creationId xmlns:a16="http://schemas.microsoft.com/office/drawing/2014/main" id="{A3776EB8-7555-4D41-9D68-34DE8FB0FFC9}"/>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323749" y="230222"/>
            <a:ext cx="3858398" cy="959667"/>
          </a:xfrm>
          <a:prstGeom prst="rect">
            <a:avLst/>
          </a:prstGeom>
        </p:spPr>
      </p:pic>
    </p:spTree>
    <p:extLst>
      <p:ext uri="{BB962C8B-B14F-4D97-AF65-F5344CB8AC3E}">
        <p14:creationId xmlns:p14="http://schemas.microsoft.com/office/powerpoint/2010/main" val="10648452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65">
          <p15:clr>
            <a:srgbClr val="FBAE40"/>
          </p15:clr>
        </p15:guide>
        <p15:guide id="2" orient="horz" pos="4002">
          <p15:clr>
            <a:srgbClr val="FBAE40"/>
          </p15:clr>
        </p15:guide>
        <p15:guide id="3" orient="horz" pos="1480" userDrawn="1">
          <p15:clr>
            <a:srgbClr val="FBAE40"/>
          </p15:clr>
        </p15:guide>
        <p15:guide id="4" pos="318">
          <p15:clr>
            <a:srgbClr val="FBAE40"/>
          </p15:clr>
        </p15:guide>
        <p15:guide id="5" orient="horz" pos="2494">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11" name="Classification"/>
          <p:cNvSpPr txBox="1"/>
          <p:nvPr userDrawn="1"/>
        </p:nvSpPr>
        <p:spPr bwMode="black">
          <a:xfrm>
            <a:off x="2814655" y="6559834"/>
            <a:ext cx="278923"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ja-JP" sz="600" b="0" i="0" u="none" baseline="0">
                <a:solidFill>
                  <a:schemeClr val="tx1"/>
                </a:solidFill>
                <a:latin typeface="Arial"/>
                <a:ea typeface="MS PGothic"/>
                <a:cs typeface="Arial Unicode MS" pitchFamily="34" charset="-128"/>
                <a:sym typeface="Arial"/>
              </a:rPr>
              <a:t>PUBLIC</a:t>
            </a:r>
          </a:p>
        </p:txBody>
      </p:sp>
      <p:sp>
        <p:nvSpPr>
          <p:cNvPr id="10"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ja-JP" sz="600" noProof="0">
                <a:solidFill>
                  <a:schemeClr val="tx1"/>
                </a:solidFill>
              </a:rPr>
              <a:t>2021 SAP SE or an SAP affiliate company.All rights reserved.  </a:t>
            </a:r>
            <a:r>
              <a:rPr kumimoji="0" lang="ja-JP" sz="600" b="0" i="0" u="none" baseline="0">
                <a:solidFill>
                  <a:schemeClr val="tx1"/>
                </a:solidFill>
                <a:latin typeface="Arial"/>
                <a:ea typeface="MS PGothic"/>
                <a:cs typeface="Arial Unicode MS" pitchFamily="34" charset="-128"/>
                <a:sym typeface="Arial"/>
              </a:rPr>
              <a:t>ǀ</a:t>
            </a:r>
          </a:p>
        </p:txBody>
      </p:sp>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2" r:id="rId1"/>
    <p:sldLayoutId id="2147483799" r:id="rId2"/>
    <p:sldLayoutId id="2147483800" r:id="rId3"/>
    <p:sldLayoutId id="2147483801" r:id="rId4"/>
    <p:sldLayoutId id="2147483803" r:id="rId5"/>
    <p:sldLayoutId id="2147483804" r:id="rId6"/>
    <p:sldLayoutId id="2147483805" r:id="rId7"/>
    <p:sldLayoutId id="2147483806" r:id="rId8"/>
    <p:sldLayoutId id="2147483807" r:id="rId9"/>
    <p:sldLayoutId id="2147483773" r:id="rId10"/>
    <p:sldLayoutId id="2147483775" r:id="rId11"/>
    <p:sldLayoutId id="2147483741" r:id="rId12"/>
    <p:sldLayoutId id="2147483765" r:id="rId13"/>
    <p:sldLayoutId id="2147483767" r:id="rId14"/>
    <p:sldLayoutId id="2147483808" r:id="rId15"/>
    <p:sldLayoutId id="2147483809" r:id="rId16"/>
    <p:sldLayoutId id="2147483811" r:id="rId17"/>
    <p:sldLayoutId id="2147483810" r:id="rId18"/>
    <p:sldLayoutId id="2147483743" r:id="rId19"/>
    <p:sldLayoutId id="2147483774" r:id="rId20"/>
    <p:sldLayoutId id="2147483745" r:id="rId21"/>
    <p:sldLayoutId id="2147483760" r:id="rId22"/>
    <p:sldLayoutId id="2147483768" r:id="rId23"/>
    <p:sldLayoutId id="2147483769" r:id="rId24"/>
    <p:sldLayoutId id="2147483770" r:id="rId25"/>
    <p:sldLayoutId id="2147483744" r:id="rId26"/>
    <p:sldLayoutId id="2147483757" r:id="rId27"/>
    <p:sldLayoutId id="2147483748" r:id="rId28"/>
    <p:sldLayoutId id="2147483771" r:id="rId29"/>
    <p:sldLayoutId id="2147483763" r:id="rId30"/>
    <p:sldLayoutId id="2147483751" r:id="rId31"/>
    <p:sldLayoutId id="2147483756" r:id="rId32"/>
    <p:sldLayoutId id="2147483740" r:id="rId33"/>
    <p:sldLayoutId id="2147483754" r:id="rId34"/>
    <p:sldLayoutId id="2147483812" r:id="rId35"/>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195A"/>
        </a:solidFill>
        <a:effectLst/>
      </p:bgPr>
    </p:bg>
    <p:spTree>
      <p:nvGrpSpPr>
        <p:cNvPr id="1" name=""/>
        <p:cNvGrpSpPr/>
        <p:nvPr/>
      </p:nvGrpSpPr>
      <p:grpSpPr>
        <a:xfrm>
          <a:off x="0" y="0"/>
          <a:ext cx="0" cy="0"/>
          <a:chOff x="0" y="0"/>
          <a:chExt cx="0" cy="0"/>
        </a:xfrm>
      </p:grpSpPr>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a:t>Insert page title (sentence case)</a:t>
            </a:r>
          </a:p>
        </p:txBody>
      </p:sp>
      <p:sp>
        <p:nvSpPr>
          <p:cNvPr id="13" name="Slide number">
            <a:extLst>
              <a:ext uri="{FF2B5EF4-FFF2-40B4-BE49-F238E27FC236}">
                <a16:creationId xmlns:a16="http://schemas.microsoft.com/office/drawing/2014/main" id="{6F6D7778-F272-4F12-ADD2-8AE6FF10DDDC}"/>
              </a:ext>
            </a:extLst>
          </p:cNvP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a:p>
        </p:txBody>
      </p:sp>
      <p:sp>
        <p:nvSpPr>
          <p:cNvPr id="14" name="Classification">
            <a:extLst>
              <a:ext uri="{FF2B5EF4-FFF2-40B4-BE49-F238E27FC236}">
                <a16:creationId xmlns:a16="http://schemas.microsoft.com/office/drawing/2014/main" id="{4950D02E-DEA7-4F24-8212-FEEF73ED9421}"/>
              </a:ext>
            </a:extLst>
          </p:cNvPr>
          <p:cNvSpPr txBox="1"/>
          <p:nvPr userDrawn="1"/>
        </p:nvSpPr>
        <p:spPr bwMode="black">
          <a:xfrm>
            <a:off x="2814655" y="6559834"/>
            <a:ext cx="278923"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ja-JP" sz="600" b="0" i="0" u="none" baseline="0">
                <a:solidFill>
                  <a:schemeClr val="tx1"/>
                </a:solidFill>
                <a:latin typeface="Arial"/>
                <a:ea typeface="MS PGothic"/>
                <a:cs typeface="Arial Unicode MS" pitchFamily="34" charset="-128"/>
                <a:sym typeface="Arial"/>
              </a:rPr>
              <a:t>PUBLIC</a:t>
            </a:r>
          </a:p>
        </p:txBody>
      </p:sp>
      <p:sp>
        <p:nvSpPr>
          <p:cNvPr id="15" name="Copyright">
            <a:extLst>
              <a:ext uri="{FF2B5EF4-FFF2-40B4-BE49-F238E27FC236}">
                <a16:creationId xmlns:a16="http://schemas.microsoft.com/office/drawing/2014/main" id="{A507F817-5D47-4500-8930-FF4D058FA111}"/>
              </a:ext>
            </a:extLst>
          </p:cNvPr>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ja-JP" sz="600" noProof="0">
                <a:solidFill>
                  <a:schemeClr val="tx1"/>
                </a:solidFill>
              </a:rPr>
              <a:t>2020 SAP SE or an SAP affiliate company.All rights reserved.  </a:t>
            </a:r>
            <a:r>
              <a:rPr kumimoji="0" lang="ja-JP" sz="600" b="0" i="0" u="none" baseline="0">
                <a:solidFill>
                  <a:schemeClr val="tx1"/>
                </a:solidFill>
                <a:latin typeface="Arial"/>
                <a:ea typeface="MS PGothic"/>
                <a:cs typeface="Arial Unicode MS" pitchFamily="34" charset="-128"/>
                <a:sym typeface="Arial"/>
              </a:rPr>
              <a:t>ǀ</a:t>
            </a:r>
          </a:p>
        </p:txBody>
      </p:sp>
    </p:spTree>
    <p:extLst>
      <p:ext uri="{BB962C8B-B14F-4D97-AF65-F5344CB8AC3E}">
        <p14:creationId xmlns:p14="http://schemas.microsoft.com/office/powerpoint/2010/main" val="2031361106"/>
      </p:ext>
    </p:extLst>
  </p:cSld>
  <p:clrMap bg1="dk1" tx1="lt1" bg2="dk2" tx2="lt2" accent1="accent1" accent2="accent2" accent3="accent3" accent4="accent4" accent5="accent5" accent6="accent6" hlink="hlink" folHlink="folHlink"/>
  <p:sldLayoutIdLst>
    <p:sldLayoutId id="2147483789" r:id="rId1"/>
    <p:sldLayoutId id="2147483791" r:id="rId2"/>
    <p:sldLayoutId id="2147483798" r:id="rId3"/>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peaker"/>
          <p:cNvSpPr>
            <a:spLocks noGrp="1"/>
          </p:cNvSpPr>
          <p:nvPr>
            <p:ph type="subTitle" idx="1"/>
          </p:nvPr>
        </p:nvSpPr>
        <p:spPr bwMode="gray">
          <a:xfrm>
            <a:off x="288000" y="5130489"/>
            <a:ext cx="10899174" cy="570400"/>
          </a:xfrm>
        </p:spPr>
        <p:txBody>
          <a:bodyPr>
            <a:normAutofit/>
          </a:bodyPr>
          <a:lstStyle/>
          <a:p>
            <a:r>
              <a:rPr lang="ja-JP"/>
              <a:t>Luca Sopranzetti、SAP Ariba</a:t>
            </a:r>
          </a:p>
          <a:p>
            <a:r>
              <a:rPr lang="ja-JP"/>
              <a:t>一般提供予定: 2021 年 5 月</a:t>
            </a:r>
          </a:p>
          <a:p>
            <a:endParaRPr lang="en-US" dirty="0"/>
          </a:p>
        </p:txBody>
      </p:sp>
      <p:sp>
        <p:nvSpPr>
          <p:cNvPr id="8" name="Presentation Title"/>
          <p:cNvSpPr>
            <a:spLocks noGrp="1"/>
          </p:cNvSpPr>
          <p:nvPr>
            <p:ph type="title"/>
          </p:nvPr>
        </p:nvSpPr>
        <p:spPr bwMode="gray">
          <a:xfrm>
            <a:off x="288000" y="4024430"/>
            <a:ext cx="10899174" cy="997196"/>
          </a:xfrm>
        </p:spPr>
        <p:txBody>
          <a:bodyPr>
            <a:normAutofit/>
          </a:bodyPr>
          <a:lstStyle/>
          <a:p>
            <a:pPr lvl="0">
              <a:spcBef>
                <a:spcPts val="0"/>
              </a:spcBef>
              <a:buClr>
                <a:srgbClr val="F0AB00"/>
              </a:buClr>
              <a:buSzPct val="80000"/>
            </a:pPr>
            <a:r>
              <a:rPr lang="ja-JP"/>
              <a:t>機能の概要</a:t>
            </a:r>
            <a:br>
              <a:rPr lang="ja-JP"/>
            </a:br>
            <a:r>
              <a:rPr lang="ja-JP" sz="2400"/>
              <a:t>割引のサプライヤエクスペリエンスの改善</a:t>
            </a:r>
          </a:p>
        </p:txBody>
      </p:sp>
      <p:pic>
        <p:nvPicPr>
          <p:cNvPr id="5" name="Picture Placeholder 4">
            <a:extLst>
              <a:ext uri="{FF2B5EF4-FFF2-40B4-BE49-F238E27FC236}">
                <a16:creationId xmlns:a16="http://schemas.microsoft.com/office/drawing/2014/main" id="{21873074-A8BC-478F-B202-C7F25ED70AC7}"/>
              </a:ext>
            </a:extLst>
          </p:cNvPr>
          <p:cNvPicPr>
            <a:picLocks noGrp="1" noChangeAspect="1"/>
          </p:cNvPicPr>
          <p:nvPr>
            <p:ph type="pic" sz="quarter" idx="12"/>
          </p:nvPr>
        </p:nvPicPr>
        <p:blipFill rotWithShape="1">
          <a:blip r:embed="rId3"/>
          <a:srcRect t="28930" b="28930"/>
          <a:stretch/>
        </p:blipFill>
        <p:spPr bwMode="gray">
          <a:xfrm>
            <a:off x="0" y="0"/>
            <a:ext cx="12195175" cy="3430588"/>
          </a:xfrm>
          <a:prstGeom prst="rect">
            <a:avLst/>
          </a:prstGeom>
          <a:noFill/>
        </p:spPr>
      </p:pic>
    </p:spTree>
    <p:extLst>
      <p:ext uri="{BB962C8B-B14F-4D97-AF65-F5344CB8AC3E}">
        <p14:creationId xmlns:p14="http://schemas.microsoft.com/office/powerpoint/2010/main" val="3262179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97ADB34A-B585-4AFD-B0BB-5D63A8F5173C}"/>
              </a:ext>
            </a:extLst>
          </p:cNvPr>
          <p:cNvPicPr>
            <a:picLocks noChangeAspect="1"/>
          </p:cNvPicPr>
          <p:nvPr/>
        </p:nvPicPr>
        <p:blipFill>
          <a:blip r:embed="rId3"/>
          <a:stretch>
            <a:fillRect/>
          </a:stretch>
        </p:blipFill>
        <p:spPr>
          <a:xfrm>
            <a:off x="2271860" y="1027232"/>
            <a:ext cx="9534165" cy="5727074"/>
          </a:xfrm>
          <a:prstGeom prst="rect">
            <a:avLst/>
          </a:prstGeom>
        </p:spPr>
      </p:pic>
      <p:sp>
        <p:nvSpPr>
          <p:cNvPr id="5" name="Title 4">
            <a:extLst>
              <a:ext uri="{FF2B5EF4-FFF2-40B4-BE49-F238E27FC236}">
                <a16:creationId xmlns:a16="http://schemas.microsoft.com/office/drawing/2014/main" id="{D73E6B03-9E31-49D0-8F21-3D990FA7946F}"/>
              </a:ext>
            </a:extLst>
          </p:cNvPr>
          <p:cNvSpPr>
            <a:spLocks noGrp="1"/>
          </p:cNvSpPr>
          <p:nvPr>
            <p:ph type="title"/>
          </p:nvPr>
        </p:nvSpPr>
        <p:spPr>
          <a:xfrm>
            <a:off x="504001" y="504000"/>
            <a:ext cx="11186476" cy="369332"/>
          </a:xfrm>
        </p:spPr>
        <p:txBody>
          <a:bodyPr>
            <a:normAutofit/>
          </a:bodyPr>
          <a:lstStyle/>
          <a:p>
            <a:r>
              <a:rPr lang="ja-JP"/>
              <a:t>早期支払申し入れの操作性の改善</a:t>
            </a:r>
          </a:p>
        </p:txBody>
      </p:sp>
      <p:sp>
        <p:nvSpPr>
          <p:cNvPr id="24" name="Speech Bubble: Rectangle 23">
            <a:extLst>
              <a:ext uri="{FF2B5EF4-FFF2-40B4-BE49-F238E27FC236}">
                <a16:creationId xmlns:a16="http://schemas.microsoft.com/office/drawing/2014/main" id="{167BACCF-739F-43B9-8E4A-DC020503CAF5}"/>
              </a:ext>
            </a:extLst>
          </p:cNvPr>
          <p:cNvSpPr/>
          <p:nvPr/>
        </p:nvSpPr>
        <p:spPr bwMode="gray">
          <a:xfrm>
            <a:off x="389150" y="1219200"/>
            <a:ext cx="2052392" cy="1005526"/>
          </a:xfrm>
          <a:prstGeom prst="wedgeRectCallout">
            <a:avLst>
              <a:gd name="adj1" fmla="val 50654"/>
              <a:gd name="adj2" fmla="val 111637"/>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lang="ja-JP" sz="1600">
                <a:solidFill>
                  <a:schemeClr val="bg1"/>
                </a:solidFill>
                <a:ea typeface="Arial Unicode MS" pitchFamily="34" charset="-128"/>
                <a:cs typeface="Arial Unicode MS" pitchFamily="34" charset="-128"/>
              </a:rPr>
              <a:t>「支払アクティビティ」権限を持つユーザーは...</a:t>
            </a:r>
          </a:p>
        </p:txBody>
      </p:sp>
      <p:sp>
        <p:nvSpPr>
          <p:cNvPr id="7" name="Speech Bubble: Rectangle 6">
            <a:extLst>
              <a:ext uri="{FF2B5EF4-FFF2-40B4-BE49-F238E27FC236}">
                <a16:creationId xmlns:a16="http://schemas.microsoft.com/office/drawing/2014/main" id="{25987FF5-64CB-47A3-9AD8-3B7F606659A4}"/>
              </a:ext>
            </a:extLst>
          </p:cNvPr>
          <p:cNvSpPr/>
          <p:nvPr/>
        </p:nvSpPr>
        <p:spPr bwMode="gray">
          <a:xfrm>
            <a:off x="389151" y="4025245"/>
            <a:ext cx="2052392" cy="727436"/>
          </a:xfrm>
          <a:prstGeom prst="wedgeRectCallout">
            <a:avLst>
              <a:gd name="adj1" fmla="val 70184"/>
              <a:gd name="adj2" fmla="val 98152"/>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lang="ja-JP" sz="1600">
                <a:solidFill>
                  <a:schemeClr val="bg1"/>
                </a:solidFill>
                <a:ea typeface="Arial Unicode MS" pitchFamily="34" charset="-128"/>
                <a:cs typeface="Arial Unicode MS" pitchFamily="34" charset="-128"/>
              </a:rPr>
              <a:t>... 申し入れ日を確認および変更できます</a:t>
            </a:r>
          </a:p>
        </p:txBody>
      </p:sp>
      <p:sp>
        <p:nvSpPr>
          <p:cNvPr id="8" name="Speech Bubble: Rectangle 7">
            <a:extLst>
              <a:ext uri="{FF2B5EF4-FFF2-40B4-BE49-F238E27FC236}">
                <a16:creationId xmlns:a16="http://schemas.microsoft.com/office/drawing/2014/main" id="{7D0FE19F-47DA-4948-8194-123A85DEE241}"/>
              </a:ext>
            </a:extLst>
          </p:cNvPr>
          <p:cNvSpPr/>
          <p:nvPr/>
        </p:nvSpPr>
        <p:spPr bwMode="gray">
          <a:xfrm>
            <a:off x="7301163" y="1040484"/>
            <a:ext cx="2052392" cy="727436"/>
          </a:xfrm>
          <a:prstGeom prst="wedgeRectCallout">
            <a:avLst>
              <a:gd name="adj1" fmla="val 90482"/>
              <a:gd name="adj2" fmla="val 10935"/>
            </a:avLst>
          </a:prstGeom>
          <a:solidFill>
            <a:schemeClr val="accent1"/>
          </a:solidFill>
          <a:ln w="25400" algn="ctr">
            <a:solidFill>
              <a:schemeClr val="accent1"/>
            </a:solidFill>
            <a:miter lim="800000"/>
            <a:headEnd/>
            <a:tailEnd/>
          </a:ln>
        </p:spPr>
        <p:txBody>
          <a:bodyPr lIns="90000" tIns="72000" rIns="90000" bIns="72000" rtlCol="0" anchor="ctr">
            <a:normAutofit fontScale="92500" lnSpcReduction="20000"/>
          </a:bodyPr>
          <a:lstStyle/>
          <a:p>
            <a:pPr marR="0" algn="ctr" defTabSz="914400" eaLnBrk="1" fontAlgn="base" latinLnBrk="0" hangingPunct="1">
              <a:lnSpc>
                <a:spcPct val="100000"/>
              </a:lnSpc>
              <a:spcBef>
                <a:spcPct val="50000"/>
              </a:spcBef>
              <a:spcAft>
                <a:spcPct val="0"/>
              </a:spcAft>
              <a:buClr>
                <a:srgbClr val="F0AB00"/>
              </a:buClr>
              <a:buSzPct val="80000"/>
              <a:tabLst/>
            </a:pPr>
            <a:r>
              <a:rPr lang="ja-JP" sz="1600">
                <a:solidFill>
                  <a:schemeClr val="bg1"/>
                </a:solidFill>
                <a:ea typeface="Arial Unicode MS" pitchFamily="34" charset="-128"/>
                <a:cs typeface="Arial Unicode MS" pitchFamily="34" charset="-128"/>
              </a:rPr>
              <a:t>... 申し入れを受け入れることができません</a:t>
            </a:r>
          </a:p>
        </p:txBody>
      </p:sp>
      <p:sp>
        <p:nvSpPr>
          <p:cNvPr id="9" name="Speech Bubble: Rectangle 8">
            <a:extLst>
              <a:ext uri="{FF2B5EF4-FFF2-40B4-BE49-F238E27FC236}">
                <a16:creationId xmlns:a16="http://schemas.microsoft.com/office/drawing/2014/main" id="{C49D3108-2A58-4313-A899-37AEE0EFBF84}"/>
              </a:ext>
            </a:extLst>
          </p:cNvPr>
          <p:cNvSpPr/>
          <p:nvPr/>
        </p:nvSpPr>
        <p:spPr bwMode="gray">
          <a:xfrm>
            <a:off x="7447722" y="3009433"/>
            <a:ext cx="2343978" cy="727436"/>
          </a:xfrm>
          <a:prstGeom prst="wedgeRectCallout">
            <a:avLst>
              <a:gd name="adj1" fmla="val 23405"/>
              <a:gd name="adj2" fmla="val -167143"/>
            </a:avLst>
          </a:prstGeom>
          <a:solidFill>
            <a:schemeClr val="accent1"/>
          </a:solidFill>
          <a:ln w="25400" algn="ctr">
            <a:solidFill>
              <a:schemeClr val="accent1"/>
            </a:solidFill>
            <a:miter lim="800000"/>
            <a:headEnd/>
            <a:tailEnd/>
          </a:ln>
        </p:spPr>
        <p:txBody>
          <a:bodyPr lIns="90000" tIns="72000" rIns="90000" bIns="72000" rtlCol="0" anchor="ctr">
            <a:normAutofit fontScale="92500" lnSpcReduction="20000"/>
          </a:bodyPr>
          <a:lstStyle/>
          <a:p>
            <a:pPr marR="0" algn="ctr" defTabSz="914400" eaLnBrk="1" fontAlgn="base" latinLnBrk="0" hangingPunct="1">
              <a:lnSpc>
                <a:spcPct val="100000"/>
              </a:lnSpc>
              <a:spcBef>
                <a:spcPct val="50000"/>
              </a:spcBef>
              <a:spcAft>
                <a:spcPct val="0"/>
              </a:spcAft>
              <a:buClr>
                <a:srgbClr val="F0AB00"/>
              </a:buClr>
              <a:buSzPct val="80000"/>
              <a:tabLst/>
            </a:pPr>
            <a:r>
              <a:rPr lang="ja-JP" sz="1600">
                <a:solidFill>
                  <a:schemeClr val="bg1"/>
                </a:solidFill>
                <a:ea typeface="Arial Unicode MS" pitchFamily="34" charset="-128"/>
                <a:cs typeface="Arial Unicode MS" pitchFamily="34" charset="-128"/>
              </a:rPr>
              <a:t>... 受入のためのアクセス権を取得する方法が示されます</a:t>
            </a:r>
          </a:p>
        </p:txBody>
      </p:sp>
    </p:spTree>
    <p:extLst>
      <p:ext uri="{BB962C8B-B14F-4D97-AF65-F5344CB8AC3E}">
        <p14:creationId xmlns:p14="http://schemas.microsoft.com/office/powerpoint/2010/main" val="1391301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92EA8F0-291E-4B3C-A716-9F8E58761798}"/>
              </a:ext>
            </a:extLst>
          </p:cNvPr>
          <p:cNvPicPr>
            <a:picLocks noChangeAspect="1"/>
          </p:cNvPicPr>
          <p:nvPr/>
        </p:nvPicPr>
        <p:blipFill>
          <a:blip r:embed="rId3"/>
          <a:stretch>
            <a:fillRect/>
          </a:stretch>
        </p:blipFill>
        <p:spPr>
          <a:xfrm>
            <a:off x="2990761" y="1035057"/>
            <a:ext cx="8699208" cy="4285505"/>
          </a:xfrm>
          <a:prstGeom prst="rect">
            <a:avLst/>
          </a:prstGeom>
        </p:spPr>
      </p:pic>
      <p:sp>
        <p:nvSpPr>
          <p:cNvPr id="5" name="Title 4">
            <a:extLst>
              <a:ext uri="{FF2B5EF4-FFF2-40B4-BE49-F238E27FC236}">
                <a16:creationId xmlns:a16="http://schemas.microsoft.com/office/drawing/2014/main" id="{D73E6B03-9E31-49D0-8F21-3D990FA7946F}"/>
              </a:ext>
            </a:extLst>
          </p:cNvPr>
          <p:cNvSpPr>
            <a:spLocks noGrp="1"/>
          </p:cNvSpPr>
          <p:nvPr>
            <p:ph type="title"/>
          </p:nvPr>
        </p:nvSpPr>
        <p:spPr>
          <a:xfrm>
            <a:off x="504001" y="504000"/>
            <a:ext cx="11186476" cy="369332"/>
          </a:xfrm>
        </p:spPr>
        <p:txBody>
          <a:bodyPr>
            <a:normAutofit/>
          </a:bodyPr>
          <a:lstStyle/>
          <a:p>
            <a:r>
              <a:rPr lang="ja-JP"/>
              <a:t>早期支払申し入れの操作性の改善 - 複数の申し入れ</a:t>
            </a:r>
          </a:p>
        </p:txBody>
      </p:sp>
      <p:sp>
        <p:nvSpPr>
          <p:cNvPr id="23" name="Speech Bubble: Rectangle 22">
            <a:extLst>
              <a:ext uri="{FF2B5EF4-FFF2-40B4-BE49-F238E27FC236}">
                <a16:creationId xmlns:a16="http://schemas.microsoft.com/office/drawing/2014/main" id="{1C2D673E-2156-46B0-A1E7-0A9118C4C231}"/>
              </a:ext>
            </a:extLst>
          </p:cNvPr>
          <p:cNvSpPr/>
          <p:nvPr/>
        </p:nvSpPr>
        <p:spPr bwMode="gray">
          <a:xfrm>
            <a:off x="6018681" y="2329396"/>
            <a:ext cx="2144931" cy="957143"/>
          </a:xfrm>
          <a:prstGeom prst="wedgeRectCallout">
            <a:avLst>
              <a:gd name="adj1" fmla="val -120076"/>
              <a:gd name="adj2" fmla="val 25868"/>
            </a:avLst>
          </a:prstGeom>
          <a:solidFill>
            <a:schemeClr val="accent1"/>
          </a:solidFill>
          <a:ln w="25400" algn="ctr">
            <a:solidFill>
              <a:schemeClr val="accent1"/>
            </a:solidFill>
            <a:miter lim="800000"/>
            <a:headEnd/>
            <a:tailEnd/>
          </a:ln>
        </p:spPr>
        <p:txBody>
          <a:bodyPr lIns="90000" tIns="72000" rIns="90000" bIns="72000" rtlCol="0" anchor="ctr">
            <a:normAutofit fontScale="92500"/>
          </a:bodyPr>
          <a:lstStyle/>
          <a:p>
            <a:pPr marR="0" algn="ctr" defTabSz="914400" eaLnBrk="1" fontAlgn="base" latinLnBrk="0" hangingPunct="1">
              <a:lnSpc>
                <a:spcPct val="100000"/>
              </a:lnSpc>
              <a:spcBef>
                <a:spcPct val="50000"/>
              </a:spcBef>
              <a:spcAft>
                <a:spcPct val="0"/>
              </a:spcAft>
              <a:buClr>
                <a:srgbClr val="F0AB00"/>
              </a:buClr>
              <a:buSzPct val="80000"/>
              <a:tabLst/>
            </a:pPr>
            <a:r>
              <a:rPr lang="ja-JP" sz="1600">
                <a:solidFill>
                  <a:schemeClr val="bg1"/>
                </a:solidFill>
                <a:ea typeface="Arial Unicode MS" pitchFamily="34" charset="-128"/>
                <a:cs typeface="Arial Unicode MS" pitchFamily="34" charset="-128"/>
              </a:rPr>
              <a:t>資金担当者は申し入れを「確認して受け入れる」ことができます</a:t>
            </a:r>
          </a:p>
        </p:txBody>
      </p:sp>
      <p:sp>
        <p:nvSpPr>
          <p:cNvPr id="24" name="Speech Bubble: Rectangle 23">
            <a:extLst>
              <a:ext uri="{FF2B5EF4-FFF2-40B4-BE49-F238E27FC236}">
                <a16:creationId xmlns:a16="http://schemas.microsoft.com/office/drawing/2014/main" id="{167BACCF-739F-43B9-8E4A-DC020503CAF5}"/>
              </a:ext>
            </a:extLst>
          </p:cNvPr>
          <p:cNvSpPr/>
          <p:nvPr/>
        </p:nvSpPr>
        <p:spPr bwMode="gray">
          <a:xfrm>
            <a:off x="504001" y="3551583"/>
            <a:ext cx="1975248" cy="1039271"/>
          </a:xfrm>
          <a:prstGeom prst="wedgeRectCallout">
            <a:avLst>
              <a:gd name="adj1" fmla="val 79371"/>
              <a:gd name="adj2" fmla="val 24722"/>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資金担当者は</a:t>
            </a:r>
            <a:r>
              <a:rPr lang="ja-JP" sz="1600">
                <a:solidFill>
                  <a:schemeClr val="bg1"/>
                </a:solidFill>
                <a:ea typeface="Arial Unicode MS" pitchFamily="34" charset="-128"/>
                <a:cs typeface="Arial Unicode MS" pitchFamily="34" charset="-128"/>
              </a:rPr>
              <a:t> 1 つまたは複数の項目を選択できます</a:t>
            </a:r>
          </a:p>
        </p:txBody>
      </p:sp>
      <p:sp>
        <p:nvSpPr>
          <p:cNvPr id="9" name="Rectangle 8">
            <a:extLst>
              <a:ext uri="{FF2B5EF4-FFF2-40B4-BE49-F238E27FC236}">
                <a16:creationId xmlns:a16="http://schemas.microsoft.com/office/drawing/2014/main" id="{CEFF6327-56EF-42E9-BB65-8DE5D552FFEB}"/>
              </a:ext>
            </a:extLst>
          </p:cNvPr>
          <p:cNvSpPr/>
          <p:nvPr/>
        </p:nvSpPr>
        <p:spPr bwMode="gray">
          <a:xfrm>
            <a:off x="3216925" y="3816136"/>
            <a:ext cx="252139" cy="77471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296611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a:extLst>
              <a:ext uri="{FF2B5EF4-FFF2-40B4-BE49-F238E27FC236}">
                <a16:creationId xmlns:a16="http://schemas.microsoft.com/office/drawing/2014/main" id="{096C815E-0615-489C-A7A6-DCE5C50348F3}"/>
              </a:ext>
            </a:extLst>
          </p:cNvPr>
          <p:cNvPicPr>
            <a:picLocks noChangeAspect="1"/>
          </p:cNvPicPr>
          <p:nvPr/>
        </p:nvPicPr>
        <p:blipFill>
          <a:blip r:embed="rId3"/>
          <a:stretch>
            <a:fillRect/>
          </a:stretch>
        </p:blipFill>
        <p:spPr>
          <a:xfrm>
            <a:off x="2990761" y="1035056"/>
            <a:ext cx="8699208" cy="4285505"/>
          </a:xfrm>
          <a:prstGeom prst="rect">
            <a:avLst/>
          </a:prstGeom>
        </p:spPr>
      </p:pic>
      <p:sp>
        <p:nvSpPr>
          <p:cNvPr id="5" name="Title 4">
            <a:extLst>
              <a:ext uri="{FF2B5EF4-FFF2-40B4-BE49-F238E27FC236}">
                <a16:creationId xmlns:a16="http://schemas.microsoft.com/office/drawing/2014/main" id="{D73E6B03-9E31-49D0-8F21-3D990FA7946F}"/>
              </a:ext>
            </a:extLst>
          </p:cNvPr>
          <p:cNvSpPr>
            <a:spLocks noGrp="1"/>
          </p:cNvSpPr>
          <p:nvPr>
            <p:ph type="title"/>
          </p:nvPr>
        </p:nvSpPr>
        <p:spPr>
          <a:xfrm>
            <a:off x="504001" y="504000"/>
            <a:ext cx="11186476" cy="369332"/>
          </a:xfrm>
        </p:spPr>
        <p:txBody>
          <a:bodyPr>
            <a:normAutofit/>
          </a:bodyPr>
          <a:lstStyle/>
          <a:p>
            <a:r>
              <a:rPr lang="ja-JP"/>
              <a:t>早期支払申し入れの操作性の改善 - 複数の申し入れ</a:t>
            </a:r>
          </a:p>
        </p:txBody>
      </p:sp>
      <p:sp>
        <p:nvSpPr>
          <p:cNvPr id="24" name="Speech Bubble: Rectangle 23">
            <a:extLst>
              <a:ext uri="{FF2B5EF4-FFF2-40B4-BE49-F238E27FC236}">
                <a16:creationId xmlns:a16="http://schemas.microsoft.com/office/drawing/2014/main" id="{167BACCF-739F-43B9-8E4A-DC020503CAF5}"/>
              </a:ext>
            </a:extLst>
          </p:cNvPr>
          <p:cNvSpPr/>
          <p:nvPr/>
        </p:nvSpPr>
        <p:spPr bwMode="gray">
          <a:xfrm>
            <a:off x="334316" y="3429000"/>
            <a:ext cx="2144931" cy="780070"/>
          </a:xfrm>
          <a:prstGeom prst="wedgeRectCallout">
            <a:avLst>
              <a:gd name="adj1" fmla="val 79371"/>
              <a:gd name="adj2" fmla="val 24722"/>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資金担当者は</a:t>
            </a:r>
            <a:r>
              <a:rPr lang="ja-JP" sz="1600">
                <a:solidFill>
                  <a:schemeClr val="bg1"/>
                </a:solidFill>
                <a:ea typeface="Arial Unicode MS" pitchFamily="34" charset="-128"/>
                <a:cs typeface="Arial Unicode MS" pitchFamily="34" charset="-128"/>
              </a:rPr>
              <a:t>項目を削除できます</a:t>
            </a:r>
          </a:p>
        </p:txBody>
      </p:sp>
      <p:sp>
        <p:nvSpPr>
          <p:cNvPr id="9" name="Rectangle 8">
            <a:extLst>
              <a:ext uri="{FF2B5EF4-FFF2-40B4-BE49-F238E27FC236}">
                <a16:creationId xmlns:a16="http://schemas.microsoft.com/office/drawing/2014/main" id="{CEFF6327-56EF-42E9-BB65-8DE5D552FFEB}"/>
              </a:ext>
            </a:extLst>
          </p:cNvPr>
          <p:cNvSpPr/>
          <p:nvPr/>
        </p:nvSpPr>
        <p:spPr bwMode="gray">
          <a:xfrm>
            <a:off x="3339473" y="3916713"/>
            <a:ext cx="252139" cy="77471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0" name="Speech Bubble: Rectangle 9">
            <a:extLst>
              <a:ext uri="{FF2B5EF4-FFF2-40B4-BE49-F238E27FC236}">
                <a16:creationId xmlns:a16="http://schemas.microsoft.com/office/drawing/2014/main" id="{FEDAFF40-6CD2-4C27-8BF9-D8DB1714A587}"/>
              </a:ext>
            </a:extLst>
          </p:cNvPr>
          <p:cNvSpPr/>
          <p:nvPr/>
        </p:nvSpPr>
        <p:spPr bwMode="gray">
          <a:xfrm>
            <a:off x="334318" y="1271833"/>
            <a:ext cx="2144931" cy="1377099"/>
          </a:xfrm>
          <a:prstGeom prst="wedgeRectCallout">
            <a:avLst>
              <a:gd name="adj1" fmla="val 79371"/>
              <a:gd name="adj2" fmla="val 24722"/>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lang="ja-JP" sz="1600">
                <a:solidFill>
                  <a:schemeClr val="bg1"/>
                </a:solidFill>
                <a:ea typeface="Arial Unicode MS" pitchFamily="34" charset="-128"/>
                <a:cs typeface="Arial Unicode MS" pitchFamily="34" charset="-128"/>
              </a:rPr>
              <a:t>単一の申し入れと構造が同じです (対話形式、ヘッダー、詳細、税テーブル)</a:t>
            </a:r>
          </a:p>
        </p:txBody>
      </p:sp>
      <p:sp>
        <p:nvSpPr>
          <p:cNvPr id="11" name="Speech Bubble: Rectangle 10">
            <a:extLst>
              <a:ext uri="{FF2B5EF4-FFF2-40B4-BE49-F238E27FC236}">
                <a16:creationId xmlns:a16="http://schemas.microsoft.com/office/drawing/2014/main" id="{F130D6B3-6A7C-4AEB-831B-CA950D39E56D}"/>
              </a:ext>
            </a:extLst>
          </p:cNvPr>
          <p:cNvSpPr/>
          <p:nvPr/>
        </p:nvSpPr>
        <p:spPr bwMode="gray">
          <a:xfrm>
            <a:off x="334316" y="4761374"/>
            <a:ext cx="2144931" cy="877802"/>
          </a:xfrm>
          <a:prstGeom prst="wedgeRectCallout">
            <a:avLst>
              <a:gd name="adj1" fmla="val 132550"/>
              <a:gd name="adj2" fmla="val -30535"/>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すべての金額は組織の通貨で表示されます</a:t>
            </a:r>
          </a:p>
        </p:txBody>
      </p:sp>
      <p:sp>
        <p:nvSpPr>
          <p:cNvPr id="8" name="Rectangle 7">
            <a:extLst>
              <a:ext uri="{FF2B5EF4-FFF2-40B4-BE49-F238E27FC236}">
                <a16:creationId xmlns:a16="http://schemas.microsoft.com/office/drawing/2014/main" id="{A1CF19A4-5765-9A44-AEF4-6871A521EE27}"/>
              </a:ext>
            </a:extLst>
          </p:cNvPr>
          <p:cNvSpPr/>
          <p:nvPr/>
        </p:nvSpPr>
        <p:spPr bwMode="gray">
          <a:xfrm>
            <a:off x="3818467" y="3916713"/>
            <a:ext cx="373824" cy="172069"/>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2" name="Rectangle 11">
            <a:extLst>
              <a:ext uri="{FF2B5EF4-FFF2-40B4-BE49-F238E27FC236}">
                <a16:creationId xmlns:a16="http://schemas.microsoft.com/office/drawing/2014/main" id="{ADE3B114-9B49-A344-9AA0-E8D92BE3335F}"/>
              </a:ext>
            </a:extLst>
          </p:cNvPr>
          <p:cNvSpPr/>
          <p:nvPr/>
        </p:nvSpPr>
        <p:spPr bwMode="gray">
          <a:xfrm>
            <a:off x="3818467" y="4570298"/>
            <a:ext cx="373824" cy="83008"/>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3" name="Rectangle 12">
            <a:extLst>
              <a:ext uri="{FF2B5EF4-FFF2-40B4-BE49-F238E27FC236}">
                <a16:creationId xmlns:a16="http://schemas.microsoft.com/office/drawing/2014/main" id="{4C396C19-7EEE-0E43-A8AB-1981A9305A9A}"/>
              </a:ext>
            </a:extLst>
          </p:cNvPr>
          <p:cNvSpPr/>
          <p:nvPr/>
        </p:nvSpPr>
        <p:spPr bwMode="gray">
          <a:xfrm>
            <a:off x="3818467" y="4288036"/>
            <a:ext cx="373824" cy="83008"/>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076950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3F212A39-4D53-4DAB-9BF9-06C2AD6F93FC}"/>
              </a:ext>
            </a:extLst>
          </p:cNvPr>
          <p:cNvPicPr>
            <a:picLocks noChangeAspect="1"/>
          </p:cNvPicPr>
          <p:nvPr/>
        </p:nvPicPr>
        <p:blipFill>
          <a:blip r:embed="rId3"/>
          <a:stretch>
            <a:fillRect/>
          </a:stretch>
        </p:blipFill>
        <p:spPr>
          <a:xfrm>
            <a:off x="2990761" y="1035056"/>
            <a:ext cx="8699208" cy="4278749"/>
          </a:xfrm>
          <a:prstGeom prst="rect">
            <a:avLst/>
          </a:prstGeom>
        </p:spPr>
      </p:pic>
      <p:sp>
        <p:nvSpPr>
          <p:cNvPr id="5" name="Title 4">
            <a:extLst>
              <a:ext uri="{FF2B5EF4-FFF2-40B4-BE49-F238E27FC236}">
                <a16:creationId xmlns:a16="http://schemas.microsoft.com/office/drawing/2014/main" id="{D73E6B03-9E31-49D0-8F21-3D990FA7946F}"/>
              </a:ext>
            </a:extLst>
          </p:cNvPr>
          <p:cNvSpPr>
            <a:spLocks noGrp="1"/>
          </p:cNvSpPr>
          <p:nvPr>
            <p:ph type="title"/>
          </p:nvPr>
        </p:nvSpPr>
        <p:spPr>
          <a:xfrm>
            <a:off x="504001" y="504000"/>
            <a:ext cx="11186476" cy="369332"/>
          </a:xfrm>
        </p:spPr>
        <p:txBody>
          <a:bodyPr>
            <a:normAutofit/>
          </a:bodyPr>
          <a:lstStyle/>
          <a:p>
            <a:r>
              <a:rPr lang="ja-JP"/>
              <a:t>早期支払申し入れの操作性の改善 - 複数の申し入れ</a:t>
            </a:r>
          </a:p>
        </p:txBody>
      </p:sp>
      <p:sp>
        <p:nvSpPr>
          <p:cNvPr id="10" name="Speech Bubble: Rectangle 9">
            <a:extLst>
              <a:ext uri="{FF2B5EF4-FFF2-40B4-BE49-F238E27FC236}">
                <a16:creationId xmlns:a16="http://schemas.microsoft.com/office/drawing/2014/main" id="{FEDAFF40-6CD2-4C27-8BF9-D8DB1714A587}"/>
              </a:ext>
            </a:extLst>
          </p:cNvPr>
          <p:cNvSpPr/>
          <p:nvPr/>
        </p:nvSpPr>
        <p:spPr bwMode="gray">
          <a:xfrm>
            <a:off x="504001" y="2793458"/>
            <a:ext cx="1880980" cy="901787"/>
          </a:xfrm>
          <a:prstGeom prst="wedgeRectCallout">
            <a:avLst>
              <a:gd name="adj1" fmla="val 79371"/>
              <a:gd name="adj2" fmla="val 24722"/>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lang="ja-JP" sz="1600">
                <a:solidFill>
                  <a:schemeClr val="bg1"/>
                </a:solidFill>
                <a:ea typeface="Arial Unicode MS" pitchFamily="34" charset="-128"/>
                <a:cs typeface="Arial Unicode MS" pitchFamily="34" charset="-128"/>
              </a:rPr>
              <a:t>以前のページと構造が同じです</a:t>
            </a:r>
          </a:p>
        </p:txBody>
      </p:sp>
      <p:sp>
        <p:nvSpPr>
          <p:cNvPr id="11" name="Speech Bubble: Rectangle 10">
            <a:extLst>
              <a:ext uri="{FF2B5EF4-FFF2-40B4-BE49-F238E27FC236}">
                <a16:creationId xmlns:a16="http://schemas.microsoft.com/office/drawing/2014/main" id="{F130D6B3-6A7C-4AEB-831B-CA950D39E56D}"/>
              </a:ext>
            </a:extLst>
          </p:cNvPr>
          <p:cNvSpPr/>
          <p:nvPr/>
        </p:nvSpPr>
        <p:spPr bwMode="gray">
          <a:xfrm>
            <a:off x="504001" y="4458717"/>
            <a:ext cx="1880980" cy="901788"/>
          </a:xfrm>
          <a:prstGeom prst="wedgeRectCallout">
            <a:avLst>
              <a:gd name="adj1" fmla="val 80250"/>
              <a:gd name="adj2" fmla="val -46216"/>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すべての金額は組織の通貨で表示されます</a:t>
            </a:r>
          </a:p>
        </p:txBody>
      </p:sp>
      <p:sp>
        <p:nvSpPr>
          <p:cNvPr id="12" name="Speech Bubble: Rectangle 11">
            <a:extLst>
              <a:ext uri="{FF2B5EF4-FFF2-40B4-BE49-F238E27FC236}">
                <a16:creationId xmlns:a16="http://schemas.microsoft.com/office/drawing/2014/main" id="{9E32742A-77F4-4A56-A013-31389D99FAB6}"/>
              </a:ext>
            </a:extLst>
          </p:cNvPr>
          <p:cNvSpPr/>
          <p:nvPr/>
        </p:nvSpPr>
        <p:spPr bwMode="gray">
          <a:xfrm>
            <a:off x="504001" y="1497496"/>
            <a:ext cx="1880980" cy="901787"/>
          </a:xfrm>
          <a:prstGeom prst="wedgeRectCallout">
            <a:avLst>
              <a:gd name="adj1" fmla="val 79371"/>
              <a:gd name="adj2" fmla="val 24722"/>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lang="ja-JP" sz="1600">
                <a:solidFill>
                  <a:schemeClr val="bg1"/>
                </a:solidFill>
                <a:ea typeface="Arial Unicode MS" pitchFamily="34" charset="-128"/>
                <a:cs typeface="Arial Unicode MS" pitchFamily="34" charset="-128"/>
              </a:rPr>
              <a:t>新しい確認ページ</a:t>
            </a:r>
          </a:p>
        </p:txBody>
      </p:sp>
      <p:sp>
        <p:nvSpPr>
          <p:cNvPr id="8" name="Rectangle 7">
            <a:extLst>
              <a:ext uri="{FF2B5EF4-FFF2-40B4-BE49-F238E27FC236}">
                <a16:creationId xmlns:a16="http://schemas.microsoft.com/office/drawing/2014/main" id="{DE0DBAE8-7F32-BE49-96EB-DD6B2A56D8BA}"/>
              </a:ext>
            </a:extLst>
          </p:cNvPr>
          <p:cNvSpPr/>
          <p:nvPr/>
        </p:nvSpPr>
        <p:spPr bwMode="gray">
          <a:xfrm>
            <a:off x="3400012" y="4286437"/>
            <a:ext cx="373824" cy="78725"/>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9" name="Rectangle 8">
            <a:extLst>
              <a:ext uri="{FF2B5EF4-FFF2-40B4-BE49-F238E27FC236}">
                <a16:creationId xmlns:a16="http://schemas.microsoft.com/office/drawing/2014/main" id="{1B390895-9E65-4C42-BAA2-93CF9BDD578F}"/>
              </a:ext>
            </a:extLst>
          </p:cNvPr>
          <p:cNvSpPr/>
          <p:nvPr/>
        </p:nvSpPr>
        <p:spPr bwMode="gray">
          <a:xfrm>
            <a:off x="3400012" y="4780741"/>
            <a:ext cx="373824" cy="66295"/>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4" name="Rectangle 13">
            <a:extLst>
              <a:ext uri="{FF2B5EF4-FFF2-40B4-BE49-F238E27FC236}">
                <a16:creationId xmlns:a16="http://schemas.microsoft.com/office/drawing/2014/main" id="{2B00717F-7C0A-AF4C-9DB4-0F67A2769EA3}"/>
              </a:ext>
            </a:extLst>
          </p:cNvPr>
          <p:cNvSpPr/>
          <p:nvPr/>
        </p:nvSpPr>
        <p:spPr bwMode="gray">
          <a:xfrm>
            <a:off x="3400012" y="4492801"/>
            <a:ext cx="373824" cy="160301"/>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570175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64E861C6-471D-4E5A-B269-78E1AC811594}"/>
              </a:ext>
            </a:extLst>
          </p:cNvPr>
          <p:cNvPicPr>
            <a:picLocks noChangeAspect="1"/>
          </p:cNvPicPr>
          <p:nvPr/>
        </p:nvPicPr>
        <p:blipFill>
          <a:blip r:embed="rId3"/>
          <a:stretch>
            <a:fillRect/>
          </a:stretch>
        </p:blipFill>
        <p:spPr>
          <a:xfrm>
            <a:off x="504001" y="1081692"/>
            <a:ext cx="7387609" cy="5272308"/>
          </a:xfrm>
          <a:prstGeom prst="rect">
            <a:avLst/>
          </a:prstGeom>
          <a:ln>
            <a:solidFill>
              <a:schemeClr val="tx1"/>
            </a:solidFill>
          </a:ln>
        </p:spPr>
      </p:pic>
      <p:sp>
        <p:nvSpPr>
          <p:cNvPr id="7" name="Speech Bubble: Rectangle 6">
            <a:extLst>
              <a:ext uri="{FF2B5EF4-FFF2-40B4-BE49-F238E27FC236}">
                <a16:creationId xmlns:a16="http://schemas.microsoft.com/office/drawing/2014/main" id="{25987FF5-64CB-47A3-9AD8-3B7F606659A4}"/>
              </a:ext>
            </a:extLst>
          </p:cNvPr>
          <p:cNvSpPr/>
          <p:nvPr/>
        </p:nvSpPr>
        <p:spPr bwMode="gray">
          <a:xfrm>
            <a:off x="8434873" y="3528353"/>
            <a:ext cx="2514633" cy="727436"/>
          </a:xfrm>
          <a:prstGeom prst="wedgeRectCallout">
            <a:avLst>
              <a:gd name="adj1" fmla="val -80029"/>
              <a:gd name="adj2" fmla="val 47581"/>
            </a:avLst>
          </a:prstGeom>
          <a:solidFill>
            <a:schemeClr val="accent1"/>
          </a:solidFill>
          <a:ln w="25400" algn="ctr">
            <a:solidFill>
              <a:schemeClr val="accent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ja-JP" sz="1600">
                <a:solidFill>
                  <a:schemeClr val="bg1"/>
                </a:solidFill>
                <a:ea typeface="Arial Unicode MS" pitchFamily="34" charset="-128"/>
                <a:cs typeface="Arial Unicode MS" pitchFamily="34" charset="-128"/>
              </a:rPr>
              <a:t>税額 (該当する場合)</a:t>
            </a:r>
          </a:p>
        </p:txBody>
      </p:sp>
      <p:sp>
        <p:nvSpPr>
          <p:cNvPr id="8" name="Speech Bubble: Rectangle 7">
            <a:extLst>
              <a:ext uri="{FF2B5EF4-FFF2-40B4-BE49-F238E27FC236}">
                <a16:creationId xmlns:a16="http://schemas.microsoft.com/office/drawing/2014/main" id="{7D0FE19F-47DA-4948-8194-123A85DEE241}"/>
              </a:ext>
            </a:extLst>
          </p:cNvPr>
          <p:cNvSpPr/>
          <p:nvPr/>
        </p:nvSpPr>
        <p:spPr bwMode="gray">
          <a:xfrm>
            <a:off x="8413608" y="5413112"/>
            <a:ext cx="2514632" cy="727436"/>
          </a:xfrm>
          <a:prstGeom prst="wedgeRectCallout">
            <a:avLst>
              <a:gd name="adj1" fmla="val -145693"/>
              <a:gd name="adj2" fmla="val 42269"/>
            </a:avLst>
          </a:prstGeom>
          <a:solidFill>
            <a:schemeClr val="accent1"/>
          </a:solidFill>
          <a:ln w="25400" algn="ctr">
            <a:solidFill>
              <a:schemeClr val="accent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ja-JP" sz="1600">
                <a:solidFill>
                  <a:schemeClr val="bg1"/>
                </a:solidFill>
                <a:ea typeface="Arial Unicode MS" pitchFamily="34" charset="-128"/>
                <a:cs typeface="Arial Unicode MS" pitchFamily="34" charset="-128"/>
              </a:rPr>
              <a:t>新しいフィールド: 請求日</a:t>
            </a:r>
          </a:p>
        </p:txBody>
      </p:sp>
      <p:sp>
        <p:nvSpPr>
          <p:cNvPr id="9" name="Speech Bubble: Rectangle 8">
            <a:extLst>
              <a:ext uri="{FF2B5EF4-FFF2-40B4-BE49-F238E27FC236}">
                <a16:creationId xmlns:a16="http://schemas.microsoft.com/office/drawing/2014/main" id="{C49D3108-2A58-4313-A899-37AEE0EFBF84}"/>
              </a:ext>
            </a:extLst>
          </p:cNvPr>
          <p:cNvSpPr/>
          <p:nvPr/>
        </p:nvSpPr>
        <p:spPr bwMode="gray">
          <a:xfrm>
            <a:off x="8413608" y="2098859"/>
            <a:ext cx="2514633" cy="727436"/>
          </a:xfrm>
          <a:prstGeom prst="wedgeRectCallout">
            <a:avLst>
              <a:gd name="adj1" fmla="val -80558"/>
              <a:gd name="adj2" fmla="val 67422"/>
            </a:avLst>
          </a:prstGeom>
          <a:solidFill>
            <a:schemeClr val="accent1"/>
          </a:solidFill>
          <a:ln w="25400" algn="ctr">
            <a:solidFill>
              <a:schemeClr val="accent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lang="ja-JP" sz="1600">
                <a:solidFill>
                  <a:schemeClr val="bg1"/>
                </a:solidFill>
                <a:ea typeface="Arial Unicode MS" pitchFamily="34" charset="-128"/>
                <a:cs typeface="Arial Unicode MS" pitchFamily="34" charset="-128"/>
              </a:rPr>
              <a:t>支払条件コードおよび説明</a:t>
            </a:r>
          </a:p>
        </p:txBody>
      </p:sp>
      <p:sp>
        <p:nvSpPr>
          <p:cNvPr id="10" name="Title 4">
            <a:extLst>
              <a:ext uri="{FF2B5EF4-FFF2-40B4-BE49-F238E27FC236}">
                <a16:creationId xmlns:a16="http://schemas.microsoft.com/office/drawing/2014/main" id="{A27253A4-5564-425A-9A5C-145C39C8101F}"/>
              </a:ext>
            </a:extLst>
          </p:cNvPr>
          <p:cNvSpPr>
            <a:spLocks noGrp="1"/>
          </p:cNvSpPr>
          <p:nvPr>
            <p:ph type="title"/>
          </p:nvPr>
        </p:nvSpPr>
        <p:spPr>
          <a:xfrm>
            <a:off x="504000" y="469344"/>
            <a:ext cx="11186476" cy="369332"/>
          </a:xfrm>
        </p:spPr>
        <p:txBody>
          <a:bodyPr>
            <a:normAutofit/>
          </a:bodyPr>
          <a:lstStyle/>
          <a:p>
            <a:r>
              <a:rPr lang="ja-JP"/>
              <a:t>支払予定の操作性の改善</a:t>
            </a:r>
          </a:p>
        </p:txBody>
      </p:sp>
      <p:sp>
        <p:nvSpPr>
          <p:cNvPr id="12" name="Rectangle 11">
            <a:extLst>
              <a:ext uri="{FF2B5EF4-FFF2-40B4-BE49-F238E27FC236}">
                <a16:creationId xmlns:a16="http://schemas.microsoft.com/office/drawing/2014/main" id="{184514E6-E836-774A-95D0-8B584A8D7783}"/>
              </a:ext>
            </a:extLst>
          </p:cNvPr>
          <p:cNvSpPr/>
          <p:nvPr/>
        </p:nvSpPr>
        <p:spPr bwMode="gray">
          <a:xfrm>
            <a:off x="765302" y="5338391"/>
            <a:ext cx="412570" cy="66972"/>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856826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E48CCC11-6583-41FA-A31C-929913C5E0EB}"/>
              </a:ext>
            </a:extLst>
          </p:cNvPr>
          <p:cNvPicPr>
            <a:picLocks noChangeAspect="1"/>
          </p:cNvPicPr>
          <p:nvPr/>
        </p:nvPicPr>
        <p:blipFill>
          <a:blip r:embed="rId3"/>
          <a:stretch>
            <a:fillRect/>
          </a:stretch>
        </p:blipFill>
        <p:spPr>
          <a:xfrm>
            <a:off x="504001" y="913088"/>
            <a:ext cx="9728036" cy="5809322"/>
          </a:xfrm>
          <a:prstGeom prst="rect">
            <a:avLst/>
          </a:prstGeom>
        </p:spPr>
      </p:pic>
      <p:sp>
        <p:nvSpPr>
          <p:cNvPr id="5" name="Title 4">
            <a:extLst>
              <a:ext uri="{FF2B5EF4-FFF2-40B4-BE49-F238E27FC236}">
                <a16:creationId xmlns:a16="http://schemas.microsoft.com/office/drawing/2014/main" id="{D73E6B03-9E31-49D0-8F21-3D990FA7946F}"/>
              </a:ext>
            </a:extLst>
          </p:cNvPr>
          <p:cNvSpPr>
            <a:spLocks noGrp="1"/>
          </p:cNvSpPr>
          <p:nvPr>
            <p:ph type="title"/>
          </p:nvPr>
        </p:nvSpPr>
        <p:spPr>
          <a:xfrm>
            <a:off x="504000" y="469344"/>
            <a:ext cx="11186476" cy="369332"/>
          </a:xfrm>
        </p:spPr>
        <p:txBody>
          <a:bodyPr>
            <a:normAutofit/>
          </a:bodyPr>
          <a:lstStyle/>
          <a:p>
            <a:r>
              <a:rPr lang="ja-JP"/>
              <a:t>支払予定の操作性の改善</a:t>
            </a:r>
          </a:p>
        </p:txBody>
      </p:sp>
      <p:sp>
        <p:nvSpPr>
          <p:cNvPr id="7" name="Speech Bubble: Rectangle 6">
            <a:extLst>
              <a:ext uri="{FF2B5EF4-FFF2-40B4-BE49-F238E27FC236}">
                <a16:creationId xmlns:a16="http://schemas.microsoft.com/office/drawing/2014/main" id="{25987FF5-64CB-47A3-9AD8-3B7F606659A4}"/>
              </a:ext>
            </a:extLst>
          </p:cNvPr>
          <p:cNvSpPr/>
          <p:nvPr/>
        </p:nvSpPr>
        <p:spPr bwMode="gray">
          <a:xfrm>
            <a:off x="9548544" y="2659571"/>
            <a:ext cx="2314613" cy="727436"/>
          </a:xfrm>
          <a:prstGeom prst="wedgeRectCallout">
            <a:avLst>
              <a:gd name="adj1" fmla="val -64363"/>
              <a:gd name="adj2" fmla="val 79737"/>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lang="ja-JP" sz="1600">
                <a:solidFill>
                  <a:schemeClr val="bg1"/>
                </a:solidFill>
                <a:ea typeface="Arial Unicode MS" pitchFamily="34" charset="-128"/>
                <a:cs typeface="Arial Unicode MS" pitchFamily="34" charset="-128"/>
              </a:rPr>
              <a:t>税額 (該当する場合)</a:t>
            </a:r>
          </a:p>
        </p:txBody>
      </p:sp>
      <p:sp>
        <p:nvSpPr>
          <p:cNvPr id="8" name="Speech Bubble: Rectangle 7">
            <a:extLst>
              <a:ext uri="{FF2B5EF4-FFF2-40B4-BE49-F238E27FC236}">
                <a16:creationId xmlns:a16="http://schemas.microsoft.com/office/drawing/2014/main" id="{7D0FE19F-47DA-4948-8194-123A85DEE241}"/>
              </a:ext>
            </a:extLst>
          </p:cNvPr>
          <p:cNvSpPr/>
          <p:nvPr/>
        </p:nvSpPr>
        <p:spPr bwMode="gray">
          <a:xfrm>
            <a:off x="7575679" y="5646656"/>
            <a:ext cx="3463382" cy="1035998"/>
          </a:xfrm>
          <a:prstGeom prst="wedgeRectCallout">
            <a:avLst>
              <a:gd name="adj1" fmla="val -49908"/>
              <a:gd name="adj2" fmla="val -138472"/>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2 つ以上の</a:t>
            </a:r>
            <a:r>
              <a:rPr lang="ja-JP" sz="1600">
                <a:solidFill>
                  <a:schemeClr val="bg1"/>
                </a:solidFill>
                <a:ea typeface="Arial Unicode MS" pitchFamily="34" charset="-128"/>
                <a:cs typeface="Arial Unicode MS" pitchFamily="34" charset="-128"/>
              </a:rPr>
              <a:t>税カテゴリで支払予定を過ぎた場合、通常の設定では表が縮小表示されます</a:t>
            </a:r>
          </a:p>
        </p:txBody>
      </p:sp>
      <p:sp>
        <p:nvSpPr>
          <p:cNvPr id="10" name="Speech Bubble: Rectangle 9">
            <a:extLst>
              <a:ext uri="{FF2B5EF4-FFF2-40B4-BE49-F238E27FC236}">
                <a16:creationId xmlns:a16="http://schemas.microsoft.com/office/drawing/2014/main" id="{20EA7345-A0DA-495B-B3FB-0E9BFC5109B3}"/>
              </a:ext>
            </a:extLst>
          </p:cNvPr>
          <p:cNvSpPr/>
          <p:nvPr/>
        </p:nvSpPr>
        <p:spPr bwMode="gray">
          <a:xfrm>
            <a:off x="4939932" y="1007116"/>
            <a:ext cx="2149981" cy="727436"/>
          </a:xfrm>
          <a:prstGeom prst="wedgeRectCallout">
            <a:avLst>
              <a:gd name="adj1" fmla="val -34874"/>
              <a:gd name="adj2" fmla="val 120708"/>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lang="ja-JP" sz="1600">
                <a:solidFill>
                  <a:schemeClr val="bg1"/>
                </a:solidFill>
                <a:ea typeface="Arial Unicode MS" pitchFamily="34" charset="-128"/>
                <a:cs typeface="Arial Unicode MS" pitchFamily="34" charset="-128"/>
              </a:rPr>
              <a:t>最新の方法で情報が表示されます</a:t>
            </a:r>
          </a:p>
        </p:txBody>
      </p:sp>
      <p:sp>
        <p:nvSpPr>
          <p:cNvPr id="16" name="Rectangle 15">
            <a:extLst>
              <a:ext uri="{FF2B5EF4-FFF2-40B4-BE49-F238E27FC236}">
                <a16:creationId xmlns:a16="http://schemas.microsoft.com/office/drawing/2014/main" id="{EBEF4AA9-53A9-F045-A8C2-5A69A0D46139}"/>
              </a:ext>
            </a:extLst>
          </p:cNvPr>
          <p:cNvSpPr/>
          <p:nvPr/>
        </p:nvSpPr>
        <p:spPr bwMode="gray">
          <a:xfrm>
            <a:off x="904787" y="5323668"/>
            <a:ext cx="536556" cy="100739"/>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4156502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F5779A41-78E8-4B43-9A71-FA91F8D648C8}"/>
              </a:ext>
            </a:extLst>
          </p:cNvPr>
          <p:cNvPicPr>
            <a:picLocks noChangeAspect="1"/>
          </p:cNvPicPr>
          <p:nvPr/>
        </p:nvPicPr>
        <p:blipFill>
          <a:blip r:embed="rId3"/>
          <a:stretch>
            <a:fillRect/>
          </a:stretch>
        </p:blipFill>
        <p:spPr>
          <a:xfrm>
            <a:off x="669938" y="1086434"/>
            <a:ext cx="10855298" cy="5516919"/>
          </a:xfrm>
          <a:prstGeom prst="rect">
            <a:avLst/>
          </a:prstGeom>
        </p:spPr>
      </p:pic>
      <p:sp>
        <p:nvSpPr>
          <p:cNvPr id="6" name="Rectangle 5">
            <a:extLst>
              <a:ext uri="{FF2B5EF4-FFF2-40B4-BE49-F238E27FC236}">
                <a16:creationId xmlns:a16="http://schemas.microsoft.com/office/drawing/2014/main" id="{3306FE68-3130-4F57-981B-4B5EF3F1D450}"/>
              </a:ext>
            </a:extLst>
          </p:cNvPr>
          <p:cNvSpPr/>
          <p:nvPr/>
        </p:nvSpPr>
        <p:spPr bwMode="gray">
          <a:xfrm>
            <a:off x="6827055" y="1989056"/>
            <a:ext cx="1329179" cy="163083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7" name="Speech Bubble: Rectangle 6">
            <a:extLst>
              <a:ext uri="{FF2B5EF4-FFF2-40B4-BE49-F238E27FC236}">
                <a16:creationId xmlns:a16="http://schemas.microsoft.com/office/drawing/2014/main" id="{DF1394F0-918B-4273-9555-7F79ABC31CC1}"/>
              </a:ext>
            </a:extLst>
          </p:cNvPr>
          <p:cNvSpPr/>
          <p:nvPr/>
        </p:nvSpPr>
        <p:spPr bwMode="gray">
          <a:xfrm>
            <a:off x="8682131" y="2653226"/>
            <a:ext cx="1177487" cy="461036"/>
          </a:xfrm>
          <a:prstGeom prst="wedgeRectCallout">
            <a:avLst>
              <a:gd name="adj1" fmla="val -93839"/>
              <a:gd name="adj2" fmla="val 37409"/>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新規</a:t>
            </a:r>
          </a:p>
        </p:txBody>
      </p:sp>
      <p:sp>
        <p:nvSpPr>
          <p:cNvPr id="8" name="Title 4">
            <a:extLst>
              <a:ext uri="{FF2B5EF4-FFF2-40B4-BE49-F238E27FC236}">
                <a16:creationId xmlns:a16="http://schemas.microsoft.com/office/drawing/2014/main" id="{5721150B-1259-4D6D-BA3B-C0A87168D574}"/>
              </a:ext>
            </a:extLst>
          </p:cNvPr>
          <p:cNvSpPr>
            <a:spLocks noGrp="1"/>
          </p:cNvSpPr>
          <p:nvPr>
            <p:ph type="title"/>
          </p:nvPr>
        </p:nvSpPr>
        <p:spPr>
          <a:xfrm>
            <a:off x="504001" y="504000"/>
            <a:ext cx="11186476" cy="369332"/>
          </a:xfrm>
        </p:spPr>
        <p:txBody>
          <a:bodyPr>
            <a:normAutofit/>
          </a:bodyPr>
          <a:lstStyle/>
          <a:p>
            <a:r>
              <a:rPr lang="ja-JP"/>
              <a:t>期限切れの支払予定フィルタ</a:t>
            </a:r>
          </a:p>
        </p:txBody>
      </p:sp>
      <p:sp>
        <p:nvSpPr>
          <p:cNvPr id="9" name="Rectangle 8">
            <a:extLst>
              <a:ext uri="{FF2B5EF4-FFF2-40B4-BE49-F238E27FC236}">
                <a16:creationId xmlns:a16="http://schemas.microsoft.com/office/drawing/2014/main" id="{79DA6788-E6D4-0F41-91E8-E51D7B4E99E7}"/>
              </a:ext>
            </a:extLst>
          </p:cNvPr>
          <p:cNvSpPr/>
          <p:nvPr/>
        </p:nvSpPr>
        <p:spPr bwMode="gray">
          <a:xfrm>
            <a:off x="3581623" y="6317299"/>
            <a:ext cx="517679" cy="114497"/>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923405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82DC88E8-AE20-4910-A859-352ADCC4D06A}"/>
              </a:ext>
            </a:extLst>
          </p:cNvPr>
          <p:cNvPicPr>
            <a:picLocks noChangeAspect="1"/>
          </p:cNvPicPr>
          <p:nvPr/>
        </p:nvPicPr>
        <p:blipFill>
          <a:blip r:embed="rId2"/>
          <a:stretch>
            <a:fillRect/>
          </a:stretch>
        </p:blipFill>
        <p:spPr>
          <a:xfrm>
            <a:off x="281353" y="1444424"/>
            <a:ext cx="11677064" cy="3875208"/>
          </a:xfrm>
          <a:prstGeom prst="rect">
            <a:avLst/>
          </a:prstGeom>
        </p:spPr>
      </p:pic>
      <p:sp>
        <p:nvSpPr>
          <p:cNvPr id="6" name="Rectangle 5">
            <a:extLst>
              <a:ext uri="{FF2B5EF4-FFF2-40B4-BE49-F238E27FC236}">
                <a16:creationId xmlns:a16="http://schemas.microsoft.com/office/drawing/2014/main" id="{3306FE68-3130-4F57-981B-4B5EF3F1D450}"/>
              </a:ext>
            </a:extLst>
          </p:cNvPr>
          <p:cNvSpPr/>
          <p:nvPr/>
        </p:nvSpPr>
        <p:spPr bwMode="gray">
          <a:xfrm>
            <a:off x="4446035" y="3923850"/>
            <a:ext cx="1426920" cy="1145406"/>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7" name="Speech Bubble: Rectangle 6">
            <a:extLst>
              <a:ext uri="{FF2B5EF4-FFF2-40B4-BE49-F238E27FC236}">
                <a16:creationId xmlns:a16="http://schemas.microsoft.com/office/drawing/2014/main" id="{DF1394F0-918B-4273-9555-7F79ABC31CC1}"/>
              </a:ext>
            </a:extLst>
          </p:cNvPr>
          <p:cNvSpPr/>
          <p:nvPr/>
        </p:nvSpPr>
        <p:spPr bwMode="gray">
          <a:xfrm>
            <a:off x="7577595" y="5660620"/>
            <a:ext cx="1871205" cy="513215"/>
          </a:xfrm>
          <a:prstGeom prst="wedgeRectCallout">
            <a:avLst>
              <a:gd name="adj1" fmla="val -54804"/>
              <a:gd name="adj2" fmla="val -151783"/>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期限切れ</a:t>
            </a:r>
          </a:p>
        </p:txBody>
      </p:sp>
      <p:sp>
        <p:nvSpPr>
          <p:cNvPr id="8" name="Speech Bubble: Rectangle 7">
            <a:extLst>
              <a:ext uri="{FF2B5EF4-FFF2-40B4-BE49-F238E27FC236}">
                <a16:creationId xmlns:a16="http://schemas.microsoft.com/office/drawing/2014/main" id="{A40C6406-4419-4D75-8BE5-5EB8CE8D798A}"/>
              </a:ext>
            </a:extLst>
          </p:cNvPr>
          <p:cNvSpPr/>
          <p:nvPr/>
        </p:nvSpPr>
        <p:spPr bwMode="gray">
          <a:xfrm>
            <a:off x="3558364" y="5644498"/>
            <a:ext cx="2144931" cy="722754"/>
          </a:xfrm>
          <a:prstGeom prst="wedgeRectCallout">
            <a:avLst>
              <a:gd name="adj1" fmla="val 33708"/>
              <a:gd name="adj2" fmla="val -122194"/>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期限切れの予測キャッシュフロー</a:t>
            </a:r>
          </a:p>
        </p:txBody>
      </p:sp>
      <p:sp>
        <p:nvSpPr>
          <p:cNvPr id="9" name="Rectangle 8">
            <a:extLst>
              <a:ext uri="{FF2B5EF4-FFF2-40B4-BE49-F238E27FC236}">
                <a16:creationId xmlns:a16="http://schemas.microsoft.com/office/drawing/2014/main" id="{8CD85D96-3849-4AE9-89CD-4B68E87170EB}"/>
              </a:ext>
            </a:extLst>
          </p:cNvPr>
          <p:cNvSpPr/>
          <p:nvPr/>
        </p:nvSpPr>
        <p:spPr bwMode="gray">
          <a:xfrm>
            <a:off x="6349457" y="3923850"/>
            <a:ext cx="1426920" cy="1145406"/>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1" name="Title 4">
            <a:extLst>
              <a:ext uri="{FF2B5EF4-FFF2-40B4-BE49-F238E27FC236}">
                <a16:creationId xmlns:a16="http://schemas.microsoft.com/office/drawing/2014/main" id="{C49E7EDD-70C8-4F0D-A047-1FF10C8778D3}"/>
              </a:ext>
            </a:extLst>
          </p:cNvPr>
          <p:cNvSpPr>
            <a:spLocks noGrp="1"/>
          </p:cNvSpPr>
          <p:nvPr>
            <p:ph type="title"/>
          </p:nvPr>
        </p:nvSpPr>
        <p:spPr>
          <a:xfrm>
            <a:off x="504001" y="504000"/>
            <a:ext cx="11186476" cy="369332"/>
          </a:xfrm>
        </p:spPr>
        <p:txBody>
          <a:bodyPr>
            <a:normAutofit/>
          </a:bodyPr>
          <a:lstStyle/>
          <a:p>
            <a:r>
              <a:rPr lang="ja-JP"/>
              <a:t>期限切れの支払予定フィルタ</a:t>
            </a:r>
          </a:p>
        </p:txBody>
      </p:sp>
    </p:spTree>
    <p:extLst>
      <p:ext uri="{BB962C8B-B14F-4D97-AF65-F5344CB8AC3E}">
        <p14:creationId xmlns:p14="http://schemas.microsoft.com/office/powerpoint/2010/main" val="3806693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49D34D3-9E30-4C8C-A0B6-8D14200951D5}"/>
              </a:ext>
            </a:extLst>
          </p:cNvPr>
          <p:cNvSpPr>
            <a:spLocks noGrp="1"/>
          </p:cNvSpPr>
          <p:nvPr>
            <p:ph type="body" sz="quarter" idx="10"/>
          </p:nvPr>
        </p:nvSpPr>
        <p:spPr>
          <a:xfrm>
            <a:off x="503999" y="1027814"/>
            <a:ext cx="11186477" cy="5308186"/>
          </a:xfrm>
        </p:spPr>
        <p:txBody>
          <a:bodyPr>
            <a:normAutofit/>
          </a:bodyPr>
          <a:lstStyle/>
          <a:p>
            <a:endParaRPr lang="en-US" dirty="0"/>
          </a:p>
          <a:p>
            <a:endParaRPr lang="en-US" sz="2100" dirty="0">
              <a:latin typeface="Arial"/>
            </a:endParaRPr>
          </a:p>
          <a:p>
            <a:endParaRPr lang="en-US" sz="2100" dirty="0">
              <a:latin typeface="Arial"/>
            </a:endParaRPr>
          </a:p>
        </p:txBody>
      </p:sp>
      <p:sp>
        <p:nvSpPr>
          <p:cNvPr id="5" name="Title 4">
            <a:extLst>
              <a:ext uri="{FF2B5EF4-FFF2-40B4-BE49-F238E27FC236}">
                <a16:creationId xmlns:a16="http://schemas.microsoft.com/office/drawing/2014/main" id="{D73E6B03-9E31-49D0-8F21-3D990FA7946F}"/>
              </a:ext>
            </a:extLst>
          </p:cNvPr>
          <p:cNvSpPr>
            <a:spLocks noGrp="1"/>
          </p:cNvSpPr>
          <p:nvPr>
            <p:ph type="title"/>
          </p:nvPr>
        </p:nvSpPr>
        <p:spPr>
          <a:xfrm>
            <a:off x="504001" y="504000"/>
            <a:ext cx="11186476" cy="369332"/>
          </a:xfrm>
        </p:spPr>
        <p:txBody>
          <a:bodyPr>
            <a:normAutofit/>
          </a:bodyPr>
          <a:lstStyle/>
          <a:p>
            <a:r>
              <a:rPr lang="ja-JP"/>
              <a:t>支払予定の印刷</a:t>
            </a:r>
          </a:p>
        </p:txBody>
      </p:sp>
      <p:sp>
        <p:nvSpPr>
          <p:cNvPr id="9" name="object 2">
            <a:extLst>
              <a:ext uri="{FF2B5EF4-FFF2-40B4-BE49-F238E27FC236}">
                <a16:creationId xmlns:a16="http://schemas.microsoft.com/office/drawing/2014/main" id="{D6575E65-D6BB-4D42-922C-D5C7DD06C760}"/>
              </a:ext>
            </a:extLst>
          </p:cNvPr>
          <p:cNvSpPr txBox="1"/>
          <p:nvPr/>
        </p:nvSpPr>
        <p:spPr>
          <a:xfrm>
            <a:off x="503999" y="1376949"/>
            <a:ext cx="6144098" cy="4796185"/>
          </a:xfrm>
          <a:prstGeom prst="rect">
            <a:avLst/>
          </a:prstGeom>
        </p:spPr>
        <p:txBody>
          <a:bodyPr vert="horz" wrap="square" lIns="0" tIns="0" rIns="0" bIns="0" rtlCol="0">
            <a:normAutofit/>
          </a:bodyPr>
          <a:lstStyle/>
          <a:p>
            <a:r>
              <a:rPr lang="ja-JP" sz="2000" b="1"/>
              <a:t>問題:</a:t>
            </a:r>
          </a:p>
          <a:p>
            <a:pPr marL="354965" marR="5080" indent="-342900">
              <a:spcBef>
                <a:spcPts val="200"/>
              </a:spcBef>
              <a:buClr>
                <a:srgbClr val="F0AB00"/>
              </a:buClr>
              <a:buSzPct val="78571"/>
              <a:buFont typeface="Arial" panose="020B0604020202020204" pitchFamily="34" charset="0"/>
              <a:buChar char="•"/>
              <a:tabLst>
                <a:tab pos="332105" algn="l"/>
                <a:tab pos="332740" algn="l"/>
              </a:tabLst>
            </a:pPr>
            <a:r>
              <a:rPr lang="ja-JP" sz="2000"/>
              <a:t>サプライヤには、オフラインで保存できる、受入済み早期支払申し入れの監査証跡が必要です</a:t>
            </a:r>
          </a:p>
          <a:p>
            <a:pPr marL="354965" marR="5080" indent="-342900">
              <a:spcBef>
                <a:spcPts val="200"/>
              </a:spcBef>
              <a:buClr>
                <a:srgbClr val="F0AB00"/>
              </a:buClr>
              <a:buSzPct val="78571"/>
              <a:buFont typeface="Arial" panose="020B0604020202020204" pitchFamily="34" charset="0"/>
              <a:buChar char="•"/>
              <a:tabLst>
                <a:tab pos="332105" algn="l"/>
                <a:tab pos="332740" algn="l"/>
              </a:tabLst>
            </a:pPr>
            <a:r>
              <a:rPr lang="ja-JP" sz="2000"/>
              <a:t>現在、サプライヤはスクリーンキャプチャを取得することによってこの処理を行っています</a:t>
            </a:r>
          </a:p>
          <a:p>
            <a:endParaRPr lang="en-US" sz="2000" dirty="0"/>
          </a:p>
          <a:p>
            <a:r>
              <a:rPr lang="ja-JP" sz="2000" b="1"/>
              <a:t>解決策:</a:t>
            </a:r>
          </a:p>
          <a:p>
            <a:pPr marL="354965" marR="5080" indent="-342900">
              <a:spcBef>
                <a:spcPts val="200"/>
              </a:spcBef>
              <a:buClr>
                <a:srgbClr val="F0AB00"/>
              </a:buClr>
              <a:buSzPct val="78571"/>
              <a:buFont typeface="Arial" panose="020B0604020202020204" pitchFamily="34" charset="0"/>
              <a:buChar char="•"/>
              <a:tabLst>
                <a:tab pos="332105" algn="l"/>
                <a:tab pos="332740" algn="l"/>
              </a:tabLst>
            </a:pPr>
            <a:r>
              <a:rPr lang="ja-JP" sz="2000"/>
              <a:t>サプライヤは、受入済み申し入れの PDF ファイルを印刷または保存することができます</a:t>
            </a:r>
          </a:p>
          <a:p>
            <a:endParaRPr lang="en-US" sz="1600" dirty="0"/>
          </a:p>
          <a:p>
            <a:r>
              <a:rPr lang="ja-JP" sz="2000" b="1"/>
              <a:t>メリット:</a:t>
            </a:r>
          </a:p>
          <a:p>
            <a:pPr marL="354965" marR="5080" indent="-342900">
              <a:spcBef>
                <a:spcPts val="200"/>
              </a:spcBef>
              <a:buClr>
                <a:srgbClr val="F0AB00"/>
              </a:buClr>
              <a:buSzPct val="78571"/>
              <a:buFont typeface="Arial" panose="020B0604020202020204" pitchFamily="34" charset="0"/>
              <a:buChar char="•"/>
              <a:tabLst>
                <a:tab pos="332105" algn="l"/>
                <a:tab pos="332740" algn="l"/>
              </a:tabLst>
            </a:pPr>
            <a:r>
              <a:rPr lang="ja-JP" sz="2000"/>
              <a:t>サプライヤは、必要な監査証跡を作成するのが容易になります</a:t>
            </a:r>
          </a:p>
          <a:p>
            <a:pPr marL="354965" marR="5080" indent="-342900">
              <a:spcBef>
                <a:spcPts val="200"/>
              </a:spcBef>
              <a:buClr>
                <a:srgbClr val="F0AB00"/>
              </a:buClr>
              <a:buSzPct val="78571"/>
              <a:buFont typeface="Arial" panose="020B0604020202020204" pitchFamily="34" charset="0"/>
              <a:buChar char="•"/>
              <a:tabLst>
                <a:tab pos="332105" algn="l"/>
                <a:tab pos="332740" algn="l"/>
              </a:tabLst>
            </a:pPr>
            <a:r>
              <a:rPr lang="ja-JP" sz="2000"/>
              <a:t>サプライヤは、支払いの受領時に売掛金の照合に役立つドキュメントを作成するのが容易になります</a:t>
            </a:r>
          </a:p>
        </p:txBody>
      </p:sp>
      <p:pic>
        <p:nvPicPr>
          <p:cNvPr id="7" name="Picture 1">
            <a:extLst>
              <a:ext uri="{FF2B5EF4-FFF2-40B4-BE49-F238E27FC236}">
                <a16:creationId xmlns:a16="http://schemas.microsoft.com/office/drawing/2014/main" id="{40F398FE-649B-4C2A-9A41-EA3C29AD6F5F}"/>
              </a:ext>
            </a:extLst>
          </p:cNvPr>
          <p:cNvPicPr>
            <a:picLocks noChangeAspect="1"/>
          </p:cNvPicPr>
          <p:nvPr/>
        </p:nvPicPr>
        <p:blipFill>
          <a:blip r:embed="rId3"/>
          <a:stretch>
            <a:fillRect/>
          </a:stretch>
        </p:blipFill>
        <p:spPr>
          <a:xfrm>
            <a:off x="7152232" y="1159789"/>
            <a:ext cx="4706289" cy="4887798"/>
          </a:xfrm>
          <a:prstGeom prst="rect">
            <a:avLst/>
          </a:prstGeom>
          <a:ln>
            <a:solidFill>
              <a:schemeClr val="tx1"/>
            </a:solidFill>
          </a:ln>
        </p:spPr>
      </p:pic>
    </p:spTree>
    <p:extLst>
      <p:ext uri="{BB962C8B-B14F-4D97-AF65-F5344CB8AC3E}">
        <p14:creationId xmlns:p14="http://schemas.microsoft.com/office/powerpoint/2010/main" val="2275904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3E67769-5EDA-4BC2-AAE5-6DBD93114A75}"/>
              </a:ext>
            </a:extLst>
          </p:cNvPr>
          <p:cNvPicPr>
            <a:picLocks noChangeAspect="1"/>
          </p:cNvPicPr>
          <p:nvPr/>
        </p:nvPicPr>
        <p:blipFill>
          <a:blip r:embed="rId3"/>
          <a:stretch>
            <a:fillRect/>
          </a:stretch>
        </p:blipFill>
        <p:spPr>
          <a:xfrm>
            <a:off x="843554" y="1289625"/>
            <a:ext cx="8699208" cy="4278749"/>
          </a:xfrm>
          <a:prstGeom prst="rect">
            <a:avLst/>
          </a:prstGeom>
        </p:spPr>
      </p:pic>
      <p:sp>
        <p:nvSpPr>
          <p:cNvPr id="5" name="Title 4">
            <a:extLst>
              <a:ext uri="{FF2B5EF4-FFF2-40B4-BE49-F238E27FC236}">
                <a16:creationId xmlns:a16="http://schemas.microsoft.com/office/drawing/2014/main" id="{D73E6B03-9E31-49D0-8F21-3D990FA7946F}"/>
              </a:ext>
            </a:extLst>
          </p:cNvPr>
          <p:cNvSpPr>
            <a:spLocks noGrp="1"/>
          </p:cNvSpPr>
          <p:nvPr>
            <p:ph type="title"/>
          </p:nvPr>
        </p:nvSpPr>
        <p:spPr>
          <a:xfrm>
            <a:off x="504001" y="504000"/>
            <a:ext cx="11186476" cy="369332"/>
          </a:xfrm>
        </p:spPr>
        <p:txBody>
          <a:bodyPr>
            <a:normAutofit/>
          </a:bodyPr>
          <a:lstStyle/>
          <a:p>
            <a:r>
              <a:rPr lang="ja-JP"/>
              <a:t>キャッシュオプティマイザの改善</a:t>
            </a:r>
          </a:p>
        </p:txBody>
      </p:sp>
      <p:sp>
        <p:nvSpPr>
          <p:cNvPr id="23" name="Speech Bubble: Rectangle 22">
            <a:extLst>
              <a:ext uri="{FF2B5EF4-FFF2-40B4-BE49-F238E27FC236}">
                <a16:creationId xmlns:a16="http://schemas.microsoft.com/office/drawing/2014/main" id="{1C2D673E-2156-46B0-A1E7-0A9118C4C231}"/>
              </a:ext>
            </a:extLst>
          </p:cNvPr>
          <p:cNvSpPr/>
          <p:nvPr/>
        </p:nvSpPr>
        <p:spPr bwMode="gray">
          <a:xfrm>
            <a:off x="8578674" y="2094616"/>
            <a:ext cx="2170842" cy="804427"/>
          </a:xfrm>
          <a:prstGeom prst="wedgeRectCallout">
            <a:avLst>
              <a:gd name="adj1" fmla="val -43817"/>
              <a:gd name="adj2" fmla="val 88007"/>
            </a:avLst>
          </a:prstGeom>
          <a:solidFill>
            <a:schemeClr val="accent1"/>
          </a:solidFill>
          <a:ln w="25400" algn="ctr">
            <a:solidFill>
              <a:schemeClr val="accent1"/>
            </a:solidFill>
            <a:miter lim="800000"/>
            <a:headEnd/>
            <a:tailEnd/>
          </a:ln>
        </p:spPr>
        <p:txBody>
          <a:bodyPr lIns="90000" tIns="72000" rIns="90000" bIns="72000" rtlCol="0" anchor="ctr">
            <a:normAutofit fontScale="77500" lnSpcReduction="20000"/>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ja-JP" altLang="de-DE" sz="1600" b="0" i="0" u="none" strike="noStrike" kern="1200" cap="none" spc="0" normalizeH="0" baseline="0" noProof="0">
                <a:ln>
                  <a:noFill/>
                </a:ln>
                <a:solidFill>
                  <a:srgbClr val="FFFFFF"/>
                </a:solidFill>
                <a:effectLst/>
                <a:uLnTx/>
                <a:uFillTx/>
                <a:latin typeface="Arial"/>
                <a:ea typeface="Arial Unicode MS" pitchFamily="34" charset="-128"/>
                <a:cs typeface="Arial Unicode MS" pitchFamily="34" charset="-128"/>
              </a:rPr>
              <a:t>資金担当者は </a:t>
            </a:r>
            <a:r>
              <a:rPr kumimoji="0" lang="de-DE" altLang="ja-JP" sz="1600" b="0" i="0" u="none" strike="noStrike" kern="1200" cap="none" spc="0" normalizeH="0" baseline="0" noProof="0">
                <a:ln>
                  <a:noFill/>
                </a:ln>
                <a:solidFill>
                  <a:srgbClr val="FFFFFF"/>
                </a:solidFill>
                <a:effectLst/>
                <a:uLnTx/>
                <a:uFillTx/>
                <a:latin typeface="Arial"/>
                <a:ea typeface="Arial Unicode MS" pitchFamily="34" charset="-128"/>
                <a:cs typeface="Arial Unicode MS" pitchFamily="34" charset="-128"/>
              </a:rPr>
              <a:t>[</a:t>
            </a:r>
            <a:r>
              <a:rPr kumimoji="0" lang="ja-JP" altLang="de-DE" sz="1600" b="0" i="0" u="none" strike="noStrike" kern="1200" cap="none" spc="0" normalizeH="0" baseline="0" noProof="0">
                <a:ln>
                  <a:noFill/>
                </a:ln>
                <a:solidFill>
                  <a:srgbClr val="FFFFFF"/>
                </a:solidFill>
                <a:effectLst/>
                <a:uLnTx/>
                <a:uFillTx/>
                <a:latin typeface="Arial"/>
                <a:ea typeface="Arial Unicode MS" pitchFamily="34" charset="-128"/>
                <a:cs typeface="Arial Unicode MS" pitchFamily="34" charset="-128"/>
              </a:rPr>
              <a:t>キャッシュオプティマイザ</a:t>
            </a:r>
            <a:r>
              <a:rPr kumimoji="0" lang="de-DE" altLang="ja-JP" sz="1600" b="0" i="0" u="none" strike="noStrike" kern="1200" cap="none" spc="0" normalizeH="0" baseline="0" noProof="0">
                <a:ln>
                  <a:noFill/>
                </a:ln>
                <a:solidFill>
                  <a:srgbClr val="FFFFFF"/>
                </a:solidFill>
                <a:effectLst/>
                <a:uLnTx/>
                <a:uFillTx/>
                <a:latin typeface="Arial"/>
                <a:ea typeface="Arial Unicode MS" pitchFamily="34" charset="-128"/>
                <a:cs typeface="Arial Unicode MS" pitchFamily="34" charset="-128"/>
              </a:rPr>
              <a:t>] </a:t>
            </a:r>
            <a:r>
              <a:rPr kumimoji="0" lang="ja-JP" altLang="de-DE" sz="1600" b="0" i="0" u="none" strike="noStrike" kern="1200" cap="none" spc="0" normalizeH="0" baseline="0" noProof="0">
                <a:ln>
                  <a:noFill/>
                </a:ln>
                <a:solidFill>
                  <a:srgbClr val="FFFFFF"/>
                </a:solidFill>
                <a:effectLst/>
                <a:uLnTx/>
                <a:uFillTx/>
                <a:latin typeface="Arial"/>
                <a:ea typeface="Arial Unicode MS" pitchFamily="34" charset="-128"/>
                <a:cs typeface="Arial Unicode MS" pitchFamily="34" charset="-128"/>
              </a:rPr>
              <a:t>をクリックすることができます</a:t>
            </a:r>
          </a:p>
        </p:txBody>
      </p:sp>
    </p:spTree>
    <p:extLst>
      <p:ext uri="{BB962C8B-B14F-4D97-AF65-F5344CB8AC3E}">
        <p14:creationId xmlns:p14="http://schemas.microsoft.com/office/powerpoint/2010/main" val="1219871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8F4E3902-6D3F-1B4F-A3EA-6788E11CA6A0}"/>
              </a:ext>
            </a:extLst>
          </p:cNvPr>
          <p:cNvSpPr>
            <a:spLocks noGrp="1"/>
          </p:cNvSpPr>
          <p:nvPr>
            <p:ph type="title" hasCustomPrompt="1"/>
          </p:nvPr>
        </p:nvSpPr>
        <p:spPr>
          <a:xfrm>
            <a:off x="504000" y="504000"/>
            <a:ext cx="11510008" cy="839840"/>
          </a:xfrm>
        </p:spPr>
        <p:txBody>
          <a:bodyPr>
            <a:normAutofit/>
          </a:bodyPr>
          <a:lstStyle>
            <a:lvl1pPr>
              <a:defRPr/>
            </a:lvl1pPr>
          </a:lstStyle>
          <a:p>
            <a:r>
              <a:rPr lang="ja-JP">
                <a:solidFill>
                  <a:schemeClr val="accent1"/>
                </a:solidFill>
              </a:rPr>
              <a:t>機能の概要</a:t>
            </a:r>
            <a:br>
              <a:rPr lang="ja-JP">
                <a:solidFill>
                  <a:schemeClr val="tx1">
                    <a:lumMod val="50000"/>
                    <a:lumOff val="50000"/>
                  </a:schemeClr>
                </a:solidFill>
              </a:rPr>
            </a:br>
            <a:r>
              <a:rPr lang="ja-JP" b="0">
                <a:solidFill>
                  <a:schemeClr val="tx1">
                    <a:lumMod val="50000"/>
                    <a:lumOff val="50000"/>
                  </a:schemeClr>
                </a:solidFill>
              </a:rPr>
              <a:t>説明: </a:t>
            </a:r>
            <a:r>
              <a:rPr lang="ja-JP">
                <a:solidFill>
                  <a:srgbClr val="000000"/>
                </a:solidFill>
              </a:rPr>
              <a:t>割引のサプライヤエクスペリエンスの改善</a:t>
            </a:r>
          </a:p>
        </p:txBody>
      </p:sp>
      <p:sp>
        <p:nvSpPr>
          <p:cNvPr id="13" name="Chord 12">
            <a:extLst>
              <a:ext uri="{FF2B5EF4-FFF2-40B4-BE49-F238E27FC236}">
                <a16:creationId xmlns:a16="http://schemas.microsoft.com/office/drawing/2014/main" id="{D86C4253-6EEB-504E-BF7D-A41E78BF48B3}"/>
              </a:ext>
            </a:extLst>
          </p:cNvPr>
          <p:cNvSpPr/>
          <p:nvPr/>
        </p:nvSpPr>
        <p:spPr>
          <a:xfrm>
            <a:off x="10237691" y="564751"/>
            <a:ext cx="186179" cy="186179"/>
          </a:xfrm>
          <a:prstGeom prst="chord">
            <a:avLst>
              <a:gd name="adj1" fmla="val 16200000"/>
              <a:gd name="adj2" fmla="val 162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4" name="Group 13">
            <a:extLst>
              <a:ext uri="{FF2B5EF4-FFF2-40B4-BE49-F238E27FC236}">
                <a16:creationId xmlns:a16="http://schemas.microsoft.com/office/drawing/2014/main" id="{3E44CDF8-55DB-B04E-8346-5C597B384564}"/>
              </a:ext>
            </a:extLst>
          </p:cNvPr>
          <p:cNvGrpSpPr/>
          <p:nvPr/>
        </p:nvGrpSpPr>
        <p:grpSpPr>
          <a:xfrm>
            <a:off x="10214419" y="305550"/>
            <a:ext cx="232724" cy="232724"/>
            <a:chOff x="2870158" y="5955834"/>
            <a:chExt cx="232724" cy="232724"/>
          </a:xfrm>
        </p:grpSpPr>
        <p:sp>
          <p:nvSpPr>
            <p:cNvPr id="15" name="Oval 14">
              <a:extLst>
                <a:ext uri="{FF2B5EF4-FFF2-40B4-BE49-F238E27FC236}">
                  <a16:creationId xmlns:a16="http://schemas.microsoft.com/office/drawing/2014/main" id="{DAFD2C1E-6C72-8E44-9D44-AD25333F80B3}"/>
                </a:ext>
              </a:extLst>
            </p:cNvPr>
            <p:cNvSpPr/>
            <p:nvPr/>
          </p:nvSpPr>
          <p:spPr>
            <a:xfrm>
              <a:off x="2870158" y="5955834"/>
              <a:ext cx="232724" cy="23272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Chord 15">
              <a:extLst>
                <a:ext uri="{FF2B5EF4-FFF2-40B4-BE49-F238E27FC236}">
                  <a16:creationId xmlns:a16="http://schemas.microsoft.com/office/drawing/2014/main" id="{B3F3C6DC-7F11-474F-98F3-0336FDD7DBFF}"/>
                </a:ext>
              </a:extLst>
            </p:cNvPr>
            <p:cNvSpPr/>
            <p:nvPr/>
          </p:nvSpPr>
          <p:spPr>
            <a:xfrm>
              <a:off x="2885936" y="6094838"/>
              <a:ext cx="182968" cy="54245"/>
            </a:xfrm>
            <a:prstGeom prst="chord">
              <a:avLst>
                <a:gd name="adj1" fmla="val 847355"/>
                <a:gd name="adj2" fmla="val 98468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grpSp>
      <p:sp>
        <p:nvSpPr>
          <p:cNvPr id="17" name="TextBox 16">
            <a:extLst>
              <a:ext uri="{FF2B5EF4-FFF2-40B4-BE49-F238E27FC236}">
                <a16:creationId xmlns:a16="http://schemas.microsoft.com/office/drawing/2014/main" id="{53802147-92CB-A441-AC6B-619DA5E35F27}"/>
              </a:ext>
            </a:extLst>
          </p:cNvPr>
          <p:cNvSpPr txBox="1"/>
          <p:nvPr/>
        </p:nvSpPr>
        <p:spPr>
          <a:xfrm>
            <a:off x="504000" y="1360025"/>
            <a:ext cx="3590101" cy="476385"/>
          </a:xfrm>
          <a:prstGeom prst="rect">
            <a:avLst/>
          </a:prstGeom>
          <a:noFill/>
        </p:spPr>
        <p:txBody>
          <a:bodyPr wrap="square" lIns="0" tIns="0" rIns="0" bIns="0" rtlCol="0">
            <a:normAutofit/>
          </a:bodyPr>
          <a:lstStyle/>
          <a:p>
            <a:r>
              <a:rPr lang="ja-JP" sz="1800" b="1"/>
              <a:t>今までの課題</a:t>
            </a:r>
          </a:p>
        </p:txBody>
      </p:sp>
      <p:sp>
        <p:nvSpPr>
          <p:cNvPr id="18" name="TextBox 17">
            <a:extLst>
              <a:ext uri="{FF2B5EF4-FFF2-40B4-BE49-F238E27FC236}">
                <a16:creationId xmlns:a16="http://schemas.microsoft.com/office/drawing/2014/main" id="{9EC79909-E409-3F4D-BDFD-FB39DD8DB2D3}"/>
              </a:ext>
            </a:extLst>
          </p:cNvPr>
          <p:cNvSpPr txBox="1"/>
          <p:nvPr/>
        </p:nvSpPr>
        <p:spPr>
          <a:xfrm>
            <a:off x="504000" y="4356100"/>
            <a:ext cx="3590101" cy="488070"/>
          </a:xfrm>
          <a:prstGeom prst="rect">
            <a:avLst/>
          </a:prstGeom>
          <a:noFill/>
        </p:spPr>
        <p:txBody>
          <a:bodyPr wrap="square" lIns="0" tIns="0" rIns="0" bIns="0" rtlCol="0">
            <a:normAutofit/>
          </a:bodyPr>
          <a:lstStyle/>
          <a:p>
            <a:pPr eaLnBrk="0" hangingPunct="0">
              <a:spcBef>
                <a:spcPts val="238"/>
              </a:spcBef>
              <a:buClr>
                <a:schemeClr val="folHlink"/>
              </a:buClr>
              <a:buSzPct val="130000"/>
            </a:pPr>
            <a:r>
              <a:rPr lang="ja-JP" sz="1800" b="1">
                <a:solidFill>
                  <a:schemeClr val="tx1"/>
                </a:solidFill>
                <a:latin typeface="Arial"/>
                <a:ea typeface="MS PGothic"/>
                <a:cs typeface="+mn-cs"/>
              </a:rPr>
              <a:t>対象ソリューション</a:t>
            </a:r>
          </a:p>
        </p:txBody>
      </p:sp>
      <p:sp>
        <p:nvSpPr>
          <p:cNvPr id="19" name="TextBox 18">
            <a:extLst>
              <a:ext uri="{FF2B5EF4-FFF2-40B4-BE49-F238E27FC236}">
                <a16:creationId xmlns:a16="http://schemas.microsoft.com/office/drawing/2014/main" id="{71FC3B68-0FA7-6540-A964-C0CFF907596B}"/>
              </a:ext>
            </a:extLst>
          </p:cNvPr>
          <p:cNvSpPr txBox="1"/>
          <p:nvPr/>
        </p:nvSpPr>
        <p:spPr>
          <a:xfrm>
            <a:off x="4253978" y="1371492"/>
            <a:ext cx="3170509" cy="549905"/>
          </a:xfrm>
          <a:prstGeom prst="rect">
            <a:avLst/>
          </a:prstGeom>
          <a:noFill/>
        </p:spPr>
        <p:txBody>
          <a:bodyPr wrap="square" lIns="0" tIns="0" rIns="0" bIns="0" rtlCol="0">
            <a:normAutofit/>
          </a:bodyPr>
          <a:lstStyle/>
          <a:p>
            <a:pPr marL="0" marR="0" lvl="0" indent="0" algn="l" defTabSz="1088558" rtl="0" eaLnBrk="1" fontAlgn="auto" latinLnBrk="0" hangingPunct="1">
              <a:lnSpc>
                <a:spcPct val="100000"/>
              </a:lnSpc>
              <a:spcBef>
                <a:spcPts val="0"/>
              </a:spcBef>
              <a:spcAft>
                <a:spcPts val="0"/>
              </a:spcAft>
              <a:buClrTx/>
              <a:buSzTx/>
              <a:buFontTx/>
              <a:buNone/>
              <a:tabLst/>
              <a:defRPr/>
            </a:pPr>
            <a:r>
              <a:rPr lang="ja-JP" sz="1800" b="1">
                <a:solidFill>
                  <a:schemeClr val="accent1"/>
                </a:solidFill>
                <a:latin typeface="Arial" panose="020B0604020202020204" pitchFamily="34" charset="0"/>
                <a:ea typeface="MS PGothic" panose="020F0502020204030204" pitchFamily="34" charset="0"/>
              </a:rPr>
              <a:t>SAP</a:t>
            </a:r>
            <a:r>
              <a:rPr lang="ja-JP" sz="1800" b="1">
                <a:latin typeface="Arial" panose="020B0604020202020204" pitchFamily="34" charset="0"/>
                <a:ea typeface="MS PGothic" panose="020F0502020204030204" pitchFamily="34" charset="0"/>
              </a:rPr>
              <a:t> </a:t>
            </a:r>
            <a:r>
              <a:rPr lang="ja-JP" sz="1800" b="1">
                <a:solidFill>
                  <a:schemeClr val="accent1"/>
                </a:solidFill>
                <a:latin typeface="Arial" panose="020B0604020202020204" pitchFamily="34" charset="0"/>
                <a:ea typeface="MS PGothic" panose="020F0502020204030204" pitchFamily="34" charset="0"/>
              </a:rPr>
              <a:t>Ariba</a:t>
            </a:r>
            <a:r>
              <a:rPr lang="ja-JP" sz="1800" b="1">
                <a:solidFill>
                  <a:schemeClr val="tx1"/>
                </a:solidFill>
                <a:latin typeface="Arial" panose="020B0604020202020204" pitchFamily="34" charset="0"/>
                <a:ea typeface="MS PGothic" panose="020F0502020204030204" pitchFamily="34" charset="0"/>
              </a:rPr>
              <a:t> で</a:t>
            </a:r>
            <a:r>
              <a:rPr lang="ja-JP" sz="1800" b="1" baseline="0">
                <a:solidFill>
                  <a:schemeClr val="tx1"/>
                </a:solidFill>
                <a:latin typeface="Arial" panose="020B0604020202020204" pitchFamily="34" charset="0"/>
                <a:ea typeface="MS PGothic" panose="020F0502020204030204" pitchFamily="34" charset="0"/>
              </a:rPr>
              <a:t>問題解決</a:t>
            </a:r>
          </a:p>
        </p:txBody>
      </p:sp>
      <p:sp>
        <p:nvSpPr>
          <p:cNvPr id="20" name="TextBox 19">
            <a:extLst>
              <a:ext uri="{FF2B5EF4-FFF2-40B4-BE49-F238E27FC236}">
                <a16:creationId xmlns:a16="http://schemas.microsoft.com/office/drawing/2014/main" id="{33EDD903-9F38-6147-8CA7-4F9E3EA8A30F}"/>
              </a:ext>
            </a:extLst>
          </p:cNvPr>
          <p:cNvSpPr txBox="1"/>
          <p:nvPr/>
        </p:nvSpPr>
        <p:spPr>
          <a:xfrm>
            <a:off x="4260429" y="4356101"/>
            <a:ext cx="3654204" cy="488070"/>
          </a:xfrm>
          <a:prstGeom prst="rect">
            <a:avLst/>
          </a:prstGeom>
          <a:noFill/>
        </p:spPr>
        <p:txBody>
          <a:bodyPr wrap="square" lIns="0" tIns="0" rIns="0" bIns="0" rtlCol="0">
            <a:normAutofit/>
          </a:bodyPr>
          <a:lstStyle/>
          <a:p>
            <a:pPr marL="0" marR="0" lvl="0" indent="0" algn="l" defTabSz="1088558" rtl="0" eaLnBrk="1" fontAlgn="auto" latinLnBrk="0" hangingPunct="1">
              <a:lnSpc>
                <a:spcPct val="100000"/>
              </a:lnSpc>
              <a:spcBef>
                <a:spcPts val="0"/>
              </a:spcBef>
              <a:spcAft>
                <a:spcPts val="0"/>
              </a:spcAft>
              <a:buClrTx/>
              <a:buSzTx/>
              <a:buFontTx/>
              <a:buNone/>
              <a:tabLst/>
              <a:defRPr/>
            </a:pPr>
            <a:r>
              <a:rPr lang="ja-JP" sz="1800" b="1">
                <a:solidFill>
                  <a:schemeClr val="tx1"/>
                </a:solidFill>
                <a:latin typeface="Arial"/>
                <a:ea typeface="MS PGothic"/>
                <a:cs typeface="+mn-cs"/>
              </a:rPr>
              <a:t>関連情報</a:t>
            </a:r>
          </a:p>
        </p:txBody>
      </p:sp>
      <p:sp>
        <p:nvSpPr>
          <p:cNvPr id="21" name="TextBox 20">
            <a:extLst>
              <a:ext uri="{FF2B5EF4-FFF2-40B4-BE49-F238E27FC236}">
                <a16:creationId xmlns:a16="http://schemas.microsoft.com/office/drawing/2014/main" id="{C925C6AC-CD5B-0849-A859-BC67159AC2F1}"/>
              </a:ext>
            </a:extLst>
          </p:cNvPr>
          <p:cNvSpPr txBox="1"/>
          <p:nvPr/>
        </p:nvSpPr>
        <p:spPr>
          <a:xfrm>
            <a:off x="8057826" y="1371492"/>
            <a:ext cx="3670300" cy="511218"/>
          </a:xfrm>
          <a:prstGeom prst="rect">
            <a:avLst/>
          </a:prstGeom>
          <a:noFill/>
        </p:spPr>
        <p:txBody>
          <a:bodyPr wrap="square" lIns="0" tIns="0" rIns="0" bIns="0" rtlCol="0">
            <a:normAutofit/>
          </a:bodyPr>
          <a:lstStyle/>
          <a:p>
            <a:pPr marL="0" marR="0" lvl="0" indent="0" algn="l" defTabSz="1088558" rtl="0" eaLnBrk="1" fontAlgn="auto" latinLnBrk="0" hangingPunct="1">
              <a:lnSpc>
                <a:spcPct val="100000"/>
              </a:lnSpc>
              <a:spcBef>
                <a:spcPts val="0"/>
              </a:spcBef>
              <a:spcAft>
                <a:spcPts val="0"/>
              </a:spcAft>
              <a:buClrTx/>
              <a:buSzTx/>
              <a:buFontTx/>
              <a:buNone/>
              <a:tabLst/>
              <a:defRPr/>
            </a:pPr>
            <a:r>
              <a:rPr lang="ja-JP" sz="1800" b="1">
                <a:solidFill>
                  <a:schemeClr val="tx1"/>
                </a:solidFill>
                <a:latin typeface="Arial"/>
                <a:ea typeface="MS PGothic"/>
                <a:cs typeface="+mn-cs"/>
              </a:rPr>
              <a:t>主なメリット</a:t>
            </a:r>
          </a:p>
        </p:txBody>
      </p:sp>
      <p:sp>
        <p:nvSpPr>
          <p:cNvPr id="22" name="TextBox 21">
            <a:extLst>
              <a:ext uri="{FF2B5EF4-FFF2-40B4-BE49-F238E27FC236}">
                <a16:creationId xmlns:a16="http://schemas.microsoft.com/office/drawing/2014/main" id="{9F57B7AD-476F-E540-8170-C1A5C47DE6C6}"/>
              </a:ext>
            </a:extLst>
          </p:cNvPr>
          <p:cNvSpPr txBox="1"/>
          <p:nvPr/>
        </p:nvSpPr>
        <p:spPr>
          <a:xfrm>
            <a:off x="8053826" y="4356101"/>
            <a:ext cx="3687000" cy="488070"/>
          </a:xfrm>
          <a:prstGeom prst="rect">
            <a:avLst/>
          </a:prstGeom>
          <a:noFill/>
        </p:spPr>
        <p:txBody>
          <a:bodyPr wrap="square" lIns="0" tIns="0" rIns="0" bIns="0" rtlCol="0">
            <a:normAutofit/>
          </a:bodyPr>
          <a:lstStyle/>
          <a:p>
            <a:pPr marL="0" marR="0" lvl="0" indent="0" algn="l" defTabSz="1088558" rtl="0" eaLnBrk="1" fontAlgn="auto" latinLnBrk="0" hangingPunct="1">
              <a:lnSpc>
                <a:spcPct val="100000"/>
              </a:lnSpc>
              <a:spcBef>
                <a:spcPts val="0"/>
              </a:spcBef>
              <a:spcAft>
                <a:spcPts val="0"/>
              </a:spcAft>
              <a:buClrTx/>
              <a:buSzTx/>
              <a:buFontTx/>
              <a:buNone/>
              <a:tabLst/>
              <a:defRPr/>
            </a:pPr>
            <a:r>
              <a:rPr lang="ja-JP" sz="1800" b="1">
                <a:solidFill>
                  <a:schemeClr val="tx1"/>
                </a:solidFill>
                <a:latin typeface="Arial"/>
                <a:ea typeface="MS PGothic"/>
                <a:cs typeface="+mn-cs"/>
              </a:rPr>
              <a:t>前提条件と</a:t>
            </a:r>
            <a:r>
              <a:rPr lang="ja-JP" sz="1800" b="1"/>
              <a:t>制限事項</a:t>
            </a:r>
          </a:p>
        </p:txBody>
      </p:sp>
      <p:sp>
        <p:nvSpPr>
          <p:cNvPr id="7" name="TextBox 6">
            <a:extLst>
              <a:ext uri="{FF2B5EF4-FFF2-40B4-BE49-F238E27FC236}">
                <a16:creationId xmlns:a16="http://schemas.microsoft.com/office/drawing/2014/main" id="{07605F5C-99B1-F246-A40B-D40E63460CED}"/>
              </a:ext>
            </a:extLst>
          </p:cNvPr>
          <p:cNvSpPr txBox="1"/>
          <p:nvPr/>
        </p:nvSpPr>
        <p:spPr>
          <a:xfrm>
            <a:off x="7792335" y="361617"/>
            <a:ext cx="2239610" cy="184666"/>
          </a:xfrm>
          <a:prstGeom prst="rect">
            <a:avLst/>
          </a:prstGeom>
          <a:noFill/>
        </p:spPr>
        <p:txBody>
          <a:bodyPr wrap="square" lIns="0" tIns="0" rIns="0" bIns="0" rtlCol="0">
            <a:normAutofit/>
          </a:bodyPr>
          <a:lstStyle/>
          <a:p>
            <a:pPr algn="r"/>
            <a:r>
              <a:rPr lang="ja-JP" sz="1200" b="1"/>
              <a:t>導入の難易度      </a:t>
            </a:r>
          </a:p>
        </p:txBody>
      </p:sp>
      <p:sp>
        <p:nvSpPr>
          <p:cNvPr id="24" name="TextBox 23">
            <a:extLst>
              <a:ext uri="{FF2B5EF4-FFF2-40B4-BE49-F238E27FC236}">
                <a16:creationId xmlns:a16="http://schemas.microsoft.com/office/drawing/2014/main" id="{E1F3EF55-843A-1D42-B3A4-7711E80B00F9}"/>
              </a:ext>
            </a:extLst>
          </p:cNvPr>
          <p:cNvSpPr txBox="1"/>
          <p:nvPr/>
        </p:nvSpPr>
        <p:spPr>
          <a:xfrm>
            <a:off x="7797250" y="565779"/>
            <a:ext cx="2239610" cy="184666"/>
          </a:xfrm>
          <a:prstGeom prst="rect">
            <a:avLst/>
          </a:prstGeom>
          <a:noFill/>
        </p:spPr>
        <p:txBody>
          <a:bodyPr wrap="square" lIns="0" tIns="0" rIns="0" bIns="0" rtlCol="0">
            <a:normAutofit/>
          </a:bodyPr>
          <a:lstStyle/>
          <a:p>
            <a:pPr algn="r"/>
            <a:r>
              <a:rPr lang="ja-JP" sz="1200" b="1"/>
              <a:t>対象エリア</a:t>
            </a:r>
          </a:p>
        </p:txBody>
      </p:sp>
      <p:sp>
        <p:nvSpPr>
          <p:cNvPr id="25" name="TextBox 24">
            <a:extLst>
              <a:ext uri="{FF2B5EF4-FFF2-40B4-BE49-F238E27FC236}">
                <a16:creationId xmlns:a16="http://schemas.microsoft.com/office/drawing/2014/main" id="{9CB5C7A8-8FFA-E84B-9AD9-FA164352F5E9}"/>
              </a:ext>
            </a:extLst>
          </p:cNvPr>
          <p:cNvSpPr txBox="1"/>
          <p:nvPr/>
        </p:nvSpPr>
        <p:spPr>
          <a:xfrm>
            <a:off x="10531246" y="356700"/>
            <a:ext cx="1482762" cy="184666"/>
          </a:xfrm>
          <a:prstGeom prst="rect">
            <a:avLst/>
          </a:prstGeom>
          <a:noFill/>
        </p:spPr>
        <p:txBody>
          <a:bodyPr wrap="square" lIns="0" tIns="0" rIns="0" bIns="0" rtlCol="0">
            <a:normAutofit/>
          </a:bodyPr>
          <a:lstStyle/>
          <a:p>
            <a:r>
              <a:rPr lang="ja-JP" sz="1200"/>
              <a:t>ロータッチ/容易 </a:t>
            </a:r>
          </a:p>
        </p:txBody>
      </p:sp>
      <p:sp>
        <p:nvSpPr>
          <p:cNvPr id="26" name="TextBox 25">
            <a:extLst>
              <a:ext uri="{FF2B5EF4-FFF2-40B4-BE49-F238E27FC236}">
                <a16:creationId xmlns:a16="http://schemas.microsoft.com/office/drawing/2014/main" id="{3C795CF8-8D4F-354F-A3A4-56927013ABA9}"/>
              </a:ext>
            </a:extLst>
          </p:cNvPr>
          <p:cNvSpPr txBox="1"/>
          <p:nvPr/>
        </p:nvSpPr>
        <p:spPr>
          <a:xfrm>
            <a:off x="10526328" y="574309"/>
            <a:ext cx="1487680" cy="184666"/>
          </a:xfrm>
          <a:prstGeom prst="rect">
            <a:avLst/>
          </a:prstGeom>
          <a:noFill/>
        </p:spPr>
        <p:txBody>
          <a:bodyPr wrap="square" lIns="0" tIns="0" rIns="0" bIns="0" rtlCol="0">
            <a:normAutofit/>
          </a:bodyPr>
          <a:lstStyle/>
          <a:p>
            <a:r>
              <a:rPr lang="ja-JP" sz="1200"/>
              <a:t>グローバル</a:t>
            </a:r>
          </a:p>
        </p:txBody>
      </p:sp>
      <p:sp>
        <p:nvSpPr>
          <p:cNvPr id="23" name="TextBox 22">
            <a:extLst>
              <a:ext uri="{FF2B5EF4-FFF2-40B4-BE49-F238E27FC236}">
                <a16:creationId xmlns:a16="http://schemas.microsoft.com/office/drawing/2014/main" id="{1BE77D1F-FE29-E84D-81A4-E68EDB0FCE08}"/>
              </a:ext>
            </a:extLst>
          </p:cNvPr>
          <p:cNvSpPr txBox="1"/>
          <p:nvPr/>
        </p:nvSpPr>
        <p:spPr>
          <a:xfrm>
            <a:off x="505931" y="4844170"/>
            <a:ext cx="3590101" cy="1632830"/>
          </a:xfrm>
          <a:prstGeom prst="rect">
            <a:avLst/>
          </a:prstGeom>
          <a:noFill/>
        </p:spPr>
        <p:txBody>
          <a:bodyPr wrap="square" lIns="0" tIns="0" rIns="0" bIns="0" rtlCol="0">
            <a:normAutofit/>
          </a:bodyPr>
          <a:lstStyle/>
          <a:p>
            <a:pPr lvl="0" defTabSz="1088558">
              <a:defRPr/>
            </a:pPr>
            <a:r>
              <a:rPr lang="ja-JP" sz="1200"/>
              <a:t>Ariba Network</a:t>
            </a:r>
          </a:p>
          <a:p>
            <a:pPr lvl="0" defTabSz="1088558">
              <a:defRPr/>
            </a:pPr>
            <a:r>
              <a:rPr lang="ja-JP" sz="1200"/>
              <a:t>SAP Ariba Discount Management</a:t>
            </a:r>
          </a:p>
        </p:txBody>
      </p:sp>
      <p:sp>
        <p:nvSpPr>
          <p:cNvPr id="27" name="TextBox 26">
            <a:extLst>
              <a:ext uri="{FF2B5EF4-FFF2-40B4-BE49-F238E27FC236}">
                <a16:creationId xmlns:a16="http://schemas.microsoft.com/office/drawing/2014/main" id="{C2B6D011-B7CC-BD4C-AAAC-8C3FC5FEC9AC}"/>
              </a:ext>
            </a:extLst>
          </p:cNvPr>
          <p:cNvSpPr txBox="1"/>
          <p:nvPr/>
        </p:nvSpPr>
        <p:spPr>
          <a:xfrm>
            <a:off x="4244331" y="4844170"/>
            <a:ext cx="3670301" cy="1632830"/>
          </a:xfrm>
          <a:prstGeom prst="rect">
            <a:avLst/>
          </a:prstGeom>
          <a:noFill/>
        </p:spPr>
        <p:txBody>
          <a:bodyPr wrap="square" lIns="0" tIns="0" rIns="0" bIns="0" rtlCol="0">
            <a:normAutofit/>
          </a:bodyPr>
          <a:lstStyle/>
          <a:p>
            <a:pPr marL="0" marR="0" lvl="0" indent="0" algn="l" defTabSz="1088558" rtl="0" eaLnBrk="1" fontAlgn="auto" latinLnBrk="0" hangingPunct="1">
              <a:lnSpc>
                <a:spcPct val="100000"/>
              </a:lnSpc>
              <a:spcBef>
                <a:spcPts val="0"/>
              </a:spcBef>
              <a:spcAft>
                <a:spcPts val="0"/>
              </a:spcAft>
              <a:buClrTx/>
              <a:buSzTx/>
              <a:buFontTx/>
              <a:buNone/>
              <a:tabLst/>
              <a:defRPr/>
            </a:pPr>
            <a:r>
              <a:rPr lang="ja-JP" sz="1200"/>
              <a:t>この機能は、すべてのサプライヤがすぐに利用できるようになっています。バイヤーによる実装は必要ありません。</a:t>
            </a:r>
          </a:p>
          <a:p>
            <a:pPr marL="0" marR="0" lvl="0" indent="0" algn="l" defTabSz="1088558"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28" name="TextBox 27">
            <a:extLst>
              <a:ext uri="{FF2B5EF4-FFF2-40B4-BE49-F238E27FC236}">
                <a16:creationId xmlns:a16="http://schemas.microsoft.com/office/drawing/2014/main" id="{2A162563-B3F9-0040-9481-255B0FF7460A}"/>
              </a:ext>
            </a:extLst>
          </p:cNvPr>
          <p:cNvSpPr txBox="1"/>
          <p:nvPr/>
        </p:nvSpPr>
        <p:spPr>
          <a:xfrm>
            <a:off x="8055757" y="4844170"/>
            <a:ext cx="3687000" cy="1632830"/>
          </a:xfrm>
          <a:prstGeom prst="rect">
            <a:avLst/>
          </a:prstGeom>
          <a:noFill/>
        </p:spPr>
        <p:txBody>
          <a:bodyPr wrap="square" lIns="0" tIns="0" rIns="0" bIns="0" rtlCol="0">
            <a:normAutofit/>
          </a:bodyPr>
          <a:lstStyle/>
          <a:p>
            <a:r>
              <a:rPr lang="ja-JP" sz="1200"/>
              <a:t>なし</a:t>
            </a:r>
          </a:p>
          <a:p>
            <a:endParaRPr lang="en-US" sz="1200" dirty="0"/>
          </a:p>
        </p:txBody>
      </p:sp>
      <p:sp>
        <p:nvSpPr>
          <p:cNvPr id="29" name="TextBox 28">
            <a:extLst>
              <a:ext uri="{FF2B5EF4-FFF2-40B4-BE49-F238E27FC236}">
                <a16:creationId xmlns:a16="http://schemas.microsoft.com/office/drawing/2014/main" id="{29B4647D-061E-874E-B28F-E77F67C375BA}"/>
              </a:ext>
            </a:extLst>
          </p:cNvPr>
          <p:cNvSpPr txBox="1"/>
          <p:nvPr/>
        </p:nvSpPr>
        <p:spPr>
          <a:xfrm>
            <a:off x="505928" y="1921397"/>
            <a:ext cx="3590101" cy="2407054"/>
          </a:xfrm>
          <a:prstGeom prst="rect">
            <a:avLst/>
          </a:prstGeom>
          <a:noFill/>
        </p:spPr>
        <p:txBody>
          <a:bodyPr wrap="square" lIns="0" tIns="0" rIns="0" bIns="0" rtlCol="0">
            <a:normAutofit/>
          </a:bodyPr>
          <a:lstStyle/>
          <a:p>
            <a:r>
              <a:rPr lang="ja-JP" sz="1200"/>
              <a:t>割引に関連する Ariba Network の操作性は旧式であり、サプライヤは割引ソリューションのすべての機能を活用するのが困難でした。ナビゲーションが直感的でないことが、導入を妨げる障壁となる場合がありました。</a:t>
            </a:r>
          </a:p>
        </p:txBody>
      </p:sp>
      <p:sp>
        <p:nvSpPr>
          <p:cNvPr id="30" name="TextBox 29">
            <a:extLst>
              <a:ext uri="{FF2B5EF4-FFF2-40B4-BE49-F238E27FC236}">
                <a16:creationId xmlns:a16="http://schemas.microsoft.com/office/drawing/2014/main" id="{B1AA52FF-B118-B64E-A4B7-BD8A5184230C}"/>
              </a:ext>
            </a:extLst>
          </p:cNvPr>
          <p:cNvSpPr txBox="1"/>
          <p:nvPr/>
        </p:nvSpPr>
        <p:spPr>
          <a:xfrm>
            <a:off x="4244332" y="1921396"/>
            <a:ext cx="3670300" cy="2407053"/>
          </a:xfrm>
          <a:prstGeom prst="rect">
            <a:avLst/>
          </a:prstGeom>
          <a:noFill/>
        </p:spPr>
        <p:txBody>
          <a:bodyPr wrap="square" lIns="0" tIns="0" rIns="0" bIns="0" rtlCol="0">
            <a:normAutofit/>
          </a:bodyPr>
          <a:lstStyle/>
          <a:p>
            <a:pPr lvl="0" defTabSz="1088558">
              <a:defRPr/>
            </a:pPr>
            <a:r>
              <a:rPr lang="ja-JP" sz="1200"/>
              <a:t>現在は、最新かつ明確な方法で情報が表示されるようになり、サプライヤに提供される現金管理のツールとプロセスが改善されました。申し入れの受入や早期支払いの機会の検索が容易になっただけでなく、監査証跡を照合および提示する方法が改善されました。</a:t>
            </a:r>
          </a:p>
        </p:txBody>
      </p:sp>
      <p:sp>
        <p:nvSpPr>
          <p:cNvPr id="31" name="TextBox 30">
            <a:extLst>
              <a:ext uri="{FF2B5EF4-FFF2-40B4-BE49-F238E27FC236}">
                <a16:creationId xmlns:a16="http://schemas.microsoft.com/office/drawing/2014/main" id="{CB5248DD-C9DB-FD4B-951A-C1CD317DD197}"/>
              </a:ext>
            </a:extLst>
          </p:cNvPr>
          <p:cNvSpPr txBox="1"/>
          <p:nvPr/>
        </p:nvSpPr>
        <p:spPr>
          <a:xfrm>
            <a:off x="8053826" y="1856811"/>
            <a:ext cx="3670300" cy="2407053"/>
          </a:xfrm>
          <a:prstGeom prst="rect">
            <a:avLst/>
          </a:prstGeom>
          <a:noFill/>
        </p:spPr>
        <p:txBody>
          <a:bodyPr wrap="square" lIns="0" tIns="0" rIns="0" bIns="0" rtlCol="0">
            <a:normAutofit/>
          </a:bodyPr>
          <a:lstStyle/>
          <a:p>
            <a:pPr marL="171450" lvl="0" indent="-171450" defTabSz="1088558">
              <a:buFont typeface="Arial" panose="020B0604020202020204" pitchFamily="34" charset="0"/>
              <a:buChar char="•"/>
              <a:defRPr/>
            </a:pPr>
            <a:r>
              <a:rPr lang="ja-JP" sz="1200"/>
              <a:t>サプライヤは、以下を把握しやすくなることで、より適切に現金を管理することができます。 </a:t>
            </a:r>
          </a:p>
          <a:p>
            <a:pPr marL="365760" lvl="1" indent="-182880" defTabSz="1088558">
              <a:buFont typeface="Arial" panose="020B0604020202020204" pitchFamily="34" charset="0"/>
              <a:buChar char="•"/>
              <a:defRPr/>
            </a:pPr>
            <a:r>
              <a:rPr lang="ja-JP" sz="1200"/>
              <a:t>入金が予定されている現金</a:t>
            </a:r>
          </a:p>
          <a:p>
            <a:pPr marL="365760" lvl="1" indent="-182880" defTabSz="1088558">
              <a:buFont typeface="Arial" panose="020B0604020202020204" pitchFamily="34" charset="0"/>
              <a:buChar char="•"/>
              <a:defRPr/>
            </a:pPr>
            <a:r>
              <a:rPr lang="ja-JP" sz="1200"/>
              <a:t>最近受け取った現金 </a:t>
            </a:r>
          </a:p>
          <a:p>
            <a:pPr marL="365760" lvl="1" indent="-182880" defTabSz="1088558">
              <a:buFont typeface="Arial" panose="020B0604020202020204" pitchFamily="34" charset="0"/>
              <a:buChar char="•"/>
              <a:defRPr/>
            </a:pPr>
            <a:r>
              <a:rPr lang="ja-JP" sz="1200"/>
              <a:t>早期支払いに利用できる現金</a:t>
            </a:r>
          </a:p>
          <a:p>
            <a:pPr marL="171450" indent="-171450" defTabSz="1088558">
              <a:buFont typeface="Arial" panose="020B0604020202020204" pitchFamily="34" charset="0"/>
              <a:buChar char="•"/>
              <a:defRPr/>
            </a:pPr>
            <a:endParaRPr lang="en-US" sz="1200" dirty="0"/>
          </a:p>
          <a:p>
            <a:pPr marL="171450" indent="-171450" defTabSz="1088558">
              <a:buFont typeface="Arial" panose="020B0604020202020204" pitchFamily="34" charset="0"/>
              <a:buChar char="•"/>
              <a:defRPr/>
            </a:pPr>
            <a:r>
              <a:rPr lang="ja-JP" sz="1200"/>
              <a:t>サプライヤが現在プロセスのどのステップに位置しているのかに関係なく、ユーザー操作性が一貫しています。</a:t>
            </a:r>
          </a:p>
          <a:p>
            <a:pPr marL="171450" indent="-171450" defTabSz="1088558">
              <a:buFont typeface="Arial" panose="020B0604020202020204" pitchFamily="34" charset="0"/>
              <a:buChar char="•"/>
              <a:defRPr/>
            </a:pPr>
            <a:endParaRPr lang="en-US" sz="1200" dirty="0"/>
          </a:p>
          <a:p>
            <a:pPr marL="171450" indent="-171450" defTabSz="1088558">
              <a:buFont typeface="Arial" panose="020B0604020202020204" pitchFamily="34" charset="0"/>
              <a:buChar char="•"/>
              <a:defRPr/>
            </a:pPr>
            <a:r>
              <a:rPr lang="ja-JP" sz="1200"/>
              <a:t>最新かつ明確な方法で情報が表示されるほか、可視性とアクセスのしやすさが改善されます。</a:t>
            </a:r>
          </a:p>
        </p:txBody>
      </p:sp>
    </p:spTree>
    <p:extLst>
      <p:ext uri="{BB962C8B-B14F-4D97-AF65-F5344CB8AC3E}">
        <p14:creationId xmlns:p14="http://schemas.microsoft.com/office/powerpoint/2010/main" val="2415513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C4919E3-1EFF-4B3C-8908-645A9A1689DA}"/>
              </a:ext>
            </a:extLst>
          </p:cNvPr>
          <p:cNvPicPr>
            <a:picLocks noChangeAspect="1"/>
          </p:cNvPicPr>
          <p:nvPr/>
        </p:nvPicPr>
        <p:blipFill>
          <a:blip r:embed="rId3"/>
          <a:stretch>
            <a:fillRect/>
          </a:stretch>
        </p:blipFill>
        <p:spPr>
          <a:xfrm>
            <a:off x="2991269" y="1624864"/>
            <a:ext cx="8699208" cy="3307480"/>
          </a:xfrm>
          <a:prstGeom prst="rect">
            <a:avLst/>
          </a:prstGeom>
        </p:spPr>
      </p:pic>
      <p:sp>
        <p:nvSpPr>
          <p:cNvPr id="24" name="Speech Bubble: Rectangle 23">
            <a:extLst>
              <a:ext uri="{FF2B5EF4-FFF2-40B4-BE49-F238E27FC236}">
                <a16:creationId xmlns:a16="http://schemas.microsoft.com/office/drawing/2014/main" id="{167BACCF-739F-43B9-8E4A-DC020503CAF5}"/>
              </a:ext>
            </a:extLst>
          </p:cNvPr>
          <p:cNvSpPr/>
          <p:nvPr/>
        </p:nvSpPr>
        <p:spPr bwMode="gray">
          <a:xfrm>
            <a:off x="334827" y="3584784"/>
            <a:ext cx="2144931" cy="1073889"/>
          </a:xfrm>
          <a:prstGeom prst="wedgeRectCallout">
            <a:avLst>
              <a:gd name="adj1" fmla="val 146220"/>
              <a:gd name="adj2" fmla="val -97673"/>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ja-JP" altLang="de-DE" sz="1600" b="0" i="0" u="none" strike="noStrike" kern="1200" cap="none" spc="0" normalizeH="0" baseline="0" noProof="0">
                <a:ln>
                  <a:noFill/>
                </a:ln>
                <a:solidFill>
                  <a:srgbClr val="FFFFFF"/>
                </a:solidFill>
                <a:effectLst/>
                <a:uLnTx/>
                <a:uFillTx/>
                <a:latin typeface="Arial"/>
                <a:ea typeface="Arial Unicode MS" pitchFamily="34" charset="-128"/>
                <a:cs typeface="Arial Unicode MS" pitchFamily="34" charset="-128"/>
              </a:rPr>
              <a:t>資金担当者は必要な金額を通貨ごとに入力します</a:t>
            </a:r>
          </a:p>
        </p:txBody>
      </p:sp>
      <p:sp>
        <p:nvSpPr>
          <p:cNvPr id="10" name="Speech Bubble: Rectangle 9">
            <a:extLst>
              <a:ext uri="{FF2B5EF4-FFF2-40B4-BE49-F238E27FC236}">
                <a16:creationId xmlns:a16="http://schemas.microsoft.com/office/drawing/2014/main" id="{FEDAFF40-6CD2-4C27-8BF9-D8DB1714A587}"/>
              </a:ext>
            </a:extLst>
          </p:cNvPr>
          <p:cNvSpPr/>
          <p:nvPr/>
        </p:nvSpPr>
        <p:spPr bwMode="gray">
          <a:xfrm>
            <a:off x="334828" y="2052083"/>
            <a:ext cx="2144931" cy="1073889"/>
          </a:xfrm>
          <a:prstGeom prst="wedgeRectCallout">
            <a:avLst>
              <a:gd name="adj1" fmla="val 82345"/>
              <a:gd name="adj2" fmla="val 32643"/>
            </a:avLst>
          </a:prstGeom>
          <a:solidFill>
            <a:schemeClr val="accent1"/>
          </a:solidFill>
          <a:ln w="25400" algn="ctr">
            <a:solidFill>
              <a:schemeClr val="accent1"/>
            </a:solidFill>
            <a:miter lim="800000"/>
            <a:headEnd/>
            <a:tailEnd/>
          </a:ln>
        </p:spPr>
        <p:txBody>
          <a:bodyPr lIns="90000" tIns="72000" rIns="90000" bIns="72000" rtlCol="0" anchor="ctr">
            <a:normAutofit fontScale="92500"/>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ja-JP" altLang="de-DE" sz="1600" b="0" i="0" u="none" strike="noStrike" kern="1200" cap="none" spc="0" normalizeH="0" baseline="0" noProof="0">
                <a:ln>
                  <a:noFill/>
                </a:ln>
                <a:solidFill>
                  <a:srgbClr val="FFFFFF"/>
                </a:solidFill>
                <a:effectLst/>
                <a:uLnTx/>
                <a:uFillTx/>
                <a:latin typeface="Arial"/>
                <a:ea typeface="Arial Unicode MS" pitchFamily="34" charset="-128"/>
                <a:cs typeface="Arial Unicode MS" pitchFamily="34" charset="-128"/>
              </a:rPr>
              <a:t>資金担当者は日付を入力するか、カレンダー選択リストを使用することができます</a:t>
            </a:r>
          </a:p>
        </p:txBody>
      </p:sp>
      <p:sp>
        <p:nvSpPr>
          <p:cNvPr id="8" name="Speech Bubble: Rectangle 7">
            <a:extLst>
              <a:ext uri="{FF2B5EF4-FFF2-40B4-BE49-F238E27FC236}">
                <a16:creationId xmlns:a16="http://schemas.microsoft.com/office/drawing/2014/main" id="{1AFEE0D7-F924-424A-B54C-BBD745A4502F}"/>
              </a:ext>
            </a:extLst>
          </p:cNvPr>
          <p:cNvSpPr/>
          <p:nvPr/>
        </p:nvSpPr>
        <p:spPr bwMode="gray">
          <a:xfrm>
            <a:off x="6511314" y="3534466"/>
            <a:ext cx="2144931" cy="1262431"/>
          </a:xfrm>
          <a:prstGeom prst="wedgeRectCallout">
            <a:avLst>
              <a:gd name="adj1" fmla="val -70496"/>
              <a:gd name="adj2" fmla="val -134693"/>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ja-JP" altLang="de-DE" sz="1600" b="0" i="0" u="none" strike="noStrike" kern="1200" cap="none" spc="0" normalizeH="0" baseline="0" noProof="0">
                <a:ln>
                  <a:noFill/>
                </a:ln>
                <a:solidFill>
                  <a:srgbClr val="FFFFFF"/>
                </a:solidFill>
                <a:effectLst/>
                <a:uLnTx/>
                <a:uFillTx/>
                <a:latin typeface="Arial"/>
                <a:ea typeface="Arial Unicode MS" pitchFamily="34" charset="-128"/>
                <a:cs typeface="Arial Unicode MS" pitchFamily="34" charset="-128"/>
              </a:rPr>
              <a:t>対話形式の </a:t>
            </a:r>
            <a:r>
              <a:rPr kumimoji="0" lang="de-DE" altLang="ja-JP" sz="1600" b="0" i="0" u="none" strike="noStrike" kern="1200" cap="none" spc="0" normalizeH="0" baseline="0" noProof="0">
                <a:ln>
                  <a:noFill/>
                </a:ln>
                <a:solidFill>
                  <a:srgbClr val="FFFFFF"/>
                </a:solidFill>
                <a:effectLst/>
                <a:uLnTx/>
                <a:uFillTx/>
                <a:latin typeface="Arial"/>
                <a:ea typeface="Arial Unicode MS" pitchFamily="34" charset="-128"/>
                <a:cs typeface="Arial Unicode MS" pitchFamily="34" charset="-128"/>
              </a:rPr>
              <a:t>UI </a:t>
            </a:r>
            <a:r>
              <a:rPr kumimoji="0" lang="ja-JP" altLang="de-DE" sz="1600" b="0" i="0" u="none" strike="noStrike" kern="1200" cap="none" spc="0" normalizeH="0" baseline="0" noProof="0">
                <a:ln>
                  <a:noFill/>
                </a:ln>
                <a:solidFill>
                  <a:srgbClr val="FFFFFF"/>
                </a:solidFill>
                <a:effectLst/>
                <a:uLnTx/>
                <a:uFillTx/>
                <a:latin typeface="Arial"/>
                <a:ea typeface="Arial Unicode MS" pitchFamily="34" charset="-128"/>
                <a:cs typeface="Arial Unicode MS" pitchFamily="34" charset="-128"/>
              </a:rPr>
              <a:t>により、プロセスの各ステップの説明がユーザーに示されます</a:t>
            </a:r>
          </a:p>
        </p:txBody>
      </p:sp>
      <p:sp>
        <p:nvSpPr>
          <p:cNvPr id="9" name="Title 4">
            <a:extLst>
              <a:ext uri="{FF2B5EF4-FFF2-40B4-BE49-F238E27FC236}">
                <a16:creationId xmlns:a16="http://schemas.microsoft.com/office/drawing/2014/main" id="{1CC38FA0-1C38-478B-952E-37EC49530E44}"/>
              </a:ext>
            </a:extLst>
          </p:cNvPr>
          <p:cNvSpPr>
            <a:spLocks noGrp="1"/>
          </p:cNvSpPr>
          <p:nvPr>
            <p:ph type="title"/>
          </p:nvPr>
        </p:nvSpPr>
        <p:spPr>
          <a:xfrm>
            <a:off x="504001" y="504000"/>
            <a:ext cx="11186476" cy="369332"/>
          </a:xfrm>
        </p:spPr>
        <p:txBody>
          <a:bodyPr>
            <a:normAutofit/>
          </a:bodyPr>
          <a:lstStyle/>
          <a:p>
            <a:r>
              <a:rPr lang="ja-JP"/>
              <a:t>キャッシュオプティマイザの改善</a:t>
            </a:r>
          </a:p>
        </p:txBody>
      </p:sp>
    </p:spTree>
    <p:extLst>
      <p:ext uri="{BB962C8B-B14F-4D97-AF65-F5344CB8AC3E}">
        <p14:creationId xmlns:p14="http://schemas.microsoft.com/office/powerpoint/2010/main" val="1631546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4ADF5697-DA66-479F-B235-2880AB0C72BB}"/>
              </a:ext>
            </a:extLst>
          </p:cNvPr>
          <p:cNvPicPr>
            <a:picLocks noChangeAspect="1"/>
          </p:cNvPicPr>
          <p:nvPr/>
        </p:nvPicPr>
        <p:blipFill>
          <a:blip r:embed="rId3"/>
          <a:stretch>
            <a:fillRect/>
          </a:stretch>
        </p:blipFill>
        <p:spPr>
          <a:xfrm>
            <a:off x="2991617" y="1249829"/>
            <a:ext cx="8699208" cy="5506729"/>
          </a:xfrm>
          <a:prstGeom prst="rect">
            <a:avLst/>
          </a:prstGeom>
        </p:spPr>
      </p:pic>
      <p:sp>
        <p:nvSpPr>
          <p:cNvPr id="24" name="Speech Bubble: Rectangle 23">
            <a:extLst>
              <a:ext uri="{FF2B5EF4-FFF2-40B4-BE49-F238E27FC236}">
                <a16:creationId xmlns:a16="http://schemas.microsoft.com/office/drawing/2014/main" id="{167BACCF-739F-43B9-8E4A-DC020503CAF5}"/>
              </a:ext>
            </a:extLst>
          </p:cNvPr>
          <p:cNvSpPr/>
          <p:nvPr/>
        </p:nvSpPr>
        <p:spPr bwMode="gray">
          <a:xfrm>
            <a:off x="8415472" y="925033"/>
            <a:ext cx="2144931" cy="888003"/>
          </a:xfrm>
          <a:prstGeom prst="wedgeRectCallout">
            <a:avLst>
              <a:gd name="adj1" fmla="val -33681"/>
              <a:gd name="adj2" fmla="val 98626"/>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ja-JP" altLang="de-DE" sz="1600" b="0" i="0" u="none" strike="noStrike" kern="1200" cap="none" spc="0" normalizeH="0" baseline="0" noProof="0">
                <a:ln>
                  <a:noFill/>
                </a:ln>
                <a:solidFill>
                  <a:srgbClr val="FFFFFF"/>
                </a:solidFill>
                <a:effectLst/>
                <a:uLnTx/>
                <a:uFillTx/>
                <a:latin typeface="Arial"/>
                <a:ea typeface="Arial Unicode MS" pitchFamily="34" charset="-128"/>
                <a:cs typeface="Arial Unicode MS" pitchFamily="34" charset="-128"/>
              </a:rPr>
              <a:t>推奨する早期支払いの合計金額</a:t>
            </a:r>
          </a:p>
        </p:txBody>
      </p:sp>
      <p:sp>
        <p:nvSpPr>
          <p:cNvPr id="10" name="Speech Bubble: Rectangle 9">
            <a:extLst>
              <a:ext uri="{FF2B5EF4-FFF2-40B4-BE49-F238E27FC236}">
                <a16:creationId xmlns:a16="http://schemas.microsoft.com/office/drawing/2014/main" id="{FEDAFF40-6CD2-4C27-8BF9-D8DB1714A587}"/>
              </a:ext>
            </a:extLst>
          </p:cNvPr>
          <p:cNvSpPr/>
          <p:nvPr/>
        </p:nvSpPr>
        <p:spPr bwMode="gray">
          <a:xfrm>
            <a:off x="355599" y="1213719"/>
            <a:ext cx="2144931" cy="1377099"/>
          </a:xfrm>
          <a:prstGeom prst="wedgeRectCallout">
            <a:avLst>
              <a:gd name="adj1" fmla="val 230613"/>
              <a:gd name="adj2" fmla="val 32920"/>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ja-JP" altLang="de-DE" sz="1600" b="0" i="0" u="none" strike="noStrike" kern="1200" cap="none" spc="0" normalizeH="0" baseline="0" noProof="0">
                <a:ln>
                  <a:noFill/>
                </a:ln>
                <a:solidFill>
                  <a:srgbClr val="FFFFFF"/>
                </a:solidFill>
                <a:effectLst/>
                <a:uLnTx/>
                <a:uFillTx/>
                <a:latin typeface="Arial"/>
                <a:ea typeface="Arial Unicode MS" pitchFamily="34" charset="-128"/>
                <a:cs typeface="Arial Unicode MS" pitchFamily="34" charset="-128"/>
              </a:rPr>
              <a:t>資金需要を満たすために必要な早期化を必要としない取引の合計金額</a:t>
            </a:r>
          </a:p>
        </p:txBody>
      </p:sp>
      <p:sp>
        <p:nvSpPr>
          <p:cNvPr id="11" name="Speech Bubble: Rectangle 10">
            <a:extLst>
              <a:ext uri="{FF2B5EF4-FFF2-40B4-BE49-F238E27FC236}">
                <a16:creationId xmlns:a16="http://schemas.microsoft.com/office/drawing/2014/main" id="{F130D6B3-6A7C-4AEB-831B-CA950D39E56D}"/>
              </a:ext>
            </a:extLst>
          </p:cNvPr>
          <p:cNvSpPr/>
          <p:nvPr/>
        </p:nvSpPr>
        <p:spPr bwMode="gray">
          <a:xfrm>
            <a:off x="355598" y="3186555"/>
            <a:ext cx="2144931" cy="694329"/>
          </a:xfrm>
          <a:prstGeom prst="wedgeRectCallout">
            <a:avLst>
              <a:gd name="adj1" fmla="val 84645"/>
              <a:gd name="adj2" fmla="val 38313"/>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ja-JP" altLang="de-DE" sz="1600" b="0" i="0" u="none" strike="noStrike" kern="1200" cap="none" spc="0" normalizeH="0" baseline="0" noProof="0">
                <a:ln>
                  <a:noFill/>
                </a:ln>
                <a:solidFill>
                  <a:srgbClr val="FFFFFF"/>
                </a:solidFill>
                <a:effectLst/>
                <a:uLnTx/>
                <a:uFillTx/>
                <a:latin typeface="Arial"/>
                <a:ea typeface="Arial Unicode MS" pitchFamily="34" charset="-128"/>
                <a:cs typeface="Arial Unicode MS" pitchFamily="34" charset="-128"/>
              </a:rPr>
              <a:t>推奨する早期支払い</a:t>
            </a:r>
          </a:p>
        </p:txBody>
      </p:sp>
      <p:sp>
        <p:nvSpPr>
          <p:cNvPr id="12" name="Speech Bubble: Rectangle 11">
            <a:extLst>
              <a:ext uri="{FF2B5EF4-FFF2-40B4-BE49-F238E27FC236}">
                <a16:creationId xmlns:a16="http://schemas.microsoft.com/office/drawing/2014/main" id="{5CC36971-2B1D-413A-B6C1-2B29ADC67559}"/>
              </a:ext>
            </a:extLst>
          </p:cNvPr>
          <p:cNvSpPr/>
          <p:nvPr/>
        </p:nvSpPr>
        <p:spPr bwMode="gray">
          <a:xfrm>
            <a:off x="355598" y="4855862"/>
            <a:ext cx="2144931" cy="694329"/>
          </a:xfrm>
          <a:prstGeom prst="wedgeRectCallout">
            <a:avLst>
              <a:gd name="adj1" fmla="val 85085"/>
              <a:gd name="adj2" fmla="val -9627"/>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r>
              <a:rPr kumimoji="0" lang="ja-JP" altLang="de-DE" sz="1600" b="0" i="0" u="none" strike="noStrike" kern="1200" cap="none" spc="0" normalizeH="0" baseline="0" noProof="0">
                <a:ln>
                  <a:noFill/>
                </a:ln>
                <a:solidFill>
                  <a:srgbClr val="FFFFFF"/>
                </a:solidFill>
                <a:effectLst/>
                <a:uLnTx/>
                <a:uFillTx/>
                <a:latin typeface="Arial"/>
                <a:ea typeface="Arial Unicode MS" pitchFamily="34" charset="-128"/>
                <a:cs typeface="Arial Unicode MS" pitchFamily="34" charset="-128"/>
              </a:rPr>
              <a:t>早期化を必要としない取引</a:t>
            </a:r>
          </a:p>
        </p:txBody>
      </p:sp>
      <p:sp>
        <p:nvSpPr>
          <p:cNvPr id="13" name="Title 4">
            <a:extLst>
              <a:ext uri="{FF2B5EF4-FFF2-40B4-BE49-F238E27FC236}">
                <a16:creationId xmlns:a16="http://schemas.microsoft.com/office/drawing/2014/main" id="{29430071-F552-4848-BB08-D1931ED6F638}"/>
              </a:ext>
            </a:extLst>
          </p:cNvPr>
          <p:cNvSpPr>
            <a:spLocks noGrp="1"/>
          </p:cNvSpPr>
          <p:nvPr>
            <p:ph type="title"/>
          </p:nvPr>
        </p:nvSpPr>
        <p:spPr>
          <a:xfrm>
            <a:off x="504349" y="497442"/>
            <a:ext cx="11186476" cy="369332"/>
          </a:xfrm>
        </p:spPr>
        <p:txBody>
          <a:bodyPr>
            <a:normAutofit/>
          </a:bodyPr>
          <a:lstStyle/>
          <a:p>
            <a:r>
              <a:rPr lang="ja-JP"/>
              <a:t>キャッシュオプティマイザの改善</a:t>
            </a:r>
          </a:p>
        </p:txBody>
      </p:sp>
    </p:spTree>
    <p:extLst>
      <p:ext uri="{BB962C8B-B14F-4D97-AF65-F5344CB8AC3E}">
        <p14:creationId xmlns:p14="http://schemas.microsoft.com/office/powerpoint/2010/main" val="2921594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208784FF-681E-4725-A303-77F642AC0D11}"/>
              </a:ext>
            </a:extLst>
          </p:cNvPr>
          <p:cNvPicPr>
            <a:picLocks noChangeAspect="1"/>
          </p:cNvPicPr>
          <p:nvPr/>
        </p:nvPicPr>
        <p:blipFill>
          <a:blip r:embed="rId3"/>
          <a:stretch>
            <a:fillRect/>
          </a:stretch>
        </p:blipFill>
        <p:spPr>
          <a:xfrm>
            <a:off x="2990759" y="1026402"/>
            <a:ext cx="8699208" cy="5506729"/>
          </a:xfrm>
          <a:prstGeom prst="rect">
            <a:avLst/>
          </a:prstGeom>
        </p:spPr>
      </p:pic>
      <p:sp>
        <p:nvSpPr>
          <p:cNvPr id="9" name="Rectangle 8">
            <a:extLst>
              <a:ext uri="{FF2B5EF4-FFF2-40B4-BE49-F238E27FC236}">
                <a16:creationId xmlns:a16="http://schemas.microsoft.com/office/drawing/2014/main" id="{CEFF6327-56EF-42E9-BB65-8DE5D552FFEB}"/>
              </a:ext>
            </a:extLst>
          </p:cNvPr>
          <p:cNvSpPr/>
          <p:nvPr/>
        </p:nvSpPr>
        <p:spPr bwMode="gray">
          <a:xfrm>
            <a:off x="3367754" y="3182887"/>
            <a:ext cx="252139" cy="77471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0" name="Speech Bubble: Rectangle 9">
            <a:extLst>
              <a:ext uri="{FF2B5EF4-FFF2-40B4-BE49-F238E27FC236}">
                <a16:creationId xmlns:a16="http://schemas.microsoft.com/office/drawing/2014/main" id="{FEDAFF40-6CD2-4C27-8BF9-D8DB1714A587}"/>
              </a:ext>
            </a:extLst>
          </p:cNvPr>
          <p:cNvSpPr/>
          <p:nvPr/>
        </p:nvSpPr>
        <p:spPr bwMode="gray">
          <a:xfrm>
            <a:off x="354739" y="1605516"/>
            <a:ext cx="2144931" cy="1112642"/>
          </a:xfrm>
          <a:prstGeom prst="wedgeRectCallout">
            <a:avLst>
              <a:gd name="adj1" fmla="val 86403"/>
              <a:gd name="adj2" fmla="val 18561"/>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lang="ja-JP" sz="1600">
                <a:solidFill>
                  <a:schemeClr val="bg1"/>
                </a:solidFill>
                <a:ea typeface="Arial Unicode MS" pitchFamily="34" charset="-128"/>
                <a:cs typeface="Arial Unicode MS" pitchFamily="34" charset="-128"/>
              </a:rPr>
              <a:t>資金担当者は日付と必要な金額を変更することができます</a:t>
            </a:r>
          </a:p>
        </p:txBody>
      </p:sp>
      <p:sp>
        <p:nvSpPr>
          <p:cNvPr id="13" name="Speech Bubble: Rectangle 12">
            <a:extLst>
              <a:ext uri="{FF2B5EF4-FFF2-40B4-BE49-F238E27FC236}">
                <a16:creationId xmlns:a16="http://schemas.microsoft.com/office/drawing/2014/main" id="{3E8D1B75-CF69-4935-A1AB-63A702D4578F}"/>
              </a:ext>
            </a:extLst>
          </p:cNvPr>
          <p:cNvSpPr/>
          <p:nvPr/>
        </p:nvSpPr>
        <p:spPr bwMode="gray">
          <a:xfrm>
            <a:off x="354739" y="3370524"/>
            <a:ext cx="2144931" cy="804567"/>
          </a:xfrm>
          <a:prstGeom prst="wedgeRectCallout">
            <a:avLst>
              <a:gd name="adj1" fmla="val 87721"/>
              <a:gd name="adj2" fmla="val -17152"/>
            </a:avLst>
          </a:prstGeom>
          <a:solidFill>
            <a:schemeClr val="accent1"/>
          </a:solidFill>
          <a:ln w="25400" algn="ctr">
            <a:solidFill>
              <a:schemeClr val="accent1"/>
            </a:solidFill>
            <a:miter lim="800000"/>
            <a:headEnd/>
            <a:tailEnd/>
          </a:ln>
        </p:spPr>
        <p:txBody>
          <a:bodyPr lIns="90000" tIns="72000" rIns="90000" bIns="72000" rtlCol="0" anchor="ctr">
            <a:normAutofit lnSpcReduction="10000"/>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資金担当者は項目を追加および削除することができます</a:t>
            </a:r>
          </a:p>
        </p:txBody>
      </p:sp>
      <p:sp>
        <p:nvSpPr>
          <p:cNvPr id="14" name="Speech Bubble: Rectangle 13">
            <a:extLst>
              <a:ext uri="{FF2B5EF4-FFF2-40B4-BE49-F238E27FC236}">
                <a16:creationId xmlns:a16="http://schemas.microsoft.com/office/drawing/2014/main" id="{7A37C6FB-FA4D-45B0-A9E3-2CF4E7F63383}"/>
              </a:ext>
            </a:extLst>
          </p:cNvPr>
          <p:cNvSpPr/>
          <p:nvPr/>
        </p:nvSpPr>
        <p:spPr bwMode="gray">
          <a:xfrm>
            <a:off x="7299547" y="3861908"/>
            <a:ext cx="2144931" cy="774718"/>
          </a:xfrm>
          <a:prstGeom prst="wedgeRectCallout">
            <a:avLst>
              <a:gd name="adj1" fmla="val 90358"/>
              <a:gd name="adj2" fmla="val -29478"/>
            </a:avLst>
          </a:prstGeom>
          <a:solidFill>
            <a:schemeClr val="accent1"/>
          </a:solidFill>
          <a:ln w="25400" algn="ctr">
            <a:solidFill>
              <a:schemeClr val="accent1"/>
            </a:solidFill>
            <a:miter lim="800000"/>
            <a:headEnd/>
            <a:tailEnd/>
          </a:ln>
        </p:spPr>
        <p:txBody>
          <a:bodyPr lIns="90000" tIns="72000" rIns="90000" bIns="72000" rtlCol="0" anchor="ctr">
            <a:normAutofit fontScale="92500" lnSpcReduction="10000"/>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資金担当者は申し入れを受け入れることができます</a:t>
            </a:r>
          </a:p>
        </p:txBody>
      </p:sp>
      <p:sp>
        <p:nvSpPr>
          <p:cNvPr id="11" name="Title 4">
            <a:extLst>
              <a:ext uri="{FF2B5EF4-FFF2-40B4-BE49-F238E27FC236}">
                <a16:creationId xmlns:a16="http://schemas.microsoft.com/office/drawing/2014/main" id="{206229DF-EFBB-405D-9236-03B21B0B5776}"/>
              </a:ext>
            </a:extLst>
          </p:cNvPr>
          <p:cNvSpPr>
            <a:spLocks noGrp="1"/>
          </p:cNvSpPr>
          <p:nvPr>
            <p:ph type="title"/>
          </p:nvPr>
        </p:nvSpPr>
        <p:spPr>
          <a:xfrm>
            <a:off x="504001" y="504000"/>
            <a:ext cx="11186476" cy="369332"/>
          </a:xfrm>
        </p:spPr>
        <p:txBody>
          <a:bodyPr>
            <a:normAutofit/>
          </a:bodyPr>
          <a:lstStyle/>
          <a:p>
            <a:r>
              <a:rPr lang="ja-JP"/>
              <a:t>キャッシュオプティマイザの改善</a:t>
            </a:r>
          </a:p>
        </p:txBody>
      </p:sp>
    </p:spTree>
    <p:extLst>
      <p:ext uri="{BB962C8B-B14F-4D97-AF65-F5344CB8AC3E}">
        <p14:creationId xmlns:p14="http://schemas.microsoft.com/office/powerpoint/2010/main" val="1617752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15E0BF9C-5E2E-4ADF-A9F4-7A903723F7B2}"/>
              </a:ext>
            </a:extLst>
          </p:cNvPr>
          <p:cNvPicPr>
            <a:picLocks noChangeAspect="1"/>
          </p:cNvPicPr>
          <p:nvPr/>
        </p:nvPicPr>
        <p:blipFill>
          <a:blip r:embed="rId3"/>
          <a:stretch>
            <a:fillRect/>
          </a:stretch>
        </p:blipFill>
        <p:spPr>
          <a:xfrm>
            <a:off x="2979562" y="1428921"/>
            <a:ext cx="8710915" cy="4251402"/>
          </a:xfrm>
          <a:prstGeom prst="rect">
            <a:avLst/>
          </a:prstGeom>
        </p:spPr>
      </p:pic>
      <p:sp>
        <p:nvSpPr>
          <p:cNvPr id="10" name="Speech Bubble: Rectangle 9">
            <a:extLst>
              <a:ext uri="{FF2B5EF4-FFF2-40B4-BE49-F238E27FC236}">
                <a16:creationId xmlns:a16="http://schemas.microsoft.com/office/drawing/2014/main" id="{FEDAFF40-6CD2-4C27-8BF9-D8DB1714A587}"/>
              </a:ext>
            </a:extLst>
          </p:cNvPr>
          <p:cNvSpPr/>
          <p:nvPr/>
        </p:nvSpPr>
        <p:spPr bwMode="gray">
          <a:xfrm>
            <a:off x="343543" y="1732946"/>
            <a:ext cx="2144931" cy="685704"/>
          </a:xfrm>
          <a:prstGeom prst="wedgeRectCallout">
            <a:avLst>
              <a:gd name="adj1" fmla="val 86403"/>
              <a:gd name="adj2" fmla="val 18561"/>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lang="ja-JP" sz="1600">
                <a:solidFill>
                  <a:schemeClr val="bg1"/>
                </a:solidFill>
                <a:ea typeface="Arial Unicode MS" pitchFamily="34" charset="-128"/>
                <a:cs typeface="Arial Unicode MS" pitchFamily="34" charset="-128"/>
              </a:rPr>
              <a:t>新しい確認ページ</a:t>
            </a:r>
          </a:p>
        </p:txBody>
      </p:sp>
      <p:sp>
        <p:nvSpPr>
          <p:cNvPr id="13" name="Speech Bubble: Rectangle 12">
            <a:extLst>
              <a:ext uri="{FF2B5EF4-FFF2-40B4-BE49-F238E27FC236}">
                <a16:creationId xmlns:a16="http://schemas.microsoft.com/office/drawing/2014/main" id="{3E8D1B75-CF69-4935-A1AB-63A702D4578F}"/>
              </a:ext>
            </a:extLst>
          </p:cNvPr>
          <p:cNvSpPr/>
          <p:nvPr/>
        </p:nvSpPr>
        <p:spPr bwMode="gray">
          <a:xfrm>
            <a:off x="268129" y="4563312"/>
            <a:ext cx="2144931" cy="685704"/>
          </a:xfrm>
          <a:prstGeom prst="wedgeRectCallout">
            <a:avLst>
              <a:gd name="adj1" fmla="val 87721"/>
              <a:gd name="adj2" fmla="val -17152"/>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受入済みの申し入れの一覧</a:t>
            </a:r>
          </a:p>
        </p:txBody>
      </p:sp>
      <p:sp>
        <p:nvSpPr>
          <p:cNvPr id="14" name="Speech Bubble: Rectangle 13">
            <a:extLst>
              <a:ext uri="{FF2B5EF4-FFF2-40B4-BE49-F238E27FC236}">
                <a16:creationId xmlns:a16="http://schemas.microsoft.com/office/drawing/2014/main" id="{7A37C6FB-FA4D-45B0-A9E3-2CF4E7F63383}"/>
              </a:ext>
            </a:extLst>
          </p:cNvPr>
          <p:cNvSpPr/>
          <p:nvPr/>
        </p:nvSpPr>
        <p:spPr bwMode="gray">
          <a:xfrm>
            <a:off x="343543" y="3015850"/>
            <a:ext cx="2144931" cy="394029"/>
          </a:xfrm>
          <a:prstGeom prst="wedgeRectCallout">
            <a:avLst>
              <a:gd name="adj1" fmla="val 90358"/>
              <a:gd name="adj2" fmla="val -29478"/>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金額の概要</a:t>
            </a:r>
          </a:p>
        </p:txBody>
      </p:sp>
      <p:sp>
        <p:nvSpPr>
          <p:cNvPr id="9" name="Title 4">
            <a:extLst>
              <a:ext uri="{FF2B5EF4-FFF2-40B4-BE49-F238E27FC236}">
                <a16:creationId xmlns:a16="http://schemas.microsoft.com/office/drawing/2014/main" id="{FEF2160D-AC14-4059-98EF-8BFCC1D98FD1}"/>
              </a:ext>
            </a:extLst>
          </p:cNvPr>
          <p:cNvSpPr>
            <a:spLocks noGrp="1"/>
          </p:cNvSpPr>
          <p:nvPr>
            <p:ph type="title"/>
          </p:nvPr>
        </p:nvSpPr>
        <p:spPr>
          <a:xfrm>
            <a:off x="504001" y="504000"/>
            <a:ext cx="11186476" cy="369332"/>
          </a:xfrm>
        </p:spPr>
        <p:txBody>
          <a:bodyPr>
            <a:normAutofit/>
          </a:bodyPr>
          <a:lstStyle/>
          <a:p>
            <a:r>
              <a:rPr lang="ja-JP"/>
              <a:t>キャッシュオプティマイザの改善</a:t>
            </a:r>
          </a:p>
        </p:txBody>
      </p:sp>
    </p:spTree>
    <p:extLst>
      <p:ext uri="{BB962C8B-B14F-4D97-AF65-F5344CB8AC3E}">
        <p14:creationId xmlns:p14="http://schemas.microsoft.com/office/powerpoint/2010/main" val="1201090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BC2AD67-FD48-4294-AC73-490323F72925}"/>
              </a:ext>
            </a:extLst>
          </p:cNvPr>
          <p:cNvPicPr>
            <a:picLocks noChangeAspect="1"/>
          </p:cNvPicPr>
          <p:nvPr/>
        </p:nvPicPr>
        <p:blipFill>
          <a:blip r:embed="rId3"/>
          <a:stretch>
            <a:fillRect/>
          </a:stretch>
        </p:blipFill>
        <p:spPr>
          <a:xfrm>
            <a:off x="504001" y="1071050"/>
            <a:ext cx="9681990" cy="5400345"/>
          </a:xfrm>
          <a:prstGeom prst="rect">
            <a:avLst/>
          </a:prstGeom>
        </p:spPr>
      </p:pic>
      <p:sp>
        <p:nvSpPr>
          <p:cNvPr id="10" name="Speech Bubble: Rectangle 9">
            <a:extLst>
              <a:ext uri="{FF2B5EF4-FFF2-40B4-BE49-F238E27FC236}">
                <a16:creationId xmlns:a16="http://schemas.microsoft.com/office/drawing/2014/main" id="{7AD02DC4-D381-4731-AA6E-B1FB716B48B5}"/>
              </a:ext>
            </a:extLst>
          </p:cNvPr>
          <p:cNvSpPr/>
          <p:nvPr/>
        </p:nvSpPr>
        <p:spPr bwMode="gray">
          <a:xfrm>
            <a:off x="4888692" y="2915785"/>
            <a:ext cx="3589386" cy="1059867"/>
          </a:xfrm>
          <a:prstGeom prst="wedgeRectCallout">
            <a:avLst>
              <a:gd name="adj1" fmla="val -35655"/>
              <a:gd name="adj2" fmla="val -112870"/>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1" i="0" u="none" strike="noStrike" cap="none" normalizeH="0" baseline="0" noProof="0">
                <a:ln>
                  <a:noFill/>
                </a:ln>
                <a:solidFill>
                  <a:schemeClr val="bg1"/>
                </a:solidFill>
                <a:uLnTx/>
                <a:uFillTx/>
                <a:ea typeface="Arial Unicode MS" pitchFamily="34" charset="-128"/>
                <a:cs typeface="Arial Unicode MS" pitchFamily="34" charset="-128"/>
              </a:rPr>
              <a:t>新規: </a:t>
            </a: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「資金担当者」が申し入れを受け入れると、ルールへのハイパーリンクが表示されます</a:t>
            </a:r>
          </a:p>
        </p:txBody>
      </p:sp>
      <p:sp>
        <p:nvSpPr>
          <p:cNvPr id="4" name="Rectangle 3">
            <a:extLst>
              <a:ext uri="{FF2B5EF4-FFF2-40B4-BE49-F238E27FC236}">
                <a16:creationId xmlns:a16="http://schemas.microsoft.com/office/drawing/2014/main" id="{9131FDB6-588D-4B64-BFF7-B6F18E1C536C}"/>
              </a:ext>
            </a:extLst>
          </p:cNvPr>
          <p:cNvSpPr/>
          <p:nvPr/>
        </p:nvSpPr>
        <p:spPr bwMode="gray">
          <a:xfrm>
            <a:off x="2974111" y="1808923"/>
            <a:ext cx="3501117" cy="328222"/>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8" name="Title 4">
            <a:extLst>
              <a:ext uri="{FF2B5EF4-FFF2-40B4-BE49-F238E27FC236}">
                <a16:creationId xmlns:a16="http://schemas.microsoft.com/office/drawing/2014/main" id="{CBD2CD12-4B48-4ED0-8B36-0807AA97BC99}"/>
              </a:ext>
            </a:extLst>
          </p:cNvPr>
          <p:cNvSpPr>
            <a:spLocks noGrp="1"/>
          </p:cNvSpPr>
          <p:nvPr>
            <p:ph type="title"/>
          </p:nvPr>
        </p:nvSpPr>
        <p:spPr>
          <a:xfrm>
            <a:off x="504001" y="504000"/>
            <a:ext cx="11186476" cy="369332"/>
          </a:xfrm>
        </p:spPr>
        <p:txBody>
          <a:bodyPr>
            <a:normAutofit/>
          </a:bodyPr>
          <a:lstStyle/>
          <a:p>
            <a:r>
              <a:rPr lang="ja-JP"/>
              <a:t>バイヤー側から提示の自動受入ルールの改善</a:t>
            </a:r>
          </a:p>
        </p:txBody>
      </p:sp>
    </p:spTree>
    <p:extLst>
      <p:ext uri="{BB962C8B-B14F-4D97-AF65-F5344CB8AC3E}">
        <p14:creationId xmlns:p14="http://schemas.microsoft.com/office/powerpoint/2010/main" val="3862012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Graphical user interface, application&#10;&#10;Description automatically generated">
            <a:extLst>
              <a:ext uri="{FF2B5EF4-FFF2-40B4-BE49-F238E27FC236}">
                <a16:creationId xmlns:a16="http://schemas.microsoft.com/office/drawing/2014/main" id="{EB3DEE3E-B03B-4CE2-968D-B0FC337FD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900" y="1049728"/>
            <a:ext cx="10607979" cy="53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peech Bubble: Rectangle 9">
            <a:extLst>
              <a:ext uri="{FF2B5EF4-FFF2-40B4-BE49-F238E27FC236}">
                <a16:creationId xmlns:a16="http://schemas.microsoft.com/office/drawing/2014/main" id="{7AD02DC4-D381-4731-AA6E-B1FB716B48B5}"/>
              </a:ext>
            </a:extLst>
          </p:cNvPr>
          <p:cNvSpPr/>
          <p:nvPr/>
        </p:nvSpPr>
        <p:spPr bwMode="gray">
          <a:xfrm>
            <a:off x="2585960" y="2449948"/>
            <a:ext cx="3264195" cy="457200"/>
          </a:xfrm>
          <a:prstGeom prst="wedgeRectCallout">
            <a:avLst>
              <a:gd name="adj1" fmla="val -53654"/>
              <a:gd name="adj2" fmla="val 159638"/>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1" i="0" u="none" strike="noStrike" cap="none" normalizeH="0" baseline="0" noProof="0">
                <a:ln>
                  <a:noFill/>
                </a:ln>
                <a:solidFill>
                  <a:schemeClr val="bg1"/>
                </a:solidFill>
                <a:uLnTx/>
                <a:uFillTx/>
                <a:ea typeface="Arial Unicode MS" pitchFamily="34" charset="-128"/>
                <a:cs typeface="Arial Unicode MS" pitchFamily="34" charset="-128"/>
              </a:rPr>
              <a:t>新規: </a:t>
            </a: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適用可能な顧客</a:t>
            </a:r>
          </a:p>
        </p:txBody>
      </p:sp>
      <p:sp>
        <p:nvSpPr>
          <p:cNvPr id="7" name="Speech Bubble: Rectangle 6">
            <a:extLst>
              <a:ext uri="{FF2B5EF4-FFF2-40B4-BE49-F238E27FC236}">
                <a16:creationId xmlns:a16="http://schemas.microsoft.com/office/drawing/2014/main" id="{DA01D0E1-193B-42F5-A091-E5DC4B5393C2}"/>
              </a:ext>
            </a:extLst>
          </p:cNvPr>
          <p:cNvSpPr/>
          <p:nvPr/>
        </p:nvSpPr>
        <p:spPr bwMode="gray">
          <a:xfrm>
            <a:off x="4498165" y="5917855"/>
            <a:ext cx="3465622" cy="457200"/>
          </a:xfrm>
          <a:prstGeom prst="wedgeRectCallout">
            <a:avLst>
              <a:gd name="adj1" fmla="val -6708"/>
              <a:gd name="adj2" fmla="val -176207"/>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1" i="0" u="none" strike="noStrike" cap="none" normalizeH="0" baseline="0" noProof="0">
                <a:ln>
                  <a:noFill/>
                </a:ln>
                <a:solidFill>
                  <a:schemeClr val="bg1"/>
                </a:solidFill>
                <a:uLnTx/>
                <a:uFillTx/>
                <a:ea typeface="Arial Unicode MS" pitchFamily="34" charset="-128"/>
                <a:cs typeface="Arial Unicode MS" pitchFamily="34" charset="-128"/>
              </a:rPr>
              <a:t>新規</a:t>
            </a: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 選択した限度額</a:t>
            </a:r>
            <a:r>
              <a:rPr lang="ja-JP" sz="1600">
                <a:solidFill>
                  <a:schemeClr val="bg1"/>
                </a:solidFill>
                <a:ea typeface="Arial Unicode MS" pitchFamily="34" charset="-128"/>
                <a:cs typeface="Arial Unicode MS" pitchFamily="34" charset="-128"/>
              </a:rPr>
              <a:t>の詳細</a:t>
            </a:r>
          </a:p>
        </p:txBody>
      </p:sp>
      <p:sp>
        <p:nvSpPr>
          <p:cNvPr id="8" name="Speech Bubble: Rectangle 7">
            <a:extLst>
              <a:ext uri="{FF2B5EF4-FFF2-40B4-BE49-F238E27FC236}">
                <a16:creationId xmlns:a16="http://schemas.microsoft.com/office/drawing/2014/main" id="{D5918CD3-B250-4663-AB50-205D026BDAE2}"/>
              </a:ext>
            </a:extLst>
          </p:cNvPr>
          <p:cNvSpPr/>
          <p:nvPr/>
        </p:nvSpPr>
        <p:spPr bwMode="gray">
          <a:xfrm>
            <a:off x="7804295" y="2449948"/>
            <a:ext cx="3109695" cy="457200"/>
          </a:xfrm>
          <a:prstGeom prst="wedgeRectCallout">
            <a:avLst>
              <a:gd name="adj1" fmla="val 7268"/>
              <a:gd name="adj2" fmla="val 126725"/>
            </a:avLst>
          </a:prstGeom>
          <a:solidFill>
            <a:schemeClr val="accent1"/>
          </a:solidFill>
          <a:ln w="25400" algn="ctr">
            <a:solidFill>
              <a:schemeClr val="accent1"/>
            </a:solidFill>
            <a:miter lim="800000"/>
            <a:headEnd/>
            <a:tailEnd/>
          </a:ln>
        </p:spPr>
        <p:txBody>
          <a:bodyPr lIns="90000" tIns="72000" rIns="90000" bIns="72000" rtlCol="0" anchor="ctr">
            <a:normAutofit fontScale="85000" lnSpcReduction="10000"/>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1 つのルールのみを有効にできます</a:t>
            </a:r>
          </a:p>
        </p:txBody>
      </p:sp>
      <p:sp>
        <p:nvSpPr>
          <p:cNvPr id="9" name="Speech Bubble: Rectangle 8">
            <a:extLst>
              <a:ext uri="{FF2B5EF4-FFF2-40B4-BE49-F238E27FC236}">
                <a16:creationId xmlns:a16="http://schemas.microsoft.com/office/drawing/2014/main" id="{BEC62448-9D51-4616-B723-BE35C51DBCA5}"/>
              </a:ext>
            </a:extLst>
          </p:cNvPr>
          <p:cNvSpPr/>
          <p:nvPr/>
        </p:nvSpPr>
        <p:spPr bwMode="gray">
          <a:xfrm>
            <a:off x="8537946" y="5428756"/>
            <a:ext cx="2881423" cy="457200"/>
          </a:xfrm>
          <a:prstGeom prst="wedgeRectCallout">
            <a:avLst>
              <a:gd name="adj1" fmla="val -37149"/>
              <a:gd name="adj2" fmla="val -151941"/>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lang="ja-JP" sz="1600" b="1">
                <a:solidFill>
                  <a:schemeClr val="bg1"/>
                </a:solidFill>
                <a:ea typeface="Arial Unicode MS" pitchFamily="34" charset="-128"/>
                <a:cs typeface="Arial Unicode MS" pitchFamily="34" charset="-128"/>
              </a:rPr>
              <a:t>新規</a:t>
            </a:r>
            <a:r>
              <a:rPr lang="ja-JP" sz="1600">
                <a:solidFill>
                  <a:schemeClr val="bg1"/>
                </a:solidFill>
                <a:ea typeface="Arial Unicode MS" pitchFamily="34" charset="-128"/>
                <a:cs typeface="Arial Unicode MS" pitchFamily="34" charset="-128"/>
              </a:rPr>
              <a:t>: 最終更新者</a:t>
            </a:r>
          </a:p>
        </p:txBody>
      </p:sp>
      <p:sp>
        <p:nvSpPr>
          <p:cNvPr id="11" name="Speech Bubble: Rectangle 10">
            <a:extLst>
              <a:ext uri="{FF2B5EF4-FFF2-40B4-BE49-F238E27FC236}">
                <a16:creationId xmlns:a16="http://schemas.microsoft.com/office/drawing/2014/main" id="{5017C2AE-2F66-4C71-B4B7-6F0C410D5B63}"/>
              </a:ext>
            </a:extLst>
          </p:cNvPr>
          <p:cNvSpPr/>
          <p:nvPr/>
        </p:nvSpPr>
        <p:spPr bwMode="gray">
          <a:xfrm>
            <a:off x="734324" y="5428756"/>
            <a:ext cx="3359760" cy="457200"/>
          </a:xfrm>
          <a:prstGeom prst="wedgeRectCallout">
            <a:avLst>
              <a:gd name="adj1" fmla="val -38089"/>
              <a:gd name="adj2" fmla="val -173174"/>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最大 5 つのルールを作成できます</a:t>
            </a:r>
          </a:p>
        </p:txBody>
      </p:sp>
      <p:sp>
        <p:nvSpPr>
          <p:cNvPr id="15" name="Title 4">
            <a:extLst>
              <a:ext uri="{FF2B5EF4-FFF2-40B4-BE49-F238E27FC236}">
                <a16:creationId xmlns:a16="http://schemas.microsoft.com/office/drawing/2014/main" id="{5D9D9131-0CCD-428C-9C50-C7F18E13C56C}"/>
              </a:ext>
            </a:extLst>
          </p:cNvPr>
          <p:cNvSpPr>
            <a:spLocks noGrp="1"/>
          </p:cNvSpPr>
          <p:nvPr>
            <p:ph type="title"/>
          </p:nvPr>
        </p:nvSpPr>
        <p:spPr>
          <a:xfrm>
            <a:off x="504001" y="504000"/>
            <a:ext cx="11186476" cy="369332"/>
          </a:xfrm>
        </p:spPr>
        <p:txBody>
          <a:bodyPr>
            <a:normAutofit/>
          </a:bodyPr>
          <a:lstStyle/>
          <a:p>
            <a:r>
              <a:rPr lang="ja-JP"/>
              <a:t>バイヤー側から提示の自動受入ルールの改善</a:t>
            </a:r>
          </a:p>
        </p:txBody>
      </p:sp>
      <p:sp>
        <p:nvSpPr>
          <p:cNvPr id="12" name="Rectangle 11">
            <a:extLst>
              <a:ext uri="{FF2B5EF4-FFF2-40B4-BE49-F238E27FC236}">
                <a16:creationId xmlns:a16="http://schemas.microsoft.com/office/drawing/2014/main" id="{5E14ECCB-42A5-43AA-AF81-7CD4835DF0A3}"/>
              </a:ext>
            </a:extLst>
          </p:cNvPr>
          <p:cNvSpPr/>
          <p:nvPr/>
        </p:nvSpPr>
        <p:spPr bwMode="gray">
          <a:xfrm>
            <a:off x="8951209" y="3721100"/>
            <a:ext cx="326141" cy="120649"/>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3" name="Rectangle 12">
            <a:extLst>
              <a:ext uri="{FF2B5EF4-FFF2-40B4-BE49-F238E27FC236}">
                <a16:creationId xmlns:a16="http://schemas.microsoft.com/office/drawing/2014/main" id="{64CAC1C7-4E27-4CDE-8B3F-495FAED4BCF2}"/>
              </a:ext>
            </a:extLst>
          </p:cNvPr>
          <p:cNvSpPr/>
          <p:nvPr/>
        </p:nvSpPr>
        <p:spPr bwMode="gray">
          <a:xfrm>
            <a:off x="8951208" y="4623950"/>
            <a:ext cx="326141" cy="120649"/>
          </a:xfrm>
          <a:prstGeom prst="rect">
            <a:avLst/>
          </a:prstGeom>
          <a:solidFill>
            <a:schemeClr val="bg1"/>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2925735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Graphical user interface, text, application, email, Teams&#10;&#10;Description automatically generated">
            <a:extLst>
              <a:ext uri="{FF2B5EF4-FFF2-40B4-BE49-F238E27FC236}">
                <a16:creationId xmlns:a16="http://schemas.microsoft.com/office/drawing/2014/main" id="{A2F6C3B1-3350-47B0-8F15-75C007A05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267" y="1128398"/>
            <a:ext cx="9387749" cy="521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a:extLst>
              <a:ext uri="{FF2B5EF4-FFF2-40B4-BE49-F238E27FC236}">
                <a16:creationId xmlns:a16="http://schemas.microsoft.com/office/drawing/2014/main" id="{27A96EA3-1D38-46C6-B678-F8F078D15ACD}"/>
              </a:ext>
            </a:extLst>
          </p:cNvPr>
          <p:cNvPicPr>
            <a:picLocks noChangeAspect="1"/>
          </p:cNvPicPr>
          <p:nvPr/>
        </p:nvPicPr>
        <p:blipFill>
          <a:blip r:embed="rId4"/>
          <a:stretch>
            <a:fillRect/>
          </a:stretch>
        </p:blipFill>
        <p:spPr>
          <a:xfrm>
            <a:off x="4622145" y="4136061"/>
            <a:ext cx="7069029" cy="2368196"/>
          </a:xfrm>
          <a:prstGeom prst="rect">
            <a:avLst/>
          </a:prstGeom>
          <a:ln>
            <a:solidFill>
              <a:schemeClr val="tx1"/>
            </a:solidFill>
          </a:ln>
        </p:spPr>
      </p:pic>
      <p:sp>
        <p:nvSpPr>
          <p:cNvPr id="10" name="Speech Bubble: Rectangle 9">
            <a:extLst>
              <a:ext uri="{FF2B5EF4-FFF2-40B4-BE49-F238E27FC236}">
                <a16:creationId xmlns:a16="http://schemas.microsoft.com/office/drawing/2014/main" id="{7AD02DC4-D381-4731-AA6E-B1FB716B48B5}"/>
              </a:ext>
            </a:extLst>
          </p:cNvPr>
          <p:cNvSpPr/>
          <p:nvPr/>
        </p:nvSpPr>
        <p:spPr bwMode="gray">
          <a:xfrm>
            <a:off x="1803210" y="1892594"/>
            <a:ext cx="4102987" cy="637266"/>
          </a:xfrm>
          <a:prstGeom prst="wedgeRectCallout">
            <a:avLst>
              <a:gd name="adj1" fmla="val -63239"/>
              <a:gd name="adj2" fmla="val 198889"/>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1" i="0" u="none" strike="noStrike" cap="none" normalizeH="0" baseline="0" noProof="0">
                <a:ln>
                  <a:noFill/>
                </a:ln>
                <a:solidFill>
                  <a:schemeClr val="bg1"/>
                </a:solidFill>
                <a:uLnTx/>
                <a:uFillTx/>
                <a:ea typeface="Arial Unicode MS" pitchFamily="34" charset="-128"/>
                <a:cs typeface="Arial Unicode MS" pitchFamily="34" charset="-128"/>
              </a:rPr>
              <a:t>新規</a:t>
            </a: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 「すべて」のサプライヤまたは選択したサプライヤにルールを適用できます</a:t>
            </a:r>
          </a:p>
        </p:txBody>
      </p:sp>
      <p:sp>
        <p:nvSpPr>
          <p:cNvPr id="7" name="Speech Bubble: Rectangle 6">
            <a:extLst>
              <a:ext uri="{FF2B5EF4-FFF2-40B4-BE49-F238E27FC236}">
                <a16:creationId xmlns:a16="http://schemas.microsoft.com/office/drawing/2014/main" id="{666BD541-FCB9-48E4-9561-666D1C8EEBF4}"/>
              </a:ext>
            </a:extLst>
          </p:cNvPr>
          <p:cNvSpPr/>
          <p:nvPr/>
        </p:nvSpPr>
        <p:spPr bwMode="gray">
          <a:xfrm>
            <a:off x="8076673" y="5007929"/>
            <a:ext cx="3502186" cy="1112149"/>
          </a:xfrm>
          <a:prstGeom prst="wedgeRectCallout">
            <a:avLst>
              <a:gd name="adj1" fmla="val -67082"/>
              <a:gd name="adj2" fmla="val -32413"/>
            </a:avLst>
          </a:prstGeom>
          <a:solidFill>
            <a:schemeClr val="accent1"/>
          </a:solidFill>
          <a:ln w="25400" algn="ctr">
            <a:solidFill>
              <a:schemeClr val="accent1"/>
            </a:solidFill>
            <a:miter lim="800000"/>
            <a:headEnd/>
            <a:tailEnd/>
          </a:ln>
        </p:spPr>
        <p:txBody>
          <a:bodyPr lIns="90000" tIns="72000" rIns="90000" bIns="72000" rtlCol="0" anchor="ctr">
            <a:normAutofit fontScale="92500"/>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1" i="0" u="none" strike="noStrike" cap="none" normalizeH="0" baseline="0" noProof="0">
                <a:ln>
                  <a:noFill/>
                </a:ln>
                <a:solidFill>
                  <a:schemeClr val="bg1"/>
                </a:solidFill>
                <a:uLnTx/>
                <a:uFillTx/>
                <a:ea typeface="Arial Unicode MS" pitchFamily="34" charset="-128"/>
                <a:cs typeface="Arial Unicode MS" pitchFamily="34" charset="-128"/>
              </a:rPr>
              <a:t>新規</a:t>
            </a: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 最大割引率</a:t>
            </a:r>
          </a:p>
          <a:p>
            <a:pPr marR="0" algn="ctr" defTabSz="914400" eaLnBrk="1" fontAlgn="base" latinLnBrk="0" hangingPunct="1">
              <a:lnSpc>
                <a:spcPct val="100000"/>
              </a:lnSpc>
              <a:spcBef>
                <a:spcPct val="50000"/>
              </a:spcBef>
              <a:spcAft>
                <a:spcPct val="0"/>
              </a:spcAft>
              <a:buClr>
                <a:srgbClr val="F0AB00"/>
              </a:buClr>
              <a:buSzPct val="80000"/>
              <a:tabLst/>
            </a:pPr>
            <a:r>
              <a:rPr lang="ja-JP" sz="1600" b="1">
                <a:solidFill>
                  <a:schemeClr val="bg1"/>
                </a:solidFill>
                <a:ea typeface="Arial Unicode MS" pitchFamily="34" charset="-128"/>
                <a:cs typeface="Arial Unicode MS" pitchFamily="34" charset="-128"/>
              </a:rPr>
              <a:t>変更: </a:t>
            </a:r>
            <a:r>
              <a:rPr lang="ja-JP" sz="1600">
                <a:solidFill>
                  <a:schemeClr val="bg1"/>
                </a:solidFill>
                <a:ea typeface="Arial Unicode MS" pitchFamily="34" charset="-128"/>
                <a:cs typeface="Arial Unicode MS" pitchFamily="34" charset="-128"/>
              </a:rPr>
              <a:t>米国以外のお客様向けに、APR が「年率」に名称変更されています</a:t>
            </a:r>
          </a:p>
        </p:txBody>
      </p:sp>
      <p:sp>
        <p:nvSpPr>
          <p:cNvPr id="11" name="Title 4">
            <a:extLst>
              <a:ext uri="{FF2B5EF4-FFF2-40B4-BE49-F238E27FC236}">
                <a16:creationId xmlns:a16="http://schemas.microsoft.com/office/drawing/2014/main" id="{18508853-7450-4A27-979D-DB9472BDD32B}"/>
              </a:ext>
            </a:extLst>
          </p:cNvPr>
          <p:cNvSpPr>
            <a:spLocks noGrp="1"/>
          </p:cNvSpPr>
          <p:nvPr>
            <p:ph type="title"/>
          </p:nvPr>
        </p:nvSpPr>
        <p:spPr>
          <a:xfrm>
            <a:off x="504001" y="504000"/>
            <a:ext cx="11186476" cy="369332"/>
          </a:xfrm>
        </p:spPr>
        <p:txBody>
          <a:bodyPr>
            <a:normAutofit/>
          </a:bodyPr>
          <a:lstStyle/>
          <a:p>
            <a:r>
              <a:rPr lang="ja-JP"/>
              <a:t>バイヤー側から提示の自動受入ルールの改善</a:t>
            </a:r>
          </a:p>
        </p:txBody>
      </p:sp>
      <p:sp>
        <p:nvSpPr>
          <p:cNvPr id="8" name="Speech Bubble: Rectangle 7">
            <a:extLst>
              <a:ext uri="{FF2B5EF4-FFF2-40B4-BE49-F238E27FC236}">
                <a16:creationId xmlns:a16="http://schemas.microsoft.com/office/drawing/2014/main" id="{D5918CD3-B250-4663-AB50-205D026BDAE2}"/>
              </a:ext>
            </a:extLst>
          </p:cNvPr>
          <p:cNvSpPr/>
          <p:nvPr/>
        </p:nvSpPr>
        <p:spPr bwMode="gray">
          <a:xfrm>
            <a:off x="3192514" y="2970007"/>
            <a:ext cx="5016332" cy="765875"/>
          </a:xfrm>
          <a:prstGeom prst="wedgeRectCallout">
            <a:avLst>
              <a:gd name="adj1" fmla="val -70921"/>
              <a:gd name="adj2" fmla="val 240723"/>
            </a:avLst>
          </a:prstGeom>
          <a:solidFill>
            <a:schemeClr val="accent1"/>
          </a:solidFill>
          <a:ln w="25400" algn="ctr">
            <a:solidFill>
              <a:schemeClr val="accent1"/>
            </a:solidFill>
            <a:miter lim="800000"/>
            <a:headEnd/>
            <a:tailEnd/>
          </a:ln>
        </p:spPr>
        <p:txBody>
          <a:bodyPr lIns="90000" tIns="72000" rIns="90000" bIns="72000" rtlCol="0" anchor="ctr">
            <a:normAutofit fontScale="92500" lnSpcReduction="10000"/>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1 つのルールのみを有効にできます。ルールを有効にすると、Network によってほかのすべてのルールが</a:t>
            </a:r>
            <a:r>
              <a:rPr lang="ja-JP" sz="1600">
                <a:solidFill>
                  <a:schemeClr val="bg1"/>
                </a:solidFill>
                <a:ea typeface="Arial Unicode MS" pitchFamily="34" charset="-128"/>
                <a:cs typeface="Arial Unicode MS" pitchFamily="34" charset="-128"/>
              </a:rPr>
              <a:t>無効化されます </a:t>
            </a:r>
          </a:p>
        </p:txBody>
      </p:sp>
    </p:spTree>
    <p:extLst>
      <p:ext uri="{BB962C8B-B14F-4D97-AF65-F5344CB8AC3E}">
        <p14:creationId xmlns:p14="http://schemas.microsoft.com/office/powerpoint/2010/main" val="2650548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E1E2DB8-E251-471B-B969-88D70F7C119B}"/>
              </a:ext>
            </a:extLst>
          </p:cNvPr>
          <p:cNvPicPr>
            <a:picLocks noChangeAspect="1"/>
          </p:cNvPicPr>
          <p:nvPr/>
        </p:nvPicPr>
        <p:blipFill>
          <a:blip r:embed="rId3"/>
          <a:stretch>
            <a:fillRect/>
          </a:stretch>
        </p:blipFill>
        <p:spPr>
          <a:xfrm>
            <a:off x="525267" y="1336289"/>
            <a:ext cx="10913026" cy="3796585"/>
          </a:xfrm>
          <a:prstGeom prst="rect">
            <a:avLst/>
          </a:prstGeom>
        </p:spPr>
      </p:pic>
      <p:sp>
        <p:nvSpPr>
          <p:cNvPr id="10" name="Speech Bubble: Rectangle 9">
            <a:extLst>
              <a:ext uri="{FF2B5EF4-FFF2-40B4-BE49-F238E27FC236}">
                <a16:creationId xmlns:a16="http://schemas.microsoft.com/office/drawing/2014/main" id="{7AD02DC4-D381-4731-AA6E-B1FB716B48B5}"/>
              </a:ext>
            </a:extLst>
          </p:cNvPr>
          <p:cNvSpPr/>
          <p:nvPr/>
        </p:nvSpPr>
        <p:spPr bwMode="gray">
          <a:xfrm>
            <a:off x="5286726" y="1737174"/>
            <a:ext cx="3336285" cy="513215"/>
          </a:xfrm>
          <a:prstGeom prst="wedgeRectCallout">
            <a:avLst>
              <a:gd name="adj1" fmla="val -58915"/>
              <a:gd name="adj2" fmla="val 119368"/>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1" i="0" u="none" strike="noStrike" cap="none" normalizeH="0" baseline="0" noProof="0">
                <a:ln>
                  <a:noFill/>
                </a:ln>
                <a:solidFill>
                  <a:schemeClr val="bg1"/>
                </a:solidFill>
                <a:uLnTx/>
                <a:uFillTx/>
                <a:ea typeface="Arial Unicode MS" pitchFamily="34" charset="-128"/>
                <a:cs typeface="Arial Unicode MS" pitchFamily="34" charset="-128"/>
              </a:rPr>
              <a:t>新規</a:t>
            </a: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 支払メニューのルール</a:t>
            </a:r>
          </a:p>
        </p:txBody>
      </p:sp>
      <p:sp>
        <p:nvSpPr>
          <p:cNvPr id="11" name="Title 4">
            <a:extLst>
              <a:ext uri="{FF2B5EF4-FFF2-40B4-BE49-F238E27FC236}">
                <a16:creationId xmlns:a16="http://schemas.microsoft.com/office/drawing/2014/main" id="{3778F11E-FBAA-4455-92A7-9B3371A8EB68}"/>
              </a:ext>
            </a:extLst>
          </p:cNvPr>
          <p:cNvSpPr>
            <a:spLocks noGrp="1"/>
          </p:cNvSpPr>
          <p:nvPr>
            <p:ph type="title"/>
          </p:nvPr>
        </p:nvSpPr>
        <p:spPr>
          <a:xfrm>
            <a:off x="504001" y="504000"/>
            <a:ext cx="11186476" cy="369332"/>
          </a:xfrm>
        </p:spPr>
        <p:txBody>
          <a:bodyPr>
            <a:normAutofit/>
          </a:bodyPr>
          <a:lstStyle/>
          <a:p>
            <a:r>
              <a:rPr lang="ja-JP"/>
              <a:t>バイヤー側から提示の自動受入ルールの改善</a:t>
            </a:r>
          </a:p>
        </p:txBody>
      </p:sp>
    </p:spTree>
    <p:extLst>
      <p:ext uri="{BB962C8B-B14F-4D97-AF65-F5344CB8AC3E}">
        <p14:creationId xmlns:p14="http://schemas.microsoft.com/office/powerpoint/2010/main" val="2276307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AF6E38EE-8502-4C6B-9902-0182804D7E9B}"/>
              </a:ext>
            </a:extLst>
          </p:cNvPr>
          <p:cNvPicPr>
            <a:picLocks noChangeAspect="1"/>
          </p:cNvPicPr>
          <p:nvPr/>
        </p:nvPicPr>
        <p:blipFill>
          <a:blip r:embed="rId3"/>
          <a:stretch>
            <a:fillRect/>
          </a:stretch>
        </p:blipFill>
        <p:spPr>
          <a:xfrm>
            <a:off x="504001" y="1350219"/>
            <a:ext cx="11104903" cy="3357433"/>
          </a:xfrm>
          <a:prstGeom prst="rect">
            <a:avLst/>
          </a:prstGeom>
        </p:spPr>
      </p:pic>
      <p:sp>
        <p:nvSpPr>
          <p:cNvPr id="10" name="Speech Bubble: Rectangle 9">
            <a:extLst>
              <a:ext uri="{FF2B5EF4-FFF2-40B4-BE49-F238E27FC236}">
                <a16:creationId xmlns:a16="http://schemas.microsoft.com/office/drawing/2014/main" id="{7AD02DC4-D381-4731-AA6E-B1FB716B48B5}"/>
              </a:ext>
            </a:extLst>
          </p:cNvPr>
          <p:cNvSpPr/>
          <p:nvPr/>
        </p:nvSpPr>
        <p:spPr bwMode="gray">
          <a:xfrm>
            <a:off x="4750463" y="2915785"/>
            <a:ext cx="3277113" cy="996996"/>
          </a:xfrm>
          <a:prstGeom prst="wedgeRectCallout">
            <a:avLst>
              <a:gd name="adj1" fmla="val -95917"/>
              <a:gd name="adj2" fmla="val -32679"/>
            </a:avLst>
          </a:prstGeom>
          <a:solidFill>
            <a:schemeClr val="accent1"/>
          </a:solidFill>
          <a:ln w="25400" algn="ctr">
            <a:solidFill>
              <a:schemeClr val="accent1"/>
            </a:solidFill>
            <a:miter lim="800000"/>
            <a:headEnd/>
            <a:tailEnd/>
          </a:ln>
        </p:spPr>
        <p:txBody>
          <a:bodyPr lIns="90000" tIns="72000" rIns="90000" bIns="72000" rtlCol="0" anchor="ctr">
            <a:normAutofit fontScale="92500"/>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サプライヤの移行を支援するために、</a:t>
            </a:r>
            <a:r>
              <a:rPr lang="ja-JP" sz="1600">
                <a:solidFill>
                  <a:schemeClr val="bg1"/>
                </a:solidFill>
                <a:ea typeface="Arial Unicode MS" pitchFamily="34" charset="-128"/>
                <a:cs typeface="Arial Unicode MS" pitchFamily="34" charset="-128"/>
              </a:rPr>
              <a:t>以前の設定の場所に新しいルールページへのリンクが表示されます</a:t>
            </a:r>
          </a:p>
        </p:txBody>
      </p:sp>
      <p:sp>
        <p:nvSpPr>
          <p:cNvPr id="11" name="Title 4">
            <a:extLst>
              <a:ext uri="{FF2B5EF4-FFF2-40B4-BE49-F238E27FC236}">
                <a16:creationId xmlns:a16="http://schemas.microsoft.com/office/drawing/2014/main" id="{A7EF3B66-790F-460D-BE74-42A6B9F5C4C9}"/>
              </a:ext>
            </a:extLst>
          </p:cNvPr>
          <p:cNvSpPr>
            <a:spLocks noGrp="1"/>
          </p:cNvSpPr>
          <p:nvPr>
            <p:ph type="title"/>
          </p:nvPr>
        </p:nvSpPr>
        <p:spPr>
          <a:xfrm>
            <a:off x="504001" y="504000"/>
            <a:ext cx="11186476" cy="369332"/>
          </a:xfrm>
        </p:spPr>
        <p:txBody>
          <a:bodyPr>
            <a:normAutofit/>
          </a:bodyPr>
          <a:lstStyle/>
          <a:p>
            <a:r>
              <a:rPr lang="ja-JP"/>
              <a:t>バイヤー側から提示の自動受入ルールの改善</a:t>
            </a:r>
          </a:p>
        </p:txBody>
      </p:sp>
    </p:spTree>
    <p:extLst>
      <p:ext uri="{BB962C8B-B14F-4D97-AF65-F5344CB8AC3E}">
        <p14:creationId xmlns:p14="http://schemas.microsoft.com/office/powerpoint/2010/main" val="3863652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4">
            <a:extLst>
              <a:ext uri="{FF2B5EF4-FFF2-40B4-BE49-F238E27FC236}">
                <a16:creationId xmlns:a16="http://schemas.microsoft.com/office/drawing/2014/main" id="{B776BB43-6718-4C89-9D2D-01170D3A63FC}"/>
              </a:ext>
            </a:extLst>
          </p:cNvPr>
          <p:cNvSpPr>
            <a:spLocks noGrp="1"/>
          </p:cNvSpPr>
          <p:nvPr>
            <p:ph type="title"/>
          </p:nvPr>
        </p:nvSpPr>
        <p:spPr>
          <a:xfrm>
            <a:off x="504001" y="504000"/>
            <a:ext cx="11186476" cy="646331"/>
          </a:xfrm>
        </p:spPr>
        <p:txBody>
          <a:bodyPr/>
          <a:lstStyle/>
          <a:p>
            <a:r>
              <a:rPr lang="ja-JP"/>
              <a:t>SAP Ariba Discount Management</a:t>
            </a:r>
            <a:br>
              <a:rPr lang="ja-JP"/>
            </a:br>
            <a:r>
              <a:rPr lang="ja-JP" sz="1800">
                <a:solidFill>
                  <a:srgbClr val="FFC000"/>
                </a:solidFill>
              </a:rPr>
              <a:t>新しい UX と改善</a:t>
            </a:r>
          </a:p>
        </p:txBody>
      </p:sp>
      <p:graphicFrame>
        <p:nvGraphicFramePr>
          <p:cNvPr id="4" name="Table 3">
            <a:extLst>
              <a:ext uri="{FF2B5EF4-FFF2-40B4-BE49-F238E27FC236}">
                <a16:creationId xmlns:a16="http://schemas.microsoft.com/office/drawing/2014/main" id="{B3C5705D-A8BC-49C9-A852-D922A6EA2A85}"/>
              </a:ext>
            </a:extLst>
          </p:cNvPr>
          <p:cNvGraphicFramePr>
            <a:graphicFrameLocks noGrp="1"/>
          </p:cNvGraphicFramePr>
          <p:nvPr>
            <p:extLst>
              <p:ext uri="{D42A27DB-BD31-4B8C-83A1-F6EECF244321}">
                <p14:modId xmlns:p14="http://schemas.microsoft.com/office/powerpoint/2010/main" val="66866586"/>
              </p:ext>
            </p:extLst>
          </p:nvPr>
        </p:nvGraphicFramePr>
        <p:xfrm>
          <a:off x="504000" y="1216152"/>
          <a:ext cx="10940747" cy="5217894"/>
        </p:xfrm>
        <a:graphic>
          <a:graphicData uri="http://schemas.openxmlformats.org/drawingml/2006/table">
            <a:tbl>
              <a:tblPr/>
              <a:tblGrid>
                <a:gridCol w="4038503">
                  <a:extLst>
                    <a:ext uri="{9D8B030D-6E8A-4147-A177-3AD203B41FA5}">
                      <a16:colId xmlns:a16="http://schemas.microsoft.com/office/drawing/2014/main" val="708127497"/>
                    </a:ext>
                  </a:extLst>
                </a:gridCol>
                <a:gridCol w="6902244">
                  <a:extLst>
                    <a:ext uri="{9D8B030D-6E8A-4147-A177-3AD203B41FA5}">
                      <a16:colId xmlns:a16="http://schemas.microsoft.com/office/drawing/2014/main" val="2323562407"/>
                    </a:ext>
                  </a:extLst>
                </a:gridCol>
              </a:tblGrid>
              <a:tr h="312165">
                <a:tc>
                  <a:txBody>
                    <a:bodyPr/>
                    <a:lstStyle/>
                    <a:p>
                      <a:pPr algn="ctr" fontAlgn="ctr"/>
                      <a:r>
                        <a:rPr lang="ja-JP" sz="1200" b="1" i="0" u="none" strike="noStrike">
                          <a:solidFill>
                            <a:srgbClr val="FFFFFF"/>
                          </a:solidFill>
                          <a:latin typeface="Calibri" panose="020F0502020204030204" pitchFamily="34" charset="0"/>
                          <a:ea typeface="MS PGothic"/>
                        </a:rPr>
                        <a:t>適用されるエリア</a:t>
                      </a:r>
                    </a:p>
                  </a:txBody>
                  <a:tcPr marL="4763" marR="4763" marT="4763"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C000"/>
                    </a:solidFill>
                  </a:tcPr>
                </a:tc>
                <a:tc>
                  <a:txBody>
                    <a:bodyPr/>
                    <a:lstStyle/>
                    <a:p>
                      <a:pPr algn="ctr" fontAlgn="ctr"/>
                      <a:r>
                        <a:rPr lang="ja-JP" sz="1200" b="1" i="0" u="none" strike="noStrike">
                          <a:solidFill>
                            <a:srgbClr val="FFFFFF"/>
                          </a:solidFill>
                          <a:latin typeface="Calibri" panose="020F0502020204030204" pitchFamily="34" charset="0"/>
                          <a:ea typeface="MS PGothic"/>
                        </a:rPr>
                        <a:t>説明</a:t>
                      </a:r>
                    </a:p>
                  </a:txBody>
                  <a:tcPr marL="4763" marR="4763" marT="4763"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rgbClr val="FFC000"/>
                    </a:solidFill>
                  </a:tcPr>
                </a:tc>
                <a:extLst>
                  <a:ext uri="{0D108BD9-81ED-4DB2-BD59-A6C34878D82A}">
                    <a16:rowId xmlns:a16="http://schemas.microsoft.com/office/drawing/2014/main" val="1213394694"/>
                  </a:ext>
                </a:extLst>
              </a:tr>
              <a:tr h="277166">
                <a:tc rowSpan="6">
                  <a:txBody>
                    <a:bodyPr/>
                    <a:lstStyle/>
                    <a:p>
                      <a:pPr algn="ctr" fontAlgn="ctr"/>
                      <a:r>
                        <a:rPr lang="ja-JP" sz="1400" b="1" i="0" u="none" strike="noStrike">
                          <a:solidFill>
                            <a:srgbClr val="000000"/>
                          </a:solidFill>
                          <a:latin typeface="Calibri" panose="020F0502020204030204" pitchFamily="34" charset="0"/>
                          <a:ea typeface="MS PGothic"/>
                        </a:rPr>
                        <a:t>UI およびナビゲーション</a:t>
                      </a:r>
                    </a:p>
                  </a:txBody>
                  <a:tcPr marL="4763" marR="4763" marT="4763"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marL="91440" algn="l" fontAlgn="b"/>
                      <a:r>
                        <a:rPr lang="ja-JP" sz="1100" b="0" i="0" u="none" strike="noStrike">
                          <a:solidFill>
                            <a:srgbClr val="000000"/>
                          </a:solidFill>
                          <a:latin typeface="Calibri" panose="020F0502020204030204" pitchFamily="34" charset="0"/>
                          <a:ea typeface="MS PGothic"/>
                        </a:rPr>
                        <a:t>ワークベンチ - 早期支払いの機会</a:t>
                      </a:r>
                    </a:p>
                  </a:txBody>
                  <a:tcPr marL="4763" marR="4763" marT="4763" marB="0" anchor="b">
                    <a:lnL w="1270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937202211"/>
                  </a:ext>
                </a:extLst>
              </a:tr>
              <a:tr h="269597">
                <a:tc vMerge="1">
                  <a:txBody>
                    <a:bodyPr/>
                    <a:lstStyle/>
                    <a:p>
                      <a:endParaRPr lang="en-US"/>
                    </a:p>
                  </a:txBody>
                  <a:tcPr/>
                </a:tc>
                <a:tc>
                  <a:txBody>
                    <a:bodyPr/>
                    <a:lstStyle/>
                    <a:p>
                      <a:pPr marL="91440" algn="l" fontAlgn="b"/>
                      <a:r>
                        <a:rPr lang="ja-JP" sz="1100" b="0" i="0" u="none" strike="noStrike">
                          <a:solidFill>
                            <a:srgbClr val="000000"/>
                          </a:solidFill>
                          <a:latin typeface="Calibri" panose="020F0502020204030204" pitchFamily="34" charset="0"/>
                          <a:ea typeface="MS PGothic"/>
                        </a:rPr>
                        <a:t>ワークベンチ - 送金</a:t>
                      </a:r>
                    </a:p>
                  </a:txBody>
                  <a:tcPr marL="4763" marR="4763" marT="4763"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2230655396"/>
                  </a:ext>
                </a:extLst>
              </a:tr>
              <a:tr h="269597">
                <a:tc vMerge="1">
                  <a:txBody>
                    <a:bodyPr/>
                    <a:lstStyle/>
                    <a:p>
                      <a:endParaRPr lang="en-US"/>
                    </a:p>
                  </a:txBody>
                  <a:tcPr/>
                </a:tc>
                <a:tc>
                  <a:txBody>
                    <a:bodyPr/>
                    <a:lstStyle/>
                    <a:p>
                      <a:pPr marL="91440" algn="l" fontAlgn="b"/>
                      <a:r>
                        <a:rPr lang="ja-JP" sz="1100" b="0" i="0" u="none" strike="noStrike">
                          <a:solidFill>
                            <a:srgbClr val="000000"/>
                          </a:solidFill>
                          <a:latin typeface="Calibri" panose="020F0502020204030204" pitchFamily="34" charset="0"/>
                          <a:ea typeface="MS PGothic"/>
                        </a:rPr>
                        <a:t>ワークベンチ - 支払予定</a:t>
                      </a:r>
                    </a:p>
                  </a:txBody>
                  <a:tcPr marL="4763" marR="4763" marT="4763"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773379717"/>
                  </a:ext>
                </a:extLst>
              </a:tr>
              <a:tr h="269597">
                <a:tc vMerge="1">
                  <a:txBody>
                    <a:bodyPr/>
                    <a:lstStyle/>
                    <a:p>
                      <a:endParaRPr lang="en-US"/>
                    </a:p>
                  </a:txBody>
                  <a:tcPr/>
                </a:tc>
                <a:tc>
                  <a:txBody>
                    <a:bodyPr/>
                    <a:lstStyle/>
                    <a:p>
                      <a:pPr marL="91440" algn="l" fontAlgn="b"/>
                      <a:r>
                        <a:rPr lang="ja-JP" sz="1100" b="0" i="0" u="none" strike="noStrike">
                          <a:solidFill>
                            <a:srgbClr val="000000"/>
                          </a:solidFill>
                          <a:latin typeface="Calibri" panose="020F0502020204030204" pitchFamily="34" charset="0"/>
                          <a:ea typeface="MS PGothic"/>
                        </a:rPr>
                        <a:t>ワークベンチ - 金額ベースのタイル</a:t>
                      </a:r>
                    </a:p>
                  </a:txBody>
                  <a:tcPr marL="4763" marR="4763" marT="4763"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1153030601"/>
                  </a:ext>
                </a:extLst>
              </a:tr>
              <a:tr h="269597">
                <a:tc vMerge="1">
                  <a:txBody>
                    <a:bodyPr/>
                    <a:lstStyle/>
                    <a:p>
                      <a:endParaRPr lang="en-US"/>
                    </a:p>
                  </a:txBody>
                  <a:tcPr/>
                </a:tc>
                <a:tc>
                  <a:txBody>
                    <a:bodyPr/>
                    <a:lstStyle/>
                    <a:p>
                      <a:pPr marL="91440" algn="l" fontAlgn="b"/>
                      <a:r>
                        <a:rPr lang="ja-JP" sz="1100" b="0" i="0" u="none" strike="noStrike">
                          <a:solidFill>
                            <a:srgbClr val="000000"/>
                          </a:solidFill>
                          <a:latin typeface="Calibri" panose="020F0502020204030204" pitchFamily="34" charset="0"/>
                          <a:ea typeface="MS PGothic"/>
                        </a:rPr>
                        <a:t>ワークベンチ - 最小/最大フィルタ</a:t>
                      </a:r>
                    </a:p>
                  </a:txBody>
                  <a:tcPr marL="4763" marR="4763" marT="4763"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2898489344"/>
                  </a:ext>
                </a:extLst>
              </a:tr>
              <a:tr h="277166">
                <a:tc vMerge="1">
                  <a:txBody>
                    <a:bodyPr/>
                    <a:lstStyle/>
                    <a:p>
                      <a:endParaRPr lang="en-US"/>
                    </a:p>
                  </a:txBody>
                  <a:tcPr/>
                </a:tc>
                <a:tc>
                  <a:txBody>
                    <a:bodyPr/>
                    <a:lstStyle/>
                    <a:p>
                      <a:pPr marL="91440" algn="l" fontAlgn="b"/>
                      <a:r>
                        <a:rPr lang="ja-JP" sz="1100" b="0" i="0" u="none" strike="noStrike">
                          <a:solidFill>
                            <a:srgbClr val="000000"/>
                          </a:solidFill>
                          <a:latin typeface="Calibri" panose="020F0502020204030204" pitchFamily="34" charset="0"/>
                          <a:ea typeface="MS PGothic"/>
                        </a:rPr>
                        <a:t>AN から新しい割引 UI へのナビゲーション</a:t>
                      </a:r>
                    </a:p>
                  </a:txBody>
                  <a:tcPr marL="4763" marR="4763" marT="4763"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756779329"/>
                  </a:ext>
                </a:extLst>
              </a:tr>
              <a:tr h="269597">
                <a:tc rowSpan="5">
                  <a:txBody>
                    <a:bodyPr/>
                    <a:lstStyle/>
                    <a:p>
                      <a:pPr algn="ctr" fontAlgn="ctr"/>
                      <a:r>
                        <a:rPr lang="ja-JP" sz="1400" b="1" i="0" u="none" strike="noStrike">
                          <a:solidFill>
                            <a:srgbClr val="000000"/>
                          </a:solidFill>
                          <a:latin typeface="Calibri" panose="020F0502020204030204" pitchFamily="34" charset="0"/>
                          <a:ea typeface="MS PGothic"/>
                        </a:rPr>
                        <a:t>単一の申し入れの操作性</a:t>
                      </a:r>
                    </a:p>
                  </a:txBody>
                  <a:tcPr marL="4763" marR="4763" marT="4763"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marL="91440" algn="l" fontAlgn="b"/>
                      <a:r>
                        <a:rPr lang="ja-JP" sz="1100" b="0" i="0" u="none" strike="noStrike">
                          <a:solidFill>
                            <a:srgbClr val="000000"/>
                          </a:solidFill>
                          <a:latin typeface="Calibri" panose="020F0502020204030204" pitchFamily="34" charset="0"/>
                          <a:ea typeface="MS PGothic"/>
                        </a:rPr>
                        <a:t>早期支払申し入れの操作性の改善 (単一請求書 - 米国)</a:t>
                      </a:r>
                    </a:p>
                  </a:txBody>
                  <a:tcPr marL="4763" marR="4763" marT="4763" marB="0" anchor="b">
                    <a:lnL w="1270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2950936463"/>
                  </a:ext>
                </a:extLst>
              </a:tr>
              <a:tr h="269597">
                <a:tc vMerge="1">
                  <a:txBody>
                    <a:bodyPr/>
                    <a:lstStyle/>
                    <a:p>
                      <a:endParaRPr lang="en-US"/>
                    </a:p>
                  </a:txBody>
                  <a:tcPr/>
                </a:tc>
                <a:tc>
                  <a:txBody>
                    <a:bodyPr/>
                    <a:lstStyle/>
                    <a:p>
                      <a:pPr marL="91440" algn="l" fontAlgn="b"/>
                      <a:r>
                        <a:rPr lang="ja-JP" sz="1100" b="0" i="0" u="none" strike="noStrike">
                          <a:solidFill>
                            <a:srgbClr val="000000"/>
                          </a:solidFill>
                          <a:latin typeface="Calibri" panose="020F0502020204030204" pitchFamily="34" charset="0"/>
                          <a:ea typeface="MS PGothic"/>
                        </a:rPr>
                        <a:t>早期支払申し入れの操作性の改善 (単一請求書 - 米国以外)</a:t>
                      </a:r>
                    </a:p>
                  </a:txBody>
                  <a:tcPr marL="4763" marR="4763" marT="4763"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480008813"/>
                  </a:ext>
                </a:extLst>
              </a:tr>
              <a:tr h="269597">
                <a:tc vMerge="1">
                  <a:txBody>
                    <a:bodyPr/>
                    <a:lstStyle/>
                    <a:p>
                      <a:endParaRPr lang="en-US"/>
                    </a:p>
                  </a:txBody>
                  <a:tcPr/>
                </a:tc>
                <a:tc>
                  <a:txBody>
                    <a:bodyPr/>
                    <a:lstStyle/>
                    <a:p>
                      <a:pPr marL="91440" algn="l" fontAlgn="b"/>
                      <a:r>
                        <a:rPr lang="ja-JP" sz="1100" b="0" i="0" u="none" strike="noStrike">
                          <a:solidFill>
                            <a:srgbClr val="000000"/>
                          </a:solidFill>
                          <a:latin typeface="Calibri" panose="020F0502020204030204" pitchFamily="34" charset="0"/>
                          <a:ea typeface="MS PGothic"/>
                        </a:rPr>
                        <a:t>早期支払申し入れの操作性の改善 (固定的/支払条件申し入れ - 米国以外)</a:t>
                      </a:r>
                    </a:p>
                  </a:txBody>
                  <a:tcPr marL="4763" marR="4763" marT="4763"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038260351"/>
                  </a:ext>
                </a:extLst>
              </a:tr>
              <a:tr h="269597">
                <a:tc vMerge="1">
                  <a:txBody>
                    <a:bodyPr/>
                    <a:lstStyle/>
                    <a:p>
                      <a:endParaRPr lang="en-US"/>
                    </a:p>
                  </a:txBody>
                  <a:tcPr/>
                </a:tc>
                <a:tc>
                  <a:txBody>
                    <a:bodyPr/>
                    <a:lstStyle/>
                    <a:p>
                      <a:pPr marL="91440" algn="l" fontAlgn="b"/>
                      <a:r>
                        <a:rPr lang="ja-JP" sz="1100" b="0" i="0" u="none" strike="noStrike">
                          <a:solidFill>
                            <a:srgbClr val="000000"/>
                          </a:solidFill>
                          <a:latin typeface="Calibri" panose="020F0502020204030204" pitchFamily="34" charset="0"/>
                          <a:ea typeface="MS PGothic"/>
                        </a:rPr>
                        <a:t>早期支払申し入れの操作性の改善 (クレジットメモ)</a:t>
                      </a:r>
                    </a:p>
                  </a:txBody>
                  <a:tcPr marL="4763" marR="4763" marT="4763"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2442468372"/>
                  </a:ext>
                </a:extLst>
              </a:tr>
              <a:tr h="277166">
                <a:tc vMerge="1">
                  <a:txBody>
                    <a:bodyPr/>
                    <a:lstStyle/>
                    <a:p>
                      <a:endParaRPr lang="en-US"/>
                    </a:p>
                  </a:txBody>
                  <a:tcPr/>
                </a:tc>
                <a:tc>
                  <a:txBody>
                    <a:bodyPr/>
                    <a:lstStyle/>
                    <a:p>
                      <a:pPr marL="91440" algn="l" fontAlgn="b"/>
                      <a:r>
                        <a:rPr lang="ja-JP" sz="1100" b="0" i="0" u="none" strike="noStrike">
                          <a:solidFill>
                            <a:srgbClr val="000000"/>
                          </a:solidFill>
                          <a:latin typeface="Calibri" panose="020F0502020204030204" pitchFamily="34" charset="0"/>
                          <a:ea typeface="MS PGothic"/>
                        </a:rPr>
                        <a:t>スライダを使用した申し入れ日の変更</a:t>
                      </a:r>
                    </a:p>
                  </a:txBody>
                  <a:tcPr marL="4763" marR="4763" marT="4763"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47922325"/>
                  </a:ext>
                </a:extLst>
              </a:tr>
              <a:tr h="277166">
                <a:tc>
                  <a:txBody>
                    <a:bodyPr/>
                    <a:lstStyle/>
                    <a:p>
                      <a:pPr algn="ctr" fontAlgn="b"/>
                      <a:r>
                        <a:rPr lang="ja-JP" sz="1400" b="1" i="0" u="none" strike="noStrike">
                          <a:solidFill>
                            <a:srgbClr val="000000"/>
                          </a:solidFill>
                          <a:latin typeface="Calibri" panose="020F0502020204030204" pitchFamily="34" charset="0"/>
                          <a:ea typeface="MS PGothic"/>
                        </a:rPr>
                        <a:t>複数の申し入れの操作性</a:t>
                      </a:r>
                    </a:p>
                  </a:txBody>
                  <a:tcPr marL="4763" marR="4763" marT="4763" marB="0" anchor="b">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marL="91440" algn="l" fontAlgn="b"/>
                      <a:r>
                        <a:rPr lang="ja-JP" sz="1100" b="0" i="0" u="none" strike="noStrike">
                          <a:solidFill>
                            <a:srgbClr val="000000"/>
                          </a:solidFill>
                          <a:latin typeface="Calibri" panose="020F0502020204030204" pitchFamily="34" charset="0"/>
                          <a:ea typeface="MS PGothic"/>
                        </a:rPr>
                        <a:t>集約された早期支払申し入れ</a:t>
                      </a:r>
                    </a:p>
                  </a:txBody>
                  <a:tcPr marL="4763" marR="4763" marT="4763" marB="0" anchor="b">
                    <a:lnL w="1270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419347932"/>
                  </a:ext>
                </a:extLst>
              </a:tr>
              <a:tr h="269597">
                <a:tc rowSpan="4">
                  <a:txBody>
                    <a:bodyPr/>
                    <a:lstStyle/>
                    <a:p>
                      <a:pPr algn="ctr" fontAlgn="ctr"/>
                      <a:r>
                        <a:rPr lang="ja-JP" sz="1400" b="1" i="0" u="none" strike="noStrike">
                          <a:solidFill>
                            <a:srgbClr val="000000"/>
                          </a:solidFill>
                          <a:latin typeface="Calibri" panose="020F0502020204030204" pitchFamily="34" charset="0"/>
                          <a:ea typeface="MS PGothic"/>
                        </a:rPr>
                        <a:t>支払予定分析</a:t>
                      </a:r>
                    </a:p>
                  </a:txBody>
                  <a:tcPr marL="4763" marR="4763" marT="4763"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marL="91440" algn="l" fontAlgn="b"/>
                      <a:r>
                        <a:rPr lang="ja-JP" sz="1100" b="0" i="0" u="none" strike="noStrike">
                          <a:solidFill>
                            <a:srgbClr val="000000"/>
                          </a:solidFill>
                          <a:latin typeface="Calibri" panose="020F0502020204030204" pitchFamily="34" charset="0"/>
                          <a:ea typeface="MS PGothic"/>
                        </a:rPr>
                        <a:t>支払予定の表示 (割引が適用されない場合)</a:t>
                      </a:r>
                    </a:p>
                  </a:txBody>
                  <a:tcPr marL="4763" marR="4763" marT="4763" marB="0" anchor="b">
                    <a:lnL w="1270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79976566"/>
                  </a:ext>
                </a:extLst>
              </a:tr>
              <a:tr h="277166">
                <a:tc vMerge="1">
                  <a:txBody>
                    <a:bodyPr/>
                    <a:lstStyle/>
                    <a:p>
                      <a:endParaRPr lang="en-US"/>
                    </a:p>
                  </a:txBody>
                  <a:tcPr/>
                </a:tc>
                <a:tc>
                  <a:txBody>
                    <a:bodyPr/>
                    <a:lstStyle/>
                    <a:p>
                      <a:pPr marL="91440" algn="l" fontAlgn="b"/>
                      <a:r>
                        <a:rPr lang="ja-JP" sz="1100" b="0" i="0" u="none" strike="noStrike">
                          <a:solidFill>
                            <a:srgbClr val="000000"/>
                          </a:solidFill>
                          <a:latin typeface="Calibri" panose="020F0502020204030204" pitchFamily="34" charset="0"/>
                          <a:ea typeface="MS PGothic"/>
                        </a:rPr>
                        <a:t>支払予定の表示 (固定的および支払条件申し入れ)</a:t>
                      </a:r>
                    </a:p>
                  </a:txBody>
                  <a:tcPr marL="4763" marR="4763" marT="4763"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3714322910"/>
                  </a:ext>
                </a:extLst>
              </a:tr>
              <a:tr h="269597">
                <a:tc vMerge="1">
                  <a:txBody>
                    <a:bodyPr/>
                    <a:lstStyle/>
                    <a:p>
                      <a:endParaRPr lang="en-US"/>
                    </a:p>
                  </a:txBody>
                  <a:tcPr/>
                </a:tc>
                <a:tc>
                  <a:txBody>
                    <a:bodyPr/>
                    <a:lstStyle/>
                    <a:p>
                      <a:pPr marL="91440" algn="l" fontAlgn="b"/>
                      <a:r>
                        <a:rPr lang="ja-JP" sz="1100" b="0" i="0" u="none" strike="noStrike">
                          <a:solidFill>
                            <a:srgbClr val="000000"/>
                          </a:solidFill>
                          <a:latin typeface="Calibri" panose="020F0502020204030204" pitchFamily="34" charset="0"/>
                          <a:ea typeface="MS PGothic"/>
                        </a:rPr>
                        <a:t>支払予定フィルタ: 過去 X 日間</a:t>
                      </a:r>
                    </a:p>
                  </a:txBody>
                  <a:tcPr marL="4763" marR="4763" marT="4763"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1316393282"/>
                  </a:ext>
                </a:extLst>
              </a:tr>
              <a:tr h="277166">
                <a:tc vMerge="1">
                  <a:txBody>
                    <a:bodyPr/>
                    <a:lstStyle/>
                    <a:p>
                      <a:endParaRPr lang="en-US"/>
                    </a:p>
                  </a:txBody>
                  <a:tcPr/>
                </a:tc>
                <a:tc>
                  <a:txBody>
                    <a:bodyPr/>
                    <a:lstStyle/>
                    <a:p>
                      <a:pPr marL="91440" algn="l" fontAlgn="b"/>
                      <a:r>
                        <a:rPr lang="ja-JP" sz="1100" b="0" i="0" u="none" strike="noStrike">
                          <a:solidFill>
                            <a:srgbClr val="000000"/>
                          </a:solidFill>
                          <a:latin typeface="Calibri" panose="020F0502020204030204" pitchFamily="34" charset="0"/>
                          <a:ea typeface="MS PGothic"/>
                        </a:rPr>
                        <a:t>割引の印刷</a:t>
                      </a:r>
                    </a:p>
                  </a:txBody>
                  <a:tcPr marL="4763" marR="4763" marT="4763" marB="0" anchor="b">
                    <a:lnL w="635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163559131"/>
                  </a:ext>
                </a:extLst>
              </a:tr>
              <a:tr h="277166">
                <a:tc>
                  <a:txBody>
                    <a:bodyPr/>
                    <a:lstStyle/>
                    <a:p>
                      <a:pPr algn="ctr" fontAlgn="b"/>
                      <a:r>
                        <a:rPr lang="ja-JP" sz="1400" b="1" i="0" u="none" strike="noStrike">
                          <a:solidFill>
                            <a:srgbClr val="000000"/>
                          </a:solidFill>
                          <a:latin typeface="Calibri" panose="020F0502020204030204" pitchFamily="34" charset="0"/>
                          <a:ea typeface="MS PGothic"/>
                        </a:rPr>
                        <a:t>キャッシュオプティマイザの操作性の改善</a:t>
                      </a:r>
                    </a:p>
                  </a:txBody>
                  <a:tcPr marL="4763" marR="4763" marT="4763" marB="0" anchor="b">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tc>
                  <a:txBody>
                    <a:bodyPr/>
                    <a:lstStyle/>
                    <a:p>
                      <a:pPr marL="91440" algn="l" fontAlgn="b"/>
                      <a:r>
                        <a:rPr lang="ja-JP" sz="1100" b="0" i="0" u="none" strike="noStrike">
                          <a:solidFill>
                            <a:srgbClr val="000000"/>
                          </a:solidFill>
                          <a:latin typeface="Calibri" panose="020F0502020204030204" pitchFamily="34" charset="0"/>
                          <a:ea typeface="MS PGothic"/>
                        </a:rPr>
                        <a:t>キャッシュオプティマイザの操作性の改善</a:t>
                      </a:r>
                    </a:p>
                  </a:txBody>
                  <a:tcPr marL="4763" marR="4763" marT="4763" marB="0" anchor="b">
                    <a:lnL w="1270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996584412"/>
                  </a:ext>
                </a:extLst>
              </a:tr>
              <a:tr h="269597">
                <a:tc>
                  <a:txBody>
                    <a:bodyPr/>
                    <a:lstStyle/>
                    <a:p>
                      <a:pPr algn="ctr" fontAlgn="b"/>
                      <a:r>
                        <a:rPr lang="ja-JP" sz="1400" b="1" i="0" u="none" strike="noStrike">
                          <a:solidFill>
                            <a:srgbClr val="000000"/>
                          </a:solidFill>
                          <a:latin typeface="Calibri" panose="020F0502020204030204" pitchFamily="34" charset="0"/>
                          <a:ea typeface="MS PGothic"/>
                        </a:rPr>
                        <a:t>バイヤー側から提示の自動受入ルール</a:t>
                      </a:r>
                    </a:p>
                  </a:txBody>
                  <a:tcPr marL="4763" marR="4763" marT="4763" marB="0" anchor="b">
                    <a:lnL w="635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FFF"/>
                    </a:solidFill>
                  </a:tcPr>
                </a:tc>
                <a:tc>
                  <a:txBody>
                    <a:bodyPr/>
                    <a:lstStyle/>
                    <a:p>
                      <a:pPr marL="91440" algn="l" fontAlgn="b"/>
                      <a:r>
                        <a:rPr lang="ja-JP" sz="1100" b="0" i="0" u="none" strike="noStrike">
                          <a:solidFill>
                            <a:srgbClr val="000000"/>
                          </a:solidFill>
                          <a:latin typeface="Calibri" panose="020F0502020204030204" pitchFamily="34" charset="0"/>
                          <a:ea typeface="MS PGothic"/>
                        </a:rPr>
                        <a:t>バイヤー側から提示の自動受入ルール</a:t>
                      </a:r>
                    </a:p>
                  </a:txBody>
                  <a:tcPr marL="4763" marR="4763" marT="4763" marB="0" anchor="b">
                    <a:lnL w="12700" cap="flat" cmpd="sng" algn="ctr">
                      <a:solidFill>
                        <a:srgbClr val="FFC000"/>
                      </a:solidFill>
                      <a:prstDash val="solid"/>
                      <a:round/>
                      <a:headEnd type="none" w="med" len="med"/>
                      <a:tailEnd type="none" w="med" len="med"/>
                    </a:lnL>
                    <a:lnR w="635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solidFill>
                      <a:srgbClr val="FFFFFF"/>
                    </a:solidFill>
                  </a:tcPr>
                </a:tc>
                <a:extLst>
                  <a:ext uri="{0D108BD9-81ED-4DB2-BD59-A6C34878D82A}">
                    <a16:rowId xmlns:a16="http://schemas.microsoft.com/office/drawing/2014/main" val="2075289676"/>
                  </a:ext>
                </a:extLst>
              </a:tr>
            </a:tbl>
          </a:graphicData>
        </a:graphic>
      </p:graphicFrame>
    </p:spTree>
    <p:extLst>
      <p:ext uri="{BB962C8B-B14F-4D97-AF65-F5344CB8AC3E}">
        <p14:creationId xmlns:p14="http://schemas.microsoft.com/office/powerpoint/2010/main" val="2438150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a:extLst>
              <a:ext uri="{FF2B5EF4-FFF2-40B4-BE49-F238E27FC236}">
                <a16:creationId xmlns:a16="http://schemas.microsoft.com/office/drawing/2014/main" id="{7CB76D3A-2DDA-41DF-BD8A-76FE6073DCDF}"/>
              </a:ext>
            </a:extLst>
          </p:cNvPr>
          <p:cNvPicPr>
            <a:picLocks noChangeAspect="1"/>
          </p:cNvPicPr>
          <p:nvPr/>
        </p:nvPicPr>
        <p:blipFill>
          <a:blip r:embed="rId3"/>
          <a:stretch>
            <a:fillRect/>
          </a:stretch>
        </p:blipFill>
        <p:spPr>
          <a:xfrm>
            <a:off x="948763" y="4940417"/>
            <a:ext cx="6881763" cy="1565456"/>
          </a:xfrm>
          <a:prstGeom prst="rect">
            <a:avLst/>
          </a:prstGeom>
          <a:ln>
            <a:solidFill>
              <a:schemeClr val="tx1"/>
            </a:solidFill>
          </a:ln>
        </p:spPr>
      </p:pic>
      <p:pic>
        <p:nvPicPr>
          <p:cNvPr id="20" name="Picture 21">
            <a:extLst>
              <a:ext uri="{FF2B5EF4-FFF2-40B4-BE49-F238E27FC236}">
                <a16:creationId xmlns:a16="http://schemas.microsoft.com/office/drawing/2014/main" id="{98D4445A-1272-49CC-BEC9-DCA478BFD44C}"/>
              </a:ext>
            </a:extLst>
          </p:cNvPr>
          <p:cNvPicPr>
            <a:picLocks noChangeAspect="1"/>
          </p:cNvPicPr>
          <p:nvPr/>
        </p:nvPicPr>
        <p:blipFill>
          <a:blip r:embed="rId4"/>
          <a:stretch>
            <a:fillRect/>
          </a:stretch>
        </p:blipFill>
        <p:spPr>
          <a:xfrm>
            <a:off x="9126113" y="3521494"/>
            <a:ext cx="2380915" cy="3030591"/>
          </a:xfrm>
          <a:prstGeom prst="rect">
            <a:avLst/>
          </a:prstGeom>
        </p:spPr>
      </p:pic>
      <p:pic>
        <p:nvPicPr>
          <p:cNvPr id="14" name="Picture 5">
            <a:extLst>
              <a:ext uri="{FF2B5EF4-FFF2-40B4-BE49-F238E27FC236}">
                <a16:creationId xmlns:a16="http://schemas.microsoft.com/office/drawing/2014/main" id="{155BA1B3-1A12-4C12-B98C-5CD1B537A770}"/>
              </a:ext>
            </a:extLst>
          </p:cNvPr>
          <p:cNvPicPr>
            <a:picLocks noChangeAspect="1"/>
          </p:cNvPicPr>
          <p:nvPr/>
        </p:nvPicPr>
        <p:blipFill>
          <a:blip r:embed="rId5"/>
          <a:stretch>
            <a:fillRect/>
          </a:stretch>
        </p:blipFill>
        <p:spPr>
          <a:xfrm>
            <a:off x="631769" y="1021769"/>
            <a:ext cx="5108195" cy="3866375"/>
          </a:xfrm>
          <a:prstGeom prst="rect">
            <a:avLst/>
          </a:prstGeom>
          <a:ln>
            <a:solidFill>
              <a:schemeClr val="tx1"/>
            </a:solidFill>
          </a:ln>
        </p:spPr>
      </p:pic>
      <p:sp>
        <p:nvSpPr>
          <p:cNvPr id="5" name="Title 4">
            <a:extLst>
              <a:ext uri="{FF2B5EF4-FFF2-40B4-BE49-F238E27FC236}">
                <a16:creationId xmlns:a16="http://schemas.microsoft.com/office/drawing/2014/main" id="{D73E6B03-9E31-49D0-8F21-3D990FA7946F}"/>
              </a:ext>
            </a:extLst>
          </p:cNvPr>
          <p:cNvSpPr>
            <a:spLocks noGrp="1"/>
          </p:cNvSpPr>
          <p:nvPr>
            <p:ph type="title"/>
          </p:nvPr>
        </p:nvSpPr>
        <p:spPr>
          <a:xfrm>
            <a:off x="504001" y="504000"/>
            <a:ext cx="11186476" cy="369332"/>
          </a:xfrm>
        </p:spPr>
        <p:txBody>
          <a:bodyPr>
            <a:normAutofit/>
          </a:bodyPr>
          <a:lstStyle/>
          <a:p>
            <a:r>
              <a:rPr lang="ja-JP"/>
              <a:t>早期支払申し入れの操作性の改善</a:t>
            </a:r>
          </a:p>
        </p:txBody>
      </p:sp>
      <p:sp>
        <p:nvSpPr>
          <p:cNvPr id="15" name="Rectangle 14">
            <a:extLst>
              <a:ext uri="{FF2B5EF4-FFF2-40B4-BE49-F238E27FC236}">
                <a16:creationId xmlns:a16="http://schemas.microsoft.com/office/drawing/2014/main" id="{1E23D45C-D329-4FE1-8753-D4B0C28EFED5}"/>
              </a:ext>
            </a:extLst>
          </p:cNvPr>
          <p:cNvSpPr/>
          <p:nvPr/>
        </p:nvSpPr>
        <p:spPr bwMode="gray">
          <a:xfrm>
            <a:off x="4934736" y="4266061"/>
            <a:ext cx="519765" cy="169727"/>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9" name="Straight Arrow Connector 8">
            <a:extLst>
              <a:ext uri="{FF2B5EF4-FFF2-40B4-BE49-F238E27FC236}">
                <a16:creationId xmlns:a16="http://schemas.microsoft.com/office/drawing/2014/main" id="{03CECF3C-1940-44E6-8247-76D462757371}"/>
              </a:ext>
            </a:extLst>
          </p:cNvPr>
          <p:cNvCxnSpPr>
            <a:cxnSpLocks/>
          </p:cNvCxnSpPr>
          <p:nvPr/>
        </p:nvCxnSpPr>
        <p:spPr>
          <a:xfrm flipV="1">
            <a:off x="5454501" y="2961796"/>
            <a:ext cx="2629593" cy="1304065"/>
          </a:xfrm>
          <a:prstGeom prst="straightConnector1">
            <a:avLst/>
          </a:prstGeom>
          <a:ln w="2540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B3A5B98-770F-457D-BE93-D8B1AFB2459D}"/>
              </a:ext>
            </a:extLst>
          </p:cNvPr>
          <p:cNvCxnSpPr>
            <a:cxnSpLocks/>
            <a:stCxn id="24" idx="3"/>
          </p:cNvCxnSpPr>
          <p:nvPr/>
        </p:nvCxnSpPr>
        <p:spPr>
          <a:xfrm flipV="1">
            <a:off x="1641889" y="3190144"/>
            <a:ext cx="6442205" cy="3183672"/>
          </a:xfrm>
          <a:prstGeom prst="straightConnector1">
            <a:avLst/>
          </a:prstGeom>
          <a:ln w="2540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3" name="Speech Bubble: Rectangle 12">
            <a:extLst>
              <a:ext uri="{FF2B5EF4-FFF2-40B4-BE49-F238E27FC236}">
                <a16:creationId xmlns:a16="http://schemas.microsoft.com/office/drawing/2014/main" id="{7D8C827A-F088-41F8-B332-BA874CBE1BF2}"/>
              </a:ext>
            </a:extLst>
          </p:cNvPr>
          <p:cNvSpPr/>
          <p:nvPr/>
        </p:nvSpPr>
        <p:spPr bwMode="gray">
          <a:xfrm>
            <a:off x="5935109" y="1644177"/>
            <a:ext cx="1831620" cy="894775"/>
          </a:xfrm>
          <a:prstGeom prst="wedgeRectCallout">
            <a:avLst>
              <a:gd name="adj1" fmla="val 64678"/>
              <a:gd name="adj2" fmla="val 5518"/>
            </a:avLst>
          </a:prstGeom>
          <a:solidFill>
            <a:schemeClr val="accent1"/>
          </a:solidFill>
          <a:ln w="25400" algn="ctr">
            <a:solidFill>
              <a:schemeClr val="accent1"/>
            </a:solidFill>
            <a:miter lim="800000"/>
            <a:headEnd/>
            <a:tailEnd/>
          </a:ln>
        </p:spPr>
        <p:txBody>
          <a:bodyPr lIns="90000" tIns="72000" rIns="90000" bIns="72000" rtlCol="0" anchor="ctr">
            <a:normAutofit fontScale="92500" lnSpcReduction="20000"/>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関連するすべてのドキュメントは新しい UI にリンクされています</a:t>
            </a:r>
          </a:p>
        </p:txBody>
      </p:sp>
      <p:sp>
        <p:nvSpPr>
          <p:cNvPr id="24" name="Rectangle 23">
            <a:extLst>
              <a:ext uri="{FF2B5EF4-FFF2-40B4-BE49-F238E27FC236}">
                <a16:creationId xmlns:a16="http://schemas.microsoft.com/office/drawing/2014/main" id="{12556F06-AEB8-449B-A94F-ABA8A1215FF5}"/>
              </a:ext>
            </a:extLst>
          </p:cNvPr>
          <p:cNvSpPr/>
          <p:nvPr/>
        </p:nvSpPr>
        <p:spPr bwMode="gray">
          <a:xfrm>
            <a:off x="1033893" y="6274757"/>
            <a:ext cx="607996" cy="19811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7" name="Rectangle 26">
            <a:extLst>
              <a:ext uri="{FF2B5EF4-FFF2-40B4-BE49-F238E27FC236}">
                <a16:creationId xmlns:a16="http://schemas.microsoft.com/office/drawing/2014/main" id="{0BEAAF01-EC7D-4019-88EB-32A0E86F746A}"/>
              </a:ext>
            </a:extLst>
          </p:cNvPr>
          <p:cNvSpPr/>
          <p:nvPr/>
        </p:nvSpPr>
        <p:spPr bwMode="gray">
          <a:xfrm>
            <a:off x="10574553" y="6242858"/>
            <a:ext cx="787343" cy="277328"/>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28" name="Straight Arrow Connector 27">
            <a:extLst>
              <a:ext uri="{FF2B5EF4-FFF2-40B4-BE49-F238E27FC236}">
                <a16:creationId xmlns:a16="http://schemas.microsoft.com/office/drawing/2014/main" id="{A5937B37-DE19-4C49-B716-A9C12685E98A}"/>
              </a:ext>
            </a:extLst>
          </p:cNvPr>
          <p:cNvCxnSpPr>
            <a:cxnSpLocks/>
          </p:cNvCxnSpPr>
          <p:nvPr/>
        </p:nvCxnSpPr>
        <p:spPr>
          <a:xfrm flipH="1" flipV="1">
            <a:off x="8862029" y="3281516"/>
            <a:ext cx="1712524" cy="2961342"/>
          </a:xfrm>
          <a:prstGeom prst="straightConnector1">
            <a:avLst/>
          </a:prstGeom>
          <a:ln w="2540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1" name="Speech Bubble: Rectangle 30">
            <a:extLst>
              <a:ext uri="{FF2B5EF4-FFF2-40B4-BE49-F238E27FC236}">
                <a16:creationId xmlns:a16="http://schemas.microsoft.com/office/drawing/2014/main" id="{3630526B-0FB5-45DC-9DCF-4F50ADCAE7C9}"/>
              </a:ext>
            </a:extLst>
          </p:cNvPr>
          <p:cNvSpPr/>
          <p:nvPr/>
        </p:nvSpPr>
        <p:spPr bwMode="gray">
          <a:xfrm>
            <a:off x="6908368" y="3896204"/>
            <a:ext cx="1831620" cy="725601"/>
          </a:xfrm>
          <a:prstGeom prst="wedgeRectCallout">
            <a:avLst>
              <a:gd name="adj1" fmla="val 36826"/>
              <a:gd name="adj2" fmla="val -125720"/>
            </a:avLst>
          </a:prstGeom>
          <a:solidFill>
            <a:schemeClr val="accent1"/>
          </a:solidFill>
          <a:ln w="25400" algn="ctr">
            <a:solidFill>
              <a:schemeClr val="accent1"/>
            </a:solidFill>
            <a:miter lim="800000"/>
            <a:headEnd/>
            <a:tailEnd/>
          </a:ln>
        </p:spPr>
        <p:txBody>
          <a:bodyPr lIns="90000" tIns="72000" rIns="90000" bIns="72000" rtlCol="0" anchor="ctr">
            <a:normAutofit fontScale="92500" lnSpcReduction="20000"/>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新規 UI への電子メールリンクが提供されます</a:t>
            </a:r>
          </a:p>
        </p:txBody>
      </p:sp>
      <p:sp>
        <p:nvSpPr>
          <p:cNvPr id="2" name="Rectangle 1">
            <a:extLst>
              <a:ext uri="{FF2B5EF4-FFF2-40B4-BE49-F238E27FC236}">
                <a16:creationId xmlns:a16="http://schemas.microsoft.com/office/drawing/2014/main" id="{CDE1C700-657B-2349-B584-B35C2D6350A5}"/>
              </a:ext>
            </a:extLst>
          </p:cNvPr>
          <p:cNvSpPr/>
          <p:nvPr/>
        </p:nvSpPr>
        <p:spPr bwMode="gray">
          <a:xfrm>
            <a:off x="816855" y="2058078"/>
            <a:ext cx="373824" cy="66972"/>
          </a:xfrm>
          <a:prstGeom prst="rect">
            <a:avLst/>
          </a:prstGeom>
          <a:solidFill>
            <a:schemeClr val="bg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6" name="Rectangle 15">
            <a:extLst>
              <a:ext uri="{FF2B5EF4-FFF2-40B4-BE49-F238E27FC236}">
                <a16:creationId xmlns:a16="http://schemas.microsoft.com/office/drawing/2014/main" id="{FA56FB43-4F7B-9444-AD37-D3CE21364579}"/>
              </a:ext>
            </a:extLst>
          </p:cNvPr>
          <p:cNvSpPr/>
          <p:nvPr/>
        </p:nvSpPr>
        <p:spPr bwMode="gray">
          <a:xfrm>
            <a:off x="1985259" y="2058078"/>
            <a:ext cx="464871" cy="66972"/>
          </a:xfrm>
          <a:prstGeom prst="rect">
            <a:avLst/>
          </a:prstGeom>
          <a:solidFill>
            <a:schemeClr val="bg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7" name="Rectangle 16">
            <a:extLst>
              <a:ext uri="{FF2B5EF4-FFF2-40B4-BE49-F238E27FC236}">
                <a16:creationId xmlns:a16="http://schemas.microsoft.com/office/drawing/2014/main" id="{725664DF-8EDC-4B76-977C-B069FDAD42A6}"/>
              </a:ext>
            </a:extLst>
          </p:cNvPr>
          <p:cNvSpPr/>
          <p:nvPr/>
        </p:nvSpPr>
        <p:spPr bwMode="gray">
          <a:xfrm>
            <a:off x="8240009" y="2544254"/>
            <a:ext cx="319791" cy="64548"/>
          </a:xfrm>
          <a:prstGeom prst="rect">
            <a:avLst/>
          </a:prstGeom>
          <a:solidFill>
            <a:schemeClr val="bg2"/>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pic>
        <p:nvPicPr>
          <p:cNvPr id="19" name="Picture 6">
            <a:extLst>
              <a:ext uri="{FF2B5EF4-FFF2-40B4-BE49-F238E27FC236}">
                <a16:creationId xmlns:a16="http://schemas.microsoft.com/office/drawing/2014/main" id="{57D7DBFC-7F54-41E2-8A3B-0DADC763B917}"/>
              </a:ext>
            </a:extLst>
          </p:cNvPr>
          <p:cNvPicPr>
            <a:picLocks noChangeAspect="1"/>
          </p:cNvPicPr>
          <p:nvPr/>
        </p:nvPicPr>
        <p:blipFill>
          <a:blip r:embed="rId6"/>
          <a:stretch>
            <a:fillRect/>
          </a:stretch>
        </p:blipFill>
        <p:spPr>
          <a:xfrm>
            <a:off x="8068735" y="583242"/>
            <a:ext cx="3662653" cy="2698271"/>
          </a:xfrm>
          <a:prstGeom prst="rect">
            <a:avLst/>
          </a:prstGeom>
        </p:spPr>
      </p:pic>
    </p:spTree>
    <p:extLst>
      <p:ext uri="{BB962C8B-B14F-4D97-AF65-F5344CB8AC3E}">
        <p14:creationId xmlns:p14="http://schemas.microsoft.com/office/powerpoint/2010/main" val="2521076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656EB2AC-CFFB-49DB-9F16-CAEC5974BD0C}"/>
              </a:ext>
            </a:extLst>
          </p:cNvPr>
          <p:cNvPicPr>
            <a:picLocks noChangeAspect="1"/>
          </p:cNvPicPr>
          <p:nvPr/>
        </p:nvPicPr>
        <p:blipFill>
          <a:blip r:embed="rId3"/>
          <a:stretch>
            <a:fillRect/>
          </a:stretch>
        </p:blipFill>
        <p:spPr>
          <a:xfrm>
            <a:off x="2584212" y="3987042"/>
            <a:ext cx="8969939" cy="2201134"/>
          </a:xfrm>
          <a:prstGeom prst="rect">
            <a:avLst/>
          </a:prstGeom>
        </p:spPr>
      </p:pic>
      <p:pic>
        <p:nvPicPr>
          <p:cNvPr id="7" name="Picture 7">
            <a:extLst>
              <a:ext uri="{FF2B5EF4-FFF2-40B4-BE49-F238E27FC236}">
                <a16:creationId xmlns:a16="http://schemas.microsoft.com/office/drawing/2014/main" id="{323D2D44-1D93-4B2C-9B87-6EACFE9965E9}"/>
              </a:ext>
            </a:extLst>
          </p:cNvPr>
          <p:cNvPicPr>
            <a:picLocks noChangeAspect="1"/>
          </p:cNvPicPr>
          <p:nvPr/>
        </p:nvPicPr>
        <p:blipFill>
          <a:blip r:embed="rId4"/>
          <a:stretch>
            <a:fillRect/>
          </a:stretch>
        </p:blipFill>
        <p:spPr>
          <a:xfrm>
            <a:off x="2584213" y="1080708"/>
            <a:ext cx="8969939" cy="2758510"/>
          </a:xfrm>
          <a:prstGeom prst="rect">
            <a:avLst/>
          </a:prstGeom>
        </p:spPr>
      </p:pic>
      <p:sp>
        <p:nvSpPr>
          <p:cNvPr id="6" name="Text Placeholder 5">
            <a:extLst>
              <a:ext uri="{FF2B5EF4-FFF2-40B4-BE49-F238E27FC236}">
                <a16:creationId xmlns:a16="http://schemas.microsoft.com/office/drawing/2014/main" id="{649D34D3-9E30-4C8C-A0B6-8D14200951D5}"/>
              </a:ext>
            </a:extLst>
          </p:cNvPr>
          <p:cNvSpPr>
            <a:spLocks noGrp="1"/>
          </p:cNvSpPr>
          <p:nvPr>
            <p:ph type="body" sz="quarter" idx="10"/>
          </p:nvPr>
        </p:nvSpPr>
        <p:spPr>
          <a:xfrm>
            <a:off x="504000" y="2173356"/>
            <a:ext cx="1934400" cy="607551"/>
          </a:xfrm>
        </p:spPr>
        <p:txBody>
          <a:bodyPr>
            <a:normAutofit/>
          </a:bodyPr>
          <a:lstStyle/>
          <a:p>
            <a:r>
              <a:rPr lang="ja-JP" b="1"/>
              <a:t>ホームページ</a:t>
            </a:r>
          </a:p>
        </p:txBody>
      </p:sp>
      <p:sp>
        <p:nvSpPr>
          <p:cNvPr id="5" name="Title 4">
            <a:extLst>
              <a:ext uri="{FF2B5EF4-FFF2-40B4-BE49-F238E27FC236}">
                <a16:creationId xmlns:a16="http://schemas.microsoft.com/office/drawing/2014/main" id="{D73E6B03-9E31-49D0-8F21-3D990FA7946F}"/>
              </a:ext>
            </a:extLst>
          </p:cNvPr>
          <p:cNvSpPr>
            <a:spLocks noGrp="1"/>
          </p:cNvSpPr>
          <p:nvPr>
            <p:ph type="title"/>
          </p:nvPr>
        </p:nvSpPr>
        <p:spPr/>
        <p:txBody>
          <a:bodyPr>
            <a:normAutofit/>
          </a:bodyPr>
          <a:lstStyle/>
          <a:p>
            <a:r>
              <a:rPr lang="ja-JP"/>
              <a:t>金額ベースのタイル</a:t>
            </a:r>
          </a:p>
        </p:txBody>
      </p:sp>
      <p:sp>
        <p:nvSpPr>
          <p:cNvPr id="12" name="Rectangle 11">
            <a:extLst>
              <a:ext uri="{FF2B5EF4-FFF2-40B4-BE49-F238E27FC236}">
                <a16:creationId xmlns:a16="http://schemas.microsoft.com/office/drawing/2014/main" id="{43FEC9C9-5B88-4087-9440-F4D1F93E0409}"/>
              </a:ext>
            </a:extLst>
          </p:cNvPr>
          <p:cNvSpPr/>
          <p:nvPr/>
        </p:nvSpPr>
        <p:spPr bwMode="gray">
          <a:xfrm>
            <a:off x="2696066" y="2780907"/>
            <a:ext cx="4289196" cy="1058311"/>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3" name="Rectangle 12">
            <a:extLst>
              <a:ext uri="{FF2B5EF4-FFF2-40B4-BE49-F238E27FC236}">
                <a16:creationId xmlns:a16="http://schemas.microsoft.com/office/drawing/2014/main" id="{6A6A6105-3FAE-4446-AA18-58A42D234502}"/>
              </a:ext>
            </a:extLst>
          </p:cNvPr>
          <p:cNvSpPr/>
          <p:nvPr/>
        </p:nvSpPr>
        <p:spPr bwMode="gray">
          <a:xfrm>
            <a:off x="2696066" y="5071621"/>
            <a:ext cx="4289196" cy="1116555"/>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9" name="Text Placeholder 5">
            <a:extLst>
              <a:ext uri="{FF2B5EF4-FFF2-40B4-BE49-F238E27FC236}">
                <a16:creationId xmlns:a16="http://schemas.microsoft.com/office/drawing/2014/main" id="{DBAFDB35-4942-0240-B89D-EC889D5A7299}"/>
              </a:ext>
            </a:extLst>
          </p:cNvPr>
          <p:cNvSpPr txBox="1">
            <a:spLocks/>
          </p:cNvSpPr>
          <p:nvPr/>
        </p:nvSpPr>
        <p:spPr bwMode="black">
          <a:xfrm>
            <a:off x="504000" y="5045353"/>
            <a:ext cx="1934400" cy="957882"/>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ja-JP" b="1"/>
              <a:t>ワークベンチ</a:t>
            </a:r>
          </a:p>
        </p:txBody>
      </p:sp>
    </p:spTree>
    <p:extLst>
      <p:ext uri="{BB962C8B-B14F-4D97-AF65-F5344CB8AC3E}">
        <p14:creationId xmlns:p14="http://schemas.microsoft.com/office/powerpoint/2010/main" val="784427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49D34D3-9E30-4C8C-A0B6-8D14200951D5}"/>
              </a:ext>
            </a:extLst>
          </p:cNvPr>
          <p:cNvSpPr>
            <a:spLocks noGrp="1"/>
          </p:cNvSpPr>
          <p:nvPr>
            <p:ph type="body" sz="quarter" idx="10"/>
          </p:nvPr>
        </p:nvSpPr>
        <p:spPr>
          <a:xfrm>
            <a:off x="503999" y="1027814"/>
            <a:ext cx="11186477" cy="5308186"/>
          </a:xfrm>
        </p:spPr>
        <p:txBody>
          <a:bodyPr>
            <a:normAutofit/>
          </a:bodyPr>
          <a:lstStyle/>
          <a:p>
            <a:endParaRPr lang="en-US" dirty="0"/>
          </a:p>
          <a:p>
            <a:endParaRPr lang="en-US" sz="2100" dirty="0">
              <a:latin typeface="Arial"/>
            </a:endParaRPr>
          </a:p>
          <a:p>
            <a:endParaRPr lang="en-US" sz="2100" dirty="0">
              <a:latin typeface="Arial"/>
            </a:endParaRPr>
          </a:p>
        </p:txBody>
      </p:sp>
      <p:sp>
        <p:nvSpPr>
          <p:cNvPr id="5" name="Title 4">
            <a:extLst>
              <a:ext uri="{FF2B5EF4-FFF2-40B4-BE49-F238E27FC236}">
                <a16:creationId xmlns:a16="http://schemas.microsoft.com/office/drawing/2014/main" id="{D73E6B03-9E31-49D0-8F21-3D990FA7946F}"/>
              </a:ext>
            </a:extLst>
          </p:cNvPr>
          <p:cNvSpPr>
            <a:spLocks noGrp="1"/>
          </p:cNvSpPr>
          <p:nvPr>
            <p:ph type="title"/>
          </p:nvPr>
        </p:nvSpPr>
        <p:spPr>
          <a:xfrm>
            <a:off x="504001" y="504000"/>
            <a:ext cx="11186476" cy="1107996"/>
          </a:xfrm>
        </p:spPr>
        <p:txBody>
          <a:bodyPr>
            <a:normAutofit/>
          </a:bodyPr>
          <a:lstStyle/>
          <a:p>
            <a:r>
              <a:rPr lang="ja-JP"/>
              <a:t>早期支払申し入れの操作性の改善 (単一請求書およびクレジットメモ) </a:t>
            </a:r>
            <a:br>
              <a:rPr lang="ja-JP"/>
            </a:br>
            <a:endParaRPr lang="ja-JP"/>
          </a:p>
        </p:txBody>
      </p:sp>
      <p:sp>
        <p:nvSpPr>
          <p:cNvPr id="9" name="object 2">
            <a:extLst>
              <a:ext uri="{FF2B5EF4-FFF2-40B4-BE49-F238E27FC236}">
                <a16:creationId xmlns:a16="http://schemas.microsoft.com/office/drawing/2014/main" id="{D6575E65-D6BB-4D42-922C-D5C7DD06C760}"/>
              </a:ext>
            </a:extLst>
          </p:cNvPr>
          <p:cNvSpPr txBox="1"/>
          <p:nvPr/>
        </p:nvSpPr>
        <p:spPr>
          <a:xfrm>
            <a:off x="503998" y="1709664"/>
            <a:ext cx="7791857" cy="4847481"/>
          </a:xfrm>
          <a:prstGeom prst="rect">
            <a:avLst/>
          </a:prstGeom>
        </p:spPr>
        <p:txBody>
          <a:bodyPr vert="horz" wrap="square" lIns="0" tIns="0" rIns="0" bIns="0" rtlCol="0">
            <a:normAutofit lnSpcReduction="10000"/>
          </a:bodyPr>
          <a:lstStyle/>
          <a:p>
            <a:r>
              <a:rPr lang="ja-JP" b="1"/>
              <a:t>問題:</a:t>
            </a:r>
          </a:p>
          <a:p>
            <a:pPr marL="354965" marR="5080" indent="-342900">
              <a:spcBef>
                <a:spcPts val="200"/>
              </a:spcBef>
              <a:buClr>
                <a:srgbClr val="F0AB00"/>
              </a:buClr>
              <a:buSzPct val="78571"/>
              <a:buFont typeface="Arial" panose="020B0604020202020204" pitchFamily="34" charset="0"/>
              <a:buChar char="•"/>
              <a:tabLst>
                <a:tab pos="332105" algn="l"/>
                <a:tab pos="332740" algn="l"/>
              </a:tabLst>
            </a:pPr>
            <a:r>
              <a:rPr lang="ja-JP"/>
              <a:t>サプライヤが早期支払申し入れを見つけるのが困難です</a:t>
            </a:r>
          </a:p>
          <a:p>
            <a:pPr marL="354965" marR="5080" indent="-342900">
              <a:spcBef>
                <a:spcPts val="200"/>
              </a:spcBef>
              <a:buClr>
                <a:srgbClr val="F0AB00"/>
              </a:buClr>
              <a:buSzPct val="78571"/>
              <a:buFont typeface="Arial" panose="020B0604020202020204" pitchFamily="34" charset="0"/>
              <a:buChar char="•"/>
              <a:tabLst>
                <a:tab pos="332105" algn="l"/>
                <a:tab pos="332740" algn="l"/>
              </a:tabLst>
            </a:pPr>
            <a:r>
              <a:rPr lang="ja-JP"/>
              <a:t>Ariba Network の操作性が旧式です</a:t>
            </a:r>
          </a:p>
          <a:p>
            <a:pPr marL="354965" marR="5080" indent="-342900">
              <a:spcBef>
                <a:spcPts val="200"/>
              </a:spcBef>
              <a:buClr>
                <a:srgbClr val="F0AB00"/>
              </a:buClr>
              <a:buSzPct val="78571"/>
              <a:buFont typeface="Arial" panose="020B0604020202020204" pitchFamily="34" charset="0"/>
              <a:buChar char="•"/>
              <a:tabLst>
                <a:tab pos="332105" algn="l"/>
                <a:tab pos="332740" algn="l"/>
              </a:tabLst>
            </a:pPr>
            <a:endParaRPr lang="en-US" dirty="0"/>
          </a:p>
          <a:p>
            <a:r>
              <a:rPr lang="ja-JP" b="1"/>
              <a:t>解決策:</a:t>
            </a:r>
          </a:p>
          <a:p>
            <a:pPr marL="354965" marR="5080" indent="-342900">
              <a:spcBef>
                <a:spcPts val="200"/>
              </a:spcBef>
              <a:buClr>
                <a:srgbClr val="F0AB00"/>
              </a:buClr>
              <a:buSzPct val="78571"/>
              <a:buFont typeface="Arial" panose="020B0604020202020204" pitchFamily="34" charset="0"/>
              <a:buChar char="•"/>
              <a:tabLst>
                <a:tab pos="332105" algn="l"/>
                <a:tab pos="332740" algn="l"/>
              </a:tabLst>
            </a:pPr>
            <a:r>
              <a:rPr lang="ja-JP"/>
              <a:t>Fiori 3 標準を使用して操作性が刷新されました</a:t>
            </a:r>
          </a:p>
          <a:p>
            <a:pPr marL="354965" marR="5080" indent="-342900">
              <a:spcBef>
                <a:spcPts val="200"/>
              </a:spcBef>
              <a:buClr>
                <a:srgbClr val="F0AB00"/>
              </a:buClr>
              <a:buSzPct val="78571"/>
              <a:buFont typeface="Arial" panose="020B0604020202020204" pitchFamily="34" charset="0"/>
              <a:buChar char="•"/>
              <a:tabLst>
                <a:tab pos="332105" algn="l"/>
                <a:tab pos="332740" algn="l"/>
              </a:tabLst>
            </a:pPr>
            <a:r>
              <a:rPr lang="ja-JP"/>
              <a:t>対話形式の要素が追加され、ユーザーにガイドが示されます</a:t>
            </a:r>
          </a:p>
          <a:p>
            <a:pPr marL="354965" marR="5080" indent="-342900">
              <a:spcBef>
                <a:spcPts val="200"/>
              </a:spcBef>
              <a:buClr>
                <a:srgbClr val="F0AB00"/>
              </a:buClr>
              <a:buSzPct val="78571"/>
              <a:buFont typeface="Arial" panose="020B0604020202020204" pitchFamily="34" charset="0"/>
              <a:buChar char="•"/>
              <a:tabLst>
                <a:tab pos="332105" algn="l"/>
                <a:tab pos="332740" algn="l"/>
              </a:tabLst>
            </a:pPr>
            <a:r>
              <a:rPr lang="ja-JP"/>
              <a:t>サプライヤはスライダを使用して決済日を変更できます</a:t>
            </a:r>
          </a:p>
          <a:p>
            <a:endParaRPr lang="en-US" dirty="0"/>
          </a:p>
          <a:p>
            <a:r>
              <a:rPr lang="ja-JP" b="1"/>
              <a:t>メリット:</a:t>
            </a:r>
          </a:p>
          <a:p>
            <a:pPr marL="354965" marR="5080" indent="-342900">
              <a:spcBef>
                <a:spcPts val="200"/>
              </a:spcBef>
              <a:buClr>
                <a:srgbClr val="F0AB00"/>
              </a:buClr>
              <a:buSzPct val="78571"/>
              <a:buFont typeface="Arial" panose="020B0604020202020204" pitchFamily="34" charset="0"/>
              <a:buChar char="•"/>
              <a:tabLst>
                <a:tab pos="332105" algn="l"/>
                <a:tab pos="332740" algn="l"/>
              </a:tabLst>
            </a:pPr>
            <a:r>
              <a:rPr lang="ja-JP"/>
              <a:t>最新かつ明確な方法で情報が表示されます</a:t>
            </a:r>
          </a:p>
          <a:p>
            <a:pPr marL="354965" marR="5080" indent="-342900">
              <a:spcBef>
                <a:spcPts val="200"/>
              </a:spcBef>
              <a:buClr>
                <a:srgbClr val="F0AB00"/>
              </a:buClr>
              <a:buSzPct val="78571"/>
              <a:buFont typeface="Arial" panose="020B0604020202020204" pitchFamily="34" charset="0"/>
              <a:buChar char="•"/>
              <a:tabLst>
                <a:tab pos="332105" algn="l"/>
                <a:tab pos="332740" algn="l"/>
              </a:tabLst>
            </a:pPr>
            <a:r>
              <a:rPr lang="ja-JP"/>
              <a:t>多数の申し入れを確認した後に申し入れを受け入れるのが容易です</a:t>
            </a:r>
          </a:p>
          <a:p>
            <a:pPr marL="354965" marR="5080" indent="-342900">
              <a:spcBef>
                <a:spcPts val="200"/>
              </a:spcBef>
              <a:buClr>
                <a:srgbClr val="F0AB00"/>
              </a:buClr>
              <a:buSzPct val="78571"/>
              <a:buFont typeface="Arial" panose="020B0604020202020204" pitchFamily="34" charset="0"/>
              <a:buChar char="•"/>
              <a:tabLst>
                <a:tab pos="332105" algn="l"/>
                <a:tab pos="332740" algn="l"/>
              </a:tabLst>
            </a:pPr>
            <a:r>
              <a:rPr lang="ja-JP"/>
              <a:t>米国以外のお客様が、Network によって生成された関連する割引クレジットメモを見つけるのが容易です</a:t>
            </a:r>
          </a:p>
        </p:txBody>
      </p:sp>
      <p:pic>
        <p:nvPicPr>
          <p:cNvPr id="7" name="Picture 1">
            <a:extLst>
              <a:ext uri="{FF2B5EF4-FFF2-40B4-BE49-F238E27FC236}">
                <a16:creationId xmlns:a16="http://schemas.microsoft.com/office/drawing/2014/main" id="{FF93736D-8E26-44A2-B68E-7EFAC64B3EE6}"/>
              </a:ext>
            </a:extLst>
          </p:cNvPr>
          <p:cNvPicPr>
            <a:picLocks noChangeAspect="1"/>
          </p:cNvPicPr>
          <p:nvPr/>
        </p:nvPicPr>
        <p:blipFill>
          <a:blip r:embed="rId3"/>
          <a:stretch>
            <a:fillRect/>
          </a:stretch>
        </p:blipFill>
        <p:spPr>
          <a:xfrm>
            <a:off x="8295855" y="2546823"/>
            <a:ext cx="2904158" cy="2854350"/>
          </a:xfrm>
          <a:prstGeom prst="rect">
            <a:avLst/>
          </a:prstGeom>
        </p:spPr>
      </p:pic>
    </p:spTree>
    <p:extLst>
      <p:ext uri="{BB962C8B-B14F-4D97-AF65-F5344CB8AC3E}">
        <p14:creationId xmlns:p14="http://schemas.microsoft.com/office/powerpoint/2010/main" val="880385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6">
            <a:extLst>
              <a:ext uri="{FF2B5EF4-FFF2-40B4-BE49-F238E27FC236}">
                <a16:creationId xmlns:a16="http://schemas.microsoft.com/office/drawing/2014/main" id="{261D35BE-2947-4AE7-8469-78049CC2041D}"/>
              </a:ext>
            </a:extLst>
          </p:cNvPr>
          <p:cNvPicPr>
            <a:picLocks noChangeAspect="1"/>
          </p:cNvPicPr>
          <p:nvPr/>
        </p:nvPicPr>
        <p:blipFill>
          <a:blip r:embed="rId3"/>
          <a:stretch>
            <a:fillRect/>
          </a:stretch>
        </p:blipFill>
        <p:spPr>
          <a:xfrm>
            <a:off x="2990761" y="1091331"/>
            <a:ext cx="8699716" cy="5336145"/>
          </a:xfrm>
          <a:prstGeom prst="rect">
            <a:avLst/>
          </a:prstGeom>
        </p:spPr>
      </p:pic>
      <p:sp>
        <p:nvSpPr>
          <p:cNvPr id="5" name="Title 4">
            <a:extLst>
              <a:ext uri="{FF2B5EF4-FFF2-40B4-BE49-F238E27FC236}">
                <a16:creationId xmlns:a16="http://schemas.microsoft.com/office/drawing/2014/main" id="{D73E6B03-9E31-49D0-8F21-3D990FA7946F}"/>
              </a:ext>
            </a:extLst>
          </p:cNvPr>
          <p:cNvSpPr>
            <a:spLocks noGrp="1"/>
          </p:cNvSpPr>
          <p:nvPr>
            <p:ph type="title"/>
          </p:nvPr>
        </p:nvSpPr>
        <p:spPr>
          <a:xfrm>
            <a:off x="504001" y="504000"/>
            <a:ext cx="11186476" cy="369332"/>
          </a:xfrm>
        </p:spPr>
        <p:txBody>
          <a:bodyPr>
            <a:normAutofit/>
          </a:bodyPr>
          <a:lstStyle/>
          <a:p>
            <a:r>
              <a:rPr lang="ja-JP"/>
              <a:t>早期支払申し入れの操作性の改善</a:t>
            </a:r>
          </a:p>
        </p:txBody>
      </p:sp>
      <p:sp>
        <p:nvSpPr>
          <p:cNvPr id="19" name="Speech Bubble: Rectangle 18">
            <a:extLst>
              <a:ext uri="{FF2B5EF4-FFF2-40B4-BE49-F238E27FC236}">
                <a16:creationId xmlns:a16="http://schemas.microsoft.com/office/drawing/2014/main" id="{EE04EA2A-2D69-4741-815B-0501AD7FAF28}"/>
              </a:ext>
            </a:extLst>
          </p:cNvPr>
          <p:cNvSpPr/>
          <p:nvPr/>
        </p:nvSpPr>
        <p:spPr bwMode="gray">
          <a:xfrm>
            <a:off x="504001" y="1364948"/>
            <a:ext cx="2144931" cy="848413"/>
          </a:xfrm>
          <a:prstGeom prst="wedgeRectCallout">
            <a:avLst>
              <a:gd name="adj1" fmla="val 79371"/>
              <a:gd name="adj2" fmla="val 24722"/>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対話形式のエンゲージメント</a:t>
            </a:r>
          </a:p>
        </p:txBody>
      </p:sp>
      <p:sp>
        <p:nvSpPr>
          <p:cNvPr id="23" name="Speech Bubble: Rectangle 22">
            <a:extLst>
              <a:ext uri="{FF2B5EF4-FFF2-40B4-BE49-F238E27FC236}">
                <a16:creationId xmlns:a16="http://schemas.microsoft.com/office/drawing/2014/main" id="{1C2D673E-2156-46B0-A1E7-0A9118C4C231}"/>
              </a:ext>
            </a:extLst>
          </p:cNvPr>
          <p:cNvSpPr/>
          <p:nvPr/>
        </p:nvSpPr>
        <p:spPr bwMode="gray">
          <a:xfrm>
            <a:off x="504001" y="2402873"/>
            <a:ext cx="2144931" cy="848413"/>
          </a:xfrm>
          <a:prstGeom prst="wedgeRectCallout">
            <a:avLst>
              <a:gd name="adj1" fmla="val 79371"/>
              <a:gd name="adj2" fmla="val 24722"/>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最新の方法で情報が表示されます</a:t>
            </a:r>
          </a:p>
        </p:txBody>
      </p:sp>
      <p:sp>
        <p:nvSpPr>
          <p:cNvPr id="24" name="Speech Bubble: Rectangle 23">
            <a:extLst>
              <a:ext uri="{FF2B5EF4-FFF2-40B4-BE49-F238E27FC236}">
                <a16:creationId xmlns:a16="http://schemas.microsoft.com/office/drawing/2014/main" id="{167BACCF-739F-43B9-8E4A-DC020503CAF5}"/>
              </a:ext>
            </a:extLst>
          </p:cNvPr>
          <p:cNvSpPr/>
          <p:nvPr/>
        </p:nvSpPr>
        <p:spPr bwMode="gray">
          <a:xfrm>
            <a:off x="504001" y="4258944"/>
            <a:ext cx="2144931" cy="1262431"/>
          </a:xfrm>
          <a:prstGeom prst="wedgeRectCallout">
            <a:avLst>
              <a:gd name="adj1" fmla="val 79371"/>
              <a:gd name="adj2" fmla="val 24722"/>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資金担当者はスライダを使用して決済日を変更できます</a:t>
            </a:r>
          </a:p>
        </p:txBody>
      </p:sp>
    </p:spTree>
    <p:extLst>
      <p:ext uri="{BB962C8B-B14F-4D97-AF65-F5344CB8AC3E}">
        <p14:creationId xmlns:p14="http://schemas.microsoft.com/office/powerpoint/2010/main" val="2702849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C300C0CC-1C31-43AF-A6D0-F1A740FD75F3}"/>
              </a:ext>
            </a:extLst>
          </p:cNvPr>
          <p:cNvPicPr>
            <a:picLocks noChangeAspect="1"/>
          </p:cNvPicPr>
          <p:nvPr/>
        </p:nvPicPr>
        <p:blipFill>
          <a:blip r:embed="rId3"/>
          <a:stretch>
            <a:fillRect/>
          </a:stretch>
        </p:blipFill>
        <p:spPr>
          <a:xfrm>
            <a:off x="3272589" y="1115419"/>
            <a:ext cx="8677771" cy="5543966"/>
          </a:xfrm>
          <a:prstGeom prst="rect">
            <a:avLst/>
          </a:prstGeom>
        </p:spPr>
      </p:pic>
      <p:sp>
        <p:nvSpPr>
          <p:cNvPr id="5" name="Title 4">
            <a:extLst>
              <a:ext uri="{FF2B5EF4-FFF2-40B4-BE49-F238E27FC236}">
                <a16:creationId xmlns:a16="http://schemas.microsoft.com/office/drawing/2014/main" id="{D73E6B03-9E31-49D0-8F21-3D990FA7946F}"/>
              </a:ext>
            </a:extLst>
          </p:cNvPr>
          <p:cNvSpPr>
            <a:spLocks noGrp="1"/>
          </p:cNvSpPr>
          <p:nvPr>
            <p:ph type="title"/>
          </p:nvPr>
        </p:nvSpPr>
        <p:spPr>
          <a:xfrm>
            <a:off x="504001" y="504000"/>
            <a:ext cx="11186476" cy="369332"/>
          </a:xfrm>
        </p:spPr>
        <p:txBody>
          <a:bodyPr>
            <a:normAutofit/>
          </a:bodyPr>
          <a:lstStyle/>
          <a:p>
            <a:r>
              <a:rPr lang="ja-JP"/>
              <a:t>早期支払申し入れの操作性の改善</a:t>
            </a:r>
          </a:p>
        </p:txBody>
      </p:sp>
      <p:sp>
        <p:nvSpPr>
          <p:cNvPr id="23" name="Speech Bubble: Rectangle 22">
            <a:extLst>
              <a:ext uri="{FF2B5EF4-FFF2-40B4-BE49-F238E27FC236}">
                <a16:creationId xmlns:a16="http://schemas.microsoft.com/office/drawing/2014/main" id="{1C2D673E-2156-46B0-A1E7-0A9118C4C231}"/>
              </a:ext>
            </a:extLst>
          </p:cNvPr>
          <p:cNvSpPr/>
          <p:nvPr/>
        </p:nvSpPr>
        <p:spPr bwMode="gray">
          <a:xfrm>
            <a:off x="504001" y="2379279"/>
            <a:ext cx="2144931" cy="947014"/>
          </a:xfrm>
          <a:prstGeom prst="wedgeRectCallout">
            <a:avLst>
              <a:gd name="adj1" fmla="val 79371"/>
              <a:gd name="adj2" fmla="val 24722"/>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スライダによる選択と表による選択が</a:t>
            </a:r>
            <a:r>
              <a:rPr lang="ja-JP" sz="1600">
                <a:solidFill>
                  <a:schemeClr val="bg1"/>
                </a:solidFill>
                <a:ea typeface="Arial Unicode MS" pitchFamily="34" charset="-128"/>
                <a:cs typeface="Arial Unicode MS" pitchFamily="34" charset="-128"/>
              </a:rPr>
              <a:t>同期します</a:t>
            </a:r>
          </a:p>
        </p:txBody>
      </p:sp>
      <p:sp>
        <p:nvSpPr>
          <p:cNvPr id="24" name="Speech Bubble: Rectangle 23">
            <a:extLst>
              <a:ext uri="{FF2B5EF4-FFF2-40B4-BE49-F238E27FC236}">
                <a16:creationId xmlns:a16="http://schemas.microsoft.com/office/drawing/2014/main" id="{167BACCF-739F-43B9-8E4A-DC020503CAF5}"/>
              </a:ext>
            </a:extLst>
          </p:cNvPr>
          <p:cNvSpPr/>
          <p:nvPr/>
        </p:nvSpPr>
        <p:spPr bwMode="gray">
          <a:xfrm>
            <a:off x="504002" y="5049613"/>
            <a:ext cx="2144931" cy="794596"/>
          </a:xfrm>
          <a:prstGeom prst="wedgeRectCallout">
            <a:avLst>
              <a:gd name="adj1" fmla="val 77127"/>
              <a:gd name="adj2" fmla="val 14810"/>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資金担当者は表による選択が可能です</a:t>
            </a:r>
          </a:p>
        </p:txBody>
      </p:sp>
      <p:sp>
        <p:nvSpPr>
          <p:cNvPr id="19" name="Speech Bubble: Rectangle 18">
            <a:extLst>
              <a:ext uri="{FF2B5EF4-FFF2-40B4-BE49-F238E27FC236}">
                <a16:creationId xmlns:a16="http://schemas.microsoft.com/office/drawing/2014/main" id="{EE04EA2A-2D69-4741-815B-0501AD7FAF28}"/>
              </a:ext>
            </a:extLst>
          </p:cNvPr>
          <p:cNvSpPr/>
          <p:nvPr/>
        </p:nvSpPr>
        <p:spPr bwMode="gray">
          <a:xfrm>
            <a:off x="6097587" y="1189398"/>
            <a:ext cx="3491161" cy="933559"/>
          </a:xfrm>
          <a:prstGeom prst="wedgeRectCallout">
            <a:avLst>
              <a:gd name="adj1" fmla="val 75979"/>
              <a:gd name="adj2" fmla="val -8615"/>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資金担当者が長い一覧をスクロールした場合でも、[受入] ボタンが常に上部にあります</a:t>
            </a:r>
          </a:p>
        </p:txBody>
      </p:sp>
      <p:sp>
        <p:nvSpPr>
          <p:cNvPr id="7" name="Rectangle 6">
            <a:extLst>
              <a:ext uri="{FF2B5EF4-FFF2-40B4-BE49-F238E27FC236}">
                <a16:creationId xmlns:a16="http://schemas.microsoft.com/office/drawing/2014/main" id="{D3453A94-AE9E-4084-8777-3303E6D5F3C2}"/>
              </a:ext>
            </a:extLst>
          </p:cNvPr>
          <p:cNvSpPr/>
          <p:nvPr/>
        </p:nvSpPr>
        <p:spPr bwMode="gray">
          <a:xfrm>
            <a:off x="4582409" y="5264828"/>
            <a:ext cx="510291" cy="81872"/>
          </a:xfrm>
          <a:prstGeom prst="rect">
            <a:avLst/>
          </a:prstGeom>
          <a:solidFill>
            <a:schemeClr val="bg1">
              <a:lumMod val="95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938904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926E9D0B-764C-4CD5-BB50-E392013E7A61}"/>
              </a:ext>
            </a:extLst>
          </p:cNvPr>
          <p:cNvPicPr>
            <a:picLocks noChangeAspect="1"/>
          </p:cNvPicPr>
          <p:nvPr/>
        </p:nvPicPr>
        <p:blipFill>
          <a:blip r:embed="rId3"/>
          <a:stretch>
            <a:fillRect/>
          </a:stretch>
        </p:blipFill>
        <p:spPr>
          <a:xfrm>
            <a:off x="3035430" y="1106997"/>
            <a:ext cx="8495435" cy="5427476"/>
          </a:xfrm>
          <a:prstGeom prst="rect">
            <a:avLst/>
          </a:prstGeom>
        </p:spPr>
      </p:pic>
      <p:sp>
        <p:nvSpPr>
          <p:cNvPr id="5" name="Title 4">
            <a:extLst>
              <a:ext uri="{FF2B5EF4-FFF2-40B4-BE49-F238E27FC236}">
                <a16:creationId xmlns:a16="http://schemas.microsoft.com/office/drawing/2014/main" id="{D73E6B03-9E31-49D0-8F21-3D990FA7946F}"/>
              </a:ext>
            </a:extLst>
          </p:cNvPr>
          <p:cNvSpPr>
            <a:spLocks noGrp="1"/>
          </p:cNvSpPr>
          <p:nvPr>
            <p:ph type="title"/>
          </p:nvPr>
        </p:nvSpPr>
        <p:spPr>
          <a:xfrm>
            <a:off x="504001" y="504000"/>
            <a:ext cx="11186476" cy="369332"/>
          </a:xfrm>
        </p:spPr>
        <p:txBody>
          <a:bodyPr>
            <a:normAutofit/>
          </a:bodyPr>
          <a:lstStyle/>
          <a:p>
            <a:r>
              <a:rPr lang="ja-JP"/>
              <a:t>早期支払申し入れの操作性の改善</a:t>
            </a:r>
          </a:p>
        </p:txBody>
      </p:sp>
      <p:sp>
        <p:nvSpPr>
          <p:cNvPr id="24" name="Speech Bubble: Rectangle 23">
            <a:extLst>
              <a:ext uri="{FF2B5EF4-FFF2-40B4-BE49-F238E27FC236}">
                <a16:creationId xmlns:a16="http://schemas.microsoft.com/office/drawing/2014/main" id="{167BACCF-739F-43B9-8E4A-DC020503CAF5}"/>
              </a:ext>
            </a:extLst>
          </p:cNvPr>
          <p:cNvSpPr/>
          <p:nvPr/>
        </p:nvSpPr>
        <p:spPr bwMode="gray">
          <a:xfrm>
            <a:off x="504001" y="5287617"/>
            <a:ext cx="1885049" cy="910126"/>
          </a:xfrm>
          <a:prstGeom prst="wedgeRectCallout">
            <a:avLst>
              <a:gd name="adj1" fmla="val 82048"/>
              <a:gd name="adj2" fmla="val 8986"/>
            </a:avLst>
          </a:prstGeom>
          <a:solidFill>
            <a:schemeClr val="accent1"/>
          </a:solidFill>
          <a:ln w="25400" algn="ctr">
            <a:solidFill>
              <a:schemeClr val="accent1"/>
            </a:solidFill>
            <a:miter lim="800000"/>
            <a:headEnd/>
            <a:tailEnd/>
          </a:ln>
        </p:spPr>
        <p:txBody>
          <a:bodyPr lIns="90000" tIns="72000" rIns="90000" bIns="72000" rtlCol="0" anchor="ctr">
            <a:normAutofit/>
          </a:bodyPr>
          <a:lstStyle/>
          <a:p>
            <a:pPr marR="0" algn="ctr" defTabSz="914400" eaLnBrk="1" fontAlgn="base" latinLnBrk="0" hangingPunct="1">
              <a:lnSpc>
                <a:spcPct val="100000"/>
              </a:lnSpc>
              <a:spcBef>
                <a:spcPct val="50000"/>
              </a:spcBef>
              <a:spcAft>
                <a:spcPct val="0"/>
              </a:spcAft>
              <a:buClr>
                <a:srgbClr val="F0AB00"/>
              </a:buClr>
              <a:buSzPct val="80000"/>
              <a:tabLst/>
            </a:pPr>
            <a:r>
              <a:rPr kumimoji="0" lang="ja-JP" sz="1600" b="0" i="0" u="none" strike="noStrike" cap="none" normalizeH="0" baseline="0" noProof="0">
                <a:ln>
                  <a:noFill/>
                </a:ln>
                <a:solidFill>
                  <a:schemeClr val="bg1"/>
                </a:solidFill>
                <a:uLnTx/>
                <a:uFillTx/>
                <a:ea typeface="Arial Unicode MS" pitchFamily="34" charset="-128"/>
                <a:cs typeface="Arial Unicode MS" pitchFamily="34" charset="-128"/>
              </a:rPr>
              <a:t>支払スケジュールは別のタブに移動しました</a:t>
            </a:r>
          </a:p>
        </p:txBody>
      </p:sp>
      <p:sp>
        <p:nvSpPr>
          <p:cNvPr id="3" name="Rectangle 2">
            <a:extLst>
              <a:ext uri="{FF2B5EF4-FFF2-40B4-BE49-F238E27FC236}">
                <a16:creationId xmlns:a16="http://schemas.microsoft.com/office/drawing/2014/main" id="{755654B2-9104-4979-BE65-76640E1FC00D}"/>
              </a:ext>
            </a:extLst>
          </p:cNvPr>
          <p:cNvSpPr/>
          <p:nvPr/>
        </p:nvSpPr>
        <p:spPr bwMode="gray">
          <a:xfrm>
            <a:off x="3848520" y="4047029"/>
            <a:ext cx="1346478" cy="369332"/>
          </a:xfrm>
          <a:prstGeom prst="rect">
            <a:avLst/>
          </a:prstGeom>
          <a:noFill/>
          <a:ln w="25400" algn="ctr">
            <a:solidFill>
              <a:srgbClr val="FF0000"/>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1763113538"/>
      </p:ext>
    </p:extLst>
  </p:cSld>
  <p:clrMapOvr>
    <a:masterClrMapping/>
  </p:clrMapOvr>
</p:sld>
</file>

<file path=ppt/theme/theme1.xml><?xml version="1.0" encoding="utf-8"?>
<a:theme xmlns:a="http://schemas.openxmlformats.org/drawingml/2006/main" name="SAP 2020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MS PGothic"/>
        <a:cs typeface=""/>
      </a:majorFont>
      <a:minorFont>
        <a:latin typeface="Arial"/>
        <a:ea typeface="MS PGothic"/>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20_16x9_white.potx" id="{1E085704-51AD-4DA6-92AD-0EE905DEE092}" vid="{76636035-1AA7-4672-B130-A694A14AB848}"/>
    </a:ext>
  </a:extLst>
</a:theme>
</file>

<file path=ppt/theme/theme2.xml><?xml version="1.0" encoding="utf-8"?>
<a:theme xmlns:a="http://schemas.openxmlformats.org/drawingml/2006/main" name="SAP 2020 16x9 blue">
  <a:themeElements>
    <a:clrScheme name="SAP_Colors2018 - blue">
      <a:dk1>
        <a:srgbClr val="00195A"/>
      </a:dk1>
      <a:lt1>
        <a:srgbClr val="FFFFFF"/>
      </a:lt1>
      <a:dk2>
        <a:srgbClr val="CCCCCC"/>
      </a:dk2>
      <a:lt2>
        <a:srgbClr val="999999"/>
      </a:lt2>
      <a:accent1>
        <a:srgbClr val="F0AB00"/>
      </a:accent1>
      <a:accent2>
        <a:srgbClr val="666666"/>
      </a:accent2>
      <a:accent3>
        <a:srgbClr val="0076CB"/>
      </a:accent3>
      <a:accent4>
        <a:srgbClr val="4FB81C"/>
      </a:accent4>
      <a:accent5>
        <a:srgbClr val="E35500"/>
      </a:accent5>
      <a:accent6>
        <a:srgbClr val="760A85"/>
      </a:accent6>
      <a:hlink>
        <a:srgbClr val="0076CB"/>
      </a:hlink>
      <a:folHlink>
        <a:srgbClr val="0076CB"/>
      </a:folHlink>
    </a:clrScheme>
    <a:fontScheme name="SAP Fonts">
      <a:majorFont>
        <a:latin typeface="Arial"/>
        <a:ea typeface="MS PGothic"/>
        <a:cs typeface=""/>
      </a:majorFont>
      <a:minorFont>
        <a:latin typeface="Arial"/>
        <a:ea typeface="MS PGothic"/>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SAP_2020_16x9_white.potx" id="{1E085704-51AD-4DA6-92AD-0EE905DEE092}" vid="{7D7E3612-A2B4-42D1-8752-F8A970E24E32}"/>
    </a:ext>
  </a:extLst>
</a:theme>
</file>

<file path=ppt/theme/theme3.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MS PGothic"/>
        <a:cs typeface=""/>
      </a:majorFont>
      <a:minorFont>
        <a:latin typeface="Arial"/>
        <a:ea typeface="MS PGothic"/>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MS PGothic"/>
        <a:cs typeface=""/>
      </a:majorFont>
      <a:minorFont>
        <a:latin typeface="Arial"/>
        <a:ea typeface="MS PGothic"/>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BAA70578ED2042A61D0543B6DBE1A3" ma:contentTypeVersion="12" ma:contentTypeDescription="Create a new document." ma:contentTypeScope="" ma:versionID="f5bf2b87a6ba7252b719f17f50af2048">
  <xsd:schema xmlns:xsd="http://www.w3.org/2001/XMLSchema" xmlns:xs="http://www.w3.org/2001/XMLSchema" xmlns:p="http://schemas.microsoft.com/office/2006/metadata/properties" xmlns:ns2="ae908807-ec60-4384-9dcd-056d36bad8e0" xmlns:ns3="5e4420ed-40b4-4787-881a-91eedb5aee81" targetNamespace="http://schemas.microsoft.com/office/2006/metadata/properties" ma:root="true" ma:fieldsID="5fac1ea8deee869291f7319c621199ba" ns2:_="" ns3:_="">
    <xsd:import namespace="ae908807-ec60-4384-9dcd-056d36bad8e0"/>
    <xsd:import namespace="5e4420ed-40b4-4787-881a-91eedb5aee8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908807-ec60-4384-9dcd-056d36bad8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4420ed-40b4-4787-881a-91eedb5aee8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32D16C-C2B9-4510-B932-0C26E6F4E8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908807-ec60-4384-9dcd-056d36bad8e0"/>
    <ds:schemaRef ds:uri="5e4420ed-40b4-4787-881a-91eedb5aee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422F45-04DB-421D-8796-27000665780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91DCB28-1C52-4C0E-804A-6BD2D3F0FB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SAP_2020_16x9_white</Template>
  <TotalTime>0</TotalTime>
  <Words>3154</Words>
  <Application>Microsoft Macintosh PowerPoint</Application>
  <PresentationFormat>Custom</PresentationFormat>
  <Paragraphs>191</Paragraphs>
  <Slides>29</Slides>
  <Notes>28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Calibri</vt:lpstr>
      <vt:lpstr>Courier New</vt:lpstr>
      <vt:lpstr>Symbol</vt:lpstr>
      <vt:lpstr>wingdings</vt:lpstr>
      <vt:lpstr>wingdings</vt:lpstr>
      <vt:lpstr>SAP 2020 16x9 white</vt:lpstr>
      <vt:lpstr>SAP 2020 16x9 blue</vt:lpstr>
      <vt:lpstr>機能の概要 割引のサプライヤエクスペリエンスの改善</vt:lpstr>
      <vt:lpstr>機能の概要 説明: 割引のサプライヤエクスペリエンスの改善</vt:lpstr>
      <vt:lpstr>SAP Ariba Discount Management 新しい UX と改善</vt:lpstr>
      <vt:lpstr>早期支払申し入れの操作性の改善</vt:lpstr>
      <vt:lpstr>金額ベースのタイル</vt:lpstr>
      <vt:lpstr>早期支払申し入れの操作性の改善 (単一請求書およびクレジットメモ)  </vt:lpstr>
      <vt:lpstr>早期支払申し入れの操作性の改善</vt:lpstr>
      <vt:lpstr>早期支払申し入れの操作性の改善</vt:lpstr>
      <vt:lpstr>早期支払申し入れの操作性の改善</vt:lpstr>
      <vt:lpstr>早期支払申し入れの操作性の改善</vt:lpstr>
      <vt:lpstr>早期支払申し入れの操作性の改善 - 複数の申し入れ</vt:lpstr>
      <vt:lpstr>早期支払申し入れの操作性の改善 - 複数の申し入れ</vt:lpstr>
      <vt:lpstr>早期支払申し入れの操作性の改善 - 複数の申し入れ</vt:lpstr>
      <vt:lpstr>支払予定の操作性の改善</vt:lpstr>
      <vt:lpstr>支払予定の操作性の改善</vt:lpstr>
      <vt:lpstr>期限切れの支払予定フィルタ</vt:lpstr>
      <vt:lpstr>期限切れの支払予定フィルタ</vt:lpstr>
      <vt:lpstr>支払予定の印刷</vt:lpstr>
      <vt:lpstr>キャッシュオプティマイザの改善</vt:lpstr>
      <vt:lpstr>キャッシュオプティマイザの改善</vt:lpstr>
      <vt:lpstr>キャッシュオプティマイザの改善</vt:lpstr>
      <vt:lpstr>キャッシュオプティマイザの改善</vt:lpstr>
      <vt:lpstr>キャッシュオプティマイザの改善</vt:lpstr>
      <vt:lpstr>バイヤー側から提示の自動受入ルールの改善</vt:lpstr>
      <vt:lpstr>バイヤー側から提示の自動受入ルールの改善</vt:lpstr>
      <vt:lpstr>バイヤー側から提示の自動受入ルールの改善</vt:lpstr>
      <vt:lpstr>バイヤー側から提示の自動受入ルールの改善</vt:lpstr>
      <vt:lpstr>バイヤー側から提示の自動受入ルールの改善</vt:lpstr>
      <vt:lpstr>PowerPoint Presentation</vt:lpstr>
    </vt:vector>
  </TitlesOfParts>
  <Manager/>
  <Company>SAP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and Here and Here</dc:title>
  <dc:subject>SAP Ariba Live, Las Vegas</dc:subject>
  <dc:creator>SAP</dc:creator>
  <cp:keywords>2020/16:9/white</cp:keywords>
  <dc:description/>
  <cp:lastModifiedBy>Lam, Judy</cp:lastModifiedBy>
  <cp:revision>108</cp:revision>
  <dcterms:created xsi:type="dcterms:W3CDTF">2020-01-15T08:44:30Z</dcterms:created>
  <dcterms:modified xsi:type="dcterms:W3CDTF">2021-05-14T17:00:30Z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0x0101004EBAA70578ED2042A61D0543B6DBE1A3</vt:lpwstr>
  </property>
</Properties>
</file>