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63" r:id="rId6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81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53291-518E-4853-A12B-50158B347381}" type="datetimeFigureOut">
              <a:rPr lang="en-AU" smtClean="0"/>
              <a:t>24/03/2020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5B472-D700-4751-A0CC-4689DFFD34F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89146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53291-518E-4853-A12B-50158B347381}" type="datetimeFigureOut">
              <a:rPr lang="en-AU" smtClean="0"/>
              <a:t>24/03/2020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5B472-D700-4751-A0CC-4689DFFD34F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96993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53291-518E-4853-A12B-50158B347381}" type="datetimeFigureOut">
              <a:rPr lang="en-AU" smtClean="0"/>
              <a:t>24/03/2020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5B472-D700-4751-A0CC-4689DFFD34F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24203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53291-518E-4853-A12B-50158B347381}" type="datetimeFigureOut">
              <a:rPr lang="en-AU" smtClean="0"/>
              <a:t>24/03/2020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5B472-D700-4751-A0CC-4689DFFD34F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67442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53291-518E-4853-A12B-50158B347381}" type="datetimeFigureOut">
              <a:rPr lang="en-AU" smtClean="0"/>
              <a:t>24/03/2020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5B472-D700-4751-A0CC-4689DFFD34F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3406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53291-518E-4853-A12B-50158B347381}" type="datetimeFigureOut">
              <a:rPr lang="en-AU" smtClean="0"/>
              <a:t>24/03/2020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5B472-D700-4751-A0CC-4689DFFD34F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227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53291-518E-4853-A12B-50158B347381}" type="datetimeFigureOut">
              <a:rPr lang="en-AU" smtClean="0"/>
              <a:t>24/03/2020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5B472-D700-4751-A0CC-4689DFFD34F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8813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53291-518E-4853-A12B-50158B347381}" type="datetimeFigureOut">
              <a:rPr lang="en-AU" smtClean="0"/>
              <a:t>24/03/2020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5B472-D700-4751-A0CC-4689DFFD34F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0483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1745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53291-518E-4853-A12B-50158B347381}" type="datetimeFigureOut">
              <a:rPr lang="en-AU" smtClean="0"/>
              <a:t>24/03/2020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5B472-D700-4751-A0CC-4689DFFD34F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4128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53291-518E-4853-A12B-50158B347381}" type="datetimeFigureOut">
              <a:rPr lang="en-AU" smtClean="0"/>
              <a:t>24/03/2020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5B472-D700-4751-A0CC-4689DFFD34F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8102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453291-518E-4853-A12B-50158B347381}" type="datetimeFigureOut">
              <a:rPr lang="en-AU" smtClean="0"/>
              <a:t>24/03/2020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5B472-D700-4751-A0CC-4689DFFD34F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4127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hyperlink" Target="https://connect.ariba.com/KAAcontent/1,,172367,00.html?bypass=1" TargetMode="External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180530" y="569906"/>
            <a:ext cx="11759841" cy="610565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40" name="TextBox 39"/>
          <p:cNvSpPr txBox="1"/>
          <p:nvPr/>
        </p:nvSpPr>
        <p:spPr>
          <a:xfrm>
            <a:off x="1750959" y="43927"/>
            <a:ext cx="96244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Training Sheet – Completing a Planned Service Invoice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75814" y="591045"/>
            <a:ext cx="437919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/>
            <a:r>
              <a:rPr lang="en-AU" sz="1100" b="1" dirty="0">
                <a:solidFill>
                  <a:schemeClr val="bg1"/>
                </a:solidFill>
              </a:rPr>
              <a:t>Step 1: </a:t>
            </a:r>
            <a:r>
              <a:rPr lang="en-AU" sz="1100" dirty="0">
                <a:solidFill>
                  <a:schemeClr val="bg1"/>
                </a:solidFill>
              </a:rPr>
              <a:t>Click on “Create Invoice” then</a:t>
            </a:r>
            <a:br>
              <a:rPr lang="en-AU" sz="1100" dirty="0">
                <a:solidFill>
                  <a:schemeClr val="bg1"/>
                </a:solidFill>
              </a:rPr>
            </a:br>
            <a:r>
              <a:rPr lang="en-AU" sz="1100" dirty="0">
                <a:solidFill>
                  <a:schemeClr val="bg1"/>
                </a:solidFill>
              </a:rPr>
              <a:t>“Standard Invoice” 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924653" y="572811"/>
            <a:ext cx="24557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/>
            <a:r>
              <a:rPr lang="en-AU" sz="1100" b="1" dirty="0">
                <a:solidFill>
                  <a:schemeClr val="bg1"/>
                </a:solidFill>
              </a:rPr>
              <a:t>Step 2: Only </a:t>
            </a:r>
            <a:r>
              <a:rPr lang="en-AU" sz="1100" dirty="0">
                <a:solidFill>
                  <a:schemeClr val="bg1"/>
                </a:solidFill>
              </a:rPr>
              <a:t>Complete the Invoice Header fields circled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659329" y="4879557"/>
            <a:ext cx="4199247" cy="320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lnSpc>
                <a:spcPct val="150000"/>
              </a:lnSpc>
            </a:pPr>
            <a:r>
              <a:rPr lang="en-AU" sz="1100" b="1" dirty="0">
                <a:solidFill>
                  <a:schemeClr val="bg1"/>
                </a:solidFill>
              </a:rPr>
              <a:t>Step 7: </a:t>
            </a:r>
            <a:r>
              <a:rPr lang="en-AU" sz="1100" dirty="0">
                <a:solidFill>
                  <a:schemeClr val="bg1"/>
                </a:solidFill>
              </a:rPr>
              <a:t>Confirm Tax has been added, click </a:t>
            </a:r>
            <a:r>
              <a:rPr lang="en-AU" sz="1100" b="1" dirty="0">
                <a:solidFill>
                  <a:schemeClr val="bg1"/>
                </a:solidFill>
              </a:rPr>
              <a:t>Submit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467101" y="3868752"/>
            <a:ext cx="4919983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/>
            <a:r>
              <a:rPr lang="en-AU" sz="1100" b="1" dirty="0">
                <a:solidFill>
                  <a:schemeClr val="bg1"/>
                </a:solidFill>
              </a:rPr>
              <a:t>Step 6: Determine the type of Service Invoice – Planned, Unplanned (refer to the Unplanned Service Training Sheet) fixed price and quantity or value based - </a:t>
            </a:r>
            <a:r>
              <a:rPr lang="en-AU" sz="1100" dirty="0">
                <a:solidFill>
                  <a:schemeClr val="bg1"/>
                </a:solidFill>
              </a:rPr>
              <a:t>Confirm or enter the </a:t>
            </a:r>
            <a:r>
              <a:rPr lang="en-AU" sz="1100" b="1" dirty="0">
                <a:solidFill>
                  <a:schemeClr val="bg1"/>
                </a:solidFill>
              </a:rPr>
              <a:t>Quantity</a:t>
            </a:r>
            <a:r>
              <a:rPr lang="en-AU" sz="1100" dirty="0">
                <a:solidFill>
                  <a:schemeClr val="bg1"/>
                </a:solidFill>
              </a:rPr>
              <a:t> to be invoiced for each item, ensure you have entered the correct quantity based on the unit of measure and unit price, click </a:t>
            </a:r>
            <a:r>
              <a:rPr lang="en-AU" sz="1100" b="1" dirty="0">
                <a:solidFill>
                  <a:schemeClr val="bg1"/>
                </a:solidFill>
              </a:rPr>
              <a:t>Next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2313" y="234725"/>
            <a:ext cx="1446093" cy="281865"/>
          </a:xfrm>
          <a:prstGeom prst="rect">
            <a:avLst/>
          </a:prstGeom>
        </p:spPr>
      </p:pic>
      <p:cxnSp>
        <p:nvCxnSpPr>
          <p:cNvPr id="12" name="Straight Arrow Connector 11"/>
          <p:cNvCxnSpPr/>
          <p:nvPr/>
        </p:nvCxnSpPr>
        <p:spPr>
          <a:xfrm>
            <a:off x="5255241" y="2750963"/>
            <a:ext cx="7222" cy="216934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263486" y="2758384"/>
            <a:ext cx="1203615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9195483" y="619219"/>
            <a:ext cx="2813458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/>
            <a:r>
              <a:rPr lang="en-AU" sz="1100" b="1" dirty="0">
                <a:solidFill>
                  <a:schemeClr val="bg1"/>
                </a:solidFill>
              </a:rPr>
              <a:t>Step 4: </a:t>
            </a:r>
            <a:r>
              <a:rPr lang="en-AU" sz="1000" dirty="0">
                <a:solidFill>
                  <a:schemeClr val="bg1"/>
                </a:solidFill>
              </a:rPr>
              <a:t>Add proof of service delivery, click </a:t>
            </a:r>
            <a:r>
              <a:rPr lang="en-AU" sz="1000" b="1" dirty="0">
                <a:solidFill>
                  <a:schemeClr val="bg1"/>
                </a:solidFill>
              </a:rPr>
              <a:t>Add to Header</a:t>
            </a:r>
            <a:r>
              <a:rPr lang="en-AU" sz="1000" dirty="0">
                <a:solidFill>
                  <a:schemeClr val="bg1"/>
                </a:solidFill>
              </a:rPr>
              <a:t>, select </a:t>
            </a:r>
            <a:r>
              <a:rPr lang="en-AU" sz="1000" b="1" dirty="0">
                <a:solidFill>
                  <a:schemeClr val="bg1"/>
                </a:solidFill>
              </a:rPr>
              <a:t>Attachment</a:t>
            </a:r>
            <a:r>
              <a:rPr lang="en-AU" sz="1000" dirty="0">
                <a:solidFill>
                  <a:schemeClr val="bg1"/>
                </a:solidFill>
              </a:rPr>
              <a:t>, click on </a:t>
            </a:r>
            <a:r>
              <a:rPr lang="en-AU" sz="1000" b="1" dirty="0">
                <a:solidFill>
                  <a:schemeClr val="bg1"/>
                </a:solidFill>
              </a:rPr>
              <a:t>Browse</a:t>
            </a:r>
            <a:r>
              <a:rPr lang="en-AU" sz="1000" dirty="0">
                <a:solidFill>
                  <a:schemeClr val="bg1"/>
                </a:solidFill>
              </a:rPr>
              <a:t>, locate file, click </a:t>
            </a:r>
            <a:r>
              <a:rPr lang="en-AU" sz="1000" b="1" dirty="0">
                <a:solidFill>
                  <a:schemeClr val="bg1"/>
                </a:solidFill>
              </a:rPr>
              <a:t>open</a:t>
            </a:r>
            <a:r>
              <a:rPr lang="en-AU" sz="1000" dirty="0">
                <a:solidFill>
                  <a:schemeClr val="bg1"/>
                </a:solidFill>
              </a:rPr>
              <a:t>, click </a:t>
            </a:r>
            <a:r>
              <a:rPr lang="en-AU" sz="1000" b="1" dirty="0">
                <a:solidFill>
                  <a:schemeClr val="bg1"/>
                </a:solidFill>
              </a:rPr>
              <a:t>Add</a:t>
            </a:r>
            <a:r>
              <a:rPr lang="en-AU" sz="1000" dirty="0">
                <a:solidFill>
                  <a:schemeClr val="bg1"/>
                </a:solidFill>
              </a:rPr>
              <a:t> </a:t>
            </a:r>
            <a:r>
              <a:rPr lang="en-AU" sz="1000" b="1" dirty="0">
                <a:solidFill>
                  <a:schemeClr val="bg1"/>
                </a:solidFill>
              </a:rPr>
              <a:t>Attachment</a:t>
            </a:r>
          </a:p>
        </p:txBody>
      </p:sp>
      <p:cxnSp>
        <p:nvCxnSpPr>
          <p:cNvPr id="52" name="Straight Arrow Connector 51"/>
          <p:cNvCxnSpPr>
            <a:cxnSpLocks/>
          </p:cNvCxnSpPr>
          <p:nvPr/>
        </p:nvCxnSpPr>
        <p:spPr>
          <a:xfrm>
            <a:off x="11375420" y="2296561"/>
            <a:ext cx="0" cy="61885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6467101" y="2523181"/>
            <a:ext cx="46782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/>
            <a:r>
              <a:rPr lang="en-AU" sz="1100" b="1" dirty="0">
                <a:solidFill>
                  <a:schemeClr val="bg1"/>
                </a:solidFill>
              </a:rPr>
              <a:t>Step 5: </a:t>
            </a:r>
            <a:r>
              <a:rPr lang="en-AU" sz="1100" dirty="0">
                <a:solidFill>
                  <a:schemeClr val="bg1"/>
                </a:solidFill>
              </a:rPr>
              <a:t>Scroll down to</a:t>
            </a:r>
            <a:r>
              <a:rPr lang="en-AU" sz="1100" b="1" dirty="0">
                <a:solidFill>
                  <a:schemeClr val="bg1"/>
                </a:solidFill>
              </a:rPr>
              <a:t> Line Items - </a:t>
            </a:r>
            <a:r>
              <a:rPr lang="en-AU" sz="1100" dirty="0">
                <a:solidFill>
                  <a:schemeClr val="bg1"/>
                </a:solidFill>
              </a:rPr>
              <a:t>Add Taxes at Line level, click </a:t>
            </a:r>
            <a:r>
              <a:rPr lang="en-AU" sz="1100" b="1" dirty="0">
                <a:solidFill>
                  <a:schemeClr val="bg1"/>
                </a:solidFill>
              </a:rPr>
              <a:t>Tax Category, </a:t>
            </a:r>
            <a:r>
              <a:rPr lang="en-AU" sz="1100" dirty="0">
                <a:solidFill>
                  <a:schemeClr val="bg1"/>
                </a:solidFill>
              </a:rPr>
              <a:t>select the</a:t>
            </a:r>
            <a:r>
              <a:rPr lang="en-AU" sz="1100" b="1" dirty="0">
                <a:solidFill>
                  <a:schemeClr val="bg1"/>
                </a:solidFill>
              </a:rPr>
              <a:t> Tax Rate, </a:t>
            </a:r>
            <a:r>
              <a:rPr lang="en-AU" sz="1100" dirty="0">
                <a:solidFill>
                  <a:schemeClr val="bg1"/>
                </a:solidFill>
              </a:rPr>
              <a:t>click</a:t>
            </a:r>
            <a:r>
              <a:rPr lang="en-AU" sz="1100" b="1" dirty="0">
                <a:solidFill>
                  <a:schemeClr val="bg1"/>
                </a:solidFill>
              </a:rPr>
              <a:t> Add to Included Lines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DAA4789-4899-40F2-A622-907DCC7159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5814" y="979603"/>
            <a:ext cx="3078406" cy="96898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14008A7-78B0-42A8-8F89-8FB3A69EF0A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2432" y="979112"/>
            <a:ext cx="2129081" cy="1469753"/>
          </a:xfrm>
          <a:prstGeom prst="rect">
            <a:avLst/>
          </a:prstGeom>
        </p:spPr>
      </p:pic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10B85626-373E-40DC-B130-C01D8812FFE8}"/>
              </a:ext>
            </a:extLst>
          </p:cNvPr>
          <p:cNvCxnSpPr>
            <a:cxnSpLocks/>
          </p:cNvCxnSpPr>
          <p:nvPr/>
        </p:nvCxnSpPr>
        <p:spPr>
          <a:xfrm>
            <a:off x="3454220" y="1468135"/>
            <a:ext cx="574316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2DAA4E2F-CE2E-4068-9551-7BD3C6C1E96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16323" y="1028873"/>
            <a:ext cx="1994775" cy="1063513"/>
          </a:xfrm>
          <a:prstGeom prst="rect">
            <a:avLst/>
          </a:prstGeom>
        </p:spPr>
      </p:pic>
      <p:sp>
        <p:nvSpPr>
          <p:cNvPr id="81" name="Oval 80">
            <a:extLst>
              <a:ext uri="{FF2B5EF4-FFF2-40B4-BE49-F238E27FC236}">
                <a16:creationId xmlns:a16="http://schemas.microsoft.com/office/drawing/2014/main" id="{84A34601-60C6-4611-9529-B9141A816A78}"/>
              </a:ext>
            </a:extLst>
          </p:cNvPr>
          <p:cNvSpPr/>
          <p:nvPr/>
        </p:nvSpPr>
        <p:spPr>
          <a:xfrm>
            <a:off x="4278863" y="1722367"/>
            <a:ext cx="1879797" cy="186661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9A09437F-69FE-484D-BF72-4201217232E2}"/>
              </a:ext>
            </a:extLst>
          </p:cNvPr>
          <p:cNvSpPr/>
          <p:nvPr/>
        </p:nvSpPr>
        <p:spPr>
          <a:xfrm>
            <a:off x="4171105" y="2270918"/>
            <a:ext cx="1987555" cy="186667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8" name="Oval 27"/>
          <p:cNvSpPr/>
          <p:nvPr/>
        </p:nvSpPr>
        <p:spPr>
          <a:xfrm>
            <a:off x="6732189" y="1499139"/>
            <a:ext cx="1914639" cy="184069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673C7B3-392B-416D-84AA-B92CCDEAD1A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17144" y="1327509"/>
            <a:ext cx="2570135" cy="988514"/>
          </a:xfrm>
          <a:prstGeom prst="rect">
            <a:avLst/>
          </a:prstGeom>
        </p:spPr>
      </p:pic>
      <p:sp>
        <p:nvSpPr>
          <p:cNvPr id="85" name="Oval 84">
            <a:extLst>
              <a:ext uri="{FF2B5EF4-FFF2-40B4-BE49-F238E27FC236}">
                <a16:creationId xmlns:a16="http://schemas.microsoft.com/office/drawing/2014/main" id="{86F9F077-3BCD-435A-9E8A-6049E26BFE2D}"/>
              </a:ext>
            </a:extLst>
          </p:cNvPr>
          <p:cNvSpPr/>
          <p:nvPr/>
        </p:nvSpPr>
        <p:spPr>
          <a:xfrm>
            <a:off x="4180459" y="1909786"/>
            <a:ext cx="1681158" cy="20113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38901A19-93CA-474E-9258-ABF34B192B7B}"/>
              </a:ext>
            </a:extLst>
          </p:cNvPr>
          <p:cNvSpPr txBox="1"/>
          <p:nvPr/>
        </p:nvSpPr>
        <p:spPr>
          <a:xfrm>
            <a:off x="6652053" y="591045"/>
            <a:ext cx="19947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/>
            <a:r>
              <a:rPr lang="en-AU" sz="1100" b="1" dirty="0">
                <a:solidFill>
                  <a:schemeClr val="bg1"/>
                </a:solidFill>
              </a:rPr>
              <a:t>Step 3: </a:t>
            </a:r>
            <a:r>
              <a:rPr lang="en-AU" sz="1100" dirty="0">
                <a:solidFill>
                  <a:schemeClr val="bg1"/>
                </a:solidFill>
              </a:rPr>
              <a:t>Scroll to </a:t>
            </a:r>
            <a:r>
              <a:rPr lang="en-AU" sz="1100" b="1" dirty="0">
                <a:solidFill>
                  <a:schemeClr val="bg1"/>
                </a:solidFill>
              </a:rPr>
              <a:t>Supplier VAT</a:t>
            </a:r>
            <a:r>
              <a:rPr lang="en-AU" sz="1100" dirty="0">
                <a:solidFill>
                  <a:schemeClr val="bg1"/>
                </a:solidFill>
              </a:rPr>
              <a:t>, </a:t>
            </a:r>
            <a:br>
              <a:rPr lang="en-AU" sz="1100" dirty="0">
                <a:solidFill>
                  <a:schemeClr val="bg1"/>
                </a:solidFill>
              </a:rPr>
            </a:br>
            <a:r>
              <a:rPr lang="en-AU" sz="1100" dirty="0">
                <a:solidFill>
                  <a:schemeClr val="bg1"/>
                </a:solidFill>
              </a:rPr>
              <a:t>enter or confirm ABN</a:t>
            </a:r>
            <a:endParaRPr lang="en-AU" sz="1100" b="1" dirty="0">
              <a:solidFill>
                <a:schemeClr val="bg1"/>
              </a:solidFill>
            </a:endParaRPr>
          </a:p>
        </p:txBody>
      </p: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092C857B-BFF9-4B22-B29F-216E127F60CA}"/>
              </a:ext>
            </a:extLst>
          </p:cNvPr>
          <p:cNvCxnSpPr>
            <a:cxnSpLocks/>
          </p:cNvCxnSpPr>
          <p:nvPr/>
        </p:nvCxnSpPr>
        <p:spPr>
          <a:xfrm>
            <a:off x="6151513" y="1461695"/>
            <a:ext cx="56481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53B66B67-8D7F-49BB-97E3-5AFB66628EAD}"/>
              </a:ext>
            </a:extLst>
          </p:cNvPr>
          <p:cNvCxnSpPr>
            <a:cxnSpLocks/>
          </p:cNvCxnSpPr>
          <p:nvPr/>
        </p:nvCxnSpPr>
        <p:spPr>
          <a:xfrm>
            <a:off x="6732189" y="3378107"/>
            <a:ext cx="0" cy="45394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24" name="Picture 23">
            <a:extLst>
              <a:ext uri="{FF2B5EF4-FFF2-40B4-BE49-F238E27FC236}">
                <a16:creationId xmlns:a16="http://schemas.microsoft.com/office/drawing/2014/main" id="{6BE60DC1-13E7-4ED8-B165-FB36FB41AAE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63315" y="2915419"/>
            <a:ext cx="5345841" cy="988514"/>
          </a:xfrm>
          <a:prstGeom prst="rect">
            <a:avLst/>
          </a:prstGeom>
        </p:spPr>
      </p:pic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153B9331-3A63-4EBE-BB8D-1C687DB334A7}"/>
              </a:ext>
            </a:extLst>
          </p:cNvPr>
          <p:cNvCxnSpPr>
            <a:cxnSpLocks/>
          </p:cNvCxnSpPr>
          <p:nvPr/>
        </p:nvCxnSpPr>
        <p:spPr>
          <a:xfrm>
            <a:off x="8725578" y="1432601"/>
            <a:ext cx="591566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967276D0-02CA-4221-8CCA-E076366FC37C}"/>
              </a:ext>
            </a:extLst>
          </p:cNvPr>
          <p:cNvCxnSpPr>
            <a:cxnSpLocks/>
          </p:cNvCxnSpPr>
          <p:nvPr/>
        </p:nvCxnSpPr>
        <p:spPr>
          <a:xfrm>
            <a:off x="11375420" y="3903933"/>
            <a:ext cx="11664" cy="88771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47" name="Picture 46">
            <a:extLst>
              <a:ext uri="{FF2B5EF4-FFF2-40B4-BE49-F238E27FC236}">
                <a16:creationId xmlns:a16="http://schemas.microsoft.com/office/drawing/2014/main" id="{CD6A0FDA-BB5B-4E63-BAC0-E51531708F6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825929" y="5378481"/>
            <a:ext cx="1572638" cy="555338"/>
          </a:xfrm>
          <a:prstGeom prst="rect">
            <a:avLst/>
          </a:prstGeom>
        </p:spPr>
      </p:pic>
      <p:pic>
        <p:nvPicPr>
          <p:cNvPr id="100" name="Picture 99">
            <a:extLst>
              <a:ext uri="{FF2B5EF4-FFF2-40B4-BE49-F238E27FC236}">
                <a16:creationId xmlns:a16="http://schemas.microsoft.com/office/drawing/2014/main" id="{FDCF7E6C-48D7-4A10-8CAA-F0780E14A9C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23251" y="5351823"/>
            <a:ext cx="1006726" cy="685301"/>
          </a:xfrm>
          <a:prstGeom prst="rect">
            <a:avLst/>
          </a:prstGeom>
        </p:spPr>
      </p:pic>
      <p:sp>
        <p:nvSpPr>
          <p:cNvPr id="104" name="TextBox 103">
            <a:extLst>
              <a:ext uri="{FF2B5EF4-FFF2-40B4-BE49-F238E27FC236}">
                <a16:creationId xmlns:a16="http://schemas.microsoft.com/office/drawing/2014/main" id="{D10F20CB-5CA2-47B2-B944-49E7B4C7DE73}"/>
              </a:ext>
            </a:extLst>
          </p:cNvPr>
          <p:cNvSpPr txBox="1"/>
          <p:nvPr/>
        </p:nvSpPr>
        <p:spPr>
          <a:xfrm>
            <a:off x="1749313" y="5031799"/>
            <a:ext cx="1199479" cy="320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lnSpc>
                <a:spcPct val="150000"/>
              </a:lnSpc>
            </a:pPr>
            <a:r>
              <a:rPr lang="en-AU" sz="1100" b="1" dirty="0">
                <a:solidFill>
                  <a:schemeClr val="bg1"/>
                </a:solidFill>
              </a:rPr>
              <a:t>Step 8: </a:t>
            </a:r>
            <a:r>
              <a:rPr lang="en-AU" sz="1100" dirty="0">
                <a:solidFill>
                  <a:schemeClr val="bg1"/>
                </a:solidFill>
              </a:rPr>
              <a:t>Click </a:t>
            </a:r>
            <a:r>
              <a:rPr lang="en-AU" sz="1100" b="1" dirty="0">
                <a:solidFill>
                  <a:schemeClr val="bg1"/>
                </a:solidFill>
              </a:rPr>
              <a:t>Exit</a:t>
            </a:r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4B5A598D-242A-40C6-921C-601029DEA963}"/>
              </a:ext>
            </a:extLst>
          </p:cNvPr>
          <p:cNvSpPr/>
          <p:nvPr/>
        </p:nvSpPr>
        <p:spPr>
          <a:xfrm>
            <a:off x="1849008" y="5756448"/>
            <a:ext cx="1098645" cy="121949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108" name="Picture 107">
            <a:extLst>
              <a:ext uri="{FF2B5EF4-FFF2-40B4-BE49-F238E27FC236}">
                <a16:creationId xmlns:a16="http://schemas.microsoft.com/office/drawing/2014/main" id="{4D661662-9A10-4E89-A6D7-12D5576A401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93220" y="218090"/>
            <a:ext cx="1021577" cy="34629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9838FA1-20D8-456A-8958-8D0FEE7AE634}"/>
              </a:ext>
            </a:extLst>
          </p:cNvPr>
          <p:cNvSpPr txBox="1"/>
          <p:nvPr/>
        </p:nvSpPr>
        <p:spPr>
          <a:xfrm>
            <a:off x="411554" y="2749643"/>
            <a:ext cx="49796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b="1" dirty="0">
                <a:solidFill>
                  <a:schemeClr val="bg1"/>
                </a:solidFill>
              </a:rPr>
              <a:t>Ariba Network Supplier Education Materials Portal for Rio Tinto Suppliers Portal - </a:t>
            </a:r>
            <a:r>
              <a:rPr lang="en-AU" sz="1400" b="1" u="sng" dirty="0">
                <a:solidFill>
                  <a:schemeClr val="bg1"/>
                </a:solidFill>
                <a:hlinkClick r:id="rId11"/>
              </a:rPr>
              <a:t>Click Here</a:t>
            </a:r>
            <a:endParaRPr lang="en-AU" sz="1400" b="1" dirty="0">
              <a:solidFill>
                <a:schemeClr val="bg1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349F057-A43D-49BE-92DD-EE1C694778C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965650" y="3946986"/>
            <a:ext cx="2398464" cy="855201"/>
          </a:xfrm>
          <a:prstGeom prst="rect">
            <a:avLst/>
          </a:prstGeom>
        </p:spPr>
      </p:pic>
      <p:sp>
        <p:nvSpPr>
          <p:cNvPr id="89" name="Oval 88">
            <a:extLst>
              <a:ext uri="{FF2B5EF4-FFF2-40B4-BE49-F238E27FC236}">
                <a16:creationId xmlns:a16="http://schemas.microsoft.com/office/drawing/2014/main" id="{5C51D181-C183-47F6-B3DB-D77F6E42AFAA}"/>
              </a:ext>
            </a:extLst>
          </p:cNvPr>
          <p:cNvSpPr/>
          <p:nvPr/>
        </p:nvSpPr>
        <p:spPr>
          <a:xfrm>
            <a:off x="430807" y="5519448"/>
            <a:ext cx="495807" cy="167927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1026" name="Picture 2" descr="C:\Users\i324542\AppData\Local\Temp\SNAGHTML173e5f88.PNG">
            <a:extLst>
              <a:ext uri="{FF2B5EF4-FFF2-40B4-BE49-F238E27FC236}">
                <a16:creationId xmlns:a16="http://schemas.microsoft.com/office/drawing/2014/main" id="{C8EE8201-3EE9-4C53-9261-10B0CA71A2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1650" y="5219358"/>
            <a:ext cx="3008984" cy="1395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232A53F0-4006-44CC-8D95-7D65A2E95EB0}"/>
              </a:ext>
            </a:extLst>
          </p:cNvPr>
          <p:cNvCxnSpPr>
            <a:cxnSpLocks/>
          </p:cNvCxnSpPr>
          <p:nvPr/>
        </p:nvCxnSpPr>
        <p:spPr>
          <a:xfrm flipH="1">
            <a:off x="6793468" y="5656150"/>
            <a:ext cx="379226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0D0136FF-3D12-4120-8AF3-BCC4725D68D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176270" y="4788483"/>
            <a:ext cx="4617816" cy="1841155"/>
          </a:xfrm>
          <a:prstGeom prst="rect">
            <a:avLst/>
          </a:prstGeom>
        </p:spPr>
      </p:pic>
      <p:sp>
        <p:nvSpPr>
          <p:cNvPr id="55" name="Oval 54">
            <a:extLst>
              <a:ext uri="{FF2B5EF4-FFF2-40B4-BE49-F238E27FC236}">
                <a16:creationId xmlns:a16="http://schemas.microsoft.com/office/drawing/2014/main" id="{1554B4DF-2350-4D8E-933A-719CEE262019}"/>
              </a:ext>
            </a:extLst>
          </p:cNvPr>
          <p:cNvSpPr/>
          <p:nvPr/>
        </p:nvSpPr>
        <p:spPr>
          <a:xfrm>
            <a:off x="6096000" y="5217013"/>
            <a:ext cx="384640" cy="140442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FAB848C4-0604-440F-BB43-97CB92B3BE29}"/>
              </a:ext>
            </a:extLst>
          </p:cNvPr>
          <p:cNvCxnSpPr>
            <a:cxnSpLocks/>
          </p:cNvCxnSpPr>
          <p:nvPr/>
        </p:nvCxnSpPr>
        <p:spPr>
          <a:xfrm flipH="1">
            <a:off x="3401682" y="5656150"/>
            <a:ext cx="379226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9EBD6571-5D22-4DE7-ADC8-6DE239C0B028}"/>
              </a:ext>
            </a:extLst>
          </p:cNvPr>
          <p:cNvCxnSpPr>
            <a:cxnSpLocks/>
          </p:cNvCxnSpPr>
          <p:nvPr/>
        </p:nvCxnSpPr>
        <p:spPr>
          <a:xfrm flipH="1">
            <a:off x="1440805" y="5656150"/>
            <a:ext cx="379226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1" name="Oval 90">
            <a:extLst>
              <a:ext uri="{FF2B5EF4-FFF2-40B4-BE49-F238E27FC236}">
                <a16:creationId xmlns:a16="http://schemas.microsoft.com/office/drawing/2014/main" id="{22781A0D-0103-4244-998E-BFABAD079B3D}"/>
              </a:ext>
            </a:extLst>
          </p:cNvPr>
          <p:cNvSpPr/>
          <p:nvPr/>
        </p:nvSpPr>
        <p:spPr>
          <a:xfrm>
            <a:off x="11387084" y="6469810"/>
            <a:ext cx="529024" cy="179605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308365B-0D64-4DAF-A23D-4ADD9FD24E2A}"/>
              </a:ext>
            </a:extLst>
          </p:cNvPr>
          <p:cNvSpPr txBox="1"/>
          <p:nvPr/>
        </p:nvSpPr>
        <p:spPr>
          <a:xfrm>
            <a:off x="182956" y="3542829"/>
            <a:ext cx="5208217" cy="15213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Price Basis Quantity (PBQ) </a:t>
            </a:r>
            <a:r>
              <a:rPr lang="en-US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used to communicate the ‘</a:t>
            </a:r>
            <a:r>
              <a:rPr lang="en-US" sz="8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price per’</a:t>
            </a:r>
            <a:r>
              <a:rPr lang="en-US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applies for certain products.  </a:t>
            </a:r>
            <a:br>
              <a:rPr lang="en-US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Only when the PBQ contains a value will you need to review and apply a conversion if necessary.  Please see example below:</a:t>
            </a:r>
            <a:endParaRPr lang="en-AU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6700" indent="-266700">
              <a:lnSpc>
                <a:spcPct val="115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AU" sz="800" dirty="0">
                <a:latin typeface="Calibri" panose="020F0502020204030204" pitchFamily="34" charset="0"/>
                <a:ea typeface="Calibri" panose="020F0502020204030204" pitchFamily="34" charset="0"/>
              </a:rPr>
              <a:t>The Price Unit of Measure (Price UOM) and Ordering Unit of Measure is different,</a:t>
            </a:r>
            <a:br>
              <a:rPr lang="en-AU" sz="800" dirty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AU" sz="800" dirty="0">
                <a:latin typeface="Calibri" panose="020F0502020204030204" pitchFamily="34" charset="0"/>
                <a:ea typeface="Calibri" panose="020F0502020204030204" pitchFamily="34" charset="0"/>
              </a:rPr>
              <a:t> therefore a conversion is required.  </a:t>
            </a:r>
            <a:endParaRPr lang="en-AU" sz="8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285899" indent="-285807">
              <a:lnSpc>
                <a:spcPct val="115000"/>
              </a:lnSpc>
              <a:buFont typeface="+mj-lt"/>
              <a:buAutoNum type="arabicPeriod"/>
            </a:pPr>
            <a:r>
              <a:rPr lang="en-AU" sz="800" dirty="0">
                <a:latin typeface="Calibri" panose="020F0502020204030204" pitchFamily="34" charset="0"/>
                <a:ea typeface="Calibri" panose="020F0502020204030204" pitchFamily="34" charset="0"/>
              </a:rPr>
              <a:t>Example: 1 Service Unit @ $50,000 </a:t>
            </a:r>
          </a:p>
          <a:p>
            <a:pPr marL="285899" indent="-285807">
              <a:lnSpc>
                <a:spcPct val="115000"/>
              </a:lnSpc>
              <a:buFont typeface="+mj-lt"/>
              <a:buAutoNum type="arabicPeriod"/>
            </a:pPr>
            <a:r>
              <a:rPr lang="en-AU" sz="800" dirty="0">
                <a:latin typeface="Calibri" panose="020F0502020204030204" pitchFamily="34" charset="0"/>
                <a:ea typeface="Calibri" panose="020F0502020204030204" pitchFamily="34" charset="0"/>
              </a:rPr>
              <a:t>Simple Conversion :   Where the service invoice is for $25,000</a:t>
            </a:r>
            <a:br>
              <a:rPr lang="en-AU" sz="800" dirty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AU" sz="800" dirty="0">
                <a:latin typeface="Calibri" panose="020F0502020204030204" pitchFamily="34" charset="0"/>
                <a:ea typeface="Calibri" panose="020F0502020204030204" pitchFamily="34" charset="0"/>
              </a:rPr>
              <a:t>	Enter .5 in the Quantity field which is half of the total Unit Price</a:t>
            </a:r>
          </a:p>
          <a:p>
            <a:pPr marL="285899" indent="-285807">
              <a:lnSpc>
                <a:spcPct val="115000"/>
              </a:lnSpc>
              <a:buFont typeface="+mj-lt"/>
              <a:buAutoNum type="arabicPeriod"/>
            </a:pPr>
            <a:r>
              <a:rPr lang="en-AU" sz="800" dirty="0">
                <a:latin typeface="Calibri" panose="020F0502020204030204" pitchFamily="34" charset="0"/>
                <a:ea typeface="Calibri" panose="020F0502020204030204" pitchFamily="34" charset="0"/>
              </a:rPr>
              <a:t>Complex Conversion: Where the service invoice is for $35,867</a:t>
            </a:r>
            <a:br>
              <a:rPr lang="en-AU" sz="800" dirty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AU" sz="800" dirty="0">
                <a:latin typeface="Calibri" panose="020F0502020204030204" pitchFamily="34" charset="0"/>
                <a:ea typeface="Calibri" panose="020F0502020204030204" pitchFamily="34" charset="0"/>
              </a:rPr>
              <a:t>Enter .71734 which is the value of the invoice divided by the total Unit Price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092215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6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FFFF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Application xmlns="http://www.sap.com/cof/powerpoint/application">
  <Version>2</Version>
  <Revision>2.7.101.84209</Revision>
</Application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A2FD6F1506F564BB79A97F9C245AD34" ma:contentTypeVersion="13" ma:contentTypeDescription="Create a new document." ma:contentTypeScope="" ma:versionID="09e753da57a1c5b6595c609fa144927f">
  <xsd:schema xmlns:xsd="http://www.w3.org/2001/XMLSchema" xmlns:xs="http://www.w3.org/2001/XMLSchema" xmlns:p="http://schemas.microsoft.com/office/2006/metadata/properties" xmlns:ns3="386f4720-9db4-4950-8ffd-cd1ef4b846d5" xmlns:ns4="025efd7d-4e1d-49ec-b269-b81537660960" targetNamespace="http://schemas.microsoft.com/office/2006/metadata/properties" ma:root="true" ma:fieldsID="4a34290b4d038a9c7e464c3cc6049f09" ns3:_="" ns4:_="">
    <xsd:import namespace="386f4720-9db4-4950-8ffd-cd1ef4b846d5"/>
    <xsd:import namespace="025efd7d-4e1d-49ec-b269-b8153766096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6f4720-9db4-4950-8ffd-cd1ef4b84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5efd7d-4e1d-49ec-b269-b8153766096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7885D8C-244C-41FC-A0D8-FE308F6A8662}">
  <ds:schemaRefs>
    <ds:schemaRef ds:uri="http://www.sap.com/cof/powerpoint/application"/>
  </ds:schemaRefs>
</ds:datastoreItem>
</file>

<file path=customXml/itemProps2.xml><?xml version="1.0" encoding="utf-8"?>
<ds:datastoreItem xmlns:ds="http://schemas.openxmlformats.org/officeDocument/2006/customXml" ds:itemID="{51C52DF9-5C5D-4D27-B8E4-579DA3D212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86f4720-9db4-4950-8ffd-cd1ef4b846d5"/>
    <ds:schemaRef ds:uri="025efd7d-4e1d-49ec-b269-b8153766096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3624BA0-27AF-4C5A-8B48-9CBE130FEFB3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29DFAF18-9DD8-4CD2-987B-82F813E01E5C}">
  <ds:schemaRefs>
    <ds:schemaRef ds:uri="http://schemas.microsoft.com/office/2006/documentManagement/types"/>
    <ds:schemaRef ds:uri="http://purl.org/dc/terms/"/>
    <ds:schemaRef ds:uri="025efd7d-4e1d-49ec-b269-b81537660960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386f4720-9db4-4950-8ffd-cd1ef4b846d5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1378</TotalTime>
  <Words>207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Williams, Jen</dc:creator>
  <cp:lastModifiedBy>Williams, Jen</cp:lastModifiedBy>
  <cp:revision>138</cp:revision>
  <cp:lastPrinted>2017-02-06T03:16:35Z</cp:lastPrinted>
  <dcterms:created xsi:type="dcterms:W3CDTF">2017-02-06T01:44:23Z</dcterms:created>
  <dcterms:modified xsi:type="dcterms:W3CDTF">2020-03-23T23:57:00Z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0x010100CA2FD6F1506F564BB79A97F9C245AD34</vt:lpwstr>
  </property>
</Properties>
</file>