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3" r:id="rId4"/>
  </p:sldMasterIdLst>
  <p:notesMasterIdLst>
    <p:notesMasterId r:id="rId43"/>
  </p:notesMasterIdLst>
  <p:handoutMasterIdLst>
    <p:handoutMasterId r:id="rId44"/>
  </p:handoutMasterIdLst>
  <p:sldIdLst>
    <p:sldId id="443" r:id="rId5"/>
    <p:sldId id="444" r:id="rId6"/>
    <p:sldId id="352" r:id="rId7"/>
    <p:sldId id="284" r:id="rId8"/>
    <p:sldId id="366" r:id="rId9"/>
    <p:sldId id="325" r:id="rId10"/>
    <p:sldId id="367" r:id="rId11"/>
    <p:sldId id="368" r:id="rId12"/>
    <p:sldId id="371" r:id="rId13"/>
    <p:sldId id="369" r:id="rId14"/>
    <p:sldId id="372" r:id="rId15"/>
    <p:sldId id="373" r:id="rId16"/>
    <p:sldId id="374" r:id="rId17"/>
    <p:sldId id="286" r:id="rId18"/>
    <p:sldId id="285" r:id="rId19"/>
    <p:sldId id="291" r:id="rId20"/>
    <p:sldId id="394" r:id="rId21"/>
    <p:sldId id="395" r:id="rId22"/>
    <p:sldId id="396" r:id="rId23"/>
    <p:sldId id="397" r:id="rId24"/>
    <p:sldId id="398" r:id="rId25"/>
    <p:sldId id="399" r:id="rId26"/>
    <p:sldId id="379" r:id="rId27"/>
    <p:sldId id="380" r:id="rId28"/>
    <p:sldId id="381" r:id="rId29"/>
    <p:sldId id="382" r:id="rId30"/>
    <p:sldId id="383" r:id="rId31"/>
    <p:sldId id="384" r:id="rId32"/>
    <p:sldId id="385" r:id="rId33"/>
    <p:sldId id="386" r:id="rId34"/>
    <p:sldId id="387" r:id="rId35"/>
    <p:sldId id="388" r:id="rId36"/>
    <p:sldId id="400" r:id="rId37"/>
    <p:sldId id="389" r:id="rId38"/>
    <p:sldId id="390" r:id="rId39"/>
    <p:sldId id="413" r:id="rId40"/>
    <p:sldId id="265" r:id="rId41"/>
    <p:sldId id="435" r:id="rId42"/>
  </p:sldIdLst>
  <p:sldSz cx="12195175" cy="6858000"/>
  <p:notesSz cx="6797675" cy="9928225"/>
  <p:defaultTextStyle>
    <a:defPPr>
      <a:defRPr lang="de-DE"/>
    </a:defPPr>
    <a:lvl1pPr marL="0" algn="l" defTabSz="1088776" rtl="0" eaLnBrk="1" latinLnBrk="0" hangingPunct="1">
      <a:defRPr lang="de-DE"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1"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CE59"/>
    <a:srgbClr val="00195A"/>
    <a:srgbClr val="0F46A7"/>
    <a:srgbClr val="970A82"/>
    <a:srgbClr val="FF3399"/>
    <a:srgbClr val="FF0000"/>
    <a:srgbClr val="FFFFFF"/>
    <a:srgbClr val="FEE3A1"/>
    <a:srgbClr val="FFF1D0"/>
    <a:srgbClr val="FFF8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D5ABB26-0587-4C30-8999-92F81FD0307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6240"/>
  </p:normalViewPr>
  <p:slideViewPr>
    <p:cSldViewPr snapToGrid="0" showGuides="1">
      <p:cViewPr varScale="1">
        <p:scale>
          <a:sx n="37" d="100"/>
          <a:sy n="37" d="100"/>
        </p:scale>
        <p:origin x="54" y="678"/>
      </p:cViewPr>
      <p:guideLst>
        <p:guide pos="3841"/>
        <p:guide orient="horz" pos="2160"/>
      </p:guideLst>
    </p:cSldViewPr>
  </p:slideViewPr>
  <p:outlineViewPr>
    <p:cViewPr>
      <p:scale>
        <a:sx n="33" d="100"/>
        <a:sy n="33" d="100"/>
      </p:scale>
      <p:origin x="0" y="-8357"/>
    </p:cViewPr>
  </p:outlineViewPr>
  <p:notesTextViewPr>
    <p:cViewPr>
      <p:scale>
        <a:sx n="100" d="100"/>
        <a:sy n="100" d="100"/>
      </p:scale>
      <p:origin x="0" y="0"/>
    </p:cViewPr>
  </p:notesTextViewPr>
  <p:sorterViewPr>
    <p:cViewPr varScale="1">
      <p:scale>
        <a:sx n="1" d="1"/>
        <a:sy n="1" d="1"/>
      </p:scale>
      <p:origin x="0" y="0"/>
    </p:cViewPr>
  </p:sorterViewPr>
  <p:notesViewPr>
    <p:cSldViewPr snapToGrid="0" showGuides="1">
      <p:cViewPr varScale="1">
        <p:scale>
          <a:sx n="92" d="100"/>
          <a:sy n="92" d="100"/>
        </p:scale>
        <p:origin x="4042" y="72"/>
      </p:cViewPr>
      <p:guideLst>
        <p:guide orient="horz" pos="3127"/>
        <p:guide pos="2141"/>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1926008" y="9430091"/>
            <a:ext cx="2945659" cy="496411"/>
          </a:xfrm>
          <a:prstGeom prst="rect">
            <a:avLst/>
          </a:prstGeom>
        </p:spPr>
        <p:txBody>
          <a:bodyPr vert="horz" lIns="91440" tIns="45720" rIns="91440" bIns="45720" rtlCol="0" anchor="b"/>
          <a:lstStyle>
            <a:lvl1pPr algn="r">
              <a:defRPr sz="1200"/>
            </a:lvl1pPr>
          </a:lstStyle>
          <a:p>
            <a:pPr algn="ctr"/>
            <a:fld id="{47855BD9-AF71-426C-9B9B-B0E52B88852E}" type="slidenum">
              <a:rPr lang="de-DE" sz="1000" smtClean="0"/>
              <a:pPr algn="ctr"/>
              <a:t>‹#›</a:t>
            </a:fld>
            <a:endParaRPr lang="de-DE" sz="1000" dirty="0"/>
          </a:p>
        </p:txBody>
      </p:sp>
    </p:spTree>
    <p:extLst>
      <p:ext uri="{BB962C8B-B14F-4D97-AF65-F5344CB8AC3E}">
        <p14:creationId xmlns:p14="http://schemas.microsoft.com/office/powerpoint/2010/main" val="23599324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269875" y="665163"/>
            <a:ext cx="6257925" cy="3519487"/>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es Placeholder 4"/>
          <p:cNvSpPr>
            <a:spLocks noGrp="1"/>
          </p:cNvSpPr>
          <p:nvPr>
            <p:ph type="body" sz="quarter" idx="3"/>
          </p:nvPr>
        </p:nvSpPr>
        <p:spPr>
          <a:xfrm>
            <a:off x="544171" y="4473523"/>
            <a:ext cx="5709333" cy="4954949"/>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p:txBody>
      </p:sp>
      <p:sp>
        <p:nvSpPr>
          <p:cNvPr id="7" name="Slide Number Placeholder 6"/>
          <p:cNvSpPr>
            <a:spLocks noGrp="1"/>
          </p:cNvSpPr>
          <p:nvPr>
            <p:ph type="sldNum" sz="quarter" idx="5"/>
          </p:nvPr>
        </p:nvSpPr>
        <p:spPr>
          <a:xfrm>
            <a:off x="2931497" y="9702084"/>
            <a:ext cx="934681" cy="222970"/>
          </a:xfrm>
          <a:prstGeom prst="rect">
            <a:avLst/>
          </a:prstGeom>
        </p:spPr>
        <p:txBody>
          <a:bodyPr vert="horz" lIns="91440" tIns="45720" rIns="91440" bIns="45720" rtlCol="0" anchor="b"/>
          <a:lstStyle>
            <a:lvl1pPr algn="ctr">
              <a:defRPr sz="800"/>
            </a:lvl1pPr>
          </a:lstStyle>
          <a:p>
            <a:fld id="{7D8C2C35-2B8A-446E-BEC0-FD36716C29AC}" type="slidenum">
              <a:rPr lang="de-DE" smtClean="0"/>
              <a:pPr/>
              <a:t>‹#›</a:t>
            </a:fld>
            <a:endParaRPr lang="de-DE" dirty="0"/>
          </a:p>
        </p:txBody>
      </p:sp>
    </p:spTree>
    <p:extLst>
      <p:ext uri="{BB962C8B-B14F-4D97-AF65-F5344CB8AC3E}">
        <p14:creationId xmlns:p14="http://schemas.microsoft.com/office/powerpoint/2010/main" val="2847385487"/>
      </p:ext>
    </p:extLst>
  </p:cSld>
  <p:clrMap bg1="lt1" tx1="dk1" bg2="lt2" tx2="dk2" accent1="accent1" accent2="accent2" accent3="accent3" accent4="accent4" accent5="accent5" accent6="accent6" hlink="hlink" folHlink="folHlink"/>
  <p:notesStyle>
    <a:lvl1pPr marL="0" algn="l" defTabSz="1088776" rtl="0" eaLnBrk="1" latinLnBrk="0" hangingPunct="1">
      <a:defRPr sz="1400" kern="1200">
        <a:solidFill>
          <a:schemeClr val="tx1"/>
        </a:solidFill>
        <a:latin typeface="+mn-lt"/>
        <a:ea typeface="+mn-ea"/>
        <a:cs typeface="+mn-cs"/>
      </a:defRPr>
    </a:lvl1pPr>
    <a:lvl2pPr marL="180000" indent="-180000" algn="l" defTabSz="1088776" rtl="0" eaLnBrk="1" latinLnBrk="0" hangingPunct="1">
      <a:buClr>
        <a:schemeClr val="accent1"/>
      </a:buClr>
      <a:buSzPct val="100000"/>
      <a:buFont typeface="Wingdings" pitchFamily="2" charset="2"/>
      <a:buChar char=""/>
      <a:defRPr sz="1400" kern="1200">
        <a:solidFill>
          <a:schemeClr val="tx1"/>
        </a:solidFill>
        <a:latin typeface="+mn-lt"/>
        <a:ea typeface="+mn-ea"/>
        <a:cs typeface="+mn-cs"/>
      </a:defRPr>
    </a:lvl2pPr>
    <a:lvl3pPr marL="360000" indent="-180000" algn="l" defTabSz="1088776" rtl="0" eaLnBrk="1" latinLnBrk="0" hangingPunct="1">
      <a:buClr>
        <a:schemeClr val="accent2"/>
      </a:buClr>
      <a:buSzPct val="80000"/>
      <a:buFont typeface="Symbol" pitchFamily="18" charset="2"/>
      <a:buChar char="-"/>
      <a:defRPr sz="1200" kern="1200">
        <a:solidFill>
          <a:schemeClr val="tx1"/>
        </a:solidFill>
        <a:latin typeface="+mn-lt"/>
        <a:ea typeface="+mn-ea"/>
        <a:cs typeface="+mn-cs"/>
      </a:defRPr>
    </a:lvl3pPr>
    <a:lvl4pPr marL="674815" indent="-158780" algn="l" defTabSz="1088776" rtl="0" eaLnBrk="1" latinLnBrk="0" hangingPunct="1">
      <a:buClr>
        <a:schemeClr val="accent2"/>
      </a:buClr>
      <a:buFont typeface="Arial" pitchFamily="34" charset="0"/>
      <a:buChar char="–"/>
      <a:defRPr sz="1200" kern="1200">
        <a:solidFill>
          <a:schemeClr val="tx1"/>
        </a:solidFill>
        <a:latin typeface="+mn-lt"/>
        <a:ea typeface="+mn-ea"/>
        <a:cs typeface="+mn-cs"/>
      </a:defRPr>
    </a:lvl4pPr>
    <a:lvl5pPr marL="2177552" algn="l" defTabSz="1088776" rtl="0" eaLnBrk="1" latinLnBrk="0" hangingPunct="1">
      <a:defRPr sz="1400" kern="1200">
        <a:solidFill>
          <a:schemeClr val="tx1"/>
        </a:solidFill>
        <a:latin typeface="+mn-lt"/>
        <a:ea typeface="+mn-ea"/>
        <a:cs typeface="+mn-cs"/>
      </a:defRPr>
    </a:lvl5pPr>
    <a:lvl6pPr marL="2721940" algn="l" defTabSz="1088776" rtl="0" eaLnBrk="1" latinLnBrk="0" hangingPunct="1">
      <a:defRPr sz="1400" kern="1200">
        <a:solidFill>
          <a:schemeClr val="tx1"/>
        </a:solidFill>
        <a:latin typeface="+mn-lt"/>
        <a:ea typeface="+mn-ea"/>
        <a:cs typeface="+mn-cs"/>
      </a:defRPr>
    </a:lvl6pPr>
    <a:lvl7pPr marL="3266328" algn="l" defTabSz="1088776" rtl="0" eaLnBrk="1" latinLnBrk="0" hangingPunct="1">
      <a:defRPr sz="1400" kern="1200">
        <a:solidFill>
          <a:schemeClr val="tx1"/>
        </a:solidFill>
        <a:latin typeface="+mn-lt"/>
        <a:ea typeface="+mn-ea"/>
        <a:cs typeface="+mn-cs"/>
      </a:defRPr>
    </a:lvl7pPr>
    <a:lvl8pPr marL="3810716" algn="l" defTabSz="1088776" rtl="0" eaLnBrk="1" latinLnBrk="0" hangingPunct="1">
      <a:defRPr sz="1400" kern="1200">
        <a:solidFill>
          <a:schemeClr val="tx1"/>
        </a:solidFill>
        <a:latin typeface="+mn-lt"/>
        <a:ea typeface="+mn-ea"/>
        <a:cs typeface="+mn-cs"/>
      </a:defRPr>
    </a:lvl8pPr>
    <a:lvl9pPr marL="4355104" algn="l" defTabSz="1088776"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1</a:t>
            </a:fld>
            <a:endParaRPr lang="de-DE" dirty="0"/>
          </a:p>
        </p:txBody>
      </p:sp>
    </p:spTree>
    <p:extLst>
      <p:ext uri="{BB962C8B-B14F-4D97-AF65-F5344CB8AC3E}">
        <p14:creationId xmlns:p14="http://schemas.microsoft.com/office/powerpoint/2010/main" val="25358000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en-US" smtClean="0"/>
              <a:pPr/>
              <a:t>10</a:t>
            </a:fld>
            <a:endParaRPr lang="en-US" dirty="0"/>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800333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de-DE" smtClean="0"/>
              <a:pPr/>
              <a:t>11</a:t>
            </a:fld>
            <a:endParaRPr lang="de-DE" dirty="0"/>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328002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en-US" smtClean="0"/>
              <a:pPr/>
              <a:t>12</a:t>
            </a:fld>
            <a:endParaRPr lang="en-US" dirty="0"/>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766647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de-DE" smtClean="0"/>
              <a:pPr/>
              <a:t>13</a:t>
            </a:fld>
            <a:endParaRPr lang="de-DE" dirty="0"/>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093084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en-US" smtClean="0"/>
              <a:pPr/>
              <a:t>14</a:t>
            </a:fld>
            <a:endParaRPr lang="en-US" dirty="0"/>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106495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en-US" smtClean="0"/>
              <a:pPr/>
              <a:t>15</a:t>
            </a:fld>
            <a:endParaRPr lang="en-US" dirty="0"/>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258197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en-US" smtClean="0"/>
              <a:pPr/>
              <a:t>16</a:t>
            </a:fld>
            <a:endParaRPr lang="en-US" dirty="0"/>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371975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en-US" smtClean="0">
                <a:solidFill>
                  <a:srgbClr val="000000"/>
                </a:solidFill>
              </a:rPr>
              <a:pPr/>
              <a:t>17</a:t>
            </a:fld>
            <a:endParaRPr lang="en-US" dirty="0">
              <a:solidFill>
                <a:srgbClr val="000000"/>
              </a:solidFill>
            </a:endParaRPr>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824098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en-US" smtClean="0">
                <a:solidFill>
                  <a:srgbClr val="000000"/>
                </a:solidFill>
              </a:rPr>
              <a:pPr/>
              <a:t>18</a:t>
            </a:fld>
            <a:endParaRPr lang="en-US" dirty="0">
              <a:solidFill>
                <a:srgbClr val="000000"/>
              </a:solidFill>
            </a:endParaRPr>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88216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en-US" smtClean="0">
                <a:solidFill>
                  <a:srgbClr val="000000"/>
                </a:solidFill>
              </a:rPr>
              <a:pPr/>
              <a:t>19</a:t>
            </a:fld>
            <a:endParaRPr lang="en-US" dirty="0">
              <a:solidFill>
                <a:srgbClr val="000000"/>
              </a:solidFill>
            </a:endParaRPr>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580897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en-US" smtClean="0"/>
              <a:pPr/>
              <a:t>2</a:t>
            </a:fld>
            <a:endParaRPr lang="en-US" dirty="0"/>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046213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en-US" smtClean="0">
                <a:solidFill>
                  <a:srgbClr val="000000"/>
                </a:solidFill>
              </a:rPr>
              <a:pPr/>
              <a:t>20</a:t>
            </a:fld>
            <a:endParaRPr lang="en-US" dirty="0">
              <a:solidFill>
                <a:srgbClr val="000000"/>
              </a:solidFill>
            </a:endParaRPr>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976288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en-US" smtClean="0">
                <a:solidFill>
                  <a:srgbClr val="000000"/>
                </a:solidFill>
              </a:rPr>
              <a:pPr/>
              <a:t>21</a:t>
            </a:fld>
            <a:endParaRPr lang="en-US" dirty="0">
              <a:solidFill>
                <a:srgbClr val="000000"/>
              </a:solidFill>
            </a:endParaRPr>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053513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en-US" smtClean="0">
                <a:solidFill>
                  <a:srgbClr val="000000"/>
                </a:solidFill>
              </a:rPr>
              <a:pPr/>
              <a:t>22</a:t>
            </a:fld>
            <a:endParaRPr lang="en-US" dirty="0">
              <a:solidFill>
                <a:srgbClr val="000000"/>
              </a:solidFill>
            </a:endParaRPr>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727509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de-DE" smtClean="0"/>
              <a:pPr/>
              <a:t>23</a:t>
            </a:fld>
            <a:endParaRPr lang="de-DE" dirty="0"/>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891051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en-US" smtClean="0"/>
              <a:pPr/>
              <a:t>24</a:t>
            </a:fld>
            <a:endParaRPr lang="en-US" dirty="0"/>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530391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en-US" smtClean="0"/>
              <a:pPr/>
              <a:t>25</a:t>
            </a:fld>
            <a:endParaRPr lang="en-US" dirty="0"/>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752100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de-DE" smtClean="0"/>
              <a:pPr/>
              <a:t>26</a:t>
            </a:fld>
            <a:endParaRPr lang="de-DE" dirty="0"/>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328019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en-US" smtClean="0"/>
              <a:pPr/>
              <a:t>27</a:t>
            </a:fld>
            <a:endParaRPr lang="en-US" dirty="0"/>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649318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de-DE" smtClean="0"/>
              <a:pPr/>
              <a:t>28</a:t>
            </a:fld>
            <a:endParaRPr lang="de-DE" dirty="0"/>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68054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78A7F05E-9EA2-4EDD-9C82-EF55ACF33EC7}" type="slidenum">
              <a:rPr lang="en-US" smtClean="0"/>
              <a:pPr eaLnBrk="1" hangingPunct="1">
                <a:defRPr/>
              </a:pPr>
              <a:t>29</a:t>
            </a:fld>
            <a:endParaRPr lang="en-US" dirty="0"/>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dirty="0"/>
          </a:p>
        </p:txBody>
      </p:sp>
    </p:spTree>
    <p:extLst>
      <p:ext uri="{BB962C8B-B14F-4D97-AF65-F5344CB8AC3E}">
        <p14:creationId xmlns:p14="http://schemas.microsoft.com/office/powerpoint/2010/main" val="40540579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de-DE" smtClean="0"/>
              <a:pPr/>
              <a:t>3</a:t>
            </a:fld>
            <a:endParaRPr lang="de-DE" dirty="0"/>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583986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1BC33A34-7E13-4267-9750-C4030409BB91}" type="slidenum">
              <a:rPr lang="en-US" smtClean="0"/>
              <a:pPr eaLnBrk="1" hangingPunct="1">
                <a:defRPr/>
              </a:pPr>
              <a:t>30</a:t>
            </a:fld>
            <a:endParaRPr lang="en-US" dirty="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dirty="0"/>
          </a:p>
        </p:txBody>
      </p:sp>
    </p:spTree>
    <p:extLst>
      <p:ext uri="{BB962C8B-B14F-4D97-AF65-F5344CB8AC3E}">
        <p14:creationId xmlns:p14="http://schemas.microsoft.com/office/powerpoint/2010/main" val="56564177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385B6943-7860-4915-95B3-465BE5722065}" type="slidenum">
              <a:rPr lang="en-US" smtClean="0"/>
              <a:pPr eaLnBrk="1" hangingPunct="1">
                <a:defRPr/>
              </a:pPr>
              <a:t>31</a:t>
            </a:fld>
            <a:endParaRPr lang="en-US" dirty="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dirty="0"/>
          </a:p>
        </p:txBody>
      </p:sp>
    </p:spTree>
    <p:extLst>
      <p:ext uri="{BB962C8B-B14F-4D97-AF65-F5344CB8AC3E}">
        <p14:creationId xmlns:p14="http://schemas.microsoft.com/office/powerpoint/2010/main" val="14009802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E85BC538-0712-444C-B058-1FF64C30D031}" type="slidenum">
              <a:rPr lang="en-US" smtClean="0"/>
              <a:pPr eaLnBrk="1" hangingPunct="1">
                <a:defRPr/>
              </a:pPr>
              <a:t>32</a:t>
            </a:fld>
            <a:endParaRPr lang="en-US" dirty="0"/>
          </a:p>
        </p:txBody>
      </p:sp>
      <p:sp>
        <p:nvSpPr>
          <p:cNvPr id="60419" name="Rectangle 2"/>
          <p:cNvSpPr>
            <a:spLocks noGrp="1" noRot="1" noChangeAspect="1" noChangeArrowheads="1" noTextEdit="1"/>
          </p:cNvSpPr>
          <p:nvPr>
            <p:ph type="sldImg"/>
          </p:nvPr>
        </p:nvSpPr>
        <p:spPr>
          <a:xfrm>
            <a:off x="458788" y="720725"/>
            <a:ext cx="6402387" cy="3600450"/>
          </a:xfrm>
          <a:ln/>
        </p:spPr>
      </p:sp>
      <p:sp>
        <p:nvSpPr>
          <p:cNvPr id="60420" name="Rectangle 3"/>
          <p:cNvSpPr>
            <a:spLocks noGrp="1" noChangeArrowheads="1"/>
          </p:cNvSpPr>
          <p:nvPr>
            <p:ph type="body" idx="1"/>
          </p:nvPr>
        </p:nvSpPr>
        <p:spPr>
          <a:xfrm>
            <a:off x="731838" y="4562475"/>
            <a:ext cx="5851525" cy="4318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dirty="0"/>
          </a:p>
        </p:txBody>
      </p:sp>
    </p:spTree>
    <p:extLst>
      <p:ext uri="{BB962C8B-B14F-4D97-AF65-F5344CB8AC3E}">
        <p14:creationId xmlns:p14="http://schemas.microsoft.com/office/powerpoint/2010/main" val="30875868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E85BC538-0712-444C-B058-1FF64C30D031}" type="slidenum">
              <a:rPr lang="en-US" smtClean="0"/>
              <a:pPr eaLnBrk="1" hangingPunct="1">
                <a:defRPr/>
              </a:pPr>
              <a:t>33</a:t>
            </a:fld>
            <a:endParaRPr lang="en-US" dirty="0"/>
          </a:p>
        </p:txBody>
      </p:sp>
      <p:sp>
        <p:nvSpPr>
          <p:cNvPr id="60419" name="Rectangle 2"/>
          <p:cNvSpPr>
            <a:spLocks noGrp="1" noRot="1" noChangeAspect="1" noChangeArrowheads="1" noTextEdit="1"/>
          </p:cNvSpPr>
          <p:nvPr>
            <p:ph type="sldImg"/>
          </p:nvPr>
        </p:nvSpPr>
        <p:spPr>
          <a:xfrm>
            <a:off x="460375" y="720725"/>
            <a:ext cx="6399213" cy="3600450"/>
          </a:xfrm>
          <a:ln/>
        </p:spPr>
      </p:sp>
      <p:sp>
        <p:nvSpPr>
          <p:cNvPr id="60420" name="Rectangle 3"/>
          <p:cNvSpPr>
            <a:spLocks noGrp="1" noChangeArrowheads="1"/>
          </p:cNvSpPr>
          <p:nvPr>
            <p:ph type="body" idx="1"/>
          </p:nvPr>
        </p:nvSpPr>
        <p:spPr>
          <a:xfrm>
            <a:off x="731838" y="4562475"/>
            <a:ext cx="5851525" cy="4318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dirty="0"/>
          </a:p>
        </p:txBody>
      </p:sp>
    </p:spTree>
    <p:extLst>
      <p:ext uri="{BB962C8B-B14F-4D97-AF65-F5344CB8AC3E}">
        <p14:creationId xmlns:p14="http://schemas.microsoft.com/office/powerpoint/2010/main" val="15282229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F5F37195-8450-4EAD-999D-DEC348202C47}" type="slidenum">
              <a:rPr lang="en-US" smtClean="0"/>
              <a:pPr eaLnBrk="1" hangingPunct="1">
                <a:defRPr/>
              </a:pPr>
              <a:t>34</a:t>
            </a:fld>
            <a:endParaRPr lang="en-US" dirty="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dirty="0"/>
          </a:p>
        </p:txBody>
      </p:sp>
    </p:spTree>
    <p:extLst>
      <p:ext uri="{BB962C8B-B14F-4D97-AF65-F5344CB8AC3E}">
        <p14:creationId xmlns:p14="http://schemas.microsoft.com/office/powerpoint/2010/main" val="126578415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F5F37195-8450-4EAD-999D-DEC348202C47}" type="slidenum">
              <a:rPr lang="en-US" smtClean="0"/>
              <a:pPr eaLnBrk="1" hangingPunct="1">
                <a:defRPr/>
              </a:pPr>
              <a:t>35</a:t>
            </a:fld>
            <a:endParaRPr lang="en-US" dirty="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dirty="0"/>
          </a:p>
        </p:txBody>
      </p:sp>
    </p:spTree>
    <p:extLst>
      <p:ext uri="{BB962C8B-B14F-4D97-AF65-F5344CB8AC3E}">
        <p14:creationId xmlns:p14="http://schemas.microsoft.com/office/powerpoint/2010/main" val="355338747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de-DE" smtClean="0"/>
              <a:pPr/>
              <a:t>37</a:t>
            </a:fld>
            <a:endParaRPr lang="de-DE" dirty="0"/>
          </a:p>
        </p:txBody>
      </p:sp>
      <p:sp>
        <p:nvSpPr>
          <p:cNvPr id="6" name="Slide Image Placeholder 5"/>
          <p:cNvSpPr>
            <a:spLocks noGrp="1" noRot="1" noChangeAspect="1"/>
          </p:cNvSpPr>
          <p:nvPr>
            <p:ph type="sldImg"/>
          </p:nvPr>
        </p:nvSpPr>
        <p:spPr>
          <a:xfrm>
            <a:off x="269875" y="665163"/>
            <a:ext cx="6257925" cy="3519487"/>
          </a:xfrm>
        </p:spPr>
      </p:sp>
      <p:sp>
        <p:nvSpPr>
          <p:cNvPr id="7" name="Notes Placeholder 6"/>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25442643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en-US" smtClean="0"/>
              <a:pPr/>
              <a:t>4</a:t>
            </a:fld>
            <a:endParaRPr lang="en-US" dirty="0"/>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607361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de-DE" smtClean="0"/>
              <a:pPr/>
              <a:t>5</a:t>
            </a:fld>
            <a:endParaRPr lang="de-DE" dirty="0"/>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138331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en-US" smtClean="0"/>
              <a:pPr/>
              <a:t>6</a:t>
            </a:fld>
            <a:endParaRPr lang="en-US" dirty="0"/>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506018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de-DE" smtClean="0"/>
              <a:pPr/>
              <a:t>7</a:t>
            </a:fld>
            <a:endParaRPr lang="de-DE" dirty="0"/>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481645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en-US" smtClean="0"/>
              <a:pPr/>
              <a:t>8</a:t>
            </a:fld>
            <a:endParaRPr lang="en-US" dirty="0"/>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86612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en-US" smtClean="0"/>
              <a:pPr/>
              <a:t>9</a:t>
            </a:fld>
            <a:endParaRPr lang="en-US" dirty="0"/>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958935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8" Type="http://schemas.openxmlformats.org/officeDocument/2006/relationships/hyperlink" Target="https://www.youtube.com/user/SAP" TargetMode="External"/><Relationship Id="rId13" Type="http://schemas.openxmlformats.org/officeDocument/2006/relationships/image" Target="../media/image6.png"/><Relationship Id="rId3" Type="http://schemas.openxmlformats.org/officeDocument/2006/relationships/hyperlink" Target="https://www.sap.com/copyright" TargetMode="External"/><Relationship Id="rId7" Type="http://schemas.openxmlformats.org/officeDocument/2006/relationships/image" Target="../media/image3.png"/><Relationship Id="rId12" Type="http://schemas.openxmlformats.org/officeDocument/2006/relationships/hyperlink" Target="https://www.facebook.com/SAP"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www.linkedin.com/company/sap" TargetMode="External"/><Relationship Id="rId11" Type="http://schemas.openxmlformats.org/officeDocument/2006/relationships/image" Target="../media/image5.png"/><Relationship Id="rId5" Type="http://schemas.openxmlformats.org/officeDocument/2006/relationships/image" Target="../media/image2.png"/><Relationship Id="rId10" Type="http://schemas.openxmlformats.org/officeDocument/2006/relationships/hyperlink" Target="https://twitter.com/sap" TargetMode="External"/><Relationship Id="rId4" Type="http://schemas.openxmlformats.org/officeDocument/2006/relationships/hyperlink" Target="https://www.sap.com/registration/contact.html" TargetMode="External"/><Relationship Id="rId9"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8" Type="http://schemas.openxmlformats.org/officeDocument/2006/relationships/hyperlink" Target="https://www.youtube.com/user/SAP" TargetMode="External"/><Relationship Id="rId13" Type="http://schemas.openxmlformats.org/officeDocument/2006/relationships/image" Target="../media/image6.png"/><Relationship Id="rId3" Type="http://schemas.openxmlformats.org/officeDocument/2006/relationships/hyperlink" Target="http://www.sap.com/corporate/de/legal/copyright.html" TargetMode="External"/><Relationship Id="rId7" Type="http://schemas.openxmlformats.org/officeDocument/2006/relationships/image" Target="../media/image3.png"/><Relationship Id="rId12" Type="http://schemas.openxmlformats.org/officeDocument/2006/relationships/hyperlink" Target="https://www.facebook.com/SAP"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www.linkedin.com/company/sap" TargetMode="External"/><Relationship Id="rId11" Type="http://schemas.openxmlformats.org/officeDocument/2006/relationships/image" Target="../media/image5.png"/><Relationship Id="rId5" Type="http://schemas.openxmlformats.org/officeDocument/2006/relationships/image" Target="../media/image2.png"/><Relationship Id="rId10" Type="http://schemas.openxmlformats.org/officeDocument/2006/relationships/hyperlink" Target="https://twitter.com/sap" TargetMode="External"/><Relationship Id="rId4" Type="http://schemas.openxmlformats.org/officeDocument/2006/relationships/hyperlink" Target="https://www.sap.com/germany/registration/contact.html" TargetMode="External"/><Relationship Id="rId9"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spTree>
      <p:nvGrpSpPr>
        <p:cNvPr id="1" name=""/>
        <p:cNvGrpSpPr/>
        <p:nvPr/>
      </p:nvGrpSpPr>
      <p:grpSpPr>
        <a:xfrm>
          <a:off x="0" y="0"/>
          <a:ext cx="0" cy="0"/>
          <a:chOff x="0" y="0"/>
          <a:chExt cx="0" cy="0"/>
        </a:xfrm>
      </p:grpSpPr>
      <p:pic>
        <p:nvPicPr>
          <p:cNvPr id="11" name="SAP Logo" descr="SAP Logo" title="SAP Logo"/>
          <p:cNvPicPr>
            <a:picLocks noChangeAspect="1"/>
          </p:cNvPicPr>
          <p:nvPr userDrawn="1"/>
        </p:nvPicPr>
        <p:blipFill>
          <a:blip r:embed="rId2"/>
          <a:stretch>
            <a:fillRect/>
          </a:stretch>
        </p:blipFill>
        <p:spPr>
          <a:xfrm>
            <a:off x="9950552" y="6217668"/>
            <a:ext cx="1963636" cy="360000"/>
          </a:xfrm>
          <a:prstGeom prst="rect">
            <a:avLst/>
          </a:prstGeom>
        </p:spPr>
      </p:pic>
      <p:sp>
        <p:nvSpPr>
          <p:cNvPr id="13" name="Classification"/>
          <p:cNvSpPr txBox="1"/>
          <p:nvPr userDrawn="1"/>
        </p:nvSpPr>
        <p:spPr>
          <a:xfrm>
            <a:off x="288000" y="5769666"/>
            <a:ext cx="4204855" cy="13849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dirty="0"/>
              <a:t>INTERNAL</a:t>
            </a:r>
          </a:p>
        </p:txBody>
      </p:sp>
      <p:sp>
        <p:nvSpPr>
          <p:cNvPr id="19" name="Speaker"/>
          <p:cNvSpPr>
            <a:spLocks noGrp="1"/>
          </p:cNvSpPr>
          <p:nvPr userDrawn="1">
            <p:ph type="subTitle" idx="1" hasCustomPrompt="1"/>
          </p:nvPr>
        </p:nvSpPr>
        <p:spPr bwMode="black">
          <a:xfrm>
            <a:off x="288000" y="5130489"/>
            <a:ext cx="11628000"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dirty="0"/>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dirty="0"/>
              <a:t>Month 00, 2020</a:t>
            </a:r>
          </a:p>
        </p:txBody>
      </p:sp>
      <p:sp>
        <p:nvSpPr>
          <p:cNvPr id="3" name="Title"/>
          <p:cNvSpPr>
            <a:spLocks noGrp="1"/>
          </p:cNvSpPr>
          <p:nvPr>
            <p:ph type="title" hasCustomPrompt="1"/>
          </p:nvPr>
        </p:nvSpPr>
        <p:spPr>
          <a:xfrm>
            <a:off x="288000" y="4024430"/>
            <a:ext cx="11628000" cy="997196"/>
          </a:xfrm>
        </p:spPr>
        <p:txBody>
          <a:bodyPr vert="horz" wrap="square" lIns="0" tIns="0" rIns="0" bIns="0" rtlCol="0">
            <a:noAutofit/>
          </a:bodyPr>
          <a:lstStyle>
            <a:lvl1pPr>
              <a:lnSpc>
                <a:spcPct val="90000"/>
              </a:lnSpc>
              <a:defRPr lang="de-DE" sz="3600" dirty="0">
                <a:latin typeface="+mn-lt"/>
                <a:ea typeface="+mn-ea"/>
                <a:cs typeface="+mn-cs"/>
              </a:defRPr>
            </a:lvl1pPr>
          </a:lstStyle>
          <a:p>
            <a:pPr lvl="0"/>
            <a:r>
              <a:rPr lang="en-US" dirty="0"/>
              <a:t>Presentation Title </a:t>
            </a:r>
            <a:br>
              <a:rPr lang="en-US" dirty="0"/>
            </a:br>
            <a:r>
              <a:rPr lang="en-US" dirty="0"/>
              <a:t>Goes Here and Here.</a:t>
            </a:r>
          </a:p>
        </p:txBody>
      </p:sp>
      <p:sp>
        <p:nvSpPr>
          <p:cNvPr id="5" name="Title Image Placeholder" descr="Placeholder title image" title="Title image"/>
          <p:cNvSpPr>
            <a:spLocks noGrp="1"/>
          </p:cNvSpPr>
          <p:nvPr>
            <p:ph type="pic" sz="quarter" idx="12" hasCustomPrompt="1"/>
          </p:nvPr>
        </p:nvSpPr>
        <p:spPr bwMode="gray">
          <a:xfrm>
            <a:off x="1" y="0"/>
            <a:ext cx="12193200" cy="3430006"/>
          </a:xfrm>
          <a:noFill/>
        </p:spPr>
        <p:txBody>
          <a:bodyPr tIns="504000"/>
          <a:lstStyle>
            <a:lvl1pPr algn="ctr">
              <a:defRPr sz="1600">
                <a:solidFill>
                  <a:schemeClr val="tx1"/>
                </a:solidFill>
              </a:defRPr>
            </a:lvl1pPr>
          </a:lstStyle>
          <a:p>
            <a:r>
              <a:rPr lang="en-US" dirty="0"/>
              <a:t>Click to insert title image or illustration</a:t>
            </a:r>
          </a:p>
        </p:txBody>
      </p:sp>
      <p:pic>
        <p:nvPicPr>
          <p:cNvPr id="7" name="SAP Ariba Logo" descr="SAP Ariba Logo" title="SAP Ariba Logo">
            <a:extLst>
              <a:ext uri="{FF2B5EF4-FFF2-40B4-BE49-F238E27FC236}">
                <a16:creationId xmlns:a16="http://schemas.microsoft.com/office/drawing/2014/main" id="{2E14B538-2723-4513-9074-4DD260306D8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invGray">
          <a:xfrm>
            <a:off x="288000" y="3646672"/>
            <a:ext cx="1108174" cy="216000"/>
          </a:xfrm>
          <a:prstGeom prst="rect">
            <a:avLst/>
          </a:prstGeom>
        </p:spPr>
      </p:pic>
    </p:spTree>
    <p:extLst>
      <p:ext uri="{BB962C8B-B14F-4D97-AF65-F5344CB8AC3E}">
        <p14:creationId xmlns:p14="http://schemas.microsoft.com/office/powerpoint/2010/main" val="2452717617"/>
      </p:ext>
    </p:extLst>
  </p:cSld>
  <p:clrMapOvr>
    <a:masterClrMapping/>
  </p:clrMapOvr>
  <p:extLst>
    <p:ext uri="{DCECCB84-F9BA-43D5-87BE-67443E8EF086}">
      <p15:sldGuideLst xmlns:p15="http://schemas.microsoft.com/office/powerpoint/2012/main">
        <p15:guide id="1" pos="7505" userDrawn="1">
          <p15:clr>
            <a:srgbClr val="FBAE40"/>
          </p15:clr>
        </p15:guide>
        <p15:guide id="2" orient="horz" pos="4144" userDrawn="1">
          <p15:clr>
            <a:srgbClr val="FBAE40"/>
          </p15:clr>
        </p15:guide>
        <p15:guide id="3" orient="horz" pos="2162" userDrawn="1">
          <p15:clr>
            <a:srgbClr val="FBAE40"/>
          </p15:clr>
        </p15:guide>
        <p15:guide id="4" pos="181" userDrawn="1">
          <p15:clr>
            <a:srgbClr val="FBAE40"/>
          </p15:clr>
        </p15:guide>
        <p15:guide id="5" orient="horz" pos="2534" userDrawn="1">
          <p15:clr>
            <a:srgbClr val="FBAE40"/>
          </p15:clr>
        </p15:guide>
        <p15:guide id="6" orient="horz" pos="3164" userDrawn="1">
          <p15:clr>
            <a:srgbClr val="FBAE40"/>
          </p15:clr>
        </p15:guide>
        <p15:guide id="7" orient="horz" pos="3232" userDrawn="1">
          <p15:clr>
            <a:srgbClr val="FBAE40"/>
          </p15:clr>
        </p15:guide>
        <p15:guide id="8" orient="horz" pos="350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Text - blue">
    <p:bg>
      <p:bgPr>
        <a:solidFill>
          <a:srgbClr val="00195A"/>
        </a:solidFill>
        <a:effectLst/>
      </p:bgPr>
    </p:bg>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197318721"/>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19">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62477"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630481451"/>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1" userDrawn="1">
          <p15:clr>
            <a:srgbClr val="FBAE40"/>
          </p15:clr>
        </p15:guide>
        <p15:guide id="3" pos="7364" userDrawn="1">
          <p15:clr>
            <a:srgbClr val="FBAE40"/>
          </p15:clr>
        </p15:guide>
        <p15:guide id="4" pos="3674" userDrawn="1">
          <p15:clr>
            <a:srgbClr val="FBAE40"/>
          </p15:clr>
        </p15:guide>
        <p15:guide id="5" pos="4007" userDrawn="1">
          <p15:clr>
            <a:srgbClr val="FBAE40"/>
          </p15:clr>
        </p15:guide>
        <p15:guide id="6" orient="horz" pos="317" userDrawn="1">
          <p15:clr>
            <a:srgbClr val="FBAE40"/>
          </p15:clr>
        </p15:guide>
        <p15:guide id="7" orient="horz" pos="551" userDrawn="1">
          <p15:clr>
            <a:srgbClr val="FBAE40"/>
          </p15:clr>
        </p15:guide>
        <p15:guide id="8" orient="horz" pos="102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 column 2"/>
          <p:cNvSpPr>
            <a:spLocks noGrp="1"/>
          </p:cNvSpPr>
          <p:nvPr>
            <p:ph type="body" sz="quarter" idx="12" hasCustomPrompt="1"/>
          </p:nvPr>
        </p:nvSpPr>
        <p:spPr>
          <a:xfrm>
            <a:off x="4315238"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866416376"/>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563" userDrawn="1">
          <p15:clr>
            <a:srgbClr val="FBAE40"/>
          </p15:clr>
        </p15:guide>
        <p15:guide id="4" pos="2717" userDrawn="1">
          <p15:clr>
            <a:srgbClr val="FBAE40"/>
          </p15:clr>
        </p15:guide>
        <p15:guide id="5" pos="4964" userDrawn="1">
          <p15:clr>
            <a:srgbClr val="FBAE40"/>
          </p15:clr>
        </p15:guide>
        <p15:guide id="6" pos="5119" userDrawn="1">
          <p15:clr>
            <a:srgbClr val="FBAE40"/>
          </p15:clr>
        </p15:guide>
        <p15:guide id="7" pos="7364" userDrawn="1">
          <p15:clr>
            <a:srgbClr val="FBAE40"/>
          </p15:clr>
        </p15:guide>
        <p15:guide id="8" orient="horz" pos="551" userDrawn="1">
          <p15:clr>
            <a:srgbClr val="FBAE40"/>
          </p15:clr>
        </p15:guide>
        <p15:guide id="9" orient="horz" pos="1020" userDrawn="1">
          <p15:clr>
            <a:srgbClr val="FBAE40"/>
          </p15:clr>
        </p15:guide>
        <p15:guide id="10" orient="horz" pos="399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62477" y="4770000"/>
            <a:ext cx="5328000" cy="1566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2"/>
          <p:cNvSpPr>
            <a:spLocks noGrp="1"/>
          </p:cNvSpPr>
          <p:nvPr>
            <p:ph type="pic" sz="quarter" idx="14" hasCustomPrompt="1"/>
          </p:nvPr>
        </p:nvSpPr>
        <p:spPr bwMode="gray">
          <a:xfrm>
            <a:off x="6362477"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770000"/>
            <a:ext cx="5328000" cy="1566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504941297"/>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2678" userDrawn="1">
          <p15:clr>
            <a:srgbClr val="FBAE40"/>
          </p15:clr>
        </p15:guide>
        <p15:guide id="6" orient="horz" pos="3004" userDrawn="1">
          <p15:clr>
            <a:srgbClr val="FBAE40"/>
          </p15:clr>
        </p15:guide>
        <p15:guide id="7" orient="horz" pos="3991" userDrawn="1">
          <p15:clr>
            <a:srgbClr val="FBAE40"/>
          </p15:clr>
        </p15:guide>
        <p15:guide id="8" pos="3682" userDrawn="1">
          <p15:clr>
            <a:srgbClr val="FBAE40"/>
          </p15:clr>
        </p15:guide>
        <p15:guide id="9" pos="4000" userDrawn="1">
          <p15:clr>
            <a:srgbClr val="FBAE40"/>
          </p15:clr>
        </p15:guide>
        <p15:guide id="10" pos="7364"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9277"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3"/>
          <p:cNvSpPr>
            <a:spLocks noGrp="1"/>
          </p:cNvSpPr>
          <p:nvPr>
            <p:ph type="pic" sz="quarter" idx="14" hasCustomPrompt="1"/>
          </p:nvPr>
        </p:nvSpPr>
        <p:spPr bwMode="gray">
          <a:xfrm>
            <a:off x="8299277"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2"/>
          <p:cNvSpPr>
            <a:spLocks noGrp="1"/>
          </p:cNvSpPr>
          <p:nvPr>
            <p:ph type="body" sz="quarter" idx="15" hasCustomPrompt="1"/>
          </p:nvPr>
        </p:nvSpPr>
        <p:spPr>
          <a:xfrm>
            <a:off x="4401639"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2"/>
          <p:cNvSpPr>
            <a:spLocks noGrp="1"/>
          </p:cNvSpPr>
          <p:nvPr>
            <p:ph type="pic" sz="quarter" idx="16" hasCustomPrompt="1"/>
          </p:nvPr>
        </p:nvSpPr>
        <p:spPr bwMode="gray">
          <a:xfrm>
            <a:off x="4401639"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727667599"/>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455" userDrawn="1">
          <p15:clr>
            <a:srgbClr val="FBAE40"/>
          </p15:clr>
        </p15:guide>
        <p15:guide id="4" pos="2773" userDrawn="1">
          <p15:clr>
            <a:srgbClr val="FBAE40"/>
          </p15:clr>
        </p15:guide>
        <p15:guide id="5" pos="4910" userDrawn="1">
          <p15:clr>
            <a:srgbClr val="FBAE40"/>
          </p15:clr>
        </p15:guide>
        <p15:guide id="6" pos="5227" userDrawn="1">
          <p15:clr>
            <a:srgbClr val="FBAE40"/>
          </p15:clr>
        </p15:guide>
        <p15:guide id="7" pos="7364" userDrawn="1">
          <p15:clr>
            <a:srgbClr val="FBAE40"/>
          </p15:clr>
        </p15:guide>
        <p15:guide id="8" orient="horz" pos="551" userDrawn="1">
          <p15:clr>
            <a:srgbClr val="FBAE40"/>
          </p15:clr>
        </p15:guide>
        <p15:guide id="9" orient="horz" pos="1019" userDrawn="1">
          <p15:clr>
            <a:srgbClr val="FBAE40"/>
          </p15:clr>
        </p15:guide>
        <p15:guide id="10" orient="horz" pos="2428" userDrawn="1">
          <p15:clr>
            <a:srgbClr val="FBAE40"/>
          </p15:clr>
        </p15:guide>
        <p15:guide id="11" orient="horz" pos="2743" userDrawn="1">
          <p15:clr>
            <a:srgbClr val="FBAE40"/>
          </p15:clr>
        </p15:guide>
        <p15:guide id="12" orient="horz" pos="399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3" name="Text placeholder - column 2"/>
          <p:cNvSpPr>
            <a:spLocks noGrp="1"/>
          </p:cNvSpPr>
          <p:nvPr>
            <p:ph type="body" sz="quarter" idx="10" hasCustomPrompt="1"/>
          </p:nvPr>
        </p:nvSpPr>
        <p:spPr>
          <a:xfrm>
            <a:off x="504000" y="3878220"/>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4"/>
          <p:cNvSpPr>
            <a:spLocks noGrp="1"/>
          </p:cNvSpPr>
          <p:nvPr>
            <p:ph type="pic" sz="quarter" idx="12" hasCustomPrompt="1"/>
          </p:nvPr>
        </p:nvSpPr>
        <p:spPr bwMode="gray">
          <a:xfrm>
            <a:off x="504000"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17" name="Text placeholder - column 2"/>
          <p:cNvSpPr>
            <a:spLocks noGrp="1"/>
          </p:cNvSpPr>
          <p:nvPr>
            <p:ph type="body" sz="quarter" idx="13" hasCustomPrompt="1"/>
          </p:nvPr>
        </p:nvSpPr>
        <p:spPr>
          <a:xfrm>
            <a:off x="9274877"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4"/>
          <p:cNvSpPr>
            <a:spLocks noGrp="1"/>
          </p:cNvSpPr>
          <p:nvPr>
            <p:ph type="pic" sz="quarter" idx="14" hasCustomPrompt="1"/>
          </p:nvPr>
        </p:nvSpPr>
        <p:spPr bwMode="gray">
          <a:xfrm>
            <a:off x="9274877"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 column 2"/>
          <p:cNvSpPr>
            <a:spLocks noGrp="1"/>
          </p:cNvSpPr>
          <p:nvPr>
            <p:ph type="body" sz="quarter" idx="15" hasCustomPrompt="1"/>
          </p:nvPr>
        </p:nvSpPr>
        <p:spPr>
          <a:xfrm>
            <a:off x="3427626"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4"/>
          <p:cNvSpPr>
            <a:spLocks noGrp="1"/>
          </p:cNvSpPr>
          <p:nvPr>
            <p:ph type="pic" sz="quarter" idx="16" hasCustomPrompt="1"/>
          </p:nvPr>
        </p:nvSpPr>
        <p:spPr bwMode="gray">
          <a:xfrm>
            <a:off x="3427626"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13" name="Text placeholder - column 2"/>
          <p:cNvSpPr>
            <a:spLocks noGrp="1"/>
          </p:cNvSpPr>
          <p:nvPr>
            <p:ph type="body" sz="quarter" idx="17" hasCustomPrompt="1"/>
          </p:nvPr>
        </p:nvSpPr>
        <p:spPr>
          <a:xfrm>
            <a:off x="6351252"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4" name="Picture Placeholder 4"/>
          <p:cNvSpPr>
            <a:spLocks noGrp="1"/>
          </p:cNvSpPr>
          <p:nvPr>
            <p:ph type="pic" sz="quarter" idx="18" hasCustomPrompt="1"/>
          </p:nvPr>
        </p:nvSpPr>
        <p:spPr bwMode="gray">
          <a:xfrm>
            <a:off x="6351252"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680594478"/>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1" userDrawn="1">
          <p15:clr>
            <a:srgbClr val="FBAE40"/>
          </p15:clr>
        </p15:guide>
        <p15:guide id="5" orient="horz" pos="2110" userDrawn="1">
          <p15:clr>
            <a:srgbClr val="FBAE40"/>
          </p15:clr>
        </p15:guide>
        <p15:guide id="6" orient="horz" pos="2442" userDrawn="1">
          <p15:clr>
            <a:srgbClr val="FBAE40"/>
          </p15:clr>
        </p15:guide>
        <p15:guide id="7" orient="horz" pos="3990" userDrawn="1">
          <p15:clr>
            <a:srgbClr val="FBAE40"/>
          </p15:clr>
        </p15:guide>
        <p15:guide id="8" pos="1840" userDrawn="1">
          <p15:clr>
            <a:srgbClr val="FBAE40"/>
          </p15:clr>
        </p15:guide>
        <p15:guide id="9" pos="2159" userDrawn="1">
          <p15:clr>
            <a:srgbClr val="FBAE40"/>
          </p15:clr>
        </p15:guide>
        <p15:guide id="10" pos="3683" userDrawn="1">
          <p15:clr>
            <a:srgbClr val="FBAE40"/>
          </p15:clr>
        </p15:guide>
        <p15:guide id="11" pos="4000" userDrawn="1">
          <p15:clr>
            <a:srgbClr val="FBAE40"/>
          </p15:clr>
        </p15:guide>
        <p15:guide id="12" pos="5525" userDrawn="1">
          <p15:clr>
            <a:srgbClr val="FBAE40"/>
          </p15:clr>
        </p15:guide>
        <p15:guide id="13" pos="5842" userDrawn="1">
          <p15:clr>
            <a:srgbClr val="FBAE40"/>
          </p15:clr>
        </p15:guide>
        <p15:guide id="14" pos="7364"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bg1"/>
        </a:solidFill>
        <a:effectLst/>
      </p:bgPr>
    </p:bg>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dirty="0"/>
              <a:t>“Quote goes here </a:t>
            </a:r>
            <a:br>
              <a:rPr lang="en-US" noProof="0" dirty="0"/>
            </a:br>
            <a:r>
              <a:rPr lang="en-US" noProof="0" dirty="0"/>
              <a:t>and here.”</a:t>
            </a:r>
          </a:p>
          <a:p>
            <a:pPr lvl="1"/>
            <a:r>
              <a:rPr lang="en-US" noProof="0" dirty="0"/>
              <a:t>Source</a:t>
            </a:r>
          </a:p>
        </p:txBody>
      </p:sp>
    </p:spTree>
    <p:extLst>
      <p:ext uri="{BB962C8B-B14F-4D97-AF65-F5344CB8AC3E}">
        <p14:creationId xmlns:p14="http://schemas.microsoft.com/office/powerpoint/2010/main" val="932785900"/>
      </p:ext>
    </p:extLst>
  </p:cSld>
  <p:clrMapOvr>
    <a:masterClrMapping/>
  </p:clrMapOvr>
  <p:extLst>
    <p:ext uri="{DCECCB84-F9BA-43D5-87BE-67443E8EF086}">
      <p15:sldGuideLst xmlns:p15="http://schemas.microsoft.com/office/powerpoint/2012/main">
        <p15:guide id="1" pos="317" userDrawn="1">
          <p15:clr>
            <a:srgbClr val="FBAE40"/>
          </p15:clr>
        </p15:guide>
        <p15:guide id="4" orient="horz" pos="1133" userDrawn="1">
          <p15:clr>
            <a:srgbClr val="FBAE40"/>
          </p15:clr>
        </p15:guide>
        <p15:guide id="5" orient="horz" pos="3204" userDrawn="1">
          <p15:clr>
            <a:srgbClr val="FBAE40"/>
          </p15:clr>
        </p15:guide>
        <p15:guide id="6" pos="736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 blue">
    <p:bg>
      <p:bgPr>
        <a:solidFill>
          <a:srgbClr val="00195A"/>
        </a:solidFill>
        <a:effectLst/>
      </p:bgPr>
    </p:bg>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dirty="0"/>
              <a:t>“Quote goes here </a:t>
            </a:r>
            <a:br>
              <a:rPr lang="en-US" noProof="0" dirty="0"/>
            </a:br>
            <a:r>
              <a:rPr lang="en-US" noProof="0" dirty="0"/>
              <a:t>and here.”</a:t>
            </a:r>
          </a:p>
          <a:p>
            <a:pPr lvl="1"/>
            <a:r>
              <a:rPr lang="en-US" noProof="0" dirty="0"/>
              <a:t>Source</a:t>
            </a:r>
          </a:p>
        </p:txBody>
      </p:sp>
    </p:spTree>
    <p:extLst>
      <p:ext uri="{BB962C8B-B14F-4D97-AF65-F5344CB8AC3E}">
        <p14:creationId xmlns:p14="http://schemas.microsoft.com/office/powerpoint/2010/main" val="3647991447"/>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5" y="0"/>
            <a:ext cx="4068000"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p:cNvSpPr>
            <a:spLocks noGrp="1"/>
          </p:cNvSpPr>
          <p:nvPr>
            <p:ph type="body" sz="quarter" idx="11" hasCustomPrompt="1"/>
          </p:nvPr>
        </p:nvSpPr>
        <p:spPr bwMode="black">
          <a:xfrm>
            <a:off x="503999" y="1620000"/>
            <a:ext cx="7092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3" name="Title"/>
          <p:cNvSpPr>
            <a:spLocks noGrp="1"/>
          </p:cNvSpPr>
          <p:nvPr>
            <p:ph type="title" hasCustomPrompt="1"/>
          </p:nvPr>
        </p:nvSpPr>
        <p:spPr>
          <a:xfrm>
            <a:off x="504001" y="504000"/>
            <a:ext cx="7092000"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425020262"/>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1" userDrawn="1">
          <p15:clr>
            <a:srgbClr val="FBAE40"/>
          </p15:clr>
        </p15:guide>
        <p15:guide id="3" pos="4786" userDrawn="1">
          <p15:clr>
            <a:srgbClr val="FBAE40"/>
          </p15:clr>
        </p15:guide>
        <p15:guide id="4" pos="5119" userDrawn="1">
          <p15:clr>
            <a:srgbClr val="FBAE40"/>
          </p15:clr>
        </p15:guide>
        <p15:guide id="5" orient="horz" pos="317" userDrawn="1">
          <p15:clr>
            <a:srgbClr val="FBAE40"/>
          </p15:clr>
        </p15:guide>
        <p15:guide id="6" orient="horz" pos="551" userDrawn="1">
          <p15:clr>
            <a:srgbClr val="FBAE40"/>
          </p15:clr>
        </p15:guide>
        <p15:guide id="7" orient="horz" pos="102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Text with Image 1/2">
    <p:spTree>
      <p:nvGrpSpPr>
        <p:cNvPr id="1" name=""/>
        <p:cNvGrpSpPr/>
        <p:nvPr/>
      </p:nvGrpSpPr>
      <p:grpSpPr>
        <a:xfrm>
          <a:off x="0" y="0"/>
          <a:ext cx="0" cy="0"/>
          <a:chOff x="0" y="0"/>
          <a:chExt cx="0" cy="0"/>
        </a:xfrm>
      </p:grpSpPr>
      <p:sp>
        <p:nvSpPr>
          <p:cNvPr id="5" name="Picture Placeholder 1/2 right"/>
          <p:cNvSpPr>
            <a:spLocks noGrp="1"/>
          </p:cNvSpPr>
          <p:nvPr>
            <p:ph type="pic" sz="quarter" idx="10" hasCustomPrompt="1"/>
          </p:nvPr>
        </p:nvSpPr>
        <p:spPr bwMode="gray">
          <a:xfrm>
            <a:off x="6097588" y="0"/>
            <a:ext cx="6097587"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1/2"/>
          <p:cNvSpPr>
            <a:spLocks noGrp="1"/>
          </p:cNvSpPr>
          <p:nvPr>
            <p:ph type="body" sz="quarter" idx="11" hasCustomPrompt="1"/>
          </p:nvPr>
        </p:nvSpPr>
        <p:spPr bwMode="black">
          <a:xfrm>
            <a:off x="503999" y="1620000"/>
            <a:ext cx="5112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2" name="Title"/>
          <p:cNvSpPr>
            <a:spLocks noGrp="1"/>
          </p:cNvSpPr>
          <p:nvPr>
            <p:ph type="title" hasCustomPrompt="1"/>
          </p:nvPr>
        </p:nvSpPr>
        <p:spPr>
          <a:xfrm>
            <a:off x="504001" y="504000"/>
            <a:ext cx="5112000"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552787710"/>
      </p:ext>
    </p:extLst>
  </p:cSld>
  <p:clrMapOvr>
    <a:masterClrMapping/>
  </p:clrMapOvr>
  <p:extLst>
    <p:ext uri="{DCECCB84-F9BA-43D5-87BE-67443E8EF086}">
      <p15:sldGuideLst xmlns:p15="http://schemas.microsoft.com/office/powerpoint/2012/main">
        <p15:guide id="1" pos="3841"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3991" userDrawn="1">
          <p15:clr>
            <a:srgbClr val="FBAE40"/>
          </p15:clr>
        </p15:guide>
        <p15:guide id="6" pos="3538" userDrawn="1">
          <p15:clr>
            <a:srgbClr val="FBAE40"/>
          </p15:clr>
        </p15:guide>
        <p15:guide id="7" pos="317"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without Image">
    <p:spTree>
      <p:nvGrpSpPr>
        <p:cNvPr id="1" name=""/>
        <p:cNvGrpSpPr/>
        <p:nvPr/>
      </p:nvGrpSpPr>
      <p:grpSpPr>
        <a:xfrm>
          <a:off x="0" y="0"/>
          <a:ext cx="0" cy="0"/>
          <a:chOff x="0" y="0"/>
          <a:chExt cx="0" cy="0"/>
        </a:xfrm>
      </p:grpSpPr>
      <p:sp>
        <p:nvSpPr>
          <p:cNvPr id="24" name="Classification"/>
          <p:cNvSpPr txBox="1"/>
          <p:nvPr userDrawn="1"/>
        </p:nvSpPr>
        <p:spPr>
          <a:xfrm>
            <a:off x="288000"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dirty="0"/>
              <a:t>INTERNAL</a:t>
            </a:r>
          </a:p>
        </p:txBody>
      </p:sp>
      <p:sp>
        <p:nvSpPr>
          <p:cNvPr id="6" name="Speaker"/>
          <p:cNvSpPr>
            <a:spLocks noGrp="1"/>
          </p:cNvSpPr>
          <p:nvPr userDrawn="1">
            <p:ph type="subTitle" idx="1" hasCustomPrompt="1"/>
          </p:nvPr>
        </p:nvSpPr>
        <p:spPr bwMode="black">
          <a:xfrm>
            <a:off x="287999" y="4268503"/>
            <a:ext cx="11628000"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dirty="0"/>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dirty="0"/>
              <a:t>Month 00, 2020</a:t>
            </a:r>
          </a:p>
        </p:txBody>
      </p:sp>
      <p:sp>
        <p:nvSpPr>
          <p:cNvPr id="4" name="Title 3"/>
          <p:cNvSpPr>
            <a:spLocks noGrp="1"/>
          </p:cNvSpPr>
          <p:nvPr>
            <p:ph type="title" hasCustomPrompt="1"/>
          </p:nvPr>
        </p:nvSpPr>
        <p:spPr>
          <a:xfrm>
            <a:off x="288000" y="2706317"/>
            <a:ext cx="116280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sz="3600" dirty="0"/>
              <a:t>Presentation Title </a:t>
            </a:r>
            <a:br>
              <a:rPr lang="en-US" sz="3600" dirty="0"/>
            </a:br>
            <a:r>
              <a:rPr lang="en-US" sz="3600" dirty="0"/>
              <a:t>Goes Here and Here.</a:t>
            </a:r>
            <a:endParaRPr lang="de-DE" sz="3600" kern="0" dirty="0" err="1">
              <a:ea typeface="Arial Unicode MS" pitchFamily="34" charset="-128"/>
              <a:cs typeface="Arial Unicode MS" pitchFamily="34" charset="-128"/>
            </a:endParaRPr>
          </a:p>
        </p:txBody>
      </p:sp>
      <p:pic>
        <p:nvPicPr>
          <p:cNvPr id="11" name="SAP Logo" descr="SAP Logo" title="SAP Logo">
            <a:extLst>
              <a:ext uri="{FF2B5EF4-FFF2-40B4-BE49-F238E27FC236}">
                <a16:creationId xmlns:a16="http://schemas.microsoft.com/office/drawing/2014/main" id="{6F2859FE-B410-4A33-8F65-BF8D846379ED}"/>
              </a:ext>
            </a:extLst>
          </p:cNvPr>
          <p:cNvPicPr>
            <a:picLocks noChangeAspect="1"/>
          </p:cNvPicPr>
          <p:nvPr userDrawn="1"/>
        </p:nvPicPr>
        <p:blipFill>
          <a:blip r:embed="rId2"/>
          <a:stretch>
            <a:fillRect/>
          </a:stretch>
        </p:blipFill>
        <p:spPr>
          <a:xfrm>
            <a:off x="9950552" y="6217668"/>
            <a:ext cx="1963636" cy="360000"/>
          </a:xfrm>
          <a:prstGeom prst="rect">
            <a:avLst/>
          </a:prstGeom>
        </p:spPr>
      </p:pic>
      <p:pic>
        <p:nvPicPr>
          <p:cNvPr id="7" name="SAP Ariba Logo" descr="SAP Ariba Logo" title="SAP Ariba Logo">
            <a:extLst>
              <a:ext uri="{FF2B5EF4-FFF2-40B4-BE49-F238E27FC236}">
                <a16:creationId xmlns:a16="http://schemas.microsoft.com/office/drawing/2014/main" id="{06AF123D-7459-4F1F-9994-80A407155E0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invGray">
          <a:xfrm>
            <a:off x="288000" y="1880235"/>
            <a:ext cx="1108174" cy="216000"/>
          </a:xfrm>
          <a:prstGeom prst="rect">
            <a:avLst/>
          </a:prstGeom>
        </p:spPr>
      </p:pic>
    </p:spTree>
    <p:extLst>
      <p:ext uri="{BB962C8B-B14F-4D97-AF65-F5344CB8AC3E}">
        <p14:creationId xmlns:p14="http://schemas.microsoft.com/office/powerpoint/2010/main" val="1982410628"/>
      </p:ext>
    </p:extLst>
  </p:cSld>
  <p:clrMapOvr>
    <a:masterClrMapping/>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orient="horz" pos="2688" userDrawn="1">
          <p15:clr>
            <a:srgbClr val="FBAE40"/>
          </p15:clr>
        </p15:guide>
        <p15:guide id="4" orient="horz" pos="2334" userDrawn="1">
          <p15:clr>
            <a:srgbClr val="FBAE40"/>
          </p15:clr>
        </p15:guide>
        <p15:guide id="5" orient="horz" pos="2960" userDrawn="1">
          <p15:clr>
            <a:srgbClr val="FBAE40"/>
          </p15:clr>
        </p15:guide>
        <p15:guide id="6" pos="7506" userDrawn="1">
          <p15:clr>
            <a:srgbClr val="FBAE40"/>
          </p15:clr>
        </p15:guide>
        <p15:guide id="7" orient="horz" pos="4142"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full image"/>
          <p:cNvSpPr>
            <a:spLocks noGrp="1"/>
          </p:cNvSpPr>
          <p:nvPr>
            <p:ph type="pic" sz="quarter" idx="10" hasCustomPrompt="1"/>
          </p:nvPr>
        </p:nvSpPr>
        <p:spPr bwMode="gray">
          <a:xfrm>
            <a:off x="1" y="0"/>
            <a:ext cx="12195175"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Tree>
    <p:extLst>
      <p:ext uri="{BB962C8B-B14F-4D97-AF65-F5344CB8AC3E}">
        <p14:creationId xmlns:p14="http://schemas.microsoft.com/office/powerpoint/2010/main" val="41397911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620000"/>
            <a:ext cx="5328000" cy="4716000"/>
          </a:xfrm>
          <a:noFill/>
        </p:spPr>
        <p:txBody>
          <a:bodyPr vert="horz" lIns="0" tIns="1512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screenshot</a:t>
            </a:r>
            <a:endParaRPr lang="de-DE" dirty="0"/>
          </a:p>
        </p:txBody>
      </p:sp>
      <p:sp>
        <p:nvSpPr>
          <p:cNvPr id="4" name="Text Placeholder"/>
          <p:cNvSpPr>
            <a:spLocks noGrp="1"/>
          </p:cNvSpPr>
          <p:nvPr>
            <p:ph type="body" sz="quarter" idx="10" hasCustomPrompt="1"/>
          </p:nvPr>
        </p:nvSpPr>
        <p:spPr>
          <a:xfrm>
            <a:off x="504000"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2872272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1020" userDrawn="1">
          <p15:clr>
            <a:srgbClr val="FBAE40"/>
          </p15:clr>
        </p15:guide>
        <p15:guide id="3" pos="3674" userDrawn="1">
          <p15:clr>
            <a:srgbClr val="FBAE40"/>
          </p15:clr>
        </p15:guide>
        <p15:guide id="4" pos="4008" userDrawn="1">
          <p15:clr>
            <a:srgbClr val="FBAE40"/>
          </p15:clr>
        </p15:guide>
        <p15:guide id="5" pos="7364" userDrawn="1">
          <p15:clr>
            <a:srgbClr val="FBAE40"/>
          </p15:clr>
        </p15:guide>
        <p15:guide id="6" orient="horz" pos="317" userDrawn="1">
          <p15:clr>
            <a:srgbClr val="FBAE40"/>
          </p15:clr>
        </p15:guide>
        <p15:guide id="7" orient="horz" pos="551" userDrawn="1">
          <p15:clr>
            <a:srgbClr val="FBAE40"/>
          </p15:clr>
        </p15:guide>
        <p15:guide id="8" orient="horz" pos="3991"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620000"/>
            <a:ext cx="11185200" cy="4716000"/>
          </a:xfrm>
          <a:noFill/>
        </p:spPr>
        <p:txBody>
          <a:bodyPr tIns="1368000"/>
          <a:lstStyle>
            <a:lvl1pPr algn="ctr">
              <a:defRPr sz="1400" b="0"/>
            </a:lvl1pPr>
          </a:lstStyle>
          <a:p>
            <a:pPr lvl="0"/>
            <a:r>
              <a:rPr lang="en-US" dirty="0"/>
              <a:t>Click to add content</a:t>
            </a:r>
          </a:p>
        </p:txBody>
      </p:sp>
      <p:sp>
        <p:nvSpPr>
          <p:cNvPr id="2"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41860987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3991" userDrawn="1">
          <p15:clr>
            <a:srgbClr val="FBAE40"/>
          </p15:clr>
        </p15:guide>
        <p15:guide id="6" pos="7364"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342181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Thank You and Contact Information">
    <p:spTree>
      <p:nvGrpSpPr>
        <p:cNvPr id="1" name=""/>
        <p:cNvGrpSpPr/>
        <p:nvPr/>
      </p:nvGrpSpPr>
      <p:grpSpPr>
        <a:xfrm>
          <a:off x="0" y="0"/>
          <a:ext cx="0" cy="0"/>
          <a:chOff x="0" y="0"/>
          <a:chExt cx="0" cy="0"/>
        </a:xfrm>
      </p:grpSpPr>
      <p:pic>
        <p:nvPicPr>
          <p:cNvPr id="6" name="SAP Logo" descr="SAP Logo" title="SAP Logo"/>
          <p:cNvPicPr>
            <a:picLocks noChangeAspect="1"/>
          </p:cNvPicPr>
          <p:nvPr userDrawn="1"/>
        </p:nvPicPr>
        <p:blipFill>
          <a:blip r:embed="rId2"/>
          <a:stretch>
            <a:fillRect/>
          </a:stretch>
        </p:blipFill>
        <p:spPr>
          <a:xfrm>
            <a:off x="9727200" y="5994000"/>
            <a:ext cx="1963636" cy="360000"/>
          </a:xfrm>
          <a:prstGeom prst="rect">
            <a:avLst/>
          </a:prstGeom>
        </p:spPr>
      </p:pic>
      <p:sp>
        <p:nvSpPr>
          <p:cNvPr id="93" name="Contact information"/>
          <p:cNvSpPr>
            <a:spLocks noGrp="1"/>
          </p:cNvSpPr>
          <p:nvPr>
            <p:ph type="body" sz="quarter" idx="10" hasCustomPrompt="1"/>
          </p:nvPr>
        </p:nvSpPr>
        <p:spPr>
          <a:xfrm>
            <a:off x="504000" y="2905487"/>
            <a:ext cx="5593588" cy="2501010"/>
          </a:xfrm>
        </p:spPr>
        <p:txBody>
          <a:bodyPr anchor="t" anchorCtr="0">
            <a:noAutofit/>
          </a:bodyPr>
          <a:lstStyle>
            <a:lvl1pPr>
              <a:spcBef>
                <a:spcPts val="0"/>
              </a:spcBef>
              <a:spcAft>
                <a:spcPts val="1200"/>
              </a:spcAft>
              <a:defRPr sz="1600" b="0"/>
            </a:lvl1pPr>
            <a:lvl2pPr marL="0" indent="0">
              <a:spcBef>
                <a:spcPts val="0"/>
              </a:spcBef>
              <a:buNone/>
              <a:defRPr sz="1600" b="0"/>
            </a:lvl2pPr>
          </a:lstStyle>
          <a:p>
            <a:r>
              <a:rPr lang="en-US" dirty="0"/>
              <a:t>Contact information:</a:t>
            </a:r>
          </a:p>
          <a:p>
            <a:pPr lvl="1"/>
            <a:r>
              <a:rPr lang="en-US" dirty="0"/>
              <a:t>F name L name</a:t>
            </a:r>
          </a:p>
          <a:p>
            <a:pPr lvl="1"/>
            <a:r>
              <a:rPr lang="en-US" dirty="0"/>
              <a:t>Title</a:t>
            </a:r>
          </a:p>
          <a:p>
            <a:pPr lvl="1"/>
            <a:r>
              <a:rPr lang="en-US" dirty="0"/>
              <a:t>Address</a:t>
            </a:r>
          </a:p>
          <a:p>
            <a:pPr lvl="1"/>
            <a:r>
              <a:rPr lang="en-US" dirty="0"/>
              <a:t>Phone number</a:t>
            </a:r>
          </a:p>
        </p:txBody>
      </p:sp>
      <p:sp>
        <p:nvSpPr>
          <p:cNvPr id="2" name="Thank you"/>
          <p:cNvSpPr>
            <a:spLocks noGrp="1"/>
          </p:cNvSpPr>
          <p:nvPr>
            <p:ph type="ctrTitle" hasCustomPrompt="1"/>
          </p:nvPr>
        </p:nvSpPr>
        <p:spPr bwMode="gray">
          <a:xfrm>
            <a:off x="504000" y="1467009"/>
            <a:ext cx="5593588" cy="923116"/>
          </a:xfrm>
        </p:spPr>
        <p:txBody>
          <a:bodyPr anchor="t" anchorCtr="0">
            <a:noAutofit/>
          </a:bodyPr>
          <a:lstStyle>
            <a:lvl1pPr>
              <a:defRPr sz="5500">
                <a:solidFill>
                  <a:schemeClr val="accent1"/>
                </a:solidFill>
                <a:latin typeface="+mj-lt"/>
              </a:defRPr>
            </a:lvl1pPr>
          </a:lstStyle>
          <a:p>
            <a:r>
              <a:rPr lang="en-US" dirty="0"/>
              <a:t>Thank you.</a:t>
            </a:r>
            <a:endParaRPr lang="de-DE" dirty="0"/>
          </a:p>
        </p:txBody>
      </p:sp>
      <p:pic>
        <p:nvPicPr>
          <p:cNvPr id="5" name="SAP Ariba Logo" descr="SAP Ariba Logo" title="SAP Ariba Logo">
            <a:extLst>
              <a:ext uri="{FF2B5EF4-FFF2-40B4-BE49-F238E27FC236}">
                <a16:creationId xmlns:a16="http://schemas.microsoft.com/office/drawing/2014/main" id="{EBB5B608-C65E-42D4-9C7C-39EACE29FE5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invGray">
          <a:xfrm>
            <a:off x="504000" y="504000"/>
            <a:ext cx="1108174" cy="216000"/>
          </a:xfrm>
          <a:prstGeom prst="rect">
            <a:avLst/>
          </a:prstGeom>
        </p:spPr>
      </p:pic>
    </p:spTree>
    <p:extLst>
      <p:ext uri="{BB962C8B-B14F-4D97-AF65-F5344CB8AC3E}">
        <p14:creationId xmlns:p14="http://schemas.microsoft.com/office/powerpoint/2010/main" val="781090314"/>
      </p:ext>
    </p:extLst>
  </p:cSld>
  <p:clrMapOvr>
    <a:masterClrMapping/>
  </p:clrMapOvr>
  <p:hf sldNum="0" hdr="0" ftr="0" dt="0"/>
  <p:extLst>
    <p:ext uri="{DCECCB84-F9BA-43D5-87BE-67443E8EF086}">
      <p15:sldGuideLst xmlns:p15="http://schemas.microsoft.com/office/powerpoint/2012/main">
        <p15:guide id="1" pos="7364" userDrawn="1">
          <p15:clr>
            <a:srgbClr val="FBAE40"/>
          </p15:clr>
        </p15:guide>
        <p15:guide id="2" orient="horz" pos="924" userDrawn="1">
          <p15:clr>
            <a:srgbClr val="FBAE40"/>
          </p15:clr>
        </p15:guide>
        <p15:guide id="4" orient="horz" pos="1830" userDrawn="1">
          <p15:clr>
            <a:srgbClr val="FBAE40"/>
          </p15:clr>
        </p15:guide>
        <p15:guide id="5" orient="horz" pos="4000" userDrawn="1">
          <p15:clr>
            <a:srgbClr val="FBAE40"/>
          </p15:clr>
        </p15:guide>
        <p15:guide id="6" pos="317" userDrawn="1">
          <p15:clr>
            <a:srgbClr val="FBAE40"/>
          </p15:clr>
        </p15:guide>
        <p15:guide id="8" pos="3841" userDrawn="1">
          <p15:clr>
            <a:srgbClr val="FBAE40"/>
          </p15:clr>
        </p15:guide>
        <p15:guide id="9" orient="horz" pos="318"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opyright">
    <p:spTree>
      <p:nvGrpSpPr>
        <p:cNvPr id="1" name=""/>
        <p:cNvGrpSpPr/>
        <p:nvPr/>
      </p:nvGrpSpPr>
      <p:grpSpPr>
        <a:xfrm>
          <a:off x="0" y="0"/>
          <a:ext cx="0" cy="0"/>
          <a:chOff x="0" y="0"/>
          <a:chExt cx="0" cy="0"/>
        </a:xfrm>
      </p:grpSpPr>
      <p:pic>
        <p:nvPicPr>
          <p:cNvPr id="19" name="SAP Logo" descr="SAP Logo" title="SAP Logo"/>
          <p:cNvPicPr>
            <a:picLocks noChangeAspect="1"/>
          </p:cNvPicPr>
          <p:nvPr userDrawn="1"/>
        </p:nvPicPr>
        <p:blipFill>
          <a:blip r:embed="rId2"/>
          <a:stretch>
            <a:fillRect/>
          </a:stretch>
        </p:blipFill>
        <p:spPr>
          <a:xfrm>
            <a:off x="9727200" y="5994000"/>
            <a:ext cx="1963636" cy="360000"/>
          </a:xfrm>
          <a:prstGeom prst="rect">
            <a:avLst/>
          </a:prstGeom>
        </p:spPr>
      </p:pic>
      <p:sp>
        <p:nvSpPr>
          <p:cNvPr id="30" name="Copyright information English"/>
          <p:cNvSpPr txBox="1"/>
          <p:nvPr userDrawn="1"/>
        </p:nvSpPr>
        <p:spPr bwMode="black">
          <a:xfrm>
            <a:off x="503998" y="2645292"/>
            <a:ext cx="5872310" cy="3708708"/>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800" b="0" noProof="0" dirty="0"/>
              <a:t>© 2020 SAP SE or an SAP affiliate company. All rights reserved.</a:t>
            </a:r>
            <a:endParaRPr lang="de-DE" sz="800" kern="0" dirty="0">
              <a:ea typeface="Arial Unicode MS" pitchFamily="34" charset="-128"/>
              <a:cs typeface="Arial Unicode MS" pitchFamily="34" charset="-128"/>
            </a:endParaRPr>
          </a:p>
          <a:p>
            <a:pPr>
              <a:spcBef>
                <a:spcPts val="600"/>
              </a:spcBef>
            </a:pPr>
            <a:r>
              <a:rPr lang="en-US" sz="800" kern="1200" dirty="0">
                <a:solidFill>
                  <a:schemeClr val="tx1"/>
                </a:solidFill>
                <a:latin typeface="Arial"/>
                <a:ea typeface="Arial Unicode MS" panose="020B0604020202020204" pitchFamily="34" charset="-128"/>
                <a:cs typeface="+mn-cs"/>
              </a:rPr>
              <a:t>No part of this publication may be reproduced or transmitted in any form or for any purpose without the express permission of SAP SE or an SAP affiliate company.</a:t>
            </a:r>
          </a:p>
          <a:p>
            <a:pPr>
              <a:spcBef>
                <a:spcPts val="600"/>
              </a:spcBef>
            </a:pPr>
            <a:r>
              <a:rPr lang="en-US" sz="800" kern="1200" dirty="0">
                <a:solidFill>
                  <a:schemeClr val="tx1"/>
                </a:solidFill>
                <a:latin typeface="Arial"/>
                <a:ea typeface="Arial Unicode MS" panose="020B0604020202020204" pitchFamily="34" charset="-128"/>
                <a:cs typeface="+mn-cs"/>
              </a:rPr>
              <a:t>The information contained herein may be changed without prior notice. Some software products marketed by SAP SE and its distributors contain proprietary software components of other software vendors. National product specifications may vary.</a:t>
            </a:r>
          </a:p>
          <a:p>
            <a:pPr>
              <a:spcBef>
                <a:spcPts val="600"/>
              </a:spcBef>
            </a:pPr>
            <a:r>
              <a:rPr lang="en-US" sz="800" kern="1200" dirty="0">
                <a:solidFill>
                  <a:schemeClr val="tx1"/>
                </a:solidFill>
                <a:latin typeface="Arial"/>
                <a:ea typeface="Arial Unicode MS" panose="020B0604020202020204" pitchFamily="34" charset="-128"/>
                <a:cs typeface="+mn-cs"/>
              </a:rPr>
              <a:t>These materials are provided by SAP SE or an SAP affiliate company for informational purposes only, without representation or warranty of any kind, and SAP or its affiliated companies shall not be liable for errors or omissions with respect to the materials. The only warranties for SAP or SAP affiliate company products and services are those that are set forth in the express warranty statements accompanying such products and services, if any. Nothing herein should be construed as constituting an additional warranty. </a:t>
            </a:r>
          </a:p>
          <a:p>
            <a:pPr>
              <a:spcBef>
                <a:spcPts val="600"/>
              </a:spcBef>
            </a:pPr>
            <a:r>
              <a:rPr lang="en-US" sz="800" kern="1200" dirty="0">
                <a:solidFill>
                  <a:schemeClr val="tx1"/>
                </a:solidFill>
                <a:latin typeface="Arial"/>
                <a:ea typeface="Arial Unicode MS" panose="020B0604020202020204" pitchFamily="34" charset="-128"/>
                <a:cs typeface="+mn-cs"/>
              </a:rPr>
              <a:t>In particular, SAP SE or its affiliated companies have no obligation to pursue any course of business outlined in this document or any related presentation, or to develop or release any functionality mentioned therein. This document, or any related presentation, and SAP SE’s or its affiliated companies’ strategy and possible future developments, products, and/or platforms, directions, and functionality are all subject to change and may be changed by SAP SE or its affiliated companies at any time for any reason without notice. The information in this document is not a commitment, promise, or legal obligation to deliver any material, code, or functionality. All forward-looking statements are subject to various</a:t>
            </a:r>
            <a:r>
              <a:rPr lang="en-US" sz="800" kern="1200" baseline="0" dirty="0">
                <a:solidFill>
                  <a:schemeClr val="tx1"/>
                </a:solidFill>
                <a:latin typeface="Arial"/>
                <a:ea typeface="Arial Unicode MS" panose="020B0604020202020204" pitchFamily="34" charset="-128"/>
                <a:cs typeface="+mn-cs"/>
              </a:rPr>
              <a:t> </a:t>
            </a:r>
            <a:r>
              <a:rPr lang="en-US" sz="800" kern="1200" dirty="0">
                <a:solidFill>
                  <a:schemeClr val="tx1"/>
                </a:solidFill>
                <a:latin typeface="Arial"/>
                <a:ea typeface="Arial Unicode MS" panose="020B0604020202020204" pitchFamily="34" charset="-128"/>
                <a:cs typeface="+mn-cs"/>
              </a:rPr>
              <a:t>risks and uncertainties that could cause actual results to differ materially from expectations. Readers are cautioned not to place undue reliance on these forward-looking statements, and they should not be relied upon in making purchasing decisions.</a:t>
            </a:r>
          </a:p>
          <a:p>
            <a:pPr>
              <a:spcBef>
                <a:spcPts val="600"/>
              </a:spcBef>
            </a:pPr>
            <a:r>
              <a:rPr lang="en-US" sz="800" kern="1200" dirty="0">
                <a:solidFill>
                  <a:schemeClr val="tx1"/>
                </a:solidFill>
                <a:latin typeface="Arial"/>
                <a:ea typeface="Arial Unicode MS" panose="020B0604020202020204" pitchFamily="34" charset="-128"/>
                <a:cs typeface="+mn-cs"/>
              </a:rPr>
              <a:t>SAP and other SAP products and services mentioned herein as well as their respective logos are trademarks or registered trademarks of SAP SE (or an SAP affiliate company) in Germany and other countries. All other product and service names mentioned are the trademarks of their respective companies. </a:t>
            </a:r>
          </a:p>
          <a:p>
            <a:pPr>
              <a:spcBef>
                <a:spcPts val="600"/>
              </a:spcBef>
            </a:pPr>
            <a:r>
              <a:rPr lang="en-US" sz="800" kern="1200" dirty="0">
                <a:solidFill>
                  <a:schemeClr val="tx1"/>
                </a:solidFill>
                <a:latin typeface="Arial"/>
                <a:ea typeface="Arial Unicode MS" panose="020B0604020202020204" pitchFamily="34" charset="-128"/>
                <a:cs typeface="+mn-cs"/>
              </a:rPr>
              <a:t>See </a:t>
            </a:r>
            <a:r>
              <a:rPr lang="en-US" sz="800" kern="1200" dirty="0">
                <a:solidFill>
                  <a:schemeClr val="tx1"/>
                </a:solidFill>
                <a:latin typeface="Arial"/>
                <a:ea typeface="Arial Unicode MS" panose="020B0604020202020204" pitchFamily="34" charset="-128"/>
                <a:cs typeface="+mn-cs"/>
                <a:hlinkClick r:id="rId3"/>
              </a:rPr>
              <a:t>www.sap.com/copyright</a:t>
            </a:r>
            <a:r>
              <a:rPr lang="en-US" sz="800" kern="1200" dirty="0">
                <a:solidFill>
                  <a:schemeClr val="tx1"/>
                </a:solidFill>
                <a:latin typeface="Arial"/>
                <a:ea typeface="Arial Unicode MS" panose="020B0604020202020204" pitchFamily="34" charset="-128"/>
                <a:cs typeface="+mn-cs"/>
              </a:rPr>
              <a:t> for additional trademark information and notices.</a:t>
            </a:r>
          </a:p>
        </p:txBody>
      </p:sp>
      <p:sp>
        <p:nvSpPr>
          <p:cNvPr id="31" name="www.sap.com - contact SAP link">
            <a:hlinkClick r:id="rId4" tooltip="www.sap.com/contactsap"/>
          </p:cNvPr>
          <p:cNvSpPr txBox="1"/>
          <p:nvPr userDrawn="1"/>
        </p:nvSpPr>
        <p:spPr bwMode="black">
          <a:xfrm>
            <a:off x="503238" y="2461398"/>
            <a:ext cx="2215390"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1100" b="1" kern="1200" dirty="0">
                <a:solidFill>
                  <a:schemeClr val="accent1"/>
                </a:solidFill>
                <a:latin typeface="Arial"/>
                <a:ea typeface="Arial Unicode MS" panose="020B0604020202020204" pitchFamily="34" charset="-128"/>
                <a:cs typeface="+mn-cs"/>
              </a:rPr>
              <a:t>www.sap.com</a:t>
            </a:r>
            <a:r>
              <a:rPr lang="en-US" sz="1100" b="1" kern="1200" dirty="0">
                <a:solidFill>
                  <a:schemeClr val="tx1"/>
                </a:solidFill>
                <a:latin typeface="Arial"/>
                <a:ea typeface="Arial Unicode MS" panose="020B0604020202020204" pitchFamily="34" charset="-128"/>
                <a:cs typeface="+mn-cs"/>
              </a:rPr>
              <a:t>/contactsap</a:t>
            </a:r>
          </a:p>
        </p:txBody>
      </p:sp>
      <p:sp>
        <p:nvSpPr>
          <p:cNvPr id="37" name="Follow all of SAP"/>
          <p:cNvSpPr txBox="1"/>
          <p:nvPr userDrawn="1"/>
        </p:nvSpPr>
        <p:spPr bwMode="black">
          <a:xfrm>
            <a:off x="503997" y="1461001"/>
            <a:ext cx="1228549"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1100" b="0" kern="1200" dirty="0">
                <a:solidFill>
                  <a:schemeClr val="tx1"/>
                </a:solidFill>
                <a:latin typeface="Arial"/>
                <a:ea typeface="Arial Unicode MS" panose="020B0604020202020204" pitchFamily="34" charset="-128"/>
                <a:cs typeface="+mn-cs"/>
              </a:rPr>
              <a:t>Follow us</a:t>
            </a:r>
          </a:p>
        </p:txBody>
      </p:sp>
      <p:pic>
        <p:nvPicPr>
          <p:cNvPr id="10" name="SAP Ariba Logo" descr="SAP Ariba Logo" title="SAP Ariba Logo">
            <a:extLst>
              <a:ext uri="{FF2B5EF4-FFF2-40B4-BE49-F238E27FC236}">
                <a16:creationId xmlns:a16="http://schemas.microsoft.com/office/drawing/2014/main" id="{4E800222-D95D-49AC-BFA2-064F0A24C41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bwMode="invGray">
          <a:xfrm>
            <a:off x="504000" y="504000"/>
            <a:ext cx="1108174" cy="216000"/>
          </a:xfrm>
          <a:prstGeom prst="rect">
            <a:avLst/>
          </a:prstGeom>
        </p:spPr>
      </p:pic>
      <p:pic>
        <p:nvPicPr>
          <p:cNvPr id="11" name="Linkedin icon with link">
            <a:hlinkClick r:id="rId6"/>
            <a:extLst>
              <a:ext uri="{FF2B5EF4-FFF2-40B4-BE49-F238E27FC236}">
                <a16:creationId xmlns:a16="http://schemas.microsoft.com/office/drawing/2014/main" id="{251261BD-F09F-D746-9481-92FEE8995604}"/>
              </a:ext>
            </a:extLst>
          </p:cNvPr>
          <p:cNvPicPr>
            <a:picLocks noChangeAspect="1"/>
          </p:cNvPicPr>
          <p:nvPr userDrawn="1"/>
        </p:nvPicPr>
        <p:blipFill>
          <a:blip r:embed="rId7"/>
          <a:srcRect/>
          <a:stretch/>
        </p:blipFill>
        <p:spPr>
          <a:xfrm>
            <a:off x="2257487" y="1749959"/>
            <a:ext cx="361809" cy="361809"/>
          </a:xfrm>
          <a:prstGeom prst="rect">
            <a:avLst/>
          </a:prstGeom>
        </p:spPr>
      </p:pic>
      <p:pic>
        <p:nvPicPr>
          <p:cNvPr id="12" name="YouTube icon with link">
            <a:hlinkClick r:id="rId8"/>
            <a:extLst>
              <a:ext uri="{FF2B5EF4-FFF2-40B4-BE49-F238E27FC236}">
                <a16:creationId xmlns:a16="http://schemas.microsoft.com/office/drawing/2014/main" id="{824B7980-FBEC-3041-A577-CB28ACF6708B}"/>
              </a:ext>
            </a:extLst>
          </p:cNvPr>
          <p:cNvPicPr>
            <a:picLocks noChangeAspect="1"/>
          </p:cNvPicPr>
          <p:nvPr userDrawn="1"/>
        </p:nvPicPr>
        <p:blipFill>
          <a:blip r:embed="rId9"/>
          <a:srcRect/>
          <a:stretch/>
        </p:blipFill>
        <p:spPr>
          <a:xfrm>
            <a:off x="1666951" y="1749063"/>
            <a:ext cx="363600" cy="363600"/>
          </a:xfrm>
          <a:prstGeom prst="rect">
            <a:avLst/>
          </a:prstGeom>
        </p:spPr>
      </p:pic>
      <p:pic>
        <p:nvPicPr>
          <p:cNvPr id="17" name="Twitter icon with link">
            <a:hlinkClick r:id="rId10" tooltip="https://twitter.com/sap"/>
            <a:extLst>
              <a:ext uri="{FF2B5EF4-FFF2-40B4-BE49-F238E27FC236}">
                <a16:creationId xmlns:a16="http://schemas.microsoft.com/office/drawing/2014/main" id="{C7DD8D5A-9558-C641-B317-5E16E76AA0F3}"/>
              </a:ext>
            </a:extLst>
          </p:cNvPr>
          <p:cNvPicPr>
            <a:picLocks noChangeAspect="1"/>
          </p:cNvPicPr>
          <p:nvPr userDrawn="1"/>
        </p:nvPicPr>
        <p:blipFill>
          <a:blip r:embed="rId11"/>
          <a:srcRect/>
          <a:stretch/>
        </p:blipFill>
        <p:spPr>
          <a:xfrm>
            <a:off x="1078206" y="1749959"/>
            <a:ext cx="361809" cy="361809"/>
          </a:xfrm>
          <a:prstGeom prst="rect">
            <a:avLst/>
          </a:prstGeom>
        </p:spPr>
      </p:pic>
      <p:pic>
        <p:nvPicPr>
          <p:cNvPr id="18" name="Facebook icon with link">
            <a:hlinkClick r:id="rId12"/>
            <a:extLst>
              <a:ext uri="{FF2B5EF4-FFF2-40B4-BE49-F238E27FC236}">
                <a16:creationId xmlns:a16="http://schemas.microsoft.com/office/drawing/2014/main" id="{F025CC37-340C-DA49-B389-CC3B3E5AFB63}"/>
              </a:ext>
            </a:extLst>
          </p:cNvPr>
          <p:cNvPicPr>
            <a:picLocks noChangeAspect="1"/>
          </p:cNvPicPr>
          <p:nvPr userDrawn="1"/>
        </p:nvPicPr>
        <p:blipFill>
          <a:blip r:embed="rId13"/>
          <a:srcRect/>
          <a:stretch/>
        </p:blipFill>
        <p:spPr>
          <a:xfrm>
            <a:off x="487670" y="1749063"/>
            <a:ext cx="363600" cy="363600"/>
          </a:xfrm>
          <a:prstGeom prst="rect">
            <a:avLst/>
          </a:prstGeom>
        </p:spPr>
      </p:pic>
    </p:spTree>
    <p:extLst>
      <p:ext uri="{BB962C8B-B14F-4D97-AF65-F5344CB8AC3E}">
        <p14:creationId xmlns:p14="http://schemas.microsoft.com/office/powerpoint/2010/main" val="4519251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pyright German">
    <p:spTree>
      <p:nvGrpSpPr>
        <p:cNvPr id="1" name=""/>
        <p:cNvGrpSpPr/>
        <p:nvPr/>
      </p:nvGrpSpPr>
      <p:grpSpPr>
        <a:xfrm>
          <a:off x="0" y="0"/>
          <a:ext cx="0" cy="0"/>
          <a:chOff x="0" y="0"/>
          <a:chExt cx="0" cy="0"/>
        </a:xfrm>
      </p:grpSpPr>
      <p:pic>
        <p:nvPicPr>
          <p:cNvPr id="19" name="SAP Logo" descr="SAP Logo" title="SAP Logo"/>
          <p:cNvPicPr>
            <a:picLocks noChangeAspect="1"/>
          </p:cNvPicPr>
          <p:nvPr userDrawn="1"/>
        </p:nvPicPr>
        <p:blipFill>
          <a:blip r:embed="rId2"/>
          <a:stretch>
            <a:fillRect/>
          </a:stretch>
        </p:blipFill>
        <p:spPr>
          <a:xfrm>
            <a:off x="9727200" y="5994000"/>
            <a:ext cx="1963636" cy="360000"/>
          </a:xfrm>
          <a:prstGeom prst="rect">
            <a:avLst/>
          </a:prstGeom>
        </p:spPr>
      </p:pic>
      <p:sp>
        <p:nvSpPr>
          <p:cNvPr id="27" name="Copyright information-German"/>
          <p:cNvSpPr txBox="1"/>
          <p:nvPr userDrawn="1"/>
        </p:nvSpPr>
        <p:spPr bwMode="black">
          <a:xfrm>
            <a:off x="503238" y="2645292"/>
            <a:ext cx="6076808" cy="3708708"/>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800" b="0" noProof="0" dirty="0"/>
              <a:t>© 2020 SAP SE </a:t>
            </a:r>
            <a:r>
              <a:rPr lang="de-DE" sz="800" b="0" noProof="0" dirty="0"/>
              <a:t>oder ein SAP-Konzernunternehmen. Alle Rechte vorbehalten</a:t>
            </a:r>
            <a:r>
              <a:rPr lang="en-US" sz="800" b="0" noProof="0" dirty="0"/>
              <a:t>.</a:t>
            </a:r>
            <a:endParaRPr lang="de-DE" sz="800" kern="0" dirty="0">
              <a:ea typeface="Arial Unicode MS" pitchFamily="34" charset="-128"/>
              <a:cs typeface="Arial Unicode MS" pitchFamily="34" charset="-128"/>
            </a:endParaRPr>
          </a:p>
          <a:p>
            <a:pPr>
              <a:spcBef>
                <a:spcPts val="600"/>
              </a:spcBef>
            </a:pPr>
            <a:r>
              <a:rPr lang="de-DE" sz="800" kern="1200" noProof="0" dirty="0">
                <a:solidFill>
                  <a:schemeClr val="tx1"/>
                </a:solidFill>
                <a:effectLst/>
                <a:latin typeface="Arial"/>
                <a:ea typeface="+mn-ea"/>
                <a:cs typeface="+mn-cs"/>
              </a:rPr>
              <a:t>Weitergabe und Vervielfältigung dieser Publikation oder von Teilen daraus sind, zu welchem Zweck und in welcher Form auch immer, ohne die ausdrückliche schriftliche Genehmigung durch SAP SE oder ein SAP-Konzernunternehmen nicht gestattet.</a:t>
            </a:r>
          </a:p>
          <a:p>
            <a:pPr>
              <a:spcBef>
                <a:spcPts val="600"/>
              </a:spcBef>
            </a:pPr>
            <a:r>
              <a:rPr lang="de-DE" sz="800" kern="1200" noProof="0" dirty="0">
                <a:solidFill>
                  <a:schemeClr val="tx1"/>
                </a:solidFill>
                <a:effectLst/>
                <a:latin typeface="Arial"/>
                <a:ea typeface="+mn-ea"/>
                <a:cs typeface="+mn-cs"/>
              </a:rPr>
              <a:t>In dieser Publikation enthaltene Informationen können ohne vorherige Ankündigung geändert werden. Die von SAP SE oder deren Vertriebsfirmen angebotenen Softwareprodukte können Softwarekomponenten auch anderer Softwarehersteller enthalten. Produkte können länderspezifische Unterschiede aufweisen.</a:t>
            </a:r>
          </a:p>
          <a:p>
            <a:pPr>
              <a:spcBef>
                <a:spcPts val="600"/>
              </a:spcBef>
            </a:pPr>
            <a:r>
              <a:rPr lang="de-DE" sz="800" kern="1200" noProof="0" dirty="0">
                <a:solidFill>
                  <a:schemeClr val="tx1"/>
                </a:solidFill>
                <a:effectLst/>
                <a:latin typeface="Arial"/>
                <a:ea typeface="+mn-ea"/>
                <a:cs typeface="+mn-cs"/>
              </a:rPr>
              <a:t>Die vorliegenden Unterlagen werden von der SAP SE oder einem SAP-Konzernunternehmen bereitgestellt und dienen ausschließlich zu Informationszwecken. Die SAP SE oder ihre Konzernunternehmen übernehmen keinerlei Haftung oder Gewährleistung für Fehler oder Unvollständigkeiten in dieser Publikation. Die SAP SE oder ein SAP-Konzernunternehmen steht lediglich für Produkte und Dienstleistungen nach der Maßgabe ein, die in der Vereinbarung über die jeweiligen Produkte und Dienstleistungen ausdrücklich geregelt ist. Keine der hierin enthaltenen Informationen ist als zusätzliche Garantie zu interpretieren. </a:t>
            </a:r>
          </a:p>
          <a:p>
            <a:pPr>
              <a:spcBef>
                <a:spcPts val="600"/>
              </a:spcBef>
            </a:pPr>
            <a:r>
              <a:rPr lang="de-DE" sz="800" kern="1200" noProof="0" dirty="0">
                <a:solidFill>
                  <a:schemeClr val="tx1"/>
                </a:solidFill>
                <a:effectLst/>
                <a:latin typeface="Arial"/>
                <a:ea typeface="+mn-ea"/>
                <a:cs typeface="+mn-cs"/>
              </a:rPr>
              <a:t>Insbesondere sind die SAP SE oder ihre Konzernunternehmen in keiner Weise verpflichtet, in dieser Publikation oder einer zugehörigen Präsentation dargestellte Geschäftsabläufe zu verfolgen oder hierin wiedergegebene Funktionen zu entwickeln oder zu veröffentlichen. Diese Publikation oder eine zugehörige Präsentation, die Strategie und etwaige künftige Entwicklungen, Produkte und/oder Plattformen der SAP SE oder ihrer Konzernunternehmen können von der SAP SE oder ihren Konzernunternehmen jederzeit und ohne Angabe von Gründen unangekündigt geändert werden. Die in dieser Publikation enthaltenen Informationen stellen keine Zusage, kein Versprechen und keine rechtliche Verpflichtung zur Lieferung von Material, Code oder Funktionen dar. Sämtliche vorausschauenden Aussagen unterliegen unterschiedlichen Risiken und Unsicherheiten, durch die die tatsächlichen Ergebnisse von den Erwartungen abweichen können. Dem Leser wird empfohlen, diesen vorausschauenden Aussagen kein übertriebenes Vertrauen zu schenken und sich bei Kaufentscheidungen nicht auf sie zu stützen.</a:t>
            </a:r>
          </a:p>
          <a:p>
            <a:pPr>
              <a:spcBef>
                <a:spcPts val="600"/>
              </a:spcBef>
            </a:pPr>
            <a:r>
              <a:rPr lang="de-DE" sz="800" kern="1200" noProof="0" dirty="0">
                <a:solidFill>
                  <a:schemeClr val="tx1"/>
                </a:solidFill>
                <a:effectLst/>
                <a:latin typeface="Arial"/>
                <a:ea typeface="+mn-ea"/>
                <a:cs typeface="+mn-cs"/>
              </a:rPr>
              <a:t>SAP und andere in diesem Dokument erwähnte Produkte und Dienstleistungen von SAP sowie die dazugehörigen Logos sind Marken oder eingetragene Marken der SAP SE (oder von einem SAP-Konzernunternehmen) in Deutschland und verschiedenen anderen Ländern weltweit.</a:t>
            </a:r>
            <a:r>
              <a:rPr lang="de-DE" sz="800" kern="1200" baseline="0" noProof="0" dirty="0">
                <a:solidFill>
                  <a:schemeClr val="tx1"/>
                </a:solidFill>
                <a:effectLst/>
                <a:latin typeface="Arial"/>
                <a:ea typeface="+mn-ea"/>
                <a:cs typeface="+mn-cs"/>
              </a:rPr>
              <a:t> </a:t>
            </a:r>
            <a:r>
              <a:rPr lang="de-DE" sz="800" kern="1200" noProof="0" dirty="0">
                <a:solidFill>
                  <a:schemeClr val="tx1"/>
                </a:solidFill>
                <a:effectLst/>
                <a:latin typeface="Arial"/>
                <a:ea typeface="+mn-ea"/>
                <a:cs typeface="+mn-cs"/>
              </a:rPr>
              <a:t>Alle anderen Namen von Produkten und Dienstleistungen sind Marken der jeweiligen Firmen. </a:t>
            </a:r>
          </a:p>
          <a:p>
            <a:pPr>
              <a:spcBef>
                <a:spcPts val="600"/>
              </a:spcBef>
            </a:pPr>
            <a:r>
              <a:rPr lang="de-DE" sz="800" kern="1200" noProof="0" dirty="0">
                <a:solidFill>
                  <a:schemeClr val="tx1"/>
                </a:solidFill>
                <a:effectLst/>
                <a:latin typeface="Arial"/>
                <a:ea typeface="+mn-ea"/>
                <a:cs typeface="+mn-cs"/>
              </a:rPr>
              <a:t>Zusätzliche Informationen zur Marke und Vermerke finden Sie auf der Seite </a:t>
            </a:r>
            <a:r>
              <a:rPr lang="de-DE" sz="800" kern="1200" noProof="0" dirty="0">
                <a:solidFill>
                  <a:schemeClr val="tx1"/>
                </a:solidFill>
                <a:effectLst/>
                <a:latin typeface="Arial"/>
                <a:ea typeface="+mn-ea"/>
                <a:cs typeface="+mn-cs"/>
                <a:hlinkClick r:id="rId3"/>
              </a:rPr>
              <a:t>www.sap.com/corporate/de/legal/copyright.html</a:t>
            </a:r>
            <a:r>
              <a:rPr lang="de-DE" sz="800" kern="1200" noProof="0" dirty="0">
                <a:solidFill>
                  <a:schemeClr val="tx1"/>
                </a:solidFill>
                <a:effectLst/>
                <a:latin typeface="Arial"/>
                <a:ea typeface="+mn-ea"/>
                <a:cs typeface="+mn-cs"/>
              </a:rPr>
              <a:t>.</a:t>
            </a:r>
          </a:p>
        </p:txBody>
      </p:sp>
      <p:sp>
        <p:nvSpPr>
          <p:cNvPr id="16" name="Copyright information">
            <a:hlinkClick r:id="rId4" tooltip="www.sap.com/contactsap"/>
          </p:cNvPr>
          <p:cNvSpPr txBox="1"/>
          <p:nvPr userDrawn="1"/>
        </p:nvSpPr>
        <p:spPr bwMode="black">
          <a:xfrm>
            <a:off x="503238" y="2461398"/>
            <a:ext cx="2580640"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1100" b="1" kern="1200" dirty="0">
                <a:solidFill>
                  <a:schemeClr val="accent1"/>
                </a:solidFill>
                <a:latin typeface="Arial"/>
                <a:ea typeface="Arial Unicode MS" panose="020B0604020202020204" pitchFamily="34" charset="-128"/>
                <a:cs typeface="+mn-cs"/>
              </a:rPr>
              <a:t>www.sap.com/germany</a:t>
            </a:r>
            <a:r>
              <a:rPr lang="en-US" sz="1100" b="1" kern="1200" dirty="0">
                <a:solidFill>
                  <a:schemeClr val="tx1"/>
                </a:solidFill>
                <a:latin typeface="Arial"/>
                <a:ea typeface="Arial Unicode MS" panose="020B0604020202020204" pitchFamily="34" charset="-128"/>
                <a:cs typeface="+mn-cs"/>
              </a:rPr>
              <a:t>/contactsap</a:t>
            </a:r>
          </a:p>
        </p:txBody>
      </p:sp>
      <p:sp>
        <p:nvSpPr>
          <p:cNvPr id="26" name="SAP folgen auf"/>
          <p:cNvSpPr txBox="1"/>
          <p:nvPr userDrawn="1"/>
        </p:nvSpPr>
        <p:spPr bwMode="black">
          <a:xfrm>
            <a:off x="503997" y="1461001"/>
            <a:ext cx="1228549"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de-DE" sz="1100" b="0" kern="1200" noProof="0" dirty="0">
                <a:solidFill>
                  <a:schemeClr val="tx1"/>
                </a:solidFill>
                <a:latin typeface="Arial"/>
                <a:ea typeface="Arial Unicode MS" panose="020B0604020202020204" pitchFamily="34" charset="-128"/>
                <a:cs typeface="+mn-cs"/>
              </a:rPr>
              <a:t>SAP folgen auf</a:t>
            </a:r>
          </a:p>
        </p:txBody>
      </p:sp>
      <p:pic>
        <p:nvPicPr>
          <p:cNvPr id="10" name="SAP Ariba Logo" descr="SAP Ariba Logo" title="SAP Ariba Logo">
            <a:extLst>
              <a:ext uri="{FF2B5EF4-FFF2-40B4-BE49-F238E27FC236}">
                <a16:creationId xmlns:a16="http://schemas.microsoft.com/office/drawing/2014/main" id="{56FA93D9-2EA3-451A-B989-8AB6FA858FA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bwMode="invGray">
          <a:xfrm>
            <a:off x="504000" y="504000"/>
            <a:ext cx="1108174" cy="216000"/>
          </a:xfrm>
          <a:prstGeom prst="rect">
            <a:avLst/>
          </a:prstGeom>
        </p:spPr>
      </p:pic>
      <p:pic>
        <p:nvPicPr>
          <p:cNvPr id="11" name="Linkedin icon with link">
            <a:hlinkClick r:id="rId6"/>
            <a:extLst>
              <a:ext uri="{FF2B5EF4-FFF2-40B4-BE49-F238E27FC236}">
                <a16:creationId xmlns:a16="http://schemas.microsoft.com/office/drawing/2014/main" id="{04FC08A0-A8CA-4B47-811C-B1F5FAD0BDD5}"/>
              </a:ext>
            </a:extLst>
          </p:cNvPr>
          <p:cNvPicPr>
            <a:picLocks noChangeAspect="1"/>
          </p:cNvPicPr>
          <p:nvPr userDrawn="1"/>
        </p:nvPicPr>
        <p:blipFill>
          <a:blip r:embed="rId7"/>
          <a:srcRect/>
          <a:stretch/>
        </p:blipFill>
        <p:spPr>
          <a:xfrm>
            <a:off x="2257487" y="1749959"/>
            <a:ext cx="361809" cy="361809"/>
          </a:xfrm>
          <a:prstGeom prst="rect">
            <a:avLst/>
          </a:prstGeom>
        </p:spPr>
      </p:pic>
      <p:pic>
        <p:nvPicPr>
          <p:cNvPr id="17" name="YouTube icon with link">
            <a:hlinkClick r:id="rId8"/>
            <a:extLst>
              <a:ext uri="{FF2B5EF4-FFF2-40B4-BE49-F238E27FC236}">
                <a16:creationId xmlns:a16="http://schemas.microsoft.com/office/drawing/2014/main" id="{1DCEF613-020B-7E48-892A-F21102C2B36E}"/>
              </a:ext>
            </a:extLst>
          </p:cNvPr>
          <p:cNvPicPr>
            <a:picLocks noChangeAspect="1"/>
          </p:cNvPicPr>
          <p:nvPr userDrawn="1"/>
        </p:nvPicPr>
        <p:blipFill>
          <a:blip r:embed="rId9"/>
          <a:srcRect/>
          <a:stretch/>
        </p:blipFill>
        <p:spPr>
          <a:xfrm>
            <a:off x="1666951" y="1749063"/>
            <a:ext cx="363600" cy="363600"/>
          </a:xfrm>
          <a:prstGeom prst="rect">
            <a:avLst/>
          </a:prstGeom>
        </p:spPr>
      </p:pic>
      <p:pic>
        <p:nvPicPr>
          <p:cNvPr id="18" name="Twitter icon with link">
            <a:hlinkClick r:id="rId10" tooltip="https://twitter.com/sap"/>
            <a:extLst>
              <a:ext uri="{FF2B5EF4-FFF2-40B4-BE49-F238E27FC236}">
                <a16:creationId xmlns:a16="http://schemas.microsoft.com/office/drawing/2014/main" id="{4DFA5F3A-4663-E84B-978B-699C77202B16}"/>
              </a:ext>
            </a:extLst>
          </p:cNvPr>
          <p:cNvPicPr>
            <a:picLocks noChangeAspect="1"/>
          </p:cNvPicPr>
          <p:nvPr userDrawn="1"/>
        </p:nvPicPr>
        <p:blipFill>
          <a:blip r:embed="rId11"/>
          <a:srcRect/>
          <a:stretch/>
        </p:blipFill>
        <p:spPr>
          <a:xfrm>
            <a:off x="1078206" y="1749959"/>
            <a:ext cx="361809" cy="361809"/>
          </a:xfrm>
          <a:prstGeom prst="rect">
            <a:avLst/>
          </a:prstGeom>
        </p:spPr>
      </p:pic>
      <p:pic>
        <p:nvPicPr>
          <p:cNvPr id="20" name="Facebook icon with link">
            <a:hlinkClick r:id="rId12"/>
            <a:extLst>
              <a:ext uri="{FF2B5EF4-FFF2-40B4-BE49-F238E27FC236}">
                <a16:creationId xmlns:a16="http://schemas.microsoft.com/office/drawing/2014/main" id="{5C6C21C3-2A13-104F-BAE7-FFE38F2F2B1C}"/>
              </a:ext>
            </a:extLst>
          </p:cNvPr>
          <p:cNvPicPr>
            <a:picLocks noChangeAspect="1"/>
          </p:cNvPicPr>
          <p:nvPr userDrawn="1"/>
        </p:nvPicPr>
        <p:blipFill>
          <a:blip r:embed="rId13"/>
          <a:srcRect/>
          <a:stretch/>
        </p:blipFill>
        <p:spPr>
          <a:xfrm>
            <a:off x="487670" y="1749063"/>
            <a:ext cx="363600" cy="363600"/>
          </a:xfrm>
          <a:prstGeom prst="rect">
            <a:avLst/>
          </a:prstGeom>
        </p:spPr>
      </p:pic>
    </p:spTree>
    <p:extLst>
      <p:ext uri="{BB962C8B-B14F-4D97-AF65-F5344CB8AC3E}">
        <p14:creationId xmlns:p14="http://schemas.microsoft.com/office/powerpoint/2010/main" val="191186275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cSld name="Divider Page with picture">
    <p:bg bwMode="gray">
      <p:bgRef idx="1001">
        <a:schemeClr val="bg1"/>
      </p:bgRef>
    </p:bg>
    <p:spTree>
      <p:nvGrpSpPr>
        <p:cNvPr id="1" name=""/>
        <p:cNvGrpSpPr/>
        <p:nvPr/>
      </p:nvGrpSpPr>
      <p:grpSpPr>
        <a:xfrm>
          <a:off x="0" y="0"/>
          <a:ext cx="0" cy="0"/>
          <a:chOff x="0" y="0"/>
          <a:chExt cx="0" cy="0"/>
        </a:xfrm>
      </p:grpSpPr>
      <p:sp>
        <p:nvSpPr>
          <p:cNvPr id="8" name="Picture Placeholder 7"/>
          <p:cNvSpPr>
            <a:spLocks noGrp="1"/>
          </p:cNvSpPr>
          <p:nvPr>
            <p:ph type="pic" sz="quarter" idx="11"/>
          </p:nvPr>
        </p:nvSpPr>
        <p:spPr>
          <a:xfrm>
            <a:off x="324000" y="162000"/>
            <a:ext cx="11545200" cy="2134800"/>
          </a:xfrm>
          <a:solidFill>
            <a:schemeClr val="bg1">
              <a:lumMod val="95000"/>
            </a:schemeClr>
          </a:solidFill>
        </p:spPr>
        <p:txBody>
          <a:bodyPr tIns="600113" anchor="t" anchorCtr="0"/>
          <a:lstStyle>
            <a:lvl1pPr algn="ctr">
              <a:defRPr b="0"/>
            </a:lvl1pPr>
          </a:lstStyle>
          <a:p>
            <a:r>
              <a:rPr lang="en-US" dirty="0"/>
              <a:t>Click icon to add picture</a:t>
            </a:r>
          </a:p>
        </p:txBody>
      </p:sp>
      <p:sp>
        <p:nvSpPr>
          <p:cNvPr id="2" name="Title 1"/>
          <p:cNvSpPr>
            <a:spLocks noGrp="1"/>
          </p:cNvSpPr>
          <p:nvPr>
            <p:ph type="ctrTitle" hasCustomPrompt="1"/>
          </p:nvPr>
        </p:nvSpPr>
        <p:spPr bwMode="gray">
          <a:xfrm>
            <a:off x="324000" y="2444400"/>
            <a:ext cx="11545200" cy="923116"/>
          </a:xfrm>
        </p:spPr>
        <p:txBody>
          <a:bodyPr anchor="t" anchorCtr="0">
            <a:noAutofit/>
          </a:bodyPr>
          <a:lstStyle>
            <a:lvl1pPr>
              <a:defRPr sz="5999">
                <a:solidFill>
                  <a:schemeClr val="tx1"/>
                </a:solidFill>
                <a:latin typeface="+mj-lt"/>
              </a:defRPr>
            </a:lvl1pPr>
          </a:lstStyle>
          <a:p>
            <a:r>
              <a:rPr lang="en-US" dirty="0"/>
              <a:t>Divider page</a:t>
            </a:r>
          </a:p>
        </p:txBody>
      </p:sp>
      <p:sp>
        <p:nvSpPr>
          <p:cNvPr id="93" name="Text Placeholder 92"/>
          <p:cNvSpPr>
            <a:spLocks noGrp="1"/>
          </p:cNvSpPr>
          <p:nvPr>
            <p:ph type="body" sz="quarter" idx="10" hasCustomPrompt="1"/>
          </p:nvPr>
        </p:nvSpPr>
        <p:spPr>
          <a:xfrm>
            <a:off x="324000" y="3506401"/>
            <a:ext cx="11545200" cy="620713"/>
          </a:xfrm>
        </p:spPr>
        <p:txBody>
          <a:bodyPr/>
          <a:lstStyle>
            <a:lvl1pPr>
              <a:spcBef>
                <a:spcPts val="1429"/>
              </a:spcBef>
              <a:defRPr sz="1900" b="0"/>
            </a:lvl1pPr>
          </a:lstStyle>
          <a:p>
            <a:r>
              <a:rPr lang="en-US" dirty="0"/>
              <a:t>Subtitle if needed</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4000" y="4344644"/>
            <a:ext cx="1477566" cy="287933"/>
          </a:xfrm>
          <a:prstGeom prst="rect">
            <a:avLst/>
          </a:prstGeom>
        </p:spPr>
      </p:pic>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25439" y="6082317"/>
            <a:ext cx="916759" cy="453495"/>
          </a:xfrm>
          <a:prstGeom prst="rect">
            <a:avLst/>
          </a:prstGeom>
        </p:spPr>
      </p:pic>
    </p:spTree>
    <p:extLst>
      <p:ext uri="{BB962C8B-B14F-4D97-AF65-F5344CB8AC3E}">
        <p14:creationId xmlns:p14="http://schemas.microsoft.com/office/powerpoint/2010/main" val="155044005"/>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Title and Text with picture right 1">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p:txBody>
          <a:bodyPr/>
          <a:lstStyle>
            <a:lvl1pPr>
              <a:defRPr/>
            </a:lvl1pPr>
          </a:lstStyle>
          <a:p>
            <a:r>
              <a:rPr lang="en-US" noProof="0" dirty="0"/>
              <a:t>Insert page title</a:t>
            </a:r>
            <a:endParaRPr lang="en-US" dirty="0"/>
          </a:p>
        </p:txBody>
      </p:sp>
      <p:sp>
        <p:nvSpPr>
          <p:cNvPr id="5" name="Picture Placeholder 4"/>
          <p:cNvSpPr>
            <a:spLocks noGrp="1"/>
          </p:cNvSpPr>
          <p:nvPr>
            <p:ph type="pic" sz="quarter" idx="10"/>
          </p:nvPr>
        </p:nvSpPr>
        <p:spPr bwMode="gray">
          <a:xfrm>
            <a:off x="7639051" y="1690688"/>
            <a:ext cx="4232275" cy="4391025"/>
          </a:xfrm>
          <a:solidFill>
            <a:schemeClr val="bg1">
              <a:lumMod val="95000"/>
            </a:schemeClr>
          </a:solidFill>
        </p:spPr>
        <p:txBody>
          <a:bodyPr tIns="1543147" anchor="t" anchorCtr="0"/>
          <a:lstStyle>
            <a:lvl1pPr algn="ctr">
              <a:defRPr b="0"/>
            </a:lvl1pPr>
          </a:lstStyle>
          <a:p>
            <a:r>
              <a:rPr lang="en-US" dirty="0"/>
              <a:t>Click icon to add picture</a:t>
            </a:r>
          </a:p>
        </p:txBody>
      </p:sp>
      <p:sp>
        <p:nvSpPr>
          <p:cNvPr id="7" name="Text Placeholder 6"/>
          <p:cNvSpPr>
            <a:spLocks noGrp="1"/>
          </p:cNvSpPr>
          <p:nvPr>
            <p:ph type="body" sz="quarter" idx="11" hasCustomPrompt="1"/>
          </p:nvPr>
        </p:nvSpPr>
        <p:spPr bwMode="gray">
          <a:xfrm>
            <a:off x="324000" y="1690688"/>
            <a:ext cx="7149950" cy="4391025"/>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095934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Title and Text with picture right 2">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p:txBody>
          <a:bodyPr/>
          <a:lstStyle>
            <a:lvl1pPr>
              <a:defRPr/>
            </a:lvl1pPr>
          </a:lstStyle>
          <a:p>
            <a:r>
              <a:rPr lang="en-US" noProof="0" dirty="0"/>
              <a:t>Insert page title</a:t>
            </a:r>
            <a:endParaRPr lang="en-US" dirty="0"/>
          </a:p>
        </p:txBody>
      </p:sp>
      <p:sp>
        <p:nvSpPr>
          <p:cNvPr id="5" name="Picture Placeholder 4"/>
          <p:cNvSpPr>
            <a:spLocks noGrp="1"/>
          </p:cNvSpPr>
          <p:nvPr>
            <p:ph type="pic" sz="quarter" idx="10"/>
          </p:nvPr>
        </p:nvSpPr>
        <p:spPr bwMode="gray">
          <a:xfrm>
            <a:off x="6208016" y="1692001"/>
            <a:ext cx="5662800" cy="4392000"/>
          </a:xfrm>
          <a:solidFill>
            <a:schemeClr val="bg1">
              <a:lumMod val="95000"/>
            </a:schemeClr>
          </a:solidFill>
        </p:spPr>
        <p:txBody>
          <a:bodyPr vert="horz" lIns="0" tIns="1543147" rIns="0" bIns="0" rtlCol="0" anchor="t" anchorCtr="0">
            <a:noAutofit/>
          </a:bodyPr>
          <a:lstStyle>
            <a:lvl1pPr marL="0" indent="0" algn="ctr" defTabSz="1088558" rtl="0" eaLnBrk="1" latinLnBrk="0" hangingPunct="1">
              <a:spcBef>
                <a:spcPts val="1929"/>
              </a:spcBef>
              <a:buClr>
                <a:schemeClr val="accent1"/>
              </a:buClr>
              <a:buSzPct val="80000"/>
              <a:buFontTx/>
              <a:buNone/>
              <a:defRPr lang="de-DE" sz="2100" b="0" kern="1200" dirty="0">
                <a:solidFill>
                  <a:schemeClr val="tx1"/>
                </a:solidFill>
                <a:latin typeface="+mn-lt"/>
                <a:ea typeface="+mn-ea"/>
                <a:cs typeface="+mn-cs"/>
              </a:defRPr>
            </a:lvl1pPr>
          </a:lstStyle>
          <a:p>
            <a:r>
              <a:rPr lang="en-US" dirty="0"/>
              <a:t>Click icon to add picture</a:t>
            </a:r>
          </a:p>
        </p:txBody>
      </p:sp>
      <p:sp>
        <p:nvSpPr>
          <p:cNvPr id="7" name="Text Placeholder 6"/>
          <p:cNvSpPr>
            <a:spLocks noGrp="1"/>
          </p:cNvSpPr>
          <p:nvPr>
            <p:ph type="body" sz="quarter" idx="11" hasCustomPrompt="1"/>
          </p:nvPr>
        </p:nvSpPr>
        <p:spPr bwMode="gray">
          <a:xfrm>
            <a:off x="324000" y="1692001"/>
            <a:ext cx="5662800" cy="4392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988986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with Pictogram">
    <p:spTree>
      <p:nvGrpSpPr>
        <p:cNvPr id="1" name=""/>
        <p:cNvGrpSpPr/>
        <p:nvPr/>
      </p:nvGrpSpPr>
      <p:grpSpPr>
        <a:xfrm>
          <a:off x="0" y="0"/>
          <a:ext cx="0" cy="0"/>
          <a:chOff x="0" y="0"/>
          <a:chExt cx="0" cy="0"/>
        </a:xfrm>
      </p:grpSpPr>
      <p:pic>
        <p:nvPicPr>
          <p:cNvPr id="9" name="SAP Logo" descr="SAP Logo" title="SAP Logo"/>
          <p:cNvPicPr>
            <a:picLocks noChangeAspect="1"/>
          </p:cNvPicPr>
          <p:nvPr userDrawn="1"/>
        </p:nvPicPr>
        <p:blipFill>
          <a:blip r:embed="rId2"/>
          <a:stretch>
            <a:fillRect/>
          </a:stretch>
        </p:blipFill>
        <p:spPr>
          <a:xfrm>
            <a:off x="9950552" y="6217668"/>
            <a:ext cx="1963636" cy="360000"/>
          </a:xfrm>
          <a:prstGeom prst="rect">
            <a:avLst/>
          </a:prstGeom>
        </p:spPr>
      </p:pic>
      <p:sp>
        <p:nvSpPr>
          <p:cNvPr id="7" name="Pictogram Placeholder"/>
          <p:cNvSpPr>
            <a:spLocks noGrp="1"/>
          </p:cNvSpPr>
          <p:nvPr>
            <p:ph type="pic" sz="quarter" idx="16"/>
          </p:nvPr>
        </p:nvSpPr>
        <p:spPr>
          <a:xfrm>
            <a:off x="6954855" y="963000"/>
            <a:ext cx="4932000" cy="4932000"/>
          </a:xfrm>
        </p:spPr>
        <p:txBody>
          <a:bodyPr/>
          <a:lstStyle/>
          <a:p>
            <a:r>
              <a:rPr lang="en-US"/>
              <a:t>Click icon to add picture</a:t>
            </a:r>
            <a:endParaRPr lang="de-DE" dirty="0"/>
          </a:p>
        </p:txBody>
      </p:sp>
      <p:sp>
        <p:nvSpPr>
          <p:cNvPr id="24" name="Classification"/>
          <p:cNvSpPr txBox="1"/>
          <p:nvPr userDrawn="1"/>
        </p:nvSpPr>
        <p:spPr>
          <a:xfrm>
            <a:off x="288000"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dirty="0"/>
              <a:t>INTERNAL</a:t>
            </a:r>
          </a:p>
        </p:txBody>
      </p:sp>
      <p:sp>
        <p:nvSpPr>
          <p:cNvPr id="6" name="Speaker"/>
          <p:cNvSpPr>
            <a:spLocks noGrp="1"/>
          </p:cNvSpPr>
          <p:nvPr userDrawn="1">
            <p:ph type="subTitle" idx="1" hasCustomPrompt="1"/>
          </p:nvPr>
        </p:nvSpPr>
        <p:spPr bwMode="black">
          <a:xfrm>
            <a:off x="288001" y="4268503"/>
            <a:ext cx="6373430"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dirty="0"/>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dirty="0"/>
              <a:t>Month 00, 2020</a:t>
            </a:r>
          </a:p>
        </p:txBody>
      </p:sp>
      <p:sp>
        <p:nvSpPr>
          <p:cNvPr id="8" name="Title 7"/>
          <p:cNvSpPr>
            <a:spLocks noGrp="1"/>
          </p:cNvSpPr>
          <p:nvPr>
            <p:ph type="title" hasCustomPrompt="1"/>
          </p:nvPr>
        </p:nvSpPr>
        <p:spPr>
          <a:xfrm>
            <a:off x="288001" y="2706317"/>
            <a:ext cx="63720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sz="3600" dirty="0"/>
              <a:t>Presentation Title </a:t>
            </a:r>
            <a:br>
              <a:rPr lang="en-US" sz="3600" dirty="0"/>
            </a:br>
            <a:r>
              <a:rPr lang="en-US" sz="3600" dirty="0"/>
              <a:t>Goes Here and Here.</a:t>
            </a:r>
            <a:endParaRPr lang="de-DE" sz="3600" kern="0" dirty="0" err="1">
              <a:ea typeface="Arial Unicode MS" pitchFamily="34" charset="-128"/>
              <a:cs typeface="Arial Unicode MS" pitchFamily="34" charset="-128"/>
            </a:endParaRPr>
          </a:p>
        </p:txBody>
      </p:sp>
      <p:pic>
        <p:nvPicPr>
          <p:cNvPr id="10" name="SAP Ariba Logo" descr="SAP Ariba Logo" title="SAP Ariba Logo">
            <a:extLst>
              <a:ext uri="{FF2B5EF4-FFF2-40B4-BE49-F238E27FC236}">
                <a16:creationId xmlns:a16="http://schemas.microsoft.com/office/drawing/2014/main" id="{FE8E3BC1-501E-4723-93D4-1D0AA1B1DBA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invGray">
          <a:xfrm>
            <a:off x="288000" y="1880235"/>
            <a:ext cx="1108174" cy="216000"/>
          </a:xfrm>
          <a:prstGeom prst="rect">
            <a:avLst/>
          </a:prstGeom>
        </p:spPr>
      </p:pic>
    </p:spTree>
    <p:extLst>
      <p:ext uri="{BB962C8B-B14F-4D97-AF65-F5344CB8AC3E}">
        <p14:creationId xmlns:p14="http://schemas.microsoft.com/office/powerpoint/2010/main" val="3048046299"/>
      </p:ext>
    </p:extLst>
  </p:cSld>
  <p:clrMapOvr>
    <a:masterClrMapping/>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pos="4196" userDrawn="1">
          <p15:clr>
            <a:srgbClr val="FBAE40"/>
          </p15:clr>
        </p15:guide>
        <p15:guide id="4" orient="horz" pos="2688" userDrawn="1">
          <p15:clr>
            <a:srgbClr val="FBAE40"/>
          </p15:clr>
        </p15:guide>
        <p15:guide id="5" orient="horz" pos="2335" userDrawn="1">
          <p15:clr>
            <a:srgbClr val="FBAE40"/>
          </p15:clr>
        </p15:guide>
        <p15:guide id="6" orient="horz" pos="2960" userDrawn="1">
          <p15:clr>
            <a:srgbClr val="FBAE40"/>
          </p15:clr>
        </p15:guide>
        <p15:guide id="7" orient="horz" pos="4142"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Title and Text with picture right 3">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p:txBody>
          <a:bodyPr/>
          <a:lstStyle>
            <a:lvl1pPr>
              <a:defRPr/>
            </a:lvl1pPr>
          </a:lstStyle>
          <a:p>
            <a:r>
              <a:rPr lang="en-US" noProof="0" dirty="0"/>
              <a:t>Insert page title</a:t>
            </a:r>
            <a:endParaRPr lang="en-US" dirty="0"/>
          </a:p>
        </p:txBody>
      </p:sp>
      <p:sp>
        <p:nvSpPr>
          <p:cNvPr id="5" name="Picture Placeholder 4"/>
          <p:cNvSpPr>
            <a:spLocks noGrp="1"/>
          </p:cNvSpPr>
          <p:nvPr>
            <p:ph type="pic" sz="quarter" idx="10"/>
          </p:nvPr>
        </p:nvSpPr>
        <p:spPr bwMode="gray">
          <a:xfrm>
            <a:off x="4706939" y="1692001"/>
            <a:ext cx="7164387" cy="4392000"/>
          </a:xfrm>
          <a:solidFill>
            <a:schemeClr val="bg1">
              <a:lumMod val="95000"/>
            </a:schemeClr>
          </a:solidFill>
        </p:spPr>
        <p:txBody>
          <a:bodyPr vert="horz" lIns="0" tIns="1543147" rIns="0" bIns="0" rtlCol="0" anchor="t" anchorCtr="0">
            <a:noAutofit/>
          </a:bodyPr>
          <a:lstStyle>
            <a:lvl1pPr marL="0" indent="0" algn="ctr" defTabSz="1088558" rtl="0" eaLnBrk="1" latinLnBrk="0" hangingPunct="1">
              <a:spcBef>
                <a:spcPts val="1929"/>
              </a:spcBef>
              <a:buClr>
                <a:schemeClr val="accent1"/>
              </a:buClr>
              <a:buSzPct val="80000"/>
              <a:buFontTx/>
              <a:buNone/>
              <a:defRPr lang="de-DE" sz="2100" b="0" kern="1200" dirty="0">
                <a:solidFill>
                  <a:schemeClr val="tx1"/>
                </a:solidFill>
                <a:latin typeface="+mn-lt"/>
                <a:ea typeface="+mn-ea"/>
                <a:cs typeface="+mn-cs"/>
              </a:defRPr>
            </a:lvl1pPr>
          </a:lstStyle>
          <a:p>
            <a:r>
              <a:rPr lang="en-US" dirty="0"/>
              <a:t>Click icon to add picture</a:t>
            </a:r>
          </a:p>
        </p:txBody>
      </p:sp>
      <p:sp>
        <p:nvSpPr>
          <p:cNvPr id="7" name="Text Placeholder 6"/>
          <p:cNvSpPr>
            <a:spLocks noGrp="1"/>
          </p:cNvSpPr>
          <p:nvPr>
            <p:ph type="body" sz="quarter" idx="11" hasCustomPrompt="1"/>
          </p:nvPr>
        </p:nvSpPr>
        <p:spPr bwMode="gray">
          <a:xfrm>
            <a:off x="324000" y="1692001"/>
            <a:ext cx="4224188" cy="4392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0884158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759" y="685800"/>
            <a:ext cx="10975658" cy="369332"/>
          </a:xfrm>
        </p:spPr>
        <p:txBody>
          <a:bodyPr/>
          <a:lstStyle/>
          <a:p>
            <a:r>
              <a:rPr lang="en-US"/>
              <a:t>Click to edit Master title style</a:t>
            </a:r>
          </a:p>
        </p:txBody>
      </p:sp>
      <p:sp>
        <p:nvSpPr>
          <p:cNvPr id="3" name="Text Placeholder 2"/>
          <p:cNvSpPr>
            <a:spLocks noGrp="1"/>
          </p:cNvSpPr>
          <p:nvPr>
            <p:ph type="body" sz="half" idx="1"/>
          </p:nvPr>
        </p:nvSpPr>
        <p:spPr>
          <a:xfrm>
            <a:off x="609759" y="1600201"/>
            <a:ext cx="5386202"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9214" y="1600201"/>
            <a:ext cx="5386202"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ftr" sz="quarter" idx="10"/>
          </p:nvPr>
        </p:nvSpPr>
        <p:spPr>
          <a:xfrm>
            <a:off x="783372" y="6565900"/>
            <a:ext cx="3861805" cy="171450"/>
          </a:xfrm>
          <a:prstGeom prst="rect">
            <a:avLst/>
          </a:prstGeom>
        </p:spPr>
        <p:txBody>
          <a:bodyPr/>
          <a:lstStyle>
            <a:lvl1pPr>
              <a:defRPr/>
            </a:lvl1pPr>
          </a:lstStyle>
          <a:p>
            <a:pPr>
              <a:defRPr/>
            </a:pPr>
            <a:endParaRPr lang="en-US" altLang="en-US" dirty="0"/>
          </a:p>
        </p:txBody>
      </p:sp>
      <p:sp>
        <p:nvSpPr>
          <p:cNvPr id="6" name="Rectangle 7"/>
          <p:cNvSpPr>
            <a:spLocks noGrp="1" noChangeArrowheads="1"/>
          </p:cNvSpPr>
          <p:nvPr>
            <p:ph type="sldNum" sz="quarter" idx="11"/>
          </p:nvPr>
        </p:nvSpPr>
        <p:spPr>
          <a:xfrm>
            <a:off x="141855" y="6508750"/>
            <a:ext cx="544124" cy="306388"/>
          </a:xfrm>
          <a:prstGeom prst="rect">
            <a:avLst/>
          </a:prstGeom>
        </p:spPr>
        <p:txBody>
          <a:bodyPr/>
          <a:lstStyle>
            <a:lvl1pPr>
              <a:defRPr/>
            </a:lvl1pPr>
          </a:lstStyle>
          <a:p>
            <a:pPr>
              <a:defRPr/>
            </a:pPr>
            <a:fld id="{D93F11E2-5DC3-439A-8B89-C53F9C66E564}" type="slidenum">
              <a:rPr lang="en-US"/>
              <a:pPr>
                <a:defRPr/>
              </a:pPr>
              <a:t>‹#›</a:t>
            </a:fld>
            <a:endParaRPr lang="en-US" dirty="0"/>
          </a:p>
        </p:txBody>
      </p:sp>
    </p:spTree>
    <p:extLst>
      <p:ext uri="{BB962C8B-B14F-4D97-AF65-F5344CB8AC3E}">
        <p14:creationId xmlns:p14="http://schemas.microsoft.com/office/powerpoint/2010/main" val="2347371816"/>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4000" y="1620000"/>
            <a:ext cx="11185200" cy="4716000"/>
          </a:xfrm>
        </p:spPr>
        <p:txBody>
          <a:bodyPr>
            <a:normAutofit/>
          </a:bodyPr>
          <a:lstStyle>
            <a:lvl1pPr marL="0" marR="0" indent="0" algn="l" defTabSz="1088558" rtl="0" eaLnBrk="1" fontAlgn="auto" latinLnBrk="0" hangingPunct="1">
              <a:lnSpc>
                <a:spcPct val="100000"/>
              </a:lnSpc>
              <a:spcBef>
                <a:spcPts val="3000"/>
              </a:spcBef>
              <a:spcAft>
                <a:spcPts val="0"/>
              </a:spcAft>
              <a:buClr>
                <a:schemeClr val="accent1"/>
              </a:buClr>
              <a:buSzPct val="80000"/>
              <a:buFontTx/>
              <a:buNone/>
              <a:tabLst/>
              <a:defRPr sz="2000" b="0"/>
            </a:lvl1pPr>
            <a:lvl2pPr marL="179964" marR="0" indent="-179964" algn="l" defTabSz="1088558"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800"/>
            </a:lvl2pPr>
            <a:lvl3pPr marL="359928" marR="0" indent="-179352" algn="l" defTabSz="1088558" rtl="0" eaLnBrk="1" fontAlgn="auto" latinLnBrk="0" hangingPunct="1">
              <a:lnSpc>
                <a:spcPct val="100000"/>
              </a:lnSpc>
              <a:spcBef>
                <a:spcPts val="400"/>
              </a:spcBef>
              <a:spcAft>
                <a:spcPts val="0"/>
              </a:spcAft>
              <a:buClr>
                <a:schemeClr val="tx1"/>
              </a:buClr>
              <a:buSzPct val="100000"/>
              <a:buFont typeface="Arial" pitchFamily="34" charset="0"/>
              <a:buChar char="–"/>
              <a:tabLst/>
              <a:defRPr sz="1800" baseline="0"/>
            </a:lvl3pPr>
            <a:lvl4pPr marL="539892" marR="0" indent="-179964" algn="l" defTabSz="1088558"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dirty="0"/>
              <a:t>Agenda Item/Divider Headline</a:t>
            </a:r>
          </a:p>
          <a:p>
            <a:pPr lvl="1"/>
            <a:r>
              <a:rPr lang="en-US" dirty="0"/>
              <a:t>Details</a:t>
            </a:r>
          </a:p>
        </p:txBody>
      </p:sp>
      <p:sp>
        <p:nvSpPr>
          <p:cNvPr id="3" name="Agenda title"/>
          <p:cNvSpPr>
            <a:spLocks noGrp="1"/>
          </p:cNvSpPr>
          <p:nvPr>
            <p:ph type="title" hasCustomPrompt="1"/>
          </p:nvPr>
        </p:nvSpPr>
        <p:spPr/>
        <p:txBody>
          <a:bodyPr/>
          <a:lstStyle>
            <a:lvl1pPr>
              <a:defRPr/>
            </a:lvl1pPr>
          </a:lstStyle>
          <a:p>
            <a:r>
              <a:rPr lang="en-US" dirty="0"/>
              <a:t>Agenda</a:t>
            </a:r>
          </a:p>
        </p:txBody>
      </p:sp>
    </p:spTree>
    <p:extLst>
      <p:ext uri="{BB962C8B-B14F-4D97-AF65-F5344CB8AC3E}">
        <p14:creationId xmlns:p14="http://schemas.microsoft.com/office/powerpoint/2010/main" val="1859360619"/>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1020" userDrawn="1">
          <p15:clr>
            <a:srgbClr val="FBAE40"/>
          </p15:clr>
        </p15:guide>
        <p15:guide id="3" pos="7364" userDrawn="1">
          <p15:clr>
            <a:srgbClr val="FBAE40"/>
          </p15:clr>
        </p15:guide>
        <p15:guide id="4" orient="horz" pos="316" userDrawn="1">
          <p15:clr>
            <a:srgbClr val="FBAE40"/>
          </p15:clr>
        </p15:guide>
        <p15:guide id="5" orient="horz" pos="551" userDrawn="1">
          <p15:clr>
            <a:srgbClr val="FBAE40"/>
          </p15:clr>
        </p15:guide>
        <p15:guide id="6" orient="horz" pos="3992"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ivider Page">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4400">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4109527874"/>
      </p:ext>
    </p:extLst>
  </p:cSld>
  <p:clrMapOvr>
    <a:masterClrMapping/>
  </p:clrMapOvr>
  <p:hf sldNum="0" hdr="0" ftr="0" dt="0"/>
  <p:extLst>
    <p:ext uri="{DCECCB84-F9BA-43D5-87BE-67443E8EF086}">
      <p15:sldGuideLst xmlns:p15="http://schemas.microsoft.com/office/powerpoint/2012/main">
        <p15:guide id="1" pos="317" userDrawn="1">
          <p15:clr>
            <a:srgbClr val="FBAE40"/>
          </p15:clr>
        </p15:guide>
        <p15:guide id="2" orient="horz" pos="2160" userDrawn="1">
          <p15:clr>
            <a:srgbClr val="FBAE40"/>
          </p15:clr>
        </p15:guide>
        <p15:guide id="3" pos="7364"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1088558"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558" rtl="0" eaLnBrk="1" fontAlgn="auto" latinLnBrk="0" hangingPunct="1">
              <a:lnSpc>
                <a:spcPct val="100000"/>
              </a:lnSpc>
              <a:spcBef>
                <a:spcPts val="1200"/>
              </a:spcBef>
              <a:spcAft>
                <a:spcPts val="0"/>
              </a:spcAft>
              <a:buClr>
                <a:schemeClr val="accent1"/>
              </a:buClr>
              <a:buSzPct val="80000"/>
              <a:buFontTx/>
              <a:buNone/>
              <a:tabLst/>
              <a:defRPr/>
            </a:pPr>
            <a:r>
              <a:rPr lang="en-US" dirty="0"/>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1008985274"/>
      </p:ext>
    </p:extLst>
  </p:cSld>
  <p:clrMapOvr>
    <a:masterClrMapping/>
  </p:clrMapOvr>
  <p:hf sldNum="0" hdr="0" ftr="0" dt="0"/>
  <p:extLst>
    <p:ext uri="{DCECCB84-F9BA-43D5-87BE-67443E8EF086}">
      <p15:sldGuideLst xmlns:p15="http://schemas.microsoft.com/office/powerpoint/2012/main">
        <p15:guide id="1" orient="horz" pos="2160" userDrawn="1">
          <p15:clr>
            <a:srgbClr val="FBAE40"/>
          </p15:clr>
        </p15:guide>
        <p15:guide id="2" pos="7364" userDrawn="1">
          <p15:clr>
            <a:srgbClr val="FBAE40"/>
          </p15:clr>
        </p15:guide>
        <p15:guide id="3" pos="317" userDrawn="1">
          <p15:clr>
            <a:srgbClr val="FBAE40"/>
          </p15:clr>
        </p15:guide>
        <p15:guide id="4" orient="horz" pos="865" userDrawn="1">
          <p15:clr>
            <a:srgbClr val="FBAE40"/>
          </p15:clr>
        </p15:guide>
        <p15:guide id="5" orient="horz" pos="129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466743634"/>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7364" userDrawn="1">
          <p15:clr>
            <a:srgbClr val="FBAE40"/>
          </p15:clr>
        </p15:guide>
        <p15:guide id="4" orient="horz" pos="551" userDrawn="1">
          <p15:clr>
            <a:srgbClr val="FBAE40"/>
          </p15:clr>
        </p15:guide>
        <p15:guide id="5" orient="horz" pos="3992"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 blue">
    <p:bg>
      <p:bgPr>
        <a:solidFill>
          <a:srgbClr val="00195A"/>
        </a:solidFill>
        <a:effectLst/>
      </p:bgPr>
    </p:bg>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921891469"/>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129332223"/>
      </p:ext>
    </p:extLst>
  </p:cSld>
  <p:clrMapOvr>
    <a:masterClrMapping/>
  </p:clrMapOvr>
  <p:extLst>
    <p:ext uri="{DCECCB84-F9BA-43D5-87BE-67443E8EF086}">
      <p15:sldGuideLst xmlns:p15="http://schemas.microsoft.com/office/powerpoint/2012/main">
        <p15:guide id="1" pos="316" userDrawn="1">
          <p15:clr>
            <a:srgbClr val="FBAE40"/>
          </p15:clr>
        </p15:guide>
        <p15:guide id="2" orient="horz" pos="3991" userDrawn="1">
          <p15:clr>
            <a:srgbClr val="FBAE40"/>
          </p15:clr>
        </p15:guide>
        <p15:guide id="3" pos="7364" userDrawn="1">
          <p15:clr>
            <a:srgbClr val="FBAE40"/>
          </p15:clr>
        </p15:guide>
        <p15:guide id="4" orient="horz" pos="318" userDrawn="1">
          <p15:clr>
            <a:srgbClr val="FBAE40"/>
          </p15:clr>
        </p15:guide>
        <p15:guide id="5" orient="horz" pos="552" userDrawn="1">
          <p15:clr>
            <a:srgbClr val="FBAE40"/>
          </p15:clr>
        </p15:guide>
        <p15:guide id="6" orient="horz" pos="1019"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4" name="Slide numbe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dirty="0"/>
          </a:p>
        </p:txBody>
      </p:sp>
      <p:sp>
        <p:nvSpPr>
          <p:cNvPr id="11" name="Classification"/>
          <p:cNvSpPr txBox="1"/>
          <p:nvPr userDrawn="1"/>
        </p:nvSpPr>
        <p:spPr bwMode="black">
          <a:xfrm>
            <a:off x="2814655" y="6559834"/>
            <a:ext cx="381515" cy="92333"/>
          </a:xfrm>
          <a:prstGeom prst="rect">
            <a:avLst/>
          </a:prstGeom>
          <a:noFill/>
        </p:spPr>
        <p:txBody>
          <a:bodyPr wrap="none" lIns="0" tIns="0" rIns="0" bIns="0" rtlCol="0">
            <a:spAutoFit/>
          </a:bodyPr>
          <a:lstStyle/>
          <a:p>
            <a:pPr marL="0" marR="0" indent="0" algn="l" defTabSz="1088558" rtl="0" eaLnBrk="1" fontAlgn="auto" latinLnBrk="0" hangingPunct="1">
              <a:lnSpc>
                <a:spcPct val="100000"/>
              </a:lnSpc>
              <a:spcBef>
                <a:spcPts val="0"/>
              </a:spcBef>
              <a:spcAft>
                <a:spcPts val="0"/>
              </a:spcAft>
              <a:buClr>
                <a:schemeClr val="tx1"/>
              </a:buClr>
              <a:buSzTx/>
              <a:buFont typeface="Arial" pitchFamily="34" charset="0"/>
              <a:buNone/>
              <a:tabLst/>
              <a:defRPr/>
            </a:pPr>
            <a:r>
              <a:rPr kumimoji="0" lang="en-US" sz="600" b="0" i="0" u="none" kern="0" baseline="0" dirty="0">
                <a:solidFill>
                  <a:schemeClr val="tx1"/>
                </a:solidFill>
                <a:latin typeface="Arial"/>
                <a:ea typeface="Arial Unicode MS"/>
                <a:cs typeface="Arial Unicode MS" pitchFamily="34" charset="-128"/>
                <a:sym typeface="Arial"/>
              </a:rPr>
              <a:t>INTERNAL</a:t>
            </a:r>
          </a:p>
        </p:txBody>
      </p:sp>
      <p:sp>
        <p:nvSpPr>
          <p:cNvPr id="10" name="Copyright"/>
          <p:cNvSpPr txBox="1"/>
          <p:nvPr userDrawn="1"/>
        </p:nvSpPr>
        <p:spPr bwMode="black">
          <a:xfrm>
            <a:off x="504001" y="6559834"/>
            <a:ext cx="2269679" cy="92333"/>
          </a:xfrm>
          <a:prstGeom prst="rect">
            <a:avLst/>
          </a:prstGeom>
          <a:noFill/>
        </p:spPr>
        <p:txBody>
          <a:bodyPr wrap="square" lIns="0" tIns="0" rIns="0" bIns="0" rtlCol="0">
            <a:spAutoFit/>
          </a:bodyPr>
          <a:lstStyle/>
          <a:p>
            <a:pPr marL="84121" marR="0" indent="-84121" algn="l" defTabSz="1088558" rtl="0" eaLnBrk="1" fontAlgn="auto" latinLnBrk="0" hangingPunct="1">
              <a:lnSpc>
                <a:spcPct val="100000"/>
              </a:lnSpc>
              <a:spcBef>
                <a:spcPts val="0"/>
              </a:spcBef>
              <a:spcAft>
                <a:spcPts val="0"/>
              </a:spcAft>
              <a:buClr>
                <a:schemeClr val="tx1"/>
              </a:buClr>
              <a:buSzTx/>
              <a:buFont typeface="Arial" pitchFamily="34" charset="0"/>
              <a:buChar char="©"/>
              <a:tabLst/>
              <a:defRPr/>
            </a:pPr>
            <a:r>
              <a:rPr lang="en-US" sz="600" noProof="0" dirty="0">
                <a:solidFill>
                  <a:schemeClr val="tx1"/>
                </a:solidFill>
              </a:rPr>
              <a:t>2020 SAP SE or an SAP affiliate company. All rights reserved.  </a:t>
            </a:r>
            <a:r>
              <a:rPr kumimoji="0" lang="en-US" sz="600" b="0" i="0" u="none" kern="0" baseline="0" dirty="0">
                <a:solidFill>
                  <a:schemeClr val="tx1"/>
                </a:solidFill>
                <a:latin typeface="Arial"/>
                <a:ea typeface="Arial Unicode MS"/>
                <a:cs typeface="Arial Unicode MS" pitchFamily="34" charset="-128"/>
                <a:sym typeface="Arial"/>
              </a:rPr>
              <a:t>ǀ</a:t>
            </a:r>
          </a:p>
        </p:txBody>
      </p:sp>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dirty="0"/>
              <a:t>Insert page title (sentence case)</a:t>
            </a:r>
          </a:p>
        </p:txBody>
      </p:sp>
    </p:spTree>
    <p:extLst>
      <p:ext uri="{BB962C8B-B14F-4D97-AF65-F5344CB8AC3E}">
        <p14:creationId xmlns:p14="http://schemas.microsoft.com/office/powerpoint/2010/main" val="3408294523"/>
      </p:ext>
    </p:extLst>
  </p:cSld>
  <p:clrMap bg1="dk1" tx1="lt1" bg2="dk2" tx2="lt2" accent1="accent1" accent2="accent2" accent3="accent3" accent4="accent4" accent5="accent5" accent6="accent6" hlink="hlink" folHlink="folHlink"/>
  <p:sldLayoutIdLst>
    <p:sldLayoutId id="2147483772" r:id="rId1"/>
    <p:sldLayoutId id="2147483773" r:id="rId2"/>
    <p:sldLayoutId id="2147483775" r:id="rId3"/>
    <p:sldLayoutId id="2147483741" r:id="rId4"/>
    <p:sldLayoutId id="2147483765" r:id="rId5"/>
    <p:sldLayoutId id="2147483767" r:id="rId6"/>
    <p:sldLayoutId id="2147483743" r:id="rId7"/>
    <p:sldLayoutId id="2147483778" r:id="rId8"/>
    <p:sldLayoutId id="2147483774" r:id="rId9"/>
    <p:sldLayoutId id="2147483779" r:id="rId10"/>
    <p:sldLayoutId id="2147483745" r:id="rId11"/>
    <p:sldLayoutId id="2147483760" r:id="rId12"/>
    <p:sldLayoutId id="2147483768" r:id="rId13"/>
    <p:sldLayoutId id="2147483769" r:id="rId14"/>
    <p:sldLayoutId id="2147483770" r:id="rId15"/>
    <p:sldLayoutId id="2147483744" r:id="rId16"/>
    <p:sldLayoutId id="2147483780" r:id="rId17"/>
    <p:sldLayoutId id="2147483757" r:id="rId18"/>
    <p:sldLayoutId id="2147483748" r:id="rId19"/>
    <p:sldLayoutId id="2147483771" r:id="rId20"/>
    <p:sldLayoutId id="2147483763" r:id="rId21"/>
    <p:sldLayoutId id="2147483751" r:id="rId22"/>
    <p:sldLayoutId id="2147483756" r:id="rId23"/>
    <p:sldLayoutId id="2147483740" r:id="rId24"/>
    <p:sldLayoutId id="2147483754" r:id="rId25"/>
    <p:sldLayoutId id="2147483755" r:id="rId26"/>
    <p:sldLayoutId id="2147483781" r:id="rId27"/>
    <p:sldLayoutId id="2147483782" r:id="rId28"/>
    <p:sldLayoutId id="2147483783" r:id="rId29"/>
    <p:sldLayoutId id="2147483784" r:id="rId30"/>
    <p:sldLayoutId id="2147483785" r:id="rId31"/>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ronsplace.eu/Products/RonsEditor?utm_source=killink" TargetMode="External"/><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8.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9.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30.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28.xml"/><Relationship Id="rId5" Type="http://schemas.openxmlformats.org/officeDocument/2006/relationships/image" Target="../media/image19.png"/><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28.xml"/><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3.xml"/><Relationship Id="rId1" Type="http://schemas.openxmlformats.org/officeDocument/2006/relationships/slideLayout" Target="../slideLayouts/slideLayout2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6.xml"/><Relationship Id="rId1" Type="http://schemas.openxmlformats.org/officeDocument/2006/relationships/slideLayout" Target="../slideLayouts/slideLayout27.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8.xml"/><Relationship Id="rId1" Type="http://schemas.openxmlformats.org/officeDocument/2006/relationships/slideLayout" Target="../slideLayouts/slideLayout27.xml"/></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9.xml"/><Relationship Id="rId1" Type="http://schemas.openxmlformats.org/officeDocument/2006/relationships/slideLayout" Target="../slideLayouts/slideLayout31.xm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7.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0.xml"/><Relationship Id="rId1" Type="http://schemas.openxmlformats.org/officeDocument/2006/relationships/slideLayout" Target="../slideLayouts/slideLayout22.xml"/><Relationship Id="rId6" Type="http://schemas.openxmlformats.org/officeDocument/2006/relationships/hyperlink" Target="http://supplier.ariba.com/" TargetMode="External"/><Relationship Id="rId5" Type="http://schemas.openxmlformats.org/officeDocument/2006/relationships/image" Target="../media/image29.png"/><Relationship Id="rId4" Type="http://schemas.openxmlformats.org/officeDocument/2006/relationships/image" Target="../media/image28.png"/></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1.xml"/><Relationship Id="rId1" Type="http://schemas.openxmlformats.org/officeDocument/2006/relationships/slideLayout" Target="../slideLayouts/slideLayout22.xml"/><Relationship Id="rId5" Type="http://schemas.openxmlformats.org/officeDocument/2006/relationships/image" Target="../media/image32.png"/><Relationship Id="rId4" Type="http://schemas.openxmlformats.org/officeDocument/2006/relationships/image" Target="../media/image31.png"/></Relationships>
</file>

<file path=ppt/slides/_rels/slide32.xml.rels><?xml version="1.0" encoding="UTF-8" standalone="yes"?>
<Relationships xmlns="http://schemas.openxmlformats.org/package/2006/relationships"><Relationship Id="rId3" Type="http://schemas.openxmlformats.org/officeDocument/2006/relationships/hyperlink" Target="http://supplier.ariba.com/" TargetMode="External"/><Relationship Id="rId2" Type="http://schemas.openxmlformats.org/officeDocument/2006/relationships/notesSlide" Target="../notesSlides/notesSlide32.xml"/><Relationship Id="rId1" Type="http://schemas.openxmlformats.org/officeDocument/2006/relationships/slideLayout" Target="../slideLayouts/slideLayout22.xml"/><Relationship Id="rId4" Type="http://schemas.openxmlformats.org/officeDocument/2006/relationships/image" Target="../media/image33.png"/></Relationships>
</file>

<file path=ppt/slides/_rels/slide3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3.xml"/><Relationship Id="rId1" Type="http://schemas.openxmlformats.org/officeDocument/2006/relationships/slideLayout" Target="../slideLayouts/slideLayout22.xml"/></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EAAEF465-CCE9-0745-8D79-D8202F1F2F9B}"/>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a:fillRect/>
          </a:stretch>
        </p:blipFill>
        <p:spPr>
          <a:xfrm>
            <a:off x="1412" y="794"/>
            <a:ext cx="12190378" cy="3429212"/>
          </a:xfrm>
        </p:spPr>
      </p:pic>
      <p:sp>
        <p:nvSpPr>
          <p:cNvPr id="35" name="Speaker"/>
          <p:cNvSpPr>
            <a:spLocks noGrp="1"/>
          </p:cNvSpPr>
          <p:nvPr>
            <p:ph type="subTitle" idx="1"/>
          </p:nvPr>
        </p:nvSpPr>
        <p:spPr>
          <a:xfrm>
            <a:off x="289344" y="5130097"/>
            <a:ext cx="10896652" cy="430787"/>
          </a:xfrm>
        </p:spPr>
        <p:txBody>
          <a:bodyPr/>
          <a:lstStyle/>
          <a:p>
            <a:r>
              <a:rPr lang="en-US" dirty="0"/>
              <a:t>Speaker’s Name, SAP</a:t>
            </a:r>
          </a:p>
          <a:p>
            <a:pPr lvl="0"/>
            <a:r>
              <a:rPr lang="en-US" dirty="0"/>
              <a:t>Month 00, 2020</a:t>
            </a:r>
          </a:p>
        </p:txBody>
      </p:sp>
      <p:sp>
        <p:nvSpPr>
          <p:cNvPr id="8" name="Presentation Title"/>
          <p:cNvSpPr>
            <a:spLocks noGrp="1"/>
          </p:cNvSpPr>
          <p:nvPr>
            <p:ph type="title"/>
          </p:nvPr>
        </p:nvSpPr>
        <p:spPr/>
        <p:txBody>
          <a:bodyPr/>
          <a:lstStyle/>
          <a:p>
            <a:r>
              <a:rPr lang="en-US" dirty="0"/>
              <a:t>Ariba Network</a:t>
            </a:r>
            <a:br>
              <a:rPr lang="en-US" dirty="0"/>
            </a:br>
            <a:r>
              <a:rPr lang="en-US" dirty="0"/>
              <a:t>CSV Invoice upload guide</a:t>
            </a:r>
            <a:endParaRPr lang="de-DE" dirty="0">
              <a:solidFill>
                <a:schemeClr val="accent1"/>
              </a:solidFill>
            </a:endParaRPr>
          </a:p>
        </p:txBody>
      </p:sp>
    </p:spTree>
    <p:extLst>
      <p:ext uri="{BB962C8B-B14F-4D97-AF65-F5344CB8AC3E}">
        <p14:creationId xmlns:p14="http://schemas.microsoft.com/office/powerpoint/2010/main" val="21107581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pPr marL="690425" indent="-636461">
              <a:lnSpc>
                <a:spcPct val="90000"/>
              </a:lnSpc>
              <a:buClr>
                <a:srgbClr val="92D050"/>
              </a:buClr>
              <a:buSzPct val="100000"/>
            </a:pPr>
            <a:r>
              <a:rPr lang="en-US" dirty="0">
                <a:latin typeface="Arial" charset="0"/>
              </a:rPr>
              <a:t>File Requirements</a:t>
            </a:r>
          </a:p>
          <a:p>
            <a:pPr marL="1090395" lvl="1" indent="-636461">
              <a:lnSpc>
                <a:spcPct val="90000"/>
              </a:lnSpc>
              <a:buClr>
                <a:srgbClr val="FFC000"/>
              </a:buClr>
              <a:buFont typeface="Arial" charset="0"/>
              <a:buChar char="•"/>
            </a:pPr>
            <a:r>
              <a:rPr lang="en-US" dirty="0">
                <a:latin typeface="Arial" charset="0"/>
              </a:rPr>
              <a:t>Alterations or updates to the original CSV file format downloaded from the Network will cause the CSV to fail during the upload process.</a:t>
            </a:r>
          </a:p>
          <a:p>
            <a:pPr marL="1090395" lvl="1" indent="-636461">
              <a:lnSpc>
                <a:spcPct val="90000"/>
              </a:lnSpc>
              <a:buClr>
                <a:srgbClr val="FFC000"/>
              </a:buClr>
              <a:buFont typeface="Arial" charset="0"/>
              <a:buChar char="•"/>
            </a:pPr>
            <a:r>
              <a:rPr lang="en-US" dirty="0">
                <a:latin typeface="Arial" charset="0"/>
              </a:rPr>
              <a:t>You must keep the CSV file you download in its native format.  </a:t>
            </a:r>
          </a:p>
          <a:p>
            <a:pPr marL="1090395" lvl="1" indent="-636461">
              <a:lnSpc>
                <a:spcPct val="90000"/>
              </a:lnSpc>
              <a:buClr>
                <a:srgbClr val="FFC000"/>
              </a:buClr>
              <a:buFont typeface="Arial" charset="0"/>
              <a:buChar char="•"/>
            </a:pPr>
            <a:r>
              <a:rPr lang="en-US" dirty="0">
                <a:latin typeface="Arial" charset="0"/>
              </a:rPr>
              <a:t>Do not convert to an Excel file, save as a workbook, add macros, delete/add columns or edit the column names in any way.</a:t>
            </a:r>
          </a:p>
          <a:p>
            <a:pPr marL="396796">
              <a:lnSpc>
                <a:spcPct val="90000"/>
              </a:lnSpc>
              <a:buClr>
                <a:srgbClr val="92D050"/>
              </a:buClr>
              <a:buSzPct val="100000"/>
            </a:pPr>
            <a:r>
              <a:rPr lang="en-US" dirty="0">
                <a:latin typeface="Arial" charset="0"/>
              </a:rPr>
              <a:t>The application Ron’s editor is an example of a CSV File editor.</a:t>
            </a:r>
          </a:p>
          <a:p>
            <a:pPr marL="1090395" lvl="1" indent="-636461">
              <a:lnSpc>
                <a:spcPct val="90000"/>
              </a:lnSpc>
              <a:buClr>
                <a:srgbClr val="FFC000"/>
              </a:buClr>
              <a:buFont typeface="Arial" charset="0"/>
              <a:buChar char="•"/>
            </a:pPr>
            <a:r>
              <a:rPr lang="en-US" dirty="0">
                <a:latin typeface="Arial" charset="0"/>
              </a:rPr>
              <a:t>You can download a free trial at: </a:t>
            </a:r>
            <a:r>
              <a:rPr lang="en-US" u="sng" dirty="0">
                <a:hlinkClick r:id="rId3"/>
              </a:rPr>
              <a:t>http://www.ronsplace.eu/Products/RonsEditor?utm_source=killink</a:t>
            </a:r>
            <a:endParaRPr lang="en-US" dirty="0">
              <a:latin typeface="Arial" charset="0"/>
            </a:endParaRPr>
          </a:p>
          <a:p>
            <a:pPr marL="1090395" lvl="1" indent="-636461">
              <a:lnSpc>
                <a:spcPct val="90000"/>
              </a:lnSpc>
              <a:buClr>
                <a:srgbClr val="FFC000"/>
              </a:buClr>
              <a:buFont typeface="Arial" charset="0"/>
              <a:buChar char="•"/>
            </a:pPr>
            <a:r>
              <a:rPr lang="en-US" dirty="0">
                <a:latin typeface="Arial" charset="0"/>
              </a:rPr>
              <a:t>Note that this is not an Ariba software and is not supported by Ariba.</a:t>
            </a:r>
          </a:p>
          <a:p>
            <a:pPr marL="342831" lvl="1" indent="-342831">
              <a:buFont typeface="Arial" panose="020B0604020202020204" pitchFamily="34" charset="0"/>
              <a:buChar char="•"/>
            </a:pPr>
            <a:endParaRPr lang="en-US" dirty="0"/>
          </a:p>
        </p:txBody>
      </p:sp>
      <p:sp>
        <p:nvSpPr>
          <p:cNvPr id="2" name="Title 1"/>
          <p:cNvSpPr>
            <a:spLocks noGrp="1"/>
          </p:cNvSpPr>
          <p:nvPr>
            <p:ph type="title"/>
          </p:nvPr>
        </p:nvSpPr>
        <p:spPr>
          <a:xfrm>
            <a:off x="505296" y="503883"/>
            <a:ext cx="11183887" cy="738493"/>
          </a:xfrm>
        </p:spPr>
        <p:txBody>
          <a:bodyPr/>
          <a:lstStyle/>
          <a:p>
            <a:r>
              <a:rPr lang="en-US" dirty="0"/>
              <a:t>CSV File Recommendations</a:t>
            </a:r>
            <a:br>
              <a:rPr lang="en-US" dirty="0"/>
            </a:br>
            <a:endParaRPr lang="en-US" b="0" dirty="0"/>
          </a:p>
        </p:txBody>
      </p:sp>
    </p:spTree>
    <p:extLst>
      <p:ext uri="{BB962C8B-B14F-4D97-AF65-F5344CB8AC3E}">
        <p14:creationId xmlns:p14="http://schemas.microsoft.com/office/powerpoint/2010/main" val="295230769"/>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sz="quarter" idx="11"/>
          </p:nvPr>
        </p:nvPicPr>
        <p:blipFill rotWithShape="1">
          <a:blip r:embed="rId3" cstate="screen">
            <a:extLst>
              <a:ext uri="{28A0092B-C50C-407E-A947-70E740481C1C}">
                <a14:useLocalDpi xmlns:a14="http://schemas.microsoft.com/office/drawing/2010/main" val="0"/>
              </a:ext>
            </a:extLst>
          </a:blip>
          <a:srcRect l="11" r="11"/>
          <a:stretch/>
        </p:blipFill>
        <p:spPr>
          <a:prstGeom prst="rect">
            <a:avLst/>
          </a:prstGeom>
        </p:spPr>
      </p:pic>
      <p:sp>
        <p:nvSpPr>
          <p:cNvPr id="3" name="Title 2"/>
          <p:cNvSpPr>
            <a:spLocks noGrp="1"/>
          </p:cNvSpPr>
          <p:nvPr>
            <p:ph type="ctrTitle"/>
          </p:nvPr>
        </p:nvSpPr>
        <p:spPr/>
        <p:txBody>
          <a:bodyPr/>
          <a:lstStyle/>
          <a:p>
            <a:r>
              <a:rPr lang="en-US" dirty="0"/>
              <a:t>CSV template details</a:t>
            </a:r>
          </a:p>
        </p:txBody>
      </p:sp>
    </p:spTree>
    <p:extLst>
      <p:ext uri="{BB962C8B-B14F-4D97-AF65-F5344CB8AC3E}">
        <p14:creationId xmlns:p14="http://schemas.microsoft.com/office/powerpoint/2010/main" val="25003930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603946" y="1830685"/>
            <a:ext cx="10985308" cy="3181394"/>
          </a:xfrm>
        </p:spPr>
        <p:txBody>
          <a:bodyPr/>
          <a:lstStyle/>
          <a:p>
            <a:pPr marL="342831" lvl="1" indent="-342831">
              <a:buFont typeface="Arial" panose="020B0604020202020204" pitchFamily="34" charset="0"/>
              <a:buChar char="•"/>
            </a:pPr>
            <a:r>
              <a:rPr lang="en-US" dirty="0">
                <a:latin typeface="Arial" charset="0"/>
                <a:cs typeface="Arial" charset="0"/>
              </a:rPr>
              <a:t>The embedded CSV sample template provides: </a:t>
            </a:r>
          </a:p>
          <a:p>
            <a:pPr marL="0" lvl="2" indent="0">
              <a:buNone/>
            </a:pPr>
            <a:r>
              <a:rPr lang="en-US" dirty="0">
                <a:latin typeface="Arial" charset="0"/>
                <a:cs typeface="Arial" charset="0"/>
              </a:rPr>
              <a:t>      Data sample of valid CSV invoices processed successfully by the Customer.</a:t>
            </a:r>
          </a:p>
          <a:p>
            <a:pPr marL="457109" lvl="2" indent="0">
              <a:buNone/>
            </a:pPr>
            <a:endParaRPr lang="en-US" dirty="0">
              <a:latin typeface="Arial" charset="0"/>
              <a:cs typeface="Arial" charset="0"/>
            </a:endParaRPr>
          </a:p>
          <a:p>
            <a:pPr lvl="1"/>
            <a:endParaRPr lang="en-US" dirty="0">
              <a:latin typeface="Arial" charset="0"/>
              <a:cs typeface="Arial" charset="0"/>
            </a:endParaRPr>
          </a:p>
          <a:p>
            <a:pPr marL="342831" lvl="1" indent="-342831">
              <a:buFont typeface="Arial" panose="020B0604020202020204" pitchFamily="34" charset="0"/>
              <a:buChar char="•"/>
            </a:pPr>
            <a:r>
              <a:rPr lang="en-US" dirty="0">
                <a:latin typeface="Arial" charset="0"/>
                <a:cs typeface="Arial" charset="0"/>
              </a:rPr>
              <a:t>The embedded field overview provides:</a:t>
            </a:r>
          </a:p>
          <a:p>
            <a:pPr marL="0" lvl="2" indent="0">
              <a:buNone/>
            </a:pPr>
            <a:r>
              <a:rPr lang="en-US" dirty="0">
                <a:latin typeface="Arial" charset="0"/>
                <a:cs typeface="Arial" charset="0"/>
              </a:rPr>
              <a:t>      Mapping information on field content and requirements.</a:t>
            </a:r>
          </a:p>
          <a:p>
            <a:pPr marL="0" lvl="2" indent="0">
              <a:buNone/>
            </a:pPr>
            <a:endParaRPr lang="en-US" dirty="0">
              <a:latin typeface="Arial" charset="0"/>
              <a:cs typeface="Arial" charset="0"/>
            </a:endParaRPr>
          </a:p>
          <a:p>
            <a:pPr lvl="1"/>
            <a:endParaRPr lang="en-US" dirty="0">
              <a:latin typeface="Arial" charset="0"/>
              <a:cs typeface="Arial" charset="0"/>
            </a:endParaRPr>
          </a:p>
          <a:p>
            <a:pPr lvl="3" indent="0">
              <a:buNone/>
            </a:pPr>
            <a:endParaRPr lang="en-US" dirty="0"/>
          </a:p>
        </p:txBody>
      </p:sp>
      <p:sp>
        <p:nvSpPr>
          <p:cNvPr id="2" name="Title 1"/>
          <p:cNvSpPr>
            <a:spLocks noGrp="1"/>
          </p:cNvSpPr>
          <p:nvPr>
            <p:ph type="title"/>
          </p:nvPr>
        </p:nvSpPr>
        <p:spPr>
          <a:xfrm>
            <a:off x="505296" y="503883"/>
            <a:ext cx="11183887" cy="1107740"/>
          </a:xfrm>
        </p:spPr>
        <p:txBody>
          <a:bodyPr/>
          <a:lstStyle/>
          <a:p>
            <a:br>
              <a:rPr lang="en-US" dirty="0"/>
            </a:br>
            <a:r>
              <a:rPr lang="en-US" dirty="0"/>
              <a:t>CSV Sample / Field Mapping</a:t>
            </a:r>
            <a:br>
              <a:rPr lang="en-US" dirty="0"/>
            </a:br>
            <a:endParaRPr lang="en-US" b="0" dirty="0"/>
          </a:p>
        </p:txBody>
      </p:sp>
    </p:spTree>
    <p:extLst>
      <p:ext uri="{BB962C8B-B14F-4D97-AF65-F5344CB8AC3E}">
        <p14:creationId xmlns:p14="http://schemas.microsoft.com/office/powerpoint/2010/main" val="1629676868"/>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sz="quarter" idx="11"/>
          </p:nvPr>
        </p:nvPicPr>
        <p:blipFill rotWithShape="1">
          <a:blip r:embed="rId3" cstate="screen">
            <a:extLst>
              <a:ext uri="{28A0092B-C50C-407E-A947-70E740481C1C}">
                <a14:useLocalDpi xmlns:a14="http://schemas.microsoft.com/office/drawing/2010/main" val="0"/>
              </a:ext>
            </a:extLst>
          </a:blip>
          <a:srcRect l="11" r="11"/>
          <a:stretch/>
        </p:blipFill>
        <p:spPr>
          <a:prstGeom prst="rect">
            <a:avLst/>
          </a:prstGeom>
        </p:spPr>
      </p:pic>
      <p:sp>
        <p:nvSpPr>
          <p:cNvPr id="3" name="Title 2"/>
          <p:cNvSpPr>
            <a:spLocks noGrp="1"/>
          </p:cNvSpPr>
          <p:nvPr>
            <p:ph type="ctrTitle"/>
          </p:nvPr>
        </p:nvSpPr>
        <p:spPr/>
        <p:txBody>
          <a:bodyPr/>
          <a:lstStyle/>
          <a:p>
            <a:r>
              <a:rPr lang="en-US" dirty="0"/>
              <a:t>CSV template use</a:t>
            </a:r>
          </a:p>
        </p:txBody>
      </p:sp>
    </p:spTree>
    <p:extLst>
      <p:ext uri="{BB962C8B-B14F-4D97-AF65-F5344CB8AC3E}">
        <p14:creationId xmlns:p14="http://schemas.microsoft.com/office/powerpoint/2010/main" val="42136873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Downloading the CSV Template</a:t>
            </a:r>
            <a:endParaRPr lang="en-US" dirty="0"/>
          </a:p>
        </p:txBody>
      </p:sp>
      <p:sp>
        <p:nvSpPr>
          <p:cNvPr id="4" name="Text Placeholder 3"/>
          <p:cNvSpPr>
            <a:spLocks noGrp="1"/>
          </p:cNvSpPr>
          <p:nvPr>
            <p:ph type="body" sz="quarter" idx="11"/>
          </p:nvPr>
        </p:nvSpPr>
        <p:spPr>
          <a:xfrm>
            <a:off x="325336" y="1501221"/>
            <a:ext cx="6967553" cy="2915520"/>
          </a:xfrm>
        </p:spPr>
        <p:txBody>
          <a:bodyPr/>
          <a:lstStyle/>
          <a:p>
            <a:pPr marL="342831" indent="-342831">
              <a:buClr>
                <a:srgbClr val="FDB913"/>
              </a:buClr>
              <a:buFont typeface="Arial" panose="020B0604020202020204" pitchFamily="34" charset="0"/>
              <a:buChar char="•"/>
            </a:pPr>
            <a:r>
              <a:rPr lang="en-US" b="0" dirty="0"/>
              <a:t>From the Home Page of your production AN account, Click the </a:t>
            </a:r>
            <a:r>
              <a:rPr lang="en-US" dirty="0"/>
              <a:t>Settings </a:t>
            </a:r>
            <a:r>
              <a:rPr lang="en-US" b="0" dirty="0"/>
              <a:t>icon.</a:t>
            </a:r>
          </a:p>
          <a:p>
            <a:pPr marL="342831" indent="-342831">
              <a:buClr>
                <a:srgbClr val="FDB913"/>
              </a:buClr>
              <a:buFont typeface="Arial" panose="020B0604020202020204" pitchFamily="34" charset="0"/>
              <a:buChar char="•"/>
            </a:pPr>
            <a:r>
              <a:rPr lang="en-US" b="0" dirty="0"/>
              <a:t> Click </a:t>
            </a:r>
            <a:r>
              <a:rPr lang="en-US" dirty="0"/>
              <a:t>Customer Relationships</a:t>
            </a:r>
            <a:r>
              <a:rPr lang="en-US" b="0" dirty="0"/>
              <a:t>.</a:t>
            </a:r>
          </a:p>
          <a:p>
            <a:pPr marL="342831" indent="-342831">
              <a:buClr>
                <a:srgbClr val="FDB913"/>
              </a:buClr>
              <a:buFont typeface="Arial" panose="020B0604020202020204" pitchFamily="34" charset="0"/>
              <a:buChar char="•"/>
            </a:pPr>
            <a:r>
              <a:rPr lang="en-US" b="0" dirty="0"/>
              <a:t>AN will display a list of all customers that you have a    relationship with on the Ariba Network.</a:t>
            </a:r>
          </a:p>
          <a:p>
            <a:pPr marL="342831" indent="-342831">
              <a:buClr>
                <a:srgbClr val="FDB913"/>
              </a:buClr>
              <a:buFont typeface="Arial" panose="020B0604020202020204" pitchFamily="34" charset="0"/>
              <a:buChar char="•"/>
            </a:pPr>
            <a:r>
              <a:rPr lang="en-US" b="0" dirty="0"/>
              <a:t>Click on buyer name link within your list.</a:t>
            </a:r>
          </a:p>
        </p:txBody>
      </p:sp>
      <p:pic>
        <p:nvPicPr>
          <p:cNvPr id="9" name="Picture 8">
            <a:extLst>
              <a:ext uri="{FF2B5EF4-FFF2-40B4-BE49-F238E27FC236}">
                <a16:creationId xmlns:a16="http://schemas.microsoft.com/office/drawing/2014/main" id="{F3A46E30-36CC-47D1-B02D-60FF71E00129}"/>
              </a:ext>
            </a:extLst>
          </p:cNvPr>
          <p:cNvPicPr>
            <a:picLocks noChangeAspect="1"/>
          </p:cNvPicPr>
          <p:nvPr/>
        </p:nvPicPr>
        <p:blipFill>
          <a:blip r:embed="rId3"/>
          <a:stretch>
            <a:fillRect/>
          </a:stretch>
        </p:blipFill>
        <p:spPr>
          <a:xfrm>
            <a:off x="7548544" y="1250842"/>
            <a:ext cx="4319320" cy="3563883"/>
          </a:xfrm>
          <a:prstGeom prst="rect">
            <a:avLst/>
          </a:prstGeom>
        </p:spPr>
      </p:pic>
      <p:sp>
        <p:nvSpPr>
          <p:cNvPr id="12" name="Oval 11">
            <a:extLst>
              <a:ext uri="{FF2B5EF4-FFF2-40B4-BE49-F238E27FC236}">
                <a16:creationId xmlns:a16="http://schemas.microsoft.com/office/drawing/2014/main" id="{791306AD-2EA8-4A1D-B9B9-EAC136E9603B}"/>
              </a:ext>
            </a:extLst>
          </p:cNvPr>
          <p:cNvSpPr/>
          <p:nvPr/>
        </p:nvSpPr>
        <p:spPr bwMode="gray">
          <a:xfrm>
            <a:off x="7670436" y="4337316"/>
            <a:ext cx="1869007" cy="477409"/>
          </a:xfrm>
          <a:prstGeom prst="ellipse">
            <a:avLst/>
          </a:prstGeom>
          <a:noFill/>
          <a:ln w="28575" algn="ctr">
            <a:solidFill>
              <a:srgbClr val="FF0000"/>
            </a:solid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endParaRPr lang="en-US" sz="2000" kern="0" dirty="0" err="1">
              <a:ea typeface="Arial Unicode MS" pitchFamily="34" charset="-128"/>
              <a:cs typeface="Arial Unicode MS" pitchFamily="34" charset="-128"/>
            </a:endParaRPr>
          </a:p>
        </p:txBody>
      </p:sp>
      <p:pic>
        <p:nvPicPr>
          <p:cNvPr id="8" name="Picture 7">
            <a:extLst>
              <a:ext uri="{FF2B5EF4-FFF2-40B4-BE49-F238E27FC236}">
                <a16:creationId xmlns:a16="http://schemas.microsoft.com/office/drawing/2014/main" id="{9865FBB0-DD05-4DFA-945B-DCFC728EEAE5}"/>
              </a:ext>
            </a:extLst>
          </p:cNvPr>
          <p:cNvPicPr>
            <a:picLocks noChangeAspect="1"/>
          </p:cNvPicPr>
          <p:nvPr/>
        </p:nvPicPr>
        <p:blipFill>
          <a:blip r:embed="rId4"/>
          <a:stretch>
            <a:fillRect/>
          </a:stretch>
        </p:blipFill>
        <p:spPr>
          <a:xfrm>
            <a:off x="683737" y="5176496"/>
            <a:ext cx="10324897" cy="1124716"/>
          </a:xfrm>
          <a:prstGeom prst="rect">
            <a:avLst/>
          </a:prstGeom>
        </p:spPr>
      </p:pic>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Downloading the CSV Template (continued)</a:t>
            </a:r>
          </a:p>
        </p:txBody>
      </p:sp>
      <p:sp>
        <p:nvSpPr>
          <p:cNvPr id="4" name="Text Placeholder 3"/>
          <p:cNvSpPr>
            <a:spLocks noGrp="1"/>
          </p:cNvSpPr>
          <p:nvPr>
            <p:ph type="body" sz="quarter" idx="11"/>
          </p:nvPr>
        </p:nvSpPr>
        <p:spPr>
          <a:xfrm>
            <a:off x="325336" y="1577645"/>
            <a:ext cx="3310800" cy="4392000"/>
          </a:xfrm>
        </p:spPr>
        <p:txBody>
          <a:bodyPr/>
          <a:lstStyle/>
          <a:p>
            <a:pPr marL="342831" indent="-342831">
              <a:buClr>
                <a:srgbClr val="FFC000"/>
              </a:buClr>
              <a:buFont typeface="Arial" panose="020B0604020202020204" pitchFamily="34" charset="0"/>
              <a:buChar char="•"/>
            </a:pPr>
            <a:r>
              <a:rPr lang="en-US" sz="1800" dirty="0"/>
              <a:t>Click the Download CSV Invoice Template button. You will be prompted to Open or Save the file.  </a:t>
            </a:r>
          </a:p>
          <a:p>
            <a:pPr marL="342831" indent="-342831">
              <a:buClr>
                <a:srgbClr val="FFC000"/>
              </a:buClr>
              <a:buFont typeface="Arial" panose="020B0604020202020204" pitchFamily="34" charset="0"/>
              <a:buChar char="•"/>
            </a:pPr>
            <a:r>
              <a:rPr lang="en-US" sz="1800" dirty="0"/>
              <a:t>Save the file to your local hard drive.</a:t>
            </a:r>
          </a:p>
          <a:p>
            <a:pPr marL="342831" indent="-342831">
              <a:buClr>
                <a:srgbClr val="FFC000"/>
              </a:buClr>
              <a:buFont typeface="Arial" panose="020B0604020202020204" pitchFamily="34" charset="0"/>
              <a:buChar char="•"/>
            </a:pPr>
            <a:r>
              <a:rPr lang="en-US" sz="1800" dirty="0"/>
              <a:t>Once you are finished saving the template file, click the Done button to exit this section.</a:t>
            </a:r>
          </a:p>
          <a:p>
            <a:pPr marL="342831" indent="-342831">
              <a:buClr>
                <a:srgbClr val="FFC000"/>
              </a:buClr>
              <a:buFont typeface="Arial" panose="020B0604020202020204" pitchFamily="34" charset="0"/>
              <a:buChar char="•"/>
            </a:pPr>
            <a:r>
              <a:rPr lang="en-US" sz="1800" dirty="0"/>
              <a:t>You will be back at your Customer Relationship page.</a:t>
            </a:r>
          </a:p>
          <a:p>
            <a:endParaRPr lang="en-US" dirty="0"/>
          </a:p>
        </p:txBody>
      </p:sp>
      <p:pic>
        <p:nvPicPr>
          <p:cNvPr id="5" name="Picture 4">
            <a:extLst>
              <a:ext uri="{FF2B5EF4-FFF2-40B4-BE49-F238E27FC236}">
                <a16:creationId xmlns:a16="http://schemas.microsoft.com/office/drawing/2014/main" id="{320A64EE-B9B5-4C6A-9A22-9D49D97A3912}"/>
              </a:ext>
            </a:extLst>
          </p:cNvPr>
          <p:cNvPicPr>
            <a:picLocks noChangeAspect="1"/>
          </p:cNvPicPr>
          <p:nvPr/>
        </p:nvPicPr>
        <p:blipFill>
          <a:blip r:embed="rId3"/>
          <a:stretch>
            <a:fillRect/>
          </a:stretch>
        </p:blipFill>
        <p:spPr>
          <a:xfrm>
            <a:off x="3817154" y="1331536"/>
            <a:ext cx="8050710" cy="4123785"/>
          </a:xfrm>
          <a:prstGeom prst="rect">
            <a:avLst/>
          </a:prstGeom>
        </p:spPr>
      </p:pic>
      <p:cxnSp>
        <p:nvCxnSpPr>
          <p:cNvPr id="7" name="Straight Arrow Connector 6">
            <a:extLst>
              <a:ext uri="{FF2B5EF4-FFF2-40B4-BE49-F238E27FC236}">
                <a16:creationId xmlns:a16="http://schemas.microsoft.com/office/drawing/2014/main" id="{1809D47B-773B-4714-8BFD-7253B38CFE70}"/>
              </a:ext>
            </a:extLst>
          </p:cNvPr>
          <p:cNvCxnSpPr/>
          <p:nvPr/>
        </p:nvCxnSpPr>
        <p:spPr>
          <a:xfrm flipH="1">
            <a:off x="5367299" y="5206898"/>
            <a:ext cx="1102989"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241B8805-7394-4594-815F-866164B9EDAC}"/>
              </a:ext>
            </a:extLst>
          </p:cNvPr>
          <p:cNvPicPr>
            <a:picLocks noChangeAspect="1"/>
          </p:cNvPicPr>
          <p:nvPr/>
        </p:nvPicPr>
        <p:blipFill>
          <a:blip r:embed="rId4"/>
          <a:stretch>
            <a:fillRect/>
          </a:stretch>
        </p:blipFill>
        <p:spPr>
          <a:xfrm>
            <a:off x="10610855" y="5706856"/>
            <a:ext cx="1257009" cy="533277"/>
          </a:xfrm>
          <a:prstGeom prst="rect">
            <a:avLst/>
          </a:prstGeom>
        </p:spPr>
      </p:pic>
      <p:cxnSp>
        <p:nvCxnSpPr>
          <p:cNvPr id="12" name="Straight Arrow Connector 11">
            <a:extLst>
              <a:ext uri="{FF2B5EF4-FFF2-40B4-BE49-F238E27FC236}">
                <a16:creationId xmlns:a16="http://schemas.microsoft.com/office/drawing/2014/main" id="{AAC6F4AB-C6D8-42C5-8831-E507B7DE6BDC}"/>
              </a:ext>
            </a:extLst>
          </p:cNvPr>
          <p:cNvCxnSpPr/>
          <p:nvPr/>
        </p:nvCxnSpPr>
        <p:spPr>
          <a:xfrm>
            <a:off x="9481147" y="5969645"/>
            <a:ext cx="953936"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Populate the CSV Invoice Template</a:t>
            </a:r>
          </a:p>
        </p:txBody>
      </p:sp>
      <p:sp>
        <p:nvSpPr>
          <p:cNvPr id="4" name="Text Placeholder 3"/>
          <p:cNvSpPr>
            <a:spLocks noGrp="1"/>
          </p:cNvSpPr>
          <p:nvPr>
            <p:ph type="body" sz="quarter" idx="11"/>
          </p:nvPr>
        </p:nvSpPr>
        <p:spPr>
          <a:xfrm>
            <a:off x="325336" y="1692000"/>
            <a:ext cx="4786530" cy="4685289"/>
          </a:xfrm>
        </p:spPr>
        <p:txBody>
          <a:bodyPr/>
          <a:lstStyle/>
          <a:p>
            <a:pPr marL="285693" indent="-285693">
              <a:buClr>
                <a:srgbClr val="FDB913"/>
              </a:buClr>
              <a:buFont typeface="Arial" panose="020B0604020202020204" pitchFamily="34" charset="0"/>
              <a:buChar char="•"/>
            </a:pPr>
            <a:r>
              <a:rPr lang="en-US" sz="1400" dirty="0"/>
              <a:t>Populate each available invoice field as appropriate – starting in </a:t>
            </a:r>
            <a:r>
              <a:rPr lang="en-US" sz="1400" u="sng" dirty="0"/>
              <a:t>Row 3, Cell A</a:t>
            </a:r>
            <a:endParaRPr lang="en-US" sz="1400" dirty="0"/>
          </a:p>
          <a:p>
            <a:pPr marL="285693" indent="-285693">
              <a:buClr>
                <a:srgbClr val="FDB913"/>
              </a:buClr>
              <a:buFont typeface="Arial" panose="020B0604020202020204" pitchFamily="34" charset="0"/>
              <a:buChar char="•"/>
            </a:pPr>
            <a:r>
              <a:rPr lang="en-US" sz="1400" dirty="0"/>
              <a:t>Note that . Rows 1 and 2 are CSV File information rows and cannot be removed or modified in any way. If these fields are changed or removed, the file will fail at upload.</a:t>
            </a:r>
          </a:p>
          <a:p>
            <a:pPr marL="285693" indent="-285693">
              <a:buClr>
                <a:srgbClr val="FDB913"/>
              </a:buClr>
              <a:buFont typeface="Arial" panose="020B0604020202020204" pitchFamily="34" charset="0"/>
              <a:buChar char="•"/>
            </a:pPr>
            <a:r>
              <a:rPr lang="en-US" sz="1400" dirty="0"/>
              <a:t>To populate value for each field select that cell, right click and chose option ‘Edit with Edit Panel.</a:t>
            </a:r>
          </a:p>
          <a:p>
            <a:pPr marL="285693" indent="-285693">
              <a:buClr>
                <a:srgbClr val="FDB913"/>
              </a:buClr>
              <a:buFont typeface="Arial" panose="020B0604020202020204" pitchFamily="34" charset="0"/>
              <a:buChar char="•"/>
            </a:pPr>
            <a:r>
              <a:rPr lang="en-US" sz="1400" dirty="0"/>
              <a:t>When you have completed populating all fields for your particular invoice, Save the file to your local drive.</a:t>
            </a:r>
          </a:p>
          <a:p>
            <a:endParaRPr lang="en-US" dirty="0"/>
          </a:p>
        </p:txBody>
      </p:sp>
      <p:pic>
        <p:nvPicPr>
          <p:cNvPr id="6" name="Picture 5"/>
          <p:cNvPicPr>
            <a:picLocks noChangeAspect="1"/>
          </p:cNvPicPr>
          <p:nvPr/>
        </p:nvPicPr>
        <p:blipFill>
          <a:blip r:embed="rId3"/>
          <a:stretch>
            <a:fillRect/>
          </a:stretch>
        </p:blipFill>
        <p:spPr>
          <a:xfrm>
            <a:off x="6012431" y="1692000"/>
            <a:ext cx="4901642" cy="1706139"/>
          </a:xfrm>
          <a:prstGeom prst="rect">
            <a:avLst/>
          </a:prstGeom>
        </p:spPr>
      </p:pic>
      <p:pic>
        <p:nvPicPr>
          <p:cNvPr id="7" name="Picture 6"/>
          <p:cNvPicPr>
            <a:picLocks noChangeAspect="1"/>
          </p:cNvPicPr>
          <p:nvPr/>
        </p:nvPicPr>
        <p:blipFill>
          <a:blip r:embed="rId4"/>
          <a:stretch>
            <a:fillRect/>
          </a:stretch>
        </p:blipFill>
        <p:spPr>
          <a:xfrm>
            <a:off x="6002817" y="4163412"/>
            <a:ext cx="4901642" cy="2065513"/>
          </a:xfrm>
          <a:prstGeom prst="rect">
            <a:avLst/>
          </a:prstGeom>
        </p:spPr>
      </p:pic>
      <p:sp>
        <p:nvSpPr>
          <p:cNvPr id="9" name="AutoShape 8"/>
          <p:cNvSpPr>
            <a:spLocks/>
          </p:cNvSpPr>
          <p:nvPr/>
        </p:nvSpPr>
        <p:spPr bwMode="auto">
          <a:xfrm>
            <a:off x="8606428" y="1342872"/>
            <a:ext cx="1760815" cy="266638"/>
          </a:xfrm>
          <a:prstGeom prst="borderCallout1">
            <a:avLst>
              <a:gd name="adj1" fmla="val 58440"/>
              <a:gd name="adj2" fmla="val -217"/>
              <a:gd name="adj3" fmla="val 128569"/>
              <a:gd name="adj4" fmla="val -39130"/>
            </a:avLst>
          </a:prstGeom>
          <a:solidFill>
            <a:srgbClr val="FFFFCC"/>
          </a:solidFill>
          <a:ln w="9525" algn="ctr">
            <a:solidFill>
              <a:srgbClr val="FF0000"/>
            </a:solidFill>
            <a:miter lim="800000"/>
            <a:headEnd/>
            <a:tailEnd type="triangle" w="med" len="med"/>
          </a:ln>
        </p:spPr>
        <p:txBody>
          <a:bodyPr/>
          <a:lstStyle/>
          <a:p>
            <a:pPr marL="285693" indent="-285693">
              <a:spcBef>
                <a:spcPct val="20000"/>
              </a:spcBef>
              <a:buClr>
                <a:schemeClr val="tx1"/>
              </a:buClr>
            </a:pPr>
            <a:r>
              <a:rPr lang="en-US" sz="1400" dirty="0"/>
              <a:t>Ron’s CSV Editor</a:t>
            </a:r>
          </a:p>
        </p:txBody>
      </p:sp>
      <p:sp>
        <p:nvSpPr>
          <p:cNvPr id="13" name="AutoShape 10"/>
          <p:cNvSpPr>
            <a:spLocks/>
          </p:cNvSpPr>
          <p:nvPr/>
        </p:nvSpPr>
        <p:spPr bwMode="auto">
          <a:xfrm>
            <a:off x="7694718" y="2488580"/>
            <a:ext cx="2939946" cy="245185"/>
          </a:xfrm>
          <a:prstGeom prst="borderCallout1">
            <a:avLst>
              <a:gd name="adj1" fmla="val 62765"/>
              <a:gd name="adj2" fmla="val -422"/>
              <a:gd name="adj3" fmla="val 182476"/>
              <a:gd name="adj4" fmla="val -28869"/>
            </a:avLst>
          </a:prstGeom>
          <a:solidFill>
            <a:srgbClr val="FFFFCC"/>
          </a:solidFill>
          <a:ln w="9525" algn="ctr">
            <a:solidFill>
              <a:srgbClr val="FF0000"/>
            </a:solidFill>
            <a:miter lim="800000"/>
            <a:headEnd/>
            <a:tailEnd type="triangle" w="med" len="med"/>
          </a:ln>
        </p:spPr>
        <p:txBody>
          <a:bodyPr/>
          <a:lstStyle/>
          <a:p>
            <a:pPr marL="285693" indent="-285693">
              <a:spcBef>
                <a:spcPct val="20000"/>
              </a:spcBef>
              <a:buClr>
                <a:schemeClr val="tx1"/>
              </a:buClr>
            </a:pPr>
            <a:r>
              <a:rPr lang="en-US" sz="1400" dirty="0"/>
              <a:t>Standard Rows – Do Not Change</a:t>
            </a:r>
          </a:p>
        </p:txBody>
      </p:sp>
      <p:sp>
        <p:nvSpPr>
          <p:cNvPr id="14" name="AutoShape 7"/>
          <p:cNvSpPr>
            <a:spLocks noChangeArrowheads="1"/>
          </p:cNvSpPr>
          <p:nvPr/>
        </p:nvSpPr>
        <p:spPr bwMode="auto">
          <a:xfrm>
            <a:off x="6002815" y="1692000"/>
            <a:ext cx="4901643" cy="598395"/>
          </a:xfrm>
          <a:prstGeom prst="roundRect">
            <a:avLst>
              <a:gd name="adj" fmla="val 16667"/>
            </a:avLst>
          </a:prstGeom>
          <a:noFill/>
          <a:ln w="285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dirty="0"/>
          </a:p>
        </p:txBody>
      </p:sp>
      <p:sp>
        <p:nvSpPr>
          <p:cNvPr id="15" name="AutoShape 9"/>
          <p:cNvSpPr>
            <a:spLocks noChangeArrowheads="1"/>
          </p:cNvSpPr>
          <p:nvPr/>
        </p:nvSpPr>
        <p:spPr bwMode="auto">
          <a:xfrm>
            <a:off x="6012431" y="2763456"/>
            <a:ext cx="4901642" cy="516207"/>
          </a:xfrm>
          <a:prstGeom prst="roundRect">
            <a:avLst>
              <a:gd name="adj" fmla="val 16667"/>
            </a:avLst>
          </a:prstGeom>
          <a:noFill/>
          <a:ln w="285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dirty="0"/>
          </a:p>
        </p:txBody>
      </p:sp>
      <p:sp>
        <p:nvSpPr>
          <p:cNvPr id="16" name="AutoShape 12"/>
          <p:cNvSpPr>
            <a:spLocks noChangeArrowheads="1"/>
          </p:cNvSpPr>
          <p:nvPr/>
        </p:nvSpPr>
        <p:spPr bwMode="auto">
          <a:xfrm>
            <a:off x="6295280" y="5152679"/>
            <a:ext cx="1206882" cy="211293"/>
          </a:xfrm>
          <a:prstGeom prst="roundRect">
            <a:avLst>
              <a:gd name="adj" fmla="val 16667"/>
            </a:avLst>
          </a:prstGeom>
          <a:noFill/>
          <a:ln w="285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dirty="0"/>
          </a:p>
        </p:txBody>
      </p:sp>
      <p:sp>
        <p:nvSpPr>
          <p:cNvPr id="17" name="AutoShape 8"/>
          <p:cNvSpPr>
            <a:spLocks/>
          </p:cNvSpPr>
          <p:nvPr/>
        </p:nvSpPr>
        <p:spPr bwMode="auto">
          <a:xfrm>
            <a:off x="7965389" y="4482120"/>
            <a:ext cx="1755657" cy="249323"/>
          </a:xfrm>
          <a:prstGeom prst="borderCallout1">
            <a:avLst>
              <a:gd name="adj1" fmla="val 46752"/>
              <a:gd name="adj2" fmla="val -1460"/>
              <a:gd name="adj3" fmla="val 257736"/>
              <a:gd name="adj4" fmla="val -34396"/>
            </a:avLst>
          </a:prstGeom>
          <a:solidFill>
            <a:srgbClr val="FFFFCC"/>
          </a:solidFill>
          <a:ln w="9525" algn="ctr">
            <a:solidFill>
              <a:srgbClr val="FF0000"/>
            </a:solidFill>
            <a:miter lim="800000"/>
            <a:headEnd/>
            <a:tailEnd type="triangle" w="med" len="med"/>
          </a:ln>
        </p:spPr>
        <p:txBody>
          <a:bodyPr/>
          <a:lstStyle/>
          <a:p>
            <a:pPr marL="285693" indent="-285693">
              <a:spcBef>
                <a:spcPct val="20000"/>
              </a:spcBef>
              <a:buClr>
                <a:schemeClr val="tx1"/>
              </a:buClr>
            </a:pPr>
            <a:r>
              <a:rPr lang="en-US" sz="1400" dirty="0"/>
              <a:t>Begin Invoice Data</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Upload the CSV Invoice</a:t>
            </a:r>
          </a:p>
        </p:txBody>
      </p:sp>
      <p:sp>
        <p:nvSpPr>
          <p:cNvPr id="4" name="Text Placeholder 3"/>
          <p:cNvSpPr>
            <a:spLocks noGrp="1"/>
          </p:cNvSpPr>
          <p:nvPr>
            <p:ph type="body" sz="quarter" idx="11"/>
          </p:nvPr>
        </p:nvSpPr>
        <p:spPr>
          <a:xfrm>
            <a:off x="325335" y="1501221"/>
            <a:ext cx="5315407" cy="4942155"/>
          </a:xfrm>
        </p:spPr>
        <p:txBody>
          <a:bodyPr/>
          <a:lstStyle/>
          <a:p>
            <a:pPr marL="285693" indent="-285693">
              <a:buClr>
                <a:srgbClr val="FDB913"/>
              </a:buClr>
              <a:buFont typeface="Arial" panose="020B0604020202020204" pitchFamily="34" charset="0"/>
              <a:buChar char="•"/>
            </a:pPr>
            <a:r>
              <a:rPr lang="en-US" sz="1400" dirty="0"/>
              <a:t>From the Home Page, locate the CSV Documents link on the right side of the page.</a:t>
            </a:r>
          </a:p>
          <a:p>
            <a:pPr marL="285693" indent="-285693">
              <a:buClr>
                <a:srgbClr val="FDB913"/>
              </a:buClr>
              <a:buFont typeface="Arial" panose="020B0604020202020204" pitchFamily="34" charset="0"/>
              <a:buChar char="•"/>
            </a:pPr>
            <a:r>
              <a:rPr lang="en-US" sz="1400" dirty="0"/>
              <a:t>Click Invoice CSV.</a:t>
            </a:r>
          </a:p>
          <a:p>
            <a:pPr marL="285693" indent="-285693">
              <a:buClr>
                <a:srgbClr val="FDB913"/>
              </a:buClr>
              <a:buFont typeface="Arial" panose="020B0604020202020204" pitchFamily="34" charset="0"/>
              <a:buChar char="•"/>
            </a:pPr>
            <a:r>
              <a:rPr lang="en-US" sz="1400" dirty="0"/>
              <a:t>You will see an Import CSV Invoice box.</a:t>
            </a:r>
          </a:p>
          <a:p>
            <a:pPr marL="285693" indent="-285693">
              <a:buClr>
                <a:srgbClr val="FDB913"/>
              </a:buClr>
              <a:buFont typeface="Arial" panose="020B0604020202020204" pitchFamily="34" charset="0"/>
              <a:buChar char="•"/>
            </a:pPr>
            <a:r>
              <a:rPr lang="en-US" sz="1400" dirty="0"/>
              <a:t>Ensure Customer  is selected in the Customer drop-down box.</a:t>
            </a:r>
          </a:p>
          <a:p>
            <a:pPr marL="285693" lvl="1" indent="-285693">
              <a:buClr>
                <a:srgbClr val="FDB913"/>
              </a:buClr>
              <a:buFont typeface="Arial" panose="020B0604020202020204" pitchFamily="34" charset="0"/>
              <a:buChar char="•"/>
            </a:pPr>
            <a:r>
              <a:rPr lang="en-US" sz="1400" b="1" dirty="0"/>
              <a:t>Note: </a:t>
            </a:r>
            <a:r>
              <a:rPr lang="en-US" sz="1400" dirty="0"/>
              <a:t>Each customer using the CSV Invoice method has a customized template.  You cannot use any other customer's template for Customer .</a:t>
            </a:r>
          </a:p>
          <a:p>
            <a:pPr marL="285693" indent="-285693">
              <a:buClr>
                <a:srgbClr val="FDB913"/>
              </a:buClr>
              <a:buFont typeface="Arial" panose="020B0604020202020204" pitchFamily="34" charset="0"/>
              <a:buChar char="•"/>
            </a:pPr>
            <a:r>
              <a:rPr lang="en-US" sz="1400" dirty="0"/>
              <a:t>Click the Choose File button and find the CSV File you have created and saved.</a:t>
            </a:r>
          </a:p>
          <a:p>
            <a:pPr marL="285693" indent="-285693">
              <a:buClr>
                <a:srgbClr val="FDB913"/>
              </a:buClr>
              <a:buFont typeface="Arial" panose="020B0604020202020204" pitchFamily="34" charset="0"/>
              <a:buChar char="•"/>
            </a:pPr>
            <a:r>
              <a:rPr lang="en-US" sz="1400" dirty="0"/>
              <a:t>Once the file path is shown, click the Import CSV Invoice button.</a:t>
            </a:r>
          </a:p>
        </p:txBody>
      </p:sp>
      <p:pic>
        <p:nvPicPr>
          <p:cNvPr id="8" name="Picture 7"/>
          <p:cNvPicPr>
            <a:picLocks noChangeAspect="1"/>
          </p:cNvPicPr>
          <p:nvPr/>
        </p:nvPicPr>
        <p:blipFill>
          <a:blip r:embed="rId3"/>
          <a:stretch>
            <a:fillRect/>
          </a:stretch>
        </p:blipFill>
        <p:spPr>
          <a:xfrm>
            <a:off x="9562338" y="1279212"/>
            <a:ext cx="2305527" cy="2704561"/>
          </a:xfrm>
          <a:prstGeom prst="rect">
            <a:avLst/>
          </a:prstGeom>
        </p:spPr>
      </p:pic>
      <p:sp>
        <p:nvSpPr>
          <p:cNvPr id="9" name="Rounded Rectangle 8"/>
          <p:cNvSpPr/>
          <p:nvPr/>
        </p:nvSpPr>
        <p:spPr bwMode="gray">
          <a:xfrm>
            <a:off x="9752754" y="3504387"/>
            <a:ext cx="1164502" cy="359146"/>
          </a:xfrm>
          <a:prstGeom prst="roundRect">
            <a:avLst/>
          </a:prstGeom>
          <a:noFill/>
          <a:ln w="28575" algn="ctr">
            <a:solidFill>
              <a:srgbClr val="FF0000"/>
            </a:solidFill>
            <a:miter lim="800000"/>
            <a:headEnd/>
            <a:tailEnd/>
          </a:ln>
        </p:spPr>
        <p:txBody>
          <a:bodyPr wrap="square" lIns="89979" tIns="71983" rIns="89979" bIns="71983"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defTabSz="914217" fontAlgn="base">
              <a:spcBef>
                <a:spcPct val="50000"/>
              </a:spcBef>
              <a:spcAft>
                <a:spcPct val="0"/>
              </a:spcAft>
              <a:buClr>
                <a:srgbClr val="F0AB00"/>
              </a:buClr>
              <a:buSzPct val="80000"/>
            </a:pPr>
            <a:endParaRPr lang="en-US" sz="2000" kern="0" dirty="0">
              <a:solidFill>
                <a:srgbClr val="000000"/>
              </a:solidFill>
              <a:ea typeface="Arial Unicode MS" pitchFamily="34" charset="-128"/>
              <a:cs typeface="Arial Unicode MS" pitchFamily="34" charset="-128"/>
            </a:endParaRPr>
          </a:p>
        </p:txBody>
      </p:sp>
      <p:pic>
        <p:nvPicPr>
          <p:cNvPr id="11" name="Picture 2">
            <a:extLst>
              <a:ext uri="{FF2B5EF4-FFF2-40B4-BE49-F238E27FC236}">
                <a16:creationId xmlns:a16="http://schemas.microsoft.com/office/drawing/2014/main" id="{9D3983B4-447C-4932-9108-F892DEB81BC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36823" y="4940340"/>
            <a:ext cx="1587937" cy="2015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a:extLst>
              <a:ext uri="{FF2B5EF4-FFF2-40B4-BE49-F238E27FC236}">
                <a16:creationId xmlns:a16="http://schemas.microsoft.com/office/drawing/2014/main" id="{36ACCB35-9CC6-4B8C-AEED-132B309A036D}"/>
              </a:ext>
            </a:extLst>
          </p:cNvPr>
          <p:cNvPicPr>
            <a:picLocks noChangeAspect="1"/>
          </p:cNvPicPr>
          <p:nvPr/>
        </p:nvPicPr>
        <p:blipFill>
          <a:blip r:embed="rId5"/>
          <a:stretch>
            <a:fillRect/>
          </a:stretch>
        </p:blipFill>
        <p:spPr>
          <a:xfrm>
            <a:off x="7163766" y="4176721"/>
            <a:ext cx="4797142" cy="1852394"/>
          </a:xfrm>
          <a:prstGeom prst="rect">
            <a:avLst/>
          </a:prstGeom>
        </p:spPr>
      </p:pic>
      <p:cxnSp>
        <p:nvCxnSpPr>
          <p:cNvPr id="7" name="Straight Arrow Connector 6">
            <a:extLst>
              <a:ext uri="{FF2B5EF4-FFF2-40B4-BE49-F238E27FC236}">
                <a16:creationId xmlns:a16="http://schemas.microsoft.com/office/drawing/2014/main" id="{4EBDCE71-8A68-4114-8DAB-F80E8786F6C6}"/>
              </a:ext>
            </a:extLst>
          </p:cNvPr>
          <p:cNvCxnSpPr/>
          <p:nvPr/>
        </p:nvCxnSpPr>
        <p:spPr>
          <a:xfrm>
            <a:off x="5377237" y="5346015"/>
            <a:ext cx="4375517" cy="51671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9018923"/>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Upload the CSV Invoice</a:t>
            </a:r>
          </a:p>
        </p:txBody>
      </p:sp>
      <p:sp>
        <p:nvSpPr>
          <p:cNvPr id="10" name="Text Placeholder 9"/>
          <p:cNvSpPr>
            <a:spLocks noGrp="1"/>
          </p:cNvSpPr>
          <p:nvPr>
            <p:ph type="body" sz="quarter" idx="11"/>
          </p:nvPr>
        </p:nvSpPr>
        <p:spPr>
          <a:xfrm>
            <a:off x="325336" y="5782517"/>
            <a:ext cx="7148295" cy="572744"/>
          </a:xfrm>
        </p:spPr>
        <p:txBody>
          <a:bodyPr/>
          <a:lstStyle/>
          <a:p>
            <a:pPr marL="285693" indent="-285693">
              <a:buFont typeface="Arial" panose="020B0604020202020204" pitchFamily="34" charset="0"/>
              <a:buChar char="•"/>
            </a:pPr>
            <a:r>
              <a:rPr lang="en-US" sz="1400" dirty="0"/>
              <a:t>Once you click on Import CSV Invoice, the CSV file will be uploaded , click on Submit button.</a:t>
            </a:r>
          </a:p>
        </p:txBody>
      </p:sp>
      <p:sp>
        <p:nvSpPr>
          <p:cNvPr id="5" name="Rectangle: Rounded Corners 4">
            <a:extLst>
              <a:ext uri="{FF2B5EF4-FFF2-40B4-BE49-F238E27FC236}">
                <a16:creationId xmlns:a16="http://schemas.microsoft.com/office/drawing/2014/main" id="{958D26C0-EC09-4B26-B3E7-2647D6FCF5F4}"/>
              </a:ext>
            </a:extLst>
          </p:cNvPr>
          <p:cNvSpPr/>
          <p:nvPr/>
        </p:nvSpPr>
        <p:spPr bwMode="gray">
          <a:xfrm>
            <a:off x="10663631" y="5167152"/>
            <a:ext cx="1112925" cy="470082"/>
          </a:xfrm>
          <a:prstGeom prst="roundRect">
            <a:avLst/>
          </a:prstGeom>
          <a:noFill/>
          <a:ln w="38100" algn="ctr">
            <a:solidFill>
              <a:srgbClr val="FF0000"/>
            </a:solid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endParaRPr lang="en-US" sz="2000" kern="0" dirty="0" err="1">
              <a:ea typeface="Arial Unicode MS" pitchFamily="34" charset="-128"/>
              <a:cs typeface="Arial Unicode MS" pitchFamily="34" charset="-128"/>
            </a:endParaRPr>
          </a:p>
        </p:txBody>
      </p:sp>
      <p:pic>
        <p:nvPicPr>
          <p:cNvPr id="4" name="Picture 3">
            <a:extLst>
              <a:ext uri="{FF2B5EF4-FFF2-40B4-BE49-F238E27FC236}">
                <a16:creationId xmlns:a16="http://schemas.microsoft.com/office/drawing/2014/main" id="{5BB01CCD-3174-4B2A-9051-F2FBB655171D}"/>
              </a:ext>
            </a:extLst>
          </p:cNvPr>
          <p:cNvPicPr>
            <a:picLocks noChangeAspect="1"/>
          </p:cNvPicPr>
          <p:nvPr/>
        </p:nvPicPr>
        <p:blipFill>
          <a:blip r:embed="rId3"/>
          <a:stretch>
            <a:fillRect/>
          </a:stretch>
        </p:blipFill>
        <p:spPr>
          <a:xfrm>
            <a:off x="1411" y="1160020"/>
            <a:ext cx="12192353" cy="4537961"/>
          </a:xfrm>
          <a:prstGeom prst="rect">
            <a:avLst/>
          </a:prstGeom>
        </p:spPr>
      </p:pic>
    </p:spTree>
    <p:extLst>
      <p:ext uri="{BB962C8B-B14F-4D97-AF65-F5344CB8AC3E}">
        <p14:creationId xmlns:p14="http://schemas.microsoft.com/office/powerpoint/2010/main" val="2568034179"/>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Upload the CSV Invoice</a:t>
            </a:r>
          </a:p>
        </p:txBody>
      </p:sp>
      <p:sp>
        <p:nvSpPr>
          <p:cNvPr id="10" name="Text Placeholder 9"/>
          <p:cNvSpPr>
            <a:spLocks noGrp="1"/>
          </p:cNvSpPr>
          <p:nvPr>
            <p:ph type="body" sz="quarter" idx="11"/>
          </p:nvPr>
        </p:nvSpPr>
        <p:spPr>
          <a:xfrm>
            <a:off x="325336" y="4383698"/>
            <a:ext cx="7148295" cy="2103735"/>
          </a:xfrm>
        </p:spPr>
        <p:txBody>
          <a:bodyPr/>
          <a:lstStyle/>
          <a:p>
            <a:endParaRPr lang="en-US" sz="1400" dirty="0"/>
          </a:p>
          <a:p>
            <a:pPr marL="285693" indent="-285693">
              <a:buFont typeface="Arial" panose="020B0604020202020204" pitchFamily="34" charset="0"/>
              <a:buChar char="•"/>
            </a:pPr>
            <a:r>
              <a:rPr lang="en-US" sz="1400" dirty="0"/>
              <a:t>Once you click on Submit, the CSV Invoice will be successfully imported. Click on Close button</a:t>
            </a:r>
          </a:p>
        </p:txBody>
      </p:sp>
      <p:pic>
        <p:nvPicPr>
          <p:cNvPr id="3" name="Picture 2"/>
          <p:cNvPicPr>
            <a:picLocks noChangeAspect="1"/>
          </p:cNvPicPr>
          <p:nvPr/>
        </p:nvPicPr>
        <p:blipFill>
          <a:blip r:embed="rId3"/>
          <a:stretch>
            <a:fillRect/>
          </a:stretch>
        </p:blipFill>
        <p:spPr>
          <a:xfrm>
            <a:off x="240081" y="1832268"/>
            <a:ext cx="11713039" cy="2114061"/>
          </a:xfrm>
          <a:prstGeom prst="rect">
            <a:avLst/>
          </a:prstGeom>
        </p:spPr>
      </p:pic>
    </p:spTree>
    <p:extLst>
      <p:ext uri="{BB962C8B-B14F-4D97-AF65-F5344CB8AC3E}">
        <p14:creationId xmlns:p14="http://schemas.microsoft.com/office/powerpoint/2010/main" val="2121548934"/>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325336" y="1464904"/>
            <a:ext cx="11542528" cy="4780214"/>
          </a:xfrm>
        </p:spPr>
        <p:txBody>
          <a:bodyPr/>
          <a:lstStyle/>
          <a:p>
            <a:pPr marL="285693" lvl="1" indent="-285693">
              <a:spcAft>
                <a:spcPts val="600"/>
              </a:spcAft>
            </a:pPr>
            <a:r>
              <a:rPr lang="en-US" dirty="0">
                <a:latin typeface="Arial" pitchFamily="34" charset="0"/>
                <a:cs typeface="Arial" pitchFamily="34" charset="0"/>
              </a:rPr>
              <a:t>CSV Invoice overview</a:t>
            </a:r>
          </a:p>
          <a:p>
            <a:pPr marL="285693" lvl="1" indent="-285693">
              <a:spcAft>
                <a:spcPts val="600"/>
              </a:spcAft>
            </a:pPr>
            <a:r>
              <a:rPr lang="en-GB" dirty="0">
                <a:latin typeface="Arial" pitchFamily="34" charset="0"/>
                <a:cs typeface="Arial" pitchFamily="34" charset="0"/>
              </a:rPr>
              <a:t>CSV Invoices scope</a:t>
            </a:r>
          </a:p>
          <a:p>
            <a:pPr marL="285693" lvl="1" indent="-285693">
              <a:spcAft>
                <a:spcPts val="600"/>
              </a:spcAft>
            </a:pPr>
            <a:r>
              <a:rPr lang="en-GB" dirty="0">
                <a:latin typeface="Arial" pitchFamily="34" charset="0"/>
                <a:cs typeface="Arial" pitchFamily="34" charset="0"/>
              </a:rPr>
              <a:t>Data Requirements</a:t>
            </a:r>
          </a:p>
          <a:p>
            <a:pPr marL="285693" lvl="1" indent="-285693">
              <a:spcAft>
                <a:spcPts val="600"/>
              </a:spcAft>
            </a:pPr>
            <a:r>
              <a:rPr lang="en-GB" dirty="0">
                <a:latin typeface="Arial" pitchFamily="34" charset="0"/>
                <a:cs typeface="Arial" pitchFamily="34" charset="0"/>
              </a:rPr>
              <a:t>CSV fields mapping</a:t>
            </a:r>
          </a:p>
          <a:p>
            <a:pPr marL="285693" lvl="1" indent="-285693">
              <a:spcAft>
                <a:spcPts val="600"/>
              </a:spcAft>
            </a:pPr>
            <a:r>
              <a:rPr lang="en-GB" dirty="0">
                <a:latin typeface="Arial" pitchFamily="34" charset="0"/>
                <a:cs typeface="Arial" pitchFamily="34" charset="0"/>
              </a:rPr>
              <a:t>CSV template use</a:t>
            </a:r>
          </a:p>
          <a:p>
            <a:pPr marL="622176" lvl="2" indent="-177764">
              <a:spcAft>
                <a:spcPts val="600"/>
              </a:spcAft>
              <a:buFont typeface="Arial" panose="020B0604020202020204" pitchFamily="34" charset="0"/>
              <a:buChar char="•"/>
            </a:pPr>
            <a:r>
              <a:rPr lang="en-US" dirty="0">
                <a:latin typeface="Arial" pitchFamily="34" charset="0"/>
                <a:cs typeface="Arial" pitchFamily="34" charset="0"/>
              </a:rPr>
              <a:t>Downloading CSV template</a:t>
            </a:r>
          </a:p>
          <a:p>
            <a:pPr marL="622176" lvl="2" indent="-177764">
              <a:spcAft>
                <a:spcPts val="600"/>
              </a:spcAft>
              <a:buFont typeface="Arial" panose="020B0604020202020204" pitchFamily="34" charset="0"/>
              <a:buChar char="•"/>
            </a:pPr>
            <a:r>
              <a:rPr lang="en-US" dirty="0">
                <a:latin typeface="Arial" pitchFamily="34" charset="0"/>
                <a:cs typeface="Arial" pitchFamily="34" charset="0"/>
              </a:rPr>
              <a:t>Uploading CSV Invoice</a:t>
            </a:r>
          </a:p>
          <a:p>
            <a:pPr marL="622176" lvl="2" indent="-177764">
              <a:spcAft>
                <a:spcPts val="600"/>
              </a:spcAft>
              <a:buFont typeface="Arial" panose="020B0604020202020204" pitchFamily="34" charset="0"/>
              <a:buChar char="•"/>
            </a:pPr>
            <a:r>
              <a:rPr lang="en-GB" dirty="0">
                <a:latin typeface="Arial" pitchFamily="34" charset="0"/>
                <a:cs typeface="Arial" pitchFamily="34" charset="0"/>
              </a:rPr>
              <a:t>Tracking Invoice status</a:t>
            </a:r>
            <a:endParaRPr lang="en-US" dirty="0">
              <a:latin typeface="Arial" pitchFamily="34" charset="0"/>
              <a:cs typeface="Arial" pitchFamily="34" charset="0"/>
            </a:endParaRPr>
          </a:p>
          <a:p>
            <a:pPr marL="285693" lvl="1" indent="-285693">
              <a:spcAft>
                <a:spcPts val="600"/>
              </a:spcAft>
            </a:pPr>
            <a:r>
              <a:rPr lang="en-GB" dirty="0">
                <a:latin typeface="Arial" pitchFamily="34" charset="0"/>
                <a:cs typeface="Arial" pitchFamily="34" charset="0"/>
              </a:rPr>
              <a:t>Troubleshooting CSV Invoices</a:t>
            </a:r>
          </a:p>
          <a:p>
            <a:pPr marL="285693" lvl="1" indent="-285693">
              <a:spcAft>
                <a:spcPts val="600"/>
              </a:spcAft>
            </a:pPr>
            <a:r>
              <a:rPr lang="en-GB" dirty="0">
                <a:latin typeface="Arial" pitchFamily="34" charset="0"/>
                <a:cs typeface="Arial" pitchFamily="34" charset="0"/>
              </a:rPr>
              <a:t>CSV template Change log</a:t>
            </a:r>
          </a:p>
          <a:p>
            <a:pPr marL="285693" lvl="1" indent="-285693">
              <a:spcAft>
                <a:spcPts val="600"/>
              </a:spcAft>
            </a:pPr>
            <a:r>
              <a:rPr lang="en-GB" dirty="0">
                <a:latin typeface="Arial" pitchFamily="34" charset="0"/>
                <a:cs typeface="Arial" pitchFamily="34" charset="0"/>
              </a:rPr>
              <a:t>Contacts and Support</a:t>
            </a:r>
            <a:endParaRPr lang="en-US" dirty="0"/>
          </a:p>
          <a:p>
            <a:endParaRPr lang="en-US" dirty="0"/>
          </a:p>
        </p:txBody>
      </p:sp>
      <p:sp>
        <p:nvSpPr>
          <p:cNvPr id="2" name="Title 1"/>
          <p:cNvSpPr>
            <a:spLocks noGrp="1"/>
          </p:cNvSpPr>
          <p:nvPr>
            <p:ph type="title"/>
          </p:nvPr>
        </p:nvSpPr>
        <p:spPr/>
        <p:txBody>
          <a:bodyPr/>
          <a:lstStyle/>
          <a:p>
            <a:r>
              <a:rPr lang="en-US" dirty="0"/>
              <a:t>Agenda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Tracking CSV Invoice status</a:t>
            </a:r>
          </a:p>
        </p:txBody>
      </p:sp>
      <p:sp>
        <p:nvSpPr>
          <p:cNvPr id="4" name="Text Placeholder 3"/>
          <p:cNvSpPr>
            <a:spLocks noGrp="1"/>
          </p:cNvSpPr>
          <p:nvPr>
            <p:ph type="body" sz="quarter" idx="11"/>
          </p:nvPr>
        </p:nvSpPr>
        <p:spPr>
          <a:xfrm>
            <a:off x="325335" y="2103364"/>
            <a:ext cx="11002733" cy="3524580"/>
          </a:xfrm>
        </p:spPr>
        <p:txBody>
          <a:bodyPr/>
          <a:lstStyle/>
          <a:p>
            <a:pPr marL="285693" indent="-285693">
              <a:buClr>
                <a:srgbClr val="FDB913"/>
              </a:buClr>
              <a:buFont typeface="Arial" panose="020B0604020202020204" pitchFamily="34" charset="0"/>
              <a:buChar char="•"/>
            </a:pPr>
            <a:r>
              <a:rPr lang="en-US" altLang="en-US" sz="1400" dirty="0"/>
              <a:t>From your Home Page, click on the Outbox tab.</a:t>
            </a:r>
          </a:p>
          <a:p>
            <a:pPr marL="285693" indent="-285693">
              <a:buClr>
                <a:srgbClr val="FDB913"/>
              </a:buClr>
              <a:buFont typeface="Arial" panose="020B0604020202020204" pitchFamily="34" charset="0"/>
              <a:buChar char="•"/>
            </a:pPr>
            <a:r>
              <a:rPr lang="en-US" altLang="en-US" sz="1400" dirty="0"/>
              <a:t>You will again, see a listing of all of the invoices you have sent.</a:t>
            </a:r>
          </a:p>
          <a:p>
            <a:pPr marL="285693" indent="-285693">
              <a:buClr>
                <a:srgbClr val="FDB913"/>
              </a:buClr>
              <a:buFont typeface="Arial" panose="020B0604020202020204" pitchFamily="34" charset="0"/>
              <a:buChar char="•"/>
            </a:pPr>
            <a:r>
              <a:rPr lang="en-US" altLang="en-US" sz="1400" dirty="0"/>
              <a:t>Each invoice number is a link to open and view that invoice.</a:t>
            </a:r>
          </a:p>
          <a:p>
            <a:pPr marL="285693" indent="-285693">
              <a:buClr>
                <a:srgbClr val="FDB913"/>
              </a:buClr>
              <a:buFont typeface="Arial" panose="020B0604020202020204" pitchFamily="34" charset="0"/>
              <a:buChar char="•"/>
            </a:pPr>
            <a:r>
              <a:rPr lang="en-US" altLang="en-US" sz="1400" dirty="0"/>
              <a:t>There are two status types provided:</a:t>
            </a:r>
          </a:p>
          <a:p>
            <a:pPr marL="465657" lvl="2" indent="-285693">
              <a:buClr>
                <a:srgbClr val="FDB913"/>
              </a:buClr>
              <a:buFont typeface="Arial" panose="020B0604020202020204" pitchFamily="34" charset="0"/>
              <a:buChar char="•"/>
            </a:pPr>
            <a:r>
              <a:rPr lang="en-US" altLang="en-US" sz="1400" dirty="0"/>
              <a:t>Routing Status: show the routing status of the invoice through the Ariba network to the buyer.</a:t>
            </a:r>
          </a:p>
          <a:p>
            <a:pPr marL="465657" lvl="2" indent="-285693">
              <a:buClr>
                <a:srgbClr val="FDB913"/>
              </a:buClr>
              <a:buFont typeface="Arial" panose="020B0604020202020204" pitchFamily="34" charset="0"/>
              <a:buChar char="•"/>
            </a:pPr>
            <a:r>
              <a:rPr lang="en-US" altLang="en-US" sz="1400" dirty="0"/>
              <a:t>Invoice Status: shows the status of the invoice itself specifically through it’s payment process.</a:t>
            </a:r>
          </a:p>
          <a:p>
            <a:pPr marL="342831" lvl="1" indent="-342831">
              <a:buClr>
                <a:srgbClr val="FDB913"/>
              </a:buClr>
              <a:buFont typeface="Arial" panose="020B0604020202020204" pitchFamily="34" charset="0"/>
              <a:buChar char="•"/>
            </a:pPr>
            <a:endParaRPr lang="en-US" b="0" dirty="0"/>
          </a:p>
        </p:txBody>
      </p:sp>
      <p:sp>
        <p:nvSpPr>
          <p:cNvPr id="15" name="Text Box 5"/>
          <p:cNvSpPr txBox="1">
            <a:spLocks noChangeArrowheads="1"/>
          </p:cNvSpPr>
          <p:nvPr/>
        </p:nvSpPr>
        <p:spPr bwMode="auto">
          <a:xfrm>
            <a:off x="325336" y="1624301"/>
            <a:ext cx="3321815" cy="336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600" b="1" dirty="0">
                <a:solidFill>
                  <a:srgbClr val="000000"/>
                </a:solidFill>
              </a:rPr>
              <a:t>Checking Invoice Status</a:t>
            </a:r>
          </a:p>
        </p:txBody>
      </p:sp>
      <p:pic>
        <p:nvPicPr>
          <p:cNvPr id="7" name="Picture 6"/>
          <p:cNvPicPr>
            <a:picLocks noChangeAspect="1"/>
          </p:cNvPicPr>
          <p:nvPr/>
        </p:nvPicPr>
        <p:blipFill>
          <a:blip r:embed="rId3"/>
          <a:stretch>
            <a:fillRect/>
          </a:stretch>
        </p:blipFill>
        <p:spPr>
          <a:xfrm>
            <a:off x="6570006" y="1451997"/>
            <a:ext cx="5018513" cy="1342714"/>
          </a:xfrm>
          <a:prstGeom prst="rect">
            <a:avLst/>
          </a:prstGeom>
        </p:spPr>
      </p:pic>
      <p:sp>
        <p:nvSpPr>
          <p:cNvPr id="8" name="Rounded Rectangle 7"/>
          <p:cNvSpPr/>
          <p:nvPr/>
        </p:nvSpPr>
        <p:spPr bwMode="gray">
          <a:xfrm>
            <a:off x="8030850" y="1624301"/>
            <a:ext cx="804045" cy="259147"/>
          </a:xfrm>
          <a:prstGeom prst="roundRect">
            <a:avLst/>
          </a:prstGeom>
          <a:noFill/>
          <a:ln w="28575" algn="ctr">
            <a:solidFill>
              <a:srgbClr val="FF0000"/>
            </a:solid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endParaRPr lang="en-US" sz="2000" kern="0" dirty="0">
              <a:solidFill>
                <a:srgbClr val="000000"/>
              </a:solidFill>
              <a:ea typeface="Arial Unicode MS" pitchFamily="34" charset="-128"/>
              <a:cs typeface="Arial Unicode MS" pitchFamily="34" charset="-128"/>
            </a:endParaRPr>
          </a:p>
        </p:txBody>
      </p:sp>
      <p:sp>
        <p:nvSpPr>
          <p:cNvPr id="23" name="Rectangle: Rounded Corners 22">
            <a:extLst>
              <a:ext uri="{FF2B5EF4-FFF2-40B4-BE49-F238E27FC236}">
                <a16:creationId xmlns:a16="http://schemas.microsoft.com/office/drawing/2014/main" id="{BFE34502-BC84-4C91-AF7B-355130F468C6}"/>
              </a:ext>
            </a:extLst>
          </p:cNvPr>
          <p:cNvSpPr/>
          <p:nvPr/>
        </p:nvSpPr>
        <p:spPr bwMode="gray">
          <a:xfrm>
            <a:off x="9716040" y="4629922"/>
            <a:ext cx="1344102" cy="536527"/>
          </a:xfrm>
          <a:prstGeom prst="roundRect">
            <a:avLst/>
          </a:prstGeom>
          <a:no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endParaRPr lang="en-US" sz="2000" kern="0" dirty="0" err="1">
              <a:ea typeface="Arial Unicode MS" pitchFamily="34" charset="-128"/>
              <a:cs typeface="Arial Unicode MS" pitchFamily="34" charset="-128"/>
            </a:endParaRPr>
          </a:p>
        </p:txBody>
      </p:sp>
      <p:pic>
        <p:nvPicPr>
          <p:cNvPr id="5" name="Picture 4">
            <a:extLst>
              <a:ext uri="{FF2B5EF4-FFF2-40B4-BE49-F238E27FC236}">
                <a16:creationId xmlns:a16="http://schemas.microsoft.com/office/drawing/2014/main" id="{C6F117C6-20FD-4107-90E8-C25020E4BD3D}"/>
              </a:ext>
            </a:extLst>
          </p:cNvPr>
          <p:cNvPicPr>
            <a:picLocks noChangeAspect="1"/>
          </p:cNvPicPr>
          <p:nvPr/>
        </p:nvPicPr>
        <p:blipFill>
          <a:blip r:embed="rId4"/>
          <a:stretch>
            <a:fillRect/>
          </a:stretch>
        </p:blipFill>
        <p:spPr>
          <a:xfrm>
            <a:off x="130921" y="4969969"/>
            <a:ext cx="12192353" cy="1315949"/>
          </a:xfrm>
          <a:prstGeom prst="rect">
            <a:avLst/>
          </a:prstGeom>
        </p:spPr>
      </p:pic>
      <p:sp>
        <p:nvSpPr>
          <p:cNvPr id="3" name="Rectangle 2">
            <a:extLst>
              <a:ext uri="{FF2B5EF4-FFF2-40B4-BE49-F238E27FC236}">
                <a16:creationId xmlns:a16="http://schemas.microsoft.com/office/drawing/2014/main" id="{5BA8B6FF-001B-427B-8358-E48943517C29}"/>
              </a:ext>
            </a:extLst>
          </p:cNvPr>
          <p:cNvSpPr/>
          <p:nvPr/>
        </p:nvSpPr>
        <p:spPr>
          <a:xfrm>
            <a:off x="505296" y="1241004"/>
            <a:ext cx="3147890" cy="400017"/>
          </a:xfrm>
          <a:prstGeom prst="rect">
            <a:avLst/>
          </a:prstGeom>
        </p:spPr>
        <p:txBody>
          <a:bodyPr wrap="none">
            <a:spAutoFit/>
          </a:bodyPr>
          <a:lstStyle/>
          <a:p>
            <a:r>
              <a:rPr lang="en-US" altLang="en-US" sz="2000" b="1" dirty="0"/>
              <a:t>Checking Invoice Status</a:t>
            </a:r>
          </a:p>
        </p:txBody>
      </p:sp>
    </p:spTree>
    <p:extLst>
      <p:ext uri="{BB962C8B-B14F-4D97-AF65-F5344CB8AC3E}">
        <p14:creationId xmlns:p14="http://schemas.microsoft.com/office/powerpoint/2010/main" val="1309382893"/>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Tracking CSV Invoice status</a:t>
            </a:r>
          </a:p>
        </p:txBody>
      </p:sp>
      <p:sp>
        <p:nvSpPr>
          <p:cNvPr id="3" name="Text Placeholder 2"/>
          <p:cNvSpPr>
            <a:spLocks noGrp="1"/>
          </p:cNvSpPr>
          <p:nvPr>
            <p:ph type="body" sz="quarter" idx="11"/>
          </p:nvPr>
        </p:nvSpPr>
        <p:spPr>
          <a:xfrm>
            <a:off x="256995" y="1894461"/>
            <a:ext cx="11111192" cy="2155611"/>
          </a:xfrm>
        </p:spPr>
        <p:txBody>
          <a:bodyPr/>
          <a:lstStyle/>
          <a:p>
            <a:pPr marL="628524" lvl="1" indent="-285693">
              <a:lnSpc>
                <a:spcPct val="150000"/>
              </a:lnSpc>
              <a:spcBef>
                <a:spcPct val="20000"/>
              </a:spcBef>
              <a:defRPr/>
            </a:pPr>
            <a:r>
              <a:rPr lang="en-US" sz="1400" b="1" dirty="0">
                <a:cs typeface="Arial" pitchFamily="34" charset="0"/>
              </a:rPr>
              <a:t>Obsoleted: </a:t>
            </a:r>
            <a:r>
              <a:rPr lang="en-US" sz="1400" dirty="0">
                <a:cs typeface="Arial" pitchFamily="34" charset="0"/>
              </a:rPr>
              <a:t>You canceled the invoice.</a:t>
            </a:r>
          </a:p>
          <a:p>
            <a:pPr marL="628524" lvl="1" indent="-285693">
              <a:lnSpc>
                <a:spcPct val="150000"/>
              </a:lnSpc>
              <a:spcBef>
                <a:spcPct val="20000"/>
              </a:spcBef>
              <a:defRPr/>
            </a:pPr>
            <a:r>
              <a:rPr lang="en-US" sz="1400" b="1" dirty="0">
                <a:cs typeface="Arial" pitchFamily="34" charset="0"/>
              </a:rPr>
              <a:t>Failed: </a:t>
            </a:r>
            <a:r>
              <a:rPr lang="en-US" sz="1400" dirty="0">
                <a:cs typeface="Arial" pitchFamily="34" charset="0"/>
              </a:rPr>
              <a:t>The invoice failed the buyer</a:t>
            </a:r>
            <a:r>
              <a:rPr lang="en-US" sz="1400" dirty="0">
                <a:latin typeface="Arial" charset="0"/>
              </a:rPr>
              <a:t> </a:t>
            </a:r>
            <a:r>
              <a:rPr lang="en-US" sz="1400" dirty="0">
                <a:cs typeface="Arial" pitchFamily="34" charset="0"/>
              </a:rPr>
              <a:t>invoicing rules as set within their Ariba Network account.</a:t>
            </a:r>
          </a:p>
          <a:p>
            <a:pPr marL="628524" lvl="1" indent="-285693">
              <a:lnSpc>
                <a:spcPct val="150000"/>
              </a:lnSpc>
              <a:spcBef>
                <a:spcPct val="20000"/>
              </a:spcBef>
              <a:defRPr/>
            </a:pPr>
            <a:r>
              <a:rPr lang="en-US" sz="1400" b="1" dirty="0">
                <a:cs typeface="Arial" pitchFamily="34" charset="0"/>
              </a:rPr>
              <a:t>Queued: </a:t>
            </a:r>
            <a:r>
              <a:rPr lang="en-US" sz="1400" dirty="0">
                <a:cs typeface="Arial" pitchFamily="34" charset="0"/>
              </a:rPr>
              <a:t>Ariba Network received the invoice from a suppliers Network account, but has not sent it to the buyer</a:t>
            </a:r>
            <a:r>
              <a:rPr lang="en-US" sz="1400" dirty="0">
                <a:latin typeface="Arial" charset="0"/>
              </a:rPr>
              <a:t> </a:t>
            </a:r>
            <a:r>
              <a:rPr lang="en-US" sz="1400" dirty="0">
                <a:cs typeface="Arial" pitchFamily="34" charset="0"/>
              </a:rPr>
              <a:t>network account.</a:t>
            </a:r>
          </a:p>
          <a:p>
            <a:pPr marL="628524" lvl="1" indent="-285693">
              <a:lnSpc>
                <a:spcPct val="150000"/>
              </a:lnSpc>
              <a:spcBef>
                <a:spcPct val="20000"/>
              </a:spcBef>
              <a:defRPr/>
            </a:pPr>
            <a:r>
              <a:rPr lang="en-US" sz="1400" b="1" dirty="0">
                <a:cs typeface="Arial" pitchFamily="34" charset="0"/>
              </a:rPr>
              <a:t>Sent: </a:t>
            </a:r>
            <a:r>
              <a:rPr lang="en-US" sz="1400" dirty="0">
                <a:cs typeface="Arial" pitchFamily="34" charset="0"/>
              </a:rPr>
              <a:t>Ariba Network sent the invoice to the buyer</a:t>
            </a:r>
            <a:r>
              <a:rPr lang="en-US" sz="1400" dirty="0"/>
              <a:t> </a:t>
            </a:r>
            <a:r>
              <a:rPr lang="en-US" sz="1400" dirty="0">
                <a:latin typeface="Arial" charset="0"/>
              </a:rPr>
              <a:t> </a:t>
            </a:r>
            <a:r>
              <a:rPr lang="en-US" sz="1400" dirty="0">
                <a:cs typeface="Arial" pitchFamily="34" charset="0"/>
              </a:rPr>
              <a:t>Ariba Network account. The invoice is awaiting download into the buyer</a:t>
            </a:r>
            <a:r>
              <a:rPr lang="en-US" sz="1400" dirty="0">
                <a:latin typeface="Arial" charset="0"/>
              </a:rPr>
              <a:t> </a:t>
            </a:r>
            <a:r>
              <a:rPr lang="en-US" sz="1400" dirty="0">
                <a:cs typeface="Arial" pitchFamily="34" charset="0"/>
              </a:rPr>
              <a:t>invoicing application.</a:t>
            </a:r>
          </a:p>
          <a:p>
            <a:pPr marL="628524" lvl="1" indent="-285693">
              <a:lnSpc>
                <a:spcPct val="150000"/>
              </a:lnSpc>
              <a:spcBef>
                <a:spcPct val="20000"/>
              </a:spcBef>
              <a:defRPr/>
            </a:pPr>
            <a:r>
              <a:rPr lang="en-US" sz="1400" b="1" dirty="0">
                <a:cs typeface="Arial" pitchFamily="34" charset="0"/>
              </a:rPr>
              <a:t>Acknowledged: </a:t>
            </a:r>
            <a:r>
              <a:rPr lang="en-US" sz="1400" dirty="0">
                <a:cs typeface="Arial" pitchFamily="34" charset="0"/>
              </a:rPr>
              <a:t>The invoice has been sent from the buyer</a:t>
            </a:r>
            <a:r>
              <a:rPr lang="en-US" sz="1400" dirty="0">
                <a:latin typeface="Arial" charset="0"/>
              </a:rPr>
              <a:t> </a:t>
            </a:r>
            <a:r>
              <a:rPr lang="en-US" sz="1400" dirty="0">
                <a:cs typeface="Arial" pitchFamily="34" charset="0"/>
              </a:rPr>
              <a:t>network account into their invoicing application.</a:t>
            </a:r>
          </a:p>
          <a:p>
            <a:endParaRPr lang="en-US" dirty="0"/>
          </a:p>
        </p:txBody>
      </p:sp>
      <p:sp>
        <p:nvSpPr>
          <p:cNvPr id="12" name="Text Box 4"/>
          <p:cNvSpPr txBox="1">
            <a:spLocks noChangeArrowheads="1"/>
          </p:cNvSpPr>
          <p:nvPr/>
        </p:nvSpPr>
        <p:spPr bwMode="auto">
          <a:xfrm>
            <a:off x="325336" y="1438623"/>
            <a:ext cx="2437836" cy="338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600" b="1" dirty="0"/>
              <a:t>Routing Status </a:t>
            </a:r>
          </a:p>
        </p:txBody>
      </p:sp>
      <p:pic>
        <p:nvPicPr>
          <p:cNvPr id="4" name="Picture 3">
            <a:extLst>
              <a:ext uri="{FF2B5EF4-FFF2-40B4-BE49-F238E27FC236}">
                <a16:creationId xmlns:a16="http://schemas.microsoft.com/office/drawing/2014/main" id="{A89C3B66-7CB3-44C2-BD2D-81D241719BFC}"/>
              </a:ext>
            </a:extLst>
          </p:cNvPr>
          <p:cNvPicPr>
            <a:picLocks noChangeAspect="1"/>
          </p:cNvPicPr>
          <p:nvPr/>
        </p:nvPicPr>
        <p:blipFill>
          <a:blip r:embed="rId3"/>
          <a:stretch>
            <a:fillRect/>
          </a:stretch>
        </p:blipFill>
        <p:spPr>
          <a:xfrm>
            <a:off x="62356" y="4813667"/>
            <a:ext cx="12067288" cy="1211420"/>
          </a:xfrm>
          <a:prstGeom prst="rect">
            <a:avLst/>
          </a:prstGeom>
        </p:spPr>
      </p:pic>
    </p:spTree>
    <p:extLst>
      <p:ext uri="{BB962C8B-B14F-4D97-AF65-F5344CB8AC3E}">
        <p14:creationId xmlns:p14="http://schemas.microsoft.com/office/powerpoint/2010/main" val="2090915976"/>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Tracking CSV Invoice status</a:t>
            </a:r>
          </a:p>
        </p:txBody>
      </p:sp>
      <p:sp>
        <p:nvSpPr>
          <p:cNvPr id="3" name="Text Placeholder 2"/>
          <p:cNvSpPr>
            <a:spLocks noGrp="1"/>
          </p:cNvSpPr>
          <p:nvPr>
            <p:ph type="body" sz="quarter" idx="11"/>
          </p:nvPr>
        </p:nvSpPr>
        <p:spPr>
          <a:xfrm>
            <a:off x="618213" y="1895912"/>
            <a:ext cx="10818315" cy="2113300"/>
          </a:xfrm>
        </p:spPr>
        <p:txBody>
          <a:bodyPr/>
          <a:lstStyle/>
          <a:p>
            <a:pPr marL="285693" indent="-285693">
              <a:buFont typeface="Arial" panose="020B0604020202020204" pitchFamily="34" charset="0"/>
              <a:buChar char="•"/>
            </a:pPr>
            <a:r>
              <a:rPr lang="en-US" sz="1400" b="1" dirty="0"/>
              <a:t>Sent </a:t>
            </a:r>
            <a:r>
              <a:rPr lang="en-GB" sz="1400" b="1" dirty="0"/>
              <a:t>: </a:t>
            </a:r>
            <a:r>
              <a:rPr lang="en-US" sz="1400" dirty="0"/>
              <a:t>Buyer </a:t>
            </a:r>
            <a:r>
              <a:rPr lang="en-GB" sz="1400" dirty="0"/>
              <a:t>has received the invoice.</a:t>
            </a:r>
          </a:p>
          <a:p>
            <a:pPr marL="285693" indent="-285693">
              <a:buFont typeface="Arial" panose="020B0604020202020204" pitchFamily="34" charset="0"/>
              <a:buChar char="•"/>
            </a:pPr>
            <a:r>
              <a:rPr lang="en-US" sz="1400" b="1" dirty="0"/>
              <a:t>Rejected: </a:t>
            </a:r>
            <a:r>
              <a:rPr lang="en-US" sz="1400" dirty="0"/>
              <a:t>Buyer </a:t>
            </a:r>
            <a:r>
              <a:rPr lang="en-GB" sz="1400" dirty="0"/>
              <a:t>has rejected the invoice. </a:t>
            </a:r>
            <a:r>
              <a:rPr lang="en-US" sz="1400" dirty="0"/>
              <a:t>If buyer  subsequently accepts the invoice or approves it for payment, invoice status updated to Sent indicating invoice was accepted .</a:t>
            </a:r>
            <a:endParaRPr lang="en-GB" sz="1400" dirty="0"/>
          </a:p>
          <a:p>
            <a:pPr marL="285693" indent="-285693">
              <a:buFont typeface="Arial" panose="020B0604020202020204" pitchFamily="34" charset="0"/>
              <a:buChar char="•"/>
            </a:pPr>
            <a:r>
              <a:rPr lang="en-US" sz="1400" b="1" dirty="0"/>
              <a:t>Failed: </a:t>
            </a:r>
            <a:r>
              <a:rPr lang="en-GB" sz="1400" dirty="0"/>
              <a:t>Ariba Network experienced a problem routing the invoice.</a:t>
            </a:r>
          </a:p>
          <a:p>
            <a:pPr marL="285693" indent="-285693">
              <a:buFont typeface="Arial" panose="020B0604020202020204" pitchFamily="34" charset="0"/>
              <a:buChar char="•"/>
            </a:pPr>
            <a:r>
              <a:rPr lang="en-US" sz="1400" b="1" dirty="0"/>
              <a:t>Approved: </a:t>
            </a:r>
            <a:r>
              <a:rPr lang="en-US" sz="1400" dirty="0"/>
              <a:t>Buyer has approved the invoice for payment.</a:t>
            </a:r>
          </a:p>
          <a:p>
            <a:endParaRPr lang="en-US" b="0" dirty="0"/>
          </a:p>
        </p:txBody>
      </p:sp>
      <p:sp>
        <p:nvSpPr>
          <p:cNvPr id="12" name="Text Box 4"/>
          <p:cNvSpPr txBox="1">
            <a:spLocks noChangeArrowheads="1"/>
          </p:cNvSpPr>
          <p:nvPr/>
        </p:nvSpPr>
        <p:spPr bwMode="auto">
          <a:xfrm>
            <a:off x="325336" y="1438623"/>
            <a:ext cx="2437836" cy="338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600" b="1" dirty="0"/>
              <a:t>Invoice Status </a:t>
            </a:r>
          </a:p>
        </p:txBody>
      </p:sp>
      <p:pic>
        <p:nvPicPr>
          <p:cNvPr id="4" name="Picture 3">
            <a:extLst>
              <a:ext uri="{FF2B5EF4-FFF2-40B4-BE49-F238E27FC236}">
                <a16:creationId xmlns:a16="http://schemas.microsoft.com/office/drawing/2014/main" id="{8805552F-E600-4099-A8CD-608527369419}"/>
              </a:ext>
            </a:extLst>
          </p:cNvPr>
          <p:cNvPicPr>
            <a:picLocks noChangeAspect="1"/>
          </p:cNvPicPr>
          <p:nvPr/>
        </p:nvPicPr>
        <p:blipFill>
          <a:blip r:embed="rId3"/>
          <a:stretch>
            <a:fillRect/>
          </a:stretch>
        </p:blipFill>
        <p:spPr>
          <a:xfrm>
            <a:off x="1411" y="4417507"/>
            <a:ext cx="12192353" cy="1326792"/>
          </a:xfrm>
          <a:prstGeom prst="rect">
            <a:avLst/>
          </a:prstGeom>
        </p:spPr>
      </p:pic>
    </p:spTree>
    <p:extLst>
      <p:ext uri="{BB962C8B-B14F-4D97-AF65-F5344CB8AC3E}">
        <p14:creationId xmlns:p14="http://schemas.microsoft.com/office/powerpoint/2010/main" val="4163703958"/>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sz="quarter" idx="11"/>
          </p:nvPr>
        </p:nvPicPr>
        <p:blipFill rotWithShape="1">
          <a:blip r:embed="rId3" cstate="screen">
            <a:extLst>
              <a:ext uri="{28A0092B-C50C-407E-A947-70E740481C1C}">
                <a14:useLocalDpi xmlns:a14="http://schemas.microsoft.com/office/drawing/2010/main" val="0"/>
              </a:ext>
            </a:extLst>
          </a:blip>
          <a:srcRect l="11" r="11"/>
          <a:stretch/>
        </p:blipFill>
        <p:spPr>
          <a:prstGeom prst="rect">
            <a:avLst/>
          </a:prstGeom>
        </p:spPr>
      </p:pic>
      <p:sp>
        <p:nvSpPr>
          <p:cNvPr id="3" name="Title 2"/>
          <p:cNvSpPr>
            <a:spLocks noGrp="1"/>
          </p:cNvSpPr>
          <p:nvPr>
            <p:ph type="ctrTitle"/>
          </p:nvPr>
        </p:nvSpPr>
        <p:spPr/>
        <p:txBody>
          <a:bodyPr/>
          <a:lstStyle/>
          <a:p>
            <a:r>
              <a:rPr lang="en-US" dirty="0"/>
              <a:t>Troubleshooting CSV Invoices</a:t>
            </a:r>
          </a:p>
        </p:txBody>
      </p:sp>
    </p:spTree>
    <p:extLst>
      <p:ext uri="{BB962C8B-B14F-4D97-AF65-F5344CB8AC3E}">
        <p14:creationId xmlns:p14="http://schemas.microsoft.com/office/powerpoint/2010/main" val="667523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325336" y="1945489"/>
            <a:ext cx="11542528" cy="4475858"/>
          </a:xfrm>
        </p:spPr>
        <p:txBody>
          <a:bodyPr/>
          <a:lstStyle/>
          <a:p>
            <a:pPr marL="285693" indent="-285693">
              <a:lnSpc>
                <a:spcPct val="150000"/>
              </a:lnSpc>
              <a:spcBef>
                <a:spcPct val="50000"/>
              </a:spcBef>
              <a:buClr>
                <a:srgbClr val="FDB913"/>
              </a:buClr>
              <a:buFont typeface="Arial" panose="020B0604020202020204" pitchFamily="34" charset="0"/>
              <a:buChar char="•"/>
            </a:pPr>
            <a:r>
              <a:rPr lang="en-US" altLang="en-US" sz="1400" u="sng" dirty="0"/>
              <a:t>Be </a:t>
            </a:r>
            <a:r>
              <a:rPr lang="en-US" altLang="en-US" sz="1400" dirty="0"/>
              <a:t>sure that the application that is being used to create the file is a true CSV editing application.</a:t>
            </a:r>
          </a:p>
          <a:p>
            <a:pPr marL="285693" indent="-285693">
              <a:lnSpc>
                <a:spcPct val="150000"/>
              </a:lnSpc>
              <a:spcBef>
                <a:spcPct val="50000"/>
              </a:spcBef>
              <a:buClr>
                <a:srgbClr val="FDB913"/>
              </a:buClr>
              <a:buFont typeface="Arial" panose="020B0604020202020204" pitchFamily="34" charset="0"/>
              <a:buChar char="•"/>
            </a:pPr>
            <a:r>
              <a:rPr lang="en-US" altLang="en-US" sz="1400" dirty="0"/>
              <a:t>Be sure that all value fields such as unit price, tax, subtotal, gross, etc., are entered properly, (for example 2.25 or .58).</a:t>
            </a:r>
          </a:p>
          <a:p>
            <a:pPr marL="285693" indent="-285693">
              <a:lnSpc>
                <a:spcPct val="150000"/>
              </a:lnSpc>
              <a:spcBef>
                <a:spcPct val="50000"/>
              </a:spcBef>
              <a:buClr>
                <a:srgbClr val="FDB913"/>
              </a:buClr>
              <a:buFont typeface="Arial" panose="020B0604020202020204" pitchFamily="34" charset="0"/>
              <a:buChar char="•"/>
            </a:pPr>
            <a:r>
              <a:rPr lang="en-US" altLang="en-US" sz="1400" dirty="0"/>
              <a:t>Ensure that the file does not contain </a:t>
            </a:r>
            <a:r>
              <a:rPr lang="en-US" altLang="en-US" sz="1400" u="sng" dirty="0"/>
              <a:t>any </a:t>
            </a:r>
            <a:r>
              <a:rPr lang="en-US" altLang="en-US" sz="1400" dirty="0"/>
              <a:t>special characters, (dollar sign, asterisk, quotation marks, etc.).</a:t>
            </a:r>
          </a:p>
          <a:p>
            <a:pPr marL="285693" indent="-285693">
              <a:lnSpc>
                <a:spcPct val="150000"/>
              </a:lnSpc>
              <a:spcBef>
                <a:spcPct val="50000"/>
              </a:spcBef>
              <a:buClr>
                <a:srgbClr val="FDB913"/>
              </a:buClr>
              <a:buFont typeface="Arial" panose="020B0604020202020204" pitchFamily="34" charset="0"/>
              <a:buChar char="•"/>
            </a:pPr>
            <a:r>
              <a:rPr lang="en-US" altLang="en-US" sz="1400" dirty="0"/>
              <a:t>Ensure that none of the file data within the </a:t>
            </a:r>
            <a:r>
              <a:rPr lang="en-US" altLang="en-US" sz="1400" u="sng" dirty="0"/>
              <a:t>first three rows</a:t>
            </a:r>
            <a:r>
              <a:rPr lang="en-US" altLang="en-US" sz="1400" dirty="0"/>
              <a:t> of the template sample has been modified from its original state. </a:t>
            </a:r>
          </a:p>
          <a:p>
            <a:pPr marL="285693" indent="-285693">
              <a:lnSpc>
                <a:spcPct val="150000"/>
              </a:lnSpc>
              <a:spcBef>
                <a:spcPct val="50000"/>
              </a:spcBef>
              <a:buClr>
                <a:srgbClr val="FDB913"/>
              </a:buClr>
              <a:buFont typeface="Arial" panose="020B0604020202020204" pitchFamily="34" charset="0"/>
              <a:buChar char="•"/>
            </a:pPr>
            <a:r>
              <a:rPr lang="en-US" altLang="en-US" sz="1400" dirty="0"/>
              <a:t>Ensure you are using the correct version of the CSV template for </a:t>
            </a:r>
            <a:r>
              <a:rPr lang="en-US" sz="1400" dirty="0"/>
              <a:t>buyer </a:t>
            </a:r>
            <a:r>
              <a:rPr lang="en-US" altLang="en-US" sz="1400" dirty="0"/>
              <a:t>. </a:t>
            </a:r>
          </a:p>
          <a:p>
            <a:pPr marL="285693" indent="-285693">
              <a:lnSpc>
                <a:spcPct val="150000"/>
              </a:lnSpc>
              <a:spcBef>
                <a:spcPct val="50000"/>
              </a:spcBef>
              <a:buClr>
                <a:srgbClr val="FDB913"/>
              </a:buClr>
              <a:buFont typeface="Arial" panose="020B0604020202020204" pitchFamily="34" charset="0"/>
              <a:buChar char="•"/>
            </a:pPr>
            <a:r>
              <a:rPr lang="en-US" altLang="en-US" sz="1400" dirty="0"/>
              <a:t>IMP - Once the invoices are uploaded using the CSV channel , Supplier will see the message  saying –‘ csv file  uploaded successfully’  but  may not immediately see the invoice on the Network GUI  .This is because the server  may take sometime to update the UI screen . In case the Supplier need to refer the invoice immediately but doesn’t find it on the UI , they may use the invoice search option to find the uploaded CSV invoice. The server will process the request and fetch the invoice from the Database.</a:t>
            </a:r>
          </a:p>
          <a:p>
            <a:pPr lvl="1"/>
            <a:endParaRPr lang="en-US" dirty="0"/>
          </a:p>
        </p:txBody>
      </p:sp>
      <p:sp>
        <p:nvSpPr>
          <p:cNvPr id="2" name="Title 1"/>
          <p:cNvSpPr>
            <a:spLocks noGrp="1"/>
          </p:cNvSpPr>
          <p:nvPr>
            <p:ph type="title"/>
          </p:nvPr>
        </p:nvSpPr>
        <p:spPr>
          <a:xfrm>
            <a:off x="505296" y="503883"/>
            <a:ext cx="11183887" cy="738493"/>
          </a:xfrm>
        </p:spPr>
        <p:txBody>
          <a:bodyPr/>
          <a:lstStyle/>
          <a:p>
            <a:r>
              <a:rPr lang="en-US" dirty="0"/>
              <a:t>Troubleshooting CSV Invoices</a:t>
            </a:r>
            <a:br>
              <a:rPr lang="en-US" dirty="0"/>
            </a:br>
            <a:endParaRPr lang="en-US" b="0" dirty="0"/>
          </a:p>
        </p:txBody>
      </p:sp>
      <p:sp>
        <p:nvSpPr>
          <p:cNvPr id="4" name="Rectangle 5"/>
          <p:cNvSpPr>
            <a:spLocks noChangeArrowheads="1"/>
          </p:cNvSpPr>
          <p:nvPr/>
        </p:nvSpPr>
        <p:spPr bwMode="auto">
          <a:xfrm>
            <a:off x="325336" y="1420149"/>
            <a:ext cx="4704111" cy="430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600" b="1" dirty="0"/>
              <a:t>General Checks</a:t>
            </a:r>
          </a:p>
        </p:txBody>
      </p:sp>
    </p:spTree>
    <p:extLst>
      <p:ext uri="{BB962C8B-B14F-4D97-AF65-F5344CB8AC3E}">
        <p14:creationId xmlns:p14="http://schemas.microsoft.com/office/powerpoint/2010/main" val="2529974277"/>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325336" y="1387803"/>
            <a:ext cx="11542528" cy="5099630"/>
          </a:xfrm>
        </p:spPr>
        <p:txBody>
          <a:bodyPr>
            <a:normAutofit lnSpcReduction="10000"/>
          </a:bodyPr>
          <a:lstStyle/>
          <a:p>
            <a:pPr marL="228554" indent="-228554" defTabSz="465045">
              <a:spcBef>
                <a:spcPct val="20000"/>
              </a:spcBef>
              <a:buClr>
                <a:srgbClr val="FDB913"/>
              </a:buClr>
              <a:buSzPct val="130000"/>
              <a:buFontTx/>
              <a:buChar char="•"/>
              <a:defRPr/>
            </a:pPr>
            <a:r>
              <a:rPr lang="en-US" sz="1400" u="sng" dirty="0">
                <a:latin typeface="Arial Narrow" pitchFamily="34" charset="0"/>
              </a:rPr>
              <a:t>When is the problem occurring?</a:t>
            </a:r>
          </a:p>
          <a:p>
            <a:pPr marL="438062" indent="-209508" defTabSz="465045">
              <a:spcBef>
                <a:spcPct val="20000"/>
              </a:spcBef>
              <a:buClr>
                <a:srgbClr val="FDB913"/>
              </a:buClr>
              <a:buSzPct val="100000"/>
              <a:buFont typeface="Arial" charset="0"/>
              <a:buAutoNum type="arabicPeriod"/>
              <a:defRPr/>
            </a:pPr>
            <a:r>
              <a:rPr lang="en-US" sz="1400" dirty="0">
                <a:latin typeface="Arial Narrow" pitchFamily="34" charset="0"/>
              </a:rPr>
              <a:t>Is it at the point of uploading the file?</a:t>
            </a:r>
          </a:p>
          <a:p>
            <a:pPr marL="438062" indent="-209508" defTabSz="465045">
              <a:spcBef>
                <a:spcPct val="20000"/>
              </a:spcBef>
              <a:buClr>
                <a:srgbClr val="FDB913"/>
              </a:buClr>
              <a:buSzPct val="100000"/>
              <a:buFont typeface="Arial" charset="0"/>
              <a:buAutoNum type="arabicPeriod"/>
              <a:defRPr/>
            </a:pPr>
            <a:r>
              <a:rPr lang="en-US" sz="1400" dirty="0">
                <a:latin typeface="Arial Narrow" pitchFamily="34" charset="0"/>
              </a:rPr>
              <a:t>Is it after the file is uploaded and invoices show a failed status?</a:t>
            </a:r>
          </a:p>
          <a:p>
            <a:pPr marL="438062" indent="-209508" defTabSz="465045">
              <a:spcBef>
                <a:spcPct val="20000"/>
              </a:spcBef>
              <a:buClr>
                <a:srgbClr val="FDB913"/>
              </a:buClr>
              <a:buSzPct val="100000"/>
              <a:buFont typeface="Arial" charset="0"/>
              <a:buAutoNum type="arabicPeriod"/>
              <a:defRPr/>
            </a:pPr>
            <a:r>
              <a:rPr lang="en-US" sz="1400" dirty="0">
                <a:latin typeface="Arial Narrow" pitchFamily="34" charset="0"/>
              </a:rPr>
              <a:t>Is it after the file is uploaded and invoices show a rejected status?</a:t>
            </a:r>
            <a:endParaRPr lang="en-US" sz="1400" u="sng" dirty="0">
              <a:latin typeface="Arial Narrow" pitchFamily="34" charset="0"/>
            </a:endParaRPr>
          </a:p>
          <a:p>
            <a:pPr marL="228554" indent="-228554" defTabSz="465045">
              <a:spcBef>
                <a:spcPct val="20000"/>
              </a:spcBef>
              <a:buClr>
                <a:srgbClr val="FDB913"/>
              </a:buClr>
              <a:buSzPct val="130000"/>
              <a:buFontTx/>
              <a:buChar char="•"/>
              <a:defRPr/>
            </a:pPr>
            <a:r>
              <a:rPr lang="en-US" sz="1400" u="sng" dirty="0">
                <a:latin typeface="Arial Narrow" pitchFamily="34" charset="0"/>
              </a:rPr>
              <a:t>If the problem happens at #1</a:t>
            </a:r>
          </a:p>
          <a:p>
            <a:pPr marL="438062" indent="-209508" defTabSz="465045">
              <a:spcBef>
                <a:spcPct val="20000"/>
              </a:spcBef>
              <a:buClr>
                <a:srgbClr val="FDB913"/>
              </a:buClr>
              <a:buSzPct val="50000"/>
              <a:buFont typeface="Symbol" pitchFamily="18" charset="2"/>
              <a:buChar char="¨"/>
              <a:defRPr/>
            </a:pPr>
            <a:r>
              <a:rPr lang="en-US" sz="1400" dirty="0">
                <a:latin typeface="Arial Narrow" pitchFamily="34" charset="0"/>
              </a:rPr>
              <a:t>The file itself does not meet the basic CSV requirements. You will see specific error messaging on the screen to help identify which field needs to be reviewed/changed.  This could be:</a:t>
            </a:r>
          </a:p>
          <a:p>
            <a:pPr marL="742801" lvl="1" indent="-114277" defTabSz="465045">
              <a:spcBef>
                <a:spcPct val="20000"/>
              </a:spcBef>
              <a:buClr>
                <a:srgbClr val="FDB913"/>
              </a:buClr>
              <a:buFont typeface="Arial Narrow" pitchFamily="34" charset="0"/>
              <a:buChar char="–"/>
              <a:defRPr/>
            </a:pPr>
            <a:r>
              <a:rPr lang="en-US" sz="1400" dirty="0">
                <a:latin typeface="Arial Narrow" pitchFamily="34" charset="0"/>
              </a:rPr>
              <a:t>Missing header information or missing data in a required field</a:t>
            </a:r>
          </a:p>
          <a:p>
            <a:pPr marL="742801" lvl="1" indent="-114277" defTabSz="465045">
              <a:spcBef>
                <a:spcPct val="20000"/>
              </a:spcBef>
              <a:buClr>
                <a:srgbClr val="FDB913"/>
              </a:buClr>
              <a:buFont typeface="Arial Narrow" pitchFamily="34" charset="0"/>
              <a:buChar char="–"/>
              <a:defRPr/>
            </a:pPr>
            <a:r>
              <a:rPr lang="en-US" sz="1400" dirty="0">
                <a:latin typeface="Arial Narrow" pitchFamily="34" charset="0"/>
              </a:rPr>
              <a:t>Incorrect formatting in any field</a:t>
            </a:r>
          </a:p>
          <a:p>
            <a:pPr marL="742801" lvl="1" indent="-114277" defTabSz="465045">
              <a:spcBef>
                <a:spcPct val="20000"/>
              </a:spcBef>
              <a:buClr>
                <a:srgbClr val="FDB913"/>
              </a:buClr>
              <a:buFont typeface="Arial Narrow" pitchFamily="34" charset="0"/>
              <a:buChar char="–"/>
              <a:defRPr/>
            </a:pPr>
            <a:r>
              <a:rPr lang="en-US" sz="1400" b="1" dirty="0">
                <a:latin typeface="Arial Narrow" pitchFamily="34" charset="0"/>
              </a:rPr>
              <a:t>The problem within the file must be corrected and the entire file must be uploaded again – nothing was loaded from the CSV file.</a:t>
            </a:r>
          </a:p>
          <a:p>
            <a:pPr marL="228554" indent="-228554" defTabSz="465045">
              <a:spcBef>
                <a:spcPct val="20000"/>
              </a:spcBef>
              <a:buClr>
                <a:srgbClr val="FDB913"/>
              </a:buClr>
              <a:buSzPct val="130000"/>
              <a:buFontTx/>
              <a:buChar char="•"/>
              <a:defRPr/>
            </a:pPr>
            <a:r>
              <a:rPr lang="en-US" sz="1400" u="sng" dirty="0">
                <a:latin typeface="Arial Narrow" pitchFamily="34" charset="0"/>
              </a:rPr>
              <a:t>If the error happens at #2</a:t>
            </a:r>
          </a:p>
          <a:p>
            <a:pPr marL="438062" indent="-209508" defTabSz="465045">
              <a:spcBef>
                <a:spcPct val="20000"/>
              </a:spcBef>
              <a:buClr>
                <a:srgbClr val="FDB913"/>
              </a:buClr>
              <a:buSzPct val="50000"/>
              <a:buFont typeface="Symbol" pitchFamily="18" charset="2"/>
              <a:buChar char="¨"/>
              <a:defRPr/>
            </a:pPr>
            <a:r>
              <a:rPr lang="en-US" sz="1400" dirty="0">
                <a:latin typeface="Arial Narrow" pitchFamily="34" charset="0"/>
              </a:rPr>
              <a:t>The invoices (as opposed to the file) failed the invoice rule validation. When the invoices are converted from the .csv file to actual individual invoice documents on the AN, they are then validated based on the Invoice Rules set in Customer  Ariba Network account.</a:t>
            </a:r>
          </a:p>
          <a:p>
            <a:pPr marL="742801" lvl="1" indent="-114277" defTabSz="465045">
              <a:spcBef>
                <a:spcPct val="20000"/>
              </a:spcBef>
              <a:buClr>
                <a:srgbClr val="FDB913"/>
              </a:buClr>
              <a:buFont typeface="Arial Narrow" pitchFamily="34" charset="0"/>
              <a:buChar char="–"/>
              <a:defRPr/>
            </a:pPr>
            <a:r>
              <a:rPr lang="en-US" sz="1400" dirty="0">
                <a:latin typeface="Arial Narrow" pitchFamily="34" charset="0"/>
              </a:rPr>
              <a:t>Check the ‘History’ tab on the individual invoice to see which rule was violated and caused the invoice to fail.  </a:t>
            </a:r>
          </a:p>
          <a:p>
            <a:pPr marL="742801" lvl="1" indent="-114277" defTabSz="465045">
              <a:spcBef>
                <a:spcPct val="20000"/>
              </a:spcBef>
              <a:buClr>
                <a:srgbClr val="FDB913"/>
              </a:buClr>
              <a:buFont typeface="Arial Narrow" pitchFamily="34" charset="0"/>
              <a:buChar char="–"/>
              <a:defRPr/>
            </a:pPr>
            <a:r>
              <a:rPr lang="en-US" sz="1400" b="1" dirty="0">
                <a:latin typeface="Arial Narrow" pitchFamily="34" charset="0"/>
              </a:rPr>
              <a:t>The problem within the file must be corrected BUT only those invoices that failed need to be resent.</a:t>
            </a:r>
          </a:p>
          <a:p>
            <a:pPr marL="228554" indent="-228554" defTabSz="465045">
              <a:spcBef>
                <a:spcPct val="20000"/>
              </a:spcBef>
              <a:buClr>
                <a:srgbClr val="FDB913"/>
              </a:buClr>
              <a:buSzPct val="130000"/>
              <a:buFontTx/>
              <a:buChar char="•"/>
              <a:defRPr/>
            </a:pPr>
            <a:r>
              <a:rPr lang="en-US" sz="1400" u="sng" dirty="0">
                <a:latin typeface="Arial Narrow" pitchFamily="34" charset="0"/>
              </a:rPr>
              <a:t>If the error happens at #3</a:t>
            </a:r>
          </a:p>
          <a:p>
            <a:pPr marL="438062" indent="-209508" defTabSz="465045">
              <a:spcBef>
                <a:spcPct val="20000"/>
              </a:spcBef>
              <a:buClr>
                <a:srgbClr val="FDB913"/>
              </a:buClr>
              <a:buSzPct val="50000"/>
              <a:buFont typeface="Symbol" pitchFamily="18" charset="2"/>
              <a:buChar char="¨"/>
              <a:defRPr/>
            </a:pPr>
            <a:r>
              <a:rPr lang="en-US" sz="1400" dirty="0">
                <a:latin typeface="Arial Narrow" pitchFamily="34" charset="0"/>
              </a:rPr>
              <a:t>The invoices passed .csv validation and Ariba Network validation but were rejected by Customer  (either by their invoicing system automatically or by an end user manually).</a:t>
            </a:r>
          </a:p>
          <a:p>
            <a:pPr marL="742801" lvl="1" indent="-114277" defTabSz="465045">
              <a:spcBef>
                <a:spcPct val="20000"/>
              </a:spcBef>
              <a:buClr>
                <a:srgbClr val="FDB913"/>
              </a:buClr>
              <a:buFont typeface="Arial Narrow" pitchFamily="34" charset="0"/>
              <a:buChar char="–"/>
              <a:defRPr/>
            </a:pPr>
            <a:r>
              <a:rPr lang="en-US" sz="1400" dirty="0">
                <a:latin typeface="Arial Narrow" pitchFamily="34" charset="0"/>
              </a:rPr>
              <a:t>Check the History tab on the individual invoice for additional details.</a:t>
            </a:r>
          </a:p>
          <a:p>
            <a:pPr marL="742801" lvl="1" indent="-114277" defTabSz="465045">
              <a:spcBef>
                <a:spcPct val="20000"/>
              </a:spcBef>
              <a:buClr>
                <a:srgbClr val="FDB913"/>
              </a:buClr>
              <a:buFont typeface="Arial Narrow" pitchFamily="34" charset="0"/>
              <a:buChar char="–"/>
              <a:defRPr/>
            </a:pPr>
            <a:r>
              <a:rPr lang="en-US" sz="1400" b="1" dirty="0">
                <a:latin typeface="Arial Narrow" pitchFamily="34" charset="0"/>
              </a:rPr>
              <a:t>The problem with the individual invoices must be corrected and only those invoices that were rejected need to be resent.  Invoice numbers must be modified.</a:t>
            </a:r>
            <a:endParaRPr lang="en-US" sz="1400" dirty="0">
              <a:latin typeface="Arial Narrow" pitchFamily="34" charset="0"/>
            </a:endParaRPr>
          </a:p>
          <a:p>
            <a:pPr lvl="1"/>
            <a:endParaRPr lang="en-US" dirty="0"/>
          </a:p>
        </p:txBody>
      </p:sp>
      <p:sp>
        <p:nvSpPr>
          <p:cNvPr id="2" name="Title 1"/>
          <p:cNvSpPr>
            <a:spLocks noGrp="1"/>
          </p:cNvSpPr>
          <p:nvPr>
            <p:ph type="title"/>
          </p:nvPr>
        </p:nvSpPr>
        <p:spPr>
          <a:xfrm>
            <a:off x="505296" y="503883"/>
            <a:ext cx="11183887" cy="738493"/>
          </a:xfrm>
        </p:spPr>
        <p:txBody>
          <a:bodyPr/>
          <a:lstStyle/>
          <a:p>
            <a:r>
              <a:rPr lang="en-US" dirty="0"/>
              <a:t>Troubleshooting CSV Invoices</a:t>
            </a:r>
            <a:br>
              <a:rPr lang="en-US" dirty="0"/>
            </a:br>
            <a:endParaRPr lang="en-US" b="0" dirty="0"/>
          </a:p>
        </p:txBody>
      </p:sp>
    </p:spTree>
    <p:extLst>
      <p:ext uri="{BB962C8B-B14F-4D97-AF65-F5344CB8AC3E}">
        <p14:creationId xmlns:p14="http://schemas.microsoft.com/office/powerpoint/2010/main" val="1455411966"/>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sz="quarter" idx="11"/>
          </p:nvPr>
        </p:nvPicPr>
        <p:blipFill rotWithShape="1">
          <a:blip r:embed="rId3" cstate="screen">
            <a:extLst>
              <a:ext uri="{28A0092B-C50C-407E-A947-70E740481C1C}">
                <a14:useLocalDpi xmlns:a14="http://schemas.microsoft.com/office/drawing/2010/main" val="0"/>
              </a:ext>
            </a:extLst>
          </a:blip>
          <a:srcRect l="11" r="11"/>
          <a:stretch/>
        </p:blipFill>
        <p:spPr>
          <a:prstGeom prst="rect">
            <a:avLst/>
          </a:prstGeom>
        </p:spPr>
      </p:pic>
      <p:sp>
        <p:nvSpPr>
          <p:cNvPr id="3" name="Title 2"/>
          <p:cNvSpPr>
            <a:spLocks noGrp="1"/>
          </p:cNvSpPr>
          <p:nvPr>
            <p:ph type="ctrTitle"/>
          </p:nvPr>
        </p:nvSpPr>
        <p:spPr/>
        <p:txBody>
          <a:bodyPr/>
          <a:lstStyle/>
          <a:p>
            <a:r>
              <a:rPr lang="en-US" dirty="0"/>
              <a:t>CSV template Change log</a:t>
            </a:r>
          </a:p>
        </p:txBody>
      </p:sp>
    </p:spTree>
    <p:extLst>
      <p:ext uri="{BB962C8B-B14F-4D97-AF65-F5344CB8AC3E}">
        <p14:creationId xmlns:p14="http://schemas.microsoft.com/office/powerpoint/2010/main" val="6273700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325336" y="1431862"/>
            <a:ext cx="11542528" cy="4989486"/>
          </a:xfrm>
        </p:spPr>
        <p:txBody>
          <a:bodyPr/>
          <a:lstStyle/>
          <a:p>
            <a:r>
              <a:rPr lang="en-GB" dirty="0">
                <a:solidFill>
                  <a:srgbClr val="FECE59"/>
                </a:solidFill>
              </a:rPr>
              <a:t>Important notice:</a:t>
            </a:r>
            <a:br>
              <a:rPr lang="en-GB" dirty="0">
                <a:solidFill>
                  <a:srgbClr val="FF0000"/>
                </a:solidFill>
              </a:rPr>
            </a:br>
            <a:br>
              <a:rPr lang="en-GB" dirty="0"/>
            </a:br>
            <a:r>
              <a:rPr lang="en-GB" sz="1600" dirty="0"/>
              <a:t>Whenever new version of csv template is released or mapping rules are modified there is new unique template serial number generated by Ariba Network. This number is part of the template and being sent back with upload (sample: _csv_serial:1423025640524).</a:t>
            </a:r>
            <a:br>
              <a:rPr lang="en-GB" sz="1600" dirty="0"/>
            </a:br>
            <a:br>
              <a:rPr lang="en-GB" sz="1600" dirty="0"/>
            </a:br>
            <a:r>
              <a:rPr lang="en-GB" sz="1600" dirty="0"/>
              <a:t>If csv template header’s are not changed it is still possible to use the old version of the template however supplier is notified every time outdated version is used.</a:t>
            </a:r>
            <a:br>
              <a:rPr lang="en-GB" sz="1600" dirty="0"/>
            </a:br>
            <a:br>
              <a:rPr lang="en-GB" sz="1600" dirty="0"/>
            </a:br>
            <a:br>
              <a:rPr lang="en-GB" sz="1600" dirty="0"/>
            </a:br>
            <a:endParaRPr lang="en-GB" sz="1600" dirty="0"/>
          </a:p>
          <a:p>
            <a:r>
              <a:rPr lang="en-GB" sz="1600" dirty="0"/>
              <a:t>In case csv template change consists of headers update or add of new columns suppliers have to download new version and start using this one.</a:t>
            </a:r>
          </a:p>
          <a:p>
            <a:r>
              <a:rPr lang="en-GB" sz="1600" dirty="0"/>
              <a:t>Otherwise upload will fail with mapping failure message.</a:t>
            </a:r>
          </a:p>
          <a:p>
            <a:pPr lvl="1"/>
            <a:endParaRPr lang="en-US" dirty="0"/>
          </a:p>
        </p:txBody>
      </p:sp>
      <p:sp>
        <p:nvSpPr>
          <p:cNvPr id="2" name="Title 1"/>
          <p:cNvSpPr>
            <a:spLocks noGrp="1"/>
          </p:cNvSpPr>
          <p:nvPr>
            <p:ph type="title"/>
          </p:nvPr>
        </p:nvSpPr>
        <p:spPr>
          <a:xfrm>
            <a:off x="505296" y="503883"/>
            <a:ext cx="11183887" cy="738493"/>
          </a:xfrm>
        </p:spPr>
        <p:txBody>
          <a:bodyPr/>
          <a:lstStyle/>
          <a:p>
            <a:r>
              <a:rPr lang="en-US" dirty="0"/>
              <a:t>Moving from one version to another</a:t>
            </a:r>
            <a:br>
              <a:rPr lang="en-US" dirty="0"/>
            </a:br>
            <a:endParaRPr lang="en-US" b="0" dirty="0"/>
          </a:p>
        </p:txBody>
      </p:sp>
      <p:pic>
        <p:nvPicPr>
          <p:cNvPr id="5" name="Picture 4"/>
          <p:cNvPicPr>
            <a:picLocks noChangeAspect="1"/>
          </p:cNvPicPr>
          <p:nvPr/>
        </p:nvPicPr>
        <p:blipFill>
          <a:blip r:embed="rId3" cstate="print"/>
          <a:stretch>
            <a:fillRect/>
          </a:stretch>
        </p:blipFill>
        <p:spPr>
          <a:xfrm>
            <a:off x="731761" y="3783780"/>
            <a:ext cx="10680328" cy="379632"/>
          </a:xfrm>
          <a:prstGeom prst="rect">
            <a:avLst/>
          </a:prstGeom>
        </p:spPr>
      </p:pic>
    </p:spTree>
    <p:extLst>
      <p:ext uri="{BB962C8B-B14F-4D97-AF65-F5344CB8AC3E}">
        <p14:creationId xmlns:p14="http://schemas.microsoft.com/office/powerpoint/2010/main" val="4062968854"/>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sz="quarter" idx="11"/>
          </p:nvPr>
        </p:nvPicPr>
        <p:blipFill rotWithShape="1">
          <a:blip r:embed="rId3" cstate="screen">
            <a:extLst>
              <a:ext uri="{28A0092B-C50C-407E-A947-70E740481C1C}">
                <a14:useLocalDpi xmlns:a14="http://schemas.microsoft.com/office/drawing/2010/main" val="0"/>
              </a:ext>
            </a:extLst>
          </a:blip>
          <a:srcRect l="11" r="11"/>
          <a:stretch/>
        </p:blipFill>
        <p:spPr>
          <a:prstGeom prst="rect">
            <a:avLst/>
          </a:prstGeom>
        </p:spPr>
      </p:pic>
      <p:sp>
        <p:nvSpPr>
          <p:cNvPr id="3" name="Title 2"/>
          <p:cNvSpPr>
            <a:spLocks noGrp="1"/>
          </p:cNvSpPr>
          <p:nvPr>
            <p:ph type="ctrTitle"/>
          </p:nvPr>
        </p:nvSpPr>
        <p:spPr/>
        <p:txBody>
          <a:bodyPr/>
          <a:lstStyle/>
          <a:p>
            <a:r>
              <a:rPr lang="en-US" dirty="0"/>
              <a:t>Contacts and Support</a:t>
            </a:r>
          </a:p>
        </p:txBody>
      </p:sp>
    </p:spTree>
    <p:extLst>
      <p:ext uri="{BB962C8B-B14F-4D97-AF65-F5344CB8AC3E}">
        <p14:creationId xmlns:p14="http://schemas.microsoft.com/office/powerpoint/2010/main" val="24779413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1" name="Rectangle 2"/>
          <p:cNvSpPr>
            <a:spLocks noGrp="1" noChangeArrowheads="1"/>
          </p:cNvSpPr>
          <p:nvPr>
            <p:ph type="title"/>
          </p:nvPr>
        </p:nvSpPr>
        <p:spPr>
          <a:xfrm>
            <a:off x="276772" y="189186"/>
            <a:ext cx="7005103" cy="369332"/>
          </a:xfrm>
        </p:spPr>
        <p:txBody>
          <a:bodyPr/>
          <a:lstStyle/>
          <a:p>
            <a:pPr eaLnBrk="1" hangingPunct="1"/>
            <a:r>
              <a:rPr lang="en-US" b="1" dirty="0"/>
              <a:t>Training and Resources</a:t>
            </a:r>
          </a:p>
        </p:txBody>
      </p:sp>
      <p:sp>
        <p:nvSpPr>
          <p:cNvPr id="2" name="Footer Placeholder 1"/>
          <p:cNvSpPr>
            <a:spLocks noGrp="1"/>
          </p:cNvSpPr>
          <p:nvPr>
            <p:ph type="ftr" sz="quarter" idx="10"/>
          </p:nvPr>
        </p:nvSpPr>
        <p:spPr>
          <a:xfrm>
            <a:off x="276771" y="6565900"/>
            <a:ext cx="4368742" cy="292100"/>
          </a:xfrm>
        </p:spPr>
        <p:txBody>
          <a:bodyPr/>
          <a:lstStyle/>
          <a:p>
            <a:pPr>
              <a:defRPr/>
            </a:pPr>
            <a:endParaRPr lang="en-US" altLang="en-US" dirty="0"/>
          </a:p>
        </p:txBody>
      </p:sp>
      <p:sp>
        <p:nvSpPr>
          <p:cNvPr id="3" name="Rectangle 1">
            <a:extLst>
              <a:ext uri="{FF2B5EF4-FFF2-40B4-BE49-F238E27FC236}">
                <a16:creationId xmlns:a16="http://schemas.microsoft.com/office/drawing/2014/main" id="{A18A996C-3A30-4A38-BB47-189BB62C2A84}"/>
              </a:ext>
            </a:extLst>
          </p:cNvPr>
          <p:cNvSpPr>
            <a:spLocks noChangeArrowheads="1"/>
          </p:cNvSpPr>
          <p:nvPr/>
        </p:nvSpPr>
        <p:spPr bwMode="auto">
          <a:xfrm>
            <a:off x="1412" y="-771205"/>
            <a:ext cx="2672608" cy="19995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3900" tIns="913900" rIns="913900" bIns="913900" numCol="1" anchor="ctr" anchorCtr="0" compatLnSpc="1">
            <a:prstTxWarp prst="textNoShape">
              <a:avLst/>
            </a:prstTxWarp>
            <a:spAutoFit/>
          </a:bodyPr>
          <a:lstStyle/>
          <a:p>
            <a:pPr defTabSz="914217" eaLnBrk="0" fontAlgn="base" hangingPunct="0">
              <a:spcBef>
                <a:spcPct val="0"/>
              </a:spcBef>
              <a:spcAft>
                <a:spcPct val="0"/>
              </a:spcAft>
            </a:pPr>
            <a:r>
              <a:rPr lang="en-US" altLang="en-US" sz="1000">
                <a:solidFill>
                  <a:srgbClr val="000000"/>
                </a:solidFill>
                <a:latin typeface="Segoe UI" panose="020B0502040204020203" pitchFamily="34" charset="0"/>
                <a:cs typeface="Segoe UI" panose="020B0502040204020203" pitchFamily="34" charset="0"/>
              </a:rPr>
              <a:t>123456114737</a:t>
            </a:r>
            <a:endParaRPr lang="en-US" altLang="en-US" sz="1800">
              <a:latin typeface="Arial" panose="020B0604020202020204" pitchFamily="34" charset="0"/>
            </a:endParaRPr>
          </a:p>
        </p:txBody>
      </p:sp>
      <p:pic>
        <p:nvPicPr>
          <p:cNvPr id="11" name="Picture 10">
            <a:extLst>
              <a:ext uri="{FF2B5EF4-FFF2-40B4-BE49-F238E27FC236}">
                <a16:creationId xmlns:a16="http://schemas.microsoft.com/office/drawing/2014/main" id="{16EC8E1D-95F2-4779-8DCB-804AB64E2E78}"/>
              </a:ext>
            </a:extLst>
          </p:cNvPr>
          <p:cNvPicPr>
            <a:picLocks noChangeAspect="1"/>
          </p:cNvPicPr>
          <p:nvPr/>
        </p:nvPicPr>
        <p:blipFill>
          <a:blip r:embed="rId3"/>
          <a:stretch>
            <a:fillRect/>
          </a:stretch>
        </p:blipFill>
        <p:spPr>
          <a:xfrm>
            <a:off x="7281875" y="1312984"/>
            <a:ext cx="4319320" cy="3207834"/>
          </a:xfrm>
          <a:prstGeom prst="rect">
            <a:avLst/>
          </a:prstGeom>
        </p:spPr>
      </p:pic>
      <p:pic>
        <p:nvPicPr>
          <p:cNvPr id="9" name="Picture 8">
            <a:extLst>
              <a:ext uri="{FF2B5EF4-FFF2-40B4-BE49-F238E27FC236}">
                <a16:creationId xmlns:a16="http://schemas.microsoft.com/office/drawing/2014/main" id="{071496C9-29D3-45AD-B585-D34125371576}"/>
              </a:ext>
            </a:extLst>
          </p:cNvPr>
          <p:cNvPicPr>
            <a:picLocks noChangeAspect="1"/>
          </p:cNvPicPr>
          <p:nvPr/>
        </p:nvPicPr>
        <p:blipFill>
          <a:blip r:embed="rId4"/>
          <a:stretch>
            <a:fillRect/>
          </a:stretch>
        </p:blipFill>
        <p:spPr>
          <a:xfrm>
            <a:off x="806405" y="4945056"/>
            <a:ext cx="10324897" cy="1124716"/>
          </a:xfrm>
          <a:prstGeom prst="rect">
            <a:avLst/>
          </a:prstGeom>
        </p:spPr>
      </p:pic>
      <p:sp>
        <p:nvSpPr>
          <p:cNvPr id="5" name="Oval 4">
            <a:extLst>
              <a:ext uri="{FF2B5EF4-FFF2-40B4-BE49-F238E27FC236}">
                <a16:creationId xmlns:a16="http://schemas.microsoft.com/office/drawing/2014/main" id="{24A28488-5DED-4AF4-B110-ECEA67E8D376}"/>
              </a:ext>
            </a:extLst>
          </p:cNvPr>
          <p:cNvSpPr/>
          <p:nvPr/>
        </p:nvSpPr>
        <p:spPr bwMode="gray">
          <a:xfrm>
            <a:off x="6855919" y="4873168"/>
            <a:ext cx="1883609" cy="578986"/>
          </a:xfrm>
          <a:prstGeom prst="ellipse">
            <a:avLst/>
          </a:prstGeom>
          <a:noFill/>
          <a:ln w="28575" algn="ctr">
            <a:solidFill>
              <a:srgbClr val="FF0000"/>
            </a:solid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endParaRPr lang="en-US" sz="2000" kern="0" dirty="0" err="1">
              <a:ea typeface="Arial Unicode MS" pitchFamily="34" charset="-128"/>
              <a:cs typeface="Arial Unicode MS" pitchFamily="34" charset="-128"/>
            </a:endParaRPr>
          </a:p>
        </p:txBody>
      </p:sp>
      <p:sp>
        <p:nvSpPr>
          <p:cNvPr id="4" name="Rectangle 3">
            <a:extLst>
              <a:ext uri="{FF2B5EF4-FFF2-40B4-BE49-F238E27FC236}">
                <a16:creationId xmlns:a16="http://schemas.microsoft.com/office/drawing/2014/main" id="{FE14CCF6-4F83-4AD0-ACAD-899F93A20EFC}"/>
              </a:ext>
            </a:extLst>
          </p:cNvPr>
          <p:cNvSpPr/>
          <p:nvPr/>
        </p:nvSpPr>
        <p:spPr>
          <a:xfrm>
            <a:off x="464102" y="1312983"/>
            <a:ext cx="6391816" cy="2553954"/>
          </a:xfrm>
          <a:prstGeom prst="rect">
            <a:avLst/>
          </a:prstGeom>
        </p:spPr>
        <p:txBody>
          <a:bodyPr wrap="square">
            <a:spAutoFit/>
          </a:bodyPr>
          <a:lstStyle/>
          <a:p>
            <a:pPr indent="-114300">
              <a:spcBef>
                <a:spcPct val="0"/>
              </a:spcBef>
            </a:pPr>
            <a:r>
              <a:rPr lang="en-US" sz="1600" dirty="0">
                <a:latin typeface="Arial" charset="0"/>
                <a:cs typeface="Arial" charset="0"/>
              </a:rPr>
              <a:t>Supplier Information Portal</a:t>
            </a:r>
          </a:p>
          <a:p>
            <a:pPr indent="-114300">
              <a:spcBef>
                <a:spcPct val="0"/>
              </a:spcBef>
            </a:pPr>
            <a:endParaRPr lang="en-US" sz="1600" dirty="0">
              <a:latin typeface="Arial" charset="0"/>
              <a:cs typeface="Arial" charset="0"/>
            </a:endParaRPr>
          </a:p>
          <a:p>
            <a:pPr lvl="1">
              <a:spcBef>
                <a:spcPct val="0"/>
              </a:spcBef>
              <a:buClr>
                <a:srgbClr val="92D050"/>
              </a:buClr>
            </a:pPr>
            <a:r>
              <a:rPr lang="en-US" altLang="ja-JP" sz="1600" b="1" dirty="0">
                <a:latin typeface="Arial" charset="0"/>
                <a:ea typeface="ＭＳ Ｐゴシック" charset="-128"/>
                <a:cs typeface="Arial" charset="0"/>
              </a:rPr>
              <a:t>Supplier Information Portal </a:t>
            </a:r>
            <a:r>
              <a:rPr lang="en-US" altLang="ja-JP" sz="1600" dirty="0">
                <a:latin typeface="Arial" charset="0"/>
                <a:ea typeface="ＭＳ Ｐゴシック" charset="-128"/>
                <a:cs typeface="Arial" charset="0"/>
              </a:rPr>
              <a:t>contains specific documentation and training material. </a:t>
            </a:r>
          </a:p>
          <a:p>
            <a:pPr lvl="1">
              <a:spcBef>
                <a:spcPct val="0"/>
              </a:spcBef>
              <a:buClr>
                <a:srgbClr val="92D050"/>
              </a:buClr>
            </a:pPr>
            <a:endParaRPr lang="en-US" altLang="ja-JP" sz="1600" dirty="0">
              <a:latin typeface="Arial" charset="0"/>
              <a:ea typeface="ＭＳ Ｐゴシック" charset="-128"/>
              <a:cs typeface="Arial" charset="0"/>
            </a:endParaRPr>
          </a:p>
          <a:p>
            <a:pPr lvl="1">
              <a:spcBef>
                <a:spcPct val="0"/>
              </a:spcBef>
              <a:buClr>
                <a:srgbClr val="92D050"/>
              </a:buClr>
            </a:pPr>
            <a:r>
              <a:rPr lang="en-US" altLang="ja-JP" sz="1600" dirty="0">
                <a:latin typeface="Arial" charset="0"/>
                <a:ea typeface="ＭＳ Ｐゴシック" charset="-128"/>
                <a:cs typeface="Arial" charset="0"/>
              </a:rPr>
              <a:t>From the home page of your account, click the </a:t>
            </a:r>
            <a:r>
              <a:rPr lang="en-US" altLang="ja-JP" sz="1600" b="1" dirty="0">
                <a:latin typeface="Arial" charset="0"/>
                <a:ea typeface="ＭＳ Ｐゴシック" charset="-128"/>
                <a:cs typeface="Arial" charset="0"/>
              </a:rPr>
              <a:t>Settings </a:t>
            </a:r>
            <a:r>
              <a:rPr lang="en-US" altLang="ja-JP" sz="1600" dirty="0">
                <a:latin typeface="Arial" charset="0"/>
                <a:ea typeface="ＭＳ Ｐゴシック" charset="-128"/>
                <a:cs typeface="Arial" charset="0"/>
              </a:rPr>
              <a:t>icon and then click the </a:t>
            </a:r>
            <a:r>
              <a:rPr lang="en-US" altLang="ja-JP" sz="1600" b="1" dirty="0">
                <a:latin typeface="Arial" charset="0"/>
                <a:ea typeface="ＭＳ Ｐゴシック" charset="-128"/>
                <a:cs typeface="Arial" charset="0"/>
              </a:rPr>
              <a:t>Customer Relationships</a:t>
            </a:r>
            <a:r>
              <a:rPr lang="en-US" altLang="ja-JP" sz="1600" dirty="0">
                <a:latin typeface="Arial" charset="0"/>
                <a:ea typeface="ＭＳ Ｐゴシック" charset="-128"/>
                <a:cs typeface="Arial" charset="0"/>
              </a:rPr>
              <a:t> tab.</a:t>
            </a:r>
          </a:p>
          <a:p>
            <a:pPr lvl="1">
              <a:spcBef>
                <a:spcPct val="0"/>
              </a:spcBef>
              <a:buClr>
                <a:srgbClr val="92D050"/>
              </a:buClr>
            </a:pPr>
            <a:endParaRPr lang="en-US" altLang="ja-JP" sz="1600" dirty="0">
              <a:latin typeface="Arial" charset="0"/>
              <a:ea typeface="ＭＳ Ｐゴシック" charset="-128"/>
              <a:cs typeface="Arial" charset="0"/>
            </a:endParaRPr>
          </a:p>
          <a:p>
            <a:pPr lvl="1">
              <a:spcBef>
                <a:spcPct val="0"/>
              </a:spcBef>
              <a:buClr>
                <a:srgbClr val="92D050"/>
              </a:buClr>
            </a:pPr>
            <a:r>
              <a:rPr lang="en-US" altLang="ja-JP" sz="1600" dirty="0">
                <a:latin typeface="Arial" charset="0"/>
                <a:ea typeface="ＭＳ Ｐゴシック" charset="-128"/>
                <a:cs typeface="Arial" charset="0"/>
              </a:rPr>
              <a:t>The portal link is located next to your customers name in the middle of the screen</a:t>
            </a:r>
          </a:p>
        </p:txBody>
      </p:sp>
    </p:spTree>
    <p:extLst>
      <p:ext uri="{BB962C8B-B14F-4D97-AF65-F5344CB8AC3E}">
        <p14:creationId xmlns:p14="http://schemas.microsoft.com/office/powerpoint/2010/main" val="746940084"/>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sz="quarter" idx="11"/>
          </p:nvPr>
        </p:nvPicPr>
        <p:blipFill rotWithShape="1">
          <a:blip r:embed="rId3" cstate="screen">
            <a:extLst>
              <a:ext uri="{28A0092B-C50C-407E-A947-70E740481C1C}">
                <a14:useLocalDpi xmlns:a14="http://schemas.microsoft.com/office/drawing/2010/main" val="0"/>
              </a:ext>
            </a:extLst>
          </a:blip>
          <a:srcRect l="11" r="11"/>
          <a:stretch/>
        </p:blipFill>
        <p:spPr>
          <a:prstGeom prst="rect">
            <a:avLst/>
          </a:prstGeom>
        </p:spPr>
      </p:pic>
      <p:sp>
        <p:nvSpPr>
          <p:cNvPr id="3" name="Title 2"/>
          <p:cNvSpPr>
            <a:spLocks noGrp="1"/>
          </p:cNvSpPr>
          <p:nvPr>
            <p:ph type="ctrTitle"/>
          </p:nvPr>
        </p:nvSpPr>
        <p:spPr/>
        <p:txBody>
          <a:bodyPr/>
          <a:lstStyle/>
          <a:p>
            <a:r>
              <a:rPr lang="en-US" dirty="0"/>
              <a:t>CSV Invoice Overview</a:t>
            </a:r>
          </a:p>
        </p:txBody>
      </p:sp>
    </p:spTree>
    <p:extLst>
      <p:ext uri="{BB962C8B-B14F-4D97-AF65-F5344CB8AC3E}">
        <p14:creationId xmlns:p14="http://schemas.microsoft.com/office/powerpoint/2010/main" val="31749696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4001" y="504000"/>
            <a:ext cx="11186476" cy="738664"/>
          </a:xfrm>
        </p:spPr>
        <p:txBody>
          <a:bodyPr/>
          <a:lstStyle/>
          <a:p>
            <a:r>
              <a:rPr lang="en-GB" dirty="0"/>
              <a:t>Ariba Network Standard Documentation</a:t>
            </a:r>
            <a:br>
              <a:rPr lang="en-GB" dirty="0"/>
            </a:br>
            <a:endParaRPr lang="en-GB" dirty="0"/>
          </a:p>
        </p:txBody>
      </p:sp>
      <p:pic>
        <p:nvPicPr>
          <p:cNvPr id="5" name="Picture 4"/>
          <p:cNvPicPr>
            <a:picLocks noChangeAspect="1"/>
          </p:cNvPicPr>
          <p:nvPr/>
        </p:nvPicPr>
        <p:blipFill>
          <a:blip r:embed="rId3"/>
          <a:stretch>
            <a:fillRect/>
          </a:stretch>
        </p:blipFill>
        <p:spPr>
          <a:xfrm>
            <a:off x="9745831" y="3074671"/>
            <a:ext cx="2323562" cy="2113324"/>
          </a:xfrm>
          <a:prstGeom prst="rect">
            <a:avLst/>
          </a:prstGeom>
        </p:spPr>
      </p:pic>
      <p:pic>
        <p:nvPicPr>
          <p:cNvPr id="15" name="Picture 14"/>
          <p:cNvPicPr>
            <a:picLocks noChangeAspect="1"/>
          </p:cNvPicPr>
          <p:nvPr/>
        </p:nvPicPr>
        <p:blipFill>
          <a:blip r:embed="rId4"/>
          <a:stretch>
            <a:fillRect/>
          </a:stretch>
        </p:blipFill>
        <p:spPr>
          <a:xfrm>
            <a:off x="355810" y="2520098"/>
            <a:ext cx="8808586" cy="3604436"/>
          </a:xfrm>
          <a:prstGeom prst="rect">
            <a:avLst/>
          </a:prstGeom>
        </p:spPr>
      </p:pic>
      <p:sp>
        <p:nvSpPr>
          <p:cNvPr id="24" name="Rounded Rectangle 23"/>
          <p:cNvSpPr/>
          <p:nvPr/>
        </p:nvSpPr>
        <p:spPr bwMode="gray">
          <a:xfrm>
            <a:off x="9745830" y="4733701"/>
            <a:ext cx="1214827" cy="332884"/>
          </a:xfrm>
          <a:prstGeom prst="roundRect">
            <a:avLst/>
          </a:prstGeom>
          <a:noFill/>
          <a:ln w="28575" algn="ctr">
            <a:solidFill>
              <a:srgbClr val="FF0000"/>
            </a:solid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endParaRPr lang="en-US" sz="2000" kern="0" dirty="0">
              <a:ea typeface="Arial Unicode MS" pitchFamily="34" charset="-128"/>
              <a:cs typeface="Arial Unicode MS" pitchFamily="34" charset="-128"/>
            </a:endParaRPr>
          </a:p>
        </p:txBody>
      </p:sp>
      <p:pic>
        <p:nvPicPr>
          <p:cNvPr id="3" name="Picture 2"/>
          <p:cNvPicPr>
            <a:picLocks noChangeAspect="1"/>
          </p:cNvPicPr>
          <p:nvPr/>
        </p:nvPicPr>
        <p:blipFill>
          <a:blip r:embed="rId5"/>
          <a:stretch>
            <a:fillRect/>
          </a:stretch>
        </p:blipFill>
        <p:spPr>
          <a:xfrm>
            <a:off x="210683" y="1630593"/>
            <a:ext cx="11858710" cy="641058"/>
          </a:xfrm>
          <a:prstGeom prst="rect">
            <a:avLst/>
          </a:prstGeom>
        </p:spPr>
      </p:pic>
      <p:sp>
        <p:nvSpPr>
          <p:cNvPr id="12" name="Rounded Rectangle 11"/>
          <p:cNvSpPr/>
          <p:nvPr/>
        </p:nvSpPr>
        <p:spPr bwMode="gray">
          <a:xfrm>
            <a:off x="10974886" y="1661622"/>
            <a:ext cx="1009606" cy="335259"/>
          </a:xfrm>
          <a:prstGeom prst="roundRect">
            <a:avLst/>
          </a:prstGeom>
          <a:noFill/>
          <a:ln w="28575" algn="ctr">
            <a:solidFill>
              <a:srgbClr val="FF0000"/>
            </a:solid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endParaRPr lang="en-US" sz="2000" kern="0" dirty="0">
              <a:ea typeface="Arial Unicode MS" pitchFamily="34" charset="-128"/>
              <a:cs typeface="Arial Unicode MS" pitchFamily="34" charset="-128"/>
            </a:endParaRPr>
          </a:p>
        </p:txBody>
      </p:sp>
      <p:sp>
        <p:nvSpPr>
          <p:cNvPr id="4" name="Rectangle 3">
            <a:extLst>
              <a:ext uri="{FF2B5EF4-FFF2-40B4-BE49-F238E27FC236}">
                <a16:creationId xmlns:a16="http://schemas.microsoft.com/office/drawing/2014/main" id="{1D40376C-3D21-4E14-809B-CBA359B4E97D}"/>
              </a:ext>
            </a:extLst>
          </p:cNvPr>
          <p:cNvSpPr/>
          <p:nvPr/>
        </p:nvSpPr>
        <p:spPr>
          <a:xfrm>
            <a:off x="-329797" y="890960"/>
            <a:ext cx="11183887" cy="784648"/>
          </a:xfrm>
          <a:prstGeom prst="rect">
            <a:avLst/>
          </a:prstGeom>
        </p:spPr>
        <p:txBody>
          <a:bodyPr wrap="square">
            <a:spAutoFit/>
          </a:bodyPr>
          <a:lstStyle/>
          <a:p>
            <a:pPr lvl="1">
              <a:spcBef>
                <a:spcPct val="0"/>
              </a:spcBef>
              <a:buClr>
                <a:srgbClr val="92D050"/>
              </a:buClr>
            </a:pPr>
            <a:r>
              <a:rPr lang="en-US" sz="1500" dirty="0">
                <a:latin typeface="Arial" charset="0"/>
                <a:cs typeface="Arial" charset="0"/>
              </a:rPr>
              <a:t>Go to:  </a:t>
            </a:r>
            <a:r>
              <a:rPr lang="en-US" sz="1500" u="sng" dirty="0">
                <a:solidFill>
                  <a:schemeClr val="hlink"/>
                </a:solidFill>
                <a:latin typeface="Arial" charset="0"/>
                <a:cs typeface="Arial" charset="0"/>
                <a:hlinkClick r:id="rId6"/>
              </a:rPr>
              <a:t>http://supplier.ariba.com</a:t>
            </a:r>
            <a:endParaRPr lang="en-US" sz="1500" u="sng" dirty="0">
              <a:solidFill>
                <a:schemeClr val="hlink"/>
              </a:solidFill>
              <a:latin typeface="Arial" charset="0"/>
              <a:cs typeface="Arial" charset="0"/>
            </a:endParaRPr>
          </a:p>
          <a:p>
            <a:pPr lvl="1">
              <a:spcBef>
                <a:spcPct val="0"/>
              </a:spcBef>
              <a:buClr>
                <a:srgbClr val="92D050"/>
              </a:buClr>
            </a:pPr>
            <a:r>
              <a:rPr lang="en-US" sz="1500" dirty="0">
                <a:latin typeface="Arial" charset="0"/>
                <a:cs typeface="Arial" charset="0"/>
              </a:rPr>
              <a:t>Click on the </a:t>
            </a:r>
            <a:r>
              <a:rPr lang="en-US" sz="1500" b="1" dirty="0">
                <a:latin typeface="Arial" charset="0"/>
                <a:cs typeface="Arial" charset="0"/>
              </a:rPr>
              <a:t>Help Center </a:t>
            </a:r>
            <a:r>
              <a:rPr lang="en-US" sz="1500" dirty="0">
                <a:latin typeface="Arial" charset="0"/>
                <a:cs typeface="Arial" charset="0"/>
              </a:rPr>
              <a:t>in the upper right hand corner of the page.</a:t>
            </a:r>
          </a:p>
          <a:p>
            <a:pPr lvl="1">
              <a:spcBef>
                <a:spcPct val="0"/>
              </a:spcBef>
              <a:buClr>
                <a:srgbClr val="92D050"/>
              </a:buClr>
            </a:pPr>
            <a:r>
              <a:rPr lang="en-US" sz="1500" dirty="0">
                <a:latin typeface="Arial" charset="0"/>
                <a:cs typeface="Arial" charset="0"/>
              </a:rPr>
              <a:t>Bottom right hand corner has access to </a:t>
            </a:r>
            <a:r>
              <a:rPr lang="en-US" sz="1500" b="1" dirty="0">
                <a:latin typeface="Arial" charset="0"/>
                <a:cs typeface="Arial" charset="0"/>
              </a:rPr>
              <a:t>Documentation.</a:t>
            </a:r>
            <a:r>
              <a:rPr lang="en-US" sz="1400" dirty="0">
                <a:latin typeface="Arial" pitchFamily="34" charset="0"/>
                <a:cs typeface="Arial" pitchFamily="34" charset="0"/>
              </a:rPr>
              <a:t> Click to view </a:t>
            </a:r>
            <a:r>
              <a:rPr lang="en-US" sz="1400" b="1" dirty="0">
                <a:latin typeface="Arial" pitchFamily="34" charset="0"/>
                <a:cs typeface="Arial" pitchFamily="34" charset="0"/>
              </a:rPr>
              <a:t>Product Documentation</a:t>
            </a:r>
            <a:r>
              <a:rPr lang="en-US" sz="1400" dirty="0">
                <a:latin typeface="Arial" pitchFamily="34" charset="0"/>
                <a:cs typeface="Arial" pitchFamily="34" charset="0"/>
              </a:rPr>
              <a:t>.</a:t>
            </a:r>
          </a:p>
        </p:txBody>
      </p:sp>
    </p:spTree>
    <p:extLst>
      <p:ext uri="{BB962C8B-B14F-4D97-AF65-F5344CB8AC3E}">
        <p14:creationId xmlns:p14="http://schemas.microsoft.com/office/powerpoint/2010/main" val="223358313"/>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4001" y="504000"/>
            <a:ext cx="11186476" cy="738664"/>
          </a:xfrm>
        </p:spPr>
        <p:txBody>
          <a:bodyPr/>
          <a:lstStyle/>
          <a:p>
            <a:r>
              <a:rPr lang="en-GB" dirty="0"/>
              <a:t>Ariba Network Standard Documentation</a:t>
            </a:r>
            <a:br>
              <a:rPr lang="en-GB" dirty="0"/>
            </a:br>
            <a:endParaRPr lang="en-GB" dirty="0"/>
          </a:p>
        </p:txBody>
      </p:sp>
      <p:pic>
        <p:nvPicPr>
          <p:cNvPr id="4" name="Picture 3"/>
          <p:cNvPicPr>
            <a:picLocks noChangeAspect="1"/>
          </p:cNvPicPr>
          <p:nvPr/>
        </p:nvPicPr>
        <p:blipFill>
          <a:blip r:embed="rId3"/>
          <a:stretch>
            <a:fillRect/>
          </a:stretch>
        </p:blipFill>
        <p:spPr>
          <a:xfrm>
            <a:off x="8315610" y="4409156"/>
            <a:ext cx="2418790" cy="1749470"/>
          </a:xfrm>
          <a:prstGeom prst="rect">
            <a:avLst/>
          </a:prstGeom>
        </p:spPr>
      </p:pic>
      <p:pic>
        <p:nvPicPr>
          <p:cNvPr id="15" name="Picture 14"/>
          <p:cNvPicPr>
            <a:picLocks noChangeAspect="1"/>
          </p:cNvPicPr>
          <p:nvPr/>
        </p:nvPicPr>
        <p:blipFill>
          <a:blip r:embed="rId4"/>
          <a:stretch>
            <a:fillRect/>
          </a:stretch>
        </p:blipFill>
        <p:spPr>
          <a:xfrm>
            <a:off x="505296" y="2730104"/>
            <a:ext cx="6449880" cy="3600411"/>
          </a:xfrm>
          <a:prstGeom prst="rect">
            <a:avLst/>
          </a:prstGeom>
        </p:spPr>
      </p:pic>
      <p:sp>
        <p:nvSpPr>
          <p:cNvPr id="16" name="Rounded Rectangle 15"/>
          <p:cNvSpPr/>
          <p:nvPr/>
        </p:nvSpPr>
        <p:spPr bwMode="gray">
          <a:xfrm>
            <a:off x="8460406" y="5771503"/>
            <a:ext cx="1133163" cy="308524"/>
          </a:xfrm>
          <a:prstGeom prst="roundRect">
            <a:avLst/>
          </a:prstGeom>
          <a:noFill/>
          <a:ln w="28575" algn="ctr">
            <a:solidFill>
              <a:srgbClr val="FF0000"/>
            </a:solid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endParaRPr lang="en-US" sz="2000" kern="0" dirty="0">
              <a:ea typeface="Arial Unicode MS" pitchFamily="34" charset="-128"/>
              <a:cs typeface="Arial Unicode MS" pitchFamily="34" charset="-128"/>
            </a:endParaRPr>
          </a:p>
        </p:txBody>
      </p:sp>
      <p:pic>
        <p:nvPicPr>
          <p:cNvPr id="5" name="Picture 4"/>
          <p:cNvPicPr>
            <a:picLocks noChangeAspect="1"/>
          </p:cNvPicPr>
          <p:nvPr/>
        </p:nvPicPr>
        <p:blipFill>
          <a:blip r:embed="rId5"/>
          <a:stretch>
            <a:fillRect/>
          </a:stretch>
        </p:blipFill>
        <p:spPr>
          <a:xfrm>
            <a:off x="7360473" y="2730104"/>
            <a:ext cx="4466191" cy="447571"/>
          </a:xfrm>
          <a:prstGeom prst="rect">
            <a:avLst/>
          </a:prstGeom>
        </p:spPr>
      </p:pic>
      <p:sp>
        <p:nvSpPr>
          <p:cNvPr id="12" name="Rounded Rectangle 11"/>
          <p:cNvSpPr/>
          <p:nvPr/>
        </p:nvSpPr>
        <p:spPr bwMode="gray">
          <a:xfrm>
            <a:off x="10589929" y="2759164"/>
            <a:ext cx="1133163" cy="418511"/>
          </a:xfrm>
          <a:prstGeom prst="roundRect">
            <a:avLst/>
          </a:prstGeom>
          <a:noFill/>
          <a:ln w="28575" algn="ctr">
            <a:solidFill>
              <a:srgbClr val="FF0000"/>
            </a:solid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endParaRPr lang="en-US" sz="2000" kern="0" dirty="0">
              <a:ea typeface="Arial Unicode MS" pitchFamily="34" charset="-128"/>
              <a:cs typeface="Arial Unicode MS" pitchFamily="34" charset="-128"/>
            </a:endParaRPr>
          </a:p>
        </p:txBody>
      </p:sp>
      <p:sp>
        <p:nvSpPr>
          <p:cNvPr id="3" name="Rectangle 2">
            <a:extLst>
              <a:ext uri="{FF2B5EF4-FFF2-40B4-BE49-F238E27FC236}">
                <a16:creationId xmlns:a16="http://schemas.microsoft.com/office/drawing/2014/main" id="{E3F7F60F-8A21-4118-B1E6-EFFB349B2F4D}"/>
              </a:ext>
            </a:extLst>
          </p:cNvPr>
          <p:cNvSpPr/>
          <p:nvPr/>
        </p:nvSpPr>
        <p:spPr>
          <a:xfrm>
            <a:off x="-215107" y="1266465"/>
            <a:ext cx="12317486" cy="584640"/>
          </a:xfrm>
          <a:prstGeom prst="rect">
            <a:avLst/>
          </a:prstGeom>
        </p:spPr>
        <p:txBody>
          <a:bodyPr wrap="square">
            <a:spAutoFit/>
          </a:bodyPr>
          <a:lstStyle/>
          <a:p>
            <a:pPr lvl="1">
              <a:buClr>
                <a:srgbClr val="92D050"/>
              </a:buClr>
              <a:defRPr/>
            </a:pPr>
            <a:r>
              <a:rPr lang="en-US" sz="1600" dirty="0">
                <a:latin typeface="Arial" pitchFamily="34" charset="0"/>
                <a:cs typeface="Arial" pitchFamily="34" charset="0"/>
              </a:rPr>
              <a:t>Standard Documentation can also be accessed from your account. Click on </a:t>
            </a:r>
            <a:r>
              <a:rPr lang="en-US" sz="1600" b="1" dirty="0">
                <a:latin typeface="Arial" pitchFamily="34" charset="0"/>
                <a:cs typeface="Arial" pitchFamily="34" charset="0"/>
              </a:rPr>
              <a:t>Help</a:t>
            </a:r>
            <a:r>
              <a:rPr lang="en-US" sz="1600" dirty="0">
                <a:latin typeface="Arial" pitchFamily="34" charset="0"/>
                <a:cs typeface="Arial" pitchFamily="34" charset="0"/>
              </a:rPr>
              <a:t> </a:t>
            </a:r>
            <a:r>
              <a:rPr lang="en-US" sz="1600" b="1" dirty="0">
                <a:latin typeface="Arial" pitchFamily="34" charset="0"/>
                <a:cs typeface="Arial" pitchFamily="34" charset="0"/>
              </a:rPr>
              <a:t>Center</a:t>
            </a:r>
            <a:r>
              <a:rPr lang="en-US" sz="1600" dirty="0">
                <a:latin typeface="Arial" pitchFamily="34" charset="0"/>
                <a:cs typeface="Arial" pitchFamily="34" charset="0"/>
              </a:rPr>
              <a:t> button</a:t>
            </a:r>
            <a:r>
              <a:rPr lang="en-US" sz="1600" b="1" dirty="0">
                <a:latin typeface="Arial" pitchFamily="34" charset="0"/>
                <a:cs typeface="Arial" pitchFamily="34" charset="0"/>
              </a:rPr>
              <a:t> </a:t>
            </a:r>
            <a:r>
              <a:rPr lang="en-US" sz="1600" dirty="0">
                <a:latin typeface="Arial" pitchFamily="34" charset="0"/>
                <a:cs typeface="Arial" pitchFamily="34" charset="0"/>
              </a:rPr>
              <a:t>on Home page of your account, </a:t>
            </a:r>
            <a:endParaRPr lang="en-US" sz="1600" b="1" dirty="0">
              <a:latin typeface="Arial" pitchFamily="34" charset="0"/>
              <a:cs typeface="Arial" pitchFamily="34" charset="0"/>
            </a:endParaRPr>
          </a:p>
          <a:p>
            <a:pPr lvl="1">
              <a:buClr>
                <a:srgbClr val="92D050"/>
              </a:buClr>
              <a:defRPr/>
            </a:pPr>
            <a:r>
              <a:rPr lang="en-US" sz="1600" dirty="0">
                <a:latin typeface="Arial" pitchFamily="34" charset="0"/>
                <a:cs typeface="Arial" pitchFamily="34" charset="0"/>
              </a:rPr>
              <a:t>Click </a:t>
            </a:r>
            <a:r>
              <a:rPr lang="en-US" sz="1600" b="1" dirty="0">
                <a:latin typeface="Arial" pitchFamily="34" charset="0"/>
                <a:cs typeface="Arial" pitchFamily="34" charset="0"/>
              </a:rPr>
              <a:t>Documentation </a:t>
            </a:r>
            <a:r>
              <a:rPr lang="en-US" sz="1600" dirty="0">
                <a:latin typeface="Arial" pitchFamily="34" charset="0"/>
                <a:cs typeface="Arial" pitchFamily="34" charset="0"/>
              </a:rPr>
              <a:t>on</a:t>
            </a:r>
            <a:r>
              <a:rPr lang="en-US" sz="1600" b="1" dirty="0">
                <a:latin typeface="Arial" pitchFamily="34" charset="0"/>
                <a:cs typeface="Arial" pitchFamily="34" charset="0"/>
              </a:rPr>
              <a:t> </a:t>
            </a:r>
            <a:r>
              <a:rPr lang="en-US" sz="1600" dirty="0">
                <a:latin typeface="Arial" charset="0"/>
                <a:cs typeface="Arial" charset="0"/>
              </a:rPr>
              <a:t>bottom right hand corner</a:t>
            </a:r>
            <a:r>
              <a:rPr lang="en-US" sz="1600" dirty="0">
                <a:latin typeface="Arial" pitchFamily="34" charset="0"/>
                <a:cs typeface="Arial" pitchFamily="34" charset="0"/>
              </a:rPr>
              <a:t> to view Ariba Network Administrator’s documentation.</a:t>
            </a:r>
          </a:p>
        </p:txBody>
      </p:sp>
    </p:spTree>
    <p:extLst>
      <p:ext uri="{BB962C8B-B14F-4D97-AF65-F5344CB8AC3E}">
        <p14:creationId xmlns:p14="http://schemas.microsoft.com/office/powerpoint/2010/main" val="4285548510"/>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Text Box 3"/>
          <p:cNvSpPr txBox="1">
            <a:spLocks noChangeArrowheads="1"/>
          </p:cNvSpPr>
          <p:nvPr/>
        </p:nvSpPr>
        <p:spPr bwMode="auto">
          <a:xfrm>
            <a:off x="2373313" y="2824924"/>
            <a:ext cx="1841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ru-RU" sz="3200" dirty="0">
              <a:solidFill>
                <a:schemeClr val="tx2"/>
              </a:solidFill>
            </a:endParaRPr>
          </a:p>
        </p:txBody>
      </p:sp>
      <p:sp>
        <p:nvSpPr>
          <p:cNvPr id="14" name="Rectangle 4"/>
          <p:cNvSpPr txBox="1">
            <a:spLocks noChangeArrowheads="1"/>
          </p:cNvSpPr>
          <p:nvPr/>
        </p:nvSpPr>
        <p:spPr bwMode="auto">
          <a:xfrm>
            <a:off x="504001" y="1309101"/>
            <a:ext cx="7923753" cy="771002"/>
          </a:xfrm>
          <a:prstGeom prst="rect">
            <a:avLst/>
          </a:prstGeom>
          <a:noFill/>
          <a:ln w="9525">
            <a:noFill/>
            <a:miter lim="800000"/>
            <a:headEnd/>
            <a:tailEnd/>
          </a:ln>
        </p:spPr>
        <p:txBody>
          <a:bodyPr/>
          <a:lstStyle/>
          <a:p>
            <a:pPr marL="0" lvl="2">
              <a:buClr>
                <a:schemeClr val="folHlink"/>
              </a:buClr>
              <a:buSzPct val="100000"/>
              <a:tabLst>
                <a:tab pos="800100" algn="l"/>
              </a:tabLst>
              <a:defRPr/>
            </a:pPr>
            <a:r>
              <a:rPr lang="en-US" sz="1400" kern="0" dirty="0">
                <a:latin typeface="Arial" pitchFamily="34" charset="0"/>
                <a:cs typeface="Arial" pitchFamily="34" charset="0"/>
              </a:rPr>
              <a:t>Go to </a:t>
            </a:r>
            <a:r>
              <a:rPr lang="en-US" sz="1400" kern="0" dirty="0">
                <a:solidFill>
                  <a:schemeClr val="bg2"/>
                </a:solidFill>
                <a:latin typeface="Arial" pitchFamily="34" charset="0"/>
                <a:cs typeface="Arial" pitchFamily="34" charset="0"/>
                <a:hlinkClick r:id="rId3"/>
              </a:rPr>
              <a:t>http://supplier.ariba.com</a:t>
            </a:r>
            <a:endParaRPr lang="en-US" sz="1400" kern="0" dirty="0">
              <a:solidFill>
                <a:schemeClr val="bg2"/>
              </a:solidFill>
              <a:latin typeface="Arial" pitchFamily="34" charset="0"/>
              <a:cs typeface="Arial" pitchFamily="34" charset="0"/>
            </a:endParaRPr>
          </a:p>
          <a:p>
            <a:pPr marL="0" lvl="2">
              <a:buClr>
                <a:schemeClr val="folHlink"/>
              </a:buClr>
              <a:buSzPct val="100000"/>
              <a:tabLst>
                <a:tab pos="800100" algn="l"/>
              </a:tabLst>
              <a:defRPr/>
            </a:pPr>
            <a:r>
              <a:rPr lang="en-US" sz="1400" kern="0" dirty="0">
                <a:latin typeface="Arial" pitchFamily="34" charset="0"/>
                <a:cs typeface="Arial" pitchFamily="34" charset="0"/>
              </a:rPr>
              <a:t>If you forgot your username or password click on the link </a:t>
            </a:r>
            <a:r>
              <a:rPr lang="en-US" sz="1400" b="1" kern="0" dirty="0">
                <a:latin typeface="Arial" pitchFamily="34" charset="0"/>
                <a:cs typeface="Arial" pitchFamily="34" charset="0"/>
              </a:rPr>
              <a:t>Having trouble logging in?</a:t>
            </a:r>
          </a:p>
        </p:txBody>
      </p:sp>
      <p:sp>
        <p:nvSpPr>
          <p:cNvPr id="15" name="Rectangle 4"/>
          <p:cNvSpPr txBox="1">
            <a:spLocks noChangeArrowheads="1"/>
          </p:cNvSpPr>
          <p:nvPr/>
        </p:nvSpPr>
        <p:spPr bwMode="auto">
          <a:xfrm>
            <a:off x="5788025" y="1927988"/>
            <a:ext cx="4616450" cy="922337"/>
          </a:xfrm>
          <a:prstGeom prst="rect">
            <a:avLst/>
          </a:prstGeom>
          <a:noFill/>
          <a:ln w="9525">
            <a:noFill/>
            <a:miter lim="800000"/>
            <a:headEnd/>
            <a:tailEnd/>
          </a:ln>
        </p:spPr>
        <p:txBody>
          <a:bodyPr/>
          <a:lstStyle/>
          <a:p>
            <a:pPr marL="228600" lvl="2">
              <a:lnSpc>
                <a:spcPct val="80000"/>
              </a:lnSpc>
              <a:spcBef>
                <a:spcPct val="20000"/>
              </a:spcBef>
              <a:buClr>
                <a:schemeClr val="folHlink"/>
              </a:buClr>
              <a:buNone/>
              <a:tabLst>
                <a:tab pos="800100" algn="l"/>
              </a:tabLst>
              <a:defRPr/>
            </a:pPr>
            <a:endParaRPr lang="en-US" sz="1600" kern="0" dirty="0">
              <a:solidFill>
                <a:schemeClr val="bg2"/>
              </a:solidFill>
              <a:latin typeface="+mn-lt"/>
            </a:endParaRPr>
          </a:p>
        </p:txBody>
      </p:sp>
      <p:sp>
        <p:nvSpPr>
          <p:cNvPr id="2" name="Title 1"/>
          <p:cNvSpPr>
            <a:spLocks noGrp="1"/>
          </p:cNvSpPr>
          <p:nvPr>
            <p:ph type="title"/>
          </p:nvPr>
        </p:nvSpPr>
        <p:spPr/>
        <p:txBody>
          <a:bodyPr/>
          <a:lstStyle/>
          <a:p>
            <a:r>
              <a:rPr lang="en-GB" dirty="0"/>
              <a:t>Supplier Support</a:t>
            </a:r>
            <a:endParaRPr lang="en-US" dirty="0"/>
          </a:p>
        </p:txBody>
      </p:sp>
      <p:pic>
        <p:nvPicPr>
          <p:cNvPr id="3" name="Picture 2"/>
          <p:cNvPicPr>
            <a:picLocks noChangeAspect="1"/>
          </p:cNvPicPr>
          <p:nvPr/>
        </p:nvPicPr>
        <p:blipFill>
          <a:blip r:embed="rId4"/>
          <a:stretch>
            <a:fillRect/>
          </a:stretch>
        </p:blipFill>
        <p:spPr>
          <a:xfrm>
            <a:off x="325337" y="2389155"/>
            <a:ext cx="11741607" cy="3877991"/>
          </a:xfrm>
          <a:prstGeom prst="rect">
            <a:avLst/>
          </a:prstGeom>
        </p:spPr>
      </p:pic>
    </p:spTree>
    <p:extLst>
      <p:ext uri="{BB962C8B-B14F-4D97-AF65-F5344CB8AC3E}">
        <p14:creationId xmlns:p14="http://schemas.microsoft.com/office/powerpoint/2010/main" val="30317375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Text Box 3"/>
          <p:cNvSpPr txBox="1">
            <a:spLocks noChangeArrowheads="1"/>
          </p:cNvSpPr>
          <p:nvPr/>
        </p:nvSpPr>
        <p:spPr bwMode="auto">
          <a:xfrm>
            <a:off x="2373313" y="2824924"/>
            <a:ext cx="1841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ru-RU" sz="3200" dirty="0">
              <a:solidFill>
                <a:schemeClr val="tx2"/>
              </a:solidFill>
            </a:endParaRPr>
          </a:p>
        </p:txBody>
      </p:sp>
      <p:sp>
        <p:nvSpPr>
          <p:cNvPr id="14" name="Rectangle 4"/>
          <p:cNvSpPr txBox="1">
            <a:spLocks noChangeArrowheads="1"/>
          </p:cNvSpPr>
          <p:nvPr/>
        </p:nvSpPr>
        <p:spPr bwMode="auto">
          <a:xfrm>
            <a:off x="1792287" y="1409833"/>
            <a:ext cx="7923753" cy="771002"/>
          </a:xfrm>
          <a:prstGeom prst="rect">
            <a:avLst/>
          </a:prstGeom>
          <a:noFill/>
          <a:ln w="9525">
            <a:noFill/>
            <a:miter lim="800000"/>
            <a:headEnd/>
            <a:tailEnd/>
          </a:ln>
        </p:spPr>
        <p:txBody>
          <a:bodyPr/>
          <a:lstStyle/>
          <a:p>
            <a:pPr marL="0" lvl="2">
              <a:buClr>
                <a:schemeClr val="folHlink"/>
              </a:buClr>
              <a:buSzPct val="100000"/>
              <a:tabLst>
                <a:tab pos="800100" algn="l"/>
              </a:tabLst>
              <a:defRPr/>
            </a:pPr>
            <a:r>
              <a:rPr lang="en-US" sz="1400" kern="0" dirty="0">
                <a:latin typeface="Arial" pitchFamily="34" charset="0"/>
                <a:cs typeface="Arial" pitchFamily="34" charset="0"/>
              </a:rPr>
              <a:t>Upon clicking the link </a:t>
            </a:r>
            <a:r>
              <a:rPr lang="en-US" sz="1400" b="1" kern="0" dirty="0">
                <a:latin typeface="Arial" pitchFamily="34" charset="0"/>
                <a:cs typeface="Arial" pitchFamily="34" charset="0"/>
              </a:rPr>
              <a:t>Having trouble logging in? , </a:t>
            </a:r>
            <a:r>
              <a:rPr lang="en-US" sz="1400" kern="0" dirty="0">
                <a:latin typeface="Arial" pitchFamily="34" charset="0"/>
                <a:cs typeface="Arial" pitchFamily="34" charset="0"/>
              </a:rPr>
              <a:t>new page opens up where you can choose from one of the options and click on </a:t>
            </a:r>
            <a:r>
              <a:rPr lang="en-US" sz="1400" b="1" kern="0" dirty="0">
                <a:latin typeface="Arial" pitchFamily="34" charset="0"/>
                <a:cs typeface="Arial" pitchFamily="34" charset="0"/>
              </a:rPr>
              <a:t>Continue.</a:t>
            </a:r>
          </a:p>
        </p:txBody>
      </p:sp>
      <p:sp>
        <p:nvSpPr>
          <p:cNvPr id="15" name="Rectangle 4"/>
          <p:cNvSpPr txBox="1">
            <a:spLocks noChangeArrowheads="1"/>
          </p:cNvSpPr>
          <p:nvPr/>
        </p:nvSpPr>
        <p:spPr bwMode="auto">
          <a:xfrm>
            <a:off x="5788025" y="1927988"/>
            <a:ext cx="4616450" cy="922337"/>
          </a:xfrm>
          <a:prstGeom prst="rect">
            <a:avLst/>
          </a:prstGeom>
          <a:noFill/>
          <a:ln w="9525">
            <a:noFill/>
            <a:miter lim="800000"/>
            <a:headEnd/>
            <a:tailEnd/>
          </a:ln>
        </p:spPr>
        <p:txBody>
          <a:bodyPr/>
          <a:lstStyle/>
          <a:p>
            <a:pPr marL="228600" lvl="2">
              <a:lnSpc>
                <a:spcPct val="80000"/>
              </a:lnSpc>
              <a:spcBef>
                <a:spcPct val="20000"/>
              </a:spcBef>
              <a:buClr>
                <a:schemeClr val="folHlink"/>
              </a:buClr>
              <a:buNone/>
              <a:tabLst>
                <a:tab pos="800100" algn="l"/>
              </a:tabLst>
              <a:defRPr/>
            </a:pPr>
            <a:endParaRPr lang="en-US" sz="1600" kern="0" dirty="0">
              <a:solidFill>
                <a:schemeClr val="bg2"/>
              </a:solidFill>
              <a:latin typeface="+mn-lt"/>
            </a:endParaRPr>
          </a:p>
        </p:txBody>
      </p:sp>
      <p:sp>
        <p:nvSpPr>
          <p:cNvPr id="2" name="Title 1"/>
          <p:cNvSpPr>
            <a:spLocks noGrp="1"/>
          </p:cNvSpPr>
          <p:nvPr>
            <p:ph type="title"/>
          </p:nvPr>
        </p:nvSpPr>
        <p:spPr/>
        <p:txBody>
          <a:bodyPr/>
          <a:lstStyle/>
          <a:p>
            <a:r>
              <a:rPr lang="en-GB" dirty="0"/>
              <a:t>Supplier Support</a:t>
            </a:r>
            <a:endParaRPr lang="en-US" dirty="0"/>
          </a:p>
        </p:txBody>
      </p:sp>
      <p:pic>
        <p:nvPicPr>
          <p:cNvPr id="4" name="Picture 3"/>
          <p:cNvPicPr>
            <a:picLocks noChangeAspect="1"/>
          </p:cNvPicPr>
          <p:nvPr/>
        </p:nvPicPr>
        <p:blipFill>
          <a:blip r:embed="rId3"/>
          <a:stretch>
            <a:fillRect/>
          </a:stretch>
        </p:blipFill>
        <p:spPr>
          <a:xfrm>
            <a:off x="218110" y="2277556"/>
            <a:ext cx="11803956" cy="3372558"/>
          </a:xfrm>
          <a:prstGeom prst="rect">
            <a:avLst/>
          </a:prstGeom>
        </p:spPr>
      </p:pic>
      <p:sp>
        <p:nvSpPr>
          <p:cNvPr id="7" name="Rounded Rectangle 6"/>
          <p:cNvSpPr/>
          <p:nvPr/>
        </p:nvSpPr>
        <p:spPr bwMode="gray">
          <a:xfrm>
            <a:off x="9826183" y="5044557"/>
            <a:ext cx="1112445" cy="462602"/>
          </a:xfrm>
          <a:prstGeom prst="roundRect">
            <a:avLst/>
          </a:prstGeom>
          <a:noFill/>
          <a:ln w="28575" algn="ctr">
            <a:solidFill>
              <a:srgbClr val="FF0000"/>
            </a:solid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endParaRPr lang="en-US" sz="2000" kern="0" dirty="0">
              <a:ea typeface="Arial Unicode MS" pitchFamily="34" charset="-128"/>
              <a:cs typeface="Arial Unicode MS" pitchFamily="34" charset="-128"/>
            </a:endParaRPr>
          </a:p>
        </p:txBody>
      </p:sp>
    </p:spTree>
    <p:extLst>
      <p:ext uri="{BB962C8B-B14F-4D97-AF65-F5344CB8AC3E}">
        <p14:creationId xmlns:p14="http://schemas.microsoft.com/office/powerpoint/2010/main" val="42219413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p:cNvSpPr txBox="1">
            <a:spLocks/>
          </p:cNvSpPr>
          <p:nvPr/>
        </p:nvSpPr>
        <p:spPr>
          <a:xfrm>
            <a:off x="320827" y="449442"/>
            <a:ext cx="9942163" cy="756000"/>
          </a:xfrm>
          <a:prstGeom prst="rect">
            <a:avLst/>
          </a:prstGeom>
        </p:spPr>
        <p:txBody>
          <a:bodyPr/>
          <a:lstStyle>
            <a:lvl1pPr algn="l" defTabSz="914400" rtl="0" eaLnBrk="1" latinLnBrk="0" hangingPunct="1">
              <a:spcBef>
                <a:spcPct val="0"/>
              </a:spcBef>
              <a:buNone/>
              <a:defRPr sz="2400" b="1" kern="1200">
                <a:solidFill>
                  <a:schemeClr val="accent2"/>
                </a:solidFill>
                <a:latin typeface="+mj-lt"/>
                <a:ea typeface="+mj-ea"/>
                <a:cs typeface="+mj-cs"/>
              </a:defRPr>
            </a:lvl1pPr>
          </a:lstStyle>
          <a:p>
            <a:r>
              <a:rPr lang="en-GB" dirty="0">
                <a:solidFill>
                  <a:schemeClr val="tx1"/>
                </a:solidFill>
              </a:rPr>
              <a:t>Supplier Support</a:t>
            </a:r>
            <a:endParaRPr lang="en-US" dirty="0">
              <a:solidFill>
                <a:schemeClr val="tx1"/>
              </a:solidFill>
            </a:endParaRPr>
          </a:p>
        </p:txBody>
      </p:sp>
      <p:sp>
        <p:nvSpPr>
          <p:cNvPr id="16" name="Text Box 6"/>
          <p:cNvSpPr txBox="1">
            <a:spLocks noChangeArrowheads="1"/>
          </p:cNvSpPr>
          <p:nvPr/>
        </p:nvSpPr>
        <p:spPr bwMode="auto">
          <a:xfrm>
            <a:off x="320830" y="1492973"/>
            <a:ext cx="2257932" cy="230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eaLnBrk="1" hangingPunct="1">
              <a:buClr>
                <a:srgbClr val="92D050"/>
              </a:buClr>
            </a:pPr>
            <a:r>
              <a:rPr lang="en-US" sz="1600" dirty="0"/>
              <a:t>Log into your account.</a:t>
            </a:r>
          </a:p>
          <a:p>
            <a:pPr eaLnBrk="1" hangingPunct="1">
              <a:buClr>
                <a:srgbClr val="92D050"/>
              </a:buClr>
            </a:pPr>
            <a:r>
              <a:rPr lang="en-US" sz="1600" dirty="0"/>
              <a:t>Click </a:t>
            </a:r>
            <a:r>
              <a:rPr lang="en-US" sz="1600" b="1" dirty="0"/>
              <a:t>Help Center, View More.</a:t>
            </a:r>
            <a:endParaRPr lang="en-US" sz="1600" dirty="0"/>
          </a:p>
          <a:p>
            <a:pPr eaLnBrk="1" hangingPunct="1">
              <a:buClr>
                <a:srgbClr val="92D050"/>
              </a:buClr>
            </a:pPr>
            <a:endParaRPr lang="en-US" sz="1600" dirty="0"/>
          </a:p>
          <a:p>
            <a:pPr eaLnBrk="1" hangingPunct="1">
              <a:buClr>
                <a:srgbClr val="92D050"/>
              </a:buClr>
            </a:pPr>
            <a:r>
              <a:rPr lang="en-US" sz="1600" dirty="0"/>
              <a:t>You will find lists of </a:t>
            </a:r>
            <a:r>
              <a:rPr lang="en-US" sz="1600" b="1" dirty="0"/>
              <a:t>Popular Topics </a:t>
            </a:r>
            <a:r>
              <a:rPr lang="en-US" sz="1600" dirty="0"/>
              <a:t>FAQ’s and link to contact </a:t>
            </a:r>
            <a:r>
              <a:rPr lang="en-US" sz="1600" b="1" dirty="0"/>
              <a:t>Support Center</a:t>
            </a:r>
            <a:r>
              <a:rPr lang="en-US" sz="1600" dirty="0"/>
              <a:t>.</a:t>
            </a:r>
          </a:p>
          <a:p>
            <a:pPr eaLnBrk="1" hangingPunct="1">
              <a:buClr>
                <a:srgbClr val="92D050"/>
              </a:buClr>
            </a:pPr>
            <a:endParaRPr lang="en-US" sz="1600" dirty="0"/>
          </a:p>
        </p:txBody>
      </p:sp>
      <p:pic>
        <p:nvPicPr>
          <p:cNvPr id="10" name="Picture 9"/>
          <p:cNvPicPr>
            <a:picLocks noChangeAspect="1"/>
          </p:cNvPicPr>
          <p:nvPr/>
        </p:nvPicPr>
        <p:blipFill>
          <a:blip r:embed="rId3"/>
          <a:stretch>
            <a:fillRect/>
          </a:stretch>
        </p:blipFill>
        <p:spPr>
          <a:xfrm>
            <a:off x="2953248" y="1398818"/>
            <a:ext cx="9086813" cy="4824271"/>
          </a:xfrm>
          <a:prstGeom prst="rect">
            <a:avLst/>
          </a:prstGeom>
        </p:spPr>
      </p:pic>
      <p:sp>
        <p:nvSpPr>
          <p:cNvPr id="11" name="Rounded Rectangle 10"/>
          <p:cNvSpPr/>
          <p:nvPr/>
        </p:nvSpPr>
        <p:spPr bwMode="gray">
          <a:xfrm>
            <a:off x="9462710" y="5540203"/>
            <a:ext cx="2379093" cy="572743"/>
          </a:xfrm>
          <a:prstGeom prst="roundRect">
            <a:avLst/>
          </a:prstGeom>
          <a:noFill/>
          <a:ln w="28575" algn="ctr">
            <a:solidFill>
              <a:srgbClr val="FF0000"/>
            </a:solid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endParaRPr lang="en-US" sz="2000" kern="0" dirty="0">
              <a:ea typeface="Arial Unicode MS" pitchFamily="34" charset="-128"/>
              <a:cs typeface="Arial Unicode MS" pitchFamily="34" charset="-128"/>
            </a:endParaRPr>
          </a:p>
        </p:txBody>
      </p:sp>
    </p:spTree>
    <p:extLst>
      <p:ext uri="{BB962C8B-B14F-4D97-AF65-F5344CB8AC3E}">
        <p14:creationId xmlns:p14="http://schemas.microsoft.com/office/powerpoint/2010/main" val="7276019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4" name="Text Box 6"/>
          <p:cNvSpPr txBox="1">
            <a:spLocks noChangeArrowheads="1"/>
          </p:cNvSpPr>
          <p:nvPr/>
        </p:nvSpPr>
        <p:spPr bwMode="auto">
          <a:xfrm>
            <a:off x="298799" y="1811557"/>
            <a:ext cx="3293280" cy="3292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Clr>
                <a:srgbClr val="92D050"/>
              </a:buClr>
            </a:pPr>
            <a:endParaRPr lang="en-US" sz="1600" dirty="0"/>
          </a:p>
          <a:p>
            <a:pPr eaLnBrk="1" hangingPunct="1">
              <a:buClr>
                <a:srgbClr val="92D050"/>
              </a:buClr>
            </a:pPr>
            <a:r>
              <a:rPr lang="en-US" sz="1600" dirty="0"/>
              <a:t>Click on the Support link from the Help Center Page.</a:t>
            </a:r>
          </a:p>
          <a:p>
            <a:pPr eaLnBrk="1" hangingPunct="1">
              <a:buClr>
                <a:srgbClr val="92D050"/>
              </a:buClr>
            </a:pPr>
            <a:endParaRPr lang="en-US" sz="1600" dirty="0"/>
          </a:p>
          <a:p>
            <a:pPr eaLnBrk="1" hangingPunct="1">
              <a:buClr>
                <a:srgbClr val="92D050"/>
              </a:buClr>
            </a:pPr>
            <a:r>
              <a:rPr lang="en-US" sz="1600" dirty="0"/>
              <a:t>Click on I Need Help Now, Get help by phone link.</a:t>
            </a:r>
          </a:p>
          <a:p>
            <a:pPr eaLnBrk="1" hangingPunct="1">
              <a:buClr>
                <a:srgbClr val="92D050"/>
              </a:buClr>
            </a:pPr>
            <a:endParaRPr lang="en-US" sz="1600" dirty="0"/>
          </a:p>
          <a:p>
            <a:pPr eaLnBrk="1" hangingPunct="1">
              <a:buClr>
                <a:srgbClr val="92D050"/>
              </a:buClr>
            </a:pPr>
            <a:r>
              <a:rPr lang="en-US" sz="1600" dirty="0"/>
              <a:t>You will be brought to a page listing all Ariba customer support numbers.  Have your account information (ANID) ready and customer’s name when you call.</a:t>
            </a:r>
          </a:p>
          <a:p>
            <a:pPr eaLnBrk="1" hangingPunct="1">
              <a:buClr>
                <a:srgbClr val="92D050"/>
              </a:buClr>
            </a:pPr>
            <a:endParaRPr lang="en-US" sz="1600" dirty="0"/>
          </a:p>
        </p:txBody>
      </p:sp>
      <p:sp>
        <p:nvSpPr>
          <p:cNvPr id="14" name="Rectangle 3"/>
          <p:cNvSpPr txBox="1">
            <a:spLocks noChangeArrowheads="1"/>
          </p:cNvSpPr>
          <p:nvPr/>
        </p:nvSpPr>
        <p:spPr bwMode="gray">
          <a:xfrm>
            <a:off x="298799" y="1308040"/>
            <a:ext cx="3293281" cy="685552"/>
          </a:xfrm>
          <a:prstGeom prst="rect">
            <a:avLst/>
          </a:prstGeom>
        </p:spPr>
        <p:txBody>
          <a:bodyPr vert="horz" lIns="0" tIns="0" rIns="0" bIns="0" rtlCol="0" anchor="ctr" anchorCtr="0">
            <a:noAutofit/>
          </a:bodyPr>
          <a:lstStyle>
            <a:lvl1pPr algn="l" defTabSz="914400" rtl="0" eaLnBrk="1" latinLnBrk="0" hangingPunct="1">
              <a:spcBef>
                <a:spcPct val="0"/>
              </a:spcBef>
              <a:buNone/>
              <a:defRPr sz="2400" b="1" kern="1200">
                <a:solidFill>
                  <a:schemeClr val="accent2"/>
                </a:solidFill>
                <a:latin typeface="+mj-lt"/>
                <a:ea typeface="+mj-ea"/>
                <a:cs typeface="+mj-cs"/>
              </a:defRPr>
            </a:lvl1pPr>
          </a:lstStyle>
          <a:p>
            <a:pPr>
              <a:defRPr/>
            </a:pPr>
            <a:r>
              <a:rPr lang="en-US" sz="1600" dirty="0">
                <a:solidFill>
                  <a:schemeClr val="tx1"/>
                </a:solidFill>
                <a:latin typeface="+mn-lt"/>
                <a:cs typeface="Arial" pitchFamily="34" charset="0"/>
              </a:rPr>
              <a:t>Ariba Network Support by Web – Get help by phone</a:t>
            </a:r>
            <a:endParaRPr lang="en-US" sz="1600" dirty="0">
              <a:solidFill>
                <a:schemeClr val="tx1"/>
              </a:solidFill>
              <a:latin typeface="+mn-lt"/>
            </a:endParaRPr>
          </a:p>
        </p:txBody>
      </p:sp>
      <p:sp>
        <p:nvSpPr>
          <p:cNvPr id="15" name="Title 1"/>
          <p:cNvSpPr txBox="1">
            <a:spLocks/>
          </p:cNvSpPr>
          <p:nvPr/>
        </p:nvSpPr>
        <p:spPr>
          <a:xfrm>
            <a:off x="298799" y="449442"/>
            <a:ext cx="9964191" cy="756000"/>
          </a:xfrm>
          <a:prstGeom prst="rect">
            <a:avLst/>
          </a:prstGeom>
        </p:spPr>
        <p:txBody>
          <a:bodyPr/>
          <a:lstStyle>
            <a:lvl1pPr algn="l" defTabSz="914400" rtl="0" eaLnBrk="1" latinLnBrk="0" hangingPunct="1">
              <a:spcBef>
                <a:spcPct val="0"/>
              </a:spcBef>
              <a:buNone/>
              <a:defRPr sz="2400" b="1" kern="1200">
                <a:solidFill>
                  <a:schemeClr val="accent2"/>
                </a:solidFill>
                <a:latin typeface="+mj-lt"/>
                <a:ea typeface="+mj-ea"/>
                <a:cs typeface="+mj-cs"/>
              </a:defRPr>
            </a:lvl1pPr>
          </a:lstStyle>
          <a:p>
            <a:r>
              <a:rPr lang="en-GB" dirty="0">
                <a:solidFill>
                  <a:schemeClr val="tx1"/>
                </a:solidFill>
              </a:rPr>
              <a:t>Supplier Support</a:t>
            </a:r>
            <a:endParaRPr lang="en-US" dirty="0">
              <a:solidFill>
                <a:schemeClr val="tx1"/>
              </a:solidFill>
            </a:endParaRPr>
          </a:p>
        </p:txBody>
      </p:sp>
      <p:pic>
        <p:nvPicPr>
          <p:cNvPr id="2" name="Picture 1"/>
          <p:cNvPicPr>
            <a:picLocks noChangeAspect="1"/>
          </p:cNvPicPr>
          <p:nvPr/>
        </p:nvPicPr>
        <p:blipFill>
          <a:blip r:embed="rId3"/>
          <a:stretch>
            <a:fillRect/>
          </a:stretch>
        </p:blipFill>
        <p:spPr>
          <a:xfrm>
            <a:off x="3470922" y="1308039"/>
            <a:ext cx="8601685" cy="5073949"/>
          </a:xfrm>
          <a:prstGeom prst="rect">
            <a:avLst/>
          </a:prstGeom>
        </p:spPr>
      </p:pic>
      <p:sp>
        <p:nvSpPr>
          <p:cNvPr id="16" name="Rounded Rectangle 15"/>
          <p:cNvSpPr/>
          <p:nvPr/>
        </p:nvSpPr>
        <p:spPr bwMode="gray">
          <a:xfrm>
            <a:off x="3711057" y="5694402"/>
            <a:ext cx="1367955" cy="418544"/>
          </a:xfrm>
          <a:prstGeom prst="roundRect">
            <a:avLst/>
          </a:prstGeom>
          <a:noFill/>
          <a:ln w="28575" algn="ctr">
            <a:solidFill>
              <a:srgbClr val="FF0000"/>
            </a:solid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endParaRPr lang="en-US" sz="2000" kern="0" dirty="0">
              <a:ea typeface="Arial Unicode MS" pitchFamily="34" charset="-128"/>
              <a:cs typeface="Arial Unicode MS" pitchFamily="34" charset="-128"/>
            </a:endParaRPr>
          </a:p>
        </p:txBody>
      </p:sp>
    </p:spTree>
    <p:extLst>
      <p:ext uri="{BB962C8B-B14F-4D97-AF65-F5344CB8AC3E}">
        <p14:creationId xmlns:p14="http://schemas.microsoft.com/office/powerpoint/2010/main" val="1593002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hank you"/>
          <p:cNvSpPr>
            <a:spLocks noGrp="1"/>
          </p:cNvSpPr>
          <p:nvPr>
            <p:ph type="ctrTitle"/>
          </p:nvPr>
        </p:nvSpPr>
        <p:spPr/>
        <p:txBody>
          <a:bodyPr/>
          <a:lstStyle/>
          <a:p>
            <a:r>
              <a:rPr lang="en-US" dirty="0"/>
              <a:t>Thank you.</a:t>
            </a:r>
          </a:p>
        </p:txBody>
      </p:sp>
      <p:sp>
        <p:nvSpPr>
          <p:cNvPr id="4" name="Placeholder Partner logo"/>
          <p:cNvSpPr/>
          <p:nvPr/>
        </p:nvSpPr>
        <p:spPr bwMode="gray">
          <a:xfrm>
            <a:off x="504000" y="5944029"/>
            <a:ext cx="944661" cy="402796"/>
          </a:xfrm>
          <a:prstGeom prst="rect">
            <a:avLst/>
          </a:prstGeom>
          <a:solidFill>
            <a:schemeClr val="bg2"/>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r>
              <a:rPr lang="en-US" sz="1100" kern="0" dirty="0">
                <a:solidFill>
                  <a:sysClr val="windowText" lastClr="000000"/>
                </a:solidFill>
                <a:ea typeface="Arial Unicode MS" pitchFamily="34" charset="-128"/>
                <a:cs typeface="Arial Unicode MS" pitchFamily="34" charset="-128"/>
              </a:rPr>
              <a:t>Partner logo</a:t>
            </a:r>
          </a:p>
        </p:txBody>
      </p:sp>
      <p:sp>
        <p:nvSpPr>
          <p:cNvPr id="3" name="Contact information"/>
          <p:cNvSpPr>
            <a:spLocks noGrp="1"/>
          </p:cNvSpPr>
          <p:nvPr>
            <p:ph type="body" sz="quarter" idx="10"/>
          </p:nvPr>
        </p:nvSpPr>
        <p:spPr>
          <a:xfrm>
            <a:off x="504000" y="2905487"/>
            <a:ext cx="5593588" cy="2501010"/>
          </a:xfrm>
        </p:spPr>
        <p:txBody>
          <a:bodyPr/>
          <a:lstStyle/>
          <a:p>
            <a:r>
              <a:rPr lang="en-US" dirty="0"/>
              <a:t>Contact information:</a:t>
            </a:r>
          </a:p>
          <a:p>
            <a:pPr lvl="1"/>
            <a:r>
              <a:rPr lang="en-US" b="1" dirty="0"/>
              <a:t>F name L name</a:t>
            </a:r>
          </a:p>
          <a:p>
            <a:pPr lvl="1"/>
            <a:r>
              <a:rPr lang="en-US" dirty="0"/>
              <a:t>Title</a:t>
            </a:r>
          </a:p>
          <a:p>
            <a:pPr lvl="1"/>
            <a:r>
              <a:rPr lang="en-US" dirty="0"/>
              <a:t>Address</a:t>
            </a:r>
          </a:p>
          <a:p>
            <a:pPr lvl="1"/>
            <a:r>
              <a:rPr lang="en-US" dirty="0"/>
              <a:t>Phone number</a:t>
            </a:r>
          </a:p>
        </p:txBody>
      </p:sp>
    </p:spTree>
    <p:extLst>
      <p:ext uri="{BB962C8B-B14F-4D97-AF65-F5344CB8AC3E}">
        <p14:creationId xmlns:p14="http://schemas.microsoft.com/office/powerpoint/2010/main" val="18818512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51854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pPr marL="285693" indent="-285693">
              <a:buFont typeface="Arial" panose="020B0604020202020204" pitchFamily="34" charset="0"/>
              <a:buChar char="•"/>
            </a:pPr>
            <a:r>
              <a:rPr lang="en-GB" dirty="0"/>
              <a:t>CSV stands for Comma Separated Value/Variable file.</a:t>
            </a:r>
            <a:br>
              <a:rPr lang="en-GB" dirty="0"/>
            </a:br>
            <a:r>
              <a:rPr lang="en-GB" b="0" dirty="0"/>
              <a:t>It represents structured way of data stored as plain text file.</a:t>
            </a:r>
          </a:p>
          <a:p>
            <a:pPr marL="285693" indent="-285693">
              <a:buFont typeface="Arial" panose="020B0604020202020204" pitchFamily="34" charset="0"/>
              <a:buChar char="•"/>
            </a:pPr>
            <a:r>
              <a:rPr lang="en-US" dirty="0"/>
              <a:t>CSV Invoice Upload</a:t>
            </a:r>
            <a:br>
              <a:rPr lang="en-US" b="0" dirty="0"/>
            </a:br>
            <a:r>
              <a:rPr lang="en-US" b="0" dirty="0"/>
              <a:t>Supports the transfer, transformation and loading of comma delimited files (CSV) representing a Supplier’s invoices to be rendered as cXML invoices for their Customers.</a:t>
            </a:r>
            <a:br>
              <a:rPr lang="en-US" b="0" dirty="0"/>
            </a:br>
            <a:br>
              <a:rPr lang="en-US" b="0" dirty="0"/>
            </a:br>
            <a:r>
              <a:rPr lang="en-US" b="0" dirty="0"/>
              <a:t>Provides an effective means for Suppliers with a large number of invoices to submit these to their Ariba customers electronically when they do not have the immediate means to provide these via cXML or EDI directly. </a:t>
            </a:r>
          </a:p>
        </p:txBody>
      </p:sp>
      <p:sp>
        <p:nvSpPr>
          <p:cNvPr id="2" name="Title 1"/>
          <p:cNvSpPr>
            <a:spLocks noGrp="1"/>
          </p:cNvSpPr>
          <p:nvPr>
            <p:ph type="title"/>
          </p:nvPr>
        </p:nvSpPr>
        <p:spPr/>
        <p:txBody>
          <a:bodyPr/>
          <a:lstStyle/>
          <a:p>
            <a:r>
              <a:rPr lang="en-GB" dirty="0"/>
              <a:t>CSV Invoice Overview</a:t>
            </a:r>
            <a:endParaRPr lang="en-US" dirty="0"/>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sz="quarter" idx="11"/>
          </p:nvPr>
        </p:nvPicPr>
        <p:blipFill rotWithShape="1">
          <a:blip r:embed="rId3" cstate="screen">
            <a:extLst>
              <a:ext uri="{28A0092B-C50C-407E-A947-70E740481C1C}">
                <a14:useLocalDpi xmlns:a14="http://schemas.microsoft.com/office/drawing/2010/main" val="0"/>
              </a:ext>
            </a:extLst>
          </a:blip>
          <a:srcRect l="11" r="11"/>
          <a:stretch/>
        </p:blipFill>
        <p:spPr>
          <a:prstGeom prst="rect">
            <a:avLst/>
          </a:prstGeom>
        </p:spPr>
      </p:pic>
      <p:sp>
        <p:nvSpPr>
          <p:cNvPr id="3" name="Title 2"/>
          <p:cNvSpPr>
            <a:spLocks noGrp="1"/>
          </p:cNvSpPr>
          <p:nvPr>
            <p:ph type="ctrTitle"/>
          </p:nvPr>
        </p:nvSpPr>
        <p:spPr/>
        <p:txBody>
          <a:bodyPr/>
          <a:lstStyle/>
          <a:p>
            <a:r>
              <a:rPr lang="en-US" dirty="0"/>
              <a:t>CSV Invoice Scope</a:t>
            </a:r>
          </a:p>
        </p:txBody>
      </p:sp>
    </p:spTree>
    <p:extLst>
      <p:ext uri="{BB962C8B-B14F-4D97-AF65-F5344CB8AC3E}">
        <p14:creationId xmlns:p14="http://schemas.microsoft.com/office/powerpoint/2010/main" val="42838619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100540" y="1630119"/>
            <a:ext cx="11767324" cy="4451595"/>
          </a:xfrm>
        </p:spPr>
        <p:txBody>
          <a:bodyPr/>
          <a:lstStyle/>
          <a:p>
            <a:pPr lvl="2" indent="0">
              <a:buNone/>
            </a:pPr>
            <a:r>
              <a:rPr lang="en-US" b="1" dirty="0"/>
              <a:t>Buyers supports the following CSV invoice types:</a:t>
            </a:r>
            <a:endParaRPr lang="en-US" dirty="0"/>
          </a:p>
          <a:p>
            <a:pPr marL="465657" lvl="2" indent="-285693"/>
            <a:r>
              <a:rPr lang="en-US" b="1" dirty="0"/>
              <a:t>PO Invoices</a:t>
            </a:r>
            <a:r>
              <a:rPr lang="en-US" dirty="0"/>
              <a:t>: invoices against purchase orders where the purchase order </a:t>
            </a:r>
            <a:r>
              <a:rPr lang="en-US" u="sng" dirty="0"/>
              <a:t>was</a:t>
            </a:r>
            <a:r>
              <a:rPr lang="en-US" dirty="0"/>
              <a:t> received through the Ariba Network.</a:t>
            </a:r>
          </a:p>
          <a:p>
            <a:pPr lvl="2" indent="0">
              <a:buNone/>
            </a:pPr>
            <a:br>
              <a:rPr lang="en-US" dirty="0"/>
            </a:br>
            <a:r>
              <a:rPr lang="en-US" dirty="0"/>
              <a:t>     </a:t>
            </a:r>
            <a:r>
              <a:rPr lang="en-US" b="1" dirty="0"/>
              <a:t>Invoices submitted through CSV upload have the following requirements:</a:t>
            </a:r>
          </a:p>
          <a:p>
            <a:pPr marL="799940" lvl="1" indent="-342831">
              <a:lnSpc>
                <a:spcPct val="80000"/>
              </a:lnSpc>
              <a:buFont typeface="Arial" panose="020B0604020202020204" pitchFamily="34" charset="0"/>
              <a:buChar char="•"/>
            </a:pPr>
            <a:r>
              <a:rPr lang="en-US" dirty="0"/>
              <a:t>Cannot be greater than 10,000 lines in total </a:t>
            </a:r>
          </a:p>
          <a:p>
            <a:pPr marL="799940" lvl="1" indent="-342831">
              <a:lnSpc>
                <a:spcPct val="80000"/>
              </a:lnSpc>
              <a:buFont typeface="Arial" panose="020B0604020202020204" pitchFamily="34" charset="0"/>
              <a:buChar char="•"/>
            </a:pPr>
            <a:r>
              <a:rPr lang="en-US" dirty="0"/>
              <a:t>Cannot be greater than 2500 invoices per file</a:t>
            </a:r>
          </a:p>
          <a:p>
            <a:pPr marL="799940" lvl="1" indent="-342831">
              <a:lnSpc>
                <a:spcPct val="80000"/>
              </a:lnSpc>
              <a:buFont typeface="Arial" panose="020B0604020202020204" pitchFamily="34" charset="0"/>
              <a:buChar char="•"/>
            </a:pPr>
            <a:r>
              <a:rPr lang="en-US" dirty="0"/>
              <a:t>One invoice can have maximum of 5000 line items.</a:t>
            </a:r>
          </a:p>
          <a:p>
            <a:pPr marL="799940" lvl="1" indent="-342831">
              <a:lnSpc>
                <a:spcPct val="80000"/>
              </a:lnSpc>
              <a:buFont typeface="Arial" panose="020B0604020202020204" pitchFamily="34" charset="0"/>
              <a:buChar char="•"/>
            </a:pPr>
            <a:r>
              <a:rPr lang="en-US" dirty="0"/>
              <a:t>File cannot exceed 40MB in size.</a:t>
            </a:r>
          </a:p>
          <a:p>
            <a:pPr marL="342831" lvl="1" indent="-342831">
              <a:spcBef>
                <a:spcPts val="1620"/>
              </a:spcBef>
              <a:buFont typeface="Arial" panose="020B0604020202020204" pitchFamily="34" charset="0"/>
              <a:buChar char="•"/>
            </a:pPr>
            <a:endParaRPr lang="en-US" dirty="0"/>
          </a:p>
        </p:txBody>
      </p:sp>
      <p:sp>
        <p:nvSpPr>
          <p:cNvPr id="2" name="Title 1"/>
          <p:cNvSpPr>
            <a:spLocks noGrp="1"/>
          </p:cNvSpPr>
          <p:nvPr>
            <p:ph type="title"/>
          </p:nvPr>
        </p:nvSpPr>
        <p:spPr/>
        <p:txBody>
          <a:bodyPr/>
          <a:lstStyle/>
          <a:p>
            <a:r>
              <a:rPr lang="en-GB" dirty="0"/>
              <a:t>CSV Invoice Scope</a:t>
            </a:r>
            <a:endParaRPr lang="en-US" b="0" dirty="0"/>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sz="quarter" idx="11"/>
          </p:nvPr>
        </p:nvPicPr>
        <p:blipFill rotWithShape="1">
          <a:blip r:embed="rId3" cstate="screen">
            <a:extLst>
              <a:ext uri="{28A0092B-C50C-407E-A947-70E740481C1C}">
                <a14:useLocalDpi xmlns:a14="http://schemas.microsoft.com/office/drawing/2010/main" val="0"/>
              </a:ext>
            </a:extLst>
          </a:blip>
          <a:srcRect l="11" r="11"/>
          <a:stretch/>
        </p:blipFill>
        <p:spPr>
          <a:prstGeom prst="rect">
            <a:avLst/>
          </a:prstGeom>
        </p:spPr>
      </p:pic>
      <p:sp>
        <p:nvSpPr>
          <p:cNvPr id="3" name="Title 2"/>
          <p:cNvSpPr>
            <a:spLocks noGrp="1"/>
          </p:cNvSpPr>
          <p:nvPr>
            <p:ph type="ctrTitle"/>
          </p:nvPr>
        </p:nvSpPr>
        <p:spPr/>
        <p:txBody>
          <a:bodyPr/>
          <a:lstStyle/>
          <a:p>
            <a:r>
              <a:rPr lang="en-US" dirty="0"/>
              <a:t>Data requirements</a:t>
            </a:r>
          </a:p>
        </p:txBody>
      </p:sp>
    </p:spTree>
    <p:extLst>
      <p:ext uri="{BB962C8B-B14F-4D97-AF65-F5344CB8AC3E}">
        <p14:creationId xmlns:p14="http://schemas.microsoft.com/office/powerpoint/2010/main" val="5569695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325336" y="1238578"/>
            <a:ext cx="11542528" cy="5131250"/>
          </a:xfrm>
        </p:spPr>
        <p:txBody>
          <a:bodyPr/>
          <a:lstStyle/>
          <a:p>
            <a:pPr marL="342831" indent="-342831">
              <a:lnSpc>
                <a:spcPct val="150000"/>
              </a:lnSpc>
              <a:spcAft>
                <a:spcPts val="600"/>
              </a:spcAft>
              <a:buClr>
                <a:srgbClr val="FFC000"/>
              </a:buClr>
              <a:buFont typeface="Arial" pitchFamily="34" charset="0"/>
              <a:buChar char="•"/>
            </a:pPr>
            <a:r>
              <a:rPr lang="en-US" sz="1400" dirty="0"/>
              <a:t>invoice ID must be always present.</a:t>
            </a:r>
          </a:p>
          <a:p>
            <a:pPr marL="342831" indent="-342831">
              <a:lnSpc>
                <a:spcPct val="150000"/>
              </a:lnSpc>
              <a:spcAft>
                <a:spcPts val="600"/>
              </a:spcAft>
              <a:buClr>
                <a:srgbClr val="FFC000"/>
              </a:buClr>
              <a:buFont typeface="Arial" pitchFamily="34" charset="0"/>
              <a:buChar char="•"/>
            </a:pPr>
            <a:r>
              <a:rPr lang="en-US" sz="1400" dirty="0"/>
              <a:t>invoiceDate and orderDate format must be :YYYY-MM-DD</a:t>
            </a:r>
            <a:endParaRPr lang="en-GB" sz="1400" dirty="0"/>
          </a:p>
          <a:p>
            <a:pPr marL="342831" indent="-342831">
              <a:lnSpc>
                <a:spcPct val="150000"/>
              </a:lnSpc>
              <a:spcAft>
                <a:spcPts val="600"/>
              </a:spcAft>
              <a:buClr>
                <a:srgbClr val="FFC000"/>
              </a:buClr>
              <a:buFont typeface="Arial" pitchFamily="34" charset="0"/>
              <a:buChar char="•"/>
            </a:pPr>
            <a:r>
              <a:rPr lang="en-US" sz="1400" dirty="0"/>
              <a:t>lineItemType must be either "Material" or "Service“</a:t>
            </a:r>
          </a:p>
          <a:p>
            <a:pPr marL="342831" indent="-342831">
              <a:lnSpc>
                <a:spcPct val="150000"/>
              </a:lnSpc>
              <a:spcAft>
                <a:spcPts val="600"/>
              </a:spcAft>
              <a:buClr>
                <a:srgbClr val="FFC000"/>
              </a:buClr>
              <a:buFont typeface="Arial" pitchFamily="34" charset="0"/>
              <a:buChar char="•"/>
            </a:pPr>
            <a:r>
              <a:rPr lang="en-US" sz="1400" dirty="0"/>
              <a:t>purpose must be ‘standard’ or ‘lineLevelCreditMemo’ only. OriginalInvoiceNumber must be present when purpose is lineLevelCreditMemo</a:t>
            </a:r>
          </a:p>
          <a:p>
            <a:pPr marL="342831" indent="-342831">
              <a:lnSpc>
                <a:spcPct val="150000"/>
              </a:lnSpc>
              <a:spcAft>
                <a:spcPts val="600"/>
              </a:spcAft>
              <a:buClr>
                <a:srgbClr val="FFC000"/>
              </a:buClr>
              <a:buFont typeface="Arial" pitchFamily="34" charset="0"/>
              <a:buChar char="•"/>
            </a:pPr>
            <a:r>
              <a:rPr lang="en-US" sz="1400" dirty="0"/>
              <a:t>if there is Tax details in the Line level enter ‘Y’ in TaxInLine else enter 'N'</a:t>
            </a:r>
          </a:p>
          <a:p>
            <a:pPr marL="342831" indent="-342831">
              <a:lnSpc>
                <a:spcPct val="150000"/>
              </a:lnSpc>
              <a:spcAft>
                <a:spcPts val="600"/>
              </a:spcAft>
              <a:buClr>
                <a:srgbClr val="FFC000"/>
              </a:buClr>
              <a:buFont typeface="Arial" pitchFamily="34" charset="0"/>
              <a:buChar char="•"/>
            </a:pPr>
            <a:r>
              <a:rPr lang="en-US" sz="1400" dirty="0"/>
              <a:t>The contact roles available in the CSV template are:- billTo, soldTo, remitTo, from, shipTo and shipFrom</a:t>
            </a:r>
          </a:p>
          <a:p>
            <a:pPr marL="342831" indent="-342831">
              <a:lnSpc>
                <a:spcPct val="150000"/>
              </a:lnSpc>
              <a:spcAft>
                <a:spcPts val="600"/>
              </a:spcAft>
              <a:buClr>
                <a:srgbClr val="FFC000"/>
              </a:buClr>
              <a:buFont typeface="Arial" pitchFamily="34" charset="0"/>
              <a:buChar char="•"/>
            </a:pPr>
            <a:r>
              <a:rPr lang="en-US" sz="1400" dirty="0"/>
              <a:t>Country codes (BillTo, SoldTo, RemitTo, From, ShipTo, ShipFrom) must be 2 characters only.</a:t>
            </a:r>
          </a:p>
          <a:p>
            <a:pPr marL="342831" indent="-342831">
              <a:lnSpc>
                <a:spcPct val="150000"/>
              </a:lnSpc>
              <a:spcAft>
                <a:spcPts val="600"/>
              </a:spcAft>
              <a:buClr>
                <a:srgbClr val="FFC000"/>
              </a:buClr>
              <a:buFont typeface="Arial" pitchFamily="34" charset="0"/>
              <a:buChar char="•"/>
            </a:pPr>
            <a:endParaRPr lang="en-US" sz="1400" dirty="0">
              <a:latin typeface="Arial" panose="020B0604020202020204" pitchFamily="34" charset="0"/>
              <a:cs typeface="Arial" panose="020B0604020202020204" pitchFamily="34" charset="0"/>
            </a:endParaRPr>
          </a:p>
          <a:p>
            <a:pPr>
              <a:lnSpc>
                <a:spcPct val="150000"/>
              </a:lnSpc>
              <a:spcAft>
                <a:spcPts val="600"/>
              </a:spcAft>
              <a:buClr>
                <a:srgbClr val="FFC000"/>
              </a:buClr>
            </a:pPr>
            <a:endParaRPr lang="en-US" sz="1400" dirty="0">
              <a:latin typeface="Arial" panose="020B0604020202020204" pitchFamily="34" charset="0"/>
              <a:cs typeface="Arial" panose="020B0604020202020204" pitchFamily="34" charset="0"/>
            </a:endParaRPr>
          </a:p>
          <a:p>
            <a:pPr marL="342831" indent="-342831">
              <a:lnSpc>
                <a:spcPct val="150000"/>
              </a:lnSpc>
              <a:spcAft>
                <a:spcPts val="600"/>
              </a:spcAft>
              <a:buClr>
                <a:srgbClr val="FFC000"/>
              </a:buClr>
              <a:buFont typeface="Arial" pitchFamily="34" charset="0"/>
              <a:buChar char="•"/>
            </a:pPr>
            <a:endParaRPr lang="en-US" sz="1400" dirty="0">
              <a:latin typeface="Arial" panose="020B0604020202020204" pitchFamily="34" charset="0"/>
              <a:cs typeface="Arial" panose="020B0604020202020204" pitchFamily="34" charset="0"/>
            </a:endParaRPr>
          </a:p>
          <a:p>
            <a:pPr marL="342831" indent="-342831">
              <a:lnSpc>
                <a:spcPct val="150000"/>
              </a:lnSpc>
              <a:spcAft>
                <a:spcPts val="600"/>
              </a:spcAft>
              <a:buClr>
                <a:srgbClr val="FFC000"/>
              </a:buClr>
              <a:buFont typeface="Arial" pitchFamily="34" charset="0"/>
              <a:buChar char="•"/>
            </a:pPr>
            <a:endParaRPr lang="en-US" sz="1400" dirty="0">
              <a:latin typeface="Arial" panose="020B0604020202020204" pitchFamily="34" charset="0"/>
              <a:cs typeface="Arial" panose="020B0604020202020204" pitchFamily="34" charset="0"/>
            </a:endParaRPr>
          </a:p>
          <a:p>
            <a:pPr marL="342831" indent="-342831">
              <a:lnSpc>
                <a:spcPct val="150000"/>
              </a:lnSpc>
              <a:spcAft>
                <a:spcPts val="600"/>
              </a:spcAft>
              <a:buClr>
                <a:srgbClr val="FFC000"/>
              </a:buClr>
              <a:buFont typeface="Arial" pitchFamily="34" charset="0"/>
              <a:buChar char="•"/>
            </a:pPr>
            <a:endParaRPr lang="en-US" sz="1400" dirty="0">
              <a:latin typeface="Arial" panose="020B0604020202020204" pitchFamily="34" charset="0"/>
              <a:cs typeface="Arial" panose="020B0604020202020204" pitchFamily="34" charset="0"/>
            </a:endParaRPr>
          </a:p>
          <a:p>
            <a:pPr>
              <a:lnSpc>
                <a:spcPct val="150000"/>
              </a:lnSpc>
              <a:spcAft>
                <a:spcPts val="600"/>
              </a:spcAft>
              <a:buClr>
                <a:srgbClr val="FFC000"/>
              </a:buClr>
            </a:pPr>
            <a:endParaRPr lang="en-US" sz="1400" dirty="0">
              <a:latin typeface="Arial" panose="020B0604020202020204" pitchFamily="34" charset="0"/>
              <a:cs typeface="Arial" panose="020B0604020202020204" pitchFamily="34" charset="0"/>
            </a:endParaRPr>
          </a:p>
        </p:txBody>
      </p:sp>
      <p:sp>
        <p:nvSpPr>
          <p:cNvPr id="2" name="Title 1"/>
          <p:cNvSpPr>
            <a:spLocks noGrp="1"/>
          </p:cNvSpPr>
          <p:nvPr>
            <p:ph type="title"/>
          </p:nvPr>
        </p:nvSpPr>
        <p:spPr/>
        <p:txBody>
          <a:bodyPr/>
          <a:lstStyle/>
          <a:p>
            <a:r>
              <a:rPr lang="en-US" dirty="0"/>
              <a:t>Invoice Data Requirements</a:t>
            </a:r>
          </a:p>
        </p:txBody>
      </p:sp>
    </p:spTree>
    <p:extLst>
      <p:ext uri="{BB962C8B-B14F-4D97-AF65-F5344CB8AC3E}">
        <p14:creationId xmlns:p14="http://schemas.microsoft.com/office/powerpoint/2010/main" val="982436866"/>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325336" y="1251568"/>
            <a:ext cx="11542528" cy="5246879"/>
          </a:xfrm>
        </p:spPr>
        <p:txBody>
          <a:bodyPr/>
          <a:lstStyle/>
          <a:p>
            <a:pPr>
              <a:spcAft>
                <a:spcPts val="300"/>
              </a:spcAft>
              <a:buClr>
                <a:srgbClr val="92D050"/>
              </a:buClr>
            </a:pPr>
            <a:r>
              <a:rPr lang="en-US" sz="1400" dirty="0"/>
              <a:t>Required fields:</a:t>
            </a:r>
          </a:p>
          <a:p>
            <a:pPr marL="742801" lvl="1" indent="-285693">
              <a:spcAft>
                <a:spcPts val="300"/>
              </a:spcAft>
              <a:buClr>
                <a:srgbClr val="FFC000"/>
              </a:buClr>
              <a:buFont typeface="Arial" panose="020B0604020202020204" pitchFamily="34" charset="0"/>
              <a:buChar char="•"/>
            </a:pPr>
            <a:r>
              <a:rPr lang="en-US" sz="1400" dirty="0"/>
              <a:t>currency, invoiceLineNumber, serviceStartDate, serviceEndDate</a:t>
            </a:r>
          </a:p>
          <a:p>
            <a:pPr marL="742801" lvl="1" indent="-285693">
              <a:spcAft>
                <a:spcPts val="300"/>
              </a:spcAft>
              <a:buClr>
                <a:srgbClr val="FFC000"/>
              </a:buClr>
              <a:buFont typeface="Arial" panose="020B0604020202020204" pitchFamily="34" charset="0"/>
              <a:buChar char="•"/>
            </a:pPr>
            <a:r>
              <a:rPr lang="en-US" sz="1400" dirty="0"/>
              <a:t>LegalStatus, supplierCommercialIdentifier, buyerVatID, supplierVatID, businessIdentNo</a:t>
            </a:r>
          </a:p>
          <a:p>
            <a:pPr marL="742801" lvl="1" indent="-285693">
              <a:spcAft>
                <a:spcPts val="300"/>
              </a:spcAft>
              <a:buClr>
                <a:srgbClr val="FFC000"/>
              </a:buClr>
              <a:buFont typeface="Arial" panose="020B0604020202020204" pitchFamily="34" charset="0"/>
              <a:buChar char="•"/>
            </a:pPr>
            <a:r>
              <a:rPr lang="en-US" sz="1400" dirty="0"/>
              <a:t>lineReferenceNumber, quantity, unitOfMeasure, unitPrice, itemDescription</a:t>
            </a:r>
          </a:p>
          <a:p>
            <a:pPr marL="742801" lvl="1" indent="-285693">
              <a:spcAft>
                <a:spcPts val="300"/>
              </a:spcAft>
              <a:buClr>
                <a:srgbClr val="FFC000"/>
              </a:buClr>
              <a:buFont typeface="Arial" panose="020B0604020202020204" pitchFamily="34" charset="0"/>
              <a:buChar char="•"/>
            </a:pPr>
            <a:r>
              <a:rPr lang="en-US" sz="1400" dirty="0"/>
              <a:t>lineTaxCategory, lineTaxPercentageRate, lineTaxDescription</a:t>
            </a:r>
          </a:p>
          <a:p>
            <a:pPr marL="742801" lvl="1" indent="-285693">
              <a:spcAft>
                <a:spcPts val="300"/>
              </a:spcAft>
              <a:buClr>
                <a:srgbClr val="FFC000"/>
              </a:buClr>
              <a:buFont typeface="Arial" panose="020B0604020202020204" pitchFamily="34" charset="0"/>
              <a:buChar char="•"/>
            </a:pPr>
            <a:r>
              <a:rPr lang="en-US" sz="1400" dirty="0"/>
              <a:t>Contact role: billTo, </a:t>
            </a:r>
            <a:r>
              <a:rPr lang="en-US" sz="1400" dirty="0" err="1"/>
              <a:t>soldTo</a:t>
            </a:r>
            <a:r>
              <a:rPr lang="en-US" sz="1400" dirty="0"/>
              <a:t>, </a:t>
            </a:r>
            <a:r>
              <a:rPr lang="en-US" sz="1400" dirty="0" err="1"/>
              <a:t>remitTo</a:t>
            </a:r>
            <a:r>
              <a:rPr lang="en-US" sz="1400" dirty="0"/>
              <a:t> , from, </a:t>
            </a:r>
            <a:r>
              <a:rPr lang="en-US" sz="1400" dirty="0" err="1"/>
              <a:t>shipTo</a:t>
            </a:r>
            <a:r>
              <a:rPr lang="en-US" sz="1400" dirty="0"/>
              <a:t>, shipFrom</a:t>
            </a:r>
          </a:p>
          <a:p>
            <a:pPr>
              <a:spcAft>
                <a:spcPts val="300"/>
              </a:spcAft>
              <a:buClr>
                <a:srgbClr val="92D050"/>
              </a:buClr>
            </a:pPr>
            <a:r>
              <a:rPr lang="en-US" sz="1400" dirty="0">
                <a:solidFill>
                  <a:srgbClr val="000000"/>
                </a:solidFill>
              </a:rPr>
              <a:t>Optional fields:</a:t>
            </a:r>
          </a:p>
          <a:p>
            <a:pPr marL="742801" lvl="1" indent="-285693">
              <a:spcAft>
                <a:spcPts val="300"/>
              </a:spcAft>
              <a:buClr>
                <a:srgbClr val="FFC000"/>
              </a:buClr>
              <a:buFont typeface="Arial" panose="020B0604020202020204" pitchFamily="34" charset="0"/>
              <a:buChar char="•"/>
            </a:pPr>
            <a:r>
              <a:rPr lang="en-US" sz="1400" dirty="0"/>
              <a:t>comments</a:t>
            </a:r>
          </a:p>
          <a:p>
            <a:pPr marL="742801" lvl="1" indent="-285693">
              <a:spcAft>
                <a:spcPts val="300"/>
              </a:spcAft>
              <a:buClr>
                <a:srgbClr val="FFC000"/>
              </a:buClr>
              <a:buFont typeface="Arial" panose="020B0604020202020204" pitchFamily="34" charset="0"/>
              <a:buChar char="•"/>
            </a:pPr>
            <a:r>
              <a:rPr lang="en-US" sz="1400" dirty="0"/>
              <a:t>supplierPartID, shippingAmount, freightCharge</a:t>
            </a:r>
          </a:p>
          <a:p>
            <a:pPr marL="799940" lvl="1" indent="-342831">
              <a:spcAft>
                <a:spcPts val="300"/>
              </a:spcAft>
              <a:buClr>
                <a:srgbClr val="FFC000"/>
              </a:buClr>
              <a:buFont typeface="Arial" pitchFamily="34" charset="0"/>
              <a:buChar char="•"/>
            </a:pPr>
            <a:endParaRPr lang="en-US" sz="1400" dirty="0"/>
          </a:p>
          <a:p>
            <a:pPr marL="457109" lvl="1">
              <a:spcAft>
                <a:spcPts val="300"/>
              </a:spcAft>
              <a:buClr>
                <a:srgbClr val="FFC000"/>
              </a:buClr>
            </a:pPr>
            <a:endParaRPr lang="en-US" sz="1400" dirty="0"/>
          </a:p>
          <a:p>
            <a:pPr marL="799940" lvl="1" indent="-342831">
              <a:spcAft>
                <a:spcPts val="300"/>
              </a:spcAft>
              <a:buClr>
                <a:srgbClr val="FFC000"/>
              </a:buClr>
              <a:buFont typeface="Arial" pitchFamily="34" charset="0"/>
              <a:buChar char="•"/>
            </a:pPr>
            <a:endParaRPr lang="en-US" sz="1400" dirty="0"/>
          </a:p>
          <a:p>
            <a:pPr marL="799940" lvl="1" indent="-342831">
              <a:spcAft>
                <a:spcPts val="300"/>
              </a:spcAft>
              <a:buClr>
                <a:srgbClr val="FFC000"/>
              </a:buClr>
              <a:buFont typeface="Arial" pitchFamily="34" charset="0"/>
              <a:buChar char="•"/>
            </a:pPr>
            <a:endParaRPr lang="en-US" sz="1400" dirty="0"/>
          </a:p>
          <a:p>
            <a:pPr marL="799940" lvl="1" indent="-342831">
              <a:spcAft>
                <a:spcPts val="300"/>
              </a:spcAft>
              <a:buClr>
                <a:srgbClr val="FFC000"/>
              </a:buClr>
              <a:buFont typeface="Arial" pitchFamily="34" charset="0"/>
              <a:buChar char="•"/>
            </a:pPr>
            <a:endParaRPr lang="en-US" sz="1400" dirty="0"/>
          </a:p>
          <a:p>
            <a:pPr marL="799940" lvl="1" indent="-342831">
              <a:spcAft>
                <a:spcPts val="300"/>
              </a:spcAft>
              <a:buClr>
                <a:srgbClr val="FFC000"/>
              </a:buClr>
              <a:buFont typeface="Arial" pitchFamily="34" charset="0"/>
              <a:buChar char="•"/>
            </a:pPr>
            <a:endParaRPr lang="en-US" sz="1400" dirty="0"/>
          </a:p>
          <a:p>
            <a:pPr marL="457109" lvl="1">
              <a:spcAft>
                <a:spcPts val="300"/>
              </a:spcAft>
              <a:buClr>
                <a:srgbClr val="FFC000"/>
              </a:buClr>
            </a:pPr>
            <a:endParaRPr lang="en-US" sz="1400" dirty="0"/>
          </a:p>
          <a:p>
            <a:pPr marL="799940" lvl="1" indent="-342831">
              <a:spcAft>
                <a:spcPts val="300"/>
              </a:spcAft>
              <a:buClr>
                <a:srgbClr val="FFC000"/>
              </a:buClr>
              <a:buFont typeface="Arial" pitchFamily="34" charset="0"/>
              <a:buChar char="•"/>
            </a:pPr>
            <a:endParaRPr lang="en-US" sz="1400" dirty="0"/>
          </a:p>
          <a:p>
            <a:pPr marL="799940" lvl="1" indent="-342831">
              <a:spcAft>
                <a:spcPts val="300"/>
              </a:spcAft>
              <a:buClr>
                <a:srgbClr val="FFC000"/>
              </a:buClr>
              <a:buFont typeface="Arial" pitchFamily="34" charset="0"/>
              <a:buChar char="•"/>
            </a:pPr>
            <a:endParaRPr lang="en-US" sz="1400" dirty="0"/>
          </a:p>
        </p:txBody>
      </p:sp>
      <p:sp>
        <p:nvSpPr>
          <p:cNvPr id="2" name="Title 1"/>
          <p:cNvSpPr>
            <a:spLocks noGrp="1"/>
          </p:cNvSpPr>
          <p:nvPr>
            <p:ph type="title"/>
          </p:nvPr>
        </p:nvSpPr>
        <p:spPr/>
        <p:txBody>
          <a:bodyPr/>
          <a:lstStyle/>
          <a:p>
            <a:r>
              <a:rPr lang="en-US" dirty="0"/>
              <a:t>Additional Data Requirements</a:t>
            </a:r>
          </a:p>
        </p:txBody>
      </p:sp>
    </p:spTree>
    <p:extLst>
      <p:ext uri="{BB962C8B-B14F-4D97-AF65-F5344CB8AC3E}">
        <p14:creationId xmlns:p14="http://schemas.microsoft.com/office/powerpoint/2010/main" val="518138289"/>
      </p:ext>
    </p:extLst>
  </p:cSld>
  <p:clrMapOvr>
    <a:masterClrMapping/>
  </p:clrMapOvr>
  <p:transition spd="med"/>
</p:sld>
</file>

<file path=ppt/theme/theme1.xml><?xml version="1.0" encoding="utf-8"?>
<a:theme xmlns:a="http://schemas.openxmlformats.org/drawingml/2006/main" name="SAP Ariba 2020 16x9 black">
  <a:themeElements>
    <a:clrScheme name="SAP_colors_2017">
      <a:dk1>
        <a:srgbClr val="000000"/>
      </a:dk1>
      <a:lt1>
        <a:srgbClr val="FFFFFF"/>
      </a:lt1>
      <a:dk2>
        <a:srgbClr val="CCCCCC"/>
      </a:dk2>
      <a:lt2>
        <a:srgbClr val="999999"/>
      </a:lt2>
      <a:accent1>
        <a:srgbClr val="F0AB00"/>
      </a:accent1>
      <a:accent2>
        <a:srgbClr val="666666"/>
      </a:accent2>
      <a:accent3>
        <a:srgbClr val="008FD3"/>
      </a:accent3>
      <a:accent4>
        <a:srgbClr val="4FB81C"/>
      </a:accent4>
      <a:accent5>
        <a:srgbClr val="E35500"/>
      </a:accent5>
      <a:accent6>
        <a:srgbClr val="970A82"/>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Presentation7" id="{3A7AFFD0-66AF-8647-8C18-9C96682E7C5B}" vid="{5EB60D31-2577-0043-BE4A-FD374D7C12A3}"/>
    </a:ext>
  </a:extLst>
</a:theme>
</file>

<file path=ppt/theme/theme2.xml><?xml version="1.0" encoding="utf-8"?>
<a:theme xmlns:a="http://schemas.openxmlformats.org/drawingml/2006/main" name="Office Theme">
  <a:themeElements>
    <a:clrScheme name="SAP_Colors2011_1.1">
      <a:dk1>
        <a:srgbClr val="000000"/>
      </a:dk1>
      <a:lt1>
        <a:srgbClr val="FFFFFF"/>
      </a:lt1>
      <a:dk2>
        <a:srgbClr val="0076CB"/>
      </a:dk2>
      <a:lt2>
        <a:srgbClr val="CCCCCC"/>
      </a:lt2>
      <a:accent1>
        <a:srgbClr val="F0AB00"/>
      </a:accent1>
      <a:accent2>
        <a:srgbClr val="666666"/>
      </a:accent2>
      <a:accent3>
        <a:srgbClr val="0076CB"/>
      </a:accent3>
      <a:accent4>
        <a:srgbClr val="4FB81C"/>
      </a:accent4>
      <a:accent5>
        <a:srgbClr val="E35500"/>
      </a:accent5>
      <a:accent6>
        <a:srgbClr val="760A85"/>
      </a:accent6>
      <a:hlink>
        <a:srgbClr val="666666"/>
      </a:hlink>
      <a:folHlink>
        <a:srgbClr val="CCCCCC"/>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SAP_Colors2011">
      <a:dk1>
        <a:srgbClr val="000000"/>
      </a:dk1>
      <a:lt1>
        <a:srgbClr val="FFFFFF"/>
      </a:lt1>
      <a:dk2>
        <a:srgbClr val="00AFE3"/>
      </a:dk2>
      <a:lt2>
        <a:srgbClr val="CCCCCC"/>
      </a:lt2>
      <a:accent1>
        <a:srgbClr val="FDB913"/>
      </a:accent1>
      <a:accent2>
        <a:srgbClr val="626366"/>
      </a:accent2>
      <a:accent3>
        <a:srgbClr val="0082C9"/>
      </a:accent3>
      <a:accent4>
        <a:srgbClr val="4BBE44"/>
      </a:accent4>
      <a:accent5>
        <a:srgbClr val="B1D249"/>
      </a:accent5>
      <a:accent6>
        <a:srgbClr val="80298F"/>
      </a:accent6>
      <a:hlink>
        <a:srgbClr val="04357B"/>
      </a:hlink>
      <a:folHlink>
        <a:srgbClr val="999999"/>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A2FD6F1506F564BB79A97F9C245AD34" ma:contentTypeVersion="13" ma:contentTypeDescription="Create a new document." ma:contentTypeScope="" ma:versionID="ed3754e34211d8ac7550605dff46cd96">
  <xsd:schema xmlns:xsd="http://www.w3.org/2001/XMLSchema" xmlns:xs="http://www.w3.org/2001/XMLSchema" xmlns:p="http://schemas.microsoft.com/office/2006/metadata/properties" xmlns:ns3="386f4720-9db4-4950-8ffd-cd1ef4b846d5" xmlns:ns4="025efd7d-4e1d-49ec-b269-b81537660960" targetNamespace="http://schemas.microsoft.com/office/2006/metadata/properties" ma:root="true" ma:fieldsID="f99a9a26419c4a7b368310683b5be5c9" ns3:_="" ns4:_="">
    <xsd:import namespace="386f4720-9db4-4950-8ffd-cd1ef4b846d5"/>
    <xsd:import namespace="025efd7d-4e1d-49ec-b269-b81537660960"/>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Location" minOccurs="0"/>
                <xsd:element ref="ns4:SharedWithUsers" minOccurs="0"/>
                <xsd:element ref="ns4:SharedWithDetails" minOccurs="0"/>
                <xsd:element ref="ns4:SharingHintHash" minOccurs="0"/>
                <xsd:element ref="ns3:MediaServiceOCR"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86f4720-9db4-4950-8ffd-cd1ef4b846d5"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1" nillable="true" ma:displayName="MediaServiceAutoTags" ma:description="" ma:internalName="MediaServiceAutoTags" ma:readOnly="true">
      <xsd:simpleType>
        <xsd:restriction base="dms:Text"/>
      </xsd:simpleType>
    </xsd:element>
    <xsd:element name="MediaServiceLocation" ma:index="12" nillable="true" ma:displayName="MediaServiceLocation" ma:description="" ma:internalName="MediaServiceLocation"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25efd7d-4e1d-49ec-b269-b81537660960"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SharingHintHash" ma:index="1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6A9BF17-1620-4973-946B-2D04BDD70DE1}">
  <ds:schemaRefs>
    <ds:schemaRef ds:uri="http://schemas.microsoft.com/sharepoint/v3/contenttype/forms"/>
  </ds:schemaRefs>
</ds:datastoreItem>
</file>

<file path=customXml/itemProps2.xml><?xml version="1.0" encoding="utf-8"?>
<ds:datastoreItem xmlns:ds="http://schemas.openxmlformats.org/officeDocument/2006/customXml" ds:itemID="{E8CFDE2A-5797-4416-AC6F-14AD2E05589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86f4720-9db4-4950-8ffd-cd1ef4b846d5"/>
    <ds:schemaRef ds:uri="025efd7d-4e1d-49ec-b269-b8153766096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97EED86-F3CB-4A06-828E-3BF8DF11FC27}">
  <ds:schemaRefs>
    <ds:schemaRef ds:uri="http://purl.org/dc/terms/"/>
    <ds:schemaRef ds:uri="025efd7d-4e1d-49ec-b269-b81537660960"/>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386f4720-9db4-4950-8ffd-cd1ef4b846d5"/>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SAP_Ariba_2020_16x9_black</Template>
  <TotalTime>11</TotalTime>
  <Words>2192</Words>
  <Application>Microsoft Office PowerPoint</Application>
  <PresentationFormat>Custom</PresentationFormat>
  <Paragraphs>239</Paragraphs>
  <Slides>38</Slides>
  <Notes>36</Notes>
  <HiddenSlides>2</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38</vt:i4>
      </vt:variant>
    </vt:vector>
  </HeadingPairs>
  <TitlesOfParts>
    <vt:vector size="46" baseType="lpstr">
      <vt:lpstr>Arial</vt:lpstr>
      <vt:lpstr>Arial Narrow</vt:lpstr>
      <vt:lpstr>Courier New</vt:lpstr>
      <vt:lpstr>Segoe UI</vt:lpstr>
      <vt:lpstr>Symbol</vt:lpstr>
      <vt:lpstr>wingdings</vt:lpstr>
      <vt:lpstr>wingdings</vt:lpstr>
      <vt:lpstr>SAP Ariba 2020 16x9 black</vt:lpstr>
      <vt:lpstr>Ariba Network CSV Invoice upload guide</vt:lpstr>
      <vt:lpstr>Agenda</vt:lpstr>
      <vt:lpstr>CSV Invoice Overview</vt:lpstr>
      <vt:lpstr>CSV Invoice Overview</vt:lpstr>
      <vt:lpstr>CSV Invoice Scope</vt:lpstr>
      <vt:lpstr>CSV Invoice Scope</vt:lpstr>
      <vt:lpstr>Data requirements</vt:lpstr>
      <vt:lpstr>Invoice Data Requirements</vt:lpstr>
      <vt:lpstr>Additional Data Requirements</vt:lpstr>
      <vt:lpstr>CSV File Recommendations </vt:lpstr>
      <vt:lpstr>CSV template details</vt:lpstr>
      <vt:lpstr> CSV Sample / Field Mapping </vt:lpstr>
      <vt:lpstr>CSV template use</vt:lpstr>
      <vt:lpstr>Downloading the CSV Template</vt:lpstr>
      <vt:lpstr>Downloading the CSV Template (continued)</vt:lpstr>
      <vt:lpstr>Populate the CSV Invoice Template</vt:lpstr>
      <vt:lpstr>Upload the CSV Invoice</vt:lpstr>
      <vt:lpstr>Upload the CSV Invoice</vt:lpstr>
      <vt:lpstr>Upload the CSV Invoice</vt:lpstr>
      <vt:lpstr>Tracking CSV Invoice status</vt:lpstr>
      <vt:lpstr>Tracking CSV Invoice status</vt:lpstr>
      <vt:lpstr>Tracking CSV Invoice status</vt:lpstr>
      <vt:lpstr>Troubleshooting CSV Invoices</vt:lpstr>
      <vt:lpstr>Troubleshooting CSV Invoices </vt:lpstr>
      <vt:lpstr>Troubleshooting CSV Invoices </vt:lpstr>
      <vt:lpstr>CSV template Change log</vt:lpstr>
      <vt:lpstr>Moving from one version to another </vt:lpstr>
      <vt:lpstr>Contacts and Support</vt:lpstr>
      <vt:lpstr>Training and Resources</vt:lpstr>
      <vt:lpstr>Ariba Network Standard Documentation </vt:lpstr>
      <vt:lpstr>Ariba Network Standard Documentation </vt:lpstr>
      <vt:lpstr>Supplier Support</vt:lpstr>
      <vt:lpstr>Supplier Support</vt:lpstr>
      <vt:lpstr>PowerPoint Presentation</vt:lpstr>
      <vt:lpstr>PowerPoint Presentation</vt:lpstr>
      <vt:lpstr>Thank you.</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Goes Here and Here and Here</dc:title>
  <dc:subject/>
  <dc:creator>Raia, Nancy</dc:creator>
  <cp:keywords>2020/16:9/black</cp:keywords>
  <dc:description/>
  <cp:lastModifiedBy>James, Katelyn</cp:lastModifiedBy>
  <cp:revision>2</cp:revision>
  <dcterms:created xsi:type="dcterms:W3CDTF">2020-11-17T22:18:50Z</dcterms:created>
  <dcterms:modified xsi:type="dcterms:W3CDTF">2020-11-17T22:41:18Z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1101452479</vt:i4>
  </property>
  <property fmtid="{D5CDD505-2E9C-101B-9397-08002B2CF9AE}" pid="3" name="_NewReviewCycle">
    <vt:lpwstr/>
  </property>
  <property fmtid="{D5CDD505-2E9C-101B-9397-08002B2CF9AE}" pid="4" name="_EmailSubject">
    <vt:lpwstr>SAP - PPT Exploration (Updated)</vt:lpwstr>
  </property>
  <property fmtid="{D5CDD505-2E9C-101B-9397-08002B2CF9AE}" pid="5" name="_AuthorEmail">
    <vt:lpwstr>heidi.bitz@sap.com</vt:lpwstr>
  </property>
  <property fmtid="{D5CDD505-2E9C-101B-9397-08002B2CF9AE}" pid="6" name="_AuthorEmailDisplayName">
    <vt:lpwstr>Bitz, Heidi</vt:lpwstr>
  </property>
  <property fmtid="{D5CDD505-2E9C-101B-9397-08002B2CF9AE}" pid="7" name="_PreviousAdHocReviewCycleID">
    <vt:i4>1357826825</vt:i4>
  </property>
  <property fmtid="{D5CDD505-2E9C-101B-9397-08002B2CF9AE}" pid="8" name="ContentTypeId">
    <vt:lpwstr>0x010100CA2FD6F1506F564BB79A97F9C245AD34</vt:lpwstr>
  </property>
</Properties>
</file>