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1" r:id="rId5"/>
    <p:sldMasterId id="2147483785" r:id="rId6"/>
  </p:sldMasterIdLst>
  <p:notesMasterIdLst>
    <p:notesMasterId r:id="rId10"/>
  </p:notesMasterIdLst>
  <p:handoutMasterIdLst>
    <p:handoutMasterId r:id="rId11"/>
  </p:handoutMasterIdLst>
  <p:sldIdLst>
    <p:sldId id="467" r:id="rId7"/>
    <p:sldId id="468" r:id="rId8"/>
    <p:sldId id="265" r:id="rId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7FA20-F46E-4368-A54F-99DBB8A58464}" v="5" dt="2021-05-19T10:13:36.23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6240" autoAdjust="0"/>
  </p:normalViewPr>
  <p:slideViewPr>
    <p:cSldViewPr snapToGrid="0" showGuides="1">
      <p:cViewPr varScale="1">
        <p:scale>
          <a:sx n="91" d="100"/>
          <a:sy n="91" d="100"/>
        </p:scale>
        <p:origin x="106" y="67"/>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Busschere, Isabelle Catherine" userId="25b61934-cf5f-4a10-bc81-1e8859ba9e7c" providerId="ADAL" clId="{D9FFA005-B9A9-43B0-87B9-B3BBFDD9BBCE}"/>
    <pc:docChg chg="custSel modSld">
      <pc:chgData name="De Busschere, Isabelle Catherine" userId="25b61934-cf5f-4a10-bc81-1e8859ba9e7c" providerId="ADAL" clId="{D9FFA005-B9A9-43B0-87B9-B3BBFDD9BBCE}" dt="2021-04-29T13:40:48.233" v="13" actId="478"/>
      <pc:docMkLst>
        <pc:docMk/>
      </pc:docMkLst>
      <pc:sldChg chg="modSp mod">
        <pc:chgData name="De Busschere, Isabelle Catherine" userId="25b61934-cf5f-4a10-bc81-1e8859ba9e7c" providerId="ADAL" clId="{D9FFA005-B9A9-43B0-87B9-B3BBFDD9BBCE}" dt="2021-04-29T13:40:37.090" v="8" actId="6549"/>
        <pc:sldMkLst>
          <pc:docMk/>
          <pc:sldMk cId="668326861" sldId="467"/>
        </pc:sldMkLst>
        <pc:spChg chg="mod">
          <ac:chgData name="De Busschere, Isabelle Catherine" userId="25b61934-cf5f-4a10-bc81-1e8859ba9e7c" providerId="ADAL" clId="{D9FFA005-B9A9-43B0-87B9-B3BBFDD9BBCE}" dt="2021-04-29T13:40:37.090" v="8" actId="6549"/>
          <ac:spMkLst>
            <pc:docMk/>
            <pc:sldMk cId="668326861" sldId="467"/>
            <ac:spMk id="4" creationId="{00000000-0000-0000-0000-000000000000}"/>
          </ac:spMkLst>
        </pc:spChg>
      </pc:sldChg>
      <pc:sldChg chg="delSp mod">
        <pc:chgData name="De Busschere, Isabelle Catherine" userId="25b61934-cf5f-4a10-bc81-1e8859ba9e7c" providerId="ADAL" clId="{D9FFA005-B9A9-43B0-87B9-B3BBFDD9BBCE}" dt="2021-04-29T13:40:48.233" v="13" actId="478"/>
        <pc:sldMkLst>
          <pc:docMk/>
          <pc:sldMk cId="4015422500" sldId="468"/>
        </pc:sldMkLst>
        <pc:graphicFrameChg chg="del">
          <ac:chgData name="De Busschere, Isabelle Catherine" userId="25b61934-cf5f-4a10-bc81-1e8859ba9e7c" providerId="ADAL" clId="{D9FFA005-B9A9-43B0-87B9-B3BBFDD9BBCE}" dt="2021-04-29T13:40:45.434" v="10" actId="478"/>
          <ac:graphicFrameMkLst>
            <pc:docMk/>
            <pc:sldMk cId="4015422500" sldId="468"/>
            <ac:graphicFrameMk id="3" creationId="{5A88993C-3436-4D28-B4B6-2AA8D1F874CB}"/>
          </ac:graphicFrameMkLst>
        </pc:graphicFrameChg>
        <pc:graphicFrameChg chg="del">
          <ac:chgData name="De Busschere, Isabelle Catherine" userId="25b61934-cf5f-4a10-bc81-1e8859ba9e7c" providerId="ADAL" clId="{D9FFA005-B9A9-43B0-87B9-B3BBFDD9BBCE}" dt="2021-04-29T13:40:46.506" v="11" actId="478"/>
          <ac:graphicFrameMkLst>
            <pc:docMk/>
            <pc:sldMk cId="4015422500" sldId="468"/>
            <ac:graphicFrameMk id="7" creationId="{64840289-6D83-49D7-BCA7-E0B7BE9B3CA9}"/>
          </ac:graphicFrameMkLst>
        </pc:graphicFrameChg>
        <pc:graphicFrameChg chg="del">
          <ac:chgData name="De Busschere, Isabelle Catherine" userId="25b61934-cf5f-4a10-bc81-1e8859ba9e7c" providerId="ADAL" clId="{D9FFA005-B9A9-43B0-87B9-B3BBFDD9BBCE}" dt="2021-04-29T13:40:47.322" v="12" actId="478"/>
          <ac:graphicFrameMkLst>
            <pc:docMk/>
            <pc:sldMk cId="4015422500" sldId="468"/>
            <ac:graphicFrameMk id="9" creationId="{5F577B64-7CC4-43D5-8FC8-4E90C96D52E7}"/>
          </ac:graphicFrameMkLst>
        </pc:graphicFrameChg>
        <pc:graphicFrameChg chg="del">
          <ac:chgData name="De Busschere, Isabelle Catherine" userId="25b61934-cf5f-4a10-bc81-1e8859ba9e7c" providerId="ADAL" clId="{D9FFA005-B9A9-43B0-87B9-B3BBFDD9BBCE}" dt="2021-04-29T13:40:48.233" v="13" actId="478"/>
          <ac:graphicFrameMkLst>
            <pc:docMk/>
            <pc:sldMk cId="4015422500" sldId="468"/>
            <ac:graphicFrameMk id="10" creationId="{806742B9-8210-43CD-9116-837C45DAE838}"/>
          </ac:graphicFrameMkLst>
        </pc:graphicFrameChg>
        <pc:graphicFrameChg chg="del">
          <ac:chgData name="De Busschere, Isabelle Catherine" userId="25b61934-cf5f-4a10-bc81-1e8859ba9e7c" providerId="ADAL" clId="{D9FFA005-B9A9-43B0-87B9-B3BBFDD9BBCE}" dt="2021-04-29T13:40:44.762" v="9" actId="478"/>
          <ac:graphicFrameMkLst>
            <pc:docMk/>
            <pc:sldMk cId="4015422500" sldId="468"/>
            <ac:graphicFrameMk id="14" creationId="{532D4B6E-91C9-47CE-999C-672C9AC34798}"/>
          </ac:graphicFrameMkLst>
        </pc:graphicFrameChg>
      </pc:sldChg>
    </pc:docChg>
  </pc:docChgLst>
  <pc:docChgLst>
    <pc:chgData name="De Busschere, Isabelle Catherine" userId="25b61934-cf5f-4a10-bc81-1e8859ba9e7c" providerId="ADAL" clId="{1CC3F49D-6247-4AE5-8428-4876C2388F09}"/>
    <pc:docChg chg="custSel modSld">
      <pc:chgData name="De Busschere, Isabelle Catherine" userId="25b61934-cf5f-4a10-bc81-1e8859ba9e7c" providerId="ADAL" clId="{1CC3F49D-6247-4AE5-8428-4876C2388F09}" dt="2021-03-02T09:53:17.575" v="2" actId="1076"/>
      <pc:docMkLst>
        <pc:docMk/>
      </pc:docMkLst>
      <pc:sldChg chg="addSp delSp modSp mod">
        <pc:chgData name="De Busschere, Isabelle Catherine" userId="25b61934-cf5f-4a10-bc81-1e8859ba9e7c" providerId="ADAL" clId="{1CC3F49D-6247-4AE5-8428-4876C2388F09}" dt="2021-03-02T09:53:17.575" v="2" actId="1076"/>
        <pc:sldMkLst>
          <pc:docMk/>
          <pc:sldMk cId="4015422500" sldId="468"/>
        </pc:sldMkLst>
        <pc:graphicFrameChg chg="del">
          <ac:chgData name="De Busschere, Isabelle Catherine" userId="25b61934-cf5f-4a10-bc81-1e8859ba9e7c" providerId="ADAL" clId="{1CC3F49D-6247-4AE5-8428-4876C2388F09}" dt="2021-03-02T09:51:41.860" v="0" actId="478"/>
          <ac:graphicFrameMkLst>
            <pc:docMk/>
            <pc:sldMk cId="4015422500" sldId="468"/>
            <ac:graphicFrameMk id="5" creationId="{0596D005-D9CF-4436-A773-6A3E4AAB1C97}"/>
          </ac:graphicFrameMkLst>
        </pc:graphicFrameChg>
        <pc:graphicFrameChg chg="add mod">
          <ac:chgData name="De Busschere, Isabelle Catherine" userId="25b61934-cf5f-4a10-bc81-1e8859ba9e7c" providerId="ADAL" clId="{1CC3F49D-6247-4AE5-8428-4876C2388F09}" dt="2021-03-02T09:53:17.575" v="2" actId="1076"/>
          <ac:graphicFrameMkLst>
            <pc:docMk/>
            <pc:sldMk cId="4015422500" sldId="468"/>
            <ac:graphicFrameMk id="14" creationId="{532D4B6E-91C9-47CE-999C-672C9AC34798}"/>
          </ac:graphicFrameMkLst>
        </pc:graphicFrameChg>
      </pc:sldChg>
    </pc:docChg>
  </pc:docChgLst>
  <pc:docChgLst>
    <pc:chgData name="De Busschere, Isabelle Catherine" userId="25b61934-cf5f-4a10-bc81-1e8859ba9e7c" providerId="ADAL" clId="{59B7FA20-F46E-4368-A54F-99DBB8A58464}"/>
    <pc:docChg chg="modSld">
      <pc:chgData name="De Busschere, Isabelle Catherine" userId="25b61934-cf5f-4a10-bc81-1e8859ba9e7c" providerId="ADAL" clId="{59B7FA20-F46E-4368-A54F-99DBB8A58464}" dt="2021-05-19T10:19:29.733" v="22" actId="1036"/>
      <pc:docMkLst>
        <pc:docMk/>
      </pc:docMkLst>
      <pc:sldChg chg="addSp modSp mod">
        <pc:chgData name="De Busschere, Isabelle Catherine" userId="25b61934-cf5f-4a10-bc81-1e8859ba9e7c" providerId="ADAL" clId="{59B7FA20-F46E-4368-A54F-99DBB8A58464}" dt="2021-05-19T10:19:29.733" v="22" actId="1036"/>
        <pc:sldMkLst>
          <pc:docMk/>
          <pc:sldMk cId="4015422500" sldId="468"/>
        </pc:sldMkLst>
        <pc:graphicFrameChg chg="add mod">
          <ac:chgData name="De Busschere, Isabelle Catherine" userId="25b61934-cf5f-4a10-bc81-1e8859ba9e7c" providerId="ADAL" clId="{59B7FA20-F46E-4368-A54F-99DBB8A58464}" dt="2021-05-19T10:13:46.426" v="5"/>
          <ac:graphicFrameMkLst>
            <pc:docMk/>
            <pc:sldMk cId="4015422500" sldId="468"/>
            <ac:graphicFrameMk id="3" creationId="{B3A8F3E6-B011-476A-A668-A3B4E4DEF4BE}"/>
          </ac:graphicFrameMkLst>
        </pc:graphicFrameChg>
        <pc:graphicFrameChg chg="add mod">
          <ac:chgData name="De Busschere, Isabelle Catherine" userId="25b61934-cf5f-4a10-bc81-1e8859ba9e7c" providerId="ADAL" clId="{59B7FA20-F46E-4368-A54F-99DBB8A58464}" dt="2021-05-19T10:14:13.751" v="6"/>
          <ac:graphicFrameMkLst>
            <pc:docMk/>
            <pc:sldMk cId="4015422500" sldId="468"/>
            <ac:graphicFrameMk id="5" creationId="{8ECB5E63-DAD2-4FA1-A42A-166E54B79B45}"/>
          </ac:graphicFrameMkLst>
        </pc:graphicFrameChg>
        <pc:graphicFrameChg chg="add mod">
          <ac:chgData name="De Busschere, Isabelle Catherine" userId="25b61934-cf5f-4a10-bc81-1e8859ba9e7c" providerId="ADAL" clId="{59B7FA20-F46E-4368-A54F-99DBB8A58464}" dt="2021-05-19T10:19:29.733" v="22" actId="1036"/>
          <ac:graphicFrameMkLst>
            <pc:docMk/>
            <pc:sldMk cId="4015422500" sldId="468"/>
            <ac:graphicFrameMk id="7" creationId="{CFBF191D-C293-4E58-9C8F-9B92972052E0}"/>
          </ac:graphicFrameMkLst>
        </pc:graphicFrameChg>
        <pc:graphicFrameChg chg="add mod">
          <ac:chgData name="De Busschere, Isabelle Catherine" userId="25b61934-cf5f-4a10-bc81-1e8859ba9e7c" providerId="ADAL" clId="{59B7FA20-F46E-4368-A54F-99DBB8A58464}" dt="2021-05-19T10:19:29.733" v="22" actId="1036"/>
          <ac:graphicFrameMkLst>
            <pc:docMk/>
            <pc:sldMk cId="4015422500" sldId="468"/>
            <ac:graphicFrameMk id="9" creationId="{E192C693-D695-4208-9EEB-26C3105C82C0}"/>
          </ac:graphicFrameMkLst>
        </pc:graphicFrameChg>
        <pc:graphicFrameChg chg="add mod">
          <ac:chgData name="De Busschere, Isabelle Catherine" userId="25b61934-cf5f-4a10-bc81-1e8859ba9e7c" providerId="ADAL" clId="{59B7FA20-F46E-4368-A54F-99DBB8A58464}" dt="2021-05-19T10:19:29.733" v="22" actId="1036"/>
          <ac:graphicFrameMkLst>
            <pc:docMk/>
            <pc:sldMk cId="4015422500" sldId="468"/>
            <ac:graphicFrameMk id="10" creationId="{AE26F406-87FC-444E-81B8-682C979C308D}"/>
          </ac:graphicFrameMkLst>
        </pc:graphicFrame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hyperlink" Target="https://www.sap.com/copyright" TargetMode="External"/><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corporate/de/legal/copyright.html" TargetMode="External"/><Relationship Id="rId9"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7.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D0D4EE19-5231-44EB-A4C1-8737F9AE54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pic>
        <p:nvPicPr>
          <p:cNvPr id="6" name="SAP Ariba Logo" descr="SAP Ariba Logo" title="SAP Ariba Logo">
            <a:extLst>
              <a:ext uri="{FF2B5EF4-FFF2-40B4-BE49-F238E27FC236}">
                <a16:creationId xmlns:a16="http://schemas.microsoft.com/office/drawing/2014/main" id="{DF98D160-83F5-4C5F-B3E7-8783B75B8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1A78F146-1972-0848-BA73-D4FD86DB6875}"/>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474C537E-0992-3F4C-8215-B2A622755B1F}"/>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8" name="Twitter icon with link">
            <a:hlinkClick r:id="rId10" tooltip="https://twitter.com/sap"/>
            <a:extLst>
              <a:ext uri="{FF2B5EF4-FFF2-40B4-BE49-F238E27FC236}">
                <a16:creationId xmlns:a16="http://schemas.microsoft.com/office/drawing/2014/main" id="{CA2F6BB7-C61D-824C-AD23-710926AB48B4}"/>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9" name="Facebook icon with link">
            <a:hlinkClick r:id="rId12"/>
            <a:extLst>
              <a:ext uri="{FF2B5EF4-FFF2-40B4-BE49-F238E27FC236}">
                <a16:creationId xmlns:a16="http://schemas.microsoft.com/office/drawing/2014/main" id="{49290DAD-82F0-AE4B-B6DC-823F90CF5366}"/>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A60F117-7D47-44DD-86DE-5556C1BCDB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D074F726-5ACE-F745-8234-C3D3A248CBD0}"/>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8" name="YouTube icon with link">
            <a:hlinkClick r:id="rId8"/>
            <a:extLst>
              <a:ext uri="{FF2B5EF4-FFF2-40B4-BE49-F238E27FC236}">
                <a16:creationId xmlns:a16="http://schemas.microsoft.com/office/drawing/2014/main" id="{D3341917-4FE4-DB47-9067-D05719E68FDE}"/>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9" name="Twitter icon with link">
            <a:hlinkClick r:id="rId10" tooltip="https://twitter.com/sap"/>
            <a:extLst>
              <a:ext uri="{FF2B5EF4-FFF2-40B4-BE49-F238E27FC236}">
                <a16:creationId xmlns:a16="http://schemas.microsoft.com/office/drawing/2014/main" id="{C8467808-CDAB-7649-8C59-C9F4923E6895}"/>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20" name="Facebook icon with link">
            <a:hlinkClick r:id="rId12"/>
            <a:extLst>
              <a:ext uri="{FF2B5EF4-FFF2-40B4-BE49-F238E27FC236}">
                <a16:creationId xmlns:a16="http://schemas.microsoft.com/office/drawing/2014/main" id="{20ECE945-734E-244D-8959-928C28CBC78D}"/>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13951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11000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2673980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8" y="0"/>
            <a:ext cx="1223434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3100" y="1871132"/>
            <a:ext cx="6817444"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3100" y="3657597"/>
            <a:ext cx="6817444"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5311" y="5037663"/>
            <a:ext cx="897701" cy="279400"/>
          </a:xfrm>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a:xfrm>
            <a:off x="2693099" y="5037663"/>
            <a:ext cx="5215993" cy="279400"/>
          </a:xfrm>
        </p:spPr>
        <p:txBody>
          <a:bodyPr/>
          <a:lstStyle/>
          <a:p>
            <a:endParaRPr lang="en-US"/>
          </a:p>
        </p:txBody>
      </p:sp>
      <p:sp>
        <p:nvSpPr>
          <p:cNvPr id="6" name="Slide Number Placeholder 5"/>
          <p:cNvSpPr>
            <a:spLocks noGrp="1"/>
          </p:cNvSpPr>
          <p:nvPr>
            <p:ph type="sldNum" sz="quarter" idx="12"/>
          </p:nvPr>
        </p:nvSpPr>
        <p:spPr>
          <a:xfrm>
            <a:off x="8959233" y="5037663"/>
            <a:ext cx="551311" cy="279400"/>
          </a:xfrm>
        </p:spPr>
        <p:txBody>
          <a:bodyPr/>
          <a:lstStyle/>
          <a:p>
            <a:fld id="{D055442D-1F72-4973-8247-09870823A6ED}" type="slidenum">
              <a:rPr lang="en-US" smtClean="0"/>
              <a:t>‹#›</a:t>
            </a:fld>
            <a:endParaRPr lang="en-US"/>
          </a:p>
        </p:txBody>
      </p:sp>
      <p:cxnSp>
        <p:nvCxnSpPr>
          <p:cNvPr id="15" name="Straight Connector 14"/>
          <p:cNvCxnSpPr/>
          <p:nvPr/>
        </p:nvCxnSpPr>
        <p:spPr>
          <a:xfrm>
            <a:off x="2693100" y="3522131"/>
            <a:ext cx="681744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039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1425578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594" y="1752606"/>
            <a:ext cx="8160813"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592" y="3846052"/>
            <a:ext cx="8160815"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2013247" y="3710585"/>
            <a:ext cx="81655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Ariba Logo" descr="SAP Ariba Logo" title="SAP Ariba Logo">
            <a:extLst>
              <a:ext uri="{FF2B5EF4-FFF2-40B4-BE49-F238E27FC236}">
                <a16:creationId xmlns:a16="http://schemas.microsoft.com/office/drawing/2014/main" id="{51C1066A-0CA7-488B-9BC3-F7C0436226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786"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2954" y="2560320"/>
            <a:ext cx="4719533"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122513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737"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737"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2279" y="2658533"/>
            <a:ext cx="4719533"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2279" y="3243263"/>
            <a:ext cx="4719533"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9D539-87BD-4F6F-B845-8C5157422DA1}" type="datetimeFigureOut">
              <a:rPr lang="en-US" smtClean="0"/>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5442D-1F72-4973-8247-09870823A6ED}" type="slidenum">
              <a:rPr lang="en-US" smtClean="0"/>
              <a:t>‹#›</a:t>
            </a:fld>
            <a:endParaRPr lang="en-US"/>
          </a:p>
        </p:txBody>
      </p:sp>
      <p:cxnSp>
        <p:nvCxnSpPr>
          <p:cNvPr id="18" name="Straight Connector 17"/>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89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9D539-87BD-4F6F-B845-8C5157422DA1}" type="datetimeFigureOut">
              <a:rPr lang="en-US" smtClean="0"/>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139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D539-87BD-4F6F-B845-8C5157422DA1}" type="datetimeFigureOut">
              <a:rPr lang="en-US" smtClean="0"/>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3165490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149" y="1388534"/>
            <a:ext cx="3719423"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20079" y="982132"/>
            <a:ext cx="547089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149" y="3031065"/>
            <a:ext cx="3719423"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cxnSp>
        <p:nvCxnSpPr>
          <p:cNvPr id="16" name="Straight Connector 15"/>
          <p:cNvCxnSpPr/>
          <p:nvPr/>
        </p:nvCxnSpPr>
        <p:spPr>
          <a:xfrm>
            <a:off x="1396533" y="2912533"/>
            <a:ext cx="351541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033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7" y="1883832"/>
            <a:ext cx="6243441"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6939" y="1041400"/>
            <a:ext cx="306414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7" y="3255432"/>
            <a:ext cx="6243441"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3535167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738" y="4815415"/>
            <a:ext cx="961216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698" y="1041400"/>
            <a:ext cx="10108604"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738" y="5382153"/>
            <a:ext cx="9612169"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D539-87BD-4F6F-B845-8C5157422DA1}" type="datetimeFigureOut">
              <a:rPr lang="en-US" smtClean="0"/>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777548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4208" y="982132"/>
            <a:ext cx="9595230"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4208" y="4343400"/>
            <a:ext cx="959523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475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5248" y="3352800"/>
            <a:ext cx="8841504"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738" y="4343400"/>
            <a:ext cx="961216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4" name="TextBox 13"/>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3027" y="2827870"/>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532"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134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739" y="3308581"/>
            <a:ext cx="96121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738" y="4777381"/>
            <a:ext cx="961217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Tree>
    <p:extLst>
      <p:ext uri="{BB962C8B-B14F-4D97-AF65-F5344CB8AC3E}">
        <p14:creationId xmlns:p14="http://schemas.microsoft.com/office/powerpoint/2010/main" val="252637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590" y="982132"/>
            <a:ext cx="929881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738" y="3639312"/>
            <a:ext cx="961217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8" y="4529667"/>
            <a:ext cx="961217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sp>
        <p:nvSpPr>
          <p:cNvPr id="12" name="TextBox 11"/>
          <p:cNvSpPr txBox="1"/>
          <p:nvPr/>
        </p:nvSpPr>
        <p:spPr>
          <a:xfrm>
            <a:off x="862237" y="879961"/>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3027" y="259926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5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738" y="982132"/>
            <a:ext cx="9612169"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738" y="3630168"/>
            <a:ext cx="961217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737" y="4470400"/>
            <a:ext cx="961217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5" name="Straight Connector 14"/>
          <p:cNvCxnSpPr/>
          <p:nvPr/>
        </p:nvCxnSpPr>
        <p:spPr>
          <a:xfrm>
            <a:off x="1396532"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621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1396532"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67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1700" y="982132"/>
            <a:ext cx="1891387"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736" y="982132"/>
            <a:ext cx="7434961"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9D539-87BD-4F6F-B845-8C5157422DA1}"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5442D-1F72-4973-8247-09870823A6ED}" type="slidenum">
              <a:rPr lang="en-US" smtClean="0"/>
              <a:t>‹#›</a:t>
            </a:fld>
            <a:endParaRPr lang="en-US"/>
          </a:p>
        </p:txBody>
      </p:sp>
      <p:cxnSp>
        <p:nvCxnSpPr>
          <p:cNvPr id="14" name="Straight Connector 13"/>
          <p:cNvCxnSpPr/>
          <p:nvPr/>
        </p:nvCxnSpPr>
        <p:spPr>
          <a:xfrm>
            <a:off x="886619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058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4000"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8515000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9" y="2645292"/>
            <a:ext cx="5872310"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400"/>
            <a:ext cx="2215390"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8" y="1749961"/>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7" y="1749961"/>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8" y="1461003"/>
            <a:ext cx="122854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2591127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1" y="5769668"/>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91"/>
            <a:ext cx="11626188"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997302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740" y="0"/>
            <a:ext cx="12233147"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740" y="982133"/>
            <a:ext cx="9603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738" y="2556932"/>
            <a:ext cx="9603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9761" y="5969000"/>
            <a:ext cx="160061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79D539-87BD-4F6F-B845-8C5157422DA1}" type="datetimeFigureOut">
              <a:rPr lang="en-US" smtClean="0"/>
              <a:t>5/19/2021</a:t>
            </a:fld>
            <a:endParaRPr lang="en-US"/>
          </a:p>
        </p:txBody>
      </p:sp>
      <p:sp>
        <p:nvSpPr>
          <p:cNvPr id="5" name="Footer Placeholder 4"/>
          <p:cNvSpPr>
            <a:spLocks noGrp="1"/>
          </p:cNvSpPr>
          <p:nvPr>
            <p:ph type="ftr" sz="quarter" idx="3"/>
          </p:nvPr>
        </p:nvSpPr>
        <p:spPr>
          <a:xfrm>
            <a:off x="1295738" y="5969000"/>
            <a:ext cx="730780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6598" y="5969000"/>
            <a:ext cx="54283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55442D-1F72-4973-8247-09870823A6ED}" type="slidenum">
              <a:rPr lang="en-US" smtClean="0"/>
              <a:t>‹#›</a:t>
            </a:fld>
            <a:endParaRPr lang="en-US"/>
          </a:p>
        </p:txBody>
      </p:sp>
    </p:spTree>
    <p:extLst>
      <p:ext uri="{BB962C8B-B14F-4D97-AF65-F5344CB8AC3E}">
        <p14:creationId xmlns:p14="http://schemas.microsoft.com/office/powerpoint/2010/main" val="79227402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3.emf"/><Relationship Id="rId18" Type="http://schemas.openxmlformats.org/officeDocument/2006/relationships/image" Target="../media/image25.emf"/><Relationship Id="rId26" Type="http://schemas.openxmlformats.org/officeDocument/2006/relationships/image" Target="../media/image29.emf"/><Relationship Id="rId3" Type="http://schemas.openxmlformats.org/officeDocument/2006/relationships/image" Target="../media/image30.jpeg"/><Relationship Id="rId21" Type="http://schemas.openxmlformats.org/officeDocument/2006/relationships/oleObject" Target="../embeddings/oleObject6.bin"/><Relationship Id="rId7" Type="http://schemas.openxmlformats.org/officeDocument/2006/relationships/image" Target="../media/image34.png"/><Relationship Id="rId12" Type="http://schemas.openxmlformats.org/officeDocument/2006/relationships/oleObject" Target="../embeddings/oleObject3.bin"/><Relationship Id="rId17" Type="http://schemas.openxmlformats.org/officeDocument/2006/relationships/oleObject" Target="../embeddings/oleObject5.bin"/><Relationship Id="rId25" Type="http://schemas.openxmlformats.org/officeDocument/2006/relationships/oleObject" Target="../embeddings/oleObject8.bin"/><Relationship Id="rId2" Type="http://schemas.openxmlformats.org/officeDocument/2006/relationships/slideLayout" Target="../slideLayouts/slideLayout44.xml"/><Relationship Id="rId16" Type="http://schemas.openxmlformats.org/officeDocument/2006/relationships/image" Target="../media/image35.png"/><Relationship Id="rId20" Type="http://schemas.openxmlformats.org/officeDocument/2006/relationships/image" Target="../media/image26.emf"/><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image" Target="../media/image22.emf"/><Relationship Id="rId24" Type="http://schemas.openxmlformats.org/officeDocument/2006/relationships/image" Target="../media/image28.emf"/><Relationship Id="rId5" Type="http://schemas.openxmlformats.org/officeDocument/2006/relationships/image" Target="../media/image32.png"/><Relationship Id="rId15" Type="http://schemas.openxmlformats.org/officeDocument/2006/relationships/image" Target="../media/image24.emf"/><Relationship Id="rId23" Type="http://schemas.openxmlformats.org/officeDocument/2006/relationships/oleObject" Target="../embeddings/oleObject7.bin"/><Relationship Id="rId10" Type="http://schemas.openxmlformats.org/officeDocument/2006/relationships/oleObject" Target="../embeddings/oleObject2.bin"/><Relationship Id="rId19" Type="http://schemas.openxmlformats.org/officeDocument/2006/relationships/package" Target="../embeddings/Microsoft_Excel_Worksheet.xlsx"/><Relationship Id="rId4" Type="http://schemas.openxmlformats.org/officeDocument/2006/relationships/image" Target="../media/image31.png"/><Relationship Id="rId9" Type="http://schemas.openxmlformats.org/officeDocument/2006/relationships/image" Target="../media/image21.emf"/><Relationship Id="rId14" Type="http://schemas.openxmlformats.org/officeDocument/2006/relationships/oleObject" Target="../embeddings/oleObject4.bin"/><Relationship Id="rId22"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a:xfrm>
            <a:off x="285021" y="6215221"/>
            <a:ext cx="11623161" cy="430887"/>
          </a:xfrm>
        </p:spPr>
        <p:txBody>
          <a:bodyPr/>
          <a:lstStyle/>
          <a:p>
            <a:r>
              <a:rPr lang="en-US" dirty="0"/>
              <a:t>Isabelle De Busschere, SAP Ariba</a:t>
            </a:r>
          </a:p>
          <a:p>
            <a:pPr lvl="0"/>
            <a:r>
              <a:rPr lang="en-US" dirty="0"/>
              <a:t>April, 26 2021</a:t>
            </a:r>
          </a:p>
        </p:txBody>
      </p:sp>
      <p:sp>
        <p:nvSpPr>
          <p:cNvPr id="7" name="Title"/>
          <p:cNvSpPr>
            <a:spLocks noGrp="1"/>
          </p:cNvSpPr>
          <p:nvPr>
            <p:ph type="title"/>
          </p:nvPr>
        </p:nvSpPr>
        <p:spPr bwMode="invGray">
          <a:xfrm>
            <a:off x="289513" y="4024430"/>
            <a:ext cx="11623161" cy="1479899"/>
          </a:xfrm>
        </p:spPr>
        <p:txBody>
          <a:bodyPr/>
          <a:lstStyle/>
          <a:p>
            <a:r>
              <a:rPr lang="en-US" dirty="0"/>
              <a:t>TETRA PAK - SAP Ariba – Seller Integration Process</a:t>
            </a:r>
            <a:br>
              <a:rPr lang="en-US" dirty="0"/>
            </a:br>
            <a:r>
              <a:rPr lang="en-US" dirty="0">
                <a:solidFill>
                  <a:srgbClr val="FFC000"/>
                </a:solidFill>
              </a:rPr>
              <a:t>EMEA Seller Integration Guidelines</a:t>
            </a:r>
            <a:br>
              <a:rPr lang="en-US" dirty="0">
                <a:solidFill>
                  <a:srgbClr val="FFC000"/>
                </a:solidFill>
              </a:rPr>
            </a:br>
            <a:r>
              <a:rPr lang="en-US" dirty="0">
                <a:solidFill>
                  <a:srgbClr val="FFC000"/>
                </a:solidFill>
              </a:rPr>
              <a:t>Direct Materials</a:t>
            </a:r>
            <a:endParaRPr lang="de-DE" dirty="0">
              <a:solidFill>
                <a:srgbClr val="FFC000"/>
              </a:solidFill>
            </a:endParaRPr>
          </a:p>
        </p:txBody>
      </p:sp>
      <p:pic>
        <p:nvPicPr>
          <p:cNvPr id="5" name="Picture Placeholder 4">
            <a:extLst>
              <a:ext uri="{FF2B5EF4-FFF2-40B4-BE49-F238E27FC236}">
                <a16:creationId xmlns:a16="http://schemas.microsoft.com/office/drawing/2014/main" id="{DD578B25-EC5C-48AB-9AFF-81CFBF7D2A6F}"/>
              </a:ext>
            </a:extLst>
          </p:cNvPr>
          <p:cNvPicPr>
            <a:picLocks noGrp="1" noChangeAspect="1"/>
          </p:cNvPicPr>
          <p:nvPr>
            <p:ph type="pic" sz="quarter" idx="12"/>
          </p:nvPr>
        </p:nvPicPr>
        <p:blipFill>
          <a:blip r:embed="rId2"/>
          <a:srcRect t="15094" b="15094"/>
          <a:stretch>
            <a:fillRect/>
          </a:stretch>
        </p:blipFill>
        <p:spPr/>
      </p:pic>
      <p:pic>
        <p:nvPicPr>
          <p:cNvPr id="9" name="Picture Placeholder 5">
            <a:extLst>
              <a:ext uri="{FF2B5EF4-FFF2-40B4-BE49-F238E27FC236}">
                <a16:creationId xmlns:a16="http://schemas.microsoft.com/office/drawing/2014/main" id="{0B467C84-5942-4E23-BC01-A89223087514}"/>
              </a:ext>
            </a:extLst>
          </p:cNvPr>
          <p:cNvPicPr>
            <a:picLocks noChangeAspect="1"/>
          </p:cNvPicPr>
          <p:nvPr/>
        </p:nvPicPr>
        <p:blipFill>
          <a:blip r:embed="rId3"/>
          <a:srcRect t="27013" b="27013"/>
          <a:stretch>
            <a:fillRect/>
          </a:stretch>
        </p:blipFill>
        <p:spPr bwMode="gray">
          <a:xfrm>
            <a:off x="1588" y="-306933"/>
            <a:ext cx="12190026" cy="3736939"/>
          </a:xfrm>
          <a:prstGeom prst="rect">
            <a:avLst/>
          </a:prstGeom>
          <a:noFill/>
        </p:spPr>
      </p:pic>
    </p:spTree>
    <p:extLst>
      <p:ext uri="{BB962C8B-B14F-4D97-AF65-F5344CB8AC3E}">
        <p14:creationId xmlns:p14="http://schemas.microsoft.com/office/powerpoint/2010/main" val="66832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5457" y="1257313"/>
            <a:ext cx="11183565" cy="1289473"/>
          </a:xfrm>
        </p:spPr>
        <p:txBody>
          <a:bodyPr>
            <a:normAutofit/>
          </a:bodyPr>
          <a:lstStyle/>
          <a:p>
            <a:pPr lvl="1"/>
            <a:endParaRPr lang="en-US" dirty="0"/>
          </a:p>
          <a:p>
            <a:pPr lvl="1"/>
            <a:endParaRPr lang="en-US" dirty="0"/>
          </a:p>
        </p:txBody>
      </p:sp>
      <p:sp>
        <p:nvSpPr>
          <p:cNvPr id="4" name="Title"/>
          <p:cNvSpPr>
            <a:spLocks noGrp="1"/>
          </p:cNvSpPr>
          <p:nvPr>
            <p:ph type="title"/>
          </p:nvPr>
        </p:nvSpPr>
        <p:spPr>
          <a:xfrm>
            <a:off x="700675" y="594857"/>
            <a:ext cx="10793824" cy="997442"/>
          </a:xfrm>
        </p:spPr>
        <p:txBody>
          <a:bodyPr anchor="t">
            <a:noAutofit/>
          </a:bodyPr>
          <a:lstStyle/>
          <a:p>
            <a:br>
              <a:rPr lang="en-US" sz="2000" b="1" dirty="0"/>
            </a:br>
            <a:r>
              <a:rPr lang="en-US" sz="2000" b="1" dirty="0"/>
              <a:t>Forecast - Direct PO Collaboration Process</a:t>
            </a:r>
            <a:br>
              <a:rPr lang="en-US" sz="2800" b="1" dirty="0"/>
            </a:br>
            <a:endParaRPr lang="en-US" sz="2800" b="1" dirty="0"/>
          </a:p>
        </p:txBody>
      </p:sp>
      <p:pic>
        <p:nvPicPr>
          <p:cNvPr id="17" name="Picture 16">
            <a:extLst>
              <a:ext uri="{FF2B5EF4-FFF2-40B4-BE49-F238E27FC236}">
                <a16:creationId xmlns:a16="http://schemas.microsoft.com/office/drawing/2014/main" id="{DA47EC8C-68EF-4635-812A-840A6E948C41}"/>
              </a:ext>
            </a:extLst>
          </p:cNvPr>
          <p:cNvPicPr>
            <a:picLocks noChangeAspect="1"/>
          </p:cNvPicPr>
          <p:nvPr/>
        </p:nvPicPr>
        <p:blipFill>
          <a:blip r:embed="rId4"/>
          <a:stretch>
            <a:fillRect/>
          </a:stretch>
        </p:blipFill>
        <p:spPr>
          <a:xfrm>
            <a:off x="10819077" y="597193"/>
            <a:ext cx="675422" cy="675422"/>
          </a:xfrm>
          <a:prstGeom prst="rect">
            <a:avLst/>
          </a:prstGeom>
        </p:spPr>
      </p:pic>
      <p:graphicFrame>
        <p:nvGraphicFramePr>
          <p:cNvPr id="8" name="Table 4">
            <a:extLst>
              <a:ext uri="{FF2B5EF4-FFF2-40B4-BE49-F238E27FC236}">
                <a16:creationId xmlns:a16="http://schemas.microsoft.com/office/drawing/2014/main" id="{C98298AB-47FE-4AF5-9AB9-E662FFE95C35}"/>
              </a:ext>
            </a:extLst>
          </p:cNvPr>
          <p:cNvGraphicFramePr>
            <a:graphicFrameLocks noGrp="1"/>
          </p:cNvGraphicFramePr>
          <p:nvPr>
            <p:extLst>
              <p:ext uri="{D42A27DB-BD31-4B8C-83A1-F6EECF244321}">
                <p14:modId xmlns:p14="http://schemas.microsoft.com/office/powerpoint/2010/main" val="3742288407"/>
              </p:ext>
            </p:extLst>
          </p:nvPr>
        </p:nvGraphicFramePr>
        <p:xfrm>
          <a:off x="824594" y="1414695"/>
          <a:ext cx="10545289" cy="3916251"/>
        </p:xfrm>
        <a:graphic>
          <a:graphicData uri="http://schemas.openxmlformats.org/drawingml/2006/table">
            <a:tbl>
              <a:tblPr firstRow="1" bandRow="1">
                <a:tableStyleId>{5C22544A-7EE6-4342-B048-85BDC9FD1C3A}</a:tableStyleId>
              </a:tblPr>
              <a:tblGrid>
                <a:gridCol w="2869100">
                  <a:extLst>
                    <a:ext uri="{9D8B030D-6E8A-4147-A177-3AD203B41FA5}">
                      <a16:colId xmlns:a16="http://schemas.microsoft.com/office/drawing/2014/main" val="2143106651"/>
                    </a:ext>
                  </a:extLst>
                </a:gridCol>
                <a:gridCol w="5020573">
                  <a:extLst>
                    <a:ext uri="{9D8B030D-6E8A-4147-A177-3AD203B41FA5}">
                      <a16:colId xmlns:a16="http://schemas.microsoft.com/office/drawing/2014/main" val="3262452723"/>
                    </a:ext>
                  </a:extLst>
                </a:gridCol>
                <a:gridCol w="2655616">
                  <a:extLst>
                    <a:ext uri="{9D8B030D-6E8A-4147-A177-3AD203B41FA5}">
                      <a16:colId xmlns:a16="http://schemas.microsoft.com/office/drawing/2014/main" val="617783149"/>
                    </a:ext>
                  </a:extLst>
                </a:gridCol>
              </a:tblGrid>
              <a:tr h="498402">
                <a:tc>
                  <a:txBody>
                    <a:bodyPr/>
                    <a:lstStyle/>
                    <a:p>
                      <a:pPr algn="ctr"/>
                      <a:r>
                        <a:rPr lang="en-US" sz="1600" dirty="0"/>
                        <a:t>Document name </a:t>
                      </a:r>
                    </a:p>
                  </a:txBody>
                  <a:tcPr/>
                </a:tc>
                <a:tc>
                  <a:txBody>
                    <a:bodyPr/>
                    <a:lstStyle/>
                    <a:p>
                      <a:pPr algn="ctr"/>
                      <a:r>
                        <a:rPr lang="en-US" sz="1600" dirty="0"/>
                        <a:t>Description</a:t>
                      </a:r>
                    </a:p>
                  </a:txBody>
                  <a:tcPr/>
                </a:tc>
                <a:tc>
                  <a:txBody>
                    <a:bodyPr/>
                    <a:lstStyle/>
                    <a:p>
                      <a:pPr algn="ctr"/>
                      <a:r>
                        <a:rPr lang="en-US" sz="1600" dirty="0"/>
                        <a:t>The files attached</a:t>
                      </a:r>
                    </a:p>
                  </a:txBody>
                  <a:tcPr/>
                </a:tc>
                <a:extLst>
                  <a:ext uri="{0D108BD9-81ED-4DB2-BD59-A6C34878D82A}">
                    <a16:rowId xmlns:a16="http://schemas.microsoft.com/office/drawing/2014/main" val="1373100990"/>
                  </a:ext>
                </a:extLst>
              </a:tr>
              <a:tr h="1105312">
                <a:tc>
                  <a:txBody>
                    <a:bodyPr/>
                    <a:lstStyle/>
                    <a:p>
                      <a:r>
                        <a:rPr lang="en-US" sz="1400" dirty="0"/>
                        <a:t>Tetra Pak Seller Integration Guidelines</a:t>
                      </a:r>
                    </a:p>
                  </a:txBody>
                  <a:tcPr anchor="ctr"/>
                </a:tc>
                <a:tc>
                  <a:txBody>
                    <a:bodyPr/>
                    <a:lstStyle/>
                    <a:p>
                      <a:r>
                        <a:rPr lang="en-US" sz="1400" b="0" i="0" u="none" strike="noStrike" kern="1200" baseline="0" dirty="0">
                          <a:solidFill>
                            <a:schemeClr val="dk1"/>
                          </a:solidFill>
                          <a:latin typeface="+mn-lt"/>
                          <a:ea typeface="+mn-ea"/>
                          <a:cs typeface="+mn-cs"/>
                        </a:rPr>
                        <a:t>The following document is a summary of the business and technical cXML requirements that are unique to Tetra Pak’s project. Detailed explanation of these items can be found in the file attached</a:t>
                      </a:r>
                      <a:endParaRPr lang="en-US" sz="1400" dirty="0"/>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413701570"/>
                  </a:ext>
                </a:extLst>
              </a:tr>
              <a:tr h="1136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Delta file covering the Tetra Pak Forecast - </a:t>
                      </a:r>
                      <a:r>
                        <a:rPr lang="en-US" sz="1400" b="0" i="0" u="none" strike="noStrike" kern="1200" baseline="0" dirty="0">
                          <a:solidFill>
                            <a:schemeClr val="dk1"/>
                          </a:solidFill>
                          <a:latin typeface="+mn-lt"/>
                          <a:ea typeface="+mn-ea"/>
                          <a:cs typeface="+mn-cs"/>
                        </a:rPr>
                        <a:t>Direct PO collaboration Process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This file contains the Tetra Pak </a:t>
                      </a:r>
                      <a:r>
                        <a:rPr lang="en-US" sz="1400" b="0" i="0" u="none" strike="noStrike" kern="1200" baseline="0" dirty="0">
                          <a:solidFill>
                            <a:schemeClr val="dk1"/>
                          </a:solidFill>
                          <a:latin typeface="+mn-lt"/>
                          <a:ea typeface="+mn-ea"/>
                          <a:cs typeface="+mn-cs"/>
                        </a:rPr>
                        <a:t>cXML</a:t>
                      </a:r>
                      <a:r>
                        <a:rPr lang="en-US" sz="1400" dirty="0"/>
                        <a:t> samples with the field description based on the Tetra Pak requirements</a:t>
                      </a:r>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4013740728"/>
                  </a:ext>
                </a:extLst>
              </a:tr>
              <a:tr h="1176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Defaulted samples files covering the Tetra Pak Forecast - Direct PO collaboration Process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cXML files themselves . Please note they are dummied and do not contain a real commercial data. Please consider them as a structure example</a:t>
                      </a:r>
                    </a:p>
                  </a:txBody>
                  <a:tcPr anchor="ctr"/>
                </a:tc>
                <a:tc>
                  <a:txBody>
                    <a:bodyPr/>
                    <a:lstStyle/>
                    <a:p>
                      <a:pPr algn="ctr"/>
                      <a:endParaRPr lang="en-US" sz="1400" dirty="0">
                        <a:solidFill>
                          <a:srgbClr val="0070C0"/>
                        </a:solidFill>
                      </a:endParaRPr>
                    </a:p>
                  </a:txBody>
                  <a:tcPr anchor="ctr"/>
                </a:tc>
                <a:extLst>
                  <a:ext uri="{0D108BD9-81ED-4DB2-BD59-A6C34878D82A}">
                    <a16:rowId xmlns:a16="http://schemas.microsoft.com/office/drawing/2014/main" val="2998716613"/>
                  </a:ext>
                </a:extLst>
              </a:tr>
            </a:tbl>
          </a:graphicData>
        </a:graphic>
      </p:graphicFrame>
      <p:pic>
        <p:nvPicPr>
          <p:cNvPr id="12" name="Picture 11">
            <a:extLst>
              <a:ext uri="{FF2B5EF4-FFF2-40B4-BE49-F238E27FC236}">
                <a16:creationId xmlns:a16="http://schemas.microsoft.com/office/drawing/2014/main" id="{6B88FC0E-B3E9-4C97-B447-751591EE7694}"/>
              </a:ext>
            </a:extLst>
          </p:cNvPr>
          <p:cNvPicPr>
            <a:picLocks noChangeAspect="1"/>
          </p:cNvPicPr>
          <p:nvPr/>
        </p:nvPicPr>
        <p:blipFill>
          <a:blip r:embed="rId5"/>
          <a:stretch>
            <a:fillRect/>
          </a:stretch>
        </p:blipFill>
        <p:spPr>
          <a:xfrm>
            <a:off x="11079319" y="5747970"/>
            <a:ext cx="608349" cy="492599"/>
          </a:xfrm>
          <a:prstGeom prst="rect">
            <a:avLst/>
          </a:prstGeom>
        </p:spPr>
      </p:pic>
      <p:pic>
        <p:nvPicPr>
          <p:cNvPr id="13" name="Picture 12">
            <a:extLst>
              <a:ext uri="{FF2B5EF4-FFF2-40B4-BE49-F238E27FC236}">
                <a16:creationId xmlns:a16="http://schemas.microsoft.com/office/drawing/2014/main" id="{96A48E1C-AC8E-461D-A0A8-C1A9068DA591}"/>
              </a:ext>
            </a:extLst>
          </p:cNvPr>
          <p:cNvPicPr>
            <a:picLocks noChangeAspect="1"/>
          </p:cNvPicPr>
          <p:nvPr/>
        </p:nvPicPr>
        <p:blipFill>
          <a:blip r:embed="rId6"/>
          <a:stretch>
            <a:fillRect/>
          </a:stretch>
        </p:blipFill>
        <p:spPr>
          <a:xfrm>
            <a:off x="577375" y="5421583"/>
            <a:ext cx="875911" cy="875911"/>
          </a:xfrm>
          <a:prstGeom prst="rect">
            <a:avLst/>
          </a:prstGeom>
        </p:spPr>
      </p:pic>
      <p:sp>
        <p:nvSpPr>
          <p:cNvPr id="2" name="TextBox 1">
            <a:extLst>
              <a:ext uri="{FF2B5EF4-FFF2-40B4-BE49-F238E27FC236}">
                <a16:creationId xmlns:a16="http://schemas.microsoft.com/office/drawing/2014/main" id="{18B79C01-C690-42C0-9B80-6E34D7782B8D}"/>
              </a:ext>
            </a:extLst>
          </p:cNvPr>
          <p:cNvSpPr txBox="1"/>
          <p:nvPr/>
        </p:nvSpPr>
        <p:spPr>
          <a:xfrm>
            <a:off x="2036032" y="5671510"/>
            <a:ext cx="8297547" cy="523220"/>
          </a:xfrm>
          <a:prstGeom prst="rect">
            <a:avLst/>
          </a:prstGeom>
          <a:noFill/>
        </p:spPr>
        <p:txBody>
          <a:bodyPr wrap="square" rtlCol="0">
            <a:spAutoFit/>
          </a:bodyPr>
          <a:lstStyle/>
          <a:p>
            <a:pPr defTabSz="457200"/>
            <a:r>
              <a:rPr lang="en-US" sz="1400" dirty="0">
                <a:solidFill>
                  <a:prstClr val="black"/>
                </a:solidFill>
                <a:latin typeface="Garamond" panose="02020404030301010803"/>
              </a:rPr>
              <a:t>Note : The scope of each individual supplier project is validated by Tetra Pak team per each case. </a:t>
            </a:r>
          </a:p>
          <a:p>
            <a:pPr defTabSz="457200"/>
            <a:r>
              <a:rPr lang="en-US" sz="1400" dirty="0">
                <a:solidFill>
                  <a:prstClr val="black"/>
                </a:solidFill>
                <a:latin typeface="Garamond" panose="02020404030301010803"/>
              </a:rPr>
              <a:t>           Please make sure to agree and confirm with Tetra Pak Team the business scope that applies to you.</a:t>
            </a:r>
            <a:endParaRPr lang="fr-FR" sz="1400" dirty="0">
              <a:solidFill>
                <a:prstClr val="black"/>
              </a:solidFill>
              <a:latin typeface="Garamond" panose="02020404030301010803"/>
            </a:endParaRPr>
          </a:p>
        </p:txBody>
      </p:sp>
      <p:pic>
        <p:nvPicPr>
          <p:cNvPr id="6" name="Picture 5">
            <a:extLst>
              <a:ext uri="{FF2B5EF4-FFF2-40B4-BE49-F238E27FC236}">
                <a16:creationId xmlns:a16="http://schemas.microsoft.com/office/drawing/2014/main" id="{FE05EDFD-BACA-4A7C-906D-6C80F318A751}"/>
              </a:ext>
            </a:extLst>
          </p:cNvPr>
          <p:cNvPicPr>
            <a:picLocks noChangeAspect="1"/>
          </p:cNvPicPr>
          <p:nvPr/>
        </p:nvPicPr>
        <p:blipFill>
          <a:blip r:embed="rId7"/>
          <a:stretch>
            <a:fillRect/>
          </a:stretch>
        </p:blipFill>
        <p:spPr>
          <a:xfrm>
            <a:off x="1469393" y="5650832"/>
            <a:ext cx="630328" cy="630328"/>
          </a:xfrm>
          <a:prstGeom prst="rect">
            <a:avLst/>
          </a:prstGeom>
        </p:spPr>
      </p:pic>
      <p:graphicFrame>
        <p:nvGraphicFramePr>
          <p:cNvPr id="15" name="Object 14">
            <a:extLst>
              <a:ext uri="{FF2B5EF4-FFF2-40B4-BE49-F238E27FC236}">
                <a16:creationId xmlns:a16="http://schemas.microsoft.com/office/drawing/2014/main" id="{D61BEB2D-C4C7-4D1B-8A7A-BB4816CE9C93}"/>
              </a:ext>
            </a:extLst>
          </p:cNvPr>
          <p:cNvGraphicFramePr>
            <a:graphicFrameLocks noChangeAspect="1"/>
          </p:cNvGraphicFramePr>
          <p:nvPr>
            <p:extLst>
              <p:ext uri="{D42A27DB-BD31-4B8C-83A1-F6EECF244321}">
                <p14:modId xmlns:p14="http://schemas.microsoft.com/office/powerpoint/2010/main" val="4287184923"/>
              </p:ext>
            </p:extLst>
          </p:nvPr>
        </p:nvGraphicFramePr>
        <p:xfrm>
          <a:off x="8624888" y="4818063"/>
          <a:ext cx="914400" cy="792162"/>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8" imgW="914282" imgH="792515" progId="Package">
                  <p:embed/>
                </p:oleObj>
              </mc:Choice>
              <mc:Fallback>
                <p:oleObj name="Packager Shell Object" showAsIcon="1" r:id="rId8" imgW="914282" imgH="792515" progId="Package">
                  <p:embed/>
                  <p:pic>
                    <p:nvPicPr>
                      <p:cNvPr id="15" name="Object 14">
                        <a:extLst>
                          <a:ext uri="{FF2B5EF4-FFF2-40B4-BE49-F238E27FC236}">
                            <a16:creationId xmlns:a16="http://schemas.microsoft.com/office/drawing/2014/main" id="{D61BEB2D-C4C7-4D1B-8A7A-BB4816CE9C93}"/>
                          </a:ext>
                        </a:extLst>
                      </p:cNvPr>
                      <p:cNvPicPr/>
                      <p:nvPr/>
                    </p:nvPicPr>
                    <p:blipFill>
                      <a:blip r:embed="rId9"/>
                      <a:stretch>
                        <a:fillRect/>
                      </a:stretch>
                    </p:blipFill>
                    <p:spPr>
                      <a:xfrm>
                        <a:off x="8624888" y="4818063"/>
                        <a:ext cx="914400" cy="7921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57C4A4F-0335-4A63-B898-F34C013D45A5}"/>
              </a:ext>
            </a:extLst>
          </p:cNvPr>
          <p:cNvGraphicFramePr>
            <a:graphicFrameLocks noChangeAspect="1"/>
          </p:cNvGraphicFramePr>
          <p:nvPr>
            <p:extLst>
              <p:ext uri="{D42A27DB-BD31-4B8C-83A1-F6EECF244321}">
                <p14:modId xmlns:p14="http://schemas.microsoft.com/office/powerpoint/2010/main" val="260968067"/>
              </p:ext>
            </p:extLst>
          </p:nvPr>
        </p:nvGraphicFramePr>
        <p:xfrm>
          <a:off x="9260823" y="4818197"/>
          <a:ext cx="914400" cy="792162"/>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10" imgW="914282" imgH="792515" progId="Package">
                  <p:embed/>
                </p:oleObj>
              </mc:Choice>
              <mc:Fallback>
                <p:oleObj name="Packager Shell Object" showAsIcon="1" r:id="rId10" imgW="914282" imgH="792515" progId="Package">
                  <p:embed/>
                  <p:pic>
                    <p:nvPicPr>
                      <p:cNvPr id="16" name="Object 15">
                        <a:extLst>
                          <a:ext uri="{FF2B5EF4-FFF2-40B4-BE49-F238E27FC236}">
                            <a16:creationId xmlns:a16="http://schemas.microsoft.com/office/drawing/2014/main" id="{A57C4A4F-0335-4A63-B898-F34C013D45A5}"/>
                          </a:ext>
                        </a:extLst>
                      </p:cNvPr>
                      <p:cNvPicPr/>
                      <p:nvPr/>
                    </p:nvPicPr>
                    <p:blipFill>
                      <a:blip r:embed="rId11"/>
                      <a:stretch>
                        <a:fillRect/>
                      </a:stretch>
                    </p:blipFill>
                    <p:spPr>
                      <a:xfrm>
                        <a:off x="9260823" y="4818197"/>
                        <a:ext cx="914400" cy="79216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9835F89-F703-4418-9752-67E7FC2349E0}"/>
              </a:ext>
            </a:extLst>
          </p:cNvPr>
          <p:cNvGraphicFramePr>
            <a:graphicFrameLocks noChangeAspect="1"/>
          </p:cNvGraphicFramePr>
          <p:nvPr>
            <p:extLst>
              <p:ext uri="{D42A27DB-BD31-4B8C-83A1-F6EECF244321}">
                <p14:modId xmlns:p14="http://schemas.microsoft.com/office/powerpoint/2010/main" val="1195413429"/>
              </p:ext>
            </p:extLst>
          </p:nvPr>
        </p:nvGraphicFramePr>
        <p:xfrm>
          <a:off x="9896475" y="4818063"/>
          <a:ext cx="914400" cy="792162"/>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12" imgW="914282" imgH="792515" progId="Package">
                  <p:embed/>
                </p:oleObj>
              </mc:Choice>
              <mc:Fallback>
                <p:oleObj name="Packager Shell Object" showAsIcon="1" r:id="rId12" imgW="914282" imgH="792515" progId="Package">
                  <p:embed/>
                  <p:pic>
                    <p:nvPicPr>
                      <p:cNvPr id="18" name="Object 17">
                        <a:extLst>
                          <a:ext uri="{FF2B5EF4-FFF2-40B4-BE49-F238E27FC236}">
                            <a16:creationId xmlns:a16="http://schemas.microsoft.com/office/drawing/2014/main" id="{79835F89-F703-4418-9752-67E7FC2349E0}"/>
                          </a:ext>
                        </a:extLst>
                      </p:cNvPr>
                      <p:cNvPicPr/>
                      <p:nvPr/>
                    </p:nvPicPr>
                    <p:blipFill>
                      <a:blip r:embed="rId13"/>
                      <a:stretch>
                        <a:fillRect/>
                      </a:stretch>
                    </p:blipFill>
                    <p:spPr>
                      <a:xfrm>
                        <a:off x="9896475" y="4818063"/>
                        <a:ext cx="914400" cy="7921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99076D0-D7B2-4B38-AEBD-36FA4942F94A}"/>
              </a:ext>
            </a:extLst>
          </p:cNvPr>
          <p:cNvGraphicFramePr>
            <a:graphicFrameLocks noChangeAspect="1"/>
          </p:cNvGraphicFramePr>
          <p:nvPr>
            <p:extLst>
              <p:ext uri="{D42A27DB-BD31-4B8C-83A1-F6EECF244321}">
                <p14:modId xmlns:p14="http://schemas.microsoft.com/office/powerpoint/2010/main" val="765705258"/>
              </p:ext>
            </p:extLst>
          </p:nvPr>
        </p:nvGraphicFramePr>
        <p:xfrm>
          <a:off x="10533063" y="4818063"/>
          <a:ext cx="914400" cy="792162"/>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14" imgW="914282" imgH="792515" progId="Package">
                  <p:embed/>
                </p:oleObj>
              </mc:Choice>
              <mc:Fallback>
                <p:oleObj name="Packager Shell Object" showAsIcon="1" r:id="rId14" imgW="914282" imgH="792515" progId="Package">
                  <p:embed/>
                  <p:pic>
                    <p:nvPicPr>
                      <p:cNvPr id="19" name="Object 18">
                        <a:extLst>
                          <a:ext uri="{FF2B5EF4-FFF2-40B4-BE49-F238E27FC236}">
                            <a16:creationId xmlns:a16="http://schemas.microsoft.com/office/drawing/2014/main" id="{299076D0-D7B2-4B38-AEBD-36FA4942F94A}"/>
                          </a:ext>
                        </a:extLst>
                      </p:cNvPr>
                      <p:cNvPicPr/>
                      <p:nvPr/>
                    </p:nvPicPr>
                    <p:blipFill>
                      <a:blip r:embed="rId15"/>
                      <a:stretch>
                        <a:fillRect/>
                      </a:stretch>
                    </p:blipFill>
                    <p:spPr>
                      <a:xfrm>
                        <a:off x="10533063" y="4818063"/>
                        <a:ext cx="914400" cy="792162"/>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97398F45-4C87-43EE-ADB4-410317982BEE}"/>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683200" y="660653"/>
            <a:ext cx="731520" cy="731520"/>
          </a:xfrm>
          <a:prstGeom prst="rect">
            <a:avLst/>
          </a:prstGeom>
          <a:noFill/>
          <a:ln>
            <a:noFill/>
          </a:ln>
        </p:spPr>
      </p:pic>
      <p:graphicFrame>
        <p:nvGraphicFramePr>
          <p:cNvPr id="3" name="Object 2">
            <a:extLst>
              <a:ext uri="{FF2B5EF4-FFF2-40B4-BE49-F238E27FC236}">
                <a16:creationId xmlns:a16="http://schemas.microsoft.com/office/drawing/2014/main" id="{B3A8F3E6-B011-476A-A668-A3B4E4DEF4BE}"/>
              </a:ext>
            </a:extLst>
          </p:cNvPr>
          <p:cNvGraphicFramePr>
            <a:graphicFrameLocks noChangeAspect="1"/>
          </p:cNvGraphicFramePr>
          <p:nvPr>
            <p:extLst>
              <p:ext uri="{D42A27DB-BD31-4B8C-83A1-F6EECF244321}">
                <p14:modId xmlns:p14="http://schemas.microsoft.com/office/powerpoint/2010/main" val="427582104"/>
              </p:ext>
            </p:extLst>
          </p:nvPr>
        </p:nvGraphicFramePr>
        <p:xfrm>
          <a:off x="9539288" y="2146552"/>
          <a:ext cx="914400" cy="792163"/>
        </p:xfrm>
        <a:graphic>
          <a:graphicData uri="http://schemas.openxmlformats.org/presentationml/2006/ole">
            <mc:AlternateContent xmlns:mc="http://schemas.openxmlformats.org/markup-compatibility/2006">
              <mc:Choice xmlns:v="urn:schemas-microsoft-com:vml" Requires="v">
                <p:oleObj spid="_x0000_s1030" name="Acrobat Document" showAsIcon="1" r:id="rId17" imgW="914282" imgH="792515" progId="AcroExch.Document.DC">
                  <p:embed/>
                </p:oleObj>
              </mc:Choice>
              <mc:Fallback>
                <p:oleObj name="Acrobat Document" showAsIcon="1" r:id="rId17" imgW="914282" imgH="792515" progId="AcroExch.Document.DC">
                  <p:embed/>
                  <p:pic>
                    <p:nvPicPr>
                      <p:cNvPr id="3" name="Object 2">
                        <a:extLst>
                          <a:ext uri="{FF2B5EF4-FFF2-40B4-BE49-F238E27FC236}">
                            <a16:creationId xmlns:a16="http://schemas.microsoft.com/office/drawing/2014/main" id="{B3A8F3E6-B011-476A-A668-A3B4E4DEF4BE}"/>
                          </a:ext>
                        </a:extLst>
                      </p:cNvPr>
                      <p:cNvPicPr/>
                      <p:nvPr/>
                    </p:nvPicPr>
                    <p:blipFill>
                      <a:blip r:embed="rId18"/>
                      <a:stretch>
                        <a:fillRect/>
                      </a:stretch>
                    </p:blipFill>
                    <p:spPr>
                      <a:xfrm>
                        <a:off x="9539288" y="2146552"/>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ECB5E63-DAD2-4FA1-A42A-166E54B79B45}"/>
              </a:ext>
            </a:extLst>
          </p:cNvPr>
          <p:cNvGraphicFramePr>
            <a:graphicFrameLocks noChangeAspect="1"/>
          </p:cNvGraphicFramePr>
          <p:nvPr>
            <p:extLst>
              <p:ext uri="{D42A27DB-BD31-4B8C-83A1-F6EECF244321}">
                <p14:modId xmlns:p14="http://schemas.microsoft.com/office/powerpoint/2010/main" val="1574111691"/>
              </p:ext>
            </p:extLst>
          </p:nvPr>
        </p:nvGraphicFramePr>
        <p:xfrm>
          <a:off x="9539288" y="3349965"/>
          <a:ext cx="914400" cy="792163"/>
        </p:xfrm>
        <a:graphic>
          <a:graphicData uri="http://schemas.openxmlformats.org/presentationml/2006/ole">
            <mc:AlternateContent xmlns:mc="http://schemas.openxmlformats.org/markup-compatibility/2006">
              <mc:Choice xmlns:v="urn:schemas-microsoft-com:vml" Requires="v">
                <p:oleObj spid="_x0000_s1031" name="Worksheet" showAsIcon="1" r:id="rId19" imgW="914282" imgH="792515" progId="Excel.Sheet.12">
                  <p:embed/>
                </p:oleObj>
              </mc:Choice>
              <mc:Fallback>
                <p:oleObj name="Worksheet" showAsIcon="1" r:id="rId19" imgW="914282" imgH="792515" progId="Excel.Sheet.12">
                  <p:embed/>
                  <p:pic>
                    <p:nvPicPr>
                      <p:cNvPr id="5" name="Object 4">
                        <a:extLst>
                          <a:ext uri="{FF2B5EF4-FFF2-40B4-BE49-F238E27FC236}">
                            <a16:creationId xmlns:a16="http://schemas.microsoft.com/office/drawing/2014/main" id="{8ECB5E63-DAD2-4FA1-A42A-166E54B79B45}"/>
                          </a:ext>
                        </a:extLst>
                      </p:cNvPr>
                      <p:cNvPicPr/>
                      <p:nvPr/>
                    </p:nvPicPr>
                    <p:blipFill>
                      <a:blip r:embed="rId20"/>
                      <a:stretch>
                        <a:fillRect/>
                      </a:stretch>
                    </p:blipFill>
                    <p:spPr>
                      <a:xfrm>
                        <a:off x="9539288" y="3349965"/>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FBF191D-C293-4E58-9C8F-9B92972052E0}"/>
              </a:ext>
            </a:extLst>
          </p:cNvPr>
          <p:cNvGraphicFramePr>
            <a:graphicFrameLocks noChangeAspect="1"/>
          </p:cNvGraphicFramePr>
          <p:nvPr>
            <p:extLst>
              <p:ext uri="{D42A27DB-BD31-4B8C-83A1-F6EECF244321}">
                <p14:modId xmlns:p14="http://schemas.microsoft.com/office/powerpoint/2010/main" val="3503990600"/>
              </p:ext>
            </p:extLst>
          </p:nvPr>
        </p:nvGraphicFramePr>
        <p:xfrm>
          <a:off x="8624235" y="4182463"/>
          <a:ext cx="914400" cy="792163"/>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21" imgW="914282" imgH="792515" progId="Package">
                  <p:embed/>
                </p:oleObj>
              </mc:Choice>
              <mc:Fallback>
                <p:oleObj name="Packager Shell Object" showAsIcon="1" r:id="rId21" imgW="914282" imgH="792515" progId="Package">
                  <p:embed/>
                  <p:pic>
                    <p:nvPicPr>
                      <p:cNvPr id="7" name="Object 6">
                        <a:extLst>
                          <a:ext uri="{FF2B5EF4-FFF2-40B4-BE49-F238E27FC236}">
                            <a16:creationId xmlns:a16="http://schemas.microsoft.com/office/drawing/2014/main" id="{CFBF191D-C293-4E58-9C8F-9B92972052E0}"/>
                          </a:ext>
                        </a:extLst>
                      </p:cNvPr>
                      <p:cNvPicPr/>
                      <p:nvPr/>
                    </p:nvPicPr>
                    <p:blipFill>
                      <a:blip r:embed="rId22"/>
                      <a:stretch>
                        <a:fillRect/>
                      </a:stretch>
                    </p:blipFill>
                    <p:spPr>
                      <a:xfrm>
                        <a:off x="8624235" y="4182463"/>
                        <a:ext cx="914400" cy="7921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192C693-D695-4208-9EEB-26C3105C82C0}"/>
              </a:ext>
            </a:extLst>
          </p:cNvPr>
          <p:cNvGraphicFramePr>
            <a:graphicFrameLocks noChangeAspect="1"/>
          </p:cNvGraphicFramePr>
          <p:nvPr>
            <p:extLst>
              <p:ext uri="{D42A27DB-BD31-4B8C-83A1-F6EECF244321}">
                <p14:modId xmlns:p14="http://schemas.microsoft.com/office/powerpoint/2010/main" val="1187649659"/>
              </p:ext>
            </p:extLst>
          </p:nvPr>
        </p:nvGraphicFramePr>
        <p:xfrm>
          <a:off x="9598845" y="4182463"/>
          <a:ext cx="914400" cy="792163"/>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23" imgW="914282" imgH="792515" progId="Package">
                  <p:embed/>
                </p:oleObj>
              </mc:Choice>
              <mc:Fallback>
                <p:oleObj name="Packager Shell Object" showAsIcon="1" r:id="rId23" imgW="914282" imgH="792515" progId="Package">
                  <p:embed/>
                  <p:pic>
                    <p:nvPicPr>
                      <p:cNvPr id="9" name="Object 8">
                        <a:extLst>
                          <a:ext uri="{FF2B5EF4-FFF2-40B4-BE49-F238E27FC236}">
                            <a16:creationId xmlns:a16="http://schemas.microsoft.com/office/drawing/2014/main" id="{E192C693-D695-4208-9EEB-26C3105C82C0}"/>
                          </a:ext>
                        </a:extLst>
                      </p:cNvPr>
                      <p:cNvPicPr/>
                      <p:nvPr/>
                    </p:nvPicPr>
                    <p:blipFill>
                      <a:blip r:embed="rId24"/>
                      <a:stretch>
                        <a:fillRect/>
                      </a:stretch>
                    </p:blipFill>
                    <p:spPr>
                      <a:xfrm>
                        <a:off x="9598845" y="4182463"/>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E26F406-87FC-444E-81B8-682C979C308D}"/>
              </a:ext>
            </a:extLst>
          </p:cNvPr>
          <p:cNvGraphicFramePr>
            <a:graphicFrameLocks noChangeAspect="1"/>
          </p:cNvGraphicFramePr>
          <p:nvPr>
            <p:extLst>
              <p:ext uri="{D42A27DB-BD31-4B8C-83A1-F6EECF244321}">
                <p14:modId xmlns:p14="http://schemas.microsoft.com/office/powerpoint/2010/main" val="2431109491"/>
              </p:ext>
            </p:extLst>
          </p:nvPr>
        </p:nvGraphicFramePr>
        <p:xfrm>
          <a:off x="10447418" y="4182463"/>
          <a:ext cx="914400" cy="792163"/>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25" imgW="914282" imgH="792515" progId="Package">
                  <p:embed/>
                </p:oleObj>
              </mc:Choice>
              <mc:Fallback>
                <p:oleObj name="Packager Shell Object" showAsIcon="1" r:id="rId25" imgW="914282" imgH="792515" progId="Package">
                  <p:embed/>
                  <p:pic>
                    <p:nvPicPr>
                      <p:cNvPr id="10" name="Object 9">
                        <a:extLst>
                          <a:ext uri="{FF2B5EF4-FFF2-40B4-BE49-F238E27FC236}">
                            <a16:creationId xmlns:a16="http://schemas.microsoft.com/office/drawing/2014/main" id="{AE26F406-87FC-444E-81B8-682C979C308D}"/>
                          </a:ext>
                        </a:extLst>
                      </p:cNvPr>
                      <p:cNvPicPr/>
                      <p:nvPr/>
                    </p:nvPicPr>
                    <p:blipFill>
                      <a:blip r:embed="rId26"/>
                      <a:stretch>
                        <a:fillRect/>
                      </a:stretch>
                    </p:blipFill>
                    <p:spPr>
                      <a:xfrm>
                        <a:off x="10447418" y="418246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154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theme/_rels/them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SAP Ariba 2021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black_and_white" id="{A15FFF88-09E3-6A4A-B510-900053BD17DD}" vid="{F676B4C9-299E-294E-9E40-766A3639ADA5}"/>
    </a:ext>
  </a:extLst>
</a:theme>
</file>

<file path=ppt/theme/theme2.xml><?xml version="1.0" encoding="utf-8"?>
<a:theme xmlns:a="http://schemas.openxmlformats.org/drawingml/2006/main" name="SAP Ariba 2021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black_and_white" id="{A15FFF88-09E3-6A4A-B510-900053BD17DD}" vid="{2A168DD8-C643-1344-BCC5-EB33C88213F7}"/>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0DCF7-3D1F-4C6C-96B9-DF69B4C08C92}">
  <ds:schemaRefs>
    <ds:schemaRef ds:uri="http://schemas.microsoft.com/sharepoint/v3/contenttype/forms"/>
  </ds:schemaRefs>
</ds:datastoreItem>
</file>

<file path=customXml/itemProps2.xml><?xml version="1.0" encoding="utf-8"?>
<ds:datastoreItem xmlns:ds="http://schemas.openxmlformats.org/officeDocument/2006/customXml" ds:itemID="{C2777568-F6F3-443A-BC05-54D22D58F55A}">
  <ds:schemaRefs>
    <ds:schemaRef ds:uri="http://schemas.microsoft.com/office/2006/metadata/properties"/>
    <ds:schemaRef ds:uri="http://purl.org/dc/terms/"/>
    <ds:schemaRef ds:uri="47fc58d8-9f4b-4bc8-b278-c3cb6f298023"/>
    <ds:schemaRef ds:uri="http://purl.org/dc/elements/1.1/"/>
    <ds:schemaRef ds:uri="0e00d59e-b0d2-4e67-be34-67e465b0fbed"/>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60B8A12-B4BF-4740-9C6F-B4ADF5621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SAP_Ariba_2021_16x9_Black_and_White</Template>
  <TotalTime>42</TotalTime>
  <Words>188</Words>
  <Application>Microsoft Office PowerPoint</Application>
  <PresentationFormat>Custom</PresentationFormat>
  <Paragraphs>16</Paragraphs>
  <Slides>3</Slides>
  <Notes>1</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4</vt:i4>
      </vt:variant>
      <vt:variant>
        <vt:lpstr>Slide Titles</vt:lpstr>
      </vt:variant>
      <vt:variant>
        <vt:i4>3</vt:i4>
      </vt:variant>
    </vt:vector>
  </HeadingPairs>
  <TitlesOfParts>
    <vt:vector size="16" baseType="lpstr">
      <vt:lpstr>Arial</vt:lpstr>
      <vt:lpstr>Courier New</vt:lpstr>
      <vt:lpstr>Garamond</vt:lpstr>
      <vt:lpstr>Symbol</vt:lpstr>
      <vt:lpstr>Wingdings</vt:lpstr>
      <vt:lpstr>Wingdings</vt:lpstr>
      <vt:lpstr>SAP Ariba 2021 16x9 black and white</vt:lpstr>
      <vt:lpstr>SAP Ariba 2021 16x9 blue</vt:lpstr>
      <vt:lpstr>Organic</vt:lpstr>
      <vt:lpstr>Packager Shell Object</vt:lpstr>
      <vt:lpstr>Adobe Acrobat Document</vt:lpstr>
      <vt:lpstr>Microsoft Excel Worksheet</vt:lpstr>
      <vt:lpstr>Package</vt:lpstr>
      <vt:lpstr>TETRA PAK - SAP Ariba – Seller Integration Process EMEA Seller Integration Guidelines Direct Materials</vt:lpstr>
      <vt:lpstr> Forecast - Direct PO Collaboration Process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SAP SE</dc:creator>
  <cp:keywords>2021/16:9/black and white</cp:keywords>
  <dc:description/>
  <cp:lastModifiedBy>De Busschere, Isabelle Catherine</cp:lastModifiedBy>
  <cp:revision>3</cp:revision>
  <dcterms:created xsi:type="dcterms:W3CDTF">2021-02-24T11:03:13Z</dcterms:created>
  <dcterms:modified xsi:type="dcterms:W3CDTF">2021-05-19T10:19:34Z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ies>
</file>