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30"/>
  </p:notesMasterIdLst>
  <p:handoutMasterIdLst>
    <p:handoutMasterId r:id="rId31"/>
  </p:handoutMasterIdLst>
  <p:sldIdLst>
    <p:sldId id="433" r:id="rId5"/>
    <p:sldId id="344" r:id="rId6"/>
    <p:sldId id="430" r:id="rId7"/>
    <p:sldId id="444" r:id="rId8"/>
    <p:sldId id="445" r:id="rId9"/>
    <p:sldId id="446" r:id="rId10"/>
    <p:sldId id="447" r:id="rId11"/>
    <p:sldId id="448" r:id="rId12"/>
    <p:sldId id="449" r:id="rId13"/>
    <p:sldId id="450" r:id="rId14"/>
    <p:sldId id="451" r:id="rId15"/>
    <p:sldId id="452" r:id="rId16"/>
    <p:sldId id="454" r:id="rId17"/>
    <p:sldId id="438" r:id="rId18"/>
    <p:sldId id="458" r:id="rId19"/>
    <p:sldId id="459" r:id="rId20"/>
    <p:sldId id="460" r:id="rId21"/>
    <p:sldId id="461" r:id="rId22"/>
    <p:sldId id="388" r:id="rId23"/>
    <p:sldId id="462" r:id="rId24"/>
    <p:sldId id="464" r:id="rId25"/>
    <p:sldId id="463" r:id="rId26"/>
    <p:sldId id="413" r:id="rId27"/>
    <p:sldId id="265" r:id="rId28"/>
    <p:sldId id="435" r:id="rId29"/>
  </p:sldIdLst>
  <p:sldSz cx="12195175" cy="6858000"/>
  <p:notesSz cx="6797675" cy="9928225"/>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195A"/>
    <a:srgbClr val="0F46A7"/>
    <a:srgbClr val="970A82"/>
    <a:srgbClr val="FF3399"/>
    <a:srgbClr val="FF0000"/>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6240"/>
  </p:normalViewPr>
  <p:slideViewPr>
    <p:cSldViewPr snapToGrid="0" showGuides="1">
      <p:cViewPr varScale="1">
        <p:scale>
          <a:sx n="99" d="100"/>
          <a:sy n="99" d="100"/>
        </p:scale>
        <p:origin x="504" y="72"/>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ltz, Kevin" userId="b67966fe-97c5-4a4f-81b8-b91b1817983d" providerId="ADAL" clId="{143FBE4D-3762-4455-A1BD-6FA440A8225E}"/>
    <pc:docChg chg="custSel modSld">
      <pc:chgData name="Schultz, Kevin" userId="b67966fe-97c5-4a4f-81b8-b91b1817983d" providerId="ADAL" clId="{143FBE4D-3762-4455-A1BD-6FA440A8225E}" dt="2021-07-28T16:02:01.044" v="3" actId="478"/>
      <pc:docMkLst>
        <pc:docMk/>
      </pc:docMkLst>
      <pc:sldChg chg="addSp delSp modSp mod">
        <pc:chgData name="Schultz, Kevin" userId="b67966fe-97c5-4a4f-81b8-b91b1817983d" providerId="ADAL" clId="{143FBE4D-3762-4455-A1BD-6FA440A8225E}" dt="2021-07-28T16:02:01.044" v="3" actId="478"/>
        <pc:sldMkLst>
          <pc:docMk/>
          <pc:sldMk cId="1881851238" sldId="413"/>
        </pc:sldMkLst>
        <pc:spChg chg="del">
          <ac:chgData name="Schultz, Kevin" userId="b67966fe-97c5-4a4f-81b8-b91b1817983d" providerId="ADAL" clId="{143FBE4D-3762-4455-A1BD-6FA440A8225E}" dt="2021-07-28T16:01:58.051" v="2" actId="478"/>
          <ac:spMkLst>
            <pc:docMk/>
            <pc:sldMk cId="1881851238" sldId="413"/>
            <ac:spMk id="3" creationId="{00000000-0000-0000-0000-000000000000}"/>
          </ac:spMkLst>
        </pc:spChg>
        <pc:spChg chg="add del mod">
          <ac:chgData name="Schultz, Kevin" userId="b67966fe-97c5-4a4f-81b8-b91b1817983d" providerId="ADAL" clId="{143FBE4D-3762-4455-A1BD-6FA440A8225E}" dt="2021-07-28T16:02:01.044" v="3" actId="478"/>
          <ac:spMkLst>
            <pc:docMk/>
            <pc:sldMk cId="1881851238" sldId="413"/>
            <ac:spMk id="5" creationId="{9E193565-27B6-4012-A20A-C4AEE4170DE7}"/>
          </ac:spMkLst>
        </pc:spChg>
      </pc:sldChg>
      <pc:sldChg chg="modSp mod">
        <pc:chgData name="Schultz, Kevin" userId="b67966fe-97c5-4a4f-81b8-b91b1817983d" providerId="ADAL" clId="{143FBE4D-3762-4455-A1BD-6FA440A8225E}" dt="2021-07-14T17:21:39.404" v="1" actId="113"/>
        <pc:sldMkLst>
          <pc:docMk/>
          <pc:sldMk cId="806590788" sldId="463"/>
        </pc:sldMkLst>
        <pc:spChg chg="mod">
          <ac:chgData name="Schultz, Kevin" userId="b67966fe-97c5-4a4f-81b8-b91b1817983d" providerId="ADAL" clId="{143FBE4D-3762-4455-A1BD-6FA440A8225E}" dt="2021-07-14T17:21:39.404" v="1" actId="113"/>
          <ac:spMkLst>
            <pc:docMk/>
            <pc:sldMk cId="806590788" sldId="463"/>
            <ac:spMk id="2" creationId="{C5D6FBBD-3BC0-4DA6-9A06-4BAA5E0BA5E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430091"/>
            <a:ext cx="2945659"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5163"/>
            <a:ext cx="6257925" cy="35194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473523"/>
            <a:ext cx="5709333" cy="49549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1497" y="9702084"/>
            <a:ext cx="934681" cy="222970"/>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269875" y="665163"/>
            <a:ext cx="6257925" cy="3519487"/>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
        <p:nvSpPr>
          <p:cNvPr id="6" name="Slide Image Placeholder 5"/>
          <p:cNvSpPr>
            <a:spLocks noGrp="1" noRot="1" noChangeAspect="1"/>
          </p:cNvSpPr>
          <p:nvPr>
            <p:ph type="sldImg"/>
          </p:nvPr>
        </p:nvSpPr>
        <p:spPr>
          <a:xfrm>
            <a:off x="269875" y="665163"/>
            <a:ext cx="6257925" cy="3519487"/>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hyperlink" Target="https://www.sap.com/copyright" TargetMode="External"/><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hyperlink" Target="http://www.sap.com/corporate/de/legal/copyright.html" TargetMode="External"/><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s://www.sap.com/germany/registration/contact.html" TargetMode="Externa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E14B538-2723-4513-9074-4DD260306D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97318721"/>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47991447"/>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50552" y="6217668"/>
            <a:ext cx="1963636" cy="360000"/>
          </a:xfrm>
          <a:prstGeom prst="rect">
            <a:avLst/>
          </a:prstGeom>
        </p:spPr>
      </p:pic>
      <p:pic>
        <p:nvPicPr>
          <p:cNvPr id="7" name="SAP Ariba Logo" descr="SAP Ariba Logo" title="SAP Ariba Logo">
            <a:extLst>
              <a:ext uri="{FF2B5EF4-FFF2-40B4-BE49-F238E27FC236}">
                <a16:creationId xmlns:a16="http://schemas.microsoft.com/office/drawing/2014/main" id="{06AF123D-7459-4F1F-9994-80A407155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6" userDrawn="1">
          <p15:clr>
            <a:srgbClr val="FBAE40"/>
          </p15:clr>
        </p15:guide>
        <p15:guide id="7" orient="horz" pos="4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EBB5B608-C65E-42D4-9C7C-39EACE29FE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4E800222-D95D-49AC-BFA2-064F0A24C4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251261BD-F09F-D746-9481-92FEE8995604}"/>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2" name="YouTube icon with link">
            <a:hlinkClick r:id="rId8"/>
            <a:extLst>
              <a:ext uri="{FF2B5EF4-FFF2-40B4-BE49-F238E27FC236}">
                <a16:creationId xmlns:a16="http://schemas.microsoft.com/office/drawing/2014/main" id="{824B7980-FBEC-3041-A577-CB28ACF6708B}"/>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7" name="Twitter icon with link">
            <a:hlinkClick r:id="rId10" tooltip="https://twitter.com/sap"/>
            <a:extLst>
              <a:ext uri="{FF2B5EF4-FFF2-40B4-BE49-F238E27FC236}">
                <a16:creationId xmlns:a16="http://schemas.microsoft.com/office/drawing/2014/main" id="{C7DD8D5A-9558-C641-B317-5E16E76AA0F3}"/>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8" name="Facebook icon with link">
            <a:hlinkClick r:id="rId12"/>
            <a:extLst>
              <a:ext uri="{FF2B5EF4-FFF2-40B4-BE49-F238E27FC236}">
                <a16:creationId xmlns:a16="http://schemas.microsoft.com/office/drawing/2014/main" id="{F025CC37-340C-DA49-B389-CC3B3E5AFB63}"/>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56FA93D9-2EA3-451A-B989-8AB6FA858F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04FC08A0-A8CA-4B47-811C-B1F5FAD0BDD5}"/>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7" name="YouTube icon with link">
            <a:hlinkClick r:id="rId8"/>
            <a:extLst>
              <a:ext uri="{FF2B5EF4-FFF2-40B4-BE49-F238E27FC236}">
                <a16:creationId xmlns:a16="http://schemas.microsoft.com/office/drawing/2014/main" id="{1DCEF613-020B-7E48-892A-F21102C2B36E}"/>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8" name="Twitter icon with link">
            <a:hlinkClick r:id="rId10" tooltip="https://twitter.com/sap"/>
            <a:extLst>
              <a:ext uri="{FF2B5EF4-FFF2-40B4-BE49-F238E27FC236}">
                <a16:creationId xmlns:a16="http://schemas.microsoft.com/office/drawing/2014/main" id="{4DFA5F3A-4663-E84B-978B-699C77202B16}"/>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20" name="Facebook icon with link">
            <a:hlinkClick r:id="rId12"/>
            <a:extLst>
              <a:ext uri="{FF2B5EF4-FFF2-40B4-BE49-F238E27FC236}">
                <a16:creationId xmlns:a16="http://schemas.microsoft.com/office/drawing/2014/main" id="{5C6C21C3-2A13-104F-BAE7-FFE38F2F2B1C}"/>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Ariba Logo" descr="SAP Ariba Logo" title="SAP Ariba Logo">
            <a:extLst>
              <a:ext uri="{FF2B5EF4-FFF2-40B4-BE49-F238E27FC236}">
                <a16:creationId xmlns:a16="http://schemas.microsoft.com/office/drawing/2014/main" id="{FE8E3BC1-501E-4723-93D4-1D0AA1B1DB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218914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8" r:id="rId8"/>
    <p:sldLayoutId id="2147483774" r:id="rId9"/>
    <p:sldLayoutId id="2147483779" r:id="rId10"/>
    <p:sldLayoutId id="2147483745" r:id="rId11"/>
    <p:sldLayoutId id="2147483760" r:id="rId12"/>
    <p:sldLayoutId id="2147483768" r:id="rId13"/>
    <p:sldLayoutId id="2147483769" r:id="rId14"/>
    <p:sldLayoutId id="2147483770" r:id="rId15"/>
    <p:sldLayoutId id="2147483744" r:id="rId16"/>
    <p:sldLayoutId id="2147483780" r:id="rId17"/>
    <p:sldLayoutId id="2147483757" r:id="rId18"/>
    <p:sldLayoutId id="2147483748" r:id="rId19"/>
    <p:sldLayoutId id="2147483771" r:id="rId20"/>
    <p:sldLayoutId id="2147483763" r:id="rId21"/>
    <p:sldLayoutId id="2147483751" r:id="rId22"/>
    <p:sldLayoutId id="2147483756" r:id="rId23"/>
    <p:sldLayoutId id="2147483740" r:id="rId24"/>
    <p:sldLayoutId id="2147483754" r:id="rId25"/>
    <p:sldLayoutId id="2147483755" r:id="rId26"/>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ariba.com/item/view/174553" TargetMode="External"/><Relationship Id="rId2" Type="http://schemas.openxmlformats.org/officeDocument/2006/relationships/hyperlink" Target="https://support.ariba.com/item/view/174556" TargetMode="External"/><Relationship Id="rId1" Type="http://schemas.openxmlformats.org/officeDocument/2006/relationships/slideLayout" Target="../slideLayouts/slideLayout9.xml"/><Relationship Id="rId6" Type="http://schemas.openxmlformats.org/officeDocument/2006/relationships/hyperlink" Target="https://support.ariba.com/item/view/197370" TargetMode="External"/><Relationship Id="rId5" Type="http://schemas.openxmlformats.org/officeDocument/2006/relationships/hyperlink" Target="https://support.ariba.com/item/view/167497" TargetMode="External"/><Relationship Id="rId4" Type="http://schemas.openxmlformats.org/officeDocument/2006/relationships/hyperlink" Target="https://support.ariba.com/item/view/16667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ariba.com/item/view/175559" TargetMode="External"/><Relationship Id="rId2" Type="http://schemas.openxmlformats.org/officeDocument/2006/relationships/hyperlink" Target="https://support.ariba.com/item/view/145282"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ariba.com/item/view/158153" TargetMode="External"/><Relationship Id="rId2" Type="http://schemas.openxmlformats.org/officeDocument/2006/relationships/hyperlink" Target="https://support.ariba.com/item/view/164841"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support.ariba.com/item/view/13442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upport.ariba.com/item/view/157424"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upport.ariba.com/item/view/142776"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support.ariba.com/item/view/175559" TargetMode="External"/><Relationship Id="rId13" Type="http://schemas.openxmlformats.org/officeDocument/2006/relationships/hyperlink" Target="https://support.ariba.com/item/view/161969" TargetMode="External"/><Relationship Id="rId3" Type="http://schemas.openxmlformats.org/officeDocument/2006/relationships/hyperlink" Target="https://support.ariba.com/item/view/174553" TargetMode="External"/><Relationship Id="rId7" Type="http://schemas.openxmlformats.org/officeDocument/2006/relationships/hyperlink" Target="https://support.ariba.com/item/view/145282" TargetMode="External"/><Relationship Id="rId12" Type="http://schemas.openxmlformats.org/officeDocument/2006/relationships/hyperlink" Target="https://support.ariba.com/item/view/157424" TargetMode="External"/><Relationship Id="rId17" Type="http://schemas.openxmlformats.org/officeDocument/2006/relationships/hyperlink" Target="https://support.ariba.com/item/view/170203" TargetMode="External"/><Relationship Id="rId2" Type="http://schemas.openxmlformats.org/officeDocument/2006/relationships/hyperlink" Target="https://support.ariba.com/item/view/174556" TargetMode="External"/><Relationship Id="rId16" Type="http://schemas.openxmlformats.org/officeDocument/2006/relationships/hyperlink" Target="https://support.ariba.com/item/view/136258" TargetMode="External"/><Relationship Id="rId1" Type="http://schemas.openxmlformats.org/officeDocument/2006/relationships/slideLayout" Target="../slideLayouts/slideLayout9.xml"/><Relationship Id="rId6" Type="http://schemas.openxmlformats.org/officeDocument/2006/relationships/hyperlink" Target="https://support.ariba.com/item/view/197370" TargetMode="External"/><Relationship Id="rId11" Type="http://schemas.openxmlformats.org/officeDocument/2006/relationships/hyperlink" Target="https://support.ariba.com/item/view/134428" TargetMode="External"/><Relationship Id="rId5" Type="http://schemas.openxmlformats.org/officeDocument/2006/relationships/hyperlink" Target="https://support.ariba.com/item/view/167497" TargetMode="External"/><Relationship Id="rId15" Type="http://schemas.openxmlformats.org/officeDocument/2006/relationships/hyperlink" Target="https://support.ariba.com/item/view/186428" TargetMode="External"/><Relationship Id="rId10" Type="http://schemas.openxmlformats.org/officeDocument/2006/relationships/hyperlink" Target="https://support.ariba.com/item/view/158153" TargetMode="External"/><Relationship Id="rId4" Type="http://schemas.openxmlformats.org/officeDocument/2006/relationships/hyperlink" Target="https://support.ariba.com/item/view/166672" TargetMode="External"/><Relationship Id="rId9" Type="http://schemas.openxmlformats.org/officeDocument/2006/relationships/hyperlink" Target="https://support.ariba.com/item/view/164841" TargetMode="External"/><Relationship Id="rId14" Type="http://schemas.openxmlformats.org/officeDocument/2006/relationships/hyperlink" Target="https://support.ariba.com/item/view/142776"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p:txBody>
          <a:bodyPr/>
          <a:lstStyle/>
          <a:p>
            <a:r>
              <a:rPr lang="en-US" dirty="0"/>
              <a:t>Sushmitha Kumaraswamy, SAP</a:t>
            </a:r>
          </a:p>
          <a:p>
            <a:pPr lvl="0"/>
            <a:r>
              <a:rPr lang="en-US" dirty="0"/>
              <a:t>July 09, 2021</a:t>
            </a:r>
          </a:p>
        </p:txBody>
      </p:sp>
      <p:sp>
        <p:nvSpPr>
          <p:cNvPr id="7" name="Title"/>
          <p:cNvSpPr>
            <a:spLocks noGrp="1"/>
          </p:cNvSpPr>
          <p:nvPr>
            <p:ph type="title"/>
          </p:nvPr>
        </p:nvSpPr>
        <p:spPr/>
        <p:txBody>
          <a:bodyPr/>
          <a:lstStyle/>
          <a:p>
            <a:r>
              <a:rPr lang="en-US" dirty="0"/>
              <a:t>Webcast</a:t>
            </a:r>
            <a:br>
              <a:rPr lang="en-US" dirty="0"/>
            </a:br>
            <a:r>
              <a:rPr lang="en-US" dirty="0">
                <a:solidFill>
                  <a:schemeClr val="accent1"/>
                </a:solidFill>
              </a:rPr>
              <a:t>Mass Edit Tool &amp; Notification Preferences</a:t>
            </a:r>
            <a:endParaRPr lang="de-DE" dirty="0">
              <a:solidFill>
                <a:schemeClr val="accent1"/>
              </a:solidFill>
            </a:endParaRPr>
          </a:p>
        </p:txBody>
      </p:sp>
      <p:pic>
        <p:nvPicPr>
          <p:cNvPr id="6" name="Illustration" descr="Example of an illustration" title="Illustration for title slide"/>
          <p:cNvPicPr>
            <a:picLocks noGrp="1" noChangeAspect="1"/>
          </p:cNvPicPr>
          <p:nvPr>
            <p:ph type="pic" sz="quarter" idx="12"/>
          </p:nvPr>
        </p:nvPicPr>
        <p:blipFill>
          <a:blip r:embed="rId2"/>
          <a:srcRect t="3106" b="3106"/>
          <a:stretch>
            <a:fillRect/>
          </a:stretch>
        </p:blipFill>
        <p:spPr bwMode="invGray"/>
      </p:pic>
    </p:spTree>
    <p:extLst>
      <p:ext uri="{BB962C8B-B14F-4D97-AF65-F5344CB8AC3E}">
        <p14:creationId xmlns:p14="http://schemas.microsoft.com/office/powerpoint/2010/main" val="181920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62B45-6FEF-453F-ACB8-852931D9EFD0}"/>
              </a:ext>
            </a:extLst>
          </p:cNvPr>
          <p:cNvSpPr>
            <a:spLocks noGrp="1"/>
          </p:cNvSpPr>
          <p:nvPr>
            <p:ph type="body" sz="quarter" idx="10"/>
          </p:nvPr>
        </p:nvSpPr>
        <p:spPr>
          <a:xfrm>
            <a:off x="504000" y="469783"/>
            <a:ext cx="11186477" cy="5679347"/>
          </a:xfrm>
        </p:spPr>
        <p:txBody>
          <a:bodyPr>
            <a:normAutofit/>
          </a:bodyPr>
          <a:lstStyle/>
          <a:p>
            <a:r>
              <a:rPr lang="en-US" dirty="0">
                <a:solidFill>
                  <a:schemeClr val="accent1"/>
                </a:solidFill>
              </a:rPr>
              <a:t>Limitations of Mass Edit Project</a:t>
            </a:r>
            <a:br>
              <a:rPr lang="en-US" dirty="0">
                <a:solidFill>
                  <a:schemeClr val="accent1"/>
                </a:solidFill>
              </a:rPr>
            </a:br>
            <a:endParaRPr lang="en-US" dirty="0">
              <a:solidFill>
                <a:schemeClr val="accent1"/>
              </a:solidFill>
            </a:endParaRPr>
          </a:p>
          <a:p>
            <a:pPr lvl="2">
              <a:buFont typeface="Courier New" panose="02070309020205020404" pitchFamily="49" charset="0"/>
              <a:buChar char="o"/>
            </a:pPr>
            <a:r>
              <a:rPr lang="en-US" dirty="0"/>
              <a:t>All selected projects will be updated with one / same / constant value. Different values for different projects cannot be done.</a:t>
            </a:r>
          </a:p>
          <a:p>
            <a:pPr lvl="2"/>
            <a:endParaRPr lang="en-US" dirty="0"/>
          </a:p>
          <a:p>
            <a:pPr lvl="2">
              <a:buFont typeface="Courier New" panose="02070309020205020404" pitchFamily="49" charset="0"/>
              <a:buChar char="o"/>
            </a:pPr>
            <a:r>
              <a:rPr lang="en-US" dirty="0"/>
              <a:t>Few Out of the Box fields cannot be updated.</a:t>
            </a:r>
          </a:p>
          <a:p>
            <a:pPr marL="637164" lvl="1" indent="-457200"/>
            <a:r>
              <a:rPr lang="en-US" dirty="0"/>
              <a:t>Hierarchical Type</a:t>
            </a:r>
          </a:p>
          <a:p>
            <a:pPr marL="637164" lvl="1" indent="-457200"/>
            <a:r>
              <a:rPr lang="en-US" dirty="0"/>
              <a:t>Parent Agreement</a:t>
            </a:r>
          </a:p>
          <a:p>
            <a:pPr marL="637164" lvl="1" indent="-457200"/>
            <a:r>
              <a:rPr lang="en-US" dirty="0"/>
              <a:t>Title</a:t>
            </a:r>
          </a:p>
          <a:p>
            <a:pPr marL="637164" lvl="1" indent="-457200"/>
            <a:r>
              <a:rPr lang="en-US" dirty="0"/>
              <a:t>Contract status</a:t>
            </a:r>
          </a:p>
          <a:p>
            <a:pPr marL="637164" lvl="1" indent="-457200"/>
            <a:r>
              <a:rPr lang="en-US" dirty="0"/>
              <a:t>Test Project</a:t>
            </a:r>
          </a:p>
          <a:p>
            <a:pPr lvl="1" indent="0">
              <a:buNone/>
            </a:pPr>
            <a:endParaRPr lang="en-US" b="1" dirty="0"/>
          </a:p>
          <a:p>
            <a:r>
              <a:rPr lang="en-US" dirty="0">
                <a:solidFill>
                  <a:schemeClr val="accent1"/>
                </a:solidFill>
              </a:rPr>
              <a:t>Limitations of Mass Delete Project</a:t>
            </a:r>
            <a:br>
              <a:rPr lang="en-US" dirty="0">
                <a:solidFill>
                  <a:schemeClr val="accent1"/>
                </a:solidFill>
              </a:rPr>
            </a:br>
            <a:endParaRPr lang="en-US" dirty="0">
              <a:solidFill>
                <a:schemeClr val="accent1"/>
              </a:solidFill>
            </a:endParaRPr>
          </a:p>
          <a:p>
            <a:pPr lvl="2">
              <a:buFont typeface="Courier New" panose="02070309020205020404" pitchFamily="49" charset="0"/>
              <a:buChar char="o"/>
            </a:pPr>
            <a:r>
              <a:rPr lang="en-US" dirty="0"/>
              <a:t>Contract Workspace having Terms document cannot be deleted in this tool.</a:t>
            </a:r>
          </a:p>
          <a:p>
            <a:pPr marL="457200" indent="-457200">
              <a:buFont typeface="+mj-lt"/>
              <a:buAutoNum type="arabicPeriod"/>
            </a:pPr>
            <a:endParaRPr lang="en-US" dirty="0">
              <a:solidFill>
                <a:schemeClr val="accent1"/>
              </a:solidFill>
            </a:endParaRPr>
          </a:p>
          <a:p>
            <a:pPr marL="457200" indent="-457200">
              <a:buFont typeface="+mj-lt"/>
              <a:buAutoNum type="arabicPeriod"/>
            </a:pPr>
            <a:endParaRPr lang="en-US" dirty="0"/>
          </a:p>
          <a:p>
            <a:pPr marL="637164" lvl="1" indent="-457200"/>
            <a:endParaRPr lang="en-US" dirty="0"/>
          </a:p>
          <a:p>
            <a:pPr marL="637164" lvl="1" indent="-457200"/>
            <a:endParaRPr lang="en-US" dirty="0"/>
          </a:p>
          <a:p>
            <a:pPr marL="637164" lvl="1" indent="-457200"/>
            <a:endParaRPr lang="en-US" dirty="0"/>
          </a:p>
        </p:txBody>
      </p:sp>
    </p:spTree>
    <p:extLst>
      <p:ext uri="{BB962C8B-B14F-4D97-AF65-F5344CB8AC3E}">
        <p14:creationId xmlns:p14="http://schemas.microsoft.com/office/powerpoint/2010/main" val="384950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62B45-6FEF-453F-ACB8-852931D9EFD0}"/>
              </a:ext>
            </a:extLst>
          </p:cNvPr>
          <p:cNvSpPr>
            <a:spLocks noGrp="1"/>
          </p:cNvSpPr>
          <p:nvPr>
            <p:ph type="body" sz="quarter" idx="10"/>
          </p:nvPr>
        </p:nvSpPr>
        <p:spPr>
          <a:xfrm>
            <a:off x="504000" y="369117"/>
            <a:ext cx="11186477" cy="5830348"/>
          </a:xfrm>
        </p:spPr>
        <p:txBody>
          <a:bodyPr>
            <a:normAutofit/>
          </a:bodyPr>
          <a:lstStyle/>
          <a:p>
            <a:pPr lvl="1" indent="0">
              <a:buNone/>
            </a:pPr>
            <a:r>
              <a:rPr lang="en-US" dirty="0">
                <a:solidFill>
                  <a:schemeClr val="accent1"/>
                </a:solidFill>
              </a:rPr>
              <a:t>Supporting Features</a:t>
            </a:r>
          </a:p>
          <a:p>
            <a:pPr lvl="1" indent="0">
              <a:buNone/>
            </a:pPr>
            <a:endParaRPr lang="en-US" dirty="0"/>
          </a:p>
          <a:p>
            <a:pPr marL="637164" lvl="1" indent="-457200"/>
            <a:r>
              <a:rPr lang="en-US" dirty="0"/>
              <a:t>Multiple ID search : CF-7476</a:t>
            </a:r>
          </a:p>
          <a:p>
            <a:pPr marL="644525" lvl="2" indent="-285750"/>
            <a:r>
              <a:rPr lang="en-US" dirty="0">
                <a:hlinkClick r:id="rId2"/>
              </a:rPr>
              <a:t>https://support.ariba.com/item/view/174556</a:t>
            </a:r>
            <a:endParaRPr lang="en-US" dirty="0"/>
          </a:p>
          <a:p>
            <a:pPr marL="644525" lvl="2" indent="-285750"/>
            <a:r>
              <a:rPr lang="en-US" dirty="0">
                <a:hlinkClick r:id="rId3"/>
              </a:rPr>
              <a:t>https://support.ariba.com/item/view/174553</a:t>
            </a:r>
            <a:endParaRPr lang="en-US" dirty="0"/>
          </a:p>
          <a:p>
            <a:pPr marL="637164" lvl="1" indent="-457200"/>
            <a:endParaRPr lang="en-US" dirty="0"/>
          </a:p>
          <a:p>
            <a:pPr lvl="1" indent="0">
              <a:buNone/>
            </a:pPr>
            <a:r>
              <a:rPr lang="en-US" dirty="0">
                <a:solidFill>
                  <a:schemeClr val="accent1"/>
                </a:solidFill>
              </a:rPr>
              <a:t>Steps / Procedure for Mass Editing field</a:t>
            </a:r>
          </a:p>
          <a:p>
            <a:pPr lvl="1" indent="0">
              <a:buNone/>
            </a:pPr>
            <a:endParaRPr lang="en-US" dirty="0">
              <a:solidFill>
                <a:schemeClr val="accent1"/>
              </a:solidFill>
            </a:endParaRPr>
          </a:p>
          <a:p>
            <a:pPr marL="465714" lvl="1" indent="-285750"/>
            <a:r>
              <a:rPr lang="en-US" dirty="0">
                <a:hlinkClick r:id="rId4"/>
              </a:rPr>
              <a:t>https://support.ariba.com/item/view/166672</a:t>
            </a:r>
            <a:endParaRPr lang="en-US" dirty="0"/>
          </a:p>
          <a:p>
            <a:pPr marL="465714" lvl="1" indent="-285750"/>
            <a:endParaRPr lang="en-US" dirty="0">
              <a:solidFill>
                <a:schemeClr val="accent1"/>
              </a:solidFill>
            </a:endParaRPr>
          </a:p>
          <a:p>
            <a:pPr lvl="1" indent="0">
              <a:buNone/>
            </a:pPr>
            <a:r>
              <a:rPr lang="en-US" dirty="0">
                <a:solidFill>
                  <a:schemeClr val="accent1"/>
                </a:solidFill>
              </a:rPr>
              <a:t>Steps / Procedure for Mass Editing Project Group</a:t>
            </a:r>
          </a:p>
          <a:p>
            <a:pPr lvl="1" indent="0">
              <a:buNone/>
            </a:pPr>
            <a:endParaRPr lang="en-US" dirty="0">
              <a:solidFill>
                <a:schemeClr val="accent1"/>
              </a:solidFill>
            </a:endParaRPr>
          </a:p>
          <a:p>
            <a:pPr marL="465714" lvl="1" indent="-285750"/>
            <a:r>
              <a:rPr lang="en-US" dirty="0">
                <a:solidFill>
                  <a:schemeClr val="accent1"/>
                </a:solidFill>
                <a:hlinkClick r:id="rId5"/>
              </a:rPr>
              <a:t>https://support.ariba.com/item/view/167497</a:t>
            </a:r>
            <a:endParaRPr lang="en-US" dirty="0">
              <a:solidFill>
                <a:schemeClr val="accent1"/>
              </a:solidFill>
            </a:endParaRPr>
          </a:p>
          <a:p>
            <a:pPr lvl="1" indent="0">
              <a:buNone/>
            </a:pPr>
            <a:endParaRPr lang="en-US" dirty="0">
              <a:solidFill>
                <a:schemeClr val="accent1"/>
              </a:solidFill>
            </a:endParaRPr>
          </a:p>
          <a:p>
            <a:pPr lvl="1" indent="0">
              <a:buNone/>
            </a:pPr>
            <a:r>
              <a:rPr lang="en-US" dirty="0">
                <a:solidFill>
                  <a:schemeClr val="accent1"/>
                </a:solidFill>
              </a:rPr>
              <a:t>Steps / Procedure for Mass uploading documents</a:t>
            </a:r>
          </a:p>
          <a:p>
            <a:pPr marL="465714" lvl="1" indent="-285750"/>
            <a:r>
              <a:rPr lang="en-US" dirty="0">
                <a:solidFill>
                  <a:schemeClr val="accent1"/>
                </a:solidFill>
                <a:hlinkClick r:id="rId6"/>
              </a:rPr>
              <a:t>https://support.ariba.com/item/view/197370</a:t>
            </a:r>
            <a:endParaRPr lang="en-US" dirty="0">
              <a:solidFill>
                <a:schemeClr val="accent1"/>
              </a:solidFill>
            </a:endParaRPr>
          </a:p>
          <a:p>
            <a:pPr marL="465714" lvl="1" indent="-285750"/>
            <a:endParaRPr lang="en-US" dirty="0">
              <a:solidFill>
                <a:schemeClr val="accent1"/>
              </a:solidFill>
            </a:endParaRPr>
          </a:p>
        </p:txBody>
      </p:sp>
    </p:spTree>
    <p:extLst>
      <p:ext uri="{BB962C8B-B14F-4D97-AF65-F5344CB8AC3E}">
        <p14:creationId xmlns:p14="http://schemas.microsoft.com/office/powerpoint/2010/main" val="321283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CD35FC-90FB-4A83-8675-766918A54CD2}"/>
              </a:ext>
            </a:extLst>
          </p:cNvPr>
          <p:cNvSpPr>
            <a:spLocks noGrp="1"/>
          </p:cNvSpPr>
          <p:nvPr>
            <p:ph type="body" sz="quarter" idx="10"/>
          </p:nvPr>
        </p:nvSpPr>
        <p:spPr>
          <a:xfrm>
            <a:off x="504348" y="420375"/>
            <a:ext cx="11186477" cy="5753922"/>
          </a:xfrm>
        </p:spPr>
        <p:txBody>
          <a:bodyPr/>
          <a:lstStyle/>
          <a:p>
            <a:r>
              <a:rPr lang="en-US" dirty="0">
                <a:solidFill>
                  <a:schemeClr val="accent1"/>
                </a:solidFill>
              </a:rPr>
              <a:t>Replace user in all projects</a:t>
            </a:r>
            <a:endParaRPr lang="en-US" dirty="0"/>
          </a:p>
          <a:p>
            <a:pPr marL="342900" indent="-342900">
              <a:buFont typeface="Arial" panose="020B0604020202020204" pitchFamily="34" charset="0"/>
              <a:buChar char="•"/>
            </a:pPr>
            <a:r>
              <a:rPr lang="en-US" dirty="0"/>
              <a:t>Transfer of project ownership or user responsibility to new user.</a:t>
            </a:r>
          </a:p>
          <a:p>
            <a:pPr marL="342900" indent="-342900">
              <a:buFont typeface="Arial" panose="020B0604020202020204" pitchFamily="34" charset="0"/>
              <a:buChar char="•"/>
            </a:pPr>
            <a:r>
              <a:rPr lang="en-US" dirty="0"/>
              <a:t>User leaves the organization.</a:t>
            </a:r>
          </a:p>
          <a:p>
            <a:pPr marL="342900" indent="-342900">
              <a:buFont typeface="Arial" panose="020B0604020202020204" pitchFamily="34" charset="0"/>
              <a:buChar char="•"/>
            </a:pPr>
            <a:r>
              <a:rPr lang="en-US" dirty="0"/>
              <a:t>Owner, custom user field, project group and approvers of completed task gets replaced.</a:t>
            </a:r>
          </a:p>
          <a:p>
            <a:r>
              <a:rPr lang="en-US" dirty="0">
                <a:solidFill>
                  <a:schemeClr val="accent1"/>
                </a:solidFill>
              </a:rPr>
              <a:t>Steps to Replace User in all Projects</a:t>
            </a:r>
          </a:p>
          <a:p>
            <a:pPr marL="342900" indent="-342900">
              <a:buFont typeface="Arial" panose="020B0604020202020204" pitchFamily="34" charset="0"/>
              <a:buChar char="•"/>
            </a:pPr>
            <a:r>
              <a:rPr lang="en-US" dirty="0">
                <a:hlinkClick r:id="rId2"/>
              </a:rPr>
              <a:t>https://support.ariba.com/item/view/145282</a:t>
            </a:r>
            <a:endParaRPr lang="en-US" dirty="0"/>
          </a:p>
          <a:p>
            <a:r>
              <a:rPr lang="en-US" dirty="0">
                <a:solidFill>
                  <a:schemeClr val="accent1"/>
                </a:solidFill>
              </a:rPr>
              <a:t>Limitations</a:t>
            </a:r>
          </a:p>
          <a:p>
            <a:pPr marL="342900" indent="-342900">
              <a:buFont typeface="Arial" panose="020B0604020202020204" pitchFamily="34" charset="0"/>
              <a:buChar char="•"/>
            </a:pPr>
            <a:r>
              <a:rPr lang="en-US" dirty="0"/>
              <a:t>Does not replace user added as approver to a task at template level.</a:t>
            </a:r>
          </a:p>
          <a:p>
            <a:pPr marL="342900" indent="-342900">
              <a:buFont typeface="Arial" panose="020B0604020202020204" pitchFamily="34" charset="0"/>
              <a:buChar char="•"/>
            </a:pPr>
            <a:r>
              <a:rPr lang="en-US" dirty="0"/>
              <a:t>Ad-hoc task approvers will be replaced.</a:t>
            </a:r>
            <a:endParaRPr lang="en-US" dirty="0">
              <a:solidFill>
                <a:schemeClr val="accent1"/>
              </a:solidFill>
            </a:endParaRPr>
          </a:p>
          <a:p>
            <a:pPr marL="342900" indent="-342900">
              <a:buFont typeface="Arial" panose="020B0604020202020204" pitchFamily="34" charset="0"/>
              <a:buChar char="•"/>
            </a:pPr>
            <a:r>
              <a:rPr lang="en-US" dirty="0">
                <a:solidFill>
                  <a:schemeClr val="accent1"/>
                </a:solidFill>
                <a:hlinkClick r:id="rId3"/>
              </a:rPr>
              <a:t>https://support.ariba.com/item/view/175559</a:t>
            </a:r>
            <a:endParaRPr lang="en-US" dirty="0">
              <a:solidFill>
                <a:schemeClr val="accent1"/>
              </a:solidFill>
            </a:endParaRPr>
          </a:p>
          <a:p>
            <a:endParaRPr lang="en-US" dirty="0">
              <a:solidFill>
                <a:schemeClr val="accent1"/>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9371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A2CFB-D3EC-4A3E-A89C-967DEBD2C6CF}"/>
              </a:ext>
            </a:extLst>
          </p:cNvPr>
          <p:cNvSpPr>
            <a:spLocks noGrp="1"/>
          </p:cNvSpPr>
          <p:nvPr>
            <p:ph type="body" sz="quarter" idx="10"/>
          </p:nvPr>
        </p:nvSpPr>
        <p:spPr>
          <a:xfrm>
            <a:off x="503999" y="461394"/>
            <a:ext cx="11186477" cy="5874606"/>
          </a:xfrm>
        </p:spPr>
        <p:txBody>
          <a:bodyPr/>
          <a:lstStyle/>
          <a:p>
            <a:pPr algn="ctr"/>
            <a:endParaRPr lang="en-US" dirty="0"/>
          </a:p>
          <a:p>
            <a:pPr algn="ctr"/>
            <a:endParaRPr lang="en-US" dirty="0"/>
          </a:p>
          <a:p>
            <a:pPr algn="ctr"/>
            <a:endParaRPr lang="en-US" dirty="0"/>
          </a:p>
          <a:p>
            <a:pPr algn="ctr"/>
            <a:endParaRPr lang="en-US" dirty="0"/>
          </a:p>
          <a:p>
            <a:pPr algn="ctr"/>
            <a:r>
              <a:rPr lang="en-US" sz="8000" dirty="0">
                <a:solidFill>
                  <a:schemeClr val="accent1"/>
                </a:solidFill>
              </a:rPr>
              <a:t>DEMO</a:t>
            </a:r>
          </a:p>
        </p:txBody>
      </p:sp>
    </p:spTree>
    <p:extLst>
      <p:ext uri="{BB962C8B-B14F-4D97-AF65-F5344CB8AC3E}">
        <p14:creationId xmlns:p14="http://schemas.microsoft.com/office/powerpoint/2010/main" val="257368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p:txBody>
          <a:bodyPr/>
          <a:lstStyle/>
          <a:p>
            <a:pPr algn="ctr"/>
            <a:r>
              <a:rPr lang="en-US" sz="4000" dirty="0">
                <a:solidFill>
                  <a:schemeClr val="accent1"/>
                </a:solidFill>
              </a:rPr>
              <a:t>Notification Preference / Profiles / Parameters</a:t>
            </a:r>
          </a:p>
        </p:txBody>
      </p:sp>
      <p:pic>
        <p:nvPicPr>
          <p:cNvPr id="6" name="Divider Image Placeholder">
            <a:extLst>
              <a:ext uri="{FF2B5EF4-FFF2-40B4-BE49-F238E27FC236}">
                <a16:creationId xmlns:a16="http://schemas.microsoft.com/office/drawing/2014/main" id="{D2BEE16A-A830-4ED4-95FF-D97EA39A69F4}"/>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34" b="34"/>
          <a:stretch/>
        </p:blipFill>
        <p:spPr>
          <a:prstGeom prst="rect">
            <a:avLst/>
          </a:prstGeom>
        </p:spPr>
      </p:pic>
    </p:spTree>
    <p:extLst>
      <p:ext uri="{BB962C8B-B14F-4D97-AF65-F5344CB8AC3E}">
        <p14:creationId xmlns:p14="http://schemas.microsoft.com/office/powerpoint/2010/main" val="311573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CBCBD-16EB-43B4-AC9A-E4EB4E14C00F}"/>
              </a:ext>
            </a:extLst>
          </p:cNvPr>
          <p:cNvSpPr>
            <a:spLocks noGrp="1"/>
          </p:cNvSpPr>
          <p:nvPr>
            <p:ph type="body" sz="quarter" idx="10"/>
          </p:nvPr>
        </p:nvSpPr>
        <p:spPr>
          <a:xfrm>
            <a:off x="504001" y="989901"/>
            <a:ext cx="7884990" cy="5186708"/>
          </a:xfrm>
        </p:spPr>
        <p:txBody>
          <a:bodyPr>
            <a:normAutofit/>
          </a:bodyPr>
          <a:lstStyle/>
          <a:p>
            <a:pPr marL="342900" indent="-342900">
              <a:buFont typeface="Arial" panose="020B0604020202020204" pitchFamily="34" charset="0"/>
              <a:buChar char="•"/>
            </a:pPr>
            <a:r>
              <a:rPr lang="en-US" dirty="0"/>
              <a:t>Users can choose the notifications they wish to receive from the system.</a:t>
            </a:r>
          </a:p>
          <a:p>
            <a:pPr marL="342900" indent="-342900">
              <a:buFont typeface="Arial" panose="020B0604020202020204" pitchFamily="34" charset="0"/>
              <a:buChar char="•"/>
            </a:pPr>
            <a:r>
              <a:rPr lang="en-US" dirty="0"/>
              <a:t>Click on </a:t>
            </a:r>
            <a:r>
              <a:rPr lang="en-US" dirty="0">
                <a:solidFill>
                  <a:schemeClr val="accent1"/>
                </a:solidFill>
              </a:rPr>
              <a:t>your name </a:t>
            </a:r>
            <a:r>
              <a:rPr lang="en-US" dirty="0"/>
              <a:t>at top right corner, under </a:t>
            </a:r>
            <a:r>
              <a:rPr lang="en-US" dirty="0">
                <a:solidFill>
                  <a:schemeClr val="accent1"/>
                </a:solidFill>
              </a:rPr>
              <a:t>Preference</a:t>
            </a:r>
            <a:r>
              <a:rPr lang="en-US" dirty="0"/>
              <a:t> section click </a:t>
            </a:r>
            <a:r>
              <a:rPr lang="en-US" dirty="0">
                <a:solidFill>
                  <a:schemeClr val="accent1"/>
                </a:solidFill>
              </a:rPr>
              <a:t>Change Notification Preferences</a:t>
            </a:r>
            <a:r>
              <a:rPr lang="en-US" dirty="0"/>
              <a:t>. It is specific to user and can be customized.</a:t>
            </a:r>
          </a:p>
          <a:p>
            <a:pPr marL="702828" lvl="2" indent="-342900">
              <a:buFont typeface="Wingdings" panose="05000000000000000000" pitchFamily="2" charset="2"/>
              <a:buChar char="ü"/>
            </a:pPr>
            <a:r>
              <a:rPr lang="en-US" dirty="0">
                <a:hlinkClick r:id="rId2"/>
              </a:rPr>
              <a:t>https://support.ariba.com/item/view/164841</a:t>
            </a:r>
            <a:endParaRPr lang="en-US" dirty="0"/>
          </a:p>
          <a:p>
            <a:pPr marL="342900" indent="-342900">
              <a:buFont typeface="Arial" panose="020B0604020202020204" pitchFamily="34" charset="0"/>
              <a:buChar char="•"/>
            </a:pPr>
            <a:r>
              <a:rPr lang="en-US" dirty="0"/>
              <a:t>Email Notification Preferences for newly added users are enabled by default provided parameter value is </a:t>
            </a:r>
            <a:r>
              <a:rPr lang="en-US" dirty="0" err="1">
                <a:solidFill>
                  <a:schemeClr val="accent1"/>
                </a:solidFill>
              </a:rPr>
              <a:t>aribasystem</a:t>
            </a:r>
            <a:r>
              <a:rPr lang="en-US" dirty="0"/>
              <a:t>.</a:t>
            </a:r>
          </a:p>
          <a:p>
            <a:pPr marL="342900" indent="-342900">
              <a:buFont typeface="Arial" panose="020B0604020202020204" pitchFamily="34" charset="0"/>
              <a:buChar char="•"/>
            </a:pPr>
            <a:r>
              <a:rPr lang="en-US" dirty="0"/>
              <a:t>Parameter “</a:t>
            </a:r>
            <a:r>
              <a:rPr lang="en-US" dirty="0" err="1">
                <a:solidFill>
                  <a:schemeClr val="accent1"/>
                </a:solidFill>
              </a:rPr>
              <a:t>Application.ACM.DefaultNotificationPreferencesUser</a:t>
            </a:r>
            <a:r>
              <a:rPr lang="en-US" dirty="0"/>
              <a:t>” can be defined with specific user ID and this user’s Notification Preferences would be default for newly created users.</a:t>
            </a:r>
          </a:p>
          <a:p>
            <a:pPr marL="702828" lvl="2" indent="-342900">
              <a:buFont typeface="Wingdings" panose="05000000000000000000" pitchFamily="2" charset="2"/>
              <a:buChar char="ü"/>
            </a:pPr>
            <a:r>
              <a:rPr lang="en-US" dirty="0">
                <a:hlinkClick r:id="rId3"/>
              </a:rPr>
              <a:t>https://support.ariba.com/item/view/158153</a:t>
            </a:r>
            <a:endParaRPr lang="en-US" dirty="0"/>
          </a:p>
          <a:p>
            <a:pPr marL="702828" lvl="2" indent="-342900">
              <a:buFont typeface="Wingdings" panose="05000000000000000000" pitchFamily="2" charset="2"/>
              <a:buChar char="ü"/>
            </a:pPr>
            <a:r>
              <a:rPr lang="en-US" dirty="0">
                <a:hlinkClick r:id="rId4"/>
              </a:rPr>
              <a:t>https://support.ariba.com/item/view/134428</a:t>
            </a:r>
            <a:endParaRPr lang="en-US" dirty="0"/>
          </a:p>
          <a:p>
            <a:pPr marL="702828" lvl="2" indent="-342900">
              <a:buFont typeface="Wingdings" panose="05000000000000000000" pitchFamily="2" charset="2"/>
              <a:buChar char="ü"/>
            </a:pPr>
            <a:endParaRPr lang="en-US" dirty="0"/>
          </a:p>
          <a:p>
            <a:pPr lvl="2" indent="0">
              <a:buNone/>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6DFA4C79-69D7-44B4-AFDF-690D5D398287}"/>
              </a:ext>
            </a:extLst>
          </p:cNvPr>
          <p:cNvSpPr>
            <a:spLocks noGrp="1"/>
          </p:cNvSpPr>
          <p:nvPr>
            <p:ph type="title"/>
          </p:nvPr>
        </p:nvSpPr>
        <p:spPr>
          <a:xfrm>
            <a:off x="504001" y="312059"/>
            <a:ext cx="11186476" cy="369332"/>
          </a:xfrm>
        </p:spPr>
        <p:txBody>
          <a:bodyPr/>
          <a:lstStyle/>
          <a:p>
            <a:r>
              <a:rPr lang="en-US" dirty="0">
                <a:solidFill>
                  <a:schemeClr val="accent1"/>
                </a:solidFill>
              </a:rPr>
              <a:t>Notification Preferences</a:t>
            </a:r>
            <a:endParaRPr lang="en-US" dirty="0"/>
          </a:p>
        </p:txBody>
      </p:sp>
      <p:pic>
        <p:nvPicPr>
          <p:cNvPr id="4" name="Picture 3">
            <a:extLst>
              <a:ext uri="{FF2B5EF4-FFF2-40B4-BE49-F238E27FC236}">
                <a16:creationId xmlns:a16="http://schemas.microsoft.com/office/drawing/2014/main" id="{8EFFF5FA-980B-4D30-82C7-FDA199F7AD09}"/>
              </a:ext>
            </a:extLst>
          </p:cNvPr>
          <p:cNvPicPr>
            <a:picLocks noChangeAspect="1"/>
          </p:cNvPicPr>
          <p:nvPr/>
        </p:nvPicPr>
        <p:blipFill>
          <a:blip r:embed="rId5"/>
          <a:stretch>
            <a:fillRect/>
          </a:stretch>
        </p:blipFill>
        <p:spPr>
          <a:xfrm>
            <a:off x="8795784" y="909637"/>
            <a:ext cx="2724150" cy="5038725"/>
          </a:xfrm>
          <a:prstGeom prst="rect">
            <a:avLst/>
          </a:prstGeom>
        </p:spPr>
      </p:pic>
    </p:spTree>
    <p:extLst>
      <p:ext uri="{BB962C8B-B14F-4D97-AF65-F5344CB8AC3E}">
        <p14:creationId xmlns:p14="http://schemas.microsoft.com/office/powerpoint/2010/main" val="380502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B617B5-0F4C-4366-B7A8-8F85F645ABA9}"/>
              </a:ext>
            </a:extLst>
          </p:cNvPr>
          <p:cNvSpPr>
            <a:spLocks noGrp="1"/>
          </p:cNvSpPr>
          <p:nvPr>
            <p:ph type="body" sz="quarter" idx="10"/>
          </p:nvPr>
        </p:nvSpPr>
        <p:spPr>
          <a:xfrm>
            <a:off x="504001" y="1150217"/>
            <a:ext cx="11185200" cy="4716000"/>
          </a:xfrm>
        </p:spPr>
        <p:txBody>
          <a:bodyPr/>
          <a:lstStyle/>
          <a:p>
            <a:r>
              <a:rPr lang="en-US" dirty="0"/>
              <a:t>Configure task reminder notifications – Pending, Overdue and Completed.</a:t>
            </a:r>
          </a:p>
          <a:p>
            <a:r>
              <a:rPr lang="en-US" dirty="0"/>
              <a:t>In template, go to </a:t>
            </a:r>
            <a:r>
              <a:rPr lang="en-US" dirty="0">
                <a:solidFill>
                  <a:schemeClr val="accent1"/>
                </a:solidFill>
              </a:rPr>
              <a:t>Tasks tab &gt; Actions &gt; Notification Profiles</a:t>
            </a:r>
          </a:p>
        </p:txBody>
      </p:sp>
      <p:sp>
        <p:nvSpPr>
          <p:cNvPr id="3" name="Title 2">
            <a:extLst>
              <a:ext uri="{FF2B5EF4-FFF2-40B4-BE49-F238E27FC236}">
                <a16:creationId xmlns:a16="http://schemas.microsoft.com/office/drawing/2014/main" id="{C552C333-3F98-44D2-85B4-12D05841E65A}"/>
              </a:ext>
            </a:extLst>
          </p:cNvPr>
          <p:cNvSpPr>
            <a:spLocks noGrp="1"/>
          </p:cNvSpPr>
          <p:nvPr>
            <p:ph type="title"/>
          </p:nvPr>
        </p:nvSpPr>
        <p:spPr/>
        <p:txBody>
          <a:bodyPr/>
          <a:lstStyle/>
          <a:p>
            <a:r>
              <a:rPr lang="en-US" dirty="0">
                <a:solidFill>
                  <a:schemeClr val="accent1"/>
                </a:solidFill>
                <a:ea typeface="Tahoma" panose="020B0604030504040204" pitchFamily="34" charset="0"/>
                <a:cs typeface="Tahoma" panose="020B0604030504040204" pitchFamily="34" charset="0"/>
              </a:rPr>
              <a:t>Notification Profiles</a:t>
            </a:r>
            <a:endParaRPr lang="en-US" dirty="0"/>
          </a:p>
        </p:txBody>
      </p:sp>
      <p:pic>
        <p:nvPicPr>
          <p:cNvPr id="4" name="Picture 3">
            <a:extLst>
              <a:ext uri="{FF2B5EF4-FFF2-40B4-BE49-F238E27FC236}">
                <a16:creationId xmlns:a16="http://schemas.microsoft.com/office/drawing/2014/main" id="{6544B1C5-367E-43A0-9245-299A82D19A24}"/>
              </a:ext>
            </a:extLst>
          </p:cNvPr>
          <p:cNvPicPr>
            <a:picLocks noChangeAspect="1"/>
          </p:cNvPicPr>
          <p:nvPr/>
        </p:nvPicPr>
        <p:blipFill>
          <a:blip r:embed="rId2"/>
          <a:stretch>
            <a:fillRect/>
          </a:stretch>
        </p:blipFill>
        <p:spPr>
          <a:xfrm>
            <a:off x="464603" y="2619580"/>
            <a:ext cx="11263996" cy="1777274"/>
          </a:xfrm>
          <a:prstGeom prst="rect">
            <a:avLst/>
          </a:prstGeom>
        </p:spPr>
      </p:pic>
      <p:sp>
        <p:nvSpPr>
          <p:cNvPr id="5" name="Rectangle 4">
            <a:extLst>
              <a:ext uri="{FF2B5EF4-FFF2-40B4-BE49-F238E27FC236}">
                <a16:creationId xmlns:a16="http://schemas.microsoft.com/office/drawing/2014/main" id="{4F7FDF86-76BA-481F-8B29-4F157358BB2C}"/>
              </a:ext>
            </a:extLst>
          </p:cNvPr>
          <p:cNvSpPr/>
          <p:nvPr/>
        </p:nvSpPr>
        <p:spPr>
          <a:xfrm>
            <a:off x="4331160" y="4875075"/>
            <a:ext cx="3530881" cy="769441"/>
          </a:xfrm>
          <a:prstGeom prst="rect">
            <a:avLst/>
          </a:prstGeom>
        </p:spPr>
        <p:txBody>
          <a:bodyPr wrap="square">
            <a:spAutoFit/>
          </a:bodyPr>
          <a:lstStyle/>
          <a:p>
            <a:pPr algn="ctr"/>
            <a:r>
              <a:rPr lang="en-US" sz="4400" b="1" dirty="0">
                <a:solidFill>
                  <a:schemeClr val="accent1"/>
                </a:solidFill>
              </a:rPr>
              <a:t>DEMO</a:t>
            </a:r>
            <a:endParaRPr lang="en-US" sz="4000" b="1" dirty="0"/>
          </a:p>
        </p:txBody>
      </p:sp>
    </p:spTree>
    <p:extLst>
      <p:ext uri="{BB962C8B-B14F-4D97-AF65-F5344CB8AC3E}">
        <p14:creationId xmlns:p14="http://schemas.microsoft.com/office/powerpoint/2010/main" val="43876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93CAE-5766-44B0-A535-CF50325D4E32}"/>
              </a:ext>
            </a:extLst>
          </p:cNvPr>
          <p:cNvSpPr>
            <a:spLocks noGrp="1"/>
          </p:cNvSpPr>
          <p:nvPr>
            <p:ph type="body" sz="quarter" idx="10"/>
          </p:nvPr>
        </p:nvSpPr>
        <p:spPr>
          <a:xfrm>
            <a:off x="505277" y="1141828"/>
            <a:ext cx="11185200" cy="4716000"/>
          </a:xfrm>
        </p:spPr>
        <p:txBody>
          <a:bodyPr/>
          <a:lstStyle/>
          <a:p>
            <a:r>
              <a:rPr lang="en-US" dirty="0"/>
              <a:t>Notification related to Task, Phase, Project and Organization.</a:t>
            </a:r>
            <a:br>
              <a:rPr lang="en-US" dirty="0"/>
            </a:br>
            <a:br>
              <a:rPr lang="en-US" dirty="0"/>
            </a:br>
            <a:r>
              <a:rPr lang="en-US" dirty="0"/>
              <a:t>List can be found here : </a:t>
            </a:r>
            <a:r>
              <a:rPr lang="en-US" dirty="0">
                <a:hlinkClick r:id="rId2"/>
              </a:rPr>
              <a:t>https://support.ariba.com/item/view/157424</a:t>
            </a:r>
            <a:endParaRPr lang="en-US" dirty="0"/>
          </a:p>
          <a:p>
            <a:r>
              <a:rPr lang="en-US" dirty="0"/>
              <a:t>These Notification content can be modified under </a:t>
            </a:r>
            <a:r>
              <a:rPr lang="en-US" b="1" dirty="0">
                <a:solidFill>
                  <a:schemeClr val="accent1"/>
                </a:solidFill>
              </a:rPr>
              <a:t>Project Email Template</a:t>
            </a:r>
          </a:p>
          <a:p>
            <a:endParaRPr lang="en-US" b="1" dirty="0">
              <a:solidFill>
                <a:schemeClr val="accent1"/>
              </a:solidFill>
            </a:endParaRPr>
          </a:p>
        </p:txBody>
      </p:sp>
      <p:sp>
        <p:nvSpPr>
          <p:cNvPr id="3" name="Title 2">
            <a:extLst>
              <a:ext uri="{FF2B5EF4-FFF2-40B4-BE49-F238E27FC236}">
                <a16:creationId xmlns:a16="http://schemas.microsoft.com/office/drawing/2014/main" id="{B3CE0EC8-2DE5-4E90-BA00-FC38F41FFA7B}"/>
              </a:ext>
            </a:extLst>
          </p:cNvPr>
          <p:cNvSpPr>
            <a:spLocks noGrp="1"/>
          </p:cNvSpPr>
          <p:nvPr>
            <p:ph type="title"/>
          </p:nvPr>
        </p:nvSpPr>
        <p:spPr/>
        <p:txBody>
          <a:bodyPr/>
          <a:lstStyle/>
          <a:p>
            <a:r>
              <a:rPr lang="en-US" dirty="0">
                <a:solidFill>
                  <a:schemeClr val="accent1"/>
                </a:solidFill>
              </a:rPr>
              <a:t>Notification Types</a:t>
            </a:r>
            <a:endParaRPr lang="en-US" dirty="0"/>
          </a:p>
        </p:txBody>
      </p:sp>
      <p:pic>
        <p:nvPicPr>
          <p:cNvPr id="4" name="Picture 3">
            <a:extLst>
              <a:ext uri="{FF2B5EF4-FFF2-40B4-BE49-F238E27FC236}">
                <a16:creationId xmlns:a16="http://schemas.microsoft.com/office/drawing/2014/main" id="{6524DE04-1519-491B-9C5D-8DCAC6706882}"/>
              </a:ext>
            </a:extLst>
          </p:cNvPr>
          <p:cNvPicPr>
            <a:picLocks noChangeAspect="1"/>
          </p:cNvPicPr>
          <p:nvPr/>
        </p:nvPicPr>
        <p:blipFill>
          <a:blip r:embed="rId3"/>
          <a:stretch>
            <a:fillRect/>
          </a:stretch>
        </p:blipFill>
        <p:spPr>
          <a:xfrm>
            <a:off x="504001" y="3011880"/>
            <a:ext cx="10936825" cy="2494567"/>
          </a:xfrm>
          <a:prstGeom prst="rect">
            <a:avLst/>
          </a:prstGeom>
        </p:spPr>
      </p:pic>
      <p:sp>
        <p:nvSpPr>
          <p:cNvPr id="5" name="Rectangle 4">
            <a:extLst>
              <a:ext uri="{FF2B5EF4-FFF2-40B4-BE49-F238E27FC236}">
                <a16:creationId xmlns:a16="http://schemas.microsoft.com/office/drawing/2014/main" id="{DF19F3DA-8527-4C7F-A5AB-DA93B42AB6F8}"/>
              </a:ext>
            </a:extLst>
          </p:cNvPr>
          <p:cNvSpPr/>
          <p:nvPr/>
        </p:nvSpPr>
        <p:spPr>
          <a:xfrm>
            <a:off x="5543241" y="5626995"/>
            <a:ext cx="1261884" cy="523220"/>
          </a:xfrm>
          <a:prstGeom prst="rect">
            <a:avLst/>
          </a:prstGeom>
        </p:spPr>
        <p:txBody>
          <a:bodyPr wrap="none">
            <a:spAutoFit/>
          </a:bodyPr>
          <a:lstStyle/>
          <a:p>
            <a:r>
              <a:rPr lang="en-US" sz="2800" b="1" dirty="0">
                <a:solidFill>
                  <a:schemeClr val="accent1"/>
                </a:solidFill>
              </a:rPr>
              <a:t>DEMO</a:t>
            </a:r>
            <a:endParaRPr lang="en-US" dirty="0"/>
          </a:p>
        </p:txBody>
      </p:sp>
    </p:spTree>
    <p:extLst>
      <p:ext uri="{BB962C8B-B14F-4D97-AF65-F5344CB8AC3E}">
        <p14:creationId xmlns:p14="http://schemas.microsoft.com/office/powerpoint/2010/main" val="293055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06DF10-4E4D-4711-B128-4B1B505E9B81}"/>
              </a:ext>
            </a:extLst>
          </p:cNvPr>
          <p:cNvSpPr>
            <a:spLocks noGrp="1"/>
          </p:cNvSpPr>
          <p:nvPr>
            <p:ph type="body" sz="quarter" idx="10"/>
          </p:nvPr>
        </p:nvSpPr>
        <p:spPr>
          <a:xfrm>
            <a:off x="504001" y="1071000"/>
            <a:ext cx="11185200" cy="5283000"/>
          </a:xfrm>
        </p:spPr>
        <p:txBody>
          <a:bodyPr>
            <a:normAutofit lnSpcReduction="10000"/>
          </a:bodyPr>
          <a:lstStyle/>
          <a:p>
            <a:r>
              <a:rPr lang="en-US" dirty="0"/>
              <a:t>Some notifications can be controlled by parameter toggle. This change will be applicable for all users. </a:t>
            </a:r>
            <a:br>
              <a:rPr lang="en-US" dirty="0"/>
            </a:br>
            <a:br>
              <a:rPr lang="en-US" dirty="0"/>
            </a:br>
            <a:r>
              <a:rPr lang="en-US" dirty="0"/>
              <a:t>These parameter toggle can be done in </a:t>
            </a:r>
            <a:r>
              <a:rPr lang="en-US" dirty="0">
                <a:solidFill>
                  <a:schemeClr val="accent1"/>
                </a:solidFill>
              </a:rPr>
              <a:t>Intelligent Configuration Manager (ICM)</a:t>
            </a:r>
            <a:r>
              <a:rPr lang="en-US" dirty="0"/>
              <a:t>. User must have </a:t>
            </a:r>
            <a:r>
              <a:rPr lang="en-US" dirty="0">
                <a:solidFill>
                  <a:schemeClr val="accent1"/>
                </a:solidFill>
              </a:rPr>
              <a:t>Customer Administrator </a:t>
            </a:r>
            <a:r>
              <a:rPr lang="en-US" dirty="0"/>
              <a:t>group to access this option.</a:t>
            </a:r>
            <a:r>
              <a:rPr lang="en-US" dirty="0">
                <a:solidFill>
                  <a:schemeClr val="accent1"/>
                </a:solidFill>
              </a:rPr>
              <a:t> </a:t>
            </a:r>
            <a:br>
              <a:rPr lang="en-US" dirty="0">
                <a:solidFill>
                  <a:schemeClr val="accent1"/>
                </a:solidFill>
              </a:rPr>
            </a:br>
            <a:br>
              <a:rPr lang="en-US" dirty="0">
                <a:solidFill>
                  <a:schemeClr val="accent1"/>
                </a:solidFill>
              </a:rPr>
            </a:br>
            <a:r>
              <a:rPr lang="en-US" dirty="0"/>
              <a:t>More details can be found here </a:t>
            </a:r>
            <a:r>
              <a:rPr lang="en-US" dirty="0">
                <a:solidFill>
                  <a:schemeClr val="accent1"/>
                </a:solidFill>
                <a:hlinkClick r:id="rId2"/>
              </a:rPr>
              <a:t>https://support.ariba.com/item/view/142776</a:t>
            </a:r>
            <a:endParaRPr lang="en-US" dirty="0">
              <a:solidFill>
                <a:schemeClr val="accent1"/>
              </a:solidFill>
            </a:endParaRPr>
          </a:p>
          <a:p>
            <a:endParaRPr lang="en-US" dirty="0">
              <a:solidFill>
                <a:schemeClr val="accent1"/>
              </a:solidFill>
            </a:endParaRPr>
          </a:p>
          <a:p>
            <a:endParaRPr lang="en-US" dirty="0">
              <a:solidFill>
                <a:schemeClr val="accent1"/>
              </a:solidFill>
            </a:endParaRPr>
          </a:p>
          <a:p>
            <a:endParaRPr lang="en-US" dirty="0">
              <a:solidFill>
                <a:schemeClr val="accent1"/>
              </a:solidFill>
            </a:endParaRPr>
          </a:p>
          <a:p>
            <a:br>
              <a:rPr lang="en-US" dirty="0">
                <a:solidFill>
                  <a:schemeClr val="accent1"/>
                </a:solidFill>
              </a:rPr>
            </a:br>
            <a:br>
              <a:rPr lang="en-US" dirty="0">
                <a:solidFill>
                  <a:schemeClr val="accent1"/>
                </a:solidFill>
              </a:rPr>
            </a:br>
            <a:endParaRPr lang="en-US" dirty="0">
              <a:solidFill>
                <a:schemeClr val="accent1"/>
              </a:solidFill>
            </a:endParaRPr>
          </a:p>
          <a:p>
            <a:endParaRPr lang="en-US" dirty="0"/>
          </a:p>
        </p:txBody>
      </p:sp>
      <p:sp>
        <p:nvSpPr>
          <p:cNvPr id="3" name="Title 2">
            <a:extLst>
              <a:ext uri="{FF2B5EF4-FFF2-40B4-BE49-F238E27FC236}">
                <a16:creationId xmlns:a16="http://schemas.microsoft.com/office/drawing/2014/main" id="{1D98434E-B692-4749-BD2F-752283CED1A9}"/>
              </a:ext>
            </a:extLst>
          </p:cNvPr>
          <p:cNvSpPr>
            <a:spLocks noGrp="1"/>
          </p:cNvSpPr>
          <p:nvPr>
            <p:ph type="title"/>
          </p:nvPr>
        </p:nvSpPr>
        <p:spPr/>
        <p:txBody>
          <a:bodyPr/>
          <a:lstStyle/>
          <a:p>
            <a:r>
              <a:rPr lang="en-US" dirty="0">
                <a:solidFill>
                  <a:schemeClr val="accent1"/>
                </a:solidFill>
              </a:rPr>
              <a:t>Notifications controlled by Parameters</a:t>
            </a:r>
            <a:endParaRPr lang="en-US" dirty="0"/>
          </a:p>
        </p:txBody>
      </p:sp>
      <p:pic>
        <p:nvPicPr>
          <p:cNvPr id="4" name="Picture 3">
            <a:extLst>
              <a:ext uri="{FF2B5EF4-FFF2-40B4-BE49-F238E27FC236}">
                <a16:creationId xmlns:a16="http://schemas.microsoft.com/office/drawing/2014/main" id="{F41C4BCF-4270-456F-A659-22C83E55839E}"/>
              </a:ext>
            </a:extLst>
          </p:cNvPr>
          <p:cNvPicPr>
            <a:picLocks noChangeAspect="1"/>
          </p:cNvPicPr>
          <p:nvPr/>
        </p:nvPicPr>
        <p:blipFill>
          <a:blip r:embed="rId3"/>
          <a:stretch>
            <a:fillRect/>
          </a:stretch>
        </p:blipFill>
        <p:spPr>
          <a:xfrm>
            <a:off x="1003024" y="3204595"/>
            <a:ext cx="10189126" cy="2959908"/>
          </a:xfrm>
          <a:prstGeom prst="rect">
            <a:avLst/>
          </a:prstGeom>
        </p:spPr>
      </p:pic>
      <p:sp>
        <p:nvSpPr>
          <p:cNvPr id="7" name="Rectangle 6">
            <a:extLst>
              <a:ext uri="{FF2B5EF4-FFF2-40B4-BE49-F238E27FC236}">
                <a16:creationId xmlns:a16="http://schemas.microsoft.com/office/drawing/2014/main" id="{136F22BE-20F6-48D1-86CB-0885C0F87D80}"/>
              </a:ext>
            </a:extLst>
          </p:cNvPr>
          <p:cNvSpPr/>
          <p:nvPr/>
        </p:nvSpPr>
        <p:spPr>
          <a:xfrm>
            <a:off x="5542603" y="6243083"/>
            <a:ext cx="1107996" cy="461665"/>
          </a:xfrm>
          <a:prstGeom prst="rect">
            <a:avLst/>
          </a:prstGeom>
        </p:spPr>
        <p:txBody>
          <a:bodyPr wrap="none">
            <a:spAutoFit/>
          </a:bodyPr>
          <a:lstStyle/>
          <a:p>
            <a:r>
              <a:rPr lang="en-US" sz="2400" b="1" dirty="0">
                <a:solidFill>
                  <a:schemeClr val="accent1"/>
                </a:solidFill>
              </a:rPr>
              <a:t>DEMO</a:t>
            </a:r>
            <a:endParaRPr lang="en-US" dirty="0"/>
          </a:p>
        </p:txBody>
      </p:sp>
    </p:spTree>
    <p:extLst>
      <p:ext uri="{BB962C8B-B14F-4D97-AF65-F5344CB8AC3E}">
        <p14:creationId xmlns:p14="http://schemas.microsoft.com/office/powerpoint/2010/main" val="65387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3999" y="385894"/>
            <a:ext cx="11186477" cy="5950106"/>
          </a:xfrm>
        </p:spPr>
        <p:txBody>
          <a:bodyPr>
            <a:normAutofit/>
          </a:bodyPr>
          <a:lstStyle/>
          <a:p>
            <a:pPr algn="ctr"/>
            <a:r>
              <a:rPr lang="en-US" sz="2800" b="1" dirty="0">
                <a:solidFill>
                  <a:schemeClr val="accent1"/>
                </a:solidFill>
              </a:rPr>
              <a:t>Parameters</a:t>
            </a:r>
            <a:endParaRPr lang="en-US" b="1" dirty="0"/>
          </a:p>
          <a:p>
            <a:pPr marL="457200" indent="-457200">
              <a:buFont typeface="+mj-lt"/>
              <a:buAutoNum type="arabicPeriod"/>
            </a:pPr>
            <a:r>
              <a:rPr lang="en-US" dirty="0" err="1">
                <a:solidFill>
                  <a:schemeClr val="accent1"/>
                </a:solidFill>
              </a:rPr>
              <a:t>Application.ACM.SendNotificationOnTeamAssignmentChange</a:t>
            </a:r>
            <a:r>
              <a:rPr lang="en-US" dirty="0"/>
              <a:t> </a:t>
            </a:r>
          </a:p>
          <a:p>
            <a:pPr marL="637164" lvl="1" indent="-457200">
              <a:buFont typeface="Wingdings" panose="05000000000000000000" pitchFamily="2" charset="2"/>
              <a:buChar char="v"/>
            </a:pPr>
            <a:r>
              <a:rPr lang="en-US" dirty="0"/>
              <a:t>Specifies whether or not an email will be sent to team members when they are added to or removed from a project group.</a:t>
            </a:r>
            <a:br>
              <a:rPr lang="en-US" dirty="0"/>
            </a:br>
            <a:endParaRPr lang="en-US" dirty="0"/>
          </a:p>
          <a:p>
            <a:pPr marL="457200" indent="-457200">
              <a:buFont typeface="+mj-lt"/>
              <a:buAutoNum type="arabicPeriod"/>
            </a:pPr>
            <a:r>
              <a:rPr lang="en-US" dirty="0" err="1">
                <a:solidFill>
                  <a:schemeClr val="accent1"/>
                </a:solidFill>
              </a:rPr>
              <a:t>Application.ACM.SendNotificationOnProjectStatusChange</a:t>
            </a:r>
            <a:r>
              <a:rPr lang="en-US" dirty="0">
                <a:solidFill>
                  <a:schemeClr val="accent1"/>
                </a:solidFill>
              </a:rPr>
              <a:t> </a:t>
            </a:r>
          </a:p>
          <a:p>
            <a:pPr marL="637164" lvl="1" indent="-457200">
              <a:buFont typeface="Wingdings" panose="05000000000000000000" pitchFamily="2" charset="2"/>
              <a:buChar char="v"/>
            </a:pPr>
            <a:r>
              <a:rPr lang="en-US" dirty="0"/>
              <a:t>Specifies whether or not an email will be sent to team members when a project status is changed.</a:t>
            </a:r>
            <a:br>
              <a:rPr lang="en-US" dirty="0"/>
            </a:br>
            <a:endParaRPr lang="en-US" dirty="0"/>
          </a:p>
          <a:p>
            <a:pPr marL="457200" indent="-457200">
              <a:buFont typeface="+mj-lt"/>
              <a:buAutoNum type="arabicPeriod"/>
            </a:pPr>
            <a:r>
              <a:rPr lang="en-US" dirty="0" err="1">
                <a:solidFill>
                  <a:schemeClr val="accent1"/>
                </a:solidFill>
              </a:rPr>
              <a:t>Application.ACM.SendNotificationOnProjectCreate</a:t>
            </a:r>
            <a:r>
              <a:rPr lang="en-US" dirty="0">
                <a:solidFill>
                  <a:schemeClr val="accent1"/>
                </a:solidFill>
              </a:rPr>
              <a:t> </a:t>
            </a:r>
          </a:p>
          <a:p>
            <a:pPr marL="637164" lvl="1" indent="-457200">
              <a:buFont typeface="Wingdings" panose="05000000000000000000" pitchFamily="2" charset="2"/>
              <a:buChar char="v"/>
            </a:pPr>
            <a:r>
              <a:rPr lang="en-US" dirty="0"/>
              <a:t>Specifies whether or not an email will be sent to team members when a project is created. Group must have role </a:t>
            </a:r>
            <a:r>
              <a:rPr lang="en-US" b="1" dirty="0"/>
              <a:t>Active Team Member</a:t>
            </a:r>
            <a:r>
              <a:rPr lang="en-US" dirty="0"/>
              <a:t> at the project level to receive this notification.</a:t>
            </a:r>
            <a:br>
              <a:rPr lang="en-US" dirty="0"/>
            </a:br>
            <a:endParaRPr lang="en-US" dirty="0"/>
          </a:p>
          <a:p>
            <a:pPr marL="457200" indent="-457200">
              <a:buFont typeface="+mj-lt"/>
              <a:buAutoNum type="arabicPeriod" startAt="4"/>
            </a:pPr>
            <a:r>
              <a:rPr lang="en-US" dirty="0">
                <a:solidFill>
                  <a:schemeClr val="accent1"/>
                </a:solidFill>
              </a:rPr>
              <a:t>Application.ACM.SendNotificationForTaskAssignmentDuringProjectCreate</a:t>
            </a:r>
          </a:p>
          <a:p>
            <a:pPr marL="637164" lvl="1" indent="-457200">
              <a:buFont typeface="Wingdings" panose="05000000000000000000" pitchFamily="2" charset="2"/>
              <a:buChar char="v"/>
            </a:pPr>
            <a:r>
              <a:rPr lang="en-US" dirty="0"/>
              <a:t>Specifies whether to send an email to the task owner when a project is created.</a:t>
            </a:r>
          </a:p>
          <a:p>
            <a:pPr lvl="1" indent="0">
              <a:buNone/>
            </a:pPr>
            <a:endParaRPr lang="en-US" dirty="0"/>
          </a:p>
          <a:p>
            <a:pPr lvl="0"/>
            <a:endParaRPr lang="en-US" dirty="0"/>
          </a:p>
        </p:txBody>
      </p:sp>
    </p:spTree>
    <p:extLst>
      <p:ext uri="{BB962C8B-B14F-4D97-AF65-F5344CB8AC3E}">
        <p14:creationId xmlns:p14="http://schemas.microsoft.com/office/powerpoint/2010/main" val="4210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a:xfrm>
            <a:off x="420111" y="1217329"/>
            <a:ext cx="11185200" cy="4716000"/>
          </a:xfrm>
        </p:spPr>
        <p:txBody>
          <a:bodyPr>
            <a:normAutofit lnSpcReduction="10000"/>
          </a:bodyPr>
          <a:lstStyle/>
          <a:p>
            <a:r>
              <a:rPr lang="en-US" dirty="0">
                <a:solidFill>
                  <a:schemeClr val="accent1"/>
                </a:solidFill>
              </a:rPr>
              <a:t>Mass Edit Tool</a:t>
            </a:r>
          </a:p>
          <a:p>
            <a:pPr lvl="1"/>
            <a:r>
              <a:rPr lang="en-US" dirty="0"/>
              <a:t>Navigation</a:t>
            </a:r>
          </a:p>
          <a:p>
            <a:pPr lvl="1"/>
            <a:r>
              <a:rPr lang="en-US" dirty="0"/>
              <a:t>Permissions &amp; Supporting Features</a:t>
            </a:r>
          </a:p>
          <a:p>
            <a:pPr lvl="1"/>
            <a:r>
              <a:rPr lang="en-US" dirty="0"/>
              <a:t>Purpose </a:t>
            </a:r>
          </a:p>
          <a:p>
            <a:pPr lvl="1"/>
            <a:r>
              <a:rPr lang="en-US" dirty="0"/>
              <a:t>Steps / Procedure</a:t>
            </a:r>
          </a:p>
          <a:p>
            <a:pPr lvl="1"/>
            <a:r>
              <a:rPr lang="en-US" dirty="0"/>
              <a:t>Demo</a:t>
            </a:r>
          </a:p>
          <a:p>
            <a:pPr lvl="1"/>
            <a:r>
              <a:rPr lang="en-US" dirty="0"/>
              <a:t>Limitations</a:t>
            </a:r>
          </a:p>
          <a:p>
            <a:pPr lvl="1"/>
            <a:r>
              <a:rPr lang="en-US" dirty="0"/>
              <a:t>General Questions</a:t>
            </a:r>
          </a:p>
          <a:p>
            <a:r>
              <a:rPr lang="en-US" dirty="0">
                <a:solidFill>
                  <a:schemeClr val="accent1"/>
                </a:solidFill>
              </a:rPr>
              <a:t>Notification Checks</a:t>
            </a:r>
          </a:p>
          <a:p>
            <a:pPr lvl="1"/>
            <a:r>
              <a:rPr lang="en-US" dirty="0"/>
              <a:t>Notification Preferences</a:t>
            </a:r>
          </a:p>
          <a:p>
            <a:pPr lvl="1"/>
            <a:r>
              <a:rPr lang="en-US" dirty="0"/>
              <a:t>Notification Profiles</a:t>
            </a:r>
          </a:p>
          <a:p>
            <a:pPr lvl="1"/>
            <a:r>
              <a:rPr lang="en-US" dirty="0"/>
              <a:t>Notification types </a:t>
            </a:r>
          </a:p>
          <a:p>
            <a:pPr lvl="1"/>
            <a:r>
              <a:rPr lang="en-US" dirty="0"/>
              <a:t>Notifications controlled by parameters</a:t>
            </a:r>
          </a:p>
          <a:p>
            <a:pPr lvl="1"/>
            <a:endParaRPr lang="en-US" dirty="0"/>
          </a:p>
        </p:txBody>
      </p:sp>
      <p:sp>
        <p:nvSpPr>
          <p:cNvPr id="2" name="Agenda"/>
          <p:cNvSpPr>
            <a:spLocks noGrp="1"/>
          </p:cNvSpPr>
          <p:nvPr>
            <p:ph type="title"/>
          </p:nvPr>
        </p:nvSpPr>
        <p:spPr/>
        <p:txBody>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588A45-283D-4238-B783-1745F9418DB2}"/>
              </a:ext>
            </a:extLst>
          </p:cNvPr>
          <p:cNvSpPr>
            <a:spLocks noGrp="1"/>
          </p:cNvSpPr>
          <p:nvPr>
            <p:ph type="body" sz="quarter" idx="10"/>
          </p:nvPr>
        </p:nvSpPr>
        <p:spPr>
          <a:xfrm>
            <a:off x="503999" y="293615"/>
            <a:ext cx="11186477" cy="6107185"/>
          </a:xfrm>
        </p:spPr>
        <p:txBody>
          <a:bodyPr>
            <a:normAutofit/>
          </a:bodyPr>
          <a:lstStyle/>
          <a:p>
            <a:pPr marL="457200" indent="-457200">
              <a:buFont typeface="+mj-lt"/>
              <a:buAutoNum type="arabicPeriod" startAt="5"/>
            </a:pPr>
            <a:r>
              <a:rPr lang="en-US" dirty="0" err="1">
                <a:solidFill>
                  <a:schemeClr val="accent1"/>
                </a:solidFill>
              </a:rPr>
              <a:t>Application.ACM.EnableContractRequestExpirationAndNoticeEmail</a:t>
            </a:r>
            <a:endParaRPr lang="en-US" dirty="0">
              <a:solidFill>
                <a:schemeClr val="accent1"/>
              </a:solidFill>
            </a:endParaRPr>
          </a:p>
          <a:p>
            <a:pPr marL="637164" lvl="1" indent="-457200">
              <a:buFont typeface="Wingdings" panose="05000000000000000000" pitchFamily="2" charset="2"/>
              <a:buChar char="v"/>
            </a:pPr>
            <a:r>
              <a:rPr lang="en-US" dirty="0"/>
              <a:t>Specifies if expiration notifications and notice period notifications are sent for Ariba Contract Management contract requests and sales contract requests. If false, expiration notifications and notice period notifications are not sent and expiration and notice period email configuration fields are not shown.</a:t>
            </a:r>
            <a:br>
              <a:rPr lang="en-US" dirty="0"/>
            </a:br>
            <a:endParaRPr lang="en-US" dirty="0"/>
          </a:p>
          <a:p>
            <a:pPr marL="457200" indent="-457200">
              <a:buFont typeface="+mj-lt"/>
              <a:buAutoNum type="arabicPeriod" startAt="5"/>
            </a:pPr>
            <a:r>
              <a:rPr lang="en-US" dirty="0" err="1">
                <a:solidFill>
                  <a:schemeClr val="accent1"/>
                </a:solidFill>
              </a:rPr>
              <a:t>Application.ACM.EnableNotificationForTaskOwner</a:t>
            </a:r>
            <a:endParaRPr lang="en-US" dirty="0">
              <a:solidFill>
                <a:schemeClr val="accent1"/>
              </a:solidFill>
            </a:endParaRPr>
          </a:p>
          <a:p>
            <a:pPr marL="637164" lvl="1" indent="-457200">
              <a:buFont typeface="Wingdings" panose="05000000000000000000" pitchFamily="2" charset="2"/>
              <a:buChar char="v"/>
            </a:pPr>
            <a:r>
              <a:rPr lang="en-US" dirty="0"/>
              <a:t>Specifies if notifications are sent to task owners when notification tasks are started. If true, notifications are sent to task owners when notification tasks are started.</a:t>
            </a:r>
            <a:br>
              <a:rPr lang="en-US" dirty="0"/>
            </a:br>
            <a:endParaRPr lang="en-US" dirty="0"/>
          </a:p>
          <a:p>
            <a:pPr marL="457200" indent="-457200">
              <a:buFont typeface="+mj-lt"/>
              <a:buAutoNum type="arabicPeriod" startAt="5"/>
            </a:pPr>
            <a:r>
              <a:rPr lang="en-US" dirty="0">
                <a:solidFill>
                  <a:schemeClr val="accent1"/>
                </a:solidFill>
              </a:rPr>
              <a:t>Application.ACM.NotificationTasks.EnableTaskCanBeStartedNotificationForSuccessorTask</a:t>
            </a:r>
          </a:p>
          <a:p>
            <a:pPr marL="637164" lvl="1" indent="-457200">
              <a:buFont typeface="Wingdings" panose="05000000000000000000" pitchFamily="2" charset="2"/>
              <a:buChar char="v"/>
            </a:pPr>
            <a:r>
              <a:rPr lang="en-US" dirty="0"/>
              <a:t>This parameter specifies whether or not to send the </a:t>
            </a:r>
            <a:r>
              <a:rPr lang="en-US" b="1" dirty="0"/>
              <a:t>Task Can Be Started</a:t>
            </a:r>
            <a:r>
              <a:rPr lang="en-US" dirty="0"/>
              <a:t> notification email when the predecessor task is a notification task..</a:t>
            </a:r>
            <a:br>
              <a:rPr lang="en-US" dirty="0"/>
            </a:br>
            <a:endParaRPr lang="en-US" dirty="0"/>
          </a:p>
          <a:p>
            <a:pPr marL="457200" indent="-457200">
              <a:buFont typeface="+mj-lt"/>
              <a:buAutoNum type="arabicPeriod" startAt="5"/>
            </a:pPr>
            <a:r>
              <a:rPr lang="en-US" dirty="0" err="1">
                <a:solidFill>
                  <a:schemeClr val="accent1"/>
                </a:solidFill>
              </a:rPr>
              <a:t>Application.ACM.StopProjectAndTaskEmailNotifications</a:t>
            </a:r>
            <a:r>
              <a:rPr lang="en-US" dirty="0">
                <a:solidFill>
                  <a:schemeClr val="accent1"/>
                </a:solidFill>
              </a:rPr>
              <a:t> </a:t>
            </a:r>
          </a:p>
          <a:p>
            <a:pPr marL="637164" lvl="1" indent="-457200">
              <a:buFont typeface="Wingdings" panose="05000000000000000000" pitchFamily="2" charset="2"/>
              <a:buChar char="v"/>
            </a:pPr>
            <a:r>
              <a:rPr lang="en-US" dirty="0"/>
              <a:t>This parameter specifies whether or not email notifications are sent for project status changes, project team changes, and tasks.</a:t>
            </a:r>
          </a:p>
          <a:p>
            <a:pPr marL="637164" lvl="1" indent="-457200">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194672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EB56F-FF2A-41F6-93F8-418B507A0D55}"/>
              </a:ext>
            </a:extLst>
          </p:cNvPr>
          <p:cNvSpPr>
            <a:spLocks noGrp="1"/>
          </p:cNvSpPr>
          <p:nvPr>
            <p:ph type="body" sz="quarter" idx="10"/>
          </p:nvPr>
        </p:nvSpPr>
        <p:spPr>
          <a:xfrm>
            <a:off x="503999" y="1149292"/>
            <a:ext cx="11186477" cy="5186708"/>
          </a:xfrm>
        </p:spPr>
        <p:txBody>
          <a:bodyPr/>
          <a:lstStyle/>
          <a:p>
            <a:pPr marL="644525" lvl="2" indent="-285750">
              <a:buFont typeface="Wingdings" panose="05000000000000000000" pitchFamily="2" charset="2"/>
              <a:buChar char="§"/>
            </a:pPr>
            <a:r>
              <a:rPr lang="en-US" dirty="0">
                <a:hlinkClick r:id="rId2"/>
              </a:rPr>
              <a:t>https://support.ariba.com/item/view/174556</a:t>
            </a:r>
            <a:endParaRPr lang="en-US" dirty="0"/>
          </a:p>
          <a:p>
            <a:pPr marL="644525" lvl="2" indent="-285750">
              <a:buFont typeface="Wingdings" panose="05000000000000000000" pitchFamily="2" charset="2"/>
              <a:buChar char="§"/>
            </a:pPr>
            <a:r>
              <a:rPr lang="en-US" dirty="0">
                <a:hlinkClick r:id="rId3"/>
              </a:rPr>
              <a:t>https://support.ariba.com/item/view/174553</a:t>
            </a:r>
            <a:endParaRPr lang="en-US" dirty="0"/>
          </a:p>
          <a:p>
            <a:pPr marL="644525" lvl="2" indent="-285750">
              <a:buFont typeface="Wingdings" panose="05000000000000000000" pitchFamily="2" charset="2"/>
              <a:buChar char="§"/>
            </a:pPr>
            <a:r>
              <a:rPr lang="en-US" dirty="0">
                <a:hlinkClick r:id="rId4"/>
              </a:rPr>
              <a:t>https://support.ariba.com/item/view/166672</a:t>
            </a:r>
            <a:endParaRPr lang="en-US" dirty="0"/>
          </a:p>
          <a:p>
            <a:pPr marL="644525" lvl="2" indent="-285750">
              <a:buFont typeface="Wingdings" panose="05000000000000000000" pitchFamily="2" charset="2"/>
              <a:buChar char="§"/>
            </a:pPr>
            <a:r>
              <a:rPr lang="en-US" dirty="0">
                <a:solidFill>
                  <a:schemeClr val="accent1"/>
                </a:solidFill>
                <a:hlinkClick r:id="rId5"/>
              </a:rPr>
              <a:t>https://support.ariba.com/item/view/167497</a:t>
            </a:r>
            <a:endParaRPr lang="en-US" dirty="0">
              <a:solidFill>
                <a:schemeClr val="accent1"/>
              </a:solidFill>
            </a:endParaRPr>
          </a:p>
          <a:p>
            <a:pPr marL="644525" lvl="2" indent="-285750">
              <a:buFont typeface="Wingdings" panose="05000000000000000000" pitchFamily="2" charset="2"/>
              <a:buChar char="§"/>
            </a:pPr>
            <a:r>
              <a:rPr lang="en-US" dirty="0">
                <a:solidFill>
                  <a:schemeClr val="accent1"/>
                </a:solidFill>
                <a:hlinkClick r:id="rId6"/>
              </a:rPr>
              <a:t>https://support.ariba.com/item/view/197370</a:t>
            </a:r>
            <a:endParaRPr lang="en-US" dirty="0">
              <a:solidFill>
                <a:schemeClr val="accent1"/>
              </a:solidFill>
            </a:endParaRPr>
          </a:p>
          <a:p>
            <a:pPr marL="644525" lvl="2" indent="-285750">
              <a:buFont typeface="Wingdings" panose="05000000000000000000" pitchFamily="2" charset="2"/>
              <a:buChar char="§"/>
            </a:pPr>
            <a:r>
              <a:rPr lang="en-US" dirty="0">
                <a:hlinkClick r:id="rId7"/>
              </a:rPr>
              <a:t>https://support.ariba.com/item/view/145282</a:t>
            </a:r>
            <a:endParaRPr lang="en-US" dirty="0"/>
          </a:p>
          <a:p>
            <a:pPr marL="644525" lvl="2" indent="-285750">
              <a:buFont typeface="Wingdings" panose="05000000000000000000" pitchFamily="2" charset="2"/>
              <a:buChar char="§"/>
            </a:pPr>
            <a:r>
              <a:rPr lang="en-US" dirty="0">
                <a:solidFill>
                  <a:schemeClr val="accent1"/>
                </a:solidFill>
                <a:hlinkClick r:id="rId8"/>
              </a:rPr>
              <a:t>https://support.ariba.com/item/view/175559</a:t>
            </a:r>
            <a:endParaRPr lang="en-US" dirty="0">
              <a:solidFill>
                <a:schemeClr val="accent1"/>
              </a:solidFill>
            </a:endParaRPr>
          </a:p>
          <a:p>
            <a:pPr marL="644525" lvl="2" indent="-285750">
              <a:buFont typeface="Wingdings" panose="05000000000000000000" pitchFamily="2" charset="2"/>
              <a:buChar char="§"/>
            </a:pPr>
            <a:r>
              <a:rPr lang="en-US" dirty="0">
                <a:hlinkClick r:id="rId9"/>
              </a:rPr>
              <a:t>https://support.ariba.com/item/view/164841</a:t>
            </a:r>
            <a:endParaRPr lang="en-US" dirty="0"/>
          </a:p>
          <a:p>
            <a:pPr marL="644525" lvl="2" indent="-285750">
              <a:buFont typeface="Wingdings" panose="05000000000000000000" pitchFamily="2" charset="2"/>
              <a:buChar char="§"/>
            </a:pPr>
            <a:r>
              <a:rPr lang="en-US" dirty="0">
                <a:hlinkClick r:id="rId10"/>
              </a:rPr>
              <a:t>https://support.ariba.com/item/view/158153</a:t>
            </a:r>
            <a:endParaRPr lang="en-US" dirty="0"/>
          </a:p>
          <a:p>
            <a:pPr marL="644525" lvl="2" indent="-285750">
              <a:buFont typeface="Wingdings" panose="05000000000000000000" pitchFamily="2" charset="2"/>
              <a:buChar char="§"/>
            </a:pPr>
            <a:r>
              <a:rPr lang="en-US" dirty="0">
                <a:hlinkClick r:id="rId11"/>
              </a:rPr>
              <a:t>https://support.ariba.com/item/view/134428</a:t>
            </a:r>
            <a:endParaRPr lang="en-US" dirty="0"/>
          </a:p>
          <a:p>
            <a:pPr marL="644525" lvl="2" indent="-285750">
              <a:buFont typeface="Wingdings" panose="05000000000000000000" pitchFamily="2" charset="2"/>
              <a:buChar char="§"/>
            </a:pPr>
            <a:r>
              <a:rPr lang="en-US" dirty="0">
                <a:hlinkClick r:id="rId12"/>
              </a:rPr>
              <a:t>https://support.ariba.com/item/view/157424</a:t>
            </a:r>
            <a:endParaRPr lang="en-US" dirty="0"/>
          </a:p>
          <a:p>
            <a:pPr marL="644525" lvl="2" indent="-285750">
              <a:buFont typeface="Wingdings" panose="05000000000000000000" pitchFamily="2" charset="2"/>
              <a:buChar char="§"/>
            </a:pPr>
            <a:r>
              <a:rPr lang="en-US" dirty="0">
                <a:hlinkClick r:id="rId13"/>
              </a:rPr>
              <a:t>https://support.ariba.com/item/view/161969</a:t>
            </a:r>
            <a:endParaRPr lang="en-US" dirty="0"/>
          </a:p>
          <a:p>
            <a:pPr marL="644525" lvl="2" indent="-285750">
              <a:buFont typeface="Wingdings" panose="05000000000000000000" pitchFamily="2" charset="2"/>
              <a:buChar char="§"/>
            </a:pPr>
            <a:r>
              <a:rPr lang="en-US" dirty="0">
                <a:solidFill>
                  <a:schemeClr val="accent1"/>
                </a:solidFill>
                <a:hlinkClick r:id="rId14"/>
              </a:rPr>
              <a:t>https://support.ariba.com/item/view/142776</a:t>
            </a:r>
            <a:endParaRPr lang="en-US" dirty="0">
              <a:solidFill>
                <a:schemeClr val="accent1"/>
              </a:solidFill>
            </a:endParaRPr>
          </a:p>
          <a:p>
            <a:pPr marL="644525" lvl="2" indent="-285750">
              <a:buFont typeface="Wingdings" panose="05000000000000000000" pitchFamily="2" charset="2"/>
              <a:buChar char="§"/>
            </a:pPr>
            <a:r>
              <a:rPr lang="en-US" dirty="0">
                <a:solidFill>
                  <a:schemeClr val="accent1"/>
                </a:solidFill>
                <a:hlinkClick r:id="rId15"/>
              </a:rPr>
              <a:t>https://support.ariba.com/item/view/186428</a:t>
            </a:r>
            <a:endParaRPr lang="en-US" dirty="0">
              <a:solidFill>
                <a:schemeClr val="accent1"/>
              </a:solidFill>
            </a:endParaRPr>
          </a:p>
          <a:p>
            <a:pPr marL="644525" lvl="2" indent="-285750">
              <a:buFont typeface="Wingdings" panose="05000000000000000000" pitchFamily="2" charset="2"/>
              <a:buChar char="§"/>
            </a:pPr>
            <a:r>
              <a:rPr lang="en-US" dirty="0">
                <a:solidFill>
                  <a:schemeClr val="accent1"/>
                </a:solidFill>
                <a:hlinkClick r:id="rId16"/>
              </a:rPr>
              <a:t>https://support.ariba.com/item/view/136258</a:t>
            </a:r>
            <a:endParaRPr lang="en-US" dirty="0">
              <a:solidFill>
                <a:schemeClr val="accent1"/>
              </a:solidFill>
            </a:endParaRPr>
          </a:p>
          <a:p>
            <a:pPr marL="644525" lvl="2" indent="-285750">
              <a:buFont typeface="Wingdings" panose="05000000000000000000" pitchFamily="2" charset="2"/>
              <a:buChar char="§"/>
            </a:pPr>
            <a:r>
              <a:rPr lang="en-US" dirty="0">
                <a:solidFill>
                  <a:schemeClr val="accent1"/>
                </a:solidFill>
                <a:hlinkClick r:id="rId17"/>
              </a:rPr>
              <a:t>https://support.ariba.com/item/view/170203</a:t>
            </a:r>
            <a:r>
              <a:rPr lang="en-US" dirty="0">
                <a:solidFill>
                  <a:schemeClr val="accent1"/>
                </a:solidFill>
              </a:rPr>
              <a:t> </a:t>
            </a:r>
          </a:p>
          <a:p>
            <a:pPr marL="644525" lvl="2" indent="-285750">
              <a:buFont typeface="Wingdings" panose="05000000000000000000" pitchFamily="2" charset="2"/>
              <a:buChar char="§"/>
            </a:pPr>
            <a:endParaRPr lang="en-US" dirty="0">
              <a:solidFill>
                <a:schemeClr val="accent1"/>
              </a:solidFill>
            </a:endParaRPr>
          </a:p>
          <a:p>
            <a:pPr marL="644525" lvl="2" indent="-285750">
              <a:buFont typeface="Wingdings" panose="05000000000000000000" pitchFamily="2" charset="2"/>
              <a:buChar char="§"/>
            </a:pPr>
            <a:endParaRPr lang="en-US" dirty="0">
              <a:solidFill>
                <a:schemeClr val="accent1"/>
              </a:solidFill>
            </a:endParaRPr>
          </a:p>
          <a:p>
            <a:pPr marL="702828" lvl="2" indent="-342900">
              <a:buFont typeface="Wingdings" panose="05000000000000000000" pitchFamily="2" charset="2"/>
              <a:buChar char="ü"/>
            </a:pPr>
            <a:endParaRPr lang="en-US" dirty="0"/>
          </a:p>
          <a:p>
            <a:pPr marL="702828" lvl="2" indent="-342900">
              <a:buFont typeface="Wingdings" panose="05000000000000000000" pitchFamily="2" charset="2"/>
              <a:buChar char="ü"/>
            </a:pPr>
            <a:endParaRPr lang="en-US" dirty="0"/>
          </a:p>
          <a:p>
            <a:pPr marL="342900" indent="-342900">
              <a:buFont typeface="Arial" panose="020B0604020202020204" pitchFamily="34" charset="0"/>
              <a:buChar char="•"/>
            </a:pPr>
            <a:endParaRPr lang="en-US" dirty="0">
              <a:solidFill>
                <a:schemeClr val="accent1"/>
              </a:solidFill>
            </a:endParaRPr>
          </a:p>
          <a:p>
            <a:pPr marL="644525" lvl="2" indent="-285750">
              <a:buFont typeface="Wingdings" panose="05000000000000000000" pitchFamily="2" charset="2"/>
              <a:buChar char="§"/>
            </a:pPr>
            <a:endParaRPr lang="en-US" dirty="0">
              <a:solidFill>
                <a:schemeClr val="accent1"/>
              </a:solidFill>
            </a:endParaRPr>
          </a:p>
          <a:p>
            <a:endParaRPr lang="en-US" dirty="0"/>
          </a:p>
        </p:txBody>
      </p:sp>
      <p:sp>
        <p:nvSpPr>
          <p:cNvPr id="3" name="Title 2">
            <a:extLst>
              <a:ext uri="{FF2B5EF4-FFF2-40B4-BE49-F238E27FC236}">
                <a16:creationId xmlns:a16="http://schemas.microsoft.com/office/drawing/2014/main" id="{783ADF46-5C38-437F-9563-CB2BB9F512BA}"/>
              </a:ext>
            </a:extLst>
          </p:cNvPr>
          <p:cNvSpPr>
            <a:spLocks noGrp="1"/>
          </p:cNvSpPr>
          <p:nvPr>
            <p:ph type="title"/>
          </p:nvPr>
        </p:nvSpPr>
        <p:spPr/>
        <p:txBody>
          <a:bodyPr/>
          <a:lstStyle/>
          <a:p>
            <a:r>
              <a:rPr lang="en-US" dirty="0">
                <a:solidFill>
                  <a:schemeClr val="accent1"/>
                </a:solidFill>
              </a:rPr>
              <a:t>Links</a:t>
            </a:r>
          </a:p>
        </p:txBody>
      </p:sp>
    </p:spTree>
    <p:extLst>
      <p:ext uri="{BB962C8B-B14F-4D97-AF65-F5344CB8AC3E}">
        <p14:creationId xmlns:p14="http://schemas.microsoft.com/office/powerpoint/2010/main" val="402131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6FBBD-3BC0-4DA6-9A06-4BAA5E0BA5E3}"/>
              </a:ext>
            </a:extLst>
          </p:cNvPr>
          <p:cNvSpPr>
            <a:spLocks noGrp="1"/>
          </p:cNvSpPr>
          <p:nvPr>
            <p:ph type="body" sz="quarter" idx="10"/>
          </p:nvPr>
        </p:nvSpPr>
        <p:spPr>
          <a:xfrm>
            <a:off x="503999" y="402672"/>
            <a:ext cx="11186477" cy="5933328"/>
          </a:xfrm>
        </p:spPr>
        <p:txBody>
          <a:bodyPr>
            <a:normAutofit/>
          </a:bodyPr>
          <a:lstStyle/>
          <a:p>
            <a:pPr algn="ctr"/>
            <a:r>
              <a:rPr lang="en-US" sz="9600" b="1" dirty="0">
                <a:solidFill>
                  <a:schemeClr val="accent1"/>
                </a:solidFill>
                <a:latin typeface="+mj-lt"/>
                <a:cs typeface="Times New Roman" panose="02020603050405020304" pitchFamily="18" charset="0"/>
              </a:rPr>
              <a:t>Q &amp; A</a:t>
            </a:r>
          </a:p>
        </p:txBody>
      </p:sp>
      <p:pic>
        <p:nvPicPr>
          <p:cNvPr id="4" name="Picture Placeholder 4">
            <a:extLst>
              <a:ext uri="{FF2B5EF4-FFF2-40B4-BE49-F238E27FC236}">
                <a16:creationId xmlns:a16="http://schemas.microsoft.com/office/drawing/2014/main" id="{004B7A12-6130-4037-9CE1-CD659F5F924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black">
          <a:xfrm>
            <a:off x="536545" y="2312408"/>
            <a:ext cx="11121384" cy="3128499"/>
          </a:xfrm>
          <a:prstGeom prst="rect">
            <a:avLst/>
          </a:prstGeom>
        </p:spPr>
      </p:pic>
    </p:spTree>
    <p:extLst>
      <p:ext uri="{BB962C8B-B14F-4D97-AF65-F5344CB8AC3E}">
        <p14:creationId xmlns:p14="http://schemas.microsoft.com/office/powerpoint/2010/main" val="80659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p:txBody>
          <a:bodyPr/>
          <a:lstStyle/>
          <a:p>
            <a:r>
              <a:rPr lang="en-US" dirty="0">
                <a:solidFill>
                  <a:schemeClr val="accent1"/>
                </a:solidFill>
              </a:rPr>
              <a:t>Mass Edit &amp; Mass Delete Projects Tool</a:t>
            </a:r>
          </a:p>
        </p:txBody>
      </p:sp>
      <p:pic>
        <p:nvPicPr>
          <p:cNvPr id="6" name="Illustration" descr="Example of an illustration " title="Illustration for divider page"/>
          <p:cNvPicPr>
            <a:picLocks noGrp="1" noChangeAspect="1"/>
          </p:cNvPicPr>
          <p:nvPr>
            <p:ph type="pic" sz="quarter" idx="12"/>
          </p:nvPr>
        </p:nvPicPr>
        <p:blipFill>
          <a:blip r:embed="rId2"/>
          <a:srcRect t="3112" b="3112"/>
          <a:stretch>
            <a:fillRect/>
          </a:stretch>
        </p:blipFill>
        <p:spPr bwMode="invGray">
          <a:xfrm>
            <a:off x="0" y="3427200"/>
            <a:ext cx="12195175" cy="3430800"/>
          </a:xfrm>
        </p:spPr>
      </p:pic>
    </p:spTree>
    <p:extLst>
      <p:ext uri="{BB962C8B-B14F-4D97-AF65-F5344CB8AC3E}">
        <p14:creationId xmlns:p14="http://schemas.microsoft.com/office/powerpoint/2010/main" val="151542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ACC5C-AF7D-4B3A-A865-8FDBF48EC9D2}"/>
              </a:ext>
            </a:extLst>
          </p:cNvPr>
          <p:cNvSpPr>
            <a:spLocks noGrp="1"/>
          </p:cNvSpPr>
          <p:nvPr>
            <p:ph type="body" sz="quarter" idx="10"/>
          </p:nvPr>
        </p:nvSpPr>
        <p:spPr>
          <a:xfrm>
            <a:off x="504000" y="1334775"/>
            <a:ext cx="11186477" cy="4716000"/>
          </a:xfrm>
        </p:spPr>
        <p:txBody>
          <a:bodyPr/>
          <a:lstStyle/>
          <a:p>
            <a:pPr marL="342900" indent="-342900">
              <a:buFont typeface="Arial" panose="020B0604020202020204" pitchFamily="34" charset="0"/>
              <a:buChar char="•"/>
            </a:pPr>
            <a:r>
              <a:rPr lang="en-US" dirty="0"/>
              <a:t>The Mass Edit Project option enables you to edit project fields, groups and upload documents in multiple projects at once.</a:t>
            </a:r>
          </a:p>
          <a:p>
            <a:pPr marL="342900" indent="-342900">
              <a:buFont typeface="Arial" panose="020B0604020202020204" pitchFamily="34" charset="0"/>
              <a:buChar char="•"/>
            </a:pPr>
            <a:r>
              <a:rPr lang="en-US" dirty="0"/>
              <a:t>The fields that are available for mass edit depend on the project type.</a:t>
            </a:r>
          </a:p>
          <a:p>
            <a:pPr marL="342900" indent="-342900">
              <a:buFont typeface="Arial" panose="020B0604020202020204" pitchFamily="34" charset="0"/>
              <a:buChar char="•"/>
            </a:pPr>
            <a:r>
              <a:rPr lang="en-US" dirty="0"/>
              <a:t>User must be a part of </a:t>
            </a:r>
            <a:r>
              <a:rPr lang="en-US" dirty="0">
                <a:solidFill>
                  <a:schemeClr val="accent1"/>
                </a:solidFill>
              </a:rPr>
              <a:t>Project Mass Edit Administrator </a:t>
            </a:r>
            <a:r>
              <a:rPr lang="en-US" dirty="0"/>
              <a:t>group.</a:t>
            </a:r>
          </a:p>
          <a:p>
            <a:pPr marL="342900" indent="-342900">
              <a:buFont typeface="Arial" panose="020B0604020202020204" pitchFamily="34" charset="0"/>
              <a:buChar char="•"/>
            </a:pPr>
            <a:r>
              <a:rPr lang="en-US" dirty="0">
                <a:solidFill>
                  <a:schemeClr val="accent1"/>
                </a:solidFill>
              </a:rPr>
              <a:t>Manage &gt; Administration &gt; Project Manager &gt; Mass Edit Projects.</a:t>
            </a:r>
          </a:p>
          <a:p>
            <a:endParaRPr lang="en-US" dirty="0"/>
          </a:p>
        </p:txBody>
      </p:sp>
      <p:sp>
        <p:nvSpPr>
          <p:cNvPr id="3" name="Title 2">
            <a:extLst>
              <a:ext uri="{FF2B5EF4-FFF2-40B4-BE49-F238E27FC236}">
                <a16:creationId xmlns:a16="http://schemas.microsoft.com/office/drawing/2014/main" id="{6A810585-FD10-4B09-80FA-DD7C0DBF67FC}"/>
              </a:ext>
            </a:extLst>
          </p:cNvPr>
          <p:cNvSpPr>
            <a:spLocks noGrp="1"/>
          </p:cNvSpPr>
          <p:nvPr>
            <p:ph type="title"/>
          </p:nvPr>
        </p:nvSpPr>
        <p:spPr/>
        <p:txBody>
          <a:bodyPr/>
          <a:lstStyle/>
          <a:p>
            <a:r>
              <a:rPr lang="en-US" dirty="0">
                <a:solidFill>
                  <a:schemeClr val="accent1"/>
                </a:solidFill>
              </a:rPr>
              <a:t>Mass Edit Project Tool</a:t>
            </a:r>
          </a:p>
        </p:txBody>
      </p:sp>
      <p:pic>
        <p:nvPicPr>
          <p:cNvPr id="4" name="Picture 3">
            <a:extLst>
              <a:ext uri="{FF2B5EF4-FFF2-40B4-BE49-F238E27FC236}">
                <a16:creationId xmlns:a16="http://schemas.microsoft.com/office/drawing/2014/main" id="{291EA9EA-571B-4777-B446-262B2AFC8DE3}"/>
              </a:ext>
            </a:extLst>
          </p:cNvPr>
          <p:cNvPicPr>
            <a:picLocks noChangeAspect="1"/>
          </p:cNvPicPr>
          <p:nvPr/>
        </p:nvPicPr>
        <p:blipFill>
          <a:blip r:embed="rId2"/>
          <a:stretch>
            <a:fillRect/>
          </a:stretch>
        </p:blipFill>
        <p:spPr>
          <a:xfrm>
            <a:off x="326821" y="3745061"/>
            <a:ext cx="11540833" cy="2305714"/>
          </a:xfrm>
          <a:prstGeom prst="rect">
            <a:avLst/>
          </a:prstGeom>
        </p:spPr>
      </p:pic>
    </p:spTree>
    <p:extLst>
      <p:ext uri="{BB962C8B-B14F-4D97-AF65-F5344CB8AC3E}">
        <p14:creationId xmlns:p14="http://schemas.microsoft.com/office/powerpoint/2010/main" val="115474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10993-533E-46FB-94B5-FA7AF89246F8}"/>
              </a:ext>
            </a:extLst>
          </p:cNvPr>
          <p:cNvSpPr>
            <a:spLocks noGrp="1"/>
          </p:cNvSpPr>
          <p:nvPr>
            <p:ph type="body" sz="quarter" idx="10"/>
          </p:nvPr>
        </p:nvSpPr>
        <p:spPr>
          <a:xfrm>
            <a:off x="504001" y="1200551"/>
            <a:ext cx="11186477" cy="4716000"/>
          </a:xfrm>
        </p:spPr>
        <p:txBody>
          <a:bodyPr/>
          <a:lstStyle/>
          <a:p>
            <a:pPr marL="342900" indent="-342900">
              <a:buFont typeface="Arial" panose="020B0604020202020204" pitchFamily="34" charset="0"/>
              <a:buChar char="•"/>
            </a:pPr>
            <a:r>
              <a:rPr lang="en-US" dirty="0"/>
              <a:t>This option shows the status of the Mass Edit operation.</a:t>
            </a:r>
          </a:p>
          <a:p>
            <a:pPr marL="342900" indent="-342900">
              <a:buFont typeface="Arial" panose="020B0604020202020204" pitchFamily="34" charset="0"/>
              <a:buChar char="•"/>
            </a:pPr>
            <a:r>
              <a:rPr lang="en-US" dirty="0"/>
              <a:t>User details, date &amp; time, status (completed / failed) are recorded. </a:t>
            </a:r>
          </a:p>
          <a:p>
            <a:pPr marL="342900" indent="-342900">
              <a:buFont typeface="Arial" panose="020B0604020202020204" pitchFamily="34" charset="0"/>
              <a:buChar char="•"/>
            </a:pPr>
            <a:r>
              <a:rPr lang="en-US" dirty="0"/>
              <a:t>Logs (CSV file) contains details of each project that was modified.</a:t>
            </a:r>
          </a:p>
          <a:p>
            <a:endParaRPr lang="en-US" dirty="0"/>
          </a:p>
          <a:p>
            <a:endParaRPr lang="en-US" dirty="0"/>
          </a:p>
        </p:txBody>
      </p:sp>
      <p:sp>
        <p:nvSpPr>
          <p:cNvPr id="3" name="Title 2">
            <a:extLst>
              <a:ext uri="{FF2B5EF4-FFF2-40B4-BE49-F238E27FC236}">
                <a16:creationId xmlns:a16="http://schemas.microsoft.com/office/drawing/2014/main" id="{A4051DBE-001B-41A3-8B4B-4608C6E5888E}"/>
              </a:ext>
            </a:extLst>
          </p:cNvPr>
          <p:cNvSpPr>
            <a:spLocks noGrp="1"/>
          </p:cNvSpPr>
          <p:nvPr>
            <p:ph type="title"/>
          </p:nvPr>
        </p:nvSpPr>
        <p:spPr/>
        <p:txBody>
          <a:bodyPr/>
          <a:lstStyle/>
          <a:p>
            <a:r>
              <a:rPr lang="en-US" dirty="0">
                <a:solidFill>
                  <a:schemeClr val="accent1"/>
                </a:solidFill>
              </a:rPr>
              <a:t>Mass Edit Status</a:t>
            </a:r>
          </a:p>
        </p:txBody>
      </p:sp>
      <p:pic>
        <p:nvPicPr>
          <p:cNvPr id="4" name="Picture 3">
            <a:extLst>
              <a:ext uri="{FF2B5EF4-FFF2-40B4-BE49-F238E27FC236}">
                <a16:creationId xmlns:a16="http://schemas.microsoft.com/office/drawing/2014/main" id="{8A027C4A-79DE-4915-AAA3-DF939F9955A0}"/>
              </a:ext>
            </a:extLst>
          </p:cNvPr>
          <p:cNvPicPr>
            <a:picLocks noChangeAspect="1"/>
          </p:cNvPicPr>
          <p:nvPr/>
        </p:nvPicPr>
        <p:blipFill>
          <a:blip r:embed="rId2"/>
          <a:stretch>
            <a:fillRect/>
          </a:stretch>
        </p:blipFill>
        <p:spPr>
          <a:xfrm>
            <a:off x="309035" y="2928018"/>
            <a:ext cx="11381442" cy="2488570"/>
          </a:xfrm>
          <a:prstGeom prst="rect">
            <a:avLst/>
          </a:prstGeom>
        </p:spPr>
      </p:pic>
    </p:spTree>
    <p:extLst>
      <p:ext uri="{BB962C8B-B14F-4D97-AF65-F5344CB8AC3E}">
        <p14:creationId xmlns:p14="http://schemas.microsoft.com/office/powerpoint/2010/main" val="236218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A2CFB-D3EC-4A3E-A89C-967DEBD2C6CF}"/>
              </a:ext>
            </a:extLst>
          </p:cNvPr>
          <p:cNvSpPr>
            <a:spLocks noGrp="1"/>
          </p:cNvSpPr>
          <p:nvPr>
            <p:ph type="body" sz="quarter" idx="10"/>
          </p:nvPr>
        </p:nvSpPr>
        <p:spPr>
          <a:xfrm>
            <a:off x="503999" y="461394"/>
            <a:ext cx="11186477" cy="5874606"/>
          </a:xfrm>
        </p:spPr>
        <p:txBody>
          <a:bodyPr/>
          <a:lstStyle/>
          <a:p>
            <a:pPr algn="ctr"/>
            <a:endParaRPr lang="en-US" dirty="0"/>
          </a:p>
          <a:p>
            <a:pPr algn="ctr"/>
            <a:endParaRPr lang="en-US" dirty="0"/>
          </a:p>
          <a:p>
            <a:pPr algn="ctr"/>
            <a:endParaRPr lang="en-US" dirty="0"/>
          </a:p>
          <a:p>
            <a:pPr algn="ctr"/>
            <a:endParaRPr lang="en-US" dirty="0"/>
          </a:p>
          <a:p>
            <a:pPr algn="ctr"/>
            <a:r>
              <a:rPr lang="en-US" sz="8000" dirty="0">
                <a:solidFill>
                  <a:schemeClr val="accent1"/>
                </a:solidFill>
              </a:rPr>
              <a:t>DEMO</a:t>
            </a:r>
          </a:p>
        </p:txBody>
      </p:sp>
    </p:spTree>
    <p:extLst>
      <p:ext uri="{BB962C8B-B14F-4D97-AF65-F5344CB8AC3E}">
        <p14:creationId xmlns:p14="http://schemas.microsoft.com/office/powerpoint/2010/main" val="80222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283FC-C34A-441C-8EEC-D4DFAD1DCD50}"/>
              </a:ext>
            </a:extLst>
          </p:cNvPr>
          <p:cNvSpPr>
            <a:spLocks noGrp="1"/>
          </p:cNvSpPr>
          <p:nvPr>
            <p:ph type="body" sz="quarter" idx="10"/>
          </p:nvPr>
        </p:nvSpPr>
        <p:spPr>
          <a:xfrm>
            <a:off x="504000" y="1259274"/>
            <a:ext cx="11186477" cy="4716000"/>
          </a:xfrm>
        </p:spPr>
        <p:txBody>
          <a:bodyPr/>
          <a:lstStyle/>
          <a:p>
            <a:pPr marL="342900" indent="-342900">
              <a:buFont typeface="Arial" panose="020B0604020202020204" pitchFamily="34" charset="0"/>
              <a:buChar char="•"/>
            </a:pPr>
            <a:r>
              <a:rPr lang="en-US" dirty="0"/>
              <a:t>The Mass Delete Project option allows you to delete multiple projects at once.</a:t>
            </a:r>
          </a:p>
          <a:p>
            <a:pPr marL="342900" indent="-342900">
              <a:buFont typeface="Arial" panose="020B0604020202020204" pitchFamily="34" charset="0"/>
              <a:buChar char="•"/>
            </a:pPr>
            <a:r>
              <a:rPr lang="en-US" dirty="0"/>
              <a:t>Deleted projects no longer appear in search results, the user interface, and reports.</a:t>
            </a:r>
          </a:p>
          <a:p>
            <a:pPr marL="342900" indent="-342900">
              <a:buFont typeface="Arial" panose="020B0604020202020204" pitchFamily="34" charset="0"/>
              <a:buChar char="•"/>
            </a:pPr>
            <a:r>
              <a:rPr lang="en-US" dirty="0"/>
              <a:t>User must have </a:t>
            </a:r>
            <a:r>
              <a:rPr lang="en-US" dirty="0">
                <a:solidFill>
                  <a:schemeClr val="accent1"/>
                </a:solidFill>
              </a:rPr>
              <a:t>Project Mass Delete Administrator </a:t>
            </a:r>
            <a:r>
              <a:rPr lang="en-US" dirty="0"/>
              <a:t>group permission.</a:t>
            </a:r>
          </a:p>
          <a:p>
            <a:pPr marL="342900" indent="-342900">
              <a:buFont typeface="Arial" panose="020B0604020202020204" pitchFamily="34" charset="0"/>
              <a:buChar char="•"/>
            </a:pPr>
            <a:r>
              <a:rPr lang="en-US" dirty="0">
                <a:solidFill>
                  <a:schemeClr val="accent1"/>
                </a:solidFill>
              </a:rPr>
              <a:t>Manage &gt; Administration &gt; Project Manager &gt; Mass Delete Projects.</a:t>
            </a:r>
          </a:p>
          <a:p>
            <a:endParaRPr lang="en-US" dirty="0">
              <a:solidFill>
                <a:schemeClr val="accent1"/>
              </a:solidFill>
            </a:endParaRPr>
          </a:p>
          <a:p>
            <a:endParaRPr lang="en-US" dirty="0"/>
          </a:p>
        </p:txBody>
      </p:sp>
      <p:sp>
        <p:nvSpPr>
          <p:cNvPr id="3" name="Title 2">
            <a:extLst>
              <a:ext uri="{FF2B5EF4-FFF2-40B4-BE49-F238E27FC236}">
                <a16:creationId xmlns:a16="http://schemas.microsoft.com/office/drawing/2014/main" id="{BBB91BB6-7BD5-4380-8F47-FADA5791D17A}"/>
              </a:ext>
            </a:extLst>
          </p:cNvPr>
          <p:cNvSpPr>
            <a:spLocks noGrp="1"/>
          </p:cNvSpPr>
          <p:nvPr>
            <p:ph type="title"/>
          </p:nvPr>
        </p:nvSpPr>
        <p:spPr/>
        <p:txBody>
          <a:bodyPr/>
          <a:lstStyle/>
          <a:p>
            <a:r>
              <a:rPr lang="en-US" dirty="0">
                <a:solidFill>
                  <a:schemeClr val="accent1"/>
                </a:solidFill>
              </a:rPr>
              <a:t>Mass Delete Project Tool</a:t>
            </a:r>
          </a:p>
        </p:txBody>
      </p:sp>
      <p:pic>
        <p:nvPicPr>
          <p:cNvPr id="4" name="Picture 3">
            <a:extLst>
              <a:ext uri="{FF2B5EF4-FFF2-40B4-BE49-F238E27FC236}">
                <a16:creationId xmlns:a16="http://schemas.microsoft.com/office/drawing/2014/main" id="{2EB6D4FD-0D29-4AC8-B5FA-405042A25D4A}"/>
              </a:ext>
            </a:extLst>
          </p:cNvPr>
          <p:cNvPicPr>
            <a:picLocks noChangeAspect="1"/>
          </p:cNvPicPr>
          <p:nvPr/>
        </p:nvPicPr>
        <p:blipFill>
          <a:blip r:embed="rId2"/>
          <a:stretch>
            <a:fillRect/>
          </a:stretch>
        </p:blipFill>
        <p:spPr>
          <a:xfrm>
            <a:off x="442177" y="3531765"/>
            <a:ext cx="11310121" cy="2443509"/>
          </a:xfrm>
          <a:prstGeom prst="rect">
            <a:avLst/>
          </a:prstGeom>
        </p:spPr>
      </p:pic>
    </p:spTree>
    <p:extLst>
      <p:ext uri="{BB962C8B-B14F-4D97-AF65-F5344CB8AC3E}">
        <p14:creationId xmlns:p14="http://schemas.microsoft.com/office/powerpoint/2010/main" val="201687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10993-533E-46FB-94B5-FA7AF89246F8}"/>
              </a:ext>
            </a:extLst>
          </p:cNvPr>
          <p:cNvSpPr>
            <a:spLocks noGrp="1"/>
          </p:cNvSpPr>
          <p:nvPr>
            <p:ph type="body" sz="quarter" idx="10"/>
          </p:nvPr>
        </p:nvSpPr>
        <p:spPr>
          <a:xfrm>
            <a:off x="504001" y="1200551"/>
            <a:ext cx="11186477" cy="4716000"/>
          </a:xfrm>
        </p:spPr>
        <p:txBody>
          <a:bodyPr/>
          <a:lstStyle/>
          <a:p>
            <a:pPr marL="342900" indent="-342900">
              <a:buFont typeface="Arial" panose="020B0604020202020204" pitchFamily="34" charset="0"/>
              <a:buChar char="•"/>
            </a:pPr>
            <a:r>
              <a:rPr lang="en-US" dirty="0"/>
              <a:t>This option shows the status of the Mass Delete operation.</a:t>
            </a:r>
          </a:p>
          <a:p>
            <a:pPr marL="342900" indent="-342900">
              <a:buFont typeface="Arial" panose="020B0604020202020204" pitchFamily="34" charset="0"/>
              <a:buChar char="•"/>
            </a:pPr>
            <a:r>
              <a:rPr lang="en-US" dirty="0"/>
              <a:t>User details, date &amp; time, status (completed / failed) are recorded. </a:t>
            </a:r>
          </a:p>
          <a:p>
            <a:pPr marL="342900" indent="-342900">
              <a:buFont typeface="Arial" panose="020B0604020202020204" pitchFamily="34" charset="0"/>
              <a:buChar char="•"/>
            </a:pPr>
            <a:r>
              <a:rPr lang="en-US" dirty="0"/>
              <a:t>Logs (CSV file) contains details of each project that was deleted.</a:t>
            </a:r>
          </a:p>
          <a:p>
            <a:endParaRPr lang="en-US" dirty="0"/>
          </a:p>
          <a:p>
            <a:endParaRPr lang="en-US" dirty="0"/>
          </a:p>
        </p:txBody>
      </p:sp>
      <p:sp>
        <p:nvSpPr>
          <p:cNvPr id="3" name="Title 2">
            <a:extLst>
              <a:ext uri="{FF2B5EF4-FFF2-40B4-BE49-F238E27FC236}">
                <a16:creationId xmlns:a16="http://schemas.microsoft.com/office/drawing/2014/main" id="{A4051DBE-001B-41A3-8B4B-4608C6E5888E}"/>
              </a:ext>
            </a:extLst>
          </p:cNvPr>
          <p:cNvSpPr>
            <a:spLocks noGrp="1"/>
          </p:cNvSpPr>
          <p:nvPr>
            <p:ph type="title"/>
          </p:nvPr>
        </p:nvSpPr>
        <p:spPr/>
        <p:txBody>
          <a:bodyPr/>
          <a:lstStyle/>
          <a:p>
            <a:r>
              <a:rPr lang="en-US" dirty="0">
                <a:solidFill>
                  <a:schemeClr val="accent1"/>
                </a:solidFill>
              </a:rPr>
              <a:t>Mass Delete Status</a:t>
            </a:r>
          </a:p>
        </p:txBody>
      </p:sp>
      <p:pic>
        <p:nvPicPr>
          <p:cNvPr id="5" name="Picture 4">
            <a:extLst>
              <a:ext uri="{FF2B5EF4-FFF2-40B4-BE49-F238E27FC236}">
                <a16:creationId xmlns:a16="http://schemas.microsoft.com/office/drawing/2014/main" id="{2C673DEF-B562-445C-ACA6-FCAF80A64968}"/>
              </a:ext>
            </a:extLst>
          </p:cNvPr>
          <p:cNvPicPr>
            <a:picLocks noChangeAspect="1"/>
          </p:cNvPicPr>
          <p:nvPr/>
        </p:nvPicPr>
        <p:blipFill>
          <a:blip r:embed="rId2"/>
          <a:stretch>
            <a:fillRect/>
          </a:stretch>
        </p:blipFill>
        <p:spPr>
          <a:xfrm>
            <a:off x="440074" y="2859816"/>
            <a:ext cx="11314330" cy="2544473"/>
          </a:xfrm>
          <a:prstGeom prst="rect">
            <a:avLst/>
          </a:prstGeom>
        </p:spPr>
      </p:pic>
    </p:spTree>
    <p:extLst>
      <p:ext uri="{BB962C8B-B14F-4D97-AF65-F5344CB8AC3E}">
        <p14:creationId xmlns:p14="http://schemas.microsoft.com/office/powerpoint/2010/main" val="176667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A2CFB-D3EC-4A3E-A89C-967DEBD2C6CF}"/>
              </a:ext>
            </a:extLst>
          </p:cNvPr>
          <p:cNvSpPr>
            <a:spLocks noGrp="1"/>
          </p:cNvSpPr>
          <p:nvPr>
            <p:ph type="body" sz="quarter" idx="10"/>
          </p:nvPr>
        </p:nvSpPr>
        <p:spPr>
          <a:xfrm>
            <a:off x="503999" y="461394"/>
            <a:ext cx="11186477" cy="5874606"/>
          </a:xfrm>
        </p:spPr>
        <p:txBody>
          <a:bodyPr/>
          <a:lstStyle/>
          <a:p>
            <a:pPr algn="ctr"/>
            <a:endParaRPr lang="en-US" dirty="0"/>
          </a:p>
          <a:p>
            <a:pPr algn="ctr"/>
            <a:endParaRPr lang="en-US" dirty="0"/>
          </a:p>
          <a:p>
            <a:pPr algn="ctr"/>
            <a:endParaRPr lang="en-US" dirty="0"/>
          </a:p>
          <a:p>
            <a:pPr algn="ctr"/>
            <a:endParaRPr lang="en-US" dirty="0"/>
          </a:p>
          <a:p>
            <a:pPr algn="ctr"/>
            <a:r>
              <a:rPr lang="en-US" sz="8000" dirty="0">
                <a:solidFill>
                  <a:schemeClr val="accent1"/>
                </a:solidFill>
              </a:rPr>
              <a:t>DEMO</a:t>
            </a:r>
          </a:p>
        </p:txBody>
      </p:sp>
    </p:spTree>
    <p:extLst>
      <p:ext uri="{BB962C8B-B14F-4D97-AF65-F5344CB8AC3E}">
        <p14:creationId xmlns:p14="http://schemas.microsoft.com/office/powerpoint/2010/main" val="4156201140"/>
      </p:ext>
    </p:extLst>
  </p:cSld>
  <p:clrMapOvr>
    <a:masterClrMapping/>
  </p:clrMapOvr>
</p:sld>
</file>

<file path=ppt/theme/theme1.xml><?xml version="1.0" encoding="utf-8"?>
<a:theme xmlns:a="http://schemas.openxmlformats.org/drawingml/2006/main" name="SAP Ariba 2021 16x9 black">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black" id="{7C91BFFF-CDE5-BB44-ACAC-69E7BB01AD21}" vid="{21A8502F-B07F-1748-984E-A0210B2CD012}"/>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1" ma:contentTypeDescription="Create a new document." ma:contentTypeScope="" ma:versionID="6656657534c8828e87b206ac9b61a8a1">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3e9d6e37e8770a93f7f04b9f0c03eff2"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32BF4C-8246-449A-9C46-DB309B1B8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EED86-F3CB-4A06-828E-3BF8DF11FC27}">
  <ds:schemaRefs>
    <ds:schemaRef ds:uri="http://purl.org/dc/elements/1.1/"/>
    <ds:schemaRef ds:uri="http://purl.org/dc/terms/"/>
    <ds:schemaRef ds:uri="http://www.w3.org/XML/1998/namespace"/>
    <ds:schemaRef ds:uri="47fc58d8-9f4b-4bc8-b278-c3cb6f298023"/>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0e00d59e-b0d2-4e67-be34-67e465b0fbed"/>
    <ds:schemaRef ds:uri="http://purl.org/dc/dcmitype/"/>
  </ds:schemaRefs>
</ds:datastoreItem>
</file>

<file path=customXml/itemProps3.xml><?xml version="1.0" encoding="utf-8"?>
<ds:datastoreItem xmlns:ds="http://schemas.openxmlformats.org/officeDocument/2006/customXml" ds:itemID="{06A9BF17-1620-4973-946B-2D04BDD70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SAP_Ariba_2021_16x9_Black</Template>
  <TotalTime>3270</TotalTime>
  <Words>1267</Words>
  <Application>Microsoft Office PowerPoint</Application>
  <PresentationFormat>Custom</PresentationFormat>
  <Paragraphs>161</Paragraphs>
  <Slides>25</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Courier New</vt:lpstr>
      <vt:lpstr>Symbol</vt:lpstr>
      <vt:lpstr>wingdings</vt:lpstr>
      <vt:lpstr>wingdings</vt:lpstr>
      <vt:lpstr>SAP Ariba 2021 16x9 black</vt:lpstr>
      <vt:lpstr>Webcast Mass Edit Tool &amp; Notification Preferences</vt:lpstr>
      <vt:lpstr>Agenda</vt:lpstr>
      <vt:lpstr>Mass Edit &amp; Mass Delete Projects Tool</vt:lpstr>
      <vt:lpstr>Mass Edit Project Tool</vt:lpstr>
      <vt:lpstr>Mass Edit Status</vt:lpstr>
      <vt:lpstr>PowerPoint Presentation</vt:lpstr>
      <vt:lpstr>Mass Delete Project Tool</vt:lpstr>
      <vt:lpstr>Mass Delete Status</vt:lpstr>
      <vt:lpstr>PowerPoint Presentation</vt:lpstr>
      <vt:lpstr>PowerPoint Presentation</vt:lpstr>
      <vt:lpstr>PowerPoint Presentation</vt:lpstr>
      <vt:lpstr>PowerPoint Presentation</vt:lpstr>
      <vt:lpstr>PowerPoint Presentation</vt:lpstr>
      <vt:lpstr>Notification Preference / Profiles / Parameters</vt:lpstr>
      <vt:lpstr>Notification Preferences</vt:lpstr>
      <vt:lpstr>Notification Profiles</vt:lpstr>
      <vt:lpstr>Notification Types</vt:lpstr>
      <vt:lpstr>Notifications controlled by Parameters</vt:lpstr>
      <vt:lpstr>PowerPoint Presentation</vt:lpstr>
      <vt:lpstr>PowerPoint Presentation</vt:lpstr>
      <vt:lpstr>Links</vt:lpstr>
      <vt:lpstr>PowerPoint Presentation</vt:lpstr>
      <vt:lpstr>Thank you.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SAP SE</dc:creator>
  <cp:keywords>2021/16:9/black</cp:keywords>
  <dc:description/>
  <cp:lastModifiedBy>Schultz, Kevin</cp:lastModifiedBy>
  <cp:revision>77</cp:revision>
  <dcterms:created xsi:type="dcterms:W3CDTF">2021-04-23T10:16:45Z</dcterms:created>
  <dcterms:modified xsi:type="dcterms:W3CDTF">2021-07-28T16:02:08Z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0x010100615F0F9DCBF1E94796646FCF98A7C072</vt:lpwstr>
  </property>
</Properties>
</file>