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43"/>
  </p:notesMasterIdLst>
  <p:handoutMasterIdLst>
    <p:handoutMasterId r:id="rId44"/>
  </p:handoutMasterIdLst>
  <p:sldIdLst>
    <p:sldId id="443" r:id="rId5"/>
    <p:sldId id="444" r:id="rId6"/>
    <p:sldId id="352" r:id="rId7"/>
    <p:sldId id="284" r:id="rId8"/>
    <p:sldId id="366" r:id="rId9"/>
    <p:sldId id="325" r:id="rId10"/>
    <p:sldId id="367" r:id="rId11"/>
    <p:sldId id="368" r:id="rId12"/>
    <p:sldId id="371" r:id="rId13"/>
    <p:sldId id="369" r:id="rId14"/>
    <p:sldId id="372" r:id="rId15"/>
    <p:sldId id="373" r:id="rId16"/>
    <p:sldId id="374" r:id="rId17"/>
    <p:sldId id="286" r:id="rId18"/>
    <p:sldId id="285" r:id="rId19"/>
    <p:sldId id="291" r:id="rId20"/>
    <p:sldId id="394" r:id="rId21"/>
    <p:sldId id="395" r:id="rId22"/>
    <p:sldId id="396" r:id="rId23"/>
    <p:sldId id="397" r:id="rId24"/>
    <p:sldId id="398" r:id="rId25"/>
    <p:sldId id="399" r:id="rId26"/>
    <p:sldId id="379" r:id="rId27"/>
    <p:sldId id="380" r:id="rId28"/>
    <p:sldId id="381" r:id="rId29"/>
    <p:sldId id="382" r:id="rId30"/>
    <p:sldId id="383" r:id="rId31"/>
    <p:sldId id="384" r:id="rId32"/>
    <p:sldId id="385" r:id="rId33"/>
    <p:sldId id="386" r:id="rId34"/>
    <p:sldId id="387" r:id="rId35"/>
    <p:sldId id="388" r:id="rId36"/>
    <p:sldId id="400" r:id="rId37"/>
    <p:sldId id="389" r:id="rId38"/>
    <p:sldId id="390" r:id="rId39"/>
    <p:sldId id="413" r:id="rId40"/>
    <p:sldId id="265" r:id="rId41"/>
    <p:sldId id="435" r:id="rId42"/>
  </p:sldIdLst>
  <p:sldSz cx="12195175" cy="6858000"/>
  <p:notesSz cx="6797675" cy="99282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59"/>
    <a:srgbClr val="00195A"/>
    <a:srgbClr val="0F46A7"/>
    <a:srgbClr val="970A82"/>
    <a:srgbClr val="FF3399"/>
    <a:srgbClr val="FF0000"/>
    <a:srgbClr val="FFFFFF"/>
    <a:srgbClr val="FEE3A1"/>
    <a:srgbClr val="FFF1D0"/>
    <a:srgbClr val="FF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240"/>
  </p:normalViewPr>
  <p:slideViewPr>
    <p:cSldViewPr snapToGrid="0" showGuides="1">
      <p:cViewPr varScale="1">
        <p:scale>
          <a:sx n="37" d="100"/>
          <a:sy n="37" d="100"/>
        </p:scale>
        <p:origin x="54" y="67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53580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03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80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66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930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64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81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19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17</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40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18</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2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19</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08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62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20</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62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21</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5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22</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75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10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0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21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801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93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0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7F05E-9EA2-4EDD-9C82-EF55ACF33EC7}" type="slidenum">
              <a:rPr lang="en-US" smtClean="0"/>
              <a:pPr eaLnBrk="1" hangingPunct="1">
                <a:defRPr/>
              </a:pPr>
              <a:t>29</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40540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39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BC33A34-7E13-4267-9750-C4030409BB91}" type="slidenum">
              <a:rPr lang="en-US" smtClean="0"/>
              <a:pPr eaLnBrk="1" hangingPunct="1">
                <a:defRPr/>
              </a:pPr>
              <a:t>30</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56564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85B6943-7860-4915-95B3-465BE5722065}" type="slidenum">
              <a:rPr lang="en-US" smtClean="0"/>
              <a:pPr eaLnBrk="1" hangingPunct="1">
                <a:defRPr/>
              </a:pPr>
              <a:t>31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40098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32</a:t>
            </a:fld>
            <a:endParaRPr lang="en-US" dirty="0"/>
          </a:p>
        </p:txBody>
      </p:sp>
      <p:sp>
        <p:nvSpPr>
          <p:cNvPr id="60419" name="Rectangle 2"/>
          <p:cNvSpPr>
            <a:spLocks noGrp="1" noRot="1" noChangeAspect="1" noChangeArrowheads="1" noTextEdit="1"/>
          </p:cNvSpPr>
          <p:nvPr>
            <p:ph type="sldImg"/>
          </p:nvPr>
        </p:nvSpPr>
        <p:spPr>
          <a:xfrm>
            <a:off x="458788" y="720725"/>
            <a:ext cx="6402387"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08758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33</a:t>
            </a:fld>
            <a:endParaRPr lang="en-US" dirty="0"/>
          </a:p>
        </p:txBody>
      </p:sp>
      <p:sp>
        <p:nvSpPr>
          <p:cNvPr id="60419" name="Rectangle 2"/>
          <p:cNvSpPr>
            <a:spLocks noGrp="1" noRot="1" noChangeAspect="1" noChangeArrowheads="1" noTextEdit="1"/>
          </p:cNvSpPr>
          <p:nvPr>
            <p:ph type="sldImg"/>
          </p:nvPr>
        </p:nvSpPr>
        <p:spPr>
          <a:xfrm>
            <a:off x="460375" y="720725"/>
            <a:ext cx="6399213"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52822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265784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553387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37</a:t>
            </a:fld>
            <a:endParaRPr lang="de-DE" dirty="0"/>
          </a:p>
        </p:txBody>
      </p:sp>
      <p:sp>
        <p:nvSpPr>
          <p:cNvPr id="6" name="Slide Image Placeholder 5"/>
          <p:cNvSpPr>
            <a:spLocks noGrp="1" noRot="1" noChangeAspect="1"/>
          </p:cNvSpPr>
          <p:nvPr>
            <p:ph type="sldImg"/>
          </p:nvPr>
        </p:nvSpPr>
        <p:spPr>
          <a:xfrm>
            <a:off x="269875" y="665163"/>
            <a:ext cx="6257925" cy="3519487"/>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073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8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6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816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6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89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s://www.sap.com/copyright"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www.sap.com/corporate/de/legal/copyright.html"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germany/registration/contact.html" TargetMode="External"/><Relationship Id="rId9"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E14B538-2723-4513-9074-4DD260306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06AF123D-7459-4F1F-9994-80A407155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EBB5B608-C65E-42D4-9C7C-39EACE29FE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4E800222-D95D-49AC-BFA2-064F0A24C4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251261BD-F09F-D746-9481-92FEE8995604}"/>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824B7980-FBEC-3041-A577-CB28ACF6708B}"/>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7" name="Twitter icon with link">
            <a:hlinkClick r:id="rId10" tooltip="https://twitter.com/sap"/>
            <a:extLst>
              <a:ext uri="{FF2B5EF4-FFF2-40B4-BE49-F238E27FC236}">
                <a16:creationId xmlns:a16="http://schemas.microsoft.com/office/drawing/2014/main" id="{C7DD8D5A-9558-C641-B317-5E16E76AA0F3}"/>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8" name="Facebook icon with link">
            <a:hlinkClick r:id="rId12"/>
            <a:extLst>
              <a:ext uri="{FF2B5EF4-FFF2-40B4-BE49-F238E27FC236}">
                <a16:creationId xmlns:a16="http://schemas.microsoft.com/office/drawing/2014/main" id="{F025CC37-340C-DA49-B389-CC3B3E5AFB63}"/>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56FA93D9-2EA3-451A-B989-8AB6FA858F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04FC08A0-A8CA-4B47-811C-B1F5FAD0BDD5}"/>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7" name="YouTube icon with link">
            <a:hlinkClick r:id="rId8"/>
            <a:extLst>
              <a:ext uri="{FF2B5EF4-FFF2-40B4-BE49-F238E27FC236}">
                <a16:creationId xmlns:a16="http://schemas.microsoft.com/office/drawing/2014/main" id="{1DCEF613-020B-7E48-892A-F21102C2B36E}"/>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8" name="Twitter icon with link">
            <a:hlinkClick r:id="rId10" tooltip="https://twitter.com/sap"/>
            <a:extLst>
              <a:ext uri="{FF2B5EF4-FFF2-40B4-BE49-F238E27FC236}">
                <a16:creationId xmlns:a16="http://schemas.microsoft.com/office/drawing/2014/main" id="{4DFA5F3A-4663-E84B-978B-699C77202B16}"/>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20" name="Facebook icon with link">
            <a:hlinkClick r:id="rId12"/>
            <a:extLst>
              <a:ext uri="{FF2B5EF4-FFF2-40B4-BE49-F238E27FC236}">
                <a16:creationId xmlns:a16="http://schemas.microsoft.com/office/drawing/2014/main" id="{5C6C21C3-2A13-104F-BAE7-FFE38F2F2B1C}"/>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11545200" cy="2134800"/>
          </a:xfrm>
          <a:solidFill>
            <a:schemeClr val="bg1">
              <a:lumMod val="95000"/>
            </a:schemeClr>
          </a:solidFill>
        </p:spPr>
        <p:txBody>
          <a:bodyPr tIns="600113"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11545200" cy="923116"/>
          </a:xfrm>
        </p:spPr>
        <p:txBody>
          <a:bodyPr anchor="t" anchorCtr="0">
            <a:noAutofit/>
          </a:bodyPr>
          <a:lstStyle>
            <a:lvl1pPr>
              <a:defRPr sz="5999">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1"/>
            <a:ext cx="11545200" cy="620713"/>
          </a:xfrm>
        </p:spPr>
        <p:txBody>
          <a:bodyPr/>
          <a:lstStyle>
            <a:lvl1pPr>
              <a:spcBef>
                <a:spcPts val="1429"/>
              </a:spcBef>
              <a:defRPr sz="19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4644"/>
            <a:ext cx="1477566" cy="28793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2317"/>
            <a:ext cx="916759" cy="453495"/>
          </a:xfrm>
          <a:prstGeom prst="rect">
            <a:avLst/>
          </a:prstGeom>
        </p:spPr>
      </p:pic>
    </p:spTree>
    <p:extLst>
      <p:ext uri="{BB962C8B-B14F-4D97-AF65-F5344CB8AC3E}">
        <p14:creationId xmlns:p14="http://schemas.microsoft.com/office/powerpoint/2010/main" val="15504400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1" y="1690688"/>
            <a:ext cx="4232275" cy="4391025"/>
          </a:xfrm>
          <a:solidFill>
            <a:schemeClr val="bg1">
              <a:lumMod val="95000"/>
            </a:schemeClr>
          </a:solidFill>
        </p:spPr>
        <p:txBody>
          <a:bodyPr tIns="1543147" anchor="t" anchorCtr="0"/>
          <a:lstStyle>
            <a:lvl1pPr algn="ctr">
              <a:defRPr b="0"/>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0688"/>
            <a:ext cx="7149950"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59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001"/>
            <a:ext cx="5662800"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56628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889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Ariba Logo" descr="SAP Ariba Logo" title="SAP Ariba Logo">
            <a:extLst>
              <a:ext uri="{FF2B5EF4-FFF2-40B4-BE49-F238E27FC236}">
                <a16:creationId xmlns:a16="http://schemas.microsoft.com/office/drawing/2014/main" id="{FE8E3BC1-501E-4723-93D4-1D0AA1B1DB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9" y="1692001"/>
            <a:ext cx="7164387"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42241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8841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685800"/>
            <a:ext cx="10975658" cy="369332"/>
          </a:xfrm>
        </p:spPr>
        <p:txBody>
          <a:bodyPr/>
          <a:lstStyle/>
          <a:p>
            <a:r>
              <a:rPr lang="en-US"/>
              <a:t>Click to edit Master title style</a:t>
            </a:r>
          </a:p>
        </p:txBody>
      </p:sp>
      <p:sp>
        <p:nvSpPr>
          <p:cNvPr id="3" name="Text Placeholder 2"/>
          <p:cNvSpPr>
            <a:spLocks noGrp="1"/>
          </p:cNvSpPr>
          <p:nvPr>
            <p:ph type="body" sz="half" idx="1"/>
          </p:nvPr>
        </p:nvSpPr>
        <p:spPr>
          <a:xfrm>
            <a:off x="609759"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4"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783372" y="6565900"/>
            <a:ext cx="3861805" cy="171450"/>
          </a:xfrm>
          <a:prstGeom prst="rect">
            <a:avLst/>
          </a:prstGeom>
        </p:spPr>
        <p:txBody>
          <a:bodyPr/>
          <a:lstStyle>
            <a:lvl1pPr>
              <a:defRPr/>
            </a:lvl1pPr>
          </a:lstStyle>
          <a:p>
            <a:pPr>
              <a:defRPr/>
            </a:pPr>
            <a:endParaRPr lang="en-US" altLang="en-US" dirty="0"/>
          </a:p>
        </p:txBody>
      </p:sp>
      <p:sp>
        <p:nvSpPr>
          <p:cNvPr id="6" name="Rectangle 7"/>
          <p:cNvSpPr>
            <a:spLocks noGrp="1" noChangeArrowheads="1"/>
          </p:cNvSpPr>
          <p:nvPr>
            <p:ph type="sldNum" sz="quarter" idx="11"/>
          </p:nvPr>
        </p:nvSpPr>
        <p:spPr>
          <a:xfrm>
            <a:off x="141855" y="6508750"/>
            <a:ext cx="544124" cy="306388"/>
          </a:xfrm>
          <a:prstGeom prst="rect">
            <a:avLst/>
          </a:prstGeom>
        </p:spPr>
        <p:txBody>
          <a:bodyPr/>
          <a:lstStyle>
            <a:lvl1pPr>
              <a:defRPr/>
            </a:lvl1pPr>
          </a:lstStyle>
          <a:p>
            <a:pPr>
              <a:defRPr/>
            </a:pPr>
            <a:fld id="{D93F11E2-5DC3-439A-8B89-C53F9C66E564}" type="slidenum">
              <a:rPr lang="en-US"/>
              <a:pPr>
                <a:defRPr/>
              </a:pPr>
              <a:t>‹#›</a:t>
            </a:fld>
            <a:endParaRPr lang="en-US" dirty="0"/>
          </a:p>
        </p:txBody>
      </p:sp>
    </p:spTree>
    <p:extLst>
      <p:ext uri="{BB962C8B-B14F-4D97-AF65-F5344CB8AC3E}">
        <p14:creationId xmlns:p14="http://schemas.microsoft.com/office/powerpoint/2010/main" val="23473718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 id="2147483781" r:id="rId27"/>
    <p:sldLayoutId id="2147483782" r:id="rId28"/>
    <p:sldLayoutId id="2147483783" r:id="rId29"/>
    <p:sldLayoutId id="2147483784" r:id="rId30"/>
    <p:sldLayoutId id="2147483785" r:id="rId31"/>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nsplace.eu/Products/RonsEditor?utm_source=killink"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hyperlink" Target="http://supplier.ariba.com/"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AAEF465-CCE9-0745-8D79-D8202F1F2F9B}"/>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1412" y="794"/>
            <a:ext cx="12190378" cy="3429212"/>
          </a:xfrm>
        </p:spPr>
      </p:pic>
      <p:sp>
        <p:nvSpPr>
          <p:cNvPr id="35" name="Speaker"/>
          <p:cNvSpPr>
            <a:spLocks noGrp="1"/>
          </p:cNvSpPr>
          <p:nvPr>
            <p:ph type="subTitle" idx="1"/>
          </p:nvPr>
        </p:nvSpPr>
        <p:spPr>
          <a:xfrm>
            <a:off x="289344" y="5130097"/>
            <a:ext cx="10896652" cy="430787"/>
          </a:xfrm>
        </p:spPr>
        <p:txBody>
          <a:bodyPr/>
          <a:lstStyle/>
          <a:p>
            <a:r>
              <a:rPr lang="en-US" dirty="0"/>
              <a:t>Speaker’s Name, SAP</a:t>
            </a:r>
          </a:p>
          <a:p>
            <a:pPr lvl="0"/>
            <a:r>
              <a:rPr lang="en-US" dirty="0"/>
              <a:t>Month 00, 2020</a:t>
            </a:r>
          </a:p>
        </p:txBody>
      </p:sp>
      <p:sp>
        <p:nvSpPr>
          <p:cNvPr id="8" name="Presentation Title"/>
          <p:cNvSpPr>
            <a:spLocks noGrp="1"/>
          </p:cNvSpPr>
          <p:nvPr>
            <p:ph type="title"/>
          </p:nvPr>
        </p:nvSpPr>
        <p:spPr/>
        <p:txBody>
          <a:bodyPr/>
          <a:lstStyle/>
          <a:p>
            <a:r>
              <a:rPr lang="en-US" dirty="0"/>
              <a:t>Ariba Network</a:t>
            </a:r>
            <a:br>
              <a:rPr lang="en-US" dirty="0"/>
            </a:br>
            <a:r>
              <a:rPr lang="en-US" dirty="0"/>
              <a:t>CSV Invoice upload guide</a:t>
            </a:r>
            <a:endParaRPr lang="de-DE" dirty="0">
              <a:solidFill>
                <a:schemeClr val="accent1"/>
              </a:solidFill>
            </a:endParaRPr>
          </a:p>
        </p:txBody>
      </p:sp>
    </p:spTree>
    <p:extLst>
      <p:ext uri="{BB962C8B-B14F-4D97-AF65-F5344CB8AC3E}">
        <p14:creationId xmlns:p14="http://schemas.microsoft.com/office/powerpoint/2010/main" val="211075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690425" indent="-636461">
              <a:lnSpc>
                <a:spcPct val="90000"/>
              </a:lnSpc>
              <a:buClr>
                <a:srgbClr val="92D050"/>
              </a:buClr>
              <a:buSzPct val="100000"/>
            </a:pPr>
            <a:r>
              <a:rPr lang="en-US" dirty="0">
                <a:latin typeface="Arial" charset="0"/>
              </a:rPr>
              <a:t>File Requirements</a:t>
            </a:r>
          </a:p>
          <a:p>
            <a:pPr marL="1090395" lvl="1" indent="-636461">
              <a:lnSpc>
                <a:spcPct val="90000"/>
              </a:lnSpc>
              <a:buClr>
                <a:srgbClr val="FFC000"/>
              </a:buClr>
              <a:buFont typeface="Arial" charset="0"/>
              <a:buChar char="•"/>
            </a:pPr>
            <a:r>
              <a:rPr lang="en-US" dirty="0">
                <a:latin typeface="Arial" charset="0"/>
              </a:rPr>
              <a:t>Alterations or updates to the original CSV file format downloaded from the Network will cause the CSV to fail during the upload process.</a:t>
            </a:r>
          </a:p>
          <a:p>
            <a:pPr marL="1090395" lvl="1" indent="-636461">
              <a:lnSpc>
                <a:spcPct val="90000"/>
              </a:lnSpc>
              <a:buClr>
                <a:srgbClr val="FFC000"/>
              </a:buClr>
              <a:buFont typeface="Arial" charset="0"/>
              <a:buChar char="•"/>
            </a:pPr>
            <a:r>
              <a:rPr lang="en-US" dirty="0">
                <a:latin typeface="Arial" charset="0"/>
              </a:rPr>
              <a:t>You must keep the CSV file you download in its native format.  </a:t>
            </a:r>
          </a:p>
          <a:p>
            <a:pPr marL="1090395" lvl="1" indent="-636461">
              <a:lnSpc>
                <a:spcPct val="90000"/>
              </a:lnSpc>
              <a:buClr>
                <a:srgbClr val="FFC000"/>
              </a:buClr>
              <a:buFont typeface="Arial" charset="0"/>
              <a:buChar char="•"/>
            </a:pPr>
            <a:r>
              <a:rPr lang="en-US" dirty="0">
                <a:latin typeface="Arial" charset="0"/>
              </a:rPr>
              <a:t>Do not convert to an Excel file, save as a workbook, add macros, delete/add columns or edit the column names in any way.</a:t>
            </a:r>
          </a:p>
          <a:p>
            <a:pPr marL="396796">
              <a:lnSpc>
                <a:spcPct val="90000"/>
              </a:lnSpc>
              <a:buClr>
                <a:srgbClr val="92D050"/>
              </a:buClr>
              <a:buSzPct val="100000"/>
            </a:pPr>
            <a:r>
              <a:rPr lang="en-US" dirty="0">
                <a:latin typeface="Arial" charset="0"/>
              </a:rPr>
              <a:t>The application Ron’s editor is an example of a CSV File editor.</a:t>
            </a:r>
          </a:p>
          <a:p>
            <a:pPr marL="1090395" lvl="1" indent="-636461">
              <a:lnSpc>
                <a:spcPct val="90000"/>
              </a:lnSpc>
              <a:buClr>
                <a:srgbClr val="FFC000"/>
              </a:buClr>
              <a:buFont typeface="Arial" charset="0"/>
              <a:buChar char="•"/>
            </a:pPr>
            <a:r>
              <a:rPr lang="en-US" dirty="0">
                <a:latin typeface="Arial" charset="0"/>
              </a:rPr>
              <a:t>You can download a free trial at: </a:t>
            </a:r>
            <a:r>
              <a:rPr lang="en-US" u="sng" dirty="0">
                <a:hlinkClick r:id="rId3"/>
              </a:rPr>
              <a:t>http://www.ronsplace.eu/Products/RonsEditor?utm_source=killink</a:t>
            </a:r>
            <a:endParaRPr lang="en-US" dirty="0">
              <a:latin typeface="Arial" charset="0"/>
            </a:endParaRPr>
          </a:p>
          <a:p>
            <a:pPr marL="1090395" lvl="1" indent="-636461">
              <a:lnSpc>
                <a:spcPct val="90000"/>
              </a:lnSpc>
              <a:buClr>
                <a:srgbClr val="FFC000"/>
              </a:buClr>
              <a:buFont typeface="Arial" charset="0"/>
              <a:buChar char="•"/>
            </a:pPr>
            <a:r>
              <a:rPr lang="en-US" dirty="0">
                <a:latin typeface="Arial" charset="0"/>
              </a:rPr>
              <a:t>Note that this is not an Ariba software and is not supported by Ariba.</a:t>
            </a:r>
          </a:p>
          <a:p>
            <a:pPr marL="342831" lvl="1" indent="-342831">
              <a:buFont typeface="Arial" panose="020B0604020202020204" pitchFamily="34" charset="0"/>
              <a:buChar char="•"/>
            </a:pPr>
            <a:endParaRPr lang="en-US" dirty="0"/>
          </a:p>
        </p:txBody>
      </p:sp>
      <p:sp>
        <p:nvSpPr>
          <p:cNvPr id="2" name="Title 1"/>
          <p:cNvSpPr>
            <a:spLocks noGrp="1"/>
          </p:cNvSpPr>
          <p:nvPr>
            <p:ph type="title"/>
          </p:nvPr>
        </p:nvSpPr>
        <p:spPr>
          <a:xfrm>
            <a:off x="505296" y="503883"/>
            <a:ext cx="11183887" cy="738493"/>
          </a:xfrm>
        </p:spPr>
        <p:txBody>
          <a:bodyPr/>
          <a:lstStyle/>
          <a:p>
            <a:r>
              <a:rPr lang="en-US" dirty="0"/>
              <a:t>CSV File Recommendations</a:t>
            </a:r>
            <a:br>
              <a:rPr lang="en-US" dirty="0"/>
            </a:br>
            <a:endParaRPr lang="en-US" b="0" dirty="0"/>
          </a:p>
        </p:txBody>
      </p:sp>
    </p:spTree>
    <p:extLst>
      <p:ext uri="{BB962C8B-B14F-4D97-AF65-F5344CB8AC3E}">
        <p14:creationId xmlns:p14="http://schemas.microsoft.com/office/powerpoint/2010/main" val="2952307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CSV template details</a:t>
            </a:r>
          </a:p>
        </p:txBody>
      </p:sp>
    </p:spTree>
    <p:extLst>
      <p:ext uri="{BB962C8B-B14F-4D97-AF65-F5344CB8AC3E}">
        <p14:creationId xmlns:p14="http://schemas.microsoft.com/office/powerpoint/2010/main" val="250039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3946" y="1830685"/>
            <a:ext cx="10985308" cy="3181394"/>
          </a:xfrm>
        </p:spPr>
        <p:txBody>
          <a:bodyPr/>
          <a:lstStyle/>
          <a:p>
            <a:pPr marL="342831" lvl="1" indent="-342831">
              <a:buFont typeface="Arial" panose="020B0604020202020204" pitchFamily="34" charset="0"/>
              <a:buChar char="•"/>
            </a:pPr>
            <a:r>
              <a:rPr lang="en-US" dirty="0">
                <a:latin typeface="Arial" charset="0"/>
                <a:cs typeface="Arial" charset="0"/>
              </a:rPr>
              <a:t>The embedded CSV sample template provides: </a:t>
            </a:r>
          </a:p>
          <a:p>
            <a:pPr marL="0" lvl="2" indent="0">
              <a:buNone/>
            </a:pPr>
            <a:r>
              <a:rPr lang="en-US" dirty="0">
                <a:latin typeface="Arial" charset="0"/>
                <a:cs typeface="Arial" charset="0"/>
              </a:rPr>
              <a:t>      Data sample of valid CSV invoices processed successfully by the Customer.</a:t>
            </a:r>
          </a:p>
          <a:p>
            <a:pPr marL="457109" lvl="2" indent="0">
              <a:buNone/>
            </a:pPr>
            <a:endParaRPr lang="en-US" dirty="0">
              <a:latin typeface="Arial" charset="0"/>
              <a:cs typeface="Arial" charset="0"/>
            </a:endParaRPr>
          </a:p>
          <a:p>
            <a:pPr lvl="1"/>
            <a:endParaRPr lang="en-US" dirty="0">
              <a:latin typeface="Arial" charset="0"/>
              <a:cs typeface="Arial" charset="0"/>
            </a:endParaRPr>
          </a:p>
          <a:p>
            <a:pPr marL="342831" lvl="1" indent="-342831">
              <a:buFont typeface="Arial" panose="020B0604020202020204" pitchFamily="34" charset="0"/>
              <a:buChar char="•"/>
            </a:pPr>
            <a:r>
              <a:rPr lang="en-US" dirty="0">
                <a:latin typeface="Arial" charset="0"/>
                <a:cs typeface="Arial" charset="0"/>
              </a:rPr>
              <a:t>The embedded field overview provides:</a:t>
            </a:r>
          </a:p>
          <a:p>
            <a:pPr marL="0" lvl="2" indent="0">
              <a:buNone/>
            </a:pPr>
            <a:r>
              <a:rPr lang="en-US" dirty="0">
                <a:latin typeface="Arial" charset="0"/>
                <a:cs typeface="Arial" charset="0"/>
              </a:rPr>
              <a:t>      Mapping information on field content and requirements.</a:t>
            </a:r>
          </a:p>
          <a:p>
            <a:pPr marL="0" lvl="2" indent="0">
              <a:buNone/>
            </a:pPr>
            <a:endParaRPr lang="en-US" dirty="0">
              <a:latin typeface="Arial" charset="0"/>
              <a:cs typeface="Arial" charset="0"/>
            </a:endParaRPr>
          </a:p>
          <a:p>
            <a:pPr lvl="1"/>
            <a:endParaRPr lang="en-US" dirty="0">
              <a:latin typeface="Arial" charset="0"/>
              <a:cs typeface="Arial" charset="0"/>
            </a:endParaRPr>
          </a:p>
          <a:p>
            <a:pPr lvl="3" indent="0">
              <a:buNone/>
            </a:pPr>
            <a:endParaRPr lang="en-US" dirty="0"/>
          </a:p>
        </p:txBody>
      </p:sp>
      <p:sp>
        <p:nvSpPr>
          <p:cNvPr id="2" name="Title 1"/>
          <p:cNvSpPr>
            <a:spLocks noGrp="1"/>
          </p:cNvSpPr>
          <p:nvPr>
            <p:ph type="title"/>
          </p:nvPr>
        </p:nvSpPr>
        <p:spPr>
          <a:xfrm>
            <a:off x="505296" y="503883"/>
            <a:ext cx="11183887" cy="1107740"/>
          </a:xfrm>
        </p:spPr>
        <p:txBody>
          <a:bodyPr/>
          <a:lstStyle/>
          <a:p>
            <a:br>
              <a:rPr lang="en-US" dirty="0"/>
            </a:br>
            <a:r>
              <a:rPr lang="en-US" dirty="0"/>
              <a:t>CSV Sample / Field Mapping</a:t>
            </a:r>
            <a:br>
              <a:rPr lang="en-US" dirty="0"/>
            </a:br>
            <a:endParaRPr lang="en-US" b="0" dirty="0"/>
          </a:p>
        </p:txBody>
      </p:sp>
    </p:spTree>
    <p:extLst>
      <p:ext uri="{BB962C8B-B14F-4D97-AF65-F5344CB8AC3E}">
        <p14:creationId xmlns:p14="http://schemas.microsoft.com/office/powerpoint/2010/main" val="16296768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CSV template use</a:t>
            </a:r>
          </a:p>
        </p:txBody>
      </p:sp>
    </p:spTree>
    <p:extLst>
      <p:ext uri="{BB962C8B-B14F-4D97-AF65-F5344CB8AC3E}">
        <p14:creationId xmlns:p14="http://schemas.microsoft.com/office/powerpoint/2010/main" val="421368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CSV Template</a:t>
            </a:r>
            <a:endParaRPr lang="en-US" dirty="0"/>
          </a:p>
        </p:txBody>
      </p:sp>
      <p:sp>
        <p:nvSpPr>
          <p:cNvPr id="4" name="Text Placeholder 3"/>
          <p:cNvSpPr>
            <a:spLocks noGrp="1"/>
          </p:cNvSpPr>
          <p:nvPr>
            <p:ph type="body" sz="quarter" idx="11"/>
          </p:nvPr>
        </p:nvSpPr>
        <p:spPr>
          <a:xfrm>
            <a:off x="325336" y="1501221"/>
            <a:ext cx="6967553" cy="2915520"/>
          </a:xfrm>
        </p:spPr>
        <p:txBody>
          <a:bodyPr/>
          <a:lstStyle/>
          <a:p>
            <a:pPr marL="342831" indent="-342831">
              <a:buClr>
                <a:srgbClr val="FDB913"/>
              </a:buClr>
              <a:buFont typeface="Arial" panose="020B0604020202020204" pitchFamily="34" charset="0"/>
              <a:buChar char="•"/>
            </a:pPr>
            <a:r>
              <a:rPr lang="en-US" b="0" dirty="0"/>
              <a:t>From the Home Page of your production AN account, Click the </a:t>
            </a:r>
            <a:r>
              <a:rPr lang="en-US" dirty="0"/>
              <a:t>Settings </a:t>
            </a:r>
            <a:r>
              <a:rPr lang="en-US" b="0" dirty="0"/>
              <a:t>icon.</a:t>
            </a:r>
          </a:p>
          <a:p>
            <a:pPr marL="342831" indent="-342831">
              <a:buClr>
                <a:srgbClr val="FDB913"/>
              </a:buClr>
              <a:buFont typeface="Arial" panose="020B0604020202020204" pitchFamily="34" charset="0"/>
              <a:buChar char="•"/>
            </a:pPr>
            <a:r>
              <a:rPr lang="en-US" b="0" dirty="0"/>
              <a:t> Click </a:t>
            </a:r>
            <a:r>
              <a:rPr lang="en-US" dirty="0"/>
              <a:t>Customer Relationships</a:t>
            </a:r>
            <a:r>
              <a:rPr lang="en-US" b="0" dirty="0"/>
              <a:t>.</a:t>
            </a:r>
          </a:p>
          <a:p>
            <a:pPr marL="342831" indent="-342831">
              <a:buClr>
                <a:srgbClr val="FDB913"/>
              </a:buClr>
              <a:buFont typeface="Arial" panose="020B0604020202020204" pitchFamily="34" charset="0"/>
              <a:buChar char="•"/>
            </a:pPr>
            <a:r>
              <a:rPr lang="en-US" b="0" dirty="0"/>
              <a:t>AN will display a list of all customers that you have a    relationship with on the Ariba Network.</a:t>
            </a:r>
          </a:p>
          <a:p>
            <a:pPr marL="342831" indent="-342831">
              <a:buClr>
                <a:srgbClr val="FDB913"/>
              </a:buClr>
              <a:buFont typeface="Arial" panose="020B0604020202020204" pitchFamily="34" charset="0"/>
              <a:buChar char="•"/>
            </a:pPr>
            <a:r>
              <a:rPr lang="en-US" b="0" dirty="0"/>
              <a:t>Click on buyer name link within your list.</a:t>
            </a:r>
          </a:p>
        </p:txBody>
      </p:sp>
      <p:pic>
        <p:nvPicPr>
          <p:cNvPr id="9" name="Picture 8">
            <a:extLst>
              <a:ext uri="{FF2B5EF4-FFF2-40B4-BE49-F238E27FC236}">
                <a16:creationId xmlns:a16="http://schemas.microsoft.com/office/drawing/2014/main" id="{F3A46E30-36CC-47D1-B02D-60FF71E00129}"/>
              </a:ext>
            </a:extLst>
          </p:cNvPr>
          <p:cNvPicPr>
            <a:picLocks noChangeAspect="1"/>
          </p:cNvPicPr>
          <p:nvPr/>
        </p:nvPicPr>
        <p:blipFill>
          <a:blip r:embed="rId3"/>
          <a:stretch>
            <a:fillRect/>
          </a:stretch>
        </p:blipFill>
        <p:spPr>
          <a:xfrm>
            <a:off x="7548544" y="1250842"/>
            <a:ext cx="4319320" cy="3563883"/>
          </a:xfrm>
          <a:prstGeom prst="rect">
            <a:avLst/>
          </a:prstGeom>
        </p:spPr>
      </p:pic>
      <p:sp>
        <p:nvSpPr>
          <p:cNvPr id="12" name="Oval 11">
            <a:extLst>
              <a:ext uri="{FF2B5EF4-FFF2-40B4-BE49-F238E27FC236}">
                <a16:creationId xmlns:a16="http://schemas.microsoft.com/office/drawing/2014/main" id="{791306AD-2EA8-4A1D-B9B9-EAC136E9603B}"/>
              </a:ext>
            </a:extLst>
          </p:cNvPr>
          <p:cNvSpPr/>
          <p:nvPr/>
        </p:nvSpPr>
        <p:spPr bwMode="gray">
          <a:xfrm>
            <a:off x="7670436" y="4337316"/>
            <a:ext cx="1869007" cy="477409"/>
          </a:xfrm>
          <a:prstGeom prst="ellipse">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pic>
        <p:nvPicPr>
          <p:cNvPr id="8" name="Picture 7">
            <a:extLst>
              <a:ext uri="{FF2B5EF4-FFF2-40B4-BE49-F238E27FC236}">
                <a16:creationId xmlns:a16="http://schemas.microsoft.com/office/drawing/2014/main" id="{9865FBB0-DD05-4DFA-945B-DCFC728EEAE5}"/>
              </a:ext>
            </a:extLst>
          </p:cNvPr>
          <p:cNvPicPr>
            <a:picLocks noChangeAspect="1"/>
          </p:cNvPicPr>
          <p:nvPr/>
        </p:nvPicPr>
        <p:blipFill>
          <a:blip r:embed="rId4"/>
          <a:stretch>
            <a:fillRect/>
          </a:stretch>
        </p:blipFill>
        <p:spPr>
          <a:xfrm>
            <a:off x="683737" y="5176496"/>
            <a:ext cx="10324897" cy="112471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CSV Template (continued)</a:t>
            </a:r>
          </a:p>
        </p:txBody>
      </p:sp>
      <p:sp>
        <p:nvSpPr>
          <p:cNvPr id="4" name="Text Placeholder 3"/>
          <p:cNvSpPr>
            <a:spLocks noGrp="1"/>
          </p:cNvSpPr>
          <p:nvPr>
            <p:ph type="body" sz="quarter" idx="11"/>
          </p:nvPr>
        </p:nvSpPr>
        <p:spPr>
          <a:xfrm>
            <a:off x="325336" y="1577645"/>
            <a:ext cx="3310800" cy="4392000"/>
          </a:xfrm>
        </p:spPr>
        <p:txBody>
          <a:bodyPr/>
          <a:lstStyle/>
          <a:p>
            <a:pPr marL="342831" indent="-342831">
              <a:buClr>
                <a:srgbClr val="FFC000"/>
              </a:buClr>
              <a:buFont typeface="Arial" panose="020B0604020202020204" pitchFamily="34" charset="0"/>
              <a:buChar char="•"/>
            </a:pPr>
            <a:r>
              <a:rPr lang="en-US" sz="1800" dirty="0"/>
              <a:t>Click the Download CSV Invoice Template button. You will be prompted to Open or Save the file.  </a:t>
            </a:r>
          </a:p>
          <a:p>
            <a:pPr marL="342831" indent="-342831">
              <a:buClr>
                <a:srgbClr val="FFC000"/>
              </a:buClr>
              <a:buFont typeface="Arial" panose="020B0604020202020204" pitchFamily="34" charset="0"/>
              <a:buChar char="•"/>
            </a:pPr>
            <a:r>
              <a:rPr lang="en-US" sz="1800" dirty="0"/>
              <a:t>Save the file to your local hard drive.</a:t>
            </a:r>
          </a:p>
          <a:p>
            <a:pPr marL="342831" indent="-342831">
              <a:buClr>
                <a:srgbClr val="FFC000"/>
              </a:buClr>
              <a:buFont typeface="Arial" panose="020B0604020202020204" pitchFamily="34" charset="0"/>
              <a:buChar char="•"/>
            </a:pPr>
            <a:r>
              <a:rPr lang="en-US" sz="1800" dirty="0"/>
              <a:t>Once you are finished saving the template file, click the Done button to exit this section.</a:t>
            </a:r>
          </a:p>
          <a:p>
            <a:pPr marL="342831" indent="-342831">
              <a:buClr>
                <a:srgbClr val="FFC000"/>
              </a:buClr>
              <a:buFont typeface="Arial" panose="020B0604020202020204" pitchFamily="34" charset="0"/>
              <a:buChar char="•"/>
            </a:pPr>
            <a:r>
              <a:rPr lang="en-US" sz="1800" dirty="0"/>
              <a:t>You will be back at your Customer Relationship page.</a:t>
            </a:r>
          </a:p>
          <a:p>
            <a:endParaRPr lang="en-US" dirty="0"/>
          </a:p>
        </p:txBody>
      </p:sp>
      <p:pic>
        <p:nvPicPr>
          <p:cNvPr id="5" name="Picture 4">
            <a:extLst>
              <a:ext uri="{FF2B5EF4-FFF2-40B4-BE49-F238E27FC236}">
                <a16:creationId xmlns:a16="http://schemas.microsoft.com/office/drawing/2014/main" id="{320A64EE-B9B5-4C6A-9A22-9D49D97A3912}"/>
              </a:ext>
            </a:extLst>
          </p:cNvPr>
          <p:cNvPicPr>
            <a:picLocks noChangeAspect="1"/>
          </p:cNvPicPr>
          <p:nvPr/>
        </p:nvPicPr>
        <p:blipFill>
          <a:blip r:embed="rId3"/>
          <a:stretch>
            <a:fillRect/>
          </a:stretch>
        </p:blipFill>
        <p:spPr>
          <a:xfrm>
            <a:off x="3817154" y="1331536"/>
            <a:ext cx="8050710" cy="4123785"/>
          </a:xfrm>
          <a:prstGeom prst="rect">
            <a:avLst/>
          </a:prstGeom>
        </p:spPr>
      </p:pic>
      <p:cxnSp>
        <p:nvCxnSpPr>
          <p:cNvPr id="7" name="Straight Arrow Connector 6">
            <a:extLst>
              <a:ext uri="{FF2B5EF4-FFF2-40B4-BE49-F238E27FC236}">
                <a16:creationId xmlns:a16="http://schemas.microsoft.com/office/drawing/2014/main" id="{1809D47B-773B-4714-8BFD-7253B38CFE70}"/>
              </a:ext>
            </a:extLst>
          </p:cNvPr>
          <p:cNvCxnSpPr/>
          <p:nvPr/>
        </p:nvCxnSpPr>
        <p:spPr>
          <a:xfrm flipH="1">
            <a:off x="5367299" y="5206898"/>
            <a:ext cx="11029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41B8805-7394-4594-815F-866164B9EDAC}"/>
              </a:ext>
            </a:extLst>
          </p:cNvPr>
          <p:cNvPicPr>
            <a:picLocks noChangeAspect="1"/>
          </p:cNvPicPr>
          <p:nvPr/>
        </p:nvPicPr>
        <p:blipFill>
          <a:blip r:embed="rId4"/>
          <a:stretch>
            <a:fillRect/>
          </a:stretch>
        </p:blipFill>
        <p:spPr>
          <a:xfrm>
            <a:off x="10610855" y="5706856"/>
            <a:ext cx="1257009" cy="533277"/>
          </a:xfrm>
          <a:prstGeom prst="rect">
            <a:avLst/>
          </a:prstGeom>
        </p:spPr>
      </p:pic>
      <p:cxnSp>
        <p:nvCxnSpPr>
          <p:cNvPr id="12" name="Straight Arrow Connector 11">
            <a:extLst>
              <a:ext uri="{FF2B5EF4-FFF2-40B4-BE49-F238E27FC236}">
                <a16:creationId xmlns:a16="http://schemas.microsoft.com/office/drawing/2014/main" id="{AAC6F4AB-C6D8-42C5-8831-E507B7DE6BDC}"/>
              </a:ext>
            </a:extLst>
          </p:cNvPr>
          <p:cNvCxnSpPr/>
          <p:nvPr/>
        </p:nvCxnSpPr>
        <p:spPr>
          <a:xfrm>
            <a:off x="9481147" y="5969645"/>
            <a:ext cx="9539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Populate the CSV Invoice Template</a:t>
            </a:r>
          </a:p>
        </p:txBody>
      </p:sp>
      <p:sp>
        <p:nvSpPr>
          <p:cNvPr id="4" name="Text Placeholder 3"/>
          <p:cNvSpPr>
            <a:spLocks noGrp="1"/>
          </p:cNvSpPr>
          <p:nvPr>
            <p:ph type="body" sz="quarter" idx="11"/>
          </p:nvPr>
        </p:nvSpPr>
        <p:spPr>
          <a:xfrm>
            <a:off x="325336" y="1692000"/>
            <a:ext cx="4786530" cy="4685289"/>
          </a:xfrm>
        </p:spPr>
        <p:txBody>
          <a:bodyPr/>
          <a:lstStyle/>
          <a:p>
            <a:pPr marL="285693" indent="-285693">
              <a:buClr>
                <a:srgbClr val="FDB913"/>
              </a:buClr>
              <a:buFont typeface="Arial" panose="020B0604020202020204" pitchFamily="34" charset="0"/>
              <a:buChar char="•"/>
            </a:pPr>
            <a:r>
              <a:rPr lang="en-US" sz="1400" dirty="0"/>
              <a:t>Populate each available invoice field as appropriate – starting in </a:t>
            </a:r>
            <a:r>
              <a:rPr lang="en-US" sz="1400" u="sng" dirty="0"/>
              <a:t>Row 3, Cell A</a:t>
            </a:r>
            <a:endParaRPr lang="en-US" sz="1400" dirty="0"/>
          </a:p>
          <a:p>
            <a:pPr marL="285693" indent="-285693">
              <a:buClr>
                <a:srgbClr val="FDB913"/>
              </a:buClr>
              <a:buFont typeface="Arial" panose="020B0604020202020204" pitchFamily="34" charset="0"/>
              <a:buChar char="•"/>
            </a:pPr>
            <a:r>
              <a:rPr lang="en-US" sz="1400" dirty="0"/>
              <a:t>Note that . Rows 1 and 2 are CSV File information rows and cannot be removed or modified in any way. If these fields are changed or removed, the file will fail at upload.</a:t>
            </a:r>
          </a:p>
          <a:p>
            <a:pPr marL="285693" indent="-285693">
              <a:buClr>
                <a:srgbClr val="FDB913"/>
              </a:buClr>
              <a:buFont typeface="Arial" panose="020B0604020202020204" pitchFamily="34" charset="0"/>
              <a:buChar char="•"/>
            </a:pPr>
            <a:r>
              <a:rPr lang="en-US" sz="1400" dirty="0"/>
              <a:t>To populate value for each field select that cell, right click and chose option ‘Edit with Edit Panel.</a:t>
            </a:r>
          </a:p>
          <a:p>
            <a:pPr marL="285693" indent="-285693">
              <a:buClr>
                <a:srgbClr val="FDB913"/>
              </a:buClr>
              <a:buFont typeface="Arial" panose="020B0604020202020204" pitchFamily="34" charset="0"/>
              <a:buChar char="•"/>
            </a:pPr>
            <a:r>
              <a:rPr lang="en-US" sz="1400" dirty="0"/>
              <a:t>When you have completed populating all fields for your particular invoice, Save the file to your local drive.</a:t>
            </a:r>
          </a:p>
          <a:p>
            <a:endParaRPr lang="en-US" dirty="0"/>
          </a:p>
        </p:txBody>
      </p:sp>
      <p:pic>
        <p:nvPicPr>
          <p:cNvPr id="6" name="Picture 5"/>
          <p:cNvPicPr>
            <a:picLocks noChangeAspect="1"/>
          </p:cNvPicPr>
          <p:nvPr/>
        </p:nvPicPr>
        <p:blipFill>
          <a:blip r:embed="rId3"/>
          <a:stretch>
            <a:fillRect/>
          </a:stretch>
        </p:blipFill>
        <p:spPr>
          <a:xfrm>
            <a:off x="6012431" y="1692000"/>
            <a:ext cx="4901642" cy="1706139"/>
          </a:xfrm>
          <a:prstGeom prst="rect">
            <a:avLst/>
          </a:prstGeom>
        </p:spPr>
      </p:pic>
      <p:pic>
        <p:nvPicPr>
          <p:cNvPr id="7" name="Picture 6"/>
          <p:cNvPicPr>
            <a:picLocks noChangeAspect="1"/>
          </p:cNvPicPr>
          <p:nvPr/>
        </p:nvPicPr>
        <p:blipFill>
          <a:blip r:embed="rId4"/>
          <a:stretch>
            <a:fillRect/>
          </a:stretch>
        </p:blipFill>
        <p:spPr>
          <a:xfrm>
            <a:off x="6002817" y="4163412"/>
            <a:ext cx="4901642" cy="2065513"/>
          </a:xfrm>
          <a:prstGeom prst="rect">
            <a:avLst/>
          </a:prstGeom>
        </p:spPr>
      </p:pic>
      <p:sp>
        <p:nvSpPr>
          <p:cNvPr id="9" name="AutoShape 8"/>
          <p:cNvSpPr>
            <a:spLocks/>
          </p:cNvSpPr>
          <p:nvPr/>
        </p:nvSpPr>
        <p:spPr bwMode="auto">
          <a:xfrm>
            <a:off x="8606428" y="1342872"/>
            <a:ext cx="1760815" cy="266638"/>
          </a:xfrm>
          <a:prstGeom prst="borderCallout1">
            <a:avLst>
              <a:gd name="adj1" fmla="val 58440"/>
              <a:gd name="adj2" fmla="val -217"/>
              <a:gd name="adj3" fmla="val 128569"/>
              <a:gd name="adj4" fmla="val -39130"/>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Ron’s CSV Editor</a:t>
            </a:r>
          </a:p>
        </p:txBody>
      </p:sp>
      <p:sp>
        <p:nvSpPr>
          <p:cNvPr id="13" name="AutoShape 10"/>
          <p:cNvSpPr>
            <a:spLocks/>
          </p:cNvSpPr>
          <p:nvPr/>
        </p:nvSpPr>
        <p:spPr bwMode="auto">
          <a:xfrm>
            <a:off x="7694718" y="2488580"/>
            <a:ext cx="2939946" cy="245185"/>
          </a:xfrm>
          <a:prstGeom prst="borderCallout1">
            <a:avLst>
              <a:gd name="adj1" fmla="val 62765"/>
              <a:gd name="adj2" fmla="val -422"/>
              <a:gd name="adj3" fmla="val 182476"/>
              <a:gd name="adj4" fmla="val -28869"/>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Standard Rows – Do Not Change</a:t>
            </a:r>
          </a:p>
        </p:txBody>
      </p:sp>
      <p:sp>
        <p:nvSpPr>
          <p:cNvPr id="14" name="AutoShape 7"/>
          <p:cNvSpPr>
            <a:spLocks noChangeArrowheads="1"/>
          </p:cNvSpPr>
          <p:nvPr/>
        </p:nvSpPr>
        <p:spPr bwMode="auto">
          <a:xfrm>
            <a:off x="6002815" y="1692000"/>
            <a:ext cx="4901643" cy="59839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AutoShape 9"/>
          <p:cNvSpPr>
            <a:spLocks noChangeArrowheads="1"/>
          </p:cNvSpPr>
          <p:nvPr/>
        </p:nvSpPr>
        <p:spPr bwMode="auto">
          <a:xfrm>
            <a:off x="6012431" y="2763456"/>
            <a:ext cx="4901642" cy="51620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AutoShape 12"/>
          <p:cNvSpPr>
            <a:spLocks noChangeArrowheads="1"/>
          </p:cNvSpPr>
          <p:nvPr/>
        </p:nvSpPr>
        <p:spPr bwMode="auto">
          <a:xfrm>
            <a:off x="6295280" y="5152679"/>
            <a:ext cx="1206882" cy="211293"/>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AutoShape 8"/>
          <p:cNvSpPr>
            <a:spLocks/>
          </p:cNvSpPr>
          <p:nvPr/>
        </p:nvSpPr>
        <p:spPr bwMode="auto">
          <a:xfrm>
            <a:off x="7965389" y="4482120"/>
            <a:ext cx="1755657" cy="249323"/>
          </a:xfrm>
          <a:prstGeom prst="borderCallout1">
            <a:avLst>
              <a:gd name="adj1" fmla="val 46752"/>
              <a:gd name="adj2" fmla="val -1460"/>
              <a:gd name="adj3" fmla="val 257736"/>
              <a:gd name="adj4" fmla="val -34396"/>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Begin Invoice Data</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4" name="Text Placeholder 3"/>
          <p:cNvSpPr>
            <a:spLocks noGrp="1"/>
          </p:cNvSpPr>
          <p:nvPr>
            <p:ph type="body" sz="quarter" idx="11"/>
          </p:nvPr>
        </p:nvSpPr>
        <p:spPr>
          <a:xfrm>
            <a:off x="325335" y="1501221"/>
            <a:ext cx="5315407" cy="4942155"/>
          </a:xfrm>
        </p:spPr>
        <p:txBody>
          <a:bodyPr/>
          <a:lstStyle/>
          <a:p>
            <a:pPr marL="285693" indent="-285693">
              <a:buClr>
                <a:srgbClr val="FDB913"/>
              </a:buClr>
              <a:buFont typeface="Arial" panose="020B0604020202020204" pitchFamily="34" charset="0"/>
              <a:buChar char="•"/>
            </a:pPr>
            <a:r>
              <a:rPr lang="en-US" sz="1400" dirty="0"/>
              <a:t>From the Home Page, locate the CSV Documents link on the right side of the page.</a:t>
            </a:r>
          </a:p>
          <a:p>
            <a:pPr marL="285693" indent="-285693">
              <a:buClr>
                <a:srgbClr val="FDB913"/>
              </a:buClr>
              <a:buFont typeface="Arial" panose="020B0604020202020204" pitchFamily="34" charset="0"/>
              <a:buChar char="•"/>
            </a:pPr>
            <a:r>
              <a:rPr lang="en-US" sz="1400" dirty="0"/>
              <a:t>Click Invoice CSV.</a:t>
            </a:r>
          </a:p>
          <a:p>
            <a:pPr marL="285693" indent="-285693">
              <a:buClr>
                <a:srgbClr val="FDB913"/>
              </a:buClr>
              <a:buFont typeface="Arial" panose="020B0604020202020204" pitchFamily="34" charset="0"/>
              <a:buChar char="•"/>
            </a:pPr>
            <a:r>
              <a:rPr lang="en-US" sz="1400" dirty="0"/>
              <a:t>You will see an Import CSV Invoice box.</a:t>
            </a:r>
          </a:p>
          <a:p>
            <a:pPr marL="285693" indent="-285693">
              <a:buClr>
                <a:srgbClr val="FDB913"/>
              </a:buClr>
              <a:buFont typeface="Arial" panose="020B0604020202020204" pitchFamily="34" charset="0"/>
              <a:buChar char="•"/>
            </a:pPr>
            <a:r>
              <a:rPr lang="en-US" sz="1400" dirty="0"/>
              <a:t>Ensure Customer  is selected in the Customer drop-down box.</a:t>
            </a:r>
          </a:p>
          <a:p>
            <a:pPr marL="285693" lvl="1" indent="-285693">
              <a:buClr>
                <a:srgbClr val="FDB913"/>
              </a:buClr>
              <a:buFont typeface="Arial" panose="020B0604020202020204" pitchFamily="34" charset="0"/>
              <a:buChar char="•"/>
            </a:pPr>
            <a:r>
              <a:rPr lang="en-US" sz="1400" b="1" dirty="0"/>
              <a:t>Note: </a:t>
            </a:r>
            <a:r>
              <a:rPr lang="en-US" sz="1400" dirty="0"/>
              <a:t>Each customer using the CSV Invoice method has a customized template.  You cannot use any other customer's template for Customer .</a:t>
            </a:r>
          </a:p>
          <a:p>
            <a:pPr marL="285693" indent="-285693">
              <a:buClr>
                <a:srgbClr val="FDB913"/>
              </a:buClr>
              <a:buFont typeface="Arial" panose="020B0604020202020204" pitchFamily="34" charset="0"/>
              <a:buChar char="•"/>
            </a:pPr>
            <a:r>
              <a:rPr lang="en-US" sz="1400" dirty="0"/>
              <a:t>Click the Choose File button and find the CSV File you have created and saved.</a:t>
            </a:r>
          </a:p>
          <a:p>
            <a:pPr marL="285693" indent="-285693">
              <a:buClr>
                <a:srgbClr val="FDB913"/>
              </a:buClr>
              <a:buFont typeface="Arial" panose="020B0604020202020204" pitchFamily="34" charset="0"/>
              <a:buChar char="•"/>
            </a:pPr>
            <a:r>
              <a:rPr lang="en-US" sz="1400" dirty="0"/>
              <a:t>Once the file path is shown, click the Import CSV Invoice button.</a:t>
            </a:r>
          </a:p>
        </p:txBody>
      </p:sp>
      <p:pic>
        <p:nvPicPr>
          <p:cNvPr id="8" name="Picture 7"/>
          <p:cNvPicPr>
            <a:picLocks noChangeAspect="1"/>
          </p:cNvPicPr>
          <p:nvPr/>
        </p:nvPicPr>
        <p:blipFill>
          <a:blip r:embed="rId3"/>
          <a:stretch>
            <a:fillRect/>
          </a:stretch>
        </p:blipFill>
        <p:spPr>
          <a:xfrm>
            <a:off x="9562338" y="1279212"/>
            <a:ext cx="2305527" cy="2704561"/>
          </a:xfrm>
          <a:prstGeom prst="rect">
            <a:avLst/>
          </a:prstGeom>
        </p:spPr>
      </p:pic>
      <p:sp>
        <p:nvSpPr>
          <p:cNvPr id="9" name="Rounded Rectangle 8"/>
          <p:cNvSpPr/>
          <p:nvPr/>
        </p:nvSpPr>
        <p:spPr bwMode="gray">
          <a:xfrm>
            <a:off x="9752754" y="3504387"/>
            <a:ext cx="1164502" cy="359146"/>
          </a:xfrm>
          <a:prstGeom prst="roundRect">
            <a:avLst/>
          </a:prstGeom>
          <a:noFill/>
          <a:ln w="28575" algn="ctr">
            <a:solidFill>
              <a:srgbClr val="FF0000"/>
            </a:solidFill>
            <a:miter lim="800000"/>
            <a:headEnd/>
            <a:tailEnd/>
          </a:ln>
        </p:spPr>
        <p:txBody>
          <a:bodyPr wrap="square" lIns="89979" tIns="71983" rIns="89979" bIns="71983"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217"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11" name="Picture 2">
            <a:extLst>
              <a:ext uri="{FF2B5EF4-FFF2-40B4-BE49-F238E27FC236}">
                <a16:creationId xmlns:a16="http://schemas.microsoft.com/office/drawing/2014/main" id="{9D3983B4-447C-4932-9108-F892DEB81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823" y="4940340"/>
            <a:ext cx="1587937" cy="20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6ACCB35-9CC6-4B8C-AEED-132B309A036D}"/>
              </a:ext>
            </a:extLst>
          </p:cNvPr>
          <p:cNvPicPr>
            <a:picLocks noChangeAspect="1"/>
          </p:cNvPicPr>
          <p:nvPr/>
        </p:nvPicPr>
        <p:blipFill>
          <a:blip r:embed="rId5"/>
          <a:stretch>
            <a:fillRect/>
          </a:stretch>
        </p:blipFill>
        <p:spPr>
          <a:xfrm>
            <a:off x="7163766" y="4176721"/>
            <a:ext cx="4797142" cy="1852394"/>
          </a:xfrm>
          <a:prstGeom prst="rect">
            <a:avLst/>
          </a:prstGeom>
        </p:spPr>
      </p:pic>
      <p:cxnSp>
        <p:nvCxnSpPr>
          <p:cNvPr id="7" name="Straight Arrow Connector 6">
            <a:extLst>
              <a:ext uri="{FF2B5EF4-FFF2-40B4-BE49-F238E27FC236}">
                <a16:creationId xmlns:a16="http://schemas.microsoft.com/office/drawing/2014/main" id="{4EBDCE71-8A68-4114-8DAB-F80E8786F6C6}"/>
              </a:ext>
            </a:extLst>
          </p:cNvPr>
          <p:cNvCxnSpPr/>
          <p:nvPr/>
        </p:nvCxnSpPr>
        <p:spPr>
          <a:xfrm>
            <a:off x="5377237" y="5346015"/>
            <a:ext cx="4375517" cy="5167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0189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5336" y="5782517"/>
            <a:ext cx="7148295" cy="572744"/>
          </a:xfrm>
        </p:spPr>
        <p:txBody>
          <a:bodyPr/>
          <a:lstStyle/>
          <a:p>
            <a:pPr marL="285693" indent="-285693">
              <a:buFont typeface="Arial" panose="020B0604020202020204" pitchFamily="34" charset="0"/>
              <a:buChar char="•"/>
            </a:pPr>
            <a:r>
              <a:rPr lang="en-US" sz="1400" dirty="0"/>
              <a:t>Once you click on Import CSV Invoice, the CSV file will be uploaded , click on Submit button.</a:t>
            </a:r>
          </a:p>
        </p:txBody>
      </p:sp>
      <p:sp>
        <p:nvSpPr>
          <p:cNvPr id="5" name="Rectangle: Rounded Corners 4">
            <a:extLst>
              <a:ext uri="{FF2B5EF4-FFF2-40B4-BE49-F238E27FC236}">
                <a16:creationId xmlns:a16="http://schemas.microsoft.com/office/drawing/2014/main" id="{958D26C0-EC09-4B26-B3E7-2647D6FCF5F4}"/>
              </a:ext>
            </a:extLst>
          </p:cNvPr>
          <p:cNvSpPr/>
          <p:nvPr/>
        </p:nvSpPr>
        <p:spPr bwMode="gray">
          <a:xfrm>
            <a:off x="10663631" y="5167152"/>
            <a:ext cx="1112925" cy="470082"/>
          </a:xfrm>
          <a:prstGeom prst="roundRect">
            <a:avLst/>
          </a:prstGeom>
          <a:noFill/>
          <a:ln w="38100"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BB01CCD-3174-4B2A-9051-F2FBB655171D}"/>
              </a:ext>
            </a:extLst>
          </p:cNvPr>
          <p:cNvPicPr>
            <a:picLocks noChangeAspect="1"/>
          </p:cNvPicPr>
          <p:nvPr/>
        </p:nvPicPr>
        <p:blipFill>
          <a:blip r:embed="rId3"/>
          <a:stretch>
            <a:fillRect/>
          </a:stretch>
        </p:blipFill>
        <p:spPr>
          <a:xfrm>
            <a:off x="1411" y="1160020"/>
            <a:ext cx="12192353" cy="4537961"/>
          </a:xfrm>
          <a:prstGeom prst="rect">
            <a:avLst/>
          </a:prstGeom>
        </p:spPr>
      </p:pic>
    </p:spTree>
    <p:extLst>
      <p:ext uri="{BB962C8B-B14F-4D97-AF65-F5344CB8AC3E}">
        <p14:creationId xmlns:p14="http://schemas.microsoft.com/office/powerpoint/2010/main" val="25680341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5336" y="4383698"/>
            <a:ext cx="7148295" cy="2103735"/>
          </a:xfrm>
        </p:spPr>
        <p:txBody>
          <a:bodyPr/>
          <a:lstStyle/>
          <a:p>
            <a:endParaRPr lang="en-US" sz="1400" dirty="0"/>
          </a:p>
          <a:p>
            <a:pPr marL="285693" indent="-285693">
              <a:buFont typeface="Arial" panose="020B0604020202020204" pitchFamily="34" charset="0"/>
              <a:buChar char="•"/>
            </a:pPr>
            <a:r>
              <a:rPr lang="en-US" sz="1400" dirty="0"/>
              <a:t>Once you click on Submit, the CSV Invoice will be successfully imported. Click on Close button</a:t>
            </a:r>
          </a:p>
        </p:txBody>
      </p:sp>
      <p:pic>
        <p:nvPicPr>
          <p:cNvPr id="3" name="Picture 2"/>
          <p:cNvPicPr>
            <a:picLocks noChangeAspect="1"/>
          </p:cNvPicPr>
          <p:nvPr/>
        </p:nvPicPr>
        <p:blipFill>
          <a:blip r:embed="rId3"/>
          <a:stretch>
            <a:fillRect/>
          </a:stretch>
        </p:blipFill>
        <p:spPr>
          <a:xfrm>
            <a:off x="240081" y="1832268"/>
            <a:ext cx="11713039" cy="2114061"/>
          </a:xfrm>
          <a:prstGeom prst="rect">
            <a:avLst/>
          </a:prstGeom>
        </p:spPr>
      </p:pic>
    </p:spTree>
    <p:extLst>
      <p:ext uri="{BB962C8B-B14F-4D97-AF65-F5344CB8AC3E}">
        <p14:creationId xmlns:p14="http://schemas.microsoft.com/office/powerpoint/2010/main" val="21215489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464904"/>
            <a:ext cx="11542528" cy="4780214"/>
          </a:xfrm>
        </p:spPr>
        <p:txBody>
          <a:bodyPr/>
          <a:lstStyle/>
          <a:p>
            <a:pPr marL="285693" lvl="1" indent="-285693">
              <a:spcAft>
                <a:spcPts val="600"/>
              </a:spcAft>
            </a:pPr>
            <a:r>
              <a:rPr lang="en-US" dirty="0">
                <a:latin typeface="Arial" pitchFamily="34" charset="0"/>
                <a:cs typeface="Arial" pitchFamily="34" charset="0"/>
              </a:rPr>
              <a:t>CSV Invoice overview</a:t>
            </a:r>
          </a:p>
          <a:p>
            <a:pPr marL="285693" lvl="1" indent="-285693">
              <a:spcAft>
                <a:spcPts val="600"/>
              </a:spcAft>
            </a:pPr>
            <a:r>
              <a:rPr lang="en-GB" dirty="0">
                <a:latin typeface="Arial" pitchFamily="34" charset="0"/>
                <a:cs typeface="Arial" pitchFamily="34" charset="0"/>
              </a:rPr>
              <a:t>CSV Invoices scope</a:t>
            </a:r>
          </a:p>
          <a:p>
            <a:pPr marL="285693" lvl="1" indent="-285693">
              <a:spcAft>
                <a:spcPts val="600"/>
              </a:spcAft>
            </a:pPr>
            <a:r>
              <a:rPr lang="en-GB" dirty="0">
                <a:latin typeface="Arial" pitchFamily="34" charset="0"/>
                <a:cs typeface="Arial" pitchFamily="34" charset="0"/>
              </a:rPr>
              <a:t>Data Requirements</a:t>
            </a:r>
          </a:p>
          <a:p>
            <a:pPr marL="285693" lvl="1" indent="-285693">
              <a:spcAft>
                <a:spcPts val="600"/>
              </a:spcAft>
            </a:pPr>
            <a:r>
              <a:rPr lang="en-GB" dirty="0">
                <a:latin typeface="Arial" pitchFamily="34" charset="0"/>
                <a:cs typeface="Arial" pitchFamily="34" charset="0"/>
              </a:rPr>
              <a:t>CSV fields mapping</a:t>
            </a:r>
          </a:p>
          <a:p>
            <a:pPr marL="285693" lvl="1" indent="-285693">
              <a:spcAft>
                <a:spcPts val="600"/>
              </a:spcAft>
            </a:pPr>
            <a:r>
              <a:rPr lang="en-GB" dirty="0">
                <a:latin typeface="Arial" pitchFamily="34" charset="0"/>
                <a:cs typeface="Arial" pitchFamily="34" charset="0"/>
              </a:rPr>
              <a:t>CSV template use</a:t>
            </a:r>
          </a:p>
          <a:p>
            <a:pPr marL="622176" lvl="2" indent="-177764">
              <a:spcAft>
                <a:spcPts val="600"/>
              </a:spcAft>
              <a:buFont typeface="Arial" panose="020B0604020202020204" pitchFamily="34" charset="0"/>
              <a:buChar char="•"/>
            </a:pPr>
            <a:r>
              <a:rPr lang="en-US" dirty="0">
                <a:latin typeface="Arial" pitchFamily="34" charset="0"/>
                <a:cs typeface="Arial" pitchFamily="34" charset="0"/>
              </a:rPr>
              <a:t>Downloading CSV template</a:t>
            </a:r>
          </a:p>
          <a:p>
            <a:pPr marL="622176" lvl="2" indent="-177764">
              <a:spcAft>
                <a:spcPts val="600"/>
              </a:spcAft>
              <a:buFont typeface="Arial" panose="020B0604020202020204" pitchFamily="34" charset="0"/>
              <a:buChar char="•"/>
            </a:pPr>
            <a:r>
              <a:rPr lang="en-US" dirty="0">
                <a:latin typeface="Arial" pitchFamily="34" charset="0"/>
                <a:cs typeface="Arial" pitchFamily="34" charset="0"/>
              </a:rPr>
              <a:t>Uploading CSV Invoice</a:t>
            </a:r>
          </a:p>
          <a:p>
            <a:pPr marL="622176" lvl="2" indent="-177764">
              <a:spcAft>
                <a:spcPts val="600"/>
              </a:spcAft>
              <a:buFont typeface="Arial" panose="020B0604020202020204" pitchFamily="34" charset="0"/>
              <a:buChar char="•"/>
            </a:pPr>
            <a:r>
              <a:rPr lang="en-GB" dirty="0">
                <a:latin typeface="Arial" pitchFamily="34" charset="0"/>
                <a:cs typeface="Arial" pitchFamily="34" charset="0"/>
              </a:rPr>
              <a:t>Tracking Invoice status</a:t>
            </a:r>
            <a:endParaRPr lang="en-US" dirty="0">
              <a:latin typeface="Arial" pitchFamily="34" charset="0"/>
              <a:cs typeface="Arial" pitchFamily="34" charset="0"/>
            </a:endParaRPr>
          </a:p>
          <a:p>
            <a:pPr marL="285693" lvl="1" indent="-285693">
              <a:spcAft>
                <a:spcPts val="600"/>
              </a:spcAft>
            </a:pPr>
            <a:r>
              <a:rPr lang="en-GB" dirty="0">
                <a:latin typeface="Arial" pitchFamily="34" charset="0"/>
                <a:cs typeface="Arial" pitchFamily="34" charset="0"/>
              </a:rPr>
              <a:t>Troubleshooting CSV Invoices</a:t>
            </a:r>
          </a:p>
          <a:p>
            <a:pPr marL="285693" lvl="1" indent="-285693">
              <a:spcAft>
                <a:spcPts val="600"/>
              </a:spcAft>
            </a:pPr>
            <a:r>
              <a:rPr lang="en-GB" dirty="0">
                <a:latin typeface="Arial" pitchFamily="34" charset="0"/>
                <a:cs typeface="Arial" pitchFamily="34" charset="0"/>
              </a:rPr>
              <a:t>CSV template Change log</a:t>
            </a:r>
          </a:p>
          <a:p>
            <a:pPr marL="285693" lvl="1" indent="-285693">
              <a:spcAft>
                <a:spcPts val="600"/>
              </a:spcAft>
            </a:pPr>
            <a:r>
              <a:rPr lang="en-GB" dirty="0">
                <a:latin typeface="Arial" pitchFamily="34" charset="0"/>
                <a:cs typeface="Arial" pitchFamily="34" charset="0"/>
              </a:rPr>
              <a:t>Contacts and Support</a:t>
            </a:r>
            <a:endParaRPr lang="en-US" dirty="0"/>
          </a:p>
          <a:p>
            <a:endParaRPr lang="en-US" dirty="0"/>
          </a:p>
        </p:txBody>
      </p:sp>
      <p:sp>
        <p:nvSpPr>
          <p:cNvPr id="2" name="Title 1"/>
          <p:cNvSpPr>
            <a:spLocks noGrp="1"/>
          </p:cNvSpPr>
          <p:nvPr>
            <p:ph type="title"/>
          </p:nvPr>
        </p:nvSpPr>
        <p:spPr/>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4" name="Text Placeholder 3"/>
          <p:cNvSpPr>
            <a:spLocks noGrp="1"/>
          </p:cNvSpPr>
          <p:nvPr>
            <p:ph type="body" sz="quarter" idx="11"/>
          </p:nvPr>
        </p:nvSpPr>
        <p:spPr>
          <a:xfrm>
            <a:off x="325335" y="2103364"/>
            <a:ext cx="11002733" cy="3524580"/>
          </a:xfrm>
        </p:spPr>
        <p:txBody>
          <a:bodyPr/>
          <a:lstStyle/>
          <a:p>
            <a:pPr marL="285693" indent="-285693">
              <a:buClr>
                <a:srgbClr val="FDB913"/>
              </a:buClr>
              <a:buFont typeface="Arial" panose="020B0604020202020204" pitchFamily="34" charset="0"/>
              <a:buChar char="•"/>
            </a:pPr>
            <a:r>
              <a:rPr lang="en-US" altLang="en-US" sz="1400" dirty="0"/>
              <a:t>From your Home Page, click on the Outbox tab.</a:t>
            </a:r>
          </a:p>
          <a:p>
            <a:pPr marL="285693" indent="-285693">
              <a:buClr>
                <a:srgbClr val="FDB913"/>
              </a:buClr>
              <a:buFont typeface="Arial" panose="020B0604020202020204" pitchFamily="34" charset="0"/>
              <a:buChar char="•"/>
            </a:pPr>
            <a:r>
              <a:rPr lang="en-US" altLang="en-US" sz="1400" dirty="0"/>
              <a:t>You will again, see a listing of all of the invoices you have sent.</a:t>
            </a:r>
          </a:p>
          <a:p>
            <a:pPr marL="285693" indent="-285693">
              <a:buClr>
                <a:srgbClr val="FDB913"/>
              </a:buClr>
              <a:buFont typeface="Arial" panose="020B0604020202020204" pitchFamily="34" charset="0"/>
              <a:buChar char="•"/>
            </a:pPr>
            <a:r>
              <a:rPr lang="en-US" altLang="en-US" sz="1400" dirty="0"/>
              <a:t>Each invoice number is a link to open and view that invoice.</a:t>
            </a:r>
          </a:p>
          <a:p>
            <a:pPr marL="285693" indent="-285693">
              <a:buClr>
                <a:srgbClr val="FDB913"/>
              </a:buClr>
              <a:buFont typeface="Arial" panose="020B0604020202020204" pitchFamily="34" charset="0"/>
              <a:buChar char="•"/>
            </a:pPr>
            <a:r>
              <a:rPr lang="en-US" altLang="en-US" sz="1400" dirty="0"/>
              <a:t>There are two status types provided:</a:t>
            </a:r>
          </a:p>
          <a:p>
            <a:pPr marL="465657" lvl="2" indent="-285693">
              <a:buClr>
                <a:srgbClr val="FDB913"/>
              </a:buClr>
              <a:buFont typeface="Arial" panose="020B0604020202020204" pitchFamily="34" charset="0"/>
              <a:buChar char="•"/>
            </a:pPr>
            <a:r>
              <a:rPr lang="en-US" altLang="en-US" sz="1400" dirty="0"/>
              <a:t>Routing Status: show the routing status of the invoice through the Ariba network to the buyer.</a:t>
            </a:r>
          </a:p>
          <a:p>
            <a:pPr marL="465657" lvl="2" indent="-285693">
              <a:buClr>
                <a:srgbClr val="FDB913"/>
              </a:buClr>
              <a:buFont typeface="Arial" panose="020B0604020202020204" pitchFamily="34" charset="0"/>
              <a:buChar char="•"/>
            </a:pPr>
            <a:r>
              <a:rPr lang="en-US" altLang="en-US" sz="1400" dirty="0"/>
              <a:t>Invoice Status: shows the status of the invoice itself specifically through it’s payment process.</a:t>
            </a:r>
          </a:p>
          <a:p>
            <a:pPr marL="342831" lvl="1" indent="-342831">
              <a:buClr>
                <a:srgbClr val="FDB913"/>
              </a:buClr>
              <a:buFont typeface="Arial" panose="020B0604020202020204" pitchFamily="34" charset="0"/>
              <a:buChar char="•"/>
            </a:pPr>
            <a:endParaRPr lang="en-US" b="0" dirty="0"/>
          </a:p>
        </p:txBody>
      </p:sp>
      <p:sp>
        <p:nvSpPr>
          <p:cNvPr id="15" name="Text Box 5"/>
          <p:cNvSpPr txBox="1">
            <a:spLocks noChangeArrowheads="1"/>
          </p:cNvSpPr>
          <p:nvPr/>
        </p:nvSpPr>
        <p:spPr bwMode="auto">
          <a:xfrm>
            <a:off x="325336" y="1624301"/>
            <a:ext cx="3321815" cy="3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Checking Invoice Status</a:t>
            </a:r>
          </a:p>
        </p:txBody>
      </p:sp>
      <p:pic>
        <p:nvPicPr>
          <p:cNvPr id="7" name="Picture 6"/>
          <p:cNvPicPr>
            <a:picLocks noChangeAspect="1"/>
          </p:cNvPicPr>
          <p:nvPr/>
        </p:nvPicPr>
        <p:blipFill>
          <a:blip r:embed="rId3"/>
          <a:stretch>
            <a:fillRect/>
          </a:stretch>
        </p:blipFill>
        <p:spPr>
          <a:xfrm>
            <a:off x="6570006" y="1451997"/>
            <a:ext cx="5018513" cy="1342714"/>
          </a:xfrm>
          <a:prstGeom prst="rect">
            <a:avLst/>
          </a:prstGeom>
        </p:spPr>
      </p:pic>
      <p:sp>
        <p:nvSpPr>
          <p:cNvPr id="8" name="Rounded Rectangle 7"/>
          <p:cNvSpPr/>
          <p:nvPr/>
        </p:nvSpPr>
        <p:spPr bwMode="gray">
          <a:xfrm>
            <a:off x="8030850" y="1624301"/>
            <a:ext cx="804045" cy="259147"/>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sp>
        <p:nvSpPr>
          <p:cNvPr id="23" name="Rectangle: Rounded Corners 22">
            <a:extLst>
              <a:ext uri="{FF2B5EF4-FFF2-40B4-BE49-F238E27FC236}">
                <a16:creationId xmlns:a16="http://schemas.microsoft.com/office/drawing/2014/main" id="{BFE34502-BC84-4C91-AF7B-355130F468C6}"/>
              </a:ext>
            </a:extLst>
          </p:cNvPr>
          <p:cNvSpPr/>
          <p:nvPr/>
        </p:nvSpPr>
        <p:spPr bwMode="gray">
          <a:xfrm>
            <a:off x="9716040" y="4629922"/>
            <a:ext cx="1344102" cy="536527"/>
          </a:xfrm>
          <a:prstGeom prst="roundRect">
            <a:avLst/>
          </a:prstGeom>
          <a:no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C6F117C6-20FD-4107-90E8-C25020E4BD3D}"/>
              </a:ext>
            </a:extLst>
          </p:cNvPr>
          <p:cNvPicPr>
            <a:picLocks noChangeAspect="1"/>
          </p:cNvPicPr>
          <p:nvPr/>
        </p:nvPicPr>
        <p:blipFill>
          <a:blip r:embed="rId4"/>
          <a:stretch>
            <a:fillRect/>
          </a:stretch>
        </p:blipFill>
        <p:spPr>
          <a:xfrm>
            <a:off x="130921" y="4969969"/>
            <a:ext cx="12192353" cy="1315949"/>
          </a:xfrm>
          <a:prstGeom prst="rect">
            <a:avLst/>
          </a:prstGeom>
        </p:spPr>
      </p:pic>
      <p:sp>
        <p:nvSpPr>
          <p:cNvPr id="3" name="Rectangle 2">
            <a:extLst>
              <a:ext uri="{FF2B5EF4-FFF2-40B4-BE49-F238E27FC236}">
                <a16:creationId xmlns:a16="http://schemas.microsoft.com/office/drawing/2014/main" id="{5BA8B6FF-001B-427B-8358-E48943517C29}"/>
              </a:ext>
            </a:extLst>
          </p:cNvPr>
          <p:cNvSpPr/>
          <p:nvPr/>
        </p:nvSpPr>
        <p:spPr>
          <a:xfrm>
            <a:off x="505296" y="1241004"/>
            <a:ext cx="3147890" cy="400017"/>
          </a:xfrm>
          <a:prstGeom prst="rect">
            <a:avLst/>
          </a:prstGeom>
        </p:spPr>
        <p:txBody>
          <a:bodyPr wrap="none">
            <a:spAutoFit/>
          </a:bodyPr>
          <a:lstStyle/>
          <a:p>
            <a:r>
              <a:rPr lang="en-US" altLang="en-US" sz="2000" b="1" dirty="0"/>
              <a:t>Checking Invoice Status</a:t>
            </a:r>
          </a:p>
        </p:txBody>
      </p:sp>
    </p:spTree>
    <p:extLst>
      <p:ext uri="{BB962C8B-B14F-4D97-AF65-F5344CB8AC3E}">
        <p14:creationId xmlns:p14="http://schemas.microsoft.com/office/powerpoint/2010/main" val="13093828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256995" y="1894461"/>
            <a:ext cx="11111192" cy="2155611"/>
          </a:xfrm>
        </p:spPr>
        <p:txBody>
          <a:bodyPr/>
          <a:lstStyle/>
          <a:p>
            <a:pPr marL="628524" lvl="1" indent="-285693">
              <a:lnSpc>
                <a:spcPct val="150000"/>
              </a:lnSpc>
              <a:spcBef>
                <a:spcPct val="20000"/>
              </a:spcBef>
              <a:defRPr/>
            </a:pPr>
            <a:r>
              <a:rPr lang="en-US" sz="1400" b="1" dirty="0">
                <a:cs typeface="Arial" pitchFamily="34" charset="0"/>
              </a:rPr>
              <a:t>Obsoleted: </a:t>
            </a:r>
            <a:r>
              <a:rPr lang="en-US" sz="1400" dirty="0">
                <a:cs typeface="Arial" pitchFamily="34" charset="0"/>
              </a:rPr>
              <a:t>You canceled the invoice.</a:t>
            </a:r>
          </a:p>
          <a:p>
            <a:pPr marL="628524" lvl="1" indent="-285693">
              <a:lnSpc>
                <a:spcPct val="150000"/>
              </a:lnSpc>
              <a:spcBef>
                <a:spcPct val="20000"/>
              </a:spcBef>
              <a:defRPr/>
            </a:pPr>
            <a:r>
              <a:rPr lang="en-US" sz="1400" b="1" dirty="0">
                <a:cs typeface="Arial" pitchFamily="34" charset="0"/>
              </a:rPr>
              <a:t>Failed: </a:t>
            </a:r>
            <a:r>
              <a:rPr lang="en-US" sz="1400" dirty="0">
                <a:cs typeface="Arial" pitchFamily="34" charset="0"/>
              </a:rPr>
              <a:t>The invoice failed the buyer</a:t>
            </a:r>
            <a:r>
              <a:rPr lang="en-US" sz="1400" dirty="0">
                <a:latin typeface="Arial" charset="0"/>
              </a:rPr>
              <a:t> </a:t>
            </a:r>
            <a:r>
              <a:rPr lang="en-US" sz="1400" dirty="0">
                <a:cs typeface="Arial" pitchFamily="34" charset="0"/>
              </a:rPr>
              <a:t>invoicing rules as set within their Ariba Network account.</a:t>
            </a:r>
          </a:p>
          <a:p>
            <a:pPr marL="628524" lvl="1" indent="-285693">
              <a:lnSpc>
                <a:spcPct val="150000"/>
              </a:lnSpc>
              <a:spcBef>
                <a:spcPct val="20000"/>
              </a:spcBef>
              <a:defRPr/>
            </a:pPr>
            <a:r>
              <a:rPr lang="en-US" sz="1400" b="1" dirty="0">
                <a:cs typeface="Arial" pitchFamily="34" charset="0"/>
              </a:rPr>
              <a:t>Queued: </a:t>
            </a:r>
            <a:r>
              <a:rPr lang="en-US" sz="1400" dirty="0">
                <a:cs typeface="Arial" pitchFamily="34" charset="0"/>
              </a:rPr>
              <a:t>Ariba Network received the invoice from a suppliers Network account, but has not sent it to the buyer</a:t>
            </a:r>
            <a:r>
              <a:rPr lang="en-US" sz="1400" dirty="0">
                <a:latin typeface="Arial" charset="0"/>
              </a:rPr>
              <a:t> </a:t>
            </a:r>
            <a:r>
              <a:rPr lang="en-US" sz="1400" dirty="0">
                <a:cs typeface="Arial" pitchFamily="34" charset="0"/>
              </a:rPr>
              <a:t>network account.</a:t>
            </a:r>
          </a:p>
          <a:p>
            <a:pPr marL="628524" lvl="1" indent="-285693">
              <a:lnSpc>
                <a:spcPct val="150000"/>
              </a:lnSpc>
              <a:spcBef>
                <a:spcPct val="20000"/>
              </a:spcBef>
              <a:defRPr/>
            </a:pPr>
            <a:r>
              <a:rPr lang="en-US" sz="1400" b="1" dirty="0">
                <a:cs typeface="Arial" pitchFamily="34" charset="0"/>
              </a:rPr>
              <a:t>Sent: </a:t>
            </a:r>
            <a:r>
              <a:rPr lang="en-US" sz="1400" dirty="0">
                <a:cs typeface="Arial" pitchFamily="34" charset="0"/>
              </a:rPr>
              <a:t>Ariba Network sent the invoice to the buyer</a:t>
            </a:r>
            <a:r>
              <a:rPr lang="en-US" sz="1400" dirty="0"/>
              <a:t> </a:t>
            </a:r>
            <a:r>
              <a:rPr lang="en-US" sz="1400" dirty="0">
                <a:latin typeface="Arial" charset="0"/>
              </a:rPr>
              <a:t> </a:t>
            </a:r>
            <a:r>
              <a:rPr lang="en-US" sz="1400" dirty="0">
                <a:cs typeface="Arial" pitchFamily="34" charset="0"/>
              </a:rPr>
              <a:t>Ariba Network account. The invoice is awaiting download into the buyer</a:t>
            </a:r>
            <a:r>
              <a:rPr lang="en-US" sz="1400" dirty="0">
                <a:latin typeface="Arial" charset="0"/>
              </a:rPr>
              <a:t> </a:t>
            </a:r>
            <a:r>
              <a:rPr lang="en-US" sz="1400" dirty="0">
                <a:cs typeface="Arial" pitchFamily="34" charset="0"/>
              </a:rPr>
              <a:t>invoicing application.</a:t>
            </a:r>
          </a:p>
          <a:p>
            <a:pPr marL="628524" lvl="1" indent="-285693">
              <a:lnSpc>
                <a:spcPct val="150000"/>
              </a:lnSpc>
              <a:spcBef>
                <a:spcPct val="20000"/>
              </a:spcBef>
              <a:defRPr/>
            </a:pPr>
            <a:r>
              <a:rPr lang="en-US" sz="1400" b="1" dirty="0">
                <a:cs typeface="Arial" pitchFamily="34" charset="0"/>
              </a:rPr>
              <a:t>Acknowledged: </a:t>
            </a:r>
            <a:r>
              <a:rPr lang="en-US" sz="1400" dirty="0">
                <a:cs typeface="Arial" pitchFamily="34" charset="0"/>
              </a:rPr>
              <a:t>The invoice has been sent from the buyer</a:t>
            </a:r>
            <a:r>
              <a:rPr lang="en-US" sz="1400" dirty="0">
                <a:latin typeface="Arial" charset="0"/>
              </a:rPr>
              <a:t> </a:t>
            </a:r>
            <a:r>
              <a:rPr lang="en-US" sz="1400" dirty="0">
                <a:cs typeface="Arial" pitchFamily="34" charset="0"/>
              </a:rPr>
              <a:t>network account into their invoicing application.</a:t>
            </a:r>
          </a:p>
          <a:p>
            <a:endParaRPr lang="en-US" dirty="0"/>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Routing Status </a:t>
            </a:r>
          </a:p>
        </p:txBody>
      </p:sp>
      <p:pic>
        <p:nvPicPr>
          <p:cNvPr id="4" name="Picture 3">
            <a:extLst>
              <a:ext uri="{FF2B5EF4-FFF2-40B4-BE49-F238E27FC236}">
                <a16:creationId xmlns:a16="http://schemas.microsoft.com/office/drawing/2014/main" id="{A89C3B66-7CB3-44C2-BD2D-81D241719BFC}"/>
              </a:ext>
            </a:extLst>
          </p:cNvPr>
          <p:cNvPicPr>
            <a:picLocks noChangeAspect="1"/>
          </p:cNvPicPr>
          <p:nvPr/>
        </p:nvPicPr>
        <p:blipFill>
          <a:blip r:embed="rId3"/>
          <a:stretch>
            <a:fillRect/>
          </a:stretch>
        </p:blipFill>
        <p:spPr>
          <a:xfrm>
            <a:off x="62356" y="4813667"/>
            <a:ext cx="12067288" cy="1211420"/>
          </a:xfrm>
          <a:prstGeom prst="rect">
            <a:avLst/>
          </a:prstGeom>
        </p:spPr>
      </p:pic>
    </p:spTree>
    <p:extLst>
      <p:ext uri="{BB962C8B-B14F-4D97-AF65-F5344CB8AC3E}">
        <p14:creationId xmlns:p14="http://schemas.microsoft.com/office/powerpoint/2010/main" val="20909159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618213" y="1895912"/>
            <a:ext cx="10818315" cy="2113300"/>
          </a:xfrm>
        </p:spPr>
        <p:txBody>
          <a:bodyPr/>
          <a:lstStyle/>
          <a:p>
            <a:pPr marL="285693" indent="-285693">
              <a:buFont typeface="Arial" panose="020B0604020202020204" pitchFamily="34" charset="0"/>
              <a:buChar char="•"/>
            </a:pPr>
            <a:r>
              <a:rPr lang="en-US" sz="1400" b="1" dirty="0"/>
              <a:t>Sent </a:t>
            </a:r>
            <a:r>
              <a:rPr lang="en-GB" sz="1400" b="1" dirty="0"/>
              <a:t>: </a:t>
            </a:r>
            <a:r>
              <a:rPr lang="en-US" sz="1400" dirty="0"/>
              <a:t>Buyer </a:t>
            </a:r>
            <a:r>
              <a:rPr lang="en-GB" sz="1400" dirty="0"/>
              <a:t>has received the invoice.</a:t>
            </a:r>
          </a:p>
          <a:p>
            <a:pPr marL="285693" indent="-285693">
              <a:buFont typeface="Arial" panose="020B0604020202020204" pitchFamily="34" charset="0"/>
              <a:buChar char="•"/>
            </a:pPr>
            <a:r>
              <a:rPr lang="en-US" sz="1400" b="1" dirty="0"/>
              <a:t>Rejected: </a:t>
            </a:r>
            <a:r>
              <a:rPr lang="en-US" sz="1400" dirty="0"/>
              <a:t>Buyer </a:t>
            </a:r>
            <a:r>
              <a:rPr lang="en-GB" sz="1400" dirty="0"/>
              <a:t>has rejected the invoice. </a:t>
            </a:r>
            <a:r>
              <a:rPr lang="en-US" sz="1400" dirty="0"/>
              <a:t>If buyer  subsequently accepts the invoice or approves it for payment, invoice status updated to Sent indicating invoice was accepted .</a:t>
            </a:r>
            <a:endParaRPr lang="en-GB" sz="1400" dirty="0"/>
          </a:p>
          <a:p>
            <a:pPr marL="285693" indent="-285693">
              <a:buFont typeface="Arial" panose="020B0604020202020204" pitchFamily="34" charset="0"/>
              <a:buChar char="•"/>
            </a:pPr>
            <a:r>
              <a:rPr lang="en-US" sz="1400" b="1" dirty="0"/>
              <a:t>Failed: </a:t>
            </a:r>
            <a:r>
              <a:rPr lang="en-GB" sz="1400" dirty="0"/>
              <a:t>Ariba Network experienced a problem routing the invoice.</a:t>
            </a:r>
          </a:p>
          <a:p>
            <a:pPr marL="285693" indent="-285693">
              <a:buFont typeface="Arial" panose="020B0604020202020204" pitchFamily="34" charset="0"/>
              <a:buChar char="•"/>
            </a:pPr>
            <a:r>
              <a:rPr lang="en-US" sz="1400" b="1" dirty="0"/>
              <a:t>Approved: </a:t>
            </a:r>
            <a:r>
              <a:rPr lang="en-US" sz="1400" dirty="0"/>
              <a:t>Buyer has approved the invoice for payment.</a:t>
            </a:r>
          </a:p>
          <a:p>
            <a:endParaRPr lang="en-US" b="0" dirty="0"/>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Invoice Status </a:t>
            </a:r>
          </a:p>
        </p:txBody>
      </p:sp>
      <p:pic>
        <p:nvPicPr>
          <p:cNvPr id="4" name="Picture 3">
            <a:extLst>
              <a:ext uri="{FF2B5EF4-FFF2-40B4-BE49-F238E27FC236}">
                <a16:creationId xmlns:a16="http://schemas.microsoft.com/office/drawing/2014/main" id="{8805552F-E600-4099-A8CD-608527369419}"/>
              </a:ext>
            </a:extLst>
          </p:cNvPr>
          <p:cNvPicPr>
            <a:picLocks noChangeAspect="1"/>
          </p:cNvPicPr>
          <p:nvPr/>
        </p:nvPicPr>
        <p:blipFill>
          <a:blip r:embed="rId3"/>
          <a:stretch>
            <a:fillRect/>
          </a:stretch>
        </p:blipFill>
        <p:spPr>
          <a:xfrm>
            <a:off x="1411" y="4417507"/>
            <a:ext cx="12192353" cy="1326792"/>
          </a:xfrm>
          <a:prstGeom prst="rect">
            <a:avLst/>
          </a:prstGeom>
        </p:spPr>
      </p:pic>
    </p:spTree>
    <p:extLst>
      <p:ext uri="{BB962C8B-B14F-4D97-AF65-F5344CB8AC3E}">
        <p14:creationId xmlns:p14="http://schemas.microsoft.com/office/powerpoint/2010/main" val="4163703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Troubleshooting CSV Invoices</a:t>
            </a:r>
          </a:p>
        </p:txBody>
      </p:sp>
    </p:spTree>
    <p:extLst>
      <p:ext uri="{BB962C8B-B14F-4D97-AF65-F5344CB8AC3E}">
        <p14:creationId xmlns:p14="http://schemas.microsoft.com/office/powerpoint/2010/main" val="6675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945489"/>
            <a:ext cx="11542528" cy="4475858"/>
          </a:xfrm>
        </p:spPr>
        <p:txBody>
          <a:bodyPr/>
          <a:lstStyle/>
          <a:p>
            <a:pPr marL="285693" indent="-285693">
              <a:lnSpc>
                <a:spcPct val="150000"/>
              </a:lnSpc>
              <a:spcBef>
                <a:spcPct val="50000"/>
              </a:spcBef>
              <a:buClr>
                <a:srgbClr val="FDB913"/>
              </a:buClr>
              <a:buFont typeface="Arial" panose="020B0604020202020204" pitchFamily="34" charset="0"/>
              <a:buChar char="•"/>
            </a:pPr>
            <a:r>
              <a:rPr lang="en-US" altLang="en-US" sz="1400" u="sng" dirty="0"/>
              <a:t>Be </a:t>
            </a:r>
            <a:r>
              <a:rPr lang="en-US" altLang="en-US" sz="1400" dirty="0"/>
              <a:t>sure that the application that is being used to create the file is a true CSV editing application.</a:t>
            </a:r>
          </a:p>
          <a:p>
            <a:pPr marL="285693" indent="-285693">
              <a:lnSpc>
                <a:spcPct val="150000"/>
              </a:lnSpc>
              <a:spcBef>
                <a:spcPct val="50000"/>
              </a:spcBef>
              <a:buClr>
                <a:srgbClr val="FDB913"/>
              </a:buClr>
              <a:buFont typeface="Arial" panose="020B0604020202020204" pitchFamily="34" charset="0"/>
              <a:buChar char="•"/>
            </a:pPr>
            <a:r>
              <a:rPr lang="en-US" altLang="en-US" sz="1400" dirty="0"/>
              <a:t>Be sure that all value fields such as unit price, tax, subtotal, gross, etc., are entered properly, (for example 2.25 or .58).</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the file does not contain </a:t>
            </a:r>
            <a:r>
              <a:rPr lang="en-US" altLang="en-US" sz="1400" u="sng" dirty="0"/>
              <a:t>any </a:t>
            </a:r>
            <a:r>
              <a:rPr lang="en-US" altLang="en-US" sz="1400" dirty="0"/>
              <a:t>special characters, (dollar sign, asterisk, quotation marks, etc.).</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none of the file data within the </a:t>
            </a:r>
            <a:r>
              <a:rPr lang="en-US" altLang="en-US" sz="1400" u="sng" dirty="0"/>
              <a:t>first three rows</a:t>
            </a:r>
            <a:r>
              <a:rPr lang="en-US" altLang="en-US" sz="1400" dirty="0"/>
              <a:t> of the template sample has been modified from its original state. </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you are using the correct version of the CSV template for </a:t>
            </a:r>
            <a:r>
              <a:rPr lang="en-US" sz="1400" dirty="0"/>
              <a:t>buyer </a:t>
            </a:r>
            <a:r>
              <a:rPr lang="en-US" altLang="en-US" sz="1400" dirty="0"/>
              <a:t>. </a:t>
            </a:r>
          </a:p>
          <a:p>
            <a:pPr marL="285693" indent="-285693">
              <a:lnSpc>
                <a:spcPct val="150000"/>
              </a:lnSpc>
              <a:spcBef>
                <a:spcPct val="50000"/>
              </a:spcBef>
              <a:buClr>
                <a:srgbClr val="FDB913"/>
              </a:buClr>
              <a:buFont typeface="Arial" panose="020B0604020202020204" pitchFamily="34" charset="0"/>
              <a:buChar char="•"/>
            </a:pPr>
            <a:r>
              <a:rPr lang="en-US" altLang="en-US" sz="1400" dirty="0"/>
              <a:t>IMP - Once the invoices are uploaded using the CSV channel , Supplier will see the message  saying –‘ csv file  uploaded successfully’  but  may not immediately see the invoice on the Network GUI  .This is because the server  may take sometime to update the UI screen . In case the Supplier need to refer the invoice immediately but doesn’t find it on the UI , they may use the invoice search option to find the uploaded CSV invoice. The server will process the request and fetch the invoice from the Database.</a:t>
            </a:r>
          </a:p>
          <a:p>
            <a:pPr lvl="1"/>
            <a:endParaRPr lang="en-US" dirty="0"/>
          </a:p>
        </p:txBody>
      </p:sp>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
        <p:nvSpPr>
          <p:cNvPr id="4" name="Rectangle 5"/>
          <p:cNvSpPr>
            <a:spLocks noChangeArrowheads="1"/>
          </p:cNvSpPr>
          <p:nvPr/>
        </p:nvSpPr>
        <p:spPr bwMode="auto">
          <a:xfrm>
            <a:off x="325336" y="1420149"/>
            <a:ext cx="4704111" cy="43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General Checks</a:t>
            </a:r>
          </a:p>
        </p:txBody>
      </p:sp>
    </p:spTree>
    <p:extLst>
      <p:ext uri="{BB962C8B-B14F-4D97-AF65-F5344CB8AC3E}">
        <p14:creationId xmlns:p14="http://schemas.microsoft.com/office/powerpoint/2010/main" val="25299742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387803"/>
            <a:ext cx="11542528" cy="5099630"/>
          </a:xfrm>
        </p:spPr>
        <p:txBody>
          <a:bodyPr>
            <a:normAutofit lnSpcReduction="10000"/>
          </a:bodyPr>
          <a:lstStyle/>
          <a:p>
            <a:pPr marL="228554" indent="-228554" defTabSz="465045">
              <a:spcBef>
                <a:spcPct val="20000"/>
              </a:spcBef>
              <a:buClr>
                <a:srgbClr val="FDB913"/>
              </a:buClr>
              <a:buSzPct val="130000"/>
              <a:buFontTx/>
              <a:buChar char="•"/>
              <a:defRPr/>
            </a:pPr>
            <a:r>
              <a:rPr lang="en-US" sz="1400" u="sng" dirty="0">
                <a:latin typeface="Arial Narrow" pitchFamily="34" charset="0"/>
              </a:rPr>
              <a:t>When is the problem occurring?</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at the point of uploading the file?</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failed status?</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rejected status?</a:t>
            </a:r>
            <a:endParaRPr lang="en-US" sz="1400" u="sng" dirty="0">
              <a:latin typeface="Arial Narrow" pitchFamily="34" charset="0"/>
            </a:endParaRPr>
          </a:p>
          <a:p>
            <a:pPr marL="228554" indent="-228554" defTabSz="465045">
              <a:spcBef>
                <a:spcPct val="20000"/>
              </a:spcBef>
              <a:buClr>
                <a:srgbClr val="FDB913"/>
              </a:buClr>
              <a:buSzPct val="130000"/>
              <a:buFontTx/>
              <a:buChar char="•"/>
              <a:defRPr/>
            </a:pPr>
            <a:r>
              <a:rPr lang="en-US" sz="1400" u="sng" dirty="0">
                <a:latin typeface="Arial Narrow" pitchFamily="34" charset="0"/>
              </a:rPr>
              <a:t>If the problem happens at #1</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file itself does not meet the basic CSV requirements. You will see specific error messaging on the screen to help identify which field needs to be reviewed/changed.  This could be:</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Missing header information or missing data in a required field</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Incorrect formatting in any field</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and the entire file must be uploaded again – nothing was loaded from the CSV file.</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#2</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(as opposed to the file) failed the invoice rule validation. When the invoices are converted from the .csv file to actual individual invoice documents on the AN, they are then validated based on the Invoice Rules set in Customer  Ariba Network account.</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to see which rule was violated and caused the invoice to fail.  </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BUT only those invoices that failed need to be resent.</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#3</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passed .csv validation and Ariba Network validation but were rejected by Customer  (either by their invoicing system automatically or by an end user manually).</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for additional details.</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 the individual invoices must be corrected and only those invoices that were rejected need to be resent.  Invoice numbers must be modified.</a:t>
            </a:r>
            <a:endParaRPr lang="en-US" sz="1400" dirty="0">
              <a:latin typeface="Arial Narrow" pitchFamily="34" charset="0"/>
            </a:endParaRPr>
          </a:p>
          <a:p>
            <a:pPr lvl="1"/>
            <a:endParaRPr lang="en-US" dirty="0"/>
          </a:p>
        </p:txBody>
      </p:sp>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Tree>
    <p:extLst>
      <p:ext uri="{BB962C8B-B14F-4D97-AF65-F5344CB8AC3E}">
        <p14:creationId xmlns:p14="http://schemas.microsoft.com/office/powerpoint/2010/main" val="14554119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CSV template Change log</a:t>
            </a:r>
          </a:p>
        </p:txBody>
      </p:sp>
    </p:spTree>
    <p:extLst>
      <p:ext uri="{BB962C8B-B14F-4D97-AF65-F5344CB8AC3E}">
        <p14:creationId xmlns:p14="http://schemas.microsoft.com/office/powerpoint/2010/main" val="62737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431862"/>
            <a:ext cx="11542528" cy="4989486"/>
          </a:xfrm>
        </p:spPr>
        <p:txBody>
          <a:bodyPr/>
          <a:lstStyle/>
          <a:p>
            <a:r>
              <a:rPr lang="en-GB" dirty="0">
                <a:solidFill>
                  <a:srgbClr val="FECE59"/>
                </a:solidFill>
              </a:rPr>
              <a:t>Important notice:</a:t>
            </a:r>
            <a:br>
              <a:rPr lang="en-GB" dirty="0">
                <a:solidFill>
                  <a:srgbClr val="FF0000"/>
                </a:solidFill>
              </a:rPr>
            </a:br>
            <a:br>
              <a:rPr lang="en-GB" dirty="0"/>
            </a:br>
            <a:r>
              <a:rPr lang="en-GB" sz="1600" dirty="0"/>
              <a:t>Whenever new version of csv template is released or mapping rules are modified there is new unique template serial number generated by Ariba Network. This number is part of the template and being sent back with upload (sample: _csv_serial:1423025640524).</a:t>
            </a:r>
            <a:br>
              <a:rPr lang="en-GB" sz="1600" dirty="0"/>
            </a:br>
            <a:br>
              <a:rPr lang="en-GB" sz="1600" dirty="0"/>
            </a:br>
            <a:r>
              <a:rPr lang="en-GB" sz="1600" dirty="0"/>
              <a:t>If csv template header’s are not changed it is still possible to use the old version of the template however supplier is notified every time outdated version is used.</a:t>
            </a:r>
            <a:br>
              <a:rPr lang="en-GB" sz="1600" dirty="0"/>
            </a:br>
            <a:br>
              <a:rPr lang="en-GB" sz="1600" dirty="0"/>
            </a:br>
            <a:br>
              <a:rPr lang="en-GB" sz="1600" dirty="0"/>
            </a:br>
            <a:endParaRPr lang="en-GB" sz="1600" dirty="0"/>
          </a:p>
          <a:p>
            <a:r>
              <a:rPr lang="en-GB" sz="1600" dirty="0"/>
              <a:t>In case csv template change consists of headers update or add of new columns suppliers have to download new version and start using this one.</a:t>
            </a:r>
          </a:p>
          <a:p>
            <a:r>
              <a:rPr lang="en-GB" sz="1600" dirty="0"/>
              <a:t>Otherwise upload will fail with mapping failure message.</a:t>
            </a:r>
          </a:p>
          <a:p>
            <a:pPr lvl="1"/>
            <a:endParaRPr lang="en-US" dirty="0"/>
          </a:p>
        </p:txBody>
      </p:sp>
      <p:sp>
        <p:nvSpPr>
          <p:cNvPr id="2" name="Title 1"/>
          <p:cNvSpPr>
            <a:spLocks noGrp="1"/>
          </p:cNvSpPr>
          <p:nvPr>
            <p:ph type="title"/>
          </p:nvPr>
        </p:nvSpPr>
        <p:spPr>
          <a:xfrm>
            <a:off x="505296" y="503883"/>
            <a:ext cx="11183887" cy="738493"/>
          </a:xfrm>
        </p:spPr>
        <p:txBody>
          <a:bodyPr/>
          <a:lstStyle/>
          <a:p>
            <a:r>
              <a:rPr lang="en-US" dirty="0"/>
              <a:t>Moving from one version to another</a:t>
            </a:r>
            <a:br>
              <a:rPr lang="en-US" dirty="0"/>
            </a:br>
            <a:endParaRPr lang="en-US" b="0" dirty="0"/>
          </a:p>
        </p:txBody>
      </p:sp>
      <p:pic>
        <p:nvPicPr>
          <p:cNvPr id="5" name="Picture 4"/>
          <p:cNvPicPr>
            <a:picLocks noChangeAspect="1"/>
          </p:cNvPicPr>
          <p:nvPr/>
        </p:nvPicPr>
        <p:blipFill>
          <a:blip r:embed="rId3" cstate="print"/>
          <a:stretch>
            <a:fillRect/>
          </a:stretch>
        </p:blipFill>
        <p:spPr>
          <a:xfrm>
            <a:off x="731761" y="3783780"/>
            <a:ext cx="10680328" cy="379632"/>
          </a:xfrm>
          <a:prstGeom prst="rect">
            <a:avLst/>
          </a:prstGeom>
        </p:spPr>
      </p:pic>
    </p:spTree>
    <p:extLst>
      <p:ext uri="{BB962C8B-B14F-4D97-AF65-F5344CB8AC3E}">
        <p14:creationId xmlns:p14="http://schemas.microsoft.com/office/powerpoint/2010/main" val="40629688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Contacts and Support</a:t>
            </a:r>
          </a:p>
        </p:txBody>
      </p:sp>
    </p:spTree>
    <p:extLst>
      <p:ext uri="{BB962C8B-B14F-4D97-AF65-F5344CB8AC3E}">
        <p14:creationId xmlns:p14="http://schemas.microsoft.com/office/powerpoint/2010/main" val="247794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276772" y="189186"/>
            <a:ext cx="7005103" cy="369332"/>
          </a:xfrm>
        </p:spPr>
        <p:txBody>
          <a:bodyPr/>
          <a:lstStyle/>
          <a:p>
            <a:pPr eaLnBrk="1" hangingPunct="1"/>
            <a:r>
              <a:rPr lang="en-US" b="1" dirty="0"/>
              <a:t>Training and Resources</a:t>
            </a:r>
          </a:p>
        </p:txBody>
      </p:sp>
      <p:sp>
        <p:nvSpPr>
          <p:cNvPr id="2" name="Footer Placeholder 1"/>
          <p:cNvSpPr>
            <a:spLocks noGrp="1"/>
          </p:cNvSpPr>
          <p:nvPr>
            <p:ph type="ftr" sz="quarter" idx="10"/>
          </p:nvPr>
        </p:nvSpPr>
        <p:spPr>
          <a:xfrm>
            <a:off x="276771" y="6565900"/>
            <a:ext cx="4368742" cy="292100"/>
          </a:xfrm>
        </p:spPr>
        <p:txBody>
          <a:bodyPr/>
          <a:lstStyle/>
          <a:p>
            <a:pPr>
              <a:defRPr/>
            </a:pPr>
            <a:endParaRPr lang="en-US" altLang="en-US" dirty="0"/>
          </a:p>
        </p:txBody>
      </p:sp>
      <p:sp>
        <p:nvSpPr>
          <p:cNvPr id="3" name="Rectangle 1">
            <a:extLst>
              <a:ext uri="{FF2B5EF4-FFF2-40B4-BE49-F238E27FC236}">
                <a16:creationId xmlns:a16="http://schemas.microsoft.com/office/drawing/2014/main" id="{A18A996C-3A30-4A38-BB47-189BB62C2A84}"/>
              </a:ext>
            </a:extLst>
          </p:cNvPr>
          <p:cNvSpPr>
            <a:spLocks noChangeArrowheads="1"/>
          </p:cNvSpPr>
          <p:nvPr/>
        </p:nvSpPr>
        <p:spPr bwMode="auto">
          <a:xfrm>
            <a:off x="1412" y="-771205"/>
            <a:ext cx="2672608" cy="199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900" tIns="913900" rIns="913900" bIns="913900" numCol="1" anchor="ctr" anchorCtr="0" compatLnSpc="1">
            <a:prstTxWarp prst="textNoShape">
              <a:avLst/>
            </a:prstTxWarp>
            <a:spAutoFit/>
          </a:bodyPr>
          <a:lstStyle/>
          <a:p>
            <a:pPr defTabSz="914217" eaLnBrk="0" fontAlgn="base" hangingPunct="0">
              <a:spcBef>
                <a:spcPct val="0"/>
              </a:spcBef>
              <a:spcAft>
                <a:spcPct val="0"/>
              </a:spcAft>
            </a:pPr>
            <a:r>
              <a:rPr lang="en-US" altLang="en-US" sz="1000">
                <a:solidFill>
                  <a:srgbClr val="000000"/>
                </a:solidFill>
                <a:latin typeface="Segoe UI" panose="020B0502040204020203" pitchFamily="34" charset="0"/>
                <a:cs typeface="Segoe UI" panose="020B0502040204020203" pitchFamily="34" charset="0"/>
              </a:rPr>
              <a:t>123456114737</a:t>
            </a:r>
            <a:endParaRPr lang="en-US" altLang="en-US" sz="1800">
              <a:latin typeface="Arial" panose="020B0604020202020204" pitchFamily="34" charset="0"/>
            </a:endParaRPr>
          </a:p>
        </p:txBody>
      </p:sp>
      <p:pic>
        <p:nvPicPr>
          <p:cNvPr id="11" name="Picture 10">
            <a:extLst>
              <a:ext uri="{FF2B5EF4-FFF2-40B4-BE49-F238E27FC236}">
                <a16:creationId xmlns:a16="http://schemas.microsoft.com/office/drawing/2014/main" id="{16EC8E1D-95F2-4779-8DCB-804AB64E2E78}"/>
              </a:ext>
            </a:extLst>
          </p:cNvPr>
          <p:cNvPicPr>
            <a:picLocks noChangeAspect="1"/>
          </p:cNvPicPr>
          <p:nvPr/>
        </p:nvPicPr>
        <p:blipFill>
          <a:blip r:embed="rId3"/>
          <a:stretch>
            <a:fillRect/>
          </a:stretch>
        </p:blipFill>
        <p:spPr>
          <a:xfrm>
            <a:off x="7281875" y="1312984"/>
            <a:ext cx="4319320" cy="3207834"/>
          </a:xfrm>
          <a:prstGeom prst="rect">
            <a:avLst/>
          </a:prstGeom>
        </p:spPr>
      </p:pic>
      <p:pic>
        <p:nvPicPr>
          <p:cNvPr id="9" name="Picture 8">
            <a:extLst>
              <a:ext uri="{FF2B5EF4-FFF2-40B4-BE49-F238E27FC236}">
                <a16:creationId xmlns:a16="http://schemas.microsoft.com/office/drawing/2014/main" id="{071496C9-29D3-45AD-B585-D34125371576}"/>
              </a:ext>
            </a:extLst>
          </p:cNvPr>
          <p:cNvPicPr>
            <a:picLocks noChangeAspect="1"/>
          </p:cNvPicPr>
          <p:nvPr/>
        </p:nvPicPr>
        <p:blipFill>
          <a:blip r:embed="rId4"/>
          <a:stretch>
            <a:fillRect/>
          </a:stretch>
        </p:blipFill>
        <p:spPr>
          <a:xfrm>
            <a:off x="806405" y="4945056"/>
            <a:ext cx="10324897" cy="1124716"/>
          </a:xfrm>
          <a:prstGeom prst="rect">
            <a:avLst/>
          </a:prstGeom>
        </p:spPr>
      </p:pic>
      <p:sp>
        <p:nvSpPr>
          <p:cNvPr id="5" name="Oval 4">
            <a:extLst>
              <a:ext uri="{FF2B5EF4-FFF2-40B4-BE49-F238E27FC236}">
                <a16:creationId xmlns:a16="http://schemas.microsoft.com/office/drawing/2014/main" id="{24A28488-5DED-4AF4-B110-ECEA67E8D376}"/>
              </a:ext>
            </a:extLst>
          </p:cNvPr>
          <p:cNvSpPr/>
          <p:nvPr/>
        </p:nvSpPr>
        <p:spPr bwMode="gray">
          <a:xfrm>
            <a:off x="6855919" y="4873168"/>
            <a:ext cx="1883609" cy="578986"/>
          </a:xfrm>
          <a:prstGeom prst="ellipse">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id="{FE14CCF6-4F83-4AD0-ACAD-899F93A20EFC}"/>
              </a:ext>
            </a:extLst>
          </p:cNvPr>
          <p:cNvSpPr/>
          <p:nvPr/>
        </p:nvSpPr>
        <p:spPr>
          <a:xfrm>
            <a:off x="464102" y="1312983"/>
            <a:ext cx="6391816" cy="2553954"/>
          </a:xfrm>
          <a:prstGeom prst="rect">
            <a:avLst/>
          </a:prstGeom>
        </p:spPr>
        <p:txBody>
          <a:bodyPr wrap="square">
            <a:spAutoFit/>
          </a:bodyPr>
          <a:lstStyle/>
          <a:p>
            <a:pPr indent="-114300">
              <a:spcBef>
                <a:spcPct val="0"/>
              </a:spcBef>
            </a:pPr>
            <a:r>
              <a:rPr lang="en-US" sz="1600" dirty="0">
                <a:latin typeface="Arial" charset="0"/>
                <a:cs typeface="Arial" charset="0"/>
              </a:rPr>
              <a:t>Supplier Information Portal</a:t>
            </a:r>
          </a:p>
          <a:p>
            <a:pPr indent="-114300">
              <a:spcBef>
                <a:spcPct val="0"/>
              </a:spcBef>
            </a:pPr>
            <a:endParaRPr lang="en-US" sz="1600" dirty="0">
              <a:latin typeface="Arial" charset="0"/>
              <a:cs typeface="Arial" charset="0"/>
            </a:endParaRPr>
          </a:p>
          <a:p>
            <a:pPr lvl="1">
              <a:spcBef>
                <a:spcPct val="0"/>
              </a:spcBef>
              <a:buClr>
                <a:srgbClr val="92D050"/>
              </a:buClr>
            </a:pPr>
            <a:r>
              <a:rPr lang="en-US" altLang="ja-JP" sz="1600" b="1" dirty="0">
                <a:latin typeface="Arial" charset="0"/>
                <a:ea typeface="ＭＳ Ｐゴシック" charset="-128"/>
                <a:cs typeface="Arial" charset="0"/>
              </a:rPr>
              <a:t>Supplier Information Portal </a:t>
            </a:r>
            <a:r>
              <a:rPr lang="en-US" altLang="ja-JP" sz="1600" dirty="0">
                <a:latin typeface="Arial" charset="0"/>
                <a:ea typeface="ＭＳ Ｐゴシック" charset="-128"/>
                <a:cs typeface="Arial" charset="0"/>
              </a:rPr>
              <a:t>contains specific documentation and training material. </a:t>
            </a:r>
          </a:p>
          <a:p>
            <a:pPr lvl="1">
              <a:spcBef>
                <a:spcPct val="0"/>
              </a:spcBef>
              <a:buClr>
                <a:srgbClr val="92D050"/>
              </a:buClr>
            </a:pPr>
            <a:endParaRPr lang="en-US" altLang="ja-JP" sz="1600" dirty="0">
              <a:latin typeface="Arial" charset="0"/>
              <a:ea typeface="ＭＳ Ｐゴシック" charset="-128"/>
              <a:cs typeface="Arial" charset="0"/>
            </a:endParaRPr>
          </a:p>
          <a:p>
            <a:pPr lvl="1">
              <a:spcBef>
                <a:spcPct val="0"/>
              </a:spcBef>
              <a:buClr>
                <a:srgbClr val="92D050"/>
              </a:buClr>
            </a:pPr>
            <a:r>
              <a:rPr lang="en-US" altLang="ja-JP" sz="1600" dirty="0">
                <a:latin typeface="Arial" charset="0"/>
                <a:ea typeface="ＭＳ Ｐゴシック" charset="-128"/>
                <a:cs typeface="Arial" charset="0"/>
              </a:rPr>
              <a:t>From the home page of your account, click the </a:t>
            </a:r>
            <a:r>
              <a:rPr lang="en-US" altLang="ja-JP" sz="1600" b="1" dirty="0">
                <a:latin typeface="Arial" charset="0"/>
                <a:ea typeface="ＭＳ Ｐゴシック" charset="-128"/>
                <a:cs typeface="Arial" charset="0"/>
              </a:rPr>
              <a:t>Settings </a:t>
            </a:r>
            <a:r>
              <a:rPr lang="en-US" altLang="ja-JP" sz="1600" dirty="0">
                <a:latin typeface="Arial" charset="0"/>
                <a:ea typeface="ＭＳ Ｐゴシック" charset="-128"/>
                <a:cs typeface="Arial" charset="0"/>
              </a:rPr>
              <a:t>icon and then click the </a:t>
            </a:r>
            <a:r>
              <a:rPr lang="en-US" altLang="ja-JP" sz="1600" b="1" dirty="0">
                <a:latin typeface="Arial" charset="0"/>
                <a:ea typeface="ＭＳ Ｐゴシック" charset="-128"/>
                <a:cs typeface="Arial" charset="0"/>
              </a:rPr>
              <a:t>Customer Relationships</a:t>
            </a:r>
            <a:r>
              <a:rPr lang="en-US" altLang="ja-JP" sz="1600" dirty="0">
                <a:latin typeface="Arial" charset="0"/>
                <a:ea typeface="ＭＳ Ｐゴシック" charset="-128"/>
                <a:cs typeface="Arial" charset="0"/>
              </a:rPr>
              <a:t> tab.</a:t>
            </a:r>
          </a:p>
          <a:p>
            <a:pPr lvl="1">
              <a:spcBef>
                <a:spcPct val="0"/>
              </a:spcBef>
              <a:buClr>
                <a:srgbClr val="92D050"/>
              </a:buClr>
            </a:pPr>
            <a:endParaRPr lang="en-US" altLang="ja-JP" sz="1600" dirty="0">
              <a:latin typeface="Arial" charset="0"/>
              <a:ea typeface="ＭＳ Ｐゴシック" charset="-128"/>
              <a:cs typeface="Arial" charset="0"/>
            </a:endParaRPr>
          </a:p>
          <a:p>
            <a:pPr lvl="1">
              <a:spcBef>
                <a:spcPct val="0"/>
              </a:spcBef>
              <a:buClr>
                <a:srgbClr val="92D050"/>
              </a:buClr>
            </a:pPr>
            <a:r>
              <a:rPr lang="en-US" altLang="ja-JP" sz="1600" dirty="0">
                <a:latin typeface="Arial" charset="0"/>
                <a:ea typeface="ＭＳ Ｐゴシック" charset="-128"/>
                <a:cs typeface="Arial" charset="0"/>
              </a:rPr>
              <a:t>The portal link is located next to your customers name in the middle of the screen</a:t>
            </a:r>
          </a:p>
        </p:txBody>
      </p:sp>
    </p:spTree>
    <p:extLst>
      <p:ext uri="{BB962C8B-B14F-4D97-AF65-F5344CB8AC3E}">
        <p14:creationId xmlns:p14="http://schemas.microsoft.com/office/powerpoint/2010/main" val="7469400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CSV Invoice Overview</a:t>
            </a:r>
          </a:p>
        </p:txBody>
      </p:sp>
    </p:spTree>
    <p:extLst>
      <p:ext uri="{BB962C8B-B14F-4D97-AF65-F5344CB8AC3E}">
        <p14:creationId xmlns:p14="http://schemas.microsoft.com/office/powerpoint/2010/main" val="317496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5" name="Picture 4"/>
          <p:cNvPicPr>
            <a:picLocks noChangeAspect="1"/>
          </p:cNvPicPr>
          <p:nvPr/>
        </p:nvPicPr>
        <p:blipFill>
          <a:blip r:embed="rId3"/>
          <a:stretch>
            <a:fillRect/>
          </a:stretch>
        </p:blipFill>
        <p:spPr>
          <a:xfrm>
            <a:off x="9745831" y="3074671"/>
            <a:ext cx="2323562" cy="2113324"/>
          </a:xfrm>
          <a:prstGeom prst="rect">
            <a:avLst/>
          </a:prstGeom>
        </p:spPr>
      </p:pic>
      <p:pic>
        <p:nvPicPr>
          <p:cNvPr id="15" name="Picture 14"/>
          <p:cNvPicPr>
            <a:picLocks noChangeAspect="1"/>
          </p:cNvPicPr>
          <p:nvPr/>
        </p:nvPicPr>
        <p:blipFill>
          <a:blip r:embed="rId4"/>
          <a:stretch>
            <a:fillRect/>
          </a:stretch>
        </p:blipFill>
        <p:spPr>
          <a:xfrm>
            <a:off x="355810" y="2520098"/>
            <a:ext cx="8808586" cy="3604436"/>
          </a:xfrm>
          <a:prstGeom prst="rect">
            <a:avLst/>
          </a:prstGeom>
        </p:spPr>
      </p:pic>
      <p:sp>
        <p:nvSpPr>
          <p:cNvPr id="24" name="Rounded Rectangle 23"/>
          <p:cNvSpPr/>
          <p:nvPr/>
        </p:nvSpPr>
        <p:spPr bwMode="gray">
          <a:xfrm>
            <a:off x="9745830" y="4733701"/>
            <a:ext cx="1214827" cy="33288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pic>
        <p:nvPicPr>
          <p:cNvPr id="3" name="Picture 2"/>
          <p:cNvPicPr>
            <a:picLocks noChangeAspect="1"/>
          </p:cNvPicPr>
          <p:nvPr/>
        </p:nvPicPr>
        <p:blipFill>
          <a:blip r:embed="rId5"/>
          <a:stretch>
            <a:fillRect/>
          </a:stretch>
        </p:blipFill>
        <p:spPr>
          <a:xfrm>
            <a:off x="210683" y="1630593"/>
            <a:ext cx="11858710" cy="641058"/>
          </a:xfrm>
          <a:prstGeom prst="rect">
            <a:avLst/>
          </a:prstGeom>
        </p:spPr>
      </p:pic>
      <p:sp>
        <p:nvSpPr>
          <p:cNvPr id="12" name="Rounded Rectangle 11"/>
          <p:cNvSpPr/>
          <p:nvPr/>
        </p:nvSpPr>
        <p:spPr bwMode="gray">
          <a:xfrm>
            <a:off x="10974886" y="1661622"/>
            <a:ext cx="1009606" cy="335259"/>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id="{1D40376C-3D21-4E14-809B-CBA359B4E97D}"/>
              </a:ext>
            </a:extLst>
          </p:cNvPr>
          <p:cNvSpPr/>
          <p:nvPr/>
        </p:nvSpPr>
        <p:spPr>
          <a:xfrm>
            <a:off x="-329797" y="890960"/>
            <a:ext cx="11183887" cy="784648"/>
          </a:xfrm>
          <a:prstGeom prst="rect">
            <a:avLst/>
          </a:prstGeom>
        </p:spPr>
        <p:txBody>
          <a:bodyPr wrap="square">
            <a:spAutoFit/>
          </a:bodyPr>
          <a:lstStyle/>
          <a:p>
            <a:pPr lvl="1">
              <a:spcBef>
                <a:spcPct val="0"/>
              </a:spcBef>
              <a:buClr>
                <a:srgbClr val="92D050"/>
              </a:buClr>
            </a:pPr>
            <a:r>
              <a:rPr lang="en-US" sz="1500" dirty="0">
                <a:latin typeface="Arial" charset="0"/>
                <a:cs typeface="Arial" charset="0"/>
              </a:rPr>
              <a:t>Go to:  </a:t>
            </a:r>
            <a:r>
              <a:rPr lang="en-US" sz="1500" u="sng" dirty="0">
                <a:solidFill>
                  <a:schemeClr val="hlink"/>
                </a:solidFill>
                <a:latin typeface="Arial" charset="0"/>
                <a:cs typeface="Arial" charset="0"/>
                <a:hlinkClick r:id="rId6"/>
              </a:rPr>
              <a:t>http://supplier.ariba.com</a:t>
            </a:r>
            <a:endParaRPr lang="en-US" sz="1500" u="sng" dirty="0">
              <a:solidFill>
                <a:schemeClr val="hlink"/>
              </a:solidFill>
              <a:latin typeface="Arial" charset="0"/>
              <a:cs typeface="Arial" charset="0"/>
            </a:endParaRPr>
          </a:p>
          <a:p>
            <a:pPr lvl="1">
              <a:spcBef>
                <a:spcPct val="0"/>
              </a:spcBef>
              <a:buClr>
                <a:srgbClr val="92D050"/>
              </a:buClr>
            </a:pPr>
            <a:r>
              <a:rPr lang="en-US" sz="1500" dirty="0">
                <a:latin typeface="Arial" charset="0"/>
                <a:cs typeface="Arial" charset="0"/>
              </a:rPr>
              <a:t>Click on the </a:t>
            </a:r>
            <a:r>
              <a:rPr lang="en-US" sz="1500" b="1" dirty="0">
                <a:latin typeface="Arial" charset="0"/>
                <a:cs typeface="Arial" charset="0"/>
              </a:rPr>
              <a:t>Help Center </a:t>
            </a:r>
            <a:r>
              <a:rPr lang="en-US" sz="1500" dirty="0">
                <a:latin typeface="Arial" charset="0"/>
                <a:cs typeface="Arial" charset="0"/>
              </a:rPr>
              <a:t>in the upper right hand corner of the page.</a:t>
            </a:r>
          </a:p>
          <a:p>
            <a:pPr lvl="1">
              <a:spcBef>
                <a:spcPct val="0"/>
              </a:spcBef>
              <a:buClr>
                <a:srgbClr val="92D050"/>
              </a:buClr>
            </a:pPr>
            <a:r>
              <a:rPr lang="en-US" sz="1500" dirty="0">
                <a:latin typeface="Arial" charset="0"/>
                <a:cs typeface="Arial" charset="0"/>
              </a:rPr>
              <a:t>Bottom right hand corner has access to </a:t>
            </a:r>
            <a:r>
              <a:rPr lang="en-US" sz="1500" b="1" dirty="0">
                <a:latin typeface="Arial" charset="0"/>
                <a:cs typeface="Arial" charset="0"/>
              </a:rPr>
              <a:t>Documentation.</a:t>
            </a:r>
            <a:r>
              <a:rPr lang="en-US" sz="1400" dirty="0">
                <a:latin typeface="Arial" pitchFamily="34" charset="0"/>
                <a:cs typeface="Arial" pitchFamily="34" charset="0"/>
              </a:rPr>
              <a:t> Click to view </a:t>
            </a:r>
            <a:r>
              <a:rPr lang="en-US" sz="1400" b="1" dirty="0">
                <a:latin typeface="Arial" pitchFamily="34" charset="0"/>
                <a:cs typeface="Arial" pitchFamily="34" charset="0"/>
              </a:rPr>
              <a:t>Product Documentation</a:t>
            </a:r>
            <a:r>
              <a:rPr lang="en-US" sz="1400" dirty="0">
                <a:latin typeface="Arial" pitchFamily="34" charset="0"/>
                <a:cs typeface="Arial" pitchFamily="34" charset="0"/>
              </a:rPr>
              <a:t>.</a:t>
            </a:r>
          </a:p>
        </p:txBody>
      </p:sp>
    </p:spTree>
    <p:extLst>
      <p:ext uri="{BB962C8B-B14F-4D97-AF65-F5344CB8AC3E}">
        <p14:creationId xmlns:p14="http://schemas.microsoft.com/office/powerpoint/2010/main" val="2233583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4" name="Picture 3"/>
          <p:cNvPicPr>
            <a:picLocks noChangeAspect="1"/>
          </p:cNvPicPr>
          <p:nvPr/>
        </p:nvPicPr>
        <p:blipFill>
          <a:blip r:embed="rId3"/>
          <a:stretch>
            <a:fillRect/>
          </a:stretch>
        </p:blipFill>
        <p:spPr>
          <a:xfrm>
            <a:off x="8315610" y="4409156"/>
            <a:ext cx="2418790" cy="1749470"/>
          </a:xfrm>
          <a:prstGeom prst="rect">
            <a:avLst/>
          </a:prstGeom>
        </p:spPr>
      </p:pic>
      <p:pic>
        <p:nvPicPr>
          <p:cNvPr id="15" name="Picture 14"/>
          <p:cNvPicPr>
            <a:picLocks noChangeAspect="1"/>
          </p:cNvPicPr>
          <p:nvPr/>
        </p:nvPicPr>
        <p:blipFill>
          <a:blip r:embed="rId4"/>
          <a:stretch>
            <a:fillRect/>
          </a:stretch>
        </p:blipFill>
        <p:spPr>
          <a:xfrm>
            <a:off x="505296" y="2730104"/>
            <a:ext cx="6449880" cy="3600411"/>
          </a:xfrm>
          <a:prstGeom prst="rect">
            <a:avLst/>
          </a:prstGeom>
        </p:spPr>
      </p:pic>
      <p:sp>
        <p:nvSpPr>
          <p:cNvPr id="16" name="Rounded Rectangle 15"/>
          <p:cNvSpPr/>
          <p:nvPr/>
        </p:nvSpPr>
        <p:spPr bwMode="gray">
          <a:xfrm>
            <a:off x="8460406" y="5771503"/>
            <a:ext cx="1133163" cy="30852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pic>
        <p:nvPicPr>
          <p:cNvPr id="5" name="Picture 4"/>
          <p:cNvPicPr>
            <a:picLocks noChangeAspect="1"/>
          </p:cNvPicPr>
          <p:nvPr/>
        </p:nvPicPr>
        <p:blipFill>
          <a:blip r:embed="rId5"/>
          <a:stretch>
            <a:fillRect/>
          </a:stretch>
        </p:blipFill>
        <p:spPr>
          <a:xfrm>
            <a:off x="7360473" y="2730104"/>
            <a:ext cx="4466191" cy="447571"/>
          </a:xfrm>
          <a:prstGeom prst="rect">
            <a:avLst/>
          </a:prstGeom>
        </p:spPr>
      </p:pic>
      <p:sp>
        <p:nvSpPr>
          <p:cNvPr id="12" name="Rounded Rectangle 11"/>
          <p:cNvSpPr/>
          <p:nvPr/>
        </p:nvSpPr>
        <p:spPr bwMode="gray">
          <a:xfrm>
            <a:off x="10589929" y="2759164"/>
            <a:ext cx="1133163" cy="418511"/>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E3F7F60F-8A21-4118-B1E6-EFFB349B2F4D}"/>
              </a:ext>
            </a:extLst>
          </p:cNvPr>
          <p:cNvSpPr/>
          <p:nvPr/>
        </p:nvSpPr>
        <p:spPr>
          <a:xfrm>
            <a:off x="-215107" y="1266465"/>
            <a:ext cx="12317486" cy="584640"/>
          </a:xfrm>
          <a:prstGeom prst="rect">
            <a:avLst/>
          </a:prstGeom>
        </p:spPr>
        <p:txBody>
          <a:bodyPr wrap="square">
            <a:spAutoFit/>
          </a:bodyPr>
          <a:lstStyle/>
          <a:p>
            <a:pPr lvl="1">
              <a:buClr>
                <a:srgbClr val="92D050"/>
              </a:buClr>
              <a:defRPr/>
            </a:pPr>
            <a:r>
              <a:rPr lang="en-US" sz="1600" dirty="0">
                <a:latin typeface="Arial" pitchFamily="34" charset="0"/>
                <a:cs typeface="Arial" pitchFamily="34" charset="0"/>
              </a:rPr>
              <a:t>Standard Documentation can also be accessed from your account. Click on </a:t>
            </a:r>
            <a:r>
              <a:rPr lang="en-US" sz="1600" b="1" dirty="0">
                <a:latin typeface="Arial" pitchFamily="34" charset="0"/>
                <a:cs typeface="Arial" pitchFamily="34" charset="0"/>
              </a:rPr>
              <a:t>Help</a:t>
            </a:r>
            <a:r>
              <a:rPr lang="en-US" sz="1600" dirty="0">
                <a:latin typeface="Arial" pitchFamily="34" charset="0"/>
                <a:cs typeface="Arial" pitchFamily="34" charset="0"/>
              </a:rPr>
              <a:t> </a:t>
            </a:r>
            <a:r>
              <a:rPr lang="en-US" sz="1600" b="1" dirty="0">
                <a:latin typeface="Arial" pitchFamily="34" charset="0"/>
                <a:cs typeface="Arial" pitchFamily="34" charset="0"/>
              </a:rPr>
              <a:t>Center</a:t>
            </a:r>
            <a:r>
              <a:rPr lang="en-US" sz="1600" dirty="0">
                <a:latin typeface="Arial" pitchFamily="34" charset="0"/>
                <a:cs typeface="Arial" pitchFamily="34" charset="0"/>
              </a:rPr>
              <a:t> button</a:t>
            </a:r>
            <a:r>
              <a:rPr lang="en-US" sz="1600" b="1" dirty="0">
                <a:latin typeface="Arial" pitchFamily="34" charset="0"/>
                <a:cs typeface="Arial" pitchFamily="34" charset="0"/>
              </a:rPr>
              <a:t> </a:t>
            </a:r>
            <a:r>
              <a:rPr lang="en-US" sz="1600" dirty="0">
                <a:latin typeface="Arial" pitchFamily="34" charset="0"/>
                <a:cs typeface="Arial" pitchFamily="34" charset="0"/>
              </a:rPr>
              <a:t>on Home page of your account, </a:t>
            </a:r>
            <a:endParaRPr lang="en-US" sz="1600" b="1" dirty="0">
              <a:latin typeface="Arial" pitchFamily="34" charset="0"/>
              <a:cs typeface="Arial" pitchFamily="34" charset="0"/>
            </a:endParaRPr>
          </a:p>
          <a:p>
            <a:pPr lvl="1">
              <a:buClr>
                <a:srgbClr val="92D050"/>
              </a:buClr>
              <a:defRPr/>
            </a:pPr>
            <a:r>
              <a:rPr lang="en-US" sz="1600" dirty="0">
                <a:latin typeface="Arial" pitchFamily="34" charset="0"/>
                <a:cs typeface="Arial" pitchFamily="34" charset="0"/>
              </a:rPr>
              <a:t>Click </a:t>
            </a:r>
            <a:r>
              <a:rPr lang="en-US" sz="1600" b="1" dirty="0">
                <a:latin typeface="Arial" pitchFamily="34" charset="0"/>
                <a:cs typeface="Arial" pitchFamily="34" charset="0"/>
              </a:rPr>
              <a:t>Documentation </a:t>
            </a:r>
            <a:r>
              <a:rPr lang="en-US" sz="1600" dirty="0">
                <a:latin typeface="Arial" pitchFamily="34" charset="0"/>
                <a:cs typeface="Arial" pitchFamily="34" charset="0"/>
              </a:rPr>
              <a:t>on</a:t>
            </a:r>
            <a:r>
              <a:rPr lang="en-US" sz="1600" b="1" dirty="0">
                <a:latin typeface="Arial" pitchFamily="34" charset="0"/>
                <a:cs typeface="Arial" pitchFamily="34" charset="0"/>
              </a:rPr>
              <a:t> </a:t>
            </a:r>
            <a:r>
              <a:rPr lang="en-US" sz="1600" dirty="0">
                <a:latin typeface="Arial" charset="0"/>
                <a:cs typeface="Arial" charset="0"/>
              </a:rPr>
              <a:t>bottom right hand corner</a:t>
            </a:r>
            <a:r>
              <a:rPr lang="en-US" sz="1600" dirty="0">
                <a:latin typeface="Arial" pitchFamily="34" charset="0"/>
                <a:cs typeface="Arial" pitchFamily="34" charset="0"/>
              </a:rPr>
              <a:t> to view Ariba Network Administrator’s documentation.</a:t>
            </a:r>
          </a:p>
        </p:txBody>
      </p:sp>
    </p:spTree>
    <p:extLst>
      <p:ext uri="{BB962C8B-B14F-4D97-AF65-F5344CB8AC3E}">
        <p14:creationId xmlns:p14="http://schemas.microsoft.com/office/powerpoint/2010/main" val="42855485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3313" y="2824924"/>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0" dirty="0">
              <a:solidFill>
                <a:schemeClr val="tx2"/>
              </a:solidFill>
            </a:endParaRPr>
          </a:p>
        </p:txBody>
      </p:sp>
      <p:sp>
        <p:nvSpPr>
          <p:cNvPr id="14" name="Rectangle 4"/>
          <p:cNvSpPr txBox="1">
            <a:spLocks noChangeArrowheads="1"/>
          </p:cNvSpPr>
          <p:nvPr/>
        </p:nvSpPr>
        <p:spPr bwMode="auto">
          <a:xfrm>
            <a:off x="504001" y="1309101"/>
            <a:ext cx="7923753" cy="771002"/>
          </a:xfrm>
          <a:prstGeom prst="rect">
            <a:avLst/>
          </a:prstGeom>
          <a:noFill/>
          <a:ln w="9525">
            <a:noFill/>
            <a:miter lim="800000"/>
            <a:headEnd/>
            <a:tailEnd/>
          </a:ln>
        </p:spPr>
        <p:txBody>
          <a:bodyPr/>
          <a:lstStyle/>
          <a:p>
            <a:pPr marL="0" lvl="2">
              <a:buClr>
                <a:schemeClr val="folHlink"/>
              </a:buClr>
              <a:buSzPct val="100000"/>
              <a:tabLst>
                <a:tab pos="800100" algn="l"/>
              </a:tabLst>
              <a:defRPr/>
            </a:pPr>
            <a:r>
              <a:rPr lang="en-US" sz="1400" kern="0" dirty="0">
                <a:latin typeface="Arial" pitchFamily="34" charset="0"/>
                <a:cs typeface="Arial" pitchFamily="34" charset="0"/>
              </a:rPr>
              <a:t>Go to </a:t>
            </a:r>
            <a:r>
              <a:rPr lang="en-US" sz="1400" kern="0" dirty="0">
                <a:solidFill>
                  <a:schemeClr val="bg2"/>
                </a:solidFill>
                <a:latin typeface="Arial" pitchFamily="34" charset="0"/>
                <a:cs typeface="Arial" pitchFamily="34" charset="0"/>
                <a:hlinkClick r:id="rId3"/>
              </a:rPr>
              <a:t>http://supplier.ariba.com</a:t>
            </a:r>
            <a:endParaRPr lang="en-US" sz="1400" kern="0" dirty="0">
              <a:solidFill>
                <a:schemeClr val="bg2"/>
              </a:solidFill>
              <a:latin typeface="Arial" pitchFamily="34" charset="0"/>
              <a:cs typeface="Arial" pitchFamily="34" charset="0"/>
            </a:endParaRPr>
          </a:p>
          <a:p>
            <a:pPr marL="0" lvl="2">
              <a:buClr>
                <a:schemeClr val="folHlink"/>
              </a:buClr>
              <a:buSzPct val="100000"/>
              <a:tabLst>
                <a:tab pos="800100" algn="l"/>
              </a:tabLst>
              <a:defRPr/>
            </a:pPr>
            <a:r>
              <a:rPr lang="en-US" sz="1400" kern="0" dirty="0">
                <a:latin typeface="Arial" pitchFamily="34" charset="0"/>
                <a:cs typeface="Arial" pitchFamily="34" charset="0"/>
              </a:rPr>
              <a:t>If you forgot your username or password click on the link </a:t>
            </a:r>
            <a:r>
              <a:rPr lang="en-US" sz="1400" b="1" kern="0" dirty="0">
                <a:latin typeface="Arial" pitchFamily="34" charset="0"/>
                <a:cs typeface="Arial" pitchFamily="34" charset="0"/>
              </a:rPr>
              <a:t>Having trouble logging in?</a:t>
            </a:r>
          </a:p>
        </p:txBody>
      </p:sp>
      <p:sp>
        <p:nvSpPr>
          <p:cNvPr id="15" name="Rectangle 4"/>
          <p:cNvSpPr txBox="1">
            <a:spLocks noChangeArrowheads="1"/>
          </p:cNvSpPr>
          <p:nvPr/>
        </p:nvSpPr>
        <p:spPr bwMode="auto">
          <a:xfrm>
            <a:off x="5788025" y="1927988"/>
            <a:ext cx="4616450" cy="922337"/>
          </a:xfrm>
          <a:prstGeom prst="rect">
            <a:avLst/>
          </a:prstGeom>
          <a:noFill/>
          <a:ln w="9525">
            <a:noFill/>
            <a:miter lim="800000"/>
            <a:headEnd/>
            <a:tailEnd/>
          </a:ln>
        </p:spPr>
        <p:txBody>
          <a:bodyPr/>
          <a:lstStyle/>
          <a:p>
            <a:pPr marL="228600" lvl="2">
              <a:lnSpc>
                <a:spcPct val="80000"/>
              </a:lnSpc>
              <a:spcBef>
                <a:spcPct val="20000"/>
              </a:spcBef>
              <a:buClr>
                <a:schemeClr val="folHlink"/>
              </a:buClr>
              <a:buNone/>
              <a:tabLst>
                <a:tab pos="80010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3" name="Picture 2"/>
          <p:cNvPicPr>
            <a:picLocks noChangeAspect="1"/>
          </p:cNvPicPr>
          <p:nvPr/>
        </p:nvPicPr>
        <p:blipFill>
          <a:blip r:embed="rId4"/>
          <a:stretch>
            <a:fillRect/>
          </a:stretch>
        </p:blipFill>
        <p:spPr>
          <a:xfrm>
            <a:off x="325337" y="2389155"/>
            <a:ext cx="11741607" cy="3877991"/>
          </a:xfrm>
          <a:prstGeom prst="rect">
            <a:avLst/>
          </a:prstGeom>
        </p:spPr>
      </p:pic>
    </p:spTree>
    <p:extLst>
      <p:ext uri="{BB962C8B-B14F-4D97-AF65-F5344CB8AC3E}">
        <p14:creationId xmlns:p14="http://schemas.microsoft.com/office/powerpoint/2010/main" val="303173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3313" y="2824924"/>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0" dirty="0">
              <a:solidFill>
                <a:schemeClr val="tx2"/>
              </a:solidFill>
            </a:endParaRPr>
          </a:p>
        </p:txBody>
      </p:sp>
      <p:sp>
        <p:nvSpPr>
          <p:cNvPr id="14" name="Rectangle 4"/>
          <p:cNvSpPr txBox="1">
            <a:spLocks noChangeArrowheads="1"/>
          </p:cNvSpPr>
          <p:nvPr/>
        </p:nvSpPr>
        <p:spPr bwMode="auto">
          <a:xfrm>
            <a:off x="1792287" y="1409833"/>
            <a:ext cx="7923753" cy="771002"/>
          </a:xfrm>
          <a:prstGeom prst="rect">
            <a:avLst/>
          </a:prstGeom>
          <a:noFill/>
          <a:ln w="9525">
            <a:noFill/>
            <a:miter lim="800000"/>
            <a:headEnd/>
            <a:tailEnd/>
          </a:ln>
        </p:spPr>
        <p:txBody>
          <a:bodyPr/>
          <a:lstStyle/>
          <a:p>
            <a:pPr marL="0" lvl="2">
              <a:buClr>
                <a:schemeClr val="folHlink"/>
              </a:buClr>
              <a:buSzPct val="100000"/>
              <a:tabLst>
                <a:tab pos="800100" algn="l"/>
              </a:tabLst>
              <a:defRPr/>
            </a:pPr>
            <a:r>
              <a:rPr lang="en-US" sz="1400" kern="0" dirty="0">
                <a:latin typeface="Arial" pitchFamily="34" charset="0"/>
                <a:cs typeface="Arial" pitchFamily="34" charset="0"/>
              </a:rPr>
              <a:t>Upon clicking the link </a:t>
            </a:r>
            <a:r>
              <a:rPr lang="en-US" sz="1400" b="1" kern="0" dirty="0">
                <a:latin typeface="Arial" pitchFamily="34" charset="0"/>
                <a:cs typeface="Arial" pitchFamily="34" charset="0"/>
              </a:rPr>
              <a:t>Having trouble logging in? , </a:t>
            </a:r>
            <a:r>
              <a:rPr lang="en-US" sz="1400" kern="0" dirty="0">
                <a:latin typeface="Arial" pitchFamily="34" charset="0"/>
                <a:cs typeface="Arial" pitchFamily="34" charset="0"/>
              </a:rPr>
              <a:t>new page opens up where you can choose from one of the options and click on </a:t>
            </a:r>
            <a:r>
              <a:rPr lang="en-US" sz="1400" b="1" kern="0" dirty="0">
                <a:latin typeface="Arial" pitchFamily="34" charset="0"/>
                <a:cs typeface="Arial" pitchFamily="34" charset="0"/>
              </a:rPr>
              <a:t>Continue.</a:t>
            </a:r>
          </a:p>
        </p:txBody>
      </p:sp>
      <p:sp>
        <p:nvSpPr>
          <p:cNvPr id="15" name="Rectangle 4"/>
          <p:cNvSpPr txBox="1">
            <a:spLocks noChangeArrowheads="1"/>
          </p:cNvSpPr>
          <p:nvPr/>
        </p:nvSpPr>
        <p:spPr bwMode="auto">
          <a:xfrm>
            <a:off x="5788025" y="1927988"/>
            <a:ext cx="4616450" cy="922337"/>
          </a:xfrm>
          <a:prstGeom prst="rect">
            <a:avLst/>
          </a:prstGeom>
          <a:noFill/>
          <a:ln w="9525">
            <a:noFill/>
            <a:miter lim="800000"/>
            <a:headEnd/>
            <a:tailEnd/>
          </a:ln>
        </p:spPr>
        <p:txBody>
          <a:bodyPr/>
          <a:lstStyle/>
          <a:p>
            <a:pPr marL="228600" lvl="2">
              <a:lnSpc>
                <a:spcPct val="80000"/>
              </a:lnSpc>
              <a:spcBef>
                <a:spcPct val="20000"/>
              </a:spcBef>
              <a:buClr>
                <a:schemeClr val="folHlink"/>
              </a:buClr>
              <a:buNone/>
              <a:tabLst>
                <a:tab pos="80010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4" name="Picture 3"/>
          <p:cNvPicPr>
            <a:picLocks noChangeAspect="1"/>
          </p:cNvPicPr>
          <p:nvPr/>
        </p:nvPicPr>
        <p:blipFill>
          <a:blip r:embed="rId3"/>
          <a:stretch>
            <a:fillRect/>
          </a:stretch>
        </p:blipFill>
        <p:spPr>
          <a:xfrm>
            <a:off x="218110" y="2277556"/>
            <a:ext cx="11803956" cy="3372558"/>
          </a:xfrm>
          <a:prstGeom prst="rect">
            <a:avLst/>
          </a:prstGeom>
        </p:spPr>
      </p:pic>
      <p:sp>
        <p:nvSpPr>
          <p:cNvPr id="7" name="Rounded Rectangle 6"/>
          <p:cNvSpPr/>
          <p:nvPr/>
        </p:nvSpPr>
        <p:spPr bwMode="gray">
          <a:xfrm>
            <a:off x="9826183" y="5044557"/>
            <a:ext cx="1112445" cy="462602"/>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22194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20827" y="449442"/>
            <a:ext cx="9942163" cy="756000"/>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solidFill>
                  <a:schemeClr val="tx1"/>
                </a:solidFill>
              </a:rPr>
              <a:t>Supplier Support</a:t>
            </a:r>
            <a:endParaRPr lang="en-US" dirty="0">
              <a:solidFill>
                <a:schemeClr val="tx1"/>
              </a:solidFill>
            </a:endParaRPr>
          </a:p>
        </p:txBody>
      </p:sp>
      <p:sp>
        <p:nvSpPr>
          <p:cNvPr id="16" name="Text Box 6"/>
          <p:cNvSpPr txBox="1">
            <a:spLocks noChangeArrowheads="1"/>
          </p:cNvSpPr>
          <p:nvPr/>
        </p:nvSpPr>
        <p:spPr bwMode="auto">
          <a:xfrm>
            <a:off x="320830" y="1492973"/>
            <a:ext cx="2257932" cy="23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buClr>
                <a:srgbClr val="92D050"/>
              </a:buClr>
            </a:pPr>
            <a:r>
              <a:rPr lang="en-US" sz="1600" dirty="0"/>
              <a:t>Log into your account.</a:t>
            </a:r>
          </a:p>
          <a:p>
            <a:pPr eaLnBrk="1" hangingPunct="1">
              <a:buClr>
                <a:srgbClr val="92D050"/>
              </a:buClr>
            </a:pPr>
            <a:r>
              <a:rPr lang="en-US" sz="1600" dirty="0"/>
              <a:t>Click </a:t>
            </a:r>
            <a:r>
              <a:rPr lang="en-US" sz="1600" b="1" dirty="0"/>
              <a:t>Help Center, View More.</a:t>
            </a:r>
            <a:endParaRPr lang="en-US" sz="1600" dirty="0"/>
          </a:p>
          <a:p>
            <a:pPr eaLnBrk="1" hangingPunct="1">
              <a:buClr>
                <a:srgbClr val="92D050"/>
              </a:buClr>
            </a:pPr>
            <a:endParaRPr lang="en-US" sz="1600" dirty="0"/>
          </a:p>
          <a:p>
            <a:pPr eaLnBrk="1" hangingPunct="1">
              <a:buClr>
                <a:srgbClr val="92D050"/>
              </a:buClr>
            </a:pPr>
            <a:r>
              <a:rPr lang="en-US" sz="1600" dirty="0"/>
              <a:t>You will find lists of </a:t>
            </a:r>
            <a:r>
              <a:rPr lang="en-US" sz="1600" b="1" dirty="0"/>
              <a:t>Popular Topics </a:t>
            </a:r>
            <a:r>
              <a:rPr lang="en-US" sz="1600" dirty="0"/>
              <a:t>FAQ’s and link to contact </a:t>
            </a:r>
            <a:r>
              <a:rPr lang="en-US" sz="1600" b="1" dirty="0"/>
              <a:t>Support Center</a:t>
            </a:r>
            <a:r>
              <a:rPr lang="en-US" sz="1600" dirty="0"/>
              <a:t>.</a:t>
            </a:r>
          </a:p>
          <a:p>
            <a:pPr eaLnBrk="1" hangingPunct="1">
              <a:buClr>
                <a:srgbClr val="92D050"/>
              </a:buClr>
            </a:pPr>
            <a:endParaRPr lang="en-US" sz="1600" dirty="0"/>
          </a:p>
        </p:txBody>
      </p:sp>
      <p:pic>
        <p:nvPicPr>
          <p:cNvPr id="10" name="Picture 9"/>
          <p:cNvPicPr>
            <a:picLocks noChangeAspect="1"/>
          </p:cNvPicPr>
          <p:nvPr/>
        </p:nvPicPr>
        <p:blipFill>
          <a:blip r:embed="rId3"/>
          <a:stretch>
            <a:fillRect/>
          </a:stretch>
        </p:blipFill>
        <p:spPr>
          <a:xfrm>
            <a:off x="2953248" y="1398818"/>
            <a:ext cx="9086813" cy="4824271"/>
          </a:xfrm>
          <a:prstGeom prst="rect">
            <a:avLst/>
          </a:prstGeom>
        </p:spPr>
      </p:pic>
      <p:sp>
        <p:nvSpPr>
          <p:cNvPr id="11" name="Rounded Rectangle 10"/>
          <p:cNvSpPr/>
          <p:nvPr/>
        </p:nvSpPr>
        <p:spPr bwMode="gray">
          <a:xfrm>
            <a:off x="9462710" y="5540203"/>
            <a:ext cx="2379093" cy="572743"/>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727601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298799" y="1811557"/>
            <a:ext cx="3293280" cy="32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2D050"/>
              </a:buClr>
            </a:pPr>
            <a:endParaRPr lang="en-US" sz="1600" dirty="0"/>
          </a:p>
          <a:p>
            <a:pPr eaLnBrk="1" hangingPunct="1">
              <a:buClr>
                <a:srgbClr val="92D050"/>
              </a:buClr>
            </a:pPr>
            <a:r>
              <a:rPr lang="en-US" sz="1600" dirty="0"/>
              <a:t>Click on the Support link from the Help Center Page.</a:t>
            </a:r>
          </a:p>
          <a:p>
            <a:pPr eaLnBrk="1" hangingPunct="1">
              <a:buClr>
                <a:srgbClr val="92D050"/>
              </a:buClr>
            </a:pPr>
            <a:endParaRPr lang="en-US" sz="1600" dirty="0"/>
          </a:p>
          <a:p>
            <a:pPr eaLnBrk="1" hangingPunct="1">
              <a:buClr>
                <a:srgbClr val="92D050"/>
              </a:buClr>
            </a:pPr>
            <a:r>
              <a:rPr lang="en-US" sz="1600" dirty="0"/>
              <a:t>Click on I Need Help Now, Get help by phone link.</a:t>
            </a:r>
          </a:p>
          <a:p>
            <a:pPr eaLnBrk="1" hangingPunct="1">
              <a:buClr>
                <a:srgbClr val="92D050"/>
              </a:buClr>
            </a:pPr>
            <a:endParaRPr lang="en-US" sz="1600" dirty="0"/>
          </a:p>
          <a:p>
            <a:pPr eaLnBrk="1" hangingPunct="1">
              <a:buClr>
                <a:srgbClr val="92D050"/>
              </a:buClr>
            </a:pPr>
            <a:r>
              <a:rPr lang="en-US" sz="1600" dirty="0"/>
              <a:t>You will be brought to a page listing all Ariba customer support numbers.  Have your account information (ANID) ready and customer’s name when you call.</a:t>
            </a:r>
          </a:p>
          <a:p>
            <a:pPr eaLnBrk="1" hangingPunct="1">
              <a:buClr>
                <a:srgbClr val="92D050"/>
              </a:buClr>
            </a:pPr>
            <a:endParaRPr lang="en-US" sz="1600" dirty="0"/>
          </a:p>
        </p:txBody>
      </p:sp>
      <p:sp>
        <p:nvSpPr>
          <p:cNvPr id="14" name="Rectangle 3"/>
          <p:cNvSpPr txBox="1">
            <a:spLocks noChangeArrowheads="1"/>
          </p:cNvSpPr>
          <p:nvPr/>
        </p:nvSpPr>
        <p:spPr bwMode="gray">
          <a:xfrm>
            <a:off x="298799" y="1308040"/>
            <a:ext cx="3293281" cy="685552"/>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defRPr/>
            </a:pPr>
            <a:r>
              <a:rPr lang="en-US" sz="1600" dirty="0">
                <a:solidFill>
                  <a:schemeClr val="tx1"/>
                </a:solidFill>
                <a:latin typeface="+mn-lt"/>
                <a:cs typeface="Arial" pitchFamily="34" charset="0"/>
              </a:rPr>
              <a:t>Ariba Network Support by Web – Get help by phone</a:t>
            </a:r>
            <a:endParaRPr lang="en-US" sz="1600" dirty="0">
              <a:solidFill>
                <a:schemeClr val="tx1"/>
              </a:solidFill>
              <a:latin typeface="+mn-lt"/>
            </a:endParaRPr>
          </a:p>
        </p:txBody>
      </p:sp>
      <p:sp>
        <p:nvSpPr>
          <p:cNvPr id="15" name="Title 1"/>
          <p:cNvSpPr txBox="1">
            <a:spLocks/>
          </p:cNvSpPr>
          <p:nvPr/>
        </p:nvSpPr>
        <p:spPr>
          <a:xfrm>
            <a:off x="298799" y="449442"/>
            <a:ext cx="9964191" cy="756000"/>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solidFill>
                  <a:schemeClr val="tx1"/>
                </a:solidFill>
              </a:rPr>
              <a:t>Supplier Support</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3470922" y="1308039"/>
            <a:ext cx="8601685" cy="5073949"/>
          </a:xfrm>
          <a:prstGeom prst="rect">
            <a:avLst/>
          </a:prstGeom>
        </p:spPr>
      </p:pic>
      <p:sp>
        <p:nvSpPr>
          <p:cNvPr id="16" name="Rounded Rectangle 15"/>
          <p:cNvSpPr/>
          <p:nvPr/>
        </p:nvSpPr>
        <p:spPr bwMode="gray">
          <a:xfrm>
            <a:off x="3711057" y="5694402"/>
            <a:ext cx="1367955" cy="41854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59300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dirty="0"/>
              <a:t>Thank you.</a:t>
            </a:r>
          </a:p>
        </p:txBody>
      </p:sp>
      <p:sp>
        <p:nvSpPr>
          <p:cNvPr id="4" name="Placeholder Partner logo"/>
          <p:cNvSpPr/>
          <p:nvPr/>
        </p:nvSpPr>
        <p:spPr bwMode="gray">
          <a:xfrm>
            <a:off x="504000" y="5944029"/>
            <a:ext cx="944661" cy="402796"/>
          </a:xfrm>
          <a:prstGeom prst="rect">
            <a:avLst/>
          </a:prstGeom>
          <a:solidFill>
            <a:schemeClr val="bg2"/>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100" kern="0" dirty="0">
                <a:solidFill>
                  <a:sysClr val="windowText" lastClr="000000"/>
                </a:solidFill>
                <a:ea typeface="Arial Unicode MS" pitchFamily="34" charset="-128"/>
                <a:cs typeface="Arial Unicode MS" pitchFamily="34" charset="-128"/>
              </a:rPr>
              <a:t>Partner logo</a:t>
            </a:r>
          </a:p>
        </p:txBody>
      </p:sp>
      <p:sp>
        <p:nvSpPr>
          <p:cNvPr id="3" name="Contact information"/>
          <p:cNvSpPr>
            <a:spLocks noGrp="1"/>
          </p:cNvSpPr>
          <p:nvPr>
            <p:ph type="body" sz="quarter" idx="10"/>
          </p:nvPr>
        </p:nvSpPr>
        <p:spPr>
          <a:xfrm>
            <a:off x="504000" y="2905487"/>
            <a:ext cx="5593588" cy="2501010"/>
          </a:xfrm>
        </p:spPr>
        <p:txBody>
          <a:bodyPr/>
          <a:lstStyle/>
          <a:p>
            <a:r>
              <a:rPr lang="en-US" dirty="0"/>
              <a:t>Contact information:</a:t>
            </a:r>
          </a:p>
          <a:p>
            <a:pPr lvl="1"/>
            <a:r>
              <a:rPr lang="en-US" b="1" dirty="0"/>
              <a:t>F name L name</a:t>
            </a:r>
          </a:p>
          <a:p>
            <a:pPr lvl="1"/>
            <a:r>
              <a:rPr lang="en-US" dirty="0"/>
              <a:t>Title</a:t>
            </a:r>
          </a:p>
          <a:p>
            <a:pPr lvl="1"/>
            <a:r>
              <a:rPr lang="en-US" dirty="0"/>
              <a:t>Address</a:t>
            </a:r>
          </a:p>
          <a:p>
            <a:pPr lvl="1"/>
            <a:r>
              <a:rPr lang="en-US" dirty="0"/>
              <a:t>Phone number</a:t>
            </a:r>
          </a:p>
        </p:txBody>
      </p:sp>
    </p:spTree>
    <p:extLst>
      <p:ext uri="{BB962C8B-B14F-4D97-AF65-F5344CB8AC3E}">
        <p14:creationId xmlns:p14="http://schemas.microsoft.com/office/powerpoint/2010/main" val="1881851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285693" indent="-285693">
              <a:buFont typeface="Arial" panose="020B0604020202020204" pitchFamily="34" charset="0"/>
              <a:buChar char="•"/>
            </a:pPr>
            <a:r>
              <a:rPr lang="en-GB" dirty="0"/>
              <a:t>CSV stands for Comma Separated Value/Variable file.</a:t>
            </a:r>
            <a:br>
              <a:rPr lang="en-GB" dirty="0"/>
            </a:br>
            <a:r>
              <a:rPr lang="en-GB" b="0" dirty="0"/>
              <a:t>It represents structured way of data stored as plain text file.</a:t>
            </a:r>
          </a:p>
          <a:p>
            <a:pPr marL="285693" indent="-285693">
              <a:buFont typeface="Arial" panose="020B0604020202020204" pitchFamily="34" charset="0"/>
              <a:buChar char="•"/>
            </a:pPr>
            <a:r>
              <a:rPr lang="en-US" dirty="0"/>
              <a:t>CSV Invoice Upload</a:t>
            </a:r>
            <a:br>
              <a:rPr lang="en-US" b="0" dirty="0"/>
            </a:br>
            <a:r>
              <a:rPr lang="en-US" b="0" dirty="0"/>
              <a:t>Supports the transfer, transformation and loading of comma delimited files (CSV) representing a Supplier’s invoices to be rendered as cXML invoices for their Customers.</a:t>
            </a:r>
            <a:br>
              <a:rPr lang="en-US" b="0" dirty="0"/>
            </a:br>
            <a:br>
              <a:rPr lang="en-US" b="0" dirty="0"/>
            </a:br>
            <a:r>
              <a:rPr lang="en-US" b="0" dirty="0"/>
              <a:t>Provides an effective means for Suppliers with a large number of invoices to submit these to their Ariba customers electronically when they do not have the immediate means to provide these via cXML or EDI directly. </a:t>
            </a:r>
          </a:p>
        </p:txBody>
      </p:sp>
      <p:sp>
        <p:nvSpPr>
          <p:cNvPr id="2" name="Title 1"/>
          <p:cNvSpPr>
            <a:spLocks noGrp="1"/>
          </p:cNvSpPr>
          <p:nvPr>
            <p:ph type="title"/>
          </p:nvPr>
        </p:nvSpPr>
        <p:spPr/>
        <p:txBody>
          <a:bodyPr/>
          <a:lstStyle/>
          <a:p>
            <a:r>
              <a:rPr lang="en-GB" dirty="0"/>
              <a:t>CSV Invoice Overview</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CSV Invoice Scope</a:t>
            </a:r>
          </a:p>
        </p:txBody>
      </p:sp>
    </p:spTree>
    <p:extLst>
      <p:ext uri="{BB962C8B-B14F-4D97-AF65-F5344CB8AC3E}">
        <p14:creationId xmlns:p14="http://schemas.microsoft.com/office/powerpoint/2010/main" val="42838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0540" y="1630119"/>
            <a:ext cx="11767324" cy="4451595"/>
          </a:xfrm>
        </p:spPr>
        <p:txBody>
          <a:bodyPr/>
          <a:lstStyle/>
          <a:p>
            <a:pPr lvl="2" indent="0">
              <a:buNone/>
            </a:pPr>
            <a:r>
              <a:rPr lang="en-US" b="1" dirty="0"/>
              <a:t>Buyers supports the following CSV invoice types:</a:t>
            </a:r>
            <a:endParaRPr lang="en-US" dirty="0"/>
          </a:p>
          <a:p>
            <a:pPr marL="465657" lvl="2" indent="-285693"/>
            <a:r>
              <a:rPr lang="en-US" b="1" dirty="0"/>
              <a:t>PO Invoices</a:t>
            </a:r>
            <a:r>
              <a:rPr lang="en-US" dirty="0"/>
              <a:t>: invoices against purchase orders where the purchase order </a:t>
            </a:r>
            <a:r>
              <a:rPr lang="en-US" u="sng" dirty="0"/>
              <a:t>was</a:t>
            </a:r>
            <a:r>
              <a:rPr lang="en-US" dirty="0"/>
              <a:t> received through the Ariba Network.</a:t>
            </a:r>
          </a:p>
          <a:p>
            <a:pPr lvl="2" indent="0">
              <a:buNone/>
            </a:pPr>
            <a:br>
              <a:rPr lang="en-US" dirty="0"/>
            </a:br>
            <a:r>
              <a:rPr lang="en-US" dirty="0"/>
              <a:t>     </a:t>
            </a:r>
            <a:r>
              <a:rPr lang="en-US" b="1" dirty="0"/>
              <a:t>Invoices submitted through CSV upload have the following requirements:</a:t>
            </a:r>
          </a:p>
          <a:p>
            <a:pPr marL="799940" lvl="1" indent="-342831">
              <a:lnSpc>
                <a:spcPct val="80000"/>
              </a:lnSpc>
              <a:buFont typeface="Arial" panose="020B0604020202020204" pitchFamily="34" charset="0"/>
              <a:buChar char="•"/>
            </a:pPr>
            <a:r>
              <a:rPr lang="en-US" dirty="0"/>
              <a:t>Cannot be greater than 10,000 lines in total </a:t>
            </a:r>
          </a:p>
          <a:p>
            <a:pPr marL="799940" lvl="1" indent="-342831">
              <a:lnSpc>
                <a:spcPct val="80000"/>
              </a:lnSpc>
              <a:buFont typeface="Arial" panose="020B0604020202020204" pitchFamily="34" charset="0"/>
              <a:buChar char="•"/>
            </a:pPr>
            <a:r>
              <a:rPr lang="en-US" dirty="0"/>
              <a:t>Cannot be greater than 2500 invoices per file</a:t>
            </a:r>
          </a:p>
          <a:p>
            <a:pPr marL="799940" lvl="1" indent="-342831">
              <a:lnSpc>
                <a:spcPct val="80000"/>
              </a:lnSpc>
              <a:buFont typeface="Arial" panose="020B0604020202020204" pitchFamily="34" charset="0"/>
              <a:buChar char="•"/>
            </a:pPr>
            <a:r>
              <a:rPr lang="en-US" dirty="0"/>
              <a:t>One invoice can have maximum of 5000 line items.</a:t>
            </a:r>
          </a:p>
          <a:p>
            <a:pPr marL="799940" lvl="1" indent="-342831">
              <a:lnSpc>
                <a:spcPct val="80000"/>
              </a:lnSpc>
              <a:buFont typeface="Arial" panose="020B0604020202020204" pitchFamily="34" charset="0"/>
              <a:buChar char="•"/>
            </a:pPr>
            <a:r>
              <a:rPr lang="en-US" dirty="0"/>
              <a:t>File cannot exceed 40MB in size.</a:t>
            </a:r>
          </a:p>
          <a:p>
            <a:pPr marL="342831" lvl="1" indent="-342831">
              <a:spcBef>
                <a:spcPts val="1620"/>
              </a:spcBef>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GB" dirty="0"/>
              <a:t>CSV Invoice Scope</a:t>
            </a:r>
            <a:endParaRPr lang="en-US" b="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11" r="11"/>
          <a:stretch/>
        </p:blipFill>
        <p:spPr>
          <a:prstGeom prst="rect">
            <a:avLst/>
          </a:prstGeom>
        </p:spPr>
      </p:pic>
      <p:sp>
        <p:nvSpPr>
          <p:cNvPr id="3" name="Title 2"/>
          <p:cNvSpPr>
            <a:spLocks noGrp="1"/>
          </p:cNvSpPr>
          <p:nvPr>
            <p:ph type="ctrTitle"/>
          </p:nvPr>
        </p:nvSpPr>
        <p:spPr/>
        <p:txBody>
          <a:bodyPr/>
          <a:lstStyle/>
          <a:p>
            <a:r>
              <a:rPr lang="en-US" dirty="0"/>
              <a:t>Data requirements</a:t>
            </a:r>
          </a:p>
        </p:txBody>
      </p:sp>
    </p:spTree>
    <p:extLst>
      <p:ext uri="{BB962C8B-B14F-4D97-AF65-F5344CB8AC3E}">
        <p14:creationId xmlns:p14="http://schemas.microsoft.com/office/powerpoint/2010/main" val="55696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238578"/>
            <a:ext cx="11542528" cy="5131250"/>
          </a:xfrm>
        </p:spPr>
        <p:txBody>
          <a:bodyPr/>
          <a:lstStyle/>
          <a:p>
            <a:pPr marL="342831" indent="-342831">
              <a:lnSpc>
                <a:spcPct val="150000"/>
              </a:lnSpc>
              <a:spcAft>
                <a:spcPts val="600"/>
              </a:spcAft>
              <a:buClr>
                <a:srgbClr val="FFC000"/>
              </a:buClr>
              <a:buFont typeface="Arial" pitchFamily="34" charset="0"/>
              <a:buChar char="•"/>
            </a:pPr>
            <a:r>
              <a:rPr lang="en-US" sz="1400" dirty="0"/>
              <a:t>invoice ID must be always present.</a:t>
            </a:r>
          </a:p>
          <a:p>
            <a:pPr marL="342831" indent="-342831">
              <a:lnSpc>
                <a:spcPct val="150000"/>
              </a:lnSpc>
              <a:spcAft>
                <a:spcPts val="600"/>
              </a:spcAft>
              <a:buClr>
                <a:srgbClr val="FFC000"/>
              </a:buClr>
              <a:buFont typeface="Arial" pitchFamily="34" charset="0"/>
              <a:buChar char="•"/>
            </a:pPr>
            <a:r>
              <a:rPr lang="en-US" sz="1400" dirty="0"/>
              <a:t>invoiceDate and orderDate format must be :YYYY-MM-DD</a:t>
            </a:r>
            <a:endParaRPr lang="en-GB" sz="1400" dirty="0"/>
          </a:p>
          <a:p>
            <a:pPr marL="342831" indent="-342831">
              <a:lnSpc>
                <a:spcPct val="150000"/>
              </a:lnSpc>
              <a:spcAft>
                <a:spcPts val="600"/>
              </a:spcAft>
              <a:buClr>
                <a:srgbClr val="FFC000"/>
              </a:buClr>
              <a:buFont typeface="Arial" pitchFamily="34" charset="0"/>
              <a:buChar char="•"/>
            </a:pPr>
            <a:r>
              <a:rPr lang="en-US" sz="1400" dirty="0"/>
              <a:t>lineItemType must be either "Material" or "Service“</a:t>
            </a:r>
          </a:p>
          <a:p>
            <a:pPr marL="342831" indent="-342831">
              <a:lnSpc>
                <a:spcPct val="150000"/>
              </a:lnSpc>
              <a:spcAft>
                <a:spcPts val="600"/>
              </a:spcAft>
              <a:buClr>
                <a:srgbClr val="FFC000"/>
              </a:buClr>
              <a:buFont typeface="Arial" pitchFamily="34" charset="0"/>
              <a:buChar char="•"/>
            </a:pPr>
            <a:r>
              <a:rPr lang="en-US" sz="1400" dirty="0"/>
              <a:t>purpose must be ‘standard’ or ‘lineLevelCreditMemo’ only. OriginalInvoiceNumber must be present when purpose is lineLevelCreditMemo</a:t>
            </a:r>
          </a:p>
          <a:p>
            <a:pPr marL="342831" indent="-342831">
              <a:lnSpc>
                <a:spcPct val="150000"/>
              </a:lnSpc>
              <a:spcAft>
                <a:spcPts val="600"/>
              </a:spcAft>
              <a:buClr>
                <a:srgbClr val="FFC000"/>
              </a:buClr>
              <a:buFont typeface="Arial" pitchFamily="34" charset="0"/>
              <a:buChar char="•"/>
            </a:pPr>
            <a:r>
              <a:rPr lang="en-US" sz="1400" dirty="0"/>
              <a:t>if there is Tax details in the Line level enter ‘Y’ in TaxInLine else enter 'N'</a:t>
            </a:r>
          </a:p>
          <a:p>
            <a:pPr marL="342831" indent="-342831">
              <a:lnSpc>
                <a:spcPct val="150000"/>
              </a:lnSpc>
              <a:spcAft>
                <a:spcPts val="600"/>
              </a:spcAft>
              <a:buClr>
                <a:srgbClr val="FFC000"/>
              </a:buClr>
              <a:buFont typeface="Arial" pitchFamily="34" charset="0"/>
              <a:buChar char="•"/>
            </a:pPr>
            <a:r>
              <a:rPr lang="en-US" sz="1400" dirty="0"/>
              <a:t>The contact roles available in the CSV template are:- billTo, soldTo, remitTo, from, shipTo and shipFrom</a:t>
            </a:r>
          </a:p>
          <a:p>
            <a:pPr marL="342831" indent="-342831">
              <a:lnSpc>
                <a:spcPct val="150000"/>
              </a:lnSpc>
              <a:spcAft>
                <a:spcPts val="600"/>
              </a:spcAft>
              <a:buClr>
                <a:srgbClr val="FFC000"/>
              </a:buClr>
              <a:buFont typeface="Arial" pitchFamily="34" charset="0"/>
              <a:buChar char="•"/>
            </a:pPr>
            <a:r>
              <a:rPr lang="en-US" sz="1400" dirty="0"/>
              <a:t>Country codes (BillTo, SoldTo, RemitTo, From, ShipTo, ShipFrom) must be 2 characters only.</a:t>
            </a:r>
          </a:p>
          <a:p>
            <a:pPr marL="342831" indent="-342831">
              <a:lnSpc>
                <a:spcPct val="150000"/>
              </a:lnSpc>
              <a:spcAft>
                <a:spcPts val="600"/>
              </a:spcAft>
              <a:buClr>
                <a:srgbClr val="FFC000"/>
              </a:buClr>
              <a:buFont typeface="Arial" pitchFamily="34" charset="0"/>
              <a:buChar char="•"/>
            </a:pPr>
            <a:endParaRPr lang="en-US" sz="140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400" dirty="0">
              <a:latin typeface="Arial" panose="020B0604020202020204" pitchFamily="34" charset="0"/>
              <a:cs typeface="Arial" panose="020B0604020202020204" pitchFamily="34" charset="0"/>
            </a:endParaRPr>
          </a:p>
          <a:p>
            <a:pPr marL="342831" indent="-342831">
              <a:lnSpc>
                <a:spcPct val="150000"/>
              </a:lnSpc>
              <a:spcAft>
                <a:spcPts val="600"/>
              </a:spcAft>
              <a:buClr>
                <a:srgbClr val="FFC000"/>
              </a:buClr>
              <a:buFont typeface="Arial" pitchFamily="34" charset="0"/>
              <a:buChar char="•"/>
            </a:pPr>
            <a:endParaRPr lang="en-US" sz="1400" dirty="0">
              <a:latin typeface="Arial" panose="020B0604020202020204" pitchFamily="34" charset="0"/>
              <a:cs typeface="Arial" panose="020B0604020202020204" pitchFamily="34" charset="0"/>
            </a:endParaRPr>
          </a:p>
          <a:p>
            <a:pPr marL="342831" indent="-342831">
              <a:lnSpc>
                <a:spcPct val="150000"/>
              </a:lnSpc>
              <a:spcAft>
                <a:spcPts val="600"/>
              </a:spcAft>
              <a:buClr>
                <a:srgbClr val="FFC000"/>
              </a:buClr>
              <a:buFont typeface="Arial" pitchFamily="34" charset="0"/>
              <a:buChar char="•"/>
            </a:pPr>
            <a:endParaRPr lang="en-US" sz="1400" dirty="0">
              <a:latin typeface="Arial" panose="020B0604020202020204" pitchFamily="34" charset="0"/>
              <a:cs typeface="Arial" panose="020B0604020202020204" pitchFamily="34" charset="0"/>
            </a:endParaRPr>
          </a:p>
          <a:p>
            <a:pPr marL="342831" indent="-342831">
              <a:lnSpc>
                <a:spcPct val="150000"/>
              </a:lnSpc>
              <a:spcAft>
                <a:spcPts val="600"/>
              </a:spcAft>
              <a:buClr>
                <a:srgbClr val="FFC000"/>
              </a:buClr>
              <a:buFont typeface="Arial" pitchFamily="34" charset="0"/>
              <a:buChar char="•"/>
            </a:pPr>
            <a:endParaRPr lang="en-US" sz="140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Invoice Data Requirements</a:t>
            </a:r>
          </a:p>
        </p:txBody>
      </p:sp>
    </p:spTree>
    <p:extLst>
      <p:ext uri="{BB962C8B-B14F-4D97-AF65-F5344CB8AC3E}">
        <p14:creationId xmlns:p14="http://schemas.microsoft.com/office/powerpoint/2010/main" val="982436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5336" y="1251568"/>
            <a:ext cx="11542528" cy="5246879"/>
          </a:xfrm>
        </p:spPr>
        <p:txBody>
          <a:bodyPr/>
          <a:lstStyle/>
          <a:p>
            <a:pPr>
              <a:spcAft>
                <a:spcPts val="300"/>
              </a:spcAft>
              <a:buClr>
                <a:srgbClr val="92D050"/>
              </a:buClr>
            </a:pPr>
            <a:r>
              <a:rPr lang="en-US" sz="1400" dirty="0"/>
              <a:t>Required fields:</a:t>
            </a:r>
          </a:p>
          <a:p>
            <a:pPr marL="742801" lvl="1" indent="-285693">
              <a:spcAft>
                <a:spcPts val="300"/>
              </a:spcAft>
              <a:buClr>
                <a:srgbClr val="FFC000"/>
              </a:buClr>
              <a:buFont typeface="Arial" panose="020B0604020202020204" pitchFamily="34" charset="0"/>
              <a:buChar char="•"/>
            </a:pPr>
            <a:r>
              <a:rPr lang="en-US" sz="1400" dirty="0"/>
              <a:t>currency, invoiceLineNumber, serviceStartDate, serviceEndDate</a:t>
            </a:r>
          </a:p>
          <a:p>
            <a:pPr marL="742801" lvl="1" indent="-285693">
              <a:spcAft>
                <a:spcPts val="300"/>
              </a:spcAft>
              <a:buClr>
                <a:srgbClr val="FFC000"/>
              </a:buClr>
              <a:buFont typeface="Arial" panose="020B0604020202020204" pitchFamily="34" charset="0"/>
              <a:buChar char="•"/>
            </a:pPr>
            <a:r>
              <a:rPr lang="en-US" sz="1400" dirty="0"/>
              <a:t>LegalStatus, supplierCommercialIdentifier, buyerVatID, supplierVatID, businessIdentNo</a:t>
            </a:r>
          </a:p>
          <a:p>
            <a:pPr marL="742801" lvl="1" indent="-285693">
              <a:spcAft>
                <a:spcPts val="300"/>
              </a:spcAft>
              <a:buClr>
                <a:srgbClr val="FFC000"/>
              </a:buClr>
              <a:buFont typeface="Arial" panose="020B0604020202020204" pitchFamily="34" charset="0"/>
              <a:buChar char="•"/>
            </a:pPr>
            <a:r>
              <a:rPr lang="en-US" sz="1400" dirty="0"/>
              <a:t>lineReferenceNumber, quantity, unitOfMeasure, unitPrice, itemDescription</a:t>
            </a:r>
          </a:p>
          <a:p>
            <a:pPr marL="742801" lvl="1" indent="-285693">
              <a:spcAft>
                <a:spcPts val="300"/>
              </a:spcAft>
              <a:buClr>
                <a:srgbClr val="FFC000"/>
              </a:buClr>
              <a:buFont typeface="Arial" panose="020B0604020202020204" pitchFamily="34" charset="0"/>
              <a:buChar char="•"/>
            </a:pPr>
            <a:r>
              <a:rPr lang="en-US" sz="1400" dirty="0"/>
              <a:t>lineTaxCategory, lineTaxPercentageRate, lineTaxDescription</a:t>
            </a:r>
          </a:p>
          <a:p>
            <a:pPr marL="742801" lvl="1" indent="-285693">
              <a:spcAft>
                <a:spcPts val="300"/>
              </a:spcAft>
              <a:buClr>
                <a:srgbClr val="FFC000"/>
              </a:buClr>
              <a:buFont typeface="Arial" panose="020B0604020202020204" pitchFamily="34" charset="0"/>
              <a:buChar char="•"/>
            </a:pPr>
            <a:r>
              <a:rPr lang="en-US" sz="1400" dirty="0"/>
              <a:t>Contact role: billTo, </a:t>
            </a:r>
            <a:r>
              <a:rPr lang="en-US" sz="1400" dirty="0" err="1"/>
              <a:t>soldTo</a:t>
            </a:r>
            <a:r>
              <a:rPr lang="en-US" sz="1400" dirty="0"/>
              <a:t>, </a:t>
            </a:r>
            <a:r>
              <a:rPr lang="en-US" sz="1400" dirty="0" err="1"/>
              <a:t>remitTo</a:t>
            </a:r>
            <a:r>
              <a:rPr lang="en-US" sz="1400" dirty="0"/>
              <a:t> , from, </a:t>
            </a:r>
            <a:r>
              <a:rPr lang="en-US" sz="1400" dirty="0" err="1"/>
              <a:t>shipTo</a:t>
            </a:r>
            <a:r>
              <a:rPr lang="en-US" sz="1400" dirty="0"/>
              <a:t>, shipFrom</a:t>
            </a:r>
          </a:p>
          <a:p>
            <a:pPr>
              <a:spcAft>
                <a:spcPts val="300"/>
              </a:spcAft>
              <a:buClr>
                <a:srgbClr val="92D050"/>
              </a:buClr>
            </a:pPr>
            <a:r>
              <a:rPr lang="en-US" sz="1400" dirty="0">
                <a:solidFill>
                  <a:srgbClr val="000000"/>
                </a:solidFill>
              </a:rPr>
              <a:t>Optional fields:</a:t>
            </a:r>
          </a:p>
          <a:p>
            <a:pPr marL="742801" lvl="1" indent="-285693">
              <a:spcAft>
                <a:spcPts val="300"/>
              </a:spcAft>
              <a:buClr>
                <a:srgbClr val="FFC000"/>
              </a:buClr>
              <a:buFont typeface="Arial" panose="020B0604020202020204" pitchFamily="34" charset="0"/>
              <a:buChar char="•"/>
            </a:pPr>
            <a:r>
              <a:rPr lang="en-US" sz="1400" dirty="0"/>
              <a:t>comments</a:t>
            </a:r>
          </a:p>
          <a:p>
            <a:pPr marL="742801" lvl="1" indent="-285693">
              <a:spcAft>
                <a:spcPts val="300"/>
              </a:spcAft>
              <a:buClr>
                <a:srgbClr val="FFC000"/>
              </a:buClr>
              <a:buFont typeface="Arial" panose="020B0604020202020204" pitchFamily="34" charset="0"/>
              <a:buChar char="•"/>
            </a:pPr>
            <a:r>
              <a:rPr lang="en-US" sz="1400" dirty="0"/>
              <a:t>supplierPartID, shippingAmount, freightCharge</a:t>
            </a:r>
          </a:p>
          <a:p>
            <a:pPr marL="799940" lvl="1" indent="-342831">
              <a:spcAft>
                <a:spcPts val="300"/>
              </a:spcAft>
              <a:buClr>
                <a:srgbClr val="FFC000"/>
              </a:buClr>
              <a:buFont typeface="Arial" pitchFamily="34" charset="0"/>
              <a:buChar char="•"/>
            </a:pPr>
            <a:endParaRPr lang="en-US" sz="1400" dirty="0"/>
          </a:p>
          <a:p>
            <a:pPr marL="457109" lvl="1">
              <a:spcAft>
                <a:spcPts val="300"/>
              </a:spcAft>
              <a:buClr>
                <a:srgbClr val="FFC000"/>
              </a:buClr>
            </a:pPr>
            <a:endParaRPr lang="en-US" sz="1400" dirty="0"/>
          </a:p>
          <a:p>
            <a:pPr marL="799940" lvl="1" indent="-342831">
              <a:spcAft>
                <a:spcPts val="300"/>
              </a:spcAft>
              <a:buClr>
                <a:srgbClr val="FFC000"/>
              </a:buClr>
              <a:buFont typeface="Arial" pitchFamily="34" charset="0"/>
              <a:buChar char="•"/>
            </a:pPr>
            <a:endParaRPr lang="en-US" sz="1400" dirty="0"/>
          </a:p>
          <a:p>
            <a:pPr marL="799940" lvl="1" indent="-342831">
              <a:spcAft>
                <a:spcPts val="300"/>
              </a:spcAft>
              <a:buClr>
                <a:srgbClr val="FFC000"/>
              </a:buClr>
              <a:buFont typeface="Arial" pitchFamily="34" charset="0"/>
              <a:buChar char="•"/>
            </a:pPr>
            <a:endParaRPr lang="en-US" sz="1400" dirty="0"/>
          </a:p>
          <a:p>
            <a:pPr marL="799940" lvl="1" indent="-342831">
              <a:spcAft>
                <a:spcPts val="300"/>
              </a:spcAft>
              <a:buClr>
                <a:srgbClr val="FFC000"/>
              </a:buClr>
              <a:buFont typeface="Arial" pitchFamily="34" charset="0"/>
              <a:buChar char="•"/>
            </a:pPr>
            <a:endParaRPr lang="en-US" sz="1400" dirty="0"/>
          </a:p>
          <a:p>
            <a:pPr marL="799940" lvl="1" indent="-342831">
              <a:spcAft>
                <a:spcPts val="300"/>
              </a:spcAft>
              <a:buClr>
                <a:srgbClr val="FFC000"/>
              </a:buClr>
              <a:buFont typeface="Arial" pitchFamily="34" charset="0"/>
              <a:buChar char="•"/>
            </a:pPr>
            <a:endParaRPr lang="en-US" sz="1400" dirty="0"/>
          </a:p>
          <a:p>
            <a:pPr marL="457109" lvl="1">
              <a:spcAft>
                <a:spcPts val="300"/>
              </a:spcAft>
              <a:buClr>
                <a:srgbClr val="FFC000"/>
              </a:buClr>
            </a:pPr>
            <a:endParaRPr lang="en-US" sz="1400" dirty="0"/>
          </a:p>
          <a:p>
            <a:pPr marL="799940" lvl="1" indent="-342831">
              <a:spcAft>
                <a:spcPts val="300"/>
              </a:spcAft>
              <a:buClr>
                <a:srgbClr val="FFC000"/>
              </a:buClr>
              <a:buFont typeface="Arial" pitchFamily="34" charset="0"/>
              <a:buChar char="•"/>
            </a:pPr>
            <a:endParaRPr lang="en-US" sz="1400" dirty="0"/>
          </a:p>
          <a:p>
            <a:pPr marL="799940" lvl="1" indent="-342831">
              <a:spcAft>
                <a:spcPts val="300"/>
              </a:spcAft>
              <a:buClr>
                <a:srgbClr val="FFC000"/>
              </a:buClr>
              <a:buFont typeface="Arial" pitchFamily="34" charset="0"/>
              <a:buChar char="•"/>
            </a:pPr>
            <a:endParaRPr lang="en-US" sz="1400" dirty="0"/>
          </a:p>
        </p:txBody>
      </p:sp>
      <p:sp>
        <p:nvSpPr>
          <p:cNvPr id="2" name="Title 1"/>
          <p:cNvSpPr>
            <a:spLocks noGrp="1"/>
          </p:cNvSpPr>
          <p:nvPr>
            <p:ph type="title"/>
          </p:nvPr>
        </p:nvSpPr>
        <p:spPr/>
        <p:txBody>
          <a:bodyPr/>
          <a:lstStyle/>
          <a:p>
            <a:r>
              <a:rPr lang="en-US" dirty="0"/>
              <a:t>Additional Data Requirements</a:t>
            </a:r>
          </a:p>
        </p:txBody>
      </p:sp>
    </p:spTree>
    <p:extLst>
      <p:ext uri="{BB962C8B-B14F-4D97-AF65-F5344CB8AC3E}">
        <p14:creationId xmlns:p14="http://schemas.microsoft.com/office/powerpoint/2010/main" val="518138289"/>
      </p:ext>
    </p:extLst>
  </p:cSld>
  <p:clrMapOvr>
    <a:masterClrMapping/>
  </p:clrMapOvr>
  <p:transition spd="med"/>
</p:sld>
</file>

<file path=ppt/theme/theme1.xml><?xml version="1.0" encoding="utf-8"?>
<a:theme xmlns:a="http://schemas.openxmlformats.org/drawingml/2006/main" name="SAP Ariba 2020 16x9 black">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7" id="{3A7AFFD0-66AF-8647-8C18-9C96682E7C5B}" vid="{5EB60D31-2577-0043-BE4A-FD374D7C12A3}"/>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ed3754e34211d8ac7550605dff46cd96">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f99a9a26419c4a7b368310683b5be5c9"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A9BF17-1620-4973-946B-2D04BDD70DE1}">
  <ds:schemaRefs>
    <ds:schemaRef ds:uri="http://schemas.microsoft.com/sharepoint/v3/contenttype/forms"/>
  </ds:schemaRefs>
</ds:datastoreItem>
</file>

<file path=customXml/itemProps2.xml><?xml version="1.0" encoding="utf-8"?>
<ds:datastoreItem xmlns:ds="http://schemas.openxmlformats.org/officeDocument/2006/customXml" ds:itemID="{E8CFDE2A-5797-4416-AC6F-14AD2E055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7EED86-F3CB-4A06-828E-3BF8DF11FC27}">
  <ds:schemaRefs>
    <ds:schemaRef ds:uri="http://purl.org/dc/terms/"/>
    <ds:schemaRef ds:uri="025efd7d-4e1d-49ec-b269-b8153766096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86f4720-9db4-4950-8ffd-cd1ef4b846d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SAP_Ariba_2020_16x9_black</Template>
  <TotalTime>11</TotalTime>
  <Words>2192</Words>
  <Application>Microsoft Office PowerPoint</Application>
  <PresentationFormat>Custom</PresentationFormat>
  <Paragraphs>239</Paragraphs>
  <Slides>38</Slides>
  <Notes>36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Courier New</vt:lpstr>
      <vt:lpstr>Segoe UI</vt:lpstr>
      <vt:lpstr>Symbol</vt:lpstr>
      <vt:lpstr>wingdings</vt:lpstr>
      <vt:lpstr>wingdings</vt:lpstr>
      <vt:lpstr>SAP Ariba 2020 16x9 black</vt:lpstr>
      <vt:lpstr>Ariba Network CSV Invoice upload guide</vt:lpstr>
      <vt:lpstr>Agenda</vt:lpstr>
      <vt:lpstr>CSV Invoice Overview</vt:lpstr>
      <vt:lpstr>CSV Invoice Overview</vt:lpstr>
      <vt:lpstr>CSV Invoice Scope</vt:lpstr>
      <vt:lpstr>CSV Invoice Scope</vt:lpstr>
      <vt:lpstr>Data requirements</vt:lpstr>
      <vt:lpstr>Invoice Data Requirements</vt:lpstr>
      <vt:lpstr>Additional Data Requirements</vt:lpstr>
      <vt:lpstr>CSV File Recommendations </vt:lpstr>
      <vt:lpstr>CSV template details</vt:lpstr>
      <vt:lpstr> CSV Sample / Field Mapping </vt:lpstr>
      <vt:lpstr>CSV template use</vt:lpstr>
      <vt:lpstr>Downloading the CSV Template</vt:lpstr>
      <vt:lpstr>Downloading the CSV Template (continued)</vt:lpstr>
      <vt:lpstr>Populate the CSV Invoice Template</vt:lpstr>
      <vt:lpstr>Upload the CSV Invoice</vt:lpstr>
      <vt:lpstr>Upload the CSV Invoice</vt:lpstr>
      <vt:lpstr>Upload the CSV Invoice</vt:lpstr>
      <vt:lpstr>Tracking CSV Invoice status</vt:lpstr>
      <vt:lpstr>Tracking CSV Invoice status</vt:lpstr>
      <vt:lpstr>Tracking CSV Invoice status</vt:lpstr>
      <vt:lpstr>Troubleshooting CSV Invoices</vt:lpstr>
      <vt:lpstr>Troubleshooting CSV Invoices </vt:lpstr>
      <vt:lpstr>Troubleshooting CSV Invoices </vt:lpstr>
      <vt:lpstr>CSV template Change log</vt:lpstr>
      <vt:lpstr>Moving from one version to another </vt:lpstr>
      <vt:lpstr>Contacts and Support</vt:lpstr>
      <vt:lpstr>Training and Resources</vt:lpstr>
      <vt:lpstr>Ariba Network Standard Documentation </vt:lpstr>
      <vt:lpstr>Ariba Network Standard Documentation </vt:lpstr>
      <vt:lpstr>Supplier Support</vt:lpstr>
      <vt:lpstr>Supplier Support</vt:lpstr>
      <vt:lpstr>PowerPoint Presentation</vt:lpstr>
      <vt:lpstr>PowerPoint Presentation</vt:lpstr>
      <vt:lpstr>Thank you.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Raia, Nancy</dc:creator>
  <cp:keywords>2020/16:9/black</cp:keywords>
  <dc:description/>
  <cp:lastModifiedBy>James, Katelyn</cp:lastModifiedBy>
  <cp:revision>2</cp:revision>
  <dcterms:created xsi:type="dcterms:W3CDTF">2020-11-17T22:18:50Z</dcterms:created>
  <dcterms:modified xsi:type="dcterms:W3CDTF">2020-11-17T22:41:18Z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0x010100CA2FD6F1506F564BB79A97F9C245AD34</vt:lpwstr>
  </property>
</Properties>
</file>