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30"/>
  </p:notesMasterIdLst>
  <p:handoutMasterIdLst>
    <p:handoutMasterId r:id="rId31"/>
  </p:handoutMasterIdLst>
  <p:sldIdLst>
    <p:sldId id="436" r:id="rId5"/>
    <p:sldId id="344" r:id="rId6"/>
    <p:sldId id="430" r:id="rId7"/>
    <p:sldId id="380" r:id="rId8"/>
    <p:sldId id="444" r:id="rId9"/>
    <p:sldId id="408" r:id="rId10"/>
    <p:sldId id="438" r:id="rId11"/>
    <p:sldId id="325" r:id="rId12"/>
    <p:sldId id="448" r:id="rId13"/>
    <p:sldId id="362" r:id="rId14"/>
    <p:sldId id="398" r:id="rId15"/>
    <p:sldId id="449" r:id="rId16"/>
    <p:sldId id="445" r:id="rId17"/>
    <p:sldId id="406" r:id="rId18"/>
    <p:sldId id="403" r:id="rId19"/>
    <p:sldId id="404" r:id="rId20"/>
    <p:sldId id="450" r:id="rId21"/>
    <p:sldId id="407" r:id="rId22"/>
    <p:sldId id="446" r:id="rId23"/>
    <p:sldId id="366" r:id="rId24"/>
    <p:sldId id="367" r:id="rId25"/>
    <p:sldId id="368" r:id="rId26"/>
    <p:sldId id="369" r:id="rId27"/>
    <p:sldId id="447" r:id="rId28"/>
    <p:sldId id="339" r:id="rId29"/>
  </p:sldIdLst>
  <p:sldSz cx="12195175" cy="6858000"/>
  <p:notesSz cx="6797675" cy="9928225"/>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FFFF"/>
    <a:srgbClr val="00195A"/>
    <a:srgbClr val="0F46A7"/>
    <a:srgbClr val="970A82"/>
    <a:srgbClr val="FF3399"/>
    <a:srgbClr val="FF0000"/>
    <a:srgbClr val="FEE3A1"/>
    <a:srgbClr val="FFF1D0"/>
    <a:srgbClr val="FFF8E7"/>
    <a:srgbClr val="FECE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ABF541-1FBC-7778-69D1-3D8B4DC7672C}" v="10" dt="2020-06-09T14:28:49.975"/>
    <p1510:client id="{535D8968-F83B-11C5-F550-9F3A295345BF}" v="1" dt="2020-03-25T15:17:29.017"/>
    <p1510:client id="{9ADBEC86-BDD6-4C4D-B16B-C6430721889B}" v="1" dt="2020-02-20T08:34:38.557"/>
    <p1510:client id="{DEE8C2CE-9F25-84E5-B3A8-2369E6F280CE}" v="1" dt="2020-03-05T14:58:21.486"/>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71" autoAdjust="0"/>
    <p:restoredTop sz="94660"/>
  </p:normalViewPr>
  <p:slideViewPr>
    <p:cSldViewPr snapToGrid="0" showGuides="1">
      <p:cViewPr varScale="1">
        <p:scale>
          <a:sx n="154" d="100"/>
          <a:sy n="154" d="100"/>
        </p:scale>
        <p:origin x="432" y="132"/>
      </p:cViewPr>
      <p:guideLst>
        <p:guide pos="3841"/>
        <p:guide orient="horz" pos="2160"/>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ezinova, Gabriela" userId="S::gabriela.brezinova@sap.com::cb6b853a-186b-4b9b-873e-54019f305a53" providerId="AD" clId="Web-{DEE8C2CE-9F25-84E5-B3A8-2369E6F280CE}"/>
    <pc:docChg chg="modSld">
      <pc:chgData name="Brezinova, Gabriela" userId="S::gabriela.brezinova@sap.com::cb6b853a-186b-4b9b-873e-54019f305a53" providerId="AD" clId="Web-{DEE8C2CE-9F25-84E5-B3A8-2369E6F280CE}" dt="2020-03-05T14:58:21.486" v="0" actId="1076"/>
      <pc:docMkLst>
        <pc:docMk/>
      </pc:docMkLst>
      <pc:sldChg chg="modSp">
        <pc:chgData name="Brezinova, Gabriela" userId="S::gabriela.brezinova@sap.com::cb6b853a-186b-4b9b-873e-54019f305a53" providerId="AD" clId="Web-{DEE8C2CE-9F25-84E5-B3A8-2369E6F280CE}" dt="2020-03-05T14:58:21.486" v="0" actId="1076"/>
        <pc:sldMkLst>
          <pc:docMk/>
          <pc:sldMk cId="1597170058" sldId="325"/>
        </pc:sldMkLst>
        <pc:spChg chg="mod">
          <ac:chgData name="Brezinova, Gabriela" userId="S::gabriela.brezinova@sap.com::cb6b853a-186b-4b9b-873e-54019f305a53" providerId="AD" clId="Web-{DEE8C2CE-9F25-84E5-B3A8-2369E6F280CE}" dt="2020-03-05T14:58:21.486" v="0" actId="1076"/>
          <ac:spMkLst>
            <pc:docMk/>
            <pc:sldMk cId="1597170058" sldId="325"/>
            <ac:spMk id="14" creationId="{00000000-0000-0000-0000-000000000000}"/>
          </ac:spMkLst>
        </pc:spChg>
      </pc:sldChg>
    </pc:docChg>
  </pc:docChgLst>
  <pc:docChgLst>
    <pc:chgData name="Ghasemi, Mahdi" userId="6e82ba75-8af3-4e9a-8f2a-8c02a57b35d2" providerId="ADAL" clId="{9ADBEC86-BDD6-4C4D-B16B-C6430721889B}"/>
    <pc:docChg chg="modMainMaster">
      <pc:chgData name="Ghasemi, Mahdi" userId="6e82ba75-8af3-4e9a-8f2a-8c02a57b35d2" providerId="ADAL" clId="{9ADBEC86-BDD6-4C4D-B16B-C6430721889B}" dt="2020-02-20T08:34:38.552" v="0"/>
      <pc:docMkLst>
        <pc:docMk/>
      </pc:docMkLst>
      <pc:sldMasterChg chg="modSp modSldLayout">
        <pc:chgData name="Ghasemi, Mahdi" userId="6e82ba75-8af3-4e9a-8f2a-8c02a57b35d2" providerId="ADAL" clId="{9ADBEC86-BDD6-4C4D-B16B-C6430721889B}" dt="2020-02-20T08:34:38.552" v="0"/>
        <pc:sldMasterMkLst>
          <pc:docMk/>
          <pc:sldMasterMk cId="3408294523" sldId="2147483733"/>
        </pc:sldMasterMkLst>
        <pc:spChg chg="mod">
          <ac:chgData name="Ghasemi, Mahdi" userId="6e82ba75-8af3-4e9a-8f2a-8c02a57b35d2" providerId="ADAL" clId="{9ADBEC86-BDD6-4C4D-B16B-C6430721889B}" dt="2020-02-20T08:34:38.552" v="0"/>
          <ac:spMkLst>
            <pc:docMk/>
            <pc:sldMasterMk cId="3408294523" sldId="2147483733"/>
            <ac:spMk id="10" creationId="{00000000-0000-0000-0000-000000000000}"/>
          </ac:spMkLst>
        </pc:spChg>
        <pc:sldLayoutChg chg="modSp">
          <pc:chgData name="Ghasemi, Mahdi" userId="6e82ba75-8af3-4e9a-8f2a-8c02a57b35d2" providerId="ADAL" clId="{9ADBEC86-BDD6-4C4D-B16B-C6430721889B}" dt="2020-02-20T08:34:38.552" v="0"/>
          <pc:sldLayoutMkLst>
            <pc:docMk/>
            <pc:sldMasterMk cId="3408294523" sldId="2147483733"/>
            <pc:sldLayoutMk cId="451925193" sldId="2147483754"/>
          </pc:sldLayoutMkLst>
          <pc:spChg chg="mod">
            <ac:chgData name="Ghasemi, Mahdi" userId="6e82ba75-8af3-4e9a-8f2a-8c02a57b35d2" providerId="ADAL" clId="{9ADBEC86-BDD6-4C4D-B16B-C6430721889B}" dt="2020-02-20T08:34:38.552" v="0"/>
            <ac:spMkLst>
              <pc:docMk/>
              <pc:sldMasterMk cId="3408294523" sldId="2147483733"/>
              <pc:sldLayoutMk cId="451925193" sldId="2147483754"/>
              <ac:spMk id="30" creationId="{00000000-0000-0000-0000-000000000000}"/>
            </ac:spMkLst>
          </pc:spChg>
        </pc:sldLayoutChg>
        <pc:sldLayoutChg chg="modSp">
          <pc:chgData name="Ghasemi, Mahdi" userId="6e82ba75-8af3-4e9a-8f2a-8c02a57b35d2" providerId="ADAL" clId="{9ADBEC86-BDD6-4C4D-B16B-C6430721889B}" dt="2020-02-20T08:34:38.552" v="0"/>
          <pc:sldLayoutMkLst>
            <pc:docMk/>
            <pc:sldMasterMk cId="3408294523" sldId="2147483733"/>
            <pc:sldLayoutMk cId="1911862759" sldId="2147483755"/>
          </pc:sldLayoutMkLst>
          <pc:spChg chg="mod">
            <ac:chgData name="Ghasemi, Mahdi" userId="6e82ba75-8af3-4e9a-8f2a-8c02a57b35d2" providerId="ADAL" clId="{9ADBEC86-BDD6-4C4D-B16B-C6430721889B}" dt="2020-02-20T08:34:38.552" v="0"/>
            <ac:spMkLst>
              <pc:docMk/>
              <pc:sldMasterMk cId="3408294523" sldId="2147483733"/>
              <pc:sldLayoutMk cId="1911862759" sldId="2147483755"/>
              <ac:spMk id="27" creationId="{00000000-0000-0000-0000-000000000000}"/>
            </ac:spMkLst>
          </pc:spChg>
        </pc:sldLayoutChg>
      </pc:sldMasterChg>
    </pc:docChg>
  </pc:docChgLst>
  <pc:docChgLst>
    <pc:chgData name="Bocharov, Vladislav" userId="S::vladislav.bocharov@sap.com::a7b63d25-e88c-48da-83c2-a946f8c0f3d6" providerId="AD" clId="Web-{535D8968-F83B-11C5-F550-9F3A295345BF}"/>
    <pc:docChg chg="modSld">
      <pc:chgData name="Bocharov, Vladislav" userId="S::vladislav.bocharov@sap.com::a7b63d25-e88c-48da-83c2-a946f8c0f3d6" providerId="AD" clId="Web-{535D8968-F83B-11C5-F550-9F3A295345BF}" dt="2020-03-25T15:17:29.017" v="0" actId="1076"/>
      <pc:docMkLst>
        <pc:docMk/>
      </pc:docMkLst>
      <pc:sldChg chg="modSp">
        <pc:chgData name="Bocharov, Vladislav" userId="S::vladislav.bocharov@sap.com::a7b63d25-e88c-48da-83c2-a946f8c0f3d6" providerId="AD" clId="Web-{535D8968-F83B-11C5-F550-9F3A295345BF}" dt="2020-03-25T15:17:29.017" v="0" actId="1076"/>
        <pc:sldMkLst>
          <pc:docMk/>
          <pc:sldMk cId="2798749533" sldId="408"/>
        </pc:sldMkLst>
        <pc:picChg chg="mod">
          <ac:chgData name="Bocharov, Vladislav" userId="S::vladislav.bocharov@sap.com::a7b63d25-e88c-48da-83c2-a946f8c0f3d6" providerId="AD" clId="Web-{535D8968-F83B-11C5-F550-9F3A295345BF}" dt="2020-03-25T15:17:29.017" v="0" actId="1076"/>
          <ac:picMkLst>
            <pc:docMk/>
            <pc:sldMk cId="2798749533" sldId="408"/>
            <ac:picMk id="6" creationId="{70FA351C-E5C6-4B2F-A2AE-7954C84AB7D0}"/>
          </ac:picMkLst>
        </pc:picChg>
      </pc:sldChg>
    </pc:docChg>
  </pc:docChgLst>
  <pc:docChgLst>
    <pc:chgData name="Mitrengova, Sona" userId="S::sona.mitrengova@sap.com::64766ff7-fee4-427b-a58e-25a7516884cd" providerId="AD" clId="Web-{1BABF541-1FBC-7778-69D1-3D8B4DC7672C}"/>
    <pc:docChg chg="modSld">
      <pc:chgData name="Mitrengova, Sona" userId="S::sona.mitrengova@sap.com::64766ff7-fee4-427b-a58e-25a7516884cd" providerId="AD" clId="Web-{1BABF541-1FBC-7778-69D1-3D8B4DC7672C}" dt="2020-06-09T14:28:49.975" v="6"/>
      <pc:docMkLst>
        <pc:docMk/>
      </pc:docMkLst>
      <pc:sldChg chg="addSp delSp modSp">
        <pc:chgData name="Mitrengova, Sona" userId="S::sona.mitrengova@sap.com::64766ff7-fee4-427b-a58e-25a7516884cd" providerId="AD" clId="Web-{1BABF541-1FBC-7778-69D1-3D8B4DC7672C}" dt="2020-06-09T14:28:49.975" v="6"/>
        <pc:sldMkLst>
          <pc:docMk/>
          <pc:sldMk cId="3207784688" sldId="436"/>
        </pc:sldMkLst>
        <pc:picChg chg="add del mod">
          <ac:chgData name="Mitrengova, Sona" userId="S::sona.mitrengova@sap.com::64766ff7-fee4-427b-a58e-25a7516884cd" providerId="AD" clId="Web-{1BABF541-1FBC-7778-69D1-3D8B4DC7672C}" dt="2020-06-09T14:27:57.225" v="1"/>
          <ac:picMkLst>
            <pc:docMk/>
            <pc:sldMk cId="3207784688" sldId="436"/>
            <ac:picMk id="2" creationId="{A30540B1-E2DB-40EF-9519-CD75C1EE4C3F}"/>
          </ac:picMkLst>
        </pc:picChg>
        <pc:picChg chg="add del mod">
          <ac:chgData name="Mitrengova, Sona" userId="S::sona.mitrengova@sap.com::64766ff7-fee4-427b-a58e-25a7516884cd" providerId="AD" clId="Web-{1BABF541-1FBC-7778-69D1-3D8B4DC7672C}" dt="2020-06-09T14:28:22.959" v="3"/>
          <ac:picMkLst>
            <pc:docMk/>
            <pc:sldMk cId="3207784688" sldId="436"/>
            <ac:picMk id="3" creationId="{AAE88B02-BE7A-4420-85F4-D6D2CEE80443}"/>
          </ac:picMkLst>
        </pc:picChg>
        <pc:picChg chg="add del mod">
          <ac:chgData name="Mitrengova, Sona" userId="S::sona.mitrengova@sap.com::64766ff7-fee4-427b-a58e-25a7516884cd" providerId="AD" clId="Web-{1BABF541-1FBC-7778-69D1-3D8B4DC7672C}" dt="2020-06-09T14:28:49.975" v="6"/>
          <ac:picMkLst>
            <pc:docMk/>
            <pc:sldMk cId="3207784688" sldId="436"/>
            <ac:picMk id="4" creationId="{183F7D4F-EEFC-4C40-8193-FBBB11AC1B29}"/>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7FCFCE-E4C4-4BF7-808C-BAC83150B821}" type="doc">
      <dgm:prSet loTypeId="urn:microsoft.com/office/officeart/2005/8/layout/chevron1" loCatId="process" qsTypeId="urn:microsoft.com/office/officeart/2005/8/quickstyle/simple1" qsCatId="simple" csTypeId="urn:microsoft.com/office/officeart/2005/8/colors/colorful3" csCatId="colorful" phldr="1"/>
      <dgm:spPr/>
    </dgm:pt>
    <dgm:pt modelId="{E72719A6-BE5D-4FB2-9482-6CD4FC3F82C2}">
      <dgm:prSet phldrT="[Text]" custT="1"/>
      <dgm:spPr/>
      <dgm:t>
        <a:bodyPr/>
        <a:lstStyle/>
        <a:p>
          <a:r>
            <a:rPr lang="de-DE" sz="800" dirty="0"/>
            <a:t>Catalog </a:t>
          </a:r>
          <a:r>
            <a:rPr lang="de-DE" sz="800" dirty="0" err="1"/>
            <a:t>Creation</a:t>
          </a:r>
          <a:endParaRPr lang="en-US" sz="800" dirty="0"/>
        </a:p>
      </dgm:t>
    </dgm:pt>
    <dgm:pt modelId="{3CBCF366-16D7-48D8-850C-E6E9BA867AB8}" type="parTrans" cxnId="{45AF8052-266B-47A8-9D3D-32C74C6D4AFF}">
      <dgm:prSet/>
      <dgm:spPr/>
      <dgm:t>
        <a:bodyPr/>
        <a:lstStyle/>
        <a:p>
          <a:endParaRPr lang="en-US" sz="1200"/>
        </a:p>
      </dgm:t>
    </dgm:pt>
    <dgm:pt modelId="{A44B45AE-6BE3-4468-9E43-3B47B58AC536}" type="sibTrans" cxnId="{45AF8052-266B-47A8-9D3D-32C74C6D4AFF}">
      <dgm:prSet/>
      <dgm:spPr/>
      <dgm:t>
        <a:bodyPr/>
        <a:lstStyle/>
        <a:p>
          <a:endParaRPr lang="en-US" sz="1200"/>
        </a:p>
      </dgm:t>
    </dgm:pt>
    <dgm:pt modelId="{41994CC4-8A0B-45FE-B0B4-18FF987129D1}">
      <dgm:prSet phldrT="[Text]" custT="1"/>
      <dgm:spPr/>
      <dgm:t>
        <a:bodyPr/>
        <a:lstStyle/>
        <a:p>
          <a:r>
            <a:rPr lang="de-DE" sz="800" dirty="0"/>
            <a:t>Upload </a:t>
          </a:r>
          <a:r>
            <a:rPr lang="de-DE" sz="800" dirty="0" err="1"/>
            <a:t>to</a:t>
          </a:r>
          <a:r>
            <a:rPr lang="de-DE" sz="800" dirty="0"/>
            <a:t> TEST</a:t>
          </a:r>
          <a:endParaRPr lang="en-US" sz="800" dirty="0"/>
        </a:p>
      </dgm:t>
    </dgm:pt>
    <dgm:pt modelId="{76B3F32C-1333-476E-8AAE-D06AFAA05188}" type="parTrans" cxnId="{E17FB865-EC51-4CC0-8DE6-F521DB880634}">
      <dgm:prSet/>
      <dgm:spPr/>
      <dgm:t>
        <a:bodyPr/>
        <a:lstStyle/>
        <a:p>
          <a:endParaRPr lang="en-US" sz="1200"/>
        </a:p>
      </dgm:t>
    </dgm:pt>
    <dgm:pt modelId="{7CBCF650-5FFF-400B-A9BD-F0E4AD7ABFA6}" type="sibTrans" cxnId="{E17FB865-EC51-4CC0-8DE6-F521DB880634}">
      <dgm:prSet/>
      <dgm:spPr/>
      <dgm:t>
        <a:bodyPr/>
        <a:lstStyle/>
        <a:p>
          <a:endParaRPr lang="en-US" sz="1200"/>
        </a:p>
      </dgm:t>
    </dgm:pt>
    <dgm:pt modelId="{42B83BC5-AFA5-4ADD-A2D9-6BE738EB561E}">
      <dgm:prSet phldrT="[Text]" custT="1"/>
      <dgm:spPr/>
      <dgm:t>
        <a:bodyPr/>
        <a:lstStyle/>
        <a:p>
          <a:r>
            <a:rPr lang="de-DE" sz="800" dirty="0" err="1"/>
            <a:t>Buyer</a:t>
          </a:r>
          <a:r>
            <a:rPr lang="de-DE" sz="800" dirty="0"/>
            <a:t> </a:t>
          </a:r>
          <a:r>
            <a:rPr lang="de-DE" sz="800" dirty="0" err="1"/>
            <a:t>Testing</a:t>
          </a:r>
          <a:endParaRPr lang="en-US" sz="800" dirty="0"/>
        </a:p>
      </dgm:t>
    </dgm:pt>
    <dgm:pt modelId="{9BA12E43-2BA4-48AE-A584-BE3449F556DB}" type="parTrans" cxnId="{285D44FE-36A4-4F17-BEC6-5FB15F8257D9}">
      <dgm:prSet/>
      <dgm:spPr/>
      <dgm:t>
        <a:bodyPr/>
        <a:lstStyle/>
        <a:p>
          <a:endParaRPr lang="en-US" sz="1200"/>
        </a:p>
      </dgm:t>
    </dgm:pt>
    <dgm:pt modelId="{CAFB3C8A-B6AE-4735-B092-4FE1C442894C}" type="sibTrans" cxnId="{285D44FE-36A4-4F17-BEC6-5FB15F8257D9}">
      <dgm:prSet/>
      <dgm:spPr/>
      <dgm:t>
        <a:bodyPr/>
        <a:lstStyle/>
        <a:p>
          <a:endParaRPr lang="en-US" sz="1200"/>
        </a:p>
      </dgm:t>
    </dgm:pt>
    <dgm:pt modelId="{70545AA5-7A71-449B-8481-0989678E8269}">
      <dgm:prSet phldrT="[Text]" custT="1"/>
      <dgm:spPr/>
      <dgm:t>
        <a:bodyPr/>
        <a:lstStyle/>
        <a:p>
          <a:r>
            <a:rPr lang="de-DE" sz="800" dirty="0"/>
            <a:t>Move to Production</a:t>
          </a:r>
          <a:endParaRPr lang="en-US" sz="800" dirty="0"/>
        </a:p>
      </dgm:t>
    </dgm:pt>
    <dgm:pt modelId="{21C1E7D3-31B6-4076-B063-28CB05C17995}" type="parTrans" cxnId="{DBC1726D-3967-42ED-8CA7-2F3F902D019A}">
      <dgm:prSet/>
      <dgm:spPr/>
      <dgm:t>
        <a:bodyPr/>
        <a:lstStyle/>
        <a:p>
          <a:endParaRPr lang="en-US" sz="1200"/>
        </a:p>
      </dgm:t>
    </dgm:pt>
    <dgm:pt modelId="{81C130F5-9F91-4790-BA1D-732C8AEC2A32}" type="sibTrans" cxnId="{DBC1726D-3967-42ED-8CA7-2F3F902D019A}">
      <dgm:prSet/>
      <dgm:spPr/>
      <dgm:t>
        <a:bodyPr/>
        <a:lstStyle/>
        <a:p>
          <a:endParaRPr lang="en-US" sz="1200"/>
        </a:p>
      </dgm:t>
    </dgm:pt>
    <dgm:pt modelId="{E5EE51CD-BF08-48F3-89F9-270B1E4D05B2}" type="pres">
      <dgm:prSet presAssocID="{5C7FCFCE-E4C4-4BF7-808C-BAC83150B821}" presName="Name0" presStyleCnt="0">
        <dgm:presLayoutVars>
          <dgm:dir/>
          <dgm:animLvl val="lvl"/>
          <dgm:resizeHandles val="exact"/>
        </dgm:presLayoutVars>
      </dgm:prSet>
      <dgm:spPr/>
    </dgm:pt>
    <dgm:pt modelId="{0C4EEF08-E6B5-460A-8847-87BF72C3D014}" type="pres">
      <dgm:prSet presAssocID="{E72719A6-BE5D-4FB2-9482-6CD4FC3F82C2}" presName="parTxOnly" presStyleLbl="node1" presStyleIdx="0" presStyleCnt="4" custScaleX="195459" custScaleY="100360" custLinFactNeighborX="-3" custLinFactNeighborY="1875">
        <dgm:presLayoutVars>
          <dgm:chMax val="0"/>
          <dgm:chPref val="0"/>
          <dgm:bulletEnabled val="1"/>
        </dgm:presLayoutVars>
      </dgm:prSet>
      <dgm:spPr/>
    </dgm:pt>
    <dgm:pt modelId="{B7BBB4E1-0F2F-4C8C-AC58-72501DDE12D4}" type="pres">
      <dgm:prSet presAssocID="{A44B45AE-6BE3-4468-9E43-3B47B58AC536}" presName="parTxOnlySpace" presStyleCnt="0"/>
      <dgm:spPr/>
    </dgm:pt>
    <dgm:pt modelId="{00103CD2-7ACC-41D4-87C8-C425A153EFEB}" type="pres">
      <dgm:prSet presAssocID="{41994CC4-8A0B-45FE-B0B4-18FF987129D1}" presName="parTxOnly" presStyleLbl="node1" presStyleIdx="1" presStyleCnt="4" custScaleX="108033">
        <dgm:presLayoutVars>
          <dgm:chMax val="0"/>
          <dgm:chPref val="0"/>
          <dgm:bulletEnabled val="1"/>
        </dgm:presLayoutVars>
      </dgm:prSet>
      <dgm:spPr/>
    </dgm:pt>
    <dgm:pt modelId="{55B51081-9F63-44F3-B417-D05C5C9221F7}" type="pres">
      <dgm:prSet presAssocID="{7CBCF650-5FFF-400B-A9BD-F0E4AD7ABFA6}" presName="parTxOnlySpace" presStyleCnt="0"/>
      <dgm:spPr/>
    </dgm:pt>
    <dgm:pt modelId="{F0CCFBFE-E23F-46EE-B582-44D1BD922959}" type="pres">
      <dgm:prSet presAssocID="{42B83BC5-AFA5-4ADD-A2D9-6BE738EB561E}" presName="parTxOnly" presStyleLbl="node1" presStyleIdx="2" presStyleCnt="4" custScaleX="100167">
        <dgm:presLayoutVars>
          <dgm:chMax val="0"/>
          <dgm:chPref val="0"/>
          <dgm:bulletEnabled val="1"/>
        </dgm:presLayoutVars>
      </dgm:prSet>
      <dgm:spPr/>
    </dgm:pt>
    <dgm:pt modelId="{6C69C065-E395-403E-AC6B-EB740F0412AC}" type="pres">
      <dgm:prSet presAssocID="{CAFB3C8A-B6AE-4735-B092-4FE1C442894C}" presName="parTxOnlySpace" presStyleCnt="0"/>
      <dgm:spPr/>
    </dgm:pt>
    <dgm:pt modelId="{A76C721C-6610-40D1-8E80-E058E7A56F07}" type="pres">
      <dgm:prSet presAssocID="{70545AA5-7A71-449B-8481-0989678E8269}" presName="parTxOnly" presStyleLbl="node1" presStyleIdx="3" presStyleCnt="4" custScaleX="97145">
        <dgm:presLayoutVars>
          <dgm:chMax val="0"/>
          <dgm:chPref val="0"/>
          <dgm:bulletEnabled val="1"/>
        </dgm:presLayoutVars>
      </dgm:prSet>
      <dgm:spPr/>
    </dgm:pt>
  </dgm:ptLst>
  <dgm:cxnLst>
    <dgm:cxn modelId="{465BB607-AEAE-4936-8FD7-4DFDECABDEFB}" type="presOf" srcId="{70545AA5-7A71-449B-8481-0989678E8269}" destId="{A76C721C-6610-40D1-8E80-E058E7A56F07}" srcOrd="0" destOrd="0" presId="urn:microsoft.com/office/officeart/2005/8/layout/chevron1"/>
    <dgm:cxn modelId="{51F95B2C-B15D-4CE6-BD02-63DA50D8BC2E}" type="presOf" srcId="{5C7FCFCE-E4C4-4BF7-808C-BAC83150B821}" destId="{E5EE51CD-BF08-48F3-89F9-270B1E4D05B2}" srcOrd="0" destOrd="0" presId="urn:microsoft.com/office/officeart/2005/8/layout/chevron1"/>
    <dgm:cxn modelId="{0A84782E-EA99-4523-BFEE-4C40DD45FD3D}" type="presOf" srcId="{42B83BC5-AFA5-4ADD-A2D9-6BE738EB561E}" destId="{F0CCFBFE-E23F-46EE-B582-44D1BD922959}" srcOrd="0" destOrd="0" presId="urn:microsoft.com/office/officeart/2005/8/layout/chevron1"/>
    <dgm:cxn modelId="{69B61262-2F22-402E-9F05-FA73A1F72630}" type="presOf" srcId="{41994CC4-8A0B-45FE-B0B4-18FF987129D1}" destId="{00103CD2-7ACC-41D4-87C8-C425A153EFEB}" srcOrd="0" destOrd="0" presId="urn:microsoft.com/office/officeart/2005/8/layout/chevron1"/>
    <dgm:cxn modelId="{E17FB865-EC51-4CC0-8DE6-F521DB880634}" srcId="{5C7FCFCE-E4C4-4BF7-808C-BAC83150B821}" destId="{41994CC4-8A0B-45FE-B0B4-18FF987129D1}" srcOrd="1" destOrd="0" parTransId="{76B3F32C-1333-476E-8AAE-D06AFAA05188}" sibTransId="{7CBCF650-5FFF-400B-A9BD-F0E4AD7ABFA6}"/>
    <dgm:cxn modelId="{DBC1726D-3967-42ED-8CA7-2F3F902D019A}" srcId="{5C7FCFCE-E4C4-4BF7-808C-BAC83150B821}" destId="{70545AA5-7A71-449B-8481-0989678E8269}" srcOrd="3" destOrd="0" parTransId="{21C1E7D3-31B6-4076-B063-28CB05C17995}" sibTransId="{81C130F5-9F91-4790-BA1D-732C8AEC2A32}"/>
    <dgm:cxn modelId="{45AF8052-266B-47A8-9D3D-32C74C6D4AFF}" srcId="{5C7FCFCE-E4C4-4BF7-808C-BAC83150B821}" destId="{E72719A6-BE5D-4FB2-9482-6CD4FC3F82C2}" srcOrd="0" destOrd="0" parTransId="{3CBCF366-16D7-48D8-850C-E6E9BA867AB8}" sibTransId="{A44B45AE-6BE3-4468-9E43-3B47B58AC536}"/>
    <dgm:cxn modelId="{89D410FB-59A3-4B36-AE0E-009DC01C2E2D}" type="presOf" srcId="{E72719A6-BE5D-4FB2-9482-6CD4FC3F82C2}" destId="{0C4EEF08-E6B5-460A-8847-87BF72C3D014}" srcOrd="0" destOrd="0" presId="urn:microsoft.com/office/officeart/2005/8/layout/chevron1"/>
    <dgm:cxn modelId="{285D44FE-36A4-4F17-BEC6-5FB15F8257D9}" srcId="{5C7FCFCE-E4C4-4BF7-808C-BAC83150B821}" destId="{42B83BC5-AFA5-4ADD-A2D9-6BE738EB561E}" srcOrd="2" destOrd="0" parTransId="{9BA12E43-2BA4-48AE-A584-BE3449F556DB}" sibTransId="{CAFB3C8A-B6AE-4735-B092-4FE1C442894C}"/>
    <dgm:cxn modelId="{19961B1E-6F24-4A7D-9C74-37D8B09A1F0C}" type="presParOf" srcId="{E5EE51CD-BF08-48F3-89F9-270B1E4D05B2}" destId="{0C4EEF08-E6B5-460A-8847-87BF72C3D014}" srcOrd="0" destOrd="0" presId="urn:microsoft.com/office/officeart/2005/8/layout/chevron1"/>
    <dgm:cxn modelId="{FE9CC41E-8512-4DE6-897F-7DFD3955197D}" type="presParOf" srcId="{E5EE51CD-BF08-48F3-89F9-270B1E4D05B2}" destId="{B7BBB4E1-0F2F-4C8C-AC58-72501DDE12D4}" srcOrd="1" destOrd="0" presId="urn:microsoft.com/office/officeart/2005/8/layout/chevron1"/>
    <dgm:cxn modelId="{44F64DF6-BD57-4EA5-A34E-488815B26A2F}" type="presParOf" srcId="{E5EE51CD-BF08-48F3-89F9-270B1E4D05B2}" destId="{00103CD2-7ACC-41D4-87C8-C425A153EFEB}" srcOrd="2" destOrd="0" presId="urn:microsoft.com/office/officeart/2005/8/layout/chevron1"/>
    <dgm:cxn modelId="{2D96D232-40AB-4A0B-BD6D-2D8236245AE5}" type="presParOf" srcId="{E5EE51CD-BF08-48F3-89F9-270B1E4D05B2}" destId="{55B51081-9F63-44F3-B417-D05C5C9221F7}" srcOrd="3" destOrd="0" presId="urn:microsoft.com/office/officeart/2005/8/layout/chevron1"/>
    <dgm:cxn modelId="{741D7835-5917-498C-97B7-5C7B8EA45C64}" type="presParOf" srcId="{E5EE51CD-BF08-48F3-89F9-270B1E4D05B2}" destId="{F0CCFBFE-E23F-46EE-B582-44D1BD922959}" srcOrd="4" destOrd="0" presId="urn:microsoft.com/office/officeart/2005/8/layout/chevron1"/>
    <dgm:cxn modelId="{6E9E62C2-86D7-4567-88A2-0CA2C91D1D7A}" type="presParOf" srcId="{E5EE51CD-BF08-48F3-89F9-270B1E4D05B2}" destId="{6C69C065-E395-403E-AC6B-EB740F0412AC}" srcOrd="5" destOrd="0" presId="urn:microsoft.com/office/officeart/2005/8/layout/chevron1"/>
    <dgm:cxn modelId="{F35E0843-A4B1-41B7-A591-FDDDA732C5E3}" type="presParOf" srcId="{E5EE51CD-BF08-48F3-89F9-270B1E4D05B2}" destId="{A76C721C-6610-40D1-8E80-E058E7A56F07}"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4EEF08-E6B5-460A-8847-87BF72C3D014}">
      <dsp:nvSpPr>
        <dsp:cNvPr id="0" name=""/>
        <dsp:cNvSpPr/>
      </dsp:nvSpPr>
      <dsp:spPr>
        <a:xfrm>
          <a:off x="0" y="241399"/>
          <a:ext cx="2005156" cy="411825"/>
        </a:xfrm>
        <a:prstGeom prst="chevron">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Catalog </a:t>
          </a:r>
          <a:r>
            <a:rPr lang="de-DE" sz="800" kern="1200" dirty="0" err="1"/>
            <a:t>Creation</a:t>
          </a:r>
          <a:endParaRPr lang="en-US" sz="800" kern="1200" dirty="0"/>
        </a:p>
      </dsp:txBody>
      <dsp:txXfrm>
        <a:off x="205913" y="241399"/>
        <a:ext cx="1593331" cy="411825"/>
      </dsp:txXfrm>
    </dsp:sp>
    <dsp:sp modelId="{00103CD2-7ACC-41D4-87C8-C425A153EFEB}">
      <dsp:nvSpPr>
        <dsp:cNvPr id="0" name=""/>
        <dsp:cNvSpPr/>
      </dsp:nvSpPr>
      <dsp:spPr>
        <a:xfrm>
          <a:off x="1902572" y="234444"/>
          <a:ext cx="1108278" cy="410348"/>
        </a:xfrm>
        <a:prstGeom prst="chevron">
          <a:avLst/>
        </a:prstGeom>
        <a:solidFill>
          <a:schemeClr val="accent3">
            <a:hueOff val="-1979064"/>
            <a:satOff val="-8804"/>
            <a:lumOff val="6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Upload </a:t>
          </a:r>
          <a:r>
            <a:rPr lang="de-DE" sz="800" kern="1200" dirty="0" err="1"/>
            <a:t>to</a:t>
          </a:r>
          <a:r>
            <a:rPr lang="de-DE" sz="800" kern="1200" dirty="0"/>
            <a:t> TEST</a:t>
          </a:r>
          <a:endParaRPr lang="en-US" sz="800" kern="1200" dirty="0"/>
        </a:p>
      </dsp:txBody>
      <dsp:txXfrm>
        <a:off x="2107746" y="234444"/>
        <a:ext cx="697930" cy="410348"/>
      </dsp:txXfrm>
    </dsp:sp>
    <dsp:sp modelId="{F0CCFBFE-E23F-46EE-B582-44D1BD922959}">
      <dsp:nvSpPr>
        <dsp:cNvPr id="0" name=""/>
        <dsp:cNvSpPr/>
      </dsp:nvSpPr>
      <dsp:spPr>
        <a:xfrm>
          <a:off x="2908264" y="234444"/>
          <a:ext cx="1027583" cy="410348"/>
        </a:xfrm>
        <a:prstGeom prst="chevron">
          <a:avLst/>
        </a:prstGeom>
        <a:solidFill>
          <a:schemeClr val="accent3">
            <a:hueOff val="-3958128"/>
            <a:satOff val="-17608"/>
            <a:lumOff val="1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err="1"/>
            <a:t>Buyer</a:t>
          </a:r>
          <a:r>
            <a:rPr lang="de-DE" sz="800" kern="1200" dirty="0"/>
            <a:t> </a:t>
          </a:r>
          <a:r>
            <a:rPr lang="de-DE" sz="800" kern="1200" dirty="0" err="1"/>
            <a:t>Testing</a:t>
          </a:r>
          <a:endParaRPr lang="en-US" sz="800" kern="1200" dirty="0"/>
        </a:p>
      </dsp:txBody>
      <dsp:txXfrm>
        <a:off x="3113438" y="234444"/>
        <a:ext cx="617235" cy="410348"/>
      </dsp:txXfrm>
    </dsp:sp>
    <dsp:sp modelId="{A76C721C-6610-40D1-8E80-E058E7A56F07}">
      <dsp:nvSpPr>
        <dsp:cNvPr id="0" name=""/>
        <dsp:cNvSpPr/>
      </dsp:nvSpPr>
      <dsp:spPr>
        <a:xfrm>
          <a:off x="3833260" y="234444"/>
          <a:ext cx="996582" cy="410348"/>
        </a:xfrm>
        <a:prstGeom prst="chevron">
          <a:avLst/>
        </a:prstGeom>
        <a:solidFill>
          <a:schemeClr val="accent3">
            <a:hueOff val="-5937192"/>
            <a:satOff val="-26412"/>
            <a:lumOff val="19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Move to Production</a:t>
          </a:r>
          <a:endParaRPr lang="en-US" sz="800" kern="1200" dirty="0"/>
        </a:p>
      </dsp:txBody>
      <dsp:txXfrm>
        <a:off x="4038434" y="234444"/>
        <a:ext cx="586234" cy="41034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26008" y="9430091"/>
            <a:ext cx="2945659" cy="496411"/>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69875" y="665163"/>
            <a:ext cx="6257925" cy="35194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4171" y="4473523"/>
            <a:ext cx="5709333" cy="495494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31497" y="9702084"/>
            <a:ext cx="934681" cy="222970"/>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535800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269875" y="665163"/>
            <a:ext cx="6257925" cy="3519487"/>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258432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844491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547688" y="612775"/>
            <a:ext cx="5762625" cy="3241675"/>
          </a:xfrm>
          <a:ln/>
        </p:spPr>
      </p:sp>
      <p:sp>
        <p:nvSpPr>
          <p:cNvPr id="57347" name="Rectangle 3"/>
          <p:cNvSpPr>
            <a:spLocks noGrp="1" noChangeArrowheads="1"/>
          </p:cNvSpPr>
          <p:nvPr>
            <p:ph type="body" idx="1"/>
          </p:nvPr>
        </p:nvSpPr>
        <p:spPr>
          <a:noFill/>
          <a:ln/>
        </p:spPr>
        <p:txBody>
          <a:bodyPr/>
          <a:lstStyle/>
          <a:p>
            <a:endParaRPr lang="fr-FR"/>
          </a:p>
        </p:txBody>
      </p:sp>
    </p:spTree>
    <p:extLst>
      <p:ext uri="{BB962C8B-B14F-4D97-AF65-F5344CB8AC3E}">
        <p14:creationId xmlns:p14="http://schemas.microsoft.com/office/powerpoint/2010/main" val="1268468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241828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25</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847465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2.png"/><Relationship Id="rId3" Type="http://schemas.openxmlformats.org/officeDocument/2006/relationships/hyperlink" Target="https://www.sap.com/copyright" TargetMode="External"/><Relationship Id="rId7" Type="http://schemas.openxmlformats.org/officeDocument/2006/relationships/hyperlink" Target="https://www.youtube.com/user/SAP" TargetMode="External"/><Relationship Id="rId12"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5.png"/><Relationship Id="rId4" Type="http://schemas.openxmlformats.org/officeDocument/2006/relationships/hyperlink" Target="https://www.sap.com/registration/contact.html" TargetMode="External"/><Relationship Id="rId9" Type="http://schemas.openxmlformats.org/officeDocument/2006/relationships/hyperlink" Target="https://twitter.com/sap" TargetMode="Externa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2.png"/><Relationship Id="rId3" Type="http://schemas.openxmlformats.org/officeDocument/2006/relationships/hyperlink" Target="http://www.sap.com/corporate/de/legal/copyright.html" TargetMode="External"/><Relationship Id="rId7" Type="http://schemas.openxmlformats.org/officeDocument/2006/relationships/hyperlink" Target="https://www.youtube.com/user/SAP" TargetMode="External"/><Relationship Id="rId12"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5.png"/><Relationship Id="rId4" Type="http://schemas.openxmlformats.org/officeDocument/2006/relationships/hyperlink" Target="https://www.sap.com/germany/registration/contact.html" TargetMode="External"/><Relationship Id="rId9" Type="http://schemas.openxmlformats.org/officeDocument/2006/relationships/hyperlink" Target="https://twitter.com/sap" TargetMode="Externa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spTree>
      <p:nvGrpSpPr>
        <p:cNvPr id="1" name=""/>
        <p:cNvGrpSpPr/>
        <p:nvPr/>
      </p:nvGrpSpPr>
      <p:grpSpPr>
        <a:xfrm>
          <a:off x="0" y="0"/>
          <a:ext cx="0" cy="0"/>
          <a:chOff x="0" y="0"/>
          <a:chExt cx="0" cy="0"/>
        </a:xfrm>
      </p:grpSpPr>
      <p:pic>
        <p:nvPicPr>
          <p:cNvPr id="11"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19" name="Speaker"/>
          <p:cNvSpPr>
            <a:spLocks noGrp="1"/>
          </p:cNvSpPr>
          <p:nvPr userDrawn="1">
            <p:ph type="subTitle" idx="1" hasCustomPrompt="1"/>
          </p:nvPr>
        </p:nvSpPr>
        <p:spPr bwMode="black">
          <a:xfrm>
            <a:off x="288000" y="5130489"/>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3" name="Title"/>
          <p:cNvSpPr>
            <a:spLocks noGrp="1"/>
          </p:cNvSpPr>
          <p:nvPr>
            <p:ph type="title" hasCustomPrompt="1"/>
          </p:nvPr>
        </p:nvSpPr>
        <p:spPr>
          <a:xfrm>
            <a:off x="288000" y="4024430"/>
            <a:ext cx="11628000"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3200"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E14B538-2723-4513-9074-4DD260306D8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3646672"/>
            <a:ext cx="1108174" cy="216000"/>
          </a:xfrm>
          <a:prstGeom prst="rect">
            <a:avLst/>
          </a:prstGeom>
        </p:spPr>
      </p:pic>
    </p:spTree>
    <p:extLst>
      <p:ext uri="{BB962C8B-B14F-4D97-AF65-F5344CB8AC3E}">
        <p14:creationId xmlns:p14="http://schemas.microsoft.com/office/powerpoint/2010/main" val="2452717617"/>
      </p:ext>
    </p:extLst>
  </p:cSld>
  <p:clrMapOvr>
    <a:masterClrMapping/>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 blue">
    <p:bg>
      <p:bgPr>
        <a:solidFill>
          <a:srgbClr val="00195A"/>
        </a:solidFill>
        <a:effectLst/>
      </p:bgPr>
    </p:bg>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197318721"/>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1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19"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 blue">
    <p:bg>
      <p:bgPr>
        <a:solidFill>
          <a:srgbClr val="00195A"/>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647991447"/>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6" name="Speaker"/>
          <p:cNvSpPr>
            <a:spLocks noGrp="1"/>
          </p:cNvSpPr>
          <p:nvPr userDrawn="1">
            <p:ph type="subTitle" idx="1" hasCustomPrompt="1"/>
          </p:nvPr>
        </p:nvSpPr>
        <p:spPr bwMode="black">
          <a:xfrm>
            <a:off x="287999" y="4268503"/>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4" name="Title 3"/>
          <p:cNvSpPr>
            <a:spLocks noGrp="1"/>
          </p:cNvSpPr>
          <p:nvPr>
            <p:ph type="title" hasCustomPrompt="1"/>
          </p:nvPr>
        </p:nvSpPr>
        <p:spPr>
          <a:xfrm>
            <a:off x="288000" y="2706317"/>
            <a:ext cx="11628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1" name="SAP Logo" descr="SAP Logo" title="SAP Logo">
            <a:extLst>
              <a:ext uri="{FF2B5EF4-FFF2-40B4-BE49-F238E27FC236}">
                <a16:creationId xmlns:a16="http://schemas.microsoft.com/office/drawing/2014/main" id="{6F2859FE-B410-4A33-8F65-BF8D846379ED}"/>
              </a:ext>
            </a:extLst>
          </p:cNvPr>
          <p:cNvPicPr>
            <a:picLocks noChangeAspect="1"/>
          </p:cNvPicPr>
          <p:nvPr userDrawn="1"/>
        </p:nvPicPr>
        <p:blipFill>
          <a:blip r:embed="rId2"/>
          <a:stretch>
            <a:fillRect/>
          </a:stretch>
        </p:blipFill>
        <p:spPr>
          <a:xfrm>
            <a:off x="9950552" y="6217668"/>
            <a:ext cx="1963636" cy="360000"/>
          </a:xfrm>
          <a:prstGeom prst="rect">
            <a:avLst/>
          </a:prstGeom>
        </p:spPr>
      </p:pic>
      <p:pic>
        <p:nvPicPr>
          <p:cNvPr id="7" name="SAP Ariba Logo" descr="SAP Ariba Logo" title="SAP Ariba Logo">
            <a:extLst>
              <a:ext uri="{FF2B5EF4-FFF2-40B4-BE49-F238E27FC236}">
                <a16:creationId xmlns:a16="http://schemas.microsoft.com/office/drawing/2014/main" id="{06AF123D-7459-4F1F-9994-80A407155E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1982410628"/>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6" pos="7506" userDrawn="1">
          <p15:clr>
            <a:srgbClr val="FBAE40"/>
          </p15:clr>
        </p15:guide>
        <p15:guide id="7" orient="horz" pos="414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full image"/>
          <p:cNvSpPr>
            <a:spLocks noGrp="1"/>
          </p:cNvSpPr>
          <p:nvPr>
            <p:ph type="pic" sz="quarter" idx="10" hasCustomPrompt="1"/>
          </p:nvPr>
        </p:nvSpPr>
        <p:spPr bwMode="gray">
          <a:xfrm>
            <a:off x="1" y="0"/>
            <a:ext cx="12195175"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solidFill>
            <a:schemeClr val="tx2">
              <a:alpha val="70000"/>
            </a:schemeClr>
          </a:solid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Ariba Logo" descr="SAP Ariba Logo" title="SAP Ariba Logo">
            <a:extLst>
              <a:ext uri="{FF2B5EF4-FFF2-40B4-BE49-F238E27FC236}">
                <a16:creationId xmlns:a16="http://schemas.microsoft.com/office/drawing/2014/main" id="{EBB5B608-C65E-42D4-9C7C-39EACE29FE5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30" name="Copyright information English"/>
          <p:cNvSpPr txBox="1"/>
          <p:nvPr userDrawn="1"/>
        </p:nvSpPr>
        <p:spPr bwMode="black">
          <a:xfrm>
            <a:off x="50399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2020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www.sap.com/copyright</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31" name="www.sap.com - contact SAP link">
            <a:hlinkClick r:id="rId4"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pic>
        <p:nvPicPr>
          <p:cNvPr id="13" name="Linkedin icon with link" descr="Linkedin icon " title="Linkedin icon ">
            <a:hlinkClick r:id="rId5"/>
          </p:cNvPr>
          <p:cNvPicPr>
            <a:picLocks noChangeAspect="1"/>
          </p:cNvPicPr>
          <p:nvPr userDrawn="1"/>
        </p:nvPicPr>
        <p:blipFill>
          <a:blip r:embed="rId6"/>
          <a:stretch>
            <a:fillRect/>
          </a:stretch>
        </p:blipFill>
        <p:spPr>
          <a:xfrm>
            <a:off x="2273143" y="1751480"/>
            <a:ext cx="363600" cy="363600"/>
          </a:xfrm>
          <a:prstGeom prst="ellipse">
            <a:avLst/>
          </a:prstGeom>
        </p:spPr>
      </p:pic>
      <p:pic>
        <p:nvPicPr>
          <p:cNvPr id="14" name="YouTube icon with link">
            <a:hlinkClick r:id="rId7"/>
          </p:cNvPr>
          <p:cNvPicPr>
            <a:picLocks noChangeAspect="1"/>
          </p:cNvPicPr>
          <p:nvPr userDrawn="1"/>
        </p:nvPicPr>
        <p:blipFill rotWithShape="1">
          <a:blip r:embed="rId8"/>
          <a:srcRect l="13793" t="1405" r="17847" b="2165"/>
          <a:stretch/>
        </p:blipFill>
        <p:spPr>
          <a:xfrm>
            <a:off x="1682827" y="1751480"/>
            <a:ext cx="364501" cy="363600"/>
          </a:xfrm>
          <a:prstGeom prst="ellipse">
            <a:avLst/>
          </a:prstGeom>
        </p:spPr>
      </p:pic>
      <p:pic>
        <p:nvPicPr>
          <p:cNvPr id="15" name="Twitter icon with link" descr="Twitter icon" title="Twitter icon">
            <a:hlinkClick r:id="rId9"/>
          </p:cNvPr>
          <p:cNvPicPr>
            <a:picLocks noChangeAspect="1"/>
          </p:cNvPicPr>
          <p:nvPr userDrawn="1"/>
        </p:nvPicPr>
        <p:blipFill>
          <a:blip r:embed="rId10"/>
          <a:stretch>
            <a:fillRect/>
          </a:stretch>
        </p:blipFill>
        <p:spPr>
          <a:xfrm>
            <a:off x="1093412" y="1751480"/>
            <a:ext cx="363600" cy="363600"/>
          </a:xfrm>
          <a:prstGeom prst="ellipse">
            <a:avLst/>
          </a:prstGeom>
        </p:spPr>
      </p:pic>
      <p:pic>
        <p:nvPicPr>
          <p:cNvPr id="16" name="Facebook icon with link">
            <a:hlinkClick r:id="rId11"/>
          </p:cNvPr>
          <p:cNvPicPr>
            <a:picLocks noChangeAspect="1"/>
          </p:cNvPicPr>
          <p:nvPr userDrawn="1"/>
        </p:nvPicPr>
        <p:blipFill>
          <a:blip r:embed="rId12"/>
          <a:stretch>
            <a:fillRect/>
          </a:stretch>
        </p:blipFill>
        <p:spPr>
          <a:xfrm>
            <a:off x="503997" y="1751480"/>
            <a:ext cx="363600" cy="363600"/>
          </a:xfrm>
          <a:prstGeom prst="rect">
            <a:avLst/>
          </a:prstGeom>
        </p:spPr>
      </p:pic>
      <p:sp>
        <p:nvSpPr>
          <p:cNvPr id="37" name="Follow all of SAP"/>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0" name="SAP Ariba Logo" descr="SAP Ariba Logo" title="SAP Ariba Logo">
            <a:extLst>
              <a:ext uri="{FF2B5EF4-FFF2-40B4-BE49-F238E27FC236}">
                <a16:creationId xmlns:a16="http://schemas.microsoft.com/office/drawing/2014/main" id="{4E800222-D95D-49AC-BFA2-064F0A24C41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spTree>
    <p:extLst>
      <p:ext uri="{BB962C8B-B14F-4D97-AF65-F5344CB8AC3E}">
        <p14:creationId xmlns:p14="http://schemas.microsoft.com/office/powerpoint/2010/main" val="451925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27" name="Copyright information-German"/>
          <p:cNvSpPr txBox="1"/>
          <p:nvPr userDrawn="1"/>
        </p:nvSpPr>
        <p:spPr bwMode="black">
          <a:xfrm>
            <a:off x="50323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2020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de-DE" sz="800" kern="1200" noProof="0" dirty="0">
                <a:solidFill>
                  <a:schemeClr val="tx1"/>
                </a:solidFill>
                <a:effectLst/>
                <a:latin typeface="Arial"/>
                <a:ea typeface="+mn-ea"/>
                <a:cs typeface="+mn-cs"/>
                <a:hlinkClick r:id="rId3"/>
              </a:rPr>
              <a:t>www.sap.com/corporate/de/legal/copyright.html</a:t>
            </a:r>
            <a:r>
              <a:rPr lang="de-DE" sz="800" kern="1200" noProof="0" dirty="0">
                <a:solidFill>
                  <a:schemeClr val="tx1"/>
                </a:solidFill>
                <a:effectLst/>
                <a:latin typeface="Arial"/>
                <a:ea typeface="+mn-ea"/>
                <a:cs typeface="+mn-cs"/>
              </a:rPr>
              <a:t>.</a:t>
            </a:r>
          </a:p>
        </p:txBody>
      </p:sp>
      <p:sp>
        <p:nvSpPr>
          <p:cNvPr id="16" name="Copyright information">
            <a:hlinkClick r:id="rId4"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pic>
        <p:nvPicPr>
          <p:cNvPr id="12" name="Linkedin icon with link" descr="Linkedin icon " title="Linkedin icon ">
            <a:hlinkClick r:id="rId5"/>
          </p:cNvPr>
          <p:cNvPicPr>
            <a:picLocks noChangeAspect="1"/>
          </p:cNvPicPr>
          <p:nvPr userDrawn="1"/>
        </p:nvPicPr>
        <p:blipFill>
          <a:blip r:embed="rId6"/>
          <a:stretch>
            <a:fillRect/>
          </a:stretch>
        </p:blipFill>
        <p:spPr>
          <a:xfrm>
            <a:off x="2273143" y="1751480"/>
            <a:ext cx="363600" cy="363600"/>
          </a:xfrm>
          <a:prstGeom prst="ellipse">
            <a:avLst/>
          </a:prstGeom>
        </p:spPr>
      </p:pic>
      <p:pic>
        <p:nvPicPr>
          <p:cNvPr id="13" name="YouTube icon with link">
            <a:hlinkClick r:id="rId7"/>
          </p:cNvPr>
          <p:cNvPicPr>
            <a:picLocks noChangeAspect="1"/>
          </p:cNvPicPr>
          <p:nvPr userDrawn="1"/>
        </p:nvPicPr>
        <p:blipFill rotWithShape="1">
          <a:blip r:embed="rId8"/>
          <a:srcRect l="13793" t="1405" r="17847" b="2165"/>
          <a:stretch/>
        </p:blipFill>
        <p:spPr>
          <a:xfrm>
            <a:off x="1682827" y="1751480"/>
            <a:ext cx="364501" cy="363600"/>
          </a:xfrm>
          <a:prstGeom prst="ellipse">
            <a:avLst/>
          </a:prstGeom>
        </p:spPr>
      </p:pic>
      <p:pic>
        <p:nvPicPr>
          <p:cNvPr id="14" name="Twitter icon with link" descr="Twitter icon" title="Twitter icon">
            <a:hlinkClick r:id="rId9"/>
          </p:cNvPr>
          <p:cNvPicPr>
            <a:picLocks noChangeAspect="1"/>
          </p:cNvPicPr>
          <p:nvPr userDrawn="1"/>
        </p:nvPicPr>
        <p:blipFill>
          <a:blip r:embed="rId10"/>
          <a:stretch>
            <a:fillRect/>
          </a:stretch>
        </p:blipFill>
        <p:spPr>
          <a:xfrm>
            <a:off x="1093412" y="1751480"/>
            <a:ext cx="363600" cy="363600"/>
          </a:xfrm>
          <a:prstGeom prst="ellipse">
            <a:avLst/>
          </a:prstGeom>
        </p:spPr>
      </p:pic>
      <p:pic>
        <p:nvPicPr>
          <p:cNvPr id="15" name="Facebook icon with link">
            <a:hlinkClick r:id="rId11"/>
          </p:cNvPr>
          <p:cNvPicPr>
            <a:picLocks noChangeAspect="1"/>
          </p:cNvPicPr>
          <p:nvPr userDrawn="1"/>
        </p:nvPicPr>
        <p:blipFill>
          <a:blip r:embed="rId12"/>
          <a:stretch>
            <a:fillRect/>
          </a:stretch>
        </p:blipFill>
        <p:spPr>
          <a:xfrm>
            <a:off x="503997" y="1751480"/>
            <a:ext cx="363600" cy="363600"/>
          </a:xfrm>
          <a:prstGeom prst="rect">
            <a:avLst/>
          </a:prstGeom>
        </p:spPr>
      </p:pic>
      <p:sp>
        <p:nvSpPr>
          <p:cNvPr id="26"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0" name="SAP Ariba Logo" descr="SAP Ariba Logo" title="SAP Ariba Logo">
            <a:extLst>
              <a:ext uri="{FF2B5EF4-FFF2-40B4-BE49-F238E27FC236}">
                <a16:creationId xmlns:a16="http://schemas.microsoft.com/office/drawing/2014/main" id="{56FA93D9-2EA3-451A-B989-8AB6FA858FAA}"/>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spTree>
    <p:extLst>
      <p:ext uri="{BB962C8B-B14F-4D97-AF65-F5344CB8AC3E}">
        <p14:creationId xmlns:p14="http://schemas.microsoft.com/office/powerpoint/2010/main" val="19118627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6208016" y="1692001"/>
            <a:ext cx="5662800" cy="4392000"/>
          </a:xfrm>
          <a:solidFill>
            <a:schemeClr val="accent2"/>
          </a:solidFill>
        </p:spPr>
        <p:txBody>
          <a:bodyPr vert="horz" lIns="0" tIns="1543147" rIns="0" bIns="0" rtlCol="0" anchor="t" anchorCtr="0">
            <a:noAutofit/>
          </a:bodyPr>
          <a:lstStyle>
            <a:lvl1pPr marL="0" indent="0" algn="ctr" defTabSz="1088558"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1"/>
            <a:ext cx="56628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205052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pic>
        <p:nvPicPr>
          <p:cNvPr id="9"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8" name="Title 7"/>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0" name="SAP Ariba Logo" descr="SAP Ariba Logo" title="SAP Ariba Logo">
            <a:extLst>
              <a:ext uri="{FF2B5EF4-FFF2-40B4-BE49-F238E27FC236}">
                <a16:creationId xmlns:a16="http://schemas.microsoft.com/office/drawing/2014/main" id="{FE8E3BC1-501E-4723-93D4-1D0AA1B1DBA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3048046299"/>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masterClrMapping/>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masterClrMapping/>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 blue">
    <p:bg>
      <p:bgPr>
        <a:solidFill>
          <a:srgbClr val="00195A"/>
        </a:solidFill>
        <a:effectLst/>
      </p:bgPr>
    </p:bg>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921891469"/>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1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564257"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CONFIDENTIAL</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2020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8" r:id="rId8"/>
    <p:sldLayoutId id="2147483774" r:id="rId9"/>
    <p:sldLayoutId id="2147483779" r:id="rId10"/>
    <p:sldLayoutId id="2147483745" r:id="rId11"/>
    <p:sldLayoutId id="2147483760" r:id="rId12"/>
    <p:sldLayoutId id="2147483768" r:id="rId13"/>
    <p:sldLayoutId id="2147483769" r:id="rId14"/>
    <p:sldLayoutId id="2147483770" r:id="rId15"/>
    <p:sldLayoutId id="2147483744" r:id="rId16"/>
    <p:sldLayoutId id="2147483780" r:id="rId17"/>
    <p:sldLayoutId id="2147483757" r:id="rId18"/>
    <p:sldLayoutId id="2147483748" r:id="rId19"/>
    <p:sldLayoutId id="2147483771" r:id="rId20"/>
    <p:sldLayoutId id="2147483763" r:id="rId21"/>
    <p:sldLayoutId id="2147483751" r:id="rId22"/>
    <p:sldLayoutId id="2147483756" r:id="rId23"/>
    <p:sldLayoutId id="2147483740" r:id="rId24"/>
    <p:sldLayoutId id="2147483754" r:id="rId25"/>
    <p:sldLayoutId id="2147483755" r:id="rId26"/>
    <p:sldLayoutId id="2147483783" r:id="rId27"/>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upplier.ariba.com/" TargetMode="External"/><Relationship Id="rId1" Type="http://schemas.openxmlformats.org/officeDocument/2006/relationships/slideLayout" Target="../slideLayouts/slideLayout27.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7.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1.pn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7.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7.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Title Image Placeholder">
            <a:extLst>
              <a:ext uri="{FF2B5EF4-FFF2-40B4-BE49-F238E27FC236}">
                <a16:creationId xmlns:a16="http://schemas.microsoft.com/office/drawing/2014/main" id="{07F23390-7783-43B6-848D-3300D02488FB}"/>
              </a:ext>
            </a:extLst>
          </p:cNvPr>
          <p:cNvPicPr>
            <a:picLocks noGrp="1" noChangeAspect="1"/>
          </p:cNvPicPr>
          <p:nvPr>
            <p:ph type="pic" sz="quarter" idx="12"/>
          </p:nvPr>
        </p:nvPicPr>
        <p:blipFill rotWithShape="1">
          <a:blip r:embed="rId3" cstate="screen">
            <a:extLst>
              <a:ext uri="{28A0092B-C50C-407E-A947-70E740481C1C}">
                <a14:useLocalDpi xmlns:a14="http://schemas.microsoft.com/office/drawing/2010/main"/>
              </a:ext>
            </a:extLst>
          </a:blip>
          <a:srcRect l="61" r="61"/>
          <a:stretch/>
        </p:blipFill>
        <p:spPr>
          <a:prstGeom prst="rect">
            <a:avLst/>
          </a:prstGeom>
        </p:spPr>
      </p:pic>
      <p:sp>
        <p:nvSpPr>
          <p:cNvPr id="8" name="Presentation Title"/>
          <p:cNvSpPr>
            <a:spLocks noGrp="1"/>
          </p:cNvSpPr>
          <p:nvPr>
            <p:ph type="title"/>
          </p:nvPr>
        </p:nvSpPr>
        <p:spPr/>
        <p:txBody>
          <a:bodyPr/>
          <a:lstStyle/>
          <a:p>
            <a:r>
              <a:rPr lang="en-US" dirty="0"/>
              <a:t>Ariba® Network</a:t>
            </a:r>
            <a:br>
              <a:rPr lang="en-US" dirty="0"/>
            </a:br>
            <a:r>
              <a:rPr lang="en-US" dirty="0">
                <a:solidFill>
                  <a:schemeClr val="accent1"/>
                </a:solidFill>
              </a:rPr>
              <a:t>Excel Catalog Guide</a:t>
            </a:r>
            <a:endParaRPr lang="de-DE" dirty="0">
              <a:solidFill>
                <a:schemeClr val="accent1"/>
              </a:solidFill>
            </a:endParaRPr>
          </a:p>
        </p:txBody>
      </p:sp>
    </p:spTree>
    <p:extLst>
      <p:ext uri="{BB962C8B-B14F-4D97-AF65-F5344CB8AC3E}">
        <p14:creationId xmlns:p14="http://schemas.microsoft.com/office/powerpoint/2010/main" val="3207784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1186476" cy="369332"/>
          </a:xfrm>
        </p:spPr>
        <p:txBody>
          <a:bodyPr/>
          <a:lstStyle/>
          <a:p>
            <a:r>
              <a:rPr lang="en-US" dirty="0"/>
              <a:t>Ariba Network Access</a:t>
            </a:r>
            <a:r>
              <a:rPr lang="hu-HU" dirty="0"/>
              <a:t>, Catalog Publication</a:t>
            </a:r>
            <a:endParaRPr lang="en-US" dirty="0"/>
          </a:p>
        </p:txBody>
      </p:sp>
      <p:sp>
        <p:nvSpPr>
          <p:cNvPr id="8" name="AutoShape 2"/>
          <p:cNvSpPr>
            <a:spLocks noChangeArrowheads="1"/>
          </p:cNvSpPr>
          <p:nvPr/>
        </p:nvSpPr>
        <p:spPr bwMode="auto">
          <a:xfrm>
            <a:off x="325335" y="14141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endParaRPr lang="en-US" sz="1600" b="1" dirty="0">
              <a:solidFill>
                <a:schemeClr val="accent1"/>
              </a:solidFill>
            </a:endParaRPr>
          </a:p>
        </p:txBody>
      </p:sp>
      <p:sp>
        <p:nvSpPr>
          <p:cNvPr id="12" name="Text Box 3"/>
          <p:cNvSpPr txBox="1">
            <a:spLocks noChangeArrowheads="1"/>
          </p:cNvSpPr>
          <p:nvPr/>
        </p:nvSpPr>
        <p:spPr bwMode="auto">
          <a:xfrm>
            <a:off x="325335" y="1849472"/>
            <a:ext cx="3845090" cy="1575284"/>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lvl="1">
              <a:defRPr/>
            </a:pPr>
            <a:r>
              <a:rPr lang="en-US" sz="1600" dirty="0"/>
              <a:t>Go to: </a:t>
            </a:r>
            <a:r>
              <a:rPr lang="en-US" sz="1600" dirty="0">
                <a:solidFill>
                  <a:srgbClr val="BE0000"/>
                </a:solidFill>
                <a:hlinkClick r:id="rId2"/>
              </a:rPr>
              <a:t>http://supplier.ariba.com</a:t>
            </a:r>
            <a:r>
              <a:rPr lang="en-US" sz="1600" dirty="0">
                <a:solidFill>
                  <a:srgbClr val="BE0000"/>
                </a:solidFill>
              </a:rPr>
              <a:t> </a:t>
            </a:r>
          </a:p>
          <a:p>
            <a:pPr>
              <a:defRPr/>
            </a:pPr>
            <a:r>
              <a:rPr lang="en-US" sz="1600" dirty="0"/>
              <a:t>Enter your </a:t>
            </a:r>
            <a:r>
              <a:rPr lang="en-US" sz="1600" b="1" dirty="0"/>
              <a:t>Username</a:t>
            </a:r>
            <a:r>
              <a:rPr lang="en-US" sz="1600" dirty="0"/>
              <a:t> &amp; </a:t>
            </a:r>
            <a:r>
              <a:rPr lang="en-US" sz="1600" b="1" dirty="0"/>
              <a:t>Password</a:t>
            </a:r>
            <a:r>
              <a:rPr lang="en-US" sz="1600" dirty="0"/>
              <a:t> and click </a:t>
            </a:r>
            <a:r>
              <a:rPr lang="en-US" sz="1600" b="1" dirty="0"/>
              <a:t>Log In</a:t>
            </a:r>
            <a:r>
              <a:rPr lang="en-US" sz="1600" dirty="0"/>
              <a:t> to access your Production account.</a:t>
            </a:r>
            <a:endParaRPr lang="en-US" sz="1600" b="1" dirty="0">
              <a:solidFill>
                <a:srgbClr val="FF0000"/>
              </a:solidFill>
            </a:endParaRPr>
          </a:p>
        </p:txBody>
      </p:sp>
      <p:sp>
        <p:nvSpPr>
          <p:cNvPr id="13" name="TextBox 12"/>
          <p:cNvSpPr txBox="1"/>
          <p:nvPr/>
        </p:nvSpPr>
        <p:spPr>
          <a:xfrm>
            <a:off x="782430" y="1497440"/>
            <a:ext cx="3891488" cy="420280"/>
          </a:xfrm>
          <a:prstGeom prst="rect">
            <a:avLst/>
          </a:prstGeom>
        </p:spPr>
        <p:txBody>
          <a:bodyPr vert="horz" lIns="91419" tIns="45709" rIns="91419" bIns="45709" rtlCol="0">
            <a:noAutofit/>
          </a:bodyPr>
          <a:lstStyle>
            <a:defPPr>
              <a:defRPr lang="en-US"/>
            </a:defPPr>
            <a:lvl1pPr marL="0" indent="0" defTabSz="914400" eaLnBrk="1" latinLnBrk="0" hangingPunct="1">
              <a:lnSpc>
                <a:spcPct val="80000"/>
              </a:lnSpc>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b="1" dirty="0">
                <a:solidFill>
                  <a:schemeClr val="accent1"/>
                </a:solidFill>
              </a:rPr>
              <a:t>Access your Ariba Network Account</a:t>
            </a:r>
          </a:p>
        </p:txBody>
      </p:sp>
      <p:pic>
        <p:nvPicPr>
          <p:cNvPr id="9" name="Picture 8"/>
          <p:cNvPicPr>
            <a:picLocks noChangeAspect="1"/>
          </p:cNvPicPr>
          <p:nvPr/>
        </p:nvPicPr>
        <p:blipFill>
          <a:blip r:embed="rId3"/>
          <a:stretch>
            <a:fillRect/>
          </a:stretch>
        </p:blipFill>
        <p:spPr>
          <a:xfrm>
            <a:off x="7634358" y="1374056"/>
            <a:ext cx="2110257" cy="1706299"/>
          </a:xfrm>
          <a:prstGeom prst="rect">
            <a:avLst/>
          </a:prstGeom>
        </p:spPr>
      </p:pic>
      <p:sp>
        <p:nvSpPr>
          <p:cNvPr id="11" name="AutoShape 20"/>
          <p:cNvSpPr>
            <a:spLocks noChangeArrowheads="1"/>
          </p:cNvSpPr>
          <p:nvPr/>
        </p:nvSpPr>
        <p:spPr bwMode="auto">
          <a:xfrm>
            <a:off x="7750222" y="2067035"/>
            <a:ext cx="1375971" cy="666503"/>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 name="Rectangle 2"/>
          <p:cNvSpPr/>
          <p:nvPr/>
        </p:nvSpPr>
        <p:spPr>
          <a:xfrm>
            <a:off x="-1339387" y="2885297"/>
            <a:ext cx="8922257" cy="1053891"/>
          </a:xfrm>
          <a:prstGeom prst="rect">
            <a:avLst/>
          </a:prstGeom>
        </p:spPr>
        <p:txBody>
          <a:bodyPr wrap="square">
            <a:spAutoFit/>
          </a:bodyPr>
          <a:lstStyle/>
          <a:p>
            <a:pPr lvl="3">
              <a:lnSpc>
                <a:spcPts val="2100"/>
              </a:lnSpc>
              <a:spcAft>
                <a:spcPts val="1200"/>
              </a:spcAft>
              <a:buClr>
                <a:schemeClr val="accent1"/>
              </a:buClr>
              <a:buFont typeface="Arial" panose="020B0604020202020204" pitchFamily="34" charset="0"/>
              <a:buChar char="•"/>
            </a:pPr>
            <a:r>
              <a:rPr lang="en-US" sz="1600" dirty="0"/>
              <a:t>Your catalog on Ariba Network must first be created in your </a:t>
            </a:r>
            <a:r>
              <a:rPr lang="en-US" sz="1600" b="1" dirty="0"/>
              <a:t>TEST</a:t>
            </a:r>
            <a:r>
              <a:rPr lang="en-US" sz="1600" dirty="0"/>
              <a:t> account.</a:t>
            </a:r>
          </a:p>
          <a:p>
            <a:pPr lvl="3">
              <a:lnSpc>
                <a:spcPts val="2100"/>
              </a:lnSpc>
              <a:spcAft>
                <a:spcPts val="1200"/>
              </a:spcAft>
              <a:buClr>
                <a:schemeClr val="accent1"/>
              </a:buClr>
              <a:buFont typeface="Arial" panose="020B0604020202020204" pitchFamily="34" charset="0"/>
              <a:buChar char="•"/>
            </a:pPr>
            <a:r>
              <a:rPr lang="en-US" sz="1600" dirty="0"/>
              <a:t>You will load your catalog on your production account only after publication and validation of the catalog in your </a:t>
            </a:r>
            <a:r>
              <a:rPr lang="en-US" sz="1600" b="1" dirty="0"/>
              <a:t>TEST</a:t>
            </a:r>
            <a:r>
              <a:rPr lang="en-US" sz="1600" dirty="0"/>
              <a:t> account.</a:t>
            </a:r>
          </a:p>
        </p:txBody>
      </p:sp>
      <p:pic>
        <p:nvPicPr>
          <p:cNvPr id="28" name="Picture 27"/>
          <p:cNvPicPr>
            <a:picLocks noChangeAspect="1"/>
          </p:cNvPicPr>
          <p:nvPr/>
        </p:nvPicPr>
        <p:blipFill>
          <a:blip r:embed="rId4"/>
          <a:stretch>
            <a:fillRect/>
          </a:stretch>
        </p:blipFill>
        <p:spPr>
          <a:xfrm>
            <a:off x="7582871" y="3234810"/>
            <a:ext cx="3795162" cy="3055485"/>
          </a:xfrm>
          <a:prstGeom prst="rect">
            <a:avLst/>
          </a:prstGeom>
        </p:spPr>
      </p:pic>
      <p:sp>
        <p:nvSpPr>
          <p:cNvPr id="29" name="Rectangle 28"/>
          <p:cNvSpPr/>
          <p:nvPr/>
        </p:nvSpPr>
        <p:spPr bwMode="gray">
          <a:xfrm>
            <a:off x="8989291" y="3714524"/>
            <a:ext cx="774355" cy="281359"/>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0" name="Rectangle 29"/>
          <p:cNvSpPr/>
          <p:nvPr/>
        </p:nvSpPr>
        <p:spPr bwMode="gray">
          <a:xfrm>
            <a:off x="7742853" y="5673175"/>
            <a:ext cx="913603" cy="31497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1" name="AutoShape 2"/>
          <p:cNvSpPr>
            <a:spLocks noChangeArrowheads="1"/>
          </p:cNvSpPr>
          <p:nvPr/>
        </p:nvSpPr>
        <p:spPr bwMode="auto">
          <a:xfrm>
            <a:off x="325335" y="403549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2</a:t>
            </a:r>
            <a:r>
              <a:rPr lang="en-US" sz="1600" b="1" dirty="0">
                <a:solidFill>
                  <a:schemeClr val="bg1"/>
                </a:solidFill>
              </a:rPr>
              <a:t>   </a:t>
            </a:r>
            <a:endParaRPr lang="en-US" sz="1600" b="1" dirty="0">
              <a:solidFill>
                <a:schemeClr val="accent1"/>
              </a:solidFill>
            </a:endParaRPr>
          </a:p>
        </p:txBody>
      </p:sp>
      <p:sp>
        <p:nvSpPr>
          <p:cNvPr id="4" name="Rectangle 3"/>
          <p:cNvSpPr/>
          <p:nvPr/>
        </p:nvSpPr>
        <p:spPr>
          <a:xfrm>
            <a:off x="782429" y="4084486"/>
            <a:ext cx="6094589" cy="338476"/>
          </a:xfrm>
          <a:prstGeom prst="rect">
            <a:avLst/>
          </a:prstGeom>
        </p:spPr>
        <p:txBody>
          <a:bodyPr>
            <a:spAutoFit/>
          </a:bodyPr>
          <a:lstStyle/>
          <a:p>
            <a:pPr>
              <a:buSzPct val="100000"/>
              <a:defRPr/>
            </a:pPr>
            <a:r>
              <a:rPr lang="en-US" sz="1600" dirty="0">
                <a:cs typeface="Arial" panose="020B0604020202020204" pitchFamily="34" charset="0"/>
              </a:rPr>
              <a:t>Click on the </a:t>
            </a:r>
            <a:r>
              <a:rPr lang="en-US" sz="1600" b="1" dirty="0">
                <a:cs typeface="Arial" panose="020B0604020202020204" pitchFamily="34" charset="0"/>
              </a:rPr>
              <a:t>Catalogs</a:t>
            </a:r>
            <a:r>
              <a:rPr lang="en-US" sz="1600" dirty="0">
                <a:cs typeface="Arial" panose="020B0604020202020204" pitchFamily="34" charset="0"/>
              </a:rPr>
              <a:t> tab on your Home Dashboard</a:t>
            </a:r>
          </a:p>
        </p:txBody>
      </p:sp>
      <p:sp>
        <p:nvSpPr>
          <p:cNvPr id="33" name="AutoShape 2"/>
          <p:cNvSpPr>
            <a:spLocks noChangeArrowheads="1"/>
          </p:cNvSpPr>
          <p:nvPr/>
        </p:nvSpPr>
        <p:spPr bwMode="auto">
          <a:xfrm>
            <a:off x="325335" y="4713560"/>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3</a:t>
            </a:r>
            <a:r>
              <a:rPr lang="en-US" sz="1600" b="1" dirty="0">
                <a:solidFill>
                  <a:schemeClr val="bg1"/>
                </a:solidFill>
              </a:rPr>
              <a:t>   </a:t>
            </a:r>
            <a:endParaRPr lang="en-US" sz="1600" b="1" dirty="0">
              <a:solidFill>
                <a:schemeClr val="accent1"/>
              </a:solidFill>
            </a:endParaRPr>
          </a:p>
        </p:txBody>
      </p:sp>
      <p:sp>
        <p:nvSpPr>
          <p:cNvPr id="5" name="Rectangle 4"/>
          <p:cNvSpPr/>
          <p:nvPr/>
        </p:nvSpPr>
        <p:spPr>
          <a:xfrm>
            <a:off x="782429" y="4762552"/>
            <a:ext cx="3524508" cy="338476"/>
          </a:xfrm>
          <a:prstGeom prst="rect">
            <a:avLst/>
          </a:prstGeom>
        </p:spPr>
        <p:txBody>
          <a:bodyPr wrap="none">
            <a:spAutoFit/>
          </a:bodyPr>
          <a:lstStyle/>
          <a:p>
            <a:pPr>
              <a:buSzPct val="100000"/>
              <a:defRPr/>
            </a:pPr>
            <a:r>
              <a:rPr lang="en-US" altLang="zh-TW" sz="1600" dirty="0">
                <a:ea typeface="新細明體" pitchFamily="18" charset="-120"/>
                <a:cs typeface="Arial" panose="020B0604020202020204" pitchFamily="34" charset="0"/>
              </a:rPr>
              <a:t>Click on the </a:t>
            </a:r>
            <a:r>
              <a:rPr lang="en-US" altLang="zh-TW" sz="1600" b="1" dirty="0">
                <a:ea typeface="新細明體" pitchFamily="18" charset="-120"/>
                <a:cs typeface="Arial" panose="020B0604020202020204" pitchFamily="34" charset="0"/>
              </a:rPr>
              <a:t>Create Standard </a:t>
            </a:r>
            <a:r>
              <a:rPr lang="en-US" altLang="zh-TW" sz="1600" dirty="0">
                <a:ea typeface="新細明體" pitchFamily="18" charset="-120"/>
                <a:cs typeface="Arial" panose="020B0604020202020204" pitchFamily="34" charset="0"/>
              </a:rPr>
              <a:t>button</a:t>
            </a:r>
            <a:endParaRPr lang="en-US" sz="1600" dirty="0">
              <a:cs typeface="Arial" panose="020B0604020202020204" pitchFamily="34" charset="0"/>
            </a:endParaRPr>
          </a:p>
        </p:txBody>
      </p:sp>
    </p:spTree>
    <p:extLst>
      <p:ext uri="{BB962C8B-B14F-4D97-AF65-F5344CB8AC3E}">
        <p14:creationId xmlns:p14="http://schemas.microsoft.com/office/powerpoint/2010/main" val="3370513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9" name="AutoShape 2"/>
          <p:cNvSpPr>
            <a:spLocks noChangeArrowheads="1"/>
          </p:cNvSpPr>
          <p:nvPr/>
        </p:nvSpPr>
        <p:spPr bwMode="auto">
          <a:xfrm>
            <a:off x="325335" y="138262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4</a:t>
            </a:r>
            <a:r>
              <a:rPr lang="en-US" sz="1600" b="1" dirty="0">
                <a:solidFill>
                  <a:schemeClr val="bg1"/>
                </a:solidFill>
              </a:rPr>
              <a:t>   </a:t>
            </a:r>
            <a:endParaRPr lang="en-US" sz="1600" b="1" dirty="0">
              <a:solidFill>
                <a:schemeClr val="accent1"/>
              </a:solidFill>
            </a:endParaRPr>
          </a:p>
        </p:txBody>
      </p:sp>
      <p:sp>
        <p:nvSpPr>
          <p:cNvPr id="10" name="AutoShape 2"/>
          <p:cNvSpPr>
            <a:spLocks noChangeArrowheads="1"/>
          </p:cNvSpPr>
          <p:nvPr/>
        </p:nvSpPr>
        <p:spPr bwMode="auto">
          <a:xfrm>
            <a:off x="325335" y="2206486"/>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5</a:t>
            </a:r>
            <a:r>
              <a:rPr lang="en-US" sz="1600" b="1" dirty="0">
                <a:solidFill>
                  <a:schemeClr val="bg1"/>
                </a:solidFill>
              </a:rPr>
              <a:t>  </a:t>
            </a:r>
            <a:endParaRPr lang="en-US" sz="1600" b="1" dirty="0">
              <a:solidFill>
                <a:schemeClr val="accent1"/>
              </a:solidFill>
            </a:endParaRPr>
          </a:p>
        </p:txBody>
      </p:sp>
      <p:sp>
        <p:nvSpPr>
          <p:cNvPr id="12" name="Rectangle 11"/>
          <p:cNvSpPr/>
          <p:nvPr/>
        </p:nvSpPr>
        <p:spPr>
          <a:xfrm>
            <a:off x="782430" y="1421838"/>
            <a:ext cx="6091157" cy="784648"/>
          </a:xfrm>
          <a:prstGeom prst="rect">
            <a:avLst/>
          </a:prstGeom>
        </p:spPr>
        <p:txBody>
          <a:bodyPr wrap="square">
            <a:spAutoFit/>
          </a:bodyPr>
          <a:lstStyle/>
          <a:p>
            <a:pPr marL="0" lvl="2">
              <a:lnSpc>
                <a:spcPts val="2100"/>
              </a:lnSpc>
              <a:spcAft>
                <a:spcPts val="1200"/>
              </a:spcAft>
              <a:buNone/>
              <a:defRPr/>
            </a:pPr>
            <a:r>
              <a:rPr lang="en-US" altLang="zh-TW" sz="1600" dirty="0"/>
              <a:t>Enter the </a:t>
            </a:r>
            <a:r>
              <a:rPr lang="en-US" altLang="zh-TW" sz="1600" b="1" dirty="0"/>
              <a:t>Catalog Name </a:t>
            </a:r>
            <a:r>
              <a:rPr lang="en-US" altLang="zh-TW" sz="1600" dirty="0"/>
              <a:t>which has been communicated to you.</a:t>
            </a:r>
          </a:p>
          <a:p>
            <a:pPr marL="361266" lvl="4">
              <a:lnSpc>
                <a:spcPts val="2100"/>
              </a:lnSpc>
              <a:spcAft>
                <a:spcPts val="1200"/>
              </a:spcAft>
              <a:buNone/>
              <a:defRPr/>
            </a:pPr>
            <a:r>
              <a:rPr lang="en-US" altLang="zh-TW" sz="1600" dirty="0"/>
              <a:t>This should be  based on the </a:t>
            </a:r>
            <a:r>
              <a:rPr lang="en-US" sz="1600" dirty="0">
                <a:cs typeface="Arial" pitchFamily="34" charset="0"/>
              </a:rPr>
              <a:t>&lt;BUYER&gt; </a:t>
            </a:r>
            <a:r>
              <a:rPr lang="en-US" altLang="zh-TW" sz="1600" dirty="0"/>
              <a:t>naming convention</a:t>
            </a:r>
            <a:endParaRPr lang="en-GB" sz="1600" dirty="0"/>
          </a:p>
        </p:txBody>
      </p:sp>
      <p:sp>
        <p:nvSpPr>
          <p:cNvPr id="13" name="Rectangle 12"/>
          <p:cNvSpPr/>
          <p:nvPr/>
        </p:nvSpPr>
        <p:spPr>
          <a:xfrm>
            <a:off x="782430" y="2239472"/>
            <a:ext cx="1128574" cy="338476"/>
          </a:xfrm>
          <a:prstGeom prst="rect">
            <a:avLst/>
          </a:prstGeom>
        </p:spPr>
        <p:txBody>
          <a:bodyPr wrap="none">
            <a:spAutoFit/>
          </a:bodyPr>
          <a:lstStyle/>
          <a:p>
            <a:pPr>
              <a:buSzPct val="100000"/>
              <a:defRPr/>
            </a:pPr>
            <a:r>
              <a:rPr lang="en-US" altLang="zh-TW" sz="1600" dirty="0">
                <a:cs typeface="Arial" panose="020B0604020202020204" pitchFamily="34" charset="0"/>
              </a:rPr>
              <a:t>Click </a:t>
            </a:r>
            <a:r>
              <a:rPr lang="en-US" altLang="zh-TW" sz="1600" b="1" dirty="0">
                <a:cs typeface="Arial" panose="020B0604020202020204" pitchFamily="34" charset="0"/>
              </a:rPr>
              <a:t>Next</a:t>
            </a:r>
            <a:endParaRPr lang="en-US" altLang="zh-TW" sz="1600" b="1" dirty="0">
              <a:ea typeface="新細明體" pitchFamily="18" charset="-120"/>
            </a:endParaRPr>
          </a:p>
        </p:txBody>
      </p:sp>
      <p:sp>
        <p:nvSpPr>
          <p:cNvPr id="18" name="AutoShape 2"/>
          <p:cNvSpPr>
            <a:spLocks noChangeArrowheads="1"/>
          </p:cNvSpPr>
          <p:nvPr/>
        </p:nvSpPr>
        <p:spPr bwMode="auto">
          <a:xfrm>
            <a:off x="325335" y="30303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6</a:t>
            </a:r>
            <a:r>
              <a:rPr lang="en-US" sz="1600" b="1" dirty="0">
                <a:solidFill>
                  <a:schemeClr val="bg1"/>
                </a:solidFill>
              </a:rPr>
              <a:t>  </a:t>
            </a:r>
            <a:endParaRPr lang="en-US" sz="1600" b="1" dirty="0">
              <a:solidFill>
                <a:schemeClr val="accent1"/>
              </a:solidFill>
            </a:endParaRPr>
          </a:p>
        </p:txBody>
      </p:sp>
      <p:sp>
        <p:nvSpPr>
          <p:cNvPr id="19" name="Rectangle 18"/>
          <p:cNvSpPr/>
          <p:nvPr/>
        </p:nvSpPr>
        <p:spPr>
          <a:xfrm>
            <a:off x="782430" y="3079341"/>
            <a:ext cx="1553270" cy="338476"/>
          </a:xfrm>
          <a:prstGeom prst="rect">
            <a:avLst/>
          </a:prstGeom>
        </p:spPr>
        <p:txBody>
          <a:bodyPr wrap="none">
            <a:spAutoFit/>
          </a:bodyPr>
          <a:lstStyle/>
          <a:p>
            <a:pPr>
              <a:buSzPct val="100000"/>
              <a:defRPr/>
            </a:pPr>
            <a:r>
              <a:rPr lang="en-US" sz="1600" dirty="0"/>
              <a:t>Select </a:t>
            </a:r>
            <a:r>
              <a:rPr lang="en-US" sz="1600" b="1" dirty="0"/>
              <a:t>Private</a:t>
            </a:r>
            <a:r>
              <a:rPr lang="en-US" sz="1600" dirty="0"/>
              <a:t> </a:t>
            </a:r>
          </a:p>
        </p:txBody>
      </p:sp>
      <p:sp>
        <p:nvSpPr>
          <p:cNvPr id="20" name="AutoShape 2"/>
          <p:cNvSpPr>
            <a:spLocks noChangeArrowheads="1"/>
          </p:cNvSpPr>
          <p:nvPr/>
        </p:nvSpPr>
        <p:spPr bwMode="auto">
          <a:xfrm>
            <a:off x="325335" y="370097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7</a:t>
            </a:r>
            <a:r>
              <a:rPr lang="en-US" sz="1600" b="1" dirty="0">
                <a:solidFill>
                  <a:schemeClr val="bg1"/>
                </a:solidFill>
              </a:rPr>
              <a:t>  </a:t>
            </a:r>
            <a:endParaRPr lang="en-US" sz="1600" b="1" dirty="0">
              <a:solidFill>
                <a:schemeClr val="accent1"/>
              </a:solidFill>
            </a:endParaRPr>
          </a:p>
        </p:txBody>
      </p:sp>
      <p:sp>
        <p:nvSpPr>
          <p:cNvPr id="21" name="Rectangle 20"/>
          <p:cNvSpPr/>
          <p:nvPr/>
        </p:nvSpPr>
        <p:spPr>
          <a:xfrm>
            <a:off x="778997" y="3733965"/>
            <a:ext cx="6094589" cy="338476"/>
          </a:xfrm>
          <a:prstGeom prst="rect">
            <a:avLst/>
          </a:prstGeom>
        </p:spPr>
        <p:txBody>
          <a:bodyPr>
            <a:spAutoFit/>
          </a:bodyPr>
          <a:lstStyle/>
          <a:p>
            <a:pPr>
              <a:buSzPct val="100000"/>
              <a:defRPr/>
            </a:pPr>
            <a:r>
              <a:rPr lang="en-US" sz="1600" dirty="0"/>
              <a:t>Select </a:t>
            </a:r>
            <a:r>
              <a:rPr lang="en-US" sz="1600" dirty="0">
                <a:cs typeface="Arial" pitchFamily="34" charset="0"/>
              </a:rPr>
              <a:t>&lt;BUYER&gt;</a:t>
            </a:r>
            <a:r>
              <a:rPr lang="fr-FR" sz="1600" b="1" dirty="0"/>
              <a:t> </a:t>
            </a:r>
            <a:r>
              <a:rPr lang="en-US" sz="1600" dirty="0"/>
              <a:t>in your customers’ list.</a:t>
            </a:r>
          </a:p>
        </p:txBody>
      </p:sp>
      <p:sp>
        <p:nvSpPr>
          <p:cNvPr id="22" name="AutoShape 2"/>
          <p:cNvSpPr>
            <a:spLocks noChangeArrowheads="1"/>
          </p:cNvSpPr>
          <p:nvPr/>
        </p:nvSpPr>
        <p:spPr bwMode="auto">
          <a:xfrm>
            <a:off x="321903" y="437160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8</a:t>
            </a:r>
            <a:r>
              <a:rPr lang="en-US" sz="1600" b="1" dirty="0">
                <a:solidFill>
                  <a:schemeClr val="bg1"/>
                </a:solidFill>
              </a:rPr>
              <a:t>  </a:t>
            </a:r>
            <a:endParaRPr lang="en-US" sz="1600" b="1" dirty="0">
              <a:solidFill>
                <a:schemeClr val="accent1"/>
              </a:solidFill>
            </a:endParaRPr>
          </a:p>
        </p:txBody>
      </p:sp>
      <p:sp>
        <p:nvSpPr>
          <p:cNvPr id="23" name="Rectangle 22"/>
          <p:cNvSpPr/>
          <p:nvPr/>
        </p:nvSpPr>
        <p:spPr>
          <a:xfrm>
            <a:off x="778998" y="4420532"/>
            <a:ext cx="1128574" cy="338476"/>
          </a:xfrm>
          <a:prstGeom prst="rect">
            <a:avLst/>
          </a:prstGeom>
        </p:spPr>
        <p:txBody>
          <a:bodyPr wrap="none">
            <a:spAutoFit/>
          </a:bodyPr>
          <a:lstStyle/>
          <a:p>
            <a:pPr>
              <a:buSzPct val="100000"/>
              <a:defRPr/>
            </a:pPr>
            <a:r>
              <a:rPr lang="en-US" sz="1600" dirty="0"/>
              <a:t>Click </a:t>
            </a:r>
            <a:r>
              <a:rPr lang="en-US" sz="1600" b="1" dirty="0"/>
              <a:t>Next</a:t>
            </a:r>
          </a:p>
        </p:txBody>
      </p:sp>
      <p:sp>
        <p:nvSpPr>
          <p:cNvPr id="24" name="Rectangle 23"/>
          <p:cNvSpPr/>
          <p:nvPr/>
        </p:nvSpPr>
        <p:spPr>
          <a:xfrm>
            <a:off x="321904" y="5839981"/>
            <a:ext cx="11597588" cy="584641"/>
          </a:xfrm>
          <a:prstGeom prst="rect">
            <a:avLst/>
          </a:prstGeom>
        </p:spPr>
        <p:txBody>
          <a:bodyPr wrap="square">
            <a:spAutoFit/>
          </a:bodyPr>
          <a:lstStyle/>
          <a:p>
            <a:pPr algn="just">
              <a:spcBef>
                <a:spcPts val="600"/>
              </a:spcBef>
              <a:buSzPct val="100000"/>
              <a:defRPr/>
            </a:pPr>
            <a:r>
              <a:rPr lang="en-US" sz="1600" b="1" dirty="0">
                <a:solidFill>
                  <a:srgbClr val="FFC000"/>
                </a:solidFill>
              </a:rPr>
              <a:t>Note: </a:t>
            </a:r>
            <a:r>
              <a:rPr lang="en-US" sz="1600" dirty="0"/>
              <a:t>If </a:t>
            </a:r>
            <a:r>
              <a:rPr lang="en-US" sz="1600" dirty="0">
                <a:cs typeface="Arial" pitchFamily="34" charset="0"/>
              </a:rPr>
              <a:t>&lt;BUYER&gt; </a:t>
            </a:r>
            <a:r>
              <a:rPr lang="en-US" sz="1600" dirty="0"/>
              <a:t>is not part of the customer list, it means that the </a:t>
            </a:r>
            <a:r>
              <a:rPr lang="en-US" sz="1600" dirty="0">
                <a:cs typeface="Arial" pitchFamily="34" charset="0"/>
              </a:rPr>
              <a:t>&lt;BUYER&gt; </a:t>
            </a:r>
            <a:r>
              <a:rPr lang="en-US" sz="1600" dirty="0"/>
              <a:t>Trading relationship has not been accepted yet on Ariba Network.</a:t>
            </a:r>
            <a:r>
              <a:rPr lang="cs-CZ" sz="1600" dirty="0"/>
              <a:t> </a:t>
            </a:r>
            <a:r>
              <a:rPr lang="cs-CZ" sz="1600" dirty="0" err="1"/>
              <a:t>Please</a:t>
            </a:r>
            <a:r>
              <a:rPr lang="cs-CZ" sz="1600" dirty="0"/>
              <a:t> </a:t>
            </a:r>
            <a:r>
              <a:rPr lang="cs-CZ" sz="1600" dirty="0" err="1"/>
              <a:t>accept</a:t>
            </a:r>
            <a:r>
              <a:rPr lang="cs-CZ" sz="1600" dirty="0"/>
              <a:t> </a:t>
            </a:r>
            <a:r>
              <a:rPr lang="cs-CZ" sz="1600" dirty="0" err="1"/>
              <a:t>the</a:t>
            </a:r>
            <a:r>
              <a:rPr lang="cs-CZ" sz="1600" dirty="0"/>
              <a:t> </a:t>
            </a:r>
            <a:r>
              <a:rPr lang="cs-CZ" sz="1600" dirty="0" err="1"/>
              <a:t>relationship</a:t>
            </a:r>
            <a:r>
              <a:rPr lang="cs-CZ" sz="1600" dirty="0"/>
              <a:t> </a:t>
            </a:r>
            <a:r>
              <a:rPr lang="cs-CZ" sz="1600" dirty="0" err="1"/>
              <a:t>first</a:t>
            </a:r>
            <a:r>
              <a:rPr lang="cs-CZ" sz="1600" dirty="0"/>
              <a:t>.  </a:t>
            </a:r>
            <a:endParaRPr lang="en-US" sz="1600" dirty="0"/>
          </a:p>
        </p:txBody>
      </p:sp>
      <p:pic>
        <p:nvPicPr>
          <p:cNvPr id="3" name="Picture 2"/>
          <p:cNvPicPr>
            <a:picLocks noChangeAspect="1"/>
          </p:cNvPicPr>
          <p:nvPr/>
        </p:nvPicPr>
        <p:blipFill>
          <a:blip r:embed="rId2"/>
          <a:stretch>
            <a:fillRect/>
          </a:stretch>
        </p:blipFill>
        <p:spPr>
          <a:xfrm>
            <a:off x="6513365" y="2204001"/>
            <a:ext cx="5491647" cy="1933439"/>
          </a:xfrm>
          <a:prstGeom prst="rect">
            <a:avLst/>
          </a:prstGeom>
        </p:spPr>
      </p:pic>
      <p:pic>
        <p:nvPicPr>
          <p:cNvPr id="4" name="Picture 3"/>
          <p:cNvPicPr>
            <a:picLocks noChangeAspect="1"/>
          </p:cNvPicPr>
          <p:nvPr/>
        </p:nvPicPr>
        <p:blipFill>
          <a:blip r:embed="rId3"/>
          <a:stretch>
            <a:fillRect/>
          </a:stretch>
        </p:blipFill>
        <p:spPr>
          <a:xfrm>
            <a:off x="6513365" y="4213385"/>
            <a:ext cx="5429689" cy="1451535"/>
          </a:xfrm>
          <a:prstGeom prst="rect">
            <a:avLst/>
          </a:prstGeom>
        </p:spPr>
      </p:pic>
      <p:sp>
        <p:nvSpPr>
          <p:cNvPr id="35" name="AutoShape 20"/>
          <p:cNvSpPr>
            <a:spLocks noChangeArrowheads="1"/>
          </p:cNvSpPr>
          <p:nvPr/>
        </p:nvSpPr>
        <p:spPr bwMode="auto">
          <a:xfrm>
            <a:off x="7456776" y="2577949"/>
            <a:ext cx="1528901" cy="125212"/>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6" name="AutoShape 20"/>
          <p:cNvSpPr>
            <a:spLocks noChangeArrowheads="1"/>
          </p:cNvSpPr>
          <p:nvPr/>
        </p:nvSpPr>
        <p:spPr bwMode="auto">
          <a:xfrm>
            <a:off x="11215981" y="3960747"/>
            <a:ext cx="401154" cy="176693"/>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7" name="AutoShape 20"/>
          <p:cNvSpPr>
            <a:spLocks noChangeArrowheads="1"/>
          </p:cNvSpPr>
          <p:nvPr/>
        </p:nvSpPr>
        <p:spPr bwMode="auto">
          <a:xfrm>
            <a:off x="7275514" y="4673393"/>
            <a:ext cx="677760" cy="134676"/>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38" name="AutoShape 20"/>
          <p:cNvSpPr>
            <a:spLocks noChangeArrowheads="1"/>
          </p:cNvSpPr>
          <p:nvPr/>
        </p:nvSpPr>
        <p:spPr bwMode="auto">
          <a:xfrm>
            <a:off x="7275513" y="5238498"/>
            <a:ext cx="740809" cy="128419"/>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40" name="AutoShape 20"/>
          <p:cNvSpPr>
            <a:spLocks noChangeArrowheads="1"/>
          </p:cNvSpPr>
          <p:nvPr/>
        </p:nvSpPr>
        <p:spPr bwMode="auto">
          <a:xfrm>
            <a:off x="11172248" y="5487411"/>
            <a:ext cx="401154" cy="176693"/>
          </a:xfrm>
          <a:prstGeom prst="roundRect">
            <a:avLst>
              <a:gd name="adj" fmla="val 9468"/>
            </a:avLst>
          </a:prstGeom>
          <a:noFill/>
          <a:ln w="28575">
            <a:solidFill>
              <a:schemeClr val="accent1"/>
            </a:solidFill>
            <a:round/>
            <a:headEnd/>
            <a:tailEnd/>
          </a:ln>
        </p:spPr>
        <p:txBody>
          <a:bodyPr wrap="none" anchor="ctr"/>
          <a:lstStyle/>
          <a:p>
            <a:endParaRPr lang="fr-FR" dirty="0"/>
          </a:p>
        </p:txBody>
      </p:sp>
    </p:spTree>
    <p:extLst>
      <p:ext uri="{BB962C8B-B14F-4D97-AF65-F5344CB8AC3E}">
        <p14:creationId xmlns:p14="http://schemas.microsoft.com/office/powerpoint/2010/main" val="387983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AutoShape 2"/>
          <p:cNvSpPr>
            <a:spLocks noChangeArrowheads="1"/>
          </p:cNvSpPr>
          <p:nvPr/>
        </p:nvSpPr>
        <p:spPr bwMode="auto">
          <a:xfrm>
            <a:off x="325335" y="1389515"/>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9</a:t>
            </a:r>
            <a:r>
              <a:rPr lang="en-US" sz="1600" b="1" dirty="0">
                <a:solidFill>
                  <a:schemeClr val="bg1"/>
                </a:solidFill>
              </a:rPr>
              <a:t>   </a:t>
            </a:r>
            <a:endParaRPr lang="en-US" sz="1600" b="1" dirty="0">
              <a:solidFill>
                <a:schemeClr val="accent1"/>
              </a:solidFill>
            </a:endParaRPr>
          </a:p>
        </p:txBody>
      </p:sp>
      <p:sp>
        <p:nvSpPr>
          <p:cNvPr id="7" name="Rectangle 6"/>
          <p:cNvSpPr/>
          <p:nvPr/>
        </p:nvSpPr>
        <p:spPr>
          <a:xfrm>
            <a:off x="782429" y="1443111"/>
            <a:ext cx="6461560" cy="338476"/>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9" name="Rectangle 8"/>
          <p:cNvSpPr/>
          <p:nvPr/>
        </p:nvSpPr>
        <p:spPr>
          <a:xfrm>
            <a:off x="325335" y="5893769"/>
            <a:ext cx="11542529" cy="584640"/>
          </a:xfrm>
          <a:prstGeom prst="rect">
            <a:avLst/>
          </a:prstGeom>
        </p:spPr>
        <p:txBody>
          <a:bodyPr wrap="square">
            <a:spAutoFit/>
          </a:bodyPr>
          <a:lstStyle/>
          <a:p>
            <a:pPr algn="just">
              <a:defRPr/>
            </a:pPr>
            <a:r>
              <a:rPr lang="en-US" sz="1600" b="1" dirty="0">
                <a:solidFill>
                  <a:schemeClr val="accent1"/>
                </a:solidFill>
              </a:rPr>
              <a:t>Note: </a:t>
            </a:r>
            <a:r>
              <a:rPr lang="en-US" sz="1600" b="1" dirty="0"/>
              <a:t>Ariba Network supports an Excel file (zipped or unzipped format) up to 15 MB. If your file is bigger, you must upload it as Incremental under the same subscription name of the catalog.</a:t>
            </a:r>
            <a:endParaRPr lang="en-US" sz="1600" dirty="0"/>
          </a:p>
        </p:txBody>
      </p:sp>
      <p:grpSp>
        <p:nvGrpSpPr>
          <p:cNvPr id="8" name="Group 7">
            <a:extLst>
              <a:ext uri="{FF2B5EF4-FFF2-40B4-BE49-F238E27FC236}">
                <a16:creationId xmlns:a16="http://schemas.microsoft.com/office/drawing/2014/main" id="{2051C64E-8947-4FA8-A866-C34E6BEE77C4}"/>
              </a:ext>
            </a:extLst>
          </p:cNvPr>
          <p:cNvGrpSpPr/>
          <p:nvPr/>
        </p:nvGrpSpPr>
        <p:grpSpPr>
          <a:xfrm>
            <a:off x="404848" y="2180276"/>
            <a:ext cx="9810180" cy="2497448"/>
            <a:chOff x="325335" y="2097603"/>
            <a:chExt cx="9810180" cy="2497448"/>
          </a:xfrm>
        </p:grpSpPr>
        <p:pic>
          <p:nvPicPr>
            <p:cNvPr id="6" name="Picture 5">
              <a:extLst>
                <a:ext uri="{FF2B5EF4-FFF2-40B4-BE49-F238E27FC236}">
                  <a16:creationId xmlns:a16="http://schemas.microsoft.com/office/drawing/2014/main" id="{4D77EB74-D4DE-4375-A53C-4ABFB77DED64}"/>
                </a:ext>
              </a:extLst>
            </p:cNvPr>
            <p:cNvPicPr>
              <a:picLocks noChangeAspect="1"/>
            </p:cNvPicPr>
            <p:nvPr/>
          </p:nvPicPr>
          <p:blipFill rotWithShape="1">
            <a:blip r:embed="rId2"/>
            <a:srcRect t="10795"/>
            <a:stretch/>
          </p:blipFill>
          <p:spPr>
            <a:xfrm>
              <a:off x="325335" y="2097603"/>
              <a:ext cx="9810180" cy="2497448"/>
            </a:xfrm>
            <a:prstGeom prst="rect">
              <a:avLst/>
            </a:prstGeom>
          </p:spPr>
        </p:pic>
        <p:sp>
          <p:nvSpPr>
            <p:cNvPr id="10" name="AutoShape 20"/>
            <p:cNvSpPr>
              <a:spLocks noChangeArrowheads="1"/>
            </p:cNvSpPr>
            <p:nvPr/>
          </p:nvSpPr>
          <p:spPr bwMode="auto">
            <a:xfrm>
              <a:off x="3389912" y="2860281"/>
              <a:ext cx="1182088" cy="668110"/>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1" name="AutoShape 20"/>
            <p:cNvSpPr>
              <a:spLocks noChangeArrowheads="1"/>
            </p:cNvSpPr>
            <p:nvPr/>
          </p:nvSpPr>
          <p:spPr bwMode="auto">
            <a:xfrm>
              <a:off x="1799652" y="3974221"/>
              <a:ext cx="1063566" cy="255025"/>
            </a:xfrm>
            <a:prstGeom prst="roundRect">
              <a:avLst>
                <a:gd name="adj" fmla="val 9468"/>
              </a:avLst>
            </a:prstGeom>
            <a:noFill/>
            <a:ln w="28575">
              <a:solidFill>
                <a:schemeClr val="accent1"/>
              </a:solidFill>
              <a:round/>
              <a:headEnd/>
              <a:tailEnd/>
            </a:ln>
          </p:spPr>
          <p:txBody>
            <a:bodyPr wrap="none" anchor="ctr"/>
            <a:lstStyle/>
            <a:p>
              <a:endParaRPr lang="fr-FR" dirty="0"/>
            </a:p>
          </p:txBody>
        </p:sp>
      </p:grpSp>
      <p:sp>
        <p:nvSpPr>
          <p:cNvPr id="13" name="AutoShape 2">
            <a:extLst>
              <a:ext uri="{FF2B5EF4-FFF2-40B4-BE49-F238E27FC236}">
                <a16:creationId xmlns:a16="http://schemas.microsoft.com/office/drawing/2014/main" id="{6E8A2CC7-0691-47C0-9AF9-44588B9C42B4}"/>
              </a:ext>
            </a:extLst>
          </p:cNvPr>
          <p:cNvSpPr>
            <a:spLocks noChangeArrowheads="1"/>
          </p:cNvSpPr>
          <p:nvPr/>
        </p:nvSpPr>
        <p:spPr bwMode="auto">
          <a:xfrm>
            <a:off x="325335" y="4938593"/>
            <a:ext cx="457094" cy="436462"/>
          </a:xfrm>
          <a:prstGeom prst="rect">
            <a:avLst/>
          </a:prstGeom>
          <a:solidFill>
            <a:schemeClr val="accent1"/>
          </a:solidFill>
          <a:ln w="9525">
            <a:noFill/>
            <a:miter lim="800000"/>
            <a:headEnd/>
            <a:tailEnd type="none" w="lg" len="lg"/>
          </a:ln>
          <a:effectLst/>
        </p:spPr>
        <p:txBody>
          <a:bodyPr wrap="none" anchor="ctr"/>
          <a:lstStyle/>
          <a:p>
            <a:r>
              <a:rPr lang="hu-HU" sz="1600" b="1" dirty="0"/>
              <a:t>10</a:t>
            </a:r>
            <a:endParaRPr lang="en-US" sz="1600" b="1" dirty="0"/>
          </a:p>
        </p:txBody>
      </p:sp>
      <p:sp>
        <p:nvSpPr>
          <p:cNvPr id="14" name="Rectangle 13">
            <a:extLst>
              <a:ext uri="{FF2B5EF4-FFF2-40B4-BE49-F238E27FC236}">
                <a16:creationId xmlns:a16="http://schemas.microsoft.com/office/drawing/2014/main" id="{05B7B6C3-EA33-41A1-90F8-43124F012B31}"/>
              </a:ext>
            </a:extLst>
          </p:cNvPr>
          <p:cNvSpPr/>
          <p:nvPr/>
        </p:nvSpPr>
        <p:spPr>
          <a:xfrm>
            <a:off x="782430" y="4987586"/>
            <a:ext cx="2737488" cy="338476"/>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spTree>
    <p:extLst>
      <p:ext uri="{BB962C8B-B14F-4D97-AF65-F5344CB8AC3E}">
        <p14:creationId xmlns:p14="http://schemas.microsoft.com/office/powerpoint/2010/main" val="771527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Text Box 3"/>
          <p:cNvSpPr txBox="1">
            <a:spLocks noGrp="1" noChangeArrowheads="1"/>
          </p:cNvSpPr>
          <p:nvPr>
            <p:ph type="body" sz="quarter" idx="11"/>
          </p:nvPr>
        </p:nvSpPr>
        <p:spPr bwMode="auto">
          <a:xfrm>
            <a:off x="325336" y="1329477"/>
            <a:ext cx="11542528" cy="3785249"/>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After the entire catalog has been uploaded:</a:t>
            </a:r>
          </a:p>
          <a:p>
            <a:pPr marL="359928" lvl="2" indent="0">
              <a:spcBef>
                <a:spcPts val="300"/>
              </a:spcBef>
              <a:spcAft>
                <a:spcPts val="300"/>
              </a:spcAft>
              <a:buClr>
                <a:schemeClr val="accent2"/>
              </a:buClr>
              <a:buNone/>
              <a:defRPr/>
            </a:pPr>
            <a:r>
              <a:rPr lang="en-US" altLang="zh-TW" kern="0" dirty="0"/>
              <a:t>Ariba Network begins the catalog validation</a:t>
            </a:r>
          </a:p>
          <a:p>
            <a:pPr marL="359928" lvl="2" indent="0">
              <a:spcBef>
                <a:spcPts val="300"/>
              </a:spcBef>
              <a:spcAft>
                <a:spcPts val="300"/>
              </a:spcAft>
              <a:buClr>
                <a:schemeClr val="accent2"/>
              </a:buClr>
              <a:buNone/>
              <a:defRPr/>
            </a:pPr>
            <a:r>
              <a:rPr lang="en-US" altLang="zh-TW" kern="0" dirty="0"/>
              <a:t>It can take several minutes to validate large catalogs</a:t>
            </a:r>
          </a:p>
          <a:p>
            <a:pPr marL="359928" lvl="2" indent="0">
              <a:spcBef>
                <a:spcPts val="300"/>
              </a:spcBef>
              <a:spcAft>
                <a:spcPts val="300"/>
              </a:spcAft>
              <a:buClr>
                <a:schemeClr val="accent2"/>
              </a:buClr>
              <a:buNone/>
              <a:defRPr/>
            </a:pPr>
            <a:r>
              <a:rPr lang="en-US" altLang="zh-TW" kern="0" dirty="0"/>
              <a:t>Ariba Network stores new catalogs in a queue and validates them one by one </a:t>
            </a:r>
          </a:p>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You can upload other catalogs while Ariba Network is validating. </a:t>
            </a:r>
          </a:p>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Once you have completed uploading your catalog(s):</a:t>
            </a:r>
          </a:p>
          <a:p>
            <a:pPr marL="359928" lvl="2" indent="0">
              <a:spcBef>
                <a:spcPts val="300"/>
              </a:spcBef>
              <a:spcAft>
                <a:spcPts val="300"/>
              </a:spcAft>
              <a:buClr>
                <a:schemeClr val="accent2"/>
              </a:buClr>
              <a:buNone/>
              <a:defRPr/>
            </a:pPr>
            <a:r>
              <a:rPr lang="en-US" altLang="zh-TW" b="1" kern="0" dirty="0"/>
              <a:t>DO NOT </a:t>
            </a:r>
            <a:r>
              <a:rPr lang="en-US" altLang="zh-TW" kern="0" dirty="0"/>
              <a:t>log out </a:t>
            </a:r>
          </a:p>
          <a:p>
            <a:pPr marL="359928" lvl="2" indent="0">
              <a:spcBef>
                <a:spcPts val="300"/>
              </a:spcBef>
              <a:spcAft>
                <a:spcPts val="300"/>
              </a:spcAft>
              <a:buClr>
                <a:schemeClr val="accent2"/>
              </a:buClr>
              <a:buNone/>
              <a:defRPr/>
            </a:pPr>
            <a:r>
              <a:rPr lang="en-US" altLang="zh-TW" kern="0" dirty="0"/>
              <a:t>Click the “</a:t>
            </a:r>
            <a:r>
              <a:rPr lang="en-US" altLang="zh-TW" b="1" kern="0" dirty="0"/>
              <a:t>Refresh</a:t>
            </a:r>
            <a:r>
              <a:rPr lang="en-US" altLang="zh-TW" kern="0" dirty="0"/>
              <a:t>” button on the catalog dashboard to update your catalog status.</a:t>
            </a:r>
          </a:p>
        </p:txBody>
      </p:sp>
      <p:grpSp>
        <p:nvGrpSpPr>
          <p:cNvPr id="6" name="Group 5"/>
          <p:cNvGrpSpPr/>
          <p:nvPr/>
        </p:nvGrpSpPr>
        <p:grpSpPr>
          <a:xfrm>
            <a:off x="3771040" y="4788351"/>
            <a:ext cx="8096824" cy="804945"/>
            <a:chOff x="-387995" y="3644611"/>
            <a:chExt cx="8181975" cy="628650"/>
          </a:xfrm>
        </p:grpSpPr>
        <p:pic>
          <p:nvPicPr>
            <p:cNvPr id="7" name="Picture 6"/>
            <p:cNvPicPr>
              <a:picLocks noChangeAspect="1"/>
            </p:cNvPicPr>
            <p:nvPr/>
          </p:nvPicPr>
          <p:blipFill>
            <a:blip r:embed="rId2"/>
            <a:stretch>
              <a:fillRect/>
            </a:stretch>
          </p:blipFill>
          <p:spPr>
            <a:xfrm>
              <a:off x="-387995" y="3644611"/>
              <a:ext cx="8181975" cy="628650"/>
            </a:xfrm>
            <a:prstGeom prst="rect">
              <a:avLst/>
            </a:prstGeom>
          </p:spPr>
        </p:pic>
        <p:sp>
          <p:nvSpPr>
            <p:cNvPr id="8" name="Rectangle 7"/>
            <p:cNvSpPr/>
            <p:nvPr/>
          </p:nvSpPr>
          <p:spPr bwMode="gray">
            <a:xfrm>
              <a:off x="6528471" y="3732545"/>
              <a:ext cx="1165670" cy="452781"/>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2382883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 - Status</a:t>
            </a:r>
          </a:p>
        </p:txBody>
      </p:sp>
      <p:sp>
        <p:nvSpPr>
          <p:cNvPr id="5" name="Text Box 3"/>
          <p:cNvSpPr txBox="1">
            <a:spLocks noGrp="1" noChangeArrowheads="1"/>
          </p:cNvSpPr>
          <p:nvPr>
            <p:ph type="body" sz="quarter" idx="11"/>
          </p:nvPr>
        </p:nvSpPr>
        <p:spPr bwMode="auto">
          <a:xfrm>
            <a:off x="325336" y="1368882"/>
            <a:ext cx="5946255" cy="4392000"/>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693" indent="-285693">
              <a:buSzPct val="100000"/>
              <a:buFont typeface="Arial" panose="020B0604020202020204" pitchFamily="34" charset="0"/>
              <a:buChar char="•"/>
            </a:pPr>
            <a:r>
              <a:rPr lang="en-US" altLang="zh-TW" sz="1600" dirty="0">
                <a:ea typeface="新細明體" pitchFamily="18" charset="-120"/>
              </a:rPr>
              <a:t>After Ariba Network completes the upload, if there are no network validation errors, the catalog status is changed to </a:t>
            </a:r>
            <a:r>
              <a:rPr lang="en-US" altLang="zh-TW" sz="1600" b="1" dirty="0">
                <a:ea typeface="新細明體" pitchFamily="18" charset="-120"/>
              </a:rPr>
              <a:t>Published</a:t>
            </a:r>
            <a:r>
              <a:rPr lang="en-US" altLang="zh-TW" sz="1600" dirty="0">
                <a:ea typeface="新細明體" pitchFamily="18" charset="-120"/>
              </a:rPr>
              <a:t> and a network-generated email is sent to the </a:t>
            </a:r>
            <a:r>
              <a:rPr lang="en-US" sz="1600" dirty="0">
                <a:cs typeface="Arial" pitchFamily="34" charset="0"/>
              </a:rPr>
              <a:t>&lt;BUYER&gt;</a:t>
            </a:r>
            <a:endParaRPr lang="en-US" altLang="zh-TW" sz="1600" dirty="0">
              <a:ea typeface="新細明體" pitchFamily="18" charset="-120"/>
            </a:endParaRPr>
          </a:p>
          <a:p>
            <a:pPr marL="285693" indent="-285693">
              <a:buSzPct val="100000"/>
              <a:buFont typeface="Arial" panose="020B0604020202020204" pitchFamily="34" charset="0"/>
              <a:buChar char="•"/>
            </a:pPr>
            <a:endParaRPr lang="en-US" altLang="zh-TW" sz="1600" dirty="0">
              <a:ea typeface="新細明體" pitchFamily="18" charset="-120"/>
            </a:endParaRPr>
          </a:p>
          <a:p>
            <a:pPr marL="285693" indent="-285693">
              <a:buSzPct val="100000"/>
              <a:buFont typeface="Arial" panose="020B0604020202020204" pitchFamily="34" charset="0"/>
              <a:buChar char="•"/>
            </a:pPr>
            <a:r>
              <a:rPr lang="en-US" altLang="zh-TW" sz="1600" dirty="0">
                <a:ea typeface="新細明體" pitchFamily="18" charset="-120"/>
              </a:rPr>
              <a:t>As </a:t>
            </a:r>
            <a:r>
              <a:rPr lang="en-US" sz="1600" dirty="0">
                <a:cs typeface="Arial" pitchFamily="34" charset="0"/>
              </a:rPr>
              <a:t>&lt;BUYER&gt; </a:t>
            </a:r>
            <a:r>
              <a:rPr lang="en-US" altLang="zh-TW" sz="1600" dirty="0">
                <a:ea typeface="新細明體" pitchFamily="18" charset="-120"/>
              </a:rPr>
              <a:t>is using </a:t>
            </a:r>
            <a:r>
              <a:rPr lang="en-US" altLang="zh-TW" sz="1600" dirty="0" err="1">
                <a:ea typeface="新細明體" pitchFamily="18" charset="-120"/>
              </a:rPr>
              <a:t>AutoSubscriptionSync</a:t>
            </a:r>
            <a:r>
              <a:rPr lang="en-US" altLang="zh-TW" sz="1600" dirty="0">
                <a:ea typeface="新細明體" pitchFamily="18" charset="-120"/>
              </a:rPr>
              <a:t>, the catalog is pulled into the </a:t>
            </a:r>
            <a:r>
              <a:rPr lang="sk-SK" altLang="zh-TW" sz="1600" dirty="0">
                <a:ea typeface="新細明體" pitchFamily="18" charset="-120"/>
              </a:rPr>
              <a:t>SAP Ariba Procurement </a:t>
            </a:r>
            <a:r>
              <a:rPr lang="en-US" altLang="zh-TW" sz="1600" dirty="0">
                <a:ea typeface="新細明體" pitchFamily="18" charset="-120"/>
              </a:rPr>
              <a:t>to begin the </a:t>
            </a:r>
            <a:r>
              <a:rPr lang="en-US" sz="1600" dirty="0">
                <a:cs typeface="Arial" pitchFamily="34" charset="0"/>
              </a:rPr>
              <a:t>&lt;BUYER&gt;</a:t>
            </a:r>
            <a:r>
              <a:rPr lang="en-US" altLang="zh-TW" sz="1600" dirty="0">
                <a:ea typeface="新細明體" pitchFamily="18" charset="-120"/>
              </a:rPr>
              <a:t>-specific validations and the status will change to </a:t>
            </a:r>
            <a:r>
              <a:rPr lang="en-US" altLang="zh-TW" sz="1600" b="1" dirty="0">
                <a:ea typeface="新細明體" pitchFamily="18" charset="-120"/>
              </a:rPr>
              <a:t>Pending Buyer Validation</a:t>
            </a:r>
            <a:r>
              <a:rPr lang="en-US" altLang="zh-TW" sz="1600" dirty="0">
                <a:ea typeface="新細明體" pitchFamily="18" charset="-120"/>
              </a:rPr>
              <a:t>.</a:t>
            </a:r>
          </a:p>
          <a:p>
            <a:pPr>
              <a:buSzPct val="100000"/>
            </a:pPr>
            <a:endParaRPr lang="en-US" altLang="zh-TW" sz="1600" b="1" dirty="0">
              <a:ea typeface="新細明體" pitchFamily="18" charset="-120"/>
            </a:endParaRPr>
          </a:p>
          <a:p>
            <a:pPr>
              <a:buClr>
                <a:srgbClr val="FF1100"/>
              </a:buClr>
            </a:pPr>
            <a:endParaRPr lang="en-US" altLang="zh-TW" sz="2000" dirty="0">
              <a:ea typeface="新細明體" pitchFamily="18" charset="-120"/>
            </a:endParaRPr>
          </a:p>
        </p:txBody>
      </p:sp>
      <p:grpSp>
        <p:nvGrpSpPr>
          <p:cNvPr id="3" name="Group 2">
            <a:extLst>
              <a:ext uri="{FF2B5EF4-FFF2-40B4-BE49-F238E27FC236}">
                <a16:creationId xmlns:a16="http://schemas.microsoft.com/office/drawing/2014/main" id="{D9BCE17D-FA26-4737-8C27-F8EA58AEEDB1}"/>
              </a:ext>
            </a:extLst>
          </p:cNvPr>
          <p:cNvGrpSpPr/>
          <p:nvPr/>
        </p:nvGrpSpPr>
        <p:grpSpPr>
          <a:xfrm>
            <a:off x="7019870" y="2712446"/>
            <a:ext cx="4494780" cy="410475"/>
            <a:chOff x="7019869" y="2681710"/>
            <a:chExt cx="4494780" cy="410475"/>
          </a:xfrm>
        </p:grpSpPr>
        <p:grpSp>
          <p:nvGrpSpPr>
            <p:cNvPr id="7" name="Group 6"/>
            <p:cNvGrpSpPr/>
            <p:nvPr/>
          </p:nvGrpSpPr>
          <p:grpSpPr>
            <a:xfrm>
              <a:off x="7019869" y="2681710"/>
              <a:ext cx="4494780" cy="410475"/>
              <a:chOff x="4308373" y="4137587"/>
              <a:chExt cx="4495820" cy="410570"/>
            </a:xfrm>
          </p:grpSpPr>
          <p:pic>
            <p:nvPicPr>
              <p:cNvPr id="8" name="Picture 8" descr="Pending Buyer Validation2"/>
              <p:cNvPicPr>
                <a:picLocks noChangeAspect="1" noChangeArrowheads="1"/>
              </p:cNvPicPr>
              <p:nvPr/>
            </p:nvPicPr>
            <p:blipFill>
              <a:blip r:embed="rId2" cstate="print"/>
              <a:srcRect/>
              <a:stretch>
                <a:fillRect/>
              </a:stretch>
            </p:blipFill>
            <p:spPr>
              <a:xfrm>
                <a:off x="4308373" y="4137587"/>
                <a:ext cx="4495820" cy="410570"/>
              </a:xfrm>
              <a:prstGeom prst="rect">
                <a:avLst/>
              </a:prstGeom>
              <a:noFill/>
              <a:ln>
                <a:solidFill>
                  <a:schemeClr val="tx1"/>
                </a:solidFill>
              </a:ln>
            </p:spPr>
          </p:pic>
          <p:sp>
            <p:nvSpPr>
              <p:cNvPr id="9" name="Rectangle 8"/>
              <p:cNvSpPr/>
              <p:nvPr/>
            </p:nvSpPr>
            <p:spPr bwMode="gray">
              <a:xfrm>
                <a:off x="7278114" y="4196122"/>
                <a:ext cx="1499616" cy="293499"/>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10" name="Rectangle 9">
              <a:extLst>
                <a:ext uri="{FF2B5EF4-FFF2-40B4-BE49-F238E27FC236}">
                  <a16:creationId xmlns:a16="http://schemas.microsoft.com/office/drawing/2014/main" id="{F2AEAFA5-55F2-46F7-94D7-2B3F6BEF92A3}"/>
                </a:ext>
              </a:extLst>
            </p:cNvPr>
            <p:cNvSpPr/>
            <p:nvPr/>
          </p:nvSpPr>
          <p:spPr bwMode="gray">
            <a:xfrm>
              <a:off x="7025011" y="2775422"/>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grpSp>
        <p:nvGrpSpPr>
          <p:cNvPr id="4" name="Group 3">
            <a:extLst>
              <a:ext uri="{FF2B5EF4-FFF2-40B4-BE49-F238E27FC236}">
                <a16:creationId xmlns:a16="http://schemas.microsoft.com/office/drawing/2014/main" id="{849D3D9A-D180-4F74-ABCD-B91A2A40A67F}"/>
              </a:ext>
            </a:extLst>
          </p:cNvPr>
          <p:cNvGrpSpPr/>
          <p:nvPr/>
        </p:nvGrpSpPr>
        <p:grpSpPr>
          <a:xfrm>
            <a:off x="7362602" y="1368881"/>
            <a:ext cx="4152048" cy="403653"/>
            <a:chOff x="7362602" y="1368881"/>
            <a:chExt cx="4152048" cy="403653"/>
          </a:xfrm>
        </p:grpSpPr>
        <p:pic>
          <p:nvPicPr>
            <p:cNvPr id="6" name="Picture 5" descr="published"/>
            <p:cNvPicPr>
              <a:picLocks noChangeAspect="1" noChangeArrowheads="1"/>
            </p:cNvPicPr>
            <p:nvPr/>
          </p:nvPicPr>
          <p:blipFill>
            <a:blip r:embed="rId3" cstate="print"/>
            <a:srcRect/>
            <a:stretch>
              <a:fillRect/>
            </a:stretch>
          </p:blipFill>
          <p:spPr>
            <a:xfrm>
              <a:off x="7362602" y="1368881"/>
              <a:ext cx="4152048" cy="403653"/>
            </a:xfrm>
            <a:prstGeom prst="rect">
              <a:avLst/>
            </a:prstGeom>
            <a:noFill/>
            <a:ln>
              <a:solidFill>
                <a:schemeClr val="tx1"/>
              </a:solidFill>
            </a:ln>
          </p:spPr>
        </p:pic>
        <p:sp>
          <p:nvSpPr>
            <p:cNvPr id="11" name="Rectangle 10">
              <a:extLst>
                <a:ext uri="{FF2B5EF4-FFF2-40B4-BE49-F238E27FC236}">
                  <a16:creationId xmlns:a16="http://schemas.microsoft.com/office/drawing/2014/main" id="{F21E9E7D-7799-4444-8A89-6EEE4C281BD8}"/>
                </a:ext>
              </a:extLst>
            </p:cNvPr>
            <p:cNvSpPr/>
            <p:nvPr/>
          </p:nvSpPr>
          <p:spPr bwMode="gray">
            <a:xfrm>
              <a:off x="7362602" y="1458830"/>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spTree>
    <p:extLst>
      <p:ext uri="{BB962C8B-B14F-4D97-AF65-F5344CB8AC3E}">
        <p14:creationId xmlns:p14="http://schemas.microsoft.com/office/powerpoint/2010/main" val="986109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a:t>
            </a:r>
            <a:r>
              <a:rPr lang="hu-HU" dirty="0"/>
              <a:t>/Errors</a:t>
            </a:r>
            <a:endParaRPr lang="en-US" dirty="0"/>
          </a:p>
        </p:txBody>
      </p:sp>
      <p:sp>
        <p:nvSpPr>
          <p:cNvPr id="12" name="Rectangle 11"/>
          <p:cNvSpPr/>
          <p:nvPr/>
        </p:nvSpPr>
        <p:spPr>
          <a:xfrm>
            <a:off x="325336" y="1306230"/>
            <a:ext cx="2295290" cy="338476"/>
          </a:xfrm>
          <a:prstGeom prst="rect">
            <a:avLst/>
          </a:prstGeom>
        </p:spPr>
        <p:txBody>
          <a:bodyPr wrap="none">
            <a:spAutoFit/>
          </a:bodyPr>
          <a:lstStyle/>
          <a:p>
            <a:r>
              <a:rPr lang="en-US" altLang="zh-TW" sz="1600" dirty="0">
                <a:ea typeface="新細明體" pitchFamily="18" charset="-120"/>
              </a:rPr>
              <a:t>Errors can occur when:</a:t>
            </a:r>
          </a:p>
        </p:txBody>
      </p:sp>
      <p:sp>
        <p:nvSpPr>
          <p:cNvPr id="14" name="Rectangle 13"/>
          <p:cNvSpPr/>
          <p:nvPr/>
        </p:nvSpPr>
        <p:spPr>
          <a:xfrm>
            <a:off x="325336" y="1683675"/>
            <a:ext cx="6094589" cy="338476"/>
          </a:xfrm>
          <a:prstGeom prst="rect">
            <a:avLst/>
          </a:prstGeom>
        </p:spPr>
        <p:txBody>
          <a:bodyPr>
            <a:spAutoFit/>
          </a:bodyPr>
          <a:lstStyle/>
          <a:p>
            <a:pPr marL="285693" indent="-285693">
              <a:buClr>
                <a:schemeClr val="accent1"/>
              </a:buClr>
              <a:buFont typeface="Arial" panose="020B0604020202020204" pitchFamily="34" charset="0"/>
              <a:buChar char="•"/>
            </a:pPr>
            <a:r>
              <a:rPr lang="en-US" altLang="zh-TW" sz="1600" dirty="0">
                <a:ea typeface="新細明體" pitchFamily="18" charset="-120"/>
              </a:rPr>
              <a:t>Validating against the high-level Ariba Network rules. </a:t>
            </a:r>
          </a:p>
        </p:txBody>
      </p:sp>
      <p:sp>
        <p:nvSpPr>
          <p:cNvPr id="20" name="Rectangle 19"/>
          <p:cNvSpPr/>
          <p:nvPr/>
        </p:nvSpPr>
        <p:spPr>
          <a:xfrm>
            <a:off x="325336" y="2790086"/>
            <a:ext cx="6094589" cy="707722"/>
          </a:xfrm>
          <a:prstGeom prst="rect">
            <a:avLst/>
          </a:prstGeom>
        </p:spPr>
        <p:txBody>
          <a:bodyPr>
            <a:spAutoFit/>
          </a:bodyPr>
          <a:lstStyle/>
          <a:p>
            <a:pPr marL="342831" indent="-342831">
              <a:buClr>
                <a:schemeClr val="accent1"/>
              </a:buClr>
              <a:buFont typeface="+mj-lt"/>
              <a:buAutoNum type="arabicPeriod"/>
            </a:pPr>
            <a:endParaRPr lang="en-US" altLang="zh-TW" sz="2400" dirty="0">
              <a:ea typeface="新細明體" pitchFamily="18" charset="-120"/>
            </a:endParaRPr>
          </a:p>
          <a:p>
            <a:pPr marL="285693" indent="-285693">
              <a:buClr>
                <a:schemeClr val="accent1"/>
              </a:buClr>
              <a:buFont typeface="Arial" panose="020B0604020202020204" pitchFamily="34" charset="0"/>
              <a:buChar char="•"/>
            </a:pPr>
            <a:r>
              <a:rPr lang="en-US" altLang="zh-TW" sz="1600" dirty="0">
                <a:ea typeface="新細明體" pitchFamily="18" charset="-120"/>
              </a:rPr>
              <a:t>Validating against </a:t>
            </a:r>
            <a:r>
              <a:rPr lang="en-US" sz="1600" b="1" dirty="0"/>
              <a:t>&lt;BUYER&gt;</a:t>
            </a:r>
            <a:r>
              <a:rPr lang="en-US" altLang="zh-TW" sz="1600" dirty="0">
                <a:ea typeface="新細明體" pitchFamily="18" charset="-120"/>
              </a:rPr>
              <a:t>-specific validation rules. </a:t>
            </a:r>
          </a:p>
        </p:txBody>
      </p:sp>
      <p:sp>
        <p:nvSpPr>
          <p:cNvPr id="24" name="Rectangle 23"/>
          <p:cNvSpPr/>
          <p:nvPr/>
        </p:nvSpPr>
        <p:spPr>
          <a:xfrm>
            <a:off x="325336" y="5847736"/>
            <a:ext cx="11541329" cy="584640"/>
          </a:xfrm>
          <a:prstGeom prst="rect">
            <a:avLst/>
          </a:prstGeom>
        </p:spPr>
        <p:txBody>
          <a:bodyPr wrap="square">
            <a:spAutoFit/>
          </a:bodyPr>
          <a:lstStyle/>
          <a:p>
            <a:pPr algn="just"/>
            <a:r>
              <a:rPr lang="en-US" altLang="zh-TW" sz="1600" b="1" dirty="0">
                <a:solidFill>
                  <a:srgbClr val="FFC000"/>
                </a:solidFill>
                <a:ea typeface="新細明體" pitchFamily="18" charset="-120"/>
              </a:rPr>
              <a:t>Note: </a:t>
            </a:r>
            <a:r>
              <a:rPr lang="en-US" altLang="zh-TW" sz="1600" dirty="0">
                <a:ea typeface="新細明體" pitchFamily="18" charset="-120"/>
              </a:rPr>
              <a:t>Even if a catalog passes the high-level Ariba Network validation rules, you could still receive a notification within 24 hours informing you the catalog has failed the </a:t>
            </a:r>
            <a:r>
              <a:rPr lang="en-US" sz="1600" b="1" dirty="0"/>
              <a:t>&lt;BUYER&gt; </a:t>
            </a:r>
            <a:r>
              <a:rPr lang="en-US" altLang="zh-TW" sz="1600" dirty="0">
                <a:ea typeface="新細明體" pitchFamily="18" charset="-120"/>
              </a:rPr>
              <a:t>-specific catalog validation rules.</a:t>
            </a:r>
          </a:p>
        </p:txBody>
      </p:sp>
      <p:grpSp>
        <p:nvGrpSpPr>
          <p:cNvPr id="7" name="Group 6">
            <a:extLst>
              <a:ext uri="{FF2B5EF4-FFF2-40B4-BE49-F238E27FC236}">
                <a16:creationId xmlns:a16="http://schemas.microsoft.com/office/drawing/2014/main" id="{F15587B3-321C-4B18-BE28-C4AF128C9823}"/>
              </a:ext>
            </a:extLst>
          </p:cNvPr>
          <p:cNvGrpSpPr/>
          <p:nvPr/>
        </p:nvGrpSpPr>
        <p:grpSpPr>
          <a:xfrm>
            <a:off x="3324349" y="3646829"/>
            <a:ext cx="8590598" cy="435877"/>
            <a:chOff x="2620626" y="3823634"/>
            <a:chExt cx="8590598" cy="435877"/>
          </a:xfrm>
        </p:grpSpPr>
        <p:grpSp>
          <p:nvGrpSpPr>
            <p:cNvPr id="25" name="Group 24">
              <a:extLst>
                <a:ext uri="{FF2B5EF4-FFF2-40B4-BE49-F238E27FC236}">
                  <a16:creationId xmlns:a16="http://schemas.microsoft.com/office/drawing/2014/main" id="{0F1EB455-ECC3-4668-A307-998088680174}"/>
                </a:ext>
              </a:extLst>
            </p:cNvPr>
            <p:cNvGrpSpPr/>
            <p:nvPr/>
          </p:nvGrpSpPr>
          <p:grpSpPr>
            <a:xfrm>
              <a:off x="2620626" y="3823634"/>
              <a:ext cx="8590598" cy="435877"/>
              <a:chOff x="17858" y="4371109"/>
              <a:chExt cx="8592587" cy="403858"/>
            </a:xfrm>
          </p:grpSpPr>
          <p:pic>
            <p:nvPicPr>
              <p:cNvPr id="26" name="Picture 25">
                <a:extLst>
                  <a:ext uri="{FF2B5EF4-FFF2-40B4-BE49-F238E27FC236}">
                    <a16:creationId xmlns:a16="http://schemas.microsoft.com/office/drawing/2014/main" id="{5ED7BDB1-A012-4C96-9EBA-2CBD75BB8E72}"/>
                  </a:ext>
                </a:extLst>
              </p:cNvPr>
              <p:cNvPicPr>
                <a:picLocks noChangeAspect="1"/>
              </p:cNvPicPr>
              <p:nvPr/>
            </p:nvPicPr>
            <p:blipFill>
              <a:blip r:embed="rId2"/>
              <a:stretch>
                <a:fillRect/>
              </a:stretch>
            </p:blipFill>
            <p:spPr>
              <a:xfrm>
                <a:off x="17858" y="4412702"/>
                <a:ext cx="8592587" cy="330341"/>
              </a:xfrm>
              <a:prstGeom prst="rect">
                <a:avLst/>
              </a:prstGeom>
            </p:spPr>
          </p:pic>
          <p:sp>
            <p:nvSpPr>
              <p:cNvPr id="27" name="Rectangle 26">
                <a:extLst>
                  <a:ext uri="{FF2B5EF4-FFF2-40B4-BE49-F238E27FC236}">
                    <a16:creationId xmlns:a16="http://schemas.microsoft.com/office/drawing/2014/main" id="{06105B1F-BBF5-49DE-97E7-97396C9A3F25}"/>
                  </a:ext>
                </a:extLst>
              </p:cNvPr>
              <p:cNvSpPr/>
              <p:nvPr/>
            </p:nvSpPr>
            <p:spPr bwMode="gray">
              <a:xfrm>
                <a:off x="6709216" y="4371109"/>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28" name="Rectangle 27">
              <a:extLst>
                <a:ext uri="{FF2B5EF4-FFF2-40B4-BE49-F238E27FC236}">
                  <a16:creationId xmlns:a16="http://schemas.microsoft.com/office/drawing/2014/main" id="{DA2FC0BB-873F-415D-A0E3-90A3CEF33443}"/>
                </a:ext>
              </a:extLst>
            </p:cNvPr>
            <p:cNvSpPr/>
            <p:nvPr/>
          </p:nvSpPr>
          <p:spPr bwMode="gray">
            <a:xfrm>
              <a:off x="6370983" y="3906382"/>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grpSp>
        <p:nvGrpSpPr>
          <p:cNvPr id="9" name="Group 8">
            <a:extLst>
              <a:ext uri="{FF2B5EF4-FFF2-40B4-BE49-F238E27FC236}">
                <a16:creationId xmlns:a16="http://schemas.microsoft.com/office/drawing/2014/main" id="{5EC8CD89-31FB-4779-9F65-01018C94B441}"/>
              </a:ext>
            </a:extLst>
          </p:cNvPr>
          <p:cNvGrpSpPr/>
          <p:nvPr/>
        </p:nvGrpSpPr>
        <p:grpSpPr>
          <a:xfrm>
            <a:off x="3372631" y="2058892"/>
            <a:ext cx="8494035" cy="862735"/>
            <a:chOff x="3372631" y="2058892"/>
            <a:chExt cx="8494035" cy="862735"/>
          </a:xfrm>
        </p:grpSpPr>
        <p:grpSp>
          <p:nvGrpSpPr>
            <p:cNvPr id="8" name="Group 7">
              <a:extLst>
                <a:ext uri="{FF2B5EF4-FFF2-40B4-BE49-F238E27FC236}">
                  <a16:creationId xmlns:a16="http://schemas.microsoft.com/office/drawing/2014/main" id="{AA61D636-5D70-43E7-BF5E-2D0FFFD67A22}"/>
                </a:ext>
              </a:extLst>
            </p:cNvPr>
            <p:cNvGrpSpPr/>
            <p:nvPr/>
          </p:nvGrpSpPr>
          <p:grpSpPr>
            <a:xfrm>
              <a:off x="3372631" y="2058892"/>
              <a:ext cx="8494035" cy="862735"/>
              <a:chOff x="3372631" y="2058892"/>
              <a:chExt cx="8494035" cy="862735"/>
            </a:xfrm>
          </p:grpSpPr>
          <p:grpSp>
            <p:nvGrpSpPr>
              <p:cNvPr id="15" name="Group 14"/>
              <p:cNvGrpSpPr/>
              <p:nvPr/>
            </p:nvGrpSpPr>
            <p:grpSpPr>
              <a:xfrm>
                <a:off x="3372631" y="2058892"/>
                <a:ext cx="8494035" cy="862735"/>
                <a:chOff x="324000" y="2639551"/>
                <a:chExt cx="8496001" cy="862935"/>
              </a:xfrm>
            </p:grpSpPr>
            <p:grpSp>
              <p:nvGrpSpPr>
                <p:cNvPr id="16" name="Group 15"/>
                <p:cNvGrpSpPr/>
                <p:nvPr/>
              </p:nvGrpSpPr>
              <p:grpSpPr>
                <a:xfrm>
                  <a:off x="324000" y="2639551"/>
                  <a:ext cx="8496000" cy="862935"/>
                  <a:chOff x="4030570" y="1542546"/>
                  <a:chExt cx="4789430" cy="862935"/>
                </a:xfrm>
              </p:grpSpPr>
              <p:pic>
                <p:nvPicPr>
                  <p:cNvPr id="18" name="Picture 17"/>
                  <p:cNvPicPr>
                    <a:picLocks noChangeAspect="1"/>
                  </p:cNvPicPr>
                  <p:nvPr/>
                </p:nvPicPr>
                <p:blipFill>
                  <a:blip r:embed="rId3"/>
                  <a:stretch>
                    <a:fillRect/>
                  </a:stretch>
                </p:blipFill>
                <p:spPr>
                  <a:xfrm>
                    <a:off x="4030570" y="1542546"/>
                    <a:ext cx="4789430" cy="342900"/>
                  </a:xfrm>
                  <a:prstGeom prst="rect">
                    <a:avLst/>
                  </a:prstGeom>
                </p:spPr>
              </p:pic>
              <p:pic>
                <p:nvPicPr>
                  <p:cNvPr id="19" name="Picture 18"/>
                  <p:cNvPicPr>
                    <a:picLocks noChangeAspect="1"/>
                  </p:cNvPicPr>
                  <p:nvPr/>
                </p:nvPicPr>
                <p:blipFill>
                  <a:blip r:embed="rId4"/>
                  <a:stretch>
                    <a:fillRect/>
                  </a:stretch>
                </p:blipFill>
                <p:spPr>
                  <a:xfrm>
                    <a:off x="4030570" y="1885446"/>
                    <a:ext cx="4789430" cy="520035"/>
                  </a:xfrm>
                  <a:prstGeom prst="rect">
                    <a:avLst/>
                  </a:prstGeom>
                </p:spPr>
              </p:pic>
            </p:grpSp>
            <p:sp>
              <p:nvSpPr>
                <p:cNvPr id="17" name="Rectangle 16"/>
                <p:cNvSpPr/>
                <p:nvPr/>
              </p:nvSpPr>
              <p:spPr bwMode="gray">
                <a:xfrm>
                  <a:off x="8158349" y="2928014"/>
                  <a:ext cx="661652" cy="574472"/>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29" name="Rectangle 28">
                <a:extLst>
                  <a:ext uri="{FF2B5EF4-FFF2-40B4-BE49-F238E27FC236}">
                    <a16:creationId xmlns:a16="http://schemas.microsoft.com/office/drawing/2014/main" id="{03089AA9-50DE-45FA-9593-5743E63D9F8F}"/>
                  </a:ext>
                </a:extLst>
              </p:cNvPr>
              <p:cNvSpPr/>
              <p:nvPr/>
            </p:nvSpPr>
            <p:spPr bwMode="gray">
              <a:xfrm>
                <a:off x="6756422" y="2507835"/>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sp>
          <p:nvSpPr>
            <p:cNvPr id="30" name="Rectangle 29">
              <a:extLst>
                <a:ext uri="{FF2B5EF4-FFF2-40B4-BE49-F238E27FC236}">
                  <a16:creationId xmlns:a16="http://schemas.microsoft.com/office/drawing/2014/main" id="{D9A39D9E-AC2F-45AF-9E4F-7E23AFEFED12}"/>
                </a:ext>
              </a:extLst>
            </p:cNvPr>
            <p:cNvSpPr/>
            <p:nvPr/>
          </p:nvSpPr>
          <p:spPr bwMode="gray">
            <a:xfrm>
              <a:off x="8443075" y="2523770"/>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spTree>
    <p:extLst>
      <p:ext uri="{BB962C8B-B14F-4D97-AF65-F5344CB8AC3E}">
        <p14:creationId xmlns:p14="http://schemas.microsoft.com/office/powerpoint/2010/main" val="4080446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Correct Errors Found by Ariba Network</a:t>
            </a:r>
          </a:p>
        </p:txBody>
      </p:sp>
      <p:sp>
        <p:nvSpPr>
          <p:cNvPr id="5" name="Rectangle 4"/>
          <p:cNvSpPr/>
          <p:nvPr/>
        </p:nvSpPr>
        <p:spPr>
          <a:xfrm>
            <a:off x="325336" y="1412921"/>
            <a:ext cx="11542528" cy="338476"/>
          </a:xfrm>
          <a:prstGeom prst="rect">
            <a:avLst/>
          </a:prstGeom>
        </p:spPr>
        <p:txBody>
          <a:bodyPr wrap="square">
            <a:spAutoFit/>
          </a:bodyPr>
          <a:lstStyle/>
          <a:p>
            <a:pPr marL="285693" indent="-285693">
              <a:spcBef>
                <a:spcPct val="30000"/>
              </a:spcBef>
              <a:buClr>
                <a:schemeClr val="accent1"/>
              </a:buClr>
              <a:buSzPct val="100000"/>
              <a:buFont typeface="Arial" panose="020B0604020202020204" pitchFamily="34" charset="0"/>
              <a:buChar char="•"/>
              <a:defRPr/>
            </a:pPr>
            <a:r>
              <a:rPr lang="en-US" altLang="zh-TW" sz="1600" kern="0" dirty="0"/>
              <a:t>Click the “</a:t>
            </a:r>
            <a:r>
              <a:rPr lang="en-US" altLang="zh-TW" sz="1600" b="1" kern="0" dirty="0"/>
              <a:t>View/Edit</a:t>
            </a:r>
            <a:r>
              <a:rPr lang="en-US" altLang="zh-TW" sz="1600" kern="0" dirty="0"/>
              <a:t>” button on the dashboard</a:t>
            </a:r>
          </a:p>
        </p:txBody>
      </p:sp>
      <p:pic>
        <p:nvPicPr>
          <p:cNvPr id="6" name="Picture 5"/>
          <p:cNvPicPr>
            <a:picLocks noChangeAspect="1"/>
          </p:cNvPicPr>
          <p:nvPr/>
        </p:nvPicPr>
        <p:blipFill>
          <a:blip r:embed="rId2"/>
          <a:stretch>
            <a:fillRect/>
          </a:stretch>
        </p:blipFill>
        <p:spPr>
          <a:xfrm>
            <a:off x="3931236" y="1853929"/>
            <a:ext cx="7973689" cy="640406"/>
          </a:xfrm>
          <a:prstGeom prst="rect">
            <a:avLst/>
          </a:prstGeom>
        </p:spPr>
      </p:pic>
      <p:sp>
        <p:nvSpPr>
          <p:cNvPr id="7" name="Rectangle 6"/>
          <p:cNvSpPr/>
          <p:nvPr/>
        </p:nvSpPr>
        <p:spPr bwMode="gray">
          <a:xfrm>
            <a:off x="4353414" y="2009638"/>
            <a:ext cx="999152" cy="39404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8" name="Rectangle 7"/>
          <p:cNvSpPr/>
          <p:nvPr/>
        </p:nvSpPr>
        <p:spPr>
          <a:xfrm>
            <a:off x="325336" y="2558950"/>
            <a:ext cx="6094589" cy="338476"/>
          </a:xfrm>
          <a:prstGeom prst="rect">
            <a:avLst/>
          </a:prstGeom>
        </p:spPr>
        <p:txBody>
          <a:bodyPr>
            <a:spAutoFit/>
          </a:bodyPr>
          <a:lstStyle/>
          <a:p>
            <a:pPr marL="285693" indent="-285693">
              <a:spcBef>
                <a:spcPct val="30000"/>
              </a:spcBef>
              <a:buClr>
                <a:schemeClr val="accent1"/>
              </a:buClr>
              <a:buSzPct val="100000"/>
              <a:buFont typeface="Arial" panose="020B0604020202020204" pitchFamily="34" charset="0"/>
              <a:buChar char="•"/>
              <a:defRPr/>
            </a:pPr>
            <a:r>
              <a:rPr lang="hu-HU" altLang="zh-TW" sz="1600" kern="0" dirty="0"/>
              <a:t>On tab 3 </a:t>
            </a:r>
            <a:r>
              <a:rPr lang="en-US" altLang="zh-TW" sz="1600" kern="0" dirty="0"/>
              <a:t>“</a:t>
            </a:r>
            <a:r>
              <a:rPr lang="hu-HU" altLang="zh-TW" sz="1600" b="1" kern="0" dirty="0"/>
              <a:t>Errors</a:t>
            </a:r>
            <a:r>
              <a:rPr lang="en-US" altLang="zh-TW" sz="1600" kern="0" dirty="0"/>
              <a:t>” </a:t>
            </a:r>
            <a:r>
              <a:rPr lang="hu-HU" altLang="zh-TW" sz="1600" kern="0" dirty="0"/>
              <a:t>review the error details</a:t>
            </a:r>
            <a:endParaRPr lang="en-US" altLang="zh-TW" sz="1600" kern="0" dirty="0"/>
          </a:p>
        </p:txBody>
      </p:sp>
      <p:grpSp>
        <p:nvGrpSpPr>
          <p:cNvPr id="9" name="Group 8"/>
          <p:cNvGrpSpPr/>
          <p:nvPr/>
        </p:nvGrpSpPr>
        <p:grpSpPr>
          <a:xfrm>
            <a:off x="3968299" y="2980077"/>
            <a:ext cx="7899566" cy="2692506"/>
            <a:chOff x="588306" y="3201058"/>
            <a:chExt cx="7901395" cy="2693129"/>
          </a:xfrm>
        </p:grpSpPr>
        <p:pic>
          <p:nvPicPr>
            <p:cNvPr id="10" name="Picture 9"/>
            <p:cNvPicPr>
              <a:picLocks noChangeAspect="1"/>
            </p:cNvPicPr>
            <p:nvPr/>
          </p:nvPicPr>
          <p:blipFill rotWithShape="1">
            <a:blip r:embed="rId3"/>
            <a:srcRect b="19162"/>
            <a:stretch/>
          </p:blipFill>
          <p:spPr>
            <a:xfrm>
              <a:off x="588306" y="3201058"/>
              <a:ext cx="7901395" cy="2693129"/>
            </a:xfrm>
            <a:prstGeom prst="rect">
              <a:avLst/>
            </a:prstGeom>
          </p:spPr>
        </p:pic>
        <p:sp>
          <p:nvSpPr>
            <p:cNvPr id="11" name="Right Arrow 10"/>
            <p:cNvSpPr/>
            <p:nvPr/>
          </p:nvSpPr>
          <p:spPr bwMode="gray">
            <a:xfrm rot="10800000">
              <a:off x="1646217" y="4586605"/>
              <a:ext cx="713923" cy="423957"/>
            </a:xfrm>
            <a:prstGeom prst="rightArrow">
              <a:avLst>
                <a:gd name="adj1" fmla="val 50000"/>
                <a:gd name="adj2" fmla="val 73317"/>
              </a:avLst>
            </a:prstGeom>
            <a:solidFill>
              <a:schemeClr val="accent1"/>
            </a:solidFill>
            <a:ln w="6350" algn="ctr">
              <a:no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851924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a:xfrm>
            <a:off x="268357" y="1375046"/>
            <a:ext cx="11827565" cy="677108"/>
          </a:xfrm>
        </p:spPr>
        <p:txBody>
          <a:bodyPr/>
          <a:lstStyle/>
          <a:p>
            <a:r>
              <a:rPr lang="en-US" dirty="0"/>
              <a:t>Updating an </a:t>
            </a:r>
            <a:r>
              <a:rPr lang="en-US" dirty="0">
                <a:solidFill>
                  <a:schemeClr val="accent1"/>
                </a:solidFill>
              </a:rPr>
              <a:t>Excel Catalog on Ariba Network</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xfrm>
            <a:off x="0" y="3415461"/>
            <a:ext cx="12195175" cy="3430800"/>
          </a:xfrm>
          <a:prstGeom prst="rect">
            <a:avLst/>
          </a:prstGeom>
        </p:spPr>
      </p:pic>
    </p:spTree>
    <p:extLst>
      <p:ext uri="{BB962C8B-B14F-4D97-AF65-F5344CB8AC3E}">
        <p14:creationId xmlns:p14="http://schemas.microsoft.com/office/powerpoint/2010/main" val="33913099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320687" y="321358"/>
            <a:ext cx="8496000" cy="369332"/>
          </a:xfrm>
        </p:spPr>
        <p:txBody>
          <a:bodyPr/>
          <a:lstStyle/>
          <a:p>
            <a:pPr eaLnBrk="1" hangingPunct="1"/>
            <a:r>
              <a:rPr lang="en-US" dirty="0"/>
              <a:t>Catalog Update – Step 1</a:t>
            </a:r>
          </a:p>
        </p:txBody>
      </p:sp>
      <p:sp>
        <p:nvSpPr>
          <p:cNvPr id="3" name="Text Box 4"/>
          <p:cNvSpPr txBox="1">
            <a:spLocks noChangeArrowheads="1"/>
          </p:cNvSpPr>
          <p:nvPr/>
        </p:nvSpPr>
        <p:spPr bwMode="auto">
          <a:xfrm>
            <a:off x="1906588" y="1117677"/>
            <a:ext cx="82296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fr-FR"/>
          </a:p>
        </p:txBody>
      </p:sp>
      <p:sp>
        <p:nvSpPr>
          <p:cNvPr id="4" name="Text Box 6"/>
          <p:cNvSpPr txBox="1">
            <a:spLocks noChangeArrowheads="1"/>
          </p:cNvSpPr>
          <p:nvPr/>
        </p:nvSpPr>
        <p:spPr bwMode="auto">
          <a:xfrm>
            <a:off x="320686" y="1286479"/>
            <a:ext cx="8424750" cy="569936"/>
          </a:xfrm>
          <a:prstGeom prst="rect">
            <a:avLst/>
          </a:prstGeom>
          <a:noFill/>
          <a:ln w="28575">
            <a:noFill/>
            <a:miter lim="800000"/>
            <a:headEnd/>
            <a:tailEnd/>
          </a:ln>
        </p:spPr>
        <p:txBody>
          <a:bodyPr wrap="square" lIns="76743" tIns="38372" rIns="76743" bIns="38372">
            <a:spAutoFit/>
          </a:bodyPr>
          <a:lstStyle/>
          <a:p>
            <a:pPr algn="just"/>
            <a:r>
              <a:rPr lang="en-US" altLang="zh-TW" sz="1600" b="1" dirty="0">
                <a:solidFill>
                  <a:srgbClr val="FFC000"/>
                </a:solidFill>
                <a:ea typeface="新細明體" pitchFamily="18" charset="-120"/>
              </a:rPr>
              <a:t>When updating a catalog, it is not necessary to create a new standard. It is important to maintain the same catalog subscription name. </a:t>
            </a:r>
          </a:p>
        </p:txBody>
      </p:sp>
      <p:sp>
        <p:nvSpPr>
          <p:cNvPr id="25" name="AutoShape 2"/>
          <p:cNvSpPr>
            <a:spLocks noChangeArrowheads="1"/>
          </p:cNvSpPr>
          <p:nvPr/>
        </p:nvSpPr>
        <p:spPr bwMode="auto">
          <a:xfrm>
            <a:off x="320686" y="200139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26" name="AutoShape 2"/>
          <p:cNvSpPr>
            <a:spLocks noChangeArrowheads="1"/>
          </p:cNvSpPr>
          <p:nvPr/>
        </p:nvSpPr>
        <p:spPr bwMode="auto">
          <a:xfrm>
            <a:off x="325464" y="259534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2</a:t>
            </a:r>
            <a:r>
              <a:rPr lang="en-US" sz="1600" b="1" dirty="0">
                <a:solidFill>
                  <a:schemeClr val="bg1"/>
                </a:solidFill>
              </a:rPr>
              <a:t>   </a:t>
            </a:r>
            <a:endParaRPr lang="en-US" sz="1600" b="1" dirty="0">
              <a:solidFill>
                <a:schemeClr val="accent1"/>
              </a:solidFill>
            </a:endParaRPr>
          </a:p>
        </p:txBody>
      </p:sp>
      <p:sp>
        <p:nvSpPr>
          <p:cNvPr id="27" name="AutoShape 2"/>
          <p:cNvSpPr>
            <a:spLocks noChangeArrowheads="1"/>
          </p:cNvSpPr>
          <p:nvPr/>
        </p:nvSpPr>
        <p:spPr bwMode="auto">
          <a:xfrm>
            <a:off x="320686" y="3190430"/>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3</a:t>
            </a:r>
            <a:r>
              <a:rPr lang="en-US" sz="1600" b="1" dirty="0">
                <a:solidFill>
                  <a:schemeClr val="bg1"/>
                </a:solidFill>
              </a:rPr>
              <a:t>   </a:t>
            </a:r>
            <a:endParaRPr lang="en-US" sz="1600" b="1" dirty="0">
              <a:solidFill>
                <a:schemeClr val="accent1"/>
              </a:solidFill>
            </a:endParaRPr>
          </a:p>
        </p:txBody>
      </p:sp>
      <p:sp>
        <p:nvSpPr>
          <p:cNvPr id="6" name="TextBox 5"/>
          <p:cNvSpPr txBox="1"/>
          <p:nvPr/>
        </p:nvSpPr>
        <p:spPr>
          <a:xfrm>
            <a:off x="852553" y="2104712"/>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Select your catalog</a:t>
            </a:r>
            <a:endParaRPr lang="en-US" sz="1600" kern="0" dirty="0" err="1">
              <a:ea typeface="Arial Unicode MS" pitchFamily="34" charset="-128"/>
              <a:cs typeface="Arial Unicode MS" pitchFamily="34" charset="-128"/>
            </a:endParaRPr>
          </a:p>
        </p:txBody>
      </p:sp>
      <p:sp>
        <p:nvSpPr>
          <p:cNvPr id="28" name="TextBox 27"/>
          <p:cNvSpPr txBox="1"/>
          <p:nvPr/>
        </p:nvSpPr>
        <p:spPr>
          <a:xfrm>
            <a:off x="852553" y="2675107"/>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View/Edit</a:t>
            </a:r>
            <a:endParaRPr lang="en-US" sz="1600" b="1" kern="0" dirty="0" err="1">
              <a:ea typeface="Arial Unicode MS" pitchFamily="34" charset="-128"/>
              <a:cs typeface="Arial Unicode MS" pitchFamily="34" charset="-128"/>
            </a:endParaRPr>
          </a:p>
        </p:txBody>
      </p:sp>
      <p:sp>
        <p:nvSpPr>
          <p:cNvPr id="29" name="TextBox 28"/>
          <p:cNvSpPr txBox="1"/>
          <p:nvPr/>
        </p:nvSpPr>
        <p:spPr>
          <a:xfrm>
            <a:off x="845076" y="3270192"/>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Content</a:t>
            </a:r>
            <a:endParaRPr lang="en-US" sz="1600" b="1" kern="0" dirty="0" err="1">
              <a:ea typeface="Arial Unicode MS" pitchFamily="34" charset="-128"/>
              <a:cs typeface="Arial Unicode MS" pitchFamily="34" charset="-128"/>
            </a:endParaRPr>
          </a:p>
        </p:txBody>
      </p:sp>
      <p:sp>
        <p:nvSpPr>
          <p:cNvPr id="30" name="AutoShape 2"/>
          <p:cNvSpPr>
            <a:spLocks noChangeArrowheads="1"/>
          </p:cNvSpPr>
          <p:nvPr/>
        </p:nvSpPr>
        <p:spPr bwMode="auto">
          <a:xfrm>
            <a:off x="320686" y="378437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en-US" sz="1600" b="1" dirty="0">
                <a:solidFill>
                  <a:schemeClr val="bg1"/>
                </a:solidFill>
              </a:rPr>
              <a:t>   </a:t>
            </a:r>
            <a:endParaRPr lang="en-US" sz="1600" b="1" dirty="0">
              <a:solidFill>
                <a:schemeClr val="accent1"/>
              </a:solidFill>
            </a:endParaRPr>
          </a:p>
        </p:txBody>
      </p:sp>
      <p:sp>
        <p:nvSpPr>
          <p:cNvPr id="31" name="TextBox 30"/>
          <p:cNvSpPr txBox="1"/>
          <p:nvPr/>
        </p:nvSpPr>
        <p:spPr>
          <a:xfrm>
            <a:off x="852552" y="3864139"/>
            <a:ext cx="3341517"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Download Catalog File</a:t>
            </a:r>
            <a:endParaRPr lang="en-US" sz="1600" b="1" kern="0" dirty="0" err="1">
              <a:ea typeface="Arial Unicode MS" pitchFamily="34" charset="-128"/>
              <a:cs typeface="Arial Unicode MS" pitchFamily="34" charset="-128"/>
            </a:endParaRPr>
          </a:p>
        </p:txBody>
      </p:sp>
      <p:grpSp>
        <p:nvGrpSpPr>
          <p:cNvPr id="17" name="Group 16"/>
          <p:cNvGrpSpPr/>
          <p:nvPr/>
        </p:nvGrpSpPr>
        <p:grpSpPr>
          <a:xfrm>
            <a:off x="5628197" y="2103215"/>
            <a:ext cx="5226563" cy="2955194"/>
            <a:chOff x="5628088" y="2103702"/>
            <a:chExt cx="5227773" cy="2955878"/>
          </a:xfrm>
        </p:grpSpPr>
        <p:pic>
          <p:nvPicPr>
            <p:cNvPr id="9" name="Picture 8"/>
            <p:cNvPicPr>
              <a:picLocks noChangeAspect="1"/>
            </p:cNvPicPr>
            <p:nvPr/>
          </p:nvPicPr>
          <p:blipFill>
            <a:blip r:embed="rId3"/>
            <a:stretch>
              <a:fillRect/>
            </a:stretch>
          </p:blipFill>
          <p:spPr>
            <a:xfrm>
              <a:off x="5628088" y="2103702"/>
              <a:ext cx="5227773" cy="967824"/>
            </a:xfrm>
            <a:prstGeom prst="rect">
              <a:avLst/>
            </a:prstGeom>
          </p:spPr>
        </p:pic>
        <p:pic>
          <p:nvPicPr>
            <p:cNvPr id="12" name="Picture 11"/>
            <p:cNvPicPr>
              <a:picLocks noChangeAspect="1"/>
            </p:cNvPicPr>
            <p:nvPr/>
          </p:nvPicPr>
          <p:blipFill>
            <a:blip r:embed="rId4"/>
            <a:stretch>
              <a:fillRect/>
            </a:stretch>
          </p:blipFill>
          <p:spPr>
            <a:xfrm>
              <a:off x="5628088" y="3166995"/>
              <a:ext cx="1345719" cy="1892585"/>
            </a:xfrm>
            <a:prstGeom prst="rect">
              <a:avLst/>
            </a:prstGeom>
          </p:spPr>
        </p:pic>
        <p:sp>
          <p:nvSpPr>
            <p:cNvPr id="32" name="Rectangle 31"/>
            <p:cNvSpPr/>
            <p:nvPr/>
          </p:nvSpPr>
          <p:spPr bwMode="gray">
            <a:xfrm>
              <a:off x="6093372" y="2603828"/>
              <a:ext cx="977462" cy="356780"/>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3" name="Rectangle 32"/>
            <p:cNvSpPr/>
            <p:nvPr/>
          </p:nvSpPr>
          <p:spPr bwMode="gray">
            <a:xfrm>
              <a:off x="5726648" y="2143820"/>
              <a:ext cx="294721" cy="274796"/>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4" name="Rectangle 33"/>
            <p:cNvSpPr/>
            <p:nvPr/>
          </p:nvSpPr>
          <p:spPr bwMode="gray">
            <a:xfrm>
              <a:off x="5726648" y="4221816"/>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grpSp>
        <p:nvGrpSpPr>
          <p:cNvPr id="37" name="Group 36"/>
          <p:cNvGrpSpPr/>
          <p:nvPr/>
        </p:nvGrpSpPr>
        <p:grpSpPr>
          <a:xfrm>
            <a:off x="3453666" y="5153856"/>
            <a:ext cx="7718492" cy="612868"/>
            <a:chOff x="3453053" y="5155049"/>
            <a:chExt cx="7720279" cy="613010"/>
          </a:xfrm>
        </p:grpSpPr>
        <p:pic>
          <p:nvPicPr>
            <p:cNvPr id="13" name="Picture 12"/>
            <p:cNvPicPr>
              <a:picLocks noChangeAspect="1"/>
            </p:cNvPicPr>
            <p:nvPr/>
          </p:nvPicPr>
          <p:blipFill>
            <a:blip r:embed="rId5"/>
            <a:stretch>
              <a:fillRect/>
            </a:stretch>
          </p:blipFill>
          <p:spPr>
            <a:xfrm>
              <a:off x="3453053" y="5155049"/>
              <a:ext cx="7720279" cy="613010"/>
            </a:xfrm>
            <a:prstGeom prst="rect">
              <a:avLst/>
            </a:prstGeom>
          </p:spPr>
        </p:pic>
        <p:sp>
          <p:nvSpPr>
            <p:cNvPr id="35" name="Rectangle 34"/>
            <p:cNvSpPr/>
            <p:nvPr/>
          </p:nvSpPr>
          <p:spPr bwMode="gray">
            <a:xfrm>
              <a:off x="7577215" y="5259625"/>
              <a:ext cx="1330301" cy="337134"/>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3695105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2</a:t>
            </a:r>
            <a:endParaRPr lang="en-US" dirty="0"/>
          </a:p>
        </p:txBody>
      </p:sp>
      <p:sp>
        <p:nvSpPr>
          <p:cNvPr id="4" name="AutoShape 2"/>
          <p:cNvSpPr>
            <a:spLocks noChangeArrowheads="1"/>
          </p:cNvSpPr>
          <p:nvPr/>
        </p:nvSpPr>
        <p:spPr bwMode="auto">
          <a:xfrm>
            <a:off x="325336" y="1355161"/>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10" name="AutoShape 2"/>
          <p:cNvSpPr>
            <a:spLocks noChangeArrowheads="1"/>
          </p:cNvSpPr>
          <p:nvPr/>
        </p:nvSpPr>
        <p:spPr bwMode="auto">
          <a:xfrm>
            <a:off x="326143" y="2083743"/>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endParaRPr lang="en-US" sz="1600" b="1" dirty="0">
              <a:solidFill>
                <a:schemeClr val="accent1"/>
              </a:solidFill>
            </a:endParaRPr>
          </a:p>
        </p:txBody>
      </p:sp>
      <p:sp>
        <p:nvSpPr>
          <p:cNvPr id="11" name="Text Box 3"/>
          <p:cNvSpPr txBox="1">
            <a:spLocks noChangeArrowheads="1"/>
          </p:cNvSpPr>
          <p:nvPr/>
        </p:nvSpPr>
        <p:spPr bwMode="auto">
          <a:xfrm>
            <a:off x="782431" y="1355161"/>
            <a:ext cx="4576176" cy="1359920"/>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latin typeface="Arial" panose="020B0604020202020204" pitchFamily="34" charset="0"/>
                <a:cs typeface="Arial" panose="020B0604020202020204" pitchFamily="34" charset="0"/>
              </a:rPr>
              <a:t>Click </a:t>
            </a:r>
            <a:r>
              <a:rPr lang="en-US" sz="1600" b="1" dirty="0">
                <a:latin typeface="Arial" panose="020B0604020202020204" pitchFamily="34" charset="0"/>
                <a:cs typeface="Arial" panose="020B0604020202020204" pitchFamily="34" charset="0"/>
              </a:rPr>
              <a:t>Download, </a:t>
            </a:r>
            <a:r>
              <a:rPr lang="en-US" sz="1600" dirty="0">
                <a:latin typeface="Arial" panose="020B0604020202020204" pitchFamily="34" charset="0"/>
                <a:cs typeface="Arial" panose="020B0604020202020204" pitchFamily="34" charset="0"/>
              </a:rPr>
              <a:t>for ease of editing, you can download it as Excel.</a:t>
            </a:r>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sp>
        <p:nvSpPr>
          <p:cNvPr id="12" name="AutoShape 2"/>
          <p:cNvSpPr>
            <a:spLocks noChangeArrowheads="1"/>
          </p:cNvSpPr>
          <p:nvPr/>
        </p:nvSpPr>
        <p:spPr bwMode="auto">
          <a:xfrm>
            <a:off x="325336" y="2798111"/>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endParaRPr lang="en-US" sz="1600" b="1" dirty="0">
              <a:solidFill>
                <a:schemeClr val="accent1"/>
              </a:solidFill>
            </a:endParaRPr>
          </a:p>
        </p:txBody>
      </p:sp>
      <p:sp>
        <p:nvSpPr>
          <p:cNvPr id="16" name="Text Box 3"/>
          <p:cNvSpPr txBox="1">
            <a:spLocks noChangeArrowheads="1"/>
          </p:cNvSpPr>
          <p:nvPr/>
        </p:nvSpPr>
        <p:spPr bwMode="auto">
          <a:xfrm>
            <a:off x="782430" y="2026772"/>
            <a:ext cx="4491326" cy="688309"/>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Download as Excel </a:t>
            </a:r>
            <a:r>
              <a:rPr lang="sk-SK" sz="1600" dirty="0"/>
              <a:t>and save the file to your computer</a:t>
            </a:r>
            <a:endParaRPr lang="en-US" sz="1600" dirty="0"/>
          </a:p>
        </p:txBody>
      </p:sp>
      <p:sp>
        <p:nvSpPr>
          <p:cNvPr id="18" name="Text Box 3"/>
          <p:cNvSpPr txBox="1">
            <a:spLocks noChangeArrowheads="1"/>
          </p:cNvSpPr>
          <p:nvPr/>
        </p:nvSpPr>
        <p:spPr bwMode="auto">
          <a:xfrm>
            <a:off x="867281" y="2798111"/>
            <a:ext cx="4491326" cy="990285"/>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Exit</a:t>
            </a:r>
            <a:endParaRPr lang="en-US" sz="1600" dirty="0"/>
          </a:p>
          <a:p>
            <a:endParaRPr lang="en-US" dirty="0"/>
          </a:p>
          <a:p>
            <a:endParaRPr lang="en-US" dirty="0"/>
          </a:p>
        </p:txBody>
      </p:sp>
      <p:pic>
        <p:nvPicPr>
          <p:cNvPr id="7" name="Picture 6">
            <a:extLst>
              <a:ext uri="{FF2B5EF4-FFF2-40B4-BE49-F238E27FC236}">
                <a16:creationId xmlns:a16="http://schemas.microsoft.com/office/drawing/2014/main" id="{C35D4AAF-E5A2-4276-8D32-48F4F68F1047}"/>
              </a:ext>
            </a:extLst>
          </p:cNvPr>
          <p:cNvPicPr>
            <a:picLocks noChangeAspect="1"/>
          </p:cNvPicPr>
          <p:nvPr/>
        </p:nvPicPr>
        <p:blipFill>
          <a:blip r:embed="rId2"/>
          <a:stretch>
            <a:fillRect/>
          </a:stretch>
        </p:blipFill>
        <p:spPr>
          <a:xfrm>
            <a:off x="905876" y="3590225"/>
            <a:ext cx="8905461" cy="2087914"/>
          </a:xfrm>
          <a:prstGeom prst="rect">
            <a:avLst/>
          </a:prstGeom>
        </p:spPr>
      </p:pic>
      <p:sp>
        <p:nvSpPr>
          <p:cNvPr id="23" name="Rectangle 22">
            <a:extLst>
              <a:ext uri="{FF2B5EF4-FFF2-40B4-BE49-F238E27FC236}">
                <a16:creationId xmlns:a16="http://schemas.microsoft.com/office/drawing/2014/main" id="{047F22D8-C021-4137-A888-AEF90877AC24}"/>
              </a:ext>
            </a:extLst>
          </p:cNvPr>
          <p:cNvSpPr/>
          <p:nvPr/>
        </p:nvSpPr>
        <p:spPr bwMode="gray">
          <a:xfrm>
            <a:off x="2254527" y="5247782"/>
            <a:ext cx="1055202" cy="233887"/>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Tree>
    <p:extLst>
      <p:ext uri="{BB962C8B-B14F-4D97-AF65-F5344CB8AC3E}">
        <p14:creationId xmlns:p14="http://schemas.microsoft.com/office/powerpoint/2010/main" val="2179738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genda items"/>
          <p:cNvSpPr>
            <a:spLocks noGrp="1"/>
          </p:cNvSpPr>
          <p:nvPr>
            <p:ph type="body" sz="quarter" idx="10"/>
          </p:nvPr>
        </p:nvSpPr>
        <p:spPr>
          <a:xfrm>
            <a:off x="504000" y="1620000"/>
            <a:ext cx="11185200" cy="4716000"/>
          </a:xfrm>
        </p:spPr>
        <p:txBody>
          <a:bodyPr/>
          <a:lstStyle/>
          <a:p>
            <a:pPr marL="0" lvl="1" indent="0">
              <a:buNone/>
            </a:pPr>
            <a:r>
              <a:rPr lang="en-US" sz="2000" dirty="0"/>
              <a:t>What is an Excel Catalog?</a:t>
            </a:r>
          </a:p>
          <a:p>
            <a:pPr lvl="1"/>
            <a:r>
              <a:rPr lang="en-US" dirty="0"/>
              <a:t>Definition, what does it allow, what </a:t>
            </a:r>
            <a:r>
              <a:rPr lang="en-US" b="1" dirty="0"/>
              <a:t>&lt;BUYER&gt; ’s</a:t>
            </a:r>
            <a:r>
              <a:rPr lang="en-US" dirty="0"/>
              <a:t> users will be able to do</a:t>
            </a:r>
          </a:p>
          <a:p>
            <a:r>
              <a:rPr lang="en-US" dirty="0"/>
              <a:t>Excel Catalog Enablement</a:t>
            </a:r>
          </a:p>
          <a:p>
            <a:pPr lvl="1"/>
            <a:r>
              <a:rPr lang="en-US" kern="0" dirty="0">
                <a:ea typeface="Arial Unicode MS" pitchFamily="34" charset="-128"/>
                <a:cs typeface="Arial Unicode MS" pitchFamily="34" charset="-128"/>
              </a:rPr>
              <a:t>&lt;BUYER&gt;’s Prerequisites to Start  vs Blume’s Prerequisites to Start</a:t>
            </a:r>
            <a:endParaRPr lang="en-US" dirty="0"/>
          </a:p>
          <a:p>
            <a:r>
              <a:rPr lang="en-US" dirty="0"/>
              <a:t>Publishing a Catalog on Ariba Network</a:t>
            </a:r>
          </a:p>
          <a:p>
            <a:pPr lvl="1"/>
            <a:r>
              <a:rPr lang="en-US" kern="0" dirty="0">
                <a:ea typeface="Arial Unicode MS" pitchFamily="34" charset="-128"/>
              </a:rPr>
              <a:t>Ariba Network Access</a:t>
            </a:r>
            <a:r>
              <a:rPr lang="hu-HU" kern="0" dirty="0">
                <a:ea typeface="Arial Unicode MS" pitchFamily="34" charset="-128"/>
              </a:rPr>
              <a:t>, </a:t>
            </a:r>
            <a:r>
              <a:rPr lang="hu-HU" kern="0" dirty="0" err="1">
                <a:ea typeface="Arial Unicode MS" pitchFamily="34" charset="-128"/>
              </a:rPr>
              <a:t>Catalog</a:t>
            </a:r>
            <a:r>
              <a:rPr lang="hu-HU" kern="0" dirty="0">
                <a:ea typeface="Arial Unicode MS" pitchFamily="34" charset="-128"/>
              </a:rPr>
              <a:t> </a:t>
            </a:r>
            <a:r>
              <a:rPr lang="hu-HU" kern="0" dirty="0" err="1">
                <a:ea typeface="Arial Unicode MS" pitchFamily="34" charset="-128"/>
              </a:rPr>
              <a:t>Publication</a:t>
            </a:r>
            <a:endParaRPr lang="en-US" kern="0" dirty="0">
              <a:ea typeface="Arial Unicode MS" pitchFamily="34" charset="-128"/>
            </a:endParaRPr>
          </a:p>
          <a:p>
            <a:r>
              <a:rPr lang="en-US" dirty="0"/>
              <a:t>Updating an Excel Catalog on Ariba Network</a:t>
            </a:r>
          </a:p>
          <a:p>
            <a:pPr lvl="1"/>
            <a:r>
              <a:rPr lang="en-US" kern="0" dirty="0">
                <a:ea typeface="Arial Unicode MS" pitchFamily="34" charset="-128"/>
              </a:rPr>
              <a:t>Ariba Network Access</a:t>
            </a:r>
            <a:r>
              <a:rPr lang="hu-HU" kern="0" dirty="0">
                <a:ea typeface="Arial Unicode MS" pitchFamily="34" charset="-128"/>
              </a:rPr>
              <a:t>, </a:t>
            </a:r>
            <a:r>
              <a:rPr lang="hu-HU" kern="0" dirty="0" err="1">
                <a:ea typeface="Arial Unicode MS" pitchFamily="34" charset="-128"/>
              </a:rPr>
              <a:t>Catalog</a:t>
            </a:r>
            <a:r>
              <a:rPr lang="hu-HU" kern="0" dirty="0">
                <a:ea typeface="Arial Unicode MS" pitchFamily="34" charset="-128"/>
              </a:rPr>
              <a:t> </a:t>
            </a:r>
            <a:r>
              <a:rPr lang="hu-HU" kern="0" dirty="0" err="1">
                <a:ea typeface="Arial Unicode MS" pitchFamily="34" charset="-128"/>
              </a:rPr>
              <a:t>Publication</a:t>
            </a:r>
            <a:endParaRPr lang="en-US" kern="0" dirty="0">
              <a:ea typeface="Arial Unicode MS" pitchFamily="34" charset="-128"/>
            </a:endParaRPr>
          </a:p>
          <a:p>
            <a:pPr lvl="1"/>
            <a:endParaRPr lang="en-US" dirty="0"/>
          </a:p>
        </p:txBody>
      </p:sp>
      <p:sp>
        <p:nvSpPr>
          <p:cNvPr id="2" name="Agenda"/>
          <p:cNvSpPr>
            <a:spLocks noGrp="1"/>
          </p:cNvSpPr>
          <p:nvPr>
            <p:ph type="title"/>
          </p:nvPr>
        </p:nvSpPr>
        <p:spPr/>
        <p:txBody>
          <a:bodyPr/>
          <a:lstStyle/>
          <a:p>
            <a:r>
              <a:rPr lang="en-US" dirty="0"/>
              <a:t>Agenda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3</a:t>
            </a:r>
            <a:endParaRPr lang="en-US" dirty="0"/>
          </a:p>
        </p:txBody>
      </p:sp>
      <p:sp>
        <p:nvSpPr>
          <p:cNvPr id="3" name="Rectangle 2"/>
          <p:cNvSpPr/>
          <p:nvPr/>
        </p:nvSpPr>
        <p:spPr>
          <a:xfrm>
            <a:off x="325336" y="1307162"/>
            <a:ext cx="11542528" cy="338476"/>
          </a:xfrm>
          <a:prstGeom prst="rect">
            <a:avLst/>
          </a:prstGeom>
        </p:spPr>
        <p:txBody>
          <a:bodyPr wrap="square">
            <a:spAutoFit/>
          </a:bodyPr>
          <a:lstStyle/>
          <a:p>
            <a:pPr>
              <a:buClr>
                <a:schemeClr val="accent1"/>
              </a:buClr>
              <a:buSzPct val="100000"/>
            </a:pPr>
            <a:r>
              <a:rPr lang="en-US" sz="1600" dirty="0">
                <a:latin typeface="Arial" panose="020B0604020202020204" pitchFamily="34" charset="0"/>
                <a:ea typeface="新細明體" pitchFamily="18" charset="-120"/>
                <a:cs typeface="Arial" panose="020B0604020202020204" pitchFamily="34" charset="0"/>
              </a:rPr>
              <a:t>Open the downloaded file in Excel and enable editing and make necessary changes. </a:t>
            </a:r>
          </a:p>
        </p:txBody>
      </p:sp>
      <p:pic>
        <p:nvPicPr>
          <p:cNvPr id="6" name="Picture 5">
            <a:extLst>
              <a:ext uri="{FF2B5EF4-FFF2-40B4-BE49-F238E27FC236}">
                <a16:creationId xmlns:a16="http://schemas.microsoft.com/office/drawing/2014/main" id="{EFD94324-628E-47F3-A447-C2E7B59CA9A3}"/>
              </a:ext>
            </a:extLst>
          </p:cNvPr>
          <p:cNvPicPr>
            <a:picLocks noChangeAspect="1"/>
          </p:cNvPicPr>
          <p:nvPr/>
        </p:nvPicPr>
        <p:blipFill>
          <a:blip r:embed="rId2"/>
          <a:stretch>
            <a:fillRect/>
          </a:stretch>
        </p:blipFill>
        <p:spPr>
          <a:xfrm>
            <a:off x="699678" y="2269206"/>
            <a:ext cx="10795820" cy="1081896"/>
          </a:xfrm>
          <a:prstGeom prst="rect">
            <a:avLst/>
          </a:prstGeom>
        </p:spPr>
      </p:pic>
      <p:pic>
        <p:nvPicPr>
          <p:cNvPr id="8" name="Picture 7">
            <a:extLst>
              <a:ext uri="{FF2B5EF4-FFF2-40B4-BE49-F238E27FC236}">
                <a16:creationId xmlns:a16="http://schemas.microsoft.com/office/drawing/2014/main" id="{E2C0C136-E721-4B80-BDD8-3EC7A377594B}"/>
              </a:ext>
            </a:extLst>
          </p:cNvPr>
          <p:cNvPicPr>
            <a:picLocks noChangeAspect="1"/>
          </p:cNvPicPr>
          <p:nvPr/>
        </p:nvPicPr>
        <p:blipFill>
          <a:blip r:embed="rId3"/>
          <a:stretch>
            <a:fillRect/>
          </a:stretch>
        </p:blipFill>
        <p:spPr>
          <a:xfrm>
            <a:off x="699678" y="3950550"/>
            <a:ext cx="10795820" cy="1079011"/>
          </a:xfrm>
          <a:prstGeom prst="rect">
            <a:avLst/>
          </a:prstGeom>
        </p:spPr>
      </p:pic>
    </p:spTree>
    <p:extLst>
      <p:ext uri="{BB962C8B-B14F-4D97-AF65-F5344CB8AC3E}">
        <p14:creationId xmlns:p14="http://schemas.microsoft.com/office/powerpoint/2010/main" val="3566969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4</a:t>
            </a:r>
            <a:endParaRPr lang="en-US" dirty="0"/>
          </a:p>
        </p:txBody>
      </p:sp>
      <p:sp>
        <p:nvSpPr>
          <p:cNvPr id="4" name="Text Box 3"/>
          <p:cNvSpPr txBox="1">
            <a:spLocks noChangeArrowheads="1"/>
          </p:cNvSpPr>
          <p:nvPr/>
        </p:nvSpPr>
        <p:spPr bwMode="auto">
          <a:xfrm>
            <a:off x="325336" y="1273413"/>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t>Once your new catalog version is ready, log in your Ariba Network account.</a:t>
            </a:r>
          </a:p>
          <a:p>
            <a:endParaRPr lang="en-US" sz="1600" dirty="0"/>
          </a:p>
        </p:txBody>
      </p:sp>
      <p:sp>
        <p:nvSpPr>
          <p:cNvPr id="6" name="AutoShape 2"/>
          <p:cNvSpPr>
            <a:spLocks noChangeArrowheads="1"/>
          </p:cNvSpPr>
          <p:nvPr/>
        </p:nvSpPr>
        <p:spPr bwMode="auto">
          <a:xfrm>
            <a:off x="419908" y="176964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7" name="Text Box 3"/>
          <p:cNvSpPr txBox="1">
            <a:spLocks noChangeArrowheads="1"/>
          </p:cNvSpPr>
          <p:nvPr/>
        </p:nvSpPr>
        <p:spPr bwMode="auto">
          <a:xfrm>
            <a:off x="877003" y="1827705"/>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Select your catalog</a:t>
            </a:r>
            <a:endParaRPr lang="en-US" sz="1600" dirty="0"/>
          </a:p>
          <a:p>
            <a:endParaRPr lang="en-US" sz="1600" dirty="0"/>
          </a:p>
        </p:txBody>
      </p:sp>
      <p:sp>
        <p:nvSpPr>
          <p:cNvPr id="8" name="AutoShape 2"/>
          <p:cNvSpPr>
            <a:spLocks noChangeArrowheads="1"/>
          </p:cNvSpPr>
          <p:nvPr/>
        </p:nvSpPr>
        <p:spPr bwMode="auto">
          <a:xfrm>
            <a:off x="419908" y="240274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9" name="Text Box 3"/>
          <p:cNvSpPr txBox="1">
            <a:spLocks noChangeArrowheads="1"/>
          </p:cNvSpPr>
          <p:nvPr/>
        </p:nvSpPr>
        <p:spPr bwMode="auto">
          <a:xfrm>
            <a:off x="877003" y="2433335"/>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View/Edit</a:t>
            </a:r>
            <a:endParaRPr lang="en-US" sz="1600" b="1" dirty="0"/>
          </a:p>
          <a:p>
            <a:endParaRPr lang="en-US" sz="1600" dirty="0"/>
          </a:p>
        </p:txBody>
      </p:sp>
      <p:sp>
        <p:nvSpPr>
          <p:cNvPr id="10" name="AutoShape 2"/>
          <p:cNvSpPr>
            <a:spLocks noChangeArrowheads="1"/>
          </p:cNvSpPr>
          <p:nvPr/>
        </p:nvSpPr>
        <p:spPr bwMode="auto">
          <a:xfrm>
            <a:off x="412835" y="30358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r>
              <a:rPr lang="sk-SK" sz="1600" b="1" dirty="0">
                <a:solidFill>
                  <a:schemeClr val="bg1"/>
                </a:solidFill>
              </a:rPr>
              <a:t>    Se</a:t>
            </a:r>
            <a:endParaRPr lang="en-US" sz="1600" b="1" dirty="0">
              <a:solidFill>
                <a:schemeClr val="accent1"/>
              </a:solidFill>
            </a:endParaRPr>
          </a:p>
        </p:txBody>
      </p:sp>
      <p:sp>
        <p:nvSpPr>
          <p:cNvPr id="11" name="Text Box 3"/>
          <p:cNvSpPr txBox="1">
            <a:spLocks noChangeArrowheads="1"/>
          </p:cNvSpPr>
          <p:nvPr/>
        </p:nvSpPr>
        <p:spPr bwMode="auto">
          <a:xfrm>
            <a:off x="869929" y="3094587"/>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Content</a:t>
            </a:r>
            <a:endParaRPr lang="en-US" sz="1600" b="1" dirty="0"/>
          </a:p>
          <a:p>
            <a:endParaRPr lang="en-US" sz="1600" dirty="0"/>
          </a:p>
        </p:txBody>
      </p:sp>
      <p:sp>
        <p:nvSpPr>
          <p:cNvPr id="12" name="AutoShape 2"/>
          <p:cNvSpPr>
            <a:spLocks noChangeArrowheads="1"/>
          </p:cNvSpPr>
          <p:nvPr/>
        </p:nvSpPr>
        <p:spPr bwMode="auto">
          <a:xfrm>
            <a:off x="419908" y="369965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sk-SK" sz="1600" b="1" dirty="0">
                <a:solidFill>
                  <a:schemeClr val="bg1"/>
                </a:solidFill>
              </a:rPr>
              <a:t>    Se</a:t>
            </a:r>
            <a:endParaRPr lang="en-US" sz="1600" b="1" dirty="0">
              <a:solidFill>
                <a:schemeClr val="accent1"/>
              </a:solidFill>
            </a:endParaRPr>
          </a:p>
        </p:txBody>
      </p:sp>
      <p:sp>
        <p:nvSpPr>
          <p:cNvPr id="13" name="Text Box 3"/>
          <p:cNvSpPr txBox="1">
            <a:spLocks noChangeArrowheads="1"/>
          </p:cNvSpPr>
          <p:nvPr/>
        </p:nvSpPr>
        <p:spPr bwMode="auto">
          <a:xfrm>
            <a:off x="884076" y="3699658"/>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Upload Catalog File</a:t>
            </a:r>
            <a:endParaRPr lang="en-US" sz="1600" b="1" dirty="0"/>
          </a:p>
          <a:p>
            <a:endParaRPr lang="en-US" sz="1600" dirty="0"/>
          </a:p>
        </p:txBody>
      </p:sp>
      <p:grpSp>
        <p:nvGrpSpPr>
          <p:cNvPr id="14" name="Group 13"/>
          <p:cNvGrpSpPr/>
          <p:nvPr/>
        </p:nvGrpSpPr>
        <p:grpSpPr>
          <a:xfrm>
            <a:off x="5423294" y="1827705"/>
            <a:ext cx="5226563" cy="2955194"/>
            <a:chOff x="5628088" y="2103702"/>
            <a:chExt cx="5227773" cy="2955878"/>
          </a:xfrm>
        </p:grpSpPr>
        <p:pic>
          <p:nvPicPr>
            <p:cNvPr id="15" name="Picture 14"/>
            <p:cNvPicPr>
              <a:picLocks noChangeAspect="1"/>
            </p:cNvPicPr>
            <p:nvPr/>
          </p:nvPicPr>
          <p:blipFill>
            <a:blip r:embed="rId2"/>
            <a:stretch>
              <a:fillRect/>
            </a:stretch>
          </p:blipFill>
          <p:spPr>
            <a:xfrm>
              <a:off x="5628088" y="2103702"/>
              <a:ext cx="5227773" cy="967824"/>
            </a:xfrm>
            <a:prstGeom prst="rect">
              <a:avLst/>
            </a:prstGeom>
          </p:spPr>
        </p:pic>
        <p:pic>
          <p:nvPicPr>
            <p:cNvPr id="16" name="Picture 15"/>
            <p:cNvPicPr>
              <a:picLocks noChangeAspect="1"/>
            </p:cNvPicPr>
            <p:nvPr/>
          </p:nvPicPr>
          <p:blipFill>
            <a:blip r:embed="rId3"/>
            <a:stretch>
              <a:fillRect/>
            </a:stretch>
          </p:blipFill>
          <p:spPr>
            <a:xfrm>
              <a:off x="5628088" y="3166995"/>
              <a:ext cx="1345719" cy="1892585"/>
            </a:xfrm>
            <a:prstGeom prst="rect">
              <a:avLst/>
            </a:prstGeom>
          </p:spPr>
        </p:pic>
        <p:sp>
          <p:nvSpPr>
            <p:cNvPr id="17" name="Rectangle 16"/>
            <p:cNvSpPr/>
            <p:nvPr/>
          </p:nvSpPr>
          <p:spPr bwMode="gray">
            <a:xfrm>
              <a:off x="6093372" y="2603828"/>
              <a:ext cx="977462" cy="356780"/>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18" name="Rectangle 17"/>
            <p:cNvSpPr/>
            <p:nvPr/>
          </p:nvSpPr>
          <p:spPr bwMode="gray">
            <a:xfrm>
              <a:off x="5726648" y="2143820"/>
              <a:ext cx="294721" cy="274796"/>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19" name="Rectangle 18"/>
            <p:cNvSpPr/>
            <p:nvPr/>
          </p:nvSpPr>
          <p:spPr bwMode="gray">
            <a:xfrm>
              <a:off x="5726648" y="4221816"/>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grpSp>
        <p:nvGrpSpPr>
          <p:cNvPr id="3" name="Group 2"/>
          <p:cNvGrpSpPr/>
          <p:nvPr/>
        </p:nvGrpSpPr>
        <p:grpSpPr>
          <a:xfrm>
            <a:off x="3445784" y="4986733"/>
            <a:ext cx="7718492" cy="612868"/>
            <a:chOff x="3445170" y="4987888"/>
            <a:chExt cx="7720279" cy="613010"/>
          </a:xfrm>
        </p:grpSpPr>
        <p:pic>
          <p:nvPicPr>
            <p:cNvPr id="21" name="Picture 20"/>
            <p:cNvPicPr>
              <a:picLocks noChangeAspect="1"/>
            </p:cNvPicPr>
            <p:nvPr/>
          </p:nvPicPr>
          <p:blipFill>
            <a:blip r:embed="rId4"/>
            <a:stretch>
              <a:fillRect/>
            </a:stretch>
          </p:blipFill>
          <p:spPr>
            <a:xfrm>
              <a:off x="3445170" y="4987888"/>
              <a:ext cx="7720279" cy="613010"/>
            </a:xfrm>
            <a:prstGeom prst="rect">
              <a:avLst/>
            </a:prstGeom>
          </p:spPr>
        </p:pic>
        <p:sp>
          <p:nvSpPr>
            <p:cNvPr id="22" name="Rectangle 21"/>
            <p:cNvSpPr/>
            <p:nvPr/>
          </p:nvSpPr>
          <p:spPr bwMode="gray">
            <a:xfrm>
              <a:off x="6240147" y="5099877"/>
              <a:ext cx="1248475" cy="337134"/>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3927781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5</a:t>
            </a:r>
            <a:endParaRPr lang="en-US" dirty="0"/>
          </a:p>
        </p:txBody>
      </p:sp>
      <p:sp>
        <p:nvSpPr>
          <p:cNvPr id="7" name="AutoShape 2"/>
          <p:cNvSpPr>
            <a:spLocks noChangeArrowheads="1"/>
          </p:cNvSpPr>
          <p:nvPr/>
        </p:nvSpPr>
        <p:spPr bwMode="auto">
          <a:xfrm>
            <a:off x="325335" y="1389515"/>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1</a:t>
            </a:r>
            <a:r>
              <a:rPr lang="en-US" sz="1600" b="1" dirty="0">
                <a:solidFill>
                  <a:schemeClr val="bg1"/>
                </a:solidFill>
              </a:rPr>
              <a:t>   </a:t>
            </a:r>
            <a:endParaRPr lang="en-US" sz="1600" b="1" dirty="0">
              <a:solidFill>
                <a:schemeClr val="accent1"/>
              </a:solidFill>
            </a:endParaRPr>
          </a:p>
        </p:txBody>
      </p:sp>
      <p:sp>
        <p:nvSpPr>
          <p:cNvPr id="8" name="AutoShape 2"/>
          <p:cNvSpPr>
            <a:spLocks noChangeArrowheads="1"/>
          </p:cNvSpPr>
          <p:nvPr/>
        </p:nvSpPr>
        <p:spPr bwMode="auto">
          <a:xfrm>
            <a:off x="325335" y="2076128"/>
            <a:ext cx="457094" cy="436462"/>
          </a:xfrm>
          <a:prstGeom prst="rect">
            <a:avLst/>
          </a:prstGeom>
          <a:solidFill>
            <a:schemeClr val="accent1"/>
          </a:solidFill>
          <a:ln w="9525">
            <a:noFill/>
            <a:miter lim="800000"/>
            <a:headEnd/>
            <a:tailEnd type="none" w="lg" len="lg"/>
          </a:ln>
          <a:effectLst/>
        </p:spPr>
        <p:txBody>
          <a:bodyPr wrap="none" anchor="ctr"/>
          <a:lstStyle/>
          <a:p>
            <a:r>
              <a:rPr lang="hu-HU" sz="1600" b="1" dirty="0"/>
              <a:t> 2</a:t>
            </a:r>
            <a:endParaRPr lang="en-US" sz="1600" b="1" dirty="0"/>
          </a:p>
        </p:txBody>
      </p:sp>
      <p:sp>
        <p:nvSpPr>
          <p:cNvPr id="9" name="Rectangle 8"/>
          <p:cNvSpPr/>
          <p:nvPr/>
        </p:nvSpPr>
        <p:spPr>
          <a:xfrm>
            <a:off x="782429" y="1443111"/>
            <a:ext cx="6461560" cy="338476"/>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10" name="Rectangle 9"/>
          <p:cNvSpPr/>
          <p:nvPr/>
        </p:nvSpPr>
        <p:spPr>
          <a:xfrm>
            <a:off x="782430" y="2125121"/>
            <a:ext cx="2737488" cy="338476"/>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grpSp>
        <p:nvGrpSpPr>
          <p:cNvPr id="15" name="Group 14">
            <a:extLst>
              <a:ext uri="{FF2B5EF4-FFF2-40B4-BE49-F238E27FC236}">
                <a16:creationId xmlns:a16="http://schemas.microsoft.com/office/drawing/2014/main" id="{19BADA8C-7EFF-45F2-BCE8-11090C082A69}"/>
              </a:ext>
            </a:extLst>
          </p:cNvPr>
          <p:cNvGrpSpPr/>
          <p:nvPr/>
        </p:nvGrpSpPr>
        <p:grpSpPr>
          <a:xfrm>
            <a:off x="325335" y="2856124"/>
            <a:ext cx="9810180" cy="2497448"/>
            <a:chOff x="325335" y="2097603"/>
            <a:chExt cx="9810180" cy="2497448"/>
          </a:xfrm>
        </p:grpSpPr>
        <p:pic>
          <p:nvPicPr>
            <p:cNvPr id="16" name="Picture 15">
              <a:extLst>
                <a:ext uri="{FF2B5EF4-FFF2-40B4-BE49-F238E27FC236}">
                  <a16:creationId xmlns:a16="http://schemas.microsoft.com/office/drawing/2014/main" id="{43E82BEE-91A1-4288-A3A0-501E4C5832C7}"/>
                </a:ext>
              </a:extLst>
            </p:cNvPr>
            <p:cNvPicPr>
              <a:picLocks noChangeAspect="1"/>
            </p:cNvPicPr>
            <p:nvPr/>
          </p:nvPicPr>
          <p:blipFill rotWithShape="1">
            <a:blip r:embed="rId2"/>
            <a:srcRect t="10795"/>
            <a:stretch/>
          </p:blipFill>
          <p:spPr>
            <a:xfrm>
              <a:off x="325335" y="2097603"/>
              <a:ext cx="9810180" cy="2497448"/>
            </a:xfrm>
            <a:prstGeom prst="rect">
              <a:avLst/>
            </a:prstGeom>
          </p:spPr>
        </p:pic>
        <p:sp>
          <p:nvSpPr>
            <p:cNvPr id="17" name="AutoShape 20">
              <a:extLst>
                <a:ext uri="{FF2B5EF4-FFF2-40B4-BE49-F238E27FC236}">
                  <a16:creationId xmlns:a16="http://schemas.microsoft.com/office/drawing/2014/main" id="{DB244D82-CC1C-408B-A2EE-A597F9A60BB7}"/>
                </a:ext>
              </a:extLst>
            </p:cNvPr>
            <p:cNvSpPr>
              <a:spLocks noChangeArrowheads="1"/>
            </p:cNvSpPr>
            <p:nvPr/>
          </p:nvSpPr>
          <p:spPr bwMode="auto">
            <a:xfrm>
              <a:off x="3389912" y="2860281"/>
              <a:ext cx="1182088" cy="668110"/>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8" name="AutoShape 20">
              <a:extLst>
                <a:ext uri="{FF2B5EF4-FFF2-40B4-BE49-F238E27FC236}">
                  <a16:creationId xmlns:a16="http://schemas.microsoft.com/office/drawing/2014/main" id="{C82FB782-277E-4F8D-89B0-4F525DA0AD9F}"/>
                </a:ext>
              </a:extLst>
            </p:cNvPr>
            <p:cNvSpPr>
              <a:spLocks noChangeArrowheads="1"/>
            </p:cNvSpPr>
            <p:nvPr/>
          </p:nvSpPr>
          <p:spPr bwMode="auto">
            <a:xfrm>
              <a:off x="1799652" y="3974221"/>
              <a:ext cx="1063566" cy="255025"/>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4993872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Latest Version Only</a:t>
            </a:r>
          </a:p>
        </p:txBody>
      </p:sp>
      <p:sp>
        <p:nvSpPr>
          <p:cNvPr id="5" name="Rectangle 4"/>
          <p:cNvSpPr/>
          <p:nvPr/>
        </p:nvSpPr>
        <p:spPr>
          <a:xfrm>
            <a:off x="325336" y="1287589"/>
            <a:ext cx="11542528" cy="1953929"/>
          </a:xfrm>
          <a:prstGeom prst="rect">
            <a:avLst/>
          </a:prstGeom>
        </p:spPr>
        <p:txBody>
          <a:bodyPr wrap="square">
            <a:spAutoFit/>
          </a:bodyPr>
          <a:lstStyle/>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The latest version is the only one available for modifications. </a:t>
            </a:r>
            <a:endParaRPr lang="en-US" sz="1600" dirty="0">
              <a:solidFill>
                <a:schemeClr val="accent1"/>
              </a:solidFill>
              <a:latin typeface="Arial" panose="020B0604020202020204" pitchFamily="34" charset="0"/>
              <a:cs typeface="Arial" panose="020B0604020202020204" pitchFamily="34" charset="0"/>
            </a:endParaRPr>
          </a:p>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To access previous versions, you must delete the more recent versions first.</a:t>
            </a:r>
          </a:p>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When a catalog has several versions, you can delete all of them by clicking:</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All versions or only delete the latest version by selecting the catalog and clicking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Latest Version Only</a:t>
            </a:r>
          </a:p>
          <a:p>
            <a:pPr>
              <a:buClr>
                <a:schemeClr val="accent1"/>
              </a:buClr>
              <a:buSzPct val="150000"/>
            </a:pPr>
            <a:endParaRPr lang="en-US" sz="1600" dirty="0"/>
          </a:p>
        </p:txBody>
      </p:sp>
      <p:grpSp>
        <p:nvGrpSpPr>
          <p:cNvPr id="4" name="Group 3"/>
          <p:cNvGrpSpPr/>
          <p:nvPr/>
        </p:nvGrpSpPr>
        <p:grpSpPr>
          <a:xfrm>
            <a:off x="5193711" y="2849157"/>
            <a:ext cx="6674153" cy="1569494"/>
            <a:chOff x="5193502" y="2849816"/>
            <a:chExt cx="6675698" cy="1569857"/>
          </a:xfrm>
        </p:grpSpPr>
        <p:pic>
          <p:nvPicPr>
            <p:cNvPr id="3" name="Picture 2"/>
            <p:cNvPicPr>
              <a:picLocks noChangeAspect="1"/>
            </p:cNvPicPr>
            <p:nvPr/>
          </p:nvPicPr>
          <p:blipFill>
            <a:blip r:embed="rId2"/>
            <a:stretch>
              <a:fillRect/>
            </a:stretch>
          </p:blipFill>
          <p:spPr>
            <a:xfrm>
              <a:off x="5193502" y="2849817"/>
              <a:ext cx="6675698" cy="1569856"/>
            </a:xfrm>
            <a:prstGeom prst="rect">
              <a:avLst/>
            </a:prstGeom>
          </p:spPr>
        </p:pic>
        <p:sp>
          <p:nvSpPr>
            <p:cNvPr id="6" name="AutoShape 20"/>
            <p:cNvSpPr>
              <a:spLocks noChangeArrowheads="1"/>
            </p:cNvSpPr>
            <p:nvPr/>
          </p:nvSpPr>
          <p:spPr bwMode="auto">
            <a:xfrm>
              <a:off x="7315200" y="4055783"/>
              <a:ext cx="796159" cy="271851"/>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7" name="AutoShape 20"/>
            <p:cNvSpPr>
              <a:spLocks noChangeArrowheads="1"/>
            </p:cNvSpPr>
            <p:nvPr/>
          </p:nvSpPr>
          <p:spPr bwMode="auto">
            <a:xfrm>
              <a:off x="5273566" y="2849816"/>
              <a:ext cx="4485289" cy="311169"/>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361396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7754711"/>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064678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What is an </a:t>
            </a:r>
            <a:r>
              <a:rPr lang="en-US" dirty="0">
                <a:solidFill>
                  <a:schemeClr val="accent1"/>
                </a:solidFill>
              </a:rPr>
              <a:t>Excel Catalog?</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invGray">
          <a:xfrm>
            <a:off x="0" y="3427200"/>
            <a:ext cx="12195175" cy="3430800"/>
          </a:xfrm>
        </p:spPr>
      </p:pic>
      <p:pic>
        <p:nvPicPr>
          <p:cNvPr id="4" name="Divider Image Placeholder">
            <a:extLst>
              <a:ext uri="{FF2B5EF4-FFF2-40B4-BE49-F238E27FC236}">
                <a16:creationId xmlns:a16="http://schemas.microsoft.com/office/drawing/2014/main" id="{A1A6E2F7-1FE7-4047-BF70-C28C3DBC39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34" b="34"/>
          <a:stretch/>
        </p:blipFill>
        <p:spPr bwMode="gray">
          <a:xfrm>
            <a:off x="0" y="3415461"/>
            <a:ext cx="12195175" cy="3430800"/>
          </a:xfrm>
          <a:prstGeom prst="rect">
            <a:avLst/>
          </a:prstGeom>
          <a:noFill/>
        </p:spPr>
      </p:pic>
    </p:spTree>
    <p:extLst>
      <p:ext uri="{BB962C8B-B14F-4D97-AF65-F5344CB8AC3E}">
        <p14:creationId xmlns:p14="http://schemas.microsoft.com/office/powerpoint/2010/main" val="1515423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p:cNvSpPr>
            <a:spLocks noGrp="1"/>
          </p:cNvSpPr>
          <p:nvPr>
            <p:ph type="body" sz="quarter" idx="11"/>
          </p:nvPr>
        </p:nvSpPr>
        <p:spPr>
          <a:xfrm>
            <a:off x="503998" y="1620000"/>
            <a:ext cx="10816671" cy="4716000"/>
          </a:xfrm>
        </p:spPr>
        <p:txBody>
          <a:bodyPr>
            <a:normAutofit/>
          </a:bodyPr>
          <a:lstStyle/>
          <a:p>
            <a:pPr marL="285693" lvl="2" indent="-285693" algn="just">
              <a:spcBef>
                <a:spcPts val="1620"/>
              </a:spcBef>
              <a:buClr>
                <a:schemeClr val="accent1"/>
              </a:buClr>
              <a:buFont typeface="Arial" panose="020B0604020202020204" pitchFamily="34" charset="0"/>
              <a:buChar char="•"/>
            </a:pPr>
            <a:r>
              <a:rPr lang="en-US" sz="1600" dirty="0"/>
              <a:t>A static catalog (Excel) is a text file stored on Ariba Network that describes the products and services your organization offers and the prices you charge. Your </a:t>
            </a:r>
            <a:r>
              <a:rPr lang="en-US" sz="1600" b="1" dirty="0"/>
              <a:t>&lt;BUYER&gt;’s </a:t>
            </a:r>
            <a:r>
              <a:rPr lang="en-US" sz="1600" dirty="0"/>
              <a:t>users access your catalog through </a:t>
            </a:r>
            <a:r>
              <a:rPr lang="sk-SK" sz="1600" dirty="0"/>
              <a:t>SAP Ariba Procurement</a:t>
            </a:r>
            <a:r>
              <a:rPr lang="en-US" sz="1600" dirty="0"/>
              <a:t> to purchase your products and services offerings.</a:t>
            </a:r>
          </a:p>
          <a:p>
            <a:pPr marL="285693" lvl="2" indent="-285693">
              <a:spcBef>
                <a:spcPts val="1620"/>
              </a:spcBef>
              <a:buClr>
                <a:schemeClr val="accent1"/>
              </a:buClr>
              <a:buFont typeface="Arial" panose="020B0604020202020204" pitchFamily="34" charset="0"/>
              <a:buChar char="•"/>
            </a:pPr>
            <a:r>
              <a:rPr lang="en-US" sz="1600" kern="0" dirty="0"/>
              <a:t>It allows:</a:t>
            </a:r>
          </a:p>
          <a:p>
            <a:pPr lvl="2" indent="0" algn="just">
              <a:buClr>
                <a:schemeClr val="accent1"/>
              </a:buClr>
              <a:buNone/>
            </a:pPr>
            <a:r>
              <a:rPr lang="en-US" sz="1600" kern="0" dirty="0"/>
              <a:t>Rapid Deployment </a:t>
            </a:r>
          </a:p>
          <a:p>
            <a:pPr lvl="2" indent="0" algn="just">
              <a:buClr>
                <a:schemeClr val="accent1"/>
              </a:buClr>
              <a:buNone/>
            </a:pPr>
            <a:r>
              <a:rPr lang="en-US" sz="1600" kern="0" dirty="0"/>
              <a:t>Great Compliance Control</a:t>
            </a:r>
          </a:p>
          <a:p>
            <a:pPr lvl="2" indent="0" algn="just">
              <a:buClr>
                <a:schemeClr val="accent1"/>
              </a:buClr>
              <a:buNone/>
            </a:pPr>
            <a:r>
              <a:rPr lang="en-US" sz="1600" kern="0" dirty="0"/>
              <a:t>Low Setup Cost and Complexity</a:t>
            </a:r>
          </a:p>
          <a:p>
            <a:pPr marL="285693" lvl="2" indent="-285693">
              <a:spcBef>
                <a:spcPts val="1620"/>
              </a:spcBef>
              <a:buClr>
                <a:schemeClr val="accent1"/>
              </a:buClr>
              <a:buFont typeface="Arial" panose="020B0604020202020204" pitchFamily="34" charset="0"/>
              <a:buChar char="•"/>
            </a:pPr>
            <a:r>
              <a:rPr lang="en-US" sz="1600" b="1" dirty="0"/>
              <a:t>&lt;BUYER&gt;’s</a:t>
            </a:r>
            <a:r>
              <a:rPr lang="en-US" sz="1600" dirty="0"/>
              <a:t> users will be able to:</a:t>
            </a:r>
          </a:p>
          <a:p>
            <a:pPr lvl="2" indent="0" algn="just">
              <a:buClr>
                <a:schemeClr val="accent1"/>
              </a:buClr>
              <a:buNone/>
            </a:pPr>
            <a:r>
              <a:rPr lang="en-US" sz="1600" kern="0" dirty="0"/>
              <a:t>See</a:t>
            </a:r>
          </a:p>
          <a:p>
            <a:pPr lvl="2" indent="0" algn="just">
              <a:buClr>
                <a:schemeClr val="accent1"/>
              </a:buClr>
              <a:buNone/>
            </a:pPr>
            <a:r>
              <a:rPr lang="en-US" sz="1600" kern="0" dirty="0"/>
              <a:t>Compare </a:t>
            </a:r>
          </a:p>
          <a:p>
            <a:pPr lvl="2" indent="0" algn="just">
              <a:buClr>
                <a:schemeClr val="accent1"/>
              </a:buClr>
              <a:buNone/>
            </a:pPr>
            <a:r>
              <a:rPr lang="en-US" sz="1600" kern="0" dirty="0"/>
              <a:t>Buy </a:t>
            </a:r>
          </a:p>
        </p:txBody>
      </p:sp>
      <p:sp>
        <p:nvSpPr>
          <p:cNvPr id="2" name="Title"/>
          <p:cNvSpPr>
            <a:spLocks noGrp="1"/>
          </p:cNvSpPr>
          <p:nvPr>
            <p:ph type="title"/>
          </p:nvPr>
        </p:nvSpPr>
        <p:spPr/>
        <p:txBody>
          <a:bodyPr/>
          <a:lstStyle/>
          <a:p>
            <a:r>
              <a:rPr lang="en-US" dirty="0"/>
              <a:t>What is an Excel Catalog?</a:t>
            </a:r>
          </a:p>
        </p:txBody>
      </p:sp>
    </p:spTree>
    <p:extLst>
      <p:ext uri="{BB962C8B-B14F-4D97-AF65-F5344CB8AC3E}">
        <p14:creationId xmlns:p14="http://schemas.microsoft.com/office/powerpoint/2010/main" val="2468716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 Interface (customer Users) – Items View</a:t>
            </a:r>
          </a:p>
        </p:txBody>
      </p:sp>
      <p:sp>
        <p:nvSpPr>
          <p:cNvPr id="4" name="Text Placeholder 3"/>
          <p:cNvSpPr>
            <a:spLocks noGrp="1"/>
          </p:cNvSpPr>
          <p:nvPr>
            <p:ph type="body" sz="quarter" idx="10"/>
          </p:nvPr>
        </p:nvSpPr>
        <p:spPr>
          <a:xfrm>
            <a:off x="325336" y="1386902"/>
            <a:ext cx="3431660" cy="5101634"/>
          </a:xfrm>
        </p:spPr>
        <p:txBody>
          <a:bodyPr/>
          <a:lstStyle/>
          <a:p>
            <a:pPr marL="285693" indent="-285693">
              <a:buSzPct val="100000"/>
              <a:buFont typeface="Arial" panose="020B0604020202020204" pitchFamily="34" charset="0"/>
              <a:buChar char="•"/>
            </a:pPr>
            <a:r>
              <a:rPr lang="en-US" sz="1600" kern="0" dirty="0"/>
              <a:t>Search for Items or browse through the different Categories</a:t>
            </a:r>
          </a:p>
          <a:p>
            <a:pPr marL="285693" indent="-285693">
              <a:buFont typeface="Arial" panose="020B0604020202020204" pitchFamily="34" charset="0"/>
              <a:buChar char="•"/>
            </a:pPr>
            <a:endParaRPr lang="en-US" sz="1600" kern="0" dirty="0"/>
          </a:p>
          <a:p>
            <a:pPr marL="285693" indent="-285693">
              <a:buFont typeface="Arial" panose="020B0604020202020204" pitchFamily="34" charset="0"/>
              <a:buChar char="•"/>
            </a:pPr>
            <a:endParaRPr lang="en-US" sz="1600" kern="0" dirty="0"/>
          </a:p>
          <a:p>
            <a:pPr marL="285693" indent="-285693">
              <a:buSzPct val="100000"/>
              <a:buFont typeface="Arial" panose="020B0604020202020204" pitchFamily="34" charset="0"/>
              <a:buChar char="•"/>
            </a:pPr>
            <a:r>
              <a:rPr lang="en-US" sz="1600" kern="0" dirty="0"/>
              <a:t>Returned search results</a:t>
            </a:r>
          </a:p>
          <a:p>
            <a:pPr marL="285693" indent="-285693">
              <a:buFont typeface="Arial" panose="020B0604020202020204" pitchFamily="34" charset="0"/>
              <a:buChar char="•"/>
            </a:pPr>
            <a:endParaRPr lang="en-US" sz="1600" kern="0" dirty="0"/>
          </a:p>
          <a:p>
            <a:pPr marL="285693" indent="-285693">
              <a:buFont typeface="Arial" panose="020B0604020202020204" pitchFamily="34" charset="0"/>
              <a:buChar char="•"/>
            </a:pPr>
            <a:endParaRPr lang="en-US" sz="1600" kern="0" dirty="0"/>
          </a:p>
          <a:p>
            <a:pPr marL="285693" indent="-285693">
              <a:buSzPct val="100000"/>
              <a:buFont typeface="Arial" panose="020B0604020202020204" pitchFamily="34" charset="0"/>
              <a:buChar char="•"/>
            </a:pPr>
            <a:endParaRPr lang="sk-SK" sz="1600" kern="0" dirty="0"/>
          </a:p>
          <a:p>
            <a:pPr marL="285693" indent="-285693">
              <a:buSzPct val="100000"/>
              <a:buFont typeface="Arial" panose="020B0604020202020204" pitchFamily="34" charset="0"/>
              <a:buChar char="•"/>
            </a:pPr>
            <a:r>
              <a:rPr lang="en-US" sz="1600" kern="0" dirty="0"/>
              <a:t>Single item view</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2403" y="1386902"/>
            <a:ext cx="3735461" cy="1752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477" y="3207043"/>
            <a:ext cx="3736388" cy="1606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1476" y="4881575"/>
            <a:ext cx="3736388" cy="1606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05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Excel </a:t>
            </a:r>
            <a:r>
              <a:rPr lang="sk-SK" dirty="0"/>
              <a:t>Catalog Template</a:t>
            </a:r>
            <a:endParaRPr lang="en-US" dirty="0"/>
          </a:p>
        </p:txBody>
      </p:sp>
      <p:sp>
        <p:nvSpPr>
          <p:cNvPr id="4" name="TextBox 3"/>
          <p:cNvSpPr txBox="1"/>
          <p:nvPr/>
        </p:nvSpPr>
        <p:spPr>
          <a:xfrm>
            <a:off x="534059" y="1325105"/>
            <a:ext cx="856576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Excel</a:t>
            </a:r>
            <a:r>
              <a:rPr lang="sk-SK" sz="1600" kern="0" dirty="0">
                <a:ea typeface="Arial Unicode MS" pitchFamily="34" charset="-128"/>
                <a:cs typeface="Arial Unicode MS" pitchFamily="34" charset="-128"/>
              </a:rPr>
              <a:t> Catalog Template will be provided separately</a:t>
            </a:r>
            <a:endParaRPr lang="en-US" sz="1600" kern="0" dirty="0" err="1">
              <a:ea typeface="Arial Unicode MS" pitchFamily="34" charset="-128"/>
              <a:cs typeface="Arial Unicode MS" pitchFamily="34" charset="-128"/>
            </a:endParaRPr>
          </a:p>
        </p:txBody>
      </p:sp>
      <p:pic>
        <p:nvPicPr>
          <p:cNvPr id="6" name="Picture 5">
            <a:extLst>
              <a:ext uri="{FF2B5EF4-FFF2-40B4-BE49-F238E27FC236}">
                <a16:creationId xmlns:a16="http://schemas.microsoft.com/office/drawing/2014/main" id="{70FA351C-E5C6-4B2F-A2AE-7954C84AB7D0}"/>
              </a:ext>
            </a:extLst>
          </p:cNvPr>
          <p:cNvPicPr>
            <a:picLocks noChangeAspect="1"/>
          </p:cNvPicPr>
          <p:nvPr/>
        </p:nvPicPr>
        <p:blipFill>
          <a:blip r:embed="rId3"/>
          <a:stretch>
            <a:fillRect/>
          </a:stretch>
        </p:blipFill>
        <p:spPr>
          <a:xfrm>
            <a:off x="699678" y="2134168"/>
            <a:ext cx="10795820" cy="1081896"/>
          </a:xfrm>
          <a:prstGeom prst="rect">
            <a:avLst/>
          </a:prstGeom>
        </p:spPr>
      </p:pic>
      <p:pic>
        <p:nvPicPr>
          <p:cNvPr id="7" name="Picture 6">
            <a:extLst>
              <a:ext uri="{FF2B5EF4-FFF2-40B4-BE49-F238E27FC236}">
                <a16:creationId xmlns:a16="http://schemas.microsoft.com/office/drawing/2014/main" id="{46D91E31-7BDA-40B1-88C3-0D73AB40EDB9}"/>
              </a:ext>
            </a:extLst>
          </p:cNvPr>
          <p:cNvPicPr>
            <a:picLocks noChangeAspect="1"/>
          </p:cNvPicPr>
          <p:nvPr/>
        </p:nvPicPr>
        <p:blipFill>
          <a:blip r:embed="rId4"/>
          <a:stretch>
            <a:fillRect/>
          </a:stretch>
        </p:blipFill>
        <p:spPr>
          <a:xfrm>
            <a:off x="699678" y="3950550"/>
            <a:ext cx="10795820" cy="1079011"/>
          </a:xfrm>
          <a:prstGeom prst="rect">
            <a:avLst/>
          </a:prstGeom>
        </p:spPr>
      </p:pic>
    </p:spTree>
    <p:extLst>
      <p:ext uri="{BB962C8B-B14F-4D97-AF65-F5344CB8AC3E}">
        <p14:creationId xmlns:p14="http://schemas.microsoft.com/office/powerpoint/2010/main" val="279874953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Excel </a:t>
            </a:r>
            <a:r>
              <a:rPr lang="en-US" dirty="0">
                <a:solidFill>
                  <a:schemeClr val="accent1"/>
                </a:solidFill>
              </a:rPr>
              <a:t>Catalog Enablement</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prstGeom prst="rect">
            <a:avLst/>
          </a:prstGeom>
        </p:spPr>
      </p:pic>
    </p:spTree>
    <p:extLst>
      <p:ext uri="{BB962C8B-B14F-4D97-AF65-F5344CB8AC3E}">
        <p14:creationId xmlns:p14="http://schemas.microsoft.com/office/powerpoint/2010/main" val="3115733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336" y="367951"/>
            <a:ext cx="11542528" cy="756000"/>
          </a:xfrm>
        </p:spPr>
        <p:txBody>
          <a:bodyPr/>
          <a:lstStyle/>
          <a:p>
            <a:r>
              <a:rPr lang="de-DE" dirty="0"/>
              <a:t>Excel Catalog Enablement</a:t>
            </a:r>
            <a:br>
              <a:rPr lang="en-US" dirty="0"/>
            </a:br>
            <a:endParaRPr lang="en-US" b="0" dirty="0"/>
          </a:p>
        </p:txBody>
      </p:sp>
      <p:sp>
        <p:nvSpPr>
          <p:cNvPr id="4" name="Text Placeholder 3"/>
          <p:cNvSpPr txBox="1">
            <a:spLocks noGrp="1"/>
          </p:cNvSpPr>
          <p:nvPr>
            <p:ph type="body" sz="quarter" idx="10"/>
          </p:nvPr>
        </p:nvSpPr>
        <p:spPr>
          <a:xfrm>
            <a:off x="325336" y="1369230"/>
            <a:ext cx="3112313" cy="2400101"/>
          </a:xfrm>
          <a:prstGeom prst="rect">
            <a:avLst/>
          </a:prstGeom>
          <a:noFill/>
        </p:spPr>
        <p:txBody>
          <a:bodyPr vert="horz" wrap="square" lIns="0" tIns="0" rIns="0" bIns="0" rtlCol="0">
            <a:spAutoFit/>
          </a:bodyPr>
          <a:lstStyle/>
          <a:p>
            <a:pPr fontAlgn="base">
              <a:spcBef>
                <a:spcPts val="600"/>
              </a:spcBef>
              <a:spcAft>
                <a:spcPct val="0"/>
              </a:spcAft>
              <a:buClr>
                <a:srgbClr val="F0AB00"/>
              </a:buClr>
            </a:pPr>
            <a:r>
              <a:rPr lang="en-US" sz="1400" kern="0" dirty="0">
                <a:ea typeface="Arial Unicode MS" pitchFamily="34" charset="-128"/>
                <a:cs typeface="Arial Unicode MS" pitchFamily="34" charset="-128"/>
              </a:rPr>
              <a:t>Buyer’s Prerequisites to Start:</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Requirements Completed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Approvers Identified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Commodity Codes &amp; </a:t>
            </a:r>
            <a:r>
              <a:rPr lang="en-US" sz="1400" kern="0" dirty="0" err="1">
                <a:ea typeface="Arial Unicode MS" pitchFamily="34" charset="-128"/>
                <a:cs typeface="Arial Unicode MS" pitchFamily="34" charset="-128"/>
              </a:rPr>
              <a:t>UoM</a:t>
            </a:r>
            <a:r>
              <a:rPr lang="en-US" sz="1400" kern="0" dirty="0">
                <a:ea typeface="Arial Unicode MS" pitchFamily="34" charset="-128"/>
                <a:cs typeface="Arial Unicode MS" pitchFamily="34" charset="-128"/>
              </a:rPr>
              <a:t> Loaded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Supplier Master Data Enriched (Supplier ANID Added)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Escalation Path Defined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Content Clarified with Supplier</a:t>
            </a:r>
          </a:p>
        </p:txBody>
      </p:sp>
      <p:sp>
        <p:nvSpPr>
          <p:cNvPr id="5" name="TextBox 4"/>
          <p:cNvSpPr txBox="1"/>
          <p:nvPr/>
        </p:nvSpPr>
        <p:spPr>
          <a:xfrm>
            <a:off x="7659273" y="1369229"/>
            <a:ext cx="4156518" cy="861575"/>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400" b="1" kern="0" dirty="0">
                <a:ea typeface="Arial Unicode MS" pitchFamily="34" charset="-128"/>
                <a:cs typeface="Arial Unicode MS" pitchFamily="34" charset="-128"/>
              </a:rPr>
              <a:t>Supplier’s Prerequisites to Start:</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Catalog Content Clarified with Buyer</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Trading Relationship Established</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Test Account Created</a:t>
            </a:r>
          </a:p>
        </p:txBody>
      </p:sp>
      <p:graphicFrame>
        <p:nvGraphicFramePr>
          <p:cNvPr id="8" name="Table 7"/>
          <p:cNvGraphicFramePr>
            <a:graphicFrameLocks noGrp="1"/>
          </p:cNvGraphicFramePr>
          <p:nvPr/>
        </p:nvGraphicFramePr>
        <p:xfrm>
          <a:off x="4007837" y="3236549"/>
          <a:ext cx="5729698" cy="249284"/>
        </p:xfrm>
        <a:graphic>
          <a:graphicData uri="http://schemas.openxmlformats.org/drawingml/2006/table">
            <a:tbl>
              <a:tblPr/>
              <a:tblGrid>
                <a:gridCol w="1015387">
                  <a:extLst>
                    <a:ext uri="{9D8B030D-6E8A-4147-A177-3AD203B41FA5}">
                      <a16:colId xmlns:a16="http://schemas.microsoft.com/office/drawing/2014/main" val="20000"/>
                    </a:ext>
                  </a:extLst>
                </a:gridCol>
                <a:gridCol w="860132">
                  <a:extLst>
                    <a:ext uri="{9D8B030D-6E8A-4147-A177-3AD203B41FA5}">
                      <a16:colId xmlns:a16="http://schemas.microsoft.com/office/drawing/2014/main" val="20001"/>
                    </a:ext>
                  </a:extLst>
                </a:gridCol>
                <a:gridCol w="983228">
                  <a:extLst>
                    <a:ext uri="{9D8B030D-6E8A-4147-A177-3AD203B41FA5}">
                      <a16:colId xmlns:a16="http://schemas.microsoft.com/office/drawing/2014/main" val="20002"/>
                    </a:ext>
                  </a:extLst>
                </a:gridCol>
                <a:gridCol w="968945">
                  <a:extLst>
                    <a:ext uri="{9D8B030D-6E8A-4147-A177-3AD203B41FA5}">
                      <a16:colId xmlns:a16="http://schemas.microsoft.com/office/drawing/2014/main" val="20003"/>
                    </a:ext>
                  </a:extLst>
                </a:gridCol>
                <a:gridCol w="954660">
                  <a:extLst>
                    <a:ext uri="{9D8B030D-6E8A-4147-A177-3AD203B41FA5}">
                      <a16:colId xmlns:a16="http://schemas.microsoft.com/office/drawing/2014/main" val="20004"/>
                    </a:ext>
                  </a:extLst>
                </a:gridCol>
                <a:gridCol w="947346">
                  <a:extLst>
                    <a:ext uri="{9D8B030D-6E8A-4147-A177-3AD203B41FA5}">
                      <a16:colId xmlns:a16="http://schemas.microsoft.com/office/drawing/2014/main" val="20005"/>
                    </a:ext>
                  </a:extLst>
                </a:gridCol>
              </a:tblGrid>
              <a:tr h="249284">
                <a:tc>
                  <a:txBody>
                    <a:bodyPr/>
                    <a:lstStyle/>
                    <a:p>
                      <a:pPr algn="ctr" fontAlgn="b"/>
                      <a:endParaRPr lang="en-US" sz="1200" b="1" i="0" u="none" strike="noStrike" dirty="0">
                        <a:solidFill>
                          <a:schemeClr val="tx1"/>
                        </a:solidFill>
                        <a:latin typeface="+mn-lt"/>
                      </a:endParaRPr>
                    </a:p>
                  </a:txBody>
                  <a:tcPr marL="0" marR="0" marT="0" marB="0" anchor="ctr">
                    <a:lnL w="12700" cap="flat" cmpd="sng" algn="ctr">
                      <a:solidFill>
                        <a:schemeClr val="tx1"/>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1</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2</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3</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4</a:t>
                      </a:r>
                    </a:p>
                  </a:txBody>
                  <a:tcPr marL="0" marR="0" marT="0" marB="0" anchor="ctr">
                    <a:lnL w="3175" cap="flat" cmpd="sng" algn="ctr">
                      <a:solidFill>
                        <a:srgbClr val="000000"/>
                      </a:solidFill>
                      <a:prstDash val="solid"/>
                      <a:round/>
                      <a:headEnd type="none" w="med" len="med"/>
                      <a:tailEnd type="none" w="med" len="med"/>
                    </a:lnL>
                    <a:lnR w="28575" cap="flat" cmpd="sng" algn="ctr">
                      <a:solidFill>
                        <a:srgbClr val="FF0000"/>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5</a:t>
                      </a:r>
                    </a:p>
                  </a:txBody>
                  <a:tcPr marL="0" marR="0" marT="0" marB="0" anchor="ctr">
                    <a:lnL w="28575" cap="flat" cmpd="sng" algn="ctr">
                      <a:solidFill>
                        <a:srgbClr val="FF0000"/>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596755266"/>
              </p:ext>
            </p:extLst>
          </p:nvPr>
        </p:nvGraphicFramePr>
        <p:xfrm>
          <a:off x="4007837" y="3485833"/>
          <a:ext cx="5729696" cy="2591796"/>
        </p:xfrm>
        <a:graphic>
          <a:graphicData uri="http://schemas.openxmlformats.org/drawingml/2006/table">
            <a:tbl>
              <a:tblPr firstRow="1" bandRow="1">
                <a:tableStyleId>{22838BEF-8BB2-4498-84A7-C5851F593DF1}</a:tableStyleId>
              </a:tblPr>
              <a:tblGrid>
                <a:gridCol w="956446">
                  <a:extLst>
                    <a:ext uri="{9D8B030D-6E8A-4147-A177-3AD203B41FA5}">
                      <a16:colId xmlns:a16="http://schemas.microsoft.com/office/drawing/2014/main" val="20000"/>
                    </a:ext>
                  </a:extLst>
                </a:gridCol>
                <a:gridCol w="892662">
                  <a:extLst>
                    <a:ext uri="{9D8B030D-6E8A-4147-A177-3AD203B41FA5}">
                      <a16:colId xmlns:a16="http://schemas.microsoft.com/office/drawing/2014/main" val="20001"/>
                    </a:ext>
                  </a:extLst>
                </a:gridCol>
                <a:gridCol w="1008808">
                  <a:extLst>
                    <a:ext uri="{9D8B030D-6E8A-4147-A177-3AD203B41FA5}">
                      <a16:colId xmlns:a16="http://schemas.microsoft.com/office/drawing/2014/main" val="20002"/>
                    </a:ext>
                  </a:extLst>
                </a:gridCol>
                <a:gridCol w="965076">
                  <a:extLst>
                    <a:ext uri="{9D8B030D-6E8A-4147-A177-3AD203B41FA5}">
                      <a16:colId xmlns:a16="http://schemas.microsoft.com/office/drawing/2014/main" val="20003"/>
                    </a:ext>
                  </a:extLst>
                </a:gridCol>
                <a:gridCol w="956597">
                  <a:extLst>
                    <a:ext uri="{9D8B030D-6E8A-4147-A177-3AD203B41FA5}">
                      <a16:colId xmlns:a16="http://schemas.microsoft.com/office/drawing/2014/main" val="20004"/>
                    </a:ext>
                  </a:extLst>
                </a:gridCol>
                <a:gridCol w="950107">
                  <a:extLst>
                    <a:ext uri="{9D8B030D-6E8A-4147-A177-3AD203B41FA5}">
                      <a16:colId xmlns:a16="http://schemas.microsoft.com/office/drawing/2014/main" val="20005"/>
                    </a:ext>
                  </a:extLst>
                </a:gridCol>
              </a:tblGrid>
              <a:tr h="885360">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noProof="0" dirty="0">
                          <a:solidFill>
                            <a:schemeClr val="tx1"/>
                          </a:solidFill>
                          <a:latin typeface="+mn-lt"/>
                          <a:ea typeface=""/>
                          <a:cs typeface=""/>
                        </a:rPr>
                        <a:t>Supplier</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Creating</a:t>
                      </a:r>
                      <a:r>
                        <a:rPr lang="de-DE" sz="800" b="0" baseline="0" noProof="0" dirty="0">
                          <a:solidFill>
                            <a:schemeClr val="tx1"/>
                          </a:solidFill>
                        </a:rPr>
                        <a:t> Excel Catalog</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noProof="0" dirty="0">
                          <a:solidFill>
                            <a:schemeClr val="tx1"/>
                          </a:solidFill>
                          <a:latin typeface="+mn-lt"/>
                          <a:ea typeface="+mn-ea"/>
                          <a:cs typeface="+mn-cs"/>
                        </a:rPr>
                        <a:t>Corrections of Excel Catalog if Needed</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dirty="0">
                          <a:solidFill>
                            <a:schemeClr val="tx1"/>
                          </a:solidFill>
                        </a:rPr>
                        <a:t>Catalog</a:t>
                      </a:r>
                      <a:r>
                        <a:rPr lang="en-US" sz="800" b="0" baseline="0" dirty="0">
                          <a:solidFill>
                            <a:schemeClr val="tx1"/>
                          </a:solidFill>
                        </a:rPr>
                        <a:t> </a:t>
                      </a:r>
                      <a:r>
                        <a:rPr lang="en-US" sz="800" b="0" dirty="0">
                          <a:solidFill>
                            <a:schemeClr val="tx1"/>
                          </a:solidFill>
                        </a:rPr>
                        <a:t>Upload</a:t>
                      </a:r>
                      <a:r>
                        <a:rPr lang="en-US" sz="800" b="0" baseline="0" dirty="0">
                          <a:solidFill>
                            <a:schemeClr val="tx1"/>
                          </a:solidFill>
                        </a:rPr>
                        <a:t> in </a:t>
                      </a:r>
                      <a:r>
                        <a:rPr lang="en-US" sz="800" b="0" dirty="0">
                          <a:solidFill>
                            <a:schemeClr val="tx1"/>
                          </a:solidFill>
                        </a:rPr>
                        <a:t>Ariba Network TEST Account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lang="en-US" sz="800" b="0" kern="1200" dirty="0">
                        <a:solidFill>
                          <a:schemeClr val="tx1"/>
                        </a:solidFill>
                        <a:latin typeface="+mn-lt"/>
                        <a:ea typeface="+mn-ea"/>
                        <a:cs typeface="+mn-cs"/>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Upload in Ariba Network PROD Account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0"/>
                  </a:ext>
                </a:extLst>
              </a:tr>
              <a:tr h="853218">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dirty="0">
                          <a:solidFill>
                            <a:srgbClr val="000000"/>
                          </a:solidFill>
                          <a:latin typeface="+mn-lt"/>
                          <a:ea typeface=""/>
                          <a:cs typeface=""/>
                        </a:rPr>
                        <a:t>Ariba</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Initial Communication &amp; Education</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Support of Catalog</a:t>
                      </a:r>
                      <a:r>
                        <a:rPr lang="en-US" sz="800" b="0" kern="1200" baseline="0" dirty="0">
                          <a:solidFill>
                            <a:schemeClr val="tx1"/>
                          </a:solidFill>
                          <a:latin typeface="+mn-lt"/>
                          <a:ea typeface="+mn-ea"/>
                          <a:cs typeface="+mn-cs"/>
                        </a:rPr>
                        <a:t> Creation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TEST Catalog Upload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Testing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PROD Catalog Upload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1"/>
                  </a:ext>
                </a:extLst>
              </a:tr>
              <a:tr h="853218">
                <a:tc>
                  <a:txBody>
                    <a:bodyPr/>
                    <a:lstStyle/>
                    <a:p>
                      <a:pPr marL="0" lvl="0" indent="0" algn="ctr" defTabSz="914400" rtl="0" eaLnBrk="1" fontAlgn="b" latinLnBrk="0" hangingPunct="1">
                        <a:spcBef>
                          <a:spcPts val="600"/>
                        </a:spcBef>
                        <a:buFontTx/>
                        <a:buNone/>
                      </a:pPr>
                      <a:endParaRPr lang="en-US" sz="1200" b="1" i="0" u="none" strike="noStrike" kern="1200" noProof="0" dirty="0">
                        <a:solidFill>
                          <a:srgbClr val="000000"/>
                        </a:solidFill>
                        <a:latin typeface="+mn-lt"/>
                        <a:ea typeface=""/>
                        <a:cs typeface=""/>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ctr">
                        <a:spcBef>
                          <a:spcPts val="600"/>
                        </a:spcBef>
                        <a:buFontTx/>
                        <a:buNone/>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Catalog Approval &amp; Activation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dirty="0">
                          <a:solidFill>
                            <a:schemeClr val="tx1"/>
                          </a:solidFill>
                        </a:rPr>
                        <a:t>Testing Execution</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Approval</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Decision</a:t>
                      </a:r>
                      <a:r>
                        <a:rPr lang="en-US" sz="800" b="0" kern="1200" baseline="0" dirty="0">
                          <a:solidFill>
                            <a:schemeClr val="tx1"/>
                          </a:solidFill>
                        </a:rPr>
                        <a:t> for </a:t>
                      </a:r>
                      <a:br>
                        <a:rPr lang="en-US" sz="800" b="0" kern="1200" baseline="0" dirty="0">
                          <a:solidFill>
                            <a:schemeClr val="tx1"/>
                          </a:solidFill>
                        </a:rPr>
                      </a:br>
                      <a:r>
                        <a:rPr lang="en-US" sz="800" b="0" kern="1200" baseline="0" dirty="0">
                          <a:solidFill>
                            <a:schemeClr val="tx1"/>
                          </a:solidFill>
                        </a:rPr>
                        <a:t>GO LIVE</a:t>
                      </a:r>
                      <a:endParaRPr lang="en-US" sz="800" b="0" kern="120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2"/>
                  </a:ext>
                </a:extLst>
              </a:tr>
            </a:tbl>
          </a:graphicData>
        </a:graphic>
      </p:graphicFrame>
      <p:sp>
        <p:nvSpPr>
          <p:cNvPr id="10" name="Rectangle 9"/>
          <p:cNvSpPr/>
          <p:nvPr/>
        </p:nvSpPr>
        <p:spPr bwMode="gray">
          <a:xfrm>
            <a:off x="6810538" y="6130327"/>
            <a:ext cx="5138370" cy="196587"/>
          </a:xfrm>
          <a:prstGeom prst="rect">
            <a:avLst/>
          </a:prstGeom>
          <a:solidFill>
            <a:schemeClr val="bg1"/>
          </a:solidFill>
          <a:ln>
            <a:solidFill>
              <a:schemeClr val="bg1"/>
            </a:solidFill>
            <a:headEnd/>
            <a:tailEnd/>
          </a:ln>
        </p:spPr>
        <p:style>
          <a:lnRef idx="2">
            <a:schemeClr val="accent1"/>
          </a:lnRef>
          <a:fillRef idx="1">
            <a:schemeClr val="lt1"/>
          </a:fillRef>
          <a:effectRef idx="0">
            <a:schemeClr val="accent1"/>
          </a:effectRef>
          <a:fontRef idx="minor">
            <a:schemeClr val="dk1"/>
          </a:fontRef>
        </p:style>
        <p:txBody>
          <a:bodyPr lIns="89979" tIns="71983" rIns="89979" bIns="71983" rtlCol="0" anchor="ctr"/>
          <a:lstStyle/>
          <a:p>
            <a:r>
              <a:rPr lang="en-US" sz="800" b="1" dirty="0">
                <a:solidFill>
                  <a:srgbClr val="FFC000"/>
                </a:solidFill>
              </a:rPr>
              <a:t>Buyer Testing might be extended </a:t>
            </a:r>
            <a:r>
              <a:rPr lang="hu-HU" sz="800" b="1" dirty="0">
                <a:solidFill>
                  <a:srgbClr val="FFC000"/>
                </a:solidFill>
              </a:rPr>
              <a:t>up to 8 weeks </a:t>
            </a:r>
            <a:r>
              <a:rPr lang="en-US" sz="800" b="1" dirty="0">
                <a:solidFill>
                  <a:srgbClr val="FFC000"/>
                </a:solidFill>
              </a:rPr>
              <a:t>if transaction integration </a:t>
            </a:r>
            <a:r>
              <a:rPr lang="hu-HU" sz="800" b="1" dirty="0">
                <a:solidFill>
                  <a:srgbClr val="FFC000"/>
                </a:solidFill>
              </a:rPr>
              <a:t>is requested by the Supplier</a:t>
            </a:r>
            <a:endParaRPr lang="en-US" sz="800" b="1" dirty="0">
              <a:solidFill>
                <a:srgbClr val="FFC000"/>
              </a:solidFill>
            </a:endParaRPr>
          </a:p>
        </p:txBody>
      </p:sp>
      <p:sp>
        <p:nvSpPr>
          <p:cNvPr id="14" name="TextBox 13"/>
          <p:cNvSpPr txBox="1"/>
          <p:nvPr/>
        </p:nvSpPr>
        <p:spPr>
          <a:xfrm>
            <a:off x="4060272" y="5490977"/>
            <a:ext cx="873331" cy="138467"/>
          </a:xfrm>
          <a:prstGeom prst="rect">
            <a:avLst/>
          </a:prstGeom>
          <a:noFill/>
          <a:ln>
            <a:solidFill>
              <a:schemeClr val="bg1"/>
            </a:solidFill>
          </a:ln>
        </p:spPr>
        <p:txBody>
          <a:bodyPr wrap="square" lIns="0" tIns="0" rIns="0" bIns="0" rtlCol="0">
            <a:spAutoFit/>
          </a:bodyPr>
          <a:lstStyle/>
          <a:p>
            <a:pPr algn="ctr" fontAlgn="base">
              <a:spcBef>
                <a:spcPct val="50000"/>
              </a:spcBef>
              <a:spcAft>
                <a:spcPct val="0"/>
              </a:spcAft>
              <a:buClr>
                <a:srgbClr val="F0AB00"/>
              </a:buClr>
              <a:buSzPct val="80000"/>
            </a:pPr>
            <a:r>
              <a:rPr lang="en-US" sz="900" b="1" kern="0" dirty="0">
                <a:ea typeface="Arial Unicode MS" pitchFamily="34" charset="-128"/>
                <a:cs typeface="Arial Unicode MS" pitchFamily="34" charset="-128"/>
              </a:rPr>
              <a:t>&lt;buyer&gt;</a:t>
            </a:r>
          </a:p>
        </p:txBody>
      </p:sp>
      <p:graphicFrame>
        <p:nvGraphicFramePr>
          <p:cNvPr id="15" name="Content Placeholder 3"/>
          <p:cNvGraphicFramePr>
            <a:graphicFrameLocks/>
          </p:cNvGraphicFramePr>
          <p:nvPr/>
        </p:nvGraphicFramePr>
        <p:xfrm>
          <a:off x="4966401" y="2553899"/>
          <a:ext cx="4829846" cy="879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05810" y="4704925"/>
            <a:ext cx="788095" cy="153611"/>
          </a:xfrm>
          <a:prstGeom prst="rect">
            <a:avLst/>
          </a:prstGeom>
        </p:spPr>
      </p:pic>
      <p:cxnSp>
        <p:nvCxnSpPr>
          <p:cNvPr id="6" name="Straight Arrow Connector 5"/>
          <p:cNvCxnSpPr/>
          <p:nvPr/>
        </p:nvCxnSpPr>
        <p:spPr>
          <a:xfrm>
            <a:off x="8780772" y="3236549"/>
            <a:ext cx="7881" cy="2893778"/>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717005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Publishing a </a:t>
            </a:r>
            <a:r>
              <a:rPr lang="en-US" dirty="0">
                <a:solidFill>
                  <a:schemeClr val="accent1"/>
                </a:solidFill>
              </a:rPr>
              <a:t>Catalog on Ariba Network</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xfrm>
            <a:off x="0" y="3415461"/>
            <a:ext cx="12195175" cy="3430800"/>
          </a:xfrm>
          <a:prstGeom prst="rect">
            <a:avLst/>
          </a:prstGeom>
        </p:spPr>
      </p:pic>
    </p:spTree>
    <p:extLst>
      <p:ext uri="{BB962C8B-B14F-4D97-AF65-F5344CB8AC3E}">
        <p14:creationId xmlns:p14="http://schemas.microsoft.com/office/powerpoint/2010/main" val="2832608719"/>
      </p:ext>
    </p:extLst>
  </p:cSld>
  <p:clrMapOvr>
    <a:masterClrMapping/>
  </p:clrMapOvr>
</p:sld>
</file>

<file path=ppt/theme/theme1.xml><?xml version="1.0" encoding="utf-8"?>
<a:theme xmlns:a="http://schemas.openxmlformats.org/drawingml/2006/main" name="SAP Ariba 2018 16x9 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18_16x9_black.potx" id="{7B65FBC6-B491-411C-A2D2-04C09F43B81D}" vid="{961DD3AF-34EB-4D2D-8287-3BB139888674}"/>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KeywordTaxHTField xmlns="fa810d4b-4b60-435e-870b-75af4e5051c9">
      <Terms xmlns="http://schemas.microsoft.com/office/infopath/2007/PartnerControls">
        <TermInfo xmlns="http://schemas.microsoft.com/office/infopath/2007/PartnerControls">
          <TermName xmlns="http://schemas.microsoft.com/office/infopath/2007/PartnerControls">2018/16:9/black</TermName>
          <TermId xmlns="http://schemas.microsoft.com/office/infopath/2007/PartnerControls">5b1b3937-3390-4c31-a254-684e57f27ed0</TermId>
        </TermInfo>
      </Terms>
    </TaxKeywordTaxHTField>
    <TaxCatchAll xmlns="fa810d4b-4b60-435e-870b-75af4e5051c9">
      <Value>12</Value>
    </TaxCatchAl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297AB1D47514F42A9ADD8E3430292C9" ma:contentTypeVersion="13" ma:contentTypeDescription="Create a new document." ma:contentTypeScope="" ma:versionID="2261a17966bf620907fb80992fc73c5d">
  <xsd:schema xmlns:xsd="http://www.w3.org/2001/XMLSchema" xmlns:xs="http://www.w3.org/2001/XMLSchema" xmlns:p="http://schemas.microsoft.com/office/2006/metadata/properties" xmlns:ns2="http://schemas.microsoft.com/sharepoint/v3/fields" xmlns:ns3="fa810d4b-4b60-435e-870b-75af4e5051c9" xmlns:ns4="750d8dd5-8fd0-4936-a430-a5b4a0afcad3" targetNamespace="http://schemas.microsoft.com/office/2006/metadata/properties" ma:root="true" ma:fieldsID="8fdd6d4eebb5b0dfe9015a39d910725f" ns2:_="" ns3:_="" ns4:_="">
    <xsd:import namespace="http://schemas.microsoft.com/sharepoint/v3/fields"/>
    <xsd:import namespace="fa810d4b-4b60-435e-870b-75af4e5051c9"/>
    <xsd:import namespace="750d8dd5-8fd0-4936-a430-a5b4a0afcad3"/>
    <xsd:element name="properties">
      <xsd:complexType>
        <xsd:sequence>
          <xsd:element name="documentManagement">
            <xsd:complexType>
              <xsd:all>
                <xsd:element ref="ns2:Description" minOccurs="0"/>
                <xsd:element ref="ns3:TaxKeywordTaxHTField" minOccurs="0"/>
                <xsd:element ref="ns3:TaxCatchAll" minOccurs="0"/>
                <xsd:element ref="ns4:MediaServiceMetadata" minOccurs="0"/>
                <xsd:element ref="ns4:MediaServiceFastMetadata" minOccurs="0"/>
                <xsd:element ref="ns4:MediaServiceAutoTags" minOccurs="0"/>
                <xsd:element ref="ns4:MediaServiceOCR" minOccurs="0"/>
                <xsd:element ref="ns4:MediaServiceDateTaken" minOccurs="0"/>
                <xsd:element ref="ns3:SharedWithUsers" minOccurs="0"/>
                <xsd:element ref="ns3:SharedWithDetails"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Description" ma:index="8" nillable="true" ma:displayName="Description" ma:internalName="Description"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a810d4b-4b60-435e-870b-75af4e5051c9" elementFormDefault="qualified">
    <xsd:import namespace="http://schemas.microsoft.com/office/2006/documentManagement/types"/>
    <xsd:import namespace="http://schemas.microsoft.com/office/infopath/2007/PartnerControls"/>
    <xsd:element name="TaxKeywordTaxHTField" ma:index="10" nillable="true" ma:taxonomy="true" ma:internalName="TaxKeywordTaxHTField" ma:taxonomyFieldName="TaxKeyword" ma:displayName="Enterprise Keywords" ma:fieldId="{23f27201-bee3-471e-b2e7-b64fd8b7ca38}" ma:taxonomyMulti="true" ma:sspId="c7b3fb9d-ee0a-40a8-bd42-4026b75186d8" ma:termSetId="00000000-0000-0000-0000-000000000000" ma:anchorId="00000000-0000-0000-0000-000000000000" ma:open="true" ma:isKeyword="true">
      <xsd:complexType>
        <xsd:sequence>
          <xsd:element ref="pc:Terms" minOccurs="0" maxOccurs="1"/>
        </xsd:sequence>
      </xsd:complexType>
    </xsd:element>
    <xsd:element name="TaxCatchAll" ma:index="11" nillable="true" ma:displayName="Taxonomy Catch All Column" ma:hidden="true" ma:list="{a995e34d-f9e2-4b8e-a7c2-ddb60f4f8edc}" ma:internalName="TaxCatchAll" ma:showField="CatchAllData" ma:web="fa810d4b-4b60-435e-870b-75af4e5051c9">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50d8dd5-8fd0-4936-a430-a5b4a0afcad3"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34A2318-1BCE-478A-954C-6240EBE11D9A}">
  <ds:schemaRefs>
    <ds:schemaRef ds:uri="http://schemas.microsoft.com/office/2006/metadata/properties"/>
    <ds:schemaRef ds:uri="http://schemas.microsoft.com/office/infopath/2007/PartnerControls"/>
    <ds:schemaRef ds:uri="fa810d4b-4b60-435e-870b-75af4e5051c9"/>
  </ds:schemaRefs>
</ds:datastoreItem>
</file>

<file path=customXml/itemProps2.xml><?xml version="1.0" encoding="utf-8"?>
<ds:datastoreItem xmlns:ds="http://schemas.openxmlformats.org/officeDocument/2006/customXml" ds:itemID="{26E19B15-8A26-492F-B074-5584E0252083}">
  <ds:schemaRefs>
    <ds:schemaRef ds:uri="http://schemas.microsoft.com/sharepoint/v3/contenttype/forms"/>
  </ds:schemaRefs>
</ds:datastoreItem>
</file>

<file path=customXml/itemProps3.xml><?xml version="1.0" encoding="utf-8"?>
<ds:datastoreItem xmlns:ds="http://schemas.openxmlformats.org/officeDocument/2006/customXml" ds:itemID="{E4F05F7C-21F6-4A9A-AEAB-3CE912B4E1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fa810d4b-4b60-435e-870b-75af4e5051c9"/>
    <ds:schemaRef ds:uri="750d8dd5-8fd0-4936-a430-a5b4a0afca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SAP_Ariba_2018_16x9_Black</Template>
  <TotalTime>2592</TotalTime>
  <Words>1095</Words>
  <Application>Microsoft Office PowerPoint</Application>
  <PresentationFormat>Custom</PresentationFormat>
  <Paragraphs>179</Paragraphs>
  <Slides>25</Slides>
  <Notes>7</Notes>
  <HiddenSlides>2</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SAP Ariba 2018 16x9 black</vt:lpstr>
      <vt:lpstr>Ariba® Network Excel Catalog Guide</vt:lpstr>
      <vt:lpstr>Agenda</vt:lpstr>
      <vt:lpstr>What is an Excel Catalog?</vt:lpstr>
      <vt:lpstr>What is an Excel Catalog?</vt:lpstr>
      <vt:lpstr>User Interface (customer Users) – Items View</vt:lpstr>
      <vt:lpstr>Excel Catalog Template</vt:lpstr>
      <vt:lpstr>Excel Catalog Enablement</vt:lpstr>
      <vt:lpstr>Excel Catalog Enablement </vt:lpstr>
      <vt:lpstr>Publishing a Catalog on Ariba Network</vt:lpstr>
      <vt:lpstr>Ariba Network Access, Catalog Publication</vt:lpstr>
      <vt:lpstr>Catalog Publication</vt:lpstr>
      <vt:lpstr>Catalog Publication</vt:lpstr>
      <vt:lpstr>Catalog Publication</vt:lpstr>
      <vt:lpstr>Catalog Validation - Status</vt:lpstr>
      <vt:lpstr>Catalog Validation/Errors</vt:lpstr>
      <vt:lpstr>How to Correct Errors Found by Ariba Network</vt:lpstr>
      <vt:lpstr>Updating an Excel Catalog on Ariba Network</vt:lpstr>
      <vt:lpstr>Catalog Update – Step 1</vt:lpstr>
      <vt:lpstr>Catalog Update – Step 2</vt:lpstr>
      <vt:lpstr>Catalog Update – Step 3</vt:lpstr>
      <vt:lpstr>Catalog Update – Step 4</vt:lpstr>
      <vt:lpstr>Catalog Update – Step 5</vt:lpstr>
      <vt:lpstr>Catalog Update – Latest Version Only</vt:lpstr>
      <vt:lpstr>PowerPoint Presentation</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creator>SAP SE</dc:creator>
  <cp:keywords>2018/16:9/black</cp:keywords>
  <cp:lastModifiedBy>Ghasemi, Mahdi</cp:lastModifiedBy>
  <cp:revision>31</cp:revision>
  <dcterms:created xsi:type="dcterms:W3CDTF">2018-10-18T06:53:44Z</dcterms:created>
  <dcterms:modified xsi:type="dcterms:W3CDTF">2020-06-09T14:29:00Z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0x0101002297AB1D47514F42A9ADD8E3430292C9</vt:lpwstr>
  </property>
  <property fmtid="{D5CDD505-2E9C-101B-9397-08002B2CF9AE}" pid="4" name="TaxKeyword">
    <vt:lpwstr>12;#2018/16:9/black|5b1b3937-3390-4c31-a254-684e57f27ed0</vt:lpwstr>
  </property>
</Properties>
</file>