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1"/>
  </p:sldMasterIdLst>
  <p:notesMasterIdLst>
    <p:notesMasterId r:id="rId20"/>
  </p:notesMasterIdLst>
  <p:handoutMasterIdLst>
    <p:handoutMasterId r:id="rId21"/>
  </p:handoutMasterIdLst>
  <p:sldIdLst>
    <p:sldId id="437" r:id="rId2"/>
    <p:sldId id="344" r:id="rId3"/>
    <p:sldId id="364" r:id="rId4"/>
    <p:sldId id="416" r:id="rId5"/>
    <p:sldId id="439" r:id="rId6"/>
    <p:sldId id="440" r:id="rId7"/>
    <p:sldId id="441" r:id="rId8"/>
    <p:sldId id="442" r:id="rId9"/>
    <p:sldId id="443" r:id="rId10"/>
    <p:sldId id="444" r:id="rId11"/>
    <p:sldId id="430" r:id="rId12"/>
    <p:sldId id="445" r:id="rId13"/>
    <p:sldId id="446" r:id="rId14"/>
    <p:sldId id="429" r:id="rId15"/>
    <p:sldId id="447" r:id="rId16"/>
    <p:sldId id="448" r:id="rId17"/>
    <p:sldId id="265" r:id="rId18"/>
    <p:sldId id="435" r:id="rId19"/>
  </p:sldIdLst>
  <p:sldSz cx="12195175" cy="6858000"/>
  <p:notesSz cx="7315200" cy="96012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F46A7"/>
    <a:srgbClr val="970A82"/>
    <a:srgbClr val="FF3399"/>
    <a:srgbClr val="FF0000"/>
    <a:srgbClr val="FFFFFF"/>
    <a:srgbClr val="FEE3A1"/>
    <a:srgbClr val="FFF1D0"/>
    <a:srgbClr val="FFF8E7"/>
    <a:srgbClr val="FECE59"/>
    <a:srgbClr val="0032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7D08AE-61DE-44C1-93CE-24F8CBB8CF80}" v="2" dt="2020-04-29T07:39:28.387"/>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23" autoAdjust="0"/>
    <p:restoredTop sz="96619" autoAdjust="0"/>
  </p:normalViewPr>
  <p:slideViewPr>
    <p:cSldViewPr snapToGrid="0" showGuides="1">
      <p:cViewPr varScale="1">
        <p:scale>
          <a:sx n="85" d="100"/>
          <a:sy n="85" d="100"/>
        </p:scale>
        <p:origin x="854" y="67"/>
      </p:cViewPr>
      <p:guideLst/>
    </p:cSldViewPr>
  </p:slideViewPr>
  <p:outlineViewPr>
    <p:cViewPr>
      <p:scale>
        <a:sx n="33" d="100"/>
        <a:sy n="33" d="100"/>
      </p:scale>
      <p:origin x="0" y="-8357"/>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92" d="100"/>
          <a:sy n="92" d="100"/>
        </p:scale>
        <p:origin x="4042" y="7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 Id="rId30"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tley-Corbett, Hal" userId="73d5a1cd-7670-43a7-b1b7-5905d5c881e1" providerId="ADAL" clId="{92FEC95F-E772-4747-8181-5BEF7C4E1716}"/>
    <pc:docChg chg="modSld">
      <pc:chgData name="Astley-Corbett, Hal" userId="73d5a1cd-7670-43a7-b1b7-5905d5c881e1" providerId="ADAL" clId="{92FEC95F-E772-4747-8181-5BEF7C4E1716}" dt="2019-03-05T10:46:23.829" v="1" actId="6549"/>
      <pc:docMkLst>
        <pc:docMk/>
      </pc:docMkLst>
      <pc:sldChg chg="modSp">
        <pc:chgData name="Astley-Corbett, Hal" userId="73d5a1cd-7670-43a7-b1b7-5905d5c881e1" providerId="ADAL" clId="{92FEC95F-E772-4747-8181-5BEF7C4E1716}" dt="2019-03-05T10:46:23.829" v="1" actId="6549"/>
        <pc:sldMkLst>
          <pc:docMk/>
          <pc:sldMk cId="4154287917" sldId="437"/>
        </pc:sldMkLst>
        <pc:spChg chg="mod">
          <ac:chgData name="Astley-Corbett, Hal" userId="73d5a1cd-7670-43a7-b1b7-5905d5c881e1" providerId="ADAL" clId="{92FEC95F-E772-4747-8181-5BEF7C4E1716}" dt="2019-03-05T10:46:23.829" v="1" actId="6549"/>
          <ac:spMkLst>
            <pc:docMk/>
            <pc:sldMk cId="4154287917" sldId="437"/>
            <ac:spMk id="8" creationId="{00000000-0000-0000-0000-000000000000}"/>
          </ac:spMkLst>
        </pc:spChg>
      </pc:sldChg>
    </pc:docChg>
  </pc:docChgLst>
  <pc:docChgLst>
    <pc:chgData name="Astley-Corbett, Hal" userId="73d5a1cd-7670-43a7-b1b7-5905d5c881e1" providerId="ADAL" clId="{0200151A-2C4A-4584-B1E7-D3A0F863BD7A}"/>
    <pc:docChg chg="modSld">
      <pc:chgData name="Astley-Corbett, Hal" userId="73d5a1cd-7670-43a7-b1b7-5905d5c881e1" providerId="ADAL" clId="{0200151A-2C4A-4584-B1E7-D3A0F863BD7A}" dt="2020-04-24T12:35:48.879" v="21" actId="20577"/>
      <pc:docMkLst>
        <pc:docMk/>
      </pc:docMkLst>
      <pc:sldChg chg="modSp">
        <pc:chgData name="Astley-Corbett, Hal" userId="73d5a1cd-7670-43a7-b1b7-5905d5c881e1" providerId="ADAL" clId="{0200151A-2C4A-4584-B1E7-D3A0F863BD7A}" dt="2020-04-24T12:35:48.879" v="21" actId="20577"/>
        <pc:sldMkLst>
          <pc:docMk/>
          <pc:sldMk cId="1226092747" sldId="444"/>
        </pc:sldMkLst>
        <pc:spChg chg="mod">
          <ac:chgData name="Astley-Corbett, Hal" userId="73d5a1cd-7670-43a7-b1b7-5905d5c881e1" providerId="ADAL" clId="{0200151A-2C4A-4584-B1E7-D3A0F863BD7A}" dt="2020-04-24T12:35:48.879" v="21" actId="20577"/>
          <ac:spMkLst>
            <pc:docMk/>
            <pc:sldMk cId="1226092747" sldId="444"/>
            <ac:spMk id="4" creationId="{00000000-0000-0000-0000-000000000000}"/>
          </ac:spMkLst>
        </pc:spChg>
      </pc:sldChg>
    </pc:docChg>
  </pc:docChgLst>
  <pc:docChgLst>
    <pc:chgData name="Ghasemi, Mahdi" userId="6e82ba75-8af3-4e9a-8f2a-8c02a57b35d2" providerId="ADAL" clId="{977D08AE-61DE-44C1-93CE-24F8CBB8CF80}"/>
    <pc:docChg chg="modSld modMainMaster modNotesMaster modHandout">
      <pc:chgData name="Ghasemi, Mahdi" userId="6e82ba75-8af3-4e9a-8f2a-8c02a57b35d2" providerId="ADAL" clId="{977D08AE-61DE-44C1-93CE-24F8CBB8CF80}" dt="2020-04-29T07:39:28.386" v="1"/>
      <pc:docMkLst>
        <pc:docMk/>
      </pc:docMkLst>
      <pc:sldChg chg="modNotes">
        <pc:chgData name="Ghasemi, Mahdi" userId="6e82ba75-8af3-4e9a-8f2a-8c02a57b35d2" providerId="ADAL" clId="{977D08AE-61DE-44C1-93CE-24F8CBB8CF80}" dt="2020-04-29T07:39:28.386" v="1"/>
        <pc:sldMkLst>
          <pc:docMk/>
          <pc:sldMk cId="0" sldId="265"/>
        </pc:sldMkLst>
      </pc:sldChg>
      <pc:sldChg chg="modNotes">
        <pc:chgData name="Ghasemi, Mahdi" userId="6e82ba75-8af3-4e9a-8f2a-8c02a57b35d2" providerId="ADAL" clId="{977D08AE-61DE-44C1-93CE-24F8CBB8CF80}" dt="2020-04-29T07:39:28.386" v="1"/>
        <pc:sldMkLst>
          <pc:docMk/>
          <pc:sldMk cId="0" sldId="344"/>
        </pc:sldMkLst>
      </pc:sldChg>
      <pc:sldMasterChg chg="modSp modSldLayout">
        <pc:chgData name="Ghasemi, Mahdi" userId="6e82ba75-8af3-4e9a-8f2a-8c02a57b35d2" providerId="ADAL" clId="{977D08AE-61DE-44C1-93CE-24F8CBB8CF80}" dt="2020-04-29T07:39:05.208" v="0"/>
        <pc:sldMasterMkLst>
          <pc:docMk/>
          <pc:sldMasterMk cId="3408294523" sldId="2147483733"/>
        </pc:sldMasterMkLst>
        <pc:spChg chg="mod">
          <ac:chgData name="Ghasemi, Mahdi" userId="6e82ba75-8af3-4e9a-8f2a-8c02a57b35d2" providerId="ADAL" clId="{977D08AE-61DE-44C1-93CE-24F8CBB8CF80}" dt="2020-04-29T07:39:05.208" v="0"/>
          <ac:spMkLst>
            <pc:docMk/>
            <pc:sldMasterMk cId="3408294523" sldId="2147483733"/>
            <ac:spMk id="10" creationId="{00000000-0000-0000-0000-000000000000}"/>
          </ac:spMkLst>
        </pc:spChg>
        <pc:sldLayoutChg chg="modSp">
          <pc:chgData name="Ghasemi, Mahdi" userId="6e82ba75-8af3-4e9a-8f2a-8c02a57b35d2" providerId="ADAL" clId="{977D08AE-61DE-44C1-93CE-24F8CBB8CF80}" dt="2020-04-29T07:39:05.208" v="0"/>
          <pc:sldLayoutMkLst>
            <pc:docMk/>
            <pc:sldMasterMk cId="3408294523" sldId="2147483733"/>
            <pc:sldLayoutMk cId="451925193" sldId="2147483754"/>
          </pc:sldLayoutMkLst>
          <pc:spChg chg="mod">
            <ac:chgData name="Ghasemi, Mahdi" userId="6e82ba75-8af3-4e9a-8f2a-8c02a57b35d2" providerId="ADAL" clId="{977D08AE-61DE-44C1-93CE-24F8CBB8CF80}" dt="2020-04-29T07:39:05.208" v="0"/>
            <ac:spMkLst>
              <pc:docMk/>
              <pc:sldMasterMk cId="3408294523" sldId="2147483733"/>
              <pc:sldLayoutMk cId="451925193" sldId="2147483754"/>
              <ac:spMk id="3" creationId="{00000000-0000-0000-0000-000000000000}"/>
            </ac:spMkLst>
          </pc:spChg>
        </pc:sldLayoutChg>
        <pc:sldLayoutChg chg="modSp">
          <pc:chgData name="Ghasemi, Mahdi" userId="6e82ba75-8af3-4e9a-8f2a-8c02a57b35d2" providerId="ADAL" clId="{977D08AE-61DE-44C1-93CE-24F8CBB8CF80}" dt="2020-04-29T07:39:05.208" v="0"/>
          <pc:sldLayoutMkLst>
            <pc:docMk/>
            <pc:sldMasterMk cId="3408294523" sldId="2147483733"/>
            <pc:sldLayoutMk cId="1911862759" sldId="2147483755"/>
          </pc:sldLayoutMkLst>
          <pc:spChg chg="mod">
            <ac:chgData name="Ghasemi, Mahdi" userId="6e82ba75-8af3-4e9a-8f2a-8c02a57b35d2" providerId="ADAL" clId="{977D08AE-61DE-44C1-93CE-24F8CBB8CF80}" dt="2020-04-29T07:39:05.208" v="0"/>
            <ac:spMkLst>
              <pc:docMk/>
              <pc:sldMasterMk cId="3408294523" sldId="2147483733"/>
              <pc:sldLayoutMk cId="1911862759" sldId="2147483755"/>
              <ac:spMk id="10" creationId="{00000000-0000-0000-0000-000000000000}"/>
            </ac:spMkLst>
          </pc:spChg>
        </pc:sldLayoutChg>
        <pc:sldLayoutChg chg="modSp">
          <pc:chgData name="Ghasemi, Mahdi" userId="6e82ba75-8af3-4e9a-8f2a-8c02a57b35d2" providerId="ADAL" clId="{977D08AE-61DE-44C1-93CE-24F8CBB8CF80}" dt="2020-04-29T07:39:05.208" v="0"/>
          <pc:sldLayoutMkLst>
            <pc:docMk/>
            <pc:sldMasterMk cId="3408294523" sldId="2147483733"/>
            <pc:sldLayoutMk cId="4139791144" sldId="2147483771"/>
          </pc:sldLayoutMkLst>
          <pc:spChg chg="mod">
            <ac:chgData name="Ghasemi, Mahdi" userId="6e82ba75-8af3-4e9a-8f2a-8c02a57b35d2" providerId="ADAL" clId="{977D08AE-61DE-44C1-93CE-24F8CBB8CF80}" dt="2020-04-29T07:39:05.208" v="0"/>
            <ac:spMkLst>
              <pc:docMk/>
              <pc:sldMasterMk cId="3408294523" sldId="2147483733"/>
              <pc:sldLayoutMk cId="4139791144" sldId="2147483771"/>
              <ac:spMk id="6"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2072640" y="9119474"/>
            <a:ext cx="3169920" cy="480060"/>
          </a:xfrm>
          <a:prstGeom prst="rect">
            <a:avLst/>
          </a:prstGeom>
        </p:spPr>
        <p:txBody>
          <a:bodyPr vert="horz" lIns="96661" tIns="48331" rIns="96661" bIns="48331" rtlCol="0" anchor="b"/>
          <a:lstStyle>
            <a:lvl1pPr algn="r">
              <a:defRPr sz="1300"/>
            </a:lvl1pPr>
          </a:lstStyle>
          <a:p>
            <a:pPr algn="ctr"/>
            <a:fld id="{47855BD9-AF71-426C-9B9B-B0E52B88852E}" type="slidenum">
              <a:rPr lang="de-DE" sz="1100"/>
              <a:pPr algn="ctr"/>
              <a:t>‹#›</a:t>
            </a:fld>
            <a:endParaRPr lang="de-DE" sz="11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631825" y="642938"/>
            <a:ext cx="6051550" cy="3403600"/>
          </a:xfrm>
          <a:prstGeom prst="rect">
            <a:avLst/>
          </a:prstGeom>
          <a:noFill/>
          <a:ln w="12700">
            <a:solidFill>
              <a:prstClr val="black"/>
            </a:solidFill>
          </a:ln>
        </p:spPr>
        <p:txBody>
          <a:bodyPr vert="horz" lIns="96661" tIns="48331" rIns="96661" bIns="48331" rtlCol="0" anchor="ctr"/>
          <a:lstStyle/>
          <a:p>
            <a:endParaRPr lang="de-DE" dirty="0"/>
          </a:p>
        </p:txBody>
      </p:sp>
      <p:sp>
        <p:nvSpPr>
          <p:cNvPr id="5" name="Notes Placeholder 4"/>
          <p:cNvSpPr>
            <a:spLocks noGrp="1"/>
          </p:cNvSpPr>
          <p:nvPr>
            <p:ph type="body" sz="quarter" idx="3"/>
          </p:nvPr>
        </p:nvSpPr>
        <p:spPr>
          <a:xfrm>
            <a:off x="585600" y="4326170"/>
            <a:ext cx="6144000" cy="4791738"/>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3154680" y="9382508"/>
            <a:ext cx="1005841" cy="215626"/>
          </a:xfrm>
          <a:prstGeom prst="rect">
            <a:avLst/>
          </a:prstGeom>
        </p:spPr>
        <p:txBody>
          <a:bodyPr vert="horz" lIns="96661" tIns="48331" rIns="96661" bIns="48331"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450119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631825" y="642938"/>
            <a:ext cx="6051550" cy="3403600"/>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979621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12780759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
        <p:nvSpPr>
          <p:cNvPr id="6" name="Slide Image Placeholder 5"/>
          <p:cNvSpPr>
            <a:spLocks noGrp="1" noRot="1" noChangeAspect="1"/>
          </p:cNvSpPr>
          <p:nvPr>
            <p:ph type="sldImg"/>
          </p:nvPr>
        </p:nvSpPr>
        <p:spPr>
          <a:xfrm>
            <a:off x="631825" y="642938"/>
            <a:ext cx="6051550" cy="3403600"/>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hyperlink" Target="http://www.sap.com/corporate-de/legal/copyright/index.epx"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p:bg>
      <p:bgRef idx="1001">
        <a:schemeClr val="bg1"/>
      </p:bgRef>
    </p:bg>
    <p:spTree>
      <p:nvGrpSpPr>
        <p:cNvPr id="1" name=""/>
        <p:cNvGrpSpPr/>
        <p:nvPr/>
      </p:nvGrpSpPr>
      <p:grpSpPr>
        <a:xfrm>
          <a:off x="0" y="0"/>
          <a:ext cx="0" cy="0"/>
          <a:chOff x="0" y="0"/>
          <a:chExt cx="0" cy="0"/>
        </a:xfrm>
      </p:grpSpPr>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19" name="Speaker"/>
          <p:cNvSpPr>
            <a:spLocks noGrp="1"/>
          </p:cNvSpPr>
          <p:nvPr userDrawn="1">
            <p:ph type="subTitle" idx="1" hasCustomPrompt="1"/>
          </p:nvPr>
        </p:nvSpPr>
        <p:spPr bwMode="black">
          <a:xfrm>
            <a:off x="288000" y="5130489"/>
            <a:ext cx="10899174"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3" name="Presentation Title"/>
          <p:cNvSpPr>
            <a:spLocks noGrp="1"/>
          </p:cNvSpPr>
          <p:nvPr>
            <p:ph type="title" hasCustomPrompt="1"/>
          </p:nvPr>
        </p:nvSpPr>
        <p:spPr>
          <a:xfrm>
            <a:off x="288000" y="4024430"/>
            <a:ext cx="10899174"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1188800" cy="3430006"/>
          </a:xfrm>
          <a:solidFill>
            <a:schemeClr val="tx2">
              <a:alpha val="70000"/>
            </a:schemeClr>
          </a:solidFill>
        </p:spPr>
        <p:txBody>
          <a:bodyPr tIns="504000"/>
          <a:lstStyle>
            <a:lvl1pPr algn="ctr">
              <a:defRPr sz="1600">
                <a:solidFill>
                  <a:schemeClr val="tx1"/>
                </a:solidFill>
              </a:defRPr>
            </a:lvl1pPr>
          </a:lstStyle>
          <a:p>
            <a:r>
              <a:rPr lang="en-US" dirty="0"/>
              <a:t>Click to insert title image</a:t>
            </a:r>
          </a:p>
        </p:txBody>
      </p:sp>
      <p:grpSp>
        <p:nvGrpSpPr>
          <p:cNvPr id="2" name="Hero Motion Band" descr="Three rectangles on the roght side of the image&#10;1. SAP Gold 60%&#10;2. SAP Gold 30%&#10;3. SAP Gold" title="Hero Motion Band"/>
          <p:cNvGrpSpPr/>
          <p:nvPr userDrawn="1"/>
        </p:nvGrpSpPr>
        <p:grpSpPr>
          <a:xfrm>
            <a:off x="9171173" y="0"/>
            <a:ext cx="3024002" cy="3430006"/>
            <a:chOff x="9171173" y="0"/>
            <a:chExt cx="3024002" cy="3430006"/>
          </a:xfrm>
        </p:grpSpPr>
        <p:sp>
          <p:nvSpPr>
            <p:cNvPr id="17" name="Rectangle SAP Gold"/>
            <p:cNvSpPr/>
            <p:nvPr userDrawn="1"/>
          </p:nvSpPr>
          <p:spPr bwMode="gray">
            <a:xfrm>
              <a:off x="11187175" y="0"/>
              <a:ext cx="1008000" cy="3430006"/>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SAP Gold 30%"/>
            <p:cNvSpPr/>
            <p:nvPr userDrawn="1"/>
          </p:nvSpPr>
          <p:spPr bwMode="gray">
            <a:xfrm>
              <a:off x="10179174" y="0"/>
              <a:ext cx="1008000" cy="3430006"/>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 name="Rectangle SAP Gold 60%"/>
            <p:cNvSpPr/>
            <p:nvPr userDrawn="1"/>
          </p:nvSpPr>
          <p:spPr bwMode="gray">
            <a:xfrm>
              <a:off x="9171173" y="0"/>
              <a:ext cx="1008000" cy="3430006"/>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pic>
        <p:nvPicPr>
          <p:cNvPr id="12"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11"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3646672"/>
            <a:ext cx="1108174" cy="216000"/>
          </a:xfrm>
          <a:prstGeom prst="rect">
            <a:avLst/>
          </a:prstGeom>
        </p:spPr>
      </p:pic>
    </p:spTree>
    <p:extLst>
      <p:ext uri="{BB962C8B-B14F-4D97-AF65-F5344CB8AC3E}">
        <p14:creationId xmlns:p14="http://schemas.microsoft.com/office/powerpoint/2010/main" val="24527176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userDrawn="1">
          <p15:clr>
            <a:srgbClr val="FBAE40"/>
          </p15:clr>
        </p15:guide>
        <p15:guide id="2" orient="horz" pos="4144" userDrawn="1">
          <p15:clr>
            <a:srgbClr val="FBAE40"/>
          </p15:clr>
        </p15:guide>
        <p15:guide id="3" orient="horz" pos="2162" userDrawn="1">
          <p15:clr>
            <a:srgbClr val="FBAE40"/>
          </p15:clr>
        </p15:guide>
        <p15:guide id="4" pos="181" userDrawn="1">
          <p15:clr>
            <a:srgbClr val="FBAE40"/>
          </p15:clr>
        </p15:guide>
        <p15:guide id="5" orient="horz" pos="2534" userDrawn="1">
          <p15:clr>
            <a:srgbClr val="FBAE40"/>
          </p15:clr>
        </p15:guide>
        <p15:guide id="6" orient="horz" pos="3164" userDrawn="1">
          <p15:clr>
            <a:srgbClr val="FBAE40"/>
          </p15:clr>
        </p15:guide>
        <p15:guide id="7" orient="horz" pos="3232" userDrawn="1">
          <p15:clr>
            <a:srgbClr val="FBAE40"/>
          </p15:clr>
        </p15:guide>
        <p15:guide id="8" orient="horz" pos="3504" userDrawn="1">
          <p15:clr>
            <a:srgbClr val="FBAE40"/>
          </p15:clr>
        </p15:guide>
        <p15:guide id="9" pos="704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102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399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2678" userDrawn="1">
          <p15:clr>
            <a:srgbClr val="FBAE40"/>
          </p15:clr>
        </p15:guide>
        <p15:guide id="6" orient="horz" pos="3004" userDrawn="1">
          <p15:clr>
            <a:srgbClr val="FBAE40"/>
          </p15:clr>
        </p15:guide>
        <p15:guide id="7" orient="horz" pos="3991"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1019" userDrawn="1">
          <p15:clr>
            <a:srgbClr val="FBAE40"/>
          </p15:clr>
        </p15:guide>
        <p15:guide id="10" orient="horz" pos="2428" userDrawn="1">
          <p15:clr>
            <a:srgbClr val="FBAE40"/>
          </p15:clr>
        </p15:guide>
        <p15:guide id="11" orient="horz" pos="2743" userDrawn="1">
          <p15:clr>
            <a:srgbClr val="FBAE40"/>
          </p15:clr>
        </p15:guide>
        <p15:guide id="12" orient="horz" pos="3991"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1" userDrawn="1">
          <p15:clr>
            <a:srgbClr val="FBAE40"/>
          </p15:clr>
        </p15:guide>
        <p15:guide id="5" orient="horz" pos="211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2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and 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200"/>
            </a:lvl2pPr>
          </a:lstStyle>
          <a:p>
            <a:pPr lvl="0"/>
            <a:r>
              <a:rPr lang="en-US" noProof="0" dirty="0"/>
              <a:t>“Quote goes here </a:t>
            </a:r>
            <a:br>
              <a:rPr lang="en-US" noProof="0" dirty="0"/>
            </a:br>
            <a:r>
              <a:rPr lang="en-US" noProof="0" dirty="0"/>
              <a:t>and here.”</a:t>
            </a:r>
          </a:p>
          <a:p>
            <a:pPr lvl="1"/>
            <a:r>
              <a:rPr lang="en-US" noProof="0" dirty="0"/>
              <a:t>Source</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928401980"/>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133" userDrawn="1">
          <p15:clr>
            <a:srgbClr val="FBAE40"/>
          </p15:clr>
        </p15:guide>
        <p15:guide id="5" orient="horz" pos="3204" userDrawn="1">
          <p15:clr>
            <a:srgbClr val="FBAE40"/>
          </p15:clr>
        </p15:guide>
        <p15:guide id="6" pos="7364"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252000"/>
            <a:ext cx="4068000"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9" userDrawn="1">
          <p15:clr>
            <a:srgbClr val="FBAE40"/>
          </p15:clr>
        </p15:guide>
        <p15:guide id="5" orient="horz" pos="317" userDrawn="1">
          <p15:clr>
            <a:srgbClr val="FBAE40"/>
          </p15:clr>
        </p15:guide>
        <p15:guide id="6" orient="horz" pos="551" userDrawn="1">
          <p15:clr>
            <a:srgbClr val="FBAE40"/>
          </p15:clr>
        </p15:guide>
        <p15:guide id="7" orient="horz" pos="102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252000"/>
            <a:ext cx="6097587"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extLst>
    <p:ext uri="{DCECCB84-F9BA-43D5-87BE-67443E8EF086}">
      <p15:sldGuideLst xmlns:p15="http://schemas.microsoft.com/office/powerpoint/2012/main">
        <p15:guide id="1" pos="3841"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3538" userDrawn="1">
          <p15:clr>
            <a:srgbClr val="FBAE40"/>
          </p15:clr>
        </p15:guide>
        <p15:guide id="7" pos="317"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mage with Motion Band">
    <p:spTree>
      <p:nvGrpSpPr>
        <p:cNvPr id="1" name=""/>
        <p:cNvGrpSpPr/>
        <p:nvPr/>
      </p:nvGrpSpPr>
      <p:grpSpPr>
        <a:xfrm>
          <a:off x="0" y="0"/>
          <a:ext cx="0" cy="0"/>
          <a:chOff x="0" y="0"/>
          <a:chExt cx="0" cy="0"/>
        </a:xfrm>
      </p:grpSpPr>
      <p:sp>
        <p:nvSpPr>
          <p:cNvPr id="5" name="Picture Placeholder with motion band"/>
          <p:cNvSpPr>
            <a:spLocks noGrp="1"/>
          </p:cNvSpPr>
          <p:nvPr>
            <p:ph type="pic" sz="quarter" idx="10" hasCustomPrompt="1"/>
          </p:nvPr>
        </p:nvSpPr>
        <p:spPr bwMode="gray">
          <a:xfrm>
            <a:off x="1" y="252000"/>
            <a:ext cx="12195175"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1901049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 Illustration">
    <p:bg>
      <p:bgRef idx="1001">
        <a:schemeClr val="bg1"/>
      </p:bgRef>
    </p:bg>
    <p:spTree>
      <p:nvGrpSpPr>
        <p:cNvPr id="1" name=""/>
        <p:cNvGrpSpPr/>
        <p:nvPr/>
      </p:nvGrpSpPr>
      <p:grpSpPr>
        <a:xfrm>
          <a:off x="0" y="0"/>
          <a:ext cx="0" cy="0"/>
          <a:chOff x="0" y="0"/>
          <a:chExt cx="0" cy="0"/>
        </a:xfrm>
      </p:grpSpPr>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19" name="Speaker"/>
          <p:cNvSpPr>
            <a:spLocks noGrp="1"/>
          </p:cNvSpPr>
          <p:nvPr userDrawn="1">
            <p:ph type="subTitle" idx="1" hasCustomPrompt="1"/>
          </p:nvPr>
        </p:nvSpPr>
        <p:spPr bwMode="black">
          <a:xfrm>
            <a:off x="288000" y="5130489"/>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3" name="Presentation Title"/>
          <p:cNvSpPr>
            <a:spLocks noGrp="1"/>
          </p:cNvSpPr>
          <p:nvPr>
            <p:ph type="title" hasCustomPrompt="1"/>
          </p:nvPr>
        </p:nvSpPr>
        <p:spPr>
          <a:xfrm>
            <a:off x="288000" y="4024430"/>
            <a:ext cx="109008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sp>
        <p:nvSpPr>
          <p:cNvPr id="5" name="Title image (illustration scene art)"/>
          <p:cNvSpPr>
            <a:spLocks noGrp="1"/>
          </p:cNvSpPr>
          <p:nvPr>
            <p:ph type="pic" sz="quarter" idx="12" hasCustomPrompt="1"/>
          </p:nvPr>
        </p:nvSpPr>
        <p:spPr>
          <a:xfrm>
            <a:off x="1" y="0"/>
            <a:ext cx="12195175" cy="3430006"/>
          </a:xfrm>
          <a:noFill/>
        </p:spPr>
        <p:txBody>
          <a:bodyPr tIns="504000"/>
          <a:lstStyle>
            <a:lvl1pPr algn="ctr">
              <a:defRPr sz="1600">
                <a:solidFill>
                  <a:schemeClr val="tx1"/>
                </a:solidFill>
              </a:defRPr>
            </a:lvl1pPr>
          </a:lstStyle>
          <a:p>
            <a:r>
              <a:rPr lang="en-US" dirty="0"/>
              <a:t>Click to insert illustration</a:t>
            </a:r>
          </a:p>
        </p:txBody>
      </p:sp>
      <p:pic>
        <p:nvPicPr>
          <p:cNvPr id="7"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8"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3646672"/>
            <a:ext cx="1108174" cy="216000"/>
          </a:xfrm>
          <a:prstGeom prst="rect">
            <a:avLst/>
          </a:prstGeom>
        </p:spPr>
      </p:pic>
    </p:spTree>
    <p:extLst>
      <p:ext uri="{BB962C8B-B14F-4D97-AF65-F5344CB8AC3E}">
        <p14:creationId xmlns:p14="http://schemas.microsoft.com/office/powerpoint/2010/main" val="301887480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181" userDrawn="1">
          <p15:clr>
            <a:srgbClr val="FBAE40"/>
          </p15:clr>
        </p15:guide>
        <p15:guide id="3" orient="horz" pos="4145" userDrawn="1">
          <p15:clr>
            <a:srgbClr val="FBAE40"/>
          </p15:clr>
        </p15:guide>
        <p15:guide id="4" orient="horz" pos="2534" userDrawn="1">
          <p15:clr>
            <a:srgbClr val="FBAE40"/>
          </p15:clr>
        </p15:guide>
        <p15:guide id="5" orient="horz" pos="3164" userDrawn="1">
          <p15:clr>
            <a:srgbClr val="FBAE40"/>
          </p15:clr>
        </p15:guide>
        <p15:guide id="6" orient="horz" pos="3233" userDrawn="1">
          <p15:clr>
            <a:srgbClr val="FBAE40"/>
          </p15:clr>
        </p15:guide>
        <p15:guide id="7" orient="horz" pos="3505" userDrawn="1">
          <p15:clr>
            <a:srgbClr val="FBAE40"/>
          </p15:clr>
        </p15:guide>
        <p15:guide id="8" pos="704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3"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4" name="Classification"/>
          <p:cNvSpPr txBox="1"/>
          <p:nvPr userDrawn="1"/>
        </p:nvSpPr>
        <p:spPr bwMode="black">
          <a:xfrm>
            <a:off x="2814655" y="6559834"/>
            <a:ext cx="278923"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a:solidFill>
                  <a:schemeClr val="tx1"/>
                </a:solidFill>
                <a:latin typeface="Arial"/>
                <a:ea typeface="Arial Unicode MS"/>
                <a:cs typeface="Arial Unicode MS" pitchFamily="34" charset="-128"/>
                <a:sym typeface="Arial"/>
              </a:rPr>
              <a:t>PUBLIC</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6"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2020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5" name="Picture Placeholder full image"/>
          <p:cNvSpPr>
            <a:spLocks noGrp="1"/>
          </p:cNvSpPr>
          <p:nvPr>
            <p:ph type="pic" sz="quarter" idx="10" hasCustomPrompt="1"/>
          </p:nvPr>
        </p:nvSpPr>
        <p:spPr bwMode="gray">
          <a:xfrm>
            <a:off x="1" y="0"/>
            <a:ext cx="12195175" cy="6858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solidFill>
            <a:schemeClr val="tx2">
              <a:alpha val="70000"/>
            </a:schemeClr>
          </a:solid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solidFill>
            <a:schemeClr val="tx2">
              <a:alpha val="70000"/>
            </a:schemeClr>
          </a:solid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lank with Motion Ban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92483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bg>
      <p:bgRef idx="1001">
        <a:schemeClr val="bg1"/>
      </p:bgRef>
    </p:bg>
    <p:spTree>
      <p:nvGrpSpPr>
        <p:cNvPr id="1" name=""/>
        <p:cNvGrpSpPr/>
        <p:nvPr/>
      </p:nvGrpSpPr>
      <p:grpSpPr>
        <a:xfrm>
          <a:off x="0" y="0"/>
          <a:ext cx="0" cy="0"/>
          <a:chOff x="0" y="0"/>
          <a:chExt cx="0" cy="0"/>
        </a:xfrm>
      </p:grpSpPr>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5"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000" y="5994000"/>
            <a:ext cx="1578462" cy="360000"/>
          </a:xfrm>
          <a:prstGeom prst="rect">
            <a:avLst/>
          </a:prstGeom>
        </p:spPr>
      </p:pic>
      <p:pic>
        <p:nvPicPr>
          <p:cNvPr id="6"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4000" y="504000"/>
            <a:ext cx="1108174" cy="216000"/>
          </a:xfrm>
          <a:prstGeom prst="rect">
            <a:avLst/>
          </a:prstGeom>
        </p:spPr>
      </p:pic>
    </p:spTree>
    <p:extLst>
      <p:ext uri="{BB962C8B-B14F-4D97-AF65-F5344CB8AC3E}">
        <p14:creationId xmlns:p14="http://schemas.microsoft.com/office/powerpoint/2010/main" val="78109031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7364" userDrawn="1">
          <p15:clr>
            <a:srgbClr val="FBAE40"/>
          </p15:clr>
        </p15:guide>
        <p15:guide id="2" orient="horz" pos="924"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Copyright information"/>
          <p:cNvSpPr txBox="1"/>
          <p:nvPr/>
        </p:nvSpPr>
        <p:spPr bwMode="black">
          <a:xfrm>
            <a:off x="503999" y="1620000"/>
            <a:ext cx="11185200" cy="3323987"/>
          </a:xfrm>
          <a:prstGeom prst="rect">
            <a:avLst/>
          </a:prstGeom>
          <a:noFill/>
        </p:spPr>
        <p:txBody>
          <a:bodyPr wrap="square" lIns="0" tIns="0" rIns="0" bIns="0" rtlCol="0">
            <a:spAutoFit/>
          </a:bodyPr>
          <a:lstStyle/>
          <a:p>
            <a:pPr>
              <a:spcBef>
                <a:spcPts val="1200"/>
              </a:spcBef>
            </a:pPr>
            <a:r>
              <a:rPr lang="en-US" sz="11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1200"/>
              </a:spcBef>
            </a:pPr>
            <a:r>
              <a:rPr lang="en-US" sz="11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of other software vendors. National product specifications may vary.</a:t>
            </a:r>
          </a:p>
          <a:p>
            <a:pPr>
              <a:spcBef>
                <a:spcPts val="1200"/>
              </a:spcBef>
            </a:pPr>
            <a:r>
              <a:rPr lang="en-US" sz="11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1200"/>
              </a:spcBef>
            </a:pPr>
            <a:r>
              <a:rPr lang="en-US" sz="11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1100" kern="1200" baseline="0" dirty="0">
                <a:solidFill>
                  <a:schemeClr val="tx1"/>
                </a:solidFill>
                <a:latin typeface="Arial"/>
                <a:ea typeface="Arial Unicode MS" panose="020B0604020202020204" pitchFamily="34" charset="-128"/>
                <a:cs typeface="+mn-cs"/>
              </a:rPr>
              <a:t> </a:t>
            </a:r>
            <a:r>
              <a:rPr lang="en-US" sz="11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1200"/>
              </a:spcBef>
            </a:pPr>
            <a:r>
              <a:rPr lang="en-US" sz="11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1100" kern="1200" dirty="0">
                <a:solidFill>
                  <a:schemeClr val="tx1"/>
                </a:solidFill>
                <a:latin typeface="Arial"/>
                <a:ea typeface="Arial Unicode MS" panose="020B0604020202020204" pitchFamily="34" charset="-128"/>
                <a:cs typeface="+mn-cs"/>
              </a:rPr>
            </a:b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See </a:t>
            </a:r>
            <a:r>
              <a:rPr lang="en-US" sz="1100" kern="1200" dirty="0">
                <a:solidFill>
                  <a:schemeClr val="tx2"/>
                </a:solidFill>
                <a:latin typeface="Arial"/>
                <a:ea typeface="Arial Unicode MS" panose="020B0604020202020204" pitchFamily="34" charset="-128"/>
                <a:cs typeface="+mn-cs"/>
                <a:hlinkClick r:id="rId2"/>
              </a:rPr>
              <a:t>http://global.sap.com/corporate-en/legal/copyright/index.epx</a:t>
            </a:r>
            <a:r>
              <a:rPr lang="en-US" sz="1100" kern="1200" dirty="0">
                <a:solidFill>
                  <a:schemeClr val="tx2"/>
                </a:solidFill>
                <a:latin typeface="Arial"/>
                <a:ea typeface="Arial Unicode MS" panose="020B0604020202020204" pitchFamily="34" charset="-128"/>
                <a:cs typeface="+mn-cs"/>
              </a:rPr>
              <a:t> </a:t>
            </a:r>
            <a:r>
              <a:rPr lang="en-US" sz="1100" kern="1200" dirty="0">
                <a:solidFill>
                  <a:schemeClr val="tx1"/>
                </a:solidFill>
                <a:latin typeface="Arial"/>
                <a:ea typeface="Arial Unicode MS" panose="020B0604020202020204" pitchFamily="34" charset="-128"/>
                <a:cs typeface="+mn-cs"/>
              </a:rPr>
              <a:t>for additional trademark information and notices.</a:t>
            </a:r>
          </a:p>
        </p:txBody>
      </p:sp>
      <p:sp>
        <p:nvSpPr>
          <p:cNvPr id="3" name="Headline Copyright english"/>
          <p:cNvSpPr txBox="1"/>
          <p:nvPr userDrawn="1"/>
        </p:nvSpPr>
        <p:spPr>
          <a:xfrm>
            <a:off x="504001" y="719834"/>
            <a:ext cx="8740726"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400" b="0" noProof="0" dirty="0"/>
              <a:t>© 2020 SAP SE or an SAP affiliate company. All rights reserved.</a:t>
            </a:r>
            <a:endParaRPr lang="de-DE" sz="2400" kern="0" dirty="0" err="1">
              <a:ea typeface="Arial Unicode MS" pitchFamily="34" charset="-128"/>
              <a:cs typeface="Arial Unicode MS" pitchFamily="34" charset="-128"/>
            </a:endParaRPr>
          </a:p>
        </p:txBody>
      </p:sp>
      <p:grpSp>
        <p:nvGrpSpPr>
          <p:cNvPr id="10" name="Group 9"/>
          <p:cNvGrpSpPr/>
          <p:nvPr userDrawn="1"/>
        </p:nvGrpSpPr>
        <p:grpSpPr>
          <a:xfrm>
            <a:off x="0" y="0"/>
            <a:ext cx="12195175" cy="251942"/>
            <a:chOff x="0" y="0"/>
            <a:chExt cx="12195175" cy="251942"/>
          </a:xfrm>
        </p:grpSpPr>
        <p:sp>
          <p:nvSpPr>
            <p:cNvPr id="11" name="Rectangle SAP Gold"/>
            <p:cNvSpPr/>
            <p:nvPr userDrawn="1"/>
          </p:nvSpPr>
          <p:spPr bwMode="gray">
            <a:xfrm>
              <a:off x="0" y="0"/>
              <a:ext cx="12195175" cy="251942"/>
            </a:xfrm>
            <a:prstGeom prst="rect">
              <a:avLst/>
            </a:prstGeom>
            <a:solidFill>
              <a:schemeClr val="tx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12" name="Secondary Motion Band"/>
            <p:cNvGrpSpPr/>
            <p:nvPr userDrawn="1"/>
          </p:nvGrpSpPr>
          <p:grpSpPr>
            <a:xfrm>
              <a:off x="10682127" y="0"/>
              <a:ext cx="1513048" cy="251942"/>
              <a:chOff x="10682127" y="0"/>
              <a:chExt cx="1513048" cy="252000"/>
            </a:xfrm>
          </p:grpSpPr>
          <p:sp>
            <p:nvSpPr>
              <p:cNvPr id="13" name="Rectangle SAP Gold"/>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4" name="Rectangle SAP Gold 30%"/>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Rectangle SAP Gold 6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4519251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sp>
        <p:nvSpPr>
          <p:cNvPr id="4" name="Copyright information"/>
          <p:cNvSpPr txBox="1"/>
          <p:nvPr userDrawn="1"/>
        </p:nvSpPr>
        <p:spPr bwMode="black">
          <a:xfrm>
            <a:off x="504000" y="1620000"/>
            <a:ext cx="11185200" cy="3830931"/>
          </a:xfrm>
          <a:prstGeom prst="rect">
            <a:avLst/>
          </a:prstGeom>
          <a:noFill/>
        </p:spPr>
        <p:txBody>
          <a:bodyPr wrap="square" lIns="0" tIns="0" rIns="0" bIns="0" rtlCol="0">
            <a:spAutoFit/>
          </a:bodyPr>
          <a:lstStyle/>
          <a:p>
            <a:pPr>
              <a:spcBef>
                <a:spcPts val="1200"/>
              </a:spcBef>
            </a:pPr>
            <a:r>
              <a:rPr lang="de-DE" sz="11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1200"/>
              </a:spcBef>
            </a:pPr>
            <a:r>
              <a:rPr lang="de-DE" sz="11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1200"/>
              </a:spcBef>
            </a:pPr>
            <a:r>
              <a:rPr lang="de-DE" sz="11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ihre Konzernunternehmen übernehmen keinerlei Haftung oder Gewährleistung für Fehler oder Unvollständigkeiten in dieser Publikation.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1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1200"/>
              </a:spcBef>
            </a:pPr>
            <a:r>
              <a:rPr lang="de-DE" sz="11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(oder von einem SAP-Konzernunternehmen) in Deutschland und verschiedenen anderen Ländern weltweit. Alle anderen Namen von Produkten und Dienstleistungen sind Marken der jeweiligen Firmen.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Zusätzliche Informationen zur Marke und Vermerke finden Sie auf der Seite </a:t>
            </a:r>
            <a:r>
              <a:rPr lang="de-DE" sz="1100" kern="1200" noProof="0" dirty="0">
                <a:solidFill>
                  <a:schemeClr val="tx1"/>
                </a:solidFill>
                <a:effectLst/>
                <a:latin typeface="Arial"/>
                <a:ea typeface="+mn-ea"/>
                <a:cs typeface="+mn-cs"/>
                <a:hlinkClick r:id="rId2"/>
              </a:rPr>
              <a:t>http://www.sap.com/corporate-de/legal/copyright/index.epx</a:t>
            </a:r>
            <a:endParaRPr lang="de-DE" sz="1100" kern="1200" noProof="0" dirty="0">
              <a:solidFill>
                <a:schemeClr val="tx1"/>
              </a:solidFill>
              <a:effectLst/>
              <a:latin typeface="Arial"/>
              <a:ea typeface="+mn-ea"/>
              <a:cs typeface="+mn-cs"/>
            </a:endParaRPr>
          </a:p>
        </p:txBody>
      </p:sp>
      <p:sp>
        <p:nvSpPr>
          <p:cNvPr id="10" name="Headline Copyright german"/>
          <p:cNvSpPr txBox="1"/>
          <p:nvPr userDrawn="1"/>
        </p:nvSpPr>
        <p:spPr>
          <a:xfrm>
            <a:off x="504001" y="719834"/>
            <a:ext cx="10796097"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400" b="0" noProof="0" dirty="0"/>
              <a:t>© </a:t>
            </a:r>
            <a:r>
              <a:rPr lang="de-DE" sz="2400" b="0" noProof="0" dirty="0"/>
              <a:t>2020 SAP SE oder ein SAP-Konzernunternehmen. Alle Rechte vorbehalten.</a:t>
            </a:r>
            <a:endParaRPr lang="de-DE" sz="2400" kern="0" dirty="0" err="1">
              <a:ea typeface="Arial Unicode MS" pitchFamily="34" charset="-128"/>
              <a:cs typeface="Arial Unicode MS" pitchFamily="34" charset="-128"/>
            </a:endParaRPr>
          </a:p>
        </p:txBody>
      </p:sp>
      <p:grpSp>
        <p:nvGrpSpPr>
          <p:cNvPr id="11" name="Group 10"/>
          <p:cNvGrpSpPr/>
          <p:nvPr userDrawn="1"/>
        </p:nvGrpSpPr>
        <p:grpSpPr>
          <a:xfrm>
            <a:off x="0" y="0"/>
            <a:ext cx="12195175" cy="251942"/>
            <a:chOff x="0" y="0"/>
            <a:chExt cx="12195175" cy="251942"/>
          </a:xfrm>
        </p:grpSpPr>
        <p:sp>
          <p:nvSpPr>
            <p:cNvPr id="12" name="Rectangle SAP Gold"/>
            <p:cNvSpPr/>
            <p:nvPr userDrawn="1"/>
          </p:nvSpPr>
          <p:spPr bwMode="gray">
            <a:xfrm>
              <a:off x="0" y="0"/>
              <a:ext cx="12195175" cy="251942"/>
            </a:xfrm>
            <a:prstGeom prst="rect">
              <a:avLst/>
            </a:prstGeom>
            <a:solidFill>
              <a:schemeClr val="tx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13" name="Secondary Motion Band"/>
            <p:cNvGrpSpPr/>
            <p:nvPr userDrawn="1"/>
          </p:nvGrpSpPr>
          <p:grpSpPr>
            <a:xfrm>
              <a:off x="10682127" y="0"/>
              <a:ext cx="1513048" cy="251942"/>
              <a:chOff x="10682127" y="0"/>
              <a:chExt cx="1513048" cy="252000"/>
            </a:xfrm>
          </p:grpSpPr>
          <p:sp>
            <p:nvSpPr>
              <p:cNvPr id="14" name="Rectangle SAP Gold"/>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Rectangle SAP Gold 30%"/>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6" name="Rectangle SAP Gold 6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1911862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hite">
    <p:bg>
      <p:bgRef idx="1001">
        <a:schemeClr val="bg1"/>
      </p:bgRef>
    </p:bg>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6" name="Speaker"/>
          <p:cNvSpPr>
            <a:spLocks noGrp="1"/>
          </p:cNvSpPr>
          <p:nvPr userDrawn="1">
            <p:ph type="subTitle" idx="1" hasCustomPrompt="1"/>
          </p:nvPr>
        </p:nvSpPr>
        <p:spPr bwMode="black">
          <a:xfrm>
            <a:off x="288000" y="4268503"/>
            <a:ext cx="8595171"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4" name="Presentation Title"/>
          <p:cNvSpPr>
            <a:spLocks noGrp="1"/>
          </p:cNvSpPr>
          <p:nvPr>
            <p:ph type="title" hasCustomPrompt="1"/>
          </p:nvPr>
        </p:nvSpPr>
        <p:spPr>
          <a:xfrm>
            <a:off x="288000" y="2706317"/>
            <a:ext cx="85968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grpSp>
        <p:nvGrpSpPr>
          <p:cNvPr id="2" name="Hero Motion Band"/>
          <p:cNvGrpSpPr/>
          <p:nvPr userDrawn="1"/>
        </p:nvGrpSpPr>
        <p:grpSpPr>
          <a:xfrm>
            <a:off x="9171173" y="0"/>
            <a:ext cx="3024002" cy="6858000"/>
            <a:chOff x="9171173" y="0"/>
            <a:chExt cx="3024002" cy="6855990"/>
          </a:xfrm>
        </p:grpSpPr>
        <p:sp>
          <p:nvSpPr>
            <p:cNvPr id="17" name="Rectangle SAP Gold"/>
            <p:cNvSpPr/>
            <p:nvPr userDrawn="1"/>
          </p:nvSpPr>
          <p:spPr bwMode="gray">
            <a:xfrm>
              <a:off x="11187175" y="0"/>
              <a:ext cx="1008000" cy="6855990"/>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SAP Gold 30%"/>
            <p:cNvSpPr/>
            <p:nvPr userDrawn="1"/>
          </p:nvSpPr>
          <p:spPr bwMode="gray">
            <a:xfrm>
              <a:off x="10179174" y="0"/>
              <a:ext cx="1008000" cy="685599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 name="Rectangle SAP Gold 60%"/>
            <p:cNvSpPr/>
            <p:nvPr userDrawn="1"/>
          </p:nvSpPr>
          <p:spPr bwMode="gray">
            <a:xfrm>
              <a:off x="9171173" y="0"/>
              <a:ext cx="1008000" cy="685599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pic>
        <p:nvPicPr>
          <p:cNvPr id="10"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11"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1880235"/>
            <a:ext cx="1108174" cy="216000"/>
          </a:xfrm>
          <a:prstGeom prst="rect">
            <a:avLst/>
          </a:prstGeom>
        </p:spPr>
      </p:pic>
    </p:spTree>
    <p:extLst>
      <p:ext uri="{BB962C8B-B14F-4D97-AF65-F5344CB8AC3E}">
        <p14:creationId xmlns:p14="http://schemas.microsoft.com/office/powerpoint/2010/main" val="198241062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6" pos="5597"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bg>
      <p:bgRef idx="1001">
        <a:schemeClr val="bg1"/>
      </p:bgRef>
    </p:bg>
    <p:spTree>
      <p:nvGrpSpPr>
        <p:cNvPr id="1" name=""/>
        <p:cNvGrpSpPr/>
        <p:nvPr/>
      </p:nvGrpSpPr>
      <p:grpSpPr>
        <a:xfrm>
          <a:off x="0" y="0"/>
          <a:ext cx="0" cy="0"/>
          <a:chOff x="0" y="0"/>
          <a:chExt cx="0" cy="0"/>
        </a:xfrm>
      </p:grpSpPr>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dirty="0"/>
          </a:p>
        </p:txBody>
      </p:sp>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8" name="Presentation Title"/>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9"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10"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1880235"/>
            <a:ext cx="1108174" cy="216000"/>
          </a:xfrm>
          <a:prstGeom prst="rect">
            <a:avLst/>
          </a:prstGeom>
        </p:spPr>
      </p:pic>
    </p:spTree>
    <p:extLst>
      <p:ext uri="{BB962C8B-B14F-4D97-AF65-F5344CB8AC3E}">
        <p14:creationId xmlns:p14="http://schemas.microsoft.com/office/powerpoint/2010/main" val="304804629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pos="4196" userDrawn="1">
          <p15:clr>
            <a:srgbClr val="FBAE40"/>
          </p15:clr>
        </p15:guide>
        <p15:guide id="4" orient="horz" pos="2688" userDrawn="1">
          <p15:clr>
            <a:srgbClr val="FBAE40"/>
          </p15:clr>
        </p15:guide>
        <p15:guide id="5" orient="horz" pos="2335" userDrawn="1">
          <p15:clr>
            <a:srgbClr val="FBAE40"/>
          </p15:clr>
        </p15:guide>
        <p15:guide id="6" orient="horz" pos="296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p:bg>
      <p:bgRef idx="1001">
        <a:schemeClr val="bg1"/>
      </p:bgRef>
    </p:bg>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317"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bg>
      <p:bgRef idx="1001">
        <a:schemeClr val="bg1"/>
      </p:bgRef>
    </p:bg>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17"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1"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1019"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4655" y="6559834"/>
            <a:ext cx="278923"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a:solidFill>
                  <a:schemeClr val="tx1"/>
                </a:solidFill>
                <a:latin typeface="Arial"/>
                <a:ea typeface="Arial Unicode MS"/>
                <a:cs typeface="Arial Unicode MS" pitchFamily="34" charset="-128"/>
                <a:sym typeface="Arial"/>
              </a:rPr>
              <a:t>PUBLIC</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10"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2020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grpSp>
        <p:nvGrpSpPr>
          <p:cNvPr id="4" name="Group 3"/>
          <p:cNvGrpSpPr/>
          <p:nvPr userDrawn="1"/>
        </p:nvGrpSpPr>
        <p:grpSpPr>
          <a:xfrm>
            <a:off x="0" y="0"/>
            <a:ext cx="12195175" cy="251942"/>
            <a:chOff x="0" y="0"/>
            <a:chExt cx="12195175" cy="251942"/>
          </a:xfrm>
        </p:grpSpPr>
        <p:sp>
          <p:nvSpPr>
            <p:cNvPr id="12" name="Rectangle SAP Gold"/>
            <p:cNvSpPr/>
            <p:nvPr userDrawn="1"/>
          </p:nvSpPr>
          <p:spPr bwMode="gray">
            <a:xfrm>
              <a:off x="0" y="0"/>
              <a:ext cx="12195175" cy="251942"/>
            </a:xfrm>
            <a:prstGeom prst="rect">
              <a:avLst/>
            </a:prstGeom>
            <a:solidFill>
              <a:schemeClr val="tx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9" name="Secondary Motion Band"/>
            <p:cNvGrpSpPr/>
            <p:nvPr userDrawn="1"/>
          </p:nvGrpSpPr>
          <p:grpSpPr>
            <a:xfrm>
              <a:off x="10682127" y="0"/>
              <a:ext cx="1513048" cy="251942"/>
              <a:chOff x="10682127" y="0"/>
              <a:chExt cx="1513048" cy="252000"/>
            </a:xfrm>
          </p:grpSpPr>
          <p:sp>
            <p:nvSpPr>
              <p:cNvPr id="16" name="Rectangle SAP Gold"/>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SAP Gold 30%"/>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SAP Gold 6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72" r:id="rId1"/>
    <p:sldLayoutId id="2147483776" r:id="rId2"/>
    <p:sldLayoutId id="2147483773" r:id="rId3"/>
    <p:sldLayoutId id="2147483775" r:id="rId4"/>
    <p:sldLayoutId id="2147483741" r:id="rId5"/>
    <p:sldLayoutId id="2147483765" r:id="rId6"/>
    <p:sldLayoutId id="2147483767" r:id="rId7"/>
    <p:sldLayoutId id="2147483743" r:id="rId8"/>
    <p:sldLayoutId id="2147483774" r:id="rId9"/>
    <p:sldLayoutId id="2147483745" r:id="rId10"/>
    <p:sldLayoutId id="2147483760" r:id="rId11"/>
    <p:sldLayoutId id="2147483768" r:id="rId12"/>
    <p:sldLayoutId id="2147483769" r:id="rId13"/>
    <p:sldLayoutId id="2147483770" r:id="rId14"/>
    <p:sldLayoutId id="2147483744" r:id="rId15"/>
    <p:sldLayoutId id="2147483777" r:id="rId16"/>
    <p:sldLayoutId id="2147483757" r:id="rId17"/>
    <p:sldLayoutId id="2147483748" r:id="rId18"/>
    <p:sldLayoutId id="2147483762" r:id="rId19"/>
    <p:sldLayoutId id="2147483771" r:id="rId20"/>
    <p:sldLayoutId id="2147483763" r:id="rId21"/>
    <p:sldLayoutId id="2147483751" r:id="rId22"/>
    <p:sldLayoutId id="2147483753" r:id="rId23"/>
    <p:sldLayoutId id="2147483756" r:id="rId24"/>
    <p:sldLayoutId id="2147483740" r:id="rId25"/>
    <p:sldLayoutId id="2147483754" r:id="rId26"/>
    <p:sldLayoutId id="2147483755" r:id="rId27"/>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Title Image" descr="Example of an image for ttitle slide" title="Title image"/>
          <p:cNvPicPr>
            <a:picLocks noGrp="1" noChangeAspect="1"/>
          </p:cNvPicPr>
          <p:nvPr>
            <p:ph type="pic" sz="quarter" idx="12"/>
          </p:nvPr>
        </p:nvPicPr>
        <p:blipFill rotWithShape="1">
          <a:blip r:embed="rId3"/>
          <a:srcRect l="2652" t="3259" b="37045"/>
          <a:stretch/>
        </p:blipFill>
        <p:spPr bwMode="gray"/>
      </p:pic>
      <p:sp>
        <p:nvSpPr>
          <p:cNvPr id="8" name="Presentation Title"/>
          <p:cNvSpPr>
            <a:spLocks noGrp="1"/>
          </p:cNvSpPr>
          <p:nvPr>
            <p:ph type="title"/>
          </p:nvPr>
        </p:nvSpPr>
        <p:spPr bwMode="gray"/>
        <p:txBody>
          <a:bodyPr/>
          <a:lstStyle/>
          <a:p>
            <a:r>
              <a:rPr lang="en-US" dirty="0"/>
              <a:t>Catalogue </a:t>
            </a:r>
            <a:r>
              <a:rPr lang="en-US" dirty="0">
                <a:solidFill>
                  <a:schemeClr val="accent1"/>
                </a:solidFill>
              </a:rPr>
              <a:t>Images Guide</a:t>
            </a:r>
            <a:endParaRPr lang="de-DE" dirty="0">
              <a:solidFill>
                <a:schemeClr val="accent1"/>
              </a:solidFill>
            </a:endParaRPr>
          </a:p>
        </p:txBody>
      </p:sp>
      <p:grpSp>
        <p:nvGrpSpPr>
          <p:cNvPr id="13" name="Hero Motion Band" descr="Three rectangles on the roght side of the image&#10;1. SAP Gold 60%&#10;2. SAP Gold 30%&#10;3. SAP Gold" title="Hero Motion Band"/>
          <p:cNvGrpSpPr/>
          <p:nvPr/>
        </p:nvGrpSpPr>
        <p:grpSpPr>
          <a:xfrm>
            <a:off x="9171173" y="0"/>
            <a:ext cx="3024002" cy="3430006"/>
            <a:chOff x="9171173" y="0"/>
            <a:chExt cx="3024002" cy="3430006"/>
          </a:xfrm>
        </p:grpSpPr>
        <p:sp>
          <p:nvSpPr>
            <p:cNvPr id="14" name="Rectangle SAP Gold"/>
            <p:cNvSpPr/>
            <p:nvPr userDrawn="1"/>
          </p:nvSpPr>
          <p:spPr bwMode="gray">
            <a:xfrm>
              <a:off x="11187175" y="0"/>
              <a:ext cx="1008000" cy="3430006"/>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Rectangle SAP Gold 30%"/>
            <p:cNvSpPr/>
            <p:nvPr userDrawn="1"/>
          </p:nvSpPr>
          <p:spPr bwMode="gray">
            <a:xfrm>
              <a:off x="10179174" y="0"/>
              <a:ext cx="1008000" cy="3430006"/>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6" name="Rectangle SAP Gold 60%"/>
            <p:cNvSpPr/>
            <p:nvPr userDrawn="1"/>
          </p:nvSpPr>
          <p:spPr bwMode="gray">
            <a:xfrm>
              <a:off x="9171173" y="0"/>
              <a:ext cx="1008000" cy="3430006"/>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4154287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Image Format – URL</a:t>
            </a:r>
            <a:endParaRPr lang="en-US" dirty="0"/>
          </a:p>
        </p:txBody>
      </p:sp>
      <p:sp>
        <p:nvSpPr>
          <p:cNvPr id="4" name="Text Placeholder 3"/>
          <p:cNvSpPr txBox="1">
            <a:spLocks/>
          </p:cNvSpPr>
          <p:nvPr/>
        </p:nvSpPr>
        <p:spPr bwMode="gray">
          <a:xfrm>
            <a:off x="825650" y="1226632"/>
            <a:ext cx="10598000" cy="4951917"/>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The Size limitation follow the same logic as the static images</a:t>
            </a:r>
          </a:p>
          <a:p>
            <a:pPr marL="342900" indent="-342900">
              <a:spcBef>
                <a:spcPts val="2400"/>
              </a:spcBef>
              <a:spcAft>
                <a:spcPts val="600"/>
              </a:spcAft>
              <a:buSzPct val="100000"/>
              <a:buFont typeface="Wingdings" panose="05000000000000000000" pitchFamily="2" charset="2"/>
              <a:buChar char="§"/>
            </a:pPr>
            <a:r>
              <a:rPr lang="en-US" altLang="fr-FR" sz="2000"/>
              <a:t>The needed </a:t>
            </a:r>
            <a:r>
              <a:rPr lang="en-US" altLang="fr-FR" sz="2000" dirty="0"/>
              <a:t>protocol is </a:t>
            </a:r>
            <a:r>
              <a:rPr lang="en-US" altLang="fr-FR" sz="2000" b="1" dirty="0">
                <a:solidFill>
                  <a:schemeClr val="accent1">
                    <a:lumMod val="75000"/>
                  </a:schemeClr>
                </a:solidFill>
              </a:rPr>
              <a:t>‘</a:t>
            </a:r>
            <a:r>
              <a:rPr lang="en-US" altLang="fr-FR" sz="2000" dirty="0"/>
              <a:t> http</a:t>
            </a:r>
            <a:r>
              <a:rPr lang="en-US" altLang="fr-FR" sz="2000" b="1" u="sng" dirty="0"/>
              <a:t>s</a:t>
            </a:r>
            <a:r>
              <a:rPr lang="en-US" altLang="fr-FR" sz="2000" dirty="0"/>
              <a:t>:// </a:t>
            </a:r>
            <a:r>
              <a:rPr lang="en-US" altLang="fr-FR" sz="2000" b="1" dirty="0">
                <a:solidFill>
                  <a:schemeClr val="accent1">
                    <a:lumMod val="75000"/>
                  </a:schemeClr>
                </a:solidFill>
              </a:rPr>
              <a:t>’ </a:t>
            </a:r>
            <a:r>
              <a:rPr lang="en-US" altLang="fr-FR" dirty="0"/>
              <a:t>and not to use commas in your link</a:t>
            </a:r>
            <a:endParaRPr lang="en-US" altLang="fr-FR" sz="2000" b="1" dirty="0">
              <a:solidFill>
                <a:schemeClr val="accent1">
                  <a:lumMod val="75000"/>
                </a:schemeClr>
              </a:solidFill>
            </a:endParaRPr>
          </a:p>
          <a:p>
            <a:pPr marL="342900" indent="-342900">
              <a:spcBef>
                <a:spcPts val="2400"/>
              </a:spcBef>
              <a:spcAft>
                <a:spcPts val="600"/>
              </a:spcAft>
              <a:buSzPct val="100000"/>
              <a:buFont typeface="Wingdings" panose="05000000000000000000" pitchFamily="2" charset="2"/>
              <a:buChar char="§"/>
            </a:pPr>
            <a:r>
              <a:rPr lang="en-US" altLang="fr-FR" sz="2000" dirty="0"/>
              <a:t>Always include the extension in the image name (</a:t>
            </a:r>
            <a:r>
              <a:rPr lang="en-US" altLang="fr-FR" sz="1600" dirty="0"/>
              <a:t>e.g.: https://myonlineimages.co.uk/image1.</a:t>
            </a:r>
            <a:r>
              <a:rPr lang="en-US" altLang="fr-FR" sz="1600" b="1" dirty="0"/>
              <a:t>jpg</a:t>
            </a:r>
            <a:r>
              <a:rPr lang="en-US" altLang="fr-FR" sz="2000" dirty="0"/>
              <a:t>)</a:t>
            </a:r>
          </a:p>
          <a:p>
            <a:pPr marL="342900" indent="-342900">
              <a:spcBef>
                <a:spcPts val="2400"/>
              </a:spcBef>
              <a:spcAft>
                <a:spcPts val="600"/>
              </a:spcAft>
              <a:buSzPct val="100000"/>
              <a:buFont typeface="Wingdings" panose="05000000000000000000" pitchFamily="2" charset="2"/>
              <a:buChar char="§"/>
            </a:pPr>
            <a:r>
              <a:rPr lang="en-US" altLang="fr-FR" sz="2000" dirty="0"/>
              <a:t>If you provide URLs, you must store your images on a publicly-accessible website so that procurement applications can retrieve them and cache them locally</a:t>
            </a:r>
          </a:p>
          <a:p>
            <a:pPr marL="342900" indent="-342900">
              <a:spcBef>
                <a:spcPts val="2400"/>
              </a:spcBef>
              <a:spcAft>
                <a:spcPts val="600"/>
              </a:spcAft>
              <a:buSzPct val="100000"/>
              <a:buFont typeface="Wingdings" panose="05000000000000000000" pitchFamily="2" charset="2"/>
              <a:buChar char="§"/>
            </a:pPr>
            <a:r>
              <a:rPr lang="en-US" altLang="fr-FR" sz="2000" dirty="0"/>
              <a:t>Your image website must be available at all times</a:t>
            </a:r>
          </a:p>
          <a:p>
            <a:pPr marL="342900" indent="-342900">
              <a:spcBef>
                <a:spcPts val="2400"/>
              </a:spcBef>
              <a:spcAft>
                <a:spcPts val="600"/>
              </a:spcAft>
              <a:buSzPct val="100000"/>
              <a:buFont typeface="Wingdings" panose="05000000000000000000" pitchFamily="2" charset="2"/>
              <a:buChar char="§"/>
            </a:pPr>
            <a:r>
              <a:rPr lang="en-US" altLang="fr-FR" sz="2000" dirty="0"/>
              <a:t>The URL can contain a query or automated script (for example: https://www.lawnsRUs.com/scripts/search.asp? find=lawnmower.jpg), as long as a single image is retrieved, not other information such as text or HTML</a:t>
            </a:r>
          </a:p>
        </p:txBody>
      </p:sp>
    </p:spTree>
    <p:extLst>
      <p:ext uri="{BB962C8B-B14F-4D97-AF65-F5344CB8AC3E}">
        <p14:creationId xmlns:p14="http://schemas.microsoft.com/office/powerpoint/2010/main" val="1226092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How to </a:t>
            </a:r>
            <a:r>
              <a:rPr lang="en-US" dirty="0">
                <a:solidFill>
                  <a:schemeClr val="accent1"/>
                </a:solidFill>
              </a:rPr>
              <a:t>load</a:t>
            </a:r>
            <a:r>
              <a:rPr lang="en-US" dirty="0"/>
              <a:t> Item </a:t>
            </a:r>
            <a:r>
              <a:rPr lang="en-US" dirty="0">
                <a:solidFill>
                  <a:schemeClr val="accent1"/>
                </a:solidFill>
              </a:rPr>
              <a:t>Images</a:t>
            </a:r>
            <a:endParaRPr lang="en-US" dirty="0"/>
          </a:p>
        </p:txBody>
      </p:sp>
      <p:pic>
        <p:nvPicPr>
          <p:cNvPr id="6" name="Illustration" descr="Example of an illustration " title="Illustration for divider page"/>
          <p:cNvPicPr>
            <a:picLocks noGrp="1" noChangeAspect="1"/>
          </p:cNvPicPr>
          <p:nvPr>
            <p:ph type="pic" sz="quarter" idx="12"/>
          </p:nvPr>
        </p:nvPicPr>
        <p:blipFill>
          <a:blip r:embed="rId2"/>
          <a:srcRect t="3112" b="3112"/>
          <a:stretch>
            <a:fillRect/>
          </a:stretch>
        </p:blipFill>
        <p:spPr bwMode="gray"/>
      </p:pic>
    </p:spTree>
    <p:extLst>
      <p:ext uri="{BB962C8B-B14F-4D97-AF65-F5344CB8AC3E}">
        <p14:creationId xmlns:p14="http://schemas.microsoft.com/office/powerpoint/2010/main" val="1515423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URL Images</a:t>
            </a:r>
            <a:endParaRPr lang="en-US" dirty="0"/>
          </a:p>
        </p:txBody>
      </p:sp>
      <p:sp>
        <p:nvSpPr>
          <p:cNvPr id="4" name="Text Placeholder 3"/>
          <p:cNvSpPr txBox="1">
            <a:spLocks/>
          </p:cNvSpPr>
          <p:nvPr/>
        </p:nvSpPr>
        <p:spPr bwMode="gray">
          <a:xfrm>
            <a:off x="825650" y="1226632"/>
            <a:ext cx="10598000" cy="4951917"/>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List the image URL in the image and/or thumbnail field of the catalogue file (starting with “https://”)</a:t>
            </a:r>
          </a:p>
          <a:p>
            <a:pPr>
              <a:spcBef>
                <a:spcPts val="2400"/>
              </a:spcBef>
              <a:spcAft>
                <a:spcPts val="600"/>
              </a:spcAft>
              <a:buSzPct val="100000"/>
            </a:pPr>
            <a:endParaRPr lang="en-US" altLang="fr-FR" sz="2000" dirty="0"/>
          </a:p>
          <a:p>
            <a:pPr marL="342900" indent="-342900">
              <a:spcBef>
                <a:spcPts val="2400"/>
              </a:spcBef>
              <a:spcAft>
                <a:spcPts val="600"/>
              </a:spcAft>
              <a:buSzPct val="100000"/>
              <a:buFont typeface="Wingdings" panose="05000000000000000000" pitchFamily="2" charset="2"/>
              <a:buChar char="§"/>
            </a:pPr>
            <a:endParaRPr lang="en-US" altLang="fr-FR" sz="2000" dirty="0"/>
          </a:p>
          <a:p>
            <a:pPr>
              <a:spcBef>
                <a:spcPts val="2400"/>
              </a:spcBef>
              <a:spcAft>
                <a:spcPts val="600"/>
              </a:spcAft>
              <a:buSzPct val="100000"/>
            </a:pPr>
            <a:endParaRPr lang="en-US" altLang="fr-FR" sz="2000" dirty="0"/>
          </a:p>
          <a:p>
            <a:pPr marL="342900" indent="-342900">
              <a:spcBef>
                <a:spcPts val="2400"/>
              </a:spcBef>
              <a:spcAft>
                <a:spcPts val="600"/>
              </a:spcAft>
              <a:buSzPct val="100000"/>
              <a:buFont typeface="Wingdings" panose="05000000000000000000" pitchFamily="2" charset="2"/>
              <a:buChar char="§"/>
            </a:pPr>
            <a:r>
              <a:rPr lang="en-US" altLang="fr-FR" sz="2000" dirty="0"/>
              <a:t>Upload and publish the catalogue file on your Ariba Network account</a:t>
            </a:r>
          </a:p>
        </p:txBody>
      </p:sp>
      <p:pic>
        <p:nvPicPr>
          <p:cNvPr id="2" name="Picture 1"/>
          <p:cNvPicPr>
            <a:picLocks noChangeAspect="1"/>
          </p:cNvPicPr>
          <p:nvPr/>
        </p:nvPicPr>
        <p:blipFill>
          <a:blip r:embed="rId2"/>
          <a:stretch>
            <a:fillRect/>
          </a:stretch>
        </p:blipFill>
        <p:spPr>
          <a:xfrm>
            <a:off x="3111499" y="2245910"/>
            <a:ext cx="5054601" cy="1456680"/>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bwMode="gray">
          <a:xfrm>
            <a:off x="3206358" y="2863850"/>
            <a:ext cx="2413392" cy="234071"/>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298890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txBox="1">
            <a:spLocks/>
          </p:cNvSpPr>
          <p:nvPr/>
        </p:nvSpPr>
        <p:spPr bwMode="gray">
          <a:xfrm>
            <a:off x="760139" y="1108177"/>
            <a:ext cx="10598000" cy="4951917"/>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Put all the images files in a folder and zip it</a:t>
            </a:r>
          </a:p>
          <a:p>
            <a:pPr marL="342900" indent="-342900">
              <a:spcBef>
                <a:spcPts val="2400"/>
              </a:spcBef>
              <a:spcAft>
                <a:spcPts val="600"/>
              </a:spcAft>
              <a:buSzPct val="100000"/>
              <a:buFont typeface="Wingdings" panose="05000000000000000000" pitchFamily="2" charset="2"/>
              <a:buChar char="§"/>
            </a:pPr>
            <a:endParaRPr lang="en-US" altLang="fr-FR" sz="2000" dirty="0"/>
          </a:p>
          <a:p>
            <a:pPr marL="342900" indent="-342900">
              <a:spcBef>
                <a:spcPts val="2400"/>
              </a:spcBef>
              <a:spcAft>
                <a:spcPts val="600"/>
              </a:spcAft>
              <a:buSzPct val="100000"/>
              <a:buFont typeface="Wingdings" panose="05000000000000000000" pitchFamily="2" charset="2"/>
              <a:buChar char="§"/>
            </a:pPr>
            <a:endParaRPr lang="en-US" altLang="fr-FR" sz="2000" dirty="0"/>
          </a:p>
          <a:p>
            <a:pPr marL="342900" indent="-342900">
              <a:spcBef>
                <a:spcPts val="2400"/>
              </a:spcBef>
              <a:spcAft>
                <a:spcPts val="600"/>
              </a:spcAft>
              <a:buSzPct val="100000"/>
              <a:buFont typeface="Wingdings" panose="05000000000000000000" pitchFamily="2" charset="2"/>
              <a:buChar char="§"/>
            </a:pPr>
            <a:r>
              <a:rPr lang="en-US" altLang="fr-FR" sz="2000" dirty="0"/>
              <a:t>List the images’ filenames in the catalogue’s ‘</a:t>
            </a:r>
            <a:r>
              <a:rPr lang="en-US" altLang="fr-FR" sz="2000" i="1" dirty="0"/>
              <a:t>Image</a:t>
            </a:r>
            <a:r>
              <a:rPr lang="en-US" altLang="fr-FR" sz="2000" dirty="0"/>
              <a:t>’</a:t>
            </a:r>
            <a:r>
              <a:rPr lang="en-US" altLang="fr-FR" sz="2000" i="1" dirty="0"/>
              <a:t> </a:t>
            </a:r>
            <a:r>
              <a:rPr lang="en-US" altLang="fr-FR" sz="2000" dirty="0"/>
              <a:t>and/or ‘</a:t>
            </a:r>
            <a:r>
              <a:rPr lang="en-US" altLang="fr-FR" sz="2000" i="1" dirty="0"/>
              <a:t>Thumbnail’</a:t>
            </a:r>
            <a:r>
              <a:rPr lang="en-US" altLang="fr-FR" sz="2000" dirty="0"/>
              <a:t>. If you have a folder in your zip file, this needs to be mentioned as well. The filename and image name must match exactly.</a:t>
            </a:r>
          </a:p>
          <a:p>
            <a:pPr marL="342900" indent="-342900">
              <a:spcBef>
                <a:spcPts val="2400"/>
              </a:spcBef>
              <a:spcAft>
                <a:spcPts val="600"/>
              </a:spcAft>
              <a:buSzPct val="100000"/>
              <a:buFont typeface="Wingdings" panose="05000000000000000000" pitchFamily="2" charset="2"/>
              <a:buChar char="§"/>
            </a:pPr>
            <a:endParaRPr lang="en-US" altLang="fr-FR" sz="2000" dirty="0"/>
          </a:p>
          <a:p>
            <a:pPr marL="342900" indent="-342900">
              <a:spcBef>
                <a:spcPts val="2400"/>
              </a:spcBef>
              <a:spcAft>
                <a:spcPts val="600"/>
              </a:spcAft>
              <a:buSzPct val="100000"/>
              <a:buFont typeface="Wingdings" panose="05000000000000000000" pitchFamily="2" charset="2"/>
              <a:buChar char="§"/>
            </a:pPr>
            <a:endParaRPr lang="en-US" altLang="fr-FR" sz="2000" dirty="0"/>
          </a:p>
          <a:p>
            <a:pPr marL="342900" indent="-342900">
              <a:spcBef>
                <a:spcPts val="2400"/>
              </a:spcBef>
              <a:spcAft>
                <a:spcPts val="600"/>
              </a:spcAft>
              <a:buSzPct val="100000"/>
              <a:buFont typeface="Wingdings" panose="05000000000000000000" pitchFamily="2" charset="2"/>
              <a:buChar char="§"/>
            </a:pPr>
            <a:r>
              <a:rPr lang="en-US" altLang="fr-FR" sz="2000" dirty="0"/>
              <a:t>After uploading the catalogue on the AN, e-mail the zip file containing image files to your SAP Ariba Catalogue contact</a:t>
            </a:r>
          </a:p>
        </p:txBody>
      </p:sp>
      <p:pic>
        <p:nvPicPr>
          <p:cNvPr id="10" name="Picture 9"/>
          <p:cNvPicPr>
            <a:picLocks noChangeAspect="1"/>
          </p:cNvPicPr>
          <p:nvPr/>
        </p:nvPicPr>
        <p:blipFill>
          <a:blip r:embed="rId2"/>
          <a:stretch>
            <a:fillRect/>
          </a:stretch>
        </p:blipFill>
        <p:spPr>
          <a:xfrm>
            <a:off x="7826179" y="4187920"/>
            <a:ext cx="2555738" cy="1069986"/>
          </a:xfrm>
          <a:prstGeom prst="rect">
            <a:avLst/>
          </a:prstGeom>
          <a:ln>
            <a:solidFill>
              <a:schemeClr val="bg2"/>
            </a:solidFill>
          </a:ln>
        </p:spPr>
      </p:pic>
      <p:pic>
        <p:nvPicPr>
          <p:cNvPr id="5" name="Picture 4"/>
          <p:cNvPicPr>
            <a:picLocks noChangeAspect="1"/>
          </p:cNvPicPr>
          <p:nvPr/>
        </p:nvPicPr>
        <p:blipFill rotWithShape="1">
          <a:blip r:embed="rId3"/>
          <a:srcRect l="5057" t="5029" r="5729" b="19240"/>
          <a:stretch/>
        </p:blipFill>
        <p:spPr>
          <a:xfrm>
            <a:off x="6705600" y="425450"/>
            <a:ext cx="5041900" cy="2476500"/>
          </a:xfrm>
          <a:prstGeom prst="rect">
            <a:avLst/>
          </a:prstGeom>
        </p:spPr>
      </p:pic>
      <p:sp>
        <p:nvSpPr>
          <p:cNvPr id="24" name="Title"/>
          <p:cNvSpPr>
            <a:spLocks noGrp="1"/>
          </p:cNvSpPr>
          <p:nvPr>
            <p:ph type="title"/>
          </p:nvPr>
        </p:nvSpPr>
        <p:spPr bwMode="gray">
          <a:xfrm>
            <a:off x="504001" y="504000"/>
            <a:ext cx="11186476" cy="369332"/>
          </a:xfrm>
        </p:spPr>
        <p:txBody>
          <a:bodyPr/>
          <a:lstStyle/>
          <a:p>
            <a:r>
              <a:rPr lang="en-US" altLang="fr-FR" dirty="0"/>
              <a:t>Local Images</a:t>
            </a:r>
            <a:endParaRPr lang="en-US" dirty="0"/>
          </a:p>
        </p:txBody>
      </p:sp>
      <p:sp>
        <p:nvSpPr>
          <p:cNvPr id="6" name="Rectangle 5"/>
          <p:cNvSpPr/>
          <p:nvPr/>
        </p:nvSpPr>
        <p:spPr bwMode="gray">
          <a:xfrm>
            <a:off x="7308458" y="1779020"/>
            <a:ext cx="1035442" cy="526030"/>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8" name="TextBox 7"/>
          <p:cNvSpPr txBox="1"/>
          <p:nvPr/>
        </p:nvSpPr>
        <p:spPr>
          <a:xfrm>
            <a:off x="8902700" y="2390102"/>
            <a:ext cx="1574800" cy="553998"/>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GB" sz="1800" b="1" kern="0" dirty="0">
                <a:solidFill>
                  <a:schemeClr val="accent5"/>
                </a:solidFill>
                <a:ea typeface="Arial Unicode MS" pitchFamily="34" charset="-128"/>
                <a:cs typeface="Arial Unicode MS" pitchFamily="34" charset="-128"/>
              </a:rPr>
              <a:t>Drag &amp; Drop into Zip File</a:t>
            </a:r>
          </a:p>
        </p:txBody>
      </p:sp>
      <p:pic>
        <p:nvPicPr>
          <p:cNvPr id="9" name="Picture 8"/>
          <p:cNvPicPr>
            <a:picLocks noChangeAspect="1"/>
          </p:cNvPicPr>
          <p:nvPr/>
        </p:nvPicPr>
        <p:blipFill>
          <a:blip r:embed="rId4"/>
          <a:stretch>
            <a:fillRect/>
          </a:stretch>
        </p:blipFill>
        <p:spPr>
          <a:xfrm>
            <a:off x="4483099" y="3959325"/>
            <a:ext cx="3054351" cy="1527176"/>
          </a:xfrm>
          <a:prstGeom prst="rect">
            <a:avLst/>
          </a:prstGeom>
          <a:ln>
            <a:solidFill>
              <a:schemeClr val="bg2"/>
            </a:solidFill>
          </a:ln>
        </p:spPr>
      </p:pic>
      <p:sp>
        <p:nvSpPr>
          <p:cNvPr id="11" name="Rectangle 10"/>
          <p:cNvSpPr/>
          <p:nvPr/>
        </p:nvSpPr>
        <p:spPr bwMode="gray">
          <a:xfrm>
            <a:off x="4483098" y="3958222"/>
            <a:ext cx="1193801" cy="156578"/>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2" name="Rectangle 11"/>
          <p:cNvSpPr/>
          <p:nvPr/>
        </p:nvSpPr>
        <p:spPr bwMode="gray">
          <a:xfrm>
            <a:off x="4483098" y="4871630"/>
            <a:ext cx="1193801" cy="156578"/>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3" name="Arrow: Right 12"/>
          <p:cNvSpPr/>
          <p:nvPr/>
        </p:nvSpPr>
        <p:spPr bwMode="gray">
          <a:xfrm>
            <a:off x="7193739" y="4465287"/>
            <a:ext cx="787008" cy="484632"/>
          </a:xfrm>
          <a:prstGeom prst="rightArrow">
            <a:avLst/>
          </a:prstGeom>
          <a:noFill/>
          <a:ln w="57150"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GB"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Arrow: Right 14"/>
          <p:cNvSpPr/>
          <p:nvPr/>
        </p:nvSpPr>
        <p:spPr bwMode="gray">
          <a:xfrm>
            <a:off x="8439542" y="1779020"/>
            <a:ext cx="787008" cy="484632"/>
          </a:xfrm>
          <a:prstGeom prst="rightArrow">
            <a:avLst/>
          </a:prstGeom>
          <a:noFill/>
          <a:ln w="57150"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GB"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6" name="Rectangle 15"/>
          <p:cNvSpPr/>
          <p:nvPr/>
        </p:nvSpPr>
        <p:spPr bwMode="gray">
          <a:xfrm>
            <a:off x="7980747" y="4641850"/>
            <a:ext cx="972754" cy="565149"/>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7" name="Rectangle 16"/>
          <p:cNvSpPr/>
          <p:nvPr/>
        </p:nvSpPr>
        <p:spPr bwMode="gray">
          <a:xfrm>
            <a:off x="8507147" y="493050"/>
            <a:ext cx="1309953" cy="156578"/>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718797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solidFill>
                  <a:schemeClr val="accent1"/>
                </a:solidFill>
              </a:rPr>
              <a:t>Common Causes </a:t>
            </a:r>
            <a:r>
              <a:rPr lang="en-US" dirty="0"/>
              <a:t>of Display Issues</a:t>
            </a:r>
          </a:p>
        </p:txBody>
      </p:sp>
      <p:pic>
        <p:nvPicPr>
          <p:cNvPr id="8" name="Image" descr="Example of an image" title="Image for divider page"/>
          <p:cNvPicPr>
            <a:picLocks noGrp="1" noChangeAspect="1"/>
          </p:cNvPicPr>
          <p:nvPr>
            <p:ph type="pic" sz="quarter" idx="12"/>
          </p:nvPr>
        </p:nvPicPr>
        <p:blipFill>
          <a:blip r:embed="rId2"/>
          <a:srcRect t="22534" b="22534"/>
          <a:stretch>
            <a:fillRect/>
          </a:stretch>
        </p:blipFill>
        <p:spPr bwMode="gray"/>
      </p:pic>
    </p:spTree>
    <p:extLst>
      <p:ext uri="{BB962C8B-B14F-4D97-AF65-F5344CB8AC3E}">
        <p14:creationId xmlns:p14="http://schemas.microsoft.com/office/powerpoint/2010/main" val="16936935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Local / Static Images</a:t>
            </a:r>
            <a:endParaRPr lang="en-US" dirty="0"/>
          </a:p>
        </p:txBody>
      </p:sp>
      <p:sp>
        <p:nvSpPr>
          <p:cNvPr id="4" name="Text Placeholder 3"/>
          <p:cNvSpPr txBox="1">
            <a:spLocks/>
          </p:cNvSpPr>
          <p:nvPr/>
        </p:nvSpPr>
        <p:spPr bwMode="gray">
          <a:xfrm>
            <a:off x="1136800" y="1520849"/>
            <a:ext cx="9607400" cy="3294568"/>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The filename does not end with a valid image extension</a:t>
            </a:r>
          </a:p>
          <a:p>
            <a:pPr marL="342900" indent="-342900">
              <a:spcBef>
                <a:spcPts val="2400"/>
              </a:spcBef>
              <a:spcAft>
                <a:spcPts val="600"/>
              </a:spcAft>
              <a:buSzPct val="100000"/>
              <a:buFont typeface="Wingdings" panose="05000000000000000000" pitchFamily="2" charset="2"/>
              <a:buChar char="§"/>
            </a:pPr>
            <a:r>
              <a:rPr lang="en-US" altLang="fr-FR" sz="2000" dirty="0"/>
              <a:t>The filename and the image file do not match </a:t>
            </a:r>
            <a:r>
              <a:rPr lang="en-US" altLang="fr-FR" sz="2000" b="1" u="sng" dirty="0"/>
              <a:t>exactly</a:t>
            </a:r>
          </a:p>
          <a:p>
            <a:pPr marL="342900" indent="-342900">
              <a:spcBef>
                <a:spcPts val="2400"/>
              </a:spcBef>
              <a:spcAft>
                <a:spcPts val="600"/>
              </a:spcAft>
              <a:buSzPct val="100000"/>
              <a:buFont typeface="Wingdings" panose="05000000000000000000" pitchFamily="2" charset="2"/>
              <a:buChar char="§"/>
            </a:pPr>
            <a:r>
              <a:rPr lang="en-US" altLang="fr-FR" sz="2000" dirty="0"/>
              <a:t>The folder name is not added in the image and/or thumbnail field (see point 2 on page 13)</a:t>
            </a:r>
          </a:p>
          <a:p>
            <a:pPr marL="342900" indent="-342900">
              <a:spcBef>
                <a:spcPts val="2400"/>
              </a:spcBef>
              <a:spcAft>
                <a:spcPts val="600"/>
              </a:spcAft>
              <a:buSzPct val="100000"/>
              <a:buFont typeface="Wingdings" panose="05000000000000000000" pitchFamily="2" charset="2"/>
              <a:buChar char="§"/>
            </a:pPr>
            <a:r>
              <a:rPr lang="en-US" altLang="fr-FR" sz="2000" dirty="0"/>
              <a:t>The image file is larger than the accepted size</a:t>
            </a:r>
          </a:p>
          <a:p>
            <a:pPr marL="342900" indent="-342900">
              <a:spcBef>
                <a:spcPts val="2400"/>
              </a:spcBef>
              <a:spcAft>
                <a:spcPts val="600"/>
              </a:spcAft>
              <a:buSzPct val="100000"/>
              <a:buFont typeface="Wingdings" panose="05000000000000000000" pitchFamily="2" charset="2"/>
              <a:buChar char="§"/>
            </a:pPr>
            <a:r>
              <a:rPr lang="en-US" altLang="fr-FR" sz="2000" dirty="0"/>
              <a:t>The image file has not been provided</a:t>
            </a:r>
          </a:p>
        </p:txBody>
      </p:sp>
    </p:spTree>
    <p:extLst>
      <p:ext uri="{BB962C8B-B14F-4D97-AF65-F5344CB8AC3E}">
        <p14:creationId xmlns:p14="http://schemas.microsoft.com/office/powerpoint/2010/main" val="12633302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URL Images</a:t>
            </a:r>
            <a:endParaRPr lang="en-US" dirty="0"/>
          </a:p>
        </p:txBody>
      </p:sp>
      <p:sp>
        <p:nvSpPr>
          <p:cNvPr id="4" name="Text Placeholder 3"/>
          <p:cNvSpPr txBox="1">
            <a:spLocks/>
          </p:cNvSpPr>
          <p:nvPr/>
        </p:nvSpPr>
        <p:spPr bwMode="gray">
          <a:xfrm>
            <a:off x="1136799" y="1520848"/>
            <a:ext cx="9768267" cy="3965551"/>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The URL does not end with a valid image extension</a:t>
            </a:r>
          </a:p>
          <a:p>
            <a:pPr marL="342900" indent="-342900">
              <a:spcBef>
                <a:spcPts val="2400"/>
              </a:spcBef>
              <a:spcAft>
                <a:spcPts val="600"/>
              </a:spcAft>
              <a:buSzPct val="100000"/>
              <a:buFont typeface="Wingdings" panose="05000000000000000000" pitchFamily="2" charset="2"/>
              <a:buChar char="§"/>
            </a:pPr>
            <a:r>
              <a:rPr lang="en-US" altLang="fr-FR" sz="2000" dirty="0"/>
              <a:t>The URL contains spaces or commas, which are not valid characters</a:t>
            </a:r>
          </a:p>
          <a:p>
            <a:pPr marL="342900" indent="-342900">
              <a:spcBef>
                <a:spcPts val="2400"/>
              </a:spcBef>
              <a:spcAft>
                <a:spcPts val="600"/>
              </a:spcAft>
              <a:buSzPct val="100000"/>
              <a:buFont typeface="Wingdings" panose="05000000000000000000" pitchFamily="2" charset="2"/>
              <a:buChar char="§"/>
            </a:pPr>
            <a:r>
              <a:rPr lang="en-US" altLang="fr-FR" sz="2000" dirty="0"/>
              <a:t>The certificate for the domain hosting the image is not trusted by SAP Ariba</a:t>
            </a:r>
          </a:p>
          <a:p>
            <a:pPr marL="342900" indent="-342900">
              <a:spcBef>
                <a:spcPts val="2400"/>
              </a:spcBef>
              <a:spcAft>
                <a:spcPts val="600"/>
              </a:spcAft>
              <a:buSzPct val="100000"/>
              <a:buFont typeface="Wingdings" panose="05000000000000000000" pitchFamily="2" charset="2"/>
              <a:buChar char="§"/>
            </a:pPr>
            <a:r>
              <a:rPr lang="en-US" altLang="fr-FR" sz="2000" dirty="0"/>
              <a:t>The URL redirects to an image on the internet; the provided URL is sending to a webpage or gallery </a:t>
            </a:r>
          </a:p>
          <a:p>
            <a:pPr marL="342900" indent="-342900">
              <a:spcBef>
                <a:spcPts val="2400"/>
              </a:spcBef>
              <a:spcAft>
                <a:spcPts val="600"/>
              </a:spcAft>
              <a:buSzPct val="100000"/>
              <a:buFont typeface="Wingdings" panose="05000000000000000000" pitchFamily="2" charset="2"/>
              <a:buChar char="§"/>
            </a:pPr>
            <a:r>
              <a:rPr lang="en-US" altLang="fr-FR" sz="2000" dirty="0"/>
              <a:t>The URL points to an image that is larger than the allowed image size set by SAP Ariba</a:t>
            </a:r>
          </a:p>
        </p:txBody>
      </p:sp>
    </p:spTree>
    <p:extLst>
      <p:ext uri="{BB962C8B-B14F-4D97-AF65-F5344CB8AC3E}">
        <p14:creationId xmlns:p14="http://schemas.microsoft.com/office/powerpoint/2010/main" val="10638317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5185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genda items"/>
          <p:cNvSpPr>
            <a:spLocks noGrp="1"/>
          </p:cNvSpPr>
          <p:nvPr>
            <p:ph type="body" sz="quarter" idx="10"/>
          </p:nvPr>
        </p:nvSpPr>
        <p:spPr bwMode="gray"/>
        <p:txBody>
          <a:bodyPr/>
          <a:lstStyle/>
          <a:p>
            <a:pPr marL="342900" indent="-342900" algn="just">
              <a:buSzPct val="100000"/>
              <a:buFont typeface="Wingdings" panose="05000000000000000000" pitchFamily="2" charset="2"/>
              <a:buChar char="§"/>
            </a:pPr>
            <a:r>
              <a:rPr lang="en-US" kern="0" dirty="0"/>
              <a:t>Introduction</a:t>
            </a:r>
          </a:p>
          <a:p>
            <a:pPr marL="342900" indent="-342900" algn="just">
              <a:buSzPct val="100000"/>
              <a:buFont typeface="Wingdings" panose="05000000000000000000" pitchFamily="2" charset="2"/>
              <a:buChar char="§"/>
            </a:pPr>
            <a:r>
              <a:rPr lang="de-DE" kern="0" dirty="0" err="1"/>
              <a:t>About</a:t>
            </a:r>
            <a:r>
              <a:rPr lang="de-DE" kern="0" dirty="0"/>
              <a:t> item </a:t>
            </a:r>
            <a:r>
              <a:rPr lang="de-DE" kern="0" dirty="0" err="1"/>
              <a:t>images</a:t>
            </a:r>
            <a:endParaRPr lang="de-DE" kern="0" dirty="0"/>
          </a:p>
          <a:p>
            <a:pPr marL="342900" indent="-342900" algn="just">
              <a:buSzPct val="100000"/>
              <a:buFont typeface="Wingdings" panose="05000000000000000000" pitchFamily="2" charset="2"/>
              <a:buChar char="§"/>
            </a:pPr>
            <a:r>
              <a:rPr lang="de-DE" kern="0" dirty="0" err="1"/>
              <a:t>How</a:t>
            </a:r>
            <a:r>
              <a:rPr lang="de-DE" kern="0" dirty="0"/>
              <a:t> </a:t>
            </a:r>
            <a:r>
              <a:rPr lang="de-DE" kern="0" dirty="0" err="1"/>
              <a:t>to</a:t>
            </a:r>
            <a:r>
              <a:rPr lang="de-DE" kern="0" dirty="0"/>
              <a:t> </a:t>
            </a:r>
            <a:r>
              <a:rPr lang="de-DE" kern="0" dirty="0" err="1"/>
              <a:t>load</a:t>
            </a:r>
            <a:r>
              <a:rPr lang="de-DE" kern="0" dirty="0"/>
              <a:t> Item Images</a:t>
            </a:r>
          </a:p>
          <a:p>
            <a:pPr marL="342900" indent="-342900" algn="just">
              <a:buSzPct val="100000"/>
              <a:buFont typeface="Wingdings" panose="05000000000000000000" pitchFamily="2" charset="2"/>
              <a:buChar char="§"/>
            </a:pPr>
            <a:r>
              <a:rPr lang="de-DE" kern="0" dirty="0"/>
              <a:t>Common </a:t>
            </a:r>
            <a:r>
              <a:rPr lang="de-DE" kern="0" dirty="0" err="1"/>
              <a:t>causes</a:t>
            </a:r>
            <a:r>
              <a:rPr lang="de-DE" kern="0" dirty="0"/>
              <a:t> </a:t>
            </a:r>
            <a:r>
              <a:rPr lang="de-DE" kern="0" dirty="0" err="1"/>
              <a:t>of</a:t>
            </a:r>
            <a:r>
              <a:rPr lang="de-DE" kern="0" dirty="0"/>
              <a:t> </a:t>
            </a:r>
            <a:r>
              <a:rPr lang="de-DE" kern="0" dirty="0" err="1"/>
              <a:t>display</a:t>
            </a:r>
            <a:r>
              <a:rPr lang="de-DE" kern="0" dirty="0"/>
              <a:t> </a:t>
            </a:r>
            <a:r>
              <a:rPr lang="de-DE" kern="0" dirty="0" err="1"/>
              <a:t>issues</a:t>
            </a:r>
            <a:endParaRPr lang="en-US" kern="0" dirty="0"/>
          </a:p>
        </p:txBody>
      </p:sp>
      <p:sp>
        <p:nvSpPr>
          <p:cNvPr id="2" name="Agenda"/>
          <p:cNvSpPr>
            <a:spLocks noGrp="1"/>
          </p:cNvSpPr>
          <p:nvPr>
            <p:ph type="title"/>
          </p:nvPr>
        </p:nvSpPr>
        <p:spPr bwMode="gray"/>
        <p:txBody>
          <a:bodyPr/>
          <a:lstStyle/>
          <a:p>
            <a:r>
              <a:rPr lang="en-US" dirty="0"/>
              <a:t>Agenda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de-DE" dirty="0" err="1"/>
              <a:t>Introduction</a:t>
            </a:r>
            <a:endParaRPr lang="en-US" dirty="0"/>
          </a:p>
        </p:txBody>
      </p:sp>
      <p:sp>
        <p:nvSpPr>
          <p:cNvPr id="2" name="Rectangle 1"/>
          <p:cNvSpPr/>
          <p:nvPr/>
        </p:nvSpPr>
        <p:spPr>
          <a:xfrm>
            <a:off x="504001" y="1754654"/>
            <a:ext cx="10506900" cy="1323439"/>
          </a:xfrm>
          <a:prstGeom prst="rect">
            <a:avLst/>
          </a:prstGeom>
        </p:spPr>
        <p:txBody>
          <a:bodyPr wrap="square">
            <a:spAutoFit/>
          </a:bodyPr>
          <a:lstStyle/>
          <a:p>
            <a:pPr marL="342900" indent="-342900">
              <a:lnSpc>
                <a:spcPct val="90000"/>
              </a:lnSpc>
              <a:spcBef>
                <a:spcPct val="20000"/>
              </a:spcBef>
              <a:buClr>
                <a:schemeClr val="accent1"/>
              </a:buClr>
              <a:buSzPct val="100000"/>
              <a:buFont typeface="Wingdings" panose="05000000000000000000" pitchFamily="2" charset="2"/>
              <a:buChar char="§"/>
              <a:defRPr/>
            </a:pPr>
            <a:r>
              <a:rPr lang="en-US" sz="2000" dirty="0"/>
              <a:t>Your customer experience can be improved by providing images in your catalogue</a:t>
            </a:r>
          </a:p>
          <a:p>
            <a:pPr marL="342900" indent="-342900">
              <a:lnSpc>
                <a:spcPct val="90000"/>
              </a:lnSpc>
              <a:spcBef>
                <a:spcPct val="20000"/>
              </a:spcBef>
              <a:buClr>
                <a:schemeClr val="accent1"/>
              </a:buClr>
              <a:buSzPct val="100000"/>
              <a:buFont typeface="Wingdings" panose="05000000000000000000" pitchFamily="2" charset="2"/>
              <a:buChar char="§"/>
              <a:defRPr/>
            </a:pPr>
            <a:endParaRPr lang="en-US" sz="2000" dirty="0"/>
          </a:p>
          <a:p>
            <a:pPr marL="342900" indent="-342900">
              <a:lnSpc>
                <a:spcPct val="90000"/>
              </a:lnSpc>
              <a:spcBef>
                <a:spcPct val="20000"/>
              </a:spcBef>
              <a:buClr>
                <a:schemeClr val="accent1"/>
              </a:buClr>
              <a:buSzPct val="100000"/>
              <a:buFont typeface="Wingdings" panose="05000000000000000000" pitchFamily="2" charset="2"/>
              <a:buChar char="§"/>
              <a:defRPr/>
            </a:pPr>
            <a:r>
              <a:rPr lang="en-US" sz="2000" dirty="0"/>
              <a:t>This guide contains training and instructions on how to link images to your catalogue items</a:t>
            </a:r>
            <a:endParaRPr lang="en-GB" dirty="0"/>
          </a:p>
        </p:txBody>
      </p:sp>
    </p:spTree>
    <p:extLst>
      <p:ext uri="{BB962C8B-B14F-4D97-AF65-F5344CB8AC3E}">
        <p14:creationId xmlns:p14="http://schemas.microsoft.com/office/powerpoint/2010/main" val="3602749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p:txBody>
          <a:bodyPr/>
          <a:lstStyle/>
          <a:p>
            <a:r>
              <a:rPr lang="en-US" dirty="0"/>
              <a:t>About the Item </a:t>
            </a:r>
            <a:r>
              <a:rPr lang="en-US" dirty="0">
                <a:solidFill>
                  <a:schemeClr val="accent1"/>
                </a:solidFill>
              </a:rPr>
              <a:t>Image</a:t>
            </a:r>
          </a:p>
        </p:txBody>
      </p:sp>
    </p:spTree>
    <p:extLst>
      <p:ext uri="{BB962C8B-B14F-4D97-AF65-F5344CB8AC3E}">
        <p14:creationId xmlns:p14="http://schemas.microsoft.com/office/powerpoint/2010/main" val="799205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Associating an Image with an Item</a:t>
            </a:r>
            <a:endParaRPr lang="en-US" dirty="0"/>
          </a:p>
        </p:txBody>
      </p:sp>
      <p:sp>
        <p:nvSpPr>
          <p:cNvPr id="4" name="Text Placeholder 3"/>
          <p:cNvSpPr txBox="1">
            <a:spLocks/>
          </p:cNvSpPr>
          <p:nvPr/>
        </p:nvSpPr>
        <p:spPr bwMode="gray">
          <a:xfrm>
            <a:off x="578000" y="1347282"/>
            <a:ext cx="8496000" cy="4769999"/>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There are two ways to populate images in your catalogue: </a:t>
            </a:r>
          </a:p>
          <a:p>
            <a:pPr marL="1255713" lvl="2" indent="-341313" algn="just">
              <a:spcBef>
                <a:spcPts val="0"/>
              </a:spcBef>
              <a:buFont typeface="Arial" pitchFamily="34" charset="0"/>
              <a:buChar char="•"/>
            </a:pPr>
            <a:r>
              <a:rPr lang="en-GB" altLang="zh-TW" sz="1800" kern="0" dirty="0"/>
              <a:t>URLs</a:t>
            </a:r>
          </a:p>
          <a:p>
            <a:pPr marL="1255713" lvl="2" indent="-341313" algn="just">
              <a:spcBef>
                <a:spcPts val="0"/>
              </a:spcBef>
              <a:buFont typeface="Arial" pitchFamily="34" charset="0"/>
              <a:buChar char="•"/>
            </a:pPr>
            <a:r>
              <a:rPr lang="en-GB" altLang="zh-TW" sz="1800" kern="0" dirty="0"/>
              <a:t>Local Images</a:t>
            </a:r>
          </a:p>
          <a:p>
            <a:pPr marL="342900" indent="-342900" algn="just">
              <a:spcBef>
                <a:spcPts val="2400"/>
              </a:spcBef>
              <a:spcAft>
                <a:spcPts val="600"/>
              </a:spcAft>
              <a:buSzPct val="100000"/>
              <a:buFont typeface="Wingdings" panose="05000000000000000000" pitchFamily="2" charset="2"/>
              <a:buChar char="§"/>
            </a:pPr>
            <a:r>
              <a:rPr lang="en-US" altLang="fr-FR" sz="2000" dirty="0"/>
              <a:t>For each catalogue item associated with an image, URLs or filenames are specified in the fields Image and Thumbnail</a:t>
            </a:r>
          </a:p>
          <a:p>
            <a:pPr marL="342900" indent="-342900" algn="just">
              <a:spcBef>
                <a:spcPts val="2400"/>
              </a:spcBef>
              <a:spcAft>
                <a:spcPts val="600"/>
              </a:spcAft>
              <a:buSzPct val="100000"/>
              <a:buFont typeface="Wingdings" panose="05000000000000000000" pitchFamily="2" charset="2"/>
              <a:buChar char="§"/>
            </a:pPr>
            <a:r>
              <a:rPr lang="en-US" altLang="fr-FR" sz="2000" dirty="0"/>
              <a:t>Each catalogue item can be associated with :</a:t>
            </a:r>
          </a:p>
          <a:p>
            <a:pPr marL="1255713" lvl="2" indent="-341313" algn="just">
              <a:spcBef>
                <a:spcPts val="0"/>
              </a:spcBef>
              <a:buFont typeface="Arial" panose="020B0604020202020204" pitchFamily="34" charset="0"/>
              <a:buChar char="•"/>
            </a:pPr>
            <a:r>
              <a:rPr lang="en-US" altLang="fr-FR" sz="1800" dirty="0"/>
              <a:t>Thumbnail image</a:t>
            </a:r>
          </a:p>
          <a:p>
            <a:pPr marL="1255713" lvl="2" indent="-341313" algn="just">
              <a:spcBef>
                <a:spcPts val="0"/>
              </a:spcBef>
              <a:buFont typeface="Arial" panose="020B0604020202020204" pitchFamily="34" charset="0"/>
              <a:buChar char="•"/>
            </a:pPr>
            <a:r>
              <a:rPr lang="en-US" altLang="fr-FR" sz="1800" dirty="0"/>
              <a:t>Only a full-size image</a:t>
            </a:r>
          </a:p>
          <a:p>
            <a:pPr marL="1255713" lvl="2" indent="-341313" algn="just">
              <a:spcBef>
                <a:spcPts val="0"/>
              </a:spcBef>
              <a:buFont typeface="Arial" panose="020B0604020202020204" pitchFamily="34" charset="0"/>
              <a:buChar char="•"/>
            </a:pPr>
            <a:r>
              <a:rPr lang="en-US" altLang="fr-FR" sz="1800" dirty="0"/>
              <a:t>Both (</a:t>
            </a:r>
            <a:r>
              <a:rPr lang="en-US" altLang="fr-FR" sz="1800" b="1" dirty="0"/>
              <a:t>recommend option</a:t>
            </a:r>
            <a:r>
              <a:rPr lang="en-US" altLang="fr-FR" sz="1800" dirty="0"/>
              <a:t>)</a:t>
            </a:r>
          </a:p>
          <a:p>
            <a:pPr marL="342900" indent="-342900">
              <a:spcBef>
                <a:spcPts val="2400"/>
              </a:spcBef>
              <a:spcAft>
                <a:spcPts val="600"/>
              </a:spcAft>
              <a:buSzPct val="100000"/>
              <a:buFont typeface="Wingdings" panose="05000000000000000000" pitchFamily="2" charset="2"/>
              <a:buChar char="§"/>
            </a:pPr>
            <a:r>
              <a:rPr lang="en-US" altLang="fr-FR" sz="2000" dirty="0"/>
              <a:t>Images must be in JPEG/JPG, GIF, PNG, BMP or TIFF format.</a:t>
            </a:r>
          </a:p>
          <a:p>
            <a:pPr marL="342900" indent="-342900" algn="just">
              <a:buSzPct val="100000"/>
              <a:buFont typeface="Arial" panose="020B0604020202020204" pitchFamily="34" charset="0"/>
              <a:buChar char="•"/>
            </a:pPr>
            <a:endParaRPr lang="en-US" altLang="fr-FR" sz="2400" dirty="0"/>
          </a:p>
          <a:p>
            <a:pPr lvl="2" indent="0" algn="just">
              <a:buNone/>
            </a:pPr>
            <a:endParaRPr lang="en-GB" altLang="zh-TW" sz="2200" kern="0" dirty="0"/>
          </a:p>
        </p:txBody>
      </p:sp>
    </p:spTree>
    <p:extLst>
      <p:ext uri="{BB962C8B-B14F-4D97-AF65-F5344CB8AC3E}">
        <p14:creationId xmlns:p14="http://schemas.microsoft.com/office/powerpoint/2010/main" val="2947986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Local / URL Image</a:t>
            </a:r>
            <a:endParaRPr lang="en-US" dirty="0"/>
          </a:p>
        </p:txBody>
      </p:sp>
      <p:sp>
        <p:nvSpPr>
          <p:cNvPr id="4" name="Text Placeholder 3"/>
          <p:cNvSpPr txBox="1">
            <a:spLocks/>
          </p:cNvSpPr>
          <p:nvPr/>
        </p:nvSpPr>
        <p:spPr bwMode="gray">
          <a:xfrm>
            <a:off x="901850" y="1639383"/>
            <a:ext cx="8807300" cy="2450018"/>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If file names are specified only, the images are pulled from a local directory</a:t>
            </a:r>
          </a:p>
          <a:p>
            <a:pPr marL="342900" indent="-342900">
              <a:spcBef>
                <a:spcPts val="3000"/>
              </a:spcBef>
              <a:spcAft>
                <a:spcPts val="600"/>
              </a:spcAft>
              <a:buSzPct val="100000"/>
              <a:buFont typeface="Wingdings" panose="05000000000000000000" pitchFamily="2" charset="2"/>
              <a:buChar char="§"/>
            </a:pPr>
            <a:r>
              <a:rPr lang="en-US" altLang="fr-FR" sz="2000" dirty="0"/>
              <a:t>If URLs are specified, the images are stored on a supplier’s website </a:t>
            </a:r>
            <a:r>
              <a:rPr lang="en-US" altLang="fr-FR" sz="2000" b="1" dirty="0"/>
              <a:t>(recommended option)</a:t>
            </a:r>
          </a:p>
          <a:p>
            <a:pPr lvl="2" indent="0" algn="just">
              <a:buNone/>
            </a:pPr>
            <a:endParaRPr lang="en-GB" altLang="zh-TW" sz="2200" kern="0" dirty="0"/>
          </a:p>
        </p:txBody>
      </p:sp>
    </p:spTree>
    <p:extLst>
      <p:ext uri="{BB962C8B-B14F-4D97-AF65-F5344CB8AC3E}">
        <p14:creationId xmlns:p14="http://schemas.microsoft.com/office/powerpoint/2010/main" val="1665821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Full-Size &amp; Thumbnail Images</a:t>
            </a:r>
            <a:endParaRPr lang="en-US" dirty="0"/>
          </a:p>
        </p:txBody>
      </p:sp>
      <p:sp>
        <p:nvSpPr>
          <p:cNvPr id="4" name="Text Placeholder 3"/>
          <p:cNvSpPr txBox="1">
            <a:spLocks/>
          </p:cNvSpPr>
          <p:nvPr/>
        </p:nvSpPr>
        <p:spPr bwMode="gray">
          <a:xfrm>
            <a:off x="812950" y="1201232"/>
            <a:ext cx="10483700" cy="5097967"/>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Thumbnail images are preview images of the items.</a:t>
            </a:r>
          </a:p>
          <a:p>
            <a:pPr marL="342900" indent="-342900">
              <a:spcBef>
                <a:spcPts val="2400"/>
              </a:spcBef>
              <a:spcAft>
                <a:spcPts val="600"/>
              </a:spcAft>
              <a:buSzPct val="100000"/>
              <a:buFont typeface="Wingdings" panose="05000000000000000000" pitchFamily="2" charset="2"/>
              <a:buChar char="§"/>
            </a:pPr>
            <a:r>
              <a:rPr lang="en-US" altLang="fr-FR" sz="2000" dirty="0"/>
              <a:t>The  “Image” field is for enlarged images of the product at the item-detail level</a:t>
            </a:r>
          </a:p>
          <a:p>
            <a:pPr marL="342900" indent="-342900">
              <a:spcBef>
                <a:spcPts val="2400"/>
              </a:spcBef>
              <a:spcAft>
                <a:spcPts val="600"/>
              </a:spcAft>
              <a:buSzPct val="100000"/>
              <a:buFont typeface="Wingdings" panose="05000000000000000000" pitchFamily="2" charset="2"/>
              <a:buChar char="§"/>
            </a:pPr>
            <a:r>
              <a:rPr lang="en-US" altLang="fr-FR" sz="2000" dirty="0"/>
              <a:t>Procurement systems displays thumbnails immediately after users search and the full-size image if users click on the thumbnail image</a:t>
            </a:r>
          </a:p>
          <a:p>
            <a:pPr marL="342900" indent="-342900">
              <a:spcBef>
                <a:spcPts val="2400"/>
              </a:spcBef>
              <a:spcAft>
                <a:spcPts val="600"/>
              </a:spcAft>
              <a:buSzPct val="100000"/>
              <a:buFont typeface="Wingdings" panose="05000000000000000000" pitchFamily="2" charset="2"/>
              <a:buChar char="§"/>
            </a:pPr>
            <a:r>
              <a:rPr lang="en-US" altLang="fr-FR" sz="2000" dirty="0"/>
              <a:t>If only a full-size image is provided, the procurement system scales the image to generate a thumbnail image </a:t>
            </a:r>
            <a:r>
              <a:rPr lang="en-US" altLang="fr-FR" sz="2000" b="1" dirty="0"/>
              <a:t>(except for PNG and GIF formats</a:t>
            </a:r>
            <a:r>
              <a:rPr lang="en-US" altLang="fr-FR" sz="2000" dirty="0"/>
              <a:t>)</a:t>
            </a:r>
          </a:p>
          <a:p>
            <a:pPr marL="342900" indent="-342900">
              <a:spcBef>
                <a:spcPts val="2400"/>
              </a:spcBef>
              <a:spcAft>
                <a:spcPts val="600"/>
              </a:spcAft>
              <a:buSzPct val="100000"/>
              <a:buFont typeface="Wingdings" panose="05000000000000000000" pitchFamily="2" charset="2"/>
              <a:buChar char="§"/>
            </a:pPr>
            <a:r>
              <a:rPr lang="en-US" altLang="fr-FR" sz="2000" dirty="0"/>
              <a:t>If only a thumbnail image is provided, a full-size image cannot be generated from it</a:t>
            </a:r>
          </a:p>
          <a:p>
            <a:pPr marL="342900" indent="-342900">
              <a:spcBef>
                <a:spcPts val="2400"/>
              </a:spcBef>
              <a:spcAft>
                <a:spcPts val="600"/>
              </a:spcAft>
              <a:buSzPct val="100000"/>
              <a:buFont typeface="Wingdings" panose="05000000000000000000" pitchFamily="2" charset="2"/>
              <a:buChar char="§"/>
            </a:pPr>
            <a:r>
              <a:rPr lang="en-US" altLang="fr-FR" sz="2000" dirty="0"/>
              <a:t>If  both thumbnail and full-size images are provided, the search will use both in the scale provided</a:t>
            </a:r>
            <a:endParaRPr lang="en-GB" altLang="zh-TW" sz="2200" kern="0" dirty="0"/>
          </a:p>
        </p:txBody>
      </p:sp>
    </p:spTree>
    <p:extLst>
      <p:ext uri="{BB962C8B-B14F-4D97-AF65-F5344CB8AC3E}">
        <p14:creationId xmlns:p14="http://schemas.microsoft.com/office/powerpoint/2010/main" val="298975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Image Format - Thumbnail</a:t>
            </a:r>
            <a:endParaRPr lang="en-US" dirty="0"/>
          </a:p>
        </p:txBody>
      </p:sp>
      <p:sp>
        <p:nvSpPr>
          <p:cNvPr id="4" name="Text Placeholder 3"/>
          <p:cNvSpPr txBox="1">
            <a:spLocks/>
          </p:cNvSpPr>
          <p:nvPr/>
        </p:nvSpPr>
        <p:spPr bwMode="gray">
          <a:xfrm>
            <a:off x="1340000" y="1994983"/>
            <a:ext cx="9607400" cy="3294568"/>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Recommended size is 80 x 80 pixels</a:t>
            </a:r>
          </a:p>
          <a:p>
            <a:pPr marL="342900" indent="-342900">
              <a:spcBef>
                <a:spcPts val="2400"/>
              </a:spcBef>
              <a:spcAft>
                <a:spcPts val="600"/>
              </a:spcAft>
              <a:buSzPct val="100000"/>
              <a:buFont typeface="Wingdings" panose="05000000000000000000" pitchFamily="2" charset="2"/>
              <a:buChar char="§"/>
            </a:pPr>
            <a:r>
              <a:rPr lang="en-US" altLang="fr-FR" sz="2000" dirty="0"/>
              <a:t>Maximum size is 200 x 200 pixels, however thumbnail images larger than 80 x 80 pixels will be resized to fit these dimensions</a:t>
            </a:r>
          </a:p>
          <a:p>
            <a:pPr marL="342900" indent="-342900">
              <a:spcBef>
                <a:spcPts val="2400"/>
              </a:spcBef>
              <a:spcAft>
                <a:spcPts val="600"/>
              </a:spcAft>
              <a:buSzPct val="100000"/>
              <a:buFont typeface="Wingdings" panose="05000000000000000000" pitchFamily="2" charset="2"/>
              <a:buChar char="§"/>
            </a:pPr>
            <a:r>
              <a:rPr lang="en-US" altLang="fr-FR" sz="2000" dirty="0"/>
              <a:t>Recommended file size of less than 50Kb.</a:t>
            </a:r>
          </a:p>
          <a:p>
            <a:pPr marL="342900" indent="-342900">
              <a:spcBef>
                <a:spcPts val="2400"/>
              </a:spcBef>
              <a:spcAft>
                <a:spcPts val="600"/>
              </a:spcAft>
              <a:buSzPct val="100000"/>
              <a:buFont typeface="Wingdings" panose="05000000000000000000" pitchFamily="2" charset="2"/>
              <a:buChar char="§"/>
            </a:pPr>
            <a:r>
              <a:rPr lang="en-US" altLang="fr-FR" sz="2000" dirty="0"/>
              <a:t>Images that do not have an equal length and width may be distorted in the display</a:t>
            </a:r>
          </a:p>
          <a:p>
            <a:pPr marL="342900" indent="-342900">
              <a:spcBef>
                <a:spcPts val="2400"/>
              </a:spcBef>
              <a:spcAft>
                <a:spcPts val="600"/>
              </a:spcAft>
              <a:buSzPct val="100000"/>
              <a:buFont typeface="Wingdings" panose="05000000000000000000" pitchFamily="2" charset="2"/>
              <a:buChar char="§"/>
            </a:pPr>
            <a:r>
              <a:rPr lang="en-US" altLang="fr-FR" sz="2000" dirty="0"/>
              <a:t>Image file name can</a:t>
            </a:r>
            <a:r>
              <a:rPr lang="en-US" altLang="fr-FR" sz="2000" b="1" u="sng" dirty="0"/>
              <a:t>not</a:t>
            </a:r>
            <a:r>
              <a:rPr lang="en-US" altLang="fr-FR" sz="2000" dirty="0"/>
              <a:t> contain special characters in it (system will fail)</a:t>
            </a:r>
            <a:endParaRPr lang="en-US" altLang="fr-FR" sz="2000" b="1" u="sng" dirty="0"/>
          </a:p>
        </p:txBody>
      </p:sp>
    </p:spTree>
    <p:extLst>
      <p:ext uri="{BB962C8B-B14F-4D97-AF65-F5344CB8AC3E}">
        <p14:creationId xmlns:p14="http://schemas.microsoft.com/office/powerpoint/2010/main" val="36693112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Image Format – Full-size Image</a:t>
            </a:r>
            <a:endParaRPr lang="en-US" dirty="0"/>
          </a:p>
        </p:txBody>
      </p:sp>
      <p:sp>
        <p:nvSpPr>
          <p:cNvPr id="4" name="Text Placeholder 3"/>
          <p:cNvSpPr txBox="1">
            <a:spLocks/>
          </p:cNvSpPr>
          <p:nvPr/>
        </p:nvSpPr>
        <p:spPr bwMode="gray">
          <a:xfrm>
            <a:off x="1340000" y="1994983"/>
            <a:ext cx="9607400" cy="3294568"/>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Recommended size in 250 x 250 pixels</a:t>
            </a:r>
          </a:p>
          <a:p>
            <a:pPr marL="342900" indent="-342900">
              <a:spcBef>
                <a:spcPts val="2400"/>
              </a:spcBef>
              <a:spcAft>
                <a:spcPts val="600"/>
              </a:spcAft>
              <a:buSzPct val="100000"/>
              <a:buFont typeface="Wingdings" panose="05000000000000000000" pitchFamily="2" charset="2"/>
              <a:buChar char="§"/>
            </a:pPr>
            <a:r>
              <a:rPr lang="en-US" altLang="fr-FR" sz="2000" dirty="0"/>
              <a:t>Maximum size is 400 x 400 pixels, however this can be lowered depending on how the customer has set up their SAP Ariba Application</a:t>
            </a:r>
          </a:p>
          <a:p>
            <a:pPr marL="342900" indent="-342900">
              <a:spcBef>
                <a:spcPts val="2400"/>
              </a:spcBef>
              <a:spcAft>
                <a:spcPts val="600"/>
              </a:spcAft>
              <a:buSzPct val="100000"/>
              <a:buFont typeface="Wingdings" panose="05000000000000000000" pitchFamily="2" charset="2"/>
              <a:buChar char="§"/>
            </a:pPr>
            <a:r>
              <a:rPr lang="en-US" altLang="fr-FR" sz="2000" dirty="0"/>
              <a:t>Recommended file size of less than 90 KB</a:t>
            </a:r>
          </a:p>
          <a:p>
            <a:pPr marL="342900" indent="-342900">
              <a:spcBef>
                <a:spcPts val="2400"/>
              </a:spcBef>
              <a:spcAft>
                <a:spcPts val="600"/>
              </a:spcAft>
              <a:buSzPct val="100000"/>
              <a:buFont typeface="Wingdings" panose="05000000000000000000" pitchFamily="2" charset="2"/>
              <a:buChar char="§"/>
            </a:pPr>
            <a:r>
              <a:rPr lang="en-US" altLang="fr-FR" sz="2000" dirty="0"/>
              <a:t>Image file name can</a:t>
            </a:r>
            <a:r>
              <a:rPr lang="en-US" altLang="fr-FR" sz="2000" b="1" u="sng" dirty="0"/>
              <a:t>not</a:t>
            </a:r>
            <a:r>
              <a:rPr lang="en-US" altLang="fr-FR" sz="2000" dirty="0"/>
              <a:t> contain special characters in it (system will fail)</a:t>
            </a:r>
            <a:endParaRPr lang="en-US" altLang="fr-FR" sz="2000" b="1" u="sng" dirty="0"/>
          </a:p>
        </p:txBody>
      </p:sp>
    </p:spTree>
    <p:extLst>
      <p:ext uri="{BB962C8B-B14F-4D97-AF65-F5344CB8AC3E}">
        <p14:creationId xmlns:p14="http://schemas.microsoft.com/office/powerpoint/2010/main" val="1346679623"/>
      </p:ext>
    </p:extLst>
  </p:cSld>
  <p:clrMapOvr>
    <a:masterClrMapping/>
  </p:clrMapOvr>
</p:sld>
</file>

<file path=ppt/theme/theme1.xml><?xml version="1.0" encoding="utf-8"?>
<a:theme xmlns:a="http://schemas.openxmlformats.org/drawingml/2006/main" name="SAP Ariba 2018 16x9 white">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18_16x9_white.potx" id="{CBD80708-E09E-4D09-AE4E-D7E3F3CFE989}" vid="{A6473813-B9C9-4B9E-BCF8-1DA85456D4B2}"/>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297AB1D47514F42A9ADD8E3430292C9" ma:contentTypeVersion="11" ma:contentTypeDescription="Create a new document." ma:contentTypeScope="" ma:versionID="068371bc3447b04c31a259cc2833b80b">
  <xsd:schema xmlns:xsd="http://www.w3.org/2001/XMLSchema" xmlns:xs="http://www.w3.org/2001/XMLSchema" xmlns:p="http://schemas.microsoft.com/office/2006/metadata/properties" xmlns:ns2="http://schemas.microsoft.com/sharepoint/v3/fields" xmlns:ns3="fa810d4b-4b60-435e-870b-75af4e5051c9" xmlns:ns4="750d8dd5-8fd0-4936-a430-a5b4a0afcad3" targetNamespace="http://schemas.microsoft.com/office/2006/metadata/properties" ma:root="true" ma:fieldsID="0d56d83d02898a8c3e06cbe7ed45619b" ns2:_="" ns3:_="" ns4:_="">
    <xsd:import namespace="http://schemas.microsoft.com/sharepoint/v3/fields"/>
    <xsd:import namespace="fa810d4b-4b60-435e-870b-75af4e5051c9"/>
    <xsd:import namespace="750d8dd5-8fd0-4936-a430-a5b4a0afcad3"/>
    <xsd:element name="properties">
      <xsd:complexType>
        <xsd:sequence>
          <xsd:element name="documentManagement">
            <xsd:complexType>
              <xsd:all>
                <xsd:element ref="ns2:Description" minOccurs="0"/>
                <xsd:element ref="ns3:TaxKeywordTaxHTField" minOccurs="0"/>
                <xsd:element ref="ns3:TaxCatchAll" minOccurs="0"/>
                <xsd:element ref="ns4:MediaServiceMetadata" minOccurs="0"/>
                <xsd:element ref="ns4:MediaServiceFastMetadata" minOccurs="0"/>
                <xsd:element ref="ns4:MediaServiceAutoTags" minOccurs="0"/>
                <xsd:element ref="ns4:MediaServiceOCR" minOccurs="0"/>
                <xsd:element ref="ns4: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Description" ma:index="8" nillable="true" ma:displayName="Description" ma:internalName="Description"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a810d4b-4b60-435e-870b-75af4e5051c9" elementFormDefault="qualified">
    <xsd:import namespace="http://schemas.microsoft.com/office/2006/documentManagement/types"/>
    <xsd:import namespace="http://schemas.microsoft.com/office/infopath/2007/PartnerControls"/>
    <xsd:element name="TaxKeywordTaxHTField" ma:index="10" nillable="true" ma:taxonomy="true" ma:internalName="TaxKeywordTaxHTField" ma:taxonomyFieldName="TaxKeyword" ma:displayName="Enterprise Keywords" ma:fieldId="{23f27201-bee3-471e-b2e7-b64fd8b7ca38}" ma:taxonomyMulti="true" ma:sspId="c7b3fb9d-ee0a-40a8-bd42-4026b75186d8" ma:termSetId="00000000-0000-0000-0000-000000000000" ma:anchorId="00000000-0000-0000-0000-000000000000" ma:open="true" ma:isKeyword="true">
      <xsd:complexType>
        <xsd:sequence>
          <xsd:element ref="pc:Terms" minOccurs="0" maxOccurs="1"/>
        </xsd:sequence>
      </xsd:complexType>
    </xsd:element>
    <xsd:element name="TaxCatchAll" ma:index="11" nillable="true" ma:displayName="Taxonomy Catch All Column" ma:hidden="true" ma:list="{a995e34d-f9e2-4b8e-a7c2-ddb60f4f8edc}" ma:internalName="TaxCatchAll" ma:showField="CatchAllData" ma:web="fa810d4b-4b60-435e-870b-75af4e5051c9">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50d8dd5-8fd0-4936-a430-a5b4a0afcad3"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KeywordTaxHTField xmlns="fa810d4b-4b60-435e-870b-75af4e5051c9">
      <Terms xmlns="http://schemas.microsoft.com/office/infopath/2007/PartnerControls">
        <TermInfo xmlns="http://schemas.microsoft.com/office/infopath/2007/PartnerControls">
          <TermName xmlns="http://schemas.microsoft.com/office/infopath/2007/PartnerControls">2018/16:9/white</TermName>
          <TermId xmlns="http://schemas.microsoft.com/office/infopath/2007/PartnerControls">7ee4d964-40b6-4710-8486-0c3817393189</TermId>
        </TermInfo>
      </Terms>
    </TaxKeywordTaxHTField>
    <TaxCatchAll xmlns="fa810d4b-4b60-435e-870b-75af4e5051c9">
      <Value>15</Value>
    </TaxCatchAll>
  </documentManagement>
</p:properties>
</file>

<file path=customXml/itemProps1.xml><?xml version="1.0" encoding="utf-8"?>
<ds:datastoreItem xmlns:ds="http://schemas.openxmlformats.org/officeDocument/2006/customXml" ds:itemID="{781F54F1-AD04-4451-B3E8-76173CB4F484}"/>
</file>

<file path=customXml/itemProps2.xml><?xml version="1.0" encoding="utf-8"?>
<ds:datastoreItem xmlns:ds="http://schemas.openxmlformats.org/officeDocument/2006/customXml" ds:itemID="{1697F6D8-62A6-47E0-A29C-B4C75EF07028}"/>
</file>

<file path=customXml/itemProps3.xml><?xml version="1.0" encoding="utf-8"?>
<ds:datastoreItem xmlns:ds="http://schemas.openxmlformats.org/officeDocument/2006/customXml" ds:itemID="{7229EDB2-F68B-41A9-A443-894548A04D10}"/>
</file>

<file path=docProps/app.xml><?xml version="1.0" encoding="utf-8"?>
<Properties xmlns="http://schemas.openxmlformats.org/officeDocument/2006/extended-properties" xmlns:vt="http://schemas.openxmlformats.org/officeDocument/2006/docPropsVTypes">
  <Template>SAP_Ariba_2018_16x9_White</Template>
  <TotalTime>48</TotalTime>
  <Words>814</Words>
  <Application>Microsoft Office PowerPoint</Application>
  <PresentationFormat>Custom</PresentationFormat>
  <Paragraphs>82</Paragraphs>
  <Slides>18</Slides>
  <Notes>4</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Courier New</vt:lpstr>
      <vt:lpstr>Symbol</vt:lpstr>
      <vt:lpstr>Wingdings</vt:lpstr>
      <vt:lpstr>Wingdings</vt:lpstr>
      <vt:lpstr>SAP Ariba 2018 16x9 white</vt:lpstr>
      <vt:lpstr>Catalogue Images Guide</vt:lpstr>
      <vt:lpstr>Agenda</vt:lpstr>
      <vt:lpstr>Introduction</vt:lpstr>
      <vt:lpstr>About the Item Image</vt:lpstr>
      <vt:lpstr>Associating an Image with an Item</vt:lpstr>
      <vt:lpstr>Local / URL Image</vt:lpstr>
      <vt:lpstr>Full-Size &amp; Thumbnail Images</vt:lpstr>
      <vt:lpstr>Image Format - Thumbnail</vt:lpstr>
      <vt:lpstr>Image Format – Full-size Image</vt:lpstr>
      <vt:lpstr>Image Format – URL</vt:lpstr>
      <vt:lpstr>How to load Item Images</vt:lpstr>
      <vt:lpstr>URL Images</vt:lpstr>
      <vt:lpstr>Local Images</vt:lpstr>
      <vt:lpstr>Common Causes of Display Issues</vt:lpstr>
      <vt:lpstr>Local / Static Images</vt:lpstr>
      <vt:lpstr>URL Images</vt:lpstr>
      <vt:lpstr>PowerPoint Presentation</vt:lpstr>
      <vt:lpstr>PowerPoint Presentation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and Here and Here</dc:title>
  <dc:creator>SAP SE</dc:creator>
  <cp:keywords>2018/16:9/white</cp:keywords>
  <cp:lastModifiedBy>Ghasemi, Mahdi</cp:lastModifiedBy>
  <cp:revision>22</cp:revision>
  <dcterms:created xsi:type="dcterms:W3CDTF">2018-01-22T09:24:37Z</dcterms:created>
  <dcterms:modified xsi:type="dcterms:W3CDTF">2020-04-29T07:39:37Z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0x0101002297AB1D47514F42A9ADD8E3430292C9</vt:lpwstr>
  </property>
  <property fmtid="{D5CDD505-2E9C-101B-9397-08002B2CF9AE}" pid="9" name="TaxKeyword">
    <vt:lpwstr>15;#2018/16:9/white|7ee4d964-40b6-4710-8486-0c3817393189</vt:lpwstr>
  </property>
</Properties>
</file>