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30"/>
  </p:notesMasterIdLst>
  <p:handoutMasterIdLst>
    <p:handoutMasterId r:id="rId31"/>
  </p:handoutMasterIdLst>
  <p:sldIdLst>
    <p:sldId id="410" r:id="rId2"/>
    <p:sldId id="344" r:id="rId3"/>
    <p:sldId id="354" r:id="rId4"/>
    <p:sldId id="284" r:id="rId5"/>
    <p:sldId id="388" r:id="rId6"/>
    <p:sldId id="409" r:id="rId7"/>
    <p:sldId id="355" r:id="rId8"/>
    <p:sldId id="325" r:id="rId9"/>
    <p:sldId id="361" r:id="rId10"/>
    <p:sldId id="362" r:id="rId11"/>
    <p:sldId id="398" r:id="rId12"/>
    <p:sldId id="399" r:id="rId13"/>
    <p:sldId id="400" r:id="rId14"/>
    <p:sldId id="401" r:id="rId15"/>
    <p:sldId id="402" r:id="rId16"/>
    <p:sldId id="406" r:id="rId17"/>
    <p:sldId id="403" r:id="rId18"/>
    <p:sldId id="404" r:id="rId19"/>
    <p:sldId id="365" r:id="rId20"/>
    <p:sldId id="407" r:id="rId21"/>
    <p:sldId id="364" r:id="rId22"/>
    <p:sldId id="366" r:id="rId23"/>
    <p:sldId id="367" r:id="rId24"/>
    <p:sldId id="368" r:id="rId25"/>
    <p:sldId id="369" r:id="rId26"/>
    <p:sldId id="310" r:id="rId27"/>
    <p:sldId id="265" r:id="rId28"/>
    <p:sldId id="339" r:id="rId29"/>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102A01-E7D6-4976-832E-DA17A265F809}">
          <p14:sldIdLst>
            <p14:sldId id="410"/>
            <p14:sldId id="344"/>
            <p14:sldId id="354"/>
            <p14:sldId id="284"/>
            <p14:sldId id="388"/>
            <p14:sldId id="409"/>
            <p14:sldId id="355"/>
            <p14:sldId id="325"/>
            <p14:sldId id="361"/>
            <p14:sldId id="362"/>
            <p14:sldId id="398"/>
            <p14:sldId id="399"/>
            <p14:sldId id="400"/>
            <p14:sldId id="401"/>
            <p14:sldId id="402"/>
            <p14:sldId id="406"/>
            <p14:sldId id="403"/>
            <p14:sldId id="404"/>
            <p14:sldId id="365"/>
            <p14:sldId id="407"/>
            <p14:sldId id="364"/>
            <p14:sldId id="366"/>
            <p14:sldId id="367"/>
            <p14:sldId id="368"/>
            <p14:sldId id="369"/>
            <p14:sldId id="310"/>
            <p14:sldId id="265"/>
            <p14:sldId id="339"/>
          </p14:sldIdLst>
        </p14:section>
      </p14:sectionLst>
    </p:ext>
    <p:ext uri="{EFAFB233-063F-42B5-8137-9DF3F51BA10A}">
      <p15:sldGuideLst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90" autoAdjust="0"/>
  </p:normalViewPr>
  <p:slideViewPr>
    <p:cSldViewPr snapToGrid="0" showGuides="1">
      <p:cViewPr varScale="1">
        <p:scale>
          <a:sx n="66" d="100"/>
          <a:sy n="66" d="100"/>
        </p:scale>
        <p:origin x="560" y="40"/>
      </p:cViewPr>
      <p:guideLst>
        <p:guide orient="horz" pos="4118"/>
        <p:guide orient="horz" pos="3835"/>
        <p:guide orient="horz" pos="1065"/>
        <p:guide orient="horz" pos="777"/>
        <p:guide pos="7478"/>
        <p:guide pos="205"/>
        <p:guide pos="3849"/>
        <p:guide pos="4708"/>
        <p:guide pos="4812"/>
        <p:guide pos="2865"/>
        <p:guide pos="2965"/>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2" d="100"/>
          <a:sy n="92" d="100"/>
        </p:scale>
        <p:origin x="4042"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455"/>
          <a:ext cx="2005620" cy="411920"/>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60" y="241455"/>
        <a:ext cx="1593700" cy="411920"/>
      </dsp:txXfrm>
    </dsp:sp>
    <dsp:sp modelId="{00103CD2-7ACC-41D4-87C8-C425A153EFEB}">
      <dsp:nvSpPr>
        <dsp:cNvPr id="0" name=""/>
        <dsp:cNvSpPr/>
      </dsp:nvSpPr>
      <dsp:spPr>
        <a:xfrm>
          <a:off x="1903012" y="234498"/>
          <a:ext cx="1108535" cy="410443"/>
        </a:xfrm>
        <a:prstGeom prst="chevron">
          <a:avLst/>
        </a:prstGeom>
        <a:solidFill>
          <a:schemeClr val="accent3">
            <a:hueOff val="-2094805"/>
            <a:satOff val="-8804"/>
            <a:lumOff val="58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8234" y="234498"/>
        <a:ext cx="698092" cy="410443"/>
      </dsp:txXfrm>
    </dsp:sp>
    <dsp:sp modelId="{F0CCFBFE-E23F-46EE-B582-44D1BD922959}">
      <dsp:nvSpPr>
        <dsp:cNvPr id="0" name=""/>
        <dsp:cNvSpPr/>
      </dsp:nvSpPr>
      <dsp:spPr>
        <a:xfrm>
          <a:off x="2908937" y="234498"/>
          <a:ext cx="1027821" cy="410443"/>
        </a:xfrm>
        <a:prstGeom prst="chevron">
          <a:avLst/>
        </a:prstGeom>
        <a:solidFill>
          <a:schemeClr val="accent3">
            <a:hueOff val="-4189610"/>
            <a:satOff val="-17608"/>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4159" y="234498"/>
        <a:ext cx="617378" cy="410443"/>
      </dsp:txXfrm>
    </dsp:sp>
    <dsp:sp modelId="{A76C721C-6610-40D1-8E80-E058E7A56F07}">
      <dsp:nvSpPr>
        <dsp:cNvPr id="0" name=""/>
        <dsp:cNvSpPr/>
      </dsp:nvSpPr>
      <dsp:spPr>
        <a:xfrm>
          <a:off x="3834148" y="234498"/>
          <a:ext cx="996812" cy="410443"/>
        </a:xfrm>
        <a:prstGeom prst="chevron">
          <a:avLst/>
        </a:prstGeom>
        <a:solidFill>
          <a:schemeClr val="accent3">
            <a:hueOff val="-6284415"/>
            <a:satOff val="-26412"/>
            <a:lumOff val="176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9370" y="234498"/>
        <a:ext cx="586369" cy="4104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95597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542901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69612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2967903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962662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88169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0620000" cy="923330"/>
          </a:xfrm>
        </p:spPr>
        <p:txBody>
          <a:bodyPr anchor="t" anchorCtr="0">
            <a:noAutofit/>
          </a:bodyPr>
          <a:lstStyle>
            <a:lvl1pPr>
              <a:defRPr sz="6000">
                <a:solidFill>
                  <a:schemeClr val="bg1"/>
                </a:solidFill>
              </a:defRPr>
            </a:lvl1pPr>
          </a:lstStyle>
          <a:p>
            <a:r>
              <a:rPr lang="en-US" dirty="0"/>
              <a:t>Short Presentation Title</a:t>
            </a: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32785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0481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1814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accent2"/>
          </a:solidFill>
        </p:spPr>
        <p:txBody>
          <a:bodyPr tIns="1543147" anchor="t" anchorCtr="0"/>
          <a:lstStyle>
            <a:lvl1pPr algn="ctr">
              <a:defRPr b="0">
                <a:solidFill>
                  <a:schemeClr val="tx1"/>
                </a:solidFill>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2390"/>
            <a:ext cx="11545200" cy="4393017"/>
          </a:xfrm>
          <a:solidFill>
            <a:schemeClr val="accent2"/>
          </a:solidFill>
        </p:spPr>
        <p:txBody>
          <a:bodyPr tIns="0"/>
          <a:lstStyle>
            <a:lvl1pPr algn="l">
              <a:defRPr b="0"/>
            </a:lvl1pPr>
          </a:lstStyle>
          <a:p>
            <a:pPr lvl="0"/>
            <a:r>
              <a:rPr lang="en-US" dirty="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Month</a:t>
            </a:r>
            <a:r>
              <a:rPr lang="sk-SK" dirty="0"/>
              <a:t> 2017</a:t>
            </a:r>
            <a:endParaRPr lang="en-US" dirty="0"/>
          </a:p>
        </p:txBody>
      </p:sp>
      <p:sp>
        <p:nvSpPr>
          <p:cNvPr id="9" name="Title 1"/>
          <p:cNvSpPr>
            <a:spLocks noGrp="1"/>
          </p:cNvSpPr>
          <p:nvPr>
            <p:ph type="ctrTitle" hasCustomPrompt="1"/>
          </p:nvPr>
        </p:nvSpPr>
        <p:spPr bwMode="gray">
          <a:xfrm>
            <a:off x="467999" y="324075"/>
            <a:ext cx="10620000" cy="1107996"/>
          </a:xfrm>
        </p:spPr>
        <p:txBody>
          <a:bodyPr anchor="t" anchorCtr="0">
            <a:noAutofit/>
          </a:bodyPr>
          <a:lstStyle>
            <a:lvl1pPr>
              <a:defRPr sz="3600">
                <a:solidFill>
                  <a:schemeClr val="bg1"/>
                </a:solidFill>
                <a:latin typeface="+mj-lt"/>
              </a:defRPr>
            </a:lvl1pPr>
          </a:lstStyle>
          <a:p>
            <a:r>
              <a:rPr lang="en-US" sz="3600" dirty="0"/>
              <a:t>Alternate Presentation Title</a:t>
            </a:r>
            <a:br>
              <a:rPr lang="en-US" sz="3600" dirty="0"/>
            </a:br>
            <a:r>
              <a:rPr lang="en-US" sz="3600" dirty="0"/>
              <a:t>Breaks to Two Lines</a:t>
            </a:r>
            <a:endParaRPr lang="de-D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223520" y="1117600"/>
            <a:ext cx="11724640"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3999" y="1692000"/>
            <a:ext cx="11547325" cy="3539430"/>
          </a:xfrm>
          <a:prstGeom prst="rect">
            <a:avLst/>
          </a:prstGeom>
          <a:noFill/>
        </p:spPr>
        <p:txBody>
          <a:bodyPr wrap="square" lIns="0" tIns="0" rIns="0" bIns="0" rtlCol="0">
            <a:spAutoFit/>
          </a:bodyPr>
          <a:lstStyle/>
          <a:p>
            <a:r>
              <a:rPr lang="en-US" sz="12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a:solidFill>
                  <a:schemeClr val="tx1"/>
                </a:solidFill>
                <a:latin typeface="+mj-lt"/>
                <a:ea typeface="+mj-ea"/>
                <a:cs typeface="+mj-cs"/>
              </a:rPr>
              <a:t>© 2017 SAP SE or an SAP affiliate company.</a:t>
            </a:r>
            <a:r>
              <a:rPr lang="en-US" sz="2900" b="1" kern="1200" baseline="0" noProof="0" dirty="0">
                <a:solidFill>
                  <a:schemeClr val="tx1"/>
                </a:solidFill>
                <a:latin typeface="+mj-lt"/>
                <a:ea typeface="+mj-ea"/>
                <a:cs typeface="+mj-cs"/>
              </a:rPr>
              <a:t> </a:t>
            </a:r>
            <a:r>
              <a:rPr lang="en-US" sz="2900" b="1" kern="1200" noProof="0" dirty="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a:solidFill>
                  <a:schemeClr val="tx1"/>
                </a:solidFill>
                <a:latin typeface="+mj-lt"/>
                <a:ea typeface="+mj-ea"/>
                <a:cs typeface="+mj-cs"/>
              </a:rPr>
              <a:t>© 2017 SAP SE oder ein SAP-Konzernunternehmen. </a:t>
            </a:r>
            <a:br>
              <a:rPr lang="de-DE" sz="2900" b="1" kern="1200" noProof="0" dirty="0">
                <a:solidFill>
                  <a:schemeClr val="tx1"/>
                </a:solidFill>
                <a:latin typeface="+mj-lt"/>
                <a:ea typeface="+mj-ea"/>
                <a:cs typeface="+mj-cs"/>
              </a:rPr>
            </a:br>
            <a:r>
              <a:rPr lang="de-DE" sz="2900" b="1" kern="1200" noProof="0" dirty="0">
                <a:solidFill>
                  <a:schemeClr val="tx1"/>
                </a:solidFill>
                <a:latin typeface="+mj-lt"/>
                <a:ea typeface="+mj-ea"/>
                <a:cs typeface="+mj-cs"/>
              </a:rPr>
              <a:t>Alle Rechte vorbehalten.</a:t>
            </a:r>
          </a:p>
        </p:txBody>
      </p:sp>
      <p:sp>
        <p:nvSpPr>
          <p:cNvPr id="4" name="TextBox 3"/>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nicht gestattet.</a:t>
            </a:r>
          </a:p>
          <a:p>
            <a:pPr>
              <a:spcBef>
                <a:spcPts val="1200"/>
              </a:spcBef>
            </a:pPr>
            <a:r>
              <a:rPr lang="de-DE" sz="12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a:solidFill>
                  <a:schemeClr val="tx1"/>
                </a:solidFill>
                <a:effectLst/>
                <a:latin typeface="Arial"/>
                <a:ea typeface="+mn-ea"/>
                <a:cs typeface="+mn-cs"/>
              </a:rPr>
            </a:b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von einem SAP-Konzernunternehmen) in Deutschland und verschiedenen anderen Ländern weltweit.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Weitere Hinweise und Informationen zum Markenrecht finden Sie unter </a:t>
            </a:r>
            <a:r>
              <a:rPr lang="de-DE" sz="1200" kern="1200" noProof="0" dirty="0">
                <a:solidFill>
                  <a:schemeClr val="tx1"/>
                </a:solidFill>
                <a:effectLst/>
                <a:latin typeface="Arial"/>
                <a:ea typeface="+mn-ea"/>
                <a:cs typeface="+mn-cs"/>
                <a:hlinkClick r:id="rId2"/>
              </a:rPr>
              <a:t>http://global.sap.com/corporate-de/legal/copyright/index.epx</a:t>
            </a:r>
            <a:r>
              <a:rPr lang="de-DE" sz="1200" kern="1200" noProof="0" dirty="0">
                <a:solidFill>
                  <a:schemeClr val="tx1"/>
                </a:solidFill>
                <a:effectLst/>
                <a:latin typeface="Arial"/>
                <a:ea typeface="+mn-ea"/>
                <a:cs typeface="+mn-cs"/>
              </a:rPr>
              <a:t>.</a:t>
            </a:r>
          </a:p>
          <a:p>
            <a:pPr>
              <a:spcBef>
                <a:spcPts val="1200"/>
              </a:spcBef>
            </a:pPr>
            <a:r>
              <a:rPr lang="de-DE" sz="1200" kern="1200" noProof="0" dirty="0">
                <a:solidFill>
                  <a:schemeClr val="tx1"/>
                </a:solidFill>
                <a:effectLst/>
                <a:latin typeface="Arial"/>
                <a:ea typeface="+mn-ea"/>
                <a:cs typeface="+mn-cs"/>
              </a:rPr>
              <a:t>Die von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a:solidFill>
                  <a:schemeClr val="tx1"/>
                </a:solidFill>
                <a:effectLst/>
                <a:latin typeface="Arial"/>
                <a:ea typeface="+mn-ea"/>
                <a:cs typeface="+mn-cs"/>
              </a:rPr>
              <a:t>Produkte können länderspezifische Unterschiede aufweisen.</a:t>
            </a:r>
          </a:p>
          <a:p>
            <a:pPr>
              <a:spcBef>
                <a:spcPts val="1200"/>
              </a:spcBef>
            </a:pPr>
            <a:r>
              <a:rPr lang="de-DE" sz="1200" kern="1200" noProof="0" dirty="0">
                <a:solidFill>
                  <a:schemeClr val="tx1"/>
                </a:solidFill>
                <a:effectLst/>
                <a:latin typeface="Arial"/>
                <a:ea typeface="+mn-ea"/>
                <a:cs typeface="+mn-cs"/>
              </a:rPr>
              <a:t>Die vorliegenden Unterlagen werden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einem SAP-Konzernunternehmen bereitgestellt und dienen ausschließlich zu Informationszwecken.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a:solidFill>
                  <a:schemeClr val="tx1"/>
                </a:solidFill>
                <a:effectLst/>
                <a:latin typeface="Arial"/>
                <a:ea typeface="+mn-ea"/>
                <a:cs typeface="+mn-cs"/>
              </a:rPr>
              <a:t> </a:t>
            </a:r>
            <a:r>
              <a:rPr lang="de-DE" sz="1200" kern="1200" noProof="0" dirty="0">
                <a:solidFill>
                  <a:schemeClr val="tx1"/>
                </a:solidFill>
                <a:effectLst/>
                <a:latin typeface="Arial"/>
                <a:ea typeface="+mn-ea"/>
                <a:cs typeface="+mn-cs"/>
              </a:rPr>
              <a:t>dieser Publikation.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a:solidFill>
                  <a:schemeClr val="tx1"/>
                </a:solidFill>
                <a:effectLst/>
                <a:latin typeface="Arial"/>
                <a:ea typeface="+mn-ea"/>
                <a:cs typeface="+mn-cs"/>
              </a:rPr>
              <a:t>Insbesondere sind 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Strategie und etwaige künftige Entwicklungen, Produkte und/oder Plattformen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ihrer Konzernunternehmen können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ihren Konzernunternehmen jederzeit und ohne Angabe von Gründen unangekündigt geändert werden.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Cover with Pictogram">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223"/>
            <a:ext cx="4932000" cy="4933142"/>
          </a:xfrm>
        </p:spPr>
        <p:txBody>
          <a:bodyPr/>
          <a:lstStyle/>
          <a:p>
            <a:r>
              <a:rPr lang="en-US"/>
              <a:t>Click icon to add picture</a:t>
            </a:r>
            <a:endParaRPr lang="de-DE" dirty="0"/>
          </a:p>
        </p:txBody>
      </p:sp>
      <p:pic>
        <p:nvPicPr>
          <p:cNvPr id="1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6" name="Speaker"/>
          <p:cNvSpPr>
            <a:spLocks noGrp="1"/>
          </p:cNvSpPr>
          <p:nvPr userDrawn="1">
            <p:ph type="subTitle" idx="1" hasCustomPrompt="1"/>
          </p:nvPr>
        </p:nvSpPr>
        <p:spPr bwMode="black">
          <a:xfrm>
            <a:off x="288001" y="4269492"/>
            <a:ext cx="637343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Title 7"/>
          <p:cNvSpPr>
            <a:spLocks noGrp="1"/>
          </p:cNvSpPr>
          <p:nvPr>
            <p:ph type="title" hasCustomPrompt="1"/>
          </p:nvPr>
        </p:nvSpPr>
        <p:spPr>
          <a:xfrm>
            <a:off x="288001" y="2706944"/>
            <a:ext cx="6372000" cy="997427"/>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Ariba Logo" descr="SAP Ariba Logo" title="SAP Ariba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670"/>
            <a:ext cx="1108174" cy="216050"/>
          </a:xfrm>
          <a:prstGeom prst="rect">
            <a:avLst/>
          </a:prstGeom>
        </p:spPr>
      </p:pic>
    </p:spTree>
    <p:extLst>
      <p:ext uri="{BB962C8B-B14F-4D97-AF65-F5344CB8AC3E}">
        <p14:creationId xmlns:p14="http://schemas.microsoft.com/office/powerpoint/2010/main" val="1097181343"/>
      </p:ext>
    </p:extLst>
  </p:cSld>
  <p:clrMapOvr>
    <a:masterClrMapping/>
  </p:clrMapOvr>
  <p:extLst mod="1">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a:t>Short Presentation Title</a:t>
            </a:r>
          </a:p>
        </p:txBody>
      </p:sp>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a:t>Alternate Presentation Title</a:t>
            </a:r>
            <a:br>
              <a:rPr lang="en-US" sz="3600" dirty="0"/>
            </a:br>
            <a:r>
              <a:rPr lang="en-US" sz="3600" dirty="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2000"/>
            <a:ext cx="7200000" cy="923330"/>
          </a:xfrm>
        </p:spPr>
        <p:txBody>
          <a:bodyPr anchor="t" anchorCtr="0">
            <a:noAutofit/>
          </a:bodyPr>
          <a:lstStyle>
            <a:lvl1pPr>
              <a:defRPr sz="60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9000000" y="2016000"/>
            <a:ext cx="2880000" cy="3294000"/>
          </a:xfrm>
        </p:spPr>
        <p:txBody>
          <a:bodyPr anchor="t" anchorCtr="0">
            <a:noAutofit/>
          </a:bodyPr>
          <a:lstStyle>
            <a:lvl1pPr>
              <a:spcBef>
                <a:spcPts val="0"/>
              </a:spcBef>
              <a:defRPr sz="1600" b="0"/>
            </a:lvl1pPr>
          </a:lstStyle>
          <a:p>
            <a:r>
              <a:rPr lang="en-US" dirty="0"/>
              <a:t>Contact information:</a:t>
            </a:r>
          </a:p>
          <a:p>
            <a:endParaRPr lang="en-US" dirty="0"/>
          </a:p>
          <a:p>
            <a:r>
              <a:rPr lang="en-US" dirty="0"/>
              <a:t>F name L name</a:t>
            </a:r>
          </a:p>
          <a:p>
            <a:r>
              <a:rPr lang="en-US" dirty="0"/>
              <a:t>Title</a:t>
            </a:r>
          </a:p>
          <a:p>
            <a:r>
              <a:rPr lang="en-US" dirty="0"/>
              <a:t>Address</a:t>
            </a:r>
          </a:p>
          <a:p>
            <a:r>
              <a:rPr lang="en-US" dirty="0"/>
              <a:t>Phone number</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3278850"/>
            <a:ext cx="1477566" cy="288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&lt;Agenda&gt;</a:t>
            </a:r>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a:p>
            <a:pPr lvl="2"/>
            <a:r>
              <a:rPr lang="en-US" dirty="0"/>
              <a:t>Third Level</a:t>
            </a:r>
          </a:p>
          <a:p>
            <a:pPr lvl="3"/>
            <a:r>
              <a:rPr lang="en-US" dirty="0"/>
              <a:t>Fourth Level</a:t>
            </a:r>
          </a:p>
          <a:p>
            <a:endParaRPr lang="en-US" dirty="0"/>
          </a:p>
        </p:txBody>
      </p:sp>
    </p:spTree>
    <p:extLst>
      <p:ext uri="{BB962C8B-B14F-4D97-AF65-F5344CB8AC3E}">
        <p14:creationId xmlns:p14="http://schemas.microsoft.com/office/powerpoint/2010/main" val="185936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a:t>Click </a:t>
            </a:r>
            <a:r>
              <a:rPr lang="de-DE" dirty="0" err="1"/>
              <a:t>to</a:t>
            </a:r>
            <a:r>
              <a:rPr lang="de-DE" dirty="0"/>
              <a:t> </a:t>
            </a:r>
            <a:r>
              <a:rPr lang="de-DE" dirty="0" err="1"/>
              <a:t>insert</a:t>
            </a:r>
            <a:r>
              <a:rPr lang="de-DE" dirty="0"/>
              <a:t> </a:t>
            </a:r>
            <a:r>
              <a:rPr lang="de-DE" dirty="0" err="1"/>
              <a:t>text</a:t>
            </a:r>
            <a:endParaRPr lang="de-DE" dirty="0"/>
          </a:p>
        </p:txBody>
      </p:sp>
      <p:sp>
        <p:nvSpPr>
          <p:cNvPr id="6" name="Rectangle 5"/>
          <p:cNvSpPr/>
          <p:nvPr userDrawn="1"/>
        </p:nvSpPr>
        <p:spPr bwMode="gray">
          <a:xfrm>
            <a:off x="236220"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4"/>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a:solidFill>
                  <a:schemeClr val="tx1"/>
                </a:solidFill>
              </a:rPr>
              <a:t>2017 SAP SE or an SAP affiliate company. All rights reserved.</a:t>
            </a:r>
          </a:p>
        </p:txBody>
      </p:sp>
      <p:sp>
        <p:nvSpPr>
          <p:cNvPr id="34" name="TextBox 33"/>
          <p:cNvSpPr txBox="1"/>
          <p:nvPr/>
        </p:nvSpPr>
        <p:spPr bwMode="black">
          <a:xfrm>
            <a:off x="11727086" y="6622344"/>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a:solidFill>
                <a:schemeClr val="tx1"/>
              </a:solidFill>
            </a:endParaRPr>
          </a:p>
        </p:txBody>
      </p:sp>
      <p:sp>
        <p:nvSpPr>
          <p:cNvPr id="4" name="Information_Classification"/>
          <p:cNvSpPr txBox="1"/>
          <p:nvPr userDrawn="1"/>
        </p:nvSpPr>
        <p:spPr>
          <a:xfrm>
            <a:off x="10718800" y="6623893"/>
            <a:ext cx="500137" cy="138499"/>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900" b="0" i="0" u="none" kern="0" baseline="0" dirty="0">
                <a:solidFill>
                  <a:srgbClr val="FFFFFF"/>
                </a:solidFill>
                <a:latin typeface="Arial" panose="020B0604020202020204" pitchFamily="34" charset="0"/>
                <a:ea typeface="Arial Unicode MS" pitchFamily="34" charset="-128"/>
                <a:cs typeface="Arial Unicode MS" pitchFamily="34" charset="-128"/>
                <a:sym typeface="Arial" panose="020B0604020202020204" pitchFamily="34" charset="0"/>
              </a:rPr>
              <a:t>Customer</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 id="2147483757" r:id="rId24"/>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upplier.ariba.com/" TargetMode="Externa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GB" dirty="0"/>
              <a:t>Ariba Network </a:t>
            </a:r>
            <a:br>
              <a:rPr lang="en-GB" dirty="0"/>
            </a:br>
            <a:r>
              <a:rPr lang="en-GB" dirty="0">
                <a:solidFill>
                  <a:schemeClr val="accent1"/>
                </a:solidFill>
              </a:rPr>
              <a:t>CIF </a:t>
            </a:r>
            <a:r>
              <a:rPr lang="en-GB" dirty="0" err="1">
                <a:solidFill>
                  <a:schemeClr val="accent1"/>
                </a:solidFill>
              </a:rPr>
              <a:t>Catalog</a:t>
            </a:r>
            <a:r>
              <a:rPr lang="en-GB" dirty="0">
                <a:solidFill>
                  <a:schemeClr val="accent1"/>
                </a:solidFill>
              </a:rPr>
              <a:t> Guide</a:t>
            </a:r>
          </a:p>
        </p:txBody>
      </p:sp>
      <p:pic>
        <p:nvPicPr>
          <p:cNvPr id="5" name="Pictogram" descr="Example of an pictogram" title="Pictogram for title slide"/>
          <p:cNvPicPr>
            <a:picLocks noGrp="1" noChangeAspect="1"/>
          </p:cNvPicPr>
          <p:nvPr>
            <p:ph type="pic" sz="quarter" idx="16"/>
          </p:nvPr>
        </p:nvPicPr>
        <p:blipFill>
          <a:blip r:embed="rId2"/>
          <a:srcRect t="16" b="16"/>
          <a:stretch>
            <a:fillRect/>
          </a:stretch>
        </p:blipFill>
        <p:spPr bwMode="invGray"/>
      </p:pic>
      <p:pic>
        <p:nvPicPr>
          <p:cNvPr id="10" name="Picture 4" descr="Image result for Solvay S.A. i">
            <a:extLst>
              <a:ext uri="{FF2B5EF4-FFF2-40B4-BE49-F238E27FC236}">
                <a16:creationId xmlns:a16="http://schemas.microsoft.com/office/drawing/2014/main" id="{C2087365-9A06-4139-A04C-1A87CE93B3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4973" y="5896365"/>
            <a:ext cx="819150" cy="81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74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3999" y="14144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3999" y="1849900"/>
            <a:ext cx="3845980" cy="157564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1199" y="1497787"/>
            <a:ext cx="3892389" cy="420377"/>
          </a:xfrm>
          <a:prstGeom prst="rect">
            <a:avLst/>
          </a:prstGeom>
        </p:spPr>
        <p:txBody>
          <a:bodyPr vert="horz" lIns="91440" tIns="45720" rIns="91440" bIns="45720"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pic>
        <p:nvPicPr>
          <p:cNvPr id="9" name="Picture 8"/>
          <p:cNvPicPr>
            <a:picLocks noChangeAspect="1"/>
          </p:cNvPicPr>
          <p:nvPr/>
        </p:nvPicPr>
        <p:blipFill>
          <a:blip r:embed="rId3"/>
          <a:stretch>
            <a:fillRect/>
          </a:stretch>
        </p:blipFill>
        <p:spPr>
          <a:xfrm>
            <a:off x="7634713" y="1374374"/>
            <a:ext cx="2110745" cy="1706694"/>
          </a:xfrm>
          <a:prstGeom prst="rect">
            <a:avLst/>
          </a:prstGeom>
        </p:spPr>
      </p:pic>
      <p:sp>
        <p:nvSpPr>
          <p:cNvPr id="11" name="AutoShape 20"/>
          <p:cNvSpPr>
            <a:spLocks noChangeArrowheads="1"/>
          </p:cNvSpPr>
          <p:nvPr/>
        </p:nvSpPr>
        <p:spPr bwMode="auto">
          <a:xfrm>
            <a:off x="7750604" y="2067513"/>
            <a:ext cx="1376290" cy="666657"/>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41108" y="2885965"/>
            <a:ext cx="8924322" cy="1054135"/>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pic>
        <p:nvPicPr>
          <p:cNvPr id="28" name="Picture 27"/>
          <p:cNvPicPr>
            <a:picLocks noChangeAspect="1"/>
          </p:cNvPicPr>
          <p:nvPr/>
        </p:nvPicPr>
        <p:blipFill>
          <a:blip r:embed="rId4"/>
          <a:stretch>
            <a:fillRect/>
          </a:stretch>
        </p:blipFill>
        <p:spPr>
          <a:xfrm>
            <a:off x="7583214" y="3235559"/>
            <a:ext cx="3796041" cy="3056192"/>
          </a:xfrm>
          <a:prstGeom prst="rect">
            <a:avLst/>
          </a:prstGeom>
        </p:spPr>
      </p:pic>
      <p:sp>
        <p:nvSpPr>
          <p:cNvPr id="29" name="Rectangle 28"/>
          <p:cNvSpPr/>
          <p:nvPr/>
        </p:nvSpPr>
        <p:spPr bwMode="gray">
          <a:xfrm>
            <a:off x="8989961" y="3715384"/>
            <a:ext cx="774534" cy="281424"/>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0" name="Rectangle 29"/>
          <p:cNvSpPr/>
          <p:nvPr/>
        </p:nvSpPr>
        <p:spPr bwMode="gray">
          <a:xfrm>
            <a:off x="7743234" y="5674488"/>
            <a:ext cx="913814" cy="31505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1" name="AutoShape 2"/>
          <p:cNvSpPr>
            <a:spLocks noChangeArrowheads="1"/>
          </p:cNvSpPr>
          <p:nvPr/>
        </p:nvSpPr>
        <p:spPr bwMode="auto">
          <a:xfrm>
            <a:off x="323999" y="403642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1199" y="4085432"/>
            <a:ext cx="6096000" cy="338554"/>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3999" y="4714651"/>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1199" y="4763655"/>
            <a:ext cx="3525324" cy="338554"/>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3999" y="138294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3999" y="220699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1199" y="1422167"/>
            <a:ext cx="10605487" cy="784830"/>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338" lvl="4" indent="0">
              <a:lnSpc>
                <a:spcPts val="2100"/>
              </a:lnSpc>
              <a:spcAft>
                <a:spcPts val="1200"/>
              </a:spcAft>
              <a:buNone/>
              <a:defRPr/>
            </a:pPr>
            <a:r>
              <a:rPr lang="en-US" altLang="zh-TW" sz="1600" dirty="0"/>
              <a:t>This needs to match </a:t>
            </a:r>
            <a:r>
              <a:rPr lang="en-US" sz="1600" dirty="0">
                <a:cs typeface="Arial" pitchFamily="34" charset="0"/>
              </a:rPr>
              <a:t>Solvay</a:t>
            </a:r>
            <a:r>
              <a:rPr lang="fr-FR" sz="1600" b="1" dirty="0">
                <a:cs typeface="Arial" pitchFamily="34" charset="0"/>
              </a:rPr>
              <a:t>’s </a:t>
            </a:r>
            <a:r>
              <a:rPr lang="en-US" altLang="zh-TW" sz="1600" dirty="0"/>
              <a:t>naming convention provided in the introductory email from SAP Ariba</a:t>
            </a:r>
            <a:endParaRPr lang="en-GB" sz="1600" dirty="0"/>
          </a:p>
        </p:txBody>
      </p:sp>
      <p:sp>
        <p:nvSpPr>
          <p:cNvPr id="13" name="Rectangle 12"/>
          <p:cNvSpPr/>
          <p:nvPr/>
        </p:nvSpPr>
        <p:spPr>
          <a:xfrm>
            <a:off x="781199" y="2239991"/>
            <a:ext cx="1128835" cy="338554"/>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3999" y="303105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1199" y="3080054"/>
            <a:ext cx="1553630" cy="338554"/>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3999" y="370183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7766" y="3734830"/>
            <a:ext cx="6096000" cy="338554"/>
          </a:xfrm>
          <a:prstGeom prst="rect">
            <a:avLst/>
          </a:prstGeom>
        </p:spPr>
        <p:txBody>
          <a:bodyPr>
            <a:spAutoFit/>
          </a:bodyPr>
          <a:lstStyle/>
          <a:p>
            <a:pPr>
              <a:buSzPct val="100000"/>
              <a:defRPr/>
            </a:pPr>
            <a:r>
              <a:rPr lang="en-US" sz="1600" dirty="0"/>
              <a:t>Select </a:t>
            </a:r>
            <a:r>
              <a:rPr lang="en-US" sz="1600" dirty="0">
                <a:cs typeface="Arial" pitchFamily="34" charset="0"/>
              </a:rPr>
              <a:t>Solvay</a:t>
            </a:r>
            <a:r>
              <a:rPr lang="fr-FR" sz="1600" b="1" dirty="0"/>
              <a:t> </a:t>
            </a:r>
            <a:r>
              <a:rPr lang="en-US" sz="1600" dirty="0"/>
              <a:t>in your customers’ list.</a:t>
            </a:r>
          </a:p>
        </p:txBody>
      </p:sp>
      <p:sp>
        <p:nvSpPr>
          <p:cNvPr id="22" name="AutoShape 2"/>
          <p:cNvSpPr>
            <a:spLocks noChangeArrowheads="1"/>
          </p:cNvSpPr>
          <p:nvPr/>
        </p:nvSpPr>
        <p:spPr bwMode="auto">
          <a:xfrm>
            <a:off x="320566" y="43726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7766" y="4421556"/>
            <a:ext cx="1128835" cy="338554"/>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0566" y="5841333"/>
            <a:ext cx="11600273" cy="584776"/>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Solvay</a:t>
            </a:r>
            <a:r>
              <a:rPr lang="en-US" sz="1600" dirty="0"/>
              <a:t> is not part of the customer list, it means that the </a:t>
            </a:r>
            <a:r>
              <a:rPr lang="en-US" sz="1600" dirty="0">
                <a:cs typeface="Arial" pitchFamily="34" charset="0"/>
              </a:rPr>
              <a:t>Buyer</a:t>
            </a:r>
            <a:r>
              <a:rPr lang="en-US" sz="1600" dirty="0"/>
              <a:t> Trading Relationship has not been accepted yet on Ariba Network.</a:t>
            </a:r>
            <a:r>
              <a:rPr lang="cs-CZ" sz="1600" dirty="0"/>
              <a:t> Please accept the relationship first.  </a:t>
            </a:r>
            <a:endParaRPr lang="en-US" sz="1600" dirty="0"/>
          </a:p>
        </p:txBody>
      </p:sp>
      <p:pic>
        <p:nvPicPr>
          <p:cNvPr id="3" name="Picture 2"/>
          <p:cNvPicPr>
            <a:picLocks noChangeAspect="1"/>
          </p:cNvPicPr>
          <p:nvPr/>
        </p:nvPicPr>
        <p:blipFill>
          <a:blip r:embed="rId2"/>
          <a:stretch>
            <a:fillRect/>
          </a:stretch>
        </p:blipFill>
        <p:spPr>
          <a:xfrm>
            <a:off x="6513461" y="2204511"/>
            <a:ext cx="5492918" cy="1933887"/>
          </a:xfrm>
          <a:prstGeom prst="rect">
            <a:avLst/>
          </a:prstGeom>
        </p:spPr>
      </p:pic>
      <p:pic>
        <p:nvPicPr>
          <p:cNvPr id="4" name="Picture 3"/>
          <p:cNvPicPr>
            <a:picLocks noChangeAspect="1"/>
          </p:cNvPicPr>
          <p:nvPr/>
        </p:nvPicPr>
        <p:blipFill>
          <a:blip r:embed="rId3"/>
          <a:stretch>
            <a:fillRect/>
          </a:stretch>
        </p:blipFill>
        <p:spPr>
          <a:xfrm>
            <a:off x="6513461" y="4214360"/>
            <a:ext cx="5430946" cy="1451871"/>
          </a:xfrm>
          <a:prstGeom prst="rect">
            <a:avLst/>
          </a:prstGeom>
        </p:spPr>
      </p:pic>
      <p:sp>
        <p:nvSpPr>
          <p:cNvPr id="35" name="AutoShape 20"/>
          <p:cNvSpPr>
            <a:spLocks noChangeArrowheads="1"/>
          </p:cNvSpPr>
          <p:nvPr/>
        </p:nvSpPr>
        <p:spPr bwMode="auto">
          <a:xfrm>
            <a:off x="7457090" y="2578545"/>
            <a:ext cx="1529255" cy="12524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7165" y="3961664"/>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786" y="4674475"/>
            <a:ext cx="677917" cy="134707"/>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786" y="5239710"/>
            <a:ext cx="740980" cy="12844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3422" y="5488681"/>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6"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7" name="Rectangle 6"/>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8" name="Rectangle 7"/>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9" name="Rectangle 8"/>
          <p:cNvSpPr/>
          <p:nvPr/>
        </p:nvSpPr>
        <p:spPr>
          <a:xfrm>
            <a:off x="323998" y="5895133"/>
            <a:ext cx="11545201" cy="584775"/>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 MB. If your file is bigger, you must convert it into a .cif file </a:t>
            </a:r>
            <a:r>
              <a:rPr lang="en-US" sz="1600" dirty="0"/>
              <a:t>(see next slides).</a:t>
            </a:r>
          </a:p>
        </p:txBody>
      </p:sp>
      <p:grpSp>
        <p:nvGrpSpPr>
          <p:cNvPr id="4" name="Group 3"/>
          <p:cNvGrpSpPr/>
          <p:nvPr/>
        </p:nvGrpSpPr>
        <p:grpSpPr>
          <a:xfrm>
            <a:off x="3763714" y="1983907"/>
            <a:ext cx="8105485" cy="2355657"/>
            <a:chOff x="3763714" y="1983907"/>
            <a:chExt cx="8105485" cy="2355657"/>
          </a:xfrm>
        </p:grpSpPr>
        <p:pic>
          <p:nvPicPr>
            <p:cNvPr id="3" name="Picture 2"/>
            <p:cNvPicPr>
              <a:picLocks noChangeAspect="1"/>
            </p:cNvPicPr>
            <p:nvPr/>
          </p:nvPicPr>
          <p:blipFill>
            <a:blip r:embed="rId2"/>
            <a:stretch>
              <a:fillRect/>
            </a:stretch>
          </p:blipFill>
          <p:spPr>
            <a:xfrm>
              <a:off x="3763714" y="1983907"/>
              <a:ext cx="8105485" cy="2355657"/>
            </a:xfrm>
            <a:prstGeom prst="rect">
              <a:avLst/>
            </a:prstGeom>
          </p:spPr>
        </p:pic>
        <p:sp>
          <p:nvSpPr>
            <p:cNvPr id="16" name="AutoShape 20"/>
            <p:cNvSpPr>
              <a:spLocks noChangeArrowheads="1"/>
            </p:cNvSpPr>
            <p:nvPr/>
          </p:nvSpPr>
          <p:spPr bwMode="auto">
            <a:xfrm>
              <a:off x="5297213" y="3161735"/>
              <a:ext cx="3570889" cy="31456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7" name="AutoShape 20"/>
            <p:cNvSpPr>
              <a:spLocks noChangeArrowheads="1"/>
            </p:cNvSpPr>
            <p:nvPr/>
          </p:nvSpPr>
          <p:spPr bwMode="auto">
            <a:xfrm>
              <a:off x="5297214" y="4000605"/>
              <a:ext cx="1072055" cy="279260"/>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2406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a:t>Converting the Excel File into .csv file</a:t>
            </a:r>
            <a:endParaRPr lang="en-US" dirty="0"/>
          </a:p>
        </p:txBody>
      </p:sp>
      <p:sp>
        <p:nvSpPr>
          <p:cNvPr id="6" name="Rectangle 5"/>
          <p:cNvSpPr/>
          <p:nvPr/>
        </p:nvSpPr>
        <p:spPr>
          <a:xfrm>
            <a:off x="324000" y="1318731"/>
            <a:ext cx="11545200" cy="1327543"/>
          </a:xfrm>
          <a:prstGeom prst="rect">
            <a:avLst/>
          </a:prstGeom>
        </p:spPr>
        <p:txBody>
          <a:bodyPr wrap="square">
            <a:spAutoFit/>
          </a:bodyPr>
          <a:lstStyle/>
          <a:p>
            <a:pPr algn="just"/>
            <a:r>
              <a:rPr lang="en-US" sz="1600" b="1" dirty="0"/>
              <a:t>If your file exceeds 1 MB, you must convert it into .cif format to be able to upload your CIF Catalog on your account.</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First, convert the Excel file into .csv format : Open your template, select Save As option. On the pop up window click on </a:t>
            </a:r>
            <a:r>
              <a:rPr lang="en-US" sz="1600" b="1" dirty="0"/>
              <a:t>Tools</a:t>
            </a:r>
            <a:r>
              <a:rPr lang="en-US" sz="1600" dirty="0"/>
              <a:t> and select </a:t>
            </a:r>
            <a:r>
              <a:rPr lang="en-US" sz="1600" b="1" dirty="0"/>
              <a:t>Web Options</a:t>
            </a:r>
            <a:r>
              <a:rPr lang="en-US" sz="1600" dirty="0"/>
              <a:t>. In the Web Options window, click on the </a:t>
            </a:r>
            <a:r>
              <a:rPr lang="en-US" sz="1600" b="1" dirty="0"/>
              <a:t>Encoding</a:t>
            </a:r>
            <a:r>
              <a:rPr lang="en-US" sz="1600" dirty="0"/>
              <a:t> tab and select </a:t>
            </a:r>
            <a:r>
              <a:rPr lang="en-US" sz="1600" b="1" dirty="0"/>
              <a:t>Unicode (UTF-8)</a:t>
            </a:r>
            <a:r>
              <a:rPr lang="en-US" sz="1600" dirty="0"/>
              <a:t>. Save the file as </a:t>
            </a:r>
            <a:r>
              <a:rPr lang="en-US" sz="1600" b="1" dirty="0"/>
              <a:t>CSV file </a:t>
            </a:r>
            <a:r>
              <a:rPr lang="en-US" sz="1600" dirty="0"/>
              <a:t>then click OK.</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Save the template.</a:t>
            </a:r>
            <a:endParaRPr lang="fr-FR" sz="1600" dirty="0"/>
          </a:p>
        </p:txBody>
      </p:sp>
      <p:grpSp>
        <p:nvGrpSpPr>
          <p:cNvPr id="7" name="Group 6"/>
          <p:cNvGrpSpPr/>
          <p:nvPr/>
        </p:nvGrpSpPr>
        <p:grpSpPr>
          <a:xfrm>
            <a:off x="3519130" y="2464742"/>
            <a:ext cx="3354388" cy="2732087"/>
            <a:chOff x="219075" y="4125001"/>
            <a:chExt cx="3354388" cy="2732087"/>
          </a:xfrm>
        </p:grpSpPr>
        <p:pic>
          <p:nvPicPr>
            <p:cNvPr id="8" name="Picture 15"/>
            <p:cNvPicPr>
              <a:picLocks noChangeAspect="1" noChangeArrowheads="1"/>
            </p:cNvPicPr>
            <p:nvPr/>
          </p:nvPicPr>
          <p:blipFill>
            <a:blip r:embed="rId2"/>
            <a:srcRect t="998"/>
            <a:stretch>
              <a:fillRect/>
            </a:stretch>
          </p:blipFill>
          <p:spPr bwMode="auto">
            <a:xfrm>
              <a:off x="219075" y="4125001"/>
              <a:ext cx="3354388" cy="2732087"/>
            </a:xfrm>
            <a:prstGeom prst="rect">
              <a:avLst/>
            </a:prstGeom>
            <a:ln>
              <a:noFill/>
            </a:ln>
            <a:effectLst>
              <a:outerShdw blurRad="292100" dist="139700" dir="2700000" algn="tl" rotWithShape="0">
                <a:srgbClr val="333333">
                  <a:alpha val="65000"/>
                </a:srgbClr>
              </a:outerShdw>
            </a:effectLst>
          </p:spPr>
        </p:pic>
        <p:sp>
          <p:nvSpPr>
            <p:cNvPr id="9" name="AutoShape 20"/>
            <p:cNvSpPr>
              <a:spLocks noChangeArrowheads="1"/>
            </p:cNvSpPr>
            <p:nvPr/>
          </p:nvSpPr>
          <p:spPr bwMode="auto">
            <a:xfrm>
              <a:off x="2112787" y="4400514"/>
              <a:ext cx="517038" cy="18363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0" name="AutoShape 20"/>
            <p:cNvSpPr>
              <a:spLocks noChangeArrowheads="1"/>
            </p:cNvSpPr>
            <p:nvPr/>
          </p:nvSpPr>
          <p:spPr bwMode="auto">
            <a:xfrm>
              <a:off x="424948" y="5584952"/>
              <a:ext cx="2846068" cy="119362"/>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1" name="AutoShape 20"/>
            <p:cNvSpPr>
              <a:spLocks noChangeArrowheads="1"/>
            </p:cNvSpPr>
            <p:nvPr/>
          </p:nvSpPr>
          <p:spPr bwMode="auto">
            <a:xfrm>
              <a:off x="2188222" y="6576575"/>
              <a:ext cx="630189" cy="192816"/>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grpSp>
        <p:nvGrpSpPr>
          <p:cNvPr id="12" name="Group 11"/>
          <p:cNvGrpSpPr/>
          <p:nvPr/>
        </p:nvGrpSpPr>
        <p:grpSpPr>
          <a:xfrm>
            <a:off x="7260644" y="2464742"/>
            <a:ext cx="4608556" cy="3738479"/>
            <a:chOff x="3846513" y="2810551"/>
            <a:chExt cx="5129212" cy="4160837"/>
          </a:xfrm>
        </p:grpSpPr>
        <p:pic>
          <p:nvPicPr>
            <p:cNvPr id="13" name="Picture 13"/>
            <p:cNvPicPr>
              <a:picLocks noChangeAspect="1" noChangeArrowheads="1"/>
            </p:cNvPicPr>
            <p:nvPr/>
          </p:nvPicPr>
          <p:blipFill>
            <a:blip r:embed="rId3"/>
            <a:srcRect/>
            <a:stretch>
              <a:fillRect/>
            </a:stretch>
          </p:blipFill>
          <p:spPr bwMode="auto">
            <a:xfrm>
              <a:off x="3846513" y="2810551"/>
              <a:ext cx="5129212" cy="3171825"/>
            </a:xfrm>
            <a:prstGeom prst="rect">
              <a:avLst/>
            </a:prstGeom>
            <a:ln>
              <a:noFill/>
            </a:ln>
            <a:effectLst>
              <a:outerShdw blurRad="292100" dist="139700" dir="2700000" algn="tl" rotWithShape="0">
                <a:srgbClr val="333333">
                  <a:alpha val="65000"/>
                </a:srgbClr>
              </a:outerShdw>
            </a:effectLst>
          </p:spPr>
        </p:pic>
        <p:pic>
          <p:nvPicPr>
            <p:cNvPr id="14"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1636" y="5759404"/>
              <a:ext cx="950785" cy="1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utoShape 20"/>
            <p:cNvSpPr>
              <a:spLocks noChangeArrowheads="1"/>
            </p:cNvSpPr>
            <p:nvPr/>
          </p:nvSpPr>
          <p:spPr bwMode="auto">
            <a:xfrm>
              <a:off x="5043719" y="5520680"/>
              <a:ext cx="3187094" cy="110180"/>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6" name="AutoShape 20"/>
            <p:cNvSpPr>
              <a:spLocks noChangeArrowheads="1"/>
            </p:cNvSpPr>
            <p:nvPr/>
          </p:nvSpPr>
          <p:spPr bwMode="auto">
            <a:xfrm>
              <a:off x="3913778" y="6549030"/>
              <a:ext cx="960214" cy="146907"/>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7" name="AutoShape 20"/>
            <p:cNvSpPr>
              <a:spLocks noChangeArrowheads="1"/>
            </p:cNvSpPr>
            <p:nvPr/>
          </p:nvSpPr>
          <p:spPr bwMode="auto">
            <a:xfrm>
              <a:off x="3885491" y="5731859"/>
              <a:ext cx="573614" cy="18363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18" name="AutoShape 20"/>
            <p:cNvSpPr>
              <a:spLocks noChangeArrowheads="1"/>
            </p:cNvSpPr>
            <p:nvPr/>
          </p:nvSpPr>
          <p:spPr bwMode="auto">
            <a:xfrm>
              <a:off x="7853642" y="5741041"/>
              <a:ext cx="518610" cy="192816"/>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grpSp>
    </p:spTree>
    <p:extLst>
      <p:ext uri="{BB962C8B-B14F-4D97-AF65-F5344CB8AC3E}">
        <p14:creationId xmlns:p14="http://schemas.microsoft.com/office/powerpoint/2010/main" val="1849783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noChangeArrowheads="1"/>
          </p:cNvPicPr>
          <p:nvPr/>
        </p:nvPicPr>
        <p:blipFill rotWithShape="1">
          <a:blip r:embed="rId2"/>
          <a:srcRect l="593" t="15605" r="1631" b="4983"/>
          <a:stretch/>
        </p:blipFill>
        <p:spPr bwMode="auto">
          <a:xfrm>
            <a:off x="5829301" y="2625725"/>
            <a:ext cx="5861050" cy="1104452"/>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US" dirty="0"/>
              <a:t>Convert your .csv file into .cif file</a:t>
            </a:r>
          </a:p>
        </p:txBody>
      </p:sp>
      <p:sp>
        <p:nvSpPr>
          <p:cNvPr id="6" name="Rectangle 5"/>
          <p:cNvSpPr/>
          <p:nvPr/>
        </p:nvSpPr>
        <p:spPr>
          <a:xfrm>
            <a:off x="8453076" y="5071113"/>
            <a:ext cx="3263163" cy="978729"/>
          </a:xfrm>
          <a:prstGeom prst="rect">
            <a:avLst/>
          </a:prstGeom>
        </p:spPr>
        <p:txBody>
          <a:bodyPr wrap="square">
            <a:spAutoFit/>
          </a:bodyPr>
          <a:lstStyle/>
          <a:p>
            <a:pPr marL="0" lvl="2" algn="just" fontAlgn="base">
              <a:lnSpc>
                <a:spcPct val="90000"/>
              </a:lnSpc>
              <a:spcBef>
                <a:spcPts val="400"/>
              </a:spcBef>
              <a:spcAft>
                <a:spcPct val="0"/>
              </a:spcAft>
              <a:buClr>
                <a:srgbClr val="F0AB00"/>
              </a:buClr>
              <a:buSzPct val="100000"/>
              <a:buNone/>
              <a:defRPr/>
            </a:pPr>
            <a:r>
              <a:rPr lang="en-US" sz="1600" b="1" u="sng" dirty="0">
                <a:solidFill>
                  <a:schemeClr val="accent5"/>
                </a:solidFill>
              </a:rPr>
              <a:t>Important</a:t>
            </a:r>
            <a:r>
              <a:rPr lang="en-US" sz="1600" dirty="0"/>
              <a:t>: you need to ensure that the fields are separated by </a:t>
            </a:r>
            <a:r>
              <a:rPr lang="en-US" sz="1600" b="1" u="sng" dirty="0"/>
              <a:t>commas</a:t>
            </a:r>
            <a:r>
              <a:rPr lang="en-US" sz="1600" b="1" dirty="0"/>
              <a:t> (,)</a:t>
            </a:r>
            <a:r>
              <a:rPr lang="en-US" sz="1600" dirty="0"/>
              <a:t> and </a:t>
            </a:r>
            <a:r>
              <a:rPr lang="en-US" sz="1600" b="1" u="sng" dirty="0"/>
              <a:t>not by semi-colons</a:t>
            </a:r>
            <a:r>
              <a:rPr lang="en-US" sz="1600" b="1" dirty="0"/>
              <a:t> (;)</a:t>
            </a:r>
            <a:endParaRPr lang="en-US" sz="1600" b="1" u="sng" dirty="0"/>
          </a:p>
        </p:txBody>
      </p:sp>
      <p:pic>
        <p:nvPicPr>
          <p:cNvPr id="7" name="Picture 8"/>
          <p:cNvPicPr>
            <a:picLocks noChangeAspect="1" noChangeArrowheads="1"/>
          </p:cNvPicPr>
          <p:nvPr/>
        </p:nvPicPr>
        <p:blipFill rotWithShape="1">
          <a:blip r:embed="rId3"/>
          <a:srcRect l="1007" t="15606" r="1419" b="5758"/>
          <a:stretch/>
        </p:blipFill>
        <p:spPr bwMode="auto">
          <a:xfrm>
            <a:off x="410846" y="2650287"/>
            <a:ext cx="5027929" cy="1093684"/>
          </a:xfrm>
          <a:prstGeom prst="rect">
            <a:avLst/>
          </a:prstGeom>
          <a:ln>
            <a:noFill/>
          </a:ln>
          <a:effectLst>
            <a:outerShdw blurRad="292100" dist="139700" dir="2700000" algn="tl" rotWithShape="0">
              <a:srgbClr val="333333">
                <a:alpha val="65000"/>
              </a:srgbClr>
            </a:outerShdw>
          </a:effectLst>
        </p:spPr>
      </p:pic>
      <p:sp>
        <p:nvSpPr>
          <p:cNvPr id="8" name="TextBox 8"/>
          <p:cNvSpPr txBox="1">
            <a:spLocks noChangeArrowheads="1"/>
          </p:cNvSpPr>
          <p:nvPr/>
        </p:nvSpPr>
        <p:spPr bwMode="auto">
          <a:xfrm>
            <a:off x="7305468" y="2805464"/>
            <a:ext cx="27698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chemeClr val="accent1"/>
                </a:solidFill>
              </a:rPr>
              <a:t>DO NOT change the DATA lines</a:t>
            </a:r>
            <a:endParaRPr lang="fr-FR" sz="1200" b="1" dirty="0">
              <a:solidFill>
                <a:schemeClr val="accent1"/>
              </a:solidFill>
            </a:endParaRPr>
          </a:p>
        </p:txBody>
      </p:sp>
      <p:sp>
        <p:nvSpPr>
          <p:cNvPr id="3" name="TextBox 2"/>
          <p:cNvSpPr txBox="1"/>
          <p:nvPr/>
        </p:nvSpPr>
        <p:spPr>
          <a:xfrm>
            <a:off x="323999" y="3933498"/>
            <a:ext cx="8370684" cy="246221"/>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sk-SK" sz="1600" kern="0" dirty="0">
                <a:ea typeface="Arial Unicode MS" pitchFamily="34" charset="-128"/>
                <a:cs typeface="Arial Unicode MS" pitchFamily="34" charset="-128"/>
              </a:rPr>
              <a:t>For special characters (for example </a:t>
            </a:r>
            <a:r>
              <a:rPr lang="hu-HU" sz="1600" kern="0" dirty="0">
                <a:ea typeface="Arial Unicode MS" pitchFamily="34" charset="-128"/>
                <a:cs typeface="Arial Unicode MS" pitchFamily="34" charset="-128"/>
              </a:rPr>
              <a:t>ö,</a:t>
            </a:r>
            <a:r>
              <a:rPr lang="en-US" sz="1600" kern="0" dirty="0">
                <a:ea typeface="Arial Unicode MS" pitchFamily="34" charset="-128"/>
                <a:cs typeface="Arial Unicode MS" pitchFamily="34" charset="-128"/>
              </a:rPr>
              <a:t> </a:t>
            </a:r>
            <a:r>
              <a:rPr lang="hu-HU" sz="1600" kern="0" dirty="0">
                <a:ea typeface="Arial Unicode MS" pitchFamily="34" charset="-128"/>
                <a:cs typeface="Arial Unicode MS" pitchFamily="34" charset="-128"/>
              </a:rPr>
              <a:t>ü</a:t>
            </a:r>
            <a:r>
              <a:rPr lang="en-US" sz="1600" kern="0" dirty="0">
                <a:ea typeface="Arial Unicode MS" pitchFamily="34" charset="-128"/>
                <a:cs typeface="Arial Unicode MS" pitchFamily="34" charset="-128"/>
              </a:rPr>
              <a:t>,</a:t>
            </a:r>
            <a:r>
              <a:rPr lang="hu-HU" sz="1600" kern="0" dirty="0">
                <a:ea typeface="Arial Unicode MS" pitchFamily="34" charset="-128"/>
                <a:cs typeface="Arial Unicode MS" pitchFamily="34" charset="-128"/>
              </a:rPr>
              <a:t> etc.) you have to </a:t>
            </a:r>
            <a:r>
              <a:rPr lang="sk-SK" sz="1600" kern="0" dirty="0">
                <a:ea typeface="Arial Unicode MS" pitchFamily="34" charset="-128"/>
                <a:cs typeface="Arial Unicode MS" pitchFamily="34" charset="-128"/>
              </a:rPr>
              <a:t>save your file as UTF-8-BOM </a:t>
            </a:r>
            <a:endParaRPr lang="en-US" sz="1600" kern="0" dirty="0" err="1">
              <a:ea typeface="Arial Unicode MS" pitchFamily="34" charset="-128"/>
              <a:cs typeface="Arial Unicode MS" pitchFamily="34" charset="-128"/>
            </a:endParaRPr>
          </a:p>
        </p:txBody>
      </p:sp>
      <p:pic>
        <p:nvPicPr>
          <p:cNvPr id="14" name="Picture 13"/>
          <p:cNvPicPr>
            <a:picLocks noChangeAspect="1"/>
          </p:cNvPicPr>
          <p:nvPr/>
        </p:nvPicPr>
        <p:blipFill>
          <a:blip r:embed="rId4"/>
          <a:stretch>
            <a:fillRect/>
          </a:stretch>
        </p:blipFill>
        <p:spPr>
          <a:xfrm>
            <a:off x="324000" y="4383040"/>
            <a:ext cx="6241607" cy="2056706"/>
          </a:xfrm>
          <a:prstGeom prst="rect">
            <a:avLst/>
          </a:prstGeom>
        </p:spPr>
      </p:pic>
      <p:sp>
        <p:nvSpPr>
          <p:cNvPr id="15" name="Rectangle 14"/>
          <p:cNvSpPr/>
          <p:nvPr/>
        </p:nvSpPr>
        <p:spPr bwMode="gray">
          <a:xfrm>
            <a:off x="1052625" y="4508205"/>
            <a:ext cx="334926" cy="122274"/>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flipH="1" flipV="1">
            <a:off x="323999" y="5544879"/>
            <a:ext cx="1164560" cy="13063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4" name="Rectangle 3"/>
          <p:cNvSpPr/>
          <p:nvPr/>
        </p:nvSpPr>
        <p:spPr bwMode="gray">
          <a:xfrm>
            <a:off x="8362507" y="4918380"/>
            <a:ext cx="3425580" cy="1521365"/>
          </a:xfrm>
          <a:prstGeom prst="rect">
            <a:avLst/>
          </a:prstGeom>
          <a:noFill/>
          <a:ln w="3810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a:xfrm>
            <a:off x="476400" y="1495095"/>
            <a:ext cx="11545200" cy="1030026"/>
          </a:xfrm>
          <a:prstGeom prst="rect">
            <a:avLst/>
          </a:prstGeom>
        </p:spPr>
        <p:txBody>
          <a:bodyPr wrap="square">
            <a:spAutoFit/>
          </a:bodyPr>
          <a:lstStyle/>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Once your template is a CSV file,  open it with Notepad and delete all the commas and quotation marks from the header, before and after DATA/END OF DATA lines and quotation marks in the FIELDNAMES line but </a:t>
            </a:r>
            <a:r>
              <a:rPr lang="en-US" sz="1600" b="1" dirty="0"/>
              <a:t>do not modify data lines</a:t>
            </a:r>
            <a:r>
              <a:rPr lang="en-US" sz="1600" dirty="0"/>
              <a:t>, save it once it is done. </a:t>
            </a:r>
          </a:p>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Then </a:t>
            </a:r>
            <a:r>
              <a:rPr lang="en-US" sz="1600" b="1" dirty="0"/>
              <a:t>rename the file with the extension .cif </a:t>
            </a:r>
            <a:r>
              <a:rPr lang="en-US" sz="1600" dirty="0"/>
              <a:t>(instead of .csv): Ex. Template cif </a:t>
            </a:r>
            <a:r>
              <a:rPr lang="en-US" sz="1600" dirty="0" err="1"/>
              <a:t>deck.</a:t>
            </a:r>
            <a:r>
              <a:rPr lang="en-US" sz="1600" b="1" dirty="0" err="1"/>
              <a:t>cif</a:t>
            </a:r>
            <a:endParaRPr lang="en-US" sz="1600" b="1" dirty="0"/>
          </a:p>
        </p:txBody>
      </p:sp>
      <p:sp>
        <p:nvSpPr>
          <p:cNvPr id="13" name="Rectangle 12"/>
          <p:cNvSpPr/>
          <p:nvPr/>
        </p:nvSpPr>
        <p:spPr bwMode="gray">
          <a:xfrm>
            <a:off x="5829301" y="3276642"/>
            <a:ext cx="5861050" cy="3683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566468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4000" y="1329785"/>
            <a:ext cx="11545200" cy="378612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60000" lvl="2" indent="0">
              <a:spcBef>
                <a:spcPts val="300"/>
              </a:spcBef>
              <a:spcAft>
                <a:spcPts val="300"/>
              </a:spcAft>
              <a:buClr>
                <a:schemeClr val="accent2"/>
              </a:buClr>
              <a:buNone/>
              <a:defRPr/>
            </a:pPr>
            <a:r>
              <a:rPr lang="en-US" altLang="zh-TW" kern="0" dirty="0"/>
              <a:t>Ariba Network begins the catalog validation</a:t>
            </a:r>
          </a:p>
          <a:p>
            <a:pPr marL="360000" lvl="2" indent="0">
              <a:spcBef>
                <a:spcPts val="300"/>
              </a:spcBef>
              <a:spcAft>
                <a:spcPts val="300"/>
              </a:spcAft>
              <a:buClr>
                <a:schemeClr val="accent2"/>
              </a:buClr>
              <a:buNone/>
              <a:defRPr/>
            </a:pPr>
            <a:r>
              <a:rPr lang="en-US" altLang="zh-TW" kern="0" dirty="0"/>
              <a:t>It can take several minutes to validate large catalogs</a:t>
            </a:r>
          </a:p>
          <a:p>
            <a:pPr marL="360000" lvl="2" indent="0">
              <a:spcBef>
                <a:spcPts val="300"/>
              </a:spcBef>
              <a:spcAft>
                <a:spcPts val="300"/>
              </a:spcAft>
              <a:buClr>
                <a:schemeClr val="accent2"/>
              </a:buClr>
              <a:buNone/>
              <a:defRPr/>
            </a:pPr>
            <a:r>
              <a:rPr lang="en-US" altLang="zh-TW" kern="0" dirty="0"/>
              <a:t>Ariba Network stores new catalogs in a queue and validates them one by one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60000" lvl="2" indent="0">
              <a:spcBef>
                <a:spcPts val="300"/>
              </a:spcBef>
              <a:spcAft>
                <a:spcPts val="300"/>
              </a:spcAft>
              <a:buClr>
                <a:schemeClr val="accent2"/>
              </a:buClr>
              <a:buNone/>
              <a:defRPr/>
            </a:pPr>
            <a:r>
              <a:rPr lang="en-US" altLang="zh-TW" b="1" kern="0" dirty="0"/>
              <a:t>DO NOT </a:t>
            </a:r>
            <a:r>
              <a:rPr lang="en-US" altLang="zh-TW" kern="0" dirty="0"/>
              <a:t>log out </a:t>
            </a:r>
          </a:p>
          <a:p>
            <a:pPr marL="360000"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grpSp>
        <p:nvGrpSpPr>
          <p:cNvPr id="6" name="Group 5"/>
          <p:cNvGrpSpPr/>
          <p:nvPr/>
        </p:nvGrpSpPr>
        <p:grpSpPr>
          <a:xfrm>
            <a:off x="3770502" y="4789459"/>
            <a:ext cx="8098698" cy="805131"/>
            <a:chOff x="-387995" y="3644611"/>
            <a:chExt cx="8181975" cy="628650"/>
          </a:xfrm>
        </p:grpSpPr>
        <p:pic>
          <p:nvPicPr>
            <p:cNvPr id="7" name="Picture 6"/>
            <p:cNvPicPr>
              <a:picLocks noChangeAspect="1"/>
            </p:cNvPicPr>
            <p:nvPr/>
          </p:nvPicPr>
          <p:blipFill>
            <a:blip r:embed="rId2"/>
            <a:stretch>
              <a:fillRect/>
            </a:stretch>
          </p:blipFill>
          <p:spPr>
            <a:xfrm>
              <a:off x="-387995" y="3644611"/>
              <a:ext cx="8181975" cy="628650"/>
            </a:xfrm>
            <a:prstGeom prst="rect">
              <a:avLst/>
            </a:prstGeom>
          </p:spPr>
        </p:pic>
        <p:sp>
          <p:nvSpPr>
            <p:cNvPr id="8" name="Rectangle 7"/>
            <p:cNvSpPr/>
            <p:nvPr/>
          </p:nvSpPr>
          <p:spPr bwMode="gray">
            <a:xfrm>
              <a:off x="6528471" y="3732545"/>
              <a:ext cx="1165670" cy="45278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9" name="Rectangle 8"/>
          <p:cNvSpPr/>
          <p:nvPr/>
        </p:nvSpPr>
        <p:spPr bwMode="gray">
          <a:xfrm>
            <a:off x="324000" y="3118757"/>
            <a:ext cx="8142364" cy="1118507"/>
          </a:xfrm>
          <a:prstGeom prst="rect">
            <a:avLst/>
          </a:prstGeom>
          <a:noFill/>
          <a:ln w="38100">
            <a:solidFill>
              <a:schemeClr val="accent5"/>
            </a:solidFill>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382883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4000" y="1369198"/>
            <a:ext cx="5662800" cy="4393017"/>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a:t>
            </a:r>
            <a:r>
              <a:rPr lang="en-US" sz="1600" dirty="0">
                <a:cs typeface="Arial" pitchFamily="34" charset="0"/>
              </a:rPr>
              <a:t>Solvay</a:t>
            </a:r>
            <a:r>
              <a:rPr lang="en-US" altLang="zh-TW" sz="1600" dirty="0">
                <a:ea typeface="新細明體" pitchFamily="18" charset="-120"/>
              </a:rPr>
              <a:t>.</a:t>
            </a: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Solvay</a:t>
            </a:r>
            <a:r>
              <a:rPr lang="fr-FR" sz="1600" b="1" dirty="0"/>
              <a:t> </a:t>
            </a:r>
            <a:r>
              <a:rPr lang="en-US" altLang="zh-TW" sz="1600" dirty="0">
                <a:ea typeface="新細明體" pitchFamily="18" charset="-120"/>
              </a:rPr>
              <a:t>is using AutoSubscriptionSync,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Solvay</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pic>
        <p:nvPicPr>
          <p:cNvPr id="6" name="Picture 5" descr="published"/>
          <p:cNvPicPr>
            <a:picLocks noChangeAspect="1" noChangeArrowheads="1"/>
          </p:cNvPicPr>
          <p:nvPr/>
        </p:nvPicPr>
        <p:blipFill>
          <a:blip r:embed="rId2" cstate="print"/>
          <a:srcRect/>
          <a:stretch>
            <a:fillRect/>
          </a:stretch>
        </p:blipFill>
        <p:spPr>
          <a:xfrm>
            <a:off x="7362894" y="1369198"/>
            <a:ext cx="4153009" cy="403746"/>
          </a:xfrm>
          <a:prstGeom prst="rect">
            <a:avLst/>
          </a:prstGeom>
          <a:noFill/>
          <a:ln>
            <a:solidFill>
              <a:schemeClr val="tx1"/>
            </a:solidFill>
          </a:ln>
        </p:spPr>
      </p:pic>
      <p:grpSp>
        <p:nvGrpSpPr>
          <p:cNvPr id="7" name="Group 6"/>
          <p:cNvGrpSpPr/>
          <p:nvPr/>
        </p:nvGrpSpPr>
        <p:grpSpPr>
          <a:xfrm>
            <a:off x="7020083" y="2682331"/>
            <a:ext cx="4495820" cy="410570"/>
            <a:chOff x="4308373" y="4137587"/>
            <a:chExt cx="4495820" cy="410570"/>
          </a:xfrm>
        </p:grpSpPr>
        <p:pic>
          <p:nvPicPr>
            <p:cNvPr id="8" name="Picture 8" descr="Pending Buyer Validation2"/>
            <p:cNvPicPr>
              <a:picLocks noChangeAspect="1" noChangeArrowheads="1"/>
            </p:cNvPicPr>
            <p:nvPr/>
          </p:nvPicPr>
          <p:blipFill>
            <a:blip r:embed="rId3"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986109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3999" y="1306533"/>
            <a:ext cx="2295821" cy="338554"/>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4000" y="1684065"/>
            <a:ext cx="6096000" cy="338554"/>
          </a:xfrm>
          <a:prstGeom prst="rect">
            <a:avLst/>
          </a:prstGeom>
        </p:spPr>
        <p:txBody>
          <a:bodyPr>
            <a:spAutoFit/>
          </a:bodyPr>
          <a:lstStyle/>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grpSp>
        <p:nvGrpSpPr>
          <p:cNvPr id="15" name="Group 14"/>
          <p:cNvGrpSpPr/>
          <p:nvPr/>
        </p:nvGrpSpPr>
        <p:grpSpPr>
          <a:xfrm>
            <a:off x="3372000" y="2059368"/>
            <a:ext cx="8496001" cy="8629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2"/>
              <a:stretch>
                <a:fillRect/>
              </a:stretch>
            </p:blipFill>
            <p:spPr>
              <a:xfrm>
                <a:off x="4030570" y="1542546"/>
                <a:ext cx="4789430" cy="342900"/>
              </a:xfrm>
              <a:prstGeom prst="rect">
                <a:avLst/>
              </a:prstGeom>
            </p:spPr>
          </p:pic>
          <p:pic>
            <p:nvPicPr>
              <p:cNvPr id="19" name="Picture 18"/>
              <p:cNvPicPr>
                <a:picLocks noChangeAspect="1"/>
              </p:cNvPicPr>
              <p:nvPr/>
            </p:nvPicPr>
            <p:blipFill>
              <a:blip r:embed="rId3"/>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0" name="Rectangle 19"/>
          <p:cNvSpPr/>
          <p:nvPr/>
        </p:nvSpPr>
        <p:spPr>
          <a:xfrm>
            <a:off x="324000" y="2790732"/>
            <a:ext cx="6096000" cy="707886"/>
          </a:xfrm>
          <a:prstGeom prst="rect">
            <a:avLst/>
          </a:prstGeom>
        </p:spPr>
        <p:txBody>
          <a:bodyPr>
            <a:spAutoFit/>
          </a:bodyPr>
          <a:lstStyle/>
          <a:p>
            <a:pPr marL="342900" indent="-342900">
              <a:buClr>
                <a:schemeClr val="accent1"/>
              </a:buClr>
              <a:buFont typeface="+mj-lt"/>
              <a:buAutoNum type="arabicPeriod"/>
            </a:pPr>
            <a:endParaRPr lang="en-US" altLang="zh-TW" sz="2400" dirty="0">
              <a:ea typeface="新細明體" pitchFamily="18" charset="-120"/>
            </a:endParaRPr>
          </a:p>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a:t>
            </a:r>
            <a:r>
              <a:rPr lang="en-US" sz="1600" b="1" u="sng" dirty="0"/>
              <a:t>buyer</a:t>
            </a:r>
            <a:r>
              <a:rPr lang="en-US" altLang="zh-TW" sz="1600" dirty="0">
                <a:ea typeface="新細明體" pitchFamily="18" charset="-120"/>
              </a:rPr>
              <a:t>-specific validation rules. </a:t>
            </a:r>
          </a:p>
        </p:txBody>
      </p:sp>
      <p:grpSp>
        <p:nvGrpSpPr>
          <p:cNvPr id="21" name="Group 20"/>
          <p:cNvGrpSpPr/>
          <p:nvPr/>
        </p:nvGrpSpPr>
        <p:grpSpPr>
          <a:xfrm>
            <a:off x="3275413" y="3464079"/>
            <a:ext cx="8592587" cy="403858"/>
            <a:chOff x="324000" y="4078877"/>
            <a:chExt cx="8592587" cy="403858"/>
          </a:xfrm>
        </p:grpSpPr>
        <p:pic>
          <p:nvPicPr>
            <p:cNvPr id="22" name="Picture 21"/>
            <p:cNvPicPr>
              <a:picLocks noChangeAspect="1"/>
            </p:cNvPicPr>
            <p:nvPr/>
          </p:nvPicPr>
          <p:blipFill>
            <a:blip r:embed="rId4"/>
            <a:stretch>
              <a:fillRect/>
            </a:stretch>
          </p:blipFill>
          <p:spPr>
            <a:xfrm>
              <a:off x="324000" y="4152394"/>
              <a:ext cx="8592587" cy="330341"/>
            </a:xfrm>
            <a:prstGeom prst="rect">
              <a:avLst/>
            </a:prstGeom>
          </p:spPr>
        </p:pic>
        <p:sp>
          <p:nvSpPr>
            <p:cNvPr id="23" name="Rectangle 22"/>
            <p:cNvSpPr/>
            <p:nvPr/>
          </p:nvSpPr>
          <p:spPr bwMode="gray">
            <a:xfrm>
              <a:off x="7085224" y="4078877"/>
              <a:ext cx="906870" cy="40385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4" name="Rectangle 23"/>
          <p:cNvSpPr/>
          <p:nvPr/>
        </p:nvSpPr>
        <p:spPr>
          <a:xfrm>
            <a:off x="323999" y="5849090"/>
            <a:ext cx="11544001" cy="584775"/>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dirty="0"/>
              <a:t>buyer</a:t>
            </a:r>
            <a:r>
              <a:rPr lang="en-US" altLang="zh-TW" sz="1600" dirty="0">
                <a:ea typeface="新細明體" pitchFamily="18" charset="-120"/>
              </a:rPr>
              <a:t>-specific catalog validation rules.</a:t>
            </a:r>
          </a:p>
        </p:txBody>
      </p:sp>
    </p:spTree>
    <p:extLst>
      <p:ext uri="{BB962C8B-B14F-4D97-AF65-F5344CB8AC3E}">
        <p14:creationId xmlns:p14="http://schemas.microsoft.com/office/powerpoint/2010/main" val="4080446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4000" y="1413248"/>
            <a:ext cx="11545200"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0734" y="1854359"/>
            <a:ext cx="7975535" cy="640554"/>
          </a:xfrm>
          <a:prstGeom prst="rect">
            <a:avLst/>
          </a:prstGeom>
        </p:spPr>
      </p:pic>
      <p:sp>
        <p:nvSpPr>
          <p:cNvPr id="7" name="Rectangle 6"/>
          <p:cNvSpPr/>
          <p:nvPr/>
        </p:nvSpPr>
        <p:spPr bwMode="gray">
          <a:xfrm>
            <a:off x="4353010" y="2010103"/>
            <a:ext cx="999383" cy="39413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Rectangle 7"/>
          <p:cNvSpPr/>
          <p:nvPr/>
        </p:nvSpPr>
        <p:spPr>
          <a:xfrm>
            <a:off x="324000" y="2559543"/>
            <a:ext cx="6096000" cy="338554"/>
          </a:xfrm>
          <a:prstGeom prst="rect">
            <a:avLst/>
          </a:prstGeom>
        </p:spPr>
        <p:txBody>
          <a:bodyPr>
            <a:spAutoFit/>
          </a:bodyPr>
          <a:lstStyle/>
          <a:p>
            <a:pPr marL="285750" indent="-285750">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7805" y="2980767"/>
            <a:ext cx="7901395" cy="2693129"/>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Updating</a:t>
            </a:r>
            <a:r>
              <a:rPr lang="sk-SK" dirty="0"/>
              <a:t> </a:t>
            </a:r>
            <a:r>
              <a:rPr lang="en-US" dirty="0"/>
              <a:t>CIF Catalog</a:t>
            </a:r>
          </a:p>
        </p:txBody>
      </p:sp>
    </p:spTree>
    <p:extLst>
      <p:ext uri="{BB962C8B-B14F-4D97-AF65-F5344CB8AC3E}">
        <p14:creationId xmlns:p14="http://schemas.microsoft.com/office/powerpoint/2010/main" val="33881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Text Placeholder 2"/>
          <p:cNvSpPr>
            <a:spLocks noGrp="1"/>
          </p:cNvSpPr>
          <p:nvPr>
            <p:ph type="body" sz="quarter" idx="10"/>
          </p:nvPr>
        </p:nvSpPr>
        <p:spPr>
          <a:xfrm>
            <a:off x="324000" y="1392848"/>
            <a:ext cx="11545200" cy="3832705"/>
          </a:xfrm>
        </p:spPr>
        <p:txBody>
          <a:bodyPr/>
          <a:lstStyle/>
          <a:p>
            <a:pPr lvl="1">
              <a:spcAft>
                <a:spcPts val="600"/>
              </a:spcAft>
              <a:defRPr/>
            </a:pPr>
            <a:r>
              <a:rPr lang="en-US" sz="1600" dirty="0"/>
              <a:t>What is a CIF Catalog?</a:t>
            </a:r>
          </a:p>
          <a:p>
            <a:pPr lvl="1">
              <a:spcAft>
                <a:spcPts val="600"/>
              </a:spcAft>
              <a:defRPr/>
            </a:pPr>
            <a:r>
              <a:rPr lang="en-US" sz="1600" dirty="0"/>
              <a:t>CIF Catalog Enablement</a:t>
            </a:r>
          </a:p>
          <a:p>
            <a:pPr lvl="1">
              <a:spcAft>
                <a:spcPts val="600"/>
              </a:spcAft>
              <a:defRPr/>
            </a:pPr>
            <a:r>
              <a:rPr lang="en-US" sz="1600" dirty="0"/>
              <a:t>Publishing a Catalog on Ariba Network</a:t>
            </a:r>
          </a:p>
          <a:p>
            <a:pPr lvl="1">
              <a:spcAft>
                <a:spcPts val="600"/>
              </a:spcAft>
              <a:defRPr/>
            </a:pPr>
            <a:r>
              <a:rPr lang="en-US" sz="1600" dirty="0"/>
              <a:t>Updating CIF Catalog</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19349" y="321432"/>
            <a:ext cx="8497967" cy="756175"/>
          </a:xfrm>
        </p:spPr>
        <p:txBody>
          <a:bodyPr/>
          <a:lstStyle/>
          <a:p>
            <a:pPr eaLnBrk="1" hangingPunct="1"/>
            <a:r>
              <a:rPr lang="en-US" dirty="0"/>
              <a:t>Catalog Update – Step 1</a:t>
            </a:r>
          </a:p>
        </p:txBody>
      </p:sp>
      <p:sp>
        <p:nvSpPr>
          <p:cNvPr id="3" name="Text Box 4"/>
          <p:cNvSpPr txBox="1">
            <a:spLocks noChangeArrowheads="1"/>
          </p:cNvSpPr>
          <p:nvPr/>
        </p:nvSpPr>
        <p:spPr bwMode="auto">
          <a:xfrm>
            <a:off x="1905617" y="1117936"/>
            <a:ext cx="8231505" cy="4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19349" y="1286777"/>
            <a:ext cx="8426700" cy="570068"/>
          </a:xfrm>
          <a:prstGeom prst="rect">
            <a:avLst/>
          </a:prstGeom>
          <a:noFill/>
          <a:ln w="28575">
            <a:noFill/>
            <a:miter lim="800000"/>
            <a:headEnd/>
            <a:tailEnd/>
          </a:ln>
        </p:spPr>
        <p:txBody>
          <a:bodyPr wrap="square" lIns="76761" tIns="38381" rIns="76761" bIns="38381">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19349" y="200186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4128" y="259594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19349" y="319116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1338" y="210519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1338" y="2675726"/>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3860" y="327094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19349" y="378525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1338" y="3865033"/>
            <a:ext cx="334229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088" y="2103702"/>
            <a:ext cx="5227773" cy="2955878"/>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37" name="Group 36"/>
          <p:cNvGrpSpPr/>
          <p:nvPr/>
        </p:nvGrpSpPr>
        <p:grpSpPr>
          <a:xfrm>
            <a:off x="3453053" y="5155049"/>
            <a:ext cx="7720279" cy="613010"/>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4000" y="135547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6" name="Text Box 3"/>
          <p:cNvSpPr txBox="1">
            <a:spLocks noChangeArrowheads="1"/>
          </p:cNvSpPr>
          <p:nvPr/>
        </p:nvSpPr>
        <p:spPr bwMode="auto">
          <a:xfrm>
            <a:off x="781200" y="2477069"/>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latin typeface="Arial" panose="020B0604020202020204" pitchFamily="34" charset="0"/>
                <a:cs typeface="Arial" panose="020B0604020202020204" pitchFamily="34" charset="0"/>
              </a:rPr>
              <a:t>Click </a:t>
            </a:r>
            <a:r>
              <a:rPr lang="sk-SK" sz="1600" b="1" dirty="0">
                <a:latin typeface="Arial" panose="020B0604020202020204" pitchFamily="34" charset="0"/>
                <a:cs typeface="Arial" panose="020B0604020202020204" pitchFamily="34" charset="0"/>
              </a:rPr>
              <a:t>Convert to Excel</a:t>
            </a:r>
            <a:r>
              <a:rPr lang="sk-SK" sz="1600" dirty="0">
                <a:latin typeface="Arial" panose="020B0604020202020204" pitchFamily="34" charset="0"/>
                <a:cs typeface="Arial" panose="020B0604020202020204" pitchFamily="34" charset="0"/>
              </a:rPr>
              <a:t> and wait for the next    button to highlight </a:t>
            </a:r>
            <a:endParaRPr lang="en-US" sz="1600" dirty="0">
              <a:latin typeface="Arial" panose="020B0604020202020204" pitchFamily="34" charset="0"/>
              <a:cs typeface="Arial" panose="020B0604020202020204" pitchFamily="34" charset="0"/>
            </a:endParaRPr>
          </a:p>
          <a:p>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grpSp>
        <p:nvGrpSpPr>
          <p:cNvPr id="28" name="Group 27"/>
          <p:cNvGrpSpPr/>
          <p:nvPr/>
        </p:nvGrpSpPr>
        <p:grpSpPr>
          <a:xfrm>
            <a:off x="5815635" y="1387143"/>
            <a:ext cx="3917019" cy="2080440"/>
            <a:chOff x="5815635" y="1387143"/>
            <a:chExt cx="3917019" cy="2080440"/>
          </a:xfrm>
        </p:grpSpPr>
        <p:pic>
          <p:nvPicPr>
            <p:cNvPr id="3" name="Picture 2"/>
            <p:cNvPicPr>
              <a:picLocks noChangeAspect="1"/>
            </p:cNvPicPr>
            <p:nvPr/>
          </p:nvPicPr>
          <p:blipFill>
            <a:blip r:embed="rId2"/>
            <a:stretch>
              <a:fillRect/>
            </a:stretch>
          </p:blipFill>
          <p:spPr>
            <a:xfrm>
              <a:off x="5815635" y="1387143"/>
              <a:ext cx="3917019" cy="2080440"/>
            </a:xfrm>
            <a:prstGeom prst="rect">
              <a:avLst/>
            </a:prstGeom>
          </p:spPr>
        </p:pic>
        <p:sp>
          <p:nvSpPr>
            <p:cNvPr id="9" name="Rectangle 8"/>
            <p:cNvSpPr/>
            <p:nvPr/>
          </p:nvSpPr>
          <p:spPr bwMode="gray">
            <a:xfrm>
              <a:off x="5906069" y="2918445"/>
              <a:ext cx="1424896" cy="36078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0" name="AutoShape 2"/>
          <p:cNvSpPr>
            <a:spLocks noChangeArrowheads="1"/>
          </p:cNvSpPr>
          <p:nvPr/>
        </p:nvSpPr>
        <p:spPr bwMode="auto">
          <a:xfrm>
            <a:off x="324807" y="248188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1200" y="1355474"/>
            <a:ext cx="4577235" cy="136023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as CIF, </a:t>
            </a:r>
            <a:r>
              <a:rPr lang="en-US" sz="1600" dirty="0">
                <a:latin typeface="Arial" panose="020B0604020202020204" pitchFamily="34" charset="0"/>
                <a:cs typeface="Arial" panose="020B0604020202020204" pitchFamily="34" charset="0"/>
              </a:rPr>
              <a:t>for ease of editing, you can convert the file to Excel and download it. Each button will change from grey to black as you follow the process. </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4000" y="317598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3" name="Text Box 3"/>
          <p:cNvSpPr txBox="1">
            <a:spLocks noChangeArrowheads="1"/>
          </p:cNvSpPr>
          <p:nvPr/>
        </p:nvSpPr>
        <p:spPr bwMode="auto">
          <a:xfrm>
            <a:off x="781200" y="3175987"/>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Refresh Status </a:t>
            </a:r>
            <a:r>
              <a:rPr lang="sk-SK" sz="1600" dirty="0"/>
              <a:t>and wait for the next    button to highlight </a:t>
            </a:r>
            <a:endParaRPr lang="en-US" sz="1600" dirty="0"/>
          </a:p>
          <a:p>
            <a:endParaRPr lang="en-US" dirty="0"/>
          </a:p>
          <a:p>
            <a:endParaRPr lang="en-US" dirty="0"/>
          </a:p>
        </p:txBody>
      </p:sp>
      <p:sp>
        <p:nvSpPr>
          <p:cNvPr id="15" name="AutoShape 2"/>
          <p:cNvSpPr>
            <a:spLocks noChangeArrowheads="1"/>
          </p:cNvSpPr>
          <p:nvPr/>
        </p:nvSpPr>
        <p:spPr bwMode="auto">
          <a:xfrm>
            <a:off x="324000" y="3837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endParaRPr lang="en-US" sz="1600" b="1" dirty="0">
              <a:solidFill>
                <a:schemeClr val="accent1"/>
              </a:solidFill>
            </a:endParaRPr>
          </a:p>
        </p:txBody>
      </p:sp>
      <p:sp>
        <p:nvSpPr>
          <p:cNvPr id="16" name="Text Box 3"/>
          <p:cNvSpPr txBox="1">
            <a:spLocks noChangeArrowheads="1"/>
          </p:cNvSpPr>
          <p:nvPr/>
        </p:nvSpPr>
        <p:spPr bwMode="auto">
          <a:xfrm>
            <a:off x="781200" y="3837304"/>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a:p>
            <a:endParaRPr lang="en-US" dirty="0"/>
          </a:p>
          <a:p>
            <a:endParaRPr lang="en-US" dirty="0"/>
          </a:p>
        </p:txBody>
      </p:sp>
      <p:sp>
        <p:nvSpPr>
          <p:cNvPr id="17" name="AutoShape 2"/>
          <p:cNvSpPr>
            <a:spLocks noChangeArrowheads="1"/>
          </p:cNvSpPr>
          <p:nvPr/>
        </p:nvSpPr>
        <p:spPr bwMode="auto">
          <a:xfrm>
            <a:off x="324000" y="449608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5</a:t>
            </a:r>
            <a:endParaRPr lang="en-US" sz="1600" b="1" dirty="0">
              <a:solidFill>
                <a:schemeClr val="accent1"/>
              </a:solidFill>
            </a:endParaRPr>
          </a:p>
        </p:txBody>
      </p:sp>
      <p:sp>
        <p:nvSpPr>
          <p:cNvPr id="18" name="Text Box 3"/>
          <p:cNvSpPr txBox="1">
            <a:spLocks noChangeArrowheads="1"/>
          </p:cNvSpPr>
          <p:nvPr/>
        </p:nvSpPr>
        <p:spPr bwMode="auto">
          <a:xfrm>
            <a:off x="781200" y="4496083"/>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grpSp>
        <p:nvGrpSpPr>
          <p:cNvPr id="27" name="Group 26"/>
          <p:cNvGrpSpPr/>
          <p:nvPr/>
        </p:nvGrpSpPr>
        <p:grpSpPr>
          <a:xfrm>
            <a:off x="3373821" y="4221868"/>
            <a:ext cx="6358833" cy="2007258"/>
            <a:chOff x="3373821" y="4221868"/>
            <a:chExt cx="6358833" cy="2007258"/>
          </a:xfrm>
        </p:grpSpPr>
        <p:pic>
          <p:nvPicPr>
            <p:cNvPr id="21" name="Picture 20"/>
            <p:cNvPicPr>
              <a:picLocks noChangeAspect="1"/>
            </p:cNvPicPr>
            <p:nvPr/>
          </p:nvPicPr>
          <p:blipFill>
            <a:blip r:embed="rId3"/>
            <a:stretch>
              <a:fillRect/>
            </a:stretch>
          </p:blipFill>
          <p:spPr>
            <a:xfrm>
              <a:off x="3373821" y="4221868"/>
              <a:ext cx="6358833" cy="2007258"/>
            </a:xfrm>
            <a:prstGeom prst="rect">
              <a:avLst/>
            </a:prstGeom>
          </p:spPr>
        </p:pic>
        <p:sp>
          <p:nvSpPr>
            <p:cNvPr id="22" name="Rectangle 21"/>
            <p:cNvSpPr/>
            <p:nvPr/>
          </p:nvSpPr>
          <p:spPr bwMode="gray">
            <a:xfrm>
              <a:off x="3433509" y="5510379"/>
              <a:ext cx="2785987" cy="250433"/>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4" name="Rectangle 23"/>
            <p:cNvSpPr/>
            <p:nvPr/>
          </p:nvSpPr>
          <p:spPr bwMode="gray">
            <a:xfrm>
              <a:off x="9065172" y="5927834"/>
              <a:ext cx="606973" cy="22071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2179738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4000" y="1307465"/>
            <a:ext cx="11545200" cy="338554"/>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p:cNvPicPr>
            <a:picLocks noChangeAspect="1"/>
          </p:cNvPicPr>
          <p:nvPr/>
        </p:nvPicPr>
        <p:blipFill>
          <a:blip r:embed="rId2"/>
          <a:stretch>
            <a:fillRect/>
          </a:stretch>
        </p:blipFill>
        <p:spPr>
          <a:xfrm>
            <a:off x="324000" y="1873234"/>
            <a:ext cx="9342930" cy="2347163"/>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4000" y="1273707"/>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8594" y="177005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5794" y="182812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8594" y="2403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5794" y="243389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1519" y="303655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8719" y="3095303"/>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8594" y="370051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2869" y="3700514"/>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137" y="1828128"/>
            <a:ext cx="5227773" cy="2955878"/>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3" name="Group 2"/>
          <p:cNvGrpSpPr/>
          <p:nvPr/>
        </p:nvGrpSpPr>
        <p:grpSpPr>
          <a:xfrm>
            <a:off x="3445170" y="4987888"/>
            <a:ext cx="7720279" cy="613010"/>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1" name="Group 10"/>
          <p:cNvGrpSpPr/>
          <p:nvPr/>
        </p:nvGrpSpPr>
        <p:grpSpPr>
          <a:xfrm>
            <a:off x="3763714" y="1983907"/>
            <a:ext cx="8105485" cy="2355657"/>
            <a:chOff x="3763714" y="1983907"/>
            <a:chExt cx="8105485" cy="2355657"/>
          </a:xfrm>
        </p:grpSpPr>
        <p:pic>
          <p:nvPicPr>
            <p:cNvPr id="12" name="Picture 11"/>
            <p:cNvPicPr>
              <a:picLocks noChangeAspect="1"/>
            </p:cNvPicPr>
            <p:nvPr/>
          </p:nvPicPr>
          <p:blipFill>
            <a:blip r:embed="rId2"/>
            <a:stretch>
              <a:fillRect/>
            </a:stretch>
          </p:blipFill>
          <p:spPr>
            <a:xfrm>
              <a:off x="3763714" y="1983907"/>
              <a:ext cx="8105485" cy="2355657"/>
            </a:xfrm>
            <a:prstGeom prst="rect">
              <a:avLst/>
            </a:prstGeom>
          </p:spPr>
        </p:pic>
        <p:sp>
          <p:nvSpPr>
            <p:cNvPr id="13" name="AutoShape 20"/>
            <p:cNvSpPr>
              <a:spLocks noChangeArrowheads="1"/>
            </p:cNvSpPr>
            <p:nvPr/>
          </p:nvSpPr>
          <p:spPr bwMode="auto">
            <a:xfrm>
              <a:off x="5297213" y="3161735"/>
              <a:ext cx="3570889" cy="31456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4" name="AutoShape 20"/>
            <p:cNvSpPr>
              <a:spLocks noChangeArrowheads="1"/>
            </p:cNvSpPr>
            <p:nvPr/>
          </p:nvSpPr>
          <p:spPr bwMode="auto">
            <a:xfrm>
              <a:off x="5297214" y="4000605"/>
              <a:ext cx="1072055" cy="279260"/>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4000" y="1287887"/>
            <a:ext cx="11545200" cy="1954381"/>
          </a:xfrm>
          <a:prstGeom prst="rect">
            <a:avLst/>
          </a:prstGeom>
        </p:spPr>
        <p:txBody>
          <a:bodyPr wrap="square">
            <a:spAutoFit/>
          </a:bodyPr>
          <a:lstStyle/>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502" y="2849816"/>
            <a:ext cx="6675698" cy="1569857"/>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Thank you</a:t>
            </a:r>
          </a:p>
        </p:txBody>
      </p:sp>
      <p:sp>
        <p:nvSpPr>
          <p:cNvPr id="3" name="Text Placeholder 2"/>
          <p:cNvSpPr>
            <a:spLocks noGrp="1"/>
          </p:cNvSpPr>
          <p:nvPr>
            <p:ph type="body" sz="quarter" idx="10"/>
          </p:nvPr>
        </p:nvSpPr>
        <p:spPr>
          <a:xfrm>
            <a:off x="8853163" y="1872000"/>
            <a:ext cx="2880000" cy="1737853"/>
          </a:xfrm>
        </p:spPr>
        <p:txBody>
          <a:bodyPr/>
          <a:lstStyle/>
          <a:p>
            <a:r>
              <a:rPr lang="en-US" b="1" dirty="0">
                <a:solidFill>
                  <a:schemeClr val="accent1"/>
                </a:solidFill>
              </a:rPr>
              <a:t>Contact information:</a:t>
            </a:r>
          </a:p>
          <a:p>
            <a:endParaRPr lang="en-US" dirty="0"/>
          </a:p>
          <a:p>
            <a:r>
              <a:rPr lang="en-US" b="1" dirty="0"/>
              <a:t>HAL ASTLEY-CORBETT</a:t>
            </a:r>
          </a:p>
          <a:p>
            <a:r>
              <a:rPr lang="en-US" dirty="0"/>
              <a:t>Catalog Enablement </a:t>
            </a:r>
          </a:p>
          <a:p>
            <a:r>
              <a:rPr lang="en-US" dirty="0"/>
              <a:t>hal.astley-corbett@sap.com</a:t>
            </a:r>
          </a:p>
          <a:p>
            <a:r>
              <a:rPr lang="fr-FR" dirty="0"/>
              <a:t>+420 234 725 313</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is CIF Catalog?</a:t>
            </a:r>
          </a:p>
        </p:txBody>
      </p:sp>
    </p:spTree>
    <p:extLst>
      <p:ext uri="{BB962C8B-B14F-4D97-AF65-F5344CB8AC3E}">
        <p14:creationId xmlns:p14="http://schemas.microsoft.com/office/powerpoint/2010/main" val="67292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cs-CZ" dirty="0"/>
              <a:t>CIF</a:t>
            </a:r>
            <a:r>
              <a:rPr lang="en-US" dirty="0"/>
              <a:t> Catalog?</a:t>
            </a:r>
          </a:p>
        </p:txBody>
      </p:sp>
      <p:sp>
        <p:nvSpPr>
          <p:cNvPr id="3" name="Text Placeholder 2"/>
          <p:cNvSpPr>
            <a:spLocks noGrp="1"/>
          </p:cNvSpPr>
          <p:nvPr>
            <p:ph type="body" sz="quarter" idx="10"/>
          </p:nvPr>
        </p:nvSpPr>
        <p:spPr>
          <a:xfrm>
            <a:off x="324000" y="1305733"/>
            <a:ext cx="11545200" cy="4392043"/>
          </a:xfrm>
        </p:spPr>
        <p:txBody>
          <a:bodyPr/>
          <a:lstStyle/>
          <a:p>
            <a:pPr marL="285750" lvl="2" indent="-285750" algn="just">
              <a:spcBef>
                <a:spcPts val="1620"/>
              </a:spcBef>
              <a:buClr>
                <a:schemeClr val="accent1"/>
              </a:buClr>
              <a:buFont typeface="Arial" panose="020B0604020202020204" pitchFamily="34" charset="0"/>
              <a:buChar char="•"/>
            </a:pPr>
            <a:r>
              <a:rPr lang="en-US" sz="1600" dirty="0"/>
              <a:t>A static catalog (CIF) is a text file stored on Ariba Network that describes the products and services your organization offers and the prices you charge. </a:t>
            </a:r>
            <a:r>
              <a:rPr lang="en-US" sz="1600" dirty="0">
                <a:cs typeface="Arial" pitchFamily="34" charset="0"/>
              </a:rPr>
              <a:t>Solvay</a:t>
            </a:r>
            <a:r>
              <a:rPr lang="en-US" sz="1600" b="1" dirty="0"/>
              <a:t>’s </a:t>
            </a:r>
            <a:r>
              <a:rPr lang="en-US" sz="1600" dirty="0"/>
              <a:t>users access your catalog through </a:t>
            </a:r>
            <a:r>
              <a:rPr lang="sk-SK" sz="1600" dirty="0"/>
              <a:t>SAP Ariba Procurement</a:t>
            </a:r>
            <a:r>
              <a:rPr lang="en-US" sz="1600" dirty="0"/>
              <a:t> to purchase your products and services offerings.</a:t>
            </a:r>
          </a:p>
          <a:p>
            <a:pPr marL="285750" lvl="2" indent="-285750">
              <a:spcBef>
                <a:spcPts val="1620"/>
              </a:spcBef>
              <a:buClr>
                <a:schemeClr val="accent1"/>
              </a:buClr>
              <a:buFont typeface="Arial" panose="020B0604020202020204" pitchFamily="34" charset="0"/>
              <a:buChar char="•"/>
            </a:pPr>
            <a:r>
              <a:rPr lang="en-US" sz="1600" kern="0" dirty="0"/>
              <a:t>It allows:</a:t>
            </a:r>
          </a:p>
          <a:p>
            <a:pPr lvl="4" indent="0" algn="just">
              <a:buClr>
                <a:schemeClr val="accent1"/>
              </a:buClr>
              <a:buNone/>
            </a:pPr>
            <a:r>
              <a:rPr lang="en-US" sz="1400" kern="0" dirty="0"/>
              <a:t>Rapid Deployment </a:t>
            </a:r>
          </a:p>
          <a:p>
            <a:pPr lvl="4" indent="0" algn="just">
              <a:buClr>
                <a:schemeClr val="accent1"/>
              </a:buClr>
              <a:buNone/>
            </a:pPr>
            <a:r>
              <a:rPr lang="en-US" sz="1400" kern="0" dirty="0"/>
              <a:t>Great Compliance Control</a:t>
            </a:r>
          </a:p>
          <a:p>
            <a:pPr lvl="4" indent="0" algn="just">
              <a:buClr>
                <a:schemeClr val="accent1"/>
              </a:buClr>
              <a:buNone/>
            </a:pPr>
            <a:r>
              <a:rPr lang="en-US" sz="1400" kern="0" dirty="0"/>
              <a:t>Low Setup Cost and Complexity</a:t>
            </a:r>
          </a:p>
          <a:p>
            <a:pPr marL="285750" lvl="2" indent="-285750">
              <a:spcBef>
                <a:spcPts val="1620"/>
              </a:spcBef>
              <a:buClr>
                <a:schemeClr val="accent1"/>
              </a:buClr>
              <a:buFont typeface="Arial" panose="020B0604020202020204" pitchFamily="34" charset="0"/>
              <a:buChar char="•"/>
            </a:pPr>
            <a:r>
              <a:rPr lang="en-US" sz="1600" dirty="0"/>
              <a:t>Solvay’s users will be able to:</a:t>
            </a:r>
          </a:p>
          <a:p>
            <a:pPr lvl="4" indent="0" algn="just">
              <a:buClr>
                <a:schemeClr val="accent1"/>
              </a:buClr>
              <a:buNone/>
            </a:pPr>
            <a:r>
              <a:rPr lang="en-US" sz="1400" kern="0" dirty="0"/>
              <a:t>See;</a:t>
            </a:r>
          </a:p>
          <a:p>
            <a:pPr lvl="4" indent="0" algn="just">
              <a:buClr>
                <a:schemeClr val="accent1"/>
              </a:buClr>
              <a:buNone/>
            </a:pPr>
            <a:r>
              <a:rPr lang="en-US" sz="1400" kern="0" dirty="0"/>
              <a:t>Compare;</a:t>
            </a:r>
          </a:p>
          <a:p>
            <a:pPr lvl="4" indent="0" algn="just">
              <a:buClr>
                <a:schemeClr val="accent1"/>
              </a:buClr>
              <a:buNone/>
            </a:pPr>
            <a:r>
              <a:rPr lang="en-US" sz="1400" kern="0" dirty="0"/>
              <a:t>Buy;</a:t>
            </a:r>
          </a:p>
          <a:p>
            <a:pPr lvl="4" indent="0" algn="just">
              <a:buClr>
                <a:schemeClr val="accent1"/>
              </a:buClr>
              <a:buNone/>
            </a:pPr>
            <a:r>
              <a:rPr lang="en-US" sz="1400" kern="0" dirty="0"/>
              <a:t>     …</a:t>
            </a:r>
            <a:r>
              <a:rPr lang="en-US" sz="1600" dirty="0"/>
              <a:t>your items from </a:t>
            </a:r>
            <a:r>
              <a:rPr lang="sk-SK" sz="1600" dirty="0"/>
              <a:t>SAP Ariba Procurement</a:t>
            </a:r>
            <a:r>
              <a:rPr lang="en-US" sz="1600"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4075"/>
            <a:ext cx="11545200" cy="756175"/>
          </a:xfrm>
        </p:spPr>
        <p:txBody>
          <a:bodyPr/>
          <a:lstStyle/>
          <a:p>
            <a:r>
              <a:rPr lang="en-US" dirty="0"/>
              <a:t>User Interface (customer users) – Items View</a:t>
            </a:r>
          </a:p>
        </p:txBody>
      </p:sp>
      <p:sp>
        <p:nvSpPr>
          <p:cNvPr id="4" name="Text Placeholder 3"/>
          <p:cNvSpPr>
            <a:spLocks noGrp="1"/>
          </p:cNvSpPr>
          <p:nvPr>
            <p:ph type="body" sz="quarter" idx="10"/>
          </p:nvPr>
        </p:nvSpPr>
        <p:spPr>
          <a:xfrm>
            <a:off x="324000" y="1387223"/>
            <a:ext cx="3432454" cy="5102815"/>
          </a:xfrm>
        </p:spPr>
        <p:txBody>
          <a:bodyPr/>
          <a:lstStyle/>
          <a:p>
            <a:pPr marL="285750" indent="-285750">
              <a:buSzPct val="100000"/>
              <a:buFont typeface="Arial" panose="020B0604020202020204" pitchFamily="34" charset="0"/>
              <a:buChar char="•"/>
            </a:pPr>
            <a:r>
              <a:rPr lang="en-US" sz="1600" b="0" kern="0" dirty="0"/>
              <a:t>Search for Items or browse through the different Categories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r>
              <a:rPr lang="en-US" sz="1600" b="0" kern="0" dirty="0"/>
              <a:t>Returned search results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endParaRPr lang="sk-SK" sz="1600" b="0" kern="0" dirty="0"/>
          </a:p>
          <a:p>
            <a:pPr marL="285750" indent="-285750">
              <a:buSzPct val="100000"/>
              <a:buFont typeface="Arial" panose="020B0604020202020204" pitchFamily="34" charset="0"/>
              <a:buChar char="•"/>
            </a:pPr>
            <a:r>
              <a:rPr lang="en-US" sz="1600" b="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874" y="1387223"/>
            <a:ext cx="3736326" cy="1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947" y="320778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946" y="488270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r="11704" b="51499"/>
          <a:stretch/>
        </p:blipFill>
        <p:spPr>
          <a:xfrm>
            <a:off x="752483" y="2361294"/>
            <a:ext cx="10448362" cy="2058187"/>
          </a:xfrm>
          <a:prstGeom prst="rect">
            <a:avLst/>
          </a:prstGeom>
        </p:spPr>
      </p:pic>
      <p:sp>
        <p:nvSpPr>
          <p:cNvPr id="2" name="Title 1"/>
          <p:cNvSpPr>
            <a:spLocks noGrp="1"/>
          </p:cNvSpPr>
          <p:nvPr>
            <p:ph type="title"/>
          </p:nvPr>
        </p:nvSpPr>
        <p:spPr/>
        <p:txBody>
          <a:bodyPr/>
          <a:lstStyle/>
          <a:p>
            <a:r>
              <a:rPr lang="sk-SK" dirty="0"/>
              <a:t>CIF Catalog Template</a:t>
            </a:r>
            <a:endParaRPr lang="en-US" dirty="0"/>
          </a:p>
        </p:txBody>
      </p:sp>
      <p:grpSp>
        <p:nvGrpSpPr>
          <p:cNvPr id="5" name="Group 4"/>
          <p:cNvGrpSpPr/>
          <p:nvPr/>
        </p:nvGrpSpPr>
        <p:grpSpPr>
          <a:xfrm>
            <a:off x="752483" y="2361293"/>
            <a:ext cx="10448360" cy="2058188"/>
            <a:chOff x="1437615" y="2184593"/>
            <a:chExt cx="9325850" cy="2362600"/>
          </a:xfrm>
        </p:grpSpPr>
        <p:sp>
          <p:nvSpPr>
            <p:cNvPr id="9" name="Rectangle 8"/>
            <p:cNvSpPr/>
            <p:nvPr/>
          </p:nvSpPr>
          <p:spPr bwMode="gray">
            <a:xfrm>
              <a:off x="1437615" y="2184593"/>
              <a:ext cx="2298813" cy="1502478"/>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p:nvSpPr>
          <p:spPr bwMode="gray">
            <a:xfrm>
              <a:off x="1437615" y="3687070"/>
              <a:ext cx="9325850" cy="860123"/>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TextBox 11"/>
            <p:cNvSpPr txBox="1"/>
            <p:nvPr/>
          </p:nvSpPr>
          <p:spPr>
            <a:xfrm>
              <a:off x="3736429" y="2632370"/>
              <a:ext cx="1533525" cy="388627"/>
            </a:xfrm>
            <a:prstGeom prst="rect">
              <a:avLst/>
            </a:prstGeom>
            <a:noFill/>
            <a:ln>
              <a:solidFill>
                <a:schemeClr val="accent5"/>
              </a:solidFill>
            </a:ln>
          </p:spPr>
          <p:txBody>
            <a:bodyPr>
              <a:spAutoFit/>
            </a:bodyPr>
            <a:lstStyle/>
            <a:p>
              <a:pPr>
                <a:defRPr/>
              </a:pPr>
              <a:r>
                <a:rPr lang="en-US" sz="1600" b="1" dirty="0">
                  <a:solidFill>
                    <a:schemeClr val="accent5"/>
                  </a:solidFill>
                  <a:latin typeface="+mj-lt"/>
                </a:rPr>
                <a:t>Header</a:t>
              </a:r>
              <a:endParaRPr lang="fr-FR" sz="1600" b="1" dirty="0">
                <a:solidFill>
                  <a:schemeClr val="accent5"/>
                </a:solidFill>
                <a:latin typeface="+mj-lt"/>
              </a:endParaRPr>
            </a:p>
          </p:txBody>
        </p:sp>
        <p:sp>
          <p:nvSpPr>
            <p:cNvPr id="13" name="TextBox 12"/>
            <p:cNvSpPr txBox="1"/>
            <p:nvPr/>
          </p:nvSpPr>
          <p:spPr>
            <a:xfrm>
              <a:off x="9229940" y="4158566"/>
              <a:ext cx="1533525" cy="388627"/>
            </a:xfrm>
            <a:prstGeom prst="rect">
              <a:avLst/>
            </a:prstGeom>
            <a:noFill/>
            <a:ln>
              <a:solidFill>
                <a:schemeClr val="accent5"/>
              </a:solidFill>
            </a:ln>
          </p:spPr>
          <p:txBody>
            <a:bodyPr>
              <a:spAutoFit/>
            </a:bodyPr>
            <a:lstStyle/>
            <a:p>
              <a:pPr>
                <a:defRPr/>
              </a:pPr>
              <a:r>
                <a:rPr lang="en-US" sz="1600" b="1" dirty="0">
                  <a:solidFill>
                    <a:schemeClr val="accent5"/>
                  </a:solidFill>
                  <a:latin typeface="+mj-lt"/>
                </a:rPr>
                <a:t>Data</a:t>
              </a:r>
              <a:endParaRPr lang="fr-FR" sz="1600" b="1" dirty="0">
                <a:solidFill>
                  <a:schemeClr val="accent5"/>
                </a:solidFill>
                <a:latin typeface="+mj-lt"/>
              </a:endParaRPr>
            </a:p>
          </p:txBody>
        </p:sp>
      </p:grpSp>
      <p:sp>
        <p:nvSpPr>
          <p:cNvPr id="4" name="TextBox 3"/>
          <p:cNvSpPr txBox="1"/>
          <p:nvPr/>
        </p:nvSpPr>
        <p:spPr>
          <a:xfrm>
            <a:off x="324000" y="1364686"/>
            <a:ext cx="8567752"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CIF Catalog Template will be provided separately</a:t>
            </a:r>
            <a:endParaRPr lang="en-US" sz="16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220900290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CIF Catalog Enablement</a:t>
            </a:r>
          </a:p>
        </p:txBody>
      </p:sp>
    </p:spTree>
    <p:extLst>
      <p:ext uri="{BB962C8B-B14F-4D97-AF65-F5344CB8AC3E}">
        <p14:creationId xmlns:p14="http://schemas.microsoft.com/office/powerpoint/2010/main" val="3545568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68036"/>
            <a:ext cx="11545200" cy="756175"/>
          </a:xfrm>
        </p:spPr>
        <p:txBody>
          <a:bodyPr/>
          <a:lstStyle/>
          <a:p>
            <a:r>
              <a:rPr lang="de-DE" dirty="0"/>
              <a:t>CIF Catalog Enablement</a:t>
            </a:r>
            <a:br>
              <a:rPr lang="en-US" dirty="0"/>
            </a:br>
            <a:endParaRPr lang="en-US" sz="2400" b="0" dirty="0"/>
          </a:p>
        </p:txBody>
      </p:sp>
      <p:sp>
        <p:nvSpPr>
          <p:cNvPr id="4" name="Text Placeholder 3"/>
          <p:cNvSpPr txBox="1">
            <a:spLocks noGrp="1"/>
          </p:cNvSpPr>
          <p:nvPr>
            <p:ph type="body" sz="quarter" idx="10"/>
          </p:nvPr>
        </p:nvSpPr>
        <p:spPr>
          <a:xfrm>
            <a:off x="324000" y="1369546"/>
            <a:ext cx="3113033" cy="2431435"/>
          </a:xfrm>
          <a:prstGeom prst="rect">
            <a:avLst/>
          </a:prstGeom>
          <a:noFill/>
        </p:spPr>
        <p:txBody>
          <a:bodyPr wrap="square" lIns="0" tIns="0" rIns="0" bIns="0" rtlCol="0">
            <a:spAutoFit/>
          </a:bodyPr>
          <a:lstStyle/>
          <a:p>
            <a:pPr fontAlgn="base">
              <a:spcBef>
                <a:spcPts val="600"/>
              </a:spcBef>
              <a:spcAft>
                <a:spcPct val="0"/>
              </a:spcAft>
              <a:buClr>
                <a:srgbClr val="F0AB00"/>
              </a:buClr>
            </a:pPr>
            <a:r>
              <a:rPr lang="en-US" sz="1400" dirty="0"/>
              <a:t>Solvay</a:t>
            </a:r>
            <a:r>
              <a:rPr lang="en-US" sz="1400" kern="0" dirty="0">
                <a:ea typeface="Arial Unicode MS" pitchFamily="34" charset="-128"/>
                <a:cs typeface="Arial Unicode MS" pitchFamily="34" charset="-128"/>
              </a:rPr>
              <a:t>’s Prerequisites to Start:</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Requirements Completed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Approvers Identified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Commodity Codes &amp; UoM Loaded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Supplier Master Data Enriched (Supplier ANID Added)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Escalation Path Defined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Content Clarified with Supplier</a:t>
            </a:r>
          </a:p>
        </p:txBody>
      </p:sp>
      <p:sp>
        <p:nvSpPr>
          <p:cNvPr id="5" name="TextBox 4"/>
          <p:cNvSpPr txBox="1"/>
          <p:nvPr/>
        </p:nvSpPr>
        <p:spPr>
          <a:xfrm>
            <a:off x="7659635" y="1369546"/>
            <a:ext cx="4157480" cy="892552"/>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a:t>
            </a:r>
            <a:r>
              <a:rPr lang="en-US" sz="1400" dirty="0">
                <a:cs typeface="Arial" pitchFamily="34" charset="0"/>
              </a:rPr>
              <a:t>Solvay</a:t>
            </a:r>
            <a:r>
              <a:rPr lang="fr-FR" sz="1400" b="1" dirty="0"/>
              <a:t> </a:t>
            </a:r>
            <a:endParaRPr lang="en-US" sz="1400" kern="0" dirty="0">
              <a:ea typeface="Arial Unicode MS" pitchFamily="34" charset="-128"/>
              <a:cs typeface="Arial Unicode MS" pitchFamily="34" charset="-128"/>
            </a:endParaRP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extLst>
              <p:ext uri="{D42A27DB-BD31-4B8C-83A1-F6EECF244321}">
                <p14:modId xmlns:p14="http://schemas.microsoft.com/office/powerpoint/2010/main" val="1596893647"/>
              </p:ext>
            </p:extLst>
          </p:nvPr>
        </p:nvGraphicFramePr>
        <p:xfrm>
          <a:off x="4007353" y="3237298"/>
          <a:ext cx="5731024" cy="249342"/>
        </p:xfrm>
        <a:graphic>
          <a:graphicData uri="http://schemas.openxmlformats.org/drawingml/2006/table">
            <a:tbl>
              <a:tblPr/>
              <a:tblGrid>
                <a:gridCol w="1015622">
                  <a:extLst>
                    <a:ext uri="{9D8B030D-6E8A-4147-A177-3AD203B41FA5}">
                      <a16:colId xmlns:a16="http://schemas.microsoft.com/office/drawing/2014/main" val="20000"/>
                    </a:ext>
                  </a:extLst>
                </a:gridCol>
                <a:gridCol w="860331">
                  <a:extLst>
                    <a:ext uri="{9D8B030D-6E8A-4147-A177-3AD203B41FA5}">
                      <a16:colId xmlns:a16="http://schemas.microsoft.com/office/drawing/2014/main" val="20001"/>
                    </a:ext>
                  </a:extLst>
                </a:gridCol>
                <a:gridCol w="983456">
                  <a:extLst>
                    <a:ext uri="{9D8B030D-6E8A-4147-A177-3AD203B41FA5}">
                      <a16:colId xmlns:a16="http://schemas.microsoft.com/office/drawing/2014/main" val="20002"/>
                    </a:ext>
                  </a:extLst>
                </a:gridCol>
                <a:gridCol w="969169">
                  <a:extLst>
                    <a:ext uri="{9D8B030D-6E8A-4147-A177-3AD203B41FA5}">
                      <a16:colId xmlns:a16="http://schemas.microsoft.com/office/drawing/2014/main" val="20003"/>
                    </a:ext>
                  </a:extLst>
                </a:gridCol>
                <a:gridCol w="954881">
                  <a:extLst>
                    <a:ext uri="{9D8B030D-6E8A-4147-A177-3AD203B41FA5}">
                      <a16:colId xmlns:a16="http://schemas.microsoft.com/office/drawing/2014/main" val="20004"/>
                    </a:ext>
                  </a:extLst>
                </a:gridCol>
                <a:gridCol w="947565">
                  <a:extLst>
                    <a:ext uri="{9D8B030D-6E8A-4147-A177-3AD203B41FA5}">
                      <a16:colId xmlns:a16="http://schemas.microsoft.com/office/drawing/2014/main" val="20005"/>
                    </a:ext>
                  </a:extLst>
                </a:gridCol>
              </a:tblGrid>
              <a:tr h="249342">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99956069"/>
              </p:ext>
            </p:extLst>
          </p:nvPr>
        </p:nvGraphicFramePr>
        <p:xfrm>
          <a:off x="4007353" y="3486640"/>
          <a:ext cx="5731022" cy="2592397"/>
        </p:xfrm>
        <a:graphic>
          <a:graphicData uri="http://schemas.openxmlformats.org/drawingml/2006/table">
            <a:tbl>
              <a:tblPr firstRow="1" bandRow="1">
                <a:tableStyleId>{22838BEF-8BB2-4498-84A7-C5851F593DF1}</a:tableStyleId>
              </a:tblPr>
              <a:tblGrid>
                <a:gridCol w="956667">
                  <a:extLst>
                    <a:ext uri="{9D8B030D-6E8A-4147-A177-3AD203B41FA5}">
                      <a16:colId xmlns:a16="http://schemas.microsoft.com/office/drawing/2014/main" val="20000"/>
                    </a:ext>
                  </a:extLst>
                </a:gridCol>
                <a:gridCol w="892869">
                  <a:extLst>
                    <a:ext uri="{9D8B030D-6E8A-4147-A177-3AD203B41FA5}">
                      <a16:colId xmlns:a16="http://schemas.microsoft.com/office/drawing/2014/main" val="20001"/>
                    </a:ext>
                  </a:extLst>
                </a:gridCol>
                <a:gridCol w="1009042">
                  <a:extLst>
                    <a:ext uri="{9D8B030D-6E8A-4147-A177-3AD203B41FA5}">
                      <a16:colId xmlns:a16="http://schemas.microsoft.com/office/drawing/2014/main" val="20002"/>
                    </a:ext>
                  </a:extLst>
                </a:gridCol>
                <a:gridCol w="965299">
                  <a:extLst>
                    <a:ext uri="{9D8B030D-6E8A-4147-A177-3AD203B41FA5}">
                      <a16:colId xmlns:a16="http://schemas.microsoft.com/office/drawing/2014/main" val="20003"/>
                    </a:ext>
                  </a:extLst>
                </a:gridCol>
                <a:gridCol w="956818">
                  <a:extLst>
                    <a:ext uri="{9D8B030D-6E8A-4147-A177-3AD203B41FA5}">
                      <a16:colId xmlns:a16="http://schemas.microsoft.com/office/drawing/2014/main" val="20004"/>
                    </a:ext>
                  </a:extLst>
                </a:gridCol>
                <a:gridCol w="950327">
                  <a:extLst>
                    <a:ext uri="{9D8B030D-6E8A-4147-A177-3AD203B41FA5}">
                      <a16:colId xmlns:a16="http://schemas.microsoft.com/office/drawing/2014/main" val="20005"/>
                    </a:ext>
                  </a:extLst>
                </a:gridCol>
              </a:tblGrid>
              <a:tr h="885565">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CIF Catalog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CIF Catalog if Needed</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41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416">
                <a:tc>
                  <a:txBody>
                    <a:bodyPr/>
                    <a:lstStyle/>
                    <a:p>
                      <a:pPr marL="0" lvl="0" indent="0" algn="ctr" defTabSz="914400" rtl="0" eaLnBrk="1" fontAlgn="b" latinLnBrk="0" hangingPunct="1">
                        <a:spcBef>
                          <a:spcPts val="600"/>
                        </a:spcBef>
                        <a:buFontTx/>
                        <a:buNone/>
                      </a:pPr>
                      <a:r>
                        <a:rPr lang="en-US" sz="1200" b="1" i="0" u="none" strike="noStrike" kern="1200" noProof="0" dirty="0">
                          <a:solidFill>
                            <a:schemeClr val="tx1"/>
                          </a:solidFill>
                          <a:latin typeface="+mn-lt"/>
                          <a:ea typeface=""/>
                          <a:cs typeface=""/>
                        </a:rPr>
                        <a:t>Solvay</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703" y="6131746"/>
            <a:ext cx="5139559" cy="196633"/>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graphicFrame>
        <p:nvGraphicFramePr>
          <p:cNvPr id="15" name="Content Placeholder 3"/>
          <p:cNvGraphicFramePr>
            <a:graphicFrameLocks/>
          </p:cNvGraphicFramePr>
          <p:nvPr>
            <p:extLst>
              <p:ext uri="{D42A27DB-BD31-4B8C-83A1-F6EECF244321}">
                <p14:modId xmlns:p14="http://schemas.microsoft.com/office/powerpoint/2010/main" val="3319010920"/>
              </p:ext>
            </p:extLst>
          </p:nvPr>
        </p:nvGraphicFramePr>
        <p:xfrm>
          <a:off x="4966139" y="2554490"/>
          <a:ext cx="4830964" cy="879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349" y="4706014"/>
            <a:ext cx="788277" cy="153647"/>
          </a:xfrm>
          <a:prstGeom prst="rect">
            <a:avLst/>
          </a:prstGeom>
        </p:spPr>
      </p:pic>
      <p:cxnSp>
        <p:nvCxnSpPr>
          <p:cNvPr id="6" name="Straight Arrow Connector 5"/>
          <p:cNvCxnSpPr/>
          <p:nvPr/>
        </p:nvCxnSpPr>
        <p:spPr>
          <a:xfrm>
            <a:off x="8781393" y="3237298"/>
            <a:ext cx="7883" cy="289444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7036E60-130A-4FCA-983D-D17A3BF6A199}"/>
              </a:ext>
            </a:extLst>
          </p:cNvPr>
          <p:cNvSpPr/>
          <p:nvPr/>
        </p:nvSpPr>
        <p:spPr bwMode="gray">
          <a:xfrm>
            <a:off x="7435516" y="1335116"/>
            <a:ext cx="4514746" cy="1022741"/>
          </a:xfrm>
          <a:prstGeom prst="rect">
            <a:avLst/>
          </a:prstGeom>
          <a:noFill/>
          <a:ln w="57150">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Publishing a Catalog on </a:t>
            </a:r>
            <a:br>
              <a:rPr lang="en-US" dirty="0"/>
            </a:br>
            <a:r>
              <a:rPr lang="en-US" dirty="0"/>
              <a:t>Ariba Network</a:t>
            </a:r>
          </a:p>
        </p:txBody>
      </p:sp>
    </p:spTree>
    <p:extLst>
      <p:ext uri="{BB962C8B-B14F-4D97-AF65-F5344CB8AC3E}">
        <p14:creationId xmlns:p14="http://schemas.microsoft.com/office/powerpoint/2010/main" val="2637431531"/>
      </p:ext>
    </p:extLst>
  </p:cSld>
  <p:clrMapOvr>
    <a:masterClrMapping/>
  </p:clrMapOvr>
</p:sld>
</file>

<file path=ppt/theme/theme1.xml><?xml version="1.0" encoding="utf-8"?>
<a:theme xmlns:a="http://schemas.openxmlformats.org/drawingml/2006/main" name="SAP_Ariba_2017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16x9_black" id="{D816D25D-1DF5-4994-8606-0B35BBFD366D}" vid="{C1432CE9-AC12-4763-ACC8-140C87DB4D9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SAP_16x9_black</Template>
  <TotalTime>1478</TotalTime>
  <Words>1323</Words>
  <Application>Microsoft Office PowerPoint</Application>
  <PresentationFormat>Custom</PresentationFormat>
  <Paragraphs>195</Paragraphs>
  <Slides>28</Slides>
  <Notes>8</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 Unicode MS</vt:lpstr>
      <vt:lpstr>新細明體</vt:lpstr>
      <vt:lpstr>Arial</vt:lpstr>
      <vt:lpstr>Courier New</vt:lpstr>
      <vt:lpstr>Symbol</vt:lpstr>
      <vt:lpstr>wingdings</vt:lpstr>
      <vt:lpstr>wingdings</vt:lpstr>
      <vt:lpstr>SAP_Ariba_2017_16x9_black</vt:lpstr>
      <vt:lpstr>Ariba Network  CIF Catalog Guide</vt:lpstr>
      <vt:lpstr>Agenda</vt:lpstr>
      <vt:lpstr>What is CIF Catalog?</vt:lpstr>
      <vt:lpstr>What is CIF Catalog?</vt:lpstr>
      <vt:lpstr>User Interface (customer users) – Items View</vt:lpstr>
      <vt:lpstr>CIF Catalog Template</vt:lpstr>
      <vt:lpstr>CIF Catalog Enablement</vt:lpstr>
      <vt:lpstr>CIF Catalog Enablement </vt:lpstr>
      <vt:lpstr>Publishing a Catalog on  Ariba Network</vt:lpstr>
      <vt:lpstr>Ariba Network Access, Catalog Publication</vt:lpstr>
      <vt:lpstr>Catalog Publication</vt:lpstr>
      <vt:lpstr>Catalog Publication</vt:lpstr>
      <vt:lpstr>Converting the Excel File into .csv file</vt:lpstr>
      <vt:lpstr>Convert your .csv file into .cif file</vt:lpstr>
      <vt:lpstr>Catalog Publication</vt:lpstr>
      <vt:lpstr>Catalog Validation - Status</vt:lpstr>
      <vt:lpstr>Catalog Validation/Errors</vt:lpstr>
      <vt:lpstr>How to Correct Errors Found by Ariba Network</vt:lpstr>
      <vt:lpstr>Updating CIF Catalog</vt:lpstr>
      <vt:lpstr>Catalog Update – Step 1</vt:lpstr>
      <vt:lpstr>Catalog Update – Step 2</vt:lpstr>
      <vt:lpstr>Catalog Update – Step 3</vt:lpstr>
      <vt:lpstr>Catalog Update – Step 4</vt:lpstr>
      <vt:lpstr>Catalog Update – Step 5</vt:lpstr>
      <vt:lpstr>Catalog Update – Latest Version Only</vt:lpstr>
      <vt:lpstr>Thank you</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2017/16:9/black</cp:keywords>
  <cp:lastModifiedBy>Astley-Corbett, Hal</cp:lastModifiedBy>
  <cp:revision>175</cp:revision>
  <dcterms:created xsi:type="dcterms:W3CDTF">2015-10-14T11:21:43Z</dcterms:created>
  <dcterms:modified xsi:type="dcterms:W3CDTF">2018-09-24T09:01:43Z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