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6"/>
  </p:sldMasterIdLst>
  <p:notesMasterIdLst>
    <p:notesMasterId r:id="rId64"/>
  </p:notesMasterIdLst>
  <p:sldIdLst>
    <p:sldId id="433" r:id="rId7"/>
    <p:sldId id="344" r:id="rId8"/>
    <p:sldId id="923" r:id="rId9"/>
    <p:sldId id="388" r:id="rId10"/>
    <p:sldId id="1014" r:id="rId11"/>
    <p:sldId id="980" r:id="rId12"/>
    <p:sldId id="927" r:id="rId13"/>
    <p:sldId id="930" r:id="rId14"/>
    <p:sldId id="364" r:id="rId15"/>
    <p:sldId id="1036" r:id="rId16"/>
    <p:sldId id="1029" r:id="rId17"/>
    <p:sldId id="1097" r:id="rId18"/>
    <p:sldId id="683" r:id="rId19"/>
    <p:sldId id="1012" r:id="rId20"/>
    <p:sldId id="1013" r:id="rId21"/>
    <p:sldId id="1011" r:id="rId22"/>
    <p:sldId id="1025" r:id="rId23"/>
    <p:sldId id="1032" r:id="rId24"/>
    <p:sldId id="1037" r:id="rId25"/>
    <p:sldId id="596" r:id="rId26"/>
    <p:sldId id="778" r:id="rId27"/>
    <p:sldId id="1098" r:id="rId28"/>
    <p:sldId id="1028" r:id="rId29"/>
    <p:sldId id="1038" r:id="rId30"/>
    <p:sldId id="1039" r:id="rId31"/>
    <p:sldId id="1100" r:id="rId32"/>
    <p:sldId id="532" r:id="rId33"/>
    <p:sldId id="620" r:id="rId34"/>
    <p:sldId id="552" r:id="rId35"/>
    <p:sldId id="567" r:id="rId36"/>
    <p:sldId id="572" r:id="rId37"/>
    <p:sldId id="1095" r:id="rId38"/>
    <p:sldId id="1096" r:id="rId39"/>
    <p:sldId id="1033" r:id="rId40"/>
    <p:sldId id="1022" r:id="rId41"/>
    <p:sldId id="1049" r:id="rId42"/>
    <p:sldId id="1027" r:id="rId43"/>
    <p:sldId id="1101" r:id="rId44"/>
    <p:sldId id="523" r:id="rId45"/>
    <p:sldId id="525" r:id="rId46"/>
    <p:sldId id="547" r:id="rId47"/>
    <p:sldId id="546" r:id="rId48"/>
    <p:sldId id="551" r:id="rId49"/>
    <p:sldId id="549" r:id="rId50"/>
    <p:sldId id="507" r:id="rId51"/>
    <p:sldId id="1068" r:id="rId52"/>
    <p:sldId id="1092" r:id="rId53"/>
    <p:sldId id="628" r:id="rId54"/>
    <p:sldId id="1034" r:id="rId55"/>
    <p:sldId id="1081" r:id="rId56"/>
    <p:sldId id="1004" r:id="rId57"/>
    <p:sldId id="1035" r:id="rId58"/>
    <p:sldId id="1079" r:id="rId59"/>
    <p:sldId id="557" r:id="rId60"/>
    <p:sldId id="626" r:id="rId61"/>
    <p:sldId id="533" r:id="rId62"/>
    <p:sldId id="41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alianchuk, Volha" initials="SV" lastIdx="137" clrIdx="0">
    <p:extLst>
      <p:ext uri="{19B8F6BF-5375-455C-9EA6-DF929625EA0E}">
        <p15:presenceInfo xmlns:p15="http://schemas.microsoft.com/office/powerpoint/2012/main" userId="S-1-5-21-74642-3284969411-2123768488-1389378" providerId="AD"/>
      </p:ext>
    </p:extLst>
  </p:cmAuthor>
  <p:cmAuthor id="2" name="Smalianchuk, Volha" initials="SV [2]" lastIdx="5" clrIdx="1">
    <p:extLst>
      <p:ext uri="{19B8F6BF-5375-455C-9EA6-DF929625EA0E}">
        <p15:presenceInfo xmlns:p15="http://schemas.microsoft.com/office/powerpoint/2012/main" userId="S::volha.smalianchuk@sap.com::27be2bf8-4123-4379-a543-fec5a4e24a66" providerId="AD"/>
      </p:ext>
    </p:extLst>
  </p:cmAuthor>
  <p:cmAuthor id="3" name="Smaljancuk, Olga" initials="SO" lastIdx="7" clrIdx="2">
    <p:extLst>
      <p:ext uri="{19B8F6BF-5375-455C-9EA6-DF929625EA0E}">
        <p15:presenceInfo xmlns:p15="http://schemas.microsoft.com/office/powerpoint/2012/main" userId="S::olga.smaljancuk@sap.com::27be2bf8-4123-4379-a543-fec5a4e24a66" providerId="AD"/>
      </p:ext>
    </p:extLst>
  </p:cmAuthor>
  <p:cmAuthor id="4" name="Alphonse Legoria" initials="AL" lastIdx="75" clrIdx="3">
    <p:extLst>
      <p:ext uri="{19B8F6BF-5375-455C-9EA6-DF929625EA0E}">
        <p15:presenceInfo xmlns:p15="http://schemas.microsoft.com/office/powerpoint/2012/main" userId="S::Alphonse.Legoria@arrowenergy.com.au::44b25795-affa-4eba-abd8-f5a0f1acb312" providerId="AD"/>
      </p:ext>
    </p:extLst>
  </p:cmAuthor>
  <p:cmAuthor id="5" name="Sophia Piccoli" initials="SP" lastIdx="33" clrIdx="4">
    <p:extLst>
      <p:ext uri="{19B8F6BF-5375-455C-9EA6-DF929625EA0E}">
        <p15:presenceInfo xmlns:p15="http://schemas.microsoft.com/office/powerpoint/2012/main" userId="S::sophia.piccoli@arrowenergy.com.au::95d64a89-c054-48ea-ba6b-c5af73f9f33f" providerId="AD"/>
      </p:ext>
    </p:extLst>
  </p:cmAuthor>
  <p:cmAuthor id="6" name="Sophia Piccoli" initials="SP [2]" lastIdx="8" clrIdx="5">
    <p:extLst>
      <p:ext uri="{19B8F6BF-5375-455C-9EA6-DF929625EA0E}">
        <p15:presenceInfo xmlns:p15="http://schemas.microsoft.com/office/powerpoint/2012/main" userId="Sophia Picco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B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AD5143-BFE7-4022-884B-FCF8A2880FB4}" v="7" dt="2022-01-18T22:58:34.686"/>
    <p1510:client id="{35E0E147-3436-4732-9DF6-A99D8F7E54C1}" v="1" dt="2022-01-20T00:13:38.652"/>
    <p1510:client id="{5A920876-78B0-4EE8-A614-80166D7CCEE6}" v="37" dt="2022-01-20T00:09:06.682"/>
    <p1510:client id="{5E222078-63EF-4439-97B6-82B45392B3C0}" v="146" dt="2021-12-20T08:05:57.350"/>
    <p1510:client id="{A066029A-DC15-47DB-9287-7DF500A7EAA9}" v="289" dt="2021-12-20T07:42:12.097"/>
    <p1510:client id="{D5E2AB86-0963-8DED-2E41-24D67B0B95EF}" v="49" dt="2021-12-21T01:14:30.551"/>
    <p1510:client id="{F7D5EC9C-284A-4CE5-83AD-59DE04602A10}" v="6" dt="2021-12-21T01:29:12.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93792" autoAdjust="0"/>
  </p:normalViewPr>
  <p:slideViewPr>
    <p:cSldViewPr snapToGrid="0">
      <p:cViewPr varScale="1">
        <p:scale>
          <a:sx n="101" d="100"/>
          <a:sy n="101" d="100"/>
        </p:scale>
        <p:origin x="126"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Lyksted" userId="S::julie.lyksted@arrowenergy.com.au::a731c140-9063-4e78-99df-9d0b8017105c" providerId="AD" clId="Web-{35E0E147-3436-4732-9DF6-A99D8F7E54C1}"/>
    <pc:docChg chg="delSld">
      <pc:chgData name="Julie Lyksted" userId="S::julie.lyksted@arrowenergy.com.au::a731c140-9063-4e78-99df-9d0b8017105c" providerId="AD" clId="Web-{35E0E147-3436-4732-9DF6-A99D8F7E54C1}" dt="2022-01-20T00:13:38.652" v="0"/>
      <pc:docMkLst>
        <pc:docMk/>
      </pc:docMkLst>
      <pc:sldChg chg="del">
        <pc:chgData name="Julie Lyksted" userId="S::julie.lyksted@arrowenergy.com.au::a731c140-9063-4e78-99df-9d0b8017105c" providerId="AD" clId="Web-{35E0E147-3436-4732-9DF6-A99D8F7E54C1}" dt="2022-01-20T00:13:38.652" v="0"/>
        <pc:sldMkLst>
          <pc:docMk/>
          <pc:sldMk cId="1302881916" sldId="450"/>
        </pc:sldMkLst>
      </pc:sldChg>
    </pc:docChg>
  </pc:docChgLst>
  <pc:docChgLst>
    <pc:chgData name="Julie Lyksted" userId="S::julie.lyksted@arrowenergy.com.au::a731c140-9063-4e78-99df-9d0b8017105c" providerId="AD" clId="Web-{18AD5143-BFE7-4022-884B-FCF8A2880FB4}"/>
    <pc:docChg chg="modSld">
      <pc:chgData name="Julie Lyksted" userId="S::julie.lyksted@arrowenergy.com.au::a731c140-9063-4e78-99df-9d0b8017105c" providerId="AD" clId="Web-{18AD5143-BFE7-4022-884B-FCF8A2880FB4}" dt="2022-01-18T22:58:34.686" v="4"/>
      <pc:docMkLst>
        <pc:docMk/>
      </pc:docMkLst>
      <pc:sldChg chg="modSp delCm">
        <pc:chgData name="Julie Lyksted" userId="S::julie.lyksted@arrowenergy.com.au::a731c140-9063-4e78-99df-9d0b8017105c" providerId="AD" clId="Web-{18AD5143-BFE7-4022-884B-FCF8A2880FB4}" dt="2022-01-18T22:58:17.545" v="1"/>
        <pc:sldMkLst>
          <pc:docMk/>
          <pc:sldMk cId="1852385940" sldId="344"/>
        </pc:sldMkLst>
        <pc:spChg chg="mod">
          <ac:chgData name="Julie Lyksted" userId="S::julie.lyksted@arrowenergy.com.au::a731c140-9063-4e78-99df-9d0b8017105c" providerId="AD" clId="Web-{18AD5143-BFE7-4022-884B-FCF8A2880FB4}" dt="2022-01-18T22:58:14.951" v="0" actId="20577"/>
          <ac:spMkLst>
            <pc:docMk/>
            <pc:sldMk cId="1852385940" sldId="344"/>
            <ac:spMk id="3" creationId="{00000000-0000-0000-0000-000000000000}"/>
          </ac:spMkLst>
        </pc:spChg>
      </pc:sldChg>
      <pc:sldChg chg="delCm">
        <pc:chgData name="Julie Lyksted" userId="S::julie.lyksted@arrowenergy.com.au::a731c140-9063-4e78-99df-9d0b8017105c" providerId="AD" clId="Web-{18AD5143-BFE7-4022-884B-FCF8A2880FB4}" dt="2022-01-18T22:58:34.686" v="4"/>
        <pc:sldMkLst>
          <pc:docMk/>
          <pc:sldMk cId="3602749482" sldId="364"/>
        </pc:sldMkLst>
      </pc:sldChg>
      <pc:sldChg chg="modSp delCm">
        <pc:chgData name="Julie Lyksted" userId="S::julie.lyksted@arrowenergy.com.au::a731c140-9063-4e78-99df-9d0b8017105c" providerId="AD" clId="Web-{18AD5143-BFE7-4022-884B-FCF8A2880FB4}" dt="2022-01-18T22:58:25.999" v="3"/>
        <pc:sldMkLst>
          <pc:docMk/>
          <pc:sldMk cId="2484696425" sldId="923"/>
        </pc:sldMkLst>
        <pc:spChg chg="mod">
          <ac:chgData name="Julie Lyksted" userId="S::julie.lyksted@arrowenergy.com.au::a731c140-9063-4e78-99df-9d0b8017105c" providerId="AD" clId="Web-{18AD5143-BFE7-4022-884B-FCF8A2880FB4}" dt="2022-01-18T22:58:25.155" v="2" actId="20577"/>
          <ac:spMkLst>
            <pc:docMk/>
            <pc:sldMk cId="2484696425" sldId="923"/>
            <ac:spMk id="3" creationId="{10CAE891-16F3-405E-AA2D-6982F8843F60}"/>
          </ac:spMkLst>
        </pc:spChg>
      </pc:sldChg>
    </pc:docChg>
  </pc:docChgLst>
  <pc:docChgLst>
    <pc:chgData name="Julie Lyksted" userId="S::julie.lyksted@arrowenergy.com.au::a731c140-9063-4e78-99df-9d0b8017105c" providerId="AD" clId="Web-{5A920876-78B0-4EE8-A614-80166D7CCEE6}"/>
    <pc:docChg chg="delSld modSld">
      <pc:chgData name="Julie Lyksted" userId="S::julie.lyksted@arrowenergy.com.au::a731c140-9063-4e78-99df-9d0b8017105c" providerId="AD" clId="Web-{5A920876-78B0-4EE8-A614-80166D7CCEE6}" dt="2022-01-20T00:09:16.542" v="38" actId="14100"/>
      <pc:docMkLst>
        <pc:docMk/>
      </pc:docMkLst>
      <pc:sldChg chg="del">
        <pc:chgData name="Julie Lyksted" userId="S::julie.lyksted@arrowenergy.com.au::a731c140-9063-4e78-99df-9d0b8017105c" providerId="AD" clId="Web-{5A920876-78B0-4EE8-A614-80166D7CCEE6}" dt="2022-01-20T00:07:39.086" v="28"/>
        <pc:sldMkLst>
          <pc:docMk/>
          <pc:sldMk cId="3005185487" sldId="435"/>
        </pc:sldMkLst>
      </pc:sldChg>
      <pc:sldChg chg="delSp modSp delCm">
        <pc:chgData name="Julie Lyksted" userId="S::julie.lyksted@arrowenergy.com.au::a731c140-9063-4e78-99df-9d0b8017105c" providerId="AD" clId="Web-{5A920876-78B0-4EE8-A614-80166D7CCEE6}" dt="2022-01-20T00:08:21.087" v="33"/>
        <pc:sldMkLst>
          <pc:docMk/>
          <pc:sldMk cId="2329555386" sldId="525"/>
        </pc:sldMkLst>
        <pc:spChg chg="mod">
          <ac:chgData name="Julie Lyksted" userId="S::julie.lyksted@arrowenergy.com.au::a731c140-9063-4e78-99df-9d0b8017105c" providerId="AD" clId="Web-{5A920876-78B0-4EE8-A614-80166D7CCEE6}" dt="2022-01-20T00:08:06.696" v="30" actId="20577"/>
          <ac:spMkLst>
            <pc:docMk/>
            <pc:sldMk cId="2329555386" sldId="525"/>
            <ac:spMk id="15" creationId="{00000000-0000-0000-0000-000000000000}"/>
          </ac:spMkLst>
        </pc:spChg>
        <pc:spChg chg="del">
          <ac:chgData name="Julie Lyksted" userId="S::julie.lyksted@arrowenergy.com.au::a731c140-9063-4e78-99df-9d0b8017105c" providerId="AD" clId="Web-{5A920876-78B0-4EE8-A614-80166D7CCEE6}" dt="2022-01-20T00:08:08.727" v="31"/>
          <ac:spMkLst>
            <pc:docMk/>
            <pc:sldMk cId="2329555386" sldId="525"/>
            <ac:spMk id="19" creationId="{159E2711-7EA3-4E8D-A961-A3F5ABAC612C}"/>
          </ac:spMkLst>
        </pc:spChg>
        <pc:spChg chg="mod">
          <ac:chgData name="Julie Lyksted" userId="S::julie.lyksted@arrowenergy.com.au::a731c140-9063-4e78-99df-9d0b8017105c" providerId="AD" clId="Web-{5A920876-78B0-4EE8-A614-80166D7CCEE6}" dt="2022-01-20T00:08:13.368" v="32" actId="20577"/>
          <ac:spMkLst>
            <pc:docMk/>
            <pc:sldMk cId="2329555386" sldId="525"/>
            <ac:spMk id="23" creationId="{0001656E-A9F0-4EA6-B5AD-D3B20CC2960F}"/>
          </ac:spMkLst>
        </pc:spChg>
      </pc:sldChg>
      <pc:sldChg chg="delSp">
        <pc:chgData name="Julie Lyksted" userId="S::julie.lyksted@arrowenergy.com.au::a731c140-9063-4e78-99df-9d0b8017105c" providerId="AD" clId="Web-{5A920876-78B0-4EE8-A614-80166D7CCEE6}" dt="2022-01-20T00:06:33.943" v="19"/>
        <pc:sldMkLst>
          <pc:docMk/>
          <pc:sldMk cId="3464095546" sldId="532"/>
        </pc:sldMkLst>
        <pc:spChg chg="del">
          <ac:chgData name="Julie Lyksted" userId="S::julie.lyksted@arrowenergy.com.au::a731c140-9063-4e78-99df-9d0b8017105c" providerId="AD" clId="Web-{5A920876-78B0-4EE8-A614-80166D7CCEE6}" dt="2022-01-20T00:06:33.943" v="19"/>
          <ac:spMkLst>
            <pc:docMk/>
            <pc:sldMk cId="3464095546" sldId="532"/>
            <ac:spMk id="15" creationId="{A0335A60-4463-43DA-A80D-FCB44844B5D7}"/>
          </ac:spMkLst>
        </pc:spChg>
      </pc:sldChg>
      <pc:sldChg chg="del">
        <pc:chgData name="Julie Lyksted" userId="S::julie.lyksted@arrowenergy.com.au::a731c140-9063-4e78-99df-9d0b8017105c" providerId="AD" clId="Web-{5A920876-78B0-4EE8-A614-80166D7CCEE6}" dt="2022-01-20T00:06:11.348" v="14"/>
        <pc:sldMkLst>
          <pc:docMk/>
          <pc:sldMk cId="1941911350" sldId="612"/>
        </pc:sldMkLst>
      </pc:sldChg>
      <pc:sldChg chg="del">
        <pc:chgData name="Julie Lyksted" userId="S::julie.lyksted@arrowenergy.com.au::a731c140-9063-4e78-99df-9d0b8017105c" providerId="AD" clId="Web-{5A920876-78B0-4EE8-A614-80166D7CCEE6}" dt="2022-01-20T00:06:14.895" v="15"/>
        <pc:sldMkLst>
          <pc:docMk/>
          <pc:sldMk cId="3451153309" sldId="613"/>
        </pc:sldMkLst>
      </pc:sldChg>
      <pc:sldChg chg="del">
        <pc:chgData name="Julie Lyksted" userId="S::julie.lyksted@arrowenergy.com.au::a731c140-9063-4e78-99df-9d0b8017105c" providerId="AD" clId="Web-{5A920876-78B0-4EE8-A614-80166D7CCEE6}" dt="2022-01-20T00:06:17.973" v="16"/>
        <pc:sldMkLst>
          <pc:docMk/>
          <pc:sldMk cId="521049042" sldId="615"/>
        </pc:sldMkLst>
      </pc:sldChg>
      <pc:sldChg chg="delSp delCm">
        <pc:chgData name="Julie Lyksted" userId="S::julie.lyksted@arrowenergy.com.au::a731c140-9063-4e78-99df-9d0b8017105c" providerId="AD" clId="Web-{5A920876-78B0-4EE8-A614-80166D7CCEE6}" dt="2022-01-20T00:04:24.204" v="2"/>
        <pc:sldMkLst>
          <pc:docMk/>
          <pc:sldMk cId="2738468402" sldId="683"/>
        </pc:sldMkLst>
        <pc:spChg chg="del">
          <ac:chgData name="Julie Lyksted" userId="S::julie.lyksted@arrowenergy.com.au::a731c140-9063-4e78-99df-9d0b8017105c" providerId="AD" clId="Web-{5A920876-78B0-4EE8-A614-80166D7CCEE6}" dt="2022-01-20T00:04:21.798" v="1"/>
          <ac:spMkLst>
            <pc:docMk/>
            <pc:sldMk cId="2738468402" sldId="683"/>
            <ac:spMk id="20" creationId="{0D2B3C4F-0A4D-4B29-BC98-09602883A17F}"/>
          </ac:spMkLst>
        </pc:spChg>
      </pc:sldChg>
      <pc:sldChg chg="delCm">
        <pc:chgData name="Julie Lyksted" userId="S::julie.lyksted@arrowenergy.com.au::a731c140-9063-4e78-99df-9d0b8017105c" providerId="AD" clId="Web-{5A920876-78B0-4EE8-A614-80166D7CCEE6}" dt="2022-01-20T00:04:11.110" v="0"/>
        <pc:sldMkLst>
          <pc:docMk/>
          <pc:sldMk cId="3310403281" sldId="927"/>
        </pc:sldMkLst>
      </pc:sldChg>
      <pc:sldChg chg="delSp delCm">
        <pc:chgData name="Julie Lyksted" userId="S::julie.lyksted@arrowenergy.com.au::a731c140-9063-4e78-99df-9d0b8017105c" providerId="AD" clId="Web-{5A920876-78B0-4EE8-A614-80166D7CCEE6}" dt="2022-01-20T00:07:27.945" v="26"/>
        <pc:sldMkLst>
          <pc:docMk/>
          <pc:sldMk cId="1712196429" sldId="1004"/>
        </pc:sldMkLst>
        <pc:spChg chg="del">
          <ac:chgData name="Julie Lyksted" userId="S::julie.lyksted@arrowenergy.com.au::a731c140-9063-4e78-99df-9d0b8017105c" providerId="AD" clId="Web-{5A920876-78B0-4EE8-A614-80166D7CCEE6}" dt="2022-01-20T00:07:27.945" v="26"/>
          <ac:spMkLst>
            <pc:docMk/>
            <pc:sldMk cId="1712196429" sldId="1004"/>
            <ac:spMk id="9" creationId="{C5A00A49-94FF-4E7B-B965-8D34A0F048AC}"/>
          </ac:spMkLst>
        </pc:spChg>
      </pc:sldChg>
      <pc:sldChg chg="delCm">
        <pc:chgData name="Julie Lyksted" userId="S::julie.lyksted@arrowenergy.com.au::a731c140-9063-4e78-99df-9d0b8017105c" providerId="AD" clId="Web-{5A920876-78B0-4EE8-A614-80166D7CCEE6}" dt="2022-01-20T00:04:35.548" v="4"/>
        <pc:sldMkLst>
          <pc:docMk/>
          <pc:sldMk cId="2029446303" sldId="1011"/>
        </pc:sldMkLst>
      </pc:sldChg>
      <pc:sldChg chg="delSp">
        <pc:chgData name="Julie Lyksted" userId="S::julie.lyksted@arrowenergy.com.au::a731c140-9063-4e78-99df-9d0b8017105c" providerId="AD" clId="Web-{5A920876-78B0-4EE8-A614-80166D7CCEE6}" dt="2022-01-20T00:04:28.064" v="3"/>
        <pc:sldMkLst>
          <pc:docMk/>
          <pc:sldMk cId="3156588865" sldId="1012"/>
        </pc:sldMkLst>
        <pc:spChg chg="del">
          <ac:chgData name="Julie Lyksted" userId="S::julie.lyksted@arrowenergy.com.au::a731c140-9063-4e78-99df-9d0b8017105c" providerId="AD" clId="Web-{5A920876-78B0-4EE8-A614-80166D7CCEE6}" dt="2022-01-20T00:04:28.064" v="3"/>
          <ac:spMkLst>
            <pc:docMk/>
            <pc:sldMk cId="3156588865" sldId="1012"/>
            <ac:spMk id="27" creationId="{5EA8EF63-D3F4-4581-9DB6-8025394CA369}"/>
          </ac:spMkLst>
        </pc:spChg>
      </pc:sldChg>
      <pc:sldChg chg="delCm">
        <pc:chgData name="Julie Lyksted" userId="S::julie.lyksted@arrowenergy.com.au::a731c140-9063-4e78-99df-9d0b8017105c" providerId="AD" clId="Web-{5A920876-78B0-4EE8-A614-80166D7CCEE6}" dt="2022-01-20T00:04:47.361" v="5"/>
        <pc:sldMkLst>
          <pc:docMk/>
          <pc:sldMk cId="3901028302" sldId="1025"/>
        </pc:sldMkLst>
      </pc:sldChg>
      <pc:sldChg chg="del">
        <pc:chgData name="Julie Lyksted" userId="S::julie.lyksted@arrowenergy.com.au::a731c140-9063-4e78-99df-9d0b8017105c" providerId="AD" clId="Web-{5A920876-78B0-4EE8-A614-80166D7CCEE6}" dt="2022-01-20T00:05:02.721" v="6"/>
        <pc:sldMkLst>
          <pc:docMk/>
          <pc:sldMk cId="179604849" sldId="1030"/>
        </pc:sldMkLst>
      </pc:sldChg>
      <pc:sldChg chg="del">
        <pc:chgData name="Julie Lyksted" userId="S::julie.lyksted@arrowenergy.com.au::a731c140-9063-4e78-99df-9d0b8017105c" providerId="AD" clId="Web-{5A920876-78B0-4EE8-A614-80166D7CCEE6}" dt="2022-01-20T00:05:08.299" v="7"/>
        <pc:sldMkLst>
          <pc:docMk/>
          <pc:sldMk cId="2526366162" sldId="1031"/>
        </pc:sldMkLst>
      </pc:sldChg>
      <pc:sldChg chg="delSp">
        <pc:chgData name="Julie Lyksted" userId="S::julie.lyksted@arrowenergy.com.au::a731c140-9063-4e78-99df-9d0b8017105c" providerId="AD" clId="Web-{5A920876-78B0-4EE8-A614-80166D7CCEE6}" dt="2022-01-20T00:07:31.132" v="27"/>
        <pc:sldMkLst>
          <pc:docMk/>
          <pc:sldMk cId="1929250944" sldId="1035"/>
        </pc:sldMkLst>
        <pc:spChg chg="del">
          <ac:chgData name="Julie Lyksted" userId="S::julie.lyksted@arrowenergy.com.au::a731c140-9063-4e78-99df-9d0b8017105c" providerId="AD" clId="Web-{5A920876-78B0-4EE8-A614-80166D7CCEE6}" dt="2022-01-20T00:07:31.132" v="27"/>
          <ac:spMkLst>
            <pc:docMk/>
            <pc:sldMk cId="1929250944" sldId="1035"/>
            <ac:spMk id="8" creationId="{66917772-93B2-4391-B904-C75F51F75D54}"/>
          </ac:spMkLst>
        </pc:spChg>
      </pc:sldChg>
      <pc:sldChg chg="modSp delCm">
        <pc:chgData name="Julie Lyksted" userId="S::julie.lyksted@arrowenergy.com.au::a731c140-9063-4e78-99df-9d0b8017105c" providerId="AD" clId="Web-{5A920876-78B0-4EE8-A614-80166D7CCEE6}" dt="2022-01-20T00:09:16.542" v="38" actId="14100"/>
        <pc:sldMkLst>
          <pc:docMk/>
          <pc:sldMk cId="529083670" sldId="1037"/>
        </pc:sldMkLst>
        <pc:graphicFrameChg chg="mod modGraphic">
          <ac:chgData name="Julie Lyksted" userId="S::julie.lyksted@arrowenergy.com.au::a731c140-9063-4e78-99df-9d0b8017105c" providerId="AD" clId="Web-{5A920876-78B0-4EE8-A614-80166D7CCEE6}" dt="2022-01-20T00:09:16.542" v="38" actId="14100"/>
          <ac:graphicFrameMkLst>
            <pc:docMk/>
            <pc:sldMk cId="529083670" sldId="1037"/>
            <ac:graphicFrameMk id="5" creationId="{54F4BD6F-EAE1-4E62-8DFB-369F56E89986}"/>
          </ac:graphicFrameMkLst>
        </pc:graphicFrameChg>
      </pc:sldChg>
      <pc:sldChg chg="delCm">
        <pc:chgData name="Julie Lyksted" userId="S::julie.lyksted@arrowenergy.com.au::a731c140-9063-4e78-99df-9d0b8017105c" providerId="AD" clId="Web-{5A920876-78B0-4EE8-A614-80166D7CCEE6}" dt="2022-01-20T00:05:35.675" v="8"/>
        <pc:sldMkLst>
          <pc:docMk/>
          <pc:sldMk cId="223421544" sldId="1038"/>
        </pc:sldMkLst>
      </pc:sldChg>
      <pc:sldChg chg="del">
        <pc:chgData name="Julie Lyksted" userId="S::julie.lyksted@arrowenergy.com.au::a731c140-9063-4e78-99df-9d0b8017105c" providerId="AD" clId="Web-{5A920876-78B0-4EE8-A614-80166D7CCEE6}" dt="2022-01-20T00:05:50.129" v="9"/>
        <pc:sldMkLst>
          <pc:docMk/>
          <pc:sldMk cId="3475816306" sldId="1040"/>
        </pc:sldMkLst>
      </pc:sldChg>
      <pc:sldChg chg="del">
        <pc:chgData name="Julie Lyksted" userId="S::julie.lyksted@arrowenergy.com.au::a731c140-9063-4e78-99df-9d0b8017105c" providerId="AD" clId="Web-{5A920876-78B0-4EE8-A614-80166D7CCEE6}" dt="2022-01-20T00:05:56.332" v="10"/>
        <pc:sldMkLst>
          <pc:docMk/>
          <pc:sldMk cId="1992130664" sldId="1043"/>
        </pc:sldMkLst>
      </pc:sldChg>
      <pc:sldChg chg="del">
        <pc:chgData name="Julie Lyksted" userId="S::julie.lyksted@arrowenergy.com.au::a731c140-9063-4e78-99df-9d0b8017105c" providerId="AD" clId="Web-{5A920876-78B0-4EE8-A614-80166D7CCEE6}" dt="2022-01-20T00:06:01.645" v="11"/>
        <pc:sldMkLst>
          <pc:docMk/>
          <pc:sldMk cId="236269298" sldId="1044"/>
        </pc:sldMkLst>
      </pc:sldChg>
      <pc:sldChg chg="del">
        <pc:chgData name="Julie Lyksted" userId="S::julie.lyksted@arrowenergy.com.au::a731c140-9063-4e78-99df-9d0b8017105c" providerId="AD" clId="Web-{5A920876-78B0-4EE8-A614-80166D7CCEE6}" dt="2022-01-20T00:06:05.239" v="12"/>
        <pc:sldMkLst>
          <pc:docMk/>
          <pc:sldMk cId="3005520544" sldId="1045"/>
        </pc:sldMkLst>
      </pc:sldChg>
      <pc:sldChg chg="del">
        <pc:chgData name="Julie Lyksted" userId="S::julie.lyksted@arrowenergy.com.au::a731c140-9063-4e78-99df-9d0b8017105c" providerId="AD" clId="Web-{5A920876-78B0-4EE8-A614-80166D7CCEE6}" dt="2022-01-20T00:06:08.676" v="13"/>
        <pc:sldMkLst>
          <pc:docMk/>
          <pc:sldMk cId="1950936561" sldId="1048"/>
        </pc:sldMkLst>
      </pc:sldChg>
      <pc:sldChg chg="del">
        <pc:chgData name="Julie Lyksted" userId="S::julie.lyksted@arrowenergy.com.au::a731c140-9063-4e78-99df-9d0b8017105c" providerId="AD" clId="Web-{5A920876-78B0-4EE8-A614-80166D7CCEE6}" dt="2022-01-20T00:06:22.521" v="17"/>
        <pc:sldMkLst>
          <pc:docMk/>
          <pc:sldMk cId="2509048271" sldId="1063"/>
        </pc:sldMkLst>
      </pc:sldChg>
      <pc:sldChg chg="del">
        <pc:chgData name="Julie Lyksted" userId="S::julie.lyksted@arrowenergy.com.au::a731c140-9063-4e78-99df-9d0b8017105c" providerId="AD" clId="Web-{5A920876-78B0-4EE8-A614-80166D7CCEE6}" dt="2022-01-20T00:06:26.271" v="18"/>
        <pc:sldMkLst>
          <pc:docMk/>
          <pc:sldMk cId="1526892323" sldId="1064"/>
        </pc:sldMkLst>
      </pc:sldChg>
      <pc:sldChg chg="del">
        <pc:chgData name="Julie Lyksted" userId="S::julie.lyksted@arrowenergy.com.au::a731c140-9063-4e78-99df-9d0b8017105c" providerId="AD" clId="Web-{5A920876-78B0-4EE8-A614-80166D7CCEE6}" dt="2022-01-20T00:07:09.272" v="21"/>
        <pc:sldMkLst>
          <pc:docMk/>
          <pc:sldMk cId="1395607661" sldId="1070"/>
        </pc:sldMkLst>
      </pc:sldChg>
      <pc:sldChg chg="del">
        <pc:chgData name="Julie Lyksted" userId="S::julie.lyksted@arrowenergy.com.au::a731c140-9063-4e78-99df-9d0b8017105c" providerId="AD" clId="Web-{5A920876-78B0-4EE8-A614-80166D7CCEE6}" dt="2022-01-20T00:07:11.725" v="22"/>
        <pc:sldMkLst>
          <pc:docMk/>
          <pc:sldMk cId="1981279852" sldId="1072"/>
        </pc:sldMkLst>
      </pc:sldChg>
      <pc:sldChg chg="del">
        <pc:chgData name="Julie Lyksted" userId="S::julie.lyksted@arrowenergy.com.au::a731c140-9063-4e78-99df-9d0b8017105c" providerId="AD" clId="Web-{5A920876-78B0-4EE8-A614-80166D7CCEE6}" dt="2022-01-20T00:07:14.100" v="23"/>
        <pc:sldMkLst>
          <pc:docMk/>
          <pc:sldMk cId="3635878038" sldId="1074"/>
        </pc:sldMkLst>
      </pc:sldChg>
      <pc:sldChg chg="del">
        <pc:chgData name="Julie Lyksted" userId="S::julie.lyksted@arrowenergy.com.au::a731c140-9063-4e78-99df-9d0b8017105c" providerId="AD" clId="Web-{5A920876-78B0-4EE8-A614-80166D7CCEE6}" dt="2022-01-20T00:07:16.835" v="24"/>
        <pc:sldMkLst>
          <pc:docMk/>
          <pc:sldMk cId="330099880" sldId="1075"/>
        </pc:sldMkLst>
      </pc:sldChg>
      <pc:sldChg chg="del">
        <pc:chgData name="Julie Lyksted" userId="S::julie.lyksted@arrowenergy.com.au::a731c140-9063-4e78-99df-9d0b8017105c" providerId="AD" clId="Web-{5A920876-78B0-4EE8-A614-80166D7CCEE6}" dt="2022-01-20T00:06:46.006" v="20"/>
        <pc:sldMkLst>
          <pc:docMk/>
          <pc:sldMk cId="2992632052" sldId="1087"/>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25.svg"/><Relationship Id="rId5" Type="http://schemas.openxmlformats.org/officeDocument/2006/relationships/image" Target="../media/image18.png"/><Relationship Id="rId4" Type="http://schemas.openxmlformats.org/officeDocument/2006/relationships/image" Target="../media/image52.svg"/></Relationships>
</file>

<file path=ppt/diagrams/_rels/data4.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svg"/><Relationship Id="rId1" Type="http://schemas.openxmlformats.org/officeDocument/2006/relationships/image" Target="../media/image91.png"/><Relationship Id="rId6" Type="http://schemas.openxmlformats.org/officeDocument/2006/relationships/image" Target="../media/image96.svg"/><Relationship Id="rId5" Type="http://schemas.openxmlformats.org/officeDocument/2006/relationships/image" Target="../media/image95.png"/><Relationship Id="rId4" Type="http://schemas.openxmlformats.org/officeDocument/2006/relationships/image" Target="../media/image94.svg"/></Relationships>
</file>

<file path=ppt/diagrams/_rels/data5.xml.rels><?xml version="1.0" encoding="UTF-8" standalone="yes"?>
<Relationships xmlns="http://schemas.openxmlformats.org/package/2006/relationships"><Relationship Id="rId2" Type="http://schemas.openxmlformats.org/officeDocument/2006/relationships/image" Target="../media/image52.svg"/><Relationship Id="rId1" Type="http://schemas.openxmlformats.org/officeDocument/2006/relationships/image" Target="../media/image26.png"/></Relationships>
</file>

<file path=ppt/diagrams/_rels/data6.xml.rels><?xml version="1.0" encoding="UTF-8" standalone="yes"?>
<Relationships xmlns="http://schemas.openxmlformats.org/package/2006/relationships"><Relationship Id="rId8" Type="http://schemas.openxmlformats.org/officeDocument/2006/relationships/image" Target="../media/image136.svg"/><Relationship Id="rId3" Type="http://schemas.openxmlformats.org/officeDocument/2006/relationships/image" Target="../media/image133.png"/><Relationship Id="rId7" Type="http://schemas.openxmlformats.org/officeDocument/2006/relationships/image" Target="../media/image135.png"/><Relationship Id="rId2" Type="http://schemas.openxmlformats.org/officeDocument/2006/relationships/image" Target="../media/image28.svg"/><Relationship Id="rId1" Type="http://schemas.openxmlformats.org/officeDocument/2006/relationships/image" Target="../media/image20.png"/><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1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25.svg"/><Relationship Id="rId5" Type="http://schemas.openxmlformats.org/officeDocument/2006/relationships/image" Target="../media/image18.png"/><Relationship Id="rId4" Type="http://schemas.openxmlformats.org/officeDocument/2006/relationships/image" Target="../media/image5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svg"/><Relationship Id="rId1" Type="http://schemas.openxmlformats.org/officeDocument/2006/relationships/image" Target="../media/image91.png"/><Relationship Id="rId6" Type="http://schemas.openxmlformats.org/officeDocument/2006/relationships/image" Target="../media/image96.svg"/><Relationship Id="rId5" Type="http://schemas.openxmlformats.org/officeDocument/2006/relationships/image" Target="../media/image95.png"/><Relationship Id="rId4" Type="http://schemas.openxmlformats.org/officeDocument/2006/relationships/image" Target="../media/image94.svg"/></Relationships>
</file>

<file path=ppt/diagrams/_rels/drawing5.xml.rels><?xml version="1.0" encoding="UTF-8" standalone="yes"?>
<Relationships xmlns="http://schemas.openxmlformats.org/package/2006/relationships"><Relationship Id="rId2" Type="http://schemas.openxmlformats.org/officeDocument/2006/relationships/image" Target="../media/image52.svg"/><Relationship Id="rId1" Type="http://schemas.openxmlformats.org/officeDocument/2006/relationships/image" Target="../media/image26.png"/></Relationships>
</file>

<file path=ppt/diagrams/_rels/drawing6.xml.rels><?xml version="1.0" encoding="UTF-8" standalone="yes"?>
<Relationships xmlns="http://schemas.openxmlformats.org/package/2006/relationships"><Relationship Id="rId8" Type="http://schemas.openxmlformats.org/officeDocument/2006/relationships/image" Target="../media/image136.svg"/><Relationship Id="rId3" Type="http://schemas.openxmlformats.org/officeDocument/2006/relationships/image" Target="../media/image133.png"/><Relationship Id="rId7" Type="http://schemas.openxmlformats.org/officeDocument/2006/relationships/image" Target="../media/image135.png"/><Relationship Id="rId2" Type="http://schemas.openxmlformats.org/officeDocument/2006/relationships/image" Target="../media/image28.svg"/><Relationship Id="rId1" Type="http://schemas.openxmlformats.org/officeDocument/2006/relationships/image" Target="../media/image20.png"/><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1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B761AA-705A-446A-B1CD-FD521F62618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5000400-9A2A-4B9E-8414-268B9C53ADEF}">
      <dgm:prSet/>
      <dgm:spPr/>
      <dgm:t>
        <a:bodyPr/>
        <a:lstStyle/>
        <a:p>
          <a:pPr>
            <a:lnSpc>
              <a:spcPct val="100000"/>
            </a:lnSpc>
          </a:pPr>
          <a:r>
            <a:rPr lang="en-US" i="0" baseline="0"/>
            <a:t>… </a:t>
          </a:r>
          <a:r>
            <a:rPr kumimoji="0" lang="en-US" i="0" u="none" strike="noStrike" cap="none" spc="0" normalizeH="0" baseline="0" noProof="0">
              <a:ln>
                <a:noFill/>
              </a:ln>
              <a:effectLst/>
              <a:uLnTx/>
              <a:uFillTx/>
              <a:latin typeface="Arial"/>
              <a:ea typeface="+mn-ea"/>
              <a:cs typeface="+mn-cs"/>
            </a:rPr>
            <a:t>how to read purchase order screen</a:t>
          </a:r>
          <a:endParaRPr lang="en-US"/>
        </a:p>
      </dgm:t>
    </dgm:pt>
    <dgm:pt modelId="{02777D5E-F366-49E1-BCD3-07D3C17AD09C}" type="parTrans" cxnId="{C1113BA8-749C-459E-B901-FE375F570E45}">
      <dgm:prSet/>
      <dgm:spPr/>
      <dgm:t>
        <a:bodyPr/>
        <a:lstStyle/>
        <a:p>
          <a:endParaRPr lang="en-US"/>
        </a:p>
      </dgm:t>
    </dgm:pt>
    <dgm:pt modelId="{F912F146-1FB1-44BD-A4B2-5EA47086EE21}" type="sibTrans" cxnId="{C1113BA8-749C-459E-B901-FE375F570E45}">
      <dgm:prSet/>
      <dgm:spPr/>
      <dgm:t>
        <a:bodyPr/>
        <a:lstStyle/>
        <a:p>
          <a:endParaRPr lang="en-US"/>
        </a:p>
      </dgm:t>
    </dgm:pt>
    <dgm:pt modelId="{AA07A0BE-6E5C-43C2-B7A1-CF7826158857}">
      <dgm:prSet/>
      <dgm:spPr/>
      <dgm:t>
        <a:bodyPr/>
        <a:lstStyle/>
        <a:p>
          <a:pPr>
            <a:lnSpc>
              <a:spcPct val="100000"/>
            </a:lnSpc>
          </a:pPr>
          <a:r>
            <a:rPr kumimoji="0" lang="en-US" i="0" u="none" strike="noStrike" cap="none" spc="0" normalizeH="0" baseline="0" noProof="0">
              <a:ln>
                <a:noFill/>
              </a:ln>
              <a:effectLst/>
              <a:uLnTx/>
              <a:uFillTx/>
              <a:latin typeface="Arial"/>
              <a:ea typeface="+mn-ea"/>
              <a:cs typeface="+mn-cs"/>
            </a:rPr>
            <a:t>… how to manage shipping notices</a:t>
          </a:r>
          <a:endParaRPr lang="en-US"/>
        </a:p>
      </dgm:t>
    </dgm:pt>
    <dgm:pt modelId="{A020482A-5EDA-4BA8-8DA3-37755977569A}" type="parTrans" cxnId="{030CB267-0A5B-455F-B6B9-DEBF11273EF6}">
      <dgm:prSet/>
      <dgm:spPr/>
      <dgm:t>
        <a:bodyPr/>
        <a:lstStyle/>
        <a:p>
          <a:endParaRPr lang="en-US"/>
        </a:p>
      </dgm:t>
    </dgm:pt>
    <dgm:pt modelId="{E3B3FF8F-F17F-4FE7-97C3-52E364C1CE9C}" type="sibTrans" cxnId="{030CB267-0A5B-455F-B6B9-DEBF11273EF6}">
      <dgm:prSet/>
      <dgm:spPr/>
      <dgm:t>
        <a:bodyPr/>
        <a:lstStyle/>
        <a:p>
          <a:endParaRPr lang="en-US"/>
        </a:p>
      </dgm:t>
    </dgm:pt>
    <dgm:pt modelId="{8A901267-E847-4B21-8885-B2FFAECBBD5C}">
      <dgm:prSet/>
      <dgm:spPr/>
      <dgm:t>
        <a:bodyPr/>
        <a:lstStyle/>
        <a:p>
          <a:pPr>
            <a:lnSpc>
              <a:spcPct val="100000"/>
            </a:lnSpc>
          </a:pPr>
          <a:r>
            <a:rPr lang="en-US">
              <a:latin typeface="Arial"/>
            </a:rPr>
            <a:t>… how to read goods receipt screen</a:t>
          </a:r>
          <a:endParaRPr lang="en-US"/>
        </a:p>
      </dgm:t>
    </dgm:pt>
    <dgm:pt modelId="{B384383E-EC15-4FE5-948A-360CA2CD063B}" type="parTrans" cxnId="{BE349393-8DB4-4DAF-8C81-75FD2B44B988}">
      <dgm:prSet/>
      <dgm:spPr/>
      <dgm:t>
        <a:bodyPr/>
        <a:lstStyle/>
        <a:p>
          <a:endParaRPr lang="en-US"/>
        </a:p>
      </dgm:t>
    </dgm:pt>
    <dgm:pt modelId="{610DC1BD-E3F6-412C-867C-7D7628D04FA8}" type="sibTrans" cxnId="{BE349393-8DB4-4DAF-8C81-75FD2B44B988}">
      <dgm:prSet/>
      <dgm:spPr/>
      <dgm:t>
        <a:bodyPr/>
        <a:lstStyle/>
        <a:p>
          <a:endParaRPr lang="en-US"/>
        </a:p>
      </dgm:t>
    </dgm:pt>
    <dgm:pt modelId="{041CD17F-9B29-4DC4-83F1-223D16AC4B31}">
      <dgm:prSet/>
      <dgm:spPr/>
      <dgm:t>
        <a:bodyPr/>
        <a:lstStyle/>
        <a:p>
          <a:pPr>
            <a:lnSpc>
              <a:spcPct val="100000"/>
            </a:lnSpc>
            <a:buClrTx/>
            <a:buSzTx/>
            <a:buFontTx/>
            <a:buNone/>
          </a:pPr>
          <a:r>
            <a:rPr kumimoji="0" lang="en-US" i="0" u="none" strike="noStrike" cap="none" spc="0" normalizeH="0" baseline="0" noProof="0">
              <a:ln>
                <a:noFill/>
              </a:ln>
              <a:effectLst/>
              <a:uLnTx/>
              <a:uFillTx/>
              <a:latin typeface="Arial"/>
              <a:ea typeface="+mn-ea"/>
              <a:cs typeface="+mn-cs"/>
            </a:rPr>
            <a:t>… how to manage order confirmations</a:t>
          </a:r>
        </a:p>
      </dgm:t>
    </dgm:pt>
    <dgm:pt modelId="{CB65C0DD-6B09-4F7F-9D8D-20BAB2DECFC5}" type="parTrans" cxnId="{6273C14A-939A-4AAC-BA9E-BD3E158C0AED}">
      <dgm:prSet/>
      <dgm:spPr/>
      <dgm:t>
        <a:bodyPr/>
        <a:lstStyle/>
        <a:p>
          <a:endParaRPr lang="en-AU"/>
        </a:p>
      </dgm:t>
    </dgm:pt>
    <dgm:pt modelId="{016138C1-3AEF-455E-8C59-08F5AA848678}" type="sibTrans" cxnId="{6273C14A-939A-4AAC-BA9E-BD3E158C0AED}">
      <dgm:prSet/>
      <dgm:spPr/>
      <dgm:t>
        <a:bodyPr/>
        <a:lstStyle/>
        <a:p>
          <a:endParaRPr lang="en-AU"/>
        </a:p>
      </dgm:t>
    </dgm:pt>
    <dgm:pt modelId="{3CD5F2AB-E4A0-4AD6-B05B-EA7938B9F715}" type="pres">
      <dgm:prSet presAssocID="{E4B761AA-705A-446A-B1CD-FD521F62618E}" presName="root" presStyleCnt="0">
        <dgm:presLayoutVars>
          <dgm:dir/>
          <dgm:resizeHandles val="exact"/>
        </dgm:presLayoutVars>
      </dgm:prSet>
      <dgm:spPr/>
    </dgm:pt>
    <dgm:pt modelId="{76354501-96A0-4120-A247-A63A51F86DB6}" type="pres">
      <dgm:prSet presAssocID="{F5000400-9A2A-4B9E-8414-268B9C53ADEF}" presName="compNode" presStyleCnt="0"/>
      <dgm:spPr/>
    </dgm:pt>
    <dgm:pt modelId="{FA8F4CCA-5739-4418-A76D-F815690CC892}" type="pres">
      <dgm:prSet presAssocID="{F5000400-9A2A-4B9E-8414-268B9C53ADEF}" presName="bgRect" presStyleLbl="bgShp" presStyleIdx="0" presStyleCnt="4"/>
      <dgm:spPr/>
    </dgm:pt>
    <dgm:pt modelId="{461AFE8A-F56A-4434-9E66-61F585B018F1}" type="pres">
      <dgm:prSet presAssocID="{F5000400-9A2A-4B9E-8414-268B9C53ADE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itor"/>
        </a:ext>
      </dgm:extLst>
    </dgm:pt>
    <dgm:pt modelId="{A046EF1A-42CF-4134-863A-C4B9CA96786E}" type="pres">
      <dgm:prSet presAssocID="{F5000400-9A2A-4B9E-8414-268B9C53ADEF}" presName="spaceRect" presStyleCnt="0"/>
      <dgm:spPr/>
    </dgm:pt>
    <dgm:pt modelId="{F9D493A1-B34B-43B1-BF05-5393108FA4B8}" type="pres">
      <dgm:prSet presAssocID="{F5000400-9A2A-4B9E-8414-268B9C53ADEF}" presName="parTx" presStyleLbl="revTx" presStyleIdx="0" presStyleCnt="4">
        <dgm:presLayoutVars>
          <dgm:chMax val="0"/>
          <dgm:chPref val="0"/>
        </dgm:presLayoutVars>
      </dgm:prSet>
      <dgm:spPr/>
    </dgm:pt>
    <dgm:pt modelId="{E069F3F4-CA74-4B29-AE1D-774CEE6736F7}" type="pres">
      <dgm:prSet presAssocID="{F912F146-1FB1-44BD-A4B2-5EA47086EE21}" presName="sibTrans" presStyleCnt="0"/>
      <dgm:spPr/>
    </dgm:pt>
    <dgm:pt modelId="{66A1D4D3-8EBE-4352-80FC-6511EB7CA352}" type="pres">
      <dgm:prSet presAssocID="{041CD17F-9B29-4DC4-83F1-223D16AC4B31}" presName="compNode" presStyleCnt="0"/>
      <dgm:spPr/>
    </dgm:pt>
    <dgm:pt modelId="{46D2F332-455D-4314-A21C-3EFD5B73BF8F}" type="pres">
      <dgm:prSet presAssocID="{041CD17F-9B29-4DC4-83F1-223D16AC4B31}" presName="bgRect" presStyleLbl="bgShp" presStyleIdx="1" presStyleCnt="4"/>
      <dgm:spPr/>
    </dgm:pt>
    <dgm:pt modelId="{AEECDE46-F7B2-42F3-BBEB-4DE8C466F881}" type="pres">
      <dgm:prSet presAssocID="{041CD17F-9B29-4DC4-83F1-223D16AC4B31}"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hopping cart with solid fill"/>
        </a:ext>
      </dgm:extLst>
    </dgm:pt>
    <dgm:pt modelId="{4450908F-4EF1-4597-9DF9-931C7CB7F465}" type="pres">
      <dgm:prSet presAssocID="{041CD17F-9B29-4DC4-83F1-223D16AC4B31}" presName="spaceRect" presStyleCnt="0"/>
      <dgm:spPr/>
    </dgm:pt>
    <dgm:pt modelId="{6A6298FE-413B-4484-8181-283B25254344}" type="pres">
      <dgm:prSet presAssocID="{041CD17F-9B29-4DC4-83F1-223D16AC4B31}" presName="parTx" presStyleLbl="revTx" presStyleIdx="1" presStyleCnt="4">
        <dgm:presLayoutVars>
          <dgm:chMax val="0"/>
          <dgm:chPref val="0"/>
        </dgm:presLayoutVars>
      </dgm:prSet>
      <dgm:spPr/>
    </dgm:pt>
    <dgm:pt modelId="{0209C9FE-084B-4F55-8581-979237E41323}" type="pres">
      <dgm:prSet presAssocID="{016138C1-3AEF-455E-8C59-08F5AA848678}" presName="sibTrans" presStyleCnt="0"/>
      <dgm:spPr/>
    </dgm:pt>
    <dgm:pt modelId="{CCAF8845-DE75-4BEE-8FF0-27403F2E0BB6}" type="pres">
      <dgm:prSet presAssocID="{AA07A0BE-6E5C-43C2-B7A1-CF7826158857}" presName="compNode" presStyleCnt="0"/>
      <dgm:spPr/>
    </dgm:pt>
    <dgm:pt modelId="{B1D6621E-E62D-483A-B2E6-D97B92B214A5}" type="pres">
      <dgm:prSet presAssocID="{AA07A0BE-6E5C-43C2-B7A1-CF7826158857}" presName="bgRect" presStyleLbl="bgShp" presStyleIdx="2" presStyleCnt="4"/>
      <dgm:spPr/>
    </dgm:pt>
    <dgm:pt modelId="{D1BAF9E8-8D9F-4ACE-A5F8-D6D70F72BDB3}" type="pres">
      <dgm:prSet presAssocID="{AA07A0BE-6E5C-43C2-B7A1-CF78261588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ist with solid fill"/>
        </a:ext>
      </dgm:extLst>
    </dgm:pt>
    <dgm:pt modelId="{DDBBF614-D4AC-4BEA-A110-B7CE872CA5E5}" type="pres">
      <dgm:prSet presAssocID="{AA07A0BE-6E5C-43C2-B7A1-CF7826158857}" presName="spaceRect" presStyleCnt="0"/>
      <dgm:spPr/>
    </dgm:pt>
    <dgm:pt modelId="{8972C3C2-6129-4CBD-8D50-6EE32BC39C44}" type="pres">
      <dgm:prSet presAssocID="{AA07A0BE-6E5C-43C2-B7A1-CF7826158857}" presName="parTx" presStyleLbl="revTx" presStyleIdx="2" presStyleCnt="4">
        <dgm:presLayoutVars>
          <dgm:chMax val="0"/>
          <dgm:chPref val="0"/>
        </dgm:presLayoutVars>
      </dgm:prSet>
      <dgm:spPr/>
    </dgm:pt>
    <dgm:pt modelId="{537FC189-C7A9-4E3C-805E-F48C651F0989}" type="pres">
      <dgm:prSet presAssocID="{E3B3FF8F-F17F-4FE7-97C3-52E364C1CE9C}" presName="sibTrans" presStyleCnt="0"/>
      <dgm:spPr/>
    </dgm:pt>
    <dgm:pt modelId="{1E050F38-FE12-413E-9214-7F89EE240E5B}" type="pres">
      <dgm:prSet presAssocID="{8A901267-E847-4B21-8885-B2FFAECBBD5C}" presName="compNode" presStyleCnt="0"/>
      <dgm:spPr/>
    </dgm:pt>
    <dgm:pt modelId="{3CEE1331-B90E-4917-B700-A08B45EDD640}" type="pres">
      <dgm:prSet presAssocID="{8A901267-E847-4B21-8885-B2FFAECBBD5C}" presName="bgRect" presStyleLbl="bgShp" presStyleIdx="3" presStyleCnt="4"/>
      <dgm:spPr/>
    </dgm:pt>
    <dgm:pt modelId="{9AB73B37-BE52-4594-8426-F61B53550352}" type="pres">
      <dgm:prSet presAssocID="{8A901267-E847-4B21-8885-B2FFAECBBD5C}"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onitor with solid fill"/>
        </a:ext>
      </dgm:extLst>
    </dgm:pt>
    <dgm:pt modelId="{C815B452-C78D-4760-8E0C-9BD5AA1E4B0D}" type="pres">
      <dgm:prSet presAssocID="{8A901267-E847-4B21-8885-B2FFAECBBD5C}" presName="spaceRect" presStyleCnt="0"/>
      <dgm:spPr/>
    </dgm:pt>
    <dgm:pt modelId="{85708A95-5752-451A-953C-9AAD0A08D35D}" type="pres">
      <dgm:prSet presAssocID="{8A901267-E847-4B21-8885-B2FFAECBBD5C}" presName="parTx" presStyleLbl="revTx" presStyleIdx="3" presStyleCnt="4">
        <dgm:presLayoutVars>
          <dgm:chMax val="0"/>
          <dgm:chPref val="0"/>
        </dgm:presLayoutVars>
      </dgm:prSet>
      <dgm:spPr/>
    </dgm:pt>
  </dgm:ptLst>
  <dgm:cxnLst>
    <dgm:cxn modelId="{030CB267-0A5B-455F-B6B9-DEBF11273EF6}" srcId="{E4B761AA-705A-446A-B1CD-FD521F62618E}" destId="{AA07A0BE-6E5C-43C2-B7A1-CF7826158857}" srcOrd="2" destOrd="0" parTransId="{A020482A-5EDA-4BA8-8DA3-37755977569A}" sibTransId="{E3B3FF8F-F17F-4FE7-97C3-52E364C1CE9C}"/>
    <dgm:cxn modelId="{90807648-99B0-46E1-ACCE-ED9AF2F96066}" type="presOf" srcId="{F5000400-9A2A-4B9E-8414-268B9C53ADEF}" destId="{F9D493A1-B34B-43B1-BF05-5393108FA4B8}" srcOrd="0" destOrd="0" presId="urn:microsoft.com/office/officeart/2018/2/layout/IconVerticalSolidList"/>
    <dgm:cxn modelId="{0929554A-44AD-465D-9C4C-F86B46BA5903}" type="presOf" srcId="{E4B761AA-705A-446A-B1CD-FD521F62618E}" destId="{3CD5F2AB-E4A0-4AD6-B05B-EA7938B9F715}" srcOrd="0" destOrd="0" presId="urn:microsoft.com/office/officeart/2018/2/layout/IconVerticalSolidList"/>
    <dgm:cxn modelId="{6273C14A-939A-4AAC-BA9E-BD3E158C0AED}" srcId="{E4B761AA-705A-446A-B1CD-FD521F62618E}" destId="{041CD17F-9B29-4DC4-83F1-223D16AC4B31}" srcOrd="1" destOrd="0" parTransId="{CB65C0DD-6B09-4F7F-9D8D-20BAB2DECFC5}" sibTransId="{016138C1-3AEF-455E-8C59-08F5AA848678}"/>
    <dgm:cxn modelId="{68CB2B4B-C83A-41C4-9262-6A7FCE62BF71}" type="presOf" srcId="{041CD17F-9B29-4DC4-83F1-223D16AC4B31}" destId="{6A6298FE-413B-4484-8181-283B25254344}" srcOrd="0" destOrd="0" presId="urn:microsoft.com/office/officeart/2018/2/layout/IconVerticalSolidList"/>
    <dgm:cxn modelId="{5A214C7C-8ABA-460E-B154-83AF28C99091}" type="presOf" srcId="{8A901267-E847-4B21-8885-B2FFAECBBD5C}" destId="{85708A95-5752-451A-953C-9AAD0A08D35D}" srcOrd="0" destOrd="0" presId="urn:microsoft.com/office/officeart/2018/2/layout/IconVerticalSolidList"/>
    <dgm:cxn modelId="{BE349393-8DB4-4DAF-8C81-75FD2B44B988}" srcId="{E4B761AA-705A-446A-B1CD-FD521F62618E}" destId="{8A901267-E847-4B21-8885-B2FFAECBBD5C}" srcOrd="3" destOrd="0" parTransId="{B384383E-EC15-4FE5-948A-360CA2CD063B}" sibTransId="{610DC1BD-E3F6-412C-867C-7D7628D04FA8}"/>
    <dgm:cxn modelId="{C3F320A8-014D-43E6-907C-724B3F44A9FE}" type="presOf" srcId="{AA07A0BE-6E5C-43C2-B7A1-CF7826158857}" destId="{8972C3C2-6129-4CBD-8D50-6EE32BC39C44}" srcOrd="0" destOrd="0" presId="urn:microsoft.com/office/officeart/2018/2/layout/IconVerticalSolidList"/>
    <dgm:cxn modelId="{C1113BA8-749C-459E-B901-FE375F570E45}" srcId="{E4B761AA-705A-446A-B1CD-FD521F62618E}" destId="{F5000400-9A2A-4B9E-8414-268B9C53ADEF}" srcOrd="0" destOrd="0" parTransId="{02777D5E-F366-49E1-BCD3-07D3C17AD09C}" sibTransId="{F912F146-1FB1-44BD-A4B2-5EA47086EE21}"/>
    <dgm:cxn modelId="{CE35B0B6-E82A-43F8-92AC-5F965263461E}" type="presParOf" srcId="{3CD5F2AB-E4A0-4AD6-B05B-EA7938B9F715}" destId="{76354501-96A0-4120-A247-A63A51F86DB6}" srcOrd="0" destOrd="0" presId="urn:microsoft.com/office/officeart/2018/2/layout/IconVerticalSolidList"/>
    <dgm:cxn modelId="{0B47E0CE-8BF5-4C76-A5E2-A6838BBD1CC9}" type="presParOf" srcId="{76354501-96A0-4120-A247-A63A51F86DB6}" destId="{FA8F4CCA-5739-4418-A76D-F815690CC892}" srcOrd="0" destOrd="0" presId="urn:microsoft.com/office/officeart/2018/2/layout/IconVerticalSolidList"/>
    <dgm:cxn modelId="{5EDAF507-F3BA-4432-A792-B07FC989D29A}" type="presParOf" srcId="{76354501-96A0-4120-A247-A63A51F86DB6}" destId="{461AFE8A-F56A-4434-9E66-61F585B018F1}" srcOrd="1" destOrd="0" presId="urn:microsoft.com/office/officeart/2018/2/layout/IconVerticalSolidList"/>
    <dgm:cxn modelId="{ACB75B0A-3ECB-4C76-B0D2-119F8CE29FCA}" type="presParOf" srcId="{76354501-96A0-4120-A247-A63A51F86DB6}" destId="{A046EF1A-42CF-4134-863A-C4B9CA96786E}" srcOrd="2" destOrd="0" presId="urn:microsoft.com/office/officeart/2018/2/layout/IconVerticalSolidList"/>
    <dgm:cxn modelId="{323F58FC-977C-4B62-96B3-03054AF660E8}" type="presParOf" srcId="{76354501-96A0-4120-A247-A63A51F86DB6}" destId="{F9D493A1-B34B-43B1-BF05-5393108FA4B8}" srcOrd="3" destOrd="0" presId="urn:microsoft.com/office/officeart/2018/2/layout/IconVerticalSolidList"/>
    <dgm:cxn modelId="{EC0A7A50-48C2-425F-BCC1-1AB81D794D40}" type="presParOf" srcId="{3CD5F2AB-E4A0-4AD6-B05B-EA7938B9F715}" destId="{E069F3F4-CA74-4B29-AE1D-774CEE6736F7}" srcOrd="1" destOrd="0" presId="urn:microsoft.com/office/officeart/2018/2/layout/IconVerticalSolidList"/>
    <dgm:cxn modelId="{B2A8D60C-6551-416F-8F5E-CF27F3FB14D8}" type="presParOf" srcId="{3CD5F2AB-E4A0-4AD6-B05B-EA7938B9F715}" destId="{66A1D4D3-8EBE-4352-80FC-6511EB7CA352}" srcOrd="2" destOrd="0" presId="urn:microsoft.com/office/officeart/2018/2/layout/IconVerticalSolidList"/>
    <dgm:cxn modelId="{2BC369A4-3386-42EB-B8E1-C612D82F15D5}" type="presParOf" srcId="{66A1D4D3-8EBE-4352-80FC-6511EB7CA352}" destId="{46D2F332-455D-4314-A21C-3EFD5B73BF8F}" srcOrd="0" destOrd="0" presId="urn:microsoft.com/office/officeart/2018/2/layout/IconVerticalSolidList"/>
    <dgm:cxn modelId="{8B3386CA-E2CD-4274-A4B1-91AE51BF5172}" type="presParOf" srcId="{66A1D4D3-8EBE-4352-80FC-6511EB7CA352}" destId="{AEECDE46-F7B2-42F3-BBEB-4DE8C466F881}" srcOrd="1" destOrd="0" presId="urn:microsoft.com/office/officeart/2018/2/layout/IconVerticalSolidList"/>
    <dgm:cxn modelId="{59DE2A5F-1E57-4B2F-AB60-48731704FB20}" type="presParOf" srcId="{66A1D4D3-8EBE-4352-80FC-6511EB7CA352}" destId="{4450908F-4EF1-4597-9DF9-931C7CB7F465}" srcOrd="2" destOrd="0" presId="urn:microsoft.com/office/officeart/2018/2/layout/IconVerticalSolidList"/>
    <dgm:cxn modelId="{31B0A950-EE9B-4C71-B666-D23C7B8FC907}" type="presParOf" srcId="{66A1D4D3-8EBE-4352-80FC-6511EB7CA352}" destId="{6A6298FE-413B-4484-8181-283B25254344}" srcOrd="3" destOrd="0" presId="urn:microsoft.com/office/officeart/2018/2/layout/IconVerticalSolidList"/>
    <dgm:cxn modelId="{78A5DE94-BDD7-4956-9F22-A984D6E9F427}" type="presParOf" srcId="{3CD5F2AB-E4A0-4AD6-B05B-EA7938B9F715}" destId="{0209C9FE-084B-4F55-8581-979237E41323}" srcOrd="3" destOrd="0" presId="urn:microsoft.com/office/officeart/2018/2/layout/IconVerticalSolidList"/>
    <dgm:cxn modelId="{99C3530C-CFC8-4EA5-BA0C-61FB95498BA0}" type="presParOf" srcId="{3CD5F2AB-E4A0-4AD6-B05B-EA7938B9F715}" destId="{CCAF8845-DE75-4BEE-8FF0-27403F2E0BB6}" srcOrd="4" destOrd="0" presId="urn:microsoft.com/office/officeart/2018/2/layout/IconVerticalSolidList"/>
    <dgm:cxn modelId="{FF2AEE2E-6CFE-42FE-BF0E-C4BA68627506}" type="presParOf" srcId="{CCAF8845-DE75-4BEE-8FF0-27403F2E0BB6}" destId="{B1D6621E-E62D-483A-B2E6-D97B92B214A5}" srcOrd="0" destOrd="0" presId="urn:microsoft.com/office/officeart/2018/2/layout/IconVerticalSolidList"/>
    <dgm:cxn modelId="{9BB8EF2D-1B82-4A8B-9450-BE8B302AC7C9}" type="presParOf" srcId="{CCAF8845-DE75-4BEE-8FF0-27403F2E0BB6}" destId="{D1BAF9E8-8D9F-4ACE-A5F8-D6D70F72BDB3}" srcOrd="1" destOrd="0" presId="urn:microsoft.com/office/officeart/2018/2/layout/IconVerticalSolidList"/>
    <dgm:cxn modelId="{B7A26AE7-6BB9-489B-87CD-968EF296FF2D}" type="presParOf" srcId="{CCAF8845-DE75-4BEE-8FF0-27403F2E0BB6}" destId="{DDBBF614-D4AC-4BEA-A110-B7CE872CA5E5}" srcOrd="2" destOrd="0" presId="urn:microsoft.com/office/officeart/2018/2/layout/IconVerticalSolidList"/>
    <dgm:cxn modelId="{B2414BA8-BF9E-4F85-966E-F87E3ABF1B70}" type="presParOf" srcId="{CCAF8845-DE75-4BEE-8FF0-27403F2E0BB6}" destId="{8972C3C2-6129-4CBD-8D50-6EE32BC39C44}" srcOrd="3" destOrd="0" presId="urn:microsoft.com/office/officeart/2018/2/layout/IconVerticalSolidList"/>
    <dgm:cxn modelId="{5B3082F2-5823-4187-BFBA-1BCF0B457A55}" type="presParOf" srcId="{3CD5F2AB-E4A0-4AD6-B05B-EA7938B9F715}" destId="{537FC189-C7A9-4E3C-805E-F48C651F0989}" srcOrd="5" destOrd="0" presId="urn:microsoft.com/office/officeart/2018/2/layout/IconVerticalSolidList"/>
    <dgm:cxn modelId="{149FB966-B61D-41C2-9B15-83101D43D05E}" type="presParOf" srcId="{3CD5F2AB-E4A0-4AD6-B05B-EA7938B9F715}" destId="{1E050F38-FE12-413E-9214-7F89EE240E5B}" srcOrd="6" destOrd="0" presId="urn:microsoft.com/office/officeart/2018/2/layout/IconVerticalSolidList"/>
    <dgm:cxn modelId="{144C73C7-C124-46AC-B5D4-5DC8B136D0F2}" type="presParOf" srcId="{1E050F38-FE12-413E-9214-7F89EE240E5B}" destId="{3CEE1331-B90E-4917-B700-A08B45EDD640}" srcOrd="0" destOrd="0" presId="urn:microsoft.com/office/officeart/2018/2/layout/IconVerticalSolidList"/>
    <dgm:cxn modelId="{6C277ADC-A60F-4FD6-A14B-A7C7EF81BFD1}" type="presParOf" srcId="{1E050F38-FE12-413E-9214-7F89EE240E5B}" destId="{9AB73B37-BE52-4594-8426-F61B53550352}" srcOrd="1" destOrd="0" presId="urn:microsoft.com/office/officeart/2018/2/layout/IconVerticalSolidList"/>
    <dgm:cxn modelId="{CDE70459-B5AD-4C14-AAC6-121CD604F299}" type="presParOf" srcId="{1E050F38-FE12-413E-9214-7F89EE240E5B}" destId="{C815B452-C78D-4760-8E0C-9BD5AA1E4B0D}" srcOrd="2" destOrd="0" presId="urn:microsoft.com/office/officeart/2018/2/layout/IconVerticalSolidList"/>
    <dgm:cxn modelId="{8D5C0185-4930-41AC-AA12-238DD1C23AE8}" type="presParOf" srcId="{1E050F38-FE12-413E-9214-7F89EE240E5B}" destId="{85708A95-5752-451A-953C-9AAD0A08D35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B761AA-705A-446A-B1CD-FD521F62618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5000400-9A2A-4B9E-8414-268B9C53ADEF}">
      <dgm:prSet/>
      <dgm:spPr/>
      <dgm:t>
        <a:bodyPr/>
        <a:lstStyle/>
        <a:p>
          <a:r>
            <a:rPr lang="en-US" i="0" baseline="0"/>
            <a:t>… how to search for purchase orders</a:t>
          </a:r>
          <a:endParaRPr lang="en-US"/>
        </a:p>
      </dgm:t>
    </dgm:pt>
    <dgm:pt modelId="{02777D5E-F366-49E1-BCD3-07D3C17AD09C}" type="parTrans" cxnId="{C1113BA8-749C-459E-B901-FE375F570E45}">
      <dgm:prSet/>
      <dgm:spPr/>
      <dgm:t>
        <a:bodyPr/>
        <a:lstStyle/>
        <a:p>
          <a:endParaRPr lang="en-US"/>
        </a:p>
      </dgm:t>
    </dgm:pt>
    <dgm:pt modelId="{F912F146-1FB1-44BD-A4B2-5EA47086EE21}" type="sibTrans" cxnId="{C1113BA8-749C-459E-B901-FE375F570E45}">
      <dgm:prSet/>
      <dgm:spPr/>
      <dgm:t>
        <a:bodyPr/>
        <a:lstStyle/>
        <a:p>
          <a:endParaRPr lang="en-US"/>
        </a:p>
      </dgm:t>
    </dgm:pt>
    <dgm:pt modelId="{AA07A0BE-6E5C-43C2-B7A1-CF7826158857}">
      <dgm:prSet/>
      <dgm:spPr/>
      <dgm:t>
        <a:bodyPr/>
        <a:lstStyle/>
        <a:p>
          <a:r>
            <a:rPr lang="en-US" i="0" baseline="0"/>
            <a:t>… how to view purchase order details</a:t>
          </a:r>
          <a:endParaRPr lang="en-US"/>
        </a:p>
      </dgm:t>
    </dgm:pt>
    <dgm:pt modelId="{A020482A-5EDA-4BA8-8DA3-37755977569A}" type="parTrans" cxnId="{030CB267-0A5B-455F-B6B9-DEBF11273EF6}">
      <dgm:prSet/>
      <dgm:spPr/>
      <dgm:t>
        <a:bodyPr/>
        <a:lstStyle/>
        <a:p>
          <a:endParaRPr lang="en-US"/>
        </a:p>
      </dgm:t>
    </dgm:pt>
    <dgm:pt modelId="{E3B3FF8F-F17F-4FE7-97C3-52E364C1CE9C}" type="sibTrans" cxnId="{030CB267-0A5B-455F-B6B9-DEBF11273EF6}">
      <dgm:prSet/>
      <dgm:spPr/>
      <dgm:t>
        <a:bodyPr/>
        <a:lstStyle/>
        <a:p>
          <a:endParaRPr lang="en-US"/>
        </a:p>
      </dgm:t>
    </dgm:pt>
    <dgm:pt modelId="{8A901267-E847-4B21-8885-B2FFAECBBD5C}">
      <dgm:prSet/>
      <dgm:spPr/>
      <dgm:t>
        <a:bodyPr/>
        <a:lstStyle/>
        <a:p>
          <a:r>
            <a:rPr lang="en-US" i="0" baseline="0"/>
            <a:t>… purchase order content and fields description</a:t>
          </a:r>
          <a:endParaRPr lang="en-US"/>
        </a:p>
      </dgm:t>
    </dgm:pt>
    <dgm:pt modelId="{B384383E-EC15-4FE5-948A-360CA2CD063B}" type="parTrans" cxnId="{BE349393-8DB4-4DAF-8C81-75FD2B44B988}">
      <dgm:prSet/>
      <dgm:spPr/>
      <dgm:t>
        <a:bodyPr/>
        <a:lstStyle/>
        <a:p>
          <a:endParaRPr lang="en-US"/>
        </a:p>
      </dgm:t>
    </dgm:pt>
    <dgm:pt modelId="{610DC1BD-E3F6-412C-867C-7D7628D04FA8}" type="sibTrans" cxnId="{BE349393-8DB4-4DAF-8C81-75FD2B44B988}">
      <dgm:prSet/>
      <dgm:spPr/>
      <dgm:t>
        <a:bodyPr/>
        <a:lstStyle/>
        <a:p>
          <a:endParaRPr lang="en-US"/>
        </a:p>
      </dgm:t>
    </dgm:pt>
    <dgm:pt modelId="{3CD5F2AB-E4A0-4AD6-B05B-EA7938B9F715}" type="pres">
      <dgm:prSet presAssocID="{E4B761AA-705A-446A-B1CD-FD521F62618E}" presName="root" presStyleCnt="0">
        <dgm:presLayoutVars>
          <dgm:dir/>
          <dgm:resizeHandles val="exact"/>
        </dgm:presLayoutVars>
      </dgm:prSet>
      <dgm:spPr/>
    </dgm:pt>
    <dgm:pt modelId="{76354501-96A0-4120-A247-A63A51F86DB6}" type="pres">
      <dgm:prSet presAssocID="{F5000400-9A2A-4B9E-8414-268B9C53ADEF}" presName="compNode" presStyleCnt="0"/>
      <dgm:spPr/>
    </dgm:pt>
    <dgm:pt modelId="{FA8F4CCA-5739-4418-A76D-F815690CC892}" type="pres">
      <dgm:prSet presAssocID="{F5000400-9A2A-4B9E-8414-268B9C53ADEF}" presName="bgRect" presStyleLbl="bgShp" presStyleIdx="0" presStyleCnt="3"/>
      <dgm:spPr/>
    </dgm:pt>
    <dgm:pt modelId="{461AFE8A-F56A-4434-9E66-61F585B018F1}" type="pres">
      <dgm:prSet presAssocID="{F5000400-9A2A-4B9E-8414-268B9C53ADE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A046EF1A-42CF-4134-863A-C4B9CA96786E}" type="pres">
      <dgm:prSet presAssocID="{F5000400-9A2A-4B9E-8414-268B9C53ADEF}" presName="spaceRect" presStyleCnt="0"/>
      <dgm:spPr/>
    </dgm:pt>
    <dgm:pt modelId="{F9D493A1-B34B-43B1-BF05-5393108FA4B8}" type="pres">
      <dgm:prSet presAssocID="{F5000400-9A2A-4B9E-8414-268B9C53ADEF}" presName="parTx" presStyleLbl="revTx" presStyleIdx="0" presStyleCnt="3">
        <dgm:presLayoutVars>
          <dgm:chMax val="0"/>
          <dgm:chPref val="0"/>
        </dgm:presLayoutVars>
      </dgm:prSet>
      <dgm:spPr/>
    </dgm:pt>
    <dgm:pt modelId="{E069F3F4-CA74-4B29-AE1D-774CEE6736F7}" type="pres">
      <dgm:prSet presAssocID="{F912F146-1FB1-44BD-A4B2-5EA47086EE21}" presName="sibTrans" presStyleCnt="0"/>
      <dgm:spPr/>
    </dgm:pt>
    <dgm:pt modelId="{CCAF8845-DE75-4BEE-8FF0-27403F2E0BB6}" type="pres">
      <dgm:prSet presAssocID="{AA07A0BE-6E5C-43C2-B7A1-CF7826158857}" presName="compNode" presStyleCnt="0"/>
      <dgm:spPr/>
    </dgm:pt>
    <dgm:pt modelId="{B1D6621E-E62D-483A-B2E6-D97B92B214A5}" type="pres">
      <dgm:prSet presAssocID="{AA07A0BE-6E5C-43C2-B7A1-CF7826158857}" presName="bgRect" presStyleLbl="bgShp" presStyleIdx="1" presStyleCnt="3"/>
      <dgm:spPr/>
    </dgm:pt>
    <dgm:pt modelId="{D1BAF9E8-8D9F-4ACE-A5F8-D6D70F72BDB3}" type="pres">
      <dgm:prSet presAssocID="{AA07A0BE-6E5C-43C2-B7A1-CF782615885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opping cart"/>
        </a:ext>
      </dgm:extLst>
    </dgm:pt>
    <dgm:pt modelId="{DDBBF614-D4AC-4BEA-A110-B7CE872CA5E5}" type="pres">
      <dgm:prSet presAssocID="{AA07A0BE-6E5C-43C2-B7A1-CF7826158857}" presName="spaceRect" presStyleCnt="0"/>
      <dgm:spPr/>
    </dgm:pt>
    <dgm:pt modelId="{8972C3C2-6129-4CBD-8D50-6EE32BC39C44}" type="pres">
      <dgm:prSet presAssocID="{AA07A0BE-6E5C-43C2-B7A1-CF7826158857}" presName="parTx" presStyleLbl="revTx" presStyleIdx="1" presStyleCnt="3">
        <dgm:presLayoutVars>
          <dgm:chMax val="0"/>
          <dgm:chPref val="0"/>
        </dgm:presLayoutVars>
      </dgm:prSet>
      <dgm:spPr/>
    </dgm:pt>
    <dgm:pt modelId="{537FC189-C7A9-4E3C-805E-F48C651F0989}" type="pres">
      <dgm:prSet presAssocID="{E3B3FF8F-F17F-4FE7-97C3-52E364C1CE9C}" presName="sibTrans" presStyleCnt="0"/>
      <dgm:spPr/>
    </dgm:pt>
    <dgm:pt modelId="{1E050F38-FE12-413E-9214-7F89EE240E5B}" type="pres">
      <dgm:prSet presAssocID="{8A901267-E847-4B21-8885-B2FFAECBBD5C}" presName="compNode" presStyleCnt="0"/>
      <dgm:spPr/>
    </dgm:pt>
    <dgm:pt modelId="{3CEE1331-B90E-4917-B700-A08B45EDD640}" type="pres">
      <dgm:prSet presAssocID="{8A901267-E847-4B21-8885-B2FFAECBBD5C}" presName="bgRect" presStyleLbl="bgShp" presStyleIdx="2" presStyleCnt="3"/>
      <dgm:spPr/>
    </dgm:pt>
    <dgm:pt modelId="{9AB73B37-BE52-4594-8426-F61B53550352}" type="pres">
      <dgm:prSet presAssocID="{8A901267-E847-4B21-8885-B2FFAECBBD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st"/>
        </a:ext>
      </dgm:extLst>
    </dgm:pt>
    <dgm:pt modelId="{C815B452-C78D-4760-8E0C-9BD5AA1E4B0D}" type="pres">
      <dgm:prSet presAssocID="{8A901267-E847-4B21-8885-B2FFAECBBD5C}" presName="spaceRect" presStyleCnt="0"/>
      <dgm:spPr/>
    </dgm:pt>
    <dgm:pt modelId="{85708A95-5752-451A-953C-9AAD0A08D35D}" type="pres">
      <dgm:prSet presAssocID="{8A901267-E847-4B21-8885-B2FFAECBBD5C}" presName="parTx" presStyleLbl="revTx" presStyleIdx="2" presStyleCnt="3">
        <dgm:presLayoutVars>
          <dgm:chMax val="0"/>
          <dgm:chPref val="0"/>
        </dgm:presLayoutVars>
      </dgm:prSet>
      <dgm:spPr/>
    </dgm:pt>
  </dgm:ptLst>
  <dgm:cxnLst>
    <dgm:cxn modelId="{030CB267-0A5B-455F-B6B9-DEBF11273EF6}" srcId="{E4B761AA-705A-446A-B1CD-FD521F62618E}" destId="{AA07A0BE-6E5C-43C2-B7A1-CF7826158857}" srcOrd="1" destOrd="0" parTransId="{A020482A-5EDA-4BA8-8DA3-37755977569A}" sibTransId="{E3B3FF8F-F17F-4FE7-97C3-52E364C1CE9C}"/>
    <dgm:cxn modelId="{90807648-99B0-46E1-ACCE-ED9AF2F96066}" type="presOf" srcId="{F5000400-9A2A-4B9E-8414-268B9C53ADEF}" destId="{F9D493A1-B34B-43B1-BF05-5393108FA4B8}" srcOrd="0" destOrd="0" presId="urn:microsoft.com/office/officeart/2018/2/layout/IconVerticalSolidList"/>
    <dgm:cxn modelId="{0929554A-44AD-465D-9C4C-F86B46BA5903}" type="presOf" srcId="{E4B761AA-705A-446A-B1CD-FD521F62618E}" destId="{3CD5F2AB-E4A0-4AD6-B05B-EA7938B9F715}" srcOrd="0" destOrd="0" presId="urn:microsoft.com/office/officeart/2018/2/layout/IconVerticalSolidList"/>
    <dgm:cxn modelId="{5A214C7C-8ABA-460E-B154-83AF28C99091}" type="presOf" srcId="{8A901267-E847-4B21-8885-B2FFAECBBD5C}" destId="{85708A95-5752-451A-953C-9AAD0A08D35D}" srcOrd="0" destOrd="0" presId="urn:microsoft.com/office/officeart/2018/2/layout/IconVerticalSolidList"/>
    <dgm:cxn modelId="{BE349393-8DB4-4DAF-8C81-75FD2B44B988}" srcId="{E4B761AA-705A-446A-B1CD-FD521F62618E}" destId="{8A901267-E847-4B21-8885-B2FFAECBBD5C}" srcOrd="2" destOrd="0" parTransId="{B384383E-EC15-4FE5-948A-360CA2CD063B}" sibTransId="{610DC1BD-E3F6-412C-867C-7D7628D04FA8}"/>
    <dgm:cxn modelId="{C3F320A8-014D-43E6-907C-724B3F44A9FE}" type="presOf" srcId="{AA07A0BE-6E5C-43C2-B7A1-CF7826158857}" destId="{8972C3C2-6129-4CBD-8D50-6EE32BC39C44}" srcOrd="0" destOrd="0" presId="urn:microsoft.com/office/officeart/2018/2/layout/IconVerticalSolidList"/>
    <dgm:cxn modelId="{C1113BA8-749C-459E-B901-FE375F570E45}" srcId="{E4B761AA-705A-446A-B1CD-FD521F62618E}" destId="{F5000400-9A2A-4B9E-8414-268B9C53ADEF}" srcOrd="0" destOrd="0" parTransId="{02777D5E-F366-49E1-BCD3-07D3C17AD09C}" sibTransId="{F912F146-1FB1-44BD-A4B2-5EA47086EE21}"/>
    <dgm:cxn modelId="{CE35B0B6-E82A-43F8-92AC-5F965263461E}" type="presParOf" srcId="{3CD5F2AB-E4A0-4AD6-B05B-EA7938B9F715}" destId="{76354501-96A0-4120-A247-A63A51F86DB6}" srcOrd="0" destOrd="0" presId="urn:microsoft.com/office/officeart/2018/2/layout/IconVerticalSolidList"/>
    <dgm:cxn modelId="{0B47E0CE-8BF5-4C76-A5E2-A6838BBD1CC9}" type="presParOf" srcId="{76354501-96A0-4120-A247-A63A51F86DB6}" destId="{FA8F4CCA-5739-4418-A76D-F815690CC892}" srcOrd="0" destOrd="0" presId="urn:microsoft.com/office/officeart/2018/2/layout/IconVerticalSolidList"/>
    <dgm:cxn modelId="{5EDAF507-F3BA-4432-A792-B07FC989D29A}" type="presParOf" srcId="{76354501-96A0-4120-A247-A63A51F86DB6}" destId="{461AFE8A-F56A-4434-9E66-61F585B018F1}" srcOrd="1" destOrd="0" presId="urn:microsoft.com/office/officeart/2018/2/layout/IconVerticalSolidList"/>
    <dgm:cxn modelId="{ACB75B0A-3ECB-4C76-B0D2-119F8CE29FCA}" type="presParOf" srcId="{76354501-96A0-4120-A247-A63A51F86DB6}" destId="{A046EF1A-42CF-4134-863A-C4B9CA96786E}" srcOrd="2" destOrd="0" presId="urn:microsoft.com/office/officeart/2018/2/layout/IconVerticalSolidList"/>
    <dgm:cxn modelId="{323F58FC-977C-4B62-96B3-03054AF660E8}" type="presParOf" srcId="{76354501-96A0-4120-A247-A63A51F86DB6}" destId="{F9D493A1-B34B-43B1-BF05-5393108FA4B8}" srcOrd="3" destOrd="0" presId="urn:microsoft.com/office/officeart/2018/2/layout/IconVerticalSolidList"/>
    <dgm:cxn modelId="{EC0A7A50-48C2-425F-BCC1-1AB81D794D40}" type="presParOf" srcId="{3CD5F2AB-E4A0-4AD6-B05B-EA7938B9F715}" destId="{E069F3F4-CA74-4B29-AE1D-774CEE6736F7}" srcOrd="1" destOrd="0" presId="urn:microsoft.com/office/officeart/2018/2/layout/IconVerticalSolidList"/>
    <dgm:cxn modelId="{99C3530C-CFC8-4EA5-BA0C-61FB95498BA0}" type="presParOf" srcId="{3CD5F2AB-E4A0-4AD6-B05B-EA7938B9F715}" destId="{CCAF8845-DE75-4BEE-8FF0-27403F2E0BB6}" srcOrd="2" destOrd="0" presId="urn:microsoft.com/office/officeart/2018/2/layout/IconVerticalSolidList"/>
    <dgm:cxn modelId="{FF2AEE2E-6CFE-42FE-BF0E-C4BA68627506}" type="presParOf" srcId="{CCAF8845-DE75-4BEE-8FF0-27403F2E0BB6}" destId="{B1D6621E-E62D-483A-B2E6-D97B92B214A5}" srcOrd="0" destOrd="0" presId="urn:microsoft.com/office/officeart/2018/2/layout/IconVerticalSolidList"/>
    <dgm:cxn modelId="{9BB8EF2D-1B82-4A8B-9450-BE8B302AC7C9}" type="presParOf" srcId="{CCAF8845-DE75-4BEE-8FF0-27403F2E0BB6}" destId="{D1BAF9E8-8D9F-4ACE-A5F8-D6D70F72BDB3}" srcOrd="1" destOrd="0" presId="urn:microsoft.com/office/officeart/2018/2/layout/IconVerticalSolidList"/>
    <dgm:cxn modelId="{B7A26AE7-6BB9-489B-87CD-968EF296FF2D}" type="presParOf" srcId="{CCAF8845-DE75-4BEE-8FF0-27403F2E0BB6}" destId="{DDBBF614-D4AC-4BEA-A110-B7CE872CA5E5}" srcOrd="2" destOrd="0" presId="urn:microsoft.com/office/officeart/2018/2/layout/IconVerticalSolidList"/>
    <dgm:cxn modelId="{B2414BA8-BF9E-4F85-966E-F87E3ABF1B70}" type="presParOf" srcId="{CCAF8845-DE75-4BEE-8FF0-27403F2E0BB6}" destId="{8972C3C2-6129-4CBD-8D50-6EE32BC39C44}" srcOrd="3" destOrd="0" presId="urn:microsoft.com/office/officeart/2018/2/layout/IconVerticalSolidList"/>
    <dgm:cxn modelId="{5B3082F2-5823-4187-BFBA-1BCF0B457A55}" type="presParOf" srcId="{3CD5F2AB-E4A0-4AD6-B05B-EA7938B9F715}" destId="{537FC189-C7A9-4E3C-805E-F48C651F0989}" srcOrd="3" destOrd="0" presId="urn:microsoft.com/office/officeart/2018/2/layout/IconVerticalSolidList"/>
    <dgm:cxn modelId="{149FB966-B61D-41C2-9B15-83101D43D05E}" type="presParOf" srcId="{3CD5F2AB-E4A0-4AD6-B05B-EA7938B9F715}" destId="{1E050F38-FE12-413E-9214-7F89EE240E5B}" srcOrd="4" destOrd="0" presId="urn:microsoft.com/office/officeart/2018/2/layout/IconVerticalSolidList"/>
    <dgm:cxn modelId="{144C73C7-C124-46AC-B5D4-5DC8B136D0F2}" type="presParOf" srcId="{1E050F38-FE12-413E-9214-7F89EE240E5B}" destId="{3CEE1331-B90E-4917-B700-A08B45EDD640}" srcOrd="0" destOrd="0" presId="urn:microsoft.com/office/officeart/2018/2/layout/IconVerticalSolidList"/>
    <dgm:cxn modelId="{6C277ADC-A60F-4FD6-A14B-A7C7EF81BFD1}" type="presParOf" srcId="{1E050F38-FE12-413E-9214-7F89EE240E5B}" destId="{9AB73B37-BE52-4594-8426-F61B53550352}" srcOrd="1" destOrd="0" presId="urn:microsoft.com/office/officeart/2018/2/layout/IconVerticalSolidList"/>
    <dgm:cxn modelId="{CDE70459-B5AD-4C14-AAC6-121CD604F299}" type="presParOf" srcId="{1E050F38-FE12-413E-9214-7F89EE240E5B}" destId="{C815B452-C78D-4760-8E0C-9BD5AA1E4B0D}" srcOrd="2" destOrd="0" presId="urn:microsoft.com/office/officeart/2018/2/layout/IconVerticalSolidList"/>
    <dgm:cxn modelId="{8D5C0185-4930-41AC-AA12-238DD1C23AE8}" type="presParOf" srcId="{1E050F38-FE12-413E-9214-7F89EE240E5B}" destId="{85708A95-5752-451A-953C-9AAD0A08D35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B761AA-705A-446A-B1CD-FD521F62618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5000400-9A2A-4B9E-8414-268B9C53ADEF}">
      <dgm:prSet/>
      <dgm:spPr/>
      <dgm:t>
        <a:bodyPr/>
        <a:lstStyle/>
        <a:p>
          <a:pPr>
            <a:lnSpc>
              <a:spcPct val="100000"/>
            </a:lnSpc>
          </a:pPr>
          <a:r>
            <a:rPr kumimoji="0" lang="en-US" i="0" u="none" strike="noStrike" cap="none" spc="0" normalizeH="0" baseline="0" noProof="0" dirty="0">
              <a:ln>
                <a:noFill/>
              </a:ln>
              <a:effectLst/>
              <a:uLnTx/>
              <a:uFillTx/>
              <a:latin typeface="Arial"/>
              <a:ea typeface="+mn-ea"/>
              <a:cs typeface="+mn-cs"/>
            </a:rPr>
            <a:t>… how to manage order confirmations</a:t>
          </a:r>
          <a:endParaRPr lang="en-US" dirty="0"/>
        </a:p>
      </dgm:t>
    </dgm:pt>
    <dgm:pt modelId="{02777D5E-F366-49E1-BCD3-07D3C17AD09C}" type="parTrans" cxnId="{C1113BA8-749C-459E-B901-FE375F570E45}">
      <dgm:prSet/>
      <dgm:spPr/>
      <dgm:t>
        <a:bodyPr/>
        <a:lstStyle/>
        <a:p>
          <a:endParaRPr lang="en-US"/>
        </a:p>
      </dgm:t>
    </dgm:pt>
    <dgm:pt modelId="{F912F146-1FB1-44BD-A4B2-5EA47086EE21}" type="sibTrans" cxnId="{C1113BA8-749C-459E-B901-FE375F570E45}">
      <dgm:prSet/>
      <dgm:spPr/>
      <dgm:t>
        <a:bodyPr/>
        <a:lstStyle/>
        <a:p>
          <a:endParaRPr lang="en-US"/>
        </a:p>
      </dgm:t>
    </dgm:pt>
    <dgm:pt modelId="{8A901267-E847-4B21-8885-B2FFAECBBD5C}">
      <dgm:prSet/>
      <dgm:spPr/>
      <dgm:t>
        <a:bodyPr/>
        <a:lstStyle/>
        <a:p>
          <a:pPr>
            <a:lnSpc>
              <a:spcPct val="100000"/>
            </a:lnSpc>
          </a:pPr>
          <a:r>
            <a:rPr kumimoji="0" lang="en-US" i="0" u="none" strike="noStrike" cap="none" spc="0" normalizeH="0" baseline="0" noProof="0" dirty="0">
              <a:ln>
                <a:noFill/>
              </a:ln>
              <a:effectLst/>
              <a:uLnTx/>
              <a:uFillTx/>
              <a:latin typeface="Arial"/>
              <a:ea typeface="+mn-ea"/>
              <a:cs typeface="+mn-cs"/>
            </a:rPr>
            <a:t>… where to view submitted order confirmations</a:t>
          </a:r>
          <a:endParaRPr lang="en-US" dirty="0"/>
        </a:p>
      </dgm:t>
    </dgm:pt>
    <dgm:pt modelId="{B384383E-EC15-4FE5-948A-360CA2CD063B}" type="parTrans" cxnId="{BE349393-8DB4-4DAF-8C81-75FD2B44B988}">
      <dgm:prSet/>
      <dgm:spPr/>
      <dgm:t>
        <a:bodyPr/>
        <a:lstStyle/>
        <a:p>
          <a:endParaRPr lang="en-US"/>
        </a:p>
      </dgm:t>
    </dgm:pt>
    <dgm:pt modelId="{610DC1BD-E3F6-412C-867C-7D7628D04FA8}" type="sibTrans" cxnId="{BE349393-8DB4-4DAF-8C81-75FD2B44B988}">
      <dgm:prSet/>
      <dgm:spPr/>
      <dgm:t>
        <a:bodyPr/>
        <a:lstStyle/>
        <a:p>
          <a:endParaRPr lang="en-US"/>
        </a:p>
      </dgm:t>
    </dgm:pt>
    <dgm:pt modelId="{E733023E-E86B-485E-8667-324FB8D45249}">
      <dgm:prSet/>
      <dgm:spPr/>
      <dgm:t>
        <a:bodyPr/>
        <a:lstStyle/>
        <a:p>
          <a:pPr>
            <a:lnSpc>
              <a:spcPct val="100000"/>
            </a:lnSpc>
          </a:pPr>
          <a:r>
            <a:rPr lang="en-US" dirty="0">
              <a:latin typeface="Arial"/>
            </a:rPr>
            <a:t>… order confirmation content and fields description</a:t>
          </a:r>
          <a:endParaRPr lang="en-US" dirty="0"/>
        </a:p>
      </dgm:t>
    </dgm:pt>
    <dgm:pt modelId="{29E012C2-19F4-4C22-B81C-1ADBAA639F76}" type="parTrans" cxnId="{362DB1D0-7A8A-4620-B327-146B1EBB678B}">
      <dgm:prSet/>
      <dgm:spPr/>
      <dgm:t>
        <a:bodyPr/>
        <a:lstStyle/>
        <a:p>
          <a:endParaRPr lang="en-AU"/>
        </a:p>
      </dgm:t>
    </dgm:pt>
    <dgm:pt modelId="{7A85B1F5-0F97-49EA-9DDF-4956EAD31AE9}" type="sibTrans" cxnId="{362DB1D0-7A8A-4620-B327-146B1EBB678B}">
      <dgm:prSet/>
      <dgm:spPr/>
      <dgm:t>
        <a:bodyPr/>
        <a:lstStyle/>
        <a:p>
          <a:endParaRPr lang="en-AU"/>
        </a:p>
      </dgm:t>
    </dgm:pt>
    <dgm:pt modelId="{3CD5F2AB-E4A0-4AD6-B05B-EA7938B9F715}" type="pres">
      <dgm:prSet presAssocID="{E4B761AA-705A-446A-B1CD-FD521F62618E}" presName="root" presStyleCnt="0">
        <dgm:presLayoutVars>
          <dgm:dir/>
          <dgm:resizeHandles val="exact"/>
        </dgm:presLayoutVars>
      </dgm:prSet>
      <dgm:spPr/>
    </dgm:pt>
    <dgm:pt modelId="{76354501-96A0-4120-A247-A63A51F86DB6}" type="pres">
      <dgm:prSet presAssocID="{F5000400-9A2A-4B9E-8414-268B9C53ADEF}" presName="compNode" presStyleCnt="0"/>
      <dgm:spPr/>
    </dgm:pt>
    <dgm:pt modelId="{FA8F4CCA-5739-4418-A76D-F815690CC892}" type="pres">
      <dgm:prSet presAssocID="{F5000400-9A2A-4B9E-8414-268B9C53ADEF}" presName="bgRect" presStyleLbl="bgShp" presStyleIdx="0" presStyleCnt="3"/>
      <dgm:spPr/>
    </dgm:pt>
    <dgm:pt modelId="{461AFE8A-F56A-4434-9E66-61F585B018F1}" type="pres">
      <dgm:prSet presAssocID="{F5000400-9A2A-4B9E-8414-268B9C53ADEF}"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ipboard with solid fill"/>
        </a:ext>
      </dgm:extLst>
    </dgm:pt>
    <dgm:pt modelId="{A046EF1A-42CF-4134-863A-C4B9CA96786E}" type="pres">
      <dgm:prSet presAssocID="{F5000400-9A2A-4B9E-8414-268B9C53ADEF}" presName="spaceRect" presStyleCnt="0"/>
      <dgm:spPr/>
    </dgm:pt>
    <dgm:pt modelId="{F9D493A1-B34B-43B1-BF05-5393108FA4B8}" type="pres">
      <dgm:prSet presAssocID="{F5000400-9A2A-4B9E-8414-268B9C53ADEF}" presName="parTx" presStyleLbl="revTx" presStyleIdx="0" presStyleCnt="3">
        <dgm:presLayoutVars>
          <dgm:chMax val="0"/>
          <dgm:chPref val="0"/>
        </dgm:presLayoutVars>
      </dgm:prSet>
      <dgm:spPr/>
    </dgm:pt>
    <dgm:pt modelId="{E069F3F4-CA74-4B29-AE1D-774CEE6736F7}" type="pres">
      <dgm:prSet presAssocID="{F912F146-1FB1-44BD-A4B2-5EA47086EE21}" presName="sibTrans" presStyleCnt="0"/>
      <dgm:spPr/>
    </dgm:pt>
    <dgm:pt modelId="{1E050F38-FE12-413E-9214-7F89EE240E5B}" type="pres">
      <dgm:prSet presAssocID="{8A901267-E847-4B21-8885-B2FFAECBBD5C}" presName="compNode" presStyleCnt="0"/>
      <dgm:spPr/>
    </dgm:pt>
    <dgm:pt modelId="{3CEE1331-B90E-4917-B700-A08B45EDD640}" type="pres">
      <dgm:prSet presAssocID="{8A901267-E847-4B21-8885-B2FFAECBBD5C}" presName="bgRect" presStyleLbl="bgShp" presStyleIdx="1" presStyleCnt="3"/>
      <dgm:spPr/>
    </dgm:pt>
    <dgm:pt modelId="{9AB73B37-BE52-4594-8426-F61B53550352}" type="pres">
      <dgm:prSet presAssocID="{8A901267-E847-4B21-8885-B2FFAECBBD5C}"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agnifying glass with solid fill"/>
        </a:ext>
      </dgm:extLst>
    </dgm:pt>
    <dgm:pt modelId="{C815B452-C78D-4760-8E0C-9BD5AA1E4B0D}" type="pres">
      <dgm:prSet presAssocID="{8A901267-E847-4B21-8885-B2FFAECBBD5C}" presName="spaceRect" presStyleCnt="0"/>
      <dgm:spPr/>
    </dgm:pt>
    <dgm:pt modelId="{85708A95-5752-451A-953C-9AAD0A08D35D}" type="pres">
      <dgm:prSet presAssocID="{8A901267-E847-4B21-8885-B2FFAECBBD5C}" presName="parTx" presStyleLbl="revTx" presStyleIdx="1" presStyleCnt="3">
        <dgm:presLayoutVars>
          <dgm:chMax val="0"/>
          <dgm:chPref val="0"/>
        </dgm:presLayoutVars>
      </dgm:prSet>
      <dgm:spPr/>
    </dgm:pt>
    <dgm:pt modelId="{93880EB9-C7D1-44CE-A0E2-83D6A8910F99}" type="pres">
      <dgm:prSet presAssocID="{610DC1BD-E3F6-412C-867C-7D7628D04FA8}" presName="sibTrans" presStyleCnt="0"/>
      <dgm:spPr/>
    </dgm:pt>
    <dgm:pt modelId="{5631541F-63C1-4130-AF78-6FA389ED5DBD}" type="pres">
      <dgm:prSet presAssocID="{E733023E-E86B-485E-8667-324FB8D45249}" presName="compNode" presStyleCnt="0"/>
      <dgm:spPr/>
    </dgm:pt>
    <dgm:pt modelId="{EEEF1F26-C360-4B7A-963A-783C53142038}" type="pres">
      <dgm:prSet presAssocID="{E733023E-E86B-485E-8667-324FB8D45249}" presName="bgRect" presStyleLbl="bgShp" presStyleIdx="2" presStyleCnt="3"/>
      <dgm:spPr/>
    </dgm:pt>
    <dgm:pt modelId="{02D6760B-C334-4084-A0D5-F921F5AEFCB8}" type="pres">
      <dgm:prSet presAssocID="{E733023E-E86B-485E-8667-324FB8D45249}"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onitor with solid fill"/>
        </a:ext>
      </dgm:extLst>
    </dgm:pt>
    <dgm:pt modelId="{17A3BB5A-750A-4445-B3D8-E5E8B64892B6}" type="pres">
      <dgm:prSet presAssocID="{E733023E-E86B-485E-8667-324FB8D45249}" presName="spaceRect" presStyleCnt="0"/>
      <dgm:spPr/>
    </dgm:pt>
    <dgm:pt modelId="{390BDF1C-5F7C-4E07-9A4D-31BA8ECDFF89}" type="pres">
      <dgm:prSet presAssocID="{E733023E-E86B-485E-8667-324FB8D45249}" presName="parTx" presStyleLbl="revTx" presStyleIdx="2" presStyleCnt="3">
        <dgm:presLayoutVars>
          <dgm:chMax val="0"/>
          <dgm:chPref val="0"/>
        </dgm:presLayoutVars>
      </dgm:prSet>
      <dgm:spPr/>
    </dgm:pt>
  </dgm:ptLst>
  <dgm:cxnLst>
    <dgm:cxn modelId="{90807648-99B0-46E1-ACCE-ED9AF2F96066}" type="presOf" srcId="{F5000400-9A2A-4B9E-8414-268B9C53ADEF}" destId="{F9D493A1-B34B-43B1-BF05-5393108FA4B8}" srcOrd="0" destOrd="0" presId="urn:microsoft.com/office/officeart/2018/2/layout/IconVerticalSolidList"/>
    <dgm:cxn modelId="{0929554A-44AD-465D-9C4C-F86B46BA5903}" type="presOf" srcId="{E4B761AA-705A-446A-B1CD-FD521F62618E}" destId="{3CD5F2AB-E4A0-4AD6-B05B-EA7938B9F715}" srcOrd="0" destOrd="0" presId="urn:microsoft.com/office/officeart/2018/2/layout/IconVerticalSolidList"/>
    <dgm:cxn modelId="{547A7F59-115D-4014-B492-304793E5E584}" type="presOf" srcId="{E733023E-E86B-485E-8667-324FB8D45249}" destId="{390BDF1C-5F7C-4E07-9A4D-31BA8ECDFF89}" srcOrd="0" destOrd="0" presId="urn:microsoft.com/office/officeart/2018/2/layout/IconVerticalSolidList"/>
    <dgm:cxn modelId="{5A214C7C-8ABA-460E-B154-83AF28C99091}" type="presOf" srcId="{8A901267-E847-4B21-8885-B2FFAECBBD5C}" destId="{85708A95-5752-451A-953C-9AAD0A08D35D}" srcOrd="0" destOrd="0" presId="urn:microsoft.com/office/officeart/2018/2/layout/IconVerticalSolidList"/>
    <dgm:cxn modelId="{BE349393-8DB4-4DAF-8C81-75FD2B44B988}" srcId="{E4B761AA-705A-446A-B1CD-FD521F62618E}" destId="{8A901267-E847-4B21-8885-B2FFAECBBD5C}" srcOrd="1" destOrd="0" parTransId="{B384383E-EC15-4FE5-948A-360CA2CD063B}" sibTransId="{610DC1BD-E3F6-412C-867C-7D7628D04FA8}"/>
    <dgm:cxn modelId="{C1113BA8-749C-459E-B901-FE375F570E45}" srcId="{E4B761AA-705A-446A-B1CD-FD521F62618E}" destId="{F5000400-9A2A-4B9E-8414-268B9C53ADEF}" srcOrd="0" destOrd="0" parTransId="{02777D5E-F366-49E1-BCD3-07D3C17AD09C}" sibTransId="{F912F146-1FB1-44BD-A4B2-5EA47086EE21}"/>
    <dgm:cxn modelId="{362DB1D0-7A8A-4620-B327-146B1EBB678B}" srcId="{E4B761AA-705A-446A-B1CD-FD521F62618E}" destId="{E733023E-E86B-485E-8667-324FB8D45249}" srcOrd="2" destOrd="0" parTransId="{29E012C2-19F4-4C22-B81C-1ADBAA639F76}" sibTransId="{7A85B1F5-0F97-49EA-9DDF-4956EAD31AE9}"/>
    <dgm:cxn modelId="{CE35B0B6-E82A-43F8-92AC-5F965263461E}" type="presParOf" srcId="{3CD5F2AB-E4A0-4AD6-B05B-EA7938B9F715}" destId="{76354501-96A0-4120-A247-A63A51F86DB6}" srcOrd="0" destOrd="0" presId="urn:microsoft.com/office/officeart/2018/2/layout/IconVerticalSolidList"/>
    <dgm:cxn modelId="{0B47E0CE-8BF5-4C76-A5E2-A6838BBD1CC9}" type="presParOf" srcId="{76354501-96A0-4120-A247-A63A51F86DB6}" destId="{FA8F4CCA-5739-4418-A76D-F815690CC892}" srcOrd="0" destOrd="0" presId="urn:microsoft.com/office/officeart/2018/2/layout/IconVerticalSolidList"/>
    <dgm:cxn modelId="{5EDAF507-F3BA-4432-A792-B07FC989D29A}" type="presParOf" srcId="{76354501-96A0-4120-A247-A63A51F86DB6}" destId="{461AFE8A-F56A-4434-9E66-61F585B018F1}" srcOrd="1" destOrd="0" presId="urn:microsoft.com/office/officeart/2018/2/layout/IconVerticalSolidList"/>
    <dgm:cxn modelId="{ACB75B0A-3ECB-4C76-B0D2-119F8CE29FCA}" type="presParOf" srcId="{76354501-96A0-4120-A247-A63A51F86DB6}" destId="{A046EF1A-42CF-4134-863A-C4B9CA96786E}" srcOrd="2" destOrd="0" presId="urn:microsoft.com/office/officeart/2018/2/layout/IconVerticalSolidList"/>
    <dgm:cxn modelId="{323F58FC-977C-4B62-96B3-03054AF660E8}" type="presParOf" srcId="{76354501-96A0-4120-A247-A63A51F86DB6}" destId="{F9D493A1-B34B-43B1-BF05-5393108FA4B8}" srcOrd="3" destOrd="0" presId="urn:microsoft.com/office/officeart/2018/2/layout/IconVerticalSolidList"/>
    <dgm:cxn modelId="{EC0A7A50-48C2-425F-BCC1-1AB81D794D40}" type="presParOf" srcId="{3CD5F2AB-E4A0-4AD6-B05B-EA7938B9F715}" destId="{E069F3F4-CA74-4B29-AE1D-774CEE6736F7}" srcOrd="1" destOrd="0" presId="urn:microsoft.com/office/officeart/2018/2/layout/IconVerticalSolidList"/>
    <dgm:cxn modelId="{149FB966-B61D-41C2-9B15-83101D43D05E}" type="presParOf" srcId="{3CD5F2AB-E4A0-4AD6-B05B-EA7938B9F715}" destId="{1E050F38-FE12-413E-9214-7F89EE240E5B}" srcOrd="2" destOrd="0" presId="urn:microsoft.com/office/officeart/2018/2/layout/IconVerticalSolidList"/>
    <dgm:cxn modelId="{144C73C7-C124-46AC-B5D4-5DC8B136D0F2}" type="presParOf" srcId="{1E050F38-FE12-413E-9214-7F89EE240E5B}" destId="{3CEE1331-B90E-4917-B700-A08B45EDD640}" srcOrd="0" destOrd="0" presId="urn:microsoft.com/office/officeart/2018/2/layout/IconVerticalSolidList"/>
    <dgm:cxn modelId="{6C277ADC-A60F-4FD6-A14B-A7C7EF81BFD1}" type="presParOf" srcId="{1E050F38-FE12-413E-9214-7F89EE240E5B}" destId="{9AB73B37-BE52-4594-8426-F61B53550352}" srcOrd="1" destOrd="0" presId="urn:microsoft.com/office/officeart/2018/2/layout/IconVerticalSolidList"/>
    <dgm:cxn modelId="{CDE70459-B5AD-4C14-AAC6-121CD604F299}" type="presParOf" srcId="{1E050F38-FE12-413E-9214-7F89EE240E5B}" destId="{C815B452-C78D-4760-8E0C-9BD5AA1E4B0D}" srcOrd="2" destOrd="0" presId="urn:microsoft.com/office/officeart/2018/2/layout/IconVerticalSolidList"/>
    <dgm:cxn modelId="{8D5C0185-4930-41AC-AA12-238DD1C23AE8}" type="presParOf" srcId="{1E050F38-FE12-413E-9214-7F89EE240E5B}" destId="{85708A95-5752-451A-953C-9AAD0A08D35D}" srcOrd="3" destOrd="0" presId="urn:microsoft.com/office/officeart/2018/2/layout/IconVerticalSolidList"/>
    <dgm:cxn modelId="{6549C2E2-05A2-4BDD-BCFF-F2B9A9927871}" type="presParOf" srcId="{3CD5F2AB-E4A0-4AD6-B05B-EA7938B9F715}" destId="{93880EB9-C7D1-44CE-A0E2-83D6A8910F99}" srcOrd="3" destOrd="0" presId="urn:microsoft.com/office/officeart/2018/2/layout/IconVerticalSolidList"/>
    <dgm:cxn modelId="{BC736F3D-AF32-4D52-9E11-FD0248D124AF}" type="presParOf" srcId="{3CD5F2AB-E4A0-4AD6-B05B-EA7938B9F715}" destId="{5631541F-63C1-4130-AF78-6FA389ED5DBD}" srcOrd="4" destOrd="0" presId="urn:microsoft.com/office/officeart/2018/2/layout/IconVerticalSolidList"/>
    <dgm:cxn modelId="{01202071-E420-4E6F-9026-0ECB77B5A081}" type="presParOf" srcId="{5631541F-63C1-4130-AF78-6FA389ED5DBD}" destId="{EEEF1F26-C360-4B7A-963A-783C53142038}" srcOrd="0" destOrd="0" presId="urn:microsoft.com/office/officeart/2018/2/layout/IconVerticalSolidList"/>
    <dgm:cxn modelId="{6126CCFB-5B31-4DB8-BB6F-17B25E340C2A}" type="presParOf" srcId="{5631541F-63C1-4130-AF78-6FA389ED5DBD}" destId="{02D6760B-C334-4084-A0D5-F921F5AEFCB8}" srcOrd="1" destOrd="0" presId="urn:microsoft.com/office/officeart/2018/2/layout/IconVerticalSolidList"/>
    <dgm:cxn modelId="{B3DA9B47-4965-4C85-AE12-0A3510F0E908}" type="presParOf" srcId="{5631541F-63C1-4130-AF78-6FA389ED5DBD}" destId="{17A3BB5A-750A-4445-B3D8-E5E8B64892B6}" srcOrd="2" destOrd="0" presId="urn:microsoft.com/office/officeart/2018/2/layout/IconVerticalSolidList"/>
    <dgm:cxn modelId="{D8294139-DB94-427D-947D-CF2BB2837C43}" type="presParOf" srcId="{5631541F-63C1-4130-AF78-6FA389ED5DBD}" destId="{390BDF1C-5F7C-4E07-9A4D-31BA8ECDFF8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2EFFA6-2E08-4C3D-9580-C100B01FF70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CD7E701-0F46-48B2-ACFB-FEF0BF6B2CD9}">
      <dgm:prSet/>
      <dgm:spPr/>
      <dgm:t>
        <a:bodyPr/>
        <a:lstStyle/>
        <a:p>
          <a:r>
            <a:rPr lang="en-US"/>
            <a:t>… what is an advanced shipping notification</a:t>
          </a:r>
        </a:p>
      </dgm:t>
    </dgm:pt>
    <dgm:pt modelId="{024337CE-0488-4422-A823-AC6108D3DD78}" type="parTrans" cxnId="{310D4C6C-58C4-4D21-AEA0-41371159BCB9}">
      <dgm:prSet/>
      <dgm:spPr/>
      <dgm:t>
        <a:bodyPr/>
        <a:lstStyle/>
        <a:p>
          <a:endParaRPr lang="en-US"/>
        </a:p>
      </dgm:t>
    </dgm:pt>
    <dgm:pt modelId="{73783178-84B8-4D97-B1CF-3DE1A21FD4F1}" type="sibTrans" cxnId="{310D4C6C-58C4-4D21-AEA0-41371159BCB9}">
      <dgm:prSet/>
      <dgm:spPr/>
      <dgm:t>
        <a:bodyPr/>
        <a:lstStyle/>
        <a:p>
          <a:endParaRPr lang="en-US"/>
        </a:p>
      </dgm:t>
    </dgm:pt>
    <dgm:pt modelId="{20ABC26B-69C9-4FCC-B698-5EF3ABD61BE1}">
      <dgm:prSet/>
      <dgm:spPr/>
      <dgm:t>
        <a:bodyPr/>
        <a:lstStyle/>
        <a:p>
          <a:r>
            <a:rPr lang="en-US"/>
            <a:t>… what are the benefits of using advanced shipping notification</a:t>
          </a:r>
        </a:p>
      </dgm:t>
    </dgm:pt>
    <dgm:pt modelId="{49123249-DAB3-46E3-97A0-C43515EF70AB}" type="parTrans" cxnId="{1D91714D-14C7-4FB6-A62F-BB3BB2B3F08A}">
      <dgm:prSet/>
      <dgm:spPr/>
      <dgm:t>
        <a:bodyPr/>
        <a:lstStyle/>
        <a:p>
          <a:endParaRPr lang="en-US"/>
        </a:p>
      </dgm:t>
    </dgm:pt>
    <dgm:pt modelId="{6CD70326-647D-4D11-8D20-1E53F4EC6DCB}" type="sibTrans" cxnId="{1D91714D-14C7-4FB6-A62F-BB3BB2B3F08A}">
      <dgm:prSet/>
      <dgm:spPr/>
      <dgm:t>
        <a:bodyPr/>
        <a:lstStyle/>
        <a:p>
          <a:endParaRPr lang="en-US"/>
        </a:p>
      </dgm:t>
    </dgm:pt>
    <dgm:pt modelId="{1CAF72D2-33FD-4CD8-8D3A-7FF6A8C784D3}">
      <dgm:prSet/>
      <dgm:spPr/>
      <dgm:t>
        <a:bodyPr/>
        <a:lstStyle/>
        <a:p>
          <a:r>
            <a:rPr lang="en-US"/>
            <a:t>… how to manage advanced shipping notification</a:t>
          </a:r>
        </a:p>
      </dgm:t>
    </dgm:pt>
    <dgm:pt modelId="{951E9BFF-B49D-42D7-AB0E-935B314C1564}" type="parTrans" cxnId="{F7D09622-8DBE-431C-B24D-D65137AEA85D}">
      <dgm:prSet/>
      <dgm:spPr/>
      <dgm:t>
        <a:bodyPr/>
        <a:lstStyle/>
        <a:p>
          <a:endParaRPr lang="en-US"/>
        </a:p>
      </dgm:t>
    </dgm:pt>
    <dgm:pt modelId="{99945483-24B3-4D7B-8BFA-AEB055AC6C20}" type="sibTrans" cxnId="{F7D09622-8DBE-431C-B24D-D65137AEA85D}">
      <dgm:prSet/>
      <dgm:spPr/>
      <dgm:t>
        <a:bodyPr/>
        <a:lstStyle/>
        <a:p>
          <a:endParaRPr lang="en-US"/>
        </a:p>
      </dgm:t>
    </dgm:pt>
    <dgm:pt modelId="{B6CB4902-601C-43AA-8941-8DDE38505DD1}">
      <dgm:prSet/>
      <dgm:spPr/>
      <dgm:t>
        <a:bodyPr/>
        <a:lstStyle/>
        <a:p>
          <a:r>
            <a:rPr lang="en-US"/>
            <a:t>… how to view submitted advanced shipping notification</a:t>
          </a:r>
        </a:p>
      </dgm:t>
    </dgm:pt>
    <dgm:pt modelId="{DFDB1F4F-CA7F-40AA-B3D1-4CA543B6D7D7}" type="parTrans" cxnId="{7FEF0DC4-35D0-480F-B8C4-B3535D27AB96}">
      <dgm:prSet/>
      <dgm:spPr/>
      <dgm:t>
        <a:bodyPr/>
        <a:lstStyle/>
        <a:p>
          <a:endParaRPr lang="en-US"/>
        </a:p>
      </dgm:t>
    </dgm:pt>
    <dgm:pt modelId="{8F03BFF0-885E-40E9-93D7-C1C1DD5B7312}" type="sibTrans" cxnId="{7FEF0DC4-35D0-480F-B8C4-B3535D27AB96}">
      <dgm:prSet/>
      <dgm:spPr/>
      <dgm:t>
        <a:bodyPr/>
        <a:lstStyle/>
        <a:p>
          <a:endParaRPr lang="en-US"/>
        </a:p>
      </dgm:t>
    </dgm:pt>
    <dgm:pt modelId="{EC44F285-D2EA-4B68-8437-EEB999FF0476}" type="pres">
      <dgm:prSet presAssocID="{2C2EFFA6-2E08-4C3D-9580-C100B01FF709}" presName="root" presStyleCnt="0">
        <dgm:presLayoutVars>
          <dgm:dir/>
          <dgm:resizeHandles val="exact"/>
        </dgm:presLayoutVars>
      </dgm:prSet>
      <dgm:spPr/>
    </dgm:pt>
    <dgm:pt modelId="{ADAF3E51-E19F-400E-A4A1-454FE64B5C44}" type="pres">
      <dgm:prSet presAssocID="{7CD7E701-0F46-48B2-ACFB-FEF0BF6B2CD9}" presName="compNode" presStyleCnt="0"/>
      <dgm:spPr/>
    </dgm:pt>
    <dgm:pt modelId="{7014FEAC-B581-46B3-B51E-39F4971AAFB8}" type="pres">
      <dgm:prSet presAssocID="{7CD7E701-0F46-48B2-ACFB-FEF0BF6B2CD9}" presName="bgRect" presStyleLbl="bgShp" presStyleIdx="0" presStyleCnt="4"/>
      <dgm:spPr/>
    </dgm:pt>
    <dgm:pt modelId="{A2C63E57-F2D7-4558-A5AD-911477AFAEE7}" type="pres">
      <dgm:prSet presAssocID="{7CD7E701-0F46-48B2-ACFB-FEF0BF6B2CD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ug boat"/>
        </a:ext>
      </dgm:extLst>
    </dgm:pt>
    <dgm:pt modelId="{6A015907-D2C9-49A8-869F-5578F9E4D206}" type="pres">
      <dgm:prSet presAssocID="{7CD7E701-0F46-48B2-ACFB-FEF0BF6B2CD9}" presName="spaceRect" presStyleCnt="0"/>
      <dgm:spPr/>
    </dgm:pt>
    <dgm:pt modelId="{89414746-CFF2-4BD3-BBDA-93456A2E90EF}" type="pres">
      <dgm:prSet presAssocID="{7CD7E701-0F46-48B2-ACFB-FEF0BF6B2CD9}" presName="parTx" presStyleLbl="revTx" presStyleIdx="0" presStyleCnt="4">
        <dgm:presLayoutVars>
          <dgm:chMax val="0"/>
          <dgm:chPref val="0"/>
        </dgm:presLayoutVars>
      </dgm:prSet>
      <dgm:spPr/>
    </dgm:pt>
    <dgm:pt modelId="{A1ECE5CB-BD41-4B63-B656-68025FD51EF2}" type="pres">
      <dgm:prSet presAssocID="{73783178-84B8-4D97-B1CF-3DE1A21FD4F1}" presName="sibTrans" presStyleCnt="0"/>
      <dgm:spPr/>
    </dgm:pt>
    <dgm:pt modelId="{6A111E9C-8604-453D-9E66-2A0451742E7E}" type="pres">
      <dgm:prSet presAssocID="{20ABC26B-69C9-4FCC-B698-5EF3ABD61BE1}" presName="compNode" presStyleCnt="0"/>
      <dgm:spPr/>
    </dgm:pt>
    <dgm:pt modelId="{E8B01FCE-6AA4-4877-8B9E-177CFA75CCD9}" type="pres">
      <dgm:prSet presAssocID="{20ABC26B-69C9-4FCC-B698-5EF3ABD61BE1}" presName="bgRect" presStyleLbl="bgShp" presStyleIdx="1" presStyleCnt="4"/>
      <dgm:spPr/>
    </dgm:pt>
    <dgm:pt modelId="{91809C8A-79FA-499D-B543-C7D657F0B364}" type="pres">
      <dgm:prSet presAssocID="{20ABC26B-69C9-4FCC-B698-5EF3ABD61BE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x trolley"/>
        </a:ext>
      </dgm:extLst>
    </dgm:pt>
    <dgm:pt modelId="{8A78A9F6-A684-47CF-9E32-604FD10EF7BB}" type="pres">
      <dgm:prSet presAssocID="{20ABC26B-69C9-4FCC-B698-5EF3ABD61BE1}" presName="spaceRect" presStyleCnt="0"/>
      <dgm:spPr/>
    </dgm:pt>
    <dgm:pt modelId="{484AB669-A717-430B-B166-ABFEE252EA7F}" type="pres">
      <dgm:prSet presAssocID="{20ABC26B-69C9-4FCC-B698-5EF3ABD61BE1}" presName="parTx" presStyleLbl="revTx" presStyleIdx="1" presStyleCnt="4">
        <dgm:presLayoutVars>
          <dgm:chMax val="0"/>
          <dgm:chPref val="0"/>
        </dgm:presLayoutVars>
      </dgm:prSet>
      <dgm:spPr/>
    </dgm:pt>
    <dgm:pt modelId="{07F8DCF8-BB04-44BF-80B7-10E1C41BCEC3}" type="pres">
      <dgm:prSet presAssocID="{6CD70326-647D-4D11-8D20-1E53F4EC6DCB}" presName="sibTrans" presStyleCnt="0"/>
      <dgm:spPr/>
    </dgm:pt>
    <dgm:pt modelId="{03127FBA-C87C-438A-89B0-A48F098B50E2}" type="pres">
      <dgm:prSet presAssocID="{1CAF72D2-33FD-4CD8-8D3A-7FF6A8C784D3}" presName="compNode" presStyleCnt="0"/>
      <dgm:spPr/>
    </dgm:pt>
    <dgm:pt modelId="{0F0819A3-6875-4066-A482-9C4F5D3B29B0}" type="pres">
      <dgm:prSet presAssocID="{1CAF72D2-33FD-4CD8-8D3A-7FF6A8C784D3}" presName="bgRect" presStyleLbl="bgShp" presStyleIdx="2" presStyleCnt="4"/>
      <dgm:spPr/>
    </dgm:pt>
    <dgm:pt modelId="{CFBA7FED-11EA-4528-9B88-B5CE0C362572}" type="pres">
      <dgm:prSet presAssocID="{1CAF72D2-33FD-4CD8-8D3A-7FF6A8C784D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uck"/>
        </a:ext>
      </dgm:extLst>
    </dgm:pt>
    <dgm:pt modelId="{6DEC7898-13CA-46CB-9380-650FD70CEFC6}" type="pres">
      <dgm:prSet presAssocID="{1CAF72D2-33FD-4CD8-8D3A-7FF6A8C784D3}" presName="spaceRect" presStyleCnt="0"/>
      <dgm:spPr/>
    </dgm:pt>
    <dgm:pt modelId="{570094A6-B529-444F-983F-07BB44E17CB7}" type="pres">
      <dgm:prSet presAssocID="{1CAF72D2-33FD-4CD8-8D3A-7FF6A8C784D3}" presName="parTx" presStyleLbl="revTx" presStyleIdx="2" presStyleCnt="4">
        <dgm:presLayoutVars>
          <dgm:chMax val="0"/>
          <dgm:chPref val="0"/>
        </dgm:presLayoutVars>
      </dgm:prSet>
      <dgm:spPr/>
    </dgm:pt>
    <dgm:pt modelId="{525C8E7F-F1E7-48FD-8445-AED95A367D27}" type="pres">
      <dgm:prSet presAssocID="{99945483-24B3-4D7B-8BFA-AEB055AC6C20}" presName="sibTrans" presStyleCnt="0"/>
      <dgm:spPr/>
    </dgm:pt>
    <dgm:pt modelId="{B2E6D11E-54E1-4178-864D-A95D16FBFF73}" type="pres">
      <dgm:prSet presAssocID="{B6CB4902-601C-43AA-8941-8DDE38505DD1}" presName="compNode" presStyleCnt="0"/>
      <dgm:spPr/>
    </dgm:pt>
    <dgm:pt modelId="{448CCBAE-0663-4F5D-ACDF-40A4AA95AE22}" type="pres">
      <dgm:prSet presAssocID="{B6CB4902-601C-43AA-8941-8DDE38505DD1}" presName="bgRect" presStyleLbl="bgShp" presStyleIdx="3" presStyleCnt="4"/>
      <dgm:spPr/>
    </dgm:pt>
    <dgm:pt modelId="{986ACBE4-3870-4E23-8713-056B1B91153B}" type="pres">
      <dgm:prSet presAssocID="{B6CB4902-601C-43AA-8941-8DDE38505DD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ell"/>
        </a:ext>
      </dgm:extLst>
    </dgm:pt>
    <dgm:pt modelId="{802B47C5-875C-493C-B8DD-F4A47C1504C9}" type="pres">
      <dgm:prSet presAssocID="{B6CB4902-601C-43AA-8941-8DDE38505DD1}" presName="spaceRect" presStyleCnt="0"/>
      <dgm:spPr/>
    </dgm:pt>
    <dgm:pt modelId="{FDF2BFCF-1020-4BFE-9818-981D247C0C07}" type="pres">
      <dgm:prSet presAssocID="{B6CB4902-601C-43AA-8941-8DDE38505DD1}" presName="parTx" presStyleLbl="revTx" presStyleIdx="3" presStyleCnt="4">
        <dgm:presLayoutVars>
          <dgm:chMax val="0"/>
          <dgm:chPref val="0"/>
        </dgm:presLayoutVars>
      </dgm:prSet>
      <dgm:spPr/>
    </dgm:pt>
  </dgm:ptLst>
  <dgm:cxnLst>
    <dgm:cxn modelId="{F7D09622-8DBE-431C-B24D-D65137AEA85D}" srcId="{2C2EFFA6-2E08-4C3D-9580-C100B01FF709}" destId="{1CAF72D2-33FD-4CD8-8D3A-7FF6A8C784D3}" srcOrd="2" destOrd="0" parTransId="{951E9BFF-B49D-42D7-AB0E-935B314C1564}" sibTransId="{99945483-24B3-4D7B-8BFA-AEB055AC6C20}"/>
    <dgm:cxn modelId="{E0A4B532-958B-4D0E-82C0-E95512C7A1F9}" type="presOf" srcId="{B6CB4902-601C-43AA-8941-8DDE38505DD1}" destId="{FDF2BFCF-1020-4BFE-9818-981D247C0C07}" srcOrd="0" destOrd="0" presId="urn:microsoft.com/office/officeart/2018/2/layout/IconVerticalSolidList"/>
    <dgm:cxn modelId="{4C98F439-400C-4E03-86DE-5131D256FEA8}" type="presOf" srcId="{7CD7E701-0F46-48B2-ACFB-FEF0BF6B2CD9}" destId="{89414746-CFF2-4BD3-BBDA-93456A2E90EF}" srcOrd="0" destOrd="0" presId="urn:microsoft.com/office/officeart/2018/2/layout/IconVerticalSolidList"/>
    <dgm:cxn modelId="{310D4C6C-58C4-4D21-AEA0-41371159BCB9}" srcId="{2C2EFFA6-2E08-4C3D-9580-C100B01FF709}" destId="{7CD7E701-0F46-48B2-ACFB-FEF0BF6B2CD9}" srcOrd="0" destOrd="0" parTransId="{024337CE-0488-4422-A823-AC6108D3DD78}" sibTransId="{73783178-84B8-4D97-B1CF-3DE1A21FD4F1}"/>
    <dgm:cxn modelId="{1D91714D-14C7-4FB6-A62F-BB3BB2B3F08A}" srcId="{2C2EFFA6-2E08-4C3D-9580-C100B01FF709}" destId="{20ABC26B-69C9-4FCC-B698-5EF3ABD61BE1}" srcOrd="1" destOrd="0" parTransId="{49123249-DAB3-46E3-97A0-C43515EF70AB}" sibTransId="{6CD70326-647D-4D11-8D20-1E53F4EC6DCB}"/>
    <dgm:cxn modelId="{9B766284-77B7-4D9B-B31E-FDD9314FFC66}" type="presOf" srcId="{1CAF72D2-33FD-4CD8-8D3A-7FF6A8C784D3}" destId="{570094A6-B529-444F-983F-07BB44E17CB7}" srcOrd="0" destOrd="0" presId="urn:microsoft.com/office/officeart/2018/2/layout/IconVerticalSolidList"/>
    <dgm:cxn modelId="{FA51059F-4674-4F06-BE1F-8B3C62F435DF}" type="presOf" srcId="{2C2EFFA6-2E08-4C3D-9580-C100B01FF709}" destId="{EC44F285-D2EA-4B68-8437-EEB999FF0476}" srcOrd="0" destOrd="0" presId="urn:microsoft.com/office/officeart/2018/2/layout/IconVerticalSolidList"/>
    <dgm:cxn modelId="{F4A2F2BD-5449-4D7F-9284-B541E2DE553D}" type="presOf" srcId="{20ABC26B-69C9-4FCC-B698-5EF3ABD61BE1}" destId="{484AB669-A717-430B-B166-ABFEE252EA7F}" srcOrd="0" destOrd="0" presId="urn:microsoft.com/office/officeart/2018/2/layout/IconVerticalSolidList"/>
    <dgm:cxn modelId="{7FEF0DC4-35D0-480F-B8C4-B3535D27AB96}" srcId="{2C2EFFA6-2E08-4C3D-9580-C100B01FF709}" destId="{B6CB4902-601C-43AA-8941-8DDE38505DD1}" srcOrd="3" destOrd="0" parTransId="{DFDB1F4F-CA7F-40AA-B3D1-4CA543B6D7D7}" sibTransId="{8F03BFF0-885E-40E9-93D7-C1C1DD5B7312}"/>
    <dgm:cxn modelId="{AB1B3A05-CC3A-430D-83A9-536A16CB438E}" type="presParOf" srcId="{EC44F285-D2EA-4B68-8437-EEB999FF0476}" destId="{ADAF3E51-E19F-400E-A4A1-454FE64B5C44}" srcOrd="0" destOrd="0" presId="urn:microsoft.com/office/officeart/2018/2/layout/IconVerticalSolidList"/>
    <dgm:cxn modelId="{A3D264ED-E054-49CB-BD0C-E4CBE17B90A7}" type="presParOf" srcId="{ADAF3E51-E19F-400E-A4A1-454FE64B5C44}" destId="{7014FEAC-B581-46B3-B51E-39F4971AAFB8}" srcOrd="0" destOrd="0" presId="urn:microsoft.com/office/officeart/2018/2/layout/IconVerticalSolidList"/>
    <dgm:cxn modelId="{40966C29-C652-4AA5-8F1B-5F256E1645FD}" type="presParOf" srcId="{ADAF3E51-E19F-400E-A4A1-454FE64B5C44}" destId="{A2C63E57-F2D7-4558-A5AD-911477AFAEE7}" srcOrd="1" destOrd="0" presId="urn:microsoft.com/office/officeart/2018/2/layout/IconVerticalSolidList"/>
    <dgm:cxn modelId="{74CA94AD-2A04-4ECA-B53A-D7EEC7276431}" type="presParOf" srcId="{ADAF3E51-E19F-400E-A4A1-454FE64B5C44}" destId="{6A015907-D2C9-49A8-869F-5578F9E4D206}" srcOrd="2" destOrd="0" presId="urn:microsoft.com/office/officeart/2018/2/layout/IconVerticalSolidList"/>
    <dgm:cxn modelId="{56C3F435-354F-4AC1-9305-5C2C5910CBC3}" type="presParOf" srcId="{ADAF3E51-E19F-400E-A4A1-454FE64B5C44}" destId="{89414746-CFF2-4BD3-BBDA-93456A2E90EF}" srcOrd="3" destOrd="0" presId="urn:microsoft.com/office/officeart/2018/2/layout/IconVerticalSolidList"/>
    <dgm:cxn modelId="{E7EDFD6D-2A27-4ECC-B2A3-7CF1E5C7B048}" type="presParOf" srcId="{EC44F285-D2EA-4B68-8437-EEB999FF0476}" destId="{A1ECE5CB-BD41-4B63-B656-68025FD51EF2}" srcOrd="1" destOrd="0" presId="urn:microsoft.com/office/officeart/2018/2/layout/IconVerticalSolidList"/>
    <dgm:cxn modelId="{1E7AF4F2-6677-49C0-9B80-1A5167D94320}" type="presParOf" srcId="{EC44F285-D2EA-4B68-8437-EEB999FF0476}" destId="{6A111E9C-8604-453D-9E66-2A0451742E7E}" srcOrd="2" destOrd="0" presId="urn:microsoft.com/office/officeart/2018/2/layout/IconVerticalSolidList"/>
    <dgm:cxn modelId="{149BAA04-B83B-414A-96EF-681D832370D2}" type="presParOf" srcId="{6A111E9C-8604-453D-9E66-2A0451742E7E}" destId="{E8B01FCE-6AA4-4877-8B9E-177CFA75CCD9}" srcOrd="0" destOrd="0" presId="urn:microsoft.com/office/officeart/2018/2/layout/IconVerticalSolidList"/>
    <dgm:cxn modelId="{77BE5B1F-E111-48F4-AF23-89AD7FF22AEF}" type="presParOf" srcId="{6A111E9C-8604-453D-9E66-2A0451742E7E}" destId="{91809C8A-79FA-499D-B543-C7D657F0B364}" srcOrd="1" destOrd="0" presId="urn:microsoft.com/office/officeart/2018/2/layout/IconVerticalSolidList"/>
    <dgm:cxn modelId="{D3059993-DEDF-4997-A6ED-45EBDB9C063B}" type="presParOf" srcId="{6A111E9C-8604-453D-9E66-2A0451742E7E}" destId="{8A78A9F6-A684-47CF-9E32-604FD10EF7BB}" srcOrd="2" destOrd="0" presId="urn:microsoft.com/office/officeart/2018/2/layout/IconVerticalSolidList"/>
    <dgm:cxn modelId="{4AFE6DCB-5102-402F-A930-76D331DCF13B}" type="presParOf" srcId="{6A111E9C-8604-453D-9E66-2A0451742E7E}" destId="{484AB669-A717-430B-B166-ABFEE252EA7F}" srcOrd="3" destOrd="0" presId="urn:microsoft.com/office/officeart/2018/2/layout/IconVerticalSolidList"/>
    <dgm:cxn modelId="{1C6254EF-064F-47B3-9F98-FE79035DE116}" type="presParOf" srcId="{EC44F285-D2EA-4B68-8437-EEB999FF0476}" destId="{07F8DCF8-BB04-44BF-80B7-10E1C41BCEC3}" srcOrd="3" destOrd="0" presId="urn:microsoft.com/office/officeart/2018/2/layout/IconVerticalSolidList"/>
    <dgm:cxn modelId="{199EF15F-A244-460D-932C-E28E3F1A5E75}" type="presParOf" srcId="{EC44F285-D2EA-4B68-8437-EEB999FF0476}" destId="{03127FBA-C87C-438A-89B0-A48F098B50E2}" srcOrd="4" destOrd="0" presId="urn:microsoft.com/office/officeart/2018/2/layout/IconVerticalSolidList"/>
    <dgm:cxn modelId="{AC026D65-A2F1-452A-9154-83F14951B26C}" type="presParOf" srcId="{03127FBA-C87C-438A-89B0-A48F098B50E2}" destId="{0F0819A3-6875-4066-A482-9C4F5D3B29B0}" srcOrd="0" destOrd="0" presId="urn:microsoft.com/office/officeart/2018/2/layout/IconVerticalSolidList"/>
    <dgm:cxn modelId="{E419819D-4919-4951-B628-8E2BBAABBD29}" type="presParOf" srcId="{03127FBA-C87C-438A-89B0-A48F098B50E2}" destId="{CFBA7FED-11EA-4528-9B88-B5CE0C362572}" srcOrd="1" destOrd="0" presId="urn:microsoft.com/office/officeart/2018/2/layout/IconVerticalSolidList"/>
    <dgm:cxn modelId="{81DA1A2D-3DAC-4117-AEC5-E1734F61B7E3}" type="presParOf" srcId="{03127FBA-C87C-438A-89B0-A48F098B50E2}" destId="{6DEC7898-13CA-46CB-9380-650FD70CEFC6}" srcOrd="2" destOrd="0" presId="urn:microsoft.com/office/officeart/2018/2/layout/IconVerticalSolidList"/>
    <dgm:cxn modelId="{AD5C586D-08F1-44B7-BAD5-E5404BB88B96}" type="presParOf" srcId="{03127FBA-C87C-438A-89B0-A48F098B50E2}" destId="{570094A6-B529-444F-983F-07BB44E17CB7}" srcOrd="3" destOrd="0" presId="urn:microsoft.com/office/officeart/2018/2/layout/IconVerticalSolidList"/>
    <dgm:cxn modelId="{6A666239-AE7A-451E-A011-8856D5CC8557}" type="presParOf" srcId="{EC44F285-D2EA-4B68-8437-EEB999FF0476}" destId="{525C8E7F-F1E7-48FD-8445-AED95A367D27}" srcOrd="5" destOrd="0" presId="urn:microsoft.com/office/officeart/2018/2/layout/IconVerticalSolidList"/>
    <dgm:cxn modelId="{DB9E223B-3187-41C4-9C1F-908D8A440BC4}" type="presParOf" srcId="{EC44F285-D2EA-4B68-8437-EEB999FF0476}" destId="{B2E6D11E-54E1-4178-864D-A95D16FBFF73}" srcOrd="6" destOrd="0" presId="urn:microsoft.com/office/officeart/2018/2/layout/IconVerticalSolidList"/>
    <dgm:cxn modelId="{71654C4C-92F9-4980-BC82-CCAD8ADA4829}" type="presParOf" srcId="{B2E6D11E-54E1-4178-864D-A95D16FBFF73}" destId="{448CCBAE-0663-4F5D-ACDF-40A4AA95AE22}" srcOrd="0" destOrd="0" presId="urn:microsoft.com/office/officeart/2018/2/layout/IconVerticalSolidList"/>
    <dgm:cxn modelId="{FFA60AE2-CBE3-4F9B-8F95-060999E47B74}" type="presParOf" srcId="{B2E6D11E-54E1-4178-864D-A95D16FBFF73}" destId="{986ACBE4-3870-4E23-8713-056B1B91153B}" srcOrd="1" destOrd="0" presId="urn:microsoft.com/office/officeart/2018/2/layout/IconVerticalSolidList"/>
    <dgm:cxn modelId="{15032034-498D-4994-9CBF-175C2B8D3C4F}" type="presParOf" srcId="{B2E6D11E-54E1-4178-864D-A95D16FBFF73}" destId="{802B47C5-875C-493C-B8DD-F4A47C1504C9}" srcOrd="2" destOrd="0" presId="urn:microsoft.com/office/officeart/2018/2/layout/IconVerticalSolidList"/>
    <dgm:cxn modelId="{2BF902FE-C98E-4B11-8038-BCC050402169}" type="presParOf" srcId="{B2E6D11E-54E1-4178-864D-A95D16FBFF73}" destId="{FDF2BFCF-1020-4BFE-9818-981D247C0C0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05CA1E-E817-4B4B-BCE7-5A3709EC854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A69D1F3-7D4B-4ACD-98D2-090B16819457}">
      <dgm:prSet/>
      <dgm:spPr/>
      <dgm:t>
        <a:bodyPr/>
        <a:lstStyle/>
        <a:p>
          <a:pPr rtl="0">
            <a:lnSpc>
              <a:spcPct val="100000"/>
            </a:lnSpc>
          </a:pPr>
          <a:r>
            <a:rPr lang="en-US" dirty="0">
              <a:solidFill>
                <a:schemeClr val="tx1"/>
              </a:solidFill>
            </a:rPr>
            <a:t>… </a:t>
          </a:r>
          <a:r>
            <a:rPr lang="en-US" dirty="0">
              <a:solidFill>
                <a:schemeClr val="tx1"/>
              </a:solidFill>
              <a:latin typeface="Arial"/>
            </a:rPr>
            <a:t>where to find Arrow Energy document</a:t>
          </a:r>
          <a:endParaRPr lang="en-US" dirty="0">
            <a:solidFill>
              <a:schemeClr val="tx1"/>
            </a:solidFill>
          </a:endParaRPr>
        </a:p>
      </dgm:t>
    </dgm:pt>
    <dgm:pt modelId="{DD178132-1A9E-40AD-B571-A157BE9A5A6B}" type="parTrans" cxnId="{74CC50BC-F604-4374-9B32-0F4CEBEA2722}">
      <dgm:prSet/>
      <dgm:spPr/>
      <dgm:t>
        <a:bodyPr/>
        <a:lstStyle/>
        <a:p>
          <a:endParaRPr lang="en-US"/>
        </a:p>
      </dgm:t>
    </dgm:pt>
    <dgm:pt modelId="{F1BF1DA3-FCC2-4B72-8D3F-D87804F12530}" type="sibTrans" cxnId="{74CC50BC-F604-4374-9B32-0F4CEBEA2722}">
      <dgm:prSet/>
      <dgm:spPr/>
      <dgm:t>
        <a:bodyPr/>
        <a:lstStyle/>
        <a:p>
          <a:endParaRPr lang="en-US"/>
        </a:p>
      </dgm:t>
    </dgm:pt>
    <dgm:pt modelId="{949DC77C-203D-4C81-943A-29B2C7A2B62C}" type="pres">
      <dgm:prSet presAssocID="{7405CA1E-E817-4B4B-BCE7-5A3709EC8541}" presName="root" presStyleCnt="0">
        <dgm:presLayoutVars>
          <dgm:dir/>
          <dgm:resizeHandles val="exact"/>
        </dgm:presLayoutVars>
      </dgm:prSet>
      <dgm:spPr/>
    </dgm:pt>
    <dgm:pt modelId="{F0C66401-244D-4891-B2F8-95142FC9D0BD}" type="pres">
      <dgm:prSet presAssocID="{5A69D1F3-7D4B-4ACD-98D2-090B16819457}" presName="compNode" presStyleCnt="0"/>
      <dgm:spPr/>
    </dgm:pt>
    <dgm:pt modelId="{21CABEBB-C114-4016-AC4E-96E265E6F3FC}" type="pres">
      <dgm:prSet presAssocID="{5A69D1F3-7D4B-4ACD-98D2-090B16819457}" presName="bgRect" presStyleLbl="bgShp" presStyleIdx="0" presStyleCnt="1"/>
      <dgm:spPr/>
    </dgm:pt>
    <dgm:pt modelId="{4B130930-F551-4153-8110-CA5015F114FD}" type="pres">
      <dgm:prSet presAssocID="{5A69D1F3-7D4B-4ACD-98D2-090B16819457}"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with solid fill"/>
        </a:ext>
      </dgm:extLst>
    </dgm:pt>
    <dgm:pt modelId="{B7EA3B95-565F-4424-8805-E74833A07736}" type="pres">
      <dgm:prSet presAssocID="{5A69D1F3-7D4B-4ACD-98D2-090B16819457}" presName="spaceRect" presStyleCnt="0"/>
      <dgm:spPr/>
    </dgm:pt>
    <dgm:pt modelId="{2A80C181-5F4D-4F73-B547-5A026E25320F}" type="pres">
      <dgm:prSet presAssocID="{5A69D1F3-7D4B-4ACD-98D2-090B16819457}" presName="parTx" presStyleLbl="revTx" presStyleIdx="0" presStyleCnt="1">
        <dgm:presLayoutVars>
          <dgm:chMax val="0"/>
          <dgm:chPref val="0"/>
        </dgm:presLayoutVars>
      </dgm:prSet>
      <dgm:spPr/>
    </dgm:pt>
  </dgm:ptLst>
  <dgm:cxnLst>
    <dgm:cxn modelId="{B4AC4D11-7814-4A86-9E17-04B7CD60A37C}" type="presOf" srcId="{5A69D1F3-7D4B-4ACD-98D2-090B16819457}" destId="{2A80C181-5F4D-4F73-B547-5A026E25320F}" srcOrd="0" destOrd="0" presId="urn:microsoft.com/office/officeart/2018/2/layout/IconVerticalSolidList"/>
    <dgm:cxn modelId="{DD61CE85-8A4C-4BFC-9485-3F5C47D36CAB}" type="presOf" srcId="{7405CA1E-E817-4B4B-BCE7-5A3709EC8541}" destId="{949DC77C-203D-4C81-943A-29B2C7A2B62C}" srcOrd="0" destOrd="0" presId="urn:microsoft.com/office/officeart/2018/2/layout/IconVerticalSolidList"/>
    <dgm:cxn modelId="{74CC50BC-F604-4374-9B32-0F4CEBEA2722}" srcId="{7405CA1E-E817-4B4B-BCE7-5A3709EC8541}" destId="{5A69D1F3-7D4B-4ACD-98D2-090B16819457}" srcOrd="0" destOrd="0" parTransId="{DD178132-1A9E-40AD-B571-A157BE9A5A6B}" sibTransId="{F1BF1DA3-FCC2-4B72-8D3F-D87804F12530}"/>
    <dgm:cxn modelId="{6F71D05F-DDC4-47B4-9788-E108FD18F995}" type="presParOf" srcId="{949DC77C-203D-4C81-943A-29B2C7A2B62C}" destId="{F0C66401-244D-4891-B2F8-95142FC9D0BD}" srcOrd="0" destOrd="0" presId="urn:microsoft.com/office/officeart/2018/2/layout/IconVerticalSolidList"/>
    <dgm:cxn modelId="{E0F024F1-CD9D-4EF2-A440-111AF030F676}" type="presParOf" srcId="{F0C66401-244D-4891-B2F8-95142FC9D0BD}" destId="{21CABEBB-C114-4016-AC4E-96E265E6F3FC}" srcOrd="0" destOrd="0" presId="urn:microsoft.com/office/officeart/2018/2/layout/IconVerticalSolidList"/>
    <dgm:cxn modelId="{BC94A4B5-488B-4EE6-BCEC-8B0246735601}" type="presParOf" srcId="{F0C66401-244D-4891-B2F8-95142FC9D0BD}" destId="{4B130930-F551-4153-8110-CA5015F114FD}" srcOrd="1" destOrd="0" presId="urn:microsoft.com/office/officeart/2018/2/layout/IconVerticalSolidList"/>
    <dgm:cxn modelId="{DAC5F948-9AF2-4790-8BC2-474BE74476CC}" type="presParOf" srcId="{F0C66401-244D-4891-B2F8-95142FC9D0BD}" destId="{B7EA3B95-565F-4424-8805-E74833A07736}" srcOrd="2" destOrd="0" presId="urn:microsoft.com/office/officeart/2018/2/layout/IconVerticalSolidList"/>
    <dgm:cxn modelId="{484F6770-72CC-42C5-8695-78FD49EB1156}" type="presParOf" srcId="{F0C66401-244D-4891-B2F8-95142FC9D0BD}" destId="{2A80C181-5F4D-4F73-B547-5A026E25320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05CA1E-E817-4B4B-BCE7-5A3709EC854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A69D1F3-7D4B-4ACD-98D2-090B16819457}">
      <dgm:prSet/>
      <dgm:spPr/>
      <dgm:t>
        <a:bodyPr/>
        <a:lstStyle/>
        <a:p>
          <a:r>
            <a:rPr lang="en-US"/>
            <a:t>… purchase order statuses</a:t>
          </a:r>
        </a:p>
      </dgm:t>
    </dgm:pt>
    <dgm:pt modelId="{DD178132-1A9E-40AD-B571-A157BE9A5A6B}" type="parTrans" cxnId="{74CC50BC-F604-4374-9B32-0F4CEBEA2722}">
      <dgm:prSet/>
      <dgm:spPr/>
      <dgm:t>
        <a:bodyPr/>
        <a:lstStyle/>
        <a:p>
          <a:endParaRPr lang="en-US"/>
        </a:p>
      </dgm:t>
    </dgm:pt>
    <dgm:pt modelId="{F1BF1DA3-FCC2-4B72-8D3F-D87804F12530}" type="sibTrans" cxnId="{74CC50BC-F604-4374-9B32-0F4CEBEA2722}">
      <dgm:prSet/>
      <dgm:spPr/>
      <dgm:t>
        <a:bodyPr/>
        <a:lstStyle/>
        <a:p>
          <a:endParaRPr lang="en-US"/>
        </a:p>
      </dgm:t>
    </dgm:pt>
    <dgm:pt modelId="{392384DB-CA40-40D6-9BCA-10802D7D0487}">
      <dgm:prSet/>
      <dgm:spPr/>
      <dgm:t>
        <a:bodyPr/>
        <a:lstStyle/>
        <a:p>
          <a:r>
            <a:rPr lang="en-US"/>
            <a:t>… purchase order routing statuses</a:t>
          </a:r>
        </a:p>
      </dgm:t>
    </dgm:pt>
    <dgm:pt modelId="{7C580AD4-6345-419C-81FC-D9278B53E6FC}" type="parTrans" cxnId="{44A35AC0-8A6F-452F-AE0C-8B3F97AC9713}">
      <dgm:prSet/>
      <dgm:spPr/>
      <dgm:t>
        <a:bodyPr/>
        <a:lstStyle/>
        <a:p>
          <a:endParaRPr lang="en-US"/>
        </a:p>
      </dgm:t>
    </dgm:pt>
    <dgm:pt modelId="{24D81F6F-658D-4984-962A-66D33917562C}" type="sibTrans" cxnId="{44A35AC0-8A6F-452F-AE0C-8B3F97AC9713}">
      <dgm:prSet/>
      <dgm:spPr/>
      <dgm:t>
        <a:bodyPr/>
        <a:lstStyle/>
        <a:p>
          <a:endParaRPr lang="en-US"/>
        </a:p>
      </dgm:t>
    </dgm:pt>
    <dgm:pt modelId="{EACDFCAD-0C9D-4D4F-AB1D-E6E073D4A790}">
      <dgm:prSet/>
      <dgm:spPr/>
      <dgm:t>
        <a:bodyPr/>
        <a:lstStyle/>
        <a:p>
          <a:r>
            <a:rPr lang="en-US"/>
            <a:t>… reminders of unconfirmed orders</a:t>
          </a:r>
        </a:p>
      </dgm:t>
    </dgm:pt>
    <dgm:pt modelId="{CCF9DB9D-46F6-46FB-919D-360DB74231EA}" type="parTrans" cxnId="{F8208F74-1D4E-4585-9E90-13BA45E9F135}">
      <dgm:prSet/>
      <dgm:spPr/>
      <dgm:t>
        <a:bodyPr/>
        <a:lstStyle/>
        <a:p>
          <a:endParaRPr lang="en-US"/>
        </a:p>
      </dgm:t>
    </dgm:pt>
    <dgm:pt modelId="{827AE73F-215D-4CC7-90D3-8E86A7EB18F5}" type="sibTrans" cxnId="{F8208F74-1D4E-4585-9E90-13BA45E9F135}">
      <dgm:prSet/>
      <dgm:spPr/>
      <dgm:t>
        <a:bodyPr/>
        <a:lstStyle/>
        <a:p>
          <a:endParaRPr lang="en-US"/>
        </a:p>
      </dgm:t>
    </dgm:pt>
    <dgm:pt modelId="{B38BD841-DC1E-487D-80B6-70539E51456C}">
      <dgm:prSet/>
      <dgm:spPr/>
      <dgm:t>
        <a:bodyPr/>
        <a:lstStyle/>
        <a:p>
          <a:r>
            <a:rPr lang="en-US"/>
            <a:t>… SAP Ariba .csv file management</a:t>
          </a:r>
        </a:p>
      </dgm:t>
    </dgm:pt>
    <dgm:pt modelId="{88496E57-C874-41BE-AE4D-B6692F063B44}" type="parTrans" cxnId="{3976FDF5-518A-4791-9B2F-3FBAD071C5EB}">
      <dgm:prSet/>
      <dgm:spPr/>
      <dgm:t>
        <a:bodyPr/>
        <a:lstStyle/>
        <a:p>
          <a:endParaRPr lang="en-US"/>
        </a:p>
      </dgm:t>
    </dgm:pt>
    <dgm:pt modelId="{72264896-C441-42D6-A7AC-C58FD36EAADB}" type="sibTrans" cxnId="{3976FDF5-518A-4791-9B2F-3FBAD071C5EB}">
      <dgm:prSet/>
      <dgm:spPr/>
      <dgm:t>
        <a:bodyPr/>
        <a:lstStyle/>
        <a:p>
          <a:endParaRPr lang="en-US"/>
        </a:p>
      </dgm:t>
    </dgm:pt>
    <dgm:pt modelId="{949DC77C-203D-4C81-943A-29B2C7A2B62C}" type="pres">
      <dgm:prSet presAssocID="{7405CA1E-E817-4B4B-BCE7-5A3709EC8541}" presName="root" presStyleCnt="0">
        <dgm:presLayoutVars>
          <dgm:dir/>
          <dgm:resizeHandles val="exact"/>
        </dgm:presLayoutVars>
      </dgm:prSet>
      <dgm:spPr/>
    </dgm:pt>
    <dgm:pt modelId="{F0C66401-244D-4891-B2F8-95142FC9D0BD}" type="pres">
      <dgm:prSet presAssocID="{5A69D1F3-7D4B-4ACD-98D2-090B16819457}" presName="compNode" presStyleCnt="0"/>
      <dgm:spPr/>
    </dgm:pt>
    <dgm:pt modelId="{21CABEBB-C114-4016-AC4E-96E265E6F3FC}" type="pres">
      <dgm:prSet presAssocID="{5A69D1F3-7D4B-4ACD-98D2-090B16819457}" presName="bgRect" presStyleLbl="bgShp" presStyleIdx="0" presStyleCnt="4"/>
      <dgm:spPr/>
    </dgm:pt>
    <dgm:pt modelId="{4B130930-F551-4153-8110-CA5015F114FD}" type="pres">
      <dgm:prSet presAssocID="{5A69D1F3-7D4B-4ACD-98D2-090B1681945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cart"/>
        </a:ext>
      </dgm:extLst>
    </dgm:pt>
    <dgm:pt modelId="{B7EA3B95-565F-4424-8805-E74833A07736}" type="pres">
      <dgm:prSet presAssocID="{5A69D1F3-7D4B-4ACD-98D2-090B16819457}" presName="spaceRect" presStyleCnt="0"/>
      <dgm:spPr/>
    </dgm:pt>
    <dgm:pt modelId="{2A80C181-5F4D-4F73-B547-5A026E25320F}" type="pres">
      <dgm:prSet presAssocID="{5A69D1F3-7D4B-4ACD-98D2-090B16819457}" presName="parTx" presStyleLbl="revTx" presStyleIdx="0" presStyleCnt="4">
        <dgm:presLayoutVars>
          <dgm:chMax val="0"/>
          <dgm:chPref val="0"/>
        </dgm:presLayoutVars>
      </dgm:prSet>
      <dgm:spPr/>
    </dgm:pt>
    <dgm:pt modelId="{0069335F-3D36-4832-A6DA-C300D026145E}" type="pres">
      <dgm:prSet presAssocID="{F1BF1DA3-FCC2-4B72-8D3F-D87804F12530}" presName="sibTrans" presStyleCnt="0"/>
      <dgm:spPr/>
    </dgm:pt>
    <dgm:pt modelId="{BFD68BA5-AA9F-4BD7-AC9C-4EC4ACF690A9}" type="pres">
      <dgm:prSet presAssocID="{392384DB-CA40-40D6-9BCA-10802D7D0487}" presName="compNode" presStyleCnt="0"/>
      <dgm:spPr/>
    </dgm:pt>
    <dgm:pt modelId="{0E211AB8-B13B-42A3-B4EB-C7DD4577F004}" type="pres">
      <dgm:prSet presAssocID="{392384DB-CA40-40D6-9BCA-10802D7D0487}" presName="bgRect" presStyleLbl="bgShp" presStyleIdx="1" presStyleCnt="4"/>
      <dgm:spPr/>
    </dgm:pt>
    <dgm:pt modelId="{633A8B40-67E2-49EA-B137-E2A6A213CDC9}" type="pres">
      <dgm:prSet presAssocID="{392384DB-CA40-40D6-9BCA-10802D7D048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751A23E5-7E2A-4AAA-A9BA-5E3F24C88929}" type="pres">
      <dgm:prSet presAssocID="{392384DB-CA40-40D6-9BCA-10802D7D0487}" presName="spaceRect" presStyleCnt="0"/>
      <dgm:spPr/>
    </dgm:pt>
    <dgm:pt modelId="{8F2E65F4-C77A-4A9C-A116-91B9EC8BD7A4}" type="pres">
      <dgm:prSet presAssocID="{392384DB-CA40-40D6-9BCA-10802D7D0487}" presName="parTx" presStyleLbl="revTx" presStyleIdx="1" presStyleCnt="4">
        <dgm:presLayoutVars>
          <dgm:chMax val="0"/>
          <dgm:chPref val="0"/>
        </dgm:presLayoutVars>
      </dgm:prSet>
      <dgm:spPr/>
    </dgm:pt>
    <dgm:pt modelId="{5D3153E4-FDAF-4FE1-884B-75B7C85B6720}" type="pres">
      <dgm:prSet presAssocID="{24D81F6F-658D-4984-962A-66D33917562C}" presName="sibTrans" presStyleCnt="0"/>
      <dgm:spPr/>
    </dgm:pt>
    <dgm:pt modelId="{ED59C2BF-DD10-4836-912A-CA10BD19EB98}" type="pres">
      <dgm:prSet presAssocID="{EACDFCAD-0C9D-4D4F-AB1D-E6E073D4A790}" presName="compNode" presStyleCnt="0"/>
      <dgm:spPr/>
    </dgm:pt>
    <dgm:pt modelId="{5F6FE2DC-08E3-4A12-A570-21E3BD6B2557}" type="pres">
      <dgm:prSet presAssocID="{EACDFCAD-0C9D-4D4F-AB1D-E6E073D4A790}" presName="bgRect" presStyleLbl="bgShp" presStyleIdx="2" presStyleCnt="4"/>
      <dgm:spPr/>
    </dgm:pt>
    <dgm:pt modelId="{F41DD1DF-2BAB-44BA-A68D-74B10198AB2A}" type="pres">
      <dgm:prSet presAssocID="{EACDFCAD-0C9D-4D4F-AB1D-E6E073D4A79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ell"/>
        </a:ext>
      </dgm:extLst>
    </dgm:pt>
    <dgm:pt modelId="{EF411148-53C3-495C-B3FC-9777A5249B78}" type="pres">
      <dgm:prSet presAssocID="{EACDFCAD-0C9D-4D4F-AB1D-E6E073D4A790}" presName="spaceRect" presStyleCnt="0"/>
      <dgm:spPr/>
    </dgm:pt>
    <dgm:pt modelId="{20339CCC-0E07-4E2D-B4D8-87E30AB21436}" type="pres">
      <dgm:prSet presAssocID="{EACDFCAD-0C9D-4D4F-AB1D-E6E073D4A790}" presName="parTx" presStyleLbl="revTx" presStyleIdx="2" presStyleCnt="4">
        <dgm:presLayoutVars>
          <dgm:chMax val="0"/>
          <dgm:chPref val="0"/>
        </dgm:presLayoutVars>
      </dgm:prSet>
      <dgm:spPr/>
    </dgm:pt>
    <dgm:pt modelId="{82B014E8-9017-42B3-9071-55D8E123FECD}" type="pres">
      <dgm:prSet presAssocID="{827AE73F-215D-4CC7-90D3-8E86A7EB18F5}" presName="sibTrans" presStyleCnt="0"/>
      <dgm:spPr/>
    </dgm:pt>
    <dgm:pt modelId="{F79F8ED0-B42D-4F7B-B52C-E54FAE192EA5}" type="pres">
      <dgm:prSet presAssocID="{B38BD841-DC1E-487D-80B6-70539E51456C}" presName="compNode" presStyleCnt="0"/>
      <dgm:spPr/>
    </dgm:pt>
    <dgm:pt modelId="{DD6C6798-730A-496E-A658-331FAFFF0C0A}" type="pres">
      <dgm:prSet presAssocID="{B38BD841-DC1E-487D-80B6-70539E51456C}" presName="bgRect" presStyleLbl="bgShp" presStyleIdx="3" presStyleCnt="4"/>
      <dgm:spPr/>
    </dgm:pt>
    <dgm:pt modelId="{451DACE7-9633-4499-8BC8-C69A6EB8934F}" type="pres">
      <dgm:prSet presAssocID="{B38BD841-DC1E-487D-80B6-70539E51456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27305329-9F72-4D18-8623-F9C5E1974106}" type="pres">
      <dgm:prSet presAssocID="{B38BD841-DC1E-487D-80B6-70539E51456C}" presName="spaceRect" presStyleCnt="0"/>
      <dgm:spPr/>
    </dgm:pt>
    <dgm:pt modelId="{87814F68-5F83-487E-8166-9F8CBBFF6F33}" type="pres">
      <dgm:prSet presAssocID="{B38BD841-DC1E-487D-80B6-70539E51456C}" presName="parTx" presStyleLbl="revTx" presStyleIdx="3" presStyleCnt="4">
        <dgm:presLayoutVars>
          <dgm:chMax val="0"/>
          <dgm:chPref val="0"/>
        </dgm:presLayoutVars>
      </dgm:prSet>
      <dgm:spPr/>
    </dgm:pt>
  </dgm:ptLst>
  <dgm:cxnLst>
    <dgm:cxn modelId="{B4AC4D11-7814-4A86-9E17-04B7CD60A37C}" type="presOf" srcId="{5A69D1F3-7D4B-4ACD-98D2-090B16819457}" destId="{2A80C181-5F4D-4F73-B547-5A026E25320F}" srcOrd="0" destOrd="0" presId="urn:microsoft.com/office/officeart/2018/2/layout/IconVerticalSolidList"/>
    <dgm:cxn modelId="{82E7BE43-8CC4-4EFD-A635-5CF932100988}" type="presOf" srcId="{EACDFCAD-0C9D-4D4F-AB1D-E6E073D4A790}" destId="{20339CCC-0E07-4E2D-B4D8-87E30AB21436}" srcOrd="0" destOrd="0" presId="urn:microsoft.com/office/officeart/2018/2/layout/IconVerticalSolidList"/>
    <dgm:cxn modelId="{F8208F74-1D4E-4585-9E90-13BA45E9F135}" srcId="{7405CA1E-E817-4B4B-BCE7-5A3709EC8541}" destId="{EACDFCAD-0C9D-4D4F-AB1D-E6E073D4A790}" srcOrd="2" destOrd="0" parTransId="{CCF9DB9D-46F6-46FB-919D-360DB74231EA}" sibTransId="{827AE73F-215D-4CC7-90D3-8E86A7EB18F5}"/>
    <dgm:cxn modelId="{DD61CE85-8A4C-4BFC-9485-3F5C47D36CAB}" type="presOf" srcId="{7405CA1E-E817-4B4B-BCE7-5A3709EC8541}" destId="{949DC77C-203D-4C81-943A-29B2C7A2B62C}" srcOrd="0" destOrd="0" presId="urn:microsoft.com/office/officeart/2018/2/layout/IconVerticalSolidList"/>
    <dgm:cxn modelId="{31283AAA-BF4B-48A4-AB1B-B39762038BF6}" type="presOf" srcId="{B38BD841-DC1E-487D-80B6-70539E51456C}" destId="{87814F68-5F83-487E-8166-9F8CBBFF6F33}" srcOrd="0" destOrd="0" presId="urn:microsoft.com/office/officeart/2018/2/layout/IconVerticalSolidList"/>
    <dgm:cxn modelId="{DC32B7B0-CFA8-402A-8B66-1CE74D19F2A3}" type="presOf" srcId="{392384DB-CA40-40D6-9BCA-10802D7D0487}" destId="{8F2E65F4-C77A-4A9C-A116-91B9EC8BD7A4}" srcOrd="0" destOrd="0" presId="urn:microsoft.com/office/officeart/2018/2/layout/IconVerticalSolidList"/>
    <dgm:cxn modelId="{74CC50BC-F604-4374-9B32-0F4CEBEA2722}" srcId="{7405CA1E-E817-4B4B-BCE7-5A3709EC8541}" destId="{5A69D1F3-7D4B-4ACD-98D2-090B16819457}" srcOrd="0" destOrd="0" parTransId="{DD178132-1A9E-40AD-B571-A157BE9A5A6B}" sibTransId="{F1BF1DA3-FCC2-4B72-8D3F-D87804F12530}"/>
    <dgm:cxn modelId="{44A35AC0-8A6F-452F-AE0C-8B3F97AC9713}" srcId="{7405CA1E-E817-4B4B-BCE7-5A3709EC8541}" destId="{392384DB-CA40-40D6-9BCA-10802D7D0487}" srcOrd="1" destOrd="0" parTransId="{7C580AD4-6345-419C-81FC-D9278B53E6FC}" sibTransId="{24D81F6F-658D-4984-962A-66D33917562C}"/>
    <dgm:cxn modelId="{3976FDF5-518A-4791-9B2F-3FBAD071C5EB}" srcId="{7405CA1E-E817-4B4B-BCE7-5A3709EC8541}" destId="{B38BD841-DC1E-487D-80B6-70539E51456C}" srcOrd="3" destOrd="0" parTransId="{88496E57-C874-41BE-AE4D-B6692F063B44}" sibTransId="{72264896-C441-42D6-A7AC-C58FD36EAADB}"/>
    <dgm:cxn modelId="{6F71D05F-DDC4-47B4-9788-E108FD18F995}" type="presParOf" srcId="{949DC77C-203D-4C81-943A-29B2C7A2B62C}" destId="{F0C66401-244D-4891-B2F8-95142FC9D0BD}" srcOrd="0" destOrd="0" presId="urn:microsoft.com/office/officeart/2018/2/layout/IconVerticalSolidList"/>
    <dgm:cxn modelId="{E0F024F1-CD9D-4EF2-A440-111AF030F676}" type="presParOf" srcId="{F0C66401-244D-4891-B2F8-95142FC9D0BD}" destId="{21CABEBB-C114-4016-AC4E-96E265E6F3FC}" srcOrd="0" destOrd="0" presId="urn:microsoft.com/office/officeart/2018/2/layout/IconVerticalSolidList"/>
    <dgm:cxn modelId="{BC94A4B5-488B-4EE6-BCEC-8B0246735601}" type="presParOf" srcId="{F0C66401-244D-4891-B2F8-95142FC9D0BD}" destId="{4B130930-F551-4153-8110-CA5015F114FD}" srcOrd="1" destOrd="0" presId="urn:microsoft.com/office/officeart/2018/2/layout/IconVerticalSolidList"/>
    <dgm:cxn modelId="{DAC5F948-9AF2-4790-8BC2-474BE74476CC}" type="presParOf" srcId="{F0C66401-244D-4891-B2F8-95142FC9D0BD}" destId="{B7EA3B95-565F-4424-8805-E74833A07736}" srcOrd="2" destOrd="0" presId="urn:microsoft.com/office/officeart/2018/2/layout/IconVerticalSolidList"/>
    <dgm:cxn modelId="{484F6770-72CC-42C5-8695-78FD49EB1156}" type="presParOf" srcId="{F0C66401-244D-4891-B2F8-95142FC9D0BD}" destId="{2A80C181-5F4D-4F73-B547-5A026E25320F}" srcOrd="3" destOrd="0" presId="urn:microsoft.com/office/officeart/2018/2/layout/IconVerticalSolidList"/>
    <dgm:cxn modelId="{B665BB97-0D83-4A0F-93D3-B5E0C03EE713}" type="presParOf" srcId="{949DC77C-203D-4C81-943A-29B2C7A2B62C}" destId="{0069335F-3D36-4832-A6DA-C300D026145E}" srcOrd="1" destOrd="0" presId="urn:microsoft.com/office/officeart/2018/2/layout/IconVerticalSolidList"/>
    <dgm:cxn modelId="{6DA9F2F2-91A5-4723-BEC0-6191178A9F5B}" type="presParOf" srcId="{949DC77C-203D-4C81-943A-29B2C7A2B62C}" destId="{BFD68BA5-AA9F-4BD7-AC9C-4EC4ACF690A9}" srcOrd="2" destOrd="0" presId="urn:microsoft.com/office/officeart/2018/2/layout/IconVerticalSolidList"/>
    <dgm:cxn modelId="{E181C7F7-19D3-4D9D-B4BC-A48E01626E02}" type="presParOf" srcId="{BFD68BA5-AA9F-4BD7-AC9C-4EC4ACF690A9}" destId="{0E211AB8-B13B-42A3-B4EB-C7DD4577F004}" srcOrd="0" destOrd="0" presId="urn:microsoft.com/office/officeart/2018/2/layout/IconVerticalSolidList"/>
    <dgm:cxn modelId="{8EFA82D8-983B-4215-9797-4B86CF1E6B68}" type="presParOf" srcId="{BFD68BA5-AA9F-4BD7-AC9C-4EC4ACF690A9}" destId="{633A8B40-67E2-49EA-B137-E2A6A213CDC9}" srcOrd="1" destOrd="0" presId="urn:microsoft.com/office/officeart/2018/2/layout/IconVerticalSolidList"/>
    <dgm:cxn modelId="{83EEEC29-75E0-4B5A-A5B7-334AF42FD534}" type="presParOf" srcId="{BFD68BA5-AA9F-4BD7-AC9C-4EC4ACF690A9}" destId="{751A23E5-7E2A-4AAA-A9BA-5E3F24C88929}" srcOrd="2" destOrd="0" presId="urn:microsoft.com/office/officeart/2018/2/layout/IconVerticalSolidList"/>
    <dgm:cxn modelId="{772D65E7-7ACF-4C2D-940A-1EA406DF8819}" type="presParOf" srcId="{BFD68BA5-AA9F-4BD7-AC9C-4EC4ACF690A9}" destId="{8F2E65F4-C77A-4A9C-A116-91B9EC8BD7A4}" srcOrd="3" destOrd="0" presId="urn:microsoft.com/office/officeart/2018/2/layout/IconVerticalSolidList"/>
    <dgm:cxn modelId="{4D67A043-12F2-406A-9798-EE262DC51C96}" type="presParOf" srcId="{949DC77C-203D-4C81-943A-29B2C7A2B62C}" destId="{5D3153E4-FDAF-4FE1-884B-75B7C85B6720}" srcOrd="3" destOrd="0" presId="urn:microsoft.com/office/officeart/2018/2/layout/IconVerticalSolidList"/>
    <dgm:cxn modelId="{75211B04-25CD-4A28-80D9-D735DFA83D00}" type="presParOf" srcId="{949DC77C-203D-4C81-943A-29B2C7A2B62C}" destId="{ED59C2BF-DD10-4836-912A-CA10BD19EB98}" srcOrd="4" destOrd="0" presId="urn:microsoft.com/office/officeart/2018/2/layout/IconVerticalSolidList"/>
    <dgm:cxn modelId="{C2BE9278-7D9D-4A67-802B-921E34A90359}" type="presParOf" srcId="{ED59C2BF-DD10-4836-912A-CA10BD19EB98}" destId="{5F6FE2DC-08E3-4A12-A570-21E3BD6B2557}" srcOrd="0" destOrd="0" presId="urn:microsoft.com/office/officeart/2018/2/layout/IconVerticalSolidList"/>
    <dgm:cxn modelId="{B7E704D1-6F0B-47DB-8E55-57DF81B414C4}" type="presParOf" srcId="{ED59C2BF-DD10-4836-912A-CA10BD19EB98}" destId="{F41DD1DF-2BAB-44BA-A68D-74B10198AB2A}" srcOrd="1" destOrd="0" presId="urn:microsoft.com/office/officeart/2018/2/layout/IconVerticalSolidList"/>
    <dgm:cxn modelId="{B4158F70-3548-41F7-B83B-91844084F2C2}" type="presParOf" srcId="{ED59C2BF-DD10-4836-912A-CA10BD19EB98}" destId="{EF411148-53C3-495C-B3FC-9777A5249B78}" srcOrd="2" destOrd="0" presId="urn:microsoft.com/office/officeart/2018/2/layout/IconVerticalSolidList"/>
    <dgm:cxn modelId="{EA6488BD-6F4D-40AF-BA03-D228B7BCE3F9}" type="presParOf" srcId="{ED59C2BF-DD10-4836-912A-CA10BD19EB98}" destId="{20339CCC-0E07-4E2D-B4D8-87E30AB21436}" srcOrd="3" destOrd="0" presId="urn:microsoft.com/office/officeart/2018/2/layout/IconVerticalSolidList"/>
    <dgm:cxn modelId="{2B426DE8-E32E-4B02-8B43-3159E88C7CEF}" type="presParOf" srcId="{949DC77C-203D-4C81-943A-29B2C7A2B62C}" destId="{82B014E8-9017-42B3-9071-55D8E123FECD}" srcOrd="5" destOrd="0" presId="urn:microsoft.com/office/officeart/2018/2/layout/IconVerticalSolidList"/>
    <dgm:cxn modelId="{C1FB13EE-880C-4AD6-A535-58B11E0E8A21}" type="presParOf" srcId="{949DC77C-203D-4C81-943A-29B2C7A2B62C}" destId="{F79F8ED0-B42D-4F7B-B52C-E54FAE192EA5}" srcOrd="6" destOrd="0" presId="urn:microsoft.com/office/officeart/2018/2/layout/IconVerticalSolidList"/>
    <dgm:cxn modelId="{F8356054-6D19-43C0-AFC7-8B33DF68A673}" type="presParOf" srcId="{F79F8ED0-B42D-4F7B-B52C-E54FAE192EA5}" destId="{DD6C6798-730A-496E-A658-331FAFFF0C0A}" srcOrd="0" destOrd="0" presId="urn:microsoft.com/office/officeart/2018/2/layout/IconVerticalSolidList"/>
    <dgm:cxn modelId="{5E31FC4C-7B27-47B3-951B-2097CE0BA34F}" type="presParOf" srcId="{F79F8ED0-B42D-4F7B-B52C-E54FAE192EA5}" destId="{451DACE7-9633-4499-8BC8-C69A6EB8934F}" srcOrd="1" destOrd="0" presId="urn:microsoft.com/office/officeart/2018/2/layout/IconVerticalSolidList"/>
    <dgm:cxn modelId="{AF8D40C4-352E-450A-8017-74F22FAC54AD}" type="presParOf" srcId="{F79F8ED0-B42D-4F7B-B52C-E54FAE192EA5}" destId="{27305329-9F72-4D18-8623-F9C5E1974106}" srcOrd="2" destOrd="0" presId="urn:microsoft.com/office/officeart/2018/2/layout/IconVerticalSolidList"/>
    <dgm:cxn modelId="{EF2A1144-5C64-400B-9DEF-BB79F1BD9CA1}" type="presParOf" srcId="{F79F8ED0-B42D-4F7B-B52C-E54FAE192EA5}" destId="{87814F68-5F83-487E-8166-9F8CBBFF6F3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F4CCA-5739-4418-A76D-F815690CC892}">
      <dsp:nvSpPr>
        <dsp:cNvPr id="0" name=""/>
        <dsp:cNvSpPr/>
      </dsp:nvSpPr>
      <dsp:spPr>
        <a:xfrm>
          <a:off x="0" y="1957"/>
          <a:ext cx="11182288" cy="9920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1AFE8A-F56A-4434-9E66-61F585B018F1}">
      <dsp:nvSpPr>
        <dsp:cNvPr id="0" name=""/>
        <dsp:cNvSpPr/>
      </dsp:nvSpPr>
      <dsp:spPr>
        <a:xfrm>
          <a:off x="300085" y="225161"/>
          <a:ext cx="545609" cy="5456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D493A1-B34B-43B1-BF05-5393108FA4B8}">
      <dsp:nvSpPr>
        <dsp:cNvPr id="0" name=""/>
        <dsp:cNvSpPr/>
      </dsp:nvSpPr>
      <dsp:spPr>
        <a:xfrm>
          <a:off x="1145780" y="1957"/>
          <a:ext cx="10036507" cy="9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89" tIns="104989" rIns="104989" bIns="104989" numCol="1" spcCol="1270" anchor="ctr" anchorCtr="0">
          <a:noAutofit/>
        </a:bodyPr>
        <a:lstStyle/>
        <a:p>
          <a:pPr marL="0" lvl="0" indent="0" algn="l" defTabSz="977900">
            <a:lnSpc>
              <a:spcPct val="100000"/>
            </a:lnSpc>
            <a:spcBef>
              <a:spcPct val="0"/>
            </a:spcBef>
            <a:spcAft>
              <a:spcPct val="35000"/>
            </a:spcAft>
            <a:buNone/>
          </a:pPr>
          <a:r>
            <a:rPr lang="en-US" sz="2200" i="0" kern="1200" baseline="0"/>
            <a:t>… </a:t>
          </a:r>
          <a:r>
            <a:rPr kumimoji="0" lang="en-US" sz="2200" i="0" u="none" strike="noStrike" kern="1200" cap="none" spc="0" normalizeH="0" baseline="0" noProof="0">
              <a:ln>
                <a:noFill/>
              </a:ln>
              <a:effectLst/>
              <a:uLnTx/>
              <a:uFillTx/>
              <a:latin typeface="Arial"/>
              <a:ea typeface="+mn-ea"/>
              <a:cs typeface="+mn-cs"/>
            </a:rPr>
            <a:t>how to read purchase order screen</a:t>
          </a:r>
          <a:endParaRPr lang="en-US" sz="2200" kern="1200"/>
        </a:p>
      </dsp:txBody>
      <dsp:txXfrm>
        <a:off x="1145780" y="1957"/>
        <a:ext cx="10036507" cy="992017"/>
      </dsp:txXfrm>
    </dsp:sp>
    <dsp:sp modelId="{46D2F332-455D-4314-A21C-3EFD5B73BF8F}">
      <dsp:nvSpPr>
        <dsp:cNvPr id="0" name=""/>
        <dsp:cNvSpPr/>
      </dsp:nvSpPr>
      <dsp:spPr>
        <a:xfrm>
          <a:off x="0" y="1241979"/>
          <a:ext cx="11182288" cy="9920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ECDE46-F7B2-42F3-BBEB-4DE8C466F881}">
      <dsp:nvSpPr>
        <dsp:cNvPr id="0" name=""/>
        <dsp:cNvSpPr/>
      </dsp:nvSpPr>
      <dsp:spPr>
        <a:xfrm>
          <a:off x="300085" y="1465183"/>
          <a:ext cx="545609" cy="54560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6298FE-413B-4484-8181-283B25254344}">
      <dsp:nvSpPr>
        <dsp:cNvPr id="0" name=""/>
        <dsp:cNvSpPr/>
      </dsp:nvSpPr>
      <dsp:spPr>
        <a:xfrm>
          <a:off x="1145780" y="1241979"/>
          <a:ext cx="10036507" cy="9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89" tIns="104989" rIns="104989" bIns="104989" numCol="1" spcCol="1270" anchor="ctr" anchorCtr="0">
          <a:noAutofit/>
        </a:bodyPr>
        <a:lstStyle/>
        <a:p>
          <a:pPr marL="0" lvl="0" indent="0" algn="l" defTabSz="977900">
            <a:lnSpc>
              <a:spcPct val="100000"/>
            </a:lnSpc>
            <a:spcBef>
              <a:spcPct val="0"/>
            </a:spcBef>
            <a:spcAft>
              <a:spcPct val="35000"/>
            </a:spcAft>
            <a:buClrTx/>
            <a:buSzTx/>
            <a:buFontTx/>
            <a:buNone/>
          </a:pPr>
          <a:r>
            <a:rPr kumimoji="0" lang="en-US" sz="2200" i="0" u="none" strike="noStrike" kern="1200" cap="none" spc="0" normalizeH="0" baseline="0" noProof="0">
              <a:ln>
                <a:noFill/>
              </a:ln>
              <a:effectLst/>
              <a:uLnTx/>
              <a:uFillTx/>
              <a:latin typeface="Arial"/>
              <a:ea typeface="+mn-ea"/>
              <a:cs typeface="+mn-cs"/>
            </a:rPr>
            <a:t>… how to manage order confirmations</a:t>
          </a:r>
        </a:p>
      </dsp:txBody>
      <dsp:txXfrm>
        <a:off x="1145780" y="1241979"/>
        <a:ext cx="10036507" cy="992017"/>
      </dsp:txXfrm>
    </dsp:sp>
    <dsp:sp modelId="{B1D6621E-E62D-483A-B2E6-D97B92B214A5}">
      <dsp:nvSpPr>
        <dsp:cNvPr id="0" name=""/>
        <dsp:cNvSpPr/>
      </dsp:nvSpPr>
      <dsp:spPr>
        <a:xfrm>
          <a:off x="0" y="2482002"/>
          <a:ext cx="11182288" cy="9920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BAF9E8-8D9F-4ACE-A5F8-D6D70F72BDB3}">
      <dsp:nvSpPr>
        <dsp:cNvPr id="0" name=""/>
        <dsp:cNvSpPr/>
      </dsp:nvSpPr>
      <dsp:spPr>
        <a:xfrm>
          <a:off x="300085" y="2705206"/>
          <a:ext cx="545609" cy="5456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72C3C2-6129-4CBD-8D50-6EE32BC39C44}">
      <dsp:nvSpPr>
        <dsp:cNvPr id="0" name=""/>
        <dsp:cNvSpPr/>
      </dsp:nvSpPr>
      <dsp:spPr>
        <a:xfrm>
          <a:off x="1145780" y="2482002"/>
          <a:ext cx="10036507" cy="9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89" tIns="104989" rIns="104989" bIns="104989" numCol="1" spcCol="1270" anchor="ctr" anchorCtr="0">
          <a:noAutofit/>
        </a:bodyPr>
        <a:lstStyle/>
        <a:p>
          <a:pPr marL="0" lvl="0" indent="0" algn="l" defTabSz="977900">
            <a:lnSpc>
              <a:spcPct val="100000"/>
            </a:lnSpc>
            <a:spcBef>
              <a:spcPct val="0"/>
            </a:spcBef>
            <a:spcAft>
              <a:spcPct val="35000"/>
            </a:spcAft>
            <a:buNone/>
          </a:pPr>
          <a:r>
            <a:rPr kumimoji="0" lang="en-US" sz="2200" i="0" u="none" strike="noStrike" kern="1200" cap="none" spc="0" normalizeH="0" baseline="0" noProof="0">
              <a:ln>
                <a:noFill/>
              </a:ln>
              <a:effectLst/>
              <a:uLnTx/>
              <a:uFillTx/>
              <a:latin typeface="Arial"/>
              <a:ea typeface="+mn-ea"/>
              <a:cs typeface="+mn-cs"/>
            </a:rPr>
            <a:t>… how to manage shipping notices</a:t>
          </a:r>
          <a:endParaRPr lang="en-US" sz="2200" kern="1200"/>
        </a:p>
      </dsp:txBody>
      <dsp:txXfrm>
        <a:off x="1145780" y="2482002"/>
        <a:ext cx="10036507" cy="992017"/>
      </dsp:txXfrm>
    </dsp:sp>
    <dsp:sp modelId="{3CEE1331-B90E-4917-B700-A08B45EDD640}">
      <dsp:nvSpPr>
        <dsp:cNvPr id="0" name=""/>
        <dsp:cNvSpPr/>
      </dsp:nvSpPr>
      <dsp:spPr>
        <a:xfrm>
          <a:off x="0" y="3722024"/>
          <a:ext cx="11182288" cy="9920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B73B37-BE52-4594-8426-F61B53550352}">
      <dsp:nvSpPr>
        <dsp:cNvPr id="0" name=""/>
        <dsp:cNvSpPr/>
      </dsp:nvSpPr>
      <dsp:spPr>
        <a:xfrm>
          <a:off x="300085" y="3945228"/>
          <a:ext cx="545609" cy="54560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708A95-5752-451A-953C-9AAD0A08D35D}">
      <dsp:nvSpPr>
        <dsp:cNvPr id="0" name=""/>
        <dsp:cNvSpPr/>
      </dsp:nvSpPr>
      <dsp:spPr>
        <a:xfrm>
          <a:off x="1145780" y="3722024"/>
          <a:ext cx="10036507" cy="9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89" tIns="104989" rIns="104989" bIns="104989" numCol="1" spcCol="1270" anchor="ctr" anchorCtr="0">
          <a:noAutofit/>
        </a:bodyPr>
        <a:lstStyle/>
        <a:p>
          <a:pPr marL="0" lvl="0" indent="0" algn="l" defTabSz="977900">
            <a:lnSpc>
              <a:spcPct val="100000"/>
            </a:lnSpc>
            <a:spcBef>
              <a:spcPct val="0"/>
            </a:spcBef>
            <a:spcAft>
              <a:spcPct val="35000"/>
            </a:spcAft>
            <a:buNone/>
          </a:pPr>
          <a:r>
            <a:rPr lang="en-US" sz="2200" kern="1200">
              <a:latin typeface="Arial"/>
            </a:rPr>
            <a:t>… how to read goods receipt screen</a:t>
          </a:r>
          <a:endParaRPr lang="en-US" sz="2200" kern="1200"/>
        </a:p>
      </dsp:txBody>
      <dsp:txXfrm>
        <a:off x="1145780" y="3722024"/>
        <a:ext cx="10036507" cy="992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F4CCA-5739-4418-A76D-F815690CC892}">
      <dsp:nvSpPr>
        <dsp:cNvPr id="0" name=""/>
        <dsp:cNvSpPr/>
      </dsp:nvSpPr>
      <dsp:spPr>
        <a:xfrm>
          <a:off x="0" y="575"/>
          <a:ext cx="11182288" cy="13470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1AFE8A-F56A-4434-9E66-61F585B018F1}">
      <dsp:nvSpPr>
        <dsp:cNvPr id="0" name=""/>
        <dsp:cNvSpPr/>
      </dsp:nvSpPr>
      <dsp:spPr>
        <a:xfrm>
          <a:off x="407497" y="303673"/>
          <a:ext cx="740904" cy="74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D493A1-B34B-43B1-BF05-5393108FA4B8}">
      <dsp:nvSpPr>
        <dsp:cNvPr id="0" name=""/>
        <dsp:cNvSpPr/>
      </dsp:nvSpPr>
      <dsp:spPr>
        <a:xfrm>
          <a:off x="1555900" y="575"/>
          <a:ext cx="9626387" cy="134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568" tIns="142568" rIns="142568" bIns="142568" numCol="1" spcCol="1270" anchor="ctr" anchorCtr="0">
          <a:noAutofit/>
        </a:bodyPr>
        <a:lstStyle/>
        <a:p>
          <a:pPr marL="0" lvl="0" indent="0" algn="l" defTabSz="1111250">
            <a:lnSpc>
              <a:spcPct val="90000"/>
            </a:lnSpc>
            <a:spcBef>
              <a:spcPct val="0"/>
            </a:spcBef>
            <a:spcAft>
              <a:spcPct val="35000"/>
            </a:spcAft>
            <a:buNone/>
          </a:pPr>
          <a:r>
            <a:rPr lang="en-US" sz="2500" i="0" kern="1200" baseline="0"/>
            <a:t>… how to search for purchase orders</a:t>
          </a:r>
          <a:endParaRPr lang="en-US" sz="2500" kern="1200"/>
        </a:p>
      </dsp:txBody>
      <dsp:txXfrm>
        <a:off x="1555900" y="575"/>
        <a:ext cx="9626387" cy="1347099"/>
      </dsp:txXfrm>
    </dsp:sp>
    <dsp:sp modelId="{B1D6621E-E62D-483A-B2E6-D97B92B214A5}">
      <dsp:nvSpPr>
        <dsp:cNvPr id="0" name=""/>
        <dsp:cNvSpPr/>
      </dsp:nvSpPr>
      <dsp:spPr>
        <a:xfrm>
          <a:off x="0" y="1684450"/>
          <a:ext cx="11182288" cy="13470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BAF9E8-8D9F-4ACE-A5F8-D6D70F72BDB3}">
      <dsp:nvSpPr>
        <dsp:cNvPr id="0" name=""/>
        <dsp:cNvSpPr/>
      </dsp:nvSpPr>
      <dsp:spPr>
        <a:xfrm>
          <a:off x="407497" y="1987547"/>
          <a:ext cx="740904" cy="74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72C3C2-6129-4CBD-8D50-6EE32BC39C44}">
      <dsp:nvSpPr>
        <dsp:cNvPr id="0" name=""/>
        <dsp:cNvSpPr/>
      </dsp:nvSpPr>
      <dsp:spPr>
        <a:xfrm>
          <a:off x="1555900" y="1684450"/>
          <a:ext cx="9626387" cy="134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568" tIns="142568" rIns="142568" bIns="142568" numCol="1" spcCol="1270" anchor="ctr" anchorCtr="0">
          <a:noAutofit/>
        </a:bodyPr>
        <a:lstStyle/>
        <a:p>
          <a:pPr marL="0" lvl="0" indent="0" algn="l" defTabSz="1111250">
            <a:lnSpc>
              <a:spcPct val="90000"/>
            </a:lnSpc>
            <a:spcBef>
              <a:spcPct val="0"/>
            </a:spcBef>
            <a:spcAft>
              <a:spcPct val="35000"/>
            </a:spcAft>
            <a:buNone/>
          </a:pPr>
          <a:r>
            <a:rPr lang="en-US" sz="2500" i="0" kern="1200" baseline="0"/>
            <a:t>… how to view purchase order details</a:t>
          </a:r>
          <a:endParaRPr lang="en-US" sz="2500" kern="1200"/>
        </a:p>
      </dsp:txBody>
      <dsp:txXfrm>
        <a:off x="1555900" y="1684450"/>
        <a:ext cx="9626387" cy="1347099"/>
      </dsp:txXfrm>
    </dsp:sp>
    <dsp:sp modelId="{3CEE1331-B90E-4917-B700-A08B45EDD640}">
      <dsp:nvSpPr>
        <dsp:cNvPr id="0" name=""/>
        <dsp:cNvSpPr/>
      </dsp:nvSpPr>
      <dsp:spPr>
        <a:xfrm>
          <a:off x="0" y="3368324"/>
          <a:ext cx="11182288" cy="13470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B73B37-BE52-4594-8426-F61B53550352}">
      <dsp:nvSpPr>
        <dsp:cNvPr id="0" name=""/>
        <dsp:cNvSpPr/>
      </dsp:nvSpPr>
      <dsp:spPr>
        <a:xfrm>
          <a:off x="407497" y="3671422"/>
          <a:ext cx="740904" cy="74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708A95-5752-451A-953C-9AAD0A08D35D}">
      <dsp:nvSpPr>
        <dsp:cNvPr id="0" name=""/>
        <dsp:cNvSpPr/>
      </dsp:nvSpPr>
      <dsp:spPr>
        <a:xfrm>
          <a:off x="1555900" y="3368324"/>
          <a:ext cx="9626387" cy="134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568" tIns="142568" rIns="142568" bIns="142568" numCol="1" spcCol="1270" anchor="ctr" anchorCtr="0">
          <a:noAutofit/>
        </a:bodyPr>
        <a:lstStyle/>
        <a:p>
          <a:pPr marL="0" lvl="0" indent="0" algn="l" defTabSz="1111250">
            <a:lnSpc>
              <a:spcPct val="90000"/>
            </a:lnSpc>
            <a:spcBef>
              <a:spcPct val="0"/>
            </a:spcBef>
            <a:spcAft>
              <a:spcPct val="35000"/>
            </a:spcAft>
            <a:buNone/>
          </a:pPr>
          <a:r>
            <a:rPr lang="en-US" sz="2500" i="0" kern="1200" baseline="0"/>
            <a:t>… purchase order content and fields description</a:t>
          </a:r>
          <a:endParaRPr lang="en-US" sz="2500" kern="1200"/>
        </a:p>
      </dsp:txBody>
      <dsp:txXfrm>
        <a:off x="1555900" y="3368324"/>
        <a:ext cx="9626387" cy="1347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F4CCA-5739-4418-A76D-F815690CC892}">
      <dsp:nvSpPr>
        <dsp:cNvPr id="0" name=""/>
        <dsp:cNvSpPr/>
      </dsp:nvSpPr>
      <dsp:spPr>
        <a:xfrm>
          <a:off x="0" y="564"/>
          <a:ext cx="11071999" cy="13213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1AFE8A-F56A-4434-9E66-61F585B018F1}">
      <dsp:nvSpPr>
        <dsp:cNvPr id="0" name=""/>
        <dsp:cNvSpPr/>
      </dsp:nvSpPr>
      <dsp:spPr>
        <a:xfrm>
          <a:off x="399700" y="297862"/>
          <a:ext cx="726728" cy="72672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D493A1-B34B-43B1-BF05-5393108FA4B8}">
      <dsp:nvSpPr>
        <dsp:cNvPr id="0" name=""/>
        <dsp:cNvSpPr/>
      </dsp:nvSpPr>
      <dsp:spPr>
        <a:xfrm>
          <a:off x="1526129" y="564"/>
          <a:ext cx="9545869" cy="1321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40" tIns="139840" rIns="139840" bIns="139840" numCol="1" spcCol="1270" anchor="ctr" anchorCtr="0">
          <a:noAutofit/>
        </a:bodyPr>
        <a:lstStyle/>
        <a:p>
          <a:pPr marL="0" lvl="0" indent="0" algn="l" defTabSz="1111250">
            <a:lnSpc>
              <a:spcPct val="100000"/>
            </a:lnSpc>
            <a:spcBef>
              <a:spcPct val="0"/>
            </a:spcBef>
            <a:spcAft>
              <a:spcPct val="35000"/>
            </a:spcAft>
            <a:buNone/>
          </a:pPr>
          <a:r>
            <a:rPr kumimoji="0" lang="en-US" sz="2500" i="0" u="none" strike="noStrike" kern="1200" cap="none" spc="0" normalizeH="0" baseline="0" noProof="0" dirty="0">
              <a:ln>
                <a:noFill/>
              </a:ln>
              <a:effectLst/>
              <a:uLnTx/>
              <a:uFillTx/>
              <a:latin typeface="Arial"/>
              <a:ea typeface="+mn-ea"/>
              <a:cs typeface="+mn-cs"/>
            </a:rPr>
            <a:t>… how to manage order confirmations</a:t>
          </a:r>
          <a:endParaRPr lang="en-US" sz="2500" kern="1200" dirty="0"/>
        </a:p>
      </dsp:txBody>
      <dsp:txXfrm>
        <a:off x="1526129" y="564"/>
        <a:ext cx="9545869" cy="1321324"/>
      </dsp:txXfrm>
    </dsp:sp>
    <dsp:sp modelId="{3CEE1331-B90E-4917-B700-A08B45EDD640}">
      <dsp:nvSpPr>
        <dsp:cNvPr id="0" name=""/>
        <dsp:cNvSpPr/>
      </dsp:nvSpPr>
      <dsp:spPr>
        <a:xfrm>
          <a:off x="0" y="1652219"/>
          <a:ext cx="11071999" cy="13213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B73B37-BE52-4594-8426-F61B53550352}">
      <dsp:nvSpPr>
        <dsp:cNvPr id="0" name=""/>
        <dsp:cNvSpPr/>
      </dsp:nvSpPr>
      <dsp:spPr>
        <a:xfrm>
          <a:off x="399700" y="1949517"/>
          <a:ext cx="726728" cy="72672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708A95-5752-451A-953C-9AAD0A08D35D}">
      <dsp:nvSpPr>
        <dsp:cNvPr id="0" name=""/>
        <dsp:cNvSpPr/>
      </dsp:nvSpPr>
      <dsp:spPr>
        <a:xfrm>
          <a:off x="1526129" y="1652219"/>
          <a:ext cx="9545869" cy="1321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40" tIns="139840" rIns="139840" bIns="139840" numCol="1" spcCol="1270" anchor="ctr" anchorCtr="0">
          <a:noAutofit/>
        </a:bodyPr>
        <a:lstStyle/>
        <a:p>
          <a:pPr marL="0" lvl="0" indent="0" algn="l" defTabSz="1111250">
            <a:lnSpc>
              <a:spcPct val="100000"/>
            </a:lnSpc>
            <a:spcBef>
              <a:spcPct val="0"/>
            </a:spcBef>
            <a:spcAft>
              <a:spcPct val="35000"/>
            </a:spcAft>
            <a:buNone/>
          </a:pPr>
          <a:r>
            <a:rPr kumimoji="0" lang="en-US" sz="2500" i="0" u="none" strike="noStrike" kern="1200" cap="none" spc="0" normalizeH="0" baseline="0" noProof="0" dirty="0">
              <a:ln>
                <a:noFill/>
              </a:ln>
              <a:effectLst/>
              <a:uLnTx/>
              <a:uFillTx/>
              <a:latin typeface="Arial"/>
              <a:ea typeface="+mn-ea"/>
              <a:cs typeface="+mn-cs"/>
            </a:rPr>
            <a:t>… where to view submitted order confirmations</a:t>
          </a:r>
          <a:endParaRPr lang="en-US" sz="2500" kern="1200" dirty="0"/>
        </a:p>
      </dsp:txBody>
      <dsp:txXfrm>
        <a:off x="1526129" y="1652219"/>
        <a:ext cx="9545869" cy="1321324"/>
      </dsp:txXfrm>
    </dsp:sp>
    <dsp:sp modelId="{EEEF1F26-C360-4B7A-963A-783C53142038}">
      <dsp:nvSpPr>
        <dsp:cNvPr id="0" name=""/>
        <dsp:cNvSpPr/>
      </dsp:nvSpPr>
      <dsp:spPr>
        <a:xfrm>
          <a:off x="0" y="3303875"/>
          <a:ext cx="11071999" cy="13213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D6760B-C334-4084-A0D5-F921F5AEFCB8}">
      <dsp:nvSpPr>
        <dsp:cNvPr id="0" name=""/>
        <dsp:cNvSpPr/>
      </dsp:nvSpPr>
      <dsp:spPr>
        <a:xfrm>
          <a:off x="399700" y="3601173"/>
          <a:ext cx="726728" cy="72672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0BDF1C-5F7C-4E07-9A4D-31BA8ECDFF89}">
      <dsp:nvSpPr>
        <dsp:cNvPr id="0" name=""/>
        <dsp:cNvSpPr/>
      </dsp:nvSpPr>
      <dsp:spPr>
        <a:xfrm>
          <a:off x="1526129" y="3303875"/>
          <a:ext cx="9545869" cy="1321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40" tIns="139840" rIns="139840" bIns="139840"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Arial"/>
            </a:rPr>
            <a:t>… order confirmation content and fields description</a:t>
          </a:r>
          <a:endParaRPr lang="en-US" sz="2500" kern="1200" dirty="0"/>
        </a:p>
      </dsp:txBody>
      <dsp:txXfrm>
        <a:off x="1526129" y="3303875"/>
        <a:ext cx="9545869" cy="1321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4FEAC-B581-46B3-B51E-39F4971AAFB8}">
      <dsp:nvSpPr>
        <dsp:cNvPr id="0" name=""/>
        <dsp:cNvSpPr/>
      </dsp:nvSpPr>
      <dsp:spPr>
        <a:xfrm>
          <a:off x="0" y="1957"/>
          <a:ext cx="11182288" cy="9920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C63E57-F2D7-4558-A5AD-911477AFAEE7}">
      <dsp:nvSpPr>
        <dsp:cNvPr id="0" name=""/>
        <dsp:cNvSpPr/>
      </dsp:nvSpPr>
      <dsp:spPr>
        <a:xfrm>
          <a:off x="300085" y="225161"/>
          <a:ext cx="545609" cy="5456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414746-CFF2-4BD3-BBDA-93456A2E90EF}">
      <dsp:nvSpPr>
        <dsp:cNvPr id="0" name=""/>
        <dsp:cNvSpPr/>
      </dsp:nvSpPr>
      <dsp:spPr>
        <a:xfrm>
          <a:off x="1145780" y="1957"/>
          <a:ext cx="10036507" cy="9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89" tIns="104989" rIns="104989" bIns="104989" numCol="1" spcCol="1270" anchor="ctr" anchorCtr="0">
          <a:noAutofit/>
        </a:bodyPr>
        <a:lstStyle/>
        <a:p>
          <a:pPr marL="0" lvl="0" indent="0" algn="l" defTabSz="977900">
            <a:lnSpc>
              <a:spcPct val="90000"/>
            </a:lnSpc>
            <a:spcBef>
              <a:spcPct val="0"/>
            </a:spcBef>
            <a:spcAft>
              <a:spcPct val="35000"/>
            </a:spcAft>
            <a:buNone/>
          </a:pPr>
          <a:r>
            <a:rPr lang="en-US" sz="2200" kern="1200"/>
            <a:t>… what is an advanced shipping notification</a:t>
          </a:r>
        </a:p>
      </dsp:txBody>
      <dsp:txXfrm>
        <a:off x="1145780" y="1957"/>
        <a:ext cx="10036507" cy="992017"/>
      </dsp:txXfrm>
    </dsp:sp>
    <dsp:sp modelId="{E8B01FCE-6AA4-4877-8B9E-177CFA75CCD9}">
      <dsp:nvSpPr>
        <dsp:cNvPr id="0" name=""/>
        <dsp:cNvSpPr/>
      </dsp:nvSpPr>
      <dsp:spPr>
        <a:xfrm>
          <a:off x="0" y="1241979"/>
          <a:ext cx="11182288" cy="9920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809C8A-79FA-499D-B543-C7D657F0B364}">
      <dsp:nvSpPr>
        <dsp:cNvPr id="0" name=""/>
        <dsp:cNvSpPr/>
      </dsp:nvSpPr>
      <dsp:spPr>
        <a:xfrm>
          <a:off x="300085" y="1465183"/>
          <a:ext cx="545609" cy="5456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4AB669-A717-430B-B166-ABFEE252EA7F}">
      <dsp:nvSpPr>
        <dsp:cNvPr id="0" name=""/>
        <dsp:cNvSpPr/>
      </dsp:nvSpPr>
      <dsp:spPr>
        <a:xfrm>
          <a:off x="1145780" y="1241979"/>
          <a:ext cx="10036507" cy="9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89" tIns="104989" rIns="104989" bIns="104989" numCol="1" spcCol="1270" anchor="ctr" anchorCtr="0">
          <a:noAutofit/>
        </a:bodyPr>
        <a:lstStyle/>
        <a:p>
          <a:pPr marL="0" lvl="0" indent="0" algn="l" defTabSz="977900">
            <a:lnSpc>
              <a:spcPct val="90000"/>
            </a:lnSpc>
            <a:spcBef>
              <a:spcPct val="0"/>
            </a:spcBef>
            <a:spcAft>
              <a:spcPct val="35000"/>
            </a:spcAft>
            <a:buNone/>
          </a:pPr>
          <a:r>
            <a:rPr lang="en-US" sz="2200" kern="1200"/>
            <a:t>… what are the benefits of using advanced shipping notification</a:t>
          </a:r>
        </a:p>
      </dsp:txBody>
      <dsp:txXfrm>
        <a:off x="1145780" y="1241979"/>
        <a:ext cx="10036507" cy="992017"/>
      </dsp:txXfrm>
    </dsp:sp>
    <dsp:sp modelId="{0F0819A3-6875-4066-A482-9C4F5D3B29B0}">
      <dsp:nvSpPr>
        <dsp:cNvPr id="0" name=""/>
        <dsp:cNvSpPr/>
      </dsp:nvSpPr>
      <dsp:spPr>
        <a:xfrm>
          <a:off x="0" y="2482002"/>
          <a:ext cx="11182288" cy="9920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BA7FED-11EA-4528-9B88-B5CE0C362572}">
      <dsp:nvSpPr>
        <dsp:cNvPr id="0" name=""/>
        <dsp:cNvSpPr/>
      </dsp:nvSpPr>
      <dsp:spPr>
        <a:xfrm>
          <a:off x="300085" y="2705206"/>
          <a:ext cx="545609" cy="5456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0094A6-B529-444F-983F-07BB44E17CB7}">
      <dsp:nvSpPr>
        <dsp:cNvPr id="0" name=""/>
        <dsp:cNvSpPr/>
      </dsp:nvSpPr>
      <dsp:spPr>
        <a:xfrm>
          <a:off x="1145780" y="2482002"/>
          <a:ext cx="10036507" cy="9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89" tIns="104989" rIns="104989" bIns="104989" numCol="1" spcCol="1270" anchor="ctr" anchorCtr="0">
          <a:noAutofit/>
        </a:bodyPr>
        <a:lstStyle/>
        <a:p>
          <a:pPr marL="0" lvl="0" indent="0" algn="l" defTabSz="977900">
            <a:lnSpc>
              <a:spcPct val="90000"/>
            </a:lnSpc>
            <a:spcBef>
              <a:spcPct val="0"/>
            </a:spcBef>
            <a:spcAft>
              <a:spcPct val="35000"/>
            </a:spcAft>
            <a:buNone/>
          </a:pPr>
          <a:r>
            <a:rPr lang="en-US" sz="2200" kern="1200"/>
            <a:t>… how to manage advanced shipping notification</a:t>
          </a:r>
        </a:p>
      </dsp:txBody>
      <dsp:txXfrm>
        <a:off x="1145780" y="2482002"/>
        <a:ext cx="10036507" cy="992017"/>
      </dsp:txXfrm>
    </dsp:sp>
    <dsp:sp modelId="{448CCBAE-0663-4F5D-ACDF-40A4AA95AE22}">
      <dsp:nvSpPr>
        <dsp:cNvPr id="0" name=""/>
        <dsp:cNvSpPr/>
      </dsp:nvSpPr>
      <dsp:spPr>
        <a:xfrm>
          <a:off x="0" y="3722024"/>
          <a:ext cx="11182288" cy="9920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ACBE4-3870-4E23-8713-056B1B91153B}">
      <dsp:nvSpPr>
        <dsp:cNvPr id="0" name=""/>
        <dsp:cNvSpPr/>
      </dsp:nvSpPr>
      <dsp:spPr>
        <a:xfrm>
          <a:off x="300085" y="3945228"/>
          <a:ext cx="545609" cy="5456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F2BFCF-1020-4BFE-9818-981D247C0C07}">
      <dsp:nvSpPr>
        <dsp:cNvPr id="0" name=""/>
        <dsp:cNvSpPr/>
      </dsp:nvSpPr>
      <dsp:spPr>
        <a:xfrm>
          <a:off x="1145780" y="3722024"/>
          <a:ext cx="10036507" cy="9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89" tIns="104989" rIns="104989" bIns="104989" numCol="1" spcCol="1270" anchor="ctr" anchorCtr="0">
          <a:noAutofit/>
        </a:bodyPr>
        <a:lstStyle/>
        <a:p>
          <a:pPr marL="0" lvl="0" indent="0" algn="l" defTabSz="977900">
            <a:lnSpc>
              <a:spcPct val="90000"/>
            </a:lnSpc>
            <a:spcBef>
              <a:spcPct val="0"/>
            </a:spcBef>
            <a:spcAft>
              <a:spcPct val="35000"/>
            </a:spcAft>
            <a:buNone/>
          </a:pPr>
          <a:r>
            <a:rPr lang="en-US" sz="2200" kern="1200"/>
            <a:t>… how to view submitted advanced shipping notification</a:t>
          </a:r>
        </a:p>
      </dsp:txBody>
      <dsp:txXfrm>
        <a:off x="1145780" y="3722024"/>
        <a:ext cx="10036507" cy="992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ABEBB-C114-4016-AC4E-96E265E6F3FC}">
      <dsp:nvSpPr>
        <dsp:cNvPr id="0" name=""/>
        <dsp:cNvSpPr/>
      </dsp:nvSpPr>
      <dsp:spPr>
        <a:xfrm>
          <a:off x="0" y="1650599"/>
          <a:ext cx="11182288" cy="1414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130930-F551-4153-8110-CA5015F114FD}">
      <dsp:nvSpPr>
        <dsp:cNvPr id="0" name=""/>
        <dsp:cNvSpPr/>
      </dsp:nvSpPr>
      <dsp:spPr>
        <a:xfrm>
          <a:off x="427977" y="1968930"/>
          <a:ext cx="778140" cy="77814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80C181-5F4D-4F73-B547-5A026E25320F}">
      <dsp:nvSpPr>
        <dsp:cNvPr id="0" name=""/>
        <dsp:cNvSpPr/>
      </dsp:nvSpPr>
      <dsp:spPr>
        <a:xfrm>
          <a:off x="1634094" y="1650599"/>
          <a:ext cx="9548194" cy="14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733" tIns="149733" rIns="149733" bIns="149733" numCol="1" spcCol="1270" anchor="ctr" anchorCtr="0">
          <a:noAutofit/>
        </a:bodyPr>
        <a:lstStyle/>
        <a:p>
          <a:pPr marL="0" lvl="0" indent="0" algn="l" defTabSz="1111250" rtl="0">
            <a:lnSpc>
              <a:spcPct val="100000"/>
            </a:lnSpc>
            <a:spcBef>
              <a:spcPct val="0"/>
            </a:spcBef>
            <a:spcAft>
              <a:spcPct val="35000"/>
            </a:spcAft>
            <a:buNone/>
          </a:pPr>
          <a:r>
            <a:rPr lang="en-US" sz="2500" kern="1200" dirty="0">
              <a:solidFill>
                <a:schemeClr val="tx1"/>
              </a:solidFill>
            </a:rPr>
            <a:t>… </a:t>
          </a:r>
          <a:r>
            <a:rPr lang="en-US" sz="2500" kern="1200" dirty="0">
              <a:solidFill>
                <a:schemeClr val="tx1"/>
              </a:solidFill>
              <a:latin typeface="Arial"/>
            </a:rPr>
            <a:t>where to find Arrow Energy document</a:t>
          </a:r>
          <a:endParaRPr lang="en-US" sz="2500" kern="1200" dirty="0">
            <a:solidFill>
              <a:schemeClr val="tx1"/>
            </a:solidFill>
          </a:endParaRPr>
        </a:p>
      </dsp:txBody>
      <dsp:txXfrm>
        <a:off x="1634094" y="1650599"/>
        <a:ext cx="9548194" cy="1414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ABEBB-C114-4016-AC4E-96E265E6F3FC}">
      <dsp:nvSpPr>
        <dsp:cNvPr id="0" name=""/>
        <dsp:cNvSpPr/>
      </dsp:nvSpPr>
      <dsp:spPr>
        <a:xfrm>
          <a:off x="0" y="1957"/>
          <a:ext cx="11182288" cy="9920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130930-F551-4153-8110-CA5015F114FD}">
      <dsp:nvSpPr>
        <dsp:cNvPr id="0" name=""/>
        <dsp:cNvSpPr/>
      </dsp:nvSpPr>
      <dsp:spPr>
        <a:xfrm>
          <a:off x="300085" y="225161"/>
          <a:ext cx="545609" cy="5456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80C181-5F4D-4F73-B547-5A026E25320F}">
      <dsp:nvSpPr>
        <dsp:cNvPr id="0" name=""/>
        <dsp:cNvSpPr/>
      </dsp:nvSpPr>
      <dsp:spPr>
        <a:xfrm>
          <a:off x="1145780" y="1957"/>
          <a:ext cx="10036507" cy="9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89" tIns="104989" rIns="104989" bIns="104989" numCol="1" spcCol="1270" anchor="ctr" anchorCtr="0">
          <a:noAutofit/>
        </a:bodyPr>
        <a:lstStyle/>
        <a:p>
          <a:pPr marL="0" lvl="0" indent="0" algn="l" defTabSz="977900">
            <a:lnSpc>
              <a:spcPct val="90000"/>
            </a:lnSpc>
            <a:spcBef>
              <a:spcPct val="0"/>
            </a:spcBef>
            <a:spcAft>
              <a:spcPct val="35000"/>
            </a:spcAft>
            <a:buNone/>
          </a:pPr>
          <a:r>
            <a:rPr lang="en-US" sz="2200" kern="1200"/>
            <a:t>… purchase order statuses</a:t>
          </a:r>
        </a:p>
      </dsp:txBody>
      <dsp:txXfrm>
        <a:off x="1145780" y="1957"/>
        <a:ext cx="10036507" cy="992017"/>
      </dsp:txXfrm>
    </dsp:sp>
    <dsp:sp modelId="{0E211AB8-B13B-42A3-B4EB-C7DD4577F004}">
      <dsp:nvSpPr>
        <dsp:cNvPr id="0" name=""/>
        <dsp:cNvSpPr/>
      </dsp:nvSpPr>
      <dsp:spPr>
        <a:xfrm>
          <a:off x="0" y="1241979"/>
          <a:ext cx="11182288" cy="9920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3A8B40-67E2-49EA-B137-E2A6A213CDC9}">
      <dsp:nvSpPr>
        <dsp:cNvPr id="0" name=""/>
        <dsp:cNvSpPr/>
      </dsp:nvSpPr>
      <dsp:spPr>
        <a:xfrm>
          <a:off x="300085" y="1465183"/>
          <a:ext cx="545609" cy="5456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2E65F4-C77A-4A9C-A116-91B9EC8BD7A4}">
      <dsp:nvSpPr>
        <dsp:cNvPr id="0" name=""/>
        <dsp:cNvSpPr/>
      </dsp:nvSpPr>
      <dsp:spPr>
        <a:xfrm>
          <a:off x="1145780" y="1241979"/>
          <a:ext cx="10036507" cy="9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89" tIns="104989" rIns="104989" bIns="104989" numCol="1" spcCol="1270" anchor="ctr" anchorCtr="0">
          <a:noAutofit/>
        </a:bodyPr>
        <a:lstStyle/>
        <a:p>
          <a:pPr marL="0" lvl="0" indent="0" algn="l" defTabSz="977900">
            <a:lnSpc>
              <a:spcPct val="90000"/>
            </a:lnSpc>
            <a:spcBef>
              <a:spcPct val="0"/>
            </a:spcBef>
            <a:spcAft>
              <a:spcPct val="35000"/>
            </a:spcAft>
            <a:buNone/>
          </a:pPr>
          <a:r>
            <a:rPr lang="en-US" sz="2200" kern="1200"/>
            <a:t>… purchase order routing statuses</a:t>
          </a:r>
        </a:p>
      </dsp:txBody>
      <dsp:txXfrm>
        <a:off x="1145780" y="1241979"/>
        <a:ext cx="10036507" cy="992017"/>
      </dsp:txXfrm>
    </dsp:sp>
    <dsp:sp modelId="{5F6FE2DC-08E3-4A12-A570-21E3BD6B2557}">
      <dsp:nvSpPr>
        <dsp:cNvPr id="0" name=""/>
        <dsp:cNvSpPr/>
      </dsp:nvSpPr>
      <dsp:spPr>
        <a:xfrm>
          <a:off x="0" y="2482002"/>
          <a:ext cx="11182288" cy="9920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1DD1DF-2BAB-44BA-A68D-74B10198AB2A}">
      <dsp:nvSpPr>
        <dsp:cNvPr id="0" name=""/>
        <dsp:cNvSpPr/>
      </dsp:nvSpPr>
      <dsp:spPr>
        <a:xfrm>
          <a:off x="300085" y="2705206"/>
          <a:ext cx="545609" cy="5456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39CCC-0E07-4E2D-B4D8-87E30AB21436}">
      <dsp:nvSpPr>
        <dsp:cNvPr id="0" name=""/>
        <dsp:cNvSpPr/>
      </dsp:nvSpPr>
      <dsp:spPr>
        <a:xfrm>
          <a:off x="1145780" y="2482002"/>
          <a:ext cx="10036507" cy="9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89" tIns="104989" rIns="104989" bIns="104989" numCol="1" spcCol="1270" anchor="ctr" anchorCtr="0">
          <a:noAutofit/>
        </a:bodyPr>
        <a:lstStyle/>
        <a:p>
          <a:pPr marL="0" lvl="0" indent="0" algn="l" defTabSz="977900">
            <a:lnSpc>
              <a:spcPct val="90000"/>
            </a:lnSpc>
            <a:spcBef>
              <a:spcPct val="0"/>
            </a:spcBef>
            <a:spcAft>
              <a:spcPct val="35000"/>
            </a:spcAft>
            <a:buNone/>
          </a:pPr>
          <a:r>
            <a:rPr lang="en-US" sz="2200" kern="1200"/>
            <a:t>… reminders of unconfirmed orders</a:t>
          </a:r>
        </a:p>
      </dsp:txBody>
      <dsp:txXfrm>
        <a:off x="1145780" y="2482002"/>
        <a:ext cx="10036507" cy="992017"/>
      </dsp:txXfrm>
    </dsp:sp>
    <dsp:sp modelId="{DD6C6798-730A-496E-A658-331FAFFF0C0A}">
      <dsp:nvSpPr>
        <dsp:cNvPr id="0" name=""/>
        <dsp:cNvSpPr/>
      </dsp:nvSpPr>
      <dsp:spPr>
        <a:xfrm>
          <a:off x="0" y="3722024"/>
          <a:ext cx="11182288" cy="9920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1DACE7-9633-4499-8BC8-C69A6EB8934F}">
      <dsp:nvSpPr>
        <dsp:cNvPr id="0" name=""/>
        <dsp:cNvSpPr/>
      </dsp:nvSpPr>
      <dsp:spPr>
        <a:xfrm>
          <a:off x="300085" y="3945228"/>
          <a:ext cx="545609" cy="5456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814F68-5F83-487E-8166-9F8CBBFF6F33}">
      <dsp:nvSpPr>
        <dsp:cNvPr id="0" name=""/>
        <dsp:cNvSpPr/>
      </dsp:nvSpPr>
      <dsp:spPr>
        <a:xfrm>
          <a:off x="1145780" y="3722024"/>
          <a:ext cx="10036507" cy="9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89" tIns="104989" rIns="104989" bIns="104989" numCol="1" spcCol="1270" anchor="ctr" anchorCtr="0">
          <a:noAutofit/>
        </a:bodyPr>
        <a:lstStyle/>
        <a:p>
          <a:pPr marL="0" lvl="0" indent="0" algn="l" defTabSz="977900">
            <a:lnSpc>
              <a:spcPct val="90000"/>
            </a:lnSpc>
            <a:spcBef>
              <a:spcPct val="0"/>
            </a:spcBef>
            <a:spcAft>
              <a:spcPct val="35000"/>
            </a:spcAft>
            <a:buNone/>
          </a:pPr>
          <a:r>
            <a:rPr lang="en-US" sz="2200" kern="1200"/>
            <a:t>… SAP Ariba .csv file management</a:t>
          </a:r>
        </a:p>
      </dsp:txBody>
      <dsp:txXfrm>
        <a:off x="1145780" y="3722024"/>
        <a:ext cx="10036507" cy="99201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6ED23-790F-4E75-BE4D-0C7916DAF104}"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D52CB-C588-4628-81BD-D93AB9C88C3B}" type="slidenum">
              <a:rPr lang="en-US" smtClean="0"/>
              <a:t>‹#›</a:t>
            </a:fld>
            <a:endParaRPr lang="en-US"/>
          </a:p>
        </p:txBody>
      </p:sp>
    </p:spTree>
    <p:extLst>
      <p:ext uri="{BB962C8B-B14F-4D97-AF65-F5344CB8AC3E}">
        <p14:creationId xmlns:p14="http://schemas.microsoft.com/office/powerpoint/2010/main" val="429108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Slide Image Placeholder 8"/>
          <p:cNvSpPr>
            <a:spLocks noGrp="1" noRot="1" noChangeAspect="1"/>
          </p:cNvSpPr>
          <p:nvPr>
            <p:ph type="sldImg"/>
          </p:nvPr>
        </p:nvSpPr>
        <p:spPr>
          <a:xfrm>
            <a:off x="269875" y="665163"/>
            <a:ext cx="6257925" cy="3519487"/>
          </a:xfrm>
        </p:spPr>
      </p:sp>
      <p:sp>
        <p:nvSpPr>
          <p:cNvPr id="10" name="Notes Placeholder 9"/>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 </a:t>
            </a:r>
          </a:p>
          <a:p>
            <a:endParaRPr lang="en-US" dirty="0"/>
          </a:p>
        </p:txBody>
      </p:sp>
    </p:spTree>
    <p:extLst>
      <p:ext uri="{BB962C8B-B14F-4D97-AF65-F5344CB8AC3E}">
        <p14:creationId xmlns:p14="http://schemas.microsoft.com/office/powerpoint/2010/main" val="4095166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Arrow Energy to adapt to project implementation specifics. </a:t>
            </a:r>
          </a:p>
          <a:p>
            <a:r>
              <a:rPr lang="en-US" dirty="0"/>
              <a:t>Arrow Energy to define attachment guidelines, PO layout considerations, naming conventions if applicable, address details, 3 way match etc.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D9ED34-BEDA-4742-8CDE-6D7210333F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063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A65A13E-1D98-4A70-8DEC-2ADD03BB9BC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2819400" y="1784350"/>
            <a:ext cx="0" cy="0"/>
          </a:xfrm>
          <a:ln/>
        </p:spPr>
      </p:sp>
      <p:sp>
        <p:nvSpPr>
          <p:cNvPr id="26628" name="Rectangle 3"/>
          <p:cNvSpPr>
            <a:spLocks noGrp="1" noChangeArrowheads="1"/>
          </p:cNvSpPr>
          <p:nvPr>
            <p:ph type="body" idx="1"/>
          </p:nvPr>
        </p:nvSpPr>
        <p:spPr>
          <a:xfrm>
            <a:off x="914400" y="6261100"/>
            <a:ext cx="5105400" cy="2163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Arrow Energy to adapt to project implementation specifics. </a:t>
            </a:r>
          </a:p>
          <a:p>
            <a:pPr eaLnBrk="1" hangingPunct="1">
              <a:spcBef>
                <a:spcPct val="0"/>
              </a:spcBef>
            </a:pPr>
            <a:r>
              <a:rPr lang="en-US" dirty="0"/>
              <a:t>Arrow Energy to review and add the most relevant criteria to identify the PO. </a:t>
            </a:r>
          </a:p>
        </p:txBody>
      </p:sp>
    </p:spTree>
    <p:extLst>
      <p:ext uri="{BB962C8B-B14F-4D97-AF65-F5344CB8AC3E}">
        <p14:creationId xmlns:p14="http://schemas.microsoft.com/office/powerpoint/2010/main" val="1304019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A65A13E-1D98-4A70-8DEC-2ADD03BB9BC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2819400" y="1784350"/>
            <a:ext cx="0" cy="0"/>
          </a:xfrm>
          <a:ln/>
        </p:spPr>
      </p:sp>
      <p:sp>
        <p:nvSpPr>
          <p:cNvPr id="26628" name="Rectangle 3"/>
          <p:cNvSpPr>
            <a:spLocks noGrp="1" noChangeArrowheads="1"/>
          </p:cNvSpPr>
          <p:nvPr>
            <p:ph type="body" idx="1"/>
          </p:nvPr>
        </p:nvSpPr>
        <p:spPr>
          <a:xfrm>
            <a:off x="914400" y="6261100"/>
            <a:ext cx="5105400" cy="2163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Arrow Energy to adapt to project implementation specifics. </a:t>
            </a:r>
          </a:p>
          <a:p>
            <a:pPr eaLnBrk="1" hangingPunct="1">
              <a:spcBef>
                <a:spcPct val="0"/>
              </a:spcBef>
            </a:pPr>
            <a:r>
              <a:rPr lang="en-US" dirty="0"/>
              <a:t>Arrow Energy to review and add the most relevant criteria to identify the PO. </a:t>
            </a:r>
          </a:p>
        </p:txBody>
      </p:sp>
    </p:spTree>
    <p:extLst>
      <p:ext uri="{BB962C8B-B14F-4D97-AF65-F5344CB8AC3E}">
        <p14:creationId xmlns:p14="http://schemas.microsoft.com/office/powerpoint/2010/main" val="2191149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D9ED34-BEDA-4742-8CDE-6D7210333F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359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D9ED34-BEDA-4742-8CDE-6D7210333F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700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D9ED34-BEDA-4742-8CDE-6D7210333F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065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D9ED34-BEDA-4742-8CDE-6D7210333F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639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double check the content of the attached excel file and to edit if needed.</a:t>
            </a:r>
          </a:p>
          <a:p>
            <a:endParaRPr lang="en-US" dirty="0"/>
          </a:p>
        </p:txBody>
      </p:sp>
      <p:sp>
        <p:nvSpPr>
          <p:cNvPr id="4" name="Slide Number Placeholder 3"/>
          <p:cNvSpPr>
            <a:spLocks noGrp="1"/>
          </p:cNvSpPr>
          <p:nvPr>
            <p:ph type="sldNum" sz="quarter" idx="5"/>
          </p:nvPr>
        </p:nvSpPr>
        <p:spPr/>
        <p:txBody>
          <a:bodyPr/>
          <a:lstStyle/>
          <a:p>
            <a:fld id="{879D52CB-C588-4628-81BD-D93AB9C88C3B}" type="slidenum">
              <a:rPr lang="en-US" smtClean="0"/>
              <a:t>18</a:t>
            </a:fld>
            <a:endParaRPr lang="en-US"/>
          </a:p>
        </p:txBody>
      </p:sp>
    </p:spTree>
    <p:extLst>
      <p:ext uri="{BB962C8B-B14F-4D97-AF65-F5344CB8AC3E}">
        <p14:creationId xmlns:p14="http://schemas.microsoft.com/office/powerpoint/2010/main" val="389084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Arrow Energy to adapt to project implementation specifics. </a:t>
            </a:r>
          </a:p>
          <a:p>
            <a:endParaRPr lang="en-US" sz="9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519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Arrow Energy to adapt to project implementation specifics. To add information about tolerances, shipping information guidelines, schedule lines, reconfirmation procedure, retain status, allowed deviation in terms of pricing date, attachments</a:t>
            </a:r>
          </a:p>
        </p:txBody>
      </p:sp>
      <p:sp>
        <p:nvSpPr>
          <p:cNvPr id="4" name="Slide Number Placeholder 3"/>
          <p:cNvSpPr>
            <a:spLocks noGrp="1"/>
          </p:cNvSpPr>
          <p:nvPr>
            <p:ph type="sldNum" sz="quarter" idx="10"/>
          </p:nvPr>
        </p:nvSpPr>
        <p:spPr/>
        <p:txBody>
          <a:bodyPr/>
          <a:lstStyle/>
          <a:p>
            <a:fld id="{7D8C2C35-2B8A-446E-BEC0-FD36716C29AC}" type="slidenum">
              <a:rPr lang="de-DE" smtClean="0"/>
              <a:pPr/>
              <a:t>20</a:t>
            </a:fld>
            <a:endParaRPr lang="de-DE" dirty="0"/>
          </a:p>
        </p:txBody>
      </p:sp>
    </p:spTree>
    <p:extLst>
      <p:ext uri="{BB962C8B-B14F-4D97-AF65-F5344CB8AC3E}">
        <p14:creationId xmlns:p14="http://schemas.microsoft.com/office/powerpoint/2010/main" val="512959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Arrow Energy to adapt to project implementation specifics. </a:t>
            </a:r>
          </a:p>
          <a:p>
            <a:endParaRPr lang="en-US" sz="9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999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Arrow Energy to adapt to project implementation specifics. </a:t>
            </a:r>
          </a:p>
        </p:txBody>
      </p:sp>
      <p:sp>
        <p:nvSpPr>
          <p:cNvPr id="4" name="Slide Number Placeholder 3"/>
          <p:cNvSpPr>
            <a:spLocks noGrp="1"/>
          </p:cNvSpPr>
          <p:nvPr>
            <p:ph type="sldNum" sz="quarter" idx="10"/>
          </p:nvPr>
        </p:nvSpPr>
        <p:spPr/>
        <p:txBody>
          <a:bodyPr/>
          <a:lstStyle/>
          <a:p>
            <a:fld id="{7D8C2C35-2B8A-446E-BEC0-FD36716C29A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03340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Arrow Energy to adapt to project implementation specifics.</a:t>
            </a:r>
          </a:p>
          <a:p>
            <a:r>
              <a:rPr lang="en-US" dirty="0"/>
              <a:t>Arrow Energy to specify the mandatory fields for the project.</a:t>
            </a:r>
          </a:p>
        </p:txBody>
      </p:sp>
      <p:sp>
        <p:nvSpPr>
          <p:cNvPr id="4" name="Slide Number Placeholder 3"/>
          <p:cNvSpPr>
            <a:spLocks noGrp="1"/>
          </p:cNvSpPr>
          <p:nvPr>
            <p:ph type="sldNum" sz="quarter" idx="10"/>
          </p:nvPr>
        </p:nvSpPr>
        <p:spPr/>
        <p:txBody>
          <a:bodyPr/>
          <a:lstStyle/>
          <a:p>
            <a:fld id="{7D8C2C35-2B8A-446E-BEC0-FD36716C29AC}"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041127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a:t>
            </a:r>
          </a:p>
          <a:p>
            <a:endParaRPr lang="en-US" dirty="0"/>
          </a:p>
        </p:txBody>
      </p:sp>
      <p:sp>
        <p:nvSpPr>
          <p:cNvPr id="4" name="Slide Number Placeholder 3"/>
          <p:cNvSpPr>
            <a:spLocks noGrp="1"/>
          </p:cNvSpPr>
          <p:nvPr>
            <p:ph type="sldNum" sz="quarter" idx="5"/>
          </p:nvPr>
        </p:nvSpPr>
        <p:spPr/>
        <p:txBody>
          <a:bodyPr/>
          <a:lstStyle/>
          <a:p>
            <a:fld id="{88D9ED34-BEDA-4742-8CDE-6D7210333F56}" type="slidenum">
              <a:rPr lang="en-US" smtClean="0"/>
              <a:t>24</a:t>
            </a:fld>
            <a:endParaRPr lang="en-US"/>
          </a:p>
        </p:txBody>
      </p:sp>
    </p:spTree>
    <p:extLst>
      <p:ext uri="{BB962C8B-B14F-4D97-AF65-F5344CB8AC3E}">
        <p14:creationId xmlns:p14="http://schemas.microsoft.com/office/powerpoint/2010/main" val="2514062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a:t>
            </a:r>
          </a:p>
          <a:p>
            <a:endParaRPr lang="en-US" dirty="0"/>
          </a:p>
        </p:txBody>
      </p:sp>
      <p:sp>
        <p:nvSpPr>
          <p:cNvPr id="4" name="Slide Number Placeholder 3"/>
          <p:cNvSpPr>
            <a:spLocks noGrp="1"/>
          </p:cNvSpPr>
          <p:nvPr>
            <p:ph type="sldNum" sz="quarter" idx="5"/>
          </p:nvPr>
        </p:nvSpPr>
        <p:spPr/>
        <p:txBody>
          <a:bodyPr/>
          <a:lstStyle/>
          <a:p>
            <a:fld id="{88D9ED34-BEDA-4742-8CDE-6D7210333F56}" type="slidenum">
              <a:rPr lang="en-US" smtClean="0"/>
              <a:t>25</a:t>
            </a:fld>
            <a:endParaRPr lang="en-US"/>
          </a:p>
        </p:txBody>
      </p:sp>
    </p:spTree>
    <p:extLst>
      <p:ext uri="{BB962C8B-B14F-4D97-AF65-F5344CB8AC3E}">
        <p14:creationId xmlns:p14="http://schemas.microsoft.com/office/powerpoint/2010/main" val="2158263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 </a:t>
            </a:r>
          </a:p>
          <a:p>
            <a:endParaRPr lang="en-US" dirty="0"/>
          </a:p>
        </p:txBody>
      </p:sp>
      <p:sp>
        <p:nvSpPr>
          <p:cNvPr id="4" name="Slide Number Placeholder 3"/>
          <p:cNvSpPr>
            <a:spLocks noGrp="1"/>
          </p:cNvSpPr>
          <p:nvPr>
            <p:ph type="sldNum" sz="quarter" idx="5"/>
          </p:nvPr>
        </p:nvSpPr>
        <p:spPr/>
        <p:txBody>
          <a:bodyPr/>
          <a:lstStyle/>
          <a:p>
            <a:fld id="{879D52CB-C588-4628-81BD-D93AB9C88C3B}" type="slidenum">
              <a:rPr lang="en-US" smtClean="0"/>
              <a:t>26</a:t>
            </a:fld>
            <a:endParaRPr lang="en-US"/>
          </a:p>
        </p:txBody>
      </p:sp>
    </p:spTree>
    <p:extLst>
      <p:ext uri="{BB962C8B-B14F-4D97-AF65-F5344CB8AC3E}">
        <p14:creationId xmlns:p14="http://schemas.microsoft.com/office/powerpoint/2010/main" val="255223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 </a:t>
            </a:r>
          </a:p>
          <a:p>
            <a:endParaRPr lang="en-US" dirty="0"/>
          </a:p>
        </p:txBody>
      </p:sp>
      <p:sp>
        <p:nvSpPr>
          <p:cNvPr id="4" name="Slide Number Placeholder 3"/>
          <p:cNvSpPr>
            <a:spLocks noGrp="1"/>
          </p:cNvSpPr>
          <p:nvPr>
            <p:ph type="sldNum" sz="quarter" idx="5"/>
          </p:nvPr>
        </p:nvSpPr>
        <p:spPr/>
        <p:txBody>
          <a:bodyPr/>
          <a:lstStyle/>
          <a:p>
            <a:fld id="{879D52CB-C588-4628-81BD-D93AB9C88C3B}" type="slidenum">
              <a:rPr lang="en-US" smtClean="0"/>
              <a:t>27</a:t>
            </a:fld>
            <a:endParaRPr lang="en-US"/>
          </a:p>
        </p:txBody>
      </p:sp>
    </p:spTree>
    <p:extLst>
      <p:ext uri="{BB962C8B-B14F-4D97-AF65-F5344CB8AC3E}">
        <p14:creationId xmlns:p14="http://schemas.microsoft.com/office/powerpoint/2010/main" val="1865378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 </a:t>
            </a:r>
          </a:p>
          <a:p>
            <a:endParaRPr lang="en-US" dirty="0"/>
          </a:p>
        </p:txBody>
      </p:sp>
      <p:sp>
        <p:nvSpPr>
          <p:cNvPr id="4" name="Slide Number Placeholder 3"/>
          <p:cNvSpPr>
            <a:spLocks noGrp="1"/>
          </p:cNvSpPr>
          <p:nvPr>
            <p:ph type="sldNum" sz="quarter" idx="5"/>
          </p:nvPr>
        </p:nvSpPr>
        <p:spPr/>
        <p:txBody>
          <a:bodyPr/>
          <a:lstStyle/>
          <a:p>
            <a:fld id="{879D52CB-C588-4628-81BD-D93AB9C88C3B}" type="slidenum">
              <a:rPr lang="en-US" smtClean="0"/>
              <a:t>28</a:t>
            </a:fld>
            <a:endParaRPr lang="en-US"/>
          </a:p>
        </p:txBody>
      </p:sp>
    </p:spTree>
    <p:extLst>
      <p:ext uri="{BB962C8B-B14F-4D97-AF65-F5344CB8AC3E}">
        <p14:creationId xmlns:p14="http://schemas.microsoft.com/office/powerpoint/2010/main" val="1228946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00D627-0270-403D-BB93-9C7F6A155A38}" type="slidenum">
              <a:rPr lang="en-US" smtClean="0"/>
              <a:pPr eaLnBrk="1" hangingPunct="1"/>
              <a:t>29</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Arrow Energy to adapt to project implementation specifics.</a:t>
            </a:r>
          </a:p>
          <a:p>
            <a:pPr eaLnBrk="1" hangingPunct="1"/>
            <a:r>
              <a:rPr lang="en-US" dirty="0"/>
              <a:t>Arrow Energy to add preferred search criteria.</a:t>
            </a:r>
          </a:p>
        </p:txBody>
      </p:sp>
    </p:spTree>
    <p:extLst>
      <p:ext uri="{BB962C8B-B14F-4D97-AF65-F5344CB8AC3E}">
        <p14:creationId xmlns:p14="http://schemas.microsoft.com/office/powerpoint/2010/main" val="934520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 </a:t>
            </a: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30</a:t>
            </a:fld>
            <a:endParaRPr lang="de-DE" dirty="0"/>
          </a:p>
        </p:txBody>
      </p:sp>
    </p:spTree>
    <p:extLst>
      <p:ext uri="{BB962C8B-B14F-4D97-AF65-F5344CB8AC3E}">
        <p14:creationId xmlns:p14="http://schemas.microsoft.com/office/powerpoint/2010/main" val="1865438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Arrow Energy to adapt to project implementation specifics. Arrow Energy to add OC manage requirements for the suppliers.</a:t>
            </a:r>
          </a:p>
        </p:txBody>
      </p:sp>
      <p:sp>
        <p:nvSpPr>
          <p:cNvPr id="4" name="Slide Number Placeholder 3"/>
          <p:cNvSpPr>
            <a:spLocks noGrp="1"/>
          </p:cNvSpPr>
          <p:nvPr>
            <p:ph type="sldNum" sz="quarter" idx="10"/>
          </p:nvPr>
        </p:nvSpPr>
        <p:spPr/>
        <p:txBody>
          <a:bodyPr/>
          <a:lstStyle/>
          <a:p>
            <a:fld id="{7D8C2C35-2B8A-446E-BEC0-FD36716C29AC}" type="slidenum">
              <a:rPr lang="en-US" smtClean="0"/>
              <a:pPr/>
              <a:t>31</a:t>
            </a:fld>
            <a:endParaRPr lang="en-US"/>
          </a:p>
        </p:txBody>
      </p:sp>
    </p:spTree>
    <p:extLst>
      <p:ext uri="{BB962C8B-B14F-4D97-AF65-F5344CB8AC3E}">
        <p14:creationId xmlns:p14="http://schemas.microsoft.com/office/powerpoint/2010/main" val="4038800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Arrow Energy to adapt the content to the business scenario.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D9ED34-BEDA-4742-8CDE-6D7210333F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962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review the content of the attached file and to edit if needed.</a:t>
            </a:r>
          </a:p>
          <a:p>
            <a:endParaRPr lang="en-US" dirty="0"/>
          </a:p>
        </p:txBody>
      </p:sp>
      <p:sp>
        <p:nvSpPr>
          <p:cNvPr id="4" name="Slide Number Placeholder 3"/>
          <p:cNvSpPr>
            <a:spLocks noGrp="1"/>
          </p:cNvSpPr>
          <p:nvPr>
            <p:ph type="sldNum" sz="quarter" idx="5"/>
          </p:nvPr>
        </p:nvSpPr>
        <p:spPr/>
        <p:txBody>
          <a:bodyPr/>
          <a:lstStyle/>
          <a:p>
            <a:fld id="{879D52CB-C588-4628-81BD-D93AB9C88C3B}" type="slidenum">
              <a:rPr lang="en-US" smtClean="0"/>
              <a:t>34</a:t>
            </a:fld>
            <a:endParaRPr lang="en-US"/>
          </a:p>
        </p:txBody>
      </p:sp>
    </p:spTree>
    <p:extLst>
      <p:ext uri="{BB962C8B-B14F-4D97-AF65-F5344CB8AC3E}">
        <p14:creationId xmlns:p14="http://schemas.microsoft.com/office/powerpoint/2010/main" val="1989970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Arrow Energy to adapt to project implementation specifics. </a:t>
            </a:r>
          </a:p>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35</a:t>
            </a:fld>
            <a:endParaRPr lang="de-DE" dirty="0"/>
          </a:p>
        </p:txBody>
      </p:sp>
    </p:spTree>
    <p:extLst>
      <p:ext uri="{BB962C8B-B14F-4D97-AF65-F5344CB8AC3E}">
        <p14:creationId xmlns:p14="http://schemas.microsoft.com/office/powerpoint/2010/main" val="2472359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Arrow Energy to adjust to project implementation specifics.</a:t>
            </a:r>
          </a:p>
        </p:txBody>
      </p:sp>
      <p:sp>
        <p:nvSpPr>
          <p:cNvPr id="4" name="Slide Number Placeholder 3"/>
          <p:cNvSpPr>
            <a:spLocks noGrp="1"/>
          </p:cNvSpPr>
          <p:nvPr>
            <p:ph type="sldNum" sz="quarter" idx="10"/>
          </p:nvPr>
        </p:nvSpPr>
        <p:spPr/>
        <p:txBody>
          <a:bodyPr/>
          <a:lstStyle/>
          <a:p>
            <a:fld id="{88D9ED34-BEDA-4742-8CDE-6D7210333F56}" type="slidenum">
              <a:rPr lang="en-US" smtClean="0"/>
              <a:t>36</a:t>
            </a:fld>
            <a:endParaRPr lang="en-US"/>
          </a:p>
        </p:txBody>
      </p:sp>
    </p:spTree>
    <p:extLst>
      <p:ext uri="{BB962C8B-B14F-4D97-AF65-F5344CB8AC3E}">
        <p14:creationId xmlns:p14="http://schemas.microsoft.com/office/powerpoint/2010/main" val="2515962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Arrow Energy to adjust to project implementation specifics.</a:t>
            </a:r>
          </a:p>
          <a:p>
            <a:r>
              <a:rPr lang="en-US" sz="900" b="1" dirty="0"/>
              <a:t>Allowed actions can be performed by suppliers as well as by 3</a:t>
            </a:r>
            <a:r>
              <a:rPr lang="en-US" sz="900" b="1" baseline="30000" dirty="0"/>
              <a:t>rd</a:t>
            </a:r>
            <a:r>
              <a:rPr lang="en-US" sz="900" b="1" dirty="0"/>
              <a:t> party logistic providers. If this scenario is in scope, Arrow Energy to address accordingly.</a:t>
            </a:r>
          </a:p>
        </p:txBody>
      </p:sp>
      <p:sp>
        <p:nvSpPr>
          <p:cNvPr id="4" name="Slide Number Placeholder 3"/>
          <p:cNvSpPr>
            <a:spLocks noGrp="1"/>
          </p:cNvSpPr>
          <p:nvPr>
            <p:ph type="sldNum" sz="quarter" idx="10"/>
          </p:nvPr>
        </p:nvSpPr>
        <p:spPr/>
        <p:txBody>
          <a:bodyPr/>
          <a:lstStyle/>
          <a:p>
            <a:fld id="{7D8C2C35-2B8A-446E-BEC0-FD36716C29AC}" type="slidenum">
              <a:rPr lang="de-DE" smtClean="0"/>
              <a:pPr/>
              <a:t>37</a:t>
            </a:fld>
            <a:endParaRPr lang="de-DE" dirty="0"/>
          </a:p>
        </p:txBody>
      </p:sp>
    </p:spTree>
    <p:extLst>
      <p:ext uri="{BB962C8B-B14F-4D97-AF65-F5344CB8AC3E}">
        <p14:creationId xmlns:p14="http://schemas.microsoft.com/office/powerpoint/2010/main" val="2366405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adjust to project implementation specifics.</a:t>
            </a: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38</a:t>
            </a:fld>
            <a:endParaRPr lang="en-US"/>
          </a:p>
        </p:txBody>
      </p:sp>
    </p:spTree>
    <p:extLst>
      <p:ext uri="{BB962C8B-B14F-4D97-AF65-F5344CB8AC3E}">
        <p14:creationId xmlns:p14="http://schemas.microsoft.com/office/powerpoint/2010/main" val="2262572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E40A5C-1BE7-4CD6-BF5F-8C4C0626CF06}" type="slidenum">
              <a:rPr lang="en-US" smtClean="0"/>
              <a:pPr eaLnBrk="1" hangingPunct="1"/>
              <a:t>39</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Arrow Energy to adjust to project implementation specifics.</a:t>
            </a:r>
          </a:p>
          <a:p>
            <a:pPr eaLnBrk="1" hangingPunct="1"/>
            <a:r>
              <a:rPr lang="en-US" dirty="0"/>
              <a:t>Arrow Energy to add specific preference for supplier ASN management.</a:t>
            </a:r>
          </a:p>
        </p:txBody>
      </p:sp>
    </p:spTree>
    <p:extLst>
      <p:ext uri="{BB962C8B-B14F-4D97-AF65-F5344CB8AC3E}">
        <p14:creationId xmlns:p14="http://schemas.microsoft.com/office/powerpoint/2010/main" val="4064128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B17219-6FAB-43B5-ABB9-0D9C727CAD42}" type="slidenum">
              <a:rPr lang="en-US" smtClean="0"/>
              <a:pPr eaLnBrk="1" hangingPunct="1"/>
              <a:t>40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adjust to project implementation specifics.</a:t>
            </a:r>
          </a:p>
          <a:p>
            <a:pPr eaLnBrk="1" hangingPunct="1"/>
            <a:endParaRPr lang="en-US" dirty="0"/>
          </a:p>
        </p:txBody>
      </p:sp>
    </p:spTree>
    <p:extLst>
      <p:ext uri="{BB962C8B-B14F-4D97-AF65-F5344CB8AC3E}">
        <p14:creationId xmlns:p14="http://schemas.microsoft.com/office/powerpoint/2010/main" val="826746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B17219-6FAB-43B5-ABB9-0D9C727CAD42}" type="slidenum">
              <a:rPr lang="en-US" smtClean="0"/>
              <a:pPr eaLnBrk="1" hangingPunct="1"/>
              <a:t>41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adjust to project implementation specifics.</a:t>
            </a:r>
          </a:p>
          <a:p>
            <a:pPr eaLnBrk="1" hangingPunct="1"/>
            <a:r>
              <a:rPr lang="en-US" dirty="0"/>
              <a:t>Arrow Energy to add any special requirements to serial numbers management. </a:t>
            </a:r>
          </a:p>
        </p:txBody>
      </p:sp>
    </p:spTree>
    <p:extLst>
      <p:ext uri="{BB962C8B-B14F-4D97-AF65-F5344CB8AC3E}">
        <p14:creationId xmlns:p14="http://schemas.microsoft.com/office/powerpoint/2010/main" val="2468872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E40A5C-1BE7-4CD6-BF5F-8C4C0626CF06}" type="slidenum">
              <a:rPr lang="en-US" smtClean="0"/>
              <a:pPr eaLnBrk="1" hangingPunct="1"/>
              <a:t>42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adjust to project implementation specifics.</a:t>
            </a:r>
          </a:p>
          <a:p>
            <a:pPr eaLnBrk="1" hangingPunct="1"/>
            <a:endParaRPr lang="en-US" dirty="0"/>
          </a:p>
        </p:txBody>
      </p:sp>
    </p:spTree>
    <p:extLst>
      <p:ext uri="{BB962C8B-B14F-4D97-AF65-F5344CB8AC3E}">
        <p14:creationId xmlns:p14="http://schemas.microsoft.com/office/powerpoint/2010/main" val="1256388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A65A13E-1D98-4A70-8DEC-2ADD03BB9BC0}" type="slidenum">
              <a:rPr lang="en-US" smtClean="0"/>
              <a:pPr eaLnBrk="1" hangingPunct="1">
                <a:defRPr/>
              </a:pPr>
              <a:t>43</a:t>
            </a:fld>
            <a:endParaRPr lang="en-US" dirty="0"/>
          </a:p>
        </p:txBody>
      </p:sp>
      <p:sp>
        <p:nvSpPr>
          <p:cNvPr id="26627" name="Rectangle 2"/>
          <p:cNvSpPr>
            <a:spLocks noGrp="1" noRot="1" noChangeAspect="1" noChangeArrowheads="1" noTextEdit="1"/>
          </p:cNvSpPr>
          <p:nvPr>
            <p:ph type="sldImg"/>
          </p:nvPr>
        </p:nvSpPr>
        <p:spPr>
          <a:xfrm>
            <a:off x="2794000" y="1936750"/>
            <a:ext cx="0" cy="0"/>
          </a:xfrm>
          <a:ln/>
        </p:spPr>
      </p:sp>
      <p:sp>
        <p:nvSpPr>
          <p:cNvPr id="26628" name="Rectangle 3"/>
          <p:cNvSpPr>
            <a:spLocks noGrp="1" noChangeArrowheads="1"/>
          </p:cNvSpPr>
          <p:nvPr>
            <p:ph type="body" idx="1"/>
          </p:nvPr>
        </p:nvSpPr>
        <p:spPr>
          <a:xfrm>
            <a:off x="906357" y="6798077"/>
            <a:ext cx="5060491" cy="23493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Arrow Energy to adjust to project implementation specifics.</a:t>
            </a:r>
          </a:p>
          <a:p>
            <a:pPr eaLnBrk="1" hangingPunct="1">
              <a:spcBef>
                <a:spcPct val="0"/>
              </a:spcBef>
            </a:pPr>
            <a:endParaRPr lang="en-US" dirty="0"/>
          </a:p>
        </p:txBody>
      </p:sp>
    </p:spTree>
    <p:extLst>
      <p:ext uri="{BB962C8B-B14F-4D97-AF65-F5344CB8AC3E}">
        <p14:creationId xmlns:p14="http://schemas.microsoft.com/office/powerpoint/2010/main" val="3126585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 </a:t>
            </a:r>
          </a:p>
          <a:p>
            <a:endParaRPr lang="en-US" dirty="0"/>
          </a:p>
        </p:txBody>
      </p:sp>
      <p:sp>
        <p:nvSpPr>
          <p:cNvPr id="4" name="Slide Number Placeholder 3"/>
          <p:cNvSpPr>
            <a:spLocks noGrp="1"/>
          </p:cNvSpPr>
          <p:nvPr>
            <p:ph type="sldNum" sz="quarter" idx="5"/>
          </p:nvPr>
        </p:nvSpPr>
        <p:spPr/>
        <p:txBody>
          <a:bodyPr/>
          <a:lstStyle/>
          <a:p>
            <a:fld id="{879D52CB-C588-4628-81BD-D93AB9C88C3B}" type="slidenum">
              <a:rPr lang="en-US" smtClean="0"/>
              <a:t>5</a:t>
            </a:fld>
            <a:endParaRPr lang="en-US"/>
          </a:p>
        </p:txBody>
      </p:sp>
    </p:spTree>
    <p:extLst>
      <p:ext uri="{BB962C8B-B14F-4D97-AF65-F5344CB8AC3E}">
        <p14:creationId xmlns:p14="http://schemas.microsoft.com/office/powerpoint/2010/main" val="386398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adjust to project implementation specifics.</a:t>
            </a: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44</a:t>
            </a:fld>
            <a:endParaRPr lang="de-DE" dirty="0"/>
          </a:p>
        </p:txBody>
      </p:sp>
    </p:spTree>
    <p:extLst>
      <p:ext uri="{BB962C8B-B14F-4D97-AF65-F5344CB8AC3E}">
        <p14:creationId xmlns:p14="http://schemas.microsoft.com/office/powerpoint/2010/main" val="30258524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00D627-0270-403D-BB93-9C7F6A155A38}" type="slidenum">
              <a:rPr lang="en-US" smtClean="0"/>
              <a:pPr eaLnBrk="1" hangingPunct="1"/>
              <a:t>45</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adjust to project implementation specifics. In case ASN cancellation is forbidden to update the slide.</a:t>
            </a:r>
          </a:p>
          <a:p>
            <a:pPr eaLnBrk="1" hangingPunct="1"/>
            <a:r>
              <a:rPr lang="en-US" dirty="0"/>
              <a:t>Arrow Energy to add any specifics of ASN cancelation process suppliers should follow.</a:t>
            </a:r>
          </a:p>
        </p:txBody>
      </p:sp>
    </p:spTree>
    <p:extLst>
      <p:ext uri="{BB962C8B-B14F-4D97-AF65-F5344CB8AC3E}">
        <p14:creationId xmlns:p14="http://schemas.microsoft.com/office/powerpoint/2010/main" val="41674691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adjust to project implementation specifics. </a:t>
            </a:r>
          </a:p>
          <a:p>
            <a:r>
              <a:rPr lang="en-US" dirty="0"/>
              <a:t>Arrow Energy to add preferred search criteria.</a:t>
            </a:r>
          </a:p>
        </p:txBody>
      </p:sp>
      <p:sp>
        <p:nvSpPr>
          <p:cNvPr id="4" name="Slide Number Placeholder 3"/>
          <p:cNvSpPr>
            <a:spLocks noGrp="1"/>
          </p:cNvSpPr>
          <p:nvPr>
            <p:ph type="sldNum" sz="quarter" idx="5"/>
          </p:nvPr>
        </p:nvSpPr>
        <p:spPr/>
        <p:txBody>
          <a:bodyPr/>
          <a:lstStyle/>
          <a:p>
            <a:fld id="{879D52CB-C588-4628-81BD-D93AB9C88C3B}" type="slidenum">
              <a:rPr lang="en-US" smtClean="0"/>
              <a:t>46</a:t>
            </a:fld>
            <a:endParaRPr lang="en-US"/>
          </a:p>
        </p:txBody>
      </p:sp>
    </p:spTree>
    <p:extLst>
      <p:ext uri="{BB962C8B-B14F-4D97-AF65-F5344CB8AC3E}">
        <p14:creationId xmlns:p14="http://schemas.microsoft.com/office/powerpoint/2010/main" val="11226014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adjust to project implementation specifics (allowed actions and limitations according to b-process).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48</a:t>
            </a:fld>
            <a:endParaRPr lang="de-DE" dirty="0"/>
          </a:p>
        </p:txBody>
      </p:sp>
    </p:spTree>
    <p:extLst>
      <p:ext uri="{BB962C8B-B14F-4D97-AF65-F5344CB8AC3E}">
        <p14:creationId xmlns:p14="http://schemas.microsoft.com/office/powerpoint/2010/main" val="27136829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review the content of the attached file and to edit if needed.</a:t>
            </a:r>
          </a:p>
          <a:p>
            <a:endParaRPr lang="en-US" dirty="0"/>
          </a:p>
        </p:txBody>
      </p:sp>
      <p:sp>
        <p:nvSpPr>
          <p:cNvPr id="4" name="Slide Number Placeholder 3"/>
          <p:cNvSpPr>
            <a:spLocks noGrp="1"/>
          </p:cNvSpPr>
          <p:nvPr>
            <p:ph type="sldNum" sz="quarter" idx="5"/>
          </p:nvPr>
        </p:nvSpPr>
        <p:spPr/>
        <p:txBody>
          <a:bodyPr/>
          <a:lstStyle/>
          <a:p>
            <a:fld id="{879D52CB-C588-4628-81BD-D93AB9C88C3B}" type="slidenum">
              <a:rPr lang="en-US" smtClean="0"/>
              <a:t>49</a:t>
            </a:fld>
            <a:endParaRPr lang="en-US"/>
          </a:p>
        </p:txBody>
      </p:sp>
    </p:spTree>
    <p:extLst>
      <p:ext uri="{BB962C8B-B14F-4D97-AF65-F5344CB8AC3E}">
        <p14:creationId xmlns:p14="http://schemas.microsoft.com/office/powerpoint/2010/main" val="20086309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8604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a:t>
            </a:r>
          </a:p>
          <a:p>
            <a:endParaRPr lang="en-US" dirty="0"/>
          </a:p>
        </p:txBody>
      </p:sp>
      <p:sp>
        <p:nvSpPr>
          <p:cNvPr id="4" name="Slide Number Placeholder 3"/>
          <p:cNvSpPr>
            <a:spLocks noGrp="1"/>
          </p:cNvSpPr>
          <p:nvPr>
            <p:ph type="sldNum" sz="quarter" idx="10"/>
          </p:nvPr>
        </p:nvSpPr>
        <p:spPr/>
        <p:txBody>
          <a:bodyPr/>
          <a:lstStyle/>
          <a:p>
            <a:fld id="{88D9ED34-BEDA-4742-8CDE-6D7210333F56}" type="slidenum">
              <a:rPr lang="en-US" smtClean="0"/>
              <a:t>51</a:t>
            </a:fld>
            <a:endParaRPr lang="en-US"/>
          </a:p>
        </p:txBody>
      </p:sp>
    </p:spTree>
    <p:extLst>
      <p:ext uri="{BB962C8B-B14F-4D97-AF65-F5344CB8AC3E}">
        <p14:creationId xmlns:p14="http://schemas.microsoft.com/office/powerpoint/2010/main" val="31236355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review the content of the attached file and to edit if needed.</a:t>
            </a:r>
          </a:p>
          <a:p>
            <a:endParaRPr lang="en-US" dirty="0"/>
          </a:p>
        </p:txBody>
      </p:sp>
      <p:sp>
        <p:nvSpPr>
          <p:cNvPr id="4" name="Slide Number Placeholder 3"/>
          <p:cNvSpPr>
            <a:spLocks noGrp="1"/>
          </p:cNvSpPr>
          <p:nvPr>
            <p:ph type="sldNum" sz="quarter" idx="5"/>
          </p:nvPr>
        </p:nvSpPr>
        <p:spPr/>
        <p:txBody>
          <a:bodyPr/>
          <a:lstStyle/>
          <a:p>
            <a:fld id="{879D52CB-C588-4628-81BD-D93AB9C88C3B}" type="slidenum">
              <a:rPr lang="en-US" smtClean="0"/>
              <a:t>52</a:t>
            </a:fld>
            <a:endParaRPr lang="en-US"/>
          </a:p>
        </p:txBody>
      </p:sp>
    </p:spTree>
    <p:extLst>
      <p:ext uri="{BB962C8B-B14F-4D97-AF65-F5344CB8AC3E}">
        <p14:creationId xmlns:p14="http://schemas.microsoft.com/office/powerpoint/2010/main" val="18292881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Arrow Energy to adapt to project implementation specifics. </a:t>
            </a:r>
          </a:p>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53</a:t>
            </a:fld>
            <a:endParaRPr lang="de-DE" dirty="0"/>
          </a:p>
        </p:txBody>
      </p:sp>
    </p:spTree>
    <p:extLst>
      <p:ext uri="{BB962C8B-B14F-4D97-AF65-F5344CB8AC3E}">
        <p14:creationId xmlns:p14="http://schemas.microsoft.com/office/powerpoint/2010/main" val="40802318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A65A13E-1D98-4A70-8DEC-2ADD03BB9BC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2794000" y="1936750"/>
            <a:ext cx="0" cy="0"/>
          </a:xfrm>
          <a:ln/>
        </p:spPr>
      </p:sp>
      <p:sp>
        <p:nvSpPr>
          <p:cNvPr id="26628" name="Rectangle 3"/>
          <p:cNvSpPr>
            <a:spLocks noGrp="1" noChangeArrowheads="1"/>
          </p:cNvSpPr>
          <p:nvPr>
            <p:ph type="body" idx="1"/>
          </p:nvPr>
        </p:nvSpPr>
        <p:spPr>
          <a:xfrm>
            <a:off x="906357" y="6798077"/>
            <a:ext cx="5060491" cy="23493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Arrow Energy to adapt to project implementation specifics. </a:t>
            </a:r>
          </a:p>
          <a:p>
            <a:pPr eaLnBrk="1" hangingPunct="1">
              <a:spcBef>
                <a:spcPct val="0"/>
              </a:spcBef>
            </a:pPr>
            <a:endParaRPr lang="en-US" dirty="0"/>
          </a:p>
        </p:txBody>
      </p:sp>
    </p:spTree>
    <p:extLst>
      <p:ext uri="{BB962C8B-B14F-4D97-AF65-F5344CB8AC3E}">
        <p14:creationId xmlns:p14="http://schemas.microsoft.com/office/powerpoint/2010/main" val="615685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 </a:t>
            </a:r>
          </a:p>
          <a:p>
            <a:endParaRPr lang="en-US" dirty="0"/>
          </a:p>
        </p:txBody>
      </p:sp>
      <p:sp>
        <p:nvSpPr>
          <p:cNvPr id="4" name="Slide Number Placeholder 3"/>
          <p:cNvSpPr>
            <a:spLocks noGrp="1"/>
          </p:cNvSpPr>
          <p:nvPr>
            <p:ph type="sldNum" sz="quarter" idx="5"/>
          </p:nvPr>
        </p:nvSpPr>
        <p:spPr/>
        <p:txBody>
          <a:bodyPr/>
          <a:lstStyle/>
          <a:p>
            <a:fld id="{879D52CB-C588-4628-81BD-D93AB9C88C3B}" type="slidenum">
              <a:rPr lang="en-US" smtClean="0"/>
              <a:t>6</a:t>
            </a:fld>
            <a:endParaRPr lang="en-US"/>
          </a:p>
        </p:txBody>
      </p:sp>
    </p:spTree>
    <p:extLst>
      <p:ext uri="{BB962C8B-B14F-4D97-AF65-F5344CB8AC3E}">
        <p14:creationId xmlns:p14="http://schemas.microsoft.com/office/powerpoint/2010/main" val="1038913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 </a:t>
            </a:r>
          </a:p>
          <a:p>
            <a:endParaRPr lang="en-US" dirty="0"/>
          </a:p>
        </p:txBody>
      </p:sp>
      <p:sp>
        <p:nvSpPr>
          <p:cNvPr id="4" name="Slide Number Placeholder 3"/>
          <p:cNvSpPr>
            <a:spLocks noGrp="1"/>
          </p:cNvSpPr>
          <p:nvPr>
            <p:ph type="sldNum" sz="quarter" idx="5"/>
          </p:nvPr>
        </p:nvSpPr>
        <p:spPr/>
        <p:txBody>
          <a:bodyPr/>
          <a:lstStyle/>
          <a:p>
            <a:fld id="{879D52CB-C588-4628-81BD-D93AB9C88C3B}" type="slidenum">
              <a:rPr lang="en-US" smtClean="0"/>
              <a:t>55</a:t>
            </a:fld>
            <a:endParaRPr lang="en-US"/>
          </a:p>
        </p:txBody>
      </p:sp>
    </p:spTree>
    <p:extLst>
      <p:ext uri="{BB962C8B-B14F-4D97-AF65-F5344CB8AC3E}">
        <p14:creationId xmlns:p14="http://schemas.microsoft.com/office/powerpoint/2010/main" val="26775673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 </a:t>
            </a:r>
          </a:p>
          <a:p>
            <a:endParaRPr lang="en-US" dirty="0"/>
          </a:p>
        </p:txBody>
      </p:sp>
      <p:sp>
        <p:nvSpPr>
          <p:cNvPr id="4" name="Slide Number Placeholder 3"/>
          <p:cNvSpPr>
            <a:spLocks noGrp="1"/>
          </p:cNvSpPr>
          <p:nvPr>
            <p:ph type="sldNum" sz="quarter" idx="5"/>
          </p:nvPr>
        </p:nvSpPr>
        <p:spPr/>
        <p:txBody>
          <a:bodyPr/>
          <a:lstStyle/>
          <a:p>
            <a:fld id="{879D52CB-C588-4628-81BD-D93AB9C88C3B}" type="slidenum">
              <a:rPr lang="en-US" smtClean="0"/>
              <a:t>56</a:t>
            </a:fld>
            <a:endParaRPr lang="en-US"/>
          </a:p>
        </p:txBody>
      </p:sp>
    </p:spTree>
    <p:extLst>
      <p:ext uri="{BB962C8B-B14F-4D97-AF65-F5344CB8AC3E}">
        <p14:creationId xmlns:p14="http://schemas.microsoft.com/office/powerpoint/2010/main" val="249410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 You may have enabled on your account features in limited availability (such as Excel Upload/ Download). </a:t>
            </a:r>
            <a:r>
              <a:rPr lang="en-US" sz="1200" dirty="0">
                <a:solidFill>
                  <a:srgbClr val="FFFF00"/>
                </a:solidFill>
              </a:rPr>
              <a:t>Not all processes allow for all modes of integration/ automation.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D9ED34-BEDA-4742-8CDE-6D7210333F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429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Arrow Energy to adapt to project implementation specifics. </a:t>
            </a:r>
          </a:p>
          <a:p>
            <a:endParaRPr lang="en-US" sz="9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856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Energy to adapt to project implementation specifics.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D9ED34-BEDA-4742-8CDE-6D7210333F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30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Arrow Energy to adapt to project implementation specifics. </a:t>
            </a:r>
          </a:p>
          <a:p>
            <a:endParaRPr lang="en-US" sz="9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620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0.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0.png"/><Relationship Id="rId3" Type="http://schemas.openxmlformats.org/officeDocument/2006/relationships/hyperlink" Target="http://www.sap.com/corporate/de/legal/copyright.html" TargetMode="External"/><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germany/registration/contact.html" TargetMode="External"/><Relationship Id="rId9" Type="http://schemas.openxmlformats.org/officeDocument/2006/relationships/hyperlink" Target="https://twitter.com/sap"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6665" y="6217668"/>
            <a:ext cx="1963124" cy="360000"/>
          </a:xfrm>
          <a:prstGeom prst="rect">
            <a:avLst/>
          </a:prstGeom>
        </p:spPr>
      </p:pic>
      <p:sp>
        <p:nvSpPr>
          <p:cNvPr id="13" name="Classification"/>
          <p:cNvSpPr txBox="1"/>
          <p:nvPr userDrawn="1"/>
        </p:nvSpPr>
        <p:spPr>
          <a:xfrm>
            <a:off x="287926" y="5769667"/>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Public</a:t>
            </a:r>
          </a:p>
        </p:txBody>
      </p:sp>
      <p:sp>
        <p:nvSpPr>
          <p:cNvPr id="19" name="Speaker"/>
          <p:cNvSpPr>
            <a:spLocks noGrp="1"/>
          </p:cNvSpPr>
          <p:nvPr userDrawn="1">
            <p:ph type="subTitle" idx="1" hasCustomPrompt="1"/>
          </p:nvPr>
        </p:nvSpPr>
        <p:spPr bwMode="black">
          <a:xfrm>
            <a:off x="287925" y="5130490"/>
            <a:ext cx="10896336"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3" name="Title"/>
          <p:cNvSpPr>
            <a:spLocks noGrp="1"/>
          </p:cNvSpPr>
          <p:nvPr>
            <p:ph type="title" hasCustomPrompt="1"/>
          </p:nvPr>
        </p:nvSpPr>
        <p:spPr>
          <a:xfrm>
            <a:off x="287925" y="4024430"/>
            <a:ext cx="10896336" cy="997196"/>
          </a:xfrm>
        </p:spPr>
        <p:txBody>
          <a:bodyPr vert="horz" wrap="square" lIns="0" tIns="0" rIns="0" bIns="0" rtlCol="0">
            <a:noAutofit/>
          </a:bodyPr>
          <a:lstStyle>
            <a:lvl1pPr>
              <a:lnSpc>
                <a:spcPct val="90000"/>
              </a:lnSpc>
              <a:defRPr lang="de-DE" sz="3599"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1999"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2F96132E-1950-4623-8EF9-82744C3A37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925" y="3646672"/>
            <a:ext cx="1107885" cy="216000"/>
          </a:xfrm>
          <a:prstGeom prst="rect">
            <a:avLst/>
          </a:prstGeom>
        </p:spPr>
      </p:pic>
    </p:spTree>
    <p:extLst>
      <p:ext uri="{BB962C8B-B14F-4D97-AF65-F5344CB8AC3E}">
        <p14:creationId xmlns:p14="http://schemas.microsoft.com/office/powerpoint/2010/main" val="19434839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4361" y="1620000"/>
            <a:ext cx="3563072"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4115" y="1620000"/>
            <a:ext cx="3563072"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3869" y="1620000"/>
            <a:ext cx="3563072"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353239266"/>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399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0820" y="4770000"/>
            <a:ext cx="5326613" cy="156600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0820" y="1620000"/>
            <a:ext cx="5326613" cy="2631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3869" y="4770000"/>
            <a:ext cx="5326613" cy="156600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3869" y="1620000"/>
            <a:ext cx="5326613" cy="2631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360018826"/>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2678">
          <p15:clr>
            <a:srgbClr val="FBAE40"/>
          </p15:clr>
        </p15:guide>
        <p15:guide id="6" orient="horz" pos="3004">
          <p15:clr>
            <a:srgbClr val="FBAE40"/>
          </p15:clr>
        </p15:guide>
        <p15:guide id="7" orient="horz" pos="3991">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7116" y="4354922"/>
            <a:ext cx="3390317" cy="1981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7116" y="1620000"/>
            <a:ext cx="3390317" cy="2232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0493" y="4354922"/>
            <a:ext cx="3390317" cy="1981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0493" y="1620000"/>
            <a:ext cx="3390317" cy="2232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3869" y="4354922"/>
            <a:ext cx="3390317" cy="1981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3869" y="1620000"/>
            <a:ext cx="3390317" cy="2232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08514885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2428">
          <p15:clr>
            <a:srgbClr val="FBAE40"/>
          </p15:clr>
        </p15:guide>
        <p15:guide id="11" orient="horz" pos="2743">
          <p15:clr>
            <a:srgbClr val="FBAE40"/>
          </p15:clr>
        </p15:guide>
        <p15:guide id="12" orient="horz" pos="399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869" y="3878220"/>
            <a:ext cx="2414971" cy="2457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869" y="1620000"/>
            <a:ext cx="2414971" cy="1728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2462" y="3878221"/>
            <a:ext cx="2414971" cy="2457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2462" y="1620000"/>
            <a:ext cx="2414971" cy="1728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6734" y="3878221"/>
            <a:ext cx="2414971" cy="2457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6734" y="1620000"/>
            <a:ext cx="2414971" cy="1728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49599" y="3878221"/>
            <a:ext cx="2414971" cy="2457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49599" y="1620000"/>
            <a:ext cx="2414971" cy="1728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614446782"/>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1">
          <p15:clr>
            <a:srgbClr val="FBAE40"/>
          </p15:clr>
        </p15:guide>
        <p15:guide id="5" orient="horz" pos="211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69" y="1800000"/>
            <a:ext cx="11182288" cy="3285032"/>
          </a:xfrm>
        </p:spPr>
        <p:txBody>
          <a:bodyPr/>
          <a:lstStyle>
            <a:lvl1pPr marL="395802" indent="-395802">
              <a:lnSpc>
                <a:spcPct val="90000"/>
              </a:lnSpc>
              <a:spcBef>
                <a:spcPts val="600"/>
              </a:spcBef>
              <a:defRPr sz="5997" b="1"/>
            </a:lvl1pPr>
            <a:lvl2pPr marL="395802"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1323883103"/>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5059" y="0"/>
            <a:ext cx="4066941" cy="6858000"/>
          </a:xfrm>
          <a:no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868" y="1620000"/>
            <a:ext cx="7090154"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3870" y="504000"/>
            <a:ext cx="709015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041799447"/>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6001" y="0"/>
            <a:ext cx="6096000" cy="6858000"/>
          </a:xfrm>
          <a:no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868" y="1620000"/>
            <a:ext cx="5110669"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3870" y="504000"/>
            <a:ext cx="5110669"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279170868"/>
      </p:ext>
    </p:extLst>
  </p:cSld>
  <p:clrMapOvr>
    <a:masterClrMapping/>
  </p:clrMapOvr>
  <p:extLst>
    <p:ext uri="{DCECCB84-F9BA-43D5-87BE-67443E8EF086}">
      <p15:sldGuideLst xmlns:p15="http://schemas.microsoft.com/office/powerpoint/2012/main">
        <p15:guide id="1" pos="3841">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3538">
          <p15:clr>
            <a:srgbClr val="FBAE40"/>
          </p15:clr>
        </p15:guide>
        <p15:guide id="7" pos="31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2000" cy="6858000"/>
          </a:xfrm>
          <a:no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1699929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0820" y="1620000"/>
            <a:ext cx="5326613" cy="4716000"/>
          </a:xfrm>
          <a:noFill/>
        </p:spPr>
        <p:txBody>
          <a:bodyPr vert="horz" lIns="0" tIns="1512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3869" y="1620000"/>
            <a:ext cx="532661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32841666"/>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3869" y="1620000"/>
            <a:ext cx="11182288"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279514638"/>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7926" y="5093865"/>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Public</a:t>
            </a:r>
          </a:p>
        </p:txBody>
      </p:sp>
      <p:sp>
        <p:nvSpPr>
          <p:cNvPr id="6" name="Speaker"/>
          <p:cNvSpPr>
            <a:spLocks noGrp="1"/>
          </p:cNvSpPr>
          <p:nvPr userDrawn="1">
            <p:ph type="subTitle" idx="1" hasCustomPrompt="1"/>
          </p:nvPr>
        </p:nvSpPr>
        <p:spPr bwMode="black">
          <a:xfrm>
            <a:off x="287924" y="4268504"/>
            <a:ext cx="10897962"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4" name="Title 3"/>
          <p:cNvSpPr>
            <a:spLocks noGrp="1"/>
          </p:cNvSpPr>
          <p:nvPr>
            <p:ph type="title" hasCustomPrompt="1"/>
          </p:nvPr>
        </p:nvSpPr>
        <p:spPr>
          <a:xfrm>
            <a:off x="287925" y="2706317"/>
            <a:ext cx="10897962" cy="997196"/>
          </a:xfrm>
        </p:spPr>
        <p:txBody>
          <a:bodyPr>
            <a:noAutofit/>
          </a:bodyPr>
          <a:lstStyle>
            <a:lvl1pPr>
              <a:lnSpc>
                <a:spcPct val="90000"/>
              </a:lnSpc>
              <a:defRPr sz="3599"/>
            </a:lvl1pPr>
          </a:lstStyle>
          <a:p>
            <a:pPr fontAlgn="base">
              <a:spcBef>
                <a:spcPct val="50000"/>
              </a:spcBef>
              <a:spcAft>
                <a:spcPct val="0"/>
              </a:spcAft>
              <a:buClr>
                <a:srgbClr val="F0AB00"/>
              </a:buClr>
              <a:buSzPct val="80000"/>
            </a:pPr>
            <a:r>
              <a:rPr lang="en-US" sz="3599" dirty="0"/>
              <a:t>Presentation Title </a:t>
            </a:r>
            <a:br>
              <a:rPr lang="en-US" sz="3599" dirty="0"/>
            </a:br>
            <a:r>
              <a:rPr lang="en-US" sz="3599" dirty="0"/>
              <a:t>Goes Here and Here.</a:t>
            </a:r>
            <a:endParaRPr lang="de-DE" sz="3599" kern="0" dirty="0" err="1">
              <a:ea typeface="Arial Unicode MS" pitchFamily="34" charset="-128"/>
              <a:cs typeface="Arial Unicode MS" pitchFamily="34" charset="-128"/>
            </a:endParaRPr>
          </a:p>
        </p:txBody>
      </p:sp>
      <p:pic>
        <p:nvPicPr>
          <p:cNvPr id="10" name="SAP Logo" descr="SAP Logo" title="SAP Logo">
            <a:extLst>
              <a:ext uri="{FF2B5EF4-FFF2-40B4-BE49-F238E27FC236}">
                <a16:creationId xmlns:a16="http://schemas.microsoft.com/office/drawing/2014/main" id="{251CD224-43D4-4D54-87EA-DD5933D21141}"/>
              </a:ext>
            </a:extLst>
          </p:cNvPr>
          <p:cNvPicPr>
            <a:picLocks noChangeAspect="1"/>
          </p:cNvPicPr>
          <p:nvPr userDrawn="1"/>
        </p:nvPicPr>
        <p:blipFill>
          <a:blip r:embed="rId2"/>
          <a:stretch>
            <a:fillRect/>
          </a:stretch>
        </p:blipFill>
        <p:spPr>
          <a:xfrm>
            <a:off x="9946665" y="6217668"/>
            <a:ext cx="1963124" cy="360000"/>
          </a:xfrm>
          <a:prstGeom prst="rect">
            <a:avLst/>
          </a:prstGeom>
        </p:spPr>
      </p:pic>
      <p:pic>
        <p:nvPicPr>
          <p:cNvPr id="7" name="SAP Ariba Logo" descr="SAP Ariba Logo" title="SAP Ariba Logo">
            <a:extLst>
              <a:ext uri="{FF2B5EF4-FFF2-40B4-BE49-F238E27FC236}">
                <a16:creationId xmlns:a16="http://schemas.microsoft.com/office/drawing/2014/main" id="{686A7A9B-76A8-4C7F-8BCE-92349C51A3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925" y="1880235"/>
            <a:ext cx="1107885" cy="216000"/>
          </a:xfrm>
          <a:prstGeom prst="rect">
            <a:avLst/>
          </a:prstGeom>
        </p:spPr>
      </p:pic>
    </p:spTree>
    <p:extLst>
      <p:ext uri="{BB962C8B-B14F-4D97-AF65-F5344CB8AC3E}">
        <p14:creationId xmlns:p14="http://schemas.microsoft.com/office/powerpoint/2010/main" val="27004575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7" orient="horz" pos="414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40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3033" y="5994000"/>
            <a:ext cx="1963124" cy="360000"/>
          </a:xfrm>
          <a:prstGeom prst="rect">
            <a:avLst/>
          </a:prstGeom>
        </p:spPr>
      </p:pic>
      <p:sp>
        <p:nvSpPr>
          <p:cNvPr id="93" name="Contact information"/>
          <p:cNvSpPr>
            <a:spLocks noGrp="1"/>
          </p:cNvSpPr>
          <p:nvPr>
            <p:ph type="body" sz="quarter" idx="10" hasCustomPrompt="1"/>
          </p:nvPr>
        </p:nvSpPr>
        <p:spPr>
          <a:xfrm>
            <a:off x="503869" y="2905487"/>
            <a:ext cx="5592132"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3869" y="1467009"/>
            <a:ext cx="5592132" cy="923116"/>
          </a:xfrm>
        </p:spPr>
        <p:txBody>
          <a:bodyPr anchor="t" anchorCtr="0">
            <a:noAutofit/>
          </a:bodyPr>
          <a:lstStyle>
            <a:lvl1pPr>
              <a:defRPr sz="5498">
                <a:solidFill>
                  <a:schemeClr val="accent1"/>
                </a:solidFill>
                <a:latin typeface="+mj-lt"/>
              </a:defRPr>
            </a:lvl1pPr>
          </a:lstStyle>
          <a:p>
            <a:r>
              <a:rPr lang="en-US" dirty="0"/>
              <a:t>Thank you.</a:t>
            </a:r>
            <a:endParaRPr lang="de-DE" dirty="0"/>
          </a:p>
        </p:txBody>
      </p:sp>
      <p:pic>
        <p:nvPicPr>
          <p:cNvPr id="5" name="SAP Ariba Logo" descr="SAP Ariba Logo" title="SAP Ariba Logo">
            <a:extLst>
              <a:ext uri="{FF2B5EF4-FFF2-40B4-BE49-F238E27FC236}">
                <a16:creationId xmlns:a16="http://schemas.microsoft.com/office/drawing/2014/main" id="{96516E72-F364-4206-A433-CF5070CD9A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869" y="504000"/>
            <a:ext cx="1107885" cy="216000"/>
          </a:xfrm>
          <a:prstGeom prst="rect">
            <a:avLst/>
          </a:prstGeom>
        </p:spPr>
      </p:pic>
    </p:spTree>
    <p:extLst>
      <p:ext uri="{BB962C8B-B14F-4D97-AF65-F5344CB8AC3E}">
        <p14:creationId xmlns:p14="http://schemas.microsoft.com/office/powerpoint/2010/main" val="112973055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3033" y="5994000"/>
            <a:ext cx="1963124" cy="360000"/>
          </a:xfrm>
          <a:prstGeom prst="rect">
            <a:avLst/>
          </a:prstGeom>
        </p:spPr>
      </p:pic>
      <p:sp>
        <p:nvSpPr>
          <p:cNvPr id="19" name="Copyright information English"/>
          <p:cNvSpPr txBox="1"/>
          <p:nvPr userDrawn="1"/>
        </p:nvSpPr>
        <p:spPr bwMode="black">
          <a:xfrm>
            <a:off x="503107" y="2645292"/>
            <a:ext cx="5870781" cy="3708708"/>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800" b="0" noProof="0" dirty="0"/>
              <a:t>© 2020-2021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503107" y="2461399"/>
            <a:ext cx="2214813"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8" name="Linkedin icon with link">
            <a:hlinkClick r:id="rId5"/>
          </p:cNvPr>
          <p:cNvPicPr>
            <a:picLocks noChangeAspect="1"/>
          </p:cNvPicPr>
          <p:nvPr userDrawn="1"/>
        </p:nvPicPr>
        <p:blipFill>
          <a:blip r:embed="rId6"/>
          <a:stretch>
            <a:fillRect/>
          </a:stretch>
        </p:blipFill>
        <p:spPr>
          <a:xfrm>
            <a:off x="2273222" y="1749960"/>
            <a:ext cx="361715" cy="361809"/>
          </a:xfrm>
          <a:prstGeom prst="rect">
            <a:avLst/>
          </a:prstGeom>
        </p:spPr>
      </p:pic>
      <p:pic>
        <p:nvPicPr>
          <p:cNvPr id="20" name="YouTube icon with link">
            <a:hlinkClick r:id="rId7"/>
          </p:cNvPr>
          <p:cNvPicPr>
            <a:picLocks noChangeAspect="1"/>
          </p:cNvPicPr>
          <p:nvPr userDrawn="1"/>
        </p:nvPicPr>
        <p:blipFill>
          <a:blip r:embed="rId8"/>
          <a:stretch>
            <a:fillRect/>
          </a:stretch>
        </p:blipFill>
        <p:spPr>
          <a:xfrm>
            <a:off x="1682840" y="1749063"/>
            <a:ext cx="363505" cy="363600"/>
          </a:xfrm>
          <a:prstGeom prst="rect">
            <a:avLst/>
          </a:prstGeom>
        </p:spPr>
      </p:pic>
      <p:pic>
        <p:nvPicPr>
          <p:cNvPr id="21" name="Twitter icon with link">
            <a:hlinkClick r:id="rId9" tooltip="https://twitter.com/sap"/>
          </p:cNvPr>
          <p:cNvPicPr>
            <a:picLocks noChangeAspect="1"/>
          </p:cNvPicPr>
          <p:nvPr userDrawn="1"/>
        </p:nvPicPr>
        <p:blipFill>
          <a:blip r:embed="rId10"/>
          <a:stretch>
            <a:fillRect/>
          </a:stretch>
        </p:blipFill>
        <p:spPr>
          <a:xfrm>
            <a:off x="1094248" y="1749960"/>
            <a:ext cx="361715" cy="361809"/>
          </a:xfrm>
          <a:prstGeom prst="rect">
            <a:avLst/>
          </a:prstGeom>
        </p:spPr>
      </p:pic>
      <p:pic>
        <p:nvPicPr>
          <p:cNvPr id="22" name="Facebook icon with link">
            <a:hlinkClick r:id="rId11"/>
          </p:cNvPr>
          <p:cNvPicPr>
            <a:picLocks noChangeAspect="1"/>
          </p:cNvPicPr>
          <p:nvPr userDrawn="1"/>
        </p:nvPicPr>
        <p:blipFill>
          <a:blip r:embed="rId12"/>
          <a:stretch>
            <a:fillRect/>
          </a:stretch>
        </p:blipFill>
        <p:spPr>
          <a:xfrm>
            <a:off x="503866" y="1749063"/>
            <a:ext cx="363505" cy="363600"/>
          </a:xfrm>
          <a:prstGeom prst="rect">
            <a:avLst/>
          </a:prstGeom>
        </p:spPr>
      </p:pic>
      <p:sp>
        <p:nvSpPr>
          <p:cNvPr id="43" name="Follow all of SAP"/>
          <p:cNvSpPr txBox="1"/>
          <p:nvPr userDrawn="1"/>
        </p:nvSpPr>
        <p:spPr bwMode="black">
          <a:xfrm>
            <a:off x="503108" y="1461002"/>
            <a:ext cx="1228229"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82677D37-4F06-4FD4-9B6F-3FFD34929A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3869" y="504000"/>
            <a:ext cx="1107885" cy="216000"/>
          </a:xfrm>
          <a:prstGeom prst="rect">
            <a:avLst/>
          </a:prstGeom>
        </p:spPr>
      </p:pic>
    </p:spTree>
    <p:extLst>
      <p:ext uri="{BB962C8B-B14F-4D97-AF65-F5344CB8AC3E}">
        <p14:creationId xmlns:p14="http://schemas.microsoft.com/office/powerpoint/2010/main" val="16021851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107" y="2461399"/>
            <a:ext cx="2579968"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3033" y="5994000"/>
            <a:ext cx="1963124" cy="360000"/>
          </a:xfrm>
          <a:prstGeom prst="rect">
            <a:avLst/>
          </a:prstGeom>
        </p:spPr>
      </p:pic>
      <p:sp>
        <p:nvSpPr>
          <p:cNvPr id="32" name="Copyright information-German"/>
          <p:cNvSpPr txBox="1"/>
          <p:nvPr userDrawn="1"/>
        </p:nvSpPr>
        <p:spPr bwMode="black">
          <a:xfrm>
            <a:off x="503867" y="2645292"/>
            <a:ext cx="6075226" cy="3708708"/>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800" b="0" noProof="0" dirty="0"/>
              <a:t>© 2020-2021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pic>
        <p:nvPicPr>
          <p:cNvPr id="26" name="Linkedin icon with link">
            <a:hlinkClick r:id="rId5"/>
          </p:cNvPr>
          <p:cNvPicPr>
            <a:picLocks noChangeAspect="1"/>
          </p:cNvPicPr>
          <p:nvPr userDrawn="1"/>
        </p:nvPicPr>
        <p:blipFill>
          <a:blip r:embed="rId6"/>
          <a:stretch>
            <a:fillRect/>
          </a:stretch>
        </p:blipFill>
        <p:spPr>
          <a:xfrm>
            <a:off x="2273222" y="1749960"/>
            <a:ext cx="361715" cy="361809"/>
          </a:xfrm>
          <a:prstGeom prst="rect">
            <a:avLst/>
          </a:prstGeom>
        </p:spPr>
      </p:pic>
      <p:pic>
        <p:nvPicPr>
          <p:cNvPr id="27" name="YouTube icon with link">
            <a:hlinkClick r:id="rId7"/>
          </p:cNvPr>
          <p:cNvPicPr>
            <a:picLocks noChangeAspect="1"/>
          </p:cNvPicPr>
          <p:nvPr userDrawn="1"/>
        </p:nvPicPr>
        <p:blipFill>
          <a:blip r:embed="rId8"/>
          <a:stretch>
            <a:fillRect/>
          </a:stretch>
        </p:blipFill>
        <p:spPr>
          <a:xfrm>
            <a:off x="1682840" y="1749063"/>
            <a:ext cx="363505" cy="363600"/>
          </a:xfrm>
          <a:prstGeom prst="rect">
            <a:avLst/>
          </a:prstGeom>
        </p:spPr>
      </p:pic>
      <p:pic>
        <p:nvPicPr>
          <p:cNvPr id="28" name="Twitter icon with link">
            <a:hlinkClick r:id="rId9" tooltip="https://twitter.com/sap"/>
          </p:cNvPr>
          <p:cNvPicPr>
            <a:picLocks noChangeAspect="1"/>
          </p:cNvPicPr>
          <p:nvPr userDrawn="1"/>
        </p:nvPicPr>
        <p:blipFill>
          <a:blip r:embed="rId10"/>
          <a:stretch>
            <a:fillRect/>
          </a:stretch>
        </p:blipFill>
        <p:spPr>
          <a:xfrm>
            <a:off x="1094248" y="1749960"/>
            <a:ext cx="361715" cy="361809"/>
          </a:xfrm>
          <a:prstGeom prst="rect">
            <a:avLst/>
          </a:prstGeom>
        </p:spPr>
      </p:pic>
      <p:pic>
        <p:nvPicPr>
          <p:cNvPr id="29" name="Facebook icon with link">
            <a:hlinkClick r:id="rId11"/>
          </p:cNvPr>
          <p:cNvPicPr>
            <a:picLocks noChangeAspect="1"/>
          </p:cNvPicPr>
          <p:nvPr userDrawn="1"/>
        </p:nvPicPr>
        <p:blipFill>
          <a:blip r:embed="rId12"/>
          <a:stretch>
            <a:fillRect/>
          </a:stretch>
        </p:blipFill>
        <p:spPr>
          <a:xfrm>
            <a:off x="503866" y="1749063"/>
            <a:ext cx="363505" cy="363600"/>
          </a:xfrm>
          <a:prstGeom prst="rect">
            <a:avLst/>
          </a:prstGeom>
        </p:spPr>
      </p:pic>
      <p:sp>
        <p:nvSpPr>
          <p:cNvPr id="20" name="SAP folgen auf"/>
          <p:cNvSpPr txBox="1"/>
          <p:nvPr userDrawn="1"/>
        </p:nvSpPr>
        <p:spPr bwMode="black">
          <a:xfrm>
            <a:off x="503866" y="1461002"/>
            <a:ext cx="1228229"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SAP Ariba Logo" descr="SAP Ariba Logo" title="SAP Ariba Logo">
            <a:extLst>
              <a:ext uri="{FF2B5EF4-FFF2-40B4-BE49-F238E27FC236}">
                <a16:creationId xmlns:a16="http://schemas.microsoft.com/office/drawing/2014/main" id="{38F9C765-2B7F-4D29-8684-0945DE90428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3869" y="504000"/>
            <a:ext cx="1107885" cy="216000"/>
          </a:xfrm>
          <a:prstGeom prst="rect">
            <a:avLst/>
          </a:prstGeom>
        </p:spPr>
      </p:pic>
    </p:spTree>
    <p:extLst>
      <p:ext uri="{BB962C8B-B14F-4D97-AF65-F5344CB8AC3E}">
        <p14:creationId xmlns:p14="http://schemas.microsoft.com/office/powerpoint/2010/main" val="99740275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with image">
    <p:spTree>
      <p:nvGrpSpPr>
        <p:cNvPr id="1" name=""/>
        <p:cNvGrpSpPr/>
        <p:nvPr/>
      </p:nvGrpSpPr>
      <p:grpSpPr>
        <a:xfrm>
          <a:off x="0" y="0"/>
          <a:ext cx="0" cy="0"/>
          <a:chOff x="0" y="0"/>
          <a:chExt cx="0" cy="0"/>
        </a:xfrm>
      </p:grpSpPr>
      <p:pic>
        <p:nvPicPr>
          <p:cNvPr id="6" name="Picture 15"/>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87263" y="6218239"/>
            <a:ext cx="1579151"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87263" y="3646488"/>
            <a:ext cx="1107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7"/>
          <p:cNvGrpSpPr>
            <a:grpSpLocks/>
          </p:cNvGrpSpPr>
          <p:nvPr userDrawn="1"/>
        </p:nvGrpSpPr>
        <p:grpSpPr bwMode="auto">
          <a:xfrm>
            <a:off x="9168601" y="0"/>
            <a:ext cx="3023400" cy="3430588"/>
            <a:chOff x="9171173" y="0"/>
            <a:chExt cx="3024002" cy="3430006"/>
          </a:xfrm>
        </p:grpSpPr>
        <p:sp>
          <p:nvSpPr>
            <p:cNvPr id="9" name="Rectangle 20"/>
            <p:cNvSpPr>
              <a:spLocks noChangeArrowheads="1"/>
            </p:cNvSpPr>
            <p:nvPr userDrawn="1"/>
          </p:nvSpPr>
          <p:spPr bwMode="gray">
            <a:xfrm>
              <a:off x="11187175" y="0"/>
              <a:ext cx="1008000" cy="3430006"/>
            </a:xfrm>
            <a:prstGeom prst="rect">
              <a:avLst/>
            </a:prstGeom>
            <a:solidFill>
              <a:schemeClr val="accent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90000" tIns="72000" rIns="90000" bIns="72000" anchor="ctr"/>
            <a:lstStyle>
              <a:lvl1pPr defTabSz="912813">
                <a:defRPr sz="2100">
                  <a:solidFill>
                    <a:schemeClr val="tx1"/>
                  </a:solidFill>
                  <a:latin typeface="Arial" panose="020B0604020202020204" pitchFamily="34" charset="0"/>
                </a:defRPr>
              </a:lvl1pPr>
              <a:lvl2pPr marL="742950" indent="-285750" defTabSz="912813">
                <a:buClr>
                  <a:srgbClr val="FDB913"/>
                </a:buClr>
                <a:buSzPct val="100000"/>
                <a:buFont typeface="wingdings" panose="05000000000000000000" pitchFamily="2" charset="2"/>
                <a:buChar char=""/>
                <a:defRPr sz="2100">
                  <a:solidFill>
                    <a:schemeClr val="tx1"/>
                  </a:solidFill>
                  <a:latin typeface="Arial" panose="020B0604020202020204" pitchFamily="34" charset="0"/>
                </a:defRPr>
              </a:lvl2pPr>
              <a:lvl3pPr marL="1143000" indent="-228600" defTabSz="912813">
                <a:buClr>
                  <a:srgbClr val="666666"/>
                </a:buClr>
                <a:buSzPct val="80000"/>
                <a:buFont typeface="wingdings" panose="05000000000000000000" pitchFamily="2" charset="2"/>
                <a:buChar char="n"/>
                <a:defRPr sz="1700">
                  <a:solidFill>
                    <a:schemeClr val="tx1"/>
                  </a:solidFill>
                  <a:latin typeface="Arial" panose="020B0604020202020204" pitchFamily="34" charset="0"/>
                </a:defRPr>
              </a:lvl3pPr>
              <a:lvl4pPr marL="1600200" indent="-228600" defTabSz="912813">
                <a:buClr>
                  <a:srgbClr val="666666"/>
                </a:buClr>
                <a:buSzPct val="80000"/>
                <a:buFont typeface="Arial" panose="020B0604020202020204" pitchFamily="34" charset="0"/>
                <a:buChar char=""/>
                <a:defRPr sz="1400">
                  <a:solidFill>
                    <a:schemeClr val="tx1"/>
                  </a:solidFill>
                  <a:latin typeface="Arial" panose="020B0604020202020204" pitchFamily="34" charset="0"/>
                </a:defRPr>
              </a:lvl4pPr>
              <a:lvl5pPr marL="2057400" indent="-228600" defTabSz="912813">
                <a:buClr>
                  <a:srgbClr val="666666"/>
                </a:buClr>
                <a:buSzPct val="80000"/>
                <a:buFont typeface="Arial" panose="020B0604020202020204" pitchFamily="34" charset="0"/>
                <a:buChar char=""/>
                <a:defRPr sz="1200">
                  <a:solidFill>
                    <a:schemeClr val="tx1"/>
                  </a:solidFill>
                  <a:latin typeface="Arial" panose="020B0604020202020204" pitchFamily="34" charset="0"/>
                </a:defRPr>
              </a:lvl5pPr>
              <a:lvl6pPr marL="25146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6pPr>
              <a:lvl7pPr marL="29718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7pPr>
              <a:lvl8pPr marL="34290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8pPr>
              <a:lvl9pPr marL="38862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9pPr>
            </a:lstStyle>
            <a:p>
              <a:pPr algn="ctr" eaLnBrk="1" hangingPunct="1">
                <a:spcBef>
                  <a:spcPct val="50000"/>
                </a:spcBef>
                <a:buClr>
                  <a:srgbClr val="F0AB00"/>
                </a:buClr>
                <a:buSzPct val="80000"/>
                <a:defRPr/>
              </a:pPr>
              <a:endParaRPr lang="en-US" altLang="de-DE" sz="1999" dirty="0">
                <a:ea typeface="Arial Unicode MS" panose="020B0604020202020204" pitchFamily="34" charset="-128"/>
                <a:cs typeface="Arial Unicode MS" panose="020B0604020202020204" pitchFamily="34" charset="-128"/>
              </a:endParaRPr>
            </a:p>
          </p:txBody>
        </p:sp>
        <p:sp>
          <p:nvSpPr>
            <p:cNvPr id="10" name="Rectangle 21"/>
            <p:cNvSpPr>
              <a:spLocks noChangeArrowheads="1"/>
            </p:cNvSpPr>
            <p:nvPr userDrawn="1"/>
          </p:nvSpPr>
          <p:spPr bwMode="gray">
            <a:xfrm>
              <a:off x="10179173" y="0"/>
              <a:ext cx="1008001" cy="3430006"/>
            </a:xfrm>
            <a:prstGeom prst="rect">
              <a:avLst/>
            </a:prstGeom>
            <a:solidFill>
              <a:schemeClr val="accent1">
                <a:alpha val="70195"/>
              </a:schemeClr>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90000" tIns="72000" rIns="90000" bIns="72000" anchor="ctr"/>
            <a:lstStyle>
              <a:lvl1pPr defTabSz="912813">
                <a:defRPr sz="2100">
                  <a:solidFill>
                    <a:schemeClr val="tx1"/>
                  </a:solidFill>
                  <a:latin typeface="Arial" panose="020B0604020202020204" pitchFamily="34" charset="0"/>
                </a:defRPr>
              </a:lvl1pPr>
              <a:lvl2pPr marL="742950" indent="-285750" defTabSz="912813">
                <a:buClr>
                  <a:srgbClr val="FDB913"/>
                </a:buClr>
                <a:buSzPct val="100000"/>
                <a:buFont typeface="wingdings" panose="05000000000000000000" pitchFamily="2" charset="2"/>
                <a:buChar char=""/>
                <a:defRPr sz="2100">
                  <a:solidFill>
                    <a:schemeClr val="tx1"/>
                  </a:solidFill>
                  <a:latin typeface="Arial" panose="020B0604020202020204" pitchFamily="34" charset="0"/>
                </a:defRPr>
              </a:lvl2pPr>
              <a:lvl3pPr marL="1143000" indent="-228600" defTabSz="912813">
                <a:buClr>
                  <a:srgbClr val="666666"/>
                </a:buClr>
                <a:buSzPct val="80000"/>
                <a:buFont typeface="wingdings" panose="05000000000000000000" pitchFamily="2" charset="2"/>
                <a:buChar char="n"/>
                <a:defRPr sz="1700">
                  <a:solidFill>
                    <a:schemeClr val="tx1"/>
                  </a:solidFill>
                  <a:latin typeface="Arial" panose="020B0604020202020204" pitchFamily="34" charset="0"/>
                </a:defRPr>
              </a:lvl3pPr>
              <a:lvl4pPr marL="1600200" indent="-228600" defTabSz="912813">
                <a:buClr>
                  <a:srgbClr val="666666"/>
                </a:buClr>
                <a:buSzPct val="80000"/>
                <a:buFont typeface="Arial" panose="020B0604020202020204" pitchFamily="34" charset="0"/>
                <a:buChar char=""/>
                <a:defRPr sz="1400">
                  <a:solidFill>
                    <a:schemeClr val="tx1"/>
                  </a:solidFill>
                  <a:latin typeface="Arial" panose="020B0604020202020204" pitchFamily="34" charset="0"/>
                </a:defRPr>
              </a:lvl4pPr>
              <a:lvl5pPr marL="2057400" indent="-228600" defTabSz="912813">
                <a:buClr>
                  <a:srgbClr val="666666"/>
                </a:buClr>
                <a:buSzPct val="80000"/>
                <a:buFont typeface="Arial" panose="020B0604020202020204" pitchFamily="34" charset="0"/>
                <a:buChar char=""/>
                <a:defRPr sz="1200">
                  <a:solidFill>
                    <a:schemeClr val="tx1"/>
                  </a:solidFill>
                  <a:latin typeface="Arial" panose="020B0604020202020204" pitchFamily="34" charset="0"/>
                </a:defRPr>
              </a:lvl5pPr>
              <a:lvl6pPr marL="25146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6pPr>
              <a:lvl7pPr marL="29718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7pPr>
              <a:lvl8pPr marL="34290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8pPr>
              <a:lvl9pPr marL="38862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9pPr>
            </a:lstStyle>
            <a:p>
              <a:pPr algn="ctr" eaLnBrk="1" hangingPunct="1">
                <a:spcBef>
                  <a:spcPct val="50000"/>
                </a:spcBef>
                <a:buClr>
                  <a:srgbClr val="F0AB00"/>
                </a:buClr>
                <a:buSzPct val="80000"/>
                <a:defRPr/>
              </a:pPr>
              <a:endParaRPr lang="en-US" altLang="de-DE" sz="1999" dirty="0">
                <a:ea typeface="Arial Unicode MS" panose="020B0604020202020204" pitchFamily="34" charset="-128"/>
                <a:cs typeface="Arial Unicode MS" panose="020B0604020202020204" pitchFamily="34" charset="-128"/>
              </a:endParaRPr>
            </a:p>
          </p:txBody>
        </p:sp>
        <p:sp>
          <p:nvSpPr>
            <p:cNvPr id="11" name="Rectangle 22"/>
            <p:cNvSpPr>
              <a:spLocks noChangeArrowheads="1"/>
            </p:cNvSpPr>
            <p:nvPr userDrawn="1"/>
          </p:nvSpPr>
          <p:spPr bwMode="gray">
            <a:xfrm>
              <a:off x="9171173" y="0"/>
              <a:ext cx="1008000" cy="3430006"/>
            </a:xfrm>
            <a:prstGeom prst="rect">
              <a:avLst/>
            </a:prstGeom>
            <a:solidFill>
              <a:schemeClr val="accent1">
                <a:alpha val="39999"/>
              </a:schemeClr>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90000" tIns="72000" rIns="90000" bIns="72000" anchor="ctr"/>
            <a:lstStyle>
              <a:lvl1pPr defTabSz="912813">
                <a:defRPr sz="2100">
                  <a:solidFill>
                    <a:schemeClr val="tx1"/>
                  </a:solidFill>
                  <a:latin typeface="Arial" panose="020B0604020202020204" pitchFamily="34" charset="0"/>
                </a:defRPr>
              </a:lvl1pPr>
              <a:lvl2pPr marL="742950" indent="-285750" defTabSz="912813">
                <a:buClr>
                  <a:srgbClr val="FDB913"/>
                </a:buClr>
                <a:buSzPct val="100000"/>
                <a:buFont typeface="wingdings" panose="05000000000000000000" pitchFamily="2" charset="2"/>
                <a:buChar char=""/>
                <a:defRPr sz="2100">
                  <a:solidFill>
                    <a:schemeClr val="tx1"/>
                  </a:solidFill>
                  <a:latin typeface="Arial" panose="020B0604020202020204" pitchFamily="34" charset="0"/>
                </a:defRPr>
              </a:lvl2pPr>
              <a:lvl3pPr marL="1143000" indent="-228600" defTabSz="912813">
                <a:buClr>
                  <a:srgbClr val="666666"/>
                </a:buClr>
                <a:buSzPct val="80000"/>
                <a:buFont typeface="wingdings" panose="05000000000000000000" pitchFamily="2" charset="2"/>
                <a:buChar char="n"/>
                <a:defRPr sz="1700">
                  <a:solidFill>
                    <a:schemeClr val="tx1"/>
                  </a:solidFill>
                  <a:latin typeface="Arial" panose="020B0604020202020204" pitchFamily="34" charset="0"/>
                </a:defRPr>
              </a:lvl3pPr>
              <a:lvl4pPr marL="1600200" indent="-228600" defTabSz="912813">
                <a:buClr>
                  <a:srgbClr val="666666"/>
                </a:buClr>
                <a:buSzPct val="80000"/>
                <a:buFont typeface="Arial" panose="020B0604020202020204" pitchFamily="34" charset="0"/>
                <a:buChar char=""/>
                <a:defRPr sz="1400">
                  <a:solidFill>
                    <a:schemeClr val="tx1"/>
                  </a:solidFill>
                  <a:latin typeface="Arial" panose="020B0604020202020204" pitchFamily="34" charset="0"/>
                </a:defRPr>
              </a:lvl4pPr>
              <a:lvl5pPr marL="2057400" indent="-228600" defTabSz="912813">
                <a:buClr>
                  <a:srgbClr val="666666"/>
                </a:buClr>
                <a:buSzPct val="80000"/>
                <a:buFont typeface="Arial" panose="020B0604020202020204" pitchFamily="34" charset="0"/>
                <a:buChar char=""/>
                <a:defRPr sz="1200">
                  <a:solidFill>
                    <a:schemeClr val="tx1"/>
                  </a:solidFill>
                  <a:latin typeface="Arial" panose="020B0604020202020204" pitchFamily="34" charset="0"/>
                </a:defRPr>
              </a:lvl5pPr>
              <a:lvl6pPr marL="25146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6pPr>
              <a:lvl7pPr marL="29718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7pPr>
              <a:lvl8pPr marL="34290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8pPr>
              <a:lvl9pPr marL="38862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9pPr>
            </a:lstStyle>
            <a:p>
              <a:pPr algn="ctr" eaLnBrk="1" hangingPunct="1">
                <a:spcBef>
                  <a:spcPct val="50000"/>
                </a:spcBef>
                <a:buClr>
                  <a:srgbClr val="F0AB00"/>
                </a:buClr>
                <a:buSzPct val="80000"/>
                <a:defRPr/>
              </a:pPr>
              <a:endParaRPr lang="en-US" altLang="de-DE" sz="1999" dirty="0">
                <a:ea typeface="Arial Unicode MS" panose="020B0604020202020204" pitchFamily="34" charset="-128"/>
                <a:cs typeface="Arial Unicode MS" panose="020B0604020202020204" pitchFamily="34" charset="-128"/>
              </a:endParaRPr>
            </a:p>
          </p:txBody>
        </p:sp>
      </p:grpSp>
      <p:sp>
        <p:nvSpPr>
          <p:cNvPr id="12" name="Classification"/>
          <p:cNvSpPr txBox="1"/>
          <p:nvPr userDrawn="1"/>
        </p:nvSpPr>
        <p:spPr>
          <a:xfrm>
            <a:off x="287264" y="5768975"/>
            <a:ext cx="4204192" cy="139700"/>
          </a:xfrm>
          <a:prstGeom prst="rect">
            <a:avLst/>
          </a:prstGeom>
        </p:spPr>
        <p:txBody>
          <a:bodyPr lIns="0" tIns="0" rIns="0" bIns="0"/>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defTabSz="1088449" eaLnBrk="1" fontAlgn="auto" hangingPunct="1">
              <a:spcAft>
                <a:spcPts val="0"/>
              </a:spcAft>
              <a:defRPr/>
            </a:pPr>
            <a:r>
              <a:rPr lang="en-US" sz="900" dirty="0"/>
              <a:t>Arrow Energy</a:t>
            </a:r>
          </a:p>
        </p:txBody>
      </p:sp>
      <p:sp>
        <p:nvSpPr>
          <p:cNvPr id="5" name="Cover Image Placeholder"/>
          <p:cNvSpPr>
            <a:spLocks noGrp="1"/>
          </p:cNvSpPr>
          <p:nvPr>
            <p:ph type="pic" sz="quarter" idx="12"/>
          </p:nvPr>
        </p:nvSpPr>
        <p:spPr>
          <a:xfrm>
            <a:off x="1" y="0"/>
            <a:ext cx="12192000" cy="3430006"/>
          </a:xfrm>
          <a:solidFill>
            <a:schemeClr val="tx2">
              <a:alpha val="70000"/>
            </a:schemeClr>
          </a:solidFill>
        </p:spPr>
        <p:txBody>
          <a:bodyPr tIns="504000" rtlCol="0">
            <a:noAutofit/>
          </a:bodyPr>
          <a:lstStyle>
            <a:lvl1pPr algn="ctr">
              <a:defRPr sz="1600">
                <a:solidFill>
                  <a:schemeClr val="tx1"/>
                </a:solidFill>
              </a:defRPr>
            </a:lvl1pPr>
          </a:lstStyle>
          <a:p>
            <a:pPr lvl="0"/>
            <a:r>
              <a:rPr lang="en-US" noProof="0" dirty="0"/>
              <a:t>Click icon to add picture</a:t>
            </a:r>
          </a:p>
        </p:txBody>
      </p:sp>
      <p:sp>
        <p:nvSpPr>
          <p:cNvPr id="19" name="Speaker"/>
          <p:cNvSpPr>
            <a:spLocks noGrp="1"/>
          </p:cNvSpPr>
          <p:nvPr>
            <p:ph type="subTitle" idx="1"/>
          </p:nvPr>
        </p:nvSpPr>
        <p:spPr bwMode="gray">
          <a:xfrm>
            <a:off x="287925" y="5130490"/>
            <a:ext cx="10897962" cy="430887"/>
          </a:xfrm>
        </p:spPr>
        <p:txBody>
          <a:bodyPr>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Click to edit Master subtitle style</a:t>
            </a:r>
          </a:p>
        </p:txBody>
      </p:sp>
      <p:sp>
        <p:nvSpPr>
          <p:cNvPr id="20" name="Presentation Title"/>
          <p:cNvSpPr>
            <a:spLocks noGrp="1"/>
          </p:cNvSpPr>
          <p:nvPr>
            <p:ph type="body" sz="quarter" idx="14"/>
          </p:nvPr>
        </p:nvSpPr>
        <p:spPr>
          <a:xfrm>
            <a:off x="287925" y="4024430"/>
            <a:ext cx="10896336" cy="498598"/>
          </a:xfrm>
        </p:spPr>
        <p:txBody>
          <a:bodyPr>
            <a:spAutoFit/>
          </a:bodyPr>
          <a:lstStyle>
            <a:lvl1pPr>
              <a:lnSpc>
                <a:spcPct val="90000"/>
              </a:lnSpc>
              <a:spcBef>
                <a:spcPts val="0"/>
              </a:spcBef>
              <a:defRPr sz="3599" b="1" baseline="0"/>
            </a:lvl1pPr>
          </a:lstStyle>
          <a:p>
            <a:pPr lvl="0"/>
            <a:r>
              <a:rPr lang="en-US" dirty="0"/>
              <a:t>Edit Master text styles</a:t>
            </a:r>
          </a:p>
        </p:txBody>
      </p:sp>
    </p:spTree>
    <p:extLst>
      <p:ext uri="{BB962C8B-B14F-4D97-AF65-F5344CB8AC3E}">
        <p14:creationId xmlns:p14="http://schemas.microsoft.com/office/powerpoint/2010/main" val="1876622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with illustration scene art">
    <p:spTree>
      <p:nvGrpSpPr>
        <p:cNvPr id="1" name=""/>
        <p:cNvGrpSpPr/>
        <p:nvPr/>
      </p:nvGrpSpPr>
      <p:grpSpPr>
        <a:xfrm>
          <a:off x="0" y="0"/>
          <a:ext cx="0" cy="0"/>
          <a:chOff x="0" y="0"/>
          <a:chExt cx="0" cy="0"/>
        </a:xfrm>
      </p:grpSpPr>
      <p:pic>
        <p:nvPicPr>
          <p:cNvPr id="6" name="Picture 15"/>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87263" y="6218239"/>
            <a:ext cx="1579151"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87263" y="3646488"/>
            <a:ext cx="1107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lassification"/>
          <p:cNvSpPr txBox="1"/>
          <p:nvPr userDrawn="1"/>
        </p:nvSpPr>
        <p:spPr>
          <a:xfrm>
            <a:off x="287264" y="5768975"/>
            <a:ext cx="4204192" cy="139700"/>
          </a:xfrm>
          <a:prstGeom prst="rect">
            <a:avLst/>
          </a:prstGeom>
        </p:spPr>
        <p:txBody>
          <a:bodyPr lIns="0" tIns="0" rIns="0" bIns="0"/>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defTabSz="1088449" eaLnBrk="1" fontAlgn="auto" hangingPunct="1">
              <a:spcAft>
                <a:spcPts val="0"/>
              </a:spcAft>
              <a:defRPr/>
            </a:pPr>
            <a:r>
              <a:rPr lang="en-US" sz="900" dirty="0"/>
              <a:t>Arrow Energy</a:t>
            </a:r>
          </a:p>
        </p:txBody>
      </p:sp>
      <p:sp>
        <p:nvSpPr>
          <p:cNvPr id="5" name="Cover Image Placeholder"/>
          <p:cNvSpPr>
            <a:spLocks noGrp="1"/>
          </p:cNvSpPr>
          <p:nvPr>
            <p:ph type="pic" sz="quarter" idx="12"/>
          </p:nvPr>
        </p:nvSpPr>
        <p:spPr>
          <a:xfrm>
            <a:off x="1" y="0"/>
            <a:ext cx="12192000" cy="3430006"/>
          </a:xfrm>
          <a:noFill/>
        </p:spPr>
        <p:txBody>
          <a:bodyPr tIns="504000" rtlCol="0">
            <a:noAutofit/>
          </a:bodyPr>
          <a:lstStyle>
            <a:lvl1pPr algn="ctr">
              <a:defRPr sz="1600">
                <a:solidFill>
                  <a:schemeClr val="tx1"/>
                </a:solidFill>
              </a:defRPr>
            </a:lvl1pPr>
          </a:lstStyle>
          <a:p>
            <a:pPr lvl="0"/>
            <a:r>
              <a:rPr lang="en-US" noProof="0" dirty="0"/>
              <a:t>Click icon to add picture</a:t>
            </a:r>
          </a:p>
        </p:txBody>
      </p:sp>
      <p:sp>
        <p:nvSpPr>
          <p:cNvPr id="19" name="Speaker"/>
          <p:cNvSpPr>
            <a:spLocks noGrp="1"/>
          </p:cNvSpPr>
          <p:nvPr>
            <p:ph type="subTitle" idx="1"/>
          </p:nvPr>
        </p:nvSpPr>
        <p:spPr bwMode="gray">
          <a:xfrm>
            <a:off x="287925" y="5130490"/>
            <a:ext cx="10897962" cy="430887"/>
          </a:xfrm>
        </p:spPr>
        <p:txBody>
          <a:bodyPr>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Click to edit Master subtitle style</a:t>
            </a:r>
          </a:p>
        </p:txBody>
      </p:sp>
      <p:sp>
        <p:nvSpPr>
          <p:cNvPr id="20" name="Presentation Title"/>
          <p:cNvSpPr>
            <a:spLocks noGrp="1"/>
          </p:cNvSpPr>
          <p:nvPr>
            <p:ph type="body" sz="quarter" idx="14"/>
          </p:nvPr>
        </p:nvSpPr>
        <p:spPr>
          <a:xfrm>
            <a:off x="287925" y="4024430"/>
            <a:ext cx="10896336" cy="498598"/>
          </a:xfrm>
        </p:spPr>
        <p:txBody>
          <a:bodyPr>
            <a:spAutoFit/>
          </a:bodyPr>
          <a:lstStyle>
            <a:lvl1pPr>
              <a:lnSpc>
                <a:spcPct val="90000"/>
              </a:lnSpc>
              <a:spcBef>
                <a:spcPts val="0"/>
              </a:spcBef>
              <a:defRPr sz="3599" b="1" baseline="0"/>
            </a:lvl1pPr>
          </a:lstStyle>
          <a:p>
            <a:pPr lvl="0"/>
            <a:r>
              <a:rPr lang="en-US" dirty="0"/>
              <a:t>Edit Master text styles</a:t>
            </a:r>
          </a:p>
        </p:txBody>
      </p:sp>
    </p:spTree>
    <p:extLst>
      <p:ext uri="{BB962C8B-B14F-4D97-AF65-F5344CB8AC3E}">
        <p14:creationId xmlns:p14="http://schemas.microsoft.com/office/powerpoint/2010/main" val="2661967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4" name="Classification"/>
          <p:cNvSpPr txBox="1"/>
          <p:nvPr userDrawn="1"/>
        </p:nvSpPr>
        <p:spPr>
          <a:xfrm>
            <a:off x="287264" y="5094289"/>
            <a:ext cx="4204192" cy="153987"/>
          </a:xfrm>
          <a:prstGeom prst="rect">
            <a:avLst/>
          </a:prstGeom>
        </p:spPr>
        <p:txBody>
          <a:bodyPr lIns="0" tIns="0" rIns="0" bIns="0"/>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defTabSz="1088449" eaLnBrk="1" fontAlgn="auto" hangingPunct="1">
              <a:spcAft>
                <a:spcPts val="0"/>
              </a:spcAft>
              <a:defRPr/>
            </a:pPr>
            <a:r>
              <a:rPr lang="en-US" sz="900" dirty="0"/>
              <a:t>Arrow Energy</a:t>
            </a:r>
          </a:p>
        </p:txBody>
      </p:sp>
      <p:grpSp>
        <p:nvGrpSpPr>
          <p:cNvPr id="5" name="Group 16"/>
          <p:cNvGrpSpPr>
            <a:grpSpLocks/>
          </p:cNvGrpSpPr>
          <p:nvPr userDrawn="1"/>
        </p:nvGrpSpPr>
        <p:grpSpPr bwMode="auto">
          <a:xfrm>
            <a:off x="9168601" y="0"/>
            <a:ext cx="3023400" cy="6858000"/>
            <a:chOff x="9171173" y="0"/>
            <a:chExt cx="3024002" cy="6855990"/>
          </a:xfrm>
        </p:grpSpPr>
        <p:sp>
          <p:nvSpPr>
            <p:cNvPr id="7" name="Rectangle 17"/>
            <p:cNvSpPr>
              <a:spLocks noChangeArrowheads="1"/>
            </p:cNvSpPr>
            <p:nvPr userDrawn="1"/>
          </p:nvSpPr>
          <p:spPr bwMode="gray">
            <a:xfrm>
              <a:off x="11187175" y="0"/>
              <a:ext cx="1008000" cy="6855990"/>
            </a:xfrm>
            <a:prstGeom prst="rect">
              <a:avLst/>
            </a:prstGeom>
            <a:solidFill>
              <a:schemeClr val="accent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90000" tIns="72000" rIns="90000" bIns="72000" anchor="ctr"/>
            <a:lstStyle>
              <a:lvl1pPr defTabSz="912813">
                <a:defRPr sz="2100">
                  <a:solidFill>
                    <a:schemeClr val="tx1"/>
                  </a:solidFill>
                  <a:latin typeface="Arial" panose="020B0604020202020204" pitchFamily="34" charset="0"/>
                </a:defRPr>
              </a:lvl1pPr>
              <a:lvl2pPr marL="742950" indent="-285750" defTabSz="912813">
                <a:buClr>
                  <a:srgbClr val="FDB913"/>
                </a:buClr>
                <a:buSzPct val="100000"/>
                <a:buFont typeface="wingdings" panose="05000000000000000000" pitchFamily="2" charset="2"/>
                <a:buChar char=""/>
                <a:defRPr sz="2100">
                  <a:solidFill>
                    <a:schemeClr val="tx1"/>
                  </a:solidFill>
                  <a:latin typeface="Arial" panose="020B0604020202020204" pitchFamily="34" charset="0"/>
                </a:defRPr>
              </a:lvl2pPr>
              <a:lvl3pPr marL="1143000" indent="-228600" defTabSz="912813">
                <a:buClr>
                  <a:srgbClr val="666666"/>
                </a:buClr>
                <a:buSzPct val="80000"/>
                <a:buFont typeface="wingdings" panose="05000000000000000000" pitchFamily="2" charset="2"/>
                <a:buChar char="n"/>
                <a:defRPr sz="1700">
                  <a:solidFill>
                    <a:schemeClr val="tx1"/>
                  </a:solidFill>
                  <a:latin typeface="Arial" panose="020B0604020202020204" pitchFamily="34" charset="0"/>
                </a:defRPr>
              </a:lvl3pPr>
              <a:lvl4pPr marL="1600200" indent="-228600" defTabSz="912813">
                <a:buClr>
                  <a:srgbClr val="666666"/>
                </a:buClr>
                <a:buSzPct val="80000"/>
                <a:buFont typeface="Arial" panose="020B0604020202020204" pitchFamily="34" charset="0"/>
                <a:buChar char=""/>
                <a:defRPr sz="1400">
                  <a:solidFill>
                    <a:schemeClr val="tx1"/>
                  </a:solidFill>
                  <a:latin typeface="Arial" panose="020B0604020202020204" pitchFamily="34" charset="0"/>
                </a:defRPr>
              </a:lvl4pPr>
              <a:lvl5pPr marL="2057400" indent="-228600" defTabSz="912813">
                <a:buClr>
                  <a:srgbClr val="666666"/>
                </a:buClr>
                <a:buSzPct val="80000"/>
                <a:buFont typeface="Arial" panose="020B0604020202020204" pitchFamily="34" charset="0"/>
                <a:buChar char=""/>
                <a:defRPr sz="1200">
                  <a:solidFill>
                    <a:schemeClr val="tx1"/>
                  </a:solidFill>
                  <a:latin typeface="Arial" panose="020B0604020202020204" pitchFamily="34" charset="0"/>
                </a:defRPr>
              </a:lvl5pPr>
              <a:lvl6pPr marL="25146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6pPr>
              <a:lvl7pPr marL="29718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7pPr>
              <a:lvl8pPr marL="34290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8pPr>
              <a:lvl9pPr marL="38862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9pPr>
            </a:lstStyle>
            <a:p>
              <a:pPr algn="ctr" eaLnBrk="1" hangingPunct="1">
                <a:spcBef>
                  <a:spcPct val="50000"/>
                </a:spcBef>
                <a:buClr>
                  <a:srgbClr val="F0AB00"/>
                </a:buClr>
                <a:buSzPct val="80000"/>
                <a:defRPr/>
              </a:pPr>
              <a:endParaRPr lang="en-US" altLang="de-DE" sz="1999" dirty="0">
                <a:ea typeface="Arial Unicode MS" panose="020B0604020202020204" pitchFamily="34" charset="-128"/>
                <a:cs typeface="Arial Unicode MS" panose="020B0604020202020204" pitchFamily="34" charset="-128"/>
              </a:endParaRPr>
            </a:p>
          </p:txBody>
        </p:sp>
        <p:sp>
          <p:nvSpPr>
            <p:cNvPr id="8" name="Rectangle 20"/>
            <p:cNvSpPr>
              <a:spLocks noChangeArrowheads="1"/>
            </p:cNvSpPr>
            <p:nvPr userDrawn="1"/>
          </p:nvSpPr>
          <p:spPr bwMode="gray">
            <a:xfrm>
              <a:off x="10179173" y="0"/>
              <a:ext cx="1008001" cy="6855990"/>
            </a:xfrm>
            <a:prstGeom prst="rect">
              <a:avLst/>
            </a:prstGeom>
            <a:solidFill>
              <a:schemeClr val="accent1">
                <a:alpha val="70195"/>
              </a:schemeClr>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90000" tIns="72000" rIns="90000" bIns="72000" anchor="ctr"/>
            <a:lstStyle>
              <a:lvl1pPr defTabSz="912813">
                <a:defRPr sz="2100">
                  <a:solidFill>
                    <a:schemeClr val="tx1"/>
                  </a:solidFill>
                  <a:latin typeface="Arial" panose="020B0604020202020204" pitchFamily="34" charset="0"/>
                </a:defRPr>
              </a:lvl1pPr>
              <a:lvl2pPr marL="742950" indent="-285750" defTabSz="912813">
                <a:buClr>
                  <a:srgbClr val="FDB913"/>
                </a:buClr>
                <a:buSzPct val="100000"/>
                <a:buFont typeface="wingdings" panose="05000000000000000000" pitchFamily="2" charset="2"/>
                <a:buChar char=""/>
                <a:defRPr sz="2100">
                  <a:solidFill>
                    <a:schemeClr val="tx1"/>
                  </a:solidFill>
                  <a:latin typeface="Arial" panose="020B0604020202020204" pitchFamily="34" charset="0"/>
                </a:defRPr>
              </a:lvl2pPr>
              <a:lvl3pPr marL="1143000" indent="-228600" defTabSz="912813">
                <a:buClr>
                  <a:srgbClr val="666666"/>
                </a:buClr>
                <a:buSzPct val="80000"/>
                <a:buFont typeface="wingdings" panose="05000000000000000000" pitchFamily="2" charset="2"/>
                <a:buChar char="n"/>
                <a:defRPr sz="1700">
                  <a:solidFill>
                    <a:schemeClr val="tx1"/>
                  </a:solidFill>
                  <a:latin typeface="Arial" panose="020B0604020202020204" pitchFamily="34" charset="0"/>
                </a:defRPr>
              </a:lvl3pPr>
              <a:lvl4pPr marL="1600200" indent="-228600" defTabSz="912813">
                <a:buClr>
                  <a:srgbClr val="666666"/>
                </a:buClr>
                <a:buSzPct val="80000"/>
                <a:buFont typeface="Arial" panose="020B0604020202020204" pitchFamily="34" charset="0"/>
                <a:buChar char=""/>
                <a:defRPr sz="1400">
                  <a:solidFill>
                    <a:schemeClr val="tx1"/>
                  </a:solidFill>
                  <a:latin typeface="Arial" panose="020B0604020202020204" pitchFamily="34" charset="0"/>
                </a:defRPr>
              </a:lvl4pPr>
              <a:lvl5pPr marL="2057400" indent="-228600" defTabSz="912813">
                <a:buClr>
                  <a:srgbClr val="666666"/>
                </a:buClr>
                <a:buSzPct val="80000"/>
                <a:buFont typeface="Arial" panose="020B0604020202020204" pitchFamily="34" charset="0"/>
                <a:buChar char=""/>
                <a:defRPr sz="1200">
                  <a:solidFill>
                    <a:schemeClr val="tx1"/>
                  </a:solidFill>
                  <a:latin typeface="Arial" panose="020B0604020202020204" pitchFamily="34" charset="0"/>
                </a:defRPr>
              </a:lvl5pPr>
              <a:lvl6pPr marL="25146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6pPr>
              <a:lvl7pPr marL="29718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7pPr>
              <a:lvl8pPr marL="34290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8pPr>
              <a:lvl9pPr marL="38862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9pPr>
            </a:lstStyle>
            <a:p>
              <a:pPr algn="ctr" eaLnBrk="1" hangingPunct="1">
                <a:spcBef>
                  <a:spcPct val="50000"/>
                </a:spcBef>
                <a:buClr>
                  <a:srgbClr val="F0AB00"/>
                </a:buClr>
                <a:buSzPct val="80000"/>
                <a:defRPr/>
              </a:pPr>
              <a:endParaRPr lang="en-US" altLang="de-DE" sz="1999" dirty="0">
                <a:ea typeface="Arial Unicode MS" panose="020B0604020202020204" pitchFamily="34" charset="-128"/>
                <a:cs typeface="Arial Unicode MS" panose="020B0604020202020204" pitchFamily="34" charset="-128"/>
              </a:endParaRPr>
            </a:p>
          </p:txBody>
        </p:sp>
        <p:sp>
          <p:nvSpPr>
            <p:cNvPr id="9" name="Rectangle 21"/>
            <p:cNvSpPr>
              <a:spLocks noChangeArrowheads="1"/>
            </p:cNvSpPr>
            <p:nvPr userDrawn="1"/>
          </p:nvSpPr>
          <p:spPr bwMode="gray">
            <a:xfrm>
              <a:off x="9171173" y="0"/>
              <a:ext cx="1008000" cy="6855990"/>
            </a:xfrm>
            <a:prstGeom prst="rect">
              <a:avLst/>
            </a:prstGeom>
            <a:solidFill>
              <a:schemeClr val="accent1">
                <a:alpha val="39999"/>
              </a:schemeClr>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90000" tIns="72000" rIns="90000" bIns="72000" anchor="ctr"/>
            <a:lstStyle>
              <a:lvl1pPr defTabSz="912813">
                <a:defRPr sz="2100">
                  <a:solidFill>
                    <a:schemeClr val="tx1"/>
                  </a:solidFill>
                  <a:latin typeface="Arial" panose="020B0604020202020204" pitchFamily="34" charset="0"/>
                </a:defRPr>
              </a:lvl1pPr>
              <a:lvl2pPr marL="742950" indent="-285750" defTabSz="912813">
                <a:buClr>
                  <a:srgbClr val="FDB913"/>
                </a:buClr>
                <a:buSzPct val="100000"/>
                <a:buFont typeface="wingdings" panose="05000000000000000000" pitchFamily="2" charset="2"/>
                <a:buChar char=""/>
                <a:defRPr sz="2100">
                  <a:solidFill>
                    <a:schemeClr val="tx1"/>
                  </a:solidFill>
                  <a:latin typeface="Arial" panose="020B0604020202020204" pitchFamily="34" charset="0"/>
                </a:defRPr>
              </a:lvl2pPr>
              <a:lvl3pPr marL="1143000" indent="-228600" defTabSz="912813">
                <a:buClr>
                  <a:srgbClr val="666666"/>
                </a:buClr>
                <a:buSzPct val="80000"/>
                <a:buFont typeface="wingdings" panose="05000000000000000000" pitchFamily="2" charset="2"/>
                <a:buChar char="n"/>
                <a:defRPr sz="1700">
                  <a:solidFill>
                    <a:schemeClr val="tx1"/>
                  </a:solidFill>
                  <a:latin typeface="Arial" panose="020B0604020202020204" pitchFamily="34" charset="0"/>
                </a:defRPr>
              </a:lvl3pPr>
              <a:lvl4pPr marL="1600200" indent="-228600" defTabSz="912813">
                <a:buClr>
                  <a:srgbClr val="666666"/>
                </a:buClr>
                <a:buSzPct val="80000"/>
                <a:buFont typeface="Arial" panose="020B0604020202020204" pitchFamily="34" charset="0"/>
                <a:buChar char=""/>
                <a:defRPr sz="1400">
                  <a:solidFill>
                    <a:schemeClr val="tx1"/>
                  </a:solidFill>
                  <a:latin typeface="Arial" panose="020B0604020202020204" pitchFamily="34" charset="0"/>
                </a:defRPr>
              </a:lvl4pPr>
              <a:lvl5pPr marL="2057400" indent="-228600" defTabSz="912813">
                <a:buClr>
                  <a:srgbClr val="666666"/>
                </a:buClr>
                <a:buSzPct val="80000"/>
                <a:buFont typeface="Arial" panose="020B0604020202020204" pitchFamily="34" charset="0"/>
                <a:buChar char=""/>
                <a:defRPr sz="1200">
                  <a:solidFill>
                    <a:schemeClr val="tx1"/>
                  </a:solidFill>
                  <a:latin typeface="Arial" panose="020B0604020202020204" pitchFamily="34" charset="0"/>
                </a:defRPr>
              </a:lvl5pPr>
              <a:lvl6pPr marL="25146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6pPr>
              <a:lvl7pPr marL="29718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7pPr>
              <a:lvl8pPr marL="34290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8pPr>
              <a:lvl9pPr marL="38862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9pPr>
            </a:lstStyle>
            <a:p>
              <a:pPr algn="ctr" eaLnBrk="1" hangingPunct="1">
                <a:spcBef>
                  <a:spcPct val="50000"/>
                </a:spcBef>
                <a:buClr>
                  <a:srgbClr val="F0AB00"/>
                </a:buClr>
                <a:buSzPct val="80000"/>
                <a:defRPr/>
              </a:pPr>
              <a:endParaRPr lang="en-US" altLang="de-DE" sz="1999" dirty="0">
                <a:ea typeface="Arial Unicode MS" panose="020B0604020202020204" pitchFamily="34" charset="-128"/>
                <a:cs typeface="Arial Unicode MS" panose="020B0604020202020204" pitchFamily="34" charset="-128"/>
              </a:endParaRPr>
            </a:p>
          </p:txBody>
        </p:sp>
      </p:grpSp>
      <p:pic>
        <p:nvPicPr>
          <p:cNvPr id="11" name="Picture 22"/>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87263" y="6218239"/>
            <a:ext cx="1579151"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3"/>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87263" y="1879600"/>
            <a:ext cx="1107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peaker"/>
          <p:cNvSpPr>
            <a:spLocks noGrp="1"/>
          </p:cNvSpPr>
          <p:nvPr>
            <p:ph type="subTitle" idx="1"/>
          </p:nvPr>
        </p:nvSpPr>
        <p:spPr bwMode="gray">
          <a:xfrm>
            <a:off x="287926" y="4268504"/>
            <a:ext cx="8592933" cy="430887"/>
          </a:xfrm>
        </p:spPr>
        <p:txBody>
          <a:bodyPr>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Click to edit Master subtitle style</a:t>
            </a:r>
          </a:p>
        </p:txBody>
      </p:sp>
      <p:sp>
        <p:nvSpPr>
          <p:cNvPr id="10" name="Presentation Title"/>
          <p:cNvSpPr>
            <a:spLocks noGrp="1"/>
          </p:cNvSpPr>
          <p:nvPr>
            <p:ph type="body" sz="quarter" idx="14"/>
          </p:nvPr>
        </p:nvSpPr>
        <p:spPr>
          <a:xfrm>
            <a:off x="287926" y="2706317"/>
            <a:ext cx="8592933" cy="997196"/>
          </a:xfrm>
        </p:spPr>
        <p:txBody>
          <a:bodyPr>
            <a:noAutofit/>
          </a:bodyPr>
          <a:lstStyle>
            <a:lvl1pPr>
              <a:lnSpc>
                <a:spcPct val="90000"/>
              </a:lnSpc>
              <a:spcBef>
                <a:spcPts val="0"/>
              </a:spcBef>
              <a:defRPr sz="3599" b="1" baseline="0"/>
            </a:lvl1pPr>
          </a:lstStyle>
          <a:p>
            <a:pPr lvl="0"/>
            <a:r>
              <a:rPr lang="en-US" dirty="0"/>
              <a:t>Edit Master text styles</a:t>
            </a:r>
          </a:p>
        </p:txBody>
      </p:sp>
    </p:spTree>
    <p:extLst>
      <p:ext uri="{BB962C8B-B14F-4D97-AF65-F5344CB8AC3E}">
        <p14:creationId xmlns:p14="http://schemas.microsoft.com/office/powerpoint/2010/main" val="485972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Cover with pictogram">
    <p:spTree>
      <p:nvGrpSpPr>
        <p:cNvPr id="1" name=""/>
        <p:cNvGrpSpPr/>
        <p:nvPr/>
      </p:nvGrpSpPr>
      <p:grpSpPr>
        <a:xfrm>
          <a:off x="0" y="0"/>
          <a:ext cx="0" cy="0"/>
          <a:chOff x="0" y="0"/>
          <a:chExt cx="0" cy="0"/>
        </a:xfrm>
      </p:grpSpPr>
      <p:sp>
        <p:nvSpPr>
          <p:cNvPr id="5" name="Classification"/>
          <p:cNvSpPr txBox="1"/>
          <p:nvPr userDrawn="1"/>
        </p:nvSpPr>
        <p:spPr>
          <a:xfrm>
            <a:off x="287264" y="5094289"/>
            <a:ext cx="4204192" cy="153987"/>
          </a:xfrm>
          <a:prstGeom prst="rect">
            <a:avLst/>
          </a:prstGeom>
        </p:spPr>
        <p:txBody>
          <a:bodyPr lIns="0" tIns="0" rIns="0" bIns="0"/>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defTabSz="1088449" eaLnBrk="1" fontAlgn="auto" hangingPunct="1">
              <a:spcAft>
                <a:spcPts val="0"/>
              </a:spcAft>
              <a:defRPr/>
            </a:pPr>
            <a:r>
              <a:rPr lang="en-US" sz="900" dirty="0"/>
              <a:t>Arrow Energy</a:t>
            </a:r>
          </a:p>
        </p:txBody>
      </p:sp>
      <p:pic>
        <p:nvPicPr>
          <p:cNvPr id="8" name="Picture 1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87263" y="6218239"/>
            <a:ext cx="1579151"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87263" y="1879600"/>
            <a:ext cx="1107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peaker"/>
          <p:cNvSpPr>
            <a:spLocks noGrp="1"/>
          </p:cNvSpPr>
          <p:nvPr>
            <p:ph type="subTitle" idx="1"/>
          </p:nvPr>
        </p:nvSpPr>
        <p:spPr bwMode="gray">
          <a:xfrm>
            <a:off x="287926" y="4268504"/>
            <a:ext cx="6371771" cy="430887"/>
          </a:xfrm>
        </p:spPr>
        <p:txBody>
          <a:bodyPr>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Click to edit Master subtitle style</a:t>
            </a:r>
          </a:p>
        </p:txBody>
      </p:sp>
      <p:sp>
        <p:nvSpPr>
          <p:cNvPr id="10" name="Presentation Title"/>
          <p:cNvSpPr>
            <a:spLocks noGrp="1"/>
          </p:cNvSpPr>
          <p:nvPr>
            <p:ph type="body" sz="quarter" idx="14"/>
          </p:nvPr>
        </p:nvSpPr>
        <p:spPr>
          <a:xfrm>
            <a:off x="287926" y="2706317"/>
            <a:ext cx="6371771" cy="997196"/>
          </a:xfrm>
        </p:spPr>
        <p:txBody>
          <a:bodyPr>
            <a:noAutofit/>
          </a:bodyPr>
          <a:lstStyle>
            <a:lvl1pPr>
              <a:lnSpc>
                <a:spcPct val="90000"/>
              </a:lnSpc>
              <a:spcBef>
                <a:spcPts val="0"/>
              </a:spcBef>
              <a:defRPr sz="3599" b="1" baseline="0"/>
            </a:lvl1pPr>
          </a:lstStyle>
          <a:p>
            <a:pPr lvl="0"/>
            <a:r>
              <a:rPr lang="en-US" dirty="0"/>
              <a:t>Edit Master text styles</a:t>
            </a:r>
          </a:p>
        </p:txBody>
      </p:sp>
      <p:sp>
        <p:nvSpPr>
          <p:cNvPr id="7" name="Picture Placeholder 6"/>
          <p:cNvSpPr>
            <a:spLocks noGrp="1"/>
          </p:cNvSpPr>
          <p:nvPr>
            <p:ph type="pic" sz="quarter" idx="16"/>
          </p:nvPr>
        </p:nvSpPr>
        <p:spPr>
          <a:xfrm>
            <a:off x="6953044" y="963000"/>
            <a:ext cx="4930716" cy="4932000"/>
          </a:xfrm>
        </p:spPr>
        <p:txBody>
          <a:bodyPr rtlCol="0">
            <a:noAutofit/>
          </a:bodyPr>
          <a:lstStyle/>
          <a:p>
            <a:pPr lvl="0"/>
            <a:endParaRPr lang="en-US" noProof="0" dirty="0"/>
          </a:p>
        </p:txBody>
      </p:sp>
    </p:spTree>
    <p:extLst>
      <p:ext uri="{BB962C8B-B14F-4D97-AF65-F5344CB8AC3E}">
        <p14:creationId xmlns:p14="http://schemas.microsoft.com/office/powerpoint/2010/main" val="2960408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4" name="Agenda items placeholder"/>
          <p:cNvSpPr>
            <a:spLocks noGrp="1"/>
          </p:cNvSpPr>
          <p:nvPr>
            <p:ph type="body" sz="quarter" idx="10"/>
          </p:nvPr>
        </p:nvSpPr>
        <p:spPr>
          <a:xfrm>
            <a:off x="503869" y="1620000"/>
            <a:ext cx="11182288" cy="4230000"/>
          </a:xfrm>
        </p:spPr>
        <p:txBody>
          <a:bodyPr>
            <a:noAutofit/>
          </a:bodyPr>
          <a:lstStyle>
            <a:lvl1pPr marL="0" marR="0" indent="0" algn="l" defTabSz="1088231" rtl="0" eaLnBrk="1" fontAlgn="auto" latinLnBrk="0" hangingPunct="1">
              <a:lnSpc>
                <a:spcPct val="100000"/>
              </a:lnSpc>
              <a:spcBef>
                <a:spcPts val="2999"/>
              </a:spcBef>
              <a:spcAft>
                <a:spcPts val="0"/>
              </a:spcAft>
              <a:buClr>
                <a:schemeClr val="accent1"/>
              </a:buClr>
              <a:buSzPct val="80000"/>
              <a:buFontTx/>
              <a:buNone/>
              <a:tabLst/>
              <a:defRPr sz="1999" b="0"/>
            </a:lvl1pPr>
            <a:lvl2pPr marL="179910" marR="0" indent="-179910" algn="l" defTabSz="1088231"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799"/>
            </a:lvl2pPr>
            <a:lvl3pPr marL="359820" marR="0" indent="-179298" algn="l" defTabSz="1088231" rtl="0" eaLnBrk="1" fontAlgn="auto" latinLnBrk="0" hangingPunct="1">
              <a:lnSpc>
                <a:spcPct val="100000"/>
              </a:lnSpc>
              <a:spcBef>
                <a:spcPts val="400"/>
              </a:spcBef>
              <a:spcAft>
                <a:spcPts val="0"/>
              </a:spcAft>
              <a:buClr>
                <a:schemeClr val="tx1"/>
              </a:buClr>
              <a:buSzPct val="100000"/>
              <a:buFont typeface="Arial" pitchFamily="34" charset="0"/>
              <a:buChar char="–"/>
              <a:tabLst/>
              <a:defRPr sz="1799" baseline="0"/>
            </a:lvl3pPr>
            <a:lvl4pPr marL="539730" marR="0" indent="-179910" algn="l" defTabSz="1088231"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Edit Master text styles</a:t>
            </a:r>
          </a:p>
          <a:p>
            <a:pPr lvl="1"/>
            <a:r>
              <a:rPr lang="en-US" dirty="0"/>
              <a:t>Second level</a:t>
            </a:r>
          </a:p>
        </p:txBody>
      </p:sp>
      <p:sp>
        <p:nvSpPr>
          <p:cNvPr id="3" name="Agenda title"/>
          <p:cNvSpPr>
            <a:spLocks noGrp="1"/>
          </p:cNvSpPr>
          <p:nvPr>
            <p:ph type="title"/>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574519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Agenda">
    <p:bg>
      <p:bgRef idx="1001">
        <a:schemeClr val="bg1"/>
      </p:bgRef>
    </p:bg>
    <p:spTree>
      <p:nvGrpSpPr>
        <p:cNvPr id="1" name=""/>
        <p:cNvGrpSpPr/>
        <p:nvPr/>
      </p:nvGrpSpPr>
      <p:grpSpPr>
        <a:xfrm>
          <a:off x="0" y="0"/>
          <a:ext cx="0" cy="0"/>
          <a:chOff x="0" y="0"/>
          <a:chExt cx="0" cy="0"/>
        </a:xfrm>
      </p:grpSpPr>
      <p:sp>
        <p:nvSpPr>
          <p:cNvPr id="4" name="Agenda items placeholder"/>
          <p:cNvSpPr>
            <a:spLocks noGrp="1"/>
          </p:cNvSpPr>
          <p:nvPr>
            <p:ph type="body" sz="quarter" idx="10"/>
          </p:nvPr>
        </p:nvSpPr>
        <p:spPr>
          <a:xfrm>
            <a:off x="503869" y="1620000"/>
            <a:ext cx="11182288" cy="4230000"/>
          </a:xfrm>
        </p:spPr>
        <p:txBody>
          <a:bodyPr>
            <a:noAutofit/>
          </a:bodyPr>
          <a:lstStyle>
            <a:lvl1pPr marL="0" marR="0" indent="0" algn="l" defTabSz="1088231" rtl="0" eaLnBrk="1" fontAlgn="auto" latinLnBrk="0" hangingPunct="1">
              <a:lnSpc>
                <a:spcPct val="100000"/>
              </a:lnSpc>
              <a:spcBef>
                <a:spcPts val="2999"/>
              </a:spcBef>
              <a:spcAft>
                <a:spcPts val="0"/>
              </a:spcAft>
              <a:buClr>
                <a:schemeClr val="accent1"/>
              </a:buClr>
              <a:buSzPct val="80000"/>
              <a:buFontTx/>
              <a:buNone/>
              <a:tabLst/>
              <a:defRPr sz="1999" b="0"/>
            </a:lvl1pPr>
            <a:lvl2pPr marL="179910" marR="0" indent="-179910" algn="l" defTabSz="1088231"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799"/>
            </a:lvl2pPr>
            <a:lvl3pPr marL="359820" marR="0" indent="-179298" algn="l" defTabSz="1088231" rtl="0" eaLnBrk="1" fontAlgn="auto" latinLnBrk="0" hangingPunct="1">
              <a:lnSpc>
                <a:spcPct val="100000"/>
              </a:lnSpc>
              <a:spcBef>
                <a:spcPts val="400"/>
              </a:spcBef>
              <a:spcAft>
                <a:spcPts val="0"/>
              </a:spcAft>
              <a:buClr>
                <a:schemeClr val="tx1"/>
              </a:buClr>
              <a:buSzPct val="100000"/>
              <a:buFont typeface="Arial" pitchFamily="34" charset="0"/>
              <a:buChar char="–"/>
              <a:tabLst/>
              <a:defRPr sz="1799" baseline="0"/>
            </a:lvl3pPr>
            <a:lvl4pPr marL="539730" marR="0" indent="-179910" algn="l" defTabSz="1088231"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Edit Master text styles</a:t>
            </a:r>
          </a:p>
          <a:p>
            <a:pPr lvl="1"/>
            <a:r>
              <a:rPr lang="en-US" dirty="0"/>
              <a:t>Second level</a:t>
            </a:r>
          </a:p>
        </p:txBody>
      </p:sp>
      <p:sp>
        <p:nvSpPr>
          <p:cNvPr id="3" name="Agenda title"/>
          <p:cNvSpPr>
            <a:spLocks noGrp="1"/>
          </p:cNvSpPr>
          <p:nvPr>
            <p:ph type="title"/>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426051682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3044" y="963000"/>
            <a:ext cx="4930716" cy="4932000"/>
          </a:xfrm>
        </p:spPr>
        <p:txBody>
          <a:bodyPr/>
          <a:lstStyle/>
          <a:p>
            <a:r>
              <a:rPr lang="en-US"/>
              <a:t>Click icon to add picture</a:t>
            </a:r>
            <a:endParaRPr lang="de-DE" dirty="0"/>
          </a:p>
        </p:txBody>
      </p:sp>
      <p:sp>
        <p:nvSpPr>
          <p:cNvPr id="24" name="Classification"/>
          <p:cNvSpPr txBox="1"/>
          <p:nvPr userDrawn="1"/>
        </p:nvSpPr>
        <p:spPr>
          <a:xfrm>
            <a:off x="287926" y="5093865"/>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Public</a:t>
            </a:r>
          </a:p>
        </p:txBody>
      </p:sp>
      <p:sp>
        <p:nvSpPr>
          <p:cNvPr id="6" name="Speaker"/>
          <p:cNvSpPr>
            <a:spLocks noGrp="1"/>
          </p:cNvSpPr>
          <p:nvPr userDrawn="1">
            <p:ph type="subTitle" idx="1" hasCustomPrompt="1"/>
          </p:nvPr>
        </p:nvSpPr>
        <p:spPr bwMode="black">
          <a:xfrm>
            <a:off x="287926" y="4268504"/>
            <a:ext cx="6371771"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8" name="Title 4"/>
          <p:cNvSpPr>
            <a:spLocks noGrp="1"/>
          </p:cNvSpPr>
          <p:nvPr>
            <p:ph type="title" hasCustomPrompt="1"/>
          </p:nvPr>
        </p:nvSpPr>
        <p:spPr>
          <a:xfrm>
            <a:off x="287926" y="2706317"/>
            <a:ext cx="6370341" cy="997196"/>
          </a:xfrm>
        </p:spPr>
        <p:txBody>
          <a:bodyPr>
            <a:noAutofit/>
          </a:bodyPr>
          <a:lstStyle>
            <a:lvl1pPr>
              <a:lnSpc>
                <a:spcPct val="90000"/>
              </a:lnSpc>
              <a:defRPr sz="3599"/>
            </a:lvl1pPr>
          </a:lstStyle>
          <a:p>
            <a:pPr fontAlgn="base">
              <a:spcBef>
                <a:spcPct val="50000"/>
              </a:spcBef>
              <a:spcAft>
                <a:spcPct val="0"/>
              </a:spcAft>
              <a:buClr>
                <a:srgbClr val="F0AB00"/>
              </a:buClr>
              <a:buSzPct val="80000"/>
            </a:pPr>
            <a:r>
              <a:rPr lang="en-US" sz="3599" dirty="0"/>
              <a:t>Presentation Title </a:t>
            </a:r>
            <a:br>
              <a:rPr lang="en-US" sz="3599" dirty="0"/>
            </a:br>
            <a:r>
              <a:rPr lang="en-US" sz="3599" dirty="0"/>
              <a:t>Goes Here and Here.</a:t>
            </a:r>
            <a:endParaRPr lang="de-DE" sz="3599" kern="0" dirty="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6E13D478-79B9-4DF0-A964-50C2206E25E8}"/>
              </a:ext>
            </a:extLst>
          </p:cNvPr>
          <p:cNvPicPr>
            <a:picLocks noChangeAspect="1"/>
          </p:cNvPicPr>
          <p:nvPr userDrawn="1"/>
        </p:nvPicPr>
        <p:blipFill>
          <a:blip r:embed="rId2"/>
          <a:stretch>
            <a:fillRect/>
          </a:stretch>
        </p:blipFill>
        <p:spPr>
          <a:xfrm>
            <a:off x="9946665" y="6217668"/>
            <a:ext cx="1963124" cy="360000"/>
          </a:xfrm>
          <a:prstGeom prst="rect">
            <a:avLst/>
          </a:prstGeom>
        </p:spPr>
      </p:pic>
      <p:pic>
        <p:nvPicPr>
          <p:cNvPr id="10" name="SAP Ariba Logo" descr="SAP Ariba Logo" title="SAP Ariba Logo">
            <a:extLst>
              <a:ext uri="{FF2B5EF4-FFF2-40B4-BE49-F238E27FC236}">
                <a16:creationId xmlns:a16="http://schemas.microsoft.com/office/drawing/2014/main" id="{24C63741-565D-441D-A8D6-2CBDFED260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925" y="1880235"/>
            <a:ext cx="1107885" cy="216000"/>
          </a:xfrm>
          <a:prstGeom prst="rect">
            <a:avLst/>
          </a:prstGeom>
        </p:spPr>
      </p:pic>
    </p:spTree>
    <p:extLst>
      <p:ext uri="{BB962C8B-B14F-4D97-AF65-F5344CB8AC3E}">
        <p14:creationId xmlns:p14="http://schemas.microsoft.com/office/powerpoint/2010/main" val="31647486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guide id="7" orient="horz" pos="41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Divider Page">
    <p:spTree>
      <p:nvGrpSpPr>
        <p:cNvPr id="1" name=""/>
        <p:cNvGrpSpPr/>
        <p:nvPr/>
      </p:nvGrpSpPr>
      <p:grpSpPr>
        <a:xfrm>
          <a:off x="0" y="0"/>
          <a:ext cx="0" cy="0"/>
          <a:chOff x="0" y="0"/>
          <a:chExt cx="0" cy="0"/>
        </a:xfrm>
      </p:grpSpPr>
      <p:sp>
        <p:nvSpPr>
          <p:cNvPr id="2" name="Divider text"/>
          <p:cNvSpPr>
            <a:spLocks noGrp="1"/>
          </p:cNvSpPr>
          <p:nvPr>
            <p:ph type="ctrTitle"/>
          </p:nvPr>
        </p:nvSpPr>
        <p:spPr bwMode="gray">
          <a:xfrm>
            <a:off x="503869" y="3090446"/>
            <a:ext cx="11182288" cy="677108"/>
          </a:xfrm>
        </p:spPr>
        <p:txBody>
          <a:bodyPr anchor="ctr">
            <a:noAutofit/>
          </a:bodyPr>
          <a:lstStyle>
            <a:lvl1pPr>
              <a:defRPr sz="4399">
                <a:solidFill>
                  <a:schemeClr val="tx1"/>
                </a:solidFill>
                <a:latin typeface="+mj-lt"/>
              </a:defRPr>
            </a:lvl1pPr>
          </a:lstStyle>
          <a:p>
            <a:r>
              <a:rPr lang="en-US" dirty="0"/>
              <a:t>Click to edit Master title style</a:t>
            </a:r>
          </a:p>
        </p:txBody>
      </p:sp>
    </p:spTree>
    <p:extLst>
      <p:ext uri="{BB962C8B-B14F-4D97-AF65-F5344CB8AC3E}">
        <p14:creationId xmlns:p14="http://schemas.microsoft.com/office/powerpoint/2010/main" val="1994112289"/>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p:nvPr>
        </p:nvSpPr>
        <p:spPr>
          <a:xfrm>
            <a:off x="1" y="3427200"/>
            <a:ext cx="12192000" cy="3430800"/>
          </a:xfrm>
          <a:noFill/>
        </p:spPr>
        <p:txBody>
          <a:bodyPr tIns="324000" rtlCol="0">
            <a:noAutofit/>
          </a:bodyPr>
          <a:lstStyle>
            <a:lvl1pPr marL="0" marR="0" indent="0" algn="ctr" defTabSz="1088231"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lvl="0"/>
            <a:r>
              <a:rPr lang="en-US" noProof="0" dirty="0"/>
              <a:t>Click icon to add picture</a:t>
            </a:r>
          </a:p>
        </p:txBody>
      </p:sp>
      <p:sp>
        <p:nvSpPr>
          <p:cNvPr id="2" name="Divider text"/>
          <p:cNvSpPr>
            <a:spLocks noGrp="1"/>
          </p:cNvSpPr>
          <p:nvPr>
            <p:ph type="ctrTitle"/>
          </p:nvPr>
        </p:nvSpPr>
        <p:spPr bwMode="gray">
          <a:xfrm>
            <a:off x="503869" y="1375046"/>
            <a:ext cx="11182288" cy="677108"/>
          </a:xfrm>
        </p:spPr>
        <p:txBody>
          <a:bodyPr>
            <a:noAutofit/>
          </a:bodyPr>
          <a:lstStyle>
            <a:lvl1pPr>
              <a:defRPr sz="4399">
                <a:solidFill>
                  <a:schemeClr val="tx1"/>
                </a:solidFill>
                <a:latin typeface="+mj-lt"/>
              </a:defRPr>
            </a:lvl1pPr>
          </a:lstStyle>
          <a:p>
            <a:r>
              <a:rPr lang="en-US" dirty="0"/>
              <a:t>Click to edit Master title style</a:t>
            </a:r>
          </a:p>
        </p:txBody>
      </p:sp>
    </p:spTree>
    <p:extLst>
      <p:ext uri="{BB962C8B-B14F-4D97-AF65-F5344CB8AC3E}">
        <p14:creationId xmlns:p14="http://schemas.microsoft.com/office/powerpoint/2010/main" val="367679366"/>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dirty="0"/>
              <a:t>Click to edit Master title style</a:t>
            </a:r>
            <a:endParaRPr lang="en-US" dirty="0"/>
          </a:p>
        </p:txBody>
      </p:sp>
    </p:spTree>
    <p:extLst>
      <p:ext uri="{BB962C8B-B14F-4D97-AF65-F5344CB8AC3E}">
        <p14:creationId xmlns:p14="http://schemas.microsoft.com/office/powerpoint/2010/main" val="50858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p:nvPr>
        </p:nvSpPr>
        <p:spPr>
          <a:xfrm>
            <a:off x="503868" y="1620000"/>
            <a:ext cx="11183565" cy="4230000"/>
          </a:xfrm>
        </p:spPr>
        <p:txBody>
          <a:bodyPr/>
          <a:lstStyle>
            <a:lvl1pPr>
              <a:defRPr/>
            </a:lvl1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US" dirty="0"/>
          </a:p>
        </p:txBody>
      </p:sp>
      <p:sp>
        <p:nvSpPr>
          <p:cNvPr id="3" name="Title 2"/>
          <p:cNvSpPr>
            <a:spLocks noGrp="1"/>
          </p:cNvSpPr>
          <p:nvPr>
            <p:ph type="title"/>
          </p:nvPr>
        </p:nvSpPr>
        <p:spPr>
          <a:xfrm>
            <a:off x="503870" y="504000"/>
            <a:ext cx="11183564" cy="369332"/>
          </a:xfrm>
        </p:spPr>
        <p:txBody>
          <a:bodyPr/>
          <a:lstStyle/>
          <a:p>
            <a:r>
              <a:rPr lang="en-US" noProof="0" dirty="0"/>
              <a:t>Click to edit Master title style</a:t>
            </a:r>
            <a:endParaRPr lang="en-US" dirty="0"/>
          </a:p>
        </p:txBody>
      </p:sp>
    </p:spTree>
    <p:extLst>
      <p:ext uri="{BB962C8B-B14F-4D97-AF65-F5344CB8AC3E}">
        <p14:creationId xmlns:p14="http://schemas.microsoft.com/office/powerpoint/2010/main" val="2919177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text: 2 columns">
    <p:spTree>
      <p:nvGrpSpPr>
        <p:cNvPr id="1" name=""/>
        <p:cNvGrpSpPr/>
        <p:nvPr/>
      </p:nvGrpSpPr>
      <p:grpSpPr>
        <a:xfrm>
          <a:off x="0" y="0"/>
          <a:ext cx="0" cy="0"/>
          <a:chOff x="0" y="0"/>
          <a:chExt cx="0" cy="0"/>
        </a:xfrm>
      </p:grpSpPr>
      <p:sp>
        <p:nvSpPr>
          <p:cNvPr id="4" name="Text placeholder - column 2"/>
          <p:cNvSpPr>
            <a:spLocks noGrp="1"/>
          </p:cNvSpPr>
          <p:nvPr>
            <p:ph type="body" sz="quarter" idx="10"/>
          </p:nvPr>
        </p:nvSpPr>
        <p:spPr>
          <a:xfrm>
            <a:off x="503869" y="1620000"/>
            <a:ext cx="5326613" cy="4230000"/>
          </a:xfrm>
        </p:spPr>
        <p:txBody>
          <a:bodyPr/>
          <a:lstStyle>
            <a:lvl1pPr>
              <a:defRPr/>
            </a:lvl1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US" dirty="0"/>
          </a:p>
        </p:txBody>
      </p:sp>
      <p:sp>
        <p:nvSpPr>
          <p:cNvPr id="5" name="Text placeholder - column 1"/>
          <p:cNvSpPr>
            <a:spLocks noGrp="1"/>
          </p:cNvSpPr>
          <p:nvPr>
            <p:ph type="body" sz="quarter" idx="11"/>
          </p:nvPr>
        </p:nvSpPr>
        <p:spPr>
          <a:xfrm>
            <a:off x="6360820" y="1620000"/>
            <a:ext cx="5326613" cy="4230000"/>
          </a:xfrm>
        </p:spPr>
        <p:txBody>
          <a:bodyPr/>
          <a:lstStyle>
            <a:lvl1pPr>
              <a:defRPr/>
            </a:lvl1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US" dirty="0"/>
          </a:p>
        </p:txBody>
      </p:sp>
      <p:sp>
        <p:nvSpPr>
          <p:cNvPr id="3" name="Title 2"/>
          <p:cNvSpPr>
            <a:spLocks noGrp="1"/>
          </p:cNvSpPr>
          <p:nvPr>
            <p:ph type="title"/>
          </p:nvPr>
        </p:nvSpPr>
        <p:spPr>
          <a:xfrm>
            <a:off x="503870" y="504000"/>
            <a:ext cx="11183564" cy="369332"/>
          </a:xfrm>
        </p:spPr>
        <p:txBody>
          <a:bodyPr/>
          <a:lstStyle/>
          <a:p>
            <a:r>
              <a:rPr lang="en-US" noProof="0" dirty="0"/>
              <a:t>Click to edit Master title style</a:t>
            </a:r>
            <a:endParaRPr lang="en-US" dirty="0"/>
          </a:p>
        </p:txBody>
      </p:sp>
    </p:spTree>
    <p:extLst>
      <p:ext uri="{BB962C8B-B14F-4D97-AF65-F5344CB8AC3E}">
        <p14:creationId xmlns:p14="http://schemas.microsoft.com/office/powerpoint/2010/main" val="3036081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p:nvPr>
        </p:nvSpPr>
        <p:spPr>
          <a:xfrm>
            <a:off x="8124361" y="1620000"/>
            <a:ext cx="3563072" cy="4230000"/>
          </a:xfrm>
        </p:spPr>
        <p:txBody>
          <a:bodyPr/>
          <a:lstStyle>
            <a:lvl1pPr>
              <a:defRPr/>
            </a:lvl1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US" dirty="0"/>
          </a:p>
        </p:txBody>
      </p:sp>
      <p:sp>
        <p:nvSpPr>
          <p:cNvPr id="6" name="Text Placeholder - column 2"/>
          <p:cNvSpPr>
            <a:spLocks noGrp="1"/>
          </p:cNvSpPr>
          <p:nvPr>
            <p:ph type="body" sz="quarter" idx="12"/>
          </p:nvPr>
        </p:nvSpPr>
        <p:spPr>
          <a:xfrm>
            <a:off x="4314115" y="1620000"/>
            <a:ext cx="3563072" cy="4230000"/>
          </a:xfrm>
        </p:spPr>
        <p:txBody>
          <a:bodyPr/>
          <a:lstStyle>
            <a:lvl1pPr>
              <a:defRPr/>
            </a:lvl1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US" dirty="0"/>
          </a:p>
        </p:txBody>
      </p:sp>
      <p:sp>
        <p:nvSpPr>
          <p:cNvPr id="4" name="Text Placeholder - column 1"/>
          <p:cNvSpPr>
            <a:spLocks noGrp="1"/>
          </p:cNvSpPr>
          <p:nvPr>
            <p:ph type="body" sz="quarter" idx="10"/>
          </p:nvPr>
        </p:nvSpPr>
        <p:spPr>
          <a:xfrm>
            <a:off x="503869" y="1620000"/>
            <a:ext cx="3563072" cy="4230000"/>
          </a:xfrm>
        </p:spPr>
        <p:txBody>
          <a:bodyPr/>
          <a:lstStyle>
            <a:lvl1pPr>
              <a:defRPr/>
            </a:lvl1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US" dirty="0"/>
          </a:p>
        </p:txBody>
      </p:sp>
      <p:sp>
        <p:nvSpPr>
          <p:cNvPr id="2" name="Title 1"/>
          <p:cNvSpPr>
            <a:spLocks noGrp="1"/>
          </p:cNvSpPr>
          <p:nvPr>
            <p:ph type="title"/>
          </p:nvPr>
        </p:nvSpPr>
        <p:spPr>
          <a:xfrm>
            <a:off x="503870" y="504000"/>
            <a:ext cx="11183564" cy="369332"/>
          </a:xfrm>
        </p:spPr>
        <p:txBody>
          <a:bodyPr/>
          <a:lstStyle/>
          <a:p>
            <a:r>
              <a:rPr lang="en-US" noProof="0" dirty="0"/>
              <a:t>Click to edit Master title style</a:t>
            </a:r>
            <a:endParaRPr lang="en-US" dirty="0"/>
          </a:p>
        </p:txBody>
      </p:sp>
    </p:spTree>
    <p:extLst>
      <p:ext uri="{BB962C8B-B14F-4D97-AF65-F5344CB8AC3E}">
        <p14:creationId xmlns:p14="http://schemas.microsoft.com/office/powerpoint/2010/main" val="3091903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2 columns - text and images">
    <p:spTree>
      <p:nvGrpSpPr>
        <p:cNvPr id="1" name=""/>
        <p:cNvGrpSpPr/>
        <p:nvPr/>
      </p:nvGrpSpPr>
      <p:grpSpPr>
        <a:xfrm>
          <a:off x="0" y="0"/>
          <a:ext cx="0" cy="0"/>
          <a:chOff x="0" y="0"/>
          <a:chExt cx="0" cy="0"/>
        </a:xfrm>
      </p:grpSpPr>
      <p:sp>
        <p:nvSpPr>
          <p:cNvPr id="2" name="Title 1"/>
          <p:cNvSpPr>
            <a:spLocks noGrp="1"/>
          </p:cNvSpPr>
          <p:nvPr>
            <p:ph type="title"/>
          </p:nvPr>
        </p:nvSpPr>
        <p:spPr>
          <a:xfrm>
            <a:off x="503870" y="504000"/>
            <a:ext cx="11183564" cy="369332"/>
          </a:xfrm>
        </p:spPr>
        <p:txBody>
          <a:bodyPr/>
          <a:lstStyle/>
          <a:p>
            <a:r>
              <a:rPr lang="en-US" noProof="0" dirty="0"/>
              <a:t>Click to edit Master title style</a:t>
            </a:r>
            <a:endParaRPr lang="en-US" dirty="0"/>
          </a:p>
        </p:txBody>
      </p:sp>
      <p:sp>
        <p:nvSpPr>
          <p:cNvPr id="3" name="Text placeholder - column 2"/>
          <p:cNvSpPr>
            <a:spLocks noGrp="1"/>
          </p:cNvSpPr>
          <p:nvPr>
            <p:ph type="body" sz="quarter" idx="10"/>
          </p:nvPr>
        </p:nvSpPr>
        <p:spPr>
          <a:xfrm>
            <a:off x="503869" y="4770000"/>
            <a:ext cx="5326613" cy="1080000"/>
          </a:xfrm>
        </p:spPr>
        <p:txBody>
          <a:bodyPr/>
          <a:lstStyle>
            <a:lvl1pPr>
              <a:spcBef>
                <a:spcPts val="600"/>
              </a:spcBef>
              <a:defRPr sz="1799"/>
            </a:lvl1pPr>
            <a:lvl2pPr>
              <a:defRPr sz="1600"/>
            </a:lvl2pPr>
            <a:lvl3pPr>
              <a:defRPr sz="1400"/>
            </a:lvl3pPr>
          </a:lstStyle>
          <a:p>
            <a:pPr lvl="0"/>
            <a:r>
              <a:rPr lang="en-US" noProof="0" dirty="0"/>
              <a:t>Edit Master text styles</a:t>
            </a:r>
          </a:p>
          <a:p>
            <a:pPr lvl="1"/>
            <a:r>
              <a:rPr lang="en-US" noProof="0" dirty="0"/>
              <a:t>Second level</a:t>
            </a:r>
          </a:p>
          <a:p>
            <a:pPr lvl="2"/>
            <a:r>
              <a:rPr lang="en-US" noProof="0" dirty="0"/>
              <a:t>Third level</a:t>
            </a:r>
          </a:p>
        </p:txBody>
      </p:sp>
      <p:sp>
        <p:nvSpPr>
          <p:cNvPr id="5" name="Picture Placeholder 4"/>
          <p:cNvSpPr>
            <a:spLocks noGrp="1"/>
          </p:cNvSpPr>
          <p:nvPr>
            <p:ph type="pic" sz="quarter" idx="12"/>
          </p:nvPr>
        </p:nvSpPr>
        <p:spPr bwMode="gray">
          <a:xfrm>
            <a:off x="503869" y="1620000"/>
            <a:ext cx="5326613" cy="2631000"/>
          </a:xfrm>
          <a:solidFill>
            <a:schemeClr val="tx2">
              <a:alpha val="70000"/>
            </a:schemeClr>
          </a:solidFill>
        </p:spPr>
        <p:txBody>
          <a:bodyPr tIns="180000" rtlCol="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pPr lvl="0"/>
            <a:r>
              <a:rPr lang="en-US" noProof="0" dirty="0"/>
              <a:t>Click icon to add picture</a:t>
            </a:r>
          </a:p>
        </p:txBody>
      </p:sp>
      <p:sp>
        <p:nvSpPr>
          <p:cNvPr id="17" name="Text placeholder - column 2"/>
          <p:cNvSpPr>
            <a:spLocks noGrp="1"/>
          </p:cNvSpPr>
          <p:nvPr>
            <p:ph type="body" sz="quarter" idx="13"/>
          </p:nvPr>
        </p:nvSpPr>
        <p:spPr>
          <a:xfrm>
            <a:off x="6360820" y="4770000"/>
            <a:ext cx="5326613" cy="1080000"/>
          </a:xfrm>
        </p:spPr>
        <p:txBody>
          <a:bodyPr/>
          <a:lstStyle>
            <a:lvl1pPr>
              <a:spcBef>
                <a:spcPts val="600"/>
              </a:spcBef>
              <a:defRPr sz="1799"/>
            </a:lvl1pPr>
            <a:lvl2pPr>
              <a:defRPr sz="1600"/>
            </a:lvl2pPr>
            <a:lvl3pPr>
              <a:defRPr sz="1400"/>
            </a:lvl3pPr>
          </a:lstStyle>
          <a:p>
            <a:pPr lvl="0"/>
            <a:r>
              <a:rPr lang="en-US" noProof="0" dirty="0"/>
              <a:t>Edit Master text styles</a:t>
            </a:r>
          </a:p>
          <a:p>
            <a:pPr lvl="1"/>
            <a:r>
              <a:rPr lang="en-US" noProof="0" dirty="0"/>
              <a:t>Second level</a:t>
            </a:r>
          </a:p>
          <a:p>
            <a:pPr lvl="2"/>
            <a:r>
              <a:rPr lang="en-US" noProof="0" dirty="0"/>
              <a:t>Third level</a:t>
            </a:r>
          </a:p>
        </p:txBody>
      </p:sp>
      <p:sp>
        <p:nvSpPr>
          <p:cNvPr id="18" name="Picture Placeholder 4"/>
          <p:cNvSpPr>
            <a:spLocks noGrp="1"/>
          </p:cNvSpPr>
          <p:nvPr>
            <p:ph type="pic" sz="quarter" idx="14"/>
          </p:nvPr>
        </p:nvSpPr>
        <p:spPr bwMode="gray">
          <a:xfrm>
            <a:off x="6360820" y="1620000"/>
            <a:ext cx="5326613" cy="2631000"/>
          </a:xfrm>
          <a:solidFill>
            <a:schemeClr val="tx2">
              <a:alpha val="70000"/>
            </a:schemeClr>
          </a:solidFill>
        </p:spPr>
        <p:txBody>
          <a:bodyPr tIns="180000" rtlCol="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pPr lvl="0"/>
            <a:r>
              <a:rPr lang="en-US" noProof="0" dirty="0"/>
              <a:t>Click icon to add picture</a:t>
            </a:r>
          </a:p>
        </p:txBody>
      </p:sp>
    </p:spTree>
    <p:extLst>
      <p:ext uri="{BB962C8B-B14F-4D97-AF65-F5344CB8AC3E}">
        <p14:creationId xmlns:p14="http://schemas.microsoft.com/office/powerpoint/2010/main" val="2206143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3 columns - text and images">
    <p:spTree>
      <p:nvGrpSpPr>
        <p:cNvPr id="1" name=""/>
        <p:cNvGrpSpPr/>
        <p:nvPr/>
      </p:nvGrpSpPr>
      <p:grpSpPr>
        <a:xfrm>
          <a:off x="0" y="0"/>
          <a:ext cx="0" cy="0"/>
          <a:chOff x="0" y="0"/>
          <a:chExt cx="0" cy="0"/>
        </a:xfrm>
      </p:grpSpPr>
      <p:sp>
        <p:nvSpPr>
          <p:cNvPr id="2" name="Title 1"/>
          <p:cNvSpPr>
            <a:spLocks noGrp="1"/>
          </p:cNvSpPr>
          <p:nvPr>
            <p:ph type="title"/>
          </p:nvPr>
        </p:nvSpPr>
        <p:spPr>
          <a:xfrm>
            <a:off x="503870" y="504000"/>
            <a:ext cx="11183564" cy="369332"/>
          </a:xfrm>
        </p:spPr>
        <p:txBody>
          <a:bodyPr/>
          <a:lstStyle/>
          <a:p>
            <a:r>
              <a:rPr lang="en-US" noProof="0" dirty="0"/>
              <a:t>Click to edit Master title style</a:t>
            </a:r>
            <a:endParaRPr lang="en-US" dirty="0"/>
          </a:p>
        </p:txBody>
      </p:sp>
      <p:sp>
        <p:nvSpPr>
          <p:cNvPr id="3" name="Text placeholder - column 2"/>
          <p:cNvSpPr>
            <a:spLocks noGrp="1"/>
          </p:cNvSpPr>
          <p:nvPr>
            <p:ph type="body" sz="quarter" idx="10"/>
          </p:nvPr>
        </p:nvSpPr>
        <p:spPr>
          <a:xfrm>
            <a:off x="503869" y="4354922"/>
            <a:ext cx="3390317" cy="1495079"/>
          </a:xfrm>
        </p:spPr>
        <p:txBody>
          <a:bodyPr/>
          <a:lstStyle>
            <a:lvl1pPr>
              <a:spcBef>
                <a:spcPts val="600"/>
              </a:spcBef>
              <a:defRPr sz="1799"/>
            </a:lvl1pPr>
            <a:lvl2pPr>
              <a:defRPr sz="1600"/>
            </a:lvl2pPr>
            <a:lvl3pPr>
              <a:defRPr sz="1400"/>
            </a:lvl3pPr>
          </a:lstStyle>
          <a:p>
            <a:pPr lvl="0"/>
            <a:r>
              <a:rPr lang="en-US" noProof="0" dirty="0"/>
              <a:t>Edit Master text styles</a:t>
            </a:r>
          </a:p>
          <a:p>
            <a:pPr lvl="1"/>
            <a:r>
              <a:rPr lang="en-US" noProof="0" dirty="0"/>
              <a:t>Second level</a:t>
            </a:r>
          </a:p>
          <a:p>
            <a:pPr lvl="2"/>
            <a:r>
              <a:rPr lang="en-US" noProof="0" dirty="0"/>
              <a:t>Third level</a:t>
            </a:r>
          </a:p>
        </p:txBody>
      </p:sp>
      <p:sp>
        <p:nvSpPr>
          <p:cNvPr id="5" name="Picture Placeholder 4"/>
          <p:cNvSpPr>
            <a:spLocks noGrp="1"/>
          </p:cNvSpPr>
          <p:nvPr>
            <p:ph type="pic" sz="quarter" idx="12"/>
          </p:nvPr>
        </p:nvSpPr>
        <p:spPr bwMode="gray">
          <a:xfrm>
            <a:off x="503869" y="1620000"/>
            <a:ext cx="3390317" cy="2232000"/>
          </a:xfrm>
          <a:solidFill>
            <a:schemeClr val="tx2">
              <a:alpha val="70000"/>
            </a:schemeClr>
          </a:solidFill>
        </p:spPr>
        <p:txBody>
          <a:bodyPr tIns="180000" rtlCol="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pPr lvl="0"/>
            <a:r>
              <a:rPr lang="en-US" noProof="0" dirty="0"/>
              <a:t>Click icon to add picture</a:t>
            </a:r>
          </a:p>
        </p:txBody>
      </p:sp>
      <p:sp>
        <p:nvSpPr>
          <p:cNvPr id="17" name="Text placeholder - column 2"/>
          <p:cNvSpPr>
            <a:spLocks noGrp="1"/>
          </p:cNvSpPr>
          <p:nvPr>
            <p:ph type="body" sz="quarter" idx="13"/>
          </p:nvPr>
        </p:nvSpPr>
        <p:spPr>
          <a:xfrm>
            <a:off x="8297116" y="4354922"/>
            <a:ext cx="3390317" cy="1495079"/>
          </a:xfrm>
        </p:spPr>
        <p:txBody>
          <a:bodyPr/>
          <a:lstStyle>
            <a:lvl1pPr>
              <a:spcBef>
                <a:spcPts val="600"/>
              </a:spcBef>
              <a:defRPr sz="1799"/>
            </a:lvl1pPr>
            <a:lvl2pPr>
              <a:defRPr sz="1600"/>
            </a:lvl2pPr>
            <a:lvl3pPr>
              <a:defRPr sz="1400"/>
            </a:lvl3pPr>
          </a:lstStyle>
          <a:p>
            <a:pPr lvl="0"/>
            <a:r>
              <a:rPr lang="en-US" noProof="0" dirty="0"/>
              <a:t>Edit Master text styles</a:t>
            </a:r>
          </a:p>
          <a:p>
            <a:pPr lvl="1"/>
            <a:r>
              <a:rPr lang="en-US" noProof="0" dirty="0"/>
              <a:t>Second level</a:t>
            </a:r>
          </a:p>
          <a:p>
            <a:pPr lvl="2"/>
            <a:r>
              <a:rPr lang="en-US" noProof="0" dirty="0"/>
              <a:t>Third level</a:t>
            </a:r>
          </a:p>
        </p:txBody>
      </p:sp>
      <p:sp>
        <p:nvSpPr>
          <p:cNvPr id="18" name="Picture Placeholder 4"/>
          <p:cNvSpPr>
            <a:spLocks noGrp="1"/>
          </p:cNvSpPr>
          <p:nvPr>
            <p:ph type="pic" sz="quarter" idx="14"/>
          </p:nvPr>
        </p:nvSpPr>
        <p:spPr bwMode="gray">
          <a:xfrm>
            <a:off x="8297116" y="1620000"/>
            <a:ext cx="3390317" cy="2232000"/>
          </a:xfrm>
          <a:solidFill>
            <a:schemeClr val="tx2">
              <a:alpha val="70000"/>
            </a:schemeClr>
          </a:solidFill>
        </p:spPr>
        <p:txBody>
          <a:bodyPr tIns="180000" rtlCol="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pPr lvl="0"/>
            <a:r>
              <a:rPr lang="en-US" noProof="0" dirty="0"/>
              <a:t>Click icon to add picture</a:t>
            </a:r>
          </a:p>
        </p:txBody>
      </p:sp>
      <p:sp>
        <p:nvSpPr>
          <p:cNvPr id="9" name="Text placeholder - column 2"/>
          <p:cNvSpPr>
            <a:spLocks noGrp="1"/>
          </p:cNvSpPr>
          <p:nvPr>
            <p:ph type="body" sz="quarter" idx="15"/>
          </p:nvPr>
        </p:nvSpPr>
        <p:spPr>
          <a:xfrm>
            <a:off x="4400493" y="4354922"/>
            <a:ext cx="3390317" cy="1495079"/>
          </a:xfrm>
        </p:spPr>
        <p:txBody>
          <a:bodyPr/>
          <a:lstStyle>
            <a:lvl1pPr>
              <a:spcBef>
                <a:spcPts val="600"/>
              </a:spcBef>
              <a:defRPr sz="1799"/>
            </a:lvl1pPr>
            <a:lvl2pPr>
              <a:defRPr sz="1600"/>
            </a:lvl2pPr>
            <a:lvl3pPr>
              <a:defRPr sz="1400"/>
            </a:lvl3pPr>
          </a:lstStyle>
          <a:p>
            <a:pPr lvl="0"/>
            <a:r>
              <a:rPr lang="en-US" noProof="0" dirty="0"/>
              <a:t>Edit Master text styles</a:t>
            </a:r>
          </a:p>
          <a:p>
            <a:pPr lvl="1"/>
            <a:r>
              <a:rPr lang="en-US" noProof="0" dirty="0"/>
              <a:t>Second level</a:t>
            </a:r>
          </a:p>
          <a:p>
            <a:pPr lvl="2"/>
            <a:r>
              <a:rPr lang="en-US" noProof="0" dirty="0"/>
              <a:t>Third level</a:t>
            </a:r>
          </a:p>
        </p:txBody>
      </p:sp>
      <p:sp>
        <p:nvSpPr>
          <p:cNvPr id="10" name="Picture Placeholder 4"/>
          <p:cNvSpPr>
            <a:spLocks noGrp="1"/>
          </p:cNvSpPr>
          <p:nvPr>
            <p:ph type="pic" sz="quarter" idx="16"/>
          </p:nvPr>
        </p:nvSpPr>
        <p:spPr bwMode="gray">
          <a:xfrm>
            <a:off x="4400493" y="1620000"/>
            <a:ext cx="3390317" cy="2232000"/>
          </a:xfrm>
          <a:solidFill>
            <a:schemeClr val="tx2">
              <a:alpha val="70000"/>
            </a:schemeClr>
          </a:solidFill>
        </p:spPr>
        <p:txBody>
          <a:bodyPr tIns="180000" rtlCol="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pPr lvl="0"/>
            <a:r>
              <a:rPr lang="en-US" noProof="0" dirty="0"/>
              <a:t>Click icon to add picture</a:t>
            </a:r>
          </a:p>
        </p:txBody>
      </p:sp>
    </p:spTree>
    <p:extLst>
      <p:ext uri="{BB962C8B-B14F-4D97-AF65-F5344CB8AC3E}">
        <p14:creationId xmlns:p14="http://schemas.microsoft.com/office/powerpoint/2010/main" val="6851517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4 columns - text and images">
    <p:spTree>
      <p:nvGrpSpPr>
        <p:cNvPr id="1" name=""/>
        <p:cNvGrpSpPr/>
        <p:nvPr/>
      </p:nvGrpSpPr>
      <p:grpSpPr>
        <a:xfrm>
          <a:off x="0" y="0"/>
          <a:ext cx="0" cy="0"/>
          <a:chOff x="0" y="0"/>
          <a:chExt cx="0" cy="0"/>
        </a:xfrm>
      </p:grpSpPr>
      <p:sp>
        <p:nvSpPr>
          <p:cNvPr id="2" name="Title 1"/>
          <p:cNvSpPr>
            <a:spLocks noGrp="1"/>
          </p:cNvSpPr>
          <p:nvPr>
            <p:ph type="title"/>
          </p:nvPr>
        </p:nvSpPr>
        <p:spPr>
          <a:xfrm>
            <a:off x="503870" y="504000"/>
            <a:ext cx="11183564" cy="369332"/>
          </a:xfrm>
        </p:spPr>
        <p:txBody>
          <a:bodyPr/>
          <a:lstStyle/>
          <a:p>
            <a:r>
              <a:rPr lang="en-US" noProof="0" dirty="0"/>
              <a:t>Click to edit Master title style</a:t>
            </a:r>
            <a:endParaRPr lang="en-US" dirty="0"/>
          </a:p>
        </p:txBody>
      </p:sp>
      <p:sp>
        <p:nvSpPr>
          <p:cNvPr id="3" name="Text placeholder - column 2"/>
          <p:cNvSpPr>
            <a:spLocks noGrp="1"/>
          </p:cNvSpPr>
          <p:nvPr>
            <p:ph type="body" sz="quarter" idx="10"/>
          </p:nvPr>
        </p:nvSpPr>
        <p:spPr>
          <a:xfrm>
            <a:off x="503869" y="3878220"/>
            <a:ext cx="2414971" cy="1971780"/>
          </a:xfrm>
        </p:spPr>
        <p:txBody>
          <a:bodyPr/>
          <a:lstStyle>
            <a:lvl1pPr>
              <a:spcBef>
                <a:spcPts val="600"/>
              </a:spcBef>
              <a:defRPr sz="1799"/>
            </a:lvl1pPr>
            <a:lvl2pPr>
              <a:defRPr sz="1600"/>
            </a:lvl2pPr>
            <a:lvl3pPr>
              <a:defRPr sz="1400"/>
            </a:lvl3pPr>
          </a:lstStyle>
          <a:p>
            <a:pPr lvl="0"/>
            <a:r>
              <a:rPr lang="en-US" noProof="0" dirty="0"/>
              <a:t>Edit Master text styles</a:t>
            </a:r>
          </a:p>
          <a:p>
            <a:pPr lvl="1"/>
            <a:r>
              <a:rPr lang="en-US" noProof="0" dirty="0"/>
              <a:t>Second level</a:t>
            </a:r>
          </a:p>
          <a:p>
            <a:pPr lvl="2"/>
            <a:r>
              <a:rPr lang="en-US" noProof="0" dirty="0"/>
              <a:t>Third level</a:t>
            </a:r>
          </a:p>
        </p:txBody>
      </p:sp>
      <p:sp>
        <p:nvSpPr>
          <p:cNvPr id="5" name="Picture Placeholder 4"/>
          <p:cNvSpPr>
            <a:spLocks noGrp="1"/>
          </p:cNvSpPr>
          <p:nvPr>
            <p:ph type="pic" sz="quarter" idx="12"/>
          </p:nvPr>
        </p:nvSpPr>
        <p:spPr bwMode="gray">
          <a:xfrm>
            <a:off x="503869" y="1620000"/>
            <a:ext cx="2414971" cy="1728000"/>
          </a:xfrm>
          <a:solidFill>
            <a:schemeClr val="tx2">
              <a:alpha val="70000"/>
            </a:schemeClr>
          </a:solidFill>
        </p:spPr>
        <p:txBody>
          <a:bodyPr tIns="180000" rtlCol="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pPr lvl="0"/>
            <a:r>
              <a:rPr lang="en-US" noProof="0" dirty="0"/>
              <a:t>Click icon to add picture</a:t>
            </a:r>
          </a:p>
        </p:txBody>
      </p:sp>
      <p:sp>
        <p:nvSpPr>
          <p:cNvPr id="17" name="Text placeholder - column 2"/>
          <p:cNvSpPr>
            <a:spLocks noGrp="1"/>
          </p:cNvSpPr>
          <p:nvPr>
            <p:ph type="body" sz="quarter" idx="13"/>
          </p:nvPr>
        </p:nvSpPr>
        <p:spPr>
          <a:xfrm>
            <a:off x="9272462" y="3878221"/>
            <a:ext cx="2414971" cy="1971780"/>
          </a:xfrm>
        </p:spPr>
        <p:txBody>
          <a:bodyPr/>
          <a:lstStyle>
            <a:lvl1pPr>
              <a:spcBef>
                <a:spcPts val="600"/>
              </a:spcBef>
              <a:defRPr sz="1799"/>
            </a:lvl1pPr>
            <a:lvl2pPr>
              <a:defRPr sz="1600"/>
            </a:lvl2pPr>
            <a:lvl3pPr>
              <a:defRPr sz="1400"/>
            </a:lvl3pPr>
          </a:lstStyle>
          <a:p>
            <a:pPr lvl="0"/>
            <a:r>
              <a:rPr lang="en-US" noProof="0" dirty="0"/>
              <a:t>Edit Master text styles</a:t>
            </a:r>
          </a:p>
          <a:p>
            <a:pPr lvl="1"/>
            <a:r>
              <a:rPr lang="en-US" noProof="0" dirty="0"/>
              <a:t>Second level</a:t>
            </a:r>
          </a:p>
          <a:p>
            <a:pPr lvl="2"/>
            <a:r>
              <a:rPr lang="en-US" noProof="0" dirty="0"/>
              <a:t>Third level</a:t>
            </a:r>
          </a:p>
        </p:txBody>
      </p:sp>
      <p:sp>
        <p:nvSpPr>
          <p:cNvPr id="18" name="Picture Placeholder 4"/>
          <p:cNvSpPr>
            <a:spLocks noGrp="1"/>
          </p:cNvSpPr>
          <p:nvPr>
            <p:ph type="pic" sz="quarter" idx="14"/>
          </p:nvPr>
        </p:nvSpPr>
        <p:spPr bwMode="gray">
          <a:xfrm>
            <a:off x="9272462" y="1620000"/>
            <a:ext cx="2414971" cy="1728000"/>
          </a:xfrm>
          <a:solidFill>
            <a:schemeClr val="tx2">
              <a:alpha val="70000"/>
            </a:schemeClr>
          </a:solidFill>
        </p:spPr>
        <p:txBody>
          <a:bodyPr tIns="180000" rtlCol="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pPr lvl="0"/>
            <a:r>
              <a:rPr lang="en-US" noProof="0" dirty="0"/>
              <a:t>Click icon to add picture</a:t>
            </a:r>
          </a:p>
        </p:txBody>
      </p:sp>
      <p:sp>
        <p:nvSpPr>
          <p:cNvPr id="9" name="Text placeholder - column 2"/>
          <p:cNvSpPr>
            <a:spLocks noGrp="1"/>
          </p:cNvSpPr>
          <p:nvPr>
            <p:ph type="body" sz="quarter" idx="15"/>
          </p:nvPr>
        </p:nvSpPr>
        <p:spPr>
          <a:xfrm>
            <a:off x="3426734" y="3878221"/>
            <a:ext cx="2414971" cy="1971780"/>
          </a:xfrm>
        </p:spPr>
        <p:txBody>
          <a:bodyPr/>
          <a:lstStyle>
            <a:lvl1pPr>
              <a:spcBef>
                <a:spcPts val="600"/>
              </a:spcBef>
              <a:defRPr sz="1799"/>
            </a:lvl1pPr>
            <a:lvl2pPr>
              <a:defRPr sz="1600"/>
            </a:lvl2pPr>
            <a:lvl3pPr>
              <a:defRPr sz="1400"/>
            </a:lvl3pPr>
          </a:lstStyle>
          <a:p>
            <a:pPr lvl="0"/>
            <a:r>
              <a:rPr lang="en-US" noProof="0" dirty="0"/>
              <a:t>Edit Master text styles</a:t>
            </a:r>
          </a:p>
          <a:p>
            <a:pPr lvl="1"/>
            <a:r>
              <a:rPr lang="en-US" noProof="0" dirty="0"/>
              <a:t>Second level</a:t>
            </a:r>
          </a:p>
          <a:p>
            <a:pPr lvl="2"/>
            <a:r>
              <a:rPr lang="en-US" noProof="0" dirty="0"/>
              <a:t>Third level</a:t>
            </a:r>
          </a:p>
        </p:txBody>
      </p:sp>
      <p:sp>
        <p:nvSpPr>
          <p:cNvPr id="10" name="Picture Placeholder 4"/>
          <p:cNvSpPr>
            <a:spLocks noGrp="1"/>
          </p:cNvSpPr>
          <p:nvPr>
            <p:ph type="pic" sz="quarter" idx="16"/>
          </p:nvPr>
        </p:nvSpPr>
        <p:spPr bwMode="gray">
          <a:xfrm>
            <a:off x="3426734" y="1620000"/>
            <a:ext cx="2414971" cy="1728000"/>
          </a:xfrm>
          <a:solidFill>
            <a:schemeClr val="tx2">
              <a:alpha val="70000"/>
            </a:schemeClr>
          </a:solidFill>
        </p:spPr>
        <p:txBody>
          <a:bodyPr tIns="180000" rtlCol="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pPr lvl="0"/>
            <a:r>
              <a:rPr lang="en-US" noProof="0" dirty="0"/>
              <a:t>Click icon to add picture</a:t>
            </a:r>
          </a:p>
        </p:txBody>
      </p:sp>
      <p:sp>
        <p:nvSpPr>
          <p:cNvPr id="13" name="Text placeholder - column 2"/>
          <p:cNvSpPr>
            <a:spLocks noGrp="1"/>
          </p:cNvSpPr>
          <p:nvPr>
            <p:ph type="body" sz="quarter" idx="17"/>
          </p:nvPr>
        </p:nvSpPr>
        <p:spPr>
          <a:xfrm>
            <a:off x="6349599" y="3878221"/>
            <a:ext cx="2414971" cy="1971780"/>
          </a:xfrm>
        </p:spPr>
        <p:txBody>
          <a:bodyPr/>
          <a:lstStyle>
            <a:lvl1pPr>
              <a:spcBef>
                <a:spcPts val="600"/>
              </a:spcBef>
              <a:defRPr sz="1799"/>
            </a:lvl1pPr>
            <a:lvl2pPr>
              <a:defRPr sz="1600"/>
            </a:lvl2pPr>
            <a:lvl3pPr>
              <a:defRPr sz="1400"/>
            </a:lvl3pPr>
          </a:lstStyle>
          <a:p>
            <a:pPr lvl="0"/>
            <a:r>
              <a:rPr lang="en-US" noProof="0" dirty="0"/>
              <a:t>Edit Master text styles</a:t>
            </a:r>
          </a:p>
          <a:p>
            <a:pPr lvl="1"/>
            <a:r>
              <a:rPr lang="en-US" noProof="0" dirty="0"/>
              <a:t>Second level</a:t>
            </a:r>
          </a:p>
          <a:p>
            <a:pPr lvl="2"/>
            <a:r>
              <a:rPr lang="en-US" noProof="0" dirty="0"/>
              <a:t>Third level</a:t>
            </a:r>
          </a:p>
        </p:txBody>
      </p:sp>
      <p:sp>
        <p:nvSpPr>
          <p:cNvPr id="14" name="Picture Placeholder 4"/>
          <p:cNvSpPr>
            <a:spLocks noGrp="1"/>
          </p:cNvSpPr>
          <p:nvPr>
            <p:ph type="pic" sz="quarter" idx="18"/>
          </p:nvPr>
        </p:nvSpPr>
        <p:spPr bwMode="gray">
          <a:xfrm>
            <a:off x="6349599" y="1620000"/>
            <a:ext cx="2414971" cy="1728000"/>
          </a:xfrm>
          <a:solidFill>
            <a:schemeClr val="tx2">
              <a:alpha val="70000"/>
            </a:schemeClr>
          </a:solidFill>
        </p:spPr>
        <p:txBody>
          <a:bodyPr tIns="180000" rtlCol="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pPr lvl="0"/>
            <a:r>
              <a:rPr lang="en-US" noProof="0" dirty="0"/>
              <a:t>Click icon to add picture</a:t>
            </a:r>
          </a:p>
        </p:txBody>
      </p:sp>
    </p:spTree>
    <p:extLst>
      <p:ext uri="{BB962C8B-B14F-4D97-AF65-F5344CB8AC3E}">
        <p14:creationId xmlns:p14="http://schemas.microsoft.com/office/powerpoint/2010/main" val="2940986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p:nvPr>
        </p:nvSpPr>
        <p:spPr>
          <a:xfrm>
            <a:off x="503869" y="1800000"/>
            <a:ext cx="11182288" cy="3285032"/>
          </a:xfrm>
        </p:spPr>
        <p:txBody>
          <a:bodyPr/>
          <a:lstStyle>
            <a:lvl1pPr marL="395802" indent="-395802">
              <a:lnSpc>
                <a:spcPct val="90000"/>
              </a:lnSpc>
              <a:spcBef>
                <a:spcPts val="600"/>
              </a:spcBef>
              <a:defRPr sz="5997" b="1">
                <a:solidFill>
                  <a:schemeClr val="tx1"/>
                </a:solidFill>
              </a:defRPr>
            </a:lvl1pPr>
            <a:lvl2pPr marL="395802" indent="0">
              <a:buNone/>
              <a:defRPr sz="1200">
                <a:solidFill>
                  <a:schemeClr val="tx1"/>
                </a:solidFill>
              </a:defRPr>
            </a:lvl2pPr>
          </a:lstStyle>
          <a:p>
            <a:pPr lvl="0"/>
            <a:r>
              <a:rPr lang="en-US" noProof="0" dirty="0"/>
              <a:t>Edit Master text styles</a:t>
            </a:r>
          </a:p>
          <a:p>
            <a:pPr lvl="1"/>
            <a:r>
              <a:rPr lang="en-US" noProof="0" dirty="0"/>
              <a:t>Second level</a:t>
            </a:r>
          </a:p>
        </p:txBody>
      </p:sp>
      <p:sp>
        <p:nvSpPr>
          <p:cNvPr id="2" name="Title 1"/>
          <p:cNvSpPr>
            <a:spLocks noGrp="1"/>
          </p:cNvSpPr>
          <p:nvPr>
            <p:ph type="title"/>
          </p:nvPr>
        </p:nvSpPr>
        <p:spPr/>
        <p:txBody>
          <a:bodyPr/>
          <a:lstStyle>
            <a:lvl1pPr>
              <a:defRPr>
                <a:solidFill>
                  <a:schemeClr val="tx1"/>
                </a:solidFill>
              </a:defRPr>
            </a:lvl1pPr>
          </a:lstStyle>
          <a:p>
            <a:r>
              <a:rPr lang="en-US" noProof="0" dirty="0"/>
              <a:t>Click to edit Master title style</a:t>
            </a:r>
            <a:endParaRPr lang="en-US" dirty="0"/>
          </a:p>
        </p:txBody>
      </p:sp>
    </p:spTree>
    <p:extLst>
      <p:ext uri="{BB962C8B-B14F-4D97-AF65-F5344CB8AC3E}">
        <p14:creationId xmlns:p14="http://schemas.microsoft.com/office/powerpoint/2010/main" val="416739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3869" y="1620000"/>
            <a:ext cx="11182288" cy="4716000"/>
          </a:xfrm>
        </p:spPr>
        <p:txBody>
          <a:bodyPr>
            <a:normAutofit/>
          </a:bodyPr>
          <a:lstStyle>
            <a:lvl1pPr marL="0" marR="0" indent="0" algn="l" defTabSz="1088231" rtl="0" eaLnBrk="1" fontAlgn="auto" latinLnBrk="0" hangingPunct="1">
              <a:lnSpc>
                <a:spcPct val="100000"/>
              </a:lnSpc>
              <a:spcBef>
                <a:spcPts val="2999"/>
              </a:spcBef>
              <a:spcAft>
                <a:spcPts val="0"/>
              </a:spcAft>
              <a:buClr>
                <a:schemeClr val="accent1"/>
              </a:buClr>
              <a:buSzPct val="80000"/>
              <a:buFontTx/>
              <a:buNone/>
              <a:tabLst/>
              <a:defRPr sz="1999" b="0"/>
            </a:lvl1pPr>
            <a:lvl2pPr marL="179910" marR="0" indent="-179910" algn="l" defTabSz="1088231"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799"/>
            </a:lvl2pPr>
            <a:lvl3pPr marL="359820" marR="0" indent="-179298" algn="l" defTabSz="1088231" rtl="0" eaLnBrk="1" fontAlgn="auto" latinLnBrk="0" hangingPunct="1">
              <a:lnSpc>
                <a:spcPct val="100000"/>
              </a:lnSpc>
              <a:spcBef>
                <a:spcPts val="400"/>
              </a:spcBef>
              <a:spcAft>
                <a:spcPts val="0"/>
              </a:spcAft>
              <a:buClr>
                <a:schemeClr val="tx1"/>
              </a:buClr>
              <a:buSzPct val="100000"/>
              <a:buFont typeface="Arial" pitchFamily="34" charset="0"/>
              <a:buChar char="–"/>
              <a:tabLst/>
              <a:defRPr sz="1799" baseline="0"/>
            </a:lvl3pPr>
            <a:lvl4pPr marL="539730" marR="0" indent="-179910" algn="l" defTabSz="1088231"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3913835992"/>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ext with image 1">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8125059" y="252000"/>
            <a:ext cx="4066941" cy="6606000"/>
          </a:xfrm>
          <a:solidFill>
            <a:schemeClr val="tx2">
              <a:alpha val="70000"/>
            </a:schemeClr>
          </a:solidFill>
        </p:spPr>
        <p:txBody>
          <a:bodyPr tIns="2448000" rtlCol="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pPr lvl="0"/>
            <a:r>
              <a:rPr lang="en-US" noProof="0" dirty="0"/>
              <a:t>Click icon to add picture</a:t>
            </a:r>
          </a:p>
        </p:txBody>
      </p:sp>
      <p:sp>
        <p:nvSpPr>
          <p:cNvPr id="7" name="Text Placeholder 6"/>
          <p:cNvSpPr>
            <a:spLocks noGrp="1"/>
          </p:cNvSpPr>
          <p:nvPr>
            <p:ph type="body" sz="quarter" idx="11"/>
          </p:nvPr>
        </p:nvSpPr>
        <p:spPr bwMode="gray">
          <a:xfrm>
            <a:off x="503868" y="1620000"/>
            <a:ext cx="7090154" cy="4230000"/>
          </a:xfrm>
        </p:spPr>
        <p:txBody>
          <a:bodyPr/>
          <a:lstStyle>
            <a:lvl1pPr>
              <a:defRPr/>
            </a:lvl1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US" dirty="0"/>
          </a:p>
        </p:txBody>
      </p:sp>
      <p:sp>
        <p:nvSpPr>
          <p:cNvPr id="3" name="Title 2"/>
          <p:cNvSpPr>
            <a:spLocks noGrp="1"/>
          </p:cNvSpPr>
          <p:nvPr>
            <p:ph type="title"/>
          </p:nvPr>
        </p:nvSpPr>
        <p:spPr>
          <a:xfrm>
            <a:off x="503870" y="504000"/>
            <a:ext cx="7090154" cy="369332"/>
          </a:xfrm>
        </p:spPr>
        <p:txBody>
          <a:bodyPr/>
          <a:lstStyle/>
          <a:p>
            <a:r>
              <a:rPr lang="en-US" noProof="0" dirty="0"/>
              <a:t>Click to edit Master title style</a:t>
            </a:r>
            <a:endParaRPr lang="en-US" dirty="0"/>
          </a:p>
        </p:txBody>
      </p:sp>
    </p:spTree>
    <p:extLst>
      <p:ext uri="{BB962C8B-B14F-4D97-AF65-F5344CB8AC3E}">
        <p14:creationId xmlns:p14="http://schemas.microsoft.com/office/powerpoint/2010/main" val="94763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ext with image 2">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109584" y="252000"/>
            <a:ext cx="6082416" cy="6606000"/>
          </a:xfrm>
          <a:solidFill>
            <a:schemeClr val="tx2">
              <a:alpha val="70000"/>
            </a:schemeClr>
          </a:solidFill>
        </p:spPr>
        <p:txBody>
          <a:bodyPr tIns="2448000" rtlCol="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pPr lvl="0"/>
            <a:r>
              <a:rPr lang="en-US" noProof="0" dirty="0"/>
              <a:t>Click icon to add picture</a:t>
            </a:r>
          </a:p>
        </p:txBody>
      </p:sp>
      <p:sp>
        <p:nvSpPr>
          <p:cNvPr id="7" name="Text Placeholder 6"/>
          <p:cNvSpPr>
            <a:spLocks noGrp="1"/>
          </p:cNvSpPr>
          <p:nvPr>
            <p:ph type="body" sz="quarter" idx="11"/>
          </p:nvPr>
        </p:nvSpPr>
        <p:spPr bwMode="gray">
          <a:xfrm>
            <a:off x="503868" y="1620000"/>
            <a:ext cx="5110669" cy="4230000"/>
          </a:xfrm>
        </p:spPr>
        <p:txBody>
          <a:bodyPr/>
          <a:lstStyle>
            <a:lvl1pPr>
              <a:defRPr/>
            </a:lvl1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US" dirty="0"/>
          </a:p>
        </p:txBody>
      </p:sp>
      <p:sp>
        <p:nvSpPr>
          <p:cNvPr id="2" name="Title 1"/>
          <p:cNvSpPr>
            <a:spLocks noGrp="1"/>
          </p:cNvSpPr>
          <p:nvPr>
            <p:ph type="title"/>
          </p:nvPr>
        </p:nvSpPr>
        <p:spPr>
          <a:xfrm>
            <a:off x="503870" y="504000"/>
            <a:ext cx="5110669" cy="369332"/>
          </a:xfrm>
        </p:spPr>
        <p:txBody>
          <a:bodyPr/>
          <a:lstStyle/>
          <a:p>
            <a:r>
              <a:rPr lang="en-US" noProof="0" dirty="0"/>
              <a:t>Click to edit Master title style</a:t>
            </a:r>
            <a:endParaRPr lang="en-US" dirty="0"/>
          </a:p>
        </p:txBody>
      </p:sp>
    </p:spTree>
    <p:extLst>
      <p:ext uri="{BB962C8B-B14F-4D97-AF65-F5344CB8AC3E}">
        <p14:creationId xmlns:p14="http://schemas.microsoft.com/office/powerpoint/2010/main" val="4212447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1" y="252000"/>
            <a:ext cx="12192000" cy="6606000"/>
          </a:xfrm>
          <a:solidFill>
            <a:schemeClr val="tx2">
              <a:alpha val="70000"/>
            </a:schemeClr>
          </a:solidFill>
        </p:spPr>
        <p:txBody>
          <a:bodyPr tIns="2448000" rtlCol="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pPr lvl="0"/>
            <a:r>
              <a:rPr lang="en-US" noProof="0" dirty="0"/>
              <a:t>Click icon to add picture</a:t>
            </a:r>
          </a:p>
        </p:txBody>
      </p:sp>
    </p:spTree>
    <p:extLst>
      <p:ext uri="{BB962C8B-B14F-4D97-AF65-F5344CB8AC3E}">
        <p14:creationId xmlns:p14="http://schemas.microsoft.com/office/powerpoint/2010/main" val="29618064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1" y="0"/>
            <a:ext cx="12192000" cy="6858000"/>
          </a:xfrm>
          <a:solidFill>
            <a:schemeClr val="tx2">
              <a:alpha val="70000"/>
            </a:schemeClr>
          </a:solidFill>
        </p:spPr>
        <p:txBody>
          <a:bodyPr tIns="2448000" rtlCol="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pPr lvl="0"/>
            <a:r>
              <a:rPr lang="en-US" noProof="0" dirty="0"/>
              <a:t>Click icon to add picture</a:t>
            </a:r>
          </a:p>
        </p:txBody>
      </p:sp>
    </p:spTree>
    <p:extLst>
      <p:ext uri="{BB962C8B-B14F-4D97-AF65-F5344CB8AC3E}">
        <p14:creationId xmlns:p14="http://schemas.microsoft.com/office/powerpoint/2010/main" val="1216655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ext and screenshot">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bwMode="gray">
          <a:xfrm>
            <a:off x="6360820" y="1601628"/>
            <a:ext cx="5326613" cy="4230000"/>
          </a:xfrm>
          <a:solidFill>
            <a:schemeClr val="tx2">
              <a:alpha val="70000"/>
            </a:schemeClr>
          </a:solidFill>
        </p:spPr>
        <p:txBody>
          <a:bodyPr tIns="1512000" rtlCol="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pPr lvl="0"/>
            <a:r>
              <a:rPr lang="en-US" noProof="0" dirty="0"/>
              <a:t>Click icon to add picture</a:t>
            </a:r>
          </a:p>
        </p:txBody>
      </p:sp>
      <p:sp>
        <p:nvSpPr>
          <p:cNvPr id="4" name="Text Placeholder 3"/>
          <p:cNvSpPr>
            <a:spLocks noGrp="1"/>
          </p:cNvSpPr>
          <p:nvPr>
            <p:ph type="body" sz="quarter" idx="10"/>
          </p:nvPr>
        </p:nvSpPr>
        <p:spPr>
          <a:xfrm>
            <a:off x="503869" y="1620000"/>
            <a:ext cx="5326613" cy="4230000"/>
          </a:xfrm>
        </p:spPr>
        <p:txBody>
          <a:bodyPr/>
          <a:lstStyle>
            <a:lvl1pPr>
              <a:defRPr/>
            </a:lvl1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US" dirty="0"/>
          </a:p>
        </p:txBody>
      </p:sp>
      <p:sp>
        <p:nvSpPr>
          <p:cNvPr id="3" name="Title 2"/>
          <p:cNvSpPr>
            <a:spLocks noGrp="1"/>
          </p:cNvSpPr>
          <p:nvPr>
            <p:ph type="title"/>
          </p:nvPr>
        </p:nvSpPr>
        <p:spPr>
          <a:xfrm>
            <a:off x="503870" y="504000"/>
            <a:ext cx="11183564" cy="369332"/>
          </a:xfrm>
        </p:spPr>
        <p:txBody>
          <a:bodyPr/>
          <a:lstStyle/>
          <a:p>
            <a:r>
              <a:rPr lang="en-US" noProof="0" dirty="0"/>
              <a:t>Click to edit Master title style</a:t>
            </a:r>
            <a:endParaRPr lang="en-US" dirty="0"/>
          </a:p>
        </p:txBody>
      </p:sp>
    </p:spTree>
    <p:extLst>
      <p:ext uri="{BB962C8B-B14F-4D97-AF65-F5344CB8AC3E}">
        <p14:creationId xmlns:p14="http://schemas.microsoft.com/office/powerpoint/2010/main" val="22359774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503869" y="1620000"/>
            <a:ext cx="11182288" cy="4230000"/>
          </a:xfrm>
          <a:solidFill>
            <a:schemeClr val="tx2">
              <a:alpha val="70000"/>
            </a:schemeClr>
          </a:solidFill>
        </p:spPr>
        <p:txBody>
          <a:bodyPr tIns="1368000"/>
          <a:lstStyle>
            <a:lvl1pPr algn="ctr">
              <a:defRPr sz="1400" b="0"/>
            </a:lvl1pPr>
          </a:lstStyle>
          <a:p>
            <a:pPr lvl="0"/>
            <a:r>
              <a:rPr lang="en-US" dirty="0"/>
              <a:t>Edit Master text styles</a:t>
            </a:r>
          </a:p>
        </p:txBody>
      </p:sp>
      <p:sp>
        <p:nvSpPr>
          <p:cNvPr id="2" name="Title 1"/>
          <p:cNvSpPr>
            <a:spLocks noGrp="1"/>
          </p:cNvSpPr>
          <p:nvPr>
            <p:ph type="title"/>
          </p:nvPr>
        </p:nvSpPr>
        <p:spPr/>
        <p:txBody>
          <a:bodyPr/>
          <a:lstStyle/>
          <a:p>
            <a:r>
              <a:rPr lang="en-US" noProof="0" dirty="0"/>
              <a:t>Click to edit Master title style</a:t>
            </a:r>
            <a:endParaRPr lang="en-US" dirty="0"/>
          </a:p>
        </p:txBody>
      </p:sp>
    </p:spTree>
    <p:extLst>
      <p:ext uri="{BB962C8B-B14F-4D97-AF65-F5344CB8AC3E}">
        <p14:creationId xmlns:p14="http://schemas.microsoft.com/office/powerpoint/2010/main" val="41597024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Copyright">
    <p:spTree>
      <p:nvGrpSpPr>
        <p:cNvPr id="1" name=""/>
        <p:cNvGrpSpPr/>
        <p:nvPr/>
      </p:nvGrpSpPr>
      <p:grpSpPr>
        <a:xfrm>
          <a:off x="0" y="0"/>
          <a:ext cx="0" cy="0"/>
          <a:chOff x="0" y="0"/>
          <a:chExt cx="0" cy="0"/>
        </a:xfrm>
      </p:grpSpPr>
      <p:sp>
        <p:nvSpPr>
          <p:cNvPr id="2" name="TextBox 15"/>
          <p:cNvSpPr txBox="1">
            <a:spLocks noChangeArrowheads="1"/>
          </p:cNvSpPr>
          <p:nvPr/>
        </p:nvSpPr>
        <p:spPr bwMode="gray">
          <a:xfrm>
            <a:off x="503107" y="1619251"/>
            <a:ext cx="11182613"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100">
                <a:solidFill>
                  <a:schemeClr val="tx1"/>
                </a:solidFill>
                <a:latin typeface="Arial" panose="020B0604020202020204" pitchFamily="34" charset="0"/>
              </a:defRPr>
            </a:lvl1pPr>
            <a:lvl2pPr marL="742950" indent="-285750">
              <a:buClr>
                <a:srgbClr val="FDB913"/>
              </a:buClr>
              <a:buSzPct val="100000"/>
              <a:buFont typeface="wingdings" panose="05000000000000000000" pitchFamily="2" charset="2"/>
              <a:buChar char=""/>
              <a:defRPr sz="2100">
                <a:solidFill>
                  <a:schemeClr val="tx1"/>
                </a:solidFill>
                <a:latin typeface="Arial" panose="020B0604020202020204" pitchFamily="34" charset="0"/>
              </a:defRPr>
            </a:lvl2pPr>
            <a:lvl3pPr marL="1143000" indent="-228600">
              <a:buClr>
                <a:srgbClr val="666666"/>
              </a:buClr>
              <a:buSzPct val="80000"/>
              <a:buFont typeface="wingdings" panose="05000000000000000000" pitchFamily="2" charset="2"/>
              <a:buChar char="n"/>
              <a:defRPr sz="1700">
                <a:solidFill>
                  <a:schemeClr val="tx1"/>
                </a:solidFill>
                <a:latin typeface="Arial" panose="020B0604020202020204" pitchFamily="34" charset="0"/>
              </a:defRPr>
            </a:lvl3pPr>
            <a:lvl4pPr marL="1600200" indent="-228600">
              <a:buClr>
                <a:srgbClr val="666666"/>
              </a:buClr>
              <a:buSzPct val="80000"/>
              <a:buFont typeface="Arial" panose="020B0604020202020204" pitchFamily="34" charset="0"/>
              <a:buChar char=""/>
              <a:defRPr sz="1400">
                <a:solidFill>
                  <a:schemeClr val="tx1"/>
                </a:solidFill>
                <a:latin typeface="Arial" panose="020B0604020202020204" pitchFamily="34" charset="0"/>
              </a:defRPr>
            </a:lvl4pPr>
            <a:lvl5pPr marL="2057400" indent="-228600">
              <a:buClr>
                <a:srgbClr val="666666"/>
              </a:buClr>
              <a:buSzPct val="80000"/>
              <a:buFont typeface="Arial" panose="020B0604020202020204" pitchFamily="34" charset="0"/>
              <a:buChar char=""/>
              <a:defRPr sz="1200">
                <a:solidFill>
                  <a:schemeClr val="tx1"/>
                </a:solidFill>
                <a:latin typeface="Arial" panose="020B0604020202020204" pitchFamily="34" charset="0"/>
              </a:defRPr>
            </a:lvl5pPr>
            <a:lvl6pPr marL="2514600" indent="-228600" defTabSz="1087438"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6pPr>
            <a:lvl7pPr marL="2971800" indent="-228600" defTabSz="1087438"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7pPr>
            <a:lvl8pPr marL="3429000" indent="-228600" defTabSz="1087438"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8pPr>
            <a:lvl9pPr marL="3886200" indent="-228600" defTabSz="1087438"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9pPr>
          </a:lstStyle>
          <a:p>
            <a:pPr eaLnBrk="1" hangingPunct="1">
              <a:spcBef>
                <a:spcPts val="1200"/>
              </a:spcBef>
              <a:defRPr/>
            </a:pPr>
            <a:r>
              <a:rPr lang="en-US" altLang="de-DE" sz="1100" dirty="0">
                <a:ea typeface="Arial Unicode MS" panose="020B0604020202020204" pitchFamily="34" charset="-128"/>
                <a:cs typeface="Arial Unicode MS" panose="020B0604020202020204" pitchFamily="34" charset="-128"/>
              </a:rPr>
              <a:t>No part of this publication may be reproduced or transmitted in any form or for any purpose without the </a:t>
            </a:r>
            <a:r>
              <a:rPr lang="en-US" altLang="de-DE" sz="1100" dirty="0" err="1">
                <a:ea typeface="Arial Unicode MS" panose="020B0604020202020204" pitchFamily="34" charset="-128"/>
                <a:cs typeface="Arial Unicode MS" panose="020B0604020202020204" pitchFamily="34" charset="-128"/>
              </a:rPr>
              <a:t>exClick</a:t>
            </a:r>
            <a:r>
              <a:rPr lang="en-US" altLang="de-DE" sz="1100" dirty="0">
                <a:ea typeface="Arial Unicode MS" panose="020B0604020202020204" pitchFamily="34" charset="-128"/>
                <a:cs typeface="Arial Unicode MS" panose="020B0604020202020204" pitchFamily="34" charset="-128"/>
              </a:rPr>
              <a:t> permission of SAP SE or an SAP affiliate company.</a:t>
            </a:r>
          </a:p>
          <a:p>
            <a:pPr eaLnBrk="1" hangingPunct="1">
              <a:spcBef>
                <a:spcPts val="1200"/>
              </a:spcBef>
              <a:defRPr/>
            </a:pPr>
            <a:r>
              <a:rPr lang="en-US" altLang="de-DE" sz="1100" dirty="0">
                <a:ea typeface="Arial Unicode MS" panose="020B0604020202020204" pitchFamily="34" charset="-128"/>
                <a:cs typeface="Arial Unicode MS" panose="020B0604020202020204" pitchFamily="34" charset="-128"/>
              </a:rPr>
              <a:t>The information contained herein may be changed without prior notice. Some software products marketed by SAP SE and its distributors contain proprietary software components </a:t>
            </a:r>
            <a:br>
              <a:rPr lang="en-US" altLang="de-DE" sz="1100" dirty="0">
                <a:ea typeface="Arial Unicode MS" panose="020B0604020202020204" pitchFamily="34" charset="-128"/>
                <a:cs typeface="Arial Unicode MS" panose="020B0604020202020204" pitchFamily="34" charset="-128"/>
              </a:rPr>
            </a:br>
            <a:r>
              <a:rPr lang="en-US" altLang="de-DE" sz="1100" dirty="0">
                <a:ea typeface="Arial Unicode MS" panose="020B0604020202020204" pitchFamily="34" charset="-128"/>
                <a:cs typeface="Arial Unicode MS" panose="020B0604020202020204" pitchFamily="34" charset="-128"/>
              </a:rPr>
              <a:t>of other software vendors. National product specifications may vary.</a:t>
            </a:r>
          </a:p>
          <a:p>
            <a:pPr eaLnBrk="1" hangingPunct="1">
              <a:spcBef>
                <a:spcPts val="1200"/>
              </a:spcBef>
              <a:defRPr/>
            </a:pPr>
            <a:r>
              <a:rPr lang="en-US" altLang="de-DE" sz="1100" dirty="0">
                <a:ea typeface="Arial Unicode MS" panose="020B0604020202020204" pitchFamily="34" charset="-128"/>
                <a:cs typeface="Arial Unicode MS" panose="020B0604020202020204" pitchFamily="34" charset="-128"/>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a:t>
            </a:r>
            <a:br>
              <a:rPr lang="en-US" altLang="de-DE" sz="1100" dirty="0">
                <a:ea typeface="Arial Unicode MS" panose="020B0604020202020204" pitchFamily="34" charset="-128"/>
                <a:cs typeface="Arial Unicode MS" panose="020B0604020202020204" pitchFamily="34" charset="-128"/>
              </a:rPr>
            </a:br>
            <a:r>
              <a:rPr lang="en-US" altLang="de-DE" sz="1100" dirty="0">
                <a:ea typeface="Arial Unicode MS" panose="020B0604020202020204" pitchFamily="34" charset="-128"/>
                <a:cs typeface="Arial Unicode MS" panose="020B0604020202020204" pitchFamily="34" charset="-128"/>
              </a:rPr>
              <a:t>set forth in the </a:t>
            </a:r>
            <a:r>
              <a:rPr lang="en-US" altLang="de-DE" sz="1100" dirty="0" err="1">
                <a:ea typeface="Arial Unicode MS" panose="020B0604020202020204" pitchFamily="34" charset="-128"/>
                <a:cs typeface="Arial Unicode MS" panose="020B0604020202020204" pitchFamily="34" charset="-128"/>
              </a:rPr>
              <a:t>exClick</a:t>
            </a:r>
            <a:r>
              <a:rPr lang="en-US" altLang="de-DE" sz="1100" dirty="0">
                <a:ea typeface="Arial Unicode MS" panose="020B0604020202020204" pitchFamily="34" charset="-128"/>
                <a:cs typeface="Arial Unicode MS" panose="020B0604020202020204" pitchFamily="34" charset="-128"/>
              </a:rPr>
              <a:t> warranty statements accompanying such products and services, if any. Nothing herein should be construed as constituting an additional warranty. </a:t>
            </a:r>
          </a:p>
          <a:p>
            <a:pPr eaLnBrk="1" hangingPunct="1">
              <a:spcBef>
                <a:spcPts val="1200"/>
              </a:spcBef>
              <a:defRPr/>
            </a:pPr>
            <a:r>
              <a:rPr lang="en-US" altLang="de-DE" sz="1100" dirty="0">
                <a:ea typeface="Arial Unicode MS" panose="020B0604020202020204" pitchFamily="34" charset="-128"/>
                <a:cs typeface="Arial Unicode MS" panose="020B0604020202020204" pitchFamily="34" charset="-128"/>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a:t>
            </a:r>
            <a:br>
              <a:rPr lang="en-US" altLang="de-DE" sz="1100" dirty="0">
                <a:ea typeface="Arial Unicode MS" panose="020B0604020202020204" pitchFamily="34" charset="-128"/>
                <a:cs typeface="Arial Unicode MS" panose="020B0604020202020204" pitchFamily="34" charset="-128"/>
              </a:rPr>
            </a:br>
            <a:r>
              <a:rPr lang="en-US" altLang="de-DE" sz="1100" dirty="0">
                <a:ea typeface="Arial Unicode MS" panose="020B0604020202020204" pitchFamily="34" charset="-128"/>
                <a:cs typeface="Arial Unicode MS" panose="020B0604020202020204" pitchFamily="34" charset="-128"/>
              </a:rPr>
              <a:t>risks and uncertainties that could cause actual results to differ materially from expectations. Readers are cautioned not to place undue reliance on these forward-looking statements, and they should not be relied upon in making purchasing decisions.</a:t>
            </a:r>
          </a:p>
          <a:p>
            <a:pPr eaLnBrk="1" hangingPunct="1">
              <a:spcBef>
                <a:spcPts val="1200"/>
              </a:spcBef>
              <a:defRPr/>
            </a:pPr>
            <a:r>
              <a:rPr lang="en-US" altLang="de-DE" sz="1100" dirty="0">
                <a:ea typeface="Arial Unicode MS" panose="020B0604020202020204" pitchFamily="34" charset="-128"/>
                <a:cs typeface="Arial Unicode MS" panose="020B0604020202020204" pitchFamily="34" charset="-128"/>
              </a:rPr>
              <a:t>SAP and other SAP products and services mentioned herein as well as their respective logos are trademarks or registered trademarks of SAP SE (or an SAP affiliate company) </a:t>
            </a:r>
            <a:br>
              <a:rPr lang="en-US" altLang="de-DE" sz="1100" dirty="0">
                <a:ea typeface="Arial Unicode MS" panose="020B0604020202020204" pitchFamily="34" charset="-128"/>
                <a:cs typeface="Arial Unicode MS" panose="020B0604020202020204" pitchFamily="34" charset="-128"/>
              </a:rPr>
            </a:br>
            <a:r>
              <a:rPr lang="en-US" altLang="de-DE" sz="1100" dirty="0">
                <a:ea typeface="Arial Unicode MS" panose="020B0604020202020204" pitchFamily="34" charset="-128"/>
                <a:cs typeface="Arial Unicode MS" panose="020B0604020202020204" pitchFamily="34" charset="-128"/>
              </a:rPr>
              <a:t>in Germany and other countries. All other product and service names mentioned are the trademarks of their respective companies. </a:t>
            </a:r>
            <a:br>
              <a:rPr lang="en-US" altLang="de-DE" sz="1100" dirty="0">
                <a:ea typeface="Arial Unicode MS" panose="020B0604020202020204" pitchFamily="34" charset="-128"/>
                <a:cs typeface="Arial Unicode MS" panose="020B0604020202020204" pitchFamily="34" charset="-128"/>
              </a:rPr>
            </a:br>
            <a:r>
              <a:rPr lang="en-US" altLang="de-DE" sz="1100" dirty="0">
                <a:ea typeface="Arial Unicode MS" panose="020B0604020202020204" pitchFamily="34" charset="-128"/>
                <a:cs typeface="Arial Unicode MS" panose="020B0604020202020204" pitchFamily="34" charset="-128"/>
              </a:rPr>
              <a:t>See </a:t>
            </a:r>
            <a:r>
              <a:rPr lang="en-US" altLang="de-DE" sz="1100" dirty="0">
                <a:solidFill>
                  <a:schemeClr val="tx2"/>
                </a:solidFill>
                <a:ea typeface="Arial Unicode MS" panose="020B0604020202020204" pitchFamily="34" charset="-128"/>
                <a:cs typeface="Arial Unicode MS" panose="020B0604020202020204" pitchFamily="34" charset="-128"/>
                <a:hlinkClick r:id="rId2"/>
              </a:rPr>
              <a:t>http://global.sap.com/corporate-en/legal/copyright/index.epx</a:t>
            </a:r>
            <a:r>
              <a:rPr lang="en-US" altLang="de-DE" sz="1100" dirty="0">
                <a:solidFill>
                  <a:schemeClr val="tx2"/>
                </a:solidFill>
                <a:ea typeface="Arial Unicode MS" panose="020B0604020202020204" pitchFamily="34" charset="-128"/>
                <a:cs typeface="Arial Unicode MS" panose="020B0604020202020204" pitchFamily="34" charset="-128"/>
              </a:rPr>
              <a:t> </a:t>
            </a:r>
            <a:r>
              <a:rPr lang="en-US" altLang="de-DE" sz="1100" dirty="0">
                <a:ea typeface="Arial Unicode MS" panose="020B0604020202020204" pitchFamily="34" charset="-128"/>
                <a:cs typeface="Arial Unicode MS" panose="020B0604020202020204" pitchFamily="34" charset="-128"/>
              </a:rPr>
              <a:t>for additional trademark information and notices.</a:t>
            </a:r>
          </a:p>
        </p:txBody>
      </p:sp>
      <p:sp>
        <p:nvSpPr>
          <p:cNvPr id="3" name="TextBox 2"/>
          <p:cNvSpPr txBox="1"/>
          <p:nvPr userDrawn="1"/>
        </p:nvSpPr>
        <p:spPr bwMode="gray">
          <a:xfrm>
            <a:off x="503108" y="719139"/>
            <a:ext cx="9538391" cy="369887"/>
          </a:xfrm>
          <a:prstGeom prst="rect">
            <a:avLst/>
          </a:prstGeom>
        </p:spPr>
        <p:txBody>
          <a:bodyPr lIns="0" tIns="0" rIns="0" bIns="0">
            <a:spAutoFit/>
          </a:bodyPr>
          <a:lstStyle>
            <a:lvl1pPr>
              <a:spcBef>
                <a:spcPct val="0"/>
              </a:spcBef>
              <a:buNone/>
              <a:defRPr sz="2400" b="1" baseline="0">
                <a:latin typeface="+mj-lt"/>
                <a:ea typeface="+mj-ea"/>
                <a:cs typeface="+mj-cs"/>
              </a:defRPr>
            </a:lvl1pPr>
          </a:lstStyle>
          <a:p>
            <a:pPr defTabSz="1088449" eaLnBrk="1" fontAlgn="auto" hangingPunct="1">
              <a:spcAft>
                <a:spcPts val="0"/>
              </a:spcAft>
              <a:defRPr/>
            </a:pPr>
            <a:r>
              <a:rPr lang="en-US" sz="2399" b="0" dirty="0"/>
              <a:t>© 2019 SAP SE or an SAP affiliate company. All rights reserved.</a:t>
            </a:r>
          </a:p>
        </p:txBody>
      </p:sp>
      <p:grpSp>
        <p:nvGrpSpPr>
          <p:cNvPr id="4" name="Group 17"/>
          <p:cNvGrpSpPr>
            <a:grpSpLocks/>
          </p:cNvGrpSpPr>
          <p:nvPr userDrawn="1"/>
        </p:nvGrpSpPr>
        <p:grpSpPr bwMode="auto">
          <a:xfrm>
            <a:off x="0" y="1"/>
            <a:ext cx="12193588" cy="252413"/>
            <a:chOff x="0" y="0"/>
            <a:chExt cx="12196800" cy="251942"/>
          </a:xfrm>
        </p:grpSpPr>
        <p:sp>
          <p:nvSpPr>
            <p:cNvPr id="5" name="Rectangle 20"/>
            <p:cNvSpPr>
              <a:spLocks noChangeArrowheads="1"/>
            </p:cNvSpPr>
            <p:nvPr userDrawn="1"/>
          </p:nvSpPr>
          <p:spPr bwMode="gray">
            <a:xfrm>
              <a:off x="0" y="0"/>
              <a:ext cx="12196800" cy="251942"/>
            </a:xfrm>
            <a:prstGeom prst="rect">
              <a:avLst/>
            </a:prstGeom>
            <a:solidFill>
              <a:srgbClr val="000000"/>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90000" tIns="72000" rIns="90000" bIns="72000" anchor="ctr"/>
            <a:lstStyle>
              <a:lvl1pPr defTabSz="912813">
                <a:defRPr sz="2100">
                  <a:solidFill>
                    <a:schemeClr val="tx1"/>
                  </a:solidFill>
                  <a:latin typeface="Arial" panose="020B0604020202020204" pitchFamily="34" charset="0"/>
                </a:defRPr>
              </a:lvl1pPr>
              <a:lvl2pPr marL="742950" indent="-285750" defTabSz="912813">
                <a:buClr>
                  <a:srgbClr val="FDB913"/>
                </a:buClr>
                <a:buSzPct val="100000"/>
                <a:buFont typeface="wingdings" panose="05000000000000000000" pitchFamily="2" charset="2"/>
                <a:buChar char=""/>
                <a:defRPr sz="2100">
                  <a:solidFill>
                    <a:schemeClr val="tx1"/>
                  </a:solidFill>
                  <a:latin typeface="Arial" panose="020B0604020202020204" pitchFamily="34" charset="0"/>
                </a:defRPr>
              </a:lvl2pPr>
              <a:lvl3pPr marL="1143000" indent="-228600" defTabSz="912813">
                <a:buClr>
                  <a:srgbClr val="666666"/>
                </a:buClr>
                <a:buSzPct val="80000"/>
                <a:buFont typeface="wingdings" panose="05000000000000000000" pitchFamily="2" charset="2"/>
                <a:buChar char="n"/>
                <a:defRPr sz="1700">
                  <a:solidFill>
                    <a:schemeClr val="tx1"/>
                  </a:solidFill>
                  <a:latin typeface="Arial" panose="020B0604020202020204" pitchFamily="34" charset="0"/>
                </a:defRPr>
              </a:lvl3pPr>
              <a:lvl4pPr marL="1600200" indent="-228600" defTabSz="912813">
                <a:buClr>
                  <a:srgbClr val="666666"/>
                </a:buClr>
                <a:buSzPct val="80000"/>
                <a:buFont typeface="Arial" panose="020B0604020202020204" pitchFamily="34" charset="0"/>
                <a:buChar char=""/>
                <a:defRPr sz="1400">
                  <a:solidFill>
                    <a:schemeClr val="tx1"/>
                  </a:solidFill>
                  <a:latin typeface="Arial" panose="020B0604020202020204" pitchFamily="34" charset="0"/>
                </a:defRPr>
              </a:lvl4pPr>
              <a:lvl5pPr marL="2057400" indent="-228600" defTabSz="912813">
                <a:buClr>
                  <a:srgbClr val="666666"/>
                </a:buClr>
                <a:buSzPct val="80000"/>
                <a:buFont typeface="Arial" panose="020B0604020202020204" pitchFamily="34" charset="0"/>
                <a:buChar char=""/>
                <a:defRPr sz="1200">
                  <a:solidFill>
                    <a:schemeClr val="tx1"/>
                  </a:solidFill>
                  <a:latin typeface="Arial" panose="020B0604020202020204" pitchFamily="34" charset="0"/>
                </a:defRPr>
              </a:lvl5pPr>
              <a:lvl6pPr marL="25146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6pPr>
              <a:lvl7pPr marL="29718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7pPr>
              <a:lvl8pPr marL="34290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8pPr>
              <a:lvl9pPr marL="38862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9pPr>
            </a:lstStyle>
            <a:p>
              <a:pPr algn="ctr" eaLnBrk="1" hangingPunct="1">
                <a:spcBef>
                  <a:spcPct val="50000"/>
                </a:spcBef>
                <a:buClr>
                  <a:srgbClr val="F0AB00"/>
                </a:buClr>
                <a:buSzPct val="80000"/>
                <a:defRPr/>
              </a:pPr>
              <a:endParaRPr lang="en-US" altLang="de-DE" sz="1999" dirty="0">
                <a:ea typeface="Arial Unicode MS" panose="020B0604020202020204" pitchFamily="34" charset="-128"/>
                <a:cs typeface="Arial Unicode MS" panose="020B0604020202020204" pitchFamily="34" charset="-128"/>
              </a:endParaRPr>
            </a:p>
          </p:txBody>
        </p:sp>
        <p:grpSp>
          <p:nvGrpSpPr>
            <p:cNvPr id="6" name="Secondary Motion Band"/>
            <p:cNvGrpSpPr>
              <a:grpSpLocks/>
            </p:cNvGrpSpPr>
            <p:nvPr userDrawn="1"/>
          </p:nvGrpSpPr>
          <p:grpSpPr bwMode="auto">
            <a:xfrm>
              <a:off x="10683752" y="0"/>
              <a:ext cx="1513048" cy="251942"/>
              <a:chOff x="10682127" y="0"/>
              <a:chExt cx="1513048" cy="252000"/>
            </a:xfrm>
          </p:grpSpPr>
          <p:sp>
            <p:nvSpPr>
              <p:cNvPr id="7" name="Rectangle 22"/>
              <p:cNvSpPr>
                <a:spLocks noChangeArrowheads="1"/>
              </p:cNvSpPr>
              <p:nvPr userDrawn="1"/>
            </p:nvSpPr>
            <p:spPr bwMode="gray">
              <a:xfrm>
                <a:off x="11691935" y="0"/>
                <a:ext cx="503240" cy="252000"/>
              </a:xfrm>
              <a:prstGeom prst="rect">
                <a:avLst/>
              </a:prstGeom>
              <a:solidFill>
                <a:schemeClr val="accent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90000" tIns="72000" rIns="90000" bIns="72000" anchor="ctr"/>
              <a:lstStyle>
                <a:lvl1pPr defTabSz="912813">
                  <a:defRPr sz="2100">
                    <a:solidFill>
                      <a:schemeClr val="tx1"/>
                    </a:solidFill>
                    <a:latin typeface="Arial" panose="020B0604020202020204" pitchFamily="34" charset="0"/>
                  </a:defRPr>
                </a:lvl1pPr>
                <a:lvl2pPr marL="742950" indent="-285750" defTabSz="912813">
                  <a:buClr>
                    <a:srgbClr val="FDB913"/>
                  </a:buClr>
                  <a:buSzPct val="100000"/>
                  <a:buFont typeface="wingdings" panose="05000000000000000000" pitchFamily="2" charset="2"/>
                  <a:buChar char=""/>
                  <a:defRPr sz="2100">
                    <a:solidFill>
                      <a:schemeClr val="tx1"/>
                    </a:solidFill>
                    <a:latin typeface="Arial" panose="020B0604020202020204" pitchFamily="34" charset="0"/>
                  </a:defRPr>
                </a:lvl2pPr>
                <a:lvl3pPr marL="1143000" indent="-228600" defTabSz="912813">
                  <a:buClr>
                    <a:srgbClr val="666666"/>
                  </a:buClr>
                  <a:buSzPct val="80000"/>
                  <a:buFont typeface="wingdings" panose="05000000000000000000" pitchFamily="2" charset="2"/>
                  <a:buChar char="n"/>
                  <a:defRPr sz="1700">
                    <a:solidFill>
                      <a:schemeClr val="tx1"/>
                    </a:solidFill>
                    <a:latin typeface="Arial" panose="020B0604020202020204" pitchFamily="34" charset="0"/>
                  </a:defRPr>
                </a:lvl3pPr>
                <a:lvl4pPr marL="1600200" indent="-228600" defTabSz="912813">
                  <a:buClr>
                    <a:srgbClr val="666666"/>
                  </a:buClr>
                  <a:buSzPct val="80000"/>
                  <a:buFont typeface="Arial" panose="020B0604020202020204" pitchFamily="34" charset="0"/>
                  <a:buChar char=""/>
                  <a:defRPr sz="1400">
                    <a:solidFill>
                      <a:schemeClr val="tx1"/>
                    </a:solidFill>
                    <a:latin typeface="Arial" panose="020B0604020202020204" pitchFamily="34" charset="0"/>
                  </a:defRPr>
                </a:lvl4pPr>
                <a:lvl5pPr marL="2057400" indent="-228600" defTabSz="912813">
                  <a:buClr>
                    <a:srgbClr val="666666"/>
                  </a:buClr>
                  <a:buSzPct val="80000"/>
                  <a:buFont typeface="Arial" panose="020B0604020202020204" pitchFamily="34" charset="0"/>
                  <a:buChar char=""/>
                  <a:defRPr sz="1200">
                    <a:solidFill>
                      <a:schemeClr val="tx1"/>
                    </a:solidFill>
                    <a:latin typeface="Arial" panose="020B0604020202020204" pitchFamily="34" charset="0"/>
                  </a:defRPr>
                </a:lvl5pPr>
                <a:lvl6pPr marL="25146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6pPr>
                <a:lvl7pPr marL="29718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7pPr>
                <a:lvl8pPr marL="34290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8pPr>
                <a:lvl9pPr marL="38862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9pPr>
              </a:lstStyle>
              <a:p>
                <a:pPr algn="ctr" eaLnBrk="1" hangingPunct="1">
                  <a:spcBef>
                    <a:spcPct val="50000"/>
                  </a:spcBef>
                  <a:buClr>
                    <a:srgbClr val="F0AB00"/>
                  </a:buClr>
                  <a:buSzPct val="80000"/>
                  <a:defRPr/>
                </a:pPr>
                <a:endParaRPr lang="en-US" altLang="de-DE" sz="1999" dirty="0">
                  <a:ea typeface="Arial Unicode MS" panose="020B0604020202020204" pitchFamily="34" charset="-128"/>
                  <a:cs typeface="Arial Unicode MS" panose="020B0604020202020204" pitchFamily="34" charset="-128"/>
                </a:endParaRPr>
              </a:p>
            </p:txBody>
          </p:sp>
          <p:sp>
            <p:nvSpPr>
              <p:cNvPr id="8" name="Rectangle 23"/>
              <p:cNvSpPr>
                <a:spLocks noChangeArrowheads="1"/>
              </p:cNvSpPr>
              <p:nvPr userDrawn="1"/>
            </p:nvSpPr>
            <p:spPr bwMode="gray">
              <a:xfrm>
                <a:off x="11187109" y="0"/>
                <a:ext cx="503240" cy="252000"/>
              </a:xfrm>
              <a:prstGeom prst="rect">
                <a:avLst/>
              </a:prstGeom>
              <a:solidFill>
                <a:schemeClr val="accent1">
                  <a:alpha val="70195"/>
                </a:schemeClr>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90000" tIns="72000" rIns="90000" bIns="72000" anchor="ctr"/>
              <a:lstStyle>
                <a:lvl1pPr defTabSz="912813">
                  <a:defRPr sz="2100">
                    <a:solidFill>
                      <a:schemeClr val="tx1"/>
                    </a:solidFill>
                    <a:latin typeface="Arial" panose="020B0604020202020204" pitchFamily="34" charset="0"/>
                  </a:defRPr>
                </a:lvl1pPr>
                <a:lvl2pPr marL="742950" indent="-285750" defTabSz="912813">
                  <a:buClr>
                    <a:srgbClr val="FDB913"/>
                  </a:buClr>
                  <a:buSzPct val="100000"/>
                  <a:buFont typeface="wingdings" panose="05000000000000000000" pitchFamily="2" charset="2"/>
                  <a:buChar char=""/>
                  <a:defRPr sz="2100">
                    <a:solidFill>
                      <a:schemeClr val="tx1"/>
                    </a:solidFill>
                    <a:latin typeface="Arial" panose="020B0604020202020204" pitchFamily="34" charset="0"/>
                  </a:defRPr>
                </a:lvl2pPr>
                <a:lvl3pPr marL="1143000" indent="-228600" defTabSz="912813">
                  <a:buClr>
                    <a:srgbClr val="666666"/>
                  </a:buClr>
                  <a:buSzPct val="80000"/>
                  <a:buFont typeface="wingdings" panose="05000000000000000000" pitchFamily="2" charset="2"/>
                  <a:buChar char="n"/>
                  <a:defRPr sz="1700">
                    <a:solidFill>
                      <a:schemeClr val="tx1"/>
                    </a:solidFill>
                    <a:latin typeface="Arial" panose="020B0604020202020204" pitchFamily="34" charset="0"/>
                  </a:defRPr>
                </a:lvl3pPr>
                <a:lvl4pPr marL="1600200" indent="-228600" defTabSz="912813">
                  <a:buClr>
                    <a:srgbClr val="666666"/>
                  </a:buClr>
                  <a:buSzPct val="80000"/>
                  <a:buFont typeface="Arial" panose="020B0604020202020204" pitchFamily="34" charset="0"/>
                  <a:buChar char=""/>
                  <a:defRPr sz="1400">
                    <a:solidFill>
                      <a:schemeClr val="tx1"/>
                    </a:solidFill>
                    <a:latin typeface="Arial" panose="020B0604020202020204" pitchFamily="34" charset="0"/>
                  </a:defRPr>
                </a:lvl4pPr>
                <a:lvl5pPr marL="2057400" indent="-228600" defTabSz="912813">
                  <a:buClr>
                    <a:srgbClr val="666666"/>
                  </a:buClr>
                  <a:buSzPct val="80000"/>
                  <a:buFont typeface="Arial" panose="020B0604020202020204" pitchFamily="34" charset="0"/>
                  <a:buChar char=""/>
                  <a:defRPr sz="1200">
                    <a:solidFill>
                      <a:schemeClr val="tx1"/>
                    </a:solidFill>
                    <a:latin typeface="Arial" panose="020B0604020202020204" pitchFamily="34" charset="0"/>
                  </a:defRPr>
                </a:lvl5pPr>
                <a:lvl6pPr marL="25146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6pPr>
                <a:lvl7pPr marL="29718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7pPr>
                <a:lvl8pPr marL="34290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8pPr>
                <a:lvl9pPr marL="38862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9pPr>
              </a:lstStyle>
              <a:p>
                <a:pPr algn="ctr" eaLnBrk="1" hangingPunct="1">
                  <a:spcBef>
                    <a:spcPct val="50000"/>
                  </a:spcBef>
                  <a:buClr>
                    <a:srgbClr val="F0AB00"/>
                  </a:buClr>
                  <a:buSzPct val="80000"/>
                  <a:defRPr/>
                </a:pPr>
                <a:endParaRPr lang="en-US" altLang="de-DE" sz="1999" dirty="0">
                  <a:ea typeface="Arial Unicode MS" panose="020B0604020202020204" pitchFamily="34" charset="-128"/>
                  <a:cs typeface="Arial Unicode MS" panose="020B0604020202020204" pitchFamily="34" charset="-128"/>
                </a:endParaRPr>
              </a:p>
            </p:txBody>
          </p:sp>
          <p:sp>
            <p:nvSpPr>
              <p:cNvPr id="9" name="Rectangle 24"/>
              <p:cNvSpPr>
                <a:spLocks noChangeArrowheads="1"/>
              </p:cNvSpPr>
              <p:nvPr userDrawn="1"/>
            </p:nvSpPr>
            <p:spPr bwMode="gray">
              <a:xfrm>
                <a:off x="10682282" y="0"/>
                <a:ext cx="503240" cy="252000"/>
              </a:xfrm>
              <a:prstGeom prst="rect">
                <a:avLst/>
              </a:prstGeom>
              <a:solidFill>
                <a:schemeClr val="accent1">
                  <a:alpha val="39999"/>
                </a:schemeClr>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90000" tIns="72000" rIns="90000" bIns="72000" anchor="ctr"/>
              <a:lstStyle>
                <a:lvl1pPr defTabSz="912813">
                  <a:defRPr sz="2100">
                    <a:solidFill>
                      <a:schemeClr val="tx1"/>
                    </a:solidFill>
                    <a:latin typeface="Arial" panose="020B0604020202020204" pitchFamily="34" charset="0"/>
                  </a:defRPr>
                </a:lvl1pPr>
                <a:lvl2pPr marL="742950" indent="-285750" defTabSz="912813">
                  <a:buClr>
                    <a:srgbClr val="FDB913"/>
                  </a:buClr>
                  <a:buSzPct val="100000"/>
                  <a:buFont typeface="wingdings" panose="05000000000000000000" pitchFamily="2" charset="2"/>
                  <a:buChar char=""/>
                  <a:defRPr sz="2100">
                    <a:solidFill>
                      <a:schemeClr val="tx1"/>
                    </a:solidFill>
                    <a:latin typeface="Arial" panose="020B0604020202020204" pitchFamily="34" charset="0"/>
                  </a:defRPr>
                </a:lvl2pPr>
                <a:lvl3pPr marL="1143000" indent="-228600" defTabSz="912813">
                  <a:buClr>
                    <a:srgbClr val="666666"/>
                  </a:buClr>
                  <a:buSzPct val="80000"/>
                  <a:buFont typeface="wingdings" panose="05000000000000000000" pitchFamily="2" charset="2"/>
                  <a:buChar char="n"/>
                  <a:defRPr sz="1700">
                    <a:solidFill>
                      <a:schemeClr val="tx1"/>
                    </a:solidFill>
                    <a:latin typeface="Arial" panose="020B0604020202020204" pitchFamily="34" charset="0"/>
                  </a:defRPr>
                </a:lvl3pPr>
                <a:lvl4pPr marL="1600200" indent="-228600" defTabSz="912813">
                  <a:buClr>
                    <a:srgbClr val="666666"/>
                  </a:buClr>
                  <a:buSzPct val="80000"/>
                  <a:buFont typeface="Arial" panose="020B0604020202020204" pitchFamily="34" charset="0"/>
                  <a:buChar char=""/>
                  <a:defRPr sz="1400">
                    <a:solidFill>
                      <a:schemeClr val="tx1"/>
                    </a:solidFill>
                    <a:latin typeface="Arial" panose="020B0604020202020204" pitchFamily="34" charset="0"/>
                  </a:defRPr>
                </a:lvl4pPr>
                <a:lvl5pPr marL="2057400" indent="-228600" defTabSz="912813">
                  <a:buClr>
                    <a:srgbClr val="666666"/>
                  </a:buClr>
                  <a:buSzPct val="80000"/>
                  <a:buFont typeface="Arial" panose="020B0604020202020204" pitchFamily="34" charset="0"/>
                  <a:buChar char=""/>
                  <a:defRPr sz="1200">
                    <a:solidFill>
                      <a:schemeClr val="tx1"/>
                    </a:solidFill>
                    <a:latin typeface="Arial" panose="020B0604020202020204" pitchFamily="34" charset="0"/>
                  </a:defRPr>
                </a:lvl5pPr>
                <a:lvl6pPr marL="25146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6pPr>
                <a:lvl7pPr marL="29718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7pPr>
                <a:lvl8pPr marL="34290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8pPr>
                <a:lvl9pPr marL="3886200" indent="-228600" defTabSz="912813" fontAlgn="base">
                  <a:spcBef>
                    <a:spcPct val="0"/>
                  </a:spcBef>
                  <a:spcAft>
                    <a:spcPct val="0"/>
                  </a:spcAft>
                  <a:buClr>
                    <a:srgbClr val="666666"/>
                  </a:buClr>
                  <a:buSzPct val="80000"/>
                  <a:buFont typeface="Arial" panose="020B0604020202020204" pitchFamily="34" charset="0"/>
                  <a:buChar char=""/>
                  <a:defRPr sz="1200">
                    <a:solidFill>
                      <a:schemeClr val="tx1"/>
                    </a:solidFill>
                    <a:latin typeface="Arial" panose="020B0604020202020204" pitchFamily="34" charset="0"/>
                  </a:defRPr>
                </a:lvl9pPr>
              </a:lstStyle>
              <a:p>
                <a:pPr algn="ctr" eaLnBrk="1" hangingPunct="1">
                  <a:spcBef>
                    <a:spcPct val="50000"/>
                  </a:spcBef>
                  <a:buClr>
                    <a:srgbClr val="F0AB00"/>
                  </a:buClr>
                  <a:buSzPct val="80000"/>
                  <a:defRPr/>
                </a:pPr>
                <a:endParaRPr lang="en-US" altLang="de-DE" sz="1999" dirty="0">
                  <a:ea typeface="Arial Unicode MS" panose="020B0604020202020204" pitchFamily="34" charset="-128"/>
                  <a:cs typeface="Arial Unicode MS" panose="020B0604020202020204" pitchFamily="34" charset="-128"/>
                </a:endParaRPr>
              </a:p>
            </p:txBody>
          </p:sp>
        </p:grpSp>
      </p:grpSp>
    </p:spTree>
    <p:extLst>
      <p:ext uri="{BB962C8B-B14F-4D97-AF65-F5344CB8AC3E}">
        <p14:creationId xmlns:p14="http://schemas.microsoft.com/office/powerpoint/2010/main" val="5475787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Cover with Image or Illustration">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9947961" y="6217668"/>
            <a:ext cx="1963125" cy="360000"/>
          </a:xfrm>
          <a:prstGeom prst="rect">
            <a:avLst/>
          </a:prstGeom>
        </p:spPr>
      </p:pic>
      <p:sp>
        <p:nvSpPr>
          <p:cNvPr id="13" name="Classification"/>
          <p:cNvSpPr txBox="1"/>
          <p:nvPr userDrawn="1"/>
        </p:nvSpPr>
        <p:spPr>
          <a:xfrm>
            <a:off x="287926" y="5769667"/>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Arrow Energy</a:t>
            </a:r>
          </a:p>
        </p:txBody>
      </p:sp>
      <p:sp>
        <p:nvSpPr>
          <p:cNvPr id="19" name="Speaker"/>
          <p:cNvSpPr>
            <a:spLocks noGrp="1"/>
          </p:cNvSpPr>
          <p:nvPr userDrawn="1">
            <p:ph type="subTitle" idx="1" hasCustomPrompt="1"/>
          </p:nvPr>
        </p:nvSpPr>
        <p:spPr bwMode="black">
          <a:xfrm>
            <a:off x="287925" y="5130490"/>
            <a:ext cx="11624973"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Title"/>
          <p:cNvSpPr>
            <a:spLocks noGrp="1"/>
          </p:cNvSpPr>
          <p:nvPr>
            <p:ph type="title" hasCustomPrompt="1"/>
          </p:nvPr>
        </p:nvSpPr>
        <p:spPr>
          <a:xfrm>
            <a:off x="287925" y="4024430"/>
            <a:ext cx="11624973" cy="997196"/>
          </a:xfrm>
        </p:spPr>
        <p:txBody>
          <a:bodyPr vert="horz" wrap="square" lIns="0" tIns="0" rIns="0" bIns="0" rtlCol="0">
            <a:noAutofit/>
          </a:bodyPr>
          <a:lstStyle>
            <a:lvl1pPr>
              <a:lnSpc>
                <a:spcPct val="90000"/>
              </a:lnSpc>
              <a:defRPr lang="de-DE" sz="3599"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0026"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2E14B538-2723-4513-9074-4DD260306D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7925" y="3646672"/>
            <a:ext cx="1107885" cy="216000"/>
          </a:xfrm>
          <a:prstGeom prst="rect">
            <a:avLst/>
          </a:prstGeom>
        </p:spPr>
      </p:pic>
    </p:spTree>
    <p:extLst>
      <p:ext uri="{BB962C8B-B14F-4D97-AF65-F5344CB8AC3E}">
        <p14:creationId xmlns:p14="http://schemas.microsoft.com/office/powerpoint/2010/main" val="3772079215"/>
      </p:ext>
    </p:extLst>
  </p:cSld>
  <p:clrMapOvr>
    <a:masterClrMapping/>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Cover with image">
    <p:spTree>
      <p:nvGrpSpPr>
        <p:cNvPr id="1" name=""/>
        <p:cNvGrpSpPr/>
        <p:nvPr/>
      </p:nvGrpSpPr>
      <p:grpSpPr>
        <a:xfrm>
          <a:off x="0" y="0"/>
          <a:ext cx="0" cy="0"/>
          <a:chOff x="0" y="0"/>
          <a:chExt cx="0" cy="0"/>
        </a:xfrm>
      </p:grpSpPr>
      <p:sp>
        <p:nvSpPr>
          <p:cNvPr id="5" name="Cover Image Placeholder"/>
          <p:cNvSpPr>
            <a:spLocks noGrp="1"/>
          </p:cNvSpPr>
          <p:nvPr>
            <p:ph type="pic" sz="quarter" idx="12" hasCustomPrompt="1"/>
          </p:nvPr>
        </p:nvSpPr>
        <p:spPr>
          <a:xfrm>
            <a:off x="2" y="0"/>
            <a:ext cx="12192000" cy="3430006"/>
          </a:xfrm>
          <a:solidFill>
            <a:schemeClr val="tx2">
              <a:alpha val="70000"/>
            </a:schemeClr>
          </a:solidFill>
        </p:spPr>
        <p:txBody>
          <a:bodyPr tIns="504000"/>
          <a:lstStyle>
            <a:lvl1pPr algn="ctr">
              <a:defRPr sz="1600">
                <a:solidFill>
                  <a:schemeClr val="tx1"/>
                </a:solidFill>
              </a:defRPr>
            </a:lvl1pPr>
          </a:lstStyle>
          <a:p>
            <a:r>
              <a:rPr lang="en-US" dirty="0"/>
              <a:t>Click to insert title image</a:t>
            </a:r>
          </a:p>
        </p:txBody>
      </p:sp>
      <p:pic>
        <p:nvPicPr>
          <p:cNvPr id="15" name="SA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25" y="6217669"/>
            <a:ext cx="1578051" cy="360000"/>
          </a:xfrm>
          <a:prstGeom prst="rect">
            <a:avLst/>
          </a:prstGeom>
        </p:spPr>
      </p:pic>
      <p:grpSp>
        <p:nvGrpSpPr>
          <p:cNvPr id="2" name="Group 1"/>
          <p:cNvGrpSpPr/>
          <p:nvPr userDrawn="1"/>
        </p:nvGrpSpPr>
        <p:grpSpPr>
          <a:xfrm>
            <a:off x="9168785" y="0"/>
            <a:ext cx="3023215" cy="3430006"/>
            <a:chOff x="9171173" y="0"/>
            <a:chExt cx="3024002" cy="3430006"/>
          </a:xfrm>
        </p:grpSpPr>
        <p:sp>
          <p:nvSpPr>
            <p:cNvPr id="17" name="Rectangle 16"/>
            <p:cNvSpPr/>
            <p:nvPr userDrawn="1"/>
          </p:nvSpPr>
          <p:spPr bwMode="gray">
            <a:xfrm>
              <a:off x="11187175" y="0"/>
              <a:ext cx="1008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179174" y="0"/>
              <a:ext cx="1008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9171173" y="0"/>
              <a:ext cx="1008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sp>
        <p:nvSpPr>
          <p:cNvPr id="13" name="Classification"/>
          <p:cNvSpPr txBox="1"/>
          <p:nvPr userDrawn="1"/>
        </p:nvSpPr>
        <p:spPr>
          <a:xfrm>
            <a:off x="287927" y="5769667"/>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dirty="0"/>
              <a:t>Arrow Energy</a:t>
            </a:r>
          </a:p>
        </p:txBody>
      </p:sp>
      <p:sp>
        <p:nvSpPr>
          <p:cNvPr id="19" name="Speaker"/>
          <p:cNvSpPr>
            <a:spLocks noGrp="1"/>
          </p:cNvSpPr>
          <p:nvPr userDrawn="1">
            <p:ph type="subTitle" idx="1" hasCustomPrompt="1"/>
          </p:nvPr>
        </p:nvSpPr>
        <p:spPr bwMode="gray">
          <a:xfrm>
            <a:off x="287925" y="5130490"/>
            <a:ext cx="10897962"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2017 </a:t>
            </a:r>
          </a:p>
        </p:txBody>
      </p:sp>
      <p:sp>
        <p:nvSpPr>
          <p:cNvPr id="20" name="Presentation Title"/>
          <p:cNvSpPr>
            <a:spLocks noGrp="1"/>
          </p:cNvSpPr>
          <p:nvPr userDrawn="1">
            <p:ph type="body" sz="quarter" idx="14" hasCustomPrompt="1"/>
          </p:nvPr>
        </p:nvSpPr>
        <p:spPr>
          <a:xfrm>
            <a:off x="287925" y="4024431"/>
            <a:ext cx="10896336" cy="997196"/>
          </a:xfrm>
        </p:spPr>
        <p:txBody>
          <a:bodyPr wrap="square">
            <a:spAutoFit/>
          </a:bodyPr>
          <a:lstStyle>
            <a:lvl1pPr>
              <a:lnSpc>
                <a:spcPct val="90000"/>
              </a:lnSpc>
              <a:spcBef>
                <a:spcPts val="0"/>
              </a:spcBef>
              <a:defRPr sz="3599" b="1" baseline="0"/>
            </a:lvl1pPr>
          </a:lstStyle>
          <a:p>
            <a:pPr lvl="0"/>
            <a:r>
              <a:rPr lang="en-US" dirty="0"/>
              <a:t>Presentation Title </a:t>
            </a:r>
            <a:br>
              <a:rPr lang="en-US" dirty="0"/>
            </a:br>
            <a:r>
              <a:rPr lang="en-US" dirty="0"/>
              <a:t>Goes Here and Here.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925" y="3646672"/>
            <a:ext cx="1107885" cy="216000"/>
          </a:xfrm>
          <a:prstGeom prst="rect">
            <a:avLst/>
          </a:prstGeom>
        </p:spPr>
      </p:pic>
    </p:spTree>
    <p:extLst>
      <p:ext uri="{BB962C8B-B14F-4D97-AF65-F5344CB8AC3E}">
        <p14:creationId xmlns:p14="http://schemas.microsoft.com/office/powerpoint/2010/main" val="30565292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Cover with illustration scene art">
    <p:spTree>
      <p:nvGrpSpPr>
        <p:cNvPr id="1" name=""/>
        <p:cNvGrpSpPr/>
        <p:nvPr/>
      </p:nvGrpSpPr>
      <p:grpSpPr>
        <a:xfrm>
          <a:off x="0" y="0"/>
          <a:ext cx="0" cy="0"/>
          <a:chOff x="0" y="0"/>
          <a:chExt cx="0" cy="0"/>
        </a:xfrm>
      </p:grpSpPr>
      <p:sp>
        <p:nvSpPr>
          <p:cNvPr id="5" name="Cover Image Placeholder"/>
          <p:cNvSpPr>
            <a:spLocks noGrp="1"/>
          </p:cNvSpPr>
          <p:nvPr>
            <p:ph type="pic" sz="quarter" idx="12" hasCustomPrompt="1"/>
          </p:nvPr>
        </p:nvSpPr>
        <p:spPr>
          <a:xfrm>
            <a:off x="2" y="0"/>
            <a:ext cx="12192000" cy="3430006"/>
          </a:xfrm>
          <a:noFill/>
        </p:spPr>
        <p:txBody>
          <a:bodyPr tIns="504000"/>
          <a:lstStyle>
            <a:lvl1pPr algn="ctr">
              <a:defRPr sz="1600">
                <a:solidFill>
                  <a:schemeClr val="tx1"/>
                </a:solidFill>
              </a:defRPr>
            </a:lvl1pPr>
          </a:lstStyle>
          <a:p>
            <a:r>
              <a:rPr lang="en-US" dirty="0"/>
              <a:t>Click to insert title image</a:t>
            </a:r>
          </a:p>
        </p:txBody>
      </p:sp>
      <p:pic>
        <p:nvPicPr>
          <p:cNvPr id="15" name="SA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25" y="6217669"/>
            <a:ext cx="1578051" cy="360000"/>
          </a:xfrm>
          <a:prstGeom prst="rect">
            <a:avLst/>
          </a:prstGeom>
        </p:spPr>
      </p:pic>
      <p:sp>
        <p:nvSpPr>
          <p:cNvPr id="13" name="Classification"/>
          <p:cNvSpPr txBox="1"/>
          <p:nvPr userDrawn="1"/>
        </p:nvSpPr>
        <p:spPr>
          <a:xfrm>
            <a:off x="287927" y="5769667"/>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dirty="0"/>
              <a:t>Arrow Energy</a:t>
            </a:r>
          </a:p>
        </p:txBody>
      </p:sp>
      <p:sp>
        <p:nvSpPr>
          <p:cNvPr id="19" name="Speaker"/>
          <p:cNvSpPr>
            <a:spLocks noGrp="1"/>
          </p:cNvSpPr>
          <p:nvPr userDrawn="1">
            <p:ph type="subTitle" idx="1" hasCustomPrompt="1"/>
          </p:nvPr>
        </p:nvSpPr>
        <p:spPr bwMode="gray">
          <a:xfrm>
            <a:off x="287925" y="5130490"/>
            <a:ext cx="10897962"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2017 </a:t>
            </a:r>
          </a:p>
        </p:txBody>
      </p:sp>
      <p:sp>
        <p:nvSpPr>
          <p:cNvPr id="20" name="Presentation Title"/>
          <p:cNvSpPr>
            <a:spLocks noGrp="1"/>
          </p:cNvSpPr>
          <p:nvPr userDrawn="1">
            <p:ph type="body" sz="quarter" idx="14" hasCustomPrompt="1"/>
          </p:nvPr>
        </p:nvSpPr>
        <p:spPr>
          <a:xfrm>
            <a:off x="287925" y="4024431"/>
            <a:ext cx="10896336" cy="997196"/>
          </a:xfrm>
        </p:spPr>
        <p:txBody>
          <a:bodyPr wrap="square">
            <a:spAutoFit/>
          </a:bodyPr>
          <a:lstStyle>
            <a:lvl1pPr>
              <a:lnSpc>
                <a:spcPct val="90000"/>
              </a:lnSpc>
              <a:spcBef>
                <a:spcPts val="0"/>
              </a:spcBef>
              <a:defRPr sz="3599" b="1" baseline="0"/>
            </a:lvl1pPr>
          </a:lstStyle>
          <a:p>
            <a:pPr lvl="0"/>
            <a:r>
              <a:rPr lang="en-US" dirty="0"/>
              <a:t>Presentation Title </a:t>
            </a:r>
            <a:br>
              <a:rPr lang="en-US" dirty="0"/>
            </a:br>
            <a:r>
              <a:rPr lang="en-US" dirty="0"/>
              <a:t>Goes Here and Here.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925" y="3646672"/>
            <a:ext cx="1107885" cy="216000"/>
          </a:xfrm>
          <a:prstGeom prst="rect">
            <a:avLst/>
          </a:prstGeom>
        </p:spPr>
      </p:pic>
    </p:spTree>
    <p:extLst>
      <p:ext uri="{BB962C8B-B14F-4D97-AF65-F5344CB8AC3E}">
        <p14:creationId xmlns:p14="http://schemas.microsoft.com/office/powerpoint/2010/main" val="406542396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3869" y="3090446"/>
            <a:ext cx="11182288" cy="677108"/>
          </a:xfrm>
        </p:spPr>
        <p:txBody>
          <a:bodyPr anchor="ctr" anchorCtr="0">
            <a:noAutofit/>
          </a:bodyPr>
          <a:lstStyle>
            <a:lvl1pPr>
              <a:defRPr sz="4399">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08015617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 black">
    <p:spTree>
      <p:nvGrpSpPr>
        <p:cNvPr id="1" name=""/>
        <p:cNvGrpSpPr/>
        <p:nvPr/>
      </p:nvGrpSpPr>
      <p:grpSpPr>
        <a:xfrm>
          <a:off x="0" y="0"/>
          <a:ext cx="0" cy="0"/>
          <a:chOff x="0" y="0"/>
          <a:chExt cx="0" cy="0"/>
        </a:xfrm>
      </p:grpSpPr>
      <p:sp>
        <p:nvSpPr>
          <p:cNvPr id="24" name="Classification"/>
          <p:cNvSpPr txBox="1"/>
          <p:nvPr userDrawn="1"/>
        </p:nvSpPr>
        <p:spPr>
          <a:xfrm>
            <a:off x="287927" y="5093865"/>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dirty="0"/>
              <a:t>Arrow Energy</a:t>
            </a:r>
          </a:p>
        </p:txBody>
      </p:sp>
      <p:sp>
        <p:nvSpPr>
          <p:cNvPr id="6" name="Speaker"/>
          <p:cNvSpPr>
            <a:spLocks noGrp="1"/>
          </p:cNvSpPr>
          <p:nvPr userDrawn="1">
            <p:ph type="subTitle" idx="1" hasCustomPrompt="1"/>
          </p:nvPr>
        </p:nvSpPr>
        <p:spPr bwMode="gray">
          <a:xfrm>
            <a:off x="287927" y="4268504"/>
            <a:ext cx="8592933"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2017 </a:t>
            </a:r>
          </a:p>
        </p:txBody>
      </p:sp>
      <p:sp>
        <p:nvSpPr>
          <p:cNvPr id="10" name="Presentation Title"/>
          <p:cNvSpPr>
            <a:spLocks noGrp="1"/>
          </p:cNvSpPr>
          <p:nvPr>
            <p:ph type="body" sz="quarter" idx="14" hasCustomPrompt="1"/>
          </p:nvPr>
        </p:nvSpPr>
        <p:spPr>
          <a:xfrm>
            <a:off x="287927" y="2706318"/>
            <a:ext cx="8592933" cy="997196"/>
          </a:xfrm>
        </p:spPr>
        <p:txBody>
          <a:bodyPr wrap="square">
            <a:noAutofit/>
          </a:bodyPr>
          <a:lstStyle>
            <a:lvl1pPr>
              <a:lnSpc>
                <a:spcPct val="90000"/>
              </a:lnSpc>
              <a:spcBef>
                <a:spcPts val="0"/>
              </a:spcBef>
              <a:defRPr sz="3599" b="1" baseline="0"/>
            </a:lvl1pPr>
          </a:lstStyle>
          <a:p>
            <a:pPr lvl="0"/>
            <a:r>
              <a:rPr lang="en-US" dirty="0"/>
              <a:t>Title Goes Here </a:t>
            </a:r>
            <a:br>
              <a:rPr lang="en-US" dirty="0"/>
            </a:br>
            <a:r>
              <a:rPr lang="en-US" dirty="0"/>
              <a:t>and Here and Here.</a:t>
            </a:r>
          </a:p>
        </p:txBody>
      </p:sp>
      <p:grpSp>
        <p:nvGrpSpPr>
          <p:cNvPr id="2" name="Group 1"/>
          <p:cNvGrpSpPr/>
          <p:nvPr userDrawn="1"/>
        </p:nvGrpSpPr>
        <p:grpSpPr>
          <a:xfrm>
            <a:off x="9168785" y="0"/>
            <a:ext cx="3023215" cy="6858000"/>
            <a:chOff x="9171173" y="0"/>
            <a:chExt cx="3024002" cy="6855990"/>
          </a:xfrm>
        </p:grpSpPr>
        <p:sp>
          <p:nvSpPr>
            <p:cNvPr id="17" name="Rectangle 16"/>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25" y="1880235"/>
            <a:ext cx="1107885" cy="216000"/>
          </a:xfrm>
          <a:prstGeom prst="rect">
            <a:avLst/>
          </a:prstGeom>
        </p:spPr>
      </p:pic>
      <p:pic>
        <p:nvPicPr>
          <p:cNvPr id="15" name="SAP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925" y="6217669"/>
            <a:ext cx="1578051" cy="360000"/>
          </a:xfrm>
          <a:prstGeom prst="rect">
            <a:avLst/>
          </a:prstGeom>
        </p:spPr>
      </p:pic>
    </p:spTree>
    <p:extLst>
      <p:ext uri="{BB962C8B-B14F-4D97-AF65-F5344CB8AC3E}">
        <p14:creationId xmlns:p14="http://schemas.microsoft.com/office/powerpoint/2010/main" val="4005599687"/>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Cover with pictogram">
    <p:spTree>
      <p:nvGrpSpPr>
        <p:cNvPr id="1" name=""/>
        <p:cNvGrpSpPr/>
        <p:nvPr/>
      </p:nvGrpSpPr>
      <p:grpSpPr>
        <a:xfrm>
          <a:off x="0" y="0"/>
          <a:ext cx="0" cy="0"/>
          <a:chOff x="0" y="0"/>
          <a:chExt cx="0" cy="0"/>
        </a:xfrm>
      </p:grpSpPr>
      <p:sp>
        <p:nvSpPr>
          <p:cNvPr id="24" name="Classification"/>
          <p:cNvSpPr txBox="1"/>
          <p:nvPr userDrawn="1"/>
        </p:nvSpPr>
        <p:spPr>
          <a:xfrm>
            <a:off x="287927" y="5093865"/>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dirty="0"/>
              <a:t>Arrow Energy</a:t>
            </a:r>
          </a:p>
        </p:txBody>
      </p:sp>
      <p:sp>
        <p:nvSpPr>
          <p:cNvPr id="6" name="Speaker"/>
          <p:cNvSpPr>
            <a:spLocks noGrp="1"/>
          </p:cNvSpPr>
          <p:nvPr userDrawn="1">
            <p:ph type="subTitle" idx="1" hasCustomPrompt="1"/>
          </p:nvPr>
        </p:nvSpPr>
        <p:spPr bwMode="gray">
          <a:xfrm>
            <a:off x="287926" y="4268504"/>
            <a:ext cx="6371771"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2017  </a:t>
            </a:r>
          </a:p>
        </p:txBody>
      </p:sp>
      <p:sp>
        <p:nvSpPr>
          <p:cNvPr id="10" name="Presentation Title"/>
          <p:cNvSpPr>
            <a:spLocks noGrp="1"/>
          </p:cNvSpPr>
          <p:nvPr>
            <p:ph type="body" sz="quarter" idx="14" hasCustomPrompt="1"/>
          </p:nvPr>
        </p:nvSpPr>
        <p:spPr>
          <a:xfrm>
            <a:off x="287926" y="2706318"/>
            <a:ext cx="6371771" cy="997196"/>
          </a:xfrm>
        </p:spPr>
        <p:txBody>
          <a:bodyPr wrap="square">
            <a:noAutofit/>
          </a:bodyPr>
          <a:lstStyle>
            <a:lvl1pPr>
              <a:lnSpc>
                <a:spcPct val="90000"/>
              </a:lnSpc>
              <a:spcBef>
                <a:spcPts val="0"/>
              </a:spcBef>
              <a:defRPr sz="3599" b="1" baseline="0"/>
            </a:lvl1pPr>
          </a:lstStyle>
          <a:p>
            <a:pPr lvl="0"/>
            <a:r>
              <a:rPr lang="en-US" dirty="0"/>
              <a:t>Title Goes Here </a:t>
            </a:r>
            <a:br>
              <a:rPr lang="en-US" dirty="0"/>
            </a:br>
            <a:r>
              <a:rPr lang="en-US" dirty="0"/>
              <a:t>and Here and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25" y="1880235"/>
            <a:ext cx="1107885" cy="216000"/>
          </a:xfrm>
          <a:prstGeom prst="rect">
            <a:avLst/>
          </a:prstGeom>
        </p:spPr>
      </p:pic>
      <p:pic>
        <p:nvPicPr>
          <p:cNvPr id="15" name="SAP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925" y="6217669"/>
            <a:ext cx="1578051" cy="360000"/>
          </a:xfrm>
          <a:prstGeom prst="rect">
            <a:avLst/>
          </a:prstGeom>
        </p:spPr>
      </p:pic>
      <p:sp>
        <p:nvSpPr>
          <p:cNvPr id="7" name="Picture Placeholder 6"/>
          <p:cNvSpPr>
            <a:spLocks noGrp="1"/>
          </p:cNvSpPr>
          <p:nvPr>
            <p:ph type="pic" sz="quarter" idx="16"/>
          </p:nvPr>
        </p:nvSpPr>
        <p:spPr>
          <a:xfrm>
            <a:off x="6953044" y="963000"/>
            <a:ext cx="4930716" cy="4932000"/>
          </a:xfrm>
        </p:spPr>
        <p:txBody>
          <a:bodyPr/>
          <a:lstStyle/>
          <a:p>
            <a:endParaRPr lang="de-DE" dirty="0"/>
          </a:p>
        </p:txBody>
      </p:sp>
    </p:spTree>
    <p:extLst>
      <p:ext uri="{BB962C8B-B14F-4D97-AF65-F5344CB8AC3E}">
        <p14:creationId xmlns:p14="http://schemas.microsoft.com/office/powerpoint/2010/main" val="243808737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3869" y="1620000"/>
            <a:ext cx="11182288" cy="4230000"/>
          </a:xfrm>
        </p:spPr>
        <p:txBody>
          <a:bodyPr>
            <a:noAutofit/>
          </a:bodyPr>
          <a:lstStyle>
            <a:lvl1pPr marL="0" marR="0" indent="0" algn="l" defTabSz="1088231" rtl="0" eaLnBrk="1" fontAlgn="auto" latinLnBrk="0" hangingPunct="1">
              <a:lnSpc>
                <a:spcPct val="100000"/>
              </a:lnSpc>
              <a:spcBef>
                <a:spcPts val="2999"/>
              </a:spcBef>
              <a:spcAft>
                <a:spcPts val="0"/>
              </a:spcAft>
              <a:buClr>
                <a:schemeClr val="accent1"/>
              </a:buClr>
              <a:buSzPct val="80000"/>
              <a:buFontTx/>
              <a:buNone/>
              <a:tabLst/>
              <a:defRPr sz="1999" b="0"/>
            </a:lvl1pPr>
            <a:lvl2pPr marL="179910" marR="0" indent="-179910" algn="l" defTabSz="1088231"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799"/>
            </a:lvl2pPr>
            <a:lvl3pPr marL="359820" marR="0" indent="-179298" algn="l" defTabSz="1088231" rtl="0" eaLnBrk="1" fontAlgn="auto" latinLnBrk="0" hangingPunct="1">
              <a:lnSpc>
                <a:spcPct val="100000"/>
              </a:lnSpc>
              <a:spcBef>
                <a:spcPts val="400"/>
              </a:spcBef>
              <a:spcAft>
                <a:spcPts val="0"/>
              </a:spcAft>
              <a:buClr>
                <a:schemeClr val="tx1"/>
              </a:buClr>
              <a:buSzPct val="100000"/>
              <a:buFont typeface="Arial" pitchFamily="34" charset="0"/>
              <a:buChar char="–"/>
              <a:tabLst/>
              <a:defRPr sz="1799" baseline="0"/>
            </a:lvl3pPr>
            <a:lvl4pPr marL="539730" marR="0" indent="-179910" algn="l" defTabSz="1088231"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31775241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503869" y="3090447"/>
            <a:ext cx="11182288" cy="677108"/>
          </a:xfrm>
        </p:spPr>
        <p:txBody>
          <a:bodyPr anchor="ctr" anchorCtr="0">
            <a:noAutofit/>
          </a:bodyPr>
          <a:lstStyle>
            <a:lvl1pPr>
              <a:defRPr sz="4399">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2122596726"/>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a:xfrm>
            <a:off x="2" y="3427200"/>
            <a:ext cx="12192000" cy="3430800"/>
          </a:xfrm>
          <a:noFill/>
        </p:spPr>
        <p:txBody>
          <a:bodyPr tIns="324000"/>
          <a:lstStyle>
            <a:lvl1pPr marL="0" marR="0" indent="0" algn="ctr" defTabSz="1088231"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231"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 scene art</a:t>
            </a:r>
          </a:p>
        </p:txBody>
      </p:sp>
      <p:sp>
        <p:nvSpPr>
          <p:cNvPr id="2" name="Divider text"/>
          <p:cNvSpPr>
            <a:spLocks noGrp="1"/>
          </p:cNvSpPr>
          <p:nvPr>
            <p:ph type="ctrTitle" hasCustomPrompt="1"/>
          </p:nvPr>
        </p:nvSpPr>
        <p:spPr bwMode="gray">
          <a:xfrm>
            <a:off x="503869" y="1375046"/>
            <a:ext cx="11182288" cy="677108"/>
          </a:xfrm>
        </p:spPr>
        <p:txBody>
          <a:bodyPr anchor="t" anchorCtr="0">
            <a:noAutofit/>
          </a:bodyPr>
          <a:lstStyle>
            <a:lvl1pPr>
              <a:defRPr sz="4399">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556508311"/>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06488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3869" y="1620000"/>
            <a:ext cx="11183565"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4271410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text: 2 columns">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3869" y="1620000"/>
            <a:ext cx="5326613"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 column 1"/>
          <p:cNvSpPr>
            <a:spLocks noGrp="1"/>
          </p:cNvSpPr>
          <p:nvPr>
            <p:ph type="body" sz="quarter" idx="11" hasCustomPrompt="1"/>
          </p:nvPr>
        </p:nvSpPr>
        <p:spPr>
          <a:xfrm>
            <a:off x="6360820" y="1620000"/>
            <a:ext cx="5326613"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0524560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4361" y="1620000"/>
            <a:ext cx="3563072"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4115" y="1620000"/>
            <a:ext cx="3563072"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3869" y="1620000"/>
            <a:ext cx="3563072"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0875725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2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3869" y="4770000"/>
            <a:ext cx="5326613" cy="108000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869" y="1620000"/>
            <a:ext cx="5326613" cy="2631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6360820" y="4770000"/>
            <a:ext cx="5326613" cy="108000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6360820" y="1620000"/>
            <a:ext cx="5326613" cy="2631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1537887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2000" cy="3430800"/>
          </a:xfrm>
          <a:noFill/>
        </p:spPr>
        <p:txBody>
          <a:bodyPr tIns="324000"/>
          <a:lstStyle>
            <a:lvl1pPr marL="0" marR="0" indent="0" algn="ctr" defTabSz="1088231"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231"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3869" y="1375046"/>
            <a:ext cx="11182288" cy="677108"/>
          </a:xfrm>
        </p:spPr>
        <p:txBody>
          <a:bodyPr anchor="t" anchorCtr="0">
            <a:noAutofit/>
          </a:bodyPr>
          <a:lstStyle>
            <a:lvl1pPr>
              <a:defRPr sz="4399">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53513216"/>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3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3869" y="4354922"/>
            <a:ext cx="3390317" cy="1495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869" y="1620000"/>
            <a:ext cx="3390317" cy="2232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8297116" y="4354922"/>
            <a:ext cx="3390317" cy="1495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8297116" y="1620000"/>
            <a:ext cx="3390317" cy="2232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4400493" y="4354922"/>
            <a:ext cx="3390317" cy="1495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4400493" y="1620000"/>
            <a:ext cx="3390317" cy="2232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29133203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4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3869" y="3878221"/>
            <a:ext cx="2414971" cy="1971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869" y="1620000"/>
            <a:ext cx="2414971"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9272462" y="3878222"/>
            <a:ext cx="2414971" cy="1971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2462" y="1620000"/>
            <a:ext cx="2414971"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3426734" y="3878222"/>
            <a:ext cx="2414971" cy="1971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6734" y="1620000"/>
            <a:ext cx="2414971"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3" name="Text placeholder - column 2"/>
          <p:cNvSpPr>
            <a:spLocks noGrp="1"/>
          </p:cNvSpPr>
          <p:nvPr>
            <p:ph type="body" sz="quarter" idx="17" hasCustomPrompt="1"/>
          </p:nvPr>
        </p:nvSpPr>
        <p:spPr>
          <a:xfrm>
            <a:off x="6349599" y="3878222"/>
            <a:ext cx="2414971" cy="1971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49599" y="1620000"/>
            <a:ext cx="2414971"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11115731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69" y="1800001"/>
            <a:ext cx="11182288" cy="3285032"/>
          </a:xfrm>
        </p:spPr>
        <p:txBody>
          <a:bodyPr/>
          <a:lstStyle>
            <a:lvl1pPr marL="395802" indent="-395802">
              <a:lnSpc>
                <a:spcPct val="90000"/>
              </a:lnSpc>
              <a:spcBef>
                <a:spcPts val="600"/>
              </a:spcBef>
              <a:defRPr sz="5997" b="1"/>
            </a:lvl1pPr>
            <a:lvl2pPr marL="395802" indent="0">
              <a:buNone/>
              <a:defRPr sz="1200"/>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1"/>
          <p:cNvSpPr>
            <a:spLocks noGrp="1"/>
          </p:cNvSpPr>
          <p:nvPr>
            <p:ph type="title" hasCustomPrompt="1"/>
          </p:nvPr>
        </p:nvSpPr>
        <p:spPr/>
        <p:txBody>
          <a:bodyPr/>
          <a:lstStyle/>
          <a:p>
            <a:r>
              <a:rPr lang="en-US" noProof="0" dirty="0"/>
              <a:t>Insert page title (sentence case)</a:t>
            </a:r>
            <a:endParaRPr lang="en-US" dirty="0"/>
          </a:p>
        </p:txBody>
      </p:sp>
      <p:grpSp>
        <p:nvGrpSpPr>
          <p:cNvPr id="3" name="Group 2"/>
          <p:cNvGrpSpPr/>
          <p:nvPr userDrawn="1"/>
        </p:nvGrpSpPr>
        <p:grpSpPr>
          <a:xfrm>
            <a:off x="-1" y="0"/>
            <a:ext cx="12192001" cy="251942"/>
            <a:chOff x="-1" y="0"/>
            <a:chExt cx="12195176" cy="251942"/>
          </a:xfrm>
        </p:grpSpPr>
        <p:sp>
          <p:nvSpPr>
            <p:cNvPr id="9" name="Rectangle 8"/>
            <p:cNvSpPr/>
            <p:nvPr userDrawn="1"/>
          </p:nvSpPr>
          <p:spPr bwMode="gray">
            <a:xfrm>
              <a:off x="-1" y="0"/>
              <a:ext cx="12195175" cy="251942"/>
            </a:xfrm>
            <a:prstGeom prst="rect">
              <a:avLst/>
            </a:prstGeom>
            <a:solidFill>
              <a:schemeClr val="bg1"/>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4" name="Secondary Motion Band"/>
            <p:cNvGrpSpPr/>
            <p:nvPr userDrawn="1"/>
          </p:nvGrpSpPr>
          <p:grpSpPr>
            <a:xfrm>
              <a:off x="10682127" y="0"/>
              <a:ext cx="1513048" cy="251942"/>
              <a:chOff x="10682127" y="0"/>
              <a:chExt cx="1513048" cy="252000"/>
            </a:xfrm>
          </p:grpSpPr>
          <p:sp>
            <p:nvSpPr>
              <p:cNvPr id="6" name="Rectangle 5"/>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 name="Rectangle 6"/>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8" name="Rectangle 7"/>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9937305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text with image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25059" y="252000"/>
            <a:ext cx="4066941" cy="6606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503868" y="1620000"/>
            <a:ext cx="7090154"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2"/>
          <p:cNvSpPr>
            <a:spLocks noGrp="1"/>
          </p:cNvSpPr>
          <p:nvPr>
            <p:ph type="title" hasCustomPrompt="1"/>
          </p:nvPr>
        </p:nvSpPr>
        <p:spPr>
          <a:xfrm>
            <a:off x="503870" y="504000"/>
            <a:ext cx="709015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80578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text with image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6109584" y="252000"/>
            <a:ext cx="6082416" cy="6606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503868" y="1620000"/>
            <a:ext cx="5110669"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1"/>
          <p:cNvSpPr>
            <a:spLocks noGrp="1"/>
          </p:cNvSpPr>
          <p:nvPr>
            <p:ph type="title" hasCustomPrompt="1"/>
          </p:nvPr>
        </p:nvSpPr>
        <p:spPr>
          <a:xfrm>
            <a:off x="503870" y="504000"/>
            <a:ext cx="5110669"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7430194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mage with motion band">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2" y="252000"/>
            <a:ext cx="12192000" cy="6606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35815306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_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2" y="0"/>
            <a:ext cx="12192000" cy="6858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409116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ext and screenshot">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6360820" y="1601628"/>
            <a:ext cx="5326613" cy="4230000"/>
          </a:xfrm>
          <a:solidFill>
            <a:schemeClr val="tx2">
              <a:alpha val="70000"/>
            </a:schemeClr>
          </a:solidFill>
        </p:spPr>
        <p:txBody>
          <a:bodyPr vert="horz" lIns="0" tIns="1512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3"/>
          <p:cNvSpPr>
            <a:spLocks noGrp="1"/>
          </p:cNvSpPr>
          <p:nvPr>
            <p:ph type="body" sz="quarter" idx="10" hasCustomPrompt="1"/>
          </p:nvPr>
        </p:nvSpPr>
        <p:spPr>
          <a:xfrm>
            <a:off x="503869" y="1620000"/>
            <a:ext cx="5326613"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802303718"/>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03869" y="1620000"/>
            <a:ext cx="11182288" cy="4230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1"/>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361520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2_Copyright">
    <p:spTree>
      <p:nvGrpSpPr>
        <p:cNvPr id="1" name=""/>
        <p:cNvGrpSpPr/>
        <p:nvPr/>
      </p:nvGrpSpPr>
      <p:grpSpPr>
        <a:xfrm>
          <a:off x="0" y="0"/>
          <a:ext cx="0" cy="0"/>
          <a:chOff x="0" y="0"/>
          <a:chExt cx="0" cy="0"/>
        </a:xfrm>
      </p:grpSpPr>
      <p:sp>
        <p:nvSpPr>
          <p:cNvPr id="4" name="TextBox 3"/>
          <p:cNvSpPr txBox="1"/>
          <p:nvPr/>
        </p:nvSpPr>
        <p:spPr bwMode="gray">
          <a:xfrm>
            <a:off x="503868" y="1620000"/>
            <a:ext cx="11182288" cy="3153980"/>
          </a:xfrm>
          <a:prstGeom prst="rect">
            <a:avLst/>
          </a:prstGeom>
          <a:noFill/>
        </p:spPr>
        <p:txBody>
          <a:bodyPr wrap="square" lIns="0" tIns="0" rIns="0" bIns="0" rtlCol="0">
            <a:spAutoFit/>
          </a:bodyPr>
          <a:lstStyle/>
          <a:p>
            <a:pPr>
              <a:spcBef>
                <a:spcPts val="1200"/>
              </a:spcBef>
            </a:pPr>
            <a:r>
              <a:rPr lang="en-US" sz="11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a:t>
            </a:r>
            <a:r>
              <a:rPr lang="en-US" sz="1100" kern="1200" dirty="0" err="1">
                <a:solidFill>
                  <a:schemeClr val="tx1"/>
                </a:solidFill>
                <a:latin typeface="Arial"/>
                <a:ea typeface="Arial Unicode MS" panose="020B0604020202020204" pitchFamily="34" charset="-128"/>
                <a:cs typeface="+mn-cs"/>
              </a:rPr>
              <a:t>exClick</a:t>
            </a:r>
            <a:r>
              <a:rPr lang="en-US" sz="1100" kern="1200" dirty="0">
                <a:solidFill>
                  <a:schemeClr val="tx1"/>
                </a:solidFill>
                <a:latin typeface="Arial"/>
                <a:ea typeface="Arial Unicode MS" panose="020B0604020202020204" pitchFamily="34" charset="-128"/>
                <a:cs typeface="+mn-cs"/>
              </a:rPr>
              <a:t> permission of SAP SE or an SAP affiliate company.</a:t>
            </a:r>
          </a:p>
          <a:p>
            <a:pPr>
              <a:spcBef>
                <a:spcPts val="1200"/>
              </a:spcBef>
            </a:pPr>
            <a:r>
              <a:rPr lang="en-US" sz="11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of other software vendors. National product specifications may vary.</a:t>
            </a:r>
          </a:p>
          <a:p>
            <a:pPr>
              <a:spcBef>
                <a:spcPts val="1200"/>
              </a:spcBef>
            </a:pPr>
            <a:r>
              <a:rPr lang="en-US" sz="11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set forth in the </a:t>
            </a:r>
            <a:r>
              <a:rPr lang="en-US" sz="1100" kern="1200" dirty="0" err="1">
                <a:solidFill>
                  <a:schemeClr val="tx1"/>
                </a:solidFill>
                <a:latin typeface="Arial"/>
                <a:ea typeface="Arial Unicode MS" panose="020B0604020202020204" pitchFamily="34" charset="-128"/>
                <a:cs typeface="+mn-cs"/>
              </a:rPr>
              <a:t>exClick</a:t>
            </a:r>
            <a:r>
              <a:rPr lang="en-US" sz="1100" kern="1200" dirty="0">
                <a:solidFill>
                  <a:schemeClr val="tx1"/>
                </a:solidFill>
                <a:latin typeface="Arial"/>
                <a:ea typeface="Arial Unicode MS" panose="020B0604020202020204" pitchFamily="34" charset="-128"/>
                <a:cs typeface="+mn-cs"/>
              </a:rPr>
              <a:t> warranty statements accompanying such products and services, if any. Nothing herein should be construed as constituting an additional warranty. </a:t>
            </a:r>
          </a:p>
          <a:p>
            <a:pPr>
              <a:spcBef>
                <a:spcPts val="1200"/>
              </a:spcBef>
            </a:pPr>
            <a:r>
              <a:rPr lang="en-US" sz="11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1200"/>
              </a:spcBef>
            </a:pPr>
            <a:r>
              <a:rPr lang="en-US" sz="11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in Germany and other countries. All other product and service names mentioned are the trademarks of their respective companies.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See </a:t>
            </a:r>
            <a:r>
              <a:rPr lang="en-US" sz="1100" kern="1200" dirty="0">
                <a:solidFill>
                  <a:schemeClr val="tx2"/>
                </a:solidFill>
                <a:latin typeface="Arial"/>
                <a:ea typeface="Arial Unicode MS" panose="020B0604020202020204" pitchFamily="34" charset="-128"/>
                <a:cs typeface="+mn-cs"/>
                <a:hlinkClick r:id="rId2"/>
              </a:rPr>
              <a:t>http://global.sap.com/corporate-en/legal/copyright/index.epx</a:t>
            </a:r>
            <a:r>
              <a:rPr lang="en-US" sz="1100" kern="1200" dirty="0">
                <a:solidFill>
                  <a:schemeClr val="tx2"/>
                </a:solidFill>
                <a:latin typeface="Arial"/>
                <a:ea typeface="Arial Unicode MS" panose="020B0604020202020204" pitchFamily="34" charset="-128"/>
                <a:cs typeface="+mn-cs"/>
              </a:rPr>
              <a:t> </a:t>
            </a:r>
            <a:r>
              <a:rPr lang="en-US" sz="1100" kern="1200" dirty="0">
                <a:solidFill>
                  <a:schemeClr val="tx1"/>
                </a:solidFill>
                <a:latin typeface="Arial"/>
                <a:ea typeface="Arial Unicode MS" panose="020B0604020202020204" pitchFamily="34" charset="-128"/>
                <a:cs typeface="+mn-cs"/>
              </a:rPr>
              <a:t>for additional trademark information and notices.</a:t>
            </a:r>
          </a:p>
        </p:txBody>
      </p:sp>
      <p:sp>
        <p:nvSpPr>
          <p:cNvPr id="5" name="TextBox 4"/>
          <p:cNvSpPr txBox="1"/>
          <p:nvPr userDrawn="1"/>
        </p:nvSpPr>
        <p:spPr bwMode="gray">
          <a:xfrm>
            <a:off x="503869" y="719834"/>
            <a:ext cx="9538190" cy="369246"/>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2399" b="0" noProof="0" dirty="0"/>
              <a:t>© 2017 SAP SE or an SAP affiliate company. All rights reserved.</a:t>
            </a:r>
          </a:p>
        </p:txBody>
      </p:sp>
      <p:grpSp>
        <p:nvGrpSpPr>
          <p:cNvPr id="6" name="Secondary Motion Band"/>
          <p:cNvGrpSpPr/>
          <p:nvPr userDrawn="1"/>
        </p:nvGrpSpPr>
        <p:grpSpPr>
          <a:xfrm>
            <a:off x="10679346" y="0"/>
            <a:ext cx="1512654" cy="251942"/>
            <a:chOff x="10682127" y="0"/>
            <a:chExt cx="1513048" cy="252000"/>
          </a:xfrm>
        </p:grpSpPr>
        <p:sp>
          <p:nvSpPr>
            <p:cNvPr id="7" name="Rectangle 6"/>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8" name="Rectangle 7"/>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9" name="Rectangle 8"/>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285153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799772188"/>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Cover without Image">
    <p:spTree>
      <p:nvGrpSpPr>
        <p:cNvPr id="1" name=""/>
        <p:cNvGrpSpPr/>
        <p:nvPr/>
      </p:nvGrpSpPr>
      <p:grpSpPr>
        <a:xfrm>
          <a:off x="0" y="0"/>
          <a:ext cx="0" cy="0"/>
          <a:chOff x="0" y="0"/>
          <a:chExt cx="0" cy="0"/>
        </a:xfrm>
      </p:grpSpPr>
      <p:sp>
        <p:nvSpPr>
          <p:cNvPr id="24" name="Classification"/>
          <p:cNvSpPr txBox="1"/>
          <p:nvPr userDrawn="1"/>
        </p:nvSpPr>
        <p:spPr>
          <a:xfrm>
            <a:off x="287926" y="5093865"/>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Arrow Energy</a:t>
            </a:r>
          </a:p>
        </p:txBody>
      </p:sp>
      <p:sp>
        <p:nvSpPr>
          <p:cNvPr id="6" name="Speaker"/>
          <p:cNvSpPr>
            <a:spLocks noGrp="1"/>
          </p:cNvSpPr>
          <p:nvPr userDrawn="1">
            <p:ph type="subTitle" idx="1" hasCustomPrompt="1"/>
          </p:nvPr>
        </p:nvSpPr>
        <p:spPr bwMode="black">
          <a:xfrm>
            <a:off x="287924" y="4268504"/>
            <a:ext cx="11624973"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4" name="Title 3"/>
          <p:cNvSpPr>
            <a:spLocks noGrp="1"/>
          </p:cNvSpPr>
          <p:nvPr>
            <p:ph type="title" hasCustomPrompt="1"/>
          </p:nvPr>
        </p:nvSpPr>
        <p:spPr>
          <a:xfrm>
            <a:off x="287925" y="2706317"/>
            <a:ext cx="11624973" cy="997196"/>
          </a:xfrm>
        </p:spPr>
        <p:txBody>
          <a:bodyPr>
            <a:noAutofit/>
          </a:bodyPr>
          <a:lstStyle>
            <a:lvl1pPr>
              <a:lnSpc>
                <a:spcPct val="90000"/>
              </a:lnSpc>
              <a:defRPr sz="3599"/>
            </a:lvl1pPr>
          </a:lstStyle>
          <a:p>
            <a:pPr fontAlgn="base">
              <a:spcBef>
                <a:spcPct val="50000"/>
              </a:spcBef>
              <a:spcAft>
                <a:spcPct val="0"/>
              </a:spcAft>
              <a:buClr>
                <a:srgbClr val="F0AB00"/>
              </a:buClr>
              <a:buSzPct val="80000"/>
            </a:pPr>
            <a:r>
              <a:rPr lang="en-US" sz="3599" dirty="0"/>
              <a:t>Presentation Title </a:t>
            </a:r>
            <a:br>
              <a:rPr lang="en-US" sz="3599" dirty="0"/>
            </a:br>
            <a:r>
              <a:rPr lang="en-US" sz="3599" dirty="0"/>
              <a:t>Goes Here and Here.</a:t>
            </a:r>
            <a:endParaRPr lang="de-DE" sz="3599" kern="0" dirty="0" err="1">
              <a:ea typeface="Arial Unicode MS" pitchFamily="34" charset="-128"/>
              <a:cs typeface="Arial Unicode MS" pitchFamily="34" charset="-128"/>
            </a:endParaRPr>
          </a:p>
        </p:txBody>
      </p:sp>
      <p:pic>
        <p:nvPicPr>
          <p:cNvPr id="11" name="SAP Logo" descr="SAP Logo" title="SAP Logo">
            <a:extLst>
              <a:ext uri="{FF2B5EF4-FFF2-40B4-BE49-F238E27FC236}">
                <a16:creationId xmlns:a16="http://schemas.microsoft.com/office/drawing/2014/main" id="{6F2859FE-B410-4A33-8F65-BF8D846379ED}"/>
              </a:ext>
            </a:extLst>
          </p:cNvPr>
          <p:cNvPicPr>
            <a:picLocks noChangeAspect="1"/>
          </p:cNvPicPr>
          <p:nvPr userDrawn="1"/>
        </p:nvPicPr>
        <p:blipFill>
          <a:blip r:embed="rId2"/>
          <a:stretch>
            <a:fillRect/>
          </a:stretch>
        </p:blipFill>
        <p:spPr>
          <a:xfrm>
            <a:off x="9947961" y="6217668"/>
            <a:ext cx="1963125" cy="360000"/>
          </a:xfrm>
          <a:prstGeom prst="rect">
            <a:avLst/>
          </a:prstGeom>
        </p:spPr>
      </p:pic>
      <p:pic>
        <p:nvPicPr>
          <p:cNvPr id="7" name="SAP Ariba Logo" descr="SAP Ariba Logo" title="SAP Ariba Logo">
            <a:extLst>
              <a:ext uri="{FF2B5EF4-FFF2-40B4-BE49-F238E27FC236}">
                <a16:creationId xmlns:a16="http://schemas.microsoft.com/office/drawing/2014/main" id="{06AF123D-7459-4F1F-9994-80A407155E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7925" y="1880235"/>
            <a:ext cx="1107885" cy="216000"/>
          </a:xfrm>
          <a:prstGeom prst="rect">
            <a:avLst/>
          </a:prstGeom>
        </p:spPr>
      </p:pic>
    </p:spTree>
    <p:extLst>
      <p:ext uri="{BB962C8B-B14F-4D97-AF65-F5344CB8AC3E}">
        <p14:creationId xmlns:p14="http://schemas.microsoft.com/office/powerpoint/2010/main" val="1563321152"/>
      </p:ext>
    </p:extLst>
  </p:cSld>
  <p:clrMapOvr>
    <a:masterClrMapping/>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6" pos="7506">
          <p15:clr>
            <a:srgbClr val="FBAE40"/>
          </p15:clr>
        </p15:guide>
        <p15:guide id="7" orient="horz" pos="414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3_Cover with Pictogram">
    <p:spTree>
      <p:nvGrpSpPr>
        <p:cNvPr id="1" name=""/>
        <p:cNvGrpSpPr/>
        <p:nvPr/>
      </p:nvGrpSpPr>
      <p:grpSpPr>
        <a:xfrm>
          <a:off x="0" y="0"/>
          <a:ext cx="0" cy="0"/>
          <a:chOff x="0" y="0"/>
          <a:chExt cx="0" cy="0"/>
        </a:xfrm>
      </p:grpSpPr>
      <p:pic>
        <p:nvPicPr>
          <p:cNvPr id="9" name="SAP Logo" descr="SAP Logo" title="SAP Logo"/>
          <p:cNvPicPr>
            <a:picLocks noChangeAspect="1"/>
          </p:cNvPicPr>
          <p:nvPr userDrawn="1"/>
        </p:nvPicPr>
        <p:blipFill>
          <a:blip r:embed="rId2"/>
          <a:stretch>
            <a:fillRect/>
          </a:stretch>
        </p:blipFill>
        <p:spPr>
          <a:xfrm>
            <a:off x="9947961" y="6217668"/>
            <a:ext cx="1963125" cy="360000"/>
          </a:xfrm>
          <a:prstGeom prst="rect">
            <a:avLst/>
          </a:prstGeom>
        </p:spPr>
      </p:pic>
      <p:sp>
        <p:nvSpPr>
          <p:cNvPr id="7" name="Pictogram Placeholder"/>
          <p:cNvSpPr>
            <a:spLocks noGrp="1"/>
          </p:cNvSpPr>
          <p:nvPr>
            <p:ph type="pic" sz="quarter" idx="16"/>
          </p:nvPr>
        </p:nvSpPr>
        <p:spPr>
          <a:xfrm>
            <a:off x="6953044" y="963000"/>
            <a:ext cx="4930716" cy="4932000"/>
          </a:xfrm>
        </p:spPr>
        <p:txBody>
          <a:bodyPr/>
          <a:lstStyle/>
          <a:p>
            <a:r>
              <a:rPr lang="en-US"/>
              <a:t>Click icon to add picture</a:t>
            </a:r>
            <a:endParaRPr lang="de-DE" dirty="0"/>
          </a:p>
        </p:txBody>
      </p:sp>
      <p:sp>
        <p:nvSpPr>
          <p:cNvPr id="24" name="Classification"/>
          <p:cNvSpPr txBox="1"/>
          <p:nvPr userDrawn="1"/>
        </p:nvSpPr>
        <p:spPr>
          <a:xfrm>
            <a:off x="287926" y="5093865"/>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Arrow Energy</a:t>
            </a:r>
          </a:p>
        </p:txBody>
      </p:sp>
      <p:sp>
        <p:nvSpPr>
          <p:cNvPr id="6" name="Speaker"/>
          <p:cNvSpPr>
            <a:spLocks noGrp="1"/>
          </p:cNvSpPr>
          <p:nvPr userDrawn="1">
            <p:ph type="subTitle" idx="1" hasCustomPrompt="1"/>
          </p:nvPr>
        </p:nvSpPr>
        <p:spPr bwMode="black">
          <a:xfrm>
            <a:off x="287926" y="4268504"/>
            <a:ext cx="6371771"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8" name="Title 7"/>
          <p:cNvSpPr>
            <a:spLocks noGrp="1"/>
          </p:cNvSpPr>
          <p:nvPr>
            <p:ph type="title" hasCustomPrompt="1"/>
          </p:nvPr>
        </p:nvSpPr>
        <p:spPr>
          <a:xfrm>
            <a:off x="287926" y="2706317"/>
            <a:ext cx="6370341" cy="997196"/>
          </a:xfrm>
        </p:spPr>
        <p:txBody>
          <a:bodyPr>
            <a:noAutofit/>
          </a:bodyPr>
          <a:lstStyle>
            <a:lvl1pPr>
              <a:lnSpc>
                <a:spcPct val="90000"/>
              </a:lnSpc>
              <a:defRPr sz="3599"/>
            </a:lvl1pPr>
          </a:lstStyle>
          <a:p>
            <a:pPr fontAlgn="base">
              <a:spcBef>
                <a:spcPct val="50000"/>
              </a:spcBef>
              <a:spcAft>
                <a:spcPct val="0"/>
              </a:spcAft>
              <a:buClr>
                <a:srgbClr val="F0AB00"/>
              </a:buClr>
              <a:buSzPct val="80000"/>
            </a:pPr>
            <a:r>
              <a:rPr lang="en-US" sz="3599" dirty="0"/>
              <a:t>Presentation Title </a:t>
            </a:r>
            <a:br>
              <a:rPr lang="en-US" sz="3599" dirty="0"/>
            </a:br>
            <a:r>
              <a:rPr lang="en-US" sz="3599" dirty="0"/>
              <a:t>Goes Here and Here.</a:t>
            </a:r>
            <a:endParaRPr lang="de-DE" sz="3599" kern="0" dirty="0" err="1">
              <a:ea typeface="Arial Unicode MS" pitchFamily="34" charset="-128"/>
              <a:cs typeface="Arial Unicode MS" pitchFamily="34" charset="-128"/>
            </a:endParaRPr>
          </a:p>
        </p:txBody>
      </p:sp>
      <p:pic>
        <p:nvPicPr>
          <p:cNvPr id="10" name="SAP Ariba Logo" descr="SAP Ariba Logo" title="SAP Ariba Logo">
            <a:extLst>
              <a:ext uri="{FF2B5EF4-FFF2-40B4-BE49-F238E27FC236}">
                <a16:creationId xmlns:a16="http://schemas.microsoft.com/office/drawing/2014/main" id="{FE8E3BC1-501E-4723-93D4-1D0AA1B1DB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7925" y="1880235"/>
            <a:ext cx="1107885" cy="216000"/>
          </a:xfrm>
          <a:prstGeom prst="rect">
            <a:avLst/>
          </a:prstGeom>
        </p:spPr>
      </p:pic>
    </p:spTree>
    <p:extLst>
      <p:ext uri="{BB962C8B-B14F-4D97-AF65-F5344CB8AC3E}">
        <p14:creationId xmlns:p14="http://schemas.microsoft.com/office/powerpoint/2010/main" val="149534746"/>
      </p:ext>
    </p:extLst>
  </p:cSld>
  <p:clrMapOvr>
    <a:masterClrMapping/>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guide id="7" orient="horz" pos="414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3_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3869" y="3090446"/>
            <a:ext cx="11182288" cy="677108"/>
          </a:xfrm>
        </p:spPr>
        <p:txBody>
          <a:bodyPr anchor="ctr" anchorCtr="0">
            <a:noAutofit/>
          </a:bodyPr>
          <a:lstStyle>
            <a:lvl1pPr>
              <a:defRPr sz="4399">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3884113529"/>
      </p:ext>
    </p:extLst>
  </p:cSld>
  <p:clrMapOvr>
    <a:masterClrMapping/>
  </p:clrMapOvr>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3_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2000" cy="3430800"/>
          </a:xfrm>
          <a:noFill/>
        </p:spPr>
        <p:txBody>
          <a:bodyPr tIns="324000"/>
          <a:lstStyle>
            <a:lvl1pPr marL="0" marR="0" indent="0" algn="ctr" defTabSz="1088231"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231"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3869" y="1375046"/>
            <a:ext cx="11182288" cy="677108"/>
          </a:xfrm>
        </p:spPr>
        <p:txBody>
          <a:bodyPr anchor="t" anchorCtr="0">
            <a:noAutofit/>
          </a:bodyPr>
          <a:lstStyle>
            <a:lvl1pPr>
              <a:defRPr sz="4399">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676132865"/>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 blue">
    <p:bg>
      <p:bgPr>
        <a:solidFill>
          <a:srgbClr val="00195A"/>
        </a:solidFill>
        <a:effectLst/>
      </p:bgPr>
    </p:bg>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70436240"/>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 blue">
    <p:bg>
      <p:bgPr>
        <a:solidFill>
          <a:srgbClr val="00195A"/>
        </a:solidFill>
        <a:effectLst/>
      </p:bgPr>
    </p:bg>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868" y="1620000"/>
            <a:ext cx="11183565"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138199082"/>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69" y="1800000"/>
            <a:ext cx="11182288" cy="3285032"/>
          </a:xfrm>
        </p:spPr>
        <p:txBody>
          <a:bodyPr/>
          <a:lstStyle>
            <a:lvl1pPr marL="395802" indent="-395802">
              <a:lnSpc>
                <a:spcPct val="90000"/>
              </a:lnSpc>
              <a:spcBef>
                <a:spcPts val="600"/>
              </a:spcBef>
              <a:defRPr sz="5997" b="1"/>
            </a:lvl1pPr>
            <a:lvl2pPr marL="395802"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2109223594"/>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 blue">
    <p:bg>
      <p:bgPr>
        <a:solidFill>
          <a:srgbClr val="00195A"/>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69" y="1800000"/>
            <a:ext cx="11182288" cy="3285032"/>
          </a:xfrm>
        </p:spPr>
        <p:txBody>
          <a:bodyPr/>
          <a:lstStyle>
            <a:lvl1pPr marL="395802" indent="-395802">
              <a:lnSpc>
                <a:spcPct val="90000"/>
              </a:lnSpc>
              <a:spcBef>
                <a:spcPts val="600"/>
              </a:spcBef>
              <a:defRPr sz="5997" b="1"/>
            </a:lvl1pPr>
            <a:lvl2pPr marL="395802"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580398158"/>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5059" y="0"/>
            <a:ext cx="4066941" cy="6858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868" y="1620000"/>
            <a:ext cx="7090154"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3870" y="504000"/>
            <a:ext cx="709015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471434494"/>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6001" y="0"/>
            <a:ext cx="6096000" cy="6858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868" y="1620000"/>
            <a:ext cx="5110669"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3870" y="504000"/>
            <a:ext cx="5110669"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769262055"/>
      </p:ext>
    </p:extLst>
  </p:cSld>
  <p:clrMapOvr>
    <a:masterClrMapping/>
  </p:clrMapOvr>
  <p:extLst>
    <p:ext uri="{DCECCB84-F9BA-43D5-87BE-67443E8EF086}">
      <p15:sldGuideLst xmlns:p15="http://schemas.microsoft.com/office/powerpoint/2012/main">
        <p15:guide id="1" pos="3841">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3538">
          <p15:clr>
            <a:srgbClr val="FBAE40"/>
          </p15:clr>
        </p15:guide>
        <p15:guide id="7" pos="31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868" y="1620000"/>
            <a:ext cx="11183565"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32742006"/>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3_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2000" cy="6858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15963812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0820" y="1620000"/>
            <a:ext cx="5326613" cy="4716000"/>
          </a:xfrm>
          <a:solidFill>
            <a:schemeClr val="tx2">
              <a:alpha val="70000"/>
            </a:schemeClr>
          </a:solidFill>
        </p:spPr>
        <p:txBody>
          <a:bodyPr vert="horz" lIns="0" tIns="1512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3869" y="1620000"/>
            <a:ext cx="532661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11087317"/>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3869" y="1620000"/>
            <a:ext cx="11182288" cy="4716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06732345"/>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3_Copyright">
    <p:spTree>
      <p:nvGrpSpPr>
        <p:cNvPr id="1" name=""/>
        <p:cNvGrpSpPr/>
        <p:nvPr/>
      </p:nvGrpSpPr>
      <p:grpSpPr>
        <a:xfrm>
          <a:off x="0" y="0"/>
          <a:ext cx="0" cy="0"/>
          <a:chOff x="0" y="0"/>
          <a:chExt cx="0" cy="0"/>
        </a:xfrm>
      </p:grpSpPr>
      <p:pic>
        <p:nvPicPr>
          <p:cNvPr id="19" name="SAP Logo" descr="SAP Logo" title="SAP Logo"/>
          <p:cNvPicPr>
            <a:picLocks noChangeAspect="1"/>
          </p:cNvPicPr>
          <p:nvPr userDrawn="1"/>
        </p:nvPicPr>
        <p:blipFill>
          <a:blip r:embed="rId2"/>
          <a:stretch>
            <a:fillRect/>
          </a:stretch>
        </p:blipFill>
        <p:spPr>
          <a:xfrm>
            <a:off x="9724667" y="5994000"/>
            <a:ext cx="1963125" cy="360000"/>
          </a:xfrm>
          <a:prstGeom prst="rect">
            <a:avLst/>
          </a:prstGeom>
        </p:spPr>
      </p:pic>
      <p:sp>
        <p:nvSpPr>
          <p:cNvPr id="30" name="Copyright information English"/>
          <p:cNvSpPr txBox="1"/>
          <p:nvPr userDrawn="1"/>
        </p:nvSpPr>
        <p:spPr bwMode="black">
          <a:xfrm>
            <a:off x="503867" y="2645292"/>
            <a:ext cx="5870781" cy="3708708"/>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800" b="0" noProof="0" dirty="0"/>
              <a:t>© 2019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a:t>
            </a:r>
            <a:r>
              <a:rPr lang="en-US" sz="800" kern="1200" dirty="0" err="1">
                <a:solidFill>
                  <a:schemeClr val="tx1"/>
                </a:solidFill>
                <a:latin typeface="Arial"/>
                <a:ea typeface="Arial Unicode MS" panose="020B0604020202020204" pitchFamily="34" charset="-128"/>
                <a:cs typeface="+mn-cs"/>
              </a:rPr>
              <a:t>exClick</a:t>
            </a:r>
            <a:r>
              <a:rPr lang="en-US" sz="800" kern="1200" dirty="0">
                <a:solidFill>
                  <a:schemeClr val="tx1"/>
                </a:solidFill>
                <a:latin typeface="Arial"/>
                <a:ea typeface="Arial Unicode MS" panose="020B0604020202020204" pitchFamily="34" charset="-128"/>
                <a:cs typeface="+mn-cs"/>
              </a:rPr>
              <a:t>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a:t>
            </a:r>
            <a:r>
              <a:rPr lang="en-US" sz="800" kern="1200" dirty="0" err="1">
                <a:solidFill>
                  <a:schemeClr val="tx1"/>
                </a:solidFill>
                <a:latin typeface="Arial"/>
                <a:ea typeface="Arial Unicode MS" panose="020B0604020202020204" pitchFamily="34" charset="-128"/>
                <a:cs typeface="+mn-cs"/>
              </a:rPr>
              <a:t>exClick</a:t>
            </a:r>
            <a:r>
              <a:rPr lang="en-US" sz="800" kern="1200" dirty="0">
                <a:solidFill>
                  <a:schemeClr val="tx1"/>
                </a:solidFill>
                <a:latin typeface="Arial"/>
                <a:ea typeface="Arial Unicode MS" panose="020B0604020202020204" pitchFamily="34" charset="-128"/>
                <a:cs typeface="+mn-cs"/>
              </a:rPr>
              <a:t>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31" name="www.sap.com - contact SAP link">
            <a:hlinkClick r:id="rId4" tooltip="www.sap.com/contactsap"/>
          </p:cNvPr>
          <p:cNvSpPr txBox="1"/>
          <p:nvPr userDrawn="1"/>
        </p:nvSpPr>
        <p:spPr bwMode="black">
          <a:xfrm>
            <a:off x="503107" y="2461399"/>
            <a:ext cx="2214813"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3" name="Linkedin icon with link" descr="Linkedin icon " title="Linkedin icon ">
            <a:hlinkClick r:id="rId5"/>
          </p:cNvPr>
          <p:cNvPicPr>
            <a:picLocks noChangeAspect="1"/>
          </p:cNvPicPr>
          <p:nvPr userDrawn="1"/>
        </p:nvPicPr>
        <p:blipFill>
          <a:blip r:embed="rId6"/>
          <a:stretch>
            <a:fillRect/>
          </a:stretch>
        </p:blipFill>
        <p:spPr>
          <a:xfrm>
            <a:off x="2272551" y="1751480"/>
            <a:ext cx="363505" cy="363600"/>
          </a:xfrm>
          <a:prstGeom prst="ellipse">
            <a:avLst/>
          </a:prstGeom>
        </p:spPr>
      </p:pic>
      <p:pic>
        <p:nvPicPr>
          <p:cNvPr id="14" name="YouTube icon with link">
            <a:hlinkClick r:id="rId7"/>
          </p:cNvPr>
          <p:cNvPicPr>
            <a:picLocks noChangeAspect="1"/>
          </p:cNvPicPr>
          <p:nvPr userDrawn="1"/>
        </p:nvPicPr>
        <p:blipFill rotWithShape="1">
          <a:blip r:embed="rId8"/>
          <a:srcRect l="13793" t="1405" r="17847" b="2165"/>
          <a:stretch/>
        </p:blipFill>
        <p:spPr>
          <a:xfrm>
            <a:off x="1682389" y="1751480"/>
            <a:ext cx="364406" cy="363600"/>
          </a:xfrm>
          <a:prstGeom prst="ellipse">
            <a:avLst/>
          </a:prstGeom>
        </p:spPr>
      </p:pic>
      <p:pic>
        <p:nvPicPr>
          <p:cNvPr id="15" name="Twitter icon with link" descr="Twitter icon" title="Twitter icon">
            <a:hlinkClick r:id="rId9"/>
          </p:cNvPr>
          <p:cNvPicPr>
            <a:picLocks noChangeAspect="1"/>
          </p:cNvPicPr>
          <p:nvPr userDrawn="1"/>
        </p:nvPicPr>
        <p:blipFill>
          <a:blip r:embed="rId10"/>
          <a:stretch>
            <a:fillRect/>
          </a:stretch>
        </p:blipFill>
        <p:spPr>
          <a:xfrm>
            <a:off x="1093128" y="1751480"/>
            <a:ext cx="363505" cy="363600"/>
          </a:xfrm>
          <a:prstGeom prst="ellipse">
            <a:avLst/>
          </a:prstGeom>
        </p:spPr>
      </p:pic>
      <p:pic>
        <p:nvPicPr>
          <p:cNvPr id="16" name="Facebook icon with link">
            <a:hlinkClick r:id="rId11"/>
          </p:cNvPr>
          <p:cNvPicPr>
            <a:picLocks noChangeAspect="1"/>
          </p:cNvPicPr>
          <p:nvPr userDrawn="1"/>
        </p:nvPicPr>
        <p:blipFill>
          <a:blip r:embed="rId12"/>
          <a:stretch>
            <a:fillRect/>
          </a:stretch>
        </p:blipFill>
        <p:spPr>
          <a:xfrm>
            <a:off x="503866" y="1751480"/>
            <a:ext cx="363505" cy="363600"/>
          </a:xfrm>
          <a:prstGeom prst="rect">
            <a:avLst/>
          </a:prstGeom>
        </p:spPr>
      </p:pic>
      <p:sp>
        <p:nvSpPr>
          <p:cNvPr id="37" name="Follow all of SAP"/>
          <p:cNvSpPr txBox="1"/>
          <p:nvPr userDrawn="1"/>
        </p:nvSpPr>
        <p:spPr bwMode="black">
          <a:xfrm>
            <a:off x="503866" y="1461002"/>
            <a:ext cx="1228229"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4E800222-D95D-49AC-BFA2-064F0A24C41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invGray">
          <a:xfrm>
            <a:off x="503869" y="504000"/>
            <a:ext cx="1107885" cy="216000"/>
          </a:xfrm>
          <a:prstGeom prst="rect">
            <a:avLst/>
          </a:prstGeom>
        </p:spPr>
      </p:pic>
    </p:spTree>
    <p:extLst>
      <p:ext uri="{BB962C8B-B14F-4D97-AF65-F5344CB8AC3E}">
        <p14:creationId xmlns:p14="http://schemas.microsoft.com/office/powerpoint/2010/main" val="26834215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pyright German">
    <p:spTree>
      <p:nvGrpSpPr>
        <p:cNvPr id="1" name=""/>
        <p:cNvGrpSpPr/>
        <p:nvPr/>
      </p:nvGrpSpPr>
      <p:grpSpPr>
        <a:xfrm>
          <a:off x="0" y="0"/>
          <a:ext cx="0" cy="0"/>
          <a:chOff x="0" y="0"/>
          <a:chExt cx="0" cy="0"/>
        </a:xfrm>
      </p:grpSpPr>
      <p:pic>
        <p:nvPicPr>
          <p:cNvPr id="19" name="SAP Logo" descr="SAP Logo" title="SAP Logo"/>
          <p:cNvPicPr>
            <a:picLocks noChangeAspect="1"/>
          </p:cNvPicPr>
          <p:nvPr userDrawn="1"/>
        </p:nvPicPr>
        <p:blipFill>
          <a:blip r:embed="rId2"/>
          <a:stretch>
            <a:fillRect/>
          </a:stretch>
        </p:blipFill>
        <p:spPr>
          <a:xfrm>
            <a:off x="9724667" y="5994000"/>
            <a:ext cx="1963125" cy="360000"/>
          </a:xfrm>
          <a:prstGeom prst="rect">
            <a:avLst/>
          </a:prstGeom>
        </p:spPr>
      </p:pic>
      <p:sp>
        <p:nvSpPr>
          <p:cNvPr id="27" name="Copyright information-German"/>
          <p:cNvSpPr txBox="1"/>
          <p:nvPr userDrawn="1"/>
        </p:nvSpPr>
        <p:spPr bwMode="black">
          <a:xfrm>
            <a:off x="503107" y="2645292"/>
            <a:ext cx="6075226" cy="3708708"/>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800" b="0" noProof="0" dirty="0"/>
              <a:t>© 2019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3"/>
              </a:rPr>
              <a:t>www.sap.com/corporate/de/legal/copyright.html</a:t>
            </a:r>
            <a:r>
              <a:rPr lang="de-DE" sz="800" kern="1200" noProof="0" dirty="0">
                <a:solidFill>
                  <a:schemeClr val="tx1"/>
                </a:solidFill>
                <a:effectLst/>
                <a:latin typeface="Arial"/>
                <a:ea typeface="+mn-ea"/>
                <a:cs typeface="+mn-cs"/>
              </a:rPr>
              <a:t>.</a:t>
            </a:r>
          </a:p>
        </p:txBody>
      </p:sp>
      <p:sp>
        <p:nvSpPr>
          <p:cNvPr id="16" name="Copyright information">
            <a:hlinkClick r:id="rId4" tooltip="www.sap.com/contactsap"/>
          </p:cNvPr>
          <p:cNvSpPr txBox="1"/>
          <p:nvPr userDrawn="1"/>
        </p:nvSpPr>
        <p:spPr bwMode="black">
          <a:xfrm>
            <a:off x="503107" y="2461399"/>
            <a:ext cx="2579968"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2" name="Linkedin icon with link" descr="Linkedin icon " title="Linkedin icon ">
            <a:hlinkClick r:id="rId5"/>
          </p:cNvPr>
          <p:cNvPicPr>
            <a:picLocks noChangeAspect="1"/>
          </p:cNvPicPr>
          <p:nvPr userDrawn="1"/>
        </p:nvPicPr>
        <p:blipFill>
          <a:blip r:embed="rId6"/>
          <a:stretch>
            <a:fillRect/>
          </a:stretch>
        </p:blipFill>
        <p:spPr>
          <a:xfrm>
            <a:off x="2272551" y="1751480"/>
            <a:ext cx="363505" cy="363600"/>
          </a:xfrm>
          <a:prstGeom prst="ellipse">
            <a:avLst/>
          </a:prstGeom>
        </p:spPr>
      </p:pic>
      <p:pic>
        <p:nvPicPr>
          <p:cNvPr id="13" name="YouTube icon with link">
            <a:hlinkClick r:id="rId7"/>
          </p:cNvPr>
          <p:cNvPicPr>
            <a:picLocks noChangeAspect="1"/>
          </p:cNvPicPr>
          <p:nvPr userDrawn="1"/>
        </p:nvPicPr>
        <p:blipFill rotWithShape="1">
          <a:blip r:embed="rId8"/>
          <a:srcRect l="13793" t="1405" r="17847" b="2165"/>
          <a:stretch/>
        </p:blipFill>
        <p:spPr>
          <a:xfrm>
            <a:off x="1682389" y="1751480"/>
            <a:ext cx="364406" cy="363600"/>
          </a:xfrm>
          <a:prstGeom prst="ellipse">
            <a:avLst/>
          </a:prstGeom>
        </p:spPr>
      </p:pic>
      <p:pic>
        <p:nvPicPr>
          <p:cNvPr id="14" name="Twitter icon with link" descr="Twitter icon" title="Twitter icon">
            <a:hlinkClick r:id="rId9"/>
          </p:cNvPr>
          <p:cNvPicPr>
            <a:picLocks noChangeAspect="1"/>
          </p:cNvPicPr>
          <p:nvPr userDrawn="1"/>
        </p:nvPicPr>
        <p:blipFill>
          <a:blip r:embed="rId10"/>
          <a:stretch>
            <a:fillRect/>
          </a:stretch>
        </p:blipFill>
        <p:spPr>
          <a:xfrm>
            <a:off x="1093128" y="1751480"/>
            <a:ext cx="363505" cy="363600"/>
          </a:xfrm>
          <a:prstGeom prst="ellipse">
            <a:avLst/>
          </a:prstGeom>
        </p:spPr>
      </p:pic>
      <p:pic>
        <p:nvPicPr>
          <p:cNvPr id="15" name="Facebook icon with link">
            <a:hlinkClick r:id="rId11"/>
          </p:cNvPr>
          <p:cNvPicPr>
            <a:picLocks noChangeAspect="1"/>
          </p:cNvPicPr>
          <p:nvPr userDrawn="1"/>
        </p:nvPicPr>
        <p:blipFill>
          <a:blip r:embed="rId12"/>
          <a:stretch>
            <a:fillRect/>
          </a:stretch>
        </p:blipFill>
        <p:spPr>
          <a:xfrm>
            <a:off x="503866" y="1751480"/>
            <a:ext cx="363505" cy="363600"/>
          </a:xfrm>
          <a:prstGeom prst="rect">
            <a:avLst/>
          </a:prstGeom>
        </p:spPr>
      </p:pic>
      <p:sp>
        <p:nvSpPr>
          <p:cNvPr id="26" name="SAP folgen auf"/>
          <p:cNvSpPr txBox="1"/>
          <p:nvPr userDrawn="1"/>
        </p:nvSpPr>
        <p:spPr bwMode="black">
          <a:xfrm>
            <a:off x="503866" y="1461002"/>
            <a:ext cx="1228229"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SAP Ariba Logo" descr="SAP Ariba Logo" title="SAP Ariba Logo">
            <a:extLst>
              <a:ext uri="{FF2B5EF4-FFF2-40B4-BE49-F238E27FC236}">
                <a16:creationId xmlns:a16="http://schemas.microsoft.com/office/drawing/2014/main" id="{56FA93D9-2EA3-451A-B989-8AB6FA858FA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invGray">
          <a:xfrm>
            <a:off x="503869" y="504000"/>
            <a:ext cx="1107885" cy="216000"/>
          </a:xfrm>
          <a:prstGeom prst="rect">
            <a:avLst/>
          </a:prstGeom>
        </p:spPr>
      </p:pic>
    </p:spTree>
    <p:extLst>
      <p:ext uri="{BB962C8B-B14F-4D97-AF65-F5344CB8AC3E}">
        <p14:creationId xmlns:p14="http://schemas.microsoft.com/office/powerpoint/2010/main" val="118425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0820" y="1620000"/>
            <a:ext cx="532661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3869" y="1620000"/>
            <a:ext cx="532661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902341845"/>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6406" y="6536752"/>
            <a:ext cx="141027"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3923" y="6559835"/>
            <a:ext cx="211596" cy="92333"/>
          </a:xfrm>
          <a:prstGeom prst="rect">
            <a:avLst/>
          </a:prstGeom>
          <a:noFill/>
        </p:spPr>
        <p:txBody>
          <a:bodyPr wrap="none" lIns="0" tIns="0" rIns="0" bIns="0" rtlCol="0">
            <a:spAutoFit/>
          </a:bodyPr>
          <a:lstStyle/>
          <a:p>
            <a:pPr marL="0" marR="0" indent="0" algn="l" defTabSz="1088231"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Public</a:t>
            </a:r>
          </a:p>
        </p:txBody>
      </p:sp>
      <p:sp>
        <p:nvSpPr>
          <p:cNvPr id="10" name="Copyright"/>
          <p:cNvSpPr txBox="1"/>
          <p:nvPr userDrawn="1"/>
        </p:nvSpPr>
        <p:spPr bwMode="black">
          <a:xfrm>
            <a:off x="503870" y="6559835"/>
            <a:ext cx="2269088" cy="184666"/>
          </a:xfrm>
          <a:prstGeom prst="rect">
            <a:avLst/>
          </a:prstGeom>
          <a:noFill/>
        </p:spPr>
        <p:txBody>
          <a:bodyPr wrap="square" lIns="0" tIns="0" rIns="0" bIns="0" rtlCol="0">
            <a:spAutoFit/>
          </a:bodyPr>
          <a:lstStyle/>
          <a:p>
            <a:pPr marL="84096" marR="0" indent="-84096" algn="l" defTabSz="1088231"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2020-2021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3870" y="1620000"/>
            <a:ext cx="11183564"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3870" y="504000"/>
            <a:ext cx="11183564"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401894390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 id="2147483706" r:id="rId42"/>
    <p:sldLayoutId id="2147483707" r:id="rId43"/>
    <p:sldLayoutId id="2147483708" r:id="rId44"/>
    <p:sldLayoutId id="2147483709" r:id="rId45"/>
    <p:sldLayoutId id="2147483713" r:id="rId46"/>
    <p:sldLayoutId id="2147483743" r:id="rId47"/>
    <p:sldLayoutId id="2147483716" r:id="rId48"/>
    <p:sldLayoutId id="2147483717" r:id="rId49"/>
    <p:sldLayoutId id="2147483718" r:id="rId50"/>
    <p:sldLayoutId id="2147483719" r:id="rId51"/>
    <p:sldLayoutId id="2147483720" r:id="rId52"/>
    <p:sldLayoutId id="2147483721" r:id="rId53"/>
    <p:sldLayoutId id="2147483722" r:id="rId54"/>
    <p:sldLayoutId id="2147483723" r:id="rId55"/>
    <p:sldLayoutId id="2147483724" r:id="rId56"/>
    <p:sldLayoutId id="2147483725" r:id="rId57"/>
    <p:sldLayoutId id="2147483726" r:id="rId58"/>
    <p:sldLayoutId id="2147483727" r:id="rId59"/>
    <p:sldLayoutId id="2147483728" r:id="rId60"/>
    <p:sldLayoutId id="2147483729" r:id="rId61"/>
    <p:sldLayoutId id="2147483730" r:id="rId62"/>
    <p:sldLayoutId id="2147483731" r:id="rId63"/>
    <p:sldLayoutId id="2147483732" r:id="rId64"/>
    <p:sldLayoutId id="2147483733" r:id="rId65"/>
    <p:sldLayoutId id="2147483734" r:id="rId66"/>
    <p:sldLayoutId id="2147483735" r:id="rId67"/>
    <p:sldLayoutId id="2147483736" r:id="rId68"/>
    <p:sldLayoutId id="2147483740" r:id="rId69"/>
    <p:sldLayoutId id="2147483662" r:id="rId70"/>
    <p:sldLayoutId id="2147483663" r:id="rId71"/>
    <p:sldLayoutId id="2147483665" r:id="rId72"/>
    <p:sldLayoutId id="2147483666" r:id="rId73"/>
    <p:sldLayoutId id="2147483668" r:id="rId74"/>
    <p:sldLayoutId id="2147483670" r:id="rId75"/>
    <p:sldLayoutId id="2147483676" r:id="rId76"/>
    <p:sldLayoutId id="2147483677" r:id="rId77"/>
    <p:sldLayoutId id="2147483678" r:id="rId78"/>
    <p:sldLayoutId id="2147483679" r:id="rId79"/>
    <p:sldLayoutId id="2147483680" r:id="rId80"/>
    <p:sldLayoutId id="2147483681" r:id="rId81"/>
    <p:sldLayoutId id="2147483682" r:id="rId82"/>
    <p:sldLayoutId id="2147483685" r:id="rId83"/>
    <p:sldLayoutId id="2147483686" r:id="rId84"/>
  </p:sldLayoutIdLst>
  <p:hf hdr="0" ftr="0" dt="0"/>
  <p:txStyles>
    <p:titleStyle>
      <a:lvl1pPr algn="l" defTabSz="1088231" rtl="0" eaLnBrk="1" latinLnBrk="0" hangingPunct="1">
        <a:spcBef>
          <a:spcPct val="0"/>
        </a:spcBef>
        <a:buNone/>
        <a:defRPr sz="2399" b="1" kern="1200" baseline="0">
          <a:solidFill>
            <a:schemeClr val="tx1"/>
          </a:solidFill>
          <a:latin typeface="+mj-lt"/>
          <a:ea typeface="+mj-ea"/>
          <a:cs typeface="+mj-cs"/>
        </a:defRPr>
      </a:lvl1pPr>
    </p:titleStyle>
    <p:bodyStyle>
      <a:lvl1pPr marL="0" indent="0" algn="l" defTabSz="1088231" rtl="0" eaLnBrk="1" latinLnBrk="0" hangingPunct="1">
        <a:spcBef>
          <a:spcPts val="1799"/>
        </a:spcBef>
        <a:buClr>
          <a:schemeClr val="accent1"/>
        </a:buClr>
        <a:buSzPct val="80000"/>
        <a:buFontTx/>
        <a:buNone/>
        <a:defRPr sz="1999" b="0" kern="1200">
          <a:solidFill>
            <a:schemeClr val="tx1"/>
          </a:solidFill>
          <a:latin typeface="+mn-lt"/>
          <a:ea typeface="+mn-ea"/>
          <a:cs typeface="+mn-cs"/>
        </a:defRPr>
      </a:lvl1pPr>
      <a:lvl2pPr marL="179910" indent="-179910" algn="l" defTabSz="1088231" rtl="0" eaLnBrk="1" latinLnBrk="0" hangingPunct="1">
        <a:spcBef>
          <a:spcPts val="600"/>
        </a:spcBef>
        <a:buClr>
          <a:schemeClr val="accent1"/>
        </a:buClr>
        <a:buSzPct val="100000"/>
        <a:buFont typeface="Wingdings" pitchFamily="2" charset="2"/>
        <a:buChar char="§"/>
        <a:defRPr sz="1799" kern="1200">
          <a:solidFill>
            <a:schemeClr val="tx1"/>
          </a:solidFill>
          <a:latin typeface="+mn-lt"/>
          <a:ea typeface="+mn-ea"/>
          <a:cs typeface="+mn-cs"/>
        </a:defRPr>
      </a:lvl2pPr>
      <a:lvl3pPr marL="358667" indent="-179334" algn="l" defTabSz="1088231" rtl="0" eaLnBrk="1" latinLnBrk="0" hangingPunct="1">
        <a:spcBef>
          <a:spcPts val="300"/>
        </a:spcBef>
        <a:buClr>
          <a:schemeClr val="tx1"/>
        </a:buClr>
        <a:buSzPct val="100000"/>
        <a:buFont typeface="Arial" panose="020B0604020202020204" pitchFamily="34" charset="0"/>
        <a:buChar char="–"/>
        <a:defRPr lang="en-US" sz="1799" kern="1200" noProof="0" dirty="0" smtClean="0">
          <a:solidFill>
            <a:schemeClr val="tx1"/>
          </a:solidFill>
          <a:latin typeface="+mn-lt"/>
          <a:ea typeface="+mn-ea"/>
          <a:cs typeface="+mn-cs"/>
        </a:defRPr>
      </a:lvl3pPr>
      <a:lvl4pPr marL="539730" indent="-179910" algn="l" defTabSz="1088231"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p:bodyStyle>
    <p:otherStyle>
      <a:defPPr>
        <a:defRPr lang="de-DE"/>
      </a:defPPr>
      <a:lvl1pPr marL="0" algn="l" defTabSz="1088231" rtl="0" eaLnBrk="1" latinLnBrk="0" hangingPunct="1">
        <a:defRPr sz="2099" kern="1200">
          <a:solidFill>
            <a:schemeClr val="tx1"/>
          </a:solidFill>
          <a:latin typeface="+mn-lt"/>
          <a:ea typeface="+mn-ea"/>
          <a:cs typeface="+mn-cs"/>
        </a:defRPr>
      </a:lvl1pPr>
      <a:lvl2pPr marL="544116" algn="l" defTabSz="1088231" rtl="0" eaLnBrk="1" latinLnBrk="0" hangingPunct="1">
        <a:defRPr sz="2099" kern="1200">
          <a:solidFill>
            <a:schemeClr val="tx1"/>
          </a:solidFill>
          <a:latin typeface="+mn-lt"/>
          <a:ea typeface="+mn-ea"/>
          <a:cs typeface="+mn-cs"/>
        </a:defRPr>
      </a:lvl2pPr>
      <a:lvl3pPr marL="1088231" algn="l" defTabSz="1088231" rtl="0" eaLnBrk="1" latinLnBrk="0" hangingPunct="1">
        <a:defRPr sz="2099" kern="1200">
          <a:solidFill>
            <a:schemeClr val="tx1"/>
          </a:solidFill>
          <a:latin typeface="+mn-lt"/>
          <a:ea typeface="+mn-ea"/>
          <a:cs typeface="+mn-cs"/>
        </a:defRPr>
      </a:lvl3pPr>
      <a:lvl4pPr marL="1632347" algn="l" defTabSz="1088231" rtl="0" eaLnBrk="1" latinLnBrk="0" hangingPunct="1">
        <a:defRPr sz="2099" kern="1200">
          <a:solidFill>
            <a:schemeClr val="tx1"/>
          </a:solidFill>
          <a:latin typeface="+mn-lt"/>
          <a:ea typeface="+mn-ea"/>
          <a:cs typeface="+mn-cs"/>
        </a:defRPr>
      </a:lvl4pPr>
      <a:lvl5pPr marL="2176463" algn="l" defTabSz="1088231" rtl="0" eaLnBrk="1" latinLnBrk="0" hangingPunct="1">
        <a:defRPr sz="2099" kern="1200">
          <a:solidFill>
            <a:schemeClr val="tx1"/>
          </a:solidFill>
          <a:latin typeface="+mn-lt"/>
          <a:ea typeface="+mn-ea"/>
          <a:cs typeface="+mn-cs"/>
        </a:defRPr>
      </a:lvl5pPr>
      <a:lvl6pPr marL="2720580" algn="l" defTabSz="1088231" rtl="0" eaLnBrk="1" latinLnBrk="0" hangingPunct="1">
        <a:defRPr sz="2099" kern="1200">
          <a:solidFill>
            <a:schemeClr val="tx1"/>
          </a:solidFill>
          <a:latin typeface="+mn-lt"/>
          <a:ea typeface="+mn-ea"/>
          <a:cs typeface="+mn-cs"/>
        </a:defRPr>
      </a:lvl6pPr>
      <a:lvl7pPr marL="3264695" algn="l" defTabSz="1088231" rtl="0" eaLnBrk="1" latinLnBrk="0" hangingPunct="1">
        <a:defRPr sz="2099" kern="1200">
          <a:solidFill>
            <a:schemeClr val="tx1"/>
          </a:solidFill>
          <a:latin typeface="+mn-lt"/>
          <a:ea typeface="+mn-ea"/>
          <a:cs typeface="+mn-cs"/>
        </a:defRPr>
      </a:lvl7pPr>
      <a:lvl8pPr marL="3808811" algn="l" defTabSz="1088231" rtl="0" eaLnBrk="1" latinLnBrk="0" hangingPunct="1">
        <a:defRPr sz="2099" kern="1200">
          <a:solidFill>
            <a:schemeClr val="tx1"/>
          </a:solidFill>
          <a:latin typeface="+mn-lt"/>
          <a:ea typeface="+mn-ea"/>
          <a:cs typeface="+mn-cs"/>
        </a:defRPr>
      </a:lvl8pPr>
      <a:lvl9pPr marL="4352927" algn="l" defTabSz="1088231" rtl="0" eaLnBrk="1" latinLnBrk="0" hangingPunct="1">
        <a:defRPr sz="20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8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9.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49.wmf"/><Relationship Id="rId4" Type="http://schemas.openxmlformats.org/officeDocument/2006/relationships/package" Target="../embeddings/Microsoft_Excel_Worksheet.xlsx"/></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3.xml"/><Relationship Id="rId7" Type="http://schemas.openxmlformats.org/officeDocument/2006/relationships/slide" Target="slide8.xml"/><Relationship Id="rId12" Type="http://schemas.openxmlformats.org/officeDocument/2006/relationships/slide" Target="slide5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slide" Target="slide6.xml"/><Relationship Id="rId11" Type="http://schemas.openxmlformats.org/officeDocument/2006/relationships/slide" Target="slide50.xml"/><Relationship Id="rId5" Type="http://schemas.openxmlformats.org/officeDocument/2006/relationships/slide" Target="slide5.xml"/><Relationship Id="rId10" Type="http://schemas.openxmlformats.org/officeDocument/2006/relationships/slide" Target="slide35.xml"/><Relationship Id="rId4" Type="http://schemas.openxmlformats.org/officeDocument/2006/relationships/slide" Target="slide4.xml"/><Relationship Id="rId9" Type="http://schemas.openxmlformats.org/officeDocument/2006/relationships/slide" Target="slide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61.png"/><Relationship Id="rId7"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58.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53.png"/><Relationship Id="rId5" Type="http://schemas.openxmlformats.org/officeDocument/2006/relationships/image" Target="../media/image68.pn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76.png"/><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84.png"/></Relationships>
</file>

<file path=ppt/slides/_rels/slide3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8.xml"/><Relationship Id="rId5" Type="http://schemas.openxmlformats.org/officeDocument/2006/relationships/image" Target="../media/image90.png"/><Relationship Id="rId4" Type="http://schemas.openxmlformats.org/officeDocument/2006/relationships/image" Target="../media/image8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49.wmf"/><Relationship Id="rId4" Type="http://schemas.openxmlformats.org/officeDocument/2006/relationships/package" Target="../embeddings/Microsoft_Excel_Worksheet1.xlsx"/></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8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image" Target="../media/image105.png"/></Relationships>
</file>

<file path=ppt/slides/_rels/slide3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4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image" Target="../media/image115.png"/><Relationship Id="rId4" Type="http://schemas.openxmlformats.org/officeDocument/2006/relationships/image" Target="../media/image114.png"/></Relationships>
</file>

<file path=ppt/slides/_rels/slide4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16.jpg"/></Relationships>
</file>

<file path=ppt/slides/_rels/slide4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46.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4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4.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49.wmf"/><Relationship Id="rId4" Type="http://schemas.openxmlformats.org/officeDocument/2006/relationships/package" Target="../embeddings/Microsoft_Excel_Worksheet2.xlsx"/></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4.gif"/><Relationship Id="rId7" Type="http://schemas.openxmlformats.org/officeDocument/2006/relationships/diagramColors" Target="../diagrams/colors5.xm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13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49.wmf"/><Relationship Id="rId5" Type="http://schemas.openxmlformats.org/officeDocument/2006/relationships/package" Target="../embeddings/Microsoft_Excel_Worksheet3.xlsx"/><Relationship Id="rId4" Type="http://schemas.openxmlformats.org/officeDocument/2006/relationships/image" Target="../media/image14.gif"/></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8.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14.gif"/></Relationships>
</file>

<file path=ppt/slides/_rels/slide5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7.emf"/><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3.xml"/><Relationship Id="rId18" Type="http://schemas.openxmlformats.org/officeDocument/2006/relationships/slide" Target="slide34.xml"/><Relationship Id="rId26" Type="http://schemas.openxmlformats.org/officeDocument/2006/relationships/slide" Target="slide52.xml"/><Relationship Id="rId3" Type="http://schemas.openxmlformats.org/officeDocument/2006/relationships/slide" Target="slide10.xml"/><Relationship Id="rId21" Type="http://schemas.openxmlformats.org/officeDocument/2006/relationships/slide" Target="slide46.xml"/><Relationship Id="rId7" Type="http://schemas.openxmlformats.org/officeDocument/2006/relationships/slide" Target="slide11.xml"/><Relationship Id="rId12" Type="http://schemas.openxmlformats.org/officeDocument/2006/relationships/slide" Target="slide21.xml"/><Relationship Id="rId17" Type="http://schemas.openxmlformats.org/officeDocument/2006/relationships/slide" Target="slide31.xml"/><Relationship Id="rId25" Type="http://schemas.openxmlformats.org/officeDocument/2006/relationships/slide" Target="slide51.xml"/><Relationship Id="rId2" Type="http://schemas.openxmlformats.org/officeDocument/2006/relationships/notesSlide" Target="../notesSlides/notesSlide8.xml"/><Relationship Id="rId16" Type="http://schemas.openxmlformats.org/officeDocument/2006/relationships/slide" Target="slide29.xml"/><Relationship Id="rId20" Type="http://schemas.openxmlformats.org/officeDocument/2006/relationships/slide" Target="slide37.xml"/><Relationship Id="rId1" Type="http://schemas.openxmlformats.org/officeDocument/2006/relationships/slideLayout" Target="../slideLayouts/slideLayout7.xml"/><Relationship Id="rId6" Type="http://schemas.openxmlformats.org/officeDocument/2006/relationships/slide" Target="slide35.xml"/><Relationship Id="rId11" Type="http://schemas.openxmlformats.org/officeDocument/2006/relationships/slide" Target="slide20.xml"/><Relationship Id="rId24" Type="http://schemas.openxmlformats.org/officeDocument/2006/relationships/slide" Target="slide49.xml"/><Relationship Id="rId5" Type="http://schemas.openxmlformats.org/officeDocument/2006/relationships/slide" Target="slide50.xml"/><Relationship Id="rId15" Type="http://schemas.openxmlformats.org/officeDocument/2006/relationships/slide" Target="slide41.xml"/><Relationship Id="rId23" Type="http://schemas.openxmlformats.org/officeDocument/2006/relationships/slide" Target="slide48.xml"/><Relationship Id="rId10" Type="http://schemas.openxmlformats.org/officeDocument/2006/relationships/slide" Target="slide18.xml"/><Relationship Id="rId19" Type="http://schemas.openxmlformats.org/officeDocument/2006/relationships/slide" Target="slide36.xml"/><Relationship Id="rId4" Type="http://schemas.openxmlformats.org/officeDocument/2006/relationships/slide" Target="slide19.xml"/><Relationship Id="rId9" Type="http://schemas.openxmlformats.org/officeDocument/2006/relationships/slide" Target="slide16.xml"/><Relationship Id="rId14" Type="http://schemas.openxmlformats.org/officeDocument/2006/relationships/slide" Target="slide27.xml"/><Relationship Id="rId22" Type="http://schemas.openxmlformats.org/officeDocument/2006/relationships/slide" Target="slide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aker"/>
          <p:cNvSpPr>
            <a:spLocks noGrp="1"/>
          </p:cNvSpPr>
          <p:nvPr>
            <p:ph type="subTitle" idx="1"/>
          </p:nvPr>
        </p:nvSpPr>
        <p:spPr/>
        <p:txBody>
          <a:bodyPr/>
          <a:lstStyle/>
          <a:p>
            <a:r>
              <a:rPr lang="en-US" dirty="0"/>
              <a:t>Speaker’s Name, SAP</a:t>
            </a:r>
          </a:p>
          <a:p>
            <a:pPr lvl="0"/>
            <a:r>
              <a:rPr lang="en-US" dirty="0"/>
              <a:t>Month 00</a:t>
            </a:r>
            <a:r>
              <a:rPr lang="en-US"/>
              <a:t>, 2021</a:t>
            </a:r>
            <a:endParaRPr lang="en-US" dirty="0"/>
          </a:p>
        </p:txBody>
      </p:sp>
      <p:sp>
        <p:nvSpPr>
          <p:cNvPr id="7" name="Title"/>
          <p:cNvSpPr>
            <a:spLocks noGrp="1"/>
          </p:cNvSpPr>
          <p:nvPr>
            <p:ph type="title"/>
          </p:nvPr>
        </p:nvSpPr>
        <p:spPr/>
        <p:txBody>
          <a:bodyPr/>
          <a:lstStyle/>
          <a:p>
            <a:pPr>
              <a:lnSpc>
                <a:spcPct val="100000"/>
              </a:lnSpc>
            </a:pPr>
            <a:r>
              <a:rPr lang="en-US" sz="2800" dirty="0"/>
              <a:t>SAP SCC Order Collaboration</a:t>
            </a:r>
            <a:br>
              <a:rPr lang="en-US" sz="2800" dirty="0"/>
            </a:br>
            <a:r>
              <a:rPr lang="en-US" sz="2800" dirty="0">
                <a:solidFill>
                  <a:schemeClr val="accent1"/>
                </a:solidFill>
              </a:rPr>
              <a:t>Supplier Training Guide</a:t>
            </a:r>
          </a:p>
        </p:txBody>
      </p:sp>
      <p:pic>
        <p:nvPicPr>
          <p:cNvPr id="5" name="Picture Placeholder 4">
            <a:extLst>
              <a:ext uri="{FF2B5EF4-FFF2-40B4-BE49-F238E27FC236}">
                <a16:creationId xmlns:a16="http://schemas.microsoft.com/office/drawing/2014/main" id="{A5F9AED7-083C-40ED-8C7B-9D41FF1319F2}"/>
              </a:ext>
            </a:extLst>
          </p:cNvPr>
          <p:cNvPicPr>
            <a:picLocks noGrp="1" noChangeAspect="1"/>
          </p:cNvPicPr>
          <p:nvPr>
            <p:ph type="pic" sz="quarter" idx="12"/>
          </p:nvPr>
        </p:nvPicPr>
        <p:blipFill>
          <a:blip r:embed="rId2"/>
          <a:srcRect l="68" r="68"/>
          <a:stretch>
            <a:fillRect/>
          </a:stretch>
        </p:blipFill>
        <p:spPr/>
      </p:pic>
      <p:pic>
        <p:nvPicPr>
          <p:cNvPr id="2" name="Picture 2" descr="Logo&#10;&#10;Description automatically generated">
            <a:extLst>
              <a:ext uri="{FF2B5EF4-FFF2-40B4-BE49-F238E27FC236}">
                <a16:creationId xmlns:a16="http://schemas.microsoft.com/office/drawing/2014/main" id="{382760CD-FB6A-4910-95E2-D80CE0284B9C}"/>
              </a:ext>
            </a:extLst>
          </p:cNvPr>
          <p:cNvPicPr>
            <a:picLocks noChangeAspect="1"/>
          </p:cNvPicPr>
          <p:nvPr/>
        </p:nvPicPr>
        <p:blipFill>
          <a:blip r:embed="rId3"/>
          <a:stretch>
            <a:fillRect/>
          </a:stretch>
        </p:blipFill>
        <p:spPr>
          <a:xfrm>
            <a:off x="283560" y="6084149"/>
            <a:ext cx="1387162" cy="567476"/>
          </a:xfrm>
          <a:prstGeom prst="rect">
            <a:avLst/>
          </a:prstGeom>
        </p:spPr>
      </p:pic>
    </p:spTree>
    <p:extLst>
      <p:ext uri="{BB962C8B-B14F-4D97-AF65-F5344CB8AC3E}">
        <p14:creationId xmlns:p14="http://schemas.microsoft.com/office/powerpoint/2010/main" val="4072909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title"/>
          </p:nvPr>
        </p:nvSpPr>
        <p:spPr>
          <a:xfrm>
            <a:off x="503870" y="504000"/>
            <a:ext cx="11183564" cy="369332"/>
          </a:xfrm>
        </p:spPr>
        <p:txBody>
          <a:bodyPr vert="horz" wrap="square" lIns="0" tIns="0" rIns="0" bIns="0" rtlCol="0" anchor="t" anchorCtr="0">
            <a:normAutofit fontScale="90000"/>
          </a:bodyPr>
          <a:lstStyle/>
          <a:p>
            <a:r>
              <a:rPr lang="en-US" sz="4000" dirty="0">
                <a:solidFill>
                  <a:schemeClr val="accent1"/>
                </a:solidFill>
              </a:rPr>
              <a:t>Purchase Order</a:t>
            </a:r>
            <a:br>
              <a:rPr lang="en-US" sz="1300" dirty="0">
                <a:solidFill>
                  <a:schemeClr val="accent1"/>
                </a:solidFill>
                <a:ea typeface="+mj-lt"/>
                <a:cs typeface="+mj-lt"/>
              </a:rPr>
            </a:br>
            <a:r>
              <a:rPr lang="en-US" sz="3100" dirty="0"/>
              <a:t>In this Chapter You Will Learn About …</a:t>
            </a:r>
          </a:p>
          <a:p>
            <a:pPr>
              <a:lnSpc>
                <a:spcPct val="90000"/>
              </a:lnSpc>
            </a:pPr>
            <a:endParaRPr lang="en-US" sz="1300" dirty="0">
              <a:cs typeface="Arial"/>
            </a:endParaRPr>
          </a:p>
        </p:txBody>
      </p:sp>
      <p:graphicFrame>
        <p:nvGraphicFramePr>
          <p:cNvPr id="6" name="TextBox 2">
            <a:extLst>
              <a:ext uri="{FF2B5EF4-FFF2-40B4-BE49-F238E27FC236}">
                <a16:creationId xmlns:a16="http://schemas.microsoft.com/office/drawing/2014/main" id="{4133FCE7-00C7-4F68-9BB4-440F2B2C5875}"/>
              </a:ext>
            </a:extLst>
          </p:cNvPr>
          <p:cNvGraphicFramePr/>
          <p:nvPr>
            <p:extLst>
              <p:ext uri="{D42A27DB-BD31-4B8C-83A1-F6EECF244321}">
                <p14:modId xmlns:p14="http://schemas.microsoft.com/office/powerpoint/2010/main" val="277379540"/>
              </p:ext>
            </p:extLst>
          </p:nvPr>
        </p:nvGraphicFramePr>
        <p:xfrm>
          <a:off x="503869" y="1620000"/>
          <a:ext cx="11182288" cy="471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964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4A79-FCF0-4A26-8593-1AB5B1A89A12}"/>
              </a:ext>
            </a:extLst>
          </p:cNvPr>
          <p:cNvSpPr>
            <a:spLocks noGrp="1"/>
          </p:cNvSpPr>
          <p:nvPr>
            <p:ph type="title"/>
          </p:nvPr>
        </p:nvSpPr>
        <p:spPr>
          <a:xfrm>
            <a:off x="503870" y="504000"/>
            <a:ext cx="11183564" cy="676980"/>
          </a:xfrm>
        </p:spPr>
        <p:txBody>
          <a:bodyPr/>
          <a:lstStyle/>
          <a:p>
            <a:r>
              <a:rPr lang="en-US" dirty="0"/>
              <a:t>Purchase Order</a:t>
            </a:r>
            <a:br>
              <a:rPr lang="en-US" dirty="0"/>
            </a:br>
            <a:r>
              <a:rPr lang="en-US" sz="2000" dirty="0">
                <a:solidFill>
                  <a:schemeClr val="accent1"/>
                </a:solidFill>
              </a:rPr>
              <a:t>General Considerations</a:t>
            </a:r>
          </a:p>
        </p:txBody>
      </p:sp>
      <p:sp>
        <p:nvSpPr>
          <p:cNvPr id="5" name="TextBox 4">
            <a:extLst>
              <a:ext uri="{FF2B5EF4-FFF2-40B4-BE49-F238E27FC236}">
                <a16:creationId xmlns:a16="http://schemas.microsoft.com/office/drawing/2014/main" id="{E84CBC40-7B58-4000-AEF1-62000EB9A042}"/>
              </a:ext>
            </a:extLst>
          </p:cNvPr>
          <p:cNvSpPr txBox="1"/>
          <p:nvPr/>
        </p:nvSpPr>
        <p:spPr>
          <a:xfrm>
            <a:off x="503870" y="1672291"/>
            <a:ext cx="7395099" cy="1000274"/>
          </a:xfrm>
          <a:prstGeom prst="rect">
            <a:avLst/>
          </a:prstGeom>
          <a:noFill/>
        </p:spPr>
        <p:txBody>
          <a:bodyPr wrap="square" lIns="0" tIns="0" rIns="0" bIns="0" rtlCol="0">
            <a:spAutoFit/>
          </a:bodyPr>
          <a:lstStyle/>
          <a:p>
            <a:pPr marL="171450" indent="-171450" fontAlgn="base">
              <a:spcBef>
                <a:spcPct val="50000"/>
              </a:spcBef>
              <a:spcAft>
                <a:spcPct val="0"/>
              </a:spcAft>
              <a:buClr>
                <a:srgbClr val="F0AB00"/>
              </a:buClr>
              <a:buSzPct val="80000"/>
              <a:buFont typeface="Arial" panose="020B0604020202020204" pitchFamily="34" charset="0"/>
              <a:buChar char="•"/>
            </a:pPr>
            <a:r>
              <a:rPr lang="en-US" sz="1300" kern="0" dirty="0">
                <a:ea typeface="Arial Unicode MS" pitchFamily="34" charset="-128"/>
                <a:cs typeface="Arial Unicode MS" pitchFamily="34" charset="-128"/>
              </a:rPr>
              <a:t>PO changes are handled through versions of messages exchange within the network. Differences can be compared between versions in the Ariba Network.</a:t>
            </a:r>
          </a:p>
          <a:p>
            <a:pPr fontAlgn="base">
              <a:spcBef>
                <a:spcPct val="50000"/>
              </a:spcBef>
              <a:spcAft>
                <a:spcPct val="0"/>
              </a:spcAft>
              <a:buClr>
                <a:srgbClr val="F0AB00"/>
              </a:buClr>
              <a:buSzPct val="80000"/>
            </a:pPr>
            <a:endParaRPr lang="en-US" sz="1300"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3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47164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C73C87-748D-4E23-BE16-24FD18691955}"/>
              </a:ext>
            </a:extLst>
          </p:cNvPr>
          <p:cNvPicPr>
            <a:picLocks noChangeAspect="1"/>
          </p:cNvPicPr>
          <p:nvPr/>
        </p:nvPicPr>
        <p:blipFill>
          <a:blip r:embed="rId3"/>
          <a:stretch>
            <a:fillRect/>
          </a:stretch>
        </p:blipFill>
        <p:spPr>
          <a:xfrm>
            <a:off x="4787740" y="3370677"/>
            <a:ext cx="7033117" cy="1821893"/>
          </a:xfrm>
          <a:prstGeom prst="rect">
            <a:avLst/>
          </a:prstGeom>
          <a:ln>
            <a:solidFill>
              <a:schemeClr val="bg2"/>
            </a:solidFill>
          </a:ln>
        </p:spPr>
      </p:pic>
      <p:pic>
        <p:nvPicPr>
          <p:cNvPr id="21" name="Picture 20">
            <a:extLst>
              <a:ext uri="{FF2B5EF4-FFF2-40B4-BE49-F238E27FC236}">
                <a16:creationId xmlns:a16="http://schemas.microsoft.com/office/drawing/2014/main" id="{912C7A4F-93A1-400E-9634-3F558669950D}"/>
              </a:ext>
            </a:extLst>
          </p:cNvPr>
          <p:cNvPicPr>
            <a:picLocks noChangeAspect="1"/>
          </p:cNvPicPr>
          <p:nvPr/>
        </p:nvPicPr>
        <p:blipFill rotWithShape="1">
          <a:blip r:embed="rId4"/>
          <a:srcRect b="6209"/>
          <a:stretch/>
        </p:blipFill>
        <p:spPr>
          <a:xfrm>
            <a:off x="4806791" y="2295050"/>
            <a:ext cx="5529751" cy="957481"/>
          </a:xfrm>
          <a:prstGeom prst="rect">
            <a:avLst/>
          </a:prstGeom>
          <a:ln>
            <a:solidFill>
              <a:schemeClr val="bg2"/>
            </a:solidFill>
          </a:ln>
        </p:spPr>
      </p:pic>
      <p:pic>
        <p:nvPicPr>
          <p:cNvPr id="20" name="Picture 19">
            <a:extLst>
              <a:ext uri="{FF2B5EF4-FFF2-40B4-BE49-F238E27FC236}">
                <a16:creationId xmlns:a16="http://schemas.microsoft.com/office/drawing/2014/main" id="{FCB28A9D-168C-47C7-B24A-FAE3358FC38D}"/>
              </a:ext>
            </a:extLst>
          </p:cNvPr>
          <p:cNvPicPr>
            <a:picLocks noChangeAspect="1"/>
          </p:cNvPicPr>
          <p:nvPr/>
        </p:nvPicPr>
        <p:blipFill>
          <a:blip r:embed="rId5"/>
          <a:stretch>
            <a:fillRect/>
          </a:stretch>
        </p:blipFill>
        <p:spPr>
          <a:xfrm>
            <a:off x="4787740" y="1414793"/>
            <a:ext cx="4073699" cy="769719"/>
          </a:xfrm>
          <a:prstGeom prst="rect">
            <a:avLst/>
          </a:prstGeom>
          <a:ln>
            <a:solidFill>
              <a:schemeClr val="bg2"/>
            </a:solidFill>
          </a:ln>
        </p:spPr>
      </p:pic>
      <p:pic>
        <p:nvPicPr>
          <p:cNvPr id="24" name="Picture 23">
            <a:extLst>
              <a:ext uri="{FF2B5EF4-FFF2-40B4-BE49-F238E27FC236}">
                <a16:creationId xmlns:a16="http://schemas.microsoft.com/office/drawing/2014/main" id="{8C4E4BCF-E3BC-4605-BE50-CDE2CA8071A1}"/>
              </a:ext>
            </a:extLst>
          </p:cNvPr>
          <p:cNvPicPr>
            <a:picLocks noChangeAspect="1"/>
          </p:cNvPicPr>
          <p:nvPr/>
        </p:nvPicPr>
        <p:blipFill rotWithShape="1">
          <a:blip r:embed="rId6"/>
          <a:srcRect t="20348"/>
          <a:stretch/>
        </p:blipFill>
        <p:spPr>
          <a:xfrm>
            <a:off x="4775966" y="5310716"/>
            <a:ext cx="6070760" cy="1028717"/>
          </a:xfrm>
          <a:prstGeom prst="rect">
            <a:avLst/>
          </a:prstGeom>
          <a:ln>
            <a:solidFill>
              <a:schemeClr val="bg2"/>
            </a:solidFill>
          </a:ln>
        </p:spPr>
      </p:pic>
      <p:sp>
        <p:nvSpPr>
          <p:cNvPr id="15" name="TextBox 14"/>
          <p:cNvSpPr txBox="1"/>
          <p:nvPr/>
        </p:nvSpPr>
        <p:spPr>
          <a:xfrm>
            <a:off x="509175" y="1520358"/>
            <a:ext cx="3853275" cy="4042241"/>
          </a:xfrm>
          <a:prstGeom prst="rect">
            <a:avLst/>
          </a:prstGeom>
          <a:noFill/>
        </p:spPr>
        <p:txBody>
          <a:bodyPr wrap="square" lIns="0" tIns="0" rIns="0" bIns="0" rtlCol="0">
            <a:noAutofit/>
          </a:bodyPr>
          <a:lstStyle/>
          <a:p>
            <a:pPr marR="0" lvl="0" algn="l" defTabSz="914400" rtl="0" eaLnBrk="1" fontAlgn="auto" latinLnBrk="0" hangingPunct="1">
              <a:lnSpc>
                <a:spcPts val="1700"/>
              </a:lnSpc>
              <a:spcBef>
                <a:spcPts val="0"/>
              </a:spcBef>
              <a:spcAft>
                <a:spcPts val="600"/>
              </a:spcAft>
              <a:buClr>
                <a:srgbClr val="F0AB00"/>
              </a:buClr>
              <a:buSzPct val="100000"/>
              <a:tabLst/>
              <a:defRPr/>
            </a:pPr>
            <a:r>
              <a:rPr kumimoji="0" lang="en-US" sz="1300" b="0" i="0" u="none" strike="noStrike" kern="1200" cap="none" spc="0" normalizeH="0" baseline="0" noProof="0" dirty="0">
                <a:ln>
                  <a:noFill/>
                </a:ln>
                <a:effectLst/>
                <a:uLnTx/>
                <a:uFillTx/>
                <a:latin typeface="Arial"/>
                <a:ea typeface="+mn-ea"/>
                <a:cs typeface="+mn-cs"/>
              </a:rPr>
              <a:t>From the Homepage:</a:t>
            </a:r>
          </a:p>
          <a:p>
            <a:pPr marL="342900" marR="0" lvl="0" indent="-342900" algn="l" defTabSz="914400" rtl="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300" b="0" i="0" u="none" strike="noStrike" kern="1200" cap="none" spc="0" normalizeH="0" baseline="0" noProof="0" dirty="0">
                <a:ln>
                  <a:noFill/>
                </a:ln>
                <a:effectLst/>
                <a:uLnTx/>
                <a:uFillTx/>
                <a:latin typeface="Arial"/>
                <a:ea typeface="+mn-ea"/>
                <a:cs typeface="+mn-cs"/>
              </a:rPr>
              <a:t>Click </a:t>
            </a:r>
            <a:r>
              <a:rPr kumimoji="0" lang="en-US" sz="1300" b="1" i="0" u="none" strike="noStrike" kern="1200" cap="none" spc="0" normalizeH="0" baseline="0" noProof="0" dirty="0">
                <a:ln>
                  <a:noFill/>
                </a:ln>
                <a:effectLst/>
                <a:uLnTx/>
                <a:uFillTx/>
                <a:latin typeface="Arial"/>
                <a:ea typeface="+mn-ea"/>
                <a:cs typeface="+mn-cs"/>
              </a:rPr>
              <a:t>Workbench</a:t>
            </a:r>
            <a:r>
              <a:rPr kumimoji="0" lang="en-US" sz="1300" b="0" i="0" u="none" strike="noStrike" kern="1200" cap="none" spc="0" normalizeH="0" baseline="0" noProof="0" dirty="0">
                <a:ln>
                  <a:noFill/>
                </a:ln>
                <a:effectLst/>
                <a:uLnTx/>
                <a:uFillTx/>
                <a:latin typeface="Arial"/>
                <a:ea typeface="+mn-ea"/>
                <a:cs typeface="+mn-cs"/>
              </a:rPr>
              <a:t>.</a:t>
            </a:r>
          </a:p>
          <a:p>
            <a:pPr marL="342900" marR="0" lvl="0" indent="-342900" algn="l" defTabSz="914400" rtl="0" eaLnBrk="1" fontAlgn="auto" latinLnBrk="0" hangingPunct="1">
              <a:lnSpc>
                <a:spcPts val="1700"/>
              </a:lnSpc>
              <a:spcBef>
                <a:spcPts val="0"/>
              </a:spcBef>
              <a:spcAft>
                <a:spcPts val="600"/>
              </a:spcAft>
              <a:buClr>
                <a:srgbClr val="F0AB00"/>
              </a:buClr>
              <a:buSzPct val="100000"/>
              <a:buFontTx/>
              <a:buAutoNum type="arabicPeriod"/>
              <a:tabLst/>
              <a:defRPr/>
            </a:pPr>
            <a:r>
              <a:rPr lang="en-US" sz="1300" dirty="0">
                <a:latin typeface="Arial"/>
              </a:rPr>
              <a:t>Select any of </a:t>
            </a:r>
            <a:r>
              <a:rPr lang="en-US" sz="1300" b="1" dirty="0">
                <a:latin typeface="Arial"/>
              </a:rPr>
              <a:t>Orders</a:t>
            </a:r>
            <a:r>
              <a:rPr lang="en-US" sz="1300" dirty="0">
                <a:latin typeface="Arial"/>
              </a:rPr>
              <a:t> tile.</a:t>
            </a:r>
            <a:endParaRPr kumimoji="0" lang="en-US" sz="1300" b="0" i="0" u="none" strike="noStrike" kern="1200" cap="none" spc="0" normalizeH="0" baseline="0" noProof="0" dirty="0">
              <a:ln>
                <a:noFill/>
              </a:ln>
              <a:effectLst/>
              <a:uLnTx/>
              <a:uFillTx/>
              <a:latin typeface="Arial"/>
              <a:ea typeface="+mn-ea"/>
              <a:cs typeface="+mn-cs"/>
            </a:endParaRPr>
          </a:p>
          <a:p>
            <a:pPr marL="342900" marR="0" lvl="0" indent="-342900" algn="l" defTabSz="914400" rtl="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300" b="0" i="0" u="none" strike="noStrike" kern="1200" cap="none" spc="0" normalizeH="0" baseline="0" noProof="0" dirty="0">
                <a:ln>
                  <a:noFill/>
                </a:ln>
                <a:effectLst/>
                <a:uLnTx/>
                <a:uFillTx/>
                <a:latin typeface="Arial"/>
                <a:ea typeface="+mn-ea"/>
                <a:cs typeface="+mn-cs"/>
              </a:rPr>
              <a:t>Use </a:t>
            </a:r>
            <a:r>
              <a:rPr kumimoji="0" lang="en-US" sz="1300" b="1" i="0" u="none" strike="noStrike" kern="1200" cap="none" spc="0" normalizeH="0" baseline="0" noProof="0" dirty="0">
                <a:ln>
                  <a:noFill/>
                </a:ln>
                <a:effectLst/>
                <a:uLnTx/>
                <a:uFillTx/>
                <a:latin typeface="Arial"/>
                <a:ea typeface="+mn-ea"/>
                <a:cs typeface="+mn-cs"/>
              </a:rPr>
              <a:t>filters</a:t>
            </a:r>
            <a:r>
              <a:rPr kumimoji="0" lang="en-US" sz="1300" b="0" i="0" u="none" strike="noStrike" kern="1200" cap="none" spc="0" normalizeH="0" baseline="0" noProof="0" dirty="0">
                <a:ln>
                  <a:noFill/>
                </a:ln>
                <a:effectLst/>
                <a:uLnTx/>
                <a:uFillTx/>
                <a:latin typeface="Arial"/>
                <a:ea typeface="+mn-ea"/>
                <a:cs typeface="+mn-cs"/>
              </a:rPr>
              <a:t> to identify the right document.</a:t>
            </a:r>
            <a:endParaRPr kumimoji="0" lang="en-US" sz="1300" b="0" i="0" u="none" strike="noStrike" kern="1200" cap="none" spc="0" normalizeH="0" baseline="0" noProof="0" dirty="0">
              <a:ln>
                <a:noFill/>
              </a:ln>
              <a:effectLst/>
              <a:uLnTx/>
              <a:uFillTx/>
              <a:latin typeface="Arial"/>
            </a:endParaRPr>
          </a:p>
          <a:p>
            <a:pPr marL="342900" marR="0" lvl="0" indent="-342900" algn="l" defTabSz="914400" rtl="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300" b="0" i="0" u="none" strike="noStrike" kern="1200" cap="none" spc="0" normalizeH="0" baseline="0" noProof="0" dirty="0">
                <a:ln>
                  <a:noFill/>
                </a:ln>
                <a:effectLst/>
                <a:uLnTx/>
                <a:uFillTx/>
                <a:latin typeface="Arial"/>
                <a:ea typeface="+mn-ea"/>
                <a:cs typeface="+mn-cs"/>
              </a:rPr>
              <a:t>Search results will appear. </a:t>
            </a:r>
            <a:r>
              <a:rPr lang="en-US" sz="1300" dirty="0">
                <a:latin typeface="Arial"/>
              </a:rPr>
              <a:t>Click </a:t>
            </a:r>
            <a:r>
              <a:rPr lang="en-US" sz="1300" b="1" dirty="0">
                <a:latin typeface="Arial"/>
              </a:rPr>
              <a:t>configure</a:t>
            </a:r>
            <a:r>
              <a:rPr lang="en-US" sz="1300" dirty="0">
                <a:latin typeface="Arial"/>
              </a:rPr>
              <a:t> button to customize the view.</a:t>
            </a:r>
          </a:p>
          <a:p>
            <a:pPr marL="342900" marR="0" lvl="0" indent="-342900" algn="l" defTabSz="914400" rtl="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300" b="0" i="0" u="none" strike="noStrike" kern="1200" cap="none" spc="0" normalizeH="0" baseline="0" noProof="0" dirty="0">
                <a:ln>
                  <a:noFill/>
                </a:ln>
                <a:effectLst/>
                <a:uLnTx/>
                <a:uFillTx/>
                <a:latin typeface="Arial"/>
                <a:ea typeface="+mn-ea"/>
                <a:cs typeface="+mn-cs"/>
              </a:rPr>
              <a:t>Click </a:t>
            </a:r>
            <a:r>
              <a:rPr kumimoji="0" lang="en-US" sz="1300" b="1" i="0" u="none" strike="noStrike" kern="1200" cap="none" spc="0" normalizeH="0" baseline="0" noProof="0" dirty="0">
                <a:ln>
                  <a:noFill/>
                </a:ln>
                <a:effectLst/>
                <a:uLnTx/>
                <a:uFillTx/>
                <a:latin typeface="Arial"/>
                <a:ea typeface="+mn-ea"/>
                <a:cs typeface="+mn-cs"/>
              </a:rPr>
              <a:t>export</a:t>
            </a:r>
            <a:r>
              <a:rPr kumimoji="0" lang="en-US" sz="1300" b="0" i="0" u="none" strike="noStrike" kern="1200" cap="none" spc="0" normalizeH="0" baseline="0" noProof="0" dirty="0">
                <a:ln>
                  <a:noFill/>
                </a:ln>
                <a:effectLst/>
                <a:uLnTx/>
                <a:uFillTx/>
                <a:latin typeface="Arial"/>
                <a:ea typeface="+mn-ea"/>
                <a:cs typeface="+mn-cs"/>
              </a:rPr>
              <a:t> button to download data in Excel.</a:t>
            </a:r>
          </a:p>
          <a:p>
            <a:pPr marL="342900" marR="0" lvl="0" indent="-342900" algn="l" defTabSz="914400" rtl="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300" b="0" i="0" u="none" strike="noStrike" kern="1200" cap="none" spc="0" normalizeH="0" baseline="0" noProof="0" dirty="0">
                <a:ln>
                  <a:noFill/>
                </a:ln>
                <a:effectLst/>
                <a:uLnTx/>
                <a:uFillTx/>
                <a:latin typeface="Arial"/>
                <a:ea typeface="+mn-ea"/>
                <a:cs typeface="+mn-cs"/>
              </a:rPr>
              <a:t>Open PO by clicking its </a:t>
            </a:r>
            <a:r>
              <a:rPr kumimoji="0" lang="en-US" sz="1300" b="1" i="0" u="none" strike="noStrike" kern="1200" cap="none" spc="0" normalizeH="0" baseline="0" noProof="0" dirty="0">
                <a:ln>
                  <a:noFill/>
                </a:ln>
                <a:effectLst/>
                <a:uLnTx/>
                <a:uFillTx/>
                <a:latin typeface="Arial"/>
                <a:ea typeface="+mn-ea"/>
                <a:cs typeface="+mn-cs"/>
              </a:rPr>
              <a:t>number</a:t>
            </a:r>
            <a:r>
              <a:rPr kumimoji="0" lang="en-US" sz="1300" b="0" i="0" u="none" strike="noStrike" kern="1200" cap="none" spc="0" normalizeH="0" baseline="0" noProof="0" dirty="0">
                <a:ln>
                  <a:noFill/>
                </a:ln>
                <a:effectLst/>
                <a:uLnTx/>
                <a:uFillTx/>
                <a:latin typeface="Arial"/>
                <a:ea typeface="+mn-ea"/>
                <a:cs typeface="+mn-cs"/>
              </a:rPr>
              <a:t>.</a:t>
            </a:r>
          </a:p>
          <a:p>
            <a:pPr marL="342900" marR="0" lvl="0" indent="-342900" algn="l" defTabSz="914400" rtl="0" eaLnBrk="1" fontAlgn="auto" latinLnBrk="0" hangingPunct="1">
              <a:lnSpc>
                <a:spcPts val="1700"/>
              </a:lnSpc>
              <a:spcBef>
                <a:spcPts val="0"/>
              </a:spcBef>
              <a:spcAft>
                <a:spcPts val="600"/>
              </a:spcAft>
              <a:buClr>
                <a:srgbClr val="F0AB00"/>
              </a:buClr>
              <a:buSzPct val="100000"/>
              <a:buFontTx/>
              <a:buAutoNum type="arabicPeriod"/>
              <a:tabLst/>
              <a:defRPr/>
            </a:pPr>
            <a:endParaRPr kumimoji="0" lang="en-US" sz="1300" b="0"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300" b="1" i="0" u="none" strike="noStrike" kern="0" cap="none" spc="0" normalizeH="0" baseline="0" noProof="0" dirty="0">
                <a:ln>
                  <a:noFill/>
                </a:ln>
                <a:solidFill>
                  <a:srgbClr val="F0AB00"/>
                </a:solidFill>
                <a:effectLst/>
                <a:uLnTx/>
                <a:uFillTx/>
                <a:latin typeface="Arial"/>
                <a:ea typeface="Arial Unicode MS" pitchFamily="34" charset="-128"/>
                <a:cs typeface="Arial Unicode MS" pitchFamily="34" charset="-128"/>
              </a:rPr>
              <a:t>Note</a:t>
            </a:r>
            <a:r>
              <a:rPr kumimoji="0" lang="en-US" sz="1300" b="1" i="0" u="none" strike="noStrike" kern="0" cap="none" spc="0" normalizeH="0" baseline="0" noProof="0" dirty="0">
                <a:ln>
                  <a:noFill/>
                </a:ln>
                <a:effectLst/>
                <a:uLnTx/>
                <a:uFillTx/>
                <a:latin typeface="Arial"/>
                <a:ea typeface="Arial Unicode MS" pitchFamily="34" charset="-128"/>
                <a:cs typeface="Arial Unicode MS" pitchFamily="34" charset="-128"/>
              </a:rPr>
              <a:t>: </a:t>
            </a:r>
          </a:p>
          <a:p>
            <a:pPr marL="285750" marR="0" lvl="0" indent="-285750" algn="l" defTabSz="914400" rtl="0" eaLnBrk="1" fontAlgn="auto" latinLnBrk="0" hangingPunct="1">
              <a:lnSpc>
                <a:spcPts val="1700"/>
              </a:lnSpc>
              <a:spcBef>
                <a:spcPts val="0"/>
              </a:spcBef>
              <a:spcAft>
                <a:spcPts val="600"/>
              </a:spcAft>
              <a:buClr>
                <a:srgbClr val="F0AB00"/>
              </a:buClr>
              <a:buSzPct val="120000"/>
              <a:buFont typeface="Arial" panose="020B0604020202020204" pitchFamily="34" charset="0"/>
              <a:buChar char="•"/>
              <a:tabLst/>
              <a:defRPr/>
            </a:pPr>
            <a:r>
              <a:rPr kumimoji="0" lang="en-US" sz="1300" b="0" i="0" u="none" strike="noStrike" kern="0" cap="none" spc="0" normalizeH="0" baseline="0" noProof="0" dirty="0">
                <a:ln>
                  <a:noFill/>
                </a:ln>
                <a:effectLst/>
                <a:uLnTx/>
                <a:uFillTx/>
                <a:latin typeface="Arial"/>
                <a:ea typeface="Arial Unicode MS" pitchFamily="34" charset="-128"/>
                <a:cs typeface="Arial Unicode MS" pitchFamily="34" charset="-128"/>
              </a:rPr>
              <a:t>If the order can not be found in search, please check PO instructions or contact [Arrow Energy]. </a:t>
            </a:r>
            <a:endParaRPr lang="en-US" sz="1300" kern="0" dirty="0">
              <a:latin typeface="Arial"/>
              <a:ea typeface="Arial Unicode MS" pitchFamily="34" charset="-128"/>
              <a:cs typeface="Arial Unicode MS" pitchFamily="34" charset="-128"/>
            </a:endParaRPr>
          </a:p>
          <a:p>
            <a:pPr marL="285750" marR="0" lvl="0" indent="-285750" algn="l" defTabSz="914400" rtl="0" eaLnBrk="1" fontAlgn="auto" latinLnBrk="0" hangingPunct="1">
              <a:lnSpc>
                <a:spcPts val="1700"/>
              </a:lnSpc>
              <a:spcBef>
                <a:spcPts val="0"/>
              </a:spcBef>
              <a:spcAft>
                <a:spcPts val="600"/>
              </a:spcAft>
              <a:buClr>
                <a:srgbClr val="F0AB00"/>
              </a:buClr>
              <a:buSzPct val="120000"/>
              <a:buFont typeface="Arial" panose="020B0604020202020204" pitchFamily="34" charset="0"/>
              <a:buChar char="•"/>
              <a:tabLst/>
              <a:defRPr/>
            </a:pPr>
            <a:r>
              <a:rPr lang="en-US" sz="1200" kern="0" dirty="0">
                <a:ea typeface="Arial Unicode MS" pitchFamily="34" charset="-128"/>
                <a:cs typeface="Arial Unicode MS" pitchFamily="34" charset="-128"/>
              </a:rPr>
              <a:t>For more info on how to manage your workbench and create specific tiles please refer to </a:t>
            </a:r>
            <a:r>
              <a:rPr lang="en-US" sz="1200" b="1" kern="0" dirty="0">
                <a:ea typeface="Arial Unicode MS" pitchFamily="34" charset="-128"/>
                <a:cs typeface="Arial Unicode MS" pitchFamily="34" charset="-128"/>
              </a:rPr>
              <a:t>SCC General Functionality Guide.</a:t>
            </a:r>
            <a:endParaRPr kumimoji="0" lang="en-US" sz="1300" b="0" i="0" u="none" strike="noStrike" kern="0" cap="none" spc="0" normalizeH="0" baseline="0" noProof="0" dirty="0">
              <a:ln>
                <a:noFill/>
              </a:ln>
              <a:effectLst/>
              <a:uLnTx/>
              <a:uFillTx/>
              <a:latin typeface="Arial"/>
              <a:ea typeface="Arial Unicode MS" pitchFamily="34" charset="-128"/>
              <a:cs typeface="Arial Unicode MS" pitchFamily="34" charset="-128"/>
            </a:endParaRP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300" b="0" i="0" u="none" strike="noStrike" kern="0" cap="none" spc="0" normalizeH="0" baseline="0" noProof="0" dirty="0">
              <a:ln>
                <a:noFill/>
              </a:ln>
              <a:effectLst/>
              <a:uLnTx/>
              <a:uFillTx/>
              <a:latin typeface="Arial"/>
              <a:ea typeface="Arial Unicode MS" pitchFamily="34" charset="-128"/>
              <a:cs typeface="Arial Unicode MS" pitchFamily="34" charset="-128"/>
            </a:endParaRP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300" b="1" i="0" u="none" strike="noStrike" kern="0" cap="none" spc="0" normalizeH="0" baseline="0" noProof="0" dirty="0">
              <a:ln>
                <a:noFill/>
              </a:ln>
              <a:effectLst/>
              <a:uLnTx/>
              <a:uFillTx/>
              <a:latin typeface="Arial"/>
              <a:ea typeface="Arial Unicode MS" pitchFamily="34" charset="-128"/>
              <a:cs typeface="Arial Unicode MS" pitchFamily="34" charset="-128"/>
            </a:endParaRP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300" b="1" i="0" u="none" strike="noStrike" kern="0" cap="none" spc="0" normalizeH="0" baseline="0" noProof="0" dirty="0">
              <a:ln>
                <a:noFill/>
              </a:ln>
              <a:effectLst/>
              <a:uLnTx/>
              <a:uFillTx/>
              <a:latin typeface="Arial"/>
              <a:ea typeface="Arial Unicode MS" pitchFamily="34" charset="-128"/>
              <a:cs typeface="Arial Unicode MS" pitchFamily="34" charset="-128"/>
            </a:endParaRP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300" b="1" i="0" u="none" strike="noStrike" kern="0" cap="none" spc="0" normalizeH="0" baseline="0" noProof="0" dirty="0">
              <a:ln>
                <a:noFill/>
              </a:ln>
              <a:effectLst/>
              <a:uLnTx/>
              <a:uFillTx/>
              <a:latin typeface="Arial"/>
              <a:ea typeface="Arial Unicode MS" pitchFamily="34" charset="-128"/>
              <a:cs typeface="Arial Unicode MS" pitchFamily="34" charset="-128"/>
            </a:endParaRP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3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itle 4">
            <a:extLst>
              <a:ext uri="{FF2B5EF4-FFF2-40B4-BE49-F238E27FC236}">
                <a16:creationId xmlns:a16="http://schemas.microsoft.com/office/drawing/2014/main" id="{4AD61528-38F0-4EF8-A931-08561303E083}"/>
              </a:ext>
            </a:extLst>
          </p:cNvPr>
          <p:cNvSpPr>
            <a:spLocks noGrp="1"/>
          </p:cNvSpPr>
          <p:nvPr>
            <p:ph type="title"/>
          </p:nvPr>
        </p:nvSpPr>
        <p:spPr>
          <a:xfrm>
            <a:off x="504218" y="518567"/>
            <a:ext cx="11183564" cy="676980"/>
          </a:xfrm>
        </p:spPr>
        <p:txBody>
          <a:bodyPr/>
          <a:lstStyle/>
          <a:p>
            <a:r>
              <a:rPr lang="en-US" dirty="0"/>
              <a:t>Purchase Order</a:t>
            </a:r>
            <a:br>
              <a:rPr lang="en-US" dirty="0"/>
            </a:br>
            <a:r>
              <a:rPr lang="en-US" sz="2000" dirty="0">
                <a:solidFill>
                  <a:schemeClr val="accent1"/>
                </a:solidFill>
              </a:rPr>
              <a:t>Search and Identify the PO (From the Workbench)</a:t>
            </a:r>
          </a:p>
        </p:txBody>
      </p:sp>
      <p:sp>
        <p:nvSpPr>
          <p:cNvPr id="27" name="Oval 26">
            <a:extLst>
              <a:ext uri="{FF2B5EF4-FFF2-40B4-BE49-F238E27FC236}">
                <a16:creationId xmlns:a16="http://schemas.microsoft.com/office/drawing/2014/main" id="{BA5E770A-B184-45AC-8613-0D3F3911D553}"/>
              </a:ext>
            </a:extLst>
          </p:cNvPr>
          <p:cNvSpPr/>
          <p:nvPr/>
        </p:nvSpPr>
        <p:spPr bwMode="gray">
          <a:xfrm>
            <a:off x="4696657" y="221261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28" name="Oval 27">
            <a:extLst>
              <a:ext uri="{FF2B5EF4-FFF2-40B4-BE49-F238E27FC236}">
                <a16:creationId xmlns:a16="http://schemas.microsoft.com/office/drawing/2014/main" id="{AB140091-1F37-4A3B-900C-51116F2F14AD}"/>
              </a:ext>
            </a:extLst>
          </p:cNvPr>
          <p:cNvSpPr/>
          <p:nvPr/>
        </p:nvSpPr>
        <p:spPr bwMode="gray">
          <a:xfrm>
            <a:off x="4696656" y="326561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29" name="Oval 28">
            <a:extLst>
              <a:ext uri="{FF2B5EF4-FFF2-40B4-BE49-F238E27FC236}">
                <a16:creationId xmlns:a16="http://schemas.microsoft.com/office/drawing/2014/main" id="{7C7C5B7D-9362-4904-A787-D10EF57BF024}"/>
              </a:ext>
            </a:extLst>
          </p:cNvPr>
          <p:cNvSpPr/>
          <p:nvPr/>
        </p:nvSpPr>
        <p:spPr bwMode="gray">
          <a:xfrm>
            <a:off x="9880719" y="520117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30" name="Oval 29">
            <a:extLst>
              <a:ext uri="{FF2B5EF4-FFF2-40B4-BE49-F238E27FC236}">
                <a16:creationId xmlns:a16="http://schemas.microsoft.com/office/drawing/2014/main" id="{C2915B0F-FF5A-4457-A89A-D7B8CE12E25B}"/>
              </a:ext>
            </a:extLst>
          </p:cNvPr>
          <p:cNvSpPr/>
          <p:nvPr/>
        </p:nvSpPr>
        <p:spPr bwMode="gray">
          <a:xfrm>
            <a:off x="4677606" y="594599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
        <p:nvSpPr>
          <p:cNvPr id="18" name="Oval 17">
            <a:extLst>
              <a:ext uri="{FF2B5EF4-FFF2-40B4-BE49-F238E27FC236}">
                <a16:creationId xmlns:a16="http://schemas.microsoft.com/office/drawing/2014/main" id="{53B78F0C-F6E1-4B57-8E22-A98A96598078}"/>
              </a:ext>
            </a:extLst>
          </p:cNvPr>
          <p:cNvSpPr/>
          <p:nvPr/>
        </p:nvSpPr>
        <p:spPr bwMode="gray">
          <a:xfrm>
            <a:off x="10253589" y="520117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32" name="Oval 31">
            <a:extLst>
              <a:ext uri="{FF2B5EF4-FFF2-40B4-BE49-F238E27FC236}">
                <a16:creationId xmlns:a16="http://schemas.microsoft.com/office/drawing/2014/main" id="{E5FC9B81-68AB-4CE8-BDAA-32259A9529E2}"/>
              </a:ext>
            </a:extLst>
          </p:cNvPr>
          <p:cNvSpPr/>
          <p:nvPr/>
        </p:nvSpPr>
        <p:spPr bwMode="gray">
          <a:xfrm>
            <a:off x="6239047" y="172897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Tree>
    <p:extLst>
      <p:ext uri="{BB962C8B-B14F-4D97-AF65-F5344CB8AC3E}">
        <p14:creationId xmlns:p14="http://schemas.microsoft.com/office/powerpoint/2010/main" val="3140824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D41DE2-4143-43ED-9C94-5D6DDAF8DCE7}"/>
              </a:ext>
            </a:extLst>
          </p:cNvPr>
          <p:cNvPicPr>
            <a:picLocks noChangeAspect="1"/>
          </p:cNvPicPr>
          <p:nvPr/>
        </p:nvPicPr>
        <p:blipFill>
          <a:blip r:embed="rId3"/>
          <a:stretch>
            <a:fillRect/>
          </a:stretch>
        </p:blipFill>
        <p:spPr>
          <a:xfrm>
            <a:off x="5993995" y="1251629"/>
            <a:ext cx="4340629" cy="720986"/>
          </a:xfrm>
          <a:prstGeom prst="rect">
            <a:avLst/>
          </a:prstGeom>
          <a:ln>
            <a:solidFill>
              <a:schemeClr val="bg2"/>
            </a:solidFill>
          </a:ln>
        </p:spPr>
      </p:pic>
      <p:pic>
        <p:nvPicPr>
          <p:cNvPr id="7" name="Picture 6">
            <a:extLst>
              <a:ext uri="{FF2B5EF4-FFF2-40B4-BE49-F238E27FC236}">
                <a16:creationId xmlns:a16="http://schemas.microsoft.com/office/drawing/2014/main" id="{62FCC376-0A3D-43F8-A84F-88BA0F0CA7EB}"/>
              </a:ext>
            </a:extLst>
          </p:cNvPr>
          <p:cNvPicPr>
            <a:picLocks noChangeAspect="1"/>
          </p:cNvPicPr>
          <p:nvPr/>
        </p:nvPicPr>
        <p:blipFill rotWithShape="1">
          <a:blip r:embed="rId4"/>
          <a:srcRect t="15202" r="19274" b="1458"/>
          <a:stretch/>
        </p:blipFill>
        <p:spPr>
          <a:xfrm>
            <a:off x="5993997" y="2274207"/>
            <a:ext cx="5887761" cy="3665510"/>
          </a:xfrm>
          <a:prstGeom prst="rect">
            <a:avLst/>
          </a:prstGeom>
          <a:ln>
            <a:solidFill>
              <a:schemeClr val="bg2"/>
            </a:solidFill>
          </a:ln>
        </p:spPr>
      </p:pic>
      <p:sp>
        <p:nvSpPr>
          <p:cNvPr id="15" name="TextBox 14"/>
          <p:cNvSpPr txBox="1"/>
          <p:nvPr/>
        </p:nvSpPr>
        <p:spPr>
          <a:xfrm>
            <a:off x="509175" y="1520359"/>
            <a:ext cx="5173175" cy="2669086"/>
          </a:xfrm>
          <a:prstGeom prst="rect">
            <a:avLst/>
          </a:prstGeom>
          <a:noFill/>
        </p:spPr>
        <p:txBody>
          <a:bodyPr wrap="square" lIns="0" tIns="0" rIns="0" bIns="0" rtlCol="0">
            <a:noAutofit/>
          </a:bodyPr>
          <a:lstStyle/>
          <a:p>
            <a:pPr marR="0" lvl="0" algn="l" defTabSz="914400" rtl="0" eaLnBrk="1" fontAlgn="auto" latinLnBrk="0" hangingPunct="1">
              <a:lnSpc>
                <a:spcPts val="1700"/>
              </a:lnSpc>
              <a:spcBef>
                <a:spcPts val="0"/>
              </a:spcBef>
              <a:spcAft>
                <a:spcPts val="600"/>
              </a:spcAft>
              <a:buClr>
                <a:srgbClr val="F0AB00"/>
              </a:buClr>
              <a:buSzPct val="100000"/>
              <a:tabLst/>
              <a:defRPr/>
            </a:pPr>
            <a:r>
              <a:rPr kumimoji="0" lang="en-US" sz="1300" b="0" i="0" u="none" strike="noStrike" kern="1200" cap="none" spc="0" normalizeH="0" baseline="0" noProof="0" dirty="0">
                <a:ln>
                  <a:noFill/>
                </a:ln>
                <a:effectLst/>
                <a:uLnTx/>
                <a:uFillTx/>
                <a:latin typeface="Arial"/>
                <a:ea typeface="+mn-ea"/>
                <a:cs typeface="+mn-cs"/>
              </a:rPr>
              <a:t>From the Homepage:</a:t>
            </a:r>
          </a:p>
          <a:p>
            <a:pPr marL="342900" marR="0" lvl="0" indent="-342900" algn="l" defTabSz="914400" rtl="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300" b="0" i="0" u="none" strike="noStrike" kern="1200" cap="none" spc="0" normalizeH="0" baseline="0" noProof="0" dirty="0">
                <a:ln>
                  <a:noFill/>
                </a:ln>
                <a:effectLst/>
                <a:uLnTx/>
                <a:uFillTx/>
                <a:latin typeface="Arial"/>
                <a:ea typeface="+mn-ea"/>
                <a:cs typeface="+mn-cs"/>
              </a:rPr>
              <a:t>Click on </a:t>
            </a:r>
            <a:r>
              <a:rPr kumimoji="0" lang="en-US" sz="1300" b="1" i="0" u="none" strike="noStrike" kern="1200" cap="none" spc="0" normalizeH="0" baseline="0" noProof="0" dirty="0">
                <a:ln>
                  <a:noFill/>
                </a:ln>
                <a:effectLst/>
                <a:uLnTx/>
                <a:uFillTx/>
                <a:latin typeface="Arial"/>
                <a:ea typeface="+mn-ea"/>
                <a:cs typeface="+mn-cs"/>
              </a:rPr>
              <a:t>Orders</a:t>
            </a:r>
            <a:r>
              <a:rPr kumimoji="0" lang="en-US" sz="1300" b="0" i="0" u="none" strike="noStrike" kern="1200" cap="none" spc="0" normalizeH="0" baseline="0" noProof="0" dirty="0">
                <a:ln>
                  <a:noFill/>
                </a:ln>
                <a:effectLst/>
                <a:uLnTx/>
                <a:uFillTx/>
                <a:latin typeface="Arial"/>
                <a:ea typeface="+mn-ea"/>
                <a:cs typeface="+mn-cs"/>
              </a:rPr>
              <a:t>/ </a:t>
            </a:r>
            <a:r>
              <a:rPr kumimoji="0" lang="en-US" sz="1300" b="1" i="0" u="none" strike="noStrike" kern="1200" cap="none" spc="0" normalizeH="0" baseline="0" noProof="0" dirty="0">
                <a:ln>
                  <a:noFill/>
                </a:ln>
                <a:effectLst/>
                <a:uLnTx/>
                <a:uFillTx/>
                <a:latin typeface="Arial"/>
                <a:ea typeface="+mn-ea"/>
                <a:cs typeface="+mn-cs"/>
              </a:rPr>
              <a:t>Orders and Releases</a:t>
            </a:r>
            <a:r>
              <a:rPr kumimoji="0" lang="en-US" sz="1300" b="0" i="0" u="none" strike="noStrike" kern="1200" cap="none" spc="0" normalizeH="0" baseline="0" noProof="0" dirty="0">
                <a:ln>
                  <a:noFill/>
                </a:ln>
                <a:effectLst/>
                <a:uLnTx/>
                <a:uFillTx/>
                <a:latin typeface="Arial"/>
                <a:ea typeface="+mn-ea"/>
                <a:cs typeface="+mn-cs"/>
              </a:rPr>
              <a:t>. </a:t>
            </a:r>
          </a:p>
          <a:p>
            <a:pPr marL="342900" marR="0" lvl="0" indent="-342900" algn="l" defTabSz="914400" rtl="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300" b="0" i="0" u="none" strike="noStrike" kern="1200" cap="none" spc="0" normalizeH="0" baseline="0" noProof="0" dirty="0">
                <a:ln>
                  <a:noFill/>
                </a:ln>
                <a:effectLst/>
                <a:uLnTx/>
                <a:uFillTx/>
                <a:latin typeface="Arial"/>
                <a:ea typeface="+mn-ea"/>
                <a:cs typeface="+mn-cs"/>
              </a:rPr>
              <a:t>Go to </a:t>
            </a:r>
            <a:r>
              <a:rPr kumimoji="0" lang="en-US" sz="1300" b="1" i="0" u="none" strike="noStrike" kern="1200" cap="none" spc="0" normalizeH="0" baseline="0" noProof="0" dirty="0">
                <a:ln>
                  <a:noFill/>
                </a:ln>
                <a:effectLst/>
                <a:uLnTx/>
                <a:uFillTx/>
                <a:latin typeface="Arial"/>
                <a:ea typeface="+mn-ea"/>
                <a:cs typeface="+mn-cs"/>
              </a:rPr>
              <a:t>Orders and Releases </a:t>
            </a:r>
            <a:r>
              <a:rPr kumimoji="0" lang="en-US" sz="1300" b="0" i="0" u="none" strike="noStrike" kern="1200" cap="none" spc="0" normalizeH="0" baseline="0" noProof="0" dirty="0">
                <a:ln>
                  <a:noFill/>
                </a:ln>
                <a:effectLst/>
                <a:uLnTx/>
                <a:uFillTx/>
                <a:latin typeface="Arial"/>
                <a:ea typeface="+mn-ea"/>
                <a:cs typeface="+mn-cs"/>
              </a:rPr>
              <a:t>sub-tab.</a:t>
            </a:r>
          </a:p>
          <a:p>
            <a:pPr marL="342900" lvl="0" indent="-342900">
              <a:lnSpc>
                <a:spcPts val="1700"/>
              </a:lnSpc>
              <a:spcAft>
                <a:spcPts val="600"/>
              </a:spcAft>
              <a:buClr>
                <a:srgbClr val="F0AB00"/>
              </a:buClr>
              <a:buSzPct val="100000"/>
              <a:buFontTx/>
              <a:buAutoNum type="arabicPeriod"/>
              <a:defRPr/>
            </a:pPr>
            <a:r>
              <a:rPr lang="en-US" sz="1300" dirty="0">
                <a:latin typeface="Arial"/>
              </a:rPr>
              <a:t>Use s</a:t>
            </a:r>
            <a:r>
              <a:rPr kumimoji="0" lang="en-US" sz="1300" b="0" i="0" u="none" strike="noStrike" kern="1200" cap="none" spc="0" normalizeH="0" baseline="0" noProof="0" dirty="0" err="1">
                <a:ln>
                  <a:noFill/>
                </a:ln>
                <a:effectLst/>
                <a:uLnTx/>
                <a:uFillTx/>
                <a:latin typeface="Arial"/>
                <a:ea typeface="+mn-ea"/>
                <a:cs typeface="+mn-cs"/>
              </a:rPr>
              <a:t>earch</a:t>
            </a:r>
            <a:r>
              <a:rPr kumimoji="0" lang="en-US" sz="1300" b="1" i="0" u="none" strike="noStrike" kern="1200" cap="none" spc="0" normalizeH="0" baseline="0" noProof="0" dirty="0">
                <a:ln>
                  <a:noFill/>
                </a:ln>
                <a:effectLst/>
                <a:uLnTx/>
                <a:uFillTx/>
                <a:latin typeface="Arial"/>
                <a:ea typeface="+mn-ea"/>
                <a:cs typeface="+mn-cs"/>
              </a:rPr>
              <a:t> </a:t>
            </a:r>
            <a:r>
              <a:rPr kumimoji="0" lang="en-US" sz="1300" b="0" i="0" u="none" strike="noStrike" kern="1200" cap="none" spc="0" normalizeH="0" baseline="0" noProof="0" dirty="0">
                <a:ln>
                  <a:noFill/>
                </a:ln>
                <a:effectLst/>
                <a:uLnTx/>
                <a:uFillTx/>
                <a:latin typeface="Arial"/>
                <a:ea typeface="+mn-ea"/>
                <a:cs typeface="+mn-cs"/>
              </a:rPr>
              <a:t>filters to identify the right </a:t>
            </a:r>
            <a:r>
              <a:rPr lang="en-US" sz="1300" dirty="0"/>
              <a:t>document.</a:t>
            </a:r>
            <a:endParaRPr kumimoji="0" lang="en-US" sz="1300" b="0" i="0" u="none" strike="noStrike" kern="1200" cap="none" spc="0" normalizeH="0" baseline="0" noProof="0" dirty="0">
              <a:ln>
                <a:noFill/>
              </a:ln>
              <a:effectLst/>
              <a:uLnTx/>
              <a:uFillTx/>
              <a:latin typeface="Arial"/>
              <a:ea typeface="+mn-ea"/>
              <a:cs typeface="+mn-cs"/>
            </a:endParaRPr>
          </a:p>
          <a:p>
            <a:pPr marL="342900" marR="0" lvl="0" indent="-342900" algn="l" defTabSz="914400" rtl="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300" b="0" i="0" u="none" strike="noStrike" kern="1200" cap="none" spc="0" normalizeH="0" baseline="0" noProof="0" dirty="0">
                <a:ln>
                  <a:noFill/>
                </a:ln>
                <a:effectLst/>
                <a:uLnTx/>
                <a:uFillTx/>
                <a:latin typeface="Arial"/>
                <a:ea typeface="+mn-ea"/>
                <a:cs typeface="+mn-cs"/>
              </a:rPr>
              <a:t>Advance</a:t>
            </a:r>
            <a:r>
              <a:rPr lang="en-US" sz="1300" dirty="0">
                <a:latin typeface="Arial"/>
              </a:rPr>
              <a:t>d search filters allow to search using a company code or purchasing organization number.</a:t>
            </a:r>
            <a:endParaRPr kumimoji="0" lang="en-US" sz="1300" b="0" i="0" u="none" strike="noStrike" kern="1200" cap="none" spc="0" normalizeH="0" baseline="0" noProof="0" dirty="0">
              <a:ln>
                <a:noFill/>
              </a:ln>
              <a:effectLst/>
              <a:uLnTx/>
              <a:uFillTx/>
              <a:latin typeface="Arial"/>
            </a:endParaRPr>
          </a:p>
          <a:p>
            <a:pPr marL="342900" marR="0" lvl="0" indent="-342900" algn="l" defTabSz="914400" rtl="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300" b="0" i="0" u="none" strike="noStrike" kern="1200" cap="none" spc="0" normalizeH="0" baseline="0" noProof="0" dirty="0">
                <a:ln>
                  <a:noFill/>
                </a:ln>
                <a:effectLst/>
                <a:uLnTx/>
                <a:uFillTx/>
                <a:latin typeface="Arial"/>
                <a:ea typeface="+mn-ea"/>
                <a:cs typeface="+mn-cs"/>
              </a:rPr>
              <a:t>Enter your search criteria and click </a:t>
            </a:r>
            <a:r>
              <a:rPr kumimoji="0" lang="en-US" sz="1300" b="1" i="0" u="none" strike="noStrike" kern="1200" cap="none" spc="0" normalizeH="0" baseline="0" noProof="0" dirty="0">
                <a:ln>
                  <a:noFill/>
                </a:ln>
                <a:effectLst/>
                <a:uLnTx/>
                <a:uFillTx/>
                <a:latin typeface="Arial"/>
                <a:ea typeface="+mn-ea"/>
                <a:cs typeface="+mn-cs"/>
              </a:rPr>
              <a:t>Search</a:t>
            </a:r>
            <a:r>
              <a:rPr kumimoji="0" lang="en-US" sz="1300" b="0" i="0" u="none" strike="noStrike" kern="1200" cap="none" spc="0" normalizeH="0" baseline="0" noProof="0" dirty="0">
                <a:ln>
                  <a:noFill/>
                </a:ln>
                <a:effectLst/>
                <a:uLnTx/>
                <a:uFillTx/>
                <a:latin typeface="Arial"/>
                <a:ea typeface="+mn-ea"/>
                <a:cs typeface="+mn-cs"/>
              </a:rPr>
              <a:t>.</a:t>
            </a:r>
          </a:p>
          <a:p>
            <a:pPr marL="342900" marR="0" lvl="0" indent="-342900" algn="l" defTabSz="914400" rtl="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300" b="0" i="0" u="none" strike="noStrike" kern="0" cap="none" spc="0" normalizeH="0" baseline="0" noProof="0" dirty="0">
                <a:ln>
                  <a:noFill/>
                </a:ln>
                <a:effectLst/>
                <a:uLnTx/>
                <a:uFillTx/>
                <a:latin typeface="Arial"/>
                <a:ea typeface="Arial Unicode MS" pitchFamily="34" charset="-128"/>
                <a:cs typeface="Arial Unicode MS" pitchFamily="34" charset="-128"/>
              </a:rPr>
              <a:t>List</a:t>
            </a:r>
            <a:r>
              <a:rPr kumimoji="0" lang="en-US" sz="1300" b="1" i="0" u="none" strike="noStrike" kern="0" cap="none" spc="0" normalizeH="0" baseline="0" noProof="0" dirty="0">
                <a:ln>
                  <a:noFill/>
                </a:ln>
                <a:effectLst/>
                <a:uLnTx/>
                <a:uFillTx/>
                <a:latin typeface="Arial"/>
                <a:ea typeface="Arial Unicode MS" pitchFamily="34" charset="-128"/>
                <a:cs typeface="Arial Unicode MS" pitchFamily="34" charset="-128"/>
              </a:rPr>
              <a:t> </a:t>
            </a:r>
            <a:r>
              <a:rPr kumimoji="0" lang="en-US" sz="1300" b="0" i="0" u="none" strike="noStrike" kern="0" cap="none" spc="0" normalizeH="0" baseline="0" noProof="0" dirty="0">
                <a:ln>
                  <a:noFill/>
                </a:ln>
                <a:effectLst/>
                <a:uLnTx/>
                <a:uFillTx/>
                <a:latin typeface="Arial"/>
                <a:ea typeface="Arial Unicode MS" pitchFamily="34" charset="-128"/>
                <a:cs typeface="Arial Unicode MS" pitchFamily="34" charset="-128"/>
              </a:rPr>
              <a:t>of displayed Purchase orders pre-default contain only orders for certain time range. </a:t>
            </a:r>
          </a:p>
          <a:p>
            <a:pPr marL="342900" marR="0" lvl="0" indent="-342900" algn="l" defTabSz="914400" rtl="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300" b="0" i="0" u="none" strike="noStrike" kern="1200" cap="none" spc="0" normalizeH="0" baseline="0" noProof="0" dirty="0">
                <a:ln>
                  <a:noFill/>
                </a:ln>
                <a:effectLst/>
                <a:uLnTx/>
                <a:uFillTx/>
                <a:latin typeface="Arial"/>
                <a:ea typeface="+mn-ea"/>
                <a:cs typeface="+mn-cs"/>
              </a:rPr>
              <a:t>Click</a:t>
            </a:r>
            <a:r>
              <a:rPr kumimoji="0" lang="en-US" sz="1300" b="1" i="0" u="none" strike="noStrike" kern="1200" cap="none" spc="0" normalizeH="0" baseline="0" noProof="0" dirty="0">
                <a:ln>
                  <a:noFill/>
                </a:ln>
                <a:effectLst/>
                <a:uLnTx/>
                <a:uFillTx/>
                <a:latin typeface="Arial"/>
                <a:ea typeface="+mn-ea"/>
                <a:cs typeface="+mn-cs"/>
              </a:rPr>
              <a:t> </a:t>
            </a:r>
            <a:r>
              <a:rPr kumimoji="0" lang="en-US" sz="1300" b="0" i="0" u="none" strike="noStrike" kern="1200" cap="none" spc="0" normalizeH="0" baseline="0" noProof="0" dirty="0">
                <a:ln>
                  <a:noFill/>
                </a:ln>
                <a:effectLst/>
                <a:uLnTx/>
                <a:uFillTx/>
                <a:latin typeface="Arial"/>
                <a:ea typeface="+mn-ea"/>
                <a:cs typeface="+mn-cs"/>
              </a:rPr>
              <a:t>order number to view the purchase order details.</a:t>
            </a: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300" b="1" i="0" u="none" strike="noStrike" kern="0" cap="none" spc="0" normalizeH="0" baseline="0" noProof="0" dirty="0">
                <a:ln>
                  <a:noFill/>
                </a:ln>
                <a:solidFill>
                  <a:srgbClr val="F0AB00"/>
                </a:solidFill>
                <a:effectLst/>
                <a:uLnTx/>
                <a:uFillTx/>
                <a:latin typeface="Arial"/>
                <a:ea typeface="Arial Unicode MS" pitchFamily="34" charset="-128"/>
                <a:cs typeface="Arial Unicode MS" pitchFamily="34" charset="-128"/>
              </a:rPr>
              <a:t>Note</a:t>
            </a:r>
            <a:r>
              <a:rPr kumimoji="0" lang="en-US" sz="1300" b="1" i="0" u="none" strike="noStrike" kern="0" cap="none" spc="0" normalizeH="0" baseline="0" noProof="0" dirty="0">
                <a:ln>
                  <a:noFill/>
                </a:ln>
                <a:effectLst/>
                <a:uLnTx/>
                <a:uFillTx/>
                <a:latin typeface="Arial"/>
                <a:ea typeface="Arial Unicode MS" pitchFamily="34" charset="-128"/>
                <a:cs typeface="Arial Unicode MS" pitchFamily="34" charset="-128"/>
              </a:rPr>
              <a:t>: </a:t>
            </a:r>
            <a:r>
              <a:rPr kumimoji="0" lang="en-US" sz="1300" b="0" i="0" u="none" strike="noStrike" kern="0" cap="none" spc="0" normalizeH="0" baseline="0" noProof="0" dirty="0">
                <a:ln>
                  <a:noFill/>
                </a:ln>
                <a:effectLst/>
                <a:uLnTx/>
                <a:uFillTx/>
                <a:latin typeface="Arial"/>
                <a:ea typeface="Arial Unicode MS" pitchFamily="34" charset="-128"/>
                <a:cs typeface="Arial Unicode MS" pitchFamily="34" charset="-128"/>
              </a:rPr>
              <a:t>If the order can not be found in search, please check PO instructions or contact [Arrow Energy]. </a:t>
            </a: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300" b="0" i="0" u="none" strike="noStrike" kern="0" cap="none" spc="0" normalizeH="0" baseline="0" noProof="0" dirty="0">
              <a:ln>
                <a:noFill/>
              </a:ln>
              <a:effectLst/>
              <a:uLnTx/>
              <a:uFillTx/>
              <a:latin typeface="Arial"/>
              <a:ea typeface="Arial Unicode MS" pitchFamily="34" charset="-128"/>
              <a:cs typeface="Arial Unicode MS" pitchFamily="34" charset="-128"/>
            </a:endParaRP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300" b="1" i="0" u="none" strike="noStrike" kern="0" cap="none" spc="0" normalizeH="0" baseline="0" noProof="0" dirty="0">
              <a:ln>
                <a:noFill/>
              </a:ln>
              <a:effectLst/>
              <a:uLnTx/>
              <a:uFillTx/>
              <a:latin typeface="Arial"/>
              <a:ea typeface="Arial Unicode MS" pitchFamily="34" charset="-128"/>
              <a:cs typeface="Arial Unicode MS" pitchFamily="34" charset="-128"/>
            </a:endParaRP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300" b="1" i="0" u="none" strike="noStrike" kern="0" cap="none" spc="0" normalizeH="0" baseline="0" noProof="0" dirty="0">
              <a:ln>
                <a:noFill/>
              </a:ln>
              <a:effectLst/>
              <a:uLnTx/>
              <a:uFillTx/>
              <a:latin typeface="Arial"/>
              <a:ea typeface="Arial Unicode MS" pitchFamily="34" charset="-128"/>
              <a:cs typeface="Arial Unicode MS" pitchFamily="34" charset="-128"/>
            </a:endParaRP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300" b="1" i="0" u="none" strike="noStrike" kern="0" cap="none" spc="0" normalizeH="0" baseline="0" noProof="0" dirty="0">
              <a:ln>
                <a:noFill/>
              </a:ln>
              <a:effectLst/>
              <a:uLnTx/>
              <a:uFillTx/>
              <a:latin typeface="Arial"/>
              <a:ea typeface="Arial Unicode MS" pitchFamily="34" charset="-128"/>
              <a:cs typeface="Arial Unicode MS" pitchFamily="34" charset="-128"/>
            </a:endParaRP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3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itle 4">
            <a:extLst>
              <a:ext uri="{FF2B5EF4-FFF2-40B4-BE49-F238E27FC236}">
                <a16:creationId xmlns:a16="http://schemas.microsoft.com/office/drawing/2014/main" id="{4AD61528-38F0-4EF8-A931-08561303E083}"/>
              </a:ext>
            </a:extLst>
          </p:cNvPr>
          <p:cNvSpPr>
            <a:spLocks noGrp="1"/>
          </p:cNvSpPr>
          <p:nvPr>
            <p:ph type="title"/>
          </p:nvPr>
        </p:nvSpPr>
        <p:spPr>
          <a:xfrm>
            <a:off x="504218" y="518567"/>
            <a:ext cx="11183564" cy="676980"/>
          </a:xfrm>
        </p:spPr>
        <p:txBody>
          <a:bodyPr/>
          <a:lstStyle/>
          <a:p>
            <a:r>
              <a:rPr lang="en-US" dirty="0"/>
              <a:t>Purchase Order</a:t>
            </a:r>
            <a:br>
              <a:rPr lang="en-US" dirty="0"/>
            </a:br>
            <a:r>
              <a:rPr lang="en-US" sz="2000" dirty="0">
                <a:solidFill>
                  <a:schemeClr val="accent1"/>
                </a:solidFill>
              </a:rPr>
              <a:t>Search and Identify the PO (From the Orders Tab)</a:t>
            </a:r>
          </a:p>
        </p:txBody>
      </p:sp>
      <p:sp>
        <p:nvSpPr>
          <p:cNvPr id="9" name="Rectangle 8">
            <a:extLst>
              <a:ext uri="{FF2B5EF4-FFF2-40B4-BE49-F238E27FC236}">
                <a16:creationId xmlns:a16="http://schemas.microsoft.com/office/drawing/2014/main" id="{DEB1BD88-9FAF-4867-ADE1-B2111D04D8E7}"/>
              </a:ext>
            </a:extLst>
          </p:cNvPr>
          <p:cNvSpPr/>
          <p:nvPr/>
        </p:nvSpPr>
        <p:spPr bwMode="gray">
          <a:xfrm>
            <a:off x="7577806" y="4709956"/>
            <a:ext cx="921957" cy="1120195"/>
          </a:xfrm>
          <a:prstGeom prst="rect">
            <a:avLst/>
          </a:prstGeom>
          <a:noFill/>
          <a:ln w="25400" algn="ctr">
            <a:solidFill>
              <a:schemeClr val="accent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rgbClr val="FFFFFF"/>
              </a:solidFill>
              <a:effectLst/>
              <a:uLnTx/>
              <a:uFillTx/>
              <a:latin typeface="Arial"/>
              <a:ea typeface="Arial Unicode MS" pitchFamily="34" charset="-128"/>
              <a:cs typeface="Arial Unicode MS" pitchFamily="34" charset="-128"/>
            </a:endParaRPr>
          </a:p>
        </p:txBody>
      </p:sp>
      <p:pic>
        <p:nvPicPr>
          <p:cNvPr id="10" name="Picture 9">
            <a:extLst>
              <a:ext uri="{FF2B5EF4-FFF2-40B4-BE49-F238E27FC236}">
                <a16:creationId xmlns:a16="http://schemas.microsoft.com/office/drawing/2014/main" id="{23E80D1E-5E6B-4A55-99F6-45668EF64232}"/>
              </a:ext>
            </a:extLst>
          </p:cNvPr>
          <p:cNvPicPr>
            <a:picLocks noChangeAspect="1"/>
          </p:cNvPicPr>
          <p:nvPr/>
        </p:nvPicPr>
        <p:blipFill>
          <a:blip r:embed="rId5"/>
          <a:stretch>
            <a:fillRect/>
          </a:stretch>
        </p:blipFill>
        <p:spPr>
          <a:xfrm>
            <a:off x="8038785" y="5669593"/>
            <a:ext cx="1702904" cy="753819"/>
          </a:xfrm>
          <a:prstGeom prst="rect">
            <a:avLst/>
          </a:prstGeom>
          <a:ln>
            <a:solidFill>
              <a:schemeClr val="bg2"/>
            </a:solidFill>
          </a:ln>
        </p:spPr>
      </p:pic>
      <p:sp>
        <p:nvSpPr>
          <p:cNvPr id="19" name="Rectangle 18">
            <a:extLst>
              <a:ext uri="{FF2B5EF4-FFF2-40B4-BE49-F238E27FC236}">
                <a16:creationId xmlns:a16="http://schemas.microsoft.com/office/drawing/2014/main" id="{4DD3EACD-971B-471D-BA93-53A4D12E6B02}"/>
              </a:ext>
            </a:extLst>
          </p:cNvPr>
          <p:cNvSpPr/>
          <p:nvPr/>
        </p:nvSpPr>
        <p:spPr bwMode="gray">
          <a:xfrm>
            <a:off x="7597488" y="5577351"/>
            <a:ext cx="2105000" cy="884092"/>
          </a:xfrm>
          <a:prstGeom prst="rect">
            <a:avLst/>
          </a:prstGeom>
          <a:noFill/>
          <a:ln w="25400" algn="ctr">
            <a:solidFill>
              <a:schemeClr val="accent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rgbClr val="FFFFFF"/>
              </a:solidFill>
              <a:effectLst/>
              <a:uLnTx/>
              <a:uFillTx/>
              <a:latin typeface="Arial"/>
              <a:ea typeface="Arial Unicode MS" pitchFamily="34" charset="-128"/>
              <a:cs typeface="Arial Unicode MS" pitchFamily="34" charset="-128"/>
            </a:endParaRPr>
          </a:p>
        </p:txBody>
      </p:sp>
      <p:pic>
        <p:nvPicPr>
          <p:cNvPr id="8" name="Picture 7">
            <a:extLst>
              <a:ext uri="{FF2B5EF4-FFF2-40B4-BE49-F238E27FC236}">
                <a16:creationId xmlns:a16="http://schemas.microsoft.com/office/drawing/2014/main" id="{110CE253-8070-484A-8AB7-56168C7896A5}"/>
              </a:ext>
            </a:extLst>
          </p:cNvPr>
          <p:cNvPicPr>
            <a:picLocks noChangeAspect="1"/>
          </p:cNvPicPr>
          <p:nvPr/>
        </p:nvPicPr>
        <p:blipFill>
          <a:blip r:embed="rId6"/>
          <a:stretch>
            <a:fillRect/>
          </a:stretch>
        </p:blipFill>
        <p:spPr>
          <a:xfrm>
            <a:off x="10527043" y="5749273"/>
            <a:ext cx="1354715" cy="540249"/>
          </a:xfrm>
          <a:prstGeom prst="rect">
            <a:avLst/>
          </a:prstGeom>
        </p:spPr>
      </p:pic>
      <p:pic>
        <p:nvPicPr>
          <p:cNvPr id="22" name="Picture 21">
            <a:extLst>
              <a:ext uri="{FF2B5EF4-FFF2-40B4-BE49-F238E27FC236}">
                <a16:creationId xmlns:a16="http://schemas.microsoft.com/office/drawing/2014/main" id="{DB93860D-AB4B-4CF9-B4B7-250EBD6AB40E}"/>
              </a:ext>
            </a:extLst>
          </p:cNvPr>
          <p:cNvPicPr>
            <a:picLocks noChangeAspect="1"/>
          </p:cNvPicPr>
          <p:nvPr/>
        </p:nvPicPr>
        <p:blipFill rotWithShape="1">
          <a:blip r:embed="rId7"/>
          <a:srcRect r="14788"/>
          <a:stretch/>
        </p:blipFill>
        <p:spPr>
          <a:xfrm>
            <a:off x="769331" y="5089394"/>
            <a:ext cx="4972531" cy="1319758"/>
          </a:xfrm>
          <a:prstGeom prst="rect">
            <a:avLst/>
          </a:prstGeom>
          <a:ln>
            <a:solidFill>
              <a:schemeClr val="bg2"/>
            </a:solidFill>
          </a:ln>
        </p:spPr>
      </p:pic>
      <p:sp>
        <p:nvSpPr>
          <p:cNvPr id="23" name="Rectangle 22">
            <a:extLst>
              <a:ext uri="{FF2B5EF4-FFF2-40B4-BE49-F238E27FC236}">
                <a16:creationId xmlns:a16="http://schemas.microsoft.com/office/drawing/2014/main" id="{9FC591D3-A183-45FE-88B2-1066CBDA6250}"/>
              </a:ext>
            </a:extLst>
          </p:cNvPr>
          <p:cNvSpPr/>
          <p:nvPr/>
        </p:nvSpPr>
        <p:spPr bwMode="gray">
          <a:xfrm>
            <a:off x="1569910" y="5320279"/>
            <a:ext cx="543999" cy="1149023"/>
          </a:xfrm>
          <a:prstGeom prst="rect">
            <a:avLst/>
          </a:prstGeom>
          <a:noFill/>
          <a:ln w="25400" algn="ctr">
            <a:solidFill>
              <a:schemeClr val="accent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rgbClr val="FFFFFF"/>
              </a:solidFill>
              <a:effectLst/>
              <a:uLnTx/>
              <a:uFillTx/>
              <a:latin typeface="Arial"/>
              <a:ea typeface="Arial Unicode MS" pitchFamily="34" charset="-128"/>
              <a:cs typeface="Arial Unicode MS" pitchFamily="34" charset="-128"/>
            </a:endParaRPr>
          </a:p>
        </p:txBody>
      </p:sp>
      <p:sp>
        <p:nvSpPr>
          <p:cNvPr id="27" name="Oval 26">
            <a:extLst>
              <a:ext uri="{FF2B5EF4-FFF2-40B4-BE49-F238E27FC236}">
                <a16:creationId xmlns:a16="http://schemas.microsoft.com/office/drawing/2014/main" id="{BA5E770A-B184-45AC-8613-0D3F3911D553}"/>
              </a:ext>
            </a:extLst>
          </p:cNvPr>
          <p:cNvSpPr/>
          <p:nvPr/>
        </p:nvSpPr>
        <p:spPr bwMode="gray">
          <a:xfrm>
            <a:off x="5910447" y="254384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28" name="Oval 27">
            <a:extLst>
              <a:ext uri="{FF2B5EF4-FFF2-40B4-BE49-F238E27FC236}">
                <a16:creationId xmlns:a16="http://schemas.microsoft.com/office/drawing/2014/main" id="{AB140091-1F37-4A3B-900C-51116F2F14AD}"/>
              </a:ext>
            </a:extLst>
          </p:cNvPr>
          <p:cNvSpPr/>
          <p:nvPr/>
        </p:nvSpPr>
        <p:spPr bwMode="gray">
          <a:xfrm>
            <a:off x="5883863" y="305127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29" name="Oval 28">
            <a:extLst>
              <a:ext uri="{FF2B5EF4-FFF2-40B4-BE49-F238E27FC236}">
                <a16:creationId xmlns:a16="http://schemas.microsoft.com/office/drawing/2014/main" id="{7C7C5B7D-9362-4904-A787-D10EF57BF024}"/>
              </a:ext>
            </a:extLst>
          </p:cNvPr>
          <p:cNvSpPr/>
          <p:nvPr/>
        </p:nvSpPr>
        <p:spPr bwMode="gray">
          <a:xfrm>
            <a:off x="10416909" y="572731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30" name="Oval 29">
            <a:extLst>
              <a:ext uri="{FF2B5EF4-FFF2-40B4-BE49-F238E27FC236}">
                <a16:creationId xmlns:a16="http://schemas.microsoft.com/office/drawing/2014/main" id="{C2915B0F-FF5A-4457-A89A-D7B8CE12E25B}"/>
              </a:ext>
            </a:extLst>
          </p:cNvPr>
          <p:cNvSpPr/>
          <p:nvPr/>
        </p:nvSpPr>
        <p:spPr bwMode="gray">
          <a:xfrm>
            <a:off x="7408464" y="459374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
        <p:nvSpPr>
          <p:cNvPr id="31" name="Oval 30">
            <a:extLst>
              <a:ext uri="{FF2B5EF4-FFF2-40B4-BE49-F238E27FC236}">
                <a16:creationId xmlns:a16="http://schemas.microsoft.com/office/drawing/2014/main" id="{B713EF22-1735-4952-B216-B66B6FCA52E2}"/>
              </a:ext>
            </a:extLst>
          </p:cNvPr>
          <p:cNvSpPr/>
          <p:nvPr/>
        </p:nvSpPr>
        <p:spPr bwMode="gray">
          <a:xfrm>
            <a:off x="1440700" y="524884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7</a:t>
            </a:r>
          </a:p>
        </p:txBody>
      </p:sp>
      <p:sp>
        <p:nvSpPr>
          <p:cNvPr id="18" name="Oval 17">
            <a:extLst>
              <a:ext uri="{FF2B5EF4-FFF2-40B4-BE49-F238E27FC236}">
                <a16:creationId xmlns:a16="http://schemas.microsoft.com/office/drawing/2014/main" id="{53B78F0C-F6E1-4B57-8E22-A98A96598078}"/>
              </a:ext>
            </a:extLst>
          </p:cNvPr>
          <p:cNvSpPr/>
          <p:nvPr/>
        </p:nvSpPr>
        <p:spPr bwMode="gray">
          <a:xfrm>
            <a:off x="5843772" y="492448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pic>
        <p:nvPicPr>
          <p:cNvPr id="3" name="Picture 2">
            <a:extLst>
              <a:ext uri="{FF2B5EF4-FFF2-40B4-BE49-F238E27FC236}">
                <a16:creationId xmlns:a16="http://schemas.microsoft.com/office/drawing/2014/main" id="{F8883968-D905-4401-BCC9-6F26268C5263}"/>
              </a:ext>
            </a:extLst>
          </p:cNvPr>
          <p:cNvPicPr>
            <a:picLocks noChangeAspect="1"/>
          </p:cNvPicPr>
          <p:nvPr/>
        </p:nvPicPr>
        <p:blipFill>
          <a:blip r:embed="rId8"/>
          <a:stretch>
            <a:fillRect/>
          </a:stretch>
        </p:blipFill>
        <p:spPr>
          <a:xfrm>
            <a:off x="8890237" y="1966024"/>
            <a:ext cx="1444387" cy="335304"/>
          </a:xfrm>
          <a:prstGeom prst="rect">
            <a:avLst/>
          </a:prstGeom>
          <a:ln>
            <a:solidFill>
              <a:schemeClr val="bg2"/>
            </a:solidFill>
          </a:ln>
        </p:spPr>
      </p:pic>
      <p:sp>
        <p:nvSpPr>
          <p:cNvPr id="32" name="Oval 31">
            <a:extLst>
              <a:ext uri="{FF2B5EF4-FFF2-40B4-BE49-F238E27FC236}">
                <a16:creationId xmlns:a16="http://schemas.microsoft.com/office/drawing/2014/main" id="{E5FC9B81-68AB-4CE8-BDAA-32259A9529E2}"/>
              </a:ext>
            </a:extLst>
          </p:cNvPr>
          <p:cNvSpPr/>
          <p:nvPr/>
        </p:nvSpPr>
        <p:spPr bwMode="gray">
          <a:xfrm>
            <a:off x="8717610" y="182288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Tree>
    <p:extLst>
      <p:ext uri="{BB962C8B-B14F-4D97-AF65-F5344CB8AC3E}">
        <p14:creationId xmlns:p14="http://schemas.microsoft.com/office/powerpoint/2010/main" val="2738468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EFC5582-0554-4364-B969-891CE504590B}"/>
              </a:ext>
            </a:extLst>
          </p:cNvPr>
          <p:cNvPicPr>
            <a:picLocks noChangeAspect="1"/>
          </p:cNvPicPr>
          <p:nvPr/>
        </p:nvPicPr>
        <p:blipFill>
          <a:blip r:embed="rId3"/>
          <a:stretch>
            <a:fillRect/>
          </a:stretch>
        </p:blipFill>
        <p:spPr>
          <a:xfrm>
            <a:off x="6916881" y="1371693"/>
            <a:ext cx="4340629" cy="720986"/>
          </a:xfrm>
          <a:prstGeom prst="rect">
            <a:avLst/>
          </a:prstGeom>
          <a:ln>
            <a:solidFill>
              <a:schemeClr val="bg2"/>
            </a:solidFill>
          </a:ln>
        </p:spPr>
      </p:pic>
      <p:sp>
        <p:nvSpPr>
          <p:cNvPr id="4" name="Title 4">
            <a:extLst>
              <a:ext uri="{FF2B5EF4-FFF2-40B4-BE49-F238E27FC236}">
                <a16:creationId xmlns:a16="http://schemas.microsoft.com/office/drawing/2014/main" id="{F2C2E431-8CA3-4E21-BC25-62B305105612}"/>
              </a:ext>
            </a:extLst>
          </p:cNvPr>
          <p:cNvSpPr txBox="1">
            <a:spLocks/>
          </p:cNvSpPr>
          <p:nvPr/>
        </p:nvSpPr>
        <p:spPr bwMode="black">
          <a:xfrm>
            <a:off x="504218" y="518567"/>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pPr marL="0" marR="0" lvl="0" indent="0" algn="l" defTabSz="1088231" rtl="0" eaLnBrk="1" fontAlgn="auto" latinLnBrk="0" hangingPunct="1">
              <a:lnSpc>
                <a:spcPct val="100000"/>
              </a:lnSpc>
              <a:spcBef>
                <a:spcPct val="0"/>
              </a:spcBef>
              <a:spcAft>
                <a:spcPts val="0"/>
              </a:spcAft>
              <a:buClrTx/>
              <a:buSzTx/>
              <a:buFontTx/>
              <a:buNone/>
              <a:tabLst/>
              <a:defRPr/>
            </a:pPr>
            <a:r>
              <a:rPr kumimoji="0" lang="en-US" sz="2399" b="1" i="0" u="none" strike="noStrike" kern="1200" cap="none" spc="0" normalizeH="0" baseline="0" noProof="0" dirty="0">
                <a:ln>
                  <a:noFill/>
                </a:ln>
                <a:effectLst/>
                <a:uLnTx/>
                <a:uFillTx/>
                <a:latin typeface="Arial"/>
                <a:ea typeface="+mj-ea"/>
                <a:cs typeface="+mj-cs"/>
              </a:rPr>
              <a:t>Purchase Order</a:t>
            </a:r>
            <a:br>
              <a:rPr kumimoji="0" lang="en-US" sz="2399" b="1" i="0" u="none" strike="noStrike" kern="1200" cap="none" spc="0" normalizeH="0" baseline="0" noProof="0" dirty="0">
                <a:ln>
                  <a:noFill/>
                </a:ln>
                <a:solidFill>
                  <a:srgbClr val="FFFFFF"/>
                </a:solidFill>
                <a:effectLst/>
                <a:uLnTx/>
                <a:uFillTx/>
                <a:latin typeface="Arial"/>
                <a:ea typeface="+mj-ea"/>
                <a:cs typeface="+mj-cs"/>
              </a:rPr>
            </a:br>
            <a:r>
              <a:rPr kumimoji="0" lang="en-US" sz="2000" b="1" i="0" u="none" strike="noStrike" kern="1200" cap="none" spc="0" normalizeH="0" baseline="0" noProof="0" dirty="0">
                <a:ln>
                  <a:noFill/>
                </a:ln>
                <a:solidFill>
                  <a:srgbClr val="F0AB00"/>
                </a:solidFill>
                <a:effectLst/>
                <a:uLnTx/>
                <a:uFillTx/>
                <a:latin typeface="Arial"/>
                <a:ea typeface="+mj-ea"/>
                <a:cs typeface="+mj-cs"/>
              </a:rPr>
              <a:t>Search and Identify the PO </a:t>
            </a:r>
            <a:r>
              <a:rPr lang="en-US" sz="2000" dirty="0">
                <a:solidFill>
                  <a:srgbClr val="F0AB00"/>
                </a:solidFill>
                <a:latin typeface="Arial"/>
              </a:rPr>
              <a:t>(From the Orders Tab)</a:t>
            </a:r>
            <a:endParaRPr kumimoji="0" lang="en-US" sz="2000" b="1" i="0" u="none" strike="noStrike" kern="1200" cap="none" spc="0" normalizeH="0" baseline="0" noProof="0" dirty="0">
              <a:ln>
                <a:noFill/>
              </a:ln>
              <a:solidFill>
                <a:srgbClr val="F0AB00"/>
              </a:solidFill>
              <a:effectLst/>
              <a:uLnTx/>
              <a:uFillTx/>
              <a:latin typeface="Arial"/>
              <a:ea typeface="+mj-ea"/>
              <a:cs typeface="+mj-cs"/>
            </a:endParaRPr>
          </a:p>
        </p:txBody>
      </p:sp>
      <p:sp>
        <p:nvSpPr>
          <p:cNvPr id="5" name="TextBox 4">
            <a:extLst>
              <a:ext uri="{FF2B5EF4-FFF2-40B4-BE49-F238E27FC236}">
                <a16:creationId xmlns:a16="http://schemas.microsoft.com/office/drawing/2014/main" id="{D8E5D081-B13D-4C80-AC4A-AB70BE6A47C1}"/>
              </a:ext>
            </a:extLst>
          </p:cNvPr>
          <p:cNvSpPr txBox="1"/>
          <p:nvPr/>
        </p:nvSpPr>
        <p:spPr>
          <a:xfrm>
            <a:off x="504217" y="1494266"/>
            <a:ext cx="6166297" cy="3199032"/>
          </a:xfrm>
          <a:prstGeom prst="rect">
            <a:avLst/>
          </a:prstGeom>
          <a:noFill/>
        </p:spPr>
        <p:txBody>
          <a:bodyPr wrap="square" lIns="0" tIns="0" rIns="0" bIns="0" rtlCol="0">
            <a:noAutofit/>
          </a:bodyPr>
          <a:lstStyle/>
          <a:p>
            <a:pPr>
              <a:lnSpc>
                <a:spcPts val="1700"/>
              </a:lnSpc>
              <a:spcAft>
                <a:spcPts val="600"/>
              </a:spcAft>
              <a:buClr>
                <a:srgbClr val="F0AB00"/>
              </a:buClr>
              <a:buSzPct val="100000"/>
              <a:defRPr/>
            </a:pPr>
            <a:r>
              <a:rPr lang="en-US" sz="1300" dirty="0"/>
              <a:t>From the Homepage:</a:t>
            </a:r>
          </a:p>
          <a:p>
            <a:pPr marL="342900" marR="0" lvl="0" indent="-342900" algn="l" defTabSz="914400" rtl="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300" b="0" i="0" u="none" strike="noStrike" kern="1200" cap="none" spc="0" normalizeH="0" baseline="0" noProof="0" dirty="0">
                <a:ln>
                  <a:noFill/>
                </a:ln>
                <a:effectLst/>
                <a:uLnTx/>
                <a:uFillTx/>
                <a:latin typeface="Arial"/>
                <a:ea typeface="+mn-ea"/>
                <a:cs typeface="+mn-cs"/>
              </a:rPr>
              <a:t>Click on </a:t>
            </a:r>
            <a:r>
              <a:rPr kumimoji="0" lang="en-US" sz="1300" b="1" i="0" u="none" strike="noStrike" kern="1200" cap="none" spc="0" normalizeH="0" baseline="0" noProof="0" dirty="0">
                <a:ln>
                  <a:noFill/>
                </a:ln>
                <a:effectLst/>
                <a:uLnTx/>
                <a:uFillTx/>
                <a:latin typeface="Arial"/>
                <a:ea typeface="+mn-ea"/>
                <a:cs typeface="+mn-cs"/>
              </a:rPr>
              <a:t>Orders/ Orders and Releases</a:t>
            </a:r>
            <a:r>
              <a:rPr kumimoji="0" lang="en-US" sz="1300" b="0" i="0" u="none" strike="noStrike" kern="1200" cap="none" spc="0" normalizeH="0" baseline="0" noProof="0" dirty="0">
                <a:ln>
                  <a:noFill/>
                </a:ln>
                <a:effectLst/>
                <a:uLnTx/>
                <a:uFillTx/>
                <a:latin typeface="Arial"/>
                <a:ea typeface="+mn-ea"/>
                <a:cs typeface="+mn-cs"/>
              </a:rPr>
              <a:t>. </a:t>
            </a:r>
          </a:p>
          <a:p>
            <a:pPr marL="342900" marR="0" lvl="0" indent="-342900" algn="l" defTabSz="914400" rtl="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300" b="0" i="0" u="none" strike="noStrike" kern="1200" cap="none" spc="0" normalizeH="0" baseline="0" noProof="0" dirty="0">
                <a:ln>
                  <a:noFill/>
                </a:ln>
                <a:effectLst/>
                <a:uLnTx/>
                <a:uFillTx/>
                <a:latin typeface="Arial"/>
                <a:ea typeface="+mn-ea"/>
                <a:cs typeface="+mn-cs"/>
              </a:rPr>
              <a:t>Go to </a:t>
            </a:r>
            <a:r>
              <a:rPr kumimoji="0" lang="en-US" sz="1300" b="1" i="0" u="none" strike="noStrike" kern="1200" cap="none" spc="0" normalizeH="0" baseline="0" noProof="0" dirty="0">
                <a:ln>
                  <a:noFill/>
                </a:ln>
                <a:effectLst/>
                <a:uLnTx/>
                <a:uFillTx/>
                <a:latin typeface="Arial"/>
                <a:ea typeface="+mn-ea"/>
                <a:cs typeface="+mn-cs"/>
              </a:rPr>
              <a:t>Items to Confirm </a:t>
            </a:r>
            <a:r>
              <a:rPr kumimoji="0" lang="en-US" sz="1300" b="0" i="0" u="none" strike="noStrike" kern="1200" cap="none" spc="0" normalizeH="0" baseline="0" noProof="0" dirty="0">
                <a:ln>
                  <a:noFill/>
                </a:ln>
                <a:effectLst/>
                <a:uLnTx/>
                <a:uFillTx/>
                <a:latin typeface="Arial"/>
                <a:ea typeface="+mn-ea"/>
                <a:cs typeface="+mn-cs"/>
              </a:rPr>
              <a:t>sub-tab.</a:t>
            </a:r>
          </a:p>
          <a:p>
            <a:pPr marL="342900" marR="0" lvl="0" indent="-342900" algn="l" defTabSz="914400" rtl="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300" b="0" i="0" u="none" strike="noStrike" kern="1200" cap="none" spc="0" normalizeH="0" baseline="0" noProof="0" dirty="0">
                <a:ln>
                  <a:noFill/>
                </a:ln>
                <a:effectLst/>
                <a:uLnTx/>
                <a:uFillTx/>
                <a:latin typeface="Arial"/>
                <a:ea typeface="+mn-ea"/>
                <a:cs typeface="+mn-cs"/>
              </a:rPr>
              <a:t>Search</a:t>
            </a:r>
            <a:r>
              <a:rPr kumimoji="0" lang="en-US" sz="1300" b="1" i="0" u="none" strike="noStrike" kern="1200" cap="none" spc="0" normalizeH="0" baseline="0" noProof="0" dirty="0">
                <a:ln>
                  <a:noFill/>
                </a:ln>
                <a:effectLst/>
                <a:uLnTx/>
                <a:uFillTx/>
                <a:latin typeface="Arial"/>
                <a:ea typeface="+mn-ea"/>
                <a:cs typeface="+mn-cs"/>
              </a:rPr>
              <a:t> </a:t>
            </a:r>
            <a:r>
              <a:rPr kumimoji="0" lang="en-US" sz="1300" b="0" i="0" u="none" strike="noStrike" kern="1200" cap="none" spc="0" normalizeH="0" baseline="0" noProof="0" dirty="0">
                <a:ln>
                  <a:noFill/>
                </a:ln>
                <a:effectLst/>
                <a:uLnTx/>
                <a:uFillTx/>
                <a:latin typeface="Arial"/>
                <a:ea typeface="+mn-ea"/>
                <a:cs typeface="+mn-cs"/>
              </a:rPr>
              <a:t>filters allow you to search using multiple criteria.</a:t>
            </a:r>
          </a:p>
          <a:p>
            <a:pPr marL="342900" marR="0" lvl="0" indent="-342900" algn="l" defTabSz="914400" rtl="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300" b="0" i="0" u="none" strike="noStrike" kern="1200" cap="none" spc="0" normalizeH="0" baseline="0" noProof="0" dirty="0">
                <a:ln>
                  <a:noFill/>
                </a:ln>
                <a:effectLst/>
                <a:uLnTx/>
                <a:uFillTx/>
                <a:latin typeface="Arial"/>
                <a:ea typeface="+mn-ea"/>
                <a:cs typeface="+mn-cs"/>
              </a:rPr>
              <a:t>Enter your search criteria and click </a:t>
            </a:r>
            <a:r>
              <a:rPr kumimoji="0" lang="en-US" sz="1300" b="1" i="0" u="none" strike="noStrike" kern="1200" cap="none" spc="0" normalizeH="0" baseline="0" noProof="0" dirty="0">
                <a:ln>
                  <a:noFill/>
                </a:ln>
                <a:effectLst/>
                <a:uLnTx/>
                <a:uFillTx/>
                <a:latin typeface="Arial"/>
                <a:ea typeface="+mn-ea"/>
                <a:cs typeface="+mn-cs"/>
              </a:rPr>
              <a:t>Search</a:t>
            </a:r>
            <a:r>
              <a:rPr kumimoji="0" lang="en-US" sz="1300" b="0" i="0" u="none" strike="noStrike" kern="1200" cap="none" spc="0" normalizeH="0" baseline="0" noProof="0" dirty="0">
                <a:ln>
                  <a:noFill/>
                </a:ln>
                <a:effectLst/>
                <a:uLnTx/>
                <a:uFillTx/>
                <a:latin typeface="Arial"/>
                <a:ea typeface="+mn-ea"/>
                <a:cs typeface="+mn-cs"/>
              </a:rPr>
              <a:t>.</a:t>
            </a:r>
          </a:p>
          <a:p>
            <a:pPr marL="342900" marR="0" lvl="0" indent="-342900" algn="l" defTabSz="914400" rtl="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300" b="0" i="0" u="none" strike="noStrike" kern="0" cap="none" spc="0" normalizeH="0" baseline="0" noProof="0" dirty="0">
                <a:ln>
                  <a:noFill/>
                </a:ln>
                <a:effectLst/>
                <a:uLnTx/>
                <a:uFillTx/>
                <a:latin typeface="Arial"/>
                <a:ea typeface="Arial Unicode MS" pitchFamily="34" charset="-128"/>
                <a:cs typeface="Arial Unicode MS" pitchFamily="34" charset="-128"/>
              </a:rPr>
              <a:t>It is possible to set the </a:t>
            </a:r>
            <a:r>
              <a:rPr kumimoji="0" lang="en-US" sz="1300" b="1" i="0" u="none" strike="noStrike" kern="0" cap="none" spc="0" normalizeH="0" baseline="0" noProof="0" dirty="0">
                <a:ln>
                  <a:noFill/>
                </a:ln>
                <a:effectLst/>
                <a:uLnTx/>
                <a:uFillTx/>
                <a:latin typeface="Arial"/>
                <a:ea typeface="Arial Unicode MS" pitchFamily="34" charset="-128"/>
                <a:cs typeface="Arial Unicode MS" pitchFamily="34" charset="-128"/>
              </a:rPr>
              <a:t>Date Range </a:t>
            </a:r>
            <a:r>
              <a:rPr kumimoji="0" lang="en-US" sz="1300" b="0" i="0" u="none" strike="noStrike" kern="0" cap="none" spc="0" normalizeH="0" baseline="0" noProof="0" dirty="0">
                <a:ln>
                  <a:noFill/>
                </a:ln>
                <a:effectLst/>
                <a:uLnTx/>
                <a:uFillTx/>
                <a:latin typeface="Arial"/>
                <a:ea typeface="Arial Unicode MS" pitchFamily="34" charset="-128"/>
                <a:cs typeface="Arial Unicode MS" pitchFamily="34" charset="-128"/>
              </a:rPr>
              <a:t>filter to “None” to search across all the PO’s matching other search criteria. </a:t>
            </a:r>
          </a:p>
          <a:p>
            <a:pPr marL="342900" marR="0" lvl="0" indent="-342900" algn="l" defTabSz="914400" rtl="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300" b="0" i="0" u="none" strike="noStrike" kern="1200" cap="none" spc="0" normalizeH="0" baseline="0" noProof="0" dirty="0">
                <a:ln>
                  <a:noFill/>
                </a:ln>
                <a:effectLst/>
                <a:uLnTx/>
                <a:uFillTx/>
                <a:latin typeface="Arial"/>
                <a:ea typeface="+mn-ea"/>
                <a:cs typeface="+mn-cs"/>
              </a:rPr>
              <a:t>Click</a:t>
            </a:r>
            <a:r>
              <a:rPr kumimoji="0" lang="en-US" sz="1300" b="1" i="0" u="none" strike="noStrike" kern="1200" cap="none" spc="0" normalizeH="0" baseline="0" noProof="0" dirty="0">
                <a:ln>
                  <a:noFill/>
                </a:ln>
                <a:effectLst/>
                <a:uLnTx/>
                <a:uFillTx/>
                <a:latin typeface="Arial"/>
                <a:ea typeface="+mn-ea"/>
                <a:cs typeface="+mn-cs"/>
              </a:rPr>
              <a:t> </a:t>
            </a:r>
            <a:r>
              <a:rPr kumimoji="0" lang="en-US" sz="1300" i="0" u="none" strike="noStrike" kern="1200" cap="none" spc="0" normalizeH="0" baseline="0" noProof="0" dirty="0">
                <a:ln>
                  <a:noFill/>
                </a:ln>
                <a:effectLst/>
                <a:uLnTx/>
                <a:uFillTx/>
                <a:latin typeface="Arial"/>
                <a:ea typeface="+mn-ea"/>
                <a:cs typeface="+mn-cs"/>
              </a:rPr>
              <a:t>order number </a:t>
            </a:r>
            <a:r>
              <a:rPr kumimoji="0" lang="en-US" sz="1300" b="0" i="0" u="none" strike="noStrike" kern="1200" cap="none" spc="0" normalizeH="0" baseline="0" noProof="0" dirty="0">
                <a:ln>
                  <a:noFill/>
                </a:ln>
                <a:effectLst/>
                <a:uLnTx/>
                <a:uFillTx/>
                <a:latin typeface="Arial"/>
                <a:ea typeface="+mn-ea"/>
                <a:cs typeface="+mn-cs"/>
              </a:rPr>
              <a:t>to view the purchase order details.</a:t>
            </a:r>
          </a:p>
          <a:p>
            <a:pPr marL="342900" marR="0" lvl="0" indent="-342900" algn="l" defTabSz="914400" rtl="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300" b="0" i="0" u="none" strike="noStrike" kern="1200" cap="none" spc="0" normalizeH="0" baseline="0" noProof="0" dirty="0">
                <a:ln>
                  <a:noFill/>
                </a:ln>
                <a:effectLst/>
                <a:uLnTx/>
                <a:uFillTx/>
                <a:latin typeface="Arial"/>
                <a:ea typeface="+mn-ea"/>
                <a:cs typeface="+mn-cs"/>
              </a:rPr>
              <a:t>You can follow the same steps to search for PO from </a:t>
            </a:r>
            <a:r>
              <a:rPr kumimoji="0" lang="en-US" sz="1300" b="1" i="0" u="none" strike="noStrike" kern="1200" cap="none" spc="0" normalizeH="0" baseline="0" noProof="0" dirty="0">
                <a:ln>
                  <a:noFill/>
                </a:ln>
                <a:effectLst/>
                <a:uLnTx/>
                <a:uFillTx/>
                <a:latin typeface="Arial"/>
                <a:ea typeface="+mn-ea"/>
                <a:cs typeface="+mn-cs"/>
              </a:rPr>
              <a:t>Items to Ship </a:t>
            </a:r>
            <a:r>
              <a:rPr kumimoji="0" lang="en-US" sz="1300" b="0" i="0" u="none" strike="noStrike" kern="1200" cap="none" spc="0" normalizeH="0" baseline="0" noProof="0" dirty="0">
                <a:ln>
                  <a:noFill/>
                </a:ln>
                <a:effectLst/>
                <a:uLnTx/>
                <a:uFillTx/>
                <a:latin typeface="Arial"/>
                <a:ea typeface="+mn-ea"/>
                <a:cs typeface="+mn-cs"/>
              </a:rPr>
              <a:t>sub-tab.</a:t>
            </a: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300" b="1" i="0" u="none" strike="noStrike" kern="0" cap="none" spc="0" normalizeH="0" baseline="0" noProof="0" dirty="0">
                <a:ln>
                  <a:noFill/>
                </a:ln>
                <a:solidFill>
                  <a:srgbClr val="F0AB00"/>
                </a:solidFill>
                <a:effectLst/>
                <a:uLnTx/>
                <a:uFillTx/>
                <a:latin typeface="Arial"/>
                <a:ea typeface="Arial Unicode MS" pitchFamily="34" charset="-128"/>
                <a:cs typeface="Arial Unicode MS" pitchFamily="34" charset="-128"/>
              </a:rPr>
              <a:t>Note: </a:t>
            </a:r>
            <a:r>
              <a:rPr kumimoji="0" lang="en-US" sz="1300" b="0" i="0" u="none" strike="noStrike" kern="0" cap="none" spc="0" normalizeH="0" baseline="0" noProof="0" dirty="0">
                <a:ln>
                  <a:noFill/>
                </a:ln>
                <a:effectLst/>
                <a:uLnTx/>
                <a:uFillTx/>
                <a:latin typeface="Arial"/>
                <a:ea typeface="Arial Unicode MS" pitchFamily="34" charset="-128"/>
                <a:cs typeface="Arial Unicode MS" pitchFamily="34" charset="-128"/>
              </a:rPr>
              <a:t>If the order can not be found in search, please check PO instructions or contact [Arrow Energy]. </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icture 5">
            <a:extLst>
              <a:ext uri="{FF2B5EF4-FFF2-40B4-BE49-F238E27FC236}">
                <a16:creationId xmlns:a16="http://schemas.microsoft.com/office/drawing/2014/main" id="{2B91A83F-05E7-43AB-94CF-706616BB24F0}"/>
              </a:ext>
            </a:extLst>
          </p:cNvPr>
          <p:cNvPicPr>
            <a:picLocks noChangeAspect="1"/>
          </p:cNvPicPr>
          <p:nvPr/>
        </p:nvPicPr>
        <p:blipFill rotWithShape="1">
          <a:blip r:embed="rId4"/>
          <a:srcRect t="11849"/>
          <a:stretch/>
        </p:blipFill>
        <p:spPr>
          <a:xfrm>
            <a:off x="6916882" y="2248480"/>
            <a:ext cx="4388427" cy="3948271"/>
          </a:xfrm>
          <a:prstGeom prst="rect">
            <a:avLst/>
          </a:prstGeom>
          <a:ln>
            <a:solidFill>
              <a:schemeClr val="bg2"/>
            </a:solidFill>
          </a:ln>
        </p:spPr>
      </p:pic>
      <p:pic>
        <p:nvPicPr>
          <p:cNvPr id="9" name="Picture 8">
            <a:extLst>
              <a:ext uri="{FF2B5EF4-FFF2-40B4-BE49-F238E27FC236}">
                <a16:creationId xmlns:a16="http://schemas.microsoft.com/office/drawing/2014/main" id="{DE459387-636E-4A47-9072-8F7879563CFA}"/>
              </a:ext>
            </a:extLst>
          </p:cNvPr>
          <p:cNvPicPr>
            <a:picLocks noChangeAspect="1"/>
          </p:cNvPicPr>
          <p:nvPr/>
        </p:nvPicPr>
        <p:blipFill rotWithShape="1">
          <a:blip r:embed="rId5"/>
          <a:srcRect r="14788"/>
          <a:stretch/>
        </p:blipFill>
        <p:spPr>
          <a:xfrm>
            <a:off x="1785204" y="4900142"/>
            <a:ext cx="4885311" cy="1296609"/>
          </a:xfrm>
          <a:prstGeom prst="rect">
            <a:avLst/>
          </a:prstGeom>
          <a:ln>
            <a:solidFill>
              <a:schemeClr val="bg2"/>
            </a:solidFill>
          </a:ln>
        </p:spPr>
      </p:pic>
      <p:pic>
        <p:nvPicPr>
          <p:cNvPr id="7" name="Picture 6">
            <a:extLst>
              <a:ext uri="{FF2B5EF4-FFF2-40B4-BE49-F238E27FC236}">
                <a16:creationId xmlns:a16="http://schemas.microsoft.com/office/drawing/2014/main" id="{370E2988-C608-46DA-8FA4-02B8C0D3AE5A}"/>
              </a:ext>
            </a:extLst>
          </p:cNvPr>
          <p:cNvPicPr>
            <a:picLocks noChangeAspect="1"/>
          </p:cNvPicPr>
          <p:nvPr/>
        </p:nvPicPr>
        <p:blipFill>
          <a:blip r:embed="rId6"/>
          <a:stretch>
            <a:fillRect/>
          </a:stretch>
        </p:blipFill>
        <p:spPr>
          <a:xfrm>
            <a:off x="10491316" y="5656502"/>
            <a:ext cx="1354715" cy="540249"/>
          </a:xfrm>
          <a:prstGeom prst="rect">
            <a:avLst/>
          </a:prstGeom>
        </p:spPr>
      </p:pic>
      <p:sp>
        <p:nvSpPr>
          <p:cNvPr id="11" name="Rectangle 10">
            <a:extLst>
              <a:ext uri="{FF2B5EF4-FFF2-40B4-BE49-F238E27FC236}">
                <a16:creationId xmlns:a16="http://schemas.microsoft.com/office/drawing/2014/main" id="{6456E6FB-D1DF-48D6-9C78-311C95A81139}"/>
              </a:ext>
            </a:extLst>
          </p:cNvPr>
          <p:cNvSpPr/>
          <p:nvPr/>
        </p:nvSpPr>
        <p:spPr bwMode="gray">
          <a:xfrm>
            <a:off x="2575662" y="5100895"/>
            <a:ext cx="587416" cy="1154729"/>
          </a:xfrm>
          <a:prstGeom prst="rect">
            <a:avLst/>
          </a:prstGeom>
          <a:noFill/>
          <a:ln w="25400" algn="ctr">
            <a:solidFill>
              <a:schemeClr val="accent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rgbClr val="FFFFFF"/>
              </a:solidFill>
              <a:effectLst/>
              <a:uLnTx/>
              <a:uFillTx/>
              <a:latin typeface="Arial"/>
              <a:ea typeface="Arial Unicode MS" pitchFamily="34" charset="-128"/>
              <a:cs typeface="Arial Unicode MS" pitchFamily="34" charset="-128"/>
            </a:endParaRPr>
          </a:p>
        </p:txBody>
      </p:sp>
      <p:sp>
        <p:nvSpPr>
          <p:cNvPr id="16" name="Rectangle 15">
            <a:extLst>
              <a:ext uri="{FF2B5EF4-FFF2-40B4-BE49-F238E27FC236}">
                <a16:creationId xmlns:a16="http://schemas.microsoft.com/office/drawing/2014/main" id="{86668DA5-B3E6-4DDB-8224-A693E68E7B0F}"/>
              </a:ext>
            </a:extLst>
          </p:cNvPr>
          <p:cNvSpPr/>
          <p:nvPr/>
        </p:nvSpPr>
        <p:spPr bwMode="gray">
          <a:xfrm flipH="1">
            <a:off x="8003946" y="5987811"/>
            <a:ext cx="464645" cy="267813"/>
          </a:xfrm>
          <a:prstGeom prst="rect">
            <a:avLst/>
          </a:prstGeom>
          <a:noFill/>
          <a:ln w="25400" algn="ctr">
            <a:solidFill>
              <a:schemeClr val="accent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rgbClr val="FFFFFF"/>
              </a:solidFill>
              <a:effectLst/>
              <a:uLnTx/>
              <a:uFillTx/>
              <a:latin typeface="Arial"/>
              <a:ea typeface="Arial Unicode MS" pitchFamily="34" charset="-128"/>
              <a:cs typeface="Arial Unicode MS" pitchFamily="34" charset="-128"/>
            </a:endParaRPr>
          </a:p>
        </p:txBody>
      </p:sp>
      <p:sp>
        <p:nvSpPr>
          <p:cNvPr id="20" name="Oval 19">
            <a:extLst>
              <a:ext uri="{FF2B5EF4-FFF2-40B4-BE49-F238E27FC236}">
                <a16:creationId xmlns:a16="http://schemas.microsoft.com/office/drawing/2014/main" id="{DC99F2BE-86F6-47BE-88BF-70BC2BF4CBDA}"/>
              </a:ext>
            </a:extLst>
          </p:cNvPr>
          <p:cNvSpPr/>
          <p:nvPr/>
        </p:nvSpPr>
        <p:spPr bwMode="gray">
          <a:xfrm>
            <a:off x="8039109" y="249217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21" name="Oval 20">
            <a:extLst>
              <a:ext uri="{FF2B5EF4-FFF2-40B4-BE49-F238E27FC236}">
                <a16:creationId xmlns:a16="http://schemas.microsoft.com/office/drawing/2014/main" id="{4CFD4208-4415-4260-80F2-1C631A33CC1B}"/>
              </a:ext>
            </a:extLst>
          </p:cNvPr>
          <p:cNvSpPr/>
          <p:nvPr/>
        </p:nvSpPr>
        <p:spPr bwMode="gray">
          <a:xfrm>
            <a:off x="6881372" y="293830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22" name="Oval 21">
            <a:extLst>
              <a:ext uri="{FF2B5EF4-FFF2-40B4-BE49-F238E27FC236}">
                <a16:creationId xmlns:a16="http://schemas.microsoft.com/office/drawing/2014/main" id="{93AF11FA-A1D5-4DC3-806B-723402C2773B}"/>
              </a:ext>
            </a:extLst>
          </p:cNvPr>
          <p:cNvSpPr/>
          <p:nvPr/>
        </p:nvSpPr>
        <p:spPr bwMode="gray">
          <a:xfrm>
            <a:off x="10406796" y="565650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23" name="Oval 22">
            <a:extLst>
              <a:ext uri="{FF2B5EF4-FFF2-40B4-BE49-F238E27FC236}">
                <a16:creationId xmlns:a16="http://schemas.microsoft.com/office/drawing/2014/main" id="{648AA8C1-3D82-4C82-A035-34340A221418}"/>
              </a:ext>
            </a:extLst>
          </p:cNvPr>
          <p:cNvSpPr/>
          <p:nvPr/>
        </p:nvSpPr>
        <p:spPr bwMode="gray">
          <a:xfrm>
            <a:off x="7838746" y="586765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24" name="Oval 23">
            <a:extLst>
              <a:ext uri="{FF2B5EF4-FFF2-40B4-BE49-F238E27FC236}">
                <a16:creationId xmlns:a16="http://schemas.microsoft.com/office/drawing/2014/main" id="{1701C8CE-CADB-4CBA-8C87-4EF40FF60428}"/>
              </a:ext>
            </a:extLst>
          </p:cNvPr>
          <p:cNvSpPr/>
          <p:nvPr/>
        </p:nvSpPr>
        <p:spPr bwMode="gray">
          <a:xfrm>
            <a:off x="2434967" y="499135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
        <p:nvSpPr>
          <p:cNvPr id="25" name="Oval 24">
            <a:extLst>
              <a:ext uri="{FF2B5EF4-FFF2-40B4-BE49-F238E27FC236}">
                <a16:creationId xmlns:a16="http://schemas.microsoft.com/office/drawing/2014/main" id="{D6061C4F-247F-4B0D-98B6-DDA41CAE3EE1}"/>
              </a:ext>
            </a:extLst>
          </p:cNvPr>
          <p:cNvSpPr/>
          <p:nvPr/>
        </p:nvSpPr>
        <p:spPr bwMode="gray">
          <a:xfrm>
            <a:off x="8916442" y="249217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7</a:t>
            </a:r>
          </a:p>
        </p:txBody>
      </p:sp>
      <p:pic>
        <p:nvPicPr>
          <p:cNvPr id="29" name="Picture 28">
            <a:extLst>
              <a:ext uri="{FF2B5EF4-FFF2-40B4-BE49-F238E27FC236}">
                <a16:creationId xmlns:a16="http://schemas.microsoft.com/office/drawing/2014/main" id="{E073E4B1-0DD0-4466-9F8C-9A7993634A4C}"/>
              </a:ext>
            </a:extLst>
          </p:cNvPr>
          <p:cNvPicPr>
            <a:picLocks noChangeAspect="1"/>
          </p:cNvPicPr>
          <p:nvPr/>
        </p:nvPicPr>
        <p:blipFill>
          <a:blip r:embed="rId7"/>
          <a:stretch>
            <a:fillRect/>
          </a:stretch>
        </p:blipFill>
        <p:spPr>
          <a:xfrm>
            <a:off x="9813123" y="2086088"/>
            <a:ext cx="1444387" cy="335304"/>
          </a:xfrm>
          <a:prstGeom prst="rect">
            <a:avLst/>
          </a:prstGeom>
          <a:ln>
            <a:solidFill>
              <a:schemeClr val="bg2"/>
            </a:solidFill>
          </a:ln>
        </p:spPr>
      </p:pic>
      <p:sp>
        <p:nvSpPr>
          <p:cNvPr id="26" name="Oval 25">
            <a:extLst>
              <a:ext uri="{FF2B5EF4-FFF2-40B4-BE49-F238E27FC236}">
                <a16:creationId xmlns:a16="http://schemas.microsoft.com/office/drawing/2014/main" id="{A4ED8F57-7A3F-4430-BA90-31C2E5A7D3DB}"/>
              </a:ext>
            </a:extLst>
          </p:cNvPr>
          <p:cNvSpPr/>
          <p:nvPr/>
        </p:nvSpPr>
        <p:spPr bwMode="gray">
          <a:xfrm>
            <a:off x="9702989" y="197053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Tree>
    <p:extLst>
      <p:ext uri="{BB962C8B-B14F-4D97-AF65-F5344CB8AC3E}">
        <p14:creationId xmlns:p14="http://schemas.microsoft.com/office/powerpoint/2010/main" val="3156588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79158C-6D86-4F88-B7B6-6263B29DAFAC}"/>
              </a:ext>
            </a:extLst>
          </p:cNvPr>
          <p:cNvSpPr>
            <a:spLocks noGrp="1"/>
          </p:cNvSpPr>
          <p:nvPr>
            <p:ph type="body" sz="quarter" idx="10"/>
          </p:nvPr>
        </p:nvSpPr>
        <p:spPr>
          <a:xfrm>
            <a:off x="503869" y="1620000"/>
            <a:ext cx="2877506" cy="4716000"/>
          </a:xfrm>
        </p:spPr>
        <p:txBody>
          <a:bodyPr>
            <a:normAutofit/>
          </a:bodyPr>
          <a:lstStyle/>
          <a:p>
            <a:r>
              <a:rPr lang="en-US" sz="1300" kern="0" dirty="0">
                <a:ea typeface="Arial Unicode MS" pitchFamily="34" charset="-128"/>
                <a:cs typeface="Arial Unicode MS" pitchFamily="34" charset="-128"/>
              </a:rPr>
              <a:t>You can search for PO as well from the Portal Home page by using either Arrow Energy name or order number.</a:t>
            </a:r>
          </a:p>
          <a:p>
            <a:r>
              <a:rPr lang="en-US" sz="1300" b="1" kern="0" dirty="0">
                <a:solidFill>
                  <a:schemeClr val="accent1"/>
                </a:solidFill>
                <a:ea typeface="Arial Unicode MS" pitchFamily="34" charset="-128"/>
                <a:cs typeface="Arial Unicode MS" pitchFamily="34" charset="-128"/>
              </a:rPr>
              <a:t>Note: </a:t>
            </a:r>
            <a:r>
              <a:rPr lang="en-US" sz="1300" kern="0" dirty="0">
                <a:ea typeface="Arial Unicode MS" pitchFamily="34" charset="-128"/>
                <a:cs typeface="Arial Unicode MS" pitchFamily="34" charset="-128"/>
              </a:rPr>
              <a:t>If the order can not be found in search, please check PO instructions or contact [Arrow Energy]. </a:t>
            </a:r>
          </a:p>
          <a:p>
            <a:endParaRPr lang="en-US" sz="1300" kern="0" dirty="0">
              <a:ea typeface="Arial Unicode MS" pitchFamily="34" charset="-128"/>
              <a:cs typeface="Arial Unicode MS" pitchFamily="34" charset="-128"/>
            </a:endParaRPr>
          </a:p>
          <a:p>
            <a:endParaRPr lang="en-US" sz="1300" dirty="0"/>
          </a:p>
        </p:txBody>
      </p:sp>
      <p:sp>
        <p:nvSpPr>
          <p:cNvPr id="4" name="Title 4">
            <a:extLst>
              <a:ext uri="{FF2B5EF4-FFF2-40B4-BE49-F238E27FC236}">
                <a16:creationId xmlns:a16="http://schemas.microsoft.com/office/drawing/2014/main" id="{7B6EE521-4487-4042-B07A-763873455644}"/>
              </a:ext>
            </a:extLst>
          </p:cNvPr>
          <p:cNvSpPr txBox="1">
            <a:spLocks/>
          </p:cNvSpPr>
          <p:nvPr/>
        </p:nvSpPr>
        <p:spPr bwMode="black">
          <a:xfrm>
            <a:off x="504218" y="518567"/>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pPr marL="0" marR="0" lvl="0" indent="0" algn="l" defTabSz="1088231" rtl="0" eaLnBrk="1" fontAlgn="auto" latinLnBrk="0" hangingPunct="1">
              <a:lnSpc>
                <a:spcPct val="100000"/>
              </a:lnSpc>
              <a:spcBef>
                <a:spcPct val="0"/>
              </a:spcBef>
              <a:spcAft>
                <a:spcPts val="0"/>
              </a:spcAft>
              <a:buClrTx/>
              <a:buSzTx/>
              <a:buFontTx/>
              <a:buNone/>
              <a:tabLst/>
              <a:defRPr/>
            </a:pPr>
            <a:r>
              <a:rPr kumimoji="0" lang="en-US" sz="2399" b="1" i="0" u="none" strike="noStrike" kern="1200" cap="none" spc="0" normalizeH="0" baseline="0" noProof="0" dirty="0">
                <a:ln>
                  <a:noFill/>
                </a:ln>
                <a:effectLst/>
                <a:uLnTx/>
                <a:uFillTx/>
                <a:latin typeface="Arial"/>
                <a:ea typeface="+mj-ea"/>
                <a:cs typeface="+mj-cs"/>
              </a:rPr>
              <a:t>Purchase Order</a:t>
            </a:r>
            <a:br>
              <a:rPr kumimoji="0" lang="en-US" sz="2399" b="1" i="0" u="none" strike="noStrike" kern="1200" cap="none" spc="0" normalizeH="0" baseline="0" noProof="0" dirty="0">
                <a:ln>
                  <a:noFill/>
                </a:ln>
                <a:solidFill>
                  <a:srgbClr val="FFFFFF"/>
                </a:solidFill>
                <a:effectLst/>
                <a:uLnTx/>
                <a:uFillTx/>
                <a:latin typeface="Arial"/>
                <a:ea typeface="+mj-ea"/>
                <a:cs typeface="+mj-cs"/>
              </a:rPr>
            </a:br>
            <a:r>
              <a:rPr kumimoji="0" lang="en-US" sz="2000" b="1" i="0" u="none" strike="noStrike" kern="1200" cap="none" spc="0" normalizeH="0" baseline="0" noProof="0" dirty="0">
                <a:ln>
                  <a:noFill/>
                </a:ln>
                <a:solidFill>
                  <a:srgbClr val="F0AB00"/>
                </a:solidFill>
                <a:effectLst/>
                <a:uLnTx/>
                <a:uFillTx/>
                <a:latin typeface="Arial"/>
                <a:ea typeface="+mj-ea"/>
                <a:cs typeface="+mj-cs"/>
              </a:rPr>
              <a:t>Search and Identify the PO </a:t>
            </a:r>
            <a:r>
              <a:rPr lang="en-US" sz="2000" dirty="0">
                <a:solidFill>
                  <a:srgbClr val="F0AB00"/>
                </a:solidFill>
                <a:latin typeface="Arial"/>
              </a:rPr>
              <a:t>(F</a:t>
            </a:r>
            <a:r>
              <a:rPr kumimoji="0" lang="en-US" sz="2000" b="1" i="0" u="none" strike="noStrike" kern="1200" cap="none" spc="0" normalizeH="0" baseline="0" noProof="0" dirty="0">
                <a:ln>
                  <a:noFill/>
                </a:ln>
                <a:solidFill>
                  <a:srgbClr val="F0AB00"/>
                </a:solidFill>
                <a:effectLst/>
                <a:uLnTx/>
                <a:uFillTx/>
                <a:latin typeface="Arial"/>
                <a:ea typeface="+mj-ea"/>
                <a:cs typeface="+mj-cs"/>
              </a:rPr>
              <a:t>rom the Home Page)</a:t>
            </a:r>
          </a:p>
        </p:txBody>
      </p:sp>
      <p:pic>
        <p:nvPicPr>
          <p:cNvPr id="3" name="Picture 2">
            <a:extLst>
              <a:ext uri="{FF2B5EF4-FFF2-40B4-BE49-F238E27FC236}">
                <a16:creationId xmlns:a16="http://schemas.microsoft.com/office/drawing/2014/main" id="{1A8684B6-9FB0-4FC1-8AD5-3D2FDED446EF}"/>
              </a:ext>
            </a:extLst>
          </p:cNvPr>
          <p:cNvPicPr>
            <a:picLocks noChangeAspect="1"/>
          </p:cNvPicPr>
          <p:nvPr/>
        </p:nvPicPr>
        <p:blipFill>
          <a:blip r:embed="rId3"/>
          <a:stretch>
            <a:fillRect/>
          </a:stretch>
        </p:blipFill>
        <p:spPr>
          <a:xfrm>
            <a:off x="3774912" y="1719598"/>
            <a:ext cx="7484395" cy="676980"/>
          </a:xfrm>
          <a:prstGeom prst="rect">
            <a:avLst/>
          </a:prstGeom>
          <a:ln>
            <a:solidFill>
              <a:schemeClr val="bg2"/>
            </a:solidFill>
          </a:ln>
        </p:spPr>
      </p:pic>
    </p:spTree>
    <p:extLst>
      <p:ext uri="{BB962C8B-B14F-4D97-AF65-F5344CB8AC3E}">
        <p14:creationId xmlns:p14="http://schemas.microsoft.com/office/powerpoint/2010/main" val="2519209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aphical user interface, text&#10;&#10;Description automatically generated">
            <a:extLst>
              <a:ext uri="{FF2B5EF4-FFF2-40B4-BE49-F238E27FC236}">
                <a16:creationId xmlns:a16="http://schemas.microsoft.com/office/drawing/2014/main" id="{33BC3934-EDE7-478F-9A35-71505AB68DA0}"/>
              </a:ext>
            </a:extLst>
          </p:cNvPr>
          <p:cNvPicPr>
            <a:picLocks noChangeAspect="1"/>
          </p:cNvPicPr>
          <p:nvPr/>
        </p:nvPicPr>
        <p:blipFill>
          <a:blip r:embed="rId3"/>
          <a:stretch>
            <a:fillRect/>
          </a:stretch>
        </p:blipFill>
        <p:spPr>
          <a:xfrm>
            <a:off x="4425044" y="1389455"/>
            <a:ext cx="7306127" cy="2727446"/>
          </a:xfrm>
          <a:prstGeom prst="rect">
            <a:avLst/>
          </a:prstGeom>
        </p:spPr>
      </p:pic>
      <p:sp>
        <p:nvSpPr>
          <p:cNvPr id="4" name="Title 4">
            <a:extLst>
              <a:ext uri="{FF2B5EF4-FFF2-40B4-BE49-F238E27FC236}">
                <a16:creationId xmlns:a16="http://schemas.microsoft.com/office/drawing/2014/main" id="{9BA0BF4A-3008-47FB-99AF-FA59E4EFA018}"/>
              </a:ext>
            </a:extLst>
          </p:cNvPr>
          <p:cNvSpPr txBox="1">
            <a:spLocks/>
          </p:cNvSpPr>
          <p:nvPr/>
        </p:nvSpPr>
        <p:spPr bwMode="black">
          <a:xfrm>
            <a:off x="504218" y="518567"/>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pPr marL="0" marR="0" lvl="0" indent="0" algn="l" defTabSz="1088231" rtl="0" eaLnBrk="1" fontAlgn="auto" latinLnBrk="0" hangingPunct="1">
              <a:lnSpc>
                <a:spcPct val="100000"/>
              </a:lnSpc>
              <a:spcBef>
                <a:spcPct val="0"/>
              </a:spcBef>
              <a:spcAft>
                <a:spcPts val="0"/>
              </a:spcAft>
              <a:buClrTx/>
              <a:buSzTx/>
              <a:buFontTx/>
              <a:buNone/>
              <a:tabLst/>
              <a:defRPr/>
            </a:pPr>
            <a:r>
              <a:rPr kumimoji="0" lang="en-US" sz="2399" b="1" i="0" u="none" strike="noStrike" kern="1200" cap="none" spc="0" normalizeH="0" baseline="0" noProof="0" dirty="0">
                <a:ln>
                  <a:noFill/>
                </a:ln>
                <a:effectLst/>
                <a:uLnTx/>
                <a:uFillTx/>
                <a:latin typeface="Arial"/>
                <a:ea typeface="+mj-ea"/>
                <a:cs typeface="+mj-cs"/>
              </a:rPr>
              <a:t>Purchase Order</a:t>
            </a:r>
            <a:br>
              <a:rPr kumimoji="0" lang="en-US" sz="2399" b="1" i="0" u="none" strike="noStrike" kern="1200" cap="none" spc="0" normalizeH="0" baseline="0" noProof="0" dirty="0">
                <a:ln>
                  <a:noFill/>
                </a:ln>
                <a:solidFill>
                  <a:srgbClr val="FFFFFF"/>
                </a:solidFill>
                <a:effectLst/>
                <a:uLnTx/>
                <a:uFillTx/>
                <a:latin typeface="Arial"/>
                <a:ea typeface="+mj-ea"/>
                <a:cs typeface="+mj-cs"/>
              </a:rPr>
            </a:br>
            <a:r>
              <a:rPr kumimoji="0" lang="en-US" sz="2000" b="1" i="0" u="none" strike="noStrike" kern="1200" cap="none" spc="0" normalizeH="0" baseline="0" noProof="0" dirty="0">
                <a:ln>
                  <a:noFill/>
                </a:ln>
                <a:solidFill>
                  <a:srgbClr val="F0AB00"/>
                </a:solidFill>
                <a:effectLst/>
                <a:uLnTx/>
                <a:uFillTx/>
                <a:latin typeface="Arial"/>
                <a:ea typeface="+mj-ea"/>
                <a:cs typeface="+mj-cs"/>
              </a:rPr>
              <a:t>View PO Details </a:t>
            </a:r>
          </a:p>
        </p:txBody>
      </p:sp>
      <p:pic>
        <p:nvPicPr>
          <p:cNvPr id="14" name="Picture 13">
            <a:extLst>
              <a:ext uri="{FF2B5EF4-FFF2-40B4-BE49-F238E27FC236}">
                <a16:creationId xmlns:a16="http://schemas.microsoft.com/office/drawing/2014/main" id="{2B04E24F-A233-44B3-9C55-D29B8071B8C1}"/>
              </a:ext>
            </a:extLst>
          </p:cNvPr>
          <p:cNvPicPr>
            <a:picLocks noChangeAspect="1"/>
          </p:cNvPicPr>
          <p:nvPr/>
        </p:nvPicPr>
        <p:blipFill>
          <a:blip r:embed="rId4"/>
          <a:stretch>
            <a:fillRect/>
          </a:stretch>
        </p:blipFill>
        <p:spPr>
          <a:xfrm>
            <a:off x="1935330" y="4874191"/>
            <a:ext cx="9028744" cy="1127851"/>
          </a:xfrm>
          <a:prstGeom prst="rect">
            <a:avLst/>
          </a:prstGeom>
          <a:ln>
            <a:solidFill>
              <a:schemeClr val="bg2"/>
            </a:solidFill>
          </a:ln>
        </p:spPr>
      </p:pic>
      <p:sp>
        <p:nvSpPr>
          <p:cNvPr id="15" name="Rectangle 14">
            <a:extLst>
              <a:ext uri="{FF2B5EF4-FFF2-40B4-BE49-F238E27FC236}">
                <a16:creationId xmlns:a16="http://schemas.microsoft.com/office/drawing/2014/main" id="{50785F49-2828-4243-9CD0-FB2783CA90BD}"/>
              </a:ext>
            </a:extLst>
          </p:cNvPr>
          <p:cNvSpPr/>
          <p:nvPr/>
        </p:nvSpPr>
        <p:spPr>
          <a:xfrm>
            <a:off x="217267" y="1631474"/>
            <a:ext cx="4139849" cy="3077766"/>
          </a:xfrm>
          <a:prstGeom prst="rect">
            <a:avLst/>
          </a:prstGeom>
        </p:spPr>
        <p:txBody>
          <a:bodyPr wrap="square">
            <a:spAutoFit/>
          </a:bodyPr>
          <a:lstStyle/>
          <a:p>
            <a:pPr marL="548640" marR="0" lvl="0" indent="-342900" algn="l" defTabSz="914400" rtl="0" eaLnBrk="1" fontAlgn="auto" latinLnBrk="0" hangingPunct="1">
              <a:lnSpc>
                <a:spcPct val="100000"/>
              </a:lnSpc>
              <a:spcAft>
                <a:spcPts val="600"/>
              </a:spcAft>
              <a:buClr>
                <a:srgbClr val="F0AB00"/>
              </a:buClr>
              <a:buSzPct val="100000"/>
              <a:buFontTx/>
              <a:buAutoNum type="arabicPeriod"/>
              <a:tabLst/>
              <a:defRPr/>
            </a:pPr>
            <a:r>
              <a:rPr kumimoji="0" lang="en-US" sz="1300" b="0" i="0" u="none" strike="noStrike" kern="1200" cap="none" spc="0" normalizeH="0" baseline="0" noProof="0" dirty="0">
                <a:ln>
                  <a:noFill/>
                </a:ln>
                <a:effectLst/>
                <a:uLnTx/>
                <a:uFillTx/>
                <a:latin typeface="Arial"/>
                <a:ea typeface="+mn-ea"/>
                <a:cs typeface="+mn-cs"/>
              </a:rPr>
              <a:t>View</a:t>
            </a:r>
            <a:r>
              <a:rPr kumimoji="0" lang="en-US" sz="1300" b="1" i="0" u="none" strike="noStrike" kern="1200" cap="none" spc="0" normalizeH="0" baseline="0" noProof="0" dirty="0">
                <a:ln>
                  <a:noFill/>
                </a:ln>
                <a:effectLst/>
                <a:uLnTx/>
                <a:uFillTx/>
                <a:latin typeface="Arial"/>
                <a:ea typeface="+mn-ea"/>
                <a:cs typeface="+mn-cs"/>
              </a:rPr>
              <a:t> </a:t>
            </a:r>
            <a:r>
              <a:rPr kumimoji="0" lang="en-US" sz="1300" b="0" i="0" u="none" strike="noStrike" kern="1200" cap="none" spc="0" normalizeH="0" baseline="0" noProof="0" dirty="0">
                <a:ln>
                  <a:noFill/>
                </a:ln>
                <a:effectLst/>
                <a:uLnTx/>
                <a:uFillTx/>
                <a:latin typeface="Arial"/>
                <a:ea typeface="+mn-ea"/>
                <a:cs typeface="+mn-cs"/>
              </a:rPr>
              <a:t>the details of your order and allowed actions.</a:t>
            </a:r>
          </a:p>
          <a:p>
            <a:pPr marL="548640" marR="0" lvl="0" indent="-342900" algn="l" defTabSz="914400" rtl="0" eaLnBrk="1" fontAlgn="auto" latinLnBrk="0" hangingPunct="1">
              <a:lnSpc>
                <a:spcPct val="100000"/>
              </a:lnSpc>
              <a:spcAft>
                <a:spcPts val="600"/>
              </a:spcAft>
              <a:buClr>
                <a:srgbClr val="F0AB00"/>
              </a:buClr>
              <a:buSzPct val="100000"/>
              <a:buFontTx/>
              <a:buAutoNum type="arabicPeriod"/>
              <a:tabLst/>
              <a:defRPr/>
            </a:pPr>
            <a:r>
              <a:rPr lang="en-US" sz="1300" dirty="0">
                <a:latin typeface="Arial"/>
              </a:rPr>
              <a:t>View the comments.</a:t>
            </a:r>
            <a:endParaRPr kumimoji="0" lang="en-US" sz="1300" b="0" i="0" u="none" strike="noStrike" kern="1200" cap="none" spc="0" normalizeH="0" baseline="0" noProof="0" dirty="0">
              <a:ln>
                <a:noFill/>
              </a:ln>
              <a:effectLst/>
              <a:uLnTx/>
              <a:uFillTx/>
              <a:latin typeface="Arial"/>
              <a:ea typeface="+mn-ea"/>
              <a:cs typeface="+mn-cs"/>
            </a:endParaRPr>
          </a:p>
          <a:p>
            <a:pPr marL="548640" marR="0" lvl="0" indent="-342900" algn="l" defTabSz="914400" rtl="0" eaLnBrk="1" fontAlgn="auto" latinLnBrk="0" hangingPunct="1">
              <a:lnSpc>
                <a:spcPct val="100000"/>
              </a:lnSpc>
              <a:spcAft>
                <a:spcPts val="600"/>
              </a:spcAft>
              <a:buClr>
                <a:srgbClr val="F0AB00"/>
              </a:buClr>
              <a:buSzPct val="100000"/>
              <a:buFontTx/>
              <a:buAutoNum type="arabicPeriod"/>
              <a:tabLst/>
              <a:defRPr/>
            </a:pPr>
            <a:r>
              <a:rPr kumimoji="0" lang="en-US" sz="1300" b="0" i="0" u="none" strike="noStrike" kern="0" cap="none" spc="0" normalizeH="0" baseline="0" noProof="0" dirty="0">
                <a:ln>
                  <a:noFill/>
                </a:ln>
                <a:effectLst/>
                <a:uLnTx/>
                <a:uFillTx/>
                <a:latin typeface="Arial"/>
                <a:ea typeface="Arial Unicode MS" pitchFamily="34" charset="-128"/>
                <a:cs typeface="Arial Unicode MS" pitchFamily="34" charset="-128"/>
              </a:rPr>
              <a:t>Line Items section</a:t>
            </a:r>
            <a:r>
              <a:rPr kumimoji="0" lang="en-US" sz="1300" b="1" i="0" u="none" strike="noStrike" kern="0" cap="none" spc="0" normalizeH="0" baseline="0" noProof="0" dirty="0">
                <a:ln>
                  <a:noFill/>
                </a:ln>
                <a:effectLst/>
                <a:uLnTx/>
                <a:uFillTx/>
                <a:latin typeface="Arial"/>
                <a:ea typeface="Arial Unicode MS" pitchFamily="34" charset="-128"/>
                <a:cs typeface="Arial Unicode MS" pitchFamily="34" charset="-128"/>
              </a:rPr>
              <a:t> </a:t>
            </a:r>
            <a:r>
              <a:rPr kumimoji="0" lang="en-US" sz="1300" b="0" i="0" u="none" strike="noStrike" kern="0" cap="none" spc="0" normalizeH="0" baseline="0" noProof="0" dirty="0">
                <a:ln>
                  <a:noFill/>
                </a:ln>
                <a:effectLst/>
                <a:uLnTx/>
                <a:uFillTx/>
                <a:latin typeface="Arial"/>
                <a:ea typeface="Arial Unicode MS" pitchFamily="34" charset="-128"/>
                <a:cs typeface="Arial Unicode MS" pitchFamily="34" charset="-128"/>
              </a:rPr>
              <a:t>describes the ordered  items. </a:t>
            </a:r>
          </a:p>
          <a:p>
            <a:pPr marL="548640" marR="0" lvl="0" indent="-342900" algn="l" defTabSz="914400" rtl="0" eaLnBrk="1" fontAlgn="auto" latinLnBrk="0" hangingPunct="1">
              <a:lnSpc>
                <a:spcPct val="100000"/>
              </a:lnSpc>
              <a:spcAft>
                <a:spcPts val="600"/>
              </a:spcAft>
              <a:buClr>
                <a:srgbClr val="F0AB00"/>
              </a:buClr>
              <a:buSzPct val="100000"/>
              <a:buFontTx/>
              <a:buAutoNum type="arabicPeriod"/>
              <a:tabLst/>
              <a:defRPr/>
            </a:pPr>
            <a:r>
              <a:rPr kumimoji="0" lang="en-US" sz="1300" b="0" i="0" u="none" strike="noStrike" kern="0" cap="none" spc="0" normalizeH="0" baseline="0" noProof="0" dirty="0">
                <a:ln>
                  <a:noFill/>
                </a:ln>
                <a:effectLst/>
                <a:uLnTx/>
                <a:uFillTx/>
                <a:latin typeface="Arial"/>
                <a:ea typeface="Arial Unicode MS" pitchFamily="34" charset="-128"/>
                <a:cs typeface="Arial Unicode MS" pitchFamily="34" charset="-128"/>
              </a:rPr>
              <a:t>Click </a:t>
            </a:r>
            <a:r>
              <a:rPr kumimoji="0" lang="en-US" sz="1300" b="1" i="0" u="none" strike="noStrike" kern="0" cap="none" spc="0" normalizeH="0" baseline="0" noProof="0" dirty="0">
                <a:ln>
                  <a:noFill/>
                </a:ln>
                <a:effectLst/>
                <a:uLnTx/>
                <a:uFillTx/>
                <a:latin typeface="Arial"/>
                <a:ea typeface="Arial Unicode MS" pitchFamily="34" charset="-128"/>
                <a:cs typeface="Arial Unicode MS" pitchFamily="34" charset="-128"/>
              </a:rPr>
              <a:t>Details</a:t>
            </a:r>
            <a:r>
              <a:rPr kumimoji="0" lang="en-US" sz="1300" b="0" i="0" u="none" strike="noStrike" kern="0" cap="none" spc="0" normalizeH="0" baseline="0" noProof="0" dirty="0">
                <a:ln>
                  <a:noFill/>
                </a:ln>
                <a:effectLst/>
                <a:uLnTx/>
                <a:uFillTx/>
                <a:latin typeface="Arial"/>
                <a:ea typeface="Arial Unicode MS" pitchFamily="34" charset="-128"/>
                <a:cs typeface="Arial Unicode MS" pitchFamily="34" charset="-128"/>
              </a:rPr>
              <a:t> or </a:t>
            </a:r>
            <a:r>
              <a:rPr kumimoji="0" lang="en-US" sz="1300" b="1" i="0" u="none" strike="noStrike" kern="0" cap="none" spc="0" normalizeH="0" baseline="0" noProof="0" dirty="0">
                <a:ln>
                  <a:noFill/>
                </a:ln>
                <a:effectLst/>
                <a:uLnTx/>
                <a:uFillTx/>
                <a:latin typeface="Arial"/>
                <a:ea typeface="Arial Unicode MS" pitchFamily="34" charset="-128"/>
                <a:cs typeface="Arial Unicode MS" pitchFamily="34" charset="-128"/>
              </a:rPr>
              <a:t>Show Item Details </a:t>
            </a:r>
            <a:r>
              <a:rPr kumimoji="0" lang="en-US" sz="1300" b="0" i="0" u="none" strike="noStrike" kern="0" cap="none" spc="0" normalizeH="0" baseline="0" noProof="0" dirty="0">
                <a:ln>
                  <a:noFill/>
                </a:ln>
                <a:effectLst/>
                <a:uLnTx/>
                <a:uFillTx/>
                <a:latin typeface="Arial"/>
                <a:ea typeface="Arial Unicode MS" pitchFamily="34" charset="-128"/>
                <a:cs typeface="Arial Unicode MS" pitchFamily="34" charset="-128"/>
              </a:rPr>
              <a:t>to review more information about the order such as control keys, scheduling lines and others.</a:t>
            </a:r>
          </a:p>
          <a:p>
            <a:pPr marL="548640" marR="0" lvl="0" indent="-342900" algn="l" defTabSz="914400" rtl="0" eaLnBrk="1" fontAlgn="auto" latinLnBrk="0" hangingPunct="1">
              <a:lnSpc>
                <a:spcPct val="100000"/>
              </a:lnSpc>
              <a:spcAft>
                <a:spcPts val="600"/>
              </a:spcAft>
              <a:buClr>
                <a:srgbClr val="F0AB00"/>
              </a:buClr>
              <a:buSzPct val="100000"/>
              <a:buFontTx/>
              <a:buAutoNum type="arabicPeriod"/>
              <a:tabLst/>
              <a:defRPr/>
            </a:pPr>
            <a:r>
              <a:rPr kumimoji="0" lang="en-US" sz="1300" b="0" i="0" u="none" strike="noStrike" kern="0" cap="none" spc="0" normalizeH="0" baseline="0" noProof="0" dirty="0">
                <a:ln>
                  <a:noFill/>
                </a:ln>
                <a:effectLst/>
                <a:uLnTx/>
                <a:uFillTx/>
                <a:latin typeface="Arial"/>
                <a:ea typeface="Arial Unicode MS" pitchFamily="34" charset="-128"/>
                <a:cs typeface="Arial Unicode MS" pitchFamily="34" charset="-128"/>
              </a:rPr>
              <a:t>You can configure your view by clicking configure icon. </a:t>
            </a:r>
          </a:p>
          <a:p>
            <a:pPr marL="548640" lvl="0" indent="-342900">
              <a:spcAft>
                <a:spcPts val="600"/>
              </a:spcAft>
              <a:buClr>
                <a:srgbClr val="F0AB00"/>
              </a:buClr>
              <a:buSzPct val="100000"/>
              <a:buFontTx/>
              <a:buAutoNum type="arabicPeriod"/>
              <a:defRPr/>
            </a:pPr>
            <a:r>
              <a:rPr lang="en-US" sz="1300" kern="0" dirty="0">
                <a:ea typeface="Arial Unicode MS" pitchFamily="34" charset="-128"/>
                <a:cs typeface="Arial Unicode MS" pitchFamily="34" charset="-128"/>
              </a:rPr>
              <a:t>If your Arrow Energy allows, you will be able to see the </a:t>
            </a:r>
            <a:r>
              <a:rPr lang="en-US" sz="1300" b="1" kern="0" dirty="0">
                <a:ea typeface="Arial Unicode MS" pitchFamily="34" charset="-128"/>
                <a:cs typeface="Arial Unicode MS" pitchFamily="34" charset="-128"/>
              </a:rPr>
              <a:t>Arrow Energy</a:t>
            </a:r>
            <a:r>
              <a:rPr lang="en-US" sz="1300" kern="0" dirty="0">
                <a:ea typeface="Arial Unicode MS" pitchFamily="34" charset="-128"/>
                <a:cs typeface="Arial Unicode MS" pitchFamily="34" charset="-128"/>
              </a:rPr>
              <a:t> heading address in the upper left side of the PO.</a:t>
            </a:r>
            <a:endParaRPr kumimoji="0" lang="en-US" sz="1300" b="0" i="0" u="none" strike="noStrike" kern="1200" cap="none" spc="0" normalizeH="0" baseline="0" noProof="0" dirty="0">
              <a:ln>
                <a:noFill/>
              </a:ln>
              <a:effectLst/>
              <a:uLnTx/>
              <a:uFillTx/>
              <a:latin typeface="Arial"/>
            </a:endParaRPr>
          </a:p>
        </p:txBody>
      </p:sp>
      <p:pic>
        <p:nvPicPr>
          <p:cNvPr id="16" name="Picture 15">
            <a:extLst>
              <a:ext uri="{FF2B5EF4-FFF2-40B4-BE49-F238E27FC236}">
                <a16:creationId xmlns:a16="http://schemas.microsoft.com/office/drawing/2014/main" id="{C8E80759-D2ED-4DF3-A126-F5BF168EB03C}"/>
              </a:ext>
            </a:extLst>
          </p:cNvPr>
          <p:cNvPicPr>
            <a:picLocks noChangeAspect="1"/>
          </p:cNvPicPr>
          <p:nvPr/>
        </p:nvPicPr>
        <p:blipFill rotWithShape="1">
          <a:blip r:embed="rId5"/>
          <a:srcRect l="43332" t="12947" r="5750" b="6091"/>
          <a:stretch/>
        </p:blipFill>
        <p:spPr>
          <a:xfrm>
            <a:off x="10849147" y="5048424"/>
            <a:ext cx="933797" cy="913124"/>
          </a:xfrm>
          <a:prstGeom prst="rect">
            <a:avLst/>
          </a:prstGeom>
          <a:ln>
            <a:solidFill>
              <a:schemeClr val="bg2"/>
            </a:solidFill>
          </a:ln>
        </p:spPr>
      </p:pic>
      <p:sp>
        <p:nvSpPr>
          <p:cNvPr id="21" name="Rectangle 20">
            <a:extLst>
              <a:ext uri="{FF2B5EF4-FFF2-40B4-BE49-F238E27FC236}">
                <a16:creationId xmlns:a16="http://schemas.microsoft.com/office/drawing/2014/main" id="{592F1B94-FA5E-4048-AA96-634D40648FE0}"/>
              </a:ext>
            </a:extLst>
          </p:cNvPr>
          <p:cNvSpPr/>
          <p:nvPr/>
        </p:nvSpPr>
        <p:spPr bwMode="gray">
          <a:xfrm>
            <a:off x="4536163" y="1671705"/>
            <a:ext cx="7149500" cy="388096"/>
          </a:xfrm>
          <a:prstGeom prst="rect">
            <a:avLst/>
          </a:prstGeom>
          <a:noFill/>
          <a:ln w="25400" algn="ctr">
            <a:solidFill>
              <a:schemeClr val="accent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rgbClr val="FFFFFF"/>
              </a:solidFill>
              <a:effectLst/>
              <a:uLnTx/>
              <a:uFillTx/>
              <a:latin typeface="Arial"/>
              <a:ea typeface="Arial Unicode MS" pitchFamily="34" charset="-128"/>
              <a:cs typeface="Arial Unicode MS" pitchFamily="34" charset="-128"/>
            </a:endParaRPr>
          </a:p>
        </p:txBody>
      </p:sp>
      <p:sp>
        <p:nvSpPr>
          <p:cNvPr id="22" name="Rectangle 21">
            <a:extLst>
              <a:ext uri="{FF2B5EF4-FFF2-40B4-BE49-F238E27FC236}">
                <a16:creationId xmlns:a16="http://schemas.microsoft.com/office/drawing/2014/main" id="{0A49DE2B-BB2C-4611-98F4-42C1864CE77F}"/>
              </a:ext>
            </a:extLst>
          </p:cNvPr>
          <p:cNvSpPr/>
          <p:nvPr/>
        </p:nvSpPr>
        <p:spPr bwMode="gray">
          <a:xfrm>
            <a:off x="9473848" y="4918191"/>
            <a:ext cx="1084981" cy="267813"/>
          </a:xfrm>
          <a:prstGeom prst="rect">
            <a:avLst/>
          </a:prstGeom>
          <a:noFill/>
          <a:ln w="25400" algn="ctr">
            <a:solidFill>
              <a:schemeClr val="accent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rgbClr val="FFFFFF"/>
              </a:solidFill>
              <a:effectLst/>
              <a:uLnTx/>
              <a:uFillTx/>
              <a:latin typeface="Arial"/>
              <a:ea typeface="Arial Unicode MS" pitchFamily="34" charset="-128"/>
              <a:cs typeface="Arial Unicode MS" pitchFamily="34" charset="-128"/>
            </a:endParaRPr>
          </a:p>
        </p:txBody>
      </p:sp>
      <p:sp>
        <p:nvSpPr>
          <p:cNvPr id="23" name="Rectangle 22">
            <a:extLst>
              <a:ext uri="{FF2B5EF4-FFF2-40B4-BE49-F238E27FC236}">
                <a16:creationId xmlns:a16="http://schemas.microsoft.com/office/drawing/2014/main" id="{0CE2F29F-2C94-4B64-9B45-5E9A8865C33D}"/>
              </a:ext>
            </a:extLst>
          </p:cNvPr>
          <p:cNvSpPr/>
          <p:nvPr/>
        </p:nvSpPr>
        <p:spPr bwMode="gray">
          <a:xfrm>
            <a:off x="9996857" y="5439612"/>
            <a:ext cx="530800" cy="267813"/>
          </a:xfrm>
          <a:prstGeom prst="rect">
            <a:avLst/>
          </a:prstGeom>
          <a:noFill/>
          <a:ln w="25400" algn="ctr">
            <a:solidFill>
              <a:schemeClr val="accent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rgbClr val="FFFFFF"/>
              </a:solidFill>
              <a:effectLst/>
              <a:uLnTx/>
              <a:uFillTx/>
              <a:latin typeface="Arial"/>
              <a:ea typeface="Arial Unicode MS" pitchFamily="34" charset="-128"/>
              <a:cs typeface="Arial Unicode MS" pitchFamily="34" charset="-128"/>
            </a:endParaRPr>
          </a:p>
        </p:txBody>
      </p:sp>
      <p:sp>
        <p:nvSpPr>
          <p:cNvPr id="24" name="Rectangle 23">
            <a:extLst>
              <a:ext uri="{FF2B5EF4-FFF2-40B4-BE49-F238E27FC236}">
                <a16:creationId xmlns:a16="http://schemas.microsoft.com/office/drawing/2014/main" id="{27F8C4DD-3FAF-4C70-8201-3FF822052C7E}"/>
              </a:ext>
            </a:extLst>
          </p:cNvPr>
          <p:cNvSpPr/>
          <p:nvPr/>
        </p:nvSpPr>
        <p:spPr bwMode="gray">
          <a:xfrm>
            <a:off x="10620762" y="4972077"/>
            <a:ext cx="228385" cy="193145"/>
          </a:xfrm>
          <a:prstGeom prst="rect">
            <a:avLst/>
          </a:prstGeom>
          <a:noFill/>
          <a:ln w="25400" algn="ctr">
            <a:solidFill>
              <a:schemeClr val="accent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rgbClr val="FFFFFF"/>
              </a:solidFill>
              <a:effectLst/>
              <a:uLnTx/>
              <a:uFillTx/>
              <a:latin typeface="Arial"/>
              <a:ea typeface="Arial Unicode MS" pitchFamily="34" charset="-128"/>
              <a:cs typeface="Arial Unicode MS" pitchFamily="34" charset="-128"/>
            </a:endParaRPr>
          </a:p>
        </p:txBody>
      </p:sp>
      <p:sp>
        <p:nvSpPr>
          <p:cNvPr id="28" name="TextBox 27">
            <a:extLst>
              <a:ext uri="{FF2B5EF4-FFF2-40B4-BE49-F238E27FC236}">
                <a16:creationId xmlns:a16="http://schemas.microsoft.com/office/drawing/2014/main" id="{81113F0E-9A12-4AA6-8708-28DFD796A9FB}"/>
              </a:ext>
            </a:extLst>
          </p:cNvPr>
          <p:cNvSpPr txBox="1"/>
          <p:nvPr/>
        </p:nvSpPr>
        <p:spPr>
          <a:xfrm>
            <a:off x="504218" y="1290518"/>
            <a:ext cx="6235681" cy="184666"/>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rPr>
              <a:t>For more detailed purchase order management please refer to </a:t>
            </a:r>
            <a:r>
              <a:rPr kumimoji="0" lang="en-US" sz="1200"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rPr>
              <a:t>Help Center </a:t>
            </a:r>
            <a:r>
              <a:rPr kumimoji="0" lang="en-US" sz="1200" b="0"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rPr>
              <a:t>documentation.</a:t>
            </a:r>
          </a:p>
        </p:txBody>
      </p:sp>
      <p:sp>
        <p:nvSpPr>
          <p:cNvPr id="29" name="Oval 28">
            <a:extLst>
              <a:ext uri="{FF2B5EF4-FFF2-40B4-BE49-F238E27FC236}">
                <a16:creationId xmlns:a16="http://schemas.microsoft.com/office/drawing/2014/main" id="{C7ABB880-59CA-48C6-AECB-7BE141D733E3}"/>
              </a:ext>
            </a:extLst>
          </p:cNvPr>
          <p:cNvSpPr/>
          <p:nvPr/>
        </p:nvSpPr>
        <p:spPr bwMode="gray">
          <a:xfrm>
            <a:off x="4318015" y="184345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30" name="Oval 29">
            <a:extLst>
              <a:ext uri="{FF2B5EF4-FFF2-40B4-BE49-F238E27FC236}">
                <a16:creationId xmlns:a16="http://schemas.microsoft.com/office/drawing/2014/main" id="{B8AF0527-DF9B-4E45-B820-AC9B25FDBB17}"/>
              </a:ext>
            </a:extLst>
          </p:cNvPr>
          <p:cNvSpPr/>
          <p:nvPr/>
        </p:nvSpPr>
        <p:spPr bwMode="gray">
          <a:xfrm>
            <a:off x="1834090" y="480063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31" name="Oval 30">
            <a:extLst>
              <a:ext uri="{FF2B5EF4-FFF2-40B4-BE49-F238E27FC236}">
                <a16:creationId xmlns:a16="http://schemas.microsoft.com/office/drawing/2014/main" id="{287FE526-8597-42B1-9814-1F854CBCFC26}"/>
              </a:ext>
            </a:extLst>
          </p:cNvPr>
          <p:cNvSpPr/>
          <p:nvPr/>
        </p:nvSpPr>
        <p:spPr bwMode="gray">
          <a:xfrm>
            <a:off x="9870940" y="531121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32" name="Oval 31">
            <a:extLst>
              <a:ext uri="{FF2B5EF4-FFF2-40B4-BE49-F238E27FC236}">
                <a16:creationId xmlns:a16="http://schemas.microsoft.com/office/drawing/2014/main" id="{74ED7E97-7669-4675-B944-FF0CC64C3688}"/>
              </a:ext>
            </a:extLst>
          </p:cNvPr>
          <p:cNvSpPr/>
          <p:nvPr/>
        </p:nvSpPr>
        <p:spPr bwMode="gray">
          <a:xfrm>
            <a:off x="10459529" y="483418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36" name="Oval 35">
            <a:extLst>
              <a:ext uri="{FF2B5EF4-FFF2-40B4-BE49-F238E27FC236}">
                <a16:creationId xmlns:a16="http://schemas.microsoft.com/office/drawing/2014/main" id="{C7023C42-0A8D-4079-B722-69FCD1D1C880}"/>
              </a:ext>
            </a:extLst>
          </p:cNvPr>
          <p:cNvSpPr/>
          <p:nvPr/>
        </p:nvSpPr>
        <p:spPr bwMode="gray">
          <a:xfrm>
            <a:off x="9332748" y="478665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pic>
        <p:nvPicPr>
          <p:cNvPr id="2" name="Picture 1">
            <a:extLst>
              <a:ext uri="{FF2B5EF4-FFF2-40B4-BE49-F238E27FC236}">
                <a16:creationId xmlns:a16="http://schemas.microsoft.com/office/drawing/2014/main" id="{6E0D56BF-FE26-460A-A3C7-72C6A0A40D09}"/>
              </a:ext>
            </a:extLst>
          </p:cNvPr>
          <p:cNvPicPr>
            <a:picLocks noChangeAspect="1"/>
          </p:cNvPicPr>
          <p:nvPr/>
        </p:nvPicPr>
        <p:blipFill rotWithShape="1">
          <a:blip r:embed="rId6"/>
          <a:srcRect t="-1" r="24000" b="-2828"/>
          <a:stretch/>
        </p:blipFill>
        <p:spPr>
          <a:xfrm>
            <a:off x="4472663" y="4120856"/>
            <a:ext cx="7304148" cy="388096"/>
          </a:xfrm>
          <a:prstGeom prst="rect">
            <a:avLst/>
          </a:prstGeom>
          <a:ln>
            <a:solidFill>
              <a:schemeClr val="bg2"/>
            </a:solidFill>
          </a:ln>
        </p:spPr>
      </p:pic>
      <p:sp>
        <p:nvSpPr>
          <p:cNvPr id="20" name="Oval 19">
            <a:extLst>
              <a:ext uri="{FF2B5EF4-FFF2-40B4-BE49-F238E27FC236}">
                <a16:creationId xmlns:a16="http://schemas.microsoft.com/office/drawing/2014/main" id="{C5B7CDEF-E1ED-4D01-8820-40C401C2ED6D}"/>
              </a:ext>
            </a:extLst>
          </p:cNvPr>
          <p:cNvSpPr/>
          <p:nvPr/>
        </p:nvSpPr>
        <p:spPr bwMode="gray">
          <a:xfrm>
            <a:off x="4312665" y="400470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8" name="Rectangle 3">
            <a:extLst>
              <a:ext uri="{FF2B5EF4-FFF2-40B4-BE49-F238E27FC236}">
                <a16:creationId xmlns:a16="http://schemas.microsoft.com/office/drawing/2014/main" id="{C6036E65-4DDD-449A-85D7-CCD3089F7E5A}"/>
              </a:ext>
            </a:extLst>
          </p:cNvPr>
          <p:cNvSpPr>
            <a:spLocks noChangeArrowheads="1"/>
          </p:cNvSpPr>
          <p:nvPr/>
        </p:nvSpPr>
        <p:spPr bwMode="auto">
          <a:xfrm>
            <a:off x="0" y="-455819"/>
            <a:ext cx="32060" cy="9116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050" rIns="0" bIns="2380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highlight>
                  <a:srgbClr val="FFFF00"/>
                </a:highlight>
                <a:latin typeface="Benton Sans"/>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Oval 32">
            <a:extLst>
              <a:ext uri="{FF2B5EF4-FFF2-40B4-BE49-F238E27FC236}">
                <a16:creationId xmlns:a16="http://schemas.microsoft.com/office/drawing/2014/main" id="{EECB2756-68F4-4B7A-8B8A-6EE9E39A69EA}"/>
              </a:ext>
            </a:extLst>
          </p:cNvPr>
          <p:cNvSpPr/>
          <p:nvPr/>
        </p:nvSpPr>
        <p:spPr bwMode="gray">
          <a:xfrm>
            <a:off x="4207879" y="277974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
        <p:nvSpPr>
          <p:cNvPr id="34" name="Rectangle 33">
            <a:extLst>
              <a:ext uri="{FF2B5EF4-FFF2-40B4-BE49-F238E27FC236}">
                <a16:creationId xmlns:a16="http://schemas.microsoft.com/office/drawing/2014/main" id="{37B9F9A1-044D-4849-931F-D12CCF0F490A}"/>
              </a:ext>
            </a:extLst>
          </p:cNvPr>
          <p:cNvSpPr/>
          <p:nvPr/>
        </p:nvSpPr>
        <p:spPr bwMode="gray">
          <a:xfrm>
            <a:off x="4473504" y="2651601"/>
            <a:ext cx="1143978" cy="596279"/>
          </a:xfrm>
          <a:prstGeom prst="rect">
            <a:avLst/>
          </a:prstGeom>
          <a:noFill/>
          <a:ln w="25400" algn="ctr">
            <a:solidFill>
              <a:schemeClr val="accent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rgbClr val="FFFFFF"/>
              </a:solidFill>
              <a:effectLst/>
              <a:uLnTx/>
              <a:uFillTx/>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2029446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D9D7F1-83EB-4679-BB04-176C77B12F64}"/>
              </a:ext>
            </a:extLst>
          </p:cNvPr>
          <p:cNvPicPr>
            <a:picLocks noChangeAspect="1"/>
          </p:cNvPicPr>
          <p:nvPr/>
        </p:nvPicPr>
        <p:blipFill>
          <a:blip r:embed="rId3"/>
          <a:stretch>
            <a:fillRect/>
          </a:stretch>
        </p:blipFill>
        <p:spPr>
          <a:xfrm>
            <a:off x="5798611" y="1466548"/>
            <a:ext cx="3010921" cy="4036040"/>
          </a:xfrm>
          <a:prstGeom prst="rect">
            <a:avLst/>
          </a:prstGeom>
          <a:ln>
            <a:solidFill>
              <a:schemeClr val="bg2"/>
            </a:solidFill>
          </a:ln>
        </p:spPr>
      </p:pic>
      <p:sp>
        <p:nvSpPr>
          <p:cNvPr id="4" name="Title 4">
            <a:extLst>
              <a:ext uri="{FF2B5EF4-FFF2-40B4-BE49-F238E27FC236}">
                <a16:creationId xmlns:a16="http://schemas.microsoft.com/office/drawing/2014/main" id="{9BA0BF4A-3008-47FB-99AF-FA59E4EFA018}"/>
              </a:ext>
            </a:extLst>
          </p:cNvPr>
          <p:cNvSpPr txBox="1">
            <a:spLocks/>
          </p:cNvSpPr>
          <p:nvPr/>
        </p:nvSpPr>
        <p:spPr bwMode="black">
          <a:xfrm>
            <a:off x="504218" y="518567"/>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pPr marL="0" marR="0" lvl="0" indent="0" algn="l" defTabSz="1088231" rtl="0" eaLnBrk="1" fontAlgn="auto" latinLnBrk="0" hangingPunct="1">
              <a:lnSpc>
                <a:spcPct val="100000"/>
              </a:lnSpc>
              <a:spcBef>
                <a:spcPct val="0"/>
              </a:spcBef>
              <a:spcAft>
                <a:spcPts val="0"/>
              </a:spcAft>
              <a:buClrTx/>
              <a:buSzTx/>
              <a:buFontTx/>
              <a:buNone/>
              <a:tabLst/>
              <a:defRPr/>
            </a:pPr>
            <a:r>
              <a:rPr kumimoji="0" lang="en-US" sz="2399" b="1" i="0" u="none" strike="noStrike" kern="1200" cap="none" spc="0" normalizeH="0" baseline="0" noProof="0" dirty="0">
                <a:ln>
                  <a:noFill/>
                </a:ln>
                <a:effectLst/>
                <a:uLnTx/>
                <a:uFillTx/>
                <a:latin typeface="Arial"/>
                <a:ea typeface="+mj-ea"/>
                <a:cs typeface="+mj-cs"/>
              </a:rPr>
              <a:t>Purchase Order</a:t>
            </a:r>
            <a:br>
              <a:rPr kumimoji="0" lang="en-US" sz="2399" b="1" i="0" u="none" strike="noStrike" kern="1200" cap="none" spc="0" normalizeH="0" baseline="0" noProof="0" dirty="0">
                <a:ln>
                  <a:noFill/>
                </a:ln>
                <a:solidFill>
                  <a:srgbClr val="FFFFFF"/>
                </a:solidFill>
                <a:effectLst/>
                <a:uLnTx/>
                <a:uFillTx/>
                <a:latin typeface="Arial"/>
                <a:ea typeface="+mj-ea"/>
                <a:cs typeface="+mj-cs"/>
              </a:rPr>
            </a:br>
            <a:r>
              <a:rPr kumimoji="0" lang="en-US" sz="2000" b="1" i="0" u="none" strike="noStrike" kern="1200" cap="none" spc="0" normalizeH="0" baseline="0" noProof="0" dirty="0">
                <a:ln>
                  <a:noFill/>
                </a:ln>
                <a:solidFill>
                  <a:srgbClr val="F0AB00"/>
                </a:solidFill>
                <a:effectLst/>
                <a:uLnTx/>
                <a:uFillTx/>
                <a:latin typeface="Arial"/>
                <a:ea typeface="+mj-ea"/>
                <a:cs typeface="+mj-cs"/>
              </a:rPr>
              <a:t>View PO Details – Line Level</a:t>
            </a:r>
          </a:p>
        </p:txBody>
      </p:sp>
      <p:sp>
        <p:nvSpPr>
          <p:cNvPr id="15" name="Rectangle 14">
            <a:extLst>
              <a:ext uri="{FF2B5EF4-FFF2-40B4-BE49-F238E27FC236}">
                <a16:creationId xmlns:a16="http://schemas.microsoft.com/office/drawing/2014/main" id="{50785F49-2828-4243-9CD0-FB2783CA90BD}"/>
              </a:ext>
            </a:extLst>
          </p:cNvPr>
          <p:cNvSpPr/>
          <p:nvPr/>
        </p:nvSpPr>
        <p:spPr>
          <a:xfrm>
            <a:off x="504218" y="1441273"/>
            <a:ext cx="5171368" cy="4846327"/>
          </a:xfrm>
          <a:prstGeom prst="rect">
            <a:avLst/>
          </a:prstGeom>
        </p:spPr>
        <p:txBody>
          <a:bodyPr wrap="square">
            <a:spAutoFit/>
          </a:bodyPr>
          <a:lstStyle/>
          <a:p>
            <a:pPr marL="0" marR="0" lvl="0" indent="0" algn="l" defTabSz="914400" rtl="0" eaLnBrk="1" fontAlgn="auto" latinLnBrk="0" hangingPunct="1">
              <a:lnSpc>
                <a:spcPts val="1700"/>
              </a:lnSpc>
              <a:spcAft>
                <a:spcPts val="600"/>
              </a:spcAft>
              <a:buClr>
                <a:srgbClr val="F0AB00"/>
              </a:buClr>
              <a:buSzPct val="90000"/>
              <a:buFontTx/>
              <a:buNone/>
              <a:tabLst/>
              <a:defRPr/>
            </a:pPr>
            <a:r>
              <a:rPr kumimoji="0" lang="en-US" sz="1300" b="0" i="0" u="none" strike="noStrike" kern="1200" cap="none" spc="0" normalizeH="0" baseline="0" noProof="0" dirty="0">
                <a:ln>
                  <a:noFill/>
                </a:ln>
                <a:solidFill>
                  <a:srgbClr val="FFFFFF"/>
                </a:solidFill>
                <a:effectLst/>
                <a:uLnTx/>
                <a:uFillTx/>
                <a:latin typeface="Arial"/>
                <a:ea typeface="+mn-ea"/>
                <a:cs typeface="+mn-cs"/>
              </a:rPr>
              <a:t>When you click on Details you can review the following sections:</a:t>
            </a:r>
          </a:p>
          <a:p>
            <a:pPr marL="274320" marR="0" lvl="0" indent="-274320" algn="l" defTabSz="914400" rtl="0" eaLnBrk="1" fontAlgn="auto" latinLnBrk="0" hangingPunct="1">
              <a:lnSpc>
                <a:spcPts val="1700"/>
              </a:lnSpc>
              <a:spcAft>
                <a:spcPts val="600"/>
              </a:spcAft>
              <a:buClr>
                <a:srgbClr val="F0AB00"/>
              </a:buClr>
              <a:buSzPct val="100000"/>
              <a:buFont typeface="+mj-lt"/>
              <a:buAutoNum type="arabicPeriod"/>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Detail of item </a:t>
            </a:r>
            <a:r>
              <a:rPr kumimoji="0" lang="en-US" sz="1300" i="0" u="none" strike="noStrike" kern="1200" cap="none" spc="0" normalizeH="0" baseline="0" noProof="0" dirty="0">
                <a:ln>
                  <a:noFill/>
                </a:ln>
                <a:solidFill>
                  <a:srgbClr val="000000"/>
                </a:solidFill>
                <a:effectLst/>
                <a:uLnTx/>
                <a:uFillTx/>
                <a:latin typeface="Arial"/>
                <a:ea typeface="+mn-ea"/>
                <a:cs typeface="+mn-cs"/>
              </a:rPr>
              <a:t>status</a:t>
            </a:r>
            <a:r>
              <a:rPr kumimoji="0" lang="en-US" sz="1300" b="0" i="0" u="none" strike="noStrike" kern="1200" cap="none" spc="0" normalizeH="0" baseline="0" noProof="0" dirty="0">
                <a:ln>
                  <a:noFill/>
                </a:ln>
                <a:solidFill>
                  <a:srgbClr val="000000"/>
                </a:solidFill>
                <a:effectLst/>
                <a:uLnTx/>
                <a:uFillTx/>
                <a:latin typeface="Arial"/>
                <a:ea typeface="+mn-ea"/>
                <a:cs typeface="+mn-cs"/>
              </a:rPr>
              <a:t> </a:t>
            </a:r>
            <a:r>
              <a:rPr kumimoji="0" lang="en-US" sz="13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(previously confirmed or previously shipped items).</a:t>
            </a:r>
          </a:p>
          <a:p>
            <a:pPr marL="274320" marR="0" lvl="0" indent="-274320" algn="l" defTabSz="914400" rtl="0" eaLnBrk="1" fontAlgn="auto" latinLnBrk="0" hangingPunct="1">
              <a:lnSpc>
                <a:spcPts val="1700"/>
              </a:lnSpc>
              <a:spcAft>
                <a:spcPts val="600"/>
              </a:spcAft>
              <a:buClr>
                <a:srgbClr val="F0AB00"/>
              </a:buClr>
              <a:buSzPct val="100000"/>
              <a:buFont typeface="+mj-lt"/>
              <a:buAutoNum type="arabicPeriod"/>
              <a:tabLst/>
              <a:defRPr/>
            </a:pPr>
            <a:r>
              <a:rPr kumimoji="0" lang="en-US" sz="130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Control keys show the actions that are allowed on this line item. </a:t>
            </a:r>
            <a:r>
              <a:rPr kumimoji="0" lang="en-US" sz="13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The purchase order indicates what is expected from supplier.</a:t>
            </a:r>
          </a:p>
          <a:p>
            <a:pPr marL="274320" marR="0" lvl="0" indent="-274320" algn="l" defTabSz="914400" rtl="0" eaLnBrk="1" fontAlgn="auto" latinLnBrk="0" hangingPunct="1">
              <a:lnSpc>
                <a:spcPts val="1700"/>
              </a:lnSpc>
              <a:spcAft>
                <a:spcPts val="600"/>
              </a:spcAft>
              <a:buClr>
                <a:srgbClr val="F0AB00"/>
              </a:buClr>
              <a:buSzPct val="100000"/>
              <a:buFont typeface="+mj-lt"/>
              <a:buAutoNum type="arabicPeriod"/>
              <a:tabLst/>
              <a:defRPr/>
            </a:pPr>
            <a:r>
              <a:rPr kumimoji="0" lang="en-US" sz="13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Below Control keys –  there might be Arrow Energy comments available.</a:t>
            </a:r>
          </a:p>
          <a:p>
            <a:pPr marL="274320" marR="0" lvl="0" indent="-274320" algn="l" defTabSz="914400" rtl="0" eaLnBrk="1" fontAlgn="auto" latinLnBrk="0" hangingPunct="1">
              <a:lnSpc>
                <a:spcPts val="1700"/>
              </a:lnSpc>
              <a:spcAft>
                <a:spcPts val="600"/>
              </a:spcAft>
              <a:buClr>
                <a:srgbClr val="F0AB00"/>
              </a:buClr>
              <a:buSzPct val="100000"/>
              <a:buFont typeface="+mj-lt"/>
              <a:buAutoNum type="arabicPeriod"/>
              <a:tabLst/>
              <a:defRPr/>
            </a:pPr>
            <a:r>
              <a:rPr kumimoji="0" lang="en-US" sz="13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Schedule line details the quantities planned for specified delivery dates.</a:t>
            </a:r>
          </a:p>
          <a:p>
            <a:pPr marL="274320" marR="0" lvl="0" indent="-274320" algn="l" defTabSz="914400" rtl="0" eaLnBrk="1" fontAlgn="auto" latinLnBrk="0" hangingPunct="1">
              <a:lnSpc>
                <a:spcPts val="1700"/>
              </a:lnSpc>
              <a:spcAft>
                <a:spcPts val="600"/>
              </a:spcAft>
              <a:buClr>
                <a:srgbClr val="F0AB00"/>
              </a:buClr>
              <a:buSzPct val="100000"/>
              <a:buFont typeface="+mj-lt"/>
              <a:buAutoNum type="arabicPeriod"/>
              <a:tabLst/>
              <a:defRPr/>
            </a:pPr>
            <a:r>
              <a:rPr kumimoji="0" lang="en-US" sz="13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Additional details might be provided in Other information section.</a:t>
            </a:r>
          </a:p>
          <a:p>
            <a:pPr marL="274320" marR="0" lvl="0" indent="-274320" algn="l" defTabSz="914400" rtl="0" eaLnBrk="1" fontAlgn="auto" latinLnBrk="0" hangingPunct="1">
              <a:lnSpc>
                <a:spcPts val="1700"/>
              </a:lnSpc>
              <a:spcAft>
                <a:spcPts val="600"/>
              </a:spcAft>
              <a:buClr>
                <a:srgbClr val="F0AB00"/>
              </a:buClr>
              <a:buSzPct val="100000"/>
              <a:buFont typeface="+mj-lt"/>
              <a:buAutoNum type="arabicPeriod"/>
              <a:tabLst/>
              <a:defRPr/>
            </a:pPr>
            <a:r>
              <a:rPr kumimoji="0" lang="en-US" sz="13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Batch information if any.</a:t>
            </a:r>
          </a:p>
          <a:p>
            <a:pPr marL="274320" marR="0" lvl="0" indent="-274320" algn="l" defTabSz="914400" rtl="0" eaLnBrk="1" fontAlgn="auto" latinLnBrk="0" hangingPunct="1">
              <a:lnSpc>
                <a:spcPts val="1700"/>
              </a:lnSpc>
              <a:spcAft>
                <a:spcPts val="600"/>
              </a:spcAft>
              <a:buClr>
                <a:srgbClr val="F0AB00"/>
              </a:buClr>
              <a:buSzPct val="100000"/>
              <a:buFont typeface="+mj-lt"/>
              <a:buAutoNum type="arabicPeriod"/>
              <a:tabLst/>
              <a:defRPr/>
            </a:pPr>
            <a:r>
              <a:rPr kumimoji="0" lang="en-US" sz="13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Additional sources: access to documents hosted by the Arrow Energy.  </a:t>
            </a:r>
          </a:p>
          <a:p>
            <a:pPr marL="274320" marR="0" lvl="0" indent="-274320" algn="l" defTabSz="914400" rtl="0" eaLnBrk="1" fontAlgn="auto" latinLnBrk="0" hangingPunct="1">
              <a:lnSpc>
                <a:spcPts val="1700"/>
              </a:lnSpc>
              <a:spcAft>
                <a:spcPts val="600"/>
              </a:spcAft>
              <a:buClr>
                <a:srgbClr val="F0AB00"/>
              </a:buClr>
              <a:buSzPct val="100000"/>
              <a:buFont typeface="+mj-lt"/>
              <a:buAutoNum type="arabicPeriod"/>
              <a:tabLst/>
              <a:defRPr/>
            </a:pPr>
            <a:r>
              <a:rPr kumimoji="0" lang="en-US" sz="13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Review the incoterm information.</a:t>
            </a:r>
          </a:p>
          <a:p>
            <a:pPr marL="342900" marR="0" lvl="0" indent="-342900" algn="l" defTabSz="914400" rtl="0" eaLnBrk="1" fontAlgn="auto" latinLnBrk="0" hangingPunct="1">
              <a:lnSpc>
                <a:spcPts val="1700"/>
              </a:lnSpc>
              <a:spcBef>
                <a:spcPts val="0"/>
              </a:spcBef>
              <a:spcAft>
                <a:spcPts val="600"/>
              </a:spcAft>
              <a:buClr>
                <a:srgbClr val="F0AB00"/>
              </a:buClr>
              <a:buSzPct val="90000"/>
              <a:buFont typeface="+mj-lt"/>
              <a:buAutoNum type="arabicPeriod"/>
              <a:tabLst/>
              <a:defRPr/>
            </a:pPr>
            <a:endParaRPr kumimoji="0" lang="en-US" sz="13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a:p>
            <a:pPr marL="342900" marR="0" lvl="0" indent="-342900" algn="l" defTabSz="914400" rtl="0" eaLnBrk="1" fontAlgn="auto" latinLnBrk="0" hangingPunct="1">
              <a:lnSpc>
                <a:spcPts val="1700"/>
              </a:lnSpc>
              <a:spcBef>
                <a:spcPts val="0"/>
              </a:spcBef>
              <a:spcAft>
                <a:spcPts val="600"/>
              </a:spcAft>
              <a:buClr>
                <a:srgbClr val="F0AB00"/>
              </a:buClr>
              <a:buSzPct val="90000"/>
              <a:buFont typeface="+mj-lt"/>
              <a:buAutoNum type="arabicPeriod"/>
              <a:tabLst/>
              <a:defRPr/>
            </a:pPr>
            <a:endParaRPr kumimoji="0" lang="en-US" sz="13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a:p>
            <a:pPr marL="0" marR="0" lvl="0" indent="0" algn="l" defTabSz="914400" rtl="0" eaLnBrk="1" fontAlgn="auto" latinLnBrk="0" hangingPunct="1">
              <a:lnSpc>
                <a:spcPts val="1700"/>
              </a:lnSpc>
              <a:spcBef>
                <a:spcPts val="0"/>
              </a:spcBef>
              <a:spcAft>
                <a:spcPts val="600"/>
              </a:spcAft>
              <a:buClr>
                <a:srgbClr val="F0AB00"/>
              </a:buClr>
              <a:buSzPct val="90000"/>
              <a:buFontTx/>
              <a:buNone/>
              <a:tabLst/>
              <a:defRPr/>
            </a:pPr>
            <a:endParaRPr kumimoji="0" lang="en-US" sz="13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 name="Picture 9">
            <a:extLst>
              <a:ext uri="{FF2B5EF4-FFF2-40B4-BE49-F238E27FC236}">
                <a16:creationId xmlns:a16="http://schemas.microsoft.com/office/drawing/2014/main" id="{8D7DB652-E061-443F-8170-CC06D0691F61}"/>
              </a:ext>
            </a:extLst>
          </p:cNvPr>
          <p:cNvPicPr>
            <a:picLocks noChangeAspect="1"/>
          </p:cNvPicPr>
          <p:nvPr/>
        </p:nvPicPr>
        <p:blipFill>
          <a:blip r:embed="rId4"/>
          <a:stretch>
            <a:fillRect/>
          </a:stretch>
        </p:blipFill>
        <p:spPr>
          <a:xfrm>
            <a:off x="8932558" y="2635267"/>
            <a:ext cx="2755224" cy="2867321"/>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pic>
      <p:sp>
        <p:nvSpPr>
          <p:cNvPr id="21" name="Oval 20">
            <a:extLst>
              <a:ext uri="{FF2B5EF4-FFF2-40B4-BE49-F238E27FC236}">
                <a16:creationId xmlns:a16="http://schemas.microsoft.com/office/drawing/2014/main" id="{96D50BFD-5318-493B-ABEB-E76468F333B5}"/>
              </a:ext>
            </a:extLst>
          </p:cNvPr>
          <p:cNvSpPr/>
          <p:nvPr/>
        </p:nvSpPr>
        <p:spPr bwMode="gray">
          <a:xfrm>
            <a:off x="5935061" y="233239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22" name="Oval 21">
            <a:extLst>
              <a:ext uri="{FF2B5EF4-FFF2-40B4-BE49-F238E27FC236}">
                <a16:creationId xmlns:a16="http://schemas.microsoft.com/office/drawing/2014/main" id="{39AF7431-2A3B-4DC5-A0C9-786D88F37DE4}"/>
              </a:ext>
            </a:extLst>
          </p:cNvPr>
          <p:cNvSpPr/>
          <p:nvPr/>
        </p:nvSpPr>
        <p:spPr bwMode="gray">
          <a:xfrm>
            <a:off x="5935061" y="287466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23" name="Oval 22">
            <a:extLst>
              <a:ext uri="{FF2B5EF4-FFF2-40B4-BE49-F238E27FC236}">
                <a16:creationId xmlns:a16="http://schemas.microsoft.com/office/drawing/2014/main" id="{EFD6562F-5C67-4202-9992-1DE8A5A2FBC2}"/>
              </a:ext>
            </a:extLst>
          </p:cNvPr>
          <p:cNvSpPr/>
          <p:nvPr/>
        </p:nvSpPr>
        <p:spPr bwMode="gray">
          <a:xfrm>
            <a:off x="5935061" y="368474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24" name="Oval 23">
            <a:extLst>
              <a:ext uri="{FF2B5EF4-FFF2-40B4-BE49-F238E27FC236}">
                <a16:creationId xmlns:a16="http://schemas.microsoft.com/office/drawing/2014/main" id="{07355055-E517-45B9-AEA0-8C19717FA3F3}"/>
              </a:ext>
            </a:extLst>
          </p:cNvPr>
          <p:cNvSpPr/>
          <p:nvPr/>
        </p:nvSpPr>
        <p:spPr bwMode="gray">
          <a:xfrm>
            <a:off x="5935061" y="410652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25" name="Oval 24">
            <a:extLst>
              <a:ext uri="{FF2B5EF4-FFF2-40B4-BE49-F238E27FC236}">
                <a16:creationId xmlns:a16="http://schemas.microsoft.com/office/drawing/2014/main" id="{7AD7EE4B-5C7F-4673-9C8D-45E218381214}"/>
              </a:ext>
            </a:extLst>
          </p:cNvPr>
          <p:cNvSpPr/>
          <p:nvPr/>
        </p:nvSpPr>
        <p:spPr bwMode="gray">
          <a:xfrm>
            <a:off x="5935060" y="464034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26" name="Oval 25">
            <a:extLst>
              <a:ext uri="{FF2B5EF4-FFF2-40B4-BE49-F238E27FC236}">
                <a16:creationId xmlns:a16="http://schemas.microsoft.com/office/drawing/2014/main" id="{D18FD896-ECD6-42E7-B1B3-1C2B35C10E5F}"/>
              </a:ext>
            </a:extLst>
          </p:cNvPr>
          <p:cNvSpPr/>
          <p:nvPr/>
        </p:nvSpPr>
        <p:spPr bwMode="gray">
          <a:xfrm>
            <a:off x="8744457" y="256396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
        <p:nvSpPr>
          <p:cNvPr id="27" name="Oval 26">
            <a:extLst>
              <a:ext uri="{FF2B5EF4-FFF2-40B4-BE49-F238E27FC236}">
                <a16:creationId xmlns:a16="http://schemas.microsoft.com/office/drawing/2014/main" id="{DF23FAAD-B813-431C-8605-E408412CBD04}"/>
              </a:ext>
            </a:extLst>
          </p:cNvPr>
          <p:cNvSpPr/>
          <p:nvPr/>
        </p:nvSpPr>
        <p:spPr bwMode="gray">
          <a:xfrm>
            <a:off x="8757044" y="305333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7</a:t>
            </a:r>
          </a:p>
        </p:txBody>
      </p:sp>
      <p:sp>
        <p:nvSpPr>
          <p:cNvPr id="28" name="Oval 27">
            <a:extLst>
              <a:ext uri="{FF2B5EF4-FFF2-40B4-BE49-F238E27FC236}">
                <a16:creationId xmlns:a16="http://schemas.microsoft.com/office/drawing/2014/main" id="{E9BEB04B-722C-4513-9BE3-3668D7C9B485}"/>
              </a:ext>
            </a:extLst>
          </p:cNvPr>
          <p:cNvSpPr/>
          <p:nvPr/>
        </p:nvSpPr>
        <p:spPr bwMode="gray">
          <a:xfrm>
            <a:off x="8744456" y="501821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8</a:t>
            </a:r>
          </a:p>
        </p:txBody>
      </p:sp>
    </p:spTree>
    <p:extLst>
      <p:ext uri="{BB962C8B-B14F-4D97-AF65-F5344CB8AC3E}">
        <p14:creationId xmlns:p14="http://schemas.microsoft.com/office/powerpoint/2010/main" val="3901028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5CF686F-139C-45F8-85DA-5773002FF3FE}"/>
              </a:ext>
            </a:extLst>
          </p:cNvPr>
          <p:cNvGraphicFramePr>
            <a:graphicFrameLocks noGrp="1"/>
          </p:cNvGraphicFramePr>
          <p:nvPr>
            <p:extLst>
              <p:ext uri="{D42A27DB-BD31-4B8C-83A1-F6EECF244321}">
                <p14:modId xmlns:p14="http://schemas.microsoft.com/office/powerpoint/2010/main" val="2527907622"/>
              </p:ext>
            </p:extLst>
          </p:nvPr>
        </p:nvGraphicFramePr>
        <p:xfrm>
          <a:off x="503865" y="1420925"/>
          <a:ext cx="10531079" cy="1371744"/>
        </p:xfrm>
        <a:graphic>
          <a:graphicData uri="http://schemas.openxmlformats.org/drawingml/2006/table">
            <a:tbl>
              <a:tblPr firstRow="1" bandRow="1">
                <a:tableStyleId>{6E25E649-3F16-4E02-A733-19D2CDBF48F0}</a:tableStyleId>
              </a:tblPr>
              <a:tblGrid>
                <a:gridCol w="1069970">
                  <a:extLst>
                    <a:ext uri="{9D8B030D-6E8A-4147-A177-3AD203B41FA5}">
                      <a16:colId xmlns:a16="http://schemas.microsoft.com/office/drawing/2014/main" val="4121459072"/>
                    </a:ext>
                  </a:extLst>
                </a:gridCol>
                <a:gridCol w="1658394">
                  <a:extLst>
                    <a:ext uri="{9D8B030D-6E8A-4147-A177-3AD203B41FA5}">
                      <a16:colId xmlns:a16="http://schemas.microsoft.com/office/drawing/2014/main" val="462276800"/>
                    </a:ext>
                  </a:extLst>
                </a:gridCol>
                <a:gridCol w="5426579">
                  <a:extLst>
                    <a:ext uri="{9D8B030D-6E8A-4147-A177-3AD203B41FA5}">
                      <a16:colId xmlns:a16="http://schemas.microsoft.com/office/drawing/2014/main" val="3668374838"/>
                    </a:ext>
                  </a:extLst>
                </a:gridCol>
                <a:gridCol w="2376136">
                  <a:extLst>
                    <a:ext uri="{9D8B030D-6E8A-4147-A177-3AD203B41FA5}">
                      <a16:colId xmlns:a16="http://schemas.microsoft.com/office/drawing/2014/main" val="2139757062"/>
                    </a:ext>
                  </a:extLst>
                </a:gridCol>
              </a:tblGrid>
              <a:tr h="274464">
                <a:tc>
                  <a:txBody>
                    <a:bodyPr/>
                    <a:lstStyle/>
                    <a:p>
                      <a:r>
                        <a:rPr lang="en-US" sz="1200" dirty="0"/>
                        <a:t>Level</a:t>
                      </a:r>
                    </a:p>
                  </a:txBody>
                  <a:tcPr/>
                </a:tc>
                <a:tc>
                  <a:txBody>
                    <a:bodyPr/>
                    <a:lstStyle/>
                    <a:p>
                      <a:r>
                        <a:rPr lang="en-US" sz="1200" dirty="0"/>
                        <a:t>Field</a:t>
                      </a:r>
                    </a:p>
                  </a:txBody>
                  <a:tcPr/>
                </a:tc>
                <a:tc>
                  <a:txBody>
                    <a:bodyPr/>
                    <a:lstStyle/>
                    <a:p>
                      <a:r>
                        <a:rPr lang="en-US" sz="1200" dirty="0"/>
                        <a:t>Description</a:t>
                      </a:r>
                    </a:p>
                  </a:txBody>
                  <a:tcPr/>
                </a:tc>
                <a:tc>
                  <a:txBody>
                    <a:bodyPr/>
                    <a:lstStyle/>
                    <a:p>
                      <a:r>
                        <a:rPr lang="en-US" sz="1200" dirty="0"/>
                        <a:t>Data Source</a:t>
                      </a:r>
                    </a:p>
                  </a:txBody>
                  <a:tcPr/>
                </a:tc>
                <a:extLst>
                  <a:ext uri="{0D108BD9-81ED-4DB2-BD59-A6C34878D82A}">
                    <a16:rowId xmlns:a16="http://schemas.microsoft.com/office/drawing/2014/main" val="4086142013"/>
                  </a:ext>
                </a:extLst>
              </a:tr>
              <a:tr h="266391">
                <a:tc>
                  <a:txBody>
                    <a:bodyPr/>
                    <a:lstStyle/>
                    <a:p>
                      <a:r>
                        <a:rPr lang="en-US" sz="1200" dirty="0"/>
                        <a:t>Header</a:t>
                      </a:r>
                    </a:p>
                  </a:txBody>
                  <a:tcPr/>
                </a:tc>
                <a:tc>
                  <a:txBody>
                    <a:bodyPr/>
                    <a:lstStyle/>
                    <a:p>
                      <a:r>
                        <a:rPr lang="en-US" sz="1200" dirty="0"/>
                        <a:t>From</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dirty="0"/>
                        <a:t>Buyer account</a:t>
                      </a:r>
                    </a:p>
                  </a:txBody>
                  <a:tcPr/>
                </a:tc>
                <a:tc>
                  <a:txBody>
                    <a:bodyPr/>
                    <a:lstStyle/>
                    <a:p>
                      <a:r>
                        <a:rPr lang="en-US" sz="1200" dirty="0"/>
                        <a:t>Network</a:t>
                      </a:r>
                    </a:p>
                  </a:txBody>
                  <a:tcPr/>
                </a:tc>
                <a:extLst>
                  <a:ext uri="{0D108BD9-81ED-4DB2-BD59-A6C34878D82A}">
                    <a16:rowId xmlns:a16="http://schemas.microsoft.com/office/drawing/2014/main" val="3248743233"/>
                  </a:ext>
                </a:extLst>
              </a:tr>
              <a:tr h="266391">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dirty="0"/>
                        <a:t>Header</a:t>
                      </a:r>
                    </a:p>
                  </a:txBody>
                  <a:tcPr/>
                </a:tc>
                <a:tc>
                  <a:txBody>
                    <a:bodyPr/>
                    <a:lstStyle/>
                    <a:p>
                      <a:r>
                        <a:rPr lang="en-US" sz="1200" dirty="0"/>
                        <a:t>To</a:t>
                      </a:r>
                    </a:p>
                  </a:txBody>
                  <a:tcPr/>
                </a:tc>
                <a:tc>
                  <a:txBody>
                    <a:bodyPr/>
                    <a:lstStyle/>
                    <a:p>
                      <a:r>
                        <a:rPr lang="en-US" sz="1200" dirty="0"/>
                        <a:t>Supplier account</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dirty="0"/>
                        <a:t>Network</a:t>
                      </a:r>
                    </a:p>
                  </a:txBody>
                  <a:tcPr/>
                </a:tc>
                <a:extLst>
                  <a:ext uri="{0D108BD9-81ED-4DB2-BD59-A6C34878D82A}">
                    <a16:rowId xmlns:a16="http://schemas.microsoft.com/office/drawing/2014/main" val="3110212555"/>
                  </a:ext>
                </a:extLst>
              </a:tr>
              <a:tr h="266391">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dirty="0"/>
                        <a:t>Header</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dirty="0"/>
                        <a:t>Purchase order</a:t>
                      </a:r>
                    </a:p>
                  </a:txBody>
                  <a:tcPr/>
                </a:tc>
                <a:tc>
                  <a:txBody>
                    <a:bodyPr/>
                    <a:lstStyle/>
                    <a:p>
                      <a:r>
                        <a:rPr lang="en-US" sz="1200" dirty="0"/>
                        <a:t>Order number from Arrow Energy ERP</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dirty="0"/>
                        <a:t>Arrow Energy ERP</a:t>
                      </a:r>
                    </a:p>
                  </a:txBody>
                  <a:tcPr/>
                </a:tc>
                <a:extLst>
                  <a:ext uri="{0D108BD9-81ED-4DB2-BD59-A6C34878D82A}">
                    <a16:rowId xmlns:a16="http://schemas.microsoft.com/office/drawing/2014/main" val="1782079135"/>
                  </a:ext>
                </a:extLst>
              </a:tr>
              <a:tr h="266391">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dirty="0"/>
                        <a:t>Header</a:t>
                      </a:r>
                    </a:p>
                  </a:txBody>
                  <a:tcPr/>
                </a:tc>
                <a:tc>
                  <a:txBody>
                    <a:bodyPr/>
                    <a:lstStyle/>
                    <a:p>
                      <a:r>
                        <a:rPr lang="en-US" sz="1200" dirty="0"/>
                        <a:t>Payment Terms</a:t>
                      </a:r>
                    </a:p>
                  </a:txBody>
                  <a:tcPr/>
                </a:tc>
                <a:tc>
                  <a:txBody>
                    <a:bodyPr/>
                    <a:lstStyle/>
                    <a:p>
                      <a:r>
                        <a:rPr lang="en-US" sz="1200" dirty="0"/>
                        <a:t>Payment terms from Arrow Energy ERP</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dirty="0"/>
                        <a:t>Arrow Energy ERP</a:t>
                      </a:r>
                    </a:p>
                  </a:txBody>
                  <a:tcPr/>
                </a:tc>
                <a:extLst>
                  <a:ext uri="{0D108BD9-81ED-4DB2-BD59-A6C34878D82A}">
                    <a16:rowId xmlns:a16="http://schemas.microsoft.com/office/drawing/2014/main" val="828662091"/>
                  </a:ext>
                </a:extLst>
              </a:tr>
            </a:tbl>
          </a:graphicData>
        </a:graphic>
      </p:graphicFrame>
      <p:sp>
        <p:nvSpPr>
          <p:cNvPr id="7" name="Title 4">
            <a:extLst>
              <a:ext uri="{FF2B5EF4-FFF2-40B4-BE49-F238E27FC236}">
                <a16:creationId xmlns:a16="http://schemas.microsoft.com/office/drawing/2014/main" id="{207568ED-1375-4DF8-8E4B-F8A425F3B47B}"/>
              </a:ext>
            </a:extLst>
          </p:cNvPr>
          <p:cNvSpPr txBox="1">
            <a:spLocks/>
          </p:cNvSpPr>
          <p:nvPr/>
        </p:nvSpPr>
        <p:spPr bwMode="black">
          <a:xfrm>
            <a:off x="504218" y="518567"/>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pPr marL="0" marR="0" lvl="0" indent="0" algn="l" defTabSz="1088231" rtl="0" eaLnBrk="1" fontAlgn="auto" latinLnBrk="0" hangingPunct="1">
              <a:lnSpc>
                <a:spcPct val="100000"/>
              </a:lnSpc>
              <a:spcBef>
                <a:spcPct val="0"/>
              </a:spcBef>
              <a:spcAft>
                <a:spcPts val="0"/>
              </a:spcAft>
              <a:buClrTx/>
              <a:buSzTx/>
              <a:buFontTx/>
              <a:buNone/>
              <a:tabLst/>
              <a:defRPr/>
            </a:pPr>
            <a:r>
              <a:rPr kumimoji="0" lang="en-US" sz="2399" b="1" i="0" u="none" strike="noStrike" kern="1200" cap="none" spc="0" normalizeH="0" baseline="0" noProof="0" dirty="0">
                <a:ln>
                  <a:noFill/>
                </a:ln>
                <a:effectLst/>
                <a:uLnTx/>
                <a:uFillTx/>
                <a:latin typeface="Arial"/>
                <a:ea typeface="+mj-ea"/>
                <a:cs typeface="+mj-cs"/>
              </a:rPr>
              <a:t>Purchase Order</a:t>
            </a:r>
            <a:br>
              <a:rPr kumimoji="0" lang="en-US" sz="2399" b="1" i="0" u="none" strike="noStrike" kern="1200" cap="none" spc="0" normalizeH="0" baseline="0" noProof="0" dirty="0">
                <a:ln>
                  <a:noFill/>
                </a:ln>
                <a:solidFill>
                  <a:srgbClr val="FFFFFF"/>
                </a:solidFill>
                <a:effectLst/>
                <a:uLnTx/>
                <a:uFillTx/>
                <a:latin typeface="Arial"/>
                <a:ea typeface="+mj-ea"/>
                <a:cs typeface="+mj-cs"/>
              </a:rPr>
            </a:br>
            <a:r>
              <a:rPr lang="en-US" sz="2000" dirty="0">
                <a:solidFill>
                  <a:schemeClr val="accent1"/>
                </a:solidFill>
                <a:latin typeface="Arial"/>
              </a:rPr>
              <a:t>PO </a:t>
            </a:r>
            <a:r>
              <a:rPr lang="en-US" sz="2000" dirty="0">
                <a:solidFill>
                  <a:srgbClr val="F0AB00"/>
                </a:solidFill>
                <a:latin typeface="Arial"/>
              </a:rPr>
              <a:t>Content</a:t>
            </a:r>
            <a:endParaRPr kumimoji="0" lang="en-US" sz="2000" b="1" i="0" u="none" strike="noStrike" kern="1200" cap="none" spc="0" normalizeH="0" baseline="0" noProof="0" dirty="0">
              <a:ln>
                <a:noFill/>
              </a:ln>
              <a:solidFill>
                <a:srgbClr val="F0AB00"/>
              </a:solidFill>
              <a:effectLst/>
              <a:uLnTx/>
              <a:uFillTx/>
              <a:latin typeface="Arial"/>
              <a:ea typeface="+mj-ea"/>
              <a:cs typeface="+mj-cs"/>
            </a:endParaRPr>
          </a:p>
        </p:txBody>
      </p:sp>
      <p:sp>
        <p:nvSpPr>
          <p:cNvPr id="8" name="TextBox 7">
            <a:extLst>
              <a:ext uri="{FF2B5EF4-FFF2-40B4-BE49-F238E27FC236}">
                <a16:creationId xmlns:a16="http://schemas.microsoft.com/office/drawing/2014/main" id="{3B3486CF-A0D8-4199-88AD-7724B1D5C181}"/>
              </a:ext>
            </a:extLst>
          </p:cNvPr>
          <p:cNvSpPr txBox="1"/>
          <p:nvPr/>
        </p:nvSpPr>
        <p:spPr>
          <a:xfrm>
            <a:off x="503865" y="2986331"/>
            <a:ext cx="5395708" cy="200055"/>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300" b="1" kern="0" dirty="0">
                <a:solidFill>
                  <a:schemeClr val="accent1"/>
                </a:solidFill>
                <a:ea typeface="Arial Unicode MS" pitchFamily="34" charset="-128"/>
                <a:cs typeface="Arial Unicode MS" pitchFamily="34" charset="-128"/>
              </a:rPr>
              <a:t>Note: </a:t>
            </a:r>
            <a:r>
              <a:rPr lang="en-US" sz="1300" kern="0" dirty="0">
                <a:ea typeface="Arial Unicode MS" pitchFamily="34" charset="-128"/>
                <a:cs typeface="Arial Unicode MS" pitchFamily="34" charset="-128"/>
              </a:rPr>
              <a:t>The remaining PO content is available in the embedded Excel file. </a:t>
            </a:r>
          </a:p>
        </p:txBody>
      </p:sp>
      <p:graphicFrame>
        <p:nvGraphicFramePr>
          <p:cNvPr id="6" name="Object 5">
            <a:extLst>
              <a:ext uri="{FF2B5EF4-FFF2-40B4-BE49-F238E27FC236}">
                <a16:creationId xmlns:a16="http://schemas.microsoft.com/office/drawing/2014/main" id="{AD0369D4-AE60-4584-81E4-DB84CD7A675B}"/>
              </a:ext>
            </a:extLst>
          </p:cNvPr>
          <p:cNvGraphicFramePr>
            <a:graphicFrameLocks noChangeAspect="1"/>
          </p:cNvGraphicFramePr>
          <p:nvPr>
            <p:extLst>
              <p:ext uri="{D42A27DB-BD31-4B8C-83A1-F6EECF244321}">
                <p14:modId xmlns:p14="http://schemas.microsoft.com/office/powerpoint/2010/main" val="2793404636"/>
              </p:ext>
            </p:extLst>
          </p:nvPr>
        </p:nvGraphicFramePr>
        <p:xfrm>
          <a:off x="5986677" y="3359124"/>
          <a:ext cx="1385224" cy="1200047"/>
        </p:xfrm>
        <a:graphic>
          <a:graphicData uri="http://schemas.openxmlformats.org/presentationml/2006/ole">
            <mc:AlternateContent xmlns:mc="http://schemas.openxmlformats.org/markup-compatibility/2006">
              <mc:Choice xmlns:v="urn:schemas-microsoft-com:vml" Requires="v">
                <p:oleObj spid="_x0000_s1055" name="Worksheet" showAsIcon="1" r:id="rId4" imgW="914400" imgH="792360" progId="Excel.Sheet.12">
                  <p:embed/>
                </p:oleObj>
              </mc:Choice>
              <mc:Fallback>
                <p:oleObj name="Worksheet" showAsIcon="1" r:id="rId4" imgW="914400" imgH="792360" progId="Excel.Sheet.12">
                  <p:embed/>
                  <p:pic>
                    <p:nvPicPr>
                      <p:cNvPr id="6" name="Object 5">
                        <a:extLst>
                          <a:ext uri="{FF2B5EF4-FFF2-40B4-BE49-F238E27FC236}">
                            <a16:creationId xmlns:a16="http://schemas.microsoft.com/office/drawing/2014/main" id="{AD0369D4-AE60-4584-81E4-DB84CD7A675B}"/>
                          </a:ext>
                        </a:extLst>
                      </p:cNvPr>
                      <p:cNvPicPr/>
                      <p:nvPr/>
                    </p:nvPicPr>
                    <p:blipFill>
                      <a:blip r:embed="rId5"/>
                      <a:stretch>
                        <a:fillRect/>
                      </a:stretch>
                    </p:blipFill>
                    <p:spPr>
                      <a:xfrm>
                        <a:off x="5986677" y="3359124"/>
                        <a:ext cx="1385224" cy="1200047"/>
                      </a:xfrm>
                      <a:prstGeom prst="rect">
                        <a:avLst/>
                      </a:prstGeom>
                    </p:spPr>
                  </p:pic>
                </p:oleObj>
              </mc:Fallback>
            </mc:AlternateContent>
          </a:graphicData>
        </a:graphic>
      </p:graphicFrame>
    </p:spTree>
    <p:extLst>
      <p:ext uri="{BB962C8B-B14F-4D97-AF65-F5344CB8AC3E}">
        <p14:creationId xmlns:p14="http://schemas.microsoft.com/office/powerpoint/2010/main" val="1138787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a:xfrm>
            <a:off x="504856" y="708987"/>
            <a:ext cx="11182288" cy="677108"/>
          </a:xfrm>
        </p:spPr>
        <p:txBody>
          <a:bodyPr/>
          <a:lstStyle/>
          <a:p>
            <a:r>
              <a:rPr lang="en-US" sz="3600" dirty="0">
                <a:solidFill>
                  <a:schemeClr val="accent1"/>
                </a:solidFill>
              </a:rPr>
              <a:t>Order Confirmation</a:t>
            </a:r>
            <a:br>
              <a:rPr lang="en-US" sz="3800" dirty="0">
                <a:solidFill>
                  <a:schemeClr val="accent1"/>
                </a:solidFill>
              </a:rPr>
            </a:br>
            <a:r>
              <a:rPr lang="en-US" sz="2800" dirty="0"/>
              <a:t>In this Chapter You Will Learn About …</a:t>
            </a:r>
            <a:endParaRPr lang="en-US" sz="2800" dirty="0">
              <a:solidFill>
                <a:schemeClr val="accent1"/>
              </a:solidFill>
            </a:endParaRPr>
          </a:p>
        </p:txBody>
      </p:sp>
      <p:graphicFrame>
        <p:nvGraphicFramePr>
          <p:cNvPr id="5" name="TextBox 2">
            <a:extLst>
              <a:ext uri="{FF2B5EF4-FFF2-40B4-BE49-F238E27FC236}">
                <a16:creationId xmlns:a16="http://schemas.microsoft.com/office/drawing/2014/main" id="{54F4BD6F-EAE1-4E62-8DFB-369F56E89986}"/>
              </a:ext>
            </a:extLst>
          </p:cNvPr>
          <p:cNvGraphicFramePr/>
          <p:nvPr>
            <p:extLst>
              <p:ext uri="{D42A27DB-BD31-4B8C-83A1-F6EECF244321}">
                <p14:modId xmlns:p14="http://schemas.microsoft.com/office/powerpoint/2010/main" val="3665495901"/>
              </p:ext>
            </p:extLst>
          </p:nvPr>
        </p:nvGraphicFramePr>
        <p:xfrm>
          <a:off x="503869" y="1710236"/>
          <a:ext cx="11071999" cy="4625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9083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genda items"/>
          <p:cNvSpPr>
            <a:spLocks noGrp="1"/>
          </p:cNvSpPr>
          <p:nvPr>
            <p:ph type="body" sz="quarter" idx="10"/>
          </p:nvPr>
        </p:nvSpPr>
        <p:spPr>
          <a:xfrm>
            <a:off x="503870" y="1596981"/>
            <a:ext cx="5051110" cy="5166487"/>
          </a:xfrm>
        </p:spPr>
        <p:txBody>
          <a:bodyPr vert="horz" lIns="0" tIns="0" rIns="0" bIns="0" rtlCol="0" anchor="t">
            <a:normAutofit/>
          </a:bodyPr>
          <a:lstStyle/>
          <a:p>
            <a:pPr>
              <a:spcBef>
                <a:spcPts val="600"/>
              </a:spcBef>
            </a:pPr>
            <a:r>
              <a:rPr lang="en-US" sz="1300" dirty="0">
                <a:hlinkClick r:id="rId3" action="ppaction://hlinksldjump">
                  <a:extLst>
                    <a:ext uri="{A12FA001-AC4F-418D-AE19-62706E023703}">
                      <ahyp:hlinkClr xmlns:ahyp="http://schemas.microsoft.com/office/drawing/2018/hyperlinkcolor" val="tx"/>
                    </a:ext>
                  </a:extLst>
                </a:hlinkClick>
              </a:rPr>
              <a:t>Order Collaboration</a:t>
            </a:r>
            <a:endParaRPr lang="en-US" sz="1300" dirty="0"/>
          </a:p>
          <a:p>
            <a:pPr marL="179705" lvl="1" indent="-179705"/>
            <a:r>
              <a:rPr lang="en-US" sz="1300" dirty="0">
                <a:hlinkClick r:id="rId4" action="ppaction://hlinksldjump">
                  <a:extLst>
                    <a:ext uri="{A12FA001-AC4F-418D-AE19-62706E023703}">
                      <ahyp:hlinkClr xmlns:ahyp="http://schemas.microsoft.com/office/drawing/2018/hyperlinkcolor" val="tx"/>
                    </a:ext>
                  </a:extLst>
                </a:hlinkClick>
              </a:rPr>
              <a:t>Introduction</a:t>
            </a:r>
            <a:endParaRPr lang="en-US" sz="1300" dirty="0">
              <a:cs typeface="Arial"/>
            </a:endParaRPr>
          </a:p>
          <a:p>
            <a:pPr marL="179705" lvl="1" indent="-179705"/>
            <a:r>
              <a:rPr lang="en-US" sz="1300" dirty="0">
                <a:hlinkClick r:id="rId5" action="ppaction://hlinksldjump">
                  <a:extLst>
                    <a:ext uri="{A12FA001-AC4F-418D-AE19-62706E023703}">
                      <ahyp:hlinkClr xmlns:ahyp="http://schemas.microsoft.com/office/drawing/2018/hyperlinkcolor" val="tx"/>
                    </a:ext>
                  </a:extLst>
                </a:hlinkClick>
              </a:rPr>
              <a:t>Order Collaboration Documents</a:t>
            </a:r>
            <a:endParaRPr lang="en-US" sz="1300" dirty="0">
              <a:cs typeface="Arial"/>
            </a:endParaRPr>
          </a:p>
          <a:p>
            <a:pPr marL="179705" lvl="1" indent="-179705"/>
            <a:r>
              <a:rPr lang="en-US" sz="1300" dirty="0">
                <a:hlinkClick r:id="rId6" action="ppaction://hlinksldjump">
                  <a:extLst>
                    <a:ext uri="{A12FA001-AC4F-418D-AE19-62706E023703}">
                      <ahyp:hlinkClr xmlns:ahyp="http://schemas.microsoft.com/office/drawing/2018/hyperlinkcolor" val="tx"/>
                    </a:ext>
                  </a:extLst>
                </a:hlinkClick>
              </a:rPr>
              <a:t>Order Collaboration Workflow Diagram</a:t>
            </a:r>
            <a:endParaRPr lang="en-US" sz="1300" dirty="0">
              <a:cs typeface="Arial"/>
            </a:endParaRPr>
          </a:p>
          <a:p>
            <a:pPr marL="179705" lvl="1" indent="-179705"/>
            <a:endParaRPr lang="en-US" sz="1300" dirty="0">
              <a:highlight>
                <a:srgbClr val="FFFF00"/>
              </a:highlight>
              <a:cs typeface="Arial"/>
            </a:endParaRPr>
          </a:p>
          <a:p>
            <a:pPr lvl="0">
              <a:buClr>
                <a:srgbClr val="F0AB00"/>
              </a:buClr>
              <a:defRPr/>
            </a:pPr>
            <a:r>
              <a:rPr lang="en-US" sz="1300" dirty="0">
                <a:hlinkClick r:id="rId7" action="ppaction://hlinksldjump">
                  <a:extLst>
                    <a:ext uri="{A12FA001-AC4F-418D-AE19-62706E023703}">
                      <ahyp:hlinkClr xmlns:ahyp="http://schemas.microsoft.com/office/drawing/2018/hyperlinkcolor" val="tx"/>
                    </a:ext>
                  </a:extLst>
                </a:hlinkClick>
              </a:rPr>
              <a:t>Order Collaboration Portal User Interaction</a:t>
            </a:r>
            <a:endParaRPr lang="en-US" sz="1300" dirty="0"/>
          </a:p>
          <a:p>
            <a:pPr marL="179705" lvl="1" indent="-179705">
              <a:buClr>
                <a:srgbClr val="F0AB00"/>
              </a:buClr>
              <a:defRPr/>
            </a:pPr>
            <a:r>
              <a:rPr lang="en-US" sz="1300" dirty="0">
                <a:hlinkClick r:id="rId8" action="ppaction://hlinksldjump">
                  <a:extLst>
                    <a:ext uri="{A12FA001-AC4F-418D-AE19-62706E023703}">
                      <ahyp:hlinkClr xmlns:ahyp="http://schemas.microsoft.com/office/drawing/2018/hyperlinkcolor" val="tx"/>
                    </a:ext>
                  </a:extLst>
                </a:hlinkClick>
              </a:rPr>
              <a:t>Purchase Order</a:t>
            </a:r>
            <a:endParaRPr lang="en-US" sz="1300" dirty="0">
              <a:cs typeface="Arial"/>
            </a:endParaRPr>
          </a:p>
          <a:p>
            <a:pPr marL="179705" lvl="1" indent="-179705">
              <a:buClr>
                <a:srgbClr val="F0AB00"/>
              </a:buClr>
              <a:defRPr/>
            </a:pPr>
            <a:r>
              <a:rPr lang="en-US" sz="1300" dirty="0">
                <a:hlinkClick r:id="rId9" action="ppaction://hlinksldjump">
                  <a:extLst>
                    <a:ext uri="{A12FA001-AC4F-418D-AE19-62706E023703}">
                      <ahyp:hlinkClr xmlns:ahyp="http://schemas.microsoft.com/office/drawing/2018/hyperlinkcolor" val="tx"/>
                    </a:ext>
                  </a:extLst>
                </a:hlinkClick>
              </a:rPr>
              <a:t>Order Confirmation</a:t>
            </a:r>
            <a:endParaRPr lang="en-US" sz="1300" dirty="0">
              <a:cs typeface="Arial"/>
            </a:endParaRPr>
          </a:p>
          <a:p>
            <a:pPr marL="179705" lvl="1" indent="-179705">
              <a:buClr>
                <a:srgbClr val="F0AB00"/>
              </a:buClr>
              <a:defRPr/>
            </a:pPr>
            <a:r>
              <a:rPr lang="en-US" sz="1300" dirty="0">
                <a:hlinkClick r:id="rId10" action="ppaction://hlinksldjump">
                  <a:extLst>
                    <a:ext uri="{A12FA001-AC4F-418D-AE19-62706E023703}">
                      <ahyp:hlinkClr xmlns:ahyp="http://schemas.microsoft.com/office/drawing/2018/hyperlinkcolor" val="tx"/>
                    </a:ext>
                  </a:extLst>
                </a:hlinkClick>
              </a:rPr>
              <a:t>Advanced Shipping Notice</a:t>
            </a:r>
            <a:endParaRPr lang="en-US" sz="1300" dirty="0">
              <a:cs typeface="Arial"/>
            </a:endParaRPr>
          </a:p>
          <a:p>
            <a:pPr marL="179705" lvl="1" indent="-179705">
              <a:buClr>
                <a:srgbClr val="F0AB00"/>
              </a:buClr>
              <a:defRPr/>
            </a:pPr>
            <a:r>
              <a:rPr lang="en-US" sz="1300" dirty="0">
                <a:hlinkClick r:id="rId11" action="ppaction://hlinksldjump">
                  <a:extLst>
                    <a:ext uri="{A12FA001-AC4F-418D-AE19-62706E023703}">
                      <ahyp:hlinkClr xmlns:ahyp="http://schemas.microsoft.com/office/drawing/2018/hyperlinkcolor" val="tx"/>
                    </a:ext>
                  </a:extLst>
                </a:hlinkClick>
              </a:rPr>
              <a:t>Finished Goods Receipt</a:t>
            </a:r>
            <a:endParaRPr lang="en-US" sz="1300" dirty="0">
              <a:cs typeface="Arial"/>
            </a:endParaRPr>
          </a:p>
          <a:p>
            <a:pPr marL="179705" lvl="1" indent="-179705">
              <a:buClr>
                <a:srgbClr val="F0AB00"/>
              </a:buClr>
              <a:defRPr/>
            </a:pPr>
            <a:endParaRPr lang="en-US" sz="1300" dirty="0">
              <a:cs typeface="Arial"/>
            </a:endParaRPr>
          </a:p>
          <a:p>
            <a:pPr marL="0" lvl="1" indent="0">
              <a:lnSpc>
                <a:spcPct val="150000"/>
              </a:lnSpc>
              <a:buClr>
                <a:srgbClr val="F0AB00"/>
              </a:buClr>
              <a:buNone/>
              <a:defRPr/>
            </a:pPr>
            <a:r>
              <a:rPr lang="en-US" sz="1300" dirty="0">
                <a:hlinkClick r:id="rId12" action="ppaction://hlinksldjump">
                  <a:extLst>
                    <a:ext uri="{A12FA001-AC4F-418D-AE19-62706E023703}">
                      <ahyp:hlinkClr xmlns:ahyp="http://schemas.microsoft.com/office/drawing/2018/hyperlinkcolor" val="tx"/>
                    </a:ext>
                  </a:extLst>
                </a:hlinkClick>
              </a:rPr>
              <a:t>Appendix</a:t>
            </a:r>
            <a:endParaRPr lang="en-US" sz="1300" dirty="0"/>
          </a:p>
          <a:p>
            <a:pPr>
              <a:spcBef>
                <a:spcPts val="600"/>
              </a:spcBef>
            </a:pPr>
            <a:endParaRPr lang="en-US" sz="1600" dirty="0"/>
          </a:p>
          <a:p>
            <a:pPr marL="0" lvl="1" indent="0">
              <a:buNone/>
            </a:pPr>
            <a:endParaRPr lang="en-US" dirty="0"/>
          </a:p>
        </p:txBody>
      </p:sp>
      <p:sp>
        <p:nvSpPr>
          <p:cNvPr id="2" name="Agenda"/>
          <p:cNvSpPr>
            <a:spLocks noGrp="1"/>
          </p:cNvSpPr>
          <p:nvPr>
            <p:ph type="title"/>
          </p:nvPr>
        </p:nvSpPr>
        <p:spPr/>
        <p:txBody>
          <a:bodyPr/>
          <a:lstStyle/>
          <a:p>
            <a:r>
              <a:rPr lang="en-US" dirty="0"/>
              <a:t>Agenda</a:t>
            </a:r>
          </a:p>
        </p:txBody>
      </p:sp>
      <p:sp>
        <p:nvSpPr>
          <p:cNvPr id="5" name="Agenda items">
            <a:extLst>
              <a:ext uri="{FF2B5EF4-FFF2-40B4-BE49-F238E27FC236}">
                <a16:creationId xmlns:a16="http://schemas.microsoft.com/office/drawing/2014/main" id="{600D0F7C-B6E6-451C-9547-B3CACC607422}"/>
              </a:ext>
            </a:extLst>
          </p:cNvPr>
          <p:cNvSpPr txBox="1">
            <a:spLocks/>
          </p:cNvSpPr>
          <p:nvPr/>
        </p:nvSpPr>
        <p:spPr bwMode="black">
          <a:xfrm>
            <a:off x="4555783" y="1596981"/>
            <a:ext cx="7500952" cy="5985427"/>
          </a:xfrm>
          <a:prstGeom prst="rect">
            <a:avLst/>
          </a:prstGeom>
        </p:spPr>
        <p:txBody>
          <a:bodyPr vert="horz" lIns="0" tIns="0" rIns="0" bIns="0" rtlCol="0">
            <a:normAutofit/>
          </a:bodyPr>
          <a:lstStyle>
            <a:lvl1pPr marL="0" marR="0" indent="0" algn="l" defTabSz="1088231" rtl="0" eaLnBrk="1" fontAlgn="auto" latinLnBrk="0" hangingPunct="1">
              <a:lnSpc>
                <a:spcPct val="100000"/>
              </a:lnSpc>
              <a:spcBef>
                <a:spcPts val="2999"/>
              </a:spcBef>
              <a:spcAft>
                <a:spcPts val="0"/>
              </a:spcAft>
              <a:buClr>
                <a:schemeClr val="accent1"/>
              </a:buClr>
              <a:buSzPct val="80000"/>
              <a:buFontTx/>
              <a:buNone/>
              <a:tabLst/>
              <a:defRPr sz="1999" b="0" kern="1200">
                <a:solidFill>
                  <a:schemeClr val="tx1"/>
                </a:solidFill>
                <a:latin typeface="+mn-lt"/>
                <a:ea typeface="+mn-ea"/>
                <a:cs typeface="+mn-cs"/>
              </a:defRPr>
            </a:lvl1pPr>
            <a:lvl2pPr marL="179910" marR="0" indent="-179910" algn="l" defTabSz="1088231"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799" kern="1200">
                <a:solidFill>
                  <a:schemeClr val="tx1"/>
                </a:solidFill>
                <a:latin typeface="+mn-lt"/>
                <a:ea typeface="+mn-ea"/>
                <a:cs typeface="+mn-cs"/>
              </a:defRPr>
            </a:lvl2pPr>
            <a:lvl3pPr marL="359820" marR="0" indent="-179298" algn="l" defTabSz="1088231" rtl="0" eaLnBrk="1" fontAlgn="auto" latinLnBrk="0" hangingPunct="1">
              <a:lnSpc>
                <a:spcPct val="100000"/>
              </a:lnSpc>
              <a:spcBef>
                <a:spcPts val="400"/>
              </a:spcBef>
              <a:spcAft>
                <a:spcPts val="0"/>
              </a:spcAft>
              <a:buClr>
                <a:schemeClr val="tx1"/>
              </a:buClr>
              <a:buSzPct val="100000"/>
              <a:buFont typeface="Arial" pitchFamily="34" charset="0"/>
              <a:buChar char="–"/>
              <a:tabLst/>
              <a:defRPr lang="en-US" sz="1799" kern="1200" baseline="0" noProof="0">
                <a:solidFill>
                  <a:schemeClr val="tx1"/>
                </a:solidFill>
                <a:latin typeface="+mn-lt"/>
                <a:ea typeface="+mn-ea"/>
                <a:cs typeface="+mn-cs"/>
              </a:defRPr>
            </a:lvl3pPr>
            <a:lvl4pPr marL="539730" marR="0" indent="-179910" algn="l" defTabSz="1088231"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accent2"/>
              </a:buClr>
              <a:buSzPct val="100000"/>
              <a:buFont typeface="Arial" pitchFamily="34" charset="0"/>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a:lstStyle>
          <a:p>
            <a:pPr marL="179910" marR="0" lvl="1" indent="-179910" algn="l" defTabSz="1088231" rtl="0" eaLnBrk="1" fontAlgn="auto" latinLnBrk="0" hangingPunct="1">
              <a:lnSpc>
                <a:spcPct val="100000"/>
              </a:lnSpc>
              <a:spcBef>
                <a:spcPts val="600"/>
              </a:spcBef>
              <a:spcAft>
                <a:spcPts val="0"/>
              </a:spcAft>
              <a:buClr>
                <a:srgbClr val="F0AB00"/>
              </a:buClr>
              <a:buSzPct val="100000"/>
              <a:buFont typeface="Wingdings" panose="05000000000000000000" pitchFamily="2" charset="2"/>
              <a:buChar char="§"/>
              <a:tabLst/>
              <a:defRPr/>
            </a:pPr>
            <a:endParaRPr kumimoji="0" lang="en-US" sz="1300" b="0" i="0" u="none" strike="noStrike" kern="1200" cap="none" spc="0" normalizeH="0" baseline="0" noProof="0" dirty="0">
              <a:ln>
                <a:noFill/>
              </a:ln>
              <a:solidFill>
                <a:srgbClr val="FFFFFF"/>
              </a:solidFill>
              <a:effectLst/>
              <a:uLnTx/>
              <a:uFillTx/>
              <a:latin typeface="Arial"/>
              <a:ea typeface="+mn-ea"/>
              <a:cs typeface="+mn-cs"/>
            </a:endParaRPr>
          </a:p>
          <a:p>
            <a:pPr marL="0" marR="0" lvl="1" indent="0" algn="l" defTabSz="1088231" rtl="0" eaLnBrk="1" fontAlgn="auto" latinLnBrk="0" hangingPunct="1">
              <a:lnSpc>
                <a:spcPct val="100000"/>
              </a:lnSpc>
              <a:spcBef>
                <a:spcPts val="600"/>
              </a:spcBef>
              <a:spcAft>
                <a:spcPts val="0"/>
              </a:spcAft>
              <a:buClr>
                <a:srgbClr val="F0AB00"/>
              </a:buClr>
              <a:buSzPct val="100000"/>
              <a:buFont typeface="Wingdings" panose="05000000000000000000" pitchFamily="2" charset="2"/>
              <a:buNone/>
              <a:tabLst/>
              <a:defRPr/>
            </a:pPr>
            <a:endParaRPr kumimoji="0" lang="en-US" sz="1500" b="0" i="0" u="none" strike="noStrike" kern="1200" cap="none" spc="0" normalizeH="0" baseline="0" noProof="0" dirty="0">
              <a:ln>
                <a:noFill/>
              </a:ln>
              <a:solidFill>
                <a:srgbClr val="FFFFFF"/>
              </a:solidFill>
              <a:effectLst/>
              <a:uLnTx/>
              <a:uFillTx/>
              <a:latin typeface="Arial"/>
              <a:ea typeface="+mn-ea"/>
              <a:cs typeface="+mn-cs"/>
            </a:endParaRPr>
          </a:p>
          <a:p>
            <a:pPr marL="0" marR="0" lvl="1" indent="0" algn="l" defTabSz="1088231" rtl="0" eaLnBrk="1" fontAlgn="auto" latinLnBrk="0" hangingPunct="1">
              <a:lnSpc>
                <a:spcPct val="100000"/>
              </a:lnSpc>
              <a:spcBef>
                <a:spcPts val="600"/>
              </a:spcBef>
              <a:spcAft>
                <a:spcPts val="0"/>
              </a:spcAft>
              <a:buClr>
                <a:srgbClr val="F0AB00"/>
              </a:buClr>
              <a:buSzPct val="100000"/>
              <a:buFont typeface="Wingdings" panose="05000000000000000000" pitchFamily="2" charset="2"/>
              <a:buNone/>
              <a:tabLst/>
              <a:defRPr/>
            </a:pPr>
            <a:endParaRPr kumimoji="0" lang="en-US" sz="1799"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52385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9C863C-392D-4C7C-8EFA-19702597F213}"/>
              </a:ext>
            </a:extLst>
          </p:cNvPr>
          <p:cNvSpPr>
            <a:spLocks noGrp="1"/>
          </p:cNvSpPr>
          <p:nvPr>
            <p:ph type="body" sz="quarter" idx="10"/>
          </p:nvPr>
        </p:nvSpPr>
        <p:spPr>
          <a:xfrm>
            <a:off x="646939" y="1435728"/>
            <a:ext cx="9691379" cy="4357567"/>
          </a:xfrm>
        </p:spPr>
        <p:txBody>
          <a:bodyPr vert="horz" lIns="0" tIns="0" rIns="0" bIns="0" rtlCol="0" anchor="t">
            <a:normAutofit/>
          </a:bodyPr>
          <a:lstStyle/>
          <a:p>
            <a:pPr marL="171450" indent="-171450">
              <a:spcBef>
                <a:spcPts val="0"/>
              </a:spcBef>
              <a:spcAft>
                <a:spcPts val="600"/>
              </a:spcAft>
              <a:buFont typeface="Arial" panose="020B0604020202020204" pitchFamily="34" charset="0"/>
              <a:buChar char="•"/>
            </a:pPr>
            <a:r>
              <a:rPr lang="en-US" sz="1300" dirty="0"/>
              <a:t>The order confirmation document is sent by suppliers as an acceptance of a purchase order. </a:t>
            </a:r>
          </a:p>
          <a:p>
            <a:pPr marL="171450" indent="-171450">
              <a:spcBef>
                <a:spcPts val="0"/>
              </a:spcBef>
              <a:spcAft>
                <a:spcPts val="600"/>
              </a:spcAft>
              <a:buFont typeface="Arial" panose="020B0604020202020204" pitchFamily="34" charset="0"/>
              <a:buChar char="•"/>
            </a:pPr>
            <a:r>
              <a:rPr lang="en-US" sz="1300" dirty="0"/>
              <a:t>The order confirmation is an agreement to fulfil the order as proposed by the Buyer. </a:t>
            </a:r>
          </a:p>
          <a:p>
            <a:pPr marL="171450" indent="-171450">
              <a:spcBef>
                <a:spcPts val="0"/>
              </a:spcBef>
              <a:spcAft>
                <a:spcPts val="600"/>
              </a:spcAft>
              <a:buFont typeface="Arial" panose="020B0604020202020204" pitchFamily="34" charset="0"/>
              <a:buChar char="•"/>
            </a:pPr>
            <a:r>
              <a:rPr lang="en-US" sz="1300" dirty="0"/>
              <a:t>Suppliers can also suggest modifications of the purchase order (delivery date only) through the order confirmation document. </a:t>
            </a:r>
          </a:p>
          <a:p>
            <a:pPr marL="171450" indent="-171450">
              <a:spcBef>
                <a:spcPts val="0"/>
              </a:spcBef>
              <a:spcAft>
                <a:spcPts val="600"/>
              </a:spcAft>
              <a:buFont typeface="Arial" panose="020B0604020202020204" pitchFamily="34" charset="0"/>
              <a:buChar char="•"/>
            </a:pPr>
            <a:r>
              <a:rPr lang="en-US" sz="1300" dirty="0"/>
              <a:t>These changes need to be accepted by the buying organization before fulfillment of the order.</a:t>
            </a:r>
          </a:p>
          <a:p>
            <a:pPr marL="171450" indent="-171450">
              <a:spcBef>
                <a:spcPts val="0"/>
              </a:spcBef>
              <a:spcAft>
                <a:spcPts val="600"/>
              </a:spcAft>
              <a:buFont typeface="Arial" panose="020B0604020202020204" pitchFamily="34" charset="0"/>
              <a:buChar char="•"/>
            </a:pPr>
            <a:r>
              <a:rPr lang="en-US" sz="1300" dirty="0">
                <a:ea typeface="+mn-lt"/>
                <a:cs typeface="+mn-lt"/>
              </a:rPr>
              <a:t>If the delivery date goes 14 days beyond the ordered delivery date, then the system will trigger an approval to Arrow purchaser to take action.</a:t>
            </a:r>
            <a:endParaRPr lang="en-US" sz="1300" dirty="0">
              <a:cs typeface="Arial"/>
            </a:endParaRPr>
          </a:p>
          <a:p>
            <a:pPr>
              <a:spcBef>
                <a:spcPts val="0"/>
              </a:spcBef>
            </a:pPr>
            <a:endParaRPr lang="en-US" sz="1300" dirty="0">
              <a:cs typeface="Arial"/>
            </a:endParaRPr>
          </a:p>
          <a:p>
            <a:endParaRPr lang="en-US" sz="1300" dirty="0">
              <a:cs typeface="Arial"/>
            </a:endParaRPr>
          </a:p>
        </p:txBody>
      </p:sp>
      <p:sp>
        <p:nvSpPr>
          <p:cNvPr id="2" name="Title 1">
            <a:extLst>
              <a:ext uri="{FF2B5EF4-FFF2-40B4-BE49-F238E27FC236}">
                <a16:creationId xmlns:a16="http://schemas.microsoft.com/office/drawing/2014/main" id="{64C85228-6B79-4B14-B0DA-9A456FB5941E}"/>
              </a:ext>
            </a:extLst>
          </p:cNvPr>
          <p:cNvSpPr>
            <a:spLocks noGrp="1"/>
          </p:cNvSpPr>
          <p:nvPr>
            <p:ph type="title"/>
          </p:nvPr>
        </p:nvSpPr>
        <p:spPr>
          <a:xfrm>
            <a:off x="646939" y="438685"/>
            <a:ext cx="11183564" cy="676980"/>
          </a:xfrm>
        </p:spPr>
        <p:txBody>
          <a:bodyPr/>
          <a:lstStyle/>
          <a:p>
            <a:r>
              <a:rPr lang="en-US" dirty="0"/>
              <a:t>Order Confirmation</a:t>
            </a:r>
            <a:br>
              <a:rPr lang="en-US" dirty="0"/>
            </a:br>
            <a:r>
              <a:rPr lang="en-US" sz="2000" dirty="0">
                <a:solidFill>
                  <a:schemeClr val="accent1"/>
                </a:solidFill>
              </a:rPr>
              <a:t>General Considerations</a:t>
            </a:r>
          </a:p>
        </p:txBody>
      </p:sp>
    </p:spTree>
    <p:extLst>
      <p:ext uri="{BB962C8B-B14F-4D97-AF65-F5344CB8AC3E}">
        <p14:creationId xmlns:p14="http://schemas.microsoft.com/office/powerpoint/2010/main" val="3248482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057" y="460078"/>
            <a:ext cx="8496000" cy="953979"/>
          </a:xfrm>
        </p:spPr>
        <p:txBody>
          <a:bodyPr/>
          <a:lstStyle/>
          <a:p>
            <a:r>
              <a:rPr lang="en-US" spc="50" dirty="0">
                <a:latin typeface="Arial"/>
                <a:cs typeface="Arial" panose="020B0604020202020204" pitchFamily="34" charset="0"/>
              </a:rPr>
              <a:t>Order Confirmation</a:t>
            </a:r>
            <a:br>
              <a:rPr lang="en-US" spc="50" dirty="0">
                <a:latin typeface="Arial"/>
                <a:cs typeface="Arial" panose="020B0604020202020204" pitchFamily="34" charset="0"/>
              </a:rPr>
            </a:br>
            <a:r>
              <a:rPr lang="en-US" sz="2000" spc="50" dirty="0">
                <a:solidFill>
                  <a:schemeClr val="accent1"/>
                </a:solidFill>
                <a:latin typeface="Arial"/>
                <a:cs typeface="Arial" panose="020B0604020202020204" pitchFamily="34" charset="0"/>
              </a:rPr>
              <a:t>Allowed Actions </a:t>
            </a:r>
            <a:br>
              <a:rPr lang="en-US" spc="50" dirty="0">
                <a:latin typeface="Arial"/>
                <a:cs typeface="Arial" panose="020B0604020202020204" pitchFamily="34" charset="0"/>
              </a:rPr>
            </a:br>
            <a:endParaRPr lang="en-US" sz="1800" spc="50" dirty="0">
              <a:solidFill>
                <a:schemeClr val="accent1"/>
              </a:solidFill>
              <a:latin typeface="Arial"/>
              <a:cs typeface="Arial" panose="020B0604020202020204" pitchFamily="34" charset="0"/>
            </a:endParaRPr>
          </a:p>
        </p:txBody>
      </p:sp>
      <p:sp>
        <p:nvSpPr>
          <p:cNvPr id="4" name="TextBox 3">
            <a:extLst>
              <a:ext uri="{FF2B5EF4-FFF2-40B4-BE49-F238E27FC236}">
                <a16:creationId xmlns:a16="http://schemas.microsoft.com/office/drawing/2014/main" id="{2CEB6C79-BF7B-4091-9A99-121D7724C55E}"/>
              </a:ext>
            </a:extLst>
          </p:cNvPr>
          <p:cNvSpPr txBox="1"/>
          <p:nvPr/>
        </p:nvSpPr>
        <p:spPr>
          <a:xfrm>
            <a:off x="630458" y="1474952"/>
            <a:ext cx="10481489" cy="4101123"/>
          </a:xfrm>
          <a:prstGeom prst="rect">
            <a:avLst/>
          </a:prstGeom>
          <a:noFill/>
        </p:spPr>
        <p:txBody>
          <a:bodyPr wrap="square" lIns="0" tIns="0" rIns="0" bIns="0" rtlCol="0" anchor="t">
            <a:spAutoFit/>
          </a:bodyPr>
          <a:lstStyle/>
          <a:p>
            <a:pPr marL="0" lvl="1" indent="-365760">
              <a:spcAft>
                <a:spcPts val="600"/>
              </a:spcAft>
              <a:buClr>
                <a:schemeClr val="accent1"/>
              </a:buClr>
            </a:pPr>
            <a:r>
              <a:rPr lang="en-US" sz="1300" dirty="0">
                <a:cs typeface="Arial" pitchFamily="34" charset="0"/>
              </a:rPr>
              <a:t>Ariba Network provides multiple options to confirm or reject your orders:</a:t>
            </a:r>
          </a:p>
          <a:p>
            <a:pPr marL="0" lvl="1" indent="-365760">
              <a:spcAft>
                <a:spcPts val="600"/>
              </a:spcAft>
              <a:buClr>
                <a:schemeClr val="accent1"/>
              </a:buClr>
            </a:pPr>
            <a:endParaRPr lang="en-US" sz="1300" dirty="0">
              <a:cs typeface="Arial" pitchFamily="34" charset="0"/>
            </a:endParaRPr>
          </a:p>
          <a:p>
            <a:pPr marL="91440" lvl="2" indent="-228600">
              <a:spcAft>
                <a:spcPts val="600"/>
              </a:spcAft>
              <a:buClr>
                <a:schemeClr val="accent1"/>
              </a:buClr>
              <a:buFont typeface="+mj-lt"/>
              <a:buAutoNum type="arabicPeriod"/>
            </a:pPr>
            <a:r>
              <a:rPr lang="en-US" sz="1300" b="1" dirty="0">
                <a:cs typeface="Arial" pitchFamily="34" charset="0"/>
              </a:rPr>
              <a:t>Individual PO management</a:t>
            </a:r>
          </a:p>
          <a:p>
            <a:pPr marL="0" lvl="2">
              <a:spcAft>
                <a:spcPts val="600"/>
              </a:spcAft>
              <a:buClr>
                <a:schemeClr val="accent1"/>
              </a:buClr>
            </a:pPr>
            <a:r>
              <a:rPr lang="en-US" sz="1300" dirty="0">
                <a:cs typeface="Arial" pitchFamily="34" charset="0"/>
              </a:rPr>
              <a:t>With a low volume of POs you may simply go to each PO and click on the “order confirmation button” that will allow you to confirm fully or partially the PO. The system will propose you the following buttons: </a:t>
            </a:r>
          </a:p>
          <a:p>
            <a:pPr marL="171450" indent="-171450">
              <a:spcAft>
                <a:spcPts val="600"/>
              </a:spcAft>
              <a:buClr>
                <a:schemeClr val="accent1"/>
              </a:buClr>
              <a:buFont typeface="Arial" panose="020B0604020202020204" pitchFamily="34" charset="0"/>
              <a:buChar char="•"/>
            </a:pPr>
            <a:r>
              <a:rPr lang="en-US" sz="1300" b="1" dirty="0">
                <a:cs typeface="Arial" pitchFamily="34" charset="0"/>
              </a:rPr>
              <a:t>Confirm entire order</a:t>
            </a:r>
            <a:r>
              <a:rPr lang="en-US" sz="1300" dirty="0">
                <a:cs typeface="Arial" pitchFamily="34" charset="0"/>
              </a:rPr>
              <a:t>: will propose only limited actions to quickly confirm an order without any change.</a:t>
            </a:r>
          </a:p>
          <a:p>
            <a:pPr marL="171450" indent="-171450">
              <a:spcAft>
                <a:spcPts val="600"/>
              </a:spcAft>
              <a:buClr>
                <a:schemeClr val="accent1"/>
              </a:buClr>
              <a:buFont typeface="Arial" panose="020B0604020202020204" pitchFamily="34" charset="0"/>
              <a:buChar char="•"/>
            </a:pPr>
            <a:r>
              <a:rPr lang="en-US" sz="1300" b="1" dirty="0">
                <a:cs typeface="Arial" pitchFamily="34" charset="0"/>
              </a:rPr>
              <a:t>Reject entire order</a:t>
            </a:r>
            <a:r>
              <a:rPr lang="en-US" sz="1300" dirty="0">
                <a:cs typeface="Arial" pitchFamily="34" charset="0"/>
              </a:rPr>
              <a:t>: will propose only to fill a comment in order to explain the full rejection.</a:t>
            </a:r>
          </a:p>
          <a:p>
            <a:pPr marL="171450" indent="-171450">
              <a:spcAft>
                <a:spcPts val="600"/>
              </a:spcAft>
              <a:buClr>
                <a:schemeClr val="accent1"/>
              </a:buClr>
              <a:buFont typeface="Arial" panose="020B0604020202020204" pitchFamily="34" charset="0"/>
              <a:buChar char="•"/>
            </a:pPr>
            <a:r>
              <a:rPr lang="en-US" sz="1300" b="1" dirty="0">
                <a:cs typeface="Arial"/>
              </a:rPr>
              <a:t>Update line items</a:t>
            </a:r>
            <a:r>
              <a:rPr lang="en-US" sz="1300" dirty="0">
                <a:cs typeface="Arial"/>
              </a:rPr>
              <a:t>: this option will allow you to modify information at header and line level, to update quantities, or dates.</a:t>
            </a:r>
          </a:p>
          <a:p>
            <a:pPr marL="171450" indent="-171450">
              <a:spcAft>
                <a:spcPts val="600"/>
              </a:spcAft>
              <a:buClr>
                <a:schemeClr val="accent1"/>
              </a:buClr>
              <a:buFont typeface="Arial" panose="020B0604020202020204" pitchFamily="34" charset="0"/>
              <a:buChar char="•"/>
            </a:pPr>
            <a:r>
              <a:rPr lang="en-US" sz="1300" b="1" dirty="0"/>
              <a:t>Split</a:t>
            </a:r>
            <a:r>
              <a:rPr lang="en-US" sz="1300" dirty="0"/>
              <a:t> action allows to add (or remove) split lines as necessary. Supplier can adjust dates and quantities as appropriate for your split rationale.</a:t>
            </a:r>
            <a:endParaRPr lang="en-US" sz="1300" dirty="0">
              <a:cs typeface="Arial" pitchFamily="34" charset="0"/>
            </a:endParaRPr>
          </a:p>
          <a:p>
            <a:pPr marL="91440" lvl="2" indent="-228600">
              <a:spcAft>
                <a:spcPts val="600"/>
              </a:spcAft>
              <a:buClr>
                <a:schemeClr val="accent1"/>
              </a:buClr>
              <a:buFont typeface="+mj-lt"/>
              <a:buAutoNum type="arabicPeriod" startAt="2"/>
            </a:pPr>
            <a:endParaRPr lang="en-US" sz="1300" b="1" dirty="0">
              <a:cs typeface="Arial" pitchFamily="34" charset="0"/>
            </a:endParaRPr>
          </a:p>
          <a:p>
            <a:pPr marL="91440" lvl="2" indent="-228600">
              <a:spcAft>
                <a:spcPts val="600"/>
              </a:spcAft>
              <a:buClr>
                <a:schemeClr val="accent1"/>
              </a:buClr>
              <a:buFont typeface="+mj-lt"/>
              <a:buAutoNum type="arabicPeriod" startAt="2"/>
            </a:pPr>
            <a:r>
              <a:rPr lang="en-US" sz="1300" b="1" dirty="0">
                <a:cs typeface="Arial" pitchFamily="34" charset="0"/>
              </a:rPr>
              <a:t>Multiple POs to be managed: one-step confirmation</a:t>
            </a:r>
          </a:p>
          <a:p>
            <a:pPr marL="0" lvl="2">
              <a:spcAft>
                <a:spcPts val="600"/>
              </a:spcAft>
              <a:buClr>
                <a:schemeClr val="accent1"/>
              </a:buClr>
            </a:pPr>
            <a:r>
              <a:rPr lang="en-US" sz="1300" dirty="0">
                <a:cs typeface="Arial" pitchFamily="34" charset="0"/>
              </a:rPr>
              <a:t>In case of multiple POs to be confirmed at the same time, you should use the sub-tab Items to Confirm for a one-step action.</a:t>
            </a:r>
          </a:p>
          <a:p>
            <a:pPr marL="0" lvl="2">
              <a:spcAft>
                <a:spcPts val="600"/>
              </a:spcAft>
              <a:buClr>
                <a:schemeClr val="accent1"/>
              </a:buClr>
            </a:pPr>
            <a:r>
              <a:rPr lang="en-US" sz="1300" b="1" dirty="0">
                <a:solidFill>
                  <a:schemeClr val="accent1"/>
                </a:solidFill>
                <a:cs typeface="Arial" pitchFamily="34" charset="0"/>
              </a:rPr>
              <a:t>Note</a:t>
            </a:r>
            <a:r>
              <a:rPr lang="en-US" sz="1300" i="1" dirty="0">
                <a:solidFill>
                  <a:schemeClr val="accent1"/>
                </a:solidFill>
                <a:cs typeface="Arial" pitchFamily="34" charset="0"/>
              </a:rPr>
              <a:t>:</a:t>
            </a:r>
            <a:r>
              <a:rPr lang="en-US" sz="1300" dirty="0">
                <a:cs typeface="Arial" pitchFamily="34" charset="0"/>
              </a:rPr>
              <a:t> It is not possible to propose price changes, </a:t>
            </a:r>
            <a:r>
              <a:rPr lang="en-US" sz="1300" dirty="0"/>
              <a:t>split a single PO line into several confirmations, and reject quantities </a:t>
            </a:r>
            <a:r>
              <a:rPr lang="en-US" sz="1300" dirty="0">
                <a:cs typeface="Arial" pitchFamily="34" charset="0"/>
              </a:rPr>
              <a:t>with this option.</a:t>
            </a:r>
          </a:p>
          <a:p>
            <a:pPr marL="0" lvl="2">
              <a:spcAft>
                <a:spcPts val="600"/>
              </a:spcAft>
              <a:buClr>
                <a:schemeClr val="accent1"/>
              </a:buClr>
            </a:pPr>
            <a:endParaRPr lang="en-US" sz="1300" b="1" dirty="0">
              <a:cs typeface="Arial" pitchFamily="34" charset="0"/>
            </a:endParaRPr>
          </a:p>
          <a:p>
            <a:pPr fontAlgn="base">
              <a:spcBef>
                <a:spcPct val="50000"/>
              </a:spcBef>
              <a:spcAft>
                <a:spcPct val="0"/>
              </a:spcAft>
              <a:buClr>
                <a:schemeClr val="accent1"/>
              </a:buClr>
              <a:buSzPct val="80000"/>
            </a:pPr>
            <a:endParaRPr lang="en-US" sz="13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508828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53BC3838-1B7A-4BCB-BF75-BBED06B8F820}"/>
              </a:ext>
            </a:extLst>
          </p:cNvPr>
          <p:cNvPicPr>
            <a:picLocks noChangeAspect="1"/>
          </p:cNvPicPr>
          <p:nvPr/>
        </p:nvPicPr>
        <p:blipFill rotWithShape="1">
          <a:blip r:embed="rId2"/>
          <a:srcRect b="31855"/>
          <a:stretch/>
        </p:blipFill>
        <p:spPr>
          <a:xfrm>
            <a:off x="4370428" y="3011747"/>
            <a:ext cx="3068943" cy="907942"/>
          </a:xfrm>
          <a:prstGeom prst="rect">
            <a:avLst/>
          </a:prstGeom>
          <a:ln>
            <a:solidFill>
              <a:schemeClr val="bg2"/>
            </a:solidFill>
          </a:ln>
        </p:spPr>
      </p:pic>
      <p:pic>
        <p:nvPicPr>
          <p:cNvPr id="25" name="Picture 24">
            <a:extLst>
              <a:ext uri="{FF2B5EF4-FFF2-40B4-BE49-F238E27FC236}">
                <a16:creationId xmlns:a16="http://schemas.microsoft.com/office/drawing/2014/main" id="{98E20BB2-070C-4438-B3F4-4B12289C1289}"/>
              </a:ext>
            </a:extLst>
          </p:cNvPr>
          <p:cNvPicPr>
            <a:picLocks noChangeAspect="1"/>
          </p:cNvPicPr>
          <p:nvPr/>
        </p:nvPicPr>
        <p:blipFill>
          <a:blip r:embed="rId3"/>
          <a:stretch>
            <a:fillRect/>
          </a:stretch>
        </p:blipFill>
        <p:spPr>
          <a:xfrm>
            <a:off x="4419235" y="4962635"/>
            <a:ext cx="3790032" cy="907942"/>
          </a:xfrm>
          <a:prstGeom prst="rect">
            <a:avLst/>
          </a:prstGeom>
          <a:ln>
            <a:solidFill>
              <a:schemeClr val="bg2"/>
            </a:solidFill>
          </a:ln>
        </p:spPr>
      </p:pic>
      <p:pic>
        <p:nvPicPr>
          <p:cNvPr id="21" name="Picture 20">
            <a:extLst>
              <a:ext uri="{FF2B5EF4-FFF2-40B4-BE49-F238E27FC236}">
                <a16:creationId xmlns:a16="http://schemas.microsoft.com/office/drawing/2014/main" id="{97E5A6A6-910F-4BD3-9F53-3D513ADC6E78}"/>
              </a:ext>
            </a:extLst>
          </p:cNvPr>
          <p:cNvPicPr>
            <a:picLocks noChangeAspect="1"/>
          </p:cNvPicPr>
          <p:nvPr/>
        </p:nvPicPr>
        <p:blipFill>
          <a:blip r:embed="rId4"/>
          <a:stretch>
            <a:fillRect/>
          </a:stretch>
        </p:blipFill>
        <p:spPr>
          <a:xfrm>
            <a:off x="8404861" y="3072815"/>
            <a:ext cx="3658083" cy="1686351"/>
          </a:xfrm>
          <a:prstGeom prst="rect">
            <a:avLst/>
          </a:prstGeom>
          <a:ln>
            <a:solidFill>
              <a:schemeClr val="bg2"/>
            </a:solidFill>
          </a:ln>
        </p:spPr>
      </p:pic>
      <p:pic>
        <p:nvPicPr>
          <p:cNvPr id="4" name="Picture 3">
            <a:extLst>
              <a:ext uri="{FF2B5EF4-FFF2-40B4-BE49-F238E27FC236}">
                <a16:creationId xmlns:a16="http://schemas.microsoft.com/office/drawing/2014/main" id="{785C1CB3-E27C-4650-A60D-6211FCD9E589}"/>
              </a:ext>
            </a:extLst>
          </p:cNvPr>
          <p:cNvPicPr>
            <a:picLocks noChangeAspect="1"/>
          </p:cNvPicPr>
          <p:nvPr/>
        </p:nvPicPr>
        <p:blipFill>
          <a:blip r:embed="rId5"/>
          <a:stretch>
            <a:fillRect/>
          </a:stretch>
        </p:blipFill>
        <p:spPr>
          <a:xfrm>
            <a:off x="4365382" y="734781"/>
            <a:ext cx="3851404" cy="770281"/>
          </a:xfrm>
          <a:prstGeom prst="rect">
            <a:avLst/>
          </a:prstGeom>
          <a:ln>
            <a:solidFill>
              <a:schemeClr val="bg2"/>
            </a:solidFill>
          </a:ln>
        </p:spPr>
      </p:pic>
      <p:pic>
        <p:nvPicPr>
          <p:cNvPr id="9" name="Picture 8">
            <a:extLst>
              <a:ext uri="{FF2B5EF4-FFF2-40B4-BE49-F238E27FC236}">
                <a16:creationId xmlns:a16="http://schemas.microsoft.com/office/drawing/2014/main" id="{D426FDD8-7E40-4D01-AAD8-0A04A0C4E4FD}"/>
              </a:ext>
            </a:extLst>
          </p:cNvPr>
          <p:cNvPicPr>
            <a:picLocks noChangeAspect="1"/>
          </p:cNvPicPr>
          <p:nvPr/>
        </p:nvPicPr>
        <p:blipFill>
          <a:blip r:embed="rId6"/>
          <a:stretch>
            <a:fillRect/>
          </a:stretch>
        </p:blipFill>
        <p:spPr>
          <a:xfrm>
            <a:off x="4372609" y="1892967"/>
            <a:ext cx="3846676" cy="976673"/>
          </a:xfrm>
          <a:prstGeom prst="rect">
            <a:avLst/>
          </a:prstGeom>
          <a:ln>
            <a:solidFill>
              <a:schemeClr val="bg2"/>
            </a:solidFill>
          </a:ln>
        </p:spPr>
      </p:pic>
      <p:sp>
        <p:nvSpPr>
          <p:cNvPr id="2" name="Text Placeholder 1">
            <a:extLst>
              <a:ext uri="{FF2B5EF4-FFF2-40B4-BE49-F238E27FC236}">
                <a16:creationId xmlns:a16="http://schemas.microsoft.com/office/drawing/2014/main" id="{2CAF17CB-E1C3-4924-84EF-68C947767630}"/>
              </a:ext>
            </a:extLst>
          </p:cNvPr>
          <p:cNvSpPr>
            <a:spLocks noGrp="1"/>
          </p:cNvSpPr>
          <p:nvPr>
            <p:ph type="body" sz="quarter" idx="10"/>
          </p:nvPr>
        </p:nvSpPr>
        <p:spPr>
          <a:xfrm>
            <a:off x="504053" y="1497441"/>
            <a:ext cx="3682755" cy="5152255"/>
          </a:xfrm>
        </p:spPr>
        <p:txBody>
          <a:bodyPr>
            <a:normAutofit lnSpcReduction="10000"/>
          </a:bodyPr>
          <a:lstStyle/>
          <a:p>
            <a:pPr>
              <a:spcBef>
                <a:spcPts val="0"/>
              </a:spcBef>
              <a:spcAft>
                <a:spcPts val="600"/>
              </a:spcAft>
            </a:pPr>
            <a:r>
              <a:rPr lang="en-US" sz="1300" dirty="0"/>
              <a:t>You can confirm, update or reject your orders.</a:t>
            </a:r>
          </a:p>
          <a:p>
            <a:pPr>
              <a:spcBef>
                <a:spcPts val="0"/>
              </a:spcBef>
              <a:spcAft>
                <a:spcPts val="600"/>
              </a:spcAft>
            </a:pPr>
            <a:r>
              <a:rPr lang="en-US" sz="1300" dirty="0"/>
              <a:t>From the </a:t>
            </a:r>
            <a:r>
              <a:rPr lang="en-US" sz="1300" b="1" dirty="0"/>
              <a:t>Workbench</a:t>
            </a:r>
            <a:r>
              <a:rPr lang="en-US" sz="1300" dirty="0"/>
              <a:t>:</a:t>
            </a:r>
          </a:p>
          <a:p>
            <a:pPr marL="228600" indent="-228600">
              <a:spcBef>
                <a:spcPts val="0"/>
              </a:spcBef>
              <a:spcAft>
                <a:spcPts val="600"/>
              </a:spcAft>
              <a:buAutoNum type="arabicPeriod"/>
            </a:pPr>
            <a:r>
              <a:rPr lang="en-US" sz="1300" dirty="0"/>
              <a:t>Select </a:t>
            </a:r>
            <a:r>
              <a:rPr lang="en-US" sz="1300" b="1" dirty="0"/>
              <a:t>Orders</a:t>
            </a:r>
            <a:r>
              <a:rPr lang="en-US" sz="1300" dirty="0"/>
              <a:t> tile.</a:t>
            </a:r>
          </a:p>
          <a:p>
            <a:pPr marL="228600" indent="-228600">
              <a:spcBef>
                <a:spcPts val="0"/>
              </a:spcBef>
              <a:spcAft>
                <a:spcPts val="600"/>
              </a:spcAft>
              <a:buAutoNum type="arabicPeriod"/>
            </a:pPr>
            <a:r>
              <a:rPr lang="en-US" sz="1300" dirty="0"/>
              <a:t>Identify the right document and click </a:t>
            </a:r>
            <a:r>
              <a:rPr lang="en-US" sz="1300" b="1" dirty="0"/>
              <a:t>Actions</a:t>
            </a:r>
            <a:r>
              <a:rPr lang="en-US" sz="1300" dirty="0"/>
              <a:t> button.</a:t>
            </a:r>
          </a:p>
          <a:p>
            <a:pPr marL="228600" indent="-228600">
              <a:spcBef>
                <a:spcPts val="0"/>
              </a:spcBef>
              <a:spcAft>
                <a:spcPts val="600"/>
              </a:spcAft>
              <a:buAutoNum type="arabicPeriod"/>
            </a:pPr>
            <a:r>
              <a:rPr lang="en-US" sz="1300" dirty="0"/>
              <a:t>Select an action.</a:t>
            </a:r>
          </a:p>
          <a:p>
            <a:pPr marL="228600" indent="-228600">
              <a:spcBef>
                <a:spcPts val="0"/>
              </a:spcBef>
              <a:spcAft>
                <a:spcPts val="600"/>
              </a:spcAft>
              <a:buAutoNum type="arabicPeriod"/>
            </a:pPr>
            <a:r>
              <a:rPr lang="en-US" sz="1300" dirty="0"/>
              <a:t>The same actions are available from the </a:t>
            </a:r>
            <a:r>
              <a:rPr lang="en-US" sz="1300" b="1" dirty="0"/>
              <a:t>PO screen.</a:t>
            </a:r>
            <a:r>
              <a:rPr lang="en-US" sz="1300" dirty="0"/>
              <a:t> Click </a:t>
            </a:r>
            <a:r>
              <a:rPr lang="en-US" sz="1300" b="1" dirty="0"/>
              <a:t>Create Order Confirmation </a:t>
            </a:r>
            <a:r>
              <a:rPr lang="en-US" sz="1300" dirty="0"/>
              <a:t>button.</a:t>
            </a:r>
          </a:p>
          <a:p>
            <a:pPr>
              <a:spcBef>
                <a:spcPts val="0"/>
              </a:spcBef>
              <a:spcAft>
                <a:spcPts val="600"/>
              </a:spcAft>
            </a:pPr>
            <a:r>
              <a:rPr lang="en-US" sz="1300" b="1" dirty="0"/>
              <a:t>OR</a:t>
            </a:r>
          </a:p>
          <a:p>
            <a:pPr marL="342900" indent="-342900">
              <a:spcBef>
                <a:spcPts val="0"/>
              </a:spcBef>
              <a:spcAft>
                <a:spcPts val="600"/>
              </a:spcAft>
              <a:buFont typeface="+mj-lt"/>
              <a:buAutoNum type="arabicPeriod" startAt="5"/>
            </a:pPr>
            <a:r>
              <a:rPr lang="en-US" sz="1300" dirty="0"/>
              <a:t>Confirm, update or reject your orders from the </a:t>
            </a:r>
            <a:r>
              <a:rPr lang="en-US" sz="1300" b="1" dirty="0"/>
              <a:t>Orders/ Orders and Releases </a:t>
            </a:r>
            <a:r>
              <a:rPr lang="en-US" sz="1300" dirty="0"/>
              <a:t>tab. </a:t>
            </a:r>
          </a:p>
          <a:p>
            <a:pPr marL="342900" indent="-342900">
              <a:spcBef>
                <a:spcPts val="0"/>
              </a:spcBef>
              <a:spcAft>
                <a:spcPts val="600"/>
              </a:spcAft>
              <a:buFont typeface="+mj-lt"/>
              <a:buAutoNum type="arabicPeriod" startAt="5"/>
            </a:pPr>
            <a:r>
              <a:rPr lang="en-US" sz="1300" dirty="0"/>
              <a:t>Identify the right document in Orders and Releases sub-tab and click </a:t>
            </a:r>
            <a:r>
              <a:rPr lang="en-US" sz="1300" b="1" dirty="0"/>
              <a:t>Create Order Confirmation</a:t>
            </a:r>
            <a:r>
              <a:rPr lang="en-US" sz="1300" dirty="0"/>
              <a:t> button.</a:t>
            </a:r>
          </a:p>
          <a:p>
            <a:pPr marL="342900" indent="-342900">
              <a:spcBef>
                <a:spcPts val="0"/>
              </a:spcBef>
              <a:spcAft>
                <a:spcPts val="600"/>
              </a:spcAft>
              <a:buFont typeface="+mj-lt"/>
              <a:buAutoNum type="arabicPeriod" startAt="5"/>
            </a:pPr>
            <a:r>
              <a:rPr lang="en-US" sz="1300" dirty="0"/>
              <a:t>Or click </a:t>
            </a:r>
            <a:r>
              <a:rPr lang="en-US" sz="1300" b="1" dirty="0"/>
              <a:t>Actions</a:t>
            </a:r>
            <a:r>
              <a:rPr lang="en-US" sz="1300" dirty="0"/>
              <a:t>.</a:t>
            </a:r>
          </a:p>
          <a:p>
            <a:pPr>
              <a:spcBef>
                <a:spcPts val="0"/>
              </a:spcBef>
              <a:spcAft>
                <a:spcPts val="600"/>
              </a:spcAft>
            </a:pPr>
            <a:r>
              <a:rPr lang="en-US" sz="1300" b="1" dirty="0">
                <a:solidFill>
                  <a:schemeClr val="accent1"/>
                </a:solidFill>
              </a:rPr>
              <a:t>Note: </a:t>
            </a:r>
          </a:p>
          <a:p>
            <a:pPr marL="285750" indent="-285750">
              <a:spcBef>
                <a:spcPts val="0"/>
              </a:spcBef>
              <a:spcAft>
                <a:spcPts val="600"/>
              </a:spcAft>
              <a:buFont typeface="Arial" panose="020B0604020202020204" pitchFamily="34" charset="0"/>
              <a:buChar char="•"/>
            </a:pPr>
            <a:r>
              <a:rPr lang="en-US" sz="1300" dirty="0"/>
              <a:t>Orders tab </a:t>
            </a:r>
            <a:r>
              <a:rPr lang="en-US" sz="1200" dirty="0"/>
              <a:t>will be replaced with new Workbench concept soon. </a:t>
            </a:r>
          </a:p>
          <a:p>
            <a:pPr marL="285750" indent="-285750">
              <a:spcBef>
                <a:spcPts val="0"/>
              </a:spcBef>
              <a:spcAft>
                <a:spcPts val="600"/>
              </a:spcAft>
              <a:buFont typeface="Arial" panose="020B0604020202020204" pitchFamily="34" charset="0"/>
              <a:buChar char="•"/>
            </a:pPr>
            <a:r>
              <a:rPr lang="en-US" sz="1200" kern="0" dirty="0">
                <a:ea typeface="Arial Unicode MS" pitchFamily="34" charset="-128"/>
                <a:cs typeface="Arial Unicode MS" pitchFamily="34" charset="-128"/>
              </a:rPr>
              <a:t>For more info on how to manage your workbench and create specific tiles please refer to </a:t>
            </a:r>
            <a:r>
              <a:rPr lang="en-US" sz="1200" b="1" kern="0" dirty="0">
                <a:ea typeface="Arial Unicode MS" pitchFamily="34" charset="-128"/>
                <a:cs typeface="Arial Unicode MS" pitchFamily="34" charset="-128"/>
              </a:rPr>
              <a:t>SCC General Functionality Guide.</a:t>
            </a:r>
            <a:endParaRPr lang="en-US" sz="1200" dirty="0"/>
          </a:p>
          <a:p>
            <a:pPr marL="342900" indent="-342900">
              <a:spcBef>
                <a:spcPts val="0"/>
              </a:spcBef>
              <a:spcAft>
                <a:spcPts val="600"/>
              </a:spcAft>
              <a:buFont typeface="+mj-lt"/>
              <a:buAutoNum type="arabicPeriod" startAt="5"/>
            </a:pPr>
            <a:endParaRPr lang="en-US" sz="1300" dirty="0"/>
          </a:p>
          <a:p>
            <a:pPr marL="342900" indent="-342900">
              <a:spcBef>
                <a:spcPts val="0"/>
              </a:spcBef>
              <a:spcAft>
                <a:spcPts val="600"/>
              </a:spcAft>
              <a:buFont typeface="+mj-lt"/>
              <a:buAutoNum type="arabicPeriod" startAt="5"/>
            </a:pPr>
            <a:endParaRPr lang="en-US" sz="1300" dirty="0"/>
          </a:p>
        </p:txBody>
      </p:sp>
      <p:sp>
        <p:nvSpPr>
          <p:cNvPr id="3" name="Title 2">
            <a:extLst>
              <a:ext uri="{FF2B5EF4-FFF2-40B4-BE49-F238E27FC236}">
                <a16:creationId xmlns:a16="http://schemas.microsoft.com/office/drawing/2014/main" id="{296881A0-D134-453D-BD4A-4B4874E8ECEF}"/>
              </a:ext>
            </a:extLst>
          </p:cNvPr>
          <p:cNvSpPr>
            <a:spLocks noGrp="1"/>
          </p:cNvSpPr>
          <p:nvPr>
            <p:ph type="title"/>
          </p:nvPr>
        </p:nvSpPr>
        <p:spPr>
          <a:xfrm>
            <a:off x="503870" y="494475"/>
            <a:ext cx="11183564" cy="676980"/>
          </a:xfrm>
        </p:spPr>
        <p:txBody>
          <a:bodyPr/>
          <a:lstStyle/>
          <a:p>
            <a:r>
              <a:rPr lang="en-US" spc="50" dirty="0">
                <a:cs typeface="Arial" panose="020B0604020202020204" pitchFamily="34" charset="0"/>
              </a:rPr>
              <a:t>Order Confirmation</a:t>
            </a:r>
            <a:br>
              <a:rPr lang="en-US" spc="50" dirty="0">
                <a:cs typeface="Arial" panose="020B0604020202020204" pitchFamily="34" charset="0"/>
              </a:rPr>
            </a:br>
            <a:r>
              <a:rPr lang="en-US" sz="2000" spc="50" dirty="0">
                <a:solidFill>
                  <a:schemeClr val="accent1"/>
                </a:solidFill>
                <a:cs typeface="Arial" panose="020B0604020202020204" pitchFamily="34" charset="0"/>
              </a:rPr>
              <a:t>Allowed Actions</a:t>
            </a:r>
            <a:endParaRPr lang="en-US" dirty="0"/>
          </a:p>
        </p:txBody>
      </p:sp>
      <p:sp>
        <p:nvSpPr>
          <p:cNvPr id="11" name="Oval 10">
            <a:extLst>
              <a:ext uri="{FF2B5EF4-FFF2-40B4-BE49-F238E27FC236}">
                <a16:creationId xmlns:a16="http://schemas.microsoft.com/office/drawing/2014/main" id="{666518CA-E033-41DC-8C08-4FD30A4E67E4}"/>
              </a:ext>
            </a:extLst>
          </p:cNvPr>
          <p:cNvSpPr/>
          <p:nvPr/>
        </p:nvSpPr>
        <p:spPr bwMode="gray">
          <a:xfrm>
            <a:off x="6610797" y="335618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13" name="Oval 12">
            <a:extLst>
              <a:ext uri="{FF2B5EF4-FFF2-40B4-BE49-F238E27FC236}">
                <a16:creationId xmlns:a16="http://schemas.microsoft.com/office/drawing/2014/main" id="{F4453079-8B6F-4B1B-80F0-D4E348F67F58}"/>
              </a:ext>
            </a:extLst>
          </p:cNvPr>
          <p:cNvSpPr/>
          <p:nvPr/>
        </p:nvSpPr>
        <p:spPr bwMode="gray">
          <a:xfrm>
            <a:off x="8520383" y="365750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15" name="Oval 14">
            <a:extLst>
              <a:ext uri="{FF2B5EF4-FFF2-40B4-BE49-F238E27FC236}">
                <a16:creationId xmlns:a16="http://schemas.microsoft.com/office/drawing/2014/main" id="{62138212-8F92-4BE5-98B9-58C14BA6B2BD}"/>
              </a:ext>
            </a:extLst>
          </p:cNvPr>
          <p:cNvSpPr/>
          <p:nvPr/>
        </p:nvSpPr>
        <p:spPr bwMode="gray">
          <a:xfrm>
            <a:off x="4643154" y="538263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
        <p:nvSpPr>
          <p:cNvPr id="24" name="Oval 23">
            <a:extLst>
              <a:ext uri="{FF2B5EF4-FFF2-40B4-BE49-F238E27FC236}">
                <a16:creationId xmlns:a16="http://schemas.microsoft.com/office/drawing/2014/main" id="{46C6DE32-C981-48DE-8530-1B1C78067132}"/>
              </a:ext>
            </a:extLst>
          </p:cNvPr>
          <p:cNvSpPr/>
          <p:nvPr/>
        </p:nvSpPr>
        <p:spPr bwMode="gray">
          <a:xfrm>
            <a:off x="4262475" y="189296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pic>
        <p:nvPicPr>
          <p:cNvPr id="19" name="Picture 18">
            <a:extLst>
              <a:ext uri="{FF2B5EF4-FFF2-40B4-BE49-F238E27FC236}">
                <a16:creationId xmlns:a16="http://schemas.microsoft.com/office/drawing/2014/main" id="{C16FC4DD-C1DB-4161-9FA6-EAE09E574530}"/>
              </a:ext>
            </a:extLst>
          </p:cNvPr>
          <p:cNvPicPr>
            <a:picLocks noChangeAspect="1"/>
          </p:cNvPicPr>
          <p:nvPr/>
        </p:nvPicPr>
        <p:blipFill rotWithShape="1">
          <a:blip r:embed="rId7"/>
          <a:srcRect r="8952"/>
          <a:stretch/>
        </p:blipFill>
        <p:spPr>
          <a:xfrm>
            <a:off x="6750700" y="3760845"/>
            <a:ext cx="1298510" cy="998321"/>
          </a:xfrm>
          <a:prstGeom prst="rect">
            <a:avLst/>
          </a:prstGeom>
          <a:ln>
            <a:solidFill>
              <a:schemeClr val="bg2"/>
            </a:solidFill>
          </a:ln>
        </p:spPr>
      </p:pic>
      <p:sp>
        <p:nvSpPr>
          <p:cNvPr id="12" name="Oval 11">
            <a:extLst>
              <a:ext uri="{FF2B5EF4-FFF2-40B4-BE49-F238E27FC236}">
                <a16:creationId xmlns:a16="http://schemas.microsoft.com/office/drawing/2014/main" id="{5ACFA522-FC89-4B96-B6A7-B7E56F75B0A3}"/>
              </a:ext>
            </a:extLst>
          </p:cNvPr>
          <p:cNvSpPr/>
          <p:nvPr/>
        </p:nvSpPr>
        <p:spPr bwMode="gray">
          <a:xfrm>
            <a:off x="6610797" y="382943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pic>
        <p:nvPicPr>
          <p:cNvPr id="26" name="Picture 25">
            <a:extLst>
              <a:ext uri="{FF2B5EF4-FFF2-40B4-BE49-F238E27FC236}">
                <a16:creationId xmlns:a16="http://schemas.microsoft.com/office/drawing/2014/main" id="{946CAFC9-DFCF-4F03-A3A7-81D42A982DBB}"/>
              </a:ext>
            </a:extLst>
          </p:cNvPr>
          <p:cNvPicPr>
            <a:picLocks noChangeAspect="1"/>
          </p:cNvPicPr>
          <p:nvPr/>
        </p:nvPicPr>
        <p:blipFill>
          <a:blip r:embed="rId8"/>
          <a:stretch>
            <a:fillRect/>
          </a:stretch>
        </p:blipFill>
        <p:spPr>
          <a:xfrm>
            <a:off x="4884089" y="5870577"/>
            <a:ext cx="1460848" cy="779119"/>
          </a:xfrm>
          <a:prstGeom prst="rect">
            <a:avLst/>
          </a:prstGeom>
          <a:ln>
            <a:solidFill>
              <a:schemeClr val="bg2"/>
            </a:solidFill>
          </a:ln>
        </p:spPr>
      </p:pic>
      <p:pic>
        <p:nvPicPr>
          <p:cNvPr id="27" name="Picture 26">
            <a:extLst>
              <a:ext uri="{FF2B5EF4-FFF2-40B4-BE49-F238E27FC236}">
                <a16:creationId xmlns:a16="http://schemas.microsoft.com/office/drawing/2014/main" id="{FC718CDF-3E69-4E22-A230-18AFBD8F283D}"/>
              </a:ext>
            </a:extLst>
          </p:cNvPr>
          <p:cNvPicPr>
            <a:picLocks noChangeAspect="1"/>
          </p:cNvPicPr>
          <p:nvPr/>
        </p:nvPicPr>
        <p:blipFill>
          <a:blip r:embed="rId8"/>
          <a:stretch>
            <a:fillRect/>
          </a:stretch>
        </p:blipFill>
        <p:spPr>
          <a:xfrm>
            <a:off x="8176124" y="5230815"/>
            <a:ext cx="1460848" cy="779119"/>
          </a:xfrm>
          <a:prstGeom prst="rect">
            <a:avLst/>
          </a:prstGeom>
          <a:ln>
            <a:solidFill>
              <a:schemeClr val="bg2"/>
            </a:solidFill>
          </a:ln>
        </p:spPr>
      </p:pic>
      <p:pic>
        <p:nvPicPr>
          <p:cNvPr id="28" name="Picture 27">
            <a:extLst>
              <a:ext uri="{FF2B5EF4-FFF2-40B4-BE49-F238E27FC236}">
                <a16:creationId xmlns:a16="http://schemas.microsoft.com/office/drawing/2014/main" id="{A6B9EEC7-BAE1-4F1F-9313-CD1A40D12C0D}"/>
              </a:ext>
            </a:extLst>
          </p:cNvPr>
          <p:cNvPicPr>
            <a:picLocks noChangeAspect="1"/>
          </p:cNvPicPr>
          <p:nvPr/>
        </p:nvPicPr>
        <p:blipFill rotWithShape="1">
          <a:blip r:embed="rId9"/>
          <a:srcRect l="9673" t="8236" r="8417" b="1094"/>
          <a:stretch/>
        </p:blipFill>
        <p:spPr>
          <a:xfrm>
            <a:off x="7234481" y="1497441"/>
            <a:ext cx="1205363" cy="331589"/>
          </a:xfrm>
          <a:prstGeom prst="rect">
            <a:avLst/>
          </a:prstGeom>
          <a:ln>
            <a:solidFill>
              <a:schemeClr val="bg2"/>
            </a:solidFill>
          </a:ln>
        </p:spPr>
      </p:pic>
      <p:sp>
        <p:nvSpPr>
          <p:cNvPr id="14" name="Oval 13">
            <a:extLst>
              <a:ext uri="{FF2B5EF4-FFF2-40B4-BE49-F238E27FC236}">
                <a16:creationId xmlns:a16="http://schemas.microsoft.com/office/drawing/2014/main" id="{B675A59C-9752-4D1A-A0C1-A16517D2A06B}"/>
              </a:ext>
            </a:extLst>
          </p:cNvPr>
          <p:cNvSpPr/>
          <p:nvPr/>
        </p:nvSpPr>
        <p:spPr bwMode="gray">
          <a:xfrm>
            <a:off x="7179688" y="133105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16" name="Oval 15">
            <a:extLst>
              <a:ext uri="{FF2B5EF4-FFF2-40B4-BE49-F238E27FC236}">
                <a16:creationId xmlns:a16="http://schemas.microsoft.com/office/drawing/2014/main" id="{AFAF7DD3-0A27-4F86-BB31-075694DE043A}"/>
              </a:ext>
            </a:extLst>
          </p:cNvPr>
          <p:cNvSpPr/>
          <p:nvPr/>
        </p:nvSpPr>
        <p:spPr bwMode="gray">
          <a:xfrm>
            <a:off x="8099133" y="502589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7</a:t>
            </a:r>
          </a:p>
        </p:txBody>
      </p:sp>
      <p:sp>
        <p:nvSpPr>
          <p:cNvPr id="5" name="Rectangle 4">
            <a:extLst>
              <a:ext uri="{FF2B5EF4-FFF2-40B4-BE49-F238E27FC236}">
                <a16:creationId xmlns:a16="http://schemas.microsoft.com/office/drawing/2014/main" id="{24746641-6C2A-4CA6-AB86-CC6D0B5C9A0E}"/>
              </a:ext>
            </a:extLst>
          </p:cNvPr>
          <p:cNvSpPr/>
          <p:nvPr/>
        </p:nvSpPr>
        <p:spPr bwMode="gray">
          <a:xfrm>
            <a:off x="5820714" y="1133994"/>
            <a:ext cx="790083" cy="416132"/>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414691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6FCC47-01FC-4E29-A5E5-54B914B200AF}"/>
              </a:ext>
            </a:extLst>
          </p:cNvPr>
          <p:cNvPicPr>
            <a:picLocks noChangeAspect="1"/>
          </p:cNvPicPr>
          <p:nvPr/>
        </p:nvPicPr>
        <p:blipFill>
          <a:blip r:embed="rId3"/>
          <a:stretch>
            <a:fillRect/>
          </a:stretch>
        </p:blipFill>
        <p:spPr>
          <a:xfrm>
            <a:off x="5364949" y="5232635"/>
            <a:ext cx="3702108" cy="1273684"/>
          </a:xfrm>
          <a:prstGeom prst="rect">
            <a:avLst/>
          </a:prstGeom>
          <a:ln>
            <a:solidFill>
              <a:schemeClr val="bg2"/>
            </a:solidFill>
          </a:ln>
        </p:spPr>
      </p:pic>
      <p:pic>
        <p:nvPicPr>
          <p:cNvPr id="3" name="Picture 2">
            <a:extLst>
              <a:ext uri="{FF2B5EF4-FFF2-40B4-BE49-F238E27FC236}">
                <a16:creationId xmlns:a16="http://schemas.microsoft.com/office/drawing/2014/main" id="{371CE446-64F4-428D-ACCD-85DA0863DA5C}"/>
              </a:ext>
            </a:extLst>
          </p:cNvPr>
          <p:cNvPicPr>
            <a:picLocks noChangeAspect="1"/>
          </p:cNvPicPr>
          <p:nvPr/>
        </p:nvPicPr>
        <p:blipFill>
          <a:blip r:embed="rId4"/>
          <a:stretch>
            <a:fillRect/>
          </a:stretch>
        </p:blipFill>
        <p:spPr>
          <a:xfrm>
            <a:off x="5364949" y="2591581"/>
            <a:ext cx="3702108" cy="2522949"/>
          </a:xfrm>
          <a:prstGeom prst="rect">
            <a:avLst/>
          </a:prstGeom>
          <a:ln>
            <a:solidFill>
              <a:schemeClr val="bg2"/>
            </a:solidFill>
          </a:ln>
        </p:spPr>
      </p:pic>
      <p:sp>
        <p:nvSpPr>
          <p:cNvPr id="2" name="Title 1"/>
          <p:cNvSpPr>
            <a:spLocks noGrp="1"/>
          </p:cNvSpPr>
          <p:nvPr>
            <p:ph type="title"/>
          </p:nvPr>
        </p:nvSpPr>
        <p:spPr>
          <a:xfrm>
            <a:off x="571057" y="460078"/>
            <a:ext cx="8496000" cy="1323183"/>
          </a:xfrm>
        </p:spPr>
        <p:txBody>
          <a:bodyPr/>
          <a:lstStyle/>
          <a:p>
            <a:r>
              <a:rPr lang="en-US" spc="50" dirty="0">
                <a:latin typeface="Arial"/>
                <a:cs typeface="Arial" panose="020B0604020202020204" pitchFamily="34" charset="0"/>
              </a:rPr>
              <a:t>Order Confirmation</a:t>
            </a:r>
            <a:br>
              <a:rPr lang="en-US" spc="50" dirty="0">
                <a:latin typeface="Arial"/>
                <a:cs typeface="Arial" panose="020B0604020202020204" pitchFamily="34" charset="0"/>
              </a:rPr>
            </a:br>
            <a:r>
              <a:rPr lang="en-US" sz="2000" dirty="0">
                <a:solidFill>
                  <a:schemeClr val="accent1"/>
                </a:solidFill>
              </a:rPr>
              <a:t>Manage</a:t>
            </a:r>
            <a:r>
              <a:rPr lang="en-US" sz="2000" dirty="0"/>
              <a:t> </a:t>
            </a:r>
            <a:r>
              <a:rPr lang="en-US" sz="2000" spc="50" dirty="0">
                <a:solidFill>
                  <a:schemeClr val="accent1"/>
                </a:solidFill>
                <a:cs typeface="Arial" panose="020B0604020202020204" pitchFamily="34" charset="0"/>
              </a:rPr>
              <a:t>Individual PO – </a:t>
            </a:r>
            <a:r>
              <a:rPr lang="en-US" sz="2000" dirty="0">
                <a:solidFill>
                  <a:schemeClr val="accent1"/>
                </a:solidFill>
                <a:cs typeface="Arial" pitchFamily="34" charset="0"/>
              </a:rPr>
              <a:t>Confirm Entire Order</a:t>
            </a:r>
            <a:br>
              <a:rPr lang="en-US" sz="2400" dirty="0">
                <a:cs typeface="Arial" pitchFamily="34" charset="0"/>
              </a:rPr>
            </a:br>
            <a:br>
              <a:rPr lang="en-US" spc="50" dirty="0">
                <a:latin typeface="Arial"/>
                <a:cs typeface="Arial" panose="020B0604020202020204" pitchFamily="34" charset="0"/>
              </a:rPr>
            </a:br>
            <a:endParaRPr lang="en-US" sz="1800" spc="50" dirty="0">
              <a:solidFill>
                <a:schemeClr val="accent1"/>
              </a:solidFill>
              <a:latin typeface="Arial"/>
              <a:cs typeface="Arial" panose="020B0604020202020204" pitchFamily="34" charset="0"/>
            </a:endParaRPr>
          </a:p>
        </p:txBody>
      </p:sp>
      <p:sp>
        <p:nvSpPr>
          <p:cNvPr id="5" name="TextBox 4">
            <a:extLst>
              <a:ext uri="{FF2B5EF4-FFF2-40B4-BE49-F238E27FC236}">
                <a16:creationId xmlns:a16="http://schemas.microsoft.com/office/drawing/2014/main" id="{598ED333-7A8B-4F8C-8AB8-C103ACA718D1}"/>
              </a:ext>
            </a:extLst>
          </p:cNvPr>
          <p:cNvSpPr txBox="1"/>
          <p:nvPr/>
        </p:nvSpPr>
        <p:spPr>
          <a:xfrm>
            <a:off x="571057" y="1783261"/>
            <a:ext cx="4579309" cy="4717350"/>
          </a:xfrm>
          <a:prstGeom prst="rect">
            <a:avLst/>
          </a:prstGeom>
          <a:noFill/>
        </p:spPr>
        <p:txBody>
          <a:bodyPr wrap="square" lIns="0" tIns="0" rIns="0" bIns="0" rtlCol="0">
            <a:noAutofit/>
          </a:bodyPr>
          <a:lstStyle/>
          <a:p>
            <a:pPr>
              <a:lnSpc>
                <a:spcPts val="1700"/>
              </a:lnSpc>
              <a:spcAft>
                <a:spcPts val="600"/>
              </a:spcAft>
              <a:buClr>
                <a:srgbClr val="F0AB00"/>
              </a:buClr>
              <a:buSzPct val="120000"/>
            </a:pPr>
            <a:r>
              <a:rPr lang="en-US" sz="1300" dirty="0"/>
              <a:t>This slide explains how to Confirm Entire Order.</a:t>
            </a:r>
          </a:p>
          <a:p>
            <a:pPr marL="342900" indent="-342900">
              <a:lnSpc>
                <a:spcPts val="1700"/>
              </a:lnSpc>
              <a:spcAft>
                <a:spcPts val="600"/>
              </a:spcAft>
              <a:buClr>
                <a:srgbClr val="F0AB00"/>
              </a:buClr>
              <a:buSzPct val="100000"/>
              <a:buFontTx/>
              <a:buAutoNum type="arabicPeriod"/>
            </a:pPr>
            <a:r>
              <a:rPr lang="en-US" sz="1300" dirty="0"/>
              <a:t>Select </a:t>
            </a:r>
            <a:r>
              <a:rPr lang="en-US" sz="1300" b="1" dirty="0"/>
              <a:t>Confirm entire order </a:t>
            </a:r>
            <a:r>
              <a:rPr lang="en-US" sz="1300" dirty="0"/>
              <a:t>action.</a:t>
            </a:r>
          </a:p>
          <a:p>
            <a:pPr marL="342900" indent="-342900">
              <a:lnSpc>
                <a:spcPts val="1700"/>
              </a:lnSpc>
              <a:spcAft>
                <a:spcPts val="600"/>
              </a:spcAft>
              <a:buClr>
                <a:srgbClr val="F0AB00"/>
              </a:buClr>
              <a:buSzPct val="100000"/>
              <a:buFontTx/>
              <a:buAutoNum type="arabicPeriod"/>
            </a:pPr>
            <a:r>
              <a:rPr lang="en-US" sz="1300" dirty="0"/>
              <a:t>Complete the mandatory fields in </a:t>
            </a:r>
            <a:r>
              <a:rPr lang="en-US" sz="1300" b="1" dirty="0"/>
              <a:t>the Order Confirmation Header</a:t>
            </a:r>
            <a:r>
              <a:rPr lang="en-US" sz="1300" dirty="0"/>
              <a:t>. </a:t>
            </a:r>
            <a:endParaRPr lang="en-US" sz="1300" dirty="0">
              <a:solidFill>
                <a:srgbClr val="FFFF00"/>
              </a:solidFill>
            </a:endParaRPr>
          </a:p>
          <a:p>
            <a:pPr marL="342900" indent="-342900">
              <a:lnSpc>
                <a:spcPts val="1700"/>
              </a:lnSpc>
              <a:spcAft>
                <a:spcPts val="600"/>
              </a:spcAft>
              <a:buClr>
                <a:srgbClr val="F0AB00"/>
              </a:buClr>
              <a:buSzPct val="100000"/>
              <a:buFontTx/>
              <a:buAutoNum type="arabicPeriod"/>
            </a:pPr>
            <a:r>
              <a:rPr lang="en-US" sz="1300" dirty="0"/>
              <a:t>Review the </a:t>
            </a:r>
            <a:r>
              <a:rPr lang="en-US" sz="1300" b="1" dirty="0"/>
              <a:t>Line Items</a:t>
            </a:r>
            <a:r>
              <a:rPr lang="en-US" sz="1300" dirty="0"/>
              <a:t>.</a:t>
            </a:r>
          </a:p>
          <a:p>
            <a:pPr marL="342900" indent="-342900">
              <a:lnSpc>
                <a:spcPts val="1700"/>
              </a:lnSpc>
              <a:spcAft>
                <a:spcPts val="600"/>
              </a:spcAft>
              <a:buClr>
                <a:srgbClr val="F0AB00"/>
              </a:buClr>
              <a:buSzPct val="100000"/>
              <a:buFontTx/>
              <a:buAutoNum type="arabicPeriod"/>
            </a:pPr>
            <a:r>
              <a:rPr lang="en-US" sz="1300" dirty="0"/>
              <a:t>Click</a:t>
            </a:r>
            <a:r>
              <a:rPr lang="en-US" sz="1300" b="1" dirty="0"/>
              <a:t> Next</a:t>
            </a:r>
            <a:r>
              <a:rPr lang="en-US" sz="1300" dirty="0"/>
              <a:t> button in the bottom of the screen when finished.</a:t>
            </a:r>
          </a:p>
          <a:p>
            <a:pPr marL="342900" indent="-342900">
              <a:lnSpc>
                <a:spcPts val="1700"/>
              </a:lnSpc>
              <a:spcAft>
                <a:spcPts val="600"/>
              </a:spcAft>
              <a:buClr>
                <a:srgbClr val="F0AB00"/>
              </a:buClr>
              <a:buSzPct val="100000"/>
              <a:buFontTx/>
              <a:buAutoNum type="arabicPeriod"/>
            </a:pPr>
            <a:r>
              <a:rPr lang="en-US" sz="1300" dirty="0"/>
              <a:t>Review</a:t>
            </a:r>
            <a:r>
              <a:rPr lang="en-US" sz="1300" b="1" dirty="0"/>
              <a:t> </a:t>
            </a:r>
            <a:r>
              <a:rPr lang="en-US" sz="1300" dirty="0"/>
              <a:t>the order confirmation and select the next action:</a:t>
            </a:r>
          </a:p>
          <a:p>
            <a:pPr marL="800100" lvl="1" indent="-342900">
              <a:lnSpc>
                <a:spcPts val="1700"/>
              </a:lnSpc>
              <a:spcAft>
                <a:spcPts val="600"/>
              </a:spcAft>
              <a:buClr>
                <a:srgbClr val="F0AB00"/>
              </a:buClr>
              <a:buSzPct val="120000"/>
              <a:buFont typeface="Arial" panose="020B0604020202020204" pitchFamily="34" charset="0"/>
              <a:buChar char="•"/>
            </a:pPr>
            <a:r>
              <a:rPr lang="en-US" sz="1300" dirty="0"/>
              <a:t>Click </a:t>
            </a:r>
            <a:r>
              <a:rPr lang="en-US" sz="1300" b="1" dirty="0"/>
              <a:t>Previous</a:t>
            </a:r>
            <a:r>
              <a:rPr lang="en-US" sz="1300" dirty="0"/>
              <a:t> to go to the previous page. </a:t>
            </a:r>
          </a:p>
          <a:p>
            <a:pPr marL="800100" lvl="1" indent="-342900">
              <a:lnSpc>
                <a:spcPts val="1700"/>
              </a:lnSpc>
              <a:spcAft>
                <a:spcPts val="600"/>
              </a:spcAft>
              <a:buClr>
                <a:srgbClr val="F0AB00"/>
              </a:buClr>
              <a:buSzPct val="120000"/>
              <a:buFont typeface="Arial" panose="020B0604020202020204" pitchFamily="34" charset="0"/>
              <a:buChar char="•"/>
            </a:pPr>
            <a:r>
              <a:rPr lang="en-US" sz="1300" dirty="0"/>
              <a:t>Click </a:t>
            </a:r>
            <a:r>
              <a:rPr lang="en-US" sz="1300" b="1" dirty="0"/>
              <a:t>Submit</a:t>
            </a:r>
            <a:r>
              <a:rPr lang="en-US" sz="1300" dirty="0"/>
              <a:t> to send order conformation to the buyer. </a:t>
            </a:r>
          </a:p>
          <a:p>
            <a:pPr marL="800100" lvl="1" indent="-342900">
              <a:lnSpc>
                <a:spcPts val="1700"/>
              </a:lnSpc>
              <a:spcAft>
                <a:spcPts val="600"/>
              </a:spcAft>
              <a:buClr>
                <a:srgbClr val="F0AB00"/>
              </a:buClr>
              <a:buSzPct val="120000"/>
              <a:buFont typeface="Arial" panose="020B0604020202020204" pitchFamily="34" charset="0"/>
              <a:buChar char="•"/>
            </a:pPr>
            <a:r>
              <a:rPr lang="en-US" sz="1300" dirty="0"/>
              <a:t>Click </a:t>
            </a:r>
            <a:r>
              <a:rPr lang="en-US" sz="1300" b="1" dirty="0"/>
              <a:t>Exit</a:t>
            </a:r>
            <a:r>
              <a:rPr lang="en-US" sz="1300" dirty="0"/>
              <a:t> to leave the page without saving any changes.</a:t>
            </a:r>
          </a:p>
          <a:p>
            <a:pPr>
              <a:spcAft>
                <a:spcPts val="600"/>
              </a:spcAft>
              <a:defRPr/>
            </a:pPr>
            <a:r>
              <a:rPr lang="en-US" sz="1300" b="1" dirty="0">
                <a:solidFill>
                  <a:schemeClr val="accent1"/>
                </a:solidFill>
                <a:cs typeface="Arial" pitchFamily="34" charset="0"/>
              </a:rPr>
              <a:t>Notes: </a:t>
            </a:r>
            <a:r>
              <a:rPr lang="en-US" sz="1300" dirty="0">
                <a:cs typeface="Arial" pitchFamily="34" charset="0"/>
              </a:rPr>
              <a:t>Once the order confirmation is submitted, the order status will display as </a:t>
            </a:r>
            <a:r>
              <a:rPr lang="en-US" sz="1300" b="1" dirty="0">
                <a:cs typeface="Arial" pitchFamily="34" charset="0"/>
              </a:rPr>
              <a:t>Confirmed</a:t>
            </a:r>
            <a:r>
              <a:rPr lang="en-US" sz="1300" dirty="0">
                <a:cs typeface="Arial" pitchFamily="34" charset="0"/>
              </a:rPr>
              <a:t>.</a:t>
            </a:r>
          </a:p>
          <a:p>
            <a:pPr>
              <a:lnSpc>
                <a:spcPts val="1700"/>
              </a:lnSpc>
              <a:spcAft>
                <a:spcPts val="600"/>
              </a:spcAft>
              <a:buClr>
                <a:srgbClr val="F0AB00"/>
              </a:buClr>
              <a:buSzPct val="120000"/>
            </a:pPr>
            <a:endParaRPr lang="en-US" sz="1300" b="1" dirty="0"/>
          </a:p>
          <a:p>
            <a:pPr>
              <a:lnSpc>
                <a:spcPts val="1700"/>
              </a:lnSpc>
              <a:spcAft>
                <a:spcPts val="600"/>
              </a:spcAft>
              <a:buClr>
                <a:srgbClr val="F0AB00"/>
              </a:buClr>
              <a:buSzPct val="120000"/>
            </a:pPr>
            <a:br>
              <a:rPr lang="en-US" sz="1300" dirty="0"/>
            </a:br>
            <a:endParaRPr lang="en-US" sz="1300" b="1" dirty="0"/>
          </a:p>
        </p:txBody>
      </p:sp>
      <p:sp>
        <p:nvSpPr>
          <p:cNvPr id="10" name="TextBox 9">
            <a:extLst>
              <a:ext uri="{FF2B5EF4-FFF2-40B4-BE49-F238E27FC236}">
                <a16:creationId xmlns:a16="http://schemas.microsoft.com/office/drawing/2014/main" id="{90D109FB-9E76-4EBF-B5ED-754C0EF53C83}"/>
              </a:ext>
            </a:extLst>
          </p:cNvPr>
          <p:cNvSpPr txBox="1"/>
          <p:nvPr/>
        </p:nvSpPr>
        <p:spPr>
          <a:xfrm>
            <a:off x="571057" y="1268398"/>
            <a:ext cx="6003246"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200" kern="0" dirty="0">
                <a:solidFill>
                  <a:schemeClr val="accent5"/>
                </a:solidFill>
                <a:ea typeface="Arial Unicode MS" pitchFamily="34" charset="-128"/>
                <a:cs typeface="Arial Unicode MS" pitchFamily="34" charset="-128"/>
              </a:rPr>
              <a:t>For detailed order confirmation management please refer to Help Center documentation.</a:t>
            </a:r>
          </a:p>
        </p:txBody>
      </p:sp>
      <p:pic>
        <p:nvPicPr>
          <p:cNvPr id="15" name="Picture 14">
            <a:extLst>
              <a:ext uri="{FF2B5EF4-FFF2-40B4-BE49-F238E27FC236}">
                <a16:creationId xmlns:a16="http://schemas.microsoft.com/office/drawing/2014/main" id="{AF935F94-B126-459F-A8B1-EA14CFCBB565}"/>
              </a:ext>
            </a:extLst>
          </p:cNvPr>
          <p:cNvPicPr>
            <a:picLocks noChangeAspect="1"/>
          </p:cNvPicPr>
          <p:nvPr/>
        </p:nvPicPr>
        <p:blipFill>
          <a:blip r:embed="rId5"/>
          <a:stretch>
            <a:fillRect/>
          </a:stretch>
        </p:blipFill>
        <p:spPr>
          <a:xfrm>
            <a:off x="9311861" y="5542761"/>
            <a:ext cx="868017" cy="373730"/>
          </a:xfrm>
          <a:prstGeom prst="rect">
            <a:avLst/>
          </a:prstGeom>
          <a:ln>
            <a:solidFill>
              <a:schemeClr val="bg2"/>
            </a:solidFill>
          </a:ln>
        </p:spPr>
      </p:pic>
      <p:pic>
        <p:nvPicPr>
          <p:cNvPr id="17" name="Picture 16">
            <a:extLst>
              <a:ext uri="{FF2B5EF4-FFF2-40B4-BE49-F238E27FC236}">
                <a16:creationId xmlns:a16="http://schemas.microsoft.com/office/drawing/2014/main" id="{4402C8FB-F320-4473-B075-01EE087BA0FB}"/>
              </a:ext>
            </a:extLst>
          </p:cNvPr>
          <p:cNvPicPr>
            <a:picLocks noChangeAspect="1"/>
          </p:cNvPicPr>
          <p:nvPr/>
        </p:nvPicPr>
        <p:blipFill rotWithShape="1">
          <a:blip r:embed="rId6"/>
          <a:srcRect/>
          <a:stretch/>
        </p:blipFill>
        <p:spPr>
          <a:xfrm>
            <a:off x="9281640" y="6029894"/>
            <a:ext cx="2462420" cy="476425"/>
          </a:xfrm>
          <a:prstGeom prst="rect">
            <a:avLst/>
          </a:prstGeom>
          <a:ln>
            <a:solidFill>
              <a:schemeClr val="bg2"/>
            </a:solidFill>
          </a:ln>
        </p:spPr>
      </p:pic>
      <p:sp>
        <p:nvSpPr>
          <p:cNvPr id="21" name="Oval 20">
            <a:extLst>
              <a:ext uri="{FF2B5EF4-FFF2-40B4-BE49-F238E27FC236}">
                <a16:creationId xmlns:a16="http://schemas.microsoft.com/office/drawing/2014/main" id="{8CB3A359-B7C1-4743-BE3F-F9B53818BC23}"/>
              </a:ext>
            </a:extLst>
          </p:cNvPr>
          <p:cNvSpPr/>
          <p:nvPr/>
        </p:nvSpPr>
        <p:spPr bwMode="gray">
          <a:xfrm>
            <a:off x="6239211" y="296612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22" name="Oval 21">
            <a:extLst>
              <a:ext uri="{FF2B5EF4-FFF2-40B4-BE49-F238E27FC236}">
                <a16:creationId xmlns:a16="http://schemas.microsoft.com/office/drawing/2014/main" id="{F162FC88-661F-415D-BDF7-01323B21E362}"/>
              </a:ext>
            </a:extLst>
          </p:cNvPr>
          <p:cNvSpPr/>
          <p:nvPr/>
        </p:nvSpPr>
        <p:spPr bwMode="gray">
          <a:xfrm>
            <a:off x="5254815" y="491886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23" name="Oval 22">
            <a:extLst>
              <a:ext uri="{FF2B5EF4-FFF2-40B4-BE49-F238E27FC236}">
                <a16:creationId xmlns:a16="http://schemas.microsoft.com/office/drawing/2014/main" id="{032D8493-3847-463B-B66E-D761D6FBDCC7}"/>
              </a:ext>
            </a:extLst>
          </p:cNvPr>
          <p:cNvSpPr/>
          <p:nvPr/>
        </p:nvSpPr>
        <p:spPr bwMode="gray">
          <a:xfrm>
            <a:off x="9136481" y="534289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24" name="Oval 23">
            <a:extLst>
              <a:ext uri="{FF2B5EF4-FFF2-40B4-BE49-F238E27FC236}">
                <a16:creationId xmlns:a16="http://schemas.microsoft.com/office/drawing/2014/main" id="{AB9EDBBE-BB8B-4A70-8A67-5D49918F4935}"/>
              </a:ext>
            </a:extLst>
          </p:cNvPr>
          <p:cNvSpPr/>
          <p:nvPr/>
        </p:nvSpPr>
        <p:spPr bwMode="gray">
          <a:xfrm>
            <a:off x="9136481" y="600295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pic>
        <p:nvPicPr>
          <p:cNvPr id="18" name="Picture 17">
            <a:extLst>
              <a:ext uri="{FF2B5EF4-FFF2-40B4-BE49-F238E27FC236}">
                <a16:creationId xmlns:a16="http://schemas.microsoft.com/office/drawing/2014/main" id="{50D2B04F-F681-4289-BF18-C32E84C0092C}"/>
              </a:ext>
            </a:extLst>
          </p:cNvPr>
          <p:cNvPicPr>
            <a:picLocks noChangeAspect="1"/>
          </p:cNvPicPr>
          <p:nvPr/>
        </p:nvPicPr>
        <p:blipFill rotWithShape="1">
          <a:blip r:embed="rId7"/>
          <a:srcRect b="31855"/>
          <a:stretch/>
        </p:blipFill>
        <p:spPr>
          <a:xfrm>
            <a:off x="5364948" y="1732861"/>
            <a:ext cx="2314921" cy="684866"/>
          </a:xfrm>
          <a:prstGeom prst="rect">
            <a:avLst/>
          </a:prstGeom>
          <a:ln>
            <a:solidFill>
              <a:schemeClr val="bg2"/>
            </a:solidFill>
          </a:ln>
        </p:spPr>
      </p:pic>
      <p:pic>
        <p:nvPicPr>
          <p:cNvPr id="19" name="Picture 18">
            <a:extLst>
              <a:ext uri="{FF2B5EF4-FFF2-40B4-BE49-F238E27FC236}">
                <a16:creationId xmlns:a16="http://schemas.microsoft.com/office/drawing/2014/main" id="{49BC69D9-C9C7-450B-B0CD-041B9CC1201A}"/>
              </a:ext>
            </a:extLst>
          </p:cNvPr>
          <p:cNvPicPr>
            <a:picLocks noChangeAspect="1"/>
          </p:cNvPicPr>
          <p:nvPr/>
        </p:nvPicPr>
        <p:blipFill rotWithShape="1">
          <a:blip r:embed="rId8"/>
          <a:srcRect r="8952"/>
          <a:stretch/>
        </p:blipFill>
        <p:spPr>
          <a:xfrm>
            <a:off x="7700713" y="1584047"/>
            <a:ext cx="1176587" cy="904584"/>
          </a:xfrm>
          <a:prstGeom prst="rect">
            <a:avLst/>
          </a:prstGeom>
          <a:ln>
            <a:solidFill>
              <a:schemeClr val="bg2"/>
            </a:solidFill>
          </a:ln>
        </p:spPr>
      </p:pic>
      <p:sp>
        <p:nvSpPr>
          <p:cNvPr id="6" name="Rectangle 5">
            <a:extLst>
              <a:ext uri="{FF2B5EF4-FFF2-40B4-BE49-F238E27FC236}">
                <a16:creationId xmlns:a16="http://schemas.microsoft.com/office/drawing/2014/main" id="{2BF263C7-66AB-48C3-B68C-AE7C8E5C1611}"/>
              </a:ext>
            </a:extLst>
          </p:cNvPr>
          <p:cNvSpPr/>
          <p:nvPr/>
        </p:nvSpPr>
        <p:spPr bwMode="gray">
          <a:xfrm>
            <a:off x="7700713" y="1584046"/>
            <a:ext cx="1176586" cy="317319"/>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0" name="Oval 19">
            <a:extLst>
              <a:ext uri="{FF2B5EF4-FFF2-40B4-BE49-F238E27FC236}">
                <a16:creationId xmlns:a16="http://schemas.microsoft.com/office/drawing/2014/main" id="{B2E32083-8F49-4AA7-8A1A-F424A131EC7C}"/>
              </a:ext>
            </a:extLst>
          </p:cNvPr>
          <p:cNvSpPr/>
          <p:nvPr/>
        </p:nvSpPr>
        <p:spPr bwMode="gray">
          <a:xfrm>
            <a:off x="7569735" y="145306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Tree>
    <p:extLst>
      <p:ext uri="{BB962C8B-B14F-4D97-AF65-F5344CB8AC3E}">
        <p14:creationId xmlns:p14="http://schemas.microsoft.com/office/powerpoint/2010/main" val="1405922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55F22D-210D-4A9B-AF3B-E1ACA9B98BF0}"/>
              </a:ext>
            </a:extLst>
          </p:cNvPr>
          <p:cNvPicPr>
            <a:picLocks noChangeAspect="1"/>
          </p:cNvPicPr>
          <p:nvPr/>
        </p:nvPicPr>
        <p:blipFill>
          <a:blip r:embed="rId3"/>
          <a:stretch>
            <a:fillRect/>
          </a:stretch>
        </p:blipFill>
        <p:spPr>
          <a:xfrm>
            <a:off x="5761773" y="2800679"/>
            <a:ext cx="4629796" cy="3553321"/>
          </a:xfrm>
          <a:prstGeom prst="rect">
            <a:avLst/>
          </a:prstGeom>
        </p:spPr>
      </p:pic>
      <p:sp>
        <p:nvSpPr>
          <p:cNvPr id="4" name="Text Placeholder 3">
            <a:extLst>
              <a:ext uri="{FF2B5EF4-FFF2-40B4-BE49-F238E27FC236}">
                <a16:creationId xmlns:a16="http://schemas.microsoft.com/office/drawing/2014/main" id="{B0923ECF-9E58-4E4C-9030-59D4906470BD}"/>
              </a:ext>
            </a:extLst>
          </p:cNvPr>
          <p:cNvSpPr txBox="1">
            <a:spLocks noGrp="1"/>
          </p:cNvSpPr>
          <p:nvPr>
            <p:ph type="body" sz="quarter" idx="10"/>
          </p:nvPr>
        </p:nvSpPr>
        <p:spPr>
          <a:xfrm>
            <a:off x="503238" y="1912897"/>
            <a:ext cx="4569504" cy="4595126"/>
          </a:xfrm>
          <a:prstGeom prst="rect">
            <a:avLst/>
          </a:prstGeom>
          <a:noFill/>
        </p:spPr>
        <p:txBody>
          <a:bodyPr wrap="square" lIns="0" tIns="0" rIns="0" bIns="0" rtlCol="0">
            <a:noAutofit/>
          </a:bodyPr>
          <a:lstStyle/>
          <a:p>
            <a:pPr>
              <a:spcBef>
                <a:spcPts val="0"/>
              </a:spcBef>
              <a:spcAft>
                <a:spcPts val="600"/>
              </a:spcAft>
              <a:buClr>
                <a:srgbClr val="F0AB00"/>
              </a:buClr>
              <a:buSzPct val="120000"/>
            </a:pPr>
            <a:r>
              <a:rPr lang="en-US" sz="1300" dirty="0">
                <a:latin typeface="Arial" pitchFamily="34" charset="0"/>
                <a:cs typeface="Arial" pitchFamily="34" charset="0"/>
              </a:rPr>
              <a:t>This example demonstrates the Reject Entire Order option. </a:t>
            </a:r>
          </a:p>
          <a:p>
            <a:pPr marL="342900" indent="-342900">
              <a:spcBef>
                <a:spcPts val="0"/>
              </a:spcBef>
              <a:spcAft>
                <a:spcPts val="600"/>
              </a:spcAft>
              <a:buClr>
                <a:srgbClr val="F0AB00"/>
              </a:buClr>
              <a:buSzPct val="100000"/>
              <a:buFontTx/>
              <a:buAutoNum type="arabicPeriod"/>
            </a:pPr>
            <a:r>
              <a:rPr lang="en-US" sz="1300" dirty="0"/>
              <a:t>Select the option </a:t>
            </a:r>
            <a:r>
              <a:rPr lang="en-US" sz="1300" b="1" dirty="0"/>
              <a:t>Reject Entire Order. </a:t>
            </a:r>
            <a:r>
              <a:rPr lang="en-US" sz="1300" dirty="0"/>
              <a:t>A pop-up window will appear.</a:t>
            </a:r>
          </a:p>
          <a:p>
            <a:pPr marL="342900" indent="-342900">
              <a:spcBef>
                <a:spcPts val="0"/>
              </a:spcBef>
              <a:spcAft>
                <a:spcPts val="600"/>
              </a:spcAft>
              <a:buClr>
                <a:srgbClr val="F0AB00"/>
              </a:buClr>
              <a:buSzPct val="100000"/>
              <a:buFontTx/>
              <a:buAutoNum type="arabicPeriod"/>
            </a:pPr>
            <a:r>
              <a:rPr lang="en-US" sz="1300" dirty="0"/>
              <a:t>Enter your order confirmation number. </a:t>
            </a:r>
          </a:p>
          <a:p>
            <a:pPr marL="342900" indent="-342900">
              <a:spcBef>
                <a:spcPts val="0"/>
              </a:spcBef>
              <a:spcAft>
                <a:spcPts val="600"/>
              </a:spcAft>
              <a:buClr>
                <a:srgbClr val="F0AB00"/>
              </a:buClr>
              <a:buSzPct val="100000"/>
              <a:buFontTx/>
              <a:buAutoNum type="arabicPeriod"/>
            </a:pPr>
            <a:r>
              <a:rPr lang="en-US" sz="1300" dirty="0"/>
              <a:t>Select Rejection Reason and you might be willing to provide the reason for rejection in the </a:t>
            </a:r>
            <a:r>
              <a:rPr lang="en-US" sz="1300" b="1" dirty="0"/>
              <a:t>Comments</a:t>
            </a:r>
            <a:r>
              <a:rPr lang="en-US" sz="1300" dirty="0"/>
              <a:t> section.</a:t>
            </a:r>
          </a:p>
          <a:p>
            <a:pPr marL="342900" indent="-342900">
              <a:spcBef>
                <a:spcPts val="0"/>
              </a:spcBef>
              <a:spcAft>
                <a:spcPts val="600"/>
              </a:spcAft>
              <a:buClr>
                <a:srgbClr val="F0AB00"/>
              </a:buClr>
              <a:buSzPct val="100000"/>
              <a:buFontTx/>
              <a:buAutoNum type="arabicPeriod"/>
            </a:pPr>
            <a:r>
              <a:rPr lang="en-US" sz="1300" dirty="0"/>
              <a:t>Select the next applicable action:</a:t>
            </a:r>
          </a:p>
          <a:p>
            <a:pPr marL="522810" lvl="1" indent="-342900">
              <a:spcBef>
                <a:spcPts val="0"/>
              </a:spcBef>
              <a:spcAft>
                <a:spcPts val="600"/>
              </a:spcAft>
              <a:buClr>
                <a:srgbClr val="F0AB00"/>
              </a:buClr>
              <a:buSzPct val="120000"/>
              <a:buFont typeface="Arial" panose="020B0604020202020204" pitchFamily="34" charset="0"/>
              <a:buChar char="•"/>
            </a:pPr>
            <a:r>
              <a:rPr lang="en-US" sz="1300" dirty="0"/>
              <a:t>Click </a:t>
            </a:r>
            <a:r>
              <a:rPr lang="en-US" sz="1300" b="1" dirty="0"/>
              <a:t>Reject Order </a:t>
            </a:r>
            <a:r>
              <a:rPr lang="en-US" sz="1300" dirty="0"/>
              <a:t>to reject.</a:t>
            </a:r>
          </a:p>
          <a:p>
            <a:pPr marL="522810" lvl="1" indent="-342900">
              <a:spcBef>
                <a:spcPts val="0"/>
              </a:spcBef>
              <a:spcAft>
                <a:spcPts val="600"/>
              </a:spcAft>
              <a:buClr>
                <a:srgbClr val="F0AB00"/>
              </a:buClr>
              <a:buSzPct val="120000"/>
              <a:buFont typeface="Arial" panose="020B0604020202020204" pitchFamily="34" charset="0"/>
              <a:buChar char="•"/>
            </a:pPr>
            <a:r>
              <a:rPr lang="en-US" sz="1300" dirty="0"/>
              <a:t>Click </a:t>
            </a:r>
            <a:r>
              <a:rPr lang="en-US" sz="1300" b="1" dirty="0"/>
              <a:t>Cancel</a:t>
            </a:r>
            <a:r>
              <a:rPr lang="en-US" sz="1300" dirty="0"/>
              <a:t> to exit the page without saving changes.</a:t>
            </a:r>
          </a:p>
          <a:p>
            <a:pPr lvl="1" indent="0">
              <a:spcBef>
                <a:spcPts val="0"/>
              </a:spcBef>
              <a:spcAft>
                <a:spcPts val="600"/>
              </a:spcAft>
              <a:buClr>
                <a:srgbClr val="F0AB00"/>
              </a:buClr>
              <a:buSzPct val="120000"/>
              <a:buNone/>
            </a:pPr>
            <a:endParaRPr lang="en-US" sz="1300" dirty="0"/>
          </a:p>
          <a:p>
            <a:pPr>
              <a:spcBef>
                <a:spcPts val="0"/>
              </a:spcBef>
              <a:spcAft>
                <a:spcPts val="600"/>
              </a:spcAft>
              <a:buClr>
                <a:srgbClr val="F0AB00"/>
              </a:buClr>
              <a:buSzPct val="120000"/>
            </a:pPr>
            <a:r>
              <a:rPr lang="en-US" sz="1300" b="1" dirty="0">
                <a:solidFill>
                  <a:schemeClr val="accent1"/>
                </a:solidFill>
              </a:rPr>
              <a:t>Notes:</a:t>
            </a:r>
            <a:r>
              <a:rPr lang="en-US" sz="1300" dirty="0"/>
              <a:t> Once the order confirmation is rejected, the Order Status will display as </a:t>
            </a:r>
            <a:r>
              <a:rPr lang="en-US" sz="1300" b="1" dirty="0"/>
              <a:t>Rejected.</a:t>
            </a:r>
            <a:endParaRPr lang="en-US" sz="1300" dirty="0"/>
          </a:p>
          <a:p>
            <a:pPr>
              <a:lnSpc>
                <a:spcPts val="1700"/>
              </a:lnSpc>
              <a:spcAft>
                <a:spcPts val="600"/>
              </a:spcAft>
              <a:buClr>
                <a:srgbClr val="F0AB00"/>
              </a:buClr>
              <a:buSzPct val="120000"/>
            </a:pPr>
            <a:endParaRPr lang="en-US" sz="1300" dirty="0">
              <a:cs typeface="Arial" pitchFamily="34" charset="0"/>
            </a:endParaRPr>
          </a:p>
          <a:p>
            <a:pPr>
              <a:lnSpc>
                <a:spcPts val="1700"/>
              </a:lnSpc>
              <a:spcAft>
                <a:spcPts val="600"/>
              </a:spcAft>
              <a:buClr>
                <a:srgbClr val="F0AB00"/>
              </a:buClr>
              <a:buSzPct val="120000"/>
            </a:pPr>
            <a:br>
              <a:rPr lang="en-US" sz="1300" dirty="0"/>
            </a:br>
            <a:endParaRPr lang="en-US" sz="1300" b="1" dirty="0"/>
          </a:p>
        </p:txBody>
      </p:sp>
      <p:sp>
        <p:nvSpPr>
          <p:cNvPr id="3" name="Title 2">
            <a:extLst>
              <a:ext uri="{FF2B5EF4-FFF2-40B4-BE49-F238E27FC236}">
                <a16:creationId xmlns:a16="http://schemas.microsoft.com/office/drawing/2014/main" id="{D5CA08DD-6DDC-48CE-8DCA-2F78CA39C013}"/>
              </a:ext>
            </a:extLst>
          </p:cNvPr>
          <p:cNvSpPr>
            <a:spLocks noGrp="1"/>
          </p:cNvSpPr>
          <p:nvPr>
            <p:ph type="title"/>
          </p:nvPr>
        </p:nvSpPr>
        <p:spPr>
          <a:xfrm>
            <a:off x="503870" y="504000"/>
            <a:ext cx="11183564" cy="676980"/>
          </a:xfrm>
        </p:spPr>
        <p:txBody>
          <a:bodyPr/>
          <a:lstStyle/>
          <a:p>
            <a:r>
              <a:rPr lang="en-US" dirty="0"/>
              <a:t>Order Confirmation</a:t>
            </a:r>
            <a:br>
              <a:rPr lang="en-US" dirty="0"/>
            </a:br>
            <a:r>
              <a:rPr lang="en-US" sz="2000" dirty="0">
                <a:solidFill>
                  <a:schemeClr val="accent1"/>
                </a:solidFill>
              </a:rPr>
              <a:t>Manage</a:t>
            </a:r>
            <a:r>
              <a:rPr lang="en-US" sz="2000" dirty="0"/>
              <a:t> </a:t>
            </a:r>
            <a:r>
              <a:rPr lang="en-US" sz="2000" spc="50" dirty="0">
                <a:solidFill>
                  <a:schemeClr val="accent1"/>
                </a:solidFill>
                <a:cs typeface="Arial" panose="020B0604020202020204" pitchFamily="34" charset="0"/>
              </a:rPr>
              <a:t>Individual PO </a:t>
            </a:r>
            <a:r>
              <a:rPr lang="en-US" sz="2000" dirty="0">
                <a:solidFill>
                  <a:schemeClr val="accent1"/>
                </a:solidFill>
              </a:rPr>
              <a:t>– Reject Entire Order</a:t>
            </a:r>
          </a:p>
        </p:txBody>
      </p:sp>
      <p:sp>
        <p:nvSpPr>
          <p:cNvPr id="5" name="TextBox 4">
            <a:extLst>
              <a:ext uri="{FF2B5EF4-FFF2-40B4-BE49-F238E27FC236}">
                <a16:creationId xmlns:a16="http://schemas.microsoft.com/office/drawing/2014/main" id="{476271CE-AC22-44AA-A09E-E5AA5AF4556F}"/>
              </a:ext>
            </a:extLst>
          </p:cNvPr>
          <p:cNvSpPr txBox="1"/>
          <p:nvPr/>
        </p:nvSpPr>
        <p:spPr>
          <a:xfrm>
            <a:off x="503238" y="1292393"/>
            <a:ext cx="6003246"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200" kern="0" dirty="0">
                <a:solidFill>
                  <a:schemeClr val="accent5"/>
                </a:solidFill>
                <a:ea typeface="Arial Unicode MS" pitchFamily="34" charset="-128"/>
                <a:cs typeface="Arial Unicode MS" pitchFamily="34" charset="-128"/>
              </a:rPr>
              <a:t>For detailed order confirmation management please refer to Help Center documentation.</a:t>
            </a:r>
          </a:p>
        </p:txBody>
      </p:sp>
      <p:sp>
        <p:nvSpPr>
          <p:cNvPr id="16" name="Oval 15">
            <a:extLst>
              <a:ext uri="{FF2B5EF4-FFF2-40B4-BE49-F238E27FC236}">
                <a16:creationId xmlns:a16="http://schemas.microsoft.com/office/drawing/2014/main" id="{73A42ACA-8158-4DD7-895E-D68B5D6A5E85}"/>
              </a:ext>
            </a:extLst>
          </p:cNvPr>
          <p:cNvSpPr/>
          <p:nvPr/>
        </p:nvSpPr>
        <p:spPr bwMode="gray">
          <a:xfrm>
            <a:off x="6317456" y="377993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17" name="Oval 16">
            <a:extLst>
              <a:ext uri="{FF2B5EF4-FFF2-40B4-BE49-F238E27FC236}">
                <a16:creationId xmlns:a16="http://schemas.microsoft.com/office/drawing/2014/main" id="{78A1636A-9A67-4583-A93E-10BAF81571FB}"/>
              </a:ext>
            </a:extLst>
          </p:cNvPr>
          <p:cNvSpPr/>
          <p:nvPr/>
        </p:nvSpPr>
        <p:spPr bwMode="gray">
          <a:xfrm>
            <a:off x="6317456" y="420933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18" name="Oval 17">
            <a:extLst>
              <a:ext uri="{FF2B5EF4-FFF2-40B4-BE49-F238E27FC236}">
                <a16:creationId xmlns:a16="http://schemas.microsoft.com/office/drawing/2014/main" id="{2AA8290C-F7B0-4D0B-AE25-8DAFA7F28442}"/>
              </a:ext>
            </a:extLst>
          </p:cNvPr>
          <p:cNvSpPr/>
          <p:nvPr/>
        </p:nvSpPr>
        <p:spPr bwMode="gray">
          <a:xfrm>
            <a:off x="7779718" y="595234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pic>
        <p:nvPicPr>
          <p:cNvPr id="14" name="Picture 13">
            <a:extLst>
              <a:ext uri="{FF2B5EF4-FFF2-40B4-BE49-F238E27FC236}">
                <a16:creationId xmlns:a16="http://schemas.microsoft.com/office/drawing/2014/main" id="{4C134D90-4642-4E1E-9286-D2075928B325}"/>
              </a:ext>
            </a:extLst>
          </p:cNvPr>
          <p:cNvPicPr>
            <a:picLocks noChangeAspect="1"/>
          </p:cNvPicPr>
          <p:nvPr/>
        </p:nvPicPr>
        <p:blipFill rotWithShape="1">
          <a:blip r:embed="rId4"/>
          <a:srcRect b="31855"/>
          <a:stretch/>
        </p:blipFill>
        <p:spPr>
          <a:xfrm>
            <a:off x="5761773" y="1951396"/>
            <a:ext cx="2314921" cy="684866"/>
          </a:xfrm>
          <a:prstGeom prst="rect">
            <a:avLst/>
          </a:prstGeom>
          <a:ln>
            <a:solidFill>
              <a:schemeClr val="bg2"/>
            </a:solidFill>
          </a:ln>
        </p:spPr>
      </p:pic>
      <p:pic>
        <p:nvPicPr>
          <p:cNvPr id="19" name="Picture 18">
            <a:extLst>
              <a:ext uri="{FF2B5EF4-FFF2-40B4-BE49-F238E27FC236}">
                <a16:creationId xmlns:a16="http://schemas.microsoft.com/office/drawing/2014/main" id="{53C31320-A737-4362-8350-4EE97E6763EC}"/>
              </a:ext>
            </a:extLst>
          </p:cNvPr>
          <p:cNvPicPr>
            <a:picLocks noChangeAspect="1"/>
          </p:cNvPicPr>
          <p:nvPr/>
        </p:nvPicPr>
        <p:blipFill rotWithShape="1">
          <a:blip r:embed="rId5"/>
          <a:srcRect r="8952"/>
          <a:stretch/>
        </p:blipFill>
        <p:spPr>
          <a:xfrm>
            <a:off x="8097538" y="1802582"/>
            <a:ext cx="1176587" cy="904584"/>
          </a:xfrm>
          <a:prstGeom prst="rect">
            <a:avLst/>
          </a:prstGeom>
          <a:ln>
            <a:solidFill>
              <a:schemeClr val="bg2"/>
            </a:solidFill>
          </a:ln>
        </p:spPr>
      </p:pic>
      <p:sp>
        <p:nvSpPr>
          <p:cNvPr id="20" name="Rectangle 19">
            <a:extLst>
              <a:ext uri="{FF2B5EF4-FFF2-40B4-BE49-F238E27FC236}">
                <a16:creationId xmlns:a16="http://schemas.microsoft.com/office/drawing/2014/main" id="{3D26C139-8EC3-4678-9031-3ACEBBC57E4D}"/>
              </a:ext>
            </a:extLst>
          </p:cNvPr>
          <p:cNvSpPr/>
          <p:nvPr/>
        </p:nvSpPr>
        <p:spPr bwMode="gray">
          <a:xfrm>
            <a:off x="8076693" y="2373905"/>
            <a:ext cx="1176586" cy="317319"/>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1" name="Oval 20">
            <a:extLst>
              <a:ext uri="{FF2B5EF4-FFF2-40B4-BE49-F238E27FC236}">
                <a16:creationId xmlns:a16="http://schemas.microsoft.com/office/drawing/2014/main" id="{DB0C3EBB-9060-416A-B725-91F9DBB14277}"/>
              </a:ext>
            </a:extLst>
          </p:cNvPr>
          <p:cNvSpPr/>
          <p:nvPr/>
        </p:nvSpPr>
        <p:spPr bwMode="gray">
          <a:xfrm>
            <a:off x="7889852" y="223172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Tree>
    <p:extLst>
      <p:ext uri="{BB962C8B-B14F-4D97-AF65-F5344CB8AC3E}">
        <p14:creationId xmlns:p14="http://schemas.microsoft.com/office/powerpoint/2010/main" val="223421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69D721-A6D3-4636-99EF-5A4BF3AC47D9}"/>
              </a:ext>
            </a:extLst>
          </p:cNvPr>
          <p:cNvPicPr>
            <a:picLocks noChangeAspect="1"/>
          </p:cNvPicPr>
          <p:nvPr/>
        </p:nvPicPr>
        <p:blipFill rotWithShape="1">
          <a:blip r:embed="rId3"/>
          <a:srcRect b="18127"/>
          <a:stretch/>
        </p:blipFill>
        <p:spPr>
          <a:xfrm>
            <a:off x="6330237" y="2815264"/>
            <a:ext cx="5128435" cy="1689652"/>
          </a:xfrm>
          <a:prstGeom prst="rect">
            <a:avLst/>
          </a:prstGeom>
          <a:ln>
            <a:solidFill>
              <a:schemeClr val="bg2"/>
            </a:solidFill>
          </a:ln>
        </p:spPr>
      </p:pic>
      <p:sp>
        <p:nvSpPr>
          <p:cNvPr id="2" name="Text Placeholder 1">
            <a:extLst>
              <a:ext uri="{FF2B5EF4-FFF2-40B4-BE49-F238E27FC236}">
                <a16:creationId xmlns:a16="http://schemas.microsoft.com/office/drawing/2014/main" id="{4E4FC3F1-0608-4AAE-98D3-115AC17CB35B}"/>
              </a:ext>
            </a:extLst>
          </p:cNvPr>
          <p:cNvSpPr>
            <a:spLocks noGrp="1"/>
          </p:cNvSpPr>
          <p:nvPr>
            <p:ph type="body" sz="quarter" idx="10"/>
          </p:nvPr>
        </p:nvSpPr>
        <p:spPr>
          <a:xfrm>
            <a:off x="503870" y="1798905"/>
            <a:ext cx="5612800" cy="4716000"/>
          </a:xfrm>
        </p:spPr>
        <p:txBody>
          <a:bodyPr vert="horz" lIns="0" tIns="0" rIns="0" bIns="0" rtlCol="0" anchor="t">
            <a:normAutofit/>
          </a:bodyPr>
          <a:lstStyle/>
          <a:p>
            <a:pPr marL="228600" indent="-228600">
              <a:lnSpc>
                <a:spcPts val="1700"/>
              </a:lnSpc>
              <a:spcBef>
                <a:spcPts val="0"/>
              </a:spcBef>
              <a:spcAft>
                <a:spcPts val="600"/>
              </a:spcAft>
              <a:buClr>
                <a:srgbClr val="F0AB00"/>
              </a:buClr>
              <a:buSzPct val="100000"/>
              <a:buFont typeface="+mj-lt"/>
              <a:buAutoNum type="arabicPeriod"/>
            </a:pPr>
            <a:r>
              <a:rPr lang="en-US" sz="1300" dirty="0"/>
              <a:t>If you select</a:t>
            </a:r>
            <a:r>
              <a:rPr lang="en-US" sz="1300" b="1" dirty="0"/>
              <a:t> Update Line Items</a:t>
            </a:r>
            <a:r>
              <a:rPr lang="en-US" sz="1300" dirty="0"/>
              <a:t>, you can confirm, reject and update line item information. Order confirmations have a </a:t>
            </a:r>
            <a:r>
              <a:rPr lang="en-US" sz="1300" b="1" dirty="0"/>
              <a:t>header</a:t>
            </a:r>
            <a:r>
              <a:rPr lang="en-US" sz="1300" dirty="0"/>
              <a:t> and a </a:t>
            </a:r>
            <a:r>
              <a:rPr lang="en-US" sz="1300" b="1" dirty="0"/>
              <a:t>line</a:t>
            </a:r>
            <a:r>
              <a:rPr lang="en-US" sz="1300" dirty="0"/>
              <a:t> items section.</a:t>
            </a:r>
          </a:p>
          <a:p>
            <a:pPr marL="465455" lvl="1" indent="-285750">
              <a:lnSpc>
                <a:spcPts val="1700"/>
              </a:lnSpc>
              <a:spcBef>
                <a:spcPts val="0"/>
              </a:spcBef>
              <a:spcAft>
                <a:spcPts val="600"/>
              </a:spcAft>
              <a:buClr>
                <a:srgbClr val="F0AB00"/>
              </a:buClr>
              <a:buSzPct val="120000"/>
              <a:buFont typeface="Arial" panose="020B0604020202020204" pitchFamily="34" charset="0"/>
              <a:buChar char="•"/>
            </a:pPr>
            <a:r>
              <a:rPr lang="en-US" sz="1300" dirty="0"/>
              <a:t>At a </a:t>
            </a:r>
            <a:r>
              <a:rPr lang="en-US" sz="1300" b="1" dirty="0"/>
              <a:t>header </a:t>
            </a:r>
            <a:r>
              <a:rPr lang="en-US" sz="1300" dirty="0"/>
              <a:t>level, you can add comments, attachments and further order confirmation details.</a:t>
            </a:r>
            <a:endParaRPr lang="en-US" sz="1300">
              <a:cs typeface="Arial"/>
            </a:endParaRPr>
          </a:p>
          <a:p>
            <a:pPr marL="465455" lvl="1" indent="-285750">
              <a:lnSpc>
                <a:spcPts val="1700"/>
              </a:lnSpc>
              <a:spcBef>
                <a:spcPts val="0"/>
              </a:spcBef>
              <a:spcAft>
                <a:spcPts val="600"/>
              </a:spcAft>
              <a:buClr>
                <a:srgbClr val="F0AB00"/>
              </a:buClr>
              <a:buSzPct val="120000"/>
              <a:buFont typeface="Arial" panose="020B0604020202020204" pitchFamily="34" charset="0"/>
              <a:buChar char="•"/>
            </a:pPr>
            <a:r>
              <a:rPr lang="en-US" sz="1300" dirty="0"/>
              <a:t>At a </a:t>
            </a:r>
            <a:r>
              <a:rPr lang="en-US" sz="1300" b="1" dirty="0"/>
              <a:t>line </a:t>
            </a:r>
            <a:r>
              <a:rPr lang="en-US" sz="1300" dirty="0"/>
              <a:t>level, you can confirm or reject items, fully. F</a:t>
            </a:r>
            <a:r>
              <a:rPr lang="en-US" sz="1300" dirty="0">
                <a:ea typeface="+mn-lt"/>
                <a:cs typeface="+mn-lt"/>
              </a:rPr>
              <a:t>f you cannot supply the full amount you have to reject the entire line.</a:t>
            </a:r>
            <a:endParaRPr lang="en-US" sz="1300" dirty="0">
              <a:cs typeface="Arial"/>
            </a:endParaRPr>
          </a:p>
          <a:p>
            <a:pPr marL="228600" indent="-228600">
              <a:lnSpc>
                <a:spcPts val="1700"/>
              </a:lnSpc>
              <a:spcBef>
                <a:spcPts val="0"/>
              </a:spcBef>
              <a:spcAft>
                <a:spcPts val="600"/>
              </a:spcAft>
              <a:buClr>
                <a:srgbClr val="F0AB00"/>
              </a:buClr>
              <a:buSzPct val="100000"/>
              <a:buFont typeface="+mj-lt"/>
              <a:buAutoNum type="arabicPeriod"/>
            </a:pPr>
            <a:r>
              <a:rPr lang="en-US" sz="1300" dirty="0"/>
              <a:t>Click </a:t>
            </a:r>
            <a:r>
              <a:rPr lang="en-US" sz="1300" b="1" dirty="0"/>
              <a:t>Details</a:t>
            </a:r>
            <a:r>
              <a:rPr lang="en-US" sz="1300" dirty="0"/>
              <a:t> button at a line level to modify information about the shipping and delivery dates or add comments. Once completed, click OK to return to main screen.</a:t>
            </a:r>
          </a:p>
          <a:p>
            <a:pPr marL="228600" indent="-228600">
              <a:lnSpc>
                <a:spcPts val="1700"/>
              </a:lnSpc>
              <a:spcBef>
                <a:spcPts val="0"/>
              </a:spcBef>
              <a:spcAft>
                <a:spcPts val="600"/>
              </a:spcAft>
              <a:buClr>
                <a:srgbClr val="F0AB00"/>
              </a:buClr>
              <a:buSzPct val="100000"/>
              <a:buFont typeface="+mj-lt"/>
              <a:buAutoNum type="arabicPeriod"/>
            </a:pPr>
            <a:r>
              <a:rPr lang="en-US" sz="1300" dirty="0"/>
              <a:t>After confirming all requested items, click </a:t>
            </a:r>
            <a:r>
              <a:rPr lang="en-US" sz="1300" b="1" dirty="0"/>
              <a:t>Next</a:t>
            </a:r>
            <a:r>
              <a:rPr lang="en-US" sz="1300" dirty="0"/>
              <a:t> button in the bottom of the screen.</a:t>
            </a:r>
          </a:p>
          <a:p>
            <a:pPr marL="228600" indent="-228600">
              <a:lnSpc>
                <a:spcPts val="1700"/>
              </a:lnSpc>
              <a:spcBef>
                <a:spcPts val="0"/>
              </a:spcBef>
              <a:spcAft>
                <a:spcPts val="600"/>
              </a:spcAft>
              <a:buClr>
                <a:srgbClr val="F0AB00"/>
              </a:buClr>
              <a:buSzPct val="100000"/>
              <a:buFont typeface="+mj-lt"/>
              <a:buAutoNum type="arabicPeriod"/>
            </a:pPr>
            <a:r>
              <a:rPr lang="en-US" sz="1300" dirty="0"/>
              <a:t>Review the order confirmation and click </a:t>
            </a:r>
            <a:r>
              <a:rPr lang="en-US" sz="1300" b="1" dirty="0"/>
              <a:t>Submit</a:t>
            </a:r>
            <a:r>
              <a:rPr lang="en-US" sz="1300" dirty="0"/>
              <a:t> to send it to buyer’s system. Click </a:t>
            </a:r>
            <a:r>
              <a:rPr lang="en-US" sz="1300" b="1" dirty="0"/>
              <a:t>Exit</a:t>
            </a:r>
            <a:r>
              <a:rPr lang="en-US" sz="1300" dirty="0"/>
              <a:t> to leave the page without saving any changes. Click </a:t>
            </a:r>
            <a:r>
              <a:rPr lang="en-US" sz="1300" b="1" dirty="0"/>
              <a:t>Previous</a:t>
            </a:r>
            <a:r>
              <a:rPr lang="en-US" sz="1300" dirty="0"/>
              <a:t> to return line items update.</a:t>
            </a:r>
          </a:p>
          <a:p>
            <a:pPr marL="228600" indent="-228600">
              <a:lnSpc>
                <a:spcPts val="1700"/>
              </a:lnSpc>
              <a:spcBef>
                <a:spcPts val="0"/>
              </a:spcBef>
              <a:spcAft>
                <a:spcPts val="600"/>
              </a:spcAft>
              <a:buClr>
                <a:srgbClr val="F0AB00"/>
              </a:buClr>
              <a:buSzPct val="120000"/>
              <a:buFont typeface="+mj-lt"/>
              <a:buAutoNum type="arabicPeriod"/>
            </a:pPr>
            <a:endParaRPr lang="en-US" sz="1300" dirty="0"/>
          </a:p>
          <a:p>
            <a:pPr>
              <a:lnSpc>
                <a:spcPts val="1700"/>
              </a:lnSpc>
              <a:spcBef>
                <a:spcPts val="0"/>
              </a:spcBef>
              <a:spcAft>
                <a:spcPts val="600"/>
              </a:spcAft>
              <a:buClr>
                <a:srgbClr val="F0AB00"/>
              </a:buClr>
              <a:buSzPct val="120000"/>
            </a:pPr>
            <a:r>
              <a:rPr lang="en-US" sz="1300" b="1" dirty="0">
                <a:solidFill>
                  <a:schemeClr val="accent1"/>
                </a:solidFill>
              </a:rPr>
              <a:t>Notes: </a:t>
            </a:r>
            <a:r>
              <a:rPr lang="en-US" sz="1300" dirty="0"/>
              <a:t>You can submit order confirmation only after all requested items are confirmed. Otherwise, you would get an error message. </a:t>
            </a:r>
          </a:p>
          <a:p>
            <a:pPr>
              <a:spcBef>
                <a:spcPts val="0"/>
              </a:spcBef>
            </a:pPr>
            <a:endParaRPr lang="en-US" sz="1300" dirty="0"/>
          </a:p>
        </p:txBody>
      </p:sp>
      <p:sp>
        <p:nvSpPr>
          <p:cNvPr id="3" name="Title 2">
            <a:extLst>
              <a:ext uri="{FF2B5EF4-FFF2-40B4-BE49-F238E27FC236}">
                <a16:creationId xmlns:a16="http://schemas.microsoft.com/office/drawing/2014/main" id="{5039010F-577A-49AB-AB0A-C023210228A4}"/>
              </a:ext>
            </a:extLst>
          </p:cNvPr>
          <p:cNvSpPr>
            <a:spLocks noGrp="1"/>
          </p:cNvSpPr>
          <p:nvPr>
            <p:ph type="title"/>
          </p:nvPr>
        </p:nvSpPr>
        <p:spPr>
          <a:xfrm>
            <a:off x="503870" y="504000"/>
            <a:ext cx="11183564" cy="676980"/>
          </a:xfrm>
        </p:spPr>
        <p:txBody>
          <a:bodyPr/>
          <a:lstStyle/>
          <a:p>
            <a:r>
              <a:rPr lang="en-US" dirty="0"/>
              <a:t>Order Confirmation</a:t>
            </a:r>
            <a:br>
              <a:rPr lang="en-US" dirty="0"/>
            </a:br>
            <a:r>
              <a:rPr lang="en-US" sz="2000" dirty="0">
                <a:solidFill>
                  <a:schemeClr val="accent1"/>
                </a:solidFill>
              </a:rPr>
              <a:t>Manage</a:t>
            </a:r>
            <a:r>
              <a:rPr lang="en-US" sz="2000" dirty="0"/>
              <a:t> </a:t>
            </a:r>
            <a:r>
              <a:rPr lang="en-US" sz="2000" spc="50" dirty="0">
                <a:solidFill>
                  <a:schemeClr val="accent1"/>
                </a:solidFill>
                <a:cs typeface="Arial" panose="020B0604020202020204" pitchFamily="34" charset="0"/>
              </a:rPr>
              <a:t>Individual PO </a:t>
            </a:r>
            <a:r>
              <a:rPr lang="en-US" sz="2000" dirty="0">
                <a:solidFill>
                  <a:schemeClr val="accent1"/>
                </a:solidFill>
              </a:rPr>
              <a:t>– Update Line Items</a:t>
            </a:r>
          </a:p>
        </p:txBody>
      </p:sp>
      <p:sp>
        <p:nvSpPr>
          <p:cNvPr id="7" name="TextBox 6">
            <a:extLst>
              <a:ext uri="{FF2B5EF4-FFF2-40B4-BE49-F238E27FC236}">
                <a16:creationId xmlns:a16="http://schemas.microsoft.com/office/drawing/2014/main" id="{BBFD5F0F-FBF7-42C1-8D61-F72A9B612BF6}"/>
              </a:ext>
            </a:extLst>
          </p:cNvPr>
          <p:cNvSpPr txBox="1"/>
          <p:nvPr/>
        </p:nvSpPr>
        <p:spPr>
          <a:xfrm>
            <a:off x="503869" y="1245456"/>
            <a:ext cx="6003246"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200" kern="0" dirty="0">
                <a:solidFill>
                  <a:schemeClr val="accent5"/>
                </a:solidFill>
                <a:ea typeface="Arial Unicode MS" pitchFamily="34" charset="-128"/>
                <a:cs typeface="Arial Unicode MS" pitchFamily="34" charset="-128"/>
              </a:rPr>
              <a:t>For detailed order confirmation management please refer to Help Center documentation.</a:t>
            </a:r>
          </a:p>
        </p:txBody>
      </p:sp>
      <p:sp>
        <p:nvSpPr>
          <p:cNvPr id="11" name="Rectangle 10">
            <a:extLst>
              <a:ext uri="{FF2B5EF4-FFF2-40B4-BE49-F238E27FC236}">
                <a16:creationId xmlns:a16="http://schemas.microsoft.com/office/drawing/2014/main" id="{8C2C17DE-807D-43D8-8989-2BE8CF7E7C05}"/>
              </a:ext>
            </a:extLst>
          </p:cNvPr>
          <p:cNvSpPr/>
          <p:nvPr/>
        </p:nvSpPr>
        <p:spPr bwMode="gray">
          <a:xfrm>
            <a:off x="10874080" y="3972821"/>
            <a:ext cx="586971" cy="219075"/>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12" name="Picture 11">
            <a:extLst>
              <a:ext uri="{FF2B5EF4-FFF2-40B4-BE49-F238E27FC236}">
                <a16:creationId xmlns:a16="http://schemas.microsoft.com/office/drawing/2014/main" id="{D7FCE8E5-2D9D-4ABE-ADC4-37E67C7A494C}"/>
              </a:ext>
            </a:extLst>
          </p:cNvPr>
          <p:cNvPicPr>
            <a:picLocks noChangeAspect="1"/>
          </p:cNvPicPr>
          <p:nvPr/>
        </p:nvPicPr>
        <p:blipFill>
          <a:blip r:embed="rId4"/>
          <a:stretch>
            <a:fillRect/>
          </a:stretch>
        </p:blipFill>
        <p:spPr>
          <a:xfrm>
            <a:off x="9462411" y="4161342"/>
            <a:ext cx="1331634" cy="347752"/>
          </a:xfrm>
          <a:prstGeom prst="rect">
            <a:avLst/>
          </a:prstGeom>
          <a:ln>
            <a:solidFill>
              <a:schemeClr val="bg2"/>
            </a:solidFill>
          </a:ln>
        </p:spPr>
      </p:pic>
      <p:pic>
        <p:nvPicPr>
          <p:cNvPr id="14" name="Picture 13">
            <a:extLst>
              <a:ext uri="{FF2B5EF4-FFF2-40B4-BE49-F238E27FC236}">
                <a16:creationId xmlns:a16="http://schemas.microsoft.com/office/drawing/2014/main" id="{7F6D59FC-A7AB-4039-9164-7B641BDB0CB8}"/>
              </a:ext>
            </a:extLst>
          </p:cNvPr>
          <p:cNvPicPr>
            <a:picLocks noChangeAspect="1"/>
          </p:cNvPicPr>
          <p:nvPr/>
        </p:nvPicPr>
        <p:blipFill>
          <a:blip r:embed="rId5"/>
          <a:stretch>
            <a:fillRect/>
          </a:stretch>
        </p:blipFill>
        <p:spPr>
          <a:xfrm>
            <a:off x="6365831" y="4694269"/>
            <a:ext cx="4618383" cy="1659731"/>
          </a:xfrm>
          <a:prstGeom prst="rect">
            <a:avLst/>
          </a:prstGeom>
          <a:ln>
            <a:solidFill>
              <a:schemeClr val="bg2"/>
            </a:solidFill>
          </a:ln>
        </p:spPr>
      </p:pic>
      <p:sp>
        <p:nvSpPr>
          <p:cNvPr id="17" name="Oval 16">
            <a:extLst>
              <a:ext uri="{FF2B5EF4-FFF2-40B4-BE49-F238E27FC236}">
                <a16:creationId xmlns:a16="http://schemas.microsoft.com/office/drawing/2014/main" id="{67D1BC46-DAE7-4767-8FC7-0415DCBBF728}"/>
              </a:ext>
            </a:extLst>
          </p:cNvPr>
          <p:cNvSpPr/>
          <p:nvPr/>
        </p:nvSpPr>
        <p:spPr bwMode="gray">
          <a:xfrm>
            <a:off x="10763947" y="289751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18" name="Oval 17">
            <a:extLst>
              <a:ext uri="{FF2B5EF4-FFF2-40B4-BE49-F238E27FC236}">
                <a16:creationId xmlns:a16="http://schemas.microsoft.com/office/drawing/2014/main" id="{F620CF1E-16E9-466E-91CB-1DE01002303F}"/>
              </a:ext>
            </a:extLst>
          </p:cNvPr>
          <p:cNvSpPr/>
          <p:nvPr/>
        </p:nvSpPr>
        <p:spPr bwMode="gray">
          <a:xfrm>
            <a:off x="10041620" y="408218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6" name="Rectangle 5">
            <a:extLst>
              <a:ext uri="{FF2B5EF4-FFF2-40B4-BE49-F238E27FC236}">
                <a16:creationId xmlns:a16="http://schemas.microsoft.com/office/drawing/2014/main" id="{58285C4D-2EC7-40CB-995F-1248BF391694}"/>
              </a:ext>
            </a:extLst>
          </p:cNvPr>
          <p:cNvSpPr/>
          <p:nvPr/>
        </p:nvSpPr>
        <p:spPr bwMode="gray">
          <a:xfrm>
            <a:off x="9431487" y="6047412"/>
            <a:ext cx="1472724" cy="219075"/>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9" name="Oval 18">
            <a:extLst>
              <a:ext uri="{FF2B5EF4-FFF2-40B4-BE49-F238E27FC236}">
                <a16:creationId xmlns:a16="http://schemas.microsoft.com/office/drawing/2014/main" id="{7087850D-C01C-4B03-BA52-726DFAECD7A8}"/>
              </a:ext>
            </a:extLst>
          </p:cNvPr>
          <p:cNvSpPr/>
          <p:nvPr/>
        </p:nvSpPr>
        <p:spPr bwMode="gray">
          <a:xfrm>
            <a:off x="9321354" y="597479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pic>
        <p:nvPicPr>
          <p:cNvPr id="20" name="Picture 19">
            <a:extLst>
              <a:ext uri="{FF2B5EF4-FFF2-40B4-BE49-F238E27FC236}">
                <a16:creationId xmlns:a16="http://schemas.microsoft.com/office/drawing/2014/main" id="{0FC6F18D-D539-4B8C-92C4-778E489252EA}"/>
              </a:ext>
            </a:extLst>
          </p:cNvPr>
          <p:cNvPicPr>
            <a:picLocks noChangeAspect="1"/>
          </p:cNvPicPr>
          <p:nvPr/>
        </p:nvPicPr>
        <p:blipFill rotWithShape="1">
          <a:blip r:embed="rId6"/>
          <a:srcRect b="31855"/>
          <a:stretch/>
        </p:blipFill>
        <p:spPr>
          <a:xfrm>
            <a:off x="6323818" y="1971956"/>
            <a:ext cx="2314921" cy="684866"/>
          </a:xfrm>
          <a:prstGeom prst="rect">
            <a:avLst/>
          </a:prstGeom>
          <a:ln>
            <a:solidFill>
              <a:schemeClr val="bg2"/>
            </a:solidFill>
          </a:ln>
        </p:spPr>
      </p:pic>
      <p:pic>
        <p:nvPicPr>
          <p:cNvPr id="21" name="Picture 20">
            <a:extLst>
              <a:ext uri="{FF2B5EF4-FFF2-40B4-BE49-F238E27FC236}">
                <a16:creationId xmlns:a16="http://schemas.microsoft.com/office/drawing/2014/main" id="{73E871E9-65F7-488B-BB99-3D889640051F}"/>
              </a:ext>
            </a:extLst>
          </p:cNvPr>
          <p:cNvPicPr>
            <a:picLocks noChangeAspect="1"/>
          </p:cNvPicPr>
          <p:nvPr/>
        </p:nvPicPr>
        <p:blipFill rotWithShape="1">
          <a:blip r:embed="rId7"/>
          <a:srcRect r="8952"/>
          <a:stretch/>
        </p:blipFill>
        <p:spPr>
          <a:xfrm>
            <a:off x="8659583" y="1823142"/>
            <a:ext cx="1176587" cy="904584"/>
          </a:xfrm>
          <a:prstGeom prst="rect">
            <a:avLst/>
          </a:prstGeom>
          <a:ln>
            <a:solidFill>
              <a:schemeClr val="bg2"/>
            </a:solidFill>
          </a:ln>
        </p:spPr>
      </p:pic>
      <p:sp>
        <p:nvSpPr>
          <p:cNvPr id="22" name="Rectangle 21">
            <a:extLst>
              <a:ext uri="{FF2B5EF4-FFF2-40B4-BE49-F238E27FC236}">
                <a16:creationId xmlns:a16="http://schemas.microsoft.com/office/drawing/2014/main" id="{92B8A47E-1D89-46D5-84E0-3368F9BA184C}"/>
              </a:ext>
            </a:extLst>
          </p:cNvPr>
          <p:cNvSpPr/>
          <p:nvPr/>
        </p:nvSpPr>
        <p:spPr bwMode="gray">
          <a:xfrm>
            <a:off x="8632449" y="2106468"/>
            <a:ext cx="1176586" cy="317319"/>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3" name="Oval 22">
            <a:extLst>
              <a:ext uri="{FF2B5EF4-FFF2-40B4-BE49-F238E27FC236}">
                <a16:creationId xmlns:a16="http://schemas.microsoft.com/office/drawing/2014/main" id="{D040D77A-0EE2-4A7F-A1D7-726294D1056C}"/>
              </a:ext>
            </a:extLst>
          </p:cNvPr>
          <p:cNvSpPr/>
          <p:nvPr/>
        </p:nvSpPr>
        <p:spPr bwMode="gray">
          <a:xfrm>
            <a:off x="8522315" y="202331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Tree>
    <p:extLst>
      <p:ext uri="{BB962C8B-B14F-4D97-AF65-F5344CB8AC3E}">
        <p14:creationId xmlns:p14="http://schemas.microsoft.com/office/powerpoint/2010/main" val="2779976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304AD4-3416-49BB-A2FE-0A4EDE96B4AF}"/>
              </a:ext>
            </a:extLst>
          </p:cNvPr>
          <p:cNvPicPr>
            <a:picLocks noChangeAspect="1"/>
          </p:cNvPicPr>
          <p:nvPr/>
        </p:nvPicPr>
        <p:blipFill>
          <a:blip r:embed="rId3"/>
          <a:stretch>
            <a:fillRect/>
          </a:stretch>
        </p:blipFill>
        <p:spPr>
          <a:xfrm>
            <a:off x="4837606" y="3516832"/>
            <a:ext cx="5782704" cy="812099"/>
          </a:xfrm>
          <a:prstGeom prst="rect">
            <a:avLst/>
          </a:prstGeom>
          <a:ln>
            <a:solidFill>
              <a:schemeClr val="bg2"/>
            </a:solidFill>
          </a:ln>
        </p:spPr>
      </p:pic>
      <p:pic>
        <p:nvPicPr>
          <p:cNvPr id="7" name="Picture 6">
            <a:extLst>
              <a:ext uri="{FF2B5EF4-FFF2-40B4-BE49-F238E27FC236}">
                <a16:creationId xmlns:a16="http://schemas.microsoft.com/office/drawing/2014/main" id="{3DF4E30D-7762-40FF-8E79-9F4C1674C6DC}"/>
              </a:ext>
            </a:extLst>
          </p:cNvPr>
          <p:cNvPicPr>
            <a:picLocks noChangeAspect="1"/>
          </p:cNvPicPr>
          <p:nvPr/>
        </p:nvPicPr>
        <p:blipFill>
          <a:blip r:embed="rId4"/>
          <a:stretch>
            <a:fillRect/>
          </a:stretch>
        </p:blipFill>
        <p:spPr>
          <a:xfrm>
            <a:off x="10061159" y="4328424"/>
            <a:ext cx="1419939" cy="379188"/>
          </a:xfrm>
          <a:prstGeom prst="rect">
            <a:avLst/>
          </a:prstGeom>
          <a:ln>
            <a:solidFill>
              <a:schemeClr val="bg2"/>
            </a:solidFill>
          </a:ln>
        </p:spPr>
      </p:pic>
      <p:pic>
        <p:nvPicPr>
          <p:cNvPr id="9" name="Picture 8">
            <a:extLst>
              <a:ext uri="{FF2B5EF4-FFF2-40B4-BE49-F238E27FC236}">
                <a16:creationId xmlns:a16="http://schemas.microsoft.com/office/drawing/2014/main" id="{EF5598F6-04B9-431D-87C7-0C45DB09B67F}"/>
              </a:ext>
            </a:extLst>
          </p:cNvPr>
          <p:cNvPicPr>
            <a:picLocks noChangeAspect="1"/>
          </p:cNvPicPr>
          <p:nvPr/>
        </p:nvPicPr>
        <p:blipFill>
          <a:blip r:embed="rId5"/>
          <a:stretch>
            <a:fillRect/>
          </a:stretch>
        </p:blipFill>
        <p:spPr>
          <a:xfrm>
            <a:off x="8305045" y="1311167"/>
            <a:ext cx="1451640" cy="1252684"/>
          </a:xfrm>
          <a:prstGeom prst="rect">
            <a:avLst/>
          </a:prstGeom>
          <a:ln>
            <a:solidFill>
              <a:schemeClr val="bg2"/>
            </a:solidFill>
          </a:ln>
        </p:spPr>
      </p:pic>
      <p:sp>
        <p:nvSpPr>
          <p:cNvPr id="11" name="TextBox 10">
            <a:extLst>
              <a:ext uri="{FF2B5EF4-FFF2-40B4-BE49-F238E27FC236}">
                <a16:creationId xmlns:a16="http://schemas.microsoft.com/office/drawing/2014/main" id="{6ABD5A0C-D4BE-4288-8B3E-5CBE2526C7C2}"/>
              </a:ext>
            </a:extLst>
          </p:cNvPr>
          <p:cNvSpPr txBox="1"/>
          <p:nvPr/>
        </p:nvSpPr>
        <p:spPr>
          <a:xfrm>
            <a:off x="504218" y="1613665"/>
            <a:ext cx="3938433" cy="4358510"/>
          </a:xfrm>
          <a:prstGeom prst="rect">
            <a:avLst/>
          </a:prstGeom>
          <a:noFill/>
        </p:spPr>
        <p:txBody>
          <a:bodyPr wrap="square" lIns="0" tIns="0" rIns="0" bIns="0" rtlCol="0">
            <a:noAutofit/>
          </a:bodyPr>
          <a:lstStyle/>
          <a:p>
            <a:pPr>
              <a:lnSpc>
                <a:spcPts val="1700"/>
              </a:lnSpc>
              <a:spcAft>
                <a:spcPts val="600"/>
              </a:spcAft>
              <a:buClr>
                <a:srgbClr val="F0AB00"/>
              </a:buClr>
              <a:buSzPct val="120000"/>
            </a:pPr>
            <a:r>
              <a:rPr lang="en-US" sz="1300" dirty="0">
                <a:latin typeface="+mj-lt"/>
              </a:rPr>
              <a:t>You may need to reconfirm orders, for example for a new delivery date in case of delay. This action is possible on Ariba Network and will resend a new confirmation to the Buyer.</a:t>
            </a:r>
          </a:p>
          <a:p>
            <a:pPr>
              <a:lnSpc>
                <a:spcPts val="1700"/>
              </a:lnSpc>
              <a:spcAft>
                <a:spcPts val="600"/>
              </a:spcAft>
              <a:buClr>
                <a:srgbClr val="F0AB00"/>
              </a:buClr>
              <a:buSzPct val="120000"/>
            </a:pPr>
            <a:r>
              <a:rPr lang="en-US" sz="1300" dirty="0">
                <a:latin typeface="+mj-lt"/>
              </a:rPr>
              <a:t>From the </a:t>
            </a:r>
            <a:r>
              <a:rPr lang="en-US" sz="1300" b="1" dirty="0">
                <a:latin typeface="+mj-lt"/>
              </a:rPr>
              <a:t>Workbench</a:t>
            </a:r>
            <a:r>
              <a:rPr lang="en-US" sz="1300" dirty="0">
                <a:latin typeface="+mj-lt"/>
              </a:rPr>
              <a:t>:</a:t>
            </a:r>
          </a:p>
          <a:p>
            <a:pPr marL="228600" indent="-228600">
              <a:lnSpc>
                <a:spcPts val="1700"/>
              </a:lnSpc>
              <a:spcAft>
                <a:spcPts val="600"/>
              </a:spcAft>
              <a:buClr>
                <a:srgbClr val="F0AB00"/>
              </a:buClr>
              <a:buSzPct val="100000"/>
              <a:buFont typeface="+mj-lt"/>
              <a:buAutoNum type="arabicPeriod"/>
            </a:pPr>
            <a:r>
              <a:rPr lang="en-US" sz="1300" dirty="0">
                <a:latin typeface="+mj-lt"/>
              </a:rPr>
              <a:t>Go to </a:t>
            </a:r>
            <a:r>
              <a:rPr lang="en-US" sz="1300" b="1" dirty="0">
                <a:latin typeface="+mj-lt"/>
              </a:rPr>
              <a:t>Items to confirm</a:t>
            </a:r>
            <a:r>
              <a:rPr lang="en-US" sz="1300" dirty="0">
                <a:latin typeface="+mj-lt"/>
              </a:rPr>
              <a:t> tile.</a:t>
            </a:r>
          </a:p>
          <a:p>
            <a:pPr marL="228600" indent="-228600">
              <a:lnSpc>
                <a:spcPts val="1700"/>
              </a:lnSpc>
              <a:spcAft>
                <a:spcPts val="600"/>
              </a:spcAft>
              <a:buClr>
                <a:srgbClr val="F0AB00"/>
              </a:buClr>
              <a:buSzPct val="100000"/>
              <a:buFont typeface="+mj-lt"/>
              <a:buAutoNum type="arabicPeriod"/>
            </a:pPr>
            <a:r>
              <a:rPr lang="en-US" sz="1300" dirty="0">
                <a:latin typeface="+mj-lt"/>
              </a:rPr>
              <a:t>Use search filters to identify already confirmed lines. </a:t>
            </a:r>
          </a:p>
          <a:p>
            <a:pPr marL="228600" indent="-228600">
              <a:lnSpc>
                <a:spcPts val="1700"/>
              </a:lnSpc>
              <a:spcAft>
                <a:spcPts val="600"/>
              </a:spcAft>
              <a:buClr>
                <a:srgbClr val="F0AB00"/>
              </a:buClr>
              <a:buSzPct val="100000"/>
              <a:buFont typeface="+mj-lt"/>
              <a:buAutoNum type="arabicPeriod"/>
            </a:pPr>
            <a:r>
              <a:rPr lang="en-US" sz="1300" dirty="0">
                <a:latin typeface="+mj-lt"/>
              </a:rPr>
              <a:t>Click Actions button and select </a:t>
            </a:r>
            <a:r>
              <a:rPr lang="en-US" sz="1300" b="1" dirty="0">
                <a:latin typeface="+mj-lt"/>
              </a:rPr>
              <a:t>Update line item </a:t>
            </a:r>
            <a:r>
              <a:rPr lang="en-US" sz="1300" dirty="0">
                <a:latin typeface="+mj-lt"/>
              </a:rPr>
              <a:t>on the right hand side of your screen.</a:t>
            </a:r>
          </a:p>
          <a:p>
            <a:pPr marL="228600" indent="-228600">
              <a:lnSpc>
                <a:spcPts val="1700"/>
              </a:lnSpc>
              <a:spcAft>
                <a:spcPts val="600"/>
              </a:spcAft>
              <a:buClr>
                <a:srgbClr val="F0AB00"/>
              </a:buClr>
              <a:buSzPct val="100000"/>
              <a:buFont typeface="+mj-lt"/>
              <a:buAutoNum type="arabicPeriod"/>
            </a:pPr>
            <a:endParaRPr lang="en-US" sz="1300" dirty="0">
              <a:latin typeface="+mj-lt"/>
            </a:endParaRPr>
          </a:p>
          <a:p>
            <a:pPr>
              <a:lnSpc>
                <a:spcPts val="1700"/>
              </a:lnSpc>
              <a:spcBef>
                <a:spcPts val="0"/>
              </a:spcBef>
              <a:spcAft>
                <a:spcPts val="600"/>
              </a:spcAft>
              <a:buClr>
                <a:srgbClr val="F0AB00"/>
              </a:buClr>
              <a:buSzPct val="120000"/>
            </a:pPr>
            <a:r>
              <a:rPr lang="en-US" sz="1300" b="1" dirty="0">
                <a:solidFill>
                  <a:schemeClr val="accent1"/>
                </a:solidFill>
                <a:cs typeface="Arial" pitchFamily="34" charset="0"/>
              </a:rPr>
              <a:t>Note:</a:t>
            </a:r>
            <a:r>
              <a:rPr lang="en-US" sz="1300" dirty="0">
                <a:cs typeface="Arial" pitchFamily="34" charset="0"/>
              </a:rPr>
              <a:t> </a:t>
            </a:r>
            <a:r>
              <a:rPr lang="en-US" sz="1300" kern="0" dirty="0">
                <a:ea typeface="Arial Unicode MS" pitchFamily="34" charset="-128"/>
                <a:cs typeface="Arial Unicode MS" pitchFamily="34" charset="-128"/>
              </a:rPr>
              <a:t>For more info on how to manage your workbench and create specific tiles please refer to </a:t>
            </a:r>
            <a:r>
              <a:rPr lang="en-US" sz="1300" b="1" kern="0" dirty="0">
                <a:ea typeface="Arial Unicode MS" pitchFamily="34" charset="-128"/>
                <a:cs typeface="Arial Unicode MS" pitchFamily="34" charset="-128"/>
              </a:rPr>
              <a:t>SCC General Functionality Guide.</a:t>
            </a:r>
            <a:endParaRPr lang="en-US" sz="1300" kern="0" dirty="0">
              <a:ea typeface="Arial Unicode MS" pitchFamily="34" charset="-128"/>
              <a:cs typeface="Arial Unicode MS" pitchFamily="34" charset="-128"/>
            </a:endParaRPr>
          </a:p>
          <a:p>
            <a:pPr marL="228600" indent="-228600">
              <a:lnSpc>
                <a:spcPts val="1700"/>
              </a:lnSpc>
              <a:spcAft>
                <a:spcPts val="600"/>
              </a:spcAft>
              <a:buClr>
                <a:srgbClr val="F0AB00"/>
              </a:buClr>
              <a:buSzPct val="100000"/>
              <a:buFont typeface="+mj-lt"/>
              <a:buAutoNum type="arabicPeriod"/>
            </a:pPr>
            <a:endParaRPr lang="en-US" sz="1300" dirty="0">
              <a:latin typeface="+mj-lt"/>
            </a:endParaRPr>
          </a:p>
        </p:txBody>
      </p:sp>
      <p:sp>
        <p:nvSpPr>
          <p:cNvPr id="18" name="Title 2">
            <a:extLst>
              <a:ext uri="{FF2B5EF4-FFF2-40B4-BE49-F238E27FC236}">
                <a16:creationId xmlns:a16="http://schemas.microsoft.com/office/drawing/2014/main" id="{F15FEBC8-1BE3-4EAB-9F27-CA260A1BFF3E}"/>
              </a:ext>
            </a:extLst>
          </p:cNvPr>
          <p:cNvSpPr txBox="1">
            <a:spLocks/>
          </p:cNvSpPr>
          <p:nvPr/>
        </p:nvSpPr>
        <p:spPr bwMode="black">
          <a:xfrm>
            <a:off x="504218" y="505568"/>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dirty="0"/>
              <a:t>Order Confirmation </a:t>
            </a:r>
            <a:br>
              <a:rPr lang="en-US" dirty="0"/>
            </a:br>
            <a:r>
              <a:rPr lang="en-US" sz="2000" dirty="0">
                <a:solidFill>
                  <a:schemeClr val="accent1"/>
                </a:solidFill>
              </a:rPr>
              <a:t>Reconfirmation 1 (From the Workbench)</a:t>
            </a:r>
          </a:p>
        </p:txBody>
      </p:sp>
      <p:sp>
        <p:nvSpPr>
          <p:cNvPr id="13" name="Oval 12">
            <a:extLst>
              <a:ext uri="{FF2B5EF4-FFF2-40B4-BE49-F238E27FC236}">
                <a16:creationId xmlns:a16="http://schemas.microsoft.com/office/drawing/2014/main" id="{90AAA1C8-E0B8-449F-9421-732D1F416664}"/>
              </a:ext>
            </a:extLst>
          </p:cNvPr>
          <p:cNvSpPr/>
          <p:nvPr/>
        </p:nvSpPr>
        <p:spPr bwMode="gray">
          <a:xfrm>
            <a:off x="8314429" y="140517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14" name="Oval 13">
            <a:extLst>
              <a:ext uri="{FF2B5EF4-FFF2-40B4-BE49-F238E27FC236}">
                <a16:creationId xmlns:a16="http://schemas.microsoft.com/office/drawing/2014/main" id="{D0AF7BB6-3B7B-404C-962C-D1A5637E0939}"/>
              </a:ext>
            </a:extLst>
          </p:cNvPr>
          <p:cNvSpPr/>
          <p:nvPr/>
        </p:nvSpPr>
        <p:spPr bwMode="gray">
          <a:xfrm>
            <a:off x="4617339" y="289562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2</a:t>
            </a:r>
            <a:endParaRPr lang="en-US" sz="1200" kern="0" dirty="0">
              <a:solidFill>
                <a:schemeClr val="bg1"/>
              </a:solidFill>
              <a:ea typeface="Arial Unicode MS" pitchFamily="34" charset="-128"/>
              <a:cs typeface="Arial Unicode MS" pitchFamily="34" charset="-128"/>
            </a:endParaRPr>
          </a:p>
        </p:txBody>
      </p:sp>
      <p:sp>
        <p:nvSpPr>
          <p:cNvPr id="17" name="Oval 16">
            <a:extLst>
              <a:ext uri="{FF2B5EF4-FFF2-40B4-BE49-F238E27FC236}">
                <a16:creationId xmlns:a16="http://schemas.microsoft.com/office/drawing/2014/main" id="{F1DA4F04-CCA3-414E-8CED-44B2C8795C63}"/>
              </a:ext>
            </a:extLst>
          </p:cNvPr>
          <p:cNvSpPr/>
          <p:nvPr/>
        </p:nvSpPr>
        <p:spPr bwMode="gray">
          <a:xfrm>
            <a:off x="9985063" y="424238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3</a:t>
            </a:r>
            <a:endParaRPr lang="en-US" sz="1200" kern="0" dirty="0">
              <a:solidFill>
                <a:schemeClr val="bg1"/>
              </a:solidFill>
              <a:ea typeface="Arial Unicode MS" pitchFamily="34" charset="-128"/>
              <a:cs typeface="Arial Unicode MS" pitchFamily="34" charset="-128"/>
            </a:endParaRPr>
          </a:p>
        </p:txBody>
      </p:sp>
      <p:pic>
        <p:nvPicPr>
          <p:cNvPr id="10" name="Picture 9">
            <a:extLst>
              <a:ext uri="{FF2B5EF4-FFF2-40B4-BE49-F238E27FC236}">
                <a16:creationId xmlns:a16="http://schemas.microsoft.com/office/drawing/2014/main" id="{41DDD162-D492-40E8-B6F4-8C4ABDFA24E3}"/>
              </a:ext>
            </a:extLst>
          </p:cNvPr>
          <p:cNvPicPr>
            <a:picLocks noChangeAspect="1"/>
          </p:cNvPicPr>
          <p:nvPr/>
        </p:nvPicPr>
        <p:blipFill>
          <a:blip r:embed="rId6"/>
          <a:stretch>
            <a:fillRect/>
          </a:stretch>
        </p:blipFill>
        <p:spPr>
          <a:xfrm>
            <a:off x="4847130" y="1683954"/>
            <a:ext cx="3283227" cy="841281"/>
          </a:xfrm>
          <a:prstGeom prst="rect">
            <a:avLst/>
          </a:prstGeom>
          <a:ln>
            <a:solidFill>
              <a:schemeClr val="bg2"/>
            </a:solidFill>
          </a:ln>
        </p:spPr>
      </p:pic>
      <p:pic>
        <p:nvPicPr>
          <p:cNvPr id="16" name="Picture 15">
            <a:extLst>
              <a:ext uri="{FF2B5EF4-FFF2-40B4-BE49-F238E27FC236}">
                <a16:creationId xmlns:a16="http://schemas.microsoft.com/office/drawing/2014/main" id="{C9280D8C-AD97-4ABD-A829-208BF4AECFAF}"/>
              </a:ext>
            </a:extLst>
          </p:cNvPr>
          <p:cNvPicPr>
            <a:picLocks noChangeAspect="1"/>
          </p:cNvPicPr>
          <p:nvPr/>
        </p:nvPicPr>
        <p:blipFill>
          <a:blip r:embed="rId7"/>
          <a:stretch>
            <a:fillRect/>
          </a:stretch>
        </p:blipFill>
        <p:spPr>
          <a:xfrm>
            <a:off x="4837606" y="2722578"/>
            <a:ext cx="6470983" cy="565179"/>
          </a:xfrm>
          <a:prstGeom prst="rect">
            <a:avLst/>
          </a:prstGeom>
          <a:ln>
            <a:solidFill>
              <a:schemeClr val="bg2"/>
            </a:solidFill>
          </a:ln>
        </p:spPr>
      </p:pic>
    </p:spTree>
    <p:extLst>
      <p:ext uri="{BB962C8B-B14F-4D97-AF65-F5344CB8AC3E}">
        <p14:creationId xmlns:p14="http://schemas.microsoft.com/office/powerpoint/2010/main" val="854985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E9C9AC-4D6A-4A81-8089-419B523273D0}"/>
              </a:ext>
            </a:extLst>
          </p:cNvPr>
          <p:cNvPicPr>
            <a:picLocks noChangeAspect="1"/>
          </p:cNvPicPr>
          <p:nvPr/>
        </p:nvPicPr>
        <p:blipFill>
          <a:blip r:embed="rId3"/>
          <a:stretch>
            <a:fillRect/>
          </a:stretch>
        </p:blipFill>
        <p:spPr>
          <a:xfrm>
            <a:off x="5785207" y="3627533"/>
            <a:ext cx="5652539" cy="1169799"/>
          </a:xfrm>
          <a:prstGeom prst="rect">
            <a:avLst/>
          </a:prstGeom>
          <a:ln>
            <a:solidFill>
              <a:schemeClr val="bg2"/>
            </a:solidFill>
          </a:ln>
        </p:spPr>
      </p:pic>
      <p:pic>
        <p:nvPicPr>
          <p:cNvPr id="8" name="Picture 7">
            <a:extLst>
              <a:ext uri="{FF2B5EF4-FFF2-40B4-BE49-F238E27FC236}">
                <a16:creationId xmlns:a16="http://schemas.microsoft.com/office/drawing/2014/main" id="{EED0B60F-11EE-4C46-8BFB-D90F1505B0F2}"/>
              </a:ext>
            </a:extLst>
          </p:cNvPr>
          <p:cNvPicPr>
            <a:picLocks noChangeAspect="1"/>
          </p:cNvPicPr>
          <p:nvPr/>
        </p:nvPicPr>
        <p:blipFill rotWithShape="1">
          <a:blip r:embed="rId4"/>
          <a:srcRect t="16001" r="55238"/>
          <a:stretch/>
        </p:blipFill>
        <p:spPr>
          <a:xfrm>
            <a:off x="5779488" y="1588796"/>
            <a:ext cx="4869462" cy="1840204"/>
          </a:xfrm>
          <a:prstGeom prst="rect">
            <a:avLst/>
          </a:prstGeom>
          <a:ln>
            <a:solidFill>
              <a:schemeClr val="bg2"/>
            </a:solidFill>
          </a:ln>
        </p:spPr>
      </p:pic>
      <p:sp>
        <p:nvSpPr>
          <p:cNvPr id="11" name="TextBox 10">
            <a:extLst>
              <a:ext uri="{FF2B5EF4-FFF2-40B4-BE49-F238E27FC236}">
                <a16:creationId xmlns:a16="http://schemas.microsoft.com/office/drawing/2014/main" id="{6ABD5A0C-D4BE-4288-8B3E-5CBE2526C7C2}"/>
              </a:ext>
            </a:extLst>
          </p:cNvPr>
          <p:cNvSpPr txBox="1"/>
          <p:nvPr/>
        </p:nvSpPr>
        <p:spPr>
          <a:xfrm>
            <a:off x="552626" y="1613665"/>
            <a:ext cx="4620232" cy="2978485"/>
          </a:xfrm>
          <a:prstGeom prst="rect">
            <a:avLst/>
          </a:prstGeom>
          <a:noFill/>
        </p:spPr>
        <p:txBody>
          <a:bodyPr wrap="square" lIns="0" tIns="0" rIns="0" bIns="0" rtlCol="0">
            <a:noAutofit/>
          </a:bodyPr>
          <a:lstStyle/>
          <a:p>
            <a:pPr>
              <a:lnSpc>
                <a:spcPts val="1700"/>
              </a:lnSpc>
              <a:spcAft>
                <a:spcPts val="600"/>
              </a:spcAft>
              <a:buClr>
                <a:srgbClr val="F0AB00"/>
              </a:buClr>
              <a:buSzPct val="120000"/>
            </a:pPr>
            <a:r>
              <a:rPr lang="en-US" sz="1300" dirty="0">
                <a:latin typeface="+mj-lt"/>
              </a:rPr>
              <a:t>From </a:t>
            </a:r>
            <a:r>
              <a:rPr lang="en-US" sz="1300" b="1" dirty="0">
                <a:latin typeface="+mj-lt"/>
              </a:rPr>
              <a:t>Orders/ Orders and Releases</a:t>
            </a:r>
            <a:r>
              <a:rPr lang="en-US" sz="1300" dirty="0">
                <a:latin typeface="+mj-lt"/>
              </a:rPr>
              <a:t>:</a:t>
            </a:r>
          </a:p>
          <a:p>
            <a:pPr marL="228600" indent="-228600">
              <a:lnSpc>
                <a:spcPts val="1700"/>
              </a:lnSpc>
              <a:spcAft>
                <a:spcPts val="600"/>
              </a:spcAft>
              <a:buClr>
                <a:srgbClr val="F0AB00"/>
              </a:buClr>
              <a:buSzPct val="100000"/>
              <a:buFont typeface="+mj-lt"/>
              <a:buAutoNum type="arabicPeriod"/>
            </a:pPr>
            <a:r>
              <a:rPr lang="en-US" sz="1300" dirty="0">
                <a:latin typeface="+mj-lt"/>
              </a:rPr>
              <a:t>Click on </a:t>
            </a:r>
            <a:r>
              <a:rPr lang="en-US" sz="1300" b="1" dirty="0">
                <a:latin typeface="+mj-lt"/>
              </a:rPr>
              <a:t>Items to confirm</a:t>
            </a:r>
            <a:r>
              <a:rPr lang="en-US" sz="1300" dirty="0">
                <a:latin typeface="+mj-lt"/>
              </a:rPr>
              <a:t> sub-tab.</a:t>
            </a:r>
          </a:p>
          <a:p>
            <a:pPr marL="228600" indent="-228600">
              <a:lnSpc>
                <a:spcPts val="1700"/>
              </a:lnSpc>
              <a:spcAft>
                <a:spcPts val="600"/>
              </a:spcAft>
              <a:buClr>
                <a:srgbClr val="F0AB00"/>
              </a:buClr>
              <a:buSzPct val="100000"/>
              <a:buFont typeface="+mj-lt"/>
              <a:buAutoNum type="arabicPeriod"/>
            </a:pPr>
            <a:r>
              <a:rPr lang="en-US" sz="1300" dirty="0">
                <a:latin typeface="+mj-lt"/>
              </a:rPr>
              <a:t>Use search filters to identify already confirmed lines. </a:t>
            </a:r>
          </a:p>
          <a:p>
            <a:pPr marL="228600" indent="-228600">
              <a:lnSpc>
                <a:spcPts val="1700"/>
              </a:lnSpc>
              <a:spcAft>
                <a:spcPts val="600"/>
              </a:spcAft>
              <a:buClr>
                <a:srgbClr val="F0AB00"/>
              </a:buClr>
              <a:buSzPct val="100000"/>
              <a:buFont typeface="+mj-lt"/>
              <a:buAutoNum type="arabicPeriod"/>
            </a:pPr>
            <a:r>
              <a:rPr lang="en-US" sz="1300" dirty="0">
                <a:latin typeface="+mj-lt"/>
              </a:rPr>
              <a:t>Click </a:t>
            </a:r>
            <a:r>
              <a:rPr lang="en-US" sz="1300" b="1" dirty="0">
                <a:latin typeface="+mj-lt"/>
              </a:rPr>
              <a:t>Actions/ Update line item </a:t>
            </a:r>
            <a:r>
              <a:rPr lang="en-US" sz="1300" dirty="0">
                <a:latin typeface="+mj-lt"/>
              </a:rPr>
              <a:t>on the right-hand side of your screen.</a:t>
            </a:r>
          </a:p>
          <a:p>
            <a:pPr marL="228600" indent="-228600">
              <a:lnSpc>
                <a:spcPts val="1700"/>
              </a:lnSpc>
              <a:spcAft>
                <a:spcPts val="600"/>
              </a:spcAft>
              <a:buClr>
                <a:srgbClr val="F0AB00"/>
              </a:buClr>
              <a:buSzPct val="100000"/>
              <a:buFont typeface="+mj-lt"/>
              <a:buAutoNum type="arabicPeriod"/>
            </a:pPr>
            <a:endParaRPr lang="en-US" sz="1300" dirty="0">
              <a:latin typeface="+mj-lt"/>
            </a:endParaRPr>
          </a:p>
          <a:p>
            <a:pPr>
              <a:lnSpc>
                <a:spcPts val="1700"/>
              </a:lnSpc>
              <a:spcAft>
                <a:spcPts val="600"/>
              </a:spcAft>
              <a:buClr>
                <a:srgbClr val="F0AB00"/>
              </a:buClr>
              <a:buSzPct val="100000"/>
            </a:pPr>
            <a:r>
              <a:rPr lang="en-US" sz="1300" b="1" dirty="0">
                <a:solidFill>
                  <a:schemeClr val="accent1"/>
                </a:solidFill>
                <a:latin typeface="+mj-lt"/>
              </a:rPr>
              <a:t>Note:</a:t>
            </a:r>
          </a:p>
          <a:p>
            <a:pPr>
              <a:lnSpc>
                <a:spcPts val="1700"/>
              </a:lnSpc>
              <a:spcAft>
                <a:spcPts val="600"/>
              </a:spcAft>
              <a:buClr>
                <a:srgbClr val="F0AB00"/>
              </a:buClr>
              <a:buSzPct val="100000"/>
            </a:pPr>
            <a:r>
              <a:rPr lang="en-US" sz="1300" dirty="0">
                <a:latin typeface="+mj-lt"/>
              </a:rPr>
              <a:t>You can as well open the PO and reconfirm from the PO screen. (See chapter “Individual PO confirmation”).</a:t>
            </a:r>
          </a:p>
        </p:txBody>
      </p:sp>
      <p:sp>
        <p:nvSpPr>
          <p:cNvPr id="18" name="Title 2">
            <a:extLst>
              <a:ext uri="{FF2B5EF4-FFF2-40B4-BE49-F238E27FC236}">
                <a16:creationId xmlns:a16="http://schemas.microsoft.com/office/drawing/2014/main" id="{F15FEBC8-1BE3-4EAB-9F27-CA260A1BFF3E}"/>
              </a:ext>
            </a:extLst>
          </p:cNvPr>
          <p:cNvSpPr txBox="1">
            <a:spLocks/>
          </p:cNvSpPr>
          <p:nvPr/>
        </p:nvSpPr>
        <p:spPr bwMode="black">
          <a:xfrm>
            <a:off x="504218" y="505568"/>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dirty="0"/>
              <a:t>Order Confirmation </a:t>
            </a:r>
            <a:br>
              <a:rPr lang="en-US" dirty="0"/>
            </a:br>
            <a:r>
              <a:rPr lang="en-US" sz="2000" dirty="0">
                <a:solidFill>
                  <a:schemeClr val="accent1"/>
                </a:solidFill>
              </a:rPr>
              <a:t>Reconfirmation 1 (From the Orders Tab)</a:t>
            </a:r>
          </a:p>
        </p:txBody>
      </p:sp>
      <p:sp>
        <p:nvSpPr>
          <p:cNvPr id="13" name="Oval 12">
            <a:extLst>
              <a:ext uri="{FF2B5EF4-FFF2-40B4-BE49-F238E27FC236}">
                <a16:creationId xmlns:a16="http://schemas.microsoft.com/office/drawing/2014/main" id="{90AAA1C8-E0B8-449F-9421-732D1F416664}"/>
              </a:ext>
            </a:extLst>
          </p:cNvPr>
          <p:cNvSpPr/>
          <p:nvPr/>
        </p:nvSpPr>
        <p:spPr bwMode="gray">
          <a:xfrm>
            <a:off x="7183216" y="210924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14" name="Oval 13">
            <a:extLst>
              <a:ext uri="{FF2B5EF4-FFF2-40B4-BE49-F238E27FC236}">
                <a16:creationId xmlns:a16="http://schemas.microsoft.com/office/drawing/2014/main" id="{D0AF7BB6-3B7B-404C-962C-D1A5637E0939}"/>
              </a:ext>
            </a:extLst>
          </p:cNvPr>
          <p:cNvSpPr/>
          <p:nvPr/>
        </p:nvSpPr>
        <p:spPr bwMode="gray">
          <a:xfrm>
            <a:off x="5779488" y="269664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2</a:t>
            </a:r>
            <a:endParaRPr lang="en-US" sz="1200" kern="0" dirty="0">
              <a:solidFill>
                <a:schemeClr val="bg1"/>
              </a:solidFill>
              <a:ea typeface="Arial Unicode MS" pitchFamily="34" charset="-128"/>
              <a:cs typeface="Arial Unicode MS" pitchFamily="34" charset="-128"/>
            </a:endParaRPr>
          </a:p>
        </p:txBody>
      </p:sp>
      <p:sp>
        <p:nvSpPr>
          <p:cNvPr id="17" name="Oval 16">
            <a:extLst>
              <a:ext uri="{FF2B5EF4-FFF2-40B4-BE49-F238E27FC236}">
                <a16:creationId xmlns:a16="http://schemas.microsoft.com/office/drawing/2014/main" id="{F1DA4F04-CCA3-414E-8CED-44B2C8795C63}"/>
              </a:ext>
            </a:extLst>
          </p:cNvPr>
          <p:cNvSpPr/>
          <p:nvPr/>
        </p:nvSpPr>
        <p:spPr bwMode="gray">
          <a:xfrm>
            <a:off x="10244235" y="437245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3</a:t>
            </a:r>
            <a:endParaRPr lang="en-US" sz="1200" kern="0" dirty="0">
              <a:solidFill>
                <a:schemeClr val="bg1"/>
              </a:solidFill>
              <a:ea typeface="Arial Unicode MS" pitchFamily="34" charset="-128"/>
              <a:cs typeface="Arial Unicode MS" pitchFamily="34" charset="-128"/>
            </a:endParaRPr>
          </a:p>
        </p:txBody>
      </p:sp>
      <p:pic>
        <p:nvPicPr>
          <p:cNvPr id="6" name="Picture 5">
            <a:extLst>
              <a:ext uri="{FF2B5EF4-FFF2-40B4-BE49-F238E27FC236}">
                <a16:creationId xmlns:a16="http://schemas.microsoft.com/office/drawing/2014/main" id="{0EED4530-5076-4C95-A07B-66642469F2CD}"/>
              </a:ext>
            </a:extLst>
          </p:cNvPr>
          <p:cNvPicPr>
            <a:picLocks noChangeAspect="1"/>
          </p:cNvPicPr>
          <p:nvPr/>
        </p:nvPicPr>
        <p:blipFill>
          <a:blip r:embed="rId5"/>
          <a:stretch>
            <a:fillRect/>
          </a:stretch>
        </p:blipFill>
        <p:spPr>
          <a:xfrm>
            <a:off x="10296633" y="4803770"/>
            <a:ext cx="1157797" cy="269255"/>
          </a:xfrm>
          <a:prstGeom prst="rect">
            <a:avLst/>
          </a:prstGeom>
          <a:ln>
            <a:solidFill>
              <a:schemeClr val="bg2"/>
            </a:solidFill>
          </a:ln>
        </p:spPr>
      </p:pic>
    </p:spTree>
    <p:extLst>
      <p:ext uri="{BB962C8B-B14F-4D97-AF65-F5344CB8AC3E}">
        <p14:creationId xmlns:p14="http://schemas.microsoft.com/office/powerpoint/2010/main" val="3464095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ABD5A0C-D4BE-4288-8B3E-5CBE2526C7C2}"/>
              </a:ext>
            </a:extLst>
          </p:cNvPr>
          <p:cNvSpPr txBox="1"/>
          <p:nvPr/>
        </p:nvSpPr>
        <p:spPr>
          <a:xfrm>
            <a:off x="504218" y="1590668"/>
            <a:ext cx="8495999" cy="2767156"/>
          </a:xfrm>
          <a:prstGeom prst="rect">
            <a:avLst/>
          </a:prstGeom>
          <a:noFill/>
        </p:spPr>
        <p:txBody>
          <a:bodyPr wrap="square" lIns="0" tIns="0" rIns="0" bIns="0" rtlCol="0">
            <a:noAutofit/>
          </a:bodyPr>
          <a:lstStyle/>
          <a:p>
            <a:pPr marL="342900" indent="-342900">
              <a:lnSpc>
                <a:spcPts val="1700"/>
              </a:lnSpc>
              <a:spcAft>
                <a:spcPts val="600"/>
              </a:spcAft>
              <a:buClr>
                <a:srgbClr val="F0AB00"/>
              </a:buClr>
              <a:buSzPct val="100000"/>
              <a:buFont typeface="+mj-lt"/>
              <a:buAutoNum type="arabicPeriod"/>
            </a:pPr>
            <a:r>
              <a:rPr lang="en-US" sz="1300" dirty="0">
                <a:latin typeface="+mj-lt"/>
              </a:rPr>
              <a:t>When reviewing the PO again, you will see the split of your previously confirmed quantity.</a:t>
            </a:r>
          </a:p>
          <a:p>
            <a:pPr marL="342900" indent="-342900">
              <a:lnSpc>
                <a:spcPts val="1700"/>
              </a:lnSpc>
              <a:spcAft>
                <a:spcPts val="600"/>
              </a:spcAft>
              <a:buClr>
                <a:srgbClr val="F0AB00"/>
              </a:buClr>
              <a:buSzPct val="100000"/>
              <a:buFont typeface="+mj-lt"/>
              <a:buAutoNum type="arabicPeriod"/>
            </a:pPr>
            <a:r>
              <a:rPr lang="en-US" sz="1300" dirty="0">
                <a:latin typeface="+mj-lt"/>
              </a:rPr>
              <a:t>You can change the date again by selecting the correct line (blue circle) and clicking the </a:t>
            </a:r>
            <a:r>
              <a:rPr lang="en-US" sz="1300" b="1" dirty="0">
                <a:latin typeface="+mj-lt"/>
              </a:rPr>
              <a:t>Details</a:t>
            </a:r>
            <a:r>
              <a:rPr lang="en-US" sz="1300" dirty="0">
                <a:latin typeface="+mj-lt"/>
              </a:rPr>
              <a:t>.</a:t>
            </a:r>
          </a:p>
          <a:p>
            <a:pPr marL="342900" indent="-342900">
              <a:lnSpc>
                <a:spcPts val="1700"/>
              </a:lnSpc>
              <a:spcAft>
                <a:spcPts val="600"/>
              </a:spcAft>
              <a:buClr>
                <a:srgbClr val="F0AB00"/>
              </a:buClr>
              <a:buSzPct val="100000"/>
              <a:buFont typeface="+mj-lt"/>
              <a:buAutoNum type="arabicPeriod"/>
            </a:pPr>
            <a:r>
              <a:rPr lang="en-US" sz="1300" dirty="0">
                <a:latin typeface="+mj-lt"/>
              </a:rPr>
              <a:t>You can reconfirm the line only partially and split the line again. Fill the quantity in the cell. </a:t>
            </a:r>
          </a:p>
          <a:p>
            <a:pPr>
              <a:lnSpc>
                <a:spcPts val="1700"/>
              </a:lnSpc>
              <a:spcAft>
                <a:spcPts val="600"/>
              </a:spcAft>
              <a:buClr>
                <a:srgbClr val="F0AB00"/>
              </a:buClr>
              <a:buSzPct val="100000"/>
            </a:pPr>
            <a:r>
              <a:rPr lang="en-US" sz="1300" b="1" dirty="0">
                <a:solidFill>
                  <a:schemeClr val="accent1"/>
                </a:solidFill>
                <a:latin typeface="+mj-lt"/>
              </a:rPr>
              <a:t>Example: </a:t>
            </a:r>
            <a:r>
              <a:rPr lang="en-US" sz="1300" dirty="0">
                <a:latin typeface="+mj-lt"/>
              </a:rPr>
              <a:t>5 from the 9 items selected by the blue circle. Click also on details to change only the date of these 5 items.</a:t>
            </a:r>
          </a:p>
          <a:p>
            <a:pPr marL="342900" indent="-342900">
              <a:lnSpc>
                <a:spcPts val="1700"/>
              </a:lnSpc>
              <a:spcAft>
                <a:spcPts val="600"/>
              </a:spcAft>
              <a:buClr>
                <a:srgbClr val="F0AB00"/>
              </a:buClr>
              <a:buSzPct val="100000"/>
              <a:buFont typeface="+mj-lt"/>
              <a:buAutoNum type="arabicPeriod" startAt="4"/>
            </a:pPr>
            <a:r>
              <a:rPr lang="en-US" sz="1300" dirty="0">
                <a:latin typeface="+mj-lt"/>
              </a:rPr>
              <a:t>The order confirmation will be updated.</a:t>
            </a:r>
          </a:p>
        </p:txBody>
      </p:sp>
      <p:sp>
        <p:nvSpPr>
          <p:cNvPr id="18" name="Title 2">
            <a:extLst>
              <a:ext uri="{FF2B5EF4-FFF2-40B4-BE49-F238E27FC236}">
                <a16:creationId xmlns:a16="http://schemas.microsoft.com/office/drawing/2014/main" id="{F792421A-4116-43DF-8C54-BF615A37A111}"/>
              </a:ext>
            </a:extLst>
          </p:cNvPr>
          <p:cNvSpPr txBox="1">
            <a:spLocks/>
          </p:cNvSpPr>
          <p:nvPr/>
        </p:nvSpPr>
        <p:spPr bwMode="black">
          <a:xfrm>
            <a:off x="504218" y="505568"/>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dirty="0"/>
              <a:t>Order Confirmation </a:t>
            </a:r>
            <a:br>
              <a:rPr lang="en-US" dirty="0"/>
            </a:br>
            <a:r>
              <a:rPr lang="en-US" sz="2000" dirty="0">
                <a:solidFill>
                  <a:schemeClr val="accent1"/>
                </a:solidFill>
              </a:rPr>
              <a:t>Reconfirmation 2</a:t>
            </a:r>
          </a:p>
        </p:txBody>
      </p:sp>
      <p:pic>
        <p:nvPicPr>
          <p:cNvPr id="2" name="Picture 1">
            <a:extLst>
              <a:ext uri="{FF2B5EF4-FFF2-40B4-BE49-F238E27FC236}">
                <a16:creationId xmlns:a16="http://schemas.microsoft.com/office/drawing/2014/main" id="{A73758FC-62CE-4B4D-8C3C-3C617278FA1F}"/>
              </a:ext>
            </a:extLst>
          </p:cNvPr>
          <p:cNvPicPr>
            <a:picLocks noChangeAspect="1"/>
          </p:cNvPicPr>
          <p:nvPr/>
        </p:nvPicPr>
        <p:blipFill>
          <a:blip r:embed="rId3"/>
          <a:stretch>
            <a:fillRect/>
          </a:stretch>
        </p:blipFill>
        <p:spPr>
          <a:xfrm>
            <a:off x="380814" y="3801271"/>
            <a:ext cx="10782486" cy="2513068"/>
          </a:xfrm>
          <a:prstGeom prst="rect">
            <a:avLst/>
          </a:prstGeom>
        </p:spPr>
      </p:pic>
    </p:spTree>
    <p:extLst>
      <p:ext uri="{BB962C8B-B14F-4D97-AF65-F5344CB8AC3E}">
        <p14:creationId xmlns:p14="http://schemas.microsoft.com/office/powerpoint/2010/main" val="2997382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8C77D3-473B-4B4F-B2FE-32D3A10512D7}"/>
              </a:ext>
            </a:extLst>
          </p:cNvPr>
          <p:cNvPicPr>
            <a:picLocks noChangeAspect="1"/>
          </p:cNvPicPr>
          <p:nvPr/>
        </p:nvPicPr>
        <p:blipFill>
          <a:blip r:embed="rId3"/>
          <a:stretch>
            <a:fillRect/>
          </a:stretch>
        </p:blipFill>
        <p:spPr>
          <a:xfrm>
            <a:off x="6206126" y="1076777"/>
            <a:ext cx="4722001" cy="909361"/>
          </a:xfrm>
          <a:prstGeom prst="rect">
            <a:avLst/>
          </a:prstGeom>
          <a:ln>
            <a:solidFill>
              <a:schemeClr val="bg2"/>
            </a:solidFill>
          </a:ln>
        </p:spPr>
      </p:pic>
      <p:pic>
        <p:nvPicPr>
          <p:cNvPr id="4" name="Picture 3">
            <a:extLst>
              <a:ext uri="{FF2B5EF4-FFF2-40B4-BE49-F238E27FC236}">
                <a16:creationId xmlns:a16="http://schemas.microsoft.com/office/drawing/2014/main" id="{A2D269A0-E067-45AF-BF48-EBD71CDDE5FA}"/>
              </a:ext>
            </a:extLst>
          </p:cNvPr>
          <p:cNvPicPr>
            <a:picLocks noChangeAspect="1"/>
          </p:cNvPicPr>
          <p:nvPr/>
        </p:nvPicPr>
        <p:blipFill>
          <a:blip r:embed="rId4"/>
          <a:stretch>
            <a:fillRect/>
          </a:stretch>
        </p:blipFill>
        <p:spPr>
          <a:xfrm>
            <a:off x="9946380" y="2019658"/>
            <a:ext cx="1293119" cy="292916"/>
          </a:xfrm>
          <a:prstGeom prst="rect">
            <a:avLst/>
          </a:prstGeom>
          <a:ln>
            <a:solidFill>
              <a:schemeClr val="bg2"/>
            </a:solidFill>
          </a:ln>
        </p:spPr>
      </p:pic>
      <p:pic>
        <p:nvPicPr>
          <p:cNvPr id="3" name="Picture 2">
            <a:extLst>
              <a:ext uri="{FF2B5EF4-FFF2-40B4-BE49-F238E27FC236}">
                <a16:creationId xmlns:a16="http://schemas.microsoft.com/office/drawing/2014/main" id="{5EE87077-418B-48F6-B1CA-51E0B2D91D01}"/>
              </a:ext>
            </a:extLst>
          </p:cNvPr>
          <p:cNvPicPr>
            <a:picLocks noChangeAspect="1"/>
          </p:cNvPicPr>
          <p:nvPr/>
        </p:nvPicPr>
        <p:blipFill>
          <a:blip r:embed="rId5"/>
          <a:stretch>
            <a:fillRect/>
          </a:stretch>
        </p:blipFill>
        <p:spPr>
          <a:xfrm>
            <a:off x="5282238" y="4201647"/>
            <a:ext cx="2536127" cy="2287101"/>
          </a:xfrm>
          <a:prstGeom prst="rect">
            <a:avLst/>
          </a:prstGeom>
        </p:spPr>
        <p:style>
          <a:lnRef idx="2">
            <a:schemeClr val="accent2"/>
          </a:lnRef>
          <a:fillRef idx="1">
            <a:schemeClr val="lt1"/>
          </a:fillRef>
          <a:effectRef idx="0">
            <a:schemeClr val="accent2"/>
          </a:effectRef>
          <a:fontRef idx="minor">
            <a:schemeClr val="dk1"/>
          </a:fontRef>
        </p:style>
      </p:pic>
      <p:sp>
        <p:nvSpPr>
          <p:cNvPr id="10" name="TextBox 9"/>
          <p:cNvSpPr txBox="1"/>
          <p:nvPr/>
        </p:nvSpPr>
        <p:spPr>
          <a:xfrm>
            <a:off x="504219" y="1531458"/>
            <a:ext cx="4163031" cy="1611792"/>
          </a:xfrm>
          <a:prstGeom prst="rect">
            <a:avLst/>
          </a:prstGeom>
          <a:noFill/>
        </p:spPr>
        <p:txBody>
          <a:bodyPr wrap="square" lIns="0" tIns="0" rIns="0" bIns="0" rtlCol="0">
            <a:noAutofit/>
          </a:bodyPr>
          <a:lstStyle/>
          <a:p>
            <a:pPr>
              <a:lnSpc>
                <a:spcPts val="1700"/>
              </a:lnSpc>
              <a:spcAft>
                <a:spcPts val="600"/>
              </a:spcAft>
              <a:buClr>
                <a:srgbClr val="F0AB00"/>
              </a:buClr>
              <a:buSzPct val="100000"/>
            </a:pPr>
            <a:r>
              <a:rPr lang="en-US" sz="1300" dirty="0"/>
              <a:t>From the Homepage:</a:t>
            </a:r>
          </a:p>
          <a:p>
            <a:pPr marL="342900" indent="-342900">
              <a:lnSpc>
                <a:spcPts val="1700"/>
              </a:lnSpc>
              <a:spcAft>
                <a:spcPts val="600"/>
              </a:spcAft>
              <a:buClr>
                <a:srgbClr val="F0AB00"/>
              </a:buClr>
              <a:buSzPct val="100000"/>
              <a:buFontTx/>
              <a:buAutoNum type="arabicPeriod"/>
            </a:pPr>
            <a:r>
              <a:rPr lang="en-US" sz="1300" dirty="0"/>
              <a:t>Submitted order confirmations can be viewed from </a:t>
            </a:r>
            <a:r>
              <a:rPr lang="en-US" sz="1300" b="1" dirty="0"/>
              <a:t>Fulfillment / Order Confirmations</a:t>
            </a:r>
            <a:r>
              <a:rPr lang="en-US" sz="1300" dirty="0"/>
              <a:t>. </a:t>
            </a:r>
          </a:p>
          <a:p>
            <a:pPr marL="342900" indent="-342900">
              <a:lnSpc>
                <a:spcPts val="1700"/>
              </a:lnSpc>
              <a:spcAft>
                <a:spcPts val="600"/>
              </a:spcAft>
              <a:buClr>
                <a:srgbClr val="F0AB00"/>
              </a:buClr>
              <a:buSzPct val="100000"/>
              <a:buFontTx/>
              <a:buAutoNum type="arabicPeriod"/>
            </a:pPr>
            <a:r>
              <a:rPr lang="en-US" sz="1300" kern="0" dirty="0">
                <a:ea typeface="Arial Unicode MS" pitchFamily="34" charset="-128"/>
                <a:cs typeface="Arial Unicode MS" pitchFamily="34" charset="-128"/>
              </a:rPr>
              <a:t>Use search filters to identify the right </a:t>
            </a:r>
            <a:r>
              <a:rPr lang="en-US" sz="1300" dirty="0"/>
              <a:t>document</a:t>
            </a:r>
            <a:r>
              <a:rPr lang="en-US" sz="1300" kern="0" dirty="0">
                <a:ea typeface="Arial Unicode MS" pitchFamily="34" charset="-128"/>
                <a:cs typeface="Arial Unicode MS" pitchFamily="34" charset="-128"/>
              </a:rPr>
              <a:t>.</a:t>
            </a:r>
          </a:p>
          <a:p>
            <a:pPr marL="342900" indent="-342900">
              <a:lnSpc>
                <a:spcPts val="1700"/>
              </a:lnSpc>
              <a:spcAft>
                <a:spcPts val="600"/>
              </a:spcAft>
              <a:buClr>
                <a:srgbClr val="F0AB00"/>
              </a:buClr>
              <a:buSzPct val="100000"/>
              <a:buFontTx/>
              <a:buAutoNum type="arabicPeriod"/>
            </a:pPr>
            <a:r>
              <a:rPr lang="en-US" sz="1300" kern="0" dirty="0">
                <a:ea typeface="Arial Unicode MS" pitchFamily="34" charset="-128"/>
                <a:cs typeface="Arial Unicode MS" pitchFamily="34" charset="-128"/>
              </a:rPr>
              <a:t>Configure data view by clicking configure button.</a:t>
            </a:r>
            <a:endParaRPr lang="en-US" sz="1300" dirty="0"/>
          </a:p>
          <a:p>
            <a:pPr marL="342900" indent="-342900">
              <a:lnSpc>
                <a:spcPts val="1700"/>
              </a:lnSpc>
              <a:spcAft>
                <a:spcPts val="600"/>
              </a:spcAft>
              <a:buClr>
                <a:srgbClr val="F0AB00"/>
              </a:buClr>
              <a:buSzPct val="100000"/>
              <a:buAutoNum type="arabicPeriod"/>
            </a:pPr>
            <a:r>
              <a:rPr lang="en-US" sz="1300" dirty="0"/>
              <a:t>You can review conformation as well from the PO screen in the Related Documents. </a:t>
            </a:r>
          </a:p>
          <a:p>
            <a:pPr marL="342900" indent="-342900" algn="just">
              <a:lnSpc>
                <a:spcPts val="1700"/>
              </a:lnSpc>
              <a:spcAft>
                <a:spcPts val="600"/>
              </a:spcAft>
              <a:buClr>
                <a:srgbClr val="F0AB00"/>
              </a:buClr>
              <a:buSzPct val="100000"/>
              <a:buAutoNum type="arabicPeriod"/>
            </a:pPr>
            <a:endParaRPr lang="en-US" sz="1300" b="1" dirty="0">
              <a:latin typeface="+mj-lt"/>
            </a:endParaRPr>
          </a:p>
        </p:txBody>
      </p:sp>
      <p:sp>
        <p:nvSpPr>
          <p:cNvPr id="14" name="Title 2">
            <a:extLst>
              <a:ext uri="{FF2B5EF4-FFF2-40B4-BE49-F238E27FC236}">
                <a16:creationId xmlns:a16="http://schemas.microsoft.com/office/drawing/2014/main" id="{80E3AB75-BB63-4D33-B940-8FD3785964BD}"/>
              </a:ext>
            </a:extLst>
          </p:cNvPr>
          <p:cNvSpPr txBox="1">
            <a:spLocks/>
          </p:cNvSpPr>
          <p:nvPr/>
        </p:nvSpPr>
        <p:spPr bwMode="black">
          <a:xfrm>
            <a:off x="504218" y="505568"/>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dirty="0"/>
              <a:t>Order Confirmation </a:t>
            </a:r>
            <a:br>
              <a:rPr lang="en-US" dirty="0"/>
            </a:br>
            <a:r>
              <a:rPr lang="en-US" sz="2000" dirty="0">
                <a:solidFill>
                  <a:schemeClr val="accent1"/>
                </a:solidFill>
              </a:rPr>
              <a:t>Review Submitted Order Confirmations 1</a:t>
            </a:r>
          </a:p>
        </p:txBody>
      </p:sp>
      <p:sp>
        <p:nvSpPr>
          <p:cNvPr id="12" name="Oval 11">
            <a:extLst>
              <a:ext uri="{FF2B5EF4-FFF2-40B4-BE49-F238E27FC236}">
                <a16:creationId xmlns:a16="http://schemas.microsoft.com/office/drawing/2014/main" id="{59E88F79-FF16-4C2E-B126-093C4B4D0AF7}"/>
              </a:ext>
            </a:extLst>
          </p:cNvPr>
          <p:cNvSpPr/>
          <p:nvPr/>
        </p:nvSpPr>
        <p:spPr bwMode="gray">
          <a:xfrm>
            <a:off x="6072859" y="569074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16" name="Oval 15">
            <a:extLst>
              <a:ext uri="{FF2B5EF4-FFF2-40B4-BE49-F238E27FC236}">
                <a16:creationId xmlns:a16="http://schemas.microsoft.com/office/drawing/2014/main" id="{2053F06D-F689-4F72-9DCC-DB423ECD5C99}"/>
              </a:ext>
            </a:extLst>
          </p:cNvPr>
          <p:cNvSpPr/>
          <p:nvPr/>
        </p:nvSpPr>
        <p:spPr bwMode="gray">
          <a:xfrm>
            <a:off x="9860640" y="185103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pic>
        <p:nvPicPr>
          <p:cNvPr id="5" name="Picture 4">
            <a:extLst>
              <a:ext uri="{FF2B5EF4-FFF2-40B4-BE49-F238E27FC236}">
                <a16:creationId xmlns:a16="http://schemas.microsoft.com/office/drawing/2014/main" id="{581B5640-3BE2-4E7F-B731-830352A19DD1}"/>
              </a:ext>
            </a:extLst>
          </p:cNvPr>
          <p:cNvPicPr>
            <a:picLocks noChangeAspect="1"/>
          </p:cNvPicPr>
          <p:nvPr/>
        </p:nvPicPr>
        <p:blipFill>
          <a:blip r:embed="rId6"/>
          <a:stretch>
            <a:fillRect/>
          </a:stretch>
        </p:blipFill>
        <p:spPr>
          <a:xfrm>
            <a:off x="5282238" y="2391729"/>
            <a:ext cx="6405543" cy="1700380"/>
          </a:xfrm>
          <a:prstGeom prst="rect">
            <a:avLst/>
          </a:prstGeom>
          <a:ln>
            <a:solidFill>
              <a:schemeClr val="bg2"/>
            </a:solidFill>
          </a:ln>
        </p:spPr>
      </p:pic>
      <p:sp>
        <p:nvSpPr>
          <p:cNvPr id="13" name="Oval 12">
            <a:extLst>
              <a:ext uri="{FF2B5EF4-FFF2-40B4-BE49-F238E27FC236}">
                <a16:creationId xmlns:a16="http://schemas.microsoft.com/office/drawing/2014/main" id="{211F14AE-D113-4B90-A6E8-F2904EFCB3A9}"/>
              </a:ext>
            </a:extLst>
          </p:cNvPr>
          <p:cNvSpPr/>
          <p:nvPr/>
        </p:nvSpPr>
        <p:spPr bwMode="gray">
          <a:xfrm>
            <a:off x="5165583" y="228219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18" name="Oval 17">
            <a:extLst>
              <a:ext uri="{FF2B5EF4-FFF2-40B4-BE49-F238E27FC236}">
                <a16:creationId xmlns:a16="http://schemas.microsoft.com/office/drawing/2014/main" id="{88BD8F7D-2689-483B-81AB-EE351D7087F1}"/>
              </a:ext>
            </a:extLst>
          </p:cNvPr>
          <p:cNvSpPr/>
          <p:nvPr/>
        </p:nvSpPr>
        <p:spPr bwMode="gray">
          <a:xfrm>
            <a:off x="11239499" y="271816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Tree>
    <p:extLst>
      <p:ext uri="{BB962C8B-B14F-4D97-AF65-F5344CB8AC3E}">
        <p14:creationId xmlns:p14="http://schemas.microsoft.com/office/powerpoint/2010/main" val="2217858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a:xfrm>
            <a:off x="638206" y="810098"/>
            <a:ext cx="11182288" cy="677108"/>
          </a:xfrm>
        </p:spPr>
        <p:txBody>
          <a:bodyPr/>
          <a:lstStyle/>
          <a:p>
            <a:r>
              <a:rPr lang="en-US" sz="4000" dirty="0">
                <a:solidFill>
                  <a:schemeClr val="accent1"/>
                </a:solidFill>
              </a:rPr>
              <a:t>Order Collaboration</a:t>
            </a:r>
            <a:br>
              <a:rPr lang="en-US" dirty="0">
                <a:solidFill>
                  <a:srgbClr val="FFC000"/>
                </a:solidFill>
              </a:rPr>
            </a:br>
            <a:r>
              <a:rPr lang="en-US" sz="3200" dirty="0"/>
              <a:t>In this Chapter You Will Learn About …</a:t>
            </a:r>
            <a:endParaRPr lang="en-US" sz="3200" dirty="0">
              <a:solidFill>
                <a:srgbClr val="FFC000"/>
              </a:solidFill>
            </a:endParaRPr>
          </a:p>
        </p:txBody>
      </p:sp>
      <p:sp>
        <p:nvSpPr>
          <p:cNvPr id="3" name="TextBox 2">
            <a:extLst>
              <a:ext uri="{FF2B5EF4-FFF2-40B4-BE49-F238E27FC236}">
                <a16:creationId xmlns:a16="http://schemas.microsoft.com/office/drawing/2014/main" id="{10CAE891-16F3-405E-AA2D-6982F8843F60}"/>
              </a:ext>
            </a:extLst>
          </p:cNvPr>
          <p:cNvSpPr txBox="1"/>
          <p:nvPr/>
        </p:nvSpPr>
        <p:spPr>
          <a:xfrm>
            <a:off x="709910" y="2094348"/>
            <a:ext cx="5600892" cy="892552"/>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a:ea typeface="+mn-ea"/>
                <a:cs typeface="+mn-cs"/>
              </a:rPr>
              <a:t>… what are the benefits of using purchase order collaboration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a:ea typeface="+mn-ea"/>
                <a:cs typeface="+mn-cs"/>
              </a:rPr>
              <a:t>… what does the interaction look like</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600" b="0" i="0" u="none" strike="noStrike" kern="1200" cap="none" spc="0" normalizeH="0" baseline="0" noProof="0" dirty="0">
              <a:ln>
                <a:noFill/>
              </a:ln>
              <a:effectLst/>
              <a:highlight>
                <a:srgbClr val="FFFF00"/>
              </a:highlight>
              <a:uLnTx/>
              <a:uFillTx/>
              <a:latin typeface="Arial"/>
              <a:cs typeface="Arial"/>
            </a:endParaRPr>
          </a:p>
        </p:txBody>
      </p:sp>
    </p:spTree>
    <p:extLst>
      <p:ext uri="{BB962C8B-B14F-4D97-AF65-F5344CB8AC3E}">
        <p14:creationId xmlns:p14="http://schemas.microsoft.com/office/powerpoint/2010/main" val="2484696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ED06D5-2367-49FA-B26B-73AF4B790E88}"/>
              </a:ext>
            </a:extLst>
          </p:cNvPr>
          <p:cNvSpPr txBox="1"/>
          <p:nvPr/>
        </p:nvSpPr>
        <p:spPr>
          <a:xfrm>
            <a:off x="521773" y="1553237"/>
            <a:ext cx="3658341" cy="2720183"/>
          </a:xfrm>
          <a:prstGeom prst="rect">
            <a:avLst/>
          </a:prstGeom>
          <a:noFill/>
        </p:spPr>
        <p:txBody>
          <a:bodyPr wrap="square" lIns="0" tIns="0" rIns="0" bIns="0" rtlCol="0">
            <a:noAutofit/>
          </a:bodyPr>
          <a:lstStyle/>
          <a:p>
            <a:pPr>
              <a:lnSpc>
                <a:spcPts val="1700"/>
              </a:lnSpc>
              <a:spcAft>
                <a:spcPts val="600"/>
              </a:spcAft>
              <a:buClr>
                <a:srgbClr val="F0AB00"/>
              </a:buClr>
              <a:buSzPct val="120000"/>
            </a:pPr>
            <a:r>
              <a:rPr lang="en-US" sz="1300" dirty="0"/>
              <a:t>Example of order confirmation sent to Buyer.</a:t>
            </a:r>
          </a:p>
          <a:p>
            <a:pPr marL="342900" indent="-342900">
              <a:lnSpc>
                <a:spcPts val="1700"/>
              </a:lnSpc>
              <a:spcAft>
                <a:spcPts val="600"/>
              </a:spcAft>
              <a:buClr>
                <a:srgbClr val="F0AB00"/>
              </a:buClr>
              <a:buSzPct val="100000"/>
              <a:buFont typeface="+mj-lt"/>
              <a:buAutoNum type="arabicPeriod"/>
            </a:pPr>
            <a:r>
              <a:rPr lang="en-US" sz="1300" dirty="0"/>
              <a:t>Confirmation reference and purchase order reference.</a:t>
            </a:r>
          </a:p>
          <a:p>
            <a:pPr marL="342900" indent="-342900">
              <a:lnSpc>
                <a:spcPts val="1700"/>
              </a:lnSpc>
              <a:spcAft>
                <a:spcPts val="600"/>
              </a:spcAft>
              <a:buClr>
                <a:srgbClr val="F0AB00"/>
              </a:buClr>
              <a:buSzPct val="100000"/>
              <a:buFont typeface="+mj-lt"/>
              <a:buAutoNum type="arabicPeriod"/>
            </a:pPr>
            <a:r>
              <a:rPr lang="en-US" sz="1300" dirty="0"/>
              <a:t>Original requested date and quantity.</a:t>
            </a:r>
          </a:p>
          <a:p>
            <a:pPr marL="342900" indent="-342900">
              <a:lnSpc>
                <a:spcPts val="1700"/>
              </a:lnSpc>
              <a:spcAft>
                <a:spcPts val="600"/>
              </a:spcAft>
              <a:buClr>
                <a:srgbClr val="F0AB00"/>
              </a:buClr>
              <a:buSzPct val="100000"/>
              <a:buFont typeface="+mj-lt"/>
              <a:buAutoNum type="arabicPeriod"/>
            </a:pPr>
            <a:r>
              <a:rPr lang="en-US" sz="1300" dirty="0"/>
              <a:t>Actions from supplier: </a:t>
            </a:r>
          </a:p>
          <a:p>
            <a:pPr marL="800100" lvl="1" indent="-342900">
              <a:lnSpc>
                <a:spcPts val="1700"/>
              </a:lnSpc>
              <a:spcAft>
                <a:spcPts val="600"/>
              </a:spcAft>
              <a:buClr>
                <a:srgbClr val="F0AB00"/>
              </a:buClr>
              <a:buSzPct val="100000"/>
              <a:buFont typeface="+mj-lt"/>
              <a:buAutoNum type="alphaLcParenR"/>
            </a:pPr>
            <a:r>
              <a:rPr lang="en-US" sz="1300" dirty="0"/>
              <a:t>Confirmations of 2 items “As requested”. </a:t>
            </a:r>
          </a:p>
          <a:p>
            <a:pPr marL="800100" lvl="1" indent="-342900">
              <a:lnSpc>
                <a:spcPts val="1700"/>
              </a:lnSpc>
              <a:spcAft>
                <a:spcPts val="600"/>
              </a:spcAft>
              <a:buClr>
                <a:srgbClr val="F0AB00"/>
              </a:buClr>
              <a:buSzPct val="100000"/>
              <a:buFont typeface="+mj-lt"/>
              <a:buAutoNum type="alphaLcParenR"/>
            </a:pPr>
            <a:r>
              <a:rPr lang="en-US" sz="1300" dirty="0"/>
              <a:t>Confirmation of 8 items with updated delivery date.</a:t>
            </a:r>
          </a:p>
          <a:p>
            <a:pPr marL="342900" indent="-342900">
              <a:lnSpc>
                <a:spcPts val="1700"/>
              </a:lnSpc>
              <a:spcAft>
                <a:spcPts val="600"/>
              </a:spcAft>
              <a:buClr>
                <a:srgbClr val="F0AB00"/>
              </a:buClr>
              <a:buSzPct val="120000"/>
              <a:buFontTx/>
              <a:buAutoNum type="arabicPeriod"/>
            </a:pPr>
            <a:endParaRPr lang="en-US" sz="1300" dirty="0"/>
          </a:p>
          <a:p>
            <a:pPr>
              <a:lnSpc>
                <a:spcPts val="1700"/>
              </a:lnSpc>
              <a:spcAft>
                <a:spcPts val="600"/>
              </a:spcAft>
              <a:buClr>
                <a:srgbClr val="F0AB00"/>
              </a:buClr>
              <a:buSzPct val="120000"/>
            </a:pPr>
            <a:br>
              <a:rPr lang="en-US" sz="1300" dirty="0"/>
            </a:br>
            <a:endParaRPr lang="en-US" sz="1300" b="1" dirty="0"/>
          </a:p>
        </p:txBody>
      </p:sp>
      <p:pic>
        <p:nvPicPr>
          <p:cNvPr id="7" name="Picture 6">
            <a:extLst>
              <a:ext uri="{FF2B5EF4-FFF2-40B4-BE49-F238E27FC236}">
                <a16:creationId xmlns:a16="http://schemas.microsoft.com/office/drawing/2014/main" id="{D816D9A4-82D1-48F6-8950-49F2D1073077}"/>
              </a:ext>
            </a:extLst>
          </p:cNvPr>
          <p:cNvPicPr>
            <a:picLocks noChangeAspect="1"/>
          </p:cNvPicPr>
          <p:nvPr/>
        </p:nvPicPr>
        <p:blipFill>
          <a:blip r:embed="rId3"/>
          <a:stretch>
            <a:fillRect/>
          </a:stretch>
        </p:blipFill>
        <p:spPr>
          <a:xfrm>
            <a:off x="4466631" y="1575624"/>
            <a:ext cx="7298504" cy="3248092"/>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pic>
      <p:sp>
        <p:nvSpPr>
          <p:cNvPr id="17" name="Title 2">
            <a:extLst>
              <a:ext uri="{FF2B5EF4-FFF2-40B4-BE49-F238E27FC236}">
                <a16:creationId xmlns:a16="http://schemas.microsoft.com/office/drawing/2014/main" id="{AF7B26DA-29C2-4919-8664-25ADF0C37C72}"/>
              </a:ext>
            </a:extLst>
          </p:cNvPr>
          <p:cNvSpPr txBox="1">
            <a:spLocks/>
          </p:cNvSpPr>
          <p:nvPr/>
        </p:nvSpPr>
        <p:spPr bwMode="black">
          <a:xfrm>
            <a:off x="521773" y="505568"/>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dirty="0"/>
              <a:t>Order Confirmation </a:t>
            </a:r>
            <a:br>
              <a:rPr lang="en-US" dirty="0"/>
            </a:br>
            <a:r>
              <a:rPr lang="en-US" sz="2000" dirty="0">
                <a:solidFill>
                  <a:schemeClr val="accent1"/>
                </a:solidFill>
              </a:rPr>
              <a:t>Review Submitted Order Confirmations 2</a:t>
            </a:r>
          </a:p>
        </p:txBody>
      </p:sp>
      <p:sp>
        <p:nvSpPr>
          <p:cNvPr id="2" name="Rectangle 1">
            <a:extLst>
              <a:ext uri="{FF2B5EF4-FFF2-40B4-BE49-F238E27FC236}">
                <a16:creationId xmlns:a16="http://schemas.microsoft.com/office/drawing/2014/main" id="{4450C1A8-09EF-4E9E-AA4E-3BDCAEE8D2F4}"/>
              </a:ext>
            </a:extLst>
          </p:cNvPr>
          <p:cNvSpPr/>
          <p:nvPr/>
        </p:nvSpPr>
        <p:spPr bwMode="gray">
          <a:xfrm>
            <a:off x="7799783" y="3644780"/>
            <a:ext cx="1390869" cy="432698"/>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5" name="Rectangle 14">
            <a:extLst>
              <a:ext uri="{FF2B5EF4-FFF2-40B4-BE49-F238E27FC236}">
                <a16:creationId xmlns:a16="http://schemas.microsoft.com/office/drawing/2014/main" id="{69B01FF9-033D-41FB-9251-4102E477C96B}"/>
              </a:ext>
            </a:extLst>
          </p:cNvPr>
          <p:cNvSpPr/>
          <p:nvPr/>
        </p:nvSpPr>
        <p:spPr bwMode="gray">
          <a:xfrm>
            <a:off x="5134304" y="4383430"/>
            <a:ext cx="2665479" cy="402383"/>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Rectangle 9">
            <a:extLst>
              <a:ext uri="{FF2B5EF4-FFF2-40B4-BE49-F238E27FC236}">
                <a16:creationId xmlns:a16="http://schemas.microsoft.com/office/drawing/2014/main" id="{E7AC643D-7F30-4AB5-9B01-0877E663529B}"/>
              </a:ext>
            </a:extLst>
          </p:cNvPr>
          <p:cNvSpPr/>
          <p:nvPr/>
        </p:nvSpPr>
        <p:spPr bwMode="gray">
          <a:xfrm>
            <a:off x="5690706" y="3898723"/>
            <a:ext cx="1202635" cy="121557"/>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00" b="0" i="0" u="none" strike="noStrike" kern="0" cap="none" spc="0" normalizeH="0" baseline="0" noProof="0" dirty="0">
                <a:ln>
                  <a:noFill/>
                </a:ln>
                <a:effectLst/>
                <a:uLnTx/>
                <a:uFillTx/>
                <a:ea typeface="Arial Unicode MS" pitchFamily="34" charset="-128"/>
                <a:cs typeface="Arial Unicode MS" pitchFamily="34" charset="-128"/>
              </a:rPr>
              <a:t>Test Arrow Energy part1</a:t>
            </a:r>
          </a:p>
        </p:txBody>
      </p:sp>
      <p:sp>
        <p:nvSpPr>
          <p:cNvPr id="14" name="Rectangle 13">
            <a:extLst>
              <a:ext uri="{FF2B5EF4-FFF2-40B4-BE49-F238E27FC236}">
                <a16:creationId xmlns:a16="http://schemas.microsoft.com/office/drawing/2014/main" id="{43B5C660-C4F0-4E80-97F2-DAF9587BF55D}"/>
              </a:ext>
            </a:extLst>
          </p:cNvPr>
          <p:cNvSpPr/>
          <p:nvPr/>
        </p:nvSpPr>
        <p:spPr bwMode="gray">
          <a:xfrm>
            <a:off x="5524985" y="4072024"/>
            <a:ext cx="1534076" cy="178112"/>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00" b="0" i="0" u="none" strike="noStrike" kern="0" cap="none" spc="0" normalizeH="0" baseline="0" noProof="0" dirty="0">
                <a:ln>
                  <a:noFill/>
                </a:ln>
                <a:effectLst/>
                <a:uLnTx/>
                <a:uFillTx/>
                <a:ea typeface="Arial Unicode MS" pitchFamily="34" charset="-128"/>
                <a:cs typeface="Arial Unicode MS" pitchFamily="34" charset="-128"/>
              </a:rPr>
              <a:t>Test description</a:t>
            </a:r>
          </a:p>
        </p:txBody>
      </p:sp>
      <p:sp>
        <p:nvSpPr>
          <p:cNvPr id="18" name="Oval 17">
            <a:extLst>
              <a:ext uri="{FF2B5EF4-FFF2-40B4-BE49-F238E27FC236}">
                <a16:creationId xmlns:a16="http://schemas.microsoft.com/office/drawing/2014/main" id="{7EB2AA93-58FB-4CA0-9452-560463D7183C}"/>
              </a:ext>
            </a:extLst>
          </p:cNvPr>
          <p:cNvSpPr/>
          <p:nvPr/>
        </p:nvSpPr>
        <p:spPr bwMode="gray">
          <a:xfrm>
            <a:off x="7689649" y="350193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19" name="Oval 18">
            <a:extLst>
              <a:ext uri="{FF2B5EF4-FFF2-40B4-BE49-F238E27FC236}">
                <a16:creationId xmlns:a16="http://schemas.microsoft.com/office/drawing/2014/main" id="{A693EA9C-B13F-4257-ABFA-F9FDF772AF63}"/>
              </a:ext>
            </a:extLst>
          </p:cNvPr>
          <p:cNvSpPr/>
          <p:nvPr/>
        </p:nvSpPr>
        <p:spPr bwMode="gray">
          <a:xfrm>
            <a:off x="4879011" y="261760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20" name="Oval 19">
            <a:extLst>
              <a:ext uri="{FF2B5EF4-FFF2-40B4-BE49-F238E27FC236}">
                <a16:creationId xmlns:a16="http://schemas.microsoft.com/office/drawing/2014/main" id="{4A566194-5613-465F-A43F-CA43BB05472B}"/>
              </a:ext>
            </a:extLst>
          </p:cNvPr>
          <p:cNvSpPr/>
          <p:nvPr/>
        </p:nvSpPr>
        <p:spPr bwMode="gray">
          <a:xfrm>
            <a:off x="4921495" y="429020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Tree>
    <p:extLst>
      <p:ext uri="{BB962C8B-B14F-4D97-AF65-F5344CB8AC3E}">
        <p14:creationId xmlns:p14="http://schemas.microsoft.com/office/powerpoint/2010/main" val="3595944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123993-58A4-4B36-B075-2C2681A34B7C}"/>
              </a:ext>
            </a:extLst>
          </p:cNvPr>
          <p:cNvPicPr>
            <a:picLocks noChangeAspect="1"/>
          </p:cNvPicPr>
          <p:nvPr/>
        </p:nvPicPr>
        <p:blipFill>
          <a:blip r:embed="rId3"/>
          <a:stretch>
            <a:fillRect/>
          </a:stretch>
        </p:blipFill>
        <p:spPr>
          <a:xfrm>
            <a:off x="6473686" y="1085959"/>
            <a:ext cx="4876800" cy="2282757"/>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pic>
      <p:sp>
        <p:nvSpPr>
          <p:cNvPr id="8" name="TextBox 7"/>
          <p:cNvSpPr txBox="1"/>
          <p:nvPr/>
        </p:nvSpPr>
        <p:spPr>
          <a:xfrm>
            <a:off x="569855" y="1265931"/>
            <a:ext cx="5526145" cy="4544004"/>
          </a:xfrm>
          <a:prstGeom prst="rect">
            <a:avLst/>
          </a:prstGeom>
          <a:noFill/>
        </p:spPr>
        <p:txBody>
          <a:bodyPr wrap="square" lIns="0" tIns="0" rIns="0" bIns="0" rtlCol="0">
            <a:noAutofit/>
          </a:bodyPr>
          <a:lstStyle/>
          <a:p>
            <a:pPr>
              <a:lnSpc>
                <a:spcPts val="1700"/>
              </a:lnSpc>
              <a:spcAft>
                <a:spcPts val="600"/>
              </a:spcAft>
              <a:buClr>
                <a:srgbClr val="F0AB00"/>
              </a:buClr>
              <a:buSzPct val="120000"/>
            </a:pPr>
            <a:endParaRPr lang="en-US" sz="1300" dirty="0"/>
          </a:p>
          <a:p>
            <a:pPr algn="just">
              <a:lnSpc>
                <a:spcPts val="1700"/>
              </a:lnSpc>
              <a:spcAft>
                <a:spcPts val="600"/>
              </a:spcAft>
              <a:buClr>
                <a:srgbClr val="F0AB00"/>
              </a:buClr>
              <a:buSzPct val="100000"/>
            </a:pPr>
            <a:r>
              <a:rPr lang="en-US" sz="1300" dirty="0"/>
              <a:t>Your Arrow Energy may apply specific tolerance rules on each order. </a:t>
            </a:r>
          </a:p>
          <a:p>
            <a:pPr marL="342900" indent="-342900" algn="just">
              <a:lnSpc>
                <a:spcPts val="1700"/>
              </a:lnSpc>
              <a:spcAft>
                <a:spcPts val="600"/>
              </a:spcAft>
              <a:buClr>
                <a:srgbClr val="F0AB00"/>
              </a:buClr>
              <a:buSzPct val="100000"/>
              <a:buFont typeface="+mj-lt"/>
              <a:buAutoNum type="arabicPeriod"/>
            </a:pPr>
            <a:r>
              <a:rPr lang="en-US" sz="1300" dirty="0"/>
              <a:t>In case your modifications are not allowed, you will see the </a:t>
            </a:r>
            <a:r>
              <a:rPr lang="en-US" sz="1300" b="1" dirty="0"/>
              <a:t>error message </a:t>
            </a:r>
            <a:r>
              <a:rPr lang="en-US" sz="1300" dirty="0"/>
              <a:t>with additional instructions.</a:t>
            </a:r>
          </a:p>
          <a:p>
            <a:pPr marL="342900" indent="-342900" algn="just">
              <a:lnSpc>
                <a:spcPts val="1700"/>
              </a:lnSpc>
              <a:spcAft>
                <a:spcPts val="600"/>
              </a:spcAft>
              <a:buClr>
                <a:srgbClr val="F0AB00"/>
              </a:buClr>
              <a:buSzPct val="100000"/>
              <a:buFont typeface="+mj-lt"/>
              <a:buAutoNum type="arabicPeriod"/>
            </a:pPr>
            <a:r>
              <a:rPr lang="en-US" sz="1300" dirty="0">
                <a:highlight>
                  <a:srgbClr val="FFFFFF"/>
                </a:highlight>
              </a:rPr>
              <a:t>Buyers can configure types of deviations for quantity, delivery date, or price. </a:t>
            </a:r>
            <a:r>
              <a:rPr lang="en-US" sz="1300" dirty="0"/>
              <a:t>This allows certain suppliers to exceed tolerances if the buyer approves the order confirmation. </a:t>
            </a:r>
          </a:p>
          <a:p>
            <a:pPr marL="342900" indent="-342900" algn="just">
              <a:lnSpc>
                <a:spcPts val="1700"/>
              </a:lnSpc>
              <a:spcAft>
                <a:spcPts val="600"/>
              </a:spcAft>
              <a:buClr>
                <a:srgbClr val="F0AB00"/>
              </a:buClr>
              <a:buSzPct val="100000"/>
              <a:buFont typeface="+mj-lt"/>
              <a:buAutoNum type="arabicPeriod"/>
            </a:pPr>
            <a:endParaRPr lang="en-US" sz="1300" dirty="0"/>
          </a:p>
          <a:p>
            <a:pPr marL="342900" indent="-342900" algn="just">
              <a:lnSpc>
                <a:spcPts val="1700"/>
              </a:lnSpc>
              <a:spcAft>
                <a:spcPts val="600"/>
              </a:spcAft>
              <a:buClr>
                <a:srgbClr val="F0AB00"/>
              </a:buClr>
              <a:buSzPct val="120000"/>
              <a:buFont typeface="+mj-lt"/>
              <a:buAutoNum type="arabicPeriod" startAt="2"/>
            </a:pPr>
            <a:endParaRPr lang="en-US" sz="1300" dirty="0"/>
          </a:p>
          <a:p>
            <a:pPr marL="342900" indent="-342900" algn="just">
              <a:lnSpc>
                <a:spcPts val="1700"/>
              </a:lnSpc>
              <a:spcAft>
                <a:spcPts val="600"/>
              </a:spcAft>
              <a:buClr>
                <a:srgbClr val="F0AB00"/>
              </a:buClr>
              <a:buSzPct val="120000"/>
              <a:buFont typeface="+mj-lt"/>
              <a:buAutoNum type="arabicPeriod" startAt="2"/>
            </a:pPr>
            <a:endParaRPr lang="en-US" sz="1300" dirty="0"/>
          </a:p>
        </p:txBody>
      </p:sp>
      <p:sp>
        <p:nvSpPr>
          <p:cNvPr id="13" name="Title 2">
            <a:extLst>
              <a:ext uri="{FF2B5EF4-FFF2-40B4-BE49-F238E27FC236}">
                <a16:creationId xmlns:a16="http://schemas.microsoft.com/office/drawing/2014/main" id="{8039A0BE-7C59-44A7-89DE-948FB60D3A64}"/>
              </a:ext>
            </a:extLst>
          </p:cNvPr>
          <p:cNvSpPr txBox="1">
            <a:spLocks/>
          </p:cNvSpPr>
          <p:nvPr/>
        </p:nvSpPr>
        <p:spPr bwMode="black">
          <a:xfrm>
            <a:off x="504218" y="505568"/>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dirty="0"/>
              <a:t>Order Confirmation</a:t>
            </a:r>
            <a:br>
              <a:rPr lang="en-US" dirty="0"/>
            </a:br>
            <a:r>
              <a:rPr lang="en-US" sz="2000" dirty="0">
                <a:solidFill>
                  <a:schemeClr val="accent1"/>
                </a:solidFill>
              </a:rPr>
              <a:t>Tolerances </a:t>
            </a:r>
          </a:p>
        </p:txBody>
      </p:sp>
      <p:sp>
        <p:nvSpPr>
          <p:cNvPr id="5" name="Rectangle 4">
            <a:extLst>
              <a:ext uri="{FF2B5EF4-FFF2-40B4-BE49-F238E27FC236}">
                <a16:creationId xmlns:a16="http://schemas.microsoft.com/office/drawing/2014/main" id="{F6AB9DFC-B485-4719-97E3-4D7D63E5F229}"/>
              </a:ext>
            </a:extLst>
          </p:cNvPr>
          <p:cNvSpPr/>
          <p:nvPr/>
        </p:nvSpPr>
        <p:spPr bwMode="gray">
          <a:xfrm>
            <a:off x="7036904" y="2109382"/>
            <a:ext cx="1202635" cy="121557"/>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00" b="0" i="0" u="none" strike="noStrike" kern="0" cap="none" spc="0" normalizeH="0" baseline="0" noProof="0" dirty="0">
                <a:ln>
                  <a:noFill/>
                </a:ln>
                <a:effectLst/>
                <a:uLnTx/>
                <a:uFillTx/>
                <a:ea typeface="Arial Unicode MS" pitchFamily="34" charset="-128"/>
                <a:cs typeface="Arial Unicode MS" pitchFamily="34" charset="-128"/>
              </a:rPr>
              <a:t>Test Arrow Energy part1</a:t>
            </a:r>
          </a:p>
        </p:txBody>
      </p:sp>
      <p:sp>
        <p:nvSpPr>
          <p:cNvPr id="6" name="Rectangle 5">
            <a:extLst>
              <a:ext uri="{FF2B5EF4-FFF2-40B4-BE49-F238E27FC236}">
                <a16:creationId xmlns:a16="http://schemas.microsoft.com/office/drawing/2014/main" id="{8418CAE3-2621-4BDF-8C03-42C6AD582DE2}"/>
              </a:ext>
            </a:extLst>
          </p:cNvPr>
          <p:cNvSpPr/>
          <p:nvPr/>
        </p:nvSpPr>
        <p:spPr bwMode="gray">
          <a:xfrm>
            <a:off x="6705462" y="2331034"/>
            <a:ext cx="1931641" cy="121557"/>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00" b="0" i="0" u="none" strike="noStrike" kern="0" cap="none" spc="0" normalizeH="0" baseline="0" noProof="0" dirty="0">
                <a:ln>
                  <a:noFill/>
                </a:ln>
                <a:effectLst/>
                <a:uLnTx/>
                <a:uFillTx/>
                <a:ea typeface="Arial Unicode MS" pitchFamily="34" charset="-128"/>
                <a:cs typeface="Arial Unicode MS" pitchFamily="34" charset="-128"/>
              </a:rPr>
              <a:t>Test description</a:t>
            </a:r>
          </a:p>
        </p:txBody>
      </p:sp>
      <p:sp>
        <p:nvSpPr>
          <p:cNvPr id="3" name="Rectangle 2">
            <a:extLst>
              <a:ext uri="{FF2B5EF4-FFF2-40B4-BE49-F238E27FC236}">
                <a16:creationId xmlns:a16="http://schemas.microsoft.com/office/drawing/2014/main" id="{0AD8E389-B08E-496D-9F9A-8DEC4FEE0630}"/>
              </a:ext>
            </a:extLst>
          </p:cNvPr>
          <p:cNvSpPr/>
          <p:nvPr/>
        </p:nvSpPr>
        <p:spPr bwMode="gray">
          <a:xfrm>
            <a:off x="6897757" y="3125741"/>
            <a:ext cx="4578488" cy="253684"/>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9" name="Oval 8">
            <a:extLst>
              <a:ext uri="{FF2B5EF4-FFF2-40B4-BE49-F238E27FC236}">
                <a16:creationId xmlns:a16="http://schemas.microsoft.com/office/drawing/2014/main" id="{3011267D-F8D7-4BF0-83BE-0226A8151228}"/>
              </a:ext>
            </a:extLst>
          </p:cNvPr>
          <p:cNvSpPr/>
          <p:nvPr/>
        </p:nvSpPr>
        <p:spPr bwMode="gray">
          <a:xfrm>
            <a:off x="6783369" y="302786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pic>
        <p:nvPicPr>
          <p:cNvPr id="10" name="Picture 9">
            <a:extLst>
              <a:ext uri="{FF2B5EF4-FFF2-40B4-BE49-F238E27FC236}">
                <a16:creationId xmlns:a16="http://schemas.microsoft.com/office/drawing/2014/main" id="{72B436E5-759B-494F-954D-44CAAC3C9877}"/>
              </a:ext>
            </a:extLst>
          </p:cNvPr>
          <p:cNvPicPr>
            <a:picLocks noChangeAspect="1"/>
          </p:cNvPicPr>
          <p:nvPr/>
        </p:nvPicPr>
        <p:blipFill>
          <a:blip r:embed="rId4"/>
          <a:stretch>
            <a:fillRect/>
          </a:stretch>
        </p:blipFill>
        <p:spPr>
          <a:xfrm>
            <a:off x="2111266" y="3647412"/>
            <a:ext cx="9564471" cy="2450157"/>
          </a:xfrm>
          <a:prstGeom prst="rect">
            <a:avLst/>
          </a:prstGeom>
          <a:ln>
            <a:solidFill>
              <a:schemeClr val="bg2"/>
            </a:solidFill>
          </a:ln>
        </p:spPr>
      </p:pic>
      <p:sp>
        <p:nvSpPr>
          <p:cNvPr id="11" name="Rectangle 10">
            <a:extLst>
              <a:ext uri="{FF2B5EF4-FFF2-40B4-BE49-F238E27FC236}">
                <a16:creationId xmlns:a16="http://schemas.microsoft.com/office/drawing/2014/main" id="{5F91B709-BE96-4FA9-B634-9D04288D1F5F}"/>
              </a:ext>
            </a:extLst>
          </p:cNvPr>
          <p:cNvSpPr/>
          <p:nvPr/>
        </p:nvSpPr>
        <p:spPr bwMode="gray">
          <a:xfrm>
            <a:off x="2111266" y="3657698"/>
            <a:ext cx="2719151" cy="218563"/>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2" name="Rectangle 11">
            <a:extLst>
              <a:ext uri="{FF2B5EF4-FFF2-40B4-BE49-F238E27FC236}">
                <a16:creationId xmlns:a16="http://schemas.microsoft.com/office/drawing/2014/main" id="{4E744A74-6746-4F77-8A84-B23FDF912576}"/>
              </a:ext>
            </a:extLst>
          </p:cNvPr>
          <p:cNvSpPr/>
          <p:nvPr/>
        </p:nvSpPr>
        <p:spPr bwMode="gray">
          <a:xfrm>
            <a:off x="2111266" y="4277238"/>
            <a:ext cx="1347551" cy="573058"/>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5" name="Oval 14">
            <a:extLst>
              <a:ext uri="{FF2B5EF4-FFF2-40B4-BE49-F238E27FC236}">
                <a16:creationId xmlns:a16="http://schemas.microsoft.com/office/drawing/2014/main" id="{03ACBA66-C9B9-4FC9-99CC-1FB24B4EC98E}"/>
              </a:ext>
            </a:extLst>
          </p:cNvPr>
          <p:cNvSpPr/>
          <p:nvPr/>
        </p:nvSpPr>
        <p:spPr bwMode="gray">
          <a:xfrm>
            <a:off x="1890999" y="350646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Tree>
    <p:extLst>
      <p:ext uri="{BB962C8B-B14F-4D97-AF65-F5344CB8AC3E}">
        <p14:creationId xmlns:p14="http://schemas.microsoft.com/office/powerpoint/2010/main" val="402708892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41A751-B825-4B3D-B929-D8E95E3E084C}"/>
              </a:ext>
            </a:extLst>
          </p:cNvPr>
          <p:cNvPicPr>
            <a:picLocks noChangeAspect="1"/>
          </p:cNvPicPr>
          <p:nvPr/>
        </p:nvPicPr>
        <p:blipFill>
          <a:blip r:embed="rId2"/>
          <a:stretch>
            <a:fillRect/>
          </a:stretch>
        </p:blipFill>
        <p:spPr>
          <a:xfrm>
            <a:off x="503868" y="2172586"/>
            <a:ext cx="9825930" cy="2950144"/>
          </a:xfrm>
          <a:prstGeom prst="rect">
            <a:avLst/>
          </a:prstGeom>
          <a:ln>
            <a:solidFill>
              <a:schemeClr val="bg2"/>
            </a:solidFill>
          </a:ln>
        </p:spPr>
      </p:pic>
      <p:sp>
        <p:nvSpPr>
          <p:cNvPr id="2" name="Text Placeholder 1">
            <a:extLst>
              <a:ext uri="{FF2B5EF4-FFF2-40B4-BE49-F238E27FC236}">
                <a16:creationId xmlns:a16="http://schemas.microsoft.com/office/drawing/2014/main" id="{A2891909-41D4-47D0-9CEA-628A52A3E8ED}"/>
              </a:ext>
            </a:extLst>
          </p:cNvPr>
          <p:cNvSpPr>
            <a:spLocks noGrp="1"/>
          </p:cNvSpPr>
          <p:nvPr>
            <p:ph type="body" sz="quarter" idx="10"/>
          </p:nvPr>
        </p:nvSpPr>
        <p:spPr>
          <a:xfrm>
            <a:off x="503868" y="1620000"/>
            <a:ext cx="10091245" cy="2852609"/>
          </a:xfrm>
        </p:spPr>
        <p:txBody>
          <a:bodyPr>
            <a:normAutofit/>
          </a:bodyPr>
          <a:lstStyle/>
          <a:p>
            <a:pPr marL="342900" indent="-342900">
              <a:spcBef>
                <a:spcPts val="600"/>
              </a:spcBef>
              <a:buSzPct val="100000"/>
              <a:buFont typeface="+mj-lt"/>
              <a:buAutoNum type="arabicPeriod" startAt="3"/>
            </a:pPr>
            <a:r>
              <a:rPr lang="en-US" sz="1300" dirty="0"/>
              <a:t>After submitting order confirmation, that requires Arrow Energy approval, </a:t>
            </a:r>
            <a:r>
              <a:rPr lang="en-US" sz="1300" b="1" dirty="0"/>
              <a:t>Approval Request </a:t>
            </a:r>
            <a:r>
              <a:rPr lang="en-US" sz="1300" dirty="0"/>
              <a:t>document will be created.</a:t>
            </a:r>
          </a:p>
          <a:p>
            <a:pPr marL="342900" indent="-342900">
              <a:spcBef>
                <a:spcPts val="600"/>
              </a:spcBef>
              <a:buSzPct val="100000"/>
              <a:buFont typeface="+mj-lt"/>
              <a:buAutoNum type="arabicPeriod" startAt="3"/>
            </a:pPr>
            <a:r>
              <a:rPr lang="en-US" sz="1300" dirty="0"/>
              <a:t>It can be accessed from </a:t>
            </a:r>
            <a:r>
              <a:rPr lang="en-US" sz="1300" b="1" dirty="0"/>
              <a:t>order confirmation screen/ Related documents</a:t>
            </a:r>
            <a:r>
              <a:rPr lang="en-US" sz="1300" dirty="0"/>
              <a:t>. </a:t>
            </a:r>
          </a:p>
        </p:txBody>
      </p:sp>
      <p:sp>
        <p:nvSpPr>
          <p:cNvPr id="3" name="Title 2">
            <a:extLst>
              <a:ext uri="{FF2B5EF4-FFF2-40B4-BE49-F238E27FC236}">
                <a16:creationId xmlns:a16="http://schemas.microsoft.com/office/drawing/2014/main" id="{F91707BF-ED33-43C4-9D69-3BEE89E8F2FB}"/>
              </a:ext>
            </a:extLst>
          </p:cNvPr>
          <p:cNvSpPr>
            <a:spLocks noGrp="1"/>
          </p:cNvSpPr>
          <p:nvPr>
            <p:ph type="title"/>
          </p:nvPr>
        </p:nvSpPr>
        <p:spPr>
          <a:xfrm>
            <a:off x="503870" y="504000"/>
            <a:ext cx="11183564" cy="1046184"/>
          </a:xfrm>
        </p:spPr>
        <p:txBody>
          <a:bodyPr/>
          <a:lstStyle/>
          <a:p>
            <a:r>
              <a:rPr lang="en-US" dirty="0"/>
              <a:t>Order Confirmation</a:t>
            </a:r>
            <a:br>
              <a:rPr lang="en-US" dirty="0"/>
            </a:br>
            <a:r>
              <a:rPr lang="en-US" sz="2000" dirty="0">
                <a:solidFill>
                  <a:schemeClr val="accent1"/>
                </a:solidFill>
              </a:rPr>
              <a:t>Tolerances </a:t>
            </a:r>
            <a:br>
              <a:rPr lang="en-US" sz="2800" dirty="0">
                <a:solidFill>
                  <a:schemeClr val="accent1"/>
                </a:solidFill>
              </a:rPr>
            </a:br>
            <a:endParaRPr lang="en-US" dirty="0"/>
          </a:p>
        </p:txBody>
      </p:sp>
      <p:pic>
        <p:nvPicPr>
          <p:cNvPr id="5" name="Picture 4">
            <a:extLst>
              <a:ext uri="{FF2B5EF4-FFF2-40B4-BE49-F238E27FC236}">
                <a16:creationId xmlns:a16="http://schemas.microsoft.com/office/drawing/2014/main" id="{86849B9D-0CC4-4927-A986-E1B2D6E44092}"/>
              </a:ext>
            </a:extLst>
          </p:cNvPr>
          <p:cNvPicPr>
            <a:picLocks noChangeAspect="1"/>
          </p:cNvPicPr>
          <p:nvPr/>
        </p:nvPicPr>
        <p:blipFill>
          <a:blip r:embed="rId3"/>
          <a:stretch>
            <a:fillRect/>
          </a:stretch>
        </p:blipFill>
        <p:spPr>
          <a:xfrm>
            <a:off x="2206486" y="4237900"/>
            <a:ext cx="9480948" cy="2000200"/>
          </a:xfrm>
          <a:prstGeom prst="rect">
            <a:avLst/>
          </a:prstGeom>
          <a:ln w="28575">
            <a:solidFill>
              <a:schemeClr val="tx1"/>
            </a:solidFill>
          </a:ln>
        </p:spPr>
      </p:pic>
      <p:sp>
        <p:nvSpPr>
          <p:cNvPr id="8" name="Rectangle 7">
            <a:extLst>
              <a:ext uri="{FF2B5EF4-FFF2-40B4-BE49-F238E27FC236}">
                <a16:creationId xmlns:a16="http://schemas.microsoft.com/office/drawing/2014/main" id="{EC210674-3E7B-4086-A0B6-7CFFDE929AD8}"/>
              </a:ext>
            </a:extLst>
          </p:cNvPr>
          <p:cNvSpPr/>
          <p:nvPr/>
        </p:nvSpPr>
        <p:spPr bwMode="gray">
          <a:xfrm>
            <a:off x="8666922" y="3824826"/>
            <a:ext cx="1547054" cy="230339"/>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9" name="Oval 8">
            <a:extLst>
              <a:ext uri="{FF2B5EF4-FFF2-40B4-BE49-F238E27FC236}">
                <a16:creationId xmlns:a16="http://schemas.microsoft.com/office/drawing/2014/main" id="{EBE11B5C-71A9-4D35-BCE5-2077F083F818}"/>
              </a:ext>
            </a:extLst>
          </p:cNvPr>
          <p:cNvSpPr/>
          <p:nvPr/>
        </p:nvSpPr>
        <p:spPr bwMode="gray">
          <a:xfrm>
            <a:off x="8570979" y="368858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10" name="Oval 9">
            <a:extLst>
              <a:ext uri="{FF2B5EF4-FFF2-40B4-BE49-F238E27FC236}">
                <a16:creationId xmlns:a16="http://schemas.microsoft.com/office/drawing/2014/main" id="{5DEDCD5E-D309-4924-99BE-1243564E87D2}"/>
              </a:ext>
            </a:extLst>
          </p:cNvPr>
          <p:cNvSpPr/>
          <p:nvPr/>
        </p:nvSpPr>
        <p:spPr bwMode="gray">
          <a:xfrm>
            <a:off x="2096352" y="405854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Tree>
    <p:extLst>
      <p:ext uri="{BB962C8B-B14F-4D97-AF65-F5344CB8AC3E}">
        <p14:creationId xmlns:p14="http://schemas.microsoft.com/office/powerpoint/2010/main" val="3003742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95A479-BC26-450B-95FC-D1D818E9E8EA}"/>
              </a:ext>
            </a:extLst>
          </p:cNvPr>
          <p:cNvPicPr>
            <a:picLocks noChangeAspect="1"/>
          </p:cNvPicPr>
          <p:nvPr/>
        </p:nvPicPr>
        <p:blipFill rotWithShape="1">
          <a:blip r:embed="rId2"/>
          <a:srcRect t="5666" r="23505" b="34845"/>
          <a:stretch/>
        </p:blipFill>
        <p:spPr>
          <a:xfrm>
            <a:off x="4081668" y="3558914"/>
            <a:ext cx="7822097" cy="2795086"/>
          </a:xfrm>
          <a:prstGeom prst="rect">
            <a:avLst/>
          </a:prstGeom>
        </p:spPr>
      </p:pic>
      <p:pic>
        <p:nvPicPr>
          <p:cNvPr id="4" name="Picture 3">
            <a:extLst>
              <a:ext uri="{FF2B5EF4-FFF2-40B4-BE49-F238E27FC236}">
                <a16:creationId xmlns:a16="http://schemas.microsoft.com/office/drawing/2014/main" id="{394FD74F-1995-46EE-A9A9-7C50B6997FDA}"/>
              </a:ext>
            </a:extLst>
          </p:cNvPr>
          <p:cNvPicPr>
            <a:picLocks noChangeAspect="1"/>
          </p:cNvPicPr>
          <p:nvPr/>
        </p:nvPicPr>
        <p:blipFill>
          <a:blip r:embed="rId3"/>
          <a:stretch>
            <a:fillRect/>
          </a:stretch>
        </p:blipFill>
        <p:spPr>
          <a:xfrm>
            <a:off x="4081668" y="2298642"/>
            <a:ext cx="3003704" cy="1130358"/>
          </a:xfrm>
          <a:prstGeom prst="rect">
            <a:avLst/>
          </a:prstGeom>
          <a:ln>
            <a:solidFill>
              <a:schemeClr val="bg2"/>
            </a:solidFill>
          </a:ln>
        </p:spPr>
      </p:pic>
      <p:pic>
        <p:nvPicPr>
          <p:cNvPr id="9" name="Picture 8">
            <a:extLst>
              <a:ext uri="{FF2B5EF4-FFF2-40B4-BE49-F238E27FC236}">
                <a16:creationId xmlns:a16="http://schemas.microsoft.com/office/drawing/2014/main" id="{AC8ED222-02A0-4E99-97A0-A3DB5F942465}"/>
              </a:ext>
            </a:extLst>
          </p:cNvPr>
          <p:cNvPicPr>
            <a:picLocks noChangeAspect="1"/>
          </p:cNvPicPr>
          <p:nvPr/>
        </p:nvPicPr>
        <p:blipFill>
          <a:blip r:embed="rId4"/>
          <a:stretch>
            <a:fillRect/>
          </a:stretch>
        </p:blipFill>
        <p:spPr>
          <a:xfrm>
            <a:off x="4081668" y="1310894"/>
            <a:ext cx="3445302" cy="905808"/>
          </a:xfrm>
          <a:prstGeom prst="rect">
            <a:avLst/>
          </a:prstGeom>
          <a:ln>
            <a:solidFill>
              <a:schemeClr val="bg2"/>
            </a:solidFill>
          </a:ln>
        </p:spPr>
      </p:pic>
      <p:pic>
        <p:nvPicPr>
          <p:cNvPr id="10" name="Picture 9">
            <a:extLst>
              <a:ext uri="{FF2B5EF4-FFF2-40B4-BE49-F238E27FC236}">
                <a16:creationId xmlns:a16="http://schemas.microsoft.com/office/drawing/2014/main" id="{F08BBFE7-16A4-44BE-A434-A84B31EF91D1}"/>
              </a:ext>
            </a:extLst>
          </p:cNvPr>
          <p:cNvPicPr>
            <a:picLocks noChangeAspect="1"/>
          </p:cNvPicPr>
          <p:nvPr/>
        </p:nvPicPr>
        <p:blipFill>
          <a:blip r:embed="rId5"/>
          <a:stretch>
            <a:fillRect/>
          </a:stretch>
        </p:blipFill>
        <p:spPr>
          <a:xfrm>
            <a:off x="7615911" y="1111745"/>
            <a:ext cx="1155759" cy="1104957"/>
          </a:xfrm>
          <a:prstGeom prst="rect">
            <a:avLst/>
          </a:prstGeom>
          <a:ln>
            <a:solidFill>
              <a:schemeClr val="bg2"/>
            </a:solidFill>
          </a:ln>
        </p:spPr>
      </p:pic>
      <p:sp>
        <p:nvSpPr>
          <p:cNvPr id="2" name="Text Placeholder 1">
            <a:extLst>
              <a:ext uri="{FF2B5EF4-FFF2-40B4-BE49-F238E27FC236}">
                <a16:creationId xmlns:a16="http://schemas.microsoft.com/office/drawing/2014/main" id="{3C8CF6FF-2B57-41BF-A685-BE5241B99CFA}"/>
              </a:ext>
            </a:extLst>
          </p:cNvPr>
          <p:cNvSpPr>
            <a:spLocks noGrp="1"/>
          </p:cNvSpPr>
          <p:nvPr>
            <p:ph type="body" sz="quarter" idx="10"/>
          </p:nvPr>
        </p:nvSpPr>
        <p:spPr>
          <a:xfrm>
            <a:off x="503868" y="1620000"/>
            <a:ext cx="3253123" cy="4114878"/>
          </a:xfrm>
        </p:spPr>
        <p:txBody>
          <a:bodyPr>
            <a:normAutofit/>
          </a:bodyPr>
          <a:lstStyle/>
          <a:p>
            <a:pPr>
              <a:spcBef>
                <a:spcPts val="600"/>
              </a:spcBef>
              <a:buSzPct val="100000"/>
            </a:pPr>
            <a:r>
              <a:rPr lang="en-US" sz="1300" dirty="0"/>
              <a:t>To identify order confirmations pending buyer’s approval: </a:t>
            </a:r>
          </a:p>
          <a:p>
            <a:pPr marL="342900" indent="-342900">
              <a:spcBef>
                <a:spcPts val="600"/>
              </a:spcBef>
              <a:buSzPct val="100000"/>
              <a:buFont typeface="+mj-lt"/>
              <a:buAutoNum type="arabicPeriod" startAt="5"/>
            </a:pPr>
            <a:r>
              <a:rPr lang="en-US" sz="1300" dirty="0"/>
              <a:t>Click on </a:t>
            </a:r>
            <a:r>
              <a:rPr lang="en-US" sz="1300" b="1" dirty="0"/>
              <a:t>Workbench/ Items to Confirm tile.</a:t>
            </a:r>
          </a:p>
          <a:p>
            <a:pPr marL="342900" indent="-342900">
              <a:spcBef>
                <a:spcPts val="600"/>
              </a:spcBef>
              <a:buSzPct val="100000"/>
              <a:buFont typeface="+mj-lt"/>
              <a:buAutoNum type="arabicPeriod" startAt="5"/>
            </a:pPr>
            <a:r>
              <a:rPr lang="en-US" sz="1300" dirty="0"/>
              <a:t>Apply filter: </a:t>
            </a:r>
            <a:r>
              <a:rPr lang="en-US" sz="1300" b="1" dirty="0"/>
              <a:t>Items awaiting buyer response or supplier reconfirmation.</a:t>
            </a:r>
          </a:p>
          <a:p>
            <a:pPr>
              <a:spcBef>
                <a:spcPts val="600"/>
              </a:spcBef>
              <a:buSzPct val="100000"/>
            </a:pPr>
            <a:r>
              <a:rPr lang="en-US" sz="1300" b="1" dirty="0"/>
              <a:t>OR</a:t>
            </a:r>
          </a:p>
          <a:p>
            <a:pPr marL="342900" indent="-342900">
              <a:spcBef>
                <a:spcPts val="600"/>
              </a:spcBef>
              <a:buSzPct val="100000"/>
              <a:buFont typeface="+mj-lt"/>
              <a:buAutoNum type="arabicPeriod" startAt="7"/>
            </a:pPr>
            <a:r>
              <a:rPr lang="en-US" sz="1300" dirty="0"/>
              <a:t>Click on </a:t>
            </a:r>
            <a:r>
              <a:rPr lang="en-US" sz="1300" b="1" dirty="0"/>
              <a:t>Orders and Releases/ Items to Confirm</a:t>
            </a:r>
            <a:r>
              <a:rPr lang="en-US" sz="1300" dirty="0"/>
              <a:t>. </a:t>
            </a:r>
          </a:p>
          <a:p>
            <a:pPr marL="342900" indent="-342900">
              <a:spcBef>
                <a:spcPts val="600"/>
              </a:spcBef>
              <a:buSzPct val="100000"/>
              <a:buFont typeface="+mj-lt"/>
              <a:buAutoNum type="arabicPeriod" startAt="7"/>
            </a:pPr>
            <a:r>
              <a:rPr lang="en-US" sz="1300" dirty="0"/>
              <a:t>Apply search filter: </a:t>
            </a:r>
            <a:r>
              <a:rPr lang="en-US" sz="1300" b="1" dirty="0"/>
              <a:t>Items awaiting buyer response or supplier reconfirmation.</a:t>
            </a:r>
          </a:p>
          <a:p>
            <a:pPr marL="342900" indent="-342900">
              <a:spcBef>
                <a:spcPts val="600"/>
              </a:spcBef>
              <a:buSzPct val="100000"/>
              <a:buFont typeface="+mj-lt"/>
              <a:buAutoNum type="arabicPeriod" startAt="7"/>
            </a:pPr>
            <a:endParaRPr lang="en-US" sz="1300" b="1" dirty="0"/>
          </a:p>
          <a:p>
            <a:pPr>
              <a:spcBef>
                <a:spcPts val="600"/>
              </a:spcBef>
              <a:buSzPct val="100000"/>
            </a:pPr>
            <a:r>
              <a:rPr lang="en-US" sz="1300" b="1" dirty="0">
                <a:solidFill>
                  <a:schemeClr val="accent1"/>
                </a:solidFill>
              </a:rPr>
              <a:t>Note: </a:t>
            </a:r>
            <a:r>
              <a:rPr lang="en-US" sz="1300" dirty="0"/>
              <a:t>Orders tab </a:t>
            </a:r>
            <a:r>
              <a:rPr lang="en-US" sz="1200" dirty="0"/>
              <a:t>will be replaced with new Workbench concept soon.</a:t>
            </a:r>
            <a:endParaRPr lang="en-US" sz="1300" dirty="0"/>
          </a:p>
        </p:txBody>
      </p:sp>
      <p:sp>
        <p:nvSpPr>
          <p:cNvPr id="3" name="Title 2">
            <a:extLst>
              <a:ext uri="{FF2B5EF4-FFF2-40B4-BE49-F238E27FC236}">
                <a16:creationId xmlns:a16="http://schemas.microsoft.com/office/drawing/2014/main" id="{0621A93E-98A8-4CEE-A2EF-1179F6CD3892}"/>
              </a:ext>
            </a:extLst>
          </p:cNvPr>
          <p:cNvSpPr>
            <a:spLocks noGrp="1"/>
          </p:cNvSpPr>
          <p:nvPr>
            <p:ph type="title"/>
          </p:nvPr>
        </p:nvSpPr>
        <p:spPr>
          <a:xfrm>
            <a:off x="503870" y="504000"/>
            <a:ext cx="11183564" cy="676980"/>
          </a:xfrm>
        </p:spPr>
        <p:txBody>
          <a:bodyPr/>
          <a:lstStyle/>
          <a:p>
            <a:r>
              <a:rPr lang="en-US" dirty="0"/>
              <a:t>Order Confirmation</a:t>
            </a:r>
            <a:br>
              <a:rPr lang="en-US" dirty="0"/>
            </a:br>
            <a:r>
              <a:rPr lang="en-US" sz="2000" dirty="0">
                <a:solidFill>
                  <a:schemeClr val="accent1"/>
                </a:solidFill>
              </a:rPr>
              <a:t>Tolerances</a:t>
            </a:r>
            <a:endParaRPr lang="en-US" dirty="0"/>
          </a:p>
        </p:txBody>
      </p:sp>
      <p:sp>
        <p:nvSpPr>
          <p:cNvPr id="6" name="Oval 5">
            <a:extLst>
              <a:ext uri="{FF2B5EF4-FFF2-40B4-BE49-F238E27FC236}">
                <a16:creationId xmlns:a16="http://schemas.microsoft.com/office/drawing/2014/main" id="{D1639996-7F1B-4B8E-818D-87A39C589B45}"/>
              </a:ext>
            </a:extLst>
          </p:cNvPr>
          <p:cNvSpPr/>
          <p:nvPr/>
        </p:nvSpPr>
        <p:spPr bwMode="gray">
          <a:xfrm>
            <a:off x="4892258" y="372748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7</a:t>
            </a:r>
          </a:p>
        </p:txBody>
      </p:sp>
      <p:sp>
        <p:nvSpPr>
          <p:cNvPr id="7" name="Oval 6">
            <a:extLst>
              <a:ext uri="{FF2B5EF4-FFF2-40B4-BE49-F238E27FC236}">
                <a16:creationId xmlns:a16="http://schemas.microsoft.com/office/drawing/2014/main" id="{FC1969CD-EA7E-4E52-863F-5438AF55A317}"/>
              </a:ext>
            </a:extLst>
          </p:cNvPr>
          <p:cNvSpPr/>
          <p:nvPr/>
        </p:nvSpPr>
        <p:spPr bwMode="gray">
          <a:xfrm>
            <a:off x="7586764" y="129095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11" name="Oval 10">
            <a:extLst>
              <a:ext uri="{FF2B5EF4-FFF2-40B4-BE49-F238E27FC236}">
                <a16:creationId xmlns:a16="http://schemas.microsoft.com/office/drawing/2014/main" id="{149781B3-4585-4908-9B5E-2D45B4D1998F}"/>
              </a:ext>
            </a:extLst>
          </p:cNvPr>
          <p:cNvSpPr/>
          <p:nvPr/>
        </p:nvSpPr>
        <p:spPr bwMode="gray">
          <a:xfrm>
            <a:off x="3870673" y="223707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
        <p:nvSpPr>
          <p:cNvPr id="12" name="Oval 11">
            <a:extLst>
              <a:ext uri="{FF2B5EF4-FFF2-40B4-BE49-F238E27FC236}">
                <a16:creationId xmlns:a16="http://schemas.microsoft.com/office/drawing/2014/main" id="{88482057-F55E-45AB-8F51-FE426A8F1631}"/>
              </a:ext>
            </a:extLst>
          </p:cNvPr>
          <p:cNvSpPr/>
          <p:nvPr/>
        </p:nvSpPr>
        <p:spPr bwMode="gray">
          <a:xfrm>
            <a:off x="8661536" y="6134925"/>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8</a:t>
            </a:r>
          </a:p>
        </p:txBody>
      </p:sp>
    </p:spTree>
    <p:extLst>
      <p:ext uri="{BB962C8B-B14F-4D97-AF65-F5344CB8AC3E}">
        <p14:creationId xmlns:p14="http://schemas.microsoft.com/office/powerpoint/2010/main" val="2807874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F7E331D-88AE-49D9-9817-6D8BCFABF773}"/>
              </a:ext>
            </a:extLst>
          </p:cNvPr>
          <p:cNvGraphicFramePr>
            <a:graphicFrameLocks noGrp="1"/>
          </p:cNvGraphicFramePr>
          <p:nvPr>
            <p:extLst>
              <p:ext uri="{D42A27DB-BD31-4B8C-83A1-F6EECF244321}">
                <p14:modId xmlns:p14="http://schemas.microsoft.com/office/powerpoint/2010/main" val="694700724"/>
              </p:ext>
            </p:extLst>
          </p:nvPr>
        </p:nvGraphicFramePr>
        <p:xfrm>
          <a:off x="503867" y="1620000"/>
          <a:ext cx="11183565" cy="1571252"/>
        </p:xfrm>
        <a:graphic>
          <a:graphicData uri="http://schemas.openxmlformats.org/drawingml/2006/table">
            <a:tbl>
              <a:tblPr firstRow="1" bandRow="1">
                <a:tableStyleId>{6E25E649-3F16-4E02-A733-19D2CDBF48F0}</a:tableStyleId>
              </a:tblPr>
              <a:tblGrid>
                <a:gridCol w="2138849">
                  <a:extLst>
                    <a:ext uri="{9D8B030D-6E8A-4147-A177-3AD203B41FA5}">
                      <a16:colId xmlns:a16="http://schemas.microsoft.com/office/drawing/2014/main" val="4121459072"/>
                    </a:ext>
                  </a:extLst>
                </a:gridCol>
                <a:gridCol w="2230735">
                  <a:extLst>
                    <a:ext uri="{9D8B030D-6E8A-4147-A177-3AD203B41FA5}">
                      <a16:colId xmlns:a16="http://schemas.microsoft.com/office/drawing/2014/main" val="462276800"/>
                    </a:ext>
                  </a:extLst>
                </a:gridCol>
                <a:gridCol w="3647551">
                  <a:extLst>
                    <a:ext uri="{9D8B030D-6E8A-4147-A177-3AD203B41FA5}">
                      <a16:colId xmlns:a16="http://schemas.microsoft.com/office/drawing/2014/main" val="3668374838"/>
                    </a:ext>
                  </a:extLst>
                </a:gridCol>
                <a:gridCol w="1416818">
                  <a:extLst>
                    <a:ext uri="{9D8B030D-6E8A-4147-A177-3AD203B41FA5}">
                      <a16:colId xmlns:a16="http://schemas.microsoft.com/office/drawing/2014/main" val="2080006645"/>
                    </a:ext>
                  </a:extLst>
                </a:gridCol>
                <a:gridCol w="1749612">
                  <a:extLst>
                    <a:ext uri="{9D8B030D-6E8A-4147-A177-3AD203B41FA5}">
                      <a16:colId xmlns:a16="http://schemas.microsoft.com/office/drawing/2014/main" val="2139757062"/>
                    </a:ext>
                  </a:extLst>
                </a:gridCol>
              </a:tblGrid>
              <a:tr h="278513">
                <a:tc>
                  <a:txBody>
                    <a:bodyPr/>
                    <a:lstStyle/>
                    <a:p>
                      <a:r>
                        <a:rPr lang="en-US" sz="1200" dirty="0"/>
                        <a:t>Level</a:t>
                      </a:r>
                    </a:p>
                  </a:txBody>
                  <a:tcPr/>
                </a:tc>
                <a:tc>
                  <a:txBody>
                    <a:bodyPr/>
                    <a:lstStyle/>
                    <a:p>
                      <a:r>
                        <a:rPr lang="en-US" sz="1200" dirty="0"/>
                        <a:t>Field</a:t>
                      </a:r>
                    </a:p>
                  </a:txBody>
                  <a:tcPr/>
                </a:tc>
                <a:tc>
                  <a:txBody>
                    <a:bodyPr/>
                    <a:lstStyle/>
                    <a:p>
                      <a:r>
                        <a:rPr lang="en-US" sz="1200" dirty="0"/>
                        <a:t>Description</a:t>
                      </a:r>
                    </a:p>
                  </a:txBody>
                  <a:tcPr/>
                </a:tc>
                <a:tc>
                  <a:txBody>
                    <a:bodyPr/>
                    <a:lstStyle/>
                    <a:p>
                      <a:r>
                        <a:rPr lang="en-US" sz="1200" dirty="0"/>
                        <a:t>Mandatory</a:t>
                      </a:r>
                    </a:p>
                  </a:txBody>
                  <a:tcPr/>
                </a:tc>
                <a:tc>
                  <a:txBody>
                    <a:bodyPr/>
                    <a:lstStyle/>
                    <a:p>
                      <a:r>
                        <a:rPr lang="en-US" sz="1200" dirty="0"/>
                        <a:t>Data Source</a:t>
                      </a:r>
                    </a:p>
                  </a:txBody>
                  <a:tcPr/>
                </a:tc>
                <a:extLst>
                  <a:ext uri="{0D108BD9-81ED-4DB2-BD59-A6C34878D82A}">
                    <a16:rowId xmlns:a16="http://schemas.microsoft.com/office/drawing/2014/main" val="4086142013"/>
                  </a:ext>
                </a:extLst>
              </a:tr>
              <a:tr h="278513">
                <a:tc>
                  <a:txBody>
                    <a:bodyPr/>
                    <a:lstStyle/>
                    <a:p>
                      <a:pPr algn="l" fontAlgn="b"/>
                      <a:r>
                        <a:rPr lang="en-US" sz="1200" b="0" i="0" u="none" strike="noStrike" dirty="0">
                          <a:solidFill>
                            <a:srgbClr val="000000"/>
                          </a:solidFill>
                          <a:effectLst/>
                          <a:latin typeface="+mn-lt"/>
                        </a:rPr>
                        <a:t>  Order Confirmation Header</a:t>
                      </a:r>
                    </a:p>
                  </a:txBody>
                  <a:tcPr marL="7620" marR="7620" marT="7620" marB="0" anchor="b"/>
                </a:tc>
                <a:tc>
                  <a:txBody>
                    <a:bodyPr/>
                    <a:lstStyle/>
                    <a:p>
                      <a:r>
                        <a:rPr lang="en-US" sz="1200" dirty="0"/>
                        <a:t>Confirmation#</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dirty="0"/>
                        <a:t>Reference entered by Supplier </a:t>
                      </a:r>
                    </a:p>
                  </a:txBody>
                  <a:tcPr/>
                </a:tc>
                <a:tc>
                  <a:txBody>
                    <a:bodyPr/>
                    <a:lstStyle/>
                    <a:p>
                      <a:r>
                        <a:rPr lang="en-US" sz="1200" dirty="0"/>
                        <a:t>Yes</a:t>
                      </a:r>
                    </a:p>
                  </a:txBody>
                  <a:tcPr/>
                </a:tc>
                <a:tc>
                  <a:txBody>
                    <a:bodyPr/>
                    <a:lstStyle/>
                    <a:p>
                      <a:r>
                        <a:rPr lang="en-US" sz="1200" dirty="0"/>
                        <a:t>Defaulted if left blank</a:t>
                      </a:r>
                    </a:p>
                  </a:txBody>
                  <a:tcPr/>
                </a:tc>
                <a:extLst>
                  <a:ext uri="{0D108BD9-81ED-4DB2-BD59-A6C34878D82A}">
                    <a16:rowId xmlns:a16="http://schemas.microsoft.com/office/drawing/2014/main" val="3248743233"/>
                  </a:ext>
                </a:extLst>
              </a:tr>
              <a:tr h="278513">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Order Confirmation Header</a:t>
                      </a:r>
                    </a:p>
                  </a:txBody>
                  <a:tcPr/>
                </a:tc>
                <a:tc>
                  <a:txBody>
                    <a:bodyPr/>
                    <a:lstStyle/>
                    <a:p>
                      <a:r>
                        <a:rPr lang="en-US" sz="1200" dirty="0"/>
                        <a:t>Associated Purchase Order#</a:t>
                      </a:r>
                    </a:p>
                  </a:txBody>
                  <a:tcPr/>
                </a:tc>
                <a:tc>
                  <a:txBody>
                    <a:bodyPr/>
                    <a:lstStyle/>
                    <a:p>
                      <a:r>
                        <a:rPr lang="en-US" sz="1200" dirty="0"/>
                        <a:t>Arrow Energy Purchase Order reference</a:t>
                      </a:r>
                    </a:p>
                  </a:txBody>
                  <a:tcPr/>
                </a:tc>
                <a:tc>
                  <a:txBody>
                    <a:bodyPr/>
                    <a:lstStyle/>
                    <a:p>
                      <a:r>
                        <a:rPr lang="en-US" sz="1200" dirty="0"/>
                        <a:t>Prepopulated</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dirty="0"/>
                        <a:t>Arrow Energy ERP</a:t>
                      </a:r>
                    </a:p>
                  </a:txBody>
                  <a:tcPr/>
                </a:tc>
                <a:extLst>
                  <a:ext uri="{0D108BD9-81ED-4DB2-BD59-A6C34878D82A}">
                    <a16:rowId xmlns:a16="http://schemas.microsoft.com/office/drawing/2014/main" val="3110212555"/>
                  </a:ext>
                </a:extLst>
              </a:tr>
              <a:tr h="278513">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Order Confirmation Header</a:t>
                      </a:r>
                    </a:p>
                  </a:txBody>
                  <a:tcPr/>
                </a:tc>
                <a:tc>
                  <a:txBody>
                    <a:bodyPr/>
                    <a:lstStyle/>
                    <a:p>
                      <a:r>
                        <a:rPr lang="en-US" sz="1200" dirty="0"/>
                        <a:t>Arrow Energy</a:t>
                      </a:r>
                    </a:p>
                  </a:txBody>
                  <a:tcPr/>
                </a:tc>
                <a:tc>
                  <a:txBody>
                    <a:bodyPr/>
                    <a:lstStyle/>
                    <a:p>
                      <a:r>
                        <a:rPr lang="en-US" sz="1200" dirty="0"/>
                        <a:t>Arrow Energy name </a:t>
                      </a:r>
                    </a:p>
                  </a:txBody>
                  <a:tcPr/>
                </a:tc>
                <a:tc>
                  <a:txBody>
                    <a:bodyPr/>
                    <a:lstStyle/>
                    <a:p>
                      <a:r>
                        <a:rPr lang="en-US" sz="1200" dirty="0"/>
                        <a:t>Prepopulated</a:t>
                      </a:r>
                    </a:p>
                  </a:txBody>
                  <a:tcPr/>
                </a:tc>
                <a:tc>
                  <a:txBody>
                    <a:bodyPr/>
                    <a:lstStyle/>
                    <a:p>
                      <a:r>
                        <a:rPr lang="en-US" sz="1200" dirty="0"/>
                        <a:t>Arrow Energy ERP</a:t>
                      </a:r>
                    </a:p>
                  </a:txBody>
                  <a:tcPr/>
                </a:tc>
                <a:extLst>
                  <a:ext uri="{0D108BD9-81ED-4DB2-BD59-A6C34878D82A}">
                    <a16:rowId xmlns:a16="http://schemas.microsoft.com/office/drawing/2014/main" val="1782079135"/>
                  </a:ext>
                </a:extLst>
              </a:tr>
              <a:tr h="278513">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Order Confirmation Header</a:t>
                      </a:r>
                    </a:p>
                  </a:txBody>
                  <a:tcPr/>
                </a:tc>
                <a:tc>
                  <a:txBody>
                    <a:bodyPr/>
                    <a:lstStyle/>
                    <a:p>
                      <a:r>
                        <a:rPr lang="en-US" sz="1200" dirty="0"/>
                        <a:t>Supplier Reference</a:t>
                      </a:r>
                    </a:p>
                  </a:txBody>
                  <a:tcPr/>
                </a:tc>
                <a:tc>
                  <a:txBody>
                    <a:bodyPr/>
                    <a:lstStyle/>
                    <a:p>
                      <a:r>
                        <a:rPr lang="en-US" sz="1200" dirty="0"/>
                        <a:t>Supplier Public Reference number (Sales Order Number)</a:t>
                      </a:r>
                    </a:p>
                  </a:txBody>
                  <a:tcPr/>
                </a:tc>
                <a:tc>
                  <a:txBody>
                    <a:bodyPr/>
                    <a:lstStyle/>
                    <a:p>
                      <a:r>
                        <a:rPr lang="en-US" sz="1200" dirty="0"/>
                        <a:t>Optional - TBD</a:t>
                      </a:r>
                    </a:p>
                  </a:txBody>
                  <a:tcPr/>
                </a:tc>
                <a:tc>
                  <a:txBody>
                    <a:bodyPr/>
                    <a:lstStyle/>
                    <a:p>
                      <a:r>
                        <a:rPr lang="en-US" sz="1200" dirty="0"/>
                        <a:t>Free text</a:t>
                      </a:r>
                    </a:p>
                  </a:txBody>
                  <a:tcPr/>
                </a:tc>
                <a:extLst>
                  <a:ext uri="{0D108BD9-81ED-4DB2-BD59-A6C34878D82A}">
                    <a16:rowId xmlns:a16="http://schemas.microsoft.com/office/drawing/2014/main" val="828662091"/>
                  </a:ext>
                </a:extLst>
              </a:tr>
            </a:tbl>
          </a:graphicData>
        </a:graphic>
      </p:graphicFrame>
      <p:sp>
        <p:nvSpPr>
          <p:cNvPr id="7" name="Title 2">
            <a:extLst>
              <a:ext uri="{FF2B5EF4-FFF2-40B4-BE49-F238E27FC236}">
                <a16:creationId xmlns:a16="http://schemas.microsoft.com/office/drawing/2014/main" id="{49948E43-8FE6-4B73-B974-F14B2BC6BCDD}"/>
              </a:ext>
            </a:extLst>
          </p:cNvPr>
          <p:cNvSpPr txBox="1">
            <a:spLocks/>
          </p:cNvSpPr>
          <p:nvPr/>
        </p:nvSpPr>
        <p:spPr bwMode="black">
          <a:xfrm>
            <a:off x="521773" y="505568"/>
            <a:ext cx="11183564" cy="676980"/>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dirty="0"/>
              <a:t>Order Confirmation </a:t>
            </a:r>
            <a:br>
              <a:rPr lang="en-US" dirty="0"/>
            </a:br>
            <a:r>
              <a:rPr lang="en-US" sz="2000" dirty="0">
                <a:solidFill>
                  <a:schemeClr val="accent1"/>
                </a:solidFill>
              </a:rPr>
              <a:t>OC Content</a:t>
            </a:r>
          </a:p>
        </p:txBody>
      </p:sp>
      <p:sp>
        <p:nvSpPr>
          <p:cNvPr id="6" name="Text Placeholder 5">
            <a:extLst>
              <a:ext uri="{FF2B5EF4-FFF2-40B4-BE49-F238E27FC236}">
                <a16:creationId xmlns:a16="http://schemas.microsoft.com/office/drawing/2014/main" id="{26FA06DD-0B98-4207-A5F0-BDCA8DBD5CF1}"/>
              </a:ext>
            </a:extLst>
          </p:cNvPr>
          <p:cNvSpPr txBox="1">
            <a:spLocks noGrp="1"/>
          </p:cNvSpPr>
          <p:nvPr>
            <p:ph type="body" sz="quarter" idx="10"/>
          </p:nvPr>
        </p:nvSpPr>
        <p:spPr>
          <a:xfrm>
            <a:off x="503867" y="3429000"/>
            <a:ext cx="9353938"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b="1" kern="0" dirty="0">
                <a:solidFill>
                  <a:schemeClr val="accent1"/>
                </a:solidFill>
                <a:ea typeface="Arial Unicode MS" pitchFamily="34" charset="-128"/>
                <a:cs typeface="Arial Unicode MS" pitchFamily="34" charset="-128"/>
              </a:rPr>
              <a:t>Note: </a:t>
            </a:r>
            <a:r>
              <a:rPr lang="en-US" sz="1300" kern="0" dirty="0">
                <a:ea typeface="Arial Unicode MS" pitchFamily="34" charset="-128"/>
                <a:cs typeface="Arial Unicode MS" pitchFamily="34" charset="-128"/>
              </a:rPr>
              <a:t>The remaining PO content is available in the embedded Excel file. </a:t>
            </a:r>
          </a:p>
        </p:txBody>
      </p:sp>
      <p:graphicFrame>
        <p:nvGraphicFramePr>
          <p:cNvPr id="9" name="Object 8">
            <a:extLst>
              <a:ext uri="{FF2B5EF4-FFF2-40B4-BE49-F238E27FC236}">
                <a16:creationId xmlns:a16="http://schemas.microsoft.com/office/drawing/2014/main" id="{DF3058CD-E81D-486C-8D4F-52BC5A0ED001}"/>
              </a:ext>
            </a:extLst>
          </p:cNvPr>
          <p:cNvGraphicFramePr>
            <a:graphicFrameLocks noChangeAspect="1"/>
          </p:cNvGraphicFramePr>
          <p:nvPr>
            <p:extLst>
              <p:ext uri="{D42A27DB-BD31-4B8C-83A1-F6EECF244321}">
                <p14:modId xmlns:p14="http://schemas.microsoft.com/office/powerpoint/2010/main" val="261092821"/>
              </p:ext>
            </p:extLst>
          </p:nvPr>
        </p:nvGraphicFramePr>
        <p:xfrm>
          <a:off x="5986677" y="3359124"/>
          <a:ext cx="1385224" cy="1200047"/>
        </p:xfrm>
        <a:graphic>
          <a:graphicData uri="http://schemas.openxmlformats.org/presentationml/2006/ole">
            <mc:AlternateContent xmlns:mc="http://schemas.openxmlformats.org/markup-compatibility/2006">
              <mc:Choice xmlns:v="urn:schemas-microsoft-com:vml" Requires="v">
                <p:oleObj spid="_x0000_s2079" name="Worksheet" showAsIcon="1" r:id="rId4" imgW="914400" imgH="792360" progId="Excel.Sheet.12">
                  <p:embed/>
                </p:oleObj>
              </mc:Choice>
              <mc:Fallback>
                <p:oleObj name="Worksheet" showAsIcon="1" r:id="rId4" imgW="914400" imgH="792360" progId="Excel.Sheet.12">
                  <p:embed/>
                  <p:pic>
                    <p:nvPicPr>
                      <p:cNvPr id="9" name="Object 8">
                        <a:extLst>
                          <a:ext uri="{FF2B5EF4-FFF2-40B4-BE49-F238E27FC236}">
                            <a16:creationId xmlns:a16="http://schemas.microsoft.com/office/drawing/2014/main" id="{DF3058CD-E81D-486C-8D4F-52BC5A0ED001}"/>
                          </a:ext>
                        </a:extLst>
                      </p:cNvPr>
                      <p:cNvPicPr/>
                      <p:nvPr/>
                    </p:nvPicPr>
                    <p:blipFill>
                      <a:blip r:embed="rId5"/>
                      <a:stretch>
                        <a:fillRect/>
                      </a:stretch>
                    </p:blipFill>
                    <p:spPr>
                      <a:xfrm>
                        <a:off x="5986677" y="3359124"/>
                        <a:ext cx="1385224" cy="1200047"/>
                      </a:xfrm>
                      <a:prstGeom prst="rect">
                        <a:avLst/>
                      </a:prstGeom>
                    </p:spPr>
                  </p:pic>
                </p:oleObj>
              </mc:Fallback>
            </mc:AlternateContent>
          </a:graphicData>
        </a:graphic>
      </p:graphicFrame>
    </p:spTree>
    <p:extLst>
      <p:ext uri="{BB962C8B-B14F-4D97-AF65-F5344CB8AC3E}">
        <p14:creationId xmlns:p14="http://schemas.microsoft.com/office/powerpoint/2010/main" val="3965386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title"/>
          </p:nvPr>
        </p:nvSpPr>
        <p:spPr>
          <a:xfrm>
            <a:off x="503870" y="504000"/>
            <a:ext cx="11183564" cy="369332"/>
          </a:xfrm>
        </p:spPr>
        <p:txBody>
          <a:bodyPr vert="horz" wrap="square" lIns="0" tIns="0" rIns="0" bIns="0" rtlCol="0" anchor="t" anchorCtr="0">
            <a:normAutofit fontScale="90000"/>
          </a:bodyPr>
          <a:lstStyle/>
          <a:p>
            <a:pPr>
              <a:lnSpc>
                <a:spcPct val="90000"/>
              </a:lnSpc>
            </a:pPr>
            <a:r>
              <a:rPr lang="en-US" sz="4000" dirty="0">
                <a:solidFill>
                  <a:schemeClr val="accent1"/>
                </a:solidFill>
              </a:rPr>
              <a:t>Advanced Shipping Notification</a:t>
            </a:r>
            <a:br>
              <a:rPr lang="en-US" sz="4000" dirty="0">
                <a:solidFill>
                  <a:schemeClr val="accent1"/>
                </a:solidFill>
              </a:rPr>
            </a:br>
            <a:r>
              <a:rPr lang="en-US" sz="2800" dirty="0"/>
              <a:t>I</a:t>
            </a:r>
            <a:r>
              <a:rPr lang="en-US" sz="2800" dirty="0">
                <a:solidFill>
                  <a:srgbClr val="000000"/>
                </a:solidFill>
              </a:rPr>
              <a:t>n this Chapter You Will Learn About …</a:t>
            </a:r>
          </a:p>
        </p:txBody>
      </p:sp>
      <p:graphicFrame>
        <p:nvGraphicFramePr>
          <p:cNvPr id="5" name="TextBox 2">
            <a:extLst>
              <a:ext uri="{FF2B5EF4-FFF2-40B4-BE49-F238E27FC236}">
                <a16:creationId xmlns:a16="http://schemas.microsoft.com/office/drawing/2014/main" id="{AD4378CD-D0A4-4AD3-B93E-C35D7203704F}"/>
              </a:ext>
            </a:extLst>
          </p:cNvPr>
          <p:cNvGraphicFramePr/>
          <p:nvPr>
            <p:extLst>
              <p:ext uri="{D42A27DB-BD31-4B8C-83A1-F6EECF244321}">
                <p14:modId xmlns:p14="http://schemas.microsoft.com/office/powerpoint/2010/main" val="2440944261"/>
              </p:ext>
            </p:extLst>
          </p:nvPr>
        </p:nvGraphicFramePr>
        <p:xfrm>
          <a:off x="503869" y="1620000"/>
          <a:ext cx="11182288" cy="471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065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a:xfrm>
            <a:off x="6158945" y="1479423"/>
            <a:ext cx="5071308" cy="4983525"/>
          </a:xfrm>
        </p:spPr>
        <p:txBody>
          <a:bodyPr>
            <a:normAutofit/>
          </a:bodyPr>
          <a:lstStyle/>
          <a:p>
            <a:pPr defTabSz="1219444">
              <a:spcBef>
                <a:spcPts val="1400"/>
              </a:spcBef>
              <a:buSzPct val="100000"/>
            </a:pPr>
            <a:r>
              <a:rPr lang="en-AU" sz="1200" b="1" dirty="0">
                <a:solidFill>
                  <a:schemeClr val="accent1"/>
                </a:solidFill>
              </a:rPr>
              <a:t>WHY TO USE ASN?</a:t>
            </a:r>
          </a:p>
          <a:p>
            <a:pPr defTabSz="1219444">
              <a:spcBef>
                <a:spcPts val="600"/>
              </a:spcBef>
              <a:buSzPct val="100000"/>
            </a:pPr>
            <a:r>
              <a:rPr lang="en-AU" sz="1100" dirty="0"/>
              <a:t>Advanced Shipping Notifications improve the efficiency and quality of the goods receipt / delivery process. By sending as much information as possible before the actual event the Supplier and Buyer can better align their mutual processes.</a:t>
            </a:r>
          </a:p>
          <a:p>
            <a:pPr defTabSz="1219444">
              <a:spcBef>
                <a:spcPts val="600"/>
              </a:spcBef>
              <a:buSzPct val="100000"/>
            </a:pPr>
            <a:r>
              <a:rPr lang="en-AU" sz="1100" dirty="0"/>
              <a:t>The buyer can prepare and notify employees of the imminent arrival of goods and data quality will be higher as manual re-entry of data is avoided. This will have an impact on the following aspects of doing your business:</a:t>
            </a:r>
          </a:p>
          <a:p>
            <a:pPr marL="285750" indent="-285750" defTabSz="1219444">
              <a:spcBef>
                <a:spcPts val="600"/>
              </a:spcBef>
              <a:buSzPct val="100000"/>
              <a:buFont typeface="Arial" panose="020B0604020202020204" pitchFamily="34" charset="0"/>
              <a:buChar char="•"/>
            </a:pPr>
            <a:r>
              <a:rPr lang="en-AU" sz="1100" dirty="0"/>
              <a:t>Planning</a:t>
            </a:r>
          </a:p>
          <a:p>
            <a:pPr marL="351360" lvl="1" indent="-171450" defTabSz="1219444">
              <a:buFont typeface="Arial" panose="020B0604020202020204" pitchFamily="34" charset="0"/>
              <a:buChar char="•"/>
            </a:pPr>
            <a:r>
              <a:rPr lang="en-AU" sz="1100" dirty="0"/>
              <a:t>Gate, Parking space, Dock, etc. can be reserved for the delivering truck.</a:t>
            </a:r>
          </a:p>
          <a:p>
            <a:pPr marL="351360" lvl="1" indent="-171450" defTabSz="1219444">
              <a:buFont typeface="Arial" panose="020B0604020202020204" pitchFamily="34" charset="0"/>
              <a:buChar char="•"/>
            </a:pPr>
            <a:r>
              <a:rPr lang="en-AU" sz="1100" dirty="0"/>
              <a:t>Special unloading and Quality Assurance persons and </a:t>
            </a:r>
            <a:r>
              <a:rPr lang="en-AU" sz="1100" dirty="0" err="1"/>
              <a:t>equipments</a:t>
            </a:r>
            <a:r>
              <a:rPr lang="en-AU" sz="1100" dirty="0"/>
              <a:t>, floor and rack space can be prepared.</a:t>
            </a:r>
          </a:p>
          <a:p>
            <a:pPr marL="351360" lvl="1" indent="-171450" defTabSz="1219444">
              <a:buFont typeface="Arial" panose="020B0604020202020204" pitchFamily="34" charset="0"/>
              <a:buChar char="•"/>
            </a:pPr>
            <a:r>
              <a:rPr lang="en-AU" sz="1100" dirty="0"/>
              <a:t>In case of any bottlenecks, the supplier and buyer can align and adjust the shipment beforehand. </a:t>
            </a:r>
          </a:p>
          <a:p>
            <a:pPr marL="171450" indent="-171450" defTabSz="1219444">
              <a:spcBef>
                <a:spcPts val="600"/>
              </a:spcBef>
              <a:buSzPct val="100000"/>
              <a:buFont typeface="Arial" panose="020B0604020202020204" pitchFamily="34" charset="0"/>
              <a:buChar char="•"/>
            </a:pPr>
            <a:r>
              <a:rPr lang="en-AU" sz="1100" dirty="0"/>
              <a:t>Execution</a:t>
            </a:r>
          </a:p>
          <a:p>
            <a:pPr marL="351360" lvl="1" indent="-171450" defTabSz="1219444">
              <a:buFont typeface="Arial" panose="020B0604020202020204" pitchFamily="34" charset="0"/>
              <a:buChar char="•"/>
            </a:pPr>
            <a:r>
              <a:rPr lang="en-AU" sz="1100" dirty="0"/>
              <a:t>The time it takes to do the actual delivery will be shorter as everything will be already in place and most of the information that a buyer collects during goods receipt is already available. E.g. packaging, serial numbers, batches, etc. </a:t>
            </a:r>
          </a:p>
          <a:p>
            <a:pPr marL="171450" indent="-171450" defTabSz="1219444">
              <a:spcBef>
                <a:spcPts val="600"/>
              </a:spcBef>
              <a:buSzPct val="100000"/>
              <a:buFont typeface="Arial" panose="020B0604020202020204" pitchFamily="34" charset="0"/>
              <a:buChar char="•"/>
            </a:pPr>
            <a:r>
              <a:rPr lang="en-AU" sz="1100" dirty="0"/>
              <a:t>Administration</a:t>
            </a:r>
          </a:p>
          <a:p>
            <a:pPr marL="351360" lvl="1" indent="-171450" defTabSz="1219444">
              <a:buFont typeface="Arial" panose="020B0604020202020204" pitchFamily="34" charset="0"/>
              <a:buChar char="•"/>
            </a:pPr>
            <a:r>
              <a:rPr lang="en-AU" sz="1100" dirty="0"/>
              <a:t>Since both the supplier and the buyer will have transparency and share the same administrative data there will be less differences that need to be clarified afterwards.  </a:t>
            </a:r>
          </a:p>
        </p:txBody>
      </p:sp>
      <p:sp>
        <p:nvSpPr>
          <p:cNvPr id="4" name="Title"/>
          <p:cNvSpPr>
            <a:spLocks noGrp="1"/>
          </p:cNvSpPr>
          <p:nvPr>
            <p:ph type="title"/>
          </p:nvPr>
        </p:nvSpPr>
        <p:spPr>
          <a:xfrm>
            <a:off x="503869" y="429194"/>
            <a:ext cx="11183564" cy="677108"/>
          </a:xfrm>
        </p:spPr>
        <p:txBody>
          <a:bodyPr/>
          <a:lstStyle/>
          <a:p>
            <a:r>
              <a:rPr lang="en-US" sz="2400" dirty="0"/>
              <a:t>Advanced Shipping Notification</a:t>
            </a:r>
            <a:br>
              <a:rPr lang="en-US" dirty="0"/>
            </a:br>
            <a:r>
              <a:rPr lang="en-US" sz="2000" dirty="0">
                <a:solidFill>
                  <a:schemeClr val="accent1"/>
                </a:solidFill>
              </a:rPr>
              <a:t>General Considerations</a:t>
            </a:r>
            <a:endParaRPr lang="en-US" sz="2000" b="0" dirty="0">
              <a:solidFill>
                <a:schemeClr val="accent1"/>
              </a:solidFill>
            </a:endParaRPr>
          </a:p>
        </p:txBody>
      </p:sp>
      <p:sp>
        <p:nvSpPr>
          <p:cNvPr id="5" name="Text Placeholder">
            <a:extLst>
              <a:ext uri="{FF2B5EF4-FFF2-40B4-BE49-F238E27FC236}">
                <a16:creationId xmlns:a16="http://schemas.microsoft.com/office/drawing/2014/main" id="{A53E65AC-73FB-48CC-B9DD-071D6AEBB588}"/>
              </a:ext>
            </a:extLst>
          </p:cNvPr>
          <p:cNvSpPr txBox="1">
            <a:spLocks/>
          </p:cNvSpPr>
          <p:nvPr/>
        </p:nvSpPr>
        <p:spPr bwMode="black">
          <a:xfrm>
            <a:off x="503869" y="1479423"/>
            <a:ext cx="5071308" cy="4983525"/>
          </a:xfrm>
          <a:prstGeom prst="rect">
            <a:avLst/>
          </a:prstGeom>
        </p:spPr>
        <p:txBody>
          <a:bodyPr vert="horz" lIns="0" tIns="0" rIns="0" bIns="0" rtlCol="0">
            <a:normAutofit/>
          </a:bodyPr>
          <a:lstStyle>
            <a:lvl1pPr marL="0" indent="0" algn="l" defTabSz="1088231" rtl="0" eaLnBrk="1" latinLnBrk="0" hangingPunct="1">
              <a:spcBef>
                <a:spcPts val="1799"/>
              </a:spcBef>
              <a:buClr>
                <a:schemeClr val="accent1"/>
              </a:buClr>
              <a:buSzPct val="80000"/>
              <a:buFontTx/>
              <a:buNone/>
              <a:defRPr sz="1999" b="0" kern="1200">
                <a:solidFill>
                  <a:schemeClr val="tx1"/>
                </a:solidFill>
                <a:latin typeface="+mn-lt"/>
                <a:ea typeface="+mn-ea"/>
                <a:cs typeface="+mn-cs"/>
              </a:defRPr>
            </a:lvl1pPr>
            <a:lvl2pPr marL="179910" indent="-179910" algn="l" defTabSz="1088231" rtl="0" eaLnBrk="1" latinLnBrk="0" hangingPunct="1">
              <a:spcBef>
                <a:spcPts val="600"/>
              </a:spcBef>
              <a:buClr>
                <a:schemeClr val="accent1"/>
              </a:buClr>
              <a:buSzPct val="100000"/>
              <a:buFont typeface="Wingdings" pitchFamily="2" charset="2"/>
              <a:buChar char="§"/>
              <a:defRPr sz="1799" kern="1200">
                <a:solidFill>
                  <a:schemeClr val="tx1"/>
                </a:solidFill>
                <a:latin typeface="+mn-lt"/>
                <a:ea typeface="+mn-ea"/>
                <a:cs typeface="+mn-cs"/>
              </a:defRPr>
            </a:lvl2pPr>
            <a:lvl3pPr marL="358667" indent="-179334" algn="l" defTabSz="1088231" rtl="0" eaLnBrk="1" latinLnBrk="0" hangingPunct="1">
              <a:spcBef>
                <a:spcPts val="300"/>
              </a:spcBef>
              <a:buClr>
                <a:schemeClr val="tx1"/>
              </a:buClr>
              <a:buSzPct val="100000"/>
              <a:buFont typeface="Arial" panose="020B0604020202020204" pitchFamily="34" charset="0"/>
              <a:buChar char="–"/>
              <a:defRPr lang="en-US" sz="1799" kern="1200" noProof="0" dirty="0" smtClean="0">
                <a:solidFill>
                  <a:schemeClr val="tx1"/>
                </a:solidFill>
                <a:latin typeface="+mn-lt"/>
                <a:ea typeface="+mn-ea"/>
                <a:cs typeface="+mn-cs"/>
              </a:defRPr>
            </a:lvl3pPr>
            <a:lvl4pPr marL="539730" indent="-179910" algn="l" defTabSz="1088231"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a:lstStyle>
          <a:p>
            <a:pPr defTabSz="1219444">
              <a:spcBef>
                <a:spcPts val="1400"/>
              </a:spcBef>
              <a:buSzPct val="100000"/>
            </a:pPr>
            <a:r>
              <a:rPr lang="en-AU" sz="1200" b="1" dirty="0">
                <a:solidFill>
                  <a:schemeClr val="accent1"/>
                </a:solidFill>
              </a:rPr>
              <a:t>WHAT IS ASN?</a:t>
            </a:r>
          </a:p>
          <a:p>
            <a:pPr defTabSz="1219444">
              <a:spcBef>
                <a:spcPts val="600"/>
              </a:spcBef>
              <a:buSzPct val="100000"/>
            </a:pPr>
            <a:r>
              <a:rPr lang="en-AU" sz="1100" dirty="0"/>
              <a:t>An Advanced Shipping Notification is a packet of information containing details about an imminent delivery. The information is prepared by the Supplier and shared with the buyer to smoothen and improve the quality of the actual delivery event.</a:t>
            </a:r>
          </a:p>
          <a:p>
            <a:pPr defTabSz="1219444">
              <a:spcBef>
                <a:spcPts val="600"/>
              </a:spcBef>
              <a:buSzPct val="100000"/>
            </a:pPr>
            <a:r>
              <a:rPr lang="en-AU" sz="1100" dirty="0"/>
              <a:t>It can contain details about:</a:t>
            </a:r>
          </a:p>
          <a:p>
            <a:pPr marL="171450" indent="-171450" defTabSz="1219444">
              <a:spcBef>
                <a:spcPts val="600"/>
              </a:spcBef>
              <a:buSzPct val="100000"/>
              <a:buFont typeface="Arial" panose="020B0604020202020204" pitchFamily="34" charset="0"/>
              <a:buChar char="•"/>
            </a:pPr>
            <a:r>
              <a:rPr lang="en-AU" sz="1100" dirty="0"/>
              <a:t>Related documents like purchase orders and confirmations.</a:t>
            </a:r>
          </a:p>
          <a:p>
            <a:pPr marL="171450" indent="-171450" defTabSz="1219444">
              <a:spcBef>
                <a:spcPts val="600"/>
              </a:spcBef>
              <a:buSzPct val="100000"/>
              <a:buFont typeface="Arial" panose="020B0604020202020204" pitchFamily="34" charset="0"/>
              <a:buChar char="•"/>
            </a:pPr>
            <a:r>
              <a:rPr lang="en-AU" sz="1100" dirty="0"/>
              <a:t>Delivery time, place, vehicle and driver information.</a:t>
            </a:r>
          </a:p>
          <a:p>
            <a:pPr marL="171450" indent="-171450" defTabSz="1219444">
              <a:spcBef>
                <a:spcPts val="600"/>
              </a:spcBef>
              <a:buSzPct val="100000"/>
              <a:buFont typeface="Arial" panose="020B0604020202020204" pitchFamily="34" charset="0"/>
              <a:buChar char="•"/>
            </a:pPr>
            <a:r>
              <a:rPr lang="en-AU" sz="1100" dirty="0"/>
              <a:t>Type and identification of the packaging materials</a:t>
            </a:r>
          </a:p>
          <a:p>
            <a:pPr marL="171450" indent="-171450" defTabSz="1219444">
              <a:spcBef>
                <a:spcPts val="600"/>
              </a:spcBef>
              <a:buSzPct val="100000"/>
              <a:buFont typeface="Arial" panose="020B0604020202020204" pitchFamily="34" charset="0"/>
              <a:buChar char="•"/>
            </a:pPr>
            <a:r>
              <a:rPr lang="en-AU" sz="1100" dirty="0"/>
              <a:t>Identification information of the goods to be delivered like batches and / or serial numbers.</a:t>
            </a:r>
          </a:p>
          <a:p>
            <a:pPr marL="171450" indent="-171450" defTabSz="1219444">
              <a:spcBef>
                <a:spcPts val="600"/>
              </a:spcBef>
              <a:buSzPct val="100000"/>
              <a:buFont typeface="Arial" panose="020B0604020202020204" pitchFamily="34" charset="0"/>
              <a:buChar char="•"/>
            </a:pPr>
            <a:endParaRPr lang="en-AU" sz="1100" dirty="0"/>
          </a:p>
          <a:p>
            <a:pPr defTabSz="1219444">
              <a:spcBef>
                <a:spcPts val="600"/>
              </a:spcBef>
              <a:buSzPct val="100000"/>
            </a:pPr>
            <a:r>
              <a:rPr lang="en-AU" sz="1200" b="1" dirty="0">
                <a:solidFill>
                  <a:schemeClr val="accent1"/>
                </a:solidFill>
              </a:rPr>
              <a:t>WHEN TO USE IT?</a:t>
            </a:r>
          </a:p>
          <a:p>
            <a:pPr defTabSz="1219444">
              <a:spcBef>
                <a:spcPts val="600"/>
              </a:spcBef>
              <a:buSzPct val="100000"/>
            </a:pPr>
            <a:r>
              <a:rPr lang="en-AU" sz="1100" dirty="0"/>
              <a:t>The word advanced can be confusing as it has multiple meanings. The way it should be understood in this context is before the actual event.</a:t>
            </a:r>
          </a:p>
          <a:p>
            <a:pPr defTabSz="1219444">
              <a:spcBef>
                <a:spcPts val="600"/>
              </a:spcBef>
              <a:buSzPct val="100000"/>
            </a:pPr>
            <a:r>
              <a:rPr lang="en-AU" sz="1100" dirty="0"/>
              <a:t>By sending the information as early as possible, you maximize the time for preparing and finetuning of the delivery event.</a:t>
            </a:r>
          </a:p>
          <a:p>
            <a:pPr defTabSz="1219444">
              <a:spcBef>
                <a:spcPts val="600"/>
              </a:spcBef>
              <a:buSzPct val="100000"/>
            </a:pPr>
            <a:r>
              <a:rPr lang="en-AU" sz="1100" dirty="0"/>
              <a:t>To reap the most mutual benefits of the information exchange, timeliness is very important. The sooner ASN is created the better it will serve its goals. </a:t>
            </a:r>
          </a:p>
          <a:p>
            <a:pPr defTabSz="1219444">
              <a:spcBef>
                <a:spcPts val="600"/>
              </a:spcBef>
              <a:buSzPct val="100000"/>
            </a:pPr>
            <a:endParaRPr lang="en-AU" sz="1100" dirty="0"/>
          </a:p>
        </p:txBody>
      </p:sp>
    </p:spTree>
    <p:extLst>
      <p:ext uri="{BB962C8B-B14F-4D97-AF65-F5344CB8AC3E}">
        <p14:creationId xmlns:p14="http://schemas.microsoft.com/office/powerpoint/2010/main" val="1125655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CAE891-16F3-405E-AA2D-6982F8843F60}"/>
              </a:ext>
            </a:extLst>
          </p:cNvPr>
          <p:cNvSpPr txBox="1"/>
          <p:nvPr/>
        </p:nvSpPr>
        <p:spPr>
          <a:xfrm>
            <a:off x="503869" y="1474619"/>
            <a:ext cx="7166438" cy="4047262"/>
          </a:xfrm>
          <a:prstGeom prst="rect">
            <a:avLst/>
          </a:prstGeom>
          <a:noFill/>
        </p:spPr>
        <p:txBody>
          <a:bodyPr wrap="square" lIns="0" tIns="0" rIns="0" bIns="0" rtlCol="0">
            <a:spAutoFit/>
          </a:bodyPr>
          <a:lstStyle/>
          <a:p>
            <a:pPr marL="0" lvl="1">
              <a:spcBef>
                <a:spcPts val="600"/>
              </a:spcBef>
              <a:buClr>
                <a:schemeClr val="accent1"/>
              </a:buClr>
            </a:pPr>
            <a:r>
              <a:rPr lang="en-US" sz="1300" dirty="0">
                <a:cs typeface="Arial" pitchFamily="34" charset="0"/>
              </a:rPr>
              <a:t>Ariba Network provides multiple options to maintain ASN.</a:t>
            </a:r>
          </a:p>
          <a:p>
            <a:pPr marL="0" lvl="1">
              <a:spcBef>
                <a:spcPts val="600"/>
              </a:spcBef>
              <a:buClr>
                <a:schemeClr val="accent1"/>
              </a:buClr>
            </a:pPr>
            <a:endParaRPr lang="ru-RU" sz="1300" dirty="0">
              <a:cs typeface="Arial" pitchFamily="34" charset="0"/>
            </a:endParaRPr>
          </a:p>
          <a:p>
            <a:pPr marL="228600" lvl="1" indent="-228600">
              <a:spcBef>
                <a:spcPts val="600"/>
              </a:spcBef>
              <a:buClr>
                <a:schemeClr val="accent1"/>
              </a:buClr>
              <a:buAutoNum type="arabicPeriod"/>
            </a:pPr>
            <a:r>
              <a:rPr lang="en-US" sz="1300" b="1" dirty="0"/>
              <a:t>Individual PO management. </a:t>
            </a:r>
          </a:p>
          <a:p>
            <a:pPr marL="0" lvl="1">
              <a:spcBef>
                <a:spcPts val="600"/>
              </a:spcBef>
              <a:buClr>
                <a:schemeClr val="accent1"/>
              </a:buClr>
            </a:pPr>
            <a:r>
              <a:rPr lang="en-US" sz="1300" dirty="0">
                <a:cs typeface="Arial" pitchFamily="34" charset="0"/>
              </a:rPr>
              <a:t>With a low volume of POs, you may simply go to the PO and click the Create shipping notice button that will allow you to fill individual shipment notification per PO.</a:t>
            </a:r>
          </a:p>
          <a:p>
            <a:pPr marL="0" lvl="1">
              <a:spcBef>
                <a:spcPts val="600"/>
              </a:spcBef>
              <a:buClr>
                <a:schemeClr val="accent1"/>
              </a:buClr>
            </a:pPr>
            <a:endParaRPr lang="en-US" sz="1300" dirty="0">
              <a:cs typeface="Arial" pitchFamily="34" charset="0"/>
            </a:endParaRPr>
          </a:p>
          <a:p>
            <a:pPr marL="228600" lvl="2" indent="-228600">
              <a:spcBef>
                <a:spcPts val="600"/>
              </a:spcBef>
              <a:buClr>
                <a:schemeClr val="accent1"/>
              </a:buClr>
              <a:buFont typeface="+mj-lt"/>
              <a:buAutoNum type="arabicPeriod" startAt="2"/>
            </a:pPr>
            <a:r>
              <a:rPr lang="en-US" sz="1300" b="1" dirty="0"/>
              <a:t>Multiple PO’s management.</a:t>
            </a:r>
          </a:p>
          <a:p>
            <a:pPr marL="0" lvl="2">
              <a:spcBef>
                <a:spcPts val="600"/>
              </a:spcBef>
              <a:buClr>
                <a:schemeClr val="accent1"/>
              </a:buClr>
            </a:pPr>
            <a:r>
              <a:rPr lang="en-US" sz="1300" dirty="0">
                <a:cs typeface="Arial" pitchFamily="34" charset="0"/>
              </a:rPr>
              <a:t>In case of multiple lines of POs to be shipped, you should use the tab </a:t>
            </a:r>
            <a:r>
              <a:rPr lang="en-US" sz="1300" b="1" dirty="0">
                <a:cs typeface="Arial" pitchFamily="34" charset="0"/>
              </a:rPr>
              <a:t>Items to Ship</a:t>
            </a:r>
            <a:r>
              <a:rPr lang="en-US" sz="1300" dirty="0">
                <a:cs typeface="Arial" pitchFamily="34" charset="0"/>
              </a:rPr>
              <a:t> for a one-step action.</a:t>
            </a:r>
          </a:p>
          <a:p>
            <a:pPr marL="0" lvl="2">
              <a:spcBef>
                <a:spcPts val="600"/>
              </a:spcBef>
              <a:buClr>
                <a:schemeClr val="accent1"/>
              </a:buClr>
            </a:pPr>
            <a:endParaRPr lang="en-US" sz="1300" dirty="0">
              <a:cs typeface="Arial" pitchFamily="34" charset="0"/>
            </a:endParaRPr>
          </a:p>
          <a:p>
            <a:pPr marL="228600" lvl="2" indent="-228600">
              <a:spcBef>
                <a:spcPts val="600"/>
              </a:spcBef>
              <a:buClr>
                <a:schemeClr val="accent1"/>
              </a:buClr>
              <a:buFont typeface="+mj-lt"/>
              <a:buAutoNum type="arabicPeriod" startAt="3"/>
            </a:pPr>
            <a:r>
              <a:rPr lang="en-US" sz="1300" b="1" dirty="0"/>
              <a:t>Mass shipping notification upload.</a:t>
            </a:r>
          </a:p>
          <a:p>
            <a:pPr marL="0" lvl="2">
              <a:spcBef>
                <a:spcPts val="600"/>
              </a:spcBef>
              <a:buClr>
                <a:schemeClr val="accent1"/>
              </a:buClr>
            </a:pPr>
            <a:r>
              <a:rPr lang="en-US" sz="1300" dirty="0">
                <a:cs typeface="Arial" pitchFamily="34" charset="0"/>
              </a:rPr>
              <a:t>In case of a high number of PO lines to be shipped, you may choose to notify via mass notification (file upload).</a:t>
            </a:r>
          </a:p>
          <a:p>
            <a:pPr marL="0" lvl="2">
              <a:spcBef>
                <a:spcPts val="600"/>
              </a:spcBef>
              <a:buClr>
                <a:schemeClr val="accent1"/>
              </a:buClr>
            </a:pPr>
            <a:endParaRPr lang="en-US" sz="1300" dirty="0">
              <a:cs typeface="Arial" pitchFamily="34" charset="0"/>
            </a:endParaRPr>
          </a:p>
          <a:p>
            <a:pPr marL="228600" lvl="2" indent="-228600">
              <a:spcBef>
                <a:spcPts val="600"/>
              </a:spcBef>
              <a:buClr>
                <a:schemeClr val="accent1"/>
              </a:buClr>
              <a:buFont typeface="+mj-lt"/>
              <a:buAutoNum type="arabicPeriod" startAt="3"/>
            </a:pPr>
            <a:endParaRPr lang="en-US" sz="1300" b="1" dirty="0"/>
          </a:p>
          <a:p>
            <a:pPr marL="639150" lvl="3" indent="-285750">
              <a:spcBef>
                <a:spcPts val="0"/>
              </a:spcBef>
              <a:spcAft>
                <a:spcPts val="600"/>
              </a:spcAft>
              <a:buClr>
                <a:schemeClr val="accent1">
                  <a:lumMod val="60000"/>
                  <a:lumOff val="40000"/>
                </a:schemeClr>
              </a:buClr>
              <a:buFont typeface="Wingdings" panose="05000000000000000000" pitchFamily="2" charset="2"/>
              <a:buChar char="q"/>
            </a:pPr>
            <a:endParaRPr lang="en-US" sz="1300" dirty="0"/>
          </a:p>
        </p:txBody>
      </p:sp>
      <p:sp>
        <p:nvSpPr>
          <p:cNvPr id="7" name="Title">
            <a:extLst>
              <a:ext uri="{FF2B5EF4-FFF2-40B4-BE49-F238E27FC236}">
                <a16:creationId xmlns:a16="http://schemas.microsoft.com/office/drawing/2014/main" id="{F7559564-8237-4E5C-AFEE-9BDBD90FFB50}"/>
              </a:ext>
            </a:extLst>
          </p:cNvPr>
          <p:cNvSpPr txBox="1">
            <a:spLocks/>
          </p:cNvSpPr>
          <p:nvPr/>
        </p:nvSpPr>
        <p:spPr bwMode="black">
          <a:xfrm>
            <a:off x="503869" y="429194"/>
            <a:ext cx="11183564" cy="677108"/>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en-US" sz="2400" dirty="0"/>
              <a:t>Advanced Shipping Notification</a:t>
            </a:r>
            <a:br>
              <a:rPr lang="en-US" dirty="0"/>
            </a:br>
            <a:r>
              <a:rPr lang="en-US" sz="2000" dirty="0">
                <a:solidFill>
                  <a:schemeClr val="accent1"/>
                </a:solidFill>
              </a:rPr>
              <a:t>Allowed Actions</a:t>
            </a:r>
            <a:endParaRPr lang="en-US" sz="2000" b="0" dirty="0">
              <a:solidFill>
                <a:schemeClr val="accent1"/>
              </a:solidFill>
            </a:endParaRPr>
          </a:p>
        </p:txBody>
      </p:sp>
    </p:spTree>
    <p:extLst>
      <p:ext uri="{BB962C8B-B14F-4D97-AF65-F5344CB8AC3E}">
        <p14:creationId xmlns:p14="http://schemas.microsoft.com/office/powerpoint/2010/main" val="1457766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37B6837-42A6-4DAC-887F-6C4D8DB345FA}"/>
              </a:ext>
            </a:extLst>
          </p:cNvPr>
          <p:cNvPicPr>
            <a:picLocks noChangeAspect="1"/>
          </p:cNvPicPr>
          <p:nvPr/>
        </p:nvPicPr>
        <p:blipFill>
          <a:blip r:embed="rId3"/>
          <a:stretch>
            <a:fillRect/>
          </a:stretch>
        </p:blipFill>
        <p:spPr>
          <a:xfrm>
            <a:off x="5566267" y="5805924"/>
            <a:ext cx="2877883" cy="901425"/>
          </a:xfrm>
          <a:prstGeom prst="rect">
            <a:avLst/>
          </a:prstGeom>
          <a:ln>
            <a:solidFill>
              <a:schemeClr val="bg2"/>
            </a:solidFill>
          </a:ln>
        </p:spPr>
      </p:pic>
      <p:pic>
        <p:nvPicPr>
          <p:cNvPr id="7" name="Picture 6">
            <a:extLst>
              <a:ext uri="{FF2B5EF4-FFF2-40B4-BE49-F238E27FC236}">
                <a16:creationId xmlns:a16="http://schemas.microsoft.com/office/drawing/2014/main" id="{9D198357-AB63-435F-874F-8858E0A0840D}"/>
              </a:ext>
            </a:extLst>
          </p:cNvPr>
          <p:cNvPicPr>
            <a:picLocks noChangeAspect="1"/>
          </p:cNvPicPr>
          <p:nvPr/>
        </p:nvPicPr>
        <p:blipFill>
          <a:blip r:embed="rId4"/>
          <a:stretch>
            <a:fillRect/>
          </a:stretch>
        </p:blipFill>
        <p:spPr>
          <a:xfrm>
            <a:off x="5566267" y="3763214"/>
            <a:ext cx="6273309" cy="1534781"/>
          </a:xfrm>
          <a:prstGeom prst="rect">
            <a:avLst/>
          </a:prstGeom>
          <a:ln>
            <a:solidFill>
              <a:schemeClr val="bg2"/>
            </a:solidFill>
          </a:ln>
        </p:spPr>
      </p:pic>
      <p:pic>
        <p:nvPicPr>
          <p:cNvPr id="9" name="Picture 8">
            <a:extLst>
              <a:ext uri="{FF2B5EF4-FFF2-40B4-BE49-F238E27FC236}">
                <a16:creationId xmlns:a16="http://schemas.microsoft.com/office/drawing/2014/main" id="{3B4AB865-8588-4C7E-A5CD-6332A5F28D78}"/>
              </a:ext>
            </a:extLst>
          </p:cNvPr>
          <p:cNvPicPr>
            <a:picLocks noChangeAspect="1"/>
          </p:cNvPicPr>
          <p:nvPr/>
        </p:nvPicPr>
        <p:blipFill>
          <a:blip r:embed="rId5"/>
          <a:stretch>
            <a:fillRect/>
          </a:stretch>
        </p:blipFill>
        <p:spPr>
          <a:xfrm>
            <a:off x="11053558" y="5277229"/>
            <a:ext cx="863615" cy="368734"/>
          </a:xfrm>
          <a:prstGeom prst="rect">
            <a:avLst/>
          </a:prstGeom>
          <a:ln>
            <a:solidFill>
              <a:schemeClr val="bg2"/>
            </a:solidFill>
          </a:ln>
        </p:spPr>
      </p:pic>
      <p:pic>
        <p:nvPicPr>
          <p:cNvPr id="10" name="Picture 9">
            <a:extLst>
              <a:ext uri="{FF2B5EF4-FFF2-40B4-BE49-F238E27FC236}">
                <a16:creationId xmlns:a16="http://schemas.microsoft.com/office/drawing/2014/main" id="{CB6FE856-37C9-4225-AADF-3192B18C1D0D}"/>
              </a:ext>
            </a:extLst>
          </p:cNvPr>
          <p:cNvPicPr>
            <a:picLocks noChangeAspect="1"/>
          </p:cNvPicPr>
          <p:nvPr/>
        </p:nvPicPr>
        <p:blipFill>
          <a:blip r:embed="rId6"/>
          <a:stretch>
            <a:fillRect/>
          </a:stretch>
        </p:blipFill>
        <p:spPr>
          <a:xfrm>
            <a:off x="5566267" y="5297995"/>
            <a:ext cx="1683835" cy="437150"/>
          </a:xfrm>
          <a:prstGeom prst="rect">
            <a:avLst/>
          </a:prstGeom>
          <a:ln>
            <a:solidFill>
              <a:schemeClr val="bg2"/>
            </a:solidFill>
          </a:ln>
        </p:spPr>
      </p:pic>
      <p:pic>
        <p:nvPicPr>
          <p:cNvPr id="6" name="Picture 5">
            <a:extLst>
              <a:ext uri="{FF2B5EF4-FFF2-40B4-BE49-F238E27FC236}">
                <a16:creationId xmlns:a16="http://schemas.microsoft.com/office/drawing/2014/main" id="{7DE98629-D126-4735-A0AC-06FC52B8111E}"/>
              </a:ext>
            </a:extLst>
          </p:cNvPr>
          <p:cNvPicPr>
            <a:picLocks noChangeAspect="1"/>
          </p:cNvPicPr>
          <p:nvPr/>
        </p:nvPicPr>
        <p:blipFill>
          <a:blip r:embed="rId7"/>
          <a:stretch>
            <a:fillRect/>
          </a:stretch>
        </p:blipFill>
        <p:spPr>
          <a:xfrm>
            <a:off x="5566267" y="1980951"/>
            <a:ext cx="6454541" cy="1618662"/>
          </a:xfrm>
          <a:prstGeom prst="rect">
            <a:avLst/>
          </a:prstGeom>
          <a:ln>
            <a:solidFill>
              <a:schemeClr val="bg2"/>
            </a:solidFill>
          </a:ln>
        </p:spPr>
      </p:pic>
      <p:pic>
        <p:nvPicPr>
          <p:cNvPr id="2" name="Picture 1">
            <a:extLst>
              <a:ext uri="{FF2B5EF4-FFF2-40B4-BE49-F238E27FC236}">
                <a16:creationId xmlns:a16="http://schemas.microsoft.com/office/drawing/2014/main" id="{86B87F5C-93D1-475A-89F4-AF96590C4F9D}"/>
              </a:ext>
            </a:extLst>
          </p:cNvPr>
          <p:cNvPicPr>
            <a:picLocks noChangeAspect="1"/>
          </p:cNvPicPr>
          <p:nvPr/>
        </p:nvPicPr>
        <p:blipFill>
          <a:blip r:embed="rId8"/>
          <a:stretch>
            <a:fillRect/>
          </a:stretch>
        </p:blipFill>
        <p:spPr>
          <a:xfrm>
            <a:off x="8731983" y="755259"/>
            <a:ext cx="1270065" cy="1117657"/>
          </a:xfrm>
          <a:prstGeom prst="rect">
            <a:avLst/>
          </a:prstGeom>
          <a:ln>
            <a:solidFill>
              <a:schemeClr val="bg2"/>
            </a:solidFill>
          </a:ln>
        </p:spPr>
      </p:pic>
      <p:pic>
        <p:nvPicPr>
          <p:cNvPr id="5" name="Picture 4">
            <a:extLst>
              <a:ext uri="{FF2B5EF4-FFF2-40B4-BE49-F238E27FC236}">
                <a16:creationId xmlns:a16="http://schemas.microsoft.com/office/drawing/2014/main" id="{2B00E549-5855-44CA-9309-ED20665083D3}"/>
              </a:ext>
            </a:extLst>
          </p:cNvPr>
          <p:cNvPicPr>
            <a:picLocks noChangeAspect="1"/>
          </p:cNvPicPr>
          <p:nvPr/>
        </p:nvPicPr>
        <p:blipFill>
          <a:blip r:embed="rId9"/>
          <a:stretch>
            <a:fillRect/>
          </a:stretch>
        </p:blipFill>
        <p:spPr>
          <a:xfrm>
            <a:off x="5566267" y="1151722"/>
            <a:ext cx="2998954" cy="749739"/>
          </a:xfrm>
          <a:prstGeom prst="rect">
            <a:avLst/>
          </a:prstGeom>
          <a:ln>
            <a:solidFill>
              <a:schemeClr val="bg2"/>
            </a:solidFill>
          </a:ln>
        </p:spPr>
      </p:pic>
      <p:sp>
        <p:nvSpPr>
          <p:cNvPr id="16" name="TextBox 15"/>
          <p:cNvSpPr txBox="1"/>
          <p:nvPr/>
        </p:nvSpPr>
        <p:spPr>
          <a:xfrm>
            <a:off x="503868" y="1615018"/>
            <a:ext cx="4720010" cy="4576231"/>
          </a:xfrm>
          <a:prstGeom prst="rect">
            <a:avLst/>
          </a:prstGeom>
          <a:noFill/>
        </p:spPr>
        <p:txBody>
          <a:bodyPr wrap="square" lIns="0" tIns="0" rIns="0" bIns="0" rtlCol="0">
            <a:noAutofit/>
          </a:bodyPr>
          <a:lstStyle/>
          <a:p>
            <a:pPr>
              <a:lnSpc>
                <a:spcPts val="1700"/>
              </a:lnSpc>
              <a:spcAft>
                <a:spcPts val="600"/>
              </a:spcAft>
              <a:buClr>
                <a:srgbClr val="F0AB00"/>
              </a:buClr>
              <a:buSzPct val="120000"/>
            </a:pPr>
            <a:r>
              <a:rPr lang="en-US" sz="1300" dirty="0"/>
              <a:t>There are 3 possible ways to start creating an individual shipping notice.</a:t>
            </a:r>
          </a:p>
          <a:p>
            <a:pPr>
              <a:lnSpc>
                <a:spcPts val="1700"/>
              </a:lnSpc>
              <a:spcAft>
                <a:spcPts val="600"/>
              </a:spcAft>
              <a:buClr>
                <a:srgbClr val="F0AB00"/>
              </a:buClr>
              <a:buSzPct val="120000"/>
            </a:pPr>
            <a:r>
              <a:rPr lang="en-US" sz="1300" dirty="0"/>
              <a:t>From the </a:t>
            </a:r>
            <a:r>
              <a:rPr lang="en-US" sz="1300" b="1" dirty="0"/>
              <a:t>Workbench</a:t>
            </a:r>
            <a:r>
              <a:rPr lang="en-US" sz="1300" dirty="0"/>
              <a:t>:</a:t>
            </a:r>
          </a:p>
          <a:p>
            <a:pPr marL="342900" indent="-342900">
              <a:lnSpc>
                <a:spcPts val="1700"/>
              </a:lnSpc>
              <a:spcAft>
                <a:spcPts val="600"/>
              </a:spcAft>
              <a:buClr>
                <a:srgbClr val="F0AB00"/>
              </a:buClr>
              <a:buSzPct val="90000"/>
              <a:buFont typeface="+mj-lt"/>
              <a:buAutoNum type="arabicPeriod"/>
            </a:pPr>
            <a:r>
              <a:rPr lang="en-US" sz="1300" dirty="0"/>
              <a:t>Click on </a:t>
            </a:r>
            <a:r>
              <a:rPr lang="en-US" sz="1300" b="1" dirty="0"/>
              <a:t>Items to Ship </a:t>
            </a:r>
            <a:r>
              <a:rPr lang="en-US" sz="1300" dirty="0"/>
              <a:t>tile.</a:t>
            </a:r>
          </a:p>
          <a:p>
            <a:pPr marL="342900" indent="-342900">
              <a:lnSpc>
                <a:spcPts val="1700"/>
              </a:lnSpc>
              <a:spcAft>
                <a:spcPts val="600"/>
              </a:spcAft>
              <a:buClr>
                <a:srgbClr val="F0AB00"/>
              </a:buClr>
              <a:buSzPct val="90000"/>
              <a:buFont typeface="+mj-lt"/>
              <a:buAutoNum type="arabicPeriod"/>
            </a:pPr>
            <a:r>
              <a:rPr lang="en-US" sz="1300" dirty="0"/>
              <a:t>Identify the right items using </a:t>
            </a:r>
            <a:r>
              <a:rPr lang="en-US" sz="1300" b="1" dirty="0"/>
              <a:t>filters</a:t>
            </a:r>
            <a:r>
              <a:rPr lang="en-US" sz="1300" dirty="0"/>
              <a:t>.</a:t>
            </a:r>
          </a:p>
          <a:p>
            <a:pPr marL="342900" indent="-342900">
              <a:lnSpc>
                <a:spcPts val="1700"/>
              </a:lnSpc>
              <a:spcAft>
                <a:spcPts val="600"/>
              </a:spcAft>
              <a:buClr>
                <a:srgbClr val="F0AB00"/>
              </a:buClr>
              <a:buSzPct val="90000"/>
              <a:buFont typeface="+mj-lt"/>
              <a:buAutoNum type="arabicPeriod"/>
            </a:pPr>
            <a:r>
              <a:rPr lang="en-US" sz="1300" dirty="0"/>
              <a:t>Select and click </a:t>
            </a:r>
            <a:r>
              <a:rPr lang="en-US" sz="1300" b="1" dirty="0"/>
              <a:t>Create ship notice</a:t>
            </a:r>
            <a:r>
              <a:rPr lang="en-US" sz="1300" dirty="0"/>
              <a:t>.</a:t>
            </a:r>
          </a:p>
          <a:p>
            <a:pPr>
              <a:lnSpc>
                <a:spcPts val="1700"/>
              </a:lnSpc>
              <a:spcAft>
                <a:spcPts val="600"/>
              </a:spcAft>
              <a:buClr>
                <a:srgbClr val="F0AB00"/>
              </a:buClr>
              <a:buSzPct val="90000"/>
            </a:pPr>
            <a:r>
              <a:rPr lang="en-US" sz="1300" b="1" dirty="0"/>
              <a:t>OR</a:t>
            </a:r>
          </a:p>
          <a:p>
            <a:pPr>
              <a:lnSpc>
                <a:spcPts val="1700"/>
              </a:lnSpc>
              <a:spcAft>
                <a:spcPts val="600"/>
              </a:spcAft>
              <a:buClr>
                <a:srgbClr val="F0AB00"/>
              </a:buClr>
              <a:buSzPct val="120000"/>
            </a:pPr>
            <a:r>
              <a:rPr lang="en-US" sz="1300" dirty="0"/>
              <a:t>From </a:t>
            </a:r>
            <a:r>
              <a:rPr lang="en-US" sz="1300" b="1" dirty="0"/>
              <a:t>Orders/ Orders and Releases </a:t>
            </a:r>
            <a:r>
              <a:rPr lang="en-US" sz="1300" dirty="0"/>
              <a:t>tab: </a:t>
            </a:r>
          </a:p>
          <a:p>
            <a:pPr marL="342900" indent="-342900">
              <a:lnSpc>
                <a:spcPts val="1700"/>
              </a:lnSpc>
              <a:spcAft>
                <a:spcPts val="600"/>
              </a:spcAft>
              <a:buClr>
                <a:srgbClr val="F0AB00"/>
              </a:buClr>
              <a:buSzPct val="100000"/>
              <a:buFont typeface="+mj-lt"/>
              <a:buAutoNum type="arabicPeriod" startAt="4"/>
            </a:pPr>
            <a:r>
              <a:rPr lang="en-US" sz="1300" dirty="0"/>
              <a:t>Identify the right document using </a:t>
            </a:r>
            <a:r>
              <a:rPr lang="en-US" sz="1300" b="1" dirty="0"/>
              <a:t>search filters</a:t>
            </a:r>
            <a:r>
              <a:rPr lang="en-US" sz="1300" dirty="0"/>
              <a:t>.</a:t>
            </a:r>
          </a:p>
          <a:p>
            <a:pPr marL="342900" indent="-342900">
              <a:lnSpc>
                <a:spcPts val="1700"/>
              </a:lnSpc>
              <a:spcAft>
                <a:spcPts val="600"/>
              </a:spcAft>
              <a:buClr>
                <a:srgbClr val="F0AB00"/>
              </a:buClr>
              <a:buSzPct val="100000"/>
              <a:buFont typeface="+mj-lt"/>
              <a:buAutoNum type="arabicPeriod" startAt="4"/>
            </a:pPr>
            <a:r>
              <a:rPr lang="en-US" sz="1300" dirty="0"/>
              <a:t>Click </a:t>
            </a:r>
            <a:r>
              <a:rPr lang="en-US" sz="1300" b="1" dirty="0"/>
              <a:t>Actions/ Ship Notice or Create Ship Notice button. </a:t>
            </a:r>
          </a:p>
          <a:p>
            <a:pPr>
              <a:lnSpc>
                <a:spcPts val="1700"/>
              </a:lnSpc>
              <a:spcAft>
                <a:spcPts val="600"/>
              </a:spcAft>
              <a:buClr>
                <a:srgbClr val="F0AB00"/>
              </a:buClr>
              <a:buSzPct val="100000"/>
            </a:pPr>
            <a:r>
              <a:rPr lang="en-US" sz="1300" b="1" dirty="0"/>
              <a:t>OR</a:t>
            </a:r>
          </a:p>
          <a:p>
            <a:pPr marL="342900" indent="-342900">
              <a:lnSpc>
                <a:spcPts val="1700"/>
              </a:lnSpc>
              <a:spcAft>
                <a:spcPts val="600"/>
              </a:spcAft>
              <a:buClr>
                <a:srgbClr val="F0AB00"/>
              </a:buClr>
              <a:buSzPct val="100000"/>
              <a:buFont typeface="+mj-lt"/>
              <a:buAutoNum type="arabicPeriod" startAt="6"/>
            </a:pPr>
            <a:r>
              <a:rPr lang="en-US" sz="1300" dirty="0"/>
              <a:t>You can also create ASN from the PO screen. Click </a:t>
            </a:r>
            <a:r>
              <a:rPr lang="en-US" sz="1300" b="1" dirty="0"/>
              <a:t>Create Ship Notice.</a:t>
            </a:r>
          </a:p>
          <a:p>
            <a:pPr marL="342900" indent="-342900">
              <a:lnSpc>
                <a:spcPts val="1700"/>
              </a:lnSpc>
              <a:spcAft>
                <a:spcPts val="600"/>
              </a:spcAft>
              <a:buClr>
                <a:srgbClr val="F0AB00"/>
              </a:buClr>
              <a:buSzPct val="100000"/>
              <a:buFont typeface="+mj-lt"/>
              <a:buAutoNum type="arabicPeriod" startAt="6"/>
            </a:pPr>
            <a:endParaRPr lang="en-US" sz="1300" b="1" dirty="0"/>
          </a:p>
          <a:p>
            <a:pPr>
              <a:lnSpc>
                <a:spcPts val="1700"/>
              </a:lnSpc>
              <a:spcAft>
                <a:spcPts val="600"/>
              </a:spcAft>
              <a:buClr>
                <a:srgbClr val="F0AB00"/>
              </a:buClr>
              <a:buSzPct val="100000"/>
            </a:pPr>
            <a:r>
              <a:rPr lang="en-US" sz="1300" b="1" dirty="0">
                <a:solidFill>
                  <a:schemeClr val="accent1"/>
                </a:solidFill>
              </a:rPr>
              <a:t>Note: </a:t>
            </a:r>
            <a:r>
              <a:rPr lang="en-US" sz="1300" dirty="0"/>
              <a:t>Orders tab </a:t>
            </a:r>
            <a:r>
              <a:rPr lang="en-US" sz="1200" dirty="0"/>
              <a:t>will be replaced with new Workbench concept soon. will be replaced with new Workbench concept soon.</a:t>
            </a:r>
            <a:endParaRPr lang="en-US" sz="1300" dirty="0"/>
          </a:p>
          <a:p>
            <a:pPr marL="228600" indent="-228600">
              <a:lnSpc>
                <a:spcPts val="1700"/>
              </a:lnSpc>
              <a:spcAft>
                <a:spcPts val="600"/>
              </a:spcAft>
              <a:buClr>
                <a:srgbClr val="F0AB00"/>
              </a:buClr>
              <a:buSzPct val="120000"/>
              <a:buFont typeface="+mj-lt"/>
              <a:buAutoNum type="arabicPeriod" startAt="6"/>
            </a:pPr>
            <a:endParaRPr lang="en-US" sz="1300" dirty="0"/>
          </a:p>
          <a:p>
            <a:pPr marL="228600" indent="-228600">
              <a:lnSpc>
                <a:spcPts val="1700"/>
              </a:lnSpc>
              <a:spcAft>
                <a:spcPts val="600"/>
              </a:spcAft>
              <a:buClr>
                <a:srgbClr val="F0AB00"/>
              </a:buClr>
              <a:buSzPct val="120000"/>
              <a:buFont typeface="+mj-lt"/>
              <a:buAutoNum type="arabicPeriod" startAt="6"/>
            </a:pPr>
            <a:endParaRPr lang="en-US" sz="1300" dirty="0"/>
          </a:p>
          <a:p>
            <a:pPr>
              <a:lnSpc>
                <a:spcPts val="1700"/>
              </a:lnSpc>
              <a:spcAft>
                <a:spcPts val="600"/>
              </a:spcAft>
              <a:buClr>
                <a:srgbClr val="F0AB00"/>
              </a:buClr>
              <a:buSzPct val="120000"/>
            </a:pPr>
            <a:endParaRPr lang="en-US" sz="1300" dirty="0"/>
          </a:p>
          <a:p>
            <a:pPr marL="228600" indent="-228600">
              <a:lnSpc>
                <a:spcPts val="1700"/>
              </a:lnSpc>
              <a:spcAft>
                <a:spcPts val="600"/>
              </a:spcAft>
              <a:buClr>
                <a:srgbClr val="F0AB00"/>
              </a:buClr>
              <a:buSzPct val="120000"/>
              <a:buFont typeface="+mj-lt"/>
              <a:buAutoNum type="arabicPeriod"/>
            </a:pPr>
            <a:endParaRPr lang="en-US" sz="1300" dirty="0"/>
          </a:p>
          <a:p>
            <a:pPr>
              <a:lnSpc>
                <a:spcPts val="1700"/>
              </a:lnSpc>
              <a:spcAft>
                <a:spcPts val="600"/>
              </a:spcAft>
              <a:buClr>
                <a:srgbClr val="F0AB00"/>
              </a:buClr>
              <a:buSzPct val="120000"/>
            </a:pPr>
            <a:endParaRPr lang="en-US" sz="1300" dirty="0"/>
          </a:p>
          <a:p>
            <a:pPr>
              <a:lnSpc>
                <a:spcPts val="1700"/>
              </a:lnSpc>
              <a:spcAft>
                <a:spcPts val="600"/>
              </a:spcAft>
              <a:buClr>
                <a:srgbClr val="F0AB00"/>
              </a:buClr>
              <a:buSzPct val="120000"/>
            </a:pPr>
            <a:r>
              <a:rPr lang="en-US" sz="1300" dirty="0"/>
              <a:t> </a:t>
            </a:r>
            <a:br>
              <a:rPr lang="en-US" sz="1300" dirty="0"/>
            </a:br>
            <a:endParaRPr lang="en-US" sz="1300" b="1" dirty="0"/>
          </a:p>
        </p:txBody>
      </p:sp>
      <p:sp>
        <p:nvSpPr>
          <p:cNvPr id="17" name="Title">
            <a:extLst>
              <a:ext uri="{FF2B5EF4-FFF2-40B4-BE49-F238E27FC236}">
                <a16:creationId xmlns:a16="http://schemas.microsoft.com/office/drawing/2014/main" id="{563AF493-7D52-41FF-A856-D82E3AC0A254}"/>
              </a:ext>
            </a:extLst>
          </p:cNvPr>
          <p:cNvSpPr txBox="1">
            <a:spLocks/>
          </p:cNvSpPr>
          <p:nvPr/>
        </p:nvSpPr>
        <p:spPr bwMode="black">
          <a:xfrm>
            <a:off x="503869" y="429194"/>
            <a:ext cx="11183564" cy="677108"/>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en-US" sz="2400" dirty="0"/>
              <a:t>Advanced Shipping Notification</a:t>
            </a:r>
            <a:br>
              <a:rPr lang="en-US" dirty="0"/>
            </a:br>
            <a:r>
              <a:rPr lang="en-US" sz="2000" dirty="0">
                <a:solidFill>
                  <a:schemeClr val="accent1"/>
                </a:solidFill>
              </a:rPr>
              <a:t>Individual PO Management – Create ASN</a:t>
            </a:r>
            <a:endParaRPr lang="en-US" sz="2000" b="0" dirty="0">
              <a:solidFill>
                <a:schemeClr val="accent1"/>
              </a:solidFill>
            </a:endParaRPr>
          </a:p>
        </p:txBody>
      </p:sp>
      <p:sp>
        <p:nvSpPr>
          <p:cNvPr id="23" name="Oval 22">
            <a:extLst>
              <a:ext uri="{FF2B5EF4-FFF2-40B4-BE49-F238E27FC236}">
                <a16:creationId xmlns:a16="http://schemas.microsoft.com/office/drawing/2014/main" id="{D0910F44-4CA7-480D-8D2A-E9D9C294DB56}"/>
              </a:ext>
            </a:extLst>
          </p:cNvPr>
          <p:cNvSpPr/>
          <p:nvPr/>
        </p:nvSpPr>
        <p:spPr bwMode="gray">
          <a:xfrm>
            <a:off x="8793537" y="85949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24" name="Oval 23">
            <a:extLst>
              <a:ext uri="{FF2B5EF4-FFF2-40B4-BE49-F238E27FC236}">
                <a16:creationId xmlns:a16="http://schemas.microsoft.com/office/drawing/2014/main" id="{4204C785-3BCA-44AE-A06F-D5FD3147C150}"/>
              </a:ext>
            </a:extLst>
          </p:cNvPr>
          <p:cNvSpPr/>
          <p:nvPr/>
        </p:nvSpPr>
        <p:spPr bwMode="gray">
          <a:xfrm>
            <a:off x="5395073" y="198095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2</a:t>
            </a:r>
            <a:endParaRPr lang="en-US" sz="1200" kern="0" dirty="0">
              <a:solidFill>
                <a:schemeClr val="bg1"/>
              </a:solidFill>
              <a:ea typeface="Arial Unicode MS" pitchFamily="34" charset="-128"/>
              <a:cs typeface="Arial Unicode MS" pitchFamily="34" charset="-128"/>
            </a:endParaRPr>
          </a:p>
        </p:txBody>
      </p:sp>
      <p:sp>
        <p:nvSpPr>
          <p:cNvPr id="25" name="Oval 24">
            <a:extLst>
              <a:ext uri="{FF2B5EF4-FFF2-40B4-BE49-F238E27FC236}">
                <a16:creationId xmlns:a16="http://schemas.microsoft.com/office/drawing/2014/main" id="{41B64CBF-9B79-4C5E-9E8B-C0C69F883B04}"/>
              </a:ext>
            </a:extLst>
          </p:cNvPr>
          <p:cNvSpPr/>
          <p:nvPr/>
        </p:nvSpPr>
        <p:spPr bwMode="gray">
          <a:xfrm>
            <a:off x="5395072" y="243621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3</a:t>
            </a:r>
            <a:endParaRPr lang="en-US" sz="1200" kern="0" dirty="0">
              <a:solidFill>
                <a:schemeClr val="bg1"/>
              </a:solidFill>
              <a:ea typeface="Arial Unicode MS" pitchFamily="34" charset="-128"/>
              <a:cs typeface="Arial Unicode MS" pitchFamily="34" charset="-128"/>
            </a:endParaRPr>
          </a:p>
        </p:txBody>
      </p:sp>
      <p:sp>
        <p:nvSpPr>
          <p:cNvPr id="26" name="Oval 25">
            <a:extLst>
              <a:ext uri="{FF2B5EF4-FFF2-40B4-BE49-F238E27FC236}">
                <a16:creationId xmlns:a16="http://schemas.microsoft.com/office/drawing/2014/main" id="{876FE917-DA65-4EB6-84F0-41B747C6A43C}"/>
              </a:ext>
            </a:extLst>
          </p:cNvPr>
          <p:cNvSpPr/>
          <p:nvPr/>
        </p:nvSpPr>
        <p:spPr bwMode="gray">
          <a:xfrm>
            <a:off x="5408537" y="404403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4</a:t>
            </a:r>
            <a:endParaRPr lang="en-US" sz="1200" kern="0" dirty="0">
              <a:solidFill>
                <a:schemeClr val="bg1"/>
              </a:solidFill>
              <a:ea typeface="Arial Unicode MS" pitchFamily="34" charset="-128"/>
              <a:cs typeface="Arial Unicode MS" pitchFamily="34" charset="-128"/>
            </a:endParaRPr>
          </a:p>
        </p:txBody>
      </p:sp>
      <p:sp>
        <p:nvSpPr>
          <p:cNvPr id="21" name="Oval 20">
            <a:extLst>
              <a:ext uri="{FF2B5EF4-FFF2-40B4-BE49-F238E27FC236}">
                <a16:creationId xmlns:a16="http://schemas.microsoft.com/office/drawing/2014/main" id="{6E168411-244B-40CC-8580-1D38390A0C87}"/>
              </a:ext>
            </a:extLst>
          </p:cNvPr>
          <p:cNvSpPr/>
          <p:nvPr/>
        </p:nvSpPr>
        <p:spPr bwMode="gray">
          <a:xfrm>
            <a:off x="5408537" y="524306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22" name="Oval 21">
            <a:extLst>
              <a:ext uri="{FF2B5EF4-FFF2-40B4-BE49-F238E27FC236}">
                <a16:creationId xmlns:a16="http://schemas.microsoft.com/office/drawing/2014/main" id="{71E59F2D-9A58-4FA6-BAEA-575A6AFA267E}"/>
              </a:ext>
            </a:extLst>
          </p:cNvPr>
          <p:cNvSpPr/>
          <p:nvPr/>
        </p:nvSpPr>
        <p:spPr bwMode="gray">
          <a:xfrm>
            <a:off x="10943424" y="513352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27" name="Oval 26">
            <a:extLst>
              <a:ext uri="{FF2B5EF4-FFF2-40B4-BE49-F238E27FC236}">
                <a16:creationId xmlns:a16="http://schemas.microsoft.com/office/drawing/2014/main" id="{04243E69-FF32-4514-AACA-C1704B16F0CA}"/>
              </a:ext>
            </a:extLst>
          </p:cNvPr>
          <p:cNvSpPr/>
          <p:nvPr/>
        </p:nvSpPr>
        <p:spPr bwMode="gray">
          <a:xfrm>
            <a:off x="7139968" y="631926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Tree>
    <p:extLst>
      <p:ext uri="{BB962C8B-B14F-4D97-AF65-F5344CB8AC3E}">
        <p14:creationId xmlns:p14="http://schemas.microsoft.com/office/powerpoint/2010/main" val="292100955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3869" y="1439854"/>
            <a:ext cx="5121818" cy="5008002"/>
          </a:xfrm>
          <a:prstGeom prst="rect">
            <a:avLst/>
          </a:prstGeom>
          <a:noFill/>
        </p:spPr>
        <p:txBody>
          <a:bodyPr wrap="square" lIns="0" tIns="0" rIns="0" bIns="0" rtlCol="0" anchor="t">
            <a:noAutofit/>
          </a:bodyPr>
          <a:lstStyle/>
          <a:p>
            <a:pPr>
              <a:lnSpc>
                <a:spcPts val="1700"/>
              </a:lnSpc>
              <a:spcBef>
                <a:spcPts val="600"/>
              </a:spcBef>
            </a:pPr>
            <a:r>
              <a:rPr lang="en-US" sz="1300" dirty="0">
                <a:ea typeface="+mn-lt"/>
                <a:cs typeface="+mn-lt"/>
              </a:rPr>
              <a:t>The unique delivery number will be used to identify ASN's to perform Goods Receipts.</a:t>
            </a:r>
            <a:r>
              <a:rPr lang="en-US" sz="1300" dirty="0"/>
              <a:t>  </a:t>
            </a:r>
            <a:endParaRPr lang="en-US" dirty="0"/>
          </a:p>
          <a:p>
            <a:pPr>
              <a:lnSpc>
                <a:spcPts val="1700"/>
              </a:lnSpc>
              <a:spcBef>
                <a:spcPts val="600"/>
              </a:spcBef>
            </a:pPr>
            <a:r>
              <a:rPr lang="en-US" sz="1300" dirty="0"/>
              <a:t>Fill out the requested information on the Shipping PO form. </a:t>
            </a:r>
            <a:endParaRPr lang="en-US" dirty="0">
              <a:cs typeface="Arial"/>
            </a:endParaRPr>
          </a:p>
          <a:p>
            <a:pPr marL="228600" indent="-228600">
              <a:lnSpc>
                <a:spcPts val="1700"/>
              </a:lnSpc>
              <a:spcBef>
                <a:spcPts val="600"/>
              </a:spcBef>
              <a:buClr>
                <a:srgbClr val="F0AB00"/>
              </a:buClr>
              <a:buSzPct val="100000"/>
              <a:buFont typeface="+mj-lt"/>
              <a:buAutoNum type="arabicPeriod"/>
            </a:pPr>
            <a:r>
              <a:rPr lang="en-US" sz="1300" dirty="0"/>
              <a:t>Do not modify the “Deliver To” address at the top. </a:t>
            </a:r>
          </a:p>
          <a:p>
            <a:pPr marL="228600" indent="-228600">
              <a:lnSpc>
                <a:spcPts val="1700"/>
              </a:lnSpc>
              <a:spcBef>
                <a:spcPts val="600"/>
              </a:spcBef>
              <a:buClr>
                <a:srgbClr val="F0AB00"/>
              </a:buClr>
              <a:buSzPct val="100000"/>
              <a:buFont typeface="+mj-lt"/>
              <a:buAutoNum type="arabicPeriod"/>
            </a:pPr>
            <a:r>
              <a:rPr lang="en-US" sz="1300" dirty="0"/>
              <a:t>Do not edit the “Ship From” address. By default, this is your company address in your Ariba Network account.</a:t>
            </a:r>
          </a:p>
          <a:p>
            <a:pPr marL="228600" indent="-228600">
              <a:lnSpc>
                <a:spcPts val="1700"/>
              </a:lnSpc>
              <a:spcBef>
                <a:spcPts val="600"/>
              </a:spcBef>
              <a:buClr>
                <a:srgbClr val="F0AB00"/>
              </a:buClr>
              <a:buSzPct val="100000"/>
              <a:buFont typeface="+mj-lt"/>
              <a:buAutoNum type="arabicPeriod"/>
            </a:pPr>
            <a:r>
              <a:rPr lang="en-US" sz="1300" dirty="0"/>
              <a:t>The Packing Slip ID is a mandatory field. Enter the supplier unique delivery number. </a:t>
            </a:r>
          </a:p>
          <a:p>
            <a:pPr marL="228600" indent="-228600">
              <a:lnSpc>
                <a:spcPts val="1700"/>
              </a:lnSpc>
              <a:spcBef>
                <a:spcPts val="600"/>
              </a:spcBef>
              <a:buClr>
                <a:srgbClr val="F0AB00"/>
              </a:buClr>
              <a:buSzPct val="100000"/>
              <a:buFont typeface="+mj-lt"/>
              <a:buAutoNum type="arabicPeriod"/>
            </a:pPr>
            <a:r>
              <a:rPr lang="en-US" sz="1300" dirty="0">
                <a:latin typeface="+mj-lt"/>
              </a:rPr>
              <a:t>Provide the invoice number for these items if applicable.</a:t>
            </a:r>
          </a:p>
          <a:p>
            <a:pPr marL="228600" indent="-228600">
              <a:lnSpc>
                <a:spcPts val="1700"/>
              </a:lnSpc>
              <a:spcBef>
                <a:spcPts val="600"/>
              </a:spcBef>
              <a:buClr>
                <a:srgbClr val="F0AB00"/>
              </a:buClr>
              <a:buSzPct val="100000"/>
              <a:buFont typeface="+mj-lt"/>
              <a:buAutoNum type="arabicPeriod"/>
            </a:pPr>
            <a:r>
              <a:rPr lang="en-US" sz="1300" dirty="0">
                <a:latin typeface="+mj-lt"/>
              </a:rPr>
              <a:t>Specify the Ship Notice Type.</a:t>
            </a:r>
          </a:p>
          <a:p>
            <a:pPr marL="228600" indent="-228600">
              <a:lnSpc>
                <a:spcPts val="1700"/>
              </a:lnSpc>
              <a:spcBef>
                <a:spcPts val="600"/>
              </a:spcBef>
              <a:buClr>
                <a:srgbClr val="F0AB00"/>
              </a:buClr>
              <a:buSzPct val="100000"/>
              <a:buFont typeface="+mj-lt"/>
              <a:buAutoNum type="arabicPeriod"/>
            </a:pPr>
            <a:r>
              <a:rPr lang="en-US" sz="1300" dirty="0">
                <a:latin typeface="+mj-lt"/>
              </a:rPr>
              <a:t>Provide shipping/ delivery date.</a:t>
            </a:r>
          </a:p>
          <a:p>
            <a:pPr marL="228600" indent="-228600">
              <a:lnSpc>
                <a:spcPts val="1700"/>
              </a:lnSpc>
              <a:spcBef>
                <a:spcPts val="600"/>
              </a:spcBef>
              <a:buClr>
                <a:srgbClr val="F0AB00"/>
              </a:buClr>
              <a:buSzPct val="100000"/>
              <a:buFont typeface="+mj-lt"/>
              <a:buAutoNum type="arabicPeriod"/>
            </a:pPr>
            <a:r>
              <a:rPr lang="en-US" sz="1300" dirty="0">
                <a:latin typeface="+mj-lt"/>
              </a:rPr>
              <a:t>Upload tool to attach additional documents if needed.</a:t>
            </a:r>
          </a:p>
          <a:p>
            <a:pPr marL="228600" indent="-228600">
              <a:lnSpc>
                <a:spcPts val="1700"/>
              </a:lnSpc>
              <a:spcBef>
                <a:spcPts val="600"/>
              </a:spcBef>
              <a:buClr>
                <a:srgbClr val="F0AB00"/>
              </a:buClr>
              <a:buSzPct val="100000"/>
              <a:buFont typeface="+mj-lt"/>
              <a:buAutoNum type="arabicPeriod"/>
            </a:pPr>
            <a:r>
              <a:rPr lang="en-US" sz="1300" dirty="0">
                <a:latin typeface="+mj-lt"/>
              </a:rPr>
              <a:t>In section “additional fields”, provide comments if needed. </a:t>
            </a:r>
          </a:p>
          <a:p>
            <a:pPr algn="just">
              <a:lnSpc>
                <a:spcPts val="1700"/>
              </a:lnSpc>
              <a:spcBef>
                <a:spcPts val="600"/>
              </a:spcBef>
              <a:buClr>
                <a:srgbClr val="F0AB00"/>
              </a:buClr>
              <a:buSzPct val="120000"/>
            </a:pPr>
            <a:endParaRPr lang="en-US" sz="1300" dirty="0">
              <a:latin typeface="+mj-lt"/>
            </a:endParaRPr>
          </a:p>
          <a:p>
            <a:pPr marL="342900" indent="-342900" algn="just">
              <a:lnSpc>
                <a:spcPts val="1700"/>
              </a:lnSpc>
              <a:spcBef>
                <a:spcPts val="600"/>
              </a:spcBef>
              <a:buClr>
                <a:srgbClr val="F0AB00"/>
              </a:buClr>
              <a:buSzPct val="120000"/>
              <a:buFont typeface="Arial"/>
              <a:buChar char="•"/>
            </a:pPr>
            <a:r>
              <a:rPr lang="en-US" sz="1300" dirty="0">
                <a:ea typeface="+mn-lt"/>
                <a:cs typeface="+mn-lt"/>
              </a:rPr>
              <a:t>The unique delivery number should be printed on any shipment paper document sent across to Arrow warehouse delivery.</a:t>
            </a:r>
            <a:endParaRPr lang="en-US" sz="1300" dirty="0">
              <a:latin typeface="+mj-lt"/>
              <a:cs typeface="Arial"/>
            </a:endParaRPr>
          </a:p>
          <a:p>
            <a:pPr marL="342900" indent="-342900" algn="just">
              <a:lnSpc>
                <a:spcPts val="1700"/>
              </a:lnSpc>
              <a:spcBef>
                <a:spcPts val="600"/>
              </a:spcBef>
              <a:buClr>
                <a:srgbClr val="F0AB00"/>
              </a:buClr>
              <a:buSzPct val="120000"/>
              <a:buAutoNum type="arabicPeriod"/>
            </a:pPr>
            <a:endParaRPr lang="en-US" sz="1300" dirty="0">
              <a:latin typeface="+mj-lt"/>
            </a:endParaRPr>
          </a:p>
        </p:txBody>
      </p:sp>
      <p:sp>
        <p:nvSpPr>
          <p:cNvPr id="20" name="Title">
            <a:extLst>
              <a:ext uri="{FF2B5EF4-FFF2-40B4-BE49-F238E27FC236}">
                <a16:creationId xmlns:a16="http://schemas.microsoft.com/office/drawing/2014/main" id="{2B38694A-07FC-47FA-A0B8-494F63D751FC}"/>
              </a:ext>
            </a:extLst>
          </p:cNvPr>
          <p:cNvSpPr txBox="1">
            <a:spLocks/>
          </p:cNvSpPr>
          <p:nvPr/>
        </p:nvSpPr>
        <p:spPr bwMode="black">
          <a:xfrm>
            <a:off x="503869" y="429194"/>
            <a:ext cx="11183564" cy="677108"/>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en-US" sz="2400" dirty="0"/>
              <a:t>Advanced Shipping Notification</a:t>
            </a:r>
            <a:br>
              <a:rPr lang="en-US" dirty="0"/>
            </a:br>
            <a:r>
              <a:rPr lang="en-US" sz="2000" dirty="0">
                <a:solidFill>
                  <a:schemeClr val="accent1"/>
                </a:solidFill>
              </a:rPr>
              <a:t>Individual PO Management – Create ASN – Header Level</a:t>
            </a:r>
            <a:endParaRPr lang="en-US" sz="2000" b="0" dirty="0">
              <a:solidFill>
                <a:schemeClr val="accent1"/>
              </a:solidFill>
            </a:endParaRPr>
          </a:p>
        </p:txBody>
      </p:sp>
      <p:pic>
        <p:nvPicPr>
          <p:cNvPr id="3" name="Picture 2">
            <a:extLst>
              <a:ext uri="{FF2B5EF4-FFF2-40B4-BE49-F238E27FC236}">
                <a16:creationId xmlns:a16="http://schemas.microsoft.com/office/drawing/2014/main" id="{8CE2EE6D-C715-400C-A05F-68015C6A28D8}"/>
              </a:ext>
            </a:extLst>
          </p:cNvPr>
          <p:cNvPicPr>
            <a:picLocks noChangeAspect="1"/>
          </p:cNvPicPr>
          <p:nvPr/>
        </p:nvPicPr>
        <p:blipFill>
          <a:blip r:embed="rId3"/>
          <a:stretch>
            <a:fillRect/>
          </a:stretch>
        </p:blipFill>
        <p:spPr>
          <a:xfrm>
            <a:off x="5692806" y="1228156"/>
            <a:ext cx="5676900" cy="5200650"/>
          </a:xfrm>
          <a:prstGeom prst="rect">
            <a:avLst/>
          </a:prstGeom>
          <a:ln>
            <a:solidFill>
              <a:schemeClr val="bg2"/>
            </a:solidFill>
          </a:ln>
        </p:spPr>
      </p:pic>
      <p:sp>
        <p:nvSpPr>
          <p:cNvPr id="8" name="Oval 7">
            <a:extLst>
              <a:ext uri="{FF2B5EF4-FFF2-40B4-BE49-F238E27FC236}">
                <a16:creationId xmlns:a16="http://schemas.microsoft.com/office/drawing/2014/main" id="{C6CC597D-291A-4E1B-AE63-AC93F6A2F224}"/>
              </a:ext>
            </a:extLst>
          </p:cNvPr>
          <p:cNvSpPr/>
          <p:nvPr/>
        </p:nvSpPr>
        <p:spPr bwMode="gray">
          <a:xfrm>
            <a:off x="5738950" y="1326205"/>
            <a:ext cx="194826" cy="162962"/>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10" name="Oval 9">
            <a:extLst>
              <a:ext uri="{FF2B5EF4-FFF2-40B4-BE49-F238E27FC236}">
                <a16:creationId xmlns:a16="http://schemas.microsoft.com/office/drawing/2014/main" id="{0D6790A9-DFF3-4CBF-987F-9D49E7D0F2CF}"/>
              </a:ext>
            </a:extLst>
          </p:cNvPr>
          <p:cNvSpPr/>
          <p:nvPr/>
        </p:nvSpPr>
        <p:spPr bwMode="gray">
          <a:xfrm>
            <a:off x="8014352" y="5606766"/>
            <a:ext cx="215248" cy="210560"/>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8</a:t>
            </a:r>
          </a:p>
        </p:txBody>
      </p:sp>
      <p:sp>
        <p:nvSpPr>
          <p:cNvPr id="11" name="Oval 10">
            <a:extLst>
              <a:ext uri="{FF2B5EF4-FFF2-40B4-BE49-F238E27FC236}">
                <a16:creationId xmlns:a16="http://schemas.microsoft.com/office/drawing/2014/main" id="{0029C489-54A8-4FE3-84CF-85FEE3F644D5}"/>
              </a:ext>
            </a:extLst>
          </p:cNvPr>
          <p:cNvSpPr/>
          <p:nvPr/>
        </p:nvSpPr>
        <p:spPr bwMode="gray">
          <a:xfrm>
            <a:off x="10150222" y="129814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12" name="Oval 11">
            <a:extLst>
              <a:ext uri="{FF2B5EF4-FFF2-40B4-BE49-F238E27FC236}">
                <a16:creationId xmlns:a16="http://schemas.microsoft.com/office/drawing/2014/main" id="{9ED074C6-46F5-48DD-9ED3-4FDECB5C5643}"/>
              </a:ext>
            </a:extLst>
          </p:cNvPr>
          <p:cNvSpPr/>
          <p:nvPr/>
        </p:nvSpPr>
        <p:spPr bwMode="gray">
          <a:xfrm>
            <a:off x="5726229" y="129814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2</a:t>
            </a:r>
            <a:endParaRPr lang="en-US" sz="1200" kern="0" dirty="0">
              <a:solidFill>
                <a:schemeClr val="bg1"/>
              </a:solidFill>
              <a:ea typeface="Arial Unicode MS" pitchFamily="34" charset="-128"/>
              <a:cs typeface="Arial Unicode MS" pitchFamily="34" charset="-128"/>
            </a:endParaRPr>
          </a:p>
        </p:txBody>
      </p:sp>
      <p:sp>
        <p:nvSpPr>
          <p:cNvPr id="13" name="Oval 12">
            <a:extLst>
              <a:ext uri="{FF2B5EF4-FFF2-40B4-BE49-F238E27FC236}">
                <a16:creationId xmlns:a16="http://schemas.microsoft.com/office/drawing/2014/main" id="{B7B5FAE4-2542-4044-9648-9922068DE3D7}"/>
              </a:ext>
            </a:extLst>
          </p:cNvPr>
          <p:cNvSpPr/>
          <p:nvPr/>
        </p:nvSpPr>
        <p:spPr bwMode="gray">
          <a:xfrm>
            <a:off x="6031356" y="277347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3</a:t>
            </a:r>
            <a:endParaRPr lang="en-US" sz="1200" kern="0" dirty="0">
              <a:solidFill>
                <a:schemeClr val="bg1"/>
              </a:solidFill>
              <a:ea typeface="Arial Unicode MS" pitchFamily="34" charset="-128"/>
              <a:cs typeface="Arial Unicode MS" pitchFamily="34" charset="-128"/>
            </a:endParaRPr>
          </a:p>
        </p:txBody>
      </p:sp>
      <p:sp>
        <p:nvSpPr>
          <p:cNvPr id="16" name="Oval 15">
            <a:extLst>
              <a:ext uri="{FF2B5EF4-FFF2-40B4-BE49-F238E27FC236}">
                <a16:creationId xmlns:a16="http://schemas.microsoft.com/office/drawing/2014/main" id="{119599C8-28E4-45D9-8C98-1752F9153756}"/>
              </a:ext>
            </a:extLst>
          </p:cNvPr>
          <p:cNvSpPr/>
          <p:nvPr/>
        </p:nvSpPr>
        <p:spPr bwMode="gray">
          <a:xfrm>
            <a:off x="6031355" y="302212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4</a:t>
            </a:r>
            <a:endParaRPr lang="en-US" sz="1200" kern="0" dirty="0">
              <a:solidFill>
                <a:schemeClr val="bg1"/>
              </a:solidFill>
              <a:ea typeface="Arial Unicode MS" pitchFamily="34" charset="-128"/>
              <a:cs typeface="Arial Unicode MS" pitchFamily="34" charset="-128"/>
            </a:endParaRPr>
          </a:p>
        </p:txBody>
      </p:sp>
      <p:sp>
        <p:nvSpPr>
          <p:cNvPr id="17" name="Oval 16">
            <a:extLst>
              <a:ext uri="{FF2B5EF4-FFF2-40B4-BE49-F238E27FC236}">
                <a16:creationId xmlns:a16="http://schemas.microsoft.com/office/drawing/2014/main" id="{E337DC9F-D147-4620-B773-3C78D564FD46}"/>
              </a:ext>
            </a:extLst>
          </p:cNvPr>
          <p:cNvSpPr/>
          <p:nvPr/>
        </p:nvSpPr>
        <p:spPr bwMode="gray">
          <a:xfrm>
            <a:off x="6024219" y="337163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5</a:t>
            </a:r>
            <a:endParaRPr lang="en-US" sz="1200" kern="0" dirty="0">
              <a:solidFill>
                <a:schemeClr val="bg1"/>
              </a:solidFill>
              <a:ea typeface="Arial Unicode MS" pitchFamily="34" charset="-128"/>
              <a:cs typeface="Arial Unicode MS" pitchFamily="34" charset="-128"/>
            </a:endParaRPr>
          </a:p>
        </p:txBody>
      </p:sp>
      <p:sp>
        <p:nvSpPr>
          <p:cNvPr id="18" name="Oval 17">
            <a:extLst>
              <a:ext uri="{FF2B5EF4-FFF2-40B4-BE49-F238E27FC236}">
                <a16:creationId xmlns:a16="http://schemas.microsoft.com/office/drawing/2014/main" id="{29BE15E6-18B6-40D0-8F8C-FA9C4A28BD1E}"/>
              </a:ext>
            </a:extLst>
          </p:cNvPr>
          <p:cNvSpPr/>
          <p:nvPr/>
        </p:nvSpPr>
        <p:spPr bwMode="gray">
          <a:xfrm>
            <a:off x="6031354" y="381526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6</a:t>
            </a:r>
            <a:endParaRPr lang="en-US" sz="1200" kern="0" dirty="0">
              <a:solidFill>
                <a:schemeClr val="bg1"/>
              </a:solidFill>
              <a:ea typeface="Arial Unicode MS" pitchFamily="34" charset="-128"/>
              <a:cs typeface="Arial Unicode MS" pitchFamily="34" charset="-128"/>
            </a:endParaRPr>
          </a:p>
        </p:txBody>
      </p:sp>
      <p:sp>
        <p:nvSpPr>
          <p:cNvPr id="19" name="Oval 18">
            <a:extLst>
              <a:ext uri="{FF2B5EF4-FFF2-40B4-BE49-F238E27FC236}">
                <a16:creationId xmlns:a16="http://schemas.microsoft.com/office/drawing/2014/main" id="{A41F8DBF-05E6-4EA8-82C4-9193F5DECFE9}"/>
              </a:ext>
            </a:extLst>
          </p:cNvPr>
          <p:cNvSpPr/>
          <p:nvPr/>
        </p:nvSpPr>
        <p:spPr bwMode="gray">
          <a:xfrm>
            <a:off x="9601445" y="497321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7</a:t>
            </a:r>
            <a:endParaRPr lang="en-US" sz="1200" kern="0" dirty="0">
              <a:solidFill>
                <a:schemeClr val="bg1"/>
              </a:solidFill>
              <a:ea typeface="Arial Unicode MS" pitchFamily="34" charset="-128"/>
              <a:cs typeface="Arial Unicode MS" pitchFamily="34" charset="-128"/>
            </a:endParaRPr>
          </a:p>
        </p:txBody>
      </p:sp>
      <p:sp>
        <p:nvSpPr>
          <p:cNvPr id="21" name="Oval 20">
            <a:extLst>
              <a:ext uri="{FF2B5EF4-FFF2-40B4-BE49-F238E27FC236}">
                <a16:creationId xmlns:a16="http://schemas.microsoft.com/office/drawing/2014/main" id="{0444054B-F4C1-4403-A813-0E785E1BEF19}"/>
              </a:ext>
            </a:extLst>
          </p:cNvPr>
          <p:cNvSpPr/>
          <p:nvPr/>
        </p:nvSpPr>
        <p:spPr bwMode="gray">
          <a:xfrm>
            <a:off x="8014352" y="560250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8</a:t>
            </a:r>
            <a:endParaRPr lang="en-US" sz="1200" kern="0"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3413011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a:xfrm>
            <a:off x="503869" y="1195333"/>
            <a:ext cx="10170352" cy="4716000"/>
          </a:xfrm>
        </p:spPr>
        <p:txBody>
          <a:bodyPr vert="horz" lIns="0" tIns="0" rIns="0" bIns="0" rtlCol="0" anchor="t">
            <a:normAutofit/>
          </a:bodyPr>
          <a:lstStyle/>
          <a:p>
            <a:pPr marL="171450" indent="-171450" defTabSz="1219444">
              <a:spcBef>
                <a:spcPts val="0"/>
              </a:spcBef>
              <a:spcAft>
                <a:spcPts val="600"/>
              </a:spcAft>
              <a:buSzPct val="100000"/>
              <a:buFont typeface="Arial" panose="020B0604020202020204" pitchFamily="34" charset="0"/>
              <a:buChar char="•"/>
            </a:pPr>
            <a:r>
              <a:rPr lang="en-AU" sz="1300" dirty="0"/>
              <a:t>Purchase Order Collaboration aims at streamlining the Buyer – Supplier interaction. </a:t>
            </a:r>
          </a:p>
          <a:p>
            <a:pPr marL="171450" indent="-171450" defTabSz="1219444">
              <a:spcBef>
                <a:spcPts val="0"/>
              </a:spcBef>
              <a:spcAft>
                <a:spcPts val="600"/>
              </a:spcAft>
              <a:buSzPct val="100000"/>
              <a:buFont typeface="Arial" panose="020B0604020202020204" pitchFamily="34" charset="0"/>
              <a:buChar char="•"/>
            </a:pPr>
            <a:r>
              <a:rPr lang="en-AU" sz="1300" dirty="0"/>
              <a:t>The central component is the Ariba Network that provides:</a:t>
            </a:r>
          </a:p>
          <a:p>
            <a:pPr marL="548640" indent="-285750" defTabSz="1219444">
              <a:spcBef>
                <a:spcPts val="0"/>
              </a:spcBef>
              <a:spcAft>
                <a:spcPts val="600"/>
              </a:spcAft>
              <a:buFont typeface="Arial" panose="020B0604020202020204" pitchFamily="34" charset="0"/>
              <a:buChar char="•"/>
            </a:pPr>
            <a:r>
              <a:rPr lang="en-AU" sz="1300" dirty="0"/>
              <a:t>A real time insight into the same shared information for both Buyer and Supplier.</a:t>
            </a:r>
            <a:endParaRPr lang="en-AU" sz="1300" dirty="0">
              <a:cs typeface="Arial"/>
            </a:endParaRPr>
          </a:p>
          <a:p>
            <a:pPr marL="548640" indent="-285750" defTabSz="1219444">
              <a:spcBef>
                <a:spcPts val="0"/>
              </a:spcBef>
              <a:spcAft>
                <a:spcPts val="600"/>
              </a:spcAft>
              <a:buFont typeface="Arial" panose="020B0604020202020204" pitchFamily="34" charset="0"/>
              <a:buChar char="•"/>
            </a:pPr>
            <a:r>
              <a:rPr lang="en-AU" sz="1300" dirty="0"/>
              <a:t>Error avoidance by making sure that requested, delivered and invoiced match up.</a:t>
            </a:r>
            <a:endParaRPr lang="en-AU" sz="1300" dirty="0">
              <a:cs typeface="Arial"/>
            </a:endParaRPr>
          </a:p>
          <a:p>
            <a:pPr marL="548640" indent="-285750" defTabSz="1219444">
              <a:spcBef>
                <a:spcPts val="0"/>
              </a:spcBef>
              <a:spcAft>
                <a:spcPts val="600"/>
              </a:spcAft>
              <a:buFont typeface="Arial" panose="020B0604020202020204" pitchFamily="34" charset="0"/>
              <a:buChar char="•"/>
            </a:pPr>
            <a:r>
              <a:rPr lang="en-AU" sz="1300" dirty="0"/>
              <a:t>Enablement of automatic synchronization with Supplier’s and Buyer’s back-end systems.</a:t>
            </a:r>
            <a:endParaRPr lang="en-AU" sz="1300" dirty="0">
              <a:cs typeface="Arial"/>
            </a:endParaRPr>
          </a:p>
        </p:txBody>
      </p:sp>
      <p:sp>
        <p:nvSpPr>
          <p:cNvPr id="4" name="Title"/>
          <p:cNvSpPr>
            <a:spLocks noGrp="1"/>
          </p:cNvSpPr>
          <p:nvPr>
            <p:ph type="title"/>
          </p:nvPr>
        </p:nvSpPr>
        <p:spPr>
          <a:xfrm>
            <a:off x="503869" y="429194"/>
            <a:ext cx="11183564" cy="369204"/>
          </a:xfrm>
        </p:spPr>
        <p:txBody>
          <a:bodyPr/>
          <a:lstStyle/>
          <a:p>
            <a:r>
              <a:rPr lang="en-US" dirty="0"/>
              <a:t>Introduction</a:t>
            </a:r>
            <a:endParaRPr lang="en-US" sz="1999" b="0" dirty="0"/>
          </a:p>
        </p:txBody>
      </p:sp>
    </p:spTree>
    <p:extLst>
      <p:ext uri="{BB962C8B-B14F-4D97-AF65-F5344CB8AC3E}">
        <p14:creationId xmlns:p14="http://schemas.microsoft.com/office/powerpoint/2010/main" val="42108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5E78E-220C-40F7-BE4C-E9F241F78DAA}"/>
              </a:ext>
            </a:extLst>
          </p:cNvPr>
          <p:cNvPicPr>
            <a:picLocks noChangeAspect="1"/>
          </p:cNvPicPr>
          <p:nvPr/>
        </p:nvPicPr>
        <p:blipFill>
          <a:blip r:embed="rId3"/>
          <a:stretch>
            <a:fillRect/>
          </a:stretch>
        </p:blipFill>
        <p:spPr>
          <a:xfrm>
            <a:off x="5077708" y="4166167"/>
            <a:ext cx="6822735" cy="2211321"/>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pic>
      <p:sp>
        <p:nvSpPr>
          <p:cNvPr id="15" name="TextBox 14"/>
          <p:cNvSpPr txBox="1"/>
          <p:nvPr/>
        </p:nvSpPr>
        <p:spPr>
          <a:xfrm>
            <a:off x="503869" y="1348156"/>
            <a:ext cx="10608890" cy="2654677"/>
          </a:xfrm>
          <a:prstGeom prst="rect">
            <a:avLst/>
          </a:prstGeom>
          <a:noFill/>
        </p:spPr>
        <p:txBody>
          <a:bodyPr wrap="square" lIns="0" tIns="0" rIns="0" bIns="0" rtlCol="0" anchor="t">
            <a:noAutofit/>
          </a:bodyPr>
          <a:lstStyle/>
          <a:p>
            <a:pPr>
              <a:lnSpc>
                <a:spcPts val="1700"/>
              </a:lnSpc>
              <a:spcAft>
                <a:spcPts val="600"/>
              </a:spcAft>
              <a:buClr>
                <a:srgbClr val="F0AB00"/>
              </a:buClr>
              <a:buSzPct val="120000"/>
            </a:pPr>
            <a:r>
              <a:rPr lang="en-US" sz="1300" dirty="0">
                <a:latin typeface="+mj-lt"/>
              </a:rPr>
              <a:t>Information from the purchase order is copied to the ship notice (part ID, qty, need by, price, etc.).</a:t>
            </a:r>
          </a:p>
          <a:p>
            <a:pPr>
              <a:lnSpc>
                <a:spcPts val="1700"/>
              </a:lnSpc>
              <a:spcAft>
                <a:spcPts val="600"/>
              </a:spcAft>
              <a:buClr>
                <a:srgbClr val="F0AB00"/>
              </a:buClr>
              <a:buSzPct val="120000"/>
            </a:pPr>
            <a:r>
              <a:rPr lang="en-US" sz="1300" dirty="0">
                <a:latin typeface="+mj-lt"/>
              </a:rPr>
              <a:t>Scroll down to view line-item information and update the quantity shipped for each line item. </a:t>
            </a:r>
          </a:p>
          <a:p>
            <a:pPr marL="228600" indent="-228600">
              <a:lnSpc>
                <a:spcPts val="1700"/>
              </a:lnSpc>
              <a:spcAft>
                <a:spcPts val="600"/>
              </a:spcAft>
              <a:buClr>
                <a:srgbClr val="F0AB00"/>
              </a:buClr>
              <a:buSzPct val="100000"/>
              <a:buFont typeface="+mj-lt"/>
              <a:buAutoNum type="arabicPeriod"/>
            </a:pPr>
            <a:r>
              <a:rPr lang="en-US" sz="1300" dirty="0">
                <a:latin typeface="+mj-lt"/>
              </a:rPr>
              <a:t>Populate all required fields for your product type at line level. For all orders, the quantity can be equal or lower than the purchase order line. Also, over-delivery may apply (the system will show what it possible).</a:t>
            </a:r>
          </a:p>
          <a:p>
            <a:pPr marL="228600" indent="-228600">
              <a:lnSpc>
                <a:spcPts val="1700"/>
              </a:lnSpc>
              <a:spcAft>
                <a:spcPts val="600"/>
              </a:spcAft>
              <a:buClr>
                <a:srgbClr val="F0AB00"/>
              </a:buClr>
              <a:buSzPct val="100000"/>
              <a:buFont typeface="+mj-lt"/>
              <a:buAutoNum type="arabicPeriod"/>
            </a:pPr>
            <a:r>
              <a:rPr lang="en-US" sz="1300" dirty="0">
                <a:latin typeface="+mj-lt"/>
              </a:rPr>
              <a:t>Click </a:t>
            </a:r>
            <a:r>
              <a:rPr lang="en-US" sz="1300" b="1" dirty="0">
                <a:latin typeface="+mj-lt"/>
              </a:rPr>
              <a:t>Remove</a:t>
            </a:r>
            <a:r>
              <a:rPr lang="en-US" sz="1300" dirty="0">
                <a:latin typeface="+mj-lt"/>
              </a:rPr>
              <a:t> button to exclude the whole line from this ship notice.</a:t>
            </a:r>
            <a:endParaRPr lang="en-US" sz="1300" dirty="0">
              <a:latin typeface="+mj-lt"/>
              <a:cs typeface="Arial"/>
            </a:endParaRPr>
          </a:p>
          <a:p>
            <a:pPr marL="228600" indent="-228600">
              <a:lnSpc>
                <a:spcPts val="1700"/>
              </a:lnSpc>
              <a:spcAft>
                <a:spcPts val="600"/>
              </a:spcAft>
              <a:buClr>
                <a:srgbClr val="F0AB00"/>
              </a:buClr>
              <a:buSzPct val="100000"/>
              <a:buFont typeface="+mj-lt"/>
              <a:buAutoNum type="arabicPeriod"/>
            </a:pPr>
            <a:r>
              <a:rPr lang="en-US" sz="1300" dirty="0"/>
              <a:t>If you click  </a:t>
            </a:r>
            <a:r>
              <a:rPr lang="en-US" sz="1300" b="1" dirty="0"/>
              <a:t>Add details </a:t>
            </a:r>
            <a:r>
              <a:rPr lang="en-US" sz="1300" dirty="0"/>
              <a:t>button, you can add manually the serial numbers. To be able to click on </a:t>
            </a:r>
            <a:r>
              <a:rPr lang="en-US" sz="1300" b="1" dirty="0"/>
              <a:t>Details</a:t>
            </a:r>
            <a:r>
              <a:rPr lang="en-US" sz="1300" dirty="0"/>
              <a:t>, you need to fill at least the packing slid ID and delivery date.</a:t>
            </a:r>
          </a:p>
          <a:p>
            <a:pPr>
              <a:lnSpc>
                <a:spcPts val="1700"/>
              </a:lnSpc>
              <a:spcAft>
                <a:spcPts val="600"/>
              </a:spcAft>
              <a:buClr>
                <a:srgbClr val="F0AB00"/>
              </a:buClr>
              <a:buSzPct val="100000"/>
            </a:pPr>
            <a:endParaRPr lang="en-US" sz="1300" dirty="0"/>
          </a:p>
          <a:p>
            <a:pPr marL="342900" indent="-342900">
              <a:lnSpc>
                <a:spcPts val="1700"/>
              </a:lnSpc>
              <a:spcAft>
                <a:spcPts val="600"/>
              </a:spcAft>
              <a:buClr>
                <a:srgbClr val="F0AB00"/>
              </a:buClr>
              <a:buSzPct val="120000"/>
              <a:buAutoNum type="arabicPeriod"/>
            </a:pPr>
            <a:endParaRPr lang="en-US" sz="1300" dirty="0">
              <a:latin typeface="+mj-lt"/>
            </a:endParaRPr>
          </a:p>
          <a:p>
            <a:pPr marL="342900" indent="-342900">
              <a:lnSpc>
                <a:spcPts val="1700"/>
              </a:lnSpc>
              <a:spcAft>
                <a:spcPts val="600"/>
              </a:spcAft>
              <a:buClr>
                <a:srgbClr val="F0AB00"/>
              </a:buClr>
              <a:buSzPct val="120000"/>
              <a:buAutoNum type="arabicPeriod"/>
            </a:pPr>
            <a:endParaRPr lang="en-US" sz="1300" dirty="0">
              <a:latin typeface="+mj-lt"/>
            </a:endParaRPr>
          </a:p>
          <a:p>
            <a:pPr marL="342900" indent="-342900">
              <a:lnSpc>
                <a:spcPts val="1700"/>
              </a:lnSpc>
              <a:spcAft>
                <a:spcPts val="600"/>
              </a:spcAft>
              <a:buClr>
                <a:srgbClr val="F0AB00"/>
              </a:buClr>
              <a:buSzPct val="120000"/>
              <a:buAutoNum type="arabicPeriod"/>
            </a:pPr>
            <a:endParaRPr lang="en-US" sz="1300" dirty="0">
              <a:latin typeface="+mj-lt"/>
            </a:endParaRPr>
          </a:p>
        </p:txBody>
      </p:sp>
      <p:sp>
        <p:nvSpPr>
          <p:cNvPr id="21" name="Title">
            <a:extLst>
              <a:ext uri="{FF2B5EF4-FFF2-40B4-BE49-F238E27FC236}">
                <a16:creationId xmlns:a16="http://schemas.microsoft.com/office/drawing/2014/main" id="{58A26EAE-3033-423B-8D25-26F29F77562F}"/>
              </a:ext>
            </a:extLst>
          </p:cNvPr>
          <p:cNvSpPr txBox="1">
            <a:spLocks/>
          </p:cNvSpPr>
          <p:nvPr/>
        </p:nvSpPr>
        <p:spPr bwMode="black">
          <a:xfrm>
            <a:off x="503869" y="429194"/>
            <a:ext cx="11183564" cy="677108"/>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en-US" sz="2400" dirty="0"/>
              <a:t>Advanced Shipping Notification</a:t>
            </a:r>
            <a:br>
              <a:rPr lang="en-US" dirty="0"/>
            </a:br>
            <a:r>
              <a:rPr lang="en-US" sz="2000" dirty="0">
                <a:solidFill>
                  <a:schemeClr val="accent1"/>
                </a:solidFill>
              </a:rPr>
              <a:t>Individual PO Management – Create ASN – Line Level</a:t>
            </a:r>
            <a:endParaRPr lang="en-US" sz="2000" b="0" dirty="0">
              <a:solidFill>
                <a:schemeClr val="accent1"/>
              </a:solidFill>
            </a:endParaRPr>
          </a:p>
        </p:txBody>
      </p:sp>
      <p:sp>
        <p:nvSpPr>
          <p:cNvPr id="22" name="TextBox 21">
            <a:extLst>
              <a:ext uri="{FF2B5EF4-FFF2-40B4-BE49-F238E27FC236}">
                <a16:creationId xmlns:a16="http://schemas.microsoft.com/office/drawing/2014/main" id="{44D796D5-9557-4190-90AA-3C5C53D48F74}"/>
              </a:ext>
            </a:extLst>
          </p:cNvPr>
          <p:cNvSpPr txBox="1"/>
          <p:nvPr/>
        </p:nvSpPr>
        <p:spPr>
          <a:xfrm>
            <a:off x="512126" y="3868700"/>
            <a:ext cx="4283243" cy="567718"/>
          </a:xfrm>
          <a:prstGeom prst="rect">
            <a:avLst/>
          </a:prstGeom>
          <a:noFill/>
        </p:spPr>
        <p:txBody>
          <a:bodyPr wrap="square" lIns="0" tIns="0" rIns="0" bIns="0" rtlCol="0">
            <a:noAutofit/>
          </a:bodyPr>
          <a:lstStyle/>
          <a:p>
            <a:pPr>
              <a:lnSpc>
                <a:spcPts val="1700"/>
              </a:lnSpc>
              <a:spcAft>
                <a:spcPts val="600"/>
              </a:spcAft>
              <a:buClr>
                <a:srgbClr val="F0AB00"/>
              </a:buClr>
              <a:buSzPct val="100000"/>
            </a:pPr>
            <a:r>
              <a:rPr lang="en-US" sz="1300" b="1" dirty="0">
                <a:solidFill>
                  <a:schemeClr val="accent1"/>
                </a:solidFill>
              </a:rPr>
              <a:t>Note: </a:t>
            </a:r>
            <a:r>
              <a:rPr lang="en-US" sz="1300" dirty="0"/>
              <a:t>Multiple shipping notices per purchase order can be sent until the quantities are fully shipped.</a:t>
            </a:r>
          </a:p>
          <a:p>
            <a:pPr marL="342900" indent="-342900">
              <a:lnSpc>
                <a:spcPts val="1700"/>
              </a:lnSpc>
              <a:spcAft>
                <a:spcPts val="600"/>
              </a:spcAft>
              <a:buClr>
                <a:srgbClr val="F0AB00"/>
              </a:buClr>
              <a:buSzPct val="120000"/>
              <a:buAutoNum type="arabicPeriod"/>
            </a:pPr>
            <a:endParaRPr lang="en-US" sz="1300" dirty="0">
              <a:latin typeface="+mj-lt"/>
            </a:endParaRPr>
          </a:p>
        </p:txBody>
      </p:sp>
      <p:sp>
        <p:nvSpPr>
          <p:cNvPr id="11" name="Rectangle 10">
            <a:extLst>
              <a:ext uri="{FF2B5EF4-FFF2-40B4-BE49-F238E27FC236}">
                <a16:creationId xmlns:a16="http://schemas.microsoft.com/office/drawing/2014/main" id="{FD126805-C6D1-4B37-AA77-04AF4FA2B8A5}"/>
              </a:ext>
            </a:extLst>
          </p:cNvPr>
          <p:cNvSpPr/>
          <p:nvPr/>
        </p:nvSpPr>
        <p:spPr bwMode="gray">
          <a:xfrm>
            <a:off x="6269859" y="4542071"/>
            <a:ext cx="1202635" cy="121557"/>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00" b="0" i="0" u="none" strike="noStrike" kern="0" cap="none" spc="0" normalizeH="0" baseline="0" noProof="0" dirty="0">
                <a:ln>
                  <a:noFill/>
                </a:ln>
                <a:effectLst/>
                <a:uLnTx/>
                <a:uFillTx/>
                <a:ea typeface="Arial Unicode MS" pitchFamily="34" charset="-128"/>
                <a:cs typeface="Arial Unicode MS" pitchFamily="34" charset="-128"/>
              </a:rPr>
              <a:t>Test Arrow Energy part1</a:t>
            </a:r>
          </a:p>
        </p:txBody>
      </p:sp>
      <p:sp>
        <p:nvSpPr>
          <p:cNvPr id="12" name="Rectangle 11">
            <a:extLst>
              <a:ext uri="{FF2B5EF4-FFF2-40B4-BE49-F238E27FC236}">
                <a16:creationId xmlns:a16="http://schemas.microsoft.com/office/drawing/2014/main" id="{456C2AE4-C794-425F-AEE9-3A9652304AA2}"/>
              </a:ext>
            </a:extLst>
          </p:cNvPr>
          <p:cNvSpPr/>
          <p:nvPr/>
        </p:nvSpPr>
        <p:spPr bwMode="gray">
          <a:xfrm>
            <a:off x="6104138" y="4678823"/>
            <a:ext cx="1479419" cy="148139"/>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00" b="0" i="0" u="none" strike="noStrike" kern="0" cap="none" spc="0" normalizeH="0" baseline="0" noProof="0" dirty="0">
                <a:ln>
                  <a:noFill/>
                </a:ln>
                <a:effectLst/>
                <a:uLnTx/>
                <a:uFillTx/>
                <a:ea typeface="Arial Unicode MS" pitchFamily="34" charset="-128"/>
                <a:cs typeface="Arial Unicode MS" pitchFamily="34" charset="-128"/>
              </a:rPr>
              <a:t>Test description</a:t>
            </a:r>
          </a:p>
        </p:txBody>
      </p:sp>
      <p:sp>
        <p:nvSpPr>
          <p:cNvPr id="14" name="Oval 13">
            <a:extLst>
              <a:ext uri="{FF2B5EF4-FFF2-40B4-BE49-F238E27FC236}">
                <a16:creationId xmlns:a16="http://schemas.microsoft.com/office/drawing/2014/main" id="{15DCFB12-03E9-45EF-9339-0A7CAFDE8D51}"/>
              </a:ext>
            </a:extLst>
          </p:cNvPr>
          <p:cNvSpPr/>
          <p:nvPr/>
        </p:nvSpPr>
        <p:spPr bwMode="gray">
          <a:xfrm>
            <a:off x="6547694" y="538314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18" name="Oval 17">
            <a:extLst>
              <a:ext uri="{FF2B5EF4-FFF2-40B4-BE49-F238E27FC236}">
                <a16:creationId xmlns:a16="http://schemas.microsoft.com/office/drawing/2014/main" id="{1163DDC9-0077-4DAE-B4C1-065FF2A263BA}"/>
              </a:ext>
            </a:extLst>
          </p:cNvPr>
          <p:cNvSpPr/>
          <p:nvPr/>
        </p:nvSpPr>
        <p:spPr bwMode="gray">
          <a:xfrm>
            <a:off x="11343980" y="446656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2</a:t>
            </a:r>
            <a:endParaRPr lang="en-US" sz="1200" kern="0" dirty="0">
              <a:solidFill>
                <a:schemeClr val="bg1"/>
              </a:solidFill>
              <a:ea typeface="Arial Unicode MS" pitchFamily="34" charset="-128"/>
              <a:cs typeface="Arial Unicode MS" pitchFamily="34" charset="-128"/>
            </a:endParaRPr>
          </a:p>
        </p:txBody>
      </p:sp>
      <p:sp>
        <p:nvSpPr>
          <p:cNvPr id="23" name="Oval 22">
            <a:extLst>
              <a:ext uri="{FF2B5EF4-FFF2-40B4-BE49-F238E27FC236}">
                <a16:creationId xmlns:a16="http://schemas.microsoft.com/office/drawing/2014/main" id="{0001656E-A9F0-4EA6-B5AD-D3B20CC2960F}"/>
              </a:ext>
            </a:extLst>
          </p:cNvPr>
          <p:cNvSpPr/>
          <p:nvPr/>
        </p:nvSpPr>
        <p:spPr bwMode="gray">
          <a:xfrm>
            <a:off x="7583557" y="538314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a:cs typeface="Arial Unicode MS"/>
              </a:rPr>
              <a:t>3</a:t>
            </a:r>
            <a:endParaRPr lang="en-US" sz="1200" kern="0"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2329555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image001">
            <a:extLst>
              <a:ext uri="{FF2B5EF4-FFF2-40B4-BE49-F238E27FC236}">
                <a16:creationId xmlns:a16="http://schemas.microsoft.com/office/drawing/2014/main" id="{B5A1FF1E-9E95-4A98-A3BF-1CED4B98B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1602681"/>
            <a:ext cx="3422650" cy="215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AF5B128-6517-4552-BC61-7C50EE95A3EB}"/>
              </a:ext>
            </a:extLst>
          </p:cNvPr>
          <p:cNvSpPr txBox="1"/>
          <p:nvPr/>
        </p:nvSpPr>
        <p:spPr>
          <a:xfrm>
            <a:off x="503869" y="1532636"/>
            <a:ext cx="5171374" cy="3586016"/>
          </a:xfrm>
          <a:prstGeom prst="rect">
            <a:avLst/>
          </a:prstGeom>
          <a:noFill/>
        </p:spPr>
        <p:txBody>
          <a:bodyPr wrap="square" lIns="0" tIns="0" rIns="0" bIns="0" rtlCol="0">
            <a:noAutofit/>
          </a:bodyPr>
          <a:lstStyle/>
          <a:p>
            <a:pPr>
              <a:lnSpc>
                <a:spcPts val="1700"/>
              </a:lnSpc>
              <a:spcAft>
                <a:spcPts val="600"/>
              </a:spcAft>
              <a:buClr>
                <a:srgbClr val="F0AB00"/>
              </a:buClr>
              <a:buSzPct val="120000"/>
            </a:pPr>
            <a:r>
              <a:rPr lang="en-US" sz="1300" dirty="0">
                <a:latin typeface="+mj-lt"/>
              </a:rPr>
              <a:t>Serial numbers are optional or mandatory depending on the type of purchased product. </a:t>
            </a:r>
          </a:p>
          <a:p>
            <a:pPr>
              <a:lnSpc>
                <a:spcPts val="1700"/>
              </a:lnSpc>
              <a:spcAft>
                <a:spcPts val="600"/>
              </a:spcAft>
              <a:buClr>
                <a:srgbClr val="F0AB00"/>
              </a:buClr>
              <a:buSzPct val="120000"/>
            </a:pPr>
            <a:r>
              <a:rPr lang="en-US" sz="1300" dirty="0">
                <a:latin typeface="+mj-lt"/>
              </a:rPr>
              <a:t>They are mandatory if indicated in the purchase order. If mandatory, then the number of serial numbers must be equal to the shipped quantity.</a:t>
            </a:r>
          </a:p>
          <a:p>
            <a:pPr marL="228600" indent="-228600">
              <a:lnSpc>
                <a:spcPts val="1700"/>
              </a:lnSpc>
              <a:spcAft>
                <a:spcPts val="600"/>
              </a:spcAft>
              <a:buClr>
                <a:srgbClr val="F0AB00"/>
              </a:buClr>
              <a:buSzPct val="100000"/>
              <a:buFont typeface="+mj-lt"/>
              <a:buAutoNum type="arabicPeriod"/>
            </a:pPr>
            <a:r>
              <a:rPr lang="en-US" sz="1300" dirty="0">
                <a:latin typeface="+mj-lt"/>
              </a:rPr>
              <a:t>Populate the serial number of the first item and Asset Tag, </a:t>
            </a:r>
            <a:r>
              <a:rPr lang="en-US" sz="1300">
                <a:latin typeface="+mj-lt"/>
              </a:rPr>
              <a:t>if needed.</a:t>
            </a:r>
            <a:endParaRPr lang="en-US" sz="1300" dirty="0">
              <a:latin typeface="+mj-lt"/>
            </a:endParaRPr>
          </a:p>
          <a:p>
            <a:pPr marL="228600" indent="-228600">
              <a:lnSpc>
                <a:spcPts val="1700"/>
              </a:lnSpc>
              <a:spcAft>
                <a:spcPts val="600"/>
              </a:spcAft>
              <a:buClr>
                <a:srgbClr val="F0AB00"/>
              </a:buClr>
              <a:buSzPct val="100000"/>
              <a:buFont typeface="+mj-lt"/>
              <a:buAutoNum type="arabicPeriod"/>
            </a:pPr>
            <a:r>
              <a:rPr lang="en-US" sz="1300" dirty="0">
                <a:latin typeface="+mj-lt"/>
              </a:rPr>
              <a:t>Click on </a:t>
            </a:r>
            <a:r>
              <a:rPr lang="en-US" sz="1300" b="1" dirty="0">
                <a:latin typeface="+mj-lt"/>
              </a:rPr>
              <a:t>Add asset </a:t>
            </a:r>
            <a:r>
              <a:rPr lang="en-US" sz="1300" dirty="0">
                <a:latin typeface="+mj-lt"/>
              </a:rPr>
              <a:t>to add additional serial numbers. Please fill out only one serial number per asset field.</a:t>
            </a:r>
          </a:p>
          <a:p>
            <a:pPr>
              <a:lnSpc>
                <a:spcPts val="1700"/>
              </a:lnSpc>
              <a:spcAft>
                <a:spcPts val="600"/>
              </a:spcAft>
              <a:buClr>
                <a:srgbClr val="F0AB00"/>
              </a:buClr>
              <a:buSzPct val="120000"/>
            </a:pPr>
            <a:endParaRPr lang="en-US" sz="1300" dirty="0">
              <a:latin typeface="+mj-lt"/>
            </a:endParaRPr>
          </a:p>
          <a:p>
            <a:pPr>
              <a:lnSpc>
                <a:spcPts val="1700"/>
              </a:lnSpc>
              <a:spcAft>
                <a:spcPts val="600"/>
              </a:spcAft>
              <a:buClr>
                <a:srgbClr val="F0AB00"/>
              </a:buClr>
              <a:buSzPct val="120000"/>
            </a:pPr>
            <a:r>
              <a:rPr lang="en-US" sz="1300" b="1" dirty="0">
                <a:solidFill>
                  <a:schemeClr val="accent1"/>
                </a:solidFill>
                <a:latin typeface="+mj-lt"/>
              </a:rPr>
              <a:t>Note: </a:t>
            </a:r>
            <a:r>
              <a:rPr lang="en-US" sz="1300" dirty="0"/>
              <a:t>If you have many serial numbers to provide, you can use the </a:t>
            </a:r>
            <a:r>
              <a:rPr lang="en-US" sz="1300" b="1" dirty="0"/>
              <a:t>Serial number upload </a:t>
            </a:r>
            <a:r>
              <a:rPr lang="en-US" sz="1300" dirty="0"/>
              <a:t>tool described on the next slides.</a:t>
            </a:r>
          </a:p>
          <a:p>
            <a:pPr>
              <a:lnSpc>
                <a:spcPts val="1700"/>
              </a:lnSpc>
              <a:spcAft>
                <a:spcPts val="600"/>
              </a:spcAft>
              <a:buClr>
                <a:srgbClr val="F0AB00"/>
              </a:buClr>
              <a:buSzPct val="120000"/>
            </a:pPr>
            <a:r>
              <a:rPr lang="en-US" sz="1300" dirty="0"/>
              <a:t>If a list of serial numbers is provided in the purchase order, the serial number entered in the ship notice against this PO must be one from the list.</a:t>
            </a:r>
            <a:endParaRPr lang="en-US" sz="1300" dirty="0">
              <a:highlight>
                <a:srgbClr val="FFFF00"/>
              </a:highlight>
            </a:endParaRPr>
          </a:p>
          <a:p>
            <a:pPr>
              <a:lnSpc>
                <a:spcPts val="1700"/>
              </a:lnSpc>
              <a:spcAft>
                <a:spcPts val="600"/>
              </a:spcAft>
              <a:buClr>
                <a:srgbClr val="F0AB00"/>
              </a:buClr>
              <a:buSzPct val="120000"/>
            </a:pPr>
            <a:endParaRPr lang="en-US" sz="1300" dirty="0"/>
          </a:p>
          <a:p>
            <a:pPr>
              <a:lnSpc>
                <a:spcPts val="1700"/>
              </a:lnSpc>
              <a:spcAft>
                <a:spcPts val="600"/>
              </a:spcAft>
              <a:buClr>
                <a:srgbClr val="F0AB00"/>
              </a:buClr>
              <a:buSzPct val="120000"/>
            </a:pPr>
            <a:endParaRPr lang="en-US" sz="1300" dirty="0">
              <a:latin typeface="+mj-lt"/>
            </a:endParaRPr>
          </a:p>
        </p:txBody>
      </p:sp>
      <p:sp>
        <p:nvSpPr>
          <p:cNvPr id="15" name="Title">
            <a:extLst>
              <a:ext uri="{FF2B5EF4-FFF2-40B4-BE49-F238E27FC236}">
                <a16:creationId xmlns:a16="http://schemas.microsoft.com/office/drawing/2014/main" id="{5F5E96DF-6B26-4395-A5D1-B29427288041}"/>
              </a:ext>
            </a:extLst>
          </p:cNvPr>
          <p:cNvSpPr txBox="1">
            <a:spLocks/>
          </p:cNvSpPr>
          <p:nvPr/>
        </p:nvSpPr>
        <p:spPr bwMode="black">
          <a:xfrm>
            <a:off x="503869" y="429194"/>
            <a:ext cx="11183564" cy="677108"/>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en-US" sz="2400" dirty="0"/>
              <a:t>Advanced Shipping Notification</a:t>
            </a:r>
            <a:br>
              <a:rPr lang="en-US" dirty="0"/>
            </a:br>
            <a:r>
              <a:rPr lang="en-US" sz="2000" dirty="0">
                <a:solidFill>
                  <a:schemeClr val="accent1"/>
                </a:solidFill>
              </a:rPr>
              <a:t>Individual PO Management – Line Level – Serial Numbers </a:t>
            </a:r>
          </a:p>
        </p:txBody>
      </p:sp>
      <p:sp>
        <p:nvSpPr>
          <p:cNvPr id="8" name="Oval 7">
            <a:extLst>
              <a:ext uri="{FF2B5EF4-FFF2-40B4-BE49-F238E27FC236}">
                <a16:creationId xmlns:a16="http://schemas.microsoft.com/office/drawing/2014/main" id="{F15CF10C-6378-4BB9-89BD-8871F5041538}"/>
              </a:ext>
            </a:extLst>
          </p:cNvPr>
          <p:cNvSpPr/>
          <p:nvPr/>
        </p:nvSpPr>
        <p:spPr bwMode="gray">
          <a:xfrm>
            <a:off x="6516759" y="246876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1</a:t>
            </a:r>
            <a:endParaRPr lang="en-US" sz="1200" kern="0" dirty="0">
              <a:solidFill>
                <a:schemeClr val="bg1"/>
              </a:solidFill>
              <a:ea typeface="Arial Unicode MS" pitchFamily="34" charset="-128"/>
              <a:cs typeface="Arial Unicode MS" pitchFamily="34" charset="-128"/>
            </a:endParaRPr>
          </a:p>
        </p:txBody>
      </p:sp>
      <p:sp>
        <p:nvSpPr>
          <p:cNvPr id="10" name="Oval 9">
            <a:extLst>
              <a:ext uri="{FF2B5EF4-FFF2-40B4-BE49-F238E27FC236}">
                <a16:creationId xmlns:a16="http://schemas.microsoft.com/office/drawing/2014/main" id="{CCC89ED8-56C4-4074-A0DD-2E8539EDFA1F}"/>
              </a:ext>
            </a:extLst>
          </p:cNvPr>
          <p:cNvSpPr/>
          <p:nvPr/>
        </p:nvSpPr>
        <p:spPr bwMode="gray">
          <a:xfrm>
            <a:off x="6516758" y="290815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2</a:t>
            </a:r>
            <a:endParaRPr lang="en-US" sz="1200" kern="0"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3159248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3869" y="1486348"/>
            <a:ext cx="4336715" cy="4655460"/>
          </a:xfrm>
          <a:prstGeom prst="rect">
            <a:avLst/>
          </a:prstGeom>
          <a:noFill/>
        </p:spPr>
        <p:txBody>
          <a:bodyPr wrap="square" lIns="0" tIns="0" rIns="0" bIns="0" rtlCol="0">
            <a:noAutofit/>
          </a:bodyPr>
          <a:lstStyle/>
          <a:p>
            <a:pPr marL="342900" indent="-342900">
              <a:lnSpc>
                <a:spcPts val="1700"/>
              </a:lnSpc>
              <a:spcAft>
                <a:spcPts val="600"/>
              </a:spcAft>
              <a:buClr>
                <a:srgbClr val="F0AB00"/>
              </a:buClr>
              <a:buSzPct val="100000"/>
              <a:buAutoNum type="arabicPeriod"/>
            </a:pPr>
            <a:r>
              <a:rPr lang="en-US" sz="1300" dirty="0">
                <a:latin typeface="+mj-lt"/>
              </a:rPr>
              <a:t>Click </a:t>
            </a:r>
            <a:r>
              <a:rPr lang="en-US" sz="1300" b="1" dirty="0">
                <a:latin typeface="+mj-lt"/>
              </a:rPr>
              <a:t>Manage Serial Numbers </a:t>
            </a:r>
            <a:r>
              <a:rPr lang="en-US" sz="1300" dirty="0">
                <a:latin typeface="+mj-lt"/>
              </a:rPr>
              <a:t>i</a:t>
            </a:r>
            <a:r>
              <a:rPr lang="en-US" sz="1300" dirty="0"/>
              <a:t>n the shipping notice screen.</a:t>
            </a:r>
          </a:p>
          <a:p>
            <a:pPr marL="342900" indent="-342900">
              <a:lnSpc>
                <a:spcPts val="1700"/>
              </a:lnSpc>
              <a:spcAft>
                <a:spcPts val="600"/>
              </a:spcAft>
              <a:buClr>
                <a:srgbClr val="F0AB00"/>
              </a:buClr>
              <a:buSzPct val="100000"/>
              <a:buAutoNum type="arabicPeriod"/>
            </a:pPr>
            <a:r>
              <a:rPr lang="en-US" sz="1300" dirty="0"/>
              <a:t>Choose </a:t>
            </a:r>
            <a:r>
              <a:rPr lang="en-US" sz="1300" b="1" dirty="0"/>
              <a:t>Download template </a:t>
            </a:r>
            <a:r>
              <a:rPr lang="en-US" sz="1300" dirty="0"/>
              <a:t>from the dropdown list. </a:t>
            </a:r>
            <a:endParaRPr lang="en-US" sz="1300" dirty="0">
              <a:latin typeface="+mj-lt"/>
            </a:endParaRPr>
          </a:p>
          <a:p>
            <a:pPr marL="342900" indent="-342900">
              <a:lnSpc>
                <a:spcPts val="1700"/>
              </a:lnSpc>
              <a:spcAft>
                <a:spcPts val="600"/>
              </a:spcAft>
              <a:buClr>
                <a:srgbClr val="F0AB00"/>
              </a:buClr>
              <a:buSzPct val="100000"/>
              <a:buAutoNum type="arabicPeriod"/>
            </a:pPr>
            <a:r>
              <a:rPr lang="en-US" sz="1300" dirty="0">
                <a:latin typeface="+mj-lt"/>
              </a:rPr>
              <a:t>Extract and save the .zip file on your computer.</a:t>
            </a:r>
          </a:p>
          <a:p>
            <a:pPr marL="342900" indent="-342900">
              <a:lnSpc>
                <a:spcPts val="1700"/>
              </a:lnSpc>
              <a:spcAft>
                <a:spcPts val="600"/>
              </a:spcAft>
              <a:buClr>
                <a:srgbClr val="F0AB00"/>
              </a:buClr>
              <a:buSzPct val="100000"/>
              <a:buAutoNum type="arabicPeriod"/>
            </a:pPr>
            <a:r>
              <a:rPr lang="en-US" sz="1300" dirty="0">
                <a:latin typeface="+mj-lt"/>
              </a:rPr>
              <a:t>Open the file in Excel. If you do not see the columns like on the screen, see Appendix.</a:t>
            </a:r>
          </a:p>
          <a:p>
            <a:pPr marL="342900" indent="-342900">
              <a:lnSpc>
                <a:spcPts val="1700"/>
              </a:lnSpc>
              <a:spcAft>
                <a:spcPts val="600"/>
              </a:spcAft>
              <a:buClr>
                <a:srgbClr val="F0AB00"/>
              </a:buClr>
              <a:buSzPct val="100000"/>
              <a:buAutoNum type="arabicPeriod"/>
            </a:pPr>
            <a:r>
              <a:rPr lang="en-US" sz="1300" dirty="0">
                <a:latin typeface="+mj-lt"/>
              </a:rPr>
              <a:t>Enter the serial numbers in the </a:t>
            </a:r>
            <a:r>
              <a:rPr lang="en-US" sz="1300" b="1" dirty="0">
                <a:latin typeface="+mj-lt"/>
              </a:rPr>
              <a:t>Item Serial Number </a:t>
            </a:r>
            <a:r>
              <a:rPr lang="en-US" sz="1300" dirty="0">
                <a:latin typeface="+mj-lt"/>
              </a:rPr>
              <a:t>column. Save the changes. The other columns are prefilled automatically, do not edit them.</a:t>
            </a:r>
          </a:p>
          <a:p>
            <a:pPr marL="342900" indent="-342900">
              <a:lnSpc>
                <a:spcPts val="1700"/>
              </a:lnSpc>
              <a:spcAft>
                <a:spcPts val="600"/>
              </a:spcAft>
              <a:buClr>
                <a:srgbClr val="F0AB00"/>
              </a:buClr>
              <a:buSzPct val="100000"/>
              <a:buAutoNum type="arabicPeriod"/>
            </a:pPr>
            <a:r>
              <a:rPr lang="en-US" sz="1300" dirty="0">
                <a:latin typeface="+mj-lt"/>
              </a:rPr>
              <a:t>To upload the updated file, choose </a:t>
            </a:r>
            <a:r>
              <a:rPr lang="en-US" sz="1300" b="1" dirty="0">
                <a:latin typeface="+mj-lt"/>
              </a:rPr>
              <a:t>Upload</a:t>
            </a:r>
            <a:r>
              <a:rPr lang="en-US" sz="1300" dirty="0">
                <a:latin typeface="+mj-lt"/>
              </a:rPr>
              <a:t> new file in the dropdown list.</a:t>
            </a:r>
          </a:p>
          <a:p>
            <a:pPr marL="342900" indent="-342900">
              <a:lnSpc>
                <a:spcPts val="1700"/>
              </a:lnSpc>
              <a:spcAft>
                <a:spcPts val="600"/>
              </a:spcAft>
              <a:buClr>
                <a:srgbClr val="F0AB00"/>
              </a:buClr>
              <a:buSzPct val="100000"/>
              <a:buAutoNum type="arabicPeriod"/>
            </a:pPr>
            <a:r>
              <a:rPr lang="en-US" sz="1300" dirty="0">
                <a:latin typeface="+mj-lt"/>
              </a:rPr>
              <a:t>Browse your computer and select the file.</a:t>
            </a:r>
          </a:p>
          <a:p>
            <a:pPr marL="342900" indent="-342900">
              <a:lnSpc>
                <a:spcPts val="1700"/>
              </a:lnSpc>
              <a:spcAft>
                <a:spcPts val="600"/>
              </a:spcAft>
              <a:buClr>
                <a:srgbClr val="F0AB00"/>
              </a:buClr>
              <a:buSzPct val="100000"/>
              <a:buAutoNum type="arabicPeriod"/>
            </a:pPr>
            <a:r>
              <a:rPr lang="en-US" sz="1300" dirty="0">
                <a:latin typeface="+mj-lt"/>
              </a:rPr>
              <a:t>Click </a:t>
            </a:r>
            <a:r>
              <a:rPr lang="en-US" sz="1300" b="1" dirty="0">
                <a:latin typeface="+mj-lt"/>
              </a:rPr>
              <a:t>Add attachment</a:t>
            </a:r>
            <a:r>
              <a:rPr lang="en-US" sz="1300" dirty="0">
                <a:latin typeface="+mj-lt"/>
              </a:rPr>
              <a:t>.</a:t>
            </a:r>
          </a:p>
          <a:p>
            <a:pPr marL="342900" indent="-342900">
              <a:lnSpc>
                <a:spcPts val="1700"/>
              </a:lnSpc>
              <a:spcAft>
                <a:spcPts val="600"/>
              </a:spcAft>
              <a:buClr>
                <a:srgbClr val="F0AB00"/>
              </a:buClr>
              <a:buSzPct val="100000"/>
              <a:buAutoNum type="arabicPeriod"/>
            </a:pPr>
            <a:endParaRPr lang="en-US" sz="1300" dirty="0">
              <a:latin typeface="+mj-lt"/>
            </a:endParaRPr>
          </a:p>
          <a:p>
            <a:pPr>
              <a:lnSpc>
                <a:spcPts val="1700"/>
              </a:lnSpc>
              <a:spcAft>
                <a:spcPts val="600"/>
              </a:spcAft>
              <a:buClr>
                <a:srgbClr val="F0AB00"/>
              </a:buClr>
              <a:buSzPct val="100000"/>
            </a:pPr>
            <a:r>
              <a:rPr lang="en-US" sz="1300" b="1" dirty="0">
                <a:solidFill>
                  <a:schemeClr val="accent1"/>
                </a:solidFill>
                <a:latin typeface="+mj-lt"/>
              </a:rPr>
              <a:t>Note:</a:t>
            </a:r>
            <a:r>
              <a:rPr lang="en-US" sz="1300" dirty="0">
                <a:latin typeface="+mj-lt"/>
              </a:rPr>
              <a:t> </a:t>
            </a:r>
            <a:r>
              <a:rPr lang="en-US" sz="1300" dirty="0"/>
              <a:t>When shipping partial quantity (for example 5 out of 10), you can delete the remaining unneeded 5 lines, and update the total item quantity (column G) to 5 on each line.</a:t>
            </a:r>
            <a:endParaRPr lang="en-US" sz="1300" dirty="0">
              <a:highlight>
                <a:srgbClr val="FFFF00"/>
              </a:highlight>
            </a:endParaRPr>
          </a:p>
          <a:p>
            <a:pPr>
              <a:lnSpc>
                <a:spcPts val="1700"/>
              </a:lnSpc>
              <a:spcAft>
                <a:spcPts val="600"/>
              </a:spcAft>
              <a:buClr>
                <a:srgbClr val="F0AB00"/>
              </a:buClr>
              <a:buSzPct val="100000"/>
            </a:pPr>
            <a:endParaRPr lang="en-US" sz="1300" dirty="0">
              <a:latin typeface="+mj-lt"/>
            </a:endParaRPr>
          </a:p>
        </p:txBody>
      </p:sp>
      <p:pic>
        <p:nvPicPr>
          <p:cNvPr id="2" name="Picture 1">
            <a:extLst>
              <a:ext uri="{FF2B5EF4-FFF2-40B4-BE49-F238E27FC236}">
                <a16:creationId xmlns:a16="http://schemas.microsoft.com/office/drawing/2014/main" id="{DEA6861D-B6B9-4A3B-8A79-ED0D1170D111}"/>
              </a:ext>
            </a:extLst>
          </p:cNvPr>
          <p:cNvPicPr>
            <a:picLocks noChangeAspect="1"/>
          </p:cNvPicPr>
          <p:nvPr/>
        </p:nvPicPr>
        <p:blipFill>
          <a:blip r:embed="rId3"/>
          <a:stretch>
            <a:fillRect/>
          </a:stretch>
        </p:blipFill>
        <p:spPr>
          <a:xfrm>
            <a:off x="7854098" y="1576653"/>
            <a:ext cx="3833334" cy="1075096"/>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pic>
      <p:pic>
        <p:nvPicPr>
          <p:cNvPr id="3" name="Picture 2">
            <a:extLst>
              <a:ext uri="{FF2B5EF4-FFF2-40B4-BE49-F238E27FC236}">
                <a16:creationId xmlns:a16="http://schemas.microsoft.com/office/drawing/2014/main" id="{BD3F78EB-58FC-40BD-B164-DC2CDEFA1150}"/>
              </a:ext>
            </a:extLst>
          </p:cNvPr>
          <p:cNvPicPr>
            <a:picLocks noChangeAspect="1"/>
          </p:cNvPicPr>
          <p:nvPr/>
        </p:nvPicPr>
        <p:blipFill>
          <a:blip r:embed="rId4"/>
          <a:stretch>
            <a:fillRect/>
          </a:stretch>
        </p:blipFill>
        <p:spPr>
          <a:xfrm>
            <a:off x="7439433" y="2802336"/>
            <a:ext cx="2352653" cy="1157802"/>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pic>
      <p:pic>
        <p:nvPicPr>
          <p:cNvPr id="4" name="Picture 3">
            <a:extLst>
              <a:ext uri="{FF2B5EF4-FFF2-40B4-BE49-F238E27FC236}">
                <a16:creationId xmlns:a16="http://schemas.microsoft.com/office/drawing/2014/main" id="{8C1FB801-8C33-453F-9FEC-1C591177FE4E}"/>
              </a:ext>
            </a:extLst>
          </p:cNvPr>
          <p:cNvPicPr>
            <a:picLocks noChangeAspect="1"/>
          </p:cNvPicPr>
          <p:nvPr/>
        </p:nvPicPr>
        <p:blipFill>
          <a:blip r:embed="rId5"/>
          <a:stretch>
            <a:fillRect/>
          </a:stretch>
        </p:blipFill>
        <p:spPr>
          <a:xfrm>
            <a:off x="9915694" y="2802337"/>
            <a:ext cx="1771739" cy="114808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pic>
      <p:sp>
        <p:nvSpPr>
          <p:cNvPr id="21" name="Title">
            <a:extLst>
              <a:ext uri="{FF2B5EF4-FFF2-40B4-BE49-F238E27FC236}">
                <a16:creationId xmlns:a16="http://schemas.microsoft.com/office/drawing/2014/main" id="{FC6CDD9A-88F2-451D-8F3D-D8839A74A9B4}"/>
              </a:ext>
            </a:extLst>
          </p:cNvPr>
          <p:cNvSpPr txBox="1">
            <a:spLocks/>
          </p:cNvSpPr>
          <p:nvPr/>
        </p:nvSpPr>
        <p:spPr bwMode="black">
          <a:xfrm>
            <a:off x="503869" y="429194"/>
            <a:ext cx="11183564" cy="677108"/>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en-US" sz="2400" dirty="0"/>
              <a:t>Advanced Shipping Notification</a:t>
            </a:r>
            <a:br>
              <a:rPr lang="en-US" dirty="0"/>
            </a:br>
            <a:r>
              <a:rPr lang="en-US" sz="2000" dirty="0">
                <a:solidFill>
                  <a:schemeClr val="accent1"/>
                </a:solidFill>
              </a:rPr>
              <a:t>Individual PO Management – Line Level – Serial Numbers Upload Tool</a:t>
            </a:r>
          </a:p>
        </p:txBody>
      </p:sp>
      <p:pic>
        <p:nvPicPr>
          <p:cNvPr id="7" name="Picture 6">
            <a:extLst>
              <a:ext uri="{FF2B5EF4-FFF2-40B4-BE49-F238E27FC236}">
                <a16:creationId xmlns:a16="http://schemas.microsoft.com/office/drawing/2014/main" id="{6A58B317-0BE3-4ABF-BC84-D4133E704A9C}"/>
              </a:ext>
            </a:extLst>
          </p:cNvPr>
          <p:cNvPicPr>
            <a:picLocks noChangeAspect="1"/>
          </p:cNvPicPr>
          <p:nvPr/>
        </p:nvPicPr>
        <p:blipFill>
          <a:blip r:embed="rId6"/>
          <a:stretch>
            <a:fillRect/>
          </a:stretch>
        </p:blipFill>
        <p:spPr>
          <a:xfrm>
            <a:off x="5640650" y="4055663"/>
            <a:ext cx="6046783" cy="1950575"/>
          </a:xfrm>
          <a:prstGeom prst="rect">
            <a:avLst/>
          </a:prstGeom>
          <a:ln>
            <a:solidFill>
              <a:schemeClr val="bg2"/>
            </a:solidFill>
          </a:ln>
        </p:spPr>
      </p:pic>
      <p:sp>
        <p:nvSpPr>
          <p:cNvPr id="8" name="Rectangle 7">
            <a:extLst>
              <a:ext uri="{FF2B5EF4-FFF2-40B4-BE49-F238E27FC236}">
                <a16:creationId xmlns:a16="http://schemas.microsoft.com/office/drawing/2014/main" id="{E27790C7-A897-4CAD-B4EE-DC43ABDADF6A}"/>
              </a:ext>
            </a:extLst>
          </p:cNvPr>
          <p:cNvSpPr/>
          <p:nvPr/>
        </p:nvSpPr>
        <p:spPr bwMode="gray">
          <a:xfrm>
            <a:off x="10376857" y="4177853"/>
            <a:ext cx="883184" cy="1946324"/>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Oval 17">
            <a:extLst>
              <a:ext uri="{FF2B5EF4-FFF2-40B4-BE49-F238E27FC236}">
                <a16:creationId xmlns:a16="http://schemas.microsoft.com/office/drawing/2014/main" id="{CD13F0B1-88FD-47CC-B9D5-E80F1C46D985}"/>
              </a:ext>
            </a:extLst>
          </p:cNvPr>
          <p:cNvSpPr/>
          <p:nvPr/>
        </p:nvSpPr>
        <p:spPr bwMode="gray">
          <a:xfrm>
            <a:off x="9636443" y="157348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1</a:t>
            </a:r>
            <a:endParaRPr lang="en-US" sz="1200" kern="0" dirty="0">
              <a:solidFill>
                <a:schemeClr val="bg1"/>
              </a:solidFill>
              <a:ea typeface="Arial Unicode MS" pitchFamily="34" charset="-128"/>
              <a:cs typeface="Arial Unicode MS" pitchFamily="34" charset="-128"/>
            </a:endParaRPr>
          </a:p>
        </p:txBody>
      </p:sp>
      <p:sp>
        <p:nvSpPr>
          <p:cNvPr id="19" name="Oval 18">
            <a:extLst>
              <a:ext uri="{FF2B5EF4-FFF2-40B4-BE49-F238E27FC236}">
                <a16:creationId xmlns:a16="http://schemas.microsoft.com/office/drawing/2014/main" id="{2AEF6AC0-94ED-47BA-B240-EFFADEA3E39E}"/>
              </a:ext>
            </a:extLst>
          </p:cNvPr>
          <p:cNvSpPr/>
          <p:nvPr/>
        </p:nvSpPr>
        <p:spPr bwMode="gray">
          <a:xfrm>
            <a:off x="9642106" y="231897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2</a:t>
            </a:r>
            <a:endParaRPr lang="en-US" sz="1200" kern="0" dirty="0">
              <a:solidFill>
                <a:schemeClr val="bg1"/>
              </a:solidFill>
              <a:ea typeface="Arial Unicode MS" pitchFamily="34" charset="-128"/>
              <a:cs typeface="Arial Unicode MS" pitchFamily="34" charset="-128"/>
            </a:endParaRPr>
          </a:p>
        </p:txBody>
      </p:sp>
      <p:sp>
        <p:nvSpPr>
          <p:cNvPr id="20" name="Oval 19">
            <a:extLst>
              <a:ext uri="{FF2B5EF4-FFF2-40B4-BE49-F238E27FC236}">
                <a16:creationId xmlns:a16="http://schemas.microsoft.com/office/drawing/2014/main" id="{0FACEC28-0DD3-4631-8530-59144EC09D0A}"/>
              </a:ext>
            </a:extLst>
          </p:cNvPr>
          <p:cNvSpPr/>
          <p:nvPr/>
        </p:nvSpPr>
        <p:spPr bwMode="gray">
          <a:xfrm>
            <a:off x="9636442" y="190302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6</a:t>
            </a:r>
            <a:endParaRPr lang="en-US" sz="1200" kern="0" dirty="0">
              <a:solidFill>
                <a:schemeClr val="bg1"/>
              </a:solidFill>
              <a:ea typeface="Arial Unicode MS" pitchFamily="34" charset="-128"/>
              <a:cs typeface="Arial Unicode MS" pitchFamily="34" charset="-128"/>
            </a:endParaRPr>
          </a:p>
        </p:txBody>
      </p:sp>
      <p:sp>
        <p:nvSpPr>
          <p:cNvPr id="22" name="Oval 21">
            <a:extLst>
              <a:ext uri="{FF2B5EF4-FFF2-40B4-BE49-F238E27FC236}">
                <a16:creationId xmlns:a16="http://schemas.microsoft.com/office/drawing/2014/main" id="{EBC4B207-82F5-4DA3-B0D7-808C31CD108B}"/>
              </a:ext>
            </a:extLst>
          </p:cNvPr>
          <p:cNvSpPr/>
          <p:nvPr/>
        </p:nvSpPr>
        <p:spPr bwMode="gray">
          <a:xfrm>
            <a:off x="9660631" y="2977402"/>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3</a:t>
            </a:r>
            <a:endParaRPr lang="en-US" sz="1200" kern="0" dirty="0">
              <a:solidFill>
                <a:schemeClr val="bg1"/>
              </a:solidFill>
              <a:ea typeface="Arial Unicode MS" pitchFamily="34" charset="-128"/>
              <a:cs typeface="Arial Unicode MS" pitchFamily="34" charset="-128"/>
            </a:endParaRPr>
          </a:p>
        </p:txBody>
      </p:sp>
      <p:sp>
        <p:nvSpPr>
          <p:cNvPr id="23" name="Oval 22">
            <a:extLst>
              <a:ext uri="{FF2B5EF4-FFF2-40B4-BE49-F238E27FC236}">
                <a16:creationId xmlns:a16="http://schemas.microsoft.com/office/drawing/2014/main" id="{B1706539-2F82-4DA0-A19E-8C8627B1F7AA}"/>
              </a:ext>
            </a:extLst>
          </p:cNvPr>
          <p:cNvSpPr/>
          <p:nvPr/>
        </p:nvSpPr>
        <p:spPr bwMode="gray">
          <a:xfrm>
            <a:off x="5495271" y="392941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4</a:t>
            </a:r>
            <a:endParaRPr lang="en-US" sz="1200" kern="0" dirty="0">
              <a:solidFill>
                <a:schemeClr val="bg1"/>
              </a:solidFill>
              <a:ea typeface="Arial Unicode MS" pitchFamily="34" charset="-128"/>
              <a:cs typeface="Arial Unicode MS" pitchFamily="34" charset="-128"/>
            </a:endParaRPr>
          </a:p>
        </p:txBody>
      </p:sp>
      <p:sp>
        <p:nvSpPr>
          <p:cNvPr id="25" name="Oval 24">
            <a:extLst>
              <a:ext uri="{FF2B5EF4-FFF2-40B4-BE49-F238E27FC236}">
                <a16:creationId xmlns:a16="http://schemas.microsoft.com/office/drawing/2014/main" id="{0D171D7A-98B3-4987-AE8E-D350CFC28C57}"/>
              </a:ext>
            </a:extLst>
          </p:cNvPr>
          <p:cNvSpPr/>
          <p:nvPr/>
        </p:nvSpPr>
        <p:spPr bwMode="gray">
          <a:xfrm>
            <a:off x="10231478" y="399689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5</a:t>
            </a:r>
            <a:endParaRPr lang="en-US" sz="1200" kern="0" dirty="0">
              <a:solidFill>
                <a:schemeClr val="bg1"/>
              </a:solidFill>
              <a:ea typeface="Arial Unicode MS" pitchFamily="34" charset="-128"/>
              <a:cs typeface="Arial Unicode MS" pitchFamily="34" charset="-128"/>
            </a:endParaRPr>
          </a:p>
        </p:txBody>
      </p:sp>
      <p:sp>
        <p:nvSpPr>
          <p:cNvPr id="27" name="Oval 26">
            <a:extLst>
              <a:ext uri="{FF2B5EF4-FFF2-40B4-BE49-F238E27FC236}">
                <a16:creationId xmlns:a16="http://schemas.microsoft.com/office/drawing/2014/main" id="{B70B3031-85DC-42FD-BFA0-12B1E9BFF98C}"/>
              </a:ext>
            </a:extLst>
          </p:cNvPr>
          <p:cNvSpPr/>
          <p:nvPr/>
        </p:nvSpPr>
        <p:spPr bwMode="gray">
          <a:xfrm>
            <a:off x="8781935" y="3086939"/>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7</a:t>
            </a:r>
            <a:endParaRPr lang="en-US" sz="1200" kern="0" dirty="0">
              <a:solidFill>
                <a:schemeClr val="bg1"/>
              </a:solidFill>
              <a:ea typeface="Arial Unicode MS" pitchFamily="34" charset="-128"/>
              <a:cs typeface="Arial Unicode MS" pitchFamily="34" charset="-128"/>
            </a:endParaRPr>
          </a:p>
        </p:txBody>
      </p:sp>
      <p:sp>
        <p:nvSpPr>
          <p:cNvPr id="34" name="Oval 33">
            <a:extLst>
              <a:ext uri="{FF2B5EF4-FFF2-40B4-BE49-F238E27FC236}">
                <a16:creationId xmlns:a16="http://schemas.microsoft.com/office/drawing/2014/main" id="{D82DAEEE-E10A-425F-BB71-5C3FB9930734}"/>
              </a:ext>
            </a:extLst>
          </p:cNvPr>
          <p:cNvSpPr/>
          <p:nvPr/>
        </p:nvSpPr>
        <p:spPr bwMode="gray">
          <a:xfrm>
            <a:off x="7743964" y="358863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8</a:t>
            </a:r>
            <a:endParaRPr lang="en-US" sz="1200" kern="0"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2819345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59AEEA-7181-4733-AEAA-949433D471C9}"/>
              </a:ext>
            </a:extLst>
          </p:cNvPr>
          <p:cNvPicPr>
            <a:picLocks noChangeAspect="1"/>
          </p:cNvPicPr>
          <p:nvPr/>
        </p:nvPicPr>
        <p:blipFill>
          <a:blip r:embed="rId3"/>
          <a:stretch>
            <a:fillRect/>
          </a:stretch>
        </p:blipFill>
        <p:spPr>
          <a:xfrm>
            <a:off x="5759443" y="3127159"/>
            <a:ext cx="5309160" cy="3121466"/>
          </a:xfrm>
          <a:prstGeom prst="rect">
            <a:avLst/>
          </a:prstGeom>
          <a:ln>
            <a:solidFill>
              <a:schemeClr val="bg2"/>
            </a:solidFill>
          </a:ln>
        </p:spPr>
      </p:pic>
      <p:sp>
        <p:nvSpPr>
          <p:cNvPr id="15" name="TextBox 14"/>
          <p:cNvSpPr txBox="1"/>
          <p:nvPr/>
        </p:nvSpPr>
        <p:spPr>
          <a:xfrm>
            <a:off x="526378" y="1476288"/>
            <a:ext cx="4671787" cy="2455405"/>
          </a:xfrm>
          <a:prstGeom prst="rect">
            <a:avLst/>
          </a:prstGeom>
          <a:noFill/>
        </p:spPr>
        <p:txBody>
          <a:bodyPr wrap="square" lIns="0" tIns="0" rIns="0" bIns="0" rtlCol="0">
            <a:noAutofit/>
          </a:bodyPr>
          <a:lstStyle/>
          <a:p>
            <a:pPr marL="342900" indent="-342900">
              <a:lnSpc>
                <a:spcPts val="1700"/>
              </a:lnSpc>
              <a:spcAft>
                <a:spcPts val="600"/>
              </a:spcAft>
              <a:buClr>
                <a:srgbClr val="F0AB00"/>
              </a:buClr>
              <a:buSzPct val="100000"/>
              <a:buAutoNum type="arabicPeriod"/>
            </a:pPr>
            <a:r>
              <a:rPr lang="en-US" sz="1300" dirty="0"/>
              <a:t>To save a draft document click </a:t>
            </a:r>
            <a:r>
              <a:rPr lang="en-US" sz="1300" b="1" dirty="0"/>
              <a:t>Save</a:t>
            </a:r>
            <a:r>
              <a:rPr lang="en-US" sz="1300" dirty="0"/>
              <a:t> on the top of ASN screen. Saved draft will </a:t>
            </a:r>
            <a:r>
              <a:rPr lang="en-US" sz="1300" dirty="0">
                <a:solidFill>
                  <a:schemeClr val="accent5"/>
                </a:solidFill>
              </a:rPr>
              <a:t>not</a:t>
            </a:r>
            <a:r>
              <a:rPr lang="en-US" sz="1300" dirty="0"/>
              <a:t> be sent to the Arrow Energy. </a:t>
            </a:r>
          </a:p>
          <a:p>
            <a:pPr marL="342900" indent="-342900">
              <a:lnSpc>
                <a:spcPts val="1700"/>
              </a:lnSpc>
              <a:spcAft>
                <a:spcPts val="600"/>
              </a:spcAft>
              <a:buClr>
                <a:srgbClr val="F0AB00"/>
              </a:buClr>
              <a:buSzPct val="100000"/>
              <a:buAutoNum type="arabicPeriod"/>
            </a:pPr>
            <a:r>
              <a:rPr lang="en-US" sz="1300" dirty="0"/>
              <a:t>The saved ASN will be saved for 60 days.</a:t>
            </a:r>
          </a:p>
          <a:p>
            <a:pPr marL="342900" indent="-342900">
              <a:lnSpc>
                <a:spcPts val="1700"/>
              </a:lnSpc>
              <a:spcAft>
                <a:spcPts val="600"/>
              </a:spcAft>
              <a:buClr>
                <a:srgbClr val="F0AB00"/>
              </a:buClr>
              <a:buSzPct val="100000"/>
              <a:buAutoNum type="arabicPeriod"/>
            </a:pPr>
            <a:r>
              <a:rPr lang="en-US" sz="1300" dirty="0"/>
              <a:t>The draft can be accessed and modified from </a:t>
            </a:r>
            <a:r>
              <a:rPr lang="en-US" sz="1300" b="1" dirty="0"/>
              <a:t>Fulfillment/ Drafts</a:t>
            </a:r>
            <a:r>
              <a:rPr lang="en-US" sz="1300" dirty="0"/>
              <a:t>.</a:t>
            </a:r>
          </a:p>
          <a:p>
            <a:pPr marL="342900" indent="-342900">
              <a:lnSpc>
                <a:spcPts val="1700"/>
              </a:lnSpc>
              <a:spcAft>
                <a:spcPts val="600"/>
              </a:spcAft>
              <a:buClr>
                <a:srgbClr val="F0AB00"/>
              </a:buClr>
              <a:buSzPct val="100000"/>
              <a:buAutoNum type="arabicPeriod"/>
            </a:pPr>
            <a:r>
              <a:rPr lang="en-US" sz="1300" dirty="0"/>
              <a:t>Select </a:t>
            </a:r>
            <a:r>
              <a:rPr lang="en-US" sz="1300" b="1" dirty="0"/>
              <a:t>Ship notice</a:t>
            </a:r>
            <a:r>
              <a:rPr lang="en-US" sz="1300" dirty="0"/>
              <a:t>.</a:t>
            </a:r>
          </a:p>
          <a:p>
            <a:pPr marL="342900" indent="-342900">
              <a:lnSpc>
                <a:spcPts val="1700"/>
              </a:lnSpc>
              <a:spcAft>
                <a:spcPts val="600"/>
              </a:spcAft>
              <a:buClr>
                <a:srgbClr val="F0AB00"/>
              </a:buClr>
              <a:buSzPct val="100000"/>
              <a:buAutoNum type="arabicPeriod"/>
            </a:pPr>
            <a:r>
              <a:rPr lang="en-US" sz="1300" dirty="0"/>
              <a:t>Click </a:t>
            </a:r>
            <a:r>
              <a:rPr lang="en-US" sz="1300" b="1" dirty="0"/>
              <a:t>Edit</a:t>
            </a:r>
            <a:r>
              <a:rPr lang="en-US" sz="1300" dirty="0"/>
              <a:t> to modify the document and finalize it.</a:t>
            </a:r>
          </a:p>
        </p:txBody>
      </p:sp>
      <p:pic>
        <p:nvPicPr>
          <p:cNvPr id="6" name="Picture 5">
            <a:extLst>
              <a:ext uri="{FF2B5EF4-FFF2-40B4-BE49-F238E27FC236}">
                <a16:creationId xmlns:a16="http://schemas.microsoft.com/office/drawing/2014/main" id="{F8A4204C-4CF5-4E72-8192-7B8EFED65E62}"/>
              </a:ext>
            </a:extLst>
          </p:cNvPr>
          <p:cNvPicPr>
            <a:picLocks noChangeAspect="1"/>
          </p:cNvPicPr>
          <p:nvPr/>
        </p:nvPicPr>
        <p:blipFill>
          <a:blip r:embed="rId4"/>
          <a:stretch>
            <a:fillRect/>
          </a:stretch>
        </p:blipFill>
        <p:spPr>
          <a:xfrm>
            <a:off x="8611754" y="1825318"/>
            <a:ext cx="2436039" cy="328615"/>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pic>
      <p:pic>
        <p:nvPicPr>
          <p:cNvPr id="7" name="Picture 6">
            <a:extLst>
              <a:ext uri="{FF2B5EF4-FFF2-40B4-BE49-F238E27FC236}">
                <a16:creationId xmlns:a16="http://schemas.microsoft.com/office/drawing/2014/main" id="{2D5F2D2C-C71C-4CF8-9E3E-37748D596E57}"/>
              </a:ext>
            </a:extLst>
          </p:cNvPr>
          <p:cNvPicPr>
            <a:picLocks noChangeAspect="1"/>
          </p:cNvPicPr>
          <p:nvPr/>
        </p:nvPicPr>
        <p:blipFill>
          <a:blip r:embed="rId5"/>
          <a:stretch>
            <a:fillRect/>
          </a:stretch>
        </p:blipFill>
        <p:spPr>
          <a:xfrm>
            <a:off x="7342015" y="2298606"/>
            <a:ext cx="3705778" cy="688304"/>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pic>
      <p:sp>
        <p:nvSpPr>
          <p:cNvPr id="24" name="Title">
            <a:extLst>
              <a:ext uri="{FF2B5EF4-FFF2-40B4-BE49-F238E27FC236}">
                <a16:creationId xmlns:a16="http://schemas.microsoft.com/office/drawing/2014/main" id="{6CF74E24-BF91-46A7-9F45-2129C7CD8DEE}"/>
              </a:ext>
            </a:extLst>
          </p:cNvPr>
          <p:cNvSpPr txBox="1">
            <a:spLocks/>
          </p:cNvSpPr>
          <p:nvPr/>
        </p:nvSpPr>
        <p:spPr bwMode="black">
          <a:xfrm>
            <a:off x="503869" y="429194"/>
            <a:ext cx="11183564" cy="677108"/>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en-US" sz="2400" dirty="0"/>
              <a:t>Advanced Shipping Notification</a:t>
            </a:r>
            <a:br>
              <a:rPr lang="en-US" dirty="0"/>
            </a:br>
            <a:r>
              <a:rPr lang="en-US" sz="2000" dirty="0">
                <a:solidFill>
                  <a:schemeClr val="accent1"/>
                </a:solidFill>
              </a:rPr>
              <a:t>Individual PO Management – Review Before Submitting</a:t>
            </a:r>
          </a:p>
        </p:txBody>
      </p:sp>
      <p:sp>
        <p:nvSpPr>
          <p:cNvPr id="28" name="Oval 27"/>
          <p:cNvSpPr/>
          <p:nvPr/>
        </p:nvSpPr>
        <p:spPr bwMode="gray">
          <a:xfrm>
            <a:off x="8501620" y="171578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
        <p:nvSpPr>
          <p:cNvPr id="18" name="Oval 17">
            <a:extLst>
              <a:ext uri="{FF2B5EF4-FFF2-40B4-BE49-F238E27FC236}">
                <a16:creationId xmlns:a16="http://schemas.microsoft.com/office/drawing/2014/main" id="{B4361512-BCBC-4CB7-9945-C7B19E81996E}"/>
              </a:ext>
            </a:extLst>
          </p:cNvPr>
          <p:cNvSpPr/>
          <p:nvPr/>
        </p:nvSpPr>
        <p:spPr bwMode="gray">
          <a:xfrm>
            <a:off x="7227635" y="217202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12" name="Oval 11">
            <a:extLst>
              <a:ext uri="{FF2B5EF4-FFF2-40B4-BE49-F238E27FC236}">
                <a16:creationId xmlns:a16="http://schemas.microsoft.com/office/drawing/2014/main" id="{A8987839-08F4-4BB6-A68F-A2506DCF1CA9}"/>
              </a:ext>
            </a:extLst>
          </p:cNvPr>
          <p:cNvSpPr/>
          <p:nvPr/>
        </p:nvSpPr>
        <p:spPr bwMode="gray">
          <a:xfrm>
            <a:off x="5649309" y="3931693"/>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13" name="Oval 12">
            <a:extLst>
              <a:ext uri="{FF2B5EF4-FFF2-40B4-BE49-F238E27FC236}">
                <a16:creationId xmlns:a16="http://schemas.microsoft.com/office/drawing/2014/main" id="{93C88092-1186-4610-992F-1B2B3A0C0483}"/>
              </a:ext>
            </a:extLst>
          </p:cNvPr>
          <p:cNvSpPr/>
          <p:nvPr/>
        </p:nvSpPr>
        <p:spPr bwMode="gray">
          <a:xfrm>
            <a:off x="6721468" y="434276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4</a:t>
            </a:r>
            <a:endParaRPr lang="en-US" sz="1200" kern="0" dirty="0">
              <a:solidFill>
                <a:schemeClr val="bg1"/>
              </a:solidFill>
              <a:ea typeface="Arial Unicode MS" pitchFamily="34" charset="-128"/>
              <a:cs typeface="Arial Unicode MS" pitchFamily="34" charset="-128"/>
            </a:endParaRPr>
          </a:p>
        </p:txBody>
      </p:sp>
      <p:sp>
        <p:nvSpPr>
          <p:cNvPr id="14" name="Oval 13">
            <a:extLst>
              <a:ext uri="{FF2B5EF4-FFF2-40B4-BE49-F238E27FC236}">
                <a16:creationId xmlns:a16="http://schemas.microsoft.com/office/drawing/2014/main" id="{017D9465-A2B6-4630-A571-C6BF326FFBB4}"/>
              </a:ext>
            </a:extLst>
          </p:cNvPr>
          <p:cNvSpPr/>
          <p:nvPr/>
        </p:nvSpPr>
        <p:spPr bwMode="gray">
          <a:xfrm>
            <a:off x="6280993" y="577097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5</a:t>
            </a:r>
            <a:endParaRPr lang="en-US" sz="1200" kern="0"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675450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5FB582A-3883-4C58-BDE1-0DBD41092F09}"/>
              </a:ext>
            </a:extLst>
          </p:cNvPr>
          <p:cNvPicPr>
            <a:picLocks noChangeAspect="1"/>
          </p:cNvPicPr>
          <p:nvPr/>
        </p:nvPicPr>
        <p:blipFill>
          <a:blip r:embed="rId3"/>
          <a:stretch>
            <a:fillRect/>
          </a:stretch>
        </p:blipFill>
        <p:spPr>
          <a:xfrm>
            <a:off x="9460159" y="1170689"/>
            <a:ext cx="1779215" cy="24001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pic>
      <p:sp>
        <p:nvSpPr>
          <p:cNvPr id="6" name="TextBox 5">
            <a:extLst>
              <a:ext uri="{FF2B5EF4-FFF2-40B4-BE49-F238E27FC236}">
                <a16:creationId xmlns:a16="http://schemas.microsoft.com/office/drawing/2014/main" id="{FDBC4DF1-7620-4320-8CDA-92D8706117D7}"/>
              </a:ext>
            </a:extLst>
          </p:cNvPr>
          <p:cNvSpPr txBox="1"/>
          <p:nvPr/>
        </p:nvSpPr>
        <p:spPr>
          <a:xfrm>
            <a:off x="503869" y="1454193"/>
            <a:ext cx="4197340" cy="3495494"/>
          </a:xfrm>
          <a:prstGeom prst="rect">
            <a:avLst/>
          </a:prstGeom>
          <a:noFill/>
        </p:spPr>
        <p:txBody>
          <a:bodyPr wrap="square" lIns="0" tIns="0" rIns="0" bIns="0" rtlCol="0">
            <a:noAutofit/>
          </a:bodyPr>
          <a:lstStyle/>
          <a:p>
            <a:pPr marL="342900" indent="-342900">
              <a:lnSpc>
                <a:spcPts val="1700"/>
              </a:lnSpc>
              <a:spcAft>
                <a:spcPts val="600"/>
              </a:spcAft>
              <a:buClr>
                <a:srgbClr val="F0AB00"/>
              </a:buClr>
              <a:buSzPct val="100000"/>
              <a:buFontTx/>
              <a:buAutoNum type="arabicPeriod"/>
            </a:pPr>
            <a:r>
              <a:rPr lang="en-US" sz="1300" dirty="0"/>
              <a:t>In ASN main screen check if all required fields (*) were populated. Click </a:t>
            </a:r>
            <a:r>
              <a:rPr lang="en-US" sz="1300" b="1" dirty="0"/>
              <a:t>Next</a:t>
            </a:r>
            <a:r>
              <a:rPr lang="en-US" sz="1300" dirty="0"/>
              <a:t> on the top of the screen.</a:t>
            </a:r>
          </a:p>
          <a:p>
            <a:pPr marL="342900" indent="-342900">
              <a:lnSpc>
                <a:spcPts val="1700"/>
              </a:lnSpc>
              <a:spcAft>
                <a:spcPts val="600"/>
              </a:spcAft>
              <a:buClr>
                <a:srgbClr val="F0AB00"/>
              </a:buClr>
              <a:buSzPct val="100000"/>
              <a:buFontTx/>
              <a:buAutoNum type="arabicPeriod"/>
            </a:pPr>
            <a:r>
              <a:rPr lang="en-US" sz="1300" dirty="0"/>
              <a:t>At header level, please review the delivery date applicable to all shipped lines.</a:t>
            </a:r>
          </a:p>
          <a:p>
            <a:pPr marL="342900" indent="-342900">
              <a:lnSpc>
                <a:spcPts val="1700"/>
              </a:lnSpc>
              <a:spcAft>
                <a:spcPts val="600"/>
              </a:spcAft>
              <a:buClr>
                <a:srgbClr val="F0AB00"/>
              </a:buClr>
              <a:buSzPct val="100000"/>
              <a:buFontTx/>
              <a:buAutoNum type="arabicPeriod"/>
            </a:pPr>
            <a:r>
              <a:rPr lang="en-US" sz="1300" dirty="0"/>
              <a:t>At line level, check the shipped quantity</a:t>
            </a:r>
          </a:p>
          <a:p>
            <a:pPr marL="342900" indent="-342900">
              <a:lnSpc>
                <a:spcPts val="1700"/>
              </a:lnSpc>
              <a:spcAft>
                <a:spcPts val="600"/>
              </a:spcAft>
              <a:buClr>
                <a:srgbClr val="F0AB00"/>
              </a:buClr>
              <a:buSzPct val="100000"/>
              <a:buFontTx/>
              <a:buAutoNum type="arabicPeriod"/>
            </a:pPr>
            <a:r>
              <a:rPr lang="en-US" sz="1300" dirty="0"/>
              <a:t>And review the serial numbers, if applicable.</a:t>
            </a:r>
          </a:p>
          <a:p>
            <a:pPr marL="342900" indent="-342900">
              <a:lnSpc>
                <a:spcPts val="1700"/>
              </a:lnSpc>
              <a:spcAft>
                <a:spcPts val="600"/>
              </a:spcAft>
              <a:buClr>
                <a:srgbClr val="F0AB00"/>
              </a:buClr>
              <a:buSzPct val="100000"/>
              <a:buFontTx/>
              <a:buAutoNum type="arabicPeriod"/>
            </a:pPr>
            <a:r>
              <a:rPr lang="en-US" sz="1300" dirty="0"/>
              <a:t>Click </a:t>
            </a:r>
            <a:r>
              <a:rPr lang="en-US" sz="1300" b="1" dirty="0"/>
              <a:t>Submit</a:t>
            </a:r>
            <a:r>
              <a:rPr lang="en-US" sz="1300" dirty="0"/>
              <a:t> to send ASN to the Arrow Energy. </a:t>
            </a:r>
          </a:p>
          <a:p>
            <a:pPr marL="342900" indent="-342900">
              <a:lnSpc>
                <a:spcPts val="1700"/>
              </a:lnSpc>
              <a:spcAft>
                <a:spcPts val="600"/>
              </a:spcAft>
              <a:buClr>
                <a:srgbClr val="F0AB00"/>
              </a:buClr>
              <a:buSzPct val="100000"/>
              <a:buFontTx/>
              <a:buAutoNum type="arabicPeriod"/>
            </a:pPr>
            <a:r>
              <a:rPr lang="en-US" sz="1300" dirty="0"/>
              <a:t>In case there is information to be edited, click </a:t>
            </a:r>
            <a:r>
              <a:rPr lang="en-US" sz="1300" b="1" dirty="0"/>
              <a:t>Previous</a:t>
            </a:r>
            <a:r>
              <a:rPr lang="en-US" sz="1300" dirty="0"/>
              <a:t>.</a:t>
            </a:r>
          </a:p>
          <a:p>
            <a:pPr>
              <a:lnSpc>
                <a:spcPts val="1700"/>
              </a:lnSpc>
              <a:spcAft>
                <a:spcPts val="600"/>
              </a:spcAft>
              <a:buClr>
                <a:srgbClr val="F0AB00"/>
              </a:buClr>
              <a:buSzPct val="100000"/>
            </a:pPr>
            <a:r>
              <a:rPr lang="en-US" sz="1300" b="1" dirty="0">
                <a:solidFill>
                  <a:schemeClr val="accent1"/>
                </a:solidFill>
              </a:rPr>
              <a:t>Note:</a:t>
            </a:r>
            <a:r>
              <a:rPr lang="en-US" sz="1300" dirty="0"/>
              <a:t> After submitting your shipping notice, the Order Status will be updated to Shipped (if fully shipped), or Partially Shipped. </a:t>
            </a:r>
          </a:p>
          <a:p>
            <a:pPr marL="342900" indent="-342900">
              <a:lnSpc>
                <a:spcPts val="1700"/>
              </a:lnSpc>
              <a:spcAft>
                <a:spcPts val="600"/>
              </a:spcAft>
              <a:buClr>
                <a:srgbClr val="F0AB00"/>
              </a:buClr>
              <a:buSzPct val="120000"/>
              <a:buFontTx/>
              <a:buAutoNum type="arabicPeriod"/>
            </a:pPr>
            <a:endParaRPr lang="en-US" sz="1300" dirty="0"/>
          </a:p>
          <a:p>
            <a:pPr marL="342900" indent="-342900">
              <a:lnSpc>
                <a:spcPts val="1700"/>
              </a:lnSpc>
              <a:spcAft>
                <a:spcPts val="600"/>
              </a:spcAft>
              <a:buClr>
                <a:srgbClr val="F0AB00"/>
              </a:buClr>
              <a:buSzPct val="120000"/>
              <a:buFontTx/>
              <a:buAutoNum type="arabicPeriod"/>
            </a:pPr>
            <a:endParaRPr lang="en-US" sz="1300" dirty="0"/>
          </a:p>
        </p:txBody>
      </p:sp>
      <p:sp>
        <p:nvSpPr>
          <p:cNvPr id="19" name="Title">
            <a:extLst>
              <a:ext uri="{FF2B5EF4-FFF2-40B4-BE49-F238E27FC236}">
                <a16:creationId xmlns:a16="http://schemas.microsoft.com/office/drawing/2014/main" id="{11BAFA3E-0005-446B-B369-846F3E8D7E32}"/>
              </a:ext>
            </a:extLst>
          </p:cNvPr>
          <p:cNvSpPr txBox="1">
            <a:spLocks/>
          </p:cNvSpPr>
          <p:nvPr/>
        </p:nvSpPr>
        <p:spPr bwMode="black">
          <a:xfrm>
            <a:off x="503869" y="429194"/>
            <a:ext cx="11183564" cy="677108"/>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en-US" sz="2400" dirty="0"/>
              <a:t>Advanced Shipping Notification</a:t>
            </a:r>
            <a:br>
              <a:rPr lang="en-US" dirty="0"/>
            </a:br>
            <a:r>
              <a:rPr lang="en-US" sz="2000" dirty="0">
                <a:solidFill>
                  <a:schemeClr val="accent1"/>
                </a:solidFill>
              </a:rPr>
              <a:t>Individual PO Management – Submit the Final Document</a:t>
            </a:r>
          </a:p>
        </p:txBody>
      </p:sp>
      <p:sp>
        <p:nvSpPr>
          <p:cNvPr id="12" name="Oval 11">
            <a:extLst>
              <a:ext uri="{FF2B5EF4-FFF2-40B4-BE49-F238E27FC236}">
                <a16:creationId xmlns:a16="http://schemas.microsoft.com/office/drawing/2014/main" id="{783E8E82-2671-4345-81C8-9AA33C706333}"/>
              </a:ext>
            </a:extLst>
          </p:cNvPr>
          <p:cNvSpPr/>
          <p:nvPr/>
        </p:nvSpPr>
        <p:spPr bwMode="gray">
          <a:xfrm>
            <a:off x="10478615" y="104182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pic>
        <p:nvPicPr>
          <p:cNvPr id="5" name="Picture 4">
            <a:extLst>
              <a:ext uri="{FF2B5EF4-FFF2-40B4-BE49-F238E27FC236}">
                <a16:creationId xmlns:a16="http://schemas.microsoft.com/office/drawing/2014/main" id="{44F81F77-4953-4CD1-8A2D-8B122CE8F041}"/>
              </a:ext>
            </a:extLst>
          </p:cNvPr>
          <p:cNvPicPr>
            <a:picLocks noChangeAspect="1"/>
          </p:cNvPicPr>
          <p:nvPr/>
        </p:nvPicPr>
        <p:blipFill>
          <a:blip r:embed="rId4"/>
          <a:stretch>
            <a:fillRect/>
          </a:stretch>
        </p:blipFill>
        <p:spPr>
          <a:xfrm>
            <a:off x="4701209" y="1454193"/>
            <a:ext cx="6915150" cy="5153025"/>
          </a:xfrm>
          <a:prstGeom prst="rect">
            <a:avLst/>
          </a:prstGeom>
          <a:ln>
            <a:solidFill>
              <a:schemeClr val="bg2"/>
            </a:solidFill>
          </a:ln>
        </p:spPr>
      </p:pic>
      <p:sp>
        <p:nvSpPr>
          <p:cNvPr id="13" name="Oval 12">
            <a:extLst>
              <a:ext uri="{FF2B5EF4-FFF2-40B4-BE49-F238E27FC236}">
                <a16:creationId xmlns:a16="http://schemas.microsoft.com/office/drawing/2014/main" id="{EFFAB662-7100-4E41-9D95-305C0442F1AB}"/>
              </a:ext>
            </a:extLst>
          </p:cNvPr>
          <p:cNvSpPr/>
          <p:nvPr/>
        </p:nvSpPr>
        <p:spPr bwMode="gray">
          <a:xfrm>
            <a:off x="9460159" y="151858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6</a:t>
            </a:r>
          </a:p>
        </p:txBody>
      </p:sp>
      <p:sp>
        <p:nvSpPr>
          <p:cNvPr id="15" name="Oval 14">
            <a:extLst>
              <a:ext uri="{FF2B5EF4-FFF2-40B4-BE49-F238E27FC236}">
                <a16:creationId xmlns:a16="http://schemas.microsoft.com/office/drawing/2014/main" id="{45B39ECE-6AE2-4F21-939D-F538EFE7F914}"/>
              </a:ext>
            </a:extLst>
          </p:cNvPr>
          <p:cNvSpPr/>
          <p:nvPr/>
        </p:nvSpPr>
        <p:spPr bwMode="gray">
          <a:xfrm>
            <a:off x="10538259" y="151858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5</a:t>
            </a:r>
          </a:p>
        </p:txBody>
      </p:sp>
      <p:sp>
        <p:nvSpPr>
          <p:cNvPr id="10" name="Oval 9">
            <a:extLst>
              <a:ext uri="{FF2B5EF4-FFF2-40B4-BE49-F238E27FC236}">
                <a16:creationId xmlns:a16="http://schemas.microsoft.com/office/drawing/2014/main" id="{EC8B5839-F5A7-4984-99DF-3702B8922091}"/>
              </a:ext>
            </a:extLst>
          </p:cNvPr>
          <p:cNvSpPr/>
          <p:nvPr/>
        </p:nvSpPr>
        <p:spPr bwMode="gray">
          <a:xfrm>
            <a:off x="5710931" y="364474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ru-RU" sz="1200" kern="0" dirty="0">
                <a:solidFill>
                  <a:schemeClr val="bg1"/>
                </a:solidFill>
                <a:ea typeface="Arial Unicode MS" pitchFamily="34" charset="-128"/>
                <a:cs typeface="Arial Unicode MS" pitchFamily="34" charset="-128"/>
              </a:rPr>
              <a:t>2</a:t>
            </a:r>
            <a:endParaRPr lang="en-US" sz="1200" kern="0"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3966360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765390-7C4F-47CE-966F-87EB118ABE0E}"/>
              </a:ext>
            </a:extLst>
          </p:cNvPr>
          <p:cNvPicPr>
            <a:picLocks noChangeAspect="1"/>
          </p:cNvPicPr>
          <p:nvPr/>
        </p:nvPicPr>
        <p:blipFill>
          <a:blip r:embed="rId3"/>
          <a:stretch>
            <a:fillRect/>
          </a:stretch>
        </p:blipFill>
        <p:spPr>
          <a:xfrm>
            <a:off x="5669976" y="2790825"/>
            <a:ext cx="6179652" cy="1772354"/>
          </a:xfrm>
          <a:prstGeom prst="rect">
            <a:avLst/>
          </a:prstGeom>
          <a:ln>
            <a:solidFill>
              <a:schemeClr val="bg2"/>
            </a:solidFill>
          </a:ln>
        </p:spPr>
      </p:pic>
      <p:pic>
        <p:nvPicPr>
          <p:cNvPr id="4" name="Picture 3">
            <a:extLst>
              <a:ext uri="{FF2B5EF4-FFF2-40B4-BE49-F238E27FC236}">
                <a16:creationId xmlns:a16="http://schemas.microsoft.com/office/drawing/2014/main" id="{1A708DC0-1E4A-4D5B-8A5C-561A6CB40C66}"/>
              </a:ext>
            </a:extLst>
          </p:cNvPr>
          <p:cNvPicPr>
            <a:picLocks noChangeAspect="1"/>
          </p:cNvPicPr>
          <p:nvPr/>
        </p:nvPicPr>
        <p:blipFill>
          <a:blip r:embed="rId4"/>
          <a:stretch>
            <a:fillRect/>
          </a:stretch>
        </p:blipFill>
        <p:spPr>
          <a:xfrm>
            <a:off x="5662528" y="4939778"/>
            <a:ext cx="3833355" cy="984147"/>
          </a:xfrm>
          <a:prstGeom prst="rect">
            <a:avLst/>
          </a:prstGeom>
          <a:ln>
            <a:solidFill>
              <a:schemeClr val="bg2"/>
            </a:solidFill>
          </a:ln>
        </p:spPr>
      </p:pic>
      <p:pic>
        <p:nvPicPr>
          <p:cNvPr id="5" name="Picture 4">
            <a:extLst>
              <a:ext uri="{FF2B5EF4-FFF2-40B4-BE49-F238E27FC236}">
                <a16:creationId xmlns:a16="http://schemas.microsoft.com/office/drawing/2014/main" id="{FE144446-36ED-4562-93D8-A08AED812963}"/>
              </a:ext>
            </a:extLst>
          </p:cNvPr>
          <p:cNvPicPr>
            <a:picLocks noChangeAspect="1"/>
          </p:cNvPicPr>
          <p:nvPr/>
        </p:nvPicPr>
        <p:blipFill>
          <a:blip r:embed="rId5"/>
          <a:stretch>
            <a:fillRect/>
          </a:stretch>
        </p:blipFill>
        <p:spPr>
          <a:xfrm>
            <a:off x="5669976" y="1378381"/>
            <a:ext cx="4611723" cy="848557"/>
          </a:xfrm>
          <a:prstGeom prst="rect">
            <a:avLst/>
          </a:prstGeom>
          <a:ln>
            <a:solidFill>
              <a:schemeClr val="bg2"/>
            </a:solidFill>
          </a:ln>
        </p:spPr>
      </p:pic>
      <p:pic>
        <p:nvPicPr>
          <p:cNvPr id="7" name="Picture 6">
            <a:extLst>
              <a:ext uri="{FF2B5EF4-FFF2-40B4-BE49-F238E27FC236}">
                <a16:creationId xmlns:a16="http://schemas.microsoft.com/office/drawing/2014/main" id="{E8999D6D-53B8-41A1-9747-BE8A716EAD1B}"/>
              </a:ext>
            </a:extLst>
          </p:cNvPr>
          <p:cNvPicPr>
            <a:picLocks noChangeAspect="1"/>
          </p:cNvPicPr>
          <p:nvPr/>
        </p:nvPicPr>
        <p:blipFill>
          <a:blip r:embed="rId6"/>
          <a:stretch>
            <a:fillRect/>
          </a:stretch>
        </p:blipFill>
        <p:spPr>
          <a:xfrm>
            <a:off x="9254737" y="2217101"/>
            <a:ext cx="1271296" cy="358833"/>
          </a:xfrm>
          <a:prstGeom prst="rect">
            <a:avLst/>
          </a:prstGeom>
          <a:ln>
            <a:solidFill>
              <a:schemeClr val="bg2"/>
            </a:solidFill>
          </a:ln>
        </p:spPr>
      </p:pic>
      <p:sp>
        <p:nvSpPr>
          <p:cNvPr id="10" name="TextBox 9"/>
          <p:cNvSpPr txBox="1"/>
          <p:nvPr/>
        </p:nvSpPr>
        <p:spPr>
          <a:xfrm>
            <a:off x="686880" y="1508067"/>
            <a:ext cx="4247070" cy="4037968"/>
          </a:xfrm>
          <a:prstGeom prst="rect">
            <a:avLst/>
          </a:prstGeom>
          <a:noFill/>
        </p:spPr>
        <p:txBody>
          <a:bodyPr wrap="square" lIns="0" tIns="0" rIns="0" bIns="0" rtlCol="0" anchor="t">
            <a:noAutofit/>
          </a:bodyPr>
          <a:lstStyle/>
          <a:p>
            <a:pPr>
              <a:lnSpc>
                <a:spcPts val="1700"/>
              </a:lnSpc>
              <a:spcAft>
                <a:spcPts val="600"/>
              </a:spcAft>
              <a:buClr>
                <a:srgbClr val="F0AB00"/>
              </a:buClr>
              <a:buSzPct val="120000"/>
            </a:pPr>
            <a:r>
              <a:rPr lang="en-US" sz="1300" dirty="0"/>
              <a:t>You can </a:t>
            </a:r>
            <a:r>
              <a:rPr lang="en-US" sz="1300" b="1" dirty="0"/>
              <a:t>cancel</a:t>
            </a:r>
            <a:r>
              <a:rPr lang="en-US" sz="1300" dirty="0"/>
              <a:t> a ship notice by using the </a:t>
            </a:r>
            <a:r>
              <a:rPr lang="en-US" sz="1300" b="1" dirty="0"/>
              <a:t>Cancel / Edit </a:t>
            </a:r>
            <a:r>
              <a:rPr lang="en-US" sz="1300" dirty="0"/>
              <a:t>button at the top of the ship notice details page.  Arrow Energy does not allow Suppliers to edit/modify ASN's.</a:t>
            </a:r>
          </a:p>
          <a:p>
            <a:pPr>
              <a:lnSpc>
                <a:spcPts val="1700"/>
              </a:lnSpc>
              <a:spcAft>
                <a:spcPts val="600"/>
              </a:spcAft>
              <a:buClr>
                <a:srgbClr val="F0AB00"/>
              </a:buClr>
              <a:buSzPct val="120000"/>
            </a:pPr>
            <a:r>
              <a:rPr lang="en-US" sz="1300" dirty="0"/>
              <a:t>You can </a:t>
            </a:r>
            <a:r>
              <a:rPr lang="en-US" sz="1300" b="1" dirty="0"/>
              <a:t>cancel</a:t>
            </a:r>
            <a:r>
              <a:rPr lang="en-US" sz="1300" dirty="0"/>
              <a:t> a ship notice that has a status of </a:t>
            </a:r>
            <a:r>
              <a:rPr lang="en-US" sz="1300" b="1" dirty="0"/>
              <a:t>Sent</a:t>
            </a:r>
            <a:r>
              <a:rPr lang="en-US" sz="1300" dirty="0"/>
              <a:t> only if your Arrow Energy allows it.</a:t>
            </a:r>
          </a:p>
          <a:p>
            <a:pPr>
              <a:lnSpc>
                <a:spcPts val="1700"/>
              </a:lnSpc>
              <a:spcAft>
                <a:spcPts val="600"/>
              </a:spcAft>
              <a:buClr>
                <a:srgbClr val="F0AB00"/>
              </a:buClr>
              <a:buSzPct val="120000"/>
            </a:pPr>
            <a:endParaRPr lang="en-US" sz="1300" dirty="0">
              <a:cs typeface="Arial" pitchFamily="34" charset="0"/>
            </a:endParaRPr>
          </a:p>
          <a:p>
            <a:pPr marL="342900" indent="-342900">
              <a:lnSpc>
                <a:spcPts val="1700"/>
              </a:lnSpc>
              <a:spcAft>
                <a:spcPts val="600"/>
              </a:spcAft>
              <a:buClr>
                <a:srgbClr val="F0AB00"/>
              </a:buClr>
              <a:buSzPct val="100000"/>
              <a:buAutoNum type="arabicPeriod"/>
            </a:pPr>
            <a:r>
              <a:rPr lang="en-US" sz="1300" dirty="0">
                <a:latin typeface="+mj-lt"/>
              </a:rPr>
              <a:t>Go to </a:t>
            </a:r>
            <a:r>
              <a:rPr lang="en-US" sz="1300" b="1" dirty="0">
                <a:latin typeface="+mj-lt"/>
              </a:rPr>
              <a:t>Fulfillment/ Ship Notices</a:t>
            </a:r>
            <a:r>
              <a:rPr lang="en-US" sz="1300" dirty="0">
                <a:latin typeface="+mj-lt"/>
              </a:rPr>
              <a:t>.</a:t>
            </a:r>
          </a:p>
          <a:p>
            <a:pPr marL="342900" indent="-342900">
              <a:lnSpc>
                <a:spcPts val="1700"/>
              </a:lnSpc>
              <a:spcAft>
                <a:spcPts val="600"/>
              </a:spcAft>
              <a:buClr>
                <a:srgbClr val="F0AB00"/>
              </a:buClr>
              <a:buSzPct val="100000"/>
              <a:buAutoNum type="arabicPeriod"/>
            </a:pPr>
            <a:r>
              <a:rPr lang="en-US" sz="1300" dirty="0">
                <a:latin typeface="+mj-lt"/>
              </a:rPr>
              <a:t>Identify the document by using search filters.</a:t>
            </a:r>
          </a:p>
          <a:p>
            <a:pPr marL="342900" indent="-342900">
              <a:lnSpc>
                <a:spcPts val="1700"/>
              </a:lnSpc>
              <a:spcAft>
                <a:spcPts val="600"/>
              </a:spcAft>
              <a:buClr>
                <a:srgbClr val="F0AB00"/>
              </a:buClr>
              <a:buSzPct val="100000"/>
              <a:buAutoNum type="arabicPeriod"/>
            </a:pPr>
            <a:r>
              <a:rPr lang="en-US" sz="1300" dirty="0">
                <a:latin typeface="+mj-lt"/>
              </a:rPr>
              <a:t>Open shipping notice that you would like to cancel by clicking on </a:t>
            </a:r>
            <a:r>
              <a:rPr lang="en-US" sz="1300" b="1" dirty="0">
                <a:latin typeface="+mj-lt"/>
              </a:rPr>
              <a:t>Packing Slip ID </a:t>
            </a:r>
            <a:r>
              <a:rPr lang="en-US" sz="1300" dirty="0">
                <a:latin typeface="+mj-lt"/>
              </a:rPr>
              <a:t>number.</a:t>
            </a:r>
          </a:p>
          <a:p>
            <a:pPr marL="342900" indent="-342900">
              <a:lnSpc>
                <a:spcPts val="1700"/>
              </a:lnSpc>
              <a:spcAft>
                <a:spcPts val="600"/>
              </a:spcAft>
              <a:buClr>
                <a:srgbClr val="F0AB00"/>
              </a:buClr>
              <a:buSzPct val="100000"/>
              <a:buAutoNum type="arabicPeriod"/>
            </a:pPr>
            <a:r>
              <a:rPr lang="en-US" sz="1300" dirty="0">
                <a:latin typeface="+mj-lt"/>
              </a:rPr>
              <a:t>Click </a:t>
            </a:r>
            <a:r>
              <a:rPr lang="en-US" sz="1300" b="1" dirty="0">
                <a:latin typeface="+mj-lt"/>
              </a:rPr>
              <a:t>Cancel</a:t>
            </a:r>
            <a:r>
              <a:rPr lang="en-US" sz="1300" dirty="0">
                <a:latin typeface="+mj-lt"/>
              </a:rPr>
              <a:t>.</a:t>
            </a:r>
          </a:p>
          <a:p>
            <a:pPr>
              <a:lnSpc>
                <a:spcPts val="1700"/>
              </a:lnSpc>
              <a:spcAft>
                <a:spcPts val="600"/>
              </a:spcAft>
              <a:buClr>
                <a:srgbClr val="F0AB00"/>
              </a:buClr>
              <a:buSzPct val="100000"/>
            </a:pPr>
            <a:endParaRPr lang="en-US" sz="1300" dirty="0">
              <a:latin typeface="+mj-lt"/>
            </a:endParaRPr>
          </a:p>
          <a:p>
            <a:pPr>
              <a:lnSpc>
                <a:spcPts val="1700"/>
              </a:lnSpc>
              <a:spcAft>
                <a:spcPts val="600"/>
              </a:spcAft>
              <a:buClr>
                <a:srgbClr val="F0AB00"/>
              </a:buClr>
              <a:buSzPct val="100000"/>
            </a:pPr>
            <a:r>
              <a:rPr lang="en-US" sz="1300" dirty="0">
                <a:latin typeface="+mj-lt"/>
              </a:rPr>
              <a:t>After ASN cancellation, the items will be visible again in Items to Ship tab and a new shipping notice can be created.</a:t>
            </a:r>
          </a:p>
          <a:p>
            <a:pPr algn="just">
              <a:lnSpc>
                <a:spcPts val="1700"/>
              </a:lnSpc>
              <a:spcAft>
                <a:spcPts val="600"/>
              </a:spcAft>
              <a:buClr>
                <a:srgbClr val="F0AB00"/>
              </a:buClr>
              <a:buSzPct val="120000"/>
            </a:pPr>
            <a:endParaRPr lang="en-US" sz="1300" dirty="0">
              <a:latin typeface="+mj-lt"/>
            </a:endParaRPr>
          </a:p>
          <a:p>
            <a:pPr marL="342900" indent="-342900" algn="just">
              <a:lnSpc>
                <a:spcPts val="1700"/>
              </a:lnSpc>
              <a:spcAft>
                <a:spcPts val="600"/>
              </a:spcAft>
              <a:buClr>
                <a:srgbClr val="F0AB00"/>
              </a:buClr>
              <a:buSzPct val="120000"/>
              <a:buAutoNum type="arabicPeriod"/>
            </a:pPr>
            <a:endParaRPr lang="en-US" sz="1300" b="1" dirty="0">
              <a:latin typeface="+mj-lt"/>
            </a:endParaRPr>
          </a:p>
        </p:txBody>
      </p:sp>
      <p:sp>
        <p:nvSpPr>
          <p:cNvPr id="25" name="Title 1">
            <a:extLst>
              <a:ext uri="{FF2B5EF4-FFF2-40B4-BE49-F238E27FC236}">
                <a16:creationId xmlns:a16="http://schemas.microsoft.com/office/drawing/2014/main" id="{133FD379-66C3-4710-A2A3-AAD60439365E}"/>
              </a:ext>
            </a:extLst>
          </p:cNvPr>
          <p:cNvSpPr txBox="1">
            <a:spLocks/>
          </p:cNvSpPr>
          <p:nvPr/>
        </p:nvSpPr>
        <p:spPr bwMode="gray">
          <a:xfrm>
            <a:off x="639405" y="358705"/>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r>
              <a:rPr lang="en-US" dirty="0">
                <a:solidFill>
                  <a:schemeClr val="tx1"/>
                </a:solidFill>
              </a:rPr>
              <a:t>Advanced Shipping Notification</a:t>
            </a:r>
            <a:br>
              <a:rPr lang="en-US" dirty="0"/>
            </a:br>
            <a:r>
              <a:rPr lang="en-US" sz="2000" dirty="0">
                <a:solidFill>
                  <a:schemeClr val="accent1"/>
                </a:solidFill>
              </a:rPr>
              <a:t>Individual PO Management – Cancel ASN</a:t>
            </a:r>
          </a:p>
        </p:txBody>
      </p:sp>
      <p:sp>
        <p:nvSpPr>
          <p:cNvPr id="17" name="Oval 16">
            <a:extLst>
              <a:ext uri="{FF2B5EF4-FFF2-40B4-BE49-F238E27FC236}">
                <a16:creationId xmlns:a16="http://schemas.microsoft.com/office/drawing/2014/main" id="{FC6C95FE-E4CC-42DC-8763-95CB2AEA568C}"/>
              </a:ext>
            </a:extLst>
          </p:cNvPr>
          <p:cNvSpPr/>
          <p:nvPr/>
        </p:nvSpPr>
        <p:spPr bwMode="gray">
          <a:xfrm>
            <a:off x="5669975" y="392688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3</a:t>
            </a:r>
          </a:p>
        </p:txBody>
      </p:sp>
      <p:sp>
        <p:nvSpPr>
          <p:cNvPr id="18" name="Oval 17">
            <a:extLst>
              <a:ext uri="{FF2B5EF4-FFF2-40B4-BE49-F238E27FC236}">
                <a16:creationId xmlns:a16="http://schemas.microsoft.com/office/drawing/2014/main" id="{BD14E5DC-890C-4A16-96AC-9B348B602E69}"/>
              </a:ext>
            </a:extLst>
          </p:cNvPr>
          <p:cNvSpPr/>
          <p:nvPr/>
        </p:nvSpPr>
        <p:spPr bwMode="gray">
          <a:xfrm>
            <a:off x="5772660" y="537008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4</a:t>
            </a:r>
          </a:p>
        </p:txBody>
      </p:sp>
      <p:sp>
        <p:nvSpPr>
          <p:cNvPr id="15" name="Oval 14">
            <a:extLst>
              <a:ext uri="{FF2B5EF4-FFF2-40B4-BE49-F238E27FC236}">
                <a16:creationId xmlns:a16="http://schemas.microsoft.com/office/drawing/2014/main" id="{DA304039-C0EB-438D-89D8-ADBCB930EC22}"/>
              </a:ext>
            </a:extLst>
          </p:cNvPr>
          <p:cNvSpPr/>
          <p:nvPr/>
        </p:nvSpPr>
        <p:spPr bwMode="gray">
          <a:xfrm>
            <a:off x="5559842" y="313306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2</a:t>
            </a:r>
          </a:p>
        </p:txBody>
      </p:sp>
      <p:sp>
        <p:nvSpPr>
          <p:cNvPr id="16" name="Oval 15">
            <a:extLst>
              <a:ext uri="{FF2B5EF4-FFF2-40B4-BE49-F238E27FC236}">
                <a16:creationId xmlns:a16="http://schemas.microsoft.com/office/drawing/2014/main" id="{4ECCAE20-76D3-4489-A2DE-3EFBF5E3A780}"/>
              </a:ext>
            </a:extLst>
          </p:cNvPr>
          <p:cNvSpPr/>
          <p:nvPr/>
        </p:nvSpPr>
        <p:spPr bwMode="gray">
          <a:xfrm>
            <a:off x="9144603" y="212439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1</a:t>
            </a:r>
          </a:p>
        </p:txBody>
      </p:sp>
    </p:spTree>
    <p:extLst>
      <p:ext uri="{BB962C8B-B14F-4D97-AF65-F5344CB8AC3E}">
        <p14:creationId xmlns:p14="http://schemas.microsoft.com/office/powerpoint/2010/main" val="3460774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8B26961-6BC0-43F3-BE6A-687F1744BAB8}"/>
              </a:ext>
            </a:extLst>
          </p:cNvPr>
          <p:cNvPicPr>
            <a:picLocks noChangeAspect="1"/>
          </p:cNvPicPr>
          <p:nvPr/>
        </p:nvPicPr>
        <p:blipFill>
          <a:blip r:embed="rId3"/>
          <a:stretch>
            <a:fillRect/>
          </a:stretch>
        </p:blipFill>
        <p:spPr>
          <a:xfrm>
            <a:off x="5526205" y="2137244"/>
            <a:ext cx="5499588" cy="1450140"/>
          </a:xfrm>
          <a:prstGeom prst="rect">
            <a:avLst/>
          </a:prstGeom>
          <a:ln>
            <a:solidFill>
              <a:schemeClr val="bg2"/>
            </a:solidFill>
          </a:ln>
        </p:spPr>
      </p:pic>
      <p:pic>
        <p:nvPicPr>
          <p:cNvPr id="5" name="Picture 4">
            <a:extLst>
              <a:ext uri="{FF2B5EF4-FFF2-40B4-BE49-F238E27FC236}">
                <a16:creationId xmlns:a16="http://schemas.microsoft.com/office/drawing/2014/main" id="{763DA771-CE6B-44DA-81F5-B11494968C49}"/>
              </a:ext>
            </a:extLst>
          </p:cNvPr>
          <p:cNvPicPr>
            <a:picLocks noChangeAspect="1"/>
          </p:cNvPicPr>
          <p:nvPr/>
        </p:nvPicPr>
        <p:blipFill>
          <a:blip r:embed="rId4"/>
          <a:stretch>
            <a:fillRect/>
          </a:stretch>
        </p:blipFill>
        <p:spPr>
          <a:xfrm>
            <a:off x="5526205" y="925364"/>
            <a:ext cx="4060416" cy="747404"/>
          </a:xfrm>
          <a:prstGeom prst="rect">
            <a:avLst/>
          </a:prstGeom>
          <a:ln>
            <a:solidFill>
              <a:schemeClr val="bg2"/>
            </a:solidFill>
          </a:ln>
        </p:spPr>
      </p:pic>
      <p:pic>
        <p:nvPicPr>
          <p:cNvPr id="9" name="Picture 8">
            <a:extLst>
              <a:ext uri="{FF2B5EF4-FFF2-40B4-BE49-F238E27FC236}">
                <a16:creationId xmlns:a16="http://schemas.microsoft.com/office/drawing/2014/main" id="{8855DF11-9BB1-46B3-A889-5809A14DD34C}"/>
              </a:ext>
            </a:extLst>
          </p:cNvPr>
          <p:cNvPicPr>
            <a:picLocks noChangeAspect="1"/>
          </p:cNvPicPr>
          <p:nvPr/>
        </p:nvPicPr>
        <p:blipFill>
          <a:blip r:embed="rId5"/>
          <a:stretch>
            <a:fillRect/>
          </a:stretch>
        </p:blipFill>
        <p:spPr>
          <a:xfrm>
            <a:off x="8692332" y="1679436"/>
            <a:ext cx="1144332" cy="332748"/>
          </a:xfrm>
          <a:prstGeom prst="rect">
            <a:avLst/>
          </a:prstGeom>
          <a:ln>
            <a:solidFill>
              <a:schemeClr val="bg2"/>
            </a:solidFill>
          </a:ln>
        </p:spPr>
      </p:pic>
      <p:pic>
        <p:nvPicPr>
          <p:cNvPr id="17" name="Picture 16">
            <a:extLst>
              <a:ext uri="{FF2B5EF4-FFF2-40B4-BE49-F238E27FC236}">
                <a16:creationId xmlns:a16="http://schemas.microsoft.com/office/drawing/2014/main" id="{4FCE078C-1C98-4D16-A6DA-8281054AAB64}"/>
              </a:ext>
            </a:extLst>
          </p:cNvPr>
          <p:cNvPicPr>
            <a:picLocks noChangeAspect="1"/>
          </p:cNvPicPr>
          <p:nvPr/>
        </p:nvPicPr>
        <p:blipFill rotWithShape="1">
          <a:blip r:embed="rId6"/>
          <a:srcRect l="6125" t="2091" r="4063" b="5100"/>
          <a:stretch/>
        </p:blipFill>
        <p:spPr>
          <a:xfrm>
            <a:off x="5544742" y="3717347"/>
            <a:ext cx="2985584" cy="2926080"/>
          </a:xfrm>
          <a:prstGeom prst="rect">
            <a:avLst/>
          </a:prstGeom>
          <a:ln>
            <a:solidFill>
              <a:schemeClr val="bg2"/>
            </a:solidFill>
          </a:ln>
        </p:spPr>
      </p:pic>
      <p:sp>
        <p:nvSpPr>
          <p:cNvPr id="3" name="Title 2">
            <a:extLst>
              <a:ext uri="{FF2B5EF4-FFF2-40B4-BE49-F238E27FC236}">
                <a16:creationId xmlns:a16="http://schemas.microsoft.com/office/drawing/2014/main" id="{78E5BF2E-F921-4DE4-A965-8CC76312819F}"/>
              </a:ext>
            </a:extLst>
          </p:cNvPr>
          <p:cNvSpPr>
            <a:spLocks noGrp="1"/>
          </p:cNvSpPr>
          <p:nvPr>
            <p:ph type="title"/>
          </p:nvPr>
        </p:nvSpPr>
        <p:spPr>
          <a:xfrm>
            <a:off x="503870" y="504000"/>
            <a:ext cx="11183564" cy="676980"/>
          </a:xfrm>
        </p:spPr>
        <p:txBody>
          <a:bodyPr/>
          <a:lstStyle/>
          <a:p>
            <a:r>
              <a:rPr lang="en-US" sz="2400" dirty="0"/>
              <a:t>Advanced Shipping Notification</a:t>
            </a:r>
            <a:br>
              <a:rPr lang="en-US" dirty="0"/>
            </a:br>
            <a:r>
              <a:rPr lang="en-US" sz="2000" dirty="0">
                <a:solidFill>
                  <a:schemeClr val="accent1"/>
                </a:solidFill>
              </a:rPr>
              <a:t>Review Submitted ASN</a:t>
            </a:r>
          </a:p>
        </p:txBody>
      </p:sp>
      <p:pic>
        <p:nvPicPr>
          <p:cNvPr id="4" name="Picture 3">
            <a:extLst>
              <a:ext uri="{FF2B5EF4-FFF2-40B4-BE49-F238E27FC236}">
                <a16:creationId xmlns:a16="http://schemas.microsoft.com/office/drawing/2014/main" id="{0860DB4F-E8AE-4B6E-B0C7-591D38148717}"/>
              </a:ext>
            </a:extLst>
          </p:cNvPr>
          <p:cNvPicPr>
            <a:picLocks noChangeAspect="1"/>
          </p:cNvPicPr>
          <p:nvPr/>
        </p:nvPicPr>
        <p:blipFill rotWithShape="1">
          <a:blip r:embed="rId7"/>
          <a:srcRect t="37101"/>
          <a:stretch/>
        </p:blipFill>
        <p:spPr>
          <a:xfrm>
            <a:off x="8805395" y="3774416"/>
            <a:ext cx="2062538" cy="1612924"/>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pic>
      <p:sp>
        <p:nvSpPr>
          <p:cNvPr id="6" name="TextBox 5">
            <a:extLst>
              <a:ext uri="{FF2B5EF4-FFF2-40B4-BE49-F238E27FC236}">
                <a16:creationId xmlns:a16="http://schemas.microsoft.com/office/drawing/2014/main" id="{F5A102F4-C8FE-4284-B4A5-E182887EEB32}"/>
              </a:ext>
            </a:extLst>
          </p:cNvPr>
          <p:cNvSpPr txBox="1"/>
          <p:nvPr/>
        </p:nvSpPr>
        <p:spPr>
          <a:xfrm>
            <a:off x="503869" y="1435373"/>
            <a:ext cx="4182431" cy="1728844"/>
          </a:xfrm>
          <a:prstGeom prst="rect">
            <a:avLst/>
          </a:prstGeom>
          <a:noFill/>
        </p:spPr>
        <p:txBody>
          <a:bodyPr wrap="square" lIns="0" tIns="0" rIns="0" bIns="0" rtlCol="0">
            <a:noAutofit/>
          </a:bodyPr>
          <a:lstStyle/>
          <a:p>
            <a:pPr marL="342900" indent="-342900">
              <a:lnSpc>
                <a:spcPts val="1700"/>
              </a:lnSpc>
              <a:spcAft>
                <a:spcPts val="600"/>
              </a:spcAft>
              <a:buClr>
                <a:srgbClr val="F0AB00"/>
              </a:buClr>
              <a:buSzPct val="100000"/>
              <a:buAutoNum type="arabicPeriod"/>
            </a:pPr>
            <a:r>
              <a:rPr lang="en-US" sz="1300" dirty="0"/>
              <a:t>To view submitted ASN go to </a:t>
            </a:r>
            <a:r>
              <a:rPr lang="en-US" sz="1300" b="1" dirty="0"/>
              <a:t>Fulfillment/ Ship Notices.</a:t>
            </a:r>
          </a:p>
          <a:p>
            <a:pPr marL="342900" indent="-342900">
              <a:lnSpc>
                <a:spcPts val="1700"/>
              </a:lnSpc>
              <a:spcAft>
                <a:spcPts val="600"/>
              </a:spcAft>
              <a:buClr>
                <a:srgbClr val="F0AB00"/>
              </a:buClr>
              <a:buSzPct val="100000"/>
              <a:buAutoNum type="arabicPeriod"/>
            </a:pPr>
            <a:r>
              <a:rPr lang="en-US" sz="1300" dirty="0"/>
              <a:t>Or to related order screen, </a:t>
            </a:r>
            <a:r>
              <a:rPr lang="en-US" sz="1300" b="1" dirty="0"/>
              <a:t>Related Documents </a:t>
            </a:r>
            <a:r>
              <a:rPr lang="en-US" sz="1300" dirty="0"/>
              <a:t>section.</a:t>
            </a:r>
          </a:p>
          <a:p>
            <a:pPr marL="342900" indent="-342900">
              <a:lnSpc>
                <a:spcPts val="1700"/>
              </a:lnSpc>
              <a:spcAft>
                <a:spcPts val="600"/>
              </a:spcAft>
              <a:buClr>
                <a:srgbClr val="F0AB00"/>
              </a:buClr>
              <a:buSzPct val="100000"/>
              <a:buFontTx/>
              <a:buAutoNum type="arabicPeriod"/>
            </a:pPr>
            <a:r>
              <a:rPr lang="en-US" sz="1300" dirty="0"/>
              <a:t>When reviewing the Ship notices you have sent in mass upload, you will see all the lines submitted for this particular ship notice number, potentially referring to various orders</a:t>
            </a:r>
          </a:p>
          <a:p>
            <a:pPr marL="342900" indent="-342900">
              <a:lnSpc>
                <a:spcPts val="1700"/>
              </a:lnSpc>
              <a:spcAft>
                <a:spcPts val="600"/>
              </a:spcAft>
              <a:buClr>
                <a:srgbClr val="F0AB00"/>
              </a:buClr>
              <a:buSzPct val="100000"/>
              <a:buFontTx/>
              <a:buAutoNum type="arabicPeriod"/>
            </a:pPr>
            <a:r>
              <a:rPr lang="en-US" sz="1300" dirty="0"/>
              <a:t>and you will see the files you have attached.</a:t>
            </a:r>
          </a:p>
          <a:p>
            <a:pPr marL="342900" indent="-342900">
              <a:lnSpc>
                <a:spcPts val="1700"/>
              </a:lnSpc>
              <a:spcAft>
                <a:spcPts val="600"/>
              </a:spcAft>
              <a:buClr>
                <a:srgbClr val="F0AB00"/>
              </a:buClr>
              <a:buSzPct val="100000"/>
              <a:buFontTx/>
              <a:buAutoNum type="arabicPeriod"/>
            </a:pPr>
            <a:r>
              <a:rPr lang="en-US" sz="1300" dirty="0"/>
              <a:t>After submitting ASN, related order/s status will be updated to shipped or partially shipped.</a:t>
            </a:r>
          </a:p>
          <a:p>
            <a:pPr marL="342900" indent="-342900">
              <a:lnSpc>
                <a:spcPts val="1700"/>
              </a:lnSpc>
              <a:spcAft>
                <a:spcPts val="600"/>
              </a:spcAft>
              <a:buClr>
                <a:srgbClr val="F0AB00"/>
              </a:buClr>
              <a:buSzPct val="100000"/>
              <a:buFontTx/>
              <a:buAutoNum type="arabicPeriod"/>
            </a:pPr>
            <a:endParaRPr lang="en-US" sz="1300" dirty="0"/>
          </a:p>
          <a:p>
            <a:pPr>
              <a:lnSpc>
                <a:spcPts val="1700"/>
              </a:lnSpc>
              <a:spcBef>
                <a:spcPts val="0"/>
              </a:spcBef>
              <a:spcAft>
                <a:spcPts val="600"/>
              </a:spcAft>
              <a:buClr>
                <a:srgbClr val="F0AB00"/>
              </a:buClr>
              <a:buSzPct val="120000"/>
            </a:pPr>
            <a:endParaRPr lang="en-US" sz="1300" dirty="0"/>
          </a:p>
          <a:p>
            <a:pPr marL="342900" indent="-342900" algn="just">
              <a:lnSpc>
                <a:spcPts val="1700"/>
              </a:lnSpc>
              <a:spcBef>
                <a:spcPts val="0"/>
              </a:spcBef>
              <a:spcAft>
                <a:spcPts val="600"/>
              </a:spcAft>
              <a:buClr>
                <a:srgbClr val="F0AB00"/>
              </a:buClr>
              <a:buSzPct val="120000"/>
              <a:buAutoNum type="arabicPeriod"/>
            </a:pPr>
            <a:endParaRPr lang="en-US" sz="1300" b="1" dirty="0">
              <a:latin typeface="+mj-lt"/>
            </a:endParaRPr>
          </a:p>
        </p:txBody>
      </p:sp>
      <p:sp>
        <p:nvSpPr>
          <p:cNvPr id="10" name="Oval 9">
            <a:extLst>
              <a:ext uri="{FF2B5EF4-FFF2-40B4-BE49-F238E27FC236}">
                <a16:creationId xmlns:a16="http://schemas.microsoft.com/office/drawing/2014/main" id="{2E0E6E1B-CC13-4979-AF27-E9EF10371D36}"/>
              </a:ext>
            </a:extLst>
          </p:cNvPr>
          <p:cNvSpPr/>
          <p:nvPr/>
        </p:nvSpPr>
        <p:spPr bwMode="gray">
          <a:xfrm>
            <a:off x="5332502" y="385790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3</a:t>
            </a:r>
          </a:p>
        </p:txBody>
      </p:sp>
      <p:sp>
        <p:nvSpPr>
          <p:cNvPr id="12" name="Oval 11">
            <a:extLst>
              <a:ext uri="{FF2B5EF4-FFF2-40B4-BE49-F238E27FC236}">
                <a16:creationId xmlns:a16="http://schemas.microsoft.com/office/drawing/2014/main" id="{6BED07A9-3DBF-4736-B955-7D65F4BAFABD}"/>
              </a:ext>
            </a:extLst>
          </p:cNvPr>
          <p:cNvSpPr/>
          <p:nvPr/>
        </p:nvSpPr>
        <p:spPr bwMode="gray">
          <a:xfrm>
            <a:off x="8650006" y="377441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5</a:t>
            </a:r>
          </a:p>
        </p:txBody>
      </p:sp>
      <p:sp>
        <p:nvSpPr>
          <p:cNvPr id="2" name="Rectangle 1">
            <a:extLst>
              <a:ext uri="{FF2B5EF4-FFF2-40B4-BE49-F238E27FC236}">
                <a16:creationId xmlns:a16="http://schemas.microsoft.com/office/drawing/2014/main" id="{D47CE806-655A-449A-93AD-70C88148E31B}"/>
              </a:ext>
            </a:extLst>
          </p:cNvPr>
          <p:cNvSpPr/>
          <p:nvPr/>
        </p:nvSpPr>
        <p:spPr bwMode="gray">
          <a:xfrm>
            <a:off x="8834616" y="4076981"/>
            <a:ext cx="529801" cy="142798"/>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5" name="Rectangle 14">
            <a:extLst>
              <a:ext uri="{FF2B5EF4-FFF2-40B4-BE49-F238E27FC236}">
                <a16:creationId xmlns:a16="http://schemas.microsoft.com/office/drawing/2014/main" id="{E8D530CF-3FC0-4172-BC20-4CBAC74F725A}"/>
              </a:ext>
            </a:extLst>
          </p:cNvPr>
          <p:cNvSpPr/>
          <p:nvPr/>
        </p:nvSpPr>
        <p:spPr bwMode="gray">
          <a:xfrm>
            <a:off x="9209651" y="5130331"/>
            <a:ext cx="1387721" cy="164023"/>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 name="Oval 6">
            <a:extLst>
              <a:ext uri="{FF2B5EF4-FFF2-40B4-BE49-F238E27FC236}">
                <a16:creationId xmlns:a16="http://schemas.microsoft.com/office/drawing/2014/main" id="{722F353D-398D-4856-9E7A-8E1D85F100D8}"/>
              </a:ext>
            </a:extLst>
          </p:cNvPr>
          <p:cNvSpPr/>
          <p:nvPr/>
        </p:nvSpPr>
        <p:spPr bwMode="gray">
          <a:xfrm>
            <a:off x="9099517" y="5024744"/>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2</a:t>
            </a:r>
          </a:p>
        </p:txBody>
      </p:sp>
      <p:sp>
        <p:nvSpPr>
          <p:cNvPr id="18" name="Oval 17">
            <a:extLst>
              <a:ext uri="{FF2B5EF4-FFF2-40B4-BE49-F238E27FC236}">
                <a16:creationId xmlns:a16="http://schemas.microsoft.com/office/drawing/2014/main" id="{2C7BF464-6840-4784-987F-64B685684AB9}"/>
              </a:ext>
            </a:extLst>
          </p:cNvPr>
          <p:cNvSpPr/>
          <p:nvPr/>
        </p:nvSpPr>
        <p:spPr bwMode="gray">
          <a:xfrm>
            <a:off x="5332502" y="6038588"/>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solidFill>
                  <a:schemeClr val="bg1"/>
                </a:solidFill>
                <a:ea typeface="Arial Unicode MS" pitchFamily="34" charset="-128"/>
                <a:cs typeface="Arial Unicode MS" pitchFamily="34" charset="-128"/>
              </a:rPr>
              <a:t>4</a:t>
            </a:r>
            <a:endParaRPr kumimoji="0" lang="en-US" sz="1200" b="0" i="0" u="none" strike="noStrike" kern="0" cap="none" spc="0" normalizeH="0" baseline="0" noProof="0" dirty="0">
              <a:ln>
                <a:noFill/>
              </a:ln>
              <a:solidFill>
                <a:schemeClr val="bg1"/>
              </a:solidFill>
              <a:effectLst/>
              <a:uLnTx/>
              <a:uFillTx/>
              <a:ea typeface="Arial Unicode MS" pitchFamily="34" charset="-128"/>
              <a:cs typeface="Arial Unicode MS" pitchFamily="34" charset="-128"/>
            </a:endParaRPr>
          </a:p>
        </p:txBody>
      </p:sp>
      <p:sp>
        <p:nvSpPr>
          <p:cNvPr id="19" name="Oval 18">
            <a:extLst>
              <a:ext uri="{FF2B5EF4-FFF2-40B4-BE49-F238E27FC236}">
                <a16:creationId xmlns:a16="http://schemas.microsoft.com/office/drawing/2014/main" id="{8786EE0A-5B14-4A2A-85EF-63784C7691BE}"/>
              </a:ext>
            </a:extLst>
          </p:cNvPr>
          <p:cNvSpPr/>
          <p:nvPr/>
        </p:nvSpPr>
        <p:spPr bwMode="gray">
          <a:xfrm>
            <a:off x="8567610" y="1563230"/>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1</a:t>
            </a:r>
          </a:p>
        </p:txBody>
      </p:sp>
    </p:spTree>
    <p:extLst>
      <p:ext uri="{BB962C8B-B14F-4D97-AF65-F5344CB8AC3E}">
        <p14:creationId xmlns:p14="http://schemas.microsoft.com/office/powerpoint/2010/main" val="2368299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5E613F-EC12-4616-A624-762446752A04}"/>
              </a:ext>
            </a:extLst>
          </p:cNvPr>
          <p:cNvPicPr>
            <a:picLocks noChangeAspect="1"/>
          </p:cNvPicPr>
          <p:nvPr/>
        </p:nvPicPr>
        <p:blipFill rotWithShape="1">
          <a:blip r:embed="rId2"/>
          <a:srcRect t="27556" b="54017"/>
          <a:stretch/>
        </p:blipFill>
        <p:spPr>
          <a:xfrm>
            <a:off x="5087673" y="2119849"/>
            <a:ext cx="6666436" cy="709967"/>
          </a:xfrm>
          <a:prstGeom prst="rect">
            <a:avLst/>
          </a:prstGeom>
          <a:ln>
            <a:solidFill>
              <a:schemeClr val="bg2"/>
            </a:solidFill>
          </a:ln>
        </p:spPr>
      </p:pic>
      <p:pic>
        <p:nvPicPr>
          <p:cNvPr id="18" name="Picture 17">
            <a:extLst>
              <a:ext uri="{FF2B5EF4-FFF2-40B4-BE49-F238E27FC236}">
                <a16:creationId xmlns:a16="http://schemas.microsoft.com/office/drawing/2014/main" id="{B9CDDBA2-E917-4DD1-8F26-6F40505C0635}"/>
              </a:ext>
            </a:extLst>
          </p:cNvPr>
          <p:cNvPicPr>
            <a:picLocks noChangeAspect="1"/>
          </p:cNvPicPr>
          <p:nvPr/>
        </p:nvPicPr>
        <p:blipFill>
          <a:blip r:embed="rId3"/>
          <a:stretch>
            <a:fillRect/>
          </a:stretch>
        </p:blipFill>
        <p:spPr>
          <a:xfrm>
            <a:off x="5095567" y="1303812"/>
            <a:ext cx="3505380" cy="666784"/>
          </a:xfrm>
          <a:prstGeom prst="rect">
            <a:avLst/>
          </a:prstGeom>
          <a:ln>
            <a:solidFill>
              <a:schemeClr val="bg2"/>
            </a:solidFill>
          </a:ln>
        </p:spPr>
      </p:pic>
      <p:pic>
        <p:nvPicPr>
          <p:cNvPr id="13" name="Picture 12">
            <a:extLst>
              <a:ext uri="{FF2B5EF4-FFF2-40B4-BE49-F238E27FC236}">
                <a16:creationId xmlns:a16="http://schemas.microsoft.com/office/drawing/2014/main" id="{C9B416E8-3E7B-4DBB-9DE7-D67CE9523FCF}"/>
              </a:ext>
            </a:extLst>
          </p:cNvPr>
          <p:cNvPicPr>
            <a:picLocks noChangeAspect="1"/>
          </p:cNvPicPr>
          <p:nvPr/>
        </p:nvPicPr>
        <p:blipFill>
          <a:blip r:embed="rId4"/>
          <a:stretch>
            <a:fillRect/>
          </a:stretch>
        </p:blipFill>
        <p:spPr>
          <a:xfrm>
            <a:off x="5087673" y="5715637"/>
            <a:ext cx="6733528" cy="497432"/>
          </a:xfrm>
          <a:prstGeom prst="rect">
            <a:avLst/>
          </a:prstGeom>
          <a:ln>
            <a:solidFill>
              <a:schemeClr val="bg2"/>
            </a:solidFill>
          </a:ln>
        </p:spPr>
      </p:pic>
      <p:pic>
        <p:nvPicPr>
          <p:cNvPr id="14" name="Picture 13">
            <a:extLst>
              <a:ext uri="{FF2B5EF4-FFF2-40B4-BE49-F238E27FC236}">
                <a16:creationId xmlns:a16="http://schemas.microsoft.com/office/drawing/2014/main" id="{0D92461E-624D-4B63-90AA-D27F9685A012}"/>
              </a:ext>
            </a:extLst>
          </p:cNvPr>
          <p:cNvPicPr>
            <a:picLocks noChangeAspect="1"/>
          </p:cNvPicPr>
          <p:nvPr/>
        </p:nvPicPr>
        <p:blipFill>
          <a:blip r:embed="rId5"/>
          <a:stretch>
            <a:fillRect/>
          </a:stretch>
        </p:blipFill>
        <p:spPr>
          <a:xfrm>
            <a:off x="5095567" y="6177787"/>
            <a:ext cx="5114925" cy="352425"/>
          </a:xfrm>
          <a:prstGeom prst="rect">
            <a:avLst/>
          </a:prstGeom>
          <a:ln>
            <a:solidFill>
              <a:schemeClr val="bg2"/>
            </a:solidFill>
          </a:ln>
        </p:spPr>
      </p:pic>
      <p:sp>
        <p:nvSpPr>
          <p:cNvPr id="2" name="Text Placeholder 1">
            <a:extLst>
              <a:ext uri="{FF2B5EF4-FFF2-40B4-BE49-F238E27FC236}">
                <a16:creationId xmlns:a16="http://schemas.microsoft.com/office/drawing/2014/main" id="{543FF8F5-6A87-4163-ABAE-C12579725A40}"/>
              </a:ext>
            </a:extLst>
          </p:cNvPr>
          <p:cNvSpPr>
            <a:spLocks noGrp="1"/>
          </p:cNvSpPr>
          <p:nvPr>
            <p:ph type="body" sz="quarter" idx="10"/>
          </p:nvPr>
        </p:nvSpPr>
        <p:spPr>
          <a:xfrm>
            <a:off x="503868" y="1620000"/>
            <a:ext cx="4067563" cy="4716000"/>
          </a:xfrm>
        </p:spPr>
        <p:txBody>
          <a:bodyPr>
            <a:normAutofit/>
          </a:bodyPr>
          <a:lstStyle/>
          <a:p>
            <a:pPr>
              <a:spcBef>
                <a:spcPts val="600"/>
              </a:spcBef>
            </a:pPr>
            <a:r>
              <a:rPr lang="en-US" sz="1400" dirty="0"/>
              <a:t>ASN report consolidates detailed information from ship notices and their related purchase orders and goods receipts. </a:t>
            </a:r>
          </a:p>
          <a:p>
            <a:pPr>
              <a:spcBef>
                <a:spcPts val="600"/>
              </a:spcBef>
            </a:pPr>
            <a:r>
              <a:rPr lang="en-US" sz="1400" dirty="0"/>
              <a:t>The report can include </a:t>
            </a:r>
            <a:r>
              <a:rPr lang="en-US" sz="1400" b="1" dirty="0"/>
              <a:t>schedule-line information </a:t>
            </a:r>
            <a:r>
              <a:rPr lang="en-US" sz="1400" dirty="0"/>
              <a:t>from purchase orders when the related ship notice was created using the </a:t>
            </a:r>
            <a:r>
              <a:rPr lang="en-US" sz="1400" b="1" dirty="0"/>
              <a:t>Items to Ship</a:t>
            </a:r>
            <a:r>
              <a:rPr lang="en-US" sz="1400" dirty="0"/>
              <a:t> tile or tab.</a:t>
            </a:r>
          </a:p>
          <a:p>
            <a:pPr>
              <a:spcBef>
                <a:spcPts val="600"/>
              </a:spcBef>
            </a:pPr>
            <a:r>
              <a:rPr lang="en-US" sz="1400" dirty="0"/>
              <a:t>From the Homepage:</a:t>
            </a:r>
          </a:p>
          <a:p>
            <a:pPr marL="342900" indent="-342900">
              <a:spcBef>
                <a:spcPts val="600"/>
              </a:spcBef>
              <a:buSzPct val="100000"/>
              <a:buFont typeface="+mj-lt"/>
              <a:buAutoNum type="arabicPeriod"/>
            </a:pPr>
            <a:r>
              <a:rPr lang="en-US" sz="1400" dirty="0"/>
              <a:t>Click </a:t>
            </a:r>
            <a:r>
              <a:rPr lang="en-US" sz="1400" b="1" dirty="0"/>
              <a:t>Reports</a:t>
            </a:r>
            <a:r>
              <a:rPr lang="en-US" sz="1400" dirty="0"/>
              <a:t>.</a:t>
            </a:r>
          </a:p>
          <a:p>
            <a:pPr marL="342900" indent="-342900">
              <a:spcBef>
                <a:spcPts val="600"/>
              </a:spcBef>
              <a:buSzPct val="100000"/>
              <a:buFont typeface="+mj-lt"/>
              <a:buAutoNum type="arabicPeriod"/>
            </a:pPr>
            <a:r>
              <a:rPr lang="en-US" sz="1400" dirty="0"/>
              <a:t>Click </a:t>
            </a:r>
            <a:r>
              <a:rPr lang="en-US" sz="1400" b="1" dirty="0"/>
              <a:t>Create</a:t>
            </a:r>
            <a:r>
              <a:rPr lang="en-US" sz="1400" dirty="0"/>
              <a:t>.</a:t>
            </a:r>
          </a:p>
          <a:p>
            <a:pPr marL="342900" indent="-342900">
              <a:spcBef>
                <a:spcPts val="600"/>
              </a:spcBef>
              <a:buSzPct val="100000"/>
              <a:buFont typeface="+mj-lt"/>
              <a:buAutoNum type="arabicPeriod"/>
            </a:pPr>
            <a:r>
              <a:rPr lang="en-US" sz="1400" dirty="0"/>
              <a:t>To create a report template, enter your criteria and fulfill all mandatory fields. Set report type as </a:t>
            </a:r>
            <a:r>
              <a:rPr lang="en-US" sz="1400" b="1" dirty="0"/>
              <a:t>Ship Notice</a:t>
            </a:r>
            <a:r>
              <a:rPr lang="en-US" sz="1400" dirty="0"/>
              <a:t>.</a:t>
            </a:r>
          </a:p>
          <a:p>
            <a:pPr marL="342900" indent="-342900">
              <a:spcBef>
                <a:spcPts val="600"/>
              </a:spcBef>
              <a:buSzPct val="100000"/>
              <a:buFont typeface="+mj-lt"/>
              <a:buAutoNum type="arabicPeriod"/>
            </a:pPr>
            <a:r>
              <a:rPr lang="en-US" sz="1400" dirty="0"/>
              <a:t>Select the report template you’ve created and click </a:t>
            </a:r>
            <a:r>
              <a:rPr lang="en-US" sz="1400" b="1" dirty="0"/>
              <a:t>Run</a:t>
            </a:r>
            <a:r>
              <a:rPr lang="en-US" sz="1400" dirty="0"/>
              <a:t>.</a:t>
            </a:r>
          </a:p>
          <a:p>
            <a:pPr marL="342900" indent="-342900">
              <a:spcBef>
                <a:spcPts val="600"/>
              </a:spcBef>
              <a:buSzPct val="100000"/>
              <a:buFont typeface="+mj-lt"/>
              <a:buAutoNum type="arabicPeriod"/>
            </a:pPr>
            <a:r>
              <a:rPr lang="en-US" sz="1400" dirty="0"/>
              <a:t>Use </a:t>
            </a:r>
            <a:r>
              <a:rPr lang="en-US" sz="1400" b="1" dirty="0"/>
              <a:t>Refresh Status </a:t>
            </a:r>
            <a:r>
              <a:rPr lang="en-US" sz="1400" dirty="0"/>
              <a:t>button to update the status.</a:t>
            </a:r>
          </a:p>
          <a:p>
            <a:pPr marL="342900" indent="-342900">
              <a:spcBef>
                <a:spcPts val="600"/>
              </a:spcBef>
              <a:buSzPct val="100000"/>
              <a:buFont typeface="+mj-lt"/>
              <a:buAutoNum type="arabicPeriod"/>
            </a:pPr>
            <a:r>
              <a:rPr lang="en-US" sz="1400" dirty="0"/>
              <a:t>When the status changes to </a:t>
            </a:r>
            <a:r>
              <a:rPr lang="en-US" sz="1400" b="1" dirty="0"/>
              <a:t>Processed</a:t>
            </a:r>
            <a:r>
              <a:rPr lang="en-US" sz="1400" dirty="0"/>
              <a:t>, click </a:t>
            </a:r>
            <a:r>
              <a:rPr lang="en-US" sz="1400" b="1" dirty="0"/>
              <a:t>Download</a:t>
            </a:r>
            <a:r>
              <a:rPr lang="en-US" sz="1400" dirty="0"/>
              <a:t>.</a:t>
            </a:r>
          </a:p>
        </p:txBody>
      </p:sp>
      <p:sp>
        <p:nvSpPr>
          <p:cNvPr id="3" name="Title 2">
            <a:extLst>
              <a:ext uri="{FF2B5EF4-FFF2-40B4-BE49-F238E27FC236}">
                <a16:creationId xmlns:a16="http://schemas.microsoft.com/office/drawing/2014/main" id="{D47B3798-B6C5-4CE3-8068-0A6FB05AD269}"/>
              </a:ext>
            </a:extLst>
          </p:cNvPr>
          <p:cNvSpPr>
            <a:spLocks noGrp="1"/>
          </p:cNvSpPr>
          <p:nvPr>
            <p:ph type="title"/>
          </p:nvPr>
        </p:nvSpPr>
        <p:spPr>
          <a:xfrm>
            <a:off x="503870" y="504000"/>
            <a:ext cx="11183564" cy="677108"/>
          </a:xfrm>
        </p:spPr>
        <p:txBody>
          <a:bodyPr/>
          <a:lstStyle/>
          <a:p>
            <a:r>
              <a:rPr lang="en-US" sz="2400" dirty="0"/>
              <a:t>Advanced Shipping Notification</a:t>
            </a:r>
            <a:br>
              <a:rPr lang="en-US" dirty="0"/>
            </a:br>
            <a:r>
              <a:rPr lang="en-US" sz="2000" dirty="0">
                <a:solidFill>
                  <a:schemeClr val="accent1"/>
                </a:solidFill>
              </a:rPr>
              <a:t>Download ASN Report</a:t>
            </a:r>
            <a:endParaRPr lang="en-US" sz="2000" dirty="0"/>
          </a:p>
        </p:txBody>
      </p:sp>
      <p:pic>
        <p:nvPicPr>
          <p:cNvPr id="5" name="Picture 4">
            <a:extLst>
              <a:ext uri="{FF2B5EF4-FFF2-40B4-BE49-F238E27FC236}">
                <a16:creationId xmlns:a16="http://schemas.microsoft.com/office/drawing/2014/main" id="{36033968-9809-4033-8220-8ADC142112D5}"/>
              </a:ext>
            </a:extLst>
          </p:cNvPr>
          <p:cNvPicPr>
            <a:picLocks noChangeAspect="1"/>
          </p:cNvPicPr>
          <p:nvPr/>
        </p:nvPicPr>
        <p:blipFill rotWithShape="1">
          <a:blip r:embed="rId2"/>
          <a:srcRect t="89493"/>
          <a:stretch/>
        </p:blipFill>
        <p:spPr>
          <a:xfrm>
            <a:off x="5087673" y="2829817"/>
            <a:ext cx="6666436" cy="404835"/>
          </a:xfrm>
          <a:prstGeom prst="rect">
            <a:avLst/>
          </a:prstGeom>
          <a:ln>
            <a:solidFill>
              <a:schemeClr val="bg2"/>
            </a:solidFill>
          </a:ln>
        </p:spPr>
      </p:pic>
      <p:pic>
        <p:nvPicPr>
          <p:cNvPr id="6" name="Picture 5">
            <a:extLst>
              <a:ext uri="{FF2B5EF4-FFF2-40B4-BE49-F238E27FC236}">
                <a16:creationId xmlns:a16="http://schemas.microsoft.com/office/drawing/2014/main" id="{931D000F-64C3-40B1-9524-F84A95641089}"/>
              </a:ext>
            </a:extLst>
          </p:cNvPr>
          <p:cNvPicPr>
            <a:picLocks noChangeAspect="1"/>
          </p:cNvPicPr>
          <p:nvPr/>
        </p:nvPicPr>
        <p:blipFill rotWithShape="1">
          <a:blip r:embed="rId6"/>
          <a:srcRect t="-1122"/>
          <a:stretch/>
        </p:blipFill>
        <p:spPr>
          <a:xfrm>
            <a:off x="5087673" y="3362325"/>
            <a:ext cx="6199483" cy="2262659"/>
          </a:xfrm>
          <a:prstGeom prst="rect">
            <a:avLst/>
          </a:prstGeom>
          <a:ln>
            <a:solidFill>
              <a:schemeClr val="bg2"/>
            </a:solidFill>
          </a:ln>
        </p:spPr>
      </p:pic>
      <p:sp>
        <p:nvSpPr>
          <p:cNvPr id="7" name="Oval 6">
            <a:extLst>
              <a:ext uri="{FF2B5EF4-FFF2-40B4-BE49-F238E27FC236}">
                <a16:creationId xmlns:a16="http://schemas.microsoft.com/office/drawing/2014/main" id="{4A98659C-647C-4806-B1C9-8B797F0A5C19}"/>
              </a:ext>
            </a:extLst>
          </p:cNvPr>
          <p:cNvSpPr/>
          <p:nvPr/>
        </p:nvSpPr>
        <p:spPr bwMode="gray">
          <a:xfrm>
            <a:off x="4977539" y="361822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3</a:t>
            </a:r>
          </a:p>
        </p:txBody>
      </p:sp>
      <p:sp>
        <p:nvSpPr>
          <p:cNvPr id="8" name="Oval 7">
            <a:extLst>
              <a:ext uri="{FF2B5EF4-FFF2-40B4-BE49-F238E27FC236}">
                <a16:creationId xmlns:a16="http://schemas.microsoft.com/office/drawing/2014/main" id="{49474629-C8FB-40B7-B194-581471587612}"/>
              </a:ext>
            </a:extLst>
          </p:cNvPr>
          <p:cNvSpPr/>
          <p:nvPr/>
        </p:nvSpPr>
        <p:spPr bwMode="gray">
          <a:xfrm>
            <a:off x="5839970" y="6151741"/>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solidFill>
                  <a:schemeClr val="bg1"/>
                </a:solidFill>
                <a:ea typeface="Arial Unicode MS" pitchFamily="34" charset="-128"/>
                <a:cs typeface="Arial Unicode MS" pitchFamily="34" charset="-128"/>
              </a:rPr>
              <a:t>6</a:t>
            </a:r>
            <a:endParaRPr kumimoji="0" lang="en-US" sz="1200" b="0" i="0" u="none" strike="noStrike" kern="0" cap="none" spc="0" normalizeH="0" baseline="0" noProof="0" dirty="0">
              <a:ln>
                <a:noFill/>
              </a:ln>
              <a:solidFill>
                <a:schemeClr val="bg1"/>
              </a:solidFill>
              <a:effectLst/>
              <a:uLnTx/>
              <a:uFillTx/>
              <a:ea typeface="Arial Unicode MS" pitchFamily="34" charset="-128"/>
              <a:cs typeface="Arial Unicode MS" pitchFamily="34" charset="-128"/>
            </a:endParaRPr>
          </a:p>
        </p:txBody>
      </p:sp>
      <p:sp>
        <p:nvSpPr>
          <p:cNvPr id="9" name="Oval 8">
            <a:extLst>
              <a:ext uri="{FF2B5EF4-FFF2-40B4-BE49-F238E27FC236}">
                <a16:creationId xmlns:a16="http://schemas.microsoft.com/office/drawing/2014/main" id="{9337893B-7382-4937-9958-8FC1B150E627}"/>
              </a:ext>
            </a:extLst>
          </p:cNvPr>
          <p:cNvSpPr/>
          <p:nvPr/>
        </p:nvSpPr>
        <p:spPr bwMode="gray">
          <a:xfrm>
            <a:off x="9145761" y="2837176"/>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2</a:t>
            </a:r>
          </a:p>
        </p:txBody>
      </p:sp>
      <p:sp>
        <p:nvSpPr>
          <p:cNvPr id="10" name="Oval 9">
            <a:extLst>
              <a:ext uri="{FF2B5EF4-FFF2-40B4-BE49-F238E27FC236}">
                <a16:creationId xmlns:a16="http://schemas.microsoft.com/office/drawing/2014/main" id="{E9423557-62BF-4065-9D5C-D8BE247259E3}"/>
              </a:ext>
            </a:extLst>
          </p:cNvPr>
          <p:cNvSpPr/>
          <p:nvPr/>
        </p:nvSpPr>
        <p:spPr bwMode="gray">
          <a:xfrm>
            <a:off x="5095567" y="612957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solidFill>
                  <a:schemeClr val="bg1"/>
                </a:solidFill>
                <a:ea typeface="Arial Unicode MS" pitchFamily="34" charset="-128"/>
                <a:cs typeface="Arial Unicode MS" pitchFamily="34" charset="-128"/>
              </a:rPr>
              <a:t>4</a:t>
            </a:r>
            <a:endParaRPr kumimoji="0" lang="en-US" sz="1200" b="0" i="0" u="none" strike="noStrike" kern="0" cap="none" spc="0" normalizeH="0" baseline="0" noProof="0" dirty="0">
              <a:ln>
                <a:noFill/>
              </a:ln>
              <a:solidFill>
                <a:schemeClr val="bg1"/>
              </a:solidFill>
              <a:effectLst/>
              <a:uLnTx/>
              <a:uFillTx/>
              <a:ea typeface="Arial Unicode MS" pitchFamily="34" charset="-128"/>
              <a:cs typeface="Arial Unicode MS" pitchFamily="34" charset="-128"/>
            </a:endParaRPr>
          </a:p>
        </p:txBody>
      </p:sp>
      <p:sp>
        <p:nvSpPr>
          <p:cNvPr id="11" name="Oval 10">
            <a:extLst>
              <a:ext uri="{FF2B5EF4-FFF2-40B4-BE49-F238E27FC236}">
                <a16:creationId xmlns:a16="http://schemas.microsoft.com/office/drawing/2014/main" id="{7AAE1116-73F9-47F8-8D43-11F2E9E06DE2}"/>
              </a:ext>
            </a:extLst>
          </p:cNvPr>
          <p:cNvSpPr/>
          <p:nvPr/>
        </p:nvSpPr>
        <p:spPr bwMode="gray">
          <a:xfrm>
            <a:off x="7798967" y="145516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1</a:t>
            </a:r>
          </a:p>
        </p:txBody>
      </p:sp>
      <p:sp>
        <p:nvSpPr>
          <p:cNvPr id="12" name="Rectangle 11">
            <a:extLst>
              <a:ext uri="{FF2B5EF4-FFF2-40B4-BE49-F238E27FC236}">
                <a16:creationId xmlns:a16="http://schemas.microsoft.com/office/drawing/2014/main" id="{DBDE5666-E29D-4037-9F89-14B1A8440F44}"/>
              </a:ext>
            </a:extLst>
          </p:cNvPr>
          <p:cNvSpPr/>
          <p:nvPr/>
        </p:nvSpPr>
        <p:spPr bwMode="gray">
          <a:xfrm>
            <a:off x="7653030" y="5267325"/>
            <a:ext cx="2118804" cy="219075"/>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5" name="Rectangle 14">
            <a:extLst>
              <a:ext uri="{FF2B5EF4-FFF2-40B4-BE49-F238E27FC236}">
                <a16:creationId xmlns:a16="http://schemas.microsoft.com/office/drawing/2014/main" id="{070BE346-8F82-4A89-A814-51A66AFCC095}"/>
              </a:ext>
            </a:extLst>
          </p:cNvPr>
          <p:cNvSpPr/>
          <p:nvPr/>
        </p:nvSpPr>
        <p:spPr bwMode="gray">
          <a:xfrm>
            <a:off x="10287000" y="5958712"/>
            <a:ext cx="723284" cy="219075"/>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6" name="Oval 15">
            <a:extLst>
              <a:ext uri="{FF2B5EF4-FFF2-40B4-BE49-F238E27FC236}">
                <a16:creationId xmlns:a16="http://schemas.microsoft.com/office/drawing/2014/main" id="{6BD299AF-2BEE-459E-AEF2-92A35A4FB6EA}"/>
              </a:ext>
            </a:extLst>
          </p:cNvPr>
          <p:cNvSpPr/>
          <p:nvPr/>
        </p:nvSpPr>
        <p:spPr bwMode="gray">
          <a:xfrm>
            <a:off x="9255894" y="6177787"/>
            <a:ext cx="220267" cy="219075"/>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5</a:t>
            </a:r>
          </a:p>
        </p:txBody>
      </p:sp>
    </p:spTree>
    <p:extLst>
      <p:ext uri="{BB962C8B-B14F-4D97-AF65-F5344CB8AC3E}">
        <p14:creationId xmlns:p14="http://schemas.microsoft.com/office/powerpoint/2010/main" val="2918391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CAE25D-CA97-4268-9FF5-25D90C432F7D}"/>
              </a:ext>
            </a:extLst>
          </p:cNvPr>
          <p:cNvSpPr>
            <a:spLocks noGrp="1"/>
          </p:cNvSpPr>
          <p:nvPr>
            <p:ph type="body" sz="quarter" idx="10"/>
          </p:nvPr>
        </p:nvSpPr>
        <p:spPr>
          <a:xfrm>
            <a:off x="503869" y="1428264"/>
            <a:ext cx="10611805" cy="4256920"/>
          </a:xfrm>
        </p:spPr>
        <p:txBody>
          <a:bodyPr>
            <a:normAutofit/>
          </a:bodyPr>
          <a:lstStyle/>
          <a:p>
            <a:pPr marL="342900" indent="-342900" algn="just">
              <a:lnSpc>
                <a:spcPts val="1700"/>
              </a:lnSpc>
              <a:spcBef>
                <a:spcPts val="0"/>
              </a:spcBef>
              <a:spcAft>
                <a:spcPts val="600"/>
              </a:spcAft>
              <a:buClr>
                <a:srgbClr val="F0AB00"/>
              </a:buClr>
              <a:buSzPct val="100000"/>
              <a:buFont typeface="+mj-lt"/>
              <a:buAutoNum type="arabicPeriod"/>
            </a:pPr>
            <a:r>
              <a:rPr lang="en-US" sz="1300" dirty="0"/>
              <a:t>Your Buyer may apply specific rules on each order, with a limitation in terms of quantity and date adjustment.</a:t>
            </a:r>
          </a:p>
          <a:p>
            <a:pPr marL="800100" lvl="1" indent="-342900" algn="just">
              <a:lnSpc>
                <a:spcPts val="1700"/>
              </a:lnSpc>
              <a:spcBef>
                <a:spcPts val="0"/>
              </a:spcBef>
              <a:spcAft>
                <a:spcPts val="600"/>
              </a:spcAft>
              <a:buClr>
                <a:srgbClr val="F0AB00"/>
              </a:buClr>
            </a:pPr>
            <a:r>
              <a:rPr lang="en-US" sz="1300" dirty="0"/>
              <a:t>Suppliers can always notify about a quantity </a:t>
            </a:r>
            <a:r>
              <a:rPr lang="en-US" sz="1300" b="1" dirty="0"/>
              <a:t>under the requested quantity and split the quantity into multiple ship notices </a:t>
            </a:r>
            <a:r>
              <a:rPr lang="en-US" sz="1300" dirty="0"/>
              <a:t>announcing the different delivery dates.</a:t>
            </a:r>
          </a:p>
          <a:p>
            <a:pPr marL="800100" lvl="1" indent="-342900" algn="just">
              <a:lnSpc>
                <a:spcPts val="1700"/>
              </a:lnSpc>
              <a:spcBef>
                <a:spcPts val="0"/>
              </a:spcBef>
              <a:spcAft>
                <a:spcPts val="600"/>
              </a:spcAft>
              <a:buClr>
                <a:srgbClr val="F0AB00"/>
              </a:buClr>
            </a:pPr>
            <a:r>
              <a:rPr lang="en-US" sz="1300" dirty="0"/>
              <a:t>Depending on each purchase order, it may be possible to notify </a:t>
            </a:r>
            <a:r>
              <a:rPr lang="en-US" sz="1300" b="1" dirty="0"/>
              <a:t>above the requested quantity </a:t>
            </a:r>
            <a:r>
              <a:rPr lang="en-US" sz="1300" dirty="0"/>
              <a:t>(over-delivery), based on negotiated tolerance with the Arrow Energy. Quantity split by delivery date is still possible.</a:t>
            </a:r>
          </a:p>
          <a:p>
            <a:pPr marL="342900" indent="-342900" algn="just">
              <a:lnSpc>
                <a:spcPts val="1700"/>
              </a:lnSpc>
              <a:spcBef>
                <a:spcPts val="0"/>
              </a:spcBef>
              <a:spcAft>
                <a:spcPts val="600"/>
              </a:spcAft>
              <a:buClr>
                <a:srgbClr val="F0AB00"/>
              </a:buClr>
              <a:buSzPct val="100000"/>
              <a:buFont typeface="+mj-lt"/>
              <a:buAutoNum type="arabicPeriod"/>
            </a:pPr>
            <a:r>
              <a:rPr lang="en-US" sz="1300" dirty="0"/>
              <a:t>In case your modifications are not allowed, you will see an error message.</a:t>
            </a:r>
          </a:p>
          <a:p>
            <a:pPr marL="342900" indent="-342900" algn="just">
              <a:lnSpc>
                <a:spcPts val="1700"/>
              </a:lnSpc>
              <a:spcBef>
                <a:spcPts val="0"/>
              </a:spcBef>
              <a:spcAft>
                <a:spcPts val="600"/>
              </a:spcAft>
              <a:buClr>
                <a:srgbClr val="F0AB00"/>
              </a:buClr>
              <a:buSzPct val="100000"/>
              <a:buFont typeface="+mj-lt"/>
              <a:buAutoNum type="arabicPeriod"/>
            </a:pPr>
            <a:r>
              <a:rPr lang="en-US" sz="1300" dirty="0"/>
              <a:t>Your buyer may set how many days early or late a ship-notice delivery date can be from the delivery date requested in an order or release. If during ship-notice validation this feature identifies a ship-notice delivery date that is outside the allowed tolerance, it prevents submission of the ship notice. </a:t>
            </a:r>
          </a:p>
          <a:p>
            <a:endParaRPr lang="en-US" sz="1300" dirty="0"/>
          </a:p>
          <a:p>
            <a:endParaRPr lang="en-US" sz="1300" dirty="0"/>
          </a:p>
        </p:txBody>
      </p:sp>
      <p:sp>
        <p:nvSpPr>
          <p:cNvPr id="2" name="Title 1">
            <a:extLst>
              <a:ext uri="{FF2B5EF4-FFF2-40B4-BE49-F238E27FC236}">
                <a16:creationId xmlns:a16="http://schemas.microsoft.com/office/drawing/2014/main" id="{9B7A4009-E04E-4D11-9D1C-F68F489BA103}"/>
              </a:ext>
            </a:extLst>
          </p:cNvPr>
          <p:cNvSpPr>
            <a:spLocks noGrp="1"/>
          </p:cNvSpPr>
          <p:nvPr>
            <p:ph type="title"/>
          </p:nvPr>
        </p:nvSpPr>
        <p:spPr>
          <a:xfrm>
            <a:off x="503870" y="504000"/>
            <a:ext cx="11183564" cy="677108"/>
          </a:xfrm>
        </p:spPr>
        <p:txBody>
          <a:bodyPr/>
          <a:lstStyle/>
          <a:p>
            <a:r>
              <a:rPr lang="en-US" sz="2400" dirty="0"/>
              <a:t>Advanced Shipping Notification</a:t>
            </a:r>
            <a:br>
              <a:rPr lang="en-US" dirty="0"/>
            </a:br>
            <a:r>
              <a:rPr lang="en-US" sz="2000" dirty="0">
                <a:solidFill>
                  <a:schemeClr val="accent1"/>
                </a:solidFill>
              </a:rPr>
              <a:t>Tolerances</a:t>
            </a:r>
            <a:endParaRPr lang="en-US" dirty="0"/>
          </a:p>
        </p:txBody>
      </p:sp>
    </p:spTree>
    <p:extLst>
      <p:ext uri="{BB962C8B-B14F-4D97-AF65-F5344CB8AC3E}">
        <p14:creationId xmlns:p14="http://schemas.microsoft.com/office/powerpoint/2010/main" val="31977639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307D2B-6F1A-4CA4-9EA8-6EA85CB9CF21}"/>
              </a:ext>
            </a:extLst>
          </p:cNvPr>
          <p:cNvSpPr txBox="1">
            <a:spLocks noGrp="1"/>
          </p:cNvSpPr>
          <p:nvPr>
            <p:ph type="body" sz="quarter" idx="10"/>
          </p:nvPr>
        </p:nvSpPr>
        <p:spPr>
          <a:xfrm>
            <a:off x="503867" y="3359124"/>
            <a:ext cx="9353938"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b="1" kern="0" dirty="0">
                <a:solidFill>
                  <a:schemeClr val="accent1"/>
                </a:solidFill>
                <a:ea typeface="Arial Unicode MS" pitchFamily="34" charset="-128"/>
                <a:cs typeface="Arial Unicode MS" pitchFamily="34" charset="-128"/>
              </a:rPr>
              <a:t>Note: </a:t>
            </a:r>
            <a:r>
              <a:rPr lang="en-US" sz="1300" kern="0" dirty="0">
                <a:ea typeface="Arial Unicode MS" pitchFamily="34" charset="-128"/>
                <a:cs typeface="Arial Unicode MS" pitchFamily="34" charset="-128"/>
              </a:rPr>
              <a:t>The remaining PO content is available in the embedded Excel file. </a:t>
            </a:r>
          </a:p>
        </p:txBody>
      </p:sp>
      <p:sp>
        <p:nvSpPr>
          <p:cNvPr id="3" name="Title 2">
            <a:extLst>
              <a:ext uri="{FF2B5EF4-FFF2-40B4-BE49-F238E27FC236}">
                <a16:creationId xmlns:a16="http://schemas.microsoft.com/office/drawing/2014/main" id="{5F2E8AE7-AB7F-4321-9ADE-6AE79EE5F965}"/>
              </a:ext>
            </a:extLst>
          </p:cNvPr>
          <p:cNvSpPr>
            <a:spLocks noGrp="1"/>
          </p:cNvSpPr>
          <p:nvPr>
            <p:ph type="title"/>
          </p:nvPr>
        </p:nvSpPr>
        <p:spPr>
          <a:xfrm>
            <a:off x="503870" y="504000"/>
            <a:ext cx="11183564" cy="677108"/>
          </a:xfrm>
        </p:spPr>
        <p:txBody>
          <a:bodyPr/>
          <a:lstStyle/>
          <a:p>
            <a:r>
              <a:rPr lang="en-US" sz="2400" dirty="0"/>
              <a:t>Advanced Shipping Notification</a:t>
            </a:r>
            <a:br>
              <a:rPr lang="en-US" sz="2400" dirty="0">
                <a:solidFill>
                  <a:srgbClr val="FFFFFF"/>
                </a:solidFill>
              </a:rPr>
            </a:br>
            <a:r>
              <a:rPr lang="en-US" sz="2000" dirty="0">
                <a:solidFill>
                  <a:schemeClr val="accent1"/>
                </a:solidFill>
              </a:rPr>
              <a:t>ASN Content</a:t>
            </a:r>
          </a:p>
        </p:txBody>
      </p:sp>
      <p:graphicFrame>
        <p:nvGraphicFramePr>
          <p:cNvPr id="4" name="Table 3">
            <a:extLst>
              <a:ext uri="{FF2B5EF4-FFF2-40B4-BE49-F238E27FC236}">
                <a16:creationId xmlns:a16="http://schemas.microsoft.com/office/drawing/2014/main" id="{BEE73795-1D30-432C-BAE8-C01CAEC0E518}"/>
              </a:ext>
            </a:extLst>
          </p:cNvPr>
          <p:cNvGraphicFramePr>
            <a:graphicFrameLocks noGrp="1"/>
          </p:cNvGraphicFramePr>
          <p:nvPr>
            <p:extLst>
              <p:ext uri="{D42A27DB-BD31-4B8C-83A1-F6EECF244321}">
                <p14:modId xmlns:p14="http://schemas.microsoft.com/office/powerpoint/2010/main" val="3031004113"/>
              </p:ext>
            </p:extLst>
          </p:nvPr>
        </p:nvGraphicFramePr>
        <p:xfrm>
          <a:off x="503867" y="1620000"/>
          <a:ext cx="11183565" cy="1392565"/>
        </p:xfrm>
        <a:graphic>
          <a:graphicData uri="http://schemas.openxmlformats.org/drawingml/2006/table">
            <a:tbl>
              <a:tblPr firstRow="1" bandRow="1">
                <a:tableStyleId>{6E25E649-3F16-4E02-A733-19D2CDBF48F0}</a:tableStyleId>
              </a:tblPr>
              <a:tblGrid>
                <a:gridCol w="1020133">
                  <a:extLst>
                    <a:ext uri="{9D8B030D-6E8A-4147-A177-3AD203B41FA5}">
                      <a16:colId xmlns:a16="http://schemas.microsoft.com/office/drawing/2014/main" val="4121459072"/>
                    </a:ext>
                  </a:extLst>
                </a:gridCol>
                <a:gridCol w="1570892">
                  <a:extLst>
                    <a:ext uri="{9D8B030D-6E8A-4147-A177-3AD203B41FA5}">
                      <a16:colId xmlns:a16="http://schemas.microsoft.com/office/drawing/2014/main" val="462276800"/>
                    </a:ext>
                  </a:extLst>
                </a:gridCol>
                <a:gridCol w="4200211">
                  <a:extLst>
                    <a:ext uri="{9D8B030D-6E8A-4147-A177-3AD203B41FA5}">
                      <a16:colId xmlns:a16="http://schemas.microsoft.com/office/drawing/2014/main" val="3668374838"/>
                    </a:ext>
                  </a:extLst>
                </a:gridCol>
                <a:gridCol w="2200589">
                  <a:extLst>
                    <a:ext uri="{9D8B030D-6E8A-4147-A177-3AD203B41FA5}">
                      <a16:colId xmlns:a16="http://schemas.microsoft.com/office/drawing/2014/main" val="2080006645"/>
                    </a:ext>
                  </a:extLst>
                </a:gridCol>
                <a:gridCol w="2191740">
                  <a:extLst>
                    <a:ext uri="{9D8B030D-6E8A-4147-A177-3AD203B41FA5}">
                      <a16:colId xmlns:a16="http://schemas.microsoft.com/office/drawing/2014/main" val="2139757062"/>
                    </a:ext>
                  </a:extLst>
                </a:gridCol>
              </a:tblGrid>
              <a:tr h="278513">
                <a:tc>
                  <a:txBody>
                    <a:bodyPr/>
                    <a:lstStyle/>
                    <a:p>
                      <a:r>
                        <a:rPr lang="en-US" sz="1200" dirty="0"/>
                        <a:t>Level</a:t>
                      </a:r>
                    </a:p>
                  </a:txBody>
                  <a:tcPr/>
                </a:tc>
                <a:tc>
                  <a:txBody>
                    <a:bodyPr/>
                    <a:lstStyle/>
                    <a:p>
                      <a:r>
                        <a:rPr lang="en-US" sz="1200" dirty="0"/>
                        <a:t>Field</a:t>
                      </a:r>
                    </a:p>
                  </a:txBody>
                  <a:tcPr/>
                </a:tc>
                <a:tc>
                  <a:txBody>
                    <a:bodyPr/>
                    <a:lstStyle/>
                    <a:p>
                      <a:r>
                        <a:rPr lang="en-US" sz="1200" dirty="0"/>
                        <a:t>Description</a:t>
                      </a:r>
                    </a:p>
                  </a:txBody>
                  <a:tcPr/>
                </a:tc>
                <a:tc>
                  <a:txBody>
                    <a:bodyPr/>
                    <a:lstStyle/>
                    <a:p>
                      <a:r>
                        <a:rPr lang="en-US" sz="1200" dirty="0"/>
                        <a:t>Mandatory</a:t>
                      </a:r>
                    </a:p>
                  </a:txBody>
                  <a:tcPr/>
                </a:tc>
                <a:tc>
                  <a:txBody>
                    <a:bodyPr/>
                    <a:lstStyle/>
                    <a:p>
                      <a:r>
                        <a:rPr lang="en-US" sz="1200" dirty="0"/>
                        <a:t>Data Source</a:t>
                      </a:r>
                    </a:p>
                  </a:txBody>
                  <a:tcPr/>
                </a:tc>
                <a:extLst>
                  <a:ext uri="{0D108BD9-81ED-4DB2-BD59-A6C34878D82A}">
                    <a16:rowId xmlns:a16="http://schemas.microsoft.com/office/drawing/2014/main" val="4086142013"/>
                  </a:ext>
                </a:extLst>
              </a:tr>
              <a:tr h="278513">
                <a:tc>
                  <a:txBody>
                    <a:bodyPr/>
                    <a:lstStyle/>
                    <a:p>
                      <a:r>
                        <a:rPr lang="en-US" sz="1200" dirty="0"/>
                        <a:t>Shipping</a:t>
                      </a:r>
                    </a:p>
                  </a:txBody>
                  <a:tcPr/>
                </a:tc>
                <a:tc>
                  <a:txBody>
                    <a:bodyPr/>
                    <a:lstStyle/>
                    <a:p>
                      <a:r>
                        <a:rPr lang="en-US" sz="1200" dirty="0"/>
                        <a:t>Packing Slip ID</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dirty="0"/>
                        <a:t>Supplier Packing Slip Identification</a:t>
                      </a:r>
                    </a:p>
                  </a:txBody>
                  <a:tcPr/>
                </a:tc>
                <a:tc>
                  <a:txBody>
                    <a:bodyPr/>
                    <a:lstStyle/>
                    <a:p>
                      <a:r>
                        <a:rPr lang="en-US" sz="1200" dirty="0"/>
                        <a:t>Yes</a:t>
                      </a:r>
                    </a:p>
                  </a:txBody>
                  <a:tcPr/>
                </a:tc>
                <a:tc>
                  <a:txBody>
                    <a:bodyPr/>
                    <a:lstStyle/>
                    <a:p>
                      <a:r>
                        <a:rPr lang="en-US" sz="1200" dirty="0"/>
                        <a:t>Free Text</a:t>
                      </a:r>
                    </a:p>
                  </a:txBody>
                  <a:tcPr/>
                </a:tc>
                <a:extLst>
                  <a:ext uri="{0D108BD9-81ED-4DB2-BD59-A6C34878D82A}">
                    <a16:rowId xmlns:a16="http://schemas.microsoft.com/office/drawing/2014/main" val="3248743233"/>
                  </a:ext>
                </a:extLst>
              </a:tr>
              <a:tr h="278513">
                <a:tc>
                  <a:txBody>
                    <a:bodyPr/>
                    <a:lstStyle/>
                    <a:p>
                      <a:r>
                        <a:rPr lang="en-US" sz="1200" dirty="0"/>
                        <a:t>Shipping</a:t>
                      </a:r>
                    </a:p>
                  </a:txBody>
                  <a:tcPr/>
                </a:tc>
                <a:tc>
                  <a:txBody>
                    <a:bodyPr/>
                    <a:lstStyle/>
                    <a:p>
                      <a:r>
                        <a:rPr lang="en-US" sz="1200" dirty="0"/>
                        <a:t>Invoice No</a:t>
                      </a:r>
                    </a:p>
                  </a:txBody>
                  <a:tcPr/>
                </a:tc>
                <a:tc>
                  <a:txBody>
                    <a:bodyPr/>
                    <a:lstStyle/>
                    <a:p>
                      <a:r>
                        <a:rPr lang="en-US" sz="1200" dirty="0"/>
                        <a:t>Supplier Invoice Number</a:t>
                      </a:r>
                    </a:p>
                  </a:txBody>
                  <a:tcPr/>
                </a:tc>
                <a:tc>
                  <a:txBody>
                    <a:bodyPr/>
                    <a:lstStyle/>
                    <a:p>
                      <a:r>
                        <a:rPr lang="en-US" sz="1200" dirty="0"/>
                        <a:t>Optional - TBD</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dirty="0"/>
                        <a:t>Free Text</a:t>
                      </a:r>
                    </a:p>
                  </a:txBody>
                  <a:tcPr/>
                </a:tc>
                <a:extLst>
                  <a:ext uri="{0D108BD9-81ED-4DB2-BD59-A6C34878D82A}">
                    <a16:rowId xmlns:a16="http://schemas.microsoft.com/office/drawing/2014/main" val="3110212555"/>
                  </a:ext>
                </a:extLst>
              </a:tr>
              <a:tr h="278513">
                <a:tc>
                  <a:txBody>
                    <a:bodyPr/>
                    <a:lstStyle/>
                    <a:p>
                      <a:r>
                        <a:rPr lang="en-US" sz="1200" dirty="0"/>
                        <a:t>Shipping</a:t>
                      </a:r>
                    </a:p>
                  </a:txBody>
                  <a:tcPr/>
                </a:tc>
                <a:tc>
                  <a:txBody>
                    <a:bodyPr/>
                    <a:lstStyle/>
                    <a:p>
                      <a:r>
                        <a:rPr lang="en-US" sz="1200" dirty="0"/>
                        <a:t>Ship Notice Type</a:t>
                      </a:r>
                    </a:p>
                  </a:txBody>
                  <a:tcPr/>
                </a:tc>
                <a:tc>
                  <a:txBody>
                    <a:bodyPr/>
                    <a:lstStyle/>
                    <a:p>
                      <a:r>
                        <a:rPr lang="en-US" sz="1200" dirty="0"/>
                        <a:t>Selected to "Actual" or "Estimated"</a:t>
                      </a:r>
                    </a:p>
                  </a:txBody>
                  <a:tcPr/>
                </a:tc>
                <a:tc>
                  <a:txBody>
                    <a:bodyPr/>
                    <a:lstStyle/>
                    <a:p>
                      <a:pPr lvl="0">
                        <a:buNone/>
                      </a:pPr>
                      <a:r>
                        <a:rPr lang="en-US" sz="1200" dirty="0"/>
                        <a:t>Yes</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dirty="0"/>
                        <a:t>Drop Down List</a:t>
                      </a:r>
                    </a:p>
                  </a:txBody>
                  <a:tcPr/>
                </a:tc>
                <a:extLst>
                  <a:ext uri="{0D108BD9-81ED-4DB2-BD59-A6C34878D82A}">
                    <a16:rowId xmlns:a16="http://schemas.microsoft.com/office/drawing/2014/main" val="4142575980"/>
                  </a:ext>
                </a:extLst>
              </a:tr>
              <a:tr h="278513">
                <a:tc>
                  <a:txBody>
                    <a:bodyPr/>
                    <a:lstStyle/>
                    <a:p>
                      <a:r>
                        <a:rPr lang="en-US" sz="1200" dirty="0"/>
                        <a:t>Shipping</a:t>
                      </a:r>
                    </a:p>
                  </a:txBody>
                  <a:tcPr/>
                </a:tc>
                <a:tc>
                  <a:txBody>
                    <a:bodyPr/>
                    <a:lstStyle/>
                    <a:p>
                      <a:r>
                        <a:rPr lang="en-US" sz="1200" dirty="0"/>
                        <a:t>Shipping Date</a:t>
                      </a:r>
                    </a:p>
                  </a:txBody>
                  <a:tcPr/>
                </a:tc>
                <a:tc>
                  <a:txBody>
                    <a:bodyPr/>
                    <a:lstStyle/>
                    <a:p>
                      <a:r>
                        <a:rPr lang="en-US" sz="1200" dirty="0"/>
                        <a:t>Shipping Date</a:t>
                      </a:r>
                    </a:p>
                  </a:txBody>
                  <a:tcPr/>
                </a:tc>
                <a:tc>
                  <a:txBody>
                    <a:bodyPr/>
                    <a:lstStyle/>
                    <a:p>
                      <a:r>
                        <a:rPr lang="en-US" sz="1200" dirty="0"/>
                        <a:t>Yes</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dirty="0"/>
                        <a:t>Date Field</a:t>
                      </a:r>
                    </a:p>
                  </a:txBody>
                  <a:tcPr/>
                </a:tc>
                <a:extLst>
                  <a:ext uri="{0D108BD9-81ED-4DB2-BD59-A6C34878D82A}">
                    <a16:rowId xmlns:a16="http://schemas.microsoft.com/office/drawing/2014/main" val="1370599344"/>
                  </a:ext>
                </a:extLst>
              </a:tr>
            </a:tbl>
          </a:graphicData>
        </a:graphic>
      </p:graphicFrame>
      <p:graphicFrame>
        <p:nvGraphicFramePr>
          <p:cNvPr id="9" name="Object 8">
            <a:extLst>
              <a:ext uri="{FF2B5EF4-FFF2-40B4-BE49-F238E27FC236}">
                <a16:creationId xmlns:a16="http://schemas.microsoft.com/office/drawing/2014/main" id="{55EF1800-1FE3-433D-8573-C6F4396B7335}"/>
              </a:ext>
            </a:extLst>
          </p:cNvPr>
          <p:cNvGraphicFramePr>
            <a:graphicFrameLocks noChangeAspect="1"/>
          </p:cNvGraphicFramePr>
          <p:nvPr>
            <p:extLst>
              <p:ext uri="{D42A27DB-BD31-4B8C-83A1-F6EECF244321}">
                <p14:modId xmlns:p14="http://schemas.microsoft.com/office/powerpoint/2010/main" val="175985474"/>
              </p:ext>
            </p:extLst>
          </p:nvPr>
        </p:nvGraphicFramePr>
        <p:xfrm>
          <a:off x="5986677" y="3359124"/>
          <a:ext cx="1385224" cy="1200047"/>
        </p:xfrm>
        <a:graphic>
          <a:graphicData uri="http://schemas.openxmlformats.org/presentationml/2006/ole">
            <mc:AlternateContent xmlns:mc="http://schemas.openxmlformats.org/markup-compatibility/2006">
              <mc:Choice xmlns:v="urn:schemas-microsoft-com:vml" Requires="v">
                <p:oleObj spid="_x0000_s3103" name="Worksheet" showAsIcon="1" r:id="rId4" imgW="914400" imgH="792360" progId="Excel.Sheet.12">
                  <p:embed/>
                </p:oleObj>
              </mc:Choice>
              <mc:Fallback>
                <p:oleObj name="Worksheet" showAsIcon="1" r:id="rId4" imgW="914400" imgH="792360" progId="Excel.Sheet.12">
                  <p:embed/>
                  <p:pic>
                    <p:nvPicPr>
                      <p:cNvPr id="9" name="Object 8">
                        <a:extLst>
                          <a:ext uri="{FF2B5EF4-FFF2-40B4-BE49-F238E27FC236}">
                            <a16:creationId xmlns:a16="http://schemas.microsoft.com/office/drawing/2014/main" id="{55EF1800-1FE3-433D-8573-C6F4396B7335}"/>
                          </a:ext>
                        </a:extLst>
                      </p:cNvPr>
                      <p:cNvPicPr/>
                      <p:nvPr/>
                    </p:nvPicPr>
                    <p:blipFill>
                      <a:blip r:embed="rId5"/>
                      <a:stretch>
                        <a:fillRect/>
                      </a:stretch>
                    </p:blipFill>
                    <p:spPr>
                      <a:xfrm>
                        <a:off x="5986677" y="3359124"/>
                        <a:ext cx="1385224" cy="1200047"/>
                      </a:xfrm>
                      <a:prstGeom prst="rect">
                        <a:avLst/>
                      </a:prstGeom>
                    </p:spPr>
                  </p:pic>
                </p:oleObj>
              </mc:Fallback>
            </mc:AlternateContent>
          </a:graphicData>
        </a:graphic>
      </p:graphicFrame>
    </p:spTree>
    <p:extLst>
      <p:ext uri="{BB962C8B-B14F-4D97-AF65-F5344CB8AC3E}">
        <p14:creationId xmlns:p14="http://schemas.microsoft.com/office/powerpoint/2010/main" val="268060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9C0D3E-6E1E-4161-9AFF-34EBCBAE126C}"/>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3712296B-59EE-4F8C-8AF1-DE18C9D3D938}"/>
              </a:ext>
            </a:extLst>
          </p:cNvPr>
          <p:cNvSpPr>
            <a:spLocks noGrp="1"/>
          </p:cNvSpPr>
          <p:nvPr>
            <p:ph type="title"/>
          </p:nvPr>
        </p:nvSpPr>
        <p:spPr/>
        <p:txBody>
          <a:bodyPr/>
          <a:lstStyle/>
          <a:p>
            <a:r>
              <a:rPr lang="en-US" dirty="0"/>
              <a:t>PO Collaboration Documents</a:t>
            </a:r>
          </a:p>
        </p:txBody>
      </p:sp>
      <p:graphicFrame>
        <p:nvGraphicFramePr>
          <p:cNvPr id="5" name="Table 4">
            <a:extLst>
              <a:ext uri="{FF2B5EF4-FFF2-40B4-BE49-F238E27FC236}">
                <a16:creationId xmlns:a16="http://schemas.microsoft.com/office/drawing/2014/main" id="{4F36D6A3-AC8A-475D-89C1-E420791C8F66}"/>
              </a:ext>
            </a:extLst>
          </p:cNvPr>
          <p:cNvGraphicFramePr>
            <a:graphicFrameLocks noGrp="1"/>
          </p:cNvGraphicFramePr>
          <p:nvPr>
            <p:extLst>
              <p:ext uri="{D42A27DB-BD31-4B8C-83A1-F6EECF244321}">
                <p14:modId xmlns:p14="http://schemas.microsoft.com/office/powerpoint/2010/main" val="3760789366"/>
              </p:ext>
            </p:extLst>
          </p:nvPr>
        </p:nvGraphicFramePr>
        <p:xfrm>
          <a:off x="503868" y="1097150"/>
          <a:ext cx="10954124" cy="4663440"/>
        </p:xfrm>
        <a:graphic>
          <a:graphicData uri="http://schemas.openxmlformats.org/drawingml/2006/table">
            <a:tbl>
              <a:tblPr firstRow="1" bandRow="1">
                <a:tableStyleId>{6E25E649-3F16-4E02-A733-19D2CDBF48F0}</a:tableStyleId>
              </a:tblPr>
              <a:tblGrid>
                <a:gridCol w="2853321">
                  <a:extLst>
                    <a:ext uri="{9D8B030D-6E8A-4147-A177-3AD203B41FA5}">
                      <a16:colId xmlns:a16="http://schemas.microsoft.com/office/drawing/2014/main" val="2315489365"/>
                    </a:ext>
                  </a:extLst>
                </a:gridCol>
                <a:gridCol w="8100803">
                  <a:extLst>
                    <a:ext uri="{9D8B030D-6E8A-4147-A177-3AD203B41FA5}">
                      <a16:colId xmlns:a16="http://schemas.microsoft.com/office/drawing/2014/main" val="2410800077"/>
                    </a:ext>
                  </a:extLst>
                </a:gridCol>
              </a:tblGrid>
              <a:tr h="261951">
                <a:tc>
                  <a:txBody>
                    <a:bodyPr/>
                    <a:lstStyle/>
                    <a:p>
                      <a:r>
                        <a:rPr lang="en-US" sz="1200" dirty="0"/>
                        <a:t>Document</a:t>
                      </a:r>
                    </a:p>
                  </a:txBody>
                  <a:tcPr/>
                </a:tc>
                <a:tc>
                  <a:txBody>
                    <a:bodyPr/>
                    <a:lstStyle/>
                    <a:p>
                      <a:r>
                        <a:rPr lang="en-US" sz="1200" dirty="0"/>
                        <a:t>Description</a:t>
                      </a:r>
                    </a:p>
                  </a:txBody>
                  <a:tcPr/>
                </a:tc>
                <a:extLst>
                  <a:ext uri="{0D108BD9-81ED-4DB2-BD59-A6C34878D82A}">
                    <a16:rowId xmlns:a16="http://schemas.microsoft.com/office/drawing/2014/main" val="8850419"/>
                  </a:ext>
                </a:extLst>
              </a:tr>
              <a:tr h="1269370">
                <a:tc>
                  <a:txBody>
                    <a:bodyPr/>
                    <a:lstStyle/>
                    <a:p>
                      <a:r>
                        <a:rPr lang="en-US" sz="1200" dirty="0"/>
                        <a:t>Purchase Order (PO) </a:t>
                      </a:r>
                    </a:p>
                  </a:txBody>
                  <a:tcPr/>
                </a:tc>
                <a:tc>
                  <a:txBody>
                    <a:bodyPr/>
                    <a:lstStyle/>
                    <a:p>
                      <a:r>
                        <a:rPr lang="en-US" sz="1200" dirty="0"/>
                        <a:t>Header Item and Delivery dates.</a:t>
                      </a:r>
                    </a:p>
                    <a:p>
                      <a:pPr marL="0" marR="0" lvl="0" indent="0" algn="l" defTabSz="1088231" rtl="0" eaLnBrk="1" fontAlgn="auto" latinLnBrk="0" hangingPunct="1">
                        <a:lnSpc>
                          <a:spcPct val="100000"/>
                        </a:lnSpc>
                        <a:spcBef>
                          <a:spcPts val="0"/>
                        </a:spcBef>
                        <a:spcAft>
                          <a:spcPts val="0"/>
                        </a:spcAft>
                        <a:buClrTx/>
                        <a:buSzTx/>
                        <a:buFontTx/>
                        <a:buNone/>
                        <a:tabLst/>
                        <a:defRPr/>
                      </a:pPr>
                      <a:r>
                        <a:rPr lang="en-CA" sz="1200" dirty="0"/>
                        <a:t>A purchase order is a formal request or instruction from a Buyer to a Supplier to supply or provide a certain quantity of goods or services at or by a certain point in time, at a certain location for a certain price.</a:t>
                      </a:r>
                    </a:p>
                    <a:p>
                      <a:r>
                        <a:rPr lang="en-CA" sz="1200" dirty="0"/>
                        <a:t>Structure</a:t>
                      </a:r>
                    </a:p>
                    <a:p>
                      <a:r>
                        <a:rPr lang="en-CA" sz="1200" dirty="0"/>
                        <a:t>A purchase order (PO) consists of a document header and a number of items.</a:t>
                      </a:r>
                    </a:p>
                    <a:p>
                      <a:r>
                        <a:rPr lang="en-CA" sz="1200" dirty="0"/>
                        <a:t>The information shown in the header relates to the entire PO. For example, the terms of payment and the delivery terms are defined in the header.</a:t>
                      </a:r>
                      <a:endParaRPr lang="en-US" sz="1200" dirty="0"/>
                    </a:p>
                  </a:txBody>
                  <a:tcPr/>
                </a:tc>
                <a:extLst>
                  <a:ext uri="{0D108BD9-81ED-4DB2-BD59-A6C34878D82A}">
                    <a16:rowId xmlns:a16="http://schemas.microsoft.com/office/drawing/2014/main" val="4117633217"/>
                  </a:ext>
                </a:extLst>
              </a:tr>
              <a:tr h="592373">
                <a:tc>
                  <a:txBody>
                    <a:bodyPr/>
                    <a:lstStyle/>
                    <a:p>
                      <a:r>
                        <a:rPr lang="en-US" sz="1200" dirty="0"/>
                        <a:t>Order Confirmation (OC)</a:t>
                      </a:r>
                    </a:p>
                  </a:txBody>
                  <a:tcPr/>
                </a:tc>
                <a:tc>
                  <a:txBody>
                    <a:bodyPr/>
                    <a:lstStyle/>
                    <a:p>
                      <a:r>
                        <a:rPr lang="en-US" sz="1200" dirty="0"/>
                        <a:t>Item level confirmation.</a:t>
                      </a:r>
                    </a:p>
                    <a:p>
                      <a:pPr marL="0" marR="0" lvl="0" indent="0" algn="l" defTabSz="1088231" rtl="0" eaLnBrk="1" fontAlgn="auto" latinLnBrk="0" hangingPunct="1">
                        <a:lnSpc>
                          <a:spcPct val="100000"/>
                        </a:lnSpc>
                        <a:spcBef>
                          <a:spcPts val="0"/>
                        </a:spcBef>
                        <a:spcAft>
                          <a:spcPts val="0"/>
                        </a:spcAft>
                        <a:buClrTx/>
                        <a:buSzTx/>
                        <a:buFontTx/>
                        <a:buNone/>
                        <a:tabLst/>
                        <a:defRPr/>
                      </a:pPr>
                      <a:r>
                        <a:rPr lang="en-CA" sz="1200" dirty="0"/>
                        <a:t>A Purchase Order confirmation is a formal acknowledgement of receipt of a Purchase Order by the Buyer. It also serves to confirm or reject the (lines of the) purchase order. </a:t>
                      </a:r>
                      <a:endParaRPr lang="en-US" sz="1200" dirty="0"/>
                    </a:p>
                  </a:txBody>
                  <a:tcPr/>
                </a:tc>
                <a:extLst>
                  <a:ext uri="{0D108BD9-81ED-4DB2-BD59-A6C34878D82A}">
                    <a16:rowId xmlns:a16="http://schemas.microsoft.com/office/drawing/2014/main" val="3206557488"/>
                  </a:ext>
                </a:extLst>
              </a:tr>
              <a:tr h="1100121">
                <a:tc>
                  <a:txBody>
                    <a:bodyPr/>
                    <a:lstStyle/>
                    <a:p>
                      <a:r>
                        <a:rPr lang="en-US" sz="1200" dirty="0"/>
                        <a:t>Advanced Shipping Notification (ASN)</a:t>
                      </a:r>
                    </a:p>
                  </a:txBody>
                  <a:tcPr/>
                </a:tc>
                <a:tc>
                  <a:txBody>
                    <a:bodyPr/>
                    <a:lstStyle/>
                    <a:p>
                      <a:r>
                        <a:rPr lang="en-US" sz="1200" dirty="0"/>
                        <a:t>Header Item and packaging details.</a:t>
                      </a:r>
                    </a:p>
                    <a:p>
                      <a:r>
                        <a:rPr lang="en-CA" sz="1200" dirty="0"/>
                        <a:t>An Advanced Shipping Notification is a document from a Supplier to a Buyer that provides details of an imminent shipment.</a:t>
                      </a:r>
                    </a:p>
                    <a:p>
                      <a:r>
                        <a:rPr lang="en-CA" sz="1200" dirty="0"/>
                        <a:t>Structure</a:t>
                      </a:r>
                    </a:p>
                    <a:p>
                      <a:r>
                        <a:rPr lang="en-CA" sz="1200" dirty="0"/>
                        <a:t>An Advanced Shipping Notification consists of a document header and a number of items. It can also contain packing information. The header contains data that is valid for all items and packages. </a:t>
                      </a:r>
                      <a:endParaRPr lang="en-US" sz="1200" dirty="0"/>
                    </a:p>
                  </a:txBody>
                  <a:tcPr/>
                </a:tc>
                <a:extLst>
                  <a:ext uri="{0D108BD9-81ED-4DB2-BD59-A6C34878D82A}">
                    <a16:rowId xmlns:a16="http://schemas.microsoft.com/office/drawing/2014/main" val="2211399757"/>
                  </a:ext>
                </a:extLst>
              </a:tr>
              <a:tr h="1100121">
                <a:tc>
                  <a:txBody>
                    <a:bodyPr/>
                    <a:lstStyle/>
                    <a:p>
                      <a:r>
                        <a:rPr lang="en-US" sz="1200" dirty="0"/>
                        <a:t>Goods Receipt (GR)</a:t>
                      </a:r>
                    </a:p>
                  </a:txBody>
                  <a:tcPr/>
                </a:tc>
                <a:tc>
                  <a:txBody>
                    <a:bodyPr/>
                    <a:lstStyle/>
                    <a:p>
                      <a:r>
                        <a:rPr lang="en-US" sz="1200" dirty="0"/>
                        <a:t>Header and Item.</a:t>
                      </a:r>
                    </a:p>
                    <a:p>
                      <a:pPr marL="0" marR="0" lvl="0" indent="0" algn="l" defTabSz="1088231" rtl="0" eaLnBrk="1" fontAlgn="auto" latinLnBrk="0" hangingPunct="1">
                        <a:lnSpc>
                          <a:spcPct val="100000"/>
                        </a:lnSpc>
                        <a:spcBef>
                          <a:spcPts val="0"/>
                        </a:spcBef>
                        <a:spcAft>
                          <a:spcPts val="0"/>
                        </a:spcAft>
                        <a:buClrTx/>
                        <a:buSzTx/>
                        <a:buFontTx/>
                        <a:buNone/>
                        <a:tabLst/>
                        <a:defRPr/>
                      </a:pPr>
                      <a:r>
                        <a:rPr lang="en-CA" sz="1200" dirty="0"/>
                        <a:t>A Goods Receipt is a posting in the Buyer System of a physical inward movement of goods from an Supplier.  It marks the completion of the transfer of goods, which leads to an increase in the warehouse stock.</a:t>
                      </a:r>
                    </a:p>
                    <a:p>
                      <a:r>
                        <a:rPr lang="en-CA" sz="1200" dirty="0"/>
                        <a:t>Structure</a:t>
                      </a:r>
                    </a:p>
                    <a:p>
                      <a:r>
                        <a:rPr lang="en-CA" sz="1200" dirty="0"/>
                        <a:t>A Goods Receipt is a system posting contains a header and one or more items. The posting typically refers to an Advanced Shipping Notification or a Purchase Order.</a:t>
                      </a:r>
                      <a:endParaRPr lang="en-US" sz="1200" dirty="0"/>
                    </a:p>
                  </a:txBody>
                  <a:tcPr/>
                </a:tc>
                <a:extLst>
                  <a:ext uri="{0D108BD9-81ED-4DB2-BD59-A6C34878D82A}">
                    <a16:rowId xmlns:a16="http://schemas.microsoft.com/office/drawing/2014/main" val="1889438959"/>
                  </a:ext>
                </a:extLst>
              </a:tr>
            </a:tbl>
          </a:graphicData>
        </a:graphic>
      </p:graphicFrame>
    </p:spTree>
    <p:extLst>
      <p:ext uri="{BB962C8B-B14F-4D97-AF65-F5344CB8AC3E}">
        <p14:creationId xmlns:p14="http://schemas.microsoft.com/office/powerpoint/2010/main" val="2747405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a:xfrm>
            <a:off x="504856" y="708987"/>
            <a:ext cx="11182288" cy="677108"/>
          </a:xfrm>
        </p:spPr>
        <p:txBody>
          <a:bodyPr/>
          <a:lstStyle/>
          <a:p>
            <a:r>
              <a:rPr lang="en-US" sz="3600" dirty="0">
                <a:solidFill>
                  <a:schemeClr val="accent1"/>
                </a:solidFill>
              </a:rPr>
              <a:t>Finished Goods Receipt</a:t>
            </a:r>
            <a:br>
              <a:rPr lang="en-US" sz="3800" dirty="0">
                <a:solidFill>
                  <a:schemeClr val="accent1"/>
                </a:solidFill>
              </a:rPr>
            </a:br>
            <a:r>
              <a:rPr lang="en-US" sz="2800" dirty="0"/>
              <a:t>In this Chapter You Will Learn About …</a:t>
            </a:r>
            <a:endParaRPr lang="en-US" sz="2800" dirty="0">
              <a:solidFill>
                <a:schemeClr val="accent1"/>
              </a:solidFill>
            </a:endParaRPr>
          </a:p>
        </p:txBody>
      </p:sp>
      <p:pic>
        <p:nvPicPr>
          <p:cNvPr id="6" name="Picture 2" descr="Logo&#10;&#10;Description automatically generated">
            <a:extLst>
              <a:ext uri="{FF2B5EF4-FFF2-40B4-BE49-F238E27FC236}">
                <a16:creationId xmlns:a16="http://schemas.microsoft.com/office/drawing/2014/main" id="{4664ABE9-C3C0-4787-8490-FDBB1C244AF0}"/>
              </a:ext>
            </a:extLst>
          </p:cNvPr>
          <p:cNvPicPr>
            <a:picLocks noChangeAspect="1"/>
          </p:cNvPicPr>
          <p:nvPr/>
        </p:nvPicPr>
        <p:blipFill>
          <a:blip r:embed="rId3"/>
          <a:stretch>
            <a:fillRect/>
          </a:stretch>
        </p:blipFill>
        <p:spPr>
          <a:xfrm>
            <a:off x="283560" y="6084149"/>
            <a:ext cx="1387162" cy="567476"/>
          </a:xfrm>
          <a:prstGeom prst="rect">
            <a:avLst/>
          </a:prstGeom>
        </p:spPr>
      </p:pic>
      <p:graphicFrame>
        <p:nvGraphicFramePr>
          <p:cNvPr id="10" name="TextBox 2">
            <a:extLst>
              <a:ext uri="{FF2B5EF4-FFF2-40B4-BE49-F238E27FC236}">
                <a16:creationId xmlns:a16="http://schemas.microsoft.com/office/drawing/2014/main" id="{34EB82F2-6F4B-4EDC-A1A2-0FD0F5A0E5C1}"/>
              </a:ext>
            </a:extLst>
          </p:cNvPr>
          <p:cNvGraphicFramePr/>
          <p:nvPr>
            <p:extLst>
              <p:ext uri="{D42A27DB-BD31-4B8C-83A1-F6EECF244321}">
                <p14:modId xmlns:p14="http://schemas.microsoft.com/office/powerpoint/2010/main" val="3342978031"/>
              </p:ext>
            </p:extLst>
          </p:nvPr>
        </p:nvGraphicFramePr>
        <p:xfrm>
          <a:off x="503869" y="879464"/>
          <a:ext cx="11182288" cy="471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9374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8A7149-4138-403D-86D0-695300D19D62}"/>
              </a:ext>
            </a:extLst>
          </p:cNvPr>
          <p:cNvSpPr>
            <a:spLocks noGrp="1"/>
          </p:cNvSpPr>
          <p:nvPr>
            <p:ph type="body" sz="quarter" idx="10"/>
          </p:nvPr>
        </p:nvSpPr>
        <p:spPr/>
        <p:txBody>
          <a:bodyPr>
            <a:normAutofit/>
          </a:bodyPr>
          <a:lstStyle/>
          <a:p>
            <a:pPr marL="285750" indent="-285750">
              <a:spcBef>
                <a:spcPts val="0"/>
              </a:spcBef>
              <a:spcAft>
                <a:spcPts val="600"/>
              </a:spcAft>
              <a:buFont typeface="Arial" panose="020B0604020202020204" pitchFamily="34" charset="0"/>
              <a:buChar char="•"/>
            </a:pPr>
            <a:r>
              <a:rPr lang="en-US" sz="1300" dirty="0"/>
              <a:t>Finished good receipt is available on the Portal once Finished Good is received by [Arrow Energy].</a:t>
            </a:r>
          </a:p>
          <a:p>
            <a:pPr marL="285750" indent="-285750">
              <a:spcBef>
                <a:spcPts val="0"/>
              </a:spcBef>
              <a:spcAft>
                <a:spcPts val="600"/>
              </a:spcAft>
              <a:buFont typeface="Arial" panose="020B0604020202020204" pitchFamily="34" charset="0"/>
              <a:buChar char="•"/>
            </a:pPr>
            <a:r>
              <a:rPr lang="en-US" sz="1300" dirty="0"/>
              <a:t>Finished good receipt belongs to the list of PO related documents.</a:t>
            </a:r>
          </a:p>
          <a:p>
            <a:pPr marL="285750" indent="-285750">
              <a:spcBef>
                <a:spcPts val="0"/>
              </a:spcBef>
              <a:spcAft>
                <a:spcPts val="600"/>
              </a:spcAft>
              <a:buFont typeface="Arial" panose="020B0604020202020204" pitchFamily="34" charset="0"/>
              <a:buChar char="•"/>
            </a:pPr>
            <a:r>
              <a:rPr lang="en-US" sz="1300" dirty="0"/>
              <a:t>When finish good receipt reaches the Portal, the correspondent PO status is being automatically updated to </a:t>
            </a:r>
            <a:r>
              <a:rPr lang="en-US" sz="1300" b="1" dirty="0"/>
              <a:t>Received</a:t>
            </a:r>
            <a:r>
              <a:rPr lang="en-US" sz="1300" dirty="0"/>
              <a:t>.</a:t>
            </a:r>
          </a:p>
        </p:txBody>
      </p:sp>
      <p:sp>
        <p:nvSpPr>
          <p:cNvPr id="3" name="Title 2">
            <a:extLst>
              <a:ext uri="{FF2B5EF4-FFF2-40B4-BE49-F238E27FC236}">
                <a16:creationId xmlns:a16="http://schemas.microsoft.com/office/drawing/2014/main" id="{84371F8F-4523-4223-8212-183D62668FB1}"/>
              </a:ext>
            </a:extLst>
          </p:cNvPr>
          <p:cNvSpPr>
            <a:spLocks noGrp="1"/>
          </p:cNvSpPr>
          <p:nvPr>
            <p:ph type="title"/>
          </p:nvPr>
        </p:nvSpPr>
        <p:spPr>
          <a:xfrm>
            <a:off x="503870" y="504000"/>
            <a:ext cx="11183564" cy="676980"/>
          </a:xfrm>
        </p:spPr>
        <p:txBody>
          <a:bodyPr/>
          <a:lstStyle/>
          <a:p>
            <a:r>
              <a:rPr lang="en-US" dirty="0"/>
              <a:t>Finished Good Receipt</a:t>
            </a:r>
            <a:br>
              <a:rPr lang="en-US" dirty="0"/>
            </a:br>
            <a:r>
              <a:rPr lang="en-US" sz="2000" spc="50" dirty="0">
                <a:solidFill>
                  <a:schemeClr val="accent1"/>
                </a:solidFill>
                <a:cs typeface="Arial" panose="020B0604020202020204" pitchFamily="34" charset="0"/>
              </a:rPr>
              <a:t>Arrow Energy Document Review</a:t>
            </a:r>
            <a:endParaRPr lang="en-US" sz="2000" dirty="0"/>
          </a:p>
        </p:txBody>
      </p:sp>
      <p:pic>
        <p:nvPicPr>
          <p:cNvPr id="5" name="Picture 4">
            <a:extLst>
              <a:ext uri="{FF2B5EF4-FFF2-40B4-BE49-F238E27FC236}">
                <a16:creationId xmlns:a16="http://schemas.microsoft.com/office/drawing/2014/main" id="{19B513DE-9330-4183-95B8-9CD3EF6B6E13}"/>
              </a:ext>
            </a:extLst>
          </p:cNvPr>
          <p:cNvPicPr>
            <a:picLocks noChangeAspect="1"/>
          </p:cNvPicPr>
          <p:nvPr/>
        </p:nvPicPr>
        <p:blipFill>
          <a:blip r:embed="rId3"/>
          <a:stretch>
            <a:fillRect/>
          </a:stretch>
        </p:blipFill>
        <p:spPr>
          <a:xfrm>
            <a:off x="503869" y="3454212"/>
            <a:ext cx="7331311" cy="2881788"/>
          </a:xfrm>
          <a:prstGeom prst="rect">
            <a:avLst/>
          </a:prstGeom>
          <a:ln>
            <a:solidFill>
              <a:schemeClr val="bg2"/>
            </a:solidFill>
          </a:ln>
        </p:spPr>
      </p:pic>
      <p:pic>
        <p:nvPicPr>
          <p:cNvPr id="6" name="Picture 5">
            <a:extLst>
              <a:ext uri="{FF2B5EF4-FFF2-40B4-BE49-F238E27FC236}">
                <a16:creationId xmlns:a16="http://schemas.microsoft.com/office/drawing/2014/main" id="{BBF8425C-8BE6-4D0A-BA27-EF60B9F172F2}"/>
              </a:ext>
            </a:extLst>
          </p:cNvPr>
          <p:cNvPicPr>
            <a:picLocks noChangeAspect="1"/>
          </p:cNvPicPr>
          <p:nvPr/>
        </p:nvPicPr>
        <p:blipFill>
          <a:blip r:embed="rId4"/>
          <a:stretch>
            <a:fillRect/>
          </a:stretch>
        </p:blipFill>
        <p:spPr>
          <a:xfrm>
            <a:off x="503869" y="2691951"/>
            <a:ext cx="7836303" cy="546128"/>
          </a:xfrm>
          <a:prstGeom prst="rect">
            <a:avLst/>
          </a:prstGeom>
          <a:ln>
            <a:solidFill>
              <a:schemeClr val="bg2"/>
            </a:solidFill>
          </a:ln>
        </p:spPr>
      </p:pic>
      <p:sp>
        <p:nvSpPr>
          <p:cNvPr id="7" name="Rectangle 6">
            <a:extLst>
              <a:ext uri="{FF2B5EF4-FFF2-40B4-BE49-F238E27FC236}">
                <a16:creationId xmlns:a16="http://schemas.microsoft.com/office/drawing/2014/main" id="{A41E106D-0D4C-48DB-9D87-14341EE9FE33}"/>
              </a:ext>
            </a:extLst>
          </p:cNvPr>
          <p:cNvSpPr/>
          <p:nvPr/>
        </p:nvSpPr>
        <p:spPr bwMode="gray">
          <a:xfrm>
            <a:off x="7730190" y="2947979"/>
            <a:ext cx="479339" cy="229068"/>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8" name="Rectangle 7">
            <a:extLst>
              <a:ext uri="{FF2B5EF4-FFF2-40B4-BE49-F238E27FC236}">
                <a16:creationId xmlns:a16="http://schemas.microsoft.com/office/drawing/2014/main" id="{EF722C52-F38A-4609-BA91-0CAE180B7BBC}"/>
              </a:ext>
            </a:extLst>
          </p:cNvPr>
          <p:cNvSpPr/>
          <p:nvPr/>
        </p:nvSpPr>
        <p:spPr bwMode="gray">
          <a:xfrm>
            <a:off x="6556782" y="5389689"/>
            <a:ext cx="1235380" cy="146641"/>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712196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65823C4-66F1-4E9D-B41F-379E70910F7D}"/>
              </a:ext>
            </a:extLst>
          </p:cNvPr>
          <p:cNvSpPr txBox="1">
            <a:spLocks noGrp="1"/>
          </p:cNvSpPr>
          <p:nvPr>
            <p:ph type="body" sz="quarter" idx="10"/>
          </p:nvPr>
        </p:nvSpPr>
        <p:spPr>
          <a:xfrm>
            <a:off x="503867" y="3359124"/>
            <a:ext cx="9353938" cy="20005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00" b="1" kern="0" dirty="0">
                <a:solidFill>
                  <a:schemeClr val="accent1"/>
                </a:solidFill>
                <a:ea typeface="Arial Unicode MS" pitchFamily="34" charset="-128"/>
                <a:cs typeface="Arial Unicode MS" pitchFamily="34" charset="-128"/>
              </a:rPr>
              <a:t>Note: </a:t>
            </a:r>
            <a:r>
              <a:rPr lang="en-US" sz="1300" kern="0" dirty="0">
                <a:ea typeface="Arial Unicode MS" pitchFamily="34" charset="-128"/>
                <a:cs typeface="Arial Unicode MS" pitchFamily="34" charset="-128"/>
              </a:rPr>
              <a:t>The remaining PO content is available in the embedded Excel file. </a:t>
            </a:r>
          </a:p>
        </p:txBody>
      </p:sp>
      <p:sp>
        <p:nvSpPr>
          <p:cNvPr id="3" name="Title 2">
            <a:extLst>
              <a:ext uri="{FF2B5EF4-FFF2-40B4-BE49-F238E27FC236}">
                <a16:creationId xmlns:a16="http://schemas.microsoft.com/office/drawing/2014/main" id="{252B20FD-06A8-4BBF-B368-39CF390BC7A1}"/>
              </a:ext>
            </a:extLst>
          </p:cNvPr>
          <p:cNvSpPr>
            <a:spLocks noGrp="1"/>
          </p:cNvSpPr>
          <p:nvPr>
            <p:ph type="title"/>
          </p:nvPr>
        </p:nvSpPr>
        <p:spPr>
          <a:xfrm>
            <a:off x="503870" y="504000"/>
            <a:ext cx="11183564" cy="676980"/>
          </a:xfrm>
        </p:spPr>
        <p:txBody>
          <a:bodyPr/>
          <a:lstStyle/>
          <a:p>
            <a:r>
              <a:rPr lang="en-US" dirty="0"/>
              <a:t>Finished Good Receipt</a:t>
            </a:r>
            <a:br>
              <a:rPr lang="en-US" dirty="0"/>
            </a:br>
            <a:r>
              <a:rPr lang="en-US" sz="2000" dirty="0">
                <a:solidFill>
                  <a:schemeClr val="accent1"/>
                </a:solidFill>
              </a:rPr>
              <a:t>GR Content</a:t>
            </a:r>
          </a:p>
        </p:txBody>
      </p:sp>
      <p:graphicFrame>
        <p:nvGraphicFramePr>
          <p:cNvPr id="4" name="Table 3">
            <a:extLst>
              <a:ext uri="{FF2B5EF4-FFF2-40B4-BE49-F238E27FC236}">
                <a16:creationId xmlns:a16="http://schemas.microsoft.com/office/drawing/2014/main" id="{D1EBFD69-03D2-492C-9D36-48EB44BE717C}"/>
              </a:ext>
            </a:extLst>
          </p:cNvPr>
          <p:cNvGraphicFramePr>
            <a:graphicFrameLocks noGrp="1"/>
          </p:cNvGraphicFramePr>
          <p:nvPr>
            <p:extLst>
              <p:ext uri="{D42A27DB-BD31-4B8C-83A1-F6EECF244321}">
                <p14:modId xmlns:p14="http://schemas.microsoft.com/office/powerpoint/2010/main" val="1834181126"/>
              </p:ext>
            </p:extLst>
          </p:nvPr>
        </p:nvGraphicFramePr>
        <p:xfrm>
          <a:off x="503866" y="1619999"/>
          <a:ext cx="10810577" cy="1414605"/>
        </p:xfrm>
        <a:graphic>
          <a:graphicData uri="http://schemas.openxmlformats.org/drawingml/2006/table">
            <a:tbl>
              <a:tblPr firstRow="1" bandRow="1">
                <a:tableStyleId>{6E25E649-3F16-4E02-A733-19D2CDBF48F0}</a:tableStyleId>
              </a:tblPr>
              <a:tblGrid>
                <a:gridCol w="1098367">
                  <a:extLst>
                    <a:ext uri="{9D8B030D-6E8A-4147-A177-3AD203B41FA5}">
                      <a16:colId xmlns:a16="http://schemas.microsoft.com/office/drawing/2014/main" val="4121459072"/>
                    </a:ext>
                  </a:extLst>
                </a:gridCol>
                <a:gridCol w="1702408">
                  <a:extLst>
                    <a:ext uri="{9D8B030D-6E8A-4147-A177-3AD203B41FA5}">
                      <a16:colId xmlns:a16="http://schemas.microsoft.com/office/drawing/2014/main" val="462276800"/>
                    </a:ext>
                  </a:extLst>
                </a:gridCol>
                <a:gridCol w="5065636">
                  <a:extLst>
                    <a:ext uri="{9D8B030D-6E8A-4147-A177-3AD203B41FA5}">
                      <a16:colId xmlns:a16="http://schemas.microsoft.com/office/drawing/2014/main" val="3668374838"/>
                    </a:ext>
                  </a:extLst>
                </a:gridCol>
                <a:gridCol w="2944166">
                  <a:extLst>
                    <a:ext uri="{9D8B030D-6E8A-4147-A177-3AD203B41FA5}">
                      <a16:colId xmlns:a16="http://schemas.microsoft.com/office/drawing/2014/main" val="2139757062"/>
                    </a:ext>
                  </a:extLst>
                </a:gridCol>
              </a:tblGrid>
              <a:tr h="282921">
                <a:tc>
                  <a:txBody>
                    <a:bodyPr/>
                    <a:lstStyle/>
                    <a:p>
                      <a:r>
                        <a:rPr lang="en-US" sz="1200" dirty="0"/>
                        <a:t>Level</a:t>
                      </a:r>
                    </a:p>
                  </a:txBody>
                  <a:tcPr/>
                </a:tc>
                <a:tc>
                  <a:txBody>
                    <a:bodyPr/>
                    <a:lstStyle/>
                    <a:p>
                      <a:r>
                        <a:rPr lang="en-US" sz="1200" dirty="0"/>
                        <a:t>Field</a:t>
                      </a:r>
                    </a:p>
                  </a:txBody>
                  <a:tcPr/>
                </a:tc>
                <a:tc>
                  <a:txBody>
                    <a:bodyPr/>
                    <a:lstStyle/>
                    <a:p>
                      <a:r>
                        <a:rPr lang="en-US" sz="1200" dirty="0"/>
                        <a:t>Description</a:t>
                      </a:r>
                    </a:p>
                  </a:txBody>
                  <a:tcPr/>
                </a:tc>
                <a:tc>
                  <a:txBody>
                    <a:bodyPr/>
                    <a:lstStyle/>
                    <a:p>
                      <a:r>
                        <a:rPr lang="en-US" sz="1200" dirty="0"/>
                        <a:t>Data Source</a:t>
                      </a:r>
                    </a:p>
                  </a:txBody>
                  <a:tcPr/>
                </a:tc>
                <a:extLst>
                  <a:ext uri="{0D108BD9-81ED-4DB2-BD59-A6C34878D82A}">
                    <a16:rowId xmlns:a16="http://schemas.microsoft.com/office/drawing/2014/main" val="4086142013"/>
                  </a:ext>
                </a:extLst>
              </a:tr>
              <a:tr h="282921">
                <a:tc>
                  <a:txBody>
                    <a:bodyPr/>
                    <a:lstStyle/>
                    <a:p>
                      <a:r>
                        <a:rPr lang="en-US" sz="1200" dirty="0"/>
                        <a:t>Header</a:t>
                      </a:r>
                    </a:p>
                  </a:txBody>
                  <a:tcPr/>
                </a:tc>
                <a:tc>
                  <a:txBody>
                    <a:bodyPr/>
                    <a:lstStyle/>
                    <a:p>
                      <a:r>
                        <a:rPr lang="en-US" sz="1200" dirty="0"/>
                        <a:t>From</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dirty="0"/>
                        <a:t>Buyer Account</a:t>
                      </a:r>
                    </a:p>
                  </a:txBody>
                  <a:tcPr/>
                </a:tc>
                <a:tc>
                  <a:txBody>
                    <a:bodyPr/>
                    <a:lstStyle/>
                    <a:p>
                      <a:pPr algn="l" fontAlgn="b"/>
                      <a:r>
                        <a:rPr lang="en-US" sz="1200" b="0" i="0" u="none" strike="noStrike" dirty="0">
                          <a:solidFill>
                            <a:srgbClr val="000000"/>
                          </a:solidFill>
                          <a:effectLst/>
                          <a:latin typeface="+mj-lt"/>
                        </a:rPr>
                        <a:t>  Network</a:t>
                      </a:r>
                    </a:p>
                  </a:txBody>
                  <a:tcPr marL="7620" marR="7620" marT="7620" marB="0" anchor="b"/>
                </a:tc>
                <a:extLst>
                  <a:ext uri="{0D108BD9-81ED-4DB2-BD59-A6C34878D82A}">
                    <a16:rowId xmlns:a16="http://schemas.microsoft.com/office/drawing/2014/main" val="3248743233"/>
                  </a:ext>
                </a:extLst>
              </a:tr>
              <a:tr h="282921">
                <a:tc>
                  <a:txBody>
                    <a:bodyPr/>
                    <a:lstStyle/>
                    <a:p>
                      <a:r>
                        <a:rPr lang="en-US" sz="1200" dirty="0"/>
                        <a:t>Header</a:t>
                      </a:r>
                    </a:p>
                  </a:txBody>
                  <a:tcPr/>
                </a:tc>
                <a:tc>
                  <a:txBody>
                    <a:bodyPr/>
                    <a:lstStyle/>
                    <a:p>
                      <a:r>
                        <a:rPr lang="en-US" sz="1200" dirty="0"/>
                        <a:t>To</a:t>
                      </a:r>
                    </a:p>
                  </a:txBody>
                  <a:tcPr/>
                </a:tc>
                <a:tc>
                  <a:txBody>
                    <a:bodyPr/>
                    <a:lstStyle/>
                    <a:p>
                      <a:r>
                        <a:rPr lang="en-US" sz="1200" dirty="0"/>
                        <a:t>Supplier Account</a:t>
                      </a:r>
                    </a:p>
                  </a:txBody>
                  <a:tcPr/>
                </a:tc>
                <a:tc>
                  <a:txBody>
                    <a:bodyPr/>
                    <a:lstStyle/>
                    <a:p>
                      <a:pPr algn="l" fontAlgn="b"/>
                      <a:r>
                        <a:rPr lang="en-US" sz="1200" b="0" i="0" u="none" strike="noStrike" dirty="0">
                          <a:solidFill>
                            <a:srgbClr val="000000"/>
                          </a:solidFill>
                          <a:effectLst/>
                          <a:latin typeface="+mj-lt"/>
                        </a:rPr>
                        <a:t>  Network</a:t>
                      </a:r>
                    </a:p>
                  </a:txBody>
                  <a:tcPr marL="7620" marR="7620" marT="7620" marB="0" anchor="b"/>
                </a:tc>
                <a:extLst>
                  <a:ext uri="{0D108BD9-81ED-4DB2-BD59-A6C34878D82A}">
                    <a16:rowId xmlns:a16="http://schemas.microsoft.com/office/drawing/2014/main" val="3110212555"/>
                  </a:ext>
                </a:extLst>
              </a:tr>
              <a:tr h="282921">
                <a:tc>
                  <a:txBody>
                    <a:bodyPr/>
                    <a:lstStyle/>
                    <a:p>
                      <a:r>
                        <a:rPr lang="en-US" sz="1200" dirty="0"/>
                        <a:t>Header</a:t>
                      </a:r>
                    </a:p>
                  </a:txBody>
                  <a:tcPr/>
                </a:tc>
                <a:tc>
                  <a:txBody>
                    <a:bodyPr/>
                    <a:lstStyle/>
                    <a:p>
                      <a:r>
                        <a:rPr lang="en-US" sz="1200" dirty="0"/>
                        <a:t>Receipt#</a:t>
                      </a:r>
                    </a:p>
                  </a:txBody>
                  <a:tcPr/>
                </a:tc>
                <a:tc>
                  <a:txBody>
                    <a:bodyPr/>
                    <a:lstStyle/>
                    <a:p>
                      <a:r>
                        <a:rPr lang="en-US" sz="1200" dirty="0"/>
                        <a:t>Receipt Number</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dirty="0"/>
                        <a:t>Arrow Energy ERP</a:t>
                      </a:r>
                    </a:p>
                  </a:txBody>
                  <a:tcPr/>
                </a:tc>
                <a:extLst>
                  <a:ext uri="{0D108BD9-81ED-4DB2-BD59-A6C34878D82A}">
                    <a16:rowId xmlns:a16="http://schemas.microsoft.com/office/drawing/2014/main" val="3532670458"/>
                  </a:ext>
                </a:extLst>
              </a:tr>
              <a:tr h="282921">
                <a:tc>
                  <a:txBody>
                    <a:bodyPr/>
                    <a:lstStyle/>
                    <a:p>
                      <a:r>
                        <a:rPr lang="en-US" sz="1200" dirty="0"/>
                        <a:t>Header</a:t>
                      </a:r>
                    </a:p>
                  </a:txBody>
                  <a:tcPr/>
                </a:tc>
                <a:tc>
                  <a:txBody>
                    <a:bodyPr/>
                    <a:lstStyle/>
                    <a:p>
                      <a:r>
                        <a:rPr lang="en-US" sz="1200" dirty="0"/>
                        <a:t>Receipt Date</a:t>
                      </a:r>
                    </a:p>
                  </a:txBody>
                  <a:tcPr/>
                </a:tc>
                <a:tc>
                  <a:txBody>
                    <a:bodyPr/>
                    <a:lstStyle/>
                    <a:p>
                      <a:r>
                        <a:rPr lang="en-US" sz="1200" dirty="0"/>
                        <a:t>Date of Goods received and processed</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200" dirty="0"/>
                        <a:t>Arrow Energy ERP</a:t>
                      </a:r>
                    </a:p>
                  </a:txBody>
                  <a:tcPr/>
                </a:tc>
                <a:extLst>
                  <a:ext uri="{0D108BD9-81ED-4DB2-BD59-A6C34878D82A}">
                    <a16:rowId xmlns:a16="http://schemas.microsoft.com/office/drawing/2014/main" val="4105630072"/>
                  </a:ext>
                </a:extLst>
              </a:tr>
            </a:tbl>
          </a:graphicData>
        </a:graphic>
      </p:graphicFrame>
      <p:pic>
        <p:nvPicPr>
          <p:cNvPr id="2" name="Picture 2" descr="Logo&#10;&#10;Description automatically generated">
            <a:extLst>
              <a:ext uri="{FF2B5EF4-FFF2-40B4-BE49-F238E27FC236}">
                <a16:creationId xmlns:a16="http://schemas.microsoft.com/office/drawing/2014/main" id="{2C5DBC18-FD16-4EB7-B2E9-52704885698D}"/>
              </a:ext>
            </a:extLst>
          </p:cNvPr>
          <p:cNvPicPr>
            <a:picLocks noChangeAspect="1"/>
          </p:cNvPicPr>
          <p:nvPr/>
        </p:nvPicPr>
        <p:blipFill>
          <a:blip r:embed="rId4"/>
          <a:stretch>
            <a:fillRect/>
          </a:stretch>
        </p:blipFill>
        <p:spPr>
          <a:xfrm>
            <a:off x="283560" y="6084149"/>
            <a:ext cx="1387162" cy="567476"/>
          </a:xfrm>
          <a:prstGeom prst="rect">
            <a:avLst/>
          </a:prstGeom>
        </p:spPr>
      </p:pic>
      <p:graphicFrame>
        <p:nvGraphicFramePr>
          <p:cNvPr id="9" name="Object 8">
            <a:extLst>
              <a:ext uri="{FF2B5EF4-FFF2-40B4-BE49-F238E27FC236}">
                <a16:creationId xmlns:a16="http://schemas.microsoft.com/office/drawing/2014/main" id="{E5C324FD-EB90-4906-9A6B-9B2F11569FC8}"/>
              </a:ext>
            </a:extLst>
          </p:cNvPr>
          <p:cNvGraphicFramePr>
            <a:graphicFrameLocks noChangeAspect="1"/>
          </p:cNvGraphicFramePr>
          <p:nvPr>
            <p:extLst>
              <p:ext uri="{D42A27DB-BD31-4B8C-83A1-F6EECF244321}">
                <p14:modId xmlns:p14="http://schemas.microsoft.com/office/powerpoint/2010/main" val="3367206360"/>
              </p:ext>
            </p:extLst>
          </p:nvPr>
        </p:nvGraphicFramePr>
        <p:xfrm>
          <a:off x="5986677" y="3359124"/>
          <a:ext cx="1385224" cy="1200047"/>
        </p:xfrm>
        <a:graphic>
          <a:graphicData uri="http://schemas.openxmlformats.org/presentationml/2006/ole">
            <mc:AlternateContent xmlns:mc="http://schemas.openxmlformats.org/markup-compatibility/2006">
              <mc:Choice xmlns:v="urn:schemas-microsoft-com:vml" Requires="v">
                <p:oleObj spid="_x0000_s4127" name="Worksheet" showAsIcon="1" r:id="rId5" imgW="914400" imgH="792360" progId="Excel.Sheet.12">
                  <p:embed/>
                </p:oleObj>
              </mc:Choice>
              <mc:Fallback>
                <p:oleObj name="Worksheet" showAsIcon="1" r:id="rId5" imgW="914400" imgH="792360" progId="Excel.Sheet.12">
                  <p:embed/>
                  <p:pic>
                    <p:nvPicPr>
                      <p:cNvPr id="9" name="Object 8">
                        <a:extLst>
                          <a:ext uri="{FF2B5EF4-FFF2-40B4-BE49-F238E27FC236}">
                            <a16:creationId xmlns:a16="http://schemas.microsoft.com/office/drawing/2014/main" id="{E5C324FD-EB90-4906-9A6B-9B2F11569FC8}"/>
                          </a:ext>
                        </a:extLst>
                      </p:cNvPr>
                      <p:cNvPicPr/>
                      <p:nvPr/>
                    </p:nvPicPr>
                    <p:blipFill>
                      <a:blip r:embed="rId6"/>
                      <a:stretch>
                        <a:fillRect/>
                      </a:stretch>
                    </p:blipFill>
                    <p:spPr>
                      <a:xfrm>
                        <a:off x="5986677" y="3359124"/>
                        <a:ext cx="1385224" cy="1200047"/>
                      </a:xfrm>
                      <a:prstGeom prst="rect">
                        <a:avLst/>
                      </a:prstGeom>
                    </p:spPr>
                  </p:pic>
                </p:oleObj>
              </mc:Fallback>
            </mc:AlternateContent>
          </a:graphicData>
        </a:graphic>
      </p:graphicFrame>
    </p:spTree>
    <p:extLst>
      <p:ext uri="{BB962C8B-B14F-4D97-AF65-F5344CB8AC3E}">
        <p14:creationId xmlns:p14="http://schemas.microsoft.com/office/powerpoint/2010/main" val="19292509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C4CDBFF2-FAF1-4BF9-B9E1-1BAA18546500}"/>
              </a:ext>
            </a:extLst>
          </p:cNvPr>
          <p:cNvGraphicFramePr/>
          <p:nvPr>
            <p:extLst>
              <p:ext uri="{D42A27DB-BD31-4B8C-83A1-F6EECF244321}">
                <p14:modId xmlns:p14="http://schemas.microsoft.com/office/powerpoint/2010/main" val="3526120535"/>
              </p:ext>
            </p:extLst>
          </p:nvPr>
        </p:nvGraphicFramePr>
        <p:xfrm>
          <a:off x="503869" y="1620000"/>
          <a:ext cx="11182288" cy="471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Divider">
            <a:extLst>
              <a:ext uri="{FF2B5EF4-FFF2-40B4-BE49-F238E27FC236}">
                <a16:creationId xmlns:a16="http://schemas.microsoft.com/office/drawing/2014/main" id="{36F3E248-42CE-4B10-83D9-7592DB00E836}"/>
              </a:ext>
            </a:extLst>
          </p:cNvPr>
          <p:cNvSpPr>
            <a:spLocks noGrp="1"/>
          </p:cNvSpPr>
          <p:nvPr/>
        </p:nvSpPr>
        <p:spPr bwMode="black">
          <a:xfrm>
            <a:off x="638206" y="466661"/>
            <a:ext cx="11182288" cy="677108"/>
          </a:xfrm>
          <a:prstGeom prst="rect">
            <a:avLst/>
          </a:prstGeom>
        </p:spPr>
        <p:txBody>
          <a:bodyPr vert="horz" wrap="square" lIns="0" tIns="0" rIns="0" bIns="0" rtlCol="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lang="en-US" sz="4000" dirty="0">
                <a:solidFill>
                  <a:schemeClr val="accent1"/>
                </a:solidFill>
              </a:rPr>
              <a:t>Appendix</a:t>
            </a:r>
            <a:br>
              <a:rPr lang="en-US" sz="4000" dirty="0">
                <a:solidFill>
                  <a:schemeClr val="accent1"/>
                </a:solidFill>
              </a:rPr>
            </a:br>
            <a:r>
              <a:rPr lang="en-US" sz="3600" dirty="0"/>
              <a:t>In this section you will learn about…</a:t>
            </a:r>
          </a:p>
        </p:txBody>
      </p:sp>
    </p:spTree>
    <p:extLst>
      <p:ext uri="{BB962C8B-B14F-4D97-AF65-F5344CB8AC3E}">
        <p14:creationId xmlns:p14="http://schemas.microsoft.com/office/powerpoint/2010/main" val="1501186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18" y="382820"/>
            <a:ext cx="11183564" cy="369332"/>
          </a:xfrm>
        </p:spPr>
        <p:txBody>
          <a:bodyPr/>
          <a:lstStyle/>
          <a:p>
            <a:r>
              <a:rPr lang="en-US" dirty="0"/>
              <a:t>Purchase Order Statuses</a:t>
            </a:r>
            <a:endParaRPr lang="en-US" b="0" dirty="0"/>
          </a:p>
        </p:txBody>
      </p:sp>
      <p:graphicFrame>
        <p:nvGraphicFramePr>
          <p:cNvPr id="9" name="Table 8">
            <a:extLst>
              <a:ext uri="{FF2B5EF4-FFF2-40B4-BE49-F238E27FC236}">
                <a16:creationId xmlns:a16="http://schemas.microsoft.com/office/drawing/2014/main" id="{A4DE2FD3-817A-4016-99A3-0AA88D27EADF}"/>
              </a:ext>
            </a:extLst>
          </p:cNvPr>
          <p:cNvGraphicFramePr>
            <a:graphicFrameLocks noGrp="1"/>
          </p:cNvGraphicFramePr>
          <p:nvPr>
            <p:extLst>
              <p:ext uri="{D42A27DB-BD31-4B8C-83A1-F6EECF244321}">
                <p14:modId xmlns:p14="http://schemas.microsoft.com/office/powerpoint/2010/main" val="707771045"/>
              </p:ext>
            </p:extLst>
          </p:nvPr>
        </p:nvGraphicFramePr>
        <p:xfrm>
          <a:off x="504218" y="1131161"/>
          <a:ext cx="10001443" cy="4983868"/>
        </p:xfrm>
        <a:graphic>
          <a:graphicData uri="http://schemas.openxmlformats.org/drawingml/2006/table">
            <a:tbl>
              <a:tblPr>
                <a:tableStyleId>{5C22544A-7EE6-4342-B048-85BDC9FD1C3A}</a:tableStyleId>
              </a:tblPr>
              <a:tblGrid>
                <a:gridCol w="2179114">
                  <a:extLst>
                    <a:ext uri="{9D8B030D-6E8A-4147-A177-3AD203B41FA5}">
                      <a16:colId xmlns:a16="http://schemas.microsoft.com/office/drawing/2014/main" val="3267988677"/>
                    </a:ext>
                  </a:extLst>
                </a:gridCol>
                <a:gridCol w="7822329">
                  <a:extLst>
                    <a:ext uri="{9D8B030D-6E8A-4147-A177-3AD203B41FA5}">
                      <a16:colId xmlns:a16="http://schemas.microsoft.com/office/drawing/2014/main" val="1397537967"/>
                    </a:ext>
                  </a:extLst>
                </a:gridCol>
              </a:tblGrid>
              <a:tr h="221127">
                <a:tc>
                  <a:txBody>
                    <a:bodyPr/>
                    <a:lstStyle/>
                    <a:p>
                      <a:r>
                        <a:rPr lang="en-US" sz="1200" dirty="0"/>
                        <a:t>Status</a:t>
                      </a:r>
                      <a:endParaRPr lang="en-US" sz="1200" b="1" dirty="0"/>
                    </a:p>
                  </a:txBody>
                  <a:tcPr marL="27617" marR="27617" marT="13808" marB="13808"/>
                </a:tc>
                <a:tc>
                  <a:txBody>
                    <a:bodyPr/>
                    <a:lstStyle/>
                    <a:p>
                      <a:r>
                        <a:rPr lang="en-US" sz="1200" dirty="0"/>
                        <a:t>Description</a:t>
                      </a:r>
                      <a:endParaRPr lang="en-US" sz="1200" b="1" dirty="0"/>
                    </a:p>
                  </a:txBody>
                  <a:tcPr marL="27617" marR="27617" marT="13808" marB="13808"/>
                </a:tc>
                <a:extLst>
                  <a:ext uri="{0D108BD9-81ED-4DB2-BD59-A6C34878D82A}">
                    <a16:rowId xmlns:a16="http://schemas.microsoft.com/office/drawing/2014/main" val="2892225364"/>
                  </a:ext>
                </a:extLst>
              </a:tr>
              <a:tr h="221127">
                <a:tc>
                  <a:txBody>
                    <a:bodyPr/>
                    <a:lstStyle/>
                    <a:p>
                      <a:r>
                        <a:rPr lang="en-US" sz="1200" dirty="0"/>
                        <a:t>New </a:t>
                      </a:r>
                    </a:p>
                  </a:txBody>
                  <a:tcPr marL="27617" marR="27617" marT="13808" marB="13808"/>
                </a:tc>
                <a:tc>
                  <a:txBody>
                    <a:bodyPr/>
                    <a:lstStyle/>
                    <a:p>
                      <a:r>
                        <a:rPr lang="en-US" sz="1200" dirty="0"/>
                        <a:t>Initial status of a new incoming order. Action was not yet performed by the supplier.</a:t>
                      </a:r>
                    </a:p>
                  </a:txBody>
                  <a:tcPr marL="27617" marR="27617" marT="13808" marB="13808"/>
                </a:tc>
                <a:extLst>
                  <a:ext uri="{0D108BD9-81ED-4DB2-BD59-A6C34878D82A}">
                    <a16:rowId xmlns:a16="http://schemas.microsoft.com/office/drawing/2014/main" val="635336153"/>
                  </a:ext>
                </a:extLst>
              </a:tr>
              <a:tr h="413243">
                <a:tc>
                  <a:txBody>
                    <a:bodyPr/>
                    <a:lstStyle/>
                    <a:p>
                      <a:r>
                        <a:rPr lang="en-US" sz="1200"/>
                        <a:t>Changed </a:t>
                      </a:r>
                    </a:p>
                  </a:txBody>
                  <a:tcPr marL="27617" marR="27617" marT="13808" marB="13808"/>
                </a:tc>
                <a:tc>
                  <a:txBody>
                    <a:bodyPr/>
                    <a:lstStyle/>
                    <a:p>
                      <a:r>
                        <a:rPr lang="en-US" sz="1200" dirty="0"/>
                        <a:t>New version of an existing order. Your Arrow Energy has changed the original order with new information.</a:t>
                      </a:r>
                    </a:p>
                  </a:txBody>
                  <a:tcPr marL="27617" marR="27617" marT="13808" marB="13808"/>
                </a:tc>
                <a:extLst>
                  <a:ext uri="{0D108BD9-81ED-4DB2-BD59-A6C34878D82A}">
                    <a16:rowId xmlns:a16="http://schemas.microsoft.com/office/drawing/2014/main" val="4232115037"/>
                  </a:ext>
                </a:extLst>
              </a:tr>
              <a:tr h="221127">
                <a:tc>
                  <a:txBody>
                    <a:bodyPr/>
                    <a:lstStyle/>
                    <a:p>
                      <a:r>
                        <a:rPr lang="en-US" sz="1200" dirty="0"/>
                        <a:t>Obsoleted</a:t>
                      </a:r>
                    </a:p>
                  </a:txBody>
                  <a:tcPr marL="27617" marR="27617" marT="13808" marB="13808"/>
                </a:tc>
                <a:tc>
                  <a:txBody>
                    <a:bodyPr/>
                    <a:lstStyle/>
                    <a:p>
                      <a:r>
                        <a:rPr lang="en-US" sz="1200" dirty="0"/>
                        <a:t>The obsolete version of a changed or cancelled order (old version). </a:t>
                      </a:r>
                    </a:p>
                  </a:txBody>
                  <a:tcPr marL="27617" marR="27617" marT="13808" marB="13808"/>
                </a:tc>
                <a:extLst>
                  <a:ext uri="{0D108BD9-81ED-4DB2-BD59-A6C34878D82A}">
                    <a16:rowId xmlns:a16="http://schemas.microsoft.com/office/drawing/2014/main" val="1479705654"/>
                  </a:ext>
                </a:extLst>
              </a:tr>
              <a:tr h="221127">
                <a:tc>
                  <a:txBody>
                    <a:bodyPr/>
                    <a:lstStyle/>
                    <a:p>
                      <a:r>
                        <a:rPr lang="en-US" sz="1200"/>
                        <a:t>Confirmed </a:t>
                      </a:r>
                    </a:p>
                  </a:txBody>
                  <a:tcPr marL="27617" marR="27617" marT="13808" marB="13808"/>
                </a:tc>
                <a:tc>
                  <a:txBody>
                    <a:bodyPr/>
                    <a:lstStyle/>
                    <a:p>
                      <a:r>
                        <a:rPr lang="en-US" sz="1200" dirty="0"/>
                        <a:t>You agreed to ship all line items (via order confirmation document)</a:t>
                      </a:r>
                    </a:p>
                  </a:txBody>
                  <a:tcPr marL="27617" marR="27617" marT="13808" marB="13808"/>
                </a:tc>
                <a:extLst>
                  <a:ext uri="{0D108BD9-81ED-4DB2-BD59-A6C34878D82A}">
                    <a16:rowId xmlns:a16="http://schemas.microsoft.com/office/drawing/2014/main" val="1465216003"/>
                  </a:ext>
                </a:extLst>
              </a:tr>
              <a:tr h="221127">
                <a:tc>
                  <a:txBody>
                    <a:bodyPr/>
                    <a:lstStyle/>
                    <a:p>
                      <a:r>
                        <a:rPr lang="en-US" sz="1200" dirty="0"/>
                        <a:t>Rejected</a:t>
                      </a:r>
                    </a:p>
                  </a:txBody>
                  <a:tcPr marL="27617" marR="27617" marT="13808" marB="13808"/>
                </a:tc>
                <a:tc>
                  <a:txBody>
                    <a:bodyPr/>
                    <a:lstStyle/>
                    <a:p>
                      <a:r>
                        <a:rPr lang="en-US" sz="1200" dirty="0"/>
                        <a:t>You declined to fulfill the order (via order confirmation document)</a:t>
                      </a:r>
                    </a:p>
                  </a:txBody>
                  <a:tcPr marL="27617" marR="27617" marT="13808" marB="13808"/>
                </a:tc>
                <a:extLst>
                  <a:ext uri="{0D108BD9-81ED-4DB2-BD59-A6C34878D82A}">
                    <a16:rowId xmlns:a16="http://schemas.microsoft.com/office/drawing/2014/main" val="4040192575"/>
                  </a:ext>
                </a:extLst>
              </a:tr>
              <a:tr h="1206891">
                <a:tc>
                  <a:txBody>
                    <a:bodyPr/>
                    <a:lstStyle/>
                    <a:p>
                      <a:r>
                        <a:rPr lang="en-US" sz="1200" dirty="0"/>
                        <a:t>Partially Confirmed </a:t>
                      </a:r>
                    </a:p>
                    <a:p>
                      <a:r>
                        <a:rPr lang="en-US" sz="1200" dirty="0"/>
                        <a:t>Partially Shipped </a:t>
                      </a:r>
                    </a:p>
                    <a:p>
                      <a:r>
                        <a:rPr lang="en-US" sz="1200" dirty="0"/>
                        <a:t>Partially Serviced </a:t>
                      </a:r>
                    </a:p>
                    <a:p>
                      <a:r>
                        <a:rPr lang="en-US" sz="1200" dirty="0"/>
                        <a:t>Partially Invoiced </a:t>
                      </a:r>
                    </a:p>
                    <a:p>
                      <a:r>
                        <a:rPr lang="en-US" sz="1200" dirty="0"/>
                        <a:t>Partially Rejected </a:t>
                      </a:r>
                    </a:p>
                  </a:txBody>
                  <a:tcPr marL="27617" marR="27617" marT="13808" marB="13808"/>
                </a:tc>
                <a:tc>
                  <a:txBody>
                    <a:bodyPr/>
                    <a:lstStyle/>
                    <a:p>
                      <a:r>
                        <a:rPr lang="en-US" sz="1200" dirty="0"/>
                        <a:t>The order is in progress. If you update part of a purchase order, Ariba Network reports the partial status for the entire purchase order. For example, if you partially confirmed an order and then you partially ship either the previously confirmed order line or a different order line, the purchase order status is set to Partially Shipped. You can still continue to confirm order line items regardless of the shipping status until you have confirmed all order lines.</a:t>
                      </a:r>
                    </a:p>
                  </a:txBody>
                  <a:tcPr marL="27617" marR="27617" marT="13808" marB="13808"/>
                </a:tc>
                <a:extLst>
                  <a:ext uri="{0D108BD9-81ED-4DB2-BD59-A6C34878D82A}">
                    <a16:rowId xmlns:a16="http://schemas.microsoft.com/office/drawing/2014/main" val="1828222832"/>
                  </a:ext>
                </a:extLst>
              </a:tr>
              <a:tr h="314426">
                <a:tc>
                  <a:txBody>
                    <a:bodyPr/>
                    <a:lstStyle/>
                    <a:p>
                      <a:r>
                        <a:rPr lang="en-US" sz="1200"/>
                        <a:t>Shipped </a:t>
                      </a:r>
                    </a:p>
                  </a:txBody>
                  <a:tcPr marL="27617" marR="27617" marT="13808" marB="13808"/>
                </a:tc>
                <a:tc>
                  <a:txBody>
                    <a:bodyPr/>
                    <a:lstStyle/>
                    <a:p>
                      <a:r>
                        <a:rPr lang="en-US" sz="1200" dirty="0"/>
                        <a:t>You shipped the entire order.</a:t>
                      </a:r>
                    </a:p>
                  </a:txBody>
                  <a:tcPr marL="27617" marR="27617" marT="13808" marB="13808"/>
                </a:tc>
                <a:extLst>
                  <a:ext uri="{0D108BD9-81ED-4DB2-BD59-A6C34878D82A}">
                    <a16:rowId xmlns:a16="http://schemas.microsoft.com/office/drawing/2014/main" val="2902173036"/>
                  </a:ext>
                </a:extLst>
              </a:tr>
              <a:tr h="319710">
                <a:tc>
                  <a:txBody>
                    <a:bodyPr/>
                    <a:lstStyle/>
                    <a:p>
                      <a:r>
                        <a:rPr lang="en-US" sz="1200" dirty="0"/>
                        <a:t>Invoiced </a:t>
                      </a:r>
                    </a:p>
                  </a:txBody>
                  <a:tcPr marL="27617" marR="27617" marT="13808" marB="13808"/>
                </a:tc>
                <a:tc>
                  <a:txBody>
                    <a:bodyPr/>
                    <a:lstStyle/>
                    <a:p>
                      <a:r>
                        <a:rPr lang="en-US" sz="1200" dirty="0"/>
                        <a:t>The order is fully invoiced. </a:t>
                      </a:r>
                    </a:p>
                  </a:txBody>
                  <a:tcPr marL="27617" marR="27617" marT="13808" marB="13808"/>
                </a:tc>
                <a:extLst>
                  <a:ext uri="{0D108BD9-81ED-4DB2-BD59-A6C34878D82A}">
                    <a16:rowId xmlns:a16="http://schemas.microsoft.com/office/drawing/2014/main" val="755185717"/>
                  </a:ext>
                </a:extLst>
              </a:tr>
              <a:tr h="797477">
                <a:tc>
                  <a:txBody>
                    <a:bodyPr/>
                    <a:lstStyle/>
                    <a:p>
                      <a:r>
                        <a:rPr lang="en-US" sz="1200"/>
                        <a:t>Received Partially Received </a:t>
                      </a:r>
                    </a:p>
                    <a:p>
                      <a:r>
                        <a:rPr lang="en-US" sz="1200"/>
                        <a:t>Returned </a:t>
                      </a:r>
                    </a:p>
                  </a:txBody>
                  <a:tcPr marL="27617" marR="27617" marT="13808" marB="13808"/>
                </a:tc>
                <a:tc>
                  <a:txBody>
                    <a:bodyPr/>
                    <a:lstStyle/>
                    <a:p>
                      <a:r>
                        <a:rPr lang="en-US" sz="1200" dirty="0"/>
                        <a:t>Statuses for receipts that are sent by the buyer from their ERP system. The purchase order status is updated based on this information. On the Order Detail page, each line item detail section displays the quantity of goods received or returned for that line item based on the information in the receipts.</a:t>
                      </a:r>
                    </a:p>
                  </a:txBody>
                  <a:tcPr marL="27617" marR="27617" marT="13808" marB="13808"/>
                </a:tc>
                <a:extLst>
                  <a:ext uri="{0D108BD9-81ED-4DB2-BD59-A6C34878D82A}">
                    <a16:rowId xmlns:a16="http://schemas.microsoft.com/office/drawing/2014/main" val="2005914616"/>
                  </a:ext>
                </a:extLst>
              </a:tr>
              <a:tr h="413243">
                <a:tc>
                  <a:txBody>
                    <a:bodyPr/>
                    <a:lstStyle/>
                    <a:p>
                      <a:r>
                        <a:rPr lang="en-US" sz="1200"/>
                        <a:t>Failed </a:t>
                      </a:r>
                    </a:p>
                  </a:txBody>
                  <a:tcPr marL="27617" marR="27617" marT="13808" marB="13808"/>
                </a:tc>
                <a:tc>
                  <a:txBody>
                    <a:bodyPr/>
                    <a:lstStyle/>
                    <a:p>
                      <a:r>
                        <a:rPr lang="en-US" sz="1200" dirty="0"/>
                        <a:t>Ariba Network experienced a problem routing the order to your email address. You can resend failed orders once the issue is solved.</a:t>
                      </a:r>
                    </a:p>
                  </a:txBody>
                  <a:tcPr marL="27617" marR="27617" marT="13808" marB="13808"/>
                </a:tc>
                <a:extLst>
                  <a:ext uri="{0D108BD9-81ED-4DB2-BD59-A6C34878D82A}">
                    <a16:rowId xmlns:a16="http://schemas.microsoft.com/office/drawing/2014/main" val="3158327689"/>
                  </a:ext>
                </a:extLst>
              </a:tr>
              <a:tr h="413243">
                <a:tc>
                  <a:txBody>
                    <a:bodyPr/>
                    <a:lstStyle/>
                    <a:p>
                      <a:r>
                        <a:rPr lang="en-US" sz="1200" dirty="0"/>
                        <a:t>Declined, Accepted, In progress</a:t>
                      </a:r>
                    </a:p>
                  </a:txBody>
                  <a:tcPr marL="27617" marR="27617" marT="13808" marB="13808"/>
                </a:tc>
                <a:tc>
                  <a:txBody>
                    <a:bodyPr/>
                    <a:lstStyle/>
                    <a:p>
                      <a:r>
                        <a:rPr lang="en-US" sz="1200" dirty="0"/>
                        <a:t>Not in use for this project</a:t>
                      </a:r>
                    </a:p>
                  </a:txBody>
                  <a:tcPr marL="27617" marR="27617" marT="13808" marB="13808"/>
                </a:tc>
                <a:extLst>
                  <a:ext uri="{0D108BD9-81ED-4DB2-BD59-A6C34878D82A}">
                    <a16:rowId xmlns:a16="http://schemas.microsoft.com/office/drawing/2014/main" val="3277248929"/>
                  </a:ext>
                </a:extLst>
              </a:tr>
            </a:tbl>
          </a:graphicData>
        </a:graphic>
      </p:graphicFrame>
    </p:spTree>
    <p:extLst>
      <p:ext uri="{BB962C8B-B14F-4D97-AF65-F5344CB8AC3E}">
        <p14:creationId xmlns:p14="http://schemas.microsoft.com/office/powerpoint/2010/main" val="5448474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52A291-9AB3-4882-B372-DB2C3EDA45B6}"/>
              </a:ext>
            </a:extLst>
          </p:cNvPr>
          <p:cNvSpPr>
            <a:spLocks noGrp="1"/>
          </p:cNvSpPr>
          <p:nvPr>
            <p:ph type="body" sz="quarter" idx="10"/>
          </p:nvPr>
        </p:nvSpPr>
        <p:spPr/>
        <p:txBody>
          <a:bodyPr>
            <a:normAutofit/>
          </a:bodyPr>
          <a:lstStyle/>
          <a:p>
            <a:r>
              <a:rPr lang="en-US" sz="1300" dirty="0">
                <a:latin typeface="Arial"/>
              </a:rPr>
              <a:t>This status </a:t>
            </a:r>
            <a:r>
              <a:rPr lang="en-US" sz="1300" dirty="0">
                <a:solidFill>
                  <a:schemeClr val="accent1"/>
                </a:solidFill>
                <a:latin typeface="Arial"/>
              </a:rPr>
              <a:t>DOES NOT REFLECT the status of the goods</a:t>
            </a:r>
            <a:r>
              <a:rPr lang="en-US" sz="1300" dirty="0">
                <a:latin typeface="Arial"/>
              </a:rPr>
              <a:t>. This is only related to document processing on the Network.</a:t>
            </a:r>
          </a:p>
          <a:p>
            <a:pPr marL="285750" indent="-285750">
              <a:buFontTx/>
              <a:buChar char="-"/>
            </a:pPr>
            <a:r>
              <a:rPr lang="en-US" sz="1300" b="1" dirty="0">
                <a:latin typeface="Arial"/>
              </a:rPr>
              <a:t>Sent</a:t>
            </a:r>
            <a:r>
              <a:rPr lang="en-US" sz="1300" dirty="0">
                <a:latin typeface="Arial"/>
              </a:rPr>
              <a:t> (new POs): Ariba Network sent the order to the supplier account.</a:t>
            </a:r>
          </a:p>
          <a:p>
            <a:pPr marL="285750" indent="-285750">
              <a:buFontTx/>
              <a:buChar char="-"/>
            </a:pPr>
            <a:r>
              <a:rPr lang="en-US" sz="1300" b="1" dirty="0">
                <a:latin typeface="Arial"/>
              </a:rPr>
              <a:t>Acknowledged</a:t>
            </a:r>
            <a:r>
              <a:rPr lang="en-US" sz="1300" dirty="0">
                <a:latin typeface="Arial"/>
              </a:rPr>
              <a:t>: the supplier has started to process the order on the portal (has started to resend confirmations or shipping notice</a:t>
            </a:r>
            <a:r>
              <a:rPr lang="en-US" sz="1300" dirty="0"/>
              <a:t>),or the supplier has received the order in his ERP (in case of EDI integration).</a:t>
            </a:r>
            <a:endParaRPr lang="en-US" sz="1300" dirty="0">
              <a:latin typeface="Arial"/>
            </a:endParaRPr>
          </a:p>
          <a:p>
            <a:pPr marL="285750" indent="-285750">
              <a:buFontTx/>
              <a:buChar char="-"/>
            </a:pPr>
            <a:r>
              <a:rPr lang="en-US" sz="1300" b="1" dirty="0">
                <a:latin typeface="Arial"/>
              </a:rPr>
              <a:t>Failed</a:t>
            </a:r>
            <a:r>
              <a:rPr lang="en-US" sz="1300" dirty="0">
                <a:latin typeface="Arial"/>
              </a:rPr>
              <a:t>: Ariba Network experienced issues in routing the order to the suppliers. In case of order notified via email, this is usually due to a wrong recipient email address (see account configuration guide &gt;&gt; electronic order routing</a:t>
            </a:r>
            <a:r>
              <a:rPr lang="en-US" sz="1300" dirty="0"/>
              <a:t>). In case of EDI integration, this will detect a technical issue of processing the order in supplier ERP. </a:t>
            </a:r>
            <a:endParaRPr lang="en-US" sz="1300" dirty="0">
              <a:latin typeface="Arial"/>
            </a:endParaRPr>
          </a:p>
        </p:txBody>
      </p:sp>
      <p:sp>
        <p:nvSpPr>
          <p:cNvPr id="2" name="Title 1">
            <a:extLst>
              <a:ext uri="{FF2B5EF4-FFF2-40B4-BE49-F238E27FC236}">
                <a16:creationId xmlns:a16="http://schemas.microsoft.com/office/drawing/2014/main" id="{D090155A-BA80-4D91-A436-829FD23086DE}"/>
              </a:ext>
            </a:extLst>
          </p:cNvPr>
          <p:cNvSpPr>
            <a:spLocks noGrp="1"/>
          </p:cNvSpPr>
          <p:nvPr>
            <p:ph type="title"/>
          </p:nvPr>
        </p:nvSpPr>
        <p:spPr/>
        <p:txBody>
          <a:bodyPr/>
          <a:lstStyle/>
          <a:p>
            <a:r>
              <a:rPr lang="en-US" dirty="0"/>
              <a:t>Purchase Order Routing Status</a:t>
            </a:r>
          </a:p>
        </p:txBody>
      </p:sp>
      <p:pic>
        <p:nvPicPr>
          <p:cNvPr id="6" name="Picture 2" descr="Logo&#10;&#10;Description automatically generated">
            <a:extLst>
              <a:ext uri="{FF2B5EF4-FFF2-40B4-BE49-F238E27FC236}">
                <a16:creationId xmlns:a16="http://schemas.microsoft.com/office/drawing/2014/main" id="{5DF87783-6568-4862-BE7D-04A03B22C0C4}"/>
              </a:ext>
            </a:extLst>
          </p:cNvPr>
          <p:cNvPicPr>
            <a:picLocks noChangeAspect="1"/>
          </p:cNvPicPr>
          <p:nvPr/>
        </p:nvPicPr>
        <p:blipFill>
          <a:blip r:embed="rId3"/>
          <a:stretch>
            <a:fillRect/>
          </a:stretch>
        </p:blipFill>
        <p:spPr>
          <a:xfrm>
            <a:off x="283560" y="6084149"/>
            <a:ext cx="1387162" cy="567476"/>
          </a:xfrm>
          <a:prstGeom prst="rect">
            <a:avLst/>
          </a:prstGeom>
        </p:spPr>
      </p:pic>
    </p:spTree>
    <p:extLst>
      <p:ext uri="{BB962C8B-B14F-4D97-AF65-F5344CB8AC3E}">
        <p14:creationId xmlns:p14="http://schemas.microsoft.com/office/powerpoint/2010/main" val="93420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ABD5A0C-D4BE-4288-8B3E-5CBE2526C7C2}"/>
              </a:ext>
            </a:extLst>
          </p:cNvPr>
          <p:cNvSpPr txBox="1"/>
          <p:nvPr/>
        </p:nvSpPr>
        <p:spPr>
          <a:xfrm>
            <a:off x="504218" y="1168551"/>
            <a:ext cx="3796748" cy="3521605"/>
          </a:xfrm>
          <a:prstGeom prst="rect">
            <a:avLst/>
          </a:prstGeom>
          <a:noFill/>
        </p:spPr>
        <p:txBody>
          <a:bodyPr wrap="square" lIns="0" tIns="0" rIns="0" bIns="0" rtlCol="0">
            <a:noAutofit/>
          </a:bodyPr>
          <a:lstStyle/>
          <a:p>
            <a:pPr marL="342900" indent="-342900">
              <a:lnSpc>
                <a:spcPts val="1700"/>
              </a:lnSpc>
              <a:spcAft>
                <a:spcPts val="600"/>
              </a:spcAft>
              <a:buClr>
                <a:srgbClr val="F0AB00"/>
              </a:buClr>
              <a:buSzPct val="100000"/>
              <a:buFont typeface="Arial" panose="020B0604020202020204" pitchFamily="34" charset="0"/>
              <a:buChar char="•"/>
            </a:pPr>
            <a:endParaRPr lang="en-US" sz="1300" dirty="0">
              <a:latin typeface="+mj-lt"/>
            </a:endParaRPr>
          </a:p>
          <a:p>
            <a:pPr marL="342900" indent="-342900">
              <a:lnSpc>
                <a:spcPts val="1700"/>
              </a:lnSpc>
              <a:spcAft>
                <a:spcPts val="600"/>
              </a:spcAft>
              <a:buClr>
                <a:srgbClr val="F0AB00"/>
              </a:buClr>
              <a:buSzPct val="100000"/>
              <a:buFont typeface="Arial" panose="020B0604020202020204" pitchFamily="34" charset="0"/>
              <a:buChar char="•"/>
            </a:pPr>
            <a:r>
              <a:rPr lang="en-US" sz="1300" dirty="0">
                <a:latin typeface="+mj-lt"/>
              </a:rPr>
              <a:t>In case POs remain unconfirmed in your Ariba Network Portal Inbox, a reminder will be sent via email to your account administrator.</a:t>
            </a:r>
          </a:p>
          <a:p>
            <a:pPr marL="342900" indent="-342900">
              <a:lnSpc>
                <a:spcPts val="1700"/>
              </a:lnSpc>
              <a:spcAft>
                <a:spcPts val="600"/>
              </a:spcAft>
              <a:buClr>
                <a:srgbClr val="F0AB00"/>
              </a:buClr>
              <a:buSzPct val="100000"/>
              <a:buFont typeface="Arial" panose="020B0604020202020204" pitchFamily="34" charset="0"/>
              <a:buChar char="•"/>
            </a:pPr>
            <a:r>
              <a:rPr lang="en-US" sz="1300" dirty="0">
                <a:latin typeface="+mj-lt"/>
              </a:rPr>
              <a:t>Reminders will cease once you start processing the PO.</a:t>
            </a:r>
          </a:p>
          <a:p>
            <a:pPr marL="342900" indent="-342900">
              <a:lnSpc>
                <a:spcPts val="1700"/>
              </a:lnSpc>
              <a:spcAft>
                <a:spcPts val="600"/>
              </a:spcAft>
              <a:buClr>
                <a:srgbClr val="F0AB00"/>
              </a:buClr>
              <a:buSzPct val="100000"/>
              <a:buFont typeface="Arial" panose="020B0604020202020204" pitchFamily="34" charset="0"/>
              <a:buChar char="•"/>
            </a:pPr>
            <a:r>
              <a:rPr lang="en-US" sz="1300" dirty="0">
                <a:latin typeface="+mj-lt"/>
              </a:rPr>
              <a:t>You will receive up to 3 reminders per PO. Reminders for various POs are grouped in the same email</a:t>
            </a:r>
          </a:p>
          <a:p>
            <a:pPr marL="342900" indent="-342900">
              <a:lnSpc>
                <a:spcPts val="1700"/>
              </a:lnSpc>
              <a:spcAft>
                <a:spcPts val="600"/>
              </a:spcAft>
              <a:buClr>
                <a:srgbClr val="F0AB00"/>
              </a:buClr>
              <a:buSzPct val="100000"/>
              <a:buFont typeface="Arial" panose="020B0604020202020204" pitchFamily="34" charset="0"/>
              <a:buChar char="•"/>
            </a:pPr>
            <a:r>
              <a:rPr lang="en-US" sz="1300" dirty="0">
                <a:latin typeface="+mj-lt"/>
              </a:rPr>
              <a:t>At the beginning of every week, Ariba Network sends a report of unconfirmed orders that have generated these notifications within the last 30 days to the primary email address for your account (admin).</a:t>
            </a:r>
          </a:p>
          <a:p>
            <a:pPr marL="342900" indent="-342900">
              <a:lnSpc>
                <a:spcPts val="1700"/>
              </a:lnSpc>
              <a:spcAft>
                <a:spcPts val="600"/>
              </a:spcAft>
              <a:buClr>
                <a:srgbClr val="F0AB00"/>
              </a:buClr>
              <a:buSzPct val="120000"/>
              <a:buFontTx/>
              <a:buAutoNum type="arabicPeriod"/>
            </a:pPr>
            <a:endParaRPr lang="en-US" sz="1300" dirty="0">
              <a:latin typeface="+mj-lt"/>
            </a:endParaRPr>
          </a:p>
        </p:txBody>
      </p:sp>
      <p:pic>
        <p:nvPicPr>
          <p:cNvPr id="3" name="Picture 2">
            <a:extLst>
              <a:ext uri="{FF2B5EF4-FFF2-40B4-BE49-F238E27FC236}">
                <a16:creationId xmlns:a16="http://schemas.microsoft.com/office/drawing/2014/main" id="{CAB61370-5A14-4773-B8E7-5851CCFEE4DE}"/>
              </a:ext>
            </a:extLst>
          </p:cNvPr>
          <p:cNvPicPr>
            <a:picLocks noChangeAspect="1"/>
          </p:cNvPicPr>
          <p:nvPr/>
        </p:nvPicPr>
        <p:blipFill>
          <a:blip r:embed="rId3"/>
          <a:stretch>
            <a:fillRect/>
          </a:stretch>
        </p:blipFill>
        <p:spPr>
          <a:xfrm>
            <a:off x="5410200" y="1446147"/>
            <a:ext cx="4275444" cy="3185487"/>
          </a:xfrm>
          <a:prstGeom prst="rect">
            <a:avLst/>
          </a:prstGeom>
        </p:spPr>
        <p:style>
          <a:lnRef idx="2">
            <a:schemeClr val="accent2"/>
          </a:lnRef>
          <a:fillRef idx="1">
            <a:schemeClr val="lt1"/>
          </a:fillRef>
          <a:effectRef idx="0">
            <a:schemeClr val="accent2"/>
          </a:effectRef>
          <a:fontRef idx="minor">
            <a:schemeClr val="dk1"/>
          </a:fontRef>
        </p:style>
      </p:pic>
      <p:sp>
        <p:nvSpPr>
          <p:cNvPr id="12" name="Title 2">
            <a:extLst>
              <a:ext uri="{FF2B5EF4-FFF2-40B4-BE49-F238E27FC236}">
                <a16:creationId xmlns:a16="http://schemas.microsoft.com/office/drawing/2014/main" id="{ACE6EAA1-1A93-4493-80F3-85B0E9B24659}"/>
              </a:ext>
            </a:extLst>
          </p:cNvPr>
          <p:cNvSpPr txBox="1">
            <a:spLocks/>
          </p:cNvSpPr>
          <p:nvPr/>
        </p:nvSpPr>
        <p:spPr bwMode="black">
          <a:xfrm>
            <a:off x="504218" y="505568"/>
            <a:ext cx="11183564" cy="369204"/>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sz="2400" dirty="0"/>
              <a:t>Reminders of Unconfirmed Orders</a:t>
            </a:r>
          </a:p>
        </p:txBody>
      </p:sp>
      <p:pic>
        <p:nvPicPr>
          <p:cNvPr id="2" name="Picture 2" descr="Logo&#10;&#10;Description automatically generated">
            <a:extLst>
              <a:ext uri="{FF2B5EF4-FFF2-40B4-BE49-F238E27FC236}">
                <a16:creationId xmlns:a16="http://schemas.microsoft.com/office/drawing/2014/main" id="{458EF54F-D777-45CE-9274-32B90063C5F3}"/>
              </a:ext>
            </a:extLst>
          </p:cNvPr>
          <p:cNvPicPr>
            <a:picLocks noChangeAspect="1"/>
          </p:cNvPicPr>
          <p:nvPr/>
        </p:nvPicPr>
        <p:blipFill>
          <a:blip r:embed="rId4"/>
          <a:stretch>
            <a:fillRect/>
          </a:stretch>
        </p:blipFill>
        <p:spPr>
          <a:xfrm>
            <a:off x="283560" y="6084149"/>
            <a:ext cx="1387162" cy="567476"/>
          </a:xfrm>
          <a:prstGeom prst="rect">
            <a:avLst/>
          </a:prstGeom>
        </p:spPr>
      </p:pic>
    </p:spTree>
    <p:extLst>
      <p:ext uri="{BB962C8B-B14F-4D97-AF65-F5344CB8AC3E}">
        <p14:creationId xmlns:p14="http://schemas.microsoft.com/office/powerpoint/2010/main" val="34589892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act information"/>
          <p:cNvSpPr>
            <a:spLocks noGrp="1"/>
          </p:cNvSpPr>
          <p:nvPr>
            <p:ph type="body" sz="quarter" idx="10"/>
          </p:nvPr>
        </p:nvSpPr>
        <p:spPr>
          <a:xfrm>
            <a:off x="503869" y="2905623"/>
            <a:ext cx="5592132" cy="2500359"/>
          </a:xfrm>
        </p:spPr>
        <p:txBody>
          <a:bodyPr/>
          <a:lstStyle/>
          <a:p>
            <a:r>
              <a:rPr lang="en-US" dirty="0"/>
              <a:t>Contact information:</a:t>
            </a:r>
          </a:p>
          <a:p>
            <a:pPr lvl="1"/>
            <a:r>
              <a:rPr lang="en-US" b="1" dirty="0"/>
              <a:t>Procurement@Arrowenergy.com.au</a:t>
            </a:r>
            <a:endParaRPr lang="en-US" dirty="0"/>
          </a:p>
        </p:txBody>
      </p:sp>
      <p:sp>
        <p:nvSpPr>
          <p:cNvPr id="2" name="Thank you"/>
          <p:cNvSpPr>
            <a:spLocks noGrp="1"/>
          </p:cNvSpPr>
          <p:nvPr>
            <p:ph type="ctrTitle"/>
          </p:nvPr>
        </p:nvSpPr>
        <p:spPr/>
        <p:txBody>
          <a:bodyPr/>
          <a:lstStyle/>
          <a:p>
            <a:r>
              <a:rPr lang="en-US" dirty="0"/>
              <a:t>Thank you.</a:t>
            </a:r>
          </a:p>
        </p:txBody>
      </p:sp>
      <p:pic>
        <p:nvPicPr>
          <p:cNvPr id="6" name="Picture 2" descr="Logo&#10;&#10;Description automatically generated">
            <a:extLst>
              <a:ext uri="{FF2B5EF4-FFF2-40B4-BE49-F238E27FC236}">
                <a16:creationId xmlns:a16="http://schemas.microsoft.com/office/drawing/2014/main" id="{8E979A2A-7809-4570-B7C1-8CE6E23F9B38}"/>
              </a:ext>
            </a:extLst>
          </p:cNvPr>
          <p:cNvPicPr>
            <a:picLocks noChangeAspect="1"/>
          </p:cNvPicPr>
          <p:nvPr/>
        </p:nvPicPr>
        <p:blipFill>
          <a:blip r:embed="rId2"/>
          <a:stretch>
            <a:fillRect/>
          </a:stretch>
        </p:blipFill>
        <p:spPr>
          <a:xfrm>
            <a:off x="283560" y="6084149"/>
            <a:ext cx="1387162" cy="567476"/>
          </a:xfrm>
          <a:prstGeom prst="rect">
            <a:avLst/>
          </a:prstGeom>
        </p:spPr>
      </p:pic>
    </p:spTree>
    <p:extLst>
      <p:ext uri="{BB962C8B-B14F-4D97-AF65-F5344CB8AC3E}">
        <p14:creationId xmlns:p14="http://schemas.microsoft.com/office/powerpoint/2010/main" val="188185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0CBFA9-20C8-4303-BDF0-72E7F9BFD42D}"/>
              </a:ext>
            </a:extLst>
          </p:cNvPr>
          <p:cNvSpPr>
            <a:spLocks noGrp="1"/>
          </p:cNvSpPr>
          <p:nvPr>
            <p:ph type="title"/>
          </p:nvPr>
        </p:nvSpPr>
        <p:spPr>
          <a:xfrm>
            <a:off x="503870" y="482979"/>
            <a:ext cx="11183564" cy="369332"/>
          </a:xfrm>
        </p:spPr>
        <p:txBody>
          <a:bodyPr/>
          <a:lstStyle/>
          <a:p>
            <a:r>
              <a:rPr lang="en-US" dirty="0"/>
              <a:t>PO Collaboration Workflow Diagram</a:t>
            </a:r>
          </a:p>
        </p:txBody>
      </p:sp>
      <p:pic>
        <p:nvPicPr>
          <p:cNvPr id="37" name="Picture 36">
            <a:extLst>
              <a:ext uri="{FF2B5EF4-FFF2-40B4-BE49-F238E27FC236}">
                <a16:creationId xmlns:a16="http://schemas.microsoft.com/office/drawing/2014/main" id="{58972BDD-640C-427F-8014-9944106BC410}"/>
              </a:ext>
            </a:extLst>
          </p:cNvPr>
          <p:cNvPicPr>
            <a:picLocks noChangeAspect="1"/>
          </p:cNvPicPr>
          <p:nvPr/>
        </p:nvPicPr>
        <p:blipFill>
          <a:blip r:embed="rId3"/>
          <a:stretch>
            <a:fillRect/>
          </a:stretch>
        </p:blipFill>
        <p:spPr>
          <a:xfrm>
            <a:off x="5432044" y="1417180"/>
            <a:ext cx="617255" cy="617255"/>
          </a:xfrm>
          <a:prstGeom prst="rect">
            <a:avLst/>
          </a:prstGeom>
        </p:spPr>
      </p:pic>
      <p:sp>
        <p:nvSpPr>
          <p:cNvPr id="38" name="TextBox 37">
            <a:extLst>
              <a:ext uri="{FF2B5EF4-FFF2-40B4-BE49-F238E27FC236}">
                <a16:creationId xmlns:a16="http://schemas.microsoft.com/office/drawing/2014/main" id="{834BD2AE-8125-47B2-8392-06810453E8E3}"/>
              </a:ext>
            </a:extLst>
          </p:cNvPr>
          <p:cNvSpPr txBox="1"/>
          <p:nvPr/>
        </p:nvSpPr>
        <p:spPr>
          <a:xfrm>
            <a:off x="5378175" y="2016657"/>
            <a:ext cx="803105" cy="153888"/>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Ariba Network</a:t>
            </a:r>
          </a:p>
        </p:txBody>
      </p:sp>
      <p:sp>
        <p:nvSpPr>
          <p:cNvPr id="39" name="Arrow: Pentagon 38">
            <a:extLst>
              <a:ext uri="{FF2B5EF4-FFF2-40B4-BE49-F238E27FC236}">
                <a16:creationId xmlns:a16="http://schemas.microsoft.com/office/drawing/2014/main" id="{23AA76EA-C63D-40DA-B57A-979B3DADA5B9}"/>
              </a:ext>
            </a:extLst>
          </p:cNvPr>
          <p:cNvSpPr/>
          <p:nvPr/>
        </p:nvSpPr>
        <p:spPr bwMode="gray">
          <a:xfrm>
            <a:off x="3883618" y="2482093"/>
            <a:ext cx="1545225" cy="579543"/>
          </a:xfrm>
          <a:prstGeom prst="homePlate">
            <a:avLst/>
          </a:prstGeom>
          <a:solidFill>
            <a:srgbClr val="92D050"/>
          </a:solidFill>
          <a:ln w="25400" algn="ctr">
            <a:solidFill>
              <a:srgbClr val="92D050"/>
            </a:solidFill>
            <a:miter lim="800000"/>
            <a:headEnd/>
            <a:tailEnd/>
          </a:ln>
        </p:spPr>
        <p:txBody>
          <a:bodyPr lIns="90000" tIns="72000" rIns="90000" bIns="72000" rtlCol="0" anchor="ctr"/>
          <a:lstStyle/>
          <a:p>
            <a:pPr algn="ctr" defTabSz="913696">
              <a:spcBef>
                <a:spcPts val="300"/>
              </a:spcBef>
              <a:buClr>
                <a:srgbClr val="F0AB00"/>
              </a:buClr>
              <a:buSzPct val="80000"/>
            </a:pPr>
            <a:r>
              <a:rPr lang="en-US" sz="1200" b="1" kern="0" dirty="0">
                <a:solidFill>
                  <a:srgbClr val="000000"/>
                </a:solidFill>
                <a:latin typeface="Segoe UI Light" panose="020B0502040204020203" pitchFamily="34" charset="0"/>
                <a:ea typeface="Arial Unicode MS" pitchFamily="34" charset="-128"/>
                <a:cs typeface="Segoe UI Light" panose="020B0502040204020203" pitchFamily="34" charset="0"/>
              </a:rPr>
              <a:t>1</a:t>
            </a:r>
          </a:p>
          <a:p>
            <a:pPr algn="ctr" defTabSz="913696">
              <a:spcBef>
                <a:spcPts val="300"/>
              </a:spcBef>
              <a:buClr>
                <a:srgbClr val="F0AB00"/>
              </a:buClr>
              <a:buSzPct val="80000"/>
            </a:pPr>
            <a:r>
              <a:rPr lang="en-US" sz="1100" kern="0" dirty="0">
                <a:solidFill>
                  <a:srgbClr val="000000"/>
                </a:solidFill>
                <a:latin typeface="Segoe UI Light" panose="020B0502040204020203" pitchFamily="34" charset="0"/>
                <a:ea typeface="Arial Unicode MS" pitchFamily="34" charset="-128"/>
                <a:cs typeface="Segoe UI Light" panose="020B0502040204020203" pitchFamily="34" charset="0"/>
              </a:rPr>
              <a:t>Purchase Order</a:t>
            </a:r>
          </a:p>
        </p:txBody>
      </p:sp>
      <p:sp>
        <p:nvSpPr>
          <p:cNvPr id="40" name="Arrow: Pentagon 39">
            <a:extLst>
              <a:ext uri="{FF2B5EF4-FFF2-40B4-BE49-F238E27FC236}">
                <a16:creationId xmlns:a16="http://schemas.microsoft.com/office/drawing/2014/main" id="{DEE14E89-706B-4DF7-83E8-5D2D0BCE6218}"/>
              </a:ext>
            </a:extLst>
          </p:cNvPr>
          <p:cNvSpPr/>
          <p:nvPr/>
        </p:nvSpPr>
        <p:spPr bwMode="gray">
          <a:xfrm>
            <a:off x="3890296" y="3897168"/>
            <a:ext cx="1545225" cy="579543"/>
          </a:xfrm>
          <a:prstGeom prst="homePlate">
            <a:avLst/>
          </a:prstGeom>
          <a:solidFill>
            <a:srgbClr val="92D050"/>
          </a:solidFill>
          <a:ln w="25400" algn="ctr">
            <a:solidFill>
              <a:srgbClr val="92D050"/>
            </a:solidFill>
            <a:miter lim="800000"/>
            <a:headEnd/>
            <a:tailEnd/>
          </a:ln>
        </p:spPr>
        <p:txBody>
          <a:bodyPr lIns="90000" tIns="72000" rIns="90000" bIns="72000" rtlCol="0" anchor="ctr"/>
          <a:lstStyle/>
          <a:p>
            <a:pPr algn="ctr" defTabSz="913696">
              <a:spcBef>
                <a:spcPts val="300"/>
              </a:spcBef>
              <a:buClr>
                <a:srgbClr val="F0AB00"/>
              </a:buClr>
              <a:buSzPct val="80000"/>
            </a:pPr>
            <a:r>
              <a:rPr lang="en-US" sz="1100" b="1" kern="0" dirty="0">
                <a:solidFill>
                  <a:srgbClr val="000000"/>
                </a:solidFill>
                <a:latin typeface="Segoe UI Light" panose="020B0502040204020203" pitchFamily="34" charset="0"/>
                <a:ea typeface="Arial Unicode MS" pitchFamily="34" charset="-128"/>
                <a:cs typeface="Segoe UI Light" panose="020B0502040204020203" pitchFamily="34" charset="0"/>
              </a:rPr>
              <a:t>5</a:t>
            </a:r>
          </a:p>
          <a:p>
            <a:pPr algn="ctr" defTabSz="913696">
              <a:spcBef>
                <a:spcPts val="300"/>
              </a:spcBef>
              <a:buClr>
                <a:srgbClr val="F0AB00"/>
              </a:buClr>
              <a:buSzPct val="80000"/>
            </a:pPr>
            <a:r>
              <a:rPr lang="en-US" sz="1100" kern="0" dirty="0">
                <a:solidFill>
                  <a:srgbClr val="000000"/>
                </a:solidFill>
                <a:latin typeface="Segoe UI Light" panose="020B0502040204020203" pitchFamily="34" charset="0"/>
                <a:ea typeface="Arial Unicode MS" pitchFamily="34" charset="-128"/>
                <a:cs typeface="Segoe UI Light" panose="020B0502040204020203" pitchFamily="34" charset="0"/>
              </a:rPr>
              <a:t>Goods Receipt</a:t>
            </a:r>
            <a:endParaRPr lang="en-US" kern="0" dirty="0">
              <a:solidFill>
                <a:srgbClr val="000000"/>
              </a:solidFill>
              <a:latin typeface="Segoe UI Light" panose="020B0502040204020203" pitchFamily="34" charset="0"/>
              <a:ea typeface="Arial Unicode MS" pitchFamily="34" charset="-128"/>
              <a:cs typeface="Segoe UI Light" panose="020B0502040204020203" pitchFamily="34" charset="0"/>
            </a:endParaRPr>
          </a:p>
        </p:txBody>
      </p:sp>
      <p:sp>
        <p:nvSpPr>
          <p:cNvPr id="41" name="Arrow: Pentagon 40">
            <a:extLst>
              <a:ext uri="{FF2B5EF4-FFF2-40B4-BE49-F238E27FC236}">
                <a16:creationId xmlns:a16="http://schemas.microsoft.com/office/drawing/2014/main" id="{60F1B892-3F74-4EBC-9B0D-90DA78F56623}"/>
              </a:ext>
            </a:extLst>
          </p:cNvPr>
          <p:cNvSpPr/>
          <p:nvPr/>
        </p:nvSpPr>
        <p:spPr bwMode="gray">
          <a:xfrm>
            <a:off x="3883618" y="4588410"/>
            <a:ext cx="1545225" cy="579543"/>
          </a:xfrm>
          <a:prstGeom prst="homePlate">
            <a:avLst/>
          </a:prstGeom>
          <a:solidFill>
            <a:srgbClr val="92D050"/>
          </a:solidFill>
          <a:ln w="25400" algn="ctr">
            <a:solidFill>
              <a:srgbClr val="92D050"/>
            </a:solidFill>
            <a:miter lim="800000"/>
            <a:headEnd/>
            <a:tailEnd/>
          </a:ln>
        </p:spPr>
        <p:txBody>
          <a:bodyPr lIns="90000" tIns="72000" rIns="90000" bIns="72000" rtlCol="0" anchor="ctr"/>
          <a:lstStyle/>
          <a:p>
            <a:pPr algn="ctr" defTabSz="913696">
              <a:spcBef>
                <a:spcPts val="300"/>
              </a:spcBef>
              <a:buClr>
                <a:srgbClr val="F0AB00"/>
              </a:buClr>
              <a:buSzPct val="80000"/>
            </a:pPr>
            <a:r>
              <a:rPr lang="en-US" sz="1100" b="1" kern="0" dirty="0">
                <a:solidFill>
                  <a:srgbClr val="000000"/>
                </a:solidFill>
                <a:latin typeface="Segoe UI Light" panose="020B0502040204020203" pitchFamily="34" charset="0"/>
                <a:ea typeface="Arial Unicode MS" pitchFamily="34" charset="-128"/>
                <a:cs typeface="Segoe UI Light" panose="020B0502040204020203" pitchFamily="34" charset="0"/>
              </a:rPr>
              <a:t>7</a:t>
            </a:r>
          </a:p>
          <a:p>
            <a:pPr algn="ctr" defTabSz="913696">
              <a:spcBef>
                <a:spcPts val="300"/>
              </a:spcBef>
              <a:buClr>
                <a:srgbClr val="F0AB00"/>
              </a:buClr>
              <a:buSzPct val="80000"/>
            </a:pPr>
            <a:r>
              <a:rPr lang="en-US" sz="1100" kern="0" dirty="0">
                <a:solidFill>
                  <a:srgbClr val="000000"/>
                </a:solidFill>
                <a:latin typeface="Segoe UI Light" panose="020B0502040204020203" pitchFamily="34" charset="0"/>
                <a:ea typeface="Arial Unicode MS" pitchFamily="34" charset="-128"/>
                <a:cs typeface="Segoe UI Light" panose="020B0502040204020203" pitchFamily="34" charset="0"/>
              </a:rPr>
              <a:t>Invoice Receipt &amp; Status</a:t>
            </a:r>
          </a:p>
        </p:txBody>
      </p:sp>
      <p:sp>
        <p:nvSpPr>
          <p:cNvPr id="42" name="Arrow: Pentagon 41">
            <a:extLst>
              <a:ext uri="{FF2B5EF4-FFF2-40B4-BE49-F238E27FC236}">
                <a16:creationId xmlns:a16="http://schemas.microsoft.com/office/drawing/2014/main" id="{FBAD2611-022F-4E8A-A415-D4A1B7777490}"/>
              </a:ext>
            </a:extLst>
          </p:cNvPr>
          <p:cNvSpPr/>
          <p:nvPr/>
        </p:nvSpPr>
        <p:spPr bwMode="gray">
          <a:xfrm flipH="1">
            <a:off x="5967031" y="2712119"/>
            <a:ext cx="1569411" cy="579543"/>
          </a:xfrm>
          <a:prstGeom prst="homePlate">
            <a:avLst/>
          </a:prstGeom>
          <a:solidFill>
            <a:srgbClr val="00B0F0"/>
          </a:solidFill>
          <a:ln w="25400" algn="ctr">
            <a:solidFill>
              <a:srgbClr val="00B0F0"/>
            </a:solidFill>
            <a:miter lim="800000"/>
            <a:headEnd/>
            <a:tailEnd/>
          </a:ln>
        </p:spPr>
        <p:txBody>
          <a:bodyPr lIns="90000" tIns="72000" rIns="90000" bIns="72000" rtlCol="0" anchor="ctr"/>
          <a:lstStyle/>
          <a:p>
            <a:pPr algn="ctr" defTabSz="685135">
              <a:lnSpc>
                <a:spcPct val="85000"/>
              </a:lnSpc>
              <a:spcBef>
                <a:spcPts val="300"/>
              </a:spcBef>
              <a:buClr>
                <a:srgbClr val="F0AB00"/>
              </a:buClr>
              <a:buSzPct val="80000"/>
            </a:pPr>
            <a:r>
              <a:rPr lang="en-US" sz="1100" b="1" kern="0" dirty="0">
                <a:latin typeface="Segoe UI Light" panose="020B0502040204020203" pitchFamily="34" charset="0"/>
                <a:ea typeface="Arial Unicode MS" pitchFamily="34" charset="-128"/>
                <a:cs typeface="Segoe UI Light" panose="020B0502040204020203" pitchFamily="34" charset="0"/>
              </a:rPr>
              <a:t>2</a:t>
            </a:r>
          </a:p>
          <a:p>
            <a:pPr algn="ctr" defTabSz="685135">
              <a:lnSpc>
                <a:spcPct val="85000"/>
              </a:lnSpc>
              <a:spcBef>
                <a:spcPts val="300"/>
              </a:spcBef>
              <a:buClr>
                <a:srgbClr val="F0AB00"/>
              </a:buClr>
              <a:buSzPct val="80000"/>
            </a:pPr>
            <a:r>
              <a:rPr lang="en-US" sz="1100" kern="0" dirty="0">
                <a:latin typeface="Segoe UI Light" panose="020B0502040204020203" pitchFamily="34" charset="0"/>
                <a:ea typeface="Arial Unicode MS" pitchFamily="34" charset="-128"/>
                <a:cs typeface="Segoe UI Light" panose="020B0502040204020203" pitchFamily="34" charset="0"/>
              </a:rPr>
              <a:t>Order Confirmation</a:t>
            </a:r>
            <a:endParaRPr lang="en-US" sz="1100" kern="0" dirty="0">
              <a:solidFill>
                <a:srgbClr val="FF0000"/>
              </a:solidFill>
              <a:latin typeface="Segoe UI Light" panose="020B0502040204020203" pitchFamily="34" charset="0"/>
              <a:ea typeface="Arial Unicode MS" pitchFamily="34" charset="-128"/>
              <a:cs typeface="Segoe UI Light" panose="020B0502040204020203" pitchFamily="34" charset="0"/>
            </a:endParaRPr>
          </a:p>
        </p:txBody>
      </p:sp>
      <p:sp>
        <p:nvSpPr>
          <p:cNvPr id="43" name="Arrow: Pentagon 42">
            <a:extLst>
              <a:ext uri="{FF2B5EF4-FFF2-40B4-BE49-F238E27FC236}">
                <a16:creationId xmlns:a16="http://schemas.microsoft.com/office/drawing/2014/main" id="{0999C80E-FE46-4C6D-9C34-EEF3771E7F18}"/>
              </a:ext>
            </a:extLst>
          </p:cNvPr>
          <p:cNvSpPr/>
          <p:nvPr/>
        </p:nvSpPr>
        <p:spPr bwMode="gray">
          <a:xfrm flipH="1">
            <a:off x="5967030" y="3429000"/>
            <a:ext cx="1569411" cy="579543"/>
          </a:xfrm>
          <a:prstGeom prst="homePlate">
            <a:avLst/>
          </a:prstGeom>
          <a:solidFill>
            <a:srgbClr val="00B0F0"/>
          </a:solidFill>
          <a:ln w="25400" algn="ctr">
            <a:solidFill>
              <a:srgbClr val="00B0F0"/>
            </a:solidFill>
            <a:miter lim="800000"/>
            <a:headEnd/>
            <a:tailEnd/>
          </a:ln>
        </p:spPr>
        <p:txBody>
          <a:bodyPr lIns="90000" tIns="72000" rIns="90000" bIns="72000" rtlCol="0" anchor="ctr"/>
          <a:lstStyle/>
          <a:p>
            <a:pPr algn="ctr" defTabSz="685135">
              <a:lnSpc>
                <a:spcPct val="85000"/>
              </a:lnSpc>
              <a:spcBef>
                <a:spcPts val="300"/>
              </a:spcBef>
              <a:buClr>
                <a:srgbClr val="F0AB00"/>
              </a:buClr>
              <a:buSzPct val="80000"/>
            </a:pPr>
            <a:r>
              <a:rPr lang="en-US" sz="1100" b="1" kern="0" dirty="0">
                <a:latin typeface="Segoe UI Light" panose="020B0502040204020203" pitchFamily="34" charset="0"/>
                <a:ea typeface="Arial Unicode MS" pitchFamily="34" charset="-128"/>
                <a:cs typeface="Segoe UI Light" panose="020B0502040204020203" pitchFamily="34" charset="0"/>
              </a:rPr>
              <a:t>4</a:t>
            </a:r>
          </a:p>
          <a:p>
            <a:pPr algn="ctr" defTabSz="685135">
              <a:lnSpc>
                <a:spcPct val="85000"/>
              </a:lnSpc>
              <a:spcBef>
                <a:spcPts val="300"/>
              </a:spcBef>
              <a:buClr>
                <a:srgbClr val="F0AB00"/>
              </a:buClr>
              <a:buSzPct val="80000"/>
            </a:pPr>
            <a:r>
              <a:rPr lang="en-US" sz="1100" kern="0" dirty="0">
                <a:latin typeface="Segoe UI Light" panose="020B0502040204020203" pitchFamily="34" charset="0"/>
                <a:ea typeface="Arial Unicode MS" pitchFamily="34" charset="-128"/>
                <a:cs typeface="Segoe UI Light" panose="020B0502040204020203" pitchFamily="34" charset="0"/>
              </a:rPr>
              <a:t>Advanced Shipping Notice</a:t>
            </a:r>
          </a:p>
        </p:txBody>
      </p:sp>
      <p:sp>
        <p:nvSpPr>
          <p:cNvPr id="44" name="Arrow: Pentagon 43">
            <a:extLst>
              <a:ext uri="{FF2B5EF4-FFF2-40B4-BE49-F238E27FC236}">
                <a16:creationId xmlns:a16="http://schemas.microsoft.com/office/drawing/2014/main" id="{616E1F3E-EBE0-4F1B-867C-E780A136A8A6}"/>
              </a:ext>
            </a:extLst>
          </p:cNvPr>
          <p:cNvSpPr/>
          <p:nvPr/>
        </p:nvSpPr>
        <p:spPr bwMode="gray">
          <a:xfrm flipH="1">
            <a:off x="5967030" y="4150550"/>
            <a:ext cx="1569411" cy="579543"/>
          </a:xfrm>
          <a:prstGeom prst="homePlate">
            <a:avLst/>
          </a:prstGeom>
          <a:solidFill>
            <a:srgbClr val="00B0F0"/>
          </a:solidFill>
          <a:ln w="25400" algn="ctr">
            <a:solidFill>
              <a:srgbClr val="00B0F0"/>
            </a:solidFill>
            <a:miter lim="800000"/>
            <a:headEnd/>
            <a:tailEnd/>
          </a:ln>
        </p:spPr>
        <p:txBody>
          <a:bodyPr lIns="90000" tIns="72000" rIns="90000" bIns="72000" rtlCol="0" anchor="ctr"/>
          <a:lstStyle/>
          <a:p>
            <a:pPr algn="ctr" defTabSz="685135">
              <a:lnSpc>
                <a:spcPct val="85000"/>
              </a:lnSpc>
              <a:spcBef>
                <a:spcPts val="300"/>
              </a:spcBef>
              <a:buClr>
                <a:srgbClr val="F0AB00"/>
              </a:buClr>
              <a:buSzPct val="80000"/>
            </a:pPr>
            <a:r>
              <a:rPr lang="en-US" sz="1100" b="1" kern="0" dirty="0">
                <a:latin typeface="Segoe UI Light" panose="020B0502040204020203" pitchFamily="34" charset="0"/>
                <a:ea typeface="Arial Unicode MS" pitchFamily="34" charset="-128"/>
                <a:cs typeface="Segoe UI Light" panose="020B0502040204020203" pitchFamily="34" charset="0"/>
              </a:rPr>
              <a:t>6</a:t>
            </a:r>
          </a:p>
          <a:p>
            <a:pPr algn="ctr" defTabSz="685135">
              <a:lnSpc>
                <a:spcPct val="85000"/>
              </a:lnSpc>
              <a:spcBef>
                <a:spcPts val="300"/>
              </a:spcBef>
              <a:buClr>
                <a:srgbClr val="F0AB00"/>
              </a:buClr>
              <a:buSzPct val="80000"/>
            </a:pPr>
            <a:r>
              <a:rPr lang="en-US" sz="1100" kern="0" dirty="0">
                <a:latin typeface="Segoe UI Light" panose="020B0502040204020203" pitchFamily="34" charset="0"/>
                <a:ea typeface="Arial Unicode MS" pitchFamily="34" charset="-128"/>
                <a:cs typeface="Segoe UI Light" panose="020B0502040204020203" pitchFamily="34" charset="0"/>
              </a:rPr>
              <a:t>Invoice </a:t>
            </a:r>
          </a:p>
        </p:txBody>
      </p:sp>
      <p:sp>
        <p:nvSpPr>
          <p:cNvPr id="45" name="TextBox 44">
            <a:extLst>
              <a:ext uri="{FF2B5EF4-FFF2-40B4-BE49-F238E27FC236}">
                <a16:creationId xmlns:a16="http://schemas.microsoft.com/office/drawing/2014/main" id="{8509153B-1D0F-4387-B5E3-D35580155ECE}"/>
              </a:ext>
            </a:extLst>
          </p:cNvPr>
          <p:cNvSpPr txBox="1"/>
          <p:nvPr/>
        </p:nvSpPr>
        <p:spPr>
          <a:xfrm>
            <a:off x="4384696" y="1999954"/>
            <a:ext cx="318998" cy="153888"/>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buyer</a:t>
            </a:r>
          </a:p>
        </p:txBody>
      </p:sp>
      <p:pic>
        <p:nvPicPr>
          <p:cNvPr id="46" name="Picture 45">
            <a:extLst>
              <a:ext uri="{FF2B5EF4-FFF2-40B4-BE49-F238E27FC236}">
                <a16:creationId xmlns:a16="http://schemas.microsoft.com/office/drawing/2014/main" id="{CC0D86F6-E461-4100-B0B3-14025268B3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2080" y="1629608"/>
            <a:ext cx="500306" cy="346493"/>
          </a:xfrm>
          <a:prstGeom prst="rect">
            <a:avLst/>
          </a:prstGeom>
        </p:spPr>
      </p:pic>
      <p:pic>
        <p:nvPicPr>
          <p:cNvPr id="47" name="Picture 46">
            <a:extLst>
              <a:ext uri="{FF2B5EF4-FFF2-40B4-BE49-F238E27FC236}">
                <a16:creationId xmlns:a16="http://schemas.microsoft.com/office/drawing/2014/main" id="{FA734B2E-4ADD-4A7F-8075-2A981DC815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5897" y="1629608"/>
            <a:ext cx="337256" cy="338186"/>
          </a:xfrm>
          <a:prstGeom prst="rect">
            <a:avLst/>
          </a:prstGeom>
        </p:spPr>
      </p:pic>
      <p:sp>
        <p:nvSpPr>
          <p:cNvPr id="48" name="TextBox 47">
            <a:extLst>
              <a:ext uri="{FF2B5EF4-FFF2-40B4-BE49-F238E27FC236}">
                <a16:creationId xmlns:a16="http://schemas.microsoft.com/office/drawing/2014/main" id="{2F703F3D-B034-44FC-8566-F467FFC40470}"/>
              </a:ext>
            </a:extLst>
          </p:cNvPr>
          <p:cNvSpPr txBox="1"/>
          <p:nvPr/>
        </p:nvSpPr>
        <p:spPr>
          <a:xfrm>
            <a:off x="6707999" y="1998876"/>
            <a:ext cx="447238" cy="153888"/>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supplier</a:t>
            </a:r>
          </a:p>
        </p:txBody>
      </p:sp>
      <p:sp>
        <p:nvSpPr>
          <p:cNvPr id="49" name="Arrow: Pentagon 48">
            <a:extLst>
              <a:ext uri="{FF2B5EF4-FFF2-40B4-BE49-F238E27FC236}">
                <a16:creationId xmlns:a16="http://schemas.microsoft.com/office/drawing/2014/main" id="{C2F6DEFE-0783-44E6-8E52-9F02259FB18A}"/>
              </a:ext>
            </a:extLst>
          </p:cNvPr>
          <p:cNvSpPr/>
          <p:nvPr/>
        </p:nvSpPr>
        <p:spPr bwMode="gray">
          <a:xfrm>
            <a:off x="3883617" y="5286895"/>
            <a:ext cx="1545225" cy="579543"/>
          </a:xfrm>
          <a:prstGeom prst="homePlate">
            <a:avLst/>
          </a:prstGeom>
          <a:solidFill>
            <a:srgbClr val="92D050"/>
          </a:solidFill>
          <a:ln w="25400" algn="ctr">
            <a:solidFill>
              <a:srgbClr val="92D050"/>
            </a:solidFill>
            <a:miter lim="800000"/>
            <a:headEnd/>
            <a:tailEnd/>
          </a:ln>
        </p:spPr>
        <p:txBody>
          <a:bodyPr lIns="90000" tIns="72000" rIns="90000" bIns="72000" rtlCol="0" anchor="ctr"/>
          <a:lstStyle/>
          <a:p>
            <a:pPr algn="ctr" defTabSz="913696">
              <a:spcBef>
                <a:spcPts val="300"/>
              </a:spcBef>
              <a:buClr>
                <a:srgbClr val="F0AB00"/>
              </a:buClr>
              <a:buSzPct val="80000"/>
            </a:pPr>
            <a:r>
              <a:rPr lang="en-US" sz="1100" b="1" kern="0" dirty="0">
                <a:solidFill>
                  <a:srgbClr val="000000"/>
                </a:solidFill>
                <a:latin typeface="Segoe UI Light" panose="020B0502040204020203" pitchFamily="34" charset="0"/>
                <a:ea typeface="Arial Unicode MS" pitchFamily="34" charset="-128"/>
                <a:cs typeface="Segoe UI Light" panose="020B0502040204020203" pitchFamily="34" charset="0"/>
              </a:rPr>
              <a:t>8</a:t>
            </a:r>
          </a:p>
          <a:p>
            <a:pPr algn="ctr" defTabSz="913696">
              <a:spcBef>
                <a:spcPts val="300"/>
              </a:spcBef>
              <a:buClr>
                <a:srgbClr val="F0AB00"/>
              </a:buClr>
              <a:buSzPct val="80000"/>
            </a:pPr>
            <a:r>
              <a:rPr lang="en-US" sz="1100" kern="0" dirty="0">
                <a:solidFill>
                  <a:srgbClr val="000000"/>
                </a:solidFill>
                <a:latin typeface="Segoe UI Light" panose="020B0502040204020203" pitchFamily="34" charset="0"/>
                <a:ea typeface="Arial Unicode MS" pitchFamily="34" charset="-128"/>
                <a:cs typeface="Segoe UI Light" panose="020B0502040204020203" pitchFamily="34" charset="0"/>
              </a:rPr>
              <a:t>Payment Advice</a:t>
            </a:r>
          </a:p>
        </p:txBody>
      </p:sp>
      <p:sp>
        <p:nvSpPr>
          <p:cNvPr id="50" name="Arrow: Pentagon 49">
            <a:extLst>
              <a:ext uri="{FF2B5EF4-FFF2-40B4-BE49-F238E27FC236}">
                <a16:creationId xmlns:a16="http://schemas.microsoft.com/office/drawing/2014/main" id="{4605283D-3540-4143-998A-6E16B96F6962}"/>
              </a:ext>
            </a:extLst>
          </p:cNvPr>
          <p:cNvSpPr/>
          <p:nvPr/>
        </p:nvSpPr>
        <p:spPr bwMode="gray">
          <a:xfrm flipH="1">
            <a:off x="5967030" y="5555975"/>
            <a:ext cx="1569411" cy="579543"/>
          </a:xfrm>
          <a:prstGeom prst="homePlate">
            <a:avLst/>
          </a:prstGeom>
          <a:solidFill>
            <a:srgbClr val="00B0F0"/>
          </a:solidFill>
          <a:ln w="25400" algn="ctr">
            <a:solidFill>
              <a:srgbClr val="00B0F0"/>
            </a:solidFill>
            <a:miter lim="800000"/>
            <a:headEnd/>
            <a:tailEnd/>
          </a:ln>
        </p:spPr>
        <p:txBody>
          <a:bodyPr lIns="90000" tIns="72000" rIns="90000" bIns="72000" rtlCol="0" anchor="ctr"/>
          <a:lstStyle/>
          <a:p>
            <a:pPr algn="ctr" defTabSz="685135">
              <a:lnSpc>
                <a:spcPct val="85000"/>
              </a:lnSpc>
              <a:spcBef>
                <a:spcPts val="300"/>
              </a:spcBef>
              <a:buClr>
                <a:srgbClr val="F0AB00"/>
              </a:buClr>
              <a:buSzPct val="80000"/>
            </a:pPr>
            <a:r>
              <a:rPr lang="en-US" sz="1100" b="1" kern="0" dirty="0">
                <a:latin typeface="Segoe UI Light" panose="020B0502040204020203" pitchFamily="34" charset="0"/>
                <a:ea typeface="Arial Unicode MS" pitchFamily="34" charset="-128"/>
                <a:cs typeface="Segoe UI Light" panose="020B0502040204020203" pitchFamily="34" charset="0"/>
              </a:rPr>
              <a:t>9</a:t>
            </a:r>
          </a:p>
          <a:p>
            <a:pPr algn="ctr" defTabSz="685135">
              <a:lnSpc>
                <a:spcPct val="85000"/>
              </a:lnSpc>
              <a:spcBef>
                <a:spcPts val="300"/>
              </a:spcBef>
              <a:buClr>
                <a:srgbClr val="F0AB00"/>
              </a:buClr>
              <a:buSzPct val="80000"/>
            </a:pPr>
            <a:r>
              <a:rPr lang="en-US" sz="1100" kern="0" dirty="0">
                <a:latin typeface="Segoe UI Light" panose="020B0502040204020203" pitchFamily="34" charset="0"/>
                <a:ea typeface="Arial Unicode MS" pitchFamily="34" charset="-128"/>
                <a:cs typeface="Segoe UI Light" panose="020B0502040204020203" pitchFamily="34" charset="0"/>
              </a:rPr>
              <a:t>Invoice Update </a:t>
            </a:r>
          </a:p>
        </p:txBody>
      </p:sp>
      <p:sp>
        <p:nvSpPr>
          <p:cNvPr id="51" name="Arrow: Pentagon 50">
            <a:extLst>
              <a:ext uri="{FF2B5EF4-FFF2-40B4-BE49-F238E27FC236}">
                <a16:creationId xmlns:a16="http://schemas.microsoft.com/office/drawing/2014/main" id="{34C09A3F-BC7F-49E5-A27F-8BA10884C6EB}"/>
              </a:ext>
            </a:extLst>
          </p:cNvPr>
          <p:cNvSpPr/>
          <p:nvPr/>
        </p:nvSpPr>
        <p:spPr bwMode="gray">
          <a:xfrm>
            <a:off x="3890296" y="3178203"/>
            <a:ext cx="1545225" cy="579543"/>
          </a:xfrm>
          <a:prstGeom prst="homePlate">
            <a:avLst/>
          </a:prstGeom>
          <a:solidFill>
            <a:srgbClr val="92D050"/>
          </a:solidFill>
          <a:ln w="25400" algn="ctr">
            <a:solidFill>
              <a:srgbClr val="92D050"/>
            </a:solidFill>
            <a:miter lim="800000"/>
            <a:headEnd/>
            <a:tailEnd/>
          </a:ln>
        </p:spPr>
        <p:txBody>
          <a:bodyPr lIns="90000" tIns="72000" rIns="90000" bIns="72000" rtlCol="0" anchor="ctr"/>
          <a:lstStyle/>
          <a:p>
            <a:pPr algn="ctr" defTabSz="913696">
              <a:spcBef>
                <a:spcPts val="300"/>
              </a:spcBef>
              <a:buClr>
                <a:srgbClr val="F0AB00"/>
              </a:buClr>
              <a:buSzPct val="80000"/>
            </a:pPr>
            <a:r>
              <a:rPr lang="en-US" sz="1100" b="1" kern="0" dirty="0">
                <a:solidFill>
                  <a:srgbClr val="000000"/>
                </a:solidFill>
                <a:latin typeface="Segoe UI Light" panose="020B0502040204020203" pitchFamily="34" charset="0"/>
                <a:ea typeface="Arial Unicode MS" pitchFamily="34" charset="-128"/>
                <a:cs typeface="Segoe UI Light" panose="020B0502040204020203" pitchFamily="34" charset="0"/>
              </a:rPr>
              <a:t>3</a:t>
            </a:r>
          </a:p>
          <a:p>
            <a:pPr algn="ctr" defTabSz="913696">
              <a:spcBef>
                <a:spcPts val="300"/>
              </a:spcBef>
              <a:buClr>
                <a:srgbClr val="F0AB00"/>
              </a:buClr>
              <a:buSzPct val="80000"/>
            </a:pPr>
            <a:r>
              <a:rPr lang="en-US" sz="1100" kern="0" dirty="0">
                <a:solidFill>
                  <a:srgbClr val="000000"/>
                </a:solidFill>
                <a:latin typeface="Segoe UI Light" panose="020B0502040204020203" pitchFamily="34" charset="0"/>
                <a:ea typeface="Arial Unicode MS" pitchFamily="34" charset="-128"/>
                <a:cs typeface="Segoe UI Light" panose="020B0502040204020203" pitchFamily="34" charset="0"/>
              </a:rPr>
              <a:t>Update Purchase Order</a:t>
            </a:r>
            <a:endParaRPr lang="en-US" kern="0" dirty="0">
              <a:solidFill>
                <a:srgbClr val="000000"/>
              </a:solidFill>
              <a:latin typeface="Segoe UI Light" panose="020B0502040204020203" pitchFamily="34" charset="0"/>
              <a:ea typeface="Arial Unicode MS" pitchFamily="34" charset="-128"/>
              <a:cs typeface="Segoe UI Light" panose="020B0502040204020203" pitchFamily="34" charset="0"/>
            </a:endParaRPr>
          </a:p>
        </p:txBody>
      </p:sp>
    </p:spTree>
    <p:extLst>
      <p:ext uri="{BB962C8B-B14F-4D97-AF65-F5344CB8AC3E}">
        <p14:creationId xmlns:p14="http://schemas.microsoft.com/office/powerpoint/2010/main" val="346680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a:xfrm>
            <a:off x="494556" y="1256106"/>
            <a:ext cx="10170352" cy="4716000"/>
          </a:xfrm>
        </p:spPr>
        <p:txBody>
          <a:bodyPr vert="horz" lIns="0" tIns="0" rIns="0" bIns="0" rtlCol="0" anchor="t">
            <a:normAutofit/>
          </a:bodyPr>
          <a:lstStyle/>
          <a:p>
            <a:pPr>
              <a:spcBef>
                <a:spcPts val="600"/>
              </a:spcBef>
            </a:pPr>
            <a:r>
              <a:rPr lang="en-US" sz="1300" dirty="0"/>
              <a:t>Ariba Network allows supplier to work in different modes.</a:t>
            </a:r>
          </a:p>
          <a:p>
            <a:pPr marL="285750" indent="-285750">
              <a:spcBef>
                <a:spcPts val="600"/>
              </a:spcBef>
              <a:buFont typeface="Arial" panose="020B0604020202020204" pitchFamily="34" charset="0"/>
              <a:buChar char="•"/>
            </a:pPr>
            <a:r>
              <a:rPr lang="en-US" sz="1300" b="1" dirty="0">
                <a:solidFill>
                  <a:schemeClr val="accent1"/>
                </a:solidFill>
              </a:rPr>
              <a:t>Portal:</a:t>
            </a:r>
            <a:r>
              <a:rPr lang="en-US" sz="1300" b="1" dirty="0"/>
              <a:t> </a:t>
            </a:r>
            <a:r>
              <a:rPr lang="en-US" sz="1300" dirty="0"/>
              <a:t>The Supplier works online through a Web Browser. Data entry can be on screen or using download and upload functionality.</a:t>
            </a:r>
          </a:p>
          <a:p>
            <a:pPr>
              <a:spcBef>
                <a:spcPts val="600"/>
              </a:spcBef>
            </a:pPr>
            <a:endParaRPr lang="en-US" sz="1300" dirty="0">
              <a:solidFill>
                <a:srgbClr val="FFFF00"/>
              </a:solidFill>
            </a:endParaRPr>
          </a:p>
        </p:txBody>
      </p:sp>
      <p:sp>
        <p:nvSpPr>
          <p:cNvPr id="4" name="Title"/>
          <p:cNvSpPr>
            <a:spLocks noGrp="1"/>
          </p:cNvSpPr>
          <p:nvPr>
            <p:ph type="title"/>
          </p:nvPr>
        </p:nvSpPr>
        <p:spPr>
          <a:xfrm>
            <a:off x="503870" y="504761"/>
            <a:ext cx="11183564" cy="369204"/>
          </a:xfrm>
        </p:spPr>
        <p:txBody>
          <a:bodyPr/>
          <a:lstStyle/>
          <a:p>
            <a:r>
              <a:rPr lang="en-US" dirty="0"/>
              <a:t>Different Modes of Integration/ Automation</a:t>
            </a:r>
          </a:p>
        </p:txBody>
      </p:sp>
    </p:spTree>
    <p:extLst>
      <p:ext uri="{BB962C8B-B14F-4D97-AF65-F5344CB8AC3E}">
        <p14:creationId xmlns:p14="http://schemas.microsoft.com/office/powerpoint/2010/main" val="331040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a:xfrm>
            <a:off x="504856" y="708987"/>
            <a:ext cx="11182288" cy="677108"/>
          </a:xfrm>
        </p:spPr>
        <p:txBody>
          <a:bodyPr/>
          <a:lstStyle/>
          <a:p>
            <a:r>
              <a:rPr lang="en-US" sz="3600">
                <a:solidFill>
                  <a:schemeClr val="accent1"/>
                </a:solidFill>
              </a:rPr>
              <a:t>Order Collaboration Portal User Interaction</a:t>
            </a:r>
            <a:br>
              <a:rPr lang="en-US" sz="3800">
                <a:solidFill>
                  <a:schemeClr val="accent1"/>
                </a:solidFill>
              </a:rPr>
            </a:br>
            <a:r>
              <a:rPr lang="en-US" sz="2800"/>
              <a:t>In this Chapter You Will Learn About …</a:t>
            </a:r>
            <a:endParaRPr lang="en-US" sz="2800" dirty="0">
              <a:solidFill>
                <a:schemeClr val="accent1"/>
              </a:solidFill>
            </a:endParaRPr>
          </a:p>
        </p:txBody>
      </p:sp>
      <p:graphicFrame>
        <p:nvGraphicFramePr>
          <p:cNvPr id="5" name="TextBox 2">
            <a:extLst>
              <a:ext uri="{FF2B5EF4-FFF2-40B4-BE49-F238E27FC236}">
                <a16:creationId xmlns:a16="http://schemas.microsoft.com/office/drawing/2014/main" id="{F3B8DC61-0036-4955-BC19-B5E391AFBD51}"/>
              </a:ext>
            </a:extLst>
          </p:cNvPr>
          <p:cNvGraphicFramePr/>
          <p:nvPr>
            <p:extLst>
              <p:ext uri="{D42A27DB-BD31-4B8C-83A1-F6EECF244321}">
                <p14:modId xmlns:p14="http://schemas.microsoft.com/office/powerpoint/2010/main" val="1347634075"/>
              </p:ext>
            </p:extLst>
          </p:nvPr>
        </p:nvGraphicFramePr>
        <p:xfrm>
          <a:off x="503869" y="1620000"/>
          <a:ext cx="11182288" cy="471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7348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Chevron 15">
            <a:extLst>
              <a:ext uri="{FF2B5EF4-FFF2-40B4-BE49-F238E27FC236}">
                <a16:creationId xmlns:a16="http://schemas.microsoft.com/office/drawing/2014/main" id="{C327D783-66C2-451B-9B7A-3C77A4938EF9}"/>
              </a:ext>
            </a:extLst>
          </p:cNvPr>
          <p:cNvSpPr/>
          <p:nvPr/>
        </p:nvSpPr>
        <p:spPr bwMode="gray">
          <a:xfrm>
            <a:off x="8050839" y="2090874"/>
            <a:ext cx="2756312" cy="1133066"/>
          </a:xfrm>
          <a:prstGeom prst="chevron">
            <a:avLst/>
          </a:prstGeom>
          <a:solidFill>
            <a:schemeClr val="accent1"/>
          </a:solidFill>
          <a:ln w="25400" algn="ctr">
            <a:solidFill>
              <a:schemeClr val="accent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200" b="1"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14" name="Arrow: Chevron 13">
            <a:extLst>
              <a:ext uri="{FF2B5EF4-FFF2-40B4-BE49-F238E27FC236}">
                <a16:creationId xmlns:a16="http://schemas.microsoft.com/office/drawing/2014/main" id="{13700B60-84D2-4D22-83B5-F0F4C91B47DD}"/>
              </a:ext>
            </a:extLst>
          </p:cNvPr>
          <p:cNvSpPr/>
          <p:nvPr/>
        </p:nvSpPr>
        <p:spPr bwMode="gray">
          <a:xfrm>
            <a:off x="5633617" y="2090874"/>
            <a:ext cx="2756312" cy="1133066"/>
          </a:xfrm>
          <a:prstGeom prst="chevron">
            <a:avLst/>
          </a:prstGeom>
          <a:solidFill>
            <a:schemeClr val="accent1"/>
          </a:solidFill>
          <a:ln w="25400" algn="ctr">
            <a:solidFill>
              <a:schemeClr val="accent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200" b="1"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13" name="Arrow: Chevron 12">
            <a:extLst>
              <a:ext uri="{FF2B5EF4-FFF2-40B4-BE49-F238E27FC236}">
                <a16:creationId xmlns:a16="http://schemas.microsoft.com/office/drawing/2014/main" id="{FF09221E-1AB5-4327-A9B8-D469D02C67A0}"/>
              </a:ext>
            </a:extLst>
          </p:cNvPr>
          <p:cNvSpPr/>
          <p:nvPr/>
        </p:nvSpPr>
        <p:spPr bwMode="gray">
          <a:xfrm>
            <a:off x="3197212" y="2067809"/>
            <a:ext cx="2756312" cy="1133066"/>
          </a:xfrm>
          <a:prstGeom prst="chevron">
            <a:avLst/>
          </a:prstGeom>
          <a:solidFill>
            <a:schemeClr val="accent1"/>
          </a:solidFill>
          <a:ln w="25400" algn="ctr">
            <a:solidFill>
              <a:schemeClr val="accent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200" b="1"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4" name="Title"/>
          <p:cNvSpPr>
            <a:spLocks noGrp="1"/>
          </p:cNvSpPr>
          <p:nvPr>
            <p:ph type="title"/>
          </p:nvPr>
        </p:nvSpPr>
        <p:spPr>
          <a:xfrm>
            <a:off x="504218" y="532753"/>
            <a:ext cx="11183564" cy="369204"/>
          </a:xfrm>
        </p:spPr>
        <p:txBody>
          <a:bodyPr/>
          <a:lstStyle/>
          <a:p>
            <a:r>
              <a:rPr lang="en-US" dirty="0"/>
              <a:t>Order Collaboration Portal Interaction</a:t>
            </a:r>
          </a:p>
        </p:txBody>
      </p:sp>
      <p:sp>
        <p:nvSpPr>
          <p:cNvPr id="3" name="Arrow: Chevron 2">
            <a:extLst>
              <a:ext uri="{FF2B5EF4-FFF2-40B4-BE49-F238E27FC236}">
                <a16:creationId xmlns:a16="http://schemas.microsoft.com/office/drawing/2014/main" id="{BC8F0CB5-DC2F-4413-817D-D4102EA6834A}"/>
              </a:ext>
            </a:extLst>
          </p:cNvPr>
          <p:cNvSpPr/>
          <p:nvPr/>
        </p:nvSpPr>
        <p:spPr bwMode="gray">
          <a:xfrm>
            <a:off x="779990" y="2058088"/>
            <a:ext cx="2756312" cy="1133066"/>
          </a:xfrm>
          <a:prstGeom prst="chevron">
            <a:avLst/>
          </a:prstGeom>
          <a:solidFill>
            <a:schemeClr val="accent1"/>
          </a:solidFill>
          <a:ln w="25400" algn="ctr">
            <a:solidFill>
              <a:schemeClr val="accent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hlinkClick r:id="rId3" action="ppaction://hlinksldjump">
                  <a:extLst>
                    <a:ext uri="{A12FA001-AC4F-418D-AE19-62706E023703}">
                      <ahyp:hlinkClr xmlns:ahyp="http://schemas.microsoft.com/office/drawing/2018/hyperlinkcolor" val="tx"/>
                    </a:ext>
                  </a:extLst>
                </a:hlinkClick>
              </a:rPr>
              <a:t>Purchase Order</a:t>
            </a:r>
            <a:endParaRPr kumimoji="0" lang="en-US" sz="1200" b="1"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endParaRPr>
          </a:p>
        </p:txBody>
      </p:sp>
      <p:sp>
        <p:nvSpPr>
          <p:cNvPr id="4" name="TextBox 3">
            <a:extLst>
              <a:ext uri="{FF2B5EF4-FFF2-40B4-BE49-F238E27FC236}">
                <a16:creationId xmlns:a16="http://schemas.microsoft.com/office/drawing/2014/main" id="{C4890A1C-D981-4AE3-A260-177C1B0D6F9B}"/>
              </a:ext>
            </a:extLst>
          </p:cNvPr>
          <p:cNvSpPr txBox="1"/>
          <p:nvPr/>
        </p:nvSpPr>
        <p:spPr>
          <a:xfrm>
            <a:off x="3847415" y="2513066"/>
            <a:ext cx="1524260" cy="6001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a:ea typeface="+mn-ea"/>
                <a:cs typeface="+mn-cs"/>
                <a:hlinkClick r:id="rId4" action="ppaction://hlinksldjump">
                  <a:extLst>
                    <a:ext uri="{A12FA001-AC4F-418D-AE19-62706E023703}">
                      <ahyp:hlinkClr xmlns:ahyp="http://schemas.microsoft.com/office/drawing/2018/hyperlinkcolor" val="tx"/>
                    </a:ext>
                  </a:extLst>
                </a:hlinkClick>
              </a:rPr>
              <a:t>Order Confirmation</a:t>
            </a:r>
            <a:endParaRPr kumimoji="0" lang="en-US" sz="1200" b="1" i="0" u="none" strike="noStrike" kern="0" cap="none" spc="0" normalizeH="0" baseline="0" noProof="0" dirty="0">
              <a:ln>
                <a:noFill/>
              </a:ln>
              <a:solidFill>
                <a:schemeClr val="bg1"/>
              </a:solidFill>
              <a:effectLst/>
              <a:uLnTx/>
              <a:uFillTx/>
              <a:latin typeface="Arial"/>
              <a:ea typeface="+mn-ea"/>
              <a:cs typeface="+mn-cs"/>
            </a:endParaRPr>
          </a:p>
          <a:p>
            <a:pPr marL="0" marR="0" lvl="0" indent="0" algn="l"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sp>
        <p:nvSpPr>
          <p:cNvPr id="12" name="TextBox 11">
            <a:extLst>
              <a:ext uri="{FF2B5EF4-FFF2-40B4-BE49-F238E27FC236}">
                <a16:creationId xmlns:a16="http://schemas.microsoft.com/office/drawing/2014/main" id="{6A5E13D0-D7E7-4534-8804-33EB55A2DD44}"/>
              </a:ext>
            </a:extLst>
          </p:cNvPr>
          <p:cNvSpPr txBox="1"/>
          <p:nvPr/>
        </p:nvSpPr>
        <p:spPr>
          <a:xfrm>
            <a:off x="8750493" y="2472741"/>
            <a:ext cx="1524260"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a:hlinkClick r:id="rId5" action="ppaction://hlinksldjump">
                  <a:extLst>
                    <a:ext uri="{A12FA001-AC4F-418D-AE19-62706E023703}">
                      <ahyp:hlinkClr xmlns:ahyp="http://schemas.microsoft.com/office/drawing/2018/hyperlinkcolor" val="tx"/>
                    </a:ext>
                  </a:extLst>
                </a:hlinkClick>
              </a:rPr>
              <a:t>Finished Goods Receipt</a:t>
            </a:r>
            <a:endParaRPr kumimoji="0" lang="en-US" sz="18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endParaRPr>
          </a:p>
        </p:txBody>
      </p:sp>
      <p:sp>
        <p:nvSpPr>
          <p:cNvPr id="7" name="TextBox 6">
            <a:extLst>
              <a:ext uri="{FF2B5EF4-FFF2-40B4-BE49-F238E27FC236}">
                <a16:creationId xmlns:a16="http://schemas.microsoft.com/office/drawing/2014/main" id="{68DEF984-E543-427F-970B-0BFEE7583F4D}"/>
              </a:ext>
            </a:extLst>
          </p:cNvPr>
          <p:cNvSpPr txBox="1"/>
          <p:nvPr/>
        </p:nvSpPr>
        <p:spPr>
          <a:xfrm>
            <a:off x="6314088" y="2466899"/>
            <a:ext cx="1474809" cy="64633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1" i="0"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hlinkClick r:id="rId6" action="ppaction://hlinksldjump">
                  <a:extLst>
                    <a:ext uri="{A12FA001-AC4F-418D-AE19-62706E023703}">
                      <ahyp:hlinkClr xmlns:ahyp="http://schemas.microsoft.com/office/drawing/2018/hyperlinkcolor" val="tx"/>
                    </a:ext>
                  </a:extLst>
                </a:hlinkClick>
              </a:rPr>
              <a:t>Advanced Shipping Notification</a:t>
            </a:r>
            <a:endParaRPr kumimoji="0" lang="en-US" sz="1200" b="1" i="0"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200" b="1" i="0" u="sng" strike="noStrike" kern="0" cap="none" spc="0" normalizeH="0" baseline="0" noProof="0" dirty="0" err="1">
              <a:ln>
                <a:noFill/>
              </a:ln>
              <a:solidFill>
                <a:srgbClr val="FFFFFF"/>
              </a:solidFill>
              <a:effectLst/>
              <a:uLnTx/>
              <a:uFillTx/>
              <a:latin typeface="Arial"/>
              <a:ea typeface="Arial Unicode MS" pitchFamily="34" charset="-128"/>
              <a:cs typeface="Arial Unicode MS" pitchFamily="34" charset="-128"/>
            </a:endParaRPr>
          </a:p>
        </p:txBody>
      </p:sp>
      <p:sp>
        <p:nvSpPr>
          <p:cNvPr id="2" name="TextBox 1">
            <a:hlinkClick r:id="rId7" action="ppaction://hlinksldjump"/>
            <a:extLst>
              <a:ext uri="{FF2B5EF4-FFF2-40B4-BE49-F238E27FC236}">
                <a16:creationId xmlns:a16="http://schemas.microsoft.com/office/drawing/2014/main" id="{6A8AA2FD-53DD-4CED-AB05-CF38C6718E2E}"/>
              </a:ext>
            </a:extLst>
          </p:cNvPr>
          <p:cNvSpPr txBox="1"/>
          <p:nvPr/>
        </p:nvSpPr>
        <p:spPr>
          <a:xfrm>
            <a:off x="1004229" y="3313448"/>
            <a:ext cx="2307834" cy="877163"/>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600"/>
              </a:spcBef>
              <a:spcAft>
                <a:spcPct val="0"/>
              </a:spcAft>
              <a:buClr>
                <a:srgbClr val="F0AB00"/>
              </a:buClr>
              <a:buSzPct val="80000"/>
              <a:buFontTx/>
              <a:buNone/>
              <a:tabLst/>
              <a:defRPr/>
            </a:pPr>
            <a:r>
              <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hlinkClick r:id="rId7" action="ppaction://hlinksldjump">
                  <a:extLst>
                    <a:ext uri="{A12FA001-AC4F-418D-AE19-62706E023703}">
                      <ahyp:hlinkClr xmlns:ahyp="http://schemas.microsoft.com/office/drawing/2018/hyperlinkcolor" val="tx"/>
                    </a:ext>
                  </a:extLst>
                </a:hlinkClick>
              </a:rPr>
              <a:t>General Considerations</a:t>
            </a:r>
            <a:endPar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endParaRPr>
          </a:p>
          <a:p>
            <a:pPr marL="0" marR="0" lvl="0" indent="0" algn="l" defTabSz="914400" rtl="0" eaLnBrk="1" fontAlgn="base" latinLnBrk="0" hangingPunct="1">
              <a:lnSpc>
                <a:spcPct val="100000"/>
              </a:lnSpc>
              <a:spcBef>
                <a:spcPts val="600"/>
              </a:spcBef>
              <a:spcAft>
                <a:spcPct val="0"/>
              </a:spcAft>
              <a:buClr>
                <a:srgbClr val="F0AB00"/>
              </a:buClr>
              <a:buSzPct val="80000"/>
              <a:buFontTx/>
              <a:buNone/>
              <a:tabLst/>
              <a:defRPr/>
            </a:pPr>
            <a:r>
              <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hlinkClick r:id="rId8" action="ppaction://hlinksldjump">
                  <a:extLst>
                    <a:ext uri="{A12FA001-AC4F-418D-AE19-62706E023703}">
                      <ahyp:hlinkClr xmlns:ahyp="http://schemas.microsoft.com/office/drawing/2018/hyperlinkcolor" val="tx"/>
                    </a:ext>
                  </a:extLst>
                </a:hlinkClick>
              </a:rPr>
              <a:t>Search and Identify the PO</a:t>
            </a:r>
            <a:endPar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endParaRPr>
          </a:p>
          <a:p>
            <a:pPr marL="0" marR="0" lvl="0" indent="0" algn="l" defTabSz="914400" rtl="0" eaLnBrk="1" fontAlgn="base" latinLnBrk="0" hangingPunct="1">
              <a:lnSpc>
                <a:spcPct val="100000"/>
              </a:lnSpc>
              <a:spcBef>
                <a:spcPts val="600"/>
              </a:spcBef>
              <a:spcAft>
                <a:spcPct val="0"/>
              </a:spcAft>
              <a:buClr>
                <a:srgbClr val="F0AB00"/>
              </a:buClr>
              <a:buSzPct val="80000"/>
              <a:buFontTx/>
              <a:buNone/>
              <a:tabLst/>
              <a:defRPr/>
            </a:pPr>
            <a:r>
              <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hlinkClick r:id="rId9" action="ppaction://hlinksldjump">
                  <a:extLst>
                    <a:ext uri="{A12FA001-AC4F-418D-AE19-62706E023703}">
                      <ahyp:hlinkClr xmlns:ahyp="http://schemas.microsoft.com/office/drawing/2018/hyperlinkcolor" val="tx"/>
                    </a:ext>
                  </a:extLst>
                </a:hlinkClick>
              </a:rPr>
              <a:t>View PO Details</a:t>
            </a:r>
            <a:endPar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endParaRPr>
          </a:p>
          <a:p>
            <a:pPr marL="0" marR="0" lvl="0" indent="0" algn="l" defTabSz="914400" rtl="0" eaLnBrk="1" fontAlgn="base" latinLnBrk="0" hangingPunct="1">
              <a:lnSpc>
                <a:spcPct val="100000"/>
              </a:lnSpc>
              <a:spcBef>
                <a:spcPts val="600"/>
              </a:spcBef>
              <a:spcAft>
                <a:spcPct val="0"/>
              </a:spcAft>
              <a:buClr>
                <a:srgbClr val="F0AB00"/>
              </a:buClr>
              <a:buSzPct val="80000"/>
              <a:buFontTx/>
              <a:buNone/>
              <a:tabLst/>
              <a:defRPr/>
            </a:pPr>
            <a:r>
              <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hlinkClick r:id="rId10" action="ppaction://hlinksldjump">
                  <a:extLst>
                    <a:ext uri="{A12FA001-AC4F-418D-AE19-62706E023703}">
                      <ahyp:hlinkClr xmlns:ahyp="http://schemas.microsoft.com/office/drawing/2018/hyperlinkcolor" val="tx"/>
                    </a:ext>
                  </a:extLst>
                </a:hlinkClick>
              </a:rPr>
              <a:t>PO Content</a:t>
            </a:r>
            <a:endPar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endParaRPr>
          </a:p>
        </p:txBody>
      </p:sp>
      <p:sp>
        <p:nvSpPr>
          <p:cNvPr id="17" name="TextBox 16">
            <a:hlinkClick r:id="rId7" action="ppaction://hlinksldjump"/>
            <a:extLst>
              <a:ext uri="{FF2B5EF4-FFF2-40B4-BE49-F238E27FC236}">
                <a16:creationId xmlns:a16="http://schemas.microsoft.com/office/drawing/2014/main" id="{E42D6633-2323-4213-B645-896EAFC75A96}"/>
              </a:ext>
            </a:extLst>
          </p:cNvPr>
          <p:cNvSpPr txBox="1"/>
          <p:nvPr/>
        </p:nvSpPr>
        <p:spPr>
          <a:xfrm>
            <a:off x="3421451" y="3313448"/>
            <a:ext cx="2307834" cy="2069797"/>
          </a:xfrm>
          <a:prstGeom prst="rect">
            <a:avLst/>
          </a:prstGeom>
          <a:noFill/>
        </p:spPr>
        <p:txBody>
          <a:bodyPr wrap="square" lIns="0" tIns="0" rIns="0" bIns="0" rtlCol="0" anchor="t">
            <a:spAutoFit/>
          </a:bodyPr>
          <a:lstStyle/>
          <a:p>
            <a:pPr marL="0" marR="0" lvl="0" indent="0" algn="l" defTabSz="914400" rtl="0" eaLnBrk="1" fontAlgn="base" latinLnBrk="0" hangingPunct="1">
              <a:lnSpc>
                <a:spcPct val="100000"/>
              </a:lnSpc>
              <a:spcBef>
                <a:spcPts val="600"/>
              </a:spcBef>
              <a:buClr>
                <a:srgbClr val="F0AB00"/>
              </a:buClr>
              <a:buSzPct val="80000"/>
              <a:buFontTx/>
              <a:buNone/>
              <a:tabLst/>
              <a:defRPr/>
            </a:pPr>
            <a:r>
              <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hlinkClick r:id="rId11" action="ppaction://hlinksldjump">
                  <a:extLst>
                    <a:ext uri="{A12FA001-AC4F-418D-AE19-62706E023703}">
                      <ahyp:hlinkClr xmlns:ahyp="http://schemas.microsoft.com/office/drawing/2018/hyperlinkcolor" val="tx"/>
                    </a:ext>
                  </a:extLst>
                </a:hlinkClick>
              </a:rPr>
              <a:t>General Considerations</a:t>
            </a:r>
            <a:endPar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endParaRPr>
          </a:p>
          <a:p>
            <a:pPr marL="0" marR="0" lvl="0" indent="0" algn="l" defTabSz="914400" rtl="0" eaLnBrk="1" fontAlgn="base" latinLnBrk="0" hangingPunct="1">
              <a:lnSpc>
                <a:spcPct val="100000"/>
              </a:lnSpc>
              <a:spcBef>
                <a:spcPts val="600"/>
              </a:spcBef>
              <a:buClr>
                <a:srgbClr val="F0AB00"/>
              </a:buClr>
              <a:buSzPct val="80000"/>
              <a:buFontTx/>
              <a:buNone/>
              <a:tabLst/>
              <a:defRPr/>
            </a:pPr>
            <a:r>
              <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hlinkClick r:id="rId12" action="ppaction://hlinksldjump">
                  <a:extLst>
                    <a:ext uri="{A12FA001-AC4F-418D-AE19-62706E023703}">
                      <ahyp:hlinkClr xmlns:ahyp="http://schemas.microsoft.com/office/drawing/2018/hyperlinkcolor" val="tx"/>
                    </a:ext>
                  </a:extLst>
                </a:hlinkClick>
              </a:rPr>
              <a:t>Allowed Actions</a:t>
            </a:r>
            <a:endPar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endParaRPr>
          </a:p>
          <a:p>
            <a:pPr marL="0" marR="0" lvl="0" indent="0" algn="l" defTabSz="914400" rtl="0" eaLnBrk="1" fontAlgn="base" latinLnBrk="0" hangingPunct="1">
              <a:lnSpc>
                <a:spcPct val="100000"/>
              </a:lnSpc>
              <a:spcBef>
                <a:spcPts val="600"/>
              </a:spcBef>
              <a:buClr>
                <a:srgbClr val="F0AB00"/>
              </a:buClr>
              <a:buSzPct val="80000"/>
              <a:buFontTx/>
              <a:buNone/>
              <a:tabLst/>
              <a:defRPr/>
            </a:pPr>
            <a:r>
              <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hlinkClick r:id="rId13" action="ppaction://hlinksldjump">
                  <a:extLst>
                    <a:ext uri="{A12FA001-AC4F-418D-AE19-62706E023703}">
                      <ahyp:hlinkClr xmlns:ahyp="http://schemas.microsoft.com/office/drawing/2018/hyperlinkcolor" val="tx"/>
                    </a:ext>
                  </a:extLst>
                </a:hlinkClick>
              </a:rPr>
              <a:t>Manage Individual PO</a:t>
            </a:r>
            <a:endPar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endParaRPr>
          </a:p>
          <a:p>
            <a:pPr marL="0" marR="0" lvl="0" indent="0" algn="l" defTabSz="914400" rtl="0" eaLnBrk="1" fontAlgn="base" latinLnBrk="0" hangingPunct="1">
              <a:lnSpc>
                <a:spcPct val="100000"/>
              </a:lnSpc>
              <a:spcBef>
                <a:spcPts val="600"/>
              </a:spcBef>
              <a:buClr>
                <a:srgbClr val="F0AB00"/>
              </a:buClr>
              <a:buSzPct val="80000"/>
              <a:buFontTx/>
              <a:buNone/>
              <a:tabLst/>
              <a:defRPr/>
            </a:pPr>
            <a:r>
              <a:rPr lang="en-US" sz="1050" u="sng" kern="0" dirty="0">
                <a:latin typeface="Arial"/>
                <a:ea typeface="Arial Unicode MS"/>
                <a:cs typeface="Arial Unicode MS"/>
                <a:hlinkClick r:id="rId14" action="ppaction://hlinksldjump">
                  <a:extLst>
                    <a:ext uri="{A12FA001-AC4F-418D-AE19-62706E023703}">
                      <ahyp:hlinkClr xmlns:ahyp="http://schemas.microsoft.com/office/drawing/2018/hyperlinkcolor" val="tx"/>
                    </a:ext>
                  </a:extLst>
                </a:hlinkClick>
              </a:rPr>
              <a:t>Reconfirmation</a:t>
            </a:r>
            <a:endParaRPr lang="en-US" sz="1050" u="sng" kern="0" dirty="0">
              <a:latin typeface="Arial"/>
              <a:ea typeface="Arial Unicode MS" pitchFamily="34" charset="-128"/>
              <a:cs typeface="Arial Unicode MS" pitchFamily="34" charset="-128"/>
            </a:endParaRPr>
          </a:p>
          <a:p>
            <a:pPr marL="0" marR="0" lvl="0" indent="0" algn="l" defTabSz="914400" rtl="0" eaLnBrk="1" fontAlgn="base" latinLnBrk="0" hangingPunct="1">
              <a:lnSpc>
                <a:spcPct val="100000"/>
              </a:lnSpc>
              <a:spcBef>
                <a:spcPts val="600"/>
              </a:spcBef>
              <a:buClr>
                <a:srgbClr val="F0AB00"/>
              </a:buClr>
              <a:buSzPct val="80000"/>
              <a:buFontTx/>
              <a:buNone/>
              <a:tabLst/>
              <a:defRPr/>
            </a:pPr>
            <a:r>
              <a:rPr lang="en-US" sz="1050" u="sng" kern="0" dirty="0">
                <a:latin typeface="Arial"/>
                <a:ea typeface="Arial Unicode MS" pitchFamily="34" charset="-128"/>
                <a:cs typeface="Arial Unicode MS" pitchFamily="34" charset="-128"/>
                <a:hlinkClick r:id="rId15" action="ppaction://hlinksldjump">
                  <a:extLst>
                    <a:ext uri="{A12FA001-AC4F-418D-AE19-62706E023703}">
                      <ahyp:hlinkClr xmlns:ahyp="http://schemas.microsoft.com/office/drawing/2018/hyperlinkcolor" val="tx"/>
                    </a:ext>
                  </a:extLst>
                </a:hlinkClick>
              </a:rPr>
              <a:t>Reconfirmation via Mass Upload</a:t>
            </a:r>
            <a:endParaRPr lang="en-US" sz="1050" u="sng" kern="0" dirty="0">
              <a:latin typeface="Arial"/>
              <a:ea typeface="Arial Unicode MS" pitchFamily="34" charset="-128"/>
              <a:cs typeface="Arial Unicode MS" pitchFamily="34" charset="-128"/>
            </a:endParaRPr>
          </a:p>
          <a:p>
            <a:pPr lvl="0" fontAlgn="base">
              <a:spcBef>
                <a:spcPts val="600"/>
              </a:spcBef>
              <a:buClr>
                <a:srgbClr val="F0AB00"/>
              </a:buClr>
              <a:buSzPct val="80000"/>
            </a:pPr>
            <a:r>
              <a:rPr lang="en-US" sz="1050" u="sng" dirty="0">
                <a:hlinkClick r:id="rId16" action="ppaction://hlinksldjump">
                  <a:extLst>
                    <a:ext uri="{A12FA001-AC4F-418D-AE19-62706E023703}">
                      <ahyp:hlinkClr xmlns:ahyp="http://schemas.microsoft.com/office/drawing/2018/hyperlinkcolor" val="tx"/>
                    </a:ext>
                  </a:extLst>
                </a:hlinkClick>
              </a:rPr>
              <a:t>Review Submitted OC’s</a:t>
            </a:r>
            <a:endParaRPr lang="en-US" sz="1050" u="sng" dirty="0"/>
          </a:p>
          <a:p>
            <a:pPr fontAlgn="base">
              <a:spcBef>
                <a:spcPts val="600"/>
              </a:spcBef>
              <a:buClr>
                <a:srgbClr val="F0AB00"/>
              </a:buClr>
              <a:buSzPct val="80000"/>
            </a:pPr>
            <a:r>
              <a:rPr lang="en-US" sz="1050" u="sng" kern="0" dirty="0">
                <a:ea typeface="Arial Unicode MS" pitchFamily="34" charset="-128"/>
                <a:cs typeface="Arial Unicode MS" pitchFamily="34" charset="-128"/>
                <a:hlinkClick r:id="rId17" action="ppaction://hlinksldjump">
                  <a:extLst>
                    <a:ext uri="{A12FA001-AC4F-418D-AE19-62706E023703}">
                      <ahyp:hlinkClr xmlns:ahyp="http://schemas.microsoft.com/office/drawing/2018/hyperlinkcolor" val="tx"/>
                    </a:ext>
                  </a:extLst>
                </a:hlinkClick>
              </a:rPr>
              <a:t>Tolerances</a:t>
            </a:r>
            <a:endParaRPr lang="en-US" sz="1050" u="sng" kern="0" dirty="0">
              <a:ea typeface="Arial Unicode MS" pitchFamily="34" charset="-128"/>
              <a:cs typeface="Arial Unicode MS" pitchFamily="34" charset="-128"/>
            </a:endParaRPr>
          </a:p>
          <a:p>
            <a:pPr fontAlgn="base">
              <a:spcBef>
                <a:spcPts val="600"/>
              </a:spcBef>
              <a:buClr>
                <a:srgbClr val="F0AB00"/>
              </a:buClr>
              <a:buSzPct val="80000"/>
            </a:pPr>
            <a:r>
              <a:rPr lang="en-US" sz="1050" u="sng" kern="0" dirty="0">
                <a:ea typeface="Arial Unicode MS" pitchFamily="34" charset="-128"/>
                <a:cs typeface="Arial Unicode MS" pitchFamily="34" charset="-128"/>
                <a:hlinkClick r:id="rId18" action="ppaction://hlinksldjump">
                  <a:extLst>
                    <a:ext uri="{A12FA001-AC4F-418D-AE19-62706E023703}">
                      <ahyp:hlinkClr xmlns:ahyp="http://schemas.microsoft.com/office/drawing/2018/hyperlinkcolor" val="tx"/>
                    </a:ext>
                  </a:extLst>
                </a:hlinkClick>
              </a:rPr>
              <a:t>OC Content</a:t>
            </a:r>
            <a:endParaRPr lang="en-US" sz="1050" u="sng" kern="0" dirty="0">
              <a:ea typeface="Arial Unicode MS" pitchFamily="34" charset="-128"/>
              <a:cs typeface="Arial Unicode MS" pitchFamily="34" charset="-128"/>
            </a:endParaRPr>
          </a:p>
          <a:p>
            <a:pPr lvl="0" fontAlgn="base">
              <a:spcBef>
                <a:spcPts val="600"/>
              </a:spcBef>
              <a:buClr>
                <a:srgbClr val="F0AB00"/>
              </a:buClr>
              <a:buSzPct val="80000"/>
            </a:pPr>
            <a:endPar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endParaRPr>
          </a:p>
        </p:txBody>
      </p:sp>
      <p:sp>
        <p:nvSpPr>
          <p:cNvPr id="18" name="TextBox 17">
            <a:hlinkClick r:id="rId7" action="ppaction://hlinksldjump"/>
            <a:extLst>
              <a:ext uri="{FF2B5EF4-FFF2-40B4-BE49-F238E27FC236}">
                <a16:creationId xmlns:a16="http://schemas.microsoft.com/office/drawing/2014/main" id="{36059943-AE2D-4C38-925D-7E4807338954}"/>
              </a:ext>
            </a:extLst>
          </p:cNvPr>
          <p:cNvSpPr txBox="1"/>
          <p:nvPr/>
        </p:nvSpPr>
        <p:spPr>
          <a:xfrm>
            <a:off x="6096000" y="3389259"/>
            <a:ext cx="2307834" cy="1592744"/>
          </a:xfrm>
          <a:prstGeom prst="rect">
            <a:avLst/>
          </a:prstGeom>
          <a:noFill/>
        </p:spPr>
        <p:txBody>
          <a:bodyPr wrap="square" lIns="0" tIns="0" rIns="0" bIns="0" rtlCol="0" anchor="t">
            <a:spAutoFit/>
          </a:bodyPr>
          <a:lstStyle/>
          <a:p>
            <a:pPr marL="0" marR="0" lvl="0" indent="0" algn="l" defTabSz="914400" rtl="0" eaLnBrk="1" fontAlgn="base" latinLnBrk="0" hangingPunct="1">
              <a:lnSpc>
                <a:spcPct val="100000"/>
              </a:lnSpc>
              <a:spcBef>
                <a:spcPts val="600"/>
              </a:spcBef>
              <a:buClr>
                <a:srgbClr val="F0AB00"/>
              </a:buClr>
              <a:buSzPct val="80000"/>
              <a:buFontTx/>
              <a:buNone/>
              <a:tabLst/>
              <a:defRPr/>
            </a:pPr>
            <a:r>
              <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hlinkClick r:id="rId19" action="ppaction://hlinksldjump">
                  <a:extLst>
                    <a:ext uri="{A12FA001-AC4F-418D-AE19-62706E023703}">
                      <ahyp:hlinkClr xmlns:ahyp="http://schemas.microsoft.com/office/drawing/2018/hyperlinkcolor" val="tx"/>
                    </a:ext>
                  </a:extLst>
                </a:hlinkClick>
              </a:rPr>
              <a:t>General Considerations</a:t>
            </a:r>
            <a:endPar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endParaRPr>
          </a:p>
          <a:p>
            <a:pPr marL="0" marR="0" lvl="0" indent="0" algn="l" defTabSz="914400" rtl="0" eaLnBrk="1" fontAlgn="base" latinLnBrk="0" hangingPunct="1">
              <a:lnSpc>
                <a:spcPct val="100000"/>
              </a:lnSpc>
              <a:spcBef>
                <a:spcPts val="600"/>
              </a:spcBef>
              <a:buClr>
                <a:srgbClr val="F0AB00"/>
              </a:buClr>
              <a:buSzPct val="80000"/>
              <a:buFontTx/>
              <a:buNone/>
              <a:tabLst/>
              <a:defRPr/>
            </a:pPr>
            <a:r>
              <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hlinkClick r:id="rId20" action="ppaction://hlinksldjump">
                  <a:extLst>
                    <a:ext uri="{A12FA001-AC4F-418D-AE19-62706E023703}">
                      <ahyp:hlinkClr xmlns:ahyp="http://schemas.microsoft.com/office/drawing/2018/hyperlinkcolor" val="tx"/>
                    </a:ext>
                  </a:extLst>
                </a:hlinkClick>
              </a:rPr>
              <a:t>Allowed Actions</a:t>
            </a:r>
            <a:endPar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endParaRPr>
          </a:p>
          <a:p>
            <a:pPr lvl="0" fontAlgn="base">
              <a:spcBef>
                <a:spcPts val="600"/>
              </a:spcBef>
              <a:buClr>
                <a:srgbClr val="F0AB00"/>
              </a:buClr>
              <a:buSzPct val="80000"/>
              <a:defRPr/>
            </a:pPr>
            <a:r>
              <a:rPr lang="en-US" sz="1050" u="sng" kern="0" dirty="0">
                <a:ea typeface="Arial Unicode MS" pitchFamily="34" charset="-128"/>
                <a:cs typeface="Arial Unicode MS" pitchFamily="34" charset="-128"/>
                <a:hlinkClick r:id="rId19" action="ppaction://hlinksldjump">
                  <a:extLst>
                    <a:ext uri="{A12FA001-AC4F-418D-AE19-62706E023703}">
                      <ahyp:hlinkClr xmlns:ahyp="http://schemas.microsoft.com/office/drawing/2018/hyperlinkcolor" val="tx"/>
                    </a:ext>
                  </a:extLst>
                </a:hlinkClick>
              </a:rPr>
              <a:t>Manage Individual PO</a:t>
            </a:r>
            <a:endParaRPr lang="en-US" sz="1050" u="sng" kern="0" dirty="0">
              <a:ea typeface="Arial Unicode MS" pitchFamily="34" charset="-128"/>
              <a:cs typeface="Arial Unicode MS" pitchFamily="34" charset="-128"/>
            </a:endParaRPr>
          </a:p>
          <a:p>
            <a:pPr lvl="0" fontAlgn="base">
              <a:spcBef>
                <a:spcPts val="600"/>
              </a:spcBef>
              <a:buClr>
                <a:srgbClr val="F0AB00"/>
              </a:buClr>
              <a:buSzPct val="80000"/>
              <a:defRPr/>
            </a:pPr>
            <a:r>
              <a:rPr lang="en-US" sz="1050" u="sng" kern="0" dirty="0">
                <a:latin typeface="Arial"/>
                <a:ea typeface="Arial Unicode MS"/>
                <a:cs typeface="Arial Unicode MS"/>
                <a:hlinkClick r:id="rId21" action="ppaction://hlinksldjump">
                  <a:extLst>
                    <a:ext uri="{A12FA001-AC4F-418D-AE19-62706E023703}">
                      <ahyp:hlinkClr xmlns:ahyp="http://schemas.microsoft.com/office/drawing/2018/hyperlinkcolor" val="tx"/>
                    </a:ext>
                  </a:extLst>
                </a:hlinkClick>
              </a:rPr>
              <a:t>Review Submitted ASN</a:t>
            </a:r>
            <a:endParaRPr lang="en-US" sz="1050" u="sng" kern="0" dirty="0">
              <a:latin typeface="Arial"/>
              <a:ea typeface="Arial Unicode MS" pitchFamily="34" charset="-128"/>
              <a:cs typeface="Arial Unicode MS" pitchFamily="34" charset="-128"/>
            </a:endParaRPr>
          </a:p>
          <a:p>
            <a:pPr fontAlgn="base">
              <a:spcBef>
                <a:spcPts val="600"/>
              </a:spcBef>
              <a:buClr>
                <a:srgbClr val="F0AB00"/>
              </a:buClr>
              <a:buSzPct val="80000"/>
              <a:defRPr/>
            </a:pPr>
            <a:r>
              <a:rPr lang="en-US" sz="1050" u="sng" kern="0" dirty="0">
                <a:latin typeface="Arial"/>
                <a:ea typeface="Arial Unicode MS" pitchFamily="34" charset="-128"/>
                <a:cs typeface="Arial Unicode MS" pitchFamily="34" charset="-128"/>
                <a:hlinkClick r:id="rId22" action="ppaction://hlinksldjump">
                  <a:extLst>
                    <a:ext uri="{A12FA001-AC4F-418D-AE19-62706E023703}">
                      <ahyp:hlinkClr xmlns:ahyp="http://schemas.microsoft.com/office/drawing/2018/hyperlinkcolor" val="tx"/>
                    </a:ext>
                  </a:extLst>
                </a:hlinkClick>
              </a:rPr>
              <a:t>Download ASN Report</a:t>
            </a:r>
            <a:endParaRPr lang="en-US" sz="1050" u="sng" kern="0" dirty="0">
              <a:latin typeface="Arial"/>
              <a:ea typeface="Arial Unicode MS" pitchFamily="34" charset="-128"/>
              <a:cs typeface="Arial Unicode MS" pitchFamily="34" charset="-128"/>
            </a:endParaRPr>
          </a:p>
          <a:p>
            <a:pPr fontAlgn="base">
              <a:spcBef>
                <a:spcPts val="600"/>
              </a:spcBef>
              <a:buClr>
                <a:srgbClr val="F0AB00"/>
              </a:buClr>
              <a:buSzPct val="80000"/>
              <a:defRPr/>
            </a:pPr>
            <a:r>
              <a:rPr lang="en-US" sz="1050" u="sng" kern="0" dirty="0">
                <a:ea typeface="Arial Unicode MS" pitchFamily="34" charset="-128"/>
                <a:hlinkClick r:id="rId23" action="ppaction://hlinksldjump">
                  <a:extLst>
                    <a:ext uri="{A12FA001-AC4F-418D-AE19-62706E023703}">
                      <ahyp:hlinkClr xmlns:ahyp="http://schemas.microsoft.com/office/drawing/2018/hyperlinkcolor" val="tx"/>
                    </a:ext>
                  </a:extLst>
                </a:hlinkClick>
              </a:rPr>
              <a:t>Tolerance</a:t>
            </a:r>
            <a:endParaRPr lang="en-US" sz="1050" u="sng" kern="0" dirty="0">
              <a:ea typeface="Arial Unicode MS" pitchFamily="34" charset="-128"/>
              <a:cs typeface="Arial Unicode MS" pitchFamily="34" charset="-128"/>
            </a:endParaRPr>
          </a:p>
          <a:p>
            <a:pPr fontAlgn="base">
              <a:spcBef>
                <a:spcPts val="600"/>
              </a:spcBef>
              <a:buClr>
                <a:srgbClr val="F0AB00"/>
              </a:buClr>
              <a:buSzPct val="80000"/>
            </a:pPr>
            <a:r>
              <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hlinkClick r:id="rId24" action="ppaction://hlinksldjump">
                  <a:extLst>
                    <a:ext uri="{A12FA001-AC4F-418D-AE19-62706E023703}">
                      <ahyp:hlinkClr xmlns:ahyp="http://schemas.microsoft.com/office/drawing/2018/hyperlinkcolor" val="tx"/>
                    </a:ext>
                  </a:extLst>
                </a:hlinkClick>
              </a:rPr>
              <a:t>ASN Content</a:t>
            </a:r>
            <a:endParaRPr lang="en-US" sz="1050" u="sng" dirty="0"/>
          </a:p>
        </p:txBody>
      </p:sp>
      <p:sp>
        <p:nvSpPr>
          <p:cNvPr id="19" name="TextBox 18">
            <a:hlinkClick r:id="rId7" action="ppaction://hlinksldjump"/>
            <a:extLst>
              <a:ext uri="{FF2B5EF4-FFF2-40B4-BE49-F238E27FC236}">
                <a16:creationId xmlns:a16="http://schemas.microsoft.com/office/drawing/2014/main" id="{EF1F7693-5402-41F2-9207-E25FDADE7540}"/>
              </a:ext>
            </a:extLst>
          </p:cNvPr>
          <p:cNvSpPr txBox="1"/>
          <p:nvPr/>
        </p:nvSpPr>
        <p:spPr>
          <a:xfrm>
            <a:off x="8485597" y="3373531"/>
            <a:ext cx="2307834" cy="400110"/>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600"/>
              </a:spcBef>
              <a:spcAft>
                <a:spcPct val="0"/>
              </a:spcAft>
              <a:buClr>
                <a:srgbClr val="F0AB00"/>
              </a:buClr>
              <a:buSzPct val="80000"/>
              <a:buFontTx/>
              <a:buNone/>
              <a:tabLst/>
              <a:defRPr/>
            </a:pPr>
            <a:r>
              <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hlinkClick r:id="rId25" action="ppaction://hlinksldjump">
                  <a:extLst>
                    <a:ext uri="{A12FA001-AC4F-418D-AE19-62706E023703}">
                      <ahyp:hlinkClr xmlns:ahyp="http://schemas.microsoft.com/office/drawing/2018/hyperlinkcolor" val="tx"/>
                    </a:ext>
                  </a:extLst>
                </a:hlinkClick>
              </a:rPr>
              <a:t>Arrow Energy Document </a:t>
            </a:r>
            <a:r>
              <a:rPr kumimoji="0" lang="en-US" sz="1050" b="0" i="0" u="sng"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hlinkClick r:id="rId25" action="ppaction://hlinksldjump">
                  <a:extLst>
                    <a:ext uri="{A12FA001-AC4F-418D-AE19-62706E023703}">
                      <ahyp:hlinkClr xmlns:ahyp="http://schemas.microsoft.com/office/drawing/2018/hyperlinkcolor" val="tx"/>
                    </a:ext>
                  </a:extLst>
                </a:hlinkClick>
              </a:rPr>
              <a:t>Review</a:t>
            </a:r>
            <a:endParaRPr kumimoji="0" lang="en-US" sz="1050" b="0" i="0" u="sng"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a:p>
            <a:pPr marL="0" marR="0" lvl="0" indent="0" algn="l" defTabSz="914400" rtl="0" eaLnBrk="1" fontAlgn="base" latinLnBrk="0" hangingPunct="1">
              <a:lnSpc>
                <a:spcPct val="100000"/>
              </a:lnSpc>
              <a:spcBef>
                <a:spcPts val="600"/>
              </a:spcBef>
              <a:spcAft>
                <a:spcPct val="0"/>
              </a:spcAft>
              <a:buClr>
                <a:srgbClr val="F0AB00"/>
              </a:buClr>
              <a:buSzPct val="80000"/>
              <a:buFontTx/>
              <a:buNone/>
              <a:tabLst/>
              <a:defRPr/>
            </a:pPr>
            <a:r>
              <a:rPr lang="en-US" sz="1050" u="sng" kern="0" dirty="0">
                <a:latin typeface="Arial"/>
                <a:ea typeface="Arial Unicode MS" pitchFamily="34" charset="-128"/>
                <a:cs typeface="Arial Unicode MS" pitchFamily="34" charset="-128"/>
                <a:hlinkClick r:id="rId26" action="ppaction://hlinksldjump">
                  <a:extLst>
                    <a:ext uri="{A12FA001-AC4F-418D-AE19-62706E023703}">
                      <ahyp:hlinkClr xmlns:ahyp="http://schemas.microsoft.com/office/drawing/2018/hyperlinkcolor" val="tx"/>
                    </a:ext>
                  </a:extLst>
                </a:hlinkClick>
              </a:rPr>
              <a:t>GR Content</a:t>
            </a:r>
            <a:endParaRPr kumimoji="0" lang="en-US" sz="1050" b="0" i="0" u="sng" strike="noStrike" kern="0" cap="none" spc="0" normalizeH="0" baseline="0" noProof="0" dirty="0">
              <a:ln>
                <a:noFill/>
              </a:ln>
              <a:effectLst/>
              <a:uLnTx/>
              <a:uFillTx/>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3602749482"/>
      </p:ext>
    </p:extLst>
  </p:cSld>
  <p:clrMapOvr>
    <a:masterClrMapping/>
  </p:clrMapOvr>
</p:sld>
</file>

<file path=ppt/theme/theme1.xml><?xml version="1.0" encoding="utf-8"?>
<a:theme xmlns:a="http://schemas.openxmlformats.org/drawingml/2006/main" name="SAP Ariba 2020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0_16x9_white" id="{26F69DB5-EC42-7C43-8DB3-A24871AD838A}" vid="{575079F9-F693-284C-B0E2-F5F49C6F9C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Application xmlns="http://www.sap.com/cof/ao/powerpoint/application">
  <com.sap.ip.bi.pioneer>
    <Version>4</Version>
    <AAO_Revision>2.4.1.65132</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Application xmlns="http://www.sap.com/cof/powerpoint/application">
  <Version>2</Version>
  <Revision>2.4.1.65132</Revision>
</Application>
</file>

<file path=customXml/item4.xml><?xml version="1.0" encoding="utf-8"?>
<ct:contentTypeSchema xmlns:ct="http://schemas.microsoft.com/office/2006/metadata/contentType" xmlns:ma="http://schemas.microsoft.com/office/2006/metadata/properties/metaAttributes" ct:_="" ma:_="" ma:contentTypeName="Document" ma:contentTypeID="0x01010038E364AA5541B243BCCE77CB752FDC2E" ma:contentTypeVersion="30" ma:contentTypeDescription="Create a new document." ma:contentTypeScope="" ma:versionID="25b59003ae7956b2773079b92f6516f2">
  <xsd:schema xmlns:xsd="http://www.w3.org/2001/XMLSchema" xmlns:xs="http://www.w3.org/2001/XMLSchema" xmlns:p="http://schemas.microsoft.com/office/2006/metadata/properties" xmlns:ns2="a3a38c1a-87e1-48c2-a099-c91bafe64cf6" xmlns:ns3="4ab90146-97a3-44c2-8b2d-92177b424e91" targetNamespace="http://schemas.microsoft.com/office/2006/metadata/properties" ma:root="true" ma:fieldsID="4b4ae924e20a91989d7a172a6152f2f6" ns2:_="" ns3:_="">
    <xsd:import namespace="a3a38c1a-87e1-48c2-a099-c91bafe64cf6"/>
    <xsd:import namespace="4ab90146-97a3-44c2-8b2d-92177b424e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a38c1a-87e1-48c2-a099-c91bafe64c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5" nillable="true" ma:displayName="Length (seconds)" ma:hidden="true" ma:internalName="MediaLengthInSeconds" ma:readOnly="true">
      <xsd:simpleType>
        <xsd:restriction base="dms:Unknown"/>
      </xsd:simpleType>
    </xsd:element>
    <xsd:element name="MediaServiceAutoTags" ma:index="16" nillable="true" ma:displayName="Tags" ma:hidden="true" ma:internalName="MediaServiceAutoTags"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b90146-97a3-44c2-8b2d-92177b424e91"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CE0305-AF8B-4BCE-8D17-C089E88FBB1C}">
  <ds:schemaRefs>
    <ds:schemaRef ds:uri="http://www.sap.com/cof/ao/powerpoint/application"/>
  </ds:schemaRefs>
</ds:datastoreItem>
</file>

<file path=customXml/itemProps2.xml><?xml version="1.0" encoding="utf-8"?>
<ds:datastoreItem xmlns:ds="http://schemas.openxmlformats.org/officeDocument/2006/customXml" ds:itemID="{1A910B05-A6D2-4046-8DB0-2B2B62144B03}">
  <ds:schemaRefs>
    <ds:schemaRef ds:uri="http://purl.org/dc/terms/"/>
    <ds:schemaRef ds:uri="http://schemas.openxmlformats.org/package/2006/metadata/core-properties"/>
    <ds:schemaRef ds:uri="http://purl.org/dc/dcmitype/"/>
    <ds:schemaRef ds:uri="a3a38c1a-87e1-48c2-a099-c91bafe64cf6"/>
    <ds:schemaRef ds:uri="http://schemas.microsoft.com/office/2006/documentManagement/types"/>
    <ds:schemaRef ds:uri="http://schemas.microsoft.com/office/2006/metadata/properties"/>
    <ds:schemaRef ds:uri="http://schemas.microsoft.com/office/infopath/2007/PartnerControls"/>
    <ds:schemaRef ds:uri="4ab90146-97a3-44c2-8b2d-92177b424e91"/>
    <ds:schemaRef ds:uri="http://www.w3.org/XML/1998/namespace"/>
    <ds:schemaRef ds:uri="http://purl.org/dc/elements/1.1/"/>
  </ds:schemaRefs>
</ds:datastoreItem>
</file>

<file path=customXml/itemProps3.xml><?xml version="1.0" encoding="utf-8"?>
<ds:datastoreItem xmlns:ds="http://schemas.openxmlformats.org/officeDocument/2006/customXml" ds:itemID="{1F996577-1EBB-46AA-9D87-5371D51EC6AC}">
  <ds:schemaRefs>
    <ds:schemaRef ds:uri="http://www.sap.com/cof/powerpoint/application"/>
  </ds:schemaRefs>
</ds:datastoreItem>
</file>

<file path=customXml/itemProps4.xml><?xml version="1.0" encoding="utf-8"?>
<ds:datastoreItem xmlns:ds="http://schemas.openxmlformats.org/officeDocument/2006/customXml" ds:itemID="{51D8398A-300F-4971-B8CA-76F932B4DC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a38c1a-87e1-48c2-a099-c91bafe64cf6"/>
    <ds:schemaRef ds:uri="4ab90146-97a3-44c2-8b2d-92177b424e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6751C93B-7D1A-4B88-9338-773B552555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47220</TotalTime>
  <Words>7959</Words>
  <Application>Microsoft Office PowerPoint</Application>
  <PresentationFormat>Widescreen</PresentationFormat>
  <Paragraphs>1132</Paragraphs>
  <Slides>57</Slides>
  <Notes>51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SAP Ariba 2020 16x9 white</vt:lpstr>
      <vt:lpstr>SAP SCC Order Collaboration Supplier Training Guide</vt:lpstr>
      <vt:lpstr>Agenda</vt:lpstr>
      <vt:lpstr>Order Collaboration In this Chapter You Will Learn About …</vt:lpstr>
      <vt:lpstr>Introduction</vt:lpstr>
      <vt:lpstr>PO Collaboration Documents</vt:lpstr>
      <vt:lpstr>PO Collaboration Workflow Diagram</vt:lpstr>
      <vt:lpstr>Different Modes of Integration/ Automation</vt:lpstr>
      <vt:lpstr>Order Collaboration Portal User Interaction In this Chapter You Will Learn About …</vt:lpstr>
      <vt:lpstr>Order Collaboration Portal Interaction</vt:lpstr>
      <vt:lpstr>Purchase Order In this Chapter You Will Learn About … </vt:lpstr>
      <vt:lpstr>Purchase Order General Considerations</vt:lpstr>
      <vt:lpstr>Purchase Order Search and Identify the PO (From the Workbench)</vt:lpstr>
      <vt:lpstr>Purchase Order Search and Identify the PO (From the Orders Tab)</vt:lpstr>
      <vt:lpstr>PowerPoint Presentation</vt:lpstr>
      <vt:lpstr>PowerPoint Presentation</vt:lpstr>
      <vt:lpstr>PowerPoint Presentation</vt:lpstr>
      <vt:lpstr>PowerPoint Presentation</vt:lpstr>
      <vt:lpstr>PowerPoint Presentation</vt:lpstr>
      <vt:lpstr>Order Confirmation In this Chapter You Will Learn About …</vt:lpstr>
      <vt:lpstr>Order Confirmation General Considerations</vt:lpstr>
      <vt:lpstr>Order Confirmation Allowed Actions  </vt:lpstr>
      <vt:lpstr>Order Confirmation Allowed Actions</vt:lpstr>
      <vt:lpstr>Order Confirmation Manage Individual PO – Confirm Entire Order  </vt:lpstr>
      <vt:lpstr>Order Confirmation Manage Individual PO – Reject Entire Order</vt:lpstr>
      <vt:lpstr>Order Confirmation Manage Individual PO – Update Line Items</vt:lpstr>
      <vt:lpstr>PowerPoint Presentation</vt:lpstr>
      <vt:lpstr>PowerPoint Presentation</vt:lpstr>
      <vt:lpstr>PowerPoint Presentation</vt:lpstr>
      <vt:lpstr>PowerPoint Presentation</vt:lpstr>
      <vt:lpstr>PowerPoint Presentation</vt:lpstr>
      <vt:lpstr>PowerPoint Presentation</vt:lpstr>
      <vt:lpstr>Order Confirmation Tolerances  </vt:lpstr>
      <vt:lpstr>Order Confirmation Tolerances</vt:lpstr>
      <vt:lpstr>PowerPoint Presentation</vt:lpstr>
      <vt:lpstr>Advanced Shipping Notification In this Chapter You Will Learn About …</vt:lpstr>
      <vt:lpstr>Advanced Shipping Notification General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Advanced Shipping Notification Review Submitted ASN</vt:lpstr>
      <vt:lpstr>Advanced Shipping Notification Download ASN Report</vt:lpstr>
      <vt:lpstr>Advanced Shipping Notification Tolerances</vt:lpstr>
      <vt:lpstr>Advanced Shipping Notification ASN Content</vt:lpstr>
      <vt:lpstr>Finished Goods Receipt In this Chapter You Will Learn About …</vt:lpstr>
      <vt:lpstr>Finished Good Receipt Arrow Energy Document Review</vt:lpstr>
      <vt:lpstr>Finished Good Receipt GR Content</vt:lpstr>
      <vt:lpstr>PowerPoint Presentation</vt:lpstr>
      <vt:lpstr>Purchase Order Statuses</vt:lpstr>
      <vt:lpstr>Purchase Order Routing Status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Release / Version</dc:title>
  <dc:creator>Smalianchuk, Volha</dc:creator>
  <cp:lastModifiedBy>Alphonse Legoria</cp:lastModifiedBy>
  <cp:revision>1040</cp:revision>
  <dcterms:created xsi:type="dcterms:W3CDTF">2019-04-04T12:59:15Z</dcterms:created>
  <dcterms:modified xsi:type="dcterms:W3CDTF">2022-01-20T00:13:39Z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0x01010038E364AA5541B243BCCE77CB752FDC2E</vt:lpwstr>
  </property>
</Properties>
</file>