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2" r:id="rId3"/>
  </p:sldMasterIdLst>
  <p:notesMasterIdLst>
    <p:notesMasterId r:id="rId32"/>
  </p:notesMasterIdLst>
  <p:sldIdLst>
    <p:sldId id="256" r:id="rId4"/>
    <p:sldId id="372" r:id="rId5"/>
    <p:sldId id="352" r:id="rId6"/>
    <p:sldId id="423" r:id="rId7"/>
    <p:sldId id="257" r:id="rId8"/>
    <p:sldId id="258" r:id="rId9"/>
    <p:sldId id="259" r:id="rId10"/>
    <p:sldId id="260" r:id="rId11"/>
    <p:sldId id="261" r:id="rId12"/>
    <p:sldId id="379" r:id="rId13"/>
    <p:sldId id="380" r:id="rId14"/>
    <p:sldId id="399" r:id="rId15"/>
    <p:sldId id="355" r:id="rId16"/>
    <p:sldId id="414" r:id="rId17"/>
    <p:sldId id="357" r:id="rId18"/>
    <p:sldId id="358" r:id="rId19"/>
    <p:sldId id="402" r:id="rId20"/>
    <p:sldId id="318" r:id="rId21"/>
    <p:sldId id="415" r:id="rId22"/>
    <p:sldId id="384" r:id="rId23"/>
    <p:sldId id="413" r:id="rId24"/>
    <p:sldId id="417" r:id="rId25"/>
    <p:sldId id="418" r:id="rId26"/>
    <p:sldId id="419" r:id="rId27"/>
    <p:sldId id="420" r:id="rId28"/>
    <p:sldId id="421" r:id="rId29"/>
    <p:sldId id="422" r:id="rId30"/>
    <p:sldId id="375"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isig-Toro, Kylie" initials="PK" lastIdx="1" clrIdx="0">
    <p:extLst>
      <p:ext uri="{19B8F6BF-5375-455C-9EA6-DF929625EA0E}">
        <p15:presenceInfo xmlns:p15="http://schemas.microsoft.com/office/powerpoint/2012/main" userId="S-1-5-21-74642-3284969411-2123768488-263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DFBC"/>
    <a:srgbClr val="BCC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6402" autoAdjust="0"/>
  </p:normalViewPr>
  <p:slideViewPr>
    <p:cSldViewPr>
      <p:cViewPr varScale="1">
        <p:scale>
          <a:sx n="91" d="100"/>
          <a:sy n="91" d="100"/>
        </p:scale>
        <p:origin x="208" y="624"/>
      </p:cViewPr>
      <p:guideLst>
        <p:guide orient="horz" pos="2160"/>
        <p:guide pos="3840"/>
      </p:guideLst>
    </p:cSldViewPr>
  </p:slideViewPr>
  <p:outlineViewPr>
    <p:cViewPr>
      <p:scale>
        <a:sx n="33" d="100"/>
        <a:sy n="33" d="100"/>
      </p:scale>
      <p:origin x="0" y="1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16T21:37:16.567"/>
    </inkml:context>
    <inkml:brush xml:id="br0">
      <inkml:brushProperty name="width" value="0.21167" units="cm"/>
      <inkml:brushProperty name="height" value="0.21167" units="cm"/>
      <inkml:brushProperty name="color" value="#FFFFFF"/>
      <inkml:brushProperty name="ignorePressure" value="1"/>
    </inkml:brush>
  </inkml:definitions>
  <inkml:trace contextRef="#ctx0" brushRef="#br0">607 294,'0'3,"-11"2,-8 0,-8-1,-7-1,-5-1,0-2,2 1,5-1,4 0,2-1,2 1,2 0,0 0,0 0,1 0,-1 0,0 0,0 0,0 0,-4 0,-5 0,-1 0,12 0,14 4,15 5,10 0,9 0,4 1,4 0,0 1,-3 3,-3-1,-7 1,-22-2,-19-6,-17-5,-8-2,1-2,14 1,17 0,17 1,11 0,7 0,11 1,-1-4,-14-1,-14-3,-15-1,5-3,14 2,17 2,12-2,6 1,8 2,-2 3,-6 1,-3 2,-16 0,-16 1,-18 1,-15-1,-11 1,1 3,12 5,15 4,15 5,-1-2,-13-2,-14-5,-11-3,-8-3,-5-2,1-1,4-1,4 0,9-11,7-19,8-19,5-16,4-9,-2 2,-1 8,1 24,1 26,0 19,1 17,1 9,0 6,0 1,0 2,0-2,0 1,0-7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1424A-73FA-4D33-806C-C57BD3837AEF}" type="datetimeFigureOut">
              <a:rPr lang="en-AU" smtClean="0"/>
              <a:t>31/5/2023</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D0C68-A4B7-4DE9-917D-7A26E755CC62}" type="slidenum">
              <a:rPr lang="en-AU" smtClean="0"/>
              <a:t>‹#›</a:t>
            </a:fld>
            <a:endParaRPr lang="en-AU" dirty="0"/>
          </a:p>
        </p:txBody>
      </p:sp>
    </p:spTree>
    <p:extLst>
      <p:ext uri="{BB962C8B-B14F-4D97-AF65-F5344CB8AC3E}">
        <p14:creationId xmlns:p14="http://schemas.microsoft.com/office/powerpoint/2010/main" val="344111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4D0C68-A4B7-4DE9-917D-7A26E755CC62}" type="slidenum">
              <a:rPr lang="en-AU" smtClean="0"/>
              <a:t>1</a:t>
            </a:fld>
            <a:endParaRPr lang="en-AU" dirty="0"/>
          </a:p>
        </p:txBody>
      </p:sp>
    </p:spTree>
    <p:extLst>
      <p:ext uri="{BB962C8B-B14F-4D97-AF65-F5344CB8AC3E}">
        <p14:creationId xmlns:p14="http://schemas.microsoft.com/office/powerpoint/2010/main" val="170374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250618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14609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
        <p:nvSpPr>
          <p:cNvPr id="9" name="Slide Image Placeholder 8"/>
          <p:cNvSpPr>
            <a:spLocks noGrp="1" noRot="1" noChangeAspect="1"/>
          </p:cNvSpPr>
          <p:nvPr>
            <p:ph type="sldImg"/>
          </p:nvPr>
        </p:nvSpPr>
        <p:spPr>
          <a:xfrm>
            <a:off x="244475" y="655638"/>
            <a:ext cx="6161088" cy="3465512"/>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1351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7451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355931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152641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
        <p:nvSpPr>
          <p:cNvPr id="9" name="Slide Image Placeholder 8"/>
          <p:cNvSpPr>
            <a:spLocks noGrp="1" noRot="1" noChangeAspect="1"/>
          </p:cNvSpPr>
          <p:nvPr>
            <p:ph type="sldImg"/>
          </p:nvPr>
        </p:nvSpPr>
        <p:spPr>
          <a:xfrm>
            <a:off x="244475" y="655638"/>
            <a:ext cx="6161088" cy="3465512"/>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898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399567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401570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214075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246063" y="655638"/>
            <a:ext cx="6157912" cy="3465512"/>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3076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dirty="0"/>
          </a:p>
        </p:txBody>
      </p:sp>
    </p:spTree>
    <p:extLst>
      <p:ext uri="{BB962C8B-B14F-4D97-AF65-F5344CB8AC3E}">
        <p14:creationId xmlns:p14="http://schemas.microsoft.com/office/powerpoint/2010/main" val="353765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202637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
        <p:nvSpPr>
          <p:cNvPr id="9" name="Slide Image Placeholder 8"/>
          <p:cNvSpPr>
            <a:spLocks noGrp="1" noRot="1" noChangeAspect="1"/>
          </p:cNvSpPr>
          <p:nvPr>
            <p:ph type="sldImg"/>
          </p:nvPr>
        </p:nvSpPr>
        <p:spPr>
          <a:xfrm>
            <a:off x="244475" y="655638"/>
            <a:ext cx="6161088" cy="3465512"/>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7404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9" name="Slide Image Placeholder 8"/>
          <p:cNvSpPr>
            <a:spLocks noGrp="1" noRot="1" noChangeAspect="1"/>
          </p:cNvSpPr>
          <p:nvPr>
            <p:ph type="sldImg"/>
          </p:nvPr>
        </p:nvSpPr>
        <p:spPr>
          <a:xfrm>
            <a:off x="165100" y="658813"/>
            <a:ext cx="6194425" cy="3484562"/>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4291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314890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51545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42755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
        <p:nvSpPr>
          <p:cNvPr id="9" name="Slide Image Placeholder 8"/>
          <p:cNvSpPr>
            <a:spLocks noGrp="1" noRot="1" noChangeAspect="1"/>
          </p:cNvSpPr>
          <p:nvPr>
            <p:ph type="sldImg"/>
          </p:nvPr>
        </p:nvSpPr>
        <p:spPr>
          <a:xfrm>
            <a:off x="165100" y="658813"/>
            <a:ext cx="6194425" cy="3484562"/>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3114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341219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2070296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p.com/corporate-en/legal/copyright/index.epx" TargetMode="External"/><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p.com/corporate-en/legal/copyright/index.epx" TargetMode="External"/><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3916" y="0"/>
            <a:ext cx="11542194" cy="2519417"/>
          </a:xfrm>
          <a:prstGeom prst="rect">
            <a:avLst/>
          </a:prstGeom>
          <a:solidFill>
            <a:schemeClr val="bg1">
              <a:alpha val="75000"/>
            </a:schemeClr>
          </a:solidFill>
          <a:ln w="6350"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877" y="324000"/>
            <a:ext cx="10617235" cy="923116"/>
          </a:xfrm>
        </p:spPr>
        <p:txBody>
          <a:bodyPr anchor="t" anchorCtr="0">
            <a:noAutofit/>
          </a:bodyPr>
          <a:lstStyle>
            <a:lvl1pPr>
              <a:defRPr sz="5998">
                <a:solidFill>
                  <a:schemeClr val="tx1"/>
                </a:solidFill>
              </a:defRPr>
            </a:lvl1pPr>
          </a:lstStyle>
          <a:p>
            <a:r>
              <a:rPr lang="en-US" dirty="0"/>
              <a:t>Short Presentation Title</a:t>
            </a:r>
          </a:p>
        </p:txBody>
      </p:sp>
      <p:sp>
        <p:nvSpPr>
          <p:cNvPr id="5" name="Rectangle 4"/>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877" y="1511650"/>
            <a:ext cx="10617235" cy="276935"/>
          </a:xfrm>
        </p:spPr>
        <p:txBody>
          <a:bodyPr anchor="b" anchorCtr="0">
            <a:sp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7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sz="1799" dirty="0"/>
              <a:t>Speaker’s Name, SAP / Month 00, 2016</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77" y="2115040"/>
            <a:ext cx="1477181" cy="28793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
        <p:nvSpPr>
          <p:cNvPr id="10" name="Rectangle 9"/>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 name="Rectangle 8"/>
          <p:cNvSpPr/>
          <p:nvPr userDrawn="1"/>
        </p:nvSpPr>
        <p:spPr bwMode="white">
          <a:xfrm>
            <a:off x="323916" y="6535738"/>
            <a:ext cx="11542194" cy="324000"/>
          </a:xfrm>
          <a:prstGeom prst="rect">
            <a:avLst/>
          </a:prstGeom>
          <a:solidFill>
            <a:schemeClr val="tx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 name="TextBox 12"/>
          <p:cNvSpPr txBox="1"/>
          <p:nvPr userDrawn="1"/>
        </p:nvSpPr>
        <p:spPr bwMode="black">
          <a:xfrm>
            <a:off x="323832" y="6638773"/>
            <a:ext cx="4923072" cy="153808"/>
          </a:xfrm>
          <a:prstGeom prst="rect">
            <a:avLst/>
          </a:prstGeom>
          <a:noFill/>
        </p:spPr>
        <p:txBody>
          <a:bodyPr wrap="square" lIns="85686" tIns="0" rIns="0" bIns="0" rtlCol="0">
            <a:spAutoFit/>
          </a:bodyPr>
          <a:lstStyle/>
          <a:p>
            <a:pPr marL="158684" indent="-158684">
              <a:buClr>
                <a:schemeClr val="bg1"/>
              </a:buClr>
              <a:buFont typeface="Arial" pitchFamily="34" charset="0"/>
              <a:buChar char="©"/>
            </a:pPr>
            <a:r>
              <a:rPr lang="en-US" sz="1000" dirty="0">
                <a:solidFill>
                  <a:schemeClr val="bg1"/>
                </a:solidFill>
              </a:rPr>
              <a:t>2023 SAP Ariba. All rights reserved.</a:t>
            </a:r>
          </a:p>
        </p:txBody>
      </p:sp>
    </p:spTree>
    <p:extLst>
      <p:ext uri="{BB962C8B-B14F-4D97-AF65-F5344CB8AC3E}">
        <p14:creationId xmlns:p14="http://schemas.microsoft.com/office/powerpoint/2010/main" val="10104258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6" y="1690687"/>
            <a:ext cx="11542194"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582852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2000"/>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6400" y="1692000"/>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19228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16" y="324000"/>
            <a:ext cx="11542194"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6" y="1692000"/>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1200" y="1692000"/>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7557" y="1692000"/>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89276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7062" y="1690688"/>
            <a:ext cx="4231173" cy="4391025"/>
          </a:xfrm>
          <a:solidFill>
            <a:schemeClr val="bg1">
              <a:lumMod val="95000"/>
            </a:schemeClr>
          </a:solidFill>
        </p:spPr>
        <p:txBody>
          <a:bodyPr tIns="1543147"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5" y="1690688"/>
            <a:ext cx="7148089"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51841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6400" y="1692001"/>
            <a:ext cx="5661326" cy="4392000"/>
          </a:xfrm>
          <a:solidFill>
            <a:schemeClr val="bg1">
              <a:lumMod val="95000"/>
            </a:schemeClr>
          </a:solidFill>
        </p:spPr>
        <p:txBody>
          <a:bodyPr vert="horz" lIns="0" tIns="1543147" rIns="0" bIns="0" rtlCol="0" anchor="t" anchorCtr="0">
            <a:noAutofit/>
          </a:bodyPr>
          <a:lstStyle>
            <a:lvl1pPr marL="0" indent="0" algn="ctr" defTabSz="1088449" rtl="0" eaLnBrk="1" latinLnBrk="0" hangingPunct="1">
              <a:spcBef>
                <a:spcPts val="1928"/>
              </a:spcBef>
              <a:buClr>
                <a:schemeClr val="accent1"/>
              </a:buClr>
              <a:buSzPct val="80000"/>
              <a:buFontTx/>
              <a:buNone/>
              <a:defRPr lang="de-DE" sz="2099"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5" y="1692001"/>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132846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5713" y="1692001"/>
            <a:ext cx="7162522" cy="4392000"/>
          </a:xfrm>
          <a:solidFill>
            <a:schemeClr val="bg1">
              <a:lumMod val="95000"/>
            </a:schemeClr>
          </a:solidFill>
        </p:spPr>
        <p:txBody>
          <a:bodyPr vert="horz" lIns="0" tIns="1543147" rIns="0" bIns="0" rtlCol="0" anchor="t" anchorCtr="0">
            <a:noAutofit/>
          </a:bodyPr>
          <a:lstStyle>
            <a:lvl1pPr marL="0" indent="0" algn="ctr" defTabSz="1088449" rtl="0" eaLnBrk="1" latinLnBrk="0" hangingPunct="1">
              <a:spcBef>
                <a:spcPts val="1928"/>
              </a:spcBef>
              <a:buClr>
                <a:schemeClr val="accent1"/>
              </a:buClr>
              <a:buSzPct val="80000"/>
              <a:buFontTx/>
              <a:buNone/>
              <a:defRPr lang="de-DE" sz="2099"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6" y="1692001"/>
            <a:ext cx="42230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65067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916" y="1799583"/>
            <a:ext cx="11542194" cy="923116"/>
          </a:xfrm>
        </p:spPr>
        <p:txBody>
          <a:bodyPr anchor="b" anchorCtr="0">
            <a:noAutofit/>
          </a:bodyPr>
          <a:lstStyle>
            <a:lvl1pPr algn="l">
              <a:defRPr sz="5998">
                <a:solidFill>
                  <a:schemeClr val="tx1"/>
                </a:solidFill>
                <a:latin typeface="+mj-lt"/>
              </a:defRPr>
            </a:lvl1pPr>
          </a:lstStyle>
          <a:p>
            <a:r>
              <a:rPr lang="en-US" dirty="0"/>
              <a:t>Click to edit text</a:t>
            </a:r>
          </a:p>
        </p:txBody>
      </p:sp>
      <p:sp>
        <p:nvSpPr>
          <p:cNvPr id="3" name="Rectangle 2"/>
          <p:cNvSpPr/>
          <p:nvPr/>
        </p:nvSpPr>
        <p:spPr bwMode="gray">
          <a:xfrm>
            <a:off x="173575" y="1087769"/>
            <a:ext cx="11803103" cy="324016"/>
          </a:xfrm>
          <a:prstGeom prst="rect">
            <a:avLst/>
          </a:prstGeom>
          <a:solidFill>
            <a:schemeClr val="bg1"/>
          </a:solidFill>
          <a:ln w="6350" algn="ctr">
            <a:noFill/>
            <a:miter lim="800000"/>
            <a:headEnd/>
            <a:tailEnd/>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 name="Rectangle 3"/>
          <p:cNvSpPr/>
          <p:nvPr/>
        </p:nvSpPr>
        <p:spPr bwMode="gray">
          <a:xfrm>
            <a:off x="173575" y="1087769"/>
            <a:ext cx="11803103" cy="324016"/>
          </a:xfrm>
          <a:prstGeom prst="rect">
            <a:avLst/>
          </a:prstGeom>
          <a:solidFill>
            <a:schemeClr val="bg1"/>
          </a:solidFill>
          <a:ln w="6350" algn="ctr">
            <a:noFill/>
            <a:miter lim="800000"/>
            <a:headEnd/>
            <a:tailEnd/>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57582595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0688"/>
            <a:ext cx="5661326"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6400" y="1690688"/>
            <a:ext cx="5661326"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3915" y="3573491"/>
            <a:ext cx="5661326" cy="2508223"/>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6400" y="3573491"/>
            <a:ext cx="5661326" cy="2508223"/>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Tree>
    <p:extLst>
      <p:ext uri="{BB962C8B-B14F-4D97-AF65-F5344CB8AC3E}">
        <p14:creationId xmlns:p14="http://schemas.microsoft.com/office/powerpoint/2010/main" val="186040488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3916" y="1691999"/>
            <a:ext cx="11542194" cy="4392000"/>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344644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3916" y="1692000"/>
            <a:ext cx="11542194" cy="3384758"/>
          </a:xfrm>
        </p:spPr>
        <p:txBody>
          <a:bodyPr>
            <a:spAutoFit/>
          </a:bodyPr>
          <a:lstStyle>
            <a:lvl1pPr>
              <a:spcBef>
                <a:spcPts val="2399"/>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14016054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3916" y="0"/>
            <a:ext cx="11542194" cy="2519417"/>
          </a:xfrm>
          <a:prstGeom prst="rect">
            <a:avLst/>
          </a:prstGeom>
          <a:solidFill>
            <a:schemeClr val="bg1">
              <a:alpha val="75000"/>
            </a:schemeClr>
          </a:solidFill>
          <a:ln w="6350" algn="ctr">
            <a:noFill/>
            <a:miter lim="800000"/>
            <a:headEnd/>
            <a:tailEnd/>
          </a:ln>
        </p:spPr>
        <p:txBody>
          <a:bodyPr lIns="107135" tIns="85708" rIns="107135" bIns="85708" rtlCol="0" anchor="b" anchorCtr="0"/>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877" y="1511650"/>
            <a:ext cx="10617235" cy="276935"/>
          </a:xfrm>
        </p:spPr>
        <p:txBody>
          <a:bodyPr anchor="b" anchorCtr="0">
            <a:sp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7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sz="1799" dirty="0"/>
              <a:t>Speaker’s Name, SAP / Month 00, 2016</a:t>
            </a:r>
          </a:p>
        </p:txBody>
      </p:sp>
      <p:sp>
        <p:nvSpPr>
          <p:cNvPr id="9" name="Title 1"/>
          <p:cNvSpPr>
            <a:spLocks noGrp="1"/>
          </p:cNvSpPr>
          <p:nvPr>
            <p:ph type="ctrTitle" hasCustomPrompt="1"/>
          </p:nvPr>
        </p:nvSpPr>
        <p:spPr bwMode="gray">
          <a:xfrm>
            <a:off x="467877" y="324000"/>
            <a:ext cx="10617235" cy="1107739"/>
          </a:xfrm>
        </p:spPr>
        <p:txBody>
          <a:bodyPr anchor="t" anchorCtr="0">
            <a:noAutofit/>
          </a:bodyPr>
          <a:lstStyle>
            <a:lvl1pPr>
              <a:defRPr sz="3599">
                <a:solidFill>
                  <a:sysClr val="windowText" lastClr="000000"/>
                </a:solidFill>
                <a:latin typeface="+mj-lt"/>
              </a:defRPr>
            </a:lvl1pPr>
          </a:lstStyle>
          <a:p>
            <a:r>
              <a:rPr lang="en-US" sz="3599" dirty="0"/>
              <a:t>Alternate Presentation Title</a:t>
            </a:r>
            <a:br>
              <a:rPr lang="en-US" sz="3599" dirty="0"/>
            </a:br>
            <a:r>
              <a:rPr lang="en-US" sz="3599" dirty="0"/>
              <a:t>Breaks to Two Lines</a:t>
            </a:r>
            <a:endParaRPr lang="en-US" dirty="0"/>
          </a:p>
        </p:txBody>
      </p:sp>
      <p:sp>
        <p:nvSpPr>
          <p:cNvPr id="12" name="TextBox 11"/>
          <p:cNvSpPr txBox="1"/>
          <p:nvPr/>
        </p:nvSpPr>
        <p:spPr>
          <a:xfrm rot="21360000">
            <a:off x="4211360" y="3627819"/>
            <a:ext cx="3769281" cy="276935"/>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799" kern="0" dirty="0">
                <a:solidFill>
                  <a:schemeClr val="tx1"/>
                </a:solidFill>
                <a:ea typeface="Arial Unicode MS" pitchFamily="34" charset="-128"/>
                <a:cs typeface="Arial Unicode MS" pitchFamily="34" charset="-128"/>
              </a:rPr>
              <a:t>Use this title slide only with an</a:t>
            </a:r>
            <a:r>
              <a:rPr lang="en-US" sz="1799" kern="0" baseline="0" dirty="0">
                <a:solidFill>
                  <a:schemeClr val="tx1"/>
                </a:solidFill>
                <a:ea typeface="Arial Unicode MS" pitchFamily="34" charset="-128"/>
                <a:cs typeface="Arial Unicode MS" pitchFamily="34" charset="-128"/>
              </a:rPr>
              <a:t> image</a:t>
            </a:r>
            <a:endParaRPr lang="en-US" sz="1799" kern="0" dirty="0">
              <a:solidFill>
                <a:schemeClr val="tx1"/>
              </a:solidFill>
              <a:ea typeface="Arial Unicode MS" pitchFamily="34" charset="-128"/>
              <a:cs typeface="Arial Unicode MS" pitchFamily="34" charset="-128"/>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77" y="2115040"/>
            <a:ext cx="1477181" cy="28793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
        <p:nvSpPr>
          <p:cNvPr id="11" name="Rectangle 10"/>
          <p:cNvSpPr/>
          <p:nvPr/>
        </p:nvSpPr>
        <p:spPr bwMode="gray">
          <a:xfrm>
            <a:off x="323916" y="0"/>
            <a:ext cx="11542194" cy="2143126"/>
          </a:xfrm>
          <a:prstGeom prst="rect">
            <a:avLst/>
          </a:prstGeom>
          <a:solidFill>
            <a:schemeClr val="bg1">
              <a:alpha val="75000"/>
            </a:schemeClr>
          </a:solidFill>
          <a:ln w="6350"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Rectangle 13"/>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7670067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3" name="Rectangle 2"/>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Rectangle 7"/>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p:nvSpPr>
        <p:spPr bwMode="gray">
          <a:xfrm>
            <a:off x="173575" y="1087769"/>
            <a:ext cx="11803103" cy="324016"/>
          </a:xfrm>
          <a:prstGeom prst="rect">
            <a:avLst/>
          </a:prstGeom>
          <a:solidFill>
            <a:schemeClr val="bg1"/>
          </a:solidFill>
          <a:ln w="6350" algn="ctr">
            <a:noFill/>
            <a:miter lim="800000"/>
            <a:headEnd/>
            <a:tailEnd/>
          </a:ln>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4044577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734622"/>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3915" y="324000"/>
            <a:ext cx="11544318" cy="756000"/>
          </a:xfrm>
          <a:prstGeom prst="rect">
            <a:avLst/>
          </a:prstGeom>
        </p:spPr>
        <p:txBody>
          <a:bodyPr vert="horz" lIns="0" tIns="0" rIns="0" bIns="0" rtlCol="0" anchor="ctr" anchorCtr="0">
            <a:noAutofit/>
          </a:bodyPr>
          <a:lstStyle/>
          <a:p>
            <a:pPr algn="l" defTabSz="1088449" rtl="0" eaLnBrk="1" latinLnBrk="0" hangingPunct="1">
              <a:spcBef>
                <a:spcPct val="0"/>
              </a:spcBef>
              <a:buNone/>
            </a:pPr>
            <a:r>
              <a:rPr lang="en-US" sz="2899" b="1" kern="1200" noProof="0" dirty="0">
                <a:solidFill>
                  <a:schemeClr val="accent2"/>
                </a:solidFill>
                <a:latin typeface="+mj-lt"/>
                <a:ea typeface="+mj-ea"/>
                <a:cs typeface="+mj-cs"/>
              </a:rPr>
              <a:t>© 2016 SAP SE or an SAP affiliate company.</a:t>
            </a:r>
            <a:r>
              <a:rPr lang="en-US" sz="2899" b="1" kern="1200" baseline="0" noProof="0" dirty="0">
                <a:solidFill>
                  <a:schemeClr val="accent2"/>
                </a:solidFill>
                <a:latin typeface="+mj-lt"/>
                <a:ea typeface="+mj-ea"/>
                <a:cs typeface="+mj-cs"/>
              </a:rPr>
              <a:t> </a:t>
            </a:r>
            <a:r>
              <a:rPr lang="en-US" sz="2899" b="1" kern="1200" noProof="0" dirty="0">
                <a:solidFill>
                  <a:schemeClr val="accent2"/>
                </a:solidFill>
                <a:latin typeface="+mj-lt"/>
                <a:ea typeface="+mj-ea"/>
                <a:cs typeface="+mj-cs"/>
              </a:rPr>
              <a:t>All rights reserved.</a:t>
            </a:r>
          </a:p>
        </p:txBody>
      </p:sp>
      <p:sp>
        <p:nvSpPr>
          <p:cNvPr id="5" name="TextBox 4"/>
          <p:cNvSpPr txBox="1"/>
          <p:nvPr/>
        </p:nvSpPr>
        <p:spPr bwMode="gray">
          <a:xfrm>
            <a:off x="323915" y="1691608"/>
            <a:ext cx="11544319" cy="3538611"/>
          </a:xfrm>
          <a:prstGeom prst="rect">
            <a:avLst/>
          </a:prstGeom>
          <a:noFill/>
        </p:spPr>
        <p:txBody>
          <a:bodyPr wrap="square" lIns="0" tIns="0" rIns="0" bIns="0" rtlCol="0">
            <a:spAutoFit/>
          </a:bodyPr>
          <a:lstStyle/>
          <a:p>
            <a:r>
              <a:rPr lang="en-US" sz="12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2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12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2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2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suppliers.</a:t>
            </a:r>
          </a:p>
          <a:p>
            <a:pPr>
              <a:spcBef>
                <a:spcPts val="1200"/>
              </a:spcBef>
            </a:pPr>
            <a:r>
              <a:rPr lang="en-US" sz="12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2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
        <p:nvSpPr>
          <p:cNvPr id="4" name="TextBox 3"/>
          <p:cNvSpPr txBox="1"/>
          <p:nvPr/>
        </p:nvSpPr>
        <p:spPr bwMode="gray">
          <a:xfrm>
            <a:off x="323767" y="935607"/>
            <a:ext cx="7081597" cy="756000"/>
          </a:xfrm>
          <a:prstGeom prst="rect">
            <a:avLst/>
          </a:prstGeom>
        </p:spPr>
        <p:txBody>
          <a:bodyPr vert="horz" lIns="0" tIns="0" rIns="0" bIns="0" rtlCol="0" anchor="ctr" anchorCtr="0">
            <a:noAutofit/>
          </a:bodyPr>
          <a:lstStyle/>
          <a:p>
            <a:pPr algn="l" defTabSz="1088449" rtl="0" eaLnBrk="1" latinLnBrk="0" hangingPunct="1">
              <a:spcBef>
                <a:spcPct val="0"/>
              </a:spcBef>
              <a:buNone/>
            </a:pPr>
            <a:r>
              <a:rPr lang="en-GB" sz="2899" b="1" kern="1200" noProof="0" dirty="0">
                <a:solidFill>
                  <a:schemeClr val="accent2"/>
                </a:solidFill>
                <a:latin typeface="+mj-lt"/>
                <a:ea typeface="+mj-ea"/>
                <a:cs typeface="+mj-cs"/>
              </a:rPr>
              <a:t>© </a:t>
            </a:r>
            <a:r>
              <a:rPr lang="de-DE" sz="2899" b="1" kern="1200" noProof="0" dirty="0">
                <a:solidFill>
                  <a:schemeClr val="accent2"/>
                </a:solidFill>
                <a:latin typeface="+mj-lt"/>
                <a:ea typeface="+mj-ea"/>
                <a:cs typeface="+mj-cs"/>
              </a:rPr>
              <a:t>2013 SAP AG. All rights reserved.</a:t>
            </a:r>
          </a:p>
        </p:txBody>
      </p:sp>
      <p:sp>
        <p:nvSpPr>
          <p:cNvPr id="6" name="TextBox 5"/>
          <p:cNvSpPr txBox="1"/>
          <p:nvPr/>
        </p:nvSpPr>
        <p:spPr bwMode="gray">
          <a:xfrm>
            <a:off x="323915" y="1691609"/>
            <a:ext cx="11544319" cy="2461643"/>
          </a:xfrm>
          <a:prstGeom prst="rect">
            <a:avLst/>
          </a:prstGeom>
          <a:noFill/>
        </p:spPr>
        <p:txBody>
          <a:bodyPr wrap="square" lIns="0" tIns="0" rIns="0" bIns="0" rtlCol="0">
            <a:spAutoFit/>
          </a:bodyPr>
          <a:lstStyle/>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No part of this publication may be reproduced or transmitted in any form or for any purpose without the express permission of SAP AG. </a:t>
            </a:r>
            <a:br>
              <a:rPr lang="en-US" sz="1200" kern="1200" noProof="1">
                <a:solidFill>
                  <a:schemeClr val="tx1"/>
                </a:solidFill>
                <a:latin typeface="Arial"/>
                <a:ea typeface="MS PGothic" pitchFamily="34" charset="-128"/>
                <a:cs typeface="+mn-cs"/>
              </a:rPr>
            </a:br>
            <a:r>
              <a:rPr lang="en-US" sz="1200" kern="1200" noProof="1">
                <a:solidFill>
                  <a:schemeClr val="tx1"/>
                </a:solidFill>
                <a:latin typeface="Arial"/>
                <a:ea typeface="MS PGothic" pitchFamily="34" charset="-128"/>
                <a:cs typeface="+mn-cs"/>
              </a:rPr>
              <a:t>The information contained herein may be changed without prior notice.</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Some software products marketed by SAP AG and its distributors contain proprietary software components of other software suppliers.</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National product specifications may vary.</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SAP and other SAP products and services mentioned herein as well as their respective logos are trademarks or registered trademarks of SAP AG in Germany and other countries.  </a:t>
            </a:r>
            <a:br>
              <a:rPr lang="en-US" sz="1200" kern="1200" noProof="1">
                <a:solidFill>
                  <a:schemeClr val="tx1"/>
                </a:solidFill>
                <a:latin typeface="Arial"/>
                <a:ea typeface="MS PGothic" pitchFamily="34" charset="-128"/>
                <a:cs typeface="+mn-cs"/>
              </a:rPr>
            </a:br>
            <a:r>
              <a:rPr lang="en-US" sz="1200" kern="1200" noProof="1">
                <a:solidFill>
                  <a:schemeClr val="tx1"/>
                </a:solidFill>
                <a:latin typeface="Arial"/>
                <a:ea typeface="MS PGothic" pitchFamily="34" charset="-128"/>
                <a:cs typeface="+mn-cs"/>
              </a:rPr>
              <a:t>Please see </a:t>
            </a:r>
            <a:r>
              <a:rPr lang="en-US" sz="1200" kern="1200" noProof="1">
                <a:solidFill>
                  <a:schemeClr val="tx1"/>
                </a:solidFill>
                <a:latin typeface="Arial"/>
                <a:ea typeface="MS PGothic" pitchFamily="34" charset="-128"/>
                <a:cs typeface="+mn-cs"/>
                <a:hlinkClick r:id="rId3"/>
              </a:rPr>
              <a:t>http://www.sap.com/corporate-en/legal/copyright/index.epx#trademark</a:t>
            </a:r>
            <a:r>
              <a:rPr lang="en-US" sz="1200" kern="1200" noProof="1">
                <a:solidFill>
                  <a:schemeClr val="tx1"/>
                </a:solidFill>
                <a:latin typeface="Arial"/>
                <a:ea typeface="MS PGothic" pitchFamily="34" charset="-128"/>
                <a:cs typeface="+mn-cs"/>
              </a:rPr>
              <a:t> for additional trademark information and notices.</a:t>
            </a:r>
          </a:p>
        </p:txBody>
      </p:sp>
    </p:spTree>
    <p:extLst>
      <p:ext uri="{BB962C8B-B14F-4D97-AF65-F5344CB8AC3E}">
        <p14:creationId xmlns:p14="http://schemas.microsoft.com/office/powerpoint/2010/main" val="3588585111"/>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3915" y="324000"/>
            <a:ext cx="11544318" cy="756000"/>
          </a:xfrm>
          <a:prstGeom prst="rect">
            <a:avLst/>
          </a:prstGeom>
        </p:spPr>
        <p:txBody>
          <a:bodyPr vert="horz" lIns="0" tIns="0" rIns="0" bIns="0" rtlCol="0" anchor="ctr" anchorCtr="0">
            <a:noAutofit/>
          </a:bodyPr>
          <a:lstStyle/>
          <a:p>
            <a:pPr marL="0" marR="0" indent="0" algn="l" defTabSz="1088449" rtl="0" eaLnBrk="1" fontAlgn="auto" latinLnBrk="0" hangingPunct="1">
              <a:lnSpc>
                <a:spcPct val="100000"/>
              </a:lnSpc>
              <a:spcBef>
                <a:spcPct val="0"/>
              </a:spcBef>
              <a:spcAft>
                <a:spcPts val="0"/>
              </a:spcAft>
              <a:buClrTx/>
              <a:buSzTx/>
              <a:buFontTx/>
              <a:buNone/>
              <a:tabLst/>
              <a:defRPr/>
            </a:pPr>
            <a:r>
              <a:rPr lang="de-DE" sz="2899" b="1" kern="1200" noProof="0" dirty="0">
                <a:solidFill>
                  <a:schemeClr val="accent2"/>
                </a:solidFill>
                <a:latin typeface="+mj-lt"/>
                <a:ea typeface="+mj-ea"/>
                <a:cs typeface="+mj-cs"/>
              </a:rPr>
              <a:t>© 2016 SAP SE oder ein SAP-Konzernunternehmen. </a:t>
            </a:r>
            <a:br>
              <a:rPr lang="de-DE" sz="2899" b="1" kern="1200" noProof="0" dirty="0">
                <a:solidFill>
                  <a:schemeClr val="accent2"/>
                </a:solidFill>
                <a:latin typeface="+mj-lt"/>
                <a:ea typeface="+mj-ea"/>
                <a:cs typeface="+mj-cs"/>
              </a:rPr>
            </a:br>
            <a:r>
              <a:rPr lang="de-DE" sz="2899" b="1" kern="1200" noProof="0" dirty="0">
                <a:solidFill>
                  <a:schemeClr val="accent2"/>
                </a:solidFill>
                <a:latin typeface="+mj-lt"/>
                <a:ea typeface="+mj-ea"/>
                <a:cs typeface="+mj-cs"/>
              </a:rPr>
              <a:t>Alle Rechte vorbehalten.</a:t>
            </a:r>
          </a:p>
        </p:txBody>
      </p:sp>
      <p:sp>
        <p:nvSpPr>
          <p:cNvPr id="8" name="TextBox 7"/>
          <p:cNvSpPr txBox="1"/>
          <p:nvPr/>
        </p:nvSpPr>
        <p:spPr bwMode="gray">
          <a:xfrm>
            <a:off x="323915" y="1691608"/>
            <a:ext cx="11544319" cy="4277104"/>
          </a:xfrm>
          <a:prstGeom prst="rect">
            <a:avLst/>
          </a:prstGeom>
          <a:noFill/>
        </p:spPr>
        <p:txBody>
          <a:bodyPr wrap="square" lIns="0" tIns="0" rIns="0" bIns="0" rtlCol="0">
            <a:spAutoFit/>
          </a:bodyPr>
          <a:lstStyle/>
          <a:p>
            <a:r>
              <a:rPr lang="de-DE" sz="12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nicht gestattet.</a:t>
            </a:r>
          </a:p>
          <a:p>
            <a:pPr>
              <a:spcBef>
                <a:spcPts val="1200"/>
              </a:spcBef>
            </a:pPr>
            <a:r>
              <a:rPr lang="de-DE" sz="12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a:solidFill>
                  <a:schemeClr val="tx1"/>
                </a:solidFill>
                <a:effectLst/>
                <a:latin typeface="Arial"/>
                <a:ea typeface="+mn-ea"/>
                <a:cs typeface="+mn-cs"/>
              </a:rPr>
            </a:b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von einem SAP-Konzernunternehmen) in Deutschland und verschiedenen anderen Ländern weltweit.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Weitere Hinweise und Informationen zum Markenrecht finden Sie unter </a:t>
            </a:r>
            <a:r>
              <a:rPr lang="de-DE" sz="1200" kern="1200" noProof="0" dirty="0">
                <a:solidFill>
                  <a:schemeClr val="tx1"/>
                </a:solidFill>
                <a:effectLst/>
                <a:latin typeface="Arial"/>
                <a:ea typeface="+mn-ea"/>
                <a:cs typeface="+mn-cs"/>
                <a:hlinkClick r:id="rId2"/>
              </a:rPr>
              <a:t>http://global.sap.com/corporate-de/legal/copyright/index.epx</a:t>
            </a:r>
            <a:r>
              <a:rPr lang="de-DE" sz="1200" kern="1200" noProof="0" dirty="0">
                <a:solidFill>
                  <a:schemeClr val="tx1"/>
                </a:solidFill>
                <a:effectLst/>
                <a:latin typeface="Arial"/>
                <a:ea typeface="+mn-ea"/>
                <a:cs typeface="+mn-cs"/>
              </a:rPr>
              <a:t>.</a:t>
            </a:r>
          </a:p>
          <a:p>
            <a:pPr>
              <a:spcBef>
                <a:spcPts val="1200"/>
              </a:spcBef>
            </a:pPr>
            <a:r>
              <a:rPr lang="de-DE" sz="1200" kern="1200" noProof="0" dirty="0">
                <a:solidFill>
                  <a:schemeClr val="tx1"/>
                </a:solidFill>
                <a:effectLst/>
                <a:latin typeface="Arial"/>
                <a:ea typeface="+mn-ea"/>
                <a:cs typeface="+mn-cs"/>
              </a:rPr>
              <a:t>Die von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a:solidFill>
                  <a:schemeClr val="tx1"/>
                </a:solidFill>
                <a:effectLst/>
                <a:latin typeface="Arial"/>
                <a:ea typeface="+mn-ea"/>
                <a:cs typeface="+mn-cs"/>
              </a:rPr>
              <a:t>Produkte können länderspezifische Unterschiede aufweisen.</a:t>
            </a:r>
          </a:p>
          <a:p>
            <a:pPr>
              <a:spcBef>
                <a:spcPts val="1200"/>
              </a:spcBef>
            </a:pPr>
            <a:r>
              <a:rPr lang="de-DE" sz="1200" kern="1200" noProof="0" dirty="0">
                <a:solidFill>
                  <a:schemeClr val="tx1"/>
                </a:solidFill>
                <a:effectLst/>
                <a:latin typeface="Arial"/>
                <a:ea typeface="+mn-ea"/>
                <a:cs typeface="+mn-cs"/>
              </a:rPr>
              <a:t>Die vorliegenden Unterlagen werden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einem SAP-Konzernunternehmen bereitgestellt und dienen ausschließlich zu Informationszwecken.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a:solidFill>
                  <a:schemeClr val="tx1"/>
                </a:solidFill>
                <a:effectLst/>
                <a:latin typeface="Arial"/>
                <a:ea typeface="+mn-ea"/>
                <a:cs typeface="+mn-cs"/>
              </a:rPr>
              <a:t> </a:t>
            </a:r>
            <a:r>
              <a:rPr lang="de-DE" sz="1200" kern="1200" noProof="0" dirty="0">
                <a:solidFill>
                  <a:schemeClr val="tx1"/>
                </a:solidFill>
                <a:effectLst/>
                <a:latin typeface="Arial"/>
                <a:ea typeface="+mn-ea"/>
                <a:cs typeface="+mn-cs"/>
              </a:rPr>
              <a:t>dieser Publikation.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a:solidFill>
                  <a:schemeClr val="tx1"/>
                </a:solidFill>
                <a:effectLst/>
                <a:latin typeface="Arial"/>
                <a:ea typeface="+mn-ea"/>
                <a:cs typeface="+mn-cs"/>
              </a:rPr>
              <a:t>Insbesondere sind 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Strategie und etwaige künftige Entwicklungen, Produkte und/oder Plattformen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ihrer Konzernunternehmen können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ihren Konzernunternehmen jederzeit und ohne Angabe von Gründen unangekündigt geändert werden.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
        <p:nvSpPr>
          <p:cNvPr id="4" name="TextBox 3"/>
          <p:cNvSpPr txBox="1"/>
          <p:nvPr/>
        </p:nvSpPr>
        <p:spPr bwMode="gray">
          <a:xfrm>
            <a:off x="323915" y="324000"/>
            <a:ext cx="9812667" cy="756000"/>
          </a:xfrm>
          <a:prstGeom prst="rect">
            <a:avLst/>
          </a:prstGeom>
        </p:spPr>
        <p:txBody>
          <a:bodyPr vert="horz" lIns="0" tIns="0" rIns="0" bIns="0" rtlCol="0" anchor="ctr" anchorCtr="0">
            <a:noAutofit/>
          </a:bodyPr>
          <a:lstStyle/>
          <a:p>
            <a:pPr marL="0" marR="0" indent="0" algn="l" defTabSz="1088449" rtl="0" eaLnBrk="1" fontAlgn="auto" latinLnBrk="0" hangingPunct="1">
              <a:lnSpc>
                <a:spcPct val="100000"/>
              </a:lnSpc>
              <a:spcBef>
                <a:spcPct val="0"/>
              </a:spcBef>
              <a:spcAft>
                <a:spcPts val="0"/>
              </a:spcAft>
              <a:buClrTx/>
              <a:buSzTx/>
              <a:buFontTx/>
              <a:buNone/>
              <a:tabLst/>
              <a:defRPr/>
            </a:pPr>
            <a:r>
              <a:rPr lang="en-GB" sz="2899" b="1" kern="1200" noProof="0" dirty="0">
                <a:solidFill>
                  <a:schemeClr val="accent2"/>
                </a:solidFill>
                <a:latin typeface="+mj-lt"/>
                <a:ea typeface="+mj-ea"/>
                <a:cs typeface="+mj-cs"/>
              </a:rPr>
              <a:t>© </a:t>
            </a:r>
            <a:r>
              <a:rPr lang="de-DE" sz="2899" b="1" kern="1200" noProof="0" dirty="0">
                <a:solidFill>
                  <a:schemeClr val="accent2"/>
                </a:solidFill>
                <a:latin typeface="+mj-lt"/>
                <a:ea typeface="+mj-ea"/>
                <a:cs typeface="+mj-cs"/>
              </a:rPr>
              <a:t>2013 SAP AG. Alle Rechte vorbehalten.</a:t>
            </a:r>
          </a:p>
        </p:txBody>
      </p:sp>
      <p:sp>
        <p:nvSpPr>
          <p:cNvPr id="5" name="TextBox 4"/>
          <p:cNvSpPr txBox="1"/>
          <p:nvPr/>
        </p:nvSpPr>
        <p:spPr bwMode="gray">
          <a:xfrm>
            <a:off x="323915" y="1691608"/>
            <a:ext cx="11544319" cy="2646265"/>
          </a:xfrm>
          <a:prstGeom prst="rect">
            <a:avLst/>
          </a:prstGeom>
          <a:noFill/>
        </p:spPr>
        <p:txBody>
          <a:bodyPr wrap="square" lIns="0" tIns="0" rIns="0" bIns="0" rtlCol="0">
            <a:spAutoFit/>
          </a:bodyPr>
          <a:lstStyle/>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Einige der von der SAP AG und ihren Distributoren vermarkteten Softwareprodukte enthalten proprietäre Softwarekomponenten anderer Softwareanbieter.</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Produkte können länderspezifische Unterschiede aufweisen.</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de-DE" sz="1200" kern="1200" noProof="1">
                <a:solidFill>
                  <a:schemeClr val="tx1"/>
                </a:solidFill>
                <a:latin typeface="Arial"/>
                <a:ea typeface="MS PGothic" pitchFamily="34" charset="-128"/>
                <a:cs typeface="+mn-cs"/>
                <a:hlinkClick r:id="rId3"/>
              </a:rPr>
              <a:t>http://www.sap.com/corporate-en/legal/copyright/index.epx#trademark</a:t>
            </a:r>
            <a:r>
              <a:rPr lang="de-DE" sz="1200" kern="1200" noProof="1">
                <a:solidFill>
                  <a:schemeClr val="tx1"/>
                </a:solidFill>
                <a:latin typeface="Arial"/>
                <a:ea typeface="MS PGothic" pitchFamily="34" charset="-128"/>
                <a:cs typeface="+mn-cs"/>
              </a:rPr>
              <a:t>.</a:t>
            </a:r>
          </a:p>
        </p:txBody>
      </p:sp>
    </p:spTree>
    <p:extLst>
      <p:ext uri="{BB962C8B-B14F-4D97-AF65-F5344CB8AC3E}">
        <p14:creationId xmlns:p14="http://schemas.microsoft.com/office/powerpoint/2010/main" val="458135475"/>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bwMode="gray">
          <a:xfrm>
            <a:off x="323916" y="0"/>
            <a:ext cx="11542194" cy="2143126"/>
          </a:xfrm>
          <a:prstGeom prst="rect">
            <a:avLst/>
          </a:prstGeom>
          <a:solidFill>
            <a:schemeClr val="bg1">
              <a:alpha val="75000"/>
            </a:schemeClr>
          </a:solidFill>
          <a:ln w="6350"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877" y="324000"/>
            <a:ext cx="11254269" cy="923116"/>
          </a:xfrm>
        </p:spPr>
        <p:txBody>
          <a:bodyPr anchor="t" anchorCtr="0">
            <a:noAutofit/>
          </a:bodyPr>
          <a:lstStyle>
            <a:lvl1pPr>
              <a:defRPr sz="5998">
                <a:solidFill>
                  <a:schemeClr val="tx1"/>
                </a:solidFill>
              </a:defRPr>
            </a:lvl1pPr>
          </a:lstStyle>
          <a:p>
            <a:r>
              <a:rPr lang="en-US" dirty="0"/>
              <a:t>Short Presentation Title</a:t>
            </a:r>
          </a:p>
        </p:txBody>
      </p:sp>
      <p:sp>
        <p:nvSpPr>
          <p:cNvPr id="5" name="Rectangle 4"/>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877" y="1499871"/>
            <a:ext cx="11254269" cy="584640"/>
          </a:xfrm>
        </p:spPr>
        <p:txBody>
          <a:bodyPr anchor="t" anchorCtr="0">
            <a:no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9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Tree>
    <p:extLst>
      <p:ext uri="{BB962C8B-B14F-4D97-AF65-F5344CB8AC3E}">
        <p14:creationId xmlns:p14="http://schemas.microsoft.com/office/powerpoint/2010/main" val="284204749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bwMode="gray">
          <a:xfrm>
            <a:off x="323916" y="0"/>
            <a:ext cx="11542194" cy="2143126"/>
          </a:xfrm>
          <a:prstGeom prst="rect">
            <a:avLst/>
          </a:prstGeom>
          <a:solidFill>
            <a:schemeClr val="bg1">
              <a:alpha val="75000"/>
            </a:schemeClr>
          </a:solidFill>
          <a:ln w="6350"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877" y="1499871"/>
            <a:ext cx="11254269" cy="584640"/>
          </a:xfrm>
        </p:spPr>
        <p:txBody>
          <a:bodyPr anchor="t" anchorCtr="0">
            <a:no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9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
        <p:nvSpPr>
          <p:cNvPr id="9" name="Title 1"/>
          <p:cNvSpPr>
            <a:spLocks noGrp="1"/>
          </p:cNvSpPr>
          <p:nvPr>
            <p:ph type="ctrTitle" hasCustomPrompt="1"/>
          </p:nvPr>
        </p:nvSpPr>
        <p:spPr bwMode="gray">
          <a:xfrm>
            <a:off x="467877" y="324000"/>
            <a:ext cx="11254269" cy="1107739"/>
          </a:xfrm>
        </p:spPr>
        <p:txBody>
          <a:bodyPr anchor="t" anchorCtr="0">
            <a:noAutofit/>
          </a:bodyPr>
          <a:lstStyle>
            <a:lvl1pPr>
              <a:defRPr sz="3599">
                <a:solidFill>
                  <a:sysClr val="windowText" lastClr="000000"/>
                </a:solidFill>
                <a:latin typeface="+mj-lt"/>
              </a:defRPr>
            </a:lvl1pPr>
          </a:lstStyle>
          <a:p>
            <a:r>
              <a:rPr lang="en-US" sz="3599" dirty="0"/>
              <a:t>Alternate Presentation Title</a:t>
            </a:r>
            <a:br>
              <a:rPr lang="en-US" sz="3599" dirty="0"/>
            </a:br>
            <a:r>
              <a:rPr lang="en-US" sz="3599" dirty="0"/>
              <a:t>Breaks to Two Lines</a:t>
            </a:r>
            <a:endParaRPr lang="de-DE" dirty="0"/>
          </a:p>
        </p:txBody>
      </p:sp>
    </p:spTree>
    <p:extLst>
      <p:ext uri="{BB962C8B-B14F-4D97-AF65-F5344CB8AC3E}">
        <p14:creationId xmlns:p14="http://schemas.microsoft.com/office/powerpoint/2010/main" val="180500904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877" y="324000"/>
            <a:ext cx="11254269" cy="923116"/>
          </a:xfrm>
        </p:spPr>
        <p:txBody>
          <a:bodyPr anchor="t" anchorCtr="0">
            <a:noAutofit/>
          </a:bodyPr>
          <a:lstStyle>
            <a:lvl1pPr>
              <a:defRPr sz="5998">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467877" y="1499871"/>
            <a:ext cx="11254269" cy="584640"/>
          </a:xfrm>
        </p:spPr>
        <p:txBody>
          <a:bodyPr anchor="t" anchorCtr="0">
            <a:no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9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Tree>
    <p:extLst>
      <p:ext uri="{BB962C8B-B14F-4D97-AF65-F5344CB8AC3E}">
        <p14:creationId xmlns:p14="http://schemas.microsoft.com/office/powerpoint/2010/main" val="75935108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467877" y="1499871"/>
            <a:ext cx="11254269" cy="584640"/>
          </a:xfrm>
        </p:spPr>
        <p:txBody>
          <a:bodyPr anchor="t" anchorCtr="0">
            <a:no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9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
        <p:nvSpPr>
          <p:cNvPr id="9" name="Title 1"/>
          <p:cNvSpPr>
            <a:spLocks noGrp="1"/>
          </p:cNvSpPr>
          <p:nvPr>
            <p:ph type="ctrTitle" hasCustomPrompt="1"/>
          </p:nvPr>
        </p:nvSpPr>
        <p:spPr bwMode="gray">
          <a:xfrm>
            <a:off x="467877" y="324000"/>
            <a:ext cx="11254269" cy="1107739"/>
          </a:xfrm>
        </p:spPr>
        <p:txBody>
          <a:bodyPr anchor="t" anchorCtr="0">
            <a:noAutofit/>
          </a:bodyPr>
          <a:lstStyle>
            <a:lvl1pPr>
              <a:defRPr sz="3599">
                <a:solidFill>
                  <a:sysClr val="windowText" lastClr="000000"/>
                </a:solidFill>
                <a:latin typeface="+mj-lt"/>
              </a:defRPr>
            </a:lvl1pPr>
          </a:lstStyle>
          <a:p>
            <a:r>
              <a:rPr lang="en-US" sz="3599" dirty="0"/>
              <a:t>Alternate Presentation Title</a:t>
            </a:r>
            <a:br>
              <a:rPr lang="en-US" sz="3599" dirty="0"/>
            </a:br>
            <a:r>
              <a:rPr lang="en-US" sz="3599" dirty="0"/>
              <a:t>Breaks to Two Lines</a:t>
            </a:r>
            <a:endParaRPr lang="de-DE" dirty="0"/>
          </a:p>
        </p:txBody>
      </p:sp>
    </p:spTree>
    <p:extLst>
      <p:ext uri="{BB962C8B-B14F-4D97-AF65-F5344CB8AC3E}">
        <p14:creationId xmlns:p14="http://schemas.microsoft.com/office/powerpoint/2010/main" val="3606312223"/>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323916" y="1"/>
            <a:ext cx="11542194" cy="2295525"/>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3916" y="2444400"/>
            <a:ext cx="11542194" cy="923116"/>
          </a:xfrm>
        </p:spPr>
        <p:txBody>
          <a:bodyPr anchor="t" anchorCtr="0">
            <a:noAutofit/>
          </a:bodyPr>
          <a:lstStyle>
            <a:lvl1pPr>
              <a:defRPr sz="5998">
                <a:solidFill>
                  <a:schemeClr val="tx1"/>
                </a:solidFill>
                <a:latin typeface="+mj-lt"/>
              </a:defRPr>
            </a:lvl1pPr>
          </a:lstStyle>
          <a:p>
            <a:r>
              <a:rPr lang="en-US" dirty="0"/>
              <a:t>Divider page</a:t>
            </a:r>
            <a:endParaRPr lang="de-DE" dirty="0"/>
          </a:p>
        </p:txBody>
      </p:sp>
      <p:sp>
        <p:nvSpPr>
          <p:cNvPr id="93" name="Text Placeholder 92"/>
          <p:cNvSpPr>
            <a:spLocks noGrp="1"/>
          </p:cNvSpPr>
          <p:nvPr>
            <p:ph type="body" sz="quarter" idx="10" hasCustomPrompt="1"/>
          </p:nvPr>
        </p:nvSpPr>
        <p:spPr>
          <a:xfrm>
            <a:off x="323916" y="3506401"/>
            <a:ext cx="11542194" cy="620713"/>
          </a:xfrm>
        </p:spPr>
        <p:txBody>
          <a:bodyPr/>
          <a:lstStyle>
            <a:lvl1pPr>
              <a:spcBef>
                <a:spcPts val="1429"/>
              </a:spcBef>
              <a:defRPr sz="1899" b="0"/>
            </a:lvl1pPr>
          </a:lstStyle>
          <a:p>
            <a:r>
              <a:rPr lang="en-US" dirty="0"/>
              <a:t>Subtitle if needed</a:t>
            </a:r>
          </a:p>
        </p:txBody>
      </p:sp>
    </p:spTree>
    <p:extLst>
      <p:ext uri="{BB962C8B-B14F-4D97-AF65-F5344CB8AC3E}">
        <p14:creationId xmlns:p14="http://schemas.microsoft.com/office/powerpoint/2010/main" val="77175020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3916" y="162000"/>
            <a:ext cx="11542194" cy="2134800"/>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2" name="Title 1"/>
          <p:cNvSpPr>
            <a:spLocks noGrp="1"/>
          </p:cNvSpPr>
          <p:nvPr>
            <p:ph type="ctrTitle" hasCustomPrompt="1"/>
          </p:nvPr>
        </p:nvSpPr>
        <p:spPr bwMode="gray">
          <a:xfrm>
            <a:off x="323916" y="2444400"/>
            <a:ext cx="11542194" cy="923116"/>
          </a:xfrm>
        </p:spPr>
        <p:txBody>
          <a:bodyPr anchor="t" anchorCtr="0">
            <a:noAutofit/>
          </a:bodyPr>
          <a:lstStyle>
            <a:lvl1pPr>
              <a:defRPr sz="5998">
                <a:solidFill>
                  <a:schemeClr val="tx1"/>
                </a:solidFill>
                <a:latin typeface="+mj-lt"/>
              </a:defRPr>
            </a:lvl1pPr>
          </a:lstStyle>
          <a:p>
            <a:r>
              <a:rPr lang="en-US" dirty="0"/>
              <a:t>Divider page</a:t>
            </a:r>
            <a:endParaRPr lang="de-DE" dirty="0"/>
          </a:p>
        </p:txBody>
      </p:sp>
      <p:sp>
        <p:nvSpPr>
          <p:cNvPr id="12" name="Rectangle 11"/>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3916" y="3506401"/>
            <a:ext cx="11542194" cy="620713"/>
          </a:xfrm>
        </p:spPr>
        <p:txBody>
          <a:bodyPr/>
          <a:lstStyle>
            <a:lvl1pPr>
              <a:spcBef>
                <a:spcPts val="1429"/>
              </a:spcBef>
              <a:defRPr sz="1899" b="0"/>
            </a:lvl1pPr>
          </a:lstStyle>
          <a:p>
            <a:r>
              <a:rPr lang="en-US" dirty="0"/>
              <a:t>Subtitle if needed</a:t>
            </a:r>
          </a:p>
        </p:txBody>
      </p:sp>
    </p:spTree>
    <p:extLst>
      <p:ext uri="{BB962C8B-B14F-4D97-AF65-F5344CB8AC3E}">
        <p14:creationId xmlns:p14="http://schemas.microsoft.com/office/powerpoint/2010/main" val="386464265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15" y="324000"/>
            <a:ext cx="10617235" cy="923116"/>
          </a:xfrm>
        </p:spPr>
        <p:txBody>
          <a:bodyPr anchor="t" anchorCtr="0">
            <a:noAutofit/>
          </a:bodyPr>
          <a:lstStyle>
            <a:lvl1pPr>
              <a:defRPr sz="5998">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3916" y="1511650"/>
            <a:ext cx="10617235" cy="276935"/>
          </a:xfrm>
        </p:spPr>
        <p:txBody>
          <a:bodyPr anchor="b" anchorCtr="0">
            <a:sp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7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sz="1799" dirty="0"/>
              <a:t>Speaker’s Name, SAP / Month 00, 2016</a:t>
            </a:r>
          </a:p>
        </p:txBody>
      </p:sp>
      <p:sp>
        <p:nvSpPr>
          <p:cNvPr id="5" name="Rectangle 4"/>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16" y="2115040"/>
            <a:ext cx="1477181" cy="28793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Tree>
    <p:extLst>
      <p:ext uri="{BB962C8B-B14F-4D97-AF65-F5344CB8AC3E}">
        <p14:creationId xmlns:p14="http://schemas.microsoft.com/office/powerpoint/2010/main" val="407729105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916" y="2444400"/>
            <a:ext cx="11542194" cy="923116"/>
          </a:xfrm>
        </p:spPr>
        <p:txBody>
          <a:bodyPr anchor="t" anchorCtr="0">
            <a:noAutofit/>
          </a:bodyPr>
          <a:lstStyle>
            <a:lvl1pPr>
              <a:defRPr sz="5998">
                <a:solidFill>
                  <a:schemeClr val="tx1"/>
                </a:solidFill>
                <a:latin typeface="+mj-lt"/>
              </a:defRPr>
            </a:lvl1pPr>
          </a:lstStyle>
          <a:p>
            <a:r>
              <a:rPr lang="en-US" dirty="0"/>
              <a:t>Thank you</a:t>
            </a:r>
            <a:endParaRPr lang="de-DE" dirty="0"/>
          </a:p>
        </p:txBody>
      </p:sp>
      <p:sp>
        <p:nvSpPr>
          <p:cNvPr id="12" name="Rectangle 11"/>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3916" y="4235482"/>
            <a:ext cx="11542194" cy="1846231"/>
          </a:xfrm>
        </p:spPr>
        <p:txBody>
          <a:bodyPr anchor="b" anchorCtr="0">
            <a:noAutofit/>
          </a:bodyPr>
          <a:lstStyle>
            <a:lvl1pPr>
              <a:spcBef>
                <a:spcPts val="0"/>
              </a:spcBef>
              <a:defRPr sz="1999"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6" name="Picture 2" descr="C:\Users\i811706\Desktop\ARIBA_An_SAP_Company_scrn_R_stac2_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886529" y="586687"/>
            <a:ext cx="3819493" cy="69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1504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3916" y="1692001"/>
            <a:ext cx="11542194" cy="3831818"/>
          </a:xfrm>
        </p:spPr>
        <p:txBody>
          <a:bodyPr>
            <a:noAutofit/>
          </a:bodyPr>
          <a:lstStyle>
            <a:lvl1pPr marL="0" marR="0" indent="0" algn="l" defTabSz="1088449" rtl="0" eaLnBrk="1" fontAlgn="auto" latinLnBrk="0" hangingPunct="1">
              <a:lnSpc>
                <a:spcPct val="100000"/>
              </a:lnSpc>
              <a:spcBef>
                <a:spcPts val="1200"/>
              </a:spcBef>
              <a:spcAft>
                <a:spcPts val="0"/>
              </a:spcAft>
              <a:buClr>
                <a:schemeClr val="accent1"/>
              </a:buClr>
              <a:buSzPct val="80000"/>
              <a:buFontTx/>
              <a:buNone/>
              <a:tabLst/>
              <a:defRPr sz="1999" b="0"/>
            </a:lvl1pPr>
            <a:lvl2pPr marL="179946" marR="0" indent="-179946" algn="l" defTabSz="1088449"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799"/>
            </a:lvl2pPr>
            <a:lvl3pPr marL="359892" marR="0" indent="-179334" algn="l" defTabSz="1088449" rtl="0" eaLnBrk="1" fontAlgn="auto" latinLnBrk="0" hangingPunct="1">
              <a:lnSpc>
                <a:spcPct val="100000"/>
              </a:lnSpc>
              <a:spcBef>
                <a:spcPts val="400"/>
              </a:spcBef>
              <a:spcAft>
                <a:spcPts val="0"/>
              </a:spcAft>
              <a:buClr>
                <a:schemeClr val="accent2"/>
              </a:buClr>
              <a:buSzPct val="100000"/>
              <a:buFont typeface="Arial" pitchFamily="34" charset="0"/>
              <a:buChar char="–"/>
              <a:tabLst/>
              <a:defRPr sz="1799" baseline="0"/>
            </a:lvl3pPr>
            <a:lvl4pPr marL="539838" marR="0" indent="-179946" algn="l" defTabSz="1088449"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extLst>
      <p:ext uri="{BB962C8B-B14F-4D97-AF65-F5344CB8AC3E}">
        <p14:creationId xmlns:p14="http://schemas.microsoft.com/office/powerpoint/2010/main" val="282134556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384191637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6" y="1690687"/>
            <a:ext cx="11542194"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576356"/>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2000"/>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6400" y="1692000"/>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496243"/>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16" y="324000"/>
            <a:ext cx="11542194"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6" y="1692000"/>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1200" y="1692000"/>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7557" y="1692000"/>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60301"/>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0688"/>
            <a:ext cx="5661326"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6400" y="1690688"/>
            <a:ext cx="5661326"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3915" y="3573491"/>
            <a:ext cx="5661326" cy="2508223"/>
          </a:xfrm>
          <a:solidFill>
            <a:schemeClr val="bg1">
              <a:lumMod val="95000"/>
            </a:schemeClr>
          </a:solidFill>
        </p:spPr>
        <p:txBody>
          <a:bodyPr tIns="600113" anchor="t" anchorCtr="0"/>
          <a:lstStyle>
            <a:lvl1pPr algn="ctr">
              <a:defRPr b="0"/>
            </a:lvl1pPr>
          </a:lstStyle>
          <a:p>
            <a:r>
              <a:rPr lang="en-US"/>
              <a:t>Click icon to add picture</a:t>
            </a:r>
            <a:endParaRPr lang="de-DE" dirty="0"/>
          </a:p>
        </p:txBody>
      </p:sp>
      <p:sp>
        <p:nvSpPr>
          <p:cNvPr id="11" name="Picture Placeholder 4"/>
          <p:cNvSpPr>
            <a:spLocks noGrp="1"/>
          </p:cNvSpPr>
          <p:nvPr>
            <p:ph type="pic" sz="quarter" idx="16"/>
          </p:nvPr>
        </p:nvSpPr>
        <p:spPr bwMode="gray">
          <a:xfrm>
            <a:off x="6206400" y="3573491"/>
            <a:ext cx="5661326" cy="2508223"/>
          </a:xfrm>
          <a:solidFill>
            <a:schemeClr val="bg1">
              <a:lumMod val="95000"/>
            </a:schemeClr>
          </a:solidFill>
        </p:spPr>
        <p:txBody>
          <a:bodyPr tIns="600113" anchor="t" anchorCtr="0"/>
          <a:lstStyle>
            <a:lvl1pPr algn="ctr">
              <a:defRPr b="0"/>
            </a:lvl1pPr>
          </a:lstStyle>
          <a:p>
            <a:r>
              <a:rPr lang="en-US"/>
              <a:t>Click icon to add picture</a:t>
            </a:r>
            <a:endParaRPr lang="de-DE" dirty="0"/>
          </a:p>
        </p:txBody>
      </p:sp>
    </p:spTree>
    <p:extLst>
      <p:ext uri="{BB962C8B-B14F-4D97-AF65-F5344CB8AC3E}">
        <p14:creationId xmlns:p14="http://schemas.microsoft.com/office/powerpoint/2010/main" val="65467473"/>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3916" y="1691999"/>
            <a:ext cx="11542194" cy="4392000"/>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732860800"/>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3916" y="1692000"/>
            <a:ext cx="11542194" cy="3384758"/>
          </a:xfrm>
        </p:spPr>
        <p:txBody>
          <a:bodyPr>
            <a:spAutoFit/>
          </a:bodyPr>
          <a:lstStyle>
            <a:lvl1pPr>
              <a:spcBef>
                <a:spcPts val="2399"/>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082926104"/>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extBox 1"/>
          <p:cNvSpPr txBox="1"/>
          <p:nvPr/>
        </p:nvSpPr>
        <p:spPr bwMode="black">
          <a:xfrm>
            <a:off x="323916" y="6636184"/>
            <a:ext cx="2080698" cy="153888"/>
          </a:xfrm>
          <a:prstGeom prst="rect">
            <a:avLst/>
          </a:prstGeom>
          <a:noFill/>
        </p:spPr>
        <p:txBody>
          <a:bodyPr wrap="none" lIns="0" tIns="0" rIns="0" bIns="0" rtlCol="0">
            <a:spAutoFit/>
          </a:bodyPr>
          <a:lstStyle/>
          <a:p>
            <a:pPr marL="158732" indent="-158732" algn="l">
              <a:buClr>
                <a:schemeClr val="tx1"/>
              </a:buClr>
              <a:buFont typeface="Arial" pitchFamily="34" charset="0"/>
              <a:buChar char="©"/>
              <a:tabLst/>
            </a:pPr>
            <a:r>
              <a:rPr lang="en-US" sz="1000" noProof="0" dirty="0">
                <a:solidFill>
                  <a:schemeClr val="tx1"/>
                </a:solidFill>
              </a:rPr>
              <a:t>2023 SAP AG. All rights reserved.</a:t>
            </a:r>
          </a:p>
        </p:txBody>
      </p:sp>
      <p:sp>
        <p:nvSpPr>
          <p:cNvPr id="3" name="TextBox 2"/>
          <p:cNvSpPr txBox="1"/>
          <p:nvPr/>
        </p:nvSpPr>
        <p:spPr bwMode="black">
          <a:xfrm>
            <a:off x="11708007" y="6636184"/>
            <a:ext cx="157053" cy="153852"/>
          </a:xfrm>
          <a:prstGeom prst="rect">
            <a:avLst/>
          </a:prstGeom>
          <a:noFill/>
        </p:spPr>
        <p:txBody>
          <a:bodyPr wrap="none" lIns="0" tIns="0" rIns="0" bIns="0" rtlCol="0">
            <a:spAutoFit/>
          </a:bodyPr>
          <a:lstStyle/>
          <a:p>
            <a:pPr marL="111492" indent="-111492" algn="r">
              <a:buClr>
                <a:schemeClr val="accent2"/>
              </a:buClr>
              <a:buFont typeface="Arial" pitchFamily="34" charset="0"/>
              <a:buNone/>
            </a:pPr>
            <a:fld id="{0BDC132A-5C91-4078-9777-31DA19A62E0A}" type="slidenum">
              <a:rPr lang="en-US" sz="1000" baseline="0" noProof="0" smtClean="0">
                <a:solidFill>
                  <a:schemeClr val="tx1"/>
                </a:solidFill>
              </a:rPr>
              <a:pPr marL="111492" indent="-111492" algn="r">
                <a:buClr>
                  <a:schemeClr val="accent2"/>
                </a:buClr>
                <a:buFont typeface="Arial" pitchFamily="34" charset="0"/>
                <a:buNone/>
              </a:pPr>
              <a:t>‹#›</a:t>
            </a:fld>
            <a:endParaRPr lang="en-US" sz="1000" noProof="0" dirty="0">
              <a:solidFill>
                <a:schemeClr val="tx1"/>
              </a:solidFill>
            </a:endParaRPr>
          </a:p>
        </p:txBody>
      </p:sp>
    </p:spTree>
    <p:extLst>
      <p:ext uri="{BB962C8B-B14F-4D97-AF65-F5344CB8AC3E}">
        <p14:creationId xmlns:p14="http://schemas.microsoft.com/office/powerpoint/2010/main" val="42587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3916" y="1511650"/>
            <a:ext cx="10617235" cy="276935"/>
          </a:xfrm>
        </p:spPr>
        <p:txBody>
          <a:bodyPr anchor="b" anchorCtr="0">
            <a:spAutoFit/>
          </a:bodyPr>
          <a:lstStyle>
            <a:lvl1pPr marL="0" marR="0" indent="0" algn="l" defTabSz="1088449" rtl="0" eaLnBrk="1" fontAlgn="auto" latinLnBrk="0" hangingPunct="1">
              <a:lnSpc>
                <a:spcPct val="100000"/>
              </a:lnSpc>
              <a:spcBef>
                <a:spcPts val="0"/>
              </a:spcBef>
              <a:spcAft>
                <a:spcPts val="0"/>
              </a:spcAft>
              <a:buClr>
                <a:schemeClr val="accent1"/>
              </a:buClr>
              <a:buSzPct val="80000"/>
              <a:buFontTx/>
              <a:buNone/>
              <a:tabLst/>
              <a:defRPr sz="1799" b="0">
                <a:solidFill>
                  <a:sysClr val="windowText" lastClr="000000"/>
                </a:solidFill>
              </a:defRPr>
            </a:lvl1pPr>
            <a:lvl2pPr marL="544225" indent="0" algn="ctr">
              <a:buNone/>
              <a:defRPr>
                <a:solidFill>
                  <a:schemeClr val="tx1">
                    <a:tint val="75000"/>
                  </a:schemeClr>
                </a:solidFill>
              </a:defRPr>
            </a:lvl2pPr>
            <a:lvl3pPr marL="1088449" indent="0" algn="ctr">
              <a:buNone/>
              <a:defRPr>
                <a:solidFill>
                  <a:schemeClr val="tx1">
                    <a:tint val="75000"/>
                  </a:schemeClr>
                </a:solidFill>
              </a:defRPr>
            </a:lvl3pPr>
            <a:lvl4pPr marL="1632674" indent="0" algn="ctr">
              <a:buNone/>
              <a:defRPr>
                <a:solidFill>
                  <a:schemeClr val="tx1">
                    <a:tint val="75000"/>
                  </a:schemeClr>
                </a:solidFill>
              </a:defRPr>
            </a:lvl4pPr>
            <a:lvl5pPr marL="2176899" indent="0" algn="ctr">
              <a:buNone/>
              <a:defRPr>
                <a:solidFill>
                  <a:schemeClr val="tx1">
                    <a:tint val="75000"/>
                  </a:schemeClr>
                </a:solidFill>
              </a:defRPr>
            </a:lvl5pPr>
            <a:lvl6pPr marL="2721123" indent="0" algn="ctr">
              <a:buNone/>
              <a:defRPr>
                <a:solidFill>
                  <a:schemeClr val="tx1">
                    <a:tint val="75000"/>
                  </a:schemeClr>
                </a:solidFill>
              </a:defRPr>
            </a:lvl6pPr>
            <a:lvl7pPr marL="3265348" indent="0" algn="ctr">
              <a:buNone/>
              <a:defRPr>
                <a:solidFill>
                  <a:schemeClr val="tx1">
                    <a:tint val="75000"/>
                  </a:schemeClr>
                </a:solidFill>
              </a:defRPr>
            </a:lvl7pPr>
            <a:lvl8pPr marL="3809573" indent="0" algn="ctr">
              <a:buNone/>
              <a:defRPr>
                <a:solidFill>
                  <a:schemeClr val="tx1">
                    <a:tint val="75000"/>
                  </a:schemeClr>
                </a:solidFill>
              </a:defRPr>
            </a:lvl8pPr>
            <a:lvl9pPr marL="4353797" indent="0" algn="ctr">
              <a:buNone/>
              <a:defRPr>
                <a:solidFill>
                  <a:schemeClr val="tx1">
                    <a:tint val="75000"/>
                  </a:schemeClr>
                </a:solidFill>
              </a:defRPr>
            </a:lvl9pPr>
          </a:lstStyle>
          <a:p>
            <a:r>
              <a:rPr lang="en-US" sz="1799" dirty="0"/>
              <a:t>Speaker’s Name, SAP / Month 00, 2016</a:t>
            </a:r>
          </a:p>
        </p:txBody>
      </p:sp>
      <p:sp>
        <p:nvSpPr>
          <p:cNvPr id="9" name="Title 1"/>
          <p:cNvSpPr>
            <a:spLocks noGrp="1"/>
          </p:cNvSpPr>
          <p:nvPr>
            <p:ph type="ctrTitle" hasCustomPrompt="1"/>
          </p:nvPr>
        </p:nvSpPr>
        <p:spPr bwMode="gray">
          <a:xfrm>
            <a:off x="323915" y="324000"/>
            <a:ext cx="10617235" cy="1107739"/>
          </a:xfrm>
        </p:spPr>
        <p:txBody>
          <a:bodyPr anchor="t" anchorCtr="0">
            <a:noAutofit/>
          </a:bodyPr>
          <a:lstStyle>
            <a:lvl1pPr>
              <a:defRPr sz="3599">
                <a:solidFill>
                  <a:sysClr val="windowText" lastClr="000000"/>
                </a:solidFill>
                <a:latin typeface="+mj-lt"/>
              </a:defRPr>
            </a:lvl1pPr>
          </a:lstStyle>
          <a:p>
            <a:r>
              <a:rPr lang="en-US" sz="3599" dirty="0"/>
              <a:t>Alternate Presentation Title</a:t>
            </a:r>
            <a:br>
              <a:rPr lang="en-US" sz="3599" dirty="0"/>
            </a:br>
            <a:r>
              <a:rPr lang="en-US" sz="3599" dirty="0"/>
              <a:t>Breaks to Two Lines</a:t>
            </a:r>
            <a:endParaRPr lang="en-US" dirty="0"/>
          </a:p>
        </p:txBody>
      </p:sp>
      <p:sp>
        <p:nvSpPr>
          <p:cNvPr id="5" name="Rectangle 4"/>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16" y="2115040"/>
            <a:ext cx="1477181" cy="28793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Tree>
    <p:extLst>
      <p:ext uri="{BB962C8B-B14F-4D97-AF65-F5344CB8AC3E}">
        <p14:creationId xmlns:p14="http://schemas.microsoft.com/office/powerpoint/2010/main" val="46210134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3916" y="324000"/>
            <a:ext cx="7081597" cy="756000"/>
          </a:xfrm>
          <a:prstGeom prst="rect">
            <a:avLst/>
          </a:prstGeom>
        </p:spPr>
        <p:txBody>
          <a:bodyPr vert="horz" lIns="0" tIns="0" rIns="0" bIns="0" rtlCol="0" anchor="ctr" anchorCtr="0">
            <a:noAutofit/>
          </a:bodyPr>
          <a:lstStyle/>
          <a:p>
            <a:pPr algn="l" defTabSz="1088449" rtl="0" eaLnBrk="1" latinLnBrk="0" hangingPunct="1">
              <a:spcBef>
                <a:spcPct val="0"/>
              </a:spcBef>
              <a:buNone/>
            </a:pPr>
            <a:r>
              <a:rPr lang="en-GB" sz="2899" b="1" kern="1200" noProof="0" dirty="0">
                <a:solidFill>
                  <a:schemeClr val="accent2"/>
                </a:solidFill>
                <a:latin typeface="+mj-lt"/>
                <a:ea typeface="+mj-ea"/>
                <a:cs typeface="+mj-cs"/>
              </a:rPr>
              <a:t>© </a:t>
            </a:r>
            <a:r>
              <a:rPr lang="de-DE" sz="2899" b="1" kern="1200" noProof="0" dirty="0">
                <a:solidFill>
                  <a:schemeClr val="accent2"/>
                </a:solidFill>
                <a:latin typeface="+mj-lt"/>
                <a:ea typeface="+mj-ea"/>
                <a:cs typeface="+mj-cs"/>
              </a:rPr>
              <a:t>2013 SAP AG. All rights reserved.</a:t>
            </a:r>
          </a:p>
        </p:txBody>
      </p:sp>
      <p:sp>
        <p:nvSpPr>
          <p:cNvPr id="5" name="TextBox 4"/>
          <p:cNvSpPr txBox="1"/>
          <p:nvPr/>
        </p:nvSpPr>
        <p:spPr bwMode="gray">
          <a:xfrm>
            <a:off x="323915" y="1691609"/>
            <a:ext cx="11544319" cy="2461643"/>
          </a:xfrm>
          <a:prstGeom prst="rect">
            <a:avLst/>
          </a:prstGeom>
          <a:noFill/>
        </p:spPr>
        <p:txBody>
          <a:bodyPr wrap="square" lIns="0" tIns="0" rIns="0" bIns="0" rtlCol="0">
            <a:spAutoFit/>
          </a:bodyPr>
          <a:lstStyle/>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No part of this publication may be reproduced or transmitted in any form or for any purpose without the express permission of SAP AG. </a:t>
            </a:r>
            <a:br>
              <a:rPr lang="en-US" sz="1200" kern="1200" noProof="1">
                <a:solidFill>
                  <a:schemeClr val="tx1"/>
                </a:solidFill>
                <a:latin typeface="Arial"/>
                <a:ea typeface="MS PGothic" pitchFamily="34" charset="-128"/>
                <a:cs typeface="+mn-cs"/>
              </a:rPr>
            </a:br>
            <a:r>
              <a:rPr lang="en-US" sz="1200" kern="1200" noProof="1">
                <a:solidFill>
                  <a:schemeClr val="tx1"/>
                </a:solidFill>
                <a:latin typeface="Arial"/>
                <a:ea typeface="MS PGothic" pitchFamily="34" charset="-128"/>
                <a:cs typeface="+mn-cs"/>
              </a:rPr>
              <a:t>The information contained herein may be changed without prior notice.</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Some software products marketed by SAP AG and its distributors contain proprietary software components of other software suppliers.</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National product specifications may vary.</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marL="0" indent="0" algn="l" defTabSz="914126" rtl="0" eaLnBrk="1" latinLnBrk="0" hangingPunct="1">
              <a:lnSpc>
                <a:spcPct val="100000"/>
              </a:lnSpc>
              <a:spcBef>
                <a:spcPts val="1200"/>
              </a:spcBef>
            </a:pPr>
            <a:r>
              <a:rPr lang="en-US" sz="1200" kern="1200" noProof="1">
                <a:solidFill>
                  <a:schemeClr val="tx1"/>
                </a:solidFill>
                <a:latin typeface="Arial"/>
                <a:ea typeface="MS PGothic" pitchFamily="34" charset="-128"/>
                <a:cs typeface="+mn-cs"/>
              </a:rPr>
              <a:t>SAP and other SAP products and services mentioned herein as well as their respective logos are trademarks or registered trademarks of SAP AG in Germany and other countries.  </a:t>
            </a:r>
            <a:br>
              <a:rPr lang="en-US" sz="1200" kern="1200" noProof="1">
                <a:solidFill>
                  <a:schemeClr val="tx1"/>
                </a:solidFill>
                <a:latin typeface="Arial"/>
                <a:ea typeface="MS PGothic" pitchFamily="34" charset="-128"/>
                <a:cs typeface="+mn-cs"/>
              </a:rPr>
            </a:br>
            <a:r>
              <a:rPr lang="en-US" sz="1200" kern="1200" noProof="1">
                <a:solidFill>
                  <a:schemeClr val="tx1"/>
                </a:solidFill>
                <a:latin typeface="Arial"/>
                <a:ea typeface="MS PGothic" pitchFamily="34" charset="-128"/>
                <a:cs typeface="+mn-cs"/>
              </a:rPr>
              <a:t>Please see </a:t>
            </a:r>
            <a:r>
              <a:rPr lang="en-US" sz="1200" kern="1200" noProof="1">
                <a:solidFill>
                  <a:schemeClr val="tx1"/>
                </a:solidFill>
                <a:latin typeface="Arial"/>
                <a:ea typeface="MS PGothic" pitchFamily="34" charset="-128"/>
                <a:cs typeface="+mn-cs"/>
                <a:hlinkClick r:id="rId2"/>
              </a:rPr>
              <a:t>http://www.sap.com/corporate-en/legal/copyright/index.epx#trademark</a:t>
            </a:r>
            <a:r>
              <a:rPr lang="en-US" sz="1200" kern="1200" noProof="1">
                <a:solidFill>
                  <a:schemeClr val="tx1"/>
                </a:solidFill>
                <a:latin typeface="Arial"/>
                <a:ea typeface="MS PGothic" pitchFamily="34" charset="-128"/>
                <a:cs typeface="+mn-cs"/>
              </a:rPr>
              <a:t> for additional trademark information and notices.</a:t>
            </a:r>
          </a:p>
        </p:txBody>
      </p:sp>
    </p:spTree>
    <p:extLst>
      <p:ext uri="{BB962C8B-B14F-4D97-AF65-F5344CB8AC3E}">
        <p14:creationId xmlns:p14="http://schemas.microsoft.com/office/powerpoint/2010/main" val="282446518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3915" y="324000"/>
            <a:ext cx="9812667" cy="756000"/>
          </a:xfrm>
          <a:prstGeom prst="rect">
            <a:avLst/>
          </a:prstGeom>
        </p:spPr>
        <p:txBody>
          <a:bodyPr vert="horz" lIns="0" tIns="0" rIns="0" bIns="0" rtlCol="0" anchor="ctr" anchorCtr="0">
            <a:noAutofit/>
          </a:bodyPr>
          <a:lstStyle/>
          <a:p>
            <a:pPr marL="0" marR="0" indent="0" algn="l" defTabSz="1088449" rtl="0" eaLnBrk="1" fontAlgn="auto" latinLnBrk="0" hangingPunct="1">
              <a:lnSpc>
                <a:spcPct val="100000"/>
              </a:lnSpc>
              <a:spcBef>
                <a:spcPct val="0"/>
              </a:spcBef>
              <a:spcAft>
                <a:spcPts val="0"/>
              </a:spcAft>
              <a:buClrTx/>
              <a:buSzTx/>
              <a:buFontTx/>
              <a:buNone/>
              <a:tabLst/>
              <a:defRPr/>
            </a:pPr>
            <a:r>
              <a:rPr lang="en-GB" sz="2899" b="1" kern="1200" noProof="0" dirty="0">
                <a:solidFill>
                  <a:schemeClr val="accent2"/>
                </a:solidFill>
                <a:latin typeface="+mj-lt"/>
                <a:ea typeface="+mj-ea"/>
                <a:cs typeface="+mj-cs"/>
              </a:rPr>
              <a:t>© </a:t>
            </a:r>
            <a:r>
              <a:rPr lang="de-DE" sz="2899" b="1" kern="1200" noProof="0" dirty="0">
                <a:solidFill>
                  <a:schemeClr val="accent2"/>
                </a:solidFill>
                <a:latin typeface="+mj-lt"/>
                <a:ea typeface="+mj-ea"/>
                <a:cs typeface="+mj-cs"/>
              </a:rPr>
              <a:t>2013 SAP AG. Alle Rechte vorbehalten.</a:t>
            </a:r>
          </a:p>
        </p:txBody>
      </p:sp>
      <p:sp>
        <p:nvSpPr>
          <p:cNvPr id="8" name="TextBox 7"/>
          <p:cNvSpPr txBox="1"/>
          <p:nvPr/>
        </p:nvSpPr>
        <p:spPr bwMode="gray">
          <a:xfrm>
            <a:off x="323915" y="1691608"/>
            <a:ext cx="11544319" cy="2646265"/>
          </a:xfrm>
          <a:prstGeom prst="rect">
            <a:avLst/>
          </a:prstGeom>
          <a:noFill/>
        </p:spPr>
        <p:txBody>
          <a:bodyPr wrap="square" lIns="0" tIns="0" rIns="0" bIns="0" rtlCol="0">
            <a:spAutoFit/>
          </a:bodyPr>
          <a:lstStyle/>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Einige der von der SAP AG und ihren Distributoren vermarkteten Softwareprodukte enthalten proprietäre Softwarekomponenten anderer Softwareanbieter.</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Produkte können länderspezifische Unterschiede aufweisen.</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marL="0" indent="0" algn="l" defTabSz="914126" rtl="0" eaLnBrk="1" latinLnBrk="0" hangingPunct="1">
              <a:lnSpc>
                <a:spcPct val="100000"/>
              </a:lnSpc>
              <a:spcBef>
                <a:spcPts val="1200"/>
              </a:spcBef>
            </a:pPr>
            <a:r>
              <a:rPr lang="de-DE" sz="1200" kern="1200" noProof="1">
                <a:solidFill>
                  <a:schemeClr val="tx1"/>
                </a:solidFill>
                <a:latin typeface="Arial"/>
                <a:ea typeface="MS PGothic" pitchFamily="34" charset="-128"/>
                <a:cs typeface="+mn-cs"/>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de-DE" sz="1200" kern="1200" noProof="1">
                <a:solidFill>
                  <a:schemeClr val="tx1"/>
                </a:solidFill>
                <a:latin typeface="Arial"/>
                <a:ea typeface="MS PGothic" pitchFamily="34" charset="-128"/>
                <a:cs typeface="+mn-cs"/>
                <a:hlinkClick r:id="rId2"/>
              </a:rPr>
              <a:t>http://www.sap.com/corporate-en/legal/copyright/index.epx#trademark</a:t>
            </a:r>
            <a:r>
              <a:rPr lang="de-DE" sz="1200" kern="1200" noProof="1">
                <a:solidFill>
                  <a:schemeClr val="tx1"/>
                </a:solidFill>
                <a:latin typeface="Arial"/>
                <a:ea typeface="MS PGothic" pitchFamily="34" charset="-128"/>
                <a:cs typeface="+mn-cs"/>
              </a:rPr>
              <a:t>.</a:t>
            </a:r>
          </a:p>
        </p:txBody>
      </p:sp>
    </p:spTree>
    <p:extLst>
      <p:ext uri="{BB962C8B-B14F-4D97-AF65-F5344CB8AC3E}">
        <p14:creationId xmlns:p14="http://schemas.microsoft.com/office/powerpoint/2010/main" val="1583811276"/>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F434-BFAE-3C87-AAEB-947742AAD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B9233D-98D1-84B7-F4FC-B0737CDE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4EB962-5408-26F3-5AA4-F594E963637B}"/>
              </a:ext>
            </a:extLst>
          </p:cNvPr>
          <p:cNvSpPr>
            <a:spLocks noGrp="1"/>
          </p:cNvSpPr>
          <p:nvPr>
            <p:ph type="dt" sz="half" idx="10"/>
          </p:nvPr>
        </p:nvSpPr>
        <p:spPr/>
        <p:txBody>
          <a:bodyPr/>
          <a:lstStyle/>
          <a:p>
            <a:fld id="{0082539C-CC7D-4918-851D-84F0CB5DA706}" type="datetimeFigureOut">
              <a:rPr lang="en-US" smtClean="0"/>
              <a:t>5/31/23</a:t>
            </a:fld>
            <a:endParaRPr lang="en-US"/>
          </a:p>
        </p:txBody>
      </p:sp>
      <p:sp>
        <p:nvSpPr>
          <p:cNvPr id="5" name="Footer Placeholder 4">
            <a:extLst>
              <a:ext uri="{FF2B5EF4-FFF2-40B4-BE49-F238E27FC236}">
                <a16:creationId xmlns:a16="http://schemas.microsoft.com/office/drawing/2014/main" id="{A73081E6-8B8F-CD58-28F2-5F76D0792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4655A-A58B-2C52-C46E-241369020BD2}"/>
              </a:ext>
            </a:extLst>
          </p:cNvPr>
          <p:cNvSpPr>
            <a:spLocks noGrp="1"/>
          </p:cNvSpPr>
          <p:nvPr>
            <p:ph type="sldNum" sz="quarter" idx="12"/>
          </p:nvPr>
        </p:nvSpPr>
        <p:spPr/>
        <p:txBody>
          <a:bodyPr/>
          <a:lstStyle/>
          <a:p>
            <a:fld id="{498D4907-CAA8-480C-A065-C8A86907E75B}" type="slidenum">
              <a:rPr lang="en-US" smtClean="0"/>
              <a:t>‹#›</a:t>
            </a:fld>
            <a:endParaRPr lang="en-US"/>
          </a:p>
        </p:txBody>
      </p:sp>
    </p:spTree>
    <p:extLst>
      <p:ext uri="{BB962C8B-B14F-4D97-AF65-F5344CB8AC3E}">
        <p14:creationId xmlns:p14="http://schemas.microsoft.com/office/powerpoint/2010/main" val="384049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323916" y="1"/>
            <a:ext cx="11542194" cy="2295525"/>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3916" y="2444400"/>
            <a:ext cx="11542194" cy="923116"/>
          </a:xfrm>
        </p:spPr>
        <p:txBody>
          <a:bodyPr anchor="t" anchorCtr="0">
            <a:noAutofit/>
          </a:bodyPr>
          <a:lstStyle>
            <a:lvl1pPr>
              <a:defRPr sz="5998">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3916" y="3506401"/>
            <a:ext cx="11542194" cy="620713"/>
          </a:xfrm>
        </p:spPr>
        <p:txBody>
          <a:bodyPr/>
          <a:lstStyle>
            <a:lvl1pPr>
              <a:spcBef>
                <a:spcPts val="1429"/>
              </a:spcBef>
              <a:defRPr sz="1899" b="0"/>
            </a:lvl1pPr>
          </a:lstStyle>
          <a:p>
            <a:r>
              <a:rPr lang="en-US" dirty="0"/>
              <a:t>Subtitle if needed</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16" y="4344644"/>
            <a:ext cx="1477181" cy="2879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
        <p:nvSpPr>
          <p:cNvPr id="7" name="Rectangle 6"/>
          <p:cNvSpPr/>
          <p:nvPr/>
        </p:nvSpPr>
        <p:spPr bwMode="gray">
          <a:xfrm>
            <a:off x="323916" y="1"/>
            <a:ext cx="11542194" cy="2295525"/>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1019188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3916" y="162000"/>
            <a:ext cx="11542194" cy="2134800"/>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2" name="Title 1"/>
          <p:cNvSpPr>
            <a:spLocks noGrp="1"/>
          </p:cNvSpPr>
          <p:nvPr>
            <p:ph type="ctrTitle" hasCustomPrompt="1"/>
          </p:nvPr>
        </p:nvSpPr>
        <p:spPr bwMode="gray">
          <a:xfrm>
            <a:off x="323916" y="2444400"/>
            <a:ext cx="11542194" cy="923116"/>
          </a:xfrm>
        </p:spPr>
        <p:txBody>
          <a:bodyPr anchor="t" anchorCtr="0">
            <a:noAutofit/>
          </a:bodyPr>
          <a:lstStyle>
            <a:lvl1pPr>
              <a:defRPr sz="5998">
                <a:solidFill>
                  <a:schemeClr val="tx1"/>
                </a:solidFill>
                <a:latin typeface="+mj-lt"/>
              </a:defRPr>
            </a:lvl1pPr>
          </a:lstStyle>
          <a:p>
            <a:r>
              <a:rPr lang="en-US" dirty="0"/>
              <a:t>Divider page</a:t>
            </a:r>
          </a:p>
        </p:txBody>
      </p:sp>
      <p:sp>
        <p:nvSpPr>
          <p:cNvPr id="12" name="Rectangle 11"/>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3916" y="3506401"/>
            <a:ext cx="11542194" cy="620713"/>
          </a:xfrm>
        </p:spPr>
        <p:txBody>
          <a:bodyPr/>
          <a:lstStyle>
            <a:lvl1pPr>
              <a:spcBef>
                <a:spcPts val="1429"/>
              </a:spcBef>
              <a:defRPr sz="1899" b="0"/>
            </a:lvl1pPr>
          </a:lstStyle>
          <a:p>
            <a:r>
              <a:rPr lang="en-US" dirty="0"/>
              <a:t>Subtitle if needed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16" y="4344644"/>
            <a:ext cx="1477181" cy="28793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
        <p:nvSpPr>
          <p:cNvPr id="9" name="Rectangle 8"/>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64579929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916" y="1871567"/>
            <a:ext cx="7198125" cy="923116"/>
          </a:xfrm>
        </p:spPr>
        <p:txBody>
          <a:bodyPr anchor="t" anchorCtr="0">
            <a:noAutofit/>
          </a:bodyPr>
          <a:lstStyle>
            <a:lvl1pPr>
              <a:defRPr sz="5998">
                <a:solidFill>
                  <a:schemeClr val="tx1"/>
                </a:solidFill>
                <a:latin typeface="+mj-lt"/>
              </a:defRPr>
            </a:lvl1pPr>
          </a:lstStyle>
          <a:p>
            <a:r>
              <a:rPr lang="en-US" dirty="0"/>
              <a:t>Thank you</a:t>
            </a:r>
          </a:p>
        </p:txBody>
      </p:sp>
      <p:sp>
        <p:nvSpPr>
          <p:cNvPr id="93" name="Text Placeholder 92"/>
          <p:cNvSpPr>
            <a:spLocks noGrp="1"/>
          </p:cNvSpPr>
          <p:nvPr>
            <p:ph type="body" sz="quarter" idx="10" hasCustomPrompt="1"/>
          </p:nvPr>
        </p:nvSpPr>
        <p:spPr>
          <a:xfrm>
            <a:off x="8997657" y="2015533"/>
            <a:ext cx="2879250" cy="3291336"/>
          </a:xfrm>
        </p:spPr>
        <p:txBody>
          <a:bodyPr anchor="t" anchorCtr="0">
            <a:noAutofit/>
          </a:bodyPr>
          <a:lstStyle>
            <a:lvl1pPr>
              <a:spcBef>
                <a:spcPts val="0"/>
              </a:spcBef>
              <a:defRPr sz="16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sp>
        <p:nvSpPr>
          <p:cNvPr id="7" name="Rectangle 6"/>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16" y="3278091"/>
            <a:ext cx="1477181" cy="28793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54" y="6082317"/>
            <a:ext cx="916520" cy="453495"/>
          </a:xfrm>
          <a:prstGeom prst="rect">
            <a:avLst/>
          </a:prstGeom>
        </p:spPr>
      </p:pic>
      <p:sp>
        <p:nvSpPr>
          <p:cNvPr id="9" name="Rectangle 8"/>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107347138"/>
      </p:ext>
    </p:extLst>
  </p:cSld>
  <p:clrMapOvr>
    <a:overrideClrMapping bg1="lt1" tx1="dk1" bg2="lt2" tx2="dk2" accent1="accent1" accent2="accent2" accent3="accent3" accent4="accent4" accent5="accent5" accent6="accent6" hlink="hlink" folHlink="folHlink"/>
  </p:clrMapOvr>
  <p:hf sldNum="0" hdr="0" dt="0"/>
  <p:extLst>
    <p:ext uri="{DCECCB84-F9BA-43D5-87BE-67443E8EF086}">
      <p15:sldGuideLst xmlns:p15="http://schemas.microsoft.com/office/powerpoint/2012/main">
        <p15:guide id="1" orient="horz" pos="129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3916" y="1692001"/>
            <a:ext cx="11542194" cy="3831818"/>
          </a:xfrm>
        </p:spPr>
        <p:txBody>
          <a:bodyPr>
            <a:noAutofit/>
          </a:bodyPr>
          <a:lstStyle>
            <a:lvl1pPr marL="0" marR="0" indent="0" algn="l" defTabSz="1088449" rtl="0" eaLnBrk="1" fontAlgn="auto" latinLnBrk="0" hangingPunct="1">
              <a:lnSpc>
                <a:spcPct val="100000"/>
              </a:lnSpc>
              <a:spcBef>
                <a:spcPts val="2399"/>
              </a:spcBef>
              <a:spcAft>
                <a:spcPts val="0"/>
              </a:spcAft>
              <a:buClr>
                <a:schemeClr val="accent1"/>
              </a:buClr>
              <a:buSzPct val="80000"/>
              <a:buFontTx/>
              <a:buNone/>
              <a:tabLst/>
              <a:defRPr sz="1999" b="0"/>
            </a:lvl1pPr>
            <a:lvl2pPr marL="179946" marR="0" indent="-179946" algn="l" defTabSz="1088449"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799"/>
            </a:lvl2pPr>
            <a:lvl3pPr marL="359892" marR="0" indent="-179334" algn="l" defTabSz="1088449" rtl="0" eaLnBrk="1" fontAlgn="auto" latinLnBrk="0" hangingPunct="1">
              <a:lnSpc>
                <a:spcPct val="100000"/>
              </a:lnSpc>
              <a:spcBef>
                <a:spcPts val="400"/>
              </a:spcBef>
              <a:spcAft>
                <a:spcPts val="0"/>
              </a:spcAft>
              <a:buClr>
                <a:schemeClr val="accent2"/>
              </a:buClr>
              <a:buSzPct val="100000"/>
              <a:buFont typeface="Arial" pitchFamily="34" charset="0"/>
              <a:buChar char="–"/>
              <a:tabLst/>
              <a:defRPr sz="1799" baseline="0"/>
            </a:lvl3pPr>
            <a:lvl4pPr marL="539838" marR="0" indent="-179946" algn="l" defTabSz="1088449"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extLst>
      <p:ext uri="{BB962C8B-B14F-4D97-AF65-F5344CB8AC3E}">
        <p14:creationId xmlns:p14="http://schemas.microsoft.com/office/powerpoint/2010/main" val="202652896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40307676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916" y="449512"/>
            <a:ext cx="11542194"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3916" y="1690688"/>
            <a:ext cx="11542194"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3916" y="0"/>
            <a:ext cx="11542194" cy="162000"/>
          </a:xfrm>
          <a:prstGeom prst="rect">
            <a:avLst/>
          </a:prstGeom>
          <a:solidFill>
            <a:schemeClr val="accent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3916" y="1231200"/>
            <a:ext cx="1154219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3916" y="6535738"/>
            <a:ext cx="11542194" cy="324000"/>
          </a:xfrm>
          <a:prstGeom prst="rect">
            <a:avLst/>
          </a:prstGeom>
          <a:solidFill>
            <a:schemeClr val="tx1"/>
          </a:solidFill>
          <a:ln w="9525" algn="ctr">
            <a:noFill/>
            <a:miter lim="800000"/>
            <a:headEnd/>
            <a:tailEnd/>
          </a:ln>
        </p:spPr>
        <p:txBody>
          <a:bodyPr lIns="107135" tIns="85708" rIns="107135" bIns="85708" rtlCol="0" anchor="ctr"/>
          <a:lstStyle/>
          <a:p>
            <a:pPr marR="0" algn="ctr" defTabSz="1088449"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 name="TextBox 33"/>
          <p:cNvSpPr txBox="1"/>
          <p:nvPr/>
        </p:nvSpPr>
        <p:spPr bwMode="black">
          <a:xfrm>
            <a:off x="11637489" y="6628505"/>
            <a:ext cx="227572" cy="138467"/>
          </a:xfrm>
          <a:prstGeom prst="rect">
            <a:avLst/>
          </a:prstGeom>
          <a:noFill/>
        </p:spPr>
        <p:txBody>
          <a:bodyPr wrap="none" lIns="0" tIns="0" rIns="85708" bIns="0" rtlCol="0">
            <a:spAutoFit/>
          </a:bodyPr>
          <a:lstStyle/>
          <a:p>
            <a:pPr marL="111492" indent="-111492" algn="r">
              <a:buClr>
                <a:schemeClr val="accent2"/>
              </a:buClr>
              <a:buFont typeface="Arial" pitchFamily="34" charset="0"/>
              <a:buNone/>
            </a:pPr>
            <a:fld id="{0BDC132A-5C91-4078-9777-31DA19A62E0A}" type="slidenum">
              <a:rPr lang="en-US" sz="900" baseline="0" noProof="0" smtClean="0">
                <a:solidFill>
                  <a:schemeClr val="bg1"/>
                </a:solidFill>
              </a:rPr>
              <a:pPr marL="111492" indent="-111492" algn="r">
                <a:buClr>
                  <a:schemeClr val="accent2"/>
                </a:buClr>
                <a:buFont typeface="Arial" pitchFamily="34" charset="0"/>
                <a:buNone/>
              </a:pPr>
              <a:t>‹#›</a:t>
            </a:fld>
            <a:endParaRPr lang="en-US" sz="900" noProof="0" dirty="0">
              <a:solidFill>
                <a:schemeClr val="bg1"/>
              </a:solidFill>
            </a:endParaRPr>
          </a:p>
        </p:txBody>
      </p:sp>
      <p:sp>
        <p:nvSpPr>
          <p:cNvPr id="9" name="TextBox 8"/>
          <p:cNvSpPr txBox="1"/>
          <p:nvPr userDrawn="1"/>
        </p:nvSpPr>
        <p:spPr bwMode="black">
          <a:xfrm>
            <a:off x="323832" y="6638773"/>
            <a:ext cx="4923072" cy="153808"/>
          </a:xfrm>
          <a:prstGeom prst="rect">
            <a:avLst/>
          </a:prstGeom>
          <a:noFill/>
        </p:spPr>
        <p:txBody>
          <a:bodyPr wrap="square" lIns="85686" tIns="0" rIns="0" bIns="0" rtlCol="0">
            <a:spAutoFit/>
          </a:bodyPr>
          <a:lstStyle/>
          <a:p>
            <a:pPr marL="158684" indent="-158684">
              <a:buClr>
                <a:schemeClr val="bg1"/>
              </a:buClr>
              <a:buFont typeface="Arial" pitchFamily="34" charset="0"/>
              <a:buChar char="©"/>
            </a:pPr>
            <a:r>
              <a:rPr lang="en-US" sz="1000" dirty="0">
                <a:solidFill>
                  <a:schemeClr val="bg1"/>
                </a:solidFill>
              </a:rPr>
              <a:t>2023 SAP Ariba. All rights reserved.</a:t>
            </a:r>
          </a:p>
        </p:txBody>
      </p:sp>
      <p:pic>
        <p:nvPicPr>
          <p:cNvPr id="10" name="Picture 2">
            <a:extLst>
              <a:ext uri="{FF2B5EF4-FFF2-40B4-BE49-F238E27FC236}">
                <a16:creationId xmlns:a16="http://schemas.microsoft.com/office/drawing/2014/main" id="{3543BB32-1B4C-422D-B2D4-D8E233782778}"/>
              </a:ext>
            </a:extLst>
          </p:cNvPr>
          <p:cNvPicPr>
            <a:picLocks noChangeAspect="1" noChangeArrowheads="1"/>
          </p:cNvPicPr>
          <p:nvPr userDrawn="1"/>
        </p:nvPicPr>
        <p:blipFill>
          <a:blip r:embed="rId44" cstate="print">
            <a:extLst>
              <a:ext uri="{28A0092B-C50C-407E-A947-70E740481C1C}">
                <a14:useLocalDpi xmlns:a14="http://schemas.microsoft.com/office/drawing/2010/main" val="0"/>
              </a:ext>
            </a:extLst>
          </a:blip>
          <a:srcRect/>
          <a:stretch>
            <a:fillRect/>
          </a:stretch>
        </p:blipFill>
        <p:spPr bwMode="auto">
          <a:xfrm>
            <a:off x="0" y="182828"/>
            <a:ext cx="1861757" cy="4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A44EB28D-D474-48A2-A162-82F8525EA4DF}"/>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0602668" y="152400"/>
            <a:ext cx="1589332" cy="478380"/>
          </a:xfrm>
          <a:prstGeom prst="rect">
            <a:avLst/>
          </a:prstGeom>
        </p:spPr>
      </p:pic>
    </p:spTree>
    <p:extLst>
      <p:ext uri="{BB962C8B-B14F-4D97-AF65-F5344CB8AC3E}">
        <p14:creationId xmlns:p14="http://schemas.microsoft.com/office/powerpoint/2010/main" val="40555433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 id="2147483762" r:id="rId40"/>
    <p:sldLayoutId id="2147483763" r:id="rId41"/>
    <p:sldLayoutId id="2147483764" r:id="rId42"/>
  </p:sldLayoutIdLst>
  <p:hf sldNum="0" hdr="0" dt="0"/>
  <p:txStyles>
    <p:titleStyle>
      <a:lvl1pPr algn="l" defTabSz="1088449" rtl="0" eaLnBrk="1" latinLnBrk="0" hangingPunct="1">
        <a:spcBef>
          <a:spcPct val="0"/>
        </a:spcBef>
        <a:buNone/>
        <a:defRPr sz="2799" b="1" i="0" u="none" kern="1200">
          <a:solidFill>
            <a:schemeClr val="accent2"/>
          </a:solidFill>
          <a:latin typeface="+mj-lt"/>
          <a:ea typeface="+mj-ea"/>
          <a:cs typeface="+mj-cs"/>
        </a:defRPr>
      </a:lvl1pPr>
    </p:titleStyle>
    <p:bodyStyle>
      <a:lvl1pPr marL="0" indent="0" algn="l" defTabSz="1088449" rtl="0" eaLnBrk="1" latinLnBrk="0" hangingPunct="1">
        <a:spcBef>
          <a:spcPts val="2399"/>
        </a:spcBef>
        <a:buClr>
          <a:schemeClr val="accent1"/>
        </a:buClr>
        <a:buSzPct val="80000"/>
        <a:buFontTx/>
        <a:buNone/>
        <a:defRPr sz="1999"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1999" b="0" i="0" u="none"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799" kern="1200">
          <a:solidFill>
            <a:schemeClr val="tx1"/>
          </a:solidFill>
          <a:latin typeface="+mn-lt"/>
          <a:ea typeface="+mn-ea"/>
          <a:cs typeface="+mn-cs"/>
        </a:defRPr>
      </a:lvl3pPr>
      <a:lvl4pPr marL="359892" indent="-179946" algn="l" defTabSz="1088449" rtl="0" eaLnBrk="1" latinLnBrk="0" hangingPunct="1">
        <a:spcBef>
          <a:spcPts val="400"/>
        </a:spcBef>
        <a:buClr>
          <a:schemeClr val="tx1"/>
        </a:buClr>
        <a:buSzPct val="100000"/>
        <a:buFont typeface="Arial" pitchFamily="34" charset="0"/>
        <a:buChar char="–"/>
        <a:defRPr sz="1799" kern="1200">
          <a:solidFill>
            <a:schemeClr val="tx1"/>
          </a:solidFill>
          <a:latin typeface="+mn-lt"/>
          <a:ea typeface="+mn-ea"/>
          <a:cs typeface="+mn-cs"/>
        </a:defRPr>
      </a:lvl4pPr>
      <a:lvl5pPr marL="539838" indent="-179946" algn="l" defTabSz="1088449"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449" rtl="0" eaLnBrk="1" latinLnBrk="0" hangingPunct="1">
        <a:defRPr sz="2099" kern="1200">
          <a:solidFill>
            <a:schemeClr val="tx1"/>
          </a:solidFill>
          <a:latin typeface="+mn-lt"/>
          <a:ea typeface="+mn-ea"/>
          <a:cs typeface="+mn-cs"/>
        </a:defRPr>
      </a:lvl1pPr>
      <a:lvl2pPr marL="544225" algn="l" defTabSz="1088449" rtl="0" eaLnBrk="1" latinLnBrk="0" hangingPunct="1">
        <a:defRPr sz="2099" kern="1200">
          <a:solidFill>
            <a:schemeClr val="tx1"/>
          </a:solidFill>
          <a:latin typeface="+mn-lt"/>
          <a:ea typeface="+mn-ea"/>
          <a:cs typeface="+mn-cs"/>
        </a:defRPr>
      </a:lvl2pPr>
      <a:lvl3pPr marL="1088449" algn="l" defTabSz="1088449" rtl="0" eaLnBrk="1" latinLnBrk="0" hangingPunct="1">
        <a:defRPr sz="2099" kern="1200">
          <a:solidFill>
            <a:schemeClr val="tx1"/>
          </a:solidFill>
          <a:latin typeface="+mn-lt"/>
          <a:ea typeface="+mn-ea"/>
          <a:cs typeface="+mn-cs"/>
        </a:defRPr>
      </a:lvl3pPr>
      <a:lvl4pPr marL="1632674" algn="l" defTabSz="1088449" rtl="0" eaLnBrk="1" latinLnBrk="0" hangingPunct="1">
        <a:defRPr sz="2099" kern="1200">
          <a:solidFill>
            <a:schemeClr val="tx1"/>
          </a:solidFill>
          <a:latin typeface="+mn-lt"/>
          <a:ea typeface="+mn-ea"/>
          <a:cs typeface="+mn-cs"/>
        </a:defRPr>
      </a:lvl4pPr>
      <a:lvl5pPr marL="2176899" algn="l" defTabSz="1088449" rtl="0" eaLnBrk="1" latinLnBrk="0" hangingPunct="1">
        <a:defRPr sz="2099" kern="1200">
          <a:solidFill>
            <a:schemeClr val="tx1"/>
          </a:solidFill>
          <a:latin typeface="+mn-lt"/>
          <a:ea typeface="+mn-ea"/>
          <a:cs typeface="+mn-cs"/>
        </a:defRPr>
      </a:lvl5pPr>
      <a:lvl6pPr marL="2721123" algn="l" defTabSz="1088449" rtl="0" eaLnBrk="1" latinLnBrk="0" hangingPunct="1">
        <a:defRPr sz="2099" kern="1200">
          <a:solidFill>
            <a:schemeClr val="tx1"/>
          </a:solidFill>
          <a:latin typeface="+mn-lt"/>
          <a:ea typeface="+mn-ea"/>
          <a:cs typeface="+mn-cs"/>
        </a:defRPr>
      </a:lvl6pPr>
      <a:lvl7pPr marL="3265348" algn="l" defTabSz="1088449" rtl="0" eaLnBrk="1" latinLnBrk="0" hangingPunct="1">
        <a:defRPr sz="2099" kern="1200">
          <a:solidFill>
            <a:schemeClr val="tx1"/>
          </a:solidFill>
          <a:latin typeface="+mn-lt"/>
          <a:ea typeface="+mn-ea"/>
          <a:cs typeface="+mn-cs"/>
        </a:defRPr>
      </a:lvl7pPr>
      <a:lvl8pPr marL="3809573" algn="l" defTabSz="1088449" rtl="0" eaLnBrk="1" latinLnBrk="0" hangingPunct="1">
        <a:defRPr sz="2099" kern="1200">
          <a:solidFill>
            <a:schemeClr val="tx1"/>
          </a:solidFill>
          <a:latin typeface="+mn-lt"/>
          <a:ea typeface="+mn-ea"/>
          <a:cs typeface="+mn-cs"/>
        </a:defRPr>
      </a:lvl8pPr>
      <a:lvl9pPr marL="4353797" algn="l" defTabSz="1088449" rtl="0" eaLnBrk="1" latinLnBrk="0" hangingPunct="1">
        <a:defRPr sz="20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ustomXml" Target="../ink/ink1.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24.png"/><Relationship Id="rId5" Type="http://schemas.openxmlformats.org/officeDocument/2006/relationships/image" Target="../media/image36.pn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52.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hyperlink" Target="mailto:HZLenablement@ariba.com"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gray">
          <a:xfrm>
            <a:off x="323832" y="-6557"/>
            <a:ext cx="11556728"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TextBox 16"/>
          <p:cNvSpPr txBox="1"/>
          <p:nvPr/>
        </p:nvSpPr>
        <p:spPr bwMode="black">
          <a:xfrm>
            <a:off x="11453507" y="6616701"/>
            <a:ext cx="331125" cy="153888"/>
          </a:xfrm>
          <a:prstGeom prst="rect">
            <a:avLst/>
          </a:prstGeom>
          <a:noFill/>
        </p:spPr>
        <p:txBody>
          <a:bodyPr wrap="square" lIns="85686" tIns="0" rIns="0" bIns="0" rtlCol="0">
            <a:spAutoFit/>
          </a:bodyPr>
          <a:lstStyle/>
          <a:p>
            <a:pPr algn="r">
              <a:buClr>
                <a:schemeClr val="bg1"/>
              </a:buClr>
            </a:pPr>
            <a:r>
              <a:rPr lang="en-US" sz="1000" dirty="0">
                <a:solidFill>
                  <a:schemeClr val="bg1"/>
                </a:solidFill>
              </a:rPr>
              <a:t>v2.0</a:t>
            </a:r>
          </a:p>
        </p:txBody>
      </p:sp>
      <p:sp>
        <p:nvSpPr>
          <p:cNvPr id="10" name="Rectangle 9"/>
          <p:cNvSpPr/>
          <p:nvPr/>
        </p:nvSpPr>
        <p:spPr bwMode="gray">
          <a:xfrm>
            <a:off x="323916" y="99"/>
            <a:ext cx="11542194" cy="161996"/>
          </a:xfrm>
          <a:prstGeom prst="rect">
            <a:avLst/>
          </a:prstGeom>
          <a:solidFill>
            <a:schemeClr val="accent1"/>
          </a:solidFill>
          <a:ln w="9525" algn="ctr">
            <a:noFill/>
            <a:miter lim="800000"/>
            <a:headEnd/>
            <a:tailEnd/>
          </a:ln>
        </p:spPr>
        <p:txBody>
          <a:bodyPr lIns="107135" tIns="85708" rIns="107135" bIns="85708" rtlCol="0" anchor="ctr"/>
          <a:lstStyle/>
          <a:p>
            <a:pPr algn="ctr" defTabSz="1088449" fontAlgn="base">
              <a:spcBef>
                <a:spcPct val="50000"/>
              </a:spcBef>
              <a:spcAft>
                <a:spcPct val="0"/>
              </a:spcAft>
              <a:buClr>
                <a:srgbClr val="F0AB00"/>
              </a:buClr>
              <a:buSzPct val="80000"/>
            </a:pPr>
            <a:endParaRPr lang="en-US" sz="1899" kern="0" dirty="0">
              <a:ea typeface="Arial Unicode MS" pitchFamily="34" charset="-128"/>
              <a:cs typeface="Arial Unicode MS" pitchFamily="34" charset="-128"/>
            </a:endParaRPr>
          </a:p>
        </p:txBody>
      </p:sp>
      <p:sp>
        <p:nvSpPr>
          <p:cNvPr id="2" name="Title 1"/>
          <p:cNvSpPr>
            <a:spLocks noGrp="1"/>
          </p:cNvSpPr>
          <p:nvPr>
            <p:ph type="title"/>
          </p:nvPr>
        </p:nvSpPr>
        <p:spPr>
          <a:xfrm>
            <a:off x="0" y="332656"/>
            <a:ext cx="12248097" cy="2163693"/>
          </a:xfrm>
        </p:spPr>
        <p:txBody>
          <a:bodyPr/>
          <a:lstStyle/>
          <a:p>
            <a:pPr algn="ctr"/>
            <a:r>
              <a:rPr lang="en-AU" sz="5200" dirty="0"/>
              <a:t>Ariba Network</a:t>
            </a:r>
            <a:br>
              <a:rPr lang="en-AU" dirty="0"/>
            </a:br>
            <a:r>
              <a:rPr lang="en-AU" sz="4800" dirty="0"/>
              <a:t>Purchase Order &amp; Material Order Guide</a:t>
            </a:r>
          </a:p>
        </p:txBody>
      </p:sp>
      <p:pic>
        <p:nvPicPr>
          <p:cNvPr id="7" name="Picture 2">
            <a:extLst>
              <a:ext uri="{FF2B5EF4-FFF2-40B4-BE49-F238E27FC236}">
                <a16:creationId xmlns:a16="http://schemas.microsoft.com/office/drawing/2014/main" id="{24E64796-4F4E-4B62-AAAA-C1806DA44F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32" y="202425"/>
            <a:ext cx="1861757" cy="59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570E7D1B-007E-48F6-AF28-42AD1F2FF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1436" y="202425"/>
            <a:ext cx="1589332" cy="597765"/>
          </a:xfrm>
          <a:prstGeom prst="rect">
            <a:avLst/>
          </a:prstGeom>
        </p:spPr>
      </p:pic>
    </p:spTree>
    <p:extLst>
      <p:ext uri="{BB962C8B-B14F-4D97-AF65-F5344CB8AC3E}">
        <p14:creationId xmlns:p14="http://schemas.microsoft.com/office/powerpoint/2010/main" val="283191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3A6B07-6B1B-4D01-8271-0E74322C803D}"/>
              </a:ext>
            </a:extLst>
          </p:cNvPr>
          <p:cNvPicPr>
            <a:picLocks noChangeAspect="1"/>
          </p:cNvPicPr>
          <p:nvPr/>
        </p:nvPicPr>
        <p:blipFill>
          <a:blip r:embed="rId3"/>
          <a:stretch>
            <a:fillRect/>
          </a:stretch>
        </p:blipFill>
        <p:spPr>
          <a:xfrm>
            <a:off x="3102856" y="1242763"/>
            <a:ext cx="8763254" cy="5291238"/>
          </a:xfrm>
          <a:prstGeom prst="rect">
            <a:avLst/>
          </a:prstGeom>
          <a:ln>
            <a:solidFill>
              <a:schemeClr val="bg1">
                <a:lumMod val="65000"/>
              </a:schemeClr>
            </a:solidFill>
          </a:ln>
        </p:spPr>
      </p:pic>
      <p:sp>
        <p:nvSpPr>
          <p:cNvPr id="5" name="Rectangle 4"/>
          <p:cNvSpPr/>
          <p:nvPr/>
        </p:nvSpPr>
        <p:spPr bwMode="gray">
          <a:xfrm>
            <a:off x="323914" y="1242763"/>
            <a:ext cx="2647885" cy="3463216"/>
          </a:xfrm>
          <a:prstGeom prst="rect">
            <a:avLst/>
          </a:prstGeom>
          <a:solidFill>
            <a:schemeClr val="accent1"/>
          </a:solidFill>
          <a:ln w="6350" algn="ctr">
            <a:noFill/>
            <a:miter lim="800000"/>
            <a:headEnd/>
            <a:tailEnd/>
          </a:ln>
        </p:spPr>
        <p:txBody>
          <a:bodyPr lIns="119994" tIns="95994" rIns="119994" bIns="95994" rtlCol="0" anchor="t"/>
          <a:lstStyle/>
          <a:p>
            <a:r>
              <a:rPr lang="en-AU" sz="1200" dirty="0">
                <a:solidFill>
                  <a:schemeClr val="bg1"/>
                </a:solidFill>
              </a:rPr>
              <a:t>The Purchase Order screen displays:</a:t>
            </a:r>
          </a:p>
          <a:p>
            <a:pPr marL="268288" indent="-268288">
              <a:lnSpc>
                <a:spcPct val="150000"/>
              </a:lnSpc>
              <a:buFont typeface="+mj-lt"/>
              <a:buAutoNum type="arabicParenR"/>
            </a:pPr>
            <a:r>
              <a:rPr lang="en-AU" sz="1200" dirty="0">
                <a:solidFill>
                  <a:schemeClr val="bg1"/>
                </a:solidFill>
              </a:rPr>
              <a:t> Purchase Order Number.</a:t>
            </a:r>
          </a:p>
          <a:p>
            <a:pPr marL="268288" indent="-268288">
              <a:lnSpc>
                <a:spcPct val="150000"/>
              </a:lnSpc>
              <a:buFont typeface="+mj-lt"/>
              <a:buAutoNum type="arabicParenR"/>
            </a:pPr>
            <a:r>
              <a:rPr lang="en-AU" sz="1200" dirty="0">
                <a:solidFill>
                  <a:schemeClr val="bg1"/>
                </a:solidFill>
              </a:rPr>
              <a:t> </a:t>
            </a:r>
            <a:r>
              <a:rPr lang="en-AU" sz="1200" b="1" dirty="0">
                <a:solidFill>
                  <a:schemeClr val="bg1"/>
                </a:solidFill>
              </a:rPr>
              <a:t>Order History </a:t>
            </a:r>
            <a:r>
              <a:rPr lang="en-AU" sz="1200" dirty="0">
                <a:solidFill>
                  <a:schemeClr val="bg1"/>
                </a:solidFill>
              </a:rPr>
              <a:t>tab</a:t>
            </a:r>
          </a:p>
          <a:p>
            <a:pPr marL="268288" indent="-268288">
              <a:lnSpc>
                <a:spcPct val="150000"/>
              </a:lnSpc>
              <a:buFont typeface="+mj-lt"/>
              <a:buAutoNum type="arabicParenR"/>
            </a:pPr>
            <a:r>
              <a:rPr lang="en-AU" sz="1200" dirty="0">
                <a:solidFill>
                  <a:schemeClr val="bg1"/>
                </a:solidFill>
              </a:rPr>
              <a:t> Purchase Order </a:t>
            </a:r>
            <a:r>
              <a:rPr lang="en-AU" sz="1200" b="1" dirty="0">
                <a:solidFill>
                  <a:schemeClr val="bg1"/>
                </a:solidFill>
              </a:rPr>
              <a:t>Status</a:t>
            </a:r>
          </a:p>
          <a:p>
            <a:pPr marL="268288" indent="-268288">
              <a:lnSpc>
                <a:spcPct val="150000"/>
              </a:lnSpc>
              <a:buFont typeface="+mj-lt"/>
              <a:buAutoNum type="arabicParenR"/>
            </a:pPr>
            <a:r>
              <a:rPr lang="en-AU" sz="1200" dirty="0">
                <a:solidFill>
                  <a:schemeClr val="bg1"/>
                </a:solidFill>
              </a:rPr>
              <a:t> Hindustan Zinc Limited   address</a:t>
            </a:r>
          </a:p>
          <a:p>
            <a:pPr marL="268288" indent="-268288">
              <a:lnSpc>
                <a:spcPct val="150000"/>
              </a:lnSpc>
              <a:buFont typeface="+mj-lt"/>
              <a:buAutoNum type="arabicParenR"/>
            </a:pPr>
            <a:r>
              <a:rPr lang="en-AU" sz="1200" dirty="0">
                <a:solidFill>
                  <a:schemeClr val="bg1"/>
                </a:solidFill>
              </a:rPr>
              <a:t> </a:t>
            </a:r>
            <a:r>
              <a:rPr lang="en-AU" sz="1200" b="1" dirty="0">
                <a:solidFill>
                  <a:schemeClr val="bg1"/>
                </a:solidFill>
              </a:rPr>
              <a:t>Payment Terms, Comments </a:t>
            </a:r>
            <a:r>
              <a:rPr lang="en-AU" sz="1200" dirty="0">
                <a:solidFill>
                  <a:schemeClr val="bg1"/>
                </a:solidFill>
              </a:rPr>
              <a:t>and</a:t>
            </a:r>
            <a:r>
              <a:rPr lang="en-AU" sz="1200" b="1" dirty="0">
                <a:solidFill>
                  <a:schemeClr val="bg1"/>
                </a:solidFill>
              </a:rPr>
              <a:t> Other Contact Information.</a:t>
            </a:r>
          </a:p>
          <a:p>
            <a:pPr marL="268288" indent="-268288">
              <a:lnSpc>
                <a:spcPct val="150000"/>
              </a:lnSpc>
              <a:buFont typeface="+mj-lt"/>
              <a:buAutoNum type="arabicParenR"/>
            </a:pPr>
            <a:r>
              <a:rPr lang="en-AU" sz="1200" dirty="0">
                <a:solidFill>
                  <a:schemeClr val="bg1"/>
                </a:solidFill>
              </a:rPr>
              <a:t> </a:t>
            </a:r>
            <a:r>
              <a:rPr lang="en-AU" sz="1200" b="1" dirty="0">
                <a:solidFill>
                  <a:schemeClr val="bg1"/>
                </a:solidFill>
              </a:rPr>
              <a:t>Ship All Items To </a:t>
            </a:r>
            <a:r>
              <a:rPr lang="en-AU" sz="1200" dirty="0">
                <a:solidFill>
                  <a:schemeClr val="bg1"/>
                </a:solidFill>
              </a:rPr>
              <a:t>details.</a:t>
            </a:r>
            <a:endParaRPr lang="en-AU" sz="1200" b="1" dirty="0">
              <a:solidFill>
                <a:schemeClr val="bg1"/>
              </a:solidFill>
            </a:endParaRPr>
          </a:p>
          <a:p>
            <a:pPr marL="268288" indent="-268288">
              <a:lnSpc>
                <a:spcPct val="150000"/>
              </a:lnSpc>
              <a:buFont typeface="+mj-lt"/>
              <a:buAutoNum type="arabicParenR"/>
            </a:pPr>
            <a:r>
              <a:rPr lang="en-AU" sz="1200" dirty="0">
                <a:solidFill>
                  <a:schemeClr val="bg1"/>
                </a:solidFill>
              </a:rPr>
              <a:t>  </a:t>
            </a:r>
            <a:r>
              <a:rPr lang="en-AU" sz="1200" b="1" dirty="0">
                <a:solidFill>
                  <a:schemeClr val="bg1"/>
                </a:solidFill>
              </a:rPr>
              <a:t>Bill To </a:t>
            </a:r>
            <a:r>
              <a:rPr lang="en-AU" sz="1200" dirty="0">
                <a:solidFill>
                  <a:schemeClr val="bg1"/>
                </a:solidFill>
              </a:rPr>
              <a:t>details.</a:t>
            </a:r>
          </a:p>
          <a:p>
            <a:pPr>
              <a:lnSpc>
                <a:spcPct val="150000"/>
              </a:lnSpc>
            </a:pPr>
            <a:r>
              <a:rPr lang="en-AU" sz="1200" dirty="0">
                <a:solidFill>
                  <a:schemeClr val="bg1"/>
                </a:solidFill>
              </a:rPr>
              <a:t>Scroll down to view the </a:t>
            </a:r>
            <a:r>
              <a:rPr lang="en-AU" sz="1200" b="1" dirty="0">
                <a:solidFill>
                  <a:schemeClr val="bg1"/>
                </a:solidFill>
              </a:rPr>
              <a:t>Line Items</a:t>
            </a:r>
            <a:r>
              <a:rPr lang="en-AU" sz="1200" dirty="0">
                <a:solidFill>
                  <a:schemeClr val="bg1"/>
                </a:solidFill>
              </a:rPr>
              <a:t> section.</a:t>
            </a:r>
          </a:p>
          <a:p>
            <a:pPr marL="268288" indent="-268288">
              <a:lnSpc>
                <a:spcPct val="150000"/>
              </a:lnSpc>
              <a:buFont typeface="+mj-lt"/>
              <a:buAutoNum type="arabicParenR"/>
            </a:pPr>
            <a:endParaRPr lang="en-AU" sz="1100" dirty="0">
              <a:solidFill>
                <a:schemeClr val="bg1"/>
              </a:solidFill>
            </a:endParaRPr>
          </a:p>
          <a:p>
            <a:pPr marL="268288" indent="-268288">
              <a:buFont typeface="+mj-lt"/>
              <a:buAutoNum type="arabicParenR"/>
            </a:pPr>
            <a:endParaRPr lang="en-AU" sz="1100" dirty="0">
              <a:solidFill>
                <a:schemeClr val="bg1"/>
              </a:solidFill>
            </a:endParaRPr>
          </a:p>
        </p:txBody>
      </p:sp>
      <p:sp>
        <p:nvSpPr>
          <p:cNvPr id="2" name="Title 1"/>
          <p:cNvSpPr>
            <a:spLocks noGrp="1"/>
          </p:cNvSpPr>
          <p:nvPr>
            <p:ph type="title"/>
          </p:nvPr>
        </p:nvSpPr>
        <p:spPr/>
        <p:txBody>
          <a:bodyPr/>
          <a:lstStyle/>
          <a:p>
            <a:r>
              <a:rPr lang="en-AU" dirty="0"/>
              <a:t>View Purchase Order Details – Header Level</a:t>
            </a:r>
          </a:p>
        </p:txBody>
      </p:sp>
      <p:pic>
        <p:nvPicPr>
          <p:cNvPr id="28" name="Picture 48" descr="C:\Users\I079434\AppData\Local\Temp\SNAGHTML42aabe0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76" y="124276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0" descr="C:\Users\I079434\AppData\Local\Temp\SNAGHTML42ab32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489" y="2092628"/>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2" descr="C:\Users\I079434\AppData\Local\Temp\SNAGHTML42ab9d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9443" y="2598089"/>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4" descr="C:\Users\I079434\AppData\Local\Temp\SNAGHTML42ace78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338" y="3493449"/>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8" descr="C:\Users\I079434\AppData\Local\Temp\SNAGHTML42ad9db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6447" y="615600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0" descr="C:\Users\I079434\AppData\Local\Temp\SNAGHTML42ae414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8721" y="6176486"/>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2" descr="C:\Users\I079434\AppData\Local\Temp\SNAGHTML42aeb6f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7095" y="6176486"/>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647E149-7BE3-4B28-BF4E-FD5ECDB90EA2}"/>
              </a:ext>
            </a:extLst>
          </p:cNvPr>
          <p:cNvPicPr>
            <a:picLocks noChangeAspect="1"/>
          </p:cNvPicPr>
          <p:nvPr/>
        </p:nvPicPr>
        <p:blipFill>
          <a:blip r:embed="rId11"/>
          <a:stretch>
            <a:fillRect/>
          </a:stretch>
        </p:blipFill>
        <p:spPr>
          <a:xfrm>
            <a:off x="3596666" y="5729104"/>
            <a:ext cx="1403422" cy="476274"/>
          </a:xfrm>
          <a:prstGeom prst="rect">
            <a:avLst/>
          </a:prstGeom>
        </p:spPr>
      </p:pic>
      <p:sp>
        <p:nvSpPr>
          <p:cNvPr id="15" name="Rectangle 14">
            <a:extLst>
              <a:ext uri="{FF2B5EF4-FFF2-40B4-BE49-F238E27FC236}">
                <a16:creationId xmlns:a16="http://schemas.microsoft.com/office/drawing/2014/main" id="{9AC0118A-7A13-4CE7-8A16-2721914E440B}"/>
              </a:ext>
            </a:extLst>
          </p:cNvPr>
          <p:cNvSpPr/>
          <p:nvPr/>
        </p:nvSpPr>
        <p:spPr bwMode="gray">
          <a:xfrm>
            <a:off x="353563" y="5503343"/>
            <a:ext cx="2557320" cy="620702"/>
          </a:xfrm>
          <a:prstGeom prst="rect">
            <a:avLst/>
          </a:prstGeom>
          <a:solidFill>
            <a:schemeClr val="accent1">
              <a:lumMod val="20000"/>
              <a:lumOff val="8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AU" sz="1200" dirty="0"/>
              <a:t>Any screen element in blue can be clicked to view more details.</a:t>
            </a:r>
          </a:p>
        </p:txBody>
      </p:sp>
      <p:pic>
        <p:nvPicPr>
          <p:cNvPr id="17" name="Picture 16" descr="C:\Users\I079434\AppData\Local\Temp\SNAGHTML4791e48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42800" y="5226012"/>
            <a:ext cx="378846" cy="37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3DA70376-3E68-4E93-862B-378283D6633D}"/>
              </a:ext>
            </a:extLst>
          </p:cNvPr>
          <p:cNvPicPr>
            <a:picLocks noChangeAspect="1"/>
          </p:cNvPicPr>
          <p:nvPr/>
        </p:nvPicPr>
        <p:blipFill>
          <a:blip r:embed="rId11"/>
          <a:stretch>
            <a:fillRect/>
          </a:stretch>
        </p:blipFill>
        <p:spPr>
          <a:xfrm>
            <a:off x="3233466" y="5566342"/>
            <a:ext cx="1403422" cy="162762"/>
          </a:xfrm>
          <a:prstGeom prst="rect">
            <a:avLst/>
          </a:prstGeom>
        </p:spPr>
      </p:pic>
      <p:sp>
        <p:nvSpPr>
          <p:cNvPr id="33" name="Rectangle 32">
            <a:extLst>
              <a:ext uri="{FF2B5EF4-FFF2-40B4-BE49-F238E27FC236}">
                <a16:creationId xmlns:a16="http://schemas.microsoft.com/office/drawing/2014/main" id="{907BCC0E-038C-41D1-B743-EDBD73797CE3}"/>
              </a:ext>
            </a:extLst>
          </p:cNvPr>
          <p:cNvSpPr/>
          <p:nvPr/>
        </p:nvSpPr>
        <p:spPr bwMode="gray">
          <a:xfrm>
            <a:off x="3102856" y="1242762"/>
            <a:ext cx="2161920" cy="369308"/>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6BC8F6A1-5B20-47C0-825C-5FB3406DC292}"/>
              </a:ext>
            </a:extLst>
          </p:cNvPr>
          <p:cNvSpPr/>
          <p:nvPr/>
        </p:nvSpPr>
        <p:spPr bwMode="gray">
          <a:xfrm>
            <a:off x="4144029" y="2147584"/>
            <a:ext cx="742965" cy="2286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35" name="Rectangle 34">
            <a:extLst>
              <a:ext uri="{FF2B5EF4-FFF2-40B4-BE49-F238E27FC236}">
                <a16:creationId xmlns:a16="http://schemas.microsoft.com/office/drawing/2014/main" id="{52536E41-B74C-4004-8CC3-74DAC7E7A20F}"/>
              </a:ext>
            </a:extLst>
          </p:cNvPr>
          <p:cNvSpPr/>
          <p:nvPr/>
        </p:nvSpPr>
        <p:spPr bwMode="gray">
          <a:xfrm>
            <a:off x="3102856" y="3080895"/>
            <a:ext cx="1520547" cy="1145036"/>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40" name="Rectangle 39">
            <a:extLst>
              <a:ext uri="{FF2B5EF4-FFF2-40B4-BE49-F238E27FC236}">
                <a16:creationId xmlns:a16="http://schemas.microsoft.com/office/drawing/2014/main" id="{FC359A13-7D37-4577-A85B-4641B2E199F0}"/>
              </a:ext>
            </a:extLst>
          </p:cNvPr>
          <p:cNvSpPr/>
          <p:nvPr/>
        </p:nvSpPr>
        <p:spPr bwMode="gray">
          <a:xfrm>
            <a:off x="10439400" y="3004695"/>
            <a:ext cx="885852" cy="378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41" name="Rectangle 40">
            <a:extLst>
              <a:ext uri="{FF2B5EF4-FFF2-40B4-BE49-F238E27FC236}">
                <a16:creationId xmlns:a16="http://schemas.microsoft.com/office/drawing/2014/main" id="{ED04D3B1-B8BF-46F3-B899-A44E234EA974}"/>
              </a:ext>
            </a:extLst>
          </p:cNvPr>
          <p:cNvSpPr/>
          <p:nvPr/>
        </p:nvSpPr>
        <p:spPr bwMode="gray">
          <a:xfrm>
            <a:off x="3102856" y="4298346"/>
            <a:ext cx="3769851" cy="1816685"/>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36" name="Picture 56" descr="C:\Users\I079434\AppData\Local\Temp\SNAGHTML42ad3e3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5017688"/>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0F0E769F-DE67-4FB3-8B52-E59D8A2CE870}"/>
              </a:ext>
            </a:extLst>
          </p:cNvPr>
          <p:cNvSpPr/>
          <p:nvPr/>
        </p:nvSpPr>
        <p:spPr bwMode="gray">
          <a:xfrm>
            <a:off x="3249007" y="6276972"/>
            <a:ext cx="997440" cy="257027"/>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43" name="Rectangle 42">
            <a:extLst>
              <a:ext uri="{FF2B5EF4-FFF2-40B4-BE49-F238E27FC236}">
                <a16:creationId xmlns:a16="http://schemas.microsoft.com/office/drawing/2014/main" id="{DCA25301-BBF4-40E1-B78B-0DC67B9787F3}"/>
              </a:ext>
            </a:extLst>
          </p:cNvPr>
          <p:cNvSpPr/>
          <p:nvPr/>
        </p:nvSpPr>
        <p:spPr bwMode="gray">
          <a:xfrm>
            <a:off x="6095013" y="6240177"/>
            <a:ext cx="603608" cy="293822"/>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44" name="Rectangle 43">
            <a:extLst>
              <a:ext uri="{FF2B5EF4-FFF2-40B4-BE49-F238E27FC236}">
                <a16:creationId xmlns:a16="http://schemas.microsoft.com/office/drawing/2014/main" id="{84ED3DD8-BD49-417D-9499-A1A011108B33}"/>
              </a:ext>
            </a:extLst>
          </p:cNvPr>
          <p:cNvSpPr/>
          <p:nvPr/>
        </p:nvSpPr>
        <p:spPr bwMode="gray">
          <a:xfrm>
            <a:off x="8997112" y="6244862"/>
            <a:ext cx="756488" cy="289137"/>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00832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323916" y="1245447"/>
            <a:ext cx="2458800" cy="1347305"/>
          </a:xfrm>
          <a:prstGeom prst="rect">
            <a:avLst/>
          </a:prstGeom>
          <a:solidFill>
            <a:schemeClr val="accent1"/>
          </a:solidFill>
          <a:ln w="6350" algn="ctr">
            <a:noFill/>
            <a:miter lim="800000"/>
            <a:headEnd/>
            <a:tailEnd/>
          </a:ln>
        </p:spPr>
        <p:txBody>
          <a:bodyPr lIns="119994" tIns="95994" rIns="119994" bIns="95994" rtlCol="0" anchor="t"/>
          <a:lstStyle/>
          <a:p>
            <a:pPr marL="268288" indent="-268288">
              <a:buFont typeface="+mj-lt"/>
              <a:buAutoNum type="arabicParenR" startAt="9"/>
            </a:pPr>
            <a:r>
              <a:rPr lang="en-AU" sz="1200" dirty="0">
                <a:solidFill>
                  <a:schemeClr val="bg1"/>
                </a:solidFill>
              </a:rPr>
              <a:t>Click  </a:t>
            </a:r>
            <a:r>
              <a:rPr lang="en-AU" sz="1200" b="1" dirty="0">
                <a:solidFill>
                  <a:schemeClr val="bg1"/>
                </a:solidFill>
              </a:rPr>
              <a:t>Show Item Details </a:t>
            </a:r>
            <a:r>
              <a:rPr lang="en-AU" sz="1200" dirty="0">
                <a:solidFill>
                  <a:schemeClr val="bg1"/>
                </a:solidFill>
              </a:rPr>
              <a:t>or </a:t>
            </a:r>
            <a:r>
              <a:rPr lang="en-AU" sz="1200" b="1" dirty="0">
                <a:solidFill>
                  <a:schemeClr val="bg1"/>
                </a:solidFill>
              </a:rPr>
              <a:t>Details</a:t>
            </a:r>
            <a:r>
              <a:rPr lang="en-AU" sz="1200" dirty="0">
                <a:solidFill>
                  <a:schemeClr val="bg1"/>
                </a:solidFill>
              </a:rPr>
              <a:t> to see further line level information</a:t>
            </a:r>
          </a:p>
          <a:p>
            <a:pPr marL="268288" indent="-268288">
              <a:buFont typeface="+mj-lt"/>
              <a:buAutoNum type="arabicParenR" startAt="9"/>
            </a:pPr>
            <a:endParaRPr lang="en-AU" sz="1200" dirty="0">
              <a:solidFill>
                <a:schemeClr val="bg1"/>
              </a:solidFill>
            </a:endParaRPr>
          </a:p>
          <a:p>
            <a:pPr marL="268288" indent="-268288">
              <a:buFont typeface="+mj-lt"/>
              <a:buAutoNum type="arabicParenR" startAt="9"/>
            </a:pPr>
            <a:r>
              <a:rPr lang="en-AU" sz="1200" dirty="0">
                <a:solidFill>
                  <a:schemeClr val="bg1"/>
                </a:solidFill>
              </a:rPr>
              <a:t>Click </a:t>
            </a:r>
            <a:r>
              <a:rPr lang="en-AU" sz="1200" b="1" dirty="0">
                <a:solidFill>
                  <a:schemeClr val="bg1"/>
                </a:solidFill>
              </a:rPr>
              <a:t>Done</a:t>
            </a:r>
            <a:r>
              <a:rPr lang="en-AU" sz="1200" dirty="0">
                <a:solidFill>
                  <a:schemeClr val="bg1"/>
                </a:solidFill>
              </a:rPr>
              <a:t> to return to the </a:t>
            </a:r>
            <a:r>
              <a:rPr lang="en-AU" sz="1200" b="1" dirty="0">
                <a:solidFill>
                  <a:schemeClr val="bg1"/>
                </a:solidFill>
              </a:rPr>
              <a:t>Inbox</a:t>
            </a:r>
            <a:r>
              <a:rPr lang="en-AU" sz="1200" dirty="0">
                <a:solidFill>
                  <a:schemeClr val="bg1"/>
                </a:solidFill>
              </a:rPr>
              <a:t>.</a:t>
            </a:r>
          </a:p>
        </p:txBody>
      </p:sp>
      <p:sp>
        <p:nvSpPr>
          <p:cNvPr id="2" name="Title 1"/>
          <p:cNvSpPr>
            <a:spLocks noGrp="1"/>
          </p:cNvSpPr>
          <p:nvPr>
            <p:ph type="title"/>
          </p:nvPr>
        </p:nvSpPr>
        <p:spPr/>
        <p:txBody>
          <a:bodyPr/>
          <a:lstStyle/>
          <a:p>
            <a:r>
              <a:rPr lang="en-AU" dirty="0"/>
              <a:t>View Purchase Order Details – Line Item Level</a:t>
            </a:r>
          </a:p>
        </p:txBody>
      </p:sp>
      <p:sp>
        <p:nvSpPr>
          <p:cNvPr id="34" name="Rectangle 33"/>
          <p:cNvSpPr/>
          <p:nvPr/>
        </p:nvSpPr>
        <p:spPr bwMode="gray">
          <a:xfrm>
            <a:off x="310448" y="2981849"/>
            <a:ext cx="2458800" cy="3552151"/>
          </a:xfrm>
          <a:prstGeom prst="rect">
            <a:avLst/>
          </a:prstGeom>
          <a:solidFill>
            <a:schemeClr val="accent1">
              <a:lumMod val="20000"/>
              <a:lumOff val="80000"/>
            </a:schemeClr>
          </a:solidFill>
          <a:ln w="6350" algn="ctr">
            <a:noFill/>
            <a:miter lim="800000"/>
            <a:headEnd/>
            <a:tailEnd/>
          </a:ln>
        </p:spPr>
        <p:txBody>
          <a:bodyPr lIns="120022" tIns="96016" rIns="120022" bIns="96016" rtlCol="0" anchor="t"/>
          <a:lstStyle/>
          <a:p>
            <a:pPr fontAlgn="base">
              <a:spcBef>
                <a:spcPct val="50000"/>
              </a:spcBef>
              <a:spcAft>
                <a:spcPct val="0"/>
              </a:spcAft>
              <a:buClr>
                <a:srgbClr val="F0AB00"/>
              </a:buClr>
              <a:buSzPct val="80000"/>
            </a:pPr>
            <a:r>
              <a:rPr lang="en-AU" sz="1200" b="1" kern="0" dirty="0">
                <a:ea typeface="Arial Unicode MS" pitchFamily="34" charset="-128"/>
                <a:cs typeface="Arial Unicode MS" pitchFamily="34" charset="-128"/>
              </a:rPr>
              <a:t>Reviewing a Purchase Order</a:t>
            </a:r>
          </a:p>
          <a:p>
            <a:pPr fontAlgn="base">
              <a:spcBef>
                <a:spcPct val="50000"/>
              </a:spcBef>
              <a:spcAft>
                <a:spcPct val="0"/>
              </a:spcAft>
              <a:buClr>
                <a:srgbClr val="F0AB00"/>
              </a:buClr>
              <a:buSzPct val="80000"/>
            </a:pPr>
            <a:r>
              <a:rPr lang="en-AU" sz="1200" kern="0" dirty="0">
                <a:ea typeface="Arial Unicode MS" pitchFamily="34" charset="-128"/>
                <a:cs typeface="Arial Unicode MS" pitchFamily="34" charset="-128"/>
              </a:rPr>
              <a:t>Each purchase order should be reviewed to:</a:t>
            </a:r>
          </a:p>
          <a:p>
            <a:pPr marL="270000" indent="-270000" fontAlgn="base">
              <a:spcBef>
                <a:spcPct val="50000"/>
              </a:spcBef>
              <a:spcAft>
                <a:spcPct val="0"/>
              </a:spcAft>
              <a:buSzPct val="80000"/>
              <a:buFont typeface="Arial" panose="020B0604020202020204" pitchFamily="34" charset="0"/>
              <a:buChar char="•"/>
            </a:pPr>
            <a:r>
              <a:rPr lang="en-AU" sz="1200" kern="0" dirty="0">
                <a:ea typeface="Arial Unicode MS" pitchFamily="34" charset="-128"/>
                <a:cs typeface="Arial Unicode MS" pitchFamily="34" charset="-128"/>
              </a:rPr>
              <a:t>Identify the items requested and ensure that the details of items in the order are correct</a:t>
            </a:r>
          </a:p>
          <a:p>
            <a:pPr marL="270000" indent="-270000" fontAlgn="base">
              <a:spcBef>
                <a:spcPct val="50000"/>
              </a:spcBef>
              <a:spcAft>
                <a:spcPct val="0"/>
              </a:spcAft>
              <a:buSzPct val="80000"/>
              <a:buFont typeface="Arial" panose="020B0604020202020204" pitchFamily="34" charset="0"/>
              <a:buChar char="•"/>
            </a:pPr>
            <a:r>
              <a:rPr lang="en-AU" sz="1200" kern="0" dirty="0">
                <a:ea typeface="Arial Unicode MS" pitchFamily="34" charset="-128"/>
                <a:cs typeface="Arial Unicode MS" pitchFamily="34" charset="-128"/>
              </a:rPr>
              <a:t>Determine whether the items are in stock</a:t>
            </a:r>
          </a:p>
          <a:p>
            <a:pPr marL="270000" indent="-270000" fontAlgn="base">
              <a:spcBef>
                <a:spcPct val="50000"/>
              </a:spcBef>
              <a:spcAft>
                <a:spcPct val="0"/>
              </a:spcAft>
              <a:buSzPct val="80000"/>
              <a:buFont typeface="Arial" panose="020B0604020202020204" pitchFamily="34" charset="0"/>
              <a:buChar char="•"/>
            </a:pPr>
            <a:r>
              <a:rPr lang="en-AU" sz="1200" kern="0" dirty="0">
                <a:ea typeface="Arial Unicode MS" pitchFamily="34" charset="-128"/>
                <a:cs typeface="Arial Unicode MS" pitchFamily="34" charset="-128"/>
              </a:rPr>
              <a:t>Validate the information contained within the purchase order </a:t>
            </a:r>
          </a:p>
          <a:p>
            <a:pPr marL="270000" indent="-270000" fontAlgn="base">
              <a:spcBef>
                <a:spcPct val="50000"/>
              </a:spcBef>
              <a:spcAft>
                <a:spcPct val="0"/>
              </a:spcAft>
              <a:buSzPct val="80000"/>
              <a:buFont typeface="Arial" panose="020B0604020202020204" pitchFamily="34" charset="0"/>
              <a:buChar char="•"/>
            </a:pPr>
            <a:r>
              <a:rPr lang="en-AU" sz="1200" kern="0" dirty="0">
                <a:ea typeface="Arial Unicode MS" pitchFamily="34" charset="-128"/>
                <a:cs typeface="Arial Unicode MS" pitchFamily="34" charset="-128"/>
              </a:rPr>
              <a:t>Check the shipping address</a:t>
            </a:r>
          </a:p>
          <a:p>
            <a:pPr marL="270000" indent="-270000" fontAlgn="base">
              <a:spcBef>
                <a:spcPct val="50000"/>
              </a:spcBef>
              <a:spcAft>
                <a:spcPct val="0"/>
              </a:spcAft>
              <a:buSzPct val="80000"/>
              <a:buFont typeface="Arial" panose="020B0604020202020204" pitchFamily="34" charset="0"/>
              <a:buChar char="•"/>
            </a:pPr>
            <a:r>
              <a:rPr lang="en-AU" sz="1200" kern="0" dirty="0">
                <a:ea typeface="Arial Unicode MS" pitchFamily="34" charset="-128"/>
                <a:cs typeface="Arial Unicode MS" pitchFamily="34" charset="-128"/>
              </a:rPr>
              <a:t>Check fields required by the business and any comments</a:t>
            </a:r>
            <a:endParaRPr lang="en-AU" sz="1200" i="1" dirty="0">
              <a:solidFill>
                <a:schemeClr val="bg1"/>
              </a:solidFill>
            </a:endParaRPr>
          </a:p>
        </p:txBody>
      </p:sp>
      <p:pic>
        <p:nvPicPr>
          <p:cNvPr id="19" name="Picture 64" descr="C:\Users\I079434\AppData\Local\Temp\SNAGHTML42af1f9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4552" y="2214753"/>
            <a:ext cx="376956" cy="37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933577" y="4257752"/>
              <a:ext cx="218880" cy="157680"/>
            </p14:xfrm>
          </p:contentPart>
        </mc:Choice>
        <mc:Fallback xmlns="">
          <p:pic>
            <p:nvPicPr>
              <p:cNvPr id="3" name="Ink 2"/>
              <p:cNvPicPr/>
              <p:nvPr/>
            </p:nvPicPr>
            <p:blipFill>
              <a:blip r:embed="rId7"/>
              <a:stretch>
                <a:fillRect/>
              </a:stretch>
            </p:blipFill>
            <p:spPr>
              <a:xfrm>
                <a:off x="2895354" y="4219592"/>
                <a:ext cx="294965" cy="233640"/>
              </a:xfrm>
              <a:prstGeom prst="rect">
                <a:avLst/>
              </a:prstGeom>
            </p:spPr>
          </p:pic>
        </mc:Fallback>
      </mc:AlternateContent>
      <p:sp>
        <p:nvSpPr>
          <p:cNvPr id="7" name="Rectangle 6"/>
          <p:cNvSpPr/>
          <p:nvPr/>
        </p:nvSpPr>
        <p:spPr bwMode="gray">
          <a:xfrm>
            <a:off x="2952000" y="4230000"/>
            <a:ext cx="288032" cy="18068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48F57199-C54A-47FC-BAF2-9E07B2CB965C}"/>
              </a:ext>
            </a:extLst>
          </p:cNvPr>
          <p:cNvPicPr>
            <a:picLocks noChangeAspect="1"/>
          </p:cNvPicPr>
          <p:nvPr/>
        </p:nvPicPr>
        <p:blipFill rotWithShape="1">
          <a:blip r:embed="rId8"/>
          <a:srcRect l="2347" t="35172" b="11032"/>
          <a:stretch/>
        </p:blipFill>
        <p:spPr>
          <a:xfrm>
            <a:off x="2778459" y="1248696"/>
            <a:ext cx="9413541" cy="2886680"/>
          </a:xfrm>
          <a:prstGeom prst="rect">
            <a:avLst/>
          </a:prstGeom>
          <a:ln>
            <a:solidFill>
              <a:schemeClr val="bg1">
                <a:lumMod val="65000"/>
              </a:schemeClr>
            </a:solidFill>
          </a:ln>
        </p:spPr>
      </p:pic>
      <p:pic>
        <p:nvPicPr>
          <p:cNvPr id="9" name="Picture 8" descr="C:\Users\I079434\AppData\Local\Temp\SNAGHTML4791e48a.PNG">
            <a:extLst>
              <a:ext uri="{FF2B5EF4-FFF2-40B4-BE49-F238E27FC236}">
                <a16:creationId xmlns:a16="http://schemas.microsoft.com/office/drawing/2014/main" id="{154439FD-2875-4ADE-8F88-74A205B027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3893" y="2692036"/>
            <a:ext cx="378846" cy="37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626D633-C30B-4CE5-9F33-24FF4893646B}"/>
              </a:ext>
            </a:extLst>
          </p:cNvPr>
          <p:cNvSpPr/>
          <p:nvPr/>
        </p:nvSpPr>
        <p:spPr bwMode="gray">
          <a:xfrm>
            <a:off x="10623708" y="1267321"/>
            <a:ext cx="974437" cy="378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FC031311-B493-4F3A-AE20-412EED006629}"/>
              </a:ext>
            </a:extLst>
          </p:cNvPr>
          <p:cNvSpPr/>
          <p:nvPr/>
        </p:nvSpPr>
        <p:spPr bwMode="gray">
          <a:xfrm>
            <a:off x="11598145" y="1849632"/>
            <a:ext cx="574044" cy="969768"/>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60584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Order History</a:t>
            </a:r>
          </a:p>
        </p:txBody>
      </p:sp>
      <p:sp>
        <p:nvSpPr>
          <p:cNvPr id="34" name="Rectangle 33"/>
          <p:cNvSpPr/>
          <p:nvPr/>
        </p:nvSpPr>
        <p:spPr bwMode="gray">
          <a:xfrm>
            <a:off x="323916" y="1368000"/>
            <a:ext cx="2458800" cy="1603800"/>
          </a:xfrm>
          <a:prstGeom prst="rect">
            <a:avLst/>
          </a:prstGeom>
          <a:solidFill>
            <a:schemeClr val="accent1"/>
          </a:solidFill>
          <a:ln w="6350" algn="ctr">
            <a:noFill/>
            <a:miter lim="800000"/>
            <a:headEnd/>
            <a:tailEnd/>
          </a:ln>
        </p:spPr>
        <p:txBody>
          <a:bodyPr lIns="120022" tIns="96016" rIns="120022" bIns="96016" rtlCol="0" anchor="t"/>
          <a:lstStyle/>
          <a:p>
            <a:pPr fontAlgn="base">
              <a:spcBef>
                <a:spcPct val="50000"/>
              </a:spcBef>
              <a:spcAft>
                <a:spcPct val="0"/>
              </a:spcAft>
              <a:buClr>
                <a:srgbClr val="F0AB00"/>
              </a:buClr>
              <a:buSzPct val="80000"/>
            </a:pPr>
            <a:r>
              <a:rPr lang="en-AU" sz="1200" b="1" kern="0" dirty="0">
                <a:solidFill>
                  <a:schemeClr val="bg1"/>
                </a:solidFill>
                <a:ea typeface="Arial Unicode MS" pitchFamily="34" charset="-128"/>
                <a:cs typeface="Arial Unicode MS" pitchFamily="34" charset="-128"/>
              </a:rPr>
              <a:t>Order History </a:t>
            </a:r>
            <a:r>
              <a:rPr lang="en-AU" sz="1200" kern="0" dirty="0">
                <a:solidFill>
                  <a:schemeClr val="bg1"/>
                </a:solidFill>
                <a:ea typeface="Arial Unicode MS" pitchFamily="34" charset="-128"/>
                <a:cs typeface="Arial Unicode MS" pitchFamily="34" charset="-128"/>
              </a:rPr>
              <a:t>tab identifies: </a:t>
            </a:r>
          </a:p>
          <a:p>
            <a:pPr marL="270000" indent="-270000" fontAlgn="base">
              <a:spcBef>
                <a:spcPct val="50000"/>
              </a:spcBef>
              <a:spcAft>
                <a:spcPct val="0"/>
              </a:spcAft>
              <a:buSzPct val="80000"/>
              <a:buFont typeface="Arial" panose="020B0604020202020204" pitchFamily="34" charset="0"/>
              <a:buChar char="•"/>
            </a:pPr>
            <a:r>
              <a:rPr lang="en-AU" sz="1200" kern="0" dirty="0">
                <a:solidFill>
                  <a:schemeClr val="bg1"/>
                </a:solidFill>
                <a:ea typeface="Arial Unicode MS" pitchFamily="34" charset="-128"/>
                <a:cs typeface="Arial Unicode MS" pitchFamily="34" charset="-128"/>
              </a:rPr>
              <a:t>Who created the document</a:t>
            </a:r>
          </a:p>
          <a:p>
            <a:pPr marL="270000" indent="-270000" fontAlgn="base">
              <a:spcBef>
                <a:spcPct val="50000"/>
              </a:spcBef>
              <a:spcAft>
                <a:spcPct val="0"/>
              </a:spcAft>
              <a:buSzPct val="80000"/>
              <a:buFont typeface="Arial" panose="020B0604020202020204" pitchFamily="34" charset="0"/>
              <a:buChar char="•"/>
            </a:pPr>
            <a:r>
              <a:rPr lang="en-AU" sz="1200" kern="0" dirty="0">
                <a:solidFill>
                  <a:schemeClr val="bg1"/>
                </a:solidFill>
                <a:ea typeface="Arial Unicode MS" pitchFamily="34" charset="-128"/>
                <a:cs typeface="Arial Unicode MS" pitchFamily="34" charset="-128"/>
              </a:rPr>
              <a:t>The date and time stamps of the various processes that have affected the document</a:t>
            </a:r>
          </a:p>
          <a:p>
            <a:pPr marL="270000" indent="-270000" fontAlgn="base">
              <a:spcBef>
                <a:spcPct val="50000"/>
              </a:spcBef>
              <a:spcAft>
                <a:spcPct val="0"/>
              </a:spcAft>
              <a:buSzPct val="80000"/>
              <a:buFont typeface="Arial" panose="020B0604020202020204" pitchFamily="34" charset="0"/>
              <a:buChar char="•"/>
            </a:pPr>
            <a:r>
              <a:rPr lang="en-AU" sz="1200" kern="0" dirty="0">
                <a:solidFill>
                  <a:schemeClr val="bg1"/>
                </a:solidFill>
                <a:ea typeface="Arial Unicode MS" pitchFamily="34" charset="-128"/>
                <a:cs typeface="Arial Unicode MS" pitchFamily="34" charset="-128"/>
              </a:rPr>
              <a:t>Line Item information</a:t>
            </a:r>
          </a:p>
          <a:p>
            <a:pPr marL="171484" indent="-171484">
              <a:buFont typeface="Arial" panose="020B0604020202020204" pitchFamily="34" charset="0"/>
              <a:buChar char="•"/>
            </a:pPr>
            <a:endParaRPr lang="en-AU" sz="1200" i="1" dirty="0">
              <a:solidFill>
                <a:schemeClr val="bg1"/>
              </a:solidFill>
            </a:endParaRPr>
          </a:p>
          <a:p>
            <a:pPr marL="171484" indent="-171484">
              <a:buFont typeface="Arial" panose="020B0604020202020204" pitchFamily="34" charset="0"/>
              <a:buChar char="•"/>
            </a:pPr>
            <a:endParaRPr lang="en-AU" sz="1200" i="1" dirty="0">
              <a:solidFill>
                <a:schemeClr val="bg1"/>
              </a:solidFill>
            </a:endParaRPr>
          </a:p>
        </p:txBody>
      </p:sp>
      <p:pic>
        <p:nvPicPr>
          <p:cNvPr id="6" name="Picture 5">
            <a:extLst>
              <a:ext uri="{FF2B5EF4-FFF2-40B4-BE49-F238E27FC236}">
                <a16:creationId xmlns:a16="http://schemas.microsoft.com/office/drawing/2014/main" id="{EF60D046-47FE-460F-B4A7-6B4CFA6CD814}"/>
              </a:ext>
            </a:extLst>
          </p:cNvPr>
          <p:cNvPicPr>
            <a:picLocks noChangeAspect="1"/>
          </p:cNvPicPr>
          <p:nvPr/>
        </p:nvPicPr>
        <p:blipFill rotWithShape="1">
          <a:blip r:embed="rId3">
            <a:extLst>
              <a:ext uri="{28A0092B-C50C-407E-A947-70E740481C1C}">
                <a14:useLocalDpi xmlns:a14="http://schemas.microsoft.com/office/drawing/2010/main" val="0"/>
              </a:ext>
            </a:extLst>
          </a:blip>
          <a:srcRect l="1856" r="1062"/>
          <a:stretch/>
        </p:blipFill>
        <p:spPr>
          <a:xfrm>
            <a:off x="2846439" y="1258528"/>
            <a:ext cx="9277317" cy="5218472"/>
          </a:xfrm>
          <a:prstGeom prst="rect">
            <a:avLst/>
          </a:prstGeom>
          <a:ln>
            <a:solidFill>
              <a:schemeClr val="bg1">
                <a:lumMod val="65000"/>
              </a:schemeClr>
            </a:solidFill>
          </a:ln>
        </p:spPr>
      </p:pic>
      <p:sp>
        <p:nvSpPr>
          <p:cNvPr id="8" name="Rectangle 7">
            <a:extLst>
              <a:ext uri="{FF2B5EF4-FFF2-40B4-BE49-F238E27FC236}">
                <a16:creationId xmlns:a16="http://schemas.microsoft.com/office/drawing/2014/main" id="{5B9B7267-627A-4238-A3F6-337800A77D47}"/>
              </a:ext>
            </a:extLst>
          </p:cNvPr>
          <p:cNvSpPr/>
          <p:nvPr/>
        </p:nvSpPr>
        <p:spPr bwMode="gray">
          <a:xfrm>
            <a:off x="3682406" y="1752600"/>
            <a:ext cx="692727" cy="2286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3A241D1B-2855-493C-B7E3-3328C68F3DCD}"/>
              </a:ext>
            </a:extLst>
          </p:cNvPr>
          <p:cNvSpPr/>
          <p:nvPr/>
        </p:nvSpPr>
        <p:spPr bwMode="gray">
          <a:xfrm>
            <a:off x="8625795" y="2169900"/>
            <a:ext cx="1966005" cy="3447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62661B42-F218-47E3-8020-D4030F86B8F9}"/>
              </a:ext>
            </a:extLst>
          </p:cNvPr>
          <p:cNvSpPr/>
          <p:nvPr/>
        </p:nvSpPr>
        <p:spPr bwMode="gray">
          <a:xfrm>
            <a:off x="2871020" y="2649223"/>
            <a:ext cx="9252736" cy="1084578"/>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53B2DBCF-D5EA-4A03-97BE-99ED0454BB7C}"/>
              </a:ext>
            </a:extLst>
          </p:cNvPr>
          <p:cNvSpPr/>
          <p:nvPr/>
        </p:nvSpPr>
        <p:spPr bwMode="gray">
          <a:xfrm>
            <a:off x="2871020" y="3733800"/>
            <a:ext cx="9252736" cy="121919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12" name="Picture 48" descr="C:\Users\I079434\AppData\Local\Temp\SNAGHTML42aabe0f.PNG">
            <a:extLst>
              <a:ext uri="{FF2B5EF4-FFF2-40B4-BE49-F238E27FC236}">
                <a16:creationId xmlns:a16="http://schemas.microsoft.com/office/drawing/2014/main" id="{A5B7D76B-CCC4-48A6-91F5-EFCE880BA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2562" y="2126212"/>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0" descr="C:\Users\I079434\AppData\Local\Temp\SNAGHTML42ab32b2.PNG">
            <a:extLst>
              <a:ext uri="{FF2B5EF4-FFF2-40B4-BE49-F238E27FC236}">
                <a16:creationId xmlns:a16="http://schemas.microsoft.com/office/drawing/2014/main" id="{DE0AD549-C6FE-4BB5-AD25-FDC21D6ACE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6464" y="2556426"/>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2" descr="C:\Users\I079434\AppData\Local\Temp\SNAGHTML42ab9d43.PNG">
            <a:extLst>
              <a:ext uri="{FF2B5EF4-FFF2-40B4-BE49-F238E27FC236}">
                <a16:creationId xmlns:a16="http://schemas.microsoft.com/office/drawing/2014/main" id="{ED89621C-285D-4766-876D-F2FE8DC859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813" y="3733799"/>
            <a:ext cx="376956"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18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dirty="0"/>
              <a:t>Order Confirmation</a:t>
            </a:r>
          </a:p>
        </p:txBody>
      </p:sp>
      <p:sp>
        <p:nvSpPr>
          <p:cNvPr id="6" name="Text Placeholder 8"/>
          <p:cNvSpPr>
            <a:spLocks noGrp="1"/>
          </p:cNvSpPr>
          <p:nvPr>
            <p:ph type="body" sz="quarter" idx="10"/>
          </p:nvPr>
        </p:nvSpPr>
        <p:spPr>
          <a:xfrm>
            <a:off x="324167" y="3507213"/>
            <a:ext cx="11544866" cy="2083321"/>
          </a:xfrm>
        </p:spPr>
        <p:txBody>
          <a:bodyPr/>
          <a:lstStyle/>
          <a:p>
            <a:pPr>
              <a:spcBef>
                <a:spcPts val="1400"/>
              </a:spcBef>
              <a:buClrTx/>
              <a:buSzPct val="100000"/>
            </a:pPr>
            <a:r>
              <a:rPr lang="en-US" sz="1200" dirty="0"/>
              <a:t>When a new order is received into Ariba, you will be required to create an Order Confirmation </a:t>
            </a:r>
            <a:endParaRPr lang="en-US" sz="1200" dirty="0">
              <a:solidFill>
                <a:srgbClr val="FF0000"/>
              </a:solidFill>
            </a:endParaRPr>
          </a:p>
          <a:p>
            <a:pPr>
              <a:spcBef>
                <a:spcPts val="1400"/>
              </a:spcBef>
              <a:buClrTx/>
              <a:buSzPct val="100000"/>
            </a:pPr>
            <a:r>
              <a:rPr lang="en-AU" sz="1200" dirty="0"/>
              <a:t>There are 3 types of Order Confirmation</a:t>
            </a:r>
            <a:r>
              <a:rPr lang="en-US" sz="1200" dirty="0"/>
              <a:t>:</a:t>
            </a:r>
            <a:endParaRPr lang="en-AU" sz="1200" dirty="0"/>
          </a:p>
          <a:p>
            <a:pPr marL="590550" lvl="4" indent="-171450" defTabSz="200025">
              <a:spcBef>
                <a:spcPts val="1400"/>
              </a:spcBef>
              <a:buClrTx/>
              <a:buSzPct val="80000"/>
              <a:buFont typeface="Wingdings" panose="05000000000000000000" pitchFamily="2" charset="2"/>
              <a:buChar char="v"/>
            </a:pPr>
            <a:r>
              <a:rPr lang="en-US" sz="1200" b="1" dirty="0"/>
              <a:t>Confirm Entire Order</a:t>
            </a:r>
            <a:r>
              <a:rPr lang="en-US" sz="1200" dirty="0"/>
              <a:t>: Used to confirm all line item details of the order (Not applicable for HZL suppliers)</a:t>
            </a:r>
          </a:p>
          <a:p>
            <a:pPr marL="590550" lvl="4" indent="-171450" defTabSz="200025">
              <a:spcBef>
                <a:spcPts val="1400"/>
              </a:spcBef>
              <a:buClrTx/>
              <a:buSzPct val="80000"/>
              <a:buFont typeface="Wingdings" panose="05000000000000000000" pitchFamily="2" charset="2"/>
              <a:buChar char="v"/>
            </a:pPr>
            <a:r>
              <a:rPr lang="en-US" sz="1200" b="1" dirty="0"/>
              <a:t>Update Line Items</a:t>
            </a:r>
            <a:r>
              <a:rPr lang="en-US" sz="1200" dirty="0"/>
              <a:t>: Used to partially confirm the line item details of the order</a:t>
            </a:r>
            <a:endParaRPr lang="en-AU" sz="1200" dirty="0"/>
          </a:p>
          <a:p>
            <a:pPr marL="590550" lvl="4" indent="-171450" defTabSz="200025">
              <a:spcBef>
                <a:spcPts val="1400"/>
              </a:spcBef>
              <a:buClrTx/>
              <a:buSzPct val="80000"/>
              <a:buFont typeface="Wingdings" panose="05000000000000000000" pitchFamily="2" charset="2"/>
              <a:buChar char="v"/>
            </a:pPr>
            <a:r>
              <a:rPr lang="en-US" sz="1200" b="1" dirty="0"/>
              <a:t>Reject Entire Order</a:t>
            </a:r>
            <a:r>
              <a:rPr lang="en-US" sz="1200" dirty="0"/>
              <a:t>: Used to reject the order if it cannot be fulfilled (Not applicable for HZL suppliers)</a:t>
            </a:r>
          </a:p>
        </p:txBody>
      </p:sp>
      <p:pic>
        <p:nvPicPr>
          <p:cNvPr id="8" name="Picture Placeholder 7">
            <a:extLst>
              <a:ext uri="{FF2B5EF4-FFF2-40B4-BE49-F238E27FC236}">
                <a16:creationId xmlns:a16="http://schemas.microsoft.com/office/drawing/2014/main" id="{16E1CC7A-8674-4F89-BF92-2B8663AAFCB9}"/>
              </a:ext>
            </a:extLst>
          </p:cNvPr>
          <p:cNvPicPr>
            <a:picLocks noGrp="1" noChangeAspect="1"/>
          </p:cNvPicPr>
          <p:nvPr>
            <p:ph type="pic"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464" b="464"/>
          <a:stretch>
            <a:fillRect/>
          </a:stretch>
        </p:blipFill>
        <p:spPr/>
      </p:pic>
    </p:spTree>
    <p:extLst>
      <p:ext uri="{BB962C8B-B14F-4D97-AF65-F5344CB8AC3E}">
        <p14:creationId xmlns:p14="http://schemas.microsoft.com/office/powerpoint/2010/main" val="402424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Order Confirmation- Update Line Items – General Information </a:t>
            </a:r>
          </a:p>
        </p:txBody>
      </p:sp>
      <p:sp>
        <p:nvSpPr>
          <p:cNvPr id="4" name="TextBox 3"/>
          <p:cNvSpPr txBox="1"/>
          <p:nvPr/>
        </p:nvSpPr>
        <p:spPr>
          <a:xfrm>
            <a:off x="381000" y="1295400"/>
            <a:ext cx="5791200" cy="4541115"/>
          </a:xfrm>
          <a:prstGeom prst="rect">
            <a:avLst/>
          </a:prstGeom>
          <a:noFill/>
        </p:spPr>
        <p:txBody>
          <a:bodyPr wrap="square" lIns="0" tIns="0" rIns="0" bIns="0" rtlCol="0">
            <a:spAutoFit/>
          </a:bodyPr>
          <a:lstStyle/>
          <a:p>
            <a:pPr fontAlgn="base">
              <a:lnSpc>
                <a:spcPct val="150000"/>
              </a:lnSpc>
              <a:spcBef>
                <a:spcPts val="600"/>
              </a:spcBef>
              <a:spcAft>
                <a:spcPct val="0"/>
              </a:spcAft>
              <a:buClr>
                <a:srgbClr val="F0AB00"/>
              </a:buClr>
              <a:buSzPct val="80000"/>
            </a:pPr>
            <a:r>
              <a:rPr lang="en-AU" sz="1300" b="1" dirty="0">
                <a:ea typeface="Times New Roman"/>
                <a:cs typeface="Times New Roman"/>
              </a:rPr>
              <a:t>Order Confirmation </a:t>
            </a:r>
            <a:r>
              <a:rPr lang="en-AU" sz="1300" dirty="0">
                <a:ea typeface="Times New Roman"/>
                <a:cs typeface="Times New Roman"/>
              </a:rPr>
              <a:t>&gt;</a:t>
            </a:r>
            <a:r>
              <a:rPr lang="en-AU" sz="1300" b="1" dirty="0">
                <a:ea typeface="Times New Roman"/>
                <a:cs typeface="Times New Roman"/>
              </a:rPr>
              <a:t> Update Line items  </a:t>
            </a:r>
            <a:r>
              <a:rPr lang="en-AU" sz="1300" dirty="0">
                <a:ea typeface="Times New Roman"/>
                <a:cs typeface="Times New Roman"/>
              </a:rPr>
              <a:t>is used when there are variations to the items requested by Hindustan Zinc Limited such as short supply. Rather than waiting until all the goods are available to create an order confirmation, this process allows suppliers to provide the goods that are available.  An Order Confirmation in Partially Confirmed Status can have multiple Order Confirmations until all items within the purchase order have been confirmed.</a:t>
            </a:r>
          </a:p>
          <a:p>
            <a:pPr fontAlgn="base">
              <a:lnSpc>
                <a:spcPct val="150000"/>
              </a:lnSpc>
              <a:spcBef>
                <a:spcPts val="600"/>
              </a:spcBef>
              <a:spcAft>
                <a:spcPct val="0"/>
              </a:spcAft>
              <a:buClr>
                <a:srgbClr val="F0AB00"/>
              </a:buClr>
              <a:buSzPct val="80000"/>
            </a:pPr>
            <a:r>
              <a:rPr lang="en-AU" sz="1300" dirty="0">
                <a:ea typeface="Times New Roman"/>
                <a:cs typeface="Times New Roman"/>
              </a:rPr>
              <a:t>Also use Order Confirmation–Update Line Items when there is a </a:t>
            </a:r>
            <a:r>
              <a:rPr lang="en-AU" sz="1300" b="1" dirty="0">
                <a:ea typeface="Times New Roman"/>
                <a:cs typeface="Times New Roman"/>
              </a:rPr>
              <a:t>price discrepancy </a:t>
            </a:r>
            <a:r>
              <a:rPr lang="en-AU" sz="1300" dirty="0">
                <a:ea typeface="Times New Roman"/>
                <a:cs typeface="Times New Roman"/>
              </a:rPr>
              <a:t>on the purchase order received from Hindustan Zinc Limited on an item/s as only Hindustan Zinc Limited can permanently change a purchase order and may send a </a:t>
            </a:r>
            <a:r>
              <a:rPr lang="en-AU" sz="1300" b="1" dirty="0">
                <a:ea typeface="Times New Roman"/>
                <a:cs typeface="Times New Roman"/>
              </a:rPr>
              <a:t>Change Order</a:t>
            </a:r>
            <a:r>
              <a:rPr lang="en-AU" sz="1300" dirty="0">
                <a:ea typeface="Times New Roman"/>
                <a:cs typeface="Times New Roman"/>
              </a:rPr>
              <a:t> with the new Unit Price. </a:t>
            </a:r>
            <a:r>
              <a:rPr lang="en-AU" sz="1300" kern="0" dirty="0">
                <a:ea typeface="Arial Unicode MS" pitchFamily="34" charset="-128"/>
                <a:cs typeface="Times New Roman"/>
              </a:rPr>
              <a:t>The total quantity for each line item in the required variations must not exceed the total amount requested by Hindustan Zinc Limited. </a:t>
            </a:r>
            <a:r>
              <a:rPr lang="en-AU" sz="1300" kern="0" dirty="0">
                <a:ea typeface="Arial Unicode MS" pitchFamily="34" charset="-128"/>
                <a:cs typeface="Arial Unicode MS" pitchFamily="34" charset="-128"/>
              </a:rPr>
              <a:t>When confirming at Line Item Level you are providing confirmation on the items requested in the purchase order. If you have a line item with a Backorder or Rejection quantity, you must provide further information using the </a:t>
            </a:r>
            <a:r>
              <a:rPr lang="en-AU" sz="1300" b="1" kern="0" dirty="0">
                <a:ea typeface="Arial Unicode MS" pitchFamily="34" charset="-128"/>
                <a:cs typeface="Arial Unicode MS" pitchFamily="34" charset="-128"/>
              </a:rPr>
              <a:t>Details</a:t>
            </a:r>
            <a:r>
              <a:rPr lang="en-AU" sz="1300" kern="0" dirty="0">
                <a:ea typeface="Arial Unicode MS" pitchFamily="34" charset="-128"/>
                <a:cs typeface="Arial Unicode MS" pitchFamily="34" charset="-128"/>
              </a:rPr>
              <a:t> button. </a:t>
            </a:r>
            <a:endParaRPr lang="en-AU" sz="1300" b="1" kern="0" dirty="0">
              <a:ea typeface="Arial Unicode MS" pitchFamily="34" charset="-128"/>
              <a:cs typeface="Arial Unicode MS" pitchFamily="34" charset="-128"/>
            </a:endParaRPr>
          </a:p>
        </p:txBody>
      </p:sp>
      <p:pic>
        <p:nvPicPr>
          <p:cNvPr id="24" name="Picture 23">
            <a:extLst>
              <a:ext uri="{FF2B5EF4-FFF2-40B4-BE49-F238E27FC236}">
                <a16:creationId xmlns:a16="http://schemas.microsoft.com/office/drawing/2014/main" id="{3604A45E-C41B-4748-BF2E-7AF82C06B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00200"/>
            <a:ext cx="4114800" cy="4114800"/>
          </a:xfrm>
          <a:prstGeom prst="rect">
            <a:avLst/>
          </a:prstGeom>
        </p:spPr>
      </p:pic>
    </p:spTree>
    <p:extLst>
      <p:ext uri="{BB962C8B-B14F-4D97-AF65-F5344CB8AC3E}">
        <p14:creationId xmlns:p14="http://schemas.microsoft.com/office/powerpoint/2010/main" val="34187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35EA45-DE1B-4526-8EE4-B1E55E2AE338}"/>
              </a:ext>
            </a:extLst>
          </p:cNvPr>
          <p:cNvPicPr>
            <a:picLocks noChangeAspect="1"/>
          </p:cNvPicPr>
          <p:nvPr/>
        </p:nvPicPr>
        <p:blipFill rotWithShape="1">
          <a:blip r:embed="rId3">
            <a:extLst>
              <a:ext uri="{28A0092B-C50C-407E-A947-70E740481C1C}">
                <a14:useLocalDpi xmlns:a14="http://schemas.microsoft.com/office/drawing/2010/main" val="0"/>
              </a:ext>
            </a:extLst>
          </a:blip>
          <a:srcRect t="8225"/>
          <a:stretch/>
        </p:blipFill>
        <p:spPr>
          <a:xfrm>
            <a:off x="2848785" y="1386674"/>
            <a:ext cx="9217715" cy="4459986"/>
          </a:xfrm>
          <a:prstGeom prst="rect">
            <a:avLst/>
          </a:prstGeom>
          <a:ln>
            <a:solidFill>
              <a:schemeClr val="bg1">
                <a:lumMod val="65000"/>
              </a:schemeClr>
            </a:solidFill>
          </a:ln>
        </p:spPr>
      </p:pic>
      <p:sp>
        <p:nvSpPr>
          <p:cNvPr id="25" name="Rectangle 24"/>
          <p:cNvSpPr/>
          <p:nvPr/>
        </p:nvSpPr>
        <p:spPr bwMode="gray">
          <a:xfrm>
            <a:off x="322537" y="1386674"/>
            <a:ext cx="2458800" cy="4633126"/>
          </a:xfrm>
          <a:prstGeom prst="rect">
            <a:avLst/>
          </a:prstGeom>
          <a:solidFill>
            <a:schemeClr val="accent1"/>
          </a:solidFill>
          <a:ln w="6350" algn="ctr">
            <a:noFill/>
            <a:miter lim="800000"/>
            <a:headEnd/>
            <a:tailEnd/>
          </a:ln>
        </p:spPr>
        <p:txBody>
          <a:bodyPr lIns="119935" tIns="95947" rIns="119935" bIns="95947" rtlCol="0" anchor="t"/>
          <a:lstStyle/>
          <a:p>
            <a:endParaRPr lang="en-AU" sz="1200" dirty="0">
              <a:solidFill>
                <a:schemeClr val="bg1"/>
              </a:solidFill>
            </a:endParaRPr>
          </a:p>
          <a:p>
            <a:r>
              <a:rPr lang="en-AU" sz="1200" dirty="0">
                <a:solidFill>
                  <a:schemeClr val="bg1"/>
                </a:solidFill>
              </a:rPr>
              <a:t>Only fields that are marked with an asterisk are mandatory. However, there are other fields like:</a:t>
            </a:r>
          </a:p>
          <a:p>
            <a:pPr marL="361950" indent="-228600">
              <a:spcBef>
                <a:spcPts val="600"/>
              </a:spcBef>
              <a:buFont typeface="+mj-lt"/>
              <a:buAutoNum type="arabicParenR"/>
            </a:pPr>
            <a:r>
              <a:rPr lang="en-AU" sz="1200" dirty="0">
                <a:solidFill>
                  <a:schemeClr val="bg1"/>
                </a:solidFill>
              </a:rPr>
              <a:t> </a:t>
            </a:r>
            <a:r>
              <a:rPr lang="en-AU" sz="1200" b="1" dirty="0">
                <a:solidFill>
                  <a:schemeClr val="bg1"/>
                </a:solidFill>
              </a:rPr>
              <a:t>Confirmation # </a:t>
            </a:r>
            <a:r>
              <a:rPr lang="en-AU" sz="1200" dirty="0">
                <a:solidFill>
                  <a:schemeClr val="bg1"/>
                </a:solidFill>
              </a:rPr>
              <a:t>– any alpha-numeric  reference number you choose to provide Hindustan Zinc Limited.</a:t>
            </a:r>
          </a:p>
          <a:p>
            <a:pPr marL="361950" indent="-228600">
              <a:spcBef>
                <a:spcPts val="600"/>
              </a:spcBef>
              <a:buFont typeface="+mj-lt"/>
              <a:buAutoNum type="arabicParenR"/>
            </a:pPr>
            <a:r>
              <a:rPr lang="en-AU" sz="1200" dirty="0">
                <a:solidFill>
                  <a:schemeClr val="bg1"/>
                </a:solidFill>
              </a:rPr>
              <a:t> </a:t>
            </a:r>
            <a:r>
              <a:rPr lang="en-AU" sz="1200" b="1" dirty="0">
                <a:solidFill>
                  <a:schemeClr val="bg1"/>
                </a:solidFill>
              </a:rPr>
              <a:t>Est. </a:t>
            </a:r>
            <a:r>
              <a:rPr lang="en-AU" sz="1200" dirty="0">
                <a:solidFill>
                  <a:schemeClr val="bg1"/>
                </a:solidFill>
              </a:rPr>
              <a:t>(estimated)</a:t>
            </a:r>
            <a:r>
              <a:rPr lang="en-AU" sz="1200" b="1" dirty="0">
                <a:solidFill>
                  <a:schemeClr val="bg1"/>
                </a:solidFill>
              </a:rPr>
              <a:t> Shipping Date </a:t>
            </a:r>
            <a:r>
              <a:rPr lang="en-AU" sz="1200" dirty="0">
                <a:solidFill>
                  <a:schemeClr val="bg1"/>
                </a:solidFill>
              </a:rPr>
              <a:t>and </a:t>
            </a:r>
            <a:r>
              <a:rPr lang="en-AU" sz="1200" b="1" dirty="0">
                <a:solidFill>
                  <a:schemeClr val="bg1"/>
                </a:solidFill>
              </a:rPr>
              <a:t>Est. Delivery Date</a:t>
            </a:r>
            <a:r>
              <a:rPr lang="en-AU" sz="1200" dirty="0">
                <a:solidFill>
                  <a:schemeClr val="bg1"/>
                </a:solidFill>
              </a:rPr>
              <a:t>.</a:t>
            </a:r>
          </a:p>
          <a:p>
            <a:pPr marL="361950" indent="-228600">
              <a:spcBef>
                <a:spcPts val="600"/>
              </a:spcBef>
              <a:buFont typeface="+mj-lt"/>
              <a:buAutoNum type="arabicParenR"/>
            </a:pPr>
            <a:r>
              <a:rPr lang="en-AU" sz="1200" dirty="0">
                <a:solidFill>
                  <a:schemeClr val="bg1"/>
                </a:solidFill>
              </a:rPr>
              <a:t> </a:t>
            </a:r>
            <a:r>
              <a:rPr lang="en-AU" sz="1200" b="1" dirty="0">
                <a:solidFill>
                  <a:schemeClr val="bg1"/>
                </a:solidFill>
              </a:rPr>
              <a:t>Est. Shipping Cost</a:t>
            </a:r>
            <a:r>
              <a:rPr lang="en-AU" sz="1200" dirty="0">
                <a:solidFill>
                  <a:schemeClr val="bg1"/>
                </a:solidFill>
              </a:rPr>
              <a:t>.</a:t>
            </a:r>
          </a:p>
          <a:p>
            <a:pPr marL="361950" indent="-228600">
              <a:spcBef>
                <a:spcPts val="600"/>
              </a:spcBef>
              <a:buFont typeface="+mj-lt"/>
              <a:buAutoNum type="arabicParenR"/>
            </a:pPr>
            <a:r>
              <a:rPr lang="en-AU" sz="1200" dirty="0">
                <a:solidFill>
                  <a:schemeClr val="bg1"/>
                </a:solidFill>
              </a:rPr>
              <a:t> </a:t>
            </a:r>
            <a:r>
              <a:rPr lang="en-AU" sz="1200" b="1" dirty="0">
                <a:solidFill>
                  <a:schemeClr val="bg1"/>
                </a:solidFill>
              </a:rPr>
              <a:t>Est. Tax Cost</a:t>
            </a:r>
            <a:r>
              <a:rPr lang="en-AU" sz="1200" dirty="0">
                <a:solidFill>
                  <a:schemeClr val="bg1"/>
                </a:solidFill>
              </a:rPr>
              <a:t>.</a:t>
            </a:r>
          </a:p>
          <a:p>
            <a:pPr marL="361950" indent="-228600">
              <a:spcBef>
                <a:spcPts val="600"/>
              </a:spcBef>
              <a:buFont typeface="+mj-lt"/>
              <a:buAutoNum type="arabicParenR"/>
            </a:pPr>
            <a:r>
              <a:rPr lang="en-AU" sz="1200" dirty="0">
                <a:solidFill>
                  <a:schemeClr val="bg1"/>
                </a:solidFill>
              </a:rPr>
              <a:t> </a:t>
            </a:r>
            <a:r>
              <a:rPr lang="en-AU" sz="1200" b="1" dirty="0">
                <a:solidFill>
                  <a:schemeClr val="bg1"/>
                </a:solidFill>
              </a:rPr>
              <a:t>Comments</a:t>
            </a:r>
            <a:r>
              <a:rPr lang="en-AU" sz="1200" dirty="0">
                <a:solidFill>
                  <a:schemeClr val="bg1"/>
                </a:solidFill>
              </a:rPr>
              <a:t> can be entered if necessary.</a:t>
            </a:r>
          </a:p>
          <a:p>
            <a:pPr marL="228600" indent="-228600">
              <a:spcBef>
                <a:spcPts val="600"/>
              </a:spcBef>
              <a:buFont typeface="+mj-lt"/>
              <a:buAutoNum type="arabicPeriod" startAt="6"/>
            </a:pPr>
            <a:r>
              <a:rPr lang="en-AU" sz="1200" dirty="0">
                <a:solidFill>
                  <a:schemeClr val="bg1"/>
                </a:solidFill>
              </a:rPr>
              <a:t>Scroll down to the </a:t>
            </a:r>
            <a:r>
              <a:rPr lang="en-AU" sz="1200" b="1" dirty="0">
                <a:solidFill>
                  <a:schemeClr val="bg1"/>
                </a:solidFill>
              </a:rPr>
              <a:t>Line Items </a:t>
            </a:r>
            <a:r>
              <a:rPr lang="en-AU" sz="1200" dirty="0">
                <a:solidFill>
                  <a:schemeClr val="bg1"/>
                </a:solidFill>
              </a:rPr>
              <a:t>section.</a:t>
            </a:r>
          </a:p>
          <a:p>
            <a:pPr marL="361950" indent="-228600">
              <a:spcBef>
                <a:spcPts val="600"/>
              </a:spcBef>
              <a:buFont typeface="+mj-lt"/>
              <a:buAutoNum type="arabicParenR"/>
            </a:pPr>
            <a:endParaRPr lang="en-AU" sz="1200" dirty="0">
              <a:solidFill>
                <a:schemeClr val="bg1"/>
              </a:solidFill>
            </a:endParaRPr>
          </a:p>
          <a:p>
            <a:pPr marL="361950" indent="-228600">
              <a:spcBef>
                <a:spcPts val="600"/>
              </a:spcBef>
              <a:buFont typeface="+mj-lt"/>
              <a:buAutoNum type="arabicParenR"/>
            </a:pPr>
            <a:endParaRPr lang="en-AU" sz="1200" dirty="0">
              <a:solidFill>
                <a:schemeClr val="bg1"/>
              </a:solidFill>
            </a:endParaRPr>
          </a:p>
          <a:p>
            <a:pPr marL="133350"/>
            <a:endParaRPr lang="en-AU" sz="1100" dirty="0">
              <a:solidFill>
                <a:schemeClr val="bg1"/>
              </a:solidFill>
            </a:endParaRPr>
          </a:p>
          <a:p>
            <a:pPr marL="270000" indent="-270000">
              <a:buFont typeface="+mj-lt"/>
              <a:buAutoNum type="arabicPeriod" startAt="6"/>
            </a:pPr>
            <a:endParaRPr lang="en-AU" sz="1200" dirty="0">
              <a:solidFill>
                <a:schemeClr val="bg1"/>
              </a:solidFill>
            </a:endParaRPr>
          </a:p>
          <a:p>
            <a:pPr marL="270000" indent="-270000">
              <a:buFont typeface="+mj-lt"/>
              <a:buAutoNum type="arabicPeriod" startAt="6"/>
            </a:pPr>
            <a:endParaRPr lang="en-AU" sz="1200" dirty="0">
              <a:solidFill>
                <a:schemeClr val="bg1"/>
              </a:solidFill>
            </a:endParaRPr>
          </a:p>
          <a:p>
            <a:pPr marL="270000" indent="-270000">
              <a:buFont typeface="+mj-lt"/>
              <a:buAutoNum type="arabicPeriod" startAt="6"/>
            </a:pPr>
            <a:endParaRPr lang="en-AU" sz="1200" dirty="0">
              <a:solidFill>
                <a:schemeClr val="bg1"/>
              </a:solidFill>
            </a:endParaRPr>
          </a:p>
          <a:p>
            <a:pPr marL="270000" indent="-270000">
              <a:buFont typeface="Wingdings" panose="05000000000000000000" pitchFamily="2" charset="2"/>
              <a:buChar char="Ø"/>
            </a:pPr>
            <a:endParaRPr lang="en-AU" sz="1200" dirty="0">
              <a:solidFill>
                <a:schemeClr val="bg1"/>
              </a:solidFill>
            </a:endParaRPr>
          </a:p>
        </p:txBody>
      </p:sp>
      <p:sp>
        <p:nvSpPr>
          <p:cNvPr id="7" name="Title 6"/>
          <p:cNvSpPr>
            <a:spLocks noGrp="1"/>
          </p:cNvSpPr>
          <p:nvPr>
            <p:ph type="title"/>
          </p:nvPr>
        </p:nvSpPr>
        <p:spPr/>
        <p:txBody>
          <a:bodyPr/>
          <a:lstStyle/>
          <a:p>
            <a:r>
              <a:rPr lang="en-AU" dirty="0"/>
              <a:t>Order Confirmation – Update Line Items </a:t>
            </a:r>
            <a:r>
              <a:rPr lang="en-AU" sz="2400" dirty="0"/>
              <a:t>–</a:t>
            </a:r>
            <a:r>
              <a:rPr lang="en-AU" dirty="0"/>
              <a:t> Line Level</a:t>
            </a:r>
            <a:endParaRPr lang="en-AU" sz="1800" dirty="0"/>
          </a:p>
        </p:txBody>
      </p:sp>
      <p:pic>
        <p:nvPicPr>
          <p:cNvPr id="11" name="Picture 48" descr="C:\Users\I079434\AppData\Local\Temp\SNAGHTML42aabe0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14600"/>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0" descr="C:\Users\I079434\AppData\Local\Temp\SNAGHTML42ab32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1364" y="483729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2" descr="C:\Users\I079434\AppData\Local\Temp\SNAGHTML42ab9d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91341" y="4766769"/>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4" descr="C:\Users\I079434\AppData\Local\Temp\SNAGHTML42ace78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8400" y="5376403"/>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gray">
          <a:xfrm>
            <a:off x="5125064" y="5376404"/>
            <a:ext cx="4724400" cy="37799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32" name="Rectangle 31"/>
          <p:cNvSpPr/>
          <p:nvPr/>
        </p:nvSpPr>
        <p:spPr bwMode="gray">
          <a:xfrm>
            <a:off x="4916128" y="4766769"/>
            <a:ext cx="2260390" cy="567231"/>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2ED3F674-E8B4-4EF0-A6E0-8ADACA1499B7}"/>
              </a:ext>
            </a:extLst>
          </p:cNvPr>
          <p:cNvSpPr/>
          <p:nvPr/>
        </p:nvSpPr>
        <p:spPr bwMode="gray">
          <a:xfrm>
            <a:off x="8153400" y="4742675"/>
            <a:ext cx="2916694" cy="567231"/>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BF92D854-253E-4B0B-BB67-A5797F61EDE7}"/>
              </a:ext>
            </a:extLst>
          </p:cNvPr>
          <p:cNvSpPr/>
          <p:nvPr/>
        </p:nvSpPr>
        <p:spPr bwMode="gray">
          <a:xfrm>
            <a:off x="5105400" y="2607096"/>
            <a:ext cx="2771196" cy="252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64522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42D22F-2BF7-4CE4-A92A-1AD6250D8C59}"/>
              </a:ext>
            </a:extLst>
          </p:cNvPr>
          <p:cNvPicPr>
            <a:picLocks noChangeAspect="1"/>
          </p:cNvPicPr>
          <p:nvPr/>
        </p:nvPicPr>
        <p:blipFill>
          <a:blip r:embed="rId3"/>
          <a:stretch>
            <a:fillRect/>
          </a:stretch>
        </p:blipFill>
        <p:spPr>
          <a:xfrm>
            <a:off x="2791848" y="1322846"/>
            <a:ext cx="9378912" cy="4011154"/>
          </a:xfrm>
          <a:prstGeom prst="rect">
            <a:avLst/>
          </a:prstGeom>
          <a:ln>
            <a:solidFill>
              <a:schemeClr val="bg1">
                <a:lumMod val="65000"/>
              </a:schemeClr>
            </a:solidFill>
          </a:ln>
        </p:spPr>
      </p:pic>
      <p:sp>
        <p:nvSpPr>
          <p:cNvPr id="22" name="Rectangle 21"/>
          <p:cNvSpPr/>
          <p:nvPr/>
        </p:nvSpPr>
        <p:spPr bwMode="gray">
          <a:xfrm>
            <a:off x="322538" y="1219200"/>
            <a:ext cx="2458800" cy="5314800"/>
          </a:xfrm>
          <a:prstGeom prst="rect">
            <a:avLst/>
          </a:prstGeom>
          <a:solidFill>
            <a:schemeClr val="accent1"/>
          </a:solidFill>
          <a:ln w="6350" algn="ctr">
            <a:noFill/>
            <a:miter lim="800000"/>
            <a:headEnd/>
            <a:tailEnd/>
          </a:ln>
        </p:spPr>
        <p:txBody>
          <a:bodyPr lIns="119997" tIns="95997" rIns="119997" bIns="95997" rtlCol="0" anchor="t"/>
          <a:lstStyle/>
          <a:p>
            <a:pPr marL="228600" indent="-228600" fontAlgn="base">
              <a:lnSpc>
                <a:spcPct val="150000"/>
              </a:lnSpc>
              <a:spcBef>
                <a:spcPts val="600"/>
              </a:spcBef>
              <a:spcAft>
                <a:spcPct val="0"/>
              </a:spcAft>
              <a:buClr>
                <a:schemeClr val="bg1"/>
              </a:buClr>
              <a:buSzPct val="100000"/>
              <a:buFont typeface="+mj-lt"/>
              <a:buAutoNum type="arabicPeriod" startAt="7"/>
            </a:pPr>
            <a:r>
              <a:rPr lang="en-AU" sz="1200" dirty="0">
                <a:solidFill>
                  <a:schemeClr val="bg1"/>
                </a:solidFill>
              </a:rPr>
              <a:t>Click </a:t>
            </a:r>
            <a:r>
              <a:rPr lang="en-AU" sz="1200" b="1" dirty="0">
                <a:solidFill>
                  <a:schemeClr val="bg1"/>
                </a:solidFill>
              </a:rPr>
              <a:t>Confirm</a:t>
            </a:r>
            <a:r>
              <a:rPr lang="en-AU" sz="1200" dirty="0">
                <a:solidFill>
                  <a:schemeClr val="bg1"/>
                </a:solidFill>
              </a:rPr>
              <a:t> where a portion of the goods requested are being confirmed. </a:t>
            </a:r>
          </a:p>
          <a:p>
            <a:pPr marL="228600" indent="-228600" fontAlgn="base">
              <a:lnSpc>
                <a:spcPct val="150000"/>
              </a:lnSpc>
              <a:spcBef>
                <a:spcPts val="600"/>
              </a:spcBef>
              <a:spcAft>
                <a:spcPct val="0"/>
              </a:spcAft>
              <a:buClr>
                <a:schemeClr val="bg1"/>
              </a:buClr>
              <a:buSzPct val="100000"/>
              <a:buFont typeface="+mj-lt"/>
              <a:buAutoNum type="arabicPeriod" startAt="7"/>
            </a:pPr>
            <a:r>
              <a:rPr lang="en-AU" sz="1200" dirty="0">
                <a:solidFill>
                  <a:schemeClr val="bg1"/>
                </a:solidFill>
              </a:rPr>
              <a:t>When the items requested need to be backordered before supply can occur click </a:t>
            </a:r>
            <a:r>
              <a:rPr lang="en-AU" sz="1200" b="1" dirty="0">
                <a:solidFill>
                  <a:schemeClr val="bg1"/>
                </a:solidFill>
              </a:rPr>
              <a:t>Backorder</a:t>
            </a:r>
            <a:r>
              <a:rPr lang="en-AU" sz="1200" dirty="0">
                <a:solidFill>
                  <a:schemeClr val="bg1"/>
                </a:solidFill>
              </a:rPr>
              <a:t>. </a:t>
            </a:r>
          </a:p>
          <a:p>
            <a:pPr marL="228600" indent="-228600" fontAlgn="base">
              <a:lnSpc>
                <a:spcPct val="150000"/>
              </a:lnSpc>
              <a:spcBef>
                <a:spcPts val="600"/>
              </a:spcBef>
              <a:spcAft>
                <a:spcPct val="0"/>
              </a:spcAft>
              <a:buClr>
                <a:schemeClr val="bg1"/>
              </a:buClr>
              <a:buSzPct val="100000"/>
              <a:buFont typeface="+mj-lt"/>
              <a:buAutoNum type="arabicPeriod" startAt="7"/>
            </a:pPr>
            <a:r>
              <a:rPr lang="en-AU" sz="1200" dirty="0">
                <a:solidFill>
                  <a:schemeClr val="bg1"/>
                </a:solidFill>
              </a:rPr>
              <a:t>To fully reject the line item click </a:t>
            </a:r>
            <a:r>
              <a:rPr lang="en-AU" sz="1200" b="1" dirty="0">
                <a:solidFill>
                  <a:schemeClr val="bg1"/>
                </a:solidFill>
              </a:rPr>
              <a:t>Reject All</a:t>
            </a:r>
            <a:r>
              <a:rPr lang="en-AU" sz="1200" dirty="0">
                <a:solidFill>
                  <a:schemeClr val="bg1"/>
                </a:solidFill>
              </a:rPr>
              <a:t>.</a:t>
            </a:r>
          </a:p>
          <a:p>
            <a:pPr marL="228600" indent="-228600" fontAlgn="base">
              <a:lnSpc>
                <a:spcPct val="150000"/>
              </a:lnSpc>
              <a:spcBef>
                <a:spcPts val="600"/>
              </a:spcBef>
              <a:spcAft>
                <a:spcPct val="0"/>
              </a:spcAft>
              <a:buClr>
                <a:schemeClr val="bg1"/>
              </a:buClr>
              <a:buSzPct val="100000"/>
              <a:buFont typeface="+mj-lt"/>
              <a:buAutoNum type="arabicPeriod" startAt="7"/>
            </a:pPr>
            <a:r>
              <a:rPr lang="en-AU" sz="1200" dirty="0">
                <a:solidFill>
                  <a:schemeClr val="bg1"/>
                </a:solidFill>
              </a:rPr>
              <a:t>If you have a line item with a Backorder or Rejection quantity, you must provide further information using the </a:t>
            </a:r>
            <a:r>
              <a:rPr lang="en-AU" sz="1200" b="1" dirty="0">
                <a:solidFill>
                  <a:schemeClr val="bg1"/>
                </a:solidFill>
              </a:rPr>
              <a:t>Details</a:t>
            </a:r>
            <a:r>
              <a:rPr lang="en-AU" sz="1200" dirty="0">
                <a:solidFill>
                  <a:schemeClr val="bg1"/>
                </a:solidFill>
              </a:rPr>
              <a:t> button.</a:t>
            </a:r>
          </a:p>
          <a:p>
            <a:pPr marL="228600" indent="-228600" fontAlgn="base">
              <a:lnSpc>
                <a:spcPct val="150000"/>
              </a:lnSpc>
              <a:spcBef>
                <a:spcPts val="600"/>
              </a:spcBef>
              <a:spcAft>
                <a:spcPct val="0"/>
              </a:spcAft>
              <a:buClr>
                <a:schemeClr val="bg1"/>
              </a:buClr>
              <a:buSzPct val="100000"/>
              <a:buFont typeface="+mj-lt"/>
              <a:buAutoNum type="arabicPeriod" startAt="7"/>
            </a:pPr>
            <a:r>
              <a:rPr lang="en-AU" sz="1200" dirty="0">
                <a:solidFill>
                  <a:schemeClr val="bg1"/>
                </a:solidFill>
              </a:rPr>
              <a:t>Click </a:t>
            </a:r>
            <a:r>
              <a:rPr lang="en-AU" sz="1200" b="1" dirty="0">
                <a:solidFill>
                  <a:schemeClr val="bg1"/>
                </a:solidFill>
              </a:rPr>
              <a:t>Next</a:t>
            </a:r>
            <a:r>
              <a:rPr lang="en-AU" sz="1200" dirty="0">
                <a:solidFill>
                  <a:schemeClr val="bg1"/>
                </a:solidFill>
              </a:rPr>
              <a:t> to proceed. The </a:t>
            </a:r>
            <a:r>
              <a:rPr lang="en-AU" sz="1200" b="1" dirty="0">
                <a:solidFill>
                  <a:schemeClr val="bg1"/>
                </a:solidFill>
              </a:rPr>
              <a:t>Confirming PO </a:t>
            </a:r>
            <a:r>
              <a:rPr lang="en-AU" sz="1200" dirty="0">
                <a:solidFill>
                  <a:schemeClr val="bg1"/>
                </a:solidFill>
              </a:rPr>
              <a:t>page will be displayed.</a:t>
            </a:r>
          </a:p>
          <a:p>
            <a:endParaRPr lang="en-AU" sz="1200" b="1" dirty="0">
              <a:solidFill>
                <a:schemeClr val="bg1"/>
              </a:solidFill>
            </a:endParaRPr>
          </a:p>
        </p:txBody>
      </p:sp>
      <p:sp>
        <p:nvSpPr>
          <p:cNvPr id="5" name="Title 4"/>
          <p:cNvSpPr>
            <a:spLocks noGrp="1"/>
          </p:cNvSpPr>
          <p:nvPr>
            <p:ph type="title"/>
          </p:nvPr>
        </p:nvSpPr>
        <p:spPr/>
        <p:txBody>
          <a:bodyPr/>
          <a:lstStyle/>
          <a:p>
            <a:r>
              <a:rPr lang="en-AU" dirty="0"/>
              <a:t>Order Confirmation – Update Line Items </a:t>
            </a:r>
            <a:r>
              <a:rPr lang="en-AU" sz="2400" dirty="0"/>
              <a:t>–</a:t>
            </a:r>
            <a:r>
              <a:rPr lang="en-AU" dirty="0"/>
              <a:t> Line Level</a:t>
            </a:r>
          </a:p>
        </p:txBody>
      </p:sp>
      <p:sp>
        <p:nvSpPr>
          <p:cNvPr id="27" name="Rectangle 26"/>
          <p:cNvSpPr/>
          <p:nvPr/>
        </p:nvSpPr>
        <p:spPr bwMode="gray">
          <a:xfrm>
            <a:off x="9906000" y="3867537"/>
            <a:ext cx="882000" cy="288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9" name="Rectangle 18"/>
          <p:cNvSpPr/>
          <p:nvPr/>
        </p:nvSpPr>
        <p:spPr bwMode="gray">
          <a:xfrm>
            <a:off x="3494954" y="3886200"/>
            <a:ext cx="1610445" cy="3048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1" name="Rectangle 20"/>
          <p:cNvSpPr/>
          <p:nvPr/>
        </p:nvSpPr>
        <p:spPr bwMode="gray">
          <a:xfrm>
            <a:off x="5894762" y="3876392"/>
            <a:ext cx="2097237" cy="30479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3" name="Rectangle 22"/>
          <p:cNvSpPr/>
          <p:nvPr/>
        </p:nvSpPr>
        <p:spPr bwMode="gray">
          <a:xfrm>
            <a:off x="3494954" y="4349999"/>
            <a:ext cx="1077046" cy="30479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0" name="Picture 20" descr="C:\Users\I079434\AppData\Local\Temp\SNAGHTML42a40c60.PNG">
            <a:extLst>
              <a:ext uri="{FF2B5EF4-FFF2-40B4-BE49-F238E27FC236}">
                <a16:creationId xmlns:a16="http://schemas.microsoft.com/office/drawing/2014/main" id="{3090BEA3-7A9F-4D61-AF7E-F0CDC9837E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541" y="383979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C:\Users\I079434\AppData\Local\Temp\SNAGHTML42a4a5d1.PNG">
            <a:extLst>
              <a:ext uri="{FF2B5EF4-FFF2-40B4-BE49-F238E27FC236}">
                <a16:creationId xmlns:a16="http://schemas.microsoft.com/office/drawing/2014/main" id="{9CDD6342-8C7F-4AAD-AF59-2D92F70D96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794" y="3852095"/>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I079434\AppData\Local\Temp\SNAGHTML42a4d0b9.PNG">
            <a:extLst>
              <a:ext uri="{FF2B5EF4-FFF2-40B4-BE49-F238E27FC236}">
                <a16:creationId xmlns:a16="http://schemas.microsoft.com/office/drawing/2014/main" id="{DD3E8448-95A9-489A-92F7-43CD82E178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8443" y="434336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C:\Users\I079434\AppData\Local\Temp\SNAGHTML42a54e46.PNG">
            <a:extLst>
              <a:ext uri="{FF2B5EF4-FFF2-40B4-BE49-F238E27FC236}">
                <a16:creationId xmlns:a16="http://schemas.microsoft.com/office/drawing/2014/main" id="{7229AAE5-BFC8-4AFB-BB37-605B04BDFA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8522" y="343569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8" descr="C:\Users\I079434\AppData\Local\Temp\SNAGHTML42a5d3f1.PNG">
            <a:extLst>
              <a:ext uri="{FF2B5EF4-FFF2-40B4-BE49-F238E27FC236}">
                <a16:creationId xmlns:a16="http://schemas.microsoft.com/office/drawing/2014/main" id="{0CB6D484-B2DF-403B-AAC2-3E50702EEC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96667" y="4181191"/>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95C7935D-2F5F-4D8C-9F37-034FB4B56B75}"/>
              </a:ext>
            </a:extLst>
          </p:cNvPr>
          <p:cNvSpPr/>
          <p:nvPr/>
        </p:nvSpPr>
        <p:spPr bwMode="gray">
          <a:xfrm>
            <a:off x="4470672" y="5867400"/>
            <a:ext cx="4945415" cy="429324"/>
          </a:xfrm>
          <a:prstGeom prst="rect">
            <a:avLst/>
          </a:prstGeom>
          <a:solidFill>
            <a:schemeClr val="accent1">
              <a:lumMod val="20000"/>
              <a:lumOff val="80000"/>
            </a:schemeClr>
          </a:solidFill>
          <a:ln w="6350" algn="ctr">
            <a:noFill/>
            <a:miter lim="800000"/>
            <a:headEnd/>
            <a:tailEnd/>
          </a:ln>
        </p:spPr>
        <p:txBody>
          <a:bodyPr lIns="120022" tIns="96016" rIns="120022" bIns="96016" rtlCol="0" anchor="t"/>
          <a:lstStyle/>
          <a:p>
            <a:pPr fontAlgn="base">
              <a:spcBef>
                <a:spcPct val="50000"/>
              </a:spcBef>
              <a:spcAft>
                <a:spcPct val="0"/>
              </a:spcAft>
              <a:buClr>
                <a:srgbClr val="F0AB00"/>
              </a:buClr>
              <a:buSzPct val="80000"/>
            </a:pPr>
            <a:r>
              <a:rPr lang="en-AU" sz="1200" b="1" kern="0" dirty="0">
                <a:ea typeface="Arial Unicode MS" pitchFamily="34" charset="-128"/>
                <a:cs typeface="Arial Unicode MS" pitchFamily="34" charset="-128"/>
              </a:rPr>
              <a:t>Est. Delivery Date </a:t>
            </a:r>
            <a:r>
              <a:rPr lang="en-AU" sz="1200" kern="0" dirty="0">
                <a:ea typeface="Arial Unicode MS" pitchFamily="34" charset="-128"/>
                <a:cs typeface="Arial Unicode MS" pitchFamily="34" charset="-128"/>
              </a:rPr>
              <a:t>is mandatory for confirmed or backordered items.</a:t>
            </a:r>
          </a:p>
        </p:txBody>
      </p:sp>
      <p:pic>
        <p:nvPicPr>
          <p:cNvPr id="33" name="Picture 32" descr="C:\Users\I079434\AppData\Local\Temp\SNAGHTML4791e48a.PNG">
            <a:extLst>
              <a:ext uri="{FF2B5EF4-FFF2-40B4-BE49-F238E27FC236}">
                <a16:creationId xmlns:a16="http://schemas.microsoft.com/office/drawing/2014/main" id="{452A8068-6DE5-4B05-BA03-258CB0A26C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6044" y="5535154"/>
            <a:ext cx="378846" cy="378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0DDC61AB-70EB-4997-8545-1F5CCD61FDCE}"/>
              </a:ext>
            </a:extLst>
          </p:cNvPr>
          <p:cNvSpPr/>
          <p:nvPr/>
        </p:nvSpPr>
        <p:spPr bwMode="gray">
          <a:xfrm>
            <a:off x="11123125" y="4681891"/>
            <a:ext cx="882000" cy="288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4484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gray">
          <a:xfrm>
            <a:off x="322536" y="1353600"/>
            <a:ext cx="2458800" cy="2608800"/>
          </a:xfrm>
          <a:prstGeom prst="rect">
            <a:avLst/>
          </a:prstGeom>
          <a:solidFill>
            <a:schemeClr val="accent1"/>
          </a:solidFill>
          <a:ln w="6350" algn="ctr">
            <a:noFill/>
            <a:miter lim="800000"/>
            <a:headEnd/>
            <a:tailEnd/>
          </a:ln>
        </p:spPr>
        <p:txBody>
          <a:bodyPr lIns="119997" tIns="95997" rIns="119997" bIns="95997" rtlCol="0" anchor="t"/>
          <a:lstStyle/>
          <a:p>
            <a:pPr marL="228600" indent="-228600" fontAlgn="base">
              <a:lnSpc>
                <a:spcPct val="150000"/>
              </a:lnSpc>
              <a:spcBef>
                <a:spcPts val="600"/>
              </a:spcBef>
              <a:spcAft>
                <a:spcPct val="0"/>
              </a:spcAft>
              <a:buClr>
                <a:schemeClr val="bg1"/>
              </a:buClr>
              <a:buSzPct val="100000"/>
              <a:buFont typeface="+mj-lt"/>
              <a:buAutoNum type="arabicPeriod" startAt="12"/>
            </a:pPr>
            <a:r>
              <a:rPr lang="en-AU" sz="1200" dirty="0">
                <a:solidFill>
                  <a:schemeClr val="bg1"/>
                </a:solidFill>
              </a:rPr>
              <a:t>Review the Order Confirmation.</a:t>
            </a:r>
          </a:p>
          <a:p>
            <a:pPr marL="228600" indent="-228600" fontAlgn="base">
              <a:lnSpc>
                <a:spcPct val="150000"/>
              </a:lnSpc>
              <a:spcBef>
                <a:spcPts val="600"/>
              </a:spcBef>
              <a:spcAft>
                <a:spcPct val="0"/>
              </a:spcAft>
              <a:buClr>
                <a:schemeClr val="bg1"/>
              </a:buClr>
              <a:buSzPct val="100000"/>
              <a:buFont typeface="+mj-lt"/>
              <a:buAutoNum type="arabicPeriod" startAt="12"/>
            </a:pPr>
            <a:r>
              <a:rPr lang="en-AU" sz="1200" dirty="0">
                <a:solidFill>
                  <a:schemeClr val="bg1"/>
                </a:solidFill>
              </a:rPr>
              <a:t>Click </a:t>
            </a:r>
            <a:r>
              <a:rPr lang="en-AU" sz="1200" b="1" dirty="0">
                <a:solidFill>
                  <a:schemeClr val="bg1"/>
                </a:solidFill>
              </a:rPr>
              <a:t>Submit</a:t>
            </a:r>
            <a:r>
              <a:rPr lang="en-AU" sz="1200" dirty="0">
                <a:solidFill>
                  <a:schemeClr val="bg1"/>
                </a:solidFill>
              </a:rPr>
              <a:t>. The </a:t>
            </a:r>
            <a:r>
              <a:rPr lang="en-AU" sz="1200" b="1" dirty="0">
                <a:solidFill>
                  <a:schemeClr val="bg1"/>
                </a:solidFill>
              </a:rPr>
              <a:t>Purchase Order </a:t>
            </a:r>
            <a:r>
              <a:rPr lang="en-AU" sz="1200" dirty="0">
                <a:solidFill>
                  <a:schemeClr val="bg1"/>
                </a:solidFill>
              </a:rPr>
              <a:t>details page will be displayed.</a:t>
            </a:r>
          </a:p>
          <a:p>
            <a:pPr marL="228600" indent="-228600" fontAlgn="base">
              <a:lnSpc>
                <a:spcPct val="150000"/>
              </a:lnSpc>
              <a:spcBef>
                <a:spcPts val="600"/>
              </a:spcBef>
              <a:spcAft>
                <a:spcPct val="0"/>
              </a:spcAft>
              <a:buClr>
                <a:schemeClr val="bg1"/>
              </a:buClr>
              <a:buSzPct val="100000"/>
              <a:buFont typeface="+mj-lt"/>
              <a:buAutoNum type="arabicPeriod" startAt="12"/>
            </a:pPr>
            <a:r>
              <a:rPr lang="en-AU" sz="1200" dirty="0">
                <a:solidFill>
                  <a:schemeClr val="bg1"/>
                </a:solidFill>
              </a:rPr>
              <a:t>Order Status has changed to </a:t>
            </a:r>
            <a:r>
              <a:rPr lang="en-AU" sz="1200" b="1" dirty="0">
                <a:solidFill>
                  <a:schemeClr val="bg1"/>
                </a:solidFill>
              </a:rPr>
              <a:t>Partially Confirmed</a:t>
            </a:r>
            <a:r>
              <a:rPr lang="en-AU" sz="1200" dirty="0">
                <a:solidFill>
                  <a:schemeClr val="bg1"/>
                </a:solidFill>
              </a:rPr>
              <a:t>.</a:t>
            </a:r>
          </a:p>
        </p:txBody>
      </p:sp>
      <p:sp>
        <p:nvSpPr>
          <p:cNvPr id="2" name="Title 1"/>
          <p:cNvSpPr>
            <a:spLocks noGrp="1"/>
          </p:cNvSpPr>
          <p:nvPr>
            <p:ph type="title"/>
          </p:nvPr>
        </p:nvSpPr>
        <p:spPr/>
        <p:txBody>
          <a:bodyPr/>
          <a:lstStyle/>
          <a:p>
            <a:r>
              <a:rPr lang="en-AU" dirty="0"/>
              <a:t>Finalise the Order Confirmation</a:t>
            </a:r>
          </a:p>
        </p:txBody>
      </p:sp>
      <p:pic>
        <p:nvPicPr>
          <p:cNvPr id="9" name="Picture 8">
            <a:extLst>
              <a:ext uri="{FF2B5EF4-FFF2-40B4-BE49-F238E27FC236}">
                <a16:creationId xmlns:a16="http://schemas.microsoft.com/office/drawing/2014/main" id="{D792D9F1-7C80-415A-AD2A-C007DF1F17B8}"/>
              </a:ext>
            </a:extLst>
          </p:cNvPr>
          <p:cNvPicPr>
            <a:picLocks noChangeAspect="1"/>
          </p:cNvPicPr>
          <p:nvPr/>
        </p:nvPicPr>
        <p:blipFill>
          <a:blip r:embed="rId3"/>
          <a:stretch>
            <a:fillRect/>
          </a:stretch>
        </p:blipFill>
        <p:spPr>
          <a:xfrm>
            <a:off x="2819400" y="1333105"/>
            <a:ext cx="9291109" cy="331651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56DED676-2F67-4B36-8ED9-808308A9926F}"/>
              </a:ext>
            </a:extLst>
          </p:cNvPr>
          <p:cNvPicPr>
            <a:picLocks noChangeAspect="1"/>
          </p:cNvPicPr>
          <p:nvPr/>
        </p:nvPicPr>
        <p:blipFill rotWithShape="1">
          <a:blip r:embed="rId4"/>
          <a:srcRect t="17794"/>
          <a:stretch/>
        </p:blipFill>
        <p:spPr>
          <a:xfrm>
            <a:off x="2819400" y="4724400"/>
            <a:ext cx="8795053" cy="1766644"/>
          </a:xfrm>
          <a:prstGeom prst="rect">
            <a:avLst/>
          </a:prstGeom>
          <a:ln>
            <a:solidFill>
              <a:schemeClr val="bg1">
                <a:lumMod val="65000"/>
              </a:schemeClr>
            </a:solidFill>
          </a:ln>
        </p:spPr>
      </p:pic>
      <p:sp>
        <p:nvSpPr>
          <p:cNvPr id="21" name="Rectangle 20">
            <a:extLst>
              <a:ext uri="{FF2B5EF4-FFF2-40B4-BE49-F238E27FC236}">
                <a16:creationId xmlns:a16="http://schemas.microsoft.com/office/drawing/2014/main" id="{E3952F40-ED62-4455-98B4-0A33A8023E18}"/>
              </a:ext>
            </a:extLst>
          </p:cNvPr>
          <p:cNvSpPr/>
          <p:nvPr/>
        </p:nvSpPr>
        <p:spPr bwMode="gray">
          <a:xfrm>
            <a:off x="4419600" y="2988732"/>
            <a:ext cx="7543800" cy="1660884"/>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2" name="Picture 30" descr="C:\Users\I079434\AppData\Local\Temp\SNAGHTML42a696a4.PNG">
            <a:extLst>
              <a:ext uri="{FF2B5EF4-FFF2-40B4-BE49-F238E27FC236}">
                <a16:creationId xmlns:a16="http://schemas.microsoft.com/office/drawing/2014/main" id="{33EF1C8D-428A-46C9-8A4D-BB504F2F06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644" y="3429000"/>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2" descr="C:\Users\I079434\AppData\Local\Temp\SNAGHTML42a798f1.PNG">
            <a:extLst>
              <a:ext uri="{FF2B5EF4-FFF2-40B4-BE49-F238E27FC236}">
                <a16:creationId xmlns:a16="http://schemas.microsoft.com/office/drawing/2014/main" id="{4105D014-EC13-4AE1-A988-1811942950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15600" y="1782919"/>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4" descr="C:\Users\I079434\AppData\Local\Temp\SNAGHTML42a7cf24.PNG">
            <a:extLst>
              <a:ext uri="{FF2B5EF4-FFF2-40B4-BE49-F238E27FC236}">
                <a16:creationId xmlns:a16="http://schemas.microsoft.com/office/drawing/2014/main" id="{51A9BE63-9102-45E8-8BD0-F268FC9589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5100" y="5027024"/>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CA022218-AEE4-400D-BCD0-71C788A4520D}"/>
              </a:ext>
            </a:extLst>
          </p:cNvPr>
          <p:cNvSpPr/>
          <p:nvPr/>
        </p:nvSpPr>
        <p:spPr bwMode="gray">
          <a:xfrm>
            <a:off x="9901956" y="5477428"/>
            <a:ext cx="1223244" cy="1013615"/>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6" name="Rectangle 25">
            <a:extLst>
              <a:ext uri="{FF2B5EF4-FFF2-40B4-BE49-F238E27FC236}">
                <a16:creationId xmlns:a16="http://schemas.microsoft.com/office/drawing/2014/main" id="{305C2FA2-36CA-4F5D-977F-17322095A652}"/>
              </a:ext>
            </a:extLst>
          </p:cNvPr>
          <p:cNvSpPr/>
          <p:nvPr/>
        </p:nvSpPr>
        <p:spPr bwMode="gray">
          <a:xfrm>
            <a:off x="10314590" y="1398328"/>
            <a:ext cx="734410" cy="285045"/>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58622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Ship Notice</a:t>
            </a:r>
          </a:p>
        </p:txBody>
      </p:sp>
      <p:sp>
        <p:nvSpPr>
          <p:cNvPr id="9" name="Text Placeholder 8"/>
          <p:cNvSpPr>
            <a:spLocks noGrp="1"/>
          </p:cNvSpPr>
          <p:nvPr>
            <p:ph type="body" sz="quarter" idx="10"/>
          </p:nvPr>
        </p:nvSpPr>
        <p:spPr>
          <a:xfrm>
            <a:off x="323916" y="3506401"/>
            <a:ext cx="11542194" cy="1974900"/>
          </a:xfrm>
          <a:prstGeom prst="rect">
            <a:avLst/>
          </a:prstGeom>
        </p:spPr>
        <p:txBody>
          <a:bodyPr wrap="square">
            <a:spAutoFit/>
          </a:bodyPr>
          <a:lstStyle/>
          <a:p>
            <a:pPr marL="268288" indent="-268288">
              <a:spcBef>
                <a:spcPts val="1400"/>
              </a:spcBef>
              <a:buClrTx/>
              <a:buSzPct val="100000"/>
              <a:buFont typeface="Arial" panose="020B0604020202020204" pitchFamily="34" charset="0"/>
              <a:buChar char="•"/>
            </a:pPr>
            <a:r>
              <a:rPr lang="en-AU" sz="1200" dirty="0"/>
              <a:t>The Ship Notice is the delivery information and is sent to Hindustan Zinc Limited to advise them of the ship date for the materials.</a:t>
            </a:r>
          </a:p>
          <a:p>
            <a:pPr marL="268288" indent="-268288">
              <a:spcBef>
                <a:spcPts val="1400"/>
              </a:spcBef>
              <a:buClrTx/>
              <a:buSzPct val="100000"/>
              <a:buFont typeface="Arial" panose="020B0604020202020204" pitchFamily="34" charset="0"/>
              <a:buChar char="•"/>
            </a:pPr>
            <a:r>
              <a:rPr lang="en-US" sz="1200" dirty="0"/>
              <a:t>The Ship Notice is an </a:t>
            </a:r>
            <a:r>
              <a:rPr lang="en-US" sz="1200" b="1" i="1" dirty="0"/>
              <a:t>optional</a:t>
            </a:r>
            <a:r>
              <a:rPr lang="en-US" sz="1200" dirty="0"/>
              <a:t> document for transacting with Hindustan Zinc Limited</a:t>
            </a:r>
            <a:endParaRPr lang="en-US" sz="1200" dirty="0">
              <a:solidFill>
                <a:srgbClr val="FF0000"/>
              </a:solidFill>
            </a:endParaRPr>
          </a:p>
          <a:p>
            <a:pPr marL="268288" indent="-268288">
              <a:spcBef>
                <a:spcPts val="1400"/>
              </a:spcBef>
              <a:buClrTx/>
              <a:buSzPct val="100000"/>
              <a:buFont typeface="Arial" panose="020B0604020202020204" pitchFamily="34" charset="0"/>
              <a:buChar char="•"/>
            </a:pPr>
            <a:r>
              <a:rPr lang="en-AU" sz="1200" dirty="0"/>
              <a:t>2 methods for creating a Ship Notice</a:t>
            </a:r>
          </a:p>
          <a:p>
            <a:pPr marL="2778125" lvl="2" indent="-265113">
              <a:spcBef>
                <a:spcPts val="1400"/>
              </a:spcBef>
              <a:buClrTx/>
              <a:buFont typeface="+mj-lt"/>
              <a:buAutoNum type="arabicPeriod"/>
            </a:pPr>
            <a:r>
              <a:rPr lang="en-AU" sz="1100" dirty="0"/>
              <a:t>Full Ship Notice</a:t>
            </a:r>
          </a:p>
          <a:p>
            <a:pPr marL="2778125" lvl="2" indent="-265113">
              <a:spcBef>
                <a:spcPts val="1400"/>
              </a:spcBef>
              <a:buClrTx/>
              <a:buFont typeface="+mj-lt"/>
              <a:buAutoNum type="arabicPeriod"/>
            </a:pPr>
            <a:r>
              <a:rPr lang="en-AU" sz="1100" dirty="0"/>
              <a:t>Partial Ship Notice</a:t>
            </a:r>
          </a:p>
          <a:p>
            <a:pPr marL="268288" indent="-268288">
              <a:spcBef>
                <a:spcPts val="1400"/>
              </a:spcBef>
              <a:buClrTx/>
              <a:buSzPct val="100000"/>
              <a:buFont typeface="Arial" panose="020B0604020202020204" pitchFamily="34" charset="0"/>
              <a:buChar char="•"/>
            </a:pPr>
            <a:endParaRPr lang="en-AU" sz="1200" dirty="0"/>
          </a:p>
        </p:txBody>
      </p:sp>
      <p:pic>
        <p:nvPicPr>
          <p:cNvPr id="6" name="Picture Placeholder 5">
            <a:extLst>
              <a:ext uri="{FF2B5EF4-FFF2-40B4-BE49-F238E27FC236}">
                <a16:creationId xmlns:a16="http://schemas.microsoft.com/office/drawing/2014/main" id="{5622F689-A5E1-4738-990F-1A9C7FD6FED6}"/>
              </a:ext>
            </a:extLst>
          </p:cNvPr>
          <p:cNvPicPr>
            <a:picLocks noGrp="1" noChangeAspect="1"/>
          </p:cNvPicPr>
          <p:nvPr>
            <p:ph type="pic"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464" b="464"/>
          <a:stretch>
            <a:fillRect/>
          </a:stretch>
        </p:blipFill>
        <p:spPr>
          <a:blipFill>
            <a:blip r:embed="rId3">
              <a:duotone>
                <a:schemeClr val="accent1">
                  <a:shade val="45000"/>
                  <a:satMod val="135000"/>
                </a:schemeClr>
                <a:prstClr val="white"/>
              </a:duotone>
            </a:blip>
            <a:stretch>
              <a:fillRect/>
            </a:stretch>
          </a:blipFill>
        </p:spPr>
      </p:pic>
    </p:spTree>
    <p:extLst>
      <p:ext uri="{BB962C8B-B14F-4D97-AF65-F5344CB8AC3E}">
        <p14:creationId xmlns:p14="http://schemas.microsoft.com/office/powerpoint/2010/main" val="269533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165854-5F49-46DC-94F4-A90F8AC5A5D6}"/>
              </a:ext>
            </a:extLst>
          </p:cNvPr>
          <p:cNvPicPr>
            <a:picLocks noChangeAspect="1"/>
          </p:cNvPicPr>
          <p:nvPr/>
        </p:nvPicPr>
        <p:blipFill rotWithShape="1">
          <a:blip r:embed="rId3"/>
          <a:srcRect r="47042" b="65629"/>
          <a:stretch/>
        </p:blipFill>
        <p:spPr>
          <a:xfrm>
            <a:off x="2839064" y="5223665"/>
            <a:ext cx="7905136" cy="1253659"/>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738B0925-AB6E-4562-A58A-F7B19D6823BE}"/>
              </a:ext>
            </a:extLst>
          </p:cNvPr>
          <p:cNvPicPr>
            <a:picLocks noChangeAspect="1"/>
          </p:cNvPicPr>
          <p:nvPr/>
        </p:nvPicPr>
        <p:blipFill>
          <a:blip r:embed="rId4"/>
          <a:stretch>
            <a:fillRect/>
          </a:stretch>
        </p:blipFill>
        <p:spPr>
          <a:xfrm>
            <a:off x="2844318" y="2905203"/>
            <a:ext cx="9160487" cy="2276850"/>
          </a:xfrm>
          <a:prstGeom prst="rect">
            <a:avLst/>
          </a:prstGeom>
          <a:ln>
            <a:solidFill>
              <a:schemeClr val="bg1">
                <a:lumMod val="65000"/>
              </a:schemeClr>
            </a:solidFill>
          </a:ln>
        </p:spPr>
      </p:pic>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2917168"/>
          </a:xfrm>
          <a:prstGeom prst="rect">
            <a:avLst/>
          </a:prstGeom>
          <a:solidFill>
            <a:schemeClr val="accent1"/>
          </a:solidFill>
          <a:ln w="6350" algn="ctr">
            <a:noFill/>
            <a:miter lim="800000"/>
            <a:headEnd/>
            <a:tailEnd/>
          </a:ln>
        </p:spPr>
        <p:txBody>
          <a:bodyPr lIns="119935" tIns="95947" rIns="119935" bIns="95947" rtlCol="0" anchor="t"/>
          <a:lstStyle/>
          <a:p>
            <a:r>
              <a:rPr lang="en-AU" sz="1200" dirty="0">
                <a:solidFill>
                  <a:schemeClr val="bg1"/>
                </a:solidFill>
              </a:rPr>
              <a:t>To create a ship notice:</a:t>
            </a:r>
          </a:p>
          <a:p>
            <a:endParaRPr lang="en-AU" sz="1200" dirty="0">
              <a:solidFill>
                <a:schemeClr val="bg1"/>
              </a:solidFill>
            </a:endParaRPr>
          </a:p>
          <a:p>
            <a:pPr marL="228600" indent="-228600">
              <a:buFont typeface="+mj-lt"/>
              <a:buAutoNum type="arabicPeriod"/>
            </a:pPr>
            <a:r>
              <a:rPr lang="en-AU" sz="1200" dirty="0">
                <a:solidFill>
                  <a:schemeClr val="bg1"/>
                </a:solidFill>
              </a:rPr>
              <a:t>Click </a:t>
            </a:r>
            <a:r>
              <a:rPr lang="en-AU" sz="1200" b="1" dirty="0">
                <a:solidFill>
                  <a:schemeClr val="bg1"/>
                </a:solidFill>
              </a:rPr>
              <a:t>Inbox </a:t>
            </a:r>
            <a:r>
              <a:rPr lang="en-AU" sz="1200" dirty="0">
                <a:solidFill>
                  <a:schemeClr val="bg1"/>
                </a:solidFill>
              </a:rPr>
              <a:t>tab on the </a:t>
            </a:r>
            <a:r>
              <a:rPr lang="en-AU" sz="1200" b="1" dirty="0">
                <a:solidFill>
                  <a:schemeClr val="bg1"/>
                </a:solidFill>
              </a:rPr>
              <a:t>Home</a:t>
            </a:r>
            <a:r>
              <a:rPr lang="en-AU" sz="1200" dirty="0">
                <a:solidFill>
                  <a:schemeClr val="bg1"/>
                </a:solidFill>
              </a:rPr>
              <a:t> page. The </a:t>
            </a:r>
            <a:r>
              <a:rPr lang="en-AU" sz="1200" b="1" dirty="0">
                <a:solidFill>
                  <a:schemeClr val="bg1"/>
                </a:solidFill>
              </a:rPr>
              <a:t>Orders and Releases </a:t>
            </a:r>
            <a:r>
              <a:rPr lang="en-AU" sz="1200" dirty="0">
                <a:solidFill>
                  <a:schemeClr val="bg1"/>
                </a:solidFill>
              </a:rPr>
              <a:t>page is displayed.</a:t>
            </a:r>
          </a:p>
          <a:p>
            <a:pPr marL="270000" indent="-270000">
              <a:buFont typeface="+mj-lt"/>
              <a:buAutoNum type="arabicPeriod"/>
            </a:pPr>
            <a:endParaRPr lang="en-AU" sz="1200" dirty="0">
              <a:solidFill>
                <a:schemeClr val="bg1"/>
              </a:solidFill>
            </a:endParaRPr>
          </a:p>
          <a:p>
            <a:pPr marL="270000" indent="-270000">
              <a:buFont typeface="+mj-lt"/>
              <a:buAutoNum type="arabicPeriod" startAt="2"/>
            </a:pPr>
            <a:r>
              <a:rPr lang="en-AU" sz="1200" dirty="0">
                <a:solidFill>
                  <a:schemeClr val="bg1"/>
                </a:solidFill>
              </a:rPr>
              <a:t>Click the </a:t>
            </a:r>
            <a:r>
              <a:rPr lang="en-AU" sz="1200" b="1" dirty="0">
                <a:solidFill>
                  <a:schemeClr val="bg1"/>
                </a:solidFill>
              </a:rPr>
              <a:t>Order Number</a:t>
            </a:r>
            <a:r>
              <a:rPr lang="en-AU" sz="1200" dirty="0">
                <a:solidFill>
                  <a:schemeClr val="bg1"/>
                </a:solidFill>
              </a:rPr>
              <a:t>. The </a:t>
            </a:r>
            <a:r>
              <a:rPr lang="en-AU" sz="1200" b="1" dirty="0">
                <a:solidFill>
                  <a:schemeClr val="bg1"/>
                </a:solidFill>
              </a:rPr>
              <a:t>Purchase Order </a:t>
            </a:r>
            <a:r>
              <a:rPr lang="en-AU" sz="1200" dirty="0">
                <a:solidFill>
                  <a:schemeClr val="bg1"/>
                </a:solidFill>
              </a:rPr>
              <a:t>details page is displayed.</a:t>
            </a:r>
          </a:p>
          <a:p>
            <a:pPr marL="270000" indent="-270000">
              <a:buFont typeface="+mj-lt"/>
              <a:buAutoNum type="arabicPeriod" startAt="2"/>
            </a:pPr>
            <a:endParaRPr lang="en-AU" sz="1200" dirty="0">
              <a:solidFill>
                <a:schemeClr val="bg1"/>
              </a:solidFill>
            </a:endParaRPr>
          </a:p>
          <a:p>
            <a:pPr marL="270000" indent="-270000">
              <a:buFont typeface="+mj-lt"/>
              <a:buAutoNum type="arabicPeriod" startAt="3"/>
            </a:pPr>
            <a:r>
              <a:rPr lang="en-AU" sz="1200" dirty="0">
                <a:solidFill>
                  <a:schemeClr val="bg1"/>
                </a:solidFill>
              </a:rPr>
              <a:t>View the Purchase Order.</a:t>
            </a:r>
          </a:p>
          <a:p>
            <a:pPr marL="270000" indent="-270000">
              <a:buFont typeface="+mj-lt"/>
              <a:buAutoNum type="arabicPeriod" startAt="3"/>
            </a:pPr>
            <a:endParaRPr lang="en-AU" sz="1200" dirty="0">
              <a:solidFill>
                <a:schemeClr val="bg1"/>
              </a:solidFill>
            </a:endParaRPr>
          </a:p>
          <a:p>
            <a:pPr marL="270000" indent="-270000">
              <a:buFont typeface="+mj-lt"/>
              <a:buAutoNum type="arabicPeriod" startAt="3"/>
            </a:pPr>
            <a:r>
              <a:rPr lang="en-AU" sz="1200" dirty="0">
                <a:solidFill>
                  <a:schemeClr val="bg1"/>
                </a:solidFill>
              </a:rPr>
              <a:t>Click </a:t>
            </a:r>
            <a:r>
              <a:rPr lang="en-AU" sz="1200" b="1" dirty="0">
                <a:solidFill>
                  <a:schemeClr val="bg1"/>
                </a:solidFill>
              </a:rPr>
              <a:t>Create Ship Notice</a:t>
            </a:r>
            <a:r>
              <a:rPr lang="en-AU" sz="1200" dirty="0">
                <a:solidFill>
                  <a:schemeClr val="bg1"/>
                </a:solidFill>
              </a:rPr>
              <a:t>. </a:t>
            </a:r>
            <a:r>
              <a:rPr lang="en-AU" sz="1200" b="1" dirty="0">
                <a:solidFill>
                  <a:schemeClr val="bg1"/>
                </a:solidFill>
              </a:rPr>
              <a:t>Create Ship Notice </a:t>
            </a:r>
            <a:r>
              <a:rPr lang="en-AU" sz="1200" dirty="0">
                <a:solidFill>
                  <a:schemeClr val="bg1"/>
                </a:solidFill>
              </a:rPr>
              <a:t>page will be displayed.</a:t>
            </a:r>
          </a:p>
        </p:txBody>
      </p:sp>
      <p:sp>
        <p:nvSpPr>
          <p:cNvPr id="5" name="Title 4"/>
          <p:cNvSpPr>
            <a:spLocks noGrp="1"/>
          </p:cNvSpPr>
          <p:nvPr>
            <p:ph type="title"/>
          </p:nvPr>
        </p:nvSpPr>
        <p:spPr/>
        <p:txBody>
          <a:bodyPr/>
          <a:lstStyle/>
          <a:p>
            <a:r>
              <a:rPr lang="en-AU" dirty="0"/>
              <a:t>Begin the Order Confirmation</a:t>
            </a:r>
          </a:p>
        </p:txBody>
      </p:sp>
      <p:pic>
        <p:nvPicPr>
          <p:cNvPr id="8" name="Picture 7">
            <a:extLst>
              <a:ext uri="{FF2B5EF4-FFF2-40B4-BE49-F238E27FC236}">
                <a16:creationId xmlns:a16="http://schemas.microsoft.com/office/drawing/2014/main" id="{5E30418F-DE71-4526-8C2F-A9B0E8602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312947"/>
            <a:ext cx="9185406" cy="1547509"/>
          </a:xfrm>
          <a:prstGeom prst="rect">
            <a:avLst/>
          </a:prstGeom>
          <a:ln>
            <a:solidFill>
              <a:schemeClr val="bg1">
                <a:lumMod val="65000"/>
              </a:schemeClr>
            </a:solidFill>
          </a:ln>
        </p:spPr>
      </p:pic>
      <p:sp>
        <p:nvSpPr>
          <p:cNvPr id="23" name="Rectangle 22">
            <a:extLst>
              <a:ext uri="{FF2B5EF4-FFF2-40B4-BE49-F238E27FC236}">
                <a16:creationId xmlns:a16="http://schemas.microsoft.com/office/drawing/2014/main" id="{E7AC12BC-8843-47B6-86E2-62B637CBDA68}"/>
              </a:ext>
            </a:extLst>
          </p:cNvPr>
          <p:cNvSpPr/>
          <p:nvPr/>
        </p:nvSpPr>
        <p:spPr bwMode="gray">
          <a:xfrm>
            <a:off x="3535227" y="1634335"/>
            <a:ext cx="503373" cy="396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4" name="Picture 2" descr="C:\Users\I079434\AppData\Local\Temp\SNAGHTML42a00232.PNG">
            <a:extLst>
              <a:ext uri="{FF2B5EF4-FFF2-40B4-BE49-F238E27FC236}">
                <a16:creationId xmlns:a16="http://schemas.microsoft.com/office/drawing/2014/main" id="{0660EEC9-74FA-444D-9700-EA78E0A31E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1669" y="1634335"/>
            <a:ext cx="378000" cy="378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69782412-01B4-4596-B163-26DBAAF440A1}"/>
              </a:ext>
            </a:extLst>
          </p:cNvPr>
          <p:cNvSpPr/>
          <p:nvPr/>
        </p:nvSpPr>
        <p:spPr bwMode="gray">
          <a:xfrm>
            <a:off x="3886179" y="4918300"/>
            <a:ext cx="588601" cy="216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6" name="Picture 4" descr="C:\Users\I079434\AppData\Local\Temp\SNAGHTML42a06aa0.PNG">
            <a:extLst>
              <a:ext uri="{FF2B5EF4-FFF2-40B4-BE49-F238E27FC236}">
                <a16:creationId xmlns:a16="http://schemas.microsoft.com/office/drawing/2014/main" id="{07A8DCFA-DED3-4AD4-9CCD-9EDD2010E866}"/>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3863" y="4803600"/>
            <a:ext cx="378000" cy="378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DEA9E6A-2C66-43F1-AEC6-311137BA00E0}"/>
              </a:ext>
            </a:extLst>
          </p:cNvPr>
          <p:cNvSpPr/>
          <p:nvPr/>
        </p:nvSpPr>
        <p:spPr bwMode="gray">
          <a:xfrm>
            <a:off x="5351942" y="5427770"/>
            <a:ext cx="1658457" cy="378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9" name="Picture 6" descr="C:\Users\I079434\AppData\Local\Temp\SNAGHTML42a124d8.PNG">
            <a:extLst>
              <a:ext uri="{FF2B5EF4-FFF2-40B4-BE49-F238E27FC236}">
                <a16:creationId xmlns:a16="http://schemas.microsoft.com/office/drawing/2014/main" id="{FF492E37-0FC6-474A-90DC-9EC8BB6EE14F}"/>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4955" y="5427770"/>
            <a:ext cx="378000"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6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Introduction</a:t>
            </a:r>
          </a:p>
        </p:txBody>
      </p:sp>
      <p:sp>
        <p:nvSpPr>
          <p:cNvPr id="9" name="Content Placeholder 2"/>
          <p:cNvSpPr>
            <a:spLocks noGrp="1"/>
          </p:cNvSpPr>
          <p:nvPr>
            <p:ph type="body" sz="quarter" idx="10"/>
          </p:nvPr>
        </p:nvSpPr>
        <p:spPr>
          <a:xfrm>
            <a:off x="329255" y="3506400"/>
            <a:ext cx="11531517" cy="858703"/>
          </a:xfrm>
        </p:spPr>
        <p:txBody>
          <a:bodyPr/>
          <a:lstStyle/>
          <a:p>
            <a:pPr marL="268288" indent="-268288">
              <a:lnSpc>
                <a:spcPct val="150000"/>
              </a:lnSpc>
              <a:spcBef>
                <a:spcPts val="1400"/>
              </a:spcBef>
              <a:buClrTx/>
              <a:buSzPct val="100000"/>
              <a:buFont typeface="Arial" panose="020B0604020202020204" pitchFamily="34" charset="0"/>
              <a:buChar char="•"/>
            </a:pPr>
            <a:r>
              <a:rPr lang="en-AU" sz="1200" dirty="0"/>
              <a:t>The purpose of this document is to provide the information suppliers need to effectively transact with Hindustan Zinc Limited via the Ariba Network. This document provides step by step instructions, procedures and hints to facilitate a smooth flow of procurement between Hindustan Zinc Limited and supplier.</a:t>
            </a:r>
          </a:p>
          <a:p>
            <a:pPr marL="268288" indent="-268288">
              <a:lnSpc>
                <a:spcPct val="150000"/>
              </a:lnSpc>
              <a:spcBef>
                <a:spcPts val="1400"/>
              </a:spcBef>
              <a:buClrTx/>
              <a:buSzPct val="100000"/>
              <a:buFont typeface="Arial" panose="020B0604020202020204" pitchFamily="34" charset="0"/>
              <a:buChar char="•"/>
            </a:pPr>
            <a:endParaRPr lang="en-AU" sz="1200" dirty="0"/>
          </a:p>
          <a:p>
            <a:pPr marL="268288" indent="-268288">
              <a:lnSpc>
                <a:spcPct val="150000"/>
              </a:lnSpc>
              <a:spcBef>
                <a:spcPts val="1400"/>
              </a:spcBef>
              <a:buClrTx/>
              <a:buSzPct val="100000"/>
              <a:buFont typeface="Arial" panose="020B0604020202020204" pitchFamily="34" charset="0"/>
              <a:buChar char="•"/>
            </a:pPr>
            <a:r>
              <a:rPr lang="en-AU" sz="1200" dirty="0"/>
              <a:t>URL for ARIBA – https://</a:t>
            </a:r>
            <a:r>
              <a:rPr lang="en-AU" sz="1200" dirty="0" err="1"/>
              <a:t>hzl.supplier.ariba.com</a:t>
            </a:r>
            <a:endParaRPr lang="en-AU" sz="1200" dirty="0"/>
          </a:p>
          <a:p>
            <a:endParaRPr lang="en-AU" sz="1199" dirty="0"/>
          </a:p>
        </p:txBody>
      </p:sp>
      <p:pic>
        <p:nvPicPr>
          <p:cNvPr id="14" name="Picture Placeholder 13">
            <a:extLst>
              <a:ext uri="{FF2B5EF4-FFF2-40B4-BE49-F238E27FC236}">
                <a16:creationId xmlns:a16="http://schemas.microsoft.com/office/drawing/2014/main" id="{065BA829-AB1C-43D1-8C89-E75A353188F5}"/>
              </a:ext>
            </a:extLst>
          </p:cNvPr>
          <p:cNvPicPr>
            <a:picLocks noGrp="1" noChangeAspect="1"/>
          </p:cNvPicPr>
          <p:nvPr>
            <p:ph type="pic"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464" b="464"/>
          <a:stretch>
            <a:fillRect/>
          </a:stretch>
        </p:blipFill>
        <p:spPr/>
      </p:pic>
    </p:spTree>
    <p:extLst>
      <p:ext uri="{BB962C8B-B14F-4D97-AF65-F5344CB8AC3E}">
        <p14:creationId xmlns:p14="http://schemas.microsoft.com/office/powerpoint/2010/main" val="156756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1926568"/>
          </a:xfrm>
          <a:prstGeom prst="rect">
            <a:avLst/>
          </a:prstGeom>
          <a:solidFill>
            <a:schemeClr val="accent1"/>
          </a:solidFill>
          <a:ln w="6350" algn="ctr">
            <a:noFill/>
            <a:miter lim="800000"/>
            <a:headEnd/>
            <a:tailEnd/>
          </a:ln>
        </p:spPr>
        <p:txBody>
          <a:bodyPr lIns="119935" tIns="95947" rIns="119935" bIns="95947" rtlCol="0" anchor="t"/>
          <a:lstStyle/>
          <a:p>
            <a:pPr marL="228600" indent="-228600">
              <a:buFont typeface="+mj-lt"/>
              <a:buAutoNum type="arabicPeriod" startAt="4"/>
            </a:pPr>
            <a:r>
              <a:rPr lang="en-AU" sz="1200" dirty="0">
                <a:solidFill>
                  <a:schemeClr val="bg1"/>
                </a:solidFill>
              </a:rPr>
              <a:t>Enter the </a:t>
            </a:r>
            <a:r>
              <a:rPr lang="en-AU" sz="1200" b="1" dirty="0">
                <a:solidFill>
                  <a:schemeClr val="bg1"/>
                </a:solidFill>
              </a:rPr>
              <a:t>Packing Slip ID</a:t>
            </a:r>
            <a:r>
              <a:rPr lang="en-AU" sz="1200" dirty="0">
                <a:solidFill>
                  <a:schemeClr val="bg1"/>
                </a:solidFill>
              </a:rPr>
              <a:t>, this is the alpha-numeric number you provide to Hindustan Zinc Limited.</a:t>
            </a:r>
          </a:p>
          <a:p>
            <a:pPr marL="228600" indent="-228600">
              <a:buFont typeface="+mj-lt"/>
              <a:buAutoNum type="arabicPeriod" startAt="4"/>
            </a:pPr>
            <a:endParaRPr lang="en-AU" sz="1200" dirty="0">
              <a:solidFill>
                <a:schemeClr val="bg1"/>
              </a:solidFill>
            </a:endParaRPr>
          </a:p>
          <a:p>
            <a:pPr marL="228600" indent="-228600">
              <a:buFont typeface="+mj-lt"/>
              <a:buAutoNum type="arabicPeriod" startAt="4"/>
            </a:pPr>
            <a:r>
              <a:rPr lang="en-AU" sz="1200" dirty="0">
                <a:solidFill>
                  <a:schemeClr val="bg1"/>
                </a:solidFill>
              </a:rPr>
              <a:t>Enter the </a:t>
            </a:r>
            <a:r>
              <a:rPr lang="en-AU" sz="1200" b="1" dirty="0">
                <a:solidFill>
                  <a:schemeClr val="bg1"/>
                </a:solidFill>
              </a:rPr>
              <a:t>Shipping Date </a:t>
            </a:r>
            <a:r>
              <a:rPr lang="en-AU" sz="1200" dirty="0">
                <a:solidFill>
                  <a:schemeClr val="bg1"/>
                </a:solidFill>
              </a:rPr>
              <a:t>and</a:t>
            </a:r>
            <a:r>
              <a:rPr lang="en-AU" sz="1200" b="1" dirty="0">
                <a:solidFill>
                  <a:schemeClr val="bg1"/>
                </a:solidFill>
              </a:rPr>
              <a:t> Delivery Date</a:t>
            </a:r>
            <a:r>
              <a:rPr lang="en-AU" sz="1200" dirty="0">
                <a:solidFill>
                  <a:schemeClr val="bg1"/>
                </a:solidFill>
              </a:rPr>
              <a:t>.</a:t>
            </a:r>
          </a:p>
          <a:p>
            <a:pPr marL="228600" indent="-228600">
              <a:buFont typeface="+mj-lt"/>
              <a:buAutoNum type="arabicPeriod" startAt="4"/>
            </a:pPr>
            <a:endParaRPr lang="en-AU" sz="1200" dirty="0">
              <a:solidFill>
                <a:schemeClr val="bg1"/>
              </a:solidFill>
            </a:endParaRPr>
          </a:p>
          <a:p>
            <a:pPr marL="228600" indent="-228600">
              <a:buFont typeface="+mj-lt"/>
              <a:buAutoNum type="arabicPeriod" startAt="4"/>
            </a:pPr>
            <a:r>
              <a:rPr lang="en-AU" sz="1200" dirty="0">
                <a:solidFill>
                  <a:schemeClr val="bg1"/>
                </a:solidFill>
              </a:rPr>
              <a:t>Scroll down to </a:t>
            </a:r>
            <a:r>
              <a:rPr lang="en-AU" sz="1200" b="1" dirty="0">
                <a:solidFill>
                  <a:schemeClr val="bg1"/>
                </a:solidFill>
              </a:rPr>
              <a:t>Order Items</a:t>
            </a:r>
            <a:r>
              <a:rPr lang="en-AU" sz="1200" dirty="0">
                <a:solidFill>
                  <a:schemeClr val="bg1"/>
                </a:solidFill>
              </a:rPr>
              <a:t>.</a:t>
            </a:r>
          </a:p>
        </p:txBody>
      </p:sp>
      <p:sp>
        <p:nvSpPr>
          <p:cNvPr id="5" name="Title 4"/>
          <p:cNvSpPr>
            <a:spLocks noGrp="1"/>
          </p:cNvSpPr>
          <p:nvPr>
            <p:ph type="title"/>
          </p:nvPr>
        </p:nvSpPr>
        <p:spPr/>
        <p:txBody>
          <a:bodyPr/>
          <a:lstStyle/>
          <a:p>
            <a:r>
              <a:rPr lang="en-AU" dirty="0"/>
              <a:t>Ship Notice - Header</a:t>
            </a:r>
          </a:p>
        </p:txBody>
      </p:sp>
      <p:pic>
        <p:nvPicPr>
          <p:cNvPr id="20" name="Picture 8" descr="C:\Users\I079434\AppData\Local\Temp\SNAGHTML42a1eaf7.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104" y="3429000"/>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I079434\AppData\Local\Temp\SNAGHTML42a2d5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4581128"/>
            <a:ext cx="377999" cy="37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C:\Users\I079434\AppData\Local\Temp\SNAGHTML42a3b7a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5760" y="5553425"/>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5159896" y="3507773"/>
            <a:ext cx="1800200" cy="20925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9" name="Rectangle 18"/>
          <p:cNvSpPr/>
          <p:nvPr/>
        </p:nvSpPr>
        <p:spPr bwMode="gray">
          <a:xfrm>
            <a:off x="5172400" y="4680000"/>
            <a:ext cx="1116000" cy="216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1" name="Rectangle 20"/>
          <p:cNvSpPr/>
          <p:nvPr/>
        </p:nvSpPr>
        <p:spPr bwMode="gray">
          <a:xfrm>
            <a:off x="2930106" y="5597917"/>
            <a:ext cx="861638" cy="289016"/>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531E180D-E892-4A1D-AD68-BEFF580FCB87}"/>
              </a:ext>
            </a:extLst>
          </p:cNvPr>
          <p:cNvPicPr>
            <a:picLocks noChangeAspect="1"/>
          </p:cNvPicPr>
          <p:nvPr/>
        </p:nvPicPr>
        <p:blipFill rotWithShape="1">
          <a:blip r:embed="rId6"/>
          <a:srcRect l="2142" r="1095"/>
          <a:stretch/>
        </p:blipFill>
        <p:spPr>
          <a:xfrm>
            <a:off x="2840422" y="1350032"/>
            <a:ext cx="9296400" cy="4582864"/>
          </a:xfrm>
          <a:prstGeom prst="rect">
            <a:avLst/>
          </a:prstGeom>
          <a:ln>
            <a:solidFill>
              <a:schemeClr val="bg1">
                <a:lumMod val="65000"/>
              </a:schemeClr>
            </a:solidFill>
          </a:ln>
        </p:spPr>
      </p:pic>
      <p:sp>
        <p:nvSpPr>
          <p:cNvPr id="22" name="Rectangle 21">
            <a:extLst>
              <a:ext uri="{FF2B5EF4-FFF2-40B4-BE49-F238E27FC236}">
                <a16:creationId xmlns:a16="http://schemas.microsoft.com/office/drawing/2014/main" id="{2C693A2A-FE2C-4400-9749-5E8A4208B68D}"/>
              </a:ext>
            </a:extLst>
          </p:cNvPr>
          <p:cNvSpPr/>
          <p:nvPr/>
        </p:nvSpPr>
        <p:spPr bwMode="gray">
          <a:xfrm>
            <a:off x="3347159" y="4233040"/>
            <a:ext cx="2941241" cy="216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3F1132F0-E311-46B0-9F79-46A586150420}"/>
              </a:ext>
            </a:extLst>
          </p:cNvPr>
          <p:cNvSpPr/>
          <p:nvPr/>
        </p:nvSpPr>
        <p:spPr bwMode="gray">
          <a:xfrm>
            <a:off x="3347159" y="5205740"/>
            <a:ext cx="2174129" cy="57495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24" name="Picture 8" descr="C:\Users\I079434\AppData\Local\Temp\SNAGHTML42a1eaf7.PNG">
            <a:extLst>
              <a:ext uri="{FF2B5EF4-FFF2-40B4-BE49-F238E27FC236}">
                <a16:creationId xmlns:a16="http://schemas.microsoft.com/office/drawing/2014/main" id="{799977DB-A484-4FA7-92CA-DA0FB38D190C}"/>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7137" y="4152040"/>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C:\Users\I079434\AppData\Local\Temp\SNAGHTML42a2d566.PNG">
            <a:extLst>
              <a:ext uri="{FF2B5EF4-FFF2-40B4-BE49-F238E27FC236}">
                <a16:creationId xmlns:a16="http://schemas.microsoft.com/office/drawing/2014/main" id="{0877CFC2-C2C3-4D3D-A98A-CF85A62D2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997" y="5304215"/>
            <a:ext cx="377999"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4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6807FA-876A-40E8-92DC-92EC1D01D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060" y="1384529"/>
            <a:ext cx="9127901" cy="3315408"/>
          </a:xfrm>
          <a:prstGeom prst="rect">
            <a:avLst/>
          </a:prstGeom>
          <a:ln>
            <a:solidFill>
              <a:schemeClr val="bg1">
                <a:lumMod val="75000"/>
              </a:schemeClr>
            </a:solidFill>
          </a:ln>
        </p:spPr>
      </p:pic>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1469368"/>
          </a:xfrm>
          <a:prstGeom prst="rect">
            <a:avLst/>
          </a:prstGeom>
          <a:solidFill>
            <a:schemeClr val="accent1"/>
          </a:solidFill>
          <a:ln w="6350" algn="ctr">
            <a:noFill/>
            <a:miter lim="800000"/>
            <a:headEnd/>
            <a:tailEnd/>
          </a:ln>
        </p:spPr>
        <p:txBody>
          <a:bodyPr lIns="119935" tIns="95947" rIns="119935" bIns="95947" rtlCol="0" anchor="t"/>
          <a:lstStyle/>
          <a:p>
            <a:pPr marL="270000" indent="-270000">
              <a:buFont typeface="+mj-lt"/>
              <a:buAutoNum type="arabicPeriod" startAt="7"/>
            </a:pPr>
            <a:r>
              <a:rPr lang="en-AU" sz="1200" dirty="0">
                <a:solidFill>
                  <a:schemeClr val="bg1"/>
                </a:solidFill>
              </a:rPr>
              <a:t>Enter the </a:t>
            </a:r>
            <a:r>
              <a:rPr lang="en-AU" sz="1200" b="1" dirty="0">
                <a:solidFill>
                  <a:schemeClr val="bg1"/>
                </a:solidFill>
              </a:rPr>
              <a:t>Ship Qty</a:t>
            </a:r>
            <a:r>
              <a:rPr lang="en-AU" sz="1200" dirty="0">
                <a:solidFill>
                  <a:schemeClr val="bg1"/>
                </a:solidFill>
              </a:rPr>
              <a:t>.</a:t>
            </a:r>
          </a:p>
          <a:p>
            <a:pPr marL="270000" indent="-270000">
              <a:buFont typeface="+mj-lt"/>
              <a:buAutoNum type="arabicPeriod" startAt="7"/>
            </a:pPr>
            <a:endParaRPr lang="en-AU" sz="1200" dirty="0">
              <a:solidFill>
                <a:schemeClr val="bg1"/>
              </a:solidFill>
            </a:endParaRPr>
          </a:p>
          <a:p>
            <a:pPr marL="270000" indent="-270000">
              <a:buFont typeface="+mj-lt"/>
              <a:buAutoNum type="arabicPeriod" startAt="7"/>
            </a:pPr>
            <a:r>
              <a:rPr lang="en-AU" sz="1200" dirty="0">
                <a:solidFill>
                  <a:schemeClr val="bg1"/>
                </a:solidFill>
              </a:rPr>
              <a:t>Click </a:t>
            </a:r>
            <a:r>
              <a:rPr lang="en-AU" sz="1200" b="1" dirty="0">
                <a:solidFill>
                  <a:schemeClr val="bg1"/>
                </a:solidFill>
              </a:rPr>
              <a:t>Next. </a:t>
            </a:r>
            <a:r>
              <a:rPr lang="en-AU" sz="1200" dirty="0">
                <a:solidFill>
                  <a:schemeClr val="bg1"/>
                </a:solidFill>
              </a:rPr>
              <a:t>The</a:t>
            </a:r>
            <a:r>
              <a:rPr lang="en-AU" sz="1200" b="1" dirty="0">
                <a:solidFill>
                  <a:schemeClr val="bg1"/>
                </a:solidFill>
              </a:rPr>
              <a:t> Create Ship Notice c</a:t>
            </a:r>
            <a:r>
              <a:rPr lang="en-AU" sz="1200" dirty="0">
                <a:solidFill>
                  <a:schemeClr val="bg1"/>
                </a:solidFill>
              </a:rPr>
              <a:t>onfirmation page is displayed.</a:t>
            </a:r>
          </a:p>
          <a:p>
            <a:pPr marL="270000" indent="-270000">
              <a:buFont typeface="+mj-lt"/>
              <a:buAutoNum type="arabicPeriod" startAt="7"/>
            </a:pPr>
            <a:endParaRPr lang="en-AU" sz="1200" dirty="0">
              <a:solidFill>
                <a:schemeClr val="bg1"/>
              </a:solidFill>
            </a:endParaRPr>
          </a:p>
          <a:p>
            <a:pPr marL="270000" indent="-270000">
              <a:buFont typeface="+mj-lt"/>
              <a:buAutoNum type="arabicPeriod" startAt="9"/>
            </a:pPr>
            <a:r>
              <a:rPr lang="en-AU" sz="1200" dirty="0">
                <a:solidFill>
                  <a:schemeClr val="bg1"/>
                </a:solidFill>
              </a:rPr>
              <a:t>Click </a:t>
            </a:r>
            <a:r>
              <a:rPr lang="en-AU" sz="1200" b="1" dirty="0">
                <a:solidFill>
                  <a:schemeClr val="bg1"/>
                </a:solidFill>
              </a:rPr>
              <a:t>Submit</a:t>
            </a:r>
            <a:r>
              <a:rPr lang="en-AU" sz="1200" dirty="0">
                <a:solidFill>
                  <a:schemeClr val="bg1"/>
                </a:solidFill>
              </a:rPr>
              <a:t>.</a:t>
            </a:r>
          </a:p>
          <a:p>
            <a:pPr marL="270000" indent="-270000">
              <a:buFont typeface="+mj-lt"/>
              <a:buAutoNum type="arabicPeriod" startAt="9"/>
            </a:pPr>
            <a:endParaRPr lang="en-AU" sz="1200" b="1" dirty="0">
              <a:solidFill>
                <a:schemeClr val="bg1"/>
              </a:solidFill>
            </a:endParaRPr>
          </a:p>
        </p:txBody>
      </p:sp>
      <p:sp>
        <p:nvSpPr>
          <p:cNvPr id="5" name="Title 4"/>
          <p:cNvSpPr>
            <a:spLocks noGrp="1"/>
          </p:cNvSpPr>
          <p:nvPr>
            <p:ph type="title"/>
          </p:nvPr>
        </p:nvSpPr>
        <p:spPr/>
        <p:txBody>
          <a:bodyPr/>
          <a:lstStyle/>
          <a:p>
            <a:r>
              <a:rPr lang="en-AU" dirty="0"/>
              <a:t>Ship Notice – Order Items</a:t>
            </a:r>
          </a:p>
        </p:txBody>
      </p:sp>
      <p:pic>
        <p:nvPicPr>
          <p:cNvPr id="3" name="Picture 2"/>
          <p:cNvPicPr>
            <a:picLocks noChangeAspect="1"/>
          </p:cNvPicPr>
          <p:nvPr/>
        </p:nvPicPr>
        <p:blipFill>
          <a:blip r:embed="rId4"/>
          <a:stretch>
            <a:fillRect/>
          </a:stretch>
        </p:blipFill>
        <p:spPr>
          <a:xfrm>
            <a:off x="2937060" y="5301208"/>
            <a:ext cx="8075558" cy="1176915"/>
          </a:xfrm>
          <a:prstGeom prst="rect">
            <a:avLst/>
          </a:prstGeom>
          <a:ln>
            <a:solidFill>
              <a:schemeClr val="bg1">
                <a:lumMod val="75000"/>
              </a:schemeClr>
            </a:solidFill>
          </a:ln>
        </p:spPr>
      </p:pic>
      <p:sp>
        <p:nvSpPr>
          <p:cNvPr id="13" name="Rectangle 12"/>
          <p:cNvSpPr/>
          <p:nvPr/>
        </p:nvSpPr>
        <p:spPr bwMode="gray">
          <a:xfrm>
            <a:off x="11233390" y="4407720"/>
            <a:ext cx="740520" cy="26136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17" name="Picture 20" descr="C:\Users\I079434\AppData\Local\Temp\SNAGHTML42a40c6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0019" y="3339000"/>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C:\Users\I079434\AppData\Local\Temp\SNAGHTML42a4a5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71632" y="3963883"/>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descr="C:\Users\I079434\AppData\Local\Temp\SNAGHTML42a4d0b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7882" y="5700665"/>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551384" y="5351570"/>
            <a:ext cx="1657143" cy="1076190"/>
          </a:xfrm>
          <a:prstGeom prst="rect">
            <a:avLst/>
          </a:prstGeom>
          <a:ln>
            <a:solidFill>
              <a:schemeClr val="bg1">
                <a:lumMod val="75000"/>
              </a:schemeClr>
            </a:solidFill>
          </a:ln>
        </p:spPr>
      </p:pic>
      <p:pic>
        <p:nvPicPr>
          <p:cNvPr id="22" name="Picture 4" descr="C:\Users\I079434\AppData\Local\Temp\SNAGHTML42eca22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5520" y="5394500"/>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a:stretch>
            <a:fillRect/>
          </a:stretch>
        </p:blipFill>
        <p:spPr>
          <a:xfrm>
            <a:off x="551384" y="4156598"/>
            <a:ext cx="1676190" cy="971429"/>
          </a:xfrm>
          <a:prstGeom prst="rect">
            <a:avLst/>
          </a:prstGeom>
          <a:ln>
            <a:solidFill>
              <a:schemeClr val="bg1">
                <a:lumMod val="75000"/>
              </a:schemeClr>
            </a:solidFill>
          </a:ln>
        </p:spPr>
      </p:pic>
      <p:pic>
        <p:nvPicPr>
          <p:cNvPr id="23" name="Picture 4" descr="C:\Users\I079434\AppData\Local\Temp\SNAGHTML42eca22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5520" y="4216814"/>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gray">
          <a:xfrm>
            <a:off x="9336360" y="5367534"/>
            <a:ext cx="720000" cy="252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5" name="Rectangle 24"/>
          <p:cNvSpPr/>
          <p:nvPr/>
        </p:nvSpPr>
        <p:spPr bwMode="gray">
          <a:xfrm>
            <a:off x="5353183" y="3278360"/>
            <a:ext cx="560725" cy="22683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C55DA783-C8F2-469B-BC4B-32EE7F6A4623}"/>
              </a:ext>
            </a:extLst>
          </p:cNvPr>
          <p:cNvSpPr/>
          <p:nvPr/>
        </p:nvSpPr>
        <p:spPr bwMode="gray">
          <a:xfrm>
            <a:off x="322535" y="3190987"/>
            <a:ext cx="2458801" cy="847614"/>
          </a:xfrm>
          <a:prstGeom prst="rect">
            <a:avLst/>
          </a:prstGeom>
          <a:solidFill>
            <a:schemeClr val="accent1">
              <a:lumMod val="20000"/>
              <a:lumOff val="8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dirty="0"/>
              <a:t>The purchase order status will now change to </a:t>
            </a:r>
            <a:r>
              <a:rPr lang="en-US" sz="1200" b="1" dirty="0"/>
              <a:t>Shipped</a:t>
            </a:r>
            <a:r>
              <a:rPr lang="en-US" sz="1200" dirty="0"/>
              <a:t> or </a:t>
            </a:r>
            <a:r>
              <a:rPr lang="en-US" sz="1200" b="1" dirty="0"/>
              <a:t>Partially Shipped</a:t>
            </a:r>
            <a:r>
              <a:rPr lang="en-AU" sz="1200" dirty="0"/>
              <a:t>.</a:t>
            </a:r>
            <a:endParaRPr lang="en-US" sz="1200" dirty="0"/>
          </a:p>
        </p:txBody>
      </p:sp>
      <p:pic>
        <p:nvPicPr>
          <p:cNvPr id="26" name="Picture 25" descr="C:\Users\I079434\AppData\Local\Temp\SNAGHTML4791e48a.PNG">
            <a:extLst>
              <a:ext uri="{FF2B5EF4-FFF2-40B4-BE49-F238E27FC236}">
                <a16:creationId xmlns:a16="http://schemas.microsoft.com/office/drawing/2014/main" id="{3AB867E2-E3EB-4E14-A283-7A099195B8A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3254" y="2863692"/>
            <a:ext cx="378846"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6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Invoicing</a:t>
            </a:r>
          </a:p>
        </p:txBody>
      </p:sp>
      <p:sp>
        <p:nvSpPr>
          <p:cNvPr id="9" name="Text Placeholder 8"/>
          <p:cNvSpPr>
            <a:spLocks noGrp="1"/>
          </p:cNvSpPr>
          <p:nvPr>
            <p:ph type="body" sz="quarter" idx="10"/>
          </p:nvPr>
        </p:nvSpPr>
        <p:spPr>
          <a:xfrm>
            <a:off x="323916" y="3506401"/>
            <a:ext cx="11542194" cy="548868"/>
          </a:xfrm>
          <a:prstGeom prst="rect">
            <a:avLst/>
          </a:prstGeom>
        </p:spPr>
        <p:txBody>
          <a:bodyPr wrap="square">
            <a:spAutoFit/>
          </a:bodyPr>
          <a:lstStyle/>
          <a:p>
            <a:pPr lvl="0"/>
            <a:r>
              <a:rPr lang="en-AU" sz="1200" dirty="0"/>
              <a:t>Once the material has been shipped out the invoicing process can be done</a:t>
            </a:r>
          </a:p>
          <a:p>
            <a:pPr marL="268288" indent="-268288">
              <a:spcBef>
                <a:spcPts val="1400"/>
              </a:spcBef>
              <a:buClrTx/>
              <a:buSzPct val="100000"/>
              <a:buFont typeface="Arial" panose="020B0604020202020204" pitchFamily="34" charset="0"/>
              <a:buChar char="•"/>
            </a:pPr>
            <a:endParaRPr lang="en-AU" sz="1200" dirty="0"/>
          </a:p>
        </p:txBody>
      </p:sp>
      <p:pic>
        <p:nvPicPr>
          <p:cNvPr id="6" name="Picture Placeholder 5">
            <a:extLst>
              <a:ext uri="{FF2B5EF4-FFF2-40B4-BE49-F238E27FC236}">
                <a16:creationId xmlns:a16="http://schemas.microsoft.com/office/drawing/2014/main" id="{5622F689-A5E1-4738-990F-1A9C7FD6FED6}"/>
              </a:ext>
            </a:extLst>
          </p:cNvPr>
          <p:cNvPicPr>
            <a:picLocks noGrp="1" noChangeAspect="1"/>
          </p:cNvPicPr>
          <p:nvPr>
            <p:ph type="pic"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464" b="464"/>
          <a:stretch>
            <a:fillRect/>
          </a:stretch>
        </p:blipFill>
        <p:spPr>
          <a:blipFill>
            <a:blip r:embed="rId3">
              <a:duotone>
                <a:schemeClr val="accent1">
                  <a:shade val="45000"/>
                  <a:satMod val="135000"/>
                </a:schemeClr>
                <a:prstClr val="white"/>
              </a:duotone>
            </a:blip>
            <a:stretch>
              <a:fillRect/>
            </a:stretch>
          </a:blipFill>
        </p:spPr>
      </p:pic>
    </p:spTree>
    <p:extLst>
      <p:ext uri="{BB962C8B-B14F-4D97-AF65-F5344CB8AC3E}">
        <p14:creationId xmlns:p14="http://schemas.microsoft.com/office/powerpoint/2010/main" val="3146826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1469368"/>
          </a:xfrm>
          <a:prstGeom prst="rect">
            <a:avLst/>
          </a:prstGeom>
          <a:solidFill>
            <a:schemeClr val="accent1"/>
          </a:solidFill>
          <a:ln w="6350" algn="ctr">
            <a:noFill/>
            <a:miter lim="800000"/>
            <a:headEnd/>
            <a:tailEnd/>
          </a:ln>
        </p:spPr>
        <p:txBody>
          <a:bodyPr lIns="119935" tIns="95947" rIns="119935" bIns="95947" rtlCol="0" anchor="t"/>
          <a:lstStyle/>
          <a:p>
            <a:pPr marL="270000" indent="-270000">
              <a:buFont typeface="+mj-lt"/>
              <a:buAutoNum type="arabicPeriod"/>
            </a:pPr>
            <a:r>
              <a:rPr lang="en-US" sz="1200" dirty="0">
                <a:solidFill>
                  <a:schemeClr val="bg1"/>
                </a:solidFill>
              </a:rPr>
              <a:t>On the </a:t>
            </a:r>
            <a:r>
              <a:rPr lang="en-US" sz="1200" b="1" dirty="0">
                <a:solidFill>
                  <a:schemeClr val="bg1"/>
                </a:solidFill>
              </a:rPr>
              <a:t>Purchase Order </a:t>
            </a:r>
            <a:r>
              <a:rPr lang="en-US" sz="1200" dirty="0">
                <a:solidFill>
                  <a:schemeClr val="bg1"/>
                </a:solidFill>
              </a:rPr>
              <a:t>details page, click </a:t>
            </a:r>
            <a:r>
              <a:rPr lang="en-US" sz="1200" b="1" dirty="0">
                <a:solidFill>
                  <a:schemeClr val="bg1"/>
                </a:solidFill>
              </a:rPr>
              <a:t>Create Invoice</a:t>
            </a:r>
            <a:r>
              <a:rPr lang="en-US" sz="1200" dirty="0">
                <a:solidFill>
                  <a:schemeClr val="bg1"/>
                </a:solidFill>
              </a:rPr>
              <a:t>.</a:t>
            </a:r>
          </a:p>
          <a:p>
            <a:pPr marL="270000" indent="-270000">
              <a:buFont typeface="+mj-lt"/>
              <a:buAutoNum type="arabicPeriod"/>
            </a:pPr>
            <a:endParaRPr lang="en-US" sz="1200" dirty="0">
              <a:solidFill>
                <a:schemeClr val="bg1"/>
              </a:solidFill>
            </a:endParaRPr>
          </a:p>
          <a:p>
            <a:pPr marL="270000" indent="-270000">
              <a:buFont typeface="+mj-lt"/>
              <a:buAutoNum type="arabicPeriod"/>
            </a:pPr>
            <a:r>
              <a:rPr lang="en-US" sz="1200" dirty="0">
                <a:solidFill>
                  <a:schemeClr val="bg1"/>
                </a:solidFill>
              </a:rPr>
              <a:t>Select </a:t>
            </a:r>
            <a:r>
              <a:rPr lang="en-US" sz="1200" b="1" dirty="0">
                <a:solidFill>
                  <a:schemeClr val="bg1"/>
                </a:solidFill>
              </a:rPr>
              <a:t>Standard Invoice</a:t>
            </a:r>
            <a:r>
              <a:rPr lang="en-US" sz="1200" dirty="0">
                <a:solidFill>
                  <a:schemeClr val="bg1"/>
                </a:solidFill>
              </a:rPr>
              <a:t>. The </a:t>
            </a:r>
            <a:r>
              <a:rPr lang="en-US" sz="1200" b="1" dirty="0">
                <a:solidFill>
                  <a:schemeClr val="bg1"/>
                </a:solidFill>
              </a:rPr>
              <a:t>Create Invoice </a:t>
            </a:r>
            <a:r>
              <a:rPr lang="en-US" sz="1200" dirty="0">
                <a:solidFill>
                  <a:schemeClr val="bg1"/>
                </a:solidFill>
              </a:rPr>
              <a:t>page will be displayed.</a:t>
            </a:r>
          </a:p>
          <a:p>
            <a:pPr marL="270000" indent="-270000">
              <a:buFont typeface="+mj-lt"/>
              <a:buAutoNum type="arabicPeriod" startAt="9"/>
            </a:pPr>
            <a:endParaRPr lang="en-AU" sz="1200" b="1" dirty="0">
              <a:solidFill>
                <a:schemeClr val="bg1"/>
              </a:solidFill>
            </a:endParaRPr>
          </a:p>
        </p:txBody>
      </p:sp>
      <p:sp>
        <p:nvSpPr>
          <p:cNvPr id="5" name="Title 4"/>
          <p:cNvSpPr>
            <a:spLocks noGrp="1"/>
          </p:cNvSpPr>
          <p:nvPr>
            <p:ph type="title"/>
          </p:nvPr>
        </p:nvSpPr>
        <p:spPr/>
        <p:txBody>
          <a:bodyPr/>
          <a:lstStyle/>
          <a:p>
            <a:r>
              <a:rPr lang="en-AU" dirty="0"/>
              <a:t>Begin Invoicing</a:t>
            </a:r>
          </a:p>
        </p:txBody>
      </p:sp>
      <p:pic>
        <p:nvPicPr>
          <p:cNvPr id="2" name="Picture 1">
            <a:extLst>
              <a:ext uri="{FF2B5EF4-FFF2-40B4-BE49-F238E27FC236}">
                <a16:creationId xmlns:a16="http://schemas.microsoft.com/office/drawing/2014/main" id="{AAD8DC48-031E-4D01-ACD3-F0EEC1C366DB}"/>
              </a:ext>
            </a:extLst>
          </p:cNvPr>
          <p:cNvPicPr>
            <a:picLocks noChangeAspect="1"/>
          </p:cNvPicPr>
          <p:nvPr/>
        </p:nvPicPr>
        <p:blipFill>
          <a:blip r:embed="rId3"/>
          <a:stretch>
            <a:fillRect/>
          </a:stretch>
        </p:blipFill>
        <p:spPr>
          <a:xfrm>
            <a:off x="74903" y="3581400"/>
            <a:ext cx="12040219" cy="1854295"/>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3A3FDE6F-297D-4FE7-9605-9269B8FEEADF}"/>
              </a:ext>
            </a:extLst>
          </p:cNvPr>
          <p:cNvSpPr/>
          <p:nvPr/>
        </p:nvSpPr>
        <p:spPr bwMode="gray">
          <a:xfrm>
            <a:off x="2206800" y="4185339"/>
            <a:ext cx="1253496" cy="280965"/>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8" name="Picture 2" descr="C:\Users\I079434\AppData\Local\Temp\SNAGHTML42a00232.PNG">
            <a:extLst>
              <a:ext uri="{FF2B5EF4-FFF2-40B4-BE49-F238E27FC236}">
                <a16:creationId xmlns:a16="http://schemas.microsoft.com/office/drawing/2014/main" id="{16E07844-4CCF-4243-9DFD-226B31650C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146301"/>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I079434\AppData\Local\Temp\SNAGHTML42a06aa0.PNG">
            <a:extLst>
              <a:ext uri="{FF2B5EF4-FFF2-40B4-BE49-F238E27FC236}">
                <a16:creationId xmlns:a16="http://schemas.microsoft.com/office/drawing/2014/main" id="{CEE7C9A0-9147-4C22-84F3-15526603E484}"/>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3715" y="4404425"/>
            <a:ext cx="378000" cy="37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B2404CA-25D7-48F0-8982-936D9D920F6F}"/>
              </a:ext>
            </a:extLst>
          </p:cNvPr>
          <p:cNvSpPr/>
          <p:nvPr/>
        </p:nvSpPr>
        <p:spPr bwMode="gray">
          <a:xfrm>
            <a:off x="2206801" y="4452943"/>
            <a:ext cx="1527000" cy="280965"/>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99026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1316968"/>
          </a:xfrm>
          <a:prstGeom prst="rect">
            <a:avLst/>
          </a:prstGeom>
          <a:solidFill>
            <a:schemeClr val="accent1"/>
          </a:solidFill>
          <a:ln w="6350" algn="ctr">
            <a:noFill/>
            <a:miter lim="800000"/>
            <a:headEnd/>
            <a:tailEnd/>
          </a:ln>
        </p:spPr>
        <p:txBody>
          <a:bodyPr lIns="119935" tIns="95947" rIns="119935" bIns="95947" rtlCol="0" anchor="t"/>
          <a:lstStyle/>
          <a:p>
            <a:pPr marL="270000" indent="-270000">
              <a:buFont typeface="+mj-lt"/>
              <a:buAutoNum type="arabicPeriod" startAt="3"/>
            </a:pPr>
            <a:r>
              <a:rPr lang="en-US" sz="1200" dirty="0">
                <a:solidFill>
                  <a:schemeClr val="bg1"/>
                </a:solidFill>
              </a:rPr>
              <a:t>Enter the </a:t>
            </a:r>
            <a:r>
              <a:rPr lang="en-US" sz="1200" b="1" dirty="0">
                <a:solidFill>
                  <a:schemeClr val="bg1"/>
                </a:solidFill>
              </a:rPr>
              <a:t>Invoice number</a:t>
            </a:r>
          </a:p>
          <a:p>
            <a:pPr marL="270000" indent="-270000">
              <a:buFont typeface="+mj-lt"/>
              <a:buAutoNum type="arabicPeriod" startAt="3"/>
            </a:pPr>
            <a:endParaRPr lang="en-US" sz="1200" dirty="0">
              <a:solidFill>
                <a:schemeClr val="bg1"/>
              </a:solidFill>
            </a:endParaRPr>
          </a:p>
          <a:p>
            <a:pPr marL="270000" indent="-270000">
              <a:buFont typeface="+mj-lt"/>
              <a:buAutoNum type="arabicPeriod" startAt="3"/>
            </a:pPr>
            <a:r>
              <a:rPr lang="en-US" sz="1200" dirty="0">
                <a:solidFill>
                  <a:schemeClr val="bg1"/>
                </a:solidFill>
              </a:rPr>
              <a:t>Confirm or enter the </a:t>
            </a:r>
            <a:r>
              <a:rPr lang="en-US" sz="1200" b="1" dirty="0">
                <a:solidFill>
                  <a:schemeClr val="bg1"/>
                </a:solidFill>
              </a:rPr>
              <a:t>Invoice Date</a:t>
            </a:r>
            <a:r>
              <a:rPr lang="en-US" sz="1200" dirty="0">
                <a:solidFill>
                  <a:schemeClr val="bg1"/>
                </a:solidFill>
              </a:rPr>
              <a:t>. </a:t>
            </a:r>
            <a:endParaRPr lang="en-AU" sz="1200" b="1" dirty="0">
              <a:solidFill>
                <a:schemeClr val="bg1"/>
              </a:solidFill>
            </a:endParaRPr>
          </a:p>
          <a:p>
            <a:pPr marL="270000" indent="-270000">
              <a:buFont typeface="+mj-lt"/>
              <a:buAutoNum type="arabicPeriod" startAt="9"/>
            </a:pPr>
            <a:endParaRPr lang="en-AU" sz="1200" b="1" dirty="0">
              <a:solidFill>
                <a:schemeClr val="bg1"/>
              </a:solidFill>
            </a:endParaRPr>
          </a:p>
        </p:txBody>
      </p:sp>
      <p:sp>
        <p:nvSpPr>
          <p:cNvPr id="5" name="Title 4"/>
          <p:cNvSpPr>
            <a:spLocks noGrp="1"/>
          </p:cNvSpPr>
          <p:nvPr>
            <p:ph type="title"/>
          </p:nvPr>
        </p:nvSpPr>
        <p:spPr/>
        <p:txBody>
          <a:bodyPr/>
          <a:lstStyle/>
          <a:p>
            <a:r>
              <a:rPr lang="en-AU" dirty="0"/>
              <a:t>Invoicing </a:t>
            </a:r>
            <a:r>
              <a:rPr lang="en-AU" sz="1800" dirty="0"/>
              <a:t>cont.</a:t>
            </a:r>
            <a:endParaRPr lang="en-AU" dirty="0"/>
          </a:p>
        </p:txBody>
      </p:sp>
      <p:pic>
        <p:nvPicPr>
          <p:cNvPr id="3" name="Picture 2">
            <a:extLst>
              <a:ext uri="{FF2B5EF4-FFF2-40B4-BE49-F238E27FC236}">
                <a16:creationId xmlns:a16="http://schemas.microsoft.com/office/drawing/2014/main" id="{CF74B2E9-B772-46D7-A669-DDD9315B30AD}"/>
              </a:ext>
            </a:extLst>
          </p:cNvPr>
          <p:cNvPicPr>
            <a:picLocks noChangeAspect="1"/>
          </p:cNvPicPr>
          <p:nvPr/>
        </p:nvPicPr>
        <p:blipFill>
          <a:blip r:embed="rId3"/>
          <a:stretch>
            <a:fillRect/>
          </a:stretch>
        </p:blipFill>
        <p:spPr>
          <a:xfrm>
            <a:off x="2855982" y="1282629"/>
            <a:ext cx="9314068" cy="4292742"/>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BE56FE16-E2FF-41DD-8375-5AEEBCB656F8}"/>
              </a:ext>
            </a:extLst>
          </p:cNvPr>
          <p:cNvSpPr/>
          <p:nvPr/>
        </p:nvSpPr>
        <p:spPr bwMode="gray">
          <a:xfrm>
            <a:off x="3657600" y="2608307"/>
            <a:ext cx="2130166" cy="216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4FC2D873-89BB-4896-B2A4-80CE72E57149}"/>
              </a:ext>
            </a:extLst>
          </p:cNvPr>
          <p:cNvSpPr/>
          <p:nvPr/>
        </p:nvSpPr>
        <p:spPr bwMode="gray">
          <a:xfrm>
            <a:off x="3505200" y="2849721"/>
            <a:ext cx="1692628" cy="216000"/>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9" name="Picture 6" descr="C:\Users\I079434\AppData\Local\Temp\SNAGHTML42a124d8.PNG">
            <a:extLst>
              <a:ext uri="{FF2B5EF4-FFF2-40B4-BE49-F238E27FC236}">
                <a16:creationId xmlns:a16="http://schemas.microsoft.com/office/drawing/2014/main" id="{43F5E0DE-12B8-4D97-B5E3-9EAC1FA8B06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2411" y="2527307"/>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I079434\AppData\Local\Temp\SNAGHTML42a1eaf7.PNG">
            <a:extLst>
              <a:ext uri="{FF2B5EF4-FFF2-40B4-BE49-F238E27FC236}">
                <a16:creationId xmlns:a16="http://schemas.microsoft.com/office/drawing/2014/main" id="{8013F06D-4155-4A94-BAAF-7A6236BEF6AF}"/>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9878" y="2768721"/>
            <a:ext cx="378000"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7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2459968"/>
          </a:xfrm>
          <a:prstGeom prst="rect">
            <a:avLst/>
          </a:prstGeom>
          <a:solidFill>
            <a:schemeClr val="accent1"/>
          </a:solidFill>
          <a:ln w="6350" algn="ctr">
            <a:noFill/>
            <a:miter lim="800000"/>
            <a:headEnd/>
            <a:tailEnd/>
          </a:ln>
        </p:spPr>
        <p:txBody>
          <a:bodyPr lIns="119935" tIns="95947" rIns="119935" bIns="95947" rtlCol="0" anchor="t"/>
          <a:lstStyle/>
          <a:p>
            <a:pPr marL="270000" indent="-270000">
              <a:buFont typeface="+mj-lt"/>
              <a:buAutoNum type="arabicPeriod" startAt="5"/>
            </a:pPr>
            <a:r>
              <a:rPr lang="en-US" sz="1200" dirty="0">
                <a:solidFill>
                  <a:schemeClr val="bg1"/>
                </a:solidFill>
              </a:rPr>
              <a:t>Attachments are mandatory. Click </a:t>
            </a:r>
            <a:r>
              <a:rPr lang="en-US" sz="1200" b="1" dirty="0">
                <a:solidFill>
                  <a:schemeClr val="bg1"/>
                </a:solidFill>
              </a:rPr>
              <a:t>Add to Header</a:t>
            </a:r>
            <a:r>
              <a:rPr lang="en-US" sz="1200" dirty="0">
                <a:solidFill>
                  <a:schemeClr val="bg1"/>
                </a:solidFill>
              </a:rPr>
              <a:t>.</a:t>
            </a:r>
          </a:p>
          <a:p>
            <a:pPr marL="270000" indent="-270000">
              <a:buFont typeface="+mj-lt"/>
              <a:buAutoNum type="arabicPeriod" startAt="5"/>
            </a:pPr>
            <a:endParaRPr lang="en-US" sz="1200" dirty="0">
              <a:solidFill>
                <a:schemeClr val="bg1"/>
              </a:solidFill>
            </a:endParaRPr>
          </a:p>
          <a:p>
            <a:pPr marL="270000" indent="-270000">
              <a:buFont typeface="+mj-lt"/>
              <a:buAutoNum type="arabicPeriod" startAt="5"/>
            </a:pPr>
            <a:r>
              <a:rPr lang="en-US" sz="1200" dirty="0">
                <a:solidFill>
                  <a:schemeClr val="bg1"/>
                </a:solidFill>
              </a:rPr>
              <a:t>Select </a:t>
            </a:r>
            <a:r>
              <a:rPr lang="en-US" sz="1200" b="1" dirty="0">
                <a:solidFill>
                  <a:schemeClr val="bg1"/>
                </a:solidFill>
              </a:rPr>
              <a:t>Attachments</a:t>
            </a:r>
          </a:p>
          <a:p>
            <a:pPr marL="270000" indent="-270000">
              <a:buFont typeface="+mj-lt"/>
              <a:buAutoNum type="arabicPeriod" startAt="5"/>
            </a:pPr>
            <a:endParaRPr lang="en-US" sz="1200" dirty="0">
              <a:solidFill>
                <a:schemeClr val="bg1"/>
              </a:solidFill>
            </a:endParaRPr>
          </a:p>
          <a:p>
            <a:pPr marL="270000" indent="-270000">
              <a:buFont typeface="+mj-lt"/>
              <a:buAutoNum type="arabicPeriod" startAt="5"/>
            </a:pPr>
            <a:r>
              <a:rPr lang="en-US" sz="1200" dirty="0">
                <a:solidFill>
                  <a:schemeClr val="bg1"/>
                </a:solidFill>
              </a:rPr>
              <a:t>Attach any supporting documents pertaining to this invoice by browsing for the file and clicking </a:t>
            </a:r>
            <a:r>
              <a:rPr lang="en-US" sz="1200" b="1" dirty="0">
                <a:solidFill>
                  <a:schemeClr val="bg1"/>
                </a:solidFill>
              </a:rPr>
              <a:t>Add Attachment</a:t>
            </a:r>
            <a:r>
              <a:rPr lang="en-US" sz="1200" dirty="0">
                <a:solidFill>
                  <a:schemeClr val="bg1"/>
                </a:solidFill>
              </a:rPr>
              <a:t>. Scroll down to </a:t>
            </a:r>
            <a:r>
              <a:rPr lang="en-US" sz="1200" b="1" dirty="0">
                <a:solidFill>
                  <a:schemeClr val="bg1"/>
                </a:solidFill>
              </a:rPr>
              <a:t>Line Items</a:t>
            </a:r>
          </a:p>
          <a:p>
            <a:pPr marL="270000" indent="-270000">
              <a:buFont typeface="+mj-lt"/>
              <a:buAutoNum type="arabicPeriod" startAt="9"/>
            </a:pPr>
            <a:endParaRPr lang="en-AU" sz="1200" b="1" dirty="0">
              <a:solidFill>
                <a:schemeClr val="bg1"/>
              </a:solidFill>
            </a:endParaRPr>
          </a:p>
        </p:txBody>
      </p:sp>
      <p:sp>
        <p:nvSpPr>
          <p:cNvPr id="5" name="Title 4"/>
          <p:cNvSpPr>
            <a:spLocks noGrp="1"/>
          </p:cNvSpPr>
          <p:nvPr>
            <p:ph type="title"/>
          </p:nvPr>
        </p:nvSpPr>
        <p:spPr/>
        <p:txBody>
          <a:bodyPr/>
          <a:lstStyle/>
          <a:p>
            <a:r>
              <a:rPr lang="en-AU" dirty="0"/>
              <a:t>Invoicing </a:t>
            </a:r>
            <a:r>
              <a:rPr lang="en-AU" sz="1800" dirty="0"/>
              <a:t>cont.</a:t>
            </a:r>
            <a:endParaRPr lang="en-AU" dirty="0"/>
          </a:p>
        </p:txBody>
      </p:sp>
      <p:pic>
        <p:nvPicPr>
          <p:cNvPr id="8" name="Picture 7">
            <a:extLst>
              <a:ext uri="{FF2B5EF4-FFF2-40B4-BE49-F238E27FC236}">
                <a16:creationId xmlns:a16="http://schemas.microsoft.com/office/drawing/2014/main" id="{0035C474-E37D-478D-BF23-0449ADE31BAE}"/>
              </a:ext>
            </a:extLst>
          </p:cNvPr>
          <p:cNvPicPr>
            <a:picLocks noChangeAspect="1"/>
          </p:cNvPicPr>
          <p:nvPr/>
        </p:nvPicPr>
        <p:blipFill>
          <a:blip r:embed="rId3"/>
          <a:stretch>
            <a:fillRect/>
          </a:stretch>
        </p:blipFill>
        <p:spPr>
          <a:xfrm>
            <a:off x="2949678" y="1471315"/>
            <a:ext cx="9062931" cy="1005374"/>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20CF4CE1-DA5B-4057-8DF9-B369A5ADBC65}"/>
              </a:ext>
            </a:extLst>
          </p:cNvPr>
          <p:cNvPicPr>
            <a:picLocks noChangeAspect="1"/>
          </p:cNvPicPr>
          <p:nvPr/>
        </p:nvPicPr>
        <p:blipFill>
          <a:blip r:embed="rId4"/>
          <a:stretch>
            <a:fillRect/>
          </a:stretch>
        </p:blipFill>
        <p:spPr>
          <a:xfrm>
            <a:off x="2422023" y="4731014"/>
            <a:ext cx="9773152" cy="1314518"/>
          </a:xfrm>
          <a:prstGeom prst="rect">
            <a:avLst/>
          </a:prstGeom>
          <a:ln>
            <a:solidFill>
              <a:schemeClr val="bg1">
                <a:lumMod val="75000"/>
              </a:schemeClr>
            </a:solidFill>
          </a:ln>
        </p:spPr>
      </p:pic>
      <p:sp>
        <p:nvSpPr>
          <p:cNvPr id="10" name="Rectangle 9">
            <a:extLst>
              <a:ext uri="{FF2B5EF4-FFF2-40B4-BE49-F238E27FC236}">
                <a16:creationId xmlns:a16="http://schemas.microsoft.com/office/drawing/2014/main" id="{76C0E9A9-FFBA-4C13-9380-FF70DCDE855E}"/>
              </a:ext>
            </a:extLst>
          </p:cNvPr>
          <p:cNvSpPr/>
          <p:nvPr/>
        </p:nvSpPr>
        <p:spPr bwMode="gray">
          <a:xfrm>
            <a:off x="10972800" y="1573181"/>
            <a:ext cx="849300" cy="206457"/>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3486E0F6-7DD9-4AA6-B42C-7227245A1057}"/>
              </a:ext>
            </a:extLst>
          </p:cNvPr>
          <p:cNvSpPr/>
          <p:nvPr/>
        </p:nvSpPr>
        <p:spPr bwMode="gray">
          <a:xfrm>
            <a:off x="10048568" y="2111863"/>
            <a:ext cx="1898671" cy="206457"/>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58C95B0B-5B08-4959-8786-507136559030}"/>
              </a:ext>
            </a:extLst>
          </p:cNvPr>
          <p:cNvSpPr/>
          <p:nvPr/>
        </p:nvSpPr>
        <p:spPr bwMode="gray">
          <a:xfrm>
            <a:off x="2551472" y="5492933"/>
            <a:ext cx="5481483" cy="13111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44D2B4C6-22B5-4474-A836-DE5A1EDF4D6F}"/>
              </a:ext>
            </a:extLst>
          </p:cNvPr>
          <p:cNvSpPr/>
          <p:nvPr/>
        </p:nvSpPr>
        <p:spPr bwMode="gray">
          <a:xfrm>
            <a:off x="8062451" y="5407709"/>
            <a:ext cx="1096296" cy="295001"/>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14" name="Picture 10" descr="C:\Users\I079434\AppData\Local\Temp\SNAGHTML42a2d566.PNG">
            <a:extLst>
              <a:ext uri="{FF2B5EF4-FFF2-40B4-BE49-F238E27FC236}">
                <a16:creationId xmlns:a16="http://schemas.microsoft.com/office/drawing/2014/main" id="{669B9794-7C22-45FD-9C72-32EBE5596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3652" y="1487409"/>
            <a:ext cx="377999" cy="37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C:\Users\I079434\AppData\Local\Temp\SNAGHTML42a3b7a8.PNG">
            <a:extLst>
              <a:ext uri="{FF2B5EF4-FFF2-40B4-BE49-F238E27FC236}">
                <a16:creationId xmlns:a16="http://schemas.microsoft.com/office/drawing/2014/main" id="{DF88F2DF-9907-447E-BFD3-48548456A7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6038" y="2026091"/>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C:\Users\I079434\AppData\Local\Temp\SNAGHTML42a40c60.PNG">
            <a:extLst>
              <a:ext uri="{FF2B5EF4-FFF2-40B4-BE49-F238E27FC236}">
                <a16:creationId xmlns:a16="http://schemas.microsoft.com/office/drawing/2014/main" id="{C35A317B-C878-4E8A-853C-1686B74D29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9082" y="5366209"/>
            <a:ext cx="376956"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2459968"/>
          </a:xfrm>
          <a:prstGeom prst="rect">
            <a:avLst/>
          </a:prstGeom>
          <a:solidFill>
            <a:schemeClr val="accent1"/>
          </a:solidFill>
          <a:ln w="6350" algn="ctr">
            <a:noFill/>
            <a:miter lim="800000"/>
            <a:headEnd/>
            <a:tailEnd/>
          </a:ln>
        </p:spPr>
        <p:txBody>
          <a:bodyPr lIns="119935" tIns="95947" rIns="119935" bIns="95947" rtlCol="0" anchor="t"/>
          <a:lstStyle/>
          <a:p>
            <a:pPr marL="270000" indent="-270000">
              <a:buFont typeface="+mj-lt"/>
              <a:buAutoNum type="arabicPeriod" startAt="8"/>
            </a:pPr>
            <a:r>
              <a:rPr lang="en-US" sz="1200" dirty="0">
                <a:solidFill>
                  <a:schemeClr val="bg1"/>
                </a:solidFill>
              </a:rPr>
              <a:t>You can edit the </a:t>
            </a:r>
            <a:r>
              <a:rPr lang="en-US" sz="1200" b="1" dirty="0">
                <a:solidFill>
                  <a:schemeClr val="bg1"/>
                </a:solidFill>
              </a:rPr>
              <a:t>Quantity</a:t>
            </a:r>
            <a:r>
              <a:rPr lang="en-US" sz="1200" dirty="0">
                <a:solidFill>
                  <a:schemeClr val="bg1"/>
                </a:solidFill>
              </a:rPr>
              <a:t>.</a:t>
            </a:r>
          </a:p>
          <a:p>
            <a:pPr marL="270000" indent="-270000">
              <a:buFont typeface="+mj-lt"/>
              <a:buAutoNum type="arabicPeriod" startAt="8"/>
            </a:pPr>
            <a:endParaRPr lang="en-US" sz="1200" dirty="0">
              <a:solidFill>
                <a:schemeClr val="bg1"/>
              </a:solidFill>
            </a:endParaRPr>
          </a:p>
          <a:p>
            <a:pPr marL="270000" indent="-270000">
              <a:buFont typeface="+mj-lt"/>
              <a:buAutoNum type="arabicPeriod" startAt="8"/>
            </a:pPr>
            <a:r>
              <a:rPr lang="en-US" sz="1200" dirty="0">
                <a:solidFill>
                  <a:schemeClr val="bg1"/>
                </a:solidFill>
              </a:rPr>
              <a:t>Click </a:t>
            </a:r>
            <a:r>
              <a:rPr lang="en-US" sz="1200" b="1" dirty="0">
                <a:solidFill>
                  <a:schemeClr val="bg1"/>
                </a:solidFill>
              </a:rPr>
              <a:t>Update</a:t>
            </a:r>
            <a:r>
              <a:rPr lang="en-US" sz="1200" dirty="0">
                <a:solidFill>
                  <a:schemeClr val="bg1"/>
                </a:solidFill>
              </a:rPr>
              <a:t> to update the Subtotal.</a:t>
            </a:r>
          </a:p>
          <a:p>
            <a:pPr marL="270000" indent="-270000">
              <a:buFont typeface="+mj-lt"/>
              <a:buAutoNum type="arabicPeriod" startAt="8"/>
            </a:pPr>
            <a:endParaRPr lang="en-US" sz="1200" dirty="0">
              <a:solidFill>
                <a:schemeClr val="bg1"/>
              </a:solidFill>
            </a:endParaRPr>
          </a:p>
          <a:p>
            <a:pPr marL="270000" indent="-270000">
              <a:buFont typeface="+mj-lt"/>
              <a:buAutoNum type="arabicPeriod" startAt="8"/>
            </a:pPr>
            <a:r>
              <a:rPr lang="en-US" sz="1200" dirty="0">
                <a:solidFill>
                  <a:schemeClr val="bg1"/>
                </a:solidFill>
              </a:rPr>
              <a:t>Click </a:t>
            </a:r>
            <a:r>
              <a:rPr lang="en-US" sz="1200" b="1" dirty="0">
                <a:solidFill>
                  <a:schemeClr val="bg1"/>
                </a:solidFill>
              </a:rPr>
              <a:t>Next</a:t>
            </a:r>
            <a:r>
              <a:rPr lang="en-US" sz="1200" dirty="0">
                <a:solidFill>
                  <a:schemeClr val="bg1"/>
                </a:solidFill>
              </a:rPr>
              <a:t>.</a:t>
            </a:r>
          </a:p>
          <a:p>
            <a:pPr marL="270000" indent="-270000">
              <a:buFont typeface="+mj-lt"/>
              <a:buAutoNum type="arabicPeriod" startAt="9"/>
            </a:pPr>
            <a:endParaRPr lang="en-AU" sz="1200" b="1" dirty="0">
              <a:solidFill>
                <a:schemeClr val="bg1"/>
              </a:solidFill>
            </a:endParaRPr>
          </a:p>
        </p:txBody>
      </p:sp>
      <p:sp>
        <p:nvSpPr>
          <p:cNvPr id="5" name="Title 4"/>
          <p:cNvSpPr>
            <a:spLocks noGrp="1"/>
          </p:cNvSpPr>
          <p:nvPr>
            <p:ph type="title"/>
          </p:nvPr>
        </p:nvSpPr>
        <p:spPr/>
        <p:txBody>
          <a:bodyPr/>
          <a:lstStyle/>
          <a:p>
            <a:r>
              <a:rPr lang="en-AU" dirty="0"/>
              <a:t>Invoicing </a:t>
            </a:r>
            <a:r>
              <a:rPr lang="en-AU" sz="1800" dirty="0"/>
              <a:t>cont.</a:t>
            </a:r>
            <a:endParaRPr lang="en-AU" dirty="0"/>
          </a:p>
        </p:txBody>
      </p:sp>
      <p:pic>
        <p:nvPicPr>
          <p:cNvPr id="2" name="Picture 1">
            <a:extLst>
              <a:ext uri="{FF2B5EF4-FFF2-40B4-BE49-F238E27FC236}">
                <a16:creationId xmlns:a16="http://schemas.microsoft.com/office/drawing/2014/main" id="{06CD65DE-E64D-42F6-9AE2-B7ABAE73AC11}"/>
              </a:ext>
            </a:extLst>
          </p:cNvPr>
          <p:cNvPicPr>
            <a:picLocks noChangeAspect="1"/>
          </p:cNvPicPr>
          <p:nvPr/>
        </p:nvPicPr>
        <p:blipFill>
          <a:blip r:embed="rId3"/>
          <a:stretch>
            <a:fillRect/>
          </a:stretch>
        </p:blipFill>
        <p:spPr>
          <a:xfrm>
            <a:off x="2828054" y="1241352"/>
            <a:ext cx="9241222" cy="4473648"/>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3A4182AE-2513-4916-9593-23BEA7FA6C0E}"/>
              </a:ext>
            </a:extLst>
          </p:cNvPr>
          <p:cNvSpPr/>
          <p:nvPr/>
        </p:nvSpPr>
        <p:spPr bwMode="gray">
          <a:xfrm>
            <a:off x="9258083" y="2091670"/>
            <a:ext cx="376956" cy="499129"/>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D1BF91EB-167A-4C19-A1F7-FCAB46C1E266}"/>
              </a:ext>
            </a:extLst>
          </p:cNvPr>
          <p:cNvSpPr/>
          <p:nvPr/>
        </p:nvSpPr>
        <p:spPr bwMode="gray">
          <a:xfrm>
            <a:off x="9220200" y="5430928"/>
            <a:ext cx="614082" cy="207365"/>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AFD2B0EE-71D5-4BB8-A293-917C0F461605}"/>
              </a:ext>
            </a:extLst>
          </p:cNvPr>
          <p:cNvSpPr/>
          <p:nvPr/>
        </p:nvSpPr>
        <p:spPr bwMode="gray">
          <a:xfrm>
            <a:off x="11362761" y="5399215"/>
            <a:ext cx="614082" cy="235171"/>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pic>
        <p:nvPicPr>
          <p:cNvPr id="10" name="Picture 22" descr="C:\Users\I079434\AppData\Local\Temp\SNAGHTML42a4a5d1.PNG">
            <a:extLst>
              <a:ext uri="{FF2B5EF4-FFF2-40B4-BE49-F238E27FC236}">
                <a16:creationId xmlns:a16="http://schemas.microsoft.com/office/drawing/2014/main" id="{89AD0969-CDDB-473A-9F6B-C9A6147EEA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5679" y="2152234"/>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C:\Users\I079434\AppData\Local\Temp\SNAGHTML42a4d0b9.PNG">
            <a:extLst>
              <a:ext uri="{FF2B5EF4-FFF2-40B4-BE49-F238E27FC236}">
                <a16:creationId xmlns:a16="http://schemas.microsoft.com/office/drawing/2014/main" id="{30228BA4-AF96-4A43-8A57-2193CFC295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3946" y="5043098"/>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C:\Users\I079434\AppData\Local\Temp\SNAGHTML42a54e46.PNG">
            <a:extLst>
              <a:ext uri="{FF2B5EF4-FFF2-40B4-BE49-F238E27FC236}">
                <a16:creationId xmlns:a16="http://schemas.microsoft.com/office/drawing/2014/main" id="{F595310F-46F8-472F-92EB-B9EF559757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1948" y="4953000"/>
            <a:ext cx="376956" cy="3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30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813109" y="363603"/>
            <a:ext cx="246271" cy="4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2" tIns="60956" rIns="121912" bIns="60956" numCol="1" anchor="ctr" anchorCtr="0" compatLnSpc="1">
            <a:prstTxWarp prst="textNoShape">
              <a:avLst/>
            </a:prstTxWarp>
            <a:spAutoFit/>
          </a:bodyPr>
          <a:lstStyle/>
          <a:p>
            <a:pPr defTabSz="1218956" fontAlgn="base">
              <a:spcBef>
                <a:spcPct val="0"/>
              </a:spcBef>
              <a:spcAft>
                <a:spcPct val="0"/>
              </a:spcAft>
            </a:pPr>
            <a:endParaRPr lang="en-US" altLang="en-US" sz="2398" dirty="0">
              <a:latin typeface="Arial" pitchFamily="34" charset="0"/>
              <a:cs typeface="Arial" pitchFamily="34" charset="0"/>
            </a:endParaRPr>
          </a:p>
        </p:txBody>
      </p:sp>
      <p:sp>
        <p:nvSpPr>
          <p:cNvPr id="15" name="Rectangle 14"/>
          <p:cNvSpPr/>
          <p:nvPr/>
        </p:nvSpPr>
        <p:spPr bwMode="gray">
          <a:xfrm>
            <a:off x="322537" y="1350032"/>
            <a:ext cx="2458800" cy="2459968"/>
          </a:xfrm>
          <a:prstGeom prst="rect">
            <a:avLst/>
          </a:prstGeom>
          <a:solidFill>
            <a:schemeClr val="accent1"/>
          </a:solidFill>
          <a:ln w="6350" algn="ctr">
            <a:noFill/>
            <a:miter lim="800000"/>
            <a:headEnd/>
            <a:tailEnd/>
          </a:ln>
        </p:spPr>
        <p:txBody>
          <a:bodyPr lIns="119935" tIns="95947" rIns="119935" bIns="95947" rtlCol="0" anchor="t"/>
          <a:lstStyle/>
          <a:p>
            <a:pPr marL="270000" indent="-270000">
              <a:buFont typeface="+mj-lt"/>
              <a:buAutoNum type="arabicPeriod" startAt="3"/>
            </a:pPr>
            <a:endParaRPr lang="en-US" sz="1200" dirty="0">
              <a:solidFill>
                <a:schemeClr val="bg1"/>
              </a:solidFill>
            </a:endParaRPr>
          </a:p>
          <a:p>
            <a:pPr marL="270000" indent="-270000">
              <a:buFont typeface="+mj-lt"/>
              <a:buAutoNum type="arabicPeriod" startAt="11"/>
            </a:pPr>
            <a:r>
              <a:rPr lang="en-US" sz="1200" dirty="0">
                <a:solidFill>
                  <a:schemeClr val="bg1"/>
                </a:solidFill>
              </a:rPr>
              <a:t> Review the information.</a:t>
            </a:r>
          </a:p>
          <a:p>
            <a:pPr marL="270000" indent="-270000">
              <a:buFont typeface="+mj-lt"/>
              <a:buAutoNum type="arabicPeriod" startAt="11"/>
            </a:pPr>
            <a:endParaRPr lang="en-US" sz="1200" dirty="0">
              <a:solidFill>
                <a:schemeClr val="bg1"/>
              </a:solidFill>
            </a:endParaRPr>
          </a:p>
          <a:p>
            <a:pPr marL="270000" indent="-270000">
              <a:buFont typeface="+mj-lt"/>
              <a:buAutoNum type="arabicPeriod" startAt="11"/>
            </a:pPr>
            <a:r>
              <a:rPr lang="en-US" sz="1200" dirty="0">
                <a:solidFill>
                  <a:schemeClr val="bg1"/>
                </a:solidFill>
              </a:rPr>
              <a:t>Click </a:t>
            </a:r>
            <a:r>
              <a:rPr lang="en-US" sz="1200" b="1" dirty="0">
                <a:solidFill>
                  <a:schemeClr val="bg1"/>
                </a:solidFill>
              </a:rPr>
              <a:t>Submit</a:t>
            </a:r>
            <a:r>
              <a:rPr lang="en-US" sz="1200" dirty="0">
                <a:solidFill>
                  <a:schemeClr val="bg1"/>
                </a:solidFill>
              </a:rPr>
              <a:t>.</a:t>
            </a:r>
          </a:p>
          <a:p>
            <a:pPr marL="270000" indent="-270000">
              <a:buFont typeface="+mj-lt"/>
              <a:buAutoNum type="arabicPeriod" startAt="11"/>
            </a:pPr>
            <a:endParaRPr lang="en-US" sz="1200" dirty="0">
              <a:solidFill>
                <a:schemeClr val="bg1"/>
              </a:solidFill>
            </a:endParaRPr>
          </a:p>
          <a:p>
            <a:pPr marL="270000" indent="-270000">
              <a:buFont typeface="+mj-lt"/>
              <a:buAutoNum type="arabicPeriod" startAt="11"/>
            </a:pPr>
            <a:r>
              <a:rPr lang="en-US" sz="1200" dirty="0">
                <a:solidFill>
                  <a:schemeClr val="bg1"/>
                </a:solidFill>
              </a:rPr>
              <a:t>Click </a:t>
            </a:r>
            <a:r>
              <a:rPr lang="en-US" sz="1200" b="1" dirty="0">
                <a:solidFill>
                  <a:schemeClr val="bg1"/>
                </a:solidFill>
              </a:rPr>
              <a:t>Exit</a:t>
            </a:r>
            <a:r>
              <a:rPr lang="en-US" sz="1200" dirty="0">
                <a:solidFill>
                  <a:schemeClr val="bg1"/>
                </a:solidFill>
              </a:rPr>
              <a:t>.</a:t>
            </a:r>
          </a:p>
          <a:p>
            <a:pPr marL="270000" indent="-270000">
              <a:buFont typeface="+mj-lt"/>
              <a:buAutoNum type="arabicPeriod" startAt="11"/>
            </a:pPr>
            <a:endParaRPr lang="en-US" sz="1200" dirty="0">
              <a:solidFill>
                <a:schemeClr val="bg1"/>
              </a:solidFill>
            </a:endParaRPr>
          </a:p>
          <a:p>
            <a:r>
              <a:rPr lang="en-US" sz="1200" b="1" dirty="0">
                <a:solidFill>
                  <a:schemeClr val="bg1"/>
                </a:solidFill>
              </a:rPr>
              <a:t>Note</a:t>
            </a:r>
            <a:r>
              <a:rPr lang="en-US" sz="1200" dirty="0">
                <a:solidFill>
                  <a:schemeClr val="bg1"/>
                </a:solidFill>
              </a:rPr>
              <a:t>: The status is displayed accordingly.</a:t>
            </a:r>
          </a:p>
          <a:p>
            <a:pPr marL="270000" indent="-270000">
              <a:buFont typeface="+mj-lt"/>
              <a:buAutoNum type="arabicPeriod" startAt="9"/>
            </a:pPr>
            <a:endParaRPr lang="en-AU" sz="1200" b="1" dirty="0">
              <a:solidFill>
                <a:schemeClr val="bg1"/>
              </a:solidFill>
            </a:endParaRPr>
          </a:p>
        </p:txBody>
      </p:sp>
      <p:sp>
        <p:nvSpPr>
          <p:cNvPr id="5" name="Title 4"/>
          <p:cNvSpPr>
            <a:spLocks noGrp="1"/>
          </p:cNvSpPr>
          <p:nvPr>
            <p:ph type="title"/>
          </p:nvPr>
        </p:nvSpPr>
        <p:spPr/>
        <p:txBody>
          <a:bodyPr/>
          <a:lstStyle/>
          <a:p>
            <a:r>
              <a:rPr lang="en-AU" dirty="0"/>
              <a:t>Invoicing </a:t>
            </a:r>
            <a:r>
              <a:rPr lang="en-AU" sz="1800" dirty="0"/>
              <a:t>cont.</a:t>
            </a:r>
            <a:endParaRPr lang="en-AU" dirty="0"/>
          </a:p>
        </p:txBody>
      </p:sp>
      <p:pic>
        <p:nvPicPr>
          <p:cNvPr id="2" name="Picture 1">
            <a:extLst>
              <a:ext uri="{FF2B5EF4-FFF2-40B4-BE49-F238E27FC236}">
                <a16:creationId xmlns:a16="http://schemas.microsoft.com/office/drawing/2014/main" id="{0531CCFE-CA51-4031-9AD8-368F28FF7099}"/>
              </a:ext>
            </a:extLst>
          </p:cNvPr>
          <p:cNvPicPr>
            <a:picLocks noChangeAspect="1"/>
          </p:cNvPicPr>
          <p:nvPr/>
        </p:nvPicPr>
        <p:blipFill>
          <a:blip r:embed="rId3"/>
          <a:stretch>
            <a:fillRect/>
          </a:stretch>
        </p:blipFill>
        <p:spPr>
          <a:xfrm>
            <a:off x="2781337" y="1393315"/>
            <a:ext cx="9400831" cy="1852903"/>
          </a:xfrm>
          <a:prstGeom prst="rect">
            <a:avLst/>
          </a:prstGeom>
          <a:ln>
            <a:solidFill>
              <a:schemeClr val="bg1">
                <a:lumMod val="75000"/>
              </a:schemeClr>
            </a:solidFill>
          </a:ln>
        </p:spPr>
      </p:pic>
      <p:pic>
        <p:nvPicPr>
          <p:cNvPr id="3" name="Picture 2">
            <a:extLst>
              <a:ext uri="{FF2B5EF4-FFF2-40B4-BE49-F238E27FC236}">
                <a16:creationId xmlns:a16="http://schemas.microsoft.com/office/drawing/2014/main" id="{62788404-39BC-4522-A792-6041EDF806C0}"/>
              </a:ext>
            </a:extLst>
          </p:cNvPr>
          <p:cNvPicPr>
            <a:picLocks noChangeAspect="1"/>
          </p:cNvPicPr>
          <p:nvPr/>
        </p:nvPicPr>
        <p:blipFill>
          <a:blip r:embed="rId4"/>
          <a:stretch>
            <a:fillRect/>
          </a:stretch>
        </p:blipFill>
        <p:spPr>
          <a:xfrm>
            <a:off x="3124200" y="4391480"/>
            <a:ext cx="2533780" cy="1073205"/>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C3310F38-EA1B-4172-8322-F523B0D81381}"/>
              </a:ext>
            </a:extLst>
          </p:cNvPr>
          <p:cNvPicPr>
            <a:picLocks noChangeAspect="1"/>
          </p:cNvPicPr>
          <p:nvPr/>
        </p:nvPicPr>
        <p:blipFill>
          <a:blip r:embed="rId5"/>
          <a:stretch>
            <a:fillRect/>
          </a:stretch>
        </p:blipFill>
        <p:spPr>
          <a:xfrm>
            <a:off x="6534022" y="4391480"/>
            <a:ext cx="1644735" cy="901746"/>
          </a:xfrm>
          <a:prstGeom prst="rect">
            <a:avLst/>
          </a:prstGeom>
          <a:ln>
            <a:solidFill>
              <a:schemeClr val="bg1">
                <a:lumMod val="75000"/>
              </a:schemeClr>
            </a:solidFill>
          </a:ln>
        </p:spPr>
      </p:pic>
      <p:pic>
        <p:nvPicPr>
          <p:cNvPr id="8" name="Picture 28" descr="C:\Users\I079434\AppData\Local\Temp\SNAGHTML42a5d3f1.PNG">
            <a:extLst>
              <a:ext uri="{FF2B5EF4-FFF2-40B4-BE49-F238E27FC236}">
                <a16:creationId xmlns:a16="http://schemas.microsoft.com/office/drawing/2014/main" id="{CE990D82-C7F8-4E76-A20C-B08861A61E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7339" y="2130766"/>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C:\Users\I079434\AppData\Local\Temp\SNAGHTML42a696a4.PNG">
            <a:extLst>
              <a:ext uri="{FF2B5EF4-FFF2-40B4-BE49-F238E27FC236}">
                <a16:creationId xmlns:a16="http://schemas.microsoft.com/office/drawing/2014/main" id="{4E83501E-C1FA-4DDC-8D1A-FB90B91980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72214" y="1026016"/>
            <a:ext cx="376956" cy="37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2" descr="C:\Users\I079434\AppData\Local\Temp\SNAGHTML42a798f1.PNG">
            <a:extLst>
              <a:ext uri="{FF2B5EF4-FFF2-40B4-BE49-F238E27FC236}">
                <a16:creationId xmlns:a16="http://schemas.microsoft.com/office/drawing/2014/main" id="{004FF232-CEE5-439C-B04A-7F19D69E99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4950205"/>
            <a:ext cx="376956" cy="37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7FCFE90-F205-4174-B751-F0647AD25F8A}"/>
              </a:ext>
            </a:extLst>
          </p:cNvPr>
          <p:cNvSpPr/>
          <p:nvPr/>
        </p:nvSpPr>
        <p:spPr bwMode="gray">
          <a:xfrm>
            <a:off x="3478740" y="4976623"/>
            <a:ext cx="1044098" cy="173533"/>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F6D7507F-D24F-4B31-9B2F-1D09571F17AA}"/>
              </a:ext>
            </a:extLst>
          </p:cNvPr>
          <p:cNvSpPr/>
          <p:nvPr/>
        </p:nvSpPr>
        <p:spPr bwMode="gray">
          <a:xfrm>
            <a:off x="10766322" y="1436775"/>
            <a:ext cx="648929" cy="224876"/>
          </a:xfrm>
          <a:prstGeom prst="rect">
            <a:avLst/>
          </a:prstGeom>
          <a:solidFill>
            <a:schemeClr val="lt1">
              <a:alpha val="0"/>
            </a:schemeClr>
          </a:solidFill>
          <a:ln w="31750">
            <a:solidFill>
              <a:srgbClr val="EEB01A"/>
            </a:solidFill>
            <a:headEnd/>
            <a:tailEnd/>
          </a:ln>
        </p:spPr>
        <p:style>
          <a:lnRef idx="2">
            <a:schemeClr val="accent1"/>
          </a:lnRef>
          <a:fillRef idx="1">
            <a:schemeClr val="lt1"/>
          </a:fillRef>
          <a:effectRef idx="0">
            <a:schemeClr val="accent1"/>
          </a:effectRef>
          <a:fontRef idx="minor">
            <a:schemeClr val="dk1"/>
          </a:fontRef>
        </p:style>
        <p:txBody>
          <a:bodyPr lIns="90021" tIns="72017" rIns="90021" bIns="72017" rtlCol="0" anchor="ctr"/>
          <a:lstStyle/>
          <a:p>
            <a:pPr algn="ctr" defTabSz="914583" fontAlgn="base">
              <a:spcBef>
                <a:spcPct val="50000"/>
              </a:spcBef>
              <a:spcAft>
                <a:spcPct val="0"/>
              </a:spcAft>
              <a:buClr>
                <a:srgbClr val="F0AB00"/>
              </a:buClr>
              <a:buSzPct val="80000"/>
            </a:pPr>
            <a:endParaRPr lang="en-AU"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43730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916" y="2204864"/>
            <a:ext cx="11542194" cy="923116"/>
          </a:xfrm>
        </p:spPr>
        <p:txBody>
          <a:bodyPr/>
          <a:lstStyle/>
          <a:p>
            <a:r>
              <a:rPr lang="en-US" dirty="0"/>
              <a:t>Support</a:t>
            </a:r>
          </a:p>
        </p:txBody>
      </p:sp>
      <p:graphicFrame>
        <p:nvGraphicFramePr>
          <p:cNvPr id="2" name="Table 1">
            <a:extLst>
              <a:ext uri="{FF2B5EF4-FFF2-40B4-BE49-F238E27FC236}">
                <a16:creationId xmlns:a16="http://schemas.microsoft.com/office/drawing/2014/main" id="{8AB9A752-CE95-4C06-B06D-61DFEF4C6FDD}"/>
              </a:ext>
            </a:extLst>
          </p:cNvPr>
          <p:cNvGraphicFramePr>
            <a:graphicFrameLocks noGrp="1"/>
          </p:cNvGraphicFramePr>
          <p:nvPr>
            <p:extLst>
              <p:ext uri="{D42A27DB-BD31-4B8C-83A1-F6EECF244321}">
                <p14:modId xmlns:p14="http://schemas.microsoft.com/office/powerpoint/2010/main" val="972507151"/>
              </p:ext>
            </p:extLst>
          </p:nvPr>
        </p:nvGraphicFramePr>
        <p:xfrm>
          <a:off x="407368" y="3284984"/>
          <a:ext cx="7289800" cy="3276600"/>
        </p:xfrm>
        <a:graphic>
          <a:graphicData uri="http://schemas.openxmlformats.org/drawingml/2006/table">
            <a:tbl>
              <a:tblPr firstRow="1" firstCol="1" bandRow="1">
                <a:tableStyleId>{5C22544A-7EE6-4342-B048-85BDC9FD1C3A}</a:tableStyleId>
              </a:tblPr>
              <a:tblGrid>
                <a:gridCol w="3276600">
                  <a:extLst>
                    <a:ext uri="{9D8B030D-6E8A-4147-A177-3AD203B41FA5}">
                      <a16:colId xmlns:a16="http://schemas.microsoft.com/office/drawing/2014/main" val="2356458182"/>
                    </a:ext>
                  </a:extLst>
                </a:gridCol>
                <a:gridCol w="4013200">
                  <a:extLst>
                    <a:ext uri="{9D8B030D-6E8A-4147-A177-3AD203B41FA5}">
                      <a16:colId xmlns:a16="http://schemas.microsoft.com/office/drawing/2014/main" val="4079702455"/>
                    </a:ext>
                  </a:extLst>
                </a:gridCol>
              </a:tblGrid>
              <a:tr h="332740">
                <a:tc>
                  <a:txBody>
                    <a:bodyPr/>
                    <a:lstStyle/>
                    <a:p>
                      <a:pPr>
                        <a:spcAft>
                          <a:spcPts val="0"/>
                        </a:spcAft>
                      </a:pPr>
                      <a:r>
                        <a:rPr lang="en-AU" sz="1100" dirty="0">
                          <a:effectLst/>
                        </a:rPr>
                        <a:t>Support Type</a:t>
                      </a:r>
                      <a:endParaRPr lang="en-AU" sz="1100" dirty="0">
                        <a:effectLst/>
                        <a:latin typeface="Calibri" panose="020F0502020204030204" pitchFamily="34" charset="0"/>
                        <a:ea typeface="Calibri" panose="020F0502020204030204" pitchFamily="34" charset="0"/>
                      </a:endParaRPr>
                    </a:p>
                  </a:txBody>
                  <a:tcPr anchor="ctr"/>
                </a:tc>
                <a:tc>
                  <a:txBody>
                    <a:bodyPr/>
                    <a:lstStyle/>
                    <a:p>
                      <a:pPr>
                        <a:spcAft>
                          <a:spcPts val="0"/>
                        </a:spcAft>
                      </a:pPr>
                      <a:r>
                        <a:rPr lang="en-AU" sz="1100" dirty="0">
                          <a:effectLst/>
                        </a:rPr>
                        <a:t>Description</a:t>
                      </a:r>
                      <a:endParaRPr lang="en-AU" sz="11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757273165"/>
                  </a:ext>
                </a:extLst>
              </a:tr>
              <a:tr h="1702435">
                <a:tc>
                  <a:txBody>
                    <a:bodyPr/>
                    <a:lstStyle/>
                    <a:p>
                      <a:pPr>
                        <a:spcAft>
                          <a:spcPts val="0"/>
                        </a:spcAft>
                      </a:pPr>
                      <a:r>
                        <a:rPr lang="en-AU" sz="1100">
                          <a:effectLst/>
                        </a:rPr>
                        <a:t>Help Centre</a:t>
                      </a:r>
                    </a:p>
                    <a:p>
                      <a:pPr>
                        <a:spcAft>
                          <a:spcPts val="0"/>
                        </a:spcAft>
                      </a:pPr>
                      <a:r>
                        <a:rPr lang="en-AU" sz="1100">
                          <a:effectLst/>
                        </a:rPr>
                        <a:t>For all your support needs</a:t>
                      </a:r>
                      <a:endParaRPr lang="en-AU" sz="1100">
                        <a:effectLst/>
                        <a:latin typeface="Calibri" panose="020F0502020204030204" pitchFamily="34" charset="0"/>
                        <a:ea typeface="Calibri" panose="020F0502020204030204" pitchFamily="34" charset="0"/>
                      </a:endParaRPr>
                    </a:p>
                  </a:txBody>
                  <a:tcPr anchor="ctr"/>
                </a:tc>
                <a:tc>
                  <a:txBody>
                    <a:bodyPr/>
                    <a:lstStyle/>
                    <a:p>
                      <a:pPr>
                        <a:spcAft>
                          <a:spcPts val="0"/>
                        </a:spcAft>
                      </a:pPr>
                      <a:r>
                        <a:rPr lang="en-AU" sz="1100" dirty="0">
                          <a:effectLst/>
                        </a:rPr>
                        <a:t>Types of Support available:</a:t>
                      </a:r>
                    </a:p>
                    <a:p>
                      <a:pPr marL="742950" lvl="1" indent="-285750">
                        <a:spcAft>
                          <a:spcPts val="0"/>
                        </a:spcAft>
                        <a:buFont typeface="+mj-lt"/>
                        <a:buAutoNum type="arabicPeriod"/>
                        <a:tabLst>
                          <a:tab pos="914400" algn="l"/>
                        </a:tabLst>
                      </a:pPr>
                      <a:r>
                        <a:rPr lang="en-AU" sz="1100" dirty="0">
                          <a:effectLst/>
                        </a:rPr>
                        <a:t>User Community</a:t>
                      </a:r>
                    </a:p>
                    <a:p>
                      <a:pPr marL="742950" lvl="1" indent="-285750">
                        <a:spcAft>
                          <a:spcPts val="0"/>
                        </a:spcAft>
                        <a:buFont typeface="+mj-lt"/>
                        <a:buAutoNum type="arabicPeriod"/>
                        <a:tabLst>
                          <a:tab pos="914400" algn="l"/>
                        </a:tabLst>
                      </a:pPr>
                      <a:r>
                        <a:rPr lang="en-AU" sz="1100" dirty="0">
                          <a:effectLst/>
                        </a:rPr>
                        <a:t>Ask questions or view documentation</a:t>
                      </a:r>
                    </a:p>
                    <a:p>
                      <a:pPr marL="742950" lvl="1" indent="-285750">
                        <a:spcAft>
                          <a:spcPts val="0"/>
                        </a:spcAft>
                        <a:buFont typeface="+mj-lt"/>
                        <a:buAutoNum type="arabicPeriod"/>
                        <a:tabLst>
                          <a:tab pos="914400" algn="l"/>
                        </a:tabLst>
                      </a:pPr>
                      <a:r>
                        <a:rPr lang="en-AU" sz="1100" dirty="0">
                          <a:effectLst/>
                        </a:rPr>
                        <a:t>Email/Live Chat</a:t>
                      </a:r>
                    </a:p>
                    <a:p>
                      <a:pPr marL="742950" lvl="1" indent="-285750">
                        <a:spcAft>
                          <a:spcPts val="0"/>
                        </a:spcAft>
                        <a:buFont typeface="+mj-lt"/>
                        <a:buAutoNum type="arabicPeriod"/>
                        <a:tabLst>
                          <a:tab pos="914400" algn="l"/>
                        </a:tabLst>
                      </a:pPr>
                      <a:r>
                        <a:rPr lang="en-AU" sz="1100" dirty="0">
                          <a:effectLst/>
                        </a:rPr>
                        <a:t>Request a call back</a:t>
                      </a:r>
                      <a:endParaRPr lang="en-AU" sz="11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155026266"/>
                  </a:ext>
                </a:extLst>
              </a:tr>
              <a:tr h="908685">
                <a:tc>
                  <a:txBody>
                    <a:bodyPr/>
                    <a:lstStyle/>
                    <a:p>
                      <a:pPr>
                        <a:spcAft>
                          <a:spcPts val="0"/>
                        </a:spcAft>
                      </a:pPr>
                      <a:r>
                        <a:rPr lang="en-AU" sz="1100">
                          <a:effectLst/>
                        </a:rPr>
                        <a:t>Supplier Information Portal</a:t>
                      </a:r>
                    </a:p>
                    <a:p>
                      <a:pPr>
                        <a:spcAft>
                          <a:spcPts val="0"/>
                        </a:spcAft>
                      </a:pPr>
                      <a:r>
                        <a:rPr lang="en-AU" sz="1100">
                          <a:effectLst/>
                        </a:rPr>
                        <a:t>(Location of Training Guide/s and Video/s)</a:t>
                      </a:r>
                      <a:endParaRPr lang="en-AU" sz="1100">
                        <a:effectLst/>
                        <a:latin typeface="Calibri" panose="020F0502020204030204" pitchFamily="34" charset="0"/>
                        <a:ea typeface="Calibri" panose="020F0502020204030204" pitchFamily="34" charset="0"/>
                      </a:endParaRPr>
                    </a:p>
                  </a:txBody>
                  <a:tcPr anchor="ctr"/>
                </a:tc>
                <a:tc>
                  <a:txBody>
                    <a:bodyPr/>
                    <a:lstStyle/>
                    <a:p>
                      <a:pPr marL="342900" lvl="0" indent="-342900">
                        <a:spcAft>
                          <a:spcPts val="0"/>
                        </a:spcAft>
                        <a:buFont typeface="+mj-lt"/>
                        <a:buAutoNum type="arabicPeriod"/>
                        <a:tabLst>
                          <a:tab pos="457200" algn="l"/>
                        </a:tabLst>
                      </a:pPr>
                      <a:r>
                        <a:rPr lang="en-AU" sz="1100">
                          <a:effectLst/>
                        </a:rPr>
                        <a:t>On the Home screen</a:t>
                      </a:r>
                    </a:p>
                    <a:p>
                      <a:pPr marL="342900" lvl="0" indent="-342900">
                        <a:spcAft>
                          <a:spcPts val="0"/>
                        </a:spcAft>
                        <a:buFont typeface="+mj-lt"/>
                        <a:buAutoNum type="arabicPeriod"/>
                        <a:tabLst>
                          <a:tab pos="457200" algn="l"/>
                        </a:tabLst>
                      </a:pPr>
                      <a:r>
                        <a:rPr lang="en-AU" sz="1100">
                          <a:effectLst/>
                        </a:rPr>
                        <a:t>Click on Company Settings</a:t>
                      </a:r>
                    </a:p>
                    <a:p>
                      <a:pPr marL="342900" lvl="0" indent="-342900">
                        <a:spcAft>
                          <a:spcPts val="0"/>
                        </a:spcAft>
                        <a:buFont typeface="+mj-lt"/>
                        <a:buAutoNum type="arabicPeriod"/>
                        <a:tabLst>
                          <a:tab pos="457200" algn="l"/>
                        </a:tabLst>
                      </a:pPr>
                      <a:r>
                        <a:rPr lang="en-AU" sz="1100">
                          <a:effectLst/>
                        </a:rPr>
                        <a:t>Click on Customer Relationships</a:t>
                      </a:r>
                    </a:p>
                    <a:p>
                      <a:pPr marL="342900" lvl="0" indent="-342900">
                        <a:spcAft>
                          <a:spcPts val="0"/>
                        </a:spcAft>
                        <a:buFont typeface="+mj-lt"/>
                        <a:buAutoNum type="arabicPeriod"/>
                        <a:tabLst>
                          <a:tab pos="457200" algn="l"/>
                        </a:tabLst>
                      </a:pPr>
                      <a:r>
                        <a:rPr lang="en-AU" sz="1100">
                          <a:effectLst/>
                        </a:rPr>
                        <a:t>Click on Supplier Information Portal</a:t>
                      </a:r>
                      <a:endParaRPr lang="en-AU" sz="110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456292099"/>
                  </a:ext>
                </a:extLst>
              </a:tr>
              <a:tr h="332740">
                <a:tc>
                  <a:txBody>
                    <a:bodyPr/>
                    <a:lstStyle/>
                    <a:p>
                      <a:pPr>
                        <a:spcAft>
                          <a:spcPts val="0"/>
                        </a:spcAft>
                      </a:pPr>
                      <a:r>
                        <a:rPr lang="en-AU" sz="1100" dirty="0">
                          <a:effectLst/>
                        </a:rPr>
                        <a:t>Ariba Network Training Request</a:t>
                      </a:r>
                      <a:endParaRPr lang="en-AU" sz="1100" dirty="0">
                        <a:effectLst/>
                        <a:latin typeface="Calibri" panose="020F0502020204030204" pitchFamily="34" charset="0"/>
                        <a:ea typeface="Calibri" panose="020F0502020204030204" pitchFamily="34" charset="0"/>
                      </a:endParaRPr>
                    </a:p>
                  </a:txBody>
                  <a:tcPr anchor="ctr"/>
                </a:tc>
                <a:tc>
                  <a:txBody>
                    <a:bodyPr/>
                    <a:lstStyle/>
                    <a:p>
                      <a:pPr>
                        <a:spcAft>
                          <a:spcPts val="0"/>
                        </a:spcAft>
                      </a:pPr>
                      <a:r>
                        <a:rPr lang="en-AU" sz="1100" dirty="0">
                          <a:effectLst/>
                        </a:rPr>
                        <a:t>E:    </a:t>
                      </a:r>
                      <a:r>
                        <a:rPr lang="en-AU" sz="1100" dirty="0">
                          <a:effectLst/>
                          <a:hlinkClick r:id="rId3"/>
                        </a:rPr>
                        <a:t>HZLenablement@ariba.com</a:t>
                      </a:r>
                      <a:endParaRPr lang="en-AU" sz="1100" u="sng" dirty="0">
                        <a:effectLst/>
                        <a:latin typeface="Calibri" panose="020F0502020204030204" pitchFamily="34" charset="0"/>
                      </a:endParaRPr>
                    </a:p>
                  </a:txBody>
                  <a:tcPr anchor="ctr"/>
                </a:tc>
                <a:extLst>
                  <a:ext uri="{0D108BD9-81ED-4DB2-BD59-A6C34878D82A}">
                    <a16:rowId xmlns:a16="http://schemas.microsoft.com/office/drawing/2014/main" val="1163830533"/>
                  </a:ext>
                </a:extLst>
              </a:tr>
            </a:tbl>
          </a:graphicData>
        </a:graphic>
      </p:graphicFrame>
      <p:pic>
        <p:nvPicPr>
          <p:cNvPr id="9" name="Picture Placeholder 8">
            <a:extLst>
              <a:ext uri="{FF2B5EF4-FFF2-40B4-BE49-F238E27FC236}">
                <a16:creationId xmlns:a16="http://schemas.microsoft.com/office/drawing/2014/main" id="{6EF50241-9601-4352-A3DD-5249BD9D904D}"/>
              </a:ext>
            </a:extLst>
          </p:cNvPr>
          <p:cNvPicPr>
            <a:picLocks noGrp="1" noChangeAspect="1"/>
          </p:cNvPicPr>
          <p:nvPr>
            <p:ph type="pic" sz="quarter" idx="11"/>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t="464" b="464"/>
          <a:stretch>
            <a:fillRect/>
          </a:stretch>
        </p:blipFill>
        <p:spPr/>
      </p:pic>
    </p:spTree>
    <p:extLst>
      <p:ext uri="{BB962C8B-B14F-4D97-AF65-F5344CB8AC3E}">
        <p14:creationId xmlns:p14="http://schemas.microsoft.com/office/powerpoint/2010/main" val="247642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Purchase Order</a:t>
            </a:r>
          </a:p>
        </p:txBody>
      </p:sp>
      <p:sp>
        <p:nvSpPr>
          <p:cNvPr id="7" name="Content Placeholder 2"/>
          <p:cNvSpPr>
            <a:spLocks noGrp="1"/>
          </p:cNvSpPr>
          <p:nvPr>
            <p:ph type="body" sz="quarter" idx="10"/>
          </p:nvPr>
        </p:nvSpPr>
        <p:spPr>
          <a:xfrm>
            <a:off x="323916" y="3506401"/>
            <a:ext cx="11542194" cy="1290751"/>
          </a:xfrm>
        </p:spPr>
        <p:txBody>
          <a:bodyPr/>
          <a:lstStyle/>
          <a:p>
            <a:pPr marL="268288" indent="-268288">
              <a:lnSpc>
                <a:spcPct val="150000"/>
              </a:lnSpc>
              <a:spcBef>
                <a:spcPts val="1400"/>
              </a:spcBef>
              <a:buClrTx/>
              <a:buSzPct val="100000"/>
              <a:buFont typeface="Arial" panose="020B0604020202020204" pitchFamily="34" charset="0"/>
              <a:buChar char="•"/>
            </a:pPr>
            <a:r>
              <a:rPr lang="en-AU" sz="1200" dirty="0"/>
              <a:t>The Purchase Order (PO) is the source document for the order and all subsequent documents are created from it.</a:t>
            </a:r>
          </a:p>
          <a:p>
            <a:pPr marL="268288" indent="-268288">
              <a:lnSpc>
                <a:spcPct val="150000"/>
              </a:lnSpc>
              <a:spcBef>
                <a:spcPts val="1400"/>
              </a:spcBef>
              <a:buClrTx/>
              <a:buSzPct val="100000"/>
              <a:buFont typeface="Arial" panose="020B0604020202020204" pitchFamily="34" charset="0"/>
              <a:buChar char="•"/>
            </a:pPr>
            <a:r>
              <a:rPr lang="en-AU" sz="1200" dirty="0"/>
              <a:t>A PO is a commercial document issued by a buyer to a seller, indicating types, quantities, and agreed prices for products or services the seller will provide to the buyer. Receiving an Order from your buyer constitutes an offer to buy products or services</a:t>
            </a:r>
          </a:p>
          <a:p>
            <a:pPr marL="268288" indent="-268288">
              <a:lnSpc>
                <a:spcPct val="150000"/>
              </a:lnSpc>
              <a:spcBef>
                <a:spcPts val="1400"/>
              </a:spcBef>
              <a:buClrTx/>
              <a:buSzPct val="100000"/>
              <a:buFont typeface="Arial" panose="020B0604020202020204" pitchFamily="34" charset="0"/>
              <a:buChar char="•"/>
            </a:pPr>
            <a:r>
              <a:rPr lang="en-AU" sz="1200" dirty="0"/>
              <a:t>Any field with an </a:t>
            </a:r>
            <a:r>
              <a:rPr lang="en-AU" sz="1200" b="1" dirty="0"/>
              <a:t>*</a:t>
            </a:r>
            <a:r>
              <a:rPr lang="en-AU" sz="1200" dirty="0"/>
              <a:t> is a mandatory field and a value is required to be entered</a:t>
            </a:r>
          </a:p>
        </p:txBody>
      </p:sp>
      <p:pic>
        <p:nvPicPr>
          <p:cNvPr id="5" name="Picture Placeholder 13">
            <a:extLst>
              <a:ext uri="{FF2B5EF4-FFF2-40B4-BE49-F238E27FC236}">
                <a16:creationId xmlns:a16="http://schemas.microsoft.com/office/drawing/2014/main" id="{D546E9A6-CEDF-4083-B2D4-8ACCC51072B8}"/>
              </a:ext>
            </a:extLst>
          </p:cNvPr>
          <p:cNvPicPr>
            <a:picLocks noGrp="1" noChangeAspect="1"/>
          </p:cNvPicPr>
          <p:nvPr>
            <p:ph type="pic" sz="quarter" idx="1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464" b="464"/>
          <a:stretch>
            <a:fillRect/>
          </a:stretch>
        </p:blipFill>
        <p:spPr>
          <a:xfrm>
            <a:off x="323916" y="162000"/>
            <a:ext cx="11542194" cy="2134800"/>
          </a:xfrm>
        </p:spPr>
      </p:pic>
    </p:spTree>
    <p:extLst>
      <p:ext uri="{BB962C8B-B14F-4D97-AF65-F5344CB8AC3E}">
        <p14:creationId xmlns:p14="http://schemas.microsoft.com/office/powerpoint/2010/main" val="228625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A93C-8877-68F4-04A0-5EA7C544ED0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59DCF58-124D-2C69-EB13-6223B6D0EE1A}"/>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3308EF1-5421-A861-1D1B-749895EA7890}"/>
              </a:ext>
            </a:extLst>
          </p:cNvPr>
          <p:cNvPicPr>
            <a:picLocks noChangeAspect="1"/>
          </p:cNvPicPr>
          <p:nvPr/>
        </p:nvPicPr>
        <p:blipFill rotWithShape="1">
          <a:blip r:embed="rId2"/>
          <a:srcRect t="10384" b="3403"/>
          <a:stretch/>
        </p:blipFill>
        <p:spPr>
          <a:xfrm>
            <a:off x="384517" y="706438"/>
            <a:ext cx="11422966" cy="5791200"/>
          </a:xfrm>
          <a:prstGeom prst="rect">
            <a:avLst/>
          </a:prstGeom>
        </p:spPr>
      </p:pic>
    </p:spTree>
    <p:extLst>
      <p:ext uri="{BB962C8B-B14F-4D97-AF65-F5344CB8AC3E}">
        <p14:creationId xmlns:p14="http://schemas.microsoft.com/office/powerpoint/2010/main" val="314440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A930-17F4-B1AC-3F12-AD4B761DB29C}"/>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EDDAFBC7-C3ED-D1BA-367E-CB3841FAEF21}"/>
              </a:ext>
            </a:extLst>
          </p:cNvPr>
          <p:cNvPicPr>
            <a:picLocks noGrp="1" noChangeAspect="1"/>
          </p:cNvPicPr>
          <p:nvPr>
            <p:ph idx="1"/>
          </p:nvPr>
        </p:nvPicPr>
        <p:blipFill rotWithShape="1">
          <a:blip r:embed="rId2"/>
          <a:srcRect t="11236" b="1958"/>
          <a:stretch/>
        </p:blipFill>
        <p:spPr>
          <a:xfrm>
            <a:off x="8206" y="838200"/>
            <a:ext cx="11957538" cy="5715000"/>
          </a:xfrm>
        </p:spPr>
      </p:pic>
    </p:spTree>
    <p:extLst>
      <p:ext uri="{BB962C8B-B14F-4D97-AF65-F5344CB8AC3E}">
        <p14:creationId xmlns:p14="http://schemas.microsoft.com/office/powerpoint/2010/main" val="177578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2F85-00AA-9C55-281E-86070F51EF44}"/>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3AEBB1F4-4D0D-B10F-4C11-C621FF90917E}"/>
              </a:ext>
            </a:extLst>
          </p:cNvPr>
          <p:cNvPicPr>
            <a:picLocks noGrp="1" noChangeAspect="1"/>
          </p:cNvPicPr>
          <p:nvPr>
            <p:ph idx="1"/>
          </p:nvPr>
        </p:nvPicPr>
        <p:blipFill rotWithShape="1">
          <a:blip r:embed="rId2"/>
          <a:srcRect t="18491" b="4284"/>
          <a:stretch/>
        </p:blipFill>
        <p:spPr>
          <a:xfrm>
            <a:off x="165296" y="998288"/>
            <a:ext cx="12027876" cy="5410200"/>
          </a:xfrm>
        </p:spPr>
      </p:pic>
    </p:spTree>
    <p:extLst>
      <p:ext uri="{BB962C8B-B14F-4D97-AF65-F5344CB8AC3E}">
        <p14:creationId xmlns:p14="http://schemas.microsoft.com/office/powerpoint/2010/main" val="386469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BF3E-FF42-8245-3289-01F14223609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4B3BD5E-0BC1-DB42-826F-627169695909}"/>
              </a:ext>
            </a:extLst>
          </p:cNvPr>
          <p:cNvPicPr>
            <a:picLocks noGrp="1" noChangeAspect="1"/>
          </p:cNvPicPr>
          <p:nvPr>
            <p:ph idx="1"/>
          </p:nvPr>
        </p:nvPicPr>
        <p:blipFill rotWithShape="1">
          <a:blip r:embed="rId2"/>
          <a:srcRect t="6017" b="4112"/>
          <a:stretch/>
        </p:blipFill>
        <p:spPr>
          <a:xfrm>
            <a:off x="0" y="144711"/>
            <a:ext cx="12295162" cy="6713289"/>
          </a:xfrm>
        </p:spPr>
      </p:pic>
    </p:spTree>
    <p:extLst>
      <p:ext uri="{BB962C8B-B14F-4D97-AF65-F5344CB8AC3E}">
        <p14:creationId xmlns:p14="http://schemas.microsoft.com/office/powerpoint/2010/main" val="353759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85C1-15C0-5C9B-9F89-BACE38E1EF9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7533EDF7-A584-DC7B-BDE0-239CC87D3715}"/>
              </a:ext>
            </a:extLst>
          </p:cNvPr>
          <p:cNvPicPr>
            <a:picLocks noGrp="1" noChangeAspect="1"/>
          </p:cNvPicPr>
          <p:nvPr>
            <p:ph idx="1"/>
          </p:nvPr>
        </p:nvPicPr>
        <p:blipFill>
          <a:blip r:embed="rId2"/>
          <a:stretch>
            <a:fillRect/>
          </a:stretch>
        </p:blipFill>
        <p:spPr>
          <a:xfrm>
            <a:off x="253217" y="0"/>
            <a:ext cx="11760591" cy="7132320"/>
          </a:xfrm>
        </p:spPr>
      </p:pic>
    </p:spTree>
    <p:extLst>
      <p:ext uri="{BB962C8B-B14F-4D97-AF65-F5344CB8AC3E}">
        <p14:creationId xmlns:p14="http://schemas.microsoft.com/office/powerpoint/2010/main" val="148571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EB9A-680F-F41C-38B3-5ECA683F19F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F052F59-8667-1BB5-8F26-A190171DF67D}"/>
              </a:ext>
            </a:extLst>
          </p:cNvPr>
          <p:cNvPicPr>
            <a:picLocks noGrp="1" noChangeAspect="1"/>
          </p:cNvPicPr>
          <p:nvPr>
            <p:ph idx="1"/>
          </p:nvPr>
        </p:nvPicPr>
        <p:blipFill rotWithShape="1">
          <a:blip r:embed="rId2"/>
          <a:srcRect t="13427" b="6508"/>
          <a:stretch/>
        </p:blipFill>
        <p:spPr>
          <a:xfrm>
            <a:off x="0" y="838200"/>
            <a:ext cx="12192000" cy="6172200"/>
          </a:xfrm>
        </p:spPr>
      </p:pic>
    </p:spTree>
    <p:extLst>
      <p:ext uri="{BB962C8B-B14F-4D97-AF65-F5344CB8AC3E}">
        <p14:creationId xmlns:p14="http://schemas.microsoft.com/office/powerpoint/2010/main" val="2079921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PERSISTENCEDATA" val="MMPROD_UIPERSISTENCEDATA"/>
  <p:tag name="MMPROD_UIDATA" val="&lt;database version=&quot;10.0&quot;&gt;&lt;object type=&quot;1&quot; unique_id=&quot;10001&quot;&gt;&lt;object type=&quot;2&quot; unique_id=&quot;15237&quot;&gt;&lt;object type=&quot;3&quot; unique_id=&quot;41435&quot;&gt;&lt;property id=&quot;20148&quot; value=&quot;5&quot;/&gt;&lt;property id=&quot;20300&quot; value=&quot;Slide 1 - &amp;quot;Ariba Network Material Order Guide&amp;quot;&quot;/&gt;&lt;property id=&quot;20307&quot; value=&quot;256&quot;/&gt;&lt;/object&gt;&lt;object type=&quot;3&quot; unique_id=&quot;41452&quot;&gt;&lt;property id=&quot;20148&quot; value=&quot;5&quot;/&gt;&lt;property id=&quot;20300&quot; value=&quot;Slide 14 - &amp;quot;Ship Notice&amp;quot;&quot;/&gt;&lt;property id=&quot;20307&quot; value=&quot;318&quot;/&gt;&lt;/object&gt;&lt;object type=&quot;3&quot; unique_id=&quot;41453&quot;&gt;&lt;property id=&quot;20148&quot; value=&quot;5&quot;/&gt;&lt;property id=&quot;20300&quot; value=&quot;Slide 16 - &amp;quot;Ship Notice&amp;quot;&quot;/&gt;&lt;property id=&quot;20307&quot; value=&quot;319&quot;/&gt;&lt;/object&gt;&lt;object type=&quot;3&quot; unique_id=&quot;41476&quot;&gt;&lt;property id=&quot;20148&quot; value=&quot;5&quot;/&gt;&lt;property id=&quot;20300&quot; value=&quot;Slide 18 - &amp;quot;Support&amp;quot;&quot;/&gt;&lt;property id=&quot;20307&quot; value=&quot;303&quot;/&gt;&lt;/object&gt;&lt;object type=&quot;3&quot; unique_id=&quot;70588&quot;&gt;&lt;property id=&quot;20148&quot; value=&quot;5&quot;/&gt;&lt;property id=&quot;20300&quot; value=&quot;Slide 5 - &amp;quot;Purchase Order&amp;quot;&quot;/&gt;&lt;property id=&quot;20307&quot; value=&quot;352&quot;/&gt;&lt;/object&gt;&lt;object type=&quot;3&quot; unique_id=&quot;70589&quot;&gt;&lt;property id=&quot;20148&quot; value=&quot;5&quot;/&gt;&lt;property id=&quot;20300&quot; value=&quot;Slide 6 - &amp;quot;Open the Purchase Order&amp;quot;&quot;/&gt;&lt;property id=&quot;20307&quot; value=&quot;353&quot;/&gt;&lt;/object&gt;&lt;object type=&quot;3&quot; unique_id=&quot;70591&quot;&gt;&lt;property id=&quot;20148&quot; value=&quot;5&quot;/&gt;&lt;property id=&quot;20300&quot; value=&quot;Slide 8 - &amp;quot;Order Confirmation&amp;quot;&quot;/&gt;&lt;property id=&quot;20307&quot; value=&quot;355&quot;/&gt;&lt;/object&gt;&lt;object type=&quot;3&quot; unique_id=&quot;70592&quot;&gt;&lt;property id=&quot;20148&quot; value=&quot;5&quot;/&gt;&lt;property id=&quot;20300&quot; value=&quot;Slide 9 - &amp;quot;Begin the Order Confirmation&amp;quot;&quot;/&gt;&lt;property id=&quot;20307&quot; value=&quot;356&quot;/&gt;&lt;/object&gt;&lt;object type=&quot;3&quot; unique_id=&quot;70593&quot;&gt;&lt;property id=&quot;20148&quot; value=&quot;5&quot;/&gt;&lt;property id=&quot;20300&quot; value=&quot;Slide 10 - &amp;quot;Order Confirmation – Confirm Entire Order&amp;quot;&quot;/&gt;&lt;property id=&quot;20307&quot; value=&quot;357&quot;/&gt;&lt;/object&gt;&lt;object type=&quot;3&quot; unique_id=&quot;70594&quot;&gt;&lt;property id=&quot;20148&quot; value=&quot;5&quot;/&gt;&lt;property id=&quot;20300&quot; value=&quot;Slide 11 - &amp;quot;Order Confirmation – Update Line Item&amp;quot;&quot;/&gt;&lt;property id=&quot;20307&quot; value=&quot;358&quot;/&gt;&lt;/object&gt;&lt;object type=&quot;3&quot; unique_id=&quot;70595&quot;&gt;&lt;property id=&quot;20148&quot; value=&quot;5&quot;/&gt;&lt;property id=&quot;20300&quot; value=&quot;Slide 12 - &amp;quot;Order Confirmation – Update Line Item cont...&amp;quot;&quot;/&gt;&lt;property id=&quot;20307&quot; value=&quot;359&quot;/&gt;&lt;/object&gt;&lt;object type=&quot;3&quot; unique_id=&quot;70596&quot;&gt;&lt;property id=&quot;20148&quot; value=&quot;5&quot;/&gt;&lt;property id=&quot;20300&quot; value=&quot;Slide 13 - &amp;quot;Order Confirmation – Reject Entire Order&amp;quot;&quot;/&gt;&lt;property id=&quot;20307&quot; value=&quot;360&quot;/&gt;&lt;/object&gt;&lt;object type=&quot;3&quot; unique_id=&quot;70926&quot;&gt;&lt;property id=&quot;20148&quot; value=&quot;5&quot;/&gt;&lt;property id=&quot;20300&quot; value=&quot;Slide 15 - &amp;quot;Begin the Ship Notice&amp;quot;&quot;/&gt;&lt;property id=&quot;20307&quot; value=&quot;361&quot;/&gt;&lt;/object&gt;&lt;object type=&quot;3&quot; unique_id=&quot;87082&quot;&gt;&lt;property id=&quot;20148&quot; value=&quot;5&quot;/&gt;&lt;property id=&quot;20300&quot; value=&quot;Slide 7 - &amp;quot;View Purchase Order Details&amp;quot;&quot;/&gt;&lt;property id=&quot;20307&quot; value=&quot;368&quot;/&gt;&lt;/object&gt;&lt;object type=&quot;3&quot; unique_id=&quot;89856&quot;&gt;&lt;property id=&quot;20148&quot; value=&quot;5&quot;/&gt;&lt;property id=&quot;20300&quot; value=&quot;Slide 4 - &amp;quot;Inbox – Orders and Releases&amp;quot;&quot;/&gt;&lt;property id=&quot;20307&quot; value=&quot;369&quot;/&gt;&lt;/object&gt;&lt;object type=&quot;3&quot; unique_id=&quot;95275&quot;&gt;&lt;property id=&quot;20148&quot; value=&quot;5&quot;/&gt;&lt;property id=&quot;20300&quot; value=&quot;Slide 3 - &amp;quot;Table of Contents&amp;quot;&quot;/&gt;&lt;property id=&quot;20307&quot; value=&quot;371&quot;/&gt;&lt;/object&gt;&lt;object type=&quot;3&quot; unique_id=&quot;95596&quot;&gt;&lt;property id=&quot;20148&quot; value=&quot;5&quot;/&gt;&lt;property id=&quot;20300&quot; value=&quot;Slide 2 - &amp;quot;Introduction&amp;quot;&quot;/&gt;&lt;property id=&quot;20307&quot; value=&quot;372&quot;/&gt;&lt;/object&gt;&lt;object type=&quot;3&quot; unique_id=&quot;102304&quot;&gt;&lt;property id=&quot;20148&quot; value=&quot;5&quot;/&gt;&lt;property id=&quot;20300&quot; value=&quot;Slide 17 - &amp;quot;SAP Ariba Training Survey&amp;quot;&quot;/&gt;&lt;property id=&quot;20307&quot; value=&quot;374&quot;/&gt;&lt;/object&gt;&lt;/object&gt;&lt;object type=&quot;8&quot; unique_id=&quot;15335&quot;&gt;&lt;/object&gt;&lt;/object&gt;&lt;/database&gt;"/>
  <p:tag name="SECTOMILLISECCONVERTED" val="1"/>
</p:tagLst>
</file>

<file path=ppt/theme/theme1.xml><?xml version="1.0" encoding="utf-8"?>
<a:theme xmlns:a="http://schemas.openxmlformats.org/drawingml/2006/main" name="SAP ARIBA Theme">
  <a:themeElements>
    <a:clrScheme name="Custom 25">
      <a:dk1>
        <a:sysClr val="windowText" lastClr="000000"/>
      </a:dk1>
      <a:lt1>
        <a:sysClr val="window" lastClr="FFFFFF"/>
      </a:lt1>
      <a:dk2>
        <a:srgbClr val="17406D"/>
      </a:dk2>
      <a:lt2>
        <a:srgbClr val="DBEFF9"/>
      </a:lt2>
      <a:accent1>
        <a:srgbClr val="0F6FC6"/>
      </a:accent1>
      <a:accent2>
        <a:srgbClr val="000000"/>
      </a:accent2>
      <a:accent3>
        <a:srgbClr val="0BD0D9"/>
      </a:accent3>
      <a:accent4>
        <a:srgbClr val="10CF9B"/>
      </a:accent4>
      <a:accent5>
        <a:srgbClr val="7CCA62"/>
      </a:accent5>
      <a:accent6>
        <a:srgbClr val="A5C249"/>
      </a:accent6>
      <a:hlink>
        <a:srgbClr val="0070C0"/>
      </a:hlink>
      <a:folHlink>
        <a:srgbClr val="7030A0"/>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Generic Purchase Order &amp; Material Order Guide V2018.potx" id="{4B90AACA-79FC-4585-A1DA-C0070C725138}" vid="{58349815-B6FD-46FC-9A78-CA415EA5C3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2.4.1.65132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2.4.1.65132</Revision>
</Application>
</file>

<file path=customXml/itemProps1.xml><?xml version="1.0" encoding="utf-8"?>
<ds:datastoreItem xmlns:ds="http://schemas.openxmlformats.org/officeDocument/2006/customXml" ds:itemID="{249AEB43-52DC-47E3-916A-EBF33CA8A60E}">
  <ds:schemaRefs>
    <ds:schemaRef ds:uri="http://www.sap.com/cof/ao/powerpoint/application"/>
  </ds:schemaRefs>
</ds:datastoreItem>
</file>

<file path=customXml/itemProps2.xml><?xml version="1.0" encoding="utf-8"?>
<ds:datastoreItem xmlns:ds="http://schemas.openxmlformats.org/officeDocument/2006/customXml" ds:itemID="{4C3097C8-81EE-4973-B1E2-9B32C392EC5D}">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Generic Purchase Order &amp; Material Order Guide V2018</Template>
  <TotalTime>1708</TotalTime>
  <Words>1254</Words>
  <Application>Microsoft Macintosh PowerPoint</Application>
  <PresentationFormat>Widescreen</PresentationFormat>
  <Paragraphs>171</Paragraphs>
  <Slides>28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Wingdings</vt:lpstr>
      <vt:lpstr>SAP ARIBA Theme</vt:lpstr>
      <vt:lpstr>Ariba Network Purchase Order &amp; Material Order Guide</vt:lpstr>
      <vt:lpstr>Introduction</vt:lpstr>
      <vt:lpstr>Purchase Order</vt:lpstr>
      <vt:lpstr>PowerPoint Presentation</vt:lpstr>
      <vt:lpstr>PowerPoint Presentation</vt:lpstr>
      <vt:lpstr>PowerPoint Presentation</vt:lpstr>
      <vt:lpstr>PowerPoint Presentation</vt:lpstr>
      <vt:lpstr>PowerPoint Presentation</vt:lpstr>
      <vt:lpstr>PowerPoint Presentation</vt:lpstr>
      <vt:lpstr>View Purchase Order Details – Header Level</vt:lpstr>
      <vt:lpstr>View Purchase Order Details – Line Item Level</vt:lpstr>
      <vt:lpstr>Order History</vt:lpstr>
      <vt:lpstr>Order Confirmation</vt:lpstr>
      <vt:lpstr>Order Confirmation- Update Line Items – General Information </vt:lpstr>
      <vt:lpstr>Order Confirmation – Update Line Items – Line Level</vt:lpstr>
      <vt:lpstr>Order Confirmation – Update Line Items – Line Level</vt:lpstr>
      <vt:lpstr>Finalise the Order Confirmation</vt:lpstr>
      <vt:lpstr>Ship Notice</vt:lpstr>
      <vt:lpstr>Begin the Order Confirmation</vt:lpstr>
      <vt:lpstr>Ship Notice - Header</vt:lpstr>
      <vt:lpstr>Ship Notice – Order Items</vt:lpstr>
      <vt:lpstr>Invoicing</vt:lpstr>
      <vt:lpstr>Begin Invoicing</vt:lpstr>
      <vt:lpstr>Invoicing cont.</vt:lpstr>
      <vt:lpstr>Invoicing cont.</vt:lpstr>
      <vt:lpstr>Invoicing cont.</vt:lpstr>
      <vt:lpstr>Invoicing cont.</vt:lpstr>
      <vt:lpstr>Support</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Ariba Network Purchase Order &amp; Material Order Guide</dc:title>
  <dc:creator>Vardhan, Mona</dc:creator>
  <cp:lastModifiedBy>KM14775</cp:lastModifiedBy>
  <cp:revision>70</cp:revision>
  <dcterms:created xsi:type="dcterms:W3CDTF">2018-09-21T03:58:04Z</dcterms:created>
  <dcterms:modified xsi:type="dcterms:W3CDTF">2023-05-31T11:09:07Z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