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Lst>
  <p:notesMasterIdLst>
    <p:notesMasterId r:id="rId58"/>
  </p:notesMasterIdLst>
  <p:handoutMasterIdLst>
    <p:handoutMasterId r:id="rId59"/>
  </p:handoutMasterIdLst>
  <p:sldIdLst>
    <p:sldId id="402" r:id="rId5"/>
    <p:sldId id="444" r:id="rId6"/>
    <p:sldId id="496" r:id="rId7"/>
    <p:sldId id="446" r:id="rId8"/>
    <p:sldId id="447" r:id="rId9"/>
    <p:sldId id="531" r:id="rId10"/>
    <p:sldId id="448" r:id="rId11"/>
    <p:sldId id="449" r:id="rId12"/>
    <p:sldId id="450" r:id="rId13"/>
    <p:sldId id="493" r:id="rId14"/>
    <p:sldId id="491" r:id="rId15"/>
    <p:sldId id="451" r:id="rId16"/>
    <p:sldId id="452" r:id="rId17"/>
    <p:sldId id="536" r:id="rId18"/>
    <p:sldId id="537" r:id="rId19"/>
    <p:sldId id="538" r:id="rId20"/>
    <p:sldId id="453" r:id="rId21"/>
    <p:sldId id="454" r:id="rId22"/>
    <p:sldId id="535" r:id="rId23"/>
    <p:sldId id="455" r:id="rId24"/>
    <p:sldId id="552" r:id="rId25"/>
    <p:sldId id="543" r:id="rId26"/>
    <p:sldId id="553" r:id="rId27"/>
    <p:sldId id="540" r:id="rId28"/>
    <p:sldId id="542" r:id="rId29"/>
    <p:sldId id="544" r:id="rId30"/>
    <p:sldId id="494" r:id="rId31"/>
    <p:sldId id="539" r:id="rId32"/>
    <p:sldId id="460" r:id="rId33"/>
    <p:sldId id="498" r:id="rId34"/>
    <p:sldId id="499" r:id="rId35"/>
    <p:sldId id="500" r:id="rId36"/>
    <p:sldId id="509" r:id="rId37"/>
    <p:sldId id="469" r:id="rId38"/>
    <p:sldId id="510" r:id="rId39"/>
    <p:sldId id="511" r:id="rId40"/>
    <p:sldId id="512" r:id="rId41"/>
    <p:sldId id="554" r:id="rId42"/>
    <p:sldId id="514" r:id="rId43"/>
    <p:sldId id="595" r:id="rId44"/>
    <p:sldId id="516" r:id="rId45"/>
    <p:sldId id="517" r:id="rId46"/>
    <p:sldId id="518" r:id="rId47"/>
    <p:sldId id="519" r:id="rId48"/>
    <p:sldId id="513" r:id="rId49"/>
    <p:sldId id="521" r:id="rId50"/>
    <p:sldId id="522" r:id="rId51"/>
    <p:sldId id="596" r:id="rId52"/>
    <p:sldId id="597" r:id="rId53"/>
    <p:sldId id="526" r:id="rId54"/>
    <p:sldId id="527" r:id="rId55"/>
    <p:sldId id="528" r:id="rId56"/>
    <p:sldId id="529" r:id="rId57"/>
  </p:sldIdLst>
  <p:sldSz cx="12195175" cy="6858000"/>
  <p:notesSz cx="7315200" cy="96012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025"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DEE8"/>
    <a:srgbClr val="D9D9D9"/>
    <a:srgbClr val="D8E4BC"/>
    <a:srgbClr val="FF0000"/>
    <a:srgbClr val="FF3399"/>
    <a:srgbClr val="F79600"/>
    <a:srgbClr val="0F46A7"/>
    <a:srgbClr val="970A82"/>
    <a:srgbClr val="FFFFFF"/>
    <a:srgbClr val="FEE3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23" autoAdjust="0"/>
    <p:restoredTop sz="96619" autoAdjust="0"/>
  </p:normalViewPr>
  <p:slideViewPr>
    <p:cSldViewPr snapToGrid="0" showGuides="1">
      <p:cViewPr varScale="1">
        <p:scale>
          <a:sx n="85" d="100"/>
          <a:sy n="85" d="100"/>
        </p:scale>
        <p:origin x="859" y="53"/>
      </p:cViewPr>
      <p:guideLst/>
    </p:cSldViewPr>
  </p:slideViewPr>
  <p:outlineViewPr>
    <p:cViewPr>
      <p:scale>
        <a:sx n="33" d="100"/>
        <a:sy n="33" d="100"/>
      </p:scale>
      <p:origin x="0" y="-8357"/>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92" d="100"/>
          <a:sy n="92" d="100"/>
        </p:scale>
        <p:origin x="4042" y="72"/>
      </p:cViewPr>
      <p:guideLst>
        <p:guide orient="horz" pos="3025"/>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2072640" y="9119474"/>
            <a:ext cx="3169921" cy="480060"/>
          </a:xfrm>
          <a:prstGeom prst="rect">
            <a:avLst/>
          </a:prstGeom>
        </p:spPr>
        <p:txBody>
          <a:bodyPr vert="horz" lIns="96027" tIns="48013" rIns="96027" bIns="48013" rtlCol="0" anchor="b"/>
          <a:lstStyle>
            <a:lvl1pPr algn="r">
              <a:defRPr sz="1300"/>
            </a:lvl1pPr>
          </a:lstStyle>
          <a:p>
            <a:pPr algn="ctr"/>
            <a:fld id="{47855BD9-AF71-426C-9B9B-B0E52B88852E}" type="slidenum">
              <a:rPr lang="de-DE" sz="1100"/>
              <a:pPr algn="ctr"/>
              <a:t>‹#›</a:t>
            </a:fld>
            <a:endParaRPr lang="de-DE" sz="11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31825" y="642938"/>
            <a:ext cx="6051550" cy="3403600"/>
          </a:xfrm>
          <a:prstGeom prst="rect">
            <a:avLst/>
          </a:prstGeom>
          <a:noFill/>
          <a:ln w="12700">
            <a:solidFill>
              <a:prstClr val="black"/>
            </a:solidFill>
          </a:ln>
        </p:spPr>
        <p:txBody>
          <a:bodyPr vert="horz" lIns="96027" tIns="48013" rIns="96027" bIns="48013" rtlCol="0" anchor="ctr"/>
          <a:lstStyle/>
          <a:p>
            <a:endParaRPr lang="de-DE" dirty="0"/>
          </a:p>
        </p:txBody>
      </p:sp>
      <p:sp>
        <p:nvSpPr>
          <p:cNvPr id="5" name="Notes Placeholder 4"/>
          <p:cNvSpPr>
            <a:spLocks noGrp="1"/>
          </p:cNvSpPr>
          <p:nvPr>
            <p:ph type="body" sz="quarter" idx="3"/>
          </p:nvPr>
        </p:nvSpPr>
        <p:spPr>
          <a:xfrm>
            <a:off x="585602" y="4326172"/>
            <a:ext cx="6144000" cy="479173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3154680" y="9382510"/>
            <a:ext cx="1005841" cy="215625"/>
          </a:xfrm>
          <a:prstGeom prst="rect">
            <a:avLst/>
          </a:prstGeom>
        </p:spPr>
        <p:txBody>
          <a:bodyPr vert="horz" lIns="96027" tIns="48013" rIns="96027" bIns="48013" rtlCol="0" anchor="b"/>
          <a:lstStyle>
            <a:lvl1pPr algn="ctr">
              <a:defRPr sz="8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2</a:t>
            </a:fld>
            <a:endParaRPr lang="en-US"/>
          </a:p>
        </p:txBody>
      </p:sp>
    </p:spTree>
    <p:extLst>
      <p:ext uri="{BB962C8B-B14F-4D97-AF65-F5344CB8AC3E}">
        <p14:creationId xmlns:p14="http://schemas.microsoft.com/office/powerpoint/2010/main" val="1133570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11</a:t>
            </a:fld>
            <a:endParaRPr lang="en-US"/>
          </a:p>
        </p:txBody>
      </p:sp>
    </p:spTree>
    <p:extLst>
      <p:ext uri="{BB962C8B-B14F-4D97-AF65-F5344CB8AC3E}">
        <p14:creationId xmlns:p14="http://schemas.microsoft.com/office/powerpoint/2010/main" val="3728715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12</a:t>
            </a:fld>
            <a:endParaRPr lang="en-US"/>
          </a:p>
        </p:txBody>
      </p:sp>
    </p:spTree>
    <p:extLst>
      <p:ext uri="{BB962C8B-B14F-4D97-AF65-F5344CB8AC3E}">
        <p14:creationId xmlns:p14="http://schemas.microsoft.com/office/powerpoint/2010/main" val="2367528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13</a:t>
            </a:fld>
            <a:endParaRPr lang="en-US"/>
          </a:p>
        </p:txBody>
      </p:sp>
    </p:spTree>
    <p:extLst>
      <p:ext uri="{BB962C8B-B14F-4D97-AF65-F5344CB8AC3E}">
        <p14:creationId xmlns:p14="http://schemas.microsoft.com/office/powerpoint/2010/main" val="1468295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14</a:t>
            </a:fld>
            <a:endParaRPr lang="en-US"/>
          </a:p>
        </p:txBody>
      </p:sp>
    </p:spTree>
    <p:extLst>
      <p:ext uri="{BB962C8B-B14F-4D97-AF65-F5344CB8AC3E}">
        <p14:creationId xmlns:p14="http://schemas.microsoft.com/office/powerpoint/2010/main" val="623029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15</a:t>
            </a:fld>
            <a:endParaRPr lang="en-US"/>
          </a:p>
        </p:txBody>
      </p:sp>
    </p:spTree>
    <p:extLst>
      <p:ext uri="{BB962C8B-B14F-4D97-AF65-F5344CB8AC3E}">
        <p14:creationId xmlns:p14="http://schemas.microsoft.com/office/powerpoint/2010/main" val="729339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10240513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17</a:t>
            </a:fld>
            <a:endParaRPr lang="en-US"/>
          </a:p>
        </p:txBody>
      </p:sp>
    </p:spTree>
    <p:extLst>
      <p:ext uri="{BB962C8B-B14F-4D97-AF65-F5344CB8AC3E}">
        <p14:creationId xmlns:p14="http://schemas.microsoft.com/office/powerpoint/2010/main" val="4021622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18</a:t>
            </a:fld>
            <a:endParaRPr lang="en-US"/>
          </a:p>
        </p:txBody>
      </p:sp>
    </p:spTree>
    <p:extLst>
      <p:ext uri="{BB962C8B-B14F-4D97-AF65-F5344CB8AC3E}">
        <p14:creationId xmlns:p14="http://schemas.microsoft.com/office/powerpoint/2010/main" val="2169980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19</a:t>
            </a:fld>
            <a:endParaRPr lang="en-US"/>
          </a:p>
        </p:txBody>
      </p:sp>
    </p:spTree>
    <p:extLst>
      <p:ext uri="{BB962C8B-B14F-4D97-AF65-F5344CB8AC3E}">
        <p14:creationId xmlns:p14="http://schemas.microsoft.com/office/powerpoint/2010/main" val="36508203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20</a:t>
            </a:fld>
            <a:endParaRPr lang="en-US"/>
          </a:p>
        </p:txBody>
      </p:sp>
    </p:spTree>
    <p:extLst>
      <p:ext uri="{BB962C8B-B14F-4D97-AF65-F5344CB8AC3E}">
        <p14:creationId xmlns:p14="http://schemas.microsoft.com/office/powerpoint/2010/main" val="3992836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165839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21</a:t>
            </a:fld>
            <a:endParaRPr lang="en-US"/>
          </a:p>
        </p:txBody>
      </p:sp>
    </p:spTree>
    <p:extLst>
      <p:ext uri="{BB962C8B-B14F-4D97-AF65-F5344CB8AC3E}">
        <p14:creationId xmlns:p14="http://schemas.microsoft.com/office/powerpoint/2010/main" val="31093384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22</a:t>
            </a:fld>
            <a:endParaRPr lang="en-US"/>
          </a:p>
        </p:txBody>
      </p:sp>
    </p:spTree>
    <p:extLst>
      <p:ext uri="{BB962C8B-B14F-4D97-AF65-F5344CB8AC3E}">
        <p14:creationId xmlns:p14="http://schemas.microsoft.com/office/powerpoint/2010/main" val="24943308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23</a:t>
            </a:fld>
            <a:endParaRPr lang="en-US"/>
          </a:p>
        </p:txBody>
      </p:sp>
    </p:spTree>
    <p:extLst>
      <p:ext uri="{BB962C8B-B14F-4D97-AF65-F5344CB8AC3E}">
        <p14:creationId xmlns:p14="http://schemas.microsoft.com/office/powerpoint/2010/main" val="10195339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24</a:t>
            </a:fld>
            <a:endParaRPr lang="en-US"/>
          </a:p>
        </p:txBody>
      </p:sp>
    </p:spTree>
    <p:extLst>
      <p:ext uri="{BB962C8B-B14F-4D97-AF65-F5344CB8AC3E}">
        <p14:creationId xmlns:p14="http://schemas.microsoft.com/office/powerpoint/2010/main" val="9273418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25</a:t>
            </a:fld>
            <a:endParaRPr lang="en-US"/>
          </a:p>
        </p:txBody>
      </p:sp>
    </p:spTree>
    <p:extLst>
      <p:ext uri="{BB962C8B-B14F-4D97-AF65-F5344CB8AC3E}">
        <p14:creationId xmlns:p14="http://schemas.microsoft.com/office/powerpoint/2010/main" val="19260326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26</a:t>
            </a:fld>
            <a:endParaRPr lang="en-US"/>
          </a:p>
        </p:txBody>
      </p:sp>
    </p:spTree>
    <p:extLst>
      <p:ext uri="{BB962C8B-B14F-4D97-AF65-F5344CB8AC3E}">
        <p14:creationId xmlns:p14="http://schemas.microsoft.com/office/powerpoint/2010/main" val="29798062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27</a:t>
            </a:fld>
            <a:endParaRPr lang="en-US"/>
          </a:p>
        </p:txBody>
      </p:sp>
    </p:spTree>
    <p:extLst>
      <p:ext uri="{BB962C8B-B14F-4D97-AF65-F5344CB8AC3E}">
        <p14:creationId xmlns:p14="http://schemas.microsoft.com/office/powerpoint/2010/main" val="41503369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28</a:t>
            </a:fld>
            <a:endParaRPr lang="en-US"/>
          </a:p>
        </p:txBody>
      </p:sp>
    </p:spTree>
    <p:extLst>
      <p:ext uri="{BB962C8B-B14F-4D97-AF65-F5344CB8AC3E}">
        <p14:creationId xmlns:p14="http://schemas.microsoft.com/office/powerpoint/2010/main" val="38463127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29</a:t>
            </a:fld>
            <a:endParaRPr lang="en-US"/>
          </a:p>
        </p:txBody>
      </p:sp>
    </p:spTree>
    <p:extLst>
      <p:ext uri="{BB962C8B-B14F-4D97-AF65-F5344CB8AC3E}">
        <p14:creationId xmlns:p14="http://schemas.microsoft.com/office/powerpoint/2010/main" val="24057348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30</a:t>
            </a:fld>
            <a:endParaRPr lang="en-US">
              <a:solidFill>
                <a:srgbClr val="000000"/>
              </a:solidFill>
            </a:endParaRPr>
          </a:p>
        </p:txBody>
      </p:sp>
    </p:spTree>
    <p:extLst>
      <p:ext uri="{BB962C8B-B14F-4D97-AF65-F5344CB8AC3E}">
        <p14:creationId xmlns:p14="http://schemas.microsoft.com/office/powerpoint/2010/main" val="1095735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267">
              <a:lnSpc>
                <a:spcPts val="1155"/>
              </a:lnSpc>
              <a:spcAft>
                <a:spcPts val="420"/>
              </a:spcAft>
              <a:defRPr/>
            </a:pPr>
            <a:r>
              <a:rPr lang="en-US" sz="1100" dirty="0"/>
              <a:t>To make catalog creation easier, we provide Suppliers with an Excel template to help them collect and manipulate their Catalog data. Suppliers create specific Catalogs for their Customers, then load the files on Ariba Network and publish them to their Customers.</a:t>
            </a:r>
          </a:p>
          <a:p>
            <a:pPr defTabSz="960267">
              <a:lnSpc>
                <a:spcPts val="1155"/>
              </a:lnSpc>
              <a:spcAft>
                <a:spcPts val="420"/>
              </a:spcAft>
              <a:defRPr/>
            </a:pPr>
            <a:endParaRPr lang="en-US" sz="1100" dirty="0"/>
          </a:p>
          <a:p>
            <a:pPr defTabSz="960267">
              <a:lnSpc>
                <a:spcPts val="1155"/>
              </a:lnSpc>
              <a:spcAft>
                <a:spcPts val="420"/>
              </a:spcAft>
              <a:defRPr/>
            </a:pPr>
            <a:r>
              <a:rPr lang="en-US" sz="1100" dirty="0"/>
              <a:t>The Catalog Template has two sections—the Header Section and the Data Section.</a:t>
            </a:r>
          </a:p>
          <a:p>
            <a:pPr defTabSz="960267">
              <a:lnSpc>
                <a:spcPts val="1155"/>
              </a:lnSpc>
              <a:spcAft>
                <a:spcPts val="420"/>
              </a:spcAft>
              <a:defRPr/>
            </a:pPr>
            <a:endParaRPr lang="en-US" sz="1100" dirty="0"/>
          </a:p>
          <a:p>
            <a:pPr defTabSz="960267">
              <a:lnSpc>
                <a:spcPts val="1155"/>
              </a:lnSpc>
              <a:spcAft>
                <a:spcPts val="420"/>
              </a:spcAft>
              <a:defRPr/>
            </a:pPr>
            <a:r>
              <a:rPr lang="en-US" sz="1100" dirty="0"/>
              <a:t>The Header Section sets global information and tells the system that this file is a CIF Catalog. The Data Section is where the individual information about each Catalog item is populated. You’ll notice that the first line of the Data section (line 11 here) lists each field name. Under the field name listing, and before data for each item is populated, the value “DATA” is inserted, and after the last item, the value “ENDOFDATA” is inserted. These data elements are required, and tell the system to process the Catalog data on the rows between these labels.</a:t>
            </a:r>
          </a:p>
          <a:p>
            <a:endParaRPr lang="en-US" dirty="0"/>
          </a:p>
        </p:txBody>
      </p:sp>
    </p:spTree>
    <p:extLst>
      <p:ext uri="{BB962C8B-B14F-4D97-AF65-F5344CB8AC3E}">
        <p14:creationId xmlns:p14="http://schemas.microsoft.com/office/powerpoint/2010/main" val="35569898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31</a:t>
            </a:fld>
            <a:endParaRPr lang="en-US">
              <a:solidFill>
                <a:srgbClr val="000000"/>
              </a:solidFill>
            </a:endParaRPr>
          </a:p>
        </p:txBody>
      </p:sp>
    </p:spTree>
    <p:extLst>
      <p:ext uri="{BB962C8B-B14F-4D97-AF65-F5344CB8AC3E}">
        <p14:creationId xmlns:p14="http://schemas.microsoft.com/office/powerpoint/2010/main" val="30860787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32</a:t>
            </a:fld>
            <a:endParaRPr lang="en-US">
              <a:solidFill>
                <a:srgbClr val="000000"/>
              </a:solidFill>
            </a:endParaRPr>
          </a:p>
        </p:txBody>
      </p:sp>
    </p:spTree>
    <p:extLst>
      <p:ext uri="{BB962C8B-B14F-4D97-AF65-F5344CB8AC3E}">
        <p14:creationId xmlns:p14="http://schemas.microsoft.com/office/powerpoint/2010/main" val="28016050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33</a:t>
            </a:fld>
            <a:endParaRPr lang="en-US"/>
          </a:p>
        </p:txBody>
      </p:sp>
    </p:spTree>
    <p:extLst>
      <p:ext uri="{BB962C8B-B14F-4D97-AF65-F5344CB8AC3E}">
        <p14:creationId xmlns:p14="http://schemas.microsoft.com/office/powerpoint/2010/main" val="11784502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34</a:t>
            </a:fld>
            <a:endParaRPr lang="en-US"/>
          </a:p>
        </p:txBody>
      </p:sp>
    </p:spTree>
    <p:extLst>
      <p:ext uri="{BB962C8B-B14F-4D97-AF65-F5344CB8AC3E}">
        <p14:creationId xmlns:p14="http://schemas.microsoft.com/office/powerpoint/2010/main" val="29261293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35</a:t>
            </a:fld>
            <a:endParaRPr lang="en-US"/>
          </a:p>
        </p:txBody>
      </p:sp>
    </p:spTree>
    <p:extLst>
      <p:ext uri="{BB962C8B-B14F-4D97-AF65-F5344CB8AC3E}">
        <p14:creationId xmlns:p14="http://schemas.microsoft.com/office/powerpoint/2010/main" val="13140277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36</a:t>
            </a:fld>
            <a:endParaRPr lang="en-US"/>
          </a:p>
        </p:txBody>
      </p:sp>
    </p:spTree>
    <p:extLst>
      <p:ext uri="{BB962C8B-B14F-4D97-AF65-F5344CB8AC3E}">
        <p14:creationId xmlns:p14="http://schemas.microsoft.com/office/powerpoint/2010/main" val="7027427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37</a:t>
            </a:fld>
            <a:endParaRPr lang="en-US"/>
          </a:p>
        </p:txBody>
      </p:sp>
    </p:spTree>
    <p:extLst>
      <p:ext uri="{BB962C8B-B14F-4D97-AF65-F5344CB8AC3E}">
        <p14:creationId xmlns:p14="http://schemas.microsoft.com/office/powerpoint/2010/main" val="4366704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38</a:t>
            </a:fld>
            <a:endParaRPr lang="en-US"/>
          </a:p>
        </p:txBody>
      </p:sp>
    </p:spTree>
    <p:extLst>
      <p:ext uri="{BB962C8B-B14F-4D97-AF65-F5344CB8AC3E}">
        <p14:creationId xmlns:p14="http://schemas.microsoft.com/office/powerpoint/2010/main" val="17600747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39</a:t>
            </a:fld>
            <a:endParaRPr lang="en-US"/>
          </a:p>
        </p:txBody>
      </p:sp>
    </p:spTree>
    <p:extLst>
      <p:ext uri="{BB962C8B-B14F-4D97-AF65-F5344CB8AC3E}">
        <p14:creationId xmlns:p14="http://schemas.microsoft.com/office/powerpoint/2010/main" val="31083454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40</a:t>
            </a:fld>
            <a:endParaRPr lang="en-US">
              <a:solidFill>
                <a:srgbClr val="000000"/>
              </a:solidFill>
            </a:endParaRPr>
          </a:p>
        </p:txBody>
      </p:sp>
    </p:spTree>
    <p:extLst>
      <p:ext uri="{BB962C8B-B14F-4D97-AF65-F5344CB8AC3E}">
        <p14:creationId xmlns:p14="http://schemas.microsoft.com/office/powerpoint/2010/main" val="1177414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065467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41</a:t>
            </a:fld>
            <a:endParaRPr lang="en-US"/>
          </a:p>
        </p:txBody>
      </p:sp>
    </p:spTree>
    <p:extLst>
      <p:ext uri="{BB962C8B-B14F-4D97-AF65-F5344CB8AC3E}">
        <p14:creationId xmlns:p14="http://schemas.microsoft.com/office/powerpoint/2010/main" val="7993485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42</a:t>
            </a:fld>
            <a:endParaRPr lang="en-US"/>
          </a:p>
        </p:txBody>
      </p:sp>
    </p:spTree>
    <p:extLst>
      <p:ext uri="{BB962C8B-B14F-4D97-AF65-F5344CB8AC3E}">
        <p14:creationId xmlns:p14="http://schemas.microsoft.com/office/powerpoint/2010/main" val="8977500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43</a:t>
            </a:fld>
            <a:endParaRPr lang="en-US"/>
          </a:p>
        </p:txBody>
      </p:sp>
    </p:spTree>
    <p:extLst>
      <p:ext uri="{BB962C8B-B14F-4D97-AF65-F5344CB8AC3E}">
        <p14:creationId xmlns:p14="http://schemas.microsoft.com/office/powerpoint/2010/main" val="4138507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44</a:t>
            </a:fld>
            <a:endParaRPr lang="en-US"/>
          </a:p>
        </p:txBody>
      </p:sp>
    </p:spTree>
    <p:extLst>
      <p:ext uri="{BB962C8B-B14F-4D97-AF65-F5344CB8AC3E}">
        <p14:creationId xmlns:p14="http://schemas.microsoft.com/office/powerpoint/2010/main" val="21492713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45</a:t>
            </a:fld>
            <a:endParaRPr lang="en-US">
              <a:solidFill>
                <a:srgbClr val="000000"/>
              </a:solidFill>
            </a:endParaRPr>
          </a:p>
        </p:txBody>
      </p:sp>
    </p:spTree>
    <p:extLst>
      <p:ext uri="{BB962C8B-B14F-4D97-AF65-F5344CB8AC3E}">
        <p14:creationId xmlns:p14="http://schemas.microsoft.com/office/powerpoint/2010/main" val="7275888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46</a:t>
            </a:fld>
            <a:endParaRPr lang="en-US"/>
          </a:p>
        </p:txBody>
      </p:sp>
    </p:spTree>
    <p:extLst>
      <p:ext uri="{BB962C8B-B14F-4D97-AF65-F5344CB8AC3E}">
        <p14:creationId xmlns:p14="http://schemas.microsoft.com/office/powerpoint/2010/main" val="3031621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47</a:t>
            </a:fld>
            <a:endParaRPr lang="en-US"/>
          </a:p>
        </p:txBody>
      </p:sp>
    </p:spTree>
    <p:extLst>
      <p:ext uri="{BB962C8B-B14F-4D97-AF65-F5344CB8AC3E}">
        <p14:creationId xmlns:p14="http://schemas.microsoft.com/office/powerpoint/2010/main" val="5142245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48</a:t>
            </a:fld>
            <a:endParaRPr lang="en-US"/>
          </a:p>
        </p:txBody>
      </p:sp>
    </p:spTree>
    <p:extLst>
      <p:ext uri="{BB962C8B-B14F-4D97-AF65-F5344CB8AC3E}">
        <p14:creationId xmlns:p14="http://schemas.microsoft.com/office/powerpoint/2010/main" val="16739749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49</a:t>
            </a:fld>
            <a:endParaRPr lang="en-US">
              <a:solidFill>
                <a:srgbClr val="000000"/>
              </a:solidFill>
            </a:endParaRPr>
          </a:p>
        </p:txBody>
      </p:sp>
    </p:spTree>
    <p:extLst>
      <p:ext uri="{BB962C8B-B14F-4D97-AF65-F5344CB8AC3E}">
        <p14:creationId xmlns:p14="http://schemas.microsoft.com/office/powerpoint/2010/main" val="3427156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50</a:t>
            </a:fld>
            <a:endParaRPr lang="en-US"/>
          </a:p>
        </p:txBody>
      </p:sp>
    </p:spTree>
    <p:extLst>
      <p:ext uri="{BB962C8B-B14F-4D97-AF65-F5344CB8AC3E}">
        <p14:creationId xmlns:p14="http://schemas.microsoft.com/office/powerpoint/2010/main" val="29722165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457315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51</a:t>
            </a:fld>
            <a:endParaRPr lang="en-US"/>
          </a:p>
        </p:txBody>
      </p:sp>
    </p:spTree>
    <p:extLst>
      <p:ext uri="{BB962C8B-B14F-4D97-AF65-F5344CB8AC3E}">
        <p14:creationId xmlns:p14="http://schemas.microsoft.com/office/powerpoint/2010/main" val="14446017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defTabSz="1143390">
              <a:defRPr/>
            </a:pPr>
            <a:fld id="{7D8C2C35-2B8A-446E-BEC0-FD36716C29AC}" type="slidenum">
              <a:rPr lang="de-DE">
                <a:solidFill>
                  <a:srgbClr val="000000"/>
                </a:solidFill>
              </a:rPr>
              <a:pPr defTabSz="1143390">
                <a:defRPr/>
              </a:pPr>
              <a:t>53</a:t>
            </a:fld>
            <a:endParaRPr lang="de-DE" dirty="0">
              <a:solidFill>
                <a:srgbClr val="000000"/>
              </a:solidFill>
            </a:endParaRPr>
          </a:p>
        </p:txBody>
      </p:sp>
      <p:sp>
        <p:nvSpPr>
          <p:cNvPr id="6" name="Slide Image Placeholder 5"/>
          <p:cNvSpPr>
            <a:spLocks noGrp="1" noRot="1" noChangeAspect="1"/>
          </p:cNvSpPr>
          <p:nvPr>
            <p:ph type="sldImg"/>
          </p:nvPr>
        </p:nvSpPr>
        <p:spPr>
          <a:xfrm>
            <a:off x="631825" y="642938"/>
            <a:ext cx="6051550" cy="3403600"/>
          </a:xfrm>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831597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7</a:t>
            </a:fld>
            <a:endParaRPr lang="en-US"/>
          </a:p>
        </p:txBody>
      </p:sp>
    </p:spTree>
    <p:extLst>
      <p:ext uri="{BB962C8B-B14F-4D97-AF65-F5344CB8AC3E}">
        <p14:creationId xmlns:p14="http://schemas.microsoft.com/office/powerpoint/2010/main" val="4281549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Tree>
    <p:extLst>
      <p:ext uri="{BB962C8B-B14F-4D97-AF65-F5344CB8AC3E}">
        <p14:creationId xmlns:p14="http://schemas.microsoft.com/office/powerpoint/2010/main" val="1843176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9</a:t>
            </a:fld>
            <a:endParaRPr lang="en-US"/>
          </a:p>
        </p:txBody>
      </p:sp>
    </p:spTree>
    <p:extLst>
      <p:ext uri="{BB962C8B-B14F-4D97-AF65-F5344CB8AC3E}">
        <p14:creationId xmlns:p14="http://schemas.microsoft.com/office/powerpoint/2010/main" val="1207772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10</a:t>
            </a:fld>
            <a:endParaRPr lang="en-US"/>
          </a:p>
        </p:txBody>
      </p:sp>
    </p:spTree>
    <p:extLst>
      <p:ext uri="{BB962C8B-B14F-4D97-AF65-F5344CB8AC3E}">
        <p14:creationId xmlns:p14="http://schemas.microsoft.com/office/powerpoint/2010/main" val="38206535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bg>
      <p:bgRef idx="1001">
        <a:schemeClr val="bg1"/>
      </p:bgRef>
    </p:bg>
    <p:spTree>
      <p:nvGrpSpPr>
        <p:cNvPr id="1" name=""/>
        <p:cNvGrpSpPr/>
        <p:nvPr/>
      </p:nvGrpSpPr>
      <p:grpSpPr>
        <a:xfrm>
          <a:off x="0" y="0"/>
          <a:ext cx="0" cy="0"/>
          <a:chOff x="0" y="0"/>
          <a:chExt cx="0" cy="0"/>
        </a:xfrm>
      </p:grpSpPr>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19" name="Speaker"/>
          <p:cNvSpPr>
            <a:spLocks noGrp="1"/>
          </p:cNvSpPr>
          <p:nvPr userDrawn="1">
            <p:ph type="subTitle" idx="1" hasCustomPrompt="1"/>
          </p:nvPr>
        </p:nvSpPr>
        <p:spPr bwMode="black">
          <a:xfrm>
            <a:off x="288000" y="5130489"/>
            <a:ext cx="10899174"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2018</a:t>
            </a:r>
          </a:p>
        </p:txBody>
      </p:sp>
      <p:sp>
        <p:nvSpPr>
          <p:cNvPr id="3" name="Presentation 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US" dirty="0"/>
              <a:t>Presentation Title </a:t>
            </a:r>
            <a:br>
              <a:rPr lang="en-US" dirty="0"/>
            </a:br>
            <a:r>
              <a:rPr lang="en-US" dirty="0"/>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11888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Hero Motion Band" descr="Three rectangles on the roght side of the image&#10;1. SAP Gold 60%&#10;2. SAP Gold 30%&#10;3. SAP Gold" title="Hero Motion Band"/>
          <p:cNvGrpSpPr/>
          <p:nvPr userDrawn="1"/>
        </p:nvGrpSpPr>
        <p:grpSpPr>
          <a:xfrm>
            <a:off x="9171173" y="0"/>
            <a:ext cx="3024002" cy="3430006"/>
            <a:chOff x="9171173" y="0"/>
            <a:chExt cx="3024002" cy="3430006"/>
          </a:xfrm>
        </p:grpSpPr>
        <p:sp>
          <p:nvSpPr>
            <p:cNvPr id="17" name="Rectangle SAP Gold"/>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SAP Gold 30%"/>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SAP Gold 60%"/>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pic>
        <p:nvPicPr>
          <p:cNvPr id="12" name="SAP Logo" descr="SAP Logo" titl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pic>
        <p:nvPicPr>
          <p:cNvPr id="11" name="SAP Ariba Logo" descr="SAP Ariba Logo" title="SAP Ariba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3646672"/>
            <a:ext cx="1108174" cy="216000"/>
          </a:xfrm>
          <a:prstGeom prst="rect">
            <a:avLst/>
          </a:prstGeom>
        </p:spPr>
      </p:pic>
    </p:spTree>
    <p:extLst>
      <p:ext uri="{BB962C8B-B14F-4D97-AF65-F5344CB8AC3E}">
        <p14:creationId xmlns:p14="http://schemas.microsoft.com/office/powerpoint/2010/main" val="245271761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guide id="9" pos="704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7364">
          <p15:clr>
            <a:srgbClr val="FBAE40"/>
          </p15:clr>
        </p15:guide>
        <p15:guide id="4" pos="3674">
          <p15:clr>
            <a:srgbClr val="FBAE40"/>
          </p15:clr>
        </p15:guide>
        <p15:guide id="5" pos="4007">
          <p15:clr>
            <a:srgbClr val="FBAE40"/>
          </p15:clr>
        </p15:guide>
        <p15:guide id="6" orient="horz" pos="317">
          <p15:clr>
            <a:srgbClr val="FBAE40"/>
          </p15:clr>
        </p15:guide>
        <p15:guide id="7" orient="horz" pos="551">
          <p15:clr>
            <a:srgbClr val="FBAE40"/>
          </p15:clr>
        </p15:guide>
        <p15:guide id="8" orient="horz" pos="10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563">
          <p15:clr>
            <a:srgbClr val="FBAE40"/>
          </p15:clr>
        </p15:guide>
        <p15:guide id="4" pos="2717">
          <p15:clr>
            <a:srgbClr val="FBAE40"/>
          </p15:clr>
        </p15:guide>
        <p15:guide id="5" pos="4964">
          <p15:clr>
            <a:srgbClr val="FBAE40"/>
          </p15:clr>
        </p15:guide>
        <p15:guide id="6" pos="5119">
          <p15:clr>
            <a:srgbClr val="FBAE40"/>
          </p15:clr>
        </p15:guide>
        <p15:guide id="7" pos="7364">
          <p15:clr>
            <a:srgbClr val="FBAE40"/>
          </p15:clr>
        </p15:guide>
        <p15:guide id="8" orient="horz" pos="551">
          <p15:clr>
            <a:srgbClr val="FBAE40"/>
          </p15:clr>
        </p15:guide>
        <p15:guide id="9" orient="horz" pos="1020">
          <p15:clr>
            <a:srgbClr val="FBAE40"/>
          </p15:clr>
        </p15:guide>
        <p15:guide id="10" orient="horz" pos="399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2678">
          <p15:clr>
            <a:srgbClr val="FBAE40"/>
          </p15:clr>
        </p15:guide>
        <p15:guide id="6" orient="horz" pos="3004">
          <p15:clr>
            <a:srgbClr val="FBAE40"/>
          </p15:clr>
        </p15:guide>
        <p15:guide id="7" orient="horz" pos="3991">
          <p15:clr>
            <a:srgbClr val="FBAE40"/>
          </p15:clr>
        </p15:guide>
        <p15:guide id="8" pos="3682">
          <p15:clr>
            <a:srgbClr val="FBAE40"/>
          </p15:clr>
        </p15:guide>
        <p15:guide id="9" pos="4000">
          <p15:clr>
            <a:srgbClr val="FBAE40"/>
          </p15:clr>
        </p15:guide>
        <p15:guide id="10" pos="736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455">
          <p15:clr>
            <a:srgbClr val="FBAE40"/>
          </p15:clr>
        </p15:guide>
        <p15:guide id="4" pos="2773">
          <p15:clr>
            <a:srgbClr val="FBAE40"/>
          </p15:clr>
        </p15:guide>
        <p15:guide id="5" pos="4910">
          <p15:clr>
            <a:srgbClr val="FBAE40"/>
          </p15:clr>
        </p15:guide>
        <p15:guide id="6" pos="5227">
          <p15:clr>
            <a:srgbClr val="FBAE40"/>
          </p15:clr>
        </p15:guide>
        <p15:guide id="7" pos="7364">
          <p15:clr>
            <a:srgbClr val="FBAE40"/>
          </p15:clr>
        </p15:guide>
        <p15:guide id="8" orient="horz" pos="551">
          <p15:clr>
            <a:srgbClr val="FBAE40"/>
          </p15:clr>
        </p15:guide>
        <p15:guide id="9" orient="horz" pos="1019">
          <p15:clr>
            <a:srgbClr val="FBAE40"/>
          </p15:clr>
        </p15:guide>
        <p15:guide id="10" orient="horz" pos="2428">
          <p15:clr>
            <a:srgbClr val="FBAE40"/>
          </p15:clr>
        </p15:guide>
        <p15:guide id="11" orient="horz" pos="2743">
          <p15:clr>
            <a:srgbClr val="FBAE40"/>
          </p15:clr>
        </p15:guide>
        <p15:guide id="12" orient="horz" pos="399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1">
          <p15:clr>
            <a:srgbClr val="FBAE40"/>
          </p15:clr>
        </p15:guide>
        <p15:guide id="5" orient="horz" pos="2110">
          <p15:clr>
            <a:srgbClr val="FBAE40"/>
          </p15:clr>
        </p15:guide>
        <p15:guide id="6" orient="horz" pos="2442">
          <p15:clr>
            <a:srgbClr val="FBAE40"/>
          </p15:clr>
        </p15:guide>
        <p15:guide id="7" orient="horz" pos="3990">
          <p15:clr>
            <a:srgbClr val="FBAE40"/>
          </p15:clr>
        </p15:guide>
        <p15:guide id="8" pos="1840">
          <p15:clr>
            <a:srgbClr val="FBAE40"/>
          </p15:clr>
        </p15:guide>
        <p15:guide id="9" pos="2159">
          <p15:clr>
            <a:srgbClr val="FBAE40"/>
          </p15:clr>
        </p15:guide>
        <p15:guide id="10" pos="3683">
          <p15:clr>
            <a:srgbClr val="FBAE40"/>
          </p15:clr>
        </p15:guide>
        <p15:guide id="11" pos="4000">
          <p15:clr>
            <a:srgbClr val="FBAE40"/>
          </p15:clr>
        </p15:guide>
        <p15:guide id="12" pos="5525">
          <p15:clr>
            <a:srgbClr val="FBAE40"/>
          </p15:clr>
        </p15:guide>
        <p15:guide id="13" pos="5842">
          <p15:clr>
            <a:srgbClr val="FBAE40"/>
          </p15:clr>
        </p15:guide>
        <p15:guide id="14" pos="73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2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and 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200"/>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28401980"/>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133">
          <p15:clr>
            <a:srgbClr val="FBAE40"/>
          </p15:clr>
        </p15:guide>
        <p15:guide id="5" orient="horz" pos="3204">
          <p15:clr>
            <a:srgbClr val="FBAE40"/>
          </p15:clr>
        </p15:guide>
        <p15:guide id="6" pos="736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252000"/>
            <a:ext cx="4068000"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p:cNvSpPr>
            <a:spLocks noGrp="1"/>
          </p:cNvSpPr>
          <p:nvPr>
            <p:ph type="title" hasCustomPrompt="1"/>
          </p:nvPr>
        </p:nvSpPr>
        <p:spPr>
          <a:xfrm>
            <a:off x="504001" y="504000"/>
            <a:ext cx="7092000"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17">
          <p15:clr>
            <a:srgbClr val="FBAE40"/>
          </p15:clr>
        </p15:guide>
        <p15:guide id="6" orient="horz" pos="551">
          <p15:clr>
            <a:srgbClr val="FBAE40"/>
          </p15:clr>
        </p15:guide>
        <p15:guide id="7" orient="horz" pos="102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ext with Image 1/2">
    <p:spTree>
      <p:nvGrpSpPr>
        <p:cNvPr id="1" name=""/>
        <p:cNvGrpSpPr/>
        <p:nvPr/>
      </p:nvGrpSpPr>
      <p:grpSpPr>
        <a:xfrm>
          <a:off x="0" y="0"/>
          <a:ext cx="0" cy="0"/>
          <a:chOff x="0" y="0"/>
          <a:chExt cx="0" cy="0"/>
        </a:xfrm>
      </p:grpSpPr>
      <p:sp>
        <p:nvSpPr>
          <p:cNvPr id="5" name="Picture Placeholder 1/2 right"/>
          <p:cNvSpPr>
            <a:spLocks noGrp="1"/>
          </p:cNvSpPr>
          <p:nvPr>
            <p:ph type="pic" sz="quarter" idx="10" hasCustomPrompt="1"/>
          </p:nvPr>
        </p:nvSpPr>
        <p:spPr bwMode="gray">
          <a:xfrm>
            <a:off x="6097588" y="252000"/>
            <a:ext cx="6097587"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1/2"/>
          <p:cNvSpPr>
            <a:spLocks noGrp="1"/>
          </p:cNvSpPr>
          <p:nvPr>
            <p:ph type="body" sz="quarter" idx="11" hasCustomPrompt="1"/>
          </p:nvPr>
        </p:nvSpPr>
        <p:spPr bwMode="black">
          <a:xfrm>
            <a:off x="503999" y="1620000"/>
            <a:ext cx="5112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p:cNvSpPr>
            <a:spLocks noGrp="1"/>
          </p:cNvSpPr>
          <p:nvPr>
            <p:ph type="title" hasCustomPrompt="1"/>
          </p:nvPr>
        </p:nvSpPr>
        <p:spPr>
          <a:xfrm>
            <a:off x="504001" y="504000"/>
            <a:ext cx="5112000"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552787710"/>
      </p:ext>
    </p:extLst>
  </p:cSld>
  <p:clrMapOvr>
    <a:masterClrMapping/>
  </p:clrMapOvr>
  <p:extLst>
    <p:ext uri="{DCECCB84-F9BA-43D5-87BE-67443E8EF086}">
      <p15:sldGuideLst xmlns:p15="http://schemas.microsoft.com/office/powerpoint/2012/main">
        <p15:guide id="1" pos="3841">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3538">
          <p15:clr>
            <a:srgbClr val="FBAE40"/>
          </p15:clr>
        </p15:guide>
        <p15:guide id="7" pos="317">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with motion band"/>
          <p:cNvSpPr>
            <a:spLocks noGrp="1"/>
          </p:cNvSpPr>
          <p:nvPr>
            <p:ph type="pic" sz="quarter" idx="10" hasCustomPrompt="1"/>
          </p:nvPr>
        </p:nvSpPr>
        <p:spPr bwMode="gray">
          <a:xfrm>
            <a:off x="1" y="252000"/>
            <a:ext cx="12195175"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901049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p:bg>
      <p:bgRef idx="1001">
        <a:schemeClr val="bg1"/>
      </p:bgRef>
    </p:bg>
    <p:spTree>
      <p:nvGrpSpPr>
        <p:cNvPr id="1" name=""/>
        <p:cNvGrpSpPr/>
        <p:nvPr/>
      </p:nvGrpSpPr>
      <p:grpSpPr>
        <a:xfrm>
          <a:off x="0" y="0"/>
          <a:ext cx="0" cy="0"/>
          <a:chOff x="0" y="0"/>
          <a:chExt cx="0" cy="0"/>
        </a:xfrm>
      </p:grpSpPr>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19" name="Speaker"/>
          <p:cNvSpPr>
            <a:spLocks noGrp="1"/>
          </p:cNvSpPr>
          <p:nvPr userDrawn="1">
            <p:ph type="subTitle" idx="1" hasCustomPrompt="1"/>
          </p:nvPr>
        </p:nvSpPr>
        <p:spPr bwMode="black">
          <a:xfrm>
            <a:off x="288000" y="5130489"/>
            <a:ext cx="109008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2018</a:t>
            </a:r>
          </a:p>
        </p:txBody>
      </p:sp>
      <p:sp>
        <p:nvSpPr>
          <p:cNvPr id="3" name="Presentation Title"/>
          <p:cNvSpPr>
            <a:spLocks noGrp="1"/>
          </p:cNvSpPr>
          <p:nvPr>
            <p:ph type="title" hasCustomPrompt="1"/>
          </p:nvPr>
        </p:nvSpPr>
        <p:spPr>
          <a:xfrm>
            <a:off x="288000" y="4024430"/>
            <a:ext cx="109008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dirty="0"/>
              <a:t>Presentation Title </a:t>
            </a:r>
            <a:br>
              <a:rPr lang="en-US" sz="3600" dirty="0"/>
            </a:br>
            <a:r>
              <a:rPr lang="en-US" sz="3600" dirty="0"/>
              <a:t>Goes Here and Here.</a:t>
            </a:r>
            <a:endParaRPr lang="de-DE" sz="3600" kern="0" dirty="0" err="1">
              <a:ea typeface="Arial Unicode MS" pitchFamily="34" charset="-128"/>
              <a:cs typeface="Arial Unicode MS" pitchFamily="34" charset="-128"/>
            </a:endParaRPr>
          </a:p>
        </p:txBody>
      </p:sp>
      <p:sp>
        <p:nvSpPr>
          <p:cNvPr id="5" name="Title image (illustration scene art)"/>
          <p:cNvSpPr>
            <a:spLocks noGrp="1"/>
          </p:cNvSpPr>
          <p:nvPr>
            <p:ph type="pic" sz="quarter" idx="12" hasCustomPrompt="1"/>
          </p:nvPr>
        </p:nvSpPr>
        <p:spPr>
          <a:xfrm>
            <a:off x="1" y="0"/>
            <a:ext cx="12195175" cy="3430006"/>
          </a:xfrm>
          <a:noFill/>
        </p:spPr>
        <p:txBody>
          <a:bodyPr tIns="504000"/>
          <a:lstStyle>
            <a:lvl1pPr algn="ctr">
              <a:defRPr sz="1600">
                <a:solidFill>
                  <a:schemeClr val="tx1"/>
                </a:solidFill>
              </a:defRPr>
            </a:lvl1pPr>
          </a:lstStyle>
          <a:p>
            <a:r>
              <a:rPr lang="en-US" dirty="0"/>
              <a:t>Click to insert illustration</a:t>
            </a:r>
          </a:p>
        </p:txBody>
      </p:sp>
      <p:pic>
        <p:nvPicPr>
          <p:cNvPr id="7" name="SAP Logo" descr="SAP Logo" titl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pic>
        <p:nvPicPr>
          <p:cNvPr id="8" name="SAP Ariba Logo" descr="SAP Ariba Logo" title="SAP Ariba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3646672"/>
            <a:ext cx="1108174" cy="216000"/>
          </a:xfrm>
          <a:prstGeom prst="rect">
            <a:avLst/>
          </a:prstGeom>
        </p:spPr>
      </p:pic>
    </p:spTree>
    <p:extLst>
      <p:ext uri="{BB962C8B-B14F-4D97-AF65-F5344CB8AC3E}">
        <p14:creationId xmlns:p14="http://schemas.microsoft.com/office/powerpoint/2010/main" val="301887480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181">
          <p15:clr>
            <a:srgbClr val="FBAE40"/>
          </p15:clr>
        </p15:guide>
        <p15:guide id="3" orient="horz" pos="4145">
          <p15:clr>
            <a:srgbClr val="FBAE40"/>
          </p15:clr>
        </p15:guide>
        <p15:guide id="4" orient="horz" pos="2534">
          <p15:clr>
            <a:srgbClr val="FBAE40"/>
          </p15:clr>
        </p15:guide>
        <p15:guide id="5" orient="horz" pos="3164">
          <p15:clr>
            <a:srgbClr val="FBAE40"/>
          </p15:clr>
        </p15:guide>
        <p15:guide id="6" orient="horz" pos="3233">
          <p15:clr>
            <a:srgbClr val="FBAE40"/>
          </p15:clr>
        </p15:guide>
        <p15:guide id="7" orient="horz" pos="3505">
          <p15:clr>
            <a:srgbClr val="FBAE40"/>
          </p15:clr>
        </p15:guide>
        <p15:guide id="8" pos="7049">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3"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4" name="Classification"/>
          <p:cNvSpPr txBox="1"/>
          <p:nvPr userDrawn="1"/>
        </p:nvSpPr>
        <p:spPr bwMode="black">
          <a:xfrm>
            <a:off x="2814655" y="6559834"/>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6" name="Copyright"/>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2018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5" name="Picture Placeholder full image"/>
          <p:cNvSpPr>
            <a:spLocks noGrp="1"/>
          </p:cNvSpPr>
          <p:nvPr>
            <p:ph type="pic" sz="quarter" idx="10" hasCustomPrompt="1"/>
          </p:nvPr>
        </p:nvSpPr>
        <p:spPr bwMode="gray">
          <a:xfrm>
            <a:off x="1" y="0"/>
            <a:ext cx="12195175" cy="6858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139791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solidFill>
            <a:schemeClr val="tx2">
              <a:alpha val="70000"/>
            </a:schemeClr>
          </a:solid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screenshot</a:t>
            </a:r>
            <a:endParaRPr lang="de-DE" dirty="0"/>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7364">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92483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bg>
      <p:bgRef idx="1001">
        <a:schemeClr val="bg1"/>
      </p:bgRef>
    </p:bg>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4000" y="2905487"/>
            <a:ext cx="5593588"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pic>
        <p:nvPicPr>
          <p:cNvPr id="5" name="SAP Logo" descr="SAP Logo" titl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4000" y="5994000"/>
            <a:ext cx="1578462" cy="360000"/>
          </a:xfrm>
          <a:prstGeom prst="rect">
            <a:avLst/>
          </a:prstGeom>
        </p:spPr>
      </p:pic>
      <p:pic>
        <p:nvPicPr>
          <p:cNvPr id="6" name="SAP Ariba Logo" descr="SAP Ariba Logo" title="SAP Ariba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4000" y="504000"/>
            <a:ext cx="1108174" cy="216000"/>
          </a:xfrm>
          <a:prstGeom prst="rect">
            <a:avLst/>
          </a:prstGeom>
        </p:spPr>
      </p:pic>
    </p:spTree>
    <p:extLst>
      <p:ext uri="{BB962C8B-B14F-4D97-AF65-F5344CB8AC3E}">
        <p14:creationId xmlns:p14="http://schemas.microsoft.com/office/powerpoint/2010/main" val="78109031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Copyright information"/>
          <p:cNvSpPr txBox="1"/>
          <p:nvPr/>
        </p:nvSpPr>
        <p:spPr bwMode="black">
          <a:xfrm>
            <a:off x="503999" y="1620000"/>
            <a:ext cx="11185200" cy="3323987"/>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of other software vendors. National product specifications may vary.</a:t>
            </a:r>
          </a:p>
          <a:p>
            <a:pPr>
              <a:spcBef>
                <a:spcPts val="1200"/>
              </a:spcBef>
            </a:pPr>
            <a:r>
              <a:rPr lang="en-US" sz="11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1100" kern="1200" baseline="0" dirty="0">
                <a:solidFill>
                  <a:schemeClr val="tx1"/>
                </a:solidFill>
                <a:latin typeface="Arial"/>
                <a:ea typeface="Arial Unicode MS" panose="020B0604020202020204" pitchFamily="34" charset="-128"/>
                <a:cs typeface="+mn-cs"/>
              </a:rPr>
              <a:t> </a:t>
            </a:r>
            <a:r>
              <a:rPr lang="en-US" sz="11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a:ea typeface="Arial Unicode MS" panose="020B0604020202020204" pitchFamily="34" charset="-128"/>
                <a:cs typeface="+mn-cs"/>
              </a:rPr>
            </a:b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See </a:t>
            </a:r>
            <a:r>
              <a:rPr lang="en-US" sz="1100" kern="1200" dirty="0">
                <a:solidFill>
                  <a:schemeClr val="tx2"/>
                </a:solidFill>
                <a:latin typeface="Arial"/>
                <a:ea typeface="Arial Unicode MS" panose="020B0604020202020204" pitchFamily="34" charset="-128"/>
                <a:cs typeface="+mn-cs"/>
                <a:hlinkClick r:id="rId2"/>
              </a:rPr>
              <a:t>http://global.sap.com/corporate-en/legal/copyright/index.epx</a:t>
            </a:r>
            <a:r>
              <a:rPr lang="en-US" sz="1100" kern="1200" dirty="0">
                <a:solidFill>
                  <a:schemeClr val="tx2"/>
                </a:solidFill>
                <a:latin typeface="Arial"/>
                <a:ea typeface="Arial Unicode MS" panose="020B0604020202020204" pitchFamily="34" charset="-128"/>
                <a:cs typeface="+mn-cs"/>
              </a:rPr>
              <a:t> </a:t>
            </a:r>
            <a:r>
              <a:rPr lang="en-US" sz="1100" kern="1200" dirty="0">
                <a:solidFill>
                  <a:schemeClr val="tx1"/>
                </a:solidFill>
                <a:latin typeface="Arial"/>
                <a:ea typeface="Arial Unicode MS" panose="020B0604020202020204" pitchFamily="34" charset="-128"/>
                <a:cs typeface="+mn-cs"/>
              </a:rPr>
              <a:t>for additional trademark information and notices.</a:t>
            </a:r>
          </a:p>
        </p:txBody>
      </p:sp>
      <p:sp>
        <p:nvSpPr>
          <p:cNvPr id="3" name="Headline Copyright english"/>
          <p:cNvSpPr txBox="1"/>
          <p:nvPr userDrawn="1"/>
        </p:nvSpPr>
        <p:spPr>
          <a:xfrm>
            <a:off x="504001" y="719834"/>
            <a:ext cx="8740726"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0" noProof="0" dirty="0"/>
              <a:t>© 2018 SAP SE or an SAP affiliate company. All rights reserved.</a:t>
            </a:r>
            <a:endParaRPr lang="de-DE" sz="2400" kern="0" dirty="0" err="1">
              <a:ea typeface="Arial Unicode MS" pitchFamily="34" charset="-128"/>
              <a:cs typeface="Arial Unicode MS" pitchFamily="34" charset="-128"/>
            </a:endParaRPr>
          </a:p>
        </p:txBody>
      </p:sp>
      <p:grpSp>
        <p:nvGrpSpPr>
          <p:cNvPr id="10" name="Group 9"/>
          <p:cNvGrpSpPr/>
          <p:nvPr userDrawn="1"/>
        </p:nvGrpSpPr>
        <p:grpSpPr>
          <a:xfrm>
            <a:off x="0" y="0"/>
            <a:ext cx="12195175" cy="251942"/>
            <a:chOff x="0" y="0"/>
            <a:chExt cx="12195175" cy="251942"/>
          </a:xfrm>
        </p:grpSpPr>
        <p:sp>
          <p:nvSpPr>
            <p:cNvPr id="11" name="Rectangle SAP Gold"/>
            <p:cNvSpPr/>
            <p:nvPr userDrawn="1"/>
          </p:nvSpPr>
          <p:spPr bwMode="gray">
            <a:xfrm>
              <a:off x="0" y="0"/>
              <a:ext cx="12195175" cy="251942"/>
            </a:xfrm>
            <a:prstGeom prst="rect">
              <a:avLst/>
            </a:prstGeom>
            <a:solidFill>
              <a:schemeClr val="tx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2" name="Secondary Motion Band"/>
            <p:cNvGrpSpPr/>
            <p:nvPr userDrawn="1"/>
          </p:nvGrpSpPr>
          <p:grpSpPr>
            <a:xfrm>
              <a:off x="10682127" y="0"/>
              <a:ext cx="1513048" cy="251942"/>
              <a:chOff x="10682127" y="0"/>
              <a:chExt cx="1513048" cy="252000"/>
            </a:xfrm>
          </p:grpSpPr>
          <p:sp>
            <p:nvSpPr>
              <p:cNvPr id="13" name="Rectangle SAP Gold"/>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4" name="Rectangle SAP Gold 30%"/>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5" name="Rectangle SAP Gold 6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519251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pyright German">
    <p:spTree>
      <p:nvGrpSpPr>
        <p:cNvPr id="1" name=""/>
        <p:cNvGrpSpPr/>
        <p:nvPr/>
      </p:nvGrpSpPr>
      <p:grpSpPr>
        <a:xfrm>
          <a:off x="0" y="0"/>
          <a:ext cx="0" cy="0"/>
          <a:chOff x="0" y="0"/>
          <a:chExt cx="0" cy="0"/>
        </a:xfrm>
      </p:grpSpPr>
      <p:sp>
        <p:nvSpPr>
          <p:cNvPr id="4" name="Copyright information"/>
          <p:cNvSpPr txBox="1"/>
          <p:nvPr userDrawn="1"/>
        </p:nvSpPr>
        <p:spPr bwMode="black">
          <a:xfrm>
            <a:off x="504000" y="1620000"/>
            <a:ext cx="11185200" cy="3830931"/>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Zusätzliche Informationen zur Marke und Vermerke finden Sie auf der Seite </a:t>
            </a:r>
            <a:r>
              <a:rPr lang="de-DE" sz="1100" kern="1200" noProof="0" dirty="0">
                <a:solidFill>
                  <a:schemeClr val="tx1"/>
                </a:solidFill>
                <a:effectLst/>
                <a:latin typeface="Arial"/>
                <a:ea typeface="+mn-ea"/>
                <a:cs typeface="+mn-cs"/>
                <a:hlinkClick r:id="rId2"/>
              </a:rPr>
              <a:t>http://www.sap.com/corporate-de/legal/copyright/index.epx</a:t>
            </a:r>
            <a:endParaRPr lang="de-DE" sz="1100" kern="1200" noProof="0" dirty="0">
              <a:solidFill>
                <a:schemeClr val="tx1"/>
              </a:solidFill>
              <a:effectLst/>
              <a:latin typeface="Arial"/>
              <a:ea typeface="+mn-ea"/>
              <a:cs typeface="+mn-cs"/>
            </a:endParaRPr>
          </a:p>
        </p:txBody>
      </p:sp>
      <p:sp>
        <p:nvSpPr>
          <p:cNvPr id="10" name="Headline Copyright german"/>
          <p:cNvSpPr txBox="1"/>
          <p:nvPr userDrawn="1"/>
        </p:nvSpPr>
        <p:spPr>
          <a:xfrm>
            <a:off x="504001" y="719834"/>
            <a:ext cx="10796097"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0" noProof="0" dirty="0"/>
              <a:t>© </a:t>
            </a:r>
            <a:r>
              <a:rPr lang="de-DE" sz="2400" b="0" noProof="0" dirty="0"/>
              <a:t>2018 SAP SE oder ein SAP-Konzernunternehmen. Alle Rechte vorbehalten.</a:t>
            </a:r>
            <a:endParaRPr lang="de-DE" sz="2400" kern="0" dirty="0" err="1">
              <a:ea typeface="Arial Unicode MS" pitchFamily="34" charset="-128"/>
              <a:cs typeface="Arial Unicode MS" pitchFamily="34" charset="-128"/>
            </a:endParaRPr>
          </a:p>
        </p:txBody>
      </p:sp>
      <p:grpSp>
        <p:nvGrpSpPr>
          <p:cNvPr id="11" name="Group 10"/>
          <p:cNvGrpSpPr/>
          <p:nvPr userDrawn="1"/>
        </p:nvGrpSpPr>
        <p:grpSpPr>
          <a:xfrm>
            <a:off x="0" y="0"/>
            <a:ext cx="12195175" cy="251942"/>
            <a:chOff x="0" y="0"/>
            <a:chExt cx="12195175" cy="251942"/>
          </a:xfrm>
        </p:grpSpPr>
        <p:sp>
          <p:nvSpPr>
            <p:cNvPr id="12" name="Rectangle SAP Gold"/>
            <p:cNvSpPr/>
            <p:nvPr userDrawn="1"/>
          </p:nvSpPr>
          <p:spPr bwMode="gray">
            <a:xfrm>
              <a:off x="0" y="0"/>
              <a:ext cx="12195175" cy="251942"/>
            </a:xfrm>
            <a:prstGeom prst="rect">
              <a:avLst/>
            </a:prstGeom>
            <a:solidFill>
              <a:schemeClr val="tx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3" name="Secondary Motion Band"/>
            <p:cNvGrpSpPr/>
            <p:nvPr userDrawn="1"/>
          </p:nvGrpSpPr>
          <p:grpSpPr>
            <a:xfrm>
              <a:off x="10682127" y="0"/>
              <a:ext cx="1513048" cy="251942"/>
              <a:chOff x="10682127" y="0"/>
              <a:chExt cx="1513048" cy="252000"/>
            </a:xfrm>
          </p:grpSpPr>
          <p:sp>
            <p:nvSpPr>
              <p:cNvPr id="14" name="Rectangle SAP Gold"/>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5" name="Rectangle SAP Gold 30%"/>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6" name="Rectangle SAP Gold 6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9118627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with picture - short">
    <p:spTree>
      <p:nvGrpSpPr>
        <p:cNvPr id="1" name=""/>
        <p:cNvGrpSpPr/>
        <p:nvPr/>
      </p:nvGrpSpPr>
      <p:grpSpPr>
        <a:xfrm>
          <a:off x="0" y="0"/>
          <a:ext cx="0" cy="0"/>
          <a:chOff x="0" y="0"/>
          <a:chExt cx="0" cy="0"/>
        </a:xfrm>
      </p:grpSpPr>
      <p:sp>
        <p:nvSpPr>
          <p:cNvPr id="3" name="Rectangle 2"/>
          <p:cNvSpPr/>
          <p:nvPr userDrawn="1"/>
        </p:nvSpPr>
        <p:spPr bwMode="gray">
          <a:xfrm>
            <a:off x="432113" y="-1"/>
            <a:ext cx="11330950" cy="2143126"/>
          </a:xfrm>
          <a:prstGeom prst="rect">
            <a:avLst/>
          </a:prstGeom>
          <a:solidFill>
            <a:schemeClr val="bg1">
              <a:alpha val="75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100" b="0" i="0" u="none" strike="noStrike" kern="0" cap="none" spc="0" normalizeH="0" baseline="0" noProof="0">
              <a:ln>
                <a:noFill/>
              </a:ln>
              <a:effectLst/>
              <a:uLnTx/>
              <a:uFillTx/>
              <a:latin typeface="Arial" panose="020B0604020202020204" pitchFamily="34" charset="0"/>
              <a:ea typeface="Arial Unicode MS" pitchFamily="34" charset="-128"/>
              <a:cs typeface="Arial Unicode MS" pitchFamily="34" charset="-128"/>
            </a:endParaRPr>
          </a:p>
        </p:txBody>
      </p:sp>
      <p:sp>
        <p:nvSpPr>
          <p:cNvPr id="2" name="Title 1"/>
          <p:cNvSpPr>
            <a:spLocks noGrp="1"/>
          </p:cNvSpPr>
          <p:nvPr>
            <p:ph type="title" hasCustomPrompt="1"/>
          </p:nvPr>
        </p:nvSpPr>
        <p:spPr>
          <a:xfrm>
            <a:off x="552144" y="324000"/>
            <a:ext cx="11042875" cy="738000"/>
          </a:xfrm>
        </p:spPr>
        <p:txBody>
          <a:bodyPr anchor="t" anchorCtr="0">
            <a:noAutofit/>
          </a:bodyPr>
          <a:lstStyle>
            <a:lvl1pPr>
              <a:defRPr sz="4800">
                <a:solidFill>
                  <a:schemeClr val="tx1"/>
                </a:solidFill>
              </a:defRPr>
            </a:lvl1pPr>
          </a:lstStyle>
          <a:p>
            <a:r>
              <a:rPr lang="en-US" dirty="0"/>
              <a:t>Short Presentation Title</a:t>
            </a:r>
          </a:p>
        </p:txBody>
      </p:sp>
      <p:sp>
        <p:nvSpPr>
          <p:cNvPr id="5" name="Rectangle 4"/>
          <p:cNvSpPr/>
          <p:nvPr userDrawn="1"/>
        </p:nvSpPr>
        <p:spPr bwMode="gray">
          <a:xfrm>
            <a:off x="432113" y="0"/>
            <a:ext cx="11330950" cy="162000"/>
          </a:xfrm>
          <a:prstGeom prst="rect">
            <a:avLst/>
          </a:prstGeom>
          <a:solidFill>
            <a:schemeClr val="accent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err="1">
              <a:ln>
                <a:noFill/>
              </a:ln>
              <a:effectLst/>
              <a:uLnTx/>
              <a:uFillTx/>
              <a:latin typeface="Arial" panose="020B0604020202020204" pitchFamily="34" charset="0"/>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552144" y="1499871"/>
            <a:ext cx="9122375"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Speaker’s Name/Department (delete if not needed)</a:t>
            </a:r>
            <a:br>
              <a:rPr lang="en-US" dirty="0"/>
            </a:br>
            <a:r>
              <a:rPr lang="en-US" dirty="0"/>
              <a:t>Month 00, 2013</a:t>
            </a:r>
          </a:p>
        </p:txBody>
      </p:sp>
    </p:spTree>
    <p:extLst>
      <p:ext uri="{BB962C8B-B14F-4D97-AF65-F5344CB8AC3E}">
        <p14:creationId xmlns:p14="http://schemas.microsoft.com/office/powerpoint/2010/main" val="26317428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Divider Page">
    <p:spTree>
      <p:nvGrpSpPr>
        <p:cNvPr id="1" name=""/>
        <p:cNvGrpSpPr/>
        <p:nvPr/>
      </p:nvGrpSpPr>
      <p:grpSpPr>
        <a:xfrm>
          <a:off x="0" y="0"/>
          <a:ext cx="0" cy="0"/>
          <a:chOff x="0" y="0"/>
          <a:chExt cx="0" cy="0"/>
        </a:xfrm>
      </p:grpSpPr>
      <p:sp>
        <p:nvSpPr>
          <p:cNvPr id="9" name="Rectangle 8"/>
          <p:cNvSpPr/>
          <p:nvPr userDrawn="1"/>
        </p:nvSpPr>
        <p:spPr bwMode="gray">
          <a:xfrm>
            <a:off x="432313" y="1"/>
            <a:ext cx="11330950" cy="2295525"/>
          </a:xfrm>
          <a:prstGeom prst="rect">
            <a:avLst/>
          </a:prstGeom>
          <a:solidFill>
            <a:schemeClr val="accent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a:ln>
                <a:noFill/>
              </a:ln>
              <a:effectLst/>
              <a:uLnTx/>
              <a:uFillTx/>
              <a:latin typeface="Arial" panose="020B0604020202020204" pitchFamily="34" charset="0"/>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432113" y="2444400"/>
            <a:ext cx="11330950" cy="738664"/>
          </a:xfrm>
        </p:spPr>
        <p:txBody>
          <a:bodyPr anchor="t" anchorCtr="0">
            <a:noAutofit/>
          </a:bodyPr>
          <a:lstStyle>
            <a:lvl1pPr>
              <a:defRPr sz="4800" spc="-100" baseline="0">
                <a:solidFill>
                  <a:schemeClr val="tx1"/>
                </a:solidFill>
                <a:latin typeface="Arial" panose="020B0604020202020204" pitchFamily="34" charset="0"/>
              </a:defRPr>
            </a:lvl1pPr>
          </a:lstStyle>
          <a:p>
            <a:r>
              <a:rPr lang="en-US" dirty="0"/>
              <a:t>Divider page</a:t>
            </a:r>
            <a:endParaRPr lang="de-DE" dirty="0"/>
          </a:p>
        </p:txBody>
      </p:sp>
      <p:sp>
        <p:nvSpPr>
          <p:cNvPr id="93" name="Text Placeholder 92"/>
          <p:cNvSpPr>
            <a:spLocks noGrp="1"/>
          </p:cNvSpPr>
          <p:nvPr>
            <p:ph type="body" sz="quarter" idx="10" hasCustomPrompt="1"/>
          </p:nvPr>
        </p:nvSpPr>
        <p:spPr>
          <a:xfrm>
            <a:off x="432113" y="3506401"/>
            <a:ext cx="11331350" cy="620713"/>
          </a:xfrm>
        </p:spPr>
        <p:txBody>
          <a:bodyPr/>
          <a:lstStyle>
            <a:lvl1pPr>
              <a:spcBef>
                <a:spcPts val="1200"/>
              </a:spcBef>
              <a:defRPr sz="1600" b="0"/>
            </a:lvl1pPr>
          </a:lstStyle>
          <a:p>
            <a:r>
              <a:rPr lang="en-US" dirty="0"/>
              <a:t>Subtitle if needed</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113" y="4345650"/>
            <a:ext cx="1970601" cy="288000"/>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4031" y="6083725"/>
            <a:ext cx="1222664" cy="453600"/>
          </a:xfrm>
          <a:prstGeom prst="rect">
            <a:avLst/>
          </a:prstGeom>
        </p:spPr>
      </p:pic>
    </p:spTree>
    <p:extLst>
      <p:ext uri="{BB962C8B-B14F-4D97-AF65-F5344CB8AC3E}">
        <p14:creationId xmlns:p14="http://schemas.microsoft.com/office/powerpoint/2010/main" val="48864007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hite">
    <p:bg>
      <p:bgRef idx="1001">
        <a:schemeClr val="bg1"/>
      </p:bgRef>
    </p:bg>
    <p:spTree>
      <p:nvGrpSpPr>
        <p:cNvPr id="1" name=""/>
        <p:cNvGrpSpPr/>
        <p:nvPr/>
      </p:nvGrpSpPr>
      <p:grpSpPr>
        <a:xfrm>
          <a:off x="0" y="0"/>
          <a:ext cx="0" cy="0"/>
          <a:chOff x="0" y="0"/>
          <a:chExt cx="0" cy="0"/>
        </a:xfrm>
      </p:grpSpPr>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6" name="Speaker"/>
          <p:cNvSpPr>
            <a:spLocks noGrp="1"/>
          </p:cNvSpPr>
          <p:nvPr userDrawn="1">
            <p:ph type="subTitle" idx="1" hasCustomPrompt="1"/>
          </p:nvPr>
        </p:nvSpPr>
        <p:spPr bwMode="black">
          <a:xfrm>
            <a:off x="288000" y="4268503"/>
            <a:ext cx="8595171"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2018</a:t>
            </a:r>
          </a:p>
        </p:txBody>
      </p:sp>
      <p:sp>
        <p:nvSpPr>
          <p:cNvPr id="4" name="Presentation Title"/>
          <p:cNvSpPr>
            <a:spLocks noGrp="1"/>
          </p:cNvSpPr>
          <p:nvPr>
            <p:ph type="title" hasCustomPrompt="1"/>
          </p:nvPr>
        </p:nvSpPr>
        <p:spPr>
          <a:xfrm>
            <a:off x="288000" y="2706317"/>
            <a:ext cx="85968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dirty="0"/>
              <a:t>Presentation Title </a:t>
            </a:r>
            <a:br>
              <a:rPr lang="en-US" sz="3600" dirty="0"/>
            </a:br>
            <a:r>
              <a:rPr lang="en-US" sz="3600" dirty="0"/>
              <a:t>Goes Here and Here.</a:t>
            </a:r>
            <a:endParaRPr lang="de-DE" sz="3600" kern="0" dirty="0" err="1">
              <a:ea typeface="Arial Unicode MS" pitchFamily="34" charset="-128"/>
              <a:cs typeface="Arial Unicode MS" pitchFamily="34" charset="-128"/>
            </a:endParaRPr>
          </a:p>
        </p:txBody>
      </p:sp>
      <p:grpSp>
        <p:nvGrpSpPr>
          <p:cNvPr id="2" name="Hero Motion Band"/>
          <p:cNvGrpSpPr/>
          <p:nvPr userDrawn="1"/>
        </p:nvGrpSpPr>
        <p:grpSpPr>
          <a:xfrm>
            <a:off x="9171173" y="0"/>
            <a:ext cx="3024002" cy="6858000"/>
            <a:chOff x="9171173" y="0"/>
            <a:chExt cx="3024002" cy="6855990"/>
          </a:xfrm>
        </p:grpSpPr>
        <p:sp>
          <p:nvSpPr>
            <p:cNvPr id="17" name="Rectangle SAP Gold"/>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SAP Gold 30%"/>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SAP Gold 60%"/>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pic>
        <p:nvPicPr>
          <p:cNvPr id="10" name="SAP Logo" descr="SAP Logo" titl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pic>
        <p:nvPicPr>
          <p:cNvPr id="11" name="SAP Ariba Logo" descr="SAP Ariba Logo" title="SAP Ariba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1880235"/>
            <a:ext cx="1108174" cy="216000"/>
          </a:xfrm>
          <a:prstGeom prst="rect">
            <a:avLst/>
          </a:prstGeom>
        </p:spPr>
      </p:pic>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6" pos="5597">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bg>
      <p:bgRef idx="1001">
        <a:schemeClr val="bg1"/>
      </p:bgRef>
    </p:bg>
    <p:spTree>
      <p:nvGrpSpPr>
        <p:cNvPr id="1" name=""/>
        <p:cNvGrpSpPr/>
        <p:nvPr/>
      </p:nvGrpSpPr>
      <p:grpSpPr>
        <a:xfrm>
          <a:off x="0" y="0"/>
          <a:ext cx="0" cy="0"/>
          <a:chOff x="0" y="0"/>
          <a:chExt cx="0" cy="0"/>
        </a:xfrm>
      </p:grpSpPr>
      <p:sp>
        <p:nvSpPr>
          <p:cNvPr id="7" name="Pictogram Placeholder"/>
          <p:cNvSpPr>
            <a:spLocks noGrp="1"/>
          </p:cNvSpPr>
          <p:nvPr>
            <p:ph type="pic" sz="quarter" idx="16"/>
          </p:nvPr>
        </p:nvSpPr>
        <p:spPr>
          <a:xfrm>
            <a:off x="6954855" y="963000"/>
            <a:ext cx="4932000" cy="4932000"/>
          </a:xfrm>
        </p:spPr>
        <p:txBody>
          <a:bodyPr/>
          <a:lstStyle/>
          <a:p>
            <a:r>
              <a:rPr lang="en-US"/>
              <a:t>Click icon to add picture</a:t>
            </a:r>
            <a:endParaRPr lang="de-DE" dirty="0"/>
          </a:p>
        </p:txBody>
      </p:sp>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6" name="Speaker"/>
          <p:cNvSpPr>
            <a:spLocks noGrp="1"/>
          </p:cNvSpPr>
          <p:nvPr userDrawn="1">
            <p:ph type="subTitle" idx="1" hasCustomPrompt="1"/>
          </p:nvPr>
        </p:nvSpPr>
        <p:spPr bwMode="black">
          <a:xfrm>
            <a:off x="288001" y="4268503"/>
            <a:ext cx="637343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2018</a:t>
            </a:r>
          </a:p>
        </p:txBody>
      </p:sp>
      <p:sp>
        <p:nvSpPr>
          <p:cNvPr id="8" name="Presentation Title"/>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dirty="0"/>
              <a:t>Presentation Title </a:t>
            </a:r>
            <a:br>
              <a:rPr lang="en-US" sz="3600" dirty="0"/>
            </a:br>
            <a:r>
              <a:rPr lang="en-US" sz="3600" dirty="0"/>
              <a:t>Goes Here and Here.</a:t>
            </a:r>
            <a:endParaRPr lang="de-DE" sz="3600" kern="0" dirty="0" err="1">
              <a:ea typeface="Arial Unicode MS" pitchFamily="34" charset="-128"/>
              <a:cs typeface="Arial Unicode MS" pitchFamily="34" charset="-128"/>
            </a:endParaRPr>
          </a:p>
        </p:txBody>
      </p:sp>
      <p:pic>
        <p:nvPicPr>
          <p:cNvPr id="9" name="SAP Logo" descr="SAP Logo" titl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pic>
        <p:nvPicPr>
          <p:cNvPr id="10" name="SAP Ariba Logo" descr="SAP Ariba Logo" title="SAP Ariba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1880235"/>
            <a:ext cx="1108174" cy="216000"/>
          </a:xfrm>
          <a:prstGeom prst="rect">
            <a:avLst/>
          </a:prstGeom>
        </p:spPr>
      </p:pic>
    </p:spTree>
    <p:extLst>
      <p:ext uri="{BB962C8B-B14F-4D97-AF65-F5344CB8AC3E}">
        <p14:creationId xmlns:p14="http://schemas.microsoft.com/office/powerpoint/2010/main" val="30480462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pos="4196">
          <p15:clr>
            <a:srgbClr val="FBAE40"/>
          </p15:clr>
        </p15:guide>
        <p15:guide id="4" orient="horz" pos="2688">
          <p15:clr>
            <a:srgbClr val="FBAE40"/>
          </p15:clr>
        </p15:guide>
        <p15:guide id="5" orient="horz" pos="2335">
          <p15:clr>
            <a:srgbClr val="FBAE40"/>
          </p15:clr>
        </p15:guide>
        <p15:guide id="6" orient="horz" pos="29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17">
          <p15:clr>
            <a:srgbClr val="FBAE40"/>
          </p15:clr>
        </p15:guide>
        <p15:guide id="2" orient="horz" pos="1020">
          <p15:clr>
            <a:srgbClr val="FBAE40"/>
          </p15:clr>
        </p15:guide>
        <p15:guide id="3" pos="7364">
          <p15:clr>
            <a:srgbClr val="FBAE40"/>
          </p15:clr>
        </p15:guide>
        <p15:guide id="4" orient="horz" pos="316">
          <p15:clr>
            <a:srgbClr val="FBAE40"/>
          </p15:clr>
        </p15:guide>
        <p15:guide id="5" orient="horz" pos="551">
          <p15:clr>
            <a:srgbClr val="FBAE40"/>
          </p15:clr>
        </p15:guide>
        <p15:guide id="6" orient="horz" pos="399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317">
          <p15:clr>
            <a:srgbClr val="FBAE40"/>
          </p15:clr>
        </p15:guide>
        <p15:guide id="2" orient="horz" pos="2160">
          <p15:clr>
            <a:srgbClr val="FBAE40"/>
          </p15:clr>
        </p15:guide>
        <p15:guide id="3" pos="736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bg>
      <p:bgRef idx="1001">
        <a:schemeClr val="bg1"/>
      </p:bgRef>
    </p:bg>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dirty="0"/>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10089852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p15:clr>
            <a:srgbClr val="FBAE40"/>
          </p15:clr>
        </p15:guide>
        <p15:guide id="2" pos="7364">
          <p15:clr>
            <a:srgbClr val="FBAE40"/>
          </p15:clr>
        </p15:guide>
        <p15:guide id="3" pos="317">
          <p15:clr>
            <a:srgbClr val="FBAE40"/>
          </p15:clr>
        </p15:guide>
        <p15:guide id="4" orient="horz" pos="865">
          <p15:clr>
            <a:srgbClr val="FBAE40"/>
          </p15:clr>
        </p15:guide>
        <p15:guide id="5" orient="horz" pos="129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guide id="7" pos="3841" userDrawn="1">
          <p15:clr>
            <a:srgbClr val="FBAE40"/>
          </p15:clr>
        </p15:guide>
        <p15:guide id="8" pos="3553"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4655" y="6559834"/>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10" name="Copyright"/>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2018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userDrawn="1"/>
        </p:nvGrpSpPr>
        <p:grpSpPr>
          <a:xfrm>
            <a:off x="0" y="0"/>
            <a:ext cx="12195175" cy="251942"/>
            <a:chOff x="0" y="0"/>
            <a:chExt cx="12195175" cy="251942"/>
          </a:xfrm>
        </p:grpSpPr>
        <p:sp>
          <p:nvSpPr>
            <p:cNvPr id="12" name="Rectangle SAP Gold"/>
            <p:cNvSpPr/>
            <p:nvPr userDrawn="1"/>
          </p:nvSpPr>
          <p:spPr bwMode="gray">
            <a:xfrm>
              <a:off x="0" y="0"/>
              <a:ext cx="12195175" cy="251942"/>
            </a:xfrm>
            <a:prstGeom prst="rect">
              <a:avLst/>
            </a:prstGeom>
            <a:solidFill>
              <a:schemeClr val="tx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9" name="Secondary Motion Band"/>
            <p:cNvGrpSpPr/>
            <p:nvPr userDrawn="1"/>
          </p:nvGrpSpPr>
          <p:grpSpPr>
            <a:xfrm>
              <a:off x="10682127" y="0"/>
              <a:ext cx="1513048" cy="251942"/>
              <a:chOff x="10682127" y="0"/>
              <a:chExt cx="1513048" cy="252000"/>
            </a:xfrm>
          </p:grpSpPr>
          <p:sp>
            <p:nvSpPr>
              <p:cNvPr id="16" name="Rectangle SAP Gold"/>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7" name="Rectangle SAP Gold 30%"/>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SAP Gold 6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2" r:id="rId1"/>
    <p:sldLayoutId id="2147483776" r:id="rId2"/>
    <p:sldLayoutId id="2147483773" r:id="rId3"/>
    <p:sldLayoutId id="2147483775" r:id="rId4"/>
    <p:sldLayoutId id="2147483741" r:id="rId5"/>
    <p:sldLayoutId id="2147483765" r:id="rId6"/>
    <p:sldLayoutId id="2147483767" r:id="rId7"/>
    <p:sldLayoutId id="2147483743" r:id="rId8"/>
    <p:sldLayoutId id="2147483774" r:id="rId9"/>
    <p:sldLayoutId id="2147483745" r:id="rId10"/>
    <p:sldLayoutId id="2147483760" r:id="rId11"/>
    <p:sldLayoutId id="2147483768" r:id="rId12"/>
    <p:sldLayoutId id="2147483769" r:id="rId13"/>
    <p:sldLayoutId id="2147483770" r:id="rId14"/>
    <p:sldLayoutId id="2147483744" r:id="rId15"/>
    <p:sldLayoutId id="2147483777" r:id="rId16"/>
    <p:sldLayoutId id="2147483757" r:id="rId17"/>
    <p:sldLayoutId id="2147483748" r:id="rId18"/>
    <p:sldLayoutId id="2147483762" r:id="rId19"/>
    <p:sldLayoutId id="2147483771" r:id="rId20"/>
    <p:sldLayoutId id="2147483763" r:id="rId21"/>
    <p:sldLayoutId id="2147483751" r:id="rId22"/>
    <p:sldLayoutId id="2147483753" r:id="rId23"/>
    <p:sldLayoutId id="2147483756" r:id="rId24"/>
    <p:sldLayoutId id="2147483740" r:id="rId25"/>
    <p:sldLayoutId id="2147483754" r:id="rId26"/>
    <p:sldLayoutId id="2147483755" r:id="rId27"/>
    <p:sldLayoutId id="2147483778" r:id="rId28"/>
    <p:sldLayoutId id="2147483779" r:id="rId29"/>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8.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hyperlink" Target="http://server/directory/imagefilename.jpg" TargetMode="External"/><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hyperlink" Target="http://www.manu.com/catalog/product18.htm" TargetMode="External"/><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hyperlink" Target="http://supplier.ariba.com/" TargetMode="External"/><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r>
              <a:rPr lang="en-US" dirty="0"/>
              <a:t>CMS Enabled Realms</a:t>
            </a:r>
          </a:p>
        </p:txBody>
      </p:sp>
      <p:sp>
        <p:nvSpPr>
          <p:cNvPr id="11" name="Presentation Title"/>
          <p:cNvSpPr>
            <a:spLocks noGrp="1"/>
          </p:cNvSpPr>
          <p:nvPr>
            <p:ph type="title"/>
          </p:nvPr>
        </p:nvSpPr>
        <p:spPr bwMode="gray"/>
        <p:txBody>
          <a:bodyPr/>
          <a:lstStyle/>
          <a:p>
            <a:r>
              <a:rPr lang="en-US" dirty="0"/>
              <a:t>Creating and Publishing Static</a:t>
            </a:r>
            <a:br>
              <a:rPr lang="en-US" dirty="0"/>
            </a:br>
            <a:r>
              <a:rPr lang="en-US" dirty="0"/>
              <a:t>Catalogs for </a:t>
            </a:r>
            <a:r>
              <a:rPr lang="en-US" dirty="0">
                <a:solidFill>
                  <a:schemeClr val="accent1"/>
                </a:solidFill>
              </a:rPr>
              <a:t>LAUSD</a:t>
            </a:r>
            <a:endParaRPr lang="de-DE" dirty="0">
              <a:solidFill>
                <a:schemeClr val="accent1"/>
              </a:solidFill>
            </a:endParaRPr>
          </a:p>
        </p:txBody>
      </p:sp>
    </p:spTree>
    <p:extLst>
      <p:ext uri="{BB962C8B-B14F-4D97-AF65-F5344CB8AC3E}">
        <p14:creationId xmlns:p14="http://schemas.microsoft.com/office/powerpoint/2010/main" val="3316874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 name="Picture 10" descr="C:\Users\i837236\AppData\Local\Temp\SNAGHTML29aa3939.PNG">
            <a:extLst>
              <a:ext uri="{FF2B5EF4-FFF2-40B4-BE49-F238E27FC236}">
                <a16:creationId xmlns:a16="http://schemas.microsoft.com/office/drawing/2014/main" id="{B7E92F53-65B4-4BC8-A87C-B2681452A7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126" y="1931502"/>
            <a:ext cx="4000000" cy="128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i837236\AppData\Local\Temp\SNAGHTML29a60be3.PNG">
            <a:extLst>
              <a:ext uri="{FF2B5EF4-FFF2-40B4-BE49-F238E27FC236}">
                <a16:creationId xmlns:a16="http://schemas.microsoft.com/office/drawing/2014/main" id="{7AC1540C-2865-40A6-A57E-9C582677C2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045" y="3360206"/>
            <a:ext cx="4228571" cy="130285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i837236\AppData\Local\Temp\SNAGHTML29a445a9.PNG">
            <a:extLst>
              <a:ext uri="{FF2B5EF4-FFF2-40B4-BE49-F238E27FC236}">
                <a16:creationId xmlns:a16="http://schemas.microsoft.com/office/drawing/2014/main" id="{17A662D4-E87D-490D-9D54-4603457F71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122" y="4814212"/>
            <a:ext cx="5874286" cy="106285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noProof="0" dirty="0">
                <a:latin typeface="+mj-lt"/>
              </a:rPr>
              <a:t>Creating a CIF Catalog</a:t>
            </a:r>
          </a:p>
        </p:txBody>
      </p:sp>
      <p:sp>
        <p:nvSpPr>
          <p:cNvPr id="12" name="Content Placeholder 2"/>
          <p:cNvSpPr txBox="1">
            <a:spLocks/>
          </p:cNvSpPr>
          <p:nvPr/>
        </p:nvSpPr>
        <p:spPr>
          <a:xfrm>
            <a:off x="43554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dirty="0">
                <a:solidFill>
                  <a:schemeClr val="accent1"/>
                </a:solidFill>
                <a:latin typeface="Arial" panose="020B0604020202020204" pitchFamily="34" charset="0"/>
              </a:rPr>
              <a:t>The Items Tab</a:t>
            </a:r>
          </a:p>
        </p:txBody>
      </p:sp>
      <p:sp>
        <p:nvSpPr>
          <p:cNvPr id="7" name="Content Placeholder 2"/>
          <p:cNvSpPr>
            <a:spLocks noGrp="1"/>
          </p:cNvSpPr>
          <p:nvPr>
            <p:ph type="body" sz="quarter" idx="10"/>
          </p:nvPr>
        </p:nvSpPr>
        <p:spPr>
          <a:xfrm>
            <a:off x="6097587" y="1983182"/>
            <a:ext cx="5592763" cy="2407186"/>
          </a:xfrm>
          <a:prstGeom prst="rect">
            <a:avLst/>
          </a:prstGeom>
        </p:spPr>
        <p:txBody>
          <a:bodyPr/>
          <a:lstStyle/>
          <a:p>
            <a:pPr marL="228600" indent="-228600">
              <a:lnSpc>
                <a:spcPts val="2300"/>
              </a:lnSpc>
              <a:spcBef>
                <a:spcPts val="0"/>
              </a:spcBef>
              <a:spcAft>
                <a:spcPts val="900"/>
              </a:spcAft>
              <a:buSzPct val="100000"/>
              <a:buFont typeface="Wingdings" pitchFamily="2" charset="2"/>
              <a:buChar char="§"/>
            </a:pPr>
            <a:r>
              <a:rPr lang="en-US" sz="2200" dirty="0"/>
              <a:t>Fields in the Items tab can be </a:t>
            </a:r>
            <a:r>
              <a:rPr lang="en-US" sz="2200" b="1" dirty="0"/>
              <a:t>simple</a:t>
            </a:r>
            <a:r>
              <a:rPr lang="en-US" sz="2200" dirty="0"/>
              <a:t> or </a:t>
            </a:r>
            <a:r>
              <a:rPr lang="en-US" sz="2200" b="1" dirty="0"/>
              <a:t>compound</a:t>
            </a:r>
            <a:endParaRPr lang="en-US" sz="2200" b="1" dirty="0">
              <a:solidFill>
                <a:schemeClr val="accent1"/>
              </a:solidFill>
            </a:endParaRPr>
          </a:p>
        </p:txBody>
      </p:sp>
      <p:sp>
        <p:nvSpPr>
          <p:cNvPr id="3" name="TextBox 2"/>
          <p:cNvSpPr txBox="1"/>
          <p:nvPr/>
        </p:nvSpPr>
        <p:spPr>
          <a:xfrm>
            <a:off x="6605404" y="3360207"/>
            <a:ext cx="3962623" cy="692497"/>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These are samples of simple fields</a:t>
            </a:r>
          </a:p>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These are samples of compound fields</a:t>
            </a:r>
          </a:p>
        </p:txBody>
      </p:sp>
      <p:cxnSp>
        <p:nvCxnSpPr>
          <p:cNvPr id="5" name="Straight Connector 4"/>
          <p:cNvCxnSpPr>
            <a:cxnSpLocks/>
          </p:cNvCxnSpPr>
          <p:nvPr/>
        </p:nvCxnSpPr>
        <p:spPr>
          <a:xfrm>
            <a:off x="4040777" y="2264229"/>
            <a:ext cx="2500187" cy="1220531"/>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p:nvCxnSpPr>
        <p:spPr>
          <a:xfrm>
            <a:off x="4295845" y="3524723"/>
            <a:ext cx="2245119" cy="407799"/>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5099014" y="3998303"/>
            <a:ext cx="1452446" cy="944306"/>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9341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C:\Users\i837236\AppData\Local\Temp\SNAGHTML29a445a9.PNG">
            <a:extLst>
              <a:ext uri="{FF2B5EF4-FFF2-40B4-BE49-F238E27FC236}">
                <a16:creationId xmlns:a16="http://schemas.microsoft.com/office/drawing/2014/main" id="{515FEE43-D305-446D-9705-225745A839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924" y="4470290"/>
            <a:ext cx="5874286" cy="106285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i837236\AppData\Local\Temp\SNAGHTML29a60be3.PNG">
            <a:extLst>
              <a:ext uri="{FF2B5EF4-FFF2-40B4-BE49-F238E27FC236}">
                <a16:creationId xmlns:a16="http://schemas.microsoft.com/office/drawing/2014/main" id="{F84CE1AA-ECEA-416C-B420-603B3E6120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924" y="3032548"/>
            <a:ext cx="4228571" cy="1302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C:\Users\i837236\AppData\Local\Temp\SNAGHTML29aa3939.PNG">
            <a:extLst>
              <a:ext uri="{FF2B5EF4-FFF2-40B4-BE49-F238E27FC236}">
                <a16:creationId xmlns:a16="http://schemas.microsoft.com/office/drawing/2014/main" id="{19029999-3468-4103-A3E1-33548F1A08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650" y="1617663"/>
            <a:ext cx="4000000" cy="1280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noProof="0" dirty="0">
                <a:latin typeface="+mj-lt"/>
              </a:rPr>
              <a:t>Creating a CIF Catalog</a:t>
            </a:r>
          </a:p>
        </p:txBody>
      </p:sp>
      <p:sp>
        <p:nvSpPr>
          <p:cNvPr id="7" name="Content Placeholder 2"/>
          <p:cNvSpPr>
            <a:spLocks noGrp="1"/>
          </p:cNvSpPr>
          <p:nvPr>
            <p:ph type="body" sz="quarter" idx="10"/>
          </p:nvPr>
        </p:nvSpPr>
        <p:spPr>
          <a:xfrm>
            <a:off x="6082997" y="1792166"/>
            <a:ext cx="5592762" cy="697437"/>
          </a:xfrm>
          <a:prstGeom prst="rect">
            <a:avLst/>
          </a:prstGeom>
        </p:spPr>
        <p:txBody>
          <a:bodyPr/>
          <a:lstStyle/>
          <a:p>
            <a:pPr marL="228600" indent="-228600">
              <a:lnSpc>
                <a:spcPts val="2300"/>
              </a:lnSpc>
              <a:spcBef>
                <a:spcPts val="0"/>
              </a:spcBef>
              <a:spcAft>
                <a:spcPts val="900"/>
              </a:spcAft>
              <a:buSzPct val="100000"/>
              <a:buFont typeface="Wingdings" pitchFamily="2" charset="2"/>
              <a:buChar char="§"/>
            </a:pPr>
            <a:r>
              <a:rPr lang="en-US" sz="2200" b="1" dirty="0"/>
              <a:t>Simple</a:t>
            </a:r>
            <a:r>
              <a:rPr lang="en-US" sz="2200" dirty="0"/>
              <a:t> fields are color coded as to their requirements designation</a:t>
            </a:r>
            <a:endParaRPr lang="en-US" sz="2200" b="1" dirty="0">
              <a:solidFill>
                <a:schemeClr val="accent1"/>
              </a:solidFill>
            </a:endParaRPr>
          </a:p>
        </p:txBody>
      </p:sp>
      <p:sp>
        <p:nvSpPr>
          <p:cNvPr id="4" name="Rectangle 3"/>
          <p:cNvSpPr/>
          <p:nvPr/>
        </p:nvSpPr>
        <p:spPr>
          <a:xfrm>
            <a:off x="5995444" y="3065922"/>
            <a:ext cx="5917155" cy="977191"/>
          </a:xfrm>
          <a:prstGeom prst="rect">
            <a:avLst/>
          </a:prstGeom>
        </p:spPr>
        <p:txBody>
          <a:bodyPr wrap="square">
            <a:spAutoFit/>
          </a:bodyPr>
          <a:lstStyle/>
          <a:p>
            <a:pPr marL="228600" indent="-228600">
              <a:lnSpc>
                <a:spcPts val="2300"/>
              </a:lnSpc>
              <a:spcBef>
                <a:spcPts val="0"/>
              </a:spcBef>
              <a:spcAft>
                <a:spcPts val="900"/>
              </a:spcAft>
              <a:buClr>
                <a:schemeClr val="accent1"/>
              </a:buClr>
              <a:buSzPct val="100000"/>
              <a:buFont typeface="Wingdings" pitchFamily="2" charset="2"/>
              <a:buChar char="§"/>
            </a:pPr>
            <a:r>
              <a:rPr lang="en-US" sz="2200" dirty="0"/>
              <a:t>For </a:t>
            </a:r>
            <a:r>
              <a:rPr lang="en-US" sz="2200" b="1" dirty="0"/>
              <a:t>Compound</a:t>
            </a:r>
            <a:r>
              <a:rPr lang="en-US" sz="2200" dirty="0"/>
              <a:t> fields, the designation for whether or not the field is required is at </a:t>
            </a:r>
            <a:r>
              <a:rPr lang="en-US" sz="2200" b="1" dirty="0"/>
              <a:t>both</a:t>
            </a:r>
            <a:r>
              <a:rPr lang="en-US" sz="2200" dirty="0"/>
              <a:t> the </a:t>
            </a:r>
            <a:r>
              <a:rPr lang="en-US" sz="2200" b="1" dirty="0"/>
              <a:t>Header</a:t>
            </a:r>
            <a:r>
              <a:rPr lang="en-US" sz="2200" dirty="0"/>
              <a:t> </a:t>
            </a:r>
            <a:r>
              <a:rPr lang="en-US" sz="2200" spc="40" dirty="0"/>
              <a:t>and</a:t>
            </a:r>
            <a:r>
              <a:rPr lang="en-US" sz="2200" dirty="0"/>
              <a:t> </a:t>
            </a:r>
            <a:r>
              <a:rPr lang="en-US" sz="2200" b="1" dirty="0"/>
              <a:t>Detail</a:t>
            </a:r>
            <a:r>
              <a:rPr lang="en-US" sz="2200" dirty="0"/>
              <a:t> </a:t>
            </a:r>
            <a:r>
              <a:rPr lang="en-US" sz="2200" spc="-50" dirty="0"/>
              <a:t>level</a:t>
            </a:r>
            <a:r>
              <a:rPr lang="en-US" sz="2200" spc="-90" dirty="0"/>
              <a:t> of the field</a:t>
            </a:r>
          </a:p>
        </p:txBody>
      </p:sp>
      <p:sp>
        <p:nvSpPr>
          <p:cNvPr id="14" name="TextBox 13"/>
          <p:cNvSpPr txBox="1"/>
          <p:nvPr/>
        </p:nvSpPr>
        <p:spPr>
          <a:xfrm>
            <a:off x="7563337" y="4589255"/>
            <a:ext cx="4139546" cy="124649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The field </a:t>
            </a:r>
            <a:r>
              <a:rPr lang="en-US" sz="1800" b="1" kern="0" dirty="0">
                <a:ea typeface="Arial Unicode MS" pitchFamily="34" charset="-128"/>
                <a:cs typeface="Arial Unicode MS" pitchFamily="34" charset="-128"/>
              </a:rPr>
              <a:t>Attachments-1</a:t>
            </a:r>
            <a:r>
              <a:rPr lang="en-US" sz="1800" kern="0" dirty="0">
                <a:ea typeface="Arial Unicode MS" pitchFamily="34" charset="-128"/>
                <a:cs typeface="Arial Unicode MS" pitchFamily="34" charset="-128"/>
              </a:rPr>
              <a:t> is optional</a:t>
            </a:r>
          </a:p>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However, if you do use the field, then you must provide a </a:t>
            </a:r>
            <a:r>
              <a:rPr lang="en-US" sz="1800" b="1" kern="0" dirty="0">
                <a:ea typeface="Arial Unicode MS" pitchFamily="34" charset="-128"/>
                <a:cs typeface="Arial Unicode MS" pitchFamily="34" charset="-128"/>
              </a:rPr>
              <a:t>Source</a:t>
            </a:r>
            <a:r>
              <a:rPr lang="en-US" sz="1800" kern="0" dirty="0">
                <a:ea typeface="Arial Unicode MS" pitchFamily="34" charset="-128"/>
                <a:cs typeface="Arial Unicode MS" pitchFamily="34" charset="-128"/>
              </a:rPr>
              <a:t> and </a:t>
            </a:r>
            <a:r>
              <a:rPr lang="en-US" sz="1800" b="1" kern="0" dirty="0">
                <a:ea typeface="Arial Unicode MS" pitchFamily="34" charset="-128"/>
                <a:cs typeface="Arial Unicode MS" pitchFamily="34" charset="-128"/>
              </a:rPr>
              <a:t>Description</a:t>
            </a:r>
            <a:r>
              <a:rPr lang="en-US" sz="1800" kern="0" dirty="0">
                <a:ea typeface="Arial Unicode MS" pitchFamily="34" charset="-128"/>
                <a:cs typeface="Arial Unicode MS" pitchFamily="34" charset="-128"/>
              </a:rPr>
              <a:t> value</a:t>
            </a:r>
          </a:p>
        </p:txBody>
      </p:sp>
      <p:cxnSp>
        <p:nvCxnSpPr>
          <p:cNvPr id="15" name="Straight Connector 14"/>
          <p:cNvCxnSpPr>
            <a:cxnSpLocks/>
          </p:cNvCxnSpPr>
          <p:nvPr/>
        </p:nvCxnSpPr>
        <p:spPr>
          <a:xfrm>
            <a:off x="4316300" y="3213710"/>
            <a:ext cx="643010" cy="435285"/>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cxnSpLocks/>
          </p:cNvCxnSpPr>
          <p:nvPr/>
        </p:nvCxnSpPr>
        <p:spPr>
          <a:xfrm>
            <a:off x="2943497" y="4814624"/>
            <a:ext cx="4500492" cy="575858"/>
          </a:xfrm>
          <a:prstGeom prst="line">
            <a:avLst/>
          </a:prstGeom>
          <a:ln w="22225">
            <a:solidFill>
              <a:srgbClr val="F796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cxnSpLocks/>
          </p:cNvCxnSpPr>
          <p:nvPr/>
        </p:nvCxnSpPr>
        <p:spPr>
          <a:xfrm>
            <a:off x="5850571" y="4814624"/>
            <a:ext cx="1593418" cy="575858"/>
          </a:xfrm>
          <a:prstGeom prst="line">
            <a:avLst/>
          </a:prstGeom>
          <a:ln w="22225">
            <a:solidFill>
              <a:srgbClr val="F796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bwMode="gray">
          <a:xfrm>
            <a:off x="2875789" y="1615194"/>
            <a:ext cx="1295615" cy="466155"/>
          </a:xfrm>
          <a:prstGeom prst="rect">
            <a:avLst/>
          </a:prstGeom>
          <a:noFill/>
          <a:ln w="22225"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p:nvSpPr>
        <p:spPr>
          <a:xfrm>
            <a:off x="4909288" y="3457761"/>
            <a:ext cx="941283" cy="369332"/>
          </a:xfrm>
          <a:prstGeom prst="rect">
            <a:avLst/>
          </a:prstGeom>
        </p:spPr>
        <p:txBody>
          <a:bodyPr wrap="none">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Header</a:t>
            </a:r>
          </a:p>
        </p:txBody>
      </p:sp>
      <p:sp>
        <p:nvSpPr>
          <p:cNvPr id="27" name="Rectangle 26"/>
          <p:cNvSpPr/>
          <p:nvPr/>
        </p:nvSpPr>
        <p:spPr>
          <a:xfrm>
            <a:off x="4922562" y="3952735"/>
            <a:ext cx="774571" cy="369332"/>
          </a:xfrm>
          <a:prstGeom prst="rect">
            <a:avLst/>
          </a:prstGeom>
        </p:spPr>
        <p:txBody>
          <a:bodyPr wrap="none">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Detail</a:t>
            </a:r>
          </a:p>
        </p:txBody>
      </p:sp>
      <p:cxnSp>
        <p:nvCxnSpPr>
          <p:cNvPr id="28" name="Straight Connector 27"/>
          <p:cNvCxnSpPr/>
          <p:nvPr/>
        </p:nvCxnSpPr>
        <p:spPr>
          <a:xfrm>
            <a:off x="4117977" y="4606308"/>
            <a:ext cx="3326012" cy="118435"/>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cxnSpLocks/>
            <a:endCxn id="27" idx="1"/>
          </p:cNvCxnSpPr>
          <p:nvPr/>
        </p:nvCxnSpPr>
        <p:spPr>
          <a:xfrm>
            <a:off x="4288689" y="3402913"/>
            <a:ext cx="633873" cy="734488"/>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cxnSpLocks/>
          </p:cNvCxnSpPr>
          <p:nvPr/>
        </p:nvCxnSpPr>
        <p:spPr>
          <a:xfrm>
            <a:off x="3280166" y="3402913"/>
            <a:ext cx="1655887" cy="737076"/>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9462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922463"/>
            <a:ext cx="6050089" cy="4462760"/>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Supplier ID - Required</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If the Header is set to “</a:t>
            </a:r>
            <a:r>
              <a:rPr lang="en-US" sz="1200" dirty="0" err="1">
                <a:latin typeface="Arial Narrow" panose="020B0606020202030204" pitchFamily="34" charset="0"/>
              </a:rPr>
              <a:t>NetworkID</a:t>
            </a:r>
            <a:r>
              <a:rPr lang="en-US" sz="1200" dirty="0">
                <a:latin typeface="Arial Narrow" panose="020B0606020202030204" pitchFamily="34" charset="0"/>
              </a:rPr>
              <a:t>”, then enter the Supplier’s Ariba Network ID, otherwise the appropriate value for the Domain used—DUNS, </a:t>
            </a:r>
            <a:r>
              <a:rPr lang="en-US" sz="1200" dirty="0" err="1">
                <a:latin typeface="Arial Narrow" panose="020B0606020202030204" pitchFamily="34" charset="0"/>
              </a:rPr>
              <a:t>buyersystemid</a:t>
            </a:r>
            <a:r>
              <a:rPr lang="en-US" sz="1200" dirty="0">
                <a:latin typeface="Arial Narrow" panose="020B0606020202030204" pitchFamily="34" charset="0"/>
              </a:rPr>
              <a:t>, etc. Ask your Catalog Expert if you have questions  </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200"/>
              </a:spcAft>
              <a:defRPr/>
            </a:pPr>
            <a:r>
              <a:rPr lang="fr-FR" sz="1200" b="1" i="1" dirty="0" err="1">
                <a:latin typeface="Arial Narrow" panose="020B0606020202030204" pitchFamily="34" charset="0"/>
              </a:rPr>
              <a:t>Example</a:t>
            </a:r>
            <a:r>
              <a:rPr lang="fr-FR" sz="1200" b="1" i="1" dirty="0">
                <a:latin typeface="Arial Narrow" panose="020B0606020202030204" pitchFamily="34" charset="0"/>
              </a:rPr>
              <a:t>: </a:t>
            </a:r>
            <a:r>
              <a:rPr lang="en-US" sz="1200" dirty="0">
                <a:latin typeface="Arial Narrow" panose="020B0606020202030204" pitchFamily="34" charset="0"/>
              </a:rPr>
              <a:t>AN09067477712</a:t>
            </a:r>
          </a:p>
          <a:p>
            <a:pPr marL="171450">
              <a:lnSpc>
                <a:spcPts val="1300"/>
              </a:lnSpc>
              <a:spcAft>
                <a:spcPts val="1200"/>
              </a:spcAft>
              <a:defRPr/>
            </a:pPr>
            <a:r>
              <a:rPr lang="en-US" sz="1200" i="1" dirty="0">
                <a:latin typeface="Arial Narrow" panose="020B0606020202030204" pitchFamily="34" charset="0"/>
              </a:rPr>
              <a:t>Note: </a:t>
            </a:r>
            <a:r>
              <a:rPr lang="en-US" sz="1200" dirty="0">
                <a:latin typeface="Arial Narrow" panose="020B0606020202030204" pitchFamily="34" charset="0"/>
              </a:rPr>
              <a:t>If you publish the Catalog in your test account, add a suffix –T to your ANID or DUNS number like this: AN09067477712-T</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Supplier Part ID - Required </a:t>
            </a:r>
            <a:r>
              <a:rPr lang="en-US" sz="1400" dirty="0">
                <a:solidFill>
                  <a:srgbClr val="FF0000"/>
                </a:solidFill>
                <a:latin typeface="Arial Narrow" panose="020B0606020202030204" pitchFamily="34" charset="0"/>
              </a:rPr>
              <a:t> </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Part Number used by the Supplier. </a:t>
            </a:r>
            <a:r>
              <a:rPr lang="fr-FR" sz="1200" dirty="0">
                <a:latin typeface="Arial Narrow" panose="020B0606020202030204" pitchFamily="34" charset="0"/>
              </a:rPr>
              <a:t>The Part </a:t>
            </a:r>
            <a:r>
              <a:rPr lang="fr-FR" sz="1200" dirty="0" err="1">
                <a:latin typeface="Arial Narrow" panose="020B0606020202030204" pitchFamily="34" charset="0"/>
              </a:rPr>
              <a:t>Number</a:t>
            </a:r>
            <a:r>
              <a:rPr lang="fr-FR" sz="1200" dirty="0">
                <a:latin typeface="Arial Narrow" panose="020B0606020202030204" pitchFamily="34" charset="0"/>
              </a:rPr>
              <a:t> must </a:t>
            </a:r>
            <a:r>
              <a:rPr lang="fr-FR" sz="1200" dirty="0" err="1">
                <a:latin typeface="Arial Narrow" panose="020B0606020202030204" pitchFamily="34" charset="0"/>
              </a:rPr>
              <a:t>be</a:t>
            </a:r>
            <a:r>
              <a:rPr lang="fr-FR" sz="1200" dirty="0">
                <a:latin typeface="Arial Narrow" panose="020B0606020202030204" pitchFamily="34" charset="0"/>
              </a:rPr>
              <a:t> unique for </a:t>
            </a:r>
            <a:r>
              <a:rPr lang="fr-FR" sz="1200" dirty="0" err="1">
                <a:latin typeface="Arial Narrow" panose="020B0606020202030204" pitchFamily="34" charset="0"/>
              </a:rPr>
              <a:t>each</a:t>
            </a:r>
            <a:r>
              <a:rPr lang="fr-FR" sz="1200" dirty="0">
                <a:latin typeface="Arial Narrow" panose="020B0606020202030204" pitchFamily="34" charset="0"/>
              </a:rPr>
              <a:t> item in the </a:t>
            </a:r>
            <a:r>
              <a:rPr lang="fr-FR" sz="1200" dirty="0" err="1">
                <a:latin typeface="Arial Narrow" panose="020B0606020202030204" pitchFamily="34" charset="0"/>
              </a:rPr>
              <a:t>Catalog</a:t>
            </a:r>
            <a:r>
              <a:rPr lang="fr-FR" sz="1200" dirty="0">
                <a:latin typeface="Arial Narrow" panose="020B0606020202030204" pitchFamily="34" charset="0"/>
              </a:rPr>
              <a:t>.</a:t>
            </a:r>
            <a:endParaRPr lang="en-US"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2772882</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Item Description - Required</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Description of the product or service. Make your </a:t>
            </a:r>
            <a:r>
              <a:rPr lang="fr-FR" sz="1200" dirty="0">
                <a:latin typeface="Arial Narrow" panose="020B0606020202030204" pitchFamily="34" charset="0"/>
              </a:rPr>
              <a:t>descriptions as </a:t>
            </a:r>
            <a:r>
              <a:rPr lang="fr-FR" sz="1200" dirty="0" err="1">
                <a:latin typeface="Arial Narrow" panose="020B0606020202030204" pitchFamily="34" charset="0"/>
              </a:rPr>
              <a:t>clear</a:t>
            </a:r>
            <a:r>
              <a:rPr lang="fr-FR" sz="1200" dirty="0">
                <a:latin typeface="Arial Narrow" panose="020B0606020202030204" pitchFamily="34" charset="0"/>
              </a:rPr>
              <a:t> and </a:t>
            </a:r>
            <a:r>
              <a:rPr lang="fr-FR" sz="1200" dirty="0" err="1">
                <a:latin typeface="Arial Narrow" panose="020B0606020202030204" pitchFamily="34" charset="0"/>
              </a:rPr>
              <a:t>complete</a:t>
            </a:r>
            <a:r>
              <a:rPr lang="fr-FR" sz="1200" dirty="0">
                <a:latin typeface="Arial Narrow" panose="020B0606020202030204" pitchFamily="34" charset="0"/>
              </a:rPr>
              <a:t> as possible (Item type, brand, model, </a:t>
            </a:r>
            <a:r>
              <a:rPr lang="fr-FR" sz="1200" dirty="0" err="1">
                <a:latin typeface="Arial Narrow" panose="020B0606020202030204" pitchFamily="34" charset="0"/>
              </a:rPr>
              <a:t>color</a:t>
            </a:r>
            <a:r>
              <a:rPr lang="fr-FR" sz="1200" dirty="0">
                <a:latin typeface="Arial Narrow" panose="020B0606020202030204" pitchFamily="34" charset="0"/>
              </a:rPr>
              <a:t>, etc.)</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2000</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Printer, Laser, A4, Epson Stylus Color 740</a:t>
            </a:r>
          </a:p>
          <a:p>
            <a:pPr marL="171450">
              <a:lnSpc>
                <a:spcPts val="1300"/>
              </a:lnSpc>
              <a:spcAft>
                <a:spcPts val="1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sp>
        <p:nvSpPr>
          <p:cNvPr id="7" name="Content Placeholder 2"/>
          <p:cNvSpPr txBox="1">
            <a:spLocks/>
          </p:cNvSpPr>
          <p:nvPr/>
        </p:nvSpPr>
        <p:spPr>
          <a:xfrm>
            <a:off x="43554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dirty="0">
                <a:solidFill>
                  <a:schemeClr val="accent1"/>
                </a:solidFill>
                <a:latin typeface="Arial" panose="020B0604020202020204" pitchFamily="34" charset="0"/>
              </a:rPr>
              <a:t>The Items Tab</a:t>
            </a:r>
          </a:p>
        </p:txBody>
      </p:sp>
      <p:pic>
        <p:nvPicPr>
          <p:cNvPr id="6" name="Picture 5">
            <a:extLst>
              <a:ext uri="{FF2B5EF4-FFF2-40B4-BE49-F238E27FC236}">
                <a16:creationId xmlns:a16="http://schemas.microsoft.com/office/drawing/2014/main" id="{A0EDAB4A-9DE6-4631-A946-01F9CBF50FA9}"/>
              </a:ext>
            </a:extLst>
          </p:cNvPr>
          <p:cNvPicPr>
            <a:picLocks noChangeAspect="1"/>
          </p:cNvPicPr>
          <p:nvPr/>
        </p:nvPicPr>
        <p:blipFill>
          <a:blip r:embed="rId3"/>
          <a:stretch>
            <a:fillRect/>
          </a:stretch>
        </p:blipFill>
        <p:spPr>
          <a:xfrm>
            <a:off x="2103038" y="2117916"/>
            <a:ext cx="1309694" cy="1231890"/>
          </a:xfrm>
          <a:prstGeom prst="rect">
            <a:avLst/>
          </a:prstGeom>
        </p:spPr>
      </p:pic>
      <p:pic>
        <p:nvPicPr>
          <p:cNvPr id="10" name="Picture 9">
            <a:extLst>
              <a:ext uri="{FF2B5EF4-FFF2-40B4-BE49-F238E27FC236}">
                <a16:creationId xmlns:a16="http://schemas.microsoft.com/office/drawing/2014/main" id="{56443450-CE7A-4C57-8652-5B10D10826F8}"/>
              </a:ext>
            </a:extLst>
          </p:cNvPr>
          <p:cNvPicPr>
            <a:picLocks noChangeAspect="1"/>
          </p:cNvPicPr>
          <p:nvPr/>
        </p:nvPicPr>
        <p:blipFill>
          <a:blip r:embed="rId4"/>
          <a:stretch>
            <a:fillRect/>
          </a:stretch>
        </p:blipFill>
        <p:spPr>
          <a:xfrm>
            <a:off x="2082593" y="3686175"/>
            <a:ext cx="1330139" cy="1231890"/>
          </a:xfrm>
          <a:prstGeom prst="rect">
            <a:avLst/>
          </a:prstGeom>
        </p:spPr>
      </p:pic>
      <p:pic>
        <p:nvPicPr>
          <p:cNvPr id="11" name="Picture 10">
            <a:extLst>
              <a:ext uri="{FF2B5EF4-FFF2-40B4-BE49-F238E27FC236}">
                <a16:creationId xmlns:a16="http://schemas.microsoft.com/office/drawing/2014/main" id="{3031CB6A-886C-45F8-A00A-682DF64FF513}"/>
              </a:ext>
            </a:extLst>
          </p:cNvPr>
          <p:cNvPicPr>
            <a:picLocks noChangeAspect="1"/>
          </p:cNvPicPr>
          <p:nvPr/>
        </p:nvPicPr>
        <p:blipFill>
          <a:blip r:embed="rId5"/>
          <a:stretch>
            <a:fillRect/>
          </a:stretch>
        </p:blipFill>
        <p:spPr>
          <a:xfrm>
            <a:off x="1045092" y="5254434"/>
            <a:ext cx="3481468" cy="764462"/>
          </a:xfrm>
          <a:prstGeom prst="rect">
            <a:avLst/>
          </a:prstGeom>
        </p:spPr>
      </p:pic>
    </p:spTree>
    <p:extLst>
      <p:ext uri="{BB962C8B-B14F-4D97-AF65-F5344CB8AC3E}">
        <p14:creationId xmlns:p14="http://schemas.microsoft.com/office/powerpoint/2010/main" val="12387402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27188"/>
            <a:ext cx="6050089" cy="4347344"/>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Unit Price - Required</a:t>
            </a:r>
          </a:p>
          <a:p>
            <a:pPr marL="171450">
              <a:lnSpc>
                <a:spcPts val="1300"/>
              </a:lnSpc>
              <a:spcAft>
                <a:spcPts val="200"/>
              </a:spcAft>
              <a:defRPr/>
            </a:pPr>
            <a:r>
              <a:rPr lang="en-US" sz="1200" b="1" i="1" dirty="0">
                <a:latin typeface="Arial Narrow" panose="020B0606020202030204" pitchFamily="34" charset="0"/>
              </a:rPr>
              <a:t>Description: </a:t>
            </a:r>
            <a:r>
              <a:rPr lang="fr-FR" sz="1200" dirty="0">
                <a:latin typeface="Arial Narrow" panose="020B0606020202030204" pitchFamily="34" charset="0"/>
              </a:rPr>
              <a:t>Customer-</a:t>
            </a:r>
            <a:r>
              <a:rPr lang="fr-FR" sz="1200" dirty="0" err="1">
                <a:latin typeface="Arial Narrow" panose="020B0606020202030204" pitchFamily="34" charset="0"/>
              </a:rPr>
              <a:t>specific</a:t>
            </a:r>
            <a:r>
              <a:rPr lang="fr-FR" sz="1200" dirty="0">
                <a:latin typeface="Arial Narrow" panose="020B0606020202030204" pitchFamily="34" charset="0"/>
              </a:rPr>
              <a:t> </a:t>
            </a:r>
            <a:r>
              <a:rPr lang="fr-FR" sz="1200" dirty="0" err="1">
                <a:latin typeface="Arial Narrow" panose="020B0606020202030204" pitchFamily="34" charset="0"/>
              </a:rPr>
              <a:t>price</a:t>
            </a:r>
            <a:endParaRPr lang="fr-FR"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4.32 or 1234.78</a:t>
            </a:r>
          </a:p>
          <a:p>
            <a:pPr marL="171450">
              <a:lnSpc>
                <a:spcPts val="1300"/>
              </a:lnSpc>
              <a:spcAft>
                <a:spcPts val="1200"/>
              </a:spcAft>
              <a:defRPr/>
            </a:pPr>
            <a:r>
              <a:rPr lang="en-US" sz="1200" i="1" dirty="0">
                <a:latin typeface="Arial Narrow" panose="020B0606020202030204" pitchFamily="34" charset="0"/>
              </a:rPr>
              <a:t>Note: </a:t>
            </a:r>
            <a:r>
              <a:rPr lang="fr-FR" sz="1200" dirty="0">
                <a:latin typeface="Arial Narrow" panose="020B0606020202030204" pitchFamily="34" charset="0"/>
              </a:rPr>
              <a:t>To </a:t>
            </a:r>
            <a:r>
              <a:rPr lang="fr-FR" sz="1200" dirty="0" err="1">
                <a:latin typeface="Arial Narrow" panose="020B0606020202030204" pitchFamily="34" charset="0"/>
              </a:rPr>
              <a:t>separate</a:t>
            </a:r>
            <a:r>
              <a:rPr lang="fr-FR" sz="1200" dirty="0">
                <a:latin typeface="Arial Narrow" panose="020B0606020202030204" pitchFamily="34" charset="0"/>
              </a:rPr>
              <a:t> the </a:t>
            </a:r>
            <a:r>
              <a:rPr lang="fr-FR" sz="1200" dirty="0" err="1">
                <a:latin typeface="Arial Narrow" panose="020B0606020202030204" pitchFamily="34" charset="0"/>
              </a:rPr>
              <a:t>integer</a:t>
            </a:r>
            <a:r>
              <a:rPr lang="fr-FR" sz="1200" dirty="0">
                <a:latin typeface="Arial Narrow" panose="020B0606020202030204" pitchFamily="34" charset="0"/>
              </a:rPr>
              <a:t> </a:t>
            </a:r>
            <a:r>
              <a:rPr lang="fr-FR" sz="1200" dirty="0" err="1">
                <a:latin typeface="Arial Narrow" panose="020B0606020202030204" pitchFamily="34" charset="0"/>
              </a:rPr>
              <a:t>from</a:t>
            </a:r>
            <a:r>
              <a:rPr lang="fr-FR" sz="1200" dirty="0">
                <a:latin typeface="Arial Narrow" panose="020B0606020202030204" pitchFamily="34" charset="0"/>
              </a:rPr>
              <a:t> the </a:t>
            </a:r>
            <a:r>
              <a:rPr lang="fr-FR" sz="1200" dirty="0" err="1">
                <a:latin typeface="Arial Narrow" panose="020B0606020202030204" pitchFamily="34" charset="0"/>
              </a:rPr>
              <a:t>decimal</a:t>
            </a:r>
            <a:r>
              <a:rPr lang="fr-FR" sz="1200" dirty="0">
                <a:latin typeface="Arial Narrow" panose="020B0606020202030204" pitchFamily="34" charset="0"/>
              </a:rPr>
              <a:t>, </a:t>
            </a:r>
            <a:r>
              <a:rPr lang="fr-FR" sz="1200" dirty="0" err="1">
                <a:latin typeface="Arial Narrow" panose="020B0606020202030204" pitchFamily="34" charset="0"/>
              </a:rPr>
              <a:t>you</a:t>
            </a:r>
            <a:r>
              <a:rPr lang="fr-FR" sz="1200" dirty="0">
                <a:latin typeface="Arial Narrow" panose="020B0606020202030204" pitchFamily="34" charset="0"/>
              </a:rPr>
              <a:t> must use a ‘dot’ and not a comma. </a:t>
            </a:r>
            <a:r>
              <a:rPr lang="fr-FR" sz="1200" dirty="0" err="1">
                <a:latin typeface="Arial Narrow" panose="020B0606020202030204" pitchFamily="34" charset="0"/>
              </a:rPr>
              <a:t>Also</a:t>
            </a:r>
            <a:r>
              <a:rPr lang="fr-FR" sz="1200" dirty="0">
                <a:latin typeface="Arial Narrow" panose="020B0606020202030204" pitchFamily="34" charset="0"/>
              </a:rPr>
              <a:t>, do not use a comma to </a:t>
            </a:r>
            <a:r>
              <a:rPr lang="fr-FR" sz="1200" dirty="0" err="1">
                <a:latin typeface="Arial Narrow" panose="020B0606020202030204" pitchFamily="34" charset="0"/>
              </a:rPr>
              <a:t>indicate</a:t>
            </a:r>
            <a:r>
              <a:rPr lang="fr-FR" sz="1200" dirty="0">
                <a:latin typeface="Arial Narrow" panose="020B0606020202030204" pitchFamily="34" charset="0"/>
              </a:rPr>
              <a:t> ‘</a:t>
            </a:r>
            <a:r>
              <a:rPr lang="fr-FR" sz="1200" dirty="0" err="1">
                <a:latin typeface="Arial Narrow" panose="020B0606020202030204" pitchFamily="34" charset="0"/>
              </a:rPr>
              <a:t>thousands</a:t>
            </a:r>
            <a:r>
              <a:rPr lang="fr-FR" sz="1200" dirty="0">
                <a:latin typeface="Arial Narrow" panose="020B0606020202030204" pitchFamily="34" charset="0"/>
              </a:rPr>
              <a:t>’. Do not </a:t>
            </a:r>
            <a:r>
              <a:rPr lang="fr-FR" sz="1200" dirty="0" err="1">
                <a:latin typeface="Arial Narrow" panose="020B0606020202030204" pitchFamily="34" charset="0"/>
              </a:rPr>
              <a:t>include</a:t>
            </a:r>
            <a:r>
              <a:rPr lang="fr-FR" sz="1200" dirty="0">
                <a:latin typeface="Arial Narrow" panose="020B0606020202030204" pitchFamily="34" charset="0"/>
              </a:rPr>
              <a:t> </a:t>
            </a:r>
            <a:r>
              <a:rPr lang="fr-FR" sz="1200" dirty="0" err="1">
                <a:latin typeface="Arial Narrow" panose="020B0606020202030204" pitchFamily="34" charset="0"/>
              </a:rPr>
              <a:t>any</a:t>
            </a:r>
            <a:r>
              <a:rPr lang="fr-FR" sz="1200" dirty="0">
                <a:latin typeface="Arial Narrow" panose="020B0606020202030204" pitchFamily="34" charset="0"/>
              </a:rPr>
              <a:t> </a:t>
            </a:r>
            <a:r>
              <a:rPr lang="fr-FR" sz="1200" dirty="0" err="1">
                <a:latin typeface="Arial Narrow" panose="020B0606020202030204" pitchFamily="34" charset="0"/>
              </a:rPr>
              <a:t>currency</a:t>
            </a:r>
            <a:r>
              <a:rPr lang="fr-FR" sz="1200" dirty="0">
                <a:latin typeface="Arial Narrow" panose="020B0606020202030204" pitchFamily="34" charset="0"/>
              </a:rPr>
              <a:t> </a:t>
            </a:r>
            <a:r>
              <a:rPr lang="fr-FR" sz="1200" dirty="0" err="1">
                <a:latin typeface="Arial Narrow" panose="020B0606020202030204" pitchFamily="34" charset="0"/>
              </a:rPr>
              <a:t>symbols</a:t>
            </a:r>
            <a:r>
              <a:rPr lang="fr-FR" sz="1200" dirty="0">
                <a:latin typeface="Arial Narrow" panose="020B0606020202030204" pitchFamily="34" charset="0"/>
              </a:rPr>
              <a:t> </a:t>
            </a:r>
            <a:r>
              <a:rPr lang="fr-FR" sz="1200" dirty="0" err="1">
                <a:latin typeface="Arial Narrow" panose="020B0606020202030204" pitchFamily="34" charset="0"/>
              </a:rPr>
              <a:t>such</a:t>
            </a:r>
            <a:r>
              <a:rPr lang="fr-FR" sz="1200" dirty="0">
                <a:latin typeface="Arial Narrow" panose="020B0606020202030204" pitchFamily="34" charset="0"/>
              </a:rPr>
              <a:t> as $, </a:t>
            </a:r>
            <a:r>
              <a:rPr lang="en-US" sz="1200" dirty="0"/>
              <a:t>£ </a:t>
            </a:r>
            <a:r>
              <a:rPr lang="fr-FR" sz="1200" dirty="0">
                <a:latin typeface="Arial Narrow" panose="020B0606020202030204" pitchFamily="34" charset="0"/>
              </a:rPr>
              <a:t>or </a:t>
            </a:r>
            <a:r>
              <a:rPr lang="en-US" sz="1200" dirty="0"/>
              <a:t>¥.</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Unit of Measure - Required</a:t>
            </a:r>
          </a:p>
          <a:p>
            <a:pPr marL="171450">
              <a:lnSpc>
                <a:spcPts val="1300"/>
              </a:lnSpc>
              <a:spcAft>
                <a:spcPts val="200"/>
              </a:spcAft>
              <a:defRPr/>
            </a:pPr>
            <a:r>
              <a:rPr lang="en-US" sz="1200" b="1" i="1" dirty="0">
                <a:latin typeface="Arial Narrow" panose="020B0606020202030204" pitchFamily="34" charset="0"/>
              </a:rPr>
              <a:t>Description: </a:t>
            </a:r>
            <a:r>
              <a:rPr lang="fr-FR" sz="1200" dirty="0">
                <a:latin typeface="Arial Narrow" panose="020B0606020202030204" pitchFamily="34" charset="0"/>
              </a:rPr>
              <a:t>Unit of </a:t>
            </a:r>
            <a:r>
              <a:rPr lang="fr-FR" sz="1200" dirty="0" err="1">
                <a:latin typeface="Arial Narrow" panose="020B0606020202030204" pitchFamily="34" charset="0"/>
              </a:rPr>
              <a:t>measure</a:t>
            </a:r>
            <a:r>
              <a:rPr lang="fr-FR" sz="1200" dirty="0">
                <a:latin typeface="Arial Narrow" panose="020B0606020202030204" pitchFamily="34" charset="0"/>
              </a:rPr>
              <a:t> </a:t>
            </a:r>
            <a:r>
              <a:rPr lang="fr-FR" sz="1200" dirty="0" err="1">
                <a:latin typeface="Arial Narrow" panose="020B0606020202030204" pitchFamily="34" charset="0"/>
              </a:rPr>
              <a:t>related</a:t>
            </a:r>
            <a:r>
              <a:rPr lang="fr-FR" sz="1200" dirty="0">
                <a:latin typeface="Arial Narrow" panose="020B0606020202030204" pitchFamily="34" charset="0"/>
              </a:rPr>
              <a:t> to the Unit Price</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32 </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BX</a:t>
            </a:r>
          </a:p>
          <a:p>
            <a:pPr marL="171450" indent="-171450">
              <a:lnSpc>
                <a:spcPts val="1300"/>
              </a:lnSpc>
              <a:spcAft>
                <a:spcPts val="200"/>
              </a:spcAft>
              <a:buFont typeface="Wingdings" pitchFamily="2" charset="2"/>
              <a:buChar char="§"/>
              <a:defRPr/>
            </a:pPr>
            <a:endParaRPr lang="en-US" sz="1400" b="1"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Short Name - Required</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Short description of the item. The Short Name is displayed first in the UI, and is in a larger type face and blue color. You can use the Short Name to describe a category or Item type, then give the specifics in the Item Description</a:t>
            </a:r>
            <a:endParaRPr lang="fr-FR"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Nylon Glove, Blue</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80 characters </a:t>
            </a:r>
          </a:p>
          <a:p>
            <a:pPr marL="171450">
              <a:lnSpc>
                <a:spcPts val="1300"/>
              </a:lnSpc>
              <a:spcAft>
                <a:spcPts val="900"/>
              </a:spcAft>
              <a:defRPr/>
            </a:pPr>
            <a:endParaRPr lang="en-US" sz="1200" dirty="0">
              <a:solidFill>
                <a:srgbClr val="FF0000"/>
              </a:solidFill>
              <a:latin typeface="Arial Narrow" panose="020B0606020202030204" pitchFamily="34" charset="0"/>
            </a:endParaRPr>
          </a:p>
          <a:p>
            <a:pPr marL="115888">
              <a:lnSpc>
                <a:spcPts val="1300"/>
              </a:lnSpc>
              <a:spcAft>
                <a:spcPts val="200"/>
              </a:spcAft>
              <a:defRPr/>
            </a:pPr>
            <a:endParaRPr lang="en-US" sz="1200" dirty="0"/>
          </a:p>
          <a:p>
            <a:pPr marL="115888">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7DCD2151-5AA8-4E80-82EC-BB0E56E60D5C}"/>
              </a:ext>
            </a:extLst>
          </p:cNvPr>
          <p:cNvPicPr>
            <a:picLocks noChangeAspect="1"/>
          </p:cNvPicPr>
          <p:nvPr/>
        </p:nvPicPr>
        <p:blipFill>
          <a:blip r:embed="rId3"/>
          <a:stretch>
            <a:fillRect/>
          </a:stretch>
        </p:blipFill>
        <p:spPr>
          <a:xfrm>
            <a:off x="1833873" y="1847892"/>
            <a:ext cx="2301209" cy="1293438"/>
          </a:xfrm>
          <a:prstGeom prst="rect">
            <a:avLst/>
          </a:prstGeom>
        </p:spPr>
      </p:pic>
      <p:pic>
        <p:nvPicPr>
          <p:cNvPr id="7" name="Picture 6">
            <a:extLst>
              <a:ext uri="{FF2B5EF4-FFF2-40B4-BE49-F238E27FC236}">
                <a16:creationId xmlns:a16="http://schemas.microsoft.com/office/drawing/2014/main" id="{4853E538-EA6A-48DB-AE8F-74DF03913688}"/>
              </a:ext>
            </a:extLst>
          </p:cNvPr>
          <p:cNvPicPr>
            <a:picLocks noChangeAspect="1"/>
          </p:cNvPicPr>
          <p:nvPr/>
        </p:nvPicPr>
        <p:blipFill>
          <a:blip r:embed="rId4"/>
          <a:stretch>
            <a:fillRect/>
          </a:stretch>
        </p:blipFill>
        <p:spPr>
          <a:xfrm>
            <a:off x="1532890" y="3785772"/>
            <a:ext cx="2903174" cy="1410812"/>
          </a:xfrm>
          <a:prstGeom prst="rect">
            <a:avLst/>
          </a:prstGeom>
        </p:spPr>
      </p:pic>
    </p:spTree>
    <p:extLst>
      <p:ext uri="{BB962C8B-B14F-4D97-AF65-F5344CB8AC3E}">
        <p14:creationId xmlns:p14="http://schemas.microsoft.com/office/powerpoint/2010/main" val="362126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3064942"/>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anose="05000000000000000000" pitchFamily="2" charset="2"/>
              <a:buChar char="§"/>
              <a:defRPr/>
            </a:pPr>
            <a:r>
              <a:rPr lang="en-US" sz="1400" b="1" dirty="0">
                <a:latin typeface="Arial Narrow" panose="020B0606020202030204" pitchFamily="34" charset="0"/>
              </a:rPr>
              <a:t>Classification Code-1 – Required </a:t>
            </a:r>
            <a:endParaRPr lang="en-US" sz="1400" b="1" dirty="0">
              <a:solidFill>
                <a:srgbClr val="FF0000"/>
              </a:solidFill>
              <a:latin typeface="Arial Narrow" panose="020B0606020202030204" pitchFamily="34" charset="0"/>
            </a:endParaRPr>
          </a:p>
          <a:p>
            <a:pPr marL="115888" indent="55563">
              <a:lnSpc>
                <a:spcPts val="1300"/>
              </a:lnSpc>
              <a:spcAft>
                <a:spcPts val="400"/>
              </a:spcAft>
              <a:defRPr/>
            </a:pPr>
            <a:r>
              <a:rPr lang="fr-FR" sz="1200" b="1" i="1" dirty="0">
                <a:latin typeface="Arial Narrow" panose="020B0606020202030204" pitchFamily="34" charset="0"/>
              </a:rPr>
              <a:t>Description: </a:t>
            </a:r>
            <a:r>
              <a:rPr lang="fr-FR" sz="1200" dirty="0">
                <a:latin typeface="Arial Narrow" panose="020B0606020202030204" pitchFamily="34" charset="0"/>
              </a:rPr>
              <a:t>Classification of the </a:t>
            </a:r>
            <a:r>
              <a:rPr lang="fr-FR" sz="1200" dirty="0" err="1">
                <a:latin typeface="Arial Narrow" panose="020B0606020202030204" pitchFamily="34" charset="0"/>
              </a:rPr>
              <a:t>product</a:t>
            </a:r>
            <a:r>
              <a:rPr lang="fr-FR" sz="1200" dirty="0">
                <a:latin typeface="Arial Narrow" panose="020B0606020202030204" pitchFamily="34" charset="0"/>
              </a:rPr>
              <a:t> or service. </a:t>
            </a:r>
          </a:p>
          <a:p>
            <a:pPr marL="171450" indent="171450">
              <a:lnSpc>
                <a:spcPts val="1300"/>
              </a:lnSpc>
              <a:spcAft>
                <a:spcPts val="200"/>
              </a:spcAft>
              <a:buFont typeface="Wingdings" panose="05000000000000000000"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Domain – Required</a:t>
            </a:r>
          </a:p>
          <a:p>
            <a:pPr marL="228600" indent="171450">
              <a:lnSpc>
                <a:spcPts val="1300"/>
              </a:lnSpc>
              <a:spcAft>
                <a:spcPts val="200"/>
              </a:spcAft>
              <a:defRPr/>
            </a:pPr>
            <a:r>
              <a:rPr lang="fr-FR" sz="1200" b="1" i="1" dirty="0">
                <a:latin typeface="Arial Narrow" panose="020B0606020202030204" pitchFamily="34" charset="0"/>
              </a:rPr>
              <a:t>Description: </a:t>
            </a:r>
            <a:r>
              <a:rPr lang="fr-FR" sz="1200" dirty="0">
                <a:latin typeface="Arial Narrow" panose="020B0606020202030204" pitchFamily="34" charset="0"/>
              </a:rPr>
              <a:t>Use ‘UNSPSC’ if the Header </a:t>
            </a:r>
            <a:r>
              <a:rPr lang="fr-FR" sz="1200" dirty="0" err="1">
                <a:latin typeface="Arial Narrow" panose="020B0606020202030204" pitchFamily="34" charset="0"/>
              </a:rPr>
              <a:t>specifies</a:t>
            </a:r>
            <a:r>
              <a:rPr lang="fr-FR" sz="1200" dirty="0">
                <a:latin typeface="Arial Narrow" panose="020B0606020202030204" pitchFamily="34" charset="0"/>
              </a:rPr>
              <a:t> “UNSPSC” as the CODEFORMAT</a:t>
            </a:r>
            <a:endParaRPr lang="en-US" sz="1200" b="1" dirty="0">
              <a:solidFill>
                <a:srgbClr val="FF0000"/>
              </a:solidFill>
              <a:latin typeface="Arial Narrow" panose="020B0606020202030204" pitchFamily="34" charset="0"/>
            </a:endParaRPr>
          </a:p>
          <a:p>
            <a:pPr marL="228600" indent="171450">
              <a:lnSpc>
                <a:spcPts val="1300"/>
              </a:lnSpc>
              <a:spcAft>
                <a:spcPts val="200"/>
              </a:spcAft>
              <a:defRPr/>
            </a:pPr>
            <a:r>
              <a:rPr lang="fr-FR" sz="1200" b="1" i="1" dirty="0">
                <a:latin typeface="Arial Narrow" panose="020B0606020202030204" pitchFamily="34" charset="0"/>
              </a:rPr>
              <a:t>T</a:t>
            </a:r>
            <a:r>
              <a:rPr lang="en-US" sz="1200" b="1" i="1" dirty="0" err="1">
                <a:latin typeface="Arial Narrow" panose="020B0606020202030204" pitchFamily="34" charset="0"/>
              </a:rPr>
              <a:t>ype</a:t>
            </a:r>
            <a:r>
              <a:rPr lang="en-US" sz="1200" b="1" i="1" dirty="0">
                <a:latin typeface="Arial Narrow" panose="020B0606020202030204" pitchFamily="34" charset="0"/>
              </a:rPr>
              <a:t> of data: </a:t>
            </a:r>
            <a:r>
              <a:rPr lang="en-US" sz="1200" dirty="0">
                <a:latin typeface="Arial Narrow" panose="020B0606020202030204" pitchFamily="34" charset="0"/>
              </a:rPr>
              <a:t>String</a:t>
            </a:r>
          </a:p>
          <a:p>
            <a:pPr marL="228600" indent="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40</a:t>
            </a:r>
          </a:p>
          <a:p>
            <a:pPr marL="228600" indent="171450">
              <a:lnSpc>
                <a:spcPts val="1300"/>
              </a:lnSpc>
              <a:spcAft>
                <a:spcPts val="900"/>
              </a:spcAft>
              <a:defRPr/>
            </a:pPr>
            <a:r>
              <a:rPr lang="en-US" sz="1200" b="1" i="1" dirty="0">
                <a:latin typeface="Arial Narrow" panose="020B0606020202030204" pitchFamily="34" charset="0"/>
              </a:rPr>
              <a:t>Example: </a:t>
            </a:r>
            <a:r>
              <a:rPr lang="fr-FR" sz="1200" dirty="0">
                <a:latin typeface="Arial Narrow" panose="020B0606020202030204" pitchFamily="34" charset="0"/>
              </a:rPr>
              <a:t>UNSPSC, Custom</a:t>
            </a:r>
          </a:p>
          <a:p>
            <a:pPr marL="228600" indent="171450">
              <a:lnSpc>
                <a:spcPts val="1300"/>
              </a:lnSpc>
              <a:spcAft>
                <a:spcPts val="200"/>
              </a:spcAft>
              <a:buFont typeface="Wingdings" panose="05000000000000000000"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Value – Required</a:t>
            </a:r>
          </a:p>
          <a:p>
            <a:pPr marL="228600" indent="171450">
              <a:lnSpc>
                <a:spcPts val="1300"/>
              </a:lnSpc>
              <a:spcAft>
                <a:spcPts val="200"/>
              </a:spcAft>
              <a:defRPr/>
            </a:pPr>
            <a:r>
              <a:rPr lang="fr-FR" sz="1200" b="1" i="1" dirty="0">
                <a:latin typeface="Arial Narrow" panose="020B0606020202030204" pitchFamily="34" charset="0"/>
              </a:rPr>
              <a:t>Description: </a:t>
            </a:r>
            <a:r>
              <a:rPr lang="en-US" sz="1200" dirty="0">
                <a:latin typeface="Arial Narrow" panose="020B0606020202030204" pitchFamily="34" charset="0"/>
              </a:rPr>
              <a:t>The classification code that corresponds to the product or service</a:t>
            </a:r>
            <a:endParaRPr lang="en-US" sz="1200" b="1" dirty="0">
              <a:solidFill>
                <a:srgbClr val="FF0000"/>
              </a:solidFill>
              <a:latin typeface="Arial Narrow" panose="020B0606020202030204" pitchFamily="34" charset="0"/>
            </a:endParaRPr>
          </a:p>
          <a:p>
            <a:pPr marL="228600" indent="171450">
              <a:lnSpc>
                <a:spcPts val="1300"/>
              </a:lnSpc>
              <a:spcAft>
                <a:spcPts val="200"/>
              </a:spcAft>
              <a:defRPr/>
            </a:pPr>
            <a:r>
              <a:rPr lang="fr-FR" sz="1200" b="1" i="1" dirty="0">
                <a:latin typeface="Arial Narrow" panose="020B0606020202030204" pitchFamily="34" charset="0"/>
              </a:rPr>
              <a:t>T</a:t>
            </a:r>
            <a:r>
              <a:rPr lang="en-US" sz="1200" b="1" i="1" dirty="0" err="1">
                <a:latin typeface="Arial Narrow" panose="020B0606020202030204" pitchFamily="34" charset="0"/>
              </a:rPr>
              <a:t>ype</a:t>
            </a:r>
            <a:r>
              <a:rPr lang="en-US" sz="1200" b="1" i="1" dirty="0">
                <a:latin typeface="Arial Narrow" panose="020B0606020202030204" pitchFamily="34" charset="0"/>
              </a:rPr>
              <a:t> of data: </a:t>
            </a:r>
            <a:r>
              <a:rPr lang="en-US" sz="1200" dirty="0">
                <a:latin typeface="Arial Narrow" panose="020B0606020202030204" pitchFamily="34" charset="0"/>
              </a:rPr>
              <a:t>String</a:t>
            </a:r>
          </a:p>
          <a:p>
            <a:pPr marL="228600" indent="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40</a:t>
            </a:r>
          </a:p>
          <a:p>
            <a:pPr marL="228600" indent="171450">
              <a:lnSpc>
                <a:spcPts val="1300"/>
              </a:lnSpc>
              <a:spcAft>
                <a:spcPts val="200"/>
              </a:spcAft>
              <a:defRPr/>
            </a:pPr>
            <a:r>
              <a:rPr lang="en-US" sz="1200" b="1" i="1" dirty="0">
                <a:latin typeface="Arial Narrow" panose="020B0606020202030204" pitchFamily="34" charset="0"/>
              </a:rPr>
              <a:t>Example: </a:t>
            </a:r>
            <a:r>
              <a:rPr lang="fr-FR" sz="1200" dirty="0">
                <a:latin typeface="Arial Narrow" panose="020B0606020202030204" pitchFamily="34" charset="0"/>
              </a:rPr>
              <a:t>45678900 (</a:t>
            </a:r>
            <a:r>
              <a:rPr lang="fr-FR" sz="1200" dirty="0" err="1">
                <a:latin typeface="Arial Narrow" panose="020B0606020202030204" pitchFamily="34" charset="0"/>
              </a:rPr>
              <a:t>level</a:t>
            </a:r>
            <a:r>
              <a:rPr lang="fr-FR" sz="1200" dirty="0">
                <a:latin typeface="Arial Narrow" panose="020B0606020202030204" pitchFamily="34" charset="0"/>
              </a:rPr>
              <a:t> 3) and 45678923 (</a:t>
            </a:r>
            <a:r>
              <a:rPr lang="fr-FR" sz="1200" dirty="0" err="1">
                <a:latin typeface="Arial Narrow" panose="020B0606020202030204" pitchFamily="34" charset="0"/>
              </a:rPr>
              <a:t>level</a:t>
            </a:r>
            <a:r>
              <a:rPr lang="fr-FR" sz="1200" dirty="0">
                <a:latin typeface="Arial Narrow" panose="020B0606020202030204" pitchFamily="34" charset="0"/>
              </a:rPr>
              <a:t> 4)</a:t>
            </a:r>
          </a:p>
          <a:p>
            <a:pPr marL="115888">
              <a:lnSpc>
                <a:spcPts val="1300"/>
              </a:lnSpc>
              <a:spcAft>
                <a:spcPts val="900"/>
              </a:spcAft>
              <a:defRPr/>
            </a:pPr>
            <a:endParaRPr lang="en-US" sz="1200" dirty="0">
              <a:latin typeface="Arial Narrow" panose="020B0606020202030204" pitchFamily="34" charset="0"/>
            </a:endParaRPr>
          </a:p>
          <a:p>
            <a:pPr marL="115888">
              <a:lnSpc>
                <a:spcPts val="1300"/>
              </a:lnSpc>
              <a:spcAft>
                <a:spcPts val="200"/>
              </a:spcAft>
              <a:defRPr/>
            </a:pPr>
            <a:endParaRPr lang="fr-FR" sz="1200" dirty="0">
              <a:latin typeface="Arial Narrow" panose="020B0606020202030204" pitchFamily="34" charset="0"/>
            </a:endParaRPr>
          </a:p>
          <a:p>
            <a:pPr marL="115888">
              <a:lnSpc>
                <a:spcPts val="1300"/>
              </a:lnSpc>
              <a:spcAft>
                <a:spcPts val="200"/>
              </a:spcAft>
              <a:defRPr/>
            </a:pPr>
            <a:endParaRPr lang="fr-FR"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6" name="Picture 5">
            <a:extLst>
              <a:ext uri="{FF2B5EF4-FFF2-40B4-BE49-F238E27FC236}">
                <a16:creationId xmlns:a16="http://schemas.microsoft.com/office/drawing/2014/main" id="{F973739B-5D85-4525-B4AE-1CCF7080C95B}"/>
              </a:ext>
            </a:extLst>
          </p:cNvPr>
          <p:cNvPicPr>
            <a:picLocks noChangeAspect="1"/>
          </p:cNvPicPr>
          <p:nvPr/>
        </p:nvPicPr>
        <p:blipFill>
          <a:blip r:embed="rId3"/>
          <a:stretch>
            <a:fillRect/>
          </a:stretch>
        </p:blipFill>
        <p:spPr>
          <a:xfrm>
            <a:off x="1881187" y="2407952"/>
            <a:ext cx="2390775" cy="1971675"/>
          </a:xfrm>
          <a:prstGeom prst="rect">
            <a:avLst/>
          </a:prstGeom>
        </p:spPr>
      </p:pic>
    </p:spTree>
    <p:extLst>
      <p:ext uri="{BB962C8B-B14F-4D97-AF65-F5344CB8AC3E}">
        <p14:creationId xmlns:p14="http://schemas.microsoft.com/office/powerpoint/2010/main" val="15623319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38175" y="2468321"/>
            <a:ext cx="10661777" cy="3885679"/>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fr-FR" sz="1400" b="1" dirty="0">
                <a:latin typeface="Arial Narrow" panose="020B0606020202030204" pitchFamily="34" charset="0"/>
              </a:rPr>
              <a:t>Image – </a:t>
            </a:r>
            <a:r>
              <a:rPr lang="es-MX" sz="1400" b="1" dirty="0" err="1">
                <a:latin typeface="Arial Narrow" panose="020B0606020202030204" pitchFamily="34" charset="0"/>
              </a:rPr>
              <a:t>Required</a:t>
            </a:r>
            <a:endParaRPr lang="en-US" sz="1400" b="1" dirty="0">
              <a:latin typeface="Arial Narrow" panose="020B0606020202030204" pitchFamily="34" charset="0"/>
            </a:endParaRPr>
          </a:p>
          <a:p>
            <a:pPr marL="171450">
              <a:lnSpc>
                <a:spcPts val="1300"/>
              </a:lnSpc>
              <a:defRPr/>
            </a:pPr>
            <a:r>
              <a:rPr lang="en-US" sz="1200" b="1" i="1" dirty="0">
                <a:latin typeface="Arial Narrow" panose="020B0606020202030204" pitchFamily="34" charset="0"/>
              </a:rPr>
              <a:t>Description: </a:t>
            </a:r>
            <a:r>
              <a:rPr lang="en-US" sz="1200" dirty="0">
                <a:latin typeface="Arial Narrow" panose="020B0606020202030204" pitchFamily="34" charset="0"/>
              </a:rPr>
              <a:t>URL of the item’s image (preferred), or filename of the image (sent in a zip file)</a:t>
            </a:r>
          </a:p>
          <a:p>
            <a:pPr marL="171450">
              <a:lnSpc>
                <a:spcPts val="1300"/>
              </a:lnSpc>
              <a:spcAft>
                <a:spcPts val="900"/>
              </a:spcAft>
              <a:defRPr/>
            </a:pPr>
            <a:r>
              <a:rPr lang="en-US" sz="1200" b="1" i="1" dirty="0">
                <a:latin typeface="Arial Narrow" panose="020B0606020202030204" pitchFamily="34" charset="0"/>
              </a:rPr>
              <a:t>Supported image formats: </a:t>
            </a:r>
            <a:r>
              <a:rPr lang="en-US" sz="1200" dirty="0">
                <a:latin typeface="Arial Narrow" panose="020B0606020202030204" pitchFamily="34" charset="0"/>
              </a:rPr>
              <a:t>JPG, JPEG, GIF, PNG, BMP—(JPG preferred)</a:t>
            </a: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Thumbnail – Optional</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Icon-size image of the item, or filename of the image (sent in the zip file)—can be different from the product’s full-size Image</a:t>
            </a:r>
          </a:p>
          <a:p>
            <a:pPr marL="171450" indent="11430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85 x 85 pixels </a:t>
            </a:r>
          </a:p>
          <a:p>
            <a:pPr marL="285750">
              <a:lnSpc>
                <a:spcPts val="1300"/>
              </a:lnSpc>
              <a:spcAft>
                <a:spcPts val="900"/>
              </a:spcAft>
              <a:defRPr/>
            </a:pPr>
            <a:r>
              <a:rPr lang="en-US" sz="1200" i="1" dirty="0">
                <a:latin typeface="Arial Narrow" panose="020B0606020202030204" pitchFamily="34" charset="0"/>
              </a:rPr>
              <a:t>Note: </a:t>
            </a:r>
            <a:r>
              <a:rPr lang="en-US" sz="1200" dirty="0">
                <a:latin typeface="Arial Narrow" panose="020B0606020202030204" pitchFamily="34" charset="0"/>
              </a:rPr>
              <a:t>If the “Thumbnail” field is left blank, the file in the “Image” field will be resized and populate the Thumbnail</a:t>
            </a: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Normal - Required</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image of the item, or filename of the image (sent in the zip file)</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1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800 x 800 pixels </a:t>
            </a: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Detailed - Optional</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image of the item, or filename of the image (sent in the zip file)</a:t>
            </a:r>
          </a:p>
          <a:p>
            <a:pPr marL="171450" indent="11430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300 x 300 pixels </a:t>
            </a: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C30D8078-7BAF-4435-B4CD-B1C22FBB1B0C}"/>
              </a:ext>
            </a:extLst>
          </p:cNvPr>
          <p:cNvPicPr>
            <a:picLocks noChangeAspect="1"/>
          </p:cNvPicPr>
          <p:nvPr/>
        </p:nvPicPr>
        <p:blipFill>
          <a:blip r:embed="rId3"/>
          <a:stretch>
            <a:fillRect/>
          </a:stretch>
        </p:blipFill>
        <p:spPr>
          <a:xfrm>
            <a:off x="3419237" y="1017553"/>
            <a:ext cx="7880715" cy="1450768"/>
          </a:xfrm>
          <a:prstGeom prst="rect">
            <a:avLst/>
          </a:prstGeom>
        </p:spPr>
      </p:pic>
    </p:spTree>
    <p:extLst>
      <p:ext uri="{BB962C8B-B14F-4D97-AF65-F5344CB8AC3E}">
        <p14:creationId xmlns:p14="http://schemas.microsoft.com/office/powerpoint/2010/main" val="24431876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a:lstStyle/>
          <a:p>
            <a:pPr fontAlgn="base">
              <a:lnSpc>
                <a:spcPts val="2100"/>
              </a:lnSpc>
              <a:spcBef>
                <a:spcPts val="0"/>
              </a:spcBef>
              <a:spcAft>
                <a:spcPts val="600"/>
              </a:spcAft>
              <a:buClr>
                <a:srgbClr val="FFC000"/>
              </a:buClr>
              <a:buSzPct val="100000"/>
            </a:pPr>
            <a:r>
              <a:rPr lang="en-US" sz="2200" kern="0" dirty="0">
                <a:solidFill>
                  <a:srgbClr val="000000"/>
                </a:solidFill>
              </a:rPr>
              <a:t>Special Notes for Images</a:t>
            </a:r>
          </a:p>
          <a:p>
            <a:pPr marL="461963" indent="-227013" fontAlgn="base">
              <a:lnSpc>
                <a:spcPts val="2200"/>
              </a:lnSpc>
              <a:spcBef>
                <a:spcPts val="0"/>
              </a:spcBef>
              <a:spcAft>
                <a:spcPts val="900"/>
              </a:spcAft>
              <a:buClr>
                <a:srgbClr val="FFC000"/>
              </a:buClr>
              <a:buSzPct val="100000"/>
              <a:buFont typeface="Wingdings" pitchFamily="2" charset="2"/>
              <a:buChar char="§"/>
            </a:pPr>
            <a:r>
              <a:rPr lang="en-US" b="0" kern="0" noProof="0" dirty="0">
                <a:solidFill>
                  <a:srgbClr val="000000"/>
                </a:solidFill>
              </a:rPr>
              <a:t>In the Catalog file, you can refer to a </a:t>
            </a:r>
            <a:r>
              <a:rPr lang="en-US" kern="0" noProof="0" dirty="0">
                <a:solidFill>
                  <a:srgbClr val="000000"/>
                </a:solidFill>
                <a:latin typeface="+mn-lt"/>
              </a:rPr>
              <a:t>Remote Image</a:t>
            </a:r>
            <a:r>
              <a:rPr lang="en-US" b="0" kern="0" noProof="0" dirty="0">
                <a:solidFill>
                  <a:srgbClr val="000000"/>
                </a:solidFill>
              </a:rPr>
              <a:t>—using a URL—or you can refer to a </a:t>
            </a:r>
            <a:r>
              <a:rPr lang="en-US" kern="0" noProof="0" dirty="0">
                <a:solidFill>
                  <a:srgbClr val="000000"/>
                </a:solidFill>
                <a:latin typeface="+mn-lt"/>
              </a:rPr>
              <a:t>Local Image</a:t>
            </a:r>
            <a:r>
              <a:rPr lang="en-US" b="0" kern="0" noProof="0" dirty="0">
                <a:solidFill>
                  <a:srgbClr val="000000"/>
                </a:solidFill>
              </a:rPr>
              <a:t>, and send that image to </a:t>
            </a:r>
            <a:r>
              <a:rPr lang="en-US" b="0" kern="0" noProof="0" dirty="0" err="1">
                <a:solidFill>
                  <a:srgbClr val="000000"/>
                </a:solidFill>
              </a:rPr>
              <a:t>Ariba</a:t>
            </a:r>
            <a:r>
              <a:rPr lang="en-US" b="0" kern="0" noProof="0" dirty="0">
                <a:solidFill>
                  <a:srgbClr val="000000"/>
                </a:solidFill>
              </a:rPr>
              <a:t> to store</a:t>
            </a:r>
          </a:p>
          <a:p>
            <a:pPr marL="461963" indent="-227013" fontAlgn="base">
              <a:lnSpc>
                <a:spcPts val="2200"/>
              </a:lnSpc>
              <a:spcBef>
                <a:spcPts val="0"/>
              </a:spcBef>
              <a:spcAft>
                <a:spcPts val="400"/>
              </a:spcAft>
              <a:buClr>
                <a:srgbClr val="FFC000"/>
              </a:buClr>
              <a:buSzPct val="100000"/>
              <a:buFont typeface="Wingdings" pitchFamily="2" charset="2"/>
              <a:buChar char="§"/>
            </a:pPr>
            <a:r>
              <a:rPr lang="en-US" b="0" kern="0" noProof="0" dirty="0">
                <a:solidFill>
                  <a:srgbClr val="000000"/>
                </a:solidFill>
              </a:rPr>
              <a:t>Using </a:t>
            </a:r>
            <a:r>
              <a:rPr lang="en-US" kern="0" noProof="0" dirty="0">
                <a:solidFill>
                  <a:srgbClr val="000000"/>
                </a:solidFill>
                <a:latin typeface="+mn-lt"/>
              </a:rPr>
              <a:t>Remote Images </a:t>
            </a:r>
            <a:r>
              <a:rPr lang="en-US" b="0" kern="0" noProof="0" dirty="0">
                <a:solidFill>
                  <a:srgbClr val="000000"/>
                </a:solidFill>
              </a:rPr>
              <a:t>is preferred</a:t>
            </a:r>
          </a:p>
          <a:p>
            <a:pPr marL="628650" lvl="1" indent="-171450" fontAlgn="base">
              <a:lnSpc>
                <a:spcPts val="2200"/>
              </a:lnSpc>
              <a:spcBef>
                <a:spcPts val="0"/>
              </a:spcBef>
              <a:spcAft>
                <a:spcPts val="400"/>
              </a:spcAft>
              <a:buClrTx/>
              <a:buFont typeface="Arial" panose="020B0604020202020204" pitchFamily="34" charset="0"/>
              <a:buChar char="•"/>
            </a:pPr>
            <a:r>
              <a:rPr lang="en-US" b="0" kern="0" noProof="0" dirty="0"/>
              <a:t>Be sure the </a:t>
            </a:r>
            <a:r>
              <a:rPr lang="en-US" kern="0" noProof="0" dirty="0"/>
              <a:t>URL in the Template </a:t>
            </a:r>
            <a:r>
              <a:rPr lang="en-US" b="0" kern="0" noProof="0" dirty="0"/>
              <a:t>is </a:t>
            </a:r>
            <a:r>
              <a:rPr lang="en-US" b="0" i="1" kern="0" noProof="0" dirty="0">
                <a:latin typeface="+mn-lt"/>
              </a:rPr>
              <a:t>complete</a:t>
            </a:r>
            <a:r>
              <a:rPr lang="en-US" b="0" kern="0" noProof="0" dirty="0"/>
              <a:t> (including http://) </a:t>
            </a:r>
            <a:r>
              <a:rPr lang="en-US" b="0" i="1" kern="0" noProof="0" dirty="0">
                <a:latin typeface="+mn-lt"/>
              </a:rPr>
              <a:t>Example: </a:t>
            </a:r>
            <a:r>
              <a:rPr lang="en-US" b="0" kern="0" noProof="0" dirty="0">
                <a:hlinkClick r:id="rId3"/>
              </a:rPr>
              <a:t>http://server/directory/imagefilename.jpg</a:t>
            </a:r>
            <a:r>
              <a:rPr lang="en-US" b="0" kern="0" noProof="0" dirty="0"/>
              <a:t>  </a:t>
            </a:r>
          </a:p>
          <a:p>
            <a:pPr marL="628650" indent="-171450" fontAlgn="base">
              <a:lnSpc>
                <a:spcPts val="2200"/>
              </a:lnSpc>
              <a:spcBef>
                <a:spcPts val="0"/>
              </a:spcBef>
              <a:spcAft>
                <a:spcPts val="900"/>
              </a:spcAft>
              <a:buClrTx/>
              <a:buSzPct val="100000"/>
              <a:buFont typeface="Arial" panose="020B0604020202020204" pitchFamily="34" charset="0"/>
              <a:buChar char="•"/>
            </a:pPr>
            <a:r>
              <a:rPr lang="en-US" b="0" kern="0" noProof="0" dirty="0"/>
              <a:t>Point to the image itself—not a program that serves up images</a:t>
            </a:r>
          </a:p>
          <a:p>
            <a:pPr marL="461963" indent="-227013" fontAlgn="base">
              <a:lnSpc>
                <a:spcPts val="2200"/>
              </a:lnSpc>
              <a:spcBef>
                <a:spcPts val="0"/>
              </a:spcBef>
              <a:spcAft>
                <a:spcPts val="400"/>
              </a:spcAft>
              <a:buClr>
                <a:srgbClr val="FFC000"/>
              </a:buClr>
              <a:buSzPct val="100000"/>
              <a:buFont typeface="Wingdings" pitchFamily="2" charset="2"/>
              <a:buChar char="§"/>
            </a:pPr>
            <a:r>
              <a:rPr lang="en-US" b="0" kern="0" noProof="0" dirty="0">
                <a:solidFill>
                  <a:srgbClr val="000000"/>
                </a:solidFill>
              </a:rPr>
              <a:t>If you use </a:t>
            </a:r>
            <a:r>
              <a:rPr lang="en-US" kern="0" noProof="0" dirty="0">
                <a:solidFill>
                  <a:srgbClr val="000000"/>
                </a:solidFill>
                <a:latin typeface="+mn-lt"/>
              </a:rPr>
              <a:t>Local Images</a:t>
            </a:r>
          </a:p>
          <a:p>
            <a:pPr marL="628650" lvl="1" indent="-171450" fontAlgn="base">
              <a:lnSpc>
                <a:spcPts val="2200"/>
              </a:lnSpc>
              <a:spcBef>
                <a:spcPts val="0"/>
              </a:spcBef>
              <a:spcAft>
                <a:spcPts val="400"/>
              </a:spcAft>
              <a:buClrTx/>
              <a:buFont typeface="Arial" panose="020B0604020202020204" pitchFamily="34" charset="0"/>
              <a:buChar char="•"/>
            </a:pPr>
            <a:r>
              <a:rPr lang="en-US" kern="0" noProof="0" dirty="0">
                <a:solidFill>
                  <a:srgbClr val="000000"/>
                </a:solidFill>
              </a:rPr>
              <a:t>Be sure the filename in the Template is </a:t>
            </a:r>
            <a:r>
              <a:rPr lang="en-US" i="1" kern="0" noProof="0" dirty="0">
                <a:solidFill>
                  <a:srgbClr val="000000"/>
                </a:solidFill>
                <a:latin typeface="+mn-lt"/>
              </a:rPr>
              <a:t>exact</a:t>
            </a:r>
            <a:r>
              <a:rPr lang="en-US" kern="0" noProof="0" dirty="0">
                <a:solidFill>
                  <a:srgbClr val="000000"/>
                </a:solidFill>
              </a:rPr>
              <a:t>—including upper and lower case</a:t>
            </a:r>
            <a:br>
              <a:rPr lang="en-US" kern="0" dirty="0">
                <a:solidFill>
                  <a:srgbClr val="000000"/>
                </a:solidFill>
              </a:rPr>
            </a:br>
            <a:r>
              <a:rPr lang="en-US" i="1" kern="0" noProof="0" dirty="0">
                <a:solidFill>
                  <a:srgbClr val="000000"/>
                </a:solidFill>
                <a:latin typeface="+mn-lt"/>
              </a:rPr>
              <a:t>Example: </a:t>
            </a:r>
            <a:r>
              <a:rPr lang="en-US" kern="0" noProof="0" dirty="0">
                <a:solidFill>
                  <a:srgbClr val="000000"/>
                </a:solidFill>
              </a:rPr>
              <a:t>FileName.jpg  -or-  lowercasename.jpg</a:t>
            </a:r>
          </a:p>
          <a:p>
            <a:pPr marL="628650" indent="-171450" fontAlgn="base">
              <a:lnSpc>
                <a:spcPts val="2200"/>
              </a:lnSpc>
              <a:spcBef>
                <a:spcPts val="0"/>
              </a:spcBef>
              <a:spcAft>
                <a:spcPts val="900"/>
              </a:spcAft>
              <a:buClrTx/>
              <a:buSzPct val="100000"/>
              <a:buFont typeface="Arial" panose="020B0604020202020204" pitchFamily="34" charset="0"/>
              <a:buChar char="•"/>
            </a:pPr>
            <a:r>
              <a:rPr lang="en-US" b="0" kern="0" noProof="0" dirty="0">
                <a:solidFill>
                  <a:srgbClr val="000000"/>
                </a:solidFill>
              </a:rPr>
              <a:t>Load images in a zip file format with the Customer Name and Supplier Name on the AN</a:t>
            </a:r>
          </a:p>
        </p:txBody>
      </p:sp>
      <p:sp>
        <p:nvSpPr>
          <p:cNvPr id="3" name="Title 2"/>
          <p:cNvSpPr>
            <a:spLocks noGrp="1"/>
          </p:cNvSpPr>
          <p:nvPr>
            <p:ph type="title"/>
          </p:nvPr>
        </p:nvSpPr>
        <p:spPr/>
        <p:txBody>
          <a:bodyPr/>
          <a:lstStyle/>
          <a:p>
            <a:r>
              <a:rPr lang="en-US" noProof="0" dirty="0"/>
              <a:t>Creating a CIF Catalog</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Tree>
    <p:extLst>
      <p:ext uri="{BB962C8B-B14F-4D97-AF65-F5344CB8AC3E}">
        <p14:creationId xmlns:p14="http://schemas.microsoft.com/office/powerpoint/2010/main" val="36612434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30364"/>
            <a:ext cx="4699535" cy="2539157"/>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Part ID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A Part Number that a Manufacturer uses</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TTSIBM412CID</a:t>
            </a:r>
          </a:p>
          <a:p>
            <a:pPr marL="171450">
              <a:lnSpc>
                <a:spcPts val="1300"/>
              </a:lnSpc>
              <a:spcAft>
                <a:spcPts val="1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Name – Optional</a:t>
            </a:r>
          </a:p>
          <a:p>
            <a:pPr marL="171450">
              <a:lnSpc>
                <a:spcPts val="1300"/>
              </a:lnSpc>
              <a:spcAft>
                <a:spcPts val="200"/>
              </a:spcAft>
              <a:defRPr/>
            </a:pPr>
            <a:r>
              <a:rPr lang="en-US" sz="1200" b="1" i="1" dirty="0">
                <a:latin typeface="Arial Narrow" panose="020B0606020202030204" pitchFamily="34" charset="0"/>
              </a:rPr>
              <a:t>Description: </a:t>
            </a:r>
            <a:r>
              <a:rPr lang="fr-FR" sz="1200" dirty="0">
                <a:latin typeface="Arial Narrow" panose="020B0606020202030204" pitchFamily="34" charset="0"/>
              </a:rPr>
              <a:t>Name of the manufacturer</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Epson</a:t>
            </a:r>
          </a:p>
          <a:p>
            <a:pPr marL="115888">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EA856756-EF67-4B37-8D94-2EABFF55A6A5}"/>
              </a:ext>
            </a:extLst>
          </p:cNvPr>
          <p:cNvPicPr>
            <a:picLocks noChangeAspect="1"/>
          </p:cNvPicPr>
          <p:nvPr/>
        </p:nvPicPr>
        <p:blipFill>
          <a:blip r:embed="rId3"/>
          <a:stretch>
            <a:fillRect/>
          </a:stretch>
        </p:blipFill>
        <p:spPr>
          <a:xfrm>
            <a:off x="1729840" y="2049775"/>
            <a:ext cx="1912531" cy="1189064"/>
          </a:xfrm>
          <a:prstGeom prst="rect">
            <a:avLst/>
          </a:prstGeom>
        </p:spPr>
      </p:pic>
      <p:pic>
        <p:nvPicPr>
          <p:cNvPr id="7" name="Picture 6">
            <a:extLst>
              <a:ext uri="{FF2B5EF4-FFF2-40B4-BE49-F238E27FC236}">
                <a16:creationId xmlns:a16="http://schemas.microsoft.com/office/drawing/2014/main" id="{05F40395-1E4F-49F0-ACFC-32FC924EBA79}"/>
              </a:ext>
            </a:extLst>
          </p:cNvPr>
          <p:cNvPicPr>
            <a:picLocks noChangeAspect="1"/>
          </p:cNvPicPr>
          <p:nvPr/>
        </p:nvPicPr>
        <p:blipFill>
          <a:blip r:embed="rId4"/>
          <a:stretch>
            <a:fillRect/>
          </a:stretch>
        </p:blipFill>
        <p:spPr>
          <a:xfrm>
            <a:off x="2794768" y="3429000"/>
            <a:ext cx="1476310" cy="1189064"/>
          </a:xfrm>
          <a:prstGeom prst="rect">
            <a:avLst/>
          </a:prstGeom>
        </p:spPr>
      </p:pic>
    </p:spTree>
    <p:extLst>
      <p:ext uri="{BB962C8B-B14F-4D97-AF65-F5344CB8AC3E}">
        <p14:creationId xmlns:p14="http://schemas.microsoft.com/office/powerpoint/2010/main" val="19618961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2359620"/>
          </a:xfrm>
          <a:prstGeom prst="rect">
            <a:avLst/>
          </a:prstGeom>
          <a:solidFill>
            <a:schemeClr val="bg1"/>
          </a:solidFill>
          <a:ln w="9525">
            <a:noFill/>
            <a:miter lim="800000"/>
            <a:headEnd/>
            <a:tailEnd type="none" w="lg" len="lg"/>
          </a:ln>
        </p:spPr>
        <p:txBody>
          <a:bodyPr wrap="square" lIns="0" tIns="0" rIns="0" bIns="0">
            <a:spAutoFit/>
          </a:bodyPr>
          <a:lstStyle/>
          <a:p>
            <a:pPr lvl="0" indent="171450">
              <a:lnSpc>
                <a:spcPts val="1300"/>
              </a:lnSpc>
              <a:spcAft>
                <a:spcPts val="200"/>
              </a:spcAft>
              <a:buFont typeface="Wingdings" pitchFamily="2" charset="2"/>
              <a:buChar char="§"/>
              <a:defRPr/>
            </a:pPr>
            <a:r>
              <a:rPr lang="en-US" sz="1400" b="1" dirty="0">
                <a:solidFill>
                  <a:srgbClr val="000000"/>
                </a:solidFill>
                <a:latin typeface="Arial Narrow" panose="020B0606020202030204" pitchFamily="34" charset="0"/>
              </a:rPr>
              <a:t>Supplier URL – Optional</a:t>
            </a:r>
          </a:p>
          <a:p>
            <a:pPr lvl="0">
              <a:lnSpc>
                <a:spcPts val="1300"/>
              </a:lnSpc>
              <a:spcAft>
                <a:spcPts val="200"/>
              </a:spcAft>
              <a:defRPr/>
            </a:pPr>
            <a:r>
              <a:rPr lang="en-US" sz="1400" b="1" i="1" dirty="0">
                <a:solidFill>
                  <a:srgbClr val="000000"/>
                </a:solidFill>
                <a:latin typeface="Arial Narrow" panose="020B0606020202030204" pitchFamily="34" charset="0"/>
              </a:rPr>
              <a:t>     </a:t>
            </a:r>
            <a:r>
              <a:rPr lang="en-US" sz="1200" b="1" i="1" dirty="0">
                <a:solidFill>
                  <a:srgbClr val="000000"/>
                </a:solidFill>
                <a:latin typeface="Arial Narrow" panose="020B0606020202030204" pitchFamily="34" charset="0"/>
              </a:rPr>
              <a:t>Description: </a:t>
            </a:r>
            <a:r>
              <a:rPr lang="en-US" sz="1200" dirty="0">
                <a:solidFill>
                  <a:srgbClr val="000000"/>
                </a:solidFill>
                <a:latin typeface="Arial Narrow" panose="020B0606020202030204" pitchFamily="34" charset="0"/>
              </a:rPr>
              <a:t>A URL that links to a Supplier’s static page about the item (could be a MSDS, construction   </a:t>
            </a:r>
          </a:p>
          <a:p>
            <a:pPr lvl="0">
              <a:lnSpc>
                <a:spcPts val="1300"/>
              </a:lnSpc>
              <a:spcAft>
                <a:spcPts val="200"/>
              </a:spcAft>
              <a:defRPr/>
            </a:pPr>
            <a:r>
              <a:rPr lang="en-US" sz="1200" dirty="0">
                <a:solidFill>
                  <a:srgbClr val="000000"/>
                </a:solidFill>
                <a:latin typeface="Arial Narrow" panose="020B0606020202030204" pitchFamily="34" charset="0"/>
              </a:rPr>
              <a:t>      info, packaging info, etc.)</a:t>
            </a:r>
          </a:p>
          <a:p>
            <a:pPr marL="171450" lvl="0">
              <a:lnSpc>
                <a:spcPts val="1300"/>
              </a:lnSpc>
              <a:spcAft>
                <a:spcPts val="200"/>
              </a:spcAft>
              <a:defRPr/>
            </a:pPr>
            <a:r>
              <a:rPr lang="en-US" sz="1200" b="1" i="1" dirty="0">
                <a:solidFill>
                  <a:srgbClr val="000000"/>
                </a:solidFill>
                <a:latin typeface="Arial Narrow" panose="020B0606020202030204" pitchFamily="34" charset="0"/>
              </a:rPr>
              <a:t>Type of data: </a:t>
            </a:r>
            <a:r>
              <a:rPr lang="en-US" sz="1200" dirty="0">
                <a:solidFill>
                  <a:srgbClr val="000000"/>
                </a:solidFill>
                <a:latin typeface="Arial Narrow" panose="020B0606020202030204" pitchFamily="34" charset="0"/>
              </a:rPr>
              <a:t>String</a:t>
            </a:r>
          </a:p>
          <a:p>
            <a:pPr marL="171450" lvl="0">
              <a:lnSpc>
                <a:spcPts val="1300"/>
              </a:lnSpc>
              <a:spcAft>
                <a:spcPts val="200"/>
              </a:spcAft>
              <a:defRPr/>
            </a:pPr>
            <a:r>
              <a:rPr lang="en-US" sz="1200" b="1" i="1" dirty="0">
                <a:solidFill>
                  <a:srgbClr val="000000"/>
                </a:solidFill>
                <a:latin typeface="Arial Narrow" panose="020B0606020202030204" pitchFamily="34" charset="0"/>
              </a:rPr>
              <a:t>Maximum length: </a:t>
            </a:r>
            <a:r>
              <a:rPr lang="en-US" sz="1200" dirty="0">
                <a:solidFill>
                  <a:srgbClr val="000000"/>
                </a:solidFill>
                <a:latin typeface="Arial Narrow" panose="020B0606020202030204" pitchFamily="34" charset="0"/>
              </a:rPr>
              <a:t>255</a:t>
            </a:r>
          </a:p>
          <a:p>
            <a:pPr marL="171450" lvl="0">
              <a:lnSpc>
                <a:spcPts val="1200"/>
              </a:lnSpc>
              <a:spcAft>
                <a:spcPts val="1200"/>
              </a:spcAft>
              <a:defRPr/>
            </a:pPr>
            <a:r>
              <a:rPr lang="en-US" sz="1200" b="1" i="1" dirty="0">
                <a:solidFill>
                  <a:srgbClr val="000000"/>
                </a:solidFill>
                <a:latin typeface="Arial Narrow" panose="020B0606020202030204" pitchFamily="34" charset="0"/>
              </a:rPr>
              <a:t>Example: </a:t>
            </a:r>
            <a:r>
              <a:rPr lang="en-US" sz="1200" dirty="0">
                <a:solidFill>
                  <a:srgbClr val="000000"/>
                </a:solidFill>
                <a:latin typeface="Arial Narrow" panose="020B0606020202030204" pitchFamily="34" charset="0"/>
                <a:hlinkClick r:id="rId3"/>
              </a:rPr>
              <a:t>http://www.supplier.com/Catalog/product18.htm</a:t>
            </a:r>
            <a:endParaRPr lang="en-US" sz="1400" b="1" dirty="0">
              <a:latin typeface="Arial Narrow" panose="020B0606020202030204" pitchFamily="34" charset="0"/>
            </a:endParaRPr>
          </a:p>
          <a:p>
            <a:pPr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URL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A URL that links to a Manufacturer’s static page about the item (could be a MSDS, construction info, packaging info, etc.)</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2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hlinkClick r:id="rId3"/>
              </a:rPr>
              <a:t>http://www.manu.com/Catalog/product18.htm</a:t>
            </a: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D2FFE8E6-0B6D-471F-B69E-56481B65428A}"/>
              </a:ext>
            </a:extLst>
          </p:cNvPr>
          <p:cNvPicPr>
            <a:picLocks noChangeAspect="1"/>
          </p:cNvPicPr>
          <p:nvPr/>
        </p:nvPicPr>
        <p:blipFill>
          <a:blip r:embed="rId4"/>
          <a:stretch>
            <a:fillRect/>
          </a:stretch>
        </p:blipFill>
        <p:spPr>
          <a:xfrm>
            <a:off x="1780360" y="1595585"/>
            <a:ext cx="2627188" cy="1189064"/>
          </a:xfrm>
          <a:prstGeom prst="rect">
            <a:avLst/>
          </a:prstGeom>
        </p:spPr>
      </p:pic>
      <p:pic>
        <p:nvPicPr>
          <p:cNvPr id="7" name="Picture 6">
            <a:extLst>
              <a:ext uri="{FF2B5EF4-FFF2-40B4-BE49-F238E27FC236}">
                <a16:creationId xmlns:a16="http://schemas.microsoft.com/office/drawing/2014/main" id="{DF8F471E-F63B-4D35-8C7E-6E43EC8AF128}"/>
              </a:ext>
            </a:extLst>
          </p:cNvPr>
          <p:cNvPicPr>
            <a:picLocks noChangeAspect="1"/>
          </p:cNvPicPr>
          <p:nvPr/>
        </p:nvPicPr>
        <p:blipFill>
          <a:blip r:embed="rId5"/>
          <a:stretch>
            <a:fillRect/>
          </a:stretch>
        </p:blipFill>
        <p:spPr>
          <a:xfrm>
            <a:off x="1965133" y="3608595"/>
            <a:ext cx="2257641" cy="1220149"/>
          </a:xfrm>
          <a:prstGeom prst="rect">
            <a:avLst/>
          </a:prstGeom>
        </p:spPr>
      </p:pic>
    </p:spTree>
    <p:extLst>
      <p:ext uri="{BB962C8B-B14F-4D97-AF65-F5344CB8AC3E}">
        <p14:creationId xmlns:p14="http://schemas.microsoft.com/office/powerpoint/2010/main" val="10199067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2923877"/>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Lead Time – Optional</a:t>
            </a:r>
          </a:p>
          <a:p>
            <a:pPr marL="171450">
              <a:lnSpc>
                <a:spcPts val="1300"/>
              </a:lnSpc>
              <a:spcAft>
                <a:spcPts val="6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Number of working days for the product to be shipped from the date you receive the Purchase Order</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Integer</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40</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1</a:t>
            </a:r>
          </a:p>
          <a:p>
            <a:pPr marL="171450">
              <a:lnSpc>
                <a:spcPts val="1300"/>
              </a:lnSpc>
              <a:spcAft>
                <a:spcPts val="1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Market Price – Optional</a:t>
            </a:r>
          </a:p>
          <a:p>
            <a:pPr marL="171450">
              <a:lnSpc>
                <a:spcPts val="1300"/>
              </a:lnSpc>
              <a:spcAft>
                <a:spcPts val="200"/>
              </a:spcAft>
              <a:defRPr/>
            </a:pPr>
            <a:r>
              <a:rPr lang="en-US" sz="1200" b="1" i="1" dirty="0">
                <a:latin typeface="Arial Narrow" panose="020B0606020202030204" pitchFamily="34" charset="0"/>
              </a:rPr>
              <a:t>Description: </a:t>
            </a:r>
            <a:r>
              <a:rPr lang="fr-FR" sz="1200" dirty="0">
                <a:latin typeface="Arial Narrow" panose="020B0606020202030204" pitchFamily="34" charset="0"/>
              </a:rPr>
              <a:t>List or </a:t>
            </a:r>
            <a:r>
              <a:rPr lang="fr-FR" sz="1200" dirty="0" err="1">
                <a:latin typeface="Arial Narrow" panose="020B0606020202030204" pitchFamily="34" charset="0"/>
              </a:rPr>
              <a:t>retail</a:t>
            </a:r>
            <a:r>
              <a:rPr lang="fr-FR" sz="1200" dirty="0">
                <a:latin typeface="Arial Narrow" panose="020B0606020202030204" pitchFamily="34" charset="0"/>
              </a:rPr>
              <a:t> </a:t>
            </a:r>
            <a:r>
              <a:rPr lang="fr-FR" sz="1200" dirty="0" err="1">
                <a:latin typeface="Arial Narrow" panose="020B0606020202030204" pitchFamily="34" charset="0"/>
              </a:rPr>
              <a:t>price</a:t>
            </a:r>
            <a:r>
              <a:rPr lang="fr-FR" sz="1200" dirty="0">
                <a:latin typeface="Arial Narrow" panose="020B0606020202030204" pitchFamily="34" charset="0"/>
              </a:rPr>
              <a:t>. </a:t>
            </a:r>
          </a:p>
          <a:p>
            <a:pPr marL="171450">
              <a:lnSpc>
                <a:spcPts val="1300"/>
              </a:lnSpc>
              <a:spcAft>
                <a:spcPts val="200"/>
              </a:spcAft>
              <a:defRPr/>
            </a:pPr>
            <a:r>
              <a:rPr lang="fr-FR" sz="1200" i="1" dirty="0">
                <a:latin typeface="Arial Narrow" panose="020B0606020202030204" pitchFamily="34" charset="0"/>
              </a:rPr>
              <a:t>Note: </a:t>
            </a:r>
            <a:r>
              <a:rPr lang="fr-FR" sz="1200" dirty="0" err="1">
                <a:latin typeface="Arial Narrow" panose="020B0606020202030204" pitchFamily="34" charset="0"/>
              </a:rPr>
              <a:t>Does</a:t>
            </a:r>
            <a:r>
              <a:rPr lang="fr-FR" sz="1200" dirty="0">
                <a:latin typeface="Arial Narrow" panose="020B0606020202030204" pitchFamily="34" charset="0"/>
              </a:rPr>
              <a:t> not show on the Ariba UI—</a:t>
            </a:r>
            <a:r>
              <a:rPr lang="fr-FR" sz="1200" dirty="0" err="1">
                <a:latin typeface="Arial Narrow" panose="020B0606020202030204" pitchFamily="34" charset="0"/>
              </a:rPr>
              <a:t>this</a:t>
            </a:r>
            <a:r>
              <a:rPr lang="fr-FR" sz="1200" dirty="0">
                <a:latin typeface="Arial Narrow" panose="020B0606020202030204" pitchFamily="34" charset="0"/>
              </a:rPr>
              <a:t> </a:t>
            </a:r>
            <a:r>
              <a:rPr lang="fr-FR" sz="1200" dirty="0" err="1">
                <a:latin typeface="Arial Narrow" panose="020B0606020202030204" pitchFamily="34" charset="0"/>
              </a:rPr>
              <a:t>is</a:t>
            </a:r>
            <a:r>
              <a:rPr lang="fr-FR" sz="1200" dirty="0">
                <a:latin typeface="Arial Narrow" panose="020B0606020202030204" pitchFamily="34" charset="0"/>
              </a:rPr>
              <a:t> an </a:t>
            </a:r>
            <a:r>
              <a:rPr lang="fr-FR" sz="1200" dirty="0" err="1">
                <a:latin typeface="Arial Narrow" panose="020B0606020202030204" pitchFamily="34" charset="0"/>
              </a:rPr>
              <a:t>informational-only</a:t>
            </a:r>
            <a:r>
              <a:rPr lang="fr-FR" sz="1200" dirty="0">
                <a:latin typeface="Arial Narrow" panose="020B0606020202030204" pitchFamily="34" charset="0"/>
              </a:rPr>
              <a:t> </a:t>
            </a:r>
            <a:r>
              <a:rPr lang="fr-FR" sz="1200" dirty="0" err="1">
                <a:latin typeface="Arial Narrow" panose="020B0606020202030204" pitchFamily="34" charset="0"/>
              </a:rPr>
              <a:t>field</a:t>
            </a:r>
            <a:r>
              <a:rPr lang="fr-FR" sz="1200" dirty="0">
                <a:latin typeface="Arial Narrow" panose="020B0606020202030204" pitchFamily="34" charset="0"/>
              </a:rPr>
              <a:t> for </a:t>
            </a:r>
            <a:r>
              <a:rPr lang="fr-FR" sz="1200" dirty="0" err="1">
                <a:latin typeface="Arial Narrow" panose="020B0606020202030204" pitchFamily="34" charset="0"/>
              </a:rPr>
              <a:t>Suppliers</a:t>
            </a:r>
            <a:endParaRPr lang="fr-FR"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4.32 or 1234.78</a:t>
            </a:r>
          </a:p>
          <a:p>
            <a:pPr marL="171450">
              <a:lnSpc>
                <a:spcPts val="1300"/>
              </a:lnSpc>
              <a:spcAft>
                <a:spcPts val="900"/>
              </a:spcAft>
              <a:defRPr/>
            </a:pPr>
            <a:r>
              <a:rPr lang="en-US" sz="1200" i="1" dirty="0">
                <a:latin typeface="Arial Narrow" panose="020B0606020202030204" pitchFamily="34" charset="0"/>
              </a:rPr>
              <a:t>Note: </a:t>
            </a:r>
            <a:r>
              <a:rPr lang="fr-FR" sz="1200" dirty="0">
                <a:latin typeface="Arial Narrow" panose="020B0606020202030204" pitchFamily="34" charset="0"/>
              </a:rPr>
              <a:t>To </a:t>
            </a:r>
            <a:r>
              <a:rPr lang="fr-FR" sz="1200" dirty="0" err="1">
                <a:latin typeface="Arial Narrow" panose="020B0606020202030204" pitchFamily="34" charset="0"/>
              </a:rPr>
              <a:t>separate</a:t>
            </a:r>
            <a:r>
              <a:rPr lang="fr-FR" sz="1200" dirty="0">
                <a:latin typeface="Arial Narrow" panose="020B0606020202030204" pitchFamily="34" charset="0"/>
              </a:rPr>
              <a:t> the </a:t>
            </a:r>
            <a:r>
              <a:rPr lang="fr-FR" sz="1200" dirty="0" err="1">
                <a:latin typeface="Arial Narrow" panose="020B0606020202030204" pitchFamily="34" charset="0"/>
              </a:rPr>
              <a:t>integer</a:t>
            </a:r>
            <a:r>
              <a:rPr lang="fr-FR" sz="1200" dirty="0">
                <a:latin typeface="Arial Narrow" panose="020B0606020202030204" pitchFamily="34" charset="0"/>
              </a:rPr>
              <a:t> </a:t>
            </a:r>
            <a:r>
              <a:rPr lang="fr-FR" sz="1200" dirty="0" err="1">
                <a:latin typeface="Arial Narrow" panose="020B0606020202030204" pitchFamily="34" charset="0"/>
              </a:rPr>
              <a:t>from</a:t>
            </a:r>
            <a:r>
              <a:rPr lang="fr-FR" sz="1200" dirty="0">
                <a:latin typeface="Arial Narrow" panose="020B0606020202030204" pitchFamily="34" charset="0"/>
              </a:rPr>
              <a:t> the </a:t>
            </a:r>
            <a:r>
              <a:rPr lang="fr-FR" sz="1200" dirty="0" err="1">
                <a:latin typeface="Arial Narrow" panose="020B0606020202030204" pitchFamily="34" charset="0"/>
              </a:rPr>
              <a:t>decimal</a:t>
            </a:r>
            <a:r>
              <a:rPr lang="fr-FR" sz="1200" dirty="0">
                <a:latin typeface="Arial Narrow" panose="020B0606020202030204" pitchFamily="34" charset="0"/>
              </a:rPr>
              <a:t>, </a:t>
            </a:r>
            <a:r>
              <a:rPr lang="fr-FR" sz="1200" dirty="0" err="1">
                <a:latin typeface="Arial Narrow" panose="020B0606020202030204" pitchFamily="34" charset="0"/>
              </a:rPr>
              <a:t>you</a:t>
            </a:r>
            <a:r>
              <a:rPr lang="fr-FR" sz="1200" dirty="0">
                <a:latin typeface="Arial Narrow" panose="020B0606020202030204" pitchFamily="34" charset="0"/>
              </a:rPr>
              <a:t> must use a ‘dot’ and not a comma. </a:t>
            </a:r>
            <a:r>
              <a:rPr lang="fr-FR" sz="1200" dirty="0" err="1">
                <a:latin typeface="Arial Narrow" panose="020B0606020202030204" pitchFamily="34" charset="0"/>
              </a:rPr>
              <a:t>Also</a:t>
            </a:r>
            <a:r>
              <a:rPr lang="fr-FR" sz="1200" dirty="0">
                <a:latin typeface="Arial Narrow" panose="020B0606020202030204" pitchFamily="34" charset="0"/>
              </a:rPr>
              <a:t>, do not use a comma to </a:t>
            </a:r>
            <a:r>
              <a:rPr lang="fr-FR" sz="1200" dirty="0" err="1">
                <a:latin typeface="Arial Narrow" panose="020B0606020202030204" pitchFamily="34" charset="0"/>
              </a:rPr>
              <a:t>indicate</a:t>
            </a:r>
            <a:r>
              <a:rPr lang="fr-FR" sz="1200" dirty="0">
                <a:latin typeface="Arial Narrow" panose="020B0606020202030204" pitchFamily="34" charset="0"/>
              </a:rPr>
              <a:t> ‘</a:t>
            </a:r>
            <a:r>
              <a:rPr lang="fr-FR" sz="1200" dirty="0" err="1">
                <a:latin typeface="Arial Narrow" panose="020B0606020202030204" pitchFamily="34" charset="0"/>
              </a:rPr>
              <a:t>thousands</a:t>
            </a:r>
            <a:r>
              <a:rPr lang="fr-FR" sz="1200" dirty="0">
                <a:latin typeface="Arial Narrow" panose="020B0606020202030204" pitchFamily="34" charset="0"/>
              </a:rPr>
              <a:t>’. Do not </a:t>
            </a:r>
            <a:r>
              <a:rPr lang="fr-FR" sz="1200" dirty="0" err="1">
                <a:latin typeface="Arial Narrow" panose="020B0606020202030204" pitchFamily="34" charset="0"/>
              </a:rPr>
              <a:t>include</a:t>
            </a:r>
            <a:r>
              <a:rPr lang="fr-FR" sz="1200" dirty="0">
                <a:latin typeface="Arial Narrow" panose="020B0606020202030204" pitchFamily="34" charset="0"/>
              </a:rPr>
              <a:t> </a:t>
            </a:r>
            <a:r>
              <a:rPr lang="fr-FR" sz="1200" dirty="0" err="1">
                <a:latin typeface="Arial Narrow" panose="020B0606020202030204" pitchFamily="34" charset="0"/>
              </a:rPr>
              <a:t>any</a:t>
            </a:r>
            <a:r>
              <a:rPr lang="fr-FR" sz="1200" dirty="0">
                <a:latin typeface="Arial Narrow" panose="020B0606020202030204" pitchFamily="34" charset="0"/>
              </a:rPr>
              <a:t> </a:t>
            </a:r>
            <a:r>
              <a:rPr lang="fr-FR" sz="1200" dirty="0" err="1">
                <a:latin typeface="Arial Narrow" panose="020B0606020202030204" pitchFamily="34" charset="0"/>
              </a:rPr>
              <a:t>currency</a:t>
            </a:r>
            <a:r>
              <a:rPr lang="fr-FR" sz="1200" dirty="0">
                <a:latin typeface="Arial Narrow" panose="020B0606020202030204" pitchFamily="34" charset="0"/>
              </a:rPr>
              <a:t> </a:t>
            </a:r>
            <a:r>
              <a:rPr lang="fr-FR" sz="1200" dirty="0" err="1">
                <a:latin typeface="Arial Narrow" panose="020B0606020202030204" pitchFamily="34" charset="0"/>
              </a:rPr>
              <a:t>symbols</a:t>
            </a:r>
            <a:r>
              <a:rPr lang="fr-FR" sz="1200" dirty="0">
                <a:latin typeface="Arial Narrow" panose="020B0606020202030204" pitchFamily="34" charset="0"/>
              </a:rPr>
              <a:t> </a:t>
            </a:r>
            <a:r>
              <a:rPr lang="fr-FR" sz="1200" dirty="0" err="1">
                <a:latin typeface="Arial Narrow" panose="020B0606020202030204" pitchFamily="34" charset="0"/>
              </a:rPr>
              <a:t>such</a:t>
            </a:r>
            <a:r>
              <a:rPr lang="fr-FR" sz="1200" dirty="0">
                <a:latin typeface="Arial Narrow" panose="020B0606020202030204" pitchFamily="34" charset="0"/>
              </a:rPr>
              <a:t> as $, </a:t>
            </a:r>
            <a:r>
              <a:rPr lang="en-US" sz="1200" dirty="0"/>
              <a:t>£ </a:t>
            </a:r>
            <a:r>
              <a:rPr lang="fr-FR" sz="1200" dirty="0">
                <a:latin typeface="Arial Narrow" panose="020B0606020202030204" pitchFamily="34" charset="0"/>
              </a:rPr>
              <a:t>or </a:t>
            </a:r>
            <a:r>
              <a:rPr lang="en-US" sz="1200" dirty="0"/>
              <a:t>¥.</a:t>
            </a: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30DA49B1-AC93-4F63-869E-0E552B768924}"/>
              </a:ext>
            </a:extLst>
          </p:cNvPr>
          <p:cNvPicPr>
            <a:picLocks noChangeAspect="1"/>
          </p:cNvPicPr>
          <p:nvPr/>
        </p:nvPicPr>
        <p:blipFill>
          <a:blip r:embed="rId3"/>
          <a:stretch>
            <a:fillRect/>
          </a:stretch>
        </p:blipFill>
        <p:spPr>
          <a:xfrm>
            <a:off x="2268297" y="3342886"/>
            <a:ext cx="1363575" cy="1121650"/>
          </a:xfrm>
          <a:prstGeom prst="rect">
            <a:avLst/>
          </a:prstGeom>
        </p:spPr>
      </p:pic>
      <p:pic>
        <p:nvPicPr>
          <p:cNvPr id="7" name="Picture 6">
            <a:extLst>
              <a:ext uri="{FF2B5EF4-FFF2-40B4-BE49-F238E27FC236}">
                <a16:creationId xmlns:a16="http://schemas.microsoft.com/office/drawing/2014/main" id="{9248F879-B15B-488B-BA16-FAE12E504FDF}"/>
              </a:ext>
            </a:extLst>
          </p:cNvPr>
          <p:cNvPicPr>
            <a:picLocks noChangeAspect="1"/>
          </p:cNvPicPr>
          <p:nvPr/>
        </p:nvPicPr>
        <p:blipFill>
          <a:blip r:embed="rId4"/>
          <a:stretch>
            <a:fillRect/>
          </a:stretch>
        </p:blipFill>
        <p:spPr>
          <a:xfrm>
            <a:off x="2432587" y="1617663"/>
            <a:ext cx="1034993" cy="1462997"/>
          </a:xfrm>
          <a:prstGeom prst="rect">
            <a:avLst/>
          </a:prstGeom>
        </p:spPr>
      </p:pic>
    </p:spTree>
    <p:extLst>
      <p:ext uri="{BB962C8B-B14F-4D97-AF65-F5344CB8AC3E}">
        <p14:creationId xmlns:p14="http://schemas.microsoft.com/office/powerpoint/2010/main" val="38636332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The Catalog </a:t>
            </a:r>
            <a:r>
              <a:rPr lang="en-US" noProof="0" dirty="0">
                <a:solidFill>
                  <a:schemeClr val="accent1"/>
                </a:solidFill>
                <a:latin typeface="+mj-lt"/>
              </a:rPr>
              <a:t>Template</a:t>
            </a:r>
          </a:p>
        </p:txBody>
      </p:sp>
    </p:spTree>
    <p:extLst>
      <p:ext uri="{BB962C8B-B14F-4D97-AF65-F5344CB8AC3E}">
        <p14:creationId xmlns:p14="http://schemas.microsoft.com/office/powerpoint/2010/main" val="35419861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49962" cy="4090863"/>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Supplier Part Auxiliary ID – Optional</a:t>
            </a:r>
          </a:p>
          <a:p>
            <a:pPr marL="174625">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Uniquely identifies a single item. For example, items in multiple languages or available in multiple units of measure</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1234 French</a:t>
            </a:r>
            <a:endParaRPr lang="en-US" sz="1200" b="1" i="1" dirty="0">
              <a:latin typeface="Arial Narrow" panose="020B0606020202030204" pitchFamily="34" charset="0"/>
            </a:endParaRPr>
          </a:p>
          <a:p>
            <a:pPr marL="171450">
              <a:lnSpc>
                <a:spcPts val="1300"/>
              </a:lnSpc>
              <a:spcAft>
                <a:spcPts val="1200"/>
              </a:spcAft>
              <a:defRPr/>
            </a:pPr>
            <a:r>
              <a:rPr lang="en-US" sz="1200" i="1" dirty="0">
                <a:latin typeface="Arial Narrow" panose="020B0606020202030204" pitchFamily="34" charset="0"/>
              </a:rPr>
              <a:t>Note</a:t>
            </a:r>
            <a:r>
              <a:rPr lang="en-US" sz="1200" dirty="0">
                <a:latin typeface="Arial Narrow" panose="020B0606020202030204" pitchFamily="34" charset="0"/>
              </a:rPr>
              <a:t>: If any items have the same reference (Supplier Part ID column), this column allows you to differentiate them</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Language – Optional </a:t>
            </a:r>
            <a:endParaRPr lang="en-US"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Specifies the language used to describe the item.</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200"/>
              </a:spcAft>
              <a:defRPr/>
            </a:pPr>
            <a:r>
              <a:rPr lang="en-US" sz="1200" b="1" i="1" dirty="0">
                <a:latin typeface="Arial Narrow" panose="020B0606020202030204" pitchFamily="34" charset="0"/>
              </a:rPr>
              <a:t>Example: </a:t>
            </a:r>
            <a:r>
              <a:rPr lang="en-US" sz="1200" dirty="0" err="1">
                <a:latin typeface="Arial Narrow" panose="020B0606020202030204" pitchFamily="34" charset="0"/>
              </a:rPr>
              <a:t>en_US</a:t>
            </a:r>
            <a:endParaRPr lang="en-US" sz="1200" dirty="0">
              <a:latin typeface="Arial Narrow" panose="020B0606020202030204" pitchFamily="34" charset="0"/>
            </a:endParaRPr>
          </a:p>
          <a:p>
            <a:pPr marL="171450">
              <a:lnSpc>
                <a:spcPts val="1300"/>
              </a:lnSpc>
              <a:spcAft>
                <a:spcPts val="200"/>
              </a:spcAft>
              <a:defRPr/>
            </a:pPr>
            <a:endParaRPr lang="en-US" sz="1200" dirty="0">
              <a:latin typeface="Arial Narrow" panose="020B0606020202030204" pitchFamily="34" charset="0"/>
            </a:endParaRPr>
          </a:p>
          <a:p>
            <a:pPr marL="171450">
              <a:lnSpc>
                <a:spcPts val="1300"/>
              </a:lnSpc>
              <a:spcAft>
                <a:spcPts val="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Currency – Optional </a:t>
            </a:r>
            <a:endParaRPr lang="en-US"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Specifies the currency used for the prices</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32</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USD, CAD (Canadian Dollar)</a:t>
            </a:r>
          </a:p>
          <a:p>
            <a:pPr marL="115888">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D3F044F9-612D-4A71-8283-8EA9570E29C7}"/>
              </a:ext>
            </a:extLst>
          </p:cNvPr>
          <p:cNvPicPr>
            <a:picLocks noChangeAspect="1"/>
          </p:cNvPicPr>
          <p:nvPr/>
        </p:nvPicPr>
        <p:blipFill>
          <a:blip r:embed="rId3"/>
          <a:stretch>
            <a:fillRect/>
          </a:stretch>
        </p:blipFill>
        <p:spPr>
          <a:xfrm>
            <a:off x="1909709" y="1440737"/>
            <a:ext cx="1969686" cy="1071509"/>
          </a:xfrm>
          <a:prstGeom prst="rect">
            <a:avLst/>
          </a:prstGeom>
        </p:spPr>
      </p:pic>
      <p:pic>
        <p:nvPicPr>
          <p:cNvPr id="7" name="Picture 6">
            <a:extLst>
              <a:ext uri="{FF2B5EF4-FFF2-40B4-BE49-F238E27FC236}">
                <a16:creationId xmlns:a16="http://schemas.microsoft.com/office/drawing/2014/main" id="{AC95FDD0-8976-406D-871E-ECA87C54F19E}"/>
              </a:ext>
            </a:extLst>
          </p:cNvPr>
          <p:cNvPicPr>
            <a:picLocks noChangeAspect="1"/>
          </p:cNvPicPr>
          <p:nvPr/>
        </p:nvPicPr>
        <p:blipFill>
          <a:blip r:embed="rId4"/>
          <a:stretch>
            <a:fillRect/>
          </a:stretch>
        </p:blipFill>
        <p:spPr>
          <a:xfrm>
            <a:off x="2339797" y="2649502"/>
            <a:ext cx="1099584" cy="1553760"/>
          </a:xfrm>
          <a:prstGeom prst="rect">
            <a:avLst/>
          </a:prstGeom>
        </p:spPr>
      </p:pic>
      <p:pic>
        <p:nvPicPr>
          <p:cNvPr id="8" name="Picture 7">
            <a:extLst>
              <a:ext uri="{FF2B5EF4-FFF2-40B4-BE49-F238E27FC236}">
                <a16:creationId xmlns:a16="http://schemas.microsoft.com/office/drawing/2014/main" id="{BE00929B-6C73-4FCE-87B2-ECE0301A9D4F}"/>
              </a:ext>
            </a:extLst>
          </p:cNvPr>
          <p:cNvPicPr>
            <a:picLocks noChangeAspect="1"/>
          </p:cNvPicPr>
          <p:nvPr/>
        </p:nvPicPr>
        <p:blipFill>
          <a:blip r:embed="rId5"/>
          <a:stretch>
            <a:fillRect/>
          </a:stretch>
        </p:blipFill>
        <p:spPr>
          <a:xfrm>
            <a:off x="2411697" y="4514434"/>
            <a:ext cx="955784" cy="1305139"/>
          </a:xfrm>
          <a:prstGeom prst="rect">
            <a:avLst/>
          </a:prstGeom>
        </p:spPr>
      </p:pic>
    </p:spTree>
    <p:extLst>
      <p:ext uri="{BB962C8B-B14F-4D97-AF65-F5344CB8AC3E}">
        <p14:creationId xmlns:p14="http://schemas.microsoft.com/office/powerpoint/2010/main" val="35247658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3064942"/>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600" b="1" dirty="0" err="1">
                <a:latin typeface="Arial Narrow" panose="020B0606020202030204" pitchFamily="34" charset="0"/>
              </a:rPr>
              <a:t>PunchOut</a:t>
            </a:r>
            <a:r>
              <a:rPr lang="en-US" sz="1600" b="1" dirty="0">
                <a:latin typeface="Arial Narrow" panose="020B0606020202030204" pitchFamily="34" charset="0"/>
              </a:rPr>
              <a:t> Enabled -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Tells the system that this file is a </a:t>
            </a:r>
            <a:r>
              <a:rPr lang="en-US" sz="1400" dirty="0" err="1">
                <a:latin typeface="Arial Narrow" panose="020B0606020202030204" pitchFamily="34" charset="0"/>
              </a:rPr>
              <a:t>PunchOut</a:t>
            </a:r>
            <a:r>
              <a:rPr lang="en-US" sz="1400" dirty="0">
                <a:latin typeface="Arial Narrow" panose="020B0606020202030204" pitchFamily="34" charset="0"/>
              </a:rPr>
              <a:t> Index file. Must be set to TRUE for the system to see this as a </a:t>
            </a:r>
            <a:r>
              <a:rPr lang="en-US" sz="1400" dirty="0" err="1">
                <a:latin typeface="Arial Narrow" panose="020B0606020202030204" pitchFamily="34" charset="0"/>
              </a:rPr>
              <a:t>PunchOut</a:t>
            </a:r>
            <a:r>
              <a:rPr lang="en-US" sz="1400" dirty="0">
                <a:latin typeface="Arial Narrow" panose="020B0606020202030204" pitchFamily="34" charset="0"/>
              </a:rPr>
              <a:t> item</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Boolean</a:t>
            </a: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600" b="1" dirty="0" err="1">
                <a:latin typeface="Arial Narrow" panose="020B0606020202030204" pitchFamily="34" charset="0"/>
              </a:rPr>
              <a:t>PunchOutLevel</a:t>
            </a:r>
            <a:r>
              <a:rPr lang="en-US" sz="1600" b="1" dirty="0">
                <a:latin typeface="Arial Narrow" panose="020B0606020202030204" pitchFamily="34" charset="0"/>
              </a:rPr>
              <a:t> -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Tells the system that this item is a L2 </a:t>
            </a:r>
            <a:r>
              <a:rPr lang="en-US" sz="1400" dirty="0" err="1">
                <a:latin typeface="Arial Narrow" panose="020B0606020202030204" pitchFamily="34" charset="0"/>
              </a:rPr>
              <a:t>PunchOut</a:t>
            </a:r>
            <a:r>
              <a:rPr lang="en-US" sz="1400" dirty="0">
                <a:latin typeface="Arial Narrow" panose="020B0606020202030204" pitchFamily="34" charset="0"/>
              </a:rPr>
              <a:t> item that will take the User to the Supplier’s site at the </a:t>
            </a:r>
            <a:r>
              <a:rPr lang="en-US" sz="1400" b="1" dirty="0">
                <a:latin typeface="Arial Narrow" panose="020B0606020202030204" pitchFamily="34" charset="0"/>
              </a:rPr>
              <a:t>Store</a:t>
            </a:r>
            <a:r>
              <a:rPr lang="en-US" sz="1400" dirty="0">
                <a:latin typeface="Arial Narrow" panose="020B0606020202030204" pitchFamily="34" charset="0"/>
              </a:rPr>
              <a:t> Level (like a L1), the </a:t>
            </a:r>
            <a:r>
              <a:rPr lang="en-US" sz="1400" b="1" dirty="0">
                <a:latin typeface="Arial Narrow" panose="020B0606020202030204" pitchFamily="34" charset="0"/>
              </a:rPr>
              <a:t>Aisle </a:t>
            </a:r>
            <a:r>
              <a:rPr lang="en-US" sz="1400" dirty="0">
                <a:latin typeface="Arial Narrow" panose="020B0606020202030204" pitchFamily="34" charset="0"/>
              </a:rPr>
              <a:t>level (a category, that requires then to further refine the search on the Supplier’s site), the </a:t>
            </a:r>
            <a:r>
              <a:rPr lang="en-US" sz="1400" b="1" dirty="0">
                <a:latin typeface="Arial Narrow" panose="020B0606020202030204" pitchFamily="34" charset="0"/>
              </a:rPr>
              <a:t>Shelf</a:t>
            </a:r>
            <a:r>
              <a:rPr lang="en-US" sz="1400" dirty="0">
                <a:latin typeface="Arial Narrow" panose="020B0606020202030204" pitchFamily="34" charset="0"/>
              </a:rPr>
              <a:t> level (a refined category that results in only a few items that will all be displayed in the </a:t>
            </a:r>
            <a:r>
              <a:rPr lang="en-US" sz="1400" dirty="0" err="1">
                <a:latin typeface="Arial Narrow" panose="020B0606020202030204" pitchFamily="34" charset="0"/>
              </a:rPr>
              <a:t>PunchOut</a:t>
            </a:r>
            <a:r>
              <a:rPr lang="en-US" sz="1400" dirty="0">
                <a:latin typeface="Arial Narrow" panose="020B0606020202030204" pitchFamily="34" charset="0"/>
              </a:rPr>
              <a:t>) or the </a:t>
            </a:r>
            <a:r>
              <a:rPr lang="en-US" sz="1400" b="1" dirty="0">
                <a:latin typeface="Arial Narrow" panose="020B0606020202030204" pitchFamily="34" charset="0"/>
              </a:rPr>
              <a:t>Product </a:t>
            </a:r>
            <a:r>
              <a:rPr lang="en-US" sz="1400" dirty="0">
                <a:latin typeface="Arial Narrow" panose="020B0606020202030204" pitchFamily="34" charset="0"/>
              </a:rPr>
              <a:t>level (this takes the User to the exact item on the Supplier’s site that they searched for in Ariba). </a:t>
            </a:r>
            <a:r>
              <a:rPr lang="en-US" sz="1400" b="1" dirty="0">
                <a:latin typeface="Arial Narrow" panose="020B0606020202030204" pitchFamily="34" charset="0"/>
              </a:rPr>
              <a:t>Product</a:t>
            </a:r>
            <a:r>
              <a:rPr lang="en-US" sz="1400" dirty="0">
                <a:latin typeface="Arial Narrow" panose="020B0606020202030204" pitchFamily="34" charset="0"/>
              </a:rPr>
              <a:t> is the most common level</a:t>
            </a:r>
          </a:p>
          <a:p>
            <a:pPr marL="169863" indent="-6350">
              <a:lnSpc>
                <a:spcPts val="1300"/>
              </a:lnSpc>
              <a:spcAft>
                <a:spcPts val="200"/>
              </a:spcAft>
              <a:defRPr/>
            </a:pPr>
            <a:r>
              <a:rPr lang="en-US" sz="1400" b="1" i="1" dirty="0">
                <a:latin typeface="Arial Narrow" panose="020B0606020202030204" pitchFamily="34" charset="0"/>
              </a:rPr>
              <a:t>Values: </a:t>
            </a:r>
            <a:r>
              <a:rPr lang="en-US" sz="1400" dirty="0">
                <a:latin typeface="Arial Narrow" panose="020B0606020202030204" pitchFamily="34" charset="0"/>
              </a:rPr>
              <a:t>Store, Aisle, Shelf, Product	</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Boolean</a:t>
            </a:r>
          </a:p>
          <a:p>
            <a:pPr marL="115888">
              <a:lnSpc>
                <a:spcPts val="1200"/>
              </a:lnSpc>
              <a:spcAft>
                <a:spcPts val="200"/>
              </a:spcAft>
              <a:defRPr/>
            </a:pPr>
            <a:endParaRPr lang="en-US" sz="1200" dirty="0">
              <a:latin typeface="Arial Narrow" panose="020B0606020202030204" pitchFamily="34" charset="0"/>
            </a:endParaRPr>
          </a:p>
          <a:p>
            <a:pPr marL="115888">
              <a:lnSpc>
                <a:spcPts val="12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CF2E3525-4C78-48F1-B726-2682CD4CA300}"/>
              </a:ext>
            </a:extLst>
          </p:cNvPr>
          <p:cNvPicPr>
            <a:picLocks noChangeAspect="1"/>
          </p:cNvPicPr>
          <p:nvPr/>
        </p:nvPicPr>
        <p:blipFill>
          <a:blip r:embed="rId3"/>
          <a:stretch>
            <a:fillRect/>
          </a:stretch>
        </p:blipFill>
        <p:spPr>
          <a:xfrm>
            <a:off x="1564294" y="2374528"/>
            <a:ext cx="3000375" cy="1666875"/>
          </a:xfrm>
          <a:prstGeom prst="rect">
            <a:avLst/>
          </a:prstGeom>
        </p:spPr>
      </p:pic>
    </p:spTree>
    <p:extLst>
      <p:ext uri="{BB962C8B-B14F-4D97-AF65-F5344CB8AC3E}">
        <p14:creationId xmlns:p14="http://schemas.microsoft.com/office/powerpoint/2010/main" val="26105205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2205732"/>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600" b="1" dirty="0">
                <a:latin typeface="Arial Narrow" panose="020B0606020202030204" pitchFamily="34" charset="0"/>
              </a:rPr>
              <a:t>Expiration Date-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Date that the item is no longer valid. In YYYY-MM-DD format. This date must be in the future.</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Date</a:t>
            </a: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600" b="1" dirty="0">
                <a:latin typeface="Arial Narrow" panose="020B0606020202030204" pitchFamily="34" charset="0"/>
              </a:rPr>
              <a:t>Effective Date -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Date that the item becomes valid. In YYYY-MM-DD format. This date must be in the future.</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Date</a:t>
            </a:r>
          </a:p>
          <a:p>
            <a:pPr marL="115888">
              <a:lnSpc>
                <a:spcPts val="1200"/>
              </a:lnSpc>
              <a:spcAft>
                <a:spcPts val="200"/>
              </a:spcAft>
              <a:defRPr/>
            </a:pPr>
            <a:endParaRPr lang="en-US" sz="1200" dirty="0">
              <a:latin typeface="Arial Narrow" panose="020B0606020202030204" pitchFamily="34" charset="0"/>
            </a:endParaRPr>
          </a:p>
          <a:p>
            <a:pPr marL="115888">
              <a:lnSpc>
                <a:spcPts val="12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3" name="Picture 2">
            <a:extLst>
              <a:ext uri="{FF2B5EF4-FFF2-40B4-BE49-F238E27FC236}">
                <a16:creationId xmlns:a16="http://schemas.microsoft.com/office/drawing/2014/main" id="{8D72EA0C-73B7-4AB8-97EF-A6AAE26A7CC3}"/>
              </a:ext>
            </a:extLst>
          </p:cNvPr>
          <p:cNvPicPr>
            <a:picLocks noChangeAspect="1"/>
          </p:cNvPicPr>
          <p:nvPr/>
        </p:nvPicPr>
        <p:blipFill>
          <a:blip r:embed="rId3"/>
          <a:stretch>
            <a:fillRect/>
          </a:stretch>
        </p:blipFill>
        <p:spPr>
          <a:xfrm>
            <a:off x="1982787" y="1519237"/>
            <a:ext cx="1924050" cy="1724025"/>
          </a:xfrm>
          <a:prstGeom prst="rect">
            <a:avLst/>
          </a:prstGeom>
        </p:spPr>
      </p:pic>
      <p:pic>
        <p:nvPicPr>
          <p:cNvPr id="4" name="Picture 3">
            <a:extLst>
              <a:ext uri="{FF2B5EF4-FFF2-40B4-BE49-F238E27FC236}">
                <a16:creationId xmlns:a16="http://schemas.microsoft.com/office/drawing/2014/main" id="{6AAE7936-0CE4-4E4F-82C0-3003869157FF}"/>
              </a:ext>
            </a:extLst>
          </p:cNvPr>
          <p:cNvPicPr>
            <a:picLocks noChangeAspect="1"/>
          </p:cNvPicPr>
          <p:nvPr/>
        </p:nvPicPr>
        <p:blipFill>
          <a:blip r:embed="rId4"/>
          <a:stretch>
            <a:fillRect/>
          </a:stretch>
        </p:blipFill>
        <p:spPr>
          <a:xfrm>
            <a:off x="2030412" y="3633788"/>
            <a:ext cx="1876425" cy="1704975"/>
          </a:xfrm>
          <a:prstGeom prst="rect">
            <a:avLst/>
          </a:prstGeom>
        </p:spPr>
      </p:pic>
    </p:spTree>
    <p:extLst>
      <p:ext uri="{BB962C8B-B14F-4D97-AF65-F5344CB8AC3E}">
        <p14:creationId xmlns:p14="http://schemas.microsoft.com/office/powerpoint/2010/main" val="19433760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3590727"/>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600" b="1" dirty="0">
                <a:latin typeface="Arial Narrow" panose="020B0606020202030204" pitchFamily="34" charset="0"/>
              </a:rPr>
              <a:t>Territory Available -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The Territory Available field enables you to create multilingual catalogs that can be searched in different languages by customers in a single region or country.</a:t>
            </a:r>
            <a:br>
              <a:rPr lang="en-US" sz="1400" dirty="0">
                <a:latin typeface="Arial Narrow" panose="020B0606020202030204" pitchFamily="34" charset="0"/>
              </a:rPr>
            </a:br>
            <a:r>
              <a:rPr lang="en-US" sz="1400" dirty="0">
                <a:latin typeface="Arial Narrow" panose="020B0606020202030204" pitchFamily="34" charset="0"/>
              </a:rPr>
              <a:t>Customers might want you to deliver multilingual catalogs, for example, containing descriptions in both French and English. However, an organization might have both English-speaking and French-speaking users in its France office. English users must be able to search in English but order items using the Euro pricing. </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String</a:t>
            </a:r>
          </a:p>
          <a:p>
            <a:pPr marL="169863" indent="-6350">
              <a:lnSpc>
                <a:spcPts val="1300"/>
              </a:lnSpc>
              <a:spcAft>
                <a:spcPts val="200"/>
              </a:spcAft>
              <a:defRPr/>
            </a:pPr>
            <a:r>
              <a:rPr lang="en-US" sz="1400" b="1" i="1" dirty="0">
                <a:latin typeface="Arial Narrow" panose="020B0606020202030204" pitchFamily="34" charset="0"/>
              </a:rPr>
              <a:t>Values</a:t>
            </a:r>
            <a:r>
              <a:rPr lang="en-US" sz="1400" dirty="0">
                <a:latin typeface="Arial Narrow" panose="020B0606020202030204" pitchFamily="34" charset="0"/>
              </a:rPr>
              <a:t>: List of one or more ISO country or region codes. Ariba recommends that you use ISO 3166-1 and 3166-2 codes for this field. If there is more than one code, separate them with commas and quote the entire field. This string is case-insensitive.</a:t>
            </a: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600" b="1" dirty="0">
                <a:latin typeface="Arial Narrow" panose="020B0606020202030204" pitchFamily="34" charset="0"/>
              </a:rPr>
              <a:t>Keywords -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The keyword will help to find articles in the catalog. Terms must be separated by commas.</a:t>
            </a:r>
          </a:p>
          <a:p>
            <a:pPr marL="169863" indent="-6350">
              <a:lnSpc>
                <a:spcPts val="1300"/>
              </a:lnSpc>
              <a:spcAft>
                <a:spcPts val="200"/>
              </a:spcAft>
              <a:defRPr/>
            </a:pPr>
            <a:r>
              <a:rPr lang="en-US" sz="1400" b="1" i="1" dirty="0">
                <a:latin typeface="Arial Narrow" panose="020B0606020202030204" pitchFamily="34" charset="0"/>
              </a:rPr>
              <a:t>Values: </a:t>
            </a:r>
            <a:r>
              <a:rPr lang="en-US" sz="1400" dirty="0">
                <a:latin typeface="Arial Narrow" panose="020B0606020202030204" pitchFamily="34" charset="0"/>
              </a:rPr>
              <a:t>Store, Aisle, Shelf, Product	</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String</a:t>
            </a:r>
          </a:p>
          <a:p>
            <a:pPr marL="115888">
              <a:lnSpc>
                <a:spcPts val="1200"/>
              </a:lnSpc>
              <a:spcAft>
                <a:spcPts val="200"/>
              </a:spcAft>
              <a:defRPr/>
            </a:pPr>
            <a:endParaRPr lang="en-US" sz="1200" dirty="0">
              <a:latin typeface="Arial Narrow" panose="020B0606020202030204" pitchFamily="34" charset="0"/>
            </a:endParaRPr>
          </a:p>
          <a:p>
            <a:pPr marL="115888">
              <a:lnSpc>
                <a:spcPts val="12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3" name="Picture 2">
            <a:extLst>
              <a:ext uri="{FF2B5EF4-FFF2-40B4-BE49-F238E27FC236}">
                <a16:creationId xmlns:a16="http://schemas.microsoft.com/office/drawing/2014/main" id="{E01F087F-3BFD-4D8D-802F-33958122FDFB}"/>
              </a:ext>
            </a:extLst>
          </p:cNvPr>
          <p:cNvPicPr>
            <a:picLocks noChangeAspect="1"/>
          </p:cNvPicPr>
          <p:nvPr/>
        </p:nvPicPr>
        <p:blipFill>
          <a:blip r:embed="rId3"/>
          <a:stretch>
            <a:fillRect/>
          </a:stretch>
        </p:blipFill>
        <p:spPr>
          <a:xfrm>
            <a:off x="2058987" y="1404937"/>
            <a:ext cx="1790700" cy="1457325"/>
          </a:xfrm>
          <a:prstGeom prst="rect">
            <a:avLst/>
          </a:prstGeom>
        </p:spPr>
      </p:pic>
      <p:pic>
        <p:nvPicPr>
          <p:cNvPr id="4" name="Picture 3">
            <a:extLst>
              <a:ext uri="{FF2B5EF4-FFF2-40B4-BE49-F238E27FC236}">
                <a16:creationId xmlns:a16="http://schemas.microsoft.com/office/drawing/2014/main" id="{F57A97D1-BFD8-402D-9564-963941626A18}"/>
              </a:ext>
            </a:extLst>
          </p:cNvPr>
          <p:cNvPicPr>
            <a:picLocks noChangeAspect="1"/>
          </p:cNvPicPr>
          <p:nvPr/>
        </p:nvPicPr>
        <p:blipFill>
          <a:blip r:embed="rId4"/>
          <a:stretch>
            <a:fillRect/>
          </a:stretch>
        </p:blipFill>
        <p:spPr>
          <a:xfrm>
            <a:off x="2058987" y="3848100"/>
            <a:ext cx="1847850" cy="1504950"/>
          </a:xfrm>
          <a:prstGeom prst="rect">
            <a:avLst/>
          </a:prstGeom>
        </p:spPr>
      </p:pic>
    </p:spTree>
    <p:extLst>
      <p:ext uri="{BB962C8B-B14F-4D97-AF65-F5344CB8AC3E}">
        <p14:creationId xmlns:p14="http://schemas.microsoft.com/office/powerpoint/2010/main" val="13495224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4360168"/>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Price Configuration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Defines different levels of pricing for items based on different quantities, dates and </a:t>
            </a:r>
            <a:r>
              <a:rPr lang="en-US" sz="1200" dirty="0" err="1">
                <a:latin typeface="Arial Narrow" panose="020B0606020202030204" pitchFamily="34" charset="0"/>
              </a:rPr>
              <a:t>PriceKey</a:t>
            </a:r>
            <a:r>
              <a:rPr lang="en-US" sz="1200" dirty="0">
                <a:latin typeface="Arial Narrow" panose="020B0606020202030204" pitchFamily="34" charset="0"/>
              </a:rPr>
              <a:t> (user-definable)</a:t>
            </a:r>
          </a:p>
          <a:p>
            <a:pPr marL="171450">
              <a:lnSpc>
                <a:spcPts val="1300"/>
              </a:lnSpc>
              <a:spcAft>
                <a:spcPts val="900"/>
              </a:spcAft>
              <a:defRPr/>
            </a:pPr>
            <a:r>
              <a:rPr lang="en-US" sz="1200" i="1" dirty="0">
                <a:latin typeface="Arial Narrow" panose="020B0606020202030204" pitchFamily="34" charset="0"/>
              </a:rPr>
              <a:t>Note: </a:t>
            </a:r>
            <a:r>
              <a:rPr lang="en-US" sz="1200" dirty="0">
                <a:latin typeface="Arial Narrow" panose="020B0606020202030204" pitchFamily="34" charset="0"/>
              </a:rPr>
              <a:t>If you use a </a:t>
            </a:r>
            <a:r>
              <a:rPr lang="en-US" sz="1200" dirty="0" err="1">
                <a:latin typeface="Arial Narrow" panose="020B0606020202030204" pitchFamily="34" charset="0"/>
              </a:rPr>
              <a:t>PriceConfiguration</a:t>
            </a:r>
            <a:r>
              <a:rPr lang="en-US" sz="1200" dirty="0">
                <a:latin typeface="Arial Narrow" panose="020B0606020202030204" pitchFamily="34" charset="0"/>
              </a:rPr>
              <a:t> field, the sub-field Amount is required to be </a:t>
            </a:r>
            <a:r>
              <a:rPr lang="en-US" sz="1200" dirty="0" err="1">
                <a:latin typeface="Arial Narrow" panose="020B0606020202030204" pitchFamily="34" charset="0"/>
              </a:rPr>
              <a:t>populated.Type</a:t>
            </a:r>
            <a:r>
              <a:rPr lang="en-US" sz="1200" dirty="0">
                <a:latin typeface="Arial Narrow" panose="020B0606020202030204" pitchFamily="34" charset="0"/>
              </a:rPr>
              <a:t> of data: String</a:t>
            </a: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StartDate</a:t>
            </a:r>
            <a:r>
              <a:rPr lang="en-US" sz="1200" b="1" dirty="0">
                <a:latin typeface="Arial Narrow" panose="020B0606020202030204" pitchFamily="34" charset="0"/>
              </a:rPr>
              <a:t> – Optional</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If your price configuration is determined by a specific time period, this is the Start Date. Enter the date in YYYY-MM-DD format</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Date</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2017-05-02 </a:t>
            </a:r>
          </a:p>
          <a:p>
            <a:pPr marL="2857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EndDate</a:t>
            </a:r>
            <a:r>
              <a:rPr lang="en-US" sz="1200" b="1" dirty="0">
                <a:latin typeface="Arial Narrow" panose="020B0606020202030204" pitchFamily="34" charset="0"/>
              </a:rPr>
              <a:t> – Optional</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If your price configuration is determined by a specific time period, this is the End Date. Enter the date in YYYY-MM-DD format</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Date</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2017-08-01 </a:t>
            </a:r>
          </a:p>
          <a:p>
            <a:pPr marL="2857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PriceKey</a:t>
            </a:r>
            <a:r>
              <a:rPr lang="en-US" sz="1200" b="1" dirty="0">
                <a:latin typeface="Arial Narrow" panose="020B0606020202030204" pitchFamily="34" charset="0"/>
              </a:rPr>
              <a:t> – Optional</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A User-defined factor that prices can be based on. Can be a location, customer type, facility type or any meaningful value to the buyer customer</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ARA10BSU</a:t>
            </a:r>
          </a:p>
          <a:p>
            <a:pPr marL="285750">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6" name="Picture 5">
            <a:extLst>
              <a:ext uri="{FF2B5EF4-FFF2-40B4-BE49-F238E27FC236}">
                <a16:creationId xmlns:a16="http://schemas.microsoft.com/office/drawing/2014/main" id="{7EF351DF-E61D-479B-BBD0-8F9C60221FE4}"/>
              </a:ext>
            </a:extLst>
          </p:cNvPr>
          <p:cNvPicPr>
            <a:picLocks noChangeAspect="1"/>
          </p:cNvPicPr>
          <p:nvPr/>
        </p:nvPicPr>
        <p:blipFill>
          <a:blip r:embed="rId3"/>
          <a:stretch>
            <a:fillRect/>
          </a:stretch>
        </p:blipFill>
        <p:spPr>
          <a:xfrm>
            <a:off x="504001" y="2475911"/>
            <a:ext cx="4766661" cy="1010556"/>
          </a:xfrm>
          <a:prstGeom prst="rect">
            <a:avLst/>
          </a:prstGeom>
        </p:spPr>
      </p:pic>
    </p:spTree>
    <p:extLst>
      <p:ext uri="{BB962C8B-B14F-4D97-AF65-F5344CB8AC3E}">
        <p14:creationId xmlns:p14="http://schemas.microsoft.com/office/powerpoint/2010/main" val="4927114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409575" y="1414847"/>
            <a:ext cx="10925175" cy="3988271"/>
          </a:xfrm>
          <a:prstGeom prst="rect">
            <a:avLst/>
          </a:prstGeom>
          <a:solidFill>
            <a:schemeClr val="bg1"/>
          </a:solidFill>
          <a:ln w="9525">
            <a:noFill/>
            <a:miter lim="800000"/>
            <a:headEnd/>
            <a:tailEnd type="none" w="lg" len="lg"/>
          </a:ln>
        </p:spPr>
        <p:txBody>
          <a:bodyPr wrap="square" lIns="0" tIns="0" rIns="0" bIns="0" numCol="2">
            <a:spAutoFit/>
          </a:bodyPr>
          <a:lstStyle/>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Amount – Required</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The cost of the item, based on the </a:t>
            </a:r>
            <a:r>
              <a:rPr lang="en-US" sz="1200" dirty="0" err="1">
                <a:latin typeface="Arial Narrow" panose="020B0606020202030204" pitchFamily="34" charset="0"/>
              </a:rPr>
              <a:t>PriceConfiguration</a:t>
            </a:r>
            <a:r>
              <a:rPr lang="en-US" sz="1200" dirty="0">
                <a:latin typeface="Arial Narrow" panose="020B0606020202030204" pitchFamily="34" charset="0"/>
              </a:rPr>
              <a:t> parameters</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40.33 </a:t>
            </a:r>
          </a:p>
          <a:p>
            <a:pPr marL="2857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PriceCurrency</a:t>
            </a:r>
            <a:r>
              <a:rPr lang="en-US" sz="1200" b="1" dirty="0">
                <a:latin typeface="Arial Narrow" panose="020B0606020202030204" pitchFamily="34" charset="0"/>
              </a:rPr>
              <a:t> – Required</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The currency used for the Amount field. The currency set in this configuration </a:t>
            </a:r>
            <a:r>
              <a:rPr lang="en-US" sz="1200" dirty="0" err="1">
                <a:latin typeface="Arial Narrow" panose="020B0606020202030204" pitchFamily="34" charset="0"/>
              </a:rPr>
              <a:t>overides</a:t>
            </a:r>
            <a:r>
              <a:rPr lang="en-US" sz="1200" dirty="0">
                <a:latin typeface="Arial Narrow" panose="020B0606020202030204" pitchFamily="34" charset="0"/>
              </a:rPr>
              <a:t> the Currency default set in the Headers Tab.</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USD</a:t>
            </a:r>
          </a:p>
          <a:p>
            <a:pPr marL="2857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PriceFactor</a:t>
            </a:r>
            <a:r>
              <a:rPr lang="en-US" sz="1200" b="1" dirty="0">
                <a:latin typeface="Arial Narrow" panose="020B0606020202030204" pitchFamily="34" charset="0"/>
              </a:rPr>
              <a:t> – Optional</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The (discount) factor that is multiplied by the </a:t>
            </a:r>
            <a:r>
              <a:rPr lang="en-US" sz="1200" dirty="0" err="1">
                <a:latin typeface="Arial Narrow" panose="020B0606020202030204" pitchFamily="34" charset="0"/>
              </a:rPr>
              <a:t>priceamount</a:t>
            </a:r>
            <a:r>
              <a:rPr lang="en-US" sz="1200" dirty="0">
                <a:latin typeface="Arial Narrow" panose="020B0606020202030204" pitchFamily="34" charset="0"/>
              </a:rPr>
              <a:t> value to determine the end price</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.9</a:t>
            </a:r>
          </a:p>
          <a:p>
            <a:pPr marL="2857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Lowerbound</a:t>
            </a:r>
            <a:r>
              <a:rPr lang="en-US" sz="1200" b="1" dirty="0">
                <a:latin typeface="Arial Narrow" panose="020B0606020202030204" pitchFamily="34" charset="0"/>
              </a:rPr>
              <a:t> – Required</a:t>
            </a:r>
          </a:p>
          <a:p>
            <a:pPr marL="285750">
              <a:lnSpc>
                <a:spcPts val="1300"/>
              </a:lnSpc>
              <a:spcAft>
                <a:spcPts val="200"/>
              </a:spcAft>
              <a:defRPr/>
            </a:pPr>
            <a:r>
              <a:rPr lang="en-US" sz="1200" b="1" i="1" dirty="0">
                <a:latin typeface="Arial Narrow" panose="020B0606020202030204" pitchFamily="34" charset="0"/>
              </a:rPr>
              <a:t>Description: </a:t>
            </a:r>
            <a:r>
              <a:rPr lang="en-US" sz="1200" i="1" dirty="0">
                <a:latin typeface="Arial Narrow" panose="020B0606020202030204" pitchFamily="34" charset="0"/>
              </a:rPr>
              <a:t>The number of items a user must buy to get a lower price</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Integer</a:t>
            </a:r>
          </a:p>
          <a:p>
            <a:pPr marL="285750">
              <a:lnSpc>
                <a:spcPts val="1300"/>
              </a:lnSpc>
              <a:spcAft>
                <a:spcPts val="200"/>
              </a:spcAft>
              <a:defRPr/>
            </a:pPr>
            <a:r>
              <a:rPr lang="en-US" sz="1200" b="1" i="1" dirty="0">
                <a:latin typeface="Arial Narrow" panose="020B0606020202030204" pitchFamily="34" charset="0"/>
              </a:rPr>
              <a:t>Example: </a:t>
            </a:r>
            <a:r>
              <a:rPr lang="en-US" sz="1200" i="1" dirty="0">
                <a:latin typeface="Arial Narrow" panose="020B0606020202030204" pitchFamily="34" charset="0"/>
              </a:rPr>
              <a:t>5</a:t>
            </a: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7" name="Picture 6">
            <a:extLst>
              <a:ext uri="{FF2B5EF4-FFF2-40B4-BE49-F238E27FC236}">
                <a16:creationId xmlns:a16="http://schemas.microsoft.com/office/drawing/2014/main" id="{0B32D500-8A83-4A2C-9182-5AE6032F591F}"/>
              </a:ext>
            </a:extLst>
          </p:cNvPr>
          <p:cNvPicPr>
            <a:picLocks noChangeAspect="1"/>
          </p:cNvPicPr>
          <p:nvPr/>
        </p:nvPicPr>
        <p:blipFill>
          <a:blip r:embed="rId3"/>
          <a:stretch>
            <a:fillRect/>
          </a:stretch>
        </p:blipFill>
        <p:spPr>
          <a:xfrm>
            <a:off x="3286458" y="5499241"/>
            <a:ext cx="8500461" cy="445392"/>
          </a:xfrm>
          <a:prstGeom prst="rect">
            <a:avLst/>
          </a:prstGeom>
        </p:spPr>
      </p:pic>
      <p:pic>
        <p:nvPicPr>
          <p:cNvPr id="8" name="Picture 7">
            <a:extLst>
              <a:ext uri="{FF2B5EF4-FFF2-40B4-BE49-F238E27FC236}">
                <a16:creationId xmlns:a16="http://schemas.microsoft.com/office/drawing/2014/main" id="{4760FC55-A914-4821-9E1B-AA368C3E4B59}"/>
              </a:ext>
            </a:extLst>
          </p:cNvPr>
          <p:cNvPicPr>
            <a:picLocks noChangeAspect="1"/>
          </p:cNvPicPr>
          <p:nvPr/>
        </p:nvPicPr>
        <p:blipFill>
          <a:blip r:embed="rId4"/>
          <a:stretch>
            <a:fillRect/>
          </a:stretch>
        </p:blipFill>
        <p:spPr>
          <a:xfrm>
            <a:off x="6800026" y="1990136"/>
            <a:ext cx="4766661" cy="1010556"/>
          </a:xfrm>
          <a:prstGeom prst="rect">
            <a:avLst/>
          </a:prstGeom>
        </p:spPr>
      </p:pic>
      <p:sp>
        <p:nvSpPr>
          <p:cNvPr id="3" name="TextBox 2">
            <a:extLst>
              <a:ext uri="{FF2B5EF4-FFF2-40B4-BE49-F238E27FC236}">
                <a16:creationId xmlns:a16="http://schemas.microsoft.com/office/drawing/2014/main" id="{AED7D8AC-4828-476F-920F-A91462CA3907}"/>
              </a:ext>
            </a:extLst>
          </p:cNvPr>
          <p:cNvSpPr txBox="1"/>
          <p:nvPr/>
        </p:nvSpPr>
        <p:spPr>
          <a:xfrm>
            <a:off x="7041388" y="4340671"/>
            <a:ext cx="3887024" cy="830997"/>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If</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 Supplier can </a:t>
            </a:r>
            <a:r>
              <a:rPr lang="es-MX" sz="1800" kern="0" dirty="0" err="1">
                <a:ea typeface="Arial Unicode MS" pitchFamily="34" charset="-128"/>
                <a:cs typeface="Arial Unicode MS" pitchFamily="34" charset="-128"/>
              </a:rPr>
              <a:t>add</a:t>
            </a:r>
            <a:r>
              <a:rPr lang="es-MX" sz="1800" kern="0" dirty="0">
                <a:ea typeface="Arial Unicode MS" pitchFamily="34" charset="-128"/>
                <a:cs typeface="Arial Unicode MS" pitchFamily="34" charset="-128"/>
              </a:rPr>
              <a:t> more Price </a:t>
            </a:r>
            <a:r>
              <a:rPr lang="es-MX" sz="1800" kern="0" dirty="0" err="1">
                <a:ea typeface="Arial Unicode MS" pitchFamily="34" charset="-128"/>
                <a:cs typeface="Arial Unicode MS" pitchFamily="34" charset="-128"/>
              </a:rPr>
              <a:t>Configuration</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columns</a:t>
            </a:r>
            <a:r>
              <a:rPr lang="es-MX" sz="1800" kern="0" dirty="0">
                <a:ea typeface="Arial Unicode MS" pitchFamily="34" charset="-128"/>
                <a:cs typeface="Arial Unicode MS" pitchFamily="34" charset="-128"/>
              </a:rPr>
              <a:t> as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a:t>
            </a:r>
          </a:p>
        </p:txBody>
      </p:sp>
    </p:spTree>
    <p:extLst>
      <p:ext uri="{BB962C8B-B14F-4D97-AF65-F5344CB8AC3E}">
        <p14:creationId xmlns:p14="http://schemas.microsoft.com/office/powerpoint/2010/main" val="41858806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3500958"/>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Attachments-1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t>Attached documents related to the catalog item to be displayed. Note: The link to the document(s) appear in the Item Details pages of the catalog UI. </a:t>
            </a:r>
          </a:p>
          <a:p>
            <a:pPr marL="171450">
              <a:lnSpc>
                <a:spcPts val="1300"/>
              </a:lnSpc>
              <a:spcAft>
                <a:spcPts val="200"/>
              </a:spcAft>
              <a:defRPr/>
            </a:pPr>
            <a:endParaRPr lang="en-US" sz="1200" dirty="0">
              <a:latin typeface="Arial Narrow" panose="020B0606020202030204" pitchFamily="34" charset="0"/>
            </a:endParaRPr>
          </a:p>
          <a:p>
            <a:pPr marL="171450">
              <a:lnSpc>
                <a:spcPts val="1300"/>
              </a:lnSpc>
              <a:spcAft>
                <a:spcPts val="200"/>
              </a:spcAft>
              <a:defRPr/>
            </a:pPr>
            <a:r>
              <a:rPr lang="en-US" sz="1200" dirty="0"/>
              <a:t>If you use Attachments (Attachments-1, Attachments-2), the detail sub-fields Description and Source are required to be populated.</a:t>
            </a:r>
          </a:p>
          <a:p>
            <a:pPr marL="171450">
              <a:lnSpc>
                <a:spcPts val="1300"/>
              </a:lnSpc>
              <a:spcAft>
                <a:spcPts val="200"/>
              </a:spcAft>
              <a:defRPr/>
            </a:pPr>
            <a:endParaRPr lang="en-US" sz="1200" dirty="0"/>
          </a:p>
          <a:p>
            <a:pPr marL="171450">
              <a:lnSpc>
                <a:spcPts val="1300"/>
              </a:lnSpc>
              <a:spcAft>
                <a:spcPts val="200"/>
              </a:spcAft>
              <a:defRPr/>
            </a:pPr>
            <a:r>
              <a:rPr lang="en-US" sz="1200" dirty="0"/>
              <a:t>▪ Source – Required </a:t>
            </a:r>
          </a:p>
          <a:p>
            <a:pPr marL="171450">
              <a:lnSpc>
                <a:spcPts val="1300"/>
              </a:lnSpc>
              <a:spcAft>
                <a:spcPts val="200"/>
              </a:spcAft>
              <a:defRPr/>
            </a:pPr>
            <a:r>
              <a:rPr lang="en-US" sz="1200" dirty="0"/>
              <a:t>Description: URL or file name for the attached document. If you do not use a URL reference, then you must upload the actual file when loading the catalog file on the Network </a:t>
            </a:r>
          </a:p>
          <a:p>
            <a:pPr marL="171450">
              <a:lnSpc>
                <a:spcPts val="1300"/>
              </a:lnSpc>
              <a:spcAft>
                <a:spcPts val="200"/>
              </a:spcAft>
              <a:defRPr/>
            </a:pPr>
            <a:r>
              <a:rPr lang="en-US" sz="1200" dirty="0"/>
              <a:t>Type: String </a:t>
            </a:r>
          </a:p>
          <a:p>
            <a:pPr marL="171450">
              <a:lnSpc>
                <a:spcPts val="1300"/>
              </a:lnSpc>
              <a:spcAft>
                <a:spcPts val="200"/>
              </a:spcAft>
              <a:defRPr/>
            </a:pPr>
            <a:r>
              <a:rPr lang="en-US" sz="1200" dirty="0"/>
              <a:t>Length: 255 </a:t>
            </a:r>
          </a:p>
          <a:p>
            <a:pPr marL="171450">
              <a:lnSpc>
                <a:spcPts val="1300"/>
              </a:lnSpc>
              <a:spcAft>
                <a:spcPts val="200"/>
              </a:spcAft>
              <a:defRPr/>
            </a:pPr>
            <a:endParaRPr lang="en-US" sz="1200" dirty="0"/>
          </a:p>
          <a:p>
            <a:pPr marL="171450">
              <a:lnSpc>
                <a:spcPts val="1300"/>
              </a:lnSpc>
              <a:spcAft>
                <a:spcPts val="200"/>
              </a:spcAft>
              <a:defRPr/>
            </a:pPr>
            <a:r>
              <a:rPr lang="en-US" sz="1200" dirty="0"/>
              <a:t>▪ Description- Required </a:t>
            </a:r>
          </a:p>
          <a:p>
            <a:pPr marL="171450">
              <a:lnSpc>
                <a:spcPts val="1300"/>
              </a:lnSpc>
              <a:spcAft>
                <a:spcPts val="200"/>
              </a:spcAft>
              <a:defRPr/>
            </a:pPr>
            <a:r>
              <a:rPr lang="en-US" sz="1200" dirty="0"/>
              <a:t>Description: Description or file name for the attached document. Sample: Quarterly Report </a:t>
            </a:r>
          </a:p>
          <a:p>
            <a:pPr marL="171450">
              <a:lnSpc>
                <a:spcPts val="1300"/>
              </a:lnSpc>
              <a:spcAft>
                <a:spcPts val="200"/>
              </a:spcAft>
              <a:defRPr/>
            </a:pPr>
            <a:r>
              <a:rPr lang="en-US" sz="1200" dirty="0"/>
              <a:t>Type: String </a:t>
            </a:r>
          </a:p>
          <a:p>
            <a:pPr marL="171450">
              <a:lnSpc>
                <a:spcPts val="1300"/>
              </a:lnSpc>
              <a:spcAft>
                <a:spcPts val="200"/>
              </a:spcAft>
              <a:defRPr/>
            </a:pPr>
            <a:r>
              <a:rPr lang="en-US" sz="1200" dirty="0"/>
              <a:t>Length: 255</a:t>
            </a: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sp>
        <p:nvSpPr>
          <p:cNvPr id="7" name="TextBox 6">
            <a:extLst>
              <a:ext uri="{FF2B5EF4-FFF2-40B4-BE49-F238E27FC236}">
                <a16:creationId xmlns:a16="http://schemas.microsoft.com/office/drawing/2014/main" id="{5FB14294-9C56-45A3-B84A-6524D98625DC}"/>
              </a:ext>
            </a:extLst>
          </p:cNvPr>
          <p:cNvSpPr txBox="1"/>
          <p:nvPr/>
        </p:nvSpPr>
        <p:spPr>
          <a:xfrm>
            <a:off x="1117712" y="4302571"/>
            <a:ext cx="3887024" cy="553998"/>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If</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 Supplier can </a:t>
            </a:r>
            <a:r>
              <a:rPr lang="es-MX" sz="1800" kern="0" dirty="0" err="1">
                <a:ea typeface="Arial Unicode MS" pitchFamily="34" charset="-128"/>
                <a:cs typeface="Arial Unicode MS" pitchFamily="34" charset="-128"/>
              </a:rPr>
              <a:t>add</a:t>
            </a:r>
            <a:r>
              <a:rPr lang="es-MX" sz="1800" kern="0" dirty="0">
                <a:ea typeface="Arial Unicode MS" pitchFamily="34" charset="-128"/>
                <a:cs typeface="Arial Unicode MS" pitchFamily="34" charset="-128"/>
              </a:rPr>
              <a:t> more </a:t>
            </a:r>
            <a:r>
              <a:rPr lang="es-MX" sz="1800" kern="0" dirty="0" err="1">
                <a:ea typeface="Arial Unicode MS" pitchFamily="34" charset="-128"/>
                <a:cs typeface="Arial Unicode MS" pitchFamily="34" charset="-128"/>
              </a:rPr>
              <a:t>Attachments</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columns</a:t>
            </a:r>
            <a:r>
              <a:rPr lang="es-MX" sz="1800" kern="0" dirty="0">
                <a:ea typeface="Arial Unicode MS" pitchFamily="34" charset="-128"/>
                <a:cs typeface="Arial Unicode MS" pitchFamily="34" charset="-128"/>
              </a:rPr>
              <a:t> as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a:t>
            </a:r>
          </a:p>
        </p:txBody>
      </p:sp>
      <p:pic>
        <p:nvPicPr>
          <p:cNvPr id="8" name="Picture 7">
            <a:extLst>
              <a:ext uri="{FF2B5EF4-FFF2-40B4-BE49-F238E27FC236}">
                <a16:creationId xmlns:a16="http://schemas.microsoft.com/office/drawing/2014/main" id="{08B312EA-000C-4C57-BCAD-1156882FA664}"/>
              </a:ext>
            </a:extLst>
          </p:cNvPr>
          <p:cNvPicPr>
            <a:picLocks noChangeAspect="1"/>
          </p:cNvPicPr>
          <p:nvPr/>
        </p:nvPicPr>
        <p:blipFill>
          <a:blip r:embed="rId3"/>
          <a:stretch>
            <a:fillRect/>
          </a:stretch>
        </p:blipFill>
        <p:spPr>
          <a:xfrm>
            <a:off x="1726491" y="2555429"/>
            <a:ext cx="2980413" cy="1232692"/>
          </a:xfrm>
          <a:prstGeom prst="rect">
            <a:avLst/>
          </a:prstGeom>
        </p:spPr>
      </p:pic>
    </p:spTree>
    <p:extLst>
      <p:ext uri="{BB962C8B-B14F-4D97-AF65-F5344CB8AC3E}">
        <p14:creationId xmlns:p14="http://schemas.microsoft.com/office/powerpoint/2010/main" val="6968862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3385542"/>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RelatedItems-1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Indicates that another catalog item is related to this main item. If you use </a:t>
            </a:r>
            <a:r>
              <a:rPr lang="en-US" sz="1200" dirty="0" err="1">
                <a:latin typeface="Arial Narrow" panose="020B0606020202030204" pitchFamily="34" charset="0"/>
              </a:rPr>
              <a:t>RelatedItems</a:t>
            </a:r>
            <a:r>
              <a:rPr lang="en-US" sz="1200" dirty="0">
                <a:latin typeface="Arial Narrow" panose="020B0606020202030204" pitchFamily="34" charset="0"/>
              </a:rPr>
              <a:t>, then the sub-fields Type and Supplier Part ID must be populated</a:t>
            </a:r>
          </a:p>
          <a:p>
            <a:pPr marL="171450">
              <a:lnSpc>
                <a:spcPts val="1300"/>
              </a:lnSpc>
              <a:spcAft>
                <a:spcPts val="200"/>
              </a:spcAft>
              <a:defRPr/>
            </a:pPr>
            <a:r>
              <a:rPr lang="en-US" sz="1200" i="1" dirty="0">
                <a:latin typeface="Arial Narrow" panose="020B0606020202030204" pitchFamily="34" charset="0"/>
              </a:rPr>
              <a:t>Note: </a:t>
            </a:r>
            <a:r>
              <a:rPr lang="en-US" sz="1200" dirty="0">
                <a:latin typeface="Arial Narrow" panose="020B0606020202030204" pitchFamily="34" charset="0"/>
              </a:rPr>
              <a:t>The </a:t>
            </a:r>
            <a:r>
              <a:rPr lang="en-US" sz="1200" dirty="0" err="1">
                <a:latin typeface="Arial Narrow" panose="020B0606020202030204" pitchFamily="34" charset="0"/>
              </a:rPr>
              <a:t>RelatedItems</a:t>
            </a:r>
            <a:r>
              <a:rPr lang="en-US" sz="1200" dirty="0">
                <a:latin typeface="Arial Narrow" panose="020B0606020202030204" pitchFamily="34" charset="0"/>
              </a:rPr>
              <a:t> specified must be available in the Ariba catalog</a:t>
            </a:r>
          </a:p>
          <a:p>
            <a:pPr marL="1714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Type – Required</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The Related item can be indicated as: mandatory, similar, </a:t>
            </a:r>
            <a:r>
              <a:rPr lang="en-US" sz="1200" dirty="0" err="1">
                <a:latin typeface="Arial Narrow" panose="020B0606020202030204" pitchFamily="34" charset="0"/>
              </a:rPr>
              <a:t>sparepart</a:t>
            </a:r>
            <a:r>
              <a:rPr lang="en-US" sz="1200" dirty="0">
                <a:latin typeface="Arial Narrow" panose="020B0606020202030204" pitchFamily="34" charset="0"/>
              </a:rPr>
              <a:t>, accessories or </a:t>
            </a:r>
            <a:r>
              <a:rPr lang="en-US" sz="1200" dirty="0" err="1">
                <a:latin typeface="Arial Narrow" panose="020B0606020202030204" pitchFamily="34" charset="0"/>
              </a:rPr>
              <a:t>followup</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2857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285750">
              <a:lnSpc>
                <a:spcPts val="1300"/>
              </a:lnSpc>
              <a:spcAft>
                <a:spcPts val="200"/>
              </a:spcAft>
              <a:defRPr/>
            </a:pPr>
            <a:r>
              <a:rPr lang="en-US" sz="1200" b="1" i="1" dirty="0">
                <a:latin typeface="Arial Narrow" panose="020B0606020202030204" pitchFamily="34" charset="0"/>
              </a:rPr>
              <a:t>Example: </a:t>
            </a:r>
            <a:r>
              <a:rPr lang="en-US" sz="1200" i="1" dirty="0">
                <a:latin typeface="Arial Narrow" panose="020B0606020202030204" pitchFamily="34" charset="0"/>
              </a:rPr>
              <a:t>similar</a:t>
            </a: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Supplier Part ID – Required</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The Supplier Part ID of this item in relation to the main catalog item</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2857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2772500</a:t>
            </a:r>
          </a:p>
          <a:p>
            <a:pPr marL="285750">
              <a:lnSpc>
                <a:spcPts val="1300"/>
              </a:lnSpc>
              <a:spcAft>
                <a:spcPts val="900"/>
              </a:spcAft>
              <a:defRPr/>
            </a:pPr>
            <a:r>
              <a:rPr lang="en-US" sz="1200" i="1" dirty="0">
                <a:latin typeface="Arial Narrow" panose="020B0606020202030204" pitchFamily="34" charset="0"/>
              </a:rPr>
              <a:t>Note: </a:t>
            </a:r>
            <a:r>
              <a:rPr lang="en-US" sz="1200" dirty="0">
                <a:latin typeface="Arial Narrow" panose="020B0606020202030204" pitchFamily="34" charset="0"/>
              </a:rPr>
              <a:t>The item must be present in the Ariba Catalog.</a:t>
            </a:r>
          </a:p>
        </p:txBody>
      </p:sp>
      <p:sp>
        <p:nvSpPr>
          <p:cNvPr id="2" name="Title 1"/>
          <p:cNvSpPr>
            <a:spLocks noGrp="1"/>
          </p:cNvSpPr>
          <p:nvPr>
            <p:ph type="title"/>
          </p:nvPr>
        </p:nvSpPr>
        <p:spPr/>
        <p:txBody>
          <a:bodyPr/>
          <a:lstStyle/>
          <a:p>
            <a:r>
              <a:rPr lang="en-US" noProof="0" dirty="0"/>
              <a:t>Creating a CIF Catalog</a:t>
            </a:r>
          </a:p>
        </p:txBody>
      </p:sp>
      <p:pic>
        <p:nvPicPr>
          <p:cNvPr id="6" name="Picture 5">
            <a:extLst>
              <a:ext uri="{FF2B5EF4-FFF2-40B4-BE49-F238E27FC236}">
                <a16:creationId xmlns:a16="http://schemas.microsoft.com/office/drawing/2014/main" id="{D22B66E2-76B3-4598-8D05-5546E216D36C}"/>
              </a:ext>
            </a:extLst>
          </p:cNvPr>
          <p:cNvPicPr>
            <a:picLocks noChangeAspect="1"/>
          </p:cNvPicPr>
          <p:nvPr/>
        </p:nvPicPr>
        <p:blipFill>
          <a:blip r:embed="rId3"/>
          <a:stretch>
            <a:fillRect/>
          </a:stretch>
        </p:blipFill>
        <p:spPr>
          <a:xfrm>
            <a:off x="1921159" y="2447497"/>
            <a:ext cx="2447925" cy="1428750"/>
          </a:xfrm>
          <a:prstGeom prst="rect">
            <a:avLst/>
          </a:prstGeom>
        </p:spPr>
      </p:pic>
      <p:sp>
        <p:nvSpPr>
          <p:cNvPr id="7" name="TextBox 6">
            <a:extLst>
              <a:ext uri="{FF2B5EF4-FFF2-40B4-BE49-F238E27FC236}">
                <a16:creationId xmlns:a16="http://schemas.microsoft.com/office/drawing/2014/main" id="{5FB14294-9C56-45A3-B84A-6524D98625DC}"/>
              </a:ext>
            </a:extLst>
          </p:cNvPr>
          <p:cNvSpPr txBox="1"/>
          <p:nvPr/>
        </p:nvSpPr>
        <p:spPr>
          <a:xfrm>
            <a:off x="1117712" y="4302571"/>
            <a:ext cx="3887024" cy="553998"/>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If</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 Supplier can </a:t>
            </a:r>
            <a:r>
              <a:rPr lang="es-MX" sz="1800" kern="0" dirty="0" err="1">
                <a:ea typeface="Arial Unicode MS" pitchFamily="34" charset="-128"/>
                <a:cs typeface="Arial Unicode MS" pitchFamily="34" charset="-128"/>
              </a:rPr>
              <a:t>add</a:t>
            </a:r>
            <a:r>
              <a:rPr lang="es-MX" sz="1800" kern="0" dirty="0">
                <a:ea typeface="Arial Unicode MS" pitchFamily="34" charset="-128"/>
                <a:cs typeface="Arial Unicode MS" pitchFamily="34" charset="-128"/>
              </a:rPr>
              <a:t> more </a:t>
            </a:r>
            <a:r>
              <a:rPr lang="es-MX" sz="1800" kern="0" dirty="0" err="1">
                <a:ea typeface="Arial Unicode MS" pitchFamily="34" charset="-128"/>
                <a:cs typeface="Arial Unicode MS" pitchFamily="34" charset="-128"/>
              </a:rPr>
              <a:t>Related</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Items</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columns</a:t>
            </a:r>
            <a:r>
              <a:rPr lang="es-MX" sz="1800" kern="0" dirty="0">
                <a:ea typeface="Arial Unicode MS" pitchFamily="34" charset="-128"/>
                <a:cs typeface="Arial Unicode MS" pitchFamily="34" charset="-128"/>
              </a:rPr>
              <a:t> as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a:t>
            </a:r>
          </a:p>
        </p:txBody>
      </p:sp>
    </p:spTree>
    <p:extLst>
      <p:ext uri="{BB962C8B-B14F-4D97-AF65-F5344CB8AC3E}">
        <p14:creationId xmlns:p14="http://schemas.microsoft.com/office/powerpoint/2010/main" val="10192154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2423740"/>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Minimum Quantity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Specifies the minimum quantity an item can be purchased in. Can be used with </a:t>
            </a:r>
            <a:r>
              <a:rPr lang="en-US" sz="1200" dirty="0" err="1">
                <a:latin typeface="Arial Narrow" panose="020B0606020202030204" pitchFamily="34" charset="0"/>
              </a:rPr>
              <a:t>QuantityInterval</a:t>
            </a:r>
            <a:endParaRPr lang="en-US"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Integer</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1</a:t>
            </a:r>
          </a:p>
          <a:p>
            <a:pPr marL="171450">
              <a:lnSpc>
                <a:spcPts val="1300"/>
              </a:lnSpc>
              <a:spcAft>
                <a:spcPts val="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endParaRPr lang="en-US" sz="1400" b="1"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Quantity Interval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Specifies the interval an item can be purchased in. Can be used with </a:t>
            </a:r>
            <a:r>
              <a:rPr lang="en-US" sz="1200" dirty="0" err="1">
                <a:latin typeface="Arial Narrow" panose="020B0606020202030204" pitchFamily="34" charset="0"/>
              </a:rPr>
              <a:t>MinimumQuantity</a:t>
            </a:r>
            <a:endParaRPr lang="en-US"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Integer</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1</a:t>
            </a:r>
          </a:p>
          <a:p>
            <a:pPr marL="115888">
              <a:lnSpc>
                <a:spcPts val="1200"/>
              </a:lnSpc>
              <a:spcAft>
                <a:spcPts val="200"/>
              </a:spcAft>
              <a:defRPr/>
            </a:pPr>
            <a:endParaRPr lang="en-US" sz="1200" dirty="0">
              <a:latin typeface="Arial Narrow" panose="020B0606020202030204" pitchFamily="34" charset="0"/>
            </a:endParaRPr>
          </a:p>
          <a:p>
            <a:pPr marL="115888">
              <a:lnSpc>
                <a:spcPts val="12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6" name="Picture 5">
            <a:extLst>
              <a:ext uri="{FF2B5EF4-FFF2-40B4-BE49-F238E27FC236}">
                <a16:creationId xmlns:a16="http://schemas.microsoft.com/office/drawing/2014/main" id="{0D0F544B-0828-48D0-9240-435CA2877A3E}"/>
              </a:ext>
            </a:extLst>
          </p:cNvPr>
          <p:cNvPicPr>
            <a:picLocks noChangeAspect="1"/>
          </p:cNvPicPr>
          <p:nvPr/>
        </p:nvPicPr>
        <p:blipFill>
          <a:blip r:embed="rId3"/>
          <a:stretch>
            <a:fillRect/>
          </a:stretch>
        </p:blipFill>
        <p:spPr>
          <a:xfrm>
            <a:off x="1696145" y="2133600"/>
            <a:ext cx="2524125" cy="1571625"/>
          </a:xfrm>
          <a:prstGeom prst="rect">
            <a:avLst/>
          </a:prstGeom>
        </p:spPr>
      </p:pic>
    </p:spTree>
    <p:extLst>
      <p:ext uri="{BB962C8B-B14F-4D97-AF65-F5344CB8AC3E}">
        <p14:creationId xmlns:p14="http://schemas.microsoft.com/office/powerpoint/2010/main" val="21485409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The Catalog </a:t>
            </a:r>
            <a:r>
              <a:rPr lang="en-US" noProof="0" dirty="0">
                <a:solidFill>
                  <a:schemeClr val="accent1"/>
                </a:solidFill>
                <a:latin typeface="+mj-lt"/>
              </a:rPr>
              <a:t>User Interface</a:t>
            </a:r>
          </a:p>
        </p:txBody>
      </p:sp>
    </p:spTree>
    <p:extLst>
      <p:ext uri="{BB962C8B-B14F-4D97-AF65-F5344CB8AC3E}">
        <p14:creationId xmlns:p14="http://schemas.microsoft.com/office/powerpoint/2010/main" val="1685200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noProof="0" dirty="0">
                <a:latin typeface="+mj-lt"/>
              </a:rPr>
              <a:t>The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en-US" sz="2400" b="0" i="0" u="none" strike="noStrike" kern="1200" cap="none" spc="-50" normalizeH="0" baseline="0" noProof="0" dirty="0">
              <a:ln>
                <a:noFill/>
              </a:ln>
              <a:solidFill>
                <a:srgbClr val="666666"/>
              </a:solidFill>
              <a:effectLst/>
              <a:uLnTx/>
              <a:uFillTx/>
              <a:latin typeface="Arial" panose="020B0604020202020204" pitchFamily="34" charset="0"/>
              <a:ea typeface="+mj-ea"/>
              <a:cs typeface="+mj-cs"/>
            </a:endParaRPr>
          </a:p>
        </p:txBody>
      </p:sp>
      <p:sp>
        <p:nvSpPr>
          <p:cNvPr id="5" name="Content Placeholder 2"/>
          <p:cNvSpPr txBox="1">
            <a:spLocks/>
          </p:cNvSpPr>
          <p:nvPr/>
        </p:nvSpPr>
        <p:spPr bwMode="gray">
          <a:xfrm>
            <a:off x="504001" y="1617663"/>
            <a:ext cx="11186476" cy="17335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4950" marR="0" lvl="0" indent="-234950" algn="l" defTabSz="914400" rtl="0" eaLnBrk="1" fontAlgn="auto" latinLnBrk="0" hangingPunct="1">
              <a:lnSpc>
                <a:spcPts val="2300"/>
              </a:lnSpc>
              <a:spcBef>
                <a:spcPts val="0"/>
              </a:spcBef>
              <a:spcAft>
                <a:spcPts val="1200"/>
              </a:spcAft>
              <a:buClr>
                <a:srgbClr val="F0AB00"/>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Both Static and PunchOut Catalogs use Catalog Templates</a:t>
            </a:r>
          </a:p>
          <a:p>
            <a:pPr marL="234950" marR="0" lvl="0" indent="-234950" algn="l" defTabSz="914400" rtl="0" eaLnBrk="1" fontAlgn="auto" latinLnBrk="0" hangingPunct="1">
              <a:lnSpc>
                <a:spcPts val="2300"/>
              </a:lnSpc>
              <a:spcBef>
                <a:spcPts val="0"/>
              </a:spcBef>
              <a:spcAft>
                <a:spcPts val="1200"/>
              </a:spcAft>
              <a:buClr>
                <a:srgbClr val="F0AB00"/>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Static Catalogs are generally created offline and uploaded to the Ariba Network</a:t>
            </a:r>
          </a:p>
          <a:p>
            <a:pPr marL="234950" marR="0" lvl="0" indent="-234950" algn="l" defTabSz="914400" rtl="0" eaLnBrk="1" fontAlgn="auto" latinLnBrk="0" hangingPunct="1">
              <a:lnSpc>
                <a:spcPts val="2300"/>
              </a:lnSpc>
              <a:spcBef>
                <a:spcPts val="0"/>
              </a:spcBef>
              <a:spcAft>
                <a:spcPts val="1200"/>
              </a:spcAft>
              <a:buClr>
                <a:srgbClr val="F0AB00"/>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PunchOut Catalogs </a:t>
            </a:r>
            <a:r>
              <a:rPr kumimoji="0" lang="en-US" sz="2200" b="1" i="0" u="none" strike="noStrike" kern="1200" cap="none" spc="0" normalizeH="0" baseline="0" noProof="0" dirty="0">
                <a:ln>
                  <a:noFill/>
                </a:ln>
                <a:solidFill>
                  <a:srgbClr val="000000"/>
                </a:solidFill>
                <a:effectLst/>
                <a:uLnTx/>
                <a:uFillTx/>
                <a:latin typeface="Arial"/>
                <a:ea typeface="+mn-ea"/>
                <a:cs typeface="+mn-cs"/>
              </a:rPr>
              <a:t>can</a:t>
            </a:r>
            <a:r>
              <a:rPr kumimoji="0" 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be created offline, but there is also a Wizard on the Network to create PunchOut Catalog files—these are special static files called “Index Files”. </a:t>
            </a:r>
          </a:p>
          <a:p>
            <a:pPr marL="234950" marR="0" lvl="0" indent="-234950" algn="l" defTabSz="914400" rtl="0" eaLnBrk="1" fontAlgn="auto" latinLnBrk="0" hangingPunct="1">
              <a:lnSpc>
                <a:spcPts val="2300"/>
              </a:lnSpc>
              <a:spcBef>
                <a:spcPts val="0"/>
              </a:spcBef>
              <a:spcAft>
                <a:spcPts val="1200"/>
              </a:spcAft>
              <a:buClr>
                <a:srgbClr val="F0AB00"/>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Creating PunchOut Index files is covered in another document, CAT 107 </a:t>
            </a:r>
            <a:r>
              <a:rPr kumimoji="0" lang="en-US" sz="2200" b="0" i="1" u="none" strike="noStrike" kern="1200" cap="none" spc="0" normalizeH="0" baseline="0" noProof="0" dirty="0">
                <a:ln>
                  <a:noFill/>
                </a:ln>
                <a:solidFill>
                  <a:srgbClr val="000000"/>
                </a:solidFill>
                <a:effectLst/>
                <a:uLnTx/>
                <a:uFillTx/>
                <a:latin typeface="Arial"/>
                <a:ea typeface="+mn-ea"/>
                <a:cs typeface="+mn-cs"/>
              </a:rPr>
              <a:t>- Creating PunchOut Index Files</a:t>
            </a:r>
          </a:p>
          <a:p>
            <a:pPr marL="0" marR="0" lvl="0" indent="0" algn="l" defTabSz="914400" rtl="0" eaLnBrk="1" fontAlgn="auto" latinLnBrk="0" hangingPunct="1">
              <a:lnSpc>
                <a:spcPts val="2300"/>
              </a:lnSpc>
              <a:spcBef>
                <a:spcPts val="0"/>
              </a:spcBef>
              <a:spcAft>
                <a:spcPts val="1200"/>
              </a:spcAft>
              <a:buClr>
                <a:srgbClr val="F0AB00"/>
              </a:buClr>
              <a:buSzPct val="100000"/>
              <a:buFontTx/>
              <a:buNone/>
              <a:tabLst/>
              <a:defRPr/>
            </a:pPr>
            <a:endParaRPr kumimoji="0" lang="en-US" sz="22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10936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i837236\AppData\Local\Temp\SNAGHTMLf98ba6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3096884"/>
            <a:ext cx="8608804" cy="200204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type="body" sz="quarter" idx="10"/>
          </p:nvPr>
        </p:nvSpPr>
        <p:spPr/>
        <p:txBody>
          <a:bodyPr/>
          <a:lstStyle/>
          <a:p>
            <a:pPr>
              <a:lnSpc>
                <a:spcPts val="2300"/>
              </a:lnSpc>
              <a:spcBef>
                <a:spcPts val="0"/>
              </a:spcBef>
              <a:spcAft>
                <a:spcPts val="1200"/>
              </a:spcAft>
            </a:pPr>
            <a:r>
              <a:rPr lang="en-US" sz="2200" dirty="0"/>
              <a:t>This is how a static Catalog item is displayed in the Catalog interface. Clicking on the Short Name takes you to the Details screen for this item.</a:t>
            </a:r>
          </a:p>
        </p:txBody>
      </p:sp>
      <p:sp>
        <p:nvSpPr>
          <p:cNvPr id="2" name="Title 1"/>
          <p:cNvSpPr>
            <a:spLocks noGrp="1"/>
          </p:cNvSpPr>
          <p:nvPr>
            <p:ph type="title"/>
          </p:nvPr>
        </p:nvSpPr>
        <p:spPr/>
        <p:txBody>
          <a:bodyPr/>
          <a:lstStyle/>
          <a:p>
            <a:r>
              <a:rPr lang="en-US" spc="-50" dirty="0"/>
              <a:t>The Catalog Interface Item View</a:t>
            </a:r>
          </a:p>
        </p:txBody>
      </p:sp>
      <p:sp>
        <p:nvSpPr>
          <p:cNvPr id="7" name="TextBox 6"/>
          <p:cNvSpPr txBox="1"/>
          <p:nvPr/>
        </p:nvSpPr>
        <p:spPr>
          <a:xfrm>
            <a:off x="5290925" y="2418992"/>
            <a:ext cx="2564441" cy="307777"/>
          </a:xfrm>
          <a:prstGeom prst="rect">
            <a:avLst/>
          </a:prstGeom>
          <a:solidFill>
            <a:schemeClr val="bg1"/>
          </a:solidFill>
        </p:spPr>
        <p:txBody>
          <a:bodyPr wrap="square"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Short Name (80 characters)</a:t>
            </a:r>
          </a:p>
        </p:txBody>
      </p:sp>
      <p:cxnSp>
        <p:nvCxnSpPr>
          <p:cNvPr id="8" name="Straight Arrow Connector 7"/>
          <p:cNvCxnSpPr>
            <a:stCxn id="7" idx="1"/>
          </p:cNvCxnSpPr>
          <p:nvPr/>
        </p:nvCxnSpPr>
        <p:spPr>
          <a:xfrm flipH="1">
            <a:off x="4541176" y="2572880"/>
            <a:ext cx="749748" cy="705030"/>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340951" y="5501405"/>
            <a:ext cx="2795977" cy="307777"/>
          </a:xfrm>
          <a:prstGeom prst="rect">
            <a:avLst/>
          </a:prstGeom>
          <a:solidFill>
            <a:schemeClr val="bg1"/>
          </a:solidFill>
        </p:spPr>
        <p:txBody>
          <a:bodyPr wrap="square"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Description (2,000 characters)</a:t>
            </a:r>
          </a:p>
        </p:txBody>
      </p:sp>
      <p:cxnSp>
        <p:nvCxnSpPr>
          <p:cNvPr id="10" name="Straight Arrow Connector 9"/>
          <p:cNvCxnSpPr/>
          <p:nvPr/>
        </p:nvCxnSpPr>
        <p:spPr>
          <a:xfrm flipH="1" flipV="1">
            <a:off x="7102479" y="4433200"/>
            <a:ext cx="745251" cy="1112194"/>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16567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08430" y="3892256"/>
            <a:ext cx="1312298" cy="954107"/>
          </a:xfrm>
          <a:prstGeom prst="rect">
            <a:avLst/>
          </a:prstGeom>
          <a:solidFill>
            <a:schemeClr val="bg1"/>
          </a:solidFill>
        </p:spPr>
        <p:txBody>
          <a:bodyPr wrap="square"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Additional Information, </a:t>
            </a:r>
            <a:b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b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links and</a:t>
            </a:r>
            <a:b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b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custom fields</a:t>
            </a:r>
          </a:p>
        </p:txBody>
      </p:sp>
      <p:pic>
        <p:nvPicPr>
          <p:cNvPr id="2050" name="Picture 2" descr="C:\Users\i837236\AppData\Local\Temp\SNAGHTMLf9c4f6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5567" y="2231122"/>
            <a:ext cx="6321805" cy="413268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type="body" sz="quarter" idx="10"/>
          </p:nvPr>
        </p:nvSpPr>
        <p:spPr/>
        <p:txBody>
          <a:bodyPr/>
          <a:lstStyle/>
          <a:p>
            <a:pPr>
              <a:lnSpc>
                <a:spcPts val="2300"/>
              </a:lnSpc>
              <a:spcBef>
                <a:spcPts val="0"/>
              </a:spcBef>
              <a:spcAft>
                <a:spcPts val="1200"/>
              </a:spcAft>
            </a:pPr>
            <a:r>
              <a:rPr lang="en-US" sz="2200" dirty="0"/>
              <a:t>This is a how a static Catalog Item Detail view is displayed in the Catalog interface.</a:t>
            </a:r>
          </a:p>
        </p:txBody>
      </p:sp>
      <p:sp>
        <p:nvSpPr>
          <p:cNvPr id="2" name="Title 1"/>
          <p:cNvSpPr>
            <a:spLocks noGrp="1"/>
          </p:cNvSpPr>
          <p:nvPr>
            <p:ph type="title"/>
          </p:nvPr>
        </p:nvSpPr>
        <p:spPr/>
        <p:txBody>
          <a:bodyPr/>
          <a:lstStyle/>
          <a:p>
            <a:r>
              <a:rPr lang="en-US" spc="-50" dirty="0"/>
              <a:t>The Catalog Interface Detail View</a:t>
            </a:r>
          </a:p>
        </p:txBody>
      </p:sp>
      <p:cxnSp>
        <p:nvCxnSpPr>
          <p:cNvPr id="9" name="Straight Arrow Connector 8"/>
          <p:cNvCxnSpPr/>
          <p:nvPr/>
        </p:nvCxnSpPr>
        <p:spPr>
          <a:xfrm>
            <a:off x="2351717" y="4686301"/>
            <a:ext cx="1871125" cy="361723"/>
          </a:xfrm>
          <a:prstGeom prst="straightConnector1">
            <a:avLst/>
          </a:prstGeom>
          <a:ln w="6350">
            <a:solidFill>
              <a:srgbClr val="C00000"/>
            </a:solidFill>
            <a:headEnd type="none"/>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3070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Uploading and Publishing</a:t>
            </a:r>
            <a:br>
              <a:rPr lang="en-US" noProof="0" dirty="0">
                <a:latin typeface="+mj-lt"/>
              </a:rPr>
            </a:br>
            <a:r>
              <a:rPr lang="en-US" noProof="0" dirty="0">
                <a:solidFill>
                  <a:schemeClr val="accent1"/>
                </a:solidFill>
                <a:latin typeface="+mj-lt"/>
              </a:rPr>
              <a:t>New Catalogs</a:t>
            </a:r>
          </a:p>
        </p:txBody>
      </p:sp>
    </p:spTree>
    <p:extLst>
      <p:ext uri="{BB962C8B-B14F-4D97-AF65-F5344CB8AC3E}">
        <p14:creationId xmlns:p14="http://schemas.microsoft.com/office/powerpoint/2010/main" val="15775563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4427597" cy="4716000"/>
          </a:xfrm>
          <a:prstGeom prst="rect">
            <a:avLst/>
          </a:prstGeom>
        </p:spPr>
        <p:txBody>
          <a:bodyPr vert="horz" lIns="0" tIns="0" rIns="0" bIns="0" rtlCol="0" anchor="t">
            <a:normAutofit/>
          </a:bodyPr>
          <a:lstStyle/>
          <a:p>
            <a:pPr marL="229870" indent="-229870">
              <a:lnSpc>
                <a:spcPts val="2300"/>
              </a:lnSpc>
              <a:spcBef>
                <a:spcPts val="0"/>
              </a:spcBef>
              <a:spcAft>
                <a:spcPts val="900"/>
              </a:spcAft>
              <a:buFont typeface="Wingdings" pitchFamily="2" charset="2"/>
              <a:buChar char="§"/>
            </a:pPr>
            <a:r>
              <a:rPr lang="en-US" sz="2200"/>
              <a:t>Login to SAP Business Network</a:t>
            </a:r>
            <a:endParaRPr lang="en-US"/>
          </a:p>
          <a:p>
            <a:pPr marL="400050" lvl="2" indent="-169545">
              <a:lnSpc>
                <a:spcPts val="2000"/>
              </a:lnSpc>
              <a:spcBef>
                <a:spcPts val="0"/>
              </a:spcBef>
              <a:spcAft>
                <a:spcPts val="200"/>
              </a:spcAft>
              <a:buFont typeface="Wingdings" pitchFamily="2" charset="2"/>
              <a:buChar char="§"/>
            </a:pPr>
            <a:r>
              <a:rPr lang="en-US"/>
              <a:t>Go to: </a:t>
            </a:r>
            <a:r>
              <a:rPr lang="en-US">
                <a:hlinkClick r:id="rId3"/>
              </a:rPr>
              <a:t>https://supplier.ariba.com</a:t>
            </a:r>
            <a:endParaRPr lang="en-US">
              <a:cs typeface="Arial"/>
            </a:endParaRPr>
          </a:p>
          <a:p>
            <a:pPr marL="400050" lvl="2" indent="-169545">
              <a:lnSpc>
                <a:spcPts val="2000"/>
              </a:lnSpc>
              <a:spcBef>
                <a:spcPts val="0"/>
              </a:spcBef>
              <a:spcAft>
                <a:spcPts val="200"/>
              </a:spcAft>
              <a:buFont typeface="Wingdings" pitchFamily="2" charset="2"/>
              <a:buChar char="§"/>
            </a:pPr>
            <a:r>
              <a:rPr lang="en-US"/>
              <a:t>Log in with your Username and Password</a:t>
            </a:r>
            <a:endParaRPr lang="en-US">
              <a:cs typeface="Arial"/>
            </a:endParaRPr>
          </a:p>
        </p:txBody>
      </p:sp>
      <p:sp>
        <p:nvSpPr>
          <p:cNvPr id="2" name="Title 1"/>
          <p:cNvSpPr>
            <a:spLocks noGrp="1"/>
          </p:cNvSpPr>
          <p:nvPr>
            <p:ph type="title"/>
          </p:nvPr>
        </p:nvSpPr>
        <p:spPr/>
        <p:txBody>
          <a:bodyPr/>
          <a:lstStyle/>
          <a:p>
            <a:r>
              <a:rPr lang="en-US" spc="-50"/>
              <a:t>Uploading and Publishing New Catalogs</a:t>
            </a:r>
          </a:p>
        </p:txBody>
      </p:sp>
      <p:pic>
        <p:nvPicPr>
          <p:cNvPr id="4" name="Picture 3">
            <a:extLst>
              <a:ext uri="{FF2B5EF4-FFF2-40B4-BE49-F238E27FC236}">
                <a16:creationId xmlns:a16="http://schemas.microsoft.com/office/drawing/2014/main" id="{19B56BFB-148D-9503-2E3F-EBCCE974D9CD}"/>
              </a:ext>
            </a:extLst>
          </p:cNvPr>
          <p:cNvPicPr>
            <a:picLocks noChangeAspect="1"/>
          </p:cNvPicPr>
          <p:nvPr/>
        </p:nvPicPr>
        <p:blipFill>
          <a:blip r:embed="rId4"/>
          <a:stretch>
            <a:fillRect/>
          </a:stretch>
        </p:blipFill>
        <p:spPr>
          <a:xfrm>
            <a:off x="4411496" y="2147251"/>
            <a:ext cx="6748512" cy="35099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94157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381327"/>
            <a:ext cx="11186477" cy="5321029"/>
          </a:xfrm>
          <a:prstGeom prst="rect">
            <a:avLst/>
          </a:prstGeom>
        </p:spPr>
        <p:txBody>
          <a:bodyPr vert="horz" lIns="0" tIns="0" rIns="0" bIns="0" rtlCol="0" anchor="t">
            <a:normAutofit/>
          </a:bodyPr>
          <a:lstStyle/>
          <a:p>
            <a:pPr marL="228600" indent="-228600">
              <a:lnSpc>
                <a:spcPts val="2300"/>
              </a:lnSpc>
              <a:spcBef>
                <a:spcPts val="0"/>
              </a:spcBef>
              <a:spcAft>
                <a:spcPts val="600"/>
              </a:spcAft>
              <a:buFont typeface="Wingdings" pitchFamily="2" charset="2"/>
              <a:buChar char="§"/>
            </a:pPr>
            <a:r>
              <a:rPr lang="en-US"/>
              <a:t>Switch to your Test Account</a:t>
            </a:r>
          </a:p>
          <a:p>
            <a:pPr marL="403225" lvl="1" indent="-177800">
              <a:lnSpc>
                <a:spcPts val="2000"/>
              </a:lnSpc>
              <a:spcBef>
                <a:spcPts val="0"/>
              </a:spcBef>
              <a:spcAft>
                <a:spcPts val="600"/>
              </a:spcAft>
            </a:pPr>
            <a:r>
              <a:rPr lang="en-US"/>
              <a:t>Your Catalog should be loaded and tested in your Test Account. (</a:t>
            </a:r>
            <a:r>
              <a:rPr lang="en-US" i="1"/>
              <a:t>Note: </a:t>
            </a:r>
            <a:r>
              <a:rPr lang="en-US"/>
              <a:t>If you are instructed to load a Catalog to a Production account, just skip this step)</a:t>
            </a:r>
            <a:endParaRPr lang="en-US">
              <a:cs typeface="Arial"/>
            </a:endParaRPr>
          </a:p>
          <a:p>
            <a:pPr marL="403225" lvl="1" indent="-177800">
              <a:lnSpc>
                <a:spcPts val="2000"/>
              </a:lnSpc>
              <a:spcBef>
                <a:spcPts val="0"/>
              </a:spcBef>
              <a:spcAft>
                <a:spcPts val="600"/>
              </a:spcAft>
            </a:pPr>
            <a:r>
              <a:rPr lang="en-US"/>
              <a:t>Find your name and click for the pull down menu, then click “Switch To Test Account”</a:t>
            </a:r>
            <a:endParaRPr lang="en-US">
              <a:cs typeface="Arial"/>
            </a:endParaRPr>
          </a:p>
          <a:p>
            <a:pPr marL="403225" lvl="1" indent="-177800">
              <a:lnSpc>
                <a:spcPts val="2000"/>
              </a:lnSpc>
              <a:spcBef>
                <a:spcPts val="0"/>
              </a:spcBef>
              <a:spcAft>
                <a:spcPts val="600"/>
              </a:spcAft>
            </a:pPr>
            <a:r>
              <a:rPr lang="en-US"/>
              <a:t>If you don’t see a “Switch to Test Account” link, your Test account has not yet been set up. Contact your SAP Business Network Administrator</a:t>
            </a:r>
            <a:endParaRPr lang="en-US">
              <a:cs typeface="Arial"/>
            </a:endParaRPr>
          </a:p>
          <a:p>
            <a:pPr marL="179705" lvl="1" indent="-179705">
              <a:lnSpc>
                <a:spcPts val="1700"/>
              </a:lnSpc>
              <a:spcBef>
                <a:spcPts val="0"/>
              </a:spcBef>
              <a:spcAft>
                <a:spcPts val="200"/>
              </a:spcAft>
            </a:pPr>
            <a:endParaRPr lang="en-US" sz="1600">
              <a:cs typeface="Arial"/>
            </a:endParaRPr>
          </a:p>
          <a:p>
            <a:pPr marL="179705" lvl="1" indent="-179705">
              <a:lnSpc>
                <a:spcPts val="1700"/>
              </a:lnSpc>
              <a:spcBef>
                <a:spcPts val="0"/>
              </a:spcBef>
              <a:spcAft>
                <a:spcPts val="200"/>
              </a:spcAft>
            </a:pPr>
            <a:endParaRPr lang="en-US" sz="1600">
              <a:cs typeface="Arial"/>
            </a:endParaRPr>
          </a:p>
          <a:p>
            <a:pPr marL="179705" lvl="1" indent="-179705">
              <a:lnSpc>
                <a:spcPts val="1700"/>
              </a:lnSpc>
              <a:spcBef>
                <a:spcPts val="0"/>
              </a:spcBef>
              <a:spcAft>
                <a:spcPts val="200"/>
              </a:spcAft>
            </a:pPr>
            <a:endParaRPr lang="en-US" sz="1600">
              <a:cs typeface="Arial"/>
            </a:endParaRPr>
          </a:p>
          <a:p>
            <a:pPr marL="179705" lvl="1" indent="-179705">
              <a:lnSpc>
                <a:spcPts val="1700"/>
              </a:lnSpc>
              <a:spcBef>
                <a:spcPts val="0"/>
              </a:spcBef>
              <a:spcAft>
                <a:spcPts val="200"/>
              </a:spcAft>
            </a:pPr>
            <a:endParaRPr lang="en-US" sz="1600">
              <a:cs typeface="Arial"/>
            </a:endParaRPr>
          </a:p>
          <a:p>
            <a:pPr marL="0" lvl="1" indent="0">
              <a:lnSpc>
                <a:spcPts val="1700"/>
              </a:lnSpc>
              <a:spcBef>
                <a:spcPts val="0"/>
              </a:spcBef>
              <a:spcAft>
                <a:spcPts val="200"/>
              </a:spcAft>
              <a:buNone/>
            </a:pPr>
            <a:endParaRPr lang="en-US" sz="1600"/>
          </a:p>
          <a:p>
            <a:pPr marL="0" lvl="1" indent="0">
              <a:lnSpc>
                <a:spcPts val="1700"/>
              </a:lnSpc>
              <a:spcBef>
                <a:spcPts val="0"/>
              </a:spcBef>
              <a:spcAft>
                <a:spcPts val="200"/>
              </a:spcAft>
              <a:buNone/>
            </a:pPr>
            <a:endParaRPr lang="en-US" sz="1600"/>
          </a:p>
          <a:p>
            <a:pPr marL="179705" lvl="1" indent="-179705">
              <a:lnSpc>
                <a:spcPts val="1700"/>
              </a:lnSpc>
              <a:spcBef>
                <a:spcPts val="0"/>
              </a:spcBef>
              <a:spcAft>
                <a:spcPts val="200"/>
              </a:spcAft>
            </a:pPr>
            <a:endParaRPr lang="en-US" sz="1600">
              <a:cs typeface="Arial"/>
            </a:endParaRPr>
          </a:p>
          <a:p>
            <a:pPr marL="179705" lvl="1" indent="-179705">
              <a:lnSpc>
                <a:spcPts val="1700"/>
              </a:lnSpc>
              <a:spcBef>
                <a:spcPts val="0"/>
              </a:spcBef>
              <a:spcAft>
                <a:spcPts val="200"/>
              </a:spcAft>
            </a:pPr>
            <a:endParaRPr lang="en-US" sz="1600">
              <a:cs typeface="Arial"/>
            </a:endParaRPr>
          </a:p>
          <a:p>
            <a:pPr marL="179705" lvl="1" indent="-179705">
              <a:lnSpc>
                <a:spcPts val="1700"/>
              </a:lnSpc>
              <a:spcBef>
                <a:spcPts val="0"/>
              </a:spcBef>
              <a:spcAft>
                <a:spcPts val="200"/>
              </a:spcAft>
            </a:pPr>
            <a:endParaRPr lang="en-US" sz="1600">
              <a:cs typeface="Arial"/>
            </a:endParaRPr>
          </a:p>
          <a:p>
            <a:pPr marL="179705" lvl="1" indent="-179705">
              <a:lnSpc>
                <a:spcPts val="1700"/>
              </a:lnSpc>
              <a:spcBef>
                <a:spcPts val="0"/>
              </a:spcBef>
              <a:spcAft>
                <a:spcPts val="200"/>
              </a:spcAft>
            </a:pPr>
            <a:endParaRPr lang="en-US" sz="1600">
              <a:cs typeface="Arial"/>
            </a:endParaRPr>
          </a:p>
          <a:p>
            <a:pPr marL="179705" lvl="1" indent="-179705">
              <a:lnSpc>
                <a:spcPts val="1700"/>
              </a:lnSpc>
              <a:spcBef>
                <a:spcPts val="0"/>
              </a:spcBef>
              <a:spcAft>
                <a:spcPts val="200"/>
              </a:spcAft>
            </a:pPr>
            <a:endParaRPr lang="en-US" sz="1600">
              <a:cs typeface="Arial"/>
            </a:endParaRPr>
          </a:p>
          <a:p>
            <a:pPr marL="179705" lvl="1" indent="-179705">
              <a:lnSpc>
                <a:spcPts val="1700"/>
              </a:lnSpc>
              <a:spcBef>
                <a:spcPts val="0"/>
              </a:spcBef>
              <a:spcAft>
                <a:spcPts val="200"/>
              </a:spcAft>
            </a:pPr>
            <a:endParaRPr lang="en-US" sz="1600">
              <a:cs typeface="Arial"/>
            </a:endParaRPr>
          </a:p>
          <a:p>
            <a:pPr marL="403225" lvl="1" indent="-177800">
              <a:lnSpc>
                <a:spcPts val="1700"/>
              </a:lnSpc>
              <a:spcBef>
                <a:spcPts val="400"/>
              </a:spcBef>
              <a:spcAft>
                <a:spcPts val="200"/>
              </a:spcAft>
            </a:pPr>
            <a:r>
              <a:rPr lang="en-US"/>
              <a:t>You will get a warning. </a:t>
            </a:r>
            <a:r>
              <a:rPr lang="en-US" b="1"/>
              <a:t>“You are about to switch to Test Mode.” </a:t>
            </a:r>
            <a:r>
              <a:rPr lang="en-US"/>
              <a:t>Click “OK”</a:t>
            </a:r>
            <a:endParaRPr lang="en-US">
              <a:cs typeface="Arial"/>
            </a:endParaRPr>
          </a:p>
        </p:txBody>
      </p:sp>
      <p:sp>
        <p:nvSpPr>
          <p:cNvPr id="2" name="Title 1"/>
          <p:cNvSpPr>
            <a:spLocks noGrp="1"/>
          </p:cNvSpPr>
          <p:nvPr>
            <p:ph type="title"/>
          </p:nvPr>
        </p:nvSpPr>
        <p:spPr/>
        <p:txBody>
          <a:bodyPr/>
          <a:lstStyle/>
          <a:p>
            <a:r>
              <a:rPr lang="en-US" spc="-50"/>
              <a:t>Uploading and Publishing New Catalogs</a:t>
            </a:r>
            <a:endParaRPr lang="en-US" noProof="0"/>
          </a:p>
        </p:txBody>
      </p:sp>
      <p:pic>
        <p:nvPicPr>
          <p:cNvPr id="4" name="Picture 3">
            <a:extLst>
              <a:ext uri="{FF2B5EF4-FFF2-40B4-BE49-F238E27FC236}">
                <a16:creationId xmlns:a16="http://schemas.microsoft.com/office/drawing/2014/main" id="{D37FA862-58DA-10B7-6AAC-199EE24D1549}"/>
              </a:ext>
            </a:extLst>
          </p:cNvPr>
          <p:cNvPicPr>
            <a:picLocks noChangeAspect="1"/>
          </p:cNvPicPr>
          <p:nvPr/>
        </p:nvPicPr>
        <p:blipFill>
          <a:blip r:embed="rId3"/>
          <a:stretch>
            <a:fillRect/>
          </a:stretch>
        </p:blipFill>
        <p:spPr>
          <a:xfrm>
            <a:off x="2750011" y="3291722"/>
            <a:ext cx="5953792" cy="276861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508876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900"/>
              </a:spcAft>
              <a:buFont typeface="Wingdings" pitchFamily="2" charset="2"/>
              <a:buChar char="§"/>
            </a:pPr>
            <a:r>
              <a:rPr lang="en-US" sz="2200"/>
              <a:t>When uploading a Catalog on SAP Business Network, there are four steps you will follow:</a:t>
            </a:r>
          </a:p>
          <a:p>
            <a:pPr marL="746125" lvl="1" indent="-284163">
              <a:lnSpc>
                <a:spcPts val="2000"/>
              </a:lnSpc>
              <a:spcBef>
                <a:spcPts val="0"/>
              </a:spcBef>
              <a:spcAft>
                <a:spcPts val="900"/>
              </a:spcAft>
              <a:buClr>
                <a:srgbClr val="FF1100"/>
              </a:buClr>
              <a:buFont typeface="+mj-lt"/>
              <a:buAutoNum type="arabicPeriod"/>
            </a:pPr>
            <a:r>
              <a:rPr lang="en-US" b="1" noProof="0"/>
              <a:t>Uploading—</a:t>
            </a:r>
            <a:r>
              <a:rPr lang="en-US" noProof="0">
                <a:solidFill>
                  <a:schemeClr val="tx1"/>
                </a:solidFill>
              </a:rPr>
              <a:t>Transfers the Catalog file from your local drive to SAP Business Network</a:t>
            </a:r>
            <a:r>
              <a:rPr lang="en-US" b="0" noProof="0">
                <a:solidFill>
                  <a:schemeClr val="tx1"/>
                </a:solidFill>
              </a:rPr>
              <a:t>. During the upload process, you enter the Catalog name (this becomes the “Subscription Name” in the Buyer’s local Catalog) descriptive text, and classify it so that buying organizations that are looking for specific products and services can find your Catalog</a:t>
            </a:r>
          </a:p>
          <a:p>
            <a:pPr marL="746125" lvl="1" indent="-285750">
              <a:lnSpc>
                <a:spcPts val="2000"/>
              </a:lnSpc>
              <a:spcBef>
                <a:spcPts val="0"/>
              </a:spcBef>
              <a:spcAft>
                <a:spcPts val="900"/>
              </a:spcAft>
              <a:buClr>
                <a:srgbClr val="FF1100"/>
              </a:buClr>
              <a:buFont typeface="+mj-lt"/>
              <a:buAutoNum type="arabicPeriod"/>
            </a:pPr>
            <a:r>
              <a:rPr lang="en-US" b="1">
                <a:cs typeface="Arial" panose="020B0604020202020204" pitchFamily="34" charset="0"/>
              </a:rPr>
              <a:t>Setting </a:t>
            </a:r>
            <a:r>
              <a:rPr lang="en-US" b="1" noProof="0">
                <a:cs typeface="Arial" panose="020B0604020202020204" pitchFamily="34" charset="0"/>
              </a:rPr>
              <a:t>Visibility—</a:t>
            </a:r>
            <a:r>
              <a:rPr lang="en-US" noProof="0">
                <a:solidFill>
                  <a:schemeClr val="tx1"/>
                </a:solidFill>
              </a:rPr>
              <a:t>Allows you to specify whether the Catalog version is </a:t>
            </a:r>
            <a:r>
              <a:rPr lang="en-US"/>
              <a:t>“Public” or “Private” and determines which of your Customers can access it</a:t>
            </a:r>
          </a:p>
          <a:p>
            <a:pPr marL="746125" lvl="1" indent="-284163">
              <a:lnSpc>
                <a:spcPts val="2000"/>
              </a:lnSpc>
              <a:spcBef>
                <a:spcPts val="0"/>
              </a:spcBef>
              <a:spcAft>
                <a:spcPts val="300"/>
              </a:spcAft>
              <a:buClr>
                <a:srgbClr val="FF1100"/>
              </a:buClr>
              <a:buFont typeface="+mj-lt"/>
              <a:buAutoNum type="arabicPeriod"/>
            </a:pPr>
            <a:r>
              <a:rPr lang="en-US" b="1">
                <a:cs typeface="Arial" panose="020B0604020202020204" pitchFamily="34" charset="0"/>
              </a:rPr>
              <a:t>Validating—</a:t>
            </a:r>
            <a:r>
              <a:rPr lang="en-US" noProof="0">
                <a:solidFill>
                  <a:schemeClr val="tx1"/>
                </a:solidFill>
              </a:rPr>
              <a:t>The network checks the Catalog for errors, checks for zero price values </a:t>
            </a:r>
            <a:r>
              <a:rPr lang="en-US" b="0" noProof="0">
                <a:solidFill>
                  <a:schemeClr val="tx1"/>
                </a:solidFill>
              </a:rPr>
              <a:t>and does a high-level validation of UNSPSC codes and Units of Measure</a:t>
            </a:r>
          </a:p>
          <a:p>
            <a:pPr marL="744972" lvl="2" indent="0">
              <a:lnSpc>
                <a:spcPts val="1600"/>
              </a:lnSpc>
              <a:spcBef>
                <a:spcPts val="0"/>
              </a:spcBef>
              <a:spcAft>
                <a:spcPts val="900"/>
              </a:spcAft>
              <a:buClr>
                <a:srgbClr val="FF1100"/>
              </a:buClr>
              <a:buNone/>
            </a:pPr>
            <a:r>
              <a:rPr lang="en-US" sz="1400"/>
              <a:t>(</a:t>
            </a:r>
            <a:r>
              <a:rPr lang="en-US" sz="1400" i="1"/>
              <a:t>Note: </a:t>
            </a:r>
            <a:r>
              <a:rPr lang="en-US" sz="1400"/>
              <a:t>Customer-specific validation rules for UNSPSC and UOM codes, and zero price values can be more detailed and much more strict than the high-level network validations, therefore your Catalog may </a:t>
            </a:r>
            <a:r>
              <a:rPr lang="en-US" sz="1400" b="1"/>
              <a:t>pass</a:t>
            </a:r>
            <a:r>
              <a:rPr lang="en-US" sz="1400"/>
              <a:t> the network validations but </a:t>
            </a:r>
            <a:r>
              <a:rPr lang="en-US" sz="1400" b="1"/>
              <a:t>fail </a:t>
            </a:r>
            <a:r>
              <a:rPr lang="en-US" sz="1400"/>
              <a:t>the Customer-specific validations for these same items)</a:t>
            </a:r>
          </a:p>
          <a:p>
            <a:pPr marL="746125" lvl="1" indent="-284163">
              <a:lnSpc>
                <a:spcPts val="2000"/>
              </a:lnSpc>
              <a:spcBef>
                <a:spcPts val="0"/>
              </a:spcBef>
              <a:spcAft>
                <a:spcPts val="1400"/>
              </a:spcAft>
              <a:buClr>
                <a:srgbClr val="FF1100"/>
              </a:buClr>
              <a:buFont typeface="+mj-lt"/>
              <a:buAutoNum type="arabicPeriod" startAt="4"/>
            </a:pPr>
            <a:r>
              <a:rPr lang="en-US" b="1">
                <a:cs typeface="Arial" panose="020B0604020202020204" pitchFamily="34" charset="0"/>
              </a:rPr>
              <a:t>Publishing—</a:t>
            </a:r>
            <a:r>
              <a:rPr lang="en-US" noProof="0">
                <a:solidFill>
                  <a:schemeClr val="tx1"/>
                </a:solidFill>
              </a:rPr>
              <a:t>Freezes the current version and notifies your Customer of  the Catalog’s </a:t>
            </a:r>
            <a:r>
              <a:rPr lang="en-US" b="0" noProof="0">
                <a:solidFill>
                  <a:schemeClr val="tx1"/>
                </a:solidFill>
              </a:rPr>
              <a:t>availability</a:t>
            </a:r>
          </a:p>
        </p:txBody>
      </p:sp>
      <p:sp>
        <p:nvSpPr>
          <p:cNvPr id="2" name="Title 1"/>
          <p:cNvSpPr>
            <a:spLocks noGrp="1"/>
          </p:cNvSpPr>
          <p:nvPr>
            <p:ph type="title"/>
          </p:nvPr>
        </p:nvSpPr>
        <p:spPr/>
        <p:txBody>
          <a:bodyPr/>
          <a:lstStyle/>
          <a:p>
            <a:r>
              <a:rPr lang="en-US" spc="-50"/>
              <a:t>Uploading and Publishing New Catalogs</a:t>
            </a:r>
            <a:endParaRPr lang="en-US" noProof="0"/>
          </a:p>
        </p:txBody>
      </p:sp>
    </p:spTree>
    <p:extLst>
      <p:ext uri="{BB962C8B-B14F-4D97-AF65-F5344CB8AC3E}">
        <p14:creationId xmlns:p14="http://schemas.microsoft.com/office/powerpoint/2010/main" val="28346445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1600"/>
              </a:spcAft>
              <a:buFont typeface="Wingdings" pitchFamily="2" charset="2"/>
              <a:buChar char="§"/>
            </a:pPr>
            <a:r>
              <a:rPr lang="en-US" sz="2200"/>
              <a:t>Navigate to the Catalogs Tab</a:t>
            </a:r>
          </a:p>
          <a:p>
            <a:pPr>
              <a:lnSpc>
                <a:spcPts val="2300"/>
              </a:lnSpc>
              <a:spcBef>
                <a:spcPts val="0"/>
              </a:spcBef>
              <a:spcAft>
                <a:spcPts val="1200"/>
              </a:spcAft>
              <a:buFont typeface="Wingdings" pitchFamily="2" charset="2"/>
              <a:buChar char="§"/>
            </a:pPr>
            <a:endParaRPr lang="en-US" sz="2200"/>
          </a:p>
          <a:p>
            <a:pPr>
              <a:lnSpc>
                <a:spcPts val="2300"/>
              </a:lnSpc>
              <a:spcBef>
                <a:spcPts val="0"/>
              </a:spcBef>
              <a:spcAft>
                <a:spcPts val="1200"/>
              </a:spcAft>
            </a:pPr>
            <a:br>
              <a:rPr lang="en-US" sz="2200"/>
            </a:br>
            <a:endParaRPr lang="en-US" sz="2200"/>
          </a:p>
          <a:p>
            <a:pPr marL="228600" indent="-228600">
              <a:lnSpc>
                <a:spcPts val="2300"/>
              </a:lnSpc>
              <a:spcBef>
                <a:spcPts val="0"/>
              </a:spcBef>
              <a:spcAft>
                <a:spcPts val="1800"/>
              </a:spcAft>
              <a:buFont typeface="Wingdings" pitchFamily="2" charset="2"/>
              <a:buChar char="§"/>
            </a:pPr>
            <a:r>
              <a:rPr lang="en-US" sz="2200"/>
              <a:t>On the Catalogs screen, click the “Create Standard” button</a:t>
            </a:r>
          </a:p>
          <a:p>
            <a:pPr marL="457200" lvl="1" indent="0">
              <a:lnSpc>
                <a:spcPts val="2300"/>
              </a:lnSpc>
              <a:spcBef>
                <a:spcPts val="0"/>
              </a:spcBef>
              <a:spcAft>
                <a:spcPts val="200"/>
              </a:spcAft>
              <a:buNone/>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marL="0" lvl="1" indent="0">
              <a:lnSpc>
                <a:spcPts val="2300"/>
              </a:lnSpc>
              <a:spcBef>
                <a:spcPts val="0"/>
              </a:spcBef>
              <a:spcAft>
                <a:spcPts val="200"/>
              </a:spcAft>
              <a:buNone/>
            </a:pPr>
            <a:endParaRPr lang="en-US" sz="2000"/>
          </a:p>
        </p:txBody>
      </p:sp>
      <p:sp>
        <p:nvSpPr>
          <p:cNvPr id="2" name="Title 1"/>
          <p:cNvSpPr>
            <a:spLocks noGrp="1"/>
          </p:cNvSpPr>
          <p:nvPr>
            <p:ph type="title"/>
          </p:nvPr>
        </p:nvSpPr>
        <p:spPr/>
        <p:txBody>
          <a:bodyPr/>
          <a:lstStyle/>
          <a:p>
            <a:r>
              <a:rPr lang="en-US" spc="-50"/>
              <a:t>Uploading and Publishing New Catalogs</a:t>
            </a:r>
            <a:endParaRPr lang="en-US" noProof="0"/>
          </a:p>
        </p:txBody>
      </p:sp>
      <p:pic>
        <p:nvPicPr>
          <p:cNvPr id="4" name="Picture 3">
            <a:extLst>
              <a:ext uri="{FF2B5EF4-FFF2-40B4-BE49-F238E27FC236}">
                <a16:creationId xmlns:a16="http://schemas.microsoft.com/office/drawing/2014/main" id="{58FAB26B-3114-FF75-6D3C-371B6C3255CB}"/>
              </a:ext>
            </a:extLst>
          </p:cNvPr>
          <p:cNvPicPr>
            <a:picLocks noChangeAspect="1"/>
          </p:cNvPicPr>
          <p:nvPr/>
        </p:nvPicPr>
        <p:blipFill rotWithShape="1">
          <a:blip r:embed="rId3"/>
          <a:srcRect r="5757"/>
          <a:stretch/>
        </p:blipFill>
        <p:spPr>
          <a:xfrm>
            <a:off x="5063366" y="1444902"/>
            <a:ext cx="6068513" cy="1428823"/>
          </a:xfrm>
          <a:prstGeom prst="rect">
            <a:avLst/>
          </a:prstGeom>
          <a:ln>
            <a:noFill/>
          </a:ln>
          <a:effectLst>
            <a:outerShdw blurRad="190500" algn="tl" rotWithShape="0">
              <a:srgbClr val="000000">
                <a:alpha val="70000"/>
              </a:srgbClr>
            </a:outerShdw>
          </a:effectLst>
        </p:spPr>
      </p:pic>
      <p:pic>
        <p:nvPicPr>
          <p:cNvPr id="5" name="Picture 4">
            <a:extLst>
              <a:ext uri="{FF2B5EF4-FFF2-40B4-BE49-F238E27FC236}">
                <a16:creationId xmlns:a16="http://schemas.microsoft.com/office/drawing/2014/main" id="{F80AC84A-29AD-EAD1-EC94-537FB1B02DF1}"/>
              </a:ext>
            </a:extLst>
          </p:cNvPr>
          <p:cNvPicPr>
            <a:picLocks noChangeAspect="1"/>
          </p:cNvPicPr>
          <p:nvPr/>
        </p:nvPicPr>
        <p:blipFill>
          <a:blip r:embed="rId4"/>
          <a:stretch>
            <a:fillRect/>
          </a:stretch>
        </p:blipFill>
        <p:spPr>
          <a:xfrm>
            <a:off x="5097094" y="3809178"/>
            <a:ext cx="6001058" cy="283224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764526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600"/>
              </a:spcAft>
              <a:buFont typeface="Wingdings" pitchFamily="2" charset="2"/>
              <a:buChar char="§"/>
            </a:pPr>
            <a:r>
              <a:rPr lang="en-US" sz="2200"/>
              <a:t>You are now on the </a:t>
            </a:r>
            <a:r>
              <a:rPr lang="en-US" sz="2200" b="1"/>
              <a:t>Create a New Catalog </a:t>
            </a:r>
            <a:r>
              <a:rPr lang="en-US" sz="2200"/>
              <a:t>Screen</a:t>
            </a:r>
          </a:p>
          <a:p>
            <a:pPr marL="228600" indent="-228600">
              <a:lnSpc>
                <a:spcPts val="2300"/>
              </a:lnSpc>
              <a:spcBef>
                <a:spcPts val="0"/>
              </a:spcBef>
              <a:spcAft>
                <a:spcPts val="600"/>
              </a:spcAft>
              <a:buFont typeface="Wingdings" pitchFamily="2" charset="2"/>
              <a:buChar char="§"/>
            </a:pPr>
            <a:r>
              <a:rPr lang="en-US" sz="2200"/>
              <a:t>To create the Catalog, there is a 3-step Wizard:</a:t>
            </a:r>
          </a:p>
          <a:p>
            <a:pPr marL="515938" lvl="1" indent="-285750">
              <a:lnSpc>
                <a:spcPts val="2000"/>
              </a:lnSpc>
              <a:spcBef>
                <a:spcPts val="0"/>
              </a:spcBef>
              <a:spcAft>
                <a:spcPts val="600"/>
              </a:spcAft>
              <a:buFont typeface="Wingdings" panose="05000000000000000000" pitchFamily="2" charset="2"/>
              <a:buChar char=""/>
            </a:pPr>
            <a:r>
              <a:rPr lang="en-US" b="1"/>
              <a:t>Details—</a:t>
            </a:r>
            <a:r>
              <a:rPr lang="en-US"/>
              <a:t>General information about the Catalog</a:t>
            </a:r>
          </a:p>
          <a:p>
            <a:pPr marL="515938" lvl="1" indent="-285750">
              <a:lnSpc>
                <a:spcPts val="2000"/>
              </a:lnSpc>
              <a:spcBef>
                <a:spcPts val="0"/>
              </a:spcBef>
              <a:spcAft>
                <a:spcPts val="600"/>
              </a:spcAft>
              <a:buFont typeface="Wingdings" panose="05000000000000000000" pitchFamily="2" charset="2"/>
              <a:buChar char=""/>
            </a:pPr>
            <a:r>
              <a:rPr lang="en-US" b="1"/>
              <a:t>Subscriptions—</a:t>
            </a:r>
            <a:r>
              <a:rPr lang="en-US"/>
              <a:t>Who you are publishing the Catalog to</a:t>
            </a:r>
          </a:p>
          <a:p>
            <a:pPr marL="515938" lvl="1" indent="-285750">
              <a:lnSpc>
                <a:spcPts val="2000"/>
              </a:lnSpc>
              <a:spcBef>
                <a:spcPts val="0"/>
              </a:spcBef>
              <a:spcAft>
                <a:spcPts val="600"/>
              </a:spcAft>
              <a:buFont typeface="Wingdings" panose="05000000000000000000" pitchFamily="2" charset="2"/>
              <a:buChar char=""/>
            </a:pPr>
            <a:r>
              <a:rPr lang="en-US" b="1"/>
              <a:t>Content—</a:t>
            </a:r>
            <a:r>
              <a:rPr lang="en-US"/>
              <a:t>Uploading the actual Catalog file</a:t>
            </a:r>
          </a:p>
          <a:p>
            <a:pPr marL="515938" lvl="1" indent="-285750">
              <a:lnSpc>
                <a:spcPts val="1700"/>
              </a:lnSpc>
              <a:spcBef>
                <a:spcPts val="0"/>
              </a:spcBef>
              <a:spcAft>
                <a:spcPts val="600"/>
              </a:spcAft>
              <a:buFont typeface="Wingdings" panose="05000000000000000000" pitchFamily="2" charset="2"/>
              <a:buChar char=""/>
            </a:pPr>
            <a:endParaRPr lang="en-US" sz="1600"/>
          </a:p>
          <a:p>
            <a:pPr marL="515938" lvl="1" indent="-285750">
              <a:lnSpc>
                <a:spcPts val="1700"/>
              </a:lnSpc>
              <a:spcBef>
                <a:spcPts val="0"/>
              </a:spcBef>
              <a:spcAft>
                <a:spcPts val="600"/>
              </a:spcAft>
              <a:buFont typeface="Wingdings" panose="05000000000000000000" pitchFamily="2" charset="2"/>
              <a:buChar char=""/>
            </a:pPr>
            <a:endParaRPr lang="en-US" sz="16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p:txBody>
      </p:sp>
      <p:sp>
        <p:nvSpPr>
          <p:cNvPr id="2" name="Title 1"/>
          <p:cNvSpPr>
            <a:spLocks noGrp="1"/>
          </p:cNvSpPr>
          <p:nvPr>
            <p:ph type="title"/>
          </p:nvPr>
        </p:nvSpPr>
        <p:spPr/>
        <p:txBody>
          <a:bodyPr/>
          <a:lstStyle/>
          <a:p>
            <a:r>
              <a:rPr lang="en-US" spc="-50"/>
              <a:t>Uploading and Publishing New Catalogs</a:t>
            </a:r>
            <a:endParaRPr lang="en-US" noProof="0"/>
          </a:p>
        </p:txBody>
      </p:sp>
      <p:pic>
        <p:nvPicPr>
          <p:cNvPr id="10" name="Picture 9">
            <a:extLst>
              <a:ext uri="{FF2B5EF4-FFF2-40B4-BE49-F238E27FC236}">
                <a16:creationId xmlns:a16="http://schemas.microsoft.com/office/drawing/2014/main" id="{121CCFDD-DC5D-41CB-A0CC-588C58A76288}"/>
              </a:ext>
            </a:extLst>
          </p:cNvPr>
          <p:cNvPicPr>
            <a:picLocks noChangeAspect="1"/>
          </p:cNvPicPr>
          <p:nvPr/>
        </p:nvPicPr>
        <p:blipFill>
          <a:blip r:embed="rId3"/>
          <a:stretch>
            <a:fillRect/>
          </a:stretch>
        </p:blipFill>
        <p:spPr>
          <a:xfrm>
            <a:off x="3655380" y="3429000"/>
            <a:ext cx="6889404" cy="302769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974425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093045" cy="1815069"/>
          </a:xfrm>
          <a:prstGeom prst="rect">
            <a:avLst/>
          </a:prstGeom>
        </p:spPr>
        <p:txBody>
          <a:bodyPr>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sz="2200" dirty="0"/>
              <a:t>Details</a:t>
            </a:r>
          </a:p>
          <a:p>
            <a:pPr marL="461963" lvl="1">
              <a:lnSpc>
                <a:spcPts val="2000"/>
              </a:lnSpc>
              <a:spcBef>
                <a:spcPts val="0"/>
              </a:spcBef>
              <a:spcAft>
                <a:spcPts val="600"/>
              </a:spcAft>
            </a:pPr>
            <a:r>
              <a:rPr lang="en-US" b="1" dirty="0"/>
              <a:t>Catalog Name: </a:t>
            </a:r>
            <a:r>
              <a:rPr lang="en-US" dirty="0"/>
              <a:t>This becomes the “Subscription Name” for this Catalog that </a:t>
            </a:r>
            <a:r>
              <a:rPr lang="en-US" b="1" dirty="0"/>
              <a:t>will not change. </a:t>
            </a:r>
            <a:r>
              <a:rPr lang="en-US" dirty="0"/>
              <a:t>The format for this Name is set by your Customer.  Use this format (no special characters are allowed, you can use a dash (-) or underscore(_)): </a:t>
            </a:r>
          </a:p>
          <a:p>
            <a:pPr marL="281999" lvl="1" indent="0">
              <a:lnSpc>
                <a:spcPts val="2000"/>
              </a:lnSpc>
              <a:spcBef>
                <a:spcPts val="0"/>
              </a:spcBef>
              <a:spcAft>
                <a:spcPts val="600"/>
              </a:spcAft>
              <a:buNone/>
            </a:pPr>
            <a:r>
              <a:rPr lang="en-US" b="1" dirty="0" err="1">
                <a:solidFill>
                  <a:schemeClr val="accent1"/>
                </a:solidFill>
              </a:rPr>
              <a:t>LAUSD_SupplierName_TypeofCatalog</a:t>
            </a:r>
            <a:r>
              <a:rPr lang="en-US" b="1" dirty="0">
                <a:solidFill>
                  <a:schemeClr val="accent1"/>
                </a:solidFill>
              </a:rPr>
              <a:t>(Static, PunchoutL1 or PunchoutL2)_Country</a:t>
            </a:r>
            <a:endParaRPr lang="en-US" sz="16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p:txBody>
      </p:sp>
      <p:sp>
        <p:nvSpPr>
          <p:cNvPr id="2" name="Title 1"/>
          <p:cNvSpPr>
            <a:spLocks noGrp="1"/>
          </p:cNvSpPr>
          <p:nvPr>
            <p:ph type="title"/>
          </p:nvPr>
        </p:nvSpPr>
        <p:spPr/>
        <p:txBody>
          <a:bodyPr/>
          <a:lstStyle/>
          <a:p>
            <a:r>
              <a:rPr lang="en-US" spc="-50"/>
              <a:t>Uploading and Publishing New Catalogs</a:t>
            </a:r>
            <a:endParaRPr lang="en-US" noProof="0"/>
          </a:p>
        </p:txBody>
      </p:sp>
      <p:sp>
        <p:nvSpPr>
          <p:cNvPr id="7" name="Rectangle 6"/>
          <p:cNvSpPr/>
          <p:nvPr/>
        </p:nvSpPr>
        <p:spPr>
          <a:xfrm>
            <a:off x="334625" y="3435069"/>
            <a:ext cx="5224604" cy="2413481"/>
          </a:xfrm>
          <a:prstGeom prst="rect">
            <a:avLst/>
          </a:prstGeom>
        </p:spPr>
        <p:txBody>
          <a:bodyPr wrap="square">
            <a:spAutoFit/>
          </a:bodyPr>
          <a:lstStyle/>
          <a:p>
            <a:pPr marL="461963" lvl="1" indent="-176213" defTabSz="1088558">
              <a:lnSpc>
                <a:spcPts val="2000"/>
              </a:lnSpc>
              <a:spcAft>
                <a:spcPts val="600"/>
              </a:spcAft>
              <a:buClr>
                <a:srgbClr val="F0AB00"/>
              </a:buClr>
              <a:buFont typeface="Wingdings" pitchFamily="2" charset="2"/>
              <a:buChar char="§"/>
            </a:pPr>
            <a:r>
              <a:rPr lang="en-US" sz="1800" b="1">
                <a:solidFill>
                  <a:srgbClr val="000000"/>
                </a:solidFill>
              </a:rPr>
              <a:t>Description: </a:t>
            </a:r>
            <a:r>
              <a:rPr lang="en-US" sz="1800" i="1">
                <a:solidFill>
                  <a:srgbClr val="000000"/>
                </a:solidFill>
              </a:rPr>
              <a:t>(Optional) </a:t>
            </a:r>
            <a:r>
              <a:rPr lang="en-US" sz="1800">
                <a:solidFill>
                  <a:srgbClr val="000000"/>
                </a:solidFill>
              </a:rPr>
              <a:t>Brief description of the content of your Catalog</a:t>
            </a:r>
          </a:p>
          <a:p>
            <a:pPr marL="461963" lvl="1" indent="-176213" defTabSz="1088558">
              <a:lnSpc>
                <a:spcPts val="2000"/>
              </a:lnSpc>
              <a:spcAft>
                <a:spcPts val="600"/>
              </a:spcAft>
              <a:buClr>
                <a:srgbClr val="F0AB00"/>
              </a:buClr>
              <a:buFont typeface="Wingdings" pitchFamily="2" charset="2"/>
              <a:buChar char="§"/>
            </a:pPr>
            <a:r>
              <a:rPr lang="en-US" sz="1800" b="1">
                <a:solidFill>
                  <a:srgbClr val="000000"/>
                </a:solidFill>
              </a:rPr>
              <a:t>Commodities: </a:t>
            </a:r>
            <a:r>
              <a:rPr lang="en-US" sz="1800" i="1">
                <a:solidFill>
                  <a:srgbClr val="000000"/>
                </a:solidFill>
              </a:rPr>
              <a:t>(Optional) </a:t>
            </a:r>
            <a:r>
              <a:rPr lang="en-US" sz="1800">
                <a:solidFill>
                  <a:srgbClr val="000000"/>
                </a:solidFill>
              </a:rPr>
              <a:t>The UNSPSC </a:t>
            </a:r>
            <a:br>
              <a:rPr lang="en-US" sz="1800">
                <a:solidFill>
                  <a:srgbClr val="000000"/>
                </a:solidFill>
              </a:rPr>
            </a:br>
            <a:r>
              <a:rPr lang="en-US" sz="1800">
                <a:solidFill>
                  <a:srgbClr val="000000"/>
                </a:solidFill>
              </a:rPr>
              <a:t>code(s) that corresponds to the items family/ group of your Catalog. Use the “Add” button to find the code</a:t>
            </a:r>
          </a:p>
          <a:p>
            <a:pPr marL="461963" lvl="1" indent="-176213" defTabSz="1088558">
              <a:lnSpc>
                <a:spcPts val="2000"/>
              </a:lnSpc>
              <a:spcAft>
                <a:spcPts val="600"/>
              </a:spcAft>
              <a:buClr>
                <a:srgbClr val="F0AB00"/>
              </a:buClr>
              <a:buFont typeface="Wingdings" pitchFamily="2" charset="2"/>
              <a:buChar char="§"/>
            </a:pPr>
            <a:r>
              <a:rPr lang="en-US" sz="1800">
                <a:solidFill>
                  <a:srgbClr val="000000"/>
                </a:solidFill>
              </a:rPr>
              <a:t>When you complete this screen, click “Next”</a:t>
            </a:r>
          </a:p>
          <a:p>
            <a:pPr marL="179964" lvl="1" indent="-179964" defTabSz="1088558">
              <a:lnSpc>
                <a:spcPts val="2300"/>
              </a:lnSpc>
              <a:spcAft>
                <a:spcPts val="200"/>
              </a:spcAft>
              <a:buClr>
                <a:srgbClr val="F0AB00"/>
              </a:buClr>
              <a:buFont typeface="Wingdings" pitchFamily="2" charset="2"/>
              <a:buChar char="§"/>
            </a:pPr>
            <a:endParaRPr lang="en-US" sz="2000">
              <a:solidFill>
                <a:srgbClr val="000000"/>
              </a:solidFill>
            </a:endParaRPr>
          </a:p>
        </p:txBody>
      </p:sp>
      <p:pic>
        <p:nvPicPr>
          <p:cNvPr id="8" name="Picture 7">
            <a:extLst>
              <a:ext uri="{FF2B5EF4-FFF2-40B4-BE49-F238E27FC236}">
                <a16:creationId xmlns:a16="http://schemas.microsoft.com/office/drawing/2014/main" id="{D3F8243F-AA31-FCE2-4B01-7CAA0F30ACA5}"/>
              </a:ext>
            </a:extLst>
          </p:cNvPr>
          <p:cNvPicPr>
            <a:picLocks noChangeAspect="1"/>
          </p:cNvPicPr>
          <p:nvPr/>
        </p:nvPicPr>
        <p:blipFill>
          <a:blip r:embed="rId3"/>
          <a:stretch>
            <a:fillRect/>
          </a:stretch>
        </p:blipFill>
        <p:spPr>
          <a:xfrm>
            <a:off x="5559229" y="3507898"/>
            <a:ext cx="6037815" cy="262068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6361477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4360014"/>
          </a:xfrm>
          <a:prstGeom prst="rect">
            <a:avLst/>
          </a:prstGeom>
        </p:spPr>
        <p:txBody>
          <a:bodyPr>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sz="2200"/>
              <a:t>Subscriptions</a:t>
            </a:r>
          </a:p>
          <a:p>
            <a:pPr marL="461963" lvl="1" indent="-176213">
              <a:lnSpc>
                <a:spcPts val="2000"/>
              </a:lnSpc>
              <a:spcBef>
                <a:spcPts val="0"/>
              </a:spcBef>
              <a:spcAft>
                <a:spcPts val="600"/>
              </a:spcAft>
            </a:pPr>
            <a:r>
              <a:rPr lang="en-US"/>
              <a:t>You determine which Customers subscribe to your Catalog—specific Customer(s) or to all Customers on the network</a:t>
            </a:r>
          </a:p>
          <a:p>
            <a:pPr marL="461963" lvl="1" indent="-176213">
              <a:lnSpc>
                <a:spcPts val="2000"/>
              </a:lnSpc>
              <a:spcBef>
                <a:spcPts val="0"/>
              </a:spcBef>
              <a:spcAft>
                <a:spcPts val="600"/>
              </a:spcAft>
            </a:pPr>
            <a:r>
              <a:rPr lang="en-US"/>
              <a:t>Set the Visibility to “Private”. You can select a single customer.</a:t>
            </a:r>
          </a:p>
          <a:p>
            <a:pPr marL="461963" lvl="1" indent="-176213">
              <a:lnSpc>
                <a:spcPts val="2000"/>
              </a:lnSpc>
              <a:spcBef>
                <a:spcPts val="0"/>
              </a:spcBef>
              <a:spcAft>
                <a:spcPts val="600"/>
              </a:spcAft>
            </a:pPr>
            <a:r>
              <a:rPr lang="en-US"/>
              <a:t>To select your Customer, check the box next to their name in the “Customers” list. </a:t>
            </a:r>
          </a:p>
          <a:p>
            <a:pPr marL="461963" lvl="1" indent="-176213">
              <a:lnSpc>
                <a:spcPts val="2000"/>
              </a:lnSpc>
              <a:spcBef>
                <a:spcPts val="0"/>
              </a:spcBef>
              <a:spcAft>
                <a:spcPts val="600"/>
              </a:spcAft>
            </a:pPr>
            <a:r>
              <a:rPr lang="en-US"/>
              <a:t>If</a:t>
            </a:r>
            <a:r>
              <a:rPr lang="en-US" noProof="0"/>
              <a:t> </a:t>
            </a:r>
            <a:r>
              <a:rPr lang="en-US"/>
              <a:t>the Supplier does not appear, </a:t>
            </a:r>
            <a:br>
              <a:rPr lang="en-US"/>
            </a:br>
            <a:r>
              <a:rPr lang="en-US"/>
              <a:t>it means that they have not established </a:t>
            </a:r>
            <a:br>
              <a:rPr lang="en-US"/>
            </a:br>
            <a:r>
              <a:rPr lang="en-US"/>
              <a:t>a relationship with your company yet. </a:t>
            </a:r>
            <a:br>
              <a:rPr lang="en-US"/>
            </a:br>
            <a:r>
              <a:rPr lang="en-US"/>
              <a:t>This is required prior to uploading a </a:t>
            </a:r>
            <a:br>
              <a:rPr lang="en-US"/>
            </a:br>
            <a:r>
              <a:rPr lang="en-US"/>
              <a:t>Catalog to them.</a:t>
            </a:r>
          </a:p>
          <a:p>
            <a:pPr marL="461963" lvl="1" indent="-176213">
              <a:lnSpc>
                <a:spcPts val="2000"/>
              </a:lnSpc>
              <a:spcBef>
                <a:spcPts val="0"/>
              </a:spcBef>
              <a:spcAft>
                <a:spcPts val="600"/>
              </a:spcAft>
            </a:pPr>
            <a:r>
              <a:rPr lang="en-US">
                <a:latin typeface="Arial" panose="020B0604020202020204" pitchFamily="34" charset="0"/>
              </a:rPr>
              <a:t>When you complete this screen, </a:t>
            </a:r>
            <a:br>
              <a:rPr lang="en-US">
                <a:latin typeface="Arial" panose="020B0604020202020204" pitchFamily="34" charset="0"/>
              </a:rPr>
            </a:br>
            <a:r>
              <a:rPr lang="en-US">
                <a:latin typeface="Arial" panose="020B0604020202020204" pitchFamily="34" charset="0"/>
              </a:rPr>
              <a:t>click “Next”.</a:t>
            </a:r>
          </a:p>
          <a:p>
            <a:pPr marL="461963" lvl="1" indent="-176213">
              <a:lnSpc>
                <a:spcPts val="2000"/>
              </a:lnSpc>
              <a:spcBef>
                <a:spcPts val="0"/>
              </a:spcBef>
              <a:spcAft>
                <a:spcPts val="200"/>
              </a:spcAft>
            </a:pPr>
            <a:endParaRPr lang="en-US"/>
          </a:p>
          <a:p>
            <a:pPr marL="225425" lvl="1" indent="0">
              <a:lnSpc>
                <a:spcPts val="1300"/>
              </a:lnSpc>
              <a:spcBef>
                <a:spcPts val="0"/>
              </a:spcBef>
              <a:spcAft>
                <a:spcPts val="600"/>
              </a:spcAft>
              <a:buNone/>
            </a:pPr>
            <a:endParaRPr lang="en-US" sz="1600"/>
          </a:p>
          <a:p>
            <a:pPr marL="403225" lvl="1" indent="-177800">
              <a:lnSpc>
                <a:spcPts val="1300"/>
              </a:lnSpc>
              <a:spcBef>
                <a:spcPts val="0"/>
              </a:spcBef>
              <a:spcAft>
                <a:spcPts val="600"/>
              </a:spcAft>
            </a:pPr>
            <a:endParaRPr lang="en-US" sz="1600"/>
          </a:p>
          <a:p>
            <a:pPr marL="457200" lvl="1" indent="0">
              <a:lnSpc>
                <a:spcPts val="2300"/>
              </a:lnSpc>
              <a:spcBef>
                <a:spcPts val="0"/>
              </a:spcBef>
              <a:spcAft>
                <a:spcPts val="200"/>
              </a:spcAft>
              <a:buNone/>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p:txBody>
      </p:sp>
      <p:sp>
        <p:nvSpPr>
          <p:cNvPr id="2" name="Title 1"/>
          <p:cNvSpPr>
            <a:spLocks noGrp="1"/>
          </p:cNvSpPr>
          <p:nvPr>
            <p:ph type="title"/>
          </p:nvPr>
        </p:nvSpPr>
        <p:spPr/>
        <p:txBody>
          <a:bodyPr/>
          <a:lstStyle/>
          <a:p>
            <a:r>
              <a:rPr lang="en-US" spc="-50"/>
              <a:t>Uploading and Publishing New Catalogs</a:t>
            </a:r>
            <a:endParaRPr lang="en-US" noProof="0"/>
          </a:p>
        </p:txBody>
      </p:sp>
      <p:pic>
        <p:nvPicPr>
          <p:cNvPr id="6" name="Picture 5">
            <a:extLst>
              <a:ext uri="{FF2B5EF4-FFF2-40B4-BE49-F238E27FC236}">
                <a16:creationId xmlns:a16="http://schemas.microsoft.com/office/drawing/2014/main" id="{3A9061B7-6E90-301C-81F4-7E80FEE85D74}"/>
              </a:ext>
            </a:extLst>
          </p:cNvPr>
          <p:cNvPicPr>
            <a:picLocks noChangeAspect="1"/>
          </p:cNvPicPr>
          <p:nvPr/>
        </p:nvPicPr>
        <p:blipFill>
          <a:blip r:embed="rId3"/>
          <a:stretch>
            <a:fillRect/>
          </a:stretch>
        </p:blipFill>
        <p:spPr>
          <a:xfrm>
            <a:off x="5213054" y="3289998"/>
            <a:ext cx="6477422" cy="314821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11465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noProof="0" dirty="0">
                <a:latin typeface="+mj-lt"/>
              </a:rPr>
              <a:t>The CIF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
        <p:nvSpPr>
          <p:cNvPr id="5" name="Content Placeholder 2"/>
          <p:cNvSpPr txBox="1">
            <a:spLocks/>
          </p:cNvSpPr>
          <p:nvPr/>
        </p:nvSpPr>
        <p:spPr bwMode="gray">
          <a:xfrm>
            <a:off x="503998" y="1617663"/>
            <a:ext cx="11186351" cy="17335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400"/>
              </a:lnSpc>
              <a:spcBef>
                <a:spcPts val="0"/>
              </a:spcBef>
              <a:spcAft>
                <a:spcPts val="1200"/>
              </a:spcAft>
            </a:pPr>
            <a:r>
              <a:rPr lang="en-US" sz="2200" b="0" dirty="0">
                <a:latin typeface="Arial" panose="020B0604020202020204" pitchFamily="34" charset="0"/>
              </a:rPr>
              <a:t>CIF Catalogs are the most common type of static Catalogs. For ease of CIF Catalog creation, we provide Suppliers with an Excel template. The Supplier then creates and uploads the Catalog file to Ariba Network. Below is a sample of an Excel CIF Template:</a:t>
            </a:r>
          </a:p>
        </p:txBody>
      </p:sp>
      <p:sp>
        <p:nvSpPr>
          <p:cNvPr id="17" name="Content Placeholder 2"/>
          <p:cNvSpPr>
            <a:spLocks noGrp="1"/>
          </p:cNvSpPr>
          <p:nvPr>
            <p:ph type="body" sz="quarter" idx="10"/>
          </p:nvPr>
        </p:nvSpPr>
        <p:spPr>
          <a:xfrm>
            <a:off x="7130285" y="2988042"/>
            <a:ext cx="3682411" cy="2407186"/>
          </a:xfrm>
          <a:prstGeom prst="rect">
            <a:avLst/>
          </a:prstGeom>
        </p:spPr>
        <p:txBody>
          <a:bodyPr>
            <a:normAutofit fontScale="77500" lnSpcReduction="20000"/>
          </a:bodyPr>
          <a:lstStyle/>
          <a:p>
            <a:pPr marL="228600" indent="-228600">
              <a:lnSpc>
                <a:spcPts val="2300"/>
              </a:lnSpc>
              <a:spcBef>
                <a:spcPts val="0"/>
              </a:spcBef>
              <a:spcAft>
                <a:spcPts val="900"/>
              </a:spcAft>
              <a:buSzPct val="100000"/>
              <a:buFont typeface="Wingdings" pitchFamily="2" charset="2"/>
              <a:buChar char="§"/>
            </a:pPr>
            <a:r>
              <a:rPr lang="en-US" sz="2200" dirty="0"/>
              <a:t>The Template has 4 tabs—2 data tabs for </a:t>
            </a:r>
            <a:r>
              <a:rPr lang="en-US" sz="2200" b="1" dirty="0">
                <a:solidFill>
                  <a:schemeClr val="accent1"/>
                </a:solidFill>
              </a:rPr>
              <a:t>Header</a:t>
            </a:r>
            <a:r>
              <a:rPr lang="en-US" sz="2200" dirty="0"/>
              <a:t> and </a:t>
            </a:r>
            <a:r>
              <a:rPr lang="en-US" sz="2200" b="1" dirty="0">
                <a:solidFill>
                  <a:schemeClr val="accent1"/>
                </a:solidFill>
              </a:rPr>
              <a:t>Items</a:t>
            </a:r>
            <a:r>
              <a:rPr lang="en-US" sz="2200" dirty="0"/>
              <a:t>, and 2 tabs for </a:t>
            </a:r>
            <a:r>
              <a:rPr lang="en-US" sz="2200" b="1" dirty="0">
                <a:solidFill>
                  <a:schemeClr val="accent1"/>
                </a:solidFill>
              </a:rPr>
              <a:t>Instructions</a:t>
            </a:r>
            <a:r>
              <a:rPr lang="en-US" sz="2200" dirty="0"/>
              <a:t> and </a:t>
            </a:r>
            <a:r>
              <a:rPr lang="en-US" sz="2200" b="1" dirty="0">
                <a:solidFill>
                  <a:schemeClr val="accent1"/>
                </a:solidFill>
              </a:rPr>
              <a:t>Samples</a:t>
            </a:r>
          </a:p>
          <a:p>
            <a:pPr marL="228600" indent="-228600">
              <a:lnSpc>
                <a:spcPts val="2300"/>
              </a:lnSpc>
              <a:spcBef>
                <a:spcPts val="0"/>
              </a:spcBef>
              <a:spcAft>
                <a:spcPts val="900"/>
              </a:spcAft>
              <a:buSzPct val="100000"/>
              <a:buFont typeface="Wingdings" pitchFamily="2" charset="2"/>
              <a:buChar char="§"/>
            </a:pPr>
            <a:r>
              <a:rPr lang="en-US" sz="2200" dirty="0"/>
              <a:t>Only the </a:t>
            </a:r>
            <a:r>
              <a:rPr lang="en-US" sz="2200" b="1" dirty="0">
                <a:solidFill>
                  <a:schemeClr val="accent1"/>
                </a:solidFill>
              </a:rPr>
              <a:t>Header</a:t>
            </a:r>
            <a:r>
              <a:rPr lang="en-US" sz="2200" dirty="0"/>
              <a:t> and </a:t>
            </a:r>
            <a:r>
              <a:rPr lang="en-US" sz="2200" b="1" dirty="0">
                <a:solidFill>
                  <a:schemeClr val="accent1"/>
                </a:solidFill>
              </a:rPr>
              <a:t>Items</a:t>
            </a:r>
            <a:r>
              <a:rPr lang="en-US" sz="2200" dirty="0"/>
              <a:t> tabs will be processed—all other tabs will be ignored by the system</a:t>
            </a:r>
          </a:p>
        </p:txBody>
      </p:sp>
      <p:pic>
        <p:nvPicPr>
          <p:cNvPr id="1034" name="Picture 10" descr="C:\Users\i837236\AppData\Local\Temp\SNAGHTML6acf76c.PNG">
            <a:extLst>
              <a:ext uri="{FF2B5EF4-FFF2-40B4-BE49-F238E27FC236}">
                <a16:creationId xmlns:a16="http://schemas.microsoft.com/office/drawing/2014/main" id="{78AA371E-6CA9-4EAA-B15C-B59B2D814D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9877" y="2701329"/>
            <a:ext cx="5124453" cy="3699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843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4716000"/>
          </a:xfrm>
          <a:prstGeom prst="rect">
            <a:avLst/>
          </a:prstGeom>
        </p:spPr>
        <p:txBody>
          <a:bodyPr/>
          <a:lstStyle/>
          <a:p>
            <a:pPr marL="284163" indent="-284163">
              <a:lnSpc>
                <a:spcPts val="2300"/>
              </a:lnSpc>
              <a:spcBef>
                <a:spcPts val="0"/>
              </a:spcBef>
              <a:spcAft>
                <a:spcPts val="600"/>
              </a:spcAft>
              <a:buSzPct val="100000"/>
              <a:buFont typeface="Wingdings" panose="05000000000000000000" pitchFamily="2" charset="2"/>
              <a:buChar char=""/>
            </a:pPr>
            <a:r>
              <a:rPr lang="en-US" sz="2200" b="1" dirty="0"/>
              <a:t>Content</a:t>
            </a:r>
          </a:p>
          <a:p>
            <a:pPr marL="461963" lvl="1" indent="-176213">
              <a:lnSpc>
                <a:spcPts val="2000"/>
              </a:lnSpc>
              <a:spcBef>
                <a:spcPts val="0"/>
              </a:spcBef>
              <a:spcAft>
                <a:spcPts val="200"/>
              </a:spcAft>
            </a:pPr>
            <a:r>
              <a:rPr lang="en-US" dirty="0"/>
              <a:t>Select your </a:t>
            </a:r>
            <a:r>
              <a:rPr lang="en-US" b="1" dirty="0">
                <a:solidFill>
                  <a:schemeClr val="accent1"/>
                </a:solidFill>
              </a:rPr>
              <a:t>Catalog File Format </a:t>
            </a:r>
            <a:r>
              <a:rPr lang="en-US" dirty="0"/>
              <a:t>to “Excel” by clicking the pull down menu and selecting the option</a:t>
            </a:r>
          </a:p>
          <a:p>
            <a:pPr marL="461963" lvl="1" indent="-176213">
              <a:lnSpc>
                <a:spcPts val="2000"/>
              </a:lnSpc>
              <a:spcBef>
                <a:spcPts val="0"/>
              </a:spcBef>
              <a:spcAft>
                <a:spcPts val="200"/>
              </a:spcAft>
            </a:pPr>
            <a:r>
              <a:rPr lang="en-US" dirty="0"/>
              <a:t>Select your </a:t>
            </a:r>
            <a:r>
              <a:rPr lang="en-US" b="1" dirty="0">
                <a:solidFill>
                  <a:schemeClr val="accent1"/>
                </a:solidFill>
              </a:rPr>
              <a:t>Catalog File</a:t>
            </a:r>
            <a:r>
              <a:rPr lang="en-US" dirty="0"/>
              <a:t>, by clicking “Browse” and pointing to your file</a:t>
            </a:r>
          </a:p>
          <a:p>
            <a:pPr marL="461963" lvl="1" indent="-176213">
              <a:lnSpc>
                <a:spcPts val="2000"/>
              </a:lnSpc>
              <a:spcBef>
                <a:spcPts val="0"/>
              </a:spcBef>
              <a:spcAft>
                <a:spcPts val="200"/>
              </a:spcAft>
            </a:pPr>
            <a:r>
              <a:rPr lang="en-US" dirty="0"/>
              <a:t>Load any </a:t>
            </a:r>
            <a:r>
              <a:rPr lang="en-US" b="1" dirty="0">
                <a:solidFill>
                  <a:schemeClr val="accent1"/>
                </a:solidFill>
              </a:rPr>
              <a:t>Image or Attachment Flies </a:t>
            </a:r>
            <a:r>
              <a:rPr lang="en-US" dirty="0"/>
              <a:t>by clicking “Browse” and pointing to your file</a:t>
            </a:r>
          </a:p>
          <a:p>
            <a:pPr marL="461963" lvl="1" indent="-176213">
              <a:lnSpc>
                <a:spcPts val="2000"/>
              </a:lnSpc>
              <a:spcBef>
                <a:spcPts val="0"/>
              </a:spcBef>
              <a:spcAft>
                <a:spcPts val="200"/>
              </a:spcAft>
            </a:pPr>
            <a:r>
              <a:rPr lang="en-US" dirty="0"/>
              <a:t>After you have selected your Catalog file, click the “Validate and Publish” button</a:t>
            </a:r>
          </a:p>
          <a:p>
            <a:pPr marL="625475" lvl="1" indent="-163513">
              <a:lnSpc>
                <a:spcPts val="1700"/>
              </a:lnSpc>
              <a:spcBef>
                <a:spcPts val="0"/>
              </a:spcBef>
              <a:spcAft>
                <a:spcPts val="200"/>
              </a:spcAft>
            </a:pPr>
            <a:endParaRPr lang="en-US" sz="1600" dirty="0"/>
          </a:p>
          <a:p>
            <a:pPr marL="625475" lvl="1" indent="-163513">
              <a:lnSpc>
                <a:spcPts val="1700"/>
              </a:lnSpc>
              <a:spcBef>
                <a:spcPts val="0"/>
              </a:spcBef>
              <a:spcAft>
                <a:spcPts val="200"/>
              </a:spcAft>
            </a:pPr>
            <a:endParaRPr lang="en-US" sz="1600" dirty="0">
              <a:solidFill>
                <a:schemeClr val="bg2"/>
              </a:solidFill>
            </a:endParaRPr>
          </a:p>
          <a:p>
            <a:pPr marL="625475" lvl="1" indent="-163513">
              <a:lnSpc>
                <a:spcPts val="1700"/>
              </a:lnSpc>
              <a:spcBef>
                <a:spcPts val="0"/>
              </a:spcBef>
              <a:spcAft>
                <a:spcPts val="200"/>
              </a:spcAft>
            </a:pPr>
            <a:endParaRPr lang="en-US" sz="1600" dirty="0"/>
          </a:p>
          <a:p>
            <a:pPr marL="625475" lvl="1" indent="-163513">
              <a:lnSpc>
                <a:spcPts val="1700"/>
              </a:lnSpc>
              <a:spcBef>
                <a:spcPts val="0"/>
              </a:spcBef>
              <a:spcAft>
                <a:spcPts val="200"/>
              </a:spcAft>
            </a:pPr>
            <a:endParaRPr lang="en-US" sz="1600" dirty="0">
              <a:solidFill>
                <a:schemeClr val="bg2"/>
              </a:solidFill>
            </a:endParaRPr>
          </a:p>
          <a:p>
            <a:pPr marL="625475" lvl="1" indent="-163513">
              <a:lnSpc>
                <a:spcPts val="1700"/>
              </a:lnSpc>
              <a:spcBef>
                <a:spcPts val="0"/>
              </a:spcBef>
              <a:spcAft>
                <a:spcPts val="200"/>
              </a:spcAft>
            </a:pPr>
            <a:endParaRPr lang="en-US" sz="1600" dirty="0"/>
          </a:p>
          <a:p>
            <a:pPr marL="625475" lvl="1" indent="-163513">
              <a:lnSpc>
                <a:spcPts val="1700"/>
              </a:lnSpc>
              <a:spcBef>
                <a:spcPts val="0"/>
              </a:spcBef>
              <a:spcAft>
                <a:spcPts val="200"/>
              </a:spcAft>
            </a:pPr>
            <a:endParaRPr lang="en-US" sz="1600" dirty="0">
              <a:solidFill>
                <a:schemeClr val="bg2"/>
              </a:solidFill>
            </a:endParaRPr>
          </a:p>
          <a:p>
            <a:pPr marL="625475" lvl="1" indent="-163513">
              <a:lnSpc>
                <a:spcPts val="1700"/>
              </a:lnSpc>
              <a:spcBef>
                <a:spcPts val="0"/>
              </a:spcBef>
              <a:spcAft>
                <a:spcPts val="200"/>
              </a:spcAft>
            </a:pPr>
            <a:endParaRPr lang="en-US" sz="1600" dirty="0"/>
          </a:p>
          <a:p>
            <a:pPr marL="461962" lvl="1" indent="0">
              <a:lnSpc>
                <a:spcPts val="1700"/>
              </a:lnSpc>
              <a:spcBef>
                <a:spcPts val="0"/>
              </a:spcBef>
              <a:spcAft>
                <a:spcPts val="200"/>
              </a:spcAft>
              <a:buNone/>
            </a:pPr>
            <a:endParaRPr lang="en-US" sz="1600" dirty="0"/>
          </a:p>
          <a:p>
            <a:pPr marL="685800" lvl="1" indent="-223838">
              <a:lnSpc>
                <a:spcPts val="1700"/>
              </a:lnSpc>
              <a:spcBef>
                <a:spcPts val="0"/>
              </a:spcBef>
              <a:spcAft>
                <a:spcPts val="200"/>
              </a:spcAft>
            </a:pPr>
            <a:endParaRPr lang="en-US" sz="1600" dirty="0"/>
          </a:p>
          <a:p>
            <a:pPr marL="461963" lvl="1" indent="-176213">
              <a:lnSpc>
                <a:spcPts val="2000"/>
              </a:lnSpc>
              <a:spcBef>
                <a:spcPts val="200"/>
              </a:spcBef>
              <a:spcAft>
                <a:spcPts val="200"/>
              </a:spcAft>
            </a:pPr>
            <a:r>
              <a:rPr lang="en-US" dirty="0"/>
              <a:t>As your Catalog loads, the status will read “Validating”. Click the “Refresh” button at the bottom of the screen to see the status change</a:t>
            </a:r>
            <a:endParaRPr lang="en-US" sz="2000" dirty="0"/>
          </a:p>
          <a:p>
            <a:pPr marL="457200" lvl="1" indent="0">
              <a:lnSpc>
                <a:spcPts val="2300"/>
              </a:lnSpc>
              <a:spcBef>
                <a:spcPts val="0"/>
              </a:spcBef>
              <a:spcAft>
                <a:spcPts val="200"/>
              </a:spcAft>
              <a:buNone/>
            </a:pPr>
            <a:endParaRPr lang="en-US" sz="2000" dirty="0"/>
          </a:p>
        </p:txBody>
      </p:sp>
      <p:pic>
        <p:nvPicPr>
          <p:cNvPr id="4098" name="Picture 2" descr="C:\Users\i837236\AppData\Local\Temp\SNAGHTML38c0e9b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4475" y="3260041"/>
            <a:ext cx="5885524" cy="176666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4383877" y="3786416"/>
            <a:ext cx="2064548" cy="51888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 name="Title 1"/>
          <p:cNvSpPr>
            <a:spLocks noGrp="1"/>
          </p:cNvSpPr>
          <p:nvPr>
            <p:ph type="title"/>
          </p:nvPr>
        </p:nvSpPr>
        <p:spPr/>
        <p:txBody>
          <a:bodyPr/>
          <a:lstStyle/>
          <a:p>
            <a:r>
              <a:rPr lang="en-US" spc="-50" dirty="0"/>
              <a:t>Uploading and Publishing New Catalogs</a:t>
            </a:r>
            <a:endParaRPr lang="en-US" noProof="0" dirty="0"/>
          </a:p>
        </p:txBody>
      </p:sp>
      <p:sp>
        <p:nvSpPr>
          <p:cNvPr id="11" name="Rectangle 10"/>
          <p:cNvSpPr/>
          <p:nvPr/>
        </p:nvSpPr>
        <p:spPr>
          <a:xfrm>
            <a:off x="4383877" y="4705349"/>
            <a:ext cx="892973" cy="2512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128332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488397" cy="4716000"/>
          </a:xfrm>
          <a:prstGeom prst="rect">
            <a:avLst/>
          </a:prstGeom>
        </p:spPr>
        <p:txBody>
          <a:bodyPr/>
          <a:lstStyle/>
          <a:p>
            <a:pPr marL="228600" indent="-228600">
              <a:lnSpc>
                <a:spcPts val="2300"/>
              </a:lnSpc>
              <a:spcBef>
                <a:spcPts val="0"/>
              </a:spcBef>
              <a:spcAft>
                <a:spcPts val="600"/>
              </a:spcAft>
              <a:buFont typeface="Wingdings" pitchFamily="2" charset="2"/>
              <a:buChar char="§"/>
            </a:pPr>
            <a:r>
              <a:rPr lang="en-US" sz="2200"/>
              <a:t>Network Catalog Validation</a:t>
            </a:r>
          </a:p>
          <a:p>
            <a:pPr marL="630238" lvl="1" indent="-168275">
              <a:lnSpc>
                <a:spcPts val="2000"/>
              </a:lnSpc>
              <a:spcBef>
                <a:spcPts val="0"/>
              </a:spcBef>
              <a:spcAft>
                <a:spcPts val="200"/>
              </a:spcAft>
            </a:pPr>
            <a:r>
              <a:rPr lang="en-US"/>
              <a:t>After the network completes validation, it changes the Catalog status from “Validating” to one of the following statuses:</a:t>
            </a:r>
          </a:p>
          <a:p>
            <a:pPr marL="1025525" lvl="2" indent="-163513">
              <a:lnSpc>
                <a:spcPts val="1600"/>
              </a:lnSpc>
              <a:spcBef>
                <a:spcPts val="0"/>
              </a:spcBef>
              <a:spcAft>
                <a:spcPts val="400"/>
              </a:spcAft>
              <a:buFont typeface="Wingdings" pitchFamily="2" charset="2"/>
              <a:buChar char="§"/>
            </a:pPr>
            <a:r>
              <a:rPr lang="en-US" sz="1400" b="1"/>
              <a:t>Validated, Published or Pending Buyer Validation—</a:t>
            </a:r>
            <a:r>
              <a:rPr lang="en-US" sz="1400"/>
              <a:t>your Catalog is error-free </a:t>
            </a:r>
          </a:p>
          <a:p>
            <a:pPr marL="1025525" lvl="2" indent="-163513">
              <a:lnSpc>
                <a:spcPts val="1600"/>
              </a:lnSpc>
              <a:spcBef>
                <a:spcPts val="0"/>
              </a:spcBef>
              <a:spcAft>
                <a:spcPts val="400"/>
              </a:spcAft>
              <a:buFont typeface="Wingdings" pitchFamily="2" charset="2"/>
              <a:buChar char="§"/>
            </a:pPr>
            <a:r>
              <a:rPr lang="en-US" sz="1400" b="1"/>
              <a:t>Errors Found by SAP Business Network—</a:t>
            </a:r>
            <a:r>
              <a:rPr lang="en-US" sz="1400"/>
              <a:t>the network detected Catalog content that violates validation rules</a:t>
            </a:r>
          </a:p>
          <a:p>
            <a:pPr marL="1025525" lvl="2" indent="-163513">
              <a:lnSpc>
                <a:spcPts val="1600"/>
              </a:lnSpc>
              <a:spcBef>
                <a:spcPts val="0"/>
              </a:spcBef>
              <a:spcAft>
                <a:spcPts val="600"/>
              </a:spcAft>
              <a:buFont typeface="Wingdings" pitchFamily="2" charset="2"/>
              <a:buChar char="§"/>
            </a:pPr>
            <a:r>
              <a:rPr lang="en-US" sz="1400" b="1"/>
              <a:t>Bad Format—</a:t>
            </a:r>
            <a:r>
              <a:rPr lang="en-US" sz="1400"/>
              <a:t>your Catalog failed the file validation check. Audit the file for problems in format</a:t>
            </a:r>
          </a:p>
          <a:p>
            <a:pPr marL="630238" lvl="1" indent="-168275">
              <a:lnSpc>
                <a:spcPts val="1700"/>
              </a:lnSpc>
              <a:spcBef>
                <a:spcPts val="0"/>
              </a:spcBef>
              <a:spcAft>
                <a:spcPts val="200"/>
              </a:spcAft>
            </a:pPr>
            <a:r>
              <a:rPr lang="en-US"/>
              <a:t>A Catalog with an error status means you need to review the error results and correct them before going on</a:t>
            </a:r>
          </a:p>
          <a:p>
            <a:pPr marL="625475" lvl="1" indent="-163513">
              <a:lnSpc>
                <a:spcPts val="1300"/>
              </a:lnSpc>
              <a:spcBef>
                <a:spcPts val="0"/>
              </a:spcBef>
              <a:spcAft>
                <a:spcPts val="200"/>
              </a:spcAft>
            </a:pPr>
            <a:endParaRPr lang="en-US" noProof="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marL="457200" lvl="1" indent="0">
              <a:lnSpc>
                <a:spcPts val="2300"/>
              </a:lnSpc>
              <a:spcBef>
                <a:spcPts val="0"/>
              </a:spcBef>
              <a:spcAft>
                <a:spcPts val="200"/>
              </a:spcAft>
              <a:buNone/>
            </a:pPr>
            <a:endParaRPr lang="en-US" sz="2000"/>
          </a:p>
        </p:txBody>
      </p:sp>
      <p:sp>
        <p:nvSpPr>
          <p:cNvPr id="2" name="Title 1"/>
          <p:cNvSpPr>
            <a:spLocks noGrp="1"/>
          </p:cNvSpPr>
          <p:nvPr>
            <p:ph type="title"/>
          </p:nvPr>
        </p:nvSpPr>
        <p:spPr/>
        <p:txBody>
          <a:bodyPr/>
          <a:lstStyle/>
          <a:p>
            <a:r>
              <a:rPr lang="en-US" spc="-50"/>
              <a:t>Uploading and Publishing New Catalogs</a:t>
            </a:r>
            <a:endParaRPr lang="en-US" noProof="0"/>
          </a:p>
        </p:txBody>
      </p:sp>
      <p:pic>
        <p:nvPicPr>
          <p:cNvPr id="10" name="Picture 9">
            <a:extLst>
              <a:ext uri="{FF2B5EF4-FFF2-40B4-BE49-F238E27FC236}">
                <a16:creationId xmlns:a16="http://schemas.microsoft.com/office/drawing/2014/main" id="{2129243A-0CD0-439A-22CA-BB13B42C190E}"/>
              </a:ext>
            </a:extLst>
          </p:cNvPr>
          <p:cNvPicPr>
            <a:picLocks noChangeAspect="1"/>
          </p:cNvPicPr>
          <p:nvPr/>
        </p:nvPicPr>
        <p:blipFill>
          <a:blip r:embed="rId3"/>
          <a:stretch>
            <a:fillRect/>
          </a:stretch>
        </p:blipFill>
        <p:spPr>
          <a:xfrm>
            <a:off x="1940439" y="3682857"/>
            <a:ext cx="8426883" cy="256553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4828731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600"/>
              </a:spcAft>
              <a:buFont typeface="Wingdings" pitchFamily="2" charset="2"/>
              <a:buChar char="§"/>
            </a:pPr>
            <a:r>
              <a:rPr lang="en-US" sz="2200"/>
              <a:t>Correcting Validation Errors</a:t>
            </a:r>
          </a:p>
          <a:p>
            <a:pPr marL="400050" lvl="1" indent="-169863">
              <a:lnSpc>
                <a:spcPts val="1700"/>
              </a:lnSpc>
              <a:spcBef>
                <a:spcPts val="0"/>
              </a:spcBef>
              <a:spcAft>
                <a:spcPts val="200"/>
              </a:spcAft>
            </a:pPr>
            <a:r>
              <a:rPr lang="en-US"/>
              <a:t>To see the error detail, click on the “</a:t>
            </a:r>
            <a:r>
              <a:rPr lang="en-US" u="sng"/>
              <a:t>Errors Found</a:t>
            </a:r>
            <a:r>
              <a:rPr lang="en-US"/>
              <a:t>” hyperlink:</a:t>
            </a:r>
          </a:p>
        </p:txBody>
      </p:sp>
      <p:sp>
        <p:nvSpPr>
          <p:cNvPr id="2" name="Title 1"/>
          <p:cNvSpPr>
            <a:spLocks noGrp="1"/>
          </p:cNvSpPr>
          <p:nvPr>
            <p:ph type="title"/>
          </p:nvPr>
        </p:nvSpPr>
        <p:spPr/>
        <p:txBody>
          <a:bodyPr/>
          <a:lstStyle/>
          <a:p>
            <a:r>
              <a:rPr lang="en-US" spc="-50"/>
              <a:t>Uploading and Publishing New Catalogs</a:t>
            </a:r>
            <a:endParaRPr lang="en-US" noProof="0"/>
          </a:p>
        </p:txBody>
      </p:sp>
      <p:pic>
        <p:nvPicPr>
          <p:cNvPr id="11" name="Picture 10">
            <a:extLst>
              <a:ext uri="{FF2B5EF4-FFF2-40B4-BE49-F238E27FC236}">
                <a16:creationId xmlns:a16="http://schemas.microsoft.com/office/drawing/2014/main" id="{D6185A38-1604-C61E-7612-7994B36DC652}"/>
              </a:ext>
            </a:extLst>
          </p:cNvPr>
          <p:cNvPicPr>
            <a:picLocks noChangeAspect="1"/>
          </p:cNvPicPr>
          <p:nvPr/>
        </p:nvPicPr>
        <p:blipFill>
          <a:blip r:embed="rId3"/>
          <a:stretch>
            <a:fillRect/>
          </a:stretch>
        </p:blipFill>
        <p:spPr>
          <a:xfrm>
            <a:off x="827703" y="2829815"/>
            <a:ext cx="9659081" cy="2940670"/>
          </a:xfrm>
          <a:prstGeom prst="rect">
            <a:avLst/>
          </a:prstGeom>
          <a:ln>
            <a:noFill/>
          </a:ln>
          <a:effectLst>
            <a:outerShdw blurRad="190500" algn="tl" rotWithShape="0">
              <a:srgbClr val="000000">
                <a:alpha val="70000"/>
              </a:srgbClr>
            </a:outerShdw>
          </a:effectLst>
        </p:spPr>
      </p:pic>
      <p:cxnSp>
        <p:nvCxnSpPr>
          <p:cNvPr id="6" name="Straight Arrow Connector 5">
            <a:extLst>
              <a:ext uri="{FF2B5EF4-FFF2-40B4-BE49-F238E27FC236}">
                <a16:creationId xmlns:a16="http://schemas.microsoft.com/office/drawing/2014/main" id="{B90EA840-CEC5-4AA1-AC0A-93D37EF466B2}"/>
              </a:ext>
            </a:extLst>
          </p:cNvPr>
          <p:cNvCxnSpPr>
            <a:cxnSpLocks/>
          </p:cNvCxnSpPr>
          <p:nvPr/>
        </p:nvCxnSpPr>
        <p:spPr>
          <a:xfrm>
            <a:off x="6864824" y="2313296"/>
            <a:ext cx="1568962" cy="1370937"/>
          </a:xfrm>
          <a:prstGeom prst="straightConnector1">
            <a:avLst/>
          </a:prstGeom>
          <a:ln>
            <a:headEnd type="none" w="med" len="med"/>
            <a:tailEnd type="triangle"/>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12417371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rmAutofit fontScale="77500" lnSpcReduction="20000"/>
          </a:bodyPr>
          <a:lstStyle/>
          <a:p>
            <a:pPr marL="228600" indent="-228600">
              <a:lnSpc>
                <a:spcPts val="2300"/>
              </a:lnSpc>
              <a:spcBef>
                <a:spcPts val="0"/>
              </a:spcBef>
              <a:spcAft>
                <a:spcPts val="600"/>
              </a:spcAft>
              <a:buFont typeface="Wingdings" pitchFamily="2" charset="2"/>
              <a:buChar char="§"/>
            </a:pPr>
            <a:r>
              <a:rPr lang="en-US" sz="2200"/>
              <a:t>Viewing Validation Errors</a:t>
            </a:r>
          </a:p>
          <a:p>
            <a:pPr marL="400050" lvl="1" indent="-169863">
              <a:lnSpc>
                <a:spcPts val="1700"/>
              </a:lnSpc>
              <a:spcBef>
                <a:spcPts val="0"/>
              </a:spcBef>
              <a:spcAft>
                <a:spcPts val="600"/>
              </a:spcAft>
            </a:pPr>
            <a:r>
              <a:rPr lang="en-US"/>
              <a:t>The network displays Description, Field and Line Number for each error</a:t>
            </a:r>
          </a:p>
          <a:p>
            <a:pPr marL="400050" lvl="1" indent="-169863">
              <a:lnSpc>
                <a:spcPts val="1700"/>
              </a:lnSpc>
              <a:spcBef>
                <a:spcPts val="0"/>
              </a:spcBef>
              <a:spcAft>
                <a:spcPts val="600"/>
              </a:spcAft>
            </a:pPr>
            <a:endParaRPr lang="en-US"/>
          </a:p>
          <a:p>
            <a:pPr marL="461962">
              <a:lnSpc>
                <a:spcPts val="1700"/>
              </a:lnSpc>
              <a:spcBef>
                <a:spcPts val="0"/>
              </a:spcBef>
              <a:spcAft>
                <a:spcPts val="600"/>
              </a:spcAft>
              <a:buSzPct val="100000"/>
            </a:pPr>
            <a:endParaRPr lang="en-US" sz="1800"/>
          </a:p>
          <a:p>
            <a:pPr marL="625475" lvl="1" indent="-163513">
              <a:lnSpc>
                <a:spcPts val="1700"/>
              </a:lnSpc>
              <a:spcBef>
                <a:spcPts val="0"/>
              </a:spcBef>
              <a:spcAft>
                <a:spcPts val="600"/>
              </a:spcAft>
            </a:pPr>
            <a:endParaRPr lang="en-US"/>
          </a:p>
          <a:p>
            <a:pPr marL="461962">
              <a:lnSpc>
                <a:spcPts val="1700"/>
              </a:lnSpc>
              <a:spcBef>
                <a:spcPts val="0"/>
              </a:spcBef>
              <a:spcAft>
                <a:spcPts val="600"/>
              </a:spcAft>
              <a:buSzPct val="100000"/>
            </a:pPr>
            <a:endParaRPr lang="en-US" sz="1800"/>
          </a:p>
          <a:p>
            <a:pPr marL="461962" lvl="1" indent="0">
              <a:lnSpc>
                <a:spcPts val="1700"/>
              </a:lnSpc>
              <a:spcBef>
                <a:spcPts val="0"/>
              </a:spcBef>
              <a:spcAft>
                <a:spcPts val="600"/>
              </a:spcAft>
              <a:buNone/>
            </a:pPr>
            <a:endParaRPr lang="en-US"/>
          </a:p>
          <a:p>
            <a:pPr marL="461962" lvl="1" indent="0">
              <a:lnSpc>
                <a:spcPts val="1700"/>
              </a:lnSpc>
              <a:spcBef>
                <a:spcPts val="0"/>
              </a:spcBef>
              <a:spcAft>
                <a:spcPts val="600"/>
              </a:spcAft>
              <a:buNone/>
            </a:pPr>
            <a:endParaRPr lang="en-US"/>
          </a:p>
          <a:p>
            <a:pPr marL="461962" lvl="1" indent="0">
              <a:lnSpc>
                <a:spcPts val="1700"/>
              </a:lnSpc>
              <a:spcBef>
                <a:spcPts val="0"/>
              </a:spcBef>
              <a:spcAft>
                <a:spcPts val="600"/>
              </a:spcAft>
              <a:buNone/>
            </a:pPr>
            <a:endParaRPr lang="en-US"/>
          </a:p>
          <a:p>
            <a:pPr marL="625475" lvl="1" indent="-163513">
              <a:lnSpc>
                <a:spcPts val="1700"/>
              </a:lnSpc>
              <a:spcBef>
                <a:spcPts val="0"/>
              </a:spcBef>
              <a:spcAft>
                <a:spcPts val="600"/>
              </a:spcAft>
            </a:pPr>
            <a:endParaRPr lang="en-US"/>
          </a:p>
          <a:p>
            <a:pPr marL="461962" lvl="1" indent="0">
              <a:lnSpc>
                <a:spcPts val="1700"/>
              </a:lnSpc>
              <a:spcBef>
                <a:spcPts val="0"/>
              </a:spcBef>
              <a:spcAft>
                <a:spcPts val="600"/>
              </a:spcAft>
              <a:buNone/>
            </a:pPr>
            <a:br>
              <a:rPr lang="en-US"/>
            </a:br>
            <a:endParaRPr lang="en-US"/>
          </a:p>
          <a:p>
            <a:pPr marL="400050" lvl="1" indent="-169863">
              <a:lnSpc>
                <a:spcPts val="2000"/>
              </a:lnSpc>
              <a:spcBef>
                <a:spcPts val="800"/>
              </a:spcBef>
              <a:spcAft>
                <a:spcPts val="600"/>
              </a:spcAft>
            </a:pPr>
            <a:r>
              <a:rPr lang="en-US"/>
              <a:t>In this case, the network is telling us that the </a:t>
            </a:r>
            <a:r>
              <a:rPr lang="en-US" b="1"/>
              <a:t>Supplier Part ID / Supplier Part Auxiliary ID </a:t>
            </a:r>
            <a:r>
              <a:rPr lang="en-US"/>
              <a:t>combo</a:t>
            </a:r>
            <a:r>
              <a:rPr lang="en-US" b="1"/>
              <a:t> </a:t>
            </a:r>
            <a:r>
              <a:rPr lang="en-US"/>
              <a:t>is not unique on lines 14 and 15</a:t>
            </a:r>
          </a:p>
          <a:p>
            <a:pPr marL="400050" lvl="1" indent="-169863">
              <a:lnSpc>
                <a:spcPts val="2000"/>
              </a:lnSpc>
              <a:spcBef>
                <a:spcPts val="0"/>
              </a:spcBef>
              <a:spcAft>
                <a:spcPts val="600"/>
              </a:spcAft>
            </a:pPr>
            <a:r>
              <a:rPr lang="en-US"/>
              <a:t>To correct any issues, go back to the original Excel Catalog file, make the corrections, then update the Catalog file, and upload the new version to replace the existing Catalog</a:t>
            </a:r>
          </a:p>
          <a:p>
            <a:pPr marL="457200" lvl="1" indent="0">
              <a:lnSpc>
                <a:spcPts val="2300"/>
              </a:lnSpc>
              <a:spcBef>
                <a:spcPts val="0"/>
              </a:spcBef>
              <a:spcAft>
                <a:spcPts val="200"/>
              </a:spcAft>
              <a:buNone/>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marL="457200" lvl="1" indent="0">
              <a:lnSpc>
                <a:spcPts val="2300"/>
              </a:lnSpc>
              <a:spcBef>
                <a:spcPts val="0"/>
              </a:spcBef>
              <a:spcAft>
                <a:spcPts val="200"/>
              </a:spcAft>
              <a:buNone/>
            </a:pPr>
            <a:endParaRPr lang="en-US" sz="2000"/>
          </a:p>
        </p:txBody>
      </p:sp>
      <p:sp>
        <p:nvSpPr>
          <p:cNvPr id="2" name="Title 1"/>
          <p:cNvSpPr>
            <a:spLocks noGrp="1"/>
          </p:cNvSpPr>
          <p:nvPr>
            <p:ph type="title"/>
          </p:nvPr>
        </p:nvSpPr>
        <p:spPr/>
        <p:txBody>
          <a:bodyPr/>
          <a:lstStyle/>
          <a:p>
            <a:r>
              <a:rPr lang="en-US" spc="-50"/>
              <a:t>Uploading and Publishing New Catalogs</a:t>
            </a:r>
            <a:endParaRPr lang="en-US" noProof="0"/>
          </a:p>
        </p:txBody>
      </p:sp>
      <p:pic>
        <p:nvPicPr>
          <p:cNvPr id="6" name="Picture 5">
            <a:extLst>
              <a:ext uri="{FF2B5EF4-FFF2-40B4-BE49-F238E27FC236}">
                <a16:creationId xmlns:a16="http://schemas.microsoft.com/office/drawing/2014/main" id="{2D819415-B424-8510-F4CA-D63C79B8097B}"/>
              </a:ext>
            </a:extLst>
          </p:cNvPr>
          <p:cNvPicPr>
            <a:picLocks noChangeAspect="1"/>
          </p:cNvPicPr>
          <p:nvPr/>
        </p:nvPicPr>
        <p:blipFill>
          <a:blip r:embed="rId3"/>
          <a:stretch>
            <a:fillRect/>
          </a:stretch>
        </p:blipFill>
        <p:spPr>
          <a:xfrm>
            <a:off x="1836168" y="2394395"/>
            <a:ext cx="8522138" cy="258458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0182395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0" y="1620000"/>
            <a:ext cx="11186478" cy="4716000"/>
          </a:xfrm>
          <a:prstGeom prst="rect">
            <a:avLst/>
          </a:prstGeom>
        </p:spPr>
        <p:txBody>
          <a:bodyPr/>
          <a:lstStyle/>
          <a:p>
            <a:pPr marL="228600" indent="-228600">
              <a:lnSpc>
                <a:spcPts val="2300"/>
              </a:lnSpc>
              <a:spcBef>
                <a:spcPts val="0"/>
              </a:spcBef>
              <a:spcAft>
                <a:spcPts val="600"/>
              </a:spcAft>
              <a:buFont typeface="Wingdings" pitchFamily="2" charset="2"/>
              <a:buChar char="§"/>
            </a:pPr>
            <a:r>
              <a:rPr lang="en-US" sz="2200"/>
              <a:t>Customer Approval</a:t>
            </a:r>
          </a:p>
          <a:p>
            <a:pPr marL="400050" lvl="1" indent="-169863">
              <a:lnSpc>
                <a:spcPts val="2000"/>
              </a:lnSpc>
              <a:spcBef>
                <a:spcPts val="0"/>
              </a:spcBef>
              <a:spcAft>
                <a:spcPts val="600"/>
              </a:spcAft>
            </a:pPr>
            <a:r>
              <a:rPr lang="en-US"/>
              <a:t>When your Catalog passes the network upload validation, your Customer is then notified to audit, validate and approve your Catalog. The network may show any of these statuses: </a:t>
            </a:r>
            <a:r>
              <a:rPr lang="en-US" b="1"/>
              <a:t>“Published”, “Validated by Customer” or “Pending Buyer Validation”</a:t>
            </a:r>
            <a:r>
              <a:rPr lang="en-US"/>
              <a:t>—</a:t>
            </a:r>
            <a:r>
              <a:rPr lang="en-US" i="1"/>
              <a:t>note that these are </a:t>
            </a:r>
            <a:r>
              <a:rPr lang="en-US" b="1"/>
              <a:t>all </a:t>
            </a:r>
            <a:r>
              <a:rPr lang="en-US" i="1"/>
              <a:t>valid statuses</a:t>
            </a:r>
          </a:p>
          <a:p>
            <a:pPr marL="400050" lvl="1" indent="-171450">
              <a:lnSpc>
                <a:spcPts val="2000"/>
              </a:lnSpc>
              <a:spcBef>
                <a:spcPts val="0"/>
              </a:spcBef>
              <a:spcAft>
                <a:spcPts val="600"/>
              </a:spcAft>
            </a:pPr>
            <a:r>
              <a:rPr lang="en-US"/>
              <a:t>Each Customer may have specific validation rules—and these rules may be more strict than the standard network rules. This means that your Catalog could pass the network validation, but fail the Customer-specific rules and be returned to you</a:t>
            </a:r>
          </a:p>
          <a:p>
            <a:pPr marL="400050" lvl="1" indent="-169863">
              <a:lnSpc>
                <a:spcPts val="2000"/>
              </a:lnSpc>
              <a:spcBef>
                <a:spcPts val="0"/>
              </a:spcBef>
              <a:spcAft>
                <a:spcPts val="600"/>
              </a:spcAft>
            </a:pPr>
            <a:r>
              <a:rPr lang="en-US" spc="-20"/>
              <a:t>If your Customer finds anything in your Catalog file that requires your attention, you will be notified by e-Mail</a:t>
            </a:r>
          </a:p>
          <a:p>
            <a:pPr marL="568325" lvl="2" indent="-165100">
              <a:lnSpc>
                <a:spcPts val="1600"/>
              </a:lnSpc>
              <a:spcBef>
                <a:spcPts val="0"/>
              </a:spcBef>
              <a:spcAft>
                <a:spcPts val="400"/>
              </a:spcAft>
              <a:buFont typeface="Wingdings" pitchFamily="2" charset="2"/>
              <a:buChar char="§"/>
            </a:pPr>
            <a:r>
              <a:rPr lang="en-US" sz="1400"/>
              <a:t>Corrections should be made to the original Excel file, then the corrected Catalog file needs to be uploaded to the network</a:t>
            </a:r>
          </a:p>
          <a:p>
            <a:pPr marL="568325" lvl="2" indent="-168275">
              <a:lnSpc>
                <a:spcPts val="1600"/>
              </a:lnSpc>
              <a:spcBef>
                <a:spcPts val="0"/>
              </a:spcBef>
              <a:spcAft>
                <a:spcPts val="400"/>
              </a:spcAft>
              <a:buFont typeface="Wingdings" pitchFamily="2" charset="2"/>
              <a:buChar char="§"/>
            </a:pPr>
            <a:r>
              <a:rPr lang="en-US" sz="1400"/>
              <a:t>Each Catalog must pass both the network validation, and the Customer audit before it can be loaded into the Customer’s buying application and be available for their Users</a:t>
            </a:r>
            <a:endParaRPr lang="en-US" sz="1400">
              <a:solidFill>
                <a:schemeClr val="bg2"/>
              </a:solidFill>
            </a:endParaRPr>
          </a:p>
          <a:p>
            <a:pPr marL="457200" lvl="1" indent="0">
              <a:lnSpc>
                <a:spcPts val="2300"/>
              </a:lnSpc>
              <a:spcBef>
                <a:spcPts val="0"/>
              </a:spcBef>
              <a:spcAft>
                <a:spcPts val="200"/>
              </a:spcAft>
              <a:buNone/>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marL="457200" lvl="1" indent="0">
              <a:lnSpc>
                <a:spcPts val="2300"/>
              </a:lnSpc>
              <a:spcBef>
                <a:spcPts val="0"/>
              </a:spcBef>
              <a:spcAft>
                <a:spcPts val="200"/>
              </a:spcAft>
              <a:buNone/>
            </a:pPr>
            <a:endParaRPr lang="en-US" sz="2000"/>
          </a:p>
        </p:txBody>
      </p:sp>
      <p:sp>
        <p:nvSpPr>
          <p:cNvPr id="2" name="Title 1"/>
          <p:cNvSpPr>
            <a:spLocks noGrp="1"/>
          </p:cNvSpPr>
          <p:nvPr>
            <p:ph type="title"/>
          </p:nvPr>
        </p:nvSpPr>
        <p:spPr/>
        <p:txBody>
          <a:bodyPr/>
          <a:lstStyle/>
          <a:p>
            <a:r>
              <a:rPr lang="en-US" spc="-50"/>
              <a:t>Uploading and Publishing New Catalogs</a:t>
            </a:r>
            <a:endParaRPr lang="en-US" noProof="0"/>
          </a:p>
        </p:txBody>
      </p:sp>
    </p:spTree>
    <p:extLst>
      <p:ext uri="{BB962C8B-B14F-4D97-AF65-F5344CB8AC3E}">
        <p14:creationId xmlns:p14="http://schemas.microsoft.com/office/powerpoint/2010/main" val="1465731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Replacing </a:t>
            </a:r>
            <a:r>
              <a:rPr lang="en-US" noProof="0" dirty="0">
                <a:solidFill>
                  <a:schemeClr val="accent1"/>
                </a:solidFill>
                <a:latin typeface="+mj-lt"/>
              </a:rPr>
              <a:t>Existing Catalogs</a:t>
            </a:r>
          </a:p>
        </p:txBody>
      </p:sp>
    </p:spTree>
    <p:extLst>
      <p:ext uri="{BB962C8B-B14F-4D97-AF65-F5344CB8AC3E}">
        <p14:creationId xmlns:p14="http://schemas.microsoft.com/office/powerpoint/2010/main" val="1099323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2275725"/>
          </a:xfrm>
          <a:prstGeom prst="rect">
            <a:avLst/>
          </a:prstGeom>
        </p:spPr>
        <p:txBody>
          <a:bodyPr/>
          <a:lstStyle/>
          <a:p>
            <a:pPr marL="61912">
              <a:lnSpc>
                <a:spcPts val="2300"/>
              </a:lnSpc>
              <a:spcBef>
                <a:spcPts val="0"/>
              </a:spcBef>
              <a:spcAft>
                <a:spcPts val="600"/>
              </a:spcAft>
              <a:buSzPct val="100000"/>
            </a:pPr>
            <a:r>
              <a:rPr lang="en-US" sz="2200"/>
              <a:t>To replace an existing Catalog, the steps are almost the same as uploading a new Catalog for the Customer. </a:t>
            </a:r>
          </a:p>
          <a:p>
            <a:pPr marL="514350" indent="-230188">
              <a:lnSpc>
                <a:spcPts val="2000"/>
              </a:lnSpc>
              <a:spcBef>
                <a:spcPts val="0"/>
              </a:spcBef>
              <a:spcAft>
                <a:spcPts val="600"/>
              </a:spcAft>
              <a:buSzPct val="100000"/>
              <a:buFont typeface="Wingdings" pitchFamily="2" charset="2"/>
              <a:buChar char="§"/>
            </a:pPr>
            <a:r>
              <a:rPr lang="en-US" sz="1800"/>
              <a:t>Log into your SAP Business Network account</a:t>
            </a:r>
          </a:p>
          <a:p>
            <a:pPr marL="514350" indent="-230188">
              <a:lnSpc>
                <a:spcPts val="2000"/>
              </a:lnSpc>
              <a:spcBef>
                <a:spcPts val="0"/>
              </a:spcBef>
              <a:spcAft>
                <a:spcPts val="600"/>
              </a:spcAft>
              <a:buSzPct val="100000"/>
              <a:buFont typeface="Wingdings" pitchFamily="2" charset="2"/>
              <a:buChar char="§"/>
            </a:pPr>
            <a:r>
              <a:rPr lang="en-US" sz="1800"/>
              <a:t>Navigate to </a:t>
            </a:r>
            <a:r>
              <a:rPr lang="en-US" sz="1800" b="1"/>
              <a:t>Catalogs</a:t>
            </a:r>
          </a:p>
          <a:p>
            <a:pPr marL="514350" indent="-230188">
              <a:lnSpc>
                <a:spcPts val="2000"/>
              </a:lnSpc>
              <a:spcBef>
                <a:spcPts val="0"/>
              </a:spcBef>
              <a:spcAft>
                <a:spcPts val="600"/>
              </a:spcAft>
              <a:buSzPct val="100000"/>
              <a:buFont typeface="Wingdings" pitchFamily="2" charset="2"/>
              <a:buChar char="§"/>
            </a:pPr>
            <a:r>
              <a:rPr lang="en-US" sz="1800"/>
              <a:t>Update the Catalog—using “View/Edit”</a:t>
            </a:r>
          </a:p>
          <a:p>
            <a:pPr marL="685800" lvl="1" indent="-171450">
              <a:lnSpc>
                <a:spcPts val="1600"/>
              </a:lnSpc>
              <a:spcBef>
                <a:spcPts val="0"/>
              </a:spcBef>
              <a:spcAft>
                <a:spcPts val="200"/>
              </a:spcAft>
              <a:buClrTx/>
            </a:pPr>
            <a:r>
              <a:rPr lang="en-US" sz="1400"/>
              <a:t>When </a:t>
            </a:r>
            <a:r>
              <a:rPr lang="en-US" sz="1400" i="1"/>
              <a:t>replacing</a:t>
            </a:r>
            <a:r>
              <a:rPr lang="en-US" sz="1400"/>
              <a:t> an existing Catalog, do </a:t>
            </a:r>
            <a:r>
              <a:rPr lang="en-US" sz="1400" b="1"/>
              <a:t>not </a:t>
            </a:r>
            <a:r>
              <a:rPr lang="en-US" sz="1400"/>
              <a:t>Create a new Catalog—it is important to keep the </a:t>
            </a:r>
            <a:r>
              <a:rPr lang="en-US" sz="1400" b="1"/>
              <a:t>same</a:t>
            </a:r>
            <a:r>
              <a:rPr lang="en-US" sz="1400"/>
              <a:t> Catalog Name. The file name </a:t>
            </a:r>
            <a:r>
              <a:rPr lang="en-US" sz="1400" b="1"/>
              <a:t>can</a:t>
            </a:r>
            <a:r>
              <a:rPr lang="en-US" sz="1400"/>
              <a:t> be different:</a:t>
            </a:r>
          </a:p>
          <a:p>
            <a:pPr marL="461962" lvl="1">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346075" indent="-284163">
              <a:lnSpc>
                <a:spcPts val="1700"/>
              </a:lnSpc>
              <a:spcBef>
                <a:spcPts val="0"/>
              </a:spcBef>
              <a:spcAft>
                <a:spcPts val="200"/>
              </a:spcAft>
              <a:buSzPct val="100000"/>
              <a:buFont typeface="Wingdings" pitchFamily="2" charset="2"/>
              <a:buChar char="§"/>
            </a:pPr>
            <a:endParaRPr lang="en-US" sz="2200"/>
          </a:p>
        </p:txBody>
      </p:sp>
      <p:sp>
        <p:nvSpPr>
          <p:cNvPr id="2" name="Title 1"/>
          <p:cNvSpPr>
            <a:spLocks noGrp="1"/>
          </p:cNvSpPr>
          <p:nvPr>
            <p:ph type="title"/>
          </p:nvPr>
        </p:nvSpPr>
        <p:spPr/>
        <p:txBody>
          <a:bodyPr/>
          <a:lstStyle/>
          <a:p>
            <a:r>
              <a:rPr lang="en-US" noProof="0"/>
              <a:t>Replacing Existing Catalogs</a:t>
            </a:r>
          </a:p>
        </p:txBody>
      </p:sp>
      <p:pic>
        <p:nvPicPr>
          <p:cNvPr id="5" name="Picture 4">
            <a:extLst>
              <a:ext uri="{FF2B5EF4-FFF2-40B4-BE49-F238E27FC236}">
                <a16:creationId xmlns:a16="http://schemas.microsoft.com/office/drawing/2014/main" id="{215121E1-8E9D-88D1-3836-C32923866461}"/>
              </a:ext>
            </a:extLst>
          </p:cNvPr>
          <p:cNvPicPr>
            <a:picLocks noChangeAspect="1"/>
          </p:cNvPicPr>
          <p:nvPr/>
        </p:nvPicPr>
        <p:blipFill>
          <a:blip r:embed="rId3"/>
          <a:stretch>
            <a:fillRect/>
          </a:stretch>
        </p:blipFill>
        <p:spPr>
          <a:xfrm>
            <a:off x="2628174" y="3705529"/>
            <a:ext cx="7258423" cy="2571882"/>
          </a:xfrm>
          <a:prstGeom prst="rect">
            <a:avLst/>
          </a:prstGeom>
          <a:ln>
            <a:noFill/>
          </a:ln>
          <a:effectLst>
            <a:outerShdw blurRad="190500" algn="tl" rotWithShape="0">
              <a:srgbClr val="000000">
                <a:alpha val="70000"/>
              </a:srgbClr>
            </a:outerShdw>
          </a:effectLst>
        </p:spPr>
      </p:pic>
      <p:sp>
        <p:nvSpPr>
          <p:cNvPr id="4" name="Rectangle 3">
            <a:extLst>
              <a:ext uri="{FF2B5EF4-FFF2-40B4-BE49-F238E27FC236}">
                <a16:creationId xmlns:a16="http://schemas.microsoft.com/office/drawing/2014/main" id="{DC079607-5FD6-B8F6-5C64-B4B844F66839}"/>
              </a:ext>
            </a:extLst>
          </p:cNvPr>
          <p:cNvSpPr/>
          <p:nvPr/>
        </p:nvSpPr>
        <p:spPr>
          <a:xfrm>
            <a:off x="3072892" y="5828350"/>
            <a:ext cx="702015" cy="3328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Tree>
    <p:extLst>
      <p:ext uri="{BB962C8B-B14F-4D97-AF65-F5344CB8AC3E}">
        <p14:creationId xmlns:p14="http://schemas.microsoft.com/office/powerpoint/2010/main" val="15352648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4734000"/>
          </a:xfrm>
          <a:prstGeom prst="rect">
            <a:avLst/>
          </a:prstGeom>
        </p:spPr>
        <p:txBody>
          <a:bodyPr>
            <a:normAutofit/>
          </a:bodyPr>
          <a:lstStyle/>
          <a:p>
            <a:pPr marL="228600" indent="-228600">
              <a:lnSpc>
                <a:spcPts val="2300"/>
              </a:lnSpc>
              <a:spcBef>
                <a:spcPts val="0"/>
              </a:spcBef>
              <a:spcAft>
                <a:spcPts val="600"/>
              </a:spcAft>
              <a:buSzPct val="100000"/>
              <a:buFont typeface="Wingdings" pitchFamily="2" charset="2"/>
              <a:buChar char="§"/>
            </a:pPr>
            <a:r>
              <a:rPr lang="en-US" sz="1800"/>
              <a:t>Find the existing Catalog you wish to replace with a new version</a:t>
            </a:r>
          </a:p>
          <a:p>
            <a:pPr marL="403225" lvl="1" indent="-177800">
              <a:lnSpc>
                <a:spcPts val="1700"/>
              </a:lnSpc>
              <a:spcBef>
                <a:spcPts val="0"/>
              </a:spcBef>
              <a:spcAft>
                <a:spcPts val="200"/>
              </a:spcAft>
              <a:buClr>
                <a:schemeClr val="tx1"/>
              </a:buClr>
            </a:pPr>
            <a:r>
              <a:rPr lang="en-US" sz="1400"/>
              <a:t>Click on the radio button to select the existing Catalog</a:t>
            </a:r>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625475" lvl="1" indent="-163513">
              <a:lnSpc>
                <a:spcPts val="1700"/>
              </a:lnSpc>
              <a:spcBef>
                <a:spcPts val="0"/>
              </a:spcBef>
              <a:spcAft>
                <a:spcPts val="200"/>
              </a:spcAft>
            </a:pPr>
            <a:endParaRPr lang="en-US" sz="1600"/>
          </a:p>
          <a:p>
            <a:pPr marL="225425" lvl="1" indent="0">
              <a:lnSpc>
                <a:spcPts val="1700"/>
              </a:lnSpc>
              <a:spcBef>
                <a:spcPts val="2600"/>
              </a:spcBef>
              <a:spcAft>
                <a:spcPts val="200"/>
              </a:spcAft>
              <a:buNone/>
            </a:pPr>
            <a:br>
              <a:rPr lang="en-US" sz="1600"/>
            </a:br>
            <a:endParaRPr lang="en-US" sz="1600"/>
          </a:p>
          <a:p>
            <a:pPr marL="225425" lvl="1" indent="0">
              <a:lnSpc>
                <a:spcPts val="1700"/>
              </a:lnSpc>
              <a:spcBef>
                <a:spcPts val="2600"/>
              </a:spcBef>
              <a:spcAft>
                <a:spcPts val="200"/>
              </a:spcAft>
              <a:buNone/>
            </a:pPr>
            <a:br>
              <a:rPr lang="en-US" sz="1600"/>
            </a:br>
            <a:br>
              <a:rPr lang="en-US" sz="1600"/>
            </a:br>
            <a:br>
              <a:rPr lang="en-US" sz="1600"/>
            </a:br>
            <a:br>
              <a:rPr lang="en-US" sz="1600"/>
            </a:br>
            <a:endParaRPr lang="en-US" sz="1600"/>
          </a:p>
          <a:p>
            <a:pPr marL="331211" indent="-285750">
              <a:lnSpc>
                <a:spcPts val="1700"/>
              </a:lnSpc>
              <a:spcBef>
                <a:spcPts val="2600"/>
              </a:spcBef>
              <a:spcAft>
                <a:spcPts val="200"/>
              </a:spcAft>
              <a:buSzPct val="100000"/>
              <a:buFont typeface="Wingdings" panose="05000000000000000000" pitchFamily="2" charset="2"/>
              <a:buChar char="§"/>
            </a:pPr>
            <a:r>
              <a:rPr lang="en-US" sz="1800"/>
              <a:t>Click “View/Edit”</a:t>
            </a:r>
            <a:endParaRPr lang="en-US" sz="2200"/>
          </a:p>
        </p:txBody>
      </p:sp>
      <p:sp>
        <p:nvSpPr>
          <p:cNvPr id="2" name="Title 1"/>
          <p:cNvSpPr>
            <a:spLocks noGrp="1"/>
          </p:cNvSpPr>
          <p:nvPr>
            <p:ph type="title"/>
          </p:nvPr>
        </p:nvSpPr>
        <p:spPr/>
        <p:txBody>
          <a:bodyPr/>
          <a:lstStyle/>
          <a:p>
            <a:r>
              <a:rPr lang="en-US" noProof="0"/>
              <a:t>Replacing Existing Catalogs</a:t>
            </a:r>
          </a:p>
        </p:txBody>
      </p:sp>
      <p:pic>
        <p:nvPicPr>
          <p:cNvPr id="5" name="Picture 4">
            <a:extLst>
              <a:ext uri="{FF2B5EF4-FFF2-40B4-BE49-F238E27FC236}">
                <a16:creationId xmlns:a16="http://schemas.microsoft.com/office/drawing/2014/main" id="{489DAE57-C9EE-1E64-7559-7E0F212506CC}"/>
              </a:ext>
            </a:extLst>
          </p:cNvPr>
          <p:cNvPicPr>
            <a:picLocks noChangeAspect="1"/>
          </p:cNvPicPr>
          <p:nvPr/>
        </p:nvPicPr>
        <p:blipFill>
          <a:blip r:embed="rId3"/>
          <a:stretch>
            <a:fillRect/>
          </a:stretch>
        </p:blipFill>
        <p:spPr>
          <a:xfrm>
            <a:off x="1708719" y="2487750"/>
            <a:ext cx="8777036" cy="3109973"/>
          </a:xfrm>
          <a:prstGeom prst="rect">
            <a:avLst/>
          </a:prstGeom>
          <a:ln>
            <a:noFill/>
          </a:ln>
          <a:effectLst>
            <a:outerShdw blurRad="190500" algn="tl" rotWithShape="0">
              <a:srgbClr val="000000">
                <a:alpha val="70000"/>
              </a:srgbClr>
            </a:outerShdw>
          </a:effectLst>
        </p:spPr>
      </p:pic>
      <p:sp>
        <p:nvSpPr>
          <p:cNvPr id="4" name="&quot;No&quot; Symbol 6">
            <a:extLst>
              <a:ext uri="{FF2B5EF4-FFF2-40B4-BE49-F238E27FC236}">
                <a16:creationId xmlns:a16="http://schemas.microsoft.com/office/drawing/2014/main" id="{2551B199-37C3-76A4-4617-5AD80948835D}"/>
              </a:ext>
            </a:extLst>
          </p:cNvPr>
          <p:cNvSpPr/>
          <p:nvPr/>
        </p:nvSpPr>
        <p:spPr bwMode="gray">
          <a:xfrm>
            <a:off x="5326069" y="5072713"/>
            <a:ext cx="459984" cy="459723"/>
          </a:xfrm>
          <a:prstGeom prst="noSmoking">
            <a:avLst/>
          </a:prstGeom>
          <a:solidFill>
            <a:srgbClr val="FF0000"/>
          </a:solidFill>
          <a:ln w="3175" algn="ctr">
            <a:solidFill>
              <a:srgbClr val="FF0000"/>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kern="0">
              <a:ea typeface="Arial Unicode MS" pitchFamily="34" charset="-128"/>
              <a:cs typeface="Arial Unicode MS" pitchFamily="34" charset="-128"/>
            </a:endParaRPr>
          </a:p>
        </p:txBody>
      </p:sp>
    </p:spTree>
    <p:extLst>
      <p:ext uri="{BB962C8B-B14F-4D97-AF65-F5344CB8AC3E}">
        <p14:creationId xmlns:p14="http://schemas.microsoft.com/office/powerpoint/2010/main" val="20272794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i837236\AppData\Local\Temp\SNAGHTML5d161b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7768" y="2902102"/>
            <a:ext cx="4812935" cy="284492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type="body" sz="quarter" idx="10"/>
          </p:nvPr>
        </p:nvSpPr>
        <p:spPr>
          <a:xfrm>
            <a:off x="503999" y="1620001"/>
            <a:ext cx="11186477" cy="1265440"/>
          </a:xfrm>
          <a:prstGeom prst="rect">
            <a:avLst/>
          </a:prstGeom>
        </p:spPr>
        <p:txBody>
          <a:bodyPr>
            <a:normAutofit fontScale="25000" lnSpcReduction="20000"/>
          </a:bodyPr>
          <a:lstStyle/>
          <a:p>
            <a:pPr marL="230188" indent="-230188">
              <a:lnSpc>
                <a:spcPts val="2000"/>
              </a:lnSpc>
              <a:spcBef>
                <a:spcPts val="0"/>
              </a:spcBef>
              <a:spcAft>
                <a:spcPts val="600"/>
              </a:spcAft>
              <a:buFont typeface="Wingdings" panose="05000000000000000000" pitchFamily="2" charset="2"/>
              <a:buChar char="§"/>
            </a:pPr>
            <a:r>
              <a:rPr lang="en-US" sz="7200" dirty="0"/>
              <a:t>You are now taken to the Edit a Catalog Screen</a:t>
            </a:r>
          </a:p>
          <a:p>
            <a:pPr marL="228600" indent="-228600">
              <a:lnSpc>
                <a:spcPts val="2000"/>
              </a:lnSpc>
              <a:spcBef>
                <a:spcPts val="0"/>
              </a:spcBef>
              <a:spcAft>
                <a:spcPts val="600"/>
              </a:spcAft>
              <a:buFont typeface="Wingdings" pitchFamily="2" charset="2"/>
              <a:buChar char="§"/>
            </a:pPr>
            <a:r>
              <a:rPr lang="en-US" sz="7200" dirty="0"/>
              <a:t>You see the same 3 steps as a New Catalog</a:t>
            </a:r>
          </a:p>
          <a:p>
            <a:pPr marL="461963" lvl="1" indent="-231775">
              <a:lnSpc>
                <a:spcPts val="1700"/>
              </a:lnSpc>
              <a:spcBef>
                <a:spcPts val="0"/>
              </a:spcBef>
              <a:spcAft>
                <a:spcPts val="600"/>
              </a:spcAft>
              <a:buFont typeface="+mj-lt"/>
              <a:buAutoNum type="arabicPeriod"/>
            </a:pPr>
            <a:r>
              <a:rPr lang="en-US" sz="6400" b="1" dirty="0"/>
              <a:t>Details</a:t>
            </a:r>
            <a:r>
              <a:rPr lang="en-US" sz="6400" dirty="0"/>
              <a:t>—Most of the fields are pre-populated with the existing information, but you can add a new Description for the updated Catalog</a:t>
            </a:r>
          </a:p>
          <a:p>
            <a:pPr marL="230188" lvl="1" indent="-230188">
              <a:lnSpc>
                <a:spcPts val="1700"/>
              </a:lnSpc>
              <a:spcBef>
                <a:spcPts val="0"/>
              </a:spcBef>
              <a:spcAft>
                <a:spcPts val="600"/>
              </a:spcAft>
            </a:pPr>
            <a:endParaRPr lang="en-US" sz="88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lnSpc>
                <a:spcPts val="1700"/>
              </a:lnSpc>
              <a:spcBef>
                <a:spcPts val="0"/>
              </a:spcBef>
              <a:spcAft>
                <a:spcPts val="600"/>
              </a:spcAft>
            </a:pPr>
            <a:endParaRPr lang="en-US" sz="2200" dirty="0"/>
          </a:p>
          <a:p>
            <a:pPr marL="230188" lvl="1" indent="-230188">
              <a:spcBef>
                <a:spcPts val="0"/>
              </a:spcBef>
              <a:spcAft>
                <a:spcPts val="600"/>
              </a:spcAft>
            </a:pPr>
            <a:r>
              <a:rPr lang="en-US" sz="7200" dirty="0"/>
              <a:t>Click “Next”</a:t>
            </a:r>
          </a:p>
          <a:p>
            <a:pPr marL="461963" indent="-231775">
              <a:lnSpc>
                <a:spcPts val="1700"/>
              </a:lnSpc>
              <a:spcBef>
                <a:spcPts val="0"/>
              </a:spcBef>
              <a:spcAft>
                <a:spcPts val="600"/>
              </a:spcAft>
              <a:buSzPct val="100000"/>
              <a:buFont typeface="+mj-lt"/>
              <a:buAutoNum type="arabicPeriod"/>
            </a:pPr>
            <a:endParaRPr lang="en-US"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marL="403225" lvl="1" indent="-177800">
              <a:lnSpc>
                <a:spcPts val="2300"/>
              </a:lnSpc>
              <a:spcBef>
                <a:spcPts val="2800"/>
              </a:spcBef>
            </a:pPr>
            <a:endParaRPr lang="en-US" sz="1600" dirty="0"/>
          </a:p>
        </p:txBody>
      </p:sp>
      <p:sp>
        <p:nvSpPr>
          <p:cNvPr id="8" name="Rectangle 7"/>
          <p:cNvSpPr/>
          <p:nvPr/>
        </p:nvSpPr>
        <p:spPr>
          <a:xfrm>
            <a:off x="4893750" y="4112073"/>
            <a:ext cx="1835663" cy="159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3912674" y="3273873"/>
            <a:ext cx="525976" cy="2551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p:txBody>
          <a:bodyPr/>
          <a:lstStyle/>
          <a:p>
            <a:r>
              <a:rPr lang="en-US" dirty="0"/>
              <a:t>Replacing Existing PunchOut Catalogs</a:t>
            </a:r>
            <a:endParaRPr lang="en-US" noProof="0" dirty="0"/>
          </a:p>
        </p:txBody>
      </p:sp>
    </p:spTree>
    <p:extLst>
      <p:ext uri="{BB962C8B-B14F-4D97-AF65-F5344CB8AC3E}">
        <p14:creationId xmlns:p14="http://schemas.microsoft.com/office/powerpoint/2010/main" val="1408687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i837236\AppData\Local\Temp\SNAGHTML2f8721c4.PNG">
            <a:extLst>
              <a:ext uri="{FF2B5EF4-FFF2-40B4-BE49-F238E27FC236}">
                <a16:creationId xmlns:a16="http://schemas.microsoft.com/office/drawing/2014/main" id="{BA983B2A-2544-4D4F-AF07-D9F1C85078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4191" y="2845685"/>
            <a:ext cx="5960046" cy="20835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noProof="0" dirty="0"/>
              <a:t>Replacing Existing Catalogs</a:t>
            </a:r>
          </a:p>
        </p:txBody>
      </p:sp>
      <p:sp>
        <p:nvSpPr>
          <p:cNvPr id="8" name="Content Placeholder 2">
            <a:extLst>
              <a:ext uri="{FF2B5EF4-FFF2-40B4-BE49-F238E27FC236}">
                <a16:creationId xmlns:a16="http://schemas.microsoft.com/office/drawing/2014/main" id="{ED0043C5-1A82-472F-9B28-CBF00824B89E}"/>
              </a:ext>
            </a:extLst>
          </p:cNvPr>
          <p:cNvSpPr txBox="1">
            <a:spLocks/>
          </p:cNvSpPr>
          <p:nvPr/>
        </p:nvSpPr>
        <p:spPr bwMode="black">
          <a:xfrm>
            <a:off x="501650" y="1619713"/>
            <a:ext cx="11186477" cy="4716000"/>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517525" lvl="1" indent="-285750">
              <a:lnSpc>
                <a:spcPts val="2000"/>
              </a:lnSpc>
              <a:spcBef>
                <a:spcPts val="0"/>
              </a:spcBef>
              <a:spcAft>
                <a:spcPts val="200"/>
              </a:spcAft>
              <a:buFont typeface="Wingdings" panose="05000000000000000000" pitchFamily="2" charset="2"/>
              <a:buChar char=""/>
            </a:pPr>
            <a:r>
              <a:rPr lang="en-US" b="1" dirty="0"/>
              <a:t>Upload Catalog File—</a:t>
            </a:r>
            <a:r>
              <a:rPr lang="en-US" dirty="0"/>
              <a:t>The Network will display the Upload screen to upload the new version</a:t>
            </a:r>
          </a:p>
          <a:p>
            <a:pPr marL="690563" lvl="1" indent="-180975">
              <a:lnSpc>
                <a:spcPts val="2000"/>
              </a:lnSpc>
              <a:spcBef>
                <a:spcPts val="0"/>
              </a:spcBef>
              <a:spcAft>
                <a:spcPts val="200"/>
              </a:spcAft>
            </a:pPr>
            <a:r>
              <a:rPr lang="en-US" dirty="0"/>
              <a:t>Select your </a:t>
            </a:r>
            <a:r>
              <a:rPr lang="en-US" b="1" dirty="0">
                <a:solidFill>
                  <a:schemeClr val="accent1"/>
                </a:solidFill>
              </a:rPr>
              <a:t>Catalog File Format </a:t>
            </a:r>
            <a:r>
              <a:rPr lang="en-US" dirty="0"/>
              <a:t>to “Excel” by clicking the pull down menu and selecting the option</a:t>
            </a:r>
          </a:p>
          <a:p>
            <a:pPr marL="690563" lvl="1" indent="-180975">
              <a:lnSpc>
                <a:spcPts val="2000"/>
              </a:lnSpc>
              <a:spcBef>
                <a:spcPts val="0"/>
              </a:spcBef>
              <a:spcAft>
                <a:spcPts val="200"/>
              </a:spcAft>
            </a:pPr>
            <a:r>
              <a:rPr lang="en-US" dirty="0"/>
              <a:t>Select your </a:t>
            </a:r>
            <a:r>
              <a:rPr lang="en-US" b="1" dirty="0">
                <a:solidFill>
                  <a:schemeClr val="accent1"/>
                </a:solidFill>
              </a:rPr>
              <a:t>Catalog File</a:t>
            </a:r>
            <a:r>
              <a:rPr lang="en-US" dirty="0"/>
              <a:t>, by clicking “Browse” and pointing to your file</a:t>
            </a:r>
          </a:p>
          <a:p>
            <a:pPr marL="690563" lvl="1" indent="-180975">
              <a:lnSpc>
                <a:spcPts val="2000"/>
              </a:lnSpc>
              <a:spcBef>
                <a:spcPts val="0"/>
              </a:spcBef>
              <a:spcAft>
                <a:spcPts val="200"/>
              </a:spcAft>
            </a:pPr>
            <a:r>
              <a:rPr lang="en-US" dirty="0"/>
              <a:t>Load any </a:t>
            </a:r>
            <a:r>
              <a:rPr lang="en-US" b="1" dirty="0">
                <a:solidFill>
                  <a:schemeClr val="accent1"/>
                </a:solidFill>
              </a:rPr>
              <a:t>Image or Attachment Flies </a:t>
            </a:r>
            <a:r>
              <a:rPr lang="en-US" dirty="0"/>
              <a:t>by clicking “Browse” and pointing to your file</a:t>
            </a:r>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461963" lvl="1" indent="-176213">
              <a:lnSpc>
                <a:spcPts val="2000"/>
              </a:lnSpc>
              <a:spcBef>
                <a:spcPts val="0"/>
              </a:spcBef>
              <a:spcAft>
                <a:spcPts val="200"/>
              </a:spcAft>
            </a:pPr>
            <a:endParaRPr lang="en-US" sz="1600" dirty="0"/>
          </a:p>
          <a:p>
            <a:pPr marL="519112" lvl="1" indent="-285750">
              <a:lnSpc>
                <a:spcPts val="2000"/>
              </a:lnSpc>
              <a:spcBef>
                <a:spcPts val="0"/>
              </a:spcBef>
              <a:spcAft>
                <a:spcPts val="200"/>
              </a:spcAft>
              <a:buFont typeface="Wingdings" panose="05000000000000000000" pitchFamily="2" charset="2"/>
              <a:buChar char=""/>
            </a:pPr>
            <a:r>
              <a:rPr lang="en-US" b="1" dirty="0"/>
              <a:t>Content—</a:t>
            </a:r>
            <a:r>
              <a:rPr lang="en-US" dirty="0"/>
              <a:t>After you have selected your Catalog file, click the </a:t>
            </a:r>
            <a:r>
              <a:rPr lang="en-US" b="1" dirty="0"/>
              <a:t>Validate and Publish </a:t>
            </a:r>
            <a:r>
              <a:rPr lang="en-US" dirty="0"/>
              <a:t>button</a:t>
            </a:r>
          </a:p>
          <a:p>
            <a:pPr marL="690563" lvl="1" indent="-180975">
              <a:lnSpc>
                <a:spcPts val="2000"/>
              </a:lnSpc>
              <a:spcBef>
                <a:spcPts val="200"/>
              </a:spcBef>
              <a:spcAft>
                <a:spcPts val="200"/>
              </a:spcAft>
            </a:pPr>
            <a:r>
              <a:rPr lang="en-US" dirty="0"/>
              <a:t>As your Catalog loads, the status will read “Validating”. Click the </a:t>
            </a:r>
            <a:r>
              <a:rPr lang="en-US" b="1" dirty="0"/>
              <a:t>Refresh</a:t>
            </a:r>
            <a:r>
              <a:rPr lang="en-US" dirty="0"/>
              <a:t> button at the bottom of the screen to see the status change</a:t>
            </a:r>
          </a:p>
          <a:p>
            <a:pPr marL="457200" lvl="1" indent="0">
              <a:lnSpc>
                <a:spcPts val="2300"/>
              </a:lnSpc>
              <a:spcBef>
                <a:spcPts val="0"/>
              </a:spcBef>
              <a:spcAft>
                <a:spcPts val="200"/>
              </a:spcAft>
              <a:buFont typeface="Wingdings" pitchFamily="2" charset="2"/>
              <a:buNone/>
            </a:pPr>
            <a:endParaRPr lang="en-US" sz="2000" dirty="0"/>
          </a:p>
        </p:txBody>
      </p:sp>
      <p:sp>
        <p:nvSpPr>
          <p:cNvPr id="10" name="Rectangle 9">
            <a:extLst>
              <a:ext uri="{FF2B5EF4-FFF2-40B4-BE49-F238E27FC236}">
                <a16:creationId xmlns:a16="http://schemas.microsoft.com/office/drawing/2014/main" id="{797710B9-0EB1-433D-A080-3A29DF00AB1B}"/>
              </a:ext>
            </a:extLst>
          </p:cNvPr>
          <p:cNvSpPr/>
          <p:nvPr/>
        </p:nvSpPr>
        <p:spPr>
          <a:xfrm>
            <a:off x="4373488" y="3467341"/>
            <a:ext cx="2239961" cy="51888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 name="Rectangle 12">
            <a:extLst>
              <a:ext uri="{FF2B5EF4-FFF2-40B4-BE49-F238E27FC236}">
                <a16:creationId xmlns:a16="http://schemas.microsoft.com/office/drawing/2014/main" id="{CB820EB9-E968-4D03-9BC5-43BF51743BD5}"/>
              </a:ext>
            </a:extLst>
          </p:cNvPr>
          <p:cNvSpPr/>
          <p:nvPr/>
        </p:nvSpPr>
        <p:spPr>
          <a:xfrm>
            <a:off x="4394755" y="4429495"/>
            <a:ext cx="892973" cy="2512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4576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r"/>
            <a:r>
              <a:rPr lang="en-US" noProof="0" dirty="0">
                <a:latin typeface="+mj-lt"/>
              </a:rPr>
              <a:t>The CIF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
        <p:nvSpPr>
          <p:cNvPr id="5" name="Content Placeholder 2"/>
          <p:cNvSpPr txBox="1">
            <a:spLocks/>
          </p:cNvSpPr>
          <p:nvPr/>
        </p:nvSpPr>
        <p:spPr bwMode="gray">
          <a:xfrm>
            <a:off x="504001" y="1617663"/>
            <a:ext cx="11186476" cy="17335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b="0" dirty="0">
                <a:latin typeface="Arial" panose="020B0604020202020204" pitchFamily="34" charset="0"/>
              </a:rPr>
              <a:t>The Excel CIF Template is color coded and has Tool Tips that provide information about how to treat each field.</a:t>
            </a:r>
          </a:p>
          <a:p>
            <a:pPr>
              <a:lnSpc>
                <a:spcPts val="2300"/>
              </a:lnSpc>
              <a:spcBef>
                <a:spcPts val="0"/>
              </a:spcBef>
              <a:spcAft>
                <a:spcPts val="1200"/>
              </a:spcAft>
            </a:pPr>
            <a:r>
              <a:rPr lang="en-US" sz="2200" b="0" dirty="0">
                <a:latin typeface="Arial" panose="020B0604020202020204" pitchFamily="34" charset="0"/>
              </a:rPr>
              <a:t>Each Template includes specific instructions, including custom fields or other requirements set by LAUSD.</a:t>
            </a: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2000"/>
              </a:spcBef>
              <a:spcAft>
                <a:spcPts val="1200"/>
              </a:spcAft>
            </a:pPr>
            <a:endParaRPr lang="en-US" sz="2200" b="0" kern="0" spc="-50" dirty="0">
              <a:solidFill>
                <a:srgbClr val="000000"/>
              </a:solidFill>
              <a:latin typeface="Arial" panose="020B0604020202020204" pitchFamily="34" charset="0"/>
            </a:endParaRPr>
          </a:p>
          <a:p>
            <a:pPr>
              <a:lnSpc>
                <a:spcPts val="2300"/>
              </a:lnSpc>
              <a:spcBef>
                <a:spcPts val="2000"/>
              </a:spcBef>
              <a:spcAft>
                <a:spcPts val="1200"/>
              </a:spcAft>
            </a:pPr>
            <a:r>
              <a:rPr lang="en-US" sz="2200" b="0" kern="0" spc="-50" dirty="0">
                <a:solidFill>
                  <a:srgbClr val="000000"/>
                </a:solidFill>
                <a:latin typeface="Arial" panose="020B0604020202020204" pitchFamily="34" charset="0"/>
              </a:rPr>
              <a:t>The CIF Template and instructions are provided to Suppliers as part of this education </a:t>
            </a:r>
            <a:r>
              <a:rPr lang="en-US" sz="2200" b="0" kern="0" dirty="0">
                <a:solidFill>
                  <a:srgbClr val="000000"/>
                </a:solidFill>
                <a:latin typeface="Arial" panose="020B0604020202020204" pitchFamily="34" charset="0"/>
              </a:rPr>
              <a:t>and can also be found on the LAUSD Supplier Portal page on the AN.</a:t>
            </a:r>
          </a:p>
          <a:p>
            <a:pPr>
              <a:lnSpc>
                <a:spcPts val="2300"/>
              </a:lnSpc>
              <a:spcBef>
                <a:spcPts val="0"/>
              </a:spcBef>
              <a:spcAft>
                <a:spcPts val="1200"/>
              </a:spcAft>
            </a:pPr>
            <a:endParaRPr lang="en-US" sz="2200" b="0" dirty="0">
              <a:latin typeface="Arial" panose="020B0604020202020204" pitchFamily="34"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2899472450"/>
              </p:ext>
            </p:extLst>
          </p:nvPr>
        </p:nvGraphicFramePr>
        <p:xfrm>
          <a:off x="9896144" y="3636382"/>
          <a:ext cx="1880844" cy="682687"/>
        </p:xfrm>
        <a:graphic>
          <a:graphicData uri="http://schemas.openxmlformats.org/drawingml/2006/table">
            <a:tbl>
              <a:tblPr firstRow="1" bandRow="1">
                <a:tableStyleId>{69012ECD-51FC-41F1-AA8D-1B2483CD663E}</a:tableStyleId>
              </a:tblPr>
              <a:tblGrid>
                <a:gridCol w="219406">
                  <a:extLst>
                    <a:ext uri="{9D8B030D-6E8A-4147-A177-3AD203B41FA5}">
                      <a16:colId xmlns:a16="http://schemas.microsoft.com/office/drawing/2014/main" val="20000"/>
                    </a:ext>
                  </a:extLst>
                </a:gridCol>
                <a:gridCol w="1661438">
                  <a:extLst>
                    <a:ext uri="{9D8B030D-6E8A-4147-A177-3AD203B41FA5}">
                      <a16:colId xmlns:a16="http://schemas.microsoft.com/office/drawing/2014/main" val="20001"/>
                    </a:ext>
                  </a:extLst>
                </a:gridCol>
              </a:tblGrid>
              <a:tr h="211415">
                <a:tc gridSpan="2">
                  <a:txBody>
                    <a:bodyPr/>
                    <a:lstStyle/>
                    <a:p>
                      <a:pPr algn="ctr"/>
                      <a:r>
                        <a:rPr lang="en-US" sz="900" b="0" dirty="0">
                          <a:solidFill>
                            <a:schemeClr val="tx1"/>
                          </a:solidFill>
                          <a:latin typeface="Arial" panose="020B0604020202020204" pitchFamily="34" charset="0"/>
                        </a:rPr>
                        <a:t>F I E L D   C O L O R   C O D E S</a:t>
                      </a:r>
                    </a:p>
                  </a:txBody>
                  <a:tcPr marL="70472" marR="70472" marT="35236" marB="35236">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C000"/>
                    </a:solidFill>
                  </a:tcPr>
                </a:tc>
                <a:tc hMerge="1">
                  <a:txBody>
                    <a:bodyPr/>
                    <a:lstStyle/>
                    <a:p>
                      <a:endParaRPr lang="en-US" dirty="0"/>
                    </a:p>
                  </a:txBody>
                  <a:tcPr/>
                </a:tc>
                <a:extLst>
                  <a:ext uri="{0D108BD9-81ED-4DB2-BD59-A6C34878D82A}">
                    <a16:rowId xmlns:a16="http://schemas.microsoft.com/office/drawing/2014/main" val="10000"/>
                  </a:ext>
                </a:extLst>
              </a:tr>
              <a:tr h="207500">
                <a:tc>
                  <a:txBody>
                    <a:bodyPr/>
                    <a:lstStyle/>
                    <a:p>
                      <a:pPr>
                        <a:lnSpc>
                          <a:spcPts val="1400"/>
                        </a:lnSpc>
                      </a:pPr>
                      <a:endParaRPr lang="en-US" sz="1100" baseline="0" dirty="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B7DEE8"/>
                    </a:solidFill>
                  </a:tcPr>
                </a:tc>
                <a:tc>
                  <a:txBody>
                    <a:bodyPr/>
                    <a:lstStyle/>
                    <a:p>
                      <a:pPr>
                        <a:lnSpc>
                          <a:spcPts val="1400"/>
                        </a:lnSpc>
                      </a:pPr>
                      <a:r>
                        <a:rPr lang="en-US" sz="1100" baseline="0">
                          <a:latin typeface="Arial" panose="020B0604020202020204" pitchFamily="34" charset="0"/>
                        </a:rPr>
                        <a:t>Required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r h="207500">
                <a:tc>
                  <a:txBody>
                    <a:bodyPr/>
                    <a:lstStyle/>
                    <a:p>
                      <a:pPr>
                        <a:lnSpc>
                          <a:spcPts val="1400"/>
                        </a:lnSpc>
                      </a:pPr>
                      <a:endParaRPr lang="en-US" sz="1100" baseline="0" dirty="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D8E4BC"/>
                    </a:solidFill>
                  </a:tcPr>
                </a:tc>
                <a:tc>
                  <a:txBody>
                    <a:bodyPr/>
                    <a:lstStyle/>
                    <a:p>
                      <a:pPr>
                        <a:lnSpc>
                          <a:spcPts val="1400"/>
                        </a:lnSpc>
                      </a:pPr>
                      <a:r>
                        <a:rPr lang="en-US" sz="1100" baseline="0" dirty="0">
                          <a:latin typeface="Arial" panose="020B0604020202020204" pitchFamily="34" charset="0"/>
                        </a:rPr>
                        <a:t>Optional</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026" name="Picture 2" descr="C:\Users\i837236\AppData\Local\Temp\SNAGHTML24904f22.PNG">
            <a:extLst>
              <a:ext uri="{FF2B5EF4-FFF2-40B4-BE49-F238E27FC236}">
                <a16:creationId xmlns:a16="http://schemas.microsoft.com/office/drawing/2014/main" id="{AFB1F97B-38B2-46F5-B8C3-73F4861017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50" y="3299115"/>
            <a:ext cx="8724384" cy="1830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28805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Replacing Existing Catalogs</a:t>
            </a:r>
          </a:p>
        </p:txBody>
      </p:sp>
      <p:sp>
        <p:nvSpPr>
          <p:cNvPr id="3" name="Content Placeholder 2"/>
          <p:cNvSpPr>
            <a:spLocks noGrp="1"/>
          </p:cNvSpPr>
          <p:nvPr>
            <p:ph type="body" sz="quarter" idx="10"/>
          </p:nvPr>
        </p:nvSpPr>
        <p:spPr>
          <a:xfrm>
            <a:off x="501650" y="1619712"/>
            <a:ext cx="11296773" cy="4843231"/>
          </a:xfrm>
          <a:prstGeom prst="rect">
            <a:avLst/>
          </a:prstGeom>
        </p:spPr>
        <p:txBody>
          <a:bodyPr>
            <a:normAutofit/>
          </a:bodyPr>
          <a:lstStyle/>
          <a:p>
            <a:pPr marL="400050" lvl="1" indent="-169863">
              <a:lnSpc>
                <a:spcPts val="1800"/>
              </a:lnSpc>
              <a:spcBef>
                <a:spcPts val="0"/>
              </a:spcBef>
              <a:spcAft>
                <a:spcPts val="1200"/>
              </a:spcAft>
            </a:pPr>
            <a:r>
              <a:rPr lang="en-US" sz="1600"/>
              <a:t>When your Catalog passes the network upload validation, the network may show any of these statuses: </a:t>
            </a:r>
            <a:r>
              <a:rPr lang="en-US" sz="1600" b="1"/>
              <a:t>“Published”, “Validated by Customer” or “Pending Buyer Validation”—</a:t>
            </a:r>
            <a:r>
              <a:rPr lang="en-US" sz="1600" i="1"/>
              <a:t>note that these are </a:t>
            </a:r>
            <a:r>
              <a:rPr lang="en-US" sz="1600" b="1"/>
              <a:t>all</a:t>
            </a:r>
            <a:r>
              <a:rPr lang="en-US" sz="1600" i="1"/>
              <a:t> valid statuses</a:t>
            </a:r>
            <a:r>
              <a:rPr lang="en-US" sz="1600"/>
              <a:t>. The upload is complete</a:t>
            </a:r>
          </a:p>
          <a:p>
            <a:pPr marL="400050" lvl="1" indent="-169863">
              <a:lnSpc>
                <a:spcPts val="1800"/>
              </a:lnSpc>
              <a:spcBef>
                <a:spcPts val="0"/>
              </a:spcBef>
              <a:spcAft>
                <a:spcPts val="600"/>
              </a:spcAft>
            </a:pPr>
            <a:endParaRPr lang="en-US" sz="1600"/>
          </a:p>
          <a:p>
            <a:pPr marL="400050" lvl="1" indent="-169863">
              <a:lnSpc>
                <a:spcPts val="1800"/>
              </a:lnSpc>
              <a:spcBef>
                <a:spcPts val="0"/>
              </a:spcBef>
              <a:spcAft>
                <a:spcPts val="600"/>
              </a:spcAft>
            </a:pPr>
            <a:endParaRPr lang="en-US" sz="1600"/>
          </a:p>
          <a:p>
            <a:pPr marL="400050" lvl="1" indent="-169863">
              <a:lnSpc>
                <a:spcPts val="1800"/>
              </a:lnSpc>
              <a:spcBef>
                <a:spcPts val="0"/>
              </a:spcBef>
              <a:spcAft>
                <a:spcPts val="600"/>
              </a:spcAft>
            </a:pPr>
            <a:endParaRPr lang="en-US" sz="1600"/>
          </a:p>
          <a:p>
            <a:pPr marL="400050" lvl="1" indent="-169863">
              <a:lnSpc>
                <a:spcPts val="1800"/>
              </a:lnSpc>
              <a:spcBef>
                <a:spcPts val="0"/>
              </a:spcBef>
              <a:spcAft>
                <a:spcPts val="600"/>
              </a:spcAft>
            </a:pPr>
            <a:endParaRPr lang="en-US" sz="1600"/>
          </a:p>
          <a:p>
            <a:pPr marL="400050" lvl="1" indent="-169863">
              <a:lnSpc>
                <a:spcPts val="1800"/>
              </a:lnSpc>
              <a:spcBef>
                <a:spcPts val="0"/>
              </a:spcBef>
              <a:spcAft>
                <a:spcPts val="600"/>
              </a:spcAft>
            </a:pPr>
            <a:endParaRPr lang="en-US" sz="1600"/>
          </a:p>
          <a:p>
            <a:pPr marL="230187" lvl="1" indent="0">
              <a:lnSpc>
                <a:spcPts val="1800"/>
              </a:lnSpc>
              <a:spcBef>
                <a:spcPts val="0"/>
              </a:spcBef>
              <a:spcAft>
                <a:spcPts val="600"/>
              </a:spcAft>
              <a:buNone/>
            </a:pPr>
            <a:br>
              <a:rPr lang="en-US" sz="1600"/>
            </a:br>
            <a:endParaRPr lang="en-US" sz="1600"/>
          </a:p>
          <a:p>
            <a:pPr marL="400050" lvl="1" indent="-169863">
              <a:lnSpc>
                <a:spcPts val="1800"/>
              </a:lnSpc>
              <a:spcBef>
                <a:spcPts val="0"/>
              </a:spcBef>
              <a:spcAft>
                <a:spcPts val="600"/>
              </a:spcAft>
            </a:pPr>
            <a:endParaRPr lang="en-US" sz="1600"/>
          </a:p>
          <a:p>
            <a:pPr marL="230187" lvl="1">
              <a:lnSpc>
                <a:spcPts val="1800"/>
              </a:lnSpc>
              <a:spcBef>
                <a:spcPts val="0"/>
              </a:spcBef>
              <a:spcAft>
                <a:spcPts val="600"/>
              </a:spcAft>
            </a:pPr>
            <a:endParaRPr lang="en-US" sz="1600"/>
          </a:p>
          <a:p>
            <a:pPr marL="400050" lvl="1" indent="-169863">
              <a:lnSpc>
                <a:spcPts val="1800"/>
              </a:lnSpc>
              <a:spcBef>
                <a:spcPts val="0"/>
              </a:spcBef>
              <a:spcAft>
                <a:spcPts val="600"/>
              </a:spcAft>
            </a:pPr>
            <a:r>
              <a:rPr lang="en-US" sz="1600"/>
              <a:t>Notice that the Catalog Name stayed the same, but the new File Name we loaded is reflected on the network</a:t>
            </a:r>
          </a:p>
          <a:p>
            <a:pPr marL="400050" lvl="1" indent="-169863">
              <a:lnSpc>
                <a:spcPts val="1800"/>
              </a:lnSpc>
              <a:spcBef>
                <a:spcPts val="0"/>
              </a:spcBef>
              <a:spcAft>
                <a:spcPts val="600"/>
              </a:spcAft>
            </a:pPr>
            <a:r>
              <a:rPr lang="en-US" sz="1600"/>
              <a:t>The network does Catalog version control for you. See that our replacement Catalog is now Version 2, and is active. Note that the radio button has moved up to our new active version</a:t>
            </a:r>
          </a:p>
          <a:p>
            <a:pPr marL="457200" lvl="1" indent="0">
              <a:lnSpc>
                <a:spcPts val="2300"/>
              </a:lnSpc>
              <a:spcBef>
                <a:spcPts val="0"/>
              </a:spcBef>
              <a:spcAft>
                <a:spcPts val="200"/>
              </a:spcAft>
              <a:buNone/>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marL="457200" lvl="1" indent="0">
              <a:lnSpc>
                <a:spcPts val="2300"/>
              </a:lnSpc>
              <a:spcBef>
                <a:spcPts val="0"/>
              </a:spcBef>
              <a:spcAft>
                <a:spcPts val="200"/>
              </a:spcAft>
              <a:buNone/>
            </a:pPr>
            <a:endParaRPr lang="en-US" sz="2000"/>
          </a:p>
        </p:txBody>
      </p:sp>
      <p:pic>
        <p:nvPicPr>
          <p:cNvPr id="10" name="Picture 9">
            <a:extLst>
              <a:ext uri="{FF2B5EF4-FFF2-40B4-BE49-F238E27FC236}">
                <a16:creationId xmlns:a16="http://schemas.microsoft.com/office/drawing/2014/main" id="{EE38B549-45C6-173A-173F-605EDE489F83}"/>
              </a:ext>
            </a:extLst>
          </p:cNvPr>
          <p:cNvPicPr>
            <a:picLocks noChangeAspect="1"/>
          </p:cNvPicPr>
          <p:nvPr/>
        </p:nvPicPr>
        <p:blipFill rotWithShape="1">
          <a:blip r:embed="rId3"/>
          <a:srcRect l="474" r="656"/>
          <a:stretch/>
        </p:blipFill>
        <p:spPr>
          <a:xfrm>
            <a:off x="1676432" y="2415472"/>
            <a:ext cx="8841614" cy="2480210"/>
          </a:xfrm>
          <a:prstGeom prst="rect">
            <a:avLst/>
          </a:prstGeom>
          <a:ln>
            <a:noFill/>
          </a:ln>
          <a:effectLst>
            <a:outerShdw blurRad="190500" algn="tl" rotWithShape="0">
              <a:srgbClr val="000000">
                <a:alpha val="70000"/>
              </a:srgbClr>
            </a:outerShdw>
          </a:effectLst>
        </p:spPr>
      </p:pic>
      <p:sp>
        <p:nvSpPr>
          <p:cNvPr id="4" name="Rectangle 3">
            <a:extLst>
              <a:ext uri="{FF2B5EF4-FFF2-40B4-BE49-F238E27FC236}">
                <a16:creationId xmlns:a16="http://schemas.microsoft.com/office/drawing/2014/main" id="{C9CAC920-5C18-5655-5A63-60785FAED738}"/>
              </a:ext>
            </a:extLst>
          </p:cNvPr>
          <p:cNvSpPr/>
          <p:nvPr/>
        </p:nvSpPr>
        <p:spPr>
          <a:xfrm>
            <a:off x="1860331" y="3703635"/>
            <a:ext cx="264862" cy="23332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Tree>
    <p:extLst>
      <p:ext uri="{BB962C8B-B14F-4D97-AF65-F5344CB8AC3E}">
        <p14:creationId xmlns:p14="http://schemas.microsoft.com/office/powerpoint/2010/main" val="2294355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275625" cy="4716000"/>
          </a:xfrm>
          <a:prstGeom prst="rect">
            <a:avLst/>
          </a:prstGeom>
        </p:spPr>
        <p:txBody>
          <a:bodyPr/>
          <a:lstStyle/>
          <a:p>
            <a:pPr marL="228600" indent="-228600">
              <a:lnSpc>
                <a:spcPts val="2300"/>
              </a:lnSpc>
              <a:spcBef>
                <a:spcPts val="0"/>
              </a:spcBef>
              <a:spcAft>
                <a:spcPts val="600"/>
              </a:spcAft>
              <a:buFont typeface="Wingdings" pitchFamily="2" charset="2"/>
              <a:buChar char="§"/>
            </a:pPr>
            <a:r>
              <a:rPr lang="en-US" sz="2200"/>
              <a:t>Customer Approval</a:t>
            </a:r>
          </a:p>
          <a:p>
            <a:pPr marL="400050" lvl="1" indent="-169863">
              <a:lnSpc>
                <a:spcPts val="2000"/>
              </a:lnSpc>
              <a:spcBef>
                <a:spcPts val="0"/>
              </a:spcBef>
              <a:spcAft>
                <a:spcPts val="900"/>
              </a:spcAft>
            </a:pPr>
            <a:r>
              <a:rPr lang="en-US"/>
              <a:t>When your Catalog passes the network upload validation, your Customer is then notified to audit, validate and approve your Catalog. </a:t>
            </a:r>
          </a:p>
          <a:p>
            <a:pPr marL="400050" lvl="1" indent="-169863">
              <a:lnSpc>
                <a:spcPts val="2000"/>
              </a:lnSpc>
              <a:spcBef>
                <a:spcPts val="0"/>
              </a:spcBef>
              <a:spcAft>
                <a:spcPts val="900"/>
              </a:spcAft>
            </a:pPr>
            <a:r>
              <a:rPr lang="en-US"/>
              <a:t>Each Customer may have specific validation rules—and these rules may be more strict than the standard network rules. This means that your Catalog could pass the network validation, but fail the Customer-specific rules and be returned to you</a:t>
            </a:r>
          </a:p>
          <a:p>
            <a:pPr marL="400050" lvl="1" indent="-169863">
              <a:lnSpc>
                <a:spcPts val="1800"/>
              </a:lnSpc>
              <a:spcBef>
                <a:spcPts val="0"/>
              </a:spcBef>
              <a:spcAft>
                <a:spcPts val="600"/>
              </a:spcAft>
            </a:pPr>
            <a:r>
              <a:rPr lang="en-US" spc="-20"/>
              <a:t>If your Customer finds anything in your Catalog file that requires your attention, you will be notified by e-Mail</a:t>
            </a:r>
          </a:p>
          <a:p>
            <a:pPr marL="568325" lvl="2" indent="-165100">
              <a:lnSpc>
                <a:spcPts val="1600"/>
              </a:lnSpc>
              <a:spcBef>
                <a:spcPts val="0"/>
              </a:spcBef>
              <a:spcAft>
                <a:spcPts val="200"/>
              </a:spcAft>
              <a:buFont typeface="Wingdings" pitchFamily="2" charset="2"/>
              <a:buChar char="§"/>
            </a:pPr>
            <a:r>
              <a:rPr lang="en-US" sz="1400"/>
              <a:t>Corrections should be made to the original Excel file, then the corrected Catalog file needs to be uploaded to the network</a:t>
            </a:r>
          </a:p>
          <a:p>
            <a:pPr marL="568325" lvl="2" indent="-168275">
              <a:lnSpc>
                <a:spcPts val="1600"/>
              </a:lnSpc>
              <a:spcBef>
                <a:spcPts val="0"/>
              </a:spcBef>
              <a:spcAft>
                <a:spcPts val="400"/>
              </a:spcAft>
              <a:buFont typeface="Wingdings" pitchFamily="2" charset="2"/>
              <a:buChar char="§"/>
            </a:pPr>
            <a:r>
              <a:rPr lang="en-US" sz="1400"/>
              <a:t>Each Catalog must pass both the network validation, and the Customer audit before it can be loaded into the Customer’s buying application and be available for their Users</a:t>
            </a:r>
            <a:endParaRPr lang="en-US" sz="1400">
              <a:solidFill>
                <a:schemeClr val="bg2"/>
              </a:solidFill>
            </a:endParaRPr>
          </a:p>
          <a:p>
            <a:pPr marL="457200" lvl="1" indent="0">
              <a:lnSpc>
                <a:spcPts val="2300"/>
              </a:lnSpc>
              <a:spcBef>
                <a:spcPts val="0"/>
              </a:spcBef>
              <a:spcAft>
                <a:spcPts val="200"/>
              </a:spcAft>
              <a:buNone/>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lvl="1">
              <a:lnSpc>
                <a:spcPts val="2300"/>
              </a:lnSpc>
              <a:spcBef>
                <a:spcPts val="0"/>
              </a:spcBef>
              <a:spcAft>
                <a:spcPts val="200"/>
              </a:spcAft>
            </a:pPr>
            <a:endParaRPr lang="en-US" sz="2000"/>
          </a:p>
          <a:p>
            <a:pPr marL="457200" lvl="1" indent="0">
              <a:lnSpc>
                <a:spcPts val="2300"/>
              </a:lnSpc>
              <a:spcBef>
                <a:spcPts val="0"/>
              </a:spcBef>
              <a:spcAft>
                <a:spcPts val="200"/>
              </a:spcAft>
              <a:buNone/>
            </a:pPr>
            <a:endParaRPr lang="en-US" sz="2000"/>
          </a:p>
        </p:txBody>
      </p:sp>
      <p:sp>
        <p:nvSpPr>
          <p:cNvPr id="2" name="Title 1"/>
          <p:cNvSpPr>
            <a:spLocks noGrp="1"/>
          </p:cNvSpPr>
          <p:nvPr>
            <p:ph type="title"/>
          </p:nvPr>
        </p:nvSpPr>
        <p:spPr/>
        <p:txBody>
          <a:bodyPr/>
          <a:lstStyle/>
          <a:p>
            <a:r>
              <a:rPr lang="en-US" noProof="0"/>
              <a:t>Replacing Existing Catalogs</a:t>
            </a:r>
          </a:p>
        </p:txBody>
      </p:sp>
    </p:spTree>
    <p:extLst>
      <p:ext uri="{BB962C8B-B14F-4D97-AF65-F5344CB8AC3E}">
        <p14:creationId xmlns:p14="http://schemas.microsoft.com/office/powerpoint/2010/main" val="27098774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act information"/>
          <p:cNvSpPr>
            <a:spLocks noGrp="1"/>
          </p:cNvSpPr>
          <p:nvPr>
            <p:ph type="body" sz="quarter" idx="10"/>
          </p:nvPr>
        </p:nvSpPr>
        <p:spPr bwMode="gray"/>
        <p:txBody>
          <a:bodyPr/>
          <a:lstStyle/>
          <a:p>
            <a:pPr>
              <a:spcAft>
                <a:spcPts val="0"/>
              </a:spcAft>
            </a:pPr>
            <a:r>
              <a:rPr lang="en-US" dirty="0"/>
              <a:t>Celia Castro</a:t>
            </a:r>
          </a:p>
          <a:p>
            <a:pPr>
              <a:spcAft>
                <a:spcPts val="0"/>
              </a:spcAft>
            </a:pPr>
            <a:r>
              <a:rPr lang="en-US" dirty="0"/>
              <a:t>celia.castro@sap.com</a:t>
            </a:r>
          </a:p>
          <a:p>
            <a:pPr>
              <a:spcAft>
                <a:spcPts val="0"/>
              </a:spcAft>
            </a:pPr>
            <a:endParaRPr lang="en-US" dirty="0"/>
          </a:p>
          <a:p>
            <a:pPr>
              <a:spcAft>
                <a:spcPts val="0"/>
              </a:spcAft>
            </a:pPr>
            <a:endParaRPr lang="en-US" dirty="0"/>
          </a:p>
          <a:p>
            <a:pPr>
              <a:spcAft>
                <a:spcPts val="0"/>
              </a:spcAft>
            </a:pPr>
            <a:endParaRPr lang="en-US" dirty="0"/>
          </a:p>
          <a:p>
            <a:pPr>
              <a:spcAft>
                <a:spcPts val="0"/>
              </a:spcAft>
            </a:pPr>
            <a:endParaRPr lang="en-US" dirty="0"/>
          </a:p>
        </p:txBody>
      </p:sp>
      <p:sp>
        <p:nvSpPr>
          <p:cNvPr id="2" name="Thank you"/>
          <p:cNvSpPr>
            <a:spLocks noGrp="1"/>
          </p:cNvSpPr>
          <p:nvPr>
            <p:ph type="ctrTitle"/>
          </p:nvPr>
        </p:nvSpPr>
        <p:spPr bwMode="gray"/>
        <p:txBody>
          <a:bodyPr/>
          <a:lstStyle/>
          <a:p>
            <a:r>
              <a:rPr lang="en-US" dirty="0"/>
              <a:t>Thank you.</a:t>
            </a:r>
          </a:p>
        </p:txBody>
      </p:sp>
      <p:sp>
        <p:nvSpPr>
          <p:cNvPr id="5" name="TextBox 4"/>
          <p:cNvSpPr txBox="1"/>
          <p:nvPr/>
        </p:nvSpPr>
        <p:spPr>
          <a:xfrm>
            <a:off x="504000" y="6489040"/>
            <a:ext cx="639599" cy="107722"/>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7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CAT 118  (4/18)</a:t>
            </a:r>
          </a:p>
        </p:txBody>
      </p:sp>
    </p:spTree>
    <p:extLst>
      <p:ext uri="{BB962C8B-B14F-4D97-AF65-F5344CB8AC3E}">
        <p14:creationId xmlns:p14="http://schemas.microsoft.com/office/powerpoint/2010/main" val="37415162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40307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r"/>
            <a:r>
              <a:rPr lang="en-US" noProof="0" dirty="0">
                <a:latin typeface="+mj-lt"/>
              </a:rPr>
              <a:t>The CIF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
        <p:nvSpPr>
          <p:cNvPr id="5" name="Content Placeholder 2"/>
          <p:cNvSpPr txBox="1">
            <a:spLocks/>
          </p:cNvSpPr>
          <p:nvPr/>
        </p:nvSpPr>
        <p:spPr bwMode="gray">
          <a:xfrm>
            <a:off x="504001" y="1617663"/>
            <a:ext cx="11186476" cy="47180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b="0" dirty="0">
                <a:latin typeface="Arial" panose="020B0604020202020204" pitchFamily="34" charset="0"/>
              </a:rPr>
              <a:t>When creating a Catalog, follow these general Template rules:</a:t>
            </a:r>
          </a:p>
          <a:p>
            <a:pPr marL="514350" indent="-174625">
              <a:lnSpc>
                <a:spcPts val="2200"/>
              </a:lnSpc>
              <a:spcBef>
                <a:spcPts val="0"/>
              </a:spcBef>
              <a:spcAft>
                <a:spcPts val="1200"/>
              </a:spcAft>
              <a:buClr>
                <a:srgbClr val="FFC000"/>
              </a:buClr>
              <a:buFont typeface="Wingdings" panose="05000000000000000000" pitchFamily="2" charset="2"/>
              <a:buChar char="§"/>
            </a:pPr>
            <a:r>
              <a:rPr lang="en-US" sz="2000" b="0" dirty="0">
                <a:latin typeface="Arial" panose="020B0604020202020204" pitchFamily="34" charset="0"/>
                <a:cs typeface="Arial" panose="020B0604020202020204" pitchFamily="34" charset="0"/>
              </a:rPr>
              <a:t>Make sure all the cells are formatted in Excel as Text (right-click + Format Cells)</a:t>
            </a:r>
          </a:p>
          <a:p>
            <a:pPr marL="514350" indent="-174625">
              <a:lnSpc>
                <a:spcPts val="2200"/>
              </a:lnSpc>
              <a:spcBef>
                <a:spcPts val="0"/>
              </a:spcBef>
              <a:spcAft>
                <a:spcPts val="1200"/>
              </a:spcAft>
              <a:buClr>
                <a:srgbClr val="FFC000"/>
              </a:buClr>
              <a:buFont typeface="Wingdings" panose="05000000000000000000" pitchFamily="2" charset="2"/>
              <a:buChar char="§"/>
            </a:pPr>
            <a:r>
              <a:rPr lang="en-US" sz="2000" b="0" dirty="0">
                <a:latin typeface="Arial" panose="020B0604020202020204" pitchFamily="34" charset="0"/>
                <a:cs typeface="Arial" panose="020B0604020202020204" pitchFamily="34" charset="0"/>
              </a:rPr>
              <a:t>Do not create templates on your own</a:t>
            </a:r>
          </a:p>
          <a:p>
            <a:pPr marL="514350" indent="-174625">
              <a:lnSpc>
                <a:spcPts val="2200"/>
              </a:lnSpc>
              <a:spcBef>
                <a:spcPts val="0"/>
              </a:spcBef>
              <a:spcAft>
                <a:spcPts val="1200"/>
              </a:spcAft>
              <a:buClr>
                <a:srgbClr val="FFC000"/>
              </a:buClr>
              <a:buFont typeface="Wingdings" panose="05000000000000000000" pitchFamily="2" charset="2"/>
              <a:buChar char="§"/>
            </a:pPr>
            <a:r>
              <a:rPr lang="en-US" sz="2000" b="0" dirty="0">
                <a:latin typeface="Arial" panose="020B0604020202020204" pitchFamily="34" charset="0"/>
                <a:cs typeface="Arial" panose="020B0604020202020204" pitchFamily="34" charset="0"/>
              </a:rPr>
              <a:t>Only the blue </a:t>
            </a:r>
            <a:r>
              <a:rPr lang="en-US" sz="2000" dirty="0">
                <a:latin typeface="Arial" panose="020B0604020202020204" pitchFamily="34" charset="0"/>
                <a:cs typeface="Arial" panose="020B0604020202020204" pitchFamily="34" charset="0"/>
              </a:rPr>
              <a:t>Headers</a:t>
            </a:r>
            <a:r>
              <a:rPr lang="en-US" sz="2000" b="0" dirty="0">
                <a:latin typeface="Arial" panose="020B0604020202020204" pitchFamily="34" charset="0"/>
                <a:cs typeface="Arial" panose="020B0604020202020204" pitchFamily="34" charset="0"/>
              </a:rPr>
              <a:t> and </a:t>
            </a:r>
            <a:r>
              <a:rPr lang="en-US" sz="2000" dirty="0">
                <a:latin typeface="Arial" panose="020B0604020202020204" pitchFamily="34" charset="0"/>
                <a:cs typeface="Arial" panose="020B0604020202020204" pitchFamily="34" charset="0"/>
              </a:rPr>
              <a:t>Items</a:t>
            </a:r>
            <a:r>
              <a:rPr lang="en-US" sz="2000" b="0" dirty="0">
                <a:latin typeface="Arial" panose="020B0604020202020204" pitchFamily="34" charset="0"/>
                <a:cs typeface="Arial" panose="020B0604020202020204" pitchFamily="34" charset="0"/>
              </a:rPr>
              <a:t> sheets/tabs are required. All other sheets/tabs will be ignored while processing</a:t>
            </a:r>
          </a:p>
          <a:p>
            <a:pPr marL="514350" indent="-174625">
              <a:lnSpc>
                <a:spcPts val="2200"/>
              </a:lnSpc>
              <a:spcBef>
                <a:spcPts val="0"/>
              </a:spcBef>
              <a:spcAft>
                <a:spcPts val="1200"/>
              </a:spcAft>
              <a:buFont typeface="Wingdings" panose="05000000000000000000" pitchFamily="2" charset="2"/>
              <a:buChar char="§"/>
            </a:pPr>
            <a:r>
              <a:rPr lang="en-US" sz="2000" b="0" dirty="0">
                <a:latin typeface="Arial" panose="020B0604020202020204" pitchFamily="34" charset="0"/>
                <a:cs typeface="Arial" panose="020B0604020202020204" pitchFamily="34" charset="0"/>
              </a:rPr>
              <a:t>Remove the sample data provided in the template</a:t>
            </a:r>
          </a:p>
          <a:p>
            <a:pPr marL="514350" indent="-174625">
              <a:lnSpc>
                <a:spcPts val="2200"/>
              </a:lnSpc>
              <a:spcBef>
                <a:spcPts val="0"/>
              </a:spcBef>
              <a:spcAft>
                <a:spcPts val="1200"/>
              </a:spcAft>
              <a:buFont typeface="Wingdings" panose="05000000000000000000" pitchFamily="2" charset="2"/>
              <a:buChar char="§"/>
            </a:pPr>
            <a:r>
              <a:rPr lang="en-US" sz="2000" b="0" dirty="0">
                <a:latin typeface="Arial" panose="020B0604020202020204" pitchFamily="34" charset="0"/>
                <a:cs typeface="Arial" panose="020B0604020202020204" pitchFamily="34" charset="0"/>
              </a:rPr>
              <a:t>Populate data in the </a:t>
            </a:r>
            <a:r>
              <a:rPr lang="en-US" sz="2000" dirty="0">
                <a:latin typeface="Arial" panose="020B0604020202020204" pitchFamily="34" charset="0"/>
                <a:cs typeface="Arial" panose="020B0604020202020204" pitchFamily="34" charset="0"/>
              </a:rPr>
              <a:t>Header</a:t>
            </a:r>
            <a:r>
              <a:rPr lang="en-US" sz="2000" b="0" dirty="0">
                <a:latin typeface="Arial" panose="020B0604020202020204" pitchFamily="34" charset="0"/>
                <a:cs typeface="Arial" panose="020B0604020202020204" pitchFamily="34" charset="0"/>
              </a:rPr>
              <a:t> sheet/tab</a:t>
            </a:r>
          </a:p>
          <a:p>
            <a:pPr marL="514350" indent="-174625">
              <a:lnSpc>
                <a:spcPts val="2200"/>
              </a:lnSpc>
              <a:spcBef>
                <a:spcPts val="0"/>
              </a:spcBef>
              <a:spcAft>
                <a:spcPts val="1200"/>
              </a:spcAft>
              <a:buFont typeface="Wingdings" panose="05000000000000000000" pitchFamily="2" charset="2"/>
              <a:buChar char="§"/>
            </a:pPr>
            <a:r>
              <a:rPr lang="en-US" sz="2000" b="0" dirty="0">
                <a:latin typeface="Arial" panose="020B0604020202020204" pitchFamily="34" charset="0"/>
                <a:cs typeface="Arial" panose="020B0604020202020204" pitchFamily="34" charset="0"/>
              </a:rPr>
              <a:t>Populate data in the </a:t>
            </a:r>
            <a:r>
              <a:rPr lang="en-US" sz="2000" dirty="0">
                <a:latin typeface="Arial" panose="020B0604020202020204" pitchFamily="34" charset="0"/>
                <a:cs typeface="Arial" panose="020B0604020202020204" pitchFamily="34" charset="0"/>
              </a:rPr>
              <a:t>Items</a:t>
            </a:r>
            <a:r>
              <a:rPr lang="en-US" sz="2000" b="0" dirty="0">
                <a:latin typeface="Arial" panose="020B0604020202020204" pitchFamily="34" charset="0"/>
                <a:cs typeface="Arial" panose="020B0604020202020204" pitchFamily="34" charset="0"/>
              </a:rPr>
              <a:t> sheet/tab</a:t>
            </a:r>
          </a:p>
          <a:p>
            <a:pPr marL="514350" indent="-174625">
              <a:lnSpc>
                <a:spcPts val="2200"/>
              </a:lnSpc>
              <a:spcBef>
                <a:spcPts val="0"/>
              </a:spcBef>
              <a:spcAft>
                <a:spcPts val="1200"/>
              </a:spcAft>
              <a:buFont typeface="Wingdings" panose="05000000000000000000" pitchFamily="2" charset="2"/>
              <a:buChar char="§"/>
            </a:pPr>
            <a:r>
              <a:rPr lang="en-US" sz="2000" b="0" dirty="0">
                <a:latin typeface="Arial" panose="020B0604020202020204" pitchFamily="34" charset="0"/>
                <a:cs typeface="Arial" panose="020B0604020202020204" pitchFamily="34" charset="0"/>
              </a:rPr>
              <a:t>For some complex fields such as </a:t>
            </a:r>
            <a:r>
              <a:rPr lang="en-US" sz="2000" dirty="0" err="1">
                <a:latin typeface="Arial" panose="020B0604020202020204" pitchFamily="34" charset="0"/>
                <a:cs typeface="Arial" panose="020B0604020202020204" pitchFamily="34" charset="0"/>
              </a:rPr>
              <a:t>PriceConfiguration</a:t>
            </a:r>
            <a:r>
              <a:rPr lang="en-US" sz="2000" b="0" dirty="0">
                <a:latin typeface="Arial" panose="020B0604020202020204" pitchFamily="34" charset="0"/>
                <a:cs typeface="Arial" panose="020B0604020202020204" pitchFamily="34" charset="0"/>
              </a:rPr>
              <a:t> some of the sub-fields (</a:t>
            </a:r>
            <a:r>
              <a:rPr lang="en-US" sz="2000" b="0" dirty="0" err="1">
                <a:latin typeface="Arial" panose="020B0604020202020204" pitchFamily="34" charset="0"/>
                <a:cs typeface="Arial" panose="020B0604020202020204" pitchFamily="34" charset="0"/>
              </a:rPr>
              <a:t>e.g</a:t>
            </a:r>
            <a:r>
              <a:rPr lang="en-US" sz="2000" b="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Amount</a:t>
            </a:r>
            <a:r>
              <a:rPr lang="en-US" sz="2000" b="0" dirty="0">
                <a:latin typeface="Arial" panose="020B0604020202020204" pitchFamily="34" charset="0"/>
                <a:cs typeface="Arial" panose="020B0604020202020204" pitchFamily="34" charset="0"/>
              </a:rPr>
              <a:t>) may be required. These are indicated in Blue, and are only required if the parent field is present</a:t>
            </a:r>
          </a:p>
          <a:p>
            <a:endParaRPr lang="en-US" sz="2400" dirty="0">
              <a:latin typeface="Arial" panose="020B0604020202020204" pitchFamily="34" charset="0"/>
              <a:cs typeface="Arial" panose="020B0604020202020204" pitchFamily="34" charset="0"/>
            </a:endParaRPr>
          </a:p>
          <a:p>
            <a:pPr marL="171450" indent="-171450">
              <a:lnSpc>
                <a:spcPts val="1400"/>
              </a:lnSpc>
              <a:spcAft>
                <a:spcPts val="1000"/>
              </a:spcAft>
              <a:buClr>
                <a:srgbClr val="FFC000"/>
              </a:buClr>
              <a:buFont typeface="Wingdings" panose="05000000000000000000" pitchFamily="2" charset="2"/>
              <a:buChar char="§"/>
            </a:pPr>
            <a:endParaRPr lang="en-US" sz="2200" b="0" dirty="0">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2000"/>
              </a:spcBef>
              <a:spcAft>
                <a:spcPts val="1200"/>
              </a:spcAft>
            </a:pPr>
            <a:endParaRPr lang="en-US" sz="2200" b="0" kern="0" spc="-50" dirty="0">
              <a:solidFill>
                <a:srgbClr val="000000"/>
              </a:solidFill>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p:txBody>
      </p:sp>
    </p:spTree>
    <p:extLst>
      <p:ext uri="{BB962C8B-B14F-4D97-AF65-F5344CB8AC3E}">
        <p14:creationId xmlns:p14="http://schemas.microsoft.com/office/powerpoint/2010/main" val="794058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Creating a </a:t>
            </a:r>
            <a:r>
              <a:rPr lang="en-US" noProof="0" dirty="0">
                <a:solidFill>
                  <a:schemeClr val="accent1"/>
                </a:solidFill>
                <a:latin typeface="+mj-lt"/>
              </a:rPr>
              <a:t>CIF Catalog</a:t>
            </a:r>
          </a:p>
        </p:txBody>
      </p:sp>
    </p:spTree>
    <p:extLst>
      <p:ext uri="{BB962C8B-B14F-4D97-AF65-F5344CB8AC3E}">
        <p14:creationId xmlns:p14="http://schemas.microsoft.com/office/powerpoint/2010/main" val="69392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a:lstStyle/>
          <a:p>
            <a:pPr fontAlgn="base">
              <a:lnSpc>
                <a:spcPts val="2100"/>
              </a:lnSpc>
              <a:spcBef>
                <a:spcPts val="0"/>
              </a:spcBef>
              <a:spcAft>
                <a:spcPts val="600"/>
              </a:spcAft>
              <a:buClr>
                <a:srgbClr val="FFC000"/>
              </a:buClr>
              <a:buSzPct val="100000"/>
            </a:pPr>
            <a:r>
              <a:rPr lang="en-US" sz="2200" b="1" kern="0" dirty="0">
                <a:solidFill>
                  <a:schemeClr val="accent1"/>
                </a:solidFill>
              </a:rPr>
              <a:t>General Rules</a:t>
            </a:r>
          </a:p>
          <a:p>
            <a:pPr marL="461963" indent="-177800" fontAlgn="base">
              <a:lnSpc>
                <a:spcPts val="2200"/>
              </a:lnSpc>
              <a:spcBef>
                <a:spcPts val="0"/>
              </a:spcBef>
              <a:spcAft>
                <a:spcPts val="400"/>
              </a:spcAft>
              <a:buClr>
                <a:srgbClr val="FFC000"/>
              </a:buClr>
              <a:buSzPct val="100000"/>
              <a:buFont typeface="Wingdings" pitchFamily="2" charset="2"/>
              <a:buChar char="§"/>
            </a:pPr>
            <a:r>
              <a:rPr lang="en-US" b="0" kern="0" noProof="0" dirty="0">
                <a:solidFill>
                  <a:srgbClr val="000000"/>
                </a:solidFill>
              </a:rPr>
              <a:t>All fields marked “Required” must be populated </a:t>
            </a:r>
          </a:p>
          <a:p>
            <a:pPr marL="461963" indent="-177800" fontAlgn="base">
              <a:lnSpc>
                <a:spcPts val="2200"/>
              </a:lnSpc>
              <a:spcBef>
                <a:spcPts val="0"/>
              </a:spcBef>
              <a:spcAft>
                <a:spcPts val="400"/>
              </a:spcAft>
              <a:buClr>
                <a:srgbClr val="FFC000"/>
              </a:buClr>
              <a:buSzPct val="100000"/>
              <a:buFont typeface="Wingdings" pitchFamily="2" charset="2"/>
              <a:buChar char="§"/>
            </a:pPr>
            <a:r>
              <a:rPr lang="en-US" b="0" kern="0" noProof="0" dirty="0">
                <a:solidFill>
                  <a:srgbClr val="000000"/>
                </a:solidFill>
              </a:rPr>
              <a:t>Supplier Part Numbers must be unique per item</a:t>
            </a:r>
          </a:p>
          <a:p>
            <a:pPr marL="461963" indent="-177800" fontAlgn="base">
              <a:lnSpc>
                <a:spcPts val="2200"/>
              </a:lnSpc>
              <a:spcBef>
                <a:spcPts val="0"/>
              </a:spcBef>
              <a:spcAft>
                <a:spcPts val="1200"/>
              </a:spcAft>
              <a:buClr>
                <a:srgbClr val="FFC000"/>
              </a:buClr>
              <a:buSzPct val="100000"/>
              <a:buFont typeface="Wingdings" pitchFamily="2" charset="2"/>
              <a:buChar char="§"/>
            </a:pPr>
            <a:r>
              <a:rPr lang="en-US" b="0" kern="0" noProof="0" dirty="0">
                <a:solidFill>
                  <a:srgbClr val="000000"/>
                </a:solidFill>
              </a:rPr>
              <a:t>Commodity Codes must be assigned to each item</a:t>
            </a:r>
          </a:p>
          <a:p>
            <a:pPr fontAlgn="base">
              <a:lnSpc>
                <a:spcPts val="2100"/>
              </a:lnSpc>
              <a:spcBef>
                <a:spcPts val="0"/>
              </a:spcBef>
              <a:spcAft>
                <a:spcPts val="600"/>
              </a:spcAft>
              <a:buClr>
                <a:srgbClr val="FFC000"/>
              </a:buClr>
              <a:buSzPct val="100000"/>
            </a:pPr>
            <a:r>
              <a:rPr lang="en-US" sz="2200" b="1" kern="0" dirty="0">
                <a:solidFill>
                  <a:schemeClr val="accent1"/>
                </a:solidFill>
              </a:rPr>
              <a:t>Best Practices</a:t>
            </a:r>
          </a:p>
          <a:p>
            <a:pPr marL="461963" lvl="2" indent="-177800" fontAlgn="base">
              <a:lnSpc>
                <a:spcPts val="2200"/>
              </a:lnSpc>
              <a:spcBef>
                <a:spcPts val="0"/>
              </a:spcBef>
              <a:spcAft>
                <a:spcPts val="400"/>
              </a:spcAft>
              <a:buClr>
                <a:srgbClr val="FFC000"/>
              </a:buClr>
              <a:buFont typeface="Wingdings" panose="05000000000000000000" pitchFamily="2" charset="2"/>
              <a:buChar char="§"/>
            </a:pPr>
            <a:r>
              <a:rPr lang="en-US" sz="2000" kern="0" dirty="0">
                <a:solidFill>
                  <a:srgbClr val="000000"/>
                </a:solidFill>
              </a:rPr>
              <a:t>Data should be submitted in “Sentence case”—using both upper and lower case letters—not in </a:t>
            </a:r>
            <a:r>
              <a:rPr lang="en-US" sz="2000" b="0" kern="0" noProof="0" dirty="0">
                <a:solidFill>
                  <a:srgbClr val="000000"/>
                </a:solidFill>
              </a:rPr>
              <a:t>ALL CAPS </a:t>
            </a:r>
            <a:r>
              <a:rPr lang="en-US" sz="2000" kern="0" dirty="0">
                <a:solidFill>
                  <a:srgbClr val="000000"/>
                </a:solidFill>
              </a:rPr>
              <a:t>or all lower case text</a:t>
            </a:r>
          </a:p>
          <a:p>
            <a:pPr marL="461963" lvl="2" indent="-177800" fontAlgn="base">
              <a:lnSpc>
                <a:spcPts val="2200"/>
              </a:lnSpc>
              <a:spcBef>
                <a:spcPts val="0"/>
              </a:spcBef>
              <a:spcAft>
                <a:spcPts val="400"/>
              </a:spcAft>
              <a:buClr>
                <a:srgbClr val="FFC000"/>
              </a:buClr>
              <a:buFont typeface="Wingdings" panose="05000000000000000000" pitchFamily="2" charset="2"/>
              <a:buChar char="§"/>
            </a:pPr>
            <a:r>
              <a:rPr lang="en-US" sz="2000" kern="0" dirty="0">
                <a:solidFill>
                  <a:srgbClr val="000000"/>
                </a:solidFill>
              </a:rPr>
              <a:t>Abbreviations should be kept to a minimum—if you have the space, spell it out</a:t>
            </a:r>
          </a:p>
          <a:p>
            <a:pPr marL="461963" lvl="2" indent="-177800" fontAlgn="base">
              <a:lnSpc>
                <a:spcPts val="2200"/>
              </a:lnSpc>
              <a:spcBef>
                <a:spcPts val="0"/>
              </a:spcBef>
              <a:spcAft>
                <a:spcPts val="400"/>
              </a:spcAft>
              <a:buClr>
                <a:srgbClr val="FFC000"/>
              </a:buClr>
              <a:buFont typeface="Wingdings" panose="05000000000000000000" pitchFamily="2" charset="2"/>
              <a:buChar char="§"/>
            </a:pPr>
            <a:r>
              <a:rPr lang="en-US" sz="2000" kern="0" dirty="0">
                <a:solidFill>
                  <a:srgbClr val="000000"/>
                </a:solidFill>
              </a:rPr>
              <a:t>Be descriptive in the Description field—all the words are indexed for ease of finding the items</a:t>
            </a:r>
          </a:p>
          <a:p>
            <a:pPr marL="461963" lvl="2" indent="-177800" fontAlgn="base">
              <a:lnSpc>
                <a:spcPts val="2200"/>
              </a:lnSpc>
              <a:spcBef>
                <a:spcPts val="0"/>
              </a:spcBef>
              <a:spcAft>
                <a:spcPts val="400"/>
              </a:spcAft>
              <a:buClr>
                <a:srgbClr val="FFC000"/>
              </a:buClr>
              <a:buFont typeface="Wingdings" panose="05000000000000000000" pitchFamily="2" charset="2"/>
              <a:buChar char="§"/>
            </a:pPr>
            <a:r>
              <a:rPr lang="en-US" sz="2000" kern="0" dirty="0">
                <a:solidFill>
                  <a:srgbClr val="000000"/>
                </a:solidFill>
              </a:rPr>
              <a:t>Use different Short Names not just repeating a Description—it makes it easier for Users, and you get an additional 80 characters to describe your item</a:t>
            </a:r>
          </a:p>
          <a:p>
            <a:pPr marL="461963" lvl="2" indent="-177800" fontAlgn="base">
              <a:lnSpc>
                <a:spcPts val="2200"/>
              </a:lnSpc>
              <a:spcBef>
                <a:spcPts val="0"/>
              </a:spcBef>
              <a:spcAft>
                <a:spcPts val="400"/>
              </a:spcAft>
              <a:buClr>
                <a:srgbClr val="FFC000"/>
              </a:buClr>
              <a:buFont typeface="Wingdings" panose="05000000000000000000" pitchFamily="2" charset="2"/>
              <a:buChar char="§"/>
            </a:pPr>
            <a:r>
              <a:rPr lang="en-US" sz="2000" kern="0" dirty="0">
                <a:solidFill>
                  <a:srgbClr val="000000"/>
                </a:solidFill>
              </a:rPr>
              <a:t>Always include images</a:t>
            </a:r>
          </a:p>
          <a:p>
            <a:pPr fontAlgn="base">
              <a:lnSpc>
                <a:spcPts val="2300"/>
              </a:lnSpc>
              <a:spcBef>
                <a:spcPts val="0"/>
              </a:spcBef>
              <a:spcAft>
                <a:spcPts val="400"/>
              </a:spcAft>
              <a:buClr>
                <a:srgbClr val="FFC000"/>
              </a:buClr>
              <a:buSzPct val="100000"/>
            </a:pPr>
            <a:endParaRPr lang="en-US" sz="2200" kern="0" dirty="0">
              <a:solidFill>
                <a:srgbClr val="000000"/>
              </a:solidFill>
            </a:endParaRPr>
          </a:p>
        </p:txBody>
      </p:sp>
      <p:sp>
        <p:nvSpPr>
          <p:cNvPr id="3" name="Title 2"/>
          <p:cNvSpPr>
            <a:spLocks noGrp="1"/>
          </p:cNvSpPr>
          <p:nvPr>
            <p:ph type="title"/>
          </p:nvPr>
        </p:nvSpPr>
        <p:spPr/>
        <p:txBody>
          <a:bodyPr/>
          <a:lstStyle/>
          <a:p>
            <a:r>
              <a:rPr lang="en-US" noProof="0" dirty="0">
                <a:latin typeface="+mj-lt"/>
              </a:rPr>
              <a:t>Creating a CIF Catalog</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Tree>
    <p:extLst>
      <p:ext uri="{BB962C8B-B14F-4D97-AF65-F5344CB8AC3E}">
        <p14:creationId xmlns:p14="http://schemas.microsoft.com/office/powerpoint/2010/main" val="14460892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j-lt"/>
              </a:rPr>
              <a:t>Creating a CIF Catalog</a:t>
            </a:r>
          </a:p>
        </p:txBody>
      </p:sp>
      <p:sp>
        <p:nvSpPr>
          <p:cNvPr id="12" name="Content Placeholder 2"/>
          <p:cNvSpPr txBox="1">
            <a:spLocks/>
          </p:cNvSpPr>
          <p:nvPr/>
        </p:nvSpPr>
        <p:spPr>
          <a:xfrm>
            <a:off x="43554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dirty="0">
                <a:solidFill>
                  <a:schemeClr val="accent1"/>
                </a:solidFill>
                <a:latin typeface="Arial" panose="020B0604020202020204" pitchFamily="34" charset="0"/>
              </a:rPr>
              <a:t>The Header Tab</a:t>
            </a:r>
          </a:p>
        </p:txBody>
      </p:sp>
      <p:sp>
        <p:nvSpPr>
          <p:cNvPr id="13" name="Text Box 4"/>
          <p:cNvSpPr txBox="1">
            <a:spLocks noChangeArrowheads="1"/>
          </p:cNvSpPr>
          <p:nvPr/>
        </p:nvSpPr>
        <p:spPr bwMode="auto">
          <a:xfrm>
            <a:off x="6034307" y="2968702"/>
            <a:ext cx="5227418" cy="1733808"/>
          </a:xfrm>
          <a:prstGeom prst="rect">
            <a:avLst/>
          </a:prstGeom>
          <a:noFill/>
          <a:ln w="9525">
            <a:noFill/>
            <a:miter lim="800000"/>
            <a:headEnd/>
            <a:tailEnd type="none" w="lg" len="lg"/>
          </a:ln>
        </p:spPr>
        <p:txBody>
          <a:bodyPr wrap="square">
            <a:spAutoFit/>
          </a:bodyPr>
          <a:lstStyle/>
          <a:p>
            <a:pPr marL="115888" indent="-115888">
              <a:lnSpc>
                <a:spcPts val="1300"/>
              </a:lnSpc>
              <a:spcAft>
                <a:spcPts val="600"/>
              </a:spcAft>
              <a:buFont typeface="Wingdings" pitchFamily="2" charset="2"/>
              <a:buChar char="§"/>
              <a:defRPr/>
            </a:pPr>
            <a:r>
              <a:rPr lang="en-US" sz="1200" b="1" dirty="0">
                <a:latin typeface="Arial Narrow" panose="020B0606020202030204" pitchFamily="34" charset="0"/>
              </a:rPr>
              <a:t>CURRENCY— Mandatory- </a:t>
            </a:r>
            <a:r>
              <a:rPr lang="en-US" sz="1200" dirty="0">
                <a:latin typeface="Arial Narrow" panose="020B0606020202030204" pitchFamily="34" charset="0"/>
              </a:rPr>
              <a:t>Specifies the currency used for the prices. The value “USD” (United States Dollar) is here by default and can be changed to a difference currency:</a:t>
            </a:r>
          </a:p>
          <a:p>
            <a:pPr marL="660276" lvl="1" indent="-115888">
              <a:lnSpc>
                <a:spcPts val="1300"/>
              </a:lnSpc>
              <a:spcAft>
                <a:spcPts val="600"/>
              </a:spcAft>
              <a:buFont typeface="Wingdings" pitchFamily="2" charset="2"/>
              <a:buChar char="§"/>
              <a:defRPr/>
            </a:pPr>
            <a:r>
              <a:rPr lang="en-US" sz="1200" dirty="0">
                <a:latin typeface="Arial Narrow" panose="020B0606020202030204" pitchFamily="34" charset="0"/>
              </a:rPr>
              <a:t>Mexican Pesos MXN</a:t>
            </a:r>
          </a:p>
          <a:p>
            <a:pPr marL="660276" lvl="1" indent="-115888">
              <a:lnSpc>
                <a:spcPts val="1300"/>
              </a:lnSpc>
              <a:spcAft>
                <a:spcPts val="600"/>
              </a:spcAft>
              <a:buFont typeface="Wingdings" pitchFamily="2" charset="2"/>
              <a:buChar char="§"/>
              <a:defRPr/>
            </a:pPr>
            <a:r>
              <a:rPr lang="en-US" sz="1200" dirty="0">
                <a:latin typeface="Arial Narrow" panose="020B0606020202030204" pitchFamily="34" charset="0"/>
              </a:rPr>
              <a:t>Euros EUR</a:t>
            </a:r>
          </a:p>
          <a:p>
            <a:pPr marL="115888" lvl="1" indent="-115888">
              <a:lnSpc>
                <a:spcPts val="1300"/>
              </a:lnSpc>
              <a:spcAft>
                <a:spcPts val="600"/>
              </a:spcAft>
              <a:buFont typeface="Wingdings" pitchFamily="2" charset="2"/>
              <a:buChar char="§"/>
              <a:defRPr/>
            </a:pPr>
            <a:r>
              <a:rPr lang="en-US" sz="1200" b="1" dirty="0">
                <a:latin typeface="Arial Narrow" panose="020B0606020202030204" pitchFamily="34" charset="0"/>
              </a:rPr>
              <a:t>COMMENTS— Optional - </a:t>
            </a:r>
            <a:r>
              <a:rPr lang="fr-FR" sz="1200" dirty="0">
                <a:latin typeface="Arial Narrow" panose="020B0606020202030204" pitchFamily="34" charset="0"/>
              </a:rPr>
              <a:t>This </a:t>
            </a:r>
            <a:r>
              <a:rPr lang="fr-FR" sz="1200" dirty="0" err="1">
                <a:latin typeface="Arial Narrow" panose="020B0606020202030204" pitchFamily="34" charset="0"/>
              </a:rPr>
              <a:t>field</a:t>
            </a:r>
            <a:r>
              <a:rPr lang="fr-FR" sz="1200" dirty="0">
                <a:latin typeface="Arial Narrow" panose="020B0606020202030204" pitchFamily="34" charset="0"/>
              </a:rPr>
              <a:t> </a:t>
            </a:r>
            <a:r>
              <a:rPr lang="fr-FR" sz="1200" dirty="0" err="1">
                <a:latin typeface="Arial Narrow" panose="020B0606020202030204" pitchFamily="34" charset="0"/>
              </a:rPr>
              <a:t>is</a:t>
            </a:r>
            <a:r>
              <a:rPr lang="fr-FR" sz="1200" dirty="0">
                <a:latin typeface="Arial Narrow" panose="020B0606020202030204" pitchFamily="34" charset="0"/>
              </a:rPr>
              <a:t> </a:t>
            </a:r>
            <a:r>
              <a:rPr lang="fr-FR" sz="1200" dirty="0" err="1">
                <a:latin typeface="Arial Narrow" panose="020B0606020202030204" pitchFamily="34" charset="0"/>
              </a:rPr>
              <a:t>optional</a:t>
            </a:r>
            <a:r>
              <a:rPr lang="fr-FR" sz="1200" dirty="0">
                <a:latin typeface="Arial Narrow" panose="020B0606020202030204" pitchFamily="34" charset="0"/>
              </a:rPr>
              <a:t>, but </a:t>
            </a:r>
            <a:r>
              <a:rPr lang="fr-FR" sz="1200" dirty="0" err="1">
                <a:latin typeface="Arial Narrow" panose="020B0606020202030204" pitchFamily="34" charset="0"/>
              </a:rPr>
              <a:t>can</a:t>
            </a:r>
            <a:r>
              <a:rPr lang="fr-FR" sz="1200" dirty="0">
                <a:latin typeface="Arial Narrow" panose="020B0606020202030204" pitchFamily="34" charset="0"/>
              </a:rPr>
              <a:t> </a:t>
            </a:r>
            <a:r>
              <a:rPr lang="fr-FR" sz="1200" dirty="0" err="1">
                <a:latin typeface="Arial Narrow" panose="020B0606020202030204" pitchFamily="34" charset="0"/>
              </a:rPr>
              <a:t>be</a:t>
            </a:r>
            <a:r>
              <a:rPr lang="fr-FR" sz="1200" dirty="0">
                <a:latin typeface="Arial Narrow" panose="020B0606020202030204" pitchFamily="34" charset="0"/>
              </a:rPr>
              <a:t> </a:t>
            </a:r>
            <a:r>
              <a:rPr lang="fr-FR" sz="1200" dirty="0" err="1">
                <a:latin typeface="Arial Narrow" panose="020B0606020202030204" pitchFamily="34" charset="0"/>
              </a:rPr>
              <a:t>used</a:t>
            </a:r>
            <a:r>
              <a:rPr lang="fr-FR" sz="1200" dirty="0">
                <a:latin typeface="Arial Narrow" panose="020B0606020202030204" pitchFamily="34" charset="0"/>
              </a:rPr>
              <a:t> for </a:t>
            </a:r>
            <a:r>
              <a:rPr lang="fr-FR" sz="1200" dirty="0" err="1">
                <a:latin typeface="Arial Narrow" panose="020B0606020202030204" pitchFamily="34" charset="0"/>
              </a:rPr>
              <a:t>comments</a:t>
            </a:r>
            <a:r>
              <a:rPr lang="fr-FR" sz="1200" dirty="0">
                <a:latin typeface="Arial Narrow" panose="020B0606020202030204" pitchFamily="34" charset="0"/>
              </a:rPr>
              <a:t> </a:t>
            </a:r>
            <a:r>
              <a:rPr lang="fr-FR" sz="1200" dirty="0" err="1">
                <a:latin typeface="Arial Narrow" panose="020B0606020202030204" pitchFamily="34" charset="0"/>
              </a:rPr>
              <a:t>related</a:t>
            </a:r>
            <a:r>
              <a:rPr lang="fr-FR" sz="1200" dirty="0">
                <a:latin typeface="Arial Narrow" panose="020B0606020202030204" pitchFamily="34" charset="0"/>
              </a:rPr>
              <a:t> to </a:t>
            </a:r>
            <a:r>
              <a:rPr lang="fr-FR" sz="1200" dirty="0" err="1">
                <a:latin typeface="Arial Narrow" panose="020B0606020202030204" pitchFamily="34" charset="0"/>
              </a:rPr>
              <a:t>your</a:t>
            </a:r>
            <a:r>
              <a:rPr lang="fr-FR" sz="1200" dirty="0">
                <a:latin typeface="Arial Narrow" panose="020B0606020202030204" pitchFamily="34" charset="0"/>
              </a:rPr>
              <a:t> Catalog. It </a:t>
            </a:r>
            <a:r>
              <a:rPr lang="fr-FR" sz="1200" dirty="0" err="1">
                <a:latin typeface="Arial Narrow" panose="020B0606020202030204" pitchFamily="34" charset="0"/>
              </a:rPr>
              <a:t>is</a:t>
            </a:r>
            <a:r>
              <a:rPr lang="fr-FR" sz="1200" dirty="0">
                <a:latin typeface="Arial Narrow" panose="020B0606020202030204" pitchFamily="34" charset="0"/>
              </a:rPr>
              <a:t> a good place to enter the Supplier Name, the Customer Name and </a:t>
            </a:r>
            <a:r>
              <a:rPr lang="fr-FR" sz="1200" dirty="0" err="1">
                <a:latin typeface="Arial Narrow" panose="020B0606020202030204" pitchFamily="34" charset="0"/>
              </a:rPr>
              <a:t>Catalog</a:t>
            </a:r>
            <a:r>
              <a:rPr lang="fr-FR" sz="1200" dirty="0">
                <a:latin typeface="Arial Narrow" panose="020B0606020202030204" pitchFamily="34" charset="0"/>
              </a:rPr>
              <a:t> Name</a:t>
            </a:r>
          </a:p>
          <a:p>
            <a:pPr lvl="1">
              <a:lnSpc>
                <a:spcPts val="1300"/>
              </a:lnSpc>
              <a:spcAft>
                <a:spcPts val="400"/>
              </a:spcAft>
              <a:defRPr/>
            </a:pPr>
            <a:endParaRPr lang="fr-FR" sz="1200" dirty="0">
              <a:latin typeface="Arial Narrow" panose="020B0606020202030204" pitchFamily="34" charset="0"/>
            </a:endParaRPr>
          </a:p>
        </p:txBody>
      </p:sp>
      <p:sp>
        <p:nvSpPr>
          <p:cNvPr id="3" name="TextBox 2"/>
          <p:cNvSpPr txBox="1"/>
          <p:nvPr/>
        </p:nvSpPr>
        <p:spPr>
          <a:xfrm>
            <a:off x="5211763" y="5500188"/>
            <a:ext cx="6049962" cy="800219"/>
          </a:xfrm>
          <a:prstGeom prst="rect">
            <a:avLst/>
          </a:prstGeom>
          <a:noFill/>
        </p:spPr>
        <p:txBody>
          <a:bodyPr wrap="square" lIns="0" tIns="0" rIns="0" bIns="0" rtlCol="0">
            <a:spAutoFit/>
          </a:bodyPr>
          <a:lstStyle/>
          <a:p>
            <a:pPr>
              <a:lnSpc>
                <a:spcPts val="1300"/>
              </a:lnSpc>
              <a:spcAft>
                <a:spcPts val="400"/>
              </a:spcAft>
              <a:defRPr/>
            </a:pPr>
            <a:r>
              <a:rPr lang="fr-FR" sz="1200" i="1" dirty="0">
                <a:solidFill>
                  <a:srgbClr val="000000"/>
                </a:solidFill>
                <a:latin typeface="Arial Narrow" panose="020B0606020202030204" pitchFamily="34" charset="0"/>
              </a:rPr>
              <a:t>Note: </a:t>
            </a:r>
            <a:r>
              <a:rPr lang="en-US" sz="1200" dirty="0">
                <a:solidFill>
                  <a:srgbClr val="000000"/>
                </a:solidFill>
                <a:latin typeface="Arial Narrow" panose="020B0606020202030204" pitchFamily="34" charset="0"/>
              </a:rPr>
              <a:t>The </a:t>
            </a:r>
            <a:r>
              <a:rPr lang="en-US" sz="1200" b="1" dirty="0">
                <a:solidFill>
                  <a:srgbClr val="000000"/>
                </a:solidFill>
                <a:latin typeface="Arial Narrow" panose="020B0606020202030204" pitchFamily="34" charset="0"/>
              </a:rPr>
              <a:t>Header</a:t>
            </a:r>
            <a:r>
              <a:rPr lang="en-US" sz="1200" dirty="0">
                <a:solidFill>
                  <a:srgbClr val="000000"/>
                </a:solidFill>
                <a:latin typeface="Arial Narrow" panose="020B0606020202030204" pitchFamily="34" charset="0"/>
              </a:rPr>
              <a:t> contains information that applies to the entire file. Please leave all other information in the section without changing it.</a:t>
            </a:r>
          </a:p>
          <a:p>
            <a:pPr fontAlgn="base">
              <a:spcBef>
                <a:spcPct val="50000"/>
              </a:spcBef>
              <a:spcAft>
                <a:spcPct val="0"/>
              </a:spcAft>
              <a:buClr>
                <a:srgbClr val="F0AB00"/>
              </a:buClr>
              <a:buSzPct val="80000"/>
            </a:pPr>
            <a:endParaRPr lang="en-US" sz="1800" kern="0" dirty="0">
              <a:ea typeface="Arial Unicode MS" pitchFamily="34" charset="-128"/>
              <a:cs typeface="Arial Unicode MS" pitchFamily="34" charset="-128"/>
            </a:endParaRPr>
          </a:p>
        </p:txBody>
      </p:sp>
      <p:pic>
        <p:nvPicPr>
          <p:cNvPr id="7" name="Picture 6">
            <a:extLst>
              <a:ext uri="{FF2B5EF4-FFF2-40B4-BE49-F238E27FC236}">
                <a16:creationId xmlns:a16="http://schemas.microsoft.com/office/drawing/2014/main" id="{6AD29DE5-30DD-464A-9ADA-0ACA9A6090EC}"/>
              </a:ext>
            </a:extLst>
          </p:cNvPr>
          <p:cNvPicPr>
            <a:picLocks noChangeAspect="1"/>
          </p:cNvPicPr>
          <p:nvPr/>
        </p:nvPicPr>
        <p:blipFill>
          <a:blip r:embed="rId3"/>
          <a:stretch>
            <a:fillRect/>
          </a:stretch>
        </p:blipFill>
        <p:spPr>
          <a:xfrm>
            <a:off x="394190" y="3666158"/>
            <a:ext cx="5227418" cy="1272203"/>
          </a:xfrm>
          <a:prstGeom prst="rect">
            <a:avLst/>
          </a:prstGeom>
        </p:spPr>
      </p:pic>
    </p:spTree>
    <p:extLst>
      <p:ext uri="{BB962C8B-B14F-4D97-AF65-F5344CB8AC3E}">
        <p14:creationId xmlns:p14="http://schemas.microsoft.com/office/powerpoint/2010/main" val="2327155099"/>
      </p:ext>
    </p:extLst>
  </p:cSld>
  <p:clrMapOvr>
    <a:masterClrMapping/>
  </p:clrMapOvr>
</p:sld>
</file>

<file path=ppt/theme/theme1.xml><?xml version="1.0" encoding="utf-8"?>
<a:theme xmlns:a="http://schemas.openxmlformats.org/drawingml/2006/main" name="SAP Ariba 2018 16x9 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Ariba_2018_16x9_white.potx" id="{CBD80708-E09E-4D09-AE4E-D7E3F3CFE989}" vid="{A6473813-B9C9-4B9E-BCF8-1DA85456D4B2}"/>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ploymentStartDate xmlns="7A787389-7558-415B-81BF-C08206D935D6" xsi:nil="true"/>
    <SAP_x0020_Activate_x0020_Workstream xmlns="7A787389-7558-415B-81BF-C08206D935D6" xsi:nil="true"/>
    <SAP_x0020_Activate_x0020_Phase xmlns="7A787389-7558-415B-81BF-C08206D935D6" xsi:nil="true"/>
    <Region xmlns="7A787389-7558-415B-81BF-C08206D935D6" xsi:nil="true"/>
    <Solution xmlns="7A787389-7558-415B-81BF-C08206D935D6" xsi:nil="true"/>
    <CustomTag xmlns="7A787389-7558-415B-81BF-C08206D935D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A371D330B3C148B5D33548A47AB4F3" ma:contentTypeVersion="2" ma:contentTypeDescription="Create a new document." ma:contentTypeScope="" ma:versionID="97940e2857e96b0948e8ba62babddec9">
  <xsd:schema xmlns:xsd="http://www.w3.org/2001/XMLSchema" xmlns:xs="http://www.w3.org/2001/XMLSchema" xmlns:p="http://schemas.microsoft.com/office/2006/metadata/properties" xmlns:ns2="7A787389-7558-415B-81BF-C08206D935D6" xmlns:ns3="aa377506-530f-4d38-a904-aae4766f8a34" xmlns:ns4="c3523a0f-ac6d-4565-a766-e48f96ee1a21" xmlns:ns5="7a787389-7558-415b-81bf-c08206d935d6" targetNamespace="http://schemas.microsoft.com/office/2006/metadata/properties" ma:root="true" ma:fieldsID="83ab733bf0ceb85af2e9103e108807fb" ns2:_="" ns3:_="" ns4:_="" ns5:_="">
    <xsd:import namespace="7A787389-7558-415B-81BF-C08206D935D6"/>
    <xsd:import namespace="aa377506-530f-4d38-a904-aae4766f8a34"/>
    <xsd:import namespace="c3523a0f-ac6d-4565-a766-e48f96ee1a21"/>
    <xsd:import namespace="7a787389-7558-415b-81bf-c08206d935d6"/>
    <xsd:element name="properties">
      <xsd:complexType>
        <xsd:sequence>
          <xsd:element name="documentManagement">
            <xsd:complexType>
              <xsd:all>
                <xsd:element ref="ns2:Region" minOccurs="0"/>
                <xsd:element ref="ns2:Solution" minOccurs="0"/>
                <xsd:element ref="ns2:SAP_x0020_Activate_x0020_Phase" minOccurs="0"/>
                <xsd:element ref="ns2:SAP_x0020_Activate_x0020_Workstream" minOccurs="0"/>
                <xsd:element ref="ns2:MediaServiceMetadata" minOccurs="0"/>
                <xsd:element ref="ns2:MediaServiceFastMetadata" minOccurs="0"/>
                <xsd:element ref="ns2:DeploymentStartDate" minOccurs="0"/>
                <xsd:element ref="ns2:CustomTag" minOccurs="0"/>
                <xsd:element ref="ns3:SharedWithUsers" minOccurs="0"/>
                <xsd:element ref="ns4:SharedWithDetails" minOccurs="0"/>
                <xsd:element ref="ns5:MediaServiceSearchProperties" minOccurs="0"/>
                <xsd:element ref="ns5: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787389-7558-415B-81BF-C08206D935D6" elementFormDefault="qualified">
    <xsd:import namespace="http://schemas.microsoft.com/office/2006/documentManagement/types"/>
    <xsd:import namespace="http://schemas.microsoft.com/office/infopath/2007/PartnerControls"/>
    <xsd:element name="Region" ma:index="8" nillable="true" ma:displayName="Region" ma:internalName="Region">
      <xsd:complexType>
        <xsd:complexContent>
          <xsd:extension base="dms:MultiChoice">
            <xsd:sequence>
              <xsd:element name="Value" maxOccurs="unbounded" minOccurs="0" nillable="true">
                <xsd:simpleType>
                  <xsd:restriction base="dms:Choice">
                    <xsd:enumeration value="NA"/>
                    <xsd:enumeration value="EMEA/MEE"/>
                    <xsd:enumeration value="AFRICA"/>
                    <xsd:enumeration value="MENA"/>
                    <xsd:enumeration value="BRAZIL"/>
                    <xsd:enumeration value="LATAM"/>
                    <xsd:enumeration value="ANZ"/>
                    <xsd:enumeration value="JAPAN"/>
                    <xsd:enumeration value="KOREA"/>
                    <xsd:enumeration value="SE ASIA"/>
                    <xsd:enumeration value="CHINA"/>
                    <xsd:enumeration value="INDIA"/>
                  </xsd:restriction>
                </xsd:simpleType>
              </xsd:element>
            </xsd:sequence>
          </xsd:extension>
        </xsd:complexContent>
      </xsd:complexType>
    </xsd:element>
    <xsd:element name="Solution" ma:index="9" nillable="true" ma:displayName="Solution" ma:internalName="Solution">
      <xsd:complexType>
        <xsd:complexContent>
          <xsd:extension base="dms:MultiChoice">
            <xsd:sequence>
              <xsd:element name="Value" maxOccurs="unbounded" minOccurs="0" nillable="true">
                <xsd:simpleType>
                  <xsd:restriction base="dms:Choice">
                    <xsd:enumeration value="Procurement"/>
                    <xsd:enumeration value="Strategic Sourcing"/>
                    <xsd:enumeration value="Spend Analysis"/>
                    <xsd:enumeration value="Network Enablement"/>
                    <xsd:enumeration value="Supply Chain Collaboration"/>
                    <xsd:enumeration value="Payables"/>
                    <xsd:enumeration value="Invoice Conversion Services"/>
                    <xsd:enumeration value="Supplier Management"/>
                  </xsd:restriction>
                </xsd:simpleType>
              </xsd:element>
            </xsd:sequence>
          </xsd:extension>
        </xsd:complexContent>
      </xsd:complexType>
    </xsd:element>
    <xsd:element name="SAP_x0020_Activate_x0020_Phase" ma:index="10" nillable="true" ma:displayName="SAP Activate Phase" ma:internalName="SAP_x0020_Activate_x0020_Phase">
      <xsd:complexType>
        <xsd:complexContent>
          <xsd:extension base="dms:MultiChoice">
            <xsd:sequence>
              <xsd:element name="Value" maxOccurs="unbounded" minOccurs="0" nillable="true">
                <xsd:simpleType>
                  <xsd:restriction base="dms:Choice">
                    <xsd:enumeration value="Prepare"/>
                    <xsd:enumeration value="Explore"/>
                    <xsd:enumeration value="Realize"/>
                    <xsd:enumeration value="Deploy"/>
                    <xsd:enumeration value="Run"/>
                  </xsd:restriction>
                </xsd:simpleType>
              </xsd:element>
            </xsd:sequence>
          </xsd:extension>
        </xsd:complexContent>
      </xsd:complexType>
    </xsd:element>
    <xsd:element name="SAP_x0020_Activate_x0020_Workstream" ma:index="11" nillable="true" ma:displayName="SAP Activate Workstream" ma:internalName="SAP_x0020_Activate_x0020_Workstream">
      <xsd:complexType>
        <xsd:complexContent>
          <xsd:extension base="dms:MultiChoice">
            <xsd:sequence>
              <xsd:element name="Value" maxOccurs="unbounded" minOccurs="0" nillable="true">
                <xsd:simpleType>
                  <xsd:restriction base="dms:Choice">
                    <xsd:enumeration value="Project Management"/>
                    <xsd:enumeration value="Application: Solution Adoption"/>
                    <xsd:enumeration value="Application: Customer Team Enablement"/>
                    <xsd:enumeration value="Application: Design and Configuration"/>
                    <xsd:enumeration value="Application: Integration"/>
                    <xsd:enumeration value="Application: Testing"/>
                    <xsd:enumeration value="Custom Code Extensions"/>
                    <xsd:enumeration value="Technical Architecture and Infrastructure"/>
                    <xsd:enumeration value="System Data Migration"/>
                    <xsd:enumeration value="Transition to Operations"/>
                  </xsd:restriction>
                </xsd:simpleType>
              </xsd:element>
            </xsd:sequence>
          </xsd:extension>
        </xsd:complexContent>
      </xsd:complex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DeploymentStartDate" ma:index="14" nillable="true" ma:displayName="Deployment Start Date" ma:format="DateOnly" ma:indexed="true" ma:internalName="DeploymentStartDate">
      <xsd:simpleType>
        <xsd:restriction base="dms:DateTime"/>
      </xsd:simpleType>
    </xsd:element>
    <xsd:element name="CustomTag" ma:index="15" nillable="true" ma:displayName="Custom Tag" ma:indexed="true" ma:internalName="CustomTag">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377506-530f-4d38-a904-aae4766f8a3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3523a0f-ac6d-4565-a766-e48f96ee1a21" elementFormDefault="qualified">
    <xsd:import namespace="http://schemas.microsoft.com/office/2006/documentManagement/types"/>
    <xsd:import namespace="http://schemas.microsoft.com/office/infopath/2007/PartnerControls"/>
    <xsd:element name="SharedWithDetails" ma:index="17"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a787389-7558-415b-81bf-c08206d935d6" elementFormDefault="qualified">
    <xsd:import namespace="http://schemas.microsoft.com/office/2006/documentManagement/types"/>
    <xsd:import namespace="http://schemas.microsoft.com/office/infopath/2007/PartnerControls"/>
    <xsd:element name="MediaServiceSearchProperties" ma:index="18" nillable="true" ma:displayName="MediaServiceSearchProperties" ma:hidden="true" ma:internalName="MediaServiceSearchProperties"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7BD1FA-AF10-4D3B-BFDB-336BBC3CAB3C}">
  <ds:schemaRefs>
    <ds:schemaRef ds:uri="http://schemas.microsoft.com/office/2006/metadata/properties"/>
    <ds:schemaRef ds:uri="http://schemas.microsoft.com/office/infopath/2007/PartnerControls"/>
    <ds:schemaRef ds:uri="7A787389-7558-415B-81BF-C08206D935D6"/>
  </ds:schemaRefs>
</ds:datastoreItem>
</file>

<file path=customXml/itemProps2.xml><?xml version="1.0" encoding="utf-8"?>
<ds:datastoreItem xmlns:ds="http://schemas.openxmlformats.org/officeDocument/2006/customXml" ds:itemID="{63C68A5D-970D-4947-834F-C9A4C3DB62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A787389-7558-415B-81BF-C08206D935D6"/>
    <ds:schemaRef ds:uri="aa377506-530f-4d38-a904-aae4766f8a34"/>
    <ds:schemaRef ds:uri="c3523a0f-ac6d-4565-a766-e48f96ee1a21"/>
    <ds:schemaRef ds:uri="7a787389-7558-415b-81bf-c08206d935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F37EF9D-EADA-4E38-9ED7-A0948F0D69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ppt28D3.tmp</Template>
  <TotalTime>17767</TotalTime>
  <Words>4966</Words>
  <Application>Microsoft Office PowerPoint</Application>
  <PresentationFormat>Custom</PresentationFormat>
  <Paragraphs>615</Paragraphs>
  <Slides>53</Slides>
  <Notes>51</Notes>
  <HiddenSlides>1</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SAP Ariba 2018 16x9 white</vt:lpstr>
      <vt:lpstr>Creating and Publishing Static Catalogs for LAUSD</vt:lpstr>
      <vt:lpstr>The Catalog Template</vt:lpstr>
      <vt:lpstr>The Catalog Template</vt:lpstr>
      <vt:lpstr>The CIF Catalog Template</vt:lpstr>
      <vt:lpstr>The CIF Catalog Template</vt:lpstr>
      <vt:lpstr>The CIF Catalog Template</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The Catalog User Interface</vt:lpstr>
      <vt:lpstr>The Catalog Interface Item View</vt:lpstr>
      <vt:lpstr>The Catalog Interface Detail View</vt:lpstr>
      <vt:lpstr>Uploading and Publishing New Catalogs</vt:lpstr>
      <vt:lpstr>Uploading and Publishing New Catalogs</vt:lpstr>
      <vt:lpstr>Uploading and Publishing New Catalogs</vt:lpstr>
      <vt:lpstr>Uploading and Publishing New Catalogs</vt:lpstr>
      <vt:lpstr>Uploading and Publishing New Catalogs</vt:lpstr>
      <vt:lpstr>Uploading and Publishing New Catalogs</vt:lpstr>
      <vt:lpstr>Uploading and Publishing New Catalogs</vt:lpstr>
      <vt:lpstr>Uploading and Publishing New Catalogs</vt:lpstr>
      <vt:lpstr>Uploading and Publishing New Catalogs</vt:lpstr>
      <vt:lpstr>Uploading and Publishing New Catalogs</vt:lpstr>
      <vt:lpstr>Uploading and Publishing New Catalogs</vt:lpstr>
      <vt:lpstr>Uploading and Publishing New Catalogs</vt:lpstr>
      <vt:lpstr>Uploading and Publishing New Catalogs</vt:lpstr>
      <vt:lpstr>Replacing Existing Catalogs</vt:lpstr>
      <vt:lpstr>Replacing Existing Catalogs</vt:lpstr>
      <vt:lpstr>Replacing Existing Catalogs</vt:lpstr>
      <vt:lpstr>Replacing Existing PunchOut Catalogs</vt:lpstr>
      <vt:lpstr>Replacing Existing Catalogs</vt:lpstr>
      <vt:lpstr>Replacing Existing Catalogs</vt:lpstr>
      <vt:lpstr>Replacing Existing Catalogs</vt:lpstr>
      <vt:lpstr>Thank you.</vt:lpstr>
      <vt:lpstr>PowerPoint Presentation</vt:lpstr>
    </vt:vector>
  </TitlesOfParts>
  <Company>SAP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 and Here and Here</dc:title>
  <dc:creator>SAP SE</dc:creator>
  <cp:keywords>2018/16:9/white</cp:keywords>
  <cp:lastModifiedBy>Castro, Celia</cp:lastModifiedBy>
  <cp:revision>202</cp:revision>
  <cp:lastPrinted>2018-05-09T20:24:34Z</cp:lastPrinted>
  <dcterms:created xsi:type="dcterms:W3CDTF">2018-02-22T15:14:53Z</dcterms:created>
  <dcterms:modified xsi:type="dcterms:W3CDTF">2024-06-25T19:28:05Z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0x01010012A371D330B3C148B5D33548A47AB4F3</vt:lpwstr>
  </property>
</Properties>
</file>