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6"/>
    <p:sldMasterId id="2147483782" r:id="rId7"/>
  </p:sldMasterIdLst>
  <p:notesMasterIdLst>
    <p:notesMasterId r:id="rId23"/>
  </p:notesMasterIdLst>
  <p:handoutMasterIdLst>
    <p:handoutMasterId r:id="rId24"/>
  </p:handoutMasterIdLst>
  <p:sldIdLst>
    <p:sldId id="447" r:id="rId8"/>
    <p:sldId id="263" r:id="rId9"/>
    <p:sldId id="746" r:id="rId10"/>
    <p:sldId id="449" r:id="rId11"/>
    <p:sldId id="448" r:id="rId12"/>
    <p:sldId id="451" r:id="rId13"/>
    <p:sldId id="452" r:id="rId14"/>
    <p:sldId id="450" r:id="rId15"/>
    <p:sldId id="453" r:id="rId16"/>
    <p:sldId id="454" r:id="rId17"/>
    <p:sldId id="455" r:id="rId18"/>
    <p:sldId id="456" r:id="rId19"/>
    <p:sldId id="747" r:id="rId20"/>
    <p:sldId id="748" r:id="rId21"/>
    <p:sldId id="265" r:id="rId22"/>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195A"/>
    <a:srgbClr val="FF0000"/>
    <a:srgbClr val="0F46A7"/>
    <a:srgbClr val="970A82"/>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7BFC9-10D3-4DD5-8B0F-2C5954DE968D}" v="17" dt="2019-12-20T12:18:33.568"/>
    <p1510:client id="{528B1305-6053-4EEC-B765-CDE706A2104D}" v="98" dt="2020-01-08T06:53:03.015"/>
    <p1510:client id="{746ABA33-6200-28E0-4D00-61761F8F5C88}" v="395" dt="2020-01-08T06:19:24.323"/>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9" autoAdjust="0"/>
    <p:restoredTop sz="95701" autoAdjust="0"/>
  </p:normalViewPr>
  <p:slideViewPr>
    <p:cSldViewPr snapToGrid="0" showGuides="1">
      <p:cViewPr>
        <p:scale>
          <a:sx n="100" d="100"/>
          <a:sy n="100" d="100"/>
        </p:scale>
        <p:origin x="144" y="1288"/>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7" d="100"/>
          <a:sy n="97" d="100"/>
        </p:scale>
        <p:origin x="312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xmlns:a="http://schemas.openxmlformats.org/drawingml/2006/main" algn="ctr"/>
            <a:fld id="{47855BD9-AF71-426C-9B9B-B0E52B88852E}" type="slidenum">
              <a:rPr lang="de-DE" sz="1000" smtClean="0"/>
              <a:pPr algn="ctr"/>
              <a:t>‹#›</a:t>
            </a:fld>
            <a:endParaRPr xmlns:a="http://schemas.openxmlformats.org/drawingml/2006/main" lang="ja-JP"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pPr xmlns:a="http://schemas.openxmlformats.org/drawingml/2006/main"/>
            <a:fld id="{7D8C2C35-2B8A-446E-BEC0-FD36716C29AC}" type="slidenum">
              <a:rPr lang="de-DE" smtClean="0"/>
              <a:pPr/>
              <a:t>‹#›</a:t>
            </a:fld>
            <a:endParaRPr xmlns:a="http://schemas.openxmlformats.org/drawingml/2006/main" lang="ja-JP"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xmlns:a="http://schemas.openxmlformats.org/drawingml/2006/main"/>
            <a:fld id="{7D8C2C35-2B8A-446E-BEC0-FD36716C29AC}" type="slidenum">
              <a:rPr lang="de-DE" smtClean="0"/>
              <a:pPr/>
              <a:t>1</a:t>
            </a:fld>
            <a:endParaRPr xmlns:a="http://schemas.openxmlformats.org/drawingml/2006/main" lang="ja-JP" dirty="0"/>
          </a:p>
        </p:txBody>
      </p:sp>
    </p:spTree>
    <p:extLst>
      <p:ext uri="{BB962C8B-B14F-4D97-AF65-F5344CB8AC3E}">
        <p14:creationId xmlns:p14="http://schemas.microsoft.com/office/powerpoint/2010/main" val="2461065134"/>
      </p:ext>
    </p:extLst>
  </p:cSld>
  <p:clrMapOvr>
    <a:masterClrMapping/>
  </p:clrMapOvr>
</p:notes>
</file>

<file path=ppt/notesSlides/notesSlide10.xml><?xml version="1.0" encoding="utf-8"?>
<p:notes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1088776" rtl="0" eaLnBrk="1" fontAlgn="auto" latinLnBrk="0" hangingPunct="1">
              <a:lnSpc>
                <a:spcPct val="100000"/>
              </a:lnSpc>
              <a:spcBef>
                <a:spcPts val="0"/>
              </a:spcBef>
              <a:spcAft>
                <a:spcPts val="0"/>
              </a:spcAft>
              <a:buClrTx/>
              <a:buSzTx/>
              <a:buFontTx/>
              <a:buNone/>
              <a:tabLst/>
              <a:defRPr/>
            </a:pPr>
            <a:r>
              <a:rPr xmlns:a="http://schemas.openxmlformats.org/drawingml/2006/main" lang="ja-JP" sz="1200" baseline="0" dirty="0">
                <a:latin typeface="MS PGothic"/>
                <a:cs typeface="MS PGothic"/>
              </a:rPr>
              <a:t>* 新しいテキストボックス (新しいフローチャートやラベルなど) を作成する場合、[</a:t>
            </a:r>
            <a:r>
              <a:rPr xmlns:a="http://schemas.openxmlformats.org/drawingml/2006/main" lang="ja-JP" sz="1200" b="0" i="0" u="none" strike="noStrike" kern="1200" baseline="0" dirty="0">
                <a:solidFill>
                  <a:schemeClr val="tx1"/>
                </a:solidFill>
                <a:effectLst/>
                <a:latin typeface="MS PGothic"/>
                <a:cs typeface="MS PGothic"/>
              </a:rPr>
              <a:t>はみ出す場合だけ自動調整する</a:t>
            </a:r>
            <a:r>
              <a:rPr xmlns:a="http://schemas.openxmlformats.org/drawingml/2006/main" lang="ja-JP" sz="1200" baseline="0" dirty="0">
                <a:latin typeface="MS PGothic"/>
                <a:cs typeface="MS PGothic"/>
              </a:rPr>
              <a:t>] を選択してください。</a:t>
            </a:r>
            <a:r>
              <a:rPr xmlns:a="http://schemas.openxmlformats.org/drawingml/2006/main" lang="ja-JP" sz="1200" b="0" i="0" u="none" strike="noStrike" kern="1200" baseline="0" dirty="0">
                <a:solidFill>
                  <a:schemeClr val="tx1"/>
                </a:solidFill>
                <a:effectLst/>
                <a:latin typeface="MS PGothic"/>
                <a:cs typeface="MS PGothic"/>
              </a:rPr>
              <a:t>テキストボックスを右クリックし、[図形の書式設定] &gt; [テキストオプション] &gt; [テキストボックス] の順に選択します。</a:t>
            </a:r>
            <a:endParaRPr xmlns:a="http://schemas.openxmlformats.org/drawingml/2006/main" lang="ja-JP" sz="1200" baseline="0" dirty="0"/>
          </a:p>
        </p:txBody>
      </p:sp>
      <p:sp>
        <p:nvSpPr>
          <p:cNvPr id="4" name="Slide Number Placeholder 3"/>
          <p:cNvSpPr>
            <a:spLocks noGrp="1"/>
          </p:cNvSpPr>
          <p:nvPr>
            <p:ph type="sldNum" sz="quarter" idx="10"/>
          </p:nvPr>
        </p:nvSpPr>
        <p:spPr/>
        <p:txBody>
          <a:bodyPr/>
          <a:lstStyle/>
          <a:p>
            <a:pPr xmlns:a="http://schemas.openxmlformats.org/drawingml/2006/main"/>
            <a:fld id="{7D8C2C35-2B8A-446E-BEC0-FD36716C29AC}" type="slidenum">
              <a:rPr lang="de-DE" smtClean="0"/>
              <a:pPr/>
              <a:t>10</a:t>
            </a:fld>
            <a:endParaRPr xmlns:a="http://schemas.openxmlformats.org/drawingml/2006/main" lang="ja-JP" dirty="0"/>
          </a:p>
        </p:txBody>
      </p:sp>
    </p:spTree>
    <p:extLst>
      <p:ext uri="{BB962C8B-B14F-4D97-AF65-F5344CB8AC3E}">
        <p14:creationId xmlns:p14="http://schemas.microsoft.com/office/powerpoint/2010/main" val="3515653238"/>
      </p:ext>
    </p:extLst>
  </p:cSld>
  <p:clrMapOvr>
    <a:masterClrMapping/>
  </p:clrMapOvr>
</p:notes>
</file>

<file path=ppt/notesSlides/notesSlide11.xml><?xml version="1.0" encoding="utf-8"?>
<p:notes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1088776" rtl="0" eaLnBrk="1" fontAlgn="auto" latinLnBrk="0" hangingPunct="1">
              <a:lnSpc>
                <a:spcPct val="100000"/>
              </a:lnSpc>
              <a:spcBef>
                <a:spcPts val="0"/>
              </a:spcBef>
              <a:spcAft>
                <a:spcPts val="0"/>
              </a:spcAft>
              <a:buClrTx/>
              <a:buSzTx/>
              <a:buFontTx/>
              <a:buNone/>
              <a:tabLst/>
              <a:defRPr/>
            </a:pPr>
            <a:r>
              <a:rPr xmlns:a="http://schemas.openxmlformats.org/drawingml/2006/main" lang="ja-JP" sz="1200" baseline="0" dirty="0">
                <a:latin typeface="MS PGothic"/>
                <a:cs typeface="MS PGothic"/>
              </a:rPr>
              <a:t>* 新しいテキストボックス (新しいフローチャートやラベルなど) を作成する場合、[</a:t>
            </a:r>
            <a:r>
              <a:rPr xmlns:a="http://schemas.openxmlformats.org/drawingml/2006/main" lang="ja-JP" sz="1200" b="0" i="0" u="none" strike="noStrike" kern="1200" baseline="0" dirty="0">
                <a:solidFill>
                  <a:schemeClr val="tx1"/>
                </a:solidFill>
                <a:effectLst/>
                <a:latin typeface="MS PGothic"/>
                <a:cs typeface="MS PGothic"/>
              </a:rPr>
              <a:t>はみ出す場合だけ自動調整する</a:t>
            </a:r>
            <a:r>
              <a:rPr xmlns:a="http://schemas.openxmlformats.org/drawingml/2006/main" lang="ja-JP" sz="1200" baseline="0" dirty="0">
                <a:latin typeface="MS PGothic"/>
                <a:cs typeface="MS PGothic"/>
              </a:rPr>
              <a:t>] を選択してください。</a:t>
            </a:r>
            <a:r>
              <a:rPr xmlns:a="http://schemas.openxmlformats.org/drawingml/2006/main" lang="ja-JP" sz="1200" b="0" i="0" u="none" strike="noStrike" kern="1200" baseline="0" dirty="0">
                <a:solidFill>
                  <a:schemeClr val="tx1"/>
                </a:solidFill>
                <a:effectLst/>
                <a:latin typeface="MS PGothic"/>
                <a:cs typeface="MS PGothic"/>
              </a:rPr>
              <a:t>テキストボックスを右クリックし、[図形の書式設定] &gt; [テキストオプション] &gt; [テキストボックス] の順に選択します。</a:t>
            </a:r>
            <a:endParaRPr xmlns:a="http://schemas.openxmlformats.org/drawingml/2006/main" lang="ja-JP" sz="1200" baseline="0" dirty="0"/>
          </a:p>
        </p:txBody>
      </p:sp>
      <p:sp>
        <p:nvSpPr>
          <p:cNvPr id="4" name="Slide Number Placeholder 3"/>
          <p:cNvSpPr>
            <a:spLocks noGrp="1"/>
          </p:cNvSpPr>
          <p:nvPr>
            <p:ph type="sldNum" sz="quarter" idx="10"/>
          </p:nvPr>
        </p:nvSpPr>
        <p:spPr/>
        <p:txBody>
          <a:bodyPr/>
          <a:lstStyle/>
          <a:p>
            <a:pPr xmlns:a="http://schemas.openxmlformats.org/drawingml/2006/main"/>
            <a:fld id="{7D8C2C35-2B8A-446E-BEC0-FD36716C29AC}" type="slidenum">
              <a:rPr lang="de-DE" smtClean="0"/>
              <a:pPr/>
              <a:t>11</a:t>
            </a:fld>
            <a:endParaRPr xmlns:a="http://schemas.openxmlformats.org/drawingml/2006/main" lang="ja-JP" dirty="0"/>
          </a:p>
        </p:txBody>
      </p:sp>
    </p:spTree>
    <p:extLst>
      <p:ext uri="{BB962C8B-B14F-4D97-AF65-F5344CB8AC3E}">
        <p14:creationId xmlns:p14="http://schemas.microsoft.com/office/powerpoint/2010/main" val="2563159550"/>
      </p:ext>
    </p:extLst>
  </p:cSld>
  <p:clrMapOvr>
    <a:masterClrMapping/>
  </p:clrMapOvr>
</p:notes>
</file>

<file path=ppt/notesSlides/notesSlide12.xml><?xml version="1.0" encoding="utf-8"?>
<p:notes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1088776" rtl="0" eaLnBrk="1" fontAlgn="auto" latinLnBrk="0" hangingPunct="1">
              <a:lnSpc>
                <a:spcPct val="100000"/>
              </a:lnSpc>
              <a:spcBef>
                <a:spcPts val="0"/>
              </a:spcBef>
              <a:spcAft>
                <a:spcPts val="0"/>
              </a:spcAft>
              <a:buClrTx/>
              <a:buSzTx/>
              <a:buFontTx/>
              <a:buNone/>
              <a:tabLst/>
              <a:defRPr/>
            </a:pPr>
            <a:r>
              <a:rPr xmlns:a="http://schemas.openxmlformats.org/drawingml/2006/main" lang="ja-JP" sz="1200" baseline="0" dirty="0">
                <a:latin typeface="MS PGothic"/>
                <a:cs typeface="MS PGothic"/>
              </a:rPr>
              <a:t>* 新しいテキストボックス (新しいフローチャートやラベルなど) を作成する場合、[</a:t>
            </a:r>
            <a:r>
              <a:rPr xmlns:a="http://schemas.openxmlformats.org/drawingml/2006/main" lang="ja-JP" sz="1200" b="0" i="0" u="none" strike="noStrike" kern="1200" baseline="0" dirty="0">
                <a:solidFill>
                  <a:schemeClr val="tx1"/>
                </a:solidFill>
                <a:effectLst/>
                <a:latin typeface="MS PGothic"/>
                <a:cs typeface="MS PGothic"/>
              </a:rPr>
              <a:t>はみ出す場合だけ自動調整する</a:t>
            </a:r>
            <a:r>
              <a:rPr xmlns:a="http://schemas.openxmlformats.org/drawingml/2006/main" lang="ja-JP" sz="1200" baseline="0" dirty="0">
                <a:latin typeface="MS PGothic"/>
                <a:cs typeface="MS PGothic"/>
              </a:rPr>
              <a:t>] を選択してください。</a:t>
            </a:r>
            <a:r>
              <a:rPr xmlns:a="http://schemas.openxmlformats.org/drawingml/2006/main" lang="ja-JP" sz="1200" b="0" i="0" u="none" strike="noStrike" kern="1200" baseline="0" dirty="0">
                <a:solidFill>
                  <a:schemeClr val="tx1"/>
                </a:solidFill>
                <a:effectLst/>
                <a:latin typeface="MS PGothic"/>
                <a:cs typeface="MS PGothic"/>
              </a:rPr>
              <a:t>テキストボックスを右クリックし、[図形の書式設定] &gt; [テキストオプション] &gt; [テキストボックス] の順に選択します。</a:t>
            </a:r>
            <a:endParaRPr xmlns:a="http://schemas.openxmlformats.org/drawingml/2006/main" lang="ja-JP" sz="1200" baseline="0" dirty="0"/>
          </a:p>
        </p:txBody>
      </p:sp>
      <p:sp>
        <p:nvSpPr>
          <p:cNvPr id="4" name="Slide Number Placeholder 3"/>
          <p:cNvSpPr>
            <a:spLocks noGrp="1"/>
          </p:cNvSpPr>
          <p:nvPr>
            <p:ph type="sldNum" sz="quarter" idx="10"/>
          </p:nvPr>
        </p:nvSpPr>
        <p:spPr/>
        <p:txBody>
          <a:bodyPr/>
          <a:lstStyle/>
          <a:p>
            <a:pPr xmlns:a="http://schemas.openxmlformats.org/drawingml/2006/main"/>
            <a:fld id="{7D8C2C35-2B8A-446E-BEC0-FD36716C29AC}" type="slidenum">
              <a:rPr lang="de-DE" smtClean="0"/>
              <a:pPr/>
              <a:t>12</a:t>
            </a:fld>
            <a:endParaRPr xmlns:a="http://schemas.openxmlformats.org/drawingml/2006/main" lang="ja-JP" dirty="0"/>
          </a:p>
        </p:txBody>
      </p:sp>
    </p:spTree>
    <p:extLst>
      <p:ext uri="{BB962C8B-B14F-4D97-AF65-F5344CB8AC3E}">
        <p14:creationId xmlns:p14="http://schemas.microsoft.com/office/powerpoint/2010/main" val="2711311193"/>
      </p:ext>
    </p:extLst>
  </p:cSld>
  <p:clrMapOvr>
    <a:masterClrMapping/>
  </p:clrMapOvr>
</p:notes>
</file>

<file path=ppt/notesSlides/notesSlide13.xml><?xml version="1.0" encoding="utf-8"?>
<p:notes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1088776" rtl="0" eaLnBrk="1" fontAlgn="auto" latinLnBrk="0" hangingPunct="1">
              <a:lnSpc>
                <a:spcPct val="100000"/>
              </a:lnSpc>
              <a:spcBef>
                <a:spcPts val="0"/>
              </a:spcBef>
              <a:spcAft>
                <a:spcPts val="0"/>
              </a:spcAft>
              <a:buClrTx/>
              <a:buSzTx/>
              <a:buFontTx/>
              <a:buNone/>
              <a:tabLst/>
              <a:defRPr/>
            </a:pPr>
            <a:r>
              <a:rPr xmlns:a="http://schemas.openxmlformats.org/drawingml/2006/main" lang="ja-JP" sz="1200" baseline="0" dirty="0">
                <a:latin typeface="MS PGothic"/>
                <a:cs typeface="MS PGothic"/>
              </a:rPr>
              <a:t>* 新しいテキストボックス (新しいフローチャートやラベルなど) を作成する場合、[</a:t>
            </a:r>
            <a:r>
              <a:rPr xmlns:a="http://schemas.openxmlformats.org/drawingml/2006/main" lang="ja-JP" sz="1200" b="0" i="0" u="none" strike="noStrike" kern="1200" baseline="0" dirty="0">
                <a:solidFill>
                  <a:schemeClr val="tx1"/>
                </a:solidFill>
                <a:effectLst/>
                <a:latin typeface="MS PGothic"/>
                <a:cs typeface="MS PGothic"/>
              </a:rPr>
              <a:t>はみ出す場合だけ自動調整する</a:t>
            </a:r>
            <a:r>
              <a:rPr xmlns:a="http://schemas.openxmlformats.org/drawingml/2006/main" lang="ja-JP" sz="1200" baseline="0" dirty="0">
                <a:latin typeface="MS PGothic"/>
                <a:cs typeface="MS PGothic"/>
              </a:rPr>
              <a:t>] を選択してください。</a:t>
            </a:r>
            <a:r>
              <a:rPr xmlns:a="http://schemas.openxmlformats.org/drawingml/2006/main" lang="ja-JP" sz="1200" b="0" i="0" u="none" strike="noStrike" kern="1200" baseline="0" dirty="0">
                <a:solidFill>
                  <a:schemeClr val="tx1"/>
                </a:solidFill>
                <a:effectLst/>
                <a:latin typeface="MS PGothic"/>
                <a:cs typeface="MS PGothic"/>
              </a:rPr>
              <a:t>テキストボックスを右クリックし、[図形の書式設定] &gt; [テキストオプション] &gt; [テキストボックス] の順に選択します。</a:t>
            </a:r>
            <a:endParaRPr xmlns:a="http://schemas.openxmlformats.org/drawingml/2006/main" lang="ja-JP" sz="1200" baseline="0" dirty="0"/>
          </a:p>
        </p:txBody>
      </p:sp>
      <p:sp>
        <p:nvSpPr>
          <p:cNvPr id="4" name="Slide Number Placeholder 3"/>
          <p:cNvSpPr>
            <a:spLocks noGrp="1"/>
          </p:cNvSpPr>
          <p:nvPr>
            <p:ph type="sldNum" sz="quarter" idx="10"/>
          </p:nvPr>
        </p:nvSpPr>
        <p:spPr/>
        <p:txBody>
          <a:bodyPr/>
          <a:lstStyle/>
          <a:p>
            <a:pPr xmlns:a="http://schemas.openxmlformats.org/drawingml/2006/main"/>
            <a:fld id="{7D8C2C35-2B8A-446E-BEC0-FD36716C29AC}" type="slidenum">
              <a:rPr lang="de-DE" smtClean="0"/>
              <a:pPr/>
              <a:t>13</a:t>
            </a:fld>
            <a:endParaRPr xmlns:a="http://schemas.openxmlformats.org/drawingml/2006/main" lang="ja-JP" dirty="0"/>
          </a:p>
        </p:txBody>
      </p:sp>
    </p:spTree>
    <p:extLst>
      <p:ext uri="{BB962C8B-B14F-4D97-AF65-F5344CB8AC3E}">
        <p14:creationId xmlns:p14="http://schemas.microsoft.com/office/powerpoint/2010/main" val="464106921"/>
      </p:ext>
    </p:extLst>
  </p:cSld>
  <p:clrMapOvr>
    <a:masterClrMapping/>
  </p:clrMapOvr>
</p:notes>
</file>

<file path=ppt/notesSlides/notesSlide14.xml><?xml version="1.0" encoding="utf-8"?>
<p:notes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1088776" rtl="0" eaLnBrk="1" fontAlgn="auto" latinLnBrk="0" hangingPunct="1">
              <a:lnSpc>
                <a:spcPct val="100000"/>
              </a:lnSpc>
              <a:spcBef>
                <a:spcPts val="0"/>
              </a:spcBef>
              <a:spcAft>
                <a:spcPts val="0"/>
              </a:spcAft>
              <a:buClrTx/>
              <a:buSzTx/>
              <a:buFontTx/>
              <a:buNone/>
              <a:tabLst/>
              <a:defRPr/>
            </a:pPr>
            <a:r>
              <a:rPr xmlns:a="http://schemas.openxmlformats.org/drawingml/2006/main" lang="ja-JP" sz="1200" baseline="0" dirty="0">
                <a:latin typeface="MS PGothic"/>
                <a:cs typeface="MS PGothic"/>
              </a:rPr>
              <a:t>* 新しいテキストボックス (新しいフローチャートやラベルなど) を作成する場合、[</a:t>
            </a:r>
            <a:r>
              <a:rPr xmlns:a="http://schemas.openxmlformats.org/drawingml/2006/main" lang="ja-JP" sz="1200" b="0" i="0" u="none" strike="noStrike" kern="1200" baseline="0" dirty="0">
                <a:solidFill>
                  <a:schemeClr val="tx1"/>
                </a:solidFill>
                <a:effectLst/>
                <a:latin typeface="MS PGothic"/>
                <a:cs typeface="MS PGothic"/>
              </a:rPr>
              <a:t>はみ出す場合だけ自動調整する</a:t>
            </a:r>
            <a:r>
              <a:rPr xmlns:a="http://schemas.openxmlformats.org/drawingml/2006/main" lang="ja-JP" sz="1200" baseline="0" dirty="0">
                <a:latin typeface="MS PGothic"/>
                <a:cs typeface="MS PGothic"/>
              </a:rPr>
              <a:t>] を選択してください。</a:t>
            </a:r>
            <a:r>
              <a:rPr xmlns:a="http://schemas.openxmlformats.org/drawingml/2006/main" lang="ja-JP" sz="1200" b="0" i="0" u="none" strike="noStrike" kern="1200" baseline="0" dirty="0">
                <a:solidFill>
                  <a:schemeClr val="tx1"/>
                </a:solidFill>
                <a:effectLst/>
                <a:latin typeface="MS PGothic"/>
                <a:cs typeface="MS PGothic"/>
              </a:rPr>
              <a:t>テキストボックスを右クリックし、[図形の書式設定] &gt; [テキストオプション] &gt; [テキストボックス] の順に選択します。</a:t>
            </a:r>
            <a:endParaRPr xmlns:a="http://schemas.openxmlformats.org/drawingml/2006/main" lang="ja-JP" sz="1200" baseline="0" dirty="0"/>
          </a:p>
        </p:txBody>
      </p:sp>
      <p:sp>
        <p:nvSpPr>
          <p:cNvPr id="4" name="Slide Number Placeholder 3"/>
          <p:cNvSpPr>
            <a:spLocks noGrp="1"/>
          </p:cNvSpPr>
          <p:nvPr>
            <p:ph type="sldNum" sz="quarter" idx="10"/>
          </p:nvPr>
        </p:nvSpPr>
        <p:spPr/>
        <p:txBody>
          <a:bodyPr/>
          <a:lstStyle/>
          <a:p>
            <a:pPr xmlns:a="http://schemas.openxmlformats.org/drawingml/2006/main"/>
            <a:fld id="{7D8C2C35-2B8A-446E-BEC0-FD36716C29AC}" type="slidenum">
              <a:rPr lang="de-DE" smtClean="0"/>
              <a:pPr/>
              <a:t>14</a:t>
            </a:fld>
            <a:endParaRPr xmlns:a="http://schemas.openxmlformats.org/drawingml/2006/main" lang="ja-JP" dirty="0"/>
          </a:p>
        </p:txBody>
      </p:sp>
    </p:spTree>
    <p:extLst>
      <p:ext uri="{BB962C8B-B14F-4D97-AF65-F5344CB8AC3E}">
        <p14:creationId xmlns:p14="http://schemas.microsoft.com/office/powerpoint/2010/main" val="914908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15</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44264309"/>
      </p:ext>
    </p:extLst>
  </p:cSld>
  <p:clrMapOvr>
    <a:masterClrMapping/>
  </p:clrMapOvr>
</p:notes>
</file>

<file path=ppt/notesSlides/notesSlide2.xml><?xml version="1.0" encoding="utf-8"?>
<p:notes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1088776" rtl="0" eaLnBrk="1" fontAlgn="auto" latinLnBrk="0" hangingPunct="1">
              <a:lnSpc>
                <a:spcPct val="100000"/>
              </a:lnSpc>
              <a:spcBef>
                <a:spcPts val="0"/>
              </a:spcBef>
              <a:spcAft>
                <a:spcPts val="0"/>
              </a:spcAft>
              <a:buClrTx/>
              <a:buSzTx/>
              <a:buFontTx/>
              <a:buNone/>
              <a:tabLst/>
              <a:defRPr/>
            </a:pPr>
            <a:r>
              <a:rPr xmlns:a="http://schemas.openxmlformats.org/drawingml/2006/main" lang="ja-JP" sz="1200" baseline="0" dirty="0">
                <a:latin typeface="MS PGothic"/>
                <a:cs typeface="MS PGothic"/>
              </a:rPr>
              <a:t>* 新しいテキストボックス (新しいフローチャートやラベルなど) を作成する場合、[</a:t>
            </a:r>
            <a:r>
              <a:rPr xmlns:a="http://schemas.openxmlformats.org/drawingml/2006/main" lang="ja-JP" sz="1200" b="0" i="0" u="none" strike="noStrike" kern="1200" baseline="0" dirty="0">
                <a:solidFill>
                  <a:schemeClr val="tx1"/>
                </a:solidFill>
                <a:effectLst/>
                <a:latin typeface="MS PGothic"/>
                <a:cs typeface="MS PGothic"/>
              </a:rPr>
              <a:t>はみ出す場合だけ自動調整する</a:t>
            </a:r>
            <a:r>
              <a:rPr xmlns:a="http://schemas.openxmlformats.org/drawingml/2006/main" lang="ja-JP" sz="1200" baseline="0" dirty="0">
                <a:latin typeface="MS PGothic"/>
                <a:cs typeface="MS PGothic"/>
              </a:rPr>
              <a:t>] を選択してください。</a:t>
            </a:r>
            <a:r>
              <a:rPr xmlns:a="http://schemas.openxmlformats.org/drawingml/2006/main" lang="ja-JP" sz="1200" b="0" i="0" u="none" strike="noStrike" kern="1200" baseline="0" dirty="0">
                <a:solidFill>
                  <a:schemeClr val="tx1"/>
                </a:solidFill>
                <a:effectLst/>
                <a:latin typeface="MS PGothic"/>
                <a:cs typeface="MS PGothic"/>
              </a:rPr>
              <a:t>テキストボックスを右クリックし、[図形の書式設定] &gt; [テキストオプション] &gt; [テキストボックス] の順に選択します。</a:t>
            </a:r>
            <a:endParaRPr xmlns:a="http://schemas.openxmlformats.org/drawingml/2006/main" lang="ja-JP" sz="1200" baseline="0" dirty="0"/>
          </a:p>
        </p:txBody>
      </p:sp>
      <p:sp>
        <p:nvSpPr>
          <p:cNvPr id="4" name="Slide Number Placeholder 3"/>
          <p:cNvSpPr>
            <a:spLocks noGrp="1"/>
          </p:cNvSpPr>
          <p:nvPr>
            <p:ph type="sldNum" sz="quarter" idx="10"/>
          </p:nvPr>
        </p:nvSpPr>
        <p:spPr/>
        <p:txBody>
          <a:bodyPr/>
          <a:lstStyle/>
          <a:p>
            <a:pPr xmlns:a="http://schemas.openxmlformats.org/drawingml/2006/main"/>
            <a:fld id="{7D8C2C35-2B8A-446E-BEC0-FD36716C29AC}" type="slidenum">
              <a:rPr lang="de-DE" smtClean="0"/>
              <a:pPr/>
              <a:t>2</a:t>
            </a:fld>
            <a:endParaRPr xmlns:a="http://schemas.openxmlformats.org/drawingml/2006/main" lang="ja-JP" dirty="0"/>
          </a:p>
        </p:txBody>
      </p:sp>
    </p:spTree>
    <p:extLst>
      <p:ext uri="{BB962C8B-B14F-4D97-AF65-F5344CB8AC3E}">
        <p14:creationId xmlns:p14="http://schemas.microsoft.com/office/powerpoint/2010/main" val="558154817"/>
      </p:ext>
    </p:extLst>
  </p:cSld>
  <p:clrMapOvr>
    <a:masterClrMapping/>
  </p:clrMapOvr>
</p:notes>
</file>

<file path=ppt/notesSlides/notesSlide3.xml><?xml version="1.0" encoding="utf-8"?>
<p:notes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1088776" rtl="0" eaLnBrk="1" fontAlgn="auto" latinLnBrk="0" hangingPunct="1">
              <a:lnSpc>
                <a:spcPct val="100000"/>
              </a:lnSpc>
              <a:spcBef>
                <a:spcPts val="0"/>
              </a:spcBef>
              <a:spcAft>
                <a:spcPts val="0"/>
              </a:spcAft>
              <a:buClrTx/>
              <a:buSzTx/>
              <a:buFontTx/>
              <a:buNone/>
              <a:tabLst/>
              <a:defRPr/>
            </a:pPr>
            <a:r>
              <a:rPr xmlns:a="http://schemas.openxmlformats.org/drawingml/2006/main" lang="ja-JP" sz="1200" baseline="0" dirty="0">
                <a:latin typeface="MS PGothic"/>
                <a:cs typeface="MS PGothic"/>
              </a:rPr>
              <a:t>* 新しいテキストボックス (新しいフローチャートやラベルなど) を作成する場合、[</a:t>
            </a:r>
            <a:r>
              <a:rPr xmlns:a="http://schemas.openxmlformats.org/drawingml/2006/main" lang="ja-JP" sz="1200" b="0" i="0" u="none" strike="noStrike" kern="1200" baseline="0" dirty="0">
                <a:solidFill>
                  <a:schemeClr val="tx1"/>
                </a:solidFill>
                <a:effectLst/>
                <a:latin typeface="MS PGothic"/>
                <a:cs typeface="MS PGothic"/>
              </a:rPr>
              <a:t>はみ出す場合だけ自動調整する</a:t>
            </a:r>
            <a:r>
              <a:rPr xmlns:a="http://schemas.openxmlformats.org/drawingml/2006/main" lang="ja-JP" sz="1200" baseline="0" dirty="0">
                <a:latin typeface="MS PGothic"/>
                <a:cs typeface="MS PGothic"/>
              </a:rPr>
              <a:t>] を選択してください。</a:t>
            </a:r>
            <a:r>
              <a:rPr xmlns:a="http://schemas.openxmlformats.org/drawingml/2006/main" lang="ja-JP" sz="1200" b="0" i="0" u="none" strike="noStrike" kern="1200" baseline="0" dirty="0">
                <a:solidFill>
                  <a:schemeClr val="tx1"/>
                </a:solidFill>
                <a:effectLst/>
                <a:latin typeface="MS PGothic"/>
                <a:cs typeface="MS PGothic"/>
              </a:rPr>
              <a:t>テキストボックスを右クリックし、[図形の書式設定] &gt; [テキストオプション] &gt; [テキストボックス] の順に選択します。</a:t>
            </a:r>
            <a:endParaRPr xmlns:a="http://schemas.openxmlformats.org/drawingml/2006/main" lang="ja-JP" sz="1200" baseline="0" dirty="0"/>
          </a:p>
        </p:txBody>
      </p:sp>
      <p:sp>
        <p:nvSpPr>
          <p:cNvPr id="4" name="Slide Number Placeholder 3"/>
          <p:cNvSpPr>
            <a:spLocks noGrp="1"/>
          </p:cNvSpPr>
          <p:nvPr>
            <p:ph type="sldNum" sz="quarter" idx="10"/>
          </p:nvPr>
        </p:nvSpPr>
        <p:spPr/>
        <p:txBody>
          <a:bodyPr/>
          <a:lstStyle/>
          <a:p>
            <a:pPr xmlns:a="http://schemas.openxmlformats.org/drawingml/2006/main"/>
            <a:fld id="{7D8C2C35-2B8A-446E-BEC0-FD36716C29AC}" type="slidenum">
              <a:rPr lang="de-DE" smtClean="0"/>
              <a:pPr/>
              <a:t>3</a:t>
            </a:fld>
            <a:endParaRPr xmlns:a="http://schemas.openxmlformats.org/drawingml/2006/main" lang="ja-JP" dirty="0"/>
          </a:p>
        </p:txBody>
      </p:sp>
    </p:spTree>
    <p:extLst>
      <p:ext uri="{BB962C8B-B14F-4D97-AF65-F5344CB8AC3E}">
        <p14:creationId xmlns:p14="http://schemas.microsoft.com/office/powerpoint/2010/main" val="2616741632"/>
      </p:ext>
    </p:extLst>
  </p:cSld>
  <p:clrMapOvr>
    <a:masterClrMapping/>
  </p:clrMapOvr>
</p:notes>
</file>

<file path=ppt/notesSlides/notesSlide4.xml><?xml version="1.0" encoding="utf-8"?>
<p:notes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1088776" rtl="0" eaLnBrk="1" fontAlgn="auto" latinLnBrk="0" hangingPunct="1">
              <a:lnSpc>
                <a:spcPct val="100000"/>
              </a:lnSpc>
              <a:spcBef>
                <a:spcPts val="0"/>
              </a:spcBef>
              <a:spcAft>
                <a:spcPts val="0"/>
              </a:spcAft>
              <a:buClrTx/>
              <a:buSzTx/>
              <a:buFontTx/>
              <a:buNone/>
              <a:tabLst/>
              <a:defRPr/>
            </a:pPr>
            <a:r>
              <a:rPr xmlns:a="http://schemas.openxmlformats.org/drawingml/2006/main" lang="ja-JP" sz="1200" baseline="0" dirty="0">
                <a:latin typeface="MS PGothic"/>
                <a:cs typeface="MS PGothic"/>
              </a:rPr>
              <a:t>* 新しいテキストボックス (新しいフローチャートやラベルなど) を作成する場合、[</a:t>
            </a:r>
            <a:r>
              <a:rPr xmlns:a="http://schemas.openxmlformats.org/drawingml/2006/main" lang="ja-JP" sz="1200" b="0" i="0" u="none" strike="noStrike" kern="1200" baseline="0" dirty="0">
                <a:solidFill>
                  <a:schemeClr val="tx1"/>
                </a:solidFill>
                <a:effectLst/>
                <a:latin typeface="MS PGothic"/>
                <a:cs typeface="MS PGothic"/>
              </a:rPr>
              <a:t>はみ出す場合だけ自動調整する</a:t>
            </a:r>
            <a:r>
              <a:rPr xmlns:a="http://schemas.openxmlformats.org/drawingml/2006/main" lang="ja-JP" sz="1200" baseline="0" dirty="0">
                <a:latin typeface="MS PGothic"/>
                <a:cs typeface="MS PGothic"/>
              </a:rPr>
              <a:t>] を選択してください。</a:t>
            </a:r>
            <a:r>
              <a:rPr xmlns:a="http://schemas.openxmlformats.org/drawingml/2006/main" lang="ja-JP" sz="1200" b="0" i="0" u="none" strike="noStrike" kern="1200" baseline="0" dirty="0">
                <a:solidFill>
                  <a:schemeClr val="tx1"/>
                </a:solidFill>
                <a:effectLst/>
                <a:latin typeface="MS PGothic"/>
                <a:cs typeface="MS PGothic"/>
              </a:rPr>
              <a:t>テキストボックスを右クリックし、[図形の書式設定] &gt; [テキストオプション] &gt; [テキストボックス] の順に選択します。</a:t>
            </a:r>
            <a:endParaRPr xmlns:a="http://schemas.openxmlformats.org/drawingml/2006/main" lang="ja-JP" sz="1200" baseline="0" dirty="0"/>
          </a:p>
        </p:txBody>
      </p:sp>
      <p:sp>
        <p:nvSpPr>
          <p:cNvPr id="4" name="Slide Number Placeholder 3"/>
          <p:cNvSpPr>
            <a:spLocks noGrp="1"/>
          </p:cNvSpPr>
          <p:nvPr>
            <p:ph type="sldNum" sz="quarter" idx="10"/>
          </p:nvPr>
        </p:nvSpPr>
        <p:spPr/>
        <p:txBody>
          <a:bodyPr/>
          <a:lstStyle/>
          <a:p>
            <a:pPr xmlns:a="http://schemas.openxmlformats.org/drawingml/2006/main"/>
            <a:fld id="{7D8C2C35-2B8A-446E-BEC0-FD36716C29AC}" type="slidenum">
              <a:rPr lang="de-DE" smtClean="0"/>
              <a:pPr/>
              <a:t>4</a:t>
            </a:fld>
            <a:endParaRPr xmlns:a="http://schemas.openxmlformats.org/drawingml/2006/main" lang="ja-JP" dirty="0"/>
          </a:p>
        </p:txBody>
      </p:sp>
    </p:spTree>
    <p:extLst>
      <p:ext uri="{BB962C8B-B14F-4D97-AF65-F5344CB8AC3E}">
        <p14:creationId xmlns:p14="http://schemas.microsoft.com/office/powerpoint/2010/main" val="1141831892"/>
      </p:ext>
    </p:extLst>
  </p:cSld>
  <p:clrMapOvr>
    <a:masterClrMapping/>
  </p:clrMapOvr>
</p:notes>
</file>

<file path=ppt/notesSlides/notesSlide5.xml><?xml version="1.0" encoding="utf-8"?>
<p:notes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1088776" rtl="0" eaLnBrk="1" fontAlgn="auto" latinLnBrk="0" hangingPunct="1">
              <a:lnSpc>
                <a:spcPct val="100000"/>
              </a:lnSpc>
              <a:spcBef>
                <a:spcPts val="0"/>
              </a:spcBef>
              <a:spcAft>
                <a:spcPts val="0"/>
              </a:spcAft>
              <a:buClrTx/>
              <a:buSzTx/>
              <a:buFontTx/>
              <a:buNone/>
              <a:tabLst/>
              <a:defRPr/>
            </a:pPr>
            <a:r>
              <a:rPr xmlns:a="http://schemas.openxmlformats.org/drawingml/2006/main" lang="ja-JP" sz="1200" baseline="0" dirty="0">
                <a:latin typeface="MS PGothic"/>
                <a:cs typeface="MS PGothic"/>
              </a:rPr>
              <a:t>* 新しいテキストボックス (新しいフローチャートやラベルなど) を作成する場合、[</a:t>
            </a:r>
            <a:r>
              <a:rPr xmlns:a="http://schemas.openxmlformats.org/drawingml/2006/main" lang="ja-JP" sz="1200" b="0" i="0" u="none" strike="noStrike" kern="1200" baseline="0" dirty="0">
                <a:solidFill>
                  <a:schemeClr val="tx1"/>
                </a:solidFill>
                <a:effectLst/>
                <a:latin typeface="MS PGothic"/>
                <a:cs typeface="MS PGothic"/>
              </a:rPr>
              <a:t>はみ出す場合だけ自動調整する</a:t>
            </a:r>
            <a:r>
              <a:rPr xmlns:a="http://schemas.openxmlformats.org/drawingml/2006/main" lang="ja-JP" sz="1200" baseline="0" dirty="0">
                <a:latin typeface="MS PGothic"/>
                <a:cs typeface="MS PGothic"/>
              </a:rPr>
              <a:t>] を選択してください。</a:t>
            </a:r>
            <a:r>
              <a:rPr xmlns:a="http://schemas.openxmlformats.org/drawingml/2006/main" lang="ja-JP" sz="1200" b="0" i="0" u="none" strike="noStrike" kern="1200" baseline="0" dirty="0">
                <a:solidFill>
                  <a:schemeClr val="tx1"/>
                </a:solidFill>
                <a:effectLst/>
                <a:latin typeface="MS PGothic"/>
                <a:cs typeface="MS PGothic"/>
              </a:rPr>
              <a:t>テキストボックスを右クリックし、[図形の書式設定] &gt; [テキストオプション] &gt; [テキストボックス] の順に選択します。</a:t>
            </a:r>
            <a:endParaRPr xmlns:a="http://schemas.openxmlformats.org/drawingml/2006/main" lang="ja-JP" sz="1200" baseline="0" dirty="0"/>
          </a:p>
        </p:txBody>
      </p:sp>
      <p:sp>
        <p:nvSpPr>
          <p:cNvPr id="4" name="Slide Number Placeholder 3"/>
          <p:cNvSpPr>
            <a:spLocks noGrp="1"/>
          </p:cNvSpPr>
          <p:nvPr>
            <p:ph type="sldNum" sz="quarter" idx="10"/>
          </p:nvPr>
        </p:nvSpPr>
        <p:spPr/>
        <p:txBody>
          <a:bodyPr/>
          <a:lstStyle/>
          <a:p>
            <a:pPr xmlns:a="http://schemas.openxmlformats.org/drawingml/2006/main"/>
            <a:fld id="{7D8C2C35-2B8A-446E-BEC0-FD36716C29AC}" type="slidenum">
              <a:rPr lang="de-DE" smtClean="0"/>
              <a:pPr/>
              <a:t>5</a:t>
            </a:fld>
            <a:endParaRPr xmlns:a="http://schemas.openxmlformats.org/drawingml/2006/main" lang="ja-JP" dirty="0"/>
          </a:p>
        </p:txBody>
      </p:sp>
    </p:spTree>
    <p:extLst>
      <p:ext uri="{BB962C8B-B14F-4D97-AF65-F5344CB8AC3E}">
        <p14:creationId xmlns:p14="http://schemas.microsoft.com/office/powerpoint/2010/main" val="2389850173"/>
      </p:ext>
    </p:extLst>
  </p:cSld>
  <p:clrMapOvr>
    <a:masterClrMapping/>
  </p:clrMapOvr>
</p:notes>
</file>

<file path=ppt/notesSlides/notesSlide6.xml><?xml version="1.0" encoding="utf-8"?>
<p:notes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1088776" rtl="0" eaLnBrk="1" fontAlgn="auto" latinLnBrk="0" hangingPunct="1">
              <a:lnSpc>
                <a:spcPct val="100000"/>
              </a:lnSpc>
              <a:spcBef>
                <a:spcPts val="0"/>
              </a:spcBef>
              <a:spcAft>
                <a:spcPts val="0"/>
              </a:spcAft>
              <a:buClrTx/>
              <a:buSzTx/>
              <a:buFontTx/>
              <a:buNone/>
              <a:tabLst/>
              <a:defRPr/>
            </a:pPr>
            <a:r>
              <a:rPr xmlns:a="http://schemas.openxmlformats.org/drawingml/2006/main" lang="ja-JP" sz="1200" baseline="0" dirty="0">
                <a:latin typeface="MS PGothic"/>
                <a:cs typeface="MS PGothic"/>
              </a:rPr>
              <a:t>* 新しいテキストボックス (新しいフローチャートやラベルなど) を作成する場合、[</a:t>
            </a:r>
            <a:r>
              <a:rPr xmlns:a="http://schemas.openxmlformats.org/drawingml/2006/main" lang="ja-JP" sz="1200" b="0" i="0" u="none" strike="noStrike" kern="1200" baseline="0" dirty="0">
                <a:solidFill>
                  <a:schemeClr val="tx1"/>
                </a:solidFill>
                <a:effectLst/>
                <a:latin typeface="MS PGothic"/>
                <a:cs typeface="MS PGothic"/>
              </a:rPr>
              <a:t>はみ出す場合だけ自動調整する</a:t>
            </a:r>
            <a:r>
              <a:rPr xmlns:a="http://schemas.openxmlformats.org/drawingml/2006/main" lang="ja-JP" sz="1200" baseline="0" dirty="0">
                <a:latin typeface="MS PGothic"/>
                <a:cs typeface="MS PGothic"/>
              </a:rPr>
              <a:t>] を選択してください。</a:t>
            </a:r>
            <a:r>
              <a:rPr xmlns:a="http://schemas.openxmlformats.org/drawingml/2006/main" lang="ja-JP" sz="1200" b="0" i="0" u="none" strike="noStrike" kern="1200" baseline="0" dirty="0">
                <a:solidFill>
                  <a:schemeClr val="tx1"/>
                </a:solidFill>
                <a:effectLst/>
                <a:latin typeface="MS PGothic"/>
                <a:cs typeface="MS PGothic"/>
              </a:rPr>
              <a:t>テキストボックスを右クリックし、[図形の書式設定] &gt; [テキストオプション] &gt; [テキストボックス] の順に選択します。</a:t>
            </a:r>
            <a:endParaRPr xmlns:a="http://schemas.openxmlformats.org/drawingml/2006/main" lang="ja-JP" sz="1200" baseline="0" dirty="0"/>
          </a:p>
        </p:txBody>
      </p:sp>
      <p:sp>
        <p:nvSpPr>
          <p:cNvPr id="4" name="Slide Number Placeholder 3"/>
          <p:cNvSpPr>
            <a:spLocks noGrp="1"/>
          </p:cNvSpPr>
          <p:nvPr>
            <p:ph type="sldNum" sz="quarter" idx="10"/>
          </p:nvPr>
        </p:nvSpPr>
        <p:spPr/>
        <p:txBody>
          <a:bodyPr/>
          <a:lstStyle/>
          <a:p>
            <a:pPr xmlns:a="http://schemas.openxmlformats.org/drawingml/2006/main"/>
            <a:fld id="{7D8C2C35-2B8A-446E-BEC0-FD36716C29AC}" type="slidenum">
              <a:rPr lang="de-DE" smtClean="0"/>
              <a:pPr/>
              <a:t>6</a:t>
            </a:fld>
            <a:endParaRPr xmlns:a="http://schemas.openxmlformats.org/drawingml/2006/main" lang="ja-JP" dirty="0"/>
          </a:p>
        </p:txBody>
      </p:sp>
    </p:spTree>
    <p:extLst>
      <p:ext uri="{BB962C8B-B14F-4D97-AF65-F5344CB8AC3E}">
        <p14:creationId xmlns:p14="http://schemas.microsoft.com/office/powerpoint/2010/main" val="4048905909"/>
      </p:ext>
    </p:extLst>
  </p:cSld>
  <p:clrMapOvr>
    <a:masterClrMapping/>
  </p:clrMapOvr>
</p:notes>
</file>

<file path=ppt/notesSlides/notesSlide7.xml><?xml version="1.0" encoding="utf-8"?>
<p:notes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1088776" rtl="0" eaLnBrk="1" fontAlgn="auto" latinLnBrk="0" hangingPunct="1">
              <a:lnSpc>
                <a:spcPct val="100000"/>
              </a:lnSpc>
              <a:spcBef>
                <a:spcPts val="0"/>
              </a:spcBef>
              <a:spcAft>
                <a:spcPts val="0"/>
              </a:spcAft>
              <a:buClrTx/>
              <a:buSzTx/>
              <a:buFontTx/>
              <a:buNone/>
              <a:tabLst/>
              <a:defRPr/>
            </a:pPr>
            <a:r>
              <a:rPr xmlns:a="http://schemas.openxmlformats.org/drawingml/2006/main" lang="ja-JP" sz="1200" baseline="0" dirty="0">
                <a:latin typeface="MS PGothic"/>
                <a:cs typeface="MS PGothic"/>
              </a:rPr>
              <a:t>* 新しいテキストボックス (新しいフローチャートやラベルなど) を作成する場合、[</a:t>
            </a:r>
            <a:r>
              <a:rPr xmlns:a="http://schemas.openxmlformats.org/drawingml/2006/main" lang="ja-JP" sz="1200" b="0" i="0" u="none" strike="noStrike" kern="1200" baseline="0" dirty="0">
                <a:solidFill>
                  <a:schemeClr val="tx1"/>
                </a:solidFill>
                <a:effectLst/>
                <a:latin typeface="MS PGothic"/>
                <a:cs typeface="MS PGothic"/>
              </a:rPr>
              <a:t>はみ出す場合だけ自動調整する</a:t>
            </a:r>
            <a:r>
              <a:rPr xmlns:a="http://schemas.openxmlformats.org/drawingml/2006/main" lang="ja-JP" sz="1200" baseline="0" dirty="0">
                <a:latin typeface="MS PGothic"/>
                <a:cs typeface="MS PGothic"/>
              </a:rPr>
              <a:t>] を選択してください。</a:t>
            </a:r>
            <a:r>
              <a:rPr xmlns:a="http://schemas.openxmlformats.org/drawingml/2006/main" lang="ja-JP" sz="1200" b="0" i="0" u="none" strike="noStrike" kern="1200" baseline="0" dirty="0">
                <a:solidFill>
                  <a:schemeClr val="tx1"/>
                </a:solidFill>
                <a:effectLst/>
                <a:latin typeface="MS PGothic"/>
                <a:cs typeface="MS PGothic"/>
              </a:rPr>
              <a:t>テキストボックスを右クリックし、[図形の書式設定] &gt; [テキストオプション] &gt; [テキストボックス] の順に選択します。</a:t>
            </a:r>
            <a:endParaRPr xmlns:a="http://schemas.openxmlformats.org/drawingml/2006/main" lang="ja-JP" sz="1200" baseline="0" dirty="0"/>
          </a:p>
        </p:txBody>
      </p:sp>
      <p:sp>
        <p:nvSpPr>
          <p:cNvPr id="4" name="Slide Number Placeholder 3"/>
          <p:cNvSpPr>
            <a:spLocks noGrp="1"/>
          </p:cNvSpPr>
          <p:nvPr>
            <p:ph type="sldNum" sz="quarter" idx="10"/>
          </p:nvPr>
        </p:nvSpPr>
        <p:spPr/>
        <p:txBody>
          <a:bodyPr/>
          <a:lstStyle/>
          <a:p>
            <a:pPr xmlns:a="http://schemas.openxmlformats.org/drawingml/2006/main"/>
            <a:fld id="{7D8C2C35-2B8A-446E-BEC0-FD36716C29AC}" type="slidenum">
              <a:rPr lang="de-DE" smtClean="0"/>
              <a:pPr/>
              <a:t>7</a:t>
            </a:fld>
            <a:endParaRPr xmlns:a="http://schemas.openxmlformats.org/drawingml/2006/main" lang="ja-JP" dirty="0"/>
          </a:p>
        </p:txBody>
      </p:sp>
    </p:spTree>
    <p:extLst>
      <p:ext uri="{BB962C8B-B14F-4D97-AF65-F5344CB8AC3E}">
        <p14:creationId xmlns:p14="http://schemas.microsoft.com/office/powerpoint/2010/main" val="1016298063"/>
      </p:ext>
    </p:extLst>
  </p:cSld>
  <p:clrMapOvr>
    <a:masterClrMapping/>
  </p:clrMapOvr>
</p:notes>
</file>

<file path=ppt/notesSlides/notesSlide8.xml><?xml version="1.0" encoding="utf-8"?>
<p:notes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1088776" rtl="0" eaLnBrk="1" fontAlgn="auto" latinLnBrk="0" hangingPunct="1">
              <a:lnSpc>
                <a:spcPct val="100000"/>
              </a:lnSpc>
              <a:spcBef>
                <a:spcPts val="0"/>
              </a:spcBef>
              <a:spcAft>
                <a:spcPts val="0"/>
              </a:spcAft>
              <a:buClrTx/>
              <a:buSzTx/>
              <a:buFontTx/>
              <a:buNone/>
              <a:tabLst/>
              <a:defRPr/>
            </a:pPr>
            <a:r>
              <a:rPr xmlns:a="http://schemas.openxmlformats.org/drawingml/2006/main" lang="ja-JP" sz="1200" baseline="0" dirty="0">
                <a:latin typeface="MS PGothic"/>
                <a:cs typeface="MS PGothic"/>
              </a:rPr>
              <a:t>* 新しいテキストボックス (新しいフローチャートやラベルなど) を作成する場合、[</a:t>
            </a:r>
            <a:r>
              <a:rPr xmlns:a="http://schemas.openxmlformats.org/drawingml/2006/main" lang="ja-JP" sz="1200" b="0" i="0" u="none" strike="noStrike" kern="1200" baseline="0" dirty="0">
                <a:solidFill>
                  <a:schemeClr val="tx1"/>
                </a:solidFill>
                <a:effectLst/>
                <a:latin typeface="MS PGothic"/>
                <a:cs typeface="MS PGothic"/>
              </a:rPr>
              <a:t>はみ出す場合だけ自動調整する</a:t>
            </a:r>
            <a:r>
              <a:rPr xmlns:a="http://schemas.openxmlformats.org/drawingml/2006/main" lang="ja-JP" sz="1200" baseline="0" dirty="0">
                <a:latin typeface="MS PGothic"/>
                <a:cs typeface="MS PGothic"/>
              </a:rPr>
              <a:t>] を選択してください。</a:t>
            </a:r>
            <a:r>
              <a:rPr xmlns:a="http://schemas.openxmlformats.org/drawingml/2006/main" lang="ja-JP" sz="1200" b="0" i="0" u="none" strike="noStrike" kern="1200" baseline="0" dirty="0">
                <a:solidFill>
                  <a:schemeClr val="tx1"/>
                </a:solidFill>
                <a:effectLst/>
                <a:latin typeface="MS PGothic"/>
                <a:cs typeface="MS PGothic"/>
              </a:rPr>
              <a:t>テキストボックスを右クリックし、[図形の書式設定] &gt; [テキストオプション] &gt; [テキストボックス] の順に選択します。</a:t>
            </a:r>
            <a:endParaRPr xmlns:a="http://schemas.openxmlformats.org/drawingml/2006/main" lang="ja-JP" sz="1200" baseline="0" dirty="0"/>
          </a:p>
        </p:txBody>
      </p:sp>
      <p:sp>
        <p:nvSpPr>
          <p:cNvPr id="4" name="Slide Number Placeholder 3"/>
          <p:cNvSpPr>
            <a:spLocks noGrp="1"/>
          </p:cNvSpPr>
          <p:nvPr>
            <p:ph type="sldNum" sz="quarter" idx="10"/>
          </p:nvPr>
        </p:nvSpPr>
        <p:spPr/>
        <p:txBody>
          <a:bodyPr/>
          <a:lstStyle/>
          <a:p>
            <a:pPr xmlns:a="http://schemas.openxmlformats.org/drawingml/2006/main"/>
            <a:fld id="{7D8C2C35-2B8A-446E-BEC0-FD36716C29AC}" type="slidenum">
              <a:rPr lang="de-DE" smtClean="0"/>
              <a:pPr/>
              <a:t>8</a:t>
            </a:fld>
            <a:endParaRPr xmlns:a="http://schemas.openxmlformats.org/drawingml/2006/main" lang="ja-JP" dirty="0"/>
          </a:p>
        </p:txBody>
      </p:sp>
    </p:spTree>
    <p:extLst>
      <p:ext uri="{BB962C8B-B14F-4D97-AF65-F5344CB8AC3E}">
        <p14:creationId xmlns:p14="http://schemas.microsoft.com/office/powerpoint/2010/main" val="2974204075"/>
      </p:ext>
    </p:extLst>
  </p:cSld>
  <p:clrMapOvr>
    <a:masterClrMapping/>
  </p:clrMapOvr>
</p:notes>
</file>

<file path=ppt/notesSlides/notesSlide9.xml><?xml version="1.0" encoding="utf-8"?>
<p:notes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1088776" rtl="0" eaLnBrk="1" fontAlgn="auto" latinLnBrk="0" hangingPunct="1">
              <a:lnSpc>
                <a:spcPct val="100000"/>
              </a:lnSpc>
              <a:spcBef>
                <a:spcPts val="0"/>
              </a:spcBef>
              <a:spcAft>
                <a:spcPts val="0"/>
              </a:spcAft>
              <a:buClrTx/>
              <a:buSzTx/>
              <a:buFontTx/>
              <a:buNone/>
              <a:tabLst/>
              <a:defRPr/>
            </a:pPr>
            <a:r>
              <a:rPr xmlns:a="http://schemas.openxmlformats.org/drawingml/2006/main" lang="ja-JP" sz="1200" baseline="0" dirty="0">
                <a:latin typeface="MS PGothic"/>
                <a:cs typeface="MS PGothic"/>
              </a:rPr>
              <a:t>* 新しいテキストボックス (新しいフローチャートやラベルなど) を作成する場合、[</a:t>
            </a:r>
            <a:r>
              <a:rPr xmlns:a="http://schemas.openxmlformats.org/drawingml/2006/main" lang="ja-JP" sz="1200" b="0" i="0" u="none" strike="noStrike" kern="1200" baseline="0" dirty="0">
                <a:solidFill>
                  <a:schemeClr val="tx1"/>
                </a:solidFill>
                <a:effectLst/>
                <a:latin typeface="MS PGothic"/>
                <a:cs typeface="MS PGothic"/>
              </a:rPr>
              <a:t>はみ出す場合だけ自動調整する</a:t>
            </a:r>
            <a:r>
              <a:rPr xmlns:a="http://schemas.openxmlformats.org/drawingml/2006/main" lang="ja-JP" sz="1200" baseline="0" dirty="0">
                <a:latin typeface="MS PGothic"/>
                <a:cs typeface="MS PGothic"/>
              </a:rPr>
              <a:t>] を選択してください。</a:t>
            </a:r>
            <a:r>
              <a:rPr xmlns:a="http://schemas.openxmlformats.org/drawingml/2006/main" lang="ja-JP" sz="1200" b="0" i="0" u="none" strike="noStrike" kern="1200" baseline="0" dirty="0">
                <a:solidFill>
                  <a:schemeClr val="tx1"/>
                </a:solidFill>
                <a:effectLst/>
                <a:latin typeface="MS PGothic"/>
                <a:cs typeface="MS PGothic"/>
              </a:rPr>
              <a:t>テキストボックスを右クリックし、[図形の書式設定] &gt; [テキストオプション] &gt; [テキストボックス] の順に選択します。</a:t>
            </a:r>
            <a:endParaRPr xmlns:a="http://schemas.openxmlformats.org/drawingml/2006/main" lang="ja-JP" sz="1200" baseline="0" dirty="0"/>
          </a:p>
        </p:txBody>
      </p:sp>
      <p:sp>
        <p:nvSpPr>
          <p:cNvPr id="4" name="Slide Number Placeholder 3"/>
          <p:cNvSpPr>
            <a:spLocks noGrp="1"/>
          </p:cNvSpPr>
          <p:nvPr>
            <p:ph type="sldNum" sz="quarter" idx="10"/>
          </p:nvPr>
        </p:nvSpPr>
        <p:spPr/>
        <p:txBody>
          <a:bodyPr/>
          <a:lstStyle/>
          <a:p>
            <a:pPr xmlns:a="http://schemas.openxmlformats.org/drawingml/2006/main"/>
            <a:fld id="{7D8C2C35-2B8A-446E-BEC0-FD36716C29AC}" type="slidenum">
              <a:rPr lang="de-DE" smtClean="0"/>
              <a:pPr/>
              <a:t>9</a:t>
            </a:fld>
            <a:endParaRPr xmlns:a="http://schemas.openxmlformats.org/drawingml/2006/main" lang="ja-JP" dirty="0"/>
          </a:p>
        </p:txBody>
      </p:sp>
    </p:spTree>
    <p:extLst>
      <p:ext uri="{BB962C8B-B14F-4D97-AF65-F5344CB8AC3E}">
        <p14:creationId xmlns:p14="http://schemas.microsoft.com/office/powerpoint/2010/main" val="922802999"/>
      </p:ext>
    </p:extLst>
  </p:cSld>
  <p:clrMapOvr>
    <a:masterClrMapping/>
  </p:clrMapOvr>
</p:notes>
</file>

<file path=ppt/slideLayouts/_rels/slideLayout1.xml.rels><?xml version="1.0" encoding="utf-8"?><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Relationships xmlns="http://schemas.openxmlformats.org/package/2006/relationships"><Relationship Id="rId8" Type="http://schemas.openxmlformats.org/officeDocument/2006/relationships/image" Target="../media/image4.png" /><Relationship Id="rId13" Type="http://schemas.openxmlformats.org/officeDocument/2006/relationships/image" Target="../media/image2.png" /><Relationship Id="rId3" Type="http://schemas.openxmlformats.org/officeDocument/2006/relationships/hyperlink" Target="https://www.sap.com/copyright" TargetMode="External" /><Relationship Id="rId7" Type="http://schemas.openxmlformats.org/officeDocument/2006/relationships/hyperlink" Target="https://www.youtube.com/user/SAP" TargetMode="External" /><Relationship Id="rId12"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3.png" /><Relationship Id="rId11" Type="http://schemas.openxmlformats.org/officeDocument/2006/relationships/hyperlink" Target="https://www.facebook.com/SAP" TargetMode="External" /><Relationship Id="rId5" Type="http://schemas.openxmlformats.org/officeDocument/2006/relationships/hyperlink" Target="https://www.linkedin.com/company/sap" TargetMode="External" /><Relationship Id="rId10" Type="http://schemas.openxmlformats.org/officeDocument/2006/relationships/image" Target="../media/image5.png" /><Relationship Id="rId4" Type="http://schemas.openxmlformats.org/officeDocument/2006/relationships/hyperlink" Target="https://www.sap.com/registration/contact.html" TargetMode="External" /><Relationship Id="rId9" Type="http://schemas.openxmlformats.org/officeDocument/2006/relationships/hyperlink" Target="https://twitter.com/sap" TargetMode="External" /></Relationships>
</file>

<file path=ppt/slideLayouts/_rels/slideLayout23.xml.rels><?xml version="1.0" encoding="utf-8"?><Relationships xmlns="http://schemas.openxmlformats.org/package/2006/relationships"><Relationship Id="rId8" Type="http://schemas.openxmlformats.org/officeDocument/2006/relationships/image" Target="../media/image4.png" /><Relationship Id="rId13" Type="http://schemas.openxmlformats.org/officeDocument/2006/relationships/image" Target="../media/image2.png" /><Relationship Id="rId3" Type="http://schemas.openxmlformats.org/officeDocument/2006/relationships/image" Target="../media/image1.png" /><Relationship Id="rId7" Type="http://schemas.openxmlformats.org/officeDocument/2006/relationships/hyperlink" Target="https://www.youtube.com/user/SAP" TargetMode="External" /><Relationship Id="rId12" Type="http://schemas.openxmlformats.org/officeDocument/2006/relationships/image" Target="../media/image6.png" /><Relationship Id="rId2" Type="http://schemas.openxmlformats.org/officeDocument/2006/relationships/hyperlink" Target="https://www.sap.com/germany/registration/contact.html" TargetMode="External" /><Relationship Id="rId1" Type="http://schemas.openxmlformats.org/officeDocument/2006/relationships/slideMaster" Target="../slideMasters/slideMaster1.xml" /><Relationship Id="rId6" Type="http://schemas.openxmlformats.org/officeDocument/2006/relationships/image" Target="../media/image3.png" /><Relationship Id="rId11" Type="http://schemas.openxmlformats.org/officeDocument/2006/relationships/hyperlink" Target="https://www.facebook.com/SAP" TargetMode="External" /><Relationship Id="rId5" Type="http://schemas.openxmlformats.org/officeDocument/2006/relationships/hyperlink" Target="https://www.linkedin.com/company/sap" TargetMode="External" /><Relationship Id="rId10" Type="http://schemas.openxmlformats.org/officeDocument/2006/relationships/image" Target="../media/image5.png" /><Relationship Id="rId4" Type="http://schemas.openxmlformats.org/officeDocument/2006/relationships/hyperlink" Target="https://www.sap.com/corporate/de/legal/copyright.html" TargetMode="External" /><Relationship Id="rId9" Type="http://schemas.openxmlformats.org/officeDocument/2006/relationships/hyperlink" Target="https://twitter.com/sap" TargetMode="Externa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xmlns:a="http://schemas.openxmlformats.org/drawingml/2006/main" lvl="0" algn="l"/>
            <a:r>
              <a:rPr xmlns:a="http://schemas.openxmlformats.org/drawingml/2006/main" lang="ja-JP" sz="900" b="0" dirty="0">
                <a:latin typeface="MS PGothic"/>
                <a:cs typeface="MS PGothic"/>
              </a:rPr>
              <a:t>CONFIDENTIAL</a:t>
            </a:r>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2F96132E-1950-4623-8EF9-82744C3A379C}"/>
              </a:ext>
            </a:extLst>
          </p:cNvPr>
          <p:cNvPicPr>
            <a:picLocks noChangeAspect="1"/>
          </p:cNvPicPr>
          <p:nvPr userDrawn="1"/>
        </p:nvPicPr>
        <p:blipFill>
          <a:blip r:embed="rId3" cstate="print">
            <a:extLst>
              <a:ext uri="{28A0092B-C50C-407E-A947-70E740481C1C}">
                <a14:useLocalDpi val="0"/>
              </a:ext>
            </a:extLst>
          </a:blip>
          <a:stretch>
            <a:fillRect/>
          </a:stretch>
        </p:blipFill>
        <p:spPr>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4001" y="504000"/>
            <a:ext cx="511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solidFill>
            <a:schemeClr val="tx2">
              <a:alpha val="70000"/>
            </a:schemeClr>
          </a:solid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xmlns:a="http://schemas.openxmlformats.org/drawingml/2006/main" lvl="0" algn="l"/>
            <a:r>
              <a:rPr xmlns:a="http://schemas.openxmlformats.org/drawingml/2006/main" lang="ja-JP" sz="900" b="0" dirty="0">
                <a:latin typeface="MS PGothic"/>
                <a:cs typeface="MS PGothic"/>
              </a:rPr>
              <a:t>CONFIDENTIAL</a:t>
            </a:r>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7" name="SAP Ariba Logo" descr="SAP Ariba Logo" title="SAP Ariba Logo">
            <a:extLst>
              <a:ext uri="{FF2B5EF4-FFF2-40B4-BE49-F238E27FC236}">
                <a16:creationId xmlns:a16="http://schemas.microsoft.com/office/drawing/2014/main" id="{686A7A9B-76A8-4C7F-8BCE-92349C51A387}"/>
              </a:ext>
            </a:extLst>
          </p:cNvPr>
          <p:cNvPicPr>
            <a:picLocks noChangeAspect="1"/>
          </p:cNvPicPr>
          <p:nvPr userDrawn="1"/>
        </p:nvPicPr>
        <p:blipFill>
          <a:blip r:embed="rId3" cstate="print">
            <a:extLst>
              <a:ext uri="{28A0092B-C50C-407E-A947-70E740481C1C}">
                <a14:useLocalDpi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a:t>Thank you.</a:t>
            </a:r>
            <a:endParaRPr lang="de-DE"/>
          </a:p>
        </p:txBody>
      </p:sp>
      <p:pic>
        <p:nvPicPr>
          <p:cNvPr id="5"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xmlns:a="http://schemas.openxmlformats.org/drawingml/2006/main" marL="0" marR="0" lvl="0" indent="0" algn="l" defTabSz="1088776" rtl="0" eaLnBrk="1" fontAlgn="auto" latinLnBrk="0" hangingPunct="1">
              <a:lnSpc>
                <a:spcPct val="100000"/>
              </a:lnSpc>
              <a:spcBef>
                <a:spcPts val="1200"/>
              </a:spcBef>
              <a:spcAft>
                <a:spcPts val="0"/>
              </a:spcAft>
              <a:buClrTx/>
              <a:buSzTx/>
              <a:buFontTx/>
              <a:buNone/>
              <a:tabLst/>
              <a:defRPr/>
            </a:pPr>
            <a:r>
              <a:rPr xmlns:a="http://schemas.openxmlformats.org/drawingml/2006/main" lang="ja-JP" sz="800" b="0" noProof="0" dirty="0">
                <a:latin typeface="MS PGothic"/>
                <a:cs typeface="MS PGothic"/>
              </a:rPr>
              <a:t>© 2020 SAP SE or an SAP affiliate company.</a:t>
            </a:r>
            <a:r>
              <a:rPr xmlns:a="http://schemas.openxmlformats.org/drawingml/2006/main" lang="ja-JP" sz="800" b="0" noProof="0" dirty="0">
                <a:latin typeface="MS PGothic"/>
                <a:cs typeface="MS PGothic"/>
              </a:rPr>
              <a:t>All rights reserved.</a:t>
            </a:r>
            <a:endParaRPr xmlns:a="http://schemas.openxmlformats.org/drawingml/2006/main" lang="ja-JP" sz="800" kern="0" dirty="0">
              <a:ea typeface="MS PGothic"/>
              <a:cs typeface="MS PGothic"/>
            </a:endParaRPr>
          </a:p>
          <a:p>
            <a:pPr xmlns:a="http://schemas.openxmlformats.org/drawingml/2006/main">
              <a:spcBef>
                <a:spcPts val="600"/>
              </a:spcBef>
            </a:pPr>
            <a:r>
              <a:rPr xmlns:a="http://schemas.openxmlformats.org/drawingml/2006/main" lang="ja-JP" sz="800" kern="1200" dirty="0">
                <a:solidFill>
                  <a:schemeClr val="tx1"/>
                </a:solidFill>
                <a:latin typeface="MS PGothic"/>
                <a:cs typeface="MS PGothic"/>
              </a:rPr>
              <a:t>本書のいかなる部分も SAP SE または SAP 関連会社の明示的許可なしに、いかなる形式、目的を問わず、複写、または送信することを禁じます。</a:t>
            </a:r>
          </a:p>
          <a:p>
            <a:pPr xmlns:a="http://schemas.openxmlformats.org/drawingml/2006/main">
              <a:spcBef>
                <a:spcPts val="600"/>
              </a:spcBef>
            </a:pPr>
            <a:r>
              <a:rPr xmlns:a="http://schemas.openxmlformats.org/drawingml/2006/main" lang="ja-JP" sz="800" kern="1200" dirty="0">
                <a:solidFill>
                  <a:schemeClr val="tx1"/>
                </a:solidFill>
                <a:latin typeface="MS PGothic"/>
                <a:cs typeface="MS PGothic"/>
              </a:rPr>
              <a:t>本書に記載された情報は、予告なしに変更されることがあります。</a:t>
            </a:r>
            <a:r>
              <a:rPr xmlns:a="http://schemas.openxmlformats.org/drawingml/2006/main" lang="ja-JP" sz="800" kern="1200" dirty="0">
                <a:solidFill>
                  <a:schemeClr val="tx1"/>
                </a:solidFill>
                <a:latin typeface="MS PGothic"/>
                <a:cs typeface="MS PGothic"/>
              </a:rPr>
              <a:t>SAP SE がライセンスする、またはその頒布業者が頒布するソフトウェア製品には、他のソフトウェア会社の専有ソフトウェアコンポーネントが含まれています。</a:t>
            </a:r>
            <a:r>
              <a:rPr xmlns:a="http://schemas.openxmlformats.org/drawingml/2006/main" lang="ja-JP" sz="800" kern="1200" dirty="0">
                <a:solidFill>
                  <a:schemeClr val="tx1"/>
                </a:solidFill>
                <a:latin typeface="MS PGothic"/>
                <a:cs typeface="MS PGothic"/>
              </a:rPr>
              <a:t>製品仕様は、国ごとに変わる場合があります。</a:t>
            </a:r>
          </a:p>
          <a:p>
            <a:pPr xmlns:a="http://schemas.openxmlformats.org/drawingml/2006/main">
              <a:spcBef>
                <a:spcPts val="600"/>
              </a:spcBef>
            </a:pPr>
            <a:r>
              <a:rPr xmlns:a="http://schemas.openxmlformats.org/drawingml/2006/main" lang="ja-JP" sz="800" kern="1200" dirty="0">
                <a:solidFill>
                  <a:schemeClr val="tx1"/>
                </a:solidFill>
                <a:latin typeface="MS PGothic"/>
                <a:cs typeface="MS PGothic"/>
              </a:rPr>
              <a:t>これらの文書は SAP SE または SAP 関連会社が情報提供のためにのみ提供するもので、いかなる種類の表明および保証を伴うものではなく、SAP またはその関連会社は文書に関する誤記・脱落等の過失に対する責任を負うものではありません。</a:t>
            </a:r>
            <a:r>
              <a:rPr xmlns:a="http://schemas.openxmlformats.org/drawingml/2006/main" lang="ja-JP" sz="800" kern="1200" dirty="0">
                <a:solidFill>
                  <a:schemeClr val="tx1"/>
                </a:solidFill>
                <a:latin typeface="MS PGothic"/>
                <a:cs typeface="MS PGothic"/>
              </a:rPr>
              <a:t>SAP または SAP 関連会社の製品およびサービスに対する唯一の保証は、当該製品およびサービスに伴う明示的保証がある場合に、これに規定されたものに限られます。</a:t>
            </a:r>
            <a:r>
              <a:rPr xmlns:a="http://schemas.openxmlformats.org/drawingml/2006/main" lang="ja-JP" sz="800" kern="1200" dirty="0">
                <a:solidFill>
                  <a:schemeClr val="tx1"/>
                </a:solidFill>
                <a:latin typeface="MS PGothic"/>
                <a:cs typeface="MS PGothic"/>
              </a:rPr>
              <a:t>本書のいかなる記述も、追加の保証となるものではありません。 </a:t>
            </a:r>
          </a:p>
          <a:p>
            <a:pPr xmlns:a="http://schemas.openxmlformats.org/drawingml/2006/main">
              <a:spcBef>
                <a:spcPts val="600"/>
              </a:spcBef>
            </a:pPr>
            <a:r>
              <a:rPr xmlns:a="http://schemas.openxmlformats.org/drawingml/2006/main" lang="ja-JP" sz="800" kern="1200" dirty="0">
                <a:solidFill>
                  <a:schemeClr val="tx1"/>
                </a:solidFill>
                <a:latin typeface="MS PGothic"/>
                <a:cs typeface="MS PGothic"/>
              </a:rPr>
              <a:t>特に、SAP SE またはその関連会社は、本書または関連文書に概説された事業の実現、またはそこに記載されたいかなる機能の開発またはリリースに対する義務も負いません。</a:t>
            </a:r>
            <a:r>
              <a:rPr xmlns:a="http://schemas.openxmlformats.org/drawingml/2006/main" lang="ja-JP" sz="800" kern="1200" dirty="0">
                <a:solidFill>
                  <a:schemeClr val="tx1"/>
                </a:solidFill>
                <a:latin typeface="MS PGothic"/>
                <a:cs typeface="MS PGothic"/>
              </a:rPr>
              <a:t>本書、関連プレゼンテーション、および SAP SE またはその関連会社の方針および予定されている将来の開発、製品、またはプラットフォームの方向性および機能は、すべて変更される可能性があり、SAP SE またはその関連会社は随時、理由の如何を問わずに事前の予告なく変更できるものとします。</a:t>
            </a:r>
            <a:r>
              <a:rPr xmlns:a="http://schemas.openxmlformats.org/drawingml/2006/main" lang="ja-JP" sz="800" kern="1200" dirty="0">
                <a:solidFill>
                  <a:schemeClr val="tx1"/>
                </a:solidFill>
                <a:latin typeface="MS PGothic"/>
                <a:cs typeface="MS PGothic"/>
              </a:rPr>
              <a:t>本書に記載された情報は、いかなる品目、コード、または機能の提供の確約、保証、または法的義務を表すものではありません。</a:t>
            </a:r>
            <a:r>
              <a:rPr xmlns:a="http://schemas.openxmlformats.org/drawingml/2006/main" lang="ja-JP" sz="800" kern="1200" dirty="0">
                <a:solidFill>
                  <a:schemeClr val="tx1"/>
                </a:solidFill>
                <a:latin typeface="MS PGothic"/>
                <a:cs typeface="MS PGothic"/>
              </a:rPr>
              <a:t>将来の見通しに関する記述はすべて、さまざまなリスクや不確定要素を伴うものであり、</a:t>
            </a:r>
            <a:r>
              <a:rPr xmlns:a="http://schemas.openxmlformats.org/drawingml/2006/main" lang="ja-JP" sz="800" kern="1200" dirty="0">
                <a:solidFill>
                  <a:schemeClr val="tx1"/>
                </a:solidFill>
                <a:latin typeface="MS PGothic"/>
                <a:cs typeface="MS PGothic"/>
              </a:rPr>
              <a:t>実際の結果は、予測とは大きく異なるものとなる可能性があります。</a:t>
            </a:r>
            <a:r>
              <a:rPr xmlns:a="http://schemas.openxmlformats.org/drawingml/2006/main" lang="ja-JP" sz="800" kern="1200" dirty="0">
                <a:solidFill>
                  <a:schemeClr val="tx1"/>
                </a:solidFill>
                <a:latin typeface="MS PGothic"/>
                <a:cs typeface="MS PGothic"/>
              </a:rPr>
              <a:t>こうした予測に基づく表明は、読者には過大に信頼しないよう注意していただく必要があります。また、こうした表明を購入時の意思決定における根拠とすることも望ましくありません。</a:t>
            </a:r>
          </a:p>
          <a:p>
            <a:pPr xmlns:a="http://schemas.openxmlformats.org/drawingml/2006/main">
              <a:spcBef>
                <a:spcPts val="600"/>
              </a:spcBef>
            </a:pPr>
            <a:r>
              <a:rPr xmlns:a="http://schemas.openxmlformats.org/drawingml/2006/main" lang="ja-JP" sz="800" kern="1200" dirty="0">
                <a:solidFill>
                  <a:schemeClr val="tx1"/>
                </a:solidFill>
                <a:latin typeface="MS PGothic"/>
                <a:cs typeface="MS PGothic"/>
              </a:rPr>
              <a:t>SAP、ならびに本書に記載するその他の SAP の製品およびサービスは、そのそれぞれのロゴとともに、ドイツおよびその他の国々における SAP SE (または SAP 関連会社) の商標または登録商標です。</a:t>
            </a:r>
            <a:r>
              <a:rPr xmlns:a="http://schemas.openxmlformats.org/drawingml/2006/main" lang="ja-JP" sz="800" kern="1200" dirty="0">
                <a:solidFill>
                  <a:schemeClr val="tx1"/>
                </a:solidFill>
                <a:latin typeface="MS PGothic"/>
                <a:cs typeface="MS PGothic"/>
              </a:rPr>
              <a:t>本書に記載されたその他すべての製品およびサービス名は、それぞれの企業の商標です。 </a:t>
            </a:r>
          </a:p>
          <a:p>
            <a:pPr xmlns:a="http://schemas.openxmlformats.org/drawingml/2006/main">
              <a:spcBef>
                <a:spcPts val="600"/>
              </a:spcBef>
            </a:pPr>
            <a:r>
              <a:rPr xmlns:a="http://schemas.openxmlformats.org/drawingml/2006/main" lang="ja-JP" sz="800" kern="1200" dirty="0">
                <a:solidFill>
                  <a:schemeClr val="tx1"/>
                </a:solidFill>
                <a:latin typeface="MS PGothic"/>
                <a:cs typeface="MS PGothic"/>
              </a:rPr>
              <a:t>商標に関する情報および表示の詳細については、</a:t>
            </a:r>
            <a:r>
              <a:rPr xmlns:a="http://schemas.openxmlformats.org/drawingml/2006/main" lang="ja-JP" sz="800" kern="1200" dirty="0">
                <a:solidFill>
                  <a:schemeClr val="tx1"/>
                </a:solidFill>
                <a:latin typeface="MS PGothic"/>
                <a:cs typeface="MS PGothic"/>
                <a:hlinkClick xmlns:r="http://schemas.openxmlformats.org/officeDocument/2006/relationships" r:id="rId3"/>
              </a:rPr>
              <a:t>www.sap.com/copyright</a:t>
            </a:r>
            <a:r>
              <a:rPr xmlns:a="http://schemas.openxmlformats.org/drawingml/2006/main" dirty="1" smtClean="0" lang="ja-JP">
                <a:latin typeface="MS PGothic"/>
                <a:cs typeface="MS PGothic"/>
              </a:rPr>
              <a:t> </a:t>
            </a:r>
            <a:r>
              <a:rPr xmlns:a="http://schemas.openxmlformats.org/drawingml/2006/main" lang="ja-JP" sz="800" kern="1200" dirty="0">
                <a:solidFill>
                  <a:schemeClr val="tx1"/>
                </a:solidFill>
                <a:latin typeface="MS PGothic"/>
                <a:cs typeface="MS PGothic"/>
              </a:rPr>
              <a:t>をご覧ください。</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xmlns:a="http://schemas.openxmlformats.org/drawingml/2006/main" marL="0" marR="0" lvl="0" indent="0" algn="l" defTabSz="1088776" rtl="0" eaLnBrk="1" fontAlgn="auto" latinLnBrk="0" hangingPunct="1">
              <a:lnSpc>
                <a:spcPct val="100000"/>
              </a:lnSpc>
              <a:spcBef>
                <a:spcPts val="1200"/>
              </a:spcBef>
              <a:spcAft>
                <a:spcPts val="0"/>
              </a:spcAft>
              <a:buClrTx/>
              <a:buSzTx/>
              <a:buFontTx/>
              <a:buNone/>
              <a:tabLst/>
              <a:defRPr/>
            </a:pPr>
            <a:r>
              <a:rPr xmlns:a="http://schemas.openxmlformats.org/drawingml/2006/main" lang="ja-JP" sz="1100" b="1" kern="1200" dirty="0">
                <a:solidFill>
                  <a:schemeClr val="accent1"/>
                </a:solidFill>
                <a:latin typeface="MS PGothic"/>
                <a:cs typeface="MS PGothic"/>
              </a:rPr>
              <a:t>www.sap.com</a:t>
            </a:r>
            <a:r>
              <a:rPr xmlns:a="http://schemas.openxmlformats.org/drawingml/2006/main" lang="ja-JP" sz="1100" b="1" kern="1200" dirty="0">
                <a:solidFill>
                  <a:schemeClr val="tx1"/>
                </a:solidFill>
                <a:latin typeface="MS PGothic"/>
                <a:cs typeface="MS PGothic"/>
              </a:rPr>
              <a:t>/contactsap</a:t>
            </a:r>
          </a:p>
        </p:txBody>
      </p:sp>
      <p:pic>
        <p:nvPicPr>
          <p:cNvPr id="18"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xmlns:a="http://schemas.openxmlformats.org/drawingml/2006/main" marL="0" marR="0" lvl="0" indent="0" algn="l" defTabSz="1088776" rtl="0" eaLnBrk="1" fontAlgn="auto" latinLnBrk="0" hangingPunct="1">
              <a:lnSpc>
                <a:spcPct val="100000"/>
              </a:lnSpc>
              <a:spcBef>
                <a:spcPts val="1200"/>
              </a:spcBef>
              <a:spcAft>
                <a:spcPts val="0"/>
              </a:spcAft>
              <a:buClrTx/>
              <a:buSzTx/>
              <a:buFontTx/>
              <a:buNone/>
              <a:tabLst/>
              <a:defRPr/>
            </a:pPr>
            <a:r>
              <a:rPr xmlns:a="http://schemas.openxmlformats.org/drawingml/2006/main" lang="ja-JP" sz="1100" b="0" kern="1200" dirty="0">
                <a:solidFill>
                  <a:schemeClr val="tx1"/>
                </a:solidFill>
                <a:latin typeface="MS PGothic"/>
                <a:cs typeface="MS PGothic"/>
              </a:rPr>
              <a:t>フォローをお願いします。</a:t>
            </a:r>
          </a:p>
        </p:txBody>
      </p:sp>
      <p:pic>
        <p:nvPicPr>
          <p:cNvPr id="10" name="SAP Ariba Logo" descr="SAP Ariba Logo" title="SAP Ariba Logo">
            <a:extLst>
              <a:ext uri="{FF2B5EF4-FFF2-40B4-BE49-F238E27FC236}">
                <a16:creationId xmlns:a16="http://schemas.microsoft.com/office/drawing/2014/main" id="{82677D37-4F06-4FD4-9B6F-3FFD34929A63}"/>
              </a:ext>
            </a:extLst>
          </p:cNvPr>
          <p:cNvPicPr>
            <a:picLocks noChangeAspect="1"/>
          </p:cNvPicPr>
          <p:nvPr userDrawn="1"/>
        </p:nvPicPr>
        <p:blipFill>
          <a:blip r:embed="rId13" cstate="print">
            <a:extLst>
              <a:ext uri="{28A0092B-C50C-407E-A947-70E740481C1C}">
                <a14:useLocalDpi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xmlns:a="http://schemas.openxmlformats.org/drawingml/2006/main" marL="0" marR="0" lvl="0" indent="0" algn="l" defTabSz="1088776" rtl="0" eaLnBrk="1" fontAlgn="auto" latinLnBrk="0" hangingPunct="1">
              <a:lnSpc>
                <a:spcPct val="100000"/>
              </a:lnSpc>
              <a:spcBef>
                <a:spcPts val="1200"/>
              </a:spcBef>
              <a:spcAft>
                <a:spcPts val="0"/>
              </a:spcAft>
              <a:buClrTx/>
              <a:buSzTx/>
              <a:buFontTx/>
              <a:buNone/>
              <a:tabLst/>
              <a:defRPr/>
            </a:pPr>
            <a:r>
              <a:rPr xmlns:a="http://schemas.openxmlformats.org/drawingml/2006/main" lang="ja-JP" sz="1100" b="1" kern="1200" dirty="0">
                <a:solidFill>
                  <a:schemeClr val="accent1"/>
                </a:solidFill>
                <a:latin typeface="MS PGothic"/>
                <a:cs typeface="MS PGothic"/>
              </a:rPr>
              <a:t>www.sap.com/germany</a:t>
            </a:r>
            <a:r>
              <a:rPr xmlns:a="http://schemas.openxmlformats.org/drawingml/2006/main" lang="ja-JP" sz="1100" b="1" kern="1200" dirty="0">
                <a:solidFill>
                  <a:schemeClr val="tx1"/>
                </a:solidFill>
                <a:latin typeface="MS PGothic"/>
                <a:cs typeface="MS PGothic"/>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xmlns:a="http://schemas.openxmlformats.org/drawingml/2006/main" marL="0" marR="0" lvl="0" indent="0" algn="l" defTabSz="1088776" rtl="0" eaLnBrk="1" fontAlgn="auto" latinLnBrk="0" hangingPunct="1">
              <a:lnSpc>
                <a:spcPct val="100000"/>
              </a:lnSpc>
              <a:spcBef>
                <a:spcPts val="1200"/>
              </a:spcBef>
              <a:spcAft>
                <a:spcPts val="0"/>
              </a:spcAft>
              <a:buClrTx/>
              <a:buSzTx/>
              <a:buFontTx/>
              <a:buNone/>
              <a:tabLst/>
              <a:defRPr/>
            </a:pPr>
            <a:r>
              <a:rPr xmlns:a="http://schemas.openxmlformats.org/drawingml/2006/main" lang="ja-JP" sz="800" b="0" noProof="0" dirty="0">
                <a:latin typeface="MS PGothic"/>
                <a:cs typeface="MS PGothic"/>
              </a:rPr>
              <a:t>© 2018 SAP SE oder ein SAP-Konzernunternehmen.</a:t>
            </a:r>
            <a:r>
              <a:rPr xmlns:a="http://schemas.openxmlformats.org/drawingml/2006/main" lang="ja-JP" sz="800" b="0" noProof="0" dirty="0">
                <a:latin typeface="MS PGothic"/>
                <a:cs typeface="MS PGothic"/>
              </a:rPr>
              <a:t>Alle Rechte vorbehalten.</a:t>
            </a:r>
            <a:endParaRPr xmlns:a="http://schemas.openxmlformats.org/drawingml/2006/main" lang="ja-JP" sz="800" kern="0" dirty="0">
              <a:ea typeface="MS PGothic"/>
              <a:cs typeface="MS PGothic"/>
            </a:endParaRPr>
          </a:p>
          <a:p>
            <a:pPr xmlns:a="http://schemas.openxmlformats.org/drawingml/2006/main">
              <a:spcBef>
                <a:spcPts val="600"/>
              </a:spcBef>
            </a:pPr>
            <a:r>
              <a:rPr xmlns:a="http://schemas.openxmlformats.org/drawingml/2006/main" lang="ja-JP" sz="800" kern="1200" noProof="0" dirty="0">
                <a:solidFill>
                  <a:schemeClr val="tx1"/>
                </a:solidFill>
                <a:effectLst/>
                <a:latin typeface="MS PGothic"/>
                <a:cs typeface="MS PGothic"/>
              </a:rPr>
              <a:t>Weitergabe und Vervielfältigung dieser Publikation oder von Teilen daraus sind, zu welchem Zweck und in welcher Form auch immer, ohne die ausdrückliche schriftliche Genehmigung durch SAP SE oder ein SAP-Konzernunternehmen nicht gestattet.</a:t>
            </a:r>
          </a:p>
          <a:p>
            <a:pPr xmlns:a="http://schemas.openxmlformats.org/drawingml/2006/main">
              <a:spcBef>
                <a:spcPts val="600"/>
              </a:spcBef>
            </a:pPr>
            <a:r>
              <a:rPr xmlns:a="http://schemas.openxmlformats.org/drawingml/2006/main" lang="ja-JP" sz="800" kern="1200" noProof="0" dirty="0">
                <a:solidFill>
                  <a:schemeClr val="tx1"/>
                </a:solidFill>
                <a:effectLst/>
                <a:latin typeface="MS PGothic"/>
                <a:cs typeface="MS PGothic"/>
              </a:rPr>
              <a:t>In dieser Publikation enthaltene Informationen können ohne vorherige Ankündigung geändert werden.</a:t>
            </a:r>
            <a:r>
              <a:rPr xmlns:a="http://schemas.openxmlformats.org/drawingml/2006/main" lang="ja-JP" sz="800" kern="1200" noProof="0" dirty="0">
                <a:solidFill>
                  <a:schemeClr val="tx1"/>
                </a:solidFill>
                <a:effectLst/>
                <a:latin typeface="MS PGothic"/>
                <a:cs typeface="MS PGothic"/>
              </a:rPr>
              <a:t>Die von SAP SE oder deren Vertriebsfirmen angebotenen Softwareprodukte können Softwarekomponenten auch anderer Softwarehersteller enthalten.</a:t>
            </a:r>
            <a:r>
              <a:rPr xmlns:a="http://schemas.openxmlformats.org/drawingml/2006/main" lang="ja-JP" sz="800" kern="1200" noProof="0" dirty="0">
                <a:solidFill>
                  <a:schemeClr val="tx1"/>
                </a:solidFill>
                <a:effectLst/>
                <a:latin typeface="MS PGothic"/>
                <a:cs typeface="MS PGothic"/>
              </a:rPr>
              <a:t>Produkte können länderspezifische Unterschiede aufweisen.</a:t>
            </a:r>
          </a:p>
          <a:p>
            <a:pPr xmlns:a="http://schemas.openxmlformats.org/drawingml/2006/main">
              <a:spcBef>
                <a:spcPts val="600"/>
              </a:spcBef>
            </a:pPr>
            <a:r>
              <a:rPr xmlns:a="http://schemas.openxmlformats.org/drawingml/2006/main" lang="ja-JP" sz="800" kern="1200" noProof="0" dirty="0">
                <a:solidFill>
                  <a:schemeClr val="tx1"/>
                </a:solidFill>
                <a:effectLst/>
                <a:latin typeface="MS PGothic"/>
                <a:cs typeface="MS PGothic"/>
              </a:rPr>
              <a:t>Die vorliegenden Unterlagen werden von der SAP SE oder einem SAP-Konzernunternehmen bereitgestellt und dienen ausschließlich zu Informationszwecken.</a:t>
            </a:r>
            <a:r>
              <a:rPr xmlns:a="http://schemas.openxmlformats.org/drawingml/2006/main" lang="ja-JP" sz="800" kern="1200" noProof="0" dirty="0">
                <a:solidFill>
                  <a:schemeClr val="tx1"/>
                </a:solidFill>
                <a:effectLst/>
                <a:latin typeface="MS PGothic"/>
                <a:cs typeface="MS PGothic"/>
              </a:rPr>
              <a:t>Die SAP SE oder ihre Konzernunternehmen übernehmen keinerlei Haftung oder Gewährleistung für Fehler oder Unvollständigkeiten in dieser Publikation.</a:t>
            </a:r>
            <a:r>
              <a:rPr xmlns:a="http://schemas.openxmlformats.org/drawingml/2006/main" lang="ja-JP" sz="800" kern="1200" noProof="0" dirty="0">
                <a:solidFill>
                  <a:schemeClr val="tx1"/>
                </a:solidFill>
                <a:effectLst/>
                <a:latin typeface="MS PGothic"/>
                <a:cs typeface="MS PGothic"/>
              </a:rPr>
              <a:t>Die SAP SE oder ein SAP-Konzernunternehmen steht lediglich für Produkte und Dienstleistungen nach der Maßgabe ein, die in der Vereinbarung über die jeweiligen Produkte und Dienstleistungen ausdrücklich geregelt ist.</a:t>
            </a:r>
            <a:r>
              <a:rPr xmlns:a="http://schemas.openxmlformats.org/drawingml/2006/main" lang="ja-JP" sz="800" kern="1200" noProof="0" dirty="0">
                <a:solidFill>
                  <a:schemeClr val="tx1"/>
                </a:solidFill>
                <a:effectLst/>
                <a:latin typeface="MS PGothic"/>
                <a:cs typeface="MS PGothic"/>
              </a:rPr>
              <a:t>Keine der hierin enthaltenen Informationen ist als zusätzliche Garantie zu interpretieren. </a:t>
            </a:r>
          </a:p>
          <a:p>
            <a:pPr xmlns:a="http://schemas.openxmlformats.org/drawingml/2006/main">
              <a:spcBef>
                <a:spcPts val="600"/>
              </a:spcBef>
            </a:pPr>
            <a:r>
              <a:rPr xmlns:a="http://schemas.openxmlformats.org/drawingml/2006/main" lang="ja-JP" sz="800" kern="1200" noProof="0" dirty="0">
                <a:solidFill>
                  <a:schemeClr val="tx1"/>
                </a:solidFill>
                <a:effectLst/>
                <a:latin typeface="MS PGothic"/>
                <a:cs typeface="MS PGothic"/>
              </a:rPr>
              <a:t>Insbesondere sind die SAP SE oder ihre Konzernunternehmen in keiner Weise verpflichtet, in dieser Publikation oder einer zugehörigen Präsentation dargestellte Geschäftsabläufe zu verfolgen oder hierin wiedergegebene Funktionen zu entwickeln oder zu veröffentlichen.</a:t>
            </a:r>
            <a:r>
              <a:rPr xmlns:a="http://schemas.openxmlformats.org/drawingml/2006/main" lang="ja-JP" sz="800" kern="1200" noProof="0" dirty="0">
                <a:solidFill>
                  <a:schemeClr val="tx1"/>
                </a:solidFill>
                <a:effectLst/>
                <a:latin typeface="MS PGothic"/>
                <a:cs typeface="MS PGothic"/>
              </a:rPr>
              <a:t>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a:t>
            </a:r>
            <a:r>
              <a:rPr xmlns:a="http://schemas.openxmlformats.org/drawingml/2006/main" lang="ja-JP" sz="800" kern="1200" noProof="0" dirty="0">
                <a:solidFill>
                  <a:schemeClr val="tx1"/>
                </a:solidFill>
                <a:effectLst/>
                <a:latin typeface="MS PGothic"/>
                <a:cs typeface="MS PGothic"/>
              </a:rPr>
              <a:t>Die in dieser Publikation enthaltenen Informationen stellen keine Zusage, kein Versprechen und keine rechtliche Verpflichtung zur Lieferung von Material, Code oder Funktionen dar.</a:t>
            </a:r>
            <a:r>
              <a:rPr xmlns:a="http://schemas.openxmlformats.org/drawingml/2006/main" lang="ja-JP" sz="800" kern="1200" noProof="0" dirty="0">
                <a:solidFill>
                  <a:schemeClr val="tx1"/>
                </a:solidFill>
                <a:effectLst/>
                <a:latin typeface="MS PGothic"/>
                <a:cs typeface="MS PGothic"/>
              </a:rPr>
              <a:t>Sämtliche vorausschauenden Aussagen unterliegen unterschiedlichen Risiken und Unsicherheiten, durch die die tatsächlichen Ergebnisse von den Erwartungen abweichen können.</a:t>
            </a:r>
            <a:r>
              <a:rPr xmlns:a="http://schemas.openxmlformats.org/drawingml/2006/main" lang="ja-JP" sz="800" kern="1200" noProof="0" dirty="0">
                <a:solidFill>
                  <a:schemeClr val="tx1"/>
                </a:solidFill>
                <a:effectLst/>
                <a:latin typeface="MS PGothic"/>
                <a:cs typeface="MS PGothic"/>
              </a:rPr>
              <a:t>Dem Leser wird empfohlen, diesen vorausschauenden Aussagen kein übertriebenes Vertrauen zu schenken und sich bei Kaufentscheidungen nicht auf sie zu stützen.</a:t>
            </a:r>
          </a:p>
          <a:p>
            <a:pPr xmlns:a="http://schemas.openxmlformats.org/drawingml/2006/main">
              <a:spcBef>
                <a:spcPts val="600"/>
              </a:spcBef>
            </a:pPr>
            <a:r>
              <a:rPr xmlns:a="http://schemas.openxmlformats.org/drawingml/2006/main" lang="ja-JP" sz="800" kern="1200" noProof="0" dirty="0">
                <a:solidFill>
                  <a:schemeClr val="tx1"/>
                </a:solidFill>
                <a:effectLst/>
                <a:latin typeface="MS PGothic"/>
                <a:cs typeface="MS PGothic"/>
              </a:rPr>
              <a:t>SAP und andere in diesem Dokument erwähnte Produkte und Dienstleistungen von SAP sowie die dazugehörigen Logos sind Marken oder eingetragene Marken der SAP SE (oder von einem SAP-Konzernunternehmen) in Deutschland und verschiedenen anderen Ländern weltweit.</a:t>
            </a:r>
            <a:r>
              <a:rPr xmlns:a="http://schemas.openxmlformats.org/drawingml/2006/main" lang="ja-JP" sz="800" kern="1200" noProof="0" dirty="0">
                <a:solidFill>
                  <a:schemeClr val="tx1"/>
                </a:solidFill>
                <a:effectLst/>
                <a:latin typeface="MS PGothic"/>
                <a:cs typeface="MS PGothic"/>
              </a:rPr>
              <a:t>Alle anderen Namen von Produkten und Dienstleistungen sind Marken der jeweiligen Firmen. </a:t>
            </a:r>
          </a:p>
          <a:p>
            <a:pPr xmlns:a="http://schemas.openxmlformats.org/drawingml/2006/main">
              <a:spcBef>
                <a:spcPts val="600"/>
              </a:spcBef>
            </a:pPr>
            <a:r>
              <a:rPr xmlns:a="http://schemas.openxmlformats.org/drawingml/2006/main" lang="ja-JP" sz="800" kern="1200" noProof="0" dirty="0">
                <a:solidFill>
                  <a:schemeClr val="tx1"/>
                </a:solidFill>
                <a:effectLst/>
                <a:latin typeface="MS PGothic"/>
                <a:cs typeface="MS PGothic"/>
              </a:rPr>
              <a:t>Zusätzliche Informationen zur Marke und Vermerke finden Sie auf der Seite </a:t>
            </a:r>
            <a:r>
              <a:rPr xmlns:a="http://schemas.openxmlformats.org/drawingml/2006/main" lang="ja-JP" sz="800" kern="1200" noProof="0" dirty="0">
                <a:solidFill>
                  <a:schemeClr val="tx1"/>
                </a:solidFill>
                <a:effectLst/>
                <a:latin typeface="MS PGothic"/>
                <a:cs typeface="MS PGothic"/>
                <a:hlinkClick xmlns:r="http://schemas.openxmlformats.org/officeDocument/2006/relationships" r:id="rId4"/>
              </a:rPr>
              <a:t>www.sap.com/corporate/de/legal/copyright.html</a:t>
            </a:r>
            <a:r>
              <a:rPr xmlns:a="http://schemas.openxmlformats.org/drawingml/2006/main" lang="ja-JP" sz="800" kern="1200" noProof="0" dirty="0">
                <a:solidFill>
                  <a:schemeClr val="tx1"/>
                </a:solidFill>
                <a:effectLst/>
                <a:latin typeface="MS PGothic"/>
                <a:cs typeface="MS PGothic"/>
              </a:rPr>
              <a:t>.</a:t>
            </a:r>
          </a:p>
        </p:txBody>
      </p:sp>
      <p:pic>
        <p:nvPicPr>
          <p:cNvPr id="26"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7"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8"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9"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xmlns:a="http://schemas.openxmlformats.org/drawingml/2006/main" marL="0" marR="0" lvl="0" indent="0" algn="l" defTabSz="1088776" rtl="0" eaLnBrk="1" fontAlgn="auto" latinLnBrk="0" hangingPunct="1">
              <a:lnSpc>
                <a:spcPct val="100000"/>
              </a:lnSpc>
              <a:spcBef>
                <a:spcPts val="1200"/>
              </a:spcBef>
              <a:spcAft>
                <a:spcPts val="0"/>
              </a:spcAft>
              <a:buClrTx/>
              <a:buSzTx/>
              <a:buFontTx/>
              <a:buNone/>
              <a:tabLst/>
              <a:defRPr/>
            </a:pPr>
            <a:r>
              <a:rPr xmlns:a="http://schemas.openxmlformats.org/drawingml/2006/main" lang="ja-JP" sz="1100" b="0" kern="1200" noProof="0" dirty="0">
                <a:solidFill>
                  <a:schemeClr val="tx1"/>
                </a:solidFill>
                <a:latin typeface="MS PGothic"/>
                <a:cs typeface="MS PGothic"/>
              </a:rPr>
              <a:t>SAP folgen auf</a:t>
            </a:r>
          </a:p>
        </p:txBody>
      </p:sp>
      <p:pic>
        <p:nvPicPr>
          <p:cNvPr id="10" name="SAP Ariba Logo" descr="SAP Ariba Logo" title="SAP Ariba Logo">
            <a:extLst>
              <a:ext uri="{FF2B5EF4-FFF2-40B4-BE49-F238E27FC236}">
                <a16:creationId xmlns:a16="http://schemas.microsoft.com/office/drawing/2014/main" id="{38F9C765-2B7F-4D29-8684-0945DE90428F}"/>
              </a:ext>
            </a:extLst>
          </p:cNvPr>
          <p:cNvPicPr>
            <a:picLocks noChangeAspect="1"/>
          </p:cNvPicPr>
          <p:nvPr userDrawn="1"/>
        </p:nvPicPr>
        <p:blipFill>
          <a:blip r:embed="rId13" cstate="print">
            <a:extLst>
              <a:ext uri="{28A0092B-C50C-407E-A947-70E740481C1C}">
                <a14:useLocalDpi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544249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311371324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3652365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66177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xml><?xml version="1.0" encoding="utf-8"?>
<p:sldLayout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dirty="0"/>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xmlns:a="http://schemas.openxmlformats.org/drawingml/2006/main" lvl="0" algn="l"/>
            <a:r>
              <a:rPr xmlns:a="http://schemas.openxmlformats.org/drawingml/2006/main" lang="ja-JP" sz="900" b="0" dirty="0">
                <a:latin typeface="MS PGothic"/>
                <a:cs typeface="MS PGothic"/>
              </a:rPr>
              <a:t>CONFIDENTIAL</a:t>
            </a:r>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10" name="SAP Ariba Logo" descr="SAP Ariba Logo" title="SAP Ariba Logo">
            <a:extLst>
              <a:ext uri="{FF2B5EF4-FFF2-40B4-BE49-F238E27FC236}">
                <a16:creationId xmlns:a16="http://schemas.microsoft.com/office/drawing/2014/main" id="{24C63741-565D-441D-A8D6-2CBDFED260B9}"/>
              </a:ext>
            </a:extLst>
          </p:cNvPr>
          <p:cNvPicPr>
            <a:picLocks noChangeAspect="1"/>
          </p:cNvPicPr>
          <p:nvPr userDrawn="1"/>
        </p:nvPicPr>
        <p:blipFill>
          <a:blip r:embed="rId3" cstate="print">
            <a:extLst>
              <a:ext uri="{28A0092B-C50C-407E-A947-70E740481C1C}">
                <a14:useLocalDpi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s>
</file>

<file path=ppt/slideMasters/_rels/slideMaster2.xml.rels><?xml version="1.0" encoding="utf-8"?><Relationships xmlns="http://schemas.openxmlformats.org/package/2006/relationships"><Relationship Id="rId3" Type="http://schemas.openxmlformats.org/officeDocument/2006/relationships/slideLayout" Target="../slideLayouts/slideLayout27.xml" /><Relationship Id="rId2" Type="http://schemas.openxmlformats.org/officeDocument/2006/relationships/slideLayout" Target="../slideLayouts/slideLayout26.xml" /><Relationship Id="rId1" Type="http://schemas.openxmlformats.org/officeDocument/2006/relationships/slideLayout" Target="../slideLayouts/slideLayout25.xml" /><Relationship Id="rId4" Type="http://schemas.openxmlformats.org/officeDocument/2006/relationships/theme" Target="../theme/theme2.xml" /></Relationships>
</file>

<file path=ppt/slideMasters/slideMaster1.xml><?xml version="1.0" encoding="utf-8"?>
<p:sldMaster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xmlns:a="http://schemas.openxmlformats.org/drawingml/2006/main" marL="0" lvl="0" indent="0" algn="r">
              <a:buNone/>
            </a:pPr>
            <a:fld id="{0BDC132A-5C91-4078-9777-31DA19A62E0A}" type="slidenum">
              <a:rPr lang="en-US" sz="900" noProof="0" smtClean="0"/>
              <a:pPr marL="0" lvl="0" indent="0" algn="r">
                <a:buNone/>
              </a:pPr>
              <a:t>‹#›</a:t>
            </a:fld>
            <a:endParaRPr xmlns:a="http://schemas.openxmlformats.org/drawingml/2006/main" lang="ja-JP" sz="900" noProof="0" dirty="0"/>
          </a:p>
        </p:txBody>
      </p:sp>
      <p:sp>
        <p:nvSpPr>
          <p:cNvPr id="11" name="Classification"/>
          <p:cNvSpPr txBox="1"/>
          <p:nvPr userDrawn="1"/>
        </p:nvSpPr>
        <p:spPr bwMode="black">
          <a:xfrm>
            <a:off x="2814655" y="6559834"/>
            <a:ext cx="564257" cy="92333"/>
          </a:xfrm>
          <a:prstGeom prst="rect">
            <a:avLst/>
          </a:prstGeom>
          <a:noFill/>
        </p:spPr>
        <p:txBody>
          <a:bodyPr wrap="none" lIns="0" tIns="0" rIns="0" bIns="0" rtlCol="0">
            <a:spAutoFit/>
          </a:bodyPr>
          <a:lstStyle/>
          <a:p>
            <a:pPr xmlns:a="http://schemas.openxmlformats.org/drawingml/2006/main"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xmlns:a="http://schemas.openxmlformats.org/drawingml/2006/main" kumimoji="0" lang="ja-JP" sz="600" b="0" i="0" u="none" kern="0" baseline="0" dirty="0">
                <a:solidFill>
                  <a:schemeClr val="tx1"/>
                </a:solidFill>
                <a:latin typeface="MS PGothic"/>
                <a:cs typeface="MS PGothic"/>
                <a:sym typeface="Arial"/>
              </a:rPr>
              <a:t>CONFIDENTIAL</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xmlns:a="http://schemas.openxmlformats.org/drawingml/2006/main"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xmlns:a="http://schemas.openxmlformats.org/drawingml/2006/main" lang="ja-JP" sz="600" noProof="0" dirty="0">
                <a:solidFill>
                  <a:schemeClr val="tx1"/>
                </a:solidFill>
                <a:latin typeface="MS PGothic"/>
                <a:cs typeface="MS PGothic"/>
              </a:rPr>
              <a:t>2020 SAP SE or an SAP affiliate company.</a:t>
            </a:r>
            <a:r>
              <a:rPr xmlns:a="http://schemas.openxmlformats.org/drawingml/2006/main" lang="ja-JP" sz="600" noProof="0" dirty="0">
                <a:solidFill>
                  <a:schemeClr val="tx1"/>
                </a:solidFill>
                <a:latin typeface="MS PGothic"/>
                <a:cs typeface="MS PGothic"/>
              </a:rPr>
              <a:t>All rights reserved.  </a:t>
            </a:r>
            <a:r>
              <a:rPr xmlns:a="http://schemas.openxmlformats.org/drawingml/2006/main" kumimoji="0" lang="ja-JP" sz="600" b="0" i="0" u="none" kern="0" baseline="0" dirty="0">
                <a:solidFill>
                  <a:schemeClr val="tx1"/>
                </a:solidFill>
                <a:latin typeface="MS PGothic"/>
                <a:cs typeface="MS PGothic"/>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 id="2147483799" r:id="rId24"/>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xmlns:a="http://schemas.openxmlformats.org/drawingml/2006/main" marL="0" lvl="0" indent="0" algn="r">
              <a:buNone/>
            </a:pPr>
            <a:fld id="{0BDC132A-5C91-4078-9777-31DA19A62E0A}" type="slidenum">
              <a:rPr lang="en-US" sz="900" noProof="0" smtClean="0"/>
              <a:pPr marL="0" lvl="0" indent="0" algn="r">
                <a:buNone/>
              </a:pPr>
              <a:t>‹#›</a:t>
            </a:fld>
            <a:endParaRPr xmlns:a="http://schemas.openxmlformats.org/drawingml/2006/main" lang="ja-JP"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381515" cy="92333"/>
          </a:xfrm>
          <a:prstGeom prst="rect">
            <a:avLst/>
          </a:prstGeom>
          <a:noFill/>
        </p:spPr>
        <p:txBody>
          <a:bodyPr wrap="none" lIns="0" tIns="0" rIns="0" bIns="0" rtlCol="0">
            <a:spAutoFit/>
          </a:bodyPr>
          <a:lstStyle/>
          <a:p>
            <a:pPr xmlns:a="http://schemas.openxmlformats.org/drawingml/2006/main"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xmlns:a="http://schemas.openxmlformats.org/drawingml/2006/main" kumimoji="0" lang="ja-JP" sz="600" b="0" i="0" u="none" kern="0" baseline="0" dirty="0">
                <a:solidFill>
                  <a:schemeClr val="tx1"/>
                </a:solidFill>
                <a:latin typeface="MS PGothic"/>
                <a:cs typeface="MS PGothic"/>
                <a:sym typeface="Arial"/>
              </a:rPr>
              <a:t>社外秘</a:t>
            </a: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xmlns:a="http://schemas.openxmlformats.org/drawingml/2006/main"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xmlns:a="http://schemas.openxmlformats.org/drawingml/2006/main" lang="ja-JP" sz="600" noProof="0" dirty="0">
                <a:solidFill>
                  <a:schemeClr val="tx1"/>
                </a:solidFill>
                <a:latin typeface="MS PGothic"/>
                <a:cs typeface="MS PGothic"/>
              </a:rPr>
              <a:t>2018 SAP SE or an SAP affiliate company.</a:t>
            </a:r>
            <a:r>
              <a:rPr xmlns:a="http://schemas.openxmlformats.org/drawingml/2006/main" lang="ja-JP" sz="600" noProof="0" dirty="0">
                <a:solidFill>
                  <a:schemeClr val="tx1"/>
                </a:solidFill>
                <a:latin typeface="MS PGothic"/>
                <a:cs typeface="MS PGothic"/>
              </a:rPr>
              <a:t>All rights reserved.  </a:t>
            </a:r>
            <a:r>
              <a:rPr xmlns:a="http://schemas.openxmlformats.org/drawingml/2006/main" kumimoji="0" lang="ja-JP" sz="600" b="0" i="0" u="none" kern="0" baseline="0" dirty="0">
                <a:solidFill>
                  <a:schemeClr val="tx1"/>
                </a:solidFill>
                <a:latin typeface="MS PGothic"/>
                <a:cs typeface="MS PGothic"/>
                <a:sym typeface="Arial"/>
              </a:rPr>
              <a:t>ǀ</a:t>
            </a:r>
          </a:p>
        </p:txBody>
      </p:sp>
    </p:spTree>
    <p:extLst>
      <p:ext uri="{BB962C8B-B14F-4D97-AF65-F5344CB8AC3E}">
        <p14:creationId xmlns:p14="http://schemas.microsoft.com/office/powerpoint/2010/main" val="2031361106"/>
      </p:ext>
    </p:extLst>
  </p:cSld>
  <p:clrMap bg1="dk1" tx1="lt1" bg2="dk2" tx2="lt2" accent1="accent1" accent2="accent2" accent3="accent3" accent4="accent4" accent5="accent5" accent6="accent6" hlink="hlink" folHlink="folHlink"/>
  <p:sldLayoutIdLst>
    <p:sldLayoutId id="2147483789" r:id="rId1"/>
    <p:sldLayoutId id="2147483791" r:id="rId2"/>
    <p:sldLayoutId id="2147483798"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Relationships xmlns="http://schemas.openxmlformats.org/package/2006/relationships"><Relationship Id="rId3" Type="http://schemas.openxmlformats.org/officeDocument/2006/relationships/image" Target="../media/image7.jp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0.xml" /><Relationship Id="rId1" Type="http://schemas.openxmlformats.org/officeDocument/2006/relationships/slideLayout" Target="../slideLayouts/slideLayout24.xml" /></Relationships>
</file>

<file path=ppt/slides/_rels/slide11.xml.rels><?xml version="1.0" encoding="utf-8"?><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1.xml" /><Relationship Id="rId1" Type="http://schemas.openxmlformats.org/officeDocument/2006/relationships/slideLayout" Target="../slideLayouts/slideLayout24.xml" /></Relationships>
</file>

<file path=ppt/slides/_rels/slide12.xml.rels><?xml version="1.0" encoding="utf-8"?><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2.xml" /><Relationship Id="rId1" Type="http://schemas.openxmlformats.org/officeDocument/2006/relationships/slideLayout" Target="../slideLayouts/slideLayout24.xml" /></Relationships>
</file>

<file path=ppt/slides/_rels/slide13.xml.rels><?xml version="1.0" encoding="utf-8"?><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13.xml" /><Relationship Id="rId1" Type="http://schemas.openxmlformats.org/officeDocument/2006/relationships/slideLayout" Target="../slideLayouts/slideLayout24.xml" /></Relationships>
</file>

<file path=ppt/slides/_rels/slide14.xml.rels><?xml version="1.0" encoding="utf-8"?><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14.xml" /><Relationship Id="rId1" Type="http://schemas.openxmlformats.org/officeDocument/2006/relationships/slideLayout" Target="../slideLayouts/slideLayout24.xml" /><Relationship Id="rId4" Type="http://schemas.openxmlformats.org/officeDocument/2006/relationships/image" Target="../media/image20.png"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4.xml" /></Relationships>
</file>

<file path=ppt/slides/_rels/slide3.xml.rels><?xml version="1.0" encoding="utf-8"?><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4.xml" /></Relationships>
</file>

<file path=ppt/slides/_rels/slide4.xml.rels><?xml version="1.0" encoding="utf-8"?><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4.xml" /><Relationship Id="rId1" Type="http://schemas.openxmlformats.org/officeDocument/2006/relationships/slideLayout" Target="../slideLayouts/slideLayout24.xml" /></Relationships>
</file>

<file path=ppt/slides/_rels/slide5.xml.rels><?xml version="1.0" encoding="utf-8"?><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5.xml" /><Relationship Id="rId1" Type="http://schemas.openxmlformats.org/officeDocument/2006/relationships/slideLayout" Target="../slideLayouts/slideLayout24.xml" /></Relationships>
</file>

<file path=ppt/slides/_rels/slide6.xml.rels><?xml version="1.0" encoding="utf-8"?><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6.xml" /><Relationship Id="rId1" Type="http://schemas.openxmlformats.org/officeDocument/2006/relationships/slideLayout" Target="../slideLayouts/slideLayout24.xml" /><Relationship Id="rId4" Type="http://schemas.openxmlformats.org/officeDocument/2006/relationships/image" Target="../media/image11.png" /></Relationships>
</file>

<file path=ppt/slides/_rels/slide7.xml.rels><?xml version="1.0" encoding="utf-8"?><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7.xml" /><Relationship Id="rId1" Type="http://schemas.openxmlformats.org/officeDocument/2006/relationships/slideLayout" Target="../slideLayouts/slideLayout24.xml" /></Relationships>
</file>

<file path=ppt/slides/_rels/slide8.xml.rels><?xml version="1.0" encoding="utf-8"?><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8.xml" /><Relationship Id="rId1" Type="http://schemas.openxmlformats.org/officeDocument/2006/relationships/slideLayout" Target="../slideLayouts/slideLayout24.xml" /></Relationships>
</file>

<file path=ppt/slides/_rels/slide9.xml.rels><?xml version="1.0" encoding="utf-8"?><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9.xml" /><Relationship Id="rId1" Type="http://schemas.openxmlformats.org/officeDocument/2006/relationships/slideLayout" Target="../slideLayouts/slideLayout24.xml" /></Relationships>
</file>

<file path=ppt/slides/slide1.xml><?xml version="1.0" encoding="utf-8"?>
<p:sld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35" name="Speaker"/>
          <p:cNvSpPr>
            <a:spLocks noGrp="1"/>
          </p:cNvSpPr>
          <p:nvPr>
            <p:ph type="subTitle" idx="1"/>
          </p:nvPr>
        </p:nvSpPr>
        <p:spPr bwMode="gray">
          <a:xfrm>
            <a:off x="288000" y="5254667"/>
            <a:ext cx="10899174" cy="570400"/>
          </a:xfrm>
        </p:spPr>
        <p:txBody>
          <a:bodyPr>
            <a:normAutofit/>
          </a:bodyPr>
          <a:lstStyle/>
          <a:p>
            <a:pPr xmlns:a="http://schemas.openxmlformats.org/drawingml/2006/main"/>
            <a:r>
              <a:rPr xmlns:a="http://schemas.openxmlformats.org/drawingml/2006/main" dirty="1" smtClean="0" lang="ja-JP">
                <a:latin typeface="MS PGothic"/>
                <a:cs typeface="MS PGothic"/>
              </a:rPr>
              <a:t>Sonal Singh、SAP Ariba</a:t>
            </a:r>
          </a:p>
          <a:p>
            <a:pPr xmlns:a="http://schemas.openxmlformats.org/drawingml/2006/main"/>
            <a:r>
              <a:rPr xmlns:a="http://schemas.openxmlformats.org/drawingml/2006/main" dirty="1" smtClean="0" lang="ja-JP">
                <a:latin typeface="MS PGothic"/>
                <a:cs typeface="MS PGothic"/>
              </a:rPr>
              <a:t>一般提供予定: </a:t>
            </a:r>
            <a:r>
              <a:rPr xmlns:a="http://schemas.openxmlformats.org/drawingml/2006/main" dirty="1" smtClean="0" lang="ja-JP">
                <a:latin typeface="MS PGothic"/>
                <a:cs typeface="MS PGothic"/>
              </a:rPr>
              <a:t>2020 年 2 月</a:t>
            </a:r>
          </a:p>
        </p:txBody>
      </p:sp>
      <p:sp>
        <p:nvSpPr>
          <p:cNvPr id="8" name="Presentation Title"/>
          <p:cNvSpPr>
            <a:spLocks noGrp="1"/>
          </p:cNvSpPr>
          <p:nvPr>
            <p:ph type="title"/>
          </p:nvPr>
        </p:nvSpPr>
        <p:spPr bwMode="gray">
          <a:xfrm>
            <a:off x="287999" y="4024430"/>
            <a:ext cx="11531467" cy="997196"/>
          </a:xfrm>
        </p:spPr>
        <p:txBody>
          <a:bodyPr>
            <a:normAutofit fontScale="90000"/>
          </a:bodyPr>
          <a:lstStyle/>
          <a:p>
            <a:pPr xmlns:a="http://schemas.openxmlformats.org/drawingml/2006/main" lvl="0">
              <a:spcBef>
                <a:spcPts val="0"/>
              </a:spcBef>
              <a:buClr>
                <a:srgbClr val="F0AB00"/>
              </a:buClr>
              <a:buSzPct val="80000"/>
            </a:pPr>
            <a:r>
              <a:rPr xmlns:a="http://schemas.openxmlformats.org/drawingml/2006/main" lang="ja-JP" sz="4000" dirty="0">
                <a:latin typeface="MS PGothic"/>
                <a:cs typeface="MS PGothic"/>
              </a:rPr>
              <a:t>機能の概要</a:t>
            </a:r>
            <a:r>
              <a:rPr xmlns:a="http://schemas.openxmlformats.org/drawingml/2006/main" lang="ja-JP" sz="4000" b="0" dirty="0">
                <a:latin typeface="MS PGothic"/>
                <a:cs typeface="MS PGothic"/>
              </a:rPr>
              <a:t>​</a:t>
            </a:r>
            <a:br/>
            <a:r>
              <a:rPr xmlns:a="http://schemas.openxmlformats.org/drawingml/2006/main" lang="ja-JP" sz="3100" dirty="0">
                <a:latin typeface="MS PGothic"/>
                <a:cs typeface="MS PGothic"/>
              </a:rPr>
              <a:t>顧客取引関係が多数ある場合のサプライヤによる管理の強化</a:t>
            </a:r>
            <a:endParaRPr xmlns:a="http://schemas.openxmlformats.org/drawingml/2006/main" lang="ja-JP" dirty="0"/>
          </a:p>
        </p:txBody>
      </p:sp>
      <p:sp>
        <p:nvSpPr>
          <p:cNvPr id="3" name="Picture Placeholder 2">
            <a:extLst>
              <a:ext uri="{FF2B5EF4-FFF2-40B4-BE49-F238E27FC236}">
                <a16:creationId xmlns:a16="http://schemas.microsoft.com/office/drawing/2014/main" id="{615FCBBC-AC8A-4130-9E44-329F9DA4D8D8}"/>
              </a:ext>
            </a:extLst>
          </p:cNvPr>
          <p:cNvSpPr>
            <a:spLocks noGrp="1"/>
          </p:cNvSpPr>
          <p:nvPr>
            <p:ph type="pic" sz="quarter" idx="12"/>
          </p:nvPr>
        </p:nvSpPr>
        <p:spPr/>
      </p:sp>
      <p:pic>
        <p:nvPicPr>
          <p:cNvPr id="11" name="Picture Placeholder 4">
            <a:extLst>
              <a:ext uri="{FF2B5EF4-FFF2-40B4-BE49-F238E27FC236}">
                <a16:creationId xmlns:a16="http://schemas.microsoft.com/office/drawing/2014/main" id="{46311B8C-B3BD-472B-98A0-097FF794C183}"/>
              </a:ext>
            </a:extLst>
          </p:cNvPr>
          <p:cNvPicPr>
            <a:picLocks noChangeAspect="1"/>
          </p:cNvPicPr>
          <p:nvPr/>
        </p:nvPicPr>
        <p:blipFill rotWithShape="1">
          <a:blip r:embed="rId3"/>
          <a:srcRect t="28930" b="28942"/>
          <a:stretch/>
        </p:blipFill>
        <p:spPr bwMode="gray">
          <a:xfrm>
            <a:off x="1" y="0"/>
            <a:ext cx="12195175" cy="3429000"/>
          </a:xfrm>
          <a:prstGeom prst="rect">
            <a:avLst/>
          </a:prstGeom>
          <a:noFill/>
        </p:spPr>
      </p:pic>
    </p:spTree>
    <p:extLst>
      <p:ext uri="{BB962C8B-B14F-4D97-AF65-F5344CB8AC3E}">
        <p14:creationId xmlns:p14="http://schemas.microsoft.com/office/powerpoint/2010/main" val="3262179408"/>
      </p:ext>
    </p:extLst>
  </p:cSld>
  <p:clrMapOvr>
    <a:masterClrMapping/>
  </p:clrMapOvr>
</p:sld>
</file>

<file path=ppt/slides/slide10.xml><?xml version="1.0" encoding="utf-8"?>
<p:sld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3496C41-955A-49D6-8128-7A87015C660D}"/>
              </a:ext>
            </a:extLst>
          </p:cNvPr>
          <p:cNvSpPr txBox="1">
            <a:spLocks/>
          </p:cNvSpPr>
          <p:nvPr/>
        </p:nvSpPr>
        <p:spPr>
          <a:xfrm>
            <a:off x="504001" y="1179733"/>
            <a:ext cx="10480088" cy="999539"/>
          </a:xfrm>
          <a:prstGeom prst="rect">
            <a:avLst/>
          </a:prstGeom>
        </p:spPr>
        <p:txBody>
          <a:bodyPr>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None/>
            </a:pPr>
            <a:endParaRPr lang="en-US" sz="2000" dirty="0"/>
          </a:p>
        </p:txBody>
      </p:sp>
      <p:pic>
        <p:nvPicPr>
          <p:cNvPr id="2" name="Picture 1">
            <a:extLst>
              <a:ext uri="{FF2B5EF4-FFF2-40B4-BE49-F238E27FC236}">
                <a16:creationId xmlns:a16="http://schemas.microsoft.com/office/drawing/2014/main" id="{49728F16-7475-7D4C-968B-508910F01272}"/>
              </a:ext>
            </a:extLst>
          </p:cNvPr>
          <p:cNvPicPr>
            <a:picLocks noChangeAspect="1"/>
          </p:cNvPicPr>
          <p:nvPr/>
        </p:nvPicPr>
        <p:blipFill>
          <a:blip r:embed="rId3"/>
          <a:stretch>
            <a:fillRect/>
          </a:stretch>
        </p:blipFill>
        <p:spPr>
          <a:xfrm>
            <a:off x="535200" y="1249008"/>
            <a:ext cx="9956800" cy="5121340"/>
          </a:xfrm>
          <a:prstGeom prst="rect">
            <a:avLst/>
          </a:prstGeom>
          <a:ln>
            <a:solidFill>
              <a:schemeClr val="tx1"/>
            </a:solidFill>
          </a:ln>
        </p:spPr>
      </p:pic>
      <p:sp>
        <p:nvSpPr>
          <p:cNvPr id="9" name="Speech Bubble: Rectangle 7">
            <a:extLst>
              <a:ext uri="{FF2B5EF4-FFF2-40B4-BE49-F238E27FC236}">
                <a16:creationId xmlns:a16="http://schemas.microsoft.com/office/drawing/2014/main" id="{07052BAB-88D3-B448-ACA8-A0A734C0D6C7}"/>
              </a:ext>
            </a:extLst>
          </p:cNvPr>
          <p:cNvSpPr/>
          <p:nvPr/>
        </p:nvSpPr>
        <p:spPr bwMode="gray">
          <a:xfrm>
            <a:off x="7938653" y="2022764"/>
            <a:ext cx="3874656" cy="1456456"/>
          </a:xfrm>
          <a:prstGeom prst="wedgeRectCallout">
            <a:avLst>
              <a:gd name="adj1" fmla="val -29482"/>
              <a:gd name="adj2" fmla="val 85923"/>
            </a:avLst>
          </a:prstGeom>
        </p:spPr>
        <p:style>
          <a:lnRef idx="2">
            <a:schemeClr val="accent1">
              <a:shade val="50000"/>
            </a:schemeClr>
          </a:lnRef>
          <a:fillRef idx="1">
            <a:schemeClr val="accent1"/>
          </a:fillRef>
          <a:effectRef idx="0">
            <a:schemeClr val="accent1"/>
          </a:effectRef>
          <a:fontRef idx="minor">
            <a:schemeClr val="lt1"/>
          </a:fontRef>
        </p:style>
        <p:txBody>
          <a:bodyPr lIns="91440" tIns="54426" rIns="91440" bIns="54426" rtlCol="0" anchor="ctr">
            <a:normAutofit/>
          </a:bodyPr>
          <a:lstStyle/>
          <a:p>
            <a:pPr xmlns:a="http://schemas.openxmlformats.org/drawingml/2006/main"/>
            <a:r>
              <a:rPr xmlns:a="http://schemas.openxmlformats.org/drawingml/2006/main" lang="ja-JP" sz="1400" dirty="0">
                <a:latin typeface="MS PGothic"/>
                <a:cs typeface="MS PGothic"/>
              </a:rPr>
              <a:t>[アカウント階層] ページからリンクされた子アカウントのプロファイルの公開を切り替える機能。</a:t>
            </a:r>
          </a:p>
          <a:p>
            <a:pPr xmlns:a="http://schemas.openxmlformats.org/drawingml/2006/main"/>
            <a:r>
              <a:rPr xmlns:a="http://schemas.openxmlformats.org/drawingml/2006/main" lang="ja-JP" sz="1400" dirty="0">
                <a:latin typeface="MS PGothic"/>
                <a:cs typeface="MS PGothic"/>
              </a:rPr>
              <a:t>この操作は、現時点では、各子アカウントにログインし、[会社プロファイル] -&gt; [プロファイルの公開設定] に移動して実行する必要があります</a:t>
            </a:r>
            <a:endParaRPr xmlns:a="http://schemas.openxmlformats.org/drawingml/2006/main" lang="ja-JP" sz="1600" dirty="0">
              <a:solidFill>
                <a:schemeClr val="lt1"/>
              </a:solidFill>
              <a:latin typeface="MS PGothic"/>
            </a:endParaRPr>
          </a:p>
        </p:txBody>
      </p:sp>
      <p:sp>
        <p:nvSpPr>
          <p:cNvPr id="8" name="Title 13">
            <a:extLst>
              <a:ext uri="{FF2B5EF4-FFF2-40B4-BE49-F238E27FC236}">
                <a16:creationId xmlns:a16="http://schemas.microsoft.com/office/drawing/2014/main" id="{BD986F36-9DC0-F949-A095-4266D6E60291}"/>
              </a:ext>
            </a:extLst>
          </p:cNvPr>
          <p:cNvSpPr>
            <a:spLocks noGrp="1"/>
          </p:cNvSpPr>
          <p:nvPr>
            <p:ph type="title"/>
          </p:nvPr>
        </p:nvSpPr>
        <p:spPr>
          <a:xfrm>
            <a:off x="504000" y="339964"/>
            <a:ext cx="11186476" cy="828089"/>
          </a:xfrm>
        </p:spPr>
        <p:txBody>
          <a:bodyPr>
            <a:normAutofit/>
          </a:bodyPr>
          <a:lstStyle/>
          <a:p>
            <a:pPr xmlns:a="http://schemas.openxmlformats.org/drawingml/2006/main"/>
            <a:r>
              <a:rPr xmlns:a="http://schemas.openxmlformats.org/drawingml/2006/main" lang="ja-JP" dirty="0">
                <a:solidFill>
                  <a:schemeClr val="accent1"/>
                </a:solidFill>
                <a:latin typeface="MS PGothic"/>
                <a:cs typeface="MS PGothic"/>
              </a:rPr>
              <a:t>機能の概要</a:t>
            </a:r>
            <a:br/>
            <a:r>
              <a:rPr xmlns:a="http://schemas.openxmlformats.org/drawingml/2006/main" lang="ja-JP" b="0" dirty="0">
                <a:solidFill>
                  <a:schemeClr val="tx1">
                    <a:lumMod val="50000"/>
                    <a:lumOff val="50000"/>
                  </a:schemeClr>
                </a:solidFill>
                <a:latin typeface="MS PGothic"/>
                <a:cs typeface="MS PGothic"/>
              </a:rPr>
              <a:t>説明: </a:t>
            </a:r>
            <a:r>
              <a:rPr xmlns:a="http://schemas.openxmlformats.org/drawingml/2006/main" lang="ja-JP" b="0" dirty="0">
                <a:latin typeface="MS PGothic"/>
                <a:cs typeface="MS PGothic"/>
              </a:rPr>
              <a:t>顧客取引関係が多数ある場合のサプライヤによる管理の強化</a:t>
            </a:r>
            <a:endParaRPr xmlns:a="http://schemas.openxmlformats.org/drawingml/2006/main" lang="ja-JP" sz="1100" dirty="0">
              <a:solidFill>
                <a:schemeClr val="tx1">
                  <a:lumMod val="50000"/>
                  <a:lumOff val="50000"/>
                </a:schemeClr>
              </a:solidFill>
            </a:endParaRPr>
          </a:p>
        </p:txBody>
      </p:sp>
    </p:spTree>
    <p:extLst>
      <p:ext uri="{BB962C8B-B14F-4D97-AF65-F5344CB8AC3E}">
        <p14:creationId xmlns:p14="http://schemas.microsoft.com/office/powerpoint/2010/main" val="530243547"/>
      </p:ext>
    </p:extLst>
  </p:cSld>
  <p:clrMapOvr>
    <a:masterClrMapping/>
  </p:clrMapOvr>
</p:sld>
</file>

<file path=ppt/slides/slide11.xml><?xml version="1.0" encoding="utf-8"?>
<p:sld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3496C41-955A-49D6-8128-7A87015C660D}"/>
              </a:ext>
            </a:extLst>
          </p:cNvPr>
          <p:cNvSpPr txBox="1">
            <a:spLocks/>
          </p:cNvSpPr>
          <p:nvPr/>
        </p:nvSpPr>
        <p:spPr>
          <a:xfrm>
            <a:off x="504001" y="1179733"/>
            <a:ext cx="10480088" cy="999539"/>
          </a:xfrm>
          <a:prstGeom prst="rect">
            <a:avLst/>
          </a:prstGeom>
        </p:spPr>
        <p:txBody>
          <a:bodyPr>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None/>
            </a:pPr>
            <a:endParaRPr lang="en-US" sz="2000" dirty="0"/>
          </a:p>
        </p:txBody>
      </p:sp>
      <p:pic>
        <p:nvPicPr>
          <p:cNvPr id="3" name="Picture 2">
            <a:extLst>
              <a:ext uri="{FF2B5EF4-FFF2-40B4-BE49-F238E27FC236}">
                <a16:creationId xmlns:a16="http://schemas.microsoft.com/office/drawing/2014/main" id="{0A1E92E4-31A1-4B4C-B752-17596A844C6D}"/>
              </a:ext>
            </a:extLst>
          </p:cNvPr>
          <p:cNvPicPr>
            <a:picLocks noChangeAspect="1"/>
          </p:cNvPicPr>
          <p:nvPr/>
        </p:nvPicPr>
        <p:blipFill>
          <a:blip r:embed="rId3"/>
          <a:stretch>
            <a:fillRect/>
          </a:stretch>
        </p:blipFill>
        <p:spPr>
          <a:xfrm>
            <a:off x="504001" y="1179732"/>
            <a:ext cx="9457418" cy="5248487"/>
          </a:xfrm>
          <a:prstGeom prst="rect">
            <a:avLst/>
          </a:prstGeom>
        </p:spPr>
      </p:pic>
      <p:sp>
        <p:nvSpPr>
          <p:cNvPr id="7" name="Speech Bubble: Rectangle 7">
            <a:extLst>
              <a:ext uri="{FF2B5EF4-FFF2-40B4-BE49-F238E27FC236}">
                <a16:creationId xmlns:a16="http://schemas.microsoft.com/office/drawing/2014/main" id="{1298D80A-27F5-6948-9FE0-285187A45289}"/>
              </a:ext>
            </a:extLst>
          </p:cNvPr>
          <p:cNvSpPr/>
          <p:nvPr/>
        </p:nvSpPr>
        <p:spPr bwMode="gray">
          <a:xfrm>
            <a:off x="5015488" y="5413652"/>
            <a:ext cx="2673791" cy="862458"/>
          </a:xfrm>
          <a:prstGeom prst="wedgeRectCallout">
            <a:avLst>
              <a:gd name="adj1" fmla="val 88683"/>
              <a:gd name="adj2" fmla="val -28095"/>
            </a:avLst>
          </a:prstGeom>
        </p:spPr>
        <p:style>
          <a:lnRef idx="2">
            <a:schemeClr val="accent1">
              <a:shade val="50000"/>
            </a:schemeClr>
          </a:lnRef>
          <a:fillRef idx="1">
            <a:schemeClr val="accent1"/>
          </a:fillRef>
          <a:effectRef idx="0">
            <a:schemeClr val="accent1"/>
          </a:effectRef>
          <a:fontRef idx="minor">
            <a:schemeClr val="lt1"/>
          </a:fontRef>
        </p:style>
        <p:txBody>
          <a:bodyPr lIns="91440" tIns="54426" rIns="91440" bIns="54426" rtlCol="0" anchor="ctr">
            <a:normAutofit/>
          </a:bodyPr>
          <a:lstStyle/>
          <a:p>
            <a:pPr xmlns:a="http://schemas.openxmlformats.org/drawingml/2006/main"/>
            <a:r>
              <a:rPr xmlns:a="http://schemas.openxmlformats.org/drawingml/2006/main" lang="ja-JP" sz="1400" dirty="0">
                <a:latin typeface="MS PGothic"/>
                <a:cs typeface="MS PGothic"/>
              </a:rPr>
              <a:t>オフラインで確認できるように、リンクされたすべての子アカウントを CSV ファイルでエクスポートする機能。</a:t>
            </a:r>
          </a:p>
        </p:txBody>
      </p:sp>
      <p:sp>
        <p:nvSpPr>
          <p:cNvPr id="8" name="Speech Bubble: Rectangle 7">
            <a:extLst>
              <a:ext uri="{FF2B5EF4-FFF2-40B4-BE49-F238E27FC236}">
                <a16:creationId xmlns:a16="http://schemas.microsoft.com/office/drawing/2014/main" id="{0D017E68-BA2E-954A-B510-134FF6C2EE0B}"/>
              </a:ext>
            </a:extLst>
          </p:cNvPr>
          <p:cNvSpPr/>
          <p:nvPr/>
        </p:nvSpPr>
        <p:spPr bwMode="gray">
          <a:xfrm>
            <a:off x="10154185" y="1288472"/>
            <a:ext cx="1536291" cy="1205345"/>
          </a:xfrm>
          <a:prstGeom prst="wedgeRectCallout">
            <a:avLst>
              <a:gd name="adj1" fmla="val -77915"/>
              <a:gd name="adj2" fmla="val 41011"/>
            </a:avLst>
          </a:prstGeom>
        </p:spPr>
        <p:style>
          <a:lnRef idx="2">
            <a:schemeClr val="accent1">
              <a:shade val="50000"/>
            </a:schemeClr>
          </a:lnRef>
          <a:fillRef idx="1">
            <a:schemeClr val="accent1"/>
          </a:fillRef>
          <a:effectRef idx="0">
            <a:schemeClr val="accent1"/>
          </a:effectRef>
          <a:fontRef idx="minor">
            <a:schemeClr val="lt1"/>
          </a:fontRef>
        </p:style>
        <p:txBody>
          <a:bodyPr lIns="91440" tIns="54426" rIns="91440" bIns="54426" rtlCol="0" anchor="ctr">
            <a:normAutofit/>
          </a:bodyPr>
          <a:lstStyle/>
          <a:p>
            <a:pPr xmlns:a="http://schemas.openxmlformats.org/drawingml/2006/main"/>
            <a:r>
              <a:rPr xmlns:a="http://schemas.openxmlformats.org/drawingml/2006/main" lang="ja-JP" sz="1400" dirty="0">
                <a:latin typeface="MS PGothic"/>
                <a:cs typeface="MS PGothic"/>
              </a:rPr>
              <a:t>使用しない列または使用頻度の低い列を非表示にする機能</a:t>
            </a:r>
            <a:endParaRPr xmlns:a="http://schemas.openxmlformats.org/drawingml/2006/main" lang="ja-JP" sz="1100" kern="0" dirty="0">
              <a:ea typeface="MS PGothic"/>
              <a:cs typeface="MS PGothic"/>
            </a:endParaRPr>
          </a:p>
        </p:txBody>
      </p:sp>
      <p:sp>
        <p:nvSpPr>
          <p:cNvPr id="9" name="Title 13">
            <a:extLst>
              <a:ext uri="{FF2B5EF4-FFF2-40B4-BE49-F238E27FC236}">
                <a16:creationId xmlns:a16="http://schemas.microsoft.com/office/drawing/2014/main" id="{BB8BD940-CE11-174F-BDAD-4AB1B3ACC404}"/>
              </a:ext>
            </a:extLst>
          </p:cNvPr>
          <p:cNvSpPr>
            <a:spLocks noGrp="1"/>
          </p:cNvSpPr>
          <p:nvPr>
            <p:ph type="title"/>
          </p:nvPr>
        </p:nvSpPr>
        <p:spPr>
          <a:xfrm>
            <a:off x="504000" y="339964"/>
            <a:ext cx="11186476" cy="828089"/>
          </a:xfrm>
        </p:spPr>
        <p:txBody>
          <a:bodyPr>
            <a:normAutofit/>
          </a:bodyPr>
          <a:lstStyle/>
          <a:p>
            <a:pPr xmlns:a="http://schemas.openxmlformats.org/drawingml/2006/main"/>
            <a:r>
              <a:rPr xmlns:a="http://schemas.openxmlformats.org/drawingml/2006/main" lang="ja-JP" dirty="0">
                <a:solidFill>
                  <a:schemeClr val="accent1"/>
                </a:solidFill>
                <a:latin typeface="MS PGothic"/>
                <a:cs typeface="MS PGothic"/>
              </a:rPr>
              <a:t>機能の概要</a:t>
            </a:r>
            <a:br/>
            <a:r>
              <a:rPr xmlns:a="http://schemas.openxmlformats.org/drawingml/2006/main" lang="ja-JP" b="0" dirty="0">
                <a:solidFill>
                  <a:schemeClr val="tx1">
                    <a:lumMod val="50000"/>
                    <a:lumOff val="50000"/>
                  </a:schemeClr>
                </a:solidFill>
                <a:latin typeface="MS PGothic"/>
                <a:cs typeface="MS PGothic"/>
              </a:rPr>
              <a:t>説明: </a:t>
            </a:r>
            <a:r>
              <a:rPr xmlns:a="http://schemas.openxmlformats.org/drawingml/2006/main" lang="ja-JP" b="0" dirty="0">
                <a:latin typeface="MS PGothic"/>
                <a:cs typeface="MS PGothic"/>
              </a:rPr>
              <a:t>顧客取引関係が多数ある場合のサプライヤによる管理の強化</a:t>
            </a:r>
            <a:endParaRPr xmlns:a="http://schemas.openxmlformats.org/drawingml/2006/main" lang="ja-JP" sz="1100" dirty="0">
              <a:solidFill>
                <a:schemeClr val="tx1">
                  <a:lumMod val="50000"/>
                  <a:lumOff val="50000"/>
                </a:schemeClr>
              </a:solidFill>
            </a:endParaRPr>
          </a:p>
        </p:txBody>
      </p:sp>
    </p:spTree>
    <p:extLst>
      <p:ext uri="{BB962C8B-B14F-4D97-AF65-F5344CB8AC3E}">
        <p14:creationId xmlns:p14="http://schemas.microsoft.com/office/powerpoint/2010/main" val="4151422442"/>
      </p:ext>
    </p:extLst>
  </p:cSld>
  <p:clrMapOvr>
    <a:masterClrMapping/>
  </p:clrMapOvr>
</p:sld>
</file>

<file path=ppt/slides/slide12.xml><?xml version="1.0" encoding="utf-8"?>
<p:sld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3496C41-955A-49D6-8128-7A87015C660D}"/>
              </a:ext>
            </a:extLst>
          </p:cNvPr>
          <p:cNvSpPr txBox="1">
            <a:spLocks/>
          </p:cNvSpPr>
          <p:nvPr/>
        </p:nvSpPr>
        <p:spPr>
          <a:xfrm>
            <a:off x="504001" y="1179733"/>
            <a:ext cx="10480088" cy="999539"/>
          </a:xfrm>
          <a:prstGeom prst="rect">
            <a:avLst/>
          </a:prstGeom>
        </p:spPr>
        <p:txBody>
          <a:bodyPr>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None/>
            </a:pPr>
            <a:endParaRPr lang="en-US" sz="2000" dirty="0"/>
          </a:p>
        </p:txBody>
      </p:sp>
      <p:pic>
        <p:nvPicPr>
          <p:cNvPr id="12" name="Picture 11">
            <a:extLst>
              <a:ext uri="{FF2B5EF4-FFF2-40B4-BE49-F238E27FC236}">
                <a16:creationId xmlns:a16="http://schemas.microsoft.com/office/drawing/2014/main" id="{9F35D708-081D-5F46-91D5-1D6C2B9E66C3}"/>
              </a:ext>
            </a:extLst>
          </p:cNvPr>
          <p:cNvPicPr>
            <a:picLocks noChangeAspect="1"/>
          </p:cNvPicPr>
          <p:nvPr/>
        </p:nvPicPr>
        <p:blipFill>
          <a:blip r:embed="rId3"/>
          <a:stretch>
            <a:fillRect/>
          </a:stretch>
        </p:blipFill>
        <p:spPr>
          <a:xfrm>
            <a:off x="440578" y="1235539"/>
            <a:ext cx="10267407" cy="5282568"/>
          </a:xfrm>
          <a:prstGeom prst="rect">
            <a:avLst/>
          </a:prstGeom>
        </p:spPr>
      </p:pic>
      <p:sp>
        <p:nvSpPr>
          <p:cNvPr id="9" name="Speech Bubble: Rectangle 7">
            <a:extLst>
              <a:ext uri="{FF2B5EF4-FFF2-40B4-BE49-F238E27FC236}">
                <a16:creationId xmlns:a16="http://schemas.microsoft.com/office/drawing/2014/main" id="{708C7749-6B86-8D48-85AB-D3D17402016E}"/>
              </a:ext>
            </a:extLst>
          </p:cNvPr>
          <p:cNvSpPr/>
          <p:nvPr/>
        </p:nvSpPr>
        <p:spPr bwMode="gray">
          <a:xfrm>
            <a:off x="9704890" y="4019166"/>
            <a:ext cx="2351644" cy="1514396"/>
          </a:xfrm>
          <a:prstGeom prst="wedgeRectCallout">
            <a:avLst>
              <a:gd name="adj1" fmla="val -79716"/>
              <a:gd name="adj2" fmla="val 29609"/>
            </a:avLst>
          </a:prstGeom>
        </p:spPr>
        <p:style>
          <a:lnRef idx="2">
            <a:schemeClr val="accent1">
              <a:shade val="50000"/>
            </a:schemeClr>
          </a:lnRef>
          <a:fillRef idx="1">
            <a:schemeClr val="accent1"/>
          </a:fillRef>
          <a:effectRef idx="0">
            <a:schemeClr val="accent1"/>
          </a:effectRef>
          <a:fontRef idx="minor">
            <a:schemeClr val="lt1"/>
          </a:fontRef>
        </p:style>
        <p:txBody>
          <a:bodyPr lIns="91440" tIns="54426" rIns="91440" bIns="54426" rtlCol="0" anchor="ctr">
            <a:normAutofit/>
          </a:bodyPr>
          <a:lstStyle/>
          <a:p>
            <a:pPr xmlns:a="http://schemas.openxmlformats.org/drawingml/2006/main"/>
            <a:r>
              <a:rPr xmlns:a="http://schemas.openxmlformats.org/drawingml/2006/main" lang="ja-JP" sz="1400" kern="0" dirty="0">
                <a:latin typeface="MS PGothic"/>
                <a:cs typeface="MS PGothic"/>
              </a:rPr>
              <a:t>[マッチする顧客] 列には、見つかった一致ごとに顧客名とネットワーク ID が表示されます。</a:t>
            </a:r>
          </a:p>
        </p:txBody>
      </p:sp>
      <p:sp>
        <p:nvSpPr>
          <p:cNvPr id="11" name="Speech Bubble: Rectangle 7">
            <a:extLst>
              <a:ext uri="{FF2B5EF4-FFF2-40B4-BE49-F238E27FC236}">
                <a16:creationId xmlns:a16="http://schemas.microsoft.com/office/drawing/2014/main" id="{986C060D-F892-1749-AC78-7A15B0FB9AE3}"/>
              </a:ext>
            </a:extLst>
          </p:cNvPr>
          <p:cNvSpPr/>
          <p:nvPr/>
        </p:nvSpPr>
        <p:spPr bwMode="gray">
          <a:xfrm>
            <a:off x="6667635" y="2284258"/>
            <a:ext cx="3362329" cy="1414015"/>
          </a:xfrm>
          <a:prstGeom prst="wedgeRectCallout">
            <a:avLst>
              <a:gd name="adj1" fmla="val -79406"/>
              <a:gd name="adj2" fmla="val 56409"/>
            </a:avLst>
          </a:prstGeom>
        </p:spPr>
        <p:style>
          <a:lnRef idx="2">
            <a:schemeClr val="accent1">
              <a:shade val="50000"/>
            </a:schemeClr>
          </a:lnRef>
          <a:fillRef idx="1">
            <a:schemeClr val="accent1"/>
          </a:fillRef>
          <a:effectRef idx="0">
            <a:schemeClr val="accent1"/>
          </a:effectRef>
          <a:fontRef idx="minor">
            <a:schemeClr val="lt1"/>
          </a:fontRef>
        </p:style>
        <p:txBody>
          <a:bodyPr lIns="91440" tIns="54426" rIns="91440" bIns="54426" rtlCol="0" anchor="ctr">
            <a:normAutofit/>
          </a:bodyPr>
          <a:lstStyle/>
          <a:p>
            <a:pPr xmlns:a="http://schemas.openxmlformats.org/drawingml/2006/main"/>
            <a:endParaRPr xmlns:a="http://schemas.openxmlformats.org/drawingml/2006/main" lang="ja-JP" sz="1400" dirty="0"/>
          </a:p>
          <a:p>
            <a:pPr xmlns:a="http://schemas.openxmlformats.org/drawingml/2006/main"/>
            <a:r>
              <a:rPr xmlns:a="http://schemas.openxmlformats.org/drawingml/2006/main" lang="ja-JP" sz="1400" dirty="0">
                <a:latin typeface="MS PGothic"/>
                <a:cs typeface="MS PGothic"/>
              </a:rPr>
              <a:t>顧客名または顧客の Ariba Network ID (もしくはその両方) で特定の顧客アカウントと取引関係があるリンクされた子アカウントを見つける機能。 </a:t>
            </a:r>
          </a:p>
          <a:p>
            <a:pPr xmlns:a="http://schemas.openxmlformats.org/drawingml/2006/main"/>
            <a:r>
              <a:rPr xmlns:a="http://schemas.openxmlformats.org/drawingml/2006/main" lang="ja-JP" sz="1400" dirty="0">
                <a:latin typeface="MS PGothic"/>
                <a:cs typeface="MS PGothic"/>
              </a:rPr>
              <a:t>最大 10 のフィルタ値がサポートされます。</a:t>
            </a:r>
          </a:p>
          <a:p>
            <a:pPr xmlns:a="http://schemas.openxmlformats.org/drawingml/2006/main"/>
            <a:endParaRPr xmlns:a="http://schemas.openxmlformats.org/drawingml/2006/main" lang="ja-JP" sz="1400" kern="0" dirty="0">
              <a:ea typeface="MS PGothic"/>
              <a:cs typeface="MS PGothic"/>
            </a:endParaRPr>
          </a:p>
        </p:txBody>
      </p:sp>
      <p:sp>
        <p:nvSpPr>
          <p:cNvPr id="13" name="Title 13">
            <a:extLst>
              <a:ext uri="{FF2B5EF4-FFF2-40B4-BE49-F238E27FC236}">
                <a16:creationId xmlns:a16="http://schemas.microsoft.com/office/drawing/2014/main" id="{F1CA8DBE-F5C6-CF41-9166-0AF211A00928}"/>
              </a:ext>
            </a:extLst>
          </p:cNvPr>
          <p:cNvSpPr>
            <a:spLocks noGrp="1"/>
          </p:cNvSpPr>
          <p:nvPr>
            <p:ph type="title"/>
          </p:nvPr>
        </p:nvSpPr>
        <p:spPr>
          <a:xfrm>
            <a:off x="504000" y="339964"/>
            <a:ext cx="11186476" cy="828089"/>
          </a:xfrm>
        </p:spPr>
        <p:txBody>
          <a:bodyPr>
            <a:normAutofit/>
          </a:bodyPr>
          <a:lstStyle/>
          <a:p>
            <a:pPr xmlns:a="http://schemas.openxmlformats.org/drawingml/2006/main"/>
            <a:r>
              <a:rPr xmlns:a="http://schemas.openxmlformats.org/drawingml/2006/main" lang="ja-JP" dirty="0">
                <a:solidFill>
                  <a:schemeClr val="accent1"/>
                </a:solidFill>
                <a:latin typeface="MS PGothic"/>
                <a:cs typeface="MS PGothic"/>
              </a:rPr>
              <a:t>機能の概要</a:t>
            </a:r>
            <a:br/>
            <a:r>
              <a:rPr xmlns:a="http://schemas.openxmlformats.org/drawingml/2006/main" lang="ja-JP" b="0" dirty="0">
                <a:solidFill>
                  <a:schemeClr val="tx1">
                    <a:lumMod val="50000"/>
                    <a:lumOff val="50000"/>
                  </a:schemeClr>
                </a:solidFill>
                <a:latin typeface="MS PGothic"/>
                <a:cs typeface="MS PGothic"/>
              </a:rPr>
              <a:t>説明: </a:t>
            </a:r>
            <a:r>
              <a:rPr xmlns:a="http://schemas.openxmlformats.org/drawingml/2006/main" lang="ja-JP" b="0" dirty="0">
                <a:latin typeface="MS PGothic"/>
                <a:cs typeface="MS PGothic"/>
              </a:rPr>
              <a:t>顧客取引関係が多数ある場合のサプライヤによる管理の強化</a:t>
            </a:r>
            <a:endParaRPr xmlns:a="http://schemas.openxmlformats.org/drawingml/2006/main" lang="ja-JP" sz="1100" dirty="0">
              <a:solidFill>
                <a:schemeClr val="tx1">
                  <a:lumMod val="50000"/>
                  <a:lumOff val="50000"/>
                </a:schemeClr>
              </a:solidFill>
            </a:endParaRPr>
          </a:p>
        </p:txBody>
      </p:sp>
    </p:spTree>
    <p:extLst>
      <p:ext uri="{BB962C8B-B14F-4D97-AF65-F5344CB8AC3E}">
        <p14:creationId xmlns:p14="http://schemas.microsoft.com/office/powerpoint/2010/main" val="946472304"/>
      </p:ext>
    </p:extLst>
  </p:cSld>
  <p:clrMapOvr>
    <a:masterClrMapping/>
  </p:clrMapOvr>
</p:sld>
</file>

<file path=ppt/slides/slide13.xml><?xml version="1.0" encoding="utf-8"?>
<p:sld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3496C41-955A-49D6-8128-7A87015C660D}"/>
              </a:ext>
            </a:extLst>
          </p:cNvPr>
          <p:cNvSpPr txBox="1">
            <a:spLocks/>
          </p:cNvSpPr>
          <p:nvPr/>
        </p:nvSpPr>
        <p:spPr>
          <a:xfrm>
            <a:off x="504001" y="1179733"/>
            <a:ext cx="10480088" cy="999539"/>
          </a:xfrm>
          <a:prstGeom prst="rect">
            <a:avLst/>
          </a:prstGeom>
        </p:spPr>
        <p:txBody>
          <a:bodyPr>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None/>
            </a:pPr>
            <a:endParaRPr lang="en-US" sz="2000" dirty="0"/>
          </a:p>
        </p:txBody>
      </p:sp>
      <p:pic>
        <p:nvPicPr>
          <p:cNvPr id="2" name="Picture 1">
            <a:extLst>
              <a:ext uri="{FF2B5EF4-FFF2-40B4-BE49-F238E27FC236}">
                <a16:creationId xmlns:a16="http://schemas.microsoft.com/office/drawing/2014/main" id="{493CBFF5-B54E-1047-9780-3A253C04E301}"/>
              </a:ext>
            </a:extLst>
          </p:cNvPr>
          <p:cNvPicPr>
            <a:picLocks noChangeAspect="1"/>
          </p:cNvPicPr>
          <p:nvPr/>
        </p:nvPicPr>
        <p:blipFill>
          <a:blip r:embed="rId3"/>
          <a:stretch>
            <a:fillRect/>
          </a:stretch>
        </p:blipFill>
        <p:spPr>
          <a:xfrm>
            <a:off x="150807" y="1179733"/>
            <a:ext cx="10329334" cy="4940116"/>
          </a:xfrm>
          <a:prstGeom prst="rect">
            <a:avLst/>
          </a:prstGeom>
        </p:spPr>
      </p:pic>
      <p:sp>
        <p:nvSpPr>
          <p:cNvPr id="8" name="Speech Bubble: Rectangle 7">
            <a:extLst>
              <a:ext uri="{FF2B5EF4-FFF2-40B4-BE49-F238E27FC236}">
                <a16:creationId xmlns:a16="http://schemas.microsoft.com/office/drawing/2014/main" id="{1178310A-C9B6-A849-B6EA-6DBEB8FD93CE}"/>
              </a:ext>
            </a:extLst>
          </p:cNvPr>
          <p:cNvSpPr/>
          <p:nvPr/>
        </p:nvSpPr>
        <p:spPr bwMode="gray">
          <a:xfrm>
            <a:off x="6886223" y="3180645"/>
            <a:ext cx="3463084" cy="1249729"/>
          </a:xfrm>
          <a:prstGeom prst="wedgeRectCallout">
            <a:avLst>
              <a:gd name="adj1" fmla="val -94128"/>
              <a:gd name="adj2" fmla="val 60680"/>
            </a:avLst>
          </a:prstGeom>
        </p:spPr>
        <p:style>
          <a:lnRef idx="2">
            <a:schemeClr val="accent1">
              <a:shade val="50000"/>
            </a:schemeClr>
          </a:lnRef>
          <a:fillRef idx="1">
            <a:schemeClr val="accent1"/>
          </a:fillRef>
          <a:effectRef idx="0">
            <a:schemeClr val="accent1"/>
          </a:effectRef>
          <a:fontRef idx="minor">
            <a:schemeClr val="lt1"/>
          </a:fontRef>
        </p:style>
        <p:txBody>
          <a:bodyPr lIns="108853" tIns="54426" rIns="108853" bIns="54426" rtlCol="0" anchor="ctr"/>
          <a:lstStyle/>
          <a:p>
            <a:pPr xmlns:a="http://schemas.openxmlformats.org/drawingml/2006/main"/>
            <a:r>
              <a:rPr xmlns:a="http://schemas.openxmlformats.org/drawingml/2006/main" lang="ja-JP" sz="1400" dirty="0">
                <a:latin typeface="MS PGothic"/>
                <a:cs typeface="MS PGothic"/>
              </a:rPr>
              <a:t>新しい権限 [</a:t>
            </a:r>
            <a:r>
              <a:rPr xmlns:a="http://schemas.openxmlformats.org/drawingml/2006/main" lang="ja-JP" sz="1400" b="1" dirty="0">
                <a:latin typeface="MS PGothic"/>
                <a:cs typeface="MS PGothic"/>
              </a:rPr>
              <a:t>顧客取引関係</a:t>
            </a:r>
            <a:r>
              <a:rPr xmlns:a="http://schemas.openxmlformats.org/drawingml/2006/main" lang="ja-JP" sz="1400" dirty="0">
                <a:latin typeface="MS PGothic"/>
                <a:cs typeface="MS PGothic"/>
              </a:rPr>
              <a:t>] が実装され、Ariba Network サプライヤ管理者は、顧客詳細への読み取り専用のアクセス権を管理者以外のユーザーに付与できるようになります</a:t>
            </a:r>
            <a:endParaRPr xmlns:a="http://schemas.openxmlformats.org/drawingml/2006/main" lang="ja-JP" sz="1600" dirty="0">
              <a:solidFill>
                <a:schemeClr val="lt1"/>
              </a:solidFill>
              <a:latin typeface="MS PGothic"/>
            </a:endParaRPr>
          </a:p>
        </p:txBody>
      </p:sp>
      <p:sp>
        <p:nvSpPr>
          <p:cNvPr id="9" name="Title 13">
            <a:extLst>
              <a:ext uri="{FF2B5EF4-FFF2-40B4-BE49-F238E27FC236}">
                <a16:creationId xmlns:a16="http://schemas.microsoft.com/office/drawing/2014/main" id="{8B38D21B-1C05-3F42-A8B4-8CC87A018767}"/>
              </a:ext>
            </a:extLst>
          </p:cNvPr>
          <p:cNvSpPr>
            <a:spLocks noGrp="1"/>
          </p:cNvSpPr>
          <p:nvPr>
            <p:ph type="title"/>
          </p:nvPr>
        </p:nvSpPr>
        <p:spPr>
          <a:xfrm>
            <a:off x="504000" y="339964"/>
            <a:ext cx="11186476" cy="828089"/>
          </a:xfrm>
        </p:spPr>
        <p:txBody>
          <a:bodyPr>
            <a:normAutofit/>
          </a:bodyPr>
          <a:lstStyle/>
          <a:p>
            <a:pPr xmlns:a="http://schemas.openxmlformats.org/drawingml/2006/main"/>
            <a:r>
              <a:rPr xmlns:a="http://schemas.openxmlformats.org/drawingml/2006/main" lang="ja-JP" dirty="0">
                <a:solidFill>
                  <a:schemeClr val="accent1"/>
                </a:solidFill>
                <a:latin typeface="MS PGothic"/>
                <a:cs typeface="MS PGothic"/>
              </a:rPr>
              <a:t>機能の概要</a:t>
            </a:r>
            <a:br/>
            <a:r>
              <a:rPr xmlns:a="http://schemas.openxmlformats.org/drawingml/2006/main" lang="ja-JP" b="0" dirty="0">
                <a:solidFill>
                  <a:schemeClr val="tx1">
                    <a:lumMod val="50000"/>
                    <a:lumOff val="50000"/>
                  </a:schemeClr>
                </a:solidFill>
                <a:latin typeface="MS PGothic"/>
                <a:cs typeface="MS PGothic"/>
              </a:rPr>
              <a:t>説明: </a:t>
            </a:r>
            <a:r>
              <a:rPr xmlns:a="http://schemas.openxmlformats.org/drawingml/2006/main" lang="ja-JP" b="0" dirty="0">
                <a:latin typeface="MS PGothic"/>
                <a:cs typeface="MS PGothic"/>
              </a:rPr>
              <a:t>顧客取引関係が多数ある場合のサプライヤによる管理の強化</a:t>
            </a:r>
            <a:endParaRPr xmlns:a="http://schemas.openxmlformats.org/drawingml/2006/main" lang="ja-JP" sz="1100" dirty="0">
              <a:solidFill>
                <a:schemeClr val="tx1">
                  <a:lumMod val="50000"/>
                  <a:lumOff val="50000"/>
                </a:schemeClr>
              </a:solidFill>
            </a:endParaRPr>
          </a:p>
        </p:txBody>
      </p:sp>
    </p:spTree>
    <p:extLst>
      <p:ext uri="{BB962C8B-B14F-4D97-AF65-F5344CB8AC3E}">
        <p14:creationId xmlns:p14="http://schemas.microsoft.com/office/powerpoint/2010/main" val="3989715307"/>
      </p:ext>
    </p:extLst>
  </p:cSld>
  <p:clrMapOvr>
    <a:masterClrMapping/>
  </p:clrMapOvr>
</p:sld>
</file>

<file path=ppt/slides/slide14.xml><?xml version="1.0" encoding="utf-8"?>
<p:sld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3496C41-955A-49D6-8128-7A87015C660D}"/>
              </a:ext>
            </a:extLst>
          </p:cNvPr>
          <p:cNvSpPr txBox="1">
            <a:spLocks/>
          </p:cNvSpPr>
          <p:nvPr/>
        </p:nvSpPr>
        <p:spPr>
          <a:xfrm>
            <a:off x="504001" y="1179733"/>
            <a:ext cx="10480088" cy="999539"/>
          </a:xfrm>
          <a:prstGeom prst="rect">
            <a:avLst/>
          </a:prstGeom>
        </p:spPr>
        <p:txBody>
          <a:bodyPr>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None/>
            </a:pPr>
            <a:endParaRPr lang="en-US" sz="2000" dirty="0"/>
          </a:p>
        </p:txBody>
      </p:sp>
      <p:pic>
        <p:nvPicPr>
          <p:cNvPr id="4" name="Picture 3">
            <a:extLst>
              <a:ext uri="{FF2B5EF4-FFF2-40B4-BE49-F238E27FC236}">
                <a16:creationId xmlns:a16="http://schemas.microsoft.com/office/drawing/2014/main" id="{41A8F5DE-BEB2-0D4D-BA1F-7A81FD0CEDF3}"/>
              </a:ext>
            </a:extLst>
          </p:cNvPr>
          <p:cNvPicPr>
            <a:picLocks noChangeAspect="1"/>
          </p:cNvPicPr>
          <p:nvPr/>
        </p:nvPicPr>
        <p:blipFill>
          <a:blip r:embed="rId3"/>
          <a:stretch>
            <a:fillRect/>
          </a:stretch>
        </p:blipFill>
        <p:spPr>
          <a:xfrm>
            <a:off x="530375" y="1442184"/>
            <a:ext cx="6350509" cy="3460391"/>
          </a:xfrm>
          <a:prstGeom prst="rect">
            <a:avLst/>
          </a:prstGeom>
          <a:ln>
            <a:solidFill>
              <a:schemeClr val="tx1"/>
            </a:solidFill>
          </a:ln>
        </p:spPr>
      </p:pic>
      <p:pic>
        <p:nvPicPr>
          <p:cNvPr id="3" name="Picture 2">
            <a:extLst>
              <a:ext uri="{FF2B5EF4-FFF2-40B4-BE49-F238E27FC236}">
                <a16:creationId xmlns:a16="http://schemas.microsoft.com/office/drawing/2014/main" id="{C59B1F47-BD23-934C-B438-19B522181923}"/>
              </a:ext>
            </a:extLst>
          </p:cNvPr>
          <p:cNvPicPr>
            <a:picLocks noChangeAspect="1"/>
          </p:cNvPicPr>
          <p:nvPr/>
        </p:nvPicPr>
        <p:blipFill>
          <a:blip r:embed="rId4"/>
          <a:stretch>
            <a:fillRect/>
          </a:stretch>
        </p:blipFill>
        <p:spPr>
          <a:xfrm>
            <a:off x="4982390" y="3172379"/>
            <a:ext cx="6001699" cy="3124172"/>
          </a:xfrm>
          <a:prstGeom prst="rect">
            <a:avLst/>
          </a:prstGeom>
          <a:ln>
            <a:solidFill>
              <a:schemeClr val="tx1"/>
            </a:solidFill>
          </a:ln>
        </p:spPr>
      </p:pic>
      <p:sp>
        <p:nvSpPr>
          <p:cNvPr id="9" name="Speech Bubble: Rectangle 7">
            <a:extLst>
              <a:ext uri="{FF2B5EF4-FFF2-40B4-BE49-F238E27FC236}">
                <a16:creationId xmlns:a16="http://schemas.microsoft.com/office/drawing/2014/main" id="{3D64C606-5ED1-9245-B409-0E3EDFCC2735}"/>
              </a:ext>
            </a:extLst>
          </p:cNvPr>
          <p:cNvSpPr/>
          <p:nvPr/>
        </p:nvSpPr>
        <p:spPr bwMode="gray">
          <a:xfrm>
            <a:off x="4390147" y="1601883"/>
            <a:ext cx="2863272" cy="839840"/>
          </a:xfrm>
          <a:prstGeom prst="wedgeRectCallout">
            <a:avLst>
              <a:gd name="adj1" fmla="val -101062"/>
              <a:gd name="adj2" fmla="val 306"/>
            </a:avLst>
          </a:prstGeom>
        </p:spPr>
        <p:style>
          <a:lnRef idx="2">
            <a:schemeClr val="accent1">
              <a:shade val="50000"/>
            </a:schemeClr>
          </a:lnRef>
          <a:fillRef idx="1">
            <a:schemeClr val="accent1"/>
          </a:fillRef>
          <a:effectRef idx="0">
            <a:schemeClr val="accent1"/>
          </a:effectRef>
          <a:fontRef idx="minor">
            <a:schemeClr val="lt1"/>
          </a:fontRef>
        </p:style>
        <p:txBody>
          <a:bodyPr lIns="91440" tIns="54426" rIns="91440" bIns="54426" rtlCol="0" anchor="ctr">
            <a:normAutofit/>
          </a:bodyPr>
          <a:lstStyle/>
          <a:p>
            <a:pPr xmlns:a="http://schemas.openxmlformats.org/drawingml/2006/main"/>
            <a:endParaRPr xmlns:a="http://schemas.openxmlformats.org/drawingml/2006/main" lang="ja-JP" sz="1400" dirty="0"/>
          </a:p>
          <a:p>
            <a:pPr xmlns:a="http://schemas.openxmlformats.org/drawingml/2006/main"/>
            <a:r>
              <a:rPr xmlns:a="http://schemas.openxmlformats.org/drawingml/2006/main" lang="ja-JP" sz="1400" dirty="0">
                <a:latin typeface="MS PGothic"/>
                <a:cs typeface="MS PGothic"/>
              </a:rPr>
              <a:t>既存の権限 [</a:t>
            </a:r>
            <a:r>
              <a:rPr xmlns:a="http://schemas.openxmlformats.org/drawingml/2006/main" lang="ja-JP" sz="1400" b="1" dirty="0">
                <a:latin typeface="MS PGothic"/>
                <a:cs typeface="MS PGothic"/>
              </a:rPr>
              <a:t>顧客管理</a:t>
            </a:r>
            <a:r>
              <a:rPr xmlns:a="http://schemas.openxmlformats.org/drawingml/2006/main" lang="ja-JP" sz="1400" dirty="0">
                <a:latin typeface="MS PGothic"/>
                <a:cs typeface="MS PGothic"/>
              </a:rPr>
              <a:t>] が付与されているユーザーに表示されます</a:t>
            </a:r>
          </a:p>
          <a:p>
            <a:pPr xmlns:a="http://schemas.openxmlformats.org/drawingml/2006/main"/>
            <a:endParaRPr xmlns:a="http://schemas.openxmlformats.org/drawingml/2006/main" lang="ja-JP" sz="1400" kern="0" dirty="0">
              <a:ea typeface="MS PGothic"/>
              <a:cs typeface="MS PGothic"/>
            </a:endParaRPr>
          </a:p>
        </p:txBody>
      </p:sp>
      <p:sp>
        <p:nvSpPr>
          <p:cNvPr id="11" name="Speech Bubble: Rectangle 7">
            <a:extLst>
              <a:ext uri="{FF2B5EF4-FFF2-40B4-BE49-F238E27FC236}">
                <a16:creationId xmlns:a16="http://schemas.microsoft.com/office/drawing/2014/main" id="{8D45632E-6AFE-CA4C-9496-64ED5976B980}"/>
              </a:ext>
            </a:extLst>
          </p:cNvPr>
          <p:cNvSpPr/>
          <p:nvPr/>
        </p:nvSpPr>
        <p:spPr bwMode="gray">
          <a:xfrm>
            <a:off x="7813964" y="1534508"/>
            <a:ext cx="3674010" cy="1141317"/>
          </a:xfrm>
          <a:prstGeom prst="wedgeRectCallout">
            <a:avLst>
              <a:gd name="adj1" fmla="val -44572"/>
              <a:gd name="adj2" fmla="val 90416"/>
            </a:avLst>
          </a:prstGeom>
        </p:spPr>
        <p:style>
          <a:lnRef idx="2">
            <a:schemeClr val="accent1">
              <a:shade val="50000"/>
            </a:schemeClr>
          </a:lnRef>
          <a:fillRef idx="1">
            <a:schemeClr val="accent1"/>
          </a:fillRef>
          <a:effectRef idx="0">
            <a:schemeClr val="accent1"/>
          </a:effectRef>
          <a:fontRef idx="minor">
            <a:schemeClr val="lt1"/>
          </a:fontRef>
        </p:style>
        <p:txBody>
          <a:bodyPr lIns="91440" tIns="54426" rIns="91440" bIns="54426" rtlCol="0" anchor="ctr">
            <a:normAutofit/>
          </a:bodyPr>
          <a:lstStyle/>
          <a:p>
            <a:pPr xmlns:a="http://schemas.openxmlformats.org/drawingml/2006/main"/>
            <a:endParaRPr xmlns:a="http://schemas.openxmlformats.org/drawingml/2006/main" lang="ja-JP" sz="1400" dirty="0"/>
          </a:p>
          <a:p>
            <a:pPr xmlns:a="http://schemas.openxmlformats.org/drawingml/2006/main"/>
            <a:endParaRPr xmlns:a="http://schemas.openxmlformats.org/drawingml/2006/main" lang="ja-JP" sz="1400" dirty="0"/>
          </a:p>
          <a:p>
            <a:pPr xmlns:a="http://schemas.openxmlformats.org/drawingml/2006/main"/>
            <a:r>
              <a:rPr xmlns:a="http://schemas.openxmlformats.org/drawingml/2006/main" lang="ja-JP" sz="1400" dirty="0">
                <a:latin typeface="MS PGothic"/>
                <a:cs typeface="MS PGothic"/>
              </a:rPr>
              <a:t>新しい権限 [</a:t>
            </a:r>
            <a:r>
              <a:rPr xmlns:a="http://schemas.openxmlformats.org/drawingml/2006/main" lang="ja-JP" sz="1400" b="1" dirty="0">
                <a:latin typeface="MS PGothic"/>
                <a:cs typeface="MS PGothic"/>
              </a:rPr>
              <a:t>顧客取引関係</a:t>
            </a:r>
            <a:r>
              <a:rPr xmlns:a="http://schemas.openxmlformats.org/drawingml/2006/main" lang="ja-JP" sz="1400" dirty="0">
                <a:latin typeface="MS PGothic"/>
                <a:cs typeface="MS PGothic"/>
              </a:rPr>
              <a:t>] が付与されているユーザーに表示されます。</a:t>
            </a:r>
            <a:r>
              <a:rPr xmlns:a="http://schemas.openxmlformats.org/drawingml/2006/main" lang="ja-JP" sz="1400" dirty="0">
                <a:latin typeface="MS PGothic"/>
                <a:cs typeface="MS PGothic"/>
              </a:rPr>
              <a:t>ユーザーが何らかの処理を実行することはできませんが、バイヤー企業の詳細を検索して表示することができます</a:t>
            </a:r>
          </a:p>
          <a:p>
            <a:pPr xmlns:a="http://schemas.openxmlformats.org/drawingml/2006/main"/>
            <a:endParaRPr xmlns:a="http://schemas.openxmlformats.org/drawingml/2006/main" lang="ja-JP" sz="1400" dirty="0"/>
          </a:p>
          <a:p>
            <a:pPr xmlns:a="http://schemas.openxmlformats.org/drawingml/2006/main"/>
            <a:endParaRPr xmlns:a="http://schemas.openxmlformats.org/drawingml/2006/main" lang="ja-JP" sz="1400" kern="0" dirty="0">
              <a:ea typeface="MS PGothic"/>
              <a:cs typeface="MS PGothic"/>
            </a:endParaRPr>
          </a:p>
        </p:txBody>
      </p:sp>
      <p:sp>
        <p:nvSpPr>
          <p:cNvPr id="12" name="Title 13">
            <a:extLst>
              <a:ext uri="{FF2B5EF4-FFF2-40B4-BE49-F238E27FC236}">
                <a16:creationId xmlns:a16="http://schemas.microsoft.com/office/drawing/2014/main" id="{F3271528-9966-AD43-BD99-950A9095AD74}"/>
              </a:ext>
            </a:extLst>
          </p:cNvPr>
          <p:cNvSpPr>
            <a:spLocks noGrp="1"/>
          </p:cNvSpPr>
          <p:nvPr>
            <p:ph type="title"/>
          </p:nvPr>
        </p:nvSpPr>
        <p:spPr>
          <a:xfrm>
            <a:off x="504000" y="339964"/>
            <a:ext cx="11186476" cy="828089"/>
          </a:xfrm>
        </p:spPr>
        <p:txBody>
          <a:bodyPr>
            <a:normAutofit/>
          </a:bodyPr>
          <a:lstStyle/>
          <a:p>
            <a:pPr xmlns:a="http://schemas.openxmlformats.org/drawingml/2006/main"/>
            <a:r>
              <a:rPr xmlns:a="http://schemas.openxmlformats.org/drawingml/2006/main" lang="ja-JP" dirty="0">
                <a:solidFill>
                  <a:schemeClr val="accent1"/>
                </a:solidFill>
                <a:latin typeface="MS PGothic"/>
                <a:cs typeface="MS PGothic"/>
              </a:rPr>
              <a:t>機能の概要</a:t>
            </a:r>
            <a:br/>
            <a:r>
              <a:rPr xmlns:a="http://schemas.openxmlformats.org/drawingml/2006/main" lang="ja-JP" b="0" dirty="0">
                <a:solidFill>
                  <a:schemeClr val="tx1">
                    <a:lumMod val="50000"/>
                    <a:lumOff val="50000"/>
                  </a:schemeClr>
                </a:solidFill>
                <a:latin typeface="MS PGothic"/>
                <a:cs typeface="MS PGothic"/>
              </a:rPr>
              <a:t>説明: </a:t>
            </a:r>
            <a:r>
              <a:rPr xmlns:a="http://schemas.openxmlformats.org/drawingml/2006/main" lang="ja-JP" b="0" dirty="0">
                <a:latin typeface="MS PGothic"/>
                <a:cs typeface="MS PGothic"/>
              </a:rPr>
              <a:t>顧客取引関係が多数ある場合のサプライヤによる管理の強化</a:t>
            </a:r>
            <a:endParaRPr xmlns:a="http://schemas.openxmlformats.org/drawingml/2006/main" lang="ja-JP" sz="1100" dirty="0">
              <a:solidFill>
                <a:schemeClr val="tx1">
                  <a:lumMod val="50000"/>
                  <a:lumOff val="50000"/>
                </a:schemeClr>
              </a:solidFill>
            </a:endParaRPr>
          </a:p>
        </p:txBody>
      </p:sp>
    </p:spTree>
    <p:extLst>
      <p:ext uri="{BB962C8B-B14F-4D97-AF65-F5344CB8AC3E}">
        <p14:creationId xmlns:p14="http://schemas.microsoft.com/office/powerpoint/2010/main" val="268673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8F4E3902-6D3F-1B4F-A3EA-6788E11CA6A0}"/>
              </a:ext>
            </a:extLst>
          </p:cNvPr>
          <p:cNvSpPr>
            <a:spLocks noGrp="1"/>
          </p:cNvSpPr>
          <p:nvPr>
            <p:ph type="title" hasCustomPrompt="1"/>
          </p:nvPr>
        </p:nvSpPr>
        <p:spPr>
          <a:xfrm>
            <a:off x="504349" y="546173"/>
            <a:ext cx="11186475" cy="839840"/>
          </a:xfrm>
        </p:spPr>
        <p:txBody>
          <a:bodyPr>
            <a:normAutofit/>
          </a:bodyPr>
          <a:lstStyle>
            <a:lvl1pPr>
              <a:defRPr/>
            </a:lvl1pPr>
          </a:lstStyle>
          <a:p>
            <a:pPr xmlns:a="http://schemas.openxmlformats.org/drawingml/2006/main"/>
            <a:r>
              <a:rPr xmlns:a="http://schemas.openxmlformats.org/drawingml/2006/main" lang="ja-JP" dirty="0">
                <a:solidFill>
                  <a:schemeClr val="accent1"/>
                </a:solidFill>
                <a:latin typeface="MS PGothic"/>
                <a:cs typeface="MS PGothic"/>
              </a:rPr>
              <a:t>機能の概要</a:t>
            </a:r>
            <a:br/>
            <a:r>
              <a:rPr xmlns:a="http://schemas.openxmlformats.org/drawingml/2006/main" lang="ja-JP" b="0" dirty="0">
                <a:solidFill>
                  <a:schemeClr val="tx1">
                    <a:lumMod val="50000"/>
                    <a:lumOff val="50000"/>
                  </a:schemeClr>
                </a:solidFill>
                <a:latin typeface="MS PGothic"/>
                <a:cs typeface="MS PGothic"/>
              </a:rPr>
              <a:t>説明: </a:t>
            </a:r>
            <a:r>
              <a:rPr xmlns:a="http://schemas.openxmlformats.org/drawingml/2006/main" lang="ja-JP" b="0" dirty="0">
                <a:latin typeface="MS PGothic"/>
                <a:cs typeface="MS PGothic"/>
              </a:rPr>
              <a:t>顧客取引関係</a:t>
            </a:r>
            <a:r>
              <a:rPr xmlns:a="http://schemas.openxmlformats.org/drawingml/2006/main" lang="ja-JP" b="0" dirty="0">
                <a:latin typeface="MS PGothic"/>
                <a:cs typeface="MS PGothic"/>
              </a:rPr>
              <a:t>が</a:t>
            </a:r>
            <a:r>
              <a:rPr xmlns:a="http://schemas.openxmlformats.org/drawingml/2006/main" lang="ja-JP" b="0" dirty="0">
                <a:latin typeface="MS PGothic"/>
                <a:cs typeface="MS PGothic"/>
              </a:rPr>
              <a:t>多数ある場合の</a:t>
            </a:r>
            <a:r>
              <a:rPr xmlns:a="http://schemas.openxmlformats.org/drawingml/2006/main" lang="ja-JP" b="0" dirty="0">
                <a:latin typeface="MS PGothic"/>
                <a:cs typeface="MS PGothic"/>
              </a:rPr>
              <a:t>サプライヤによる</a:t>
            </a:r>
            <a:r>
              <a:rPr xmlns:a="http://schemas.openxmlformats.org/drawingml/2006/main" lang="ja-JP" b="0" dirty="0">
                <a:latin typeface="MS PGothic"/>
                <a:cs typeface="MS PGothic"/>
              </a:rPr>
              <a:t>管理の強化</a:t>
            </a:r>
            <a:endParaRPr xmlns:a="http://schemas.openxmlformats.org/drawingml/2006/main" lang="ja-JP" b="0" dirty="0"/>
          </a:p>
        </p:txBody>
      </p:sp>
      <p:sp>
        <p:nvSpPr>
          <p:cNvPr id="13" name="Chord 12">
            <a:extLst>
              <a:ext uri="{FF2B5EF4-FFF2-40B4-BE49-F238E27FC236}">
                <a16:creationId xmlns:a16="http://schemas.microsoft.com/office/drawing/2014/main" id="{D86C4253-6EEB-504E-BF7D-A41E78BF48B3}"/>
              </a:ext>
            </a:extLst>
          </p:cNvPr>
          <p:cNvSpPr/>
          <p:nvPr/>
        </p:nvSpPr>
        <p:spPr>
          <a:xfrm>
            <a:off x="10237691" y="564751"/>
            <a:ext cx="186179" cy="186179"/>
          </a:xfrm>
          <a:prstGeom prst="chord">
            <a:avLst>
              <a:gd name="adj1" fmla="val 16200000"/>
              <a:gd name="adj2" fmla="val 162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 name="Group 13">
            <a:extLst>
              <a:ext uri="{FF2B5EF4-FFF2-40B4-BE49-F238E27FC236}">
                <a16:creationId xmlns:a16="http://schemas.microsoft.com/office/drawing/2014/main" id="{3E44CDF8-55DB-B04E-8346-5C597B384564}"/>
              </a:ext>
            </a:extLst>
          </p:cNvPr>
          <p:cNvGrpSpPr/>
          <p:nvPr/>
        </p:nvGrpSpPr>
        <p:grpSpPr>
          <a:xfrm>
            <a:off x="10214419" y="305550"/>
            <a:ext cx="232724" cy="232724"/>
            <a:chOff x="2870158" y="5955834"/>
            <a:chExt cx="232724" cy="232724"/>
          </a:xfrm>
        </p:grpSpPr>
        <p:sp>
          <p:nvSpPr>
            <p:cNvPr id="15" name="Oval 14">
              <a:extLst>
                <a:ext uri="{FF2B5EF4-FFF2-40B4-BE49-F238E27FC236}">
                  <a16:creationId xmlns:a16="http://schemas.microsoft.com/office/drawing/2014/main" id="{DAFD2C1E-6C72-8E44-9D44-AD25333F80B3}"/>
                </a:ext>
              </a:extLst>
            </p:cNvPr>
            <p:cNvSpPr/>
            <p:nvPr/>
          </p:nvSpPr>
          <p:spPr>
            <a:xfrm>
              <a:off x="2870158" y="5955834"/>
              <a:ext cx="232724" cy="232724"/>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Chord 15">
              <a:extLst>
                <a:ext uri="{FF2B5EF4-FFF2-40B4-BE49-F238E27FC236}">
                  <a16:creationId xmlns:a16="http://schemas.microsoft.com/office/drawing/2014/main" id="{B3F3C6DC-7F11-474F-98F3-0336FDD7DBFF}"/>
                </a:ext>
              </a:extLst>
            </p:cNvPr>
            <p:cNvSpPr/>
            <p:nvPr/>
          </p:nvSpPr>
          <p:spPr>
            <a:xfrm>
              <a:off x="2885936" y="6094838"/>
              <a:ext cx="182968" cy="54245"/>
            </a:xfrm>
            <a:prstGeom prst="chord">
              <a:avLst>
                <a:gd name="adj1" fmla="val 847355"/>
                <a:gd name="adj2" fmla="val 98468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grpSp>
      <p:sp>
        <p:nvSpPr>
          <p:cNvPr id="17" name="TextBox 16">
            <a:extLst>
              <a:ext uri="{FF2B5EF4-FFF2-40B4-BE49-F238E27FC236}">
                <a16:creationId xmlns:a16="http://schemas.microsoft.com/office/drawing/2014/main" id="{53802147-92CB-A441-AC6B-619DA5E35F27}"/>
              </a:ext>
            </a:extLst>
          </p:cNvPr>
          <p:cNvSpPr txBox="1"/>
          <p:nvPr/>
        </p:nvSpPr>
        <p:spPr>
          <a:xfrm>
            <a:off x="502069" y="1600029"/>
            <a:ext cx="3590101" cy="476385"/>
          </a:xfrm>
          <a:prstGeom prst="rect">
            <a:avLst/>
          </a:prstGeom>
          <a:noFill/>
        </p:spPr>
        <p:txBody>
          <a:bodyPr wrap="square" lIns="0" tIns="0" rIns="0" bIns="0" rtlCol="0">
            <a:normAutofit/>
          </a:bodyPr>
          <a:lstStyle/>
          <a:p>
            <a:pPr xmlns:a="http://schemas.openxmlformats.org/drawingml/2006/main"/>
            <a:r>
              <a:rPr xmlns:a="http://schemas.openxmlformats.org/drawingml/2006/main" lang="ja-JP" sz="1800" b="1" dirty="0">
                <a:latin typeface="MS PGothic"/>
                <a:cs typeface="MS PGothic"/>
              </a:rPr>
              <a:t>今までの課題</a:t>
            </a:r>
            <a:endParaRPr xmlns:a="http://schemas.openxmlformats.org/drawingml/2006/main" lang="ja-JP" sz="1200" dirty="0"/>
          </a:p>
        </p:txBody>
      </p:sp>
      <p:sp>
        <p:nvSpPr>
          <p:cNvPr id="18" name="TextBox 17">
            <a:extLst>
              <a:ext uri="{FF2B5EF4-FFF2-40B4-BE49-F238E27FC236}">
                <a16:creationId xmlns:a16="http://schemas.microsoft.com/office/drawing/2014/main" id="{9EC79909-E409-3F4D-BDFD-FB39DD8DB2D3}"/>
              </a:ext>
            </a:extLst>
          </p:cNvPr>
          <p:cNvSpPr txBox="1"/>
          <p:nvPr/>
        </p:nvSpPr>
        <p:spPr>
          <a:xfrm>
            <a:off x="502069" y="4537552"/>
            <a:ext cx="3590101" cy="488070"/>
          </a:xfrm>
          <a:prstGeom prst="rect">
            <a:avLst/>
          </a:prstGeom>
          <a:noFill/>
        </p:spPr>
        <p:txBody>
          <a:bodyPr wrap="square" lIns="0" tIns="0" rIns="0" bIns="0" rtlCol="0">
            <a:normAutofit/>
          </a:bodyPr>
          <a:lstStyle/>
          <a:p>
            <a:pPr xmlns:a="http://schemas.openxmlformats.org/drawingml/2006/main" eaLnBrk="0" hangingPunct="0">
              <a:spcBef>
                <a:spcPts val="238"/>
              </a:spcBef>
              <a:buClr>
                <a:schemeClr val="folHlink"/>
              </a:buClr>
              <a:buSzPct val="130000"/>
            </a:pPr>
            <a:r>
              <a:rPr xmlns:a="http://schemas.openxmlformats.org/drawingml/2006/main" lang="ja-JP" sz="1800" b="1" kern="1200" dirty="0">
                <a:solidFill>
                  <a:schemeClr val="tx1"/>
                </a:solidFill>
                <a:latin typeface="MS PGothic"/>
                <a:cs typeface="MS PGothic"/>
              </a:rPr>
              <a:t>対象ソリューション</a:t>
            </a:r>
            <a:endParaRPr xmlns:a="http://schemas.openxmlformats.org/drawingml/2006/main" lang="ja-JP" sz="1200" dirty="0"/>
          </a:p>
        </p:txBody>
      </p:sp>
      <p:sp>
        <p:nvSpPr>
          <p:cNvPr id="19" name="TextBox 18">
            <a:extLst>
              <a:ext uri="{FF2B5EF4-FFF2-40B4-BE49-F238E27FC236}">
                <a16:creationId xmlns:a16="http://schemas.microsoft.com/office/drawing/2014/main" id="{71FC3B68-0FA7-6540-A964-C0CFF907596B}"/>
              </a:ext>
            </a:extLst>
          </p:cNvPr>
          <p:cNvSpPr txBox="1"/>
          <p:nvPr/>
        </p:nvSpPr>
        <p:spPr>
          <a:xfrm>
            <a:off x="4228830" y="1610349"/>
            <a:ext cx="3148016" cy="549905"/>
          </a:xfrm>
          <a:prstGeom prst="rect">
            <a:avLst/>
          </a:prstGeom>
          <a:noFill/>
        </p:spPr>
        <p:txBody>
          <a:bodyPr wrap="square" lIns="0" tIns="0" rIns="0" bIns="0" rtlCol="0">
            <a:normAutofit/>
          </a:bodyPr>
          <a:lstStyle/>
          <a:p>
            <a:pPr xmlns:a="http://schemas.openxmlformats.org/drawingml/2006/main" marL="0" marR="0" lvl="0" indent="0" algn="l" defTabSz="1088558" rtl="0" eaLnBrk="1" fontAlgn="auto" latinLnBrk="0" hangingPunct="1">
              <a:lnSpc>
                <a:spcPct val="100000"/>
              </a:lnSpc>
              <a:spcBef>
                <a:spcPts val="0"/>
              </a:spcBef>
              <a:spcAft>
                <a:spcPts val="0"/>
              </a:spcAft>
              <a:buClrTx/>
              <a:buSzTx/>
              <a:buFontTx/>
              <a:buNone/>
              <a:tabLst/>
              <a:defRPr/>
            </a:pPr>
            <a:r>
              <a:rPr xmlns:a="http://schemas.openxmlformats.org/drawingml/2006/main" lang="ja-JP" sz="1800" b="1" dirty="0">
                <a:solidFill>
                  <a:schemeClr val="accent1"/>
                </a:solidFill>
                <a:latin typeface="MS PGothic"/>
                <a:cs typeface="MS PGothic"/>
              </a:rPr>
              <a:t>SAP</a:t>
            </a:r>
            <a:r>
              <a:rPr xmlns:a="http://schemas.openxmlformats.org/drawingml/2006/main" dirty="1" smtClean="0" lang="ja-JP">
                <a:latin typeface="MS PGothic"/>
                <a:cs typeface="MS PGothic"/>
              </a:rPr>
              <a:t> </a:t>
            </a:r>
            <a:r>
              <a:rPr xmlns:a="http://schemas.openxmlformats.org/drawingml/2006/main" lang="ja-JP" sz="1800" b="1" dirty="0">
                <a:solidFill>
                  <a:schemeClr val="accent1"/>
                </a:solidFill>
                <a:latin typeface="MS PGothic"/>
                <a:cs typeface="MS PGothic"/>
              </a:rPr>
              <a:t>Ariba</a:t>
            </a:r>
            <a:r>
              <a:rPr xmlns:a="http://schemas.openxmlformats.org/drawingml/2006/main" lang="ja-JP" sz="1800" b="1" dirty="0">
                <a:solidFill>
                  <a:schemeClr val="tx1"/>
                </a:solidFill>
                <a:latin typeface="MS PGothic"/>
                <a:cs typeface="MS PGothic"/>
              </a:rPr>
              <a:t> で問題解決</a:t>
            </a:r>
            <a:endParaRPr xmlns:a="http://schemas.openxmlformats.org/drawingml/2006/main" lang="ja-JP" sz="1200" kern="0" dirty="0">
              <a:solidFill>
                <a:schemeClr val="accent1"/>
              </a:solidFill>
              <a:ea typeface="MS PGothic"/>
              <a:cs typeface="MS PGothic"/>
            </a:endParaRPr>
          </a:p>
        </p:txBody>
      </p:sp>
      <p:sp>
        <p:nvSpPr>
          <p:cNvPr id="20" name="TextBox 19">
            <a:extLst>
              <a:ext uri="{FF2B5EF4-FFF2-40B4-BE49-F238E27FC236}">
                <a16:creationId xmlns:a16="http://schemas.microsoft.com/office/drawing/2014/main" id="{33EDD903-9F38-6147-8CA7-4F9E3EA8A30F}"/>
              </a:ext>
            </a:extLst>
          </p:cNvPr>
          <p:cNvSpPr txBox="1"/>
          <p:nvPr/>
        </p:nvSpPr>
        <p:spPr>
          <a:xfrm>
            <a:off x="4258498" y="4537553"/>
            <a:ext cx="3654204" cy="488070"/>
          </a:xfrm>
          <a:prstGeom prst="rect">
            <a:avLst/>
          </a:prstGeom>
          <a:noFill/>
        </p:spPr>
        <p:txBody>
          <a:bodyPr wrap="square" lIns="0" tIns="0" rIns="0" bIns="0" rtlCol="0">
            <a:normAutofit/>
          </a:bodyPr>
          <a:lstStyle/>
          <a:p>
            <a:pPr xmlns:a="http://schemas.openxmlformats.org/drawingml/2006/main" marL="0" marR="0" lvl="0" indent="0" algn="l" defTabSz="1088558" rtl="0" eaLnBrk="1" fontAlgn="auto" latinLnBrk="0" hangingPunct="1">
              <a:lnSpc>
                <a:spcPct val="100000"/>
              </a:lnSpc>
              <a:spcBef>
                <a:spcPts val="0"/>
              </a:spcBef>
              <a:spcAft>
                <a:spcPts val="0"/>
              </a:spcAft>
              <a:buClrTx/>
              <a:buSzTx/>
              <a:buFontTx/>
              <a:buNone/>
              <a:tabLst/>
              <a:defRPr/>
            </a:pPr>
            <a:r>
              <a:rPr xmlns:a="http://schemas.openxmlformats.org/drawingml/2006/main" lang="ja-JP" sz="1800" b="1" kern="1200" dirty="0">
                <a:solidFill>
                  <a:schemeClr val="tx1"/>
                </a:solidFill>
                <a:latin typeface="MS PGothic"/>
                <a:cs typeface="MS PGothic"/>
              </a:rPr>
              <a:t>関連情報</a:t>
            </a:r>
            <a:endParaRPr xmlns:a="http://schemas.openxmlformats.org/drawingml/2006/main" lang="ja-JP" sz="1200" baseline="0" dirty="0"/>
          </a:p>
        </p:txBody>
      </p:sp>
      <p:sp>
        <p:nvSpPr>
          <p:cNvPr id="21" name="TextBox 20">
            <a:extLst>
              <a:ext uri="{FF2B5EF4-FFF2-40B4-BE49-F238E27FC236}">
                <a16:creationId xmlns:a16="http://schemas.microsoft.com/office/drawing/2014/main" id="{C925C6AC-CD5B-0849-A859-BC67159AC2F1}"/>
              </a:ext>
            </a:extLst>
          </p:cNvPr>
          <p:cNvSpPr txBox="1"/>
          <p:nvPr/>
        </p:nvSpPr>
        <p:spPr>
          <a:xfrm>
            <a:off x="8343708" y="1615221"/>
            <a:ext cx="3670300" cy="511218"/>
          </a:xfrm>
          <a:prstGeom prst="rect">
            <a:avLst/>
          </a:prstGeom>
          <a:noFill/>
        </p:spPr>
        <p:txBody>
          <a:bodyPr wrap="square" lIns="0" tIns="0" rIns="0" bIns="0" rtlCol="0">
            <a:normAutofit/>
          </a:bodyPr>
          <a:lstStyle/>
          <a:p>
            <a:pPr xmlns:a="http://schemas.openxmlformats.org/drawingml/2006/main" marL="0" marR="0" lvl="0" indent="0" algn="l" defTabSz="1088558" rtl="0" eaLnBrk="1" fontAlgn="auto" latinLnBrk="0" hangingPunct="1">
              <a:lnSpc>
                <a:spcPct val="100000"/>
              </a:lnSpc>
              <a:spcBef>
                <a:spcPts val="0"/>
              </a:spcBef>
              <a:spcAft>
                <a:spcPts val="0"/>
              </a:spcAft>
              <a:buClrTx/>
              <a:buSzTx/>
              <a:buFontTx/>
              <a:buNone/>
              <a:tabLst/>
              <a:defRPr/>
            </a:pPr>
            <a:r>
              <a:rPr xmlns:a="http://schemas.openxmlformats.org/drawingml/2006/main" lang="ja-JP" sz="1800" b="1" kern="1200" dirty="0">
                <a:solidFill>
                  <a:schemeClr val="tx1"/>
                </a:solidFill>
                <a:latin typeface="MS PGothic"/>
                <a:cs typeface="MS PGothic"/>
              </a:rPr>
              <a:t>主なメリット</a:t>
            </a:r>
            <a:endParaRPr xmlns:a="http://schemas.openxmlformats.org/drawingml/2006/main" lang="ja-JP" sz="1200" dirty="0"/>
          </a:p>
        </p:txBody>
      </p:sp>
      <p:sp>
        <p:nvSpPr>
          <p:cNvPr id="22" name="TextBox 21">
            <a:extLst>
              <a:ext uri="{FF2B5EF4-FFF2-40B4-BE49-F238E27FC236}">
                <a16:creationId xmlns:a16="http://schemas.microsoft.com/office/drawing/2014/main" id="{9F57B7AD-476F-E540-8170-C1A5C47DE6C6}"/>
              </a:ext>
            </a:extLst>
          </p:cNvPr>
          <p:cNvSpPr txBox="1"/>
          <p:nvPr/>
        </p:nvSpPr>
        <p:spPr>
          <a:xfrm>
            <a:off x="8394191" y="4537552"/>
            <a:ext cx="3687000" cy="488070"/>
          </a:xfrm>
          <a:prstGeom prst="rect">
            <a:avLst/>
          </a:prstGeom>
          <a:noFill/>
        </p:spPr>
        <p:txBody>
          <a:bodyPr wrap="square" lIns="0" tIns="0" rIns="0" bIns="0" rtlCol="0">
            <a:normAutofit/>
          </a:bodyPr>
          <a:lstStyle/>
          <a:p>
            <a:pPr xmlns:a="http://schemas.openxmlformats.org/drawingml/2006/main" marL="0" marR="0" lvl="0" indent="0" algn="l" defTabSz="1088558" rtl="0" eaLnBrk="1" fontAlgn="auto" latinLnBrk="0" hangingPunct="1">
              <a:lnSpc>
                <a:spcPct val="100000"/>
              </a:lnSpc>
              <a:spcBef>
                <a:spcPts val="0"/>
              </a:spcBef>
              <a:spcAft>
                <a:spcPts val="0"/>
              </a:spcAft>
              <a:buClrTx/>
              <a:buSzTx/>
              <a:buFontTx/>
              <a:buNone/>
              <a:tabLst/>
              <a:defRPr/>
            </a:pPr>
            <a:r>
              <a:rPr xmlns:a="http://schemas.openxmlformats.org/drawingml/2006/main" lang="ja-JP" sz="1800" b="1" kern="1200" dirty="0">
                <a:solidFill>
                  <a:schemeClr val="tx1"/>
                </a:solidFill>
                <a:latin typeface="MS PGothic"/>
                <a:cs typeface="MS PGothic"/>
              </a:rPr>
              <a:t>前提条件と</a:t>
            </a:r>
            <a:r>
              <a:rPr xmlns:a="http://schemas.openxmlformats.org/drawingml/2006/main" lang="ja-JP" sz="1800" b="1" dirty="0">
                <a:latin typeface="MS PGothic"/>
                <a:cs typeface="MS PGothic"/>
              </a:rPr>
              <a:t>制限事項</a:t>
            </a:r>
            <a:endParaRPr xmlns:a="http://schemas.openxmlformats.org/drawingml/2006/main" lang="ja-JP" sz="1200" b="0" baseline="0" dirty="0"/>
          </a:p>
        </p:txBody>
      </p:sp>
      <p:sp>
        <p:nvSpPr>
          <p:cNvPr id="7" name="TextBox 6">
            <a:extLst>
              <a:ext uri="{FF2B5EF4-FFF2-40B4-BE49-F238E27FC236}">
                <a16:creationId xmlns:a16="http://schemas.microsoft.com/office/drawing/2014/main" id="{07605F5C-99B1-F246-A40B-D40E63460CED}"/>
              </a:ext>
            </a:extLst>
          </p:cNvPr>
          <p:cNvSpPr txBox="1"/>
          <p:nvPr/>
        </p:nvSpPr>
        <p:spPr>
          <a:xfrm>
            <a:off x="7792335" y="361617"/>
            <a:ext cx="2239610" cy="184666"/>
          </a:xfrm>
          <a:prstGeom prst="rect">
            <a:avLst/>
          </a:prstGeom>
          <a:noFill/>
        </p:spPr>
        <p:txBody>
          <a:bodyPr wrap="square" lIns="0" tIns="0" rIns="0" bIns="0" rtlCol="0">
            <a:normAutofit/>
          </a:bodyPr>
          <a:lstStyle/>
          <a:p>
            <a:pPr xmlns:a="http://schemas.openxmlformats.org/drawingml/2006/main" algn="r"/>
            <a:r>
              <a:rPr xmlns:a="http://schemas.openxmlformats.org/drawingml/2006/main" lang="ja-JP" sz="1200" b="1" dirty="0">
                <a:latin typeface="MS PGothic"/>
                <a:cs typeface="MS PGothic"/>
              </a:rPr>
              <a:t>導入の難易度      </a:t>
            </a:r>
          </a:p>
        </p:txBody>
      </p:sp>
      <p:sp>
        <p:nvSpPr>
          <p:cNvPr id="24" name="TextBox 23">
            <a:extLst>
              <a:ext uri="{FF2B5EF4-FFF2-40B4-BE49-F238E27FC236}">
                <a16:creationId xmlns:a16="http://schemas.microsoft.com/office/drawing/2014/main" id="{E1F3EF55-843A-1D42-B3A4-7711E80B00F9}"/>
              </a:ext>
            </a:extLst>
          </p:cNvPr>
          <p:cNvSpPr txBox="1"/>
          <p:nvPr/>
        </p:nvSpPr>
        <p:spPr>
          <a:xfrm>
            <a:off x="7797250" y="565779"/>
            <a:ext cx="2239610" cy="184666"/>
          </a:xfrm>
          <a:prstGeom prst="rect">
            <a:avLst/>
          </a:prstGeom>
          <a:noFill/>
        </p:spPr>
        <p:txBody>
          <a:bodyPr wrap="square" lIns="0" tIns="0" rIns="0" bIns="0" rtlCol="0">
            <a:normAutofit/>
          </a:bodyPr>
          <a:lstStyle/>
          <a:p>
            <a:pPr xmlns:a="http://schemas.openxmlformats.org/drawingml/2006/main" algn="r"/>
            <a:r>
              <a:rPr xmlns:a="http://schemas.openxmlformats.org/drawingml/2006/main" lang="ja-JP" sz="1200" b="1" dirty="0">
                <a:latin typeface="MS PGothic"/>
                <a:cs typeface="MS PGothic"/>
              </a:rPr>
              <a:t>対象エリア</a:t>
            </a:r>
          </a:p>
        </p:txBody>
      </p:sp>
      <p:sp>
        <p:nvSpPr>
          <p:cNvPr id="25" name="TextBox 24">
            <a:extLst>
              <a:ext uri="{FF2B5EF4-FFF2-40B4-BE49-F238E27FC236}">
                <a16:creationId xmlns:a16="http://schemas.microsoft.com/office/drawing/2014/main" id="{9CB5C7A8-8FFA-E84B-9AD9-FA164352F5E9}"/>
              </a:ext>
            </a:extLst>
          </p:cNvPr>
          <p:cNvSpPr txBox="1"/>
          <p:nvPr/>
        </p:nvSpPr>
        <p:spPr>
          <a:xfrm>
            <a:off x="10531246" y="356700"/>
            <a:ext cx="1482762" cy="184666"/>
          </a:xfrm>
          <a:prstGeom prst="rect">
            <a:avLst/>
          </a:prstGeom>
          <a:noFill/>
        </p:spPr>
        <p:txBody>
          <a:bodyPr wrap="square" lIns="0" tIns="0" rIns="0" bIns="0" rtlCol="0">
            <a:normAutofit/>
          </a:bodyPr>
          <a:lstStyle/>
          <a:p>
            <a:pPr xmlns:a="http://schemas.openxmlformats.org/drawingml/2006/main"/>
            <a:r>
              <a:rPr xmlns:a="http://schemas.openxmlformats.org/drawingml/2006/main" lang="ja-JP" sz="1200" dirty="0">
                <a:latin typeface="MS PGothic"/>
                <a:cs typeface="MS PGothic"/>
              </a:rPr>
              <a:t>ロータッチ/容易 </a:t>
            </a:r>
          </a:p>
        </p:txBody>
      </p:sp>
      <p:sp>
        <p:nvSpPr>
          <p:cNvPr id="26" name="TextBox 25">
            <a:extLst>
              <a:ext uri="{FF2B5EF4-FFF2-40B4-BE49-F238E27FC236}">
                <a16:creationId xmlns:a16="http://schemas.microsoft.com/office/drawing/2014/main" id="{3C795CF8-8D4F-354F-A3A4-56927013ABA9}"/>
              </a:ext>
            </a:extLst>
          </p:cNvPr>
          <p:cNvSpPr txBox="1"/>
          <p:nvPr/>
        </p:nvSpPr>
        <p:spPr>
          <a:xfrm>
            <a:off x="10526328" y="574309"/>
            <a:ext cx="1487680" cy="184666"/>
          </a:xfrm>
          <a:prstGeom prst="rect">
            <a:avLst/>
          </a:prstGeom>
          <a:noFill/>
        </p:spPr>
        <p:txBody>
          <a:bodyPr wrap="square" lIns="0" tIns="0" rIns="0" bIns="0" rtlCol="0">
            <a:normAutofit/>
          </a:bodyPr>
          <a:lstStyle/>
          <a:p>
            <a:pPr xmlns:a="http://schemas.openxmlformats.org/drawingml/2006/main"/>
            <a:r>
              <a:rPr xmlns:a="http://schemas.openxmlformats.org/drawingml/2006/main" lang="ja-JP" sz="1200" dirty="0">
                <a:latin typeface="MS PGothic"/>
                <a:cs typeface="MS PGothic"/>
              </a:rPr>
              <a:t>グローバル</a:t>
            </a:r>
          </a:p>
        </p:txBody>
      </p:sp>
      <p:sp>
        <p:nvSpPr>
          <p:cNvPr id="23" name="TextBox 22">
            <a:extLst>
              <a:ext uri="{FF2B5EF4-FFF2-40B4-BE49-F238E27FC236}">
                <a16:creationId xmlns:a16="http://schemas.microsoft.com/office/drawing/2014/main" id="{1BE77D1F-FE29-E84D-81A4-E68EDB0FCE08}"/>
              </a:ext>
            </a:extLst>
          </p:cNvPr>
          <p:cNvSpPr txBox="1"/>
          <p:nvPr/>
        </p:nvSpPr>
        <p:spPr>
          <a:xfrm>
            <a:off x="505931" y="4992223"/>
            <a:ext cx="3590101" cy="1490770"/>
          </a:xfrm>
          <a:prstGeom prst="rect">
            <a:avLst/>
          </a:prstGeom>
          <a:noFill/>
        </p:spPr>
        <p:txBody>
          <a:bodyPr wrap="square" lIns="0" tIns="0" rIns="0" bIns="0" rtlCol="0">
            <a:normAutofit/>
          </a:bodyPr>
          <a:lstStyle/>
          <a:p>
            <a:pPr xmlns:a="http://schemas.openxmlformats.org/drawingml/2006/main" lvl="0" defTabSz="1088558">
              <a:defRPr/>
            </a:pPr>
            <a:r>
              <a:rPr xmlns:a="http://schemas.openxmlformats.org/drawingml/2006/main" lang="ja-JP" sz="1200" dirty="0">
                <a:latin typeface="MS PGothic"/>
                <a:cs typeface="MS PGothic"/>
              </a:rPr>
              <a:t>すべての Ariba Network プロパティ</a:t>
            </a:r>
          </a:p>
        </p:txBody>
      </p:sp>
      <p:sp>
        <p:nvSpPr>
          <p:cNvPr id="27" name="TextBox 26">
            <a:extLst>
              <a:ext uri="{FF2B5EF4-FFF2-40B4-BE49-F238E27FC236}">
                <a16:creationId xmlns:a16="http://schemas.microsoft.com/office/drawing/2014/main" id="{C2B6D011-B7CC-BD4C-AAAC-8C3FC5FEC9AC}"/>
              </a:ext>
            </a:extLst>
          </p:cNvPr>
          <p:cNvSpPr txBox="1"/>
          <p:nvPr/>
        </p:nvSpPr>
        <p:spPr>
          <a:xfrm>
            <a:off x="4262359" y="4992223"/>
            <a:ext cx="3652273" cy="1632830"/>
          </a:xfrm>
          <a:prstGeom prst="rect">
            <a:avLst/>
          </a:prstGeom>
          <a:noFill/>
        </p:spPr>
        <p:txBody>
          <a:bodyPr wrap="square" lIns="0" tIns="0" rIns="0" bIns="0" rtlCol="0">
            <a:normAutofit/>
          </a:bodyPr>
          <a:lstStyle/>
          <a:p>
            <a:pPr xmlns:a="http://schemas.openxmlformats.org/drawingml/2006/main" lvl="0" defTabSz="1088558">
              <a:defRPr/>
            </a:pPr>
            <a:r>
              <a:rPr xmlns:a="http://schemas.openxmlformats.org/drawingml/2006/main" lang="ja-JP" sz="1200" dirty="0">
                <a:latin typeface="MS PGothic"/>
                <a:cs typeface="MS PGothic"/>
              </a:rPr>
              <a:t>この機能は、該当ソリューションを使用しているすべてのお客様に対して</a:t>
            </a:r>
            <a:r>
              <a:rPr xmlns:a="http://schemas.openxmlformats.org/drawingml/2006/main" lang="ja-JP" sz="1200" b="1" dirty="0">
                <a:latin typeface="MS PGothic"/>
                <a:cs typeface="MS PGothic"/>
              </a:rPr>
              <a:t>自動的にオン</a:t>
            </a:r>
            <a:r>
              <a:rPr xmlns:a="http://schemas.openxmlformats.org/drawingml/2006/main" lang="ja-JP" sz="1200" dirty="0">
                <a:latin typeface="MS PGothic"/>
                <a:cs typeface="MS PGothic"/>
              </a:rPr>
              <a:t>になっており、すぐに使用できます。</a:t>
            </a:r>
            <a:endParaRPr xmlns:a="http://schemas.openxmlformats.org/drawingml/2006/main" lang="ja-JP" sz="1200" baseline="0" dirty="0"/>
          </a:p>
        </p:txBody>
      </p:sp>
      <p:sp>
        <p:nvSpPr>
          <p:cNvPr id="28" name="TextBox 27">
            <a:extLst>
              <a:ext uri="{FF2B5EF4-FFF2-40B4-BE49-F238E27FC236}">
                <a16:creationId xmlns:a16="http://schemas.microsoft.com/office/drawing/2014/main" id="{2A162563-B3F9-0040-9481-255B0FF7460A}"/>
              </a:ext>
            </a:extLst>
          </p:cNvPr>
          <p:cNvSpPr txBox="1"/>
          <p:nvPr/>
        </p:nvSpPr>
        <p:spPr>
          <a:xfrm>
            <a:off x="8394191" y="5013433"/>
            <a:ext cx="3687000" cy="1632830"/>
          </a:xfrm>
          <a:prstGeom prst="rect">
            <a:avLst/>
          </a:prstGeom>
          <a:noFill/>
        </p:spPr>
        <p:txBody>
          <a:bodyPr wrap="square" lIns="0" tIns="0" rIns="0" bIns="0" rtlCol="0">
            <a:normAutofit/>
          </a:bodyPr>
          <a:lstStyle/>
          <a:p>
            <a:pPr xmlns:a="http://schemas.openxmlformats.org/drawingml/2006/main"/>
            <a:r>
              <a:rPr xmlns:a="http://schemas.openxmlformats.org/drawingml/2006/main" lang="ja-JP" sz="1200" b="0" baseline="0" dirty="0">
                <a:latin typeface="MS PGothic"/>
                <a:cs typeface="MS PGothic"/>
              </a:rPr>
              <a:t>なし</a:t>
            </a:r>
          </a:p>
        </p:txBody>
      </p:sp>
      <p:sp>
        <p:nvSpPr>
          <p:cNvPr id="29" name="TextBox 28">
            <a:extLst>
              <a:ext uri="{FF2B5EF4-FFF2-40B4-BE49-F238E27FC236}">
                <a16:creationId xmlns:a16="http://schemas.microsoft.com/office/drawing/2014/main" id="{29B4647D-061E-874E-B28F-E77F67C375BA}"/>
              </a:ext>
            </a:extLst>
          </p:cNvPr>
          <p:cNvSpPr txBox="1"/>
          <p:nvPr/>
        </p:nvSpPr>
        <p:spPr>
          <a:xfrm>
            <a:off x="502069" y="2174791"/>
            <a:ext cx="3590101" cy="2407054"/>
          </a:xfrm>
          <a:prstGeom prst="rect">
            <a:avLst/>
          </a:prstGeom>
          <a:noFill/>
        </p:spPr>
        <p:txBody>
          <a:bodyPr wrap="square" lIns="0" tIns="0" rIns="0" bIns="0" rtlCol="0" anchor="t">
            <a:normAutofit/>
          </a:bodyPr>
          <a:lstStyle/>
          <a:p>
            <a:pPr xmlns:a="http://schemas.openxmlformats.org/drawingml/2006/main"/>
            <a:r>
              <a:rPr xmlns:a="http://schemas.openxmlformats.org/drawingml/2006/main" lang="ja-JP" sz="1200" dirty="0">
                <a:latin typeface="MS PGothic"/>
                <a:cs typeface="MS PGothic"/>
              </a:rPr>
              <a:t>Ariba Network の展開が急速に拡大しており、その拡大に伴い、サプライヤは、アカウント階層内で複数の Ariba Network アカウントをリンクさせている場合、特定のサプライヤアカウント内とサプライヤアカウント全体の両方で複数の顧客取引関係を効率的に管理するため、必須ツールの導入を余儀なくされています。</a:t>
            </a:r>
          </a:p>
        </p:txBody>
      </p:sp>
      <p:sp>
        <p:nvSpPr>
          <p:cNvPr id="30" name="TextBox 29">
            <a:extLst>
              <a:ext uri="{FF2B5EF4-FFF2-40B4-BE49-F238E27FC236}">
                <a16:creationId xmlns:a16="http://schemas.microsoft.com/office/drawing/2014/main" id="{B1AA52FF-B118-B64E-A4B7-BD8A5184230C}"/>
              </a:ext>
            </a:extLst>
          </p:cNvPr>
          <p:cNvSpPr txBox="1"/>
          <p:nvPr/>
        </p:nvSpPr>
        <p:spPr>
          <a:xfrm>
            <a:off x="4244332" y="2174792"/>
            <a:ext cx="3670300" cy="2407053"/>
          </a:xfrm>
          <a:prstGeom prst="rect">
            <a:avLst/>
          </a:prstGeom>
          <a:noFill/>
        </p:spPr>
        <p:txBody>
          <a:bodyPr wrap="square" lIns="0" tIns="0" rIns="0" bIns="0" rtlCol="0" anchor="t">
            <a:normAutofit/>
          </a:bodyPr>
          <a:lstStyle/>
          <a:p>
            <a:pPr xmlns:a="http://schemas.openxmlformats.org/drawingml/2006/main" lvl="0" defTabSz="1088558">
              <a:defRPr/>
            </a:pPr>
            <a:r>
              <a:rPr xmlns:a="http://schemas.openxmlformats.org/drawingml/2006/main" lang="ja-JP" sz="1200" kern="0" dirty="0">
                <a:latin typeface="MS PGothic"/>
                <a:cs typeface="MS PGothic"/>
              </a:rPr>
              <a:t>この機能により、サプライヤは、顧客関係が多数ある場合や、Ariba Network サプライヤアカウントが多数ある場合に、効率的に顧客関係を管理できるようになります。</a:t>
            </a:r>
          </a:p>
          <a:p>
            <a:pPr xmlns:a="http://schemas.openxmlformats.org/drawingml/2006/main" marL="171450" lvl="0" indent="-171450" defTabSz="1088558">
              <a:buFont typeface="Arial" panose="020B0604020202020204" pitchFamily="34" charset="0"/>
              <a:buChar char="•"/>
              <a:defRPr/>
            </a:pPr>
            <a:endParaRPr xmlns:a="http://schemas.openxmlformats.org/drawingml/2006/main" lang="ja-JP" sz="1200" kern="0" dirty="0">
              <a:ea typeface="MS PGothic"/>
              <a:cs typeface="MS PGothic"/>
            </a:endParaRPr>
          </a:p>
        </p:txBody>
      </p:sp>
      <p:sp>
        <p:nvSpPr>
          <p:cNvPr id="31" name="TextBox 30">
            <a:extLst>
              <a:ext uri="{FF2B5EF4-FFF2-40B4-BE49-F238E27FC236}">
                <a16:creationId xmlns:a16="http://schemas.microsoft.com/office/drawing/2014/main" id="{CB5248DD-C9DB-FD4B-951A-C1CD317DD197}"/>
              </a:ext>
            </a:extLst>
          </p:cNvPr>
          <p:cNvSpPr txBox="1"/>
          <p:nvPr/>
        </p:nvSpPr>
        <p:spPr>
          <a:xfrm>
            <a:off x="8221637" y="2162792"/>
            <a:ext cx="3808335" cy="2419053"/>
          </a:xfrm>
          <a:prstGeom prst="rect">
            <a:avLst/>
          </a:prstGeom>
          <a:noFill/>
        </p:spPr>
        <p:txBody>
          <a:bodyPr wrap="square" lIns="0" tIns="0" rIns="0" bIns="0" rtlCol="0" anchor="t">
            <a:normAutofit/>
          </a:bodyPr>
          <a:lstStyle/>
          <a:p>
            <a:pPr xmlns:a="http://schemas.openxmlformats.org/drawingml/2006/main" marL="171450" indent="-171450" defTabSz="1088558">
              <a:buFont typeface="Arial" panose="020B0604020202020204" pitchFamily="34" charset="0"/>
              <a:buChar char="•"/>
              <a:defRPr/>
            </a:pPr>
            <a:r>
              <a:rPr xmlns:a="http://schemas.openxmlformats.org/drawingml/2006/main" lang="ja-JP" sz="1200" dirty="0">
                <a:latin typeface="MS PGothic"/>
                <a:cs typeface="MS PGothic"/>
              </a:rPr>
              <a:t>顧客取引関係を手動で検索するため、複数にわたるレコードのページを移動するのに費やしている時間を今より短縮します </a:t>
            </a:r>
            <a:endParaRPr xmlns:a="http://schemas.openxmlformats.org/drawingml/2006/main" lang="ja-JP" sz="1200" dirty="0">
              <a:cs typeface="MS PGothic"/>
            </a:endParaRPr>
          </a:p>
          <a:p>
            <a:pPr xmlns:a="http://schemas.openxmlformats.org/drawingml/2006/main" marL="171450" indent="-171450" defTabSz="1088558">
              <a:buFont typeface="Arial" panose="020B0604020202020204" pitchFamily="34" charset="0"/>
              <a:buChar char="•"/>
              <a:defRPr/>
            </a:pPr>
            <a:r>
              <a:rPr xmlns:a="http://schemas.openxmlformats.org/drawingml/2006/main" lang="ja-JP" sz="1200" dirty="0">
                <a:latin typeface="MS PGothic"/>
                <a:cs typeface="MS PGothic"/>
              </a:rPr>
              <a:t>親アカウントユーザーが以下の処理を実行できるようにすることで、親アカウントユーザーの生産性と効率性を改善します</a:t>
            </a:r>
          </a:p>
          <a:p>
            <a:pPr xmlns:a="http://schemas.openxmlformats.org/drawingml/2006/main" marL="361508" lvl="2" indent="-182880" defTabSz="1088558">
              <a:buFont typeface="Arial" panose="020B0604020202020204" pitchFamily="34" charset="0"/>
              <a:buChar char="•"/>
              <a:defRPr/>
            </a:pPr>
            <a:r>
              <a:rPr xmlns:a="http://schemas.openxmlformats.org/drawingml/2006/main" lang="ja-JP" sz="1200" dirty="0">
                <a:latin typeface="MS PGothic"/>
                <a:cs typeface="MS PGothic"/>
              </a:rPr>
              <a:t>各子アカウントにログインすることなく、アカウント階層全体の顧客取引関係を表示する</a:t>
            </a:r>
          </a:p>
          <a:p>
            <a:pPr xmlns:a="http://schemas.openxmlformats.org/drawingml/2006/main" marL="361508" lvl="2" indent="-182880" defTabSz="1088558">
              <a:buFont typeface="Arial" panose="020B0604020202020204" pitchFamily="34" charset="0"/>
              <a:buChar char="•"/>
              <a:defRPr/>
            </a:pPr>
            <a:r>
              <a:rPr xmlns:a="http://schemas.openxmlformats.org/drawingml/2006/main" lang="ja-JP" sz="1200" dirty="0">
                <a:latin typeface="MS PGothic"/>
                <a:cs typeface="MS PGothic"/>
              </a:rPr>
              <a:t>特定の顧客と取引関係があるすべての子アカウントを迅速に識別する </a:t>
            </a:r>
          </a:p>
        </p:txBody>
      </p:sp>
    </p:spTree>
    <p:extLst>
      <p:ext uri="{BB962C8B-B14F-4D97-AF65-F5344CB8AC3E}">
        <p14:creationId xmlns:p14="http://schemas.microsoft.com/office/powerpoint/2010/main" val="2415513661"/>
      </p:ext>
    </p:extLst>
  </p:cSld>
  <p:clrMapOvr>
    <a:masterClrMapping/>
  </p:clrMapOvr>
</p:sld>
</file>

<file path=ppt/slides/slide3.xml><?xml version="1.0" encoding="utf-8"?>
<p:sld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4" name="Title 13"/>
          <p:cNvSpPr>
            <a:spLocks noGrp="1"/>
          </p:cNvSpPr>
          <p:nvPr>
            <p:ph type="title"/>
          </p:nvPr>
        </p:nvSpPr>
        <p:spPr>
          <a:xfrm>
            <a:off x="504000" y="339964"/>
            <a:ext cx="11186476" cy="828089"/>
          </a:xfrm>
        </p:spPr>
        <p:txBody>
          <a:bodyPr>
            <a:normAutofit/>
          </a:bodyPr>
          <a:lstStyle/>
          <a:p>
            <a:pPr xmlns:a="http://schemas.openxmlformats.org/drawingml/2006/main"/>
            <a:r>
              <a:rPr xmlns:a="http://schemas.openxmlformats.org/drawingml/2006/main" lang="ja-JP" dirty="0">
                <a:solidFill>
                  <a:schemeClr val="accent1"/>
                </a:solidFill>
                <a:latin typeface="MS PGothic"/>
                <a:cs typeface="MS PGothic"/>
              </a:rPr>
              <a:t>機能の概要</a:t>
            </a:r>
            <a:br/>
            <a:r>
              <a:rPr xmlns:a="http://schemas.openxmlformats.org/drawingml/2006/main" lang="ja-JP" b="0" dirty="0">
                <a:solidFill>
                  <a:schemeClr val="tx1">
                    <a:lumMod val="50000"/>
                    <a:lumOff val="50000"/>
                  </a:schemeClr>
                </a:solidFill>
                <a:latin typeface="MS PGothic"/>
                <a:cs typeface="MS PGothic"/>
              </a:rPr>
              <a:t>説明: </a:t>
            </a:r>
            <a:r>
              <a:rPr xmlns:a="http://schemas.openxmlformats.org/drawingml/2006/main" lang="ja-JP" b="0" dirty="0">
                <a:latin typeface="MS PGothic"/>
                <a:cs typeface="MS PGothic"/>
              </a:rPr>
              <a:t>顧客取引関係が多数ある場合のサプライヤによる管理の強化</a:t>
            </a:r>
            <a:endParaRPr xmlns:a="http://schemas.openxmlformats.org/drawingml/2006/main" lang="ja-JP" sz="1100" dirty="0">
              <a:solidFill>
                <a:schemeClr val="tx1">
                  <a:lumMod val="50000"/>
                  <a:lumOff val="50000"/>
                </a:schemeClr>
              </a:solidFill>
            </a:endParaRPr>
          </a:p>
        </p:txBody>
      </p:sp>
      <p:sp>
        <p:nvSpPr>
          <p:cNvPr id="2" name="TextBox 1">
            <a:extLst>
              <a:ext uri="{FF2B5EF4-FFF2-40B4-BE49-F238E27FC236}">
                <a16:creationId xmlns:a16="http://schemas.microsoft.com/office/drawing/2014/main" id="{CBE51C9C-234E-604C-93F6-838B5C413D0B}"/>
              </a:ext>
            </a:extLst>
          </p:cNvPr>
          <p:cNvSpPr txBox="1"/>
          <p:nvPr/>
        </p:nvSpPr>
        <p:spPr>
          <a:xfrm>
            <a:off x="504000" y="1168053"/>
            <a:ext cx="11186475" cy="5232748"/>
          </a:xfrm>
          <a:prstGeom prst="rect">
            <a:avLst/>
          </a:prstGeom>
          <a:noFill/>
        </p:spPr>
        <p:txBody>
          <a:bodyPr wrap="square" lIns="0" tIns="0" rIns="0" bIns="0" rtlCol="0" anchor="t">
            <a:normAutofit fontScale="85000" lnSpcReduction="20000"/>
          </a:bodyPr>
          <a:lstStyle/>
          <a:p>
            <a:pPr xmlns:a="http://schemas.openxmlformats.org/drawingml/2006/main" fontAlgn="base">
              <a:lnSpc>
                <a:spcPct val="120000"/>
              </a:lnSpc>
              <a:spcAft>
                <a:spcPts val="600"/>
              </a:spcAft>
              <a:buClr>
                <a:srgbClr val="F0AB00"/>
              </a:buClr>
              <a:buSzPct val="80000"/>
            </a:pPr>
            <a:r>
              <a:rPr xmlns:a="http://schemas.openxmlformats.org/drawingml/2006/main" lang="ja-JP" sz="2400" b="1" dirty="0">
                <a:latin typeface="MS PGothic"/>
                <a:cs typeface="MS PGothic"/>
              </a:rPr>
              <a:t>機能の詳細情報</a:t>
            </a:r>
            <a:endParaRPr xmlns:a="http://schemas.openxmlformats.org/drawingml/2006/main" lang="ja-JP" sz="1200" b="1" dirty="0">
              <a:cs typeface="MS PGothic"/>
            </a:endParaRPr>
          </a:p>
          <a:p>
            <a:pPr xmlns:a="http://schemas.openxmlformats.org/drawingml/2006/main">
              <a:lnSpc>
                <a:spcPct val="120000"/>
              </a:lnSpc>
              <a:spcBef>
                <a:spcPts val="600"/>
              </a:spcBef>
              <a:spcAft>
                <a:spcPts val="600"/>
              </a:spcAft>
            </a:pPr>
            <a:r>
              <a:rPr xmlns:a="http://schemas.openxmlformats.org/drawingml/2006/main" lang="ja-JP" sz="1900" b="1" dirty="0">
                <a:latin typeface="MS PGothic"/>
                <a:cs typeface="MS PGothic"/>
              </a:rPr>
              <a:t>[顧客取引関係] ページに対する変更</a:t>
            </a:r>
            <a:endParaRPr xmlns:a="http://schemas.openxmlformats.org/drawingml/2006/main" lang="ja-JP" sz="1500" b="1" dirty="0">
              <a:cs typeface="MS PGothic"/>
            </a:endParaRPr>
          </a:p>
          <a:p>
            <a:pPr xmlns:a="http://schemas.openxmlformats.org/drawingml/2006/main" marL="342900" indent="-342900">
              <a:lnSpc>
                <a:spcPct val="120000"/>
              </a:lnSpc>
              <a:buFont typeface="Arial" panose="020B0604020202020204" pitchFamily="34" charset="0"/>
              <a:buChar char="•"/>
            </a:pPr>
            <a:r>
              <a:rPr xmlns:a="http://schemas.openxmlformats.org/drawingml/2006/main" lang="ja-JP" sz="1500" dirty="0">
                <a:latin typeface="MS PGothic"/>
                <a:cs typeface="MS PGothic"/>
              </a:rPr>
              <a:t>顧客名または Ariba Network ID で現在の顧客をフィルタリングする機能。</a:t>
            </a:r>
            <a:r>
              <a:rPr xmlns:a="http://schemas.openxmlformats.org/drawingml/2006/main" lang="ja-JP" sz="1500" dirty="0">
                <a:latin typeface="MS PGothic"/>
                <a:cs typeface="MS PGothic"/>
              </a:rPr>
              <a:t>最大 10 のフィルタ値がサポートされます。</a:t>
            </a:r>
            <a:endParaRPr xmlns:a="http://schemas.openxmlformats.org/drawingml/2006/main" lang="ja-JP" sz="1500" dirty="0">
              <a:cs typeface="MS PGothic"/>
            </a:endParaRPr>
          </a:p>
          <a:p>
            <a:pPr xmlns:a="http://schemas.openxmlformats.org/drawingml/2006/main" marL="342900" indent="-342900">
              <a:lnSpc>
                <a:spcPct val="120000"/>
              </a:lnSpc>
              <a:buFont typeface="Arial" panose="020B0604020202020204" pitchFamily="34" charset="0"/>
              <a:buChar char="•"/>
            </a:pPr>
            <a:r>
              <a:rPr xmlns:a="http://schemas.openxmlformats.org/drawingml/2006/main" lang="ja-JP" sz="1500" dirty="0">
                <a:latin typeface="MS PGothic"/>
                <a:cs typeface="MS PGothic"/>
              </a:rPr>
              <a:t>オフラインで確認できるように、顧客取引関係を CSV ファイルでエクスポートする機能。</a:t>
            </a:r>
            <a:endParaRPr xmlns:a="http://schemas.openxmlformats.org/drawingml/2006/main" lang="ja-JP" sz="1500" strike="sngStrike" dirty="0">
              <a:cs typeface="MS PGothic"/>
            </a:endParaRPr>
          </a:p>
          <a:p>
            <a:pPr xmlns:a="http://schemas.openxmlformats.org/drawingml/2006/main" marL="342900" indent="-342900">
              <a:lnSpc>
                <a:spcPct val="120000"/>
              </a:lnSpc>
              <a:buFont typeface="Arial" panose="020B0604020202020204" pitchFamily="34" charset="0"/>
              <a:buChar char="•"/>
            </a:pPr>
            <a:r>
              <a:rPr xmlns:a="http://schemas.openxmlformats.org/drawingml/2006/main" lang="ja-JP" sz="1500" dirty="0">
                <a:latin typeface="MS PGothic"/>
                <a:cs typeface="MS PGothic"/>
              </a:rPr>
              <a:t>階層内のリンクされたすべての子アカウントの顧客取引関係を表示およびフィルタリングしたり、Ariba Network ID でグループ化された結果を表示したりする親アカウントユーザー向けの機能。</a:t>
            </a:r>
            <a:endParaRPr xmlns:a="http://schemas.openxmlformats.org/drawingml/2006/main" lang="ja-JP" sz="1500" dirty="0">
              <a:cs typeface="MS PGothic"/>
            </a:endParaRPr>
          </a:p>
          <a:p>
            <a:pPr xmlns:a="http://schemas.openxmlformats.org/drawingml/2006/main" marL="342900" indent="-342900">
              <a:lnSpc>
                <a:spcPct val="120000"/>
              </a:lnSpc>
              <a:buFont typeface="Arial" panose="020B0604020202020204" pitchFamily="34" charset="0"/>
              <a:buChar char="•"/>
            </a:pPr>
            <a:r>
              <a:rPr xmlns:a="http://schemas.openxmlformats.org/drawingml/2006/main" lang="ja-JP" sz="1500" dirty="0">
                <a:latin typeface="MS PGothic"/>
                <a:cs typeface="MS PGothic"/>
              </a:rPr>
              <a:t>ユーザーに必要な権限 (「アカウント階層」または「子アカウントへのアクセス」) がある場合、検索結果のコンテキストに基づいて子アカウントにサインインする機能。</a:t>
            </a:r>
            <a:endParaRPr xmlns:a="http://schemas.openxmlformats.org/drawingml/2006/main" lang="ja-JP" sz="1500" dirty="0">
              <a:cs typeface="MS PGothic"/>
            </a:endParaRPr>
          </a:p>
          <a:p>
            <a:pPr xmlns:a="http://schemas.openxmlformats.org/drawingml/2006/main" marL="342900" indent="-342900">
              <a:lnSpc>
                <a:spcPct val="120000"/>
              </a:lnSpc>
              <a:buFont typeface="Arial" panose="020B0604020202020204" pitchFamily="34" charset="0"/>
              <a:buChar char="•"/>
            </a:pPr>
            <a:r>
              <a:rPr xmlns:a="http://schemas.openxmlformats.org/drawingml/2006/main" lang="ja-JP" sz="1500" dirty="0">
                <a:latin typeface="MS PGothic"/>
                <a:cs typeface="MS PGothic"/>
              </a:rPr>
              <a:t>顧客名の横に Ariba Network ID を表示する新しい列が追加されています。</a:t>
            </a:r>
            <a:r>
              <a:rPr xmlns:a="http://schemas.openxmlformats.org/drawingml/2006/main" lang="ja-JP" sz="1500" dirty="0">
                <a:latin typeface="MS PGothic"/>
                <a:cs typeface="MS PGothic"/>
              </a:rPr>
              <a:t>この列は、[</a:t>
            </a:r>
            <a:r>
              <a:rPr xmlns:a="http://schemas.openxmlformats.org/drawingml/2006/main" lang="ja-JP" sz="1500" b="1" dirty="0">
                <a:latin typeface="MS PGothic"/>
                <a:cs typeface="MS PGothic"/>
              </a:rPr>
              <a:t>現在の顧客</a:t>
            </a:r>
            <a:r>
              <a:rPr xmlns:a="http://schemas.openxmlformats.org/drawingml/2006/main" lang="ja-JP" sz="1500" dirty="0">
                <a:latin typeface="MS PGothic"/>
                <a:cs typeface="MS PGothic"/>
              </a:rPr>
              <a:t>]、[</a:t>
            </a:r>
            <a:r>
              <a:rPr xmlns:a="http://schemas.openxmlformats.org/drawingml/2006/main" lang="ja-JP" sz="1500" b="1" dirty="0">
                <a:latin typeface="MS PGothic"/>
                <a:cs typeface="MS PGothic"/>
              </a:rPr>
              <a:t>保留</a:t>
            </a:r>
            <a:r>
              <a:rPr xmlns:a="http://schemas.openxmlformats.org/drawingml/2006/main" lang="ja-JP" sz="1500" dirty="0">
                <a:latin typeface="MS PGothic"/>
                <a:cs typeface="MS PGothic"/>
              </a:rPr>
              <a:t>]、[</a:t>
            </a:r>
            <a:r>
              <a:rPr xmlns:a="http://schemas.openxmlformats.org/drawingml/2006/main" lang="ja-JP" sz="1500" b="1" dirty="0">
                <a:latin typeface="MS PGothic"/>
                <a:cs typeface="MS PGothic"/>
              </a:rPr>
              <a:t>却下済み</a:t>
            </a:r>
            <a:r>
              <a:rPr xmlns:a="http://schemas.openxmlformats.org/drawingml/2006/main" lang="ja-JP" sz="1500" dirty="0">
                <a:latin typeface="MS PGothic"/>
                <a:cs typeface="MS PGothic"/>
              </a:rPr>
              <a:t>]、および [</a:t>
            </a:r>
            <a:r>
              <a:rPr xmlns:a="http://schemas.openxmlformats.org/drawingml/2006/main" lang="ja-JP" sz="1500" b="1" dirty="0">
                <a:latin typeface="MS PGothic"/>
                <a:cs typeface="MS PGothic"/>
              </a:rPr>
              <a:t>停止</a:t>
            </a:r>
            <a:r>
              <a:rPr xmlns:a="http://schemas.openxmlformats.org/drawingml/2006/main" lang="ja-JP" sz="1500" dirty="0">
                <a:latin typeface="MS PGothic"/>
                <a:cs typeface="MS PGothic"/>
              </a:rPr>
              <a:t>] の各タブに表示されます。</a:t>
            </a:r>
            <a:endParaRPr xmlns:a="http://schemas.openxmlformats.org/drawingml/2006/main" lang="ja-JP" sz="1500" dirty="0">
              <a:cs typeface="MS PGothic"/>
            </a:endParaRPr>
          </a:p>
          <a:p>
            <a:pPr xmlns:a="http://schemas.openxmlformats.org/drawingml/2006/main" marL="342900" indent="-342900">
              <a:lnSpc>
                <a:spcPct val="120000"/>
              </a:lnSpc>
              <a:buFont typeface="Arial" panose="020B0604020202020204" pitchFamily="34" charset="0"/>
              <a:buChar char="•"/>
            </a:pPr>
            <a:r>
              <a:rPr xmlns:a="http://schemas.openxmlformats.org/drawingml/2006/main" lang="ja-JP" sz="1500" dirty="0">
                <a:latin typeface="MS PGothic"/>
                <a:cs typeface="MS PGothic"/>
              </a:rPr>
              <a:t>結果一覧の見やすさを改善するため、使用しない列または使用頻度の低い列を非表示にする機能。</a:t>
            </a:r>
            <a:endParaRPr xmlns:a="http://schemas.openxmlformats.org/drawingml/2006/main" lang="ja-JP" sz="1500" dirty="0">
              <a:cs typeface="MS PGothic"/>
            </a:endParaRPr>
          </a:p>
          <a:p>
            <a:pPr xmlns:a="http://schemas.openxmlformats.org/drawingml/2006/main">
              <a:lnSpc>
                <a:spcPct val="120000"/>
              </a:lnSpc>
              <a:spcBef>
                <a:spcPts val="600"/>
              </a:spcBef>
              <a:spcAft>
                <a:spcPts val="600"/>
              </a:spcAft>
            </a:pPr>
            <a:r>
              <a:rPr xmlns:a="http://schemas.openxmlformats.org/drawingml/2006/main" lang="ja-JP" sz="1900" b="1" dirty="0">
                <a:latin typeface="MS PGothic"/>
                <a:cs typeface="MS PGothic"/>
              </a:rPr>
              <a:t>[アカウント階層] ページに対する変更</a:t>
            </a:r>
            <a:endParaRPr xmlns:a="http://schemas.openxmlformats.org/drawingml/2006/main" lang="ja-JP" sz="1500" b="1" dirty="0">
              <a:cs typeface="MS PGothic"/>
            </a:endParaRPr>
          </a:p>
          <a:p>
            <a:pPr xmlns:a="http://schemas.openxmlformats.org/drawingml/2006/main" marL="285750" indent="-285750">
              <a:lnSpc>
                <a:spcPct val="120000"/>
              </a:lnSpc>
              <a:buFont typeface="Arial" panose="020B0604020202020204" pitchFamily="34" charset="0"/>
              <a:buChar char="•"/>
            </a:pPr>
            <a:r>
              <a:rPr xmlns:a="http://schemas.openxmlformats.org/drawingml/2006/main" lang="ja-JP" sz="1500" dirty="0">
                <a:latin typeface="MS PGothic"/>
                <a:cs typeface="MS PGothic"/>
              </a:rPr>
              <a:t>顧客名または顧客の Ariba Network ID (もしくはその両方) で特定の顧客アカウントと取引関係があるリンクされた子アカウントを見つける機能。最大 10 のフィルタ値がサポートされます。</a:t>
            </a:r>
            <a:endParaRPr xmlns:a="http://schemas.openxmlformats.org/drawingml/2006/main" lang="ja-JP" sz="1500" dirty="0">
              <a:cs typeface="MS PGothic"/>
            </a:endParaRPr>
          </a:p>
          <a:p>
            <a:pPr xmlns:a="http://schemas.openxmlformats.org/drawingml/2006/main" marL="285750" indent="-285750">
              <a:lnSpc>
                <a:spcPct val="120000"/>
              </a:lnSpc>
              <a:buFont typeface="Arial" panose="020B0604020202020204" pitchFamily="34" charset="0"/>
              <a:buChar char="•"/>
            </a:pPr>
            <a:r>
              <a:rPr xmlns:a="http://schemas.openxmlformats.org/drawingml/2006/main" lang="ja-JP" sz="1500" dirty="0">
                <a:latin typeface="MS PGothic"/>
                <a:cs typeface="MS PGothic"/>
              </a:rPr>
              <a:t>リンクされた子アカウントを会社名または Ariba Network ID (もしくはその両方) でフィルタリングする機能。</a:t>
            </a:r>
            <a:r>
              <a:rPr xmlns:a="http://schemas.openxmlformats.org/drawingml/2006/main" lang="ja-JP" sz="1500" dirty="0">
                <a:latin typeface="MS PGothic"/>
                <a:cs typeface="MS PGothic"/>
              </a:rPr>
              <a:t>最大 10 のフィルタ値がサポートされます。</a:t>
            </a:r>
            <a:endParaRPr xmlns:a="http://schemas.openxmlformats.org/drawingml/2006/main" lang="ja-JP" sz="1500" dirty="0">
              <a:cs typeface="MS PGothic"/>
            </a:endParaRPr>
          </a:p>
          <a:p>
            <a:pPr xmlns:a="http://schemas.openxmlformats.org/drawingml/2006/main" marL="285750" indent="-285750">
              <a:lnSpc>
                <a:spcPct val="120000"/>
              </a:lnSpc>
              <a:buFont typeface="Arial" panose="020B0604020202020204" pitchFamily="34" charset="0"/>
              <a:buChar char="•"/>
            </a:pPr>
            <a:r>
              <a:rPr xmlns:a="http://schemas.openxmlformats.org/drawingml/2006/main" lang="ja-JP" sz="1500" dirty="0">
                <a:latin typeface="MS PGothic"/>
                <a:cs typeface="MS PGothic"/>
              </a:rPr>
              <a:t>[アカウント階層] ページからリンクされた子アカウントのプロファイルの公開を切り替える機能。</a:t>
            </a:r>
            <a:endParaRPr xmlns:a="http://schemas.openxmlformats.org/drawingml/2006/main" lang="ja-JP" sz="1500" dirty="0">
              <a:cs typeface="MS PGothic"/>
            </a:endParaRPr>
          </a:p>
          <a:p>
            <a:pPr xmlns:a="http://schemas.openxmlformats.org/drawingml/2006/main" marL="285750" indent="-285750">
              <a:lnSpc>
                <a:spcPct val="120000"/>
              </a:lnSpc>
              <a:buFont typeface="Arial" panose="020B0604020202020204" pitchFamily="34" charset="0"/>
              <a:buChar char="•"/>
            </a:pPr>
            <a:r>
              <a:rPr xmlns:a="http://schemas.openxmlformats.org/drawingml/2006/main" lang="ja-JP" sz="1500" dirty="0">
                <a:latin typeface="MS PGothic"/>
                <a:cs typeface="MS PGothic"/>
              </a:rPr>
              <a:t>オフラインで確認できるように、リンクされた子アカウントを CSV ファイルでエクスポートする機能。</a:t>
            </a:r>
            <a:endParaRPr xmlns:a="http://schemas.openxmlformats.org/drawingml/2006/main" lang="ja-JP" sz="1500" dirty="0">
              <a:cs typeface="MS PGothic"/>
            </a:endParaRPr>
          </a:p>
          <a:p>
            <a:pPr xmlns:a="http://schemas.openxmlformats.org/drawingml/2006/main" marL="285750" indent="-285750">
              <a:lnSpc>
                <a:spcPct val="120000"/>
              </a:lnSpc>
              <a:buFont typeface="Arial" panose="020B0604020202020204" pitchFamily="34" charset="0"/>
              <a:buChar char="•"/>
            </a:pPr>
            <a:r>
              <a:rPr xmlns:a="http://schemas.openxmlformats.org/drawingml/2006/main" lang="ja-JP" sz="1500" dirty="0">
                <a:latin typeface="MS PGothic"/>
                <a:cs typeface="MS PGothic"/>
              </a:rPr>
              <a:t>結果一覧の見やすさを改善するため、使用しない列または使用頻度の低い列を非表示にする機能。</a:t>
            </a:r>
            <a:endParaRPr xmlns:a="http://schemas.openxmlformats.org/drawingml/2006/main" lang="ja-JP" sz="1500" b="1" dirty="0">
              <a:cs typeface="MS PGothic"/>
            </a:endParaRPr>
          </a:p>
          <a:p>
            <a:pPr xmlns:a="http://schemas.openxmlformats.org/drawingml/2006/main">
              <a:lnSpc>
                <a:spcPct val="120000"/>
              </a:lnSpc>
              <a:spcBef>
                <a:spcPts val="600"/>
              </a:spcBef>
              <a:spcAft>
                <a:spcPts val="600"/>
              </a:spcAft>
            </a:pPr>
            <a:r>
              <a:rPr xmlns:a="http://schemas.openxmlformats.org/drawingml/2006/main" lang="ja-JP" sz="1900" b="1" dirty="0">
                <a:latin typeface="MS PGothic"/>
                <a:cs typeface="MS PGothic"/>
              </a:rPr>
              <a:t>新しい権限</a:t>
            </a:r>
            <a:endParaRPr xmlns:a="http://schemas.openxmlformats.org/drawingml/2006/main" lang="ja-JP" sz="1500" b="1" dirty="0">
              <a:cs typeface="MS PGothic"/>
            </a:endParaRPr>
          </a:p>
          <a:p>
            <a:pPr xmlns:a="http://schemas.openxmlformats.org/drawingml/2006/main" marL="285750" indent="-285750">
              <a:lnSpc>
                <a:spcPct val="120000"/>
              </a:lnSpc>
              <a:buFont typeface="Arial" panose="020B0604020202020204" pitchFamily="34" charset="0"/>
              <a:buChar char="•"/>
            </a:pPr>
            <a:r>
              <a:rPr xmlns:a="http://schemas.openxmlformats.org/drawingml/2006/main" lang="ja-JP" sz="1500" dirty="0">
                <a:latin typeface="MS PGothic"/>
                <a:cs typeface="MS PGothic"/>
              </a:rPr>
              <a:t>この機能により、新しい権限 [</a:t>
            </a:r>
            <a:r>
              <a:rPr xmlns:a="http://schemas.openxmlformats.org/drawingml/2006/main" lang="ja-JP" sz="1500" b="1" dirty="0">
                <a:latin typeface="MS PGothic"/>
                <a:cs typeface="MS PGothic"/>
              </a:rPr>
              <a:t>顧客取引関係</a:t>
            </a:r>
            <a:r>
              <a:rPr xmlns:a="http://schemas.openxmlformats.org/drawingml/2006/main" lang="ja-JP" sz="1500" dirty="0">
                <a:latin typeface="MS PGothic"/>
                <a:cs typeface="MS PGothic"/>
              </a:rPr>
              <a:t>] が実装され、Ariba Network サプライヤ管理者は、顧客詳細への読み取り専用のアクセス権を管理者以外のユーザーに付与できるようになります。</a:t>
            </a:r>
            <a:endParaRPr xmlns:a="http://schemas.openxmlformats.org/drawingml/2006/main" lang="ja-JP" sz="1400" dirty="0">
              <a:cs typeface="MS PGothic"/>
            </a:endParaRPr>
          </a:p>
        </p:txBody>
      </p:sp>
    </p:spTree>
    <p:extLst>
      <p:ext uri="{BB962C8B-B14F-4D97-AF65-F5344CB8AC3E}">
        <p14:creationId xmlns:p14="http://schemas.microsoft.com/office/powerpoint/2010/main" val="3812850705"/>
      </p:ext>
    </p:extLst>
  </p:cSld>
  <p:clrMapOvr>
    <a:masterClrMapping/>
  </p:clrMapOvr>
</p:sld>
</file>

<file path=ppt/slides/slide4.xml><?xml version="1.0" encoding="utf-8"?>
<p:sld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3496C41-955A-49D6-8128-7A87015C660D}"/>
              </a:ext>
            </a:extLst>
          </p:cNvPr>
          <p:cNvSpPr txBox="1">
            <a:spLocks/>
          </p:cNvSpPr>
          <p:nvPr/>
        </p:nvSpPr>
        <p:spPr>
          <a:xfrm>
            <a:off x="504001" y="1179733"/>
            <a:ext cx="10480088" cy="999539"/>
          </a:xfrm>
          <a:prstGeom prst="rect">
            <a:avLst/>
          </a:prstGeom>
        </p:spPr>
        <p:txBody>
          <a:bodyPr>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None/>
            </a:pPr>
            <a:endParaRPr lang="en-US" sz="2000" dirty="0"/>
          </a:p>
        </p:txBody>
      </p:sp>
      <p:pic>
        <p:nvPicPr>
          <p:cNvPr id="6" name="Picture 5">
            <a:extLst>
              <a:ext uri="{FF2B5EF4-FFF2-40B4-BE49-F238E27FC236}">
                <a16:creationId xmlns:a16="http://schemas.microsoft.com/office/drawing/2014/main" id="{AE577799-868E-5F4B-91FA-0F1D81C391A9}"/>
              </a:ext>
            </a:extLst>
          </p:cNvPr>
          <p:cNvPicPr>
            <a:picLocks noChangeAspect="1"/>
          </p:cNvPicPr>
          <p:nvPr/>
        </p:nvPicPr>
        <p:blipFill>
          <a:blip r:embed="rId3"/>
          <a:stretch>
            <a:fillRect/>
          </a:stretch>
        </p:blipFill>
        <p:spPr>
          <a:xfrm>
            <a:off x="3453926" y="1569156"/>
            <a:ext cx="8399051" cy="437548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pic>
      <p:sp>
        <p:nvSpPr>
          <p:cNvPr id="8" name="Speech Bubble: Rectangle 7">
            <a:extLst>
              <a:ext uri="{FF2B5EF4-FFF2-40B4-BE49-F238E27FC236}">
                <a16:creationId xmlns:a16="http://schemas.microsoft.com/office/drawing/2014/main" id="{5CE0CCE4-0BC2-464F-AD85-CA284C3F32BA}"/>
              </a:ext>
            </a:extLst>
          </p:cNvPr>
          <p:cNvSpPr/>
          <p:nvPr/>
        </p:nvSpPr>
        <p:spPr bwMode="gray">
          <a:xfrm>
            <a:off x="504000" y="2493818"/>
            <a:ext cx="2494844" cy="2973294"/>
          </a:xfrm>
          <a:prstGeom prst="wedgeRectCallout">
            <a:avLst>
              <a:gd name="adj1" fmla="val 74225"/>
              <a:gd name="adj2" fmla="val -11861"/>
            </a:avLst>
          </a:prstGeom>
        </p:spPr>
        <p:style>
          <a:lnRef idx="2">
            <a:schemeClr val="accent1">
              <a:shade val="50000"/>
            </a:schemeClr>
          </a:lnRef>
          <a:fillRef idx="1">
            <a:schemeClr val="accent1"/>
          </a:fillRef>
          <a:effectRef idx="0">
            <a:schemeClr val="accent1"/>
          </a:effectRef>
          <a:fontRef idx="minor">
            <a:schemeClr val="lt1"/>
          </a:fontRef>
        </p:style>
        <p:txBody>
          <a:bodyPr lIns="91440" tIns="54426" rIns="91440" bIns="54426" rtlCol="0" anchor="ctr">
            <a:normAutofit/>
          </a:bodyPr>
          <a:lstStyle/>
          <a:p>
            <a:pPr xmlns:a="http://schemas.openxmlformats.org/drawingml/2006/main" fontAlgn="base">
              <a:spcBef>
                <a:spcPct val="50000"/>
              </a:spcBef>
              <a:spcAft>
                <a:spcPct val="0"/>
              </a:spcAft>
              <a:buClr>
                <a:srgbClr val="F0AB00"/>
              </a:buClr>
              <a:buSzPct val="80000"/>
            </a:pPr>
            <a:r>
              <a:rPr xmlns:a="http://schemas.openxmlformats.org/drawingml/2006/main" lang="ja-JP" sz="1600" kern="0" dirty="0">
                <a:latin typeface="MS PGothic"/>
                <a:cs typeface="MS PGothic"/>
              </a:rPr>
              <a:t>[顧客取引関係] ページが再編成され、表形式のレイアウトとなり、顧客取引関係が [現在の顧客]、[保留]、および [却下済み] の各タブに分けられています。また、簡単に確認できるよう、各タブ名に件数が表示されます。 </a:t>
            </a:r>
          </a:p>
        </p:txBody>
      </p:sp>
      <p:sp>
        <p:nvSpPr>
          <p:cNvPr id="9" name="Title 13">
            <a:extLst>
              <a:ext uri="{FF2B5EF4-FFF2-40B4-BE49-F238E27FC236}">
                <a16:creationId xmlns:a16="http://schemas.microsoft.com/office/drawing/2014/main" id="{046E4739-FBF5-3345-B5E9-D37B7BB1F03E}"/>
              </a:ext>
            </a:extLst>
          </p:cNvPr>
          <p:cNvSpPr>
            <a:spLocks noGrp="1"/>
          </p:cNvSpPr>
          <p:nvPr>
            <p:ph type="title"/>
          </p:nvPr>
        </p:nvSpPr>
        <p:spPr>
          <a:xfrm>
            <a:off x="504000" y="339964"/>
            <a:ext cx="11186476" cy="828089"/>
          </a:xfrm>
        </p:spPr>
        <p:txBody>
          <a:bodyPr>
            <a:normAutofit/>
          </a:bodyPr>
          <a:lstStyle/>
          <a:p>
            <a:pPr xmlns:a="http://schemas.openxmlformats.org/drawingml/2006/main"/>
            <a:r>
              <a:rPr xmlns:a="http://schemas.openxmlformats.org/drawingml/2006/main" lang="ja-JP" dirty="0">
                <a:solidFill>
                  <a:schemeClr val="accent1"/>
                </a:solidFill>
                <a:latin typeface="MS PGothic"/>
                <a:cs typeface="MS PGothic"/>
              </a:rPr>
              <a:t>機能の概要</a:t>
            </a:r>
            <a:br/>
            <a:r>
              <a:rPr xmlns:a="http://schemas.openxmlformats.org/drawingml/2006/main" lang="ja-JP" b="0" dirty="0">
                <a:solidFill>
                  <a:schemeClr val="tx1">
                    <a:lumMod val="50000"/>
                    <a:lumOff val="50000"/>
                  </a:schemeClr>
                </a:solidFill>
                <a:latin typeface="MS PGothic"/>
                <a:cs typeface="MS PGothic"/>
              </a:rPr>
              <a:t>説明: </a:t>
            </a:r>
            <a:r>
              <a:rPr xmlns:a="http://schemas.openxmlformats.org/drawingml/2006/main" lang="ja-JP" b="0" dirty="0">
                <a:latin typeface="MS PGothic"/>
                <a:cs typeface="MS PGothic"/>
              </a:rPr>
              <a:t>顧客取引関係が多数ある場合のサプライヤによる管理の強化</a:t>
            </a:r>
            <a:endParaRPr xmlns:a="http://schemas.openxmlformats.org/drawingml/2006/main" lang="ja-JP" sz="1100" dirty="0">
              <a:solidFill>
                <a:schemeClr val="tx1">
                  <a:lumMod val="50000"/>
                  <a:lumOff val="50000"/>
                </a:schemeClr>
              </a:solidFill>
            </a:endParaRPr>
          </a:p>
        </p:txBody>
      </p:sp>
    </p:spTree>
    <p:extLst>
      <p:ext uri="{BB962C8B-B14F-4D97-AF65-F5344CB8AC3E}">
        <p14:creationId xmlns:p14="http://schemas.microsoft.com/office/powerpoint/2010/main" val="2536885592"/>
      </p:ext>
    </p:extLst>
  </p:cSld>
  <p:clrMapOvr>
    <a:masterClrMapping/>
  </p:clrMapOvr>
</p:sld>
</file>

<file path=ppt/slides/slide5.xml><?xml version="1.0" encoding="utf-8"?>
<p:sld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4425D11-5B6F-C649-94EF-875CDCB44FE0}"/>
              </a:ext>
            </a:extLst>
          </p:cNvPr>
          <p:cNvPicPr>
            <a:picLocks noChangeAspect="1"/>
          </p:cNvPicPr>
          <p:nvPr/>
        </p:nvPicPr>
        <p:blipFill>
          <a:blip r:embed="rId3"/>
          <a:stretch>
            <a:fillRect/>
          </a:stretch>
        </p:blipFill>
        <p:spPr>
          <a:xfrm>
            <a:off x="516831" y="1143437"/>
            <a:ext cx="9654388" cy="5400207"/>
          </a:xfrm>
          <a:prstGeom prst="rect">
            <a:avLst/>
          </a:prstGeom>
        </p:spPr>
      </p:pic>
      <p:sp>
        <p:nvSpPr>
          <p:cNvPr id="9" name="Speech Bubble: Rectangle 7">
            <a:extLst>
              <a:ext uri="{FF2B5EF4-FFF2-40B4-BE49-F238E27FC236}">
                <a16:creationId xmlns:a16="http://schemas.microsoft.com/office/drawing/2014/main" id="{0CD740AF-AD51-6748-BFD3-C309C01C43FE}"/>
              </a:ext>
            </a:extLst>
          </p:cNvPr>
          <p:cNvSpPr/>
          <p:nvPr/>
        </p:nvSpPr>
        <p:spPr bwMode="gray">
          <a:xfrm>
            <a:off x="4413455" y="2649139"/>
            <a:ext cx="3340949" cy="1049867"/>
          </a:xfrm>
          <a:prstGeom prst="wedgeRectCallout">
            <a:avLst>
              <a:gd name="adj1" fmla="val -94128"/>
              <a:gd name="adj2" fmla="val 60680"/>
            </a:avLst>
          </a:prstGeom>
        </p:spPr>
        <p:style>
          <a:lnRef idx="2">
            <a:schemeClr val="accent1">
              <a:shade val="50000"/>
            </a:schemeClr>
          </a:lnRef>
          <a:fillRef idx="1">
            <a:schemeClr val="accent1"/>
          </a:fillRef>
          <a:effectRef idx="0">
            <a:schemeClr val="accent1"/>
          </a:effectRef>
          <a:fontRef idx="minor">
            <a:schemeClr val="lt1"/>
          </a:fontRef>
        </p:style>
        <p:txBody>
          <a:bodyPr lIns="91440" tIns="54426" rIns="91440" bIns="54426" rtlCol="0" anchor="ctr">
            <a:normAutofit/>
          </a:bodyPr>
          <a:lstStyle/>
          <a:p>
            <a:pPr xmlns:a="http://schemas.openxmlformats.org/drawingml/2006/main"/>
            <a:r>
              <a:rPr xmlns:a="http://schemas.openxmlformats.org/drawingml/2006/main" lang="ja-JP" sz="1400" dirty="0">
                <a:latin typeface="MS PGothic"/>
                <a:cs typeface="MS PGothic"/>
              </a:rPr>
              <a:t> </a:t>
            </a:r>
            <a:r>
              <a:rPr xmlns:a="http://schemas.openxmlformats.org/drawingml/2006/main" lang="ja-JP" sz="1400" dirty="0">
                <a:latin typeface="MS PGothic"/>
                <a:cs typeface="MS PGothic"/>
              </a:rPr>
              <a:t>顧客名または Ariba Network ID で現在の顧客をフィルタリングすることができます。</a:t>
            </a:r>
            <a:r>
              <a:rPr xmlns:a="http://schemas.openxmlformats.org/drawingml/2006/main" lang="ja-JP" sz="1400" dirty="0">
                <a:latin typeface="MS PGothic"/>
                <a:cs typeface="MS PGothic"/>
              </a:rPr>
              <a:t>最大 10 のフィルタ値がサポートされます</a:t>
            </a:r>
            <a:endParaRPr xmlns:a="http://schemas.openxmlformats.org/drawingml/2006/main" lang="ja-JP" sz="1600" dirty="0">
              <a:solidFill>
                <a:schemeClr val="lt1"/>
              </a:solidFill>
              <a:latin typeface="MS PGothic"/>
            </a:endParaRPr>
          </a:p>
        </p:txBody>
      </p:sp>
      <p:sp>
        <p:nvSpPr>
          <p:cNvPr id="10" name="Speech Bubble: Rectangle 7">
            <a:extLst>
              <a:ext uri="{FF2B5EF4-FFF2-40B4-BE49-F238E27FC236}">
                <a16:creationId xmlns:a16="http://schemas.microsoft.com/office/drawing/2014/main" id="{CA00250E-4DB7-BF47-8C59-FEAB4EE07526}"/>
              </a:ext>
            </a:extLst>
          </p:cNvPr>
          <p:cNvSpPr/>
          <p:nvPr/>
        </p:nvSpPr>
        <p:spPr bwMode="gray">
          <a:xfrm>
            <a:off x="5188919" y="4795887"/>
            <a:ext cx="2565485" cy="811409"/>
          </a:xfrm>
          <a:prstGeom prst="wedgeRectCallout">
            <a:avLst>
              <a:gd name="adj1" fmla="val -118873"/>
              <a:gd name="adj2" fmla="val 75084"/>
            </a:avLst>
          </a:prstGeom>
        </p:spPr>
        <p:style>
          <a:lnRef idx="2">
            <a:schemeClr val="accent1">
              <a:shade val="50000"/>
            </a:schemeClr>
          </a:lnRef>
          <a:fillRef idx="1">
            <a:schemeClr val="accent1"/>
          </a:fillRef>
          <a:effectRef idx="0">
            <a:schemeClr val="accent1"/>
          </a:effectRef>
          <a:fontRef idx="minor">
            <a:schemeClr val="lt1"/>
          </a:fontRef>
        </p:style>
        <p:txBody>
          <a:bodyPr lIns="91440" tIns="54426" rIns="91440" bIns="54426" rtlCol="0" anchor="ctr">
            <a:normAutofit/>
          </a:bodyPr>
          <a:lstStyle/>
          <a:p>
            <a:pPr xmlns:a="http://schemas.openxmlformats.org/drawingml/2006/main"/>
            <a:r>
              <a:rPr xmlns:a="http://schemas.openxmlformats.org/drawingml/2006/main" lang="ja-JP" sz="1400" dirty="0">
                <a:latin typeface="MS PGothic"/>
                <a:cs typeface="MS PGothic"/>
              </a:rPr>
              <a:t>完全を期すため、[ネットワーク ID] 列が</a:t>
            </a:r>
            <a:r>
              <a:rPr xmlns:a="http://schemas.openxmlformats.org/drawingml/2006/main" lang="ja-JP" sz="1400" b="1" dirty="0">
                <a:latin typeface="MS PGothic"/>
                <a:cs typeface="MS PGothic"/>
              </a:rPr>
              <a:t>追加</a:t>
            </a:r>
            <a:r>
              <a:rPr xmlns:a="http://schemas.openxmlformats.org/drawingml/2006/main" lang="ja-JP" sz="1400" dirty="0">
                <a:latin typeface="MS PGothic"/>
                <a:cs typeface="MS PGothic"/>
              </a:rPr>
              <a:t>されました</a:t>
            </a:r>
          </a:p>
        </p:txBody>
      </p:sp>
      <p:sp>
        <p:nvSpPr>
          <p:cNvPr id="12" name="Title 13">
            <a:extLst>
              <a:ext uri="{FF2B5EF4-FFF2-40B4-BE49-F238E27FC236}">
                <a16:creationId xmlns:a16="http://schemas.microsoft.com/office/drawing/2014/main" id="{3F2D56F1-A315-A24E-AD3E-23811D77493E}"/>
              </a:ext>
            </a:extLst>
          </p:cNvPr>
          <p:cNvSpPr>
            <a:spLocks noGrp="1"/>
          </p:cNvSpPr>
          <p:nvPr>
            <p:ph type="title"/>
          </p:nvPr>
        </p:nvSpPr>
        <p:spPr>
          <a:xfrm>
            <a:off x="504000" y="339964"/>
            <a:ext cx="11186476" cy="828089"/>
          </a:xfrm>
        </p:spPr>
        <p:txBody>
          <a:bodyPr>
            <a:normAutofit/>
          </a:bodyPr>
          <a:lstStyle/>
          <a:p>
            <a:pPr xmlns:a="http://schemas.openxmlformats.org/drawingml/2006/main"/>
            <a:r>
              <a:rPr xmlns:a="http://schemas.openxmlformats.org/drawingml/2006/main" lang="ja-JP" dirty="0">
                <a:solidFill>
                  <a:schemeClr val="accent1"/>
                </a:solidFill>
                <a:latin typeface="MS PGothic"/>
                <a:cs typeface="MS PGothic"/>
              </a:rPr>
              <a:t>機能の概要</a:t>
            </a:r>
            <a:br/>
            <a:r>
              <a:rPr xmlns:a="http://schemas.openxmlformats.org/drawingml/2006/main" lang="ja-JP" b="0" dirty="0">
                <a:solidFill>
                  <a:schemeClr val="tx1">
                    <a:lumMod val="50000"/>
                    <a:lumOff val="50000"/>
                  </a:schemeClr>
                </a:solidFill>
                <a:latin typeface="MS PGothic"/>
                <a:cs typeface="MS PGothic"/>
              </a:rPr>
              <a:t>説明: </a:t>
            </a:r>
            <a:r>
              <a:rPr xmlns:a="http://schemas.openxmlformats.org/drawingml/2006/main" lang="ja-JP" b="0" dirty="0">
                <a:latin typeface="MS PGothic"/>
                <a:cs typeface="MS PGothic"/>
              </a:rPr>
              <a:t>顧客取引関係が多数ある場合のサプライヤによる管理の強化</a:t>
            </a:r>
            <a:endParaRPr xmlns:a="http://schemas.openxmlformats.org/drawingml/2006/main" lang="ja-JP" sz="1100" dirty="0">
              <a:solidFill>
                <a:schemeClr val="tx1">
                  <a:lumMod val="50000"/>
                  <a:lumOff val="50000"/>
                </a:schemeClr>
              </a:solidFill>
            </a:endParaRPr>
          </a:p>
        </p:txBody>
      </p:sp>
    </p:spTree>
    <p:extLst>
      <p:ext uri="{BB962C8B-B14F-4D97-AF65-F5344CB8AC3E}">
        <p14:creationId xmlns:p14="http://schemas.microsoft.com/office/powerpoint/2010/main" val="1309130848"/>
      </p:ext>
    </p:extLst>
  </p:cSld>
  <p:clrMapOvr>
    <a:masterClrMapping/>
  </p:clrMapOvr>
</p:sld>
</file>

<file path=ppt/slides/slide6.xml><?xml version="1.0" encoding="utf-8"?>
<p:sld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3496C41-955A-49D6-8128-7A87015C660D}"/>
              </a:ext>
            </a:extLst>
          </p:cNvPr>
          <p:cNvSpPr txBox="1">
            <a:spLocks/>
          </p:cNvSpPr>
          <p:nvPr/>
        </p:nvSpPr>
        <p:spPr>
          <a:xfrm>
            <a:off x="504001" y="1179733"/>
            <a:ext cx="10480088" cy="999539"/>
          </a:xfrm>
          <a:prstGeom prst="rect">
            <a:avLst/>
          </a:prstGeom>
        </p:spPr>
        <p:txBody>
          <a:bodyPr>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None/>
            </a:pPr>
            <a:endParaRPr lang="en-US" sz="2000" dirty="0"/>
          </a:p>
        </p:txBody>
      </p:sp>
      <p:pic>
        <p:nvPicPr>
          <p:cNvPr id="3" name="Picture 2">
            <a:extLst>
              <a:ext uri="{FF2B5EF4-FFF2-40B4-BE49-F238E27FC236}">
                <a16:creationId xmlns:a16="http://schemas.microsoft.com/office/drawing/2014/main" id="{7E139376-51AB-6440-B6BC-2F0C29C1DD45}"/>
              </a:ext>
            </a:extLst>
          </p:cNvPr>
          <p:cNvPicPr>
            <a:picLocks noChangeAspect="1"/>
          </p:cNvPicPr>
          <p:nvPr/>
        </p:nvPicPr>
        <p:blipFill>
          <a:blip r:embed="rId3"/>
          <a:stretch>
            <a:fillRect/>
          </a:stretch>
        </p:blipFill>
        <p:spPr>
          <a:xfrm>
            <a:off x="516832" y="1179732"/>
            <a:ext cx="5851287" cy="3224389"/>
          </a:xfrm>
          <a:prstGeom prst="rect">
            <a:avLst/>
          </a:prstGeom>
          <a:ln>
            <a:solidFill>
              <a:schemeClr val="tx1"/>
            </a:solidFill>
          </a:ln>
        </p:spPr>
      </p:pic>
      <p:pic>
        <p:nvPicPr>
          <p:cNvPr id="4" name="Picture 3">
            <a:extLst>
              <a:ext uri="{FF2B5EF4-FFF2-40B4-BE49-F238E27FC236}">
                <a16:creationId xmlns:a16="http://schemas.microsoft.com/office/drawing/2014/main" id="{C2351F52-F82C-C446-A3E4-94A62AD759E3}"/>
              </a:ext>
            </a:extLst>
          </p:cNvPr>
          <p:cNvPicPr>
            <a:picLocks noChangeAspect="1"/>
          </p:cNvPicPr>
          <p:nvPr/>
        </p:nvPicPr>
        <p:blipFill>
          <a:blip r:embed="rId4"/>
          <a:stretch>
            <a:fillRect/>
          </a:stretch>
        </p:blipFill>
        <p:spPr>
          <a:xfrm>
            <a:off x="2968697" y="4940457"/>
            <a:ext cx="8360533" cy="1252747"/>
          </a:xfrm>
          <a:prstGeom prst="rect">
            <a:avLst/>
          </a:prstGeom>
          <a:ln>
            <a:solidFill>
              <a:schemeClr val="tx1"/>
            </a:solidFill>
          </a:ln>
        </p:spPr>
      </p:pic>
      <p:sp>
        <p:nvSpPr>
          <p:cNvPr id="8" name="Speech Bubble: Rectangle 7">
            <a:extLst>
              <a:ext uri="{FF2B5EF4-FFF2-40B4-BE49-F238E27FC236}">
                <a16:creationId xmlns:a16="http://schemas.microsoft.com/office/drawing/2014/main" id="{65115B05-D49B-D64D-86C9-A1EA8899D4D0}"/>
              </a:ext>
            </a:extLst>
          </p:cNvPr>
          <p:cNvSpPr/>
          <p:nvPr/>
        </p:nvSpPr>
        <p:spPr bwMode="gray">
          <a:xfrm>
            <a:off x="7049343" y="2553994"/>
            <a:ext cx="2327511" cy="999538"/>
          </a:xfrm>
          <a:prstGeom prst="wedgeRectCallout">
            <a:avLst>
              <a:gd name="adj1" fmla="val -95862"/>
              <a:gd name="adj2" fmla="val 98951"/>
            </a:avLst>
          </a:prstGeom>
        </p:spPr>
        <p:style>
          <a:lnRef idx="2">
            <a:schemeClr val="accent1">
              <a:shade val="50000"/>
            </a:schemeClr>
          </a:lnRef>
          <a:fillRef idx="1">
            <a:schemeClr val="accent1"/>
          </a:fillRef>
          <a:effectRef idx="0">
            <a:schemeClr val="accent1"/>
          </a:effectRef>
          <a:fontRef idx="minor">
            <a:schemeClr val="lt1"/>
          </a:fontRef>
        </p:style>
        <p:txBody>
          <a:bodyPr lIns="108853" tIns="54426" rIns="108853" bIns="54426" rtlCol="0" anchor="ctr"/>
          <a:lstStyle/>
          <a:p>
            <a:pPr xmlns:a="http://schemas.openxmlformats.org/drawingml/2006/main"/>
            <a:r>
              <a:rPr xmlns:a="http://schemas.openxmlformats.org/drawingml/2006/main" lang="ja-JP" sz="1400" dirty="0">
                <a:latin typeface="MS PGothic"/>
                <a:cs typeface="MS PGothic"/>
              </a:rPr>
              <a:t>オフラインで確認できるように、顧客取引関係を CSV ファイルでエクスポートする機能。</a:t>
            </a:r>
          </a:p>
        </p:txBody>
      </p:sp>
      <p:cxnSp>
        <p:nvCxnSpPr>
          <p:cNvPr id="11" name="Straight Arrow Connector 10">
            <a:extLst>
              <a:ext uri="{FF2B5EF4-FFF2-40B4-BE49-F238E27FC236}">
                <a16:creationId xmlns:a16="http://schemas.microsoft.com/office/drawing/2014/main" id="{465E6E2D-19D2-6D4E-B268-E0548CD52AED}"/>
              </a:ext>
            </a:extLst>
          </p:cNvPr>
          <p:cNvCxnSpPr/>
          <p:nvPr/>
        </p:nvCxnSpPr>
        <p:spPr>
          <a:xfrm>
            <a:off x="5650089" y="4278489"/>
            <a:ext cx="383822" cy="661968"/>
          </a:xfrm>
          <a:prstGeom prst="straightConnector1">
            <a:avLst/>
          </a:prstGeom>
          <a:ln w="28575" cap="flat" cmpd="sng" algn="ctr">
            <a:solidFill>
              <a:schemeClr val="accent3"/>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itle 13">
            <a:extLst>
              <a:ext uri="{FF2B5EF4-FFF2-40B4-BE49-F238E27FC236}">
                <a16:creationId xmlns:a16="http://schemas.microsoft.com/office/drawing/2014/main" id="{1BDF72A7-B9D1-D443-B6F4-43625B4DE5DB}"/>
              </a:ext>
            </a:extLst>
          </p:cNvPr>
          <p:cNvSpPr>
            <a:spLocks noGrp="1"/>
          </p:cNvSpPr>
          <p:nvPr>
            <p:ph type="title"/>
          </p:nvPr>
        </p:nvSpPr>
        <p:spPr>
          <a:xfrm>
            <a:off x="504000" y="339964"/>
            <a:ext cx="11186476" cy="828089"/>
          </a:xfrm>
        </p:spPr>
        <p:txBody>
          <a:bodyPr>
            <a:normAutofit/>
          </a:bodyPr>
          <a:lstStyle/>
          <a:p>
            <a:pPr xmlns:a="http://schemas.openxmlformats.org/drawingml/2006/main"/>
            <a:r>
              <a:rPr xmlns:a="http://schemas.openxmlformats.org/drawingml/2006/main" lang="ja-JP" dirty="0">
                <a:solidFill>
                  <a:schemeClr val="accent1"/>
                </a:solidFill>
                <a:latin typeface="MS PGothic"/>
                <a:cs typeface="MS PGothic"/>
              </a:rPr>
              <a:t>機能の概要</a:t>
            </a:r>
            <a:br/>
            <a:r>
              <a:rPr xmlns:a="http://schemas.openxmlformats.org/drawingml/2006/main" lang="ja-JP" b="0" dirty="0">
                <a:solidFill>
                  <a:schemeClr val="tx1">
                    <a:lumMod val="50000"/>
                    <a:lumOff val="50000"/>
                  </a:schemeClr>
                </a:solidFill>
                <a:latin typeface="MS PGothic"/>
                <a:cs typeface="MS PGothic"/>
              </a:rPr>
              <a:t>説明: </a:t>
            </a:r>
            <a:r>
              <a:rPr xmlns:a="http://schemas.openxmlformats.org/drawingml/2006/main" lang="ja-JP" b="0" dirty="0">
                <a:latin typeface="MS PGothic"/>
                <a:cs typeface="MS PGothic"/>
              </a:rPr>
              <a:t>顧客取引関係が多数ある場合のサプライヤによる管理の強化</a:t>
            </a:r>
            <a:endParaRPr xmlns:a="http://schemas.openxmlformats.org/drawingml/2006/main" lang="ja-JP" sz="1100" dirty="0">
              <a:solidFill>
                <a:schemeClr val="tx1">
                  <a:lumMod val="50000"/>
                  <a:lumOff val="50000"/>
                </a:schemeClr>
              </a:solidFill>
            </a:endParaRPr>
          </a:p>
        </p:txBody>
      </p:sp>
    </p:spTree>
    <p:extLst>
      <p:ext uri="{BB962C8B-B14F-4D97-AF65-F5344CB8AC3E}">
        <p14:creationId xmlns:p14="http://schemas.microsoft.com/office/powerpoint/2010/main" val="3112680507"/>
      </p:ext>
    </p:extLst>
  </p:cSld>
  <p:clrMapOvr>
    <a:masterClrMapping/>
  </p:clrMapOvr>
</p:sld>
</file>

<file path=ppt/slides/slide7.xml><?xml version="1.0" encoding="utf-8"?>
<p:sld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3496C41-955A-49D6-8128-7A87015C660D}"/>
              </a:ext>
            </a:extLst>
          </p:cNvPr>
          <p:cNvSpPr txBox="1">
            <a:spLocks/>
          </p:cNvSpPr>
          <p:nvPr/>
        </p:nvSpPr>
        <p:spPr>
          <a:xfrm>
            <a:off x="504001" y="1190857"/>
            <a:ext cx="10480088" cy="999539"/>
          </a:xfrm>
          <a:prstGeom prst="rect">
            <a:avLst/>
          </a:prstGeom>
        </p:spPr>
        <p:txBody>
          <a:bodyPr>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None/>
            </a:pPr>
            <a:endParaRPr lang="en-US" sz="2000" dirty="0"/>
          </a:p>
        </p:txBody>
      </p:sp>
      <p:pic>
        <p:nvPicPr>
          <p:cNvPr id="6" name="Picture 5">
            <a:extLst>
              <a:ext uri="{FF2B5EF4-FFF2-40B4-BE49-F238E27FC236}">
                <a16:creationId xmlns:a16="http://schemas.microsoft.com/office/drawing/2014/main" id="{AE889B74-1B33-124E-A878-B52B0B8D4C41}"/>
              </a:ext>
            </a:extLst>
          </p:cNvPr>
          <p:cNvPicPr>
            <a:picLocks noChangeAspect="1"/>
          </p:cNvPicPr>
          <p:nvPr/>
        </p:nvPicPr>
        <p:blipFill>
          <a:blip r:embed="rId3"/>
          <a:stretch>
            <a:fillRect/>
          </a:stretch>
        </p:blipFill>
        <p:spPr>
          <a:xfrm>
            <a:off x="530680" y="1122092"/>
            <a:ext cx="9741139" cy="5378279"/>
          </a:xfrm>
          <a:prstGeom prst="rect">
            <a:avLst/>
          </a:prstGeom>
        </p:spPr>
      </p:pic>
      <p:sp>
        <p:nvSpPr>
          <p:cNvPr id="12" name="Speech Bubble: Rectangle 7">
            <a:extLst>
              <a:ext uri="{FF2B5EF4-FFF2-40B4-BE49-F238E27FC236}">
                <a16:creationId xmlns:a16="http://schemas.microsoft.com/office/drawing/2014/main" id="{A0EE16AE-E677-3544-AAFC-63037D298104}"/>
              </a:ext>
            </a:extLst>
          </p:cNvPr>
          <p:cNvSpPr/>
          <p:nvPr/>
        </p:nvSpPr>
        <p:spPr bwMode="gray">
          <a:xfrm>
            <a:off x="4869614" y="1512786"/>
            <a:ext cx="4270425" cy="1355496"/>
          </a:xfrm>
          <a:prstGeom prst="wedgeRectCallout">
            <a:avLst>
              <a:gd name="adj1" fmla="val -76280"/>
              <a:gd name="adj2" fmla="val -18935"/>
            </a:avLst>
          </a:prstGeom>
        </p:spPr>
        <p:style>
          <a:lnRef idx="2">
            <a:schemeClr val="accent1">
              <a:shade val="50000"/>
            </a:schemeClr>
          </a:lnRef>
          <a:fillRef idx="1">
            <a:schemeClr val="accent1"/>
          </a:fillRef>
          <a:effectRef idx="0">
            <a:schemeClr val="accent1"/>
          </a:effectRef>
          <a:fontRef idx="minor">
            <a:schemeClr val="lt1"/>
          </a:fontRef>
        </p:style>
        <p:txBody>
          <a:bodyPr lIns="91440" tIns="54426" rIns="91440" bIns="54426" rtlCol="0" anchor="ctr">
            <a:normAutofit/>
          </a:bodyPr>
          <a:lstStyle/>
          <a:p>
            <a:pPr xmlns:a="http://schemas.openxmlformats.org/drawingml/2006/main"/>
            <a:endParaRPr xmlns:a="http://schemas.openxmlformats.org/drawingml/2006/main" lang="ja-JP" sz="1400" dirty="0"/>
          </a:p>
          <a:p>
            <a:pPr xmlns:a="http://schemas.openxmlformats.org/drawingml/2006/main"/>
            <a:r>
              <a:rPr xmlns:a="http://schemas.openxmlformats.org/drawingml/2006/main" lang="ja-JP" sz="1400" dirty="0">
                <a:latin typeface="MS PGothic"/>
                <a:cs typeface="MS PGothic"/>
              </a:rPr>
              <a:t>リンクされたすべての子アカウントの顧客取引関係を表示およびフィルタリングする親アカウントユーザー向けの機能。</a:t>
            </a:r>
            <a:r>
              <a:rPr xmlns:a="http://schemas.openxmlformats.org/drawingml/2006/main" lang="ja-JP" sz="1400" dirty="0">
                <a:latin typeface="MS PGothic"/>
                <a:cs typeface="MS PGothic"/>
              </a:rPr>
              <a:t>この操作は、現時点では、各アカウントに手動でログインして、子アカウントごとに 1 つずつ実行する必要があります</a:t>
            </a:r>
          </a:p>
          <a:p>
            <a:pPr xmlns:a="http://schemas.openxmlformats.org/drawingml/2006/main"/>
            <a:endParaRPr xmlns:a="http://schemas.openxmlformats.org/drawingml/2006/main" lang="ja-JP" sz="1400" dirty="0">
              <a:solidFill>
                <a:schemeClr val="lt1"/>
              </a:solidFill>
              <a:latin typeface="MS PGothic"/>
            </a:endParaRPr>
          </a:p>
        </p:txBody>
      </p:sp>
      <p:sp>
        <p:nvSpPr>
          <p:cNvPr id="13" name="Speech Bubble: Rectangle 7">
            <a:extLst>
              <a:ext uri="{FF2B5EF4-FFF2-40B4-BE49-F238E27FC236}">
                <a16:creationId xmlns:a16="http://schemas.microsoft.com/office/drawing/2014/main" id="{FE925348-1267-2042-A881-AFABA3F0AAE5}"/>
              </a:ext>
            </a:extLst>
          </p:cNvPr>
          <p:cNvSpPr/>
          <p:nvPr/>
        </p:nvSpPr>
        <p:spPr bwMode="gray">
          <a:xfrm>
            <a:off x="4006336" y="4835053"/>
            <a:ext cx="3717227" cy="1367108"/>
          </a:xfrm>
          <a:prstGeom prst="wedgeRectCallout">
            <a:avLst>
              <a:gd name="adj1" fmla="val 65047"/>
              <a:gd name="adj2" fmla="val 58414"/>
            </a:avLst>
          </a:prstGeom>
        </p:spPr>
        <p:style>
          <a:lnRef idx="2">
            <a:schemeClr val="accent1">
              <a:shade val="50000"/>
            </a:schemeClr>
          </a:lnRef>
          <a:fillRef idx="1">
            <a:schemeClr val="accent1"/>
          </a:fillRef>
          <a:effectRef idx="0">
            <a:schemeClr val="accent1"/>
          </a:effectRef>
          <a:fontRef idx="minor">
            <a:schemeClr val="lt1"/>
          </a:fontRef>
        </p:style>
        <p:txBody>
          <a:bodyPr lIns="91440" tIns="54426" rIns="91440" bIns="54426" rtlCol="0" anchor="ctr">
            <a:normAutofit/>
          </a:bodyPr>
          <a:lstStyle/>
          <a:p>
            <a:pPr xmlns:a="http://schemas.openxmlformats.org/drawingml/2006/main"/>
            <a:endParaRPr xmlns:a="http://schemas.openxmlformats.org/drawingml/2006/main" lang="ja-JP" sz="1400" dirty="0"/>
          </a:p>
          <a:p>
            <a:pPr xmlns:a="http://schemas.openxmlformats.org/drawingml/2006/main"/>
            <a:r>
              <a:rPr xmlns:a="http://schemas.openxmlformats.org/drawingml/2006/main" lang="ja-JP" sz="1400" dirty="0">
                <a:latin typeface="MS PGothic"/>
                <a:cs typeface="MS PGothic"/>
              </a:rPr>
              <a:t>ユーザーに必要な権限 (「アカウント階層」または「子アカウントへのアクセス」) がある場合、検索結果のコンテキストに基づいて子アカウントにサインインする機能</a:t>
            </a:r>
            <a:endParaRPr xmlns:a="http://schemas.openxmlformats.org/drawingml/2006/main" lang="ja-JP" sz="1400" dirty="0">
              <a:cs typeface="MS PGothic"/>
            </a:endParaRPr>
          </a:p>
          <a:p>
            <a:pPr xmlns:a="http://schemas.openxmlformats.org/drawingml/2006/main"/>
            <a:endParaRPr xmlns:a="http://schemas.openxmlformats.org/drawingml/2006/main" lang="ja-JP" sz="1400" dirty="0">
              <a:solidFill>
                <a:schemeClr val="lt1"/>
              </a:solidFill>
              <a:latin typeface="MS PGothic"/>
            </a:endParaRPr>
          </a:p>
        </p:txBody>
      </p:sp>
      <p:sp>
        <p:nvSpPr>
          <p:cNvPr id="14" name="Speech Bubble: Rectangle 7">
            <a:extLst>
              <a:ext uri="{FF2B5EF4-FFF2-40B4-BE49-F238E27FC236}">
                <a16:creationId xmlns:a16="http://schemas.microsoft.com/office/drawing/2014/main" id="{8848F705-A2C8-6E47-8AFE-BAB95AEAE720}"/>
              </a:ext>
            </a:extLst>
          </p:cNvPr>
          <p:cNvSpPr/>
          <p:nvPr/>
        </p:nvSpPr>
        <p:spPr bwMode="gray">
          <a:xfrm>
            <a:off x="8354291" y="3747630"/>
            <a:ext cx="2926283" cy="828090"/>
          </a:xfrm>
          <a:prstGeom prst="wedgeRectCallout">
            <a:avLst>
              <a:gd name="adj1" fmla="val -103658"/>
              <a:gd name="adj2" fmla="val -27977"/>
            </a:avLst>
          </a:prstGeom>
        </p:spPr>
        <p:style>
          <a:lnRef idx="2">
            <a:schemeClr val="accent1">
              <a:shade val="50000"/>
            </a:schemeClr>
          </a:lnRef>
          <a:fillRef idx="1">
            <a:schemeClr val="accent1"/>
          </a:fillRef>
          <a:effectRef idx="0">
            <a:schemeClr val="accent1"/>
          </a:effectRef>
          <a:fontRef idx="minor">
            <a:schemeClr val="lt1"/>
          </a:fontRef>
        </p:style>
        <p:txBody>
          <a:bodyPr lIns="91440" tIns="54426" rIns="91440" bIns="54426" rtlCol="0" anchor="ctr">
            <a:normAutofit/>
          </a:bodyPr>
          <a:lstStyle/>
          <a:p>
            <a:pPr xmlns:a="http://schemas.openxmlformats.org/drawingml/2006/main"/>
            <a:r>
              <a:rPr xmlns:a="http://schemas.openxmlformats.org/drawingml/2006/main" lang="ja-JP" sz="1400" dirty="0">
                <a:latin typeface="MS PGothic"/>
                <a:cs typeface="MS PGothic"/>
              </a:rPr>
              <a:t>確認しやすいように、</a:t>
            </a:r>
            <a:r>
              <a:rPr xmlns:a="http://schemas.openxmlformats.org/drawingml/2006/main" lang="ja-JP" sz="1400" dirty="0">
                <a:solidFill>
                  <a:schemeClr val="lt1"/>
                </a:solidFill>
                <a:latin typeface="MS PGothic"/>
                <a:cs typeface="MS PGothic"/>
              </a:rPr>
              <a:t>結果がネットワーク ID 別にグループ化されます</a:t>
            </a:r>
            <a:endParaRPr xmlns:a="http://schemas.openxmlformats.org/drawingml/2006/main" lang="ja-JP" sz="1400" dirty="0">
              <a:solidFill>
                <a:schemeClr val="lt1"/>
              </a:solidFill>
              <a:latin typeface="MS PGothic"/>
            </a:endParaRPr>
          </a:p>
        </p:txBody>
      </p:sp>
      <p:sp>
        <p:nvSpPr>
          <p:cNvPr id="11" name="Title 13">
            <a:extLst>
              <a:ext uri="{FF2B5EF4-FFF2-40B4-BE49-F238E27FC236}">
                <a16:creationId xmlns:a16="http://schemas.microsoft.com/office/drawing/2014/main" id="{A7C02C7F-C2FC-FA4F-A25A-F9006A7872AD}"/>
              </a:ext>
            </a:extLst>
          </p:cNvPr>
          <p:cNvSpPr>
            <a:spLocks noGrp="1"/>
          </p:cNvSpPr>
          <p:nvPr>
            <p:ph type="title"/>
          </p:nvPr>
        </p:nvSpPr>
        <p:spPr>
          <a:xfrm>
            <a:off x="504000" y="339964"/>
            <a:ext cx="11186476" cy="828089"/>
          </a:xfrm>
        </p:spPr>
        <p:txBody>
          <a:bodyPr>
            <a:normAutofit/>
          </a:bodyPr>
          <a:lstStyle/>
          <a:p>
            <a:pPr xmlns:a="http://schemas.openxmlformats.org/drawingml/2006/main"/>
            <a:r>
              <a:rPr xmlns:a="http://schemas.openxmlformats.org/drawingml/2006/main" lang="ja-JP" dirty="0">
                <a:solidFill>
                  <a:schemeClr val="accent1"/>
                </a:solidFill>
                <a:latin typeface="MS PGothic"/>
                <a:cs typeface="MS PGothic"/>
              </a:rPr>
              <a:t>機能の概要</a:t>
            </a:r>
            <a:br/>
            <a:r>
              <a:rPr xmlns:a="http://schemas.openxmlformats.org/drawingml/2006/main" lang="ja-JP" b="0" dirty="0">
                <a:solidFill>
                  <a:schemeClr val="tx1">
                    <a:lumMod val="50000"/>
                    <a:lumOff val="50000"/>
                  </a:schemeClr>
                </a:solidFill>
                <a:latin typeface="MS PGothic"/>
                <a:cs typeface="MS PGothic"/>
              </a:rPr>
              <a:t>説明: </a:t>
            </a:r>
            <a:r>
              <a:rPr xmlns:a="http://schemas.openxmlformats.org/drawingml/2006/main" lang="ja-JP" b="0" dirty="0">
                <a:latin typeface="MS PGothic"/>
                <a:cs typeface="MS PGothic"/>
              </a:rPr>
              <a:t>顧客取引関係が多数ある場合のサプライヤによる管理の強化</a:t>
            </a:r>
            <a:endParaRPr xmlns:a="http://schemas.openxmlformats.org/drawingml/2006/main" lang="ja-JP" sz="1100" dirty="0">
              <a:solidFill>
                <a:schemeClr val="tx1">
                  <a:lumMod val="50000"/>
                  <a:lumOff val="50000"/>
                </a:schemeClr>
              </a:solidFill>
            </a:endParaRPr>
          </a:p>
        </p:txBody>
      </p:sp>
    </p:spTree>
    <p:extLst>
      <p:ext uri="{BB962C8B-B14F-4D97-AF65-F5344CB8AC3E}">
        <p14:creationId xmlns:p14="http://schemas.microsoft.com/office/powerpoint/2010/main" val="3596248660"/>
      </p:ext>
    </p:extLst>
  </p:cSld>
  <p:clrMapOvr>
    <a:masterClrMapping/>
  </p:clrMapOvr>
</p:sld>
</file>

<file path=ppt/slides/slide8.xml><?xml version="1.0" encoding="utf-8"?>
<p:sld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3496C41-955A-49D6-8128-7A87015C660D}"/>
              </a:ext>
            </a:extLst>
          </p:cNvPr>
          <p:cNvSpPr txBox="1">
            <a:spLocks/>
          </p:cNvSpPr>
          <p:nvPr/>
        </p:nvSpPr>
        <p:spPr>
          <a:xfrm>
            <a:off x="504001" y="1179733"/>
            <a:ext cx="10480088" cy="999539"/>
          </a:xfrm>
          <a:prstGeom prst="rect">
            <a:avLst/>
          </a:prstGeom>
        </p:spPr>
        <p:txBody>
          <a:bodyPr>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None/>
            </a:pPr>
            <a:endParaRPr lang="en-US" sz="2000" dirty="0"/>
          </a:p>
        </p:txBody>
      </p:sp>
      <p:pic>
        <p:nvPicPr>
          <p:cNvPr id="2" name="Picture 1">
            <a:extLst>
              <a:ext uri="{FF2B5EF4-FFF2-40B4-BE49-F238E27FC236}">
                <a16:creationId xmlns:a16="http://schemas.microsoft.com/office/drawing/2014/main" id="{55D2FB13-63A9-8140-BE14-26771D9449B8}"/>
              </a:ext>
            </a:extLst>
          </p:cNvPr>
          <p:cNvPicPr>
            <a:picLocks noChangeAspect="1"/>
          </p:cNvPicPr>
          <p:nvPr/>
        </p:nvPicPr>
        <p:blipFill>
          <a:blip r:embed="rId3"/>
          <a:stretch>
            <a:fillRect/>
          </a:stretch>
        </p:blipFill>
        <p:spPr>
          <a:xfrm>
            <a:off x="530687" y="1179733"/>
            <a:ext cx="9667288" cy="5326873"/>
          </a:xfrm>
          <a:prstGeom prst="rect">
            <a:avLst/>
          </a:prstGeom>
        </p:spPr>
      </p:pic>
      <p:sp>
        <p:nvSpPr>
          <p:cNvPr id="9" name="Speech Bubble: Rectangle 7">
            <a:extLst>
              <a:ext uri="{FF2B5EF4-FFF2-40B4-BE49-F238E27FC236}">
                <a16:creationId xmlns:a16="http://schemas.microsoft.com/office/drawing/2014/main" id="{2EC6FDDC-8758-A24E-BCF9-171613E0DA9E}"/>
              </a:ext>
            </a:extLst>
          </p:cNvPr>
          <p:cNvSpPr/>
          <p:nvPr/>
        </p:nvSpPr>
        <p:spPr bwMode="gray">
          <a:xfrm>
            <a:off x="5556242" y="2856090"/>
            <a:ext cx="2327511" cy="999538"/>
          </a:xfrm>
          <a:prstGeom prst="wedgeRectCallout">
            <a:avLst>
              <a:gd name="adj1" fmla="val 69508"/>
              <a:gd name="adj2" fmla="val 2592"/>
            </a:avLst>
          </a:prstGeom>
        </p:spPr>
        <p:style>
          <a:lnRef idx="2">
            <a:schemeClr val="accent1">
              <a:shade val="50000"/>
            </a:schemeClr>
          </a:lnRef>
          <a:fillRef idx="1">
            <a:schemeClr val="accent1"/>
          </a:fillRef>
          <a:effectRef idx="0">
            <a:schemeClr val="accent1"/>
          </a:effectRef>
          <a:fontRef idx="minor">
            <a:schemeClr val="lt1"/>
          </a:fontRef>
        </p:style>
        <p:txBody>
          <a:bodyPr lIns="91440" tIns="54426" rIns="91440" bIns="54426" rtlCol="0" anchor="ctr">
            <a:normAutofit/>
          </a:bodyPr>
          <a:lstStyle/>
          <a:p>
            <a:pPr xmlns:a="http://schemas.openxmlformats.org/drawingml/2006/main"/>
            <a:r>
              <a:rPr xmlns:a="http://schemas.openxmlformats.org/drawingml/2006/main" lang="ja-JP" sz="1400" dirty="0">
                <a:latin typeface="MS PGothic"/>
                <a:cs typeface="MS PGothic"/>
              </a:rPr>
              <a:t>使用しない列または使用頻度の低い列を非表示にする機能</a:t>
            </a:r>
            <a:endParaRPr xmlns:a="http://schemas.openxmlformats.org/drawingml/2006/main" lang="ja-JP" sz="1100" kern="0" dirty="0">
              <a:ea typeface="MS PGothic"/>
              <a:cs typeface="MS PGothic"/>
            </a:endParaRPr>
          </a:p>
        </p:txBody>
      </p:sp>
      <p:sp>
        <p:nvSpPr>
          <p:cNvPr id="8" name="Title 13">
            <a:extLst>
              <a:ext uri="{FF2B5EF4-FFF2-40B4-BE49-F238E27FC236}">
                <a16:creationId xmlns:a16="http://schemas.microsoft.com/office/drawing/2014/main" id="{73A9BC79-2193-FC4F-9483-87F461C52628}"/>
              </a:ext>
            </a:extLst>
          </p:cNvPr>
          <p:cNvSpPr>
            <a:spLocks noGrp="1"/>
          </p:cNvSpPr>
          <p:nvPr>
            <p:ph type="title"/>
          </p:nvPr>
        </p:nvSpPr>
        <p:spPr>
          <a:xfrm>
            <a:off x="504000" y="339964"/>
            <a:ext cx="11186476" cy="828089"/>
          </a:xfrm>
        </p:spPr>
        <p:txBody>
          <a:bodyPr>
            <a:normAutofit/>
          </a:bodyPr>
          <a:lstStyle/>
          <a:p>
            <a:pPr xmlns:a="http://schemas.openxmlformats.org/drawingml/2006/main"/>
            <a:r>
              <a:rPr xmlns:a="http://schemas.openxmlformats.org/drawingml/2006/main" lang="ja-JP" dirty="0">
                <a:solidFill>
                  <a:schemeClr val="accent1"/>
                </a:solidFill>
                <a:latin typeface="MS PGothic"/>
                <a:cs typeface="MS PGothic"/>
              </a:rPr>
              <a:t>機能の概要</a:t>
            </a:r>
            <a:br/>
            <a:r>
              <a:rPr xmlns:a="http://schemas.openxmlformats.org/drawingml/2006/main" lang="ja-JP" b="0" dirty="0">
                <a:solidFill>
                  <a:schemeClr val="tx1">
                    <a:lumMod val="50000"/>
                    <a:lumOff val="50000"/>
                  </a:schemeClr>
                </a:solidFill>
                <a:latin typeface="MS PGothic"/>
                <a:cs typeface="MS PGothic"/>
              </a:rPr>
              <a:t>説明: </a:t>
            </a:r>
            <a:r>
              <a:rPr xmlns:a="http://schemas.openxmlformats.org/drawingml/2006/main" lang="ja-JP" b="0" dirty="0">
                <a:latin typeface="MS PGothic"/>
                <a:cs typeface="MS PGothic"/>
              </a:rPr>
              <a:t>顧客取引関係が多数ある場合のサプライヤによる管理の強化</a:t>
            </a:r>
            <a:endParaRPr xmlns:a="http://schemas.openxmlformats.org/drawingml/2006/main" lang="ja-JP" sz="1100" dirty="0">
              <a:solidFill>
                <a:schemeClr val="tx1">
                  <a:lumMod val="50000"/>
                  <a:lumOff val="50000"/>
                </a:schemeClr>
              </a:solidFill>
            </a:endParaRPr>
          </a:p>
        </p:txBody>
      </p:sp>
    </p:spTree>
    <p:extLst>
      <p:ext uri="{BB962C8B-B14F-4D97-AF65-F5344CB8AC3E}">
        <p14:creationId xmlns:p14="http://schemas.microsoft.com/office/powerpoint/2010/main" val="1749796312"/>
      </p:ext>
    </p:extLst>
  </p:cSld>
  <p:clrMapOvr>
    <a:masterClrMapping/>
  </p:clrMapOvr>
</p:sld>
</file>

<file path=ppt/slides/slide9.xml><?xml version="1.0" encoding="utf-8"?>
<p:sld xmlns:p="http://schemas.openxmlformats.org/presentationml/2006/main"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http://schemas.openxmlformats.org/drawingml/2006/main" xmlns:r="http://schemas.openxmlformats.org/officeDocument/2006/relationships" xmlns:a14="http://schemas.microsoft.com/office/drawing/2010/main" xmlns:mc="http://schemas.openxmlformats.org/markup-compatibility/2006">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3496C41-955A-49D6-8128-7A87015C660D}"/>
              </a:ext>
            </a:extLst>
          </p:cNvPr>
          <p:cNvSpPr txBox="1">
            <a:spLocks/>
          </p:cNvSpPr>
          <p:nvPr/>
        </p:nvSpPr>
        <p:spPr>
          <a:xfrm>
            <a:off x="504001" y="1179733"/>
            <a:ext cx="10480088" cy="999539"/>
          </a:xfrm>
          <a:prstGeom prst="rect">
            <a:avLst/>
          </a:prstGeom>
        </p:spPr>
        <p:txBody>
          <a:bodyPr>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None/>
            </a:pPr>
            <a:endParaRPr lang="en-US" sz="2000" dirty="0"/>
          </a:p>
        </p:txBody>
      </p:sp>
      <p:pic>
        <p:nvPicPr>
          <p:cNvPr id="4" name="Picture 3">
            <a:extLst>
              <a:ext uri="{FF2B5EF4-FFF2-40B4-BE49-F238E27FC236}">
                <a16:creationId xmlns:a16="http://schemas.microsoft.com/office/drawing/2014/main" id="{044A7422-619B-204F-99D9-DC0355B1F74F}"/>
              </a:ext>
            </a:extLst>
          </p:cNvPr>
          <p:cNvPicPr>
            <a:picLocks noChangeAspect="1"/>
          </p:cNvPicPr>
          <p:nvPr/>
        </p:nvPicPr>
        <p:blipFill>
          <a:blip r:embed="rId3"/>
          <a:stretch>
            <a:fillRect/>
          </a:stretch>
        </p:blipFill>
        <p:spPr>
          <a:xfrm>
            <a:off x="516832" y="1179733"/>
            <a:ext cx="9214266" cy="5287153"/>
          </a:xfrm>
          <a:prstGeom prst="rect">
            <a:avLst/>
          </a:prstGeom>
          <a:ln>
            <a:solidFill>
              <a:schemeClr val="tx1"/>
            </a:solidFill>
          </a:ln>
        </p:spPr>
      </p:pic>
      <p:sp>
        <p:nvSpPr>
          <p:cNvPr id="8" name="Speech Bubble: Rectangle 7">
            <a:extLst>
              <a:ext uri="{FF2B5EF4-FFF2-40B4-BE49-F238E27FC236}">
                <a16:creationId xmlns:a16="http://schemas.microsoft.com/office/drawing/2014/main" id="{849E9BD9-0B66-2B42-9718-F2D8A1648B50}"/>
              </a:ext>
            </a:extLst>
          </p:cNvPr>
          <p:cNvSpPr/>
          <p:nvPr/>
        </p:nvSpPr>
        <p:spPr bwMode="gray">
          <a:xfrm>
            <a:off x="5825751" y="2765026"/>
            <a:ext cx="3143686" cy="1275644"/>
          </a:xfrm>
          <a:prstGeom prst="wedgeRectCallout">
            <a:avLst>
              <a:gd name="adj1" fmla="val -109594"/>
              <a:gd name="adj2" fmla="val 41113"/>
            </a:avLst>
          </a:prstGeom>
        </p:spPr>
        <p:style>
          <a:lnRef idx="2">
            <a:schemeClr val="accent1">
              <a:shade val="50000"/>
            </a:schemeClr>
          </a:lnRef>
          <a:fillRef idx="1">
            <a:schemeClr val="accent1"/>
          </a:fillRef>
          <a:effectRef idx="0">
            <a:schemeClr val="accent1"/>
          </a:effectRef>
          <a:fontRef idx="minor">
            <a:schemeClr val="lt1"/>
          </a:fontRef>
        </p:style>
        <p:txBody>
          <a:bodyPr lIns="91440" tIns="54426" rIns="91440" bIns="54426" rtlCol="0" anchor="ctr">
            <a:normAutofit/>
          </a:bodyPr>
          <a:lstStyle/>
          <a:p>
            <a:pPr xmlns:a="http://schemas.openxmlformats.org/drawingml/2006/main"/>
            <a:r>
              <a:rPr xmlns:a="http://schemas.openxmlformats.org/drawingml/2006/main" dirty="1" smtClean="0" lang="ja-JP">
                <a:latin typeface="MS PGothic"/>
                <a:cs typeface="MS PGothic"/>
              </a:rPr>
              <a:t> </a:t>
            </a:r>
          </a:p>
          <a:p>
            <a:pPr xmlns:a="http://schemas.openxmlformats.org/drawingml/2006/main"/>
            <a:endParaRPr xmlns:a="http://schemas.openxmlformats.org/drawingml/2006/main" lang="ja-JP" sz="1400" dirty="0"/>
          </a:p>
          <a:p>
            <a:pPr xmlns:a="http://schemas.openxmlformats.org/drawingml/2006/main"/>
            <a:r>
              <a:rPr xmlns:a="http://schemas.openxmlformats.org/drawingml/2006/main" lang="ja-JP" sz="1400" dirty="0">
                <a:latin typeface="MS PGothic"/>
                <a:cs typeface="MS PGothic"/>
              </a:rPr>
              <a:t>リンクされた子アカウントを会社名または Ariba Network ID (もしくはその両方) でフィルタリングする機能。 </a:t>
            </a:r>
          </a:p>
          <a:p>
            <a:pPr xmlns:a="http://schemas.openxmlformats.org/drawingml/2006/main"/>
            <a:r>
              <a:rPr xmlns:a="http://schemas.openxmlformats.org/drawingml/2006/main" lang="ja-JP" sz="1400" dirty="0">
                <a:latin typeface="MS PGothic"/>
                <a:cs typeface="MS PGothic"/>
              </a:rPr>
              <a:t>最大 10 のフィルタ値がサポートされます。</a:t>
            </a:r>
          </a:p>
          <a:p>
            <a:pPr xmlns:a="http://schemas.openxmlformats.org/drawingml/2006/main"/>
            <a:endParaRPr xmlns:a="http://schemas.openxmlformats.org/drawingml/2006/main" lang="ja-JP" sz="1400" dirty="0"/>
          </a:p>
          <a:p>
            <a:pPr xmlns:a="http://schemas.openxmlformats.org/drawingml/2006/main"/>
            <a:endParaRPr xmlns:a="http://schemas.openxmlformats.org/drawingml/2006/main" lang="ja-JP" sz="1600" dirty="0">
              <a:solidFill>
                <a:schemeClr val="lt1"/>
              </a:solidFill>
              <a:latin typeface="MS PGothic"/>
            </a:endParaRPr>
          </a:p>
        </p:txBody>
      </p:sp>
      <p:cxnSp>
        <p:nvCxnSpPr>
          <p:cNvPr id="7" name="Straight Arrow Connector 6">
            <a:extLst>
              <a:ext uri="{FF2B5EF4-FFF2-40B4-BE49-F238E27FC236}">
                <a16:creationId xmlns:a16="http://schemas.microsoft.com/office/drawing/2014/main" id="{82A541C1-49E5-7F42-94A6-860806F0F48C}"/>
              </a:ext>
            </a:extLst>
          </p:cNvPr>
          <p:cNvCxnSpPr/>
          <p:nvPr/>
        </p:nvCxnSpPr>
        <p:spPr>
          <a:xfrm flipH="1">
            <a:off x="1184448" y="1553130"/>
            <a:ext cx="1986844" cy="1275644"/>
          </a:xfrm>
          <a:prstGeom prst="straightConnector1">
            <a:avLst/>
          </a:prstGeom>
          <a:ln w="19050" cap="flat" cmpd="sng" algn="ctr">
            <a:solidFill>
              <a:schemeClr val="accent3"/>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itle 13">
            <a:extLst>
              <a:ext uri="{FF2B5EF4-FFF2-40B4-BE49-F238E27FC236}">
                <a16:creationId xmlns:a16="http://schemas.microsoft.com/office/drawing/2014/main" id="{EE2EFC07-37E0-6948-A666-FEEC7DAB659B}"/>
              </a:ext>
            </a:extLst>
          </p:cNvPr>
          <p:cNvSpPr>
            <a:spLocks noGrp="1"/>
          </p:cNvSpPr>
          <p:nvPr>
            <p:ph type="title"/>
          </p:nvPr>
        </p:nvSpPr>
        <p:spPr>
          <a:xfrm>
            <a:off x="504000" y="339964"/>
            <a:ext cx="11186476" cy="828089"/>
          </a:xfrm>
        </p:spPr>
        <p:txBody>
          <a:bodyPr>
            <a:normAutofit/>
          </a:bodyPr>
          <a:lstStyle/>
          <a:p>
            <a:pPr xmlns:a="http://schemas.openxmlformats.org/drawingml/2006/main"/>
            <a:r>
              <a:rPr xmlns:a="http://schemas.openxmlformats.org/drawingml/2006/main" lang="ja-JP" dirty="0">
                <a:solidFill>
                  <a:schemeClr val="accent1"/>
                </a:solidFill>
                <a:latin typeface="MS PGothic"/>
                <a:cs typeface="MS PGothic"/>
              </a:rPr>
              <a:t>機能の概要</a:t>
            </a:r>
            <a:br/>
            <a:r>
              <a:rPr xmlns:a="http://schemas.openxmlformats.org/drawingml/2006/main" lang="ja-JP" b="0" dirty="0">
                <a:solidFill>
                  <a:schemeClr val="tx1">
                    <a:lumMod val="50000"/>
                    <a:lumOff val="50000"/>
                  </a:schemeClr>
                </a:solidFill>
                <a:latin typeface="MS PGothic"/>
                <a:cs typeface="MS PGothic"/>
              </a:rPr>
              <a:t>説明: </a:t>
            </a:r>
            <a:r>
              <a:rPr xmlns:a="http://schemas.openxmlformats.org/drawingml/2006/main" lang="ja-JP" b="0" dirty="0">
                <a:latin typeface="MS PGothic"/>
                <a:cs typeface="MS PGothic"/>
              </a:rPr>
              <a:t>顧客取引関係が多数ある場合のサプライヤによる管理の強化</a:t>
            </a:r>
            <a:endParaRPr xmlns:a="http://schemas.openxmlformats.org/drawingml/2006/main" lang="ja-JP" sz="1100" dirty="0">
              <a:solidFill>
                <a:schemeClr val="tx1">
                  <a:lumMod val="50000"/>
                  <a:lumOff val="50000"/>
                </a:schemeClr>
              </a:solidFill>
            </a:endParaRPr>
          </a:p>
        </p:txBody>
      </p:sp>
    </p:spTree>
    <p:extLst>
      <p:ext uri="{BB962C8B-B14F-4D97-AF65-F5344CB8AC3E}">
        <p14:creationId xmlns:p14="http://schemas.microsoft.com/office/powerpoint/2010/main" val="3374003209"/>
      </p:ext>
    </p:extLst>
  </p:cSld>
  <p:clrMapOvr>
    <a:masterClrMapping/>
  </p:clrMapOvr>
</p:sld>
</file>

<file path=ppt/theme/theme1.xml><?xml version="1.0" encoding="utf-8"?>
<a:theme xmlns:a="http://schemas.openxmlformats.org/drawingml/2006/main" name="SAP Ariba 2018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8_16x9_white.potx" id="{A32D36BE-64FF-489C-A352-3CDDCA513F23}" vid="{83865A1E-DA43-42A2-8E10-033C37C8FE47}"/>
    </a:ext>
  </a:extLst>
</a:theme>
</file>

<file path=ppt/theme/theme2.xml><?xml version="1.0" encoding="utf-8"?>
<a:theme xmlns:a="http://schemas.openxmlformats.org/drawingml/2006/main" name="SAP Ariba 2018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8_16x9_white.potx" id="{A32D36BE-64FF-489C-A352-3CDDCA513F23}" vid="{443EA275-7A4E-4DC6-9603-49C786449505}"/>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BAA70578ED2042A61D0543B6DBE1A3" ma:contentTypeVersion="10" ma:contentTypeDescription="Create a new document." ma:contentTypeScope="" ma:versionID="1722179462f94e2565d8574b67d14d39">
  <xsd:schema xmlns:xsd="http://www.w3.org/2001/XMLSchema" xmlns:xs="http://www.w3.org/2001/XMLSchema" xmlns:p="http://schemas.microsoft.com/office/2006/metadata/properties" xmlns:ns2="ae908807-ec60-4384-9dcd-056d36bad8e0" xmlns:ns3="5e4420ed-40b4-4787-881a-91eedb5aee81" targetNamespace="http://schemas.microsoft.com/office/2006/metadata/properties" ma:root="true" ma:fieldsID="57b11faf51080231049b807507fa347d" ns2:_="" ns3:_="">
    <xsd:import namespace="ae908807-ec60-4384-9dcd-056d36bad8e0"/>
    <xsd:import namespace="5e4420ed-40b4-4787-881a-91eedb5aee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08807-ec60-4384-9dcd-056d36bad8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4420ed-40b4-4787-881a-91eedb5aee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Application xmlns="http://www.sap.com/cof/ao/powerpoint/application">
  <com.sap.ip.bi.pioneer>
    <Version>4</Version>
    <AAO_Revision>2.3.1.59737</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3.xml><?xml version="1.0" encoding="utf-8"?>
<Application xmlns="http://www.sap.com/cof/powerpoint/application">
  <Version>2</Version>
  <Revision>2.3.1.59737</Revision>
</Application>
</file>

<file path=customXml/item4.xml><?xml version="1.0" encoding="utf-8"?>
<p:properties xmlns:p="http://schemas.microsoft.com/office/2006/metadata/properties" xmlns:xsi="http://www.w3.org/2001/XMLSchema-instance" xmlns:pc="http://schemas.microsoft.com/office/infopath/2007/PartnerControls">
  <documentManagement>
    <SharedWithUsers xmlns="5e4420ed-40b4-4787-881a-91eedb5aee81">
      <UserInfo>
        <DisplayName>Huang, Ankun</DisplayName>
        <AccountId>599</AccountId>
        <AccountType/>
      </UserInfo>
      <UserInfo>
        <DisplayName>Li, Yifei</DisplayName>
        <AccountId>217</AccountId>
        <AccountType/>
      </UserInfo>
      <UserInfo>
        <DisplayName>Panwar, Archna</DisplayName>
        <AccountId>600</AccountId>
        <AccountType/>
      </UserInfo>
      <UserInfo>
        <DisplayName>Wang, Chong (external - Service)</DisplayName>
        <AccountId>190</AccountId>
        <AccountType/>
      </UserInfo>
      <UserInfo>
        <DisplayName>Samant, Vikram</DisplayName>
        <AccountId>601</AccountId>
        <AccountType/>
      </UserInfo>
      <UserInfo>
        <DisplayName>Jin, Jiankun (external - Service)</DisplayName>
        <AccountId>168</AccountId>
        <AccountType/>
      </UserInfo>
      <UserInfo>
        <DisplayName>Zhang, Hobson (external - Service)</DisplayName>
        <AccountId>169</AccountId>
        <AccountType/>
      </UserInfo>
      <UserInfo>
        <DisplayName>Subramanian, Senthilnathan</DisplayName>
        <AccountId>77</AccountId>
        <AccountType/>
      </UserInfo>
      <UserInfo>
        <DisplayName>Polisetti, Raja</DisplayName>
        <AccountId>58</AccountId>
        <AccountType/>
      </UserInfo>
      <UserInfo>
        <DisplayName>Augustine, Sildy</DisplayName>
        <AccountId>531</AccountId>
        <AccountType/>
      </UserInfo>
      <UserInfo>
        <DisplayName>Kumar, Richard Amal</DisplayName>
        <AccountId>532</AccountId>
        <AccountType/>
      </UserInfo>
      <UserInfo>
        <DisplayName>Vermeij, Richard</DisplayName>
        <AccountId>27</AccountId>
        <AccountType/>
      </UserInfo>
      <UserInfo>
        <DisplayName>Singh, Sonal</DisplayName>
        <AccountId>11</AccountId>
        <AccountType/>
      </UserInfo>
      <UserInfo>
        <DisplayName>De Lyser, Elizabeth</DisplayName>
        <AccountId>336</AccountId>
        <AccountType/>
      </UserInfo>
      <UserInfo>
        <DisplayName>O'Brien, Barry</DisplayName>
        <AccountId>485</AccountId>
        <AccountType/>
      </UserInfo>
      <UserInfo>
        <DisplayName>Keatley, Graham</DisplayName>
        <AccountId>621</AccountId>
        <AccountType/>
      </UserInfo>
      <UserInfo>
        <DisplayName>Jain, Sumit Kumar</DisplayName>
        <AccountId>400</AccountId>
        <AccountType/>
      </UserInfo>
      <UserInfo>
        <DisplayName>Duraisamy, Arvindkishore</DisplayName>
        <AccountId>241</AccountId>
        <AccountType/>
      </UserInfo>
      <UserInfo>
        <DisplayName>Bolumbu, Akshatha (external - Project)</DisplayName>
        <AccountId>700</AccountId>
        <AccountType/>
      </UserInfo>
      <UserInfo>
        <DisplayName>Rao, Vasuki</DisplayName>
        <AccountId>290</AccountId>
        <AccountType/>
      </UserInfo>
      <UserInfo>
        <DisplayName>., Janitha</DisplayName>
        <AccountId>701</AccountId>
        <AccountType/>
      </UserInfo>
      <UserInfo>
        <DisplayName>Mittal, Anoop</DisplayName>
        <AccountId>125</AccountId>
        <AccountType/>
      </UserInfo>
      <UserInfo>
        <DisplayName>Jain, Harsh Vardhan</DisplayName>
        <AccountId>699</AccountId>
        <AccountType/>
      </UserInfo>
      <UserInfo>
        <DisplayName>Majumdar, Arunabha Nandy</DisplayName>
        <AccountId>702</AccountId>
        <AccountType/>
      </UserInfo>
      <UserInfo>
        <DisplayName>Dean, Wendy</DisplayName>
        <AccountId>711</AccountId>
        <AccountType/>
      </UserInfo>
      <UserInfo>
        <DisplayName>Fernandez, Gil</DisplayName>
        <AccountId>712</AccountId>
        <AccountType/>
      </UserInfo>
      <UserInfo>
        <DisplayName>Karl, Megan</DisplayName>
        <AccountId>718</AccountId>
        <AccountType/>
      </UserInfo>
      <UserInfo>
        <DisplayName>Senkyrova, Barbora</DisplayName>
        <AccountId>719</AccountId>
        <AccountType/>
      </UserInfo>
      <UserInfo>
        <DisplayName>Mortelmans, Lucie</DisplayName>
        <AccountId>720</AccountId>
        <AccountType/>
      </UserInfo>
      <UserInfo>
        <DisplayName>Schmitz, Sabrina</DisplayName>
        <AccountId>724</AccountId>
        <AccountType/>
      </UserInfo>
      <UserInfo>
        <DisplayName>Schrader, Olaf</DisplayName>
        <AccountId>14</AccountId>
        <AccountType/>
      </UserInfo>
      <UserInfo>
        <DisplayName>Schwiebert, Kai</DisplayName>
        <AccountId>525</AccountId>
        <AccountType/>
      </UserInfo>
      <UserInfo>
        <DisplayName>Scharsach, Edgar (external - Project)</DisplayName>
        <AccountId>200</AccountId>
        <AccountType/>
      </UserInfo>
      <UserInfo>
        <DisplayName>Greyling, Cornelius</DisplayName>
        <AccountId>740</AccountId>
        <AccountType/>
      </UserInfo>
      <UserInfo>
        <DisplayName>Baxendale, Sue</DisplayName>
        <AccountId>55</AccountId>
        <AccountType/>
      </UserInfo>
      <UserInfo>
        <DisplayName>Murray, Bill</DisplayName>
        <AccountId>533</AccountId>
        <AccountType/>
      </UserInfo>
      <UserInfo>
        <DisplayName>Replogle, Michael</DisplayName>
        <AccountId>741</AccountId>
        <AccountType/>
      </UserInfo>
      <UserInfo>
        <DisplayName>Prabhu, Varun Narahari</DisplayName>
        <AccountId>742</AccountId>
        <AccountType/>
      </UserInfo>
      <UserInfo>
        <DisplayName>Bauwens, Christian</DisplayName>
        <AccountId>211</AccountId>
        <AccountType/>
      </UserInfo>
      <UserInfo>
        <DisplayName>Suo, Jing</DisplayName>
        <AccountId>149</AccountId>
        <AccountType/>
      </UserInfo>
      <UserInfo>
        <DisplayName>Cancino Zamudio, Federico</DisplayName>
        <AccountId>476</AccountId>
        <AccountType/>
      </UserInfo>
      <UserInfo>
        <DisplayName>Kortus, Beata</DisplayName>
        <AccountId>43</AccountId>
        <AccountType/>
      </UserInfo>
      <UserInfo>
        <DisplayName>Tuerke, Stefan</DisplayName>
        <AccountId>759</AccountId>
        <AccountType/>
      </UserInfo>
      <UserInfo>
        <DisplayName>De Greef, Christophe</DisplayName>
        <AccountId>71</AccountId>
        <AccountType/>
      </UserInfo>
      <UserInfo>
        <DisplayName>Shenoy, Pramodh Prabhakara</DisplayName>
        <AccountId>707</AccountId>
        <AccountType/>
      </UserInfo>
      <UserInfo>
        <DisplayName>Ponnusamy, Balachandar</DisplayName>
        <AccountId>48</AccountId>
        <AccountType/>
      </UserInfo>
    </SharedWithUsers>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FB74BB-6C4F-4B8E-805B-5CA901D8EE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08807-ec60-4384-9dcd-056d36bad8e0"/>
    <ds:schemaRef ds:uri="5e4420ed-40b4-4787-881a-91eedb5aee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214A7A-945F-42B8-9E76-393E834C6C14}">
  <ds:schemaRefs>
    <ds:schemaRef ds:uri="http://www.sap.com/cof/ao/powerpoint/application"/>
  </ds:schemaRefs>
</ds:datastoreItem>
</file>

<file path=customXml/itemProps3.xml><?xml version="1.0" encoding="utf-8"?>
<ds:datastoreItem xmlns:ds="http://schemas.openxmlformats.org/officeDocument/2006/customXml" ds:itemID="{9532C0D6-897C-4477-9F3F-AC59E11BC9B0}">
  <ds:schemaRefs>
    <ds:schemaRef ds:uri="http://www.sap.com/cof/powerpoint/application"/>
  </ds:schemaRefs>
</ds:datastoreItem>
</file>

<file path=customXml/itemProps4.xml><?xml version="1.0" encoding="utf-8"?>
<ds:datastoreItem xmlns:ds="http://schemas.openxmlformats.org/officeDocument/2006/customXml" ds:itemID="{334B1292-DAB9-4EF6-BF42-0408DEFF5158}">
  <ds:schemaRefs>
    <ds:schemaRef ds:uri="http://schemas.microsoft.com/office/2006/metadata/properties"/>
    <ds:schemaRef ds:uri="http://schemas.microsoft.com/office/infopath/2007/PartnerControls"/>
    <ds:schemaRef ds:uri="5e4420ed-40b4-4787-881a-91eedb5aee81"/>
  </ds:schemaRefs>
</ds:datastoreItem>
</file>

<file path=customXml/itemProps5.xml><?xml version="1.0" encoding="utf-8"?>
<ds:datastoreItem xmlns:ds="http://schemas.openxmlformats.org/officeDocument/2006/customXml" ds:itemID="{CEB200C1-31AC-477E-A1ED-958E13FA5E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SAP_Ariba_2018_16x9_white</Template>
  <TotalTime>12416</TotalTime>
  <Words>1680</Words>
  <Application>Microsoft Macintosh PowerPoint</Application>
  <PresentationFormat>Custom</PresentationFormat>
  <Paragraphs>107</Paragraphs>
  <Slides>15</Slides>
  <Notes>15</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Courier New</vt:lpstr>
      <vt:lpstr>Symbol</vt:lpstr>
      <vt:lpstr>wingdings</vt:lpstr>
      <vt:lpstr>wingdings</vt:lpstr>
      <vt:lpstr>SAP Ariba 2018 16x9 white</vt:lpstr>
      <vt:lpstr>SAP Ariba 2018 16x9 blue</vt:lpstr>
      <vt:lpstr>Feature at a Glance​ Managing a high number of customer relationships as a Supplier</vt:lpstr>
      <vt:lpstr>Feature at a Glance Introducing: Managing a high number of customer relationships as a Supplier</vt:lpstr>
      <vt:lpstr>Feature at a Glance Introducing: Managing a high number of customer relationships as a Supplier</vt:lpstr>
      <vt:lpstr>Feature at a Glance Introducing: Managing a high number of customer relationships as a Supplier</vt:lpstr>
      <vt:lpstr>Feature at a Glance Introducing: Managing a high number of customer relationships as a Supplier</vt:lpstr>
      <vt:lpstr>Feature at a Glance Introducing: Managing a high number of customer relationships as a Supplier</vt:lpstr>
      <vt:lpstr>Feature at a Glance Introducing: Managing a high number of customer relationships as a Supplier</vt:lpstr>
      <vt:lpstr>Feature at a Glance Introducing: Managing a high number of customer relationships as a Supplier</vt:lpstr>
      <vt:lpstr>Feature at a Glance Introducing: Managing a high number of customer relationships as a Supplier</vt:lpstr>
      <vt:lpstr>Feature at a Glance Introducing: Managing a high number of customer relationships as a Supplier</vt:lpstr>
      <vt:lpstr>Feature at a Glance Introducing: Managing a high number of customer relationships as a Supplier</vt:lpstr>
      <vt:lpstr>Feature at a Glance Introducing: Managing a high number of customer relationships as a Supplier</vt:lpstr>
      <vt:lpstr>Feature at a Glance Introducing: Managing a high number of customer relationships as a Supplier</vt:lpstr>
      <vt:lpstr>Feature at a Glance Introducing: Managing a high number of customer relationships as a Supplier</vt:lpstr>
      <vt:lpstr>PowerPoint Presentation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 at a Glance &lt;&lt;insert feature name&gt;&gt; </dc:title>
  <dc:creator>DUPAS, Franck</dc:creator>
  <cp:keywords>2018/16:9/white</cp:keywords>
  <cp:lastModifiedBy>Lam, Judy</cp:lastModifiedBy>
  <cp:revision>128</cp:revision>
  <dcterms:created xsi:type="dcterms:W3CDTF">2018-10-09T11:10:44Z</dcterms:created>
  <dcterms:modified xsi:type="dcterms:W3CDTF">2020-02-13T00:35:12Z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0x0101004EBAA70578ED2042A61D0543B6DBE1A3</vt:lpwstr>
  </property>
</Properties>
</file>