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lsm" ContentType="application/vnd.ms-excel.sheet.macroEnabled.12"/>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21.xml" ContentType="application/vnd.openxmlformats-officedocument.presentationml.notesSlide+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notesSlides/notesSlide22.xml" ContentType="application/vnd.openxmlformats-officedocument.presentationml.notesSlide+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24"/>
    <p:sldMasterId id="2147483788" r:id="rId25"/>
    <p:sldMasterId id="2147483812" r:id="rId26"/>
  </p:sldMasterIdLst>
  <p:notesMasterIdLst>
    <p:notesMasterId r:id="rId66"/>
  </p:notesMasterIdLst>
  <p:handoutMasterIdLst>
    <p:handoutMasterId r:id="rId67"/>
  </p:handoutMasterIdLst>
  <p:sldIdLst>
    <p:sldId id="361" r:id="rId27"/>
    <p:sldId id="449" r:id="rId28"/>
    <p:sldId id="352" r:id="rId29"/>
    <p:sldId id="284" r:id="rId30"/>
    <p:sldId id="366" r:id="rId31"/>
    <p:sldId id="325" r:id="rId32"/>
    <p:sldId id="367" r:id="rId33"/>
    <p:sldId id="368" r:id="rId34"/>
    <p:sldId id="371" r:id="rId35"/>
    <p:sldId id="369" r:id="rId36"/>
    <p:sldId id="372" r:id="rId37"/>
    <p:sldId id="373" r:id="rId38"/>
    <p:sldId id="374" r:id="rId39"/>
    <p:sldId id="286" r:id="rId40"/>
    <p:sldId id="285" r:id="rId41"/>
    <p:sldId id="291" r:id="rId42"/>
    <p:sldId id="394" r:id="rId43"/>
    <p:sldId id="395" r:id="rId44"/>
    <p:sldId id="396" r:id="rId45"/>
    <p:sldId id="397" r:id="rId46"/>
    <p:sldId id="398" r:id="rId47"/>
    <p:sldId id="399" r:id="rId48"/>
    <p:sldId id="379" r:id="rId49"/>
    <p:sldId id="380" r:id="rId50"/>
    <p:sldId id="381" r:id="rId51"/>
    <p:sldId id="382" r:id="rId52"/>
    <p:sldId id="383" r:id="rId53"/>
    <p:sldId id="384" r:id="rId54"/>
    <p:sldId id="385" r:id="rId55"/>
    <p:sldId id="386" r:id="rId56"/>
    <p:sldId id="387" r:id="rId57"/>
    <p:sldId id="388" r:id="rId58"/>
    <p:sldId id="267" r:id="rId59"/>
    <p:sldId id="266" r:id="rId60"/>
    <p:sldId id="268" r:id="rId61"/>
    <p:sldId id="269" r:id="rId62"/>
    <p:sldId id="271" r:id="rId63"/>
    <p:sldId id="270" r:id="rId64"/>
    <p:sldId id="365" r:id="rId65"/>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195A"/>
    <a:srgbClr val="0F46A7"/>
    <a:srgbClr val="970A82"/>
    <a:srgbClr val="FF3399"/>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E4A974-7151-4CFC-A88A-4FA06EBBD0E4}" v="4" dt="2023-04-06T22:35:30.870"/>
    <p1510:client id="{ACCE1A85-1E15-40D1-950D-E2711A89C13E}" v="27" dt="2023-03-27T12:09:36.076"/>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2" y="90"/>
      </p:cViewPr>
      <p:guideLst>
        <p:guide pos="3841"/>
        <p:guide orient="horz" pos="216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3.xml"/><Relationship Id="rId21" Type="http://schemas.openxmlformats.org/officeDocument/2006/relationships/customXml" Target="../customXml/item21.xml"/><Relationship Id="rId42" Type="http://schemas.openxmlformats.org/officeDocument/2006/relationships/slide" Target="slides/slide16.xml"/><Relationship Id="rId47" Type="http://schemas.openxmlformats.org/officeDocument/2006/relationships/slide" Target="slides/slide21.xml"/><Relationship Id="rId63" Type="http://schemas.openxmlformats.org/officeDocument/2006/relationships/slide" Target="slides/slide37.xml"/><Relationship Id="rId68" Type="http://schemas.openxmlformats.org/officeDocument/2006/relationships/presProps" Target="presProps.xml"/><Relationship Id="rId7" Type="http://schemas.openxmlformats.org/officeDocument/2006/relationships/customXml" Target="../customXml/item7.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slide" Target="slides/slide3.xml"/><Relationship Id="rId11" Type="http://schemas.openxmlformats.org/officeDocument/2006/relationships/customXml" Target="../customXml/item11.xml"/><Relationship Id="rId24" Type="http://schemas.openxmlformats.org/officeDocument/2006/relationships/slideMaster" Target="slideMasters/slideMaster1.xml"/><Relationship Id="rId32" Type="http://schemas.openxmlformats.org/officeDocument/2006/relationships/slide" Target="slides/slide6.xml"/><Relationship Id="rId37" Type="http://schemas.openxmlformats.org/officeDocument/2006/relationships/slide" Target="slides/slide11.xml"/><Relationship Id="rId40" Type="http://schemas.openxmlformats.org/officeDocument/2006/relationships/slide" Target="slides/slide14.xml"/><Relationship Id="rId45" Type="http://schemas.openxmlformats.org/officeDocument/2006/relationships/slide" Target="slides/slide19.xml"/><Relationship Id="rId53" Type="http://schemas.openxmlformats.org/officeDocument/2006/relationships/slide" Target="slides/slide27.xml"/><Relationship Id="rId58" Type="http://schemas.openxmlformats.org/officeDocument/2006/relationships/slide" Target="slides/slide32.xml"/><Relationship Id="rId66" Type="http://schemas.openxmlformats.org/officeDocument/2006/relationships/notesMaster" Target="notesMasters/notesMaster1.xml"/><Relationship Id="rId5" Type="http://schemas.openxmlformats.org/officeDocument/2006/relationships/customXml" Target="../customXml/item5.xml"/><Relationship Id="rId61" Type="http://schemas.openxmlformats.org/officeDocument/2006/relationships/slide" Target="slides/slide3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slide" Target="slides/slide1.xml"/><Relationship Id="rId30" Type="http://schemas.openxmlformats.org/officeDocument/2006/relationships/slide" Target="slides/slide4.xml"/><Relationship Id="rId35" Type="http://schemas.openxmlformats.org/officeDocument/2006/relationships/slide" Target="slides/slide9.xml"/><Relationship Id="rId43" Type="http://schemas.openxmlformats.org/officeDocument/2006/relationships/slide" Target="slides/slide17.xml"/><Relationship Id="rId48" Type="http://schemas.openxmlformats.org/officeDocument/2006/relationships/slide" Target="slides/slide22.xml"/><Relationship Id="rId56" Type="http://schemas.openxmlformats.org/officeDocument/2006/relationships/slide" Target="slides/slide30.xml"/><Relationship Id="rId64" Type="http://schemas.openxmlformats.org/officeDocument/2006/relationships/slide" Target="slides/slide38.xml"/><Relationship Id="rId69" Type="http://schemas.openxmlformats.org/officeDocument/2006/relationships/viewProps" Target="viewProps.xml"/><Relationship Id="rId8" Type="http://schemas.openxmlformats.org/officeDocument/2006/relationships/customXml" Target="../customXml/item8.xml"/><Relationship Id="rId51" Type="http://schemas.openxmlformats.org/officeDocument/2006/relationships/slide" Target="slides/slide25.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slideMaster" Target="slideMasters/slideMaster2.xml"/><Relationship Id="rId33" Type="http://schemas.openxmlformats.org/officeDocument/2006/relationships/slide" Target="slides/slide7.xml"/><Relationship Id="rId38" Type="http://schemas.openxmlformats.org/officeDocument/2006/relationships/slide" Target="slides/slide12.xml"/><Relationship Id="rId46" Type="http://schemas.openxmlformats.org/officeDocument/2006/relationships/slide" Target="slides/slide20.xml"/><Relationship Id="rId59" Type="http://schemas.openxmlformats.org/officeDocument/2006/relationships/slide" Target="slides/slide33.xml"/><Relationship Id="rId67" Type="http://schemas.openxmlformats.org/officeDocument/2006/relationships/handoutMaster" Target="handoutMasters/handoutMaster1.xml"/><Relationship Id="rId20" Type="http://schemas.openxmlformats.org/officeDocument/2006/relationships/customXml" Target="../customXml/item20.xml"/><Relationship Id="rId41" Type="http://schemas.openxmlformats.org/officeDocument/2006/relationships/slide" Target="slides/slide15.xml"/><Relationship Id="rId54" Type="http://schemas.openxmlformats.org/officeDocument/2006/relationships/slide" Target="slides/slide28.xml"/><Relationship Id="rId62" Type="http://schemas.openxmlformats.org/officeDocument/2006/relationships/slide" Target="slides/slide36.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slide" Target="slides/slide2.xml"/><Relationship Id="rId36" Type="http://schemas.openxmlformats.org/officeDocument/2006/relationships/slide" Target="slides/slide10.xml"/><Relationship Id="rId49" Type="http://schemas.openxmlformats.org/officeDocument/2006/relationships/slide" Target="slides/slide23.xml"/><Relationship Id="rId57" Type="http://schemas.openxmlformats.org/officeDocument/2006/relationships/slide" Target="slides/slide31.xml"/><Relationship Id="rId10" Type="http://schemas.openxmlformats.org/officeDocument/2006/relationships/customXml" Target="../customXml/item10.xml"/><Relationship Id="rId31" Type="http://schemas.openxmlformats.org/officeDocument/2006/relationships/slide" Target="slides/slide5.xml"/><Relationship Id="rId44" Type="http://schemas.openxmlformats.org/officeDocument/2006/relationships/slide" Target="slides/slide18.xml"/><Relationship Id="rId52" Type="http://schemas.openxmlformats.org/officeDocument/2006/relationships/slide" Target="slides/slide26.xml"/><Relationship Id="rId60" Type="http://schemas.openxmlformats.org/officeDocument/2006/relationships/slide" Target="slides/slide34.xml"/><Relationship Id="rId65" Type="http://schemas.openxmlformats.org/officeDocument/2006/relationships/slide" Target="slides/slide39.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slide" Target="slides/slide13.xml"/><Relationship Id="rId34" Type="http://schemas.openxmlformats.org/officeDocument/2006/relationships/slide" Target="slides/slide8.xml"/><Relationship Id="rId50" Type="http://schemas.openxmlformats.org/officeDocument/2006/relationships/slide" Target="slides/slide24.xml"/><Relationship Id="rId55" Type="http://schemas.openxmlformats.org/officeDocument/2006/relationships/slide" Target="slides/slide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3T15:42:08.299"/>
    </inkml:context>
    <inkml:brush xml:id="br0">
      <inkml:brushProperty name="width" value="0.05" units="cm"/>
      <inkml:brushProperty name="height" value="0.05" units="cm"/>
      <inkml:brushProperty name="color" value="#E71224"/>
    </inkml:brush>
  </inkml:definitions>
  <inkml:trace contextRef="#ctx0" brushRef="#br0">0 1 24575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4.843"/>
    </inkml:context>
    <inkml:brush xml:id="br0">
      <inkml:brushProperty name="width" value="0.05" units="cm"/>
      <inkml:brushProperty name="height" value="0.05" units="cm"/>
      <inkml:brushProperty name="color" value="#E71224"/>
    </inkml:brush>
  </inkml:definitions>
  <inkml:trace contextRef="#ctx0" brushRef="#br0">1 1 24575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4.844"/>
    </inkml:context>
    <inkml:brush xml:id="br0">
      <inkml:brushProperty name="width" value="0.05" units="cm"/>
      <inkml:brushProperty name="height" value="0.05" units="cm"/>
      <inkml:brushProperty name="color" value="#E71224"/>
    </inkml:brush>
  </inkml:definitions>
  <inkml:trace contextRef="#ctx0" brushRef="#br0">1 1 24575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4.845"/>
    </inkml:context>
    <inkml:brush xml:id="br0">
      <inkml:brushProperty name="width" value="0.05" units="cm"/>
      <inkml:brushProperty name="height" value="0.05" units="cm"/>
      <inkml:brushProperty name="color" value="#E71224"/>
    </inkml:brush>
  </inkml:definitions>
  <inkml:trace contextRef="#ctx0" brushRef="#br0">0 0 24575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4.846"/>
    </inkml:context>
    <inkml:brush xml:id="br0">
      <inkml:brushProperty name="width" value="0.05" units="cm"/>
      <inkml:brushProperty name="height" value="0.05" units="cm"/>
      <inkml:brushProperty name="color" value="#E71224"/>
    </inkml:brush>
  </inkml:definitions>
  <inkml:trace contextRef="#ctx0" brushRef="#br0">0 0 24575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4.847"/>
    </inkml:context>
    <inkml:brush xml:id="br0">
      <inkml:brushProperty name="width" value="0.05" units="cm"/>
      <inkml:brushProperty name="height" value="0.05" units="cm"/>
      <inkml:brushProperty name="color" value="#E71224"/>
    </inkml:brush>
  </inkml:definitions>
  <inkml:trace contextRef="#ctx0" brushRef="#br0">0 0 24575</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6.632"/>
    </inkml:context>
    <inkml:brush xml:id="br0">
      <inkml:brushProperty name="width" value="0.05" units="cm"/>
      <inkml:brushProperty name="height" value="0.05" units="cm"/>
      <inkml:brushProperty name="color" value="#E71224"/>
    </inkml:brush>
  </inkml:definitions>
  <inkml:trace contextRef="#ctx0" brushRef="#br0">0 1 24575</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6.633"/>
    </inkml:context>
    <inkml:brush xml:id="br0">
      <inkml:brushProperty name="width" value="0.05" units="cm"/>
      <inkml:brushProperty name="height" value="0.05" units="cm"/>
      <inkml:brushProperty name="color" value="#E71224"/>
    </inkml:brush>
  </inkml:definitions>
  <inkml:trace contextRef="#ctx0" brushRef="#br0">1 1 24575</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6.634"/>
    </inkml:context>
    <inkml:brush xml:id="br0">
      <inkml:brushProperty name="width" value="0.05" units="cm"/>
      <inkml:brushProperty name="height" value="0.05" units="cm"/>
      <inkml:brushProperty name="color" value="#E71224"/>
    </inkml:brush>
  </inkml:definitions>
  <inkml:trace contextRef="#ctx0" brushRef="#br0">1 1 24575</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6.635"/>
    </inkml:context>
    <inkml:brush xml:id="br0">
      <inkml:brushProperty name="width" value="0.05" units="cm"/>
      <inkml:brushProperty name="height" value="0.05" units="cm"/>
      <inkml:brushProperty name="color" value="#E71224"/>
    </inkml:brush>
  </inkml:definitions>
  <inkml:trace contextRef="#ctx0" brushRef="#br0">0 0 24575</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6.636"/>
    </inkml:context>
    <inkml:brush xml:id="br0">
      <inkml:brushProperty name="width" value="0.05" units="cm"/>
      <inkml:brushProperty name="height" value="0.05" units="cm"/>
      <inkml:brushProperty name="color" value="#E71224"/>
    </inkml:brush>
  </inkml:definitions>
  <inkml:trace contextRef="#ctx0" brushRef="#br0">0 0 24575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3T15:42:09.052"/>
    </inkml:context>
    <inkml:brush xml:id="br0">
      <inkml:brushProperty name="width" value="0.05" units="cm"/>
      <inkml:brushProperty name="height" value="0.05" units="cm"/>
      <inkml:brushProperty name="color" value="#E71224"/>
    </inkml:brush>
  </inkml:definitions>
  <inkml:trace contextRef="#ctx0" brushRef="#br0">1 1 24575</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6.637"/>
    </inkml:context>
    <inkml:brush xml:id="br0">
      <inkml:brushProperty name="width" value="0.05" units="cm"/>
      <inkml:brushProperty name="height" value="0.05" units="cm"/>
      <inkml:brushProperty name="color" value="#E71224"/>
    </inkml:brush>
  </inkml:definitions>
  <inkml:trace contextRef="#ctx0" brushRef="#br0">0 0 24575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3T15:43:32.712"/>
    </inkml:context>
    <inkml:brush xml:id="br0">
      <inkml:brushProperty name="width" value="0.05" units="cm"/>
      <inkml:brushProperty name="height" value="0.05" units="cm"/>
      <inkml:brushProperty name="color" value="#E71224"/>
    </inkml:brush>
  </inkml:definitions>
  <inkml:trace contextRef="#ctx0" brushRef="#br0">1 1 24575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3T15:43:34.081"/>
    </inkml:context>
    <inkml:brush xml:id="br0">
      <inkml:brushProperty name="width" value="0.05" units="cm"/>
      <inkml:brushProperty name="height" value="0.05" units="cm"/>
      <inkml:brushProperty name="color" value="#E71224"/>
    </inkml:brush>
  </inkml:definitions>
  <inkml:trace contextRef="#ctx0" brushRef="#br0">1 0 24575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3T15:43:38.721"/>
    </inkml:context>
    <inkml:brush xml:id="br0">
      <inkml:brushProperty name="width" value="0.05" units="cm"/>
      <inkml:brushProperty name="height" value="0.05" units="cm"/>
      <inkml:brushProperty name="color" value="#E71224"/>
    </inkml:brush>
  </inkml:definitions>
  <inkml:trace contextRef="#ctx0" brushRef="#br0">0 1 24575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3T15:43:41.053"/>
    </inkml:context>
    <inkml:brush xml:id="br0">
      <inkml:brushProperty name="width" value="0.05" units="cm"/>
      <inkml:brushProperty name="height" value="0.05" units="cm"/>
      <inkml:brushProperty name="color" value="#E71224"/>
    </inkml:brush>
  </inkml:definitions>
  <inkml:trace contextRef="#ctx0" brushRef="#br0">0 0 24575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3T15:43:41.402"/>
    </inkml:context>
    <inkml:brush xml:id="br0">
      <inkml:brushProperty name="width" value="0.05" units="cm"/>
      <inkml:brushProperty name="height" value="0.05" units="cm"/>
      <inkml:brushProperty name="color" value="#E71224"/>
    </inkml:brush>
  </inkml:definitions>
  <inkml:trace contextRef="#ctx0" brushRef="#br0">0 0 24575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3T15:43:41.752"/>
    </inkml:context>
    <inkml:brush xml:id="br0">
      <inkml:brushProperty name="width" value="0.05" units="cm"/>
      <inkml:brushProperty name="height" value="0.05" units="cm"/>
      <inkml:brushProperty name="color" value="#E71224"/>
    </inkml:brush>
  </inkml:definitions>
  <inkml:trace contextRef="#ctx0" brushRef="#br0">0 0 24575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29T08:16:54.842"/>
    </inkml:context>
    <inkml:brush xml:id="br0">
      <inkml:brushProperty name="width" value="0.05" units="cm"/>
      <inkml:brushProperty name="height" value="0.05" units="cm"/>
      <inkml:brushProperty name="color" value="#E71224"/>
    </inkml:brush>
  </inkml:definitions>
  <inkml:trace contextRef="#ctx0" brushRef="#br0">0 1 24575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619135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10</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980033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332800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12</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376664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909308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14</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610649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15</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125819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16</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8371975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solidFill>
                  <a:srgbClr val="000000"/>
                </a:solidFill>
              </a:rPr>
              <a:pPr/>
              <a:t>17</a:t>
            </a:fld>
            <a:endParaRPr lang="en-US">
              <a:solidFill>
                <a:srgbClr val="000000"/>
              </a:solidFil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1824098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solidFill>
                  <a:srgbClr val="000000"/>
                </a:solidFill>
              </a:rPr>
              <a:pPr/>
              <a:t>18</a:t>
            </a:fld>
            <a:endParaRPr lang="en-US">
              <a:solidFill>
                <a:srgbClr val="000000"/>
              </a:solidFil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288216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solidFill>
                  <a:srgbClr val="000000"/>
                </a:solidFill>
              </a:rPr>
              <a:pPr/>
              <a:t>19</a:t>
            </a:fld>
            <a:endParaRPr lang="en-US">
              <a:solidFill>
                <a:srgbClr val="000000"/>
              </a:solidFil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58089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8046213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solidFill>
                  <a:srgbClr val="000000"/>
                </a:solidFill>
              </a:rPr>
              <a:pPr/>
              <a:t>20</a:t>
            </a:fld>
            <a:endParaRPr lang="en-US">
              <a:solidFill>
                <a:srgbClr val="000000"/>
              </a:solidFil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8976288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solidFill>
                  <a:srgbClr val="000000"/>
                </a:solidFill>
              </a:rPr>
              <a:pPr/>
              <a:t>21</a:t>
            </a:fld>
            <a:endParaRPr lang="en-US">
              <a:solidFill>
                <a:srgbClr val="000000"/>
              </a:solidFil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5053513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solidFill>
                  <a:srgbClr val="000000"/>
                </a:solidFill>
              </a:rPr>
              <a:pPr/>
              <a:t>22</a:t>
            </a:fld>
            <a:endParaRPr lang="en-US">
              <a:solidFill>
                <a:srgbClr val="000000"/>
              </a:solidFill>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5727509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8891051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24</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7530391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25</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1752100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7328019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27</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3649318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168054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78A7F05E-9EA2-4EDD-9C82-EF55ACF33EC7}" type="slidenum">
              <a:rPr lang="en-US" smtClean="0"/>
              <a:pPr eaLnBrk="1" hangingPunct="1">
                <a:defRPr/>
              </a:pPr>
              <a:t>29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p>
        </p:txBody>
      </p:sp>
    </p:spTree>
    <p:extLst>
      <p:ext uri="{BB962C8B-B14F-4D97-AF65-F5344CB8AC3E}">
        <p14:creationId xmlns:p14="http://schemas.microsoft.com/office/powerpoint/2010/main" val="4054057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0583986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1BC33A34-7E13-4267-9750-C4030409BB91}" type="slidenum">
              <a:rPr lang="en-US" smtClean="0"/>
              <a:pPr eaLnBrk="1" hangingPunct="1">
                <a:defRPr/>
              </a:pPr>
              <a:t>30</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p>
        </p:txBody>
      </p:sp>
    </p:spTree>
    <p:extLst>
      <p:ext uri="{BB962C8B-B14F-4D97-AF65-F5344CB8AC3E}">
        <p14:creationId xmlns:p14="http://schemas.microsoft.com/office/powerpoint/2010/main" val="5656417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385B6943-7860-4915-95B3-465BE5722065}" type="slidenum">
              <a:rPr lang="en-US" smtClean="0"/>
              <a:pPr eaLnBrk="1" hangingPunct="1">
                <a:defRPr/>
              </a:pPr>
              <a:t>31</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p>
        </p:txBody>
      </p:sp>
    </p:spTree>
    <p:extLst>
      <p:ext uri="{BB962C8B-B14F-4D97-AF65-F5344CB8AC3E}">
        <p14:creationId xmlns:p14="http://schemas.microsoft.com/office/powerpoint/2010/main" val="14009802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E85BC538-0712-444C-B058-1FF64C30D031}" type="slidenum">
              <a:rPr lang="en-US" smtClean="0"/>
              <a:pPr eaLnBrk="1" hangingPunct="1">
                <a:defRPr/>
              </a:pPr>
              <a:t>32</a:t>
            </a:fld>
            <a:endParaRPr lang="en-US"/>
          </a:p>
        </p:txBody>
      </p:sp>
      <p:sp>
        <p:nvSpPr>
          <p:cNvPr id="60419" name="Rectangle 2"/>
          <p:cNvSpPr>
            <a:spLocks noGrp="1" noRot="1" noChangeAspect="1" noChangeArrowheads="1" noTextEdit="1"/>
          </p:cNvSpPr>
          <p:nvPr>
            <p:ph type="sldImg"/>
          </p:nvPr>
        </p:nvSpPr>
        <p:spPr>
          <a:xfrm>
            <a:off x="458788" y="720725"/>
            <a:ext cx="6402387" cy="3600450"/>
          </a:xfrm>
          <a:ln/>
        </p:spPr>
      </p:sp>
      <p:sp>
        <p:nvSpPr>
          <p:cNvPr id="60420" name="Rectangle 3"/>
          <p:cNvSpPr>
            <a:spLocks noGrp="1" noChangeArrowheads="1"/>
          </p:cNvSpPr>
          <p:nvPr>
            <p:ph type="body" idx="1"/>
          </p:nvPr>
        </p:nvSpPr>
        <p:spPr>
          <a:xfrm>
            <a:off x="731838" y="4562475"/>
            <a:ext cx="5851525" cy="4318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p>
        </p:txBody>
      </p:sp>
    </p:spTree>
    <p:extLst>
      <p:ext uri="{BB962C8B-B14F-4D97-AF65-F5344CB8AC3E}">
        <p14:creationId xmlns:p14="http://schemas.microsoft.com/office/powerpoint/2010/main" val="30875868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39</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291615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4</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360736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513833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6</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550601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348164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8</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88661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9</a:t>
            </a:fld>
            <a:endParaRPr lang="en-US"/>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495893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linkedin.com/company/sap" TargetMode="External"/><Relationship Id="rId7" Type="http://schemas.openxmlformats.org/officeDocument/2006/relationships/hyperlink" Target="https://twitter.com/sap" TargetMode="External"/><Relationship Id="rId12" Type="http://schemas.openxmlformats.org/officeDocument/2006/relationships/image" Target="../media/image1.png"/><Relationship Id="rId2" Type="http://schemas.openxmlformats.org/officeDocument/2006/relationships/hyperlink" Target="https://www.sap.com/registration/contact.html" TargetMode="External"/><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2.png"/><Relationship Id="rId5" Type="http://schemas.openxmlformats.org/officeDocument/2006/relationships/hyperlink" Target="https://www.youtube.com/user/SAP" TargetMode="External"/><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hyperlink" Target="https://www.facebook.com/SAP" TargetMode="Externa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linkedin.com/company/sap" TargetMode="External"/><Relationship Id="rId7" Type="http://schemas.openxmlformats.org/officeDocument/2006/relationships/hyperlink" Target="https://twitter.com/sap" TargetMode="External"/><Relationship Id="rId12" Type="http://schemas.openxmlformats.org/officeDocument/2006/relationships/image" Target="../media/image1.png"/><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2.png"/><Relationship Id="rId5" Type="http://schemas.openxmlformats.org/officeDocument/2006/relationships/hyperlink" Target="https://www.youtube.com/user/SAP" TargetMode="External"/><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hyperlink" Target="https://www.facebook.com/SAP" TargetMode="Externa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8" Type="http://schemas.openxmlformats.org/officeDocument/2006/relationships/hyperlink" Target="https://twitter.com/sap" TargetMode="External"/><Relationship Id="rId13" Type="http://schemas.openxmlformats.org/officeDocument/2006/relationships/image" Target="../media/image11.png"/><Relationship Id="rId3" Type="http://schemas.openxmlformats.org/officeDocument/2006/relationships/hyperlink" Target="https://www.sap.com/registration/contact.html" TargetMode="External"/><Relationship Id="rId7" Type="http://schemas.openxmlformats.org/officeDocument/2006/relationships/image" Target="../media/image4.png"/><Relationship Id="rId12" Type="http://schemas.openxmlformats.org/officeDocument/2006/relationships/image" Target="../media/image10.png"/><Relationship Id="rId2" Type="http://schemas.openxmlformats.org/officeDocument/2006/relationships/hyperlink" Target="http://www.sap.com/trademark" TargetMode="External"/><Relationship Id="rId1" Type="http://schemas.openxmlformats.org/officeDocument/2006/relationships/slideMaster" Target="../slideMasters/slideMaster2.xml"/><Relationship Id="rId6" Type="http://schemas.openxmlformats.org/officeDocument/2006/relationships/hyperlink" Target="https://www.youtube.com/user/SAP" TargetMode="External"/><Relationship Id="rId11" Type="http://schemas.openxmlformats.org/officeDocument/2006/relationships/image" Target="../media/image6.png"/><Relationship Id="rId5" Type="http://schemas.openxmlformats.org/officeDocument/2006/relationships/image" Target="../media/image3.png"/><Relationship Id="rId10" Type="http://schemas.openxmlformats.org/officeDocument/2006/relationships/hyperlink" Target="https://www.facebook.com/SAP" TargetMode="External"/><Relationship Id="rId4" Type="http://schemas.openxmlformats.org/officeDocument/2006/relationships/hyperlink" Target="https://www.linkedin.com/company/sap" TargetMode="External"/><Relationship Id="rId9"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s://twitter.com/sap" TargetMode="External"/><Relationship Id="rId13" Type="http://schemas.openxmlformats.org/officeDocument/2006/relationships/image" Target="../media/image11.png"/><Relationship Id="rId3" Type="http://schemas.openxmlformats.org/officeDocument/2006/relationships/hyperlink" Target="https://www.sap.com/germany/registration/contact.html" TargetMode="External"/><Relationship Id="rId7" Type="http://schemas.openxmlformats.org/officeDocument/2006/relationships/image" Target="../media/image4.png"/><Relationship Id="rId12" Type="http://schemas.openxmlformats.org/officeDocument/2006/relationships/image" Target="../media/image10.png"/><Relationship Id="rId2" Type="http://schemas.openxmlformats.org/officeDocument/2006/relationships/hyperlink" Target="http://www.sap.com/trademark" TargetMode="External"/><Relationship Id="rId1" Type="http://schemas.openxmlformats.org/officeDocument/2006/relationships/slideMaster" Target="../slideMasters/slideMaster2.xml"/><Relationship Id="rId6" Type="http://schemas.openxmlformats.org/officeDocument/2006/relationships/hyperlink" Target="https://www.youtube.com/user/SAP" TargetMode="External"/><Relationship Id="rId11" Type="http://schemas.openxmlformats.org/officeDocument/2006/relationships/image" Target="../media/image6.png"/><Relationship Id="rId5" Type="http://schemas.openxmlformats.org/officeDocument/2006/relationships/image" Target="../media/image3.png"/><Relationship Id="rId10" Type="http://schemas.openxmlformats.org/officeDocument/2006/relationships/hyperlink" Target="https://www.facebook.com/SAP" TargetMode="External"/><Relationship Id="rId4" Type="http://schemas.openxmlformats.org/officeDocument/2006/relationships/hyperlink" Target="https://www.linkedin.com/company/sap" TargetMode="External"/><Relationship Id="rId9"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1116283231" name="SAP Logo Placeholder"/>
          <p:cNvPicPr>
            <a:picLocks noChangeAspect="1"/>
          </p:cNvPicPr>
          <p:nvPr/>
        </p:nvPicPr>
        <p:blipFill>
          <a:blip r:embed="rId2"/>
          <a:srcRect/>
          <a:stretch/>
        </p:blipFill>
        <p:spPr>
          <a:xfrm>
            <a:off x="9736393" y="6068918"/>
            <a:ext cx="2182557" cy="517253"/>
          </a:xfrm>
          <a:prstGeom prst="rect">
            <a:avLst/>
          </a:prstGeom>
        </p:spPr>
      </p:pic>
      <p:sp>
        <p:nvSpPr>
          <p:cNvPr id="12" name="Partner Logo Placeholder">
            <a:extLst>
              <a:ext uri="{FF2B5EF4-FFF2-40B4-BE49-F238E27FC236}">
                <a16:creationId xmlns:a16="http://schemas.microsoft.com/office/drawing/2014/main" id="{37451236-BF8E-934B-B7DE-1ADB8A004F3F}"/>
              </a:ext>
            </a:extLst>
          </p:cNvPr>
          <p:cNvSpPr>
            <a:spLocks noGrp="1"/>
          </p:cNvSpPr>
          <p:nvPr>
            <p:ph type="pic" sz="quarter" idx="15" hasCustomPrompt="1"/>
          </p:nvPr>
        </p:nvSpPr>
        <p:spPr>
          <a:xfrm>
            <a:off x="282575" y="6161088"/>
            <a:ext cx="954088" cy="417512"/>
          </a:xfrm>
        </p:spPr>
        <p:txBody>
          <a:bodyPr anchor="ctr" anchorCtr="0">
            <a:noAutofit/>
          </a:bodyPr>
          <a:lstStyle>
            <a:lvl1pPr algn="ctr">
              <a:spcBef>
                <a:spcPts val="0"/>
              </a:spcBef>
              <a:defRPr sz="900"/>
            </a:lvl1pPr>
          </a:lstStyle>
          <a:p>
            <a:r>
              <a:rPr lang="en-US"/>
              <a:t>Add partner </a:t>
            </a:r>
            <a:br>
              <a:rPr lang="en-US"/>
            </a:br>
            <a:r>
              <a:rPr lang="en-US"/>
              <a:t>logo and alt text</a:t>
            </a:r>
          </a:p>
        </p:txBody>
      </p:sp>
      <p:sp>
        <p:nvSpPr>
          <p:cNvPr id="14" name="Classification" descr="{&quot;templafy&quot;:{&quot;id&quot;:&quot;14b2936c-3357-4427-9b07-68972bc0f87c&quot;}}">
            <a:extLst>
              <a:ext uri="{FF2B5EF4-FFF2-40B4-BE49-F238E27FC236}">
                <a16:creationId xmlns:a16="http://schemas.microsoft.com/office/drawing/2014/main" id="{80EF9B3E-B19F-454A-8F82-6620827A3EBD}"/>
              </a:ext>
            </a:extLst>
          </p:cNvPr>
          <p:cNvSpPr txBox="1"/>
          <p:nvPr userDrawn="1"/>
        </p:nvSpPr>
        <p:spPr>
          <a:xfrm>
            <a:off x="282575" y="5725533"/>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a:ea typeface="Arial Unicode MS" pitchFamily="34" charset="-128"/>
                <a:cs typeface="Arial Unicode MS" pitchFamily="34" charset="-128"/>
              </a:rPr>
              <a:t>INTERNAL – SAP and Customers only</a:t>
            </a:r>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br>
              <a:rPr lang="en-US"/>
            </a:br>
            <a:r>
              <a:rPr lang="en-US"/>
              <a:t>Month 00, 2022</a:t>
            </a: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a:t>Title Goes Here</a:t>
            </a:r>
            <a:br>
              <a:rPr lang="en-US"/>
            </a:br>
            <a:r>
              <a:rPr lang="en-US"/>
              <a:t>and Here and Here</a:t>
            </a:r>
          </a:p>
        </p:txBody>
      </p:sp>
      <p:pic>
        <p:nvPicPr>
          <p:cNvPr id="1537320859" name="Acquired Company Logo Placeholder" descr="{&quot;templafy&quot;:{&quot;id&quot;:&quot;fa9042e2-3573-4c46-b688-9cd1951e2dd3&quot;}}"/>
          <p:cNvPicPr>
            <a:picLocks noChangeAspect="1"/>
          </p:cNvPicPr>
          <p:nvPr/>
        </p:nvPicPr>
        <p:blipFill>
          <a:blip r:embed="rId3"/>
          <a:stretch>
            <a:fillRect/>
          </a:stretch>
        </p:blipFill>
        <p:spPr>
          <a:xfrm>
            <a:off x="282575" y="3564352"/>
            <a:ext cx="1109568" cy="225572"/>
          </a:xfrm>
          <a:prstGeom prst="rect">
            <a:avLst/>
          </a:prstGeom>
        </p:spPr>
      </p:pic>
      <p:sp>
        <p:nvSpPr>
          <p:cNvPr id="7" name="Picture Placeholder 6">
            <a:extLst>
              <a:ext uri="{FF2B5EF4-FFF2-40B4-BE49-F238E27FC236}">
                <a16:creationId xmlns:a16="http://schemas.microsoft.com/office/drawing/2014/main" id="{4FA78832-C268-4EC5-BB82-7F9D7F5B51B2}"/>
              </a:ext>
            </a:extLst>
          </p:cNvPr>
          <p:cNvSpPr>
            <a:spLocks noGrp="1"/>
          </p:cNvSpPr>
          <p:nvPr>
            <p:ph type="pic" sz="quarter" idx="16"/>
          </p:nvPr>
        </p:nvSpPr>
        <p:spPr>
          <a:xfrm>
            <a:off x="0" y="-1"/>
            <a:ext cx="12195175" cy="3430800"/>
          </a:xfrm>
        </p:spPr>
        <p:txBody>
          <a:bodyPr/>
          <a:lstStyle/>
          <a:p>
            <a:r>
              <a:rPr lang="en-US"/>
              <a:t>Click icon to add picture</a:t>
            </a:r>
            <a:endParaRPr lang="en-GB"/>
          </a:p>
        </p:txBody>
      </p:sp>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a:t>“Quote goes here </a:t>
            </a:r>
            <a:br>
              <a:rPr lang="en-US" noProof="0"/>
            </a:br>
            <a:r>
              <a:rPr lang="en-US" noProof="0"/>
              <a:t>and here.”</a:t>
            </a:r>
          </a:p>
          <a:p>
            <a:pPr lvl="1"/>
            <a:r>
              <a:rPr lang="en-US" noProof="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3" name="Title"/>
          <p:cNvSpPr>
            <a:spLocks noGrp="1"/>
          </p:cNvSpPr>
          <p:nvPr>
            <p:ph type="title" hasCustomPrompt="1"/>
          </p:nvPr>
        </p:nvSpPr>
        <p:spPr>
          <a:xfrm>
            <a:off x="504001" y="504000"/>
            <a:ext cx="7092000"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2" name="Title"/>
          <p:cNvSpPr>
            <a:spLocks noGrp="1"/>
          </p:cNvSpPr>
          <p:nvPr>
            <p:ph type="title" hasCustomPrompt="1"/>
          </p:nvPr>
        </p:nvSpPr>
        <p:spPr>
          <a:xfrm>
            <a:off x="504001" y="504000"/>
            <a:ext cx="5112000"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Tree>
    <p:extLst>
      <p:ext uri="{BB962C8B-B14F-4D97-AF65-F5344CB8AC3E}">
        <p14:creationId xmlns:p14="http://schemas.microsoft.com/office/powerpoint/2010/main" val="4139791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screenshot</a:t>
            </a:r>
            <a:endParaRPr lang="de-DE"/>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a:t>Click to add content</a:t>
            </a:r>
          </a:p>
        </p:txBody>
      </p:sp>
      <p:sp>
        <p:nvSpPr>
          <p:cNvPr id="2"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9" name="Classification " descr="{&quot;templafy&quot;:{&quot;id&quot;:&quot;f1d3b79c-9d40-4dea-9cf8-9b4920b925ce&quot;}}">
            <a:extLst>
              <a:ext uri="{FF2B5EF4-FFF2-40B4-BE49-F238E27FC236}">
                <a16:creationId xmlns:a16="http://schemas.microsoft.com/office/drawing/2014/main" id="{BE9416BF-9F7E-4E92-ACFE-0C3973770D42}"/>
              </a:ext>
            </a:extLst>
          </p:cNvPr>
          <p:cNvSpPr txBox="1"/>
          <p:nvPr userDrawn="1"/>
        </p:nvSpPr>
        <p:spPr>
          <a:xfrm>
            <a:off x="282575" y="5264380"/>
            <a:ext cx="6301873"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a:ea typeface="Arial Unicode MS" pitchFamily="34" charset="-128"/>
                <a:cs typeface="Arial Unicode MS" pitchFamily="34" charset="-128"/>
              </a:rPr>
              <a:t>INTERNAL – SAP and Customers only</a:t>
            </a:r>
          </a:p>
        </p:txBody>
      </p:sp>
      <p:sp>
        <p:nvSpPr>
          <p:cNvPr id="10" name="Partner Logo Placeholder">
            <a:extLst>
              <a:ext uri="{FF2B5EF4-FFF2-40B4-BE49-F238E27FC236}">
                <a16:creationId xmlns:a16="http://schemas.microsoft.com/office/drawing/2014/main" id="{DA90C4E7-C35C-564D-9269-70A29A50EBF8}"/>
              </a:ext>
            </a:extLst>
          </p:cNvPr>
          <p:cNvSpPr>
            <a:spLocks noGrp="1"/>
          </p:cNvSpPr>
          <p:nvPr>
            <p:ph type="pic" sz="quarter" idx="15" hasCustomPrompt="1"/>
          </p:nvPr>
        </p:nvSpPr>
        <p:spPr>
          <a:xfrm>
            <a:off x="282575" y="6161088"/>
            <a:ext cx="954088" cy="417512"/>
          </a:xfrm>
        </p:spPr>
        <p:txBody>
          <a:bodyPr anchor="ctr" anchorCtr="0">
            <a:noAutofit/>
          </a:bodyPr>
          <a:lstStyle>
            <a:lvl1pPr algn="ctr">
              <a:spcBef>
                <a:spcPts val="0"/>
              </a:spcBef>
              <a:defRPr sz="900"/>
            </a:lvl1pPr>
          </a:lstStyle>
          <a:p>
            <a:r>
              <a:rPr lang="en-US"/>
              <a:t>Add partner </a:t>
            </a:r>
            <a:br>
              <a:rPr lang="en-US"/>
            </a:br>
            <a:r>
              <a:rPr lang="en-US"/>
              <a:t>logo and alt text</a:t>
            </a:r>
          </a:p>
        </p:txBody>
      </p:sp>
      <p:sp>
        <p:nvSpPr>
          <p:cNvPr id="6" name="Speaker"/>
          <p:cNvSpPr>
            <a:spLocks noGrp="1"/>
          </p:cNvSpPr>
          <p:nvPr userDrawn="1">
            <p:ph type="subTitle" idx="1" hasCustomPrompt="1"/>
          </p:nvPr>
        </p:nvSpPr>
        <p:spPr bwMode="black">
          <a:xfrm>
            <a:off x="287999" y="4268503"/>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br>
              <a:rPr lang="en-US"/>
            </a:br>
            <a:r>
              <a:rPr lang="en-US"/>
              <a:t>Month 00, 2022</a:t>
            </a:r>
          </a:p>
        </p:txBody>
      </p:sp>
      <p:sp>
        <p:nvSpPr>
          <p:cNvPr id="4" name="Title"/>
          <p:cNvSpPr>
            <a:spLocks noGrp="1"/>
          </p:cNvSpPr>
          <p:nvPr>
            <p:ph type="title" hasCustomPrompt="1"/>
          </p:nvPr>
        </p:nvSpPr>
        <p:spPr>
          <a:xfrm>
            <a:off x="288000" y="2706317"/>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526203723" name="Acquired Company Logo Placeholder" descr="{&quot;templafy&quot;:{&quot;id&quot;:&quot;76778cf4-c114-48ea-968a-5f2621891e66&quot;}}"/>
          <p:cNvPicPr>
            <a:picLocks noChangeAspect="1"/>
          </p:cNvPicPr>
          <p:nvPr/>
        </p:nvPicPr>
        <p:blipFill>
          <a:blip r:embed="rId2"/>
          <a:stretch>
            <a:fillRect/>
          </a:stretch>
        </p:blipFill>
        <p:spPr>
          <a:xfrm>
            <a:off x="282575" y="2141327"/>
            <a:ext cx="1109568" cy="225572"/>
          </a:xfrm>
          <a:prstGeom prst="rect">
            <a:avLst/>
          </a:prstGeom>
        </p:spPr>
      </p:pic>
      <p:pic>
        <p:nvPicPr>
          <p:cNvPr id="8" name="SAP Logo Placeholder">
            <a:extLst>
              <a:ext uri="{FF2B5EF4-FFF2-40B4-BE49-F238E27FC236}">
                <a16:creationId xmlns:a16="http://schemas.microsoft.com/office/drawing/2014/main" id="{D7CC97B0-9742-C248-ABAB-D4C31AB347AE}"/>
              </a:ext>
            </a:extLst>
          </p:cNvPr>
          <p:cNvPicPr>
            <a:picLocks noChangeAspect="1"/>
          </p:cNvPicPr>
          <p:nvPr userDrawn="1"/>
        </p:nvPicPr>
        <p:blipFill>
          <a:blip r:embed="rId3"/>
          <a:srcRect/>
          <a:stretch/>
        </p:blipFill>
        <p:spPr>
          <a:xfrm>
            <a:off x="9736393" y="6068918"/>
            <a:ext cx="2182557" cy="517253"/>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a:t>Contact information:</a:t>
            </a:r>
          </a:p>
          <a:p>
            <a:pPr lvl="1"/>
            <a:r>
              <a:rPr lang="en-US"/>
              <a:t>F name L name</a:t>
            </a:r>
          </a:p>
          <a:p>
            <a:pPr lvl="1"/>
            <a:r>
              <a:rPr lang="en-US"/>
              <a:t>Title</a:t>
            </a:r>
          </a:p>
          <a:p>
            <a:pPr lvl="1"/>
            <a:r>
              <a:rPr lang="en-US"/>
              <a:t>Address</a:t>
            </a:r>
          </a:p>
          <a:p>
            <a:pPr lvl="1"/>
            <a:r>
              <a:rPr lang="en-US"/>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tx1"/>
                </a:solidFill>
                <a:latin typeface="+mj-lt"/>
              </a:defRPr>
            </a:lvl1pPr>
          </a:lstStyle>
          <a:p>
            <a:r>
              <a:rPr lang="en-US"/>
              <a:t>Thank you.</a:t>
            </a:r>
            <a:endParaRPr lang="de-DE"/>
          </a:p>
        </p:txBody>
      </p:sp>
      <p:pic>
        <p:nvPicPr>
          <p:cNvPr id="352320871" name="Acquired Company Logo Placeholder" descr="{&quot;templafy&quot;:{&quot;id&quot;:&quot;768cd127-752d-4272-b0a5-b20e35044323&quot;}}"/>
          <p:cNvPicPr>
            <a:picLocks noChangeAspect="1"/>
          </p:cNvPicPr>
          <p:nvPr/>
        </p:nvPicPr>
        <p:blipFill>
          <a:blip r:embed="rId2"/>
          <a:stretch>
            <a:fillRect/>
          </a:stretch>
        </p:blipFill>
        <p:spPr>
          <a:xfrm>
            <a:off x="504000" y="522453"/>
            <a:ext cx="1109568" cy="225572"/>
          </a:xfrm>
          <a:prstGeom prst="rect">
            <a:avLst/>
          </a:prstGeom>
        </p:spPr>
      </p:pic>
      <p:pic>
        <p:nvPicPr>
          <p:cNvPr id="6" name="SAP Logo Placeholder">
            <a:extLst>
              <a:ext uri="{FF2B5EF4-FFF2-40B4-BE49-F238E27FC236}">
                <a16:creationId xmlns:a16="http://schemas.microsoft.com/office/drawing/2014/main" id="{6E03A7DA-389C-9445-8CAE-50A92562C110}"/>
              </a:ext>
            </a:extLst>
          </p:cNvPr>
          <p:cNvPicPr>
            <a:picLocks noChangeAspect="1"/>
          </p:cNvPicPr>
          <p:nvPr userDrawn="1"/>
        </p:nvPicPr>
        <p:blipFill>
          <a:blip r:embed="rId3"/>
          <a:srcRect/>
          <a:stretch/>
        </p:blipFill>
        <p:spPr>
          <a:xfrm>
            <a:off x="9530018" y="5832747"/>
            <a:ext cx="2182557" cy="517253"/>
          </a:xfrm>
          <a:prstGeom prst="rect">
            <a:avLst/>
          </a:prstGeom>
        </p:spPr>
      </p:pic>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14" name="Copyright information-German" descr="{&quot;templafy&quot;:{&quot;id&quot;:&quot;62418c81-c1f9-470f-9a49-2c44a4a80384&quot;}}">
            <a:extLst>
              <a:ext uri="{FF2B5EF4-FFF2-40B4-BE49-F238E27FC236}">
                <a16:creationId xmlns:a16="http://schemas.microsoft.com/office/drawing/2014/main" id="{B550E322-429A-4EDE-8D60-08E8F7B303BA}"/>
              </a:ext>
            </a:extLst>
          </p:cNvPr>
          <p:cNvSpPr txBox="1"/>
          <p:nvPr userDrawn="1"/>
        </p:nvSpPr>
        <p:spPr bwMode="black">
          <a:xfrm>
            <a:off x="503238" y="2663333"/>
            <a:ext cx="6561591" cy="3864366"/>
          </a:xfrm>
          <a:prstGeom prst="rect">
            <a:avLst/>
          </a:prstGeom>
          <a:noFill/>
        </p:spPr>
        <p:txBody>
          <a:bodyPr wrap="square" lIns="0" tIns="0" rIns="0" bIns="0" rtlCol="0" anchor="t">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800" kern="1200" noProof="0">
                <a:solidFill>
                  <a:schemeClr val="tx1"/>
                </a:solidFill>
                <a:effectLst/>
                <a:latin typeface="Arial"/>
                <a:ea typeface="+mn-ea"/>
                <a:cs typeface="+mn-cs"/>
              </a:rPr>
              <a:t>© 2022 SAP SE or an SAP affiliate company. All rights reserved. 
No part of this publication may be reproduced or transmitted in any form or for any purpose without the express permission of SAP SE or an SAP affiliate company.  The information contained herein may be changed without prior notice. Some software products marketed by SAP SE and its distributors contain proprietary software components of other software vendors. National product specifications may vary.  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and they should not be relied upon in making purchasing decisions.  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See www.sap.com/trademark for additional trademark information and notices.</a:t>
            </a:r>
          </a:p>
        </p:txBody>
      </p:sp>
      <p:sp>
        <p:nvSpPr>
          <p:cNvPr id="44" name="www.sap.com - contact SAP link">
            <a:hlinkClick r:id="rId2"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a:solidFill>
                  <a:schemeClr val="tx1"/>
                </a:solidFill>
                <a:latin typeface="Arial"/>
                <a:ea typeface="Arial Unicode MS" panose="020B0604020202020204" pitchFamily="34" charset="-128"/>
                <a:cs typeface="+mn-cs"/>
              </a:rPr>
              <a:t>www.sap.com/contactsap</a:t>
            </a:r>
          </a:p>
        </p:txBody>
      </p:sp>
      <p:pic>
        <p:nvPicPr>
          <p:cNvPr id="10" name="Linkedin icon with link">
            <a:hlinkClick r:id="rId3"/>
            <a:extLst>
              <a:ext uri="{FF2B5EF4-FFF2-40B4-BE49-F238E27FC236}">
                <a16:creationId xmlns:a16="http://schemas.microsoft.com/office/drawing/2014/main" id="{D03BED7D-4C1C-D348-B7EC-3275C42250B4}"/>
              </a:ext>
            </a:extLst>
          </p:cNvPr>
          <p:cNvPicPr>
            <a:picLocks noChangeAspect="1"/>
          </p:cNvPicPr>
          <p:nvPr userDrawn="1"/>
        </p:nvPicPr>
        <p:blipFill>
          <a:blip r:embed="rId4"/>
          <a:srcRect/>
          <a:stretch/>
        </p:blipFill>
        <p:spPr>
          <a:xfrm>
            <a:off x="2257487" y="1749959"/>
            <a:ext cx="361809" cy="361809"/>
          </a:xfrm>
          <a:prstGeom prst="rect">
            <a:avLst/>
          </a:prstGeom>
        </p:spPr>
      </p:pic>
      <p:pic>
        <p:nvPicPr>
          <p:cNvPr id="11" name="YouTube icon with link">
            <a:hlinkClick r:id="rId5"/>
            <a:extLst>
              <a:ext uri="{FF2B5EF4-FFF2-40B4-BE49-F238E27FC236}">
                <a16:creationId xmlns:a16="http://schemas.microsoft.com/office/drawing/2014/main" id="{4550E8CF-5571-DB45-85AB-8ACD63D7F0D9}"/>
              </a:ext>
            </a:extLst>
          </p:cNvPr>
          <p:cNvPicPr>
            <a:picLocks noChangeAspect="1"/>
          </p:cNvPicPr>
          <p:nvPr userDrawn="1"/>
        </p:nvPicPr>
        <p:blipFill>
          <a:blip r:embed="rId6"/>
          <a:srcRect/>
          <a:stretch/>
        </p:blipFill>
        <p:spPr>
          <a:xfrm>
            <a:off x="1666951" y="1749063"/>
            <a:ext cx="363600" cy="363600"/>
          </a:xfrm>
          <a:prstGeom prst="rect">
            <a:avLst/>
          </a:prstGeom>
        </p:spPr>
      </p:pic>
      <p:pic>
        <p:nvPicPr>
          <p:cNvPr id="12" name="Twitter icon with link">
            <a:hlinkClick r:id="rId7" tooltip="https://twitter.com/sap"/>
            <a:extLst>
              <a:ext uri="{FF2B5EF4-FFF2-40B4-BE49-F238E27FC236}">
                <a16:creationId xmlns:a16="http://schemas.microsoft.com/office/drawing/2014/main" id="{3A3DEA53-744B-5D49-B9C4-B3DD2B6F8890}"/>
              </a:ext>
            </a:extLst>
          </p:cNvPr>
          <p:cNvPicPr>
            <a:picLocks noChangeAspect="1"/>
          </p:cNvPicPr>
          <p:nvPr userDrawn="1"/>
        </p:nvPicPr>
        <p:blipFill>
          <a:blip r:embed="rId8"/>
          <a:srcRect/>
          <a:stretch/>
        </p:blipFill>
        <p:spPr>
          <a:xfrm>
            <a:off x="1078206" y="1749959"/>
            <a:ext cx="361809" cy="361809"/>
          </a:xfrm>
          <a:prstGeom prst="rect">
            <a:avLst/>
          </a:prstGeom>
        </p:spPr>
      </p:pic>
      <p:pic>
        <p:nvPicPr>
          <p:cNvPr id="13" name="Facebook icon with link">
            <a:hlinkClick r:id="rId9"/>
            <a:extLst>
              <a:ext uri="{FF2B5EF4-FFF2-40B4-BE49-F238E27FC236}">
                <a16:creationId xmlns:a16="http://schemas.microsoft.com/office/drawing/2014/main" id="{0574D7D9-99A0-C642-8DCC-BBDFBACB0C47}"/>
              </a:ext>
            </a:extLst>
          </p:cNvPr>
          <p:cNvPicPr>
            <a:picLocks noChangeAspect="1"/>
          </p:cNvPicPr>
          <p:nvPr userDrawn="1"/>
        </p:nvPicPr>
        <p:blipFill>
          <a:blip r:embed="rId10"/>
          <a:srcRect/>
          <a:stretch/>
        </p:blipFill>
        <p:spPr>
          <a:xfrm>
            <a:off x="487670" y="1749063"/>
            <a:ext cx="363600" cy="363600"/>
          </a:xfrm>
          <a:prstGeom prst="rect">
            <a:avLst/>
          </a:prstGeom>
        </p:spPr>
      </p:pic>
      <p:sp>
        <p:nvSpPr>
          <p:cNvPr id="43" name="Follow all of SAP"/>
          <p:cNvSpPr txBox="1"/>
          <p:nvPr userDrawn="1"/>
        </p:nvSpPr>
        <p:spPr bwMode="black">
          <a:xfrm>
            <a:off x="503238"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a:solidFill>
                  <a:schemeClr val="tx1"/>
                </a:solidFill>
                <a:latin typeface="Arial"/>
                <a:ea typeface="Arial Unicode MS" panose="020B0604020202020204" pitchFamily="34" charset="-128"/>
                <a:cs typeface="+mn-cs"/>
              </a:rPr>
              <a:t>Follow us</a:t>
            </a:r>
          </a:p>
        </p:txBody>
      </p:sp>
      <p:pic>
        <p:nvPicPr>
          <p:cNvPr id="1472359758" name="Acquired Company Logo Placeholder" descr="{&quot;templafy&quot;:{&quot;id&quot;:&quot;54890646-6d09-42df-a8de-3c6063e0d4c2&quot;}}"/>
          <p:cNvPicPr>
            <a:picLocks noChangeAspect="1"/>
          </p:cNvPicPr>
          <p:nvPr/>
        </p:nvPicPr>
        <p:blipFill>
          <a:blip r:embed="rId11"/>
          <a:stretch>
            <a:fillRect/>
          </a:stretch>
        </p:blipFill>
        <p:spPr>
          <a:xfrm>
            <a:off x="528714" y="522453"/>
            <a:ext cx="1109568" cy="225572"/>
          </a:xfrm>
          <a:prstGeom prst="rect">
            <a:avLst/>
          </a:prstGeom>
        </p:spPr>
      </p:pic>
      <p:pic>
        <p:nvPicPr>
          <p:cNvPr id="15" name="SAP Logo Placeholder">
            <a:extLst>
              <a:ext uri="{FF2B5EF4-FFF2-40B4-BE49-F238E27FC236}">
                <a16:creationId xmlns:a16="http://schemas.microsoft.com/office/drawing/2014/main" id="{9CC4588F-1029-8748-911B-AFF84B1CAE9F}"/>
              </a:ext>
            </a:extLst>
          </p:cNvPr>
          <p:cNvPicPr>
            <a:picLocks noChangeAspect="1"/>
          </p:cNvPicPr>
          <p:nvPr userDrawn="1"/>
        </p:nvPicPr>
        <p:blipFill>
          <a:blip r:embed="rId12"/>
          <a:srcRect/>
          <a:stretch/>
        </p:blipFill>
        <p:spPr>
          <a:xfrm>
            <a:off x="9530018" y="5832747"/>
            <a:ext cx="2182557" cy="517253"/>
          </a:xfrm>
          <a:prstGeom prst="rect">
            <a:avLst/>
          </a:prstGeom>
        </p:spPr>
      </p:pic>
    </p:spTree>
    <p:extLst>
      <p:ext uri="{BB962C8B-B14F-4D97-AF65-F5344CB8AC3E}">
        <p14:creationId xmlns:p14="http://schemas.microsoft.com/office/powerpoint/2010/main" val="451925193"/>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32" name="Copyright information-German" descr="{&quot;templafy&quot;:{&quot;id&quot;:&quot;6c8672ab-6acf-4e9d-acd0-b77c74616347&quot;}}"/>
          <p:cNvSpPr txBox="1"/>
          <p:nvPr userDrawn="1"/>
        </p:nvSpPr>
        <p:spPr bwMode="black">
          <a:xfrm>
            <a:off x="503238" y="2674219"/>
            <a:ext cx="6561591" cy="3864366"/>
          </a:xfrm>
          <a:prstGeom prst="rect">
            <a:avLst/>
          </a:prstGeom>
          <a:noFill/>
        </p:spPr>
        <p:txBody>
          <a:bodyPr wrap="square" lIns="0" tIns="0" rIns="0" bIns="0" rtlCol="0" anchor="t">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800" kern="1200" noProof="0">
                <a:solidFill>
                  <a:schemeClr val="tx1"/>
                </a:solidFill>
                <a:effectLst/>
                <a:latin typeface="Arial"/>
                <a:ea typeface="+mn-ea"/>
                <a:cs typeface="+mn-cs"/>
              </a:rPr>
              <a:t>© 2022 SAP SE oder ein SAP-Konzernunternehmen. Alle Rechte vorbehalten. 
Weitergabe und Vervielfältigung dieser Publikation oder von Teilen daraus sind, zu welchem Zweck und in welcher Form auch immer, ohne die ausdrückliche schriftliche Genehmigung durch SAP SE oder ein SAP-Konzernunternehmen nicht gestattet.  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  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  SAP und andere in diesem Dokument erwähnte Produkte und Dienstleistungen von SAP sowie die dazugehörigen Logos sind Marken oder eingetragene Marken der SAP SE (oder von einem SAP-Konzernunternehmen) in Deutschland und verschiedenen anderen Ländern weltweit.  Alle anderen Namen von Produkten und Dienstleistungen sind Marken der jeweiligen Firmen. Zusätzliche Informationen zur Marke und Vermerke finden Sie auf der Seite www.sap.de/trademark.</a:t>
            </a:r>
          </a:p>
        </p:txBody>
      </p:sp>
      <p:sp>
        <p:nvSpPr>
          <p:cNvPr id="11" name="Copyright information">
            <a:hlinkClick r:id="rId2"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a:solidFill>
                  <a:schemeClr val="tx1"/>
                </a:solidFill>
                <a:latin typeface="Arial"/>
                <a:ea typeface="Arial Unicode MS" panose="020B0604020202020204" pitchFamily="34" charset="-128"/>
                <a:cs typeface="+mn-cs"/>
              </a:rPr>
              <a:t>www.sap.com/germany/contactsap</a:t>
            </a:r>
          </a:p>
        </p:txBody>
      </p:sp>
      <p:sp>
        <p:nvSpPr>
          <p:cNvPr id="20"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a:solidFill>
                  <a:schemeClr val="tx1"/>
                </a:solidFill>
                <a:latin typeface="Arial"/>
                <a:ea typeface="Arial Unicode MS" panose="020B0604020202020204" pitchFamily="34" charset="-128"/>
                <a:cs typeface="+mn-cs"/>
              </a:rPr>
              <a:t>SAP folgen auf</a:t>
            </a:r>
          </a:p>
        </p:txBody>
      </p:sp>
      <p:pic>
        <p:nvPicPr>
          <p:cNvPr id="10" name="Linkedin icon with link">
            <a:hlinkClick r:id="rId3"/>
            <a:extLst>
              <a:ext uri="{FF2B5EF4-FFF2-40B4-BE49-F238E27FC236}">
                <a16:creationId xmlns:a16="http://schemas.microsoft.com/office/drawing/2014/main" id="{7D1F0187-E2B3-E84B-B66C-2F4329298216}"/>
              </a:ext>
            </a:extLst>
          </p:cNvPr>
          <p:cNvPicPr>
            <a:picLocks noChangeAspect="1"/>
          </p:cNvPicPr>
          <p:nvPr userDrawn="1"/>
        </p:nvPicPr>
        <p:blipFill>
          <a:blip r:embed="rId4"/>
          <a:srcRect/>
          <a:stretch/>
        </p:blipFill>
        <p:spPr>
          <a:xfrm>
            <a:off x="2257487" y="1749959"/>
            <a:ext cx="361809" cy="361809"/>
          </a:xfrm>
          <a:prstGeom prst="rect">
            <a:avLst/>
          </a:prstGeom>
        </p:spPr>
      </p:pic>
      <p:pic>
        <p:nvPicPr>
          <p:cNvPr id="12" name="YouTube icon with link">
            <a:hlinkClick r:id="rId5"/>
            <a:extLst>
              <a:ext uri="{FF2B5EF4-FFF2-40B4-BE49-F238E27FC236}">
                <a16:creationId xmlns:a16="http://schemas.microsoft.com/office/drawing/2014/main" id="{E3EFD77E-732B-3042-869E-DD34D616C8DC}"/>
              </a:ext>
            </a:extLst>
          </p:cNvPr>
          <p:cNvPicPr>
            <a:picLocks noChangeAspect="1"/>
          </p:cNvPicPr>
          <p:nvPr userDrawn="1"/>
        </p:nvPicPr>
        <p:blipFill>
          <a:blip r:embed="rId6"/>
          <a:srcRect/>
          <a:stretch/>
        </p:blipFill>
        <p:spPr>
          <a:xfrm>
            <a:off x="1666951" y="1749063"/>
            <a:ext cx="363600" cy="363600"/>
          </a:xfrm>
          <a:prstGeom prst="rect">
            <a:avLst/>
          </a:prstGeom>
        </p:spPr>
      </p:pic>
      <p:pic>
        <p:nvPicPr>
          <p:cNvPr id="13" name="Twitter icon with link">
            <a:hlinkClick r:id="rId7" tooltip="https://twitter.com/sap"/>
            <a:extLst>
              <a:ext uri="{FF2B5EF4-FFF2-40B4-BE49-F238E27FC236}">
                <a16:creationId xmlns:a16="http://schemas.microsoft.com/office/drawing/2014/main" id="{F964F380-9DA3-B140-A34E-13AB1317334E}"/>
              </a:ext>
            </a:extLst>
          </p:cNvPr>
          <p:cNvPicPr>
            <a:picLocks noChangeAspect="1"/>
          </p:cNvPicPr>
          <p:nvPr userDrawn="1"/>
        </p:nvPicPr>
        <p:blipFill>
          <a:blip r:embed="rId8"/>
          <a:srcRect/>
          <a:stretch/>
        </p:blipFill>
        <p:spPr>
          <a:xfrm>
            <a:off x="1078206" y="1749959"/>
            <a:ext cx="361809" cy="361809"/>
          </a:xfrm>
          <a:prstGeom prst="rect">
            <a:avLst/>
          </a:prstGeom>
        </p:spPr>
      </p:pic>
      <p:pic>
        <p:nvPicPr>
          <p:cNvPr id="14" name="Facebook icon with link">
            <a:hlinkClick r:id="rId9"/>
            <a:extLst>
              <a:ext uri="{FF2B5EF4-FFF2-40B4-BE49-F238E27FC236}">
                <a16:creationId xmlns:a16="http://schemas.microsoft.com/office/drawing/2014/main" id="{2F0BB96A-1F55-4D49-8BC7-DCE332FFA2FB}"/>
              </a:ext>
            </a:extLst>
          </p:cNvPr>
          <p:cNvPicPr>
            <a:picLocks noChangeAspect="1"/>
          </p:cNvPicPr>
          <p:nvPr userDrawn="1"/>
        </p:nvPicPr>
        <p:blipFill>
          <a:blip r:embed="rId10"/>
          <a:srcRect/>
          <a:stretch/>
        </p:blipFill>
        <p:spPr>
          <a:xfrm>
            <a:off x="487670" y="1749063"/>
            <a:ext cx="363600" cy="363600"/>
          </a:xfrm>
          <a:prstGeom prst="rect">
            <a:avLst/>
          </a:prstGeom>
        </p:spPr>
      </p:pic>
      <p:pic>
        <p:nvPicPr>
          <p:cNvPr id="1054098813" name="Acquired Company Logo Placeholder" descr="{&quot;templafy&quot;:{&quot;id&quot;:&quot;e936e90e-c6fd-4816-ad79-fa49f68c0e73&quot;}}"/>
          <p:cNvPicPr>
            <a:picLocks noChangeAspect="1"/>
          </p:cNvPicPr>
          <p:nvPr/>
        </p:nvPicPr>
        <p:blipFill>
          <a:blip r:embed="rId11"/>
          <a:stretch>
            <a:fillRect/>
          </a:stretch>
        </p:blipFill>
        <p:spPr>
          <a:xfrm>
            <a:off x="528714" y="522453"/>
            <a:ext cx="1109568" cy="225572"/>
          </a:xfrm>
          <a:prstGeom prst="rect">
            <a:avLst/>
          </a:prstGeom>
        </p:spPr>
      </p:pic>
      <p:pic>
        <p:nvPicPr>
          <p:cNvPr id="15" name="SAP Logo Placeholder">
            <a:extLst>
              <a:ext uri="{FF2B5EF4-FFF2-40B4-BE49-F238E27FC236}">
                <a16:creationId xmlns:a16="http://schemas.microsoft.com/office/drawing/2014/main" id="{5C1E4DE3-E63B-0B43-9613-EA366B664545}"/>
              </a:ext>
            </a:extLst>
          </p:cNvPr>
          <p:cNvPicPr>
            <a:picLocks noChangeAspect="1"/>
          </p:cNvPicPr>
          <p:nvPr userDrawn="1"/>
        </p:nvPicPr>
        <p:blipFill>
          <a:blip r:embed="rId12"/>
          <a:srcRect/>
          <a:stretch/>
        </p:blipFill>
        <p:spPr>
          <a:xfrm>
            <a:off x="9530018" y="5832747"/>
            <a:ext cx="2182557" cy="517253"/>
          </a:xfrm>
          <a:prstGeom prst="rect">
            <a:avLst/>
          </a:prstGeom>
        </p:spPr>
      </p:pic>
    </p:spTree>
    <p:extLst>
      <p:ext uri="{BB962C8B-B14F-4D97-AF65-F5344CB8AC3E}">
        <p14:creationId xmlns:p14="http://schemas.microsoft.com/office/powerpoint/2010/main" val="1911862759"/>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cSld name="Title with picture - shor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p:nvSpPr>
        <p:spPr bwMode="gray">
          <a:xfrm>
            <a:off x="324000" y="0"/>
            <a:ext cx="11545200" cy="2519417"/>
          </a:xfrm>
          <a:prstGeom prst="rect">
            <a:avLst/>
          </a:prstGeom>
          <a:solidFill>
            <a:schemeClr val="bg1">
              <a:alpha val="75000"/>
            </a:schemeClr>
          </a:solidFill>
          <a:ln w="6350" algn="ctr">
            <a:noFill/>
            <a:miter lim="800000"/>
            <a:headEnd/>
            <a:tailEnd/>
          </a:ln>
        </p:spPr>
        <p:txBody>
          <a:bodyPr lIns="107138" tIns="85710" rIns="107138" bIns="85710" rtlCol="0" anchor="ctr"/>
          <a:lstStyle/>
          <a:p>
            <a:pPr marR="0" algn="ctr" defTabSz="1088558" eaLnBrk="1" fontAlgn="base" latinLnBrk="0" hangingPunct="1">
              <a:lnSpc>
                <a:spcPct val="100000"/>
              </a:lnSpc>
              <a:spcBef>
                <a:spcPct val="50000"/>
              </a:spcBef>
              <a:spcAft>
                <a:spcPct val="0"/>
              </a:spcAft>
              <a:buClr>
                <a:srgbClr val="F0AB00"/>
              </a:buClr>
              <a:buSzPct val="80000"/>
              <a:tabLst/>
            </a:pPr>
            <a:endParaRPr kumimoji="0" lang="en-US" sz="2100" b="0" i="0" u="none" strike="noStrike" kern="0" cap="none" spc="0" normalizeH="0" baseline="0" noProof="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00"/>
            <a:ext cx="10620000" cy="923116"/>
          </a:xfrm>
        </p:spPr>
        <p:txBody>
          <a:bodyPr anchor="t" anchorCtr="0">
            <a:noAutofit/>
          </a:bodyPr>
          <a:lstStyle>
            <a:lvl1pPr>
              <a:defRPr sz="5999">
                <a:solidFill>
                  <a:schemeClr val="tx1"/>
                </a:solidFill>
              </a:defRPr>
            </a:lvl1pPr>
          </a:lstStyle>
          <a:p>
            <a:r>
              <a:rPr lang="en-US"/>
              <a:t>Short Presentation Title</a:t>
            </a:r>
          </a:p>
        </p:txBody>
      </p:sp>
      <p:sp>
        <p:nvSpPr>
          <p:cNvPr id="5" name="Rectangle 4"/>
          <p:cNvSpPr/>
          <p:nvPr userDrawn="1"/>
        </p:nvSpPr>
        <p:spPr bwMode="gray">
          <a:xfrm>
            <a:off x="324000" y="0"/>
            <a:ext cx="11545200" cy="162000"/>
          </a:xfrm>
          <a:prstGeom prst="rect">
            <a:avLst/>
          </a:prstGeom>
          <a:solidFill>
            <a:schemeClr val="accent1"/>
          </a:solidFill>
          <a:ln w="9525" algn="ctr">
            <a:noFill/>
            <a:miter lim="800000"/>
            <a:headEnd/>
            <a:tailEnd/>
          </a:ln>
        </p:spPr>
        <p:txBody>
          <a:bodyPr lIns="107138" tIns="85710" rIns="107138" bIns="85710" rtlCol="0" anchor="ctr"/>
          <a:lstStyle/>
          <a:p>
            <a:pPr marR="0" algn="ctr" defTabSz="1088558"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11650"/>
            <a:ext cx="10620000" cy="276935"/>
          </a:xfrm>
        </p:spPr>
        <p:txBody>
          <a:bodyPr anchor="b" anchorCtr="0">
            <a:sp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800" b="0">
                <a:solidFill>
                  <a:sysClr val="windowText" lastClr="000000"/>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sz="1800"/>
              <a:t>Speaker’s Name, SAP / Month 00, 2016</a:t>
            </a:r>
          </a:p>
        </p:txBody>
      </p:sp>
      <p:sp>
        <p:nvSpPr>
          <p:cNvPr id="7" name="TextBox 6"/>
          <p:cNvSpPr txBox="1"/>
          <p:nvPr/>
        </p:nvSpPr>
        <p:spPr>
          <a:xfrm rot="21360000">
            <a:off x="4212457" y="3627819"/>
            <a:ext cx="3770263" cy="276935"/>
          </a:xfrm>
          <a:prstGeom prst="rect">
            <a:avLst/>
          </a:prstGeom>
          <a:noFill/>
        </p:spPr>
        <p:txBody>
          <a:bodyPr wrap="none" lIns="0" tIns="0" rIns="0" bIns="0" rtlCol="0">
            <a:spAutoFit/>
          </a:bodyPr>
          <a:ls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50000"/>
              </a:spcBef>
              <a:spcAft>
                <a:spcPct val="0"/>
              </a:spcAft>
              <a:buClr>
                <a:srgbClr val="F0AB00"/>
              </a:buClr>
              <a:buSzPct val="80000"/>
            </a:pPr>
            <a:r>
              <a:rPr lang="en-US" sz="1800" kern="0">
                <a:solidFill>
                  <a:schemeClr val="tx1"/>
                </a:solidFill>
                <a:ea typeface="Arial Unicode MS" pitchFamily="34" charset="-128"/>
                <a:cs typeface="Arial Unicode MS" pitchFamily="34" charset="-128"/>
              </a:rPr>
              <a:t>Use this title slide only with an</a:t>
            </a:r>
            <a:r>
              <a:rPr lang="en-US" sz="1800" kern="0" baseline="0">
                <a:solidFill>
                  <a:schemeClr val="tx1"/>
                </a:solidFill>
                <a:ea typeface="Arial Unicode MS" pitchFamily="34" charset="-128"/>
                <a:cs typeface="Arial Unicode MS" pitchFamily="34" charset="-128"/>
              </a:rPr>
              <a:t> image</a:t>
            </a:r>
            <a:endParaRPr lang="en-US" sz="1800" kern="0">
              <a:solidFill>
                <a:schemeClr val="tx1"/>
              </a:solidFill>
              <a:ea typeface="Arial Unicode MS" pitchFamily="34" charset="-128"/>
              <a:cs typeface="Arial Unicode MS" pitchFamily="34" charset="-128"/>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040"/>
            <a:ext cx="1477566" cy="287933"/>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9" y="6082317"/>
            <a:ext cx="916759" cy="453495"/>
          </a:xfrm>
          <a:prstGeom prst="rect">
            <a:avLst/>
          </a:prstGeom>
        </p:spPr>
      </p:pic>
    </p:spTree>
    <p:extLst>
      <p:ext uri="{BB962C8B-B14F-4D97-AF65-F5344CB8AC3E}">
        <p14:creationId xmlns:p14="http://schemas.microsoft.com/office/powerpoint/2010/main" val="29194645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11545200" cy="2134800"/>
          </a:xfrm>
          <a:solidFill>
            <a:schemeClr val="bg1">
              <a:lumMod val="95000"/>
            </a:schemeClr>
          </a:solidFill>
        </p:spPr>
        <p:txBody>
          <a:bodyPr tIns="600113"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11545200" cy="923116"/>
          </a:xfrm>
        </p:spPr>
        <p:txBody>
          <a:bodyPr anchor="t" anchorCtr="0">
            <a:noAutofit/>
          </a:bodyPr>
          <a:lstStyle>
            <a:lvl1pPr>
              <a:defRPr sz="5999">
                <a:solidFill>
                  <a:schemeClr val="tx1"/>
                </a:solidFill>
                <a:latin typeface="+mj-lt"/>
              </a:defRPr>
            </a:lvl1pPr>
          </a:lstStyle>
          <a:p>
            <a:r>
              <a:rPr lang="en-US"/>
              <a:t>Divider page</a:t>
            </a:r>
          </a:p>
        </p:txBody>
      </p:sp>
      <p:sp>
        <p:nvSpPr>
          <p:cNvPr id="12" name="Rectangle 11"/>
          <p:cNvSpPr/>
          <p:nvPr/>
        </p:nvSpPr>
        <p:spPr bwMode="gray">
          <a:xfrm>
            <a:off x="324000" y="0"/>
            <a:ext cx="11545200" cy="162000"/>
          </a:xfrm>
          <a:prstGeom prst="rect">
            <a:avLst/>
          </a:prstGeom>
          <a:solidFill>
            <a:schemeClr val="accent1"/>
          </a:solidFill>
          <a:ln w="9525" algn="ctr">
            <a:noFill/>
            <a:miter lim="800000"/>
            <a:headEnd/>
            <a:tailEnd/>
          </a:ln>
        </p:spPr>
        <p:txBody>
          <a:bodyPr lIns="107138" tIns="85710" rIns="107138" bIns="85710" rtlCol="0" anchor="ctr"/>
          <a:lstStyle/>
          <a:p>
            <a:pPr marR="0" algn="ctr" defTabSz="1088558"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1"/>
            <a:ext cx="11545200" cy="620713"/>
          </a:xfrm>
        </p:spPr>
        <p:txBody>
          <a:bodyPr/>
          <a:lstStyle>
            <a:lvl1pPr>
              <a:spcBef>
                <a:spcPts val="1429"/>
              </a:spcBef>
              <a:defRPr sz="1900" b="0"/>
            </a:lvl1pPr>
          </a:lstStyle>
          <a:p>
            <a:r>
              <a:rPr lang="en-US"/>
              <a:t>Subtitle if needed</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344644"/>
            <a:ext cx="1477566" cy="287933"/>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9" y="6082317"/>
            <a:ext cx="916759" cy="453495"/>
          </a:xfrm>
          <a:prstGeom prst="rect">
            <a:avLst/>
          </a:prstGeom>
        </p:spPr>
      </p:pic>
    </p:spTree>
    <p:extLst>
      <p:ext uri="{BB962C8B-B14F-4D97-AF65-F5344CB8AC3E}">
        <p14:creationId xmlns:p14="http://schemas.microsoft.com/office/powerpoint/2010/main" val="4263760436"/>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a:t>Insert page title</a:t>
            </a:r>
            <a:endParaRPr lang="en-US"/>
          </a:p>
        </p:txBody>
      </p:sp>
      <p:sp>
        <p:nvSpPr>
          <p:cNvPr id="5" name="Picture Placeholder 4"/>
          <p:cNvSpPr>
            <a:spLocks noGrp="1"/>
          </p:cNvSpPr>
          <p:nvPr>
            <p:ph type="pic" sz="quarter" idx="10"/>
          </p:nvPr>
        </p:nvSpPr>
        <p:spPr bwMode="gray">
          <a:xfrm>
            <a:off x="7639051" y="1690688"/>
            <a:ext cx="4232275" cy="4391025"/>
          </a:xfrm>
          <a:solidFill>
            <a:schemeClr val="bg1">
              <a:lumMod val="95000"/>
            </a:schemeClr>
          </a:solidFill>
        </p:spPr>
        <p:txBody>
          <a:bodyPr tIns="1543147" anchor="t" anchorCtr="0"/>
          <a:lstStyle>
            <a:lvl1pPr algn="ctr">
              <a:defRPr b="0"/>
            </a:lvl1pPr>
          </a:lstStyle>
          <a:p>
            <a:r>
              <a:rPr lang="en-US"/>
              <a:t>Click icon to add picture</a:t>
            </a:r>
          </a:p>
        </p:txBody>
      </p:sp>
      <p:sp>
        <p:nvSpPr>
          <p:cNvPr id="7" name="Text Placeholder 6"/>
          <p:cNvSpPr>
            <a:spLocks noGrp="1"/>
          </p:cNvSpPr>
          <p:nvPr>
            <p:ph type="body" sz="quarter" idx="11" hasCustomPrompt="1"/>
          </p:nvPr>
        </p:nvSpPr>
        <p:spPr bwMode="gray">
          <a:xfrm>
            <a:off x="324000" y="1690688"/>
            <a:ext cx="7149950" cy="4391025"/>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95123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a:t>Insert page title</a:t>
            </a:r>
            <a:endParaRPr lang="en-US"/>
          </a:p>
        </p:txBody>
      </p:sp>
      <p:sp>
        <p:nvSpPr>
          <p:cNvPr id="5" name="Picture Placeholder 4"/>
          <p:cNvSpPr>
            <a:spLocks noGrp="1"/>
          </p:cNvSpPr>
          <p:nvPr>
            <p:ph type="pic" sz="quarter" idx="10"/>
          </p:nvPr>
        </p:nvSpPr>
        <p:spPr bwMode="gray">
          <a:xfrm>
            <a:off x="6208016" y="1692001"/>
            <a:ext cx="5662800" cy="4392000"/>
          </a:xfrm>
          <a:solidFill>
            <a:schemeClr val="bg1">
              <a:lumMod val="95000"/>
            </a:schemeClr>
          </a:solidFill>
        </p:spPr>
        <p:txBody>
          <a:bodyPr vert="horz" lIns="0" tIns="1543147" rIns="0" bIns="0" rtlCol="0" anchor="t" anchorCtr="0">
            <a:noAutofit/>
          </a:bodyPr>
          <a:lstStyle>
            <a:lvl1pPr marL="0" indent="0" algn="ctr" defTabSz="1088558"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p>
        </p:txBody>
      </p:sp>
      <p:sp>
        <p:nvSpPr>
          <p:cNvPr id="7" name="Text Placeholder 6"/>
          <p:cNvSpPr>
            <a:spLocks noGrp="1"/>
          </p:cNvSpPr>
          <p:nvPr>
            <p:ph type="body" sz="quarter" idx="11" hasCustomPrompt="1"/>
          </p:nvPr>
        </p:nvSpPr>
        <p:spPr bwMode="gray">
          <a:xfrm>
            <a:off x="324000" y="1692001"/>
            <a:ext cx="5662800" cy="4392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333808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a:t>Insert page title</a:t>
            </a:r>
            <a:endParaRPr lang="en-US"/>
          </a:p>
        </p:txBody>
      </p:sp>
      <p:sp>
        <p:nvSpPr>
          <p:cNvPr id="5" name="Picture Placeholder 4"/>
          <p:cNvSpPr>
            <a:spLocks noGrp="1"/>
          </p:cNvSpPr>
          <p:nvPr>
            <p:ph type="pic" sz="quarter" idx="10"/>
          </p:nvPr>
        </p:nvSpPr>
        <p:spPr bwMode="gray">
          <a:xfrm>
            <a:off x="4706939" y="1692001"/>
            <a:ext cx="7164387" cy="4392000"/>
          </a:xfrm>
          <a:solidFill>
            <a:schemeClr val="bg1">
              <a:lumMod val="95000"/>
            </a:schemeClr>
          </a:solidFill>
        </p:spPr>
        <p:txBody>
          <a:bodyPr vert="horz" lIns="0" tIns="1543147" rIns="0" bIns="0" rtlCol="0" anchor="t" anchorCtr="0">
            <a:noAutofit/>
          </a:bodyPr>
          <a:lstStyle>
            <a:lvl1pPr marL="0" indent="0" algn="ctr" defTabSz="1088558"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p>
        </p:txBody>
      </p:sp>
      <p:sp>
        <p:nvSpPr>
          <p:cNvPr id="7" name="Text Placeholder 6"/>
          <p:cNvSpPr>
            <a:spLocks noGrp="1"/>
          </p:cNvSpPr>
          <p:nvPr>
            <p:ph type="body" sz="quarter" idx="11" hasCustomPrompt="1"/>
          </p:nvPr>
        </p:nvSpPr>
        <p:spPr bwMode="gray">
          <a:xfrm>
            <a:off x="324000" y="1692001"/>
            <a:ext cx="4224188" cy="4392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176626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59" y="685800"/>
            <a:ext cx="10975658" cy="369332"/>
          </a:xfrm>
        </p:spPr>
        <p:txBody>
          <a:bodyPr/>
          <a:lstStyle/>
          <a:p>
            <a:r>
              <a:rPr lang="en-US"/>
              <a:t>Click to edit Master title style</a:t>
            </a:r>
          </a:p>
        </p:txBody>
      </p:sp>
      <p:sp>
        <p:nvSpPr>
          <p:cNvPr id="3" name="Text Placeholder 2"/>
          <p:cNvSpPr>
            <a:spLocks noGrp="1"/>
          </p:cNvSpPr>
          <p:nvPr>
            <p:ph type="body" sz="half" idx="1"/>
          </p:nvPr>
        </p:nvSpPr>
        <p:spPr>
          <a:xfrm>
            <a:off x="609759" y="1600201"/>
            <a:ext cx="5386202"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9214" y="1600201"/>
            <a:ext cx="5386202"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0"/>
          </p:nvPr>
        </p:nvSpPr>
        <p:spPr>
          <a:xfrm>
            <a:off x="783372" y="6565900"/>
            <a:ext cx="3861805" cy="171450"/>
          </a:xfrm>
          <a:prstGeom prst="rect">
            <a:avLst/>
          </a:prstGeom>
        </p:spPr>
        <p:txBody>
          <a:bodyPr/>
          <a:lstStyle>
            <a:lvl1pPr>
              <a:defRPr/>
            </a:lvl1pPr>
          </a:lstStyle>
          <a:p>
            <a:pPr>
              <a:defRPr/>
            </a:pPr>
            <a:endParaRPr lang="en-US" altLang="en-US"/>
          </a:p>
        </p:txBody>
      </p:sp>
      <p:sp>
        <p:nvSpPr>
          <p:cNvPr id="6" name="Rectangle 7"/>
          <p:cNvSpPr>
            <a:spLocks noGrp="1" noChangeArrowheads="1"/>
          </p:cNvSpPr>
          <p:nvPr>
            <p:ph type="sldNum" sz="quarter" idx="11"/>
          </p:nvPr>
        </p:nvSpPr>
        <p:spPr>
          <a:xfrm>
            <a:off x="141855" y="6508750"/>
            <a:ext cx="544124" cy="306388"/>
          </a:xfrm>
          <a:prstGeom prst="rect">
            <a:avLst/>
          </a:prstGeom>
        </p:spPr>
        <p:txBody>
          <a:bodyPr/>
          <a:lstStyle>
            <a:lvl1pPr>
              <a:defRPr/>
            </a:lvl1pPr>
          </a:lstStyle>
          <a:p>
            <a:pPr>
              <a:defRPr/>
            </a:pPr>
            <a:fld id="{D93F11E2-5DC3-439A-8B89-C53F9C66E564}" type="slidenum">
              <a:rPr lang="en-US"/>
              <a:pPr>
                <a:defRPr/>
              </a:pPr>
              <a:t>‹#›</a:t>
            </a:fld>
            <a:endParaRPr lang="en-US"/>
          </a:p>
        </p:txBody>
      </p:sp>
    </p:spTree>
    <p:extLst>
      <p:ext uri="{BB962C8B-B14F-4D97-AF65-F5344CB8AC3E}">
        <p14:creationId xmlns:p14="http://schemas.microsoft.com/office/powerpoint/2010/main" val="227469776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12" name="Partner Logo Placeholder">
            <a:extLst>
              <a:ext uri="{FF2B5EF4-FFF2-40B4-BE49-F238E27FC236}">
                <a16:creationId xmlns:a16="http://schemas.microsoft.com/office/drawing/2014/main" id="{CDF488C1-3A47-E949-B29F-E38211D2C511}"/>
              </a:ext>
            </a:extLst>
          </p:cNvPr>
          <p:cNvSpPr>
            <a:spLocks noGrp="1"/>
          </p:cNvSpPr>
          <p:nvPr>
            <p:ph type="pic" sz="quarter" idx="15" hasCustomPrompt="1"/>
          </p:nvPr>
        </p:nvSpPr>
        <p:spPr>
          <a:xfrm>
            <a:off x="282575" y="6161088"/>
            <a:ext cx="954088" cy="417512"/>
          </a:xfrm>
        </p:spPr>
        <p:txBody>
          <a:bodyPr anchor="ctr" anchorCtr="0">
            <a:noAutofit/>
          </a:bodyPr>
          <a:lstStyle>
            <a:lvl1pPr algn="ctr">
              <a:spcBef>
                <a:spcPts val="0"/>
              </a:spcBef>
              <a:defRPr sz="900"/>
            </a:lvl1pPr>
          </a:lstStyle>
          <a:p>
            <a:r>
              <a:rPr lang="en-US"/>
              <a:t>Add partner </a:t>
            </a:r>
            <a:br>
              <a:rPr lang="en-US"/>
            </a:br>
            <a:r>
              <a:rPr lang="en-US"/>
              <a:t>logo and alt text</a:t>
            </a:r>
          </a:p>
        </p:txBody>
      </p:sp>
      <p:sp>
        <p:nvSpPr>
          <p:cNvPr id="9" name="Classification" descr="{&quot;templafy&quot;:{&quot;id&quot;:&quot;9d2f7f7e-9d25-4fa5-8dfa-6b76ac8e9650&quot;}}">
            <a:extLst>
              <a:ext uri="{FF2B5EF4-FFF2-40B4-BE49-F238E27FC236}">
                <a16:creationId xmlns:a16="http://schemas.microsoft.com/office/drawing/2014/main" id="{7CCB72D3-C53F-4D36-8D99-606F3BD14BC9}"/>
              </a:ext>
            </a:extLst>
          </p:cNvPr>
          <p:cNvSpPr txBox="1"/>
          <p:nvPr userDrawn="1"/>
        </p:nvSpPr>
        <p:spPr>
          <a:xfrm>
            <a:off x="282575" y="5264379"/>
            <a:ext cx="5987598"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a:ea typeface="Arial Unicode MS" pitchFamily="34" charset="-128"/>
                <a:cs typeface="Arial Unicode MS" pitchFamily="34" charset="-128"/>
              </a:rPr>
              <a:t>INTERNAL – SAP and Customers only</a:t>
            </a:r>
          </a:p>
        </p:txBody>
      </p:sp>
      <p:sp>
        <p:nvSpPr>
          <p:cNvPr id="7" name="Pictogram Placeholder"/>
          <p:cNvSpPr>
            <a:spLocks noGrp="1"/>
          </p:cNvSpPr>
          <p:nvPr>
            <p:ph type="pic" sz="quarter" idx="16"/>
          </p:nvPr>
        </p:nvSpPr>
        <p:spPr>
          <a:xfrm>
            <a:off x="6954855" y="963000"/>
            <a:ext cx="4932000" cy="4932000"/>
          </a:xfrm>
        </p:spPr>
        <p:txBody>
          <a:bodyPr/>
          <a:lstStyle>
            <a:lvl1pPr>
              <a:defRPr>
                <a:noFill/>
              </a:defRPr>
            </a:lvl1pPr>
          </a:lstStyle>
          <a:p>
            <a:r>
              <a:rPr lang="en-US"/>
              <a:t>Click icon to add picture</a:t>
            </a:r>
            <a:endParaRPr lang="de-DE"/>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br>
              <a:rPr lang="en-US"/>
            </a:br>
            <a:r>
              <a:rPr lang="en-US"/>
              <a:t>Month 00, 2022</a:t>
            </a:r>
          </a:p>
        </p:txBody>
      </p:sp>
      <p:sp>
        <p:nvSpPr>
          <p:cNvPr id="8" name="Title"/>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1875174151" name="Acquired Company Logo Placeholder" descr="{&quot;templafy&quot;:{&quot;id&quot;:&quot;83e138db-c9c9-4fef-8905-fd2f23db936c&quot;}}"/>
          <p:cNvPicPr>
            <a:picLocks noChangeAspect="1"/>
          </p:cNvPicPr>
          <p:nvPr/>
        </p:nvPicPr>
        <p:blipFill>
          <a:blip r:embed="rId2"/>
          <a:stretch>
            <a:fillRect/>
          </a:stretch>
        </p:blipFill>
        <p:spPr>
          <a:xfrm>
            <a:off x="288001" y="2139633"/>
            <a:ext cx="1109568" cy="225572"/>
          </a:xfrm>
          <a:prstGeom prst="rect">
            <a:avLst/>
          </a:prstGeom>
        </p:spPr>
      </p:pic>
      <p:pic>
        <p:nvPicPr>
          <p:cNvPr id="10" name="SAP Logo Placeholder">
            <a:extLst>
              <a:ext uri="{FF2B5EF4-FFF2-40B4-BE49-F238E27FC236}">
                <a16:creationId xmlns:a16="http://schemas.microsoft.com/office/drawing/2014/main" id="{F59B6C09-72BD-1F47-8C31-32CC99C2BA1B}"/>
              </a:ext>
            </a:extLst>
          </p:cNvPr>
          <p:cNvPicPr>
            <a:picLocks noChangeAspect="1"/>
          </p:cNvPicPr>
          <p:nvPr userDrawn="1"/>
        </p:nvPicPr>
        <p:blipFill>
          <a:blip r:embed="rId3"/>
          <a:srcRect/>
          <a:stretch/>
        </p:blipFill>
        <p:spPr>
          <a:xfrm>
            <a:off x="9736393" y="6068918"/>
            <a:ext cx="2182557" cy="517253"/>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4"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Text">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799583"/>
            <a:ext cx="11545200" cy="923116"/>
          </a:xfrm>
        </p:spPr>
        <p:txBody>
          <a:bodyPr anchor="b" anchorCtr="0">
            <a:noAutofit/>
          </a:bodyPr>
          <a:lstStyle>
            <a:lvl1pPr algn="l">
              <a:defRPr sz="5999">
                <a:solidFill>
                  <a:schemeClr val="tx1"/>
                </a:solidFill>
                <a:latin typeface="+mj-lt"/>
              </a:defRPr>
            </a:lvl1pPr>
          </a:lstStyle>
          <a:p>
            <a:r>
              <a:rPr lang="en-US"/>
              <a:t>Click to edit text</a:t>
            </a:r>
          </a:p>
        </p:txBody>
      </p:sp>
      <p:sp>
        <p:nvSpPr>
          <p:cNvPr id="3" name="Rectangle 2"/>
          <p:cNvSpPr/>
          <p:nvPr/>
        </p:nvSpPr>
        <p:spPr bwMode="gray">
          <a:xfrm>
            <a:off x="173621" y="1087769"/>
            <a:ext cx="11806177" cy="324016"/>
          </a:xfrm>
          <a:prstGeom prst="rect">
            <a:avLst/>
          </a:prstGeom>
          <a:solidFill>
            <a:schemeClr val="bg1"/>
          </a:solidFill>
          <a:ln w="6350" algn="ctr">
            <a:noFill/>
            <a:miter lim="800000"/>
            <a:headEnd/>
            <a:tailEnd/>
          </a:ln>
        </p:spPr>
        <p:txBody>
          <a:bodyPr lIns="89979" tIns="71983" rIns="89979" bIns="71983"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a:ln>
                <a:noFill/>
              </a:ln>
              <a:effectLst/>
              <a:uLnTx/>
              <a:uFillTx/>
              <a:ea typeface="Arial Unicode MS" pitchFamily="34" charset="-128"/>
              <a:cs typeface="Arial Unicode MS" pitchFamily="34" charset="-128"/>
            </a:endParaRPr>
          </a:p>
        </p:txBody>
      </p:sp>
      <p:sp>
        <p:nvSpPr>
          <p:cNvPr id="4" name="Rectangle 3"/>
          <p:cNvSpPr/>
          <p:nvPr userDrawn="1"/>
        </p:nvSpPr>
        <p:spPr bwMode="gray">
          <a:xfrm>
            <a:off x="173621" y="1087769"/>
            <a:ext cx="11806177" cy="324016"/>
          </a:xfrm>
          <a:prstGeom prst="rect">
            <a:avLst/>
          </a:prstGeom>
          <a:solidFill>
            <a:schemeClr val="bg1"/>
          </a:solidFill>
          <a:ln w="6350" algn="ctr">
            <a:noFill/>
            <a:miter lim="800000"/>
            <a:headEnd/>
            <a:tailEnd/>
          </a:ln>
        </p:spPr>
        <p:txBody>
          <a:bodyPr lIns="89979" tIns="71983" rIns="89979" bIns="71983"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607091632"/>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71567"/>
            <a:ext cx="7200000" cy="923116"/>
          </a:xfrm>
        </p:spPr>
        <p:txBody>
          <a:bodyPr anchor="t" anchorCtr="0">
            <a:noAutofit/>
          </a:bodyPr>
          <a:lstStyle>
            <a:lvl1pPr>
              <a:defRPr sz="5999">
                <a:solidFill>
                  <a:schemeClr val="tx1"/>
                </a:solidFill>
                <a:latin typeface="+mj-lt"/>
              </a:defRPr>
            </a:lvl1pPr>
          </a:lstStyle>
          <a:p>
            <a:r>
              <a:rPr lang="en-US"/>
              <a:t>Thank you</a:t>
            </a:r>
          </a:p>
        </p:txBody>
      </p:sp>
      <p:sp>
        <p:nvSpPr>
          <p:cNvPr id="93" name="Text Placeholder 92"/>
          <p:cNvSpPr>
            <a:spLocks noGrp="1"/>
          </p:cNvSpPr>
          <p:nvPr>
            <p:ph type="body" sz="quarter" idx="10" hasCustomPrompt="1"/>
          </p:nvPr>
        </p:nvSpPr>
        <p:spPr>
          <a:xfrm>
            <a:off x="9000000" y="2015533"/>
            <a:ext cx="2880000" cy="3291336"/>
          </a:xfrm>
        </p:spPr>
        <p:txBody>
          <a:bodyPr anchor="t" anchorCtr="0">
            <a:noAutofit/>
          </a:bodyPr>
          <a:lstStyle>
            <a:lvl1pPr>
              <a:spcBef>
                <a:spcPts val="0"/>
              </a:spcBef>
              <a:defRPr sz="1600" b="0"/>
            </a:lvl1pPr>
          </a:lstStyle>
          <a:p>
            <a:r>
              <a:rPr lang="en-US"/>
              <a:t>Contact information:</a:t>
            </a:r>
          </a:p>
          <a:p>
            <a:endParaRPr lang="en-US"/>
          </a:p>
          <a:p>
            <a:r>
              <a:rPr lang="en-US"/>
              <a:t>F name MI. L name</a:t>
            </a:r>
          </a:p>
          <a:p>
            <a:r>
              <a:rPr lang="en-US"/>
              <a:t>Title</a:t>
            </a:r>
          </a:p>
          <a:p>
            <a:r>
              <a:rPr lang="en-US"/>
              <a:t>Address</a:t>
            </a:r>
          </a:p>
          <a:p>
            <a:r>
              <a:rPr lang="en-US"/>
              <a:t>Phone number</a:t>
            </a:r>
          </a:p>
        </p:txBody>
      </p:sp>
      <p:sp>
        <p:nvSpPr>
          <p:cNvPr id="7" name="Rectangle 6"/>
          <p:cNvSpPr/>
          <p:nvPr/>
        </p:nvSpPr>
        <p:spPr bwMode="gray">
          <a:xfrm>
            <a:off x="324000" y="0"/>
            <a:ext cx="11545200" cy="162000"/>
          </a:xfrm>
          <a:prstGeom prst="rect">
            <a:avLst/>
          </a:prstGeom>
          <a:solidFill>
            <a:schemeClr val="accent1"/>
          </a:solidFill>
          <a:ln w="9525" algn="ctr">
            <a:noFill/>
            <a:miter lim="800000"/>
            <a:headEnd/>
            <a:tailEnd/>
          </a:ln>
        </p:spPr>
        <p:txBody>
          <a:bodyPr lIns="107138" tIns="85710" rIns="107138" bIns="85710" rtlCol="0" anchor="ctr"/>
          <a:lstStyle/>
          <a:p>
            <a:pPr marR="0" algn="ctr" defTabSz="1088558"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a:ln>
                <a:noFill/>
              </a:ln>
              <a:effectLst/>
              <a:uLnTx/>
              <a:uFillTx/>
              <a:ea typeface="Arial Unicode MS" pitchFamily="34" charset="-128"/>
              <a:cs typeface="Arial Unicode MS" pitchFamily="34" charset="-128"/>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3278091"/>
            <a:ext cx="1477566" cy="287933"/>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9" y="6082317"/>
            <a:ext cx="916759" cy="453495"/>
          </a:xfrm>
          <a:prstGeom prst="rect">
            <a:avLst/>
          </a:prstGeom>
        </p:spPr>
      </p:pic>
    </p:spTree>
    <p:extLst>
      <p:ext uri="{BB962C8B-B14F-4D97-AF65-F5344CB8AC3E}">
        <p14:creationId xmlns:p14="http://schemas.microsoft.com/office/powerpoint/2010/main" val="36979351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293">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606562327" name="Picture Placeholder 7" descr="{&quot;templafy&quot;:{&quot;id&quot;:&quot;7bfc69bd-c4ea-4fea-bb4b-db81990f5106&quot;}}"/>
          <p:cNvPicPr>
            <a:picLocks noChangeAspect="1"/>
          </p:cNvPicPr>
          <p:nvPr/>
        </p:nvPicPr>
        <p:blipFill>
          <a:blip r:embed="rId2"/>
          <a:stretch>
            <a:fillRect/>
          </a:stretch>
        </p:blipFill>
        <p:spPr>
          <a:xfrm>
            <a:off x="9730043" y="6039719"/>
            <a:ext cx="2182557" cy="554784"/>
          </a:xfrm>
          <a:prstGeom prst="rect">
            <a:avLst/>
          </a:prstGeom>
        </p:spPr>
      </p:pic>
      <p:sp>
        <p:nvSpPr>
          <p:cNvPr id="12" name="Picture Placeholder 11">
            <a:extLst>
              <a:ext uri="{FF2B5EF4-FFF2-40B4-BE49-F238E27FC236}">
                <a16:creationId xmlns:a16="http://schemas.microsoft.com/office/drawing/2014/main" id="{01E38426-604E-0946-B267-92DD0CCD3F17}"/>
              </a:ext>
            </a:extLst>
          </p:cNvPr>
          <p:cNvSpPr>
            <a:spLocks noGrp="1"/>
          </p:cNvSpPr>
          <p:nvPr>
            <p:ph type="pic" sz="quarter" idx="15" hasCustomPrompt="1"/>
          </p:nvPr>
        </p:nvSpPr>
        <p:spPr>
          <a:xfrm>
            <a:off x="282575" y="6161088"/>
            <a:ext cx="954088" cy="417512"/>
          </a:xfrm>
        </p:spPr>
        <p:txBody>
          <a:bodyPr anchor="ctr" anchorCtr="0">
            <a:noAutofit/>
          </a:bodyPr>
          <a:lstStyle>
            <a:lvl1pPr algn="ctr">
              <a:spcBef>
                <a:spcPts val="0"/>
              </a:spcBef>
              <a:defRPr sz="1000"/>
            </a:lvl1pPr>
          </a:lstStyle>
          <a:p>
            <a:r>
              <a:rPr lang="en-US"/>
              <a:t>Add </a:t>
            </a:r>
            <a:br>
              <a:rPr lang="en-US"/>
            </a:br>
            <a:r>
              <a:rPr lang="en-US"/>
              <a:t>partner logo</a:t>
            </a:r>
          </a:p>
        </p:txBody>
      </p:sp>
      <p:sp>
        <p:nvSpPr>
          <p:cNvPr id="11" name="TextBox 10" descr="{&quot;templafy&quot;:{&quot;id&quot;:&quot;0a6bf4db-6d29-4400-92d4-ad02b329b29f&quot;}}">
            <a:extLst>
              <a:ext uri="{FF2B5EF4-FFF2-40B4-BE49-F238E27FC236}">
                <a16:creationId xmlns:a16="http://schemas.microsoft.com/office/drawing/2014/main" id="{0D89861B-DFDF-4652-B7E7-9B164C5110EC}"/>
              </a:ext>
            </a:extLst>
          </p:cNvPr>
          <p:cNvSpPr txBox="1"/>
          <p:nvPr userDrawn="1"/>
        </p:nvSpPr>
        <p:spPr>
          <a:xfrm>
            <a:off x="282575" y="5725533"/>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a:ea typeface="Arial Unicode MS" pitchFamily="34" charset="-128"/>
                <a:cs typeface="Arial Unicode MS" pitchFamily="34" charset="-128"/>
              </a:rPr>
              <a:t>INTERNAL – SAP and Customers only</a:t>
            </a:r>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br>
              <a:rPr lang="en-US"/>
            </a:br>
            <a:r>
              <a:rPr lang="en-US"/>
              <a:t>Month 00, 2022</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a:t>Title Goes Here</a:t>
            </a:r>
            <a:br>
              <a:rPr lang="en-US"/>
            </a:br>
            <a:r>
              <a:rPr lang="en-US"/>
              <a:t>and Here and Here</a:t>
            </a:r>
          </a:p>
        </p:txBody>
      </p:sp>
      <p:pic>
        <p:nvPicPr>
          <p:cNvPr id="2126479201" name="Picture Placeholder 3" descr="{&quot;templafy&quot;:{&quot;id&quot;:&quot;4a85e3aa-fc82-41ad-94c3-c91d96ab62e6&quot;}}"/>
          <p:cNvPicPr>
            <a:picLocks noChangeAspect="1"/>
          </p:cNvPicPr>
          <p:nvPr/>
        </p:nvPicPr>
        <p:blipFill>
          <a:blip r:embed="rId3"/>
          <a:stretch>
            <a:fillRect/>
          </a:stretch>
        </p:blipFill>
        <p:spPr>
          <a:xfrm>
            <a:off x="282575" y="3564352"/>
            <a:ext cx="1109568" cy="219475"/>
          </a:xfrm>
          <a:prstGeom prst="rect">
            <a:avLst/>
          </a:prstGeom>
        </p:spPr>
      </p:pic>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a:t>Click to insert title image or illustration</a:t>
            </a:r>
          </a:p>
        </p:txBody>
      </p:sp>
    </p:spTree>
    <p:extLst>
      <p:ext uri="{BB962C8B-B14F-4D97-AF65-F5344CB8AC3E}">
        <p14:creationId xmlns:p14="http://schemas.microsoft.com/office/powerpoint/2010/main" val="617352770"/>
      </p:ext>
    </p:extLst>
  </p:cSld>
  <p:clrMapOvr>
    <a:masterClrMapping/>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13" name="Picture Placeholder 11">
            <a:extLst>
              <a:ext uri="{FF2B5EF4-FFF2-40B4-BE49-F238E27FC236}">
                <a16:creationId xmlns:a16="http://schemas.microsoft.com/office/drawing/2014/main" id="{B8569445-4B1E-1949-9952-1DDE9A7284DD}"/>
              </a:ext>
            </a:extLst>
          </p:cNvPr>
          <p:cNvSpPr>
            <a:spLocks noGrp="1"/>
          </p:cNvSpPr>
          <p:nvPr>
            <p:ph type="pic" sz="quarter" idx="16" hasCustomPrompt="1"/>
          </p:nvPr>
        </p:nvSpPr>
        <p:spPr>
          <a:xfrm>
            <a:off x="282575" y="6161088"/>
            <a:ext cx="954088" cy="417512"/>
          </a:xfrm>
        </p:spPr>
        <p:txBody>
          <a:bodyPr anchor="ctr" anchorCtr="0">
            <a:noAutofit/>
          </a:bodyPr>
          <a:lstStyle>
            <a:lvl1pPr algn="ctr">
              <a:spcBef>
                <a:spcPts val="0"/>
              </a:spcBef>
              <a:defRPr sz="1000"/>
            </a:lvl1pPr>
          </a:lstStyle>
          <a:p>
            <a:r>
              <a:rPr lang="en-US"/>
              <a:t>Add </a:t>
            </a:r>
            <a:br>
              <a:rPr lang="en-US"/>
            </a:br>
            <a:r>
              <a:rPr lang="en-US"/>
              <a:t>partner logo</a:t>
            </a:r>
          </a:p>
        </p:txBody>
      </p:sp>
      <p:sp>
        <p:nvSpPr>
          <p:cNvPr id="11" name="TextBox 10" descr="{&quot;templafy&quot;:{&quot;id&quot;:&quot;e787bd50-8e05-43a6-a3e0-c3066d4fa4cc&quot;}}">
            <a:extLst>
              <a:ext uri="{FF2B5EF4-FFF2-40B4-BE49-F238E27FC236}">
                <a16:creationId xmlns:a16="http://schemas.microsoft.com/office/drawing/2014/main" id="{B120D9CD-8AFE-4E86-9938-0AF882F0D372}"/>
              </a:ext>
            </a:extLst>
          </p:cNvPr>
          <p:cNvSpPr txBox="1"/>
          <p:nvPr userDrawn="1"/>
        </p:nvSpPr>
        <p:spPr>
          <a:xfrm>
            <a:off x="282575" y="5052239"/>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a:ea typeface="Arial Unicode MS" pitchFamily="34" charset="-128"/>
                <a:cs typeface="Arial Unicode MS" pitchFamily="34" charset="-128"/>
              </a:rPr>
              <a:t>INTERNAL – SAP and Customers only</a:t>
            </a:r>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br>
              <a:rPr lang="en-US"/>
            </a:br>
            <a:r>
              <a:rPr lang="en-US"/>
              <a:t>Month 00, 2022</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834198955" name="Picture Placeholder 3" descr="{&quot;templafy&quot;:{&quot;id&quot;:&quot;251fcff8-182e-4fa2-b25d-19cffb379f5e&quot;}}"/>
          <p:cNvPicPr>
            <a:picLocks noChangeAspect="1"/>
          </p:cNvPicPr>
          <p:nvPr/>
        </p:nvPicPr>
        <p:blipFill>
          <a:blip r:embed="rId2"/>
          <a:stretch>
            <a:fillRect/>
          </a:stretch>
        </p:blipFill>
        <p:spPr>
          <a:xfrm>
            <a:off x="282575" y="2085154"/>
            <a:ext cx="1109568" cy="219475"/>
          </a:xfrm>
          <a:prstGeom prst="rect">
            <a:avLst/>
          </a:prstGeom>
        </p:spPr>
      </p:pic>
      <p:pic>
        <p:nvPicPr>
          <p:cNvPr id="8" name="Picture Placeholder 7" descr="{&quot;templafy&quot;:{&quot;id&quot;:&quot;7bfc69bd-c4ea-4fea-bb4b-db81990f5106&quot;}}">
            <a:extLst>
              <a:ext uri="{FF2B5EF4-FFF2-40B4-BE49-F238E27FC236}">
                <a16:creationId xmlns:a16="http://schemas.microsoft.com/office/drawing/2014/main" id="{9F79C022-CBF8-3548-8892-D992600241E4}"/>
              </a:ext>
            </a:extLst>
          </p:cNvPr>
          <p:cNvPicPr>
            <a:picLocks noChangeAspect="1"/>
          </p:cNvPicPr>
          <p:nvPr userDrawn="1"/>
        </p:nvPicPr>
        <p:blipFill>
          <a:blip r:embed="rId3"/>
          <a:stretch>
            <a:fillRect/>
          </a:stretch>
        </p:blipFill>
        <p:spPr>
          <a:xfrm>
            <a:off x="9730043" y="6039719"/>
            <a:ext cx="2182557" cy="554784"/>
          </a:xfrm>
          <a:prstGeom prst="rect">
            <a:avLst/>
          </a:prstGeom>
        </p:spPr>
      </p:pic>
    </p:spTree>
    <p:extLst>
      <p:ext uri="{BB962C8B-B14F-4D97-AF65-F5344CB8AC3E}">
        <p14:creationId xmlns:p14="http://schemas.microsoft.com/office/powerpoint/2010/main" val="2340585188"/>
      </p:ext>
    </p:extLst>
  </p:cSld>
  <p:clrMapOvr>
    <a:masterClrMapping/>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6" pos="7506">
          <p15:clr>
            <a:srgbClr val="FBAE40"/>
          </p15:clr>
        </p15:guide>
        <p15:guide id="7" orient="horz" pos="414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sp>
        <p:nvSpPr>
          <p:cNvPr id="14" name="Picture Placeholder 11">
            <a:extLst>
              <a:ext uri="{FF2B5EF4-FFF2-40B4-BE49-F238E27FC236}">
                <a16:creationId xmlns:a16="http://schemas.microsoft.com/office/drawing/2014/main" id="{13B75034-714D-5343-B5B0-264DB2050298}"/>
              </a:ext>
            </a:extLst>
          </p:cNvPr>
          <p:cNvSpPr>
            <a:spLocks noGrp="1"/>
          </p:cNvSpPr>
          <p:nvPr>
            <p:ph type="pic" sz="quarter" idx="15" hasCustomPrompt="1"/>
          </p:nvPr>
        </p:nvSpPr>
        <p:spPr>
          <a:xfrm>
            <a:off x="287338" y="6179458"/>
            <a:ext cx="954088" cy="417512"/>
          </a:xfrm>
        </p:spPr>
        <p:txBody>
          <a:bodyPr anchor="ctr" anchorCtr="0">
            <a:noAutofit/>
          </a:bodyPr>
          <a:lstStyle>
            <a:lvl1pPr algn="ctr">
              <a:spcBef>
                <a:spcPts val="0"/>
              </a:spcBef>
              <a:defRPr sz="1000"/>
            </a:lvl1pPr>
          </a:lstStyle>
          <a:p>
            <a:r>
              <a:rPr lang="en-US"/>
              <a:t>Add </a:t>
            </a:r>
            <a:br>
              <a:rPr lang="en-US"/>
            </a:br>
            <a:r>
              <a:rPr lang="en-US"/>
              <a:t>partner logo</a:t>
            </a:r>
          </a:p>
        </p:txBody>
      </p:sp>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a:p>
        </p:txBody>
      </p:sp>
      <p:sp>
        <p:nvSpPr>
          <p:cNvPr id="10" name="TextBox 9" descr="{&quot;templafy&quot;:{&quot;id&quot;:&quot;fe862c53-6224-4546-bcfe-e21d5b55a666&quot;}}">
            <a:extLst>
              <a:ext uri="{FF2B5EF4-FFF2-40B4-BE49-F238E27FC236}">
                <a16:creationId xmlns:a16="http://schemas.microsoft.com/office/drawing/2014/main" id="{7B6B31FE-E094-46C7-891F-568E7575E9C7}"/>
              </a:ext>
            </a:extLst>
          </p:cNvPr>
          <p:cNvSpPr txBox="1"/>
          <p:nvPr userDrawn="1"/>
        </p:nvSpPr>
        <p:spPr>
          <a:xfrm>
            <a:off x="282575" y="5057581"/>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kern="0">
                <a:ea typeface="Arial Unicode MS" pitchFamily="34" charset="-128"/>
                <a:cs typeface="Arial Unicode MS" pitchFamily="34" charset="-128"/>
              </a:rPr>
              <a:t>INTERNAL – SAP and Customers only</a:t>
            </a:r>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br>
              <a:rPr lang="en-US"/>
            </a:br>
            <a:r>
              <a:rPr lang="en-US"/>
              <a:t>Month 00, 2022</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226847642" name="Picture Placeholder 3" descr="{&quot;templafy&quot;:{&quot;id&quot;:&quot;a962a6f8-ff92-47b3-bb8f-e3f61e8a2157&quot;}}"/>
          <p:cNvPicPr>
            <a:picLocks noChangeAspect="1"/>
          </p:cNvPicPr>
          <p:nvPr/>
        </p:nvPicPr>
        <p:blipFill>
          <a:blip r:embed="rId2"/>
          <a:stretch>
            <a:fillRect/>
          </a:stretch>
        </p:blipFill>
        <p:spPr>
          <a:xfrm>
            <a:off x="282575" y="2085154"/>
            <a:ext cx="1109568" cy="219475"/>
          </a:xfrm>
          <a:prstGeom prst="rect">
            <a:avLst/>
          </a:prstGeom>
        </p:spPr>
      </p:pic>
      <p:pic>
        <p:nvPicPr>
          <p:cNvPr id="9" name="Picture Placeholder 7" descr="{&quot;templafy&quot;:{&quot;id&quot;:&quot;7bfc69bd-c4ea-4fea-bb4b-db81990f5106&quot;}}">
            <a:extLst>
              <a:ext uri="{FF2B5EF4-FFF2-40B4-BE49-F238E27FC236}">
                <a16:creationId xmlns:a16="http://schemas.microsoft.com/office/drawing/2014/main" id="{8FB39CBA-7AF4-064D-AC5C-1DCBA8363349}"/>
              </a:ext>
            </a:extLst>
          </p:cNvPr>
          <p:cNvPicPr>
            <a:picLocks noChangeAspect="1"/>
          </p:cNvPicPr>
          <p:nvPr userDrawn="1"/>
        </p:nvPicPr>
        <p:blipFill>
          <a:blip r:embed="rId3"/>
          <a:stretch>
            <a:fillRect/>
          </a:stretch>
        </p:blipFill>
        <p:spPr>
          <a:xfrm>
            <a:off x="9730043" y="6039719"/>
            <a:ext cx="2182557" cy="554784"/>
          </a:xfrm>
          <a:prstGeom prst="rect">
            <a:avLst/>
          </a:prstGeom>
        </p:spPr>
      </p:pic>
    </p:spTree>
    <p:extLst>
      <p:ext uri="{BB962C8B-B14F-4D97-AF65-F5344CB8AC3E}">
        <p14:creationId xmlns:p14="http://schemas.microsoft.com/office/powerpoint/2010/main" val="3874416486"/>
      </p:ext>
    </p:extLst>
  </p:cSld>
  <p:clrMapOvr>
    <a:masterClrMapping/>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pos="4196">
          <p15:clr>
            <a:srgbClr val="FBAE40"/>
          </p15:clr>
        </p15:guide>
        <p15:guide id="4" orient="horz" pos="2688">
          <p15:clr>
            <a:srgbClr val="FBAE40"/>
          </p15:clr>
        </p15:guide>
        <p15:guide id="5" orient="horz" pos="2335">
          <p15:clr>
            <a:srgbClr val="FBAE40"/>
          </p15:clr>
        </p15:guide>
        <p15:guide id="6" orient="horz" pos="2960">
          <p15:clr>
            <a:srgbClr val="FBAE40"/>
          </p15:clr>
        </p15:guide>
        <p15:guide id="7" orient="horz" pos="4142">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a:t>Agenda Item/Divider Headline</a:t>
            </a:r>
          </a:p>
          <a:p>
            <a:pPr lvl="1"/>
            <a:r>
              <a:rPr lang="en-US"/>
              <a:t>Details</a:t>
            </a:r>
          </a:p>
        </p:txBody>
      </p:sp>
      <p:sp>
        <p:nvSpPr>
          <p:cNvPr id="3" name="Agenda title"/>
          <p:cNvSpPr>
            <a:spLocks noGrp="1"/>
          </p:cNvSpPr>
          <p:nvPr>
            <p:ph type="title" hasCustomPrompt="1"/>
          </p:nvPr>
        </p:nvSpPr>
        <p:spPr/>
        <p:txBody>
          <a:bodyPr/>
          <a:lstStyle>
            <a:lvl1pPr>
              <a:defRPr/>
            </a:lvl1pPr>
          </a:lstStyle>
          <a:p>
            <a:r>
              <a:rPr lang="en-US"/>
              <a:t>Agenda</a:t>
            </a:r>
          </a:p>
        </p:txBody>
      </p:sp>
    </p:spTree>
    <p:extLst>
      <p:ext uri="{BB962C8B-B14F-4D97-AF65-F5344CB8AC3E}">
        <p14:creationId xmlns:p14="http://schemas.microsoft.com/office/powerpoint/2010/main" val="681034806"/>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7364">
          <p15:clr>
            <a:srgbClr val="FBAE40"/>
          </p15:clr>
        </p15:guide>
        <p15:guide id="4" orient="horz" pos="316">
          <p15:clr>
            <a:srgbClr val="FBAE40"/>
          </p15:clr>
        </p15:guide>
        <p15:guide id="5" orient="horz" pos="551">
          <p15:clr>
            <a:srgbClr val="FBAE40"/>
          </p15:clr>
        </p15:guide>
        <p15:guide id="6" orient="horz" pos="3992">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040028905"/>
      </p:ext>
    </p:extLst>
  </p:cSld>
  <p:clrMapOvr>
    <a:masterClrMapping/>
  </p:clrMapOvr>
  <p:hf sldNum="0" hdr="0" ftr="0" dt="0"/>
  <p:extLst>
    <p:ext uri="{DCECCB84-F9BA-43D5-87BE-67443E8EF086}">
      <p15:sldGuideLst xmlns:p15="http://schemas.microsoft.com/office/powerpoint/2012/main">
        <p15:guide id="1" pos="317">
          <p15:clr>
            <a:srgbClr val="FBAE40"/>
          </p15:clr>
        </p15:guide>
        <p15:guide id="2" orient="horz" pos="2160">
          <p15:clr>
            <a:srgbClr val="FBAE40"/>
          </p15:clr>
        </p15:guide>
        <p15:guide id="3" pos="736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2334951055"/>
      </p:ext>
    </p:extLst>
  </p:cSld>
  <p:clrMapOvr>
    <a:masterClrMapping/>
  </p:clrMapOvr>
  <p:hf sldNum="0" hdr="0" ftr="0" dt="0"/>
  <p:extLst>
    <p:ext uri="{DCECCB84-F9BA-43D5-87BE-67443E8EF086}">
      <p15:sldGuideLst xmlns:p15="http://schemas.microsoft.com/office/powerpoint/2012/main">
        <p15:guide id="1" orient="horz" pos="2160">
          <p15:clr>
            <a:srgbClr val="FBAE40"/>
          </p15:clr>
        </p15:guide>
        <p15:guide id="2" pos="7364">
          <p15:clr>
            <a:srgbClr val="FBAE40"/>
          </p15:clr>
        </p15:guide>
        <p15:guide id="3" pos="317">
          <p15:clr>
            <a:srgbClr val="FBAE40"/>
          </p15:clr>
        </p15:guide>
        <p15:guide id="4" orient="horz" pos="865">
          <p15:clr>
            <a:srgbClr val="FBAE40"/>
          </p15:clr>
        </p15:guide>
        <p15:guide id="5" orient="horz" pos="1294">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2603454252"/>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3312594478"/>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a:t>Agenda Item/Divider Headline</a:t>
            </a:r>
          </a:p>
          <a:p>
            <a:pPr lvl="1"/>
            <a:r>
              <a:rPr lang="en-US"/>
              <a:t>Details</a:t>
            </a:r>
          </a:p>
        </p:txBody>
      </p:sp>
      <p:sp>
        <p:nvSpPr>
          <p:cNvPr id="3" name="Agenda title"/>
          <p:cNvSpPr>
            <a:spLocks noGrp="1"/>
          </p:cNvSpPr>
          <p:nvPr>
            <p:ph type="title" hasCustomPrompt="1"/>
          </p:nvPr>
        </p:nvSpPr>
        <p:spPr/>
        <p:txBody>
          <a:bodyPr/>
          <a:lstStyle>
            <a:lvl1pPr>
              <a:defRPr/>
            </a:lvl1pPr>
          </a:lstStyle>
          <a:p>
            <a:r>
              <a:rPr lang="en-US"/>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4249255549"/>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7364">
          <p15:clr>
            <a:srgbClr val="FBAE40"/>
          </p15:clr>
        </p15:guide>
        <p15:guide id="4" pos="3674">
          <p15:clr>
            <a:srgbClr val="FBAE40"/>
          </p15:clr>
        </p15:guide>
        <p15:guide id="5" pos="4007">
          <p15:clr>
            <a:srgbClr val="FBAE40"/>
          </p15:clr>
        </p15:guide>
        <p15:guide id="6" orient="horz" pos="317">
          <p15:clr>
            <a:srgbClr val="FBAE40"/>
          </p15:clr>
        </p15:guide>
        <p15:guide id="7" orient="horz" pos="551">
          <p15:clr>
            <a:srgbClr val="FBAE40"/>
          </p15:clr>
        </p15:guide>
        <p15:guide id="8" orient="horz" pos="102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4016996064"/>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563">
          <p15:clr>
            <a:srgbClr val="FBAE40"/>
          </p15:clr>
        </p15:guide>
        <p15:guide id="4" pos="2717">
          <p15:clr>
            <a:srgbClr val="FBAE40"/>
          </p15:clr>
        </p15:guide>
        <p15:guide id="5" pos="4964">
          <p15:clr>
            <a:srgbClr val="FBAE40"/>
          </p15:clr>
        </p15:guide>
        <p15:guide id="6" pos="5119">
          <p15:clr>
            <a:srgbClr val="FBAE40"/>
          </p15:clr>
        </p15:guide>
        <p15:guide id="7" pos="7364">
          <p15:clr>
            <a:srgbClr val="FBAE40"/>
          </p15:clr>
        </p15:guide>
        <p15:guide id="8" orient="horz" pos="551">
          <p15:clr>
            <a:srgbClr val="FBAE40"/>
          </p15:clr>
        </p15:guide>
        <p15:guide id="9" orient="horz" pos="1020">
          <p15:clr>
            <a:srgbClr val="FBAE40"/>
          </p15:clr>
        </p15:guide>
        <p15:guide id="10" orient="horz" pos="399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3962727805"/>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2678">
          <p15:clr>
            <a:srgbClr val="FBAE40"/>
          </p15:clr>
        </p15:guide>
        <p15:guide id="6" orient="horz" pos="3004">
          <p15:clr>
            <a:srgbClr val="FBAE40"/>
          </p15:clr>
        </p15:guide>
        <p15:guide id="7" orient="horz" pos="3991">
          <p15:clr>
            <a:srgbClr val="FBAE40"/>
          </p15:clr>
        </p15:guide>
        <p15:guide id="8" pos="3682">
          <p15:clr>
            <a:srgbClr val="FBAE40"/>
          </p15:clr>
        </p15:guide>
        <p15:guide id="9" pos="4000">
          <p15:clr>
            <a:srgbClr val="FBAE40"/>
          </p15:clr>
        </p15:guide>
        <p15:guide id="10" pos="7364">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307753225"/>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455">
          <p15:clr>
            <a:srgbClr val="FBAE40"/>
          </p15:clr>
        </p15:guide>
        <p15:guide id="4" pos="2773">
          <p15:clr>
            <a:srgbClr val="FBAE40"/>
          </p15:clr>
        </p15:guide>
        <p15:guide id="5" pos="4910">
          <p15:clr>
            <a:srgbClr val="FBAE40"/>
          </p15:clr>
        </p15:guide>
        <p15:guide id="6" pos="5227">
          <p15:clr>
            <a:srgbClr val="FBAE40"/>
          </p15:clr>
        </p15:guide>
        <p15:guide id="7" pos="7364">
          <p15:clr>
            <a:srgbClr val="FBAE40"/>
          </p15:clr>
        </p15:guide>
        <p15:guide id="8" orient="horz" pos="551">
          <p15:clr>
            <a:srgbClr val="FBAE40"/>
          </p15:clr>
        </p15:guide>
        <p15:guide id="9" orient="horz" pos="1019">
          <p15:clr>
            <a:srgbClr val="FBAE40"/>
          </p15:clr>
        </p15:guide>
        <p15:guide id="10" orient="horz" pos="2428">
          <p15:clr>
            <a:srgbClr val="FBAE40"/>
          </p15:clr>
        </p15:guide>
        <p15:guide id="11" orient="horz" pos="2743">
          <p15:clr>
            <a:srgbClr val="FBAE40"/>
          </p15:clr>
        </p15:guide>
        <p15:guide id="12" orient="horz" pos="399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3677157543"/>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1">
          <p15:clr>
            <a:srgbClr val="FBAE40"/>
          </p15:clr>
        </p15:guide>
        <p15:guide id="5" orient="horz" pos="2110">
          <p15:clr>
            <a:srgbClr val="FBAE40"/>
          </p15:clr>
        </p15:guide>
        <p15:guide id="6" orient="horz" pos="2442">
          <p15:clr>
            <a:srgbClr val="FBAE40"/>
          </p15:clr>
        </p15:guide>
        <p15:guide id="7" orient="horz" pos="3990">
          <p15:clr>
            <a:srgbClr val="FBAE40"/>
          </p15:clr>
        </p15:guide>
        <p15:guide id="8" pos="1840">
          <p15:clr>
            <a:srgbClr val="FBAE40"/>
          </p15:clr>
        </p15:guide>
        <p15:guide id="9" pos="2159">
          <p15:clr>
            <a:srgbClr val="FBAE40"/>
          </p15:clr>
        </p15:guide>
        <p15:guide id="10" pos="3683">
          <p15:clr>
            <a:srgbClr val="FBAE40"/>
          </p15:clr>
        </p15:guide>
        <p15:guide id="11" pos="4000">
          <p15:clr>
            <a:srgbClr val="FBAE40"/>
          </p15:clr>
        </p15:guide>
        <p15:guide id="12" pos="5525">
          <p15:clr>
            <a:srgbClr val="FBAE40"/>
          </p15:clr>
        </p15:guide>
        <p15:guide id="13" pos="5842">
          <p15:clr>
            <a:srgbClr val="FBAE40"/>
          </p15:clr>
        </p15:guide>
        <p15:guide id="14" pos="7364">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a:t>“Quote goes here </a:t>
            </a:r>
            <a:br>
              <a:rPr lang="en-US" noProof="0"/>
            </a:br>
            <a:r>
              <a:rPr lang="en-US" noProof="0"/>
              <a:t>and here.”</a:t>
            </a:r>
          </a:p>
          <a:p>
            <a:pPr lvl="1"/>
            <a:r>
              <a:rPr lang="en-US" noProof="0"/>
              <a:t>Source</a:t>
            </a:r>
          </a:p>
        </p:txBody>
      </p:sp>
    </p:spTree>
    <p:extLst>
      <p:ext uri="{BB962C8B-B14F-4D97-AF65-F5344CB8AC3E}">
        <p14:creationId xmlns:p14="http://schemas.microsoft.com/office/powerpoint/2010/main" val="2628481544"/>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3" name="Title"/>
          <p:cNvSpPr>
            <a:spLocks noGrp="1"/>
          </p:cNvSpPr>
          <p:nvPr>
            <p:ph type="title" hasCustomPrompt="1"/>
          </p:nvPr>
        </p:nvSpPr>
        <p:spPr>
          <a:xfrm>
            <a:off x="504001" y="504000"/>
            <a:ext cx="7092000"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641857668"/>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17">
          <p15:clr>
            <a:srgbClr val="FBAE40"/>
          </p15:clr>
        </p15:guide>
        <p15:guide id="6" orient="horz" pos="551">
          <p15:clr>
            <a:srgbClr val="FBAE40"/>
          </p15:clr>
        </p15:guide>
        <p15:guide id="7" orient="horz" pos="102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2" name="Title"/>
          <p:cNvSpPr>
            <a:spLocks noGrp="1"/>
          </p:cNvSpPr>
          <p:nvPr>
            <p:ph type="title" hasCustomPrompt="1"/>
          </p:nvPr>
        </p:nvSpPr>
        <p:spPr>
          <a:xfrm>
            <a:off x="504001" y="504000"/>
            <a:ext cx="5112000"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800401963"/>
      </p:ext>
    </p:extLst>
  </p:cSld>
  <p:clrMapOvr>
    <a:masterClrMapping/>
  </p:clrMapOvr>
  <p:extLst>
    <p:ext uri="{DCECCB84-F9BA-43D5-87BE-67443E8EF086}">
      <p15:sldGuideLst xmlns:p15="http://schemas.microsoft.com/office/powerpoint/2012/main">
        <p15:guide id="1" pos="3841">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3538">
          <p15:clr>
            <a:srgbClr val="FBAE40"/>
          </p15:clr>
        </p15:guide>
        <p15:guide id="7" pos="317">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Tree>
    <p:extLst>
      <p:ext uri="{BB962C8B-B14F-4D97-AF65-F5344CB8AC3E}">
        <p14:creationId xmlns:p14="http://schemas.microsoft.com/office/powerpoint/2010/main" val="37886016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screenshot</a:t>
            </a:r>
            <a:endParaRPr lang="de-DE"/>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3090951204"/>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3674">
          <p15:clr>
            <a:srgbClr val="FBAE40"/>
          </p15:clr>
        </p15:guide>
        <p15:guide id="4" pos="4008">
          <p15:clr>
            <a:srgbClr val="FBAE40"/>
          </p15:clr>
        </p15:guide>
        <p15:guide id="5" pos="7364">
          <p15:clr>
            <a:srgbClr val="FBAE40"/>
          </p15:clr>
        </p15:guide>
        <p15:guide id="6" orient="horz" pos="317">
          <p15:clr>
            <a:srgbClr val="FBAE40"/>
          </p15:clr>
        </p15:guide>
        <p15:guide id="7" orient="horz" pos="551">
          <p15:clr>
            <a:srgbClr val="FBAE40"/>
          </p15:clr>
        </p15:guide>
        <p15:guide id="8" orient="horz" pos="399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a:t>Click to add content</a:t>
            </a:r>
          </a:p>
        </p:txBody>
      </p:sp>
      <p:sp>
        <p:nvSpPr>
          <p:cNvPr id="2"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970659641"/>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7364">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25270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hank You and Contact Information">
    <p:spTree>
      <p:nvGrpSpPr>
        <p:cNvPr id="1" name=""/>
        <p:cNvGrpSpPr/>
        <p:nvPr/>
      </p:nvGrpSpPr>
      <p:grpSpPr>
        <a:xfrm>
          <a:off x="0" y="0"/>
          <a:ext cx="0" cy="0"/>
          <a:chOff x="0" y="0"/>
          <a:chExt cx="0" cy="0"/>
        </a:xfrm>
      </p:grpSpPr>
      <p:pic>
        <p:nvPicPr>
          <p:cNvPr id="1791726149" name="Picture Placeholder 7"/>
          <p:cNvPicPr>
            <a:picLocks noChangeAspect="1"/>
          </p:cNvPicPr>
          <p:nvPr/>
        </p:nvPicPr>
        <p:blipFill>
          <a:blip r:embed="rId2"/>
          <a:srcRect/>
          <a:stretch/>
        </p:blipFill>
        <p:spPr>
          <a:xfrm>
            <a:off x="9507793" y="5832747"/>
            <a:ext cx="2182557" cy="517253"/>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a:t>Contact information:</a:t>
            </a:r>
          </a:p>
          <a:p>
            <a:pPr lvl="1"/>
            <a:r>
              <a:rPr lang="en-US"/>
              <a:t>F name L name</a:t>
            </a:r>
          </a:p>
          <a:p>
            <a:pPr lvl="1"/>
            <a:r>
              <a:rPr lang="en-US"/>
              <a:t>Title</a:t>
            </a:r>
          </a:p>
          <a:p>
            <a:pPr lvl="1"/>
            <a:r>
              <a:rPr lang="en-US"/>
              <a:t>Address</a:t>
            </a:r>
          </a:p>
          <a:p>
            <a:pPr lvl="1"/>
            <a:r>
              <a:rPr lang="en-US"/>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a:t>Thank you.</a:t>
            </a:r>
            <a:endParaRPr lang="de-DE"/>
          </a:p>
        </p:txBody>
      </p:sp>
      <p:pic>
        <p:nvPicPr>
          <p:cNvPr id="87422588" name="Picture Placeholder 3" descr="{&quot;templafy&quot;:{&quot;id&quot;:&quot;3589dff5-bedb-4867-917f-5c017ca60874&quot;}}"/>
          <p:cNvPicPr>
            <a:picLocks noChangeAspect="1"/>
          </p:cNvPicPr>
          <p:nvPr/>
        </p:nvPicPr>
        <p:blipFill>
          <a:blip r:embed="rId3"/>
          <a:stretch>
            <a:fillRect/>
          </a:stretch>
        </p:blipFill>
        <p:spPr>
          <a:xfrm>
            <a:off x="504000" y="430525"/>
            <a:ext cx="1109568" cy="219475"/>
          </a:xfrm>
          <a:prstGeom prst="rect">
            <a:avLst/>
          </a:prstGeom>
        </p:spPr>
      </p:pic>
    </p:spTree>
    <p:extLst>
      <p:ext uri="{BB962C8B-B14F-4D97-AF65-F5344CB8AC3E}">
        <p14:creationId xmlns:p14="http://schemas.microsoft.com/office/powerpoint/2010/main" val="2751931875"/>
      </p:ext>
    </p:extLst>
  </p:cSld>
  <p:clrMapOvr>
    <a:masterClrMapping/>
  </p:clrMapOvr>
  <p:hf sldNum="0" hdr="0" ftr="0" dt="0"/>
  <p:extLst>
    <p:ext uri="{DCECCB84-F9BA-43D5-87BE-67443E8EF086}">
      <p15:sldGuideLst xmlns:p15="http://schemas.microsoft.com/office/powerpoint/2012/main">
        <p15:guide id="1" pos="7364">
          <p15:clr>
            <a:srgbClr val="FBAE40"/>
          </p15:clr>
        </p15:guide>
        <p15:guide id="2" orient="horz" pos="924">
          <p15:clr>
            <a:srgbClr val="FBAE40"/>
          </p15:clr>
        </p15:guide>
        <p15:guide id="4" orient="horz" pos="1830">
          <p15:clr>
            <a:srgbClr val="FBAE40"/>
          </p15:clr>
        </p15:guide>
        <p15:guide id="5" orient="horz" pos="4000">
          <p15:clr>
            <a:srgbClr val="FBAE40"/>
          </p15:clr>
        </p15:guide>
        <p15:guide id="6" pos="317">
          <p15:clr>
            <a:srgbClr val="FBAE40"/>
          </p15:clr>
        </p15:guide>
        <p15:guide id="8" pos="3841">
          <p15:clr>
            <a:srgbClr val="FBAE40"/>
          </p15:clr>
        </p15:guide>
        <p15:guide id="9" orient="horz" pos="31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a:t>© 2022 SAP SE or an SAP affiliate company. All rights reserved.</a:t>
            </a:r>
            <a:endParaRPr lang="de-DE" sz="800" kern="0">
              <a:ea typeface="Arial Unicode MS" pitchFamily="34" charset="-128"/>
              <a:cs typeface="Arial Unicode MS" pitchFamily="34" charset="-128"/>
            </a:endParaRPr>
          </a:p>
          <a:p>
            <a:pPr>
              <a:spcBef>
                <a:spcPts val="600"/>
              </a:spcBef>
            </a:pPr>
            <a:r>
              <a:rPr lang="en-US" sz="800"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a:solidFill>
                  <a:schemeClr val="tx1"/>
                </a:solidFill>
                <a:latin typeface="Arial"/>
                <a:ea typeface="Arial Unicode MS" panose="020B0604020202020204" pitchFamily="34" charset="-128"/>
                <a:cs typeface="+mn-cs"/>
              </a:rPr>
              <a:t> </a:t>
            </a:r>
            <a:r>
              <a:rPr lang="en-US" sz="800"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a:solidFill>
                  <a:schemeClr val="tx1"/>
                </a:solidFill>
                <a:latin typeface="Arial"/>
                <a:ea typeface="Arial Unicode MS" panose="020B0604020202020204" pitchFamily="34" charset="-128"/>
                <a:cs typeface="+mn-cs"/>
              </a:rPr>
              <a:t>See </a:t>
            </a:r>
            <a:r>
              <a:rPr lang="en-US" sz="800" kern="1200">
                <a:solidFill>
                  <a:schemeClr val="tx1"/>
                </a:solidFill>
                <a:latin typeface="Arial"/>
                <a:ea typeface="Arial Unicode MS" panose="020B0604020202020204" pitchFamily="34" charset="-128"/>
                <a:cs typeface="+mn-cs"/>
                <a:hlinkClick r:id="rId2"/>
              </a:rPr>
              <a:t>www.sap.com/trademark</a:t>
            </a:r>
            <a:r>
              <a:rPr lang="en-US" sz="800" kern="120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3"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a:solidFill>
                  <a:schemeClr val="accent1"/>
                </a:solidFill>
                <a:latin typeface="Arial"/>
                <a:ea typeface="Arial Unicode MS" panose="020B0604020202020204" pitchFamily="34" charset="-128"/>
                <a:cs typeface="+mn-cs"/>
              </a:rPr>
              <a:t>www.sap.com</a:t>
            </a:r>
            <a:r>
              <a:rPr lang="en-US" sz="1100" b="1" kern="1200">
                <a:solidFill>
                  <a:schemeClr val="tx1"/>
                </a:solidFill>
                <a:latin typeface="Arial"/>
                <a:ea typeface="Arial Unicode MS" panose="020B0604020202020204" pitchFamily="34" charset="-128"/>
                <a:cs typeface="+mn-cs"/>
              </a:rPr>
              <a:t>/contactsap</a:t>
            </a:r>
          </a:p>
        </p:txBody>
      </p:sp>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a:solidFill>
                  <a:schemeClr val="tx1"/>
                </a:solidFill>
                <a:latin typeface="Arial"/>
                <a:ea typeface="Arial Unicode MS" panose="020B0604020202020204" pitchFamily="34" charset="-128"/>
                <a:cs typeface="+mn-cs"/>
              </a:rPr>
              <a:t>Follow us</a:t>
            </a:r>
          </a:p>
        </p:txBody>
      </p:sp>
      <p:pic>
        <p:nvPicPr>
          <p:cNvPr id="10" name="Linkedin icon with link">
            <a:hlinkClick r:id="rId4"/>
            <a:extLst>
              <a:ext uri="{FF2B5EF4-FFF2-40B4-BE49-F238E27FC236}">
                <a16:creationId xmlns:a16="http://schemas.microsoft.com/office/drawing/2014/main" id="{900114C7-C3C5-8C49-B878-831CB7B0D5D6}"/>
              </a:ext>
            </a:extLst>
          </p:cNvPr>
          <p:cNvPicPr>
            <a:picLocks noChangeAspect="1"/>
          </p:cNvPicPr>
          <p:nvPr userDrawn="1"/>
        </p:nvPicPr>
        <p:blipFill>
          <a:blip r:embed="rId5"/>
          <a:srcRect/>
          <a:stretch/>
        </p:blipFill>
        <p:spPr>
          <a:xfrm>
            <a:off x="2257487" y="1749959"/>
            <a:ext cx="361809" cy="361809"/>
          </a:xfrm>
          <a:prstGeom prst="rect">
            <a:avLst/>
          </a:prstGeom>
        </p:spPr>
      </p:pic>
      <p:pic>
        <p:nvPicPr>
          <p:cNvPr id="11" name="YouTube icon with link">
            <a:hlinkClick r:id="rId6"/>
            <a:extLst>
              <a:ext uri="{FF2B5EF4-FFF2-40B4-BE49-F238E27FC236}">
                <a16:creationId xmlns:a16="http://schemas.microsoft.com/office/drawing/2014/main" id="{91FA3574-14E3-394F-B1DA-DE2ADF8DA49C}"/>
              </a:ext>
            </a:extLst>
          </p:cNvPr>
          <p:cNvPicPr>
            <a:picLocks noChangeAspect="1"/>
          </p:cNvPicPr>
          <p:nvPr userDrawn="1"/>
        </p:nvPicPr>
        <p:blipFill>
          <a:blip r:embed="rId7"/>
          <a:srcRect/>
          <a:stretch/>
        </p:blipFill>
        <p:spPr>
          <a:xfrm>
            <a:off x="1666951" y="1749063"/>
            <a:ext cx="363600" cy="363600"/>
          </a:xfrm>
          <a:prstGeom prst="rect">
            <a:avLst/>
          </a:prstGeom>
        </p:spPr>
      </p:pic>
      <p:pic>
        <p:nvPicPr>
          <p:cNvPr id="12" name="Twitter icon with link">
            <a:hlinkClick r:id="rId8" tooltip="https://twitter.com/sap"/>
            <a:extLst>
              <a:ext uri="{FF2B5EF4-FFF2-40B4-BE49-F238E27FC236}">
                <a16:creationId xmlns:a16="http://schemas.microsoft.com/office/drawing/2014/main" id="{8DDAED38-57B9-2249-939D-D659980AE757}"/>
              </a:ext>
            </a:extLst>
          </p:cNvPr>
          <p:cNvPicPr>
            <a:picLocks noChangeAspect="1"/>
          </p:cNvPicPr>
          <p:nvPr userDrawn="1"/>
        </p:nvPicPr>
        <p:blipFill>
          <a:blip r:embed="rId9"/>
          <a:srcRect/>
          <a:stretch/>
        </p:blipFill>
        <p:spPr>
          <a:xfrm>
            <a:off x="1078206" y="1749959"/>
            <a:ext cx="361809" cy="361809"/>
          </a:xfrm>
          <a:prstGeom prst="rect">
            <a:avLst/>
          </a:prstGeom>
        </p:spPr>
      </p:pic>
      <p:pic>
        <p:nvPicPr>
          <p:cNvPr id="17" name="Facebook icon with link">
            <a:hlinkClick r:id="rId10"/>
            <a:extLst>
              <a:ext uri="{FF2B5EF4-FFF2-40B4-BE49-F238E27FC236}">
                <a16:creationId xmlns:a16="http://schemas.microsoft.com/office/drawing/2014/main" id="{0C30C213-BD8C-2E40-931D-3843268E4FE5}"/>
              </a:ext>
            </a:extLst>
          </p:cNvPr>
          <p:cNvPicPr>
            <a:picLocks noChangeAspect="1"/>
          </p:cNvPicPr>
          <p:nvPr userDrawn="1"/>
        </p:nvPicPr>
        <p:blipFill>
          <a:blip r:embed="rId11"/>
          <a:srcRect/>
          <a:stretch/>
        </p:blipFill>
        <p:spPr>
          <a:xfrm>
            <a:off x="487670" y="1749063"/>
            <a:ext cx="363600" cy="363600"/>
          </a:xfrm>
          <a:prstGeom prst="rect">
            <a:avLst/>
          </a:prstGeom>
        </p:spPr>
      </p:pic>
      <p:pic>
        <p:nvPicPr>
          <p:cNvPr id="949042088" name="Picture Placeholder 3" descr="{&quot;templafy&quot;:{&quot;id&quot;:&quot;8d6a1345-b09b-42bf-b5f5-e4433ba340b2&quot;}}"/>
          <p:cNvPicPr>
            <a:picLocks noChangeAspect="1"/>
          </p:cNvPicPr>
          <p:nvPr/>
        </p:nvPicPr>
        <p:blipFill>
          <a:blip r:embed="rId12"/>
          <a:stretch>
            <a:fillRect/>
          </a:stretch>
        </p:blipFill>
        <p:spPr>
          <a:xfrm>
            <a:off x="487670" y="504000"/>
            <a:ext cx="1109568" cy="219475"/>
          </a:xfrm>
          <a:prstGeom prst="rect">
            <a:avLst/>
          </a:prstGeom>
        </p:spPr>
      </p:pic>
      <p:pic>
        <p:nvPicPr>
          <p:cNvPr id="14" name="Picture Placeholder 7">
            <a:extLst>
              <a:ext uri="{FF2B5EF4-FFF2-40B4-BE49-F238E27FC236}">
                <a16:creationId xmlns:a16="http://schemas.microsoft.com/office/drawing/2014/main" id="{6D1CF6EA-0E11-1745-B0D1-1BA40A6460A1}"/>
              </a:ext>
            </a:extLst>
          </p:cNvPr>
          <p:cNvPicPr>
            <a:picLocks noChangeAspect="1"/>
          </p:cNvPicPr>
          <p:nvPr userDrawn="1"/>
        </p:nvPicPr>
        <p:blipFill>
          <a:blip r:embed="rId13"/>
          <a:srcRect/>
          <a:stretch/>
        </p:blipFill>
        <p:spPr>
          <a:xfrm>
            <a:off x="9507793" y="5832747"/>
            <a:ext cx="2182557" cy="517253"/>
          </a:xfrm>
          <a:prstGeom prst="rect">
            <a:avLst/>
          </a:prstGeom>
        </p:spPr>
      </p:pic>
    </p:spTree>
    <p:extLst>
      <p:ext uri="{BB962C8B-B14F-4D97-AF65-F5344CB8AC3E}">
        <p14:creationId xmlns:p14="http://schemas.microsoft.com/office/powerpoint/2010/main" val="23639000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a:t>© 2022 SAP SE </a:t>
            </a:r>
            <a:r>
              <a:rPr lang="de-DE" sz="800" b="0" noProof="0"/>
              <a:t>oder ein SAP-Konzernunternehmen. Alle Rechte vorbehalten</a:t>
            </a:r>
            <a:r>
              <a:rPr lang="en-US" sz="800" b="0" noProof="0"/>
              <a:t>.</a:t>
            </a:r>
            <a:endParaRPr lang="de-DE" sz="800" kern="0">
              <a:ea typeface="Arial Unicode MS" pitchFamily="34" charset="-128"/>
              <a:cs typeface="Arial Unicode MS" pitchFamily="34" charset="-128"/>
            </a:endParaRPr>
          </a:p>
          <a:p>
            <a:pPr>
              <a:spcBef>
                <a:spcPts val="600"/>
              </a:spcBef>
            </a:pPr>
            <a:r>
              <a:rPr lang="de-DE" sz="800" kern="1200" noProof="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a:solidFill>
                  <a:schemeClr val="tx1"/>
                </a:solidFill>
                <a:effectLst/>
                <a:latin typeface="Arial"/>
                <a:ea typeface="+mn-ea"/>
                <a:cs typeface="+mn-cs"/>
              </a:rPr>
              <a:t> </a:t>
            </a:r>
            <a:r>
              <a:rPr lang="de-DE" sz="800" kern="1200" noProof="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a:solidFill>
                  <a:schemeClr val="tx1"/>
                </a:solidFill>
                <a:effectLst/>
                <a:latin typeface="Arial"/>
                <a:ea typeface="+mn-ea"/>
                <a:cs typeface="+mn-cs"/>
              </a:rPr>
              <a:t>Zusätzliche Informationen zur Marke und Vermerke finden Sie auf der Seite </a:t>
            </a:r>
            <a:r>
              <a:rPr lang="en-US" sz="800" kern="1200">
                <a:solidFill>
                  <a:schemeClr val="tx1"/>
                </a:solidFill>
                <a:latin typeface="Arial"/>
                <a:ea typeface="Arial Unicode MS" panose="020B0604020202020204" pitchFamily="34" charset="-128"/>
                <a:cs typeface="+mn-cs"/>
                <a:hlinkClick r:id="rId2"/>
              </a:rPr>
              <a:t>www.sap.com/trademark</a:t>
            </a:r>
            <a:r>
              <a:rPr lang="en-US" sz="800" kern="1200">
                <a:solidFill>
                  <a:schemeClr val="tx1"/>
                </a:solidFill>
                <a:latin typeface="Arial"/>
                <a:ea typeface="Arial Unicode MS" panose="020B0604020202020204" pitchFamily="34" charset="-128"/>
                <a:cs typeface="+mn-cs"/>
              </a:rPr>
              <a:t> </a:t>
            </a:r>
            <a:endParaRPr lang="de-DE" sz="800" kern="1200" noProof="0">
              <a:solidFill>
                <a:schemeClr val="tx1"/>
              </a:solidFill>
              <a:effectLst/>
              <a:latin typeface="Arial"/>
              <a:ea typeface="+mn-ea"/>
              <a:cs typeface="+mn-cs"/>
            </a:endParaRPr>
          </a:p>
        </p:txBody>
      </p:sp>
      <p:sp>
        <p:nvSpPr>
          <p:cNvPr id="16" name="Copyright information">
            <a:hlinkClick r:id="rId3"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a:solidFill>
                  <a:schemeClr val="accent1"/>
                </a:solidFill>
                <a:latin typeface="Arial"/>
                <a:ea typeface="Arial Unicode MS" panose="020B0604020202020204" pitchFamily="34" charset="-128"/>
                <a:cs typeface="+mn-cs"/>
              </a:rPr>
              <a:t>www.sap.com/germany</a:t>
            </a:r>
            <a:r>
              <a:rPr lang="en-US" sz="1100" b="1" kern="1200">
                <a:solidFill>
                  <a:schemeClr val="tx1"/>
                </a:solidFill>
                <a:latin typeface="Arial"/>
                <a:ea typeface="Arial Unicode MS" panose="020B0604020202020204" pitchFamily="34" charset="-128"/>
                <a:cs typeface="+mn-cs"/>
              </a:rPr>
              <a:t>/contactsap</a:t>
            </a:r>
          </a:p>
        </p:txBody>
      </p:sp>
      <p:pic>
        <p:nvPicPr>
          <p:cNvPr id="10" name="Linkedin icon with link">
            <a:hlinkClick r:id="rId4"/>
            <a:extLst>
              <a:ext uri="{FF2B5EF4-FFF2-40B4-BE49-F238E27FC236}">
                <a16:creationId xmlns:a16="http://schemas.microsoft.com/office/drawing/2014/main" id="{C605E06B-6A8F-534A-9087-7626E8D0C1C4}"/>
              </a:ext>
            </a:extLst>
          </p:cNvPr>
          <p:cNvPicPr>
            <a:picLocks noChangeAspect="1"/>
          </p:cNvPicPr>
          <p:nvPr userDrawn="1"/>
        </p:nvPicPr>
        <p:blipFill>
          <a:blip r:embed="rId5"/>
          <a:srcRect/>
          <a:stretch/>
        </p:blipFill>
        <p:spPr>
          <a:xfrm>
            <a:off x="2257487" y="1749959"/>
            <a:ext cx="361809" cy="361809"/>
          </a:xfrm>
          <a:prstGeom prst="rect">
            <a:avLst/>
          </a:prstGeom>
        </p:spPr>
      </p:pic>
      <p:pic>
        <p:nvPicPr>
          <p:cNvPr id="11" name="YouTube icon with link">
            <a:hlinkClick r:id="rId6"/>
            <a:extLst>
              <a:ext uri="{FF2B5EF4-FFF2-40B4-BE49-F238E27FC236}">
                <a16:creationId xmlns:a16="http://schemas.microsoft.com/office/drawing/2014/main" id="{CD517ED8-3F22-504E-83B3-619F9637D799}"/>
              </a:ext>
            </a:extLst>
          </p:cNvPr>
          <p:cNvPicPr>
            <a:picLocks noChangeAspect="1"/>
          </p:cNvPicPr>
          <p:nvPr userDrawn="1"/>
        </p:nvPicPr>
        <p:blipFill>
          <a:blip r:embed="rId7"/>
          <a:srcRect/>
          <a:stretch/>
        </p:blipFill>
        <p:spPr>
          <a:xfrm>
            <a:off x="1666951" y="1749063"/>
            <a:ext cx="363600" cy="363600"/>
          </a:xfrm>
          <a:prstGeom prst="rect">
            <a:avLst/>
          </a:prstGeom>
        </p:spPr>
      </p:pic>
      <p:pic>
        <p:nvPicPr>
          <p:cNvPr id="17" name="Twitter icon with link">
            <a:hlinkClick r:id="rId8" tooltip="https://twitter.com/sap"/>
            <a:extLst>
              <a:ext uri="{FF2B5EF4-FFF2-40B4-BE49-F238E27FC236}">
                <a16:creationId xmlns:a16="http://schemas.microsoft.com/office/drawing/2014/main" id="{848B9344-7392-E54F-A296-7BBEF5EAB1E5}"/>
              </a:ext>
            </a:extLst>
          </p:cNvPr>
          <p:cNvPicPr>
            <a:picLocks noChangeAspect="1"/>
          </p:cNvPicPr>
          <p:nvPr userDrawn="1"/>
        </p:nvPicPr>
        <p:blipFill>
          <a:blip r:embed="rId9"/>
          <a:srcRect/>
          <a:stretch/>
        </p:blipFill>
        <p:spPr>
          <a:xfrm>
            <a:off x="1078206" y="1749959"/>
            <a:ext cx="361809" cy="361809"/>
          </a:xfrm>
          <a:prstGeom prst="rect">
            <a:avLst/>
          </a:prstGeom>
        </p:spPr>
      </p:pic>
      <p:pic>
        <p:nvPicPr>
          <p:cNvPr id="18" name="Facebook icon with link">
            <a:hlinkClick r:id="rId10"/>
            <a:extLst>
              <a:ext uri="{FF2B5EF4-FFF2-40B4-BE49-F238E27FC236}">
                <a16:creationId xmlns:a16="http://schemas.microsoft.com/office/drawing/2014/main" id="{AD0E3266-AFDB-2B4B-AA99-7D811F32F40E}"/>
              </a:ext>
            </a:extLst>
          </p:cNvPr>
          <p:cNvPicPr>
            <a:picLocks noChangeAspect="1"/>
          </p:cNvPicPr>
          <p:nvPr userDrawn="1"/>
        </p:nvPicPr>
        <p:blipFill>
          <a:blip r:embed="rId11"/>
          <a:srcRect/>
          <a:stretch/>
        </p:blipFill>
        <p:spPr>
          <a:xfrm>
            <a:off x="487670" y="1749063"/>
            <a:ext cx="363600" cy="363600"/>
          </a:xfrm>
          <a:prstGeom prst="rect">
            <a:avLst/>
          </a:prstGeom>
        </p:spPr>
      </p:pic>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a:solidFill>
                  <a:schemeClr val="tx1"/>
                </a:solidFill>
                <a:latin typeface="Arial"/>
                <a:ea typeface="Arial Unicode MS" panose="020B0604020202020204" pitchFamily="34" charset="-128"/>
                <a:cs typeface="+mn-cs"/>
              </a:rPr>
              <a:t>SAP folgen auf</a:t>
            </a:r>
          </a:p>
        </p:txBody>
      </p:sp>
      <p:pic>
        <p:nvPicPr>
          <p:cNvPr id="1857533699" name="Picture Placeholder 3" descr="{&quot;templafy&quot;:{&quot;id&quot;:&quot;5ca6d06f-04d2-4f86-80ac-77d357cca656&quot;}}"/>
          <p:cNvPicPr>
            <a:picLocks noChangeAspect="1"/>
          </p:cNvPicPr>
          <p:nvPr/>
        </p:nvPicPr>
        <p:blipFill>
          <a:blip r:embed="rId12"/>
          <a:stretch>
            <a:fillRect/>
          </a:stretch>
        </p:blipFill>
        <p:spPr>
          <a:xfrm>
            <a:off x="487670" y="504000"/>
            <a:ext cx="1109568" cy="219475"/>
          </a:xfrm>
          <a:prstGeom prst="rect">
            <a:avLst/>
          </a:prstGeom>
        </p:spPr>
      </p:pic>
      <p:pic>
        <p:nvPicPr>
          <p:cNvPr id="13" name="Picture Placeholder 7">
            <a:extLst>
              <a:ext uri="{FF2B5EF4-FFF2-40B4-BE49-F238E27FC236}">
                <a16:creationId xmlns:a16="http://schemas.microsoft.com/office/drawing/2014/main" id="{A79002F0-D888-5041-A4C7-02DEAD1A563E}"/>
              </a:ext>
            </a:extLst>
          </p:cNvPr>
          <p:cNvPicPr>
            <a:picLocks noChangeAspect="1"/>
          </p:cNvPicPr>
          <p:nvPr userDrawn="1"/>
        </p:nvPicPr>
        <p:blipFill>
          <a:blip r:embed="rId13"/>
          <a:srcRect/>
          <a:stretch/>
        </p:blipFill>
        <p:spPr>
          <a:xfrm>
            <a:off x="9507793" y="5832747"/>
            <a:ext cx="2182557" cy="517253"/>
          </a:xfrm>
          <a:prstGeom prst="rect">
            <a:avLst/>
          </a:prstGeom>
        </p:spPr>
      </p:pic>
    </p:spTree>
    <p:extLst>
      <p:ext uri="{BB962C8B-B14F-4D97-AF65-F5344CB8AC3E}">
        <p14:creationId xmlns:p14="http://schemas.microsoft.com/office/powerpoint/2010/main" val="36625878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 blue">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2379177486"/>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Text - blue">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806156684"/>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Quote - blu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a:t>“Quote goes here </a:t>
            </a:r>
            <a:br>
              <a:rPr lang="en-US" noProof="0"/>
            </a:br>
            <a:r>
              <a:rPr lang="en-US" noProof="0"/>
              <a:t>and here.”</a:t>
            </a:r>
          </a:p>
          <a:p>
            <a:pPr lvl="1"/>
            <a:r>
              <a:rPr lang="en-US" noProof="0"/>
              <a:t>Source</a:t>
            </a:r>
          </a:p>
        </p:txBody>
      </p:sp>
    </p:spTree>
    <p:extLst>
      <p:ext uri="{BB962C8B-B14F-4D97-AF65-F5344CB8AC3E}">
        <p14:creationId xmlns:p14="http://schemas.microsoft.com/office/powerpoint/2010/main" val="2505493305"/>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theme" Target="../theme/theme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7.xml"/><Relationship Id="rId2" Type="http://schemas.openxmlformats.org/officeDocument/2006/relationships/slideLayout" Target="../slideLayouts/slideLayout56.xml"/><Relationship Id="rId1" Type="http://schemas.openxmlformats.org/officeDocument/2006/relationships/slideLayout" Target="../slideLayouts/slideLayout55.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a:p>
        </p:txBody>
      </p:sp>
      <p:sp>
        <p:nvSpPr>
          <p:cNvPr id="12" name="Copyright Placeholder" descr="{&quot;templafy&quot;:{&quot;id&quot;:&quot;5d227e8a-4fb6-4df3-97a6-a61c7b05d4b3&quot;}}">
            <a:extLst>
              <a:ext uri="{FF2B5EF4-FFF2-40B4-BE49-F238E27FC236}">
                <a16:creationId xmlns:a16="http://schemas.microsoft.com/office/drawing/2014/main" id="{539D88F9-B48F-F143-B90F-EDFB85A350E8}"/>
              </a:ext>
            </a:extLst>
          </p:cNvPr>
          <p:cNvSpPr txBox="1">
            <a:spLocks/>
          </p:cNvSpPr>
          <p:nvPr userDrawn="1"/>
        </p:nvSpPr>
        <p:spPr>
          <a:xfrm>
            <a:off x="504001" y="6536751"/>
            <a:ext cx="4783137" cy="103992"/>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buFont typeface="Arial" panose="020B0604020202020204" pitchFamily="34" charset="0"/>
              <a:buNone/>
            </a:pPr>
            <a:r>
              <a:rPr lang="en-US" sz="600"/>
              <a:t>© 2022 SAP SE or an SAP affiliate company. All rights reserved. | INTERNAL – SAP and Customers only</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a:t>Insert page title (sentence case)</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4" r:id="rId8"/>
    <p:sldLayoutId id="2147483745" r:id="rId9"/>
    <p:sldLayoutId id="2147483760" r:id="rId10"/>
    <p:sldLayoutId id="2147483768" r:id="rId11"/>
    <p:sldLayoutId id="2147483769" r:id="rId12"/>
    <p:sldLayoutId id="2147483770" r:id="rId13"/>
    <p:sldLayoutId id="2147483744" r:id="rId14"/>
    <p:sldLayoutId id="2147483757" r:id="rId15"/>
    <p:sldLayoutId id="2147483748" r:id="rId16"/>
    <p:sldLayoutId id="2147483771" r:id="rId17"/>
    <p:sldLayoutId id="2147483763" r:id="rId18"/>
    <p:sldLayoutId id="2147483751" r:id="rId19"/>
    <p:sldLayoutId id="2147483756" r:id="rId20"/>
    <p:sldLayoutId id="2147483740" r:id="rId21"/>
    <p:sldLayoutId id="2147483754" r:id="rId22"/>
    <p:sldLayoutId id="2147483755" r:id="rId23"/>
    <p:sldLayoutId id="2147483817" r:id="rId24"/>
    <p:sldLayoutId id="2147483818" r:id="rId25"/>
    <p:sldLayoutId id="2147483819" r:id="rId26"/>
    <p:sldLayoutId id="2147483820" r:id="rId27"/>
    <p:sldLayoutId id="2147483821" r:id="rId28"/>
    <p:sldLayoutId id="2147483822" r:id="rId29"/>
    <p:sldLayoutId id="2147483823" r:id="rId30"/>
    <p:sldLayoutId id="2147483824" r:id="rId31"/>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a:t>Insert page title (sentence case)</a:t>
            </a:r>
          </a:p>
        </p:txBody>
      </p:sp>
      <p:sp>
        <p:nvSpPr>
          <p:cNvPr id="6" name="Text Placeholder 9" descr="{&quot;templafy&quot;:{&quot;id&quot;:&quot;f9abed0d-9e75-47bb-80a8-f38dcb2294bd&quot;}}">
            <a:extLst>
              <a:ext uri="{FF2B5EF4-FFF2-40B4-BE49-F238E27FC236}">
                <a16:creationId xmlns:a16="http://schemas.microsoft.com/office/drawing/2014/main" id="{81B86624-5642-47DC-8A4C-30D165DAB46C}"/>
              </a:ext>
            </a:extLst>
          </p:cNvPr>
          <p:cNvSpPr txBox="1">
            <a:spLocks/>
          </p:cNvSpPr>
          <p:nvPr userDrawn="1"/>
        </p:nvSpPr>
        <p:spPr>
          <a:xfrm>
            <a:off x="504001" y="6536751"/>
            <a:ext cx="4783137" cy="103992"/>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buFont typeface="Arial" panose="020B0604020202020204" pitchFamily="34" charset="0"/>
              <a:buNone/>
            </a:pPr>
            <a:r>
              <a:rPr lang="en-US" sz="600"/>
              <a:t>© 2022 SAP SE or an SAP affiliate company. All rights reserved. | INTERNAL – SAP and Customers only</a:t>
            </a:r>
          </a:p>
        </p:txBody>
      </p:sp>
    </p:spTree>
    <p:extLst>
      <p:ext uri="{BB962C8B-B14F-4D97-AF65-F5344CB8AC3E}">
        <p14:creationId xmlns:p14="http://schemas.microsoft.com/office/powerpoint/2010/main" val="1151516872"/>
      </p:ext>
    </p:extLst>
  </p:cSld>
  <p:clrMap bg1="dk1" tx1="lt1" bg2="dk2" tx2="lt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195A"/>
        </a:solidFill>
        <a:effectLst/>
      </p:bgPr>
    </p:bg>
    <p:spTree>
      <p:nvGrpSpPr>
        <p:cNvPr id="1" name=""/>
        <p:cNvGrpSpPr/>
        <p:nvPr/>
      </p:nvGrpSpPr>
      <p:grpSpPr>
        <a:xfrm>
          <a:off x="0" y="0"/>
          <a:ext cx="0" cy="0"/>
          <a:chOff x="0" y="0"/>
          <a:chExt cx="0" cy="0"/>
        </a:xfrm>
      </p:grpSpPr>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a:t>Insert page title (sentence case)</a:t>
            </a:r>
          </a:p>
        </p:txBody>
      </p:sp>
      <p:sp>
        <p:nvSpPr>
          <p:cNvPr id="13" name="Slide number">
            <a:extLst>
              <a:ext uri="{FF2B5EF4-FFF2-40B4-BE49-F238E27FC236}">
                <a16:creationId xmlns:a16="http://schemas.microsoft.com/office/drawing/2014/main" id="{6F6D7778-F272-4F12-ADD2-8AE6FF10DDDC}"/>
              </a:ext>
            </a:extLst>
          </p:cNvP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a:p>
        </p:txBody>
      </p:sp>
      <p:sp>
        <p:nvSpPr>
          <p:cNvPr id="8" name="Text Placeholder 9" descr="{&quot;templafy&quot;:{&quot;id&quot;:&quot;d6c2a09d-fad0-4aea-9dfc-6acc495be790&quot;}}">
            <a:extLst>
              <a:ext uri="{FF2B5EF4-FFF2-40B4-BE49-F238E27FC236}">
                <a16:creationId xmlns:a16="http://schemas.microsoft.com/office/drawing/2014/main" id="{E2298AE1-CDB8-4D61-8E3E-B33DFA9BF7BF}"/>
              </a:ext>
            </a:extLst>
          </p:cNvPr>
          <p:cNvSpPr txBox="1">
            <a:spLocks/>
          </p:cNvSpPr>
          <p:nvPr userDrawn="1"/>
        </p:nvSpPr>
        <p:spPr>
          <a:xfrm>
            <a:off x="504001" y="6536751"/>
            <a:ext cx="4783137" cy="103992"/>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buFont typeface="Arial" panose="020B0604020202020204" pitchFamily="34" charset="0"/>
              <a:buNone/>
            </a:pPr>
            <a:r>
              <a:rPr lang="en-US" sz="600"/>
              <a:t>© 2022 SAP SE or an SAP affiliate company. All rights reserved. | INTERNAL – SAP and Customers only</a:t>
            </a:r>
          </a:p>
        </p:txBody>
      </p:sp>
    </p:spTree>
    <p:extLst>
      <p:ext uri="{BB962C8B-B14F-4D97-AF65-F5344CB8AC3E}">
        <p14:creationId xmlns:p14="http://schemas.microsoft.com/office/powerpoint/2010/main" val="117090962"/>
      </p:ext>
    </p:extLst>
  </p:cSld>
  <p:clrMap bg1="dk1" tx1="lt1" bg2="dk2" tx2="lt2" accent1="accent1" accent2="accent2" accent3="accent3" accent4="accent4" accent5="accent5" accent6="accent6" hlink="hlink" folHlink="folHlink"/>
  <p:sldLayoutIdLst>
    <p:sldLayoutId id="2147483813" r:id="rId1"/>
    <p:sldLayoutId id="2147483814" r:id="rId2"/>
    <p:sldLayoutId id="2147483815" r:id="rId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2.jpe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3.jpe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hyperlink" Target="http://www.ronsplace.eu/Products/RonsEditor?utm_source=killink"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hyperlink" Target="https://www.ericsson.com/en" TargetMode="External"/><Relationship Id="rId7" Type="http://schemas.openxmlformats.org/officeDocument/2006/relationships/image" Target="../media/image18.emf"/><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package" Target="../embeddings/Microsoft_Excel_Macro-Enabled_Worksheet.xlsm"/><Relationship Id="rId5" Type="http://schemas.openxmlformats.org/officeDocument/2006/relationships/image" Target="../media/image17.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6.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7.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8.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6.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customXml" Target="../ink/ink8.xml"/><Relationship Id="rId3" Type="http://schemas.openxmlformats.org/officeDocument/2006/relationships/image" Target="../media/image29.png"/><Relationship Id="rId7" Type="http://schemas.openxmlformats.org/officeDocument/2006/relationships/customXml" Target="../ink/ink2.xml"/><Relationship Id="rId12" Type="http://schemas.openxmlformats.org/officeDocument/2006/relationships/customXml" Target="../ink/ink7.xml"/><Relationship Id="rId2" Type="http://schemas.openxmlformats.org/officeDocument/2006/relationships/notesSlide" Target="../notesSlides/notesSlide20.xml"/><Relationship Id="rId1" Type="http://schemas.openxmlformats.org/officeDocument/2006/relationships/slideLayout" Target="../slideLayouts/slideLayout26.xml"/><Relationship Id="rId6" Type="http://schemas.openxmlformats.org/officeDocument/2006/relationships/image" Target="../media/image300.png"/><Relationship Id="rId11" Type="http://schemas.openxmlformats.org/officeDocument/2006/relationships/customXml" Target="../ink/ink6.xml"/><Relationship Id="rId10" Type="http://schemas.openxmlformats.org/officeDocument/2006/relationships/customXml" Target="../ink/ink5.xml"/><Relationship Id="rId4" Type="http://schemas.openxmlformats.org/officeDocument/2006/relationships/customXml" Target="../ink/ink1.xml"/><Relationship Id="rId9" Type="http://schemas.openxmlformats.org/officeDocument/2006/relationships/customXml" Target="../ink/ink4.xml"/><Relationship Id="rId14" Type="http://schemas.openxmlformats.org/officeDocument/2006/relationships/image" Target="../media/image30.png"/></Relationships>
</file>

<file path=ppt/slides/_rels/slide21.xml.rels><?xml version="1.0" encoding="UTF-8" standalone="yes"?>
<Relationships xmlns="http://schemas.openxmlformats.org/package/2006/relationships"><Relationship Id="rId8" Type="http://schemas.openxmlformats.org/officeDocument/2006/relationships/image" Target="../media/image300.png"/><Relationship Id="rId3" Type="http://schemas.openxmlformats.org/officeDocument/2006/relationships/customXml" Target="../ink/ink9.xml"/><Relationship Id="rId7" Type="http://schemas.openxmlformats.org/officeDocument/2006/relationships/customXml" Target="../ink/ink12.xml"/><Relationship Id="rId2" Type="http://schemas.openxmlformats.org/officeDocument/2006/relationships/notesSlide" Target="../notesSlides/notesSlide21.xml"/><Relationship Id="rId1" Type="http://schemas.openxmlformats.org/officeDocument/2006/relationships/slideLayout" Target="../slideLayouts/slideLayout26.xml"/><Relationship Id="rId6" Type="http://schemas.openxmlformats.org/officeDocument/2006/relationships/customXml" Target="../ink/ink11.xml"/><Relationship Id="rId11" Type="http://schemas.openxmlformats.org/officeDocument/2006/relationships/image" Target="../media/image30.png"/><Relationship Id="rId5" Type="http://schemas.openxmlformats.org/officeDocument/2006/relationships/customXml" Target="../ink/ink10.xml"/><Relationship Id="rId10" Type="http://schemas.openxmlformats.org/officeDocument/2006/relationships/customXml" Target="../ink/ink14.xml"/><Relationship Id="rId4" Type="http://schemas.openxmlformats.org/officeDocument/2006/relationships/image" Target="../media/image31.png"/><Relationship Id="rId9" Type="http://schemas.openxmlformats.org/officeDocument/2006/relationships/customXml" Target="../ink/ink13.xml"/></Relationships>
</file>

<file path=ppt/slides/_rels/slide22.xml.rels><?xml version="1.0" encoding="UTF-8" standalone="yes"?>
<Relationships xmlns="http://schemas.openxmlformats.org/package/2006/relationships"><Relationship Id="rId8" Type="http://schemas.openxmlformats.org/officeDocument/2006/relationships/image" Target="../media/image300.png"/><Relationship Id="rId3" Type="http://schemas.openxmlformats.org/officeDocument/2006/relationships/customXml" Target="../ink/ink15.xml"/><Relationship Id="rId7" Type="http://schemas.openxmlformats.org/officeDocument/2006/relationships/customXml" Target="../ink/ink18.xml"/><Relationship Id="rId2" Type="http://schemas.openxmlformats.org/officeDocument/2006/relationships/notesSlide" Target="../notesSlides/notesSlide22.xml"/><Relationship Id="rId1" Type="http://schemas.openxmlformats.org/officeDocument/2006/relationships/slideLayout" Target="../slideLayouts/slideLayout26.xml"/><Relationship Id="rId6" Type="http://schemas.openxmlformats.org/officeDocument/2006/relationships/customXml" Target="../ink/ink17.xml"/><Relationship Id="rId11" Type="http://schemas.openxmlformats.org/officeDocument/2006/relationships/image" Target="../media/image30.png"/><Relationship Id="rId5" Type="http://schemas.openxmlformats.org/officeDocument/2006/relationships/customXml" Target="../ink/ink16.xml"/><Relationship Id="rId10" Type="http://schemas.openxmlformats.org/officeDocument/2006/relationships/customXml" Target="../ink/ink20.xml"/><Relationship Id="rId4" Type="http://schemas.openxmlformats.org/officeDocument/2006/relationships/image" Target="../media/image31.png"/><Relationship Id="rId9" Type="http://schemas.openxmlformats.org/officeDocument/2006/relationships/customXml" Target="../ink/ink19.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29.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hyperlink" Target="http://supplier.ariba.com/" TargetMode="External"/><Relationship Id="rId2" Type="http://schemas.openxmlformats.org/officeDocument/2006/relationships/notesSlide" Target="../notesSlides/notesSlide30.xml"/><Relationship Id="rId1" Type="http://schemas.openxmlformats.org/officeDocument/2006/relationships/slideLayout" Target="../slideLayouts/slideLayout19.xm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1.xml"/><Relationship Id="rId1" Type="http://schemas.openxmlformats.org/officeDocument/2006/relationships/slideLayout" Target="../slideLayouts/slideLayout19.xml"/><Relationship Id="rId5" Type="http://schemas.openxmlformats.org/officeDocument/2006/relationships/image" Target="../media/image38.jpeg"/><Relationship Id="rId4" Type="http://schemas.openxmlformats.org/officeDocument/2006/relationships/image" Target="../media/image37.jpeg"/></Relationships>
</file>

<file path=ppt/slides/_rels/slide32.xml.rels><?xml version="1.0" encoding="UTF-8" standalone="yes"?>
<Relationships xmlns="http://schemas.openxmlformats.org/package/2006/relationships"><Relationship Id="rId3" Type="http://schemas.openxmlformats.org/officeDocument/2006/relationships/hyperlink" Target="http://supplier.ariba.com/" TargetMode="External"/><Relationship Id="rId2" Type="http://schemas.openxmlformats.org/officeDocument/2006/relationships/notesSlide" Target="../notesSlides/notesSlide32.xml"/><Relationship Id="rId1" Type="http://schemas.openxmlformats.org/officeDocument/2006/relationships/slideLayout" Target="../slideLayouts/slideLayout19.xml"/><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1411" y="47124"/>
            <a:ext cx="12192353" cy="6858000"/>
          </a:xfrm>
          <a:prstGeom prst="rect">
            <a:avLst/>
          </a:prstGeom>
        </p:spPr>
      </p:pic>
      <p:sp>
        <p:nvSpPr>
          <p:cNvPr id="9" name="Rectangle 8"/>
          <p:cNvSpPr/>
          <p:nvPr/>
        </p:nvSpPr>
        <p:spPr bwMode="gray">
          <a:xfrm>
            <a:off x="11919" y="9424"/>
            <a:ext cx="12192353" cy="2519417"/>
          </a:xfrm>
          <a:prstGeom prst="rect">
            <a:avLst/>
          </a:prstGeom>
          <a:solidFill>
            <a:schemeClr val="bg1">
              <a:alpha val="75000"/>
            </a:schemeClr>
          </a:solidFill>
          <a:ln w="6350" algn="ctr">
            <a:noFill/>
            <a:miter lim="800000"/>
            <a:headEnd/>
            <a:tailEnd/>
          </a:ln>
        </p:spPr>
        <p:txBody>
          <a:bodyPr lIns="107138" tIns="85710" rIns="107138" bIns="85710" rtlCol="0" anchor="ctr"/>
          <a:lstStyle/>
          <a:p>
            <a:pPr algn="ctr" defTabSz="1088558"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
        <p:nvSpPr>
          <p:cNvPr id="11" name="Rectangle 10"/>
          <p:cNvSpPr/>
          <p:nvPr/>
        </p:nvSpPr>
        <p:spPr bwMode="gray">
          <a:xfrm>
            <a:off x="325336" y="0"/>
            <a:ext cx="11542528" cy="162000"/>
          </a:xfrm>
          <a:prstGeom prst="rect">
            <a:avLst/>
          </a:prstGeom>
          <a:solidFill>
            <a:schemeClr val="accent1"/>
          </a:solidFill>
          <a:ln w="9525" algn="ctr">
            <a:noFill/>
            <a:miter lim="800000"/>
            <a:headEnd/>
            <a:tailEnd/>
          </a:ln>
        </p:spPr>
        <p:txBody>
          <a:bodyPr lIns="107138" tIns="85710" rIns="107138" bIns="85710" rtlCol="0" anchor="ctr"/>
          <a:lstStyle/>
          <a:p>
            <a:pPr algn="ctr" defTabSz="1088558" fontAlgn="base">
              <a:spcBef>
                <a:spcPct val="50000"/>
              </a:spcBef>
              <a:spcAft>
                <a:spcPct val="0"/>
              </a:spcAft>
              <a:buClr>
                <a:srgbClr val="F0AB00"/>
              </a:buClr>
              <a:buSzPct val="80000"/>
            </a:pPr>
            <a:endParaRPr lang="en-US" sz="1900" kern="0">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sz="2799"/>
              <a:t>Ariba Network</a:t>
            </a:r>
            <a:br>
              <a:rPr lang="en-US" sz="2799"/>
            </a:br>
            <a:r>
              <a:rPr lang="en-US" sz="2799"/>
              <a:t>CSV Invoice upload guide</a:t>
            </a:r>
          </a:p>
        </p:txBody>
      </p:sp>
      <p:sp>
        <p:nvSpPr>
          <p:cNvPr id="3" name="Subtitle 2"/>
          <p:cNvSpPr>
            <a:spLocks noGrp="1"/>
          </p:cNvSpPr>
          <p:nvPr>
            <p:ph type="subTitle" idx="1"/>
          </p:nvPr>
        </p:nvSpPr>
        <p:spPr>
          <a:xfrm>
            <a:off x="469302" y="1511650"/>
            <a:ext cx="10617542" cy="276935"/>
          </a:xfrm>
        </p:spPr>
        <p:txBody>
          <a:bodyPr/>
          <a:lstStyle/>
          <a:p>
            <a:r>
              <a:rPr lang="en-US"/>
              <a:t>October, 2022</a:t>
            </a:r>
          </a:p>
        </p:txBody>
      </p:sp>
      <p:sp>
        <p:nvSpPr>
          <p:cNvPr id="22" name="ConfidentialFlag"/>
          <p:cNvSpPr txBox="1"/>
          <p:nvPr/>
        </p:nvSpPr>
        <p:spPr>
          <a:xfrm>
            <a:off x="11151822" y="2187579"/>
            <a:ext cx="932297" cy="215394"/>
          </a:xfrm>
          <a:prstGeom prst="rect">
            <a:avLst/>
          </a:prstGeom>
          <a:noFill/>
        </p:spPr>
        <p:txBody>
          <a:bodyPr vert="horz" wrap="square" lIns="0" tIns="0" rIns="0" bIns="0" rtlCol="0" anchor="b">
            <a:spAutoFit/>
          </a:bodyPr>
          <a:lstStyle/>
          <a:p>
            <a:pPr algn="r" fontAlgn="base">
              <a:spcBef>
                <a:spcPts val="600"/>
              </a:spcBef>
              <a:spcAft>
                <a:spcPct val="0"/>
              </a:spcAft>
              <a:buClr>
                <a:srgbClr val="F0AB00"/>
              </a:buClr>
              <a:buSzPct val="80000"/>
            </a:pPr>
            <a:r>
              <a:rPr lang="en-US" sz="1400" kern="0">
                <a:solidFill>
                  <a:srgbClr val="000000"/>
                </a:solidFill>
                <a:ea typeface="Arial Unicode MS" pitchFamily="34" charset="-128"/>
                <a:cs typeface="Arial Unicode MS" pitchFamily="34" charset="-128"/>
              </a:rPr>
              <a:t>Internal</a:t>
            </a: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9302" y="2115040"/>
            <a:ext cx="1477224" cy="287933"/>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6774" y="6082317"/>
            <a:ext cx="916547" cy="453495"/>
          </a:xfrm>
          <a:prstGeom prst="rect">
            <a:avLst/>
          </a:prstGeom>
        </p:spPr>
      </p:pic>
      <p:pic>
        <p:nvPicPr>
          <p:cNvPr id="4" name="Picture 3">
            <a:extLst>
              <a:ext uri="{FF2B5EF4-FFF2-40B4-BE49-F238E27FC236}">
                <a16:creationId xmlns:a16="http://schemas.microsoft.com/office/drawing/2014/main" id="{F664D98D-D111-4BF4-92C3-27DEFF797296}"/>
              </a:ext>
            </a:extLst>
          </p:cNvPr>
          <p:cNvPicPr>
            <a:picLocks noChangeAspect="1"/>
          </p:cNvPicPr>
          <p:nvPr/>
        </p:nvPicPr>
        <p:blipFill>
          <a:blip r:embed="rId6"/>
          <a:srcRect/>
          <a:stretch/>
        </p:blipFill>
        <p:spPr>
          <a:xfrm>
            <a:off x="9361714" y="426720"/>
            <a:ext cx="2182365" cy="1647646"/>
          </a:xfrm>
          <a:prstGeom prst="rect">
            <a:avLst/>
          </a:prstGeom>
        </p:spPr>
      </p:pic>
      <p:pic>
        <p:nvPicPr>
          <p:cNvPr id="12" name="Picture 11">
            <a:extLst>
              <a:ext uri="{FF2B5EF4-FFF2-40B4-BE49-F238E27FC236}">
                <a16:creationId xmlns:a16="http://schemas.microsoft.com/office/drawing/2014/main" id="{2FCF37C0-3210-40C6-A2CA-2F3A0781983E}"/>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0" y="47135"/>
            <a:ext cx="12195175" cy="6859588"/>
          </a:xfrm>
          <a:prstGeom prst="rect">
            <a:avLst/>
          </a:prstGeom>
        </p:spPr>
      </p:pic>
      <p:sp>
        <p:nvSpPr>
          <p:cNvPr id="16" name="Rectangle 15">
            <a:extLst>
              <a:ext uri="{FF2B5EF4-FFF2-40B4-BE49-F238E27FC236}">
                <a16:creationId xmlns:a16="http://schemas.microsoft.com/office/drawing/2014/main" id="{F573FC2E-3B09-4729-B003-9032DBA0E2E9}"/>
              </a:ext>
            </a:extLst>
          </p:cNvPr>
          <p:cNvSpPr/>
          <p:nvPr/>
        </p:nvSpPr>
        <p:spPr bwMode="gray">
          <a:xfrm>
            <a:off x="10510" y="9427"/>
            <a:ext cx="12195175" cy="2520000"/>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a:ln>
                <a:noFill/>
              </a:ln>
              <a:effectLst/>
              <a:uLnTx/>
              <a:uFillTx/>
              <a:ea typeface="Arial Unicode MS" pitchFamily="34" charset="-128"/>
              <a:cs typeface="Arial Unicode MS" pitchFamily="34" charset="-128"/>
            </a:endParaRPr>
          </a:p>
        </p:txBody>
      </p:sp>
      <p:sp>
        <p:nvSpPr>
          <p:cNvPr id="17" name="Rectangle 16">
            <a:extLst>
              <a:ext uri="{FF2B5EF4-FFF2-40B4-BE49-F238E27FC236}">
                <a16:creationId xmlns:a16="http://schemas.microsoft.com/office/drawing/2014/main" id="{0C0F0A76-A44A-4B37-85B1-5D2D773B1920}"/>
              </a:ext>
            </a:extLst>
          </p:cNvPr>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a:ln>
                <a:noFill/>
              </a:ln>
              <a:effectLst/>
              <a:uLnTx/>
              <a:uFillTx/>
              <a:ea typeface="Arial Unicode MS" pitchFamily="34" charset="-128"/>
              <a:cs typeface="Arial Unicode MS" pitchFamily="34" charset="-128"/>
            </a:endParaRPr>
          </a:p>
        </p:txBody>
      </p:sp>
      <p:sp>
        <p:nvSpPr>
          <p:cNvPr id="18" name="Title 1">
            <a:extLst>
              <a:ext uri="{FF2B5EF4-FFF2-40B4-BE49-F238E27FC236}">
                <a16:creationId xmlns:a16="http://schemas.microsoft.com/office/drawing/2014/main" id="{48DAD3DE-EAFA-4C52-B327-9B0625B0510D}"/>
              </a:ext>
            </a:extLst>
          </p:cNvPr>
          <p:cNvSpPr txBox="1">
            <a:spLocks/>
          </p:cNvSpPr>
          <p:nvPr/>
        </p:nvSpPr>
        <p:spPr bwMode="black">
          <a:xfrm>
            <a:off x="467999" y="324075"/>
            <a:ext cx="10620000" cy="923330"/>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5999" b="1" kern="1200" baseline="0">
                <a:solidFill>
                  <a:schemeClr val="tx1"/>
                </a:solidFill>
                <a:latin typeface="+mj-lt"/>
                <a:ea typeface="+mj-ea"/>
                <a:cs typeface="+mj-cs"/>
              </a:defRPr>
            </a:lvl1pPr>
          </a:lstStyle>
          <a:p>
            <a:r>
              <a:rPr lang="en-US" sz="2800"/>
              <a:t>Ariba Network</a:t>
            </a:r>
            <a:br>
              <a:rPr lang="en-US" sz="2800"/>
            </a:br>
            <a:r>
              <a:rPr lang="en-US" sz="2800"/>
              <a:t>CSV Invoice upload guide</a:t>
            </a:r>
          </a:p>
        </p:txBody>
      </p:sp>
      <p:sp>
        <p:nvSpPr>
          <p:cNvPr id="19" name="Subtitle 2">
            <a:extLst>
              <a:ext uri="{FF2B5EF4-FFF2-40B4-BE49-F238E27FC236}">
                <a16:creationId xmlns:a16="http://schemas.microsoft.com/office/drawing/2014/main" id="{FD3F326E-51D4-4568-AC8B-BA569E73B69C}"/>
              </a:ext>
            </a:extLst>
          </p:cNvPr>
          <p:cNvSpPr txBox="1">
            <a:spLocks/>
          </p:cNvSpPr>
          <p:nvPr/>
        </p:nvSpPr>
        <p:spPr bwMode="gray">
          <a:xfrm>
            <a:off x="467999" y="1512000"/>
            <a:ext cx="10620000" cy="276999"/>
          </a:xfrm>
          <a:prstGeom prst="rect">
            <a:avLst/>
          </a:prstGeom>
        </p:spPr>
        <p:txBody>
          <a:bodyPr vert="horz" lIns="0" tIns="0" rIns="0" bIns="0" rtlCol="0" anchor="b" anchorCtr="0">
            <a:sp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800" b="0" kern="1200">
                <a:solidFill>
                  <a:sysClr val="windowText" lastClr="000000"/>
                </a:solidFill>
                <a:latin typeface="+mn-lt"/>
                <a:ea typeface="+mn-ea"/>
                <a:cs typeface="+mn-cs"/>
              </a:defRPr>
            </a:lvl1pPr>
            <a:lvl2pPr marL="544279" indent="0" algn="ctr" defTabSz="1088558" rtl="0" eaLnBrk="1" latinLnBrk="0" hangingPunct="1">
              <a:spcBef>
                <a:spcPts val="600"/>
              </a:spcBef>
              <a:buClr>
                <a:schemeClr val="accent1"/>
              </a:buClr>
              <a:buSzPct val="100000"/>
              <a:buFont typeface="Wingdings" pitchFamily="2" charset="2"/>
              <a:buNone/>
              <a:defRPr sz="1800" kern="1200">
                <a:solidFill>
                  <a:schemeClr val="tx1">
                    <a:tint val="75000"/>
                  </a:schemeClr>
                </a:solidFill>
                <a:latin typeface="+mn-lt"/>
                <a:ea typeface="+mn-ea"/>
                <a:cs typeface="+mn-cs"/>
              </a:defRPr>
            </a:lvl2pPr>
            <a:lvl3pPr marL="1088558" indent="0" algn="ctr" defTabSz="1088558" rtl="0" eaLnBrk="1" latinLnBrk="0" hangingPunct="1">
              <a:spcBef>
                <a:spcPts val="300"/>
              </a:spcBef>
              <a:buClr>
                <a:schemeClr val="tx1"/>
              </a:buClr>
              <a:buSzPct val="100000"/>
              <a:buFont typeface="Arial" panose="020B0604020202020204" pitchFamily="34" charset="0"/>
              <a:buNone/>
              <a:defRPr lang="en-US" sz="1800" kern="1200" noProof="0">
                <a:solidFill>
                  <a:schemeClr val="tx1">
                    <a:tint val="75000"/>
                  </a:schemeClr>
                </a:solidFill>
                <a:latin typeface="+mn-lt"/>
                <a:ea typeface="+mn-ea"/>
                <a:cs typeface="+mn-cs"/>
              </a:defRPr>
            </a:lvl3pPr>
            <a:lvl4pPr marL="1632837" indent="0" algn="ctr" defTabSz="1088558" rtl="0" eaLnBrk="1" latinLnBrk="0" hangingPunct="1">
              <a:spcBef>
                <a:spcPts val="300"/>
              </a:spcBef>
              <a:buClr>
                <a:schemeClr val="tx1"/>
              </a:buClr>
              <a:buSzPct val="120000"/>
              <a:buFont typeface="Arial" pitchFamily="34" charset="0"/>
              <a:buNone/>
              <a:defRPr sz="1600" kern="1200">
                <a:solidFill>
                  <a:schemeClr val="tx1">
                    <a:tint val="75000"/>
                  </a:schemeClr>
                </a:solidFill>
                <a:latin typeface="+mn-lt"/>
                <a:ea typeface="+mn-ea"/>
                <a:cs typeface="+mn-cs"/>
              </a:defRPr>
            </a:lvl4pPr>
            <a:lvl5pPr marL="2177116" indent="0" algn="ctr"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tint val="75000"/>
                  </a:schemeClr>
                </a:solidFill>
                <a:latin typeface="+mn-lt"/>
                <a:ea typeface="+mn-ea"/>
                <a:cs typeface="+mn-cs"/>
              </a:defRPr>
            </a:lvl5pPr>
            <a:lvl6pPr marL="2721396" indent="0" algn="ctr" defTabSz="1088558"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6pPr>
            <a:lvl7pPr marL="3265675" indent="0" algn="ctr" defTabSz="1088558"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7pPr>
            <a:lvl8pPr marL="3809954" indent="0" algn="ctr" defTabSz="1088558"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8pPr>
            <a:lvl9pPr marL="4354233" indent="0" algn="ctr" defTabSz="1088558"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9pPr>
          </a:lstStyle>
          <a:p>
            <a:r>
              <a:rPr lang="en-US"/>
              <a:t>March, 2023</a:t>
            </a:r>
          </a:p>
        </p:txBody>
      </p:sp>
      <p:sp>
        <p:nvSpPr>
          <p:cNvPr id="20" name="ConfidentialFlag">
            <a:extLst>
              <a:ext uri="{FF2B5EF4-FFF2-40B4-BE49-F238E27FC236}">
                <a16:creationId xmlns:a16="http://schemas.microsoft.com/office/drawing/2014/main" id="{CD5D783D-D2C1-4547-B132-39B2563C3AB3}"/>
              </a:ext>
            </a:extLst>
          </p:cNvPr>
          <p:cNvSpPr txBox="1"/>
          <p:nvPr/>
        </p:nvSpPr>
        <p:spPr>
          <a:xfrm>
            <a:off x="11152991" y="2188086"/>
            <a:ext cx="932513" cy="215444"/>
          </a:xfrm>
          <a:prstGeom prst="rect">
            <a:avLst/>
          </a:prstGeom>
          <a:noFill/>
        </p:spPr>
        <p:txBody>
          <a:bodyPr vert="horz" wrap="square" lIns="0" tIns="0" rIns="0" bIns="0" rtlCol="0" anchor="b">
            <a:spAutoFit/>
          </a:bodyPr>
          <a:lstStyle/>
          <a:p>
            <a:pPr algn="r" fontAlgn="base">
              <a:spcBef>
                <a:spcPts val="600"/>
              </a:spcBef>
              <a:spcAft>
                <a:spcPct val="0"/>
              </a:spcAft>
              <a:buClr>
                <a:srgbClr val="F0AB00"/>
              </a:buClr>
              <a:buSzPct val="80000"/>
            </a:pPr>
            <a:r>
              <a:rPr lang="en-US" sz="1400" kern="0">
                <a:solidFill>
                  <a:srgbClr val="000000"/>
                </a:solidFill>
                <a:ea typeface="Arial Unicode MS" pitchFamily="34" charset="-128"/>
                <a:cs typeface="Arial Unicode MS" pitchFamily="34" charset="-128"/>
              </a:rPr>
              <a:t>Internal</a:t>
            </a:r>
          </a:p>
        </p:txBody>
      </p:sp>
      <p:pic>
        <p:nvPicPr>
          <p:cNvPr id="21" name="Picture 20">
            <a:extLst>
              <a:ext uri="{FF2B5EF4-FFF2-40B4-BE49-F238E27FC236}">
                <a16:creationId xmlns:a16="http://schemas.microsoft.com/office/drawing/2014/main" id="{F679D24B-9DDD-4854-A7B6-FFC1C372AB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23" name="Picture 22">
            <a:extLst>
              <a:ext uri="{FF2B5EF4-FFF2-40B4-BE49-F238E27FC236}">
                <a16:creationId xmlns:a16="http://schemas.microsoft.com/office/drawing/2014/main" id="{5979D634-80E2-4D02-9AE5-E4FA260BCF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Graphic 3">
            <a:extLst>
              <a:ext uri="{FF2B5EF4-FFF2-40B4-BE49-F238E27FC236}">
                <a16:creationId xmlns:a16="http://schemas.microsoft.com/office/drawing/2014/main" id="{298F7045-9D99-1C1B-CC3F-F6F2A6860E6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88677" y="625440"/>
            <a:ext cx="1163145" cy="1163145"/>
          </a:xfrm>
          <a:prstGeom prst="rect">
            <a:avLst/>
          </a:prstGeom>
        </p:spPr>
      </p:pic>
    </p:spTree>
    <p:extLst>
      <p:ext uri="{BB962C8B-B14F-4D97-AF65-F5344CB8AC3E}">
        <p14:creationId xmlns:p14="http://schemas.microsoft.com/office/powerpoint/2010/main" val="1852760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296" y="503883"/>
            <a:ext cx="11183887" cy="738493"/>
          </a:xfrm>
        </p:spPr>
        <p:txBody>
          <a:bodyPr/>
          <a:lstStyle/>
          <a:p>
            <a:r>
              <a:rPr lang="en-US"/>
              <a:t>CSV File Recommendations</a:t>
            </a:r>
            <a:br>
              <a:rPr lang="en-US"/>
            </a:br>
            <a:endParaRPr lang="en-US" b="0"/>
          </a:p>
        </p:txBody>
      </p:sp>
      <p:sp>
        <p:nvSpPr>
          <p:cNvPr id="3" name="Text Placeholder 2"/>
          <p:cNvSpPr>
            <a:spLocks noGrp="1"/>
          </p:cNvSpPr>
          <p:nvPr>
            <p:ph type="body" sz="quarter" idx="10"/>
          </p:nvPr>
        </p:nvSpPr>
        <p:spPr/>
        <p:txBody>
          <a:bodyPr/>
          <a:lstStyle/>
          <a:p>
            <a:pPr marL="690563" indent="-636588">
              <a:lnSpc>
                <a:spcPct val="90000"/>
              </a:lnSpc>
              <a:buClr>
                <a:srgbClr val="92D050"/>
              </a:buClr>
              <a:buSzPct val="100000"/>
            </a:pPr>
            <a:r>
              <a:rPr lang="en-US">
                <a:latin typeface="Arial" charset="0"/>
              </a:rPr>
              <a:t>File Requirements</a:t>
            </a:r>
          </a:p>
          <a:p>
            <a:pPr marL="1090613" lvl="1" indent="-636588">
              <a:lnSpc>
                <a:spcPct val="90000"/>
              </a:lnSpc>
              <a:buClr>
                <a:srgbClr val="FFC000"/>
              </a:buClr>
              <a:buSzPct val="100000"/>
              <a:buFont typeface="Arial" charset="0"/>
              <a:buChar char="•"/>
            </a:pPr>
            <a:r>
              <a:rPr lang="en-US">
                <a:latin typeface="Arial" charset="0"/>
              </a:rPr>
              <a:t>Alterations or updates to the original CSV file format downloaded from the Network will cause the CSV to fail during the upload process.</a:t>
            </a:r>
          </a:p>
          <a:p>
            <a:pPr marL="1090613" lvl="1" indent="-636588">
              <a:lnSpc>
                <a:spcPct val="90000"/>
              </a:lnSpc>
              <a:buClr>
                <a:srgbClr val="FFC000"/>
              </a:buClr>
              <a:buSzPct val="100000"/>
              <a:buFont typeface="Arial" charset="0"/>
              <a:buChar char="•"/>
            </a:pPr>
            <a:r>
              <a:rPr lang="en-US">
                <a:latin typeface="Arial" charset="0"/>
              </a:rPr>
              <a:t>You must keep the CSV file you download in its native format.  </a:t>
            </a:r>
          </a:p>
          <a:p>
            <a:pPr marL="1090613" lvl="1" indent="-636588">
              <a:lnSpc>
                <a:spcPct val="90000"/>
              </a:lnSpc>
              <a:buClr>
                <a:srgbClr val="FFC000"/>
              </a:buClr>
              <a:buSzPct val="100000"/>
              <a:buFont typeface="Arial" charset="0"/>
              <a:buChar char="•"/>
            </a:pPr>
            <a:r>
              <a:rPr lang="en-US">
                <a:latin typeface="Arial" charset="0"/>
              </a:rPr>
              <a:t>Do not convert to an Excel file, save as a workbook, add macros, delete/add columns or edit the column names in any way.</a:t>
            </a:r>
          </a:p>
          <a:p>
            <a:pPr marL="396875">
              <a:lnSpc>
                <a:spcPct val="90000"/>
              </a:lnSpc>
              <a:buClr>
                <a:srgbClr val="92D050"/>
              </a:buClr>
              <a:buSzPct val="100000"/>
            </a:pPr>
            <a:r>
              <a:rPr lang="en-US">
                <a:latin typeface="Arial" charset="0"/>
              </a:rPr>
              <a:t>The application Ron’s editor is an example of a CSV File editor.</a:t>
            </a:r>
          </a:p>
          <a:p>
            <a:pPr marL="1090613" lvl="1" indent="-636588">
              <a:lnSpc>
                <a:spcPct val="90000"/>
              </a:lnSpc>
              <a:buClr>
                <a:srgbClr val="FFC000"/>
              </a:buClr>
              <a:buSzPct val="100000"/>
              <a:buFont typeface="Arial" charset="0"/>
              <a:buChar char="•"/>
            </a:pPr>
            <a:r>
              <a:rPr lang="en-US">
                <a:latin typeface="Arial" charset="0"/>
              </a:rPr>
              <a:t>You can download a free trial at: </a:t>
            </a:r>
            <a:r>
              <a:rPr lang="en-US" u="sng">
                <a:hlinkClick r:id="rId3"/>
              </a:rPr>
              <a:t>http://www.ronsplace.eu/Products/RonsEditor?utm_source=killink</a:t>
            </a:r>
            <a:endParaRPr lang="en-US">
              <a:latin typeface="Arial" charset="0"/>
            </a:endParaRPr>
          </a:p>
          <a:p>
            <a:pPr marL="1090613" lvl="1" indent="-636588">
              <a:lnSpc>
                <a:spcPct val="90000"/>
              </a:lnSpc>
              <a:buClr>
                <a:srgbClr val="FFC000"/>
              </a:buClr>
              <a:buSzPct val="100000"/>
              <a:buFont typeface="Arial" charset="0"/>
              <a:buChar char="•"/>
            </a:pPr>
            <a:r>
              <a:rPr lang="en-US">
                <a:latin typeface="Arial" charset="0"/>
              </a:rPr>
              <a:t>Note that this is not an Ariba software and is not supported by Ariba.</a:t>
            </a:r>
          </a:p>
          <a:p>
            <a:pPr marL="342900" lvl="1" indent="-342900">
              <a:buFont typeface="Arial" panose="020B0604020202020204" pitchFamily="34" charset="0"/>
              <a:buChar char="•"/>
            </a:pPr>
            <a:endParaRPr lang="en-US"/>
          </a:p>
        </p:txBody>
      </p:sp>
    </p:spTree>
    <p:extLst>
      <p:ext uri="{BB962C8B-B14F-4D97-AF65-F5344CB8AC3E}">
        <p14:creationId xmlns:p14="http://schemas.microsoft.com/office/powerpoint/2010/main" val="29523076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CSV template details</a:t>
            </a:r>
          </a:p>
        </p:txBody>
      </p:sp>
      <p:pic>
        <p:nvPicPr>
          <p:cNvPr id="7" name="Picture Placeholder 6"/>
          <p:cNvPicPr>
            <a:picLocks noGrp="1" noChangeAspect="1"/>
          </p:cNvPicPr>
          <p:nvPr>
            <p:ph type="pic" sz="quarter" idx="11"/>
          </p:nvPr>
        </p:nvPicPr>
        <p:blipFill rotWithShape="1">
          <a:blip r:embed="rId3" cstate="screen">
            <a:extLst>
              <a:ext uri="{28A0092B-C50C-407E-A947-70E740481C1C}">
                <a14:useLocalDpi xmlns:a14="http://schemas.microsoft.com/office/drawing/2010/main" val="0"/>
              </a:ext>
            </a:extLst>
          </a:blip>
          <a:srcRect/>
          <a:stretch/>
        </p:blipFill>
        <p:spPr>
          <a:prstGeom prst="rect">
            <a:avLst/>
          </a:prstGeom>
        </p:spPr>
      </p:pic>
    </p:spTree>
    <p:extLst>
      <p:ext uri="{BB962C8B-B14F-4D97-AF65-F5344CB8AC3E}">
        <p14:creationId xmlns:p14="http://schemas.microsoft.com/office/powerpoint/2010/main" val="2500393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296" y="503883"/>
            <a:ext cx="11183887" cy="1107740"/>
          </a:xfrm>
        </p:spPr>
        <p:txBody>
          <a:bodyPr/>
          <a:lstStyle/>
          <a:p>
            <a:br>
              <a:rPr lang="en-US"/>
            </a:br>
            <a:r>
              <a:rPr lang="en-US"/>
              <a:t>CSV Sample / Field Mapping</a:t>
            </a:r>
            <a:br>
              <a:rPr lang="en-US"/>
            </a:br>
            <a:endParaRPr lang="en-US" b="0"/>
          </a:p>
        </p:txBody>
      </p:sp>
      <p:sp>
        <p:nvSpPr>
          <p:cNvPr id="3" name="Text Placeholder 2"/>
          <p:cNvSpPr>
            <a:spLocks noGrp="1"/>
          </p:cNvSpPr>
          <p:nvPr>
            <p:ph type="body" sz="quarter" idx="10"/>
          </p:nvPr>
        </p:nvSpPr>
        <p:spPr>
          <a:xfrm>
            <a:off x="882556" y="1442876"/>
            <a:ext cx="10985308" cy="4967457"/>
          </a:xfrm>
        </p:spPr>
        <p:txBody>
          <a:bodyPr>
            <a:normAutofit/>
          </a:bodyPr>
          <a:lstStyle/>
          <a:p>
            <a:pPr marL="342900" lvl="1" indent="-342900">
              <a:buFont typeface="Arial" panose="020B0604020202020204" pitchFamily="34" charset="0"/>
              <a:buChar char="•"/>
            </a:pPr>
            <a:r>
              <a:rPr lang="en-US">
                <a:latin typeface="Arial" charset="0"/>
                <a:cs typeface="Arial" charset="0"/>
              </a:rPr>
              <a:t>The embedded CSV sample template provides: </a:t>
            </a:r>
          </a:p>
          <a:p>
            <a:pPr marL="0" lvl="2" indent="0">
              <a:buNone/>
            </a:pPr>
            <a:r>
              <a:rPr lang="en-US">
                <a:latin typeface="Arial" charset="0"/>
                <a:cs typeface="Arial" charset="0"/>
              </a:rPr>
              <a:t>      Data sample of valid CSV invoices processed successfully by the Customer.</a:t>
            </a:r>
          </a:p>
          <a:p>
            <a:pPr marL="457200" lvl="2" indent="0">
              <a:buNone/>
            </a:pPr>
            <a:endParaRPr lang="en-US">
              <a:latin typeface="Arial" charset="0"/>
              <a:cs typeface="Arial" charset="0"/>
            </a:endParaRPr>
          </a:p>
          <a:p>
            <a:pPr lvl="1"/>
            <a:endParaRPr lang="en-US">
              <a:latin typeface="Arial" charset="0"/>
              <a:cs typeface="Arial" charset="0"/>
            </a:endParaRPr>
          </a:p>
          <a:p>
            <a:pPr marL="342900" lvl="1" indent="-342900">
              <a:buFont typeface="Arial" panose="020B0604020202020204" pitchFamily="34" charset="0"/>
              <a:buChar char="•"/>
            </a:pPr>
            <a:r>
              <a:rPr lang="en-US">
                <a:latin typeface="Arial" charset="0"/>
                <a:cs typeface="Arial" charset="0"/>
              </a:rPr>
              <a:t>The embedded field overview provides:</a:t>
            </a:r>
          </a:p>
          <a:p>
            <a:pPr marL="0" lvl="2" indent="0">
              <a:buNone/>
            </a:pPr>
            <a:r>
              <a:rPr lang="en-US">
                <a:latin typeface="Arial" charset="0"/>
                <a:cs typeface="Arial" charset="0"/>
              </a:rPr>
              <a:t>      Mapping information on field content and requirements.</a:t>
            </a:r>
          </a:p>
          <a:p>
            <a:pPr marL="0" lvl="2" indent="0">
              <a:buNone/>
            </a:pPr>
            <a:endParaRPr lang="en-US">
              <a:latin typeface="Arial" charset="0"/>
              <a:cs typeface="Arial" charset="0"/>
            </a:endParaRPr>
          </a:p>
          <a:p>
            <a:pPr lvl="1"/>
            <a:endParaRPr lang="en-US">
              <a:latin typeface="Arial" charset="0"/>
              <a:cs typeface="Arial" charset="0"/>
            </a:endParaRPr>
          </a:p>
          <a:p>
            <a:pPr marL="342900" lvl="1" indent="-342900">
              <a:buFont typeface="Arial" panose="020B0604020202020204" pitchFamily="34" charset="0"/>
              <a:buChar char="•"/>
            </a:pPr>
            <a:r>
              <a:rPr lang="en-US">
                <a:latin typeface="Arial" charset="0"/>
                <a:cs typeface="Arial" charset="0"/>
              </a:rPr>
              <a:t>For accounting and payment questions:</a:t>
            </a:r>
          </a:p>
          <a:p>
            <a:pPr marL="0" lvl="1" indent="0">
              <a:buNone/>
            </a:pPr>
            <a:r>
              <a:rPr lang="en-GB">
                <a:latin typeface="Arial" charset="0"/>
                <a:cs typeface="Arial" charset="0"/>
              </a:rPr>
              <a:t>     Contact Ericsson : </a:t>
            </a:r>
            <a:r>
              <a:rPr lang="en-US">
                <a:hlinkClick r:id="rId3"/>
              </a:rPr>
              <a:t>https://www.ericsson.com/en</a:t>
            </a:r>
            <a:endParaRPr lang="en-US"/>
          </a:p>
          <a:p>
            <a:pPr marL="0" lvl="1" indent="0">
              <a:buNone/>
            </a:pPr>
            <a:endParaRPr lang="en-US">
              <a:latin typeface="Arial" charset="0"/>
              <a:cs typeface="Arial" charset="0"/>
            </a:endParaRPr>
          </a:p>
          <a:p>
            <a:pPr marL="342900" lvl="1" indent="-342900">
              <a:buFont typeface="Arial" panose="020B0604020202020204" pitchFamily="34" charset="0"/>
              <a:buChar char="•"/>
            </a:pPr>
            <a:r>
              <a:rPr lang="en-US">
                <a:latin typeface="Arial" charset="0"/>
                <a:cs typeface="Arial" charset="0"/>
              </a:rPr>
              <a:t>For CSV upload related questions or errors:</a:t>
            </a:r>
          </a:p>
          <a:p>
            <a:pPr marL="0" lvl="2" indent="0">
              <a:buNone/>
            </a:pPr>
            <a:r>
              <a:rPr lang="en-US">
                <a:latin typeface="Arial" charset="0"/>
                <a:cs typeface="Arial" charset="0"/>
              </a:rPr>
              <a:t>      Contact Ariba Technical Support</a:t>
            </a:r>
            <a:endParaRPr lang="en-US">
              <a:solidFill>
                <a:srgbClr val="FF0000"/>
              </a:solidFill>
              <a:latin typeface="Arial" charset="0"/>
              <a:cs typeface="Arial" charset="0"/>
            </a:endParaRPr>
          </a:p>
        </p:txBody>
      </p:sp>
      <p:graphicFrame>
        <p:nvGraphicFramePr>
          <p:cNvPr id="5" name="Object 4">
            <a:extLst>
              <a:ext uri="{FF2B5EF4-FFF2-40B4-BE49-F238E27FC236}">
                <a16:creationId xmlns:a16="http://schemas.microsoft.com/office/drawing/2014/main" id="{565681E8-D920-6FC4-2575-AB4B1C170566}"/>
              </a:ext>
            </a:extLst>
          </p:cNvPr>
          <p:cNvGraphicFramePr>
            <a:graphicFrameLocks noChangeAspect="1"/>
          </p:cNvGraphicFramePr>
          <p:nvPr>
            <p:extLst>
              <p:ext uri="{D42A27DB-BD31-4B8C-83A1-F6EECF244321}">
                <p14:modId xmlns:p14="http://schemas.microsoft.com/office/powerpoint/2010/main" val="233442977"/>
              </p:ext>
            </p:extLst>
          </p:nvPr>
        </p:nvGraphicFramePr>
        <p:xfrm>
          <a:off x="3200401" y="3429000"/>
          <a:ext cx="2026508" cy="849700"/>
        </p:xfrm>
        <a:graphic>
          <a:graphicData uri="http://schemas.openxmlformats.org/presentationml/2006/ole">
            <mc:AlternateContent xmlns:mc="http://schemas.openxmlformats.org/markup-compatibility/2006">
              <mc:Choice xmlns:v="urn:schemas-microsoft-com:vml" Requires="v">
                <p:oleObj name="Packager Shell Object" showAsIcon="1" r:id="rId4" imgW="1048680" imgH="478800" progId="Package">
                  <p:embed/>
                </p:oleObj>
              </mc:Choice>
              <mc:Fallback>
                <p:oleObj name="Packager Shell Object" showAsIcon="1" r:id="rId4" imgW="1048680" imgH="478800" progId="Package">
                  <p:embed/>
                  <p:pic>
                    <p:nvPicPr>
                      <p:cNvPr id="5" name="Object 4">
                        <a:extLst>
                          <a:ext uri="{FF2B5EF4-FFF2-40B4-BE49-F238E27FC236}">
                            <a16:creationId xmlns:a16="http://schemas.microsoft.com/office/drawing/2014/main" id="{565681E8-D920-6FC4-2575-AB4B1C170566}"/>
                          </a:ext>
                        </a:extLst>
                      </p:cNvPr>
                      <p:cNvPicPr/>
                      <p:nvPr/>
                    </p:nvPicPr>
                    <p:blipFill>
                      <a:blip r:embed="rId5"/>
                      <a:stretch>
                        <a:fillRect/>
                      </a:stretch>
                    </p:blipFill>
                    <p:spPr>
                      <a:xfrm>
                        <a:off x="3200401" y="3429000"/>
                        <a:ext cx="2026508" cy="84970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C7FCDD9F-592C-5DA3-EB63-5E093D7107AF}"/>
              </a:ext>
            </a:extLst>
          </p:cNvPr>
          <p:cNvGraphicFramePr>
            <a:graphicFrameLocks noChangeAspect="1"/>
          </p:cNvGraphicFramePr>
          <p:nvPr>
            <p:extLst>
              <p:ext uri="{D42A27DB-BD31-4B8C-83A1-F6EECF244321}">
                <p14:modId xmlns:p14="http://schemas.microsoft.com/office/powerpoint/2010/main" val="2626961455"/>
              </p:ext>
            </p:extLst>
          </p:nvPr>
        </p:nvGraphicFramePr>
        <p:xfrm>
          <a:off x="3200401" y="2134549"/>
          <a:ext cx="914400" cy="771525"/>
        </p:xfrm>
        <a:graphic>
          <a:graphicData uri="http://schemas.openxmlformats.org/presentationml/2006/ole">
            <mc:AlternateContent xmlns:mc="http://schemas.openxmlformats.org/markup-compatibility/2006">
              <mc:Choice xmlns:v="urn:schemas-microsoft-com:vml" Requires="v">
                <p:oleObj name="Macro-Enabled Worksheet" showAsIcon="1" r:id="rId6" imgW="914400" imgH="771525" progId="Excel.SheetMacroEnabled.12">
                  <p:embed/>
                </p:oleObj>
              </mc:Choice>
              <mc:Fallback>
                <p:oleObj name="Macro-Enabled Worksheet" showAsIcon="1" r:id="rId6" imgW="914400" imgH="771525" progId="Excel.SheetMacroEnabled.12">
                  <p:embed/>
                  <p:pic>
                    <p:nvPicPr>
                      <p:cNvPr id="0" name=""/>
                      <p:cNvPicPr/>
                      <p:nvPr/>
                    </p:nvPicPr>
                    <p:blipFill>
                      <a:blip r:embed="rId7"/>
                      <a:stretch>
                        <a:fillRect/>
                      </a:stretch>
                    </p:blipFill>
                    <p:spPr>
                      <a:xfrm>
                        <a:off x="3200401" y="2134549"/>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62967686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CSV template use</a:t>
            </a:r>
          </a:p>
        </p:txBody>
      </p:sp>
      <p:pic>
        <p:nvPicPr>
          <p:cNvPr id="7" name="Picture Placeholder 6"/>
          <p:cNvPicPr>
            <a:picLocks noGrp="1" noChangeAspect="1"/>
          </p:cNvPicPr>
          <p:nvPr>
            <p:ph type="pic" sz="quarter" idx="11"/>
          </p:nvPr>
        </p:nvPicPr>
        <p:blipFill rotWithShape="1">
          <a:blip r:embed="rId3" cstate="screen">
            <a:extLst>
              <a:ext uri="{28A0092B-C50C-407E-A947-70E740481C1C}">
                <a14:useLocalDpi xmlns:a14="http://schemas.microsoft.com/office/drawing/2010/main" val="0"/>
              </a:ext>
            </a:extLst>
          </a:blip>
          <a:srcRect/>
          <a:stretch/>
        </p:blipFill>
        <p:spPr>
          <a:prstGeom prst="rect">
            <a:avLst/>
          </a:prstGeom>
        </p:spPr>
      </p:pic>
    </p:spTree>
    <p:extLst>
      <p:ext uri="{BB962C8B-B14F-4D97-AF65-F5344CB8AC3E}">
        <p14:creationId xmlns:p14="http://schemas.microsoft.com/office/powerpoint/2010/main" val="4213687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361B20FA-18C2-4AA8-BBB9-B4C275968BAC}"/>
              </a:ext>
            </a:extLst>
          </p:cNvPr>
          <p:cNvSpPr txBox="1">
            <a:spLocks/>
          </p:cNvSpPr>
          <p:nvPr/>
        </p:nvSpPr>
        <p:spPr bwMode="gray">
          <a:xfrm>
            <a:off x="324000" y="324075"/>
            <a:ext cx="11545200" cy="756175"/>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GB"/>
              <a:t>Downloading the CSV Template</a:t>
            </a:r>
            <a:endParaRPr lang="en-US"/>
          </a:p>
        </p:txBody>
      </p:sp>
      <p:sp>
        <p:nvSpPr>
          <p:cNvPr id="32" name="Text Placeholder 3">
            <a:extLst>
              <a:ext uri="{FF2B5EF4-FFF2-40B4-BE49-F238E27FC236}">
                <a16:creationId xmlns:a16="http://schemas.microsoft.com/office/drawing/2014/main" id="{AD8540B9-741F-4D3F-B1A7-D8FA5EBEF0DD}"/>
              </a:ext>
            </a:extLst>
          </p:cNvPr>
          <p:cNvSpPr>
            <a:spLocks noGrp="1"/>
          </p:cNvSpPr>
          <p:nvPr>
            <p:ph type="body" sz="quarter" idx="11"/>
          </p:nvPr>
        </p:nvSpPr>
        <p:spPr>
          <a:xfrm>
            <a:off x="323850" y="1690688"/>
            <a:ext cx="7150100" cy="4391025"/>
          </a:xfrm>
        </p:spPr>
        <p:txBody>
          <a:bodyPr/>
          <a:lstStyle/>
          <a:p>
            <a:pPr marL="342900" indent="-342900">
              <a:buClr>
                <a:srgbClr val="FDB913"/>
              </a:buClr>
              <a:buFont typeface="Arial" panose="020B0604020202020204" pitchFamily="34" charset="0"/>
              <a:buChar char="•"/>
            </a:pPr>
            <a:r>
              <a:rPr lang="en-US" b="0"/>
              <a:t>From the Home Page of your production AN account, Click the </a:t>
            </a:r>
            <a:r>
              <a:rPr lang="en-US"/>
              <a:t>Company Settings</a:t>
            </a:r>
            <a:r>
              <a:rPr lang="en-US" b="0"/>
              <a:t> tab.</a:t>
            </a:r>
          </a:p>
          <a:p>
            <a:pPr marL="342900" indent="-342900">
              <a:buClr>
                <a:srgbClr val="FDB913"/>
              </a:buClr>
              <a:buFont typeface="Arial" panose="020B0604020202020204" pitchFamily="34" charset="0"/>
              <a:buChar char="•"/>
            </a:pPr>
            <a:r>
              <a:rPr lang="en-US" b="0"/>
              <a:t> Click </a:t>
            </a:r>
            <a:r>
              <a:rPr lang="en-US"/>
              <a:t>Customer Relationships</a:t>
            </a:r>
            <a:r>
              <a:rPr lang="en-US" b="0"/>
              <a:t>.</a:t>
            </a:r>
          </a:p>
          <a:p>
            <a:pPr marL="342900" indent="-342900">
              <a:buClr>
                <a:srgbClr val="FDB913"/>
              </a:buClr>
              <a:buFont typeface="Arial" panose="020B0604020202020204" pitchFamily="34" charset="0"/>
              <a:buChar char="•"/>
            </a:pPr>
            <a:r>
              <a:rPr lang="en-US" b="0"/>
              <a:t>AN will display a list of all customers that you have a    relationship with on the Ariba Network.</a:t>
            </a:r>
          </a:p>
          <a:p>
            <a:pPr marL="342900" indent="-342900">
              <a:buClr>
                <a:srgbClr val="FDB913"/>
              </a:buClr>
              <a:buFont typeface="Arial" panose="020B0604020202020204" pitchFamily="34" charset="0"/>
              <a:buChar char="•"/>
            </a:pPr>
            <a:r>
              <a:rPr lang="en-US" b="0"/>
              <a:t>Click on </a:t>
            </a:r>
            <a:r>
              <a:rPr lang="en-GB">
                <a:latin typeface="Arial" charset="0"/>
                <a:cs typeface="Arial" charset="0"/>
              </a:rPr>
              <a:t>Ericsson </a:t>
            </a:r>
            <a:r>
              <a:rPr lang="en-US" b="0"/>
              <a:t>link within your list.</a:t>
            </a:r>
          </a:p>
        </p:txBody>
      </p:sp>
      <p:cxnSp>
        <p:nvCxnSpPr>
          <p:cNvPr id="34" name="Straight Arrow Connector 33">
            <a:extLst>
              <a:ext uri="{FF2B5EF4-FFF2-40B4-BE49-F238E27FC236}">
                <a16:creationId xmlns:a16="http://schemas.microsoft.com/office/drawing/2014/main" id="{BA8A89D5-07C6-4438-ABF6-DD06DDF1422F}"/>
              </a:ext>
            </a:extLst>
          </p:cNvPr>
          <p:cNvCxnSpPr>
            <a:cxnSpLocks/>
          </p:cNvCxnSpPr>
          <p:nvPr/>
        </p:nvCxnSpPr>
        <p:spPr>
          <a:xfrm>
            <a:off x="4076073" y="2610992"/>
            <a:ext cx="4043029" cy="15129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4A61640-6BF0-9CF7-2A56-FC44D7357A1C}"/>
              </a:ext>
            </a:extLst>
          </p:cNvPr>
          <p:cNvPicPr>
            <a:picLocks noChangeAspect="1"/>
          </p:cNvPicPr>
          <p:nvPr/>
        </p:nvPicPr>
        <p:blipFill>
          <a:blip r:embed="rId3"/>
          <a:stretch>
            <a:fillRect/>
          </a:stretch>
        </p:blipFill>
        <p:spPr>
          <a:xfrm>
            <a:off x="323850" y="5087340"/>
            <a:ext cx="11293584" cy="997001"/>
          </a:xfrm>
          <a:prstGeom prst="rect">
            <a:avLst/>
          </a:prstGeom>
        </p:spPr>
      </p:pic>
      <p:pic>
        <p:nvPicPr>
          <p:cNvPr id="7" name="Picture 6">
            <a:extLst>
              <a:ext uri="{FF2B5EF4-FFF2-40B4-BE49-F238E27FC236}">
                <a16:creationId xmlns:a16="http://schemas.microsoft.com/office/drawing/2014/main" id="{41248BDF-8DE1-5AD7-7714-5478777FE08F}"/>
              </a:ext>
            </a:extLst>
          </p:cNvPr>
          <p:cNvPicPr>
            <a:picLocks noChangeAspect="1"/>
          </p:cNvPicPr>
          <p:nvPr/>
        </p:nvPicPr>
        <p:blipFill>
          <a:blip r:embed="rId4"/>
          <a:stretch>
            <a:fillRect/>
          </a:stretch>
        </p:blipFill>
        <p:spPr>
          <a:xfrm>
            <a:off x="8119103" y="641131"/>
            <a:ext cx="3498332" cy="3594538"/>
          </a:xfrm>
          <a:prstGeom prst="rect">
            <a:avLst/>
          </a:prstGeom>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Downloading the CSV Template (continued)</a:t>
            </a:r>
          </a:p>
        </p:txBody>
      </p:sp>
      <p:sp>
        <p:nvSpPr>
          <p:cNvPr id="11" name="Text Placeholder 3">
            <a:extLst>
              <a:ext uri="{FF2B5EF4-FFF2-40B4-BE49-F238E27FC236}">
                <a16:creationId xmlns:a16="http://schemas.microsoft.com/office/drawing/2014/main" id="{B6B7EB98-C82B-433B-A83E-C38EED9D25D9}"/>
              </a:ext>
            </a:extLst>
          </p:cNvPr>
          <p:cNvSpPr>
            <a:spLocks noGrp="1"/>
          </p:cNvSpPr>
          <p:nvPr>
            <p:ph type="body" sz="quarter" idx="11"/>
          </p:nvPr>
        </p:nvSpPr>
        <p:spPr>
          <a:xfrm>
            <a:off x="323851" y="1692275"/>
            <a:ext cx="3848756" cy="4391025"/>
          </a:xfrm>
        </p:spPr>
        <p:txBody>
          <a:bodyPr/>
          <a:lstStyle/>
          <a:p>
            <a:pPr marL="342900" indent="-342900">
              <a:buClr>
                <a:srgbClr val="FFC000"/>
              </a:buClr>
              <a:buFont typeface="Arial" panose="020B0604020202020204" pitchFamily="34" charset="0"/>
              <a:buChar char="•"/>
            </a:pPr>
            <a:r>
              <a:rPr lang="en-US" sz="1800" b="0"/>
              <a:t>Click the </a:t>
            </a:r>
            <a:r>
              <a:rPr lang="en-US" sz="1800"/>
              <a:t>Download CSV Invoice Template </a:t>
            </a:r>
            <a:r>
              <a:rPr lang="en-US" sz="1800" b="0"/>
              <a:t>button. You will be prompted to Open or Save the file.  </a:t>
            </a:r>
          </a:p>
          <a:p>
            <a:pPr marL="342900" indent="-342900">
              <a:buClr>
                <a:srgbClr val="FFC000"/>
              </a:buClr>
              <a:buFont typeface="Arial" panose="020B0604020202020204" pitchFamily="34" charset="0"/>
              <a:buChar char="•"/>
            </a:pPr>
            <a:r>
              <a:rPr lang="en-US" sz="1800" b="0"/>
              <a:t>Save the file to your local hard drive.</a:t>
            </a:r>
          </a:p>
          <a:p>
            <a:pPr marL="342900" indent="-342900">
              <a:buClr>
                <a:srgbClr val="FFC000"/>
              </a:buClr>
              <a:buFont typeface="Arial" panose="020B0604020202020204" pitchFamily="34" charset="0"/>
              <a:buChar char="•"/>
            </a:pPr>
            <a:r>
              <a:rPr lang="en-US" sz="1800" b="0"/>
              <a:t>Once you are finished saving the template file, click the </a:t>
            </a:r>
            <a:r>
              <a:rPr lang="en-US" sz="1800"/>
              <a:t>Done</a:t>
            </a:r>
            <a:r>
              <a:rPr lang="en-US" sz="1800" b="0"/>
              <a:t> button to exit this section.</a:t>
            </a:r>
          </a:p>
          <a:p>
            <a:pPr marL="342900" indent="-342900">
              <a:buClr>
                <a:srgbClr val="FFC000"/>
              </a:buClr>
              <a:buFont typeface="Arial" panose="020B0604020202020204" pitchFamily="34" charset="0"/>
              <a:buChar char="•"/>
            </a:pPr>
            <a:r>
              <a:rPr lang="en-US" sz="1800" b="0"/>
              <a:t>You will be back at your </a:t>
            </a:r>
            <a:r>
              <a:rPr lang="en-US" sz="1800"/>
              <a:t>Customer Relationship </a:t>
            </a:r>
            <a:r>
              <a:rPr lang="en-US" sz="1800" b="0"/>
              <a:t>page.</a:t>
            </a:r>
          </a:p>
          <a:p>
            <a:endParaRPr lang="en-US"/>
          </a:p>
        </p:txBody>
      </p:sp>
      <p:pic>
        <p:nvPicPr>
          <p:cNvPr id="12" name="Picture 11">
            <a:extLst>
              <a:ext uri="{FF2B5EF4-FFF2-40B4-BE49-F238E27FC236}">
                <a16:creationId xmlns:a16="http://schemas.microsoft.com/office/drawing/2014/main" id="{510FA940-D4E7-4889-BAE7-49BEDDABA9D5}"/>
              </a:ext>
            </a:extLst>
          </p:cNvPr>
          <p:cNvPicPr>
            <a:picLocks noChangeAspect="1"/>
          </p:cNvPicPr>
          <p:nvPr/>
        </p:nvPicPr>
        <p:blipFill>
          <a:blip r:embed="rId3"/>
          <a:stretch>
            <a:fillRect/>
          </a:stretch>
        </p:blipFill>
        <p:spPr>
          <a:xfrm>
            <a:off x="4393325" y="1556989"/>
            <a:ext cx="7693126" cy="4036209"/>
          </a:xfrm>
          <a:prstGeom prst="rect">
            <a:avLst/>
          </a:prstGeom>
        </p:spPr>
      </p:pic>
      <p:pic>
        <p:nvPicPr>
          <p:cNvPr id="13" name="Picture 12">
            <a:extLst>
              <a:ext uri="{FF2B5EF4-FFF2-40B4-BE49-F238E27FC236}">
                <a16:creationId xmlns:a16="http://schemas.microsoft.com/office/drawing/2014/main" id="{E61D694D-DE35-4513-B8E6-D58DCE38CA97}"/>
              </a:ext>
            </a:extLst>
          </p:cNvPr>
          <p:cNvPicPr>
            <a:picLocks noChangeAspect="1"/>
          </p:cNvPicPr>
          <p:nvPr/>
        </p:nvPicPr>
        <p:blipFill>
          <a:blip r:embed="rId4"/>
          <a:stretch>
            <a:fillRect/>
          </a:stretch>
        </p:blipFill>
        <p:spPr>
          <a:xfrm>
            <a:off x="9693428" y="5614219"/>
            <a:ext cx="2266950" cy="838200"/>
          </a:xfrm>
          <a:prstGeom prst="rect">
            <a:avLst/>
          </a:prstGeom>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Populate the CSV Invoice Template</a:t>
            </a:r>
          </a:p>
        </p:txBody>
      </p:sp>
      <p:sp>
        <p:nvSpPr>
          <p:cNvPr id="4" name="Text Placeholder 3"/>
          <p:cNvSpPr>
            <a:spLocks noGrp="1"/>
          </p:cNvSpPr>
          <p:nvPr>
            <p:ph type="body" sz="quarter" idx="11"/>
          </p:nvPr>
        </p:nvSpPr>
        <p:spPr>
          <a:xfrm>
            <a:off x="325336" y="1692000"/>
            <a:ext cx="4786530" cy="4685289"/>
          </a:xfrm>
        </p:spPr>
        <p:txBody>
          <a:bodyPr/>
          <a:lstStyle/>
          <a:p>
            <a:pPr marL="285693" indent="-285693">
              <a:buClr>
                <a:srgbClr val="FDB913"/>
              </a:buClr>
              <a:buFont typeface="Arial" panose="020B0604020202020204" pitchFamily="34" charset="0"/>
              <a:buChar char="•"/>
            </a:pPr>
            <a:r>
              <a:rPr lang="en-US" sz="1400"/>
              <a:t>Populate each available invoice field as appropriate – starting in </a:t>
            </a:r>
            <a:r>
              <a:rPr lang="en-US" sz="1400" u="sng"/>
              <a:t>Row 3, Cell A</a:t>
            </a:r>
            <a:endParaRPr lang="en-US" sz="1400"/>
          </a:p>
          <a:p>
            <a:pPr marL="285693" indent="-285693">
              <a:buClr>
                <a:srgbClr val="FDB913"/>
              </a:buClr>
              <a:buFont typeface="Arial" panose="020B0604020202020204" pitchFamily="34" charset="0"/>
              <a:buChar char="•"/>
            </a:pPr>
            <a:r>
              <a:rPr lang="en-US" sz="1400"/>
              <a:t>Note that . Rows 1 and 2 are CSV File information rows and cannot be removed or modified in any way. If these fields are changed or removed, the file will fail at upload.</a:t>
            </a:r>
          </a:p>
          <a:p>
            <a:pPr marL="285693" indent="-285693">
              <a:buClr>
                <a:srgbClr val="FDB913"/>
              </a:buClr>
              <a:buFont typeface="Arial" panose="020B0604020202020204" pitchFamily="34" charset="0"/>
              <a:buChar char="•"/>
            </a:pPr>
            <a:r>
              <a:rPr lang="en-US" sz="1400"/>
              <a:t>To populate value for each field select that cell, right click and chose option ‘Edit with Edit Panel.</a:t>
            </a:r>
          </a:p>
          <a:p>
            <a:pPr marL="285693" indent="-285693">
              <a:buClr>
                <a:srgbClr val="FDB913"/>
              </a:buClr>
              <a:buFont typeface="Arial" panose="020B0604020202020204" pitchFamily="34" charset="0"/>
              <a:buChar char="•"/>
            </a:pPr>
            <a:r>
              <a:rPr lang="en-US" sz="1400"/>
              <a:t>When you have completed populating all fields for your particular invoice, Save the file to your local drive.</a:t>
            </a:r>
          </a:p>
          <a:p>
            <a:endParaRPr lang="en-US"/>
          </a:p>
        </p:txBody>
      </p:sp>
      <p:pic>
        <p:nvPicPr>
          <p:cNvPr id="6" name="Picture 5"/>
          <p:cNvPicPr>
            <a:picLocks noChangeAspect="1"/>
          </p:cNvPicPr>
          <p:nvPr/>
        </p:nvPicPr>
        <p:blipFill>
          <a:blip r:embed="rId3"/>
          <a:stretch>
            <a:fillRect/>
          </a:stretch>
        </p:blipFill>
        <p:spPr>
          <a:xfrm>
            <a:off x="6012431" y="1692000"/>
            <a:ext cx="4901642" cy="1706139"/>
          </a:xfrm>
          <a:prstGeom prst="rect">
            <a:avLst/>
          </a:prstGeom>
        </p:spPr>
      </p:pic>
      <p:pic>
        <p:nvPicPr>
          <p:cNvPr id="7" name="Picture 6"/>
          <p:cNvPicPr>
            <a:picLocks noChangeAspect="1"/>
          </p:cNvPicPr>
          <p:nvPr/>
        </p:nvPicPr>
        <p:blipFill>
          <a:blip r:embed="rId4"/>
          <a:stretch>
            <a:fillRect/>
          </a:stretch>
        </p:blipFill>
        <p:spPr>
          <a:xfrm>
            <a:off x="6002817" y="4163412"/>
            <a:ext cx="4901642" cy="2065513"/>
          </a:xfrm>
          <a:prstGeom prst="rect">
            <a:avLst/>
          </a:prstGeom>
        </p:spPr>
      </p:pic>
      <p:sp>
        <p:nvSpPr>
          <p:cNvPr id="9" name="AutoShape 8"/>
          <p:cNvSpPr>
            <a:spLocks/>
          </p:cNvSpPr>
          <p:nvPr/>
        </p:nvSpPr>
        <p:spPr bwMode="auto">
          <a:xfrm>
            <a:off x="8606428" y="1342872"/>
            <a:ext cx="1760815" cy="266638"/>
          </a:xfrm>
          <a:prstGeom prst="borderCallout1">
            <a:avLst>
              <a:gd name="adj1" fmla="val 58440"/>
              <a:gd name="adj2" fmla="val -217"/>
              <a:gd name="adj3" fmla="val 128569"/>
              <a:gd name="adj4" fmla="val -39130"/>
            </a:avLst>
          </a:prstGeom>
          <a:solidFill>
            <a:srgbClr val="FFFFCC"/>
          </a:solidFill>
          <a:ln w="9525" algn="ctr">
            <a:solidFill>
              <a:srgbClr val="FF0000"/>
            </a:solidFill>
            <a:miter lim="800000"/>
            <a:headEnd/>
            <a:tailEnd type="triangle" w="med" len="med"/>
          </a:ln>
        </p:spPr>
        <p:txBody>
          <a:bodyPr/>
          <a:lstStyle/>
          <a:p>
            <a:pPr marL="285693" indent="-285693">
              <a:spcBef>
                <a:spcPct val="20000"/>
              </a:spcBef>
              <a:buClr>
                <a:schemeClr val="tx1"/>
              </a:buClr>
            </a:pPr>
            <a:r>
              <a:rPr lang="en-US" sz="1400"/>
              <a:t>Ron’s CSV Editor</a:t>
            </a:r>
          </a:p>
        </p:txBody>
      </p:sp>
      <p:sp>
        <p:nvSpPr>
          <p:cNvPr id="13" name="AutoShape 10"/>
          <p:cNvSpPr>
            <a:spLocks/>
          </p:cNvSpPr>
          <p:nvPr/>
        </p:nvSpPr>
        <p:spPr bwMode="auto">
          <a:xfrm>
            <a:off x="7694718" y="2488580"/>
            <a:ext cx="2939946" cy="245185"/>
          </a:xfrm>
          <a:prstGeom prst="borderCallout1">
            <a:avLst>
              <a:gd name="adj1" fmla="val 62765"/>
              <a:gd name="adj2" fmla="val -422"/>
              <a:gd name="adj3" fmla="val 182476"/>
              <a:gd name="adj4" fmla="val -28869"/>
            </a:avLst>
          </a:prstGeom>
          <a:solidFill>
            <a:srgbClr val="FFFFCC"/>
          </a:solidFill>
          <a:ln w="9525" algn="ctr">
            <a:solidFill>
              <a:srgbClr val="FF0000"/>
            </a:solidFill>
            <a:miter lim="800000"/>
            <a:headEnd/>
            <a:tailEnd type="triangle" w="med" len="med"/>
          </a:ln>
        </p:spPr>
        <p:txBody>
          <a:bodyPr/>
          <a:lstStyle/>
          <a:p>
            <a:pPr marL="285693" indent="-285693">
              <a:spcBef>
                <a:spcPct val="20000"/>
              </a:spcBef>
              <a:buClr>
                <a:schemeClr val="tx1"/>
              </a:buClr>
            </a:pPr>
            <a:r>
              <a:rPr lang="en-US" sz="1400"/>
              <a:t>Standard Rows – Do Not Change</a:t>
            </a:r>
          </a:p>
        </p:txBody>
      </p:sp>
      <p:sp>
        <p:nvSpPr>
          <p:cNvPr id="14" name="AutoShape 7"/>
          <p:cNvSpPr>
            <a:spLocks noChangeArrowheads="1"/>
          </p:cNvSpPr>
          <p:nvPr/>
        </p:nvSpPr>
        <p:spPr bwMode="auto">
          <a:xfrm>
            <a:off x="6002815" y="1692000"/>
            <a:ext cx="4901643" cy="598395"/>
          </a:xfrm>
          <a:prstGeom prst="roundRect">
            <a:avLst>
              <a:gd name="adj" fmla="val 16667"/>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5" name="AutoShape 9"/>
          <p:cNvSpPr>
            <a:spLocks noChangeArrowheads="1"/>
          </p:cNvSpPr>
          <p:nvPr/>
        </p:nvSpPr>
        <p:spPr bwMode="auto">
          <a:xfrm>
            <a:off x="6012431" y="2763456"/>
            <a:ext cx="4901642" cy="516207"/>
          </a:xfrm>
          <a:prstGeom prst="roundRect">
            <a:avLst>
              <a:gd name="adj" fmla="val 16667"/>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6" name="AutoShape 12"/>
          <p:cNvSpPr>
            <a:spLocks noChangeArrowheads="1"/>
          </p:cNvSpPr>
          <p:nvPr/>
        </p:nvSpPr>
        <p:spPr bwMode="auto">
          <a:xfrm>
            <a:off x="6295280" y="5152679"/>
            <a:ext cx="1206882" cy="211293"/>
          </a:xfrm>
          <a:prstGeom prst="roundRect">
            <a:avLst>
              <a:gd name="adj" fmla="val 16667"/>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 name="AutoShape 8"/>
          <p:cNvSpPr>
            <a:spLocks/>
          </p:cNvSpPr>
          <p:nvPr/>
        </p:nvSpPr>
        <p:spPr bwMode="auto">
          <a:xfrm>
            <a:off x="7965389" y="4482120"/>
            <a:ext cx="1755657" cy="249323"/>
          </a:xfrm>
          <a:prstGeom prst="borderCallout1">
            <a:avLst>
              <a:gd name="adj1" fmla="val 46752"/>
              <a:gd name="adj2" fmla="val -1460"/>
              <a:gd name="adj3" fmla="val 257736"/>
              <a:gd name="adj4" fmla="val -34396"/>
            </a:avLst>
          </a:prstGeom>
          <a:solidFill>
            <a:srgbClr val="FFFFCC"/>
          </a:solidFill>
          <a:ln w="9525" algn="ctr">
            <a:solidFill>
              <a:srgbClr val="FF0000"/>
            </a:solidFill>
            <a:miter lim="800000"/>
            <a:headEnd/>
            <a:tailEnd type="triangle" w="med" len="med"/>
          </a:ln>
        </p:spPr>
        <p:txBody>
          <a:bodyPr/>
          <a:lstStyle/>
          <a:p>
            <a:pPr marL="285693" indent="-285693">
              <a:spcBef>
                <a:spcPct val="20000"/>
              </a:spcBef>
              <a:buClr>
                <a:schemeClr val="tx1"/>
              </a:buClr>
            </a:pPr>
            <a:r>
              <a:rPr lang="en-US" sz="1400"/>
              <a:t>Begin Invoice Data</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Upload the CSV Invoice</a:t>
            </a:r>
          </a:p>
        </p:txBody>
      </p:sp>
      <p:sp>
        <p:nvSpPr>
          <p:cNvPr id="13" name="Text Placeholder 3">
            <a:extLst>
              <a:ext uri="{FF2B5EF4-FFF2-40B4-BE49-F238E27FC236}">
                <a16:creationId xmlns:a16="http://schemas.microsoft.com/office/drawing/2014/main" id="{A00AB458-B6F1-4A7F-AA59-0C6BBA74FA54}"/>
              </a:ext>
            </a:extLst>
          </p:cNvPr>
          <p:cNvSpPr>
            <a:spLocks noGrp="1"/>
          </p:cNvSpPr>
          <p:nvPr>
            <p:ph type="body" sz="quarter" idx="11"/>
          </p:nvPr>
        </p:nvSpPr>
        <p:spPr>
          <a:xfrm>
            <a:off x="333375" y="1233488"/>
            <a:ext cx="7148513" cy="4391025"/>
          </a:xfrm>
        </p:spPr>
        <p:txBody>
          <a:bodyPr/>
          <a:lstStyle/>
          <a:p>
            <a:pPr marL="285750" indent="-285750">
              <a:buClr>
                <a:srgbClr val="FDB913"/>
              </a:buClr>
              <a:buFont typeface="Arial" panose="020B0604020202020204" pitchFamily="34" charset="0"/>
              <a:buChar char="•"/>
            </a:pPr>
            <a:r>
              <a:rPr lang="en-US" sz="1400" b="0"/>
              <a:t>From the Home Page, locate the </a:t>
            </a:r>
            <a:r>
              <a:rPr lang="en-US" sz="1400"/>
              <a:t>CSV Documents </a:t>
            </a:r>
            <a:r>
              <a:rPr lang="en-US" sz="1400" b="0"/>
              <a:t>link on the right side of the page.</a:t>
            </a:r>
          </a:p>
          <a:p>
            <a:pPr marL="285750" indent="-285750">
              <a:buClr>
                <a:srgbClr val="FDB913"/>
              </a:buClr>
              <a:buFont typeface="Arial" panose="020B0604020202020204" pitchFamily="34" charset="0"/>
              <a:buChar char="•"/>
            </a:pPr>
            <a:r>
              <a:rPr lang="en-US" sz="1400" b="0"/>
              <a:t>Click </a:t>
            </a:r>
            <a:r>
              <a:rPr lang="en-US" sz="1400"/>
              <a:t>Invoice CSV</a:t>
            </a:r>
            <a:r>
              <a:rPr lang="en-US" sz="1400" b="0"/>
              <a:t>.</a:t>
            </a:r>
          </a:p>
          <a:p>
            <a:pPr marL="285750" indent="-285750">
              <a:buClr>
                <a:srgbClr val="FDB913"/>
              </a:buClr>
              <a:buFont typeface="Arial" panose="020B0604020202020204" pitchFamily="34" charset="0"/>
              <a:buChar char="•"/>
            </a:pPr>
            <a:r>
              <a:rPr lang="en-US" sz="1400" b="0"/>
              <a:t>You will see an </a:t>
            </a:r>
            <a:r>
              <a:rPr lang="en-US" sz="1400"/>
              <a:t>Import CSV Invoice </a:t>
            </a:r>
            <a:r>
              <a:rPr lang="en-US" sz="1400" b="0"/>
              <a:t>box.</a:t>
            </a:r>
          </a:p>
          <a:p>
            <a:pPr marL="285750" indent="-285750">
              <a:buClr>
                <a:srgbClr val="FDB913"/>
              </a:buClr>
              <a:buFont typeface="Arial" panose="020B0604020202020204" pitchFamily="34" charset="0"/>
              <a:buChar char="•"/>
            </a:pPr>
            <a:r>
              <a:rPr lang="en-US" sz="1400" b="0"/>
              <a:t>Ensure </a:t>
            </a:r>
            <a:r>
              <a:rPr lang="en-US" sz="1400"/>
              <a:t>Customer</a:t>
            </a:r>
            <a:r>
              <a:rPr lang="en-US" sz="1400" b="0"/>
              <a:t>  is selected in the </a:t>
            </a:r>
            <a:r>
              <a:rPr lang="en-US" sz="1400"/>
              <a:t>Customer</a:t>
            </a:r>
            <a:r>
              <a:rPr lang="en-US" sz="1400" b="0"/>
              <a:t> drop-down box.</a:t>
            </a:r>
          </a:p>
          <a:p>
            <a:pPr marL="285750" lvl="1" indent="-285750">
              <a:buClr>
                <a:srgbClr val="FDB913"/>
              </a:buClr>
              <a:buFont typeface="Arial" panose="020B0604020202020204" pitchFamily="34" charset="0"/>
              <a:buChar char="•"/>
            </a:pPr>
            <a:r>
              <a:rPr lang="en-US" sz="1400" b="1"/>
              <a:t>Note: </a:t>
            </a:r>
            <a:r>
              <a:rPr lang="en-US" sz="1400"/>
              <a:t>Each customer using the CSV Invoice method has a customized template.  You cannot use any other customer's template for Ericsson.</a:t>
            </a:r>
          </a:p>
          <a:p>
            <a:pPr marL="285750" indent="-285750">
              <a:buClr>
                <a:srgbClr val="FDB913"/>
              </a:buClr>
              <a:buFont typeface="Arial" panose="020B0604020202020204" pitchFamily="34" charset="0"/>
              <a:buChar char="•"/>
            </a:pPr>
            <a:r>
              <a:rPr lang="en-US" sz="1400" b="0"/>
              <a:t>Click the </a:t>
            </a:r>
            <a:r>
              <a:rPr lang="en-US" sz="1400"/>
              <a:t>Choose File</a:t>
            </a:r>
            <a:r>
              <a:rPr lang="en-US" sz="1400" b="0"/>
              <a:t> button and find the CSV File you have created and saved.</a:t>
            </a:r>
          </a:p>
          <a:p>
            <a:pPr marL="285750" indent="-285750">
              <a:buClr>
                <a:srgbClr val="FDB913"/>
              </a:buClr>
              <a:buFont typeface="Arial" panose="020B0604020202020204" pitchFamily="34" charset="0"/>
              <a:buChar char="•"/>
            </a:pPr>
            <a:r>
              <a:rPr lang="en-US" sz="1400" b="0"/>
              <a:t>Once the file path is shown, click </a:t>
            </a:r>
            <a:r>
              <a:rPr lang="en-US" sz="1400"/>
              <a:t>the Import CSV Invoice </a:t>
            </a:r>
            <a:r>
              <a:rPr lang="en-US" sz="1400" b="0"/>
              <a:t>button.</a:t>
            </a:r>
          </a:p>
        </p:txBody>
      </p:sp>
      <p:pic>
        <p:nvPicPr>
          <p:cNvPr id="15" name="Picture 14">
            <a:extLst>
              <a:ext uri="{FF2B5EF4-FFF2-40B4-BE49-F238E27FC236}">
                <a16:creationId xmlns:a16="http://schemas.microsoft.com/office/drawing/2014/main" id="{7F20AC8F-1AFC-4687-B14A-E69D1506A36C}"/>
              </a:ext>
            </a:extLst>
          </p:cNvPr>
          <p:cNvPicPr>
            <a:picLocks noChangeAspect="1"/>
          </p:cNvPicPr>
          <p:nvPr/>
        </p:nvPicPr>
        <p:blipFill>
          <a:blip r:embed="rId3"/>
          <a:stretch>
            <a:fillRect/>
          </a:stretch>
        </p:blipFill>
        <p:spPr>
          <a:xfrm>
            <a:off x="9194927" y="873332"/>
            <a:ext cx="2495550" cy="2581626"/>
          </a:xfrm>
          <a:prstGeom prst="rect">
            <a:avLst/>
          </a:prstGeom>
        </p:spPr>
      </p:pic>
      <p:pic>
        <p:nvPicPr>
          <p:cNvPr id="5" name="Picture 4">
            <a:extLst>
              <a:ext uri="{FF2B5EF4-FFF2-40B4-BE49-F238E27FC236}">
                <a16:creationId xmlns:a16="http://schemas.microsoft.com/office/drawing/2014/main" id="{1C89B672-8F14-D83C-95B5-32662B163D96}"/>
              </a:ext>
            </a:extLst>
          </p:cNvPr>
          <p:cNvPicPr>
            <a:picLocks noChangeAspect="1"/>
          </p:cNvPicPr>
          <p:nvPr/>
        </p:nvPicPr>
        <p:blipFill>
          <a:blip r:embed="rId4"/>
          <a:stretch>
            <a:fillRect/>
          </a:stretch>
        </p:blipFill>
        <p:spPr>
          <a:xfrm>
            <a:off x="664535" y="4456386"/>
            <a:ext cx="10865408" cy="1897614"/>
          </a:xfrm>
          <a:prstGeom prst="rect">
            <a:avLst/>
          </a:prstGeom>
        </p:spPr>
      </p:pic>
    </p:spTree>
    <p:extLst>
      <p:ext uri="{BB962C8B-B14F-4D97-AF65-F5344CB8AC3E}">
        <p14:creationId xmlns:p14="http://schemas.microsoft.com/office/powerpoint/2010/main" val="412901892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Upload the CSV Invoice</a:t>
            </a:r>
          </a:p>
        </p:txBody>
      </p:sp>
      <p:sp>
        <p:nvSpPr>
          <p:cNvPr id="10" name="Text Placeholder 9"/>
          <p:cNvSpPr>
            <a:spLocks noGrp="1"/>
          </p:cNvSpPr>
          <p:nvPr>
            <p:ph type="body" sz="quarter" idx="11"/>
          </p:nvPr>
        </p:nvSpPr>
        <p:spPr>
          <a:xfrm>
            <a:off x="325336" y="5782517"/>
            <a:ext cx="7148295" cy="572744"/>
          </a:xfrm>
        </p:spPr>
        <p:txBody>
          <a:bodyPr/>
          <a:lstStyle/>
          <a:p>
            <a:pPr marL="285693" indent="-285693">
              <a:buFont typeface="Arial" panose="020B0604020202020204" pitchFamily="34" charset="0"/>
              <a:buChar char="•"/>
            </a:pPr>
            <a:r>
              <a:rPr lang="en-US" sz="1400"/>
              <a:t>Once you click on Import CSV Invoice, the CSV file will be uploaded , click on Submit button.</a:t>
            </a:r>
          </a:p>
        </p:txBody>
      </p:sp>
      <p:pic>
        <p:nvPicPr>
          <p:cNvPr id="6" name="Picture 5">
            <a:extLst>
              <a:ext uri="{FF2B5EF4-FFF2-40B4-BE49-F238E27FC236}">
                <a16:creationId xmlns:a16="http://schemas.microsoft.com/office/drawing/2014/main" id="{ECD3A4E4-1D92-4B05-8814-057218000EB3}"/>
              </a:ext>
            </a:extLst>
          </p:cNvPr>
          <p:cNvPicPr>
            <a:picLocks noChangeAspect="1"/>
          </p:cNvPicPr>
          <p:nvPr/>
        </p:nvPicPr>
        <p:blipFill>
          <a:blip r:embed="rId3"/>
          <a:srcRect/>
          <a:stretch/>
        </p:blipFill>
        <p:spPr>
          <a:xfrm>
            <a:off x="528868" y="1080250"/>
            <a:ext cx="11161609" cy="4246619"/>
          </a:xfrm>
          <a:prstGeom prst="rect">
            <a:avLst/>
          </a:prstGeom>
        </p:spPr>
      </p:pic>
      <p:sp>
        <p:nvSpPr>
          <p:cNvPr id="7" name="Rectangle: Rounded Corners 6">
            <a:extLst>
              <a:ext uri="{FF2B5EF4-FFF2-40B4-BE49-F238E27FC236}">
                <a16:creationId xmlns:a16="http://schemas.microsoft.com/office/drawing/2014/main" id="{2251F7F0-BF71-49FB-AE33-C1509DAF27B5}"/>
              </a:ext>
            </a:extLst>
          </p:cNvPr>
          <p:cNvSpPr/>
          <p:nvPr/>
        </p:nvSpPr>
        <p:spPr bwMode="gray">
          <a:xfrm>
            <a:off x="10896412" y="4930945"/>
            <a:ext cx="1122643" cy="395924"/>
          </a:xfrm>
          <a:prstGeom prst="roundRect">
            <a:avLst/>
          </a:prstGeom>
          <a:noFill/>
          <a:ln>
            <a:headEnd/>
            <a:tailEnd/>
          </a:ln>
        </p:spPr>
        <p:style>
          <a:lnRef idx="2">
            <a:schemeClr val="accent5"/>
          </a:lnRef>
          <a:fillRef idx="1">
            <a:schemeClr val="lt1"/>
          </a:fillRef>
          <a:effectRef idx="0">
            <a:schemeClr val="accent5"/>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56803417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Upload the CSV Invoice</a:t>
            </a:r>
          </a:p>
        </p:txBody>
      </p:sp>
      <p:sp>
        <p:nvSpPr>
          <p:cNvPr id="10" name="Text Placeholder 9"/>
          <p:cNvSpPr>
            <a:spLocks noGrp="1"/>
          </p:cNvSpPr>
          <p:nvPr>
            <p:ph type="body" sz="quarter" idx="11"/>
          </p:nvPr>
        </p:nvSpPr>
        <p:spPr>
          <a:xfrm>
            <a:off x="325336" y="4383698"/>
            <a:ext cx="7148295" cy="2103735"/>
          </a:xfrm>
        </p:spPr>
        <p:txBody>
          <a:bodyPr/>
          <a:lstStyle/>
          <a:p>
            <a:endParaRPr lang="en-US" sz="1400"/>
          </a:p>
          <a:p>
            <a:pPr marL="285693" indent="-285693">
              <a:buFont typeface="Arial" panose="020B0604020202020204" pitchFamily="34" charset="0"/>
              <a:buChar char="•"/>
            </a:pPr>
            <a:r>
              <a:rPr lang="en-US" sz="1400"/>
              <a:t>Once you click on Submit, the CSV Invoice will be successfully imported. Click on Close button</a:t>
            </a:r>
          </a:p>
        </p:txBody>
      </p:sp>
      <p:pic>
        <p:nvPicPr>
          <p:cNvPr id="3" name="Picture 2"/>
          <p:cNvPicPr>
            <a:picLocks noChangeAspect="1"/>
          </p:cNvPicPr>
          <p:nvPr/>
        </p:nvPicPr>
        <p:blipFill>
          <a:blip r:embed="rId3"/>
          <a:stretch>
            <a:fillRect/>
          </a:stretch>
        </p:blipFill>
        <p:spPr>
          <a:xfrm>
            <a:off x="240081" y="1832268"/>
            <a:ext cx="11713039" cy="2114061"/>
          </a:xfrm>
          <a:prstGeom prst="rect">
            <a:avLst/>
          </a:prstGeom>
        </p:spPr>
      </p:pic>
    </p:spTree>
    <p:extLst>
      <p:ext uri="{BB962C8B-B14F-4D97-AF65-F5344CB8AC3E}">
        <p14:creationId xmlns:p14="http://schemas.microsoft.com/office/powerpoint/2010/main" val="212154893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Agenda</a:t>
            </a:r>
          </a:p>
        </p:txBody>
      </p:sp>
      <p:sp>
        <p:nvSpPr>
          <p:cNvPr id="3" name="Text Placeholder 2"/>
          <p:cNvSpPr>
            <a:spLocks noGrp="1"/>
          </p:cNvSpPr>
          <p:nvPr>
            <p:ph type="body" sz="quarter" idx="10"/>
          </p:nvPr>
        </p:nvSpPr>
        <p:spPr>
          <a:xfrm>
            <a:off x="325336" y="1464904"/>
            <a:ext cx="11542528" cy="4780214"/>
          </a:xfrm>
        </p:spPr>
        <p:txBody>
          <a:bodyPr/>
          <a:lstStyle/>
          <a:p>
            <a:pPr marL="285693" lvl="1" indent="-285693">
              <a:spcAft>
                <a:spcPts val="600"/>
              </a:spcAft>
            </a:pPr>
            <a:r>
              <a:rPr lang="en-US">
                <a:latin typeface="Arial" pitchFamily="34" charset="0"/>
                <a:cs typeface="Arial" pitchFamily="34" charset="0"/>
              </a:rPr>
              <a:t>CSV Invoice overview</a:t>
            </a:r>
          </a:p>
          <a:p>
            <a:pPr marL="285693" lvl="1" indent="-285693">
              <a:spcAft>
                <a:spcPts val="600"/>
              </a:spcAft>
            </a:pPr>
            <a:r>
              <a:rPr lang="en-GB">
                <a:latin typeface="Arial" pitchFamily="34" charset="0"/>
                <a:cs typeface="Arial" pitchFamily="34" charset="0"/>
              </a:rPr>
              <a:t>CSV Invoices scope</a:t>
            </a:r>
          </a:p>
          <a:p>
            <a:pPr marL="285693" lvl="1" indent="-285693">
              <a:spcAft>
                <a:spcPts val="600"/>
              </a:spcAft>
            </a:pPr>
            <a:r>
              <a:rPr lang="en-GB">
                <a:latin typeface="Arial" pitchFamily="34" charset="0"/>
                <a:cs typeface="Arial" pitchFamily="34" charset="0"/>
              </a:rPr>
              <a:t>Data Requirements</a:t>
            </a:r>
          </a:p>
          <a:p>
            <a:pPr marL="285693" lvl="1" indent="-285693">
              <a:spcAft>
                <a:spcPts val="600"/>
              </a:spcAft>
            </a:pPr>
            <a:r>
              <a:rPr lang="en-GB">
                <a:latin typeface="Arial" pitchFamily="34" charset="0"/>
                <a:cs typeface="Arial" pitchFamily="34" charset="0"/>
              </a:rPr>
              <a:t>CSV fields mapping</a:t>
            </a:r>
          </a:p>
          <a:p>
            <a:pPr marL="285693" lvl="1" indent="-285693">
              <a:spcAft>
                <a:spcPts val="600"/>
              </a:spcAft>
            </a:pPr>
            <a:r>
              <a:rPr lang="en-GB">
                <a:latin typeface="Arial" pitchFamily="34" charset="0"/>
                <a:cs typeface="Arial" pitchFamily="34" charset="0"/>
              </a:rPr>
              <a:t>CSV template use</a:t>
            </a:r>
          </a:p>
          <a:p>
            <a:pPr marL="622176" lvl="2" indent="-177764">
              <a:spcAft>
                <a:spcPts val="600"/>
              </a:spcAft>
              <a:buFont typeface="Arial" panose="020B0604020202020204" pitchFamily="34" charset="0"/>
              <a:buChar char="•"/>
            </a:pPr>
            <a:r>
              <a:rPr lang="en-US">
                <a:latin typeface="Arial" pitchFamily="34" charset="0"/>
                <a:cs typeface="Arial" pitchFamily="34" charset="0"/>
              </a:rPr>
              <a:t>Downloading CSV template</a:t>
            </a:r>
          </a:p>
          <a:p>
            <a:pPr marL="622176" lvl="2" indent="-177764">
              <a:spcAft>
                <a:spcPts val="600"/>
              </a:spcAft>
              <a:buFont typeface="Arial" panose="020B0604020202020204" pitchFamily="34" charset="0"/>
              <a:buChar char="•"/>
            </a:pPr>
            <a:r>
              <a:rPr lang="en-US">
                <a:latin typeface="Arial" pitchFamily="34" charset="0"/>
                <a:cs typeface="Arial" pitchFamily="34" charset="0"/>
              </a:rPr>
              <a:t>Uploading CSV Invoice</a:t>
            </a:r>
          </a:p>
          <a:p>
            <a:pPr marL="622176" lvl="2" indent="-177764">
              <a:spcAft>
                <a:spcPts val="600"/>
              </a:spcAft>
              <a:buFont typeface="Arial" panose="020B0604020202020204" pitchFamily="34" charset="0"/>
              <a:buChar char="•"/>
            </a:pPr>
            <a:r>
              <a:rPr lang="en-GB">
                <a:latin typeface="Arial" pitchFamily="34" charset="0"/>
                <a:cs typeface="Arial" pitchFamily="34" charset="0"/>
              </a:rPr>
              <a:t>Tracking Invoice status</a:t>
            </a:r>
            <a:endParaRPr lang="en-US">
              <a:latin typeface="Arial" pitchFamily="34" charset="0"/>
              <a:cs typeface="Arial" pitchFamily="34" charset="0"/>
            </a:endParaRPr>
          </a:p>
          <a:p>
            <a:pPr marL="285693" lvl="1" indent="-285693">
              <a:spcAft>
                <a:spcPts val="600"/>
              </a:spcAft>
            </a:pPr>
            <a:r>
              <a:rPr lang="en-GB">
                <a:latin typeface="Arial" pitchFamily="34" charset="0"/>
                <a:cs typeface="Arial" pitchFamily="34" charset="0"/>
              </a:rPr>
              <a:t>Troubleshooting CSV Invoices</a:t>
            </a:r>
          </a:p>
          <a:p>
            <a:pPr marL="285693" lvl="1" indent="-285693">
              <a:spcAft>
                <a:spcPts val="600"/>
              </a:spcAft>
            </a:pPr>
            <a:r>
              <a:rPr lang="en-GB">
                <a:latin typeface="Arial" pitchFamily="34" charset="0"/>
                <a:cs typeface="Arial" pitchFamily="34" charset="0"/>
              </a:rPr>
              <a:t>CSV template Change log</a:t>
            </a:r>
          </a:p>
          <a:p>
            <a:pPr marL="285693" lvl="1" indent="-285693">
              <a:spcAft>
                <a:spcPts val="600"/>
              </a:spcAft>
            </a:pPr>
            <a:r>
              <a:rPr lang="en-GB">
                <a:latin typeface="Arial" pitchFamily="34" charset="0"/>
                <a:cs typeface="Arial" pitchFamily="34" charset="0"/>
              </a:rPr>
              <a:t>Contacts and Support</a:t>
            </a:r>
            <a:endParaRPr lang="en-US"/>
          </a:p>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BCE2D22-A475-6314-20A7-ABD62F1B3F5A}"/>
              </a:ext>
            </a:extLst>
          </p:cNvPr>
          <p:cNvPicPr>
            <a:picLocks noChangeAspect="1"/>
          </p:cNvPicPr>
          <p:nvPr/>
        </p:nvPicPr>
        <p:blipFill>
          <a:blip r:embed="rId3"/>
          <a:stretch>
            <a:fillRect/>
          </a:stretch>
        </p:blipFill>
        <p:spPr>
          <a:xfrm>
            <a:off x="6097239" y="1485462"/>
            <a:ext cx="5086582" cy="1021602"/>
          </a:xfrm>
          <a:prstGeom prst="rect">
            <a:avLst/>
          </a:prstGeom>
        </p:spPr>
      </p:pic>
      <p:sp>
        <p:nvSpPr>
          <p:cNvPr id="2" name="Title 1"/>
          <p:cNvSpPr>
            <a:spLocks noGrp="1"/>
          </p:cNvSpPr>
          <p:nvPr>
            <p:ph type="title"/>
          </p:nvPr>
        </p:nvSpPr>
        <p:spPr/>
        <p:txBody>
          <a:bodyPr/>
          <a:lstStyle/>
          <a:p>
            <a:r>
              <a:rPr lang="en-US"/>
              <a:t>Tracking CSV Invoice status</a:t>
            </a:r>
          </a:p>
        </p:txBody>
      </p:sp>
      <p:sp>
        <p:nvSpPr>
          <p:cNvPr id="4" name="Text Placeholder 3"/>
          <p:cNvSpPr>
            <a:spLocks noGrp="1"/>
          </p:cNvSpPr>
          <p:nvPr>
            <p:ph type="body" sz="quarter" idx="11"/>
          </p:nvPr>
        </p:nvSpPr>
        <p:spPr>
          <a:xfrm>
            <a:off x="222424" y="1883448"/>
            <a:ext cx="11623572" cy="3524580"/>
          </a:xfrm>
        </p:spPr>
        <p:txBody>
          <a:bodyPr/>
          <a:lstStyle/>
          <a:p>
            <a:pPr marL="285750" indent="-285750">
              <a:buClr>
                <a:srgbClr val="FDB913"/>
              </a:buClr>
              <a:buFont typeface="Arial" panose="020B0604020202020204" pitchFamily="34" charset="0"/>
              <a:buChar char="•"/>
            </a:pPr>
            <a:r>
              <a:rPr lang="en-US" altLang="en-US" sz="1400" b="0"/>
              <a:t>From your Home Page, click on the </a:t>
            </a:r>
            <a:r>
              <a:rPr lang="en-US" altLang="en-US" sz="1400"/>
              <a:t>Outbox</a:t>
            </a:r>
            <a:r>
              <a:rPr lang="en-US" altLang="en-US" sz="1400" b="0"/>
              <a:t> tab.</a:t>
            </a:r>
          </a:p>
          <a:p>
            <a:pPr marL="285750" indent="-285750">
              <a:buClr>
                <a:srgbClr val="FDB913"/>
              </a:buClr>
              <a:buFont typeface="Arial" panose="020B0604020202020204" pitchFamily="34" charset="0"/>
              <a:buChar char="•"/>
            </a:pPr>
            <a:r>
              <a:rPr lang="en-US" altLang="en-US" sz="1400" b="0"/>
              <a:t>You will again, see a listing of all of the invoices you have sent.</a:t>
            </a:r>
          </a:p>
          <a:p>
            <a:pPr marL="285750" indent="-285750">
              <a:buClr>
                <a:srgbClr val="FDB913"/>
              </a:buClr>
              <a:buFont typeface="Arial" panose="020B0604020202020204" pitchFamily="34" charset="0"/>
              <a:buChar char="•"/>
            </a:pPr>
            <a:r>
              <a:rPr lang="en-US" altLang="en-US" sz="1400" b="0"/>
              <a:t>Each invoice number is a link to open and view that invoice.</a:t>
            </a:r>
          </a:p>
          <a:p>
            <a:pPr marL="285750" indent="-285750">
              <a:buClr>
                <a:srgbClr val="FDB913"/>
              </a:buClr>
              <a:buFont typeface="Arial" panose="020B0604020202020204" pitchFamily="34" charset="0"/>
              <a:buChar char="•"/>
            </a:pPr>
            <a:r>
              <a:rPr lang="en-US" altLang="en-US" sz="1400" b="0"/>
              <a:t>There are two </a:t>
            </a:r>
            <a:r>
              <a:rPr lang="en-US" altLang="en-US" sz="1400"/>
              <a:t>status</a:t>
            </a:r>
            <a:r>
              <a:rPr lang="en-US" altLang="en-US" sz="1400" b="0"/>
              <a:t> types provided:</a:t>
            </a:r>
          </a:p>
          <a:p>
            <a:pPr marL="465750" lvl="2" indent="-285750">
              <a:buClr>
                <a:srgbClr val="FDB913"/>
              </a:buClr>
              <a:buFont typeface="Arial" panose="020B0604020202020204" pitchFamily="34" charset="0"/>
              <a:buChar char="•"/>
            </a:pPr>
            <a:r>
              <a:rPr lang="en-US" altLang="en-US" sz="1400"/>
              <a:t>Routing Status: show the routing status of the invoice through the Ariba network to Ericsson.</a:t>
            </a:r>
          </a:p>
          <a:p>
            <a:pPr marL="465750" lvl="2" indent="-285750">
              <a:buClr>
                <a:srgbClr val="FDB913"/>
              </a:buClr>
              <a:buFont typeface="Arial" panose="020B0604020202020204" pitchFamily="34" charset="0"/>
              <a:buChar char="•"/>
            </a:pPr>
            <a:r>
              <a:rPr lang="en-US" altLang="en-US" sz="1400"/>
              <a:t>Invoice Status: shows the status of the invoice itself specifically through it’s payment process.</a:t>
            </a:r>
          </a:p>
          <a:p>
            <a:pPr marL="342831" lvl="1" indent="-342831">
              <a:buClr>
                <a:srgbClr val="FDB913"/>
              </a:buClr>
              <a:buFont typeface="Arial" panose="020B0604020202020204" pitchFamily="34" charset="0"/>
              <a:buChar char="•"/>
            </a:pPr>
            <a:endParaRPr lang="en-US" b="0"/>
          </a:p>
        </p:txBody>
      </p:sp>
      <p:sp>
        <p:nvSpPr>
          <p:cNvPr id="15" name="Text Box 5"/>
          <p:cNvSpPr txBox="1">
            <a:spLocks noChangeArrowheads="1"/>
          </p:cNvSpPr>
          <p:nvPr/>
        </p:nvSpPr>
        <p:spPr bwMode="auto">
          <a:xfrm>
            <a:off x="325336" y="1624301"/>
            <a:ext cx="3321815" cy="33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b="1">
                <a:solidFill>
                  <a:srgbClr val="000000"/>
                </a:solidFill>
              </a:rPr>
              <a:t>Checking Invoice Status</a:t>
            </a:r>
          </a:p>
        </p:txBody>
      </p:sp>
      <p:sp>
        <p:nvSpPr>
          <p:cNvPr id="8" name="Rounded Rectangle 7"/>
          <p:cNvSpPr/>
          <p:nvPr/>
        </p:nvSpPr>
        <p:spPr bwMode="gray">
          <a:xfrm>
            <a:off x="10115672" y="1771980"/>
            <a:ext cx="635725" cy="259147"/>
          </a:xfrm>
          <a:prstGeom prst="roundRect">
            <a:avLst/>
          </a:prstGeom>
          <a:noFill/>
          <a:ln w="28575" algn="ctr">
            <a:solidFill>
              <a:srgbClr val="FF0000"/>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sz="2000" kern="0">
              <a:solidFill>
                <a:srgbClr val="000000"/>
              </a:solidFill>
              <a:ea typeface="Arial Unicode MS" pitchFamily="34" charset="-128"/>
              <a:cs typeface="Arial Unicode MS" pitchFamily="34" charset="-128"/>
            </a:endParaRPr>
          </a:p>
        </p:txBody>
      </p:sp>
      <mc:AlternateContent xmlns:mc="http://schemas.openxmlformats.org/markup-compatibility/2006" xmlns:p14="http://schemas.microsoft.com/office/powerpoint/2010/main">
        <mc:Choice Requires="p14">
          <p:contentPart p14:bwMode="auto" r:id="rId4">
            <p14:nvContentPartPr>
              <p14:cNvPr id="19" name="Ink 18">
                <a:extLst>
                  <a:ext uri="{FF2B5EF4-FFF2-40B4-BE49-F238E27FC236}">
                    <a16:creationId xmlns:a16="http://schemas.microsoft.com/office/drawing/2014/main" id="{3BB0082C-978B-3E22-BB50-E46D5102C351}"/>
                  </a:ext>
                </a:extLst>
              </p14:cNvPr>
              <p14:cNvContentPartPr/>
              <p14:nvPr/>
            </p14:nvContentPartPr>
            <p14:xfrm>
              <a:off x="4603477" y="5128945"/>
              <a:ext cx="360" cy="360"/>
            </p14:xfrm>
          </p:contentPart>
        </mc:Choice>
        <mc:Fallback xmlns="">
          <p:pic>
            <p:nvPicPr>
              <p:cNvPr id="19" name="Ink 18">
                <a:extLst>
                  <a:ext uri="{FF2B5EF4-FFF2-40B4-BE49-F238E27FC236}">
                    <a16:creationId xmlns:a16="http://schemas.microsoft.com/office/drawing/2014/main" id="{3BB0082C-978B-3E22-BB50-E46D5102C351}"/>
                  </a:ext>
                </a:extLst>
              </p:cNvPr>
              <p:cNvPicPr/>
              <p:nvPr/>
            </p:nvPicPr>
            <p:blipFill>
              <a:blip r:embed="rId6"/>
              <a:stretch>
                <a:fillRect/>
              </a:stretch>
            </p:blipFill>
            <p:spPr>
              <a:xfrm>
                <a:off x="4594477" y="512030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0" name="Ink 19">
                <a:extLst>
                  <a:ext uri="{FF2B5EF4-FFF2-40B4-BE49-F238E27FC236}">
                    <a16:creationId xmlns:a16="http://schemas.microsoft.com/office/drawing/2014/main" id="{0AEAF17F-AEB0-7FEA-F95C-8CC8F8B6F8EB}"/>
                  </a:ext>
                </a:extLst>
              </p14:cNvPr>
              <p14:cNvContentPartPr/>
              <p14:nvPr/>
            </p14:nvContentPartPr>
            <p14:xfrm>
              <a:off x="7367557" y="4897825"/>
              <a:ext cx="360" cy="360"/>
            </p14:xfrm>
          </p:contentPart>
        </mc:Choice>
        <mc:Fallback xmlns="">
          <p:pic>
            <p:nvPicPr>
              <p:cNvPr id="20" name="Ink 19">
                <a:extLst>
                  <a:ext uri="{FF2B5EF4-FFF2-40B4-BE49-F238E27FC236}">
                    <a16:creationId xmlns:a16="http://schemas.microsoft.com/office/drawing/2014/main" id="{0AEAF17F-AEB0-7FEA-F95C-8CC8F8B6F8EB}"/>
                  </a:ext>
                </a:extLst>
              </p:cNvPr>
              <p:cNvPicPr/>
              <p:nvPr/>
            </p:nvPicPr>
            <p:blipFill>
              <a:blip r:embed="rId6"/>
              <a:stretch>
                <a:fillRect/>
              </a:stretch>
            </p:blipFill>
            <p:spPr>
              <a:xfrm>
                <a:off x="7358917" y="488918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2" name="Ink 21">
                <a:extLst>
                  <a:ext uri="{FF2B5EF4-FFF2-40B4-BE49-F238E27FC236}">
                    <a16:creationId xmlns:a16="http://schemas.microsoft.com/office/drawing/2014/main" id="{2D549FA5-142C-9246-6B7D-B4E2368B2D64}"/>
                  </a:ext>
                </a:extLst>
              </p14:cNvPr>
              <p14:cNvContentPartPr/>
              <p14:nvPr/>
            </p14:nvContentPartPr>
            <p14:xfrm>
              <a:off x="8797117" y="4918705"/>
              <a:ext cx="360" cy="360"/>
            </p14:xfrm>
          </p:contentPart>
        </mc:Choice>
        <mc:Fallback xmlns="">
          <p:pic>
            <p:nvPicPr>
              <p:cNvPr id="22" name="Ink 21">
                <a:extLst>
                  <a:ext uri="{FF2B5EF4-FFF2-40B4-BE49-F238E27FC236}">
                    <a16:creationId xmlns:a16="http://schemas.microsoft.com/office/drawing/2014/main" id="{2D549FA5-142C-9246-6B7D-B4E2368B2D64}"/>
                  </a:ext>
                </a:extLst>
              </p:cNvPr>
              <p:cNvPicPr/>
              <p:nvPr/>
            </p:nvPicPr>
            <p:blipFill>
              <a:blip r:embed="rId6"/>
              <a:stretch>
                <a:fillRect/>
              </a:stretch>
            </p:blipFill>
            <p:spPr>
              <a:xfrm>
                <a:off x="8788477" y="491006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3" name="Ink 22">
                <a:extLst>
                  <a:ext uri="{FF2B5EF4-FFF2-40B4-BE49-F238E27FC236}">
                    <a16:creationId xmlns:a16="http://schemas.microsoft.com/office/drawing/2014/main" id="{BD65388A-971D-A2FE-5595-52013069D258}"/>
                  </a:ext>
                </a:extLst>
              </p14:cNvPr>
              <p14:cNvContentPartPr/>
              <p14:nvPr/>
            </p14:nvContentPartPr>
            <p14:xfrm>
              <a:off x="8040397" y="2154625"/>
              <a:ext cx="360" cy="360"/>
            </p14:xfrm>
          </p:contentPart>
        </mc:Choice>
        <mc:Fallback xmlns="">
          <p:pic>
            <p:nvPicPr>
              <p:cNvPr id="23" name="Ink 22">
                <a:extLst>
                  <a:ext uri="{FF2B5EF4-FFF2-40B4-BE49-F238E27FC236}">
                    <a16:creationId xmlns:a16="http://schemas.microsoft.com/office/drawing/2014/main" id="{BD65388A-971D-A2FE-5595-52013069D258}"/>
                  </a:ext>
                </a:extLst>
              </p:cNvPr>
              <p:cNvPicPr/>
              <p:nvPr/>
            </p:nvPicPr>
            <p:blipFill>
              <a:blip r:embed="rId6"/>
              <a:stretch>
                <a:fillRect/>
              </a:stretch>
            </p:blipFill>
            <p:spPr>
              <a:xfrm>
                <a:off x="8031757" y="214562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7" name="Ink 26">
                <a:extLst>
                  <a:ext uri="{FF2B5EF4-FFF2-40B4-BE49-F238E27FC236}">
                    <a16:creationId xmlns:a16="http://schemas.microsoft.com/office/drawing/2014/main" id="{89340EE1-6BC9-126C-816E-92427878FDBF}"/>
                  </a:ext>
                </a:extLst>
              </p14:cNvPr>
              <p14:cNvContentPartPr/>
              <p14:nvPr/>
            </p14:nvContentPartPr>
            <p14:xfrm>
              <a:off x="6999637" y="1302865"/>
              <a:ext cx="360" cy="360"/>
            </p14:xfrm>
          </p:contentPart>
        </mc:Choice>
        <mc:Fallback xmlns="">
          <p:pic>
            <p:nvPicPr>
              <p:cNvPr id="27" name="Ink 26">
                <a:extLst>
                  <a:ext uri="{FF2B5EF4-FFF2-40B4-BE49-F238E27FC236}">
                    <a16:creationId xmlns:a16="http://schemas.microsoft.com/office/drawing/2014/main" id="{89340EE1-6BC9-126C-816E-92427878FDBF}"/>
                  </a:ext>
                </a:extLst>
              </p:cNvPr>
              <p:cNvPicPr/>
              <p:nvPr/>
            </p:nvPicPr>
            <p:blipFill>
              <a:blip r:embed="rId6"/>
              <a:stretch>
                <a:fillRect/>
              </a:stretch>
            </p:blipFill>
            <p:spPr>
              <a:xfrm>
                <a:off x="6990637" y="1294225"/>
                <a:ext cx="18000" cy="18000"/>
              </a:xfrm>
              <a:prstGeom prst="rect">
                <a:avLst/>
              </a:prstGeom>
            </p:spPr>
          </p:pic>
        </mc:Fallback>
      </mc:AlternateContent>
      <p:grpSp>
        <p:nvGrpSpPr>
          <p:cNvPr id="32" name="Group 31">
            <a:extLst>
              <a:ext uri="{FF2B5EF4-FFF2-40B4-BE49-F238E27FC236}">
                <a16:creationId xmlns:a16="http://schemas.microsoft.com/office/drawing/2014/main" id="{7BBF02A4-2B50-775D-A428-598D253294AB}"/>
              </a:ext>
            </a:extLst>
          </p:cNvPr>
          <p:cNvGrpSpPr/>
          <p:nvPr/>
        </p:nvGrpSpPr>
        <p:grpSpPr>
          <a:xfrm>
            <a:off x="6443077" y="4803145"/>
            <a:ext cx="360" cy="360"/>
            <a:chOff x="6443077" y="4803145"/>
            <a:chExt cx="360" cy="360"/>
          </a:xfrm>
        </p:grpSpPr>
        <mc:AlternateContent xmlns:mc="http://schemas.openxmlformats.org/markup-compatibility/2006" xmlns:p14="http://schemas.microsoft.com/office/powerpoint/2010/main">
          <mc:Choice Requires="p14">
            <p:contentPart p14:bwMode="auto" r:id="rId11">
              <p14:nvContentPartPr>
                <p14:cNvPr id="29" name="Ink 28">
                  <a:extLst>
                    <a:ext uri="{FF2B5EF4-FFF2-40B4-BE49-F238E27FC236}">
                      <a16:creationId xmlns:a16="http://schemas.microsoft.com/office/drawing/2014/main" id="{32BA6A49-1D60-6888-4CAE-66F86386B320}"/>
                    </a:ext>
                  </a:extLst>
                </p14:cNvPr>
                <p14:cNvContentPartPr/>
                <p14:nvPr/>
              </p14:nvContentPartPr>
              <p14:xfrm>
                <a:off x="6443077" y="4803145"/>
                <a:ext cx="360" cy="360"/>
              </p14:xfrm>
            </p:contentPart>
          </mc:Choice>
          <mc:Fallback xmlns="">
            <p:pic>
              <p:nvPicPr>
                <p:cNvPr id="29" name="Ink 28">
                  <a:extLst>
                    <a:ext uri="{FF2B5EF4-FFF2-40B4-BE49-F238E27FC236}">
                      <a16:creationId xmlns:a16="http://schemas.microsoft.com/office/drawing/2014/main" id="{32BA6A49-1D60-6888-4CAE-66F86386B320}"/>
                    </a:ext>
                  </a:extLst>
                </p:cNvPr>
                <p:cNvPicPr/>
                <p:nvPr/>
              </p:nvPicPr>
              <p:blipFill>
                <a:blip r:embed="rId6"/>
                <a:stretch>
                  <a:fillRect/>
                </a:stretch>
              </p:blipFill>
              <p:spPr>
                <a:xfrm>
                  <a:off x="6434077" y="47941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0" name="Ink 29">
                  <a:extLst>
                    <a:ext uri="{FF2B5EF4-FFF2-40B4-BE49-F238E27FC236}">
                      <a16:creationId xmlns:a16="http://schemas.microsoft.com/office/drawing/2014/main" id="{72162273-C278-C404-A130-D452E7B6C2A8}"/>
                    </a:ext>
                  </a:extLst>
                </p14:cNvPr>
                <p14:cNvContentPartPr/>
                <p14:nvPr/>
              </p14:nvContentPartPr>
              <p14:xfrm>
                <a:off x="6443077" y="4803145"/>
                <a:ext cx="360" cy="360"/>
              </p14:xfrm>
            </p:contentPart>
          </mc:Choice>
          <mc:Fallback xmlns="">
            <p:pic>
              <p:nvPicPr>
                <p:cNvPr id="30" name="Ink 29">
                  <a:extLst>
                    <a:ext uri="{FF2B5EF4-FFF2-40B4-BE49-F238E27FC236}">
                      <a16:creationId xmlns:a16="http://schemas.microsoft.com/office/drawing/2014/main" id="{72162273-C278-C404-A130-D452E7B6C2A8}"/>
                    </a:ext>
                  </a:extLst>
                </p:cNvPr>
                <p:cNvPicPr/>
                <p:nvPr/>
              </p:nvPicPr>
              <p:blipFill>
                <a:blip r:embed="rId6"/>
                <a:stretch>
                  <a:fillRect/>
                </a:stretch>
              </p:blipFill>
              <p:spPr>
                <a:xfrm>
                  <a:off x="6434077" y="47941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31" name="Ink 30">
                  <a:extLst>
                    <a:ext uri="{FF2B5EF4-FFF2-40B4-BE49-F238E27FC236}">
                      <a16:creationId xmlns:a16="http://schemas.microsoft.com/office/drawing/2014/main" id="{95043A08-C5CD-EB52-7B01-9FEA09744041}"/>
                    </a:ext>
                  </a:extLst>
                </p14:cNvPr>
                <p14:cNvContentPartPr/>
                <p14:nvPr/>
              </p14:nvContentPartPr>
              <p14:xfrm>
                <a:off x="6443077" y="4803145"/>
                <a:ext cx="360" cy="360"/>
              </p14:xfrm>
            </p:contentPart>
          </mc:Choice>
          <mc:Fallback xmlns="">
            <p:pic>
              <p:nvPicPr>
                <p:cNvPr id="31" name="Ink 30">
                  <a:extLst>
                    <a:ext uri="{FF2B5EF4-FFF2-40B4-BE49-F238E27FC236}">
                      <a16:creationId xmlns:a16="http://schemas.microsoft.com/office/drawing/2014/main" id="{95043A08-C5CD-EB52-7B01-9FEA09744041}"/>
                    </a:ext>
                  </a:extLst>
                </p:cNvPr>
                <p:cNvPicPr/>
                <p:nvPr/>
              </p:nvPicPr>
              <p:blipFill>
                <a:blip r:embed="rId6"/>
                <a:stretch>
                  <a:fillRect/>
                </a:stretch>
              </p:blipFill>
              <p:spPr>
                <a:xfrm>
                  <a:off x="6434077" y="4794145"/>
                  <a:ext cx="18000" cy="18000"/>
                </a:xfrm>
                <a:prstGeom prst="rect">
                  <a:avLst/>
                </a:prstGeom>
              </p:spPr>
            </p:pic>
          </mc:Fallback>
        </mc:AlternateContent>
      </p:grpSp>
      <p:pic>
        <p:nvPicPr>
          <p:cNvPr id="9" name="Picture 8">
            <a:extLst>
              <a:ext uri="{FF2B5EF4-FFF2-40B4-BE49-F238E27FC236}">
                <a16:creationId xmlns:a16="http://schemas.microsoft.com/office/drawing/2014/main" id="{BCEF947C-CC88-97D4-40D4-2C7B99D41EAB}"/>
              </a:ext>
            </a:extLst>
          </p:cNvPr>
          <p:cNvPicPr>
            <a:picLocks noChangeAspect="1"/>
          </p:cNvPicPr>
          <p:nvPr/>
        </p:nvPicPr>
        <p:blipFill rotWithShape="1">
          <a:blip r:embed="rId14"/>
          <a:srcRect r="26670"/>
          <a:stretch/>
        </p:blipFill>
        <p:spPr>
          <a:xfrm>
            <a:off x="418384" y="4490486"/>
            <a:ext cx="11507136" cy="999340"/>
          </a:xfrm>
          <a:prstGeom prst="rect">
            <a:avLst/>
          </a:prstGeom>
        </p:spPr>
      </p:pic>
      <p:sp>
        <p:nvSpPr>
          <p:cNvPr id="14" name="Rectangle: Rounded Corners 13">
            <a:extLst>
              <a:ext uri="{FF2B5EF4-FFF2-40B4-BE49-F238E27FC236}">
                <a16:creationId xmlns:a16="http://schemas.microsoft.com/office/drawing/2014/main" id="{B9C896E1-8E8B-0E5D-1039-8464D0066FBB}"/>
              </a:ext>
            </a:extLst>
          </p:cNvPr>
          <p:cNvSpPr/>
          <p:nvPr/>
        </p:nvSpPr>
        <p:spPr bwMode="gray">
          <a:xfrm>
            <a:off x="8993437" y="4748545"/>
            <a:ext cx="956441" cy="623993"/>
          </a:xfrm>
          <a:prstGeom prst="round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6" name="Rectangle: Rounded Corners 15">
            <a:extLst>
              <a:ext uri="{FF2B5EF4-FFF2-40B4-BE49-F238E27FC236}">
                <a16:creationId xmlns:a16="http://schemas.microsoft.com/office/drawing/2014/main" id="{2B154DE3-8C59-46D9-13A1-D50E843226DD}"/>
              </a:ext>
            </a:extLst>
          </p:cNvPr>
          <p:cNvSpPr/>
          <p:nvPr/>
        </p:nvSpPr>
        <p:spPr bwMode="gray">
          <a:xfrm>
            <a:off x="10787338" y="4731524"/>
            <a:ext cx="903139" cy="623993"/>
          </a:xfrm>
          <a:prstGeom prst="round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30938289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Tracking CSV Invoice status</a:t>
            </a:r>
          </a:p>
        </p:txBody>
      </p:sp>
      <p:sp>
        <p:nvSpPr>
          <p:cNvPr id="3" name="Text Placeholder 2"/>
          <p:cNvSpPr>
            <a:spLocks noGrp="1"/>
          </p:cNvSpPr>
          <p:nvPr>
            <p:ph type="body" sz="quarter" idx="11"/>
          </p:nvPr>
        </p:nvSpPr>
        <p:spPr>
          <a:xfrm>
            <a:off x="256995" y="1894460"/>
            <a:ext cx="11149474" cy="2455815"/>
          </a:xfrm>
        </p:spPr>
        <p:txBody>
          <a:bodyPr/>
          <a:lstStyle/>
          <a:p>
            <a:pPr marL="628650" lvl="1" indent="-285750">
              <a:lnSpc>
                <a:spcPct val="150000"/>
              </a:lnSpc>
              <a:spcBef>
                <a:spcPct val="20000"/>
              </a:spcBef>
              <a:buFont typeface="Wingdings" panose="05000000000000000000" pitchFamily="2" charset="2"/>
              <a:buChar char="§"/>
              <a:defRPr/>
            </a:pPr>
            <a:r>
              <a:rPr lang="en-US" sz="1400" b="1">
                <a:cs typeface="Arial" pitchFamily="34" charset="0"/>
              </a:rPr>
              <a:t>Obsoleted: </a:t>
            </a:r>
            <a:r>
              <a:rPr lang="en-US" sz="1400">
                <a:cs typeface="Arial" pitchFamily="34" charset="0"/>
              </a:rPr>
              <a:t>You canceled the invoice.</a:t>
            </a:r>
          </a:p>
          <a:p>
            <a:pPr marL="628650" lvl="1" indent="-285750">
              <a:lnSpc>
                <a:spcPct val="150000"/>
              </a:lnSpc>
              <a:spcBef>
                <a:spcPct val="20000"/>
              </a:spcBef>
              <a:buFont typeface="Wingdings" panose="05000000000000000000" pitchFamily="2" charset="2"/>
              <a:buChar char="§"/>
              <a:defRPr/>
            </a:pPr>
            <a:r>
              <a:rPr lang="en-US" sz="1400" b="1">
                <a:cs typeface="Arial" pitchFamily="34" charset="0"/>
              </a:rPr>
              <a:t>Failed: </a:t>
            </a:r>
            <a:r>
              <a:rPr lang="en-US" sz="1400">
                <a:cs typeface="Arial" pitchFamily="34" charset="0"/>
              </a:rPr>
              <a:t>The invoice failed the Ericsson invoicing rules as set within their Ariba Network account.</a:t>
            </a:r>
          </a:p>
          <a:p>
            <a:pPr marL="628650" lvl="1" indent="-285750">
              <a:lnSpc>
                <a:spcPct val="150000"/>
              </a:lnSpc>
              <a:spcBef>
                <a:spcPct val="20000"/>
              </a:spcBef>
              <a:buFont typeface="Wingdings" panose="05000000000000000000" pitchFamily="2" charset="2"/>
              <a:buChar char="§"/>
              <a:defRPr/>
            </a:pPr>
            <a:r>
              <a:rPr lang="en-US" sz="1400" b="1">
                <a:cs typeface="Arial" pitchFamily="34" charset="0"/>
              </a:rPr>
              <a:t>Queued: </a:t>
            </a:r>
            <a:r>
              <a:rPr lang="en-US" sz="1400">
                <a:cs typeface="Arial" pitchFamily="34" charset="0"/>
              </a:rPr>
              <a:t>Ariba Network received the invoice from a suppliers Network account, but has not sent it to the Ericsson network account.</a:t>
            </a:r>
          </a:p>
          <a:p>
            <a:pPr marL="628650" lvl="1" indent="-285750">
              <a:lnSpc>
                <a:spcPct val="150000"/>
              </a:lnSpc>
              <a:spcBef>
                <a:spcPct val="20000"/>
              </a:spcBef>
              <a:buFont typeface="Wingdings" panose="05000000000000000000" pitchFamily="2" charset="2"/>
              <a:buChar char="§"/>
              <a:defRPr/>
            </a:pPr>
            <a:r>
              <a:rPr lang="en-US" sz="1400" b="1">
                <a:cs typeface="Arial" pitchFamily="34" charset="0"/>
              </a:rPr>
              <a:t>Sent: </a:t>
            </a:r>
            <a:r>
              <a:rPr lang="en-US" sz="1400">
                <a:cs typeface="Arial" pitchFamily="34" charset="0"/>
              </a:rPr>
              <a:t>Ariba Network sent the invoice to Ericsson Ariba Network account. The invoice is awaiting download into the Ericsson invoicing application.</a:t>
            </a:r>
          </a:p>
          <a:p>
            <a:pPr marL="628650" lvl="1" indent="-285750">
              <a:lnSpc>
                <a:spcPct val="150000"/>
              </a:lnSpc>
              <a:spcBef>
                <a:spcPct val="20000"/>
              </a:spcBef>
              <a:buFont typeface="Wingdings" panose="05000000000000000000" pitchFamily="2" charset="2"/>
              <a:buChar char="§"/>
              <a:defRPr/>
            </a:pPr>
            <a:r>
              <a:rPr lang="en-US" sz="1400" b="1">
                <a:cs typeface="Arial" pitchFamily="34" charset="0"/>
              </a:rPr>
              <a:t>Acknowledged: </a:t>
            </a:r>
            <a:r>
              <a:rPr lang="en-US" sz="1400">
                <a:cs typeface="Arial" pitchFamily="34" charset="0"/>
              </a:rPr>
              <a:t>The invoice has been sent from the Ericsson network account into their invoicing application.</a:t>
            </a:r>
          </a:p>
          <a:p>
            <a:endParaRPr lang="en-US"/>
          </a:p>
        </p:txBody>
      </p:sp>
      <p:sp>
        <p:nvSpPr>
          <p:cNvPr id="12" name="Text Box 4"/>
          <p:cNvSpPr txBox="1">
            <a:spLocks noChangeArrowheads="1"/>
          </p:cNvSpPr>
          <p:nvPr/>
        </p:nvSpPr>
        <p:spPr bwMode="auto">
          <a:xfrm>
            <a:off x="325336" y="1438623"/>
            <a:ext cx="2437836" cy="33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b="1">
                <a:solidFill>
                  <a:srgbClr val="000000"/>
                </a:solidFill>
              </a:rPr>
              <a:t>Routing Status </a:t>
            </a:r>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EC9DE4E4-3EBC-EE10-67FC-A7D3FC72350F}"/>
                  </a:ext>
                </a:extLst>
              </p14:cNvPr>
              <p14:cNvContentPartPr/>
              <p14:nvPr/>
            </p14:nvContentPartPr>
            <p14:xfrm>
              <a:off x="4603477" y="5128945"/>
              <a:ext cx="360" cy="360"/>
            </p14:xfrm>
          </p:contentPart>
        </mc:Choice>
        <mc:Fallback xmlns="">
          <p:pic>
            <p:nvPicPr>
              <p:cNvPr id="4" name="Ink 3">
                <a:extLst>
                  <a:ext uri="{FF2B5EF4-FFF2-40B4-BE49-F238E27FC236}">
                    <a16:creationId xmlns:a16="http://schemas.microsoft.com/office/drawing/2014/main" id="{EC9DE4E4-3EBC-EE10-67FC-A7D3FC72350F}"/>
                  </a:ext>
                </a:extLst>
              </p:cNvPr>
              <p:cNvPicPr/>
              <p:nvPr/>
            </p:nvPicPr>
            <p:blipFill>
              <a:blip r:embed="rId4"/>
              <a:stretch>
                <a:fillRect/>
              </a:stretch>
            </p:blipFill>
            <p:spPr>
              <a:xfrm>
                <a:off x="4594477" y="51199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763E8095-1A02-D2B3-C491-ADEA7DA55757}"/>
                  </a:ext>
                </a:extLst>
              </p14:cNvPr>
              <p14:cNvContentPartPr/>
              <p14:nvPr/>
            </p14:nvContentPartPr>
            <p14:xfrm>
              <a:off x="7367557" y="4897825"/>
              <a:ext cx="360" cy="360"/>
            </p14:xfrm>
          </p:contentPart>
        </mc:Choice>
        <mc:Fallback xmlns="">
          <p:pic>
            <p:nvPicPr>
              <p:cNvPr id="7" name="Ink 6">
                <a:extLst>
                  <a:ext uri="{FF2B5EF4-FFF2-40B4-BE49-F238E27FC236}">
                    <a16:creationId xmlns:a16="http://schemas.microsoft.com/office/drawing/2014/main" id="{763E8095-1A02-D2B3-C491-ADEA7DA55757}"/>
                  </a:ext>
                </a:extLst>
              </p:cNvPr>
              <p:cNvPicPr/>
              <p:nvPr/>
            </p:nvPicPr>
            <p:blipFill>
              <a:blip r:embed="rId4"/>
              <a:stretch>
                <a:fillRect/>
              </a:stretch>
            </p:blipFill>
            <p:spPr>
              <a:xfrm>
                <a:off x="7358557" y="488882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E1009253-38DD-D256-16D0-25EB4D4C7A5B}"/>
                  </a:ext>
                </a:extLst>
              </p14:cNvPr>
              <p14:cNvContentPartPr/>
              <p14:nvPr/>
            </p14:nvContentPartPr>
            <p14:xfrm>
              <a:off x="8797117" y="4918705"/>
              <a:ext cx="360" cy="360"/>
            </p14:xfrm>
          </p:contentPart>
        </mc:Choice>
        <mc:Fallback xmlns="">
          <p:pic>
            <p:nvPicPr>
              <p:cNvPr id="8" name="Ink 7">
                <a:extLst>
                  <a:ext uri="{FF2B5EF4-FFF2-40B4-BE49-F238E27FC236}">
                    <a16:creationId xmlns:a16="http://schemas.microsoft.com/office/drawing/2014/main" id="{E1009253-38DD-D256-16D0-25EB4D4C7A5B}"/>
                  </a:ext>
                </a:extLst>
              </p:cNvPr>
              <p:cNvPicPr/>
              <p:nvPr/>
            </p:nvPicPr>
            <p:blipFill>
              <a:blip r:embed="rId4"/>
              <a:stretch>
                <a:fillRect/>
              </a:stretch>
            </p:blipFill>
            <p:spPr>
              <a:xfrm>
                <a:off x="8788117" y="4909705"/>
                <a:ext cx="18000" cy="18000"/>
              </a:xfrm>
              <a:prstGeom prst="rect">
                <a:avLst/>
              </a:prstGeom>
            </p:spPr>
          </p:pic>
        </mc:Fallback>
      </mc:AlternateContent>
      <p:grpSp>
        <p:nvGrpSpPr>
          <p:cNvPr id="9" name="Group 8">
            <a:extLst>
              <a:ext uri="{FF2B5EF4-FFF2-40B4-BE49-F238E27FC236}">
                <a16:creationId xmlns:a16="http://schemas.microsoft.com/office/drawing/2014/main" id="{340A0115-7AFB-7CC4-42DB-063E532CD8D6}"/>
              </a:ext>
            </a:extLst>
          </p:cNvPr>
          <p:cNvGrpSpPr/>
          <p:nvPr/>
        </p:nvGrpSpPr>
        <p:grpSpPr>
          <a:xfrm>
            <a:off x="6443077" y="4803145"/>
            <a:ext cx="360" cy="360"/>
            <a:chOff x="6443077" y="4803145"/>
            <a:chExt cx="360" cy="360"/>
          </a:xfrm>
        </p:grpSpPr>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61C1710F-043D-A491-32D0-31A0073C397E}"/>
                    </a:ext>
                  </a:extLst>
                </p14:cNvPr>
                <p14:cNvContentPartPr/>
                <p14:nvPr/>
              </p14:nvContentPartPr>
              <p14:xfrm>
                <a:off x="6443077" y="4803145"/>
                <a:ext cx="360" cy="360"/>
              </p14:xfrm>
            </p:contentPart>
          </mc:Choice>
          <mc:Fallback xmlns="">
            <p:pic>
              <p:nvPicPr>
                <p:cNvPr id="29" name="Ink 28">
                  <a:extLst>
                    <a:ext uri="{FF2B5EF4-FFF2-40B4-BE49-F238E27FC236}">
                      <a16:creationId xmlns:a16="http://schemas.microsoft.com/office/drawing/2014/main" id="{32BA6A49-1D60-6888-4CAE-66F86386B320}"/>
                    </a:ext>
                  </a:extLst>
                </p:cNvPr>
                <p:cNvPicPr/>
                <p:nvPr/>
              </p:nvPicPr>
              <p:blipFill>
                <a:blip r:embed="rId8"/>
                <a:stretch>
                  <a:fillRect/>
                </a:stretch>
              </p:blipFill>
              <p:spPr>
                <a:xfrm>
                  <a:off x="6434077" y="47941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92AEF89B-C53F-2EC7-1A3A-58A48835F8F2}"/>
                    </a:ext>
                  </a:extLst>
                </p14:cNvPr>
                <p14:cNvContentPartPr/>
                <p14:nvPr/>
              </p14:nvContentPartPr>
              <p14:xfrm>
                <a:off x="6443077" y="4803145"/>
                <a:ext cx="360" cy="360"/>
              </p14:xfrm>
            </p:contentPart>
          </mc:Choice>
          <mc:Fallback xmlns="">
            <p:pic>
              <p:nvPicPr>
                <p:cNvPr id="30" name="Ink 29">
                  <a:extLst>
                    <a:ext uri="{FF2B5EF4-FFF2-40B4-BE49-F238E27FC236}">
                      <a16:creationId xmlns:a16="http://schemas.microsoft.com/office/drawing/2014/main" id="{72162273-C278-C404-A130-D452E7B6C2A8}"/>
                    </a:ext>
                  </a:extLst>
                </p:cNvPr>
                <p:cNvPicPr/>
                <p:nvPr/>
              </p:nvPicPr>
              <p:blipFill>
                <a:blip r:embed="rId8"/>
                <a:stretch>
                  <a:fillRect/>
                </a:stretch>
              </p:blipFill>
              <p:spPr>
                <a:xfrm>
                  <a:off x="6434077" y="47941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2BAC305B-6B96-E942-70BE-6D998F8DE4C0}"/>
                    </a:ext>
                  </a:extLst>
                </p14:cNvPr>
                <p14:cNvContentPartPr/>
                <p14:nvPr/>
              </p14:nvContentPartPr>
              <p14:xfrm>
                <a:off x="6443077" y="4803145"/>
                <a:ext cx="360" cy="360"/>
              </p14:xfrm>
            </p:contentPart>
          </mc:Choice>
          <mc:Fallback xmlns="">
            <p:pic>
              <p:nvPicPr>
                <p:cNvPr id="31" name="Ink 30">
                  <a:extLst>
                    <a:ext uri="{FF2B5EF4-FFF2-40B4-BE49-F238E27FC236}">
                      <a16:creationId xmlns:a16="http://schemas.microsoft.com/office/drawing/2014/main" id="{95043A08-C5CD-EB52-7B01-9FEA09744041}"/>
                    </a:ext>
                  </a:extLst>
                </p:cNvPr>
                <p:cNvPicPr/>
                <p:nvPr/>
              </p:nvPicPr>
              <p:blipFill>
                <a:blip r:embed="rId8"/>
                <a:stretch>
                  <a:fillRect/>
                </a:stretch>
              </p:blipFill>
              <p:spPr>
                <a:xfrm>
                  <a:off x="6434077" y="4794145"/>
                  <a:ext cx="18000" cy="18000"/>
                </a:xfrm>
                <a:prstGeom prst="rect">
                  <a:avLst/>
                </a:prstGeom>
              </p:spPr>
            </p:pic>
          </mc:Fallback>
        </mc:AlternateContent>
      </p:grpSp>
      <p:pic>
        <p:nvPicPr>
          <p:cNvPr id="14" name="Picture 13">
            <a:extLst>
              <a:ext uri="{FF2B5EF4-FFF2-40B4-BE49-F238E27FC236}">
                <a16:creationId xmlns:a16="http://schemas.microsoft.com/office/drawing/2014/main" id="{F024A86A-DC8D-ED00-9B19-ECC1FE54AF36}"/>
              </a:ext>
            </a:extLst>
          </p:cNvPr>
          <p:cNvPicPr>
            <a:picLocks noChangeAspect="1"/>
          </p:cNvPicPr>
          <p:nvPr/>
        </p:nvPicPr>
        <p:blipFill rotWithShape="1">
          <a:blip r:embed="rId11"/>
          <a:srcRect r="26670"/>
          <a:stretch/>
        </p:blipFill>
        <p:spPr>
          <a:xfrm>
            <a:off x="418384" y="4490486"/>
            <a:ext cx="11507136" cy="999340"/>
          </a:xfrm>
          <a:prstGeom prst="rect">
            <a:avLst/>
          </a:prstGeom>
        </p:spPr>
      </p:pic>
      <p:sp>
        <p:nvSpPr>
          <p:cNvPr id="15" name="Rectangle: Rounded Corners 14">
            <a:extLst>
              <a:ext uri="{FF2B5EF4-FFF2-40B4-BE49-F238E27FC236}">
                <a16:creationId xmlns:a16="http://schemas.microsoft.com/office/drawing/2014/main" id="{5A5C4F57-CBB8-84BF-B408-0620C3966402}"/>
              </a:ext>
            </a:extLst>
          </p:cNvPr>
          <p:cNvSpPr/>
          <p:nvPr/>
        </p:nvSpPr>
        <p:spPr bwMode="gray">
          <a:xfrm>
            <a:off x="8993437" y="4748545"/>
            <a:ext cx="956441" cy="623993"/>
          </a:xfrm>
          <a:prstGeom prst="round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09091597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Tracking CSV Invoice status</a:t>
            </a:r>
          </a:p>
        </p:txBody>
      </p:sp>
      <p:sp>
        <p:nvSpPr>
          <p:cNvPr id="3" name="Text Placeholder 2"/>
          <p:cNvSpPr>
            <a:spLocks noGrp="1"/>
          </p:cNvSpPr>
          <p:nvPr>
            <p:ph type="body" sz="quarter" idx="11"/>
          </p:nvPr>
        </p:nvSpPr>
        <p:spPr>
          <a:xfrm>
            <a:off x="618213" y="1895912"/>
            <a:ext cx="10818315" cy="2113300"/>
          </a:xfrm>
        </p:spPr>
        <p:txBody>
          <a:bodyPr/>
          <a:lstStyle/>
          <a:p>
            <a:pPr marL="285750" indent="-285750">
              <a:buFont typeface="Arial" panose="020B0604020202020204" pitchFamily="34" charset="0"/>
              <a:buChar char="•"/>
            </a:pPr>
            <a:r>
              <a:rPr lang="en-US" sz="1400" b="1"/>
              <a:t>Sent </a:t>
            </a:r>
            <a:r>
              <a:rPr lang="en-GB" sz="1400" b="1"/>
              <a:t>: </a:t>
            </a:r>
            <a:r>
              <a:rPr lang="en-US" sz="1400" b="0">
                <a:cs typeface="Arial" pitchFamily="34" charset="0"/>
              </a:rPr>
              <a:t>Ericsson </a:t>
            </a:r>
            <a:r>
              <a:rPr lang="en-GB" sz="1400" b="0"/>
              <a:t>has received the invoice.</a:t>
            </a:r>
          </a:p>
          <a:p>
            <a:pPr marL="285750" indent="-285750">
              <a:buFont typeface="Arial" panose="020B0604020202020204" pitchFamily="34" charset="0"/>
              <a:buChar char="•"/>
            </a:pPr>
            <a:r>
              <a:rPr lang="en-US" sz="1400" b="1"/>
              <a:t>Rejected: </a:t>
            </a:r>
            <a:r>
              <a:rPr lang="en-US" sz="1400" b="0">
                <a:cs typeface="Arial" pitchFamily="34" charset="0"/>
              </a:rPr>
              <a:t>Ericsson </a:t>
            </a:r>
            <a:r>
              <a:rPr lang="en-GB" sz="1400" b="0"/>
              <a:t>has rejected the invoice. </a:t>
            </a:r>
            <a:r>
              <a:rPr lang="en-US" sz="1400" b="0"/>
              <a:t>If </a:t>
            </a:r>
            <a:r>
              <a:rPr lang="en-US" sz="1400" b="0">
                <a:cs typeface="Arial" pitchFamily="34" charset="0"/>
              </a:rPr>
              <a:t>Ericsson </a:t>
            </a:r>
            <a:r>
              <a:rPr lang="en-US" sz="1400" b="0"/>
              <a:t>subsequently accepts the invoice or approves it for payment, invoice status updated to Sent indicating invoice was accepted .</a:t>
            </a:r>
            <a:endParaRPr lang="en-GB" sz="1400" b="0"/>
          </a:p>
          <a:p>
            <a:pPr marL="285750" indent="-285750">
              <a:buFont typeface="Arial" panose="020B0604020202020204" pitchFamily="34" charset="0"/>
              <a:buChar char="•"/>
            </a:pPr>
            <a:r>
              <a:rPr lang="en-US" sz="1400" b="1"/>
              <a:t>Failed: </a:t>
            </a:r>
            <a:r>
              <a:rPr lang="en-GB" sz="1400" b="0"/>
              <a:t>Ariba Network experienced a problem routing the invoice.</a:t>
            </a:r>
          </a:p>
          <a:p>
            <a:pPr marL="285750" indent="-285750">
              <a:buFont typeface="Arial" panose="020B0604020202020204" pitchFamily="34" charset="0"/>
              <a:buChar char="•"/>
            </a:pPr>
            <a:r>
              <a:rPr lang="en-US" sz="1400" b="1"/>
              <a:t>Approved: </a:t>
            </a:r>
            <a:r>
              <a:rPr lang="en-US" sz="1400" b="0">
                <a:cs typeface="Arial" pitchFamily="34" charset="0"/>
              </a:rPr>
              <a:t>Ericsson </a:t>
            </a:r>
            <a:r>
              <a:rPr lang="en-US" sz="1400" b="0"/>
              <a:t>has approved the invoice for payment.</a:t>
            </a:r>
          </a:p>
        </p:txBody>
      </p:sp>
      <p:sp>
        <p:nvSpPr>
          <p:cNvPr id="12" name="Text Box 4"/>
          <p:cNvSpPr txBox="1">
            <a:spLocks noChangeArrowheads="1"/>
          </p:cNvSpPr>
          <p:nvPr/>
        </p:nvSpPr>
        <p:spPr bwMode="auto">
          <a:xfrm>
            <a:off x="325336" y="1438623"/>
            <a:ext cx="2437836" cy="33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b="1">
                <a:solidFill>
                  <a:srgbClr val="000000"/>
                </a:solidFill>
              </a:rPr>
              <a:t>Invoice Status </a:t>
            </a:r>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8272A5E6-063F-632C-B377-E21B3A2D4A2B}"/>
                  </a:ext>
                </a:extLst>
              </p14:cNvPr>
              <p14:cNvContentPartPr/>
              <p14:nvPr/>
            </p14:nvContentPartPr>
            <p14:xfrm>
              <a:off x="4603477" y="5128945"/>
              <a:ext cx="360" cy="360"/>
            </p14:xfrm>
          </p:contentPart>
        </mc:Choice>
        <mc:Fallback xmlns="">
          <p:pic>
            <p:nvPicPr>
              <p:cNvPr id="4" name="Ink 3">
                <a:extLst>
                  <a:ext uri="{FF2B5EF4-FFF2-40B4-BE49-F238E27FC236}">
                    <a16:creationId xmlns:a16="http://schemas.microsoft.com/office/drawing/2014/main" id="{8272A5E6-063F-632C-B377-E21B3A2D4A2B}"/>
                  </a:ext>
                </a:extLst>
              </p:cNvPr>
              <p:cNvPicPr/>
              <p:nvPr/>
            </p:nvPicPr>
            <p:blipFill>
              <a:blip r:embed="rId4"/>
              <a:stretch>
                <a:fillRect/>
              </a:stretch>
            </p:blipFill>
            <p:spPr>
              <a:xfrm>
                <a:off x="4594477" y="51199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22894732-E779-CFA1-73DC-3D928F4BA280}"/>
                  </a:ext>
                </a:extLst>
              </p14:cNvPr>
              <p14:cNvContentPartPr/>
              <p14:nvPr/>
            </p14:nvContentPartPr>
            <p14:xfrm>
              <a:off x="7367557" y="4897825"/>
              <a:ext cx="360" cy="360"/>
            </p14:xfrm>
          </p:contentPart>
        </mc:Choice>
        <mc:Fallback xmlns="">
          <p:pic>
            <p:nvPicPr>
              <p:cNvPr id="5" name="Ink 4">
                <a:extLst>
                  <a:ext uri="{FF2B5EF4-FFF2-40B4-BE49-F238E27FC236}">
                    <a16:creationId xmlns:a16="http://schemas.microsoft.com/office/drawing/2014/main" id="{22894732-E779-CFA1-73DC-3D928F4BA280}"/>
                  </a:ext>
                </a:extLst>
              </p:cNvPr>
              <p:cNvPicPr/>
              <p:nvPr/>
            </p:nvPicPr>
            <p:blipFill>
              <a:blip r:embed="rId4"/>
              <a:stretch>
                <a:fillRect/>
              </a:stretch>
            </p:blipFill>
            <p:spPr>
              <a:xfrm>
                <a:off x="7358557" y="488882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881E3505-E620-0E7C-C707-1CEF45A5098A}"/>
                  </a:ext>
                </a:extLst>
              </p14:cNvPr>
              <p14:cNvContentPartPr/>
              <p14:nvPr/>
            </p14:nvContentPartPr>
            <p14:xfrm>
              <a:off x="8797117" y="4918705"/>
              <a:ext cx="360" cy="360"/>
            </p14:xfrm>
          </p:contentPart>
        </mc:Choice>
        <mc:Fallback xmlns="">
          <p:pic>
            <p:nvPicPr>
              <p:cNvPr id="6" name="Ink 5">
                <a:extLst>
                  <a:ext uri="{FF2B5EF4-FFF2-40B4-BE49-F238E27FC236}">
                    <a16:creationId xmlns:a16="http://schemas.microsoft.com/office/drawing/2014/main" id="{881E3505-E620-0E7C-C707-1CEF45A5098A}"/>
                  </a:ext>
                </a:extLst>
              </p:cNvPr>
              <p:cNvPicPr/>
              <p:nvPr/>
            </p:nvPicPr>
            <p:blipFill>
              <a:blip r:embed="rId4"/>
              <a:stretch>
                <a:fillRect/>
              </a:stretch>
            </p:blipFill>
            <p:spPr>
              <a:xfrm>
                <a:off x="8788117" y="4909705"/>
                <a:ext cx="18000" cy="18000"/>
              </a:xfrm>
              <a:prstGeom prst="rect">
                <a:avLst/>
              </a:prstGeom>
            </p:spPr>
          </p:pic>
        </mc:Fallback>
      </mc:AlternateContent>
      <p:grpSp>
        <p:nvGrpSpPr>
          <p:cNvPr id="9" name="Group 8">
            <a:extLst>
              <a:ext uri="{FF2B5EF4-FFF2-40B4-BE49-F238E27FC236}">
                <a16:creationId xmlns:a16="http://schemas.microsoft.com/office/drawing/2014/main" id="{6155D81B-D6AB-9E3B-3F22-7A661D054AC0}"/>
              </a:ext>
            </a:extLst>
          </p:cNvPr>
          <p:cNvGrpSpPr/>
          <p:nvPr/>
        </p:nvGrpSpPr>
        <p:grpSpPr>
          <a:xfrm>
            <a:off x="6443077" y="4803145"/>
            <a:ext cx="360" cy="360"/>
            <a:chOff x="6443077" y="4803145"/>
            <a:chExt cx="360" cy="360"/>
          </a:xfrm>
        </p:grpSpPr>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F1950FD2-1D6C-DCA1-BF32-E3A2EBCF9416}"/>
                    </a:ext>
                  </a:extLst>
                </p14:cNvPr>
                <p14:cNvContentPartPr/>
                <p14:nvPr/>
              </p14:nvContentPartPr>
              <p14:xfrm>
                <a:off x="6443077" y="4803145"/>
                <a:ext cx="360" cy="360"/>
              </p14:xfrm>
            </p:contentPart>
          </mc:Choice>
          <mc:Fallback xmlns="">
            <p:pic>
              <p:nvPicPr>
                <p:cNvPr id="29" name="Ink 28">
                  <a:extLst>
                    <a:ext uri="{FF2B5EF4-FFF2-40B4-BE49-F238E27FC236}">
                      <a16:creationId xmlns:a16="http://schemas.microsoft.com/office/drawing/2014/main" id="{32BA6A49-1D60-6888-4CAE-66F86386B320}"/>
                    </a:ext>
                  </a:extLst>
                </p:cNvPr>
                <p:cNvPicPr/>
                <p:nvPr/>
              </p:nvPicPr>
              <p:blipFill>
                <a:blip r:embed="rId8"/>
                <a:stretch>
                  <a:fillRect/>
                </a:stretch>
              </p:blipFill>
              <p:spPr>
                <a:xfrm>
                  <a:off x="6434077" y="47941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498C651B-7689-41F7-B202-A045492DBB95}"/>
                    </a:ext>
                  </a:extLst>
                </p14:cNvPr>
                <p14:cNvContentPartPr/>
                <p14:nvPr/>
              </p14:nvContentPartPr>
              <p14:xfrm>
                <a:off x="6443077" y="4803145"/>
                <a:ext cx="360" cy="360"/>
              </p14:xfrm>
            </p:contentPart>
          </mc:Choice>
          <mc:Fallback xmlns="">
            <p:pic>
              <p:nvPicPr>
                <p:cNvPr id="30" name="Ink 29">
                  <a:extLst>
                    <a:ext uri="{FF2B5EF4-FFF2-40B4-BE49-F238E27FC236}">
                      <a16:creationId xmlns:a16="http://schemas.microsoft.com/office/drawing/2014/main" id="{72162273-C278-C404-A130-D452E7B6C2A8}"/>
                    </a:ext>
                  </a:extLst>
                </p:cNvPr>
                <p:cNvPicPr/>
                <p:nvPr/>
              </p:nvPicPr>
              <p:blipFill>
                <a:blip r:embed="rId8"/>
                <a:stretch>
                  <a:fillRect/>
                </a:stretch>
              </p:blipFill>
              <p:spPr>
                <a:xfrm>
                  <a:off x="6434077" y="47941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0529C712-2FCA-F841-4C50-9397AE29BFDF}"/>
                    </a:ext>
                  </a:extLst>
                </p14:cNvPr>
                <p14:cNvContentPartPr/>
                <p14:nvPr/>
              </p14:nvContentPartPr>
              <p14:xfrm>
                <a:off x="6443077" y="4803145"/>
                <a:ext cx="360" cy="360"/>
              </p14:xfrm>
            </p:contentPart>
          </mc:Choice>
          <mc:Fallback xmlns="">
            <p:pic>
              <p:nvPicPr>
                <p:cNvPr id="31" name="Ink 30">
                  <a:extLst>
                    <a:ext uri="{FF2B5EF4-FFF2-40B4-BE49-F238E27FC236}">
                      <a16:creationId xmlns:a16="http://schemas.microsoft.com/office/drawing/2014/main" id="{95043A08-C5CD-EB52-7B01-9FEA09744041}"/>
                    </a:ext>
                  </a:extLst>
                </p:cNvPr>
                <p:cNvPicPr/>
                <p:nvPr/>
              </p:nvPicPr>
              <p:blipFill>
                <a:blip r:embed="rId8"/>
                <a:stretch>
                  <a:fillRect/>
                </a:stretch>
              </p:blipFill>
              <p:spPr>
                <a:xfrm>
                  <a:off x="6434077" y="4794145"/>
                  <a:ext cx="18000" cy="18000"/>
                </a:xfrm>
                <a:prstGeom prst="rect">
                  <a:avLst/>
                </a:prstGeom>
              </p:spPr>
            </p:pic>
          </mc:Fallback>
        </mc:AlternateContent>
      </p:grpSp>
      <p:pic>
        <p:nvPicPr>
          <p:cNvPr id="14" name="Picture 13">
            <a:extLst>
              <a:ext uri="{FF2B5EF4-FFF2-40B4-BE49-F238E27FC236}">
                <a16:creationId xmlns:a16="http://schemas.microsoft.com/office/drawing/2014/main" id="{E2714C8B-25FB-4615-E042-AE88BCFF3029}"/>
              </a:ext>
            </a:extLst>
          </p:cNvPr>
          <p:cNvPicPr>
            <a:picLocks noChangeAspect="1"/>
          </p:cNvPicPr>
          <p:nvPr/>
        </p:nvPicPr>
        <p:blipFill rotWithShape="1">
          <a:blip r:embed="rId11"/>
          <a:srcRect r="26670"/>
          <a:stretch/>
        </p:blipFill>
        <p:spPr>
          <a:xfrm>
            <a:off x="418384" y="4490486"/>
            <a:ext cx="11507136" cy="999340"/>
          </a:xfrm>
          <a:prstGeom prst="rect">
            <a:avLst/>
          </a:prstGeom>
        </p:spPr>
      </p:pic>
      <p:sp>
        <p:nvSpPr>
          <p:cNvPr id="16" name="Rectangle: Rounded Corners 15">
            <a:extLst>
              <a:ext uri="{FF2B5EF4-FFF2-40B4-BE49-F238E27FC236}">
                <a16:creationId xmlns:a16="http://schemas.microsoft.com/office/drawing/2014/main" id="{77721523-9F02-9566-4284-A709F0248937}"/>
              </a:ext>
            </a:extLst>
          </p:cNvPr>
          <p:cNvSpPr/>
          <p:nvPr/>
        </p:nvSpPr>
        <p:spPr bwMode="gray">
          <a:xfrm>
            <a:off x="10787338" y="4731524"/>
            <a:ext cx="903139" cy="623993"/>
          </a:xfrm>
          <a:prstGeom prst="round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416370395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Troubleshooting CSV Invoices</a:t>
            </a:r>
          </a:p>
        </p:txBody>
      </p:sp>
      <p:pic>
        <p:nvPicPr>
          <p:cNvPr id="7" name="Picture Placeholder 6"/>
          <p:cNvPicPr>
            <a:picLocks noGrp="1" noChangeAspect="1"/>
          </p:cNvPicPr>
          <p:nvPr>
            <p:ph type="pic" sz="quarter" idx="11"/>
          </p:nvPr>
        </p:nvPicPr>
        <p:blipFill rotWithShape="1">
          <a:blip r:embed="rId3" cstate="screen">
            <a:extLst>
              <a:ext uri="{28A0092B-C50C-407E-A947-70E740481C1C}">
                <a14:useLocalDpi xmlns:a14="http://schemas.microsoft.com/office/drawing/2010/main" val="0"/>
              </a:ext>
            </a:extLst>
          </a:blip>
          <a:srcRect/>
          <a:stretch/>
        </p:blipFill>
        <p:spPr>
          <a:prstGeom prst="rect">
            <a:avLst/>
          </a:prstGeom>
        </p:spPr>
      </p:pic>
    </p:spTree>
    <p:extLst>
      <p:ext uri="{BB962C8B-B14F-4D97-AF65-F5344CB8AC3E}">
        <p14:creationId xmlns:p14="http://schemas.microsoft.com/office/powerpoint/2010/main" val="667523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296" y="503883"/>
            <a:ext cx="11183887" cy="738493"/>
          </a:xfrm>
        </p:spPr>
        <p:txBody>
          <a:bodyPr/>
          <a:lstStyle/>
          <a:p>
            <a:r>
              <a:rPr lang="en-US"/>
              <a:t>Troubleshooting CSV Invoices</a:t>
            </a:r>
            <a:br>
              <a:rPr lang="en-US"/>
            </a:br>
            <a:endParaRPr lang="en-US" b="0"/>
          </a:p>
        </p:txBody>
      </p:sp>
      <p:sp>
        <p:nvSpPr>
          <p:cNvPr id="3" name="Text Placeholder 2"/>
          <p:cNvSpPr>
            <a:spLocks noGrp="1"/>
          </p:cNvSpPr>
          <p:nvPr>
            <p:ph type="body" sz="quarter" idx="10"/>
          </p:nvPr>
        </p:nvSpPr>
        <p:spPr>
          <a:xfrm>
            <a:off x="325336" y="1945489"/>
            <a:ext cx="11542528" cy="4475858"/>
          </a:xfrm>
        </p:spPr>
        <p:txBody>
          <a:bodyPr/>
          <a:lstStyle/>
          <a:p>
            <a:pPr marL="285693" indent="-285693">
              <a:lnSpc>
                <a:spcPct val="150000"/>
              </a:lnSpc>
              <a:spcBef>
                <a:spcPct val="50000"/>
              </a:spcBef>
              <a:buClr>
                <a:srgbClr val="FDB913"/>
              </a:buClr>
              <a:buFont typeface="Arial" panose="020B0604020202020204" pitchFamily="34" charset="0"/>
              <a:buChar char="•"/>
            </a:pPr>
            <a:r>
              <a:rPr lang="en-US" altLang="en-US" sz="1400"/>
              <a:t>Be</a:t>
            </a:r>
            <a:r>
              <a:rPr lang="cs-CZ" altLang="en-US" sz="1400"/>
              <a:t> </a:t>
            </a:r>
            <a:r>
              <a:rPr lang="en-US" altLang="en-US" sz="1400"/>
              <a:t>sure that the application that is being used to create the file is a true CSV editing application.</a:t>
            </a:r>
          </a:p>
          <a:p>
            <a:pPr marL="285693" indent="-285693">
              <a:lnSpc>
                <a:spcPct val="150000"/>
              </a:lnSpc>
              <a:spcBef>
                <a:spcPct val="50000"/>
              </a:spcBef>
              <a:buClr>
                <a:srgbClr val="FDB913"/>
              </a:buClr>
              <a:buFont typeface="Arial" panose="020B0604020202020204" pitchFamily="34" charset="0"/>
              <a:buChar char="•"/>
            </a:pPr>
            <a:r>
              <a:rPr lang="en-US" altLang="en-US" sz="1400"/>
              <a:t>Be sure that all value fields such as unit price, tax, subtotal, gross, etc., are entered properly, (for example 2.25 or .58).</a:t>
            </a:r>
          </a:p>
          <a:p>
            <a:pPr marL="285693" indent="-285693">
              <a:lnSpc>
                <a:spcPct val="150000"/>
              </a:lnSpc>
              <a:spcBef>
                <a:spcPct val="50000"/>
              </a:spcBef>
              <a:buClr>
                <a:srgbClr val="FDB913"/>
              </a:buClr>
              <a:buFont typeface="Arial" panose="020B0604020202020204" pitchFamily="34" charset="0"/>
              <a:buChar char="•"/>
            </a:pPr>
            <a:r>
              <a:rPr lang="en-US" altLang="en-US" sz="1400"/>
              <a:t>Ensure that the file does not contain </a:t>
            </a:r>
            <a:r>
              <a:rPr lang="en-US" altLang="en-US" sz="1400" u="sng"/>
              <a:t>any </a:t>
            </a:r>
            <a:r>
              <a:rPr lang="en-US" altLang="en-US" sz="1400"/>
              <a:t>special characters, (dollar sign, asterisk, quotation marks, etc.).</a:t>
            </a:r>
          </a:p>
          <a:p>
            <a:pPr marL="285693" indent="-285693">
              <a:lnSpc>
                <a:spcPct val="150000"/>
              </a:lnSpc>
              <a:spcBef>
                <a:spcPct val="50000"/>
              </a:spcBef>
              <a:buClr>
                <a:srgbClr val="FDB913"/>
              </a:buClr>
              <a:buFont typeface="Arial" panose="020B0604020202020204" pitchFamily="34" charset="0"/>
              <a:buChar char="•"/>
            </a:pPr>
            <a:r>
              <a:rPr lang="en-US" altLang="en-US" sz="1400"/>
              <a:t>Ensure that none of the file data within the </a:t>
            </a:r>
            <a:r>
              <a:rPr lang="en-US" altLang="en-US" sz="1400" u="sng"/>
              <a:t>first three rows</a:t>
            </a:r>
            <a:r>
              <a:rPr lang="en-US" altLang="en-US" sz="1400"/>
              <a:t> of the template sample has been modified from its original state. </a:t>
            </a:r>
          </a:p>
          <a:p>
            <a:pPr marL="285693" indent="-285693">
              <a:lnSpc>
                <a:spcPct val="150000"/>
              </a:lnSpc>
              <a:spcBef>
                <a:spcPct val="50000"/>
              </a:spcBef>
              <a:buClr>
                <a:srgbClr val="FDB913"/>
              </a:buClr>
              <a:buFont typeface="Arial" panose="020B0604020202020204" pitchFamily="34" charset="0"/>
              <a:buChar char="•"/>
            </a:pPr>
            <a:r>
              <a:rPr lang="en-US" altLang="en-US" sz="1400"/>
              <a:t>Ensure you are using the correct version of the CSV template for Ericsson. </a:t>
            </a:r>
          </a:p>
          <a:p>
            <a:pPr marL="285693" indent="-285693">
              <a:lnSpc>
                <a:spcPct val="150000"/>
              </a:lnSpc>
              <a:spcBef>
                <a:spcPct val="50000"/>
              </a:spcBef>
              <a:buClr>
                <a:srgbClr val="FDB913"/>
              </a:buClr>
              <a:buFont typeface="Arial" panose="020B0604020202020204" pitchFamily="34" charset="0"/>
              <a:buChar char="•"/>
            </a:pPr>
            <a:r>
              <a:rPr lang="en-US" altLang="en-US" sz="1400"/>
              <a:t>IMP - Once the invoices are uploaded using the CSV channel , Supplier will see the message  saying –‘ csv file  uploaded successfully’  but  may not immediately see the invoice on the Network GUI  .This is because the server  may take sometime to update the UI screen . In case the Supplier need to refer the invoice immediately but doesn’t find it on the UI , they may use the invoice search option to find the uploaded CSV invoice. The server will process the request and fetch the invoice from the Database.</a:t>
            </a:r>
          </a:p>
          <a:p>
            <a:pPr lvl="1"/>
            <a:endParaRPr lang="en-US"/>
          </a:p>
        </p:txBody>
      </p:sp>
      <p:sp>
        <p:nvSpPr>
          <p:cNvPr id="4" name="Rectangle 5"/>
          <p:cNvSpPr>
            <a:spLocks noChangeArrowheads="1"/>
          </p:cNvSpPr>
          <p:nvPr/>
        </p:nvSpPr>
        <p:spPr bwMode="auto">
          <a:xfrm>
            <a:off x="325336" y="1420149"/>
            <a:ext cx="4704111" cy="430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b="1"/>
              <a:t>General Checks</a:t>
            </a:r>
          </a:p>
        </p:txBody>
      </p:sp>
    </p:spTree>
    <p:extLst>
      <p:ext uri="{BB962C8B-B14F-4D97-AF65-F5344CB8AC3E}">
        <p14:creationId xmlns:p14="http://schemas.microsoft.com/office/powerpoint/2010/main" val="252997427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296" y="503883"/>
            <a:ext cx="11183887" cy="738493"/>
          </a:xfrm>
        </p:spPr>
        <p:txBody>
          <a:bodyPr/>
          <a:lstStyle/>
          <a:p>
            <a:r>
              <a:rPr lang="en-US"/>
              <a:t>Troubleshooting CSV Invoices</a:t>
            </a:r>
            <a:br>
              <a:rPr lang="en-US"/>
            </a:br>
            <a:endParaRPr lang="en-US" b="0"/>
          </a:p>
        </p:txBody>
      </p:sp>
      <p:sp>
        <p:nvSpPr>
          <p:cNvPr id="3" name="Text Placeholder 2"/>
          <p:cNvSpPr>
            <a:spLocks noGrp="1"/>
          </p:cNvSpPr>
          <p:nvPr>
            <p:ph type="body" sz="quarter" idx="10"/>
          </p:nvPr>
        </p:nvSpPr>
        <p:spPr>
          <a:xfrm>
            <a:off x="325336" y="1387803"/>
            <a:ext cx="11542528" cy="5099630"/>
          </a:xfrm>
        </p:spPr>
        <p:txBody>
          <a:bodyPr>
            <a:normAutofit lnSpcReduction="10000"/>
          </a:bodyPr>
          <a:lstStyle/>
          <a:p>
            <a:pPr marL="228554" indent="-228554" defTabSz="465045">
              <a:spcBef>
                <a:spcPct val="20000"/>
              </a:spcBef>
              <a:buClr>
                <a:srgbClr val="FDB913"/>
              </a:buClr>
              <a:buSzPct val="130000"/>
              <a:buFontTx/>
              <a:buChar char="•"/>
              <a:defRPr/>
            </a:pPr>
            <a:r>
              <a:rPr lang="en-US" sz="1400" u="sng"/>
              <a:t>When is the problem occurring?</a:t>
            </a:r>
          </a:p>
          <a:p>
            <a:pPr marL="438062" indent="-209508" defTabSz="465045">
              <a:spcBef>
                <a:spcPct val="20000"/>
              </a:spcBef>
              <a:buClr>
                <a:srgbClr val="FDB913"/>
              </a:buClr>
              <a:buSzPct val="100000"/>
              <a:buFont typeface="Arial" charset="0"/>
              <a:buAutoNum type="arabicPeriod"/>
              <a:defRPr/>
            </a:pPr>
            <a:r>
              <a:rPr lang="en-US" sz="1400"/>
              <a:t>Is it at the point of uploading the file?</a:t>
            </a:r>
          </a:p>
          <a:p>
            <a:pPr marL="438062" indent="-209508" defTabSz="465045">
              <a:spcBef>
                <a:spcPct val="20000"/>
              </a:spcBef>
              <a:buClr>
                <a:srgbClr val="FDB913"/>
              </a:buClr>
              <a:buSzPct val="100000"/>
              <a:buFont typeface="Arial" charset="0"/>
              <a:buAutoNum type="arabicPeriod"/>
              <a:defRPr/>
            </a:pPr>
            <a:r>
              <a:rPr lang="en-US" sz="1400"/>
              <a:t>Is it after the file is uploaded and invoices show a failed status?</a:t>
            </a:r>
          </a:p>
          <a:p>
            <a:pPr marL="438062" indent="-209508" defTabSz="465045">
              <a:spcBef>
                <a:spcPct val="20000"/>
              </a:spcBef>
              <a:buClr>
                <a:srgbClr val="FDB913"/>
              </a:buClr>
              <a:buSzPct val="100000"/>
              <a:buFont typeface="Arial" charset="0"/>
              <a:buAutoNum type="arabicPeriod"/>
              <a:defRPr/>
            </a:pPr>
            <a:r>
              <a:rPr lang="en-US" sz="1400"/>
              <a:t>Is it after the file is uploaded and invoices show a rejected status?</a:t>
            </a:r>
            <a:endParaRPr lang="en-US" sz="1400" u="sng"/>
          </a:p>
          <a:p>
            <a:pPr marL="228554" indent="-228554" defTabSz="465045">
              <a:spcBef>
                <a:spcPct val="20000"/>
              </a:spcBef>
              <a:buClr>
                <a:srgbClr val="FDB913"/>
              </a:buClr>
              <a:buSzPct val="130000"/>
              <a:buFontTx/>
              <a:buChar char="•"/>
              <a:defRPr/>
            </a:pPr>
            <a:r>
              <a:rPr lang="en-US" sz="1400" u="sng"/>
              <a:t>If the problem happens at #1</a:t>
            </a:r>
          </a:p>
          <a:p>
            <a:pPr marL="438062" indent="-209508" defTabSz="465045">
              <a:spcBef>
                <a:spcPct val="20000"/>
              </a:spcBef>
              <a:buClr>
                <a:srgbClr val="FDB913"/>
              </a:buClr>
              <a:buSzPct val="50000"/>
              <a:buFont typeface="Symbol" pitchFamily="18" charset="2"/>
              <a:buChar char="¨"/>
              <a:defRPr/>
            </a:pPr>
            <a:r>
              <a:rPr lang="en-US" sz="1400"/>
              <a:t>The file itself does not meet the basic CSV requirements. You will see specific error messaging on the screen to help identify which field needs to be reviewed/changed.  This could be:</a:t>
            </a:r>
          </a:p>
          <a:p>
            <a:pPr marL="742801" lvl="1" indent="-114277" defTabSz="465045">
              <a:spcBef>
                <a:spcPct val="20000"/>
              </a:spcBef>
              <a:buClr>
                <a:srgbClr val="FDB913"/>
              </a:buClr>
              <a:buFont typeface="Arial Narrow" pitchFamily="34" charset="0"/>
              <a:buChar char="–"/>
              <a:defRPr/>
            </a:pPr>
            <a:r>
              <a:rPr lang="en-US" sz="1400"/>
              <a:t>Missing header information or missing data in a required field</a:t>
            </a:r>
          </a:p>
          <a:p>
            <a:pPr marL="742801" lvl="1" indent="-114277" defTabSz="465045">
              <a:spcBef>
                <a:spcPct val="20000"/>
              </a:spcBef>
              <a:buClr>
                <a:srgbClr val="FDB913"/>
              </a:buClr>
              <a:buFont typeface="Arial Narrow" pitchFamily="34" charset="0"/>
              <a:buChar char="–"/>
              <a:defRPr/>
            </a:pPr>
            <a:r>
              <a:rPr lang="en-US" sz="1400"/>
              <a:t>Incorrect formatting in any field</a:t>
            </a:r>
          </a:p>
          <a:p>
            <a:pPr marL="742801" lvl="1" indent="-114277" defTabSz="465045">
              <a:spcBef>
                <a:spcPct val="20000"/>
              </a:spcBef>
              <a:buClr>
                <a:srgbClr val="FDB913"/>
              </a:buClr>
              <a:buFont typeface="Arial Narrow" pitchFamily="34" charset="0"/>
              <a:buChar char="–"/>
              <a:defRPr/>
            </a:pPr>
            <a:r>
              <a:rPr lang="en-US" sz="1400" b="1"/>
              <a:t>The problem within the file must be corrected and the entire file must be uploaded again – nothing was loaded from the CSV file.</a:t>
            </a:r>
          </a:p>
          <a:p>
            <a:pPr marL="228554" indent="-228554" defTabSz="465045">
              <a:spcBef>
                <a:spcPct val="20000"/>
              </a:spcBef>
              <a:buClr>
                <a:srgbClr val="FDB913"/>
              </a:buClr>
              <a:buSzPct val="130000"/>
              <a:buFontTx/>
              <a:buChar char="•"/>
              <a:defRPr/>
            </a:pPr>
            <a:r>
              <a:rPr lang="en-US" sz="1400" u="sng"/>
              <a:t>If the error happens at #2</a:t>
            </a:r>
          </a:p>
          <a:p>
            <a:pPr marL="438062" indent="-209508" defTabSz="465045">
              <a:spcBef>
                <a:spcPct val="20000"/>
              </a:spcBef>
              <a:buClr>
                <a:srgbClr val="FDB913"/>
              </a:buClr>
              <a:buSzPct val="50000"/>
              <a:buFont typeface="Symbol" pitchFamily="18" charset="2"/>
              <a:buChar char="¨"/>
              <a:defRPr/>
            </a:pPr>
            <a:r>
              <a:rPr lang="en-US" sz="1400"/>
              <a:t>The invoices (as opposed to the file) failed the invoice rule validation. When the invoices are converted from the .csv file to actual individual invoice documents on the AN, they are then validated based on the Invoice Rules set in Customer  Ariba Network account.</a:t>
            </a:r>
          </a:p>
          <a:p>
            <a:pPr marL="742801" lvl="1" indent="-114277" defTabSz="465045">
              <a:spcBef>
                <a:spcPct val="20000"/>
              </a:spcBef>
              <a:buClr>
                <a:srgbClr val="FDB913"/>
              </a:buClr>
              <a:buFont typeface="Arial Narrow" pitchFamily="34" charset="0"/>
              <a:buChar char="–"/>
              <a:defRPr/>
            </a:pPr>
            <a:r>
              <a:rPr lang="en-US" sz="1400"/>
              <a:t>Check the ‘History’ tab on the individual invoice to see which rule was violated and caused the invoice to fail.  </a:t>
            </a:r>
          </a:p>
          <a:p>
            <a:pPr marL="742801" lvl="1" indent="-114277" defTabSz="465045">
              <a:spcBef>
                <a:spcPct val="20000"/>
              </a:spcBef>
              <a:buClr>
                <a:srgbClr val="FDB913"/>
              </a:buClr>
              <a:buFont typeface="Arial Narrow" pitchFamily="34" charset="0"/>
              <a:buChar char="–"/>
              <a:defRPr/>
            </a:pPr>
            <a:r>
              <a:rPr lang="en-US" sz="1400" b="1"/>
              <a:t>The problem within the file must be corrected BUT only those invoices that failed need to be resent.</a:t>
            </a:r>
          </a:p>
          <a:p>
            <a:pPr marL="228554" indent="-228554" defTabSz="465045">
              <a:spcBef>
                <a:spcPct val="20000"/>
              </a:spcBef>
              <a:buClr>
                <a:srgbClr val="FDB913"/>
              </a:buClr>
              <a:buSzPct val="130000"/>
              <a:buFontTx/>
              <a:buChar char="•"/>
              <a:defRPr/>
            </a:pPr>
            <a:r>
              <a:rPr lang="en-US" sz="1400" u="sng"/>
              <a:t>If the error happens at #3</a:t>
            </a:r>
          </a:p>
          <a:p>
            <a:pPr marL="438062" indent="-209508" defTabSz="465045">
              <a:spcBef>
                <a:spcPct val="20000"/>
              </a:spcBef>
              <a:buClr>
                <a:srgbClr val="FDB913"/>
              </a:buClr>
              <a:buSzPct val="50000"/>
              <a:buFont typeface="Symbol" pitchFamily="18" charset="2"/>
              <a:buChar char="¨"/>
              <a:defRPr/>
            </a:pPr>
            <a:r>
              <a:rPr lang="en-US" sz="1400"/>
              <a:t>The invoices passed .csv validation and Ariba Network validation but were rejected by Customer  (either by their invoicing system automatically or by an end user manually).</a:t>
            </a:r>
          </a:p>
          <a:p>
            <a:pPr marL="742801" lvl="1" indent="-114277" defTabSz="465045">
              <a:spcBef>
                <a:spcPct val="20000"/>
              </a:spcBef>
              <a:buClr>
                <a:srgbClr val="FDB913"/>
              </a:buClr>
              <a:buFont typeface="Arial Narrow" pitchFamily="34" charset="0"/>
              <a:buChar char="–"/>
              <a:defRPr/>
            </a:pPr>
            <a:r>
              <a:rPr lang="en-US" sz="1400"/>
              <a:t>Check the History tab on the individual invoice for additional details.</a:t>
            </a:r>
          </a:p>
          <a:p>
            <a:pPr marL="742801" lvl="1" indent="-114277" defTabSz="465045">
              <a:spcBef>
                <a:spcPct val="20000"/>
              </a:spcBef>
              <a:buClr>
                <a:srgbClr val="FDB913"/>
              </a:buClr>
              <a:buFont typeface="Arial Narrow" pitchFamily="34" charset="0"/>
              <a:buChar char="–"/>
              <a:defRPr/>
            </a:pPr>
            <a:r>
              <a:rPr lang="en-US" sz="1400" b="1"/>
              <a:t>The problem with the individual invoices must be corrected and only those invoices that were rejected need to be resent.  Invoice numbers must be modified.</a:t>
            </a:r>
            <a:endParaRPr lang="en-US" sz="1400"/>
          </a:p>
          <a:p>
            <a:pPr lvl="1"/>
            <a:endParaRPr lang="en-US"/>
          </a:p>
        </p:txBody>
      </p:sp>
    </p:spTree>
    <p:extLst>
      <p:ext uri="{BB962C8B-B14F-4D97-AF65-F5344CB8AC3E}">
        <p14:creationId xmlns:p14="http://schemas.microsoft.com/office/powerpoint/2010/main" val="145541196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CSV template Change log</a:t>
            </a:r>
          </a:p>
        </p:txBody>
      </p:sp>
      <p:pic>
        <p:nvPicPr>
          <p:cNvPr id="7" name="Picture Placeholder 6"/>
          <p:cNvPicPr>
            <a:picLocks noGrp="1" noChangeAspect="1"/>
          </p:cNvPicPr>
          <p:nvPr>
            <p:ph type="pic" sz="quarter" idx="11"/>
          </p:nvPr>
        </p:nvPicPr>
        <p:blipFill rotWithShape="1">
          <a:blip r:embed="rId3" cstate="screen">
            <a:extLst>
              <a:ext uri="{28A0092B-C50C-407E-A947-70E740481C1C}">
                <a14:useLocalDpi xmlns:a14="http://schemas.microsoft.com/office/drawing/2010/main" val="0"/>
              </a:ext>
            </a:extLst>
          </a:blip>
          <a:srcRect/>
          <a:stretch/>
        </p:blipFill>
        <p:spPr>
          <a:prstGeom prst="rect">
            <a:avLst/>
          </a:prstGeom>
        </p:spPr>
      </p:pic>
    </p:spTree>
    <p:extLst>
      <p:ext uri="{BB962C8B-B14F-4D97-AF65-F5344CB8AC3E}">
        <p14:creationId xmlns:p14="http://schemas.microsoft.com/office/powerpoint/2010/main" val="627370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296" y="503883"/>
            <a:ext cx="11183887" cy="738493"/>
          </a:xfrm>
        </p:spPr>
        <p:txBody>
          <a:bodyPr/>
          <a:lstStyle/>
          <a:p>
            <a:r>
              <a:rPr lang="en-US"/>
              <a:t>Moving from one version to another</a:t>
            </a:r>
            <a:br>
              <a:rPr lang="en-US"/>
            </a:br>
            <a:endParaRPr lang="en-US" b="0"/>
          </a:p>
        </p:txBody>
      </p:sp>
      <p:sp>
        <p:nvSpPr>
          <p:cNvPr id="3" name="Text Placeholder 2"/>
          <p:cNvSpPr>
            <a:spLocks noGrp="1"/>
          </p:cNvSpPr>
          <p:nvPr>
            <p:ph type="body" sz="quarter" idx="10"/>
          </p:nvPr>
        </p:nvSpPr>
        <p:spPr>
          <a:xfrm>
            <a:off x="325336" y="1431862"/>
            <a:ext cx="11542528" cy="4989486"/>
          </a:xfrm>
        </p:spPr>
        <p:txBody>
          <a:bodyPr/>
          <a:lstStyle/>
          <a:p>
            <a:r>
              <a:rPr lang="en-GB">
                <a:solidFill>
                  <a:srgbClr val="FF0000"/>
                </a:solidFill>
              </a:rPr>
              <a:t>Important notice:</a:t>
            </a:r>
            <a:br>
              <a:rPr lang="en-GB">
                <a:solidFill>
                  <a:srgbClr val="FF0000"/>
                </a:solidFill>
              </a:rPr>
            </a:br>
            <a:br>
              <a:rPr lang="en-GB"/>
            </a:br>
            <a:r>
              <a:rPr lang="en-GB" sz="1600"/>
              <a:t>Whenever new version of csv template is released or mapping rules are modified there is new unique template serial number generated by Ariba Network. This number is part of the template and being sent back with upload (sample: _csv_serial:1423025640524).</a:t>
            </a:r>
            <a:br>
              <a:rPr lang="en-GB" sz="1600"/>
            </a:br>
            <a:br>
              <a:rPr lang="en-GB" sz="1600"/>
            </a:br>
            <a:r>
              <a:rPr lang="en-GB" sz="1600"/>
              <a:t>If csv template header’s are not changed it is still possible to use the old version of the template however supplier is notified every time outdated version is used.</a:t>
            </a:r>
            <a:br>
              <a:rPr lang="en-GB" sz="1600"/>
            </a:br>
            <a:br>
              <a:rPr lang="en-GB" sz="1600"/>
            </a:br>
            <a:br>
              <a:rPr lang="en-GB" sz="1600"/>
            </a:br>
            <a:endParaRPr lang="en-GB" sz="1600"/>
          </a:p>
          <a:p>
            <a:r>
              <a:rPr lang="en-GB" sz="1600"/>
              <a:t>In case csv template change consists of headers update or add of new columns suppliers have to download new version and start using this one.</a:t>
            </a:r>
          </a:p>
          <a:p>
            <a:r>
              <a:rPr lang="en-GB" sz="1600"/>
              <a:t>Otherwise upload will fail with mapping failure message.</a:t>
            </a:r>
          </a:p>
          <a:p>
            <a:pPr lvl="1"/>
            <a:endParaRPr lang="en-US"/>
          </a:p>
        </p:txBody>
      </p:sp>
      <p:pic>
        <p:nvPicPr>
          <p:cNvPr id="5" name="Picture 4"/>
          <p:cNvPicPr>
            <a:picLocks noChangeAspect="1"/>
          </p:cNvPicPr>
          <p:nvPr/>
        </p:nvPicPr>
        <p:blipFill>
          <a:blip r:embed="rId3" cstate="print"/>
          <a:stretch>
            <a:fillRect/>
          </a:stretch>
        </p:blipFill>
        <p:spPr>
          <a:xfrm>
            <a:off x="633916" y="3812185"/>
            <a:ext cx="10680328" cy="379632"/>
          </a:xfrm>
          <a:prstGeom prst="rect">
            <a:avLst/>
          </a:prstGeom>
        </p:spPr>
      </p:pic>
    </p:spTree>
    <p:extLst>
      <p:ext uri="{BB962C8B-B14F-4D97-AF65-F5344CB8AC3E}">
        <p14:creationId xmlns:p14="http://schemas.microsoft.com/office/powerpoint/2010/main" val="4062968854"/>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Contacts and Support</a:t>
            </a:r>
          </a:p>
        </p:txBody>
      </p:sp>
      <p:pic>
        <p:nvPicPr>
          <p:cNvPr id="7" name="Picture Placeholder 6"/>
          <p:cNvPicPr>
            <a:picLocks noGrp="1" noChangeAspect="1"/>
          </p:cNvPicPr>
          <p:nvPr>
            <p:ph type="pic" sz="quarter" idx="11"/>
          </p:nvPr>
        </p:nvPicPr>
        <p:blipFill rotWithShape="1">
          <a:blip r:embed="rId3" cstate="screen">
            <a:extLst>
              <a:ext uri="{28A0092B-C50C-407E-A947-70E740481C1C}">
                <a14:useLocalDpi xmlns:a14="http://schemas.microsoft.com/office/drawing/2010/main" val="0"/>
              </a:ext>
            </a:extLst>
          </a:blip>
          <a:srcRect/>
          <a:stretch/>
        </p:blipFill>
        <p:spPr>
          <a:prstGeom prst="rect">
            <a:avLst/>
          </a:prstGeom>
        </p:spPr>
      </p:pic>
    </p:spTree>
    <p:extLst>
      <p:ext uri="{BB962C8B-B14F-4D97-AF65-F5344CB8AC3E}">
        <p14:creationId xmlns:p14="http://schemas.microsoft.com/office/powerpoint/2010/main" val="2477941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2"/>
          <p:cNvSpPr>
            <a:spLocks noGrp="1" noChangeArrowheads="1"/>
          </p:cNvSpPr>
          <p:nvPr>
            <p:ph type="title"/>
          </p:nvPr>
        </p:nvSpPr>
        <p:spPr>
          <a:xfrm>
            <a:off x="276772" y="189186"/>
            <a:ext cx="7005103" cy="369332"/>
          </a:xfrm>
        </p:spPr>
        <p:txBody>
          <a:bodyPr/>
          <a:lstStyle/>
          <a:p>
            <a:pPr eaLnBrk="1" hangingPunct="1"/>
            <a:r>
              <a:rPr lang="en-US" b="1">
                <a:solidFill>
                  <a:srgbClr val="0000CC"/>
                </a:solidFill>
              </a:rPr>
              <a:t>Training and Resources</a:t>
            </a:r>
          </a:p>
        </p:txBody>
      </p:sp>
      <p:sp>
        <p:nvSpPr>
          <p:cNvPr id="34822" name="Rectangle 3"/>
          <p:cNvSpPr>
            <a:spLocks noGrp="1" noChangeArrowheads="1"/>
          </p:cNvSpPr>
          <p:nvPr>
            <p:ph type="body" sz="half" idx="1"/>
          </p:nvPr>
        </p:nvSpPr>
        <p:spPr>
          <a:xfrm>
            <a:off x="276771" y="1773305"/>
            <a:ext cx="3830093" cy="4438583"/>
          </a:xfrm>
          <a:solidFill>
            <a:srgbClr val="FFFFFF"/>
          </a:solidFill>
        </p:spPr>
        <p:txBody>
          <a:bodyPr/>
          <a:lstStyle/>
          <a:p>
            <a:pPr indent="-114300">
              <a:spcBef>
                <a:spcPct val="0"/>
              </a:spcBef>
            </a:pPr>
            <a:r>
              <a:rPr lang="en-US" sz="1600">
                <a:latin typeface="Arial" charset="0"/>
                <a:cs typeface="Arial" charset="0"/>
              </a:rPr>
              <a:t>Ericsson</a:t>
            </a:r>
            <a:r>
              <a:rPr lang="en-US" sz="1600"/>
              <a:t> </a:t>
            </a:r>
            <a:r>
              <a:rPr lang="en-US" sz="1600">
                <a:latin typeface="Arial" charset="0"/>
                <a:cs typeface="Arial" charset="0"/>
              </a:rPr>
              <a:t>Supplier Information Portal</a:t>
            </a:r>
          </a:p>
          <a:p>
            <a:pPr indent="-114300">
              <a:spcBef>
                <a:spcPct val="0"/>
              </a:spcBef>
            </a:pPr>
            <a:endParaRPr lang="en-US" sz="1600">
              <a:latin typeface="Arial" charset="0"/>
              <a:cs typeface="Arial" charset="0"/>
            </a:endParaRPr>
          </a:p>
          <a:p>
            <a:pPr lvl="1">
              <a:spcBef>
                <a:spcPct val="0"/>
              </a:spcBef>
              <a:buClr>
                <a:srgbClr val="92D050"/>
              </a:buClr>
              <a:buSzPct val="100000"/>
            </a:pPr>
            <a:r>
              <a:rPr lang="en-US" altLang="ja-JP" sz="1600" b="1">
                <a:latin typeface="Arial" charset="0"/>
                <a:ea typeface="ＭＳ Ｐゴシック" charset="-128"/>
                <a:cs typeface="Arial" charset="0"/>
              </a:rPr>
              <a:t>Supplier Information Portal </a:t>
            </a:r>
            <a:r>
              <a:rPr lang="en-US" altLang="ja-JP" sz="1600">
                <a:latin typeface="Arial" charset="0"/>
                <a:ea typeface="ＭＳ Ｐゴシック" charset="-128"/>
                <a:cs typeface="Arial" charset="0"/>
              </a:rPr>
              <a:t>contains specific documentation and training material. </a:t>
            </a:r>
          </a:p>
          <a:p>
            <a:pPr lvl="1">
              <a:spcBef>
                <a:spcPct val="0"/>
              </a:spcBef>
              <a:buClr>
                <a:srgbClr val="92D050"/>
              </a:buClr>
              <a:buSzPct val="100000"/>
            </a:pPr>
            <a:endParaRPr lang="en-US" altLang="ja-JP" sz="1600">
              <a:latin typeface="Arial" charset="0"/>
              <a:ea typeface="ＭＳ Ｐゴシック" charset="-128"/>
              <a:cs typeface="Arial" charset="0"/>
            </a:endParaRPr>
          </a:p>
          <a:p>
            <a:pPr lvl="1">
              <a:spcBef>
                <a:spcPct val="0"/>
              </a:spcBef>
              <a:buClr>
                <a:srgbClr val="92D050"/>
              </a:buClr>
              <a:buSzPct val="100000"/>
            </a:pPr>
            <a:r>
              <a:rPr lang="en-US" altLang="ja-JP" sz="1600">
                <a:latin typeface="Arial" charset="0"/>
                <a:ea typeface="ＭＳ Ｐゴシック" charset="-128"/>
                <a:cs typeface="Arial" charset="0"/>
              </a:rPr>
              <a:t>From the home page of your account, click the </a:t>
            </a:r>
            <a:r>
              <a:rPr lang="en-US" altLang="ja-JP" sz="1600" b="1">
                <a:latin typeface="Arial" charset="0"/>
                <a:ea typeface="ＭＳ Ｐゴシック" charset="-128"/>
                <a:cs typeface="Arial" charset="0"/>
              </a:rPr>
              <a:t>Company Settings</a:t>
            </a:r>
            <a:r>
              <a:rPr lang="en-US" altLang="ja-JP" sz="1600">
                <a:latin typeface="Arial" charset="0"/>
                <a:ea typeface="ＭＳ Ｐゴシック" charset="-128"/>
                <a:cs typeface="Arial" charset="0"/>
              </a:rPr>
              <a:t> and then click the </a:t>
            </a:r>
            <a:r>
              <a:rPr lang="en-US" altLang="ja-JP" sz="1600" b="1">
                <a:latin typeface="Arial" charset="0"/>
                <a:ea typeface="ＭＳ Ｐゴシック" charset="-128"/>
                <a:cs typeface="Arial" charset="0"/>
              </a:rPr>
              <a:t>Customer Relationships</a:t>
            </a:r>
            <a:r>
              <a:rPr lang="en-US" altLang="ja-JP" sz="1600">
                <a:latin typeface="Arial" charset="0"/>
                <a:ea typeface="ＭＳ Ｐゴシック" charset="-128"/>
                <a:cs typeface="Arial" charset="0"/>
              </a:rPr>
              <a:t> tab.</a:t>
            </a:r>
          </a:p>
          <a:p>
            <a:pPr lvl="1">
              <a:spcBef>
                <a:spcPct val="0"/>
              </a:spcBef>
              <a:buClr>
                <a:srgbClr val="92D050"/>
              </a:buClr>
              <a:buSzPct val="100000"/>
            </a:pPr>
            <a:endParaRPr lang="en-US" altLang="ja-JP" sz="1600">
              <a:latin typeface="Arial" charset="0"/>
              <a:ea typeface="ＭＳ Ｐゴシック" charset="-128"/>
              <a:cs typeface="Arial" charset="0"/>
            </a:endParaRPr>
          </a:p>
          <a:p>
            <a:pPr lvl="1">
              <a:spcBef>
                <a:spcPct val="0"/>
              </a:spcBef>
              <a:buClr>
                <a:srgbClr val="92D050"/>
              </a:buClr>
              <a:buSzPct val="100000"/>
            </a:pPr>
            <a:r>
              <a:rPr lang="en-US" altLang="ja-JP" sz="1600">
                <a:latin typeface="Arial" charset="0"/>
                <a:ea typeface="ＭＳ Ｐゴシック" charset="-128"/>
                <a:cs typeface="Arial" charset="0"/>
              </a:rPr>
              <a:t>The portal link is located next to your customers name in the middle of the screen</a:t>
            </a:r>
          </a:p>
        </p:txBody>
      </p:sp>
      <p:sp>
        <p:nvSpPr>
          <p:cNvPr id="29703" name="AutoShape 6"/>
          <p:cNvSpPr>
            <a:spLocks noChangeArrowheads="1"/>
          </p:cNvSpPr>
          <p:nvPr/>
        </p:nvSpPr>
        <p:spPr bwMode="auto">
          <a:xfrm>
            <a:off x="147916" y="993698"/>
            <a:ext cx="4068921" cy="4870603"/>
          </a:xfrm>
          <a:prstGeom prst="roundRect">
            <a:avLst>
              <a:gd name="adj" fmla="val 9468"/>
            </a:avLst>
          </a:prstGeom>
          <a:noFill/>
          <a:ln w="3175">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defRPr/>
            </a:pPr>
            <a:endParaRPr lang="ru-RU">
              <a:solidFill>
                <a:srgbClr val="FF0000"/>
              </a:solidFill>
            </a:endParaRPr>
          </a:p>
        </p:txBody>
      </p:sp>
      <p:pic>
        <p:nvPicPr>
          <p:cNvPr id="3" name="Picture 2">
            <a:extLst>
              <a:ext uri="{FF2B5EF4-FFF2-40B4-BE49-F238E27FC236}">
                <a16:creationId xmlns:a16="http://schemas.microsoft.com/office/drawing/2014/main" id="{910D97B5-45CD-4463-A40C-ADB4E4202978}"/>
              </a:ext>
            </a:extLst>
          </p:cNvPr>
          <p:cNvPicPr>
            <a:picLocks noChangeAspect="1"/>
          </p:cNvPicPr>
          <p:nvPr/>
        </p:nvPicPr>
        <p:blipFill>
          <a:blip r:embed="rId3"/>
          <a:stretch>
            <a:fillRect/>
          </a:stretch>
        </p:blipFill>
        <p:spPr>
          <a:xfrm>
            <a:off x="7199034" y="36145"/>
            <a:ext cx="4848225" cy="3920353"/>
          </a:xfrm>
          <a:prstGeom prst="rect">
            <a:avLst/>
          </a:prstGeom>
        </p:spPr>
      </p:pic>
      <p:sp>
        <p:nvSpPr>
          <p:cNvPr id="14" name="Rectangle: Rounded Corners 13">
            <a:extLst>
              <a:ext uri="{FF2B5EF4-FFF2-40B4-BE49-F238E27FC236}">
                <a16:creationId xmlns:a16="http://schemas.microsoft.com/office/drawing/2014/main" id="{E9892E72-174E-41D1-9387-A2D5F59B0B0B}"/>
              </a:ext>
            </a:extLst>
          </p:cNvPr>
          <p:cNvSpPr/>
          <p:nvPr/>
        </p:nvSpPr>
        <p:spPr bwMode="gray">
          <a:xfrm>
            <a:off x="7435115" y="1709533"/>
            <a:ext cx="1717594" cy="285069"/>
          </a:xfrm>
          <a:prstGeom prst="roundRect">
            <a:avLst/>
          </a:prstGeom>
          <a:noFill/>
          <a:ln>
            <a:headEnd/>
            <a:tailEnd/>
          </a:ln>
        </p:spPr>
        <p:style>
          <a:lnRef idx="2">
            <a:schemeClr val="accent5"/>
          </a:lnRef>
          <a:fillRef idx="1">
            <a:schemeClr val="lt1"/>
          </a:fillRef>
          <a:effectRef idx="0">
            <a:schemeClr val="accent5"/>
          </a:effectRef>
          <a:fontRef idx="minor">
            <a:schemeClr val="dk1"/>
          </a:fontRef>
        </p:style>
        <p:txBody>
          <a:bodyPr lIns="89979" tIns="71983" rIns="89979" bIns="71983" rtlCol="0" anchor="ctr"/>
          <a:lstStyle/>
          <a:p>
            <a:pPr algn="ctr" defTabSz="914217" fontAlgn="base">
              <a:spcBef>
                <a:spcPct val="50000"/>
              </a:spcBef>
              <a:spcAft>
                <a:spcPct val="0"/>
              </a:spcAft>
              <a:buClr>
                <a:srgbClr val="F0AB00"/>
              </a:buClr>
              <a:buSzPct val="80000"/>
            </a:pPr>
            <a:endParaRPr lang="en-US" sz="2000" kern="0" err="1">
              <a:ea typeface="Arial Unicode MS" pitchFamily="34" charset="-128"/>
              <a:cs typeface="Arial Unicode MS" pitchFamily="34" charset="-128"/>
            </a:endParaRPr>
          </a:p>
        </p:txBody>
      </p:sp>
      <p:pic>
        <p:nvPicPr>
          <p:cNvPr id="9" name="Picture 8">
            <a:extLst>
              <a:ext uri="{FF2B5EF4-FFF2-40B4-BE49-F238E27FC236}">
                <a16:creationId xmlns:a16="http://schemas.microsoft.com/office/drawing/2014/main" id="{2FA2D55C-1FAA-4E42-B029-8B65F0C6EBA6}"/>
              </a:ext>
            </a:extLst>
          </p:cNvPr>
          <p:cNvPicPr>
            <a:picLocks noChangeAspect="1"/>
          </p:cNvPicPr>
          <p:nvPr/>
        </p:nvPicPr>
        <p:blipFill>
          <a:blip r:embed="rId4"/>
          <a:srcRect/>
          <a:stretch/>
        </p:blipFill>
        <p:spPr>
          <a:xfrm>
            <a:off x="4645176" y="4150658"/>
            <a:ext cx="7373729" cy="1127519"/>
          </a:xfrm>
          <a:prstGeom prst="rect">
            <a:avLst/>
          </a:prstGeom>
        </p:spPr>
      </p:pic>
    </p:spTree>
    <p:extLst>
      <p:ext uri="{BB962C8B-B14F-4D97-AF65-F5344CB8AC3E}">
        <p14:creationId xmlns:p14="http://schemas.microsoft.com/office/powerpoint/2010/main" val="74694008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CSV Invoice Overview</a:t>
            </a:r>
          </a:p>
        </p:txBody>
      </p:sp>
      <p:pic>
        <p:nvPicPr>
          <p:cNvPr id="7" name="Picture Placeholder 6"/>
          <p:cNvPicPr>
            <a:picLocks noGrp="1" noChangeAspect="1"/>
          </p:cNvPicPr>
          <p:nvPr>
            <p:ph type="pic" sz="quarter" idx="11"/>
          </p:nvPr>
        </p:nvPicPr>
        <p:blipFill rotWithShape="1">
          <a:blip r:embed="rId3" cstate="screen">
            <a:extLst>
              <a:ext uri="{28A0092B-C50C-407E-A947-70E740481C1C}">
                <a14:useLocalDpi xmlns:a14="http://schemas.microsoft.com/office/drawing/2010/main" val="0"/>
              </a:ext>
            </a:extLst>
          </a:blip>
          <a:srcRect/>
          <a:stretch/>
        </p:blipFill>
        <p:spPr>
          <a:prstGeom prst="rect">
            <a:avLst/>
          </a:prstGeom>
        </p:spPr>
      </p:pic>
    </p:spTree>
    <p:extLst>
      <p:ext uri="{BB962C8B-B14F-4D97-AF65-F5344CB8AC3E}">
        <p14:creationId xmlns:p14="http://schemas.microsoft.com/office/powerpoint/2010/main" val="31749696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3"/>
          <p:cNvSpPr>
            <a:spLocks noGrp="1" noChangeArrowheads="1"/>
          </p:cNvSpPr>
          <p:nvPr>
            <p:ph type="body" idx="4294967295"/>
          </p:nvPr>
        </p:nvSpPr>
        <p:spPr>
          <a:xfrm>
            <a:off x="325337" y="1304926"/>
            <a:ext cx="8742363" cy="855164"/>
          </a:xfrm>
          <a:prstGeom prst="rect">
            <a:avLst/>
          </a:prstGeom>
          <a:solidFill>
            <a:srgbClr val="FFFFFF"/>
          </a:solidFill>
        </p:spPr>
        <p:txBody>
          <a:bodyPr/>
          <a:lstStyle/>
          <a:p>
            <a:pPr lvl="1">
              <a:spcBef>
                <a:spcPct val="0"/>
              </a:spcBef>
              <a:buClr>
                <a:srgbClr val="92D050"/>
              </a:buClr>
              <a:buSzPct val="100000"/>
            </a:pPr>
            <a:r>
              <a:rPr lang="en-US" sz="1500">
                <a:latin typeface="Arial" charset="0"/>
                <a:cs typeface="Arial" charset="0"/>
              </a:rPr>
              <a:t>Go to:  </a:t>
            </a:r>
            <a:r>
              <a:rPr lang="en-US" sz="1500" u="sng">
                <a:solidFill>
                  <a:schemeClr val="hlink"/>
                </a:solidFill>
                <a:latin typeface="Arial" charset="0"/>
                <a:cs typeface="Arial" charset="0"/>
                <a:hlinkClick r:id="rId3"/>
              </a:rPr>
              <a:t>http://supplier.ariba.com</a:t>
            </a:r>
            <a:endParaRPr lang="en-US" sz="1500" u="sng">
              <a:solidFill>
                <a:schemeClr val="hlink"/>
              </a:solidFill>
              <a:latin typeface="Arial" charset="0"/>
              <a:cs typeface="Arial" charset="0"/>
            </a:endParaRPr>
          </a:p>
          <a:p>
            <a:pPr lvl="1">
              <a:spcBef>
                <a:spcPct val="0"/>
              </a:spcBef>
              <a:buClr>
                <a:srgbClr val="92D050"/>
              </a:buClr>
              <a:buSzPct val="100000"/>
            </a:pPr>
            <a:r>
              <a:rPr lang="en-US" sz="1500">
                <a:latin typeface="Arial" charset="0"/>
                <a:cs typeface="Arial" charset="0"/>
              </a:rPr>
              <a:t>Click on the </a:t>
            </a:r>
            <a:r>
              <a:rPr lang="en-US" sz="1500" b="1">
                <a:latin typeface="Arial" charset="0"/>
                <a:cs typeface="Arial" charset="0"/>
              </a:rPr>
              <a:t>Help Center </a:t>
            </a:r>
            <a:r>
              <a:rPr lang="en-US" sz="1500">
                <a:latin typeface="Arial" charset="0"/>
                <a:cs typeface="Arial" charset="0"/>
              </a:rPr>
              <a:t>in the upper right hand corner of the page.</a:t>
            </a:r>
          </a:p>
          <a:p>
            <a:pPr lvl="1">
              <a:spcBef>
                <a:spcPct val="0"/>
              </a:spcBef>
              <a:buClr>
                <a:srgbClr val="92D050"/>
              </a:buClr>
              <a:buSzPct val="100000"/>
            </a:pPr>
            <a:r>
              <a:rPr lang="en-US" sz="1500">
                <a:latin typeface="Arial" charset="0"/>
                <a:cs typeface="Arial" charset="0"/>
              </a:rPr>
              <a:t>Bottom right hand corner has access to </a:t>
            </a:r>
            <a:r>
              <a:rPr lang="en-US" sz="1500" b="1">
                <a:latin typeface="Arial" charset="0"/>
                <a:cs typeface="Arial" charset="0"/>
              </a:rPr>
              <a:t>Documentation.</a:t>
            </a:r>
            <a:r>
              <a:rPr lang="en-US" sz="1400">
                <a:latin typeface="Arial" pitchFamily="34" charset="0"/>
                <a:cs typeface="Arial" pitchFamily="34" charset="0"/>
              </a:rPr>
              <a:t> Click to view </a:t>
            </a:r>
            <a:r>
              <a:rPr lang="en-US" sz="1400" b="1">
                <a:latin typeface="Arial" pitchFamily="34" charset="0"/>
                <a:cs typeface="Arial" pitchFamily="34" charset="0"/>
              </a:rPr>
              <a:t>Product Documentation</a:t>
            </a:r>
            <a:r>
              <a:rPr lang="en-US" sz="1400">
                <a:latin typeface="Arial" pitchFamily="34" charset="0"/>
                <a:cs typeface="Arial" pitchFamily="34" charset="0"/>
              </a:rPr>
              <a:t>.</a:t>
            </a:r>
          </a:p>
          <a:p>
            <a:pPr lvl="1">
              <a:spcBef>
                <a:spcPct val="0"/>
              </a:spcBef>
              <a:buClr>
                <a:srgbClr val="92D050"/>
              </a:buClr>
              <a:buSzPct val="100000"/>
            </a:pPr>
            <a:endParaRPr lang="en-US" sz="1500">
              <a:latin typeface="Arial" charset="0"/>
              <a:cs typeface="Arial" charset="0"/>
            </a:endParaRPr>
          </a:p>
        </p:txBody>
      </p:sp>
      <p:sp>
        <p:nvSpPr>
          <p:cNvPr id="2" name="Title 1"/>
          <p:cNvSpPr>
            <a:spLocks noGrp="1"/>
          </p:cNvSpPr>
          <p:nvPr>
            <p:ph type="title"/>
          </p:nvPr>
        </p:nvSpPr>
        <p:spPr>
          <a:xfrm>
            <a:off x="504001" y="504000"/>
            <a:ext cx="11186476" cy="738664"/>
          </a:xfrm>
        </p:spPr>
        <p:txBody>
          <a:bodyPr/>
          <a:lstStyle/>
          <a:p>
            <a:r>
              <a:rPr lang="en-GB"/>
              <a:t>Ariba Network Standard Documentation</a:t>
            </a:r>
            <a:br>
              <a:rPr lang="en-GB"/>
            </a:br>
            <a:endParaRPr lang="en-GB"/>
          </a:p>
        </p:txBody>
      </p:sp>
      <p:pic>
        <p:nvPicPr>
          <p:cNvPr id="6" name="Picture 5">
            <a:extLst>
              <a:ext uri="{FF2B5EF4-FFF2-40B4-BE49-F238E27FC236}">
                <a16:creationId xmlns:a16="http://schemas.microsoft.com/office/drawing/2014/main" id="{559DC91E-0DC7-47BC-B52B-FD86B63A426A}"/>
              </a:ext>
            </a:extLst>
          </p:cNvPr>
          <p:cNvPicPr>
            <a:picLocks noChangeAspect="1"/>
          </p:cNvPicPr>
          <p:nvPr/>
        </p:nvPicPr>
        <p:blipFill>
          <a:blip r:embed="rId4"/>
          <a:stretch>
            <a:fillRect/>
          </a:stretch>
        </p:blipFill>
        <p:spPr>
          <a:xfrm>
            <a:off x="0" y="2140975"/>
            <a:ext cx="12195175" cy="4213025"/>
          </a:xfrm>
          <a:prstGeom prst="rect">
            <a:avLst/>
          </a:prstGeom>
        </p:spPr>
      </p:pic>
      <p:sp>
        <p:nvSpPr>
          <p:cNvPr id="7" name="Rectangle 6">
            <a:extLst>
              <a:ext uri="{FF2B5EF4-FFF2-40B4-BE49-F238E27FC236}">
                <a16:creationId xmlns:a16="http://schemas.microsoft.com/office/drawing/2014/main" id="{C0FF954D-95F8-43EB-A156-37266DD49FFC}"/>
              </a:ext>
            </a:extLst>
          </p:cNvPr>
          <p:cNvSpPr/>
          <p:nvPr/>
        </p:nvSpPr>
        <p:spPr bwMode="gray">
          <a:xfrm>
            <a:off x="3699641" y="3815255"/>
            <a:ext cx="756745" cy="115614"/>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3" name="Rounded Rectangle 15">
            <a:extLst>
              <a:ext uri="{FF2B5EF4-FFF2-40B4-BE49-F238E27FC236}">
                <a16:creationId xmlns:a16="http://schemas.microsoft.com/office/drawing/2014/main" id="{CC313D1C-9DC1-4893-8276-5AB68AA39E1C}"/>
              </a:ext>
            </a:extLst>
          </p:cNvPr>
          <p:cNvSpPr/>
          <p:nvPr/>
        </p:nvSpPr>
        <p:spPr bwMode="gray">
          <a:xfrm>
            <a:off x="10436772" y="3029505"/>
            <a:ext cx="1640215" cy="308524"/>
          </a:xfrm>
          <a:prstGeom prst="roundRect">
            <a:avLst/>
          </a:prstGeom>
          <a:noFill/>
          <a:ln w="28575" algn="ctr">
            <a:solidFill>
              <a:srgbClr val="FF0000"/>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sz="2000" kern="0">
              <a:ea typeface="Arial Unicode MS" pitchFamily="34" charset="-128"/>
              <a:cs typeface="Arial Unicode MS" pitchFamily="34" charset="-128"/>
            </a:endParaRPr>
          </a:p>
        </p:txBody>
      </p:sp>
    </p:spTree>
    <p:extLst>
      <p:ext uri="{BB962C8B-B14F-4D97-AF65-F5344CB8AC3E}">
        <p14:creationId xmlns:p14="http://schemas.microsoft.com/office/powerpoint/2010/main" val="223358313"/>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3"/>
          <p:cNvSpPr>
            <a:spLocks noGrp="1" noChangeArrowheads="1"/>
          </p:cNvSpPr>
          <p:nvPr>
            <p:ph type="body" idx="4294967295"/>
          </p:nvPr>
        </p:nvSpPr>
        <p:spPr>
          <a:xfrm>
            <a:off x="351581" y="1312011"/>
            <a:ext cx="11490039" cy="1103199"/>
          </a:xfrm>
          <a:prstGeom prst="rect">
            <a:avLst/>
          </a:prstGeom>
          <a:solidFill>
            <a:srgbClr val="FFFFFF"/>
          </a:solidFill>
        </p:spPr>
        <p:txBody>
          <a:bodyPr>
            <a:normAutofit fontScale="85000" lnSpcReduction="20000"/>
          </a:bodyPr>
          <a:lstStyle/>
          <a:p>
            <a:pPr lvl="1">
              <a:spcBef>
                <a:spcPts val="0"/>
              </a:spcBef>
              <a:buClr>
                <a:srgbClr val="92D050"/>
              </a:buClr>
              <a:defRPr/>
            </a:pPr>
            <a:r>
              <a:rPr lang="en-US" sz="1600">
                <a:latin typeface="Arial" pitchFamily="34" charset="0"/>
                <a:cs typeface="Arial" pitchFamily="34" charset="0"/>
              </a:rPr>
              <a:t>Standard Documentation can also be accessed from your account. Click on </a:t>
            </a:r>
            <a:r>
              <a:rPr lang="en-US" sz="1600" b="1">
                <a:latin typeface="Arial" pitchFamily="34" charset="0"/>
                <a:cs typeface="Arial" pitchFamily="34" charset="0"/>
              </a:rPr>
              <a:t>Help</a:t>
            </a:r>
            <a:r>
              <a:rPr lang="en-US" sz="1600">
                <a:latin typeface="Arial" pitchFamily="34" charset="0"/>
                <a:cs typeface="Arial" pitchFamily="34" charset="0"/>
              </a:rPr>
              <a:t> </a:t>
            </a:r>
            <a:r>
              <a:rPr lang="en-US" sz="1600" b="1">
                <a:latin typeface="Arial" pitchFamily="34" charset="0"/>
                <a:cs typeface="Arial" pitchFamily="34" charset="0"/>
              </a:rPr>
              <a:t>Center</a:t>
            </a:r>
            <a:r>
              <a:rPr lang="en-US" sz="1600">
                <a:latin typeface="Arial" pitchFamily="34" charset="0"/>
                <a:cs typeface="Arial" pitchFamily="34" charset="0"/>
              </a:rPr>
              <a:t> button</a:t>
            </a:r>
            <a:r>
              <a:rPr lang="en-US" sz="1600" b="1">
                <a:latin typeface="Arial" pitchFamily="34" charset="0"/>
                <a:cs typeface="Arial" pitchFamily="34" charset="0"/>
              </a:rPr>
              <a:t> </a:t>
            </a:r>
            <a:r>
              <a:rPr lang="en-US" sz="1600">
                <a:latin typeface="Arial" pitchFamily="34" charset="0"/>
                <a:cs typeface="Arial" pitchFamily="34" charset="0"/>
              </a:rPr>
              <a:t>on Home page of your account, </a:t>
            </a:r>
            <a:endParaRPr lang="en-US" sz="1600" b="1">
              <a:latin typeface="Arial" pitchFamily="34" charset="0"/>
              <a:cs typeface="Arial" pitchFamily="34" charset="0"/>
            </a:endParaRPr>
          </a:p>
          <a:p>
            <a:pPr lvl="1">
              <a:spcBef>
                <a:spcPts val="0"/>
              </a:spcBef>
              <a:buClr>
                <a:srgbClr val="92D050"/>
              </a:buClr>
              <a:defRPr/>
            </a:pPr>
            <a:r>
              <a:rPr lang="en-US" sz="1600">
                <a:latin typeface="Arial" pitchFamily="34" charset="0"/>
                <a:cs typeface="Arial" pitchFamily="34" charset="0"/>
              </a:rPr>
              <a:t>Click </a:t>
            </a:r>
            <a:r>
              <a:rPr lang="en-US" sz="1600" b="1">
                <a:latin typeface="Arial" pitchFamily="34" charset="0"/>
                <a:cs typeface="Arial" pitchFamily="34" charset="0"/>
              </a:rPr>
              <a:t>Documentation </a:t>
            </a:r>
            <a:r>
              <a:rPr lang="en-US" sz="1600">
                <a:latin typeface="Arial" pitchFamily="34" charset="0"/>
                <a:cs typeface="Arial" pitchFamily="34" charset="0"/>
              </a:rPr>
              <a:t>on</a:t>
            </a:r>
            <a:r>
              <a:rPr lang="en-US" sz="1600" b="1">
                <a:latin typeface="Arial" pitchFamily="34" charset="0"/>
                <a:cs typeface="Arial" pitchFamily="34" charset="0"/>
              </a:rPr>
              <a:t> </a:t>
            </a:r>
            <a:r>
              <a:rPr lang="en-US" sz="1600">
                <a:latin typeface="Arial" charset="0"/>
                <a:cs typeface="Arial" charset="0"/>
              </a:rPr>
              <a:t>bottom right hand corner</a:t>
            </a:r>
            <a:r>
              <a:rPr lang="en-US" sz="1600">
                <a:latin typeface="Arial" pitchFamily="34" charset="0"/>
                <a:cs typeface="Arial" pitchFamily="34" charset="0"/>
              </a:rPr>
              <a:t> to view Ariba Network Administrator’s documentation.</a:t>
            </a:r>
          </a:p>
          <a:p>
            <a:pPr lvl="1" eaLnBrk="1" hangingPunct="1">
              <a:buFontTx/>
              <a:buChar char="-"/>
              <a:defRPr/>
            </a:pPr>
            <a:endParaRPr lang="en-US" sz="1600">
              <a:latin typeface="Arial" pitchFamily="34" charset="0"/>
              <a:cs typeface="Arial" pitchFamily="34" charset="0"/>
            </a:endParaRPr>
          </a:p>
          <a:p>
            <a:pPr lvl="1" eaLnBrk="1" hangingPunct="1">
              <a:buFontTx/>
              <a:buChar char="-"/>
              <a:defRPr/>
            </a:pPr>
            <a:endParaRPr lang="en-US" sz="1600">
              <a:latin typeface="Arial" pitchFamily="34" charset="0"/>
              <a:cs typeface="Arial" pitchFamily="34" charset="0"/>
            </a:endParaRPr>
          </a:p>
          <a:p>
            <a:pPr lvl="1" eaLnBrk="1" hangingPunct="1">
              <a:buFont typeface="Symbol" pitchFamily="18" charset="2"/>
              <a:buNone/>
              <a:defRPr/>
            </a:pPr>
            <a:r>
              <a:rPr lang="en-US" sz="1600">
                <a:latin typeface="Arial" pitchFamily="34" charset="0"/>
              </a:rPr>
              <a:t> </a:t>
            </a:r>
          </a:p>
        </p:txBody>
      </p:sp>
      <p:sp>
        <p:nvSpPr>
          <p:cNvPr id="2" name="Title 1"/>
          <p:cNvSpPr>
            <a:spLocks noGrp="1"/>
          </p:cNvSpPr>
          <p:nvPr>
            <p:ph type="title"/>
          </p:nvPr>
        </p:nvSpPr>
        <p:spPr>
          <a:xfrm>
            <a:off x="504001" y="504000"/>
            <a:ext cx="11186476" cy="738664"/>
          </a:xfrm>
        </p:spPr>
        <p:txBody>
          <a:bodyPr/>
          <a:lstStyle/>
          <a:p>
            <a:r>
              <a:rPr lang="en-GB"/>
              <a:t>Ariba Network Standard Documentation</a:t>
            </a:r>
            <a:br>
              <a:rPr lang="en-GB"/>
            </a:br>
            <a:endParaRPr lang="en-GB"/>
          </a:p>
        </p:txBody>
      </p:sp>
      <p:pic>
        <p:nvPicPr>
          <p:cNvPr id="4" name="Picture 3"/>
          <p:cNvPicPr>
            <a:picLocks noChangeAspect="1"/>
          </p:cNvPicPr>
          <p:nvPr/>
        </p:nvPicPr>
        <p:blipFill>
          <a:blip r:embed="rId3"/>
          <a:srcRect/>
          <a:stretch/>
        </p:blipFill>
        <p:spPr>
          <a:xfrm>
            <a:off x="8384174" y="4497963"/>
            <a:ext cx="2418790" cy="1587092"/>
          </a:xfrm>
          <a:prstGeom prst="rect">
            <a:avLst/>
          </a:prstGeom>
        </p:spPr>
      </p:pic>
      <p:pic>
        <p:nvPicPr>
          <p:cNvPr id="15" name="Picture 14"/>
          <p:cNvPicPr>
            <a:picLocks noChangeAspect="1"/>
          </p:cNvPicPr>
          <p:nvPr/>
        </p:nvPicPr>
        <p:blipFill>
          <a:blip r:embed="rId4"/>
          <a:srcRect/>
          <a:stretch/>
        </p:blipFill>
        <p:spPr>
          <a:xfrm>
            <a:off x="351582" y="2049517"/>
            <a:ext cx="7037190" cy="4293459"/>
          </a:xfrm>
          <a:prstGeom prst="rect">
            <a:avLst/>
          </a:prstGeom>
        </p:spPr>
      </p:pic>
      <p:sp>
        <p:nvSpPr>
          <p:cNvPr id="16" name="Rounded Rectangle 15"/>
          <p:cNvSpPr/>
          <p:nvPr/>
        </p:nvSpPr>
        <p:spPr bwMode="gray">
          <a:xfrm>
            <a:off x="8384174" y="5289229"/>
            <a:ext cx="1874523" cy="308524"/>
          </a:xfrm>
          <a:prstGeom prst="roundRect">
            <a:avLst/>
          </a:prstGeom>
          <a:noFill/>
          <a:ln w="28575" algn="ctr">
            <a:solidFill>
              <a:srgbClr val="FF0000"/>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sz="2000" kern="0">
              <a:ea typeface="Arial Unicode MS" pitchFamily="34" charset="-128"/>
              <a:cs typeface="Arial Unicode MS" pitchFamily="34" charset="-128"/>
            </a:endParaRPr>
          </a:p>
        </p:txBody>
      </p:sp>
      <p:pic>
        <p:nvPicPr>
          <p:cNvPr id="5" name="Picture 4"/>
          <p:cNvPicPr>
            <a:picLocks noChangeAspect="1"/>
          </p:cNvPicPr>
          <p:nvPr/>
        </p:nvPicPr>
        <p:blipFill>
          <a:blip r:embed="rId5"/>
          <a:srcRect/>
          <a:stretch/>
        </p:blipFill>
        <p:spPr>
          <a:xfrm>
            <a:off x="7566958" y="2744635"/>
            <a:ext cx="3846076" cy="447571"/>
          </a:xfrm>
          <a:prstGeom prst="rect">
            <a:avLst/>
          </a:prstGeom>
        </p:spPr>
      </p:pic>
      <p:sp>
        <p:nvSpPr>
          <p:cNvPr id="12" name="Rounded Rectangle 11"/>
          <p:cNvSpPr/>
          <p:nvPr/>
        </p:nvSpPr>
        <p:spPr bwMode="gray">
          <a:xfrm>
            <a:off x="9669801" y="2773695"/>
            <a:ext cx="1133163" cy="418511"/>
          </a:xfrm>
          <a:prstGeom prst="roundRect">
            <a:avLst/>
          </a:prstGeom>
          <a:noFill/>
          <a:ln w="28575" algn="ctr">
            <a:solidFill>
              <a:srgbClr val="FF0000"/>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sz="2000" kern="0">
              <a:ea typeface="Arial Unicode MS" pitchFamily="34" charset="-128"/>
              <a:cs typeface="Arial Unicode MS" pitchFamily="34" charset="-128"/>
            </a:endParaRPr>
          </a:p>
        </p:txBody>
      </p:sp>
    </p:spTree>
    <p:extLst>
      <p:ext uri="{BB962C8B-B14F-4D97-AF65-F5344CB8AC3E}">
        <p14:creationId xmlns:p14="http://schemas.microsoft.com/office/powerpoint/2010/main" val="4285548510"/>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ext Box 3"/>
          <p:cNvSpPr txBox="1">
            <a:spLocks noChangeArrowheads="1"/>
          </p:cNvSpPr>
          <p:nvPr/>
        </p:nvSpPr>
        <p:spPr bwMode="auto">
          <a:xfrm>
            <a:off x="2374175" y="2825064"/>
            <a:ext cx="184107" cy="579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ru-RU" sz="3199">
              <a:solidFill>
                <a:schemeClr val="tx2"/>
              </a:solidFill>
            </a:endParaRPr>
          </a:p>
        </p:txBody>
      </p:sp>
      <p:sp>
        <p:nvSpPr>
          <p:cNvPr id="14" name="Rectangle 4"/>
          <p:cNvSpPr txBox="1">
            <a:spLocks noChangeArrowheads="1"/>
          </p:cNvSpPr>
          <p:nvPr/>
        </p:nvSpPr>
        <p:spPr bwMode="auto">
          <a:xfrm>
            <a:off x="1793285" y="1410300"/>
            <a:ext cx="7921919" cy="770824"/>
          </a:xfrm>
          <a:prstGeom prst="rect">
            <a:avLst/>
          </a:prstGeom>
          <a:noFill/>
          <a:ln w="9525">
            <a:noFill/>
            <a:miter lim="800000"/>
            <a:headEnd/>
            <a:tailEnd/>
          </a:ln>
        </p:spPr>
        <p:txBody>
          <a:bodyPr/>
          <a:lstStyle/>
          <a:p>
            <a:pPr marL="0" lvl="2">
              <a:buClr>
                <a:schemeClr val="folHlink"/>
              </a:buClr>
              <a:buSzPct val="100000"/>
              <a:tabLst>
                <a:tab pos="799940" algn="l"/>
              </a:tabLst>
              <a:defRPr/>
            </a:pPr>
            <a:r>
              <a:rPr lang="en-US" sz="1400" kern="0">
                <a:latin typeface="Arial" pitchFamily="34" charset="0"/>
                <a:cs typeface="Arial" pitchFamily="34" charset="0"/>
              </a:rPr>
              <a:t>Go to </a:t>
            </a:r>
            <a:r>
              <a:rPr lang="en-US" sz="1400" kern="0">
                <a:solidFill>
                  <a:schemeClr val="bg2"/>
                </a:solidFill>
                <a:latin typeface="Arial" pitchFamily="34" charset="0"/>
                <a:cs typeface="Arial" pitchFamily="34" charset="0"/>
                <a:hlinkClick r:id="rId3"/>
              </a:rPr>
              <a:t>http://supplier.ariba.com</a:t>
            </a:r>
            <a:endParaRPr lang="en-US" sz="1400" kern="0">
              <a:solidFill>
                <a:schemeClr val="bg2"/>
              </a:solidFill>
              <a:latin typeface="Arial" pitchFamily="34" charset="0"/>
              <a:cs typeface="Arial" pitchFamily="34" charset="0"/>
            </a:endParaRPr>
          </a:p>
          <a:p>
            <a:pPr marL="0" lvl="2">
              <a:buClr>
                <a:schemeClr val="folHlink"/>
              </a:buClr>
              <a:buSzPct val="100000"/>
              <a:tabLst>
                <a:tab pos="799940" algn="l"/>
              </a:tabLst>
              <a:defRPr/>
            </a:pPr>
            <a:r>
              <a:rPr lang="en-US" sz="1400" kern="0">
                <a:latin typeface="Arial" pitchFamily="34" charset="0"/>
                <a:cs typeface="Arial" pitchFamily="34" charset="0"/>
              </a:rPr>
              <a:t>If you forgot your username or password click on the link</a:t>
            </a:r>
            <a:r>
              <a:rPr lang="cs-CZ" sz="1400" kern="0">
                <a:latin typeface="Arial" pitchFamily="34" charset="0"/>
                <a:cs typeface="Arial" pitchFamily="34" charset="0"/>
              </a:rPr>
              <a:t> </a:t>
            </a:r>
            <a:r>
              <a:rPr lang="cs-CZ" sz="1400" b="1" kern="0">
                <a:latin typeface="Arial" pitchFamily="34" charset="0"/>
                <a:cs typeface="Arial" pitchFamily="34" charset="0"/>
              </a:rPr>
              <a:t>Forgot Username or Password</a:t>
            </a:r>
            <a:r>
              <a:rPr lang="en-US" sz="1400" kern="0">
                <a:latin typeface="Arial" pitchFamily="34" charset="0"/>
                <a:cs typeface="Arial" pitchFamily="34" charset="0"/>
              </a:rPr>
              <a:t>?</a:t>
            </a:r>
          </a:p>
        </p:txBody>
      </p:sp>
      <p:sp>
        <p:nvSpPr>
          <p:cNvPr id="15" name="Rectangle 4"/>
          <p:cNvSpPr txBox="1">
            <a:spLocks noChangeArrowheads="1"/>
          </p:cNvSpPr>
          <p:nvPr/>
        </p:nvSpPr>
        <p:spPr bwMode="auto">
          <a:xfrm>
            <a:off x="5788096" y="1928337"/>
            <a:ext cx="4615382" cy="922124"/>
          </a:xfrm>
          <a:prstGeom prst="rect">
            <a:avLst/>
          </a:prstGeom>
          <a:noFill/>
          <a:ln w="9525">
            <a:noFill/>
            <a:miter lim="800000"/>
            <a:headEnd/>
            <a:tailEnd/>
          </a:ln>
        </p:spPr>
        <p:txBody>
          <a:bodyPr/>
          <a:lstStyle/>
          <a:p>
            <a:pPr marL="228554" lvl="2">
              <a:lnSpc>
                <a:spcPct val="80000"/>
              </a:lnSpc>
              <a:spcBef>
                <a:spcPct val="20000"/>
              </a:spcBef>
              <a:buClr>
                <a:schemeClr val="folHlink"/>
              </a:buClr>
              <a:buNone/>
              <a:tabLst>
                <a:tab pos="799940" algn="l"/>
              </a:tabLst>
              <a:defRPr/>
            </a:pPr>
            <a:endParaRPr lang="en-US" sz="1600" kern="0">
              <a:solidFill>
                <a:schemeClr val="bg2"/>
              </a:solidFill>
              <a:latin typeface="+mn-lt"/>
            </a:endParaRPr>
          </a:p>
        </p:txBody>
      </p:sp>
      <p:sp>
        <p:nvSpPr>
          <p:cNvPr id="2" name="Title 1"/>
          <p:cNvSpPr>
            <a:spLocks noGrp="1"/>
          </p:cNvSpPr>
          <p:nvPr>
            <p:ph type="title"/>
          </p:nvPr>
        </p:nvSpPr>
        <p:spPr/>
        <p:txBody>
          <a:bodyPr/>
          <a:lstStyle/>
          <a:p>
            <a:r>
              <a:rPr lang="en-GB"/>
              <a:t>Supplier Support</a:t>
            </a:r>
            <a:endParaRPr lang="en-US"/>
          </a:p>
        </p:txBody>
      </p:sp>
      <p:pic>
        <p:nvPicPr>
          <p:cNvPr id="5" name="Picture 4">
            <a:extLst>
              <a:ext uri="{FF2B5EF4-FFF2-40B4-BE49-F238E27FC236}">
                <a16:creationId xmlns:a16="http://schemas.microsoft.com/office/drawing/2014/main" id="{702EB0B0-75F3-47B1-646C-1444B6975099}"/>
              </a:ext>
            </a:extLst>
          </p:cNvPr>
          <p:cNvPicPr>
            <a:picLocks noChangeAspect="1"/>
          </p:cNvPicPr>
          <p:nvPr/>
        </p:nvPicPr>
        <p:blipFill>
          <a:blip r:embed="rId4"/>
          <a:stretch>
            <a:fillRect/>
          </a:stretch>
        </p:blipFill>
        <p:spPr>
          <a:xfrm>
            <a:off x="3186243" y="2389399"/>
            <a:ext cx="4195030" cy="3524990"/>
          </a:xfrm>
          <a:prstGeom prst="rect">
            <a:avLst/>
          </a:prstGeom>
        </p:spPr>
      </p:pic>
    </p:spTree>
    <p:extLst>
      <p:ext uri="{BB962C8B-B14F-4D97-AF65-F5344CB8AC3E}">
        <p14:creationId xmlns:p14="http://schemas.microsoft.com/office/powerpoint/2010/main" val="30317375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730BFDEC-ECD3-47C3-82F9-84B5B47D2DAF}"/>
              </a:ext>
            </a:extLst>
          </p:cNvPr>
          <p:cNvPicPr>
            <a:picLocks noChangeAspect="1" noChangeArrowheads="1"/>
          </p:cNvPicPr>
          <p:nvPr/>
        </p:nvPicPr>
        <p:blipFill>
          <a:blip r:embed="rId2"/>
          <a:srcRect/>
          <a:stretch/>
        </p:blipFill>
        <p:spPr bwMode="auto">
          <a:xfrm>
            <a:off x="411253" y="413191"/>
            <a:ext cx="11017904" cy="5692128"/>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a:extLst>
              <a:ext uri="{FF2B5EF4-FFF2-40B4-BE49-F238E27FC236}">
                <a16:creationId xmlns:a16="http://schemas.microsoft.com/office/drawing/2014/main" id="{A225D003-B141-4212-A75A-EB2A0BE71FBC}"/>
              </a:ext>
            </a:extLst>
          </p:cNvPr>
          <p:cNvCxnSpPr/>
          <p:nvPr/>
        </p:nvCxnSpPr>
        <p:spPr>
          <a:xfrm flipH="1">
            <a:off x="8729302" y="606664"/>
            <a:ext cx="1958009" cy="1305008"/>
          </a:xfrm>
          <a:prstGeom prst="straightConnector1">
            <a:avLst/>
          </a:prstGeom>
          <a:ln w="38100" cap="rnd" cmpd="sng">
            <a:solidFill>
              <a:srgbClr val="FF0000"/>
            </a:solidFill>
            <a:headEnd type="arrow"/>
            <a:tailEnd type="triangle" w="lg" len="lg"/>
          </a:ln>
          <a:effectLst>
            <a:outerShdw blurRad="152400" dist="317500" dir="5400000" sx="90000" sy="-19000" rotWithShape="0">
              <a:prstClr val="black">
                <a:alpha val="15000"/>
              </a:prstClr>
            </a:outerShdw>
            <a:softEdge rad="0"/>
          </a:effectLst>
        </p:spPr>
        <p:style>
          <a:lnRef idx="1">
            <a:schemeClr val="accent5"/>
          </a:lnRef>
          <a:fillRef idx="0">
            <a:schemeClr val="accent5"/>
          </a:fillRef>
          <a:effectRef idx="0">
            <a:schemeClr val="accent5"/>
          </a:effectRef>
          <a:fontRef idx="minor">
            <a:schemeClr val="tx1"/>
          </a:fontRef>
        </p:style>
      </p:cxnSp>
      <p:sp>
        <p:nvSpPr>
          <p:cNvPr id="5" name="TextBox 4">
            <a:extLst>
              <a:ext uri="{FF2B5EF4-FFF2-40B4-BE49-F238E27FC236}">
                <a16:creationId xmlns:a16="http://schemas.microsoft.com/office/drawing/2014/main" id="{010225D5-73FF-437B-923B-00C8E303F3E0}"/>
              </a:ext>
            </a:extLst>
          </p:cNvPr>
          <p:cNvSpPr txBox="1"/>
          <p:nvPr/>
        </p:nvSpPr>
        <p:spPr>
          <a:xfrm>
            <a:off x="7000176" y="1911672"/>
            <a:ext cx="3101009" cy="861774"/>
          </a:xfrm>
          <a:prstGeom prst="rect">
            <a:avLst/>
          </a:prstGeom>
          <a:solidFill>
            <a:schemeClr val="bg1"/>
          </a:solidFill>
          <a:ln w="28575">
            <a:solidFill>
              <a:srgbClr val="FF0000"/>
            </a:solidFill>
          </a:ln>
        </p:spPr>
        <p:txBody>
          <a:bodyPr wrap="square" lIns="91440" tIns="0" rIns="0" bIns="0" rtlCol="0">
            <a:spAutoFit/>
          </a:bodyPr>
          <a:lstStyle/>
          <a:p>
            <a:pPr fontAlgn="base">
              <a:spcBef>
                <a:spcPts val="600"/>
              </a:spcBef>
              <a:spcAft>
                <a:spcPct val="0"/>
              </a:spcAft>
              <a:buClr>
                <a:srgbClr val="F0AB00"/>
              </a:buClr>
              <a:buSzPct val="80000"/>
            </a:pPr>
            <a:r>
              <a:rPr lang="en-US" sz="1400" b="1" kern="0">
                <a:ea typeface="Arial Unicode MS" pitchFamily="34" charset="-128"/>
                <a:cs typeface="Arial Unicode MS" pitchFamily="34" charset="-128"/>
              </a:rPr>
              <a:t>Click on this symbol from anywhere within your Ariba Network supplier account or at the login page</a:t>
            </a:r>
            <a:endParaRPr lang="en-IN" sz="1400" b="1" kern="0" err="1">
              <a:ea typeface="Arial Unicode MS" pitchFamily="34" charset="-128"/>
              <a:cs typeface="Arial Unicode MS" pitchFamily="34" charset="-128"/>
            </a:endParaRPr>
          </a:p>
        </p:txBody>
      </p:sp>
      <p:sp>
        <p:nvSpPr>
          <p:cNvPr id="2" name="Rectangle 1">
            <a:extLst>
              <a:ext uri="{FF2B5EF4-FFF2-40B4-BE49-F238E27FC236}">
                <a16:creationId xmlns:a16="http://schemas.microsoft.com/office/drawing/2014/main" id="{0D7D82CE-5736-4B6E-B7BD-9FAA17F31045}"/>
              </a:ext>
            </a:extLst>
          </p:cNvPr>
          <p:cNvSpPr/>
          <p:nvPr/>
        </p:nvSpPr>
        <p:spPr bwMode="gray">
          <a:xfrm>
            <a:off x="4624552" y="1671145"/>
            <a:ext cx="756745" cy="147145"/>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4" name="Rectangle 3">
            <a:extLst>
              <a:ext uri="{FF2B5EF4-FFF2-40B4-BE49-F238E27FC236}">
                <a16:creationId xmlns:a16="http://schemas.microsoft.com/office/drawing/2014/main" id="{9F095C92-E4CF-4CFB-8C3C-16CA3904EAE9}"/>
              </a:ext>
            </a:extLst>
          </p:cNvPr>
          <p:cNvSpPr/>
          <p:nvPr/>
        </p:nvSpPr>
        <p:spPr bwMode="gray">
          <a:xfrm>
            <a:off x="7430814" y="4382814"/>
            <a:ext cx="557048" cy="136634"/>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7" name="Rectangle 6">
            <a:extLst>
              <a:ext uri="{FF2B5EF4-FFF2-40B4-BE49-F238E27FC236}">
                <a16:creationId xmlns:a16="http://schemas.microsoft.com/office/drawing/2014/main" id="{185DE45F-9F18-4F4F-AB12-62745AC31D0F}"/>
              </a:ext>
            </a:extLst>
          </p:cNvPr>
          <p:cNvSpPr/>
          <p:nvPr/>
        </p:nvSpPr>
        <p:spPr bwMode="gray">
          <a:xfrm>
            <a:off x="7430814" y="5031232"/>
            <a:ext cx="557048" cy="136634"/>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a:extLst>
              <a:ext uri="{FF2B5EF4-FFF2-40B4-BE49-F238E27FC236}">
                <a16:creationId xmlns:a16="http://schemas.microsoft.com/office/drawing/2014/main" id="{C2AAFE7E-2D8E-40DA-8296-BF277FA1983B}"/>
              </a:ext>
            </a:extLst>
          </p:cNvPr>
          <p:cNvSpPr/>
          <p:nvPr/>
        </p:nvSpPr>
        <p:spPr bwMode="gray">
          <a:xfrm>
            <a:off x="7430814" y="5679650"/>
            <a:ext cx="557048" cy="136634"/>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a:extLst>
              <a:ext uri="{FF2B5EF4-FFF2-40B4-BE49-F238E27FC236}">
                <a16:creationId xmlns:a16="http://schemas.microsoft.com/office/drawing/2014/main" id="{659D0872-3EED-4F3C-9D0E-5DBD7F7459F6}"/>
              </a:ext>
            </a:extLst>
          </p:cNvPr>
          <p:cNvSpPr/>
          <p:nvPr/>
        </p:nvSpPr>
        <p:spPr bwMode="gray">
          <a:xfrm>
            <a:off x="2916621" y="3568262"/>
            <a:ext cx="557048" cy="136634"/>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1443701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02A425-D36C-4DFF-BB4F-431BCB5427D4}"/>
              </a:ext>
            </a:extLst>
          </p:cNvPr>
          <p:cNvPicPr>
            <a:picLocks noChangeAspect="1"/>
          </p:cNvPicPr>
          <p:nvPr/>
        </p:nvPicPr>
        <p:blipFill>
          <a:blip r:embed="rId2"/>
          <a:srcRect/>
          <a:stretch/>
        </p:blipFill>
        <p:spPr>
          <a:xfrm>
            <a:off x="267950" y="379458"/>
            <a:ext cx="11071250" cy="5767865"/>
          </a:xfrm>
          <a:prstGeom prst="rect">
            <a:avLst/>
          </a:prstGeom>
        </p:spPr>
      </p:pic>
      <p:sp>
        <p:nvSpPr>
          <p:cNvPr id="3" name="Rectangle 2">
            <a:extLst>
              <a:ext uri="{FF2B5EF4-FFF2-40B4-BE49-F238E27FC236}">
                <a16:creationId xmlns:a16="http://schemas.microsoft.com/office/drawing/2014/main" id="{AF79681C-FC3E-4C4B-9D67-44AEF5B5A1AD}"/>
              </a:ext>
            </a:extLst>
          </p:cNvPr>
          <p:cNvSpPr/>
          <p:nvPr/>
        </p:nvSpPr>
        <p:spPr bwMode="gray">
          <a:xfrm>
            <a:off x="9364458" y="1407590"/>
            <a:ext cx="1572561" cy="337930"/>
          </a:xfrm>
          <a:prstGeom prst="rect">
            <a:avLst/>
          </a:prstGeom>
          <a:noFill/>
          <a:ln w="34925" cmpd="sng"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2000" b="0" i="0" u="none" strike="noStrike" kern="0" cap="none" spc="0" normalizeH="0" baseline="0" noProof="0" err="1">
              <a:ln>
                <a:noFill/>
              </a:ln>
              <a:effectLst/>
              <a:uLnTx/>
              <a:uFillTx/>
              <a:ea typeface="Arial Unicode MS" pitchFamily="34" charset="-128"/>
              <a:cs typeface="Arial Unicode MS" pitchFamily="34" charset="-128"/>
            </a:endParaRPr>
          </a:p>
        </p:txBody>
      </p:sp>
      <p:cxnSp>
        <p:nvCxnSpPr>
          <p:cNvPr id="4" name="Straight Arrow Connector 3">
            <a:extLst>
              <a:ext uri="{FF2B5EF4-FFF2-40B4-BE49-F238E27FC236}">
                <a16:creationId xmlns:a16="http://schemas.microsoft.com/office/drawing/2014/main" id="{1C576013-B40E-4284-84FC-892022713A18}"/>
              </a:ext>
            </a:extLst>
          </p:cNvPr>
          <p:cNvCxnSpPr/>
          <p:nvPr/>
        </p:nvCxnSpPr>
        <p:spPr>
          <a:xfrm flipH="1">
            <a:off x="8114306" y="1576555"/>
            <a:ext cx="1250152" cy="1013792"/>
          </a:xfrm>
          <a:prstGeom prst="straightConnector1">
            <a:avLst/>
          </a:prstGeom>
          <a:ln w="31750">
            <a:solidFill>
              <a:srgbClr val="FF0000"/>
            </a:solidFill>
            <a:tailEnd type="triangle"/>
          </a:ln>
        </p:spPr>
        <p:style>
          <a:lnRef idx="1">
            <a:schemeClr val="accent5"/>
          </a:lnRef>
          <a:fillRef idx="0">
            <a:schemeClr val="accent5"/>
          </a:fillRef>
          <a:effectRef idx="0">
            <a:schemeClr val="accent5"/>
          </a:effectRef>
          <a:fontRef idx="minor">
            <a:schemeClr val="tx1"/>
          </a:fontRef>
        </p:style>
      </p:cxnSp>
      <p:sp>
        <p:nvSpPr>
          <p:cNvPr id="7" name="TextBox 6">
            <a:extLst>
              <a:ext uri="{FF2B5EF4-FFF2-40B4-BE49-F238E27FC236}">
                <a16:creationId xmlns:a16="http://schemas.microsoft.com/office/drawing/2014/main" id="{3D20C45A-82DE-40EF-AF8B-0C37D507C9FF}"/>
              </a:ext>
            </a:extLst>
          </p:cNvPr>
          <p:cNvSpPr txBox="1"/>
          <p:nvPr/>
        </p:nvSpPr>
        <p:spPr>
          <a:xfrm>
            <a:off x="7582562" y="2590347"/>
            <a:ext cx="1063487" cy="430887"/>
          </a:xfrm>
          <a:prstGeom prst="rect">
            <a:avLst/>
          </a:prstGeom>
          <a:solidFill>
            <a:schemeClr val="bg1"/>
          </a:solidFill>
          <a:ln w="31750">
            <a:solidFill>
              <a:srgbClr val="FF0000"/>
            </a:solidFill>
          </a:ln>
        </p:spPr>
        <p:txBody>
          <a:bodyPr wrap="square" lIns="91440" tIns="0" rIns="0" bIns="0" rtlCol="0">
            <a:spAutoFit/>
          </a:bodyPr>
          <a:lstStyle/>
          <a:p>
            <a:pPr fontAlgn="base">
              <a:spcBef>
                <a:spcPts val="600"/>
              </a:spcBef>
              <a:spcAft>
                <a:spcPct val="0"/>
              </a:spcAft>
              <a:buClr>
                <a:srgbClr val="F0AB00"/>
              </a:buClr>
              <a:buSzPct val="80000"/>
            </a:pPr>
            <a:r>
              <a:rPr lang="en-US" sz="1400" b="1" kern="0">
                <a:ea typeface="Arial Unicode MS" pitchFamily="34" charset="-128"/>
                <a:cs typeface="Arial Unicode MS" pitchFamily="34" charset="-128"/>
              </a:rPr>
              <a:t>Click on “Support”</a:t>
            </a:r>
            <a:endParaRPr lang="en-IN" sz="1400" b="1" kern="0" err="1">
              <a:ea typeface="Arial Unicode MS" pitchFamily="34" charset="-128"/>
              <a:cs typeface="Arial Unicode MS" pitchFamily="34" charset="-128"/>
            </a:endParaRPr>
          </a:p>
        </p:txBody>
      </p:sp>
      <p:sp>
        <p:nvSpPr>
          <p:cNvPr id="6" name="Rectangle 5">
            <a:extLst>
              <a:ext uri="{FF2B5EF4-FFF2-40B4-BE49-F238E27FC236}">
                <a16:creationId xmlns:a16="http://schemas.microsoft.com/office/drawing/2014/main" id="{742FC0F0-1D8F-4901-B8E3-FB32FF8402B7}"/>
              </a:ext>
            </a:extLst>
          </p:cNvPr>
          <p:cNvSpPr/>
          <p:nvPr/>
        </p:nvSpPr>
        <p:spPr bwMode="gray">
          <a:xfrm>
            <a:off x="6358759" y="4424856"/>
            <a:ext cx="557048" cy="136634"/>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a:extLst>
              <a:ext uri="{FF2B5EF4-FFF2-40B4-BE49-F238E27FC236}">
                <a16:creationId xmlns:a16="http://schemas.microsoft.com/office/drawing/2014/main" id="{7AD01204-BCA9-4A59-80AE-914281AE047B}"/>
              </a:ext>
            </a:extLst>
          </p:cNvPr>
          <p:cNvSpPr/>
          <p:nvPr/>
        </p:nvSpPr>
        <p:spPr bwMode="gray">
          <a:xfrm>
            <a:off x="6358759" y="5044966"/>
            <a:ext cx="557048" cy="136634"/>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a:extLst>
              <a:ext uri="{FF2B5EF4-FFF2-40B4-BE49-F238E27FC236}">
                <a16:creationId xmlns:a16="http://schemas.microsoft.com/office/drawing/2014/main" id="{EEB95875-585D-4336-A6F7-9E2DAAFC06D5}"/>
              </a:ext>
            </a:extLst>
          </p:cNvPr>
          <p:cNvSpPr/>
          <p:nvPr/>
        </p:nvSpPr>
        <p:spPr bwMode="gray">
          <a:xfrm>
            <a:off x="6358759" y="5738648"/>
            <a:ext cx="557048" cy="136634"/>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0" name="Rectangle 9">
            <a:extLst>
              <a:ext uri="{FF2B5EF4-FFF2-40B4-BE49-F238E27FC236}">
                <a16:creationId xmlns:a16="http://schemas.microsoft.com/office/drawing/2014/main" id="{A648C32E-1473-446A-9487-1D00DB8086E5}"/>
              </a:ext>
            </a:extLst>
          </p:cNvPr>
          <p:cNvSpPr/>
          <p:nvPr/>
        </p:nvSpPr>
        <p:spPr bwMode="gray">
          <a:xfrm>
            <a:off x="1881351" y="3626069"/>
            <a:ext cx="641131" cy="84082"/>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1" name="Rectangle 10">
            <a:extLst>
              <a:ext uri="{FF2B5EF4-FFF2-40B4-BE49-F238E27FC236}">
                <a16:creationId xmlns:a16="http://schemas.microsoft.com/office/drawing/2014/main" id="{A678E68F-027C-4EB8-B6BD-724872E2F3C0}"/>
              </a:ext>
            </a:extLst>
          </p:cNvPr>
          <p:cNvSpPr/>
          <p:nvPr/>
        </p:nvSpPr>
        <p:spPr bwMode="gray">
          <a:xfrm>
            <a:off x="3523821" y="1660634"/>
            <a:ext cx="711848" cy="153203"/>
          </a:xfrm>
          <a:prstGeom prst="rect">
            <a:avLst/>
          </a:prstGeom>
          <a:solidFill>
            <a:schemeClr val="bg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9443869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F9DAAFA-580B-4B25-82DD-8CADE99A75BF}"/>
              </a:ext>
            </a:extLst>
          </p:cNvPr>
          <p:cNvPicPr>
            <a:picLocks noChangeAspect="1"/>
          </p:cNvPicPr>
          <p:nvPr/>
        </p:nvPicPr>
        <p:blipFill>
          <a:blip r:embed="rId2"/>
          <a:stretch>
            <a:fillRect/>
          </a:stretch>
        </p:blipFill>
        <p:spPr>
          <a:xfrm>
            <a:off x="465407" y="509384"/>
            <a:ext cx="11264361" cy="5839232"/>
          </a:xfrm>
          <a:prstGeom prst="rect">
            <a:avLst/>
          </a:prstGeom>
        </p:spPr>
      </p:pic>
      <p:pic>
        <p:nvPicPr>
          <p:cNvPr id="3" name="Picture 2">
            <a:extLst>
              <a:ext uri="{FF2B5EF4-FFF2-40B4-BE49-F238E27FC236}">
                <a16:creationId xmlns:a16="http://schemas.microsoft.com/office/drawing/2014/main" id="{E0E8962E-1BDC-4252-8911-ED57988E26BB}"/>
              </a:ext>
            </a:extLst>
          </p:cNvPr>
          <p:cNvPicPr>
            <a:picLocks noChangeAspect="1"/>
          </p:cNvPicPr>
          <p:nvPr/>
        </p:nvPicPr>
        <p:blipFill>
          <a:blip r:embed="rId3"/>
          <a:srcRect/>
          <a:stretch/>
        </p:blipFill>
        <p:spPr>
          <a:xfrm>
            <a:off x="125260" y="325677"/>
            <a:ext cx="11899725" cy="6075123"/>
          </a:xfrm>
          <a:prstGeom prst="rect">
            <a:avLst/>
          </a:prstGeom>
        </p:spPr>
      </p:pic>
      <p:sp>
        <p:nvSpPr>
          <p:cNvPr id="4" name="Rectangle 3">
            <a:extLst>
              <a:ext uri="{FF2B5EF4-FFF2-40B4-BE49-F238E27FC236}">
                <a16:creationId xmlns:a16="http://schemas.microsoft.com/office/drawing/2014/main" id="{C9F662A2-E2B9-4F83-8187-E88A93C30ECE}"/>
              </a:ext>
            </a:extLst>
          </p:cNvPr>
          <p:cNvSpPr/>
          <p:nvPr/>
        </p:nvSpPr>
        <p:spPr bwMode="gray">
          <a:xfrm>
            <a:off x="237995" y="450937"/>
            <a:ext cx="4997884" cy="425885"/>
          </a:xfrm>
          <a:prstGeom prst="rect">
            <a:avLst/>
          </a:prstGeom>
          <a:noFill/>
          <a:ln w="28575"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2000" b="0" i="0" u="none" strike="noStrike" kern="0" cap="none" spc="0" normalizeH="0" baseline="0" noProof="0" err="1">
              <a:ln>
                <a:noFill/>
              </a:ln>
              <a:effectLst/>
              <a:uLnTx/>
              <a:uFillTx/>
              <a:ea typeface="Arial Unicode MS" pitchFamily="34" charset="-128"/>
              <a:cs typeface="Arial Unicode MS" pitchFamily="34" charset="-128"/>
            </a:endParaRPr>
          </a:p>
        </p:txBody>
      </p:sp>
      <p:cxnSp>
        <p:nvCxnSpPr>
          <p:cNvPr id="6" name="Straight Arrow Connector 5">
            <a:extLst>
              <a:ext uri="{FF2B5EF4-FFF2-40B4-BE49-F238E27FC236}">
                <a16:creationId xmlns:a16="http://schemas.microsoft.com/office/drawing/2014/main" id="{0218E7F5-B17A-41E1-BBD3-ADA43EA4256D}"/>
              </a:ext>
            </a:extLst>
          </p:cNvPr>
          <p:cNvCxnSpPr>
            <a:cxnSpLocks/>
          </p:cNvCxnSpPr>
          <p:nvPr/>
        </p:nvCxnSpPr>
        <p:spPr>
          <a:xfrm>
            <a:off x="576197" y="876822"/>
            <a:ext cx="0" cy="751562"/>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656725A-8C64-49CB-A2F6-1A6B9FD1485C}"/>
              </a:ext>
            </a:extLst>
          </p:cNvPr>
          <p:cNvSpPr txBox="1"/>
          <p:nvPr/>
        </p:nvSpPr>
        <p:spPr>
          <a:xfrm>
            <a:off x="375781" y="1678488"/>
            <a:ext cx="2091846" cy="646331"/>
          </a:xfrm>
          <a:prstGeom prst="rect">
            <a:avLst/>
          </a:prstGeom>
          <a:solidFill>
            <a:schemeClr val="bg1"/>
          </a:solidFill>
          <a:ln w="38100">
            <a:solidFill>
              <a:srgbClr val="FF0000"/>
            </a:solidFill>
          </a:ln>
        </p:spPr>
        <p:txBody>
          <a:bodyPr wrap="square" lIns="91440" tIns="0" rIns="0" bIns="0" rtlCol="0">
            <a:spAutoFit/>
          </a:bodyPr>
          <a:lstStyle/>
          <a:p>
            <a:pPr fontAlgn="base">
              <a:spcBef>
                <a:spcPts val="600"/>
              </a:spcBef>
              <a:spcAft>
                <a:spcPct val="0"/>
              </a:spcAft>
              <a:buClr>
                <a:srgbClr val="F0AB00"/>
              </a:buClr>
              <a:buSzPct val="80000"/>
            </a:pPr>
            <a:r>
              <a:rPr lang="en-US" sz="1400" b="1" kern="0">
                <a:ea typeface="Arial Unicode MS" pitchFamily="34" charset="-128"/>
                <a:cs typeface="Arial Unicode MS" pitchFamily="34" charset="-128"/>
              </a:rPr>
              <a:t>Enter a topic that you would like assistance with into the search bar</a:t>
            </a:r>
            <a:endParaRPr lang="en-IN" sz="1400" b="1" kern="0" err="1">
              <a:ea typeface="Arial Unicode MS" pitchFamily="34" charset="-128"/>
              <a:cs typeface="Arial Unicode MS" pitchFamily="34" charset="-128"/>
            </a:endParaRPr>
          </a:p>
        </p:txBody>
      </p:sp>
      <p:sp>
        <p:nvSpPr>
          <p:cNvPr id="9" name="TextBox 8">
            <a:extLst>
              <a:ext uri="{FF2B5EF4-FFF2-40B4-BE49-F238E27FC236}">
                <a16:creationId xmlns:a16="http://schemas.microsoft.com/office/drawing/2014/main" id="{C784847D-DECB-46EA-AA3B-8DB76B3D44DC}"/>
              </a:ext>
            </a:extLst>
          </p:cNvPr>
          <p:cNvSpPr txBox="1"/>
          <p:nvPr/>
        </p:nvSpPr>
        <p:spPr>
          <a:xfrm>
            <a:off x="6097587" y="3429000"/>
            <a:ext cx="4070959" cy="646331"/>
          </a:xfrm>
          <a:prstGeom prst="rect">
            <a:avLst/>
          </a:prstGeom>
          <a:solidFill>
            <a:schemeClr val="bg1"/>
          </a:solidFill>
          <a:ln w="38100">
            <a:solidFill>
              <a:srgbClr val="FF0000"/>
            </a:solidFill>
          </a:ln>
        </p:spPr>
        <p:txBody>
          <a:bodyPr wrap="square" lIns="91440" tIns="0" rIns="0" bIns="0" rtlCol="0">
            <a:spAutoFit/>
          </a:bodyPr>
          <a:lstStyle/>
          <a:p>
            <a:pPr fontAlgn="base">
              <a:spcBef>
                <a:spcPts val="600"/>
              </a:spcBef>
              <a:spcAft>
                <a:spcPct val="0"/>
              </a:spcAft>
              <a:buClr>
                <a:srgbClr val="F0AB00"/>
              </a:buClr>
              <a:buSzPct val="80000"/>
            </a:pPr>
            <a:r>
              <a:rPr lang="en-US" sz="1400" b="1" kern="0">
                <a:ea typeface="Arial Unicode MS" pitchFamily="34" charset="-128"/>
                <a:cs typeface="Arial Unicode MS" pitchFamily="34" charset="-128"/>
              </a:rPr>
              <a:t>Intro questions may appear, providing additional information based on your search term.</a:t>
            </a:r>
            <a:endParaRPr lang="en-IN" sz="1400" b="1" kern="0" err="1">
              <a:ea typeface="Arial Unicode MS" pitchFamily="34" charset="-128"/>
              <a:cs typeface="Arial Unicode MS" pitchFamily="34" charset="-128"/>
            </a:endParaRPr>
          </a:p>
        </p:txBody>
      </p:sp>
    </p:spTree>
    <p:extLst>
      <p:ext uri="{BB962C8B-B14F-4D97-AF65-F5344CB8AC3E}">
        <p14:creationId xmlns:p14="http://schemas.microsoft.com/office/powerpoint/2010/main" val="13849272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1449059-DAB6-496E-BF03-52204D73F081}"/>
              </a:ext>
            </a:extLst>
          </p:cNvPr>
          <p:cNvPicPr>
            <a:picLocks noChangeAspect="1"/>
          </p:cNvPicPr>
          <p:nvPr/>
        </p:nvPicPr>
        <p:blipFill>
          <a:blip r:embed="rId2"/>
          <a:srcRect/>
          <a:stretch/>
        </p:blipFill>
        <p:spPr>
          <a:xfrm>
            <a:off x="462171" y="562844"/>
            <a:ext cx="11442994" cy="5732312"/>
          </a:xfrm>
          <a:prstGeom prst="rect">
            <a:avLst/>
          </a:prstGeom>
        </p:spPr>
      </p:pic>
      <p:sp>
        <p:nvSpPr>
          <p:cNvPr id="3" name="Rectangle 2">
            <a:extLst>
              <a:ext uri="{FF2B5EF4-FFF2-40B4-BE49-F238E27FC236}">
                <a16:creationId xmlns:a16="http://schemas.microsoft.com/office/drawing/2014/main" id="{6AD51635-3E07-4917-B129-DA6F0CBEA772}"/>
              </a:ext>
            </a:extLst>
          </p:cNvPr>
          <p:cNvSpPr/>
          <p:nvPr/>
        </p:nvSpPr>
        <p:spPr bwMode="gray">
          <a:xfrm>
            <a:off x="539015" y="4597052"/>
            <a:ext cx="11366150" cy="1728592"/>
          </a:xfrm>
          <a:prstGeom prst="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20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4" name="TextBox 3">
            <a:extLst>
              <a:ext uri="{FF2B5EF4-FFF2-40B4-BE49-F238E27FC236}">
                <a16:creationId xmlns:a16="http://schemas.microsoft.com/office/drawing/2014/main" id="{65EED9A4-B584-4C7E-A252-41F13975ED06}"/>
              </a:ext>
            </a:extLst>
          </p:cNvPr>
          <p:cNvSpPr txBox="1"/>
          <p:nvPr/>
        </p:nvSpPr>
        <p:spPr>
          <a:xfrm>
            <a:off x="7943804" y="119743"/>
            <a:ext cx="4070959" cy="646331"/>
          </a:xfrm>
          <a:prstGeom prst="rect">
            <a:avLst/>
          </a:prstGeom>
          <a:solidFill>
            <a:schemeClr val="bg1"/>
          </a:solidFill>
          <a:ln w="38100">
            <a:solidFill>
              <a:srgbClr val="FF0000"/>
            </a:solidFill>
          </a:ln>
        </p:spPr>
        <p:txBody>
          <a:bodyPr wrap="square" lIns="91440" tIns="0" rIns="0" bIns="0" rtlCol="0">
            <a:spAutoFit/>
          </a:bodyPr>
          <a:lstStyle/>
          <a:p>
            <a:pPr fontAlgn="base">
              <a:spcBef>
                <a:spcPts val="600"/>
              </a:spcBef>
              <a:spcAft>
                <a:spcPct val="0"/>
              </a:spcAft>
              <a:buClr>
                <a:srgbClr val="F0AB00"/>
              </a:buClr>
              <a:buSzPct val="80000"/>
            </a:pPr>
            <a:r>
              <a:rPr lang="en-US" sz="1400" b="1" kern="0">
                <a:ea typeface="Arial Unicode MS" pitchFamily="34" charset="-128"/>
                <a:cs typeface="Arial Unicode MS" pitchFamily="34" charset="-128"/>
              </a:rPr>
              <a:t>Clicking “Yes” will display additional instructions and hyperlinks that may help to resolve your issue.</a:t>
            </a:r>
            <a:endParaRPr lang="en-IN" sz="1400" b="1" kern="0" err="1">
              <a:ea typeface="Arial Unicode MS" pitchFamily="34" charset="-128"/>
              <a:cs typeface="Arial Unicode MS" pitchFamily="34" charset="-128"/>
            </a:endParaRPr>
          </a:p>
        </p:txBody>
      </p:sp>
      <p:cxnSp>
        <p:nvCxnSpPr>
          <p:cNvPr id="6" name="Straight Arrow Connector 5">
            <a:extLst>
              <a:ext uri="{FF2B5EF4-FFF2-40B4-BE49-F238E27FC236}">
                <a16:creationId xmlns:a16="http://schemas.microsoft.com/office/drawing/2014/main" id="{841CF52A-67C7-4172-8E11-46BB0891833A}"/>
              </a:ext>
            </a:extLst>
          </p:cNvPr>
          <p:cNvCxnSpPr/>
          <p:nvPr/>
        </p:nvCxnSpPr>
        <p:spPr>
          <a:xfrm>
            <a:off x="10589623" y="783771"/>
            <a:ext cx="60960" cy="3813281"/>
          </a:xfrm>
          <a:prstGeom prst="straightConnector1">
            <a:avLst/>
          </a:prstGeom>
          <a:ln w="25400">
            <a:solidFill>
              <a:srgbClr val="FF0000"/>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82720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CFAEFC-6C91-45B6-B7EC-B2BE75A20FC7}"/>
              </a:ext>
            </a:extLst>
          </p:cNvPr>
          <p:cNvPicPr>
            <a:picLocks noChangeAspect="1"/>
          </p:cNvPicPr>
          <p:nvPr/>
        </p:nvPicPr>
        <p:blipFill>
          <a:blip r:embed="rId2"/>
          <a:srcRect/>
          <a:stretch/>
        </p:blipFill>
        <p:spPr>
          <a:xfrm>
            <a:off x="620774" y="356610"/>
            <a:ext cx="10953630" cy="5897560"/>
          </a:xfrm>
          <a:prstGeom prst="rect">
            <a:avLst/>
          </a:prstGeom>
        </p:spPr>
      </p:pic>
      <p:cxnSp>
        <p:nvCxnSpPr>
          <p:cNvPr id="3" name="Straight Arrow Connector 2">
            <a:extLst>
              <a:ext uri="{FF2B5EF4-FFF2-40B4-BE49-F238E27FC236}">
                <a16:creationId xmlns:a16="http://schemas.microsoft.com/office/drawing/2014/main" id="{D00E45A7-DF14-410B-AD3E-DEA39AA81553}"/>
              </a:ext>
            </a:extLst>
          </p:cNvPr>
          <p:cNvCxnSpPr/>
          <p:nvPr/>
        </p:nvCxnSpPr>
        <p:spPr>
          <a:xfrm flipH="1">
            <a:off x="7517594" y="3305390"/>
            <a:ext cx="1415441" cy="1603332"/>
          </a:xfrm>
          <a:prstGeom prst="straightConnector1">
            <a:avLst/>
          </a:prstGeom>
          <a:ln w="28575">
            <a:solidFill>
              <a:srgbClr val="FF0000"/>
            </a:solidFill>
            <a:headEnd type="arrow"/>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C924A179-3656-4BA4-AED3-4C9FC2ED72E6}"/>
              </a:ext>
            </a:extLst>
          </p:cNvPr>
          <p:cNvSpPr txBox="1"/>
          <p:nvPr/>
        </p:nvSpPr>
        <p:spPr>
          <a:xfrm>
            <a:off x="2505557" y="3089946"/>
            <a:ext cx="9068844" cy="215444"/>
          </a:xfrm>
          <a:prstGeom prst="rect">
            <a:avLst/>
          </a:prstGeom>
          <a:solidFill>
            <a:schemeClr val="bg1"/>
          </a:solidFill>
          <a:ln w="38100">
            <a:solidFill>
              <a:srgbClr val="FF0000"/>
            </a:solidFill>
          </a:ln>
        </p:spPr>
        <p:txBody>
          <a:bodyPr wrap="square" lIns="91440" tIns="0" rIns="0" bIns="0" rtlCol="0">
            <a:spAutoFit/>
          </a:bodyPr>
          <a:lstStyle/>
          <a:p>
            <a:pPr fontAlgn="base">
              <a:spcBef>
                <a:spcPts val="600"/>
              </a:spcBef>
              <a:spcAft>
                <a:spcPct val="0"/>
              </a:spcAft>
              <a:buClr>
                <a:srgbClr val="F0AB00"/>
              </a:buClr>
              <a:buSzPct val="80000"/>
            </a:pPr>
            <a:r>
              <a:rPr lang="en-US" sz="1400" b="1" kern="0">
                <a:ea typeface="Arial Unicode MS" pitchFamily="34" charset="-128"/>
                <a:cs typeface="Arial Unicode MS" pitchFamily="34" charset="-128"/>
              </a:rPr>
              <a:t>Clicking “</a:t>
            </a:r>
            <a:r>
              <a:rPr lang="en-US" sz="1400" b="1" kern="0" err="1">
                <a:ea typeface="Arial Unicode MS" pitchFamily="34" charset="-128"/>
                <a:cs typeface="Arial Unicode MS" pitchFamily="34" charset="-128"/>
              </a:rPr>
              <a:t>No”will</a:t>
            </a:r>
            <a:r>
              <a:rPr lang="en-US" sz="1400" b="1" kern="0">
                <a:ea typeface="Arial Unicode MS" pitchFamily="34" charset="-128"/>
                <a:cs typeface="Arial Unicode MS" pitchFamily="34" charset="-128"/>
              </a:rPr>
              <a:t> present another question or hyperlinks that will help to proceed in different way.</a:t>
            </a:r>
            <a:endParaRPr lang="en-IN" sz="1400" b="1" kern="0" err="1">
              <a:ea typeface="Arial Unicode MS" pitchFamily="34" charset="-128"/>
              <a:cs typeface="Arial Unicode MS" pitchFamily="34" charset="-128"/>
            </a:endParaRPr>
          </a:p>
        </p:txBody>
      </p:sp>
    </p:spTree>
    <p:extLst>
      <p:ext uri="{BB962C8B-B14F-4D97-AF65-F5344CB8AC3E}">
        <p14:creationId xmlns:p14="http://schemas.microsoft.com/office/powerpoint/2010/main" val="7722237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0D6A90F-4B62-44FB-99FE-B8763532D9CE}"/>
              </a:ext>
            </a:extLst>
          </p:cNvPr>
          <p:cNvPicPr>
            <a:picLocks noChangeAspect="1"/>
          </p:cNvPicPr>
          <p:nvPr/>
        </p:nvPicPr>
        <p:blipFill>
          <a:blip r:embed="rId2"/>
          <a:srcRect/>
          <a:stretch/>
        </p:blipFill>
        <p:spPr>
          <a:xfrm>
            <a:off x="403204" y="893479"/>
            <a:ext cx="11388768" cy="5071043"/>
          </a:xfrm>
          <a:prstGeom prst="rect">
            <a:avLst/>
          </a:prstGeom>
        </p:spPr>
      </p:pic>
      <p:sp>
        <p:nvSpPr>
          <p:cNvPr id="2" name="Rectangle 1">
            <a:extLst>
              <a:ext uri="{FF2B5EF4-FFF2-40B4-BE49-F238E27FC236}">
                <a16:creationId xmlns:a16="http://schemas.microsoft.com/office/drawing/2014/main" id="{74B01983-9F7D-4ACA-97D5-1104ED6EFC37}"/>
              </a:ext>
            </a:extLst>
          </p:cNvPr>
          <p:cNvSpPr/>
          <p:nvPr/>
        </p:nvSpPr>
        <p:spPr bwMode="gray">
          <a:xfrm>
            <a:off x="357051" y="5617029"/>
            <a:ext cx="1672046" cy="35705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IN"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3" name="TextBox 2">
            <a:extLst>
              <a:ext uri="{FF2B5EF4-FFF2-40B4-BE49-F238E27FC236}">
                <a16:creationId xmlns:a16="http://schemas.microsoft.com/office/drawing/2014/main" id="{5F52B7C7-0BB9-4DC3-A4B3-5DE8738AD1FD}"/>
              </a:ext>
            </a:extLst>
          </p:cNvPr>
          <p:cNvSpPr txBox="1"/>
          <p:nvPr/>
        </p:nvSpPr>
        <p:spPr>
          <a:xfrm>
            <a:off x="8630194" y="992777"/>
            <a:ext cx="2943497" cy="646331"/>
          </a:xfrm>
          <a:prstGeom prst="rect">
            <a:avLst/>
          </a:prstGeom>
          <a:solidFill>
            <a:schemeClr val="bg1"/>
          </a:solidFill>
          <a:ln w="28575">
            <a:solidFill>
              <a:srgbClr val="FF0000"/>
            </a:solidFill>
          </a:ln>
        </p:spPr>
        <p:txBody>
          <a:bodyPr wrap="square" lIns="91440" tIns="0" rIns="0" bIns="0" rtlCol="0">
            <a:spAutoFit/>
          </a:bodyPr>
          <a:lstStyle/>
          <a:p>
            <a:pPr fontAlgn="base">
              <a:spcBef>
                <a:spcPct val="50000"/>
              </a:spcBef>
              <a:spcAft>
                <a:spcPct val="0"/>
              </a:spcAft>
              <a:buClr>
                <a:srgbClr val="F0AB00"/>
              </a:buClr>
              <a:buSzPct val="80000"/>
            </a:pPr>
            <a:r>
              <a:rPr lang="en-US" sz="1400" b="1" kern="0">
                <a:ea typeface="Arial Unicode MS" pitchFamily="34" charset="-128"/>
                <a:cs typeface="Arial Unicode MS" pitchFamily="34" charset="-128"/>
              </a:rPr>
              <a:t>Certain search terms may not provide any intro questions and links to proceed further.</a:t>
            </a:r>
            <a:endParaRPr lang="en-IN" sz="1400" b="1" kern="0" err="1">
              <a:ea typeface="Arial Unicode MS" pitchFamily="34" charset="-128"/>
              <a:cs typeface="Arial Unicode MS" pitchFamily="34" charset="-128"/>
            </a:endParaRPr>
          </a:p>
        </p:txBody>
      </p:sp>
    </p:spTree>
    <p:extLst>
      <p:ext uri="{BB962C8B-B14F-4D97-AF65-F5344CB8AC3E}">
        <p14:creationId xmlns:p14="http://schemas.microsoft.com/office/powerpoint/2010/main" val="18307303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a:t>Thank you</a:t>
            </a:r>
          </a:p>
        </p:txBody>
      </p:sp>
    </p:spTree>
    <p:extLst>
      <p:ext uri="{BB962C8B-B14F-4D97-AF65-F5344CB8AC3E}">
        <p14:creationId xmlns:p14="http://schemas.microsoft.com/office/powerpoint/2010/main" val="2431967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CSV Invoice Overview</a:t>
            </a:r>
            <a:endParaRPr lang="en-US"/>
          </a:p>
        </p:txBody>
      </p:sp>
      <p:sp>
        <p:nvSpPr>
          <p:cNvPr id="3" name="Text Placeholder 2"/>
          <p:cNvSpPr>
            <a:spLocks noGrp="1"/>
          </p:cNvSpPr>
          <p:nvPr>
            <p:ph type="body" sz="quarter" idx="10"/>
          </p:nvPr>
        </p:nvSpPr>
        <p:spPr/>
        <p:txBody>
          <a:bodyPr/>
          <a:lstStyle/>
          <a:p>
            <a:pPr marL="285750" indent="-285750">
              <a:buFont typeface="Arial" panose="020B0604020202020204" pitchFamily="34" charset="0"/>
              <a:buChar char="•"/>
            </a:pPr>
            <a:r>
              <a:rPr lang="en-GB"/>
              <a:t>CSV stands for Comma Separated Value/Variable file.</a:t>
            </a:r>
            <a:br>
              <a:rPr lang="en-GB"/>
            </a:br>
            <a:r>
              <a:rPr lang="en-GB" b="0"/>
              <a:t>It represents structured way of data stored as plain text file.</a:t>
            </a:r>
          </a:p>
          <a:p>
            <a:pPr marL="285750" indent="-285750">
              <a:buFont typeface="Arial" panose="020B0604020202020204" pitchFamily="34" charset="0"/>
              <a:buChar char="•"/>
            </a:pPr>
            <a:r>
              <a:rPr lang="en-US"/>
              <a:t>CSV Invoice Upload</a:t>
            </a:r>
            <a:br>
              <a:rPr lang="en-US" b="0"/>
            </a:br>
            <a:r>
              <a:rPr lang="en-US" b="0"/>
              <a:t>Supports the transfer, transformation and loading of comma delimited files (CSV) representing a Supplier’s invoices to be rendered as cXML invoices for their Customers.</a:t>
            </a:r>
            <a:br>
              <a:rPr lang="en-US" b="0"/>
            </a:br>
            <a:br>
              <a:rPr lang="en-US" b="0"/>
            </a:br>
            <a:r>
              <a:rPr lang="en-US" b="0"/>
              <a:t>Provides an effective means for Suppliers with a large number of invoices to submit these to their Ariba customers electronically when they do not have the immediate means to provide these via cXML or EDI directly.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CSV Invoice Scope</a:t>
            </a:r>
          </a:p>
        </p:txBody>
      </p:sp>
      <p:pic>
        <p:nvPicPr>
          <p:cNvPr id="7" name="Picture Placeholder 6"/>
          <p:cNvPicPr>
            <a:picLocks noGrp="1" noChangeAspect="1"/>
          </p:cNvPicPr>
          <p:nvPr>
            <p:ph type="pic" sz="quarter" idx="11"/>
          </p:nvPr>
        </p:nvPicPr>
        <p:blipFill rotWithShape="1">
          <a:blip r:embed="rId3" cstate="screen">
            <a:extLst>
              <a:ext uri="{28A0092B-C50C-407E-A947-70E740481C1C}">
                <a14:useLocalDpi xmlns:a14="http://schemas.microsoft.com/office/drawing/2010/main" val="0"/>
              </a:ext>
            </a:extLst>
          </a:blip>
          <a:srcRect/>
          <a:stretch/>
        </p:blipFill>
        <p:spPr>
          <a:prstGeom prst="rect">
            <a:avLst/>
          </a:prstGeom>
        </p:spPr>
      </p:pic>
    </p:spTree>
    <p:extLst>
      <p:ext uri="{BB962C8B-B14F-4D97-AF65-F5344CB8AC3E}">
        <p14:creationId xmlns:p14="http://schemas.microsoft.com/office/powerpoint/2010/main" val="4283861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CSV Invoice Scope</a:t>
            </a:r>
            <a:endParaRPr lang="en-US" b="0"/>
          </a:p>
        </p:txBody>
      </p:sp>
      <p:sp>
        <p:nvSpPr>
          <p:cNvPr id="3" name="Text Placeholder 2"/>
          <p:cNvSpPr>
            <a:spLocks noGrp="1"/>
          </p:cNvSpPr>
          <p:nvPr>
            <p:ph type="body" sz="quarter" idx="10"/>
          </p:nvPr>
        </p:nvSpPr>
        <p:spPr>
          <a:xfrm>
            <a:off x="100540" y="1479666"/>
            <a:ext cx="11767324" cy="4602048"/>
          </a:xfrm>
        </p:spPr>
        <p:txBody>
          <a:bodyPr/>
          <a:lstStyle/>
          <a:p>
            <a:pPr lvl="2" indent="0">
              <a:buNone/>
            </a:pPr>
            <a:r>
              <a:rPr lang="en-US" b="1"/>
              <a:t>Ericsson supports the following CSV invoice types:</a:t>
            </a:r>
          </a:p>
          <a:p>
            <a:pPr lvl="2" indent="0">
              <a:buNone/>
            </a:pPr>
            <a:endParaRPr lang="en-US" b="1"/>
          </a:p>
          <a:p>
            <a:pPr marL="465750" lvl="2" indent="-285750"/>
            <a:r>
              <a:rPr lang="en-US" b="1"/>
              <a:t>PO Invoices: </a:t>
            </a:r>
            <a:r>
              <a:rPr lang="en-US"/>
              <a:t>invoices against purchase order where the purchase order was received through Ariba Network.</a:t>
            </a:r>
          </a:p>
          <a:p>
            <a:pPr marL="465750" lvl="2" indent="-285750"/>
            <a:r>
              <a:rPr lang="en-US" b="1"/>
              <a:t>Line Level Credit Memo Invoices</a:t>
            </a:r>
            <a:r>
              <a:rPr lang="en-US"/>
              <a:t>: invoices issued with negative amount against previously issued PO invoices.</a:t>
            </a:r>
          </a:p>
          <a:p>
            <a:pPr lvl="2" indent="0">
              <a:buNone/>
            </a:pPr>
            <a:endParaRPr lang="en-US" b="1"/>
          </a:p>
          <a:p>
            <a:pPr lvl="2" indent="0">
              <a:buNone/>
            </a:pPr>
            <a:r>
              <a:rPr lang="en-US" b="1"/>
              <a:t>Invoices submitted through CSV upload have the following requirements:</a:t>
            </a:r>
          </a:p>
          <a:p>
            <a:pPr marL="800100" lvl="1" indent="-342900">
              <a:lnSpc>
                <a:spcPct val="80000"/>
              </a:lnSpc>
              <a:buFont typeface="Arial" panose="020B0604020202020204" pitchFamily="34" charset="0"/>
              <a:buChar char="•"/>
            </a:pPr>
            <a:r>
              <a:rPr lang="en-US"/>
              <a:t>Cannot be greater than 10,000 lines in total </a:t>
            </a:r>
          </a:p>
          <a:p>
            <a:pPr marL="800100" lvl="1" indent="-342900">
              <a:lnSpc>
                <a:spcPct val="80000"/>
              </a:lnSpc>
              <a:buFont typeface="Arial" panose="020B0604020202020204" pitchFamily="34" charset="0"/>
              <a:buChar char="•"/>
            </a:pPr>
            <a:r>
              <a:rPr lang="en-US"/>
              <a:t>Cannot be greater than 2500 invoices per file</a:t>
            </a:r>
          </a:p>
          <a:p>
            <a:pPr marL="800100" lvl="1" indent="-342900">
              <a:lnSpc>
                <a:spcPct val="80000"/>
              </a:lnSpc>
              <a:buFont typeface="Arial" panose="020B0604020202020204" pitchFamily="34" charset="0"/>
              <a:buChar char="•"/>
            </a:pPr>
            <a:r>
              <a:rPr lang="en-US"/>
              <a:t>One invoice can have maximum of 5000 line items.</a:t>
            </a:r>
          </a:p>
          <a:p>
            <a:pPr marL="800100" lvl="1" indent="-342900">
              <a:lnSpc>
                <a:spcPct val="80000"/>
              </a:lnSpc>
              <a:buFont typeface="Arial" panose="020B0604020202020204" pitchFamily="34" charset="0"/>
              <a:buChar char="•"/>
            </a:pPr>
            <a:r>
              <a:rPr lang="en-US"/>
              <a:t>File cannot exceed 40MB in size.</a:t>
            </a:r>
          </a:p>
          <a:p>
            <a:pPr marL="342900" lvl="1" indent="-342900">
              <a:spcBef>
                <a:spcPts val="1620"/>
              </a:spcBef>
              <a:buFont typeface="Arial" panose="020B0604020202020204" pitchFamily="34" charset="0"/>
              <a:buChar char="•"/>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Data requirements</a:t>
            </a:r>
          </a:p>
        </p:txBody>
      </p:sp>
      <p:pic>
        <p:nvPicPr>
          <p:cNvPr id="7" name="Picture Placeholder 6"/>
          <p:cNvPicPr>
            <a:picLocks noGrp="1" noChangeAspect="1"/>
          </p:cNvPicPr>
          <p:nvPr>
            <p:ph type="pic" sz="quarter" idx="11"/>
          </p:nvPr>
        </p:nvPicPr>
        <p:blipFill rotWithShape="1">
          <a:blip r:embed="rId3" cstate="screen">
            <a:extLst>
              <a:ext uri="{28A0092B-C50C-407E-A947-70E740481C1C}">
                <a14:useLocalDpi xmlns:a14="http://schemas.microsoft.com/office/drawing/2010/main" val="0"/>
              </a:ext>
            </a:extLst>
          </a:blip>
          <a:srcRect/>
          <a:stretch/>
        </p:blipFill>
        <p:spPr>
          <a:prstGeom prst="rect">
            <a:avLst/>
          </a:prstGeom>
        </p:spPr>
      </p:pic>
    </p:spTree>
    <p:extLst>
      <p:ext uri="{BB962C8B-B14F-4D97-AF65-F5344CB8AC3E}">
        <p14:creationId xmlns:p14="http://schemas.microsoft.com/office/powerpoint/2010/main" val="556969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Invoice Data Requirements</a:t>
            </a:r>
          </a:p>
        </p:txBody>
      </p:sp>
      <p:sp>
        <p:nvSpPr>
          <p:cNvPr id="3" name="Text Placeholder 2"/>
          <p:cNvSpPr>
            <a:spLocks noGrp="1"/>
          </p:cNvSpPr>
          <p:nvPr>
            <p:ph type="body" sz="quarter" idx="10"/>
          </p:nvPr>
        </p:nvSpPr>
        <p:spPr>
          <a:xfrm>
            <a:off x="234704" y="949234"/>
            <a:ext cx="11455773" cy="5564777"/>
          </a:xfrm>
        </p:spPr>
        <p:txBody>
          <a:bodyPr>
            <a:normAutofit/>
          </a:bodyPr>
          <a:lstStyle/>
          <a:p>
            <a:pPr marL="342900" indent="-342900">
              <a:spcAft>
                <a:spcPts val="600"/>
              </a:spcAft>
              <a:buClr>
                <a:srgbClr val="FFC000"/>
              </a:buClr>
              <a:buFont typeface="Arial" pitchFamily="34" charset="0"/>
              <a:buChar char="•"/>
            </a:pPr>
            <a:endParaRPr lang="en-US" b="0"/>
          </a:p>
          <a:p>
            <a:pPr marL="342900" indent="-342900">
              <a:spcAft>
                <a:spcPts val="600"/>
              </a:spcAft>
              <a:buClr>
                <a:srgbClr val="FFC000"/>
              </a:buClr>
              <a:buFont typeface="Arial" pitchFamily="34" charset="0"/>
              <a:buChar char="•"/>
            </a:pPr>
            <a:r>
              <a:rPr lang="en-US" b="0" err="1"/>
              <a:t>invoiceID</a:t>
            </a:r>
            <a:r>
              <a:rPr lang="en-US" b="0"/>
              <a:t> must be always present.</a:t>
            </a:r>
          </a:p>
          <a:p>
            <a:pPr marL="342900" indent="-342900">
              <a:spcAft>
                <a:spcPts val="600"/>
              </a:spcAft>
              <a:buClr>
                <a:srgbClr val="FFC000"/>
              </a:buClr>
              <a:buFont typeface="Arial" pitchFamily="34" charset="0"/>
              <a:buChar char="•"/>
            </a:pPr>
            <a:r>
              <a:rPr lang="en-US" b="0" err="1"/>
              <a:t>invoiceDate</a:t>
            </a:r>
            <a:r>
              <a:rPr lang="en-US" b="0"/>
              <a:t> format must be: mm/dd/</a:t>
            </a:r>
            <a:r>
              <a:rPr lang="en-US" b="0" err="1"/>
              <a:t>yyyy</a:t>
            </a:r>
            <a:endParaRPr lang="en-GB" b="0"/>
          </a:p>
          <a:p>
            <a:pPr marL="342900" indent="-342900">
              <a:spcAft>
                <a:spcPts val="600"/>
              </a:spcAft>
              <a:buClr>
                <a:srgbClr val="FFC000"/>
              </a:buClr>
              <a:buFont typeface="Arial" pitchFamily="34" charset="0"/>
              <a:buChar char="•"/>
            </a:pPr>
            <a:r>
              <a:rPr lang="en-US" b="0"/>
              <a:t>PO based invoices MUST use the </a:t>
            </a:r>
            <a:r>
              <a:rPr lang="en-US" b="0" err="1"/>
              <a:t>orderID</a:t>
            </a:r>
            <a:r>
              <a:rPr lang="en-US" b="0"/>
              <a:t> field to capture the PO number. </a:t>
            </a:r>
          </a:p>
          <a:p>
            <a:pPr marL="342900" indent="-342900">
              <a:spcAft>
                <a:spcPts val="600"/>
              </a:spcAft>
              <a:buClr>
                <a:srgbClr val="FFC000"/>
              </a:buClr>
              <a:buFont typeface="Arial" pitchFamily="34" charset="0"/>
              <a:buChar char="•"/>
            </a:pPr>
            <a:r>
              <a:rPr lang="en-US" b="0"/>
              <a:t>The contact roles </a:t>
            </a:r>
            <a:r>
              <a:rPr lang="en-US" b="0" err="1"/>
              <a:t>billTo</a:t>
            </a:r>
            <a:r>
              <a:rPr lang="en-US" b="0"/>
              <a:t>, </a:t>
            </a:r>
            <a:r>
              <a:rPr lang="en-US" b="0" err="1"/>
              <a:t>remitTo</a:t>
            </a:r>
            <a:r>
              <a:rPr lang="en-US" b="0"/>
              <a:t>, from, </a:t>
            </a:r>
            <a:r>
              <a:rPr lang="en-US" b="0" err="1"/>
              <a:t>shipTo</a:t>
            </a:r>
            <a:r>
              <a:rPr lang="en-US" b="0"/>
              <a:t>, </a:t>
            </a:r>
            <a:r>
              <a:rPr lang="en-US" b="0" err="1"/>
              <a:t>shipFrom</a:t>
            </a:r>
            <a:r>
              <a:rPr lang="en-US"/>
              <a:t> </a:t>
            </a:r>
            <a:r>
              <a:rPr lang="en-US" b="0"/>
              <a:t>are mandatory fields.</a:t>
            </a:r>
          </a:p>
          <a:p>
            <a:pPr marL="342900" indent="-342900">
              <a:spcAft>
                <a:spcPts val="600"/>
              </a:spcAft>
              <a:buClr>
                <a:srgbClr val="FFC000"/>
              </a:buClr>
              <a:buFont typeface="Arial" pitchFamily="34" charset="0"/>
              <a:buChar char="•"/>
            </a:pPr>
            <a:r>
              <a:rPr lang="en-US"/>
              <a:t>Line tax fields and summary tax fields are mandatory.</a:t>
            </a:r>
          </a:p>
          <a:p>
            <a:pPr marL="342900" indent="-342900">
              <a:spcAft>
                <a:spcPts val="600"/>
              </a:spcAft>
              <a:buClr>
                <a:srgbClr val="FFC000"/>
              </a:buClr>
              <a:buFont typeface="Arial" pitchFamily="34" charset="0"/>
              <a:buChar char="•"/>
            </a:pPr>
            <a:r>
              <a:rPr lang="en-US"/>
              <a:t>The </a:t>
            </a:r>
            <a:r>
              <a:rPr lang="en-US" err="1"/>
              <a:t>wireReceivingBank</a:t>
            </a:r>
            <a:r>
              <a:rPr lang="en-US"/>
              <a:t> </a:t>
            </a:r>
            <a:r>
              <a:rPr lang="en-US" err="1"/>
              <a:t>accountID</a:t>
            </a:r>
            <a:r>
              <a:rPr lang="en-US"/>
              <a:t>, </a:t>
            </a:r>
            <a:r>
              <a:rPr lang="en-US" err="1"/>
              <a:t>swiftID</a:t>
            </a:r>
            <a:r>
              <a:rPr lang="en-US"/>
              <a:t>, </a:t>
            </a:r>
            <a:r>
              <a:rPr lang="en-US" err="1"/>
              <a:t>IbanID</a:t>
            </a:r>
            <a:r>
              <a:rPr lang="en-US"/>
              <a:t> are mandatory.</a:t>
            </a:r>
          </a:p>
          <a:p>
            <a:pPr marL="342900" indent="-342900">
              <a:spcAft>
                <a:spcPts val="600"/>
              </a:spcAft>
              <a:buClr>
                <a:srgbClr val="FFC000"/>
              </a:buClr>
              <a:buFont typeface="Arial" pitchFamily="34" charset="0"/>
              <a:buChar char="•"/>
            </a:pPr>
            <a:r>
              <a:rPr lang="en-US" b="0"/>
              <a:t>The </a:t>
            </a:r>
            <a:r>
              <a:rPr lang="en-US" b="0" err="1"/>
              <a:t>buyerVATID</a:t>
            </a:r>
            <a:r>
              <a:rPr lang="en-US" b="0"/>
              <a:t> and </a:t>
            </a:r>
            <a:r>
              <a:rPr lang="en-US" b="0" err="1"/>
              <a:t>supplierVATID</a:t>
            </a:r>
            <a:r>
              <a:rPr lang="en-US" b="0"/>
              <a:t> are mandatory </a:t>
            </a:r>
            <a:r>
              <a:rPr lang="en-US" b="0" err="1"/>
              <a:t>Extrinsics</a:t>
            </a:r>
            <a:r>
              <a:rPr lang="en-US" b="0"/>
              <a:t>.</a:t>
            </a:r>
          </a:p>
          <a:p>
            <a:pPr marL="342900" indent="-342900">
              <a:spcAft>
                <a:spcPts val="600"/>
              </a:spcAft>
              <a:buClr>
                <a:srgbClr val="FFC000"/>
              </a:buClr>
              <a:buFont typeface="Arial" pitchFamily="34" charset="0"/>
              <a:buChar char="•"/>
            </a:pPr>
            <a:r>
              <a:rPr lang="en-US" b="0"/>
              <a:t>currency to set ISO currency code respectively.</a:t>
            </a:r>
          </a:p>
          <a:p>
            <a:pPr marL="342900" indent="-342900">
              <a:spcAft>
                <a:spcPts val="600"/>
              </a:spcAft>
              <a:buClr>
                <a:srgbClr val="FFC000"/>
              </a:buClr>
              <a:buFont typeface="Arial" pitchFamily="34" charset="0"/>
              <a:buChar char="•"/>
            </a:pPr>
            <a:endParaRPr lang="en-US" sz="1200" b="0"/>
          </a:p>
          <a:p>
            <a:pPr marL="342900" indent="-342900">
              <a:spcAft>
                <a:spcPts val="600"/>
              </a:spcAft>
              <a:buClr>
                <a:srgbClr val="FFC000"/>
              </a:buClr>
              <a:buFont typeface="Arial" pitchFamily="34" charset="0"/>
              <a:buChar char="•"/>
            </a:pPr>
            <a:endParaRPr lang="en-US" sz="1200" b="0"/>
          </a:p>
          <a:p>
            <a:pPr>
              <a:spcAft>
                <a:spcPts val="600"/>
              </a:spcAft>
              <a:buClr>
                <a:srgbClr val="FFC000"/>
              </a:buClr>
            </a:pPr>
            <a:endParaRPr lang="en-US" sz="1200" b="0"/>
          </a:p>
          <a:p>
            <a:pPr>
              <a:buClr>
                <a:srgbClr val="FFC000"/>
              </a:buClr>
            </a:pPr>
            <a:endParaRPr lang="en-US" sz="1200">
              <a:latin typeface="Arial" panose="020B0604020202020204" pitchFamily="34" charset="0"/>
              <a:cs typeface="Arial" panose="020B0604020202020204" pitchFamily="34" charset="0"/>
            </a:endParaRPr>
          </a:p>
          <a:p>
            <a:pPr>
              <a:lnSpc>
                <a:spcPct val="150000"/>
              </a:lnSpc>
              <a:spcAft>
                <a:spcPts val="600"/>
              </a:spcAft>
              <a:buClr>
                <a:srgbClr val="FFC000"/>
              </a:buClr>
            </a:pPr>
            <a:endParaRPr lang="en-US" sz="1200">
              <a:latin typeface="Arial" panose="020B0604020202020204" pitchFamily="34" charset="0"/>
              <a:cs typeface="Arial" panose="020B0604020202020204" pitchFamily="34" charset="0"/>
            </a:endParaRPr>
          </a:p>
          <a:p>
            <a:pPr marL="342900" indent="-342900">
              <a:lnSpc>
                <a:spcPct val="150000"/>
              </a:lnSpc>
              <a:spcAft>
                <a:spcPts val="600"/>
              </a:spcAft>
              <a:buClr>
                <a:srgbClr val="FFC000"/>
              </a:buClr>
              <a:buFont typeface="Arial" pitchFamily="34" charset="0"/>
              <a:buChar char="•"/>
            </a:pPr>
            <a:endParaRPr lang="en-US" sz="1200">
              <a:latin typeface="Arial" panose="020B0604020202020204" pitchFamily="34" charset="0"/>
              <a:cs typeface="Arial" panose="020B0604020202020204" pitchFamily="34" charset="0"/>
            </a:endParaRPr>
          </a:p>
          <a:p>
            <a:pPr marL="342900" indent="-342900">
              <a:lnSpc>
                <a:spcPct val="150000"/>
              </a:lnSpc>
              <a:spcAft>
                <a:spcPts val="600"/>
              </a:spcAft>
              <a:buClr>
                <a:srgbClr val="FFC000"/>
              </a:buClr>
              <a:buFont typeface="Arial" pitchFamily="34" charset="0"/>
              <a:buChar char="•"/>
            </a:pPr>
            <a:endParaRPr lang="en-US" sz="1200">
              <a:latin typeface="Arial" panose="020B0604020202020204" pitchFamily="34" charset="0"/>
              <a:cs typeface="Arial" panose="020B0604020202020204" pitchFamily="34" charset="0"/>
            </a:endParaRPr>
          </a:p>
          <a:p>
            <a:pPr marL="342900" indent="-342900">
              <a:lnSpc>
                <a:spcPct val="150000"/>
              </a:lnSpc>
              <a:spcAft>
                <a:spcPts val="600"/>
              </a:spcAft>
              <a:buClr>
                <a:srgbClr val="FFC000"/>
              </a:buClr>
              <a:buFont typeface="Arial" pitchFamily="34" charset="0"/>
              <a:buChar char="•"/>
            </a:pPr>
            <a:endParaRPr lang="en-US" sz="1200">
              <a:latin typeface="Arial" panose="020B0604020202020204" pitchFamily="34" charset="0"/>
              <a:cs typeface="Arial" panose="020B0604020202020204" pitchFamily="34" charset="0"/>
            </a:endParaRPr>
          </a:p>
          <a:p>
            <a:pPr>
              <a:lnSpc>
                <a:spcPct val="150000"/>
              </a:lnSpc>
              <a:spcAft>
                <a:spcPts val="600"/>
              </a:spcAft>
              <a:buClr>
                <a:srgbClr val="FFC000"/>
              </a:buClr>
            </a:pPr>
            <a:endParaRPr lang="en-US" sz="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243686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Additional Data Requirements</a:t>
            </a:r>
          </a:p>
        </p:txBody>
      </p:sp>
      <p:sp>
        <p:nvSpPr>
          <p:cNvPr id="3" name="Text Placeholder 2"/>
          <p:cNvSpPr>
            <a:spLocks noGrp="1"/>
          </p:cNvSpPr>
          <p:nvPr>
            <p:ph type="body" sz="quarter" idx="10"/>
          </p:nvPr>
        </p:nvSpPr>
        <p:spPr>
          <a:xfrm>
            <a:off x="325336" y="1251568"/>
            <a:ext cx="11542528" cy="5246879"/>
          </a:xfrm>
        </p:spPr>
        <p:txBody>
          <a:bodyPr/>
          <a:lstStyle/>
          <a:p>
            <a:pPr>
              <a:lnSpc>
                <a:spcPct val="150000"/>
              </a:lnSpc>
              <a:spcAft>
                <a:spcPts val="300"/>
              </a:spcAft>
              <a:buClr>
                <a:srgbClr val="92D050"/>
              </a:buClr>
            </a:pPr>
            <a:r>
              <a:rPr lang="en-US" sz="1400"/>
              <a:t> Required fields:</a:t>
            </a:r>
          </a:p>
          <a:p>
            <a:pPr marL="742950" lvl="1" indent="-285750">
              <a:lnSpc>
                <a:spcPct val="150000"/>
              </a:lnSpc>
              <a:spcAft>
                <a:spcPts val="300"/>
              </a:spcAft>
              <a:buClr>
                <a:srgbClr val="FFC000"/>
              </a:buClr>
              <a:buFont typeface="Arial" panose="020B0604020202020204" pitchFamily="34" charset="0"/>
              <a:buChar char="•"/>
            </a:pPr>
            <a:r>
              <a:rPr lang="en-US" sz="1400" err="1"/>
              <a:t>InvoiceLineNumber</a:t>
            </a:r>
            <a:r>
              <a:rPr lang="en-US" sz="1400"/>
              <a:t>, </a:t>
            </a:r>
            <a:r>
              <a:rPr lang="en-US" sz="1400" err="1"/>
              <a:t>lineItemNumber</a:t>
            </a:r>
            <a:r>
              <a:rPr lang="en-US" sz="1400"/>
              <a:t>, quantity</a:t>
            </a:r>
          </a:p>
          <a:p>
            <a:pPr marL="742950" lvl="1" indent="-285750">
              <a:lnSpc>
                <a:spcPct val="150000"/>
              </a:lnSpc>
              <a:spcAft>
                <a:spcPts val="300"/>
              </a:spcAft>
              <a:buClr>
                <a:srgbClr val="FFC000"/>
              </a:buClr>
              <a:buFont typeface="Arial" panose="020B0604020202020204" pitchFamily="34" charset="0"/>
              <a:buChar char="•"/>
            </a:pPr>
            <a:r>
              <a:rPr lang="en-US" sz="1400" err="1"/>
              <a:t>unitOfMeasure</a:t>
            </a:r>
            <a:r>
              <a:rPr lang="en-US" sz="1400"/>
              <a:t>, </a:t>
            </a:r>
            <a:r>
              <a:rPr lang="en-US" sz="1400" err="1"/>
              <a:t>unitPrice</a:t>
            </a:r>
            <a:r>
              <a:rPr lang="en-US" sz="1400"/>
              <a:t>, </a:t>
            </a:r>
            <a:r>
              <a:rPr lang="en-US" sz="1400" err="1"/>
              <a:t>itemDescription</a:t>
            </a:r>
            <a:endParaRPr lang="en-US" sz="1400"/>
          </a:p>
          <a:p>
            <a:pPr marL="277236" lvl="1" indent="0">
              <a:lnSpc>
                <a:spcPct val="150000"/>
              </a:lnSpc>
              <a:spcAft>
                <a:spcPts val="300"/>
              </a:spcAft>
              <a:buClr>
                <a:srgbClr val="FFC000"/>
              </a:buClr>
              <a:buNone/>
            </a:pPr>
            <a:endParaRPr lang="en-US" sz="1400" b="1">
              <a:solidFill>
                <a:srgbClr val="000000"/>
              </a:solidFill>
            </a:endParaRPr>
          </a:p>
          <a:p>
            <a:pPr marL="457200" lvl="1">
              <a:lnSpc>
                <a:spcPct val="150000"/>
              </a:lnSpc>
              <a:spcAft>
                <a:spcPts val="300"/>
              </a:spcAft>
              <a:buClr>
                <a:srgbClr val="FFC000"/>
              </a:buClr>
            </a:pPr>
            <a:r>
              <a:rPr lang="en-US" sz="1400" b="1">
                <a:solidFill>
                  <a:srgbClr val="000000"/>
                </a:solidFill>
              </a:rPr>
              <a:t>Optional fields:</a:t>
            </a:r>
          </a:p>
          <a:p>
            <a:pPr marL="742950" lvl="1" indent="-285750">
              <a:lnSpc>
                <a:spcPct val="150000"/>
              </a:lnSpc>
              <a:spcAft>
                <a:spcPts val="300"/>
              </a:spcAft>
              <a:buClr>
                <a:srgbClr val="FFC000"/>
              </a:buClr>
              <a:buFont typeface="Arial" panose="020B0604020202020204" pitchFamily="34" charset="0"/>
              <a:buChar char="•"/>
            </a:pPr>
            <a:r>
              <a:rPr lang="en-US" sz="1400" err="1"/>
              <a:t>supplierPartID</a:t>
            </a:r>
            <a:r>
              <a:rPr lang="en-US" sz="1400"/>
              <a:t>, </a:t>
            </a:r>
            <a:r>
              <a:rPr lang="en-US" sz="1400" err="1"/>
              <a:t>buyerPartID</a:t>
            </a:r>
            <a:r>
              <a:rPr lang="en-US" sz="1400"/>
              <a:t>, Pricing Details</a:t>
            </a:r>
          </a:p>
          <a:p>
            <a:pPr marL="742950" lvl="1" indent="-285750">
              <a:lnSpc>
                <a:spcPct val="150000"/>
              </a:lnSpc>
              <a:spcAft>
                <a:spcPts val="300"/>
              </a:spcAft>
              <a:buClr>
                <a:srgbClr val="FFC000"/>
              </a:buClr>
              <a:buFont typeface="Arial" panose="020B0604020202020204" pitchFamily="34" charset="0"/>
              <a:buChar char="•"/>
            </a:pPr>
            <a:r>
              <a:rPr lang="en-US" sz="1400" err="1"/>
              <a:t>serviceEntryID</a:t>
            </a:r>
            <a:r>
              <a:rPr lang="en-US" sz="1400"/>
              <a:t>, </a:t>
            </a:r>
            <a:r>
              <a:rPr lang="en-US" sz="1400" err="1"/>
              <a:t>serviceEntryDate</a:t>
            </a:r>
            <a:r>
              <a:rPr lang="en-US" sz="1400"/>
              <a:t> (Required only for Service Invoice)</a:t>
            </a:r>
          </a:p>
          <a:p>
            <a:pPr marL="742950" lvl="1" indent="-285750">
              <a:spcAft>
                <a:spcPts val="300"/>
              </a:spcAft>
              <a:buClr>
                <a:srgbClr val="FFC000"/>
              </a:buClr>
              <a:buFont typeface="Arial" panose="020B0604020202020204" pitchFamily="34" charset="0"/>
              <a:buChar char="•"/>
            </a:pPr>
            <a:endParaRPr lang="en-US" sz="1400"/>
          </a:p>
          <a:p>
            <a:pPr marL="742950" lvl="1" indent="-285750">
              <a:spcAft>
                <a:spcPts val="300"/>
              </a:spcAft>
              <a:buClr>
                <a:srgbClr val="FFC000"/>
              </a:buClr>
              <a:buFont typeface="Arial" panose="020B0604020202020204" pitchFamily="34" charset="0"/>
              <a:buChar char="•"/>
            </a:pPr>
            <a:endParaRPr lang="en-US" sz="1400"/>
          </a:p>
          <a:p>
            <a:pPr marL="742950" lvl="1" indent="-285750">
              <a:spcAft>
                <a:spcPts val="300"/>
              </a:spcAft>
              <a:buClr>
                <a:srgbClr val="FFC000"/>
              </a:buClr>
              <a:buFont typeface="Arial" panose="020B0604020202020204" pitchFamily="34" charset="0"/>
              <a:buChar char="•"/>
            </a:pPr>
            <a:endParaRPr lang="en-US" sz="1400"/>
          </a:p>
          <a:p>
            <a:pPr marL="800100" lvl="1" indent="-342900">
              <a:spcAft>
                <a:spcPts val="300"/>
              </a:spcAft>
              <a:buClr>
                <a:srgbClr val="FFC000"/>
              </a:buClr>
              <a:buFont typeface="Arial" pitchFamily="34" charset="0"/>
              <a:buChar char="•"/>
            </a:pPr>
            <a:endParaRPr lang="en-US" sz="1400"/>
          </a:p>
          <a:p>
            <a:pPr marL="800100" lvl="1" indent="-342900">
              <a:spcAft>
                <a:spcPts val="300"/>
              </a:spcAft>
              <a:buClr>
                <a:srgbClr val="FFC000"/>
              </a:buClr>
              <a:buFont typeface="Arial" pitchFamily="34" charset="0"/>
              <a:buChar char="•"/>
            </a:pPr>
            <a:endParaRPr lang="en-US" sz="1400"/>
          </a:p>
          <a:p>
            <a:pPr marL="457200" lvl="1">
              <a:spcAft>
                <a:spcPts val="300"/>
              </a:spcAft>
              <a:buClr>
                <a:srgbClr val="FFC000"/>
              </a:buClr>
            </a:pPr>
            <a:endParaRPr lang="en-US" sz="1400"/>
          </a:p>
          <a:p>
            <a:pPr marL="800100" lvl="1" indent="-342900">
              <a:spcAft>
                <a:spcPts val="300"/>
              </a:spcAft>
              <a:buClr>
                <a:srgbClr val="FFC000"/>
              </a:buClr>
              <a:buFont typeface="Arial" pitchFamily="34" charset="0"/>
              <a:buChar char="•"/>
            </a:pPr>
            <a:endParaRPr lang="en-US" sz="1400"/>
          </a:p>
          <a:p>
            <a:pPr marL="800100" lvl="1" indent="-342900">
              <a:spcAft>
                <a:spcPts val="300"/>
              </a:spcAft>
              <a:buClr>
                <a:srgbClr val="FFC000"/>
              </a:buClr>
              <a:buFont typeface="Arial" pitchFamily="34" charset="0"/>
              <a:buChar char="•"/>
            </a:pPr>
            <a:endParaRPr lang="en-US" sz="1400"/>
          </a:p>
          <a:p>
            <a:pPr marL="800100" lvl="1" indent="-342900">
              <a:spcAft>
                <a:spcPts val="300"/>
              </a:spcAft>
              <a:buClr>
                <a:srgbClr val="FFC000"/>
              </a:buClr>
              <a:buFont typeface="Arial" pitchFamily="34" charset="0"/>
              <a:buChar char="•"/>
            </a:pPr>
            <a:endParaRPr lang="en-US" sz="1400"/>
          </a:p>
          <a:p>
            <a:pPr marL="800100" lvl="1" indent="-342900">
              <a:spcAft>
                <a:spcPts val="300"/>
              </a:spcAft>
              <a:buClr>
                <a:srgbClr val="FFC000"/>
              </a:buClr>
              <a:buFont typeface="Arial" pitchFamily="34" charset="0"/>
              <a:buChar char="•"/>
            </a:pPr>
            <a:endParaRPr lang="en-US" sz="1400"/>
          </a:p>
          <a:p>
            <a:pPr marL="457200" lvl="1">
              <a:spcAft>
                <a:spcPts val="300"/>
              </a:spcAft>
              <a:buClr>
                <a:srgbClr val="FFC000"/>
              </a:buClr>
            </a:pPr>
            <a:endParaRPr lang="en-US" sz="1400"/>
          </a:p>
          <a:p>
            <a:pPr marL="800100" lvl="1" indent="-342900">
              <a:spcAft>
                <a:spcPts val="300"/>
              </a:spcAft>
              <a:buClr>
                <a:srgbClr val="FFC000"/>
              </a:buClr>
              <a:buFont typeface="Arial" pitchFamily="34" charset="0"/>
              <a:buChar char="•"/>
            </a:pPr>
            <a:endParaRPr lang="en-US" sz="1400"/>
          </a:p>
        </p:txBody>
      </p:sp>
    </p:spTree>
    <p:extLst>
      <p:ext uri="{BB962C8B-B14F-4D97-AF65-F5344CB8AC3E}">
        <p14:creationId xmlns:p14="http://schemas.microsoft.com/office/powerpoint/2010/main" val="518138289"/>
      </p:ext>
    </p:extLst>
  </p:cSld>
  <p:clrMapOvr>
    <a:masterClrMapping/>
  </p:clrMapOvr>
  <p:transition spd="med"/>
</p:sld>
</file>

<file path=ppt/theme/theme1.xml><?xml version="1.0" encoding="utf-8"?>
<a:theme xmlns:a="http://schemas.openxmlformats.org/drawingml/2006/main" name="SAP 2022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2_16x9_white" id="{A4A0371C-071C-A54E-A877-7F91A7926980}" vid="{57B9BF3A-DD83-0E40-8656-1B11891A8979}"/>
    </a:ext>
  </a:extLst>
</a:theme>
</file>

<file path=ppt/theme/theme2.xml><?xml version="1.0" encoding="utf-8"?>
<a:theme xmlns:a="http://schemas.openxmlformats.org/drawingml/2006/main" name="SAP 2022 16x9 black">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2_16x9_white" id="{A4A0371C-071C-A54E-A877-7F91A7926980}" vid="{3CE239DD-6C33-A64C-B5AE-DE29D5BD99DE}"/>
    </a:ext>
  </a:extLst>
</a:theme>
</file>

<file path=ppt/theme/theme3.xml><?xml version="1.0" encoding="utf-8"?>
<a:theme xmlns:a="http://schemas.openxmlformats.org/drawingml/2006/main" name="SAP 2022 16x9 blue">
  <a:themeElements>
    <a:clrScheme name="SAP_Colors2018 - blue">
      <a:dk1>
        <a:srgbClr val="00195A"/>
      </a:dk1>
      <a:lt1>
        <a:srgbClr val="FFFFFF"/>
      </a:lt1>
      <a:dk2>
        <a:srgbClr val="CCCCCC"/>
      </a:dk2>
      <a:lt2>
        <a:srgbClr val="999999"/>
      </a:lt2>
      <a:accent1>
        <a:srgbClr val="F0AB00"/>
      </a:accent1>
      <a:accent2>
        <a:srgbClr val="666666"/>
      </a:accent2>
      <a:accent3>
        <a:srgbClr val="0076CB"/>
      </a:accent3>
      <a:accent4>
        <a:srgbClr val="4FB81C"/>
      </a:accent4>
      <a:accent5>
        <a:srgbClr val="E35500"/>
      </a:accent5>
      <a:accent6>
        <a:srgbClr val="760A85"/>
      </a:accent6>
      <a:hlink>
        <a:srgbClr val="0076CB"/>
      </a:hlink>
      <a:folHlink>
        <a:srgbClr val="0076CB"/>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rot="0" spcFirstLastPara="0" vertOverflow="overflow" horzOverflow="overflow" vert="horz" wrap="square" lIns="90000" tIns="72000" rIns="90000" bIns="72000" numCol="1" spcCol="0" rtlCol="0" fromWordArt="0" anchor="ctr" anchorCtr="0" forceAA="0" compatLnSpc="1">
        <a:prstTxWarp prst="textNoShape">
          <a:avLst/>
        </a:prstTxWarp>
        <a:noAutofit/>
      </a:bodyP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2_16x9_white" id="{A4A0371C-071C-A54E-A877-7F91A7926980}" vid="{555CB255-23D5-FB4E-8FAE-C6854323D54A}"/>
    </a:ext>
  </a:extLst>
</a:theme>
</file>

<file path=ppt/theme/theme4.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CA2E569-44E0-974D-960D-C5B0BB90A333}">
  <we:reference id="b0692d11-e342-a550-cfba-e8c57e47b8f1" version="1.0.0.8" store="EXCatalog" storeType="EXCatalog"/>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TemplafySlideFormConfiguration><![CDATA[{"formFields":[],"formDataEntries":[]}]]></TemplafySlideFormConfiguration>
</file>

<file path=customXml/item10.xml><?xml version="1.0" encoding="utf-8"?>
<TemplafySlideTemplateConfiguration><![CDATA[{"slideVersion":1,"isValidatorEnabled":false,"isLocked":false,"elementsMetadata":[{"type":"shape","elementConfiguration":{"image":"{{Form.SAPLogo.LogoWhite}}","disableUpdates":false,"type":"image"}},{"type":"shape","elementConfiguration":{"binding":"{{DataSources.Classification[Form.Classification.Name].Display}}","disableUpdates":false,"type":"text"}},{"type":"shape","elementConfiguration":{"image":"{{Form.SAPLogo.SubbrandWhite}}","visibility":"{{IfElse(Not(Equals(Form.SAPLogo.Name, \"SAP Corporate\")),IfElse(Not(Contains(Form.SAPLogo.Name, \"China\")),VisibilityType.Visible,VisibilityType.Hidden),VisibilityType.Hidden)}}","disableUpdates":false,"type":"image"}}],"slideId":"637571877655491638","enableDocumentContentUpdater":true,"version":"2.0"}]]></TemplafySlideTemplateConfiguration>
</file>

<file path=customXml/item11.xml><?xml version="1.0" encoding="utf-8"?>
<TemplafySlideFormConfiguration><![CDATA[{"formFields":[],"formDataEntries":[]}]]></TemplafySlideFormConfiguration>
</file>

<file path=customXml/item12.xml><?xml version="1.0" encoding="utf-8"?>
<TemplafySlideTemplateConfiguration><![CDATA[{"slideVersion":1,"isValidatorEnabled":false,"isLocked":false,"elementsMetadata":[],"slideId":"637546847219977191","enableDocumentContentUpdater":true,"version":"2.0"}]]></TemplafySlideTemplateConfiguration>
</file>

<file path=customXml/item13.xml><?xml version="1.0" encoding="utf-8"?>
<TemplafySlideFormConfiguration><![CDATA[{"formFields":[],"formDataEntries":[]}]]></TemplafySlideFormConfiguration>
</file>

<file path=customXml/item14.xml><?xml version="1.0" encoding="utf-8"?>
<TemplafySlideTemplateConfiguration><![CDATA[{"slideVersion":1,"isValidatorEnabled":false,"isLocked":false,"elementsMetadata":[{"type":"shape","elementConfiguration":{"image":"{{Form.SAPLogo.LogoWhite}}","disableUpdates":false,"type":"image"}},{"type":"shape","elementConfiguration":{"image":"{{Form.SAPLogo.SubbrandWhite}}","visibility":"{{IfElse(Not(Equals(Form.SAPLogo.Name, \"SAP Corporate\")),IfElse(Not(Contains(Form.SAPLogo.Name, \"China\")),VisibilityType.Visible,VisibilityType.Hidden),VisibilityType.Hidden)}}","disableUpdates":false,"type":"image"}}],"slideId":"637696331524923247","enableDocumentContentUpdater":true,"version":"2.0"}]]></TemplafySlideTemplateConfiguration>
</file>

<file path=customXml/item15.xml><?xml version="1.0" encoding="utf-8"?>
<TemplafySlideTemplateConfiguration><![CDATA[{"slideVersion":1,"isValidatorEnabled":false,"isLocked":false,"elementsMetadata":[{"type":"shape","elementConfiguration":{"binding":"{{DataSources.PPTCopyRightsSlide[\"English\"].CopyRight}}","disableUpdates":false,"type":"text"}},{"type":"shape","elementConfiguration":{"image":"{{Form.SAPLogo.SubbrandWhite}}","visibility":"{{IfElse(Not(Equals(Form.SAPLogo.Name, \"SAP Corporate\")),IfElse(Not(Contains(Form.SAPLogo.Name, \"China\")),VisibilityType.Visible,VisibilityType.Hidden),VisibilityType.Hidden)}}","disableUpdates":false,"type":"image"}},{"type":"shape","elementConfiguration":{"image":"{{Form.SAPLogo.LogoWhite}}","disableUpdates":false,"type":"image"}}],"slideId":"637546847219978294","enableDocumentContentUpdater":true,"version":"2.0"}]]></TemplafySlideTemplateConfiguration>
</file>

<file path=customXml/item16.xml><?xml version="1.0" encoding="utf-8"?>
<TemplafySlideTemplateConfiguration><![CDATA[{"slideVersion":1,"isValidatorEnabled":false,"isLocked":false,"elementsMetadata":[{"type":"shape","elementConfiguration":{"image":"{{Form.SAPLogo.LogoWhite}}","disableUpdates":false,"type":"image"}},{"type":"shape","elementConfiguration":{"binding":"{{DataSources.Classification[Form.Classification.Name].Display}}","disableUpdates":false,"type":"text"}},{"type":"shape","elementConfiguration":{"image":"{{Form.SAPLogo.SubbrandWhite}}","visibility":"{{IfElse(Not(Equals(Form.SAPLogo.Name, \"SAP Corporate\")),IfElse(Not(Contains(Form.SAPLogo.Name, \"China\")),VisibilityType.Visible,VisibilityType.Hidden),VisibilityType.Hidden)}}","disableUpdates":false,"type":"image"}}],"slideId":"637546847219971263","enableDocumentContentUpdater":true,"version":"2.0"}]]></TemplafySlideTemplateConfiguration>
</file>

<file path=customXml/item17.xml><?xml version="1.0" encoding="utf-8"?>
<TemplafyFormConfiguration><![CDATA[{"formFields":[{"hideIfNoUserInteractionRequired":false,"distinct":false,"required":true,"autoSelectFirstOption":false,"shareValue":false,"dataSourceName":"PPTSubBrandLogos","dataSourceFieldName":"Name","type":"dropDown","name":"SAPLogo","label":"Select Template"},{"hideIfNoUserInteractionRequired":false,"distinct":false,"required":true,"autoSelectFirstOption":false,"shareValue":false,"dataSourceName":"Classification","dataSourceFieldName":"Name","type":"dropDown","name":"Classification","label":"Select Classification"}],"formDataEntries":[{"name":"SAPLogo","value":"uVVWrH+pLFkTa6k63TdmFApicJCEw9CFHSk0bJyymUQ="},{"name":"Classification","value":"ymJrqHtCbqsNqr6XCvK/J3C91AVusHN8CBtsQSVO9ew="}]}]]></TemplafyFormConfiguration>
</file>

<file path=customXml/item18.xml><?xml version="1.0" encoding="utf-8"?>
<TemplafySlideTemplateConfiguration><![CDATA[{"slideVersion":1,"isValidatorEnabled":false,"isLocked":false,"elementsMetadata":[{"type":"shape","elementConfiguration":{"image":"{{Form.SAPLogo.LogoWhite}}","disableUpdates":false,"type":"image"}},{"type":"shape","elementConfiguration":{"binding":"{{DataSources.Classification[Form.Classification.Name].Display}}","disableUpdates":false,"type":"text"}},{"type":"shape","elementConfiguration":{"image":"{{Form.SAPLogo.SubbrandWhite}}","visibility":"{{IfElse(Not(Equals(Form.SAPLogo.Name, \"SAP Corporate\")),IfElse(Not(Contains(Form.SAPLogo.Name, \"China\")),VisibilityType.Visible,VisibilityType.Hidden),VisibilityType.Hidden)}}","disableUpdates":false,"type":"image"}}],"slideId":"637546847219963493","enableDocumentContentUpdater":true,"version":"2.0"}]]></TemplafySlideTemplateConfiguration>
</file>

<file path=customXml/item19.xml><?xml version="1.0" encoding="utf-8"?>
<TemplafySlideTemplateConfiguration><![CDATA[{"slideVersion":1,"isValidatorEnabled":false,"isLocked":false,"elementsMetadata":[],"slideId":"637546847219974980","enableDocumentContentUpdater":true,"version":"2.0"}]]></TemplafySlideTemplateConfiguration>
</file>

<file path=customXml/item2.xml><?xml version="1.0" encoding="utf-8"?>
<TemplafySlideTemplateConfiguration><![CDATA[{"slideVersion":1,"isValidatorEnabled":false,"isLocked":false,"elementsMetadata":[],"slideId":"637546847219967368","enableDocumentContentUpdater":false,"version":"2.0"}]]></TemplafySlideTemplateConfiguration>
</file>

<file path=customXml/item20.xml><?xml version="1.0" encoding="utf-8"?>
<TemplafySlideFormConfiguration><![CDATA[{"formFields":[],"formDataEntries":[]}]]></TemplafySlideFormConfiguration>
</file>

<file path=customXml/item21.xml><?xml version="1.0" encoding="utf-8"?>
<TemplafyTemplateConfiguration><![CDATA[{"elementsMetadata":[{"type":"shape","id":"5d227e8a-4fb6-4df3-97a6-a61c7b05d4b3","elementConfiguration":{"binding":"{{StringJoin(\" | \", DataSources.PPTCopyRight[\"1\"].CopyrightMessage, DataSources.Classification[Form.Classification.Name].Display)}}","disableUpdates":false,"type":"text"}},{"type":"shape","id":"d6c2a09d-fad0-4aea-9dfc-6acc495be790","elementConfiguration":{"binding":"{{StringJoin(\" | \", DataSources.PPTCopyRight[\"1\"].CopyrightMessage, DataSources.Classification[Form.Classification.Name].Display)}}","disableUpdates":false,"type":"text"}},{"type":"shape","id":"f9abed0d-9e75-47bb-80a8-f38dcb2294bd","elementConfiguration":{"binding":"{{StringJoin(\" | \", DataSources.PPTCopyRight[\"1\"].CopyrightMessage, DataSources.Classification[Form.Classification.Name].Display)}}","disableUpdates":false,"type":"text"}},{"type":"shape","id":"cb03e5bf-2635-445c-aeaa-42775b3f7c34","elementConfiguration":{"image":"{{Form.SAPLogo.LogoWhite}}","disableUpdates":false,"type":"image"}},{"type":"shape","id":"f1d3b79c-9d40-4dea-9cf8-9b4920b925ce","elementConfiguration":{"binding":"{{DataSources.Classification[Form.Classification.Name].Display}}","disableUpdates":false,"type":"text"}},{"type":"shape","id":"76778cf4-c114-48ea-968a-5f2621891e66","elementConfiguration":{"image":"{{Form.SAPLogo.SubbrandWhite}}","visibility":"{{IfElse(Not(Equals(Form.SAPLogo.Name, \"SAP Corporate\")),IfElse(Not(Contains(Form.SAPLogo.Name, \"China\")),VisibilityType.Visible,VisibilityType.Hidden),VisibilityType.Hidden)}}","disableUpdates":false,"type":"image"}},{"type":"shape","id":"abab4965-3f93-4175-a8ca-ea0254ebd62e","elementConfiguration":{"image":"{{Form.SAPLogo.LogoWhite}}","disableUpdates":false,"type":"image"}},{"type":"shape","id":"14b2936c-3357-4427-9b07-68972bc0f87c","elementConfiguration":{"binding":"{{DataSources.Classification[Form.Classification.Name].Display}}","disableUpdates":false,"type":"text"}},{"type":"shape","id":"fa9042e2-3573-4c46-b688-9cd1951e2dd3","elementConfiguration":{"image":"{{Form.SAPLogo.SubbrandWhite}}","visibility":"{{IfElse(Equals(Form.SAPLogo.HideSubBrandShape, \"Yes\"), VisibilityType.Hidden, VisibilityType.Visible)}}","disableUpdates":false,"type":"image"}},{"type":"shape","id":"09054951-8be2-461b-932c-5d639f42fa4e","elementConfiguration":{"image":"{{Form.SAPLogo.LogoWhite}}","disableUpdates":false,"type":"image"}},{"type":"shape","id":"431e229d-5c41-464c-b68c-3ac7d7cf6fc6","elementConfiguration":{"binding":"{{DataSources.Classification[Form.Classification.Name].Display}}","disableUpdates":false,"type":"text"}},{"type":"shape","id":"c7893881-3e9e-444a-a4c1-bb0495229558","elementConfiguration":{"image":"{{Form.SAPLogo.SubbrandWhite}}","visibility":"{{IfElse(Not(Equals(Form.SAPLogo.Name, \"SAP Corporate\")),IfElse(Not(Contains(Form.SAPLogo.Name, \"China\")),VisibilityType.Visible,VisibilityType.Hidden),VisibilityType.Hidden)}}","disableUpdates":false,"type":"image"}},{"type":"shape","id":"6c8672ab-6acf-4e9d-acd0-b77c74616347","elementConfiguration":{"binding":"{{DataSources.PPTCopyRightsSlide[\"German\"].CopyRight}}","disableUpdates":false,"type":"text"}},{"type":"shape","id":"e936e90e-c6fd-4816-ad79-fa49f68c0e73","elementConfiguration":{"image":"{{Form.SAPLogo.SubbrandWhite}}","visibility":"{{IfElse(Not(Equals(Form.SAPLogo.Name, \"SAP Corporate\")),IfElse(Not(Contains(Form.SAPLogo.Name, \"China\")),VisibilityType.Visible,VisibilityType.Hidden),VisibilityType.Hidden)}}","disableUpdates":false,"type":"image"}},{"type":"shape","id":"285e0f67-da1b-4e1a-8012-c0d00d457418","elementConfiguration":{"image":"{{Form.SAPLogo.LogoWhite}}","disableUpdates":false,"type":"image"}},{"type":"shape","id":"62418c81-c1f9-470f-9a49-2c44a4a80384","elementConfiguration":{"binding":"{{DataSources.PPTCopyRightsSlide[\"English\"].CopyRight}}","disableUpdates":false,"type":"text"}},{"type":"shape","id":"54890646-6d09-42df-a8de-3c6063e0d4c2","elementConfiguration":{"image":"{{Form.SAPLogo.SubbrandWhite}}","visibility":"{{IfElse(Not(Equals(Form.SAPLogo.Name, \"SAP Corporate\")),IfElse(Not(Contains(Form.SAPLogo.Name, \"China\")),VisibilityType.Visible,VisibilityType.Hidden),VisibilityType.Hidden)}}","disableUpdates":false,"type":"image"}},{"type":"shape","id":"78efc796-297a-45da-85df-0a5199d6e274","elementConfiguration":{"image":"{{Form.SAPLogo.LogoWhite}}","disableUpdates":false,"type":"image"}},{"type":"shape","id":"5dfb2b26-df9a-4add-a1f4-b12354c7435b","elementConfiguration":{"image":"{{Form.SAPLogo.LogoWhite}}","disableUpdates":false,"type":"image"}},{"type":"shape","id":"9d2f7f7e-9d25-4fa5-8dfa-6b76ac8e9650","elementConfiguration":{"binding":"{{DataSources.Classification[Form.Classification.Name].Display}}","disableUpdates":false,"type":"text"}},{"type":"shape","id":"83e138db-c9c9-4fef-8905-fd2f23db936c","elementConfiguration":{"image":"{{Form.SAPLogo.SubbrandWhite}}","visibility":"{{IfElse(Not(Equals(Form.SAPLogo.Name, \"SAP Corporate\")),IfElse(Not(Contains(Form.SAPLogo.Name, \"China\")),VisibilityType.Visible,VisibilityType.Hidden),VisibilityType.Hidden)}}","disableUpdates":false,"type":"image"}},{"type":"shape","id":"da6764c6-0076-4beb-8bf7-a3f2c4471773","elementConfiguration":{"image":"{{Form.SAPLogo.LogoWhite}}","disableUpdates":false,"type":"image"}},{"type":"shape","id":"768cd127-752d-4272-b0a5-b20e35044323","elementConfiguration":{"image":"{{Form.SAPLogo.SubbrandWhite}}","visibility":"{{IfElse(Not(Equals(Form.SAPLogo.Name, \"SAP Corporate\")),IfElse(Not(Contains(Form.SAPLogo.Name, \"China\")),VisibilityType.Visible,VisibilityType.Hidden),VisibilityType.Hidden)}}","disableUpdates":false,"type":"image"}},{"type":"shape","id":"d1b5ec99-c282-4929-b1c2-a935122670ee","elementConfiguration":{"image":"{{Form.SAPLogo.LogoBlack}}","disableUpdates":false,"type":"image"}},{"type":"shape","id":"fe862c53-6224-4546-bcfe-e21d5b55a666","elementConfiguration":{"binding":"{{DataSources.Classification[Form.Classification.Name].Display}}","disableUpdates":false,"type":"text"}},{"type":"shape","id":"a962a6f8-ff92-47b3-bb8f-e3f61e8a2157","elementConfiguration":{"image":"{{Form.SAPLogo.SubbrandBlack}}","visibility":"{{IfElse(Equals(Form.SAPLogo.HideSubBrandShape, \"Yes\"), VisibilityType.Hidden, VisibilityType.Visible)}}","disableUpdates":false,"type":"image"}},{"type":"shape","id":"d008d607-c8fa-4d14-8b37-c3f758c42718","elementConfiguration":{"image":"{{Form.SAPLogo.LogoBlack}}","disableUpdates":false,"type":"image"}},{"type":"shape","id":"3589dff5-bedb-4867-917f-5c017ca60874","elementConfiguration":{"image":"{{Form.SAPLogo.SubbrandBlack}}","visibility":"{{IfElse(Equals(Form.SAPLogo.HideSubBrandShape, \"Yes\"), VisibilityType.Hidden, VisibilityType.Visible)}}","disableUpdates":false,"type":"image"}},{"type":"shape","id":"ddbc3461-4885-4fa5-be80-bfe6508e604d","elementConfiguration":{"image":"{{Form.SAPLogo.LogoBlack}}","disableUpdates":false,"type":"image"}},{"type":"shape","id":"e787bd50-8e05-43a6-a3e0-c3066d4fa4cc","elementConfiguration":{"binding":"{{DataSources.Classification[Form.Classification.Name].Display}}","disableUpdates":false,"type":"text"}},{"type":"shape","id":"251fcff8-182e-4fa2-b25d-19cffb379f5e","elementConfiguration":{"image":"{{Form.SAPLogo.SubbrandBlack}}","visibility":"{{IfElse(Equals(Form.SAPLogo.HideSubBrandShape, \"Yes\"), VisibilityType.Hidden, VisibilityType.Visible)}}","disableUpdates":false,"type":"image"}},{"type":"shape","id":"7bfc69bd-c4ea-4fea-bb4b-db81990f5106","elementConfiguration":{"image":"{{Form.SAPLogo.LogoBlack}}","disableUpdates":false,"type":"image"}},{"type":"shape","id":"0a6bf4db-6d29-4400-92d4-ad02b329b29f","elementConfiguration":{"binding":"{{DataSources.Classification[Form.Classification.Name].Display}}","disableUpdates":false,"type":"text"}},{"type":"shape","id":"4a85e3aa-fc82-41ad-94c3-c91d96ab62e6","elementConfiguration":{"image":"{{Form.SAPLogo.SubbrandBlack}}","visibility":"{{IfElse(Equals(Form.SAPLogo.HideSubBrandShape, \"Yes\"), VisibilityType.Hidden, VisibilityType.Visible)}}","disableUpdates":false,"type":"image"}},{"type":"shape","id":"dbb5e50c-11c6-4c9a-875a-04ce1e247e74","elementConfiguration":{"image":"{{Form.SAPLogo.LogoBlack}}","disableUpdates":false,"type":"image"}},{"type":"shape","id":"5ca6d06f-04d2-4f86-80ac-77d357cca656","elementConfiguration":{"image":"{{Form.SAPLogo.SubbrandBlack}}","visibility":"{{IfElse(Equals(Form.SAPLogo.HideSubBrandShape, \"Yes\"), VisibilityType.Hidden, VisibilityType.Visible)}}","disableUpdates":false,"type":"image"}},{"type":"shape","id":"25742648-364b-4715-8a02-4c225baea16f","elementConfiguration":{"image":"{{Form.SAPLogo.LogoBlack}}","disableUpdates":false,"type":"image"}},{"type":"shape","id":"8d6a1345-b09b-42bf-b5f5-e4433ba340b2","elementConfiguration":{"image":"{{Form.SAPLogo.SubbrandBlack}}","visibility":"{{IfElse(Equals(Form.SAPLogo.HideSubBrandShape, \"Yes\"), VisibilityType.Hidden, VisibilityType.Visible)}}","disableUpdates":false,"type":"image"}}],"transformationConfigurations":[{"propertyName":"creator","propertyValue":"{{StringJoin(\", \", UserProfile.LastName, UserProfile.FirstName)}}","disableUpdates":false,"type":"documentProperty"}],"templateName":"White Template","templateDescription":"","enableDocumentContentUpdater":true,"version":"2.0"}]]></TemplafyTemplateConfiguration>
</file>

<file path=customXml/item22.xml><?xml version="1.0" encoding="utf-8"?>
<ct:contentTypeSchema xmlns:ct="http://schemas.microsoft.com/office/2006/metadata/contentType" xmlns:ma="http://schemas.microsoft.com/office/2006/metadata/properties/metaAttributes" ct:_="" ma:_="" ma:contentTypeName="Document" ma:contentTypeID="0x010100A5FF6E9A435DA4489263D679BB4A7217" ma:contentTypeVersion="13" ma:contentTypeDescription="Create a new document." ma:contentTypeScope="" ma:versionID="30b907f87c86bf6e95b42d67b7ffd38f">
  <xsd:schema xmlns:xsd="http://www.w3.org/2001/XMLSchema" xmlns:xs="http://www.w3.org/2001/XMLSchema" xmlns:p="http://schemas.microsoft.com/office/2006/metadata/properties" xmlns:ns2="6eef5c72-fd1b-4b3d-ac88-6e9d1635d825" xmlns:ns3="c6ef946c-da2f-402f-84e1-496c4b4ee6a9" targetNamespace="http://schemas.microsoft.com/office/2006/metadata/properties" ma:root="true" ma:fieldsID="4257525a0e4ac7a521ab0d9c755e9c0c" ns2:_="" ns3:_="">
    <xsd:import namespace="6eef5c72-fd1b-4b3d-ac88-6e9d1635d825"/>
    <xsd:import namespace="c6ef946c-da2f-402f-84e1-496c4b4ee6a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ef5c72-fd1b-4b3d-ac88-6e9d1635d8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ef946c-da2f-402f-84e1-496c4b4ee6a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2b2ab959-de33-4d08-a65e-14568a77b218}" ma:internalName="TaxCatchAll" ma:showField="CatchAllData" ma:web="c6ef946c-da2f-402f-84e1-496c4b4ee6a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3.xml><?xml version="1.0" encoding="utf-8"?>
<p:properties xmlns:p="http://schemas.microsoft.com/office/2006/metadata/properties" xmlns:xsi="http://www.w3.org/2001/XMLSchema-instance" xmlns:pc="http://schemas.microsoft.com/office/infopath/2007/PartnerControls">
  <documentManagement>
    <TaxCatchAll xmlns="c6ef946c-da2f-402f-84e1-496c4b4ee6a9" xsi:nil="true"/>
    <lcf76f155ced4ddcb4097134ff3c332f xmlns="6eef5c72-fd1b-4b3d-ac88-6e9d1635d825">
      <Terms xmlns="http://schemas.microsoft.com/office/infopath/2007/PartnerControls"/>
    </lcf76f155ced4ddcb4097134ff3c332f>
  </documentManagement>
</p:properties>
</file>

<file path=customXml/item3.xml><?xml version="1.0" encoding="utf-8"?>
<TemplafySlideFormConfiguration><![CDATA[{"formFields":[],"formDataEntries":[]}]]></TemplafySlideFormConfiguration>
</file>

<file path=customXml/item4.xml><?xml version="1.0" encoding="utf-8"?>
<TemplafySlideTemplateConfiguration><![CDATA[{"slideVersion":1,"isValidatorEnabled":false,"isLocked":false,"elementsMetadata":[{"type":"shape","elementConfiguration":{"binding":"{{DataSources.PPTCopyRightsSlide[\"German\"].CopyRight}}","disableUpdates":false,"type":"text"}},{"type":"shape","elementConfiguration":{"image":"{{Form.SAPLogo.SubbrandWhite}}","visibility":"{{IfElse(Not(Equals(Form.SAPLogo.Name, \"SAP Corporate\")),IfElse(Not(Contains(Form.SAPLogo.Name, \"China\")),VisibilityType.Visible,VisibilityType.Hidden),VisibilityType.Hidden)}}","disableUpdates":false,"type":"image"}},{"type":"shape","elementConfiguration":{"image":"{{Form.SAPLogo.LogoWhite}}","disableUpdates":false,"type":"image"}}],"slideId":"637546847219978875","enableDocumentContentUpdater":true,"version":"2.0"}]]></TemplafySlideTemplateConfiguration>
</file>

<file path=customXml/item5.xml><?xml version="1.0" encoding="utf-8"?>
<TemplafySlideFormConfiguration><![CDATA[{"formFields":[],"formDataEntries":[]}]]></TemplafySlideFormConfiguration>
</file>

<file path=customXml/item6.xml><?xml version="1.0" encoding="utf-8"?>
<?mso-contentType ?>
<FormTemplates xmlns="http://schemas.microsoft.com/sharepoint/v3/contenttype/forms">
  <Display>DocumentLibraryForm</Display>
  <Edit>DocumentLibraryForm</Edit>
  <New>DocumentLibraryForm</New>
</FormTemplates>
</file>

<file path=customXml/item7.xml><?xml version="1.0" encoding="utf-8"?>
<TemplafySlideFormConfiguration><![CDATA[{"formFields":[],"formDataEntries":[]}]]></TemplafySlideFormConfiguration>
</file>

<file path=customXml/item8.xml><?xml version="1.0" encoding="utf-8"?>
<TemplafySlideFormConfiguration><![CDATA[{"formFields":[],"formDataEntries":[]}]]></TemplafySlideFormConfiguration>
</file>

<file path=customXml/item9.xml><?xml version="1.0" encoding="utf-8"?>
<TemplafySlideFormConfiguration><![CDATA[{"formFields":[],"formDataEntries":[]}]]></TemplafySlideFormConfiguration>
</file>

<file path=customXml/itemProps1.xml><?xml version="1.0" encoding="utf-8"?>
<ds:datastoreItem xmlns:ds="http://schemas.openxmlformats.org/officeDocument/2006/customXml" ds:itemID="{4A031D13-FB89-4BED-A5D1-8C6790295E4F}">
  <ds:schemaRefs/>
</ds:datastoreItem>
</file>

<file path=customXml/itemProps10.xml><?xml version="1.0" encoding="utf-8"?>
<ds:datastoreItem xmlns:ds="http://schemas.openxmlformats.org/officeDocument/2006/customXml" ds:itemID="{4DD858B1-FD57-439F-8483-D9CC9D202107}">
  <ds:schemaRefs/>
</ds:datastoreItem>
</file>

<file path=customXml/itemProps11.xml><?xml version="1.0" encoding="utf-8"?>
<ds:datastoreItem xmlns:ds="http://schemas.openxmlformats.org/officeDocument/2006/customXml" ds:itemID="{8D60027D-B63E-433E-BB56-64F598DA4B11}">
  <ds:schemaRefs/>
</ds:datastoreItem>
</file>

<file path=customXml/itemProps12.xml><?xml version="1.0" encoding="utf-8"?>
<ds:datastoreItem xmlns:ds="http://schemas.openxmlformats.org/officeDocument/2006/customXml" ds:itemID="{FB3CBE98-0F50-4DCC-AB6D-9CE0DBAA75FF}">
  <ds:schemaRefs/>
</ds:datastoreItem>
</file>

<file path=customXml/itemProps13.xml><?xml version="1.0" encoding="utf-8"?>
<ds:datastoreItem xmlns:ds="http://schemas.openxmlformats.org/officeDocument/2006/customXml" ds:itemID="{60467ADA-75A7-4361-8C2B-20A1B5C79660}">
  <ds:schemaRefs/>
</ds:datastoreItem>
</file>

<file path=customXml/itemProps14.xml><?xml version="1.0" encoding="utf-8"?>
<ds:datastoreItem xmlns:ds="http://schemas.openxmlformats.org/officeDocument/2006/customXml" ds:itemID="{382C1131-6B8B-4A16-9A07-4A3F53982264}">
  <ds:schemaRefs/>
</ds:datastoreItem>
</file>

<file path=customXml/itemProps15.xml><?xml version="1.0" encoding="utf-8"?>
<ds:datastoreItem xmlns:ds="http://schemas.openxmlformats.org/officeDocument/2006/customXml" ds:itemID="{60143FF3-3290-430A-B2BD-45BEBE6E80B1}">
  <ds:schemaRefs/>
</ds:datastoreItem>
</file>

<file path=customXml/itemProps16.xml><?xml version="1.0" encoding="utf-8"?>
<ds:datastoreItem xmlns:ds="http://schemas.openxmlformats.org/officeDocument/2006/customXml" ds:itemID="{70121EFB-D918-402E-9B67-A934042BE4C0}">
  <ds:schemaRefs/>
</ds:datastoreItem>
</file>

<file path=customXml/itemProps17.xml><?xml version="1.0" encoding="utf-8"?>
<ds:datastoreItem xmlns:ds="http://schemas.openxmlformats.org/officeDocument/2006/customXml" ds:itemID="{CC49FFC8-2FF3-4057-96F0-3BCD1A4F0351}">
  <ds:schemaRefs/>
</ds:datastoreItem>
</file>

<file path=customXml/itemProps18.xml><?xml version="1.0" encoding="utf-8"?>
<ds:datastoreItem xmlns:ds="http://schemas.openxmlformats.org/officeDocument/2006/customXml" ds:itemID="{F444086E-23D4-43AE-9B84-AA7543534A61}">
  <ds:schemaRefs/>
</ds:datastoreItem>
</file>

<file path=customXml/itemProps19.xml><?xml version="1.0" encoding="utf-8"?>
<ds:datastoreItem xmlns:ds="http://schemas.openxmlformats.org/officeDocument/2006/customXml" ds:itemID="{97E3BD22-8559-41C7-B32B-85AADBCE3220}">
  <ds:schemaRefs/>
</ds:datastoreItem>
</file>

<file path=customXml/itemProps2.xml><?xml version="1.0" encoding="utf-8"?>
<ds:datastoreItem xmlns:ds="http://schemas.openxmlformats.org/officeDocument/2006/customXml" ds:itemID="{CE6C8EE9-E091-493A-9E13-2CE4C3DA7E88}">
  <ds:schemaRefs/>
</ds:datastoreItem>
</file>

<file path=customXml/itemProps20.xml><?xml version="1.0" encoding="utf-8"?>
<ds:datastoreItem xmlns:ds="http://schemas.openxmlformats.org/officeDocument/2006/customXml" ds:itemID="{10A6F4D9-E835-43D5-8E7C-6E2A09B1A547}">
  <ds:schemaRefs/>
</ds:datastoreItem>
</file>

<file path=customXml/itemProps21.xml><?xml version="1.0" encoding="utf-8"?>
<ds:datastoreItem xmlns:ds="http://schemas.openxmlformats.org/officeDocument/2006/customXml" ds:itemID="{626BBCBB-1894-4E66-BA48-9E91CE3ACBA0}">
  <ds:schemaRefs/>
</ds:datastoreItem>
</file>

<file path=customXml/itemProps22.xml><?xml version="1.0" encoding="utf-8"?>
<ds:datastoreItem xmlns:ds="http://schemas.openxmlformats.org/officeDocument/2006/customXml" ds:itemID="{5A56E87D-E128-43A5-8487-28081F395C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ef5c72-fd1b-4b3d-ac88-6e9d1635d825"/>
    <ds:schemaRef ds:uri="c6ef946c-da2f-402f-84e1-496c4b4ee6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3.xml><?xml version="1.0" encoding="utf-8"?>
<ds:datastoreItem xmlns:ds="http://schemas.openxmlformats.org/officeDocument/2006/customXml" ds:itemID="{C1422F45-04DB-421D-8796-270006657806}">
  <ds:schemaRefs>
    <ds:schemaRef ds:uri="http://purl.org/dc/terms/"/>
    <ds:schemaRef ds:uri="http://purl.org/dc/elements/1.1/"/>
    <ds:schemaRef ds:uri="http://schemas.openxmlformats.org/package/2006/metadata/core-properties"/>
    <ds:schemaRef ds:uri="http://schemas.microsoft.com/office/2006/documentManagement/types"/>
    <ds:schemaRef ds:uri="http://www.w3.org/XML/1998/namespace"/>
    <ds:schemaRef ds:uri="47fc58d8-9f4b-4bc8-b278-c3cb6f298023"/>
    <ds:schemaRef ds:uri="http://purl.org/dc/dcmitype/"/>
    <ds:schemaRef ds:uri="http://schemas.microsoft.com/office/infopath/2007/PartnerControls"/>
    <ds:schemaRef ds:uri="0e00d59e-b0d2-4e67-be34-67e465b0fbed"/>
    <ds:schemaRef ds:uri="http://schemas.microsoft.com/office/2006/metadata/properties"/>
    <ds:schemaRef ds:uri="c6ef946c-da2f-402f-84e1-496c4b4ee6a9"/>
    <ds:schemaRef ds:uri="6eef5c72-fd1b-4b3d-ac88-6e9d1635d825"/>
  </ds:schemaRefs>
</ds:datastoreItem>
</file>

<file path=customXml/itemProps3.xml><?xml version="1.0" encoding="utf-8"?>
<ds:datastoreItem xmlns:ds="http://schemas.openxmlformats.org/officeDocument/2006/customXml" ds:itemID="{7F6898E6-9ADD-4538-B0E5-FC21C8DB6903}">
  <ds:schemaRefs/>
</ds:datastoreItem>
</file>

<file path=customXml/itemProps4.xml><?xml version="1.0" encoding="utf-8"?>
<ds:datastoreItem xmlns:ds="http://schemas.openxmlformats.org/officeDocument/2006/customXml" ds:itemID="{F9415C09-7C35-4E43-8058-C2F9C640DD7F}">
  <ds:schemaRefs/>
</ds:datastoreItem>
</file>

<file path=customXml/itemProps5.xml><?xml version="1.0" encoding="utf-8"?>
<ds:datastoreItem xmlns:ds="http://schemas.openxmlformats.org/officeDocument/2006/customXml" ds:itemID="{5E726EAB-FE30-4F4D-A478-DE4759D9A12E}">
  <ds:schemaRefs/>
</ds:datastoreItem>
</file>

<file path=customXml/itemProps6.xml><?xml version="1.0" encoding="utf-8"?>
<ds:datastoreItem xmlns:ds="http://schemas.openxmlformats.org/officeDocument/2006/customXml" ds:itemID="{291DCB28-1C52-4C0E-804A-6BD2D3F0FB8D}">
  <ds:schemaRefs>
    <ds:schemaRef ds:uri="http://schemas.microsoft.com/sharepoint/v3/contenttype/forms"/>
  </ds:schemaRefs>
</ds:datastoreItem>
</file>

<file path=customXml/itemProps7.xml><?xml version="1.0" encoding="utf-8"?>
<ds:datastoreItem xmlns:ds="http://schemas.openxmlformats.org/officeDocument/2006/customXml" ds:itemID="{6676DF0E-1FCC-47B2-AA1F-7966BD03FC82}">
  <ds:schemaRefs/>
</ds:datastoreItem>
</file>

<file path=customXml/itemProps8.xml><?xml version="1.0" encoding="utf-8"?>
<ds:datastoreItem xmlns:ds="http://schemas.openxmlformats.org/officeDocument/2006/customXml" ds:itemID="{D2488027-0B6B-44BD-91E4-B18323506F05}">
  <ds:schemaRefs/>
</ds:datastoreItem>
</file>

<file path=customXml/itemProps9.xml><?xml version="1.0" encoding="utf-8"?>
<ds:datastoreItem xmlns:ds="http://schemas.openxmlformats.org/officeDocument/2006/customXml" ds:itemID="{099A12C3-1BD4-4D9A-BAAC-1927D61656DB}">
  <ds:schemaRefs/>
</ds:datastoreItem>
</file>

<file path=docProps/app.xml><?xml version="1.0" encoding="utf-8"?>
<Properties xmlns="http://schemas.openxmlformats.org/officeDocument/2006/extended-properties" xmlns:vt="http://schemas.openxmlformats.org/officeDocument/2006/docPropsVTypes">
  <Template>SAP_Ariba_2022_16x9_white</Template>
  <TotalTime>0</TotalTime>
  <Words>2153</Words>
  <Application>Microsoft Office PowerPoint</Application>
  <PresentationFormat>Custom</PresentationFormat>
  <Paragraphs>241</Paragraphs>
  <Slides>39</Slides>
  <Notes>33</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2</vt:i4>
      </vt:variant>
      <vt:variant>
        <vt:lpstr>Slide Titles</vt:lpstr>
      </vt:variant>
      <vt:variant>
        <vt:i4>39</vt:i4>
      </vt:variant>
    </vt:vector>
  </HeadingPairs>
  <TitlesOfParts>
    <vt:vector size="50" baseType="lpstr">
      <vt:lpstr>Arial</vt:lpstr>
      <vt:lpstr>Arial Narrow</vt:lpstr>
      <vt:lpstr>Courier New</vt:lpstr>
      <vt:lpstr>Symbol</vt:lpstr>
      <vt:lpstr>wingdings</vt:lpstr>
      <vt:lpstr>wingdings</vt:lpstr>
      <vt:lpstr>SAP 2022 16x9 white</vt:lpstr>
      <vt:lpstr>SAP 2022 16x9 black</vt:lpstr>
      <vt:lpstr>SAP 2022 16x9 blue</vt:lpstr>
      <vt:lpstr>Packager Shell Object</vt:lpstr>
      <vt:lpstr>Macro-Enabled Worksheet</vt:lpstr>
      <vt:lpstr>Ariba Network CSV Invoice upload guide</vt:lpstr>
      <vt:lpstr>Agenda</vt:lpstr>
      <vt:lpstr>CSV Invoice Overview</vt:lpstr>
      <vt:lpstr>CSV Invoice Overview</vt:lpstr>
      <vt:lpstr>CSV Invoice Scope</vt:lpstr>
      <vt:lpstr>CSV Invoice Scope</vt:lpstr>
      <vt:lpstr>Data requirements</vt:lpstr>
      <vt:lpstr>Invoice Data Requirements</vt:lpstr>
      <vt:lpstr>Additional Data Requirements</vt:lpstr>
      <vt:lpstr>CSV File Recommendations </vt:lpstr>
      <vt:lpstr>CSV template details</vt:lpstr>
      <vt:lpstr> CSV Sample / Field Mapping </vt:lpstr>
      <vt:lpstr>CSV template use</vt:lpstr>
      <vt:lpstr>PowerPoint Presentation</vt:lpstr>
      <vt:lpstr>Downloading the CSV Template (continued)</vt:lpstr>
      <vt:lpstr>Populate the CSV Invoice Template</vt:lpstr>
      <vt:lpstr>Upload the CSV Invoice</vt:lpstr>
      <vt:lpstr>Upload the CSV Invoice</vt:lpstr>
      <vt:lpstr>Upload the CSV Invoice</vt:lpstr>
      <vt:lpstr>Tracking CSV Invoice status</vt:lpstr>
      <vt:lpstr>Tracking CSV Invoice status</vt:lpstr>
      <vt:lpstr>Tracking CSV Invoice status</vt:lpstr>
      <vt:lpstr>Troubleshooting CSV Invoices</vt:lpstr>
      <vt:lpstr>Troubleshooting CSV Invoices </vt:lpstr>
      <vt:lpstr>Troubleshooting CSV Invoices </vt:lpstr>
      <vt:lpstr>CSV template Change log</vt:lpstr>
      <vt:lpstr>Moving from one version to another </vt:lpstr>
      <vt:lpstr>Contacts and Support</vt:lpstr>
      <vt:lpstr>Training and Resources</vt:lpstr>
      <vt:lpstr>Ariba Network Standard Documentation </vt:lpstr>
      <vt:lpstr>Ariba Network Standard Documentation </vt:lpstr>
      <vt:lpstr>Supplier Support</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Manager/>
  <Company>SAP</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Ariba Network CSV Invoice upload guide</dc:title>
  <dc:subject/>
  <dc:creator>Mangalwedhe, Kantesh Goverdhan</dc:creator>
  <cp:keywords>2022/16:9/white</cp:keywords>
  <dc:description/>
  <cp:lastModifiedBy>Vraspirova, Lenka</cp:lastModifiedBy>
  <cp:revision>1</cp:revision>
  <dcterms:created xsi:type="dcterms:W3CDTF">2022-07-07T06:38:27Z</dcterms:created>
  <dcterms:modified xsi:type="dcterms:W3CDTF">2023-04-06T22:35:50Z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0x010100A5FF6E9A435DA4489263D679BB4A7217</vt:lpwstr>
  </property>
  <property fmtid="{D5CDD505-2E9C-101B-9397-08002B2CF9AE}" pid="4" name="TemplafyTimeStamp">
    <vt:lpwstr>2021-10-26T11:53:43</vt:lpwstr>
  </property>
  <property fmtid="{D5CDD505-2E9C-101B-9397-08002B2CF9AE}" pid="5" name="TemplafyTenantId">
    <vt:lpwstr>sap</vt:lpwstr>
  </property>
  <property fmtid="{D5CDD505-2E9C-101B-9397-08002B2CF9AE}" pid="6" name="TemplafyTemplateId">
    <vt:lpwstr>637556598540321568</vt:lpwstr>
  </property>
  <property fmtid="{D5CDD505-2E9C-101B-9397-08002B2CF9AE}" pid="7" name="TemplafyUserProfileId">
    <vt:lpwstr>637653955260011855</vt:lpwstr>
  </property>
  <property fmtid="{D5CDD505-2E9C-101B-9397-08002B2CF9AE}" pid="8" name="TemplafyLanguageCode">
    <vt:lpwstr>en-US</vt:lpwstr>
  </property>
  <property fmtid="{D5CDD505-2E9C-101B-9397-08002B2CF9AE}" pid="9" name="TemplafyFromBlank">
    <vt:bool>false</vt:bool>
  </property>
</Properties>
</file>